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71" r:id="rId2"/>
    <p:sldId id="462" r:id="rId3"/>
    <p:sldId id="350" r:id="rId4"/>
    <p:sldId id="486" r:id="rId5"/>
    <p:sldId id="351" r:id="rId6"/>
    <p:sldId id="583" r:id="rId7"/>
    <p:sldId id="315" r:id="rId8"/>
    <p:sldId id="446" r:id="rId9"/>
    <p:sldId id="581" r:id="rId10"/>
    <p:sldId id="450" r:id="rId11"/>
    <p:sldId id="447" r:id="rId12"/>
    <p:sldId id="451" r:id="rId13"/>
    <p:sldId id="452" r:id="rId14"/>
    <p:sldId id="431" r:id="rId15"/>
    <p:sldId id="262" r:id="rId16"/>
    <p:sldId id="402" r:id="rId17"/>
    <p:sldId id="454" r:id="rId18"/>
    <p:sldId id="285" r:id="rId19"/>
    <p:sldId id="727" r:id="rId20"/>
    <p:sldId id="404" r:id="rId21"/>
    <p:sldId id="279" r:id="rId22"/>
    <p:sldId id="572" r:id="rId23"/>
    <p:sldId id="580" r:id="rId24"/>
    <p:sldId id="582" r:id="rId25"/>
    <p:sldId id="577" r:id="rId26"/>
    <p:sldId id="575" r:id="rId27"/>
    <p:sldId id="311" r:id="rId28"/>
    <p:sldId id="464" r:id="rId29"/>
    <p:sldId id="576" r:id="rId30"/>
    <p:sldId id="726" r:id="rId31"/>
    <p:sldId id="498"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45BD"/>
    <a:srgbClr val="EFDB17"/>
    <a:srgbClr val="21E330"/>
    <a:srgbClr val="E9E9E9"/>
    <a:srgbClr val="CFCFCF"/>
    <a:srgbClr val="A151E2"/>
    <a:srgbClr val="D80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DFB411-9CB3-0F44-BD50-741F6E6A61F1}" v="99" dt="2023-09-05T13:22:52.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49"/>
    <p:restoredTop sz="95740" autoAdjust="0"/>
  </p:normalViewPr>
  <p:slideViewPr>
    <p:cSldViewPr snapToGrid="0" snapToObjects="1">
      <p:cViewPr varScale="1">
        <p:scale>
          <a:sx n="100" d="100"/>
          <a:sy n="100" d="100"/>
        </p:scale>
        <p:origin x="184" y="400"/>
      </p:cViewPr>
      <p:guideLst>
        <p:guide orient="horz" pos="2160"/>
        <p:guide pos="2880"/>
      </p:guideLst>
    </p:cSldViewPr>
  </p:slideViewPr>
  <p:notesTextViewPr>
    <p:cViewPr>
      <p:scale>
        <a:sx n="100" d="100"/>
        <a:sy n="100" d="100"/>
      </p:scale>
      <p:origin x="0" y="0"/>
    </p:cViewPr>
  </p:notesTextViewPr>
  <p:sorterViewPr>
    <p:cViewPr>
      <p:scale>
        <a:sx n="1" d="1"/>
        <a:sy n="1" d="1"/>
      </p:scale>
      <p:origin x="0" y="1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5AA2B6-A082-A248-959E-7A091569CA07}" type="datetimeFigureOut">
              <a:rPr lang="en-US" smtClean="0"/>
              <a:t>9/4/23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55A8B5-EA30-2F42-B0EF-76987EB246BB}" type="slidenum">
              <a:rPr lang="en-US" smtClean="0"/>
              <a:t>‹#›</a:t>
            </a:fld>
            <a:endParaRPr lang="en-US"/>
          </a:p>
        </p:txBody>
      </p:sp>
    </p:spTree>
    <p:extLst>
      <p:ext uri="{BB962C8B-B14F-4D97-AF65-F5344CB8AC3E}">
        <p14:creationId xmlns:p14="http://schemas.microsoft.com/office/powerpoint/2010/main" val="37505642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5A8B5-EA30-2F42-B0EF-76987EB246BB}" type="slidenum">
              <a:rPr lang="en-US" smtClean="0"/>
              <a:t>1</a:t>
            </a:fld>
            <a:endParaRPr lang="en-US"/>
          </a:p>
        </p:txBody>
      </p:sp>
    </p:spTree>
    <p:extLst>
      <p:ext uri="{BB962C8B-B14F-4D97-AF65-F5344CB8AC3E}">
        <p14:creationId xmlns:p14="http://schemas.microsoft.com/office/powerpoint/2010/main" val="628958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use these vector fields?</a:t>
            </a:r>
          </a:p>
        </p:txBody>
      </p:sp>
      <p:sp>
        <p:nvSpPr>
          <p:cNvPr id="4" name="Slide Number Placeholder 3"/>
          <p:cNvSpPr>
            <a:spLocks noGrp="1"/>
          </p:cNvSpPr>
          <p:nvPr>
            <p:ph type="sldNum" sz="quarter" idx="5"/>
          </p:nvPr>
        </p:nvSpPr>
        <p:spPr/>
        <p:txBody>
          <a:bodyPr/>
          <a:lstStyle/>
          <a:p>
            <a:fld id="{6E2501B8-8D62-1848-9088-96E2A750F3D8}" type="slidenum">
              <a:rPr lang="en-US" smtClean="0"/>
              <a:t>22</a:t>
            </a:fld>
            <a:endParaRPr lang="en-US"/>
          </a:p>
        </p:txBody>
      </p:sp>
    </p:spTree>
    <p:extLst>
      <p:ext uri="{BB962C8B-B14F-4D97-AF65-F5344CB8AC3E}">
        <p14:creationId xmlns:p14="http://schemas.microsoft.com/office/powerpoint/2010/main" val="386105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untreated cells: See if the potential G0 cells correspond to the upper left region of the Cell cycle coordinate/DC3 representation </a:t>
            </a:r>
          </a:p>
          <a:p>
            <a:r>
              <a:rPr lang="en-US" dirty="0"/>
              <a:t>What are the swirly vectors in the vector field near G2M region?</a:t>
            </a:r>
          </a:p>
          <a:p>
            <a:endParaRPr lang="en-US" dirty="0"/>
          </a:p>
          <a:p>
            <a:r>
              <a:rPr lang="en-US" dirty="0"/>
              <a:t>Cell cycle related genes: how they change along this coordinate: along cell cycle coordinate </a:t>
            </a:r>
          </a:p>
          <a:p>
            <a:r>
              <a:rPr lang="en-US" dirty="0"/>
              <a:t>boxplot?</a:t>
            </a:r>
          </a:p>
          <a:p>
            <a:endParaRPr lang="en-US" dirty="0"/>
          </a:p>
          <a:p>
            <a:endParaRPr lang="en-US" dirty="0"/>
          </a:p>
          <a:p>
            <a:r>
              <a:rPr lang="en-US" dirty="0"/>
              <a:t>When cells divide: there is a gap (choose that as the starting point) --&gt; need objective criteria </a:t>
            </a:r>
          </a:p>
          <a:p>
            <a:r>
              <a:rPr lang="en-US" dirty="0"/>
              <a:t>Present in a systematic </a:t>
            </a:r>
            <a:r>
              <a:rPr lang="en-US" dirty="0" err="1"/>
              <a:t>waY</a:t>
            </a:r>
            <a:endParaRPr lang="en-US" dirty="0"/>
          </a:p>
        </p:txBody>
      </p:sp>
      <p:sp>
        <p:nvSpPr>
          <p:cNvPr id="4" name="Slide Number Placeholder 3"/>
          <p:cNvSpPr>
            <a:spLocks noGrp="1"/>
          </p:cNvSpPr>
          <p:nvPr>
            <p:ph type="sldNum" sz="quarter" idx="5"/>
          </p:nvPr>
        </p:nvSpPr>
        <p:spPr/>
        <p:txBody>
          <a:bodyPr/>
          <a:lstStyle/>
          <a:p>
            <a:fld id="{6E2501B8-8D62-1848-9088-96E2A750F3D8}" type="slidenum">
              <a:rPr lang="en-US" smtClean="0"/>
              <a:t>23</a:t>
            </a:fld>
            <a:endParaRPr lang="en-US"/>
          </a:p>
        </p:txBody>
      </p:sp>
    </p:spTree>
    <p:extLst>
      <p:ext uri="{BB962C8B-B14F-4D97-AF65-F5344CB8AC3E}">
        <p14:creationId xmlns:p14="http://schemas.microsoft.com/office/powerpoint/2010/main" val="592228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untreated cells: See if the potential G0 cells correspond to the upper left region of the Cell cycle coordinate/DC3 representation </a:t>
            </a:r>
          </a:p>
          <a:p>
            <a:r>
              <a:rPr lang="en-US" dirty="0"/>
              <a:t>What are the swirly vectors in the vector field near G2M region?</a:t>
            </a:r>
          </a:p>
          <a:p>
            <a:endParaRPr lang="en-US" dirty="0"/>
          </a:p>
          <a:p>
            <a:r>
              <a:rPr lang="en-US" dirty="0"/>
              <a:t>Cell cycle related genes: how they change along this coordinate: along cell cycle coordinate </a:t>
            </a:r>
          </a:p>
          <a:p>
            <a:r>
              <a:rPr lang="en-US" dirty="0"/>
              <a:t>boxplot?</a:t>
            </a:r>
          </a:p>
          <a:p>
            <a:endParaRPr lang="en-US" dirty="0"/>
          </a:p>
          <a:p>
            <a:endParaRPr lang="en-US" dirty="0"/>
          </a:p>
          <a:p>
            <a:r>
              <a:rPr lang="en-US" dirty="0"/>
              <a:t>When cells divide: there is a gap (choose that as the starting point) --&gt; need objective criteria </a:t>
            </a:r>
          </a:p>
          <a:p>
            <a:r>
              <a:rPr lang="en-US" dirty="0"/>
              <a:t>Present in a systematic </a:t>
            </a:r>
            <a:r>
              <a:rPr lang="en-US" dirty="0" err="1"/>
              <a:t>waY</a:t>
            </a:r>
            <a:endParaRPr lang="en-US" dirty="0"/>
          </a:p>
        </p:txBody>
      </p:sp>
      <p:sp>
        <p:nvSpPr>
          <p:cNvPr id="4" name="Slide Number Placeholder 3"/>
          <p:cNvSpPr>
            <a:spLocks noGrp="1"/>
          </p:cNvSpPr>
          <p:nvPr>
            <p:ph type="sldNum" sz="quarter" idx="5"/>
          </p:nvPr>
        </p:nvSpPr>
        <p:spPr/>
        <p:txBody>
          <a:bodyPr/>
          <a:lstStyle/>
          <a:p>
            <a:fld id="{6E2501B8-8D62-1848-9088-96E2A750F3D8}" type="slidenum">
              <a:rPr lang="en-US" smtClean="0"/>
              <a:t>24</a:t>
            </a:fld>
            <a:endParaRPr lang="en-US"/>
          </a:p>
        </p:txBody>
      </p:sp>
    </p:spTree>
    <p:extLst>
      <p:ext uri="{BB962C8B-B14F-4D97-AF65-F5344CB8AC3E}">
        <p14:creationId xmlns:p14="http://schemas.microsoft.com/office/powerpoint/2010/main" val="1039202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back to less than for E and more than for M cells</a:t>
            </a:r>
          </a:p>
        </p:txBody>
      </p:sp>
      <p:sp>
        <p:nvSpPr>
          <p:cNvPr id="4" name="Slide Number Placeholder 3"/>
          <p:cNvSpPr>
            <a:spLocks noGrp="1"/>
          </p:cNvSpPr>
          <p:nvPr>
            <p:ph type="sldNum" sz="quarter" idx="5"/>
          </p:nvPr>
        </p:nvSpPr>
        <p:spPr/>
        <p:txBody>
          <a:bodyPr/>
          <a:lstStyle/>
          <a:p>
            <a:fld id="{517D4830-3921-AD45-BDDA-474F2A7A3341}" type="slidenum">
              <a:rPr lang="en-US" smtClean="0"/>
              <a:t>25</a:t>
            </a:fld>
            <a:endParaRPr lang="en-US"/>
          </a:p>
        </p:txBody>
      </p:sp>
    </p:spTree>
    <p:extLst>
      <p:ext uri="{BB962C8B-B14F-4D97-AF65-F5344CB8AC3E}">
        <p14:creationId xmlns:p14="http://schemas.microsoft.com/office/powerpoint/2010/main" val="2162469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5A8B5-EA30-2F42-B0EF-76987EB246BB}" type="slidenum">
              <a:rPr lang="en-US" smtClean="0"/>
              <a:t>26</a:t>
            </a:fld>
            <a:endParaRPr lang="en-US"/>
          </a:p>
        </p:txBody>
      </p:sp>
    </p:spTree>
    <p:extLst>
      <p:ext uri="{BB962C8B-B14F-4D97-AF65-F5344CB8AC3E}">
        <p14:creationId xmlns:p14="http://schemas.microsoft.com/office/powerpoint/2010/main" val="369873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USP51: </a:t>
            </a:r>
            <a:r>
              <a:rPr lang="en-US" b="0" i="0" dirty="0">
                <a:solidFill>
                  <a:srgbClr val="333333"/>
                </a:solidFill>
                <a:effectLst/>
                <a:latin typeface="-apple-system"/>
              </a:rPr>
              <a:t>Involved in histone </a:t>
            </a:r>
            <a:r>
              <a:rPr lang="en-US" b="0" i="0" dirty="0" err="1">
                <a:solidFill>
                  <a:srgbClr val="333333"/>
                </a:solidFill>
                <a:effectLst/>
                <a:latin typeface="-apple-system"/>
              </a:rPr>
              <a:t>deubiquitination</a:t>
            </a:r>
            <a:r>
              <a:rPr lang="en-US" b="0" i="0" dirty="0">
                <a:solidFill>
                  <a:srgbClr val="333333"/>
                </a:solidFill>
                <a:effectLst/>
                <a:latin typeface="-apple-system"/>
              </a:rPr>
              <a:t>; regulation of cell cycle process</a:t>
            </a:r>
            <a:endParaRPr lang="en-US" dirty="0"/>
          </a:p>
        </p:txBody>
      </p:sp>
      <p:sp>
        <p:nvSpPr>
          <p:cNvPr id="4" name="Slide Number Placeholder 3"/>
          <p:cNvSpPr>
            <a:spLocks noGrp="1"/>
          </p:cNvSpPr>
          <p:nvPr>
            <p:ph type="sldNum" sz="quarter" idx="5"/>
          </p:nvPr>
        </p:nvSpPr>
        <p:spPr/>
        <p:txBody>
          <a:bodyPr/>
          <a:lstStyle/>
          <a:p>
            <a:fld id="{81F0BD6D-E2C5-4F7D-BA3F-4EE3D163AD7A}" type="slidenum">
              <a:rPr lang="en-US" smtClean="0"/>
              <a:t>27</a:t>
            </a:fld>
            <a:endParaRPr lang="en-US"/>
          </a:p>
        </p:txBody>
      </p:sp>
    </p:spTree>
    <p:extLst>
      <p:ext uri="{BB962C8B-B14F-4D97-AF65-F5344CB8AC3E}">
        <p14:creationId xmlns:p14="http://schemas.microsoft.com/office/powerpoint/2010/main" val="2623309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D598C-5A0F-1C40-A288-CADD99FE3AE2}" type="slidenum">
              <a:rPr lang="en-US" smtClean="0"/>
              <a:t>29</a:t>
            </a:fld>
            <a:endParaRPr lang="en-US"/>
          </a:p>
        </p:txBody>
      </p:sp>
    </p:spTree>
    <p:extLst>
      <p:ext uri="{BB962C8B-B14F-4D97-AF65-F5344CB8AC3E}">
        <p14:creationId xmlns:p14="http://schemas.microsoft.com/office/powerpoint/2010/main" val="51645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5A8B5-EA30-2F42-B0EF-76987EB246BB}" type="slidenum">
              <a:rPr lang="en-US" smtClean="0"/>
              <a:t>30</a:t>
            </a:fld>
            <a:endParaRPr lang="en-US"/>
          </a:p>
        </p:txBody>
      </p:sp>
    </p:spTree>
    <p:extLst>
      <p:ext uri="{BB962C8B-B14F-4D97-AF65-F5344CB8AC3E}">
        <p14:creationId xmlns:p14="http://schemas.microsoft.com/office/powerpoint/2010/main" val="175479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55A8B5-EA30-2F42-B0EF-76987EB246BB}" type="slidenum">
              <a:rPr lang="en-US" smtClean="0"/>
              <a:t>31</a:t>
            </a:fld>
            <a:endParaRPr lang="en-US"/>
          </a:p>
        </p:txBody>
      </p:sp>
    </p:spTree>
    <p:extLst>
      <p:ext uri="{BB962C8B-B14F-4D97-AF65-F5344CB8AC3E}">
        <p14:creationId xmlns:p14="http://schemas.microsoft.com/office/powerpoint/2010/main" val="54582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143000" y="685800"/>
            <a:ext cx="4572000" cy="3429000"/>
          </a:xfrm>
          <a:ln/>
        </p:spPr>
      </p:sp>
      <p:sp>
        <p:nvSpPr>
          <p:cNvPr id="829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pitchFamily="-105" charset="0"/>
              <a:ea typeface="ＭＳ Ｐゴシック" pitchFamily="-105" charset="-128"/>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aseline="-25000">
                <a:solidFill>
                  <a:schemeClr val="tx1"/>
                </a:solidFill>
                <a:latin typeface="Times New Roman" pitchFamily="-105" charset="0"/>
                <a:ea typeface="ＭＳ Ｐゴシック" pitchFamily="-105" charset="-128"/>
              </a:defRPr>
            </a:lvl1pPr>
            <a:lvl2pPr marL="729577" indent="-280607" eaLnBrk="0" hangingPunct="0">
              <a:defRPr sz="2400" baseline="-25000">
                <a:solidFill>
                  <a:schemeClr val="tx1"/>
                </a:solidFill>
                <a:latin typeface="Times New Roman" pitchFamily="-105" charset="0"/>
                <a:ea typeface="ＭＳ Ｐゴシック" pitchFamily="-105" charset="-128"/>
              </a:defRPr>
            </a:lvl2pPr>
            <a:lvl3pPr marL="1122426" indent="-224485" eaLnBrk="0" hangingPunct="0">
              <a:defRPr sz="2400" baseline="-25000">
                <a:solidFill>
                  <a:schemeClr val="tx1"/>
                </a:solidFill>
                <a:latin typeface="Times New Roman" pitchFamily="-105" charset="0"/>
                <a:ea typeface="ＭＳ Ｐゴシック" pitchFamily="-105" charset="-128"/>
              </a:defRPr>
            </a:lvl3pPr>
            <a:lvl4pPr marL="1571396" indent="-224485" eaLnBrk="0" hangingPunct="0">
              <a:defRPr sz="2400" baseline="-25000">
                <a:solidFill>
                  <a:schemeClr val="tx1"/>
                </a:solidFill>
                <a:latin typeface="Times New Roman" pitchFamily="-105" charset="0"/>
                <a:ea typeface="ＭＳ Ｐゴシック" pitchFamily="-105" charset="-128"/>
              </a:defRPr>
            </a:lvl4pPr>
            <a:lvl5pPr marL="2020367" indent="-224485" eaLnBrk="0" hangingPunct="0">
              <a:defRPr sz="2400" baseline="-25000">
                <a:solidFill>
                  <a:schemeClr val="tx1"/>
                </a:solidFill>
                <a:latin typeface="Times New Roman" pitchFamily="-105" charset="0"/>
                <a:ea typeface="ＭＳ Ｐゴシック" pitchFamily="-105" charset="-128"/>
              </a:defRPr>
            </a:lvl5pPr>
            <a:lvl6pPr marL="2469337" indent="-224485" eaLnBrk="0" fontAlgn="base" hangingPunct="0">
              <a:spcBef>
                <a:spcPct val="0"/>
              </a:spcBef>
              <a:spcAft>
                <a:spcPct val="0"/>
              </a:spcAft>
              <a:defRPr sz="2400" baseline="-25000">
                <a:solidFill>
                  <a:schemeClr val="tx1"/>
                </a:solidFill>
                <a:latin typeface="Times New Roman" pitchFamily="-105" charset="0"/>
                <a:ea typeface="ＭＳ Ｐゴシック" pitchFamily="-105" charset="-128"/>
              </a:defRPr>
            </a:lvl6pPr>
            <a:lvl7pPr marL="2918308" indent="-224485" eaLnBrk="0" fontAlgn="base" hangingPunct="0">
              <a:spcBef>
                <a:spcPct val="0"/>
              </a:spcBef>
              <a:spcAft>
                <a:spcPct val="0"/>
              </a:spcAft>
              <a:defRPr sz="2400" baseline="-25000">
                <a:solidFill>
                  <a:schemeClr val="tx1"/>
                </a:solidFill>
                <a:latin typeface="Times New Roman" pitchFamily="-105" charset="0"/>
                <a:ea typeface="ＭＳ Ｐゴシック" pitchFamily="-105" charset="-128"/>
              </a:defRPr>
            </a:lvl7pPr>
            <a:lvl8pPr marL="3367278" indent="-224485" eaLnBrk="0" fontAlgn="base" hangingPunct="0">
              <a:spcBef>
                <a:spcPct val="0"/>
              </a:spcBef>
              <a:spcAft>
                <a:spcPct val="0"/>
              </a:spcAft>
              <a:defRPr sz="2400" baseline="-25000">
                <a:solidFill>
                  <a:schemeClr val="tx1"/>
                </a:solidFill>
                <a:latin typeface="Times New Roman" pitchFamily="-105" charset="0"/>
                <a:ea typeface="ＭＳ Ｐゴシック" pitchFamily="-105" charset="-128"/>
              </a:defRPr>
            </a:lvl8pPr>
            <a:lvl9pPr marL="3816248" indent="-224485" eaLnBrk="0" fontAlgn="base" hangingPunct="0">
              <a:spcBef>
                <a:spcPct val="0"/>
              </a:spcBef>
              <a:spcAft>
                <a:spcPct val="0"/>
              </a:spcAft>
              <a:defRPr sz="2400" baseline="-25000">
                <a:solidFill>
                  <a:schemeClr val="tx1"/>
                </a:solidFill>
                <a:latin typeface="Times New Roman" pitchFamily="-105" charset="0"/>
                <a:ea typeface="ＭＳ Ｐゴシック" pitchFamily="-105" charset="-128"/>
              </a:defRPr>
            </a:lvl9pPr>
          </a:lstStyle>
          <a:p>
            <a:pPr eaLnBrk="1" hangingPunct="1"/>
            <a:fld id="{3E100DB1-99E6-4B65-A99F-4B56B60D574B}" type="slidenum">
              <a:rPr lang="zh-CN" altLang="en-US" sz="1200" baseline="0">
                <a:ea typeface="宋体" pitchFamily="-105" charset="-122"/>
              </a:rPr>
              <a:pPr eaLnBrk="1" hangingPunct="1"/>
              <a:t>2</a:t>
            </a:fld>
            <a:endParaRPr lang="en-US" altLang="zh-CN" sz="1200" baseline="0">
              <a:ea typeface="宋体" pitchFamily="-105" charset="-122"/>
            </a:endParaRPr>
          </a:p>
        </p:txBody>
      </p:sp>
    </p:spTree>
    <p:extLst>
      <p:ext uri="{BB962C8B-B14F-4D97-AF65-F5344CB8AC3E}">
        <p14:creationId xmlns:p14="http://schemas.microsoft.com/office/powerpoint/2010/main" val="3736125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always find</a:t>
            </a:r>
            <a:r>
              <a:rPr lang="en-US" baseline="0" dirty="0"/>
              <a:t> it fascinating that cells, esp. mammalian cells can assume different phenotypes and cells can convert between phenotypes</a:t>
            </a:r>
            <a:endParaRPr lang="en-US" dirty="0"/>
          </a:p>
        </p:txBody>
      </p:sp>
      <p:sp>
        <p:nvSpPr>
          <p:cNvPr id="4" name="Slide Number Placeholder 3"/>
          <p:cNvSpPr>
            <a:spLocks noGrp="1"/>
          </p:cNvSpPr>
          <p:nvPr>
            <p:ph type="sldNum" sz="quarter" idx="10"/>
          </p:nvPr>
        </p:nvSpPr>
        <p:spPr/>
        <p:txBody>
          <a:bodyPr/>
          <a:lstStyle/>
          <a:p>
            <a:fld id="{2D6D598C-5A0F-1C40-A288-CADD99FE3AE2}" type="slidenum">
              <a:rPr lang="en-US" smtClean="0"/>
              <a:t>3</a:t>
            </a:fld>
            <a:endParaRPr lang="en-US"/>
          </a:p>
        </p:txBody>
      </p:sp>
    </p:spTree>
    <p:extLst>
      <p:ext uri="{BB962C8B-B14F-4D97-AF65-F5344CB8AC3E}">
        <p14:creationId xmlns:p14="http://schemas.microsoft.com/office/powerpoint/2010/main" val="971594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same set of genome, cells can exist</a:t>
            </a:r>
            <a:r>
              <a:rPr lang="en-US" baseline="0" dirty="0"/>
              <a:t> in different phenotypes. Mathematically we can represent the state of a cell  based on its gene expression profile or other features in a state space. Then different types of cells cluster into distinct regions. For a cell transitions from one state to another, it must follows some continuous paths. Especially we want to know the dominant paths, since they contain important information on the regulation mechanism and key regulators that we can perturb to modulate the transitions. For example, we see from A to B, both gene 1 and 2 are up-regulated.  If this transition follows path a, </a:t>
            </a:r>
            <a:r>
              <a:rPr lang="en-US" baseline="0" dirty="0" err="1"/>
              <a:t>upregulating</a:t>
            </a:r>
            <a:r>
              <a:rPr lang="en-US" baseline="0" dirty="0"/>
              <a:t> both gene 1 and 2 may accelerate the process. For path b, we see </a:t>
            </a:r>
            <a:r>
              <a:rPr lang="en-US" baseline="0" dirty="0" err="1"/>
              <a:t>upregulating</a:t>
            </a:r>
            <a:r>
              <a:rPr lang="en-US" baseline="0" dirty="0"/>
              <a:t> gene 2 may help the transition at the beginning since the path is mainly along the gene 2 axis, but no much at the second stage when the path is mainly along the gene 1 axis. For path c, </a:t>
            </a:r>
            <a:r>
              <a:rPr lang="en-US" baseline="0" dirty="0" err="1"/>
              <a:t>upregulating</a:t>
            </a:r>
            <a:r>
              <a:rPr lang="en-US" baseline="0" dirty="0"/>
              <a:t> gene 1 may help the transition first but then slow down the transition.</a:t>
            </a:r>
            <a:endParaRPr lang="en-US" dirty="0"/>
          </a:p>
        </p:txBody>
      </p:sp>
      <p:sp>
        <p:nvSpPr>
          <p:cNvPr id="4" name="Slide Number Placeholder 3"/>
          <p:cNvSpPr>
            <a:spLocks noGrp="1"/>
          </p:cNvSpPr>
          <p:nvPr>
            <p:ph type="sldNum" sz="quarter" idx="10"/>
          </p:nvPr>
        </p:nvSpPr>
        <p:spPr/>
        <p:txBody>
          <a:bodyPr/>
          <a:lstStyle/>
          <a:p>
            <a:fld id="{687396C9-BC93-D64C-9E6E-22B78A9AABA6}" type="slidenum">
              <a:rPr lang="en-US" smtClean="0"/>
              <a:t>4</a:t>
            </a:fld>
            <a:endParaRPr lang="en-US"/>
          </a:p>
        </p:txBody>
      </p:sp>
    </p:spTree>
    <p:extLst>
      <p:ext uri="{BB962C8B-B14F-4D97-AF65-F5344CB8AC3E}">
        <p14:creationId xmlns:p14="http://schemas.microsoft.com/office/powerpoint/2010/main" val="1654548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5A8B5-EA30-2F42-B0EF-76987EB246BB}" type="slidenum">
              <a:rPr lang="en-US" smtClean="0"/>
              <a:t>5</a:t>
            </a:fld>
            <a:endParaRPr lang="en-US"/>
          </a:p>
        </p:txBody>
      </p:sp>
    </p:spTree>
    <p:extLst>
      <p:ext uri="{BB962C8B-B14F-4D97-AF65-F5344CB8AC3E}">
        <p14:creationId xmlns:p14="http://schemas.microsoft.com/office/powerpoint/2010/main" val="2029319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7396C9-BC93-D64C-9E6E-22B78A9AABA6}" type="slidenum">
              <a:rPr lang="en-US" smtClean="0"/>
              <a:t>12</a:t>
            </a:fld>
            <a:endParaRPr lang="en-US"/>
          </a:p>
        </p:txBody>
      </p:sp>
    </p:spTree>
    <p:extLst>
      <p:ext uri="{BB962C8B-B14F-4D97-AF65-F5344CB8AC3E}">
        <p14:creationId xmlns:p14="http://schemas.microsoft.com/office/powerpoint/2010/main" val="275610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5A8B5-EA30-2F42-B0EF-76987EB246BB}" type="slidenum">
              <a:rPr lang="en-US" smtClean="0"/>
              <a:t>18</a:t>
            </a:fld>
            <a:endParaRPr lang="en-US"/>
          </a:p>
        </p:txBody>
      </p:sp>
    </p:spTree>
    <p:extLst>
      <p:ext uri="{BB962C8B-B14F-4D97-AF65-F5344CB8AC3E}">
        <p14:creationId xmlns:p14="http://schemas.microsoft.com/office/powerpoint/2010/main" val="3955205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5A8B5-EA30-2F42-B0EF-76987EB246BB}" type="slidenum">
              <a:rPr lang="en-US" smtClean="0"/>
              <a:t>19</a:t>
            </a:fld>
            <a:endParaRPr lang="en-US"/>
          </a:p>
        </p:txBody>
      </p:sp>
    </p:spTree>
    <p:extLst>
      <p:ext uri="{BB962C8B-B14F-4D97-AF65-F5344CB8AC3E}">
        <p14:creationId xmlns:p14="http://schemas.microsoft.com/office/powerpoint/2010/main" val="74713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5A8B5-EA30-2F42-B0EF-76987EB246BB}" type="slidenum">
              <a:rPr lang="en-US" smtClean="0"/>
              <a:t>20</a:t>
            </a:fld>
            <a:endParaRPr lang="en-US"/>
          </a:p>
        </p:txBody>
      </p:sp>
    </p:spTree>
    <p:extLst>
      <p:ext uri="{BB962C8B-B14F-4D97-AF65-F5344CB8AC3E}">
        <p14:creationId xmlns:p14="http://schemas.microsoft.com/office/powerpoint/2010/main" val="395520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DD0AE1-3872-704A-8B42-D3C24A2887BB}" type="datetimeFigureOut">
              <a:rPr lang="en-US" smtClean="0"/>
              <a:t>9/4/23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64EB4-5226-CD46-AB68-31CF38B47377}" type="slidenum">
              <a:rPr lang="en-US" smtClean="0"/>
              <a:t>‹#›</a:t>
            </a:fld>
            <a:endParaRPr lang="en-US"/>
          </a:p>
        </p:txBody>
      </p:sp>
    </p:spTree>
    <p:extLst>
      <p:ext uri="{BB962C8B-B14F-4D97-AF65-F5344CB8AC3E}">
        <p14:creationId xmlns:p14="http://schemas.microsoft.com/office/powerpoint/2010/main" val="234283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DD0AE1-3872-704A-8B42-D3C24A2887BB}" type="datetimeFigureOut">
              <a:rPr lang="en-US" smtClean="0"/>
              <a:t>9/4/23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64EB4-5226-CD46-AB68-31CF38B47377}" type="slidenum">
              <a:rPr lang="en-US" smtClean="0"/>
              <a:t>‹#›</a:t>
            </a:fld>
            <a:endParaRPr lang="en-US"/>
          </a:p>
        </p:txBody>
      </p:sp>
    </p:spTree>
    <p:extLst>
      <p:ext uri="{BB962C8B-B14F-4D97-AF65-F5344CB8AC3E}">
        <p14:creationId xmlns:p14="http://schemas.microsoft.com/office/powerpoint/2010/main" val="228517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DD0AE1-3872-704A-8B42-D3C24A2887BB}" type="datetimeFigureOut">
              <a:rPr lang="en-US" smtClean="0"/>
              <a:t>9/4/23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64EB4-5226-CD46-AB68-31CF38B47377}" type="slidenum">
              <a:rPr lang="en-US" smtClean="0"/>
              <a:t>‹#›</a:t>
            </a:fld>
            <a:endParaRPr lang="en-US"/>
          </a:p>
        </p:txBody>
      </p:sp>
    </p:spTree>
    <p:extLst>
      <p:ext uri="{BB962C8B-B14F-4D97-AF65-F5344CB8AC3E}">
        <p14:creationId xmlns:p14="http://schemas.microsoft.com/office/powerpoint/2010/main" val="3805083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477"/>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677"/>
            <a:ext cx="404622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0580" y="1981677"/>
            <a:ext cx="4046220" cy="1988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0580" y="4107657"/>
            <a:ext cx="4046220" cy="1988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49408977-F6B6-E349-ABFE-9450A740AD69}" type="datetime1">
              <a:rPr lang="en-US" smtClean="0"/>
              <a:t>9/4/23</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EAB3835-85C3-644D-8472-938262123DDC}" type="slidenum">
              <a:rPr lang="en-US"/>
              <a:pPr>
                <a:defRPr/>
              </a:pPr>
              <a:t>‹#›</a:t>
            </a:fld>
            <a:endParaRPr lang="en-US"/>
          </a:p>
        </p:txBody>
      </p:sp>
    </p:spTree>
    <p:extLst>
      <p:ext uri="{BB962C8B-B14F-4D97-AF65-F5344CB8AC3E}">
        <p14:creationId xmlns:p14="http://schemas.microsoft.com/office/powerpoint/2010/main" val="10946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DD0AE1-3872-704A-8B42-D3C24A2887BB}" type="datetimeFigureOut">
              <a:rPr lang="en-US" smtClean="0"/>
              <a:t>9/4/23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64EB4-5226-CD46-AB68-31CF38B47377}" type="slidenum">
              <a:rPr lang="en-US" smtClean="0"/>
              <a:t>‹#›</a:t>
            </a:fld>
            <a:endParaRPr lang="en-US"/>
          </a:p>
        </p:txBody>
      </p:sp>
    </p:spTree>
    <p:extLst>
      <p:ext uri="{BB962C8B-B14F-4D97-AF65-F5344CB8AC3E}">
        <p14:creationId xmlns:p14="http://schemas.microsoft.com/office/powerpoint/2010/main" val="400533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DD0AE1-3872-704A-8B42-D3C24A2887BB}" type="datetimeFigureOut">
              <a:rPr lang="en-US" smtClean="0"/>
              <a:t>9/4/23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164EB4-5226-CD46-AB68-31CF38B47377}" type="slidenum">
              <a:rPr lang="en-US" smtClean="0"/>
              <a:t>‹#›</a:t>
            </a:fld>
            <a:endParaRPr lang="en-US"/>
          </a:p>
        </p:txBody>
      </p:sp>
    </p:spTree>
    <p:extLst>
      <p:ext uri="{BB962C8B-B14F-4D97-AF65-F5344CB8AC3E}">
        <p14:creationId xmlns:p14="http://schemas.microsoft.com/office/powerpoint/2010/main" val="291772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DD0AE1-3872-704A-8B42-D3C24A2887BB}" type="datetimeFigureOut">
              <a:rPr lang="en-US" smtClean="0"/>
              <a:t>9/4/23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164EB4-5226-CD46-AB68-31CF38B47377}" type="slidenum">
              <a:rPr lang="en-US" smtClean="0"/>
              <a:t>‹#›</a:t>
            </a:fld>
            <a:endParaRPr lang="en-US"/>
          </a:p>
        </p:txBody>
      </p:sp>
    </p:spTree>
    <p:extLst>
      <p:ext uri="{BB962C8B-B14F-4D97-AF65-F5344CB8AC3E}">
        <p14:creationId xmlns:p14="http://schemas.microsoft.com/office/powerpoint/2010/main" val="285736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DD0AE1-3872-704A-8B42-D3C24A2887BB}" type="datetimeFigureOut">
              <a:rPr lang="en-US" smtClean="0"/>
              <a:t>9/4/23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164EB4-5226-CD46-AB68-31CF38B47377}" type="slidenum">
              <a:rPr lang="en-US" smtClean="0"/>
              <a:t>‹#›</a:t>
            </a:fld>
            <a:endParaRPr lang="en-US"/>
          </a:p>
        </p:txBody>
      </p:sp>
    </p:spTree>
    <p:extLst>
      <p:ext uri="{BB962C8B-B14F-4D97-AF65-F5344CB8AC3E}">
        <p14:creationId xmlns:p14="http://schemas.microsoft.com/office/powerpoint/2010/main" val="1486609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DD0AE1-3872-704A-8B42-D3C24A2887BB}" type="datetimeFigureOut">
              <a:rPr lang="en-US" smtClean="0"/>
              <a:t>9/4/23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164EB4-5226-CD46-AB68-31CF38B47377}" type="slidenum">
              <a:rPr lang="en-US" smtClean="0"/>
              <a:t>‹#›</a:t>
            </a:fld>
            <a:endParaRPr lang="en-US"/>
          </a:p>
        </p:txBody>
      </p:sp>
    </p:spTree>
    <p:extLst>
      <p:ext uri="{BB962C8B-B14F-4D97-AF65-F5344CB8AC3E}">
        <p14:creationId xmlns:p14="http://schemas.microsoft.com/office/powerpoint/2010/main" val="3265013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DD0AE1-3872-704A-8B42-D3C24A2887BB}" type="datetimeFigureOut">
              <a:rPr lang="en-US" smtClean="0"/>
              <a:t>9/4/23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164EB4-5226-CD46-AB68-31CF38B47377}" type="slidenum">
              <a:rPr lang="en-US" smtClean="0"/>
              <a:t>‹#›</a:t>
            </a:fld>
            <a:endParaRPr lang="en-US"/>
          </a:p>
        </p:txBody>
      </p:sp>
    </p:spTree>
    <p:extLst>
      <p:ext uri="{BB962C8B-B14F-4D97-AF65-F5344CB8AC3E}">
        <p14:creationId xmlns:p14="http://schemas.microsoft.com/office/powerpoint/2010/main" val="104579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DD0AE1-3872-704A-8B42-D3C24A2887BB}" type="datetimeFigureOut">
              <a:rPr lang="en-US" smtClean="0"/>
              <a:t>9/4/23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164EB4-5226-CD46-AB68-31CF38B47377}" type="slidenum">
              <a:rPr lang="en-US" smtClean="0"/>
              <a:t>‹#›</a:t>
            </a:fld>
            <a:endParaRPr lang="en-US"/>
          </a:p>
        </p:txBody>
      </p:sp>
    </p:spTree>
    <p:extLst>
      <p:ext uri="{BB962C8B-B14F-4D97-AF65-F5344CB8AC3E}">
        <p14:creationId xmlns:p14="http://schemas.microsoft.com/office/powerpoint/2010/main" val="2657923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DD0AE1-3872-704A-8B42-D3C24A2887BB}" type="datetimeFigureOut">
              <a:rPr lang="en-US" smtClean="0"/>
              <a:t>9/4/23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164EB4-5226-CD46-AB68-31CF38B47377}" type="slidenum">
              <a:rPr lang="en-US" smtClean="0"/>
              <a:t>‹#›</a:t>
            </a:fld>
            <a:endParaRPr lang="en-US"/>
          </a:p>
        </p:txBody>
      </p:sp>
    </p:spTree>
    <p:extLst>
      <p:ext uri="{BB962C8B-B14F-4D97-AF65-F5344CB8AC3E}">
        <p14:creationId xmlns:p14="http://schemas.microsoft.com/office/powerpoint/2010/main" val="2318980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D0AE1-3872-704A-8B42-D3C24A2887BB}" type="datetimeFigureOut">
              <a:rPr lang="en-US" smtClean="0"/>
              <a:t>9/4/23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64EB4-5226-CD46-AB68-31CF38B47377}" type="slidenum">
              <a:rPr lang="en-US" smtClean="0"/>
              <a:t>‹#›</a:t>
            </a:fld>
            <a:endParaRPr lang="en-US"/>
          </a:p>
        </p:txBody>
      </p:sp>
    </p:spTree>
    <p:extLst>
      <p:ext uri="{BB962C8B-B14F-4D97-AF65-F5344CB8AC3E}">
        <p14:creationId xmlns:p14="http://schemas.microsoft.com/office/powerpoint/2010/main" val="1408172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2.tif"/><Relationship Id="rId1" Type="http://schemas.openxmlformats.org/officeDocument/2006/relationships/slideLayout" Target="../slideLayouts/slideLayout7.xml"/><Relationship Id="rId5" Type="http://schemas.openxmlformats.org/officeDocument/2006/relationships/image" Target="../media/image29.tif"/><Relationship Id="rId4" Type="http://schemas.openxmlformats.org/officeDocument/2006/relationships/image" Target="../media/image28.tif"/></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video" Target="../media/media1.mp4"/><Relationship Id="rId7" Type="http://schemas.openxmlformats.org/officeDocument/2006/relationships/image" Target="../media/image38.png"/><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slideLayout" Target="../slideLayouts/slideLayout7.xml"/><Relationship Id="rId5" Type="http://schemas.openxmlformats.org/officeDocument/2006/relationships/video" Target="../media/media2.mp4"/><Relationship Id="rId4" Type="http://schemas.microsoft.com/office/2007/relationships/media" Target="../media/media2.mp4"/></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emf"/><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oleObject" Target="../embeddings/oleObject6.bin"/><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7.xml"/><Relationship Id="rId7" Type="http://schemas.openxmlformats.org/officeDocument/2006/relationships/image" Target="../media/image19.emf"/><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oleObject" Target="../embeddings/oleObject7.bin"/><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9.emf"/><Relationship Id="rId4" Type="http://schemas.openxmlformats.org/officeDocument/2006/relationships/oleObject" Target="../embeddings/oleObject8.bin"/><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9.emf"/><Relationship Id="rId4" Type="http://schemas.openxmlformats.org/officeDocument/2006/relationships/oleObject" Target="../embeddings/oleObject7.bin"/><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9.bin"/><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4.png"/><Relationship Id="rId5" Type="http://schemas.openxmlformats.org/officeDocument/2006/relationships/image" Target="../media/image66.jpg"/><Relationship Id="rId4" Type="http://schemas.openxmlformats.org/officeDocument/2006/relationships/image" Target="../media/image65.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4.png"/><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9.emf"/></Relationships>
</file>

<file path=ppt/slides/_rels/slide2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24.jpeg"/><Relationship Id="rId7"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18.xml"/><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12.tif"/><Relationship Id="rId4" Type="http://schemas.openxmlformats.org/officeDocument/2006/relationships/image" Target="../media/image78.png"/><Relationship Id="rId9"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1.tif"/><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13.png"/><Relationship Id="rId4" Type="http://schemas.openxmlformats.org/officeDocument/2006/relationships/image" Target="../media/image12.tif"/></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18.emf"/><Relationship Id="rId4" Type="http://schemas.openxmlformats.org/officeDocument/2006/relationships/oleObject" Target="../embeddings/oleObject2.bin"/><Relationship Id="rId9"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1.jpeg"/><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dynamo-release.readthedocs.io/en/latest/Tutorial.html" TargetMode="External"/><Relationship Id="rId4" Type="http://schemas.openxmlformats.org/officeDocument/2006/relationships/hyperlink" Target="https://github.com/aristoteleo/dynamo-releas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2.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695" y="1075081"/>
            <a:ext cx="7976180" cy="1077218"/>
          </a:xfrm>
          <a:prstGeom prst="rect">
            <a:avLst/>
          </a:prstGeom>
          <a:noFill/>
        </p:spPr>
        <p:txBody>
          <a:bodyPr wrap="square" rtlCol="0">
            <a:spAutoFit/>
          </a:bodyPr>
          <a:lstStyle/>
          <a:p>
            <a:pPr algn="ctr"/>
            <a:r>
              <a:rPr lang="en-US" sz="3200" b="1" i="0" dirty="0">
                <a:solidFill>
                  <a:schemeClr val="bg1"/>
                </a:solidFill>
                <a:effectLst/>
                <a:latin typeface="Segoe"/>
              </a:rPr>
              <a:t>Trace cell state transition in collective cell feature space using live-cell imaging </a:t>
            </a:r>
            <a:endParaRPr lang="en-US" sz="3200" b="1" dirty="0">
              <a:solidFill>
                <a:schemeClr val="bg1"/>
              </a:solidFill>
            </a:endParaRPr>
          </a:p>
        </p:txBody>
      </p:sp>
      <p:pic>
        <p:nvPicPr>
          <p:cNvPr id="5" name="Picture 4"/>
          <p:cNvPicPr>
            <a:picLocks noChangeAspect="1"/>
          </p:cNvPicPr>
          <p:nvPr/>
        </p:nvPicPr>
        <p:blipFill>
          <a:blip r:embed="rId3"/>
          <a:stretch>
            <a:fillRect/>
          </a:stretch>
        </p:blipFill>
        <p:spPr>
          <a:xfrm>
            <a:off x="7133010" y="172536"/>
            <a:ext cx="1771728" cy="689005"/>
          </a:xfrm>
          <a:prstGeom prst="rect">
            <a:avLst/>
          </a:prstGeom>
        </p:spPr>
      </p:pic>
      <p:sp>
        <p:nvSpPr>
          <p:cNvPr id="2" name="Subtitle 2">
            <a:extLst>
              <a:ext uri="{FF2B5EF4-FFF2-40B4-BE49-F238E27FC236}">
                <a16:creationId xmlns:a16="http://schemas.microsoft.com/office/drawing/2014/main" id="{0CEA2EFE-B858-6C72-31A4-A94C007A3116}"/>
              </a:ext>
            </a:extLst>
          </p:cNvPr>
          <p:cNvSpPr txBox="1">
            <a:spLocks/>
          </p:cNvSpPr>
          <p:nvPr/>
        </p:nvSpPr>
        <p:spPr bwMode="auto">
          <a:xfrm>
            <a:off x="132685" y="2481373"/>
            <a:ext cx="8458200" cy="3301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lstStyle>
            <a:lvl1pPr defTabSz="457200" eaLnBrk="0" hangingPunct="0">
              <a:defRPr sz="2400">
                <a:solidFill>
                  <a:schemeClr val="tx1"/>
                </a:solidFill>
                <a:latin typeface="Tahoma" charset="0"/>
                <a:ea typeface="ＭＳ Ｐゴシック" charset="0"/>
                <a:cs typeface="ＭＳ Ｐゴシック" charset="0"/>
              </a:defRPr>
            </a:lvl1pPr>
            <a:lvl2pPr marL="742950" indent="-285750" defTabSz="457200" eaLnBrk="0" hangingPunct="0">
              <a:defRPr sz="2400">
                <a:solidFill>
                  <a:schemeClr val="tx1"/>
                </a:solidFill>
                <a:latin typeface="Tahoma" charset="0"/>
                <a:ea typeface="ＭＳ Ｐゴシック" charset="0"/>
              </a:defRPr>
            </a:lvl2pPr>
            <a:lvl3pPr marL="1143000" indent="-228600" defTabSz="457200" eaLnBrk="0" hangingPunct="0">
              <a:defRPr sz="2400">
                <a:solidFill>
                  <a:schemeClr val="tx1"/>
                </a:solidFill>
                <a:latin typeface="Tahoma" charset="0"/>
                <a:ea typeface="ＭＳ Ｐゴシック" charset="0"/>
              </a:defRPr>
            </a:lvl3pPr>
            <a:lvl4pPr marL="1600200" indent="-228600" defTabSz="457200" eaLnBrk="0" hangingPunct="0">
              <a:defRPr sz="2400">
                <a:solidFill>
                  <a:schemeClr val="tx1"/>
                </a:solidFill>
                <a:latin typeface="Tahoma" charset="0"/>
                <a:ea typeface="ＭＳ Ｐゴシック" charset="0"/>
              </a:defRPr>
            </a:lvl4pPr>
            <a:lvl5pPr marL="2057400" indent="-228600" defTabSz="4572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20000"/>
              </a:spcBef>
              <a:buFont typeface="Arial" charset="0"/>
              <a:buNone/>
            </a:pPr>
            <a:r>
              <a:rPr lang="en-US" dirty="0">
                <a:solidFill>
                  <a:schemeClr val="bg1"/>
                </a:solidFill>
              </a:rPr>
              <a:t>Jianhua Xing</a:t>
            </a:r>
          </a:p>
          <a:p>
            <a:pPr algn="ctr" eaLnBrk="1" hangingPunct="1">
              <a:spcBef>
                <a:spcPct val="20000"/>
              </a:spcBef>
              <a:buFont typeface="Arial" charset="0"/>
              <a:buNone/>
            </a:pPr>
            <a:r>
              <a:rPr lang="en-US" dirty="0">
                <a:solidFill>
                  <a:schemeClr val="bg1"/>
                </a:solidFill>
              </a:rPr>
              <a:t>Department of Computational &amp; Systems Biology</a:t>
            </a:r>
          </a:p>
          <a:p>
            <a:pPr algn="ctr" eaLnBrk="1" hangingPunct="1">
              <a:spcBef>
                <a:spcPct val="20000"/>
              </a:spcBef>
              <a:buFont typeface="Arial" charset="0"/>
              <a:buNone/>
            </a:pPr>
            <a:r>
              <a:rPr lang="en-US" dirty="0">
                <a:solidFill>
                  <a:schemeClr val="bg1"/>
                </a:solidFill>
              </a:rPr>
              <a:t>School of Medicine </a:t>
            </a:r>
          </a:p>
          <a:p>
            <a:pPr algn="ctr" eaLnBrk="1" hangingPunct="1">
              <a:spcBef>
                <a:spcPct val="20000"/>
              </a:spcBef>
              <a:buFont typeface="Arial" charset="0"/>
              <a:buNone/>
            </a:pPr>
            <a:r>
              <a:rPr lang="en-US" dirty="0">
                <a:solidFill>
                  <a:schemeClr val="bg1"/>
                </a:solidFill>
              </a:rPr>
              <a:t>UPMC Hillman Cancer Center</a:t>
            </a:r>
          </a:p>
          <a:p>
            <a:pPr algn="ctr" eaLnBrk="1" hangingPunct="1">
              <a:spcBef>
                <a:spcPct val="20000"/>
              </a:spcBef>
              <a:buFont typeface="Arial" charset="0"/>
              <a:buNone/>
            </a:pPr>
            <a:r>
              <a:rPr lang="en-US" dirty="0">
                <a:solidFill>
                  <a:schemeClr val="bg1"/>
                </a:solidFill>
              </a:rPr>
              <a:t>Department of Physics and Astronomy</a:t>
            </a:r>
          </a:p>
          <a:p>
            <a:pPr algn="ctr" eaLnBrk="1" hangingPunct="1">
              <a:spcBef>
                <a:spcPct val="20000"/>
              </a:spcBef>
              <a:buFont typeface="Arial" charset="0"/>
              <a:buNone/>
            </a:pPr>
            <a:r>
              <a:rPr lang="en-US" dirty="0">
                <a:solidFill>
                  <a:schemeClr val="bg1"/>
                </a:solidFill>
              </a:rPr>
              <a:t>University of Pittsburgh</a:t>
            </a:r>
          </a:p>
          <a:p>
            <a:pPr algn="ctr" eaLnBrk="1" hangingPunct="1">
              <a:spcBef>
                <a:spcPct val="20000"/>
              </a:spcBef>
              <a:buFont typeface="Arial" charset="0"/>
              <a:buNone/>
            </a:pPr>
            <a:r>
              <a:rPr lang="en-US" dirty="0">
                <a:solidFill>
                  <a:schemeClr val="bg1"/>
                </a:solidFill>
              </a:rPr>
              <a:t>xing1@pitt.edu</a:t>
            </a:r>
          </a:p>
        </p:txBody>
      </p:sp>
    </p:spTree>
    <p:extLst>
      <p:ext uri="{BB962C8B-B14F-4D97-AF65-F5344CB8AC3E}">
        <p14:creationId xmlns:p14="http://schemas.microsoft.com/office/powerpoint/2010/main" val="212790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close up of a desert&#10;&#10;Description automatically generated">
            <a:extLst>
              <a:ext uri="{FF2B5EF4-FFF2-40B4-BE49-F238E27FC236}">
                <a16:creationId xmlns:a16="http://schemas.microsoft.com/office/drawing/2014/main" id="{15141EB6-0B40-4A5B-83A2-37B917B3B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117" y="1085191"/>
            <a:ext cx="1993504" cy="1977930"/>
          </a:xfrm>
          <a:prstGeom prst="rect">
            <a:avLst/>
          </a:prstGeom>
        </p:spPr>
      </p:pic>
      <p:pic>
        <p:nvPicPr>
          <p:cNvPr id="4" name="Picture 3" descr="A picture containing outdoor, ground, crater, nature&#10;&#10;Description automatically generated">
            <a:extLst>
              <a:ext uri="{FF2B5EF4-FFF2-40B4-BE49-F238E27FC236}">
                <a16:creationId xmlns:a16="http://schemas.microsoft.com/office/drawing/2014/main" id="{E67832DB-6AD1-45D2-9F51-6A68DD262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136" y="1085191"/>
            <a:ext cx="1993504" cy="2006042"/>
          </a:xfrm>
          <a:prstGeom prst="rect">
            <a:avLst/>
          </a:prstGeom>
        </p:spPr>
      </p:pic>
      <p:pic>
        <p:nvPicPr>
          <p:cNvPr id="5" name="Picture 4" descr="A picture containing animal, star&#10;&#10;Description automatically generated">
            <a:extLst>
              <a:ext uri="{FF2B5EF4-FFF2-40B4-BE49-F238E27FC236}">
                <a16:creationId xmlns:a16="http://schemas.microsoft.com/office/drawing/2014/main" id="{B79B15F0-2AB8-45CC-A7D6-3A1C72C97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8117" y="3208964"/>
            <a:ext cx="2021840" cy="2021840"/>
          </a:xfrm>
          <a:prstGeom prst="rect">
            <a:avLst/>
          </a:prstGeom>
          <a:ln>
            <a:solidFill>
              <a:schemeClr val="bg1"/>
            </a:solidFill>
          </a:ln>
        </p:spPr>
      </p:pic>
      <p:pic>
        <p:nvPicPr>
          <p:cNvPr id="6" name="Picture 5" descr="A picture containing outdoor object, worm&#10;&#10;Description automatically generated">
            <a:extLst>
              <a:ext uri="{FF2B5EF4-FFF2-40B4-BE49-F238E27FC236}">
                <a16:creationId xmlns:a16="http://schemas.microsoft.com/office/drawing/2014/main" id="{2FB248CD-472D-47E1-B6E1-4A91C3157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136" y="3211374"/>
            <a:ext cx="2001520" cy="2001520"/>
          </a:xfrm>
          <a:prstGeom prst="rect">
            <a:avLst/>
          </a:prstGeom>
          <a:ln>
            <a:solidFill>
              <a:schemeClr val="bg1"/>
            </a:solidFill>
          </a:ln>
        </p:spPr>
      </p:pic>
      <p:sp>
        <p:nvSpPr>
          <p:cNvPr id="7" name="TextBox 6"/>
          <p:cNvSpPr txBox="1"/>
          <p:nvPr/>
        </p:nvSpPr>
        <p:spPr>
          <a:xfrm>
            <a:off x="87625" y="94970"/>
            <a:ext cx="8968749" cy="954107"/>
          </a:xfrm>
          <a:prstGeom prst="rect">
            <a:avLst/>
          </a:prstGeom>
          <a:noFill/>
        </p:spPr>
        <p:txBody>
          <a:bodyPr wrap="square" rtlCol="0">
            <a:spAutoFit/>
          </a:bodyPr>
          <a:lstStyle/>
          <a:p>
            <a:r>
              <a:rPr lang="en-US" sz="2800" b="1" dirty="0">
                <a:solidFill>
                  <a:schemeClr val="bg1"/>
                </a:solidFill>
              </a:rPr>
              <a:t>Human A549 cell line with endogenous </a:t>
            </a:r>
            <a:r>
              <a:rPr lang="en-US" sz="2800" b="1" dirty="0" err="1">
                <a:solidFill>
                  <a:schemeClr val="bg1"/>
                </a:solidFill>
              </a:rPr>
              <a:t>Vimentin</a:t>
            </a:r>
            <a:r>
              <a:rPr lang="en-US" sz="2800" b="1" dirty="0">
                <a:solidFill>
                  <a:schemeClr val="bg1"/>
                </a:solidFill>
              </a:rPr>
              <a:t>-RFP labeling</a:t>
            </a:r>
          </a:p>
        </p:txBody>
      </p:sp>
      <p:sp>
        <p:nvSpPr>
          <p:cNvPr id="8" name="TextBox 7"/>
          <p:cNvSpPr txBox="1"/>
          <p:nvPr/>
        </p:nvSpPr>
        <p:spPr>
          <a:xfrm>
            <a:off x="2889613" y="5246670"/>
            <a:ext cx="948658" cy="400110"/>
          </a:xfrm>
          <a:prstGeom prst="rect">
            <a:avLst/>
          </a:prstGeom>
          <a:noFill/>
        </p:spPr>
        <p:txBody>
          <a:bodyPr wrap="none" rtlCol="0">
            <a:spAutoFit/>
          </a:bodyPr>
          <a:lstStyle/>
          <a:p>
            <a:r>
              <a:rPr lang="en-US" sz="2000" b="1" dirty="0">
                <a:solidFill>
                  <a:schemeClr val="bg1"/>
                </a:solidFill>
              </a:rPr>
              <a:t>Before </a:t>
            </a:r>
          </a:p>
        </p:txBody>
      </p:sp>
      <p:sp>
        <p:nvSpPr>
          <p:cNvPr id="9" name="TextBox 8"/>
          <p:cNvSpPr txBox="1"/>
          <p:nvPr/>
        </p:nvSpPr>
        <p:spPr>
          <a:xfrm>
            <a:off x="4397789" y="5252869"/>
            <a:ext cx="2257464" cy="707886"/>
          </a:xfrm>
          <a:prstGeom prst="rect">
            <a:avLst/>
          </a:prstGeom>
          <a:noFill/>
        </p:spPr>
        <p:txBody>
          <a:bodyPr wrap="square" rtlCol="0">
            <a:spAutoFit/>
          </a:bodyPr>
          <a:lstStyle/>
          <a:p>
            <a:r>
              <a:rPr lang="en-US" sz="2000" b="1" dirty="0">
                <a:solidFill>
                  <a:schemeClr val="bg1"/>
                </a:solidFill>
              </a:rPr>
              <a:t>2 days after TGF-β treatment </a:t>
            </a:r>
          </a:p>
        </p:txBody>
      </p:sp>
      <p:sp>
        <p:nvSpPr>
          <p:cNvPr id="10" name="TextBox 9"/>
          <p:cNvSpPr txBox="1"/>
          <p:nvPr/>
        </p:nvSpPr>
        <p:spPr>
          <a:xfrm>
            <a:off x="249777" y="1737392"/>
            <a:ext cx="1993504" cy="461665"/>
          </a:xfrm>
          <a:prstGeom prst="rect">
            <a:avLst/>
          </a:prstGeom>
          <a:noFill/>
        </p:spPr>
        <p:txBody>
          <a:bodyPr wrap="square" rtlCol="0">
            <a:spAutoFit/>
          </a:bodyPr>
          <a:lstStyle/>
          <a:p>
            <a:r>
              <a:rPr lang="en-US" sz="2400" b="1" dirty="0">
                <a:solidFill>
                  <a:schemeClr val="bg1"/>
                </a:solidFill>
              </a:rPr>
              <a:t>DIC channel</a:t>
            </a:r>
          </a:p>
        </p:txBody>
      </p:sp>
      <p:sp>
        <p:nvSpPr>
          <p:cNvPr id="11" name="TextBox 10"/>
          <p:cNvSpPr txBox="1"/>
          <p:nvPr/>
        </p:nvSpPr>
        <p:spPr>
          <a:xfrm>
            <a:off x="1091963" y="4211086"/>
            <a:ext cx="184666" cy="400110"/>
          </a:xfrm>
          <a:prstGeom prst="rect">
            <a:avLst/>
          </a:prstGeom>
          <a:noFill/>
        </p:spPr>
        <p:txBody>
          <a:bodyPr wrap="none" rtlCol="0">
            <a:spAutoFit/>
          </a:bodyPr>
          <a:lstStyle/>
          <a:p>
            <a:r>
              <a:rPr lang="en-US" sz="2000" b="1" dirty="0"/>
              <a:t> </a:t>
            </a:r>
          </a:p>
        </p:txBody>
      </p:sp>
      <p:sp>
        <p:nvSpPr>
          <p:cNvPr id="12" name="TextBox 11"/>
          <p:cNvSpPr txBox="1"/>
          <p:nvPr/>
        </p:nvSpPr>
        <p:spPr>
          <a:xfrm>
            <a:off x="225728" y="3560409"/>
            <a:ext cx="2297706" cy="1200329"/>
          </a:xfrm>
          <a:prstGeom prst="rect">
            <a:avLst/>
          </a:prstGeom>
          <a:noFill/>
        </p:spPr>
        <p:txBody>
          <a:bodyPr wrap="square" rtlCol="0">
            <a:spAutoFit/>
          </a:bodyPr>
          <a:lstStyle/>
          <a:p>
            <a:r>
              <a:rPr lang="en-US" sz="2400" b="1" dirty="0">
                <a:solidFill>
                  <a:schemeClr val="bg1"/>
                </a:solidFill>
              </a:rPr>
              <a:t>Fluorescent channel  </a:t>
            </a:r>
          </a:p>
          <a:p>
            <a:r>
              <a:rPr lang="en-US" sz="2400" b="1" dirty="0">
                <a:solidFill>
                  <a:schemeClr val="bg1"/>
                </a:solidFill>
              </a:rPr>
              <a:t>(for Vimentin) </a:t>
            </a:r>
          </a:p>
        </p:txBody>
      </p:sp>
      <p:sp>
        <p:nvSpPr>
          <p:cNvPr id="2" name="Slide Number Placeholder 1"/>
          <p:cNvSpPr>
            <a:spLocks noGrp="1"/>
          </p:cNvSpPr>
          <p:nvPr>
            <p:ph type="sldNum" sz="quarter" idx="12"/>
          </p:nvPr>
        </p:nvSpPr>
        <p:spPr/>
        <p:txBody>
          <a:bodyPr/>
          <a:lstStyle/>
          <a:p>
            <a:fld id="{CF5D888C-37F7-374E-95A9-52D87E00DB4B}" type="slidenum">
              <a:rPr lang="en-US" smtClean="0"/>
              <a:t>10</a:t>
            </a:fld>
            <a:endParaRPr lang="en-US" dirty="0"/>
          </a:p>
        </p:txBody>
      </p:sp>
      <p:sp>
        <p:nvSpPr>
          <p:cNvPr id="16" name="Rectangle 15"/>
          <p:cNvSpPr/>
          <p:nvPr/>
        </p:nvSpPr>
        <p:spPr>
          <a:xfrm>
            <a:off x="87625" y="5821281"/>
            <a:ext cx="6497548" cy="1015663"/>
          </a:xfrm>
          <a:prstGeom prst="rect">
            <a:avLst/>
          </a:prstGeom>
        </p:spPr>
        <p:txBody>
          <a:bodyPr wrap="none">
            <a:spAutoFit/>
          </a:bodyPr>
          <a:lstStyle/>
          <a:p>
            <a:r>
              <a:rPr lang="is-IS" sz="2000" dirty="0">
                <a:solidFill>
                  <a:schemeClr val="bg1"/>
                </a:solidFill>
              </a:rPr>
              <a:t>Wang et al., Science Adv, 6:eaba9319 (2020)</a:t>
            </a:r>
          </a:p>
          <a:p>
            <a:r>
              <a:rPr lang="is-IS" sz="2000" dirty="0">
                <a:solidFill>
                  <a:schemeClr val="bg1"/>
                </a:solidFill>
              </a:rPr>
              <a:t>Wang et al. </a:t>
            </a:r>
            <a:r>
              <a:rPr lang="en-US" sz="2000" dirty="0" err="1">
                <a:solidFill>
                  <a:schemeClr val="bg1"/>
                </a:solidFill>
              </a:rPr>
              <a:t>eLife</a:t>
            </a:r>
            <a:r>
              <a:rPr lang="en-US" sz="2000" dirty="0">
                <a:solidFill>
                  <a:schemeClr val="bg1"/>
                </a:solidFill>
              </a:rPr>
              <a:t>, 11:e74866 (2022) </a:t>
            </a:r>
          </a:p>
          <a:p>
            <a:r>
              <a:rPr lang="en-US" sz="2000" dirty="0">
                <a:solidFill>
                  <a:schemeClr val="bg1"/>
                </a:solidFill>
              </a:rPr>
              <a:t>Chen et al., </a:t>
            </a:r>
            <a:r>
              <a:rPr lang="en-US" sz="2000" b="0" i="0" dirty="0">
                <a:solidFill>
                  <a:schemeClr val="bg1"/>
                </a:solidFill>
                <a:effectLst/>
                <a:latin typeface="Source Sans Pro" panose="020F0502020204030204" pitchFamily="34" charset="0"/>
              </a:rPr>
              <a:t> Biology Methods &amp; Protocols, 5:bpaa</a:t>
            </a:r>
            <a:r>
              <a:rPr lang="en-US" sz="2000" dirty="0">
                <a:solidFill>
                  <a:schemeClr val="bg1"/>
                </a:solidFill>
                <a:latin typeface="Source Sans Pro" panose="020F0502020204030204" pitchFamily="34" charset="0"/>
              </a:rPr>
              <a:t>006 (2020)</a:t>
            </a:r>
            <a:endParaRPr lang="en-US" sz="2000" dirty="0">
              <a:solidFill>
                <a:schemeClr val="bg1"/>
              </a:solidFill>
            </a:endParaRPr>
          </a:p>
        </p:txBody>
      </p:sp>
      <p:sp>
        <p:nvSpPr>
          <p:cNvPr id="14" name="TextBox 13"/>
          <p:cNvSpPr txBox="1"/>
          <p:nvPr/>
        </p:nvSpPr>
        <p:spPr>
          <a:xfrm>
            <a:off x="6752934" y="1086764"/>
            <a:ext cx="2199163" cy="1938992"/>
          </a:xfrm>
          <a:prstGeom prst="rect">
            <a:avLst/>
          </a:prstGeom>
          <a:noFill/>
        </p:spPr>
        <p:txBody>
          <a:bodyPr wrap="square" rtlCol="0">
            <a:spAutoFit/>
          </a:bodyPr>
          <a:lstStyle/>
          <a:p>
            <a:r>
              <a:rPr lang="en-US" sz="2400" b="1" dirty="0">
                <a:solidFill>
                  <a:schemeClr val="bg1"/>
                </a:solidFill>
              </a:rPr>
              <a:t>Morphology</a:t>
            </a:r>
          </a:p>
          <a:p>
            <a:r>
              <a:rPr lang="en-US" sz="2400" b="1" dirty="0">
                <a:solidFill>
                  <a:schemeClr val="bg1"/>
                </a:solidFill>
              </a:rPr>
              <a:t>(quantified by active shape model, 296 dimensions) </a:t>
            </a:r>
          </a:p>
        </p:txBody>
      </p:sp>
      <p:sp>
        <p:nvSpPr>
          <p:cNvPr id="15" name="TextBox 14"/>
          <p:cNvSpPr txBox="1"/>
          <p:nvPr/>
        </p:nvSpPr>
        <p:spPr>
          <a:xfrm>
            <a:off x="6719414" y="3297864"/>
            <a:ext cx="2199162" cy="1938992"/>
          </a:xfrm>
          <a:prstGeom prst="rect">
            <a:avLst/>
          </a:prstGeom>
          <a:noFill/>
        </p:spPr>
        <p:txBody>
          <a:bodyPr wrap="square" rtlCol="0">
            <a:spAutoFit/>
          </a:bodyPr>
          <a:lstStyle/>
          <a:p>
            <a:r>
              <a:rPr lang="en-US" sz="2400" b="1" dirty="0" err="1">
                <a:solidFill>
                  <a:schemeClr val="bg1"/>
                </a:solidFill>
              </a:rPr>
              <a:t>Vimentin</a:t>
            </a:r>
            <a:endParaRPr lang="en-US" sz="2400" b="1" dirty="0">
              <a:solidFill>
                <a:schemeClr val="bg1"/>
              </a:solidFill>
            </a:endParaRPr>
          </a:p>
          <a:p>
            <a:r>
              <a:rPr lang="en-US" sz="2400" b="1" dirty="0">
                <a:solidFill>
                  <a:schemeClr val="bg1"/>
                </a:solidFill>
              </a:rPr>
              <a:t>(quantified by </a:t>
            </a:r>
            <a:r>
              <a:rPr lang="en-US" sz="2400" b="1" dirty="0" err="1">
                <a:solidFill>
                  <a:schemeClr val="bg1"/>
                </a:solidFill>
              </a:rPr>
              <a:t>Haralick</a:t>
            </a:r>
            <a:r>
              <a:rPr lang="en-US" sz="2400" b="1" dirty="0">
                <a:solidFill>
                  <a:schemeClr val="bg1"/>
                </a:solidFill>
              </a:rPr>
              <a:t> features, 13 dimensions) </a:t>
            </a:r>
          </a:p>
        </p:txBody>
      </p:sp>
    </p:spTree>
    <p:extLst>
      <p:ext uri="{BB962C8B-B14F-4D97-AF65-F5344CB8AC3E}">
        <p14:creationId xmlns:p14="http://schemas.microsoft.com/office/powerpoint/2010/main" val="814172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570E39-BEE9-4FD1-B3FF-6A145FBE9CA9}"/>
              </a:ext>
            </a:extLst>
          </p:cNvPr>
          <p:cNvPicPr>
            <a:picLocks noChangeAspect="1"/>
          </p:cNvPicPr>
          <p:nvPr/>
        </p:nvPicPr>
        <p:blipFill rotWithShape="1">
          <a:blip r:embed="rId3"/>
          <a:srcRect l="14239" t="17703" r="19907" b="7243"/>
          <a:stretch/>
        </p:blipFill>
        <p:spPr>
          <a:xfrm flipH="1">
            <a:off x="489523" y="987882"/>
            <a:ext cx="1391860" cy="1785446"/>
          </a:xfrm>
          <a:prstGeom prst="rect">
            <a:avLst/>
          </a:prstGeom>
        </p:spPr>
      </p:pic>
      <p:sp>
        <p:nvSpPr>
          <p:cNvPr id="12" name="TextBox 11"/>
          <p:cNvSpPr txBox="1"/>
          <p:nvPr/>
        </p:nvSpPr>
        <p:spPr>
          <a:xfrm>
            <a:off x="343768" y="2790054"/>
            <a:ext cx="2280796" cy="646331"/>
          </a:xfrm>
          <a:prstGeom prst="rect">
            <a:avLst/>
          </a:prstGeom>
          <a:noFill/>
        </p:spPr>
        <p:txBody>
          <a:bodyPr wrap="square" rtlCol="0">
            <a:spAutoFit/>
          </a:bodyPr>
          <a:lstStyle/>
          <a:p>
            <a:r>
              <a:rPr lang="en-US" b="1" dirty="0">
                <a:solidFill>
                  <a:schemeClr val="bg1"/>
                </a:solidFill>
              </a:rPr>
              <a:t>DCNN-based cell segmentation</a:t>
            </a:r>
          </a:p>
        </p:txBody>
      </p:sp>
      <p:sp>
        <p:nvSpPr>
          <p:cNvPr id="39" name="Right Arrow 38"/>
          <p:cNvSpPr/>
          <p:nvPr/>
        </p:nvSpPr>
        <p:spPr>
          <a:xfrm>
            <a:off x="2056616" y="1701041"/>
            <a:ext cx="419094" cy="3570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2507736" y="492302"/>
            <a:ext cx="3787215" cy="3841443"/>
            <a:chOff x="2507736" y="701665"/>
            <a:chExt cx="3787215" cy="3841443"/>
          </a:xfrm>
        </p:grpSpPr>
        <p:pic>
          <p:nvPicPr>
            <p:cNvPr id="11" name="Picture 10">
              <a:extLst>
                <a:ext uri="{FF2B5EF4-FFF2-40B4-BE49-F238E27FC236}">
                  <a16:creationId xmlns:a16="http://schemas.microsoft.com/office/drawing/2014/main" id="{AFB24B0E-9F6F-4106-9CA9-E6ABEE9D7D96}"/>
                </a:ext>
              </a:extLst>
            </p:cNvPr>
            <p:cNvPicPr>
              <a:picLocks noChangeAspect="1"/>
            </p:cNvPicPr>
            <p:nvPr/>
          </p:nvPicPr>
          <p:blipFill>
            <a:blip r:embed="rId4"/>
            <a:stretch>
              <a:fillRect/>
            </a:stretch>
          </p:blipFill>
          <p:spPr>
            <a:xfrm>
              <a:off x="2682827" y="854918"/>
              <a:ext cx="2922232" cy="2554038"/>
            </a:xfrm>
            <a:prstGeom prst="rect">
              <a:avLst/>
            </a:prstGeom>
          </p:spPr>
        </p:pic>
        <p:sp>
          <p:nvSpPr>
            <p:cNvPr id="13" name="TextBox 12"/>
            <p:cNvSpPr txBox="1"/>
            <p:nvPr/>
          </p:nvSpPr>
          <p:spPr>
            <a:xfrm>
              <a:off x="2624563" y="3430613"/>
              <a:ext cx="2994767" cy="646331"/>
            </a:xfrm>
            <a:prstGeom prst="rect">
              <a:avLst/>
            </a:prstGeom>
            <a:noFill/>
          </p:spPr>
          <p:txBody>
            <a:bodyPr wrap="square" rtlCol="0">
              <a:spAutoFit/>
            </a:bodyPr>
            <a:lstStyle/>
            <a:p>
              <a:r>
                <a:rPr lang="en-US" b="1" dirty="0">
                  <a:solidFill>
                    <a:schemeClr val="bg1"/>
                  </a:solidFill>
                </a:rPr>
                <a:t>Alignment of cells and active shape model representation</a:t>
              </a:r>
            </a:p>
          </p:txBody>
        </p:sp>
        <p:sp>
          <p:nvSpPr>
            <p:cNvPr id="14" name="Oval 13"/>
            <p:cNvSpPr/>
            <p:nvPr/>
          </p:nvSpPr>
          <p:spPr>
            <a:xfrm>
              <a:off x="4401344" y="1018666"/>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652046" y="1223470"/>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296444" y="1400467"/>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782344" y="1160371"/>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61744" y="1412767"/>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296693" y="1711332"/>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79093" y="2921093"/>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90244" y="2905760"/>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820444" y="2731963"/>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252244" y="2202399"/>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156994" y="2651931"/>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867943" y="2842661"/>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7744" y="2779562"/>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321843" y="2647129"/>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188493" y="2328597"/>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080544" y="1831465"/>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033047" y="1103331"/>
              <a:ext cx="88900" cy="12619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295032" y="701665"/>
              <a:ext cx="301660" cy="369332"/>
            </a:xfrm>
            <a:prstGeom prst="rect">
              <a:avLst/>
            </a:prstGeom>
            <a:noFill/>
          </p:spPr>
          <p:txBody>
            <a:bodyPr wrap="none" rtlCol="0">
              <a:spAutoFit/>
            </a:bodyPr>
            <a:lstStyle/>
            <a:p>
              <a:r>
                <a:rPr lang="en-US" b="1" dirty="0">
                  <a:solidFill>
                    <a:srgbClr val="FF0000"/>
                  </a:solidFill>
                </a:rPr>
                <a:t>1</a:t>
              </a:r>
            </a:p>
          </p:txBody>
        </p:sp>
        <p:sp>
          <p:nvSpPr>
            <p:cNvPr id="32" name="TextBox 31"/>
            <p:cNvSpPr txBox="1"/>
            <p:nvPr/>
          </p:nvSpPr>
          <p:spPr>
            <a:xfrm>
              <a:off x="4691869" y="796989"/>
              <a:ext cx="301660" cy="369332"/>
            </a:xfrm>
            <a:prstGeom prst="rect">
              <a:avLst/>
            </a:prstGeom>
            <a:noFill/>
          </p:spPr>
          <p:txBody>
            <a:bodyPr wrap="none" rtlCol="0">
              <a:spAutoFit/>
            </a:bodyPr>
            <a:lstStyle/>
            <a:p>
              <a:r>
                <a:rPr lang="en-US" b="1" dirty="0">
                  <a:solidFill>
                    <a:srgbClr val="FF0000"/>
                  </a:solidFill>
                </a:rPr>
                <a:t>2</a:t>
              </a:r>
            </a:p>
          </p:txBody>
        </p:sp>
        <p:sp>
          <p:nvSpPr>
            <p:cNvPr id="33" name="TextBox 32"/>
            <p:cNvSpPr txBox="1"/>
            <p:nvPr/>
          </p:nvSpPr>
          <p:spPr>
            <a:xfrm>
              <a:off x="3868079" y="770101"/>
              <a:ext cx="336713" cy="369332"/>
            </a:xfrm>
            <a:prstGeom prst="rect">
              <a:avLst/>
            </a:prstGeom>
            <a:noFill/>
          </p:spPr>
          <p:txBody>
            <a:bodyPr wrap="none" rtlCol="0">
              <a:spAutoFit/>
            </a:bodyPr>
            <a:lstStyle/>
            <a:p>
              <a:r>
                <a:rPr lang="en-US" b="1" dirty="0">
                  <a:solidFill>
                    <a:srgbClr val="FF0000"/>
                  </a:solidFill>
                </a:rPr>
                <a:t>N</a:t>
              </a:r>
            </a:p>
          </p:txBody>
        </p:sp>
        <p:sp>
          <p:nvSpPr>
            <p:cNvPr id="52" name="TextBox 51"/>
            <p:cNvSpPr txBox="1"/>
            <p:nvPr/>
          </p:nvSpPr>
          <p:spPr>
            <a:xfrm>
              <a:off x="4121240" y="3168602"/>
              <a:ext cx="302512" cy="400110"/>
            </a:xfrm>
            <a:prstGeom prst="rect">
              <a:avLst/>
            </a:prstGeom>
            <a:noFill/>
          </p:spPr>
          <p:txBody>
            <a:bodyPr wrap="none" rtlCol="0">
              <a:spAutoFit/>
            </a:bodyPr>
            <a:lstStyle/>
            <a:p>
              <a:r>
                <a:rPr lang="en-US" sz="2000" b="1" dirty="0"/>
                <a:t>x</a:t>
              </a:r>
            </a:p>
          </p:txBody>
        </p:sp>
        <p:sp>
          <p:nvSpPr>
            <p:cNvPr id="53" name="TextBox 52"/>
            <p:cNvSpPr txBox="1"/>
            <p:nvPr/>
          </p:nvSpPr>
          <p:spPr>
            <a:xfrm>
              <a:off x="2542686" y="1805272"/>
              <a:ext cx="325730" cy="400110"/>
            </a:xfrm>
            <a:prstGeom prst="rect">
              <a:avLst/>
            </a:prstGeom>
            <a:noFill/>
          </p:spPr>
          <p:txBody>
            <a:bodyPr wrap="none" rtlCol="0">
              <a:spAutoFit/>
            </a:bodyPr>
            <a:lstStyle/>
            <a:p>
              <a:r>
                <a:rPr lang="en-US" sz="2000" b="1" dirty="0"/>
                <a:t>Y</a:t>
              </a:r>
            </a:p>
          </p:txBody>
        </p:sp>
        <p:sp>
          <p:nvSpPr>
            <p:cNvPr id="4" name="TextBox 3"/>
            <p:cNvSpPr txBox="1"/>
            <p:nvPr/>
          </p:nvSpPr>
          <p:spPr>
            <a:xfrm>
              <a:off x="2507736" y="3958332"/>
              <a:ext cx="3787215" cy="584776"/>
            </a:xfrm>
            <a:prstGeom prst="rect">
              <a:avLst/>
            </a:prstGeom>
            <a:noFill/>
          </p:spPr>
          <p:txBody>
            <a:bodyPr wrap="none" rtlCol="0">
              <a:spAutoFit/>
            </a:bodyPr>
            <a:lstStyle/>
            <a:p>
              <a:r>
                <a:rPr lang="en-US" sz="1600" dirty="0" err="1">
                  <a:solidFill>
                    <a:schemeClr val="bg1"/>
                  </a:solidFill>
                </a:rPr>
                <a:t>Pincus</a:t>
              </a:r>
              <a:r>
                <a:rPr lang="en-US" sz="1600" dirty="0">
                  <a:solidFill>
                    <a:schemeClr val="bg1"/>
                  </a:solidFill>
                </a:rPr>
                <a:t> &amp; </a:t>
              </a:r>
              <a:r>
                <a:rPr lang="en-US" sz="1600" dirty="0" err="1">
                  <a:solidFill>
                    <a:schemeClr val="bg1"/>
                  </a:solidFill>
                </a:rPr>
                <a:t>Theriot</a:t>
              </a:r>
              <a:r>
                <a:rPr lang="en-US" sz="1600" dirty="0">
                  <a:solidFill>
                    <a:schemeClr val="bg1"/>
                  </a:solidFill>
                </a:rPr>
                <a:t>, J </a:t>
              </a:r>
              <a:r>
                <a:rPr lang="en-US" sz="1600" dirty="0" err="1">
                  <a:solidFill>
                    <a:schemeClr val="bg1"/>
                  </a:solidFill>
                </a:rPr>
                <a:t>Microsc</a:t>
              </a:r>
              <a:r>
                <a:rPr lang="en-US" sz="1600" dirty="0">
                  <a:solidFill>
                    <a:schemeClr val="bg1"/>
                  </a:solidFill>
                </a:rPr>
                <a:t>, 227:140 (2007)</a:t>
              </a:r>
            </a:p>
            <a:p>
              <a:r>
                <a:rPr lang="en-US" sz="1600" dirty="0" err="1">
                  <a:solidFill>
                    <a:schemeClr val="bg1"/>
                  </a:solidFill>
                </a:rPr>
                <a:t>keren</a:t>
              </a:r>
              <a:r>
                <a:rPr lang="en-US" sz="1600" dirty="0">
                  <a:solidFill>
                    <a:schemeClr val="bg1"/>
                  </a:solidFill>
                </a:rPr>
                <a:t> et al., Nature, 435: 475 (2008)</a:t>
              </a:r>
            </a:p>
          </p:txBody>
        </p:sp>
      </p:grpSp>
      <p:sp>
        <p:nvSpPr>
          <p:cNvPr id="8" name="Rectangle 7"/>
          <p:cNvSpPr/>
          <p:nvPr/>
        </p:nvSpPr>
        <p:spPr>
          <a:xfrm>
            <a:off x="324180" y="105171"/>
            <a:ext cx="6411431" cy="461665"/>
          </a:xfrm>
          <a:prstGeom prst="rect">
            <a:avLst/>
          </a:prstGeom>
        </p:spPr>
        <p:txBody>
          <a:bodyPr wrap="none">
            <a:spAutoFit/>
          </a:bodyPr>
          <a:lstStyle/>
          <a:p>
            <a:r>
              <a:rPr lang="en-US" sz="2400" b="1" dirty="0">
                <a:solidFill>
                  <a:schemeClr val="bg1"/>
                </a:solidFill>
              </a:rPr>
              <a:t>Mathematical representation of cell morphology </a:t>
            </a:r>
            <a:endParaRPr lang="en-US" sz="2400" dirty="0">
              <a:solidFill>
                <a:schemeClr val="bg1"/>
              </a:solidFill>
            </a:endParaRPr>
          </a:p>
        </p:txBody>
      </p:sp>
      <p:grpSp>
        <p:nvGrpSpPr>
          <p:cNvPr id="2" name="Group 1"/>
          <p:cNvGrpSpPr/>
          <p:nvPr/>
        </p:nvGrpSpPr>
        <p:grpSpPr>
          <a:xfrm>
            <a:off x="217947" y="4319214"/>
            <a:ext cx="8821261" cy="2327072"/>
            <a:chOff x="22916" y="4237207"/>
            <a:chExt cx="8821261" cy="2327072"/>
          </a:xfrm>
        </p:grpSpPr>
        <p:sp>
          <p:nvSpPr>
            <p:cNvPr id="3" name="TextBox 2"/>
            <p:cNvSpPr txBox="1"/>
            <p:nvPr/>
          </p:nvSpPr>
          <p:spPr>
            <a:xfrm>
              <a:off x="2845652" y="6102614"/>
              <a:ext cx="5998525" cy="461665"/>
            </a:xfrm>
            <a:prstGeom prst="rect">
              <a:avLst/>
            </a:prstGeom>
            <a:noFill/>
          </p:spPr>
          <p:txBody>
            <a:bodyPr wrap="square" rtlCol="0">
              <a:spAutoFit/>
            </a:bodyPr>
            <a:lstStyle/>
            <a:p>
              <a:r>
                <a:rPr lang="en-US" sz="2400" b="1" dirty="0">
                  <a:solidFill>
                    <a:srgbClr val="FF0000"/>
                  </a:solidFill>
                </a:rPr>
                <a:t>Complete orthonormal basis set for cell shape</a:t>
              </a:r>
            </a:p>
          </p:txBody>
        </p:sp>
        <p:sp>
          <p:nvSpPr>
            <p:cNvPr id="55" name="TextBox 54"/>
            <p:cNvSpPr txBox="1"/>
            <p:nvPr/>
          </p:nvSpPr>
          <p:spPr>
            <a:xfrm>
              <a:off x="22916" y="4523943"/>
              <a:ext cx="2689236" cy="646331"/>
            </a:xfrm>
            <a:prstGeom prst="rect">
              <a:avLst/>
            </a:prstGeom>
            <a:noFill/>
          </p:spPr>
          <p:txBody>
            <a:bodyPr wrap="square" rtlCol="0">
              <a:spAutoFit/>
            </a:bodyPr>
            <a:lstStyle/>
            <a:p>
              <a:r>
                <a:rPr lang="en-US" b="1" dirty="0">
                  <a:solidFill>
                    <a:schemeClr val="bg1"/>
                  </a:solidFill>
                </a:rPr>
                <a:t>Expressing arbitrary cell shape by principal modes</a:t>
              </a:r>
            </a:p>
          </p:txBody>
        </p:sp>
        <p:grpSp>
          <p:nvGrpSpPr>
            <p:cNvPr id="56" name="Group 55"/>
            <p:cNvGrpSpPr/>
            <p:nvPr/>
          </p:nvGrpSpPr>
          <p:grpSpPr>
            <a:xfrm>
              <a:off x="410944" y="4237207"/>
              <a:ext cx="8157877" cy="1924904"/>
              <a:chOff x="999777" y="4415978"/>
              <a:chExt cx="10540634" cy="3934748"/>
            </a:xfrm>
          </p:grpSpPr>
          <p:sp>
            <p:nvSpPr>
              <p:cNvPr id="57" name="Right Arrow 38">
                <a:extLst>
                  <a:ext uri="{FF2B5EF4-FFF2-40B4-BE49-F238E27FC236}">
                    <a16:creationId xmlns:a16="http://schemas.microsoft.com/office/drawing/2014/main" id="{CA81663F-DF0C-49A4-A484-8CB7FA339ACA}"/>
                  </a:ext>
                </a:extLst>
              </p:cNvPr>
              <p:cNvSpPr/>
              <p:nvPr/>
            </p:nvSpPr>
            <p:spPr>
              <a:xfrm>
                <a:off x="999777" y="6368218"/>
                <a:ext cx="2270555" cy="2103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A416FF70-D26A-4C74-81AD-DDEEABA4F7CD}"/>
                  </a:ext>
                </a:extLst>
              </p:cNvPr>
              <p:cNvPicPr>
                <a:picLocks noChangeAspect="1"/>
              </p:cNvPicPr>
              <p:nvPr/>
            </p:nvPicPr>
            <p:blipFill>
              <a:blip r:embed="rId5"/>
              <a:stretch>
                <a:fillRect/>
              </a:stretch>
            </p:blipFill>
            <p:spPr>
              <a:xfrm>
                <a:off x="6370681" y="6223033"/>
                <a:ext cx="2151134" cy="1285079"/>
              </a:xfrm>
              <a:prstGeom prst="rect">
                <a:avLst/>
              </a:prstGeom>
              <a:solidFill>
                <a:schemeClr val="bg1"/>
              </a:solidFill>
            </p:spPr>
          </p:pic>
          <p:cxnSp>
            <p:nvCxnSpPr>
              <p:cNvPr id="59" name="Straight Arrow Connector 58">
                <a:extLst>
                  <a:ext uri="{FF2B5EF4-FFF2-40B4-BE49-F238E27FC236}">
                    <a16:creationId xmlns:a16="http://schemas.microsoft.com/office/drawing/2014/main" id="{54593D98-0A4D-43C8-9F42-B203C84346B5}"/>
                  </a:ext>
                </a:extLst>
              </p:cNvPr>
              <p:cNvCxnSpPr>
                <a:cxnSpLocks/>
              </p:cNvCxnSpPr>
              <p:nvPr/>
            </p:nvCxnSpPr>
            <p:spPr>
              <a:xfrm flipH="1" flipV="1">
                <a:off x="6192785" y="5015042"/>
                <a:ext cx="1786" cy="2672616"/>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1B190270-E5EE-4F26-83CD-0C2C360469D5}"/>
                  </a:ext>
                </a:extLst>
              </p:cNvPr>
              <p:cNvCxnSpPr>
                <a:cxnSpLocks/>
              </p:cNvCxnSpPr>
              <p:nvPr/>
            </p:nvCxnSpPr>
            <p:spPr>
              <a:xfrm>
                <a:off x="6194570" y="7687657"/>
                <a:ext cx="3094414" cy="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3DD76539-CF61-4DAC-A277-22C88D80050B}"/>
                  </a:ext>
                </a:extLst>
              </p:cNvPr>
              <p:cNvSpPr txBox="1"/>
              <p:nvPr/>
            </p:nvSpPr>
            <p:spPr>
              <a:xfrm>
                <a:off x="8948494" y="7750755"/>
                <a:ext cx="964141" cy="4039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PC1</a:t>
                </a:r>
              </a:p>
            </p:txBody>
          </p:sp>
          <p:sp>
            <p:nvSpPr>
              <p:cNvPr id="65" name="TextBox 64">
                <a:extLst>
                  <a:ext uri="{FF2B5EF4-FFF2-40B4-BE49-F238E27FC236}">
                    <a16:creationId xmlns:a16="http://schemas.microsoft.com/office/drawing/2014/main" id="{8D74274A-33C4-4609-8760-E09CDB37FD18}"/>
                  </a:ext>
                </a:extLst>
              </p:cNvPr>
              <p:cNvSpPr txBox="1"/>
              <p:nvPr/>
            </p:nvSpPr>
            <p:spPr>
              <a:xfrm>
                <a:off x="5862672" y="4415978"/>
                <a:ext cx="701323" cy="4039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PC2</a:t>
                </a:r>
              </a:p>
            </p:txBody>
          </p:sp>
          <p:sp>
            <p:nvSpPr>
              <p:cNvPr id="66" name="Oval 65">
                <a:extLst>
                  <a:ext uri="{FF2B5EF4-FFF2-40B4-BE49-F238E27FC236}">
                    <a16:creationId xmlns:a16="http://schemas.microsoft.com/office/drawing/2014/main" id="{242FD8EE-1CF6-4879-9CF5-E530867B9134}"/>
                  </a:ext>
                </a:extLst>
              </p:cNvPr>
              <p:cNvSpPr/>
              <p:nvPr/>
            </p:nvSpPr>
            <p:spPr>
              <a:xfrm>
                <a:off x="6129316" y="5578008"/>
                <a:ext cx="118533" cy="126198"/>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0FB3B684-6D8A-4701-96E9-DCA0D4032F25}"/>
                  </a:ext>
                </a:extLst>
              </p:cNvPr>
              <p:cNvSpPr txBox="1"/>
              <p:nvPr/>
            </p:nvSpPr>
            <p:spPr>
              <a:xfrm>
                <a:off x="6348829" y="5487219"/>
                <a:ext cx="708069" cy="629135"/>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(0,1)</a:t>
                </a:r>
              </a:p>
            </p:txBody>
          </p:sp>
          <p:sp>
            <p:nvSpPr>
              <p:cNvPr id="68" name="Oval 67">
                <a:extLst>
                  <a:ext uri="{FF2B5EF4-FFF2-40B4-BE49-F238E27FC236}">
                    <a16:creationId xmlns:a16="http://schemas.microsoft.com/office/drawing/2014/main" id="{A0C329D2-209C-41D9-847E-A2C953E947D7}"/>
                  </a:ext>
                </a:extLst>
              </p:cNvPr>
              <p:cNvSpPr/>
              <p:nvPr/>
            </p:nvSpPr>
            <p:spPr>
              <a:xfrm>
                <a:off x="8337594" y="5578008"/>
                <a:ext cx="118533" cy="126198"/>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948C0A9C-F168-4486-930A-7534C6C42436}"/>
                  </a:ext>
                </a:extLst>
              </p:cNvPr>
              <p:cNvSpPr/>
              <p:nvPr/>
            </p:nvSpPr>
            <p:spPr>
              <a:xfrm>
                <a:off x="8337594" y="7624558"/>
                <a:ext cx="118533" cy="126198"/>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4E75F03-84E4-4A00-9B1E-D2F440DBCAAF}"/>
                  </a:ext>
                </a:extLst>
              </p:cNvPr>
              <p:cNvSpPr/>
              <p:nvPr/>
            </p:nvSpPr>
            <p:spPr>
              <a:xfrm>
                <a:off x="6139392" y="7624558"/>
                <a:ext cx="118533" cy="126198"/>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475F3FDC-1171-4D69-BCF2-26BC5119CFB5}"/>
                  </a:ext>
                </a:extLst>
              </p:cNvPr>
              <p:cNvSpPr txBox="1"/>
              <p:nvPr/>
            </p:nvSpPr>
            <p:spPr>
              <a:xfrm>
                <a:off x="6235124" y="7721591"/>
                <a:ext cx="708069" cy="629135"/>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(0,0)</a:t>
                </a:r>
              </a:p>
            </p:txBody>
          </p:sp>
          <p:sp>
            <p:nvSpPr>
              <p:cNvPr id="72" name="TextBox 71">
                <a:extLst>
                  <a:ext uri="{FF2B5EF4-FFF2-40B4-BE49-F238E27FC236}">
                    <a16:creationId xmlns:a16="http://schemas.microsoft.com/office/drawing/2014/main" id="{CC0A793A-3513-43E6-BA53-261A6F941EF8}"/>
                  </a:ext>
                </a:extLst>
              </p:cNvPr>
              <p:cNvSpPr txBox="1"/>
              <p:nvPr/>
            </p:nvSpPr>
            <p:spPr>
              <a:xfrm>
                <a:off x="7898382" y="7687656"/>
                <a:ext cx="733704" cy="629135"/>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(1,0)</a:t>
                </a:r>
              </a:p>
            </p:txBody>
          </p:sp>
          <p:sp>
            <p:nvSpPr>
              <p:cNvPr id="73" name="TextBox 72">
                <a:extLst>
                  <a:ext uri="{FF2B5EF4-FFF2-40B4-BE49-F238E27FC236}">
                    <a16:creationId xmlns:a16="http://schemas.microsoft.com/office/drawing/2014/main" id="{11A607D0-E7D6-4862-A4B4-BC62E74BDFE4}"/>
                  </a:ext>
                </a:extLst>
              </p:cNvPr>
              <p:cNvSpPr txBox="1"/>
              <p:nvPr/>
            </p:nvSpPr>
            <p:spPr>
              <a:xfrm>
                <a:off x="7987899" y="5545505"/>
                <a:ext cx="708069" cy="629135"/>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(1,1)</a:t>
                </a:r>
              </a:p>
            </p:txBody>
          </p:sp>
          <p:cxnSp>
            <p:nvCxnSpPr>
              <p:cNvPr id="74" name="Straight Connector 73">
                <a:extLst>
                  <a:ext uri="{FF2B5EF4-FFF2-40B4-BE49-F238E27FC236}">
                    <a16:creationId xmlns:a16="http://schemas.microsoft.com/office/drawing/2014/main" id="{6978584C-7BD4-4351-8292-A37BCBFB70EF}"/>
                  </a:ext>
                </a:extLst>
              </p:cNvPr>
              <p:cNvCxnSpPr>
                <a:cxnSpLocks/>
              </p:cNvCxnSpPr>
              <p:nvPr/>
            </p:nvCxnSpPr>
            <p:spPr>
              <a:xfrm flipV="1">
                <a:off x="5731399" y="7582241"/>
                <a:ext cx="416461" cy="4231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175E043-F2E6-49FB-AFA6-7FCFB8CB52B8}"/>
                  </a:ext>
                </a:extLst>
              </p:cNvPr>
              <p:cNvCxnSpPr>
                <a:cxnSpLocks/>
              </p:cNvCxnSpPr>
              <p:nvPr/>
            </p:nvCxnSpPr>
            <p:spPr>
              <a:xfrm>
                <a:off x="5847060" y="5636978"/>
                <a:ext cx="211719" cy="4127"/>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E7F8033-4CD6-4518-BDCF-764514BB161B}"/>
                  </a:ext>
                </a:extLst>
              </p:cNvPr>
              <p:cNvCxnSpPr>
                <a:cxnSpLocks/>
                <a:stCxn id="79" idx="1"/>
                <a:endCxn id="69" idx="7"/>
              </p:cNvCxnSpPr>
              <p:nvPr/>
            </p:nvCxnSpPr>
            <p:spPr>
              <a:xfrm flipH="1">
                <a:off x="8438768" y="7241245"/>
                <a:ext cx="1181642" cy="401794"/>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215F3C2-2EBB-411B-B0C8-BEF390226C1E}"/>
                  </a:ext>
                </a:extLst>
              </p:cNvPr>
              <p:cNvCxnSpPr>
                <a:cxnSpLocks/>
                <a:stCxn id="81" idx="1"/>
                <a:endCxn id="73" idx="3"/>
              </p:cNvCxnSpPr>
              <p:nvPr/>
            </p:nvCxnSpPr>
            <p:spPr>
              <a:xfrm flipH="1">
                <a:off x="8695968" y="5649551"/>
                <a:ext cx="931671" cy="210523"/>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78" name="Picture 77" descr="A close up of a mans face&#10;&#10;Description generated with high confidence">
                <a:extLst>
                  <a:ext uri="{FF2B5EF4-FFF2-40B4-BE49-F238E27FC236}">
                    <a16:creationId xmlns:a16="http://schemas.microsoft.com/office/drawing/2014/main" id="{DDF3B241-3322-4784-87AA-280430714B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8962" y="6745558"/>
                <a:ext cx="1912771" cy="1268469"/>
              </a:xfrm>
              <a:prstGeom prst="rect">
                <a:avLst/>
              </a:prstGeom>
              <a:solidFill>
                <a:schemeClr val="bg1"/>
              </a:solidFill>
            </p:spPr>
          </p:pic>
          <p:pic>
            <p:nvPicPr>
              <p:cNvPr id="79" name="Picture 78" descr="A close up of a mans face&#10;&#10;Description generated with high confidence">
                <a:extLst>
                  <a:ext uri="{FF2B5EF4-FFF2-40B4-BE49-F238E27FC236}">
                    <a16:creationId xmlns:a16="http://schemas.microsoft.com/office/drawing/2014/main" id="{BF2D4F40-C6F1-49E5-865B-113A9CF82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0410" y="6607010"/>
                <a:ext cx="1912771" cy="1268469"/>
              </a:xfrm>
              <a:prstGeom prst="rect">
                <a:avLst/>
              </a:prstGeom>
              <a:solidFill>
                <a:schemeClr val="bg1"/>
              </a:solidFill>
            </p:spPr>
          </p:pic>
          <p:pic>
            <p:nvPicPr>
              <p:cNvPr id="80" name="Picture 79">
                <a:extLst>
                  <a:ext uri="{FF2B5EF4-FFF2-40B4-BE49-F238E27FC236}">
                    <a16:creationId xmlns:a16="http://schemas.microsoft.com/office/drawing/2014/main" id="{0AC6E9C0-3578-417F-9387-887AF01142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4826" y="5002744"/>
                <a:ext cx="1912771" cy="1268469"/>
              </a:xfrm>
              <a:prstGeom prst="rect">
                <a:avLst/>
              </a:prstGeom>
              <a:solidFill>
                <a:schemeClr val="bg1"/>
              </a:solidFill>
            </p:spPr>
          </p:pic>
          <p:pic>
            <p:nvPicPr>
              <p:cNvPr id="81" name="Picture 80">
                <a:extLst>
                  <a:ext uri="{FF2B5EF4-FFF2-40B4-BE49-F238E27FC236}">
                    <a16:creationId xmlns:a16="http://schemas.microsoft.com/office/drawing/2014/main" id="{BD3EF5FA-C5CC-4350-A645-8EECF411BA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7640" y="5015316"/>
                <a:ext cx="1912771" cy="1268469"/>
              </a:xfrm>
              <a:prstGeom prst="rect">
                <a:avLst/>
              </a:prstGeom>
              <a:solidFill>
                <a:schemeClr val="bg1"/>
              </a:solidFill>
            </p:spPr>
          </p:pic>
        </p:grpSp>
      </p:grpSp>
      <p:sp>
        <p:nvSpPr>
          <p:cNvPr id="5" name="Rectangle 4"/>
          <p:cNvSpPr/>
          <p:nvPr/>
        </p:nvSpPr>
        <p:spPr>
          <a:xfrm>
            <a:off x="163442" y="6224763"/>
            <a:ext cx="2519385" cy="646331"/>
          </a:xfrm>
          <a:prstGeom prst="rect">
            <a:avLst/>
          </a:prstGeom>
        </p:spPr>
        <p:txBody>
          <a:bodyPr wrap="square">
            <a:spAutoFit/>
          </a:bodyPr>
          <a:lstStyle/>
          <a:p>
            <a:r>
              <a:rPr lang="is-IS" dirty="0"/>
              <a:t>Wang et al., Science Adv, 6:eaba9319 (2020)</a:t>
            </a:r>
            <a:endParaRPr lang="en-US" dirty="0"/>
          </a:p>
        </p:txBody>
      </p:sp>
      <p:sp>
        <p:nvSpPr>
          <p:cNvPr id="82" name="TextBox 81"/>
          <p:cNvSpPr txBox="1"/>
          <p:nvPr/>
        </p:nvSpPr>
        <p:spPr>
          <a:xfrm>
            <a:off x="241768" y="5377183"/>
            <a:ext cx="2388680" cy="584775"/>
          </a:xfrm>
          <a:prstGeom prst="rect">
            <a:avLst/>
          </a:prstGeom>
          <a:noFill/>
        </p:spPr>
        <p:txBody>
          <a:bodyPr wrap="square" rtlCol="0">
            <a:spAutoFit/>
          </a:bodyPr>
          <a:lstStyle/>
          <a:p>
            <a:r>
              <a:rPr lang="is-IS" sz="1600" dirty="0">
                <a:solidFill>
                  <a:schemeClr val="bg1"/>
                </a:solidFill>
              </a:rPr>
              <a:t>Wang et al., Science Adv, 6:eaba9319 (2020)</a:t>
            </a:r>
          </a:p>
        </p:txBody>
      </p:sp>
      <p:sp>
        <p:nvSpPr>
          <p:cNvPr id="6" name="Right Arrow 5">
            <a:extLst>
              <a:ext uri="{FF2B5EF4-FFF2-40B4-BE49-F238E27FC236}">
                <a16:creationId xmlns:a16="http://schemas.microsoft.com/office/drawing/2014/main" id="{6CA9A139-8688-D516-8422-69EF61F5D47B}"/>
              </a:ext>
            </a:extLst>
          </p:cNvPr>
          <p:cNvSpPr/>
          <p:nvPr/>
        </p:nvSpPr>
        <p:spPr>
          <a:xfrm>
            <a:off x="6075499" y="1868411"/>
            <a:ext cx="419094" cy="3570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2346F9-3481-62AE-566C-7FABFEB854F9}"/>
              </a:ext>
            </a:extLst>
          </p:cNvPr>
          <p:cNvSpPr/>
          <p:nvPr/>
        </p:nvSpPr>
        <p:spPr>
          <a:xfrm>
            <a:off x="6495478" y="1042058"/>
            <a:ext cx="1823907" cy="204659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FA8890D6-1441-D525-F48A-091216C7A1F4}"/>
              </a:ext>
            </a:extLst>
          </p:cNvPr>
          <p:cNvGrpSpPr/>
          <p:nvPr/>
        </p:nvGrpSpPr>
        <p:grpSpPr>
          <a:xfrm>
            <a:off x="5940818" y="1166481"/>
            <a:ext cx="2943434" cy="2390533"/>
            <a:chOff x="5940818" y="990002"/>
            <a:chExt cx="2943434" cy="2390533"/>
          </a:xfrm>
        </p:grpSpPr>
        <p:cxnSp>
          <p:nvCxnSpPr>
            <p:cNvPr id="99" name="Straight Arrow Connector 98">
              <a:extLst>
                <a:ext uri="{FF2B5EF4-FFF2-40B4-BE49-F238E27FC236}">
                  <a16:creationId xmlns:a16="http://schemas.microsoft.com/office/drawing/2014/main" id="{36342801-1313-FF07-A128-775CFFB69351}"/>
                </a:ext>
              </a:extLst>
            </p:cNvPr>
            <p:cNvCxnSpPr/>
            <p:nvPr/>
          </p:nvCxnSpPr>
          <p:spPr>
            <a:xfrm flipH="1" flipV="1">
              <a:off x="7113102" y="990002"/>
              <a:ext cx="12701" cy="1211365"/>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C58CF7EF-CEE5-9FDD-96E5-6A305ABD23DE}"/>
                </a:ext>
              </a:extLst>
            </p:cNvPr>
            <p:cNvCxnSpPr/>
            <p:nvPr/>
          </p:nvCxnSpPr>
          <p:spPr>
            <a:xfrm flipH="1">
              <a:off x="6757504" y="2184430"/>
              <a:ext cx="368300" cy="589973"/>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FBDC8A01-ECDC-49E9-CA57-8954ECC83036}"/>
                </a:ext>
              </a:extLst>
            </p:cNvPr>
            <p:cNvCxnSpPr>
              <a:cxnSpLocks/>
            </p:cNvCxnSpPr>
            <p:nvPr/>
          </p:nvCxnSpPr>
          <p:spPr>
            <a:xfrm>
              <a:off x="7125804" y="2184431"/>
              <a:ext cx="939800" cy="12627"/>
            </a:xfrm>
            <a:prstGeom prst="straightConnector1">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2" name="TextBox 101">
              <a:extLst>
                <a:ext uri="{FF2B5EF4-FFF2-40B4-BE49-F238E27FC236}">
                  <a16:creationId xmlns:a16="http://schemas.microsoft.com/office/drawing/2014/main" id="{3875A301-C5D8-B652-4A58-B7897FFEDBAB}"/>
                </a:ext>
              </a:extLst>
            </p:cNvPr>
            <p:cNvSpPr txBox="1"/>
            <p:nvPr/>
          </p:nvSpPr>
          <p:spPr>
            <a:xfrm>
              <a:off x="5940818" y="3011203"/>
              <a:ext cx="2943434" cy="369332"/>
            </a:xfrm>
            <a:prstGeom prst="rect">
              <a:avLst/>
            </a:prstGeom>
            <a:noFill/>
          </p:spPr>
          <p:txBody>
            <a:bodyPr wrap="none" rtlCol="0">
              <a:spAutoFit/>
            </a:bodyPr>
            <a:lstStyle/>
            <a:p>
              <a:r>
                <a:rPr lang="en-US" b="1" dirty="0">
                  <a:solidFill>
                    <a:schemeClr val="bg1"/>
                  </a:solidFill>
                </a:rPr>
                <a:t>2N dimensional shape space </a:t>
              </a:r>
            </a:p>
          </p:txBody>
        </p:sp>
        <p:sp>
          <p:nvSpPr>
            <p:cNvPr id="103" name="Oval 102">
              <a:extLst>
                <a:ext uri="{FF2B5EF4-FFF2-40B4-BE49-F238E27FC236}">
                  <a16:creationId xmlns:a16="http://schemas.microsoft.com/office/drawing/2014/main" id="{B909DD28-60FC-5323-A28D-3BE65043B97A}"/>
                </a:ext>
              </a:extLst>
            </p:cNvPr>
            <p:cNvSpPr/>
            <p:nvPr/>
          </p:nvSpPr>
          <p:spPr>
            <a:xfrm>
              <a:off x="7455998" y="1565734"/>
              <a:ext cx="88900" cy="12619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4" name="Oval 103">
              <a:extLst>
                <a:ext uri="{FF2B5EF4-FFF2-40B4-BE49-F238E27FC236}">
                  <a16:creationId xmlns:a16="http://schemas.microsoft.com/office/drawing/2014/main" id="{394317BE-57F9-1632-641E-6D0296E0B848}"/>
                </a:ext>
              </a:extLst>
            </p:cNvPr>
            <p:cNvSpPr/>
            <p:nvPr/>
          </p:nvSpPr>
          <p:spPr>
            <a:xfrm>
              <a:off x="7525848" y="1970530"/>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5" name="Oval 104">
              <a:extLst>
                <a:ext uri="{FF2B5EF4-FFF2-40B4-BE49-F238E27FC236}">
                  <a16:creationId xmlns:a16="http://schemas.microsoft.com/office/drawing/2014/main" id="{5130898E-BF1B-1580-C2A2-91FEFEB024AD}"/>
                </a:ext>
              </a:extLst>
            </p:cNvPr>
            <p:cNvSpPr/>
            <p:nvPr/>
          </p:nvSpPr>
          <p:spPr>
            <a:xfrm>
              <a:off x="7189298" y="1844332"/>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6" name="Oval 105">
              <a:extLst>
                <a:ext uri="{FF2B5EF4-FFF2-40B4-BE49-F238E27FC236}">
                  <a16:creationId xmlns:a16="http://schemas.microsoft.com/office/drawing/2014/main" id="{AE12F568-DB6A-5011-5B66-E92C69260896}"/>
                </a:ext>
              </a:extLst>
            </p:cNvPr>
            <p:cNvSpPr/>
            <p:nvPr/>
          </p:nvSpPr>
          <p:spPr>
            <a:xfrm>
              <a:off x="7709998" y="1630424"/>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7" name="Oval 106">
              <a:extLst>
                <a:ext uri="{FF2B5EF4-FFF2-40B4-BE49-F238E27FC236}">
                  <a16:creationId xmlns:a16="http://schemas.microsoft.com/office/drawing/2014/main" id="{781BED42-7C21-0448-3CB6-CD9B277BB95B}"/>
                </a:ext>
              </a:extLst>
            </p:cNvPr>
            <p:cNvSpPr/>
            <p:nvPr/>
          </p:nvSpPr>
          <p:spPr>
            <a:xfrm>
              <a:off x="7481397" y="1812061"/>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8" name="Oval 107">
              <a:extLst>
                <a:ext uri="{FF2B5EF4-FFF2-40B4-BE49-F238E27FC236}">
                  <a16:creationId xmlns:a16="http://schemas.microsoft.com/office/drawing/2014/main" id="{68A2C9D8-7E3E-7DD9-F725-0EC6726956D0}"/>
                </a:ext>
              </a:extLst>
            </p:cNvPr>
            <p:cNvSpPr/>
            <p:nvPr/>
          </p:nvSpPr>
          <p:spPr>
            <a:xfrm>
              <a:off x="7697298" y="1984271"/>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9" name="Oval 108">
              <a:extLst>
                <a:ext uri="{FF2B5EF4-FFF2-40B4-BE49-F238E27FC236}">
                  <a16:creationId xmlns:a16="http://schemas.microsoft.com/office/drawing/2014/main" id="{7B9C392F-55AF-D794-125D-A3372D6F86D0}"/>
                </a:ext>
              </a:extLst>
            </p:cNvPr>
            <p:cNvSpPr/>
            <p:nvPr/>
          </p:nvSpPr>
          <p:spPr>
            <a:xfrm>
              <a:off x="7290889" y="2108698"/>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0" name="Oval 109">
              <a:extLst>
                <a:ext uri="{FF2B5EF4-FFF2-40B4-BE49-F238E27FC236}">
                  <a16:creationId xmlns:a16="http://schemas.microsoft.com/office/drawing/2014/main" id="{3C834DDE-92FB-1513-6C8E-BD8132737114}"/>
                </a:ext>
              </a:extLst>
            </p:cNvPr>
            <p:cNvSpPr/>
            <p:nvPr/>
          </p:nvSpPr>
          <p:spPr>
            <a:xfrm>
              <a:off x="7100398" y="2227568"/>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1" name="Oval 110">
              <a:extLst>
                <a:ext uri="{FF2B5EF4-FFF2-40B4-BE49-F238E27FC236}">
                  <a16:creationId xmlns:a16="http://schemas.microsoft.com/office/drawing/2014/main" id="{23741E45-7F72-98D3-42CA-31E2744491EC}"/>
                </a:ext>
              </a:extLst>
            </p:cNvPr>
            <p:cNvSpPr/>
            <p:nvPr/>
          </p:nvSpPr>
          <p:spPr>
            <a:xfrm>
              <a:off x="7341585" y="1320994"/>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2" name="Oval 111">
              <a:extLst>
                <a:ext uri="{FF2B5EF4-FFF2-40B4-BE49-F238E27FC236}">
                  <a16:creationId xmlns:a16="http://schemas.microsoft.com/office/drawing/2014/main" id="{4AB704B1-5B6C-4F9C-75A7-5B9CDA28B176}"/>
                </a:ext>
              </a:extLst>
            </p:cNvPr>
            <p:cNvSpPr/>
            <p:nvPr/>
          </p:nvSpPr>
          <p:spPr>
            <a:xfrm>
              <a:off x="7392498" y="1938259"/>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3" name="Oval 112">
              <a:extLst>
                <a:ext uri="{FF2B5EF4-FFF2-40B4-BE49-F238E27FC236}">
                  <a16:creationId xmlns:a16="http://schemas.microsoft.com/office/drawing/2014/main" id="{C6EC8C3D-CA59-36E2-10A4-A522CFEF1988}"/>
                </a:ext>
              </a:extLst>
            </p:cNvPr>
            <p:cNvSpPr/>
            <p:nvPr/>
          </p:nvSpPr>
          <p:spPr>
            <a:xfrm>
              <a:off x="7500447" y="2164469"/>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4" name="Oval 113">
              <a:extLst>
                <a:ext uri="{FF2B5EF4-FFF2-40B4-BE49-F238E27FC236}">
                  <a16:creationId xmlns:a16="http://schemas.microsoft.com/office/drawing/2014/main" id="{10A5222E-4E51-ED93-5E8C-D96B415B0DC4}"/>
                </a:ext>
              </a:extLst>
            </p:cNvPr>
            <p:cNvSpPr/>
            <p:nvPr/>
          </p:nvSpPr>
          <p:spPr>
            <a:xfrm>
              <a:off x="7246439" y="1704223"/>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5" name="Oval 114">
              <a:extLst>
                <a:ext uri="{FF2B5EF4-FFF2-40B4-BE49-F238E27FC236}">
                  <a16:creationId xmlns:a16="http://schemas.microsoft.com/office/drawing/2014/main" id="{0805C620-ED2D-6672-10E7-F1FCE84B7AF3}"/>
                </a:ext>
              </a:extLst>
            </p:cNvPr>
            <p:cNvSpPr/>
            <p:nvPr/>
          </p:nvSpPr>
          <p:spPr>
            <a:xfrm>
              <a:off x="7697298" y="1841139"/>
              <a:ext cx="88900" cy="126198"/>
            </a:xfrm>
            <a:prstGeom prst="ellipse">
              <a:avLst/>
            </a:prstGeom>
            <a:solidFill>
              <a:srgbClr val="44991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
        <p:nvSpPr>
          <p:cNvPr id="117" name="TextBox 116">
            <a:extLst>
              <a:ext uri="{FF2B5EF4-FFF2-40B4-BE49-F238E27FC236}">
                <a16:creationId xmlns:a16="http://schemas.microsoft.com/office/drawing/2014/main" id="{2211859B-9D75-5FF7-296B-BC34E1FD3B44}"/>
              </a:ext>
            </a:extLst>
          </p:cNvPr>
          <p:cNvSpPr txBox="1"/>
          <p:nvPr/>
        </p:nvSpPr>
        <p:spPr>
          <a:xfrm>
            <a:off x="170460" y="3321350"/>
            <a:ext cx="2305250" cy="584775"/>
          </a:xfrm>
          <a:prstGeom prst="rect">
            <a:avLst/>
          </a:prstGeom>
          <a:noFill/>
        </p:spPr>
        <p:txBody>
          <a:bodyPr wrap="square">
            <a:spAutoFit/>
          </a:bodyPr>
          <a:lstStyle/>
          <a:p>
            <a:r>
              <a:rPr lang="en-US" sz="1600" dirty="0">
                <a:solidFill>
                  <a:schemeClr val="bg1"/>
                </a:solidFill>
                <a:latin typeface="Calibri"/>
                <a:cs typeface="Calibri"/>
              </a:rPr>
              <a:t>Wang et al., Comp. Biol. Med, 108:133-141 (2019) </a:t>
            </a:r>
            <a:endParaRPr lang="en-US" sz="1600" dirty="0"/>
          </a:p>
        </p:txBody>
      </p:sp>
    </p:spTree>
    <p:custDataLst>
      <p:tags r:id="rId1"/>
    </p:custDataLst>
    <p:extLst>
      <p:ext uri="{BB962C8B-B14F-4D97-AF65-F5344CB8AC3E}">
        <p14:creationId xmlns:p14="http://schemas.microsoft.com/office/powerpoint/2010/main" val="94576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82" grpId="0"/>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47" y="1071391"/>
            <a:ext cx="8738567" cy="4919001"/>
          </a:xfrm>
          <a:prstGeom prst="rect">
            <a:avLst/>
          </a:prstGeom>
        </p:spPr>
      </p:pic>
      <p:sp>
        <p:nvSpPr>
          <p:cNvPr id="4" name="Slide Number Placeholder 3"/>
          <p:cNvSpPr>
            <a:spLocks noGrp="1"/>
          </p:cNvSpPr>
          <p:nvPr>
            <p:ph type="sldNum" sz="quarter" idx="12"/>
          </p:nvPr>
        </p:nvSpPr>
        <p:spPr/>
        <p:txBody>
          <a:bodyPr/>
          <a:lstStyle/>
          <a:p>
            <a:fld id="{CF5D888C-37F7-374E-95A9-52D87E00DB4B}" type="slidenum">
              <a:rPr lang="en-US" smtClean="0"/>
              <a:t>12</a:t>
            </a:fld>
            <a:endParaRPr lang="en-US" dirty="0"/>
          </a:p>
        </p:txBody>
      </p:sp>
      <p:sp>
        <p:nvSpPr>
          <p:cNvPr id="6" name="TextBox 5"/>
          <p:cNvSpPr txBox="1"/>
          <p:nvPr/>
        </p:nvSpPr>
        <p:spPr>
          <a:xfrm>
            <a:off x="567488" y="289515"/>
            <a:ext cx="7752644" cy="830997"/>
          </a:xfrm>
          <a:prstGeom prst="rect">
            <a:avLst/>
          </a:prstGeom>
          <a:noFill/>
        </p:spPr>
        <p:txBody>
          <a:bodyPr wrap="square" rtlCol="0">
            <a:spAutoFit/>
          </a:bodyPr>
          <a:lstStyle/>
          <a:p>
            <a:r>
              <a:rPr lang="en-US" sz="2400" b="1" dirty="0">
                <a:solidFill>
                  <a:schemeClr val="bg1"/>
                </a:solidFill>
              </a:rPr>
              <a:t>An integrated live cell imaging and quantitative image analysis procedure</a:t>
            </a:r>
          </a:p>
        </p:txBody>
      </p:sp>
      <p:sp>
        <p:nvSpPr>
          <p:cNvPr id="7" name="Rectangle 6"/>
          <p:cNvSpPr/>
          <p:nvPr/>
        </p:nvSpPr>
        <p:spPr>
          <a:xfrm>
            <a:off x="4264930" y="6050283"/>
            <a:ext cx="3861891" cy="338554"/>
          </a:xfrm>
          <a:prstGeom prst="rect">
            <a:avLst/>
          </a:prstGeom>
        </p:spPr>
        <p:txBody>
          <a:bodyPr wrap="none">
            <a:spAutoFit/>
          </a:bodyPr>
          <a:lstStyle/>
          <a:p>
            <a:r>
              <a:rPr lang="is-IS" sz="1600" dirty="0">
                <a:solidFill>
                  <a:schemeClr val="bg1"/>
                </a:solidFill>
              </a:rPr>
              <a:t>Wang et al., Science Adv, 6:eaba9319 (2020)</a:t>
            </a:r>
            <a:endParaRPr lang="en-US" sz="1600" dirty="0">
              <a:solidFill>
                <a:schemeClr val="bg1"/>
              </a:solidFill>
            </a:endParaRPr>
          </a:p>
        </p:txBody>
      </p:sp>
      <p:sp>
        <p:nvSpPr>
          <p:cNvPr id="5" name="Rectangle 4"/>
          <p:cNvSpPr/>
          <p:nvPr/>
        </p:nvSpPr>
        <p:spPr>
          <a:xfrm>
            <a:off x="4264930" y="6369229"/>
            <a:ext cx="3181768" cy="338554"/>
          </a:xfrm>
          <a:prstGeom prst="rect">
            <a:avLst/>
          </a:prstGeom>
        </p:spPr>
        <p:txBody>
          <a:bodyPr wrap="none">
            <a:spAutoFit/>
          </a:bodyPr>
          <a:lstStyle/>
          <a:p>
            <a:r>
              <a:rPr lang="is-IS" sz="1600" dirty="0">
                <a:solidFill>
                  <a:schemeClr val="bg1"/>
                </a:solidFill>
              </a:rPr>
              <a:t>Wang et al. </a:t>
            </a:r>
            <a:r>
              <a:rPr lang="en-US" sz="1600" dirty="0" err="1">
                <a:solidFill>
                  <a:schemeClr val="bg1"/>
                </a:solidFill>
              </a:rPr>
              <a:t>eLife</a:t>
            </a:r>
            <a:r>
              <a:rPr lang="en-US" sz="1600" dirty="0">
                <a:solidFill>
                  <a:schemeClr val="bg1"/>
                </a:solidFill>
              </a:rPr>
              <a:t>, 11:e74866 (2022) </a:t>
            </a:r>
          </a:p>
        </p:txBody>
      </p:sp>
      <p:sp>
        <p:nvSpPr>
          <p:cNvPr id="8" name="TextBox 7"/>
          <p:cNvSpPr txBox="1"/>
          <p:nvPr/>
        </p:nvSpPr>
        <p:spPr>
          <a:xfrm>
            <a:off x="457200" y="6046076"/>
            <a:ext cx="3642854" cy="584776"/>
          </a:xfrm>
          <a:prstGeom prst="rect">
            <a:avLst/>
          </a:prstGeom>
          <a:noFill/>
        </p:spPr>
        <p:txBody>
          <a:bodyPr wrap="square" rtlCol="0">
            <a:spAutoFit/>
          </a:bodyPr>
          <a:lstStyle/>
          <a:p>
            <a:r>
              <a:rPr lang="en-US" sz="1600" dirty="0">
                <a:solidFill>
                  <a:schemeClr val="bg1"/>
                </a:solidFill>
                <a:latin typeface="Calibri "/>
                <a:cs typeface="Calibri "/>
              </a:rPr>
              <a:t>Wang et al., Comp. Biol. Med, 108:133-141 (2019)  </a:t>
            </a:r>
          </a:p>
        </p:txBody>
      </p:sp>
    </p:spTree>
    <p:extLst>
      <p:ext uri="{BB962C8B-B14F-4D97-AF65-F5344CB8AC3E}">
        <p14:creationId xmlns:p14="http://schemas.microsoft.com/office/powerpoint/2010/main" val="1403324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S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79803" y="1689264"/>
            <a:ext cx="5486400" cy="3657600"/>
          </a:xfrm>
          <a:prstGeom prst="rect">
            <a:avLst/>
          </a:prstGeom>
        </p:spPr>
      </p:pic>
      <p:sp>
        <p:nvSpPr>
          <p:cNvPr id="4" name="Title 1">
            <a:extLst>
              <a:ext uri="{FF2B5EF4-FFF2-40B4-BE49-F238E27FC236}">
                <a16:creationId xmlns:a16="http://schemas.microsoft.com/office/drawing/2014/main" id="{EF6BF7EA-3FE7-4360-A8F1-09BFC68DEF6B}"/>
              </a:ext>
            </a:extLst>
          </p:cNvPr>
          <p:cNvSpPr txBox="1">
            <a:spLocks/>
          </p:cNvSpPr>
          <p:nvPr/>
        </p:nvSpPr>
        <p:spPr>
          <a:xfrm>
            <a:off x="457200" y="174952"/>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rPr>
              <a:t>Typical single cell trajectory</a:t>
            </a:r>
          </a:p>
        </p:txBody>
      </p:sp>
      <p:pic>
        <p:nvPicPr>
          <p:cNvPr id="5" name="MovieS2.mp4" descr="MovieS2.mp4">
            <a:hlinkClick r:id="" action="ppaction://media"/>
            <a:extLst>
              <a:ext uri="{FF2B5EF4-FFF2-40B4-BE49-F238E27FC236}">
                <a16:creationId xmlns:a16="http://schemas.microsoft.com/office/drawing/2014/main" id="{BE5ECB14-48E1-4696-32B8-3A9281D44418}"/>
              </a:ext>
            </a:extLst>
          </p:cNvPr>
          <p:cNvPicPr>
            <a:picLocks noChangeAspect="1"/>
          </p:cNvPicPr>
          <p:nvPr>
            <a:videoFile r:link="rId5"/>
            <p:extLst>
              <p:ext uri="{DAA4B4D4-6D71-4841-9C94-3DE7FCFB9230}">
                <p14:media xmlns:p14="http://schemas.microsoft.com/office/powerpoint/2010/main" r:embed="rId4"/>
              </p:ext>
            </p:extLst>
          </p:nvPr>
        </p:nvPicPr>
        <p:blipFill>
          <a:blip r:embed="rId8"/>
          <a:stretch>
            <a:fillRect/>
          </a:stretch>
        </p:blipFill>
        <p:spPr>
          <a:xfrm>
            <a:off x="4310738" y="1689264"/>
            <a:ext cx="4572000" cy="3429000"/>
          </a:xfrm>
          <a:prstGeom prst="rect">
            <a:avLst/>
          </a:prstGeom>
        </p:spPr>
      </p:pic>
    </p:spTree>
    <p:custDataLst>
      <p:tags r:id="rId1"/>
    </p:custDataLst>
    <p:extLst>
      <p:ext uri="{BB962C8B-B14F-4D97-AF65-F5344CB8AC3E}">
        <p14:creationId xmlns:p14="http://schemas.microsoft.com/office/powerpoint/2010/main" val="302769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00" fill="hold"/>
                                        <p:tgtEl>
                                          <p:spTgt spid="2"/>
                                        </p:tgtEl>
                                      </p:cBhvr>
                                    </p:cmd>
                                  </p:childTnLst>
                                </p:cTn>
                              </p:par>
                            </p:childTnLst>
                          </p:cTn>
                        </p:par>
                        <p:par>
                          <p:cTn id="7" fill="hold">
                            <p:stCondLst>
                              <p:cond delay="28300"/>
                            </p:stCondLst>
                            <p:childTnLst>
                              <p:par>
                                <p:cTn id="8" presetID="1" presetClass="mediacall" presetSubtype="0" fill="hold" nodeType="afterEffect">
                                  <p:stCondLst>
                                    <p:cond delay="0"/>
                                  </p:stCondLst>
                                  <p:childTnLst>
                                    <p:cmd type="call" cmd="playFrom(0.0)">
                                      <p:cBhvr>
                                        <p:cTn id="9" dur="9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685" objId="2"/>
        <p14:triggerEvt type="onClick" time="2685" objId="2"/>
        <p14:playEvt time="16318" objId="5"/>
        <p14:triggerEvt type="onClick" time="16318" objId="5"/>
        <p14:pauseEvt time="17027" objId="5"/>
        <p14:triggerEvt type="onClick" time="17027" objId="5"/>
        <p14:resumeEvt time="17993" objId="5"/>
        <p14:triggerEvt type="onClick" time="17993" objId="5"/>
        <p14:stopEvt time="26907" objId="5"/>
        <p14:playEvt time="30903" objId="5"/>
        <p14:stopEvt time="31016" objId="2"/>
        <p14:stopEvt time="34662"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3964" y="986275"/>
            <a:ext cx="3395815" cy="2778803"/>
          </a:xfrm>
          <a:prstGeom prst="rect">
            <a:avLst/>
          </a:prstGeom>
        </p:spPr>
      </p:pic>
      <p:pic>
        <p:nvPicPr>
          <p:cNvPr id="5" name="Picture 4"/>
          <p:cNvPicPr>
            <a:picLocks noChangeAspect="1"/>
          </p:cNvPicPr>
          <p:nvPr/>
        </p:nvPicPr>
        <p:blipFill>
          <a:blip r:embed="rId4"/>
          <a:stretch>
            <a:fillRect/>
          </a:stretch>
        </p:blipFill>
        <p:spPr>
          <a:xfrm>
            <a:off x="4375722" y="991973"/>
            <a:ext cx="3365891" cy="2760940"/>
          </a:xfrm>
          <a:prstGeom prst="rect">
            <a:avLst/>
          </a:prstGeom>
        </p:spPr>
      </p:pic>
      <p:sp>
        <p:nvSpPr>
          <p:cNvPr id="6" name="TextBox 5"/>
          <p:cNvSpPr txBox="1"/>
          <p:nvPr/>
        </p:nvSpPr>
        <p:spPr>
          <a:xfrm>
            <a:off x="2688037" y="3732676"/>
            <a:ext cx="3304761" cy="400110"/>
          </a:xfrm>
          <a:prstGeom prst="rect">
            <a:avLst/>
          </a:prstGeom>
          <a:noFill/>
        </p:spPr>
        <p:txBody>
          <a:bodyPr wrap="none" rtlCol="0">
            <a:spAutoFit/>
          </a:bodyPr>
          <a:lstStyle/>
          <a:p>
            <a:r>
              <a:rPr lang="en-US" sz="2000" b="1" dirty="0"/>
              <a:t>Typical single cell trajectories</a:t>
            </a:r>
          </a:p>
        </p:txBody>
      </p:sp>
      <p:sp>
        <p:nvSpPr>
          <p:cNvPr id="7" name="TextBox 6"/>
          <p:cNvSpPr txBox="1"/>
          <p:nvPr/>
        </p:nvSpPr>
        <p:spPr>
          <a:xfrm>
            <a:off x="338211" y="297355"/>
            <a:ext cx="8245016" cy="461665"/>
          </a:xfrm>
          <a:prstGeom prst="rect">
            <a:avLst/>
          </a:prstGeom>
          <a:noFill/>
        </p:spPr>
        <p:txBody>
          <a:bodyPr wrap="none" rtlCol="0">
            <a:spAutoFit/>
          </a:bodyPr>
          <a:lstStyle/>
          <a:p>
            <a:r>
              <a:rPr lang="en-US" sz="2400" b="1" dirty="0">
                <a:solidFill>
                  <a:schemeClr val="bg1"/>
                </a:solidFill>
              </a:rPr>
              <a:t>Single cell trajectories can be classified into two distinct groups</a:t>
            </a:r>
          </a:p>
        </p:txBody>
      </p:sp>
      <p:sp>
        <p:nvSpPr>
          <p:cNvPr id="3" name="TextBox 2"/>
          <p:cNvSpPr txBox="1"/>
          <p:nvPr/>
        </p:nvSpPr>
        <p:spPr>
          <a:xfrm>
            <a:off x="3057838" y="905250"/>
            <a:ext cx="1184539" cy="338554"/>
          </a:xfrm>
          <a:prstGeom prst="rect">
            <a:avLst/>
          </a:prstGeom>
          <a:noFill/>
        </p:spPr>
        <p:txBody>
          <a:bodyPr wrap="none" rtlCol="0">
            <a:spAutoFit/>
          </a:bodyPr>
          <a:lstStyle/>
          <a:p>
            <a:r>
              <a:rPr lang="en-US" sz="1600" b="1" dirty="0"/>
              <a:t>Time (hour)</a:t>
            </a:r>
          </a:p>
        </p:txBody>
      </p:sp>
      <p:pic>
        <p:nvPicPr>
          <p:cNvPr id="8" name="Picture 7"/>
          <p:cNvPicPr>
            <a:picLocks noChangeAspect="1"/>
          </p:cNvPicPr>
          <p:nvPr/>
        </p:nvPicPr>
        <p:blipFill>
          <a:blip r:embed="rId5"/>
          <a:stretch>
            <a:fillRect/>
          </a:stretch>
        </p:blipFill>
        <p:spPr>
          <a:xfrm>
            <a:off x="485069" y="3992334"/>
            <a:ext cx="3940078" cy="2489044"/>
          </a:xfrm>
          <a:prstGeom prst="rect">
            <a:avLst/>
          </a:prstGeom>
        </p:spPr>
      </p:pic>
      <p:sp>
        <p:nvSpPr>
          <p:cNvPr id="2" name="TextBox 1"/>
          <p:cNvSpPr txBox="1"/>
          <p:nvPr/>
        </p:nvSpPr>
        <p:spPr>
          <a:xfrm>
            <a:off x="4460719" y="6223116"/>
            <a:ext cx="4235934" cy="646331"/>
          </a:xfrm>
          <a:prstGeom prst="rect">
            <a:avLst/>
          </a:prstGeom>
          <a:noFill/>
        </p:spPr>
        <p:txBody>
          <a:bodyPr wrap="square" rtlCol="0">
            <a:spAutoFit/>
          </a:bodyPr>
          <a:lstStyle/>
          <a:p>
            <a:r>
              <a:rPr lang="en-US" dirty="0"/>
              <a:t>Clustering based on dynamic time warping distances between trajectories</a:t>
            </a:r>
          </a:p>
        </p:txBody>
      </p:sp>
      <p:pic>
        <p:nvPicPr>
          <p:cNvPr id="11" name="Picture 10"/>
          <p:cNvPicPr>
            <a:picLocks noChangeAspect="1"/>
          </p:cNvPicPr>
          <p:nvPr/>
        </p:nvPicPr>
        <p:blipFill rotWithShape="1">
          <a:blip r:embed="rId6"/>
          <a:srcRect t="50664" b="-1"/>
          <a:stretch/>
        </p:blipFill>
        <p:spPr>
          <a:xfrm>
            <a:off x="4565019" y="4059121"/>
            <a:ext cx="3331706" cy="2330104"/>
          </a:xfrm>
          <a:prstGeom prst="rect">
            <a:avLst/>
          </a:prstGeom>
        </p:spPr>
      </p:pic>
    </p:spTree>
    <p:custDataLst>
      <p:tags r:id="rId1"/>
    </p:custDataLst>
    <p:extLst>
      <p:ext uri="{BB962C8B-B14F-4D97-AF65-F5344CB8AC3E}">
        <p14:creationId xmlns:p14="http://schemas.microsoft.com/office/powerpoint/2010/main" val="34299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EAB3835-85C3-644D-8472-938262123DDC}" type="slidenum">
              <a:rPr lang="en-US" smtClean="0">
                <a:solidFill>
                  <a:schemeClr val="bg1"/>
                </a:solidFill>
              </a:rPr>
              <a:pPr>
                <a:defRPr/>
              </a:pPr>
              <a:t>15</a:t>
            </a:fld>
            <a:endParaRPr lang="en-US">
              <a:solidFill>
                <a:schemeClr val="bg1"/>
              </a:solidFill>
            </a:endParaRPr>
          </a:p>
        </p:txBody>
      </p:sp>
      <p:grpSp>
        <p:nvGrpSpPr>
          <p:cNvPr id="7" name="Group 6"/>
          <p:cNvGrpSpPr/>
          <p:nvPr/>
        </p:nvGrpSpPr>
        <p:grpSpPr>
          <a:xfrm>
            <a:off x="612194" y="457200"/>
            <a:ext cx="7081563" cy="5174874"/>
            <a:chOff x="1364431" y="2270760"/>
            <a:chExt cx="5569769" cy="4143365"/>
          </a:xfrm>
        </p:grpSpPr>
        <p:pic>
          <p:nvPicPr>
            <p:cNvPr id="8" name="Picture 7" descr="icon_med_h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270760"/>
              <a:ext cx="5334000" cy="4053840"/>
            </a:xfrm>
            <a:prstGeom prst="rect">
              <a:avLst/>
            </a:prstGeom>
          </p:spPr>
        </p:pic>
        <p:sp>
          <p:nvSpPr>
            <p:cNvPr id="9" name="Rectangle 8"/>
            <p:cNvSpPr/>
            <p:nvPr/>
          </p:nvSpPr>
          <p:spPr>
            <a:xfrm>
              <a:off x="1364431" y="6093769"/>
              <a:ext cx="3650791" cy="320356"/>
            </a:xfrm>
            <a:prstGeom prst="rect">
              <a:avLst/>
            </a:prstGeom>
          </p:spPr>
          <p:txBody>
            <a:bodyPr wrap="none">
              <a:spAutoFit/>
            </a:bodyPr>
            <a:lstStyle/>
            <a:p>
              <a:r>
                <a:rPr lang="en-US" sz="2000" dirty="0">
                  <a:solidFill>
                    <a:schemeClr val="bg1"/>
                  </a:solidFill>
                </a:rPr>
                <a:t>http://</a:t>
              </a:r>
              <a:r>
                <a:rPr lang="en-US" sz="2000" dirty="0" err="1">
                  <a:solidFill>
                    <a:schemeClr val="bg1"/>
                  </a:solidFill>
                </a:rPr>
                <a:t>gold.cchem.berkeley.edu</a:t>
              </a:r>
              <a:r>
                <a:rPr lang="en-US" sz="2000" dirty="0">
                  <a:solidFill>
                    <a:schemeClr val="bg1"/>
                  </a:solidFill>
                </a:rPr>
                <a:t>/</a:t>
              </a:r>
              <a:r>
                <a:rPr lang="en-US" sz="2000" dirty="0" err="1">
                  <a:solidFill>
                    <a:schemeClr val="bg1"/>
                  </a:solidFill>
                </a:rPr>
                <a:t>statmech</a:t>
              </a:r>
              <a:r>
                <a:rPr lang="en-US" sz="2000" dirty="0">
                  <a:solidFill>
                    <a:schemeClr val="bg1"/>
                  </a:solidFill>
                </a:rPr>
                <a:t>/</a:t>
              </a:r>
            </a:p>
          </p:txBody>
        </p:sp>
      </p:grpSp>
      <p:sp>
        <p:nvSpPr>
          <p:cNvPr id="11" name="TextBox 10"/>
          <p:cNvSpPr txBox="1"/>
          <p:nvPr/>
        </p:nvSpPr>
        <p:spPr>
          <a:xfrm>
            <a:off x="609962" y="228600"/>
            <a:ext cx="7971285" cy="523220"/>
          </a:xfrm>
          <a:prstGeom prst="rect">
            <a:avLst/>
          </a:prstGeom>
          <a:noFill/>
        </p:spPr>
        <p:txBody>
          <a:bodyPr wrap="none" rtlCol="0">
            <a:spAutoFit/>
          </a:bodyPr>
          <a:lstStyle/>
          <a:p>
            <a:r>
              <a:rPr lang="en-US" sz="2800" b="1" dirty="0">
                <a:solidFill>
                  <a:schemeClr val="bg1"/>
                </a:solidFill>
              </a:rPr>
              <a:t>Transition path ensemble and transition path theory</a:t>
            </a:r>
          </a:p>
        </p:txBody>
      </p:sp>
      <p:sp>
        <p:nvSpPr>
          <p:cNvPr id="13" name="Rectangle 12"/>
          <p:cNvSpPr/>
          <p:nvPr/>
        </p:nvSpPr>
        <p:spPr>
          <a:xfrm>
            <a:off x="5898872" y="1408994"/>
            <a:ext cx="3330014" cy="461665"/>
          </a:xfrm>
          <a:prstGeom prst="rect">
            <a:avLst/>
          </a:prstGeom>
        </p:spPr>
        <p:txBody>
          <a:bodyPr wrap="none">
            <a:spAutoFit/>
          </a:bodyPr>
          <a:lstStyle/>
          <a:p>
            <a:r>
              <a:rPr lang="en-US" sz="2400" b="1" dirty="0">
                <a:solidFill>
                  <a:schemeClr val="bg1"/>
                </a:solidFill>
              </a:rPr>
              <a:t>Transition path sampling</a:t>
            </a:r>
          </a:p>
        </p:txBody>
      </p:sp>
      <p:sp>
        <p:nvSpPr>
          <p:cNvPr id="14" name="Rectangle 13"/>
          <p:cNvSpPr/>
          <p:nvPr/>
        </p:nvSpPr>
        <p:spPr>
          <a:xfrm>
            <a:off x="6185614" y="1699864"/>
            <a:ext cx="2747483" cy="461665"/>
          </a:xfrm>
          <a:prstGeom prst="rect">
            <a:avLst/>
          </a:prstGeom>
        </p:spPr>
        <p:txBody>
          <a:bodyPr wrap="none">
            <a:spAutoFit/>
          </a:bodyPr>
          <a:lstStyle/>
          <a:p>
            <a:r>
              <a:rPr lang="en-US" sz="2400" b="1" dirty="0">
                <a:solidFill>
                  <a:schemeClr val="bg1"/>
                </a:solidFill>
              </a:rPr>
              <a:t>Reaction coordinate</a:t>
            </a:r>
          </a:p>
        </p:txBody>
      </p:sp>
      <p:sp>
        <p:nvSpPr>
          <p:cNvPr id="16" name="Rectangle 15"/>
          <p:cNvSpPr/>
          <p:nvPr/>
        </p:nvSpPr>
        <p:spPr>
          <a:xfrm>
            <a:off x="6579008" y="1964657"/>
            <a:ext cx="1818768" cy="461665"/>
          </a:xfrm>
          <a:prstGeom prst="rect">
            <a:avLst/>
          </a:prstGeom>
        </p:spPr>
        <p:txBody>
          <a:bodyPr wrap="none">
            <a:spAutoFit/>
          </a:bodyPr>
          <a:lstStyle/>
          <a:p>
            <a:r>
              <a:rPr lang="en-US" sz="2400" b="1" dirty="0">
                <a:solidFill>
                  <a:schemeClr val="bg1"/>
                </a:solidFill>
              </a:rPr>
              <a:t>Reactive flux</a:t>
            </a:r>
          </a:p>
        </p:txBody>
      </p:sp>
      <p:sp>
        <p:nvSpPr>
          <p:cNvPr id="2" name="Oval 1"/>
          <p:cNvSpPr/>
          <p:nvPr/>
        </p:nvSpPr>
        <p:spPr>
          <a:xfrm>
            <a:off x="2731526" y="3229545"/>
            <a:ext cx="1494788" cy="109991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7" name="Oval 16"/>
          <p:cNvSpPr/>
          <p:nvPr/>
        </p:nvSpPr>
        <p:spPr>
          <a:xfrm>
            <a:off x="4616696" y="2422990"/>
            <a:ext cx="1387309" cy="83347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 name="Freeform 2"/>
          <p:cNvSpPr/>
          <p:nvPr/>
        </p:nvSpPr>
        <p:spPr>
          <a:xfrm>
            <a:off x="3392782" y="2844088"/>
            <a:ext cx="833532" cy="1129909"/>
          </a:xfrm>
          <a:custGeom>
            <a:avLst/>
            <a:gdLst>
              <a:gd name="connsiteX0" fmla="*/ 39839 w 833532"/>
              <a:gd name="connsiteY0" fmla="*/ 820568 h 1129909"/>
              <a:gd name="connsiteX1" fmla="*/ 92752 w 833532"/>
              <a:gd name="connsiteY1" fmla="*/ 886717 h 1129909"/>
              <a:gd name="connsiteX2" fmla="*/ 66295 w 833532"/>
              <a:gd name="connsiteY2" fmla="*/ 992555 h 1129909"/>
              <a:gd name="connsiteX3" fmla="*/ 105980 w 833532"/>
              <a:gd name="connsiteY3" fmla="*/ 1085164 h 1129909"/>
              <a:gd name="connsiteX4" fmla="*/ 330860 w 833532"/>
              <a:gd name="connsiteY4" fmla="*/ 1124853 h 1129909"/>
              <a:gd name="connsiteX5" fmla="*/ 476370 w 833532"/>
              <a:gd name="connsiteY5" fmla="*/ 1111624 h 1129909"/>
              <a:gd name="connsiteX6" fmla="*/ 397001 w 833532"/>
              <a:gd name="connsiteY6" fmla="*/ 1058704 h 1129909"/>
              <a:gd name="connsiteX7" fmla="*/ 357316 w 833532"/>
              <a:gd name="connsiteY7" fmla="*/ 1032245 h 1129909"/>
              <a:gd name="connsiteX8" fmla="*/ 330860 w 833532"/>
              <a:gd name="connsiteY8" fmla="*/ 992555 h 1129909"/>
              <a:gd name="connsiteX9" fmla="*/ 317631 w 833532"/>
              <a:gd name="connsiteY9" fmla="*/ 952866 h 1129909"/>
              <a:gd name="connsiteX10" fmla="*/ 225034 w 833532"/>
              <a:gd name="connsiteY10" fmla="*/ 833798 h 1129909"/>
              <a:gd name="connsiteX11" fmla="*/ 119208 w 833532"/>
              <a:gd name="connsiteY11" fmla="*/ 847028 h 1129909"/>
              <a:gd name="connsiteX12" fmla="*/ 105980 w 833532"/>
              <a:gd name="connsiteY12" fmla="*/ 886717 h 1129909"/>
              <a:gd name="connsiteX13" fmla="*/ 79524 w 833532"/>
              <a:gd name="connsiteY13" fmla="*/ 926406 h 1129909"/>
              <a:gd name="connsiteX14" fmla="*/ 185349 w 833532"/>
              <a:gd name="connsiteY14" fmla="*/ 952866 h 1129909"/>
              <a:gd name="connsiteX15" fmla="*/ 251490 w 833532"/>
              <a:gd name="connsiteY15" fmla="*/ 886717 h 1129909"/>
              <a:gd name="connsiteX16" fmla="*/ 304403 w 833532"/>
              <a:gd name="connsiteY16" fmla="*/ 847028 h 1129909"/>
              <a:gd name="connsiteX17" fmla="*/ 383772 w 833532"/>
              <a:gd name="connsiteY17" fmla="*/ 820568 h 1129909"/>
              <a:gd name="connsiteX18" fmla="*/ 449913 w 833532"/>
              <a:gd name="connsiteY18" fmla="*/ 833798 h 1129909"/>
              <a:gd name="connsiteX19" fmla="*/ 489598 w 833532"/>
              <a:gd name="connsiteY19" fmla="*/ 860257 h 1129909"/>
              <a:gd name="connsiteX20" fmla="*/ 516054 w 833532"/>
              <a:gd name="connsiteY20" fmla="*/ 820568 h 1129909"/>
              <a:gd name="connsiteX21" fmla="*/ 502826 w 833532"/>
              <a:gd name="connsiteY21" fmla="*/ 754419 h 1129909"/>
              <a:gd name="connsiteX22" fmla="*/ 410229 w 833532"/>
              <a:gd name="connsiteY22" fmla="*/ 648580 h 1129909"/>
              <a:gd name="connsiteX23" fmla="*/ 370544 w 833532"/>
              <a:gd name="connsiteY23" fmla="*/ 635351 h 1129909"/>
              <a:gd name="connsiteX24" fmla="*/ 330860 w 833532"/>
              <a:gd name="connsiteY24" fmla="*/ 608891 h 1129909"/>
              <a:gd name="connsiteX25" fmla="*/ 277947 w 833532"/>
              <a:gd name="connsiteY25" fmla="*/ 595661 h 1129909"/>
              <a:gd name="connsiteX26" fmla="*/ 53067 w 833532"/>
              <a:gd name="connsiteY26" fmla="*/ 582431 h 1129909"/>
              <a:gd name="connsiteX27" fmla="*/ 154 w 833532"/>
              <a:gd name="connsiteY27" fmla="*/ 503053 h 1129909"/>
              <a:gd name="connsiteX28" fmla="*/ 13383 w 833532"/>
              <a:gd name="connsiteY28" fmla="*/ 357525 h 1129909"/>
              <a:gd name="connsiteX29" fmla="*/ 39839 w 833532"/>
              <a:gd name="connsiteY29" fmla="*/ 317835 h 1129909"/>
              <a:gd name="connsiteX30" fmla="*/ 132436 w 833532"/>
              <a:gd name="connsiteY30" fmla="*/ 251686 h 1129909"/>
              <a:gd name="connsiteX31" fmla="*/ 198577 w 833532"/>
              <a:gd name="connsiteY31" fmla="*/ 238456 h 1129909"/>
              <a:gd name="connsiteX32" fmla="*/ 264718 w 833532"/>
              <a:gd name="connsiteY32" fmla="*/ 172307 h 1129909"/>
              <a:gd name="connsiteX33" fmla="*/ 291175 w 833532"/>
              <a:gd name="connsiteY33" fmla="*/ 132618 h 1129909"/>
              <a:gd name="connsiteX34" fmla="*/ 304403 w 833532"/>
              <a:gd name="connsiteY34" fmla="*/ 320 h 1129909"/>
              <a:gd name="connsiteX35" fmla="*/ 423457 w 833532"/>
              <a:gd name="connsiteY35" fmla="*/ 26780 h 1129909"/>
              <a:gd name="connsiteX36" fmla="*/ 502826 w 833532"/>
              <a:gd name="connsiteY36" fmla="*/ 79699 h 1129909"/>
              <a:gd name="connsiteX37" fmla="*/ 542511 w 833532"/>
              <a:gd name="connsiteY37" fmla="*/ 92929 h 1129909"/>
              <a:gd name="connsiteX38" fmla="*/ 582196 w 833532"/>
              <a:gd name="connsiteY38" fmla="*/ 119388 h 1129909"/>
              <a:gd name="connsiteX39" fmla="*/ 661565 w 833532"/>
              <a:gd name="connsiteY39" fmla="*/ 145848 h 1129909"/>
              <a:gd name="connsiteX40" fmla="*/ 740934 w 833532"/>
              <a:gd name="connsiteY40" fmla="*/ 198767 h 1129909"/>
              <a:gd name="connsiteX41" fmla="*/ 780619 w 833532"/>
              <a:gd name="connsiteY41" fmla="*/ 225227 h 1129909"/>
              <a:gd name="connsiteX42" fmla="*/ 833532 w 833532"/>
              <a:gd name="connsiteY42" fmla="*/ 238456 h 1129909"/>
              <a:gd name="connsiteX43" fmla="*/ 807075 w 833532"/>
              <a:gd name="connsiteY43" fmla="*/ 450133 h 1129909"/>
              <a:gd name="connsiteX44" fmla="*/ 780619 w 833532"/>
              <a:gd name="connsiteY44" fmla="*/ 489823 h 1129909"/>
              <a:gd name="connsiteX45" fmla="*/ 701249 w 833532"/>
              <a:gd name="connsiteY45" fmla="*/ 503053 h 1129909"/>
              <a:gd name="connsiteX46" fmla="*/ 661565 w 833532"/>
              <a:gd name="connsiteY46" fmla="*/ 529512 h 1129909"/>
              <a:gd name="connsiteX47" fmla="*/ 608652 w 833532"/>
              <a:gd name="connsiteY47" fmla="*/ 595661 h 1129909"/>
              <a:gd name="connsiteX48" fmla="*/ 621880 w 833532"/>
              <a:gd name="connsiteY48" fmla="*/ 661810 h 1129909"/>
              <a:gd name="connsiteX49" fmla="*/ 648337 w 833532"/>
              <a:gd name="connsiteY49" fmla="*/ 688270 h 1129909"/>
              <a:gd name="connsiteX50" fmla="*/ 674793 w 833532"/>
              <a:gd name="connsiteY50" fmla="*/ 727959 h 1129909"/>
              <a:gd name="connsiteX51" fmla="*/ 661565 w 833532"/>
              <a:gd name="connsiteY51" fmla="*/ 820568 h 112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33532" h="1129909">
                <a:moveTo>
                  <a:pt x="39839" y="820568"/>
                </a:moveTo>
                <a:cubicBezTo>
                  <a:pt x="57477" y="842618"/>
                  <a:pt x="84639" y="859672"/>
                  <a:pt x="92752" y="886717"/>
                </a:cubicBezTo>
                <a:cubicBezTo>
                  <a:pt x="97794" y="903525"/>
                  <a:pt x="73608" y="970614"/>
                  <a:pt x="66295" y="992555"/>
                </a:cubicBezTo>
                <a:cubicBezTo>
                  <a:pt x="79523" y="1023425"/>
                  <a:pt x="82234" y="1061415"/>
                  <a:pt x="105980" y="1085164"/>
                </a:cubicBezTo>
                <a:cubicBezTo>
                  <a:pt x="139467" y="1118656"/>
                  <a:pt x="318395" y="1123720"/>
                  <a:pt x="330860" y="1124853"/>
                </a:cubicBezTo>
                <a:cubicBezTo>
                  <a:pt x="379363" y="1120443"/>
                  <a:pt x="441934" y="1146065"/>
                  <a:pt x="476370" y="1111624"/>
                </a:cubicBezTo>
                <a:cubicBezTo>
                  <a:pt x="498853" y="1089138"/>
                  <a:pt x="423457" y="1076344"/>
                  <a:pt x="397001" y="1058704"/>
                </a:cubicBezTo>
                <a:lnTo>
                  <a:pt x="357316" y="1032245"/>
                </a:lnTo>
                <a:cubicBezTo>
                  <a:pt x="348497" y="1019015"/>
                  <a:pt x="337970" y="1006776"/>
                  <a:pt x="330860" y="992555"/>
                </a:cubicBezTo>
                <a:cubicBezTo>
                  <a:pt x="324624" y="980082"/>
                  <a:pt x="324403" y="965057"/>
                  <a:pt x="317631" y="952866"/>
                </a:cubicBezTo>
                <a:cubicBezTo>
                  <a:pt x="278074" y="881656"/>
                  <a:pt x="273240" y="882010"/>
                  <a:pt x="225034" y="833798"/>
                </a:cubicBezTo>
                <a:cubicBezTo>
                  <a:pt x="189759" y="838208"/>
                  <a:pt x="151693" y="832588"/>
                  <a:pt x="119208" y="847028"/>
                </a:cubicBezTo>
                <a:cubicBezTo>
                  <a:pt x="106465" y="852692"/>
                  <a:pt x="112216" y="874244"/>
                  <a:pt x="105980" y="886717"/>
                </a:cubicBezTo>
                <a:cubicBezTo>
                  <a:pt x="98870" y="900938"/>
                  <a:pt x="88343" y="913176"/>
                  <a:pt x="79524" y="926406"/>
                </a:cubicBezTo>
                <a:cubicBezTo>
                  <a:pt x="97754" y="981105"/>
                  <a:pt x="89804" y="1000645"/>
                  <a:pt x="185349" y="952866"/>
                </a:cubicBezTo>
                <a:cubicBezTo>
                  <a:pt x="213237" y="938920"/>
                  <a:pt x="226546" y="905427"/>
                  <a:pt x="251490" y="886717"/>
                </a:cubicBezTo>
                <a:cubicBezTo>
                  <a:pt x="269128" y="873487"/>
                  <a:pt x="284683" y="856889"/>
                  <a:pt x="304403" y="847028"/>
                </a:cubicBezTo>
                <a:cubicBezTo>
                  <a:pt x="329346" y="834555"/>
                  <a:pt x="383772" y="820568"/>
                  <a:pt x="383772" y="820568"/>
                </a:cubicBezTo>
                <a:cubicBezTo>
                  <a:pt x="405819" y="824978"/>
                  <a:pt x="428861" y="825903"/>
                  <a:pt x="449913" y="833798"/>
                </a:cubicBezTo>
                <a:cubicBezTo>
                  <a:pt x="464799" y="839381"/>
                  <a:pt x="474008" y="863375"/>
                  <a:pt x="489598" y="860257"/>
                </a:cubicBezTo>
                <a:cubicBezTo>
                  <a:pt x="505189" y="857138"/>
                  <a:pt x="507235" y="833798"/>
                  <a:pt x="516054" y="820568"/>
                </a:cubicBezTo>
                <a:cubicBezTo>
                  <a:pt x="511645" y="798518"/>
                  <a:pt x="512130" y="774890"/>
                  <a:pt x="502826" y="754419"/>
                </a:cubicBezTo>
                <a:cubicBezTo>
                  <a:pt x="479485" y="703062"/>
                  <a:pt x="457176" y="672056"/>
                  <a:pt x="410229" y="648580"/>
                </a:cubicBezTo>
                <a:cubicBezTo>
                  <a:pt x="397757" y="642344"/>
                  <a:pt x="383772" y="639761"/>
                  <a:pt x="370544" y="635351"/>
                </a:cubicBezTo>
                <a:cubicBezTo>
                  <a:pt x="357316" y="626531"/>
                  <a:pt x="345473" y="615155"/>
                  <a:pt x="330860" y="608891"/>
                </a:cubicBezTo>
                <a:cubicBezTo>
                  <a:pt x="314150" y="601728"/>
                  <a:pt x="296046" y="597385"/>
                  <a:pt x="277947" y="595661"/>
                </a:cubicBezTo>
                <a:cubicBezTo>
                  <a:pt x="203196" y="588541"/>
                  <a:pt x="128027" y="586841"/>
                  <a:pt x="53067" y="582431"/>
                </a:cubicBezTo>
                <a:cubicBezTo>
                  <a:pt x="35429" y="555972"/>
                  <a:pt x="-2725" y="534722"/>
                  <a:pt x="154" y="503053"/>
                </a:cubicBezTo>
                <a:cubicBezTo>
                  <a:pt x="4564" y="454544"/>
                  <a:pt x="3178" y="405153"/>
                  <a:pt x="13383" y="357525"/>
                </a:cubicBezTo>
                <a:cubicBezTo>
                  <a:pt x="16714" y="341978"/>
                  <a:pt x="29661" y="330050"/>
                  <a:pt x="39839" y="317835"/>
                </a:cubicBezTo>
                <a:cubicBezTo>
                  <a:pt x="68383" y="283578"/>
                  <a:pt x="89231" y="266090"/>
                  <a:pt x="132436" y="251686"/>
                </a:cubicBezTo>
                <a:cubicBezTo>
                  <a:pt x="153766" y="244575"/>
                  <a:pt x="176530" y="242866"/>
                  <a:pt x="198577" y="238456"/>
                </a:cubicBezTo>
                <a:cubicBezTo>
                  <a:pt x="269131" y="132616"/>
                  <a:pt x="176529" y="260507"/>
                  <a:pt x="264718" y="172307"/>
                </a:cubicBezTo>
                <a:cubicBezTo>
                  <a:pt x="275960" y="161064"/>
                  <a:pt x="282356" y="145848"/>
                  <a:pt x="291175" y="132618"/>
                </a:cubicBezTo>
                <a:cubicBezTo>
                  <a:pt x="295584" y="88519"/>
                  <a:pt x="279821" y="37197"/>
                  <a:pt x="304403" y="320"/>
                </a:cubicBezTo>
                <a:cubicBezTo>
                  <a:pt x="306802" y="-3279"/>
                  <a:pt x="414690" y="24588"/>
                  <a:pt x="423457" y="26780"/>
                </a:cubicBezTo>
                <a:cubicBezTo>
                  <a:pt x="449913" y="44420"/>
                  <a:pt x="472660" y="69643"/>
                  <a:pt x="502826" y="79699"/>
                </a:cubicBezTo>
                <a:cubicBezTo>
                  <a:pt x="516054" y="84109"/>
                  <a:pt x="530039" y="86693"/>
                  <a:pt x="542511" y="92929"/>
                </a:cubicBezTo>
                <a:cubicBezTo>
                  <a:pt x="556731" y="100040"/>
                  <a:pt x="567668" y="112930"/>
                  <a:pt x="582196" y="119388"/>
                </a:cubicBezTo>
                <a:cubicBezTo>
                  <a:pt x="607680" y="130715"/>
                  <a:pt x="638362" y="130377"/>
                  <a:pt x="661565" y="145848"/>
                </a:cubicBezTo>
                <a:lnTo>
                  <a:pt x="740934" y="198767"/>
                </a:lnTo>
                <a:cubicBezTo>
                  <a:pt x="754162" y="207587"/>
                  <a:pt x="765195" y="221371"/>
                  <a:pt x="780619" y="225227"/>
                </a:cubicBezTo>
                <a:lnTo>
                  <a:pt x="833532" y="238456"/>
                </a:lnTo>
                <a:cubicBezTo>
                  <a:pt x="831940" y="257567"/>
                  <a:pt x="828679" y="399716"/>
                  <a:pt x="807075" y="450133"/>
                </a:cubicBezTo>
                <a:cubicBezTo>
                  <a:pt x="800813" y="464747"/>
                  <a:pt x="794840" y="482712"/>
                  <a:pt x="780619" y="489823"/>
                </a:cubicBezTo>
                <a:cubicBezTo>
                  <a:pt x="756630" y="501819"/>
                  <a:pt x="727706" y="498643"/>
                  <a:pt x="701249" y="503053"/>
                </a:cubicBezTo>
                <a:cubicBezTo>
                  <a:pt x="688021" y="511873"/>
                  <a:pt x="673979" y="519579"/>
                  <a:pt x="661565" y="529512"/>
                </a:cubicBezTo>
                <a:cubicBezTo>
                  <a:pt x="634637" y="551057"/>
                  <a:pt x="628296" y="566191"/>
                  <a:pt x="608652" y="595661"/>
                </a:cubicBezTo>
                <a:cubicBezTo>
                  <a:pt x="613061" y="617711"/>
                  <a:pt x="613023" y="641142"/>
                  <a:pt x="621880" y="661810"/>
                </a:cubicBezTo>
                <a:cubicBezTo>
                  <a:pt x="626793" y="673274"/>
                  <a:pt x="640546" y="678530"/>
                  <a:pt x="648337" y="688270"/>
                </a:cubicBezTo>
                <a:cubicBezTo>
                  <a:pt x="658269" y="700686"/>
                  <a:pt x="665974" y="714729"/>
                  <a:pt x="674793" y="727959"/>
                </a:cubicBezTo>
                <a:cubicBezTo>
                  <a:pt x="690467" y="806338"/>
                  <a:pt x="703920" y="778207"/>
                  <a:pt x="661565" y="820568"/>
                </a:cubicBezTo>
              </a:path>
            </a:pathLst>
          </a:custGeom>
          <a:ln w="34925">
            <a:solidFill>
              <a:srgbClr val="3366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4" name="Freeform 3"/>
          <p:cNvSpPr/>
          <p:nvPr/>
        </p:nvSpPr>
        <p:spPr>
          <a:xfrm>
            <a:off x="3691560" y="2897327"/>
            <a:ext cx="2312445" cy="1270061"/>
          </a:xfrm>
          <a:custGeom>
            <a:avLst/>
            <a:gdLst>
              <a:gd name="connsiteX0" fmla="*/ 283418 w 2312445"/>
              <a:gd name="connsiteY0" fmla="*/ 1031925 h 1270061"/>
              <a:gd name="connsiteX1" fmla="*/ 402471 w 2312445"/>
              <a:gd name="connsiteY1" fmla="*/ 1045155 h 1270061"/>
              <a:gd name="connsiteX2" fmla="*/ 442156 w 2312445"/>
              <a:gd name="connsiteY2" fmla="*/ 1058385 h 1270061"/>
              <a:gd name="connsiteX3" fmla="*/ 428928 w 2312445"/>
              <a:gd name="connsiteY3" fmla="*/ 1124534 h 1270061"/>
              <a:gd name="connsiteX4" fmla="*/ 336330 w 2312445"/>
              <a:gd name="connsiteY4" fmla="*/ 1111304 h 1270061"/>
              <a:gd name="connsiteX5" fmla="*/ 296646 w 2312445"/>
              <a:gd name="connsiteY5" fmla="*/ 1098074 h 1270061"/>
              <a:gd name="connsiteX6" fmla="*/ 217276 w 2312445"/>
              <a:gd name="connsiteY6" fmla="*/ 1137763 h 1270061"/>
              <a:gd name="connsiteX7" fmla="*/ 164364 w 2312445"/>
              <a:gd name="connsiteY7" fmla="*/ 1217142 h 1270061"/>
              <a:gd name="connsiteX8" fmla="*/ 137907 w 2312445"/>
              <a:gd name="connsiteY8" fmla="*/ 1256832 h 1270061"/>
              <a:gd name="connsiteX9" fmla="*/ 98223 w 2312445"/>
              <a:gd name="connsiteY9" fmla="*/ 1270061 h 1270061"/>
              <a:gd name="connsiteX10" fmla="*/ 5625 w 2312445"/>
              <a:gd name="connsiteY10" fmla="*/ 1256832 h 1270061"/>
              <a:gd name="connsiteX11" fmla="*/ 164364 w 2312445"/>
              <a:gd name="connsiteY11" fmla="*/ 1243602 h 1270061"/>
              <a:gd name="connsiteX12" fmla="*/ 256961 w 2312445"/>
              <a:gd name="connsiteY12" fmla="*/ 1203912 h 1270061"/>
              <a:gd name="connsiteX13" fmla="*/ 349559 w 2312445"/>
              <a:gd name="connsiteY13" fmla="*/ 1164223 h 1270061"/>
              <a:gd name="connsiteX14" fmla="*/ 376015 w 2312445"/>
              <a:gd name="connsiteY14" fmla="*/ 1111304 h 1270061"/>
              <a:gd name="connsiteX15" fmla="*/ 362787 w 2312445"/>
              <a:gd name="connsiteY15" fmla="*/ 1045155 h 1270061"/>
              <a:gd name="connsiteX16" fmla="*/ 256961 w 2312445"/>
              <a:gd name="connsiteY16" fmla="*/ 886397 h 1270061"/>
              <a:gd name="connsiteX17" fmla="*/ 230505 w 2312445"/>
              <a:gd name="connsiteY17" fmla="*/ 846708 h 1270061"/>
              <a:gd name="connsiteX18" fmla="*/ 190820 w 2312445"/>
              <a:gd name="connsiteY18" fmla="*/ 820248 h 1270061"/>
              <a:gd name="connsiteX19" fmla="*/ 164364 w 2312445"/>
              <a:gd name="connsiteY19" fmla="*/ 780559 h 1270061"/>
              <a:gd name="connsiteX20" fmla="*/ 137907 w 2312445"/>
              <a:gd name="connsiteY20" fmla="*/ 754099 h 1270061"/>
              <a:gd name="connsiteX21" fmla="*/ 177592 w 2312445"/>
              <a:gd name="connsiteY21" fmla="*/ 740869 h 1270061"/>
              <a:gd name="connsiteX22" fmla="*/ 230505 w 2312445"/>
              <a:gd name="connsiteY22" fmla="*/ 754099 h 1270061"/>
              <a:gd name="connsiteX23" fmla="*/ 323102 w 2312445"/>
              <a:gd name="connsiteY23" fmla="*/ 873167 h 1270061"/>
              <a:gd name="connsiteX24" fmla="*/ 402471 w 2312445"/>
              <a:gd name="connsiteY24" fmla="*/ 912857 h 1270061"/>
              <a:gd name="connsiteX25" fmla="*/ 733177 w 2312445"/>
              <a:gd name="connsiteY25" fmla="*/ 912857 h 1270061"/>
              <a:gd name="connsiteX26" fmla="*/ 772861 w 2312445"/>
              <a:gd name="connsiteY26" fmla="*/ 926087 h 1270061"/>
              <a:gd name="connsiteX27" fmla="*/ 852231 w 2312445"/>
              <a:gd name="connsiteY27" fmla="*/ 979006 h 1270061"/>
              <a:gd name="connsiteX28" fmla="*/ 865459 w 2312445"/>
              <a:gd name="connsiteY28" fmla="*/ 1018695 h 1270061"/>
              <a:gd name="connsiteX29" fmla="*/ 891915 w 2312445"/>
              <a:gd name="connsiteY29" fmla="*/ 1111304 h 1270061"/>
              <a:gd name="connsiteX30" fmla="*/ 918372 w 2312445"/>
              <a:gd name="connsiteY30" fmla="*/ 1150993 h 1270061"/>
              <a:gd name="connsiteX31" fmla="*/ 997741 w 2312445"/>
              <a:gd name="connsiteY31" fmla="*/ 1177453 h 1270061"/>
              <a:gd name="connsiteX32" fmla="*/ 1090338 w 2312445"/>
              <a:gd name="connsiteY32" fmla="*/ 1150993 h 1270061"/>
              <a:gd name="connsiteX33" fmla="*/ 1077110 w 2312445"/>
              <a:gd name="connsiteY33" fmla="*/ 1084844 h 1270061"/>
              <a:gd name="connsiteX34" fmla="*/ 1024197 w 2312445"/>
              <a:gd name="connsiteY34" fmla="*/ 1018695 h 1270061"/>
              <a:gd name="connsiteX35" fmla="*/ 1063882 w 2312445"/>
              <a:gd name="connsiteY35" fmla="*/ 1005465 h 1270061"/>
              <a:gd name="connsiteX36" fmla="*/ 1209392 w 2312445"/>
              <a:gd name="connsiteY36" fmla="*/ 1045155 h 1270061"/>
              <a:gd name="connsiteX37" fmla="*/ 1288761 w 2312445"/>
              <a:gd name="connsiteY37" fmla="*/ 1084844 h 1270061"/>
              <a:gd name="connsiteX38" fmla="*/ 1315218 w 2312445"/>
              <a:gd name="connsiteY38" fmla="*/ 1111304 h 1270061"/>
              <a:gd name="connsiteX39" fmla="*/ 1341674 w 2312445"/>
              <a:gd name="connsiteY39" fmla="*/ 1150993 h 1270061"/>
              <a:gd name="connsiteX40" fmla="*/ 1381359 w 2312445"/>
              <a:gd name="connsiteY40" fmla="*/ 1164223 h 1270061"/>
              <a:gd name="connsiteX41" fmla="*/ 1500413 w 2312445"/>
              <a:gd name="connsiteY41" fmla="*/ 1124534 h 1270061"/>
              <a:gd name="connsiteX42" fmla="*/ 1526869 w 2312445"/>
              <a:gd name="connsiteY42" fmla="*/ 1084844 h 1270061"/>
              <a:gd name="connsiteX43" fmla="*/ 1540097 w 2312445"/>
              <a:gd name="connsiteY43" fmla="*/ 780559 h 1270061"/>
              <a:gd name="connsiteX44" fmla="*/ 1632695 w 2312445"/>
              <a:gd name="connsiteY44" fmla="*/ 793789 h 1270061"/>
              <a:gd name="connsiteX45" fmla="*/ 1712064 w 2312445"/>
              <a:gd name="connsiteY45" fmla="*/ 820248 h 1270061"/>
              <a:gd name="connsiteX46" fmla="*/ 1791433 w 2312445"/>
              <a:gd name="connsiteY46" fmla="*/ 859938 h 1270061"/>
              <a:gd name="connsiteX47" fmla="*/ 1897259 w 2312445"/>
              <a:gd name="connsiteY47" fmla="*/ 846708 h 1270061"/>
              <a:gd name="connsiteX48" fmla="*/ 1936944 w 2312445"/>
              <a:gd name="connsiteY48" fmla="*/ 807018 h 1270061"/>
              <a:gd name="connsiteX49" fmla="*/ 1989857 w 2312445"/>
              <a:gd name="connsiteY49" fmla="*/ 740869 h 1270061"/>
              <a:gd name="connsiteX50" fmla="*/ 2055998 w 2312445"/>
              <a:gd name="connsiteY50" fmla="*/ 648261 h 1270061"/>
              <a:gd name="connsiteX51" fmla="*/ 2214736 w 2312445"/>
              <a:gd name="connsiteY51" fmla="*/ 515963 h 1270061"/>
              <a:gd name="connsiteX52" fmla="*/ 2254421 w 2312445"/>
              <a:gd name="connsiteY52" fmla="*/ 489503 h 1270061"/>
              <a:gd name="connsiteX53" fmla="*/ 2307334 w 2312445"/>
              <a:gd name="connsiteY53" fmla="*/ 396894 h 1270061"/>
              <a:gd name="connsiteX54" fmla="*/ 2254421 w 2312445"/>
              <a:gd name="connsiteY54" fmla="*/ 224907 h 1270061"/>
              <a:gd name="connsiteX55" fmla="*/ 2161823 w 2312445"/>
              <a:gd name="connsiteY55" fmla="*/ 119068 h 1270061"/>
              <a:gd name="connsiteX56" fmla="*/ 2122139 w 2312445"/>
              <a:gd name="connsiteY56" fmla="*/ 132298 h 1270061"/>
              <a:gd name="connsiteX57" fmla="*/ 1831118 w 2312445"/>
              <a:gd name="connsiteY57" fmla="*/ 105839 h 1270061"/>
              <a:gd name="connsiteX58" fmla="*/ 1778205 w 2312445"/>
              <a:gd name="connsiteY58" fmla="*/ 26460 h 1270061"/>
              <a:gd name="connsiteX59" fmla="*/ 1857574 w 2312445"/>
              <a:gd name="connsiteY59" fmla="*/ 0 h 1270061"/>
              <a:gd name="connsiteX60" fmla="*/ 1936944 w 2312445"/>
              <a:gd name="connsiteY60" fmla="*/ 52919 h 1270061"/>
              <a:gd name="connsiteX61" fmla="*/ 2016313 w 2312445"/>
              <a:gd name="connsiteY61" fmla="*/ 105839 h 1270061"/>
              <a:gd name="connsiteX62" fmla="*/ 1989857 w 2312445"/>
              <a:gd name="connsiteY62" fmla="*/ 145528 h 1270061"/>
              <a:gd name="connsiteX63" fmla="*/ 1791433 w 2312445"/>
              <a:gd name="connsiteY63" fmla="*/ 105839 h 1270061"/>
              <a:gd name="connsiteX64" fmla="*/ 1751749 w 2312445"/>
              <a:gd name="connsiteY64" fmla="*/ 79379 h 1270061"/>
              <a:gd name="connsiteX65" fmla="*/ 1619467 w 2312445"/>
              <a:gd name="connsiteY65" fmla="*/ 92609 h 12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12445" h="1270061">
                <a:moveTo>
                  <a:pt x="283418" y="1031925"/>
                </a:moveTo>
                <a:cubicBezTo>
                  <a:pt x="323102" y="1036335"/>
                  <a:pt x="363086" y="1038590"/>
                  <a:pt x="402471" y="1045155"/>
                </a:cubicBezTo>
                <a:cubicBezTo>
                  <a:pt x="416225" y="1047448"/>
                  <a:pt x="437747" y="1045156"/>
                  <a:pt x="442156" y="1058385"/>
                </a:cubicBezTo>
                <a:cubicBezTo>
                  <a:pt x="449266" y="1079718"/>
                  <a:pt x="433337" y="1102484"/>
                  <a:pt x="428928" y="1124534"/>
                </a:cubicBezTo>
                <a:cubicBezTo>
                  <a:pt x="398062" y="1120124"/>
                  <a:pt x="366904" y="1117420"/>
                  <a:pt x="336330" y="1111304"/>
                </a:cubicBezTo>
                <a:cubicBezTo>
                  <a:pt x="322657" y="1108569"/>
                  <a:pt x="310590" y="1098074"/>
                  <a:pt x="296646" y="1098074"/>
                </a:cubicBezTo>
                <a:cubicBezTo>
                  <a:pt x="269263" y="1098074"/>
                  <a:pt x="237339" y="1124387"/>
                  <a:pt x="217276" y="1137763"/>
                </a:cubicBezTo>
                <a:lnTo>
                  <a:pt x="164364" y="1217142"/>
                </a:lnTo>
                <a:cubicBezTo>
                  <a:pt x="155545" y="1230372"/>
                  <a:pt x="152991" y="1251804"/>
                  <a:pt x="137907" y="1256832"/>
                </a:cubicBezTo>
                <a:lnTo>
                  <a:pt x="98223" y="1270061"/>
                </a:lnTo>
                <a:cubicBezTo>
                  <a:pt x="67357" y="1265651"/>
                  <a:pt x="-23324" y="1268413"/>
                  <a:pt x="5625" y="1256832"/>
                </a:cubicBezTo>
                <a:cubicBezTo>
                  <a:pt x="54923" y="1237111"/>
                  <a:pt x="111733" y="1250620"/>
                  <a:pt x="164364" y="1243602"/>
                </a:cubicBezTo>
                <a:cubicBezTo>
                  <a:pt x="194385" y="1239599"/>
                  <a:pt x="231700" y="1214739"/>
                  <a:pt x="256961" y="1203912"/>
                </a:cubicBezTo>
                <a:cubicBezTo>
                  <a:pt x="393211" y="1145513"/>
                  <a:pt x="174067" y="1251981"/>
                  <a:pt x="349559" y="1164223"/>
                </a:cubicBezTo>
                <a:cubicBezTo>
                  <a:pt x="358378" y="1146583"/>
                  <a:pt x="373837" y="1130905"/>
                  <a:pt x="376015" y="1111304"/>
                </a:cubicBezTo>
                <a:cubicBezTo>
                  <a:pt x="378498" y="1088955"/>
                  <a:pt x="372209" y="1065572"/>
                  <a:pt x="362787" y="1045155"/>
                </a:cubicBezTo>
                <a:cubicBezTo>
                  <a:pt x="331876" y="978172"/>
                  <a:pt x="296741" y="942095"/>
                  <a:pt x="256961" y="886397"/>
                </a:cubicBezTo>
                <a:cubicBezTo>
                  <a:pt x="247720" y="873459"/>
                  <a:pt x="241747" y="857951"/>
                  <a:pt x="230505" y="846708"/>
                </a:cubicBezTo>
                <a:cubicBezTo>
                  <a:pt x="219263" y="835465"/>
                  <a:pt x="204048" y="829068"/>
                  <a:pt x="190820" y="820248"/>
                </a:cubicBezTo>
                <a:cubicBezTo>
                  <a:pt x="182001" y="807018"/>
                  <a:pt x="174296" y="792975"/>
                  <a:pt x="164364" y="780559"/>
                </a:cubicBezTo>
                <a:cubicBezTo>
                  <a:pt x="156573" y="770819"/>
                  <a:pt x="133963" y="765932"/>
                  <a:pt x="137907" y="754099"/>
                </a:cubicBezTo>
                <a:cubicBezTo>
                  <a:pt x="142316" y="740870"/>
                  <a:pt x="164364" y="745279"/>
                  <a:pt x="177592" y="740869"/>
                </a:cubicBezTo>
                <a:cubicBezTo>
                  <a:pt x="195230" y="745279"/>
                  <a:pt x="214720" y="745078"/>
                  <a:pt x="230505" y="754099"/>
                </a:cubicBezTo>
                <a:cubicBezTo>
                  <a:pt x="338714" y="815941"/>
                  <a:pt x="181556" y="778791"/>
                  <a:pt x="323102" y="873167"/>
                </a:cubicBezTo>
                <a:cubicBezTo>
                  <a:pt x="374388" y="907362"/>
                  <a:pt x="347704" y="894599"/>
                  <a:pt x="402471" y="912857"/>
                </a:cubicBezTo>
                <a:cubicBezTo>
                  <a:pt x="572726" y="902215"/>
                  <a:pt x="589761" y="888951"/>
                  <a:pt x="733177" y="912857"/>
                </a:cubicBezTo>
                <a:cubicBezTo>
                  <a:pt x="746931" y="915150"/>
                  <a:pt x="760672" y="919315"/>
                  <a:pt x="772861" y="926087"/>
                </a:cubicBezTo>
                <a:cubicBezTo>
                  <a:pt x="800657" y="941531"/>
                  <a:pt x="852231" y="979006"/>
                  <a:pt x="852231" y="979006"/>
                </a:cubicBezTo>
                <a:cubicBezTo>
                  <a:pt x="856640" y="992236"/>
                  <a:pt x="861628" y="1005286"/>
                  <a:pt x="865459" y="1018695"/>
                </a:cubicBezTo>
                <a:cubicBezTo>
                  <a:pt x="871109" y="1038473"/>
                  <a:pt x="881344" y="1090159"/>
                  <a:pt x="891915" y="1111304"/>
                </a:cubicBezTo>
                <a:cubicBezTo>
                  <a:pt x="899025" y="1125525"/>
                  <a:pt x="904890" y="1142565"/>
                  <a:pt x="918372" y="1150993"/>
                </a:cubicBezTo>
                <a:cubicBezTo>
                  <a:pt x="942020" y="1165775"/>
                  <a:pt x="997741" y="1177453"/>
                  <a:pt x="997741" y="1177453"/>
                </a:cubicBezTo>
                <a:cubicBezTo>
                  <a:pt x="1028607" y="1168633"/>
                  <a:pt x="1069448" y="1175367"/>
                  <a:pt x="1090338" y="1150993"/>
                </a:cubicBezTo>
                <a:cubicBezTo>
                  <a:pt x="1104971" y="1133919"/>
                  <a:pt x="1085005" y="1105899"/>
                  <a:pt x="1077110" y="1084844"/>
                </a:cubicBezTo>
                <a:cubicBezTo>
                  <a:pt x="1067098" y="1058141"/>
                  <a:pt x="1043569" y="1038070"/>
                  <a:pt x="1024197" y="1018695"/>
                </a:cubicBezTo>
                <a:cubicBezTo>
                  <a:pt x="1037425" y="1014285"/>
                  <a:pt x="1049938" y="1005465"/>
                  <a:pt x="1063882" y="1005465"/>
                </a:cubicBezTo>
                <a:cubicBezTo>
                  <a:pt x="1101277" y="1005465"/>
                  <a:pt x="1178267" y="1034779"/>
                  <a:pt x="1209392" y="1045155"/>
                </a:cubicBezTo>
                <a:cubicBezTo>
                  <a:pt x="1251308" y="1059129"/>
                  <a:pt x="1252128" y="1055534"/>
                  <a:pt x="1288761" y="1084844"/>
                </a:cubicBezTo>
                <a:cubicBezTo>
                  <a:pt x="1298500" y="1092636"/>
                  <a:pt x="1307427" y="1101564"/>
                  <a:pt x="1315218" y="1111304"/>
                </a:cubicBezTo>
                <a:cubicBezTo>
                  <a:pt x="1325150" y="1123720"/>
                  <a:pt x="1329259" y="1141060"/>
                  <a:pt x="1341674" y="1150993"/>
                </a:cubicBezTo>
                <a:cubicBezTo>
                  <a:pt x="1352562" y="1159704"/>
                  <a:pt x="1368131" y="1159813"/>
                  <a:pt x="1381359" y="1164223"/>
                </a:cubicBezTo>
                <a:cubicBezTo>
                  <a:pt x="1434569" y="1155353"/>
                  <a:pt x="1463214" y="1161737"/>
                  <a:pt x="1500413" y="1124534"/>
                </a:cubicBezTo>
                <a:cubicBezTo>
                  <a:pt x="1511655" y="1113291"/>
                  <a:pt x="1518050" y="1098074"/>
                  <a:pt x="1526869" y="1084844"/>
                </a:cubicBezTo>
                <a:cubicBezTo>
                  <a:pt x="1531278" y="983416"/>
                  <a:pt x="1505405" y="875972"/>
                  <a:pt x="1540097" y="780559"/>
                </a:cubicBezTo>
                <a:cubicBezTo>
                  <a:pt x="1550751" y="751256"/>
                  <a:pt x="1602314" y="786777"/>
                  <a:pt x="1632695" y="793789"/>
                </a:cubicBezTo>
                <a:cubicBezTo>
                  <a:pt x="1659868" y="800060"/>
                  <a:pt x="1688861" y="804777"/>
                  <a:pt x="1712064" y="820248"/>
                </a:cubicBezTo>
                <a:cubicBezTo>
                  <a:pt x="1763350" y="854443"/>
                  <a:pt x="1736666" y="841680"/>
                  <a:pt x="1791433" y="859938"/>
                </a:cubicBezTo>
                <a:cubicBezTo>
                  <a:pt x="1826708" y="855528"/>
                  <a:pt x="1863850" y="858858"/>
                  <a:pt x="1897259" y="846708"/>
                </a:cubicBezTo>
                <a:cubicBezTo>
                  <a:pt x="1914841" y="840314"/>
                  <a:pt x="1924968" y="821391"/>
                  <a:pt x="1936944" y="807018"/>
                </a:cubicBezTo>
                <a:cubicBezTo>
                  <a:pt x="2020377" y="706886"/>
                  <a:pt x="1912888" y="817847"/>
                  <a:pt x="1989857" y="740869"/>
                </a:cubicBezTo>
                <a:cubicBezTo>
                  <a:pt x="2020722" y="648261"/>
                  <a:pt x="1989854" y="670310"/>
                  <a:pt x="2055998" y="648261"/>
                </a:cubicBezTo>
                <a:cubicBezTo>
                  <a:pt x="2157851" y="546396"/>
                  <a:pt x="2104235" y="589640"/>
                  <a:pt x="2214736" y="515963"/>
                </a:cubicBezTo>
                <a:lnTo>
                  <a:pt x="2254421" y="489503"/>
                </a:lnTo>
                <a:cubicBezTo>
                  <a:pt x="2265837" y="472377"/>
                  <a:pt x="2305991" y="415693"/>
                  <a:pt x="2307334" y="396894"/>
                </a:cubicBezTo>
                <a:cubicBezTo>
                  <a:pt x="2319081" y="232415"/>
                  <a:pt x="2314113" y="301663"/>
                  <a:pt x="2254421" y="224907"/>
                </a:cubicBezTo>
                <a:cubicBezTo>
                  <a:pt x="2171321" y="118051"/>
                  <a:pt x="2238649" y="170292"/>
                  <a:pt x="2161823" y="119068"/>
                </a:cubicBezTo>
                <a:cubicBezTo>
                  <a:pt x="2148595" y="123478"/>
                  <a:pt x="2136083" y="132298"/>
                  <a:pt x="2122139" y="132298"/>
                </a:cubicBezTo>
                <a:cubicBezTo>
                  <a:pt x="1898765" y="132298"/>
                  <a:pt x="1943430" y="143278"/>
                  <a:pt x="1831118" y="105839"/>
                </a:cubicBezTo>
                <a:cubicBezTo>
                  <a:pt x="1813480" y="79379"/>
                  <a:pt x="1748038" y="36517"/>
                  <a:pt x="1778205" y="26460"/>
                </a:cubicBezTo>
                <a:lnTo>
                  <a:pt x="1857574" y="0"/>
                </a:lnTo>
                <a:cubicBezTo>
                  <a:pt x="1884031" y="17640"/>
                  <a:pt x="1914461" y="30433"/>
                  <a:pt x="1936944" y="52919"/>
                </a:cubicBezTo>
                <a:cubicBezTo>
                  <a:pt x="1986487" y="102470"/>
                  <a:pt x="1958880" y="86692"/>
                  <a:pt x="2016313" y="105839"/>
                </a:cubicBezTo>
                <a:cubicBezTo>
                  <a:pt x="2007494" y="119069"/>
                  <a:pt x="2005572" y="143110"/>
                  <a:pt x="1989857" y="145528"/>
                </a:cubicBezTo>
                <a:cubicBezTo>
                  <a:pt x="1903910" y="158752"/>
                  <a:pt x="1855838" y="142647"/>
                  <a:pt x="1791433" y="105839"/>
                </a:cubicBezTo>
                <a:cubicBezTo>
                  <a:pt x="1777629" y="97950"/>
                  <a:pt x="1764977" y="88199"/>
                  <a:pt x="1751749" y="79379"/>
                </a:cubicBezTo>
                <a:cubicBezTo>
                  <a:pt x="1628313" y="93096"/>
                  <a:pt x="1672624" y="92609"/>
                  <a:pt x="1619467" y="92609"/>
                </a:cubicBezTo>
              </a:path>
            </a:pathLst>
          </a:custGeom>
          <a:ln w="317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0" name="Freeform 9"/>
          <p:cNvSpPr/>
          <p:nvPr/>
        </p:nvSpPr>
        <p:spPr>
          <a:xfrm>
            <a:off x="3961749" y="2817948"/>
            <a:ext cx="1931579" cy="1470278"/>
          </a:xfrm>
          <a:custGeom>
            <a:avLst/>
            <a:gdLst>
              <a:gd name="connsiteX0" fmla="*/ 0 w 1931579"/>
              <a:gd name="connsiteY0" fmla="*/ 1296521 h 1470278"/>
              <a:gd name="connsiteX1" fmla="*/ 79370 w 1931579"/>
              <a:gd name="connsiteY1" fmla="*/ 1309751 h 1470278"/>
              <a:gd name="connsiteX2" fmla="*/ 119054 w 1931579"/>
              <a:gd name="connsiteY2" fmla="*/ 1336211 h 1470278"/>
              <a:gd name="connsiteX3" fmla="*/ 158739 w 1931579"/>
              <a:gd name="connsiteY3" fmla="*/ 1349440 h 1470278"/>
              <a:gd name="connsiteX4" fmla="*/ 238108 w 1931579"/>
              <a:gd name="connsiteY4" fmla="*/ 1402360 h 1470278"/>
              <a:gd name="connsiteX5" fmla="*/ 277793 w 1931579"/>
              <a:gd name="connsiteY5" fmla="*/ 1428819 h 1470278"/>
              <a:gd name="connsiteX6" fmla="*/ 304249 w 1931579"/>
              <a:gd name="connsiteY6" fmla="*/ 1468509 h 1470278"/>
              <a:gd name="connsiteX7" fmla="*/ 396847 w 1931579"/>
              <a:gd name="connsiteY7" fmla="*/ 1455279 h 1470278"/>
              <a:gd name="connsiteX8" fmla="*/ 449759 w 1931579"/>
              <a:gd name="connsiteY8" fmla="*/ 1442049 h 1470278"/>
              <a:gd name="connsiteX9" fmla="*/ 515901 w 1931579"/>
              <a:gd name="connsiteY9" fmla="*/ 1428819 h 1470278"/>
              <a:gd name="connsiteX10" fmla="*/ 568813 w 1931579"/>
              <a:gd name="connsiteY10" fmla="*/ 1349440 h 1470278"/>
              <a:gd name="connsiteX11" fmla="*/ 740780 w 1931579"/>
              <a:gd name="connsiteY11" fmla="*/ 1309751 h 1470278"/>
              <a:gd name="connsiteX12" fmla="*/ 740780 w 1931579"/>
              <a:gd name="connsiteY12" fmla="*/ 1111304 h 1470278"/>
              <a:gd name="connsiteX13" fmla="*/ 714324 w 1931579"/>
              <a:gd name="connsiteY13" fmla="*/ 1018695 h 1470278"/>
              <a:gd name="connsiteX14" fmla="*/ 634954 w 1931579"/>
              <a:gd name="connsiteY14" fmla="*/ 965776 h 1470278"/>
              <a:gd name="connsiteX15" fmla="*/ 621726 w 1931579"/>
              <a:gd name="connsiteY15" fmla="*/ 926087 h 1470278"/>
              <a:gd name="connsiteX16" fmla="*/ 648183 w 1931579"/>
              <a:gd name="connsiteY16" fmla="*/ 899627 h 1470278"/>
              <a:gd name="connsiteX17" fmla="*/ 701095 w 1931579"/>
              <a:gd name="connsiteY17" fmla="*/ 846708 h 1470278"/>
              <a:gd name="connsiteX18" fmla="*/ 754008 w 1931579"/>
              <a:gd name="connsiteY18" fmla="*/ 780559 h 1470278"/>
              <a:gd name="connsiteX19" fmla="*/ 806921 w 1931579"/>
              <a:gd name="connsiteY19" fmla="*/ 714410 h 1470278"/>
              <a:gd name="connsiteX20" fmla="*/ 820149 w 1931579"/>
              <a:gd name="connsiteY20" fmla="*/ 661491 h 1470278"/>
              <a:gd name="connsiteX21" fmla="*/ 939203 w 1931579"/>
              <a:gd name="connsiteY21" fmla="*/ 621801 h 1470278"/>
              <a:gd name="connsiteX22" fmla="*/ 978888 w 1931579"/>
              <a:gd name="connsiteY22" fmla="*/ 582112 h 1470278"/>
              <a:gd name="connsiteX23" fmla="*/ 1164083 w 1931579"/>
              <a:gd name="connsiteY23" fmla="*/ 568882 h 1470278"/>
              <a:gd name="connsiteX24" fmla="*/ 1243452 w 1931579"/>
              <a:gd name="connsiteY24" fmla="*/ 608571 h 1470278"/>
              <a:gd name="connsiteX25" fmla="*/ 1283137 w 1931579"/>
              <a:gd name="connsiteY25" fmla="*/ 621801 h 1470278"/>
              <a:gd name="connsiteX26" fmla="*/ 1322821 w 1931579"/>
              <a:gd name="connsiteY26" fmla="*/ 648261 h 1470278"/>
              <a:gd name="connsiteX27" fmla="*/ 1402191 w 1931579"/>
              <a:gd name="connsiteY27" fmla="*/ 687950 h 1470278"/>
              <a:gd name="connsiteX28" fmla="*/ 1415419 w 1931579"/>
              <a:gd name="connsiteY28" fmla="*/ 727640 h 1470278"/>
              <a:gd name="connsiteX29" fmla="*/ 1534473 w 1931579"/>
              <a:gd name="connsiteY29" fmla="*/ 687950 h 1470278"/>
              <a:gd name="connsiteX30" fmla="*/ 1600614 w 1931579"/>
              <a:gd name="connsiteY30" fmla="*/ 582112 h 1470278"/>
              <a:gd name="connsiteX31" fmla="*/ 1640298 w 1931579"/>
              <a:gd name="connsiteY31" fmla="*/ 568882 h 1470278"/>
              <a:gd name="connsiteX32" fmla="*/ 1732896 w 1931579"/>
              <a:gd name="connsiteY32" fmla="*/ 582112 h 1470278"/>
              <a:gd name="connsiteX33" fmla="*/ 1772580 w 1931579"/>
              <a:gd name="connsiteY33" fmla="*/ 568882 h 1470278"/>
              <a:gd name="connsiteX34" fmla="*/ 1825493 w 1931579"/>
              <a:gd name="connsiteY34" fmla="*/ 555652 h 1470278"/>
              <a:gd name="connsiteX35" fmla="*/ 1838721 w 1931579"/>
              <a:gd name="connsiteY35" fmla="*/ 515963 h 1470278"/>
              <a:gd name="connsiteX36" fmla="*/ 1904863 w 1931579"/>
              <a:gd name="connsiteY36" fmla="*/ 463044 h 1470278"/>
              <a:gd name="connsiteX37" fmla="*/ 1931319 w 1931579"/>
              <a:gd name="connsiteY37" fmla="*/ 423354 h 1470278"/>
              <a:gd name="connsiteX38" fmla="*/ 1904863 w 1931579"/>
              <a:gd name="connsiteY38" fmla="*/ 277826 h 1470278"/>
              <a:gd name="connsiteX39" fmla="*/ 1878406 w 1931579"/>
              <a:gd name="connsiteY39" fmla="*/ 238137 h 1470278"/>
              <a:gd name="connsiteX40" fmla="*/ 1865178 w 1931579"/>
              <a:gd name="connsiteY40" fmla="*/ 198447 h 1470278"/>
              <a:gd name="connsiteX41" fmla="*/ 1812265 w 1931579"/>
              <a:gd name="connsiteY41" fmla="*/ 119069 h 1470278"/>
              <a:gd name="connsiteX42" fmla="*/ 1799037 w 1931579"/>
              <a:gd name="connsiteY42" fmla="*/ 79379 h 1470278"/>
              <a:gd name="connsiteX43" fmla="*/ 1732896 w 1931579"/>
              <a:gd name="connsiteY43" fmla="*/ 0 h 1470278"/>
              <a:gd name="connsiteX44" fmla="*/ 1640298 w 1931579"/>
              <a:gd name="connsiteY44" fmla="*/ 13230 h 1470278"/>
              <a:gd name="connsiteX45" fmla="*/ 1666755 w 1931579"/>
              <a:gd name="connsiteY45" fmla="*/ 39690 h 1470278"/>
              <a:gd name="connsiteX46" fmla="*/ 1746124 w 1931579"/>
              <a:gd name="connsiteY46" fmla="*/ 26460 h 1470278"/>
              <a:gd name="connsiteX47" fmla="*/ 1825493 w 1931579"/>
              <a:gd name="connsiteY47" fmla="*/ 66149 h 14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31579" h="1470278">
                <a:moveTo>
                  <a:pt x="0" y="1296521"/>
                </a:moveTo>
                <a:cubicBezTo>
                  <a:pt x="26457" y="1300931"/>
                  <a:pt x="53925" y="1301268"/>
                  <a:pt x="79370" y="1309751"/>
                </a:cubicBezTo>
                <a:cubicBezTo>
                  <a:pt x="94453" y="1314779"/>
                  <a:pt x="104834" y="1329100"/>
                  <a:pt x="119054" y="1336211"/>
                </a:cubicBezTo>
                <a:cubicBezTo>
                  <a:pt x="131526" y="1342447"/>
                  <a:pt x="145511" y="1345030"/>
                  <a:pt x="158739" y="1349440"/>
                </a:cubicBezTo>
                <a:lnTo>
                  <a:pt x="238108" y="1402360"/>
                </a:lnTo>
                <a:lnTo>
                  <a:pt x="277793" y="1428819"/>
                </a:lnTo>
                <a:cubicBezTo>
                  <a:pt x="286612" y="1442049"/>
                  <a:pt x="288728" y="1465059"/>
                  <a:pt x="304249" y="1468509"/>
                </a:cubicBezTo>
                <a:cubicBezTo>
                  <a:pt x="334686" y="1475274"/>
                  <a:pt x="366171" y="1460857"/>
                  <a:pt x="396847" y="1455279"/>
                </a:cubicBezTo>
                <a:cubicBezTo>
                  <a:pt x="414734" y="1452026"/>
                  <a:pt x="432012" y="1445993"/>
                  <a:pt x="449759" y="1442049"/>
                </a:cubicBezTo>
                <a:cubicBezTo>
                  <a:pt x="471708" y="1437171"/>
                  <a:pt x="493854" y="1433229"/>
                  <a:pt x="515901" y="1428819"/>
                </a:cubicBezTo>
                <a:cubicBezTo>
                  <a:pt x="533538" y="1402359"/>
                  <a:pt x="538646" y="1359497"/>
                  <a:pt x="568813" y="1349440"/>
                </a:cubicBezTo>
                <a:cubicBezTo>
                  <a:pt x="677762" y="1313121"/>
                  <a:pt x="620575" y="1326926"/>
                  <a:pt x="740780" y="1309751"/>
                </a:cubicBezTo>
                <a:cubicBezTo>
                  <a:pt x="769425" y="1223806"/>
                  <a:pt x="760397" y="1268263"/>
                  <a:pt x="740780" y="1111304"/>
                </a:cubicBezTo>
                <a:cubicBezTo>
                  <a:pt x="740731" y="1110912"/>
                  <a:pt x="720599" y="1024971"/>
                  <a:pt x="714324" y="1018695"/>
                </a:cubicBezTo>
                <a:cubicBezTo>
                  <a:pt x="691841" y="996209"/>
                  <a:pt x="634954" y="965776"/>
                  <a:pt x="634954" y="965776"/>
                </a:cubicBezTo>
                <a:cubicBezTo>
                  <a:pt x="630545" y="952546"/>
                  <a:pt x="618991" y="939761"/>
                  <a:pt x="621726" y="926087"/>
                </a:cubicBezTo>
                <a:cubicBezTo>
                  <a:pt x="624172" y="913857"/>
                  <a:pt x="641766" y="910323"/>
                  <a:pt x="648183" y="899627"/>
                </a:cubicBezTo>
                <a:cubicBezTo>
                  <a:pt x="683458" y="840830"/>
                  <a:pt x="630546" y="870228"/>
                  <a:pt x="701095" y="846708"/>
                </a:cubicBezTo>
                <a:cubicBezTo>
                  <a:pt x="764976" y="782820"/>
                  <a:pt x="687259" y="864005"/>
                  <a:pt x="754008" y="780559"/>
                </a:cubicBezTo>
                <a:cubicBezTo>
                  <a:pt x="829405" y="686302"/>
                  <a:pt x="725492" y="836569"/>
                  <a:pt x="806921" y="714410"/>
                </a:cubicBezTo>
                <a:cubicBezTo>
                  <a:pt x="811330" y="696770"/>
                  <a:pt x="812018" y="677754"/>
                  <a:pt x="820149" y="661491"/>
                </a:cubicBezTo>
                <a:cubicBezTo>
                  <a:pt x="842535" y="616714"/>
                  <a:pt x="899546" y="627467"/>
                  <a:pt x="939203" y="621801"/>
                </a:cubicBezTo>
                <a:cubicBezTo>
                  <a:pt x="952431" y="608571"/>
                  <a:pt x="964516" y="594090"/>
                  <a:pt x="978888" y="582112"/>
                </a:cubicBezTo>
                <a:cubicBezTo>
                  <a:pt x="1044632" y="527318"/>
                  <a:pt x="1047040" y="558240"/>
                  <a:pt x="1164083" y="568882"/>
                </a:cubicBezTo>
                <a:cubicBezTo>
                  <a:pt x="1263832" y="602137"/>
                  <a:pt x="1140876" y="557278"/>
                  <a:pt x="1243452" y="608571"/>
                </a:cubicBezTo>
                <a:cubicBezTo>
                  <a:pt x="1255924" y="614807"/>
                  <a:pt x="1269909" y="617391"/>
                  <a:pt x="1283137" y="621801"/>
                </a:cubicBezTo>
                <a:cubicBezTo>
                  <a:pt x="1296365" y="630621"/>
                  <a:pt x="1308601" y="641150"/>
                  <a:pt x="1322821" y="648261"/>
                </a:cubicBezTo>
                <a:cubicBezTo>
                  <a:pt x="1432369" y="703043"/>
                  <a:pt x="1288444" y="612112"/>
                  <a:pt x="1402191" y="687950"/>
                </a:cubicBezTo>
                <a:cubicBezTo>
                  <a:pt x="1406600" y="701180"/>
                  <a:pt x="1402010" y="723808"/>
                  <a:pt x="1415419" y="727640"/>
                </a:cubicBezTo>
                <a:cubicBezTo>
                  <a:pt x="1465321" y="741900"/>
                  <a:pt x="1499236" y="711444"/>
                  <a:pt x="1534473" y="687950"/>
                </a:cubicBezTo>
                <a:cubicBezTo>
                  <a:pt x="1558602" y="615553"/>
                  <a:pt x="1541915" y="611465"/>
                  <a:pt x="1600614" y="582112"/>
                </a:cubicBezTo>
                <a:cubicBezTo>
                  <a:pt x="1613085" y="575876"/>
                  <a:pt x="1627070" y="573292"/>
                  <a:pt x="1640298" y="568882"/>
                </a:cubicBezTo>
                <a:cubicBezTo>
                  <a:pt x="1671164" y="573292"/>
                  <a:pt x="1701717" y="582112"/>
                  <a:pt x="1732896" y="582112"/>
                </a:cubicBezTo>
                <a:cubicBezTo>
                  <a:pt x="1746840" y="582112"/>
                  <a:pt x="1759173" y="572713"/>
                  <a:pt x="1772580" y="568882"/>
                </a:cubicBezTo>
                <a:cubicBezTo>
                  <a:pt x="1790061" y="563887"/>
                  <a:pt x="1807855" y="560062"/>
                  <a:pt x="1825493" y="555652"/>
                </a:cubicBezTo>
                <a:cubicBezTo>
                  <a:pt x="1829902" y="542422"/>
                  <a:pt x="1831547" y="527921"/>
                  <a:pt x="1838721" y="515963"/>
                </a:cubicBezTo>
                <a:cubicBezTo>
                  <a:pt x="1851288" y="495016"/>
                  <a:pt x="1886836" y="475063"/>
                  <a:pt x="1904863" y="463044"/>
                </a:cubicBezTo>
                <a:cubicBezTo>
                  <a:pt x="1913682" y="449814"/>
                  <a:pt x="1929880" y="439188"/>
                  <a:pt x="1931319" y="423354"/>
                </a:cubicBezTo>
                <a:cubicBezTo>
                  <a:pt x="1933423" y="400205"/>
                  <a:pt x="1922640" y="313385"/>
                  <a:pt x="1904863" y="277826"/>
                </a:cubicBezTo>
                <a:cubicBezTo>
                  <a:pt x="1897753" y="263605"/>
                  <a:pt x="1887225" y="251367"/>
                  <a:pt x="1878406" y="238137"/>
                </a:cubicBezTo>
                <a:cubicBezTo>
                  <a:pt x="1873997" y="224907"/>
                  <a:pt x="1871950" y="210638"/>
                  <a:pt x="1865178" y="198447"/>
                </a:cubicBezTo>
                <a:cubicBezTo>
                  <a:pt x="1849736" y="170649"/>
                  <a:pt x="1812265" y="119069"/>
                  <a:pt x="1812265" y="119069"/>
                </a:cubicBezTo>
                <a:cubicBezTo>
                  <a:pt x="1807856" y="105839"/>
                  <a:pt x="1805273" y="91852"/>
                  <a:pt x="1799037" y="79379"/>
                </a:cubicBezTo>
                <a:cubicBezTo>
                  <a:pt x="1780622" y="42545"/>
                  <a:pt x="1762149" y="29257"/>
                  <a:pt x="1732896" y="0"/>
                </a:cubicBezTo>
                <a:cubicBezTo>
                  <a:pt x="1702030" y="4410"/>
                  <a:pt x="1667033" y="-2813"/>
                  <a:pt x="1640298" y="13230"/>
                </a:cubicBezTo>
                <a:cubicBezTo>
                  <a:pt x="1629603" y="19648"/>
                  <a:pt x="1654379" y="38143"/>
                  <a:pt x="1666755" y="39690"/>
                </a:cubicBezTo>
                <a:cubicBezTo>
                  <a:pt x="1693369" y="43017"/>
                  <a:pt x="1719668" y="30870"/>
                  <a:pt x="1746124" y="26460"/>
                </a:cubicBezTo>
                <a:cubicBezTo>
                  <a:pt x="1811137" y="42715"/>
                  <a:pt x="1786182" y="26834"/>
                  <a:pt x="1825493" y="66149"/>
                </a:cubicBezTo>
              </a:path>
            </a:pathLst>
          </a:custGeom>
          <a:ln w="317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9" name="TextBox 18"/>
          <p:cNvSpPr txBox="1"/>
          <p:nvPr/>
        </p:nvSpPr>
        <p:spPr>
          <a:xfrm>
            <a:off x="4066771" y="2010811"/>
            <a:ext cx="2377574" cy="400110"/>
          </a:xfrm>
          <a:prstGeom prst="rect">
            <a:avLst/>
          </a:prstGeom>
          <a:noFill/>
        </p:spPr>
        <p:txBody>
          <a:bodyPr wrap="none" rtlCol="0">
            <a:spAutoFit/>
          </a:bodyPr>
          <a:lstStyle/>
          <a:p>
            <a:r>
              <a:rPr lang="en-US" sz="2000" b="1" dirty="0">
                <a:solidFill>
                  <a:srgbClr val="FF0000"/>
                </a:solidFill>
              </a:rPr>
              <a:t>Reactive trajectories</a:t>
            </a:r>
          </a:p>
        </p:txBody>
      </p:sp>
      <p:sp>
        <p:nvSpPr>
          <p:cNvPr id="20" name="TextBox 19"/>
          <p:cNvSpPr txBox="1"/>
          <p:nvPr/>
        </p:nvSpPr>
        <p:spPr>
          <a:xfrm>
            <a:off x="1011633" y="3853419"/>
            <a:ext cx="2843271" cy="400110"/>
          </a:xfrm>
          <a:prstGeom prst="rect">
            <a:avLst/>
          </a:prstGeom>
          <a:noFill/>
        </p:spPr>
        <p:txBody>
          <a:bodyPr wrap="none" rtlCol="0">
            <a:spAutoFit/>
          </a:bodyPr>
          <a:lstStyle/>
          <a:p>
            <a:r>
              <a:rPr lang="en-US" sz="2000" b="1" dirty="0">
                <a:solidFill>
                  <a:srgbClr val="0070C0"/>
                </a:solidFill>
              </a:rPr>
              <a:t>Non-reactive trajectories</a:t>
            </a:r>
          </a:p>
        </p:txBody>
      </p:sp>
      <p:sp>
        <p:nvSpPr>
          <p:cNvPr id="21" name="TextBox 20"/>
          <p:cNvSpPr txBox="1"/>
          <p:nvPr/>
        </p:nvSpPr>
        <p:spPr>
          <a:xfrm>
            <a:off x="438071" y="5710414"/>
            <a:ext cx="7777874" cy="830997"/>
          </a:xfrm>
          <a:prstGeom prst="rect">
            <a:avLst/>
          </a:prstGeom>
          <a:solidFill>
            <a:srgbClr val="FFD73A"/>
          </a:solidFill>
        </p:spPr>
        <p:txBody>
          <a:bodyPr wrap="square" rtlCol="0">
            <a:spAutoFit/>
          </a:bodyPr>
          <a:lstStyle/>
          <a:p>
            <a:r>
              <a:rPr lang="en-US" sz="2400" b="1" dirty="0"/>
              <a:t>A theoretician’s dream comes true: Now we can monitor high-dimensional reactive/non-reactive trajectories!</a:t>
            </a:r>
          </a:p>
        </p:txBody>
      </p:sp>
      <p:sp>
        <p:nvSpPr>
          <p:cNvPr id="22" name="Freeform 21"/>
          <p:cNvSpPr/>
          <p:nvPr/>
        </p:nvSpPr>
        <p:spPr>
          <a:xfrm>
            <a:off x="2755042" y="2407824"/>
            <a:ext cx="2617008" cy="1442049"/>
          </a:xfrm>
          <a:custGeom>
            <a:avLst/>
            <a:gdLst>
              <a:gd name="connsiteX0" fmla="*/ 399787 w 2617008"/>
              <a:gd name="connsiteY0" fmla="*/ 1442049 h 1442049"/>
              <a:gd name="connsiteX1" fmla="*/ 267504 w 2617008"/>
              <a:gd name="connsiteY1" fmla="*/ 1415590 h 1442049"/>
              <a:gd name="connsiteX2" fmla="*/ 148451 w 2617008"/>
              <a:gd name="connsiteY2" fmla="*/ 1322981 h 1442049"/>
              <a:gd name="connsiteX3" fmla="*/ 108766 w 2617008"/>
              <a:gd name="connsiteY3" fmla="*/ 1309751 h 1442049"/>
              <a:gd name="connsiteX4" fmla="*/ 42625 w 2617008"/>
              <a:gd name="connsiteY4" fmla="*/ 1322981 h 1442049"/>
              <a:gd name="connsiteX5" fmla="*/ 2940 w 2617008"/>
              <a:gd name="connsiteY5" fmla="*/ 1336211 h 1442049"/>
              <a:gd name="connsiteX6" fmla="*/ 16168 w 2617008"/>
              <a:gd name="connsiteY6" fmla="*/ 1071615 h 1442049"/>
              <a:gd name="connsiteX7" fmla="*/ 29397 w 2617008"/>
              <a:gd name="connsiteY7" fmla="*/ 1031925 h 1442049"/>
              <a:gd name="connsiteX8" fmla="*/ 42625 w 2617008"/>
              <a:gd name="connsiteY8" fmla="*/ 979006 h 1442049"/>
              <a:gd name="connsiteX9" fmla="*/ 95538 w 2617008"/>
              <a:gd name="connsiteY9" fmla="*/ 965776 h 1442049"/>
              <a:gd name="connsiteX10" fmla="*/ 108766 w 2617008"/>
              <a:gd name="connsiteY10" fmla="*/ 886397 h 1442049"/>
              <a:gd name="connsiteX11" fmla="*/ 135222 w 2617008"/>
              <a:gd name="connsiteY11" fmla="*/ 846708 h 1442049"/>
              <a:gd name="connsiteX12" fmla="*/ 108766 w 2617008"/>
              <a:gd name="connsiteY12" fmla="*/ 740870 h 1442049"/>
              <a:gd name="connsiteX13" fmla="*/ 188135 w 2617008"/>
              <a:gd name="connsiteY13" fmla="*/ 740870 h 1442049"/>
              <a:gd name="connsiteX14" fmla="*/ 346874 w 2617008"/>
              <a:gd name="connsiteY14" fmla="*/ 727640 h 1442049"/>
              <a:gd name="connsiteX15" fmla="*/ 426243 w 2617008"/>
              <a:gd name="connsiteY15" fmla="*/ 701180 h 1442049"/>
              <a:gd name="connsiteX16" fmla="*/ 532069 w 2617008"/>
              <a:gd name="connsiteY16" fmla="*/ 621801 h 1442049"/>
              <a:gd name="connsiteX17" fmla="*/ 584981 w 2617008"/>
              <a:gd name="connsiteY17" fmla="*/ 436584 h 1442049"/>
              <a:gd name="connsiteX18" fmla="*/ 611438 w 2617008"/>
              <a:gd name="connsiteY18" fmla="*/ 463044 h 1442049"/>
              <a:gd name="connsiteX19" fmla="*/ 704035 w 2617008"/>
              <a:gd name="connsiteY19" fmla="*/ 423354 h 1442049"/>
              <a:gd name="connsiteX20" fmla="*/ 743720 w 2617008"/>
              <a:gd name="connsiteY20" fmla="*/ 383665 h 1442049"/>
              <a:gd name="connsiteX21" fmla="*/ 942143 w 2617008"/>
              <a:gd name="connsiteY21" fmla="*/ 343975 h 1442049"/>
              <a:gd name="connsiteX22" fmla="*/ 1021512 w 2617008"/>
              <a:gd name="connsiteY22" fmla="*/ 317516 h 1442049"/>
              <a:gd name="connsiteX23" fmla="*/ 1087653 w 2617008"/>
              <a:gd name="connsiteY23" fmla="*/ 277826 h 1442049"/>
              <a:gd name="connsiteX24" fmla="*/ 1352218 w 2617008"/>
              <a:gd name="connsiteY24" fmla="*/ 291056 h 1442049"/>
              <a:gd name="connsiteX25" fmla="*/ 1537413 w 2617008"/>
              <a:gd name="connsiteY25" fmla="*/ 304286 h 1442049"/>
              <a:gd name="connsiteX26" fmla="*/ 1656466 w 2617008"/>
              <a:gd name="connsiteY26" fmla="*/ 291056 h 1442049"/>
              <a:gd name="connsiteX27" fmla="*/ 1669695 w 2617008"/>
              <a:gd name="connsiteY27" fmla="*/ 92609 h 1442049"/>
              <a:gd name="connsiteX28" fmla="*/ 1682923 w 2617008"/>
              <a:gd name="connsiteY28" fmla="*/ 52920 h 1442049"/>
              <a:gd name="connsiteX29" fmla="*/ 1722608 w 2617008"/>
              <a:gd name="connsiteY29" fmla="*/ 13230 h 1442049"/>
              <a:gd name="connsiteX30" fmla="*/ 1775520 w 2617008"/>
              <a:gd name="connsiteY30" fmla="*/ 0 h 1442049"/>
              <a:gd name="connsiteX31" fmla="*/ 1868118 w 2617008"/>
              <a:gd name="connsiteY31" fmla="*/ 13230 h 1442049"/>
              <a:gd name="connsiteX32" fmla="*/ 1947487 w 2617008"/>
              <a:gd name="connsiteY32" fmla="*/ 66149 h 1442049"/>
              <a:gd name="connsiteX33" fmla="*/ 1987172 w 2617008"/>
              <a:gd name="connsiteY33" fmla="*/ 145528 h 1442049"/>
              <a:gd name="connsiteX34" fmla="*/ 2053313 w 2617008"/>
              <a:gd name="connsiteY34" fmla="*/ 224907 h 1442049"/>
              <a:gd name="connsiteX35" fmla="*/ 2092997 w 2617008"/>
              <a:gd name="connsiteY35" fmla="*/ 251367 h 1442049"/>
              <a:gd name="connsiteX36" fmla="*/ 2172367 w 2617008"/>
              <a:gd name="connsiteY36" fmla="*/ 277826 h 1442049"/>
              <a:gd name="connsiteX37" fmla="*/ 2212051 w 2617008"/>
              <a:gd name="connsiteY37" fmla="*/ 317516 h 1442049"/>
              <a:gd name="connsiteX38" fmla="*/ 2238508 w 2617008"/>
              <a:gd name="connsiteY38" fmla="*/ 396895 h 1442049"/>
              <a:gd name="connsiteX39" fmla="*/ 2251736 w 2617008"/>
              <a:gd name="connsiteY39" fmla="*/ 436584 h 1442049"/>
              <a:gd name="connsiteX40" fmla="*/ 2264964 w 2617008"/>
              <a:gd name="connsiteY40" fmla="*/ 476273 h 1442049"/>
              <a:gd name="connsiteX41" fmla="*/ 2278192 w 2617008"/>
              <a:gd name="connsiteY41" fmla="*/ 529193 h 1442049"/>
              <a:gd name="connsiteX42" fmla="*/ 2317877 w 2617008"/>
              <a:gd name="connsiteY42" fmla="*/ 555652 h 1442049"/>
              <a:gd name="connsiteX43" fmla="*/ 2370790 w 2617008"/>
              <a:gd name="connsiteY43" fmla="*/ 542422 h 1442049"/>
              <a:gd name="connsiteX44" fmla="*/ 2423703 w 2617008"/>
              <a:gd name="connsiteY44" fmla="*/ 396895 h 1442049"/>
              <a:gd name="connsiteX45" fmla="*/ 2608898 w 2617008"/>
              <a:gd name="connsiteY45" fmla="*/ 410124 h 1442049"/>
              <a:gd name="connsiteX46" fmla="*/ 2569213 w 2617008"/>
              <a:gd name="connsiteY46" fmla="*/ 502733 h 1442049"/>
              <a:gd name="connsiteX47" fmla="*/ 2529528 w 2617008"/>
              <a:gd name="connsiteY47" fmla="*/ 529193 h 1442049"/>
              <a:gd name="connsiteX48" fmla="*/ 2463387 w 2617008"/>
              <a:gd name="connsiteY48" fmla="*/ 555652 h 1442049"/>
              <a:gd name="connsiteX49" fmla="*/ 2410474 w 2617008"/>
              <a:gd name="connsiteY49" fmla="*/ 582112 h 1442049"/>
              <a:gd name="connsiteX50" fmla="*/ 2251736 w 2617008"/>
              <a:gd name="connsiteY50" fmla="*/ 568882 h 1442049"/>
              <a:gd name="connsiteX51" fmla="*/ 2225279 w 2617008"/>
              <a:gd name="connsiteY51" fmla="*/ 542422 h 1442049"/>
              <a:gd name="connsiteX52" fmla="*/ 2185595 w 2617008"/>
              <a:gd name="connsiteY52" fmla="*/ 529193 h 1442049"/>
              <a:gd name="connsiteX53" fmla="*/ 2172367 w 2617008"/>
              <a:gd name="connsiteY53" fmla="*/ 489503 h 1442049"/>
              <a:gd name="connsiteX54" fmla="*/ 2212051 w 2617008"/>
              <a:gd name="connsiteY54" fmla="*/ 449814 h 1442049"/>
              <a:gd name="connsiteX55" fmla="*/ 2291421 w 2617008"/>
              <a:gd name="connsiteY55" fmla="*/ 410124 h 1442049"/>
              <a:gd name="connsiteX56" fmla="*/ 2331105 w 2617008"/>
              <a:gd name="connsiteY56" fmla="*/ 357205 h 144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17008" h="1442049">
                <a:moveTo>
                  <a:pt x="399787" y="1442049"/>
                </a:moveTo>
                <a:cubicBezTo>
                  <a:pt x="355693" y="1433229"/>
                  <a:pt x="299299" y="1447389"/>
                  <a:pt x="267504" y="1415590"/>
                </a:cubicBezTo>
                <a:cubicBezTo>
                  <a:pt x="233264" y="1381345"/>
                  <a:pt x="195921" y="1338806"/>
                  <a:pt x="148451" y="1322981"/>
                </a:cubicBezTo>
                <a:lnTo>
                  <a:pt x="108766" y="1309751"/>
                </a:lnTo>
                <a:cubicBezTo>
                  <a:pt x="86719" y="1314161"/>
                  <a:pt x="64437" y="1317527"/>
                  <a:pt x="42625" y="1322981"/>
                </a:cubicBezTo>
                <a:cubicBezTo>
                  <a:pt x="29097" y="1326363"/>
                  <a:pt x="4400" y="1350078"/>
                  <a:pt x="2940" y="1336211"/>
                </a:cubicBezTo>
                <a:cubicBezTo>
                  <a:pt x="-6304" y="1248387"/>
                  <a:pt x="8519" y="1159592"/>
                  <a:pt x="16168" y="1071615"/>
                </a:cubicBezTo>
                <a:cubicBezTo>
                  <a:pt x="17376" y="1057722"/>
                  <a:pt x="25566" y="1045334"/>
                  <a:pt x="29397" y="1031925"/>
                </a:cubicBezTo>
                <a:cubicBezTo>
                  <a:pt x="34392" y="1014442"/>
                  <a:pt x="29769" y="991864"/>
                  <a:pt x="42625" y="979006"/>
                </a:cubicBezTo>
                <a:cubicBezTo>
                  <a:pt x="55480" y="966150"/>
                  <a:pt x="77900" y="970186"/>
                  <a:pt x="95538" y="965776"/>
                </a:cubicBezTo>
                <a:cubicBezTo>
                  <a:pt x="99947" y="939316"/>
                  <a:pt x="100284" y="911845"/>
                  <a:pt x="108766" y="886397"/>
                </a:cubicBezTo>
                <a:cubicBezTo>
                  <a:pt x="113793" y="871313"/>
                  <a:pt x="133250" y="862485"/>
                  <a:pt x="135222" y="846708"/>
                </a:cubicBezTo>
                <a:cubicBezTo>
                  <a:pt x="138124" y="823486"/>
                  <a:pt x="117405" y="766789"/>
                  <a:pt x="108766" y="740870"/>
                </a:cubicBezTo>
                <a:cubicBezTo>
                  <a:pt x="214594" y="705590"/>
                  <a:pt x="82309" y="740870"/>
                  <a:pt x="188135" y="740870"/>
                </a:cubicBezTo>
                <a:cubicBezTo>
                  <a:pt x="241231" y="740870"/>
                  <a:pt x="293961" y="732050"/>
                  <a:pt x="346874" y="727640"/>
                </a:cubicBezTo>
                <a:cubicBezTo>
                  <a:pt x="373330" y="718820"/>
                  <a:pt x="403040" y="716651"/>
                  <a:pt x="426243" y="701180"/>
                </a:cubicBezTo>
                <a:cubicBezTo>
                  <a:pt x="515989" y="641342"/>
                  <a:pt x="483129" y="670747"/>
                  <a:pt x="532069" y="621801"/>
                </a:cubicBezTo>
                <a:cubicBezTo>
                  <a:pt x="537888" y="534508"/>
                  <a:pt x="484158" y="376082"/>
                  <a:pt x="584981" y="436584"/>
                </a:cubicBezTo>
                <a:cubicBezTo>
                  <a:pt x="595676" y="443002"/>
                  <a:pt x="602619" y="454224"/>
                  <a:pt x="611438" y="463044"/>
                </a:cubicBezTo>
                <a:cubicBezTo>
                  <a:pt x="661869" y="450435"/>
                  <a:pt x="664883" y="455985"/>
                  <a:pt x="704035" y="423354"/>
                </a:cubicBezTo>
                <a:cubicBezTo>
                  <a:pt x="718407" y="411376"/>
                  <a:pt x="727366" y="392752"/>
                  <a:pt x="743720" y="383665"/>
                </a:cubicBezTo>
                <a:cubicBezTo>
                  <a:pt x="802346" y="351091"/>
                  <a:pt x="879306" y="350958"/>
                  <a:pt x="942143" y="343975"/>
                </a:cubicBezTo>
                <a:cubicBezTo>
                  <a:pt x="968599" y="335155"/>
                  <a:pt x="1001794" y="337237"/>
                  <a:pt x="1021512" y="317516"/>
                </a:cubicBezTo>
                <a:cubicBezTo>
                  <a:pt x="1057828" y="281196"/>
                  <a:pt x="1036137" y="295001"/>
                  <a:pt x="1087653" y="277826"/>
                </a:cubicBezTo>
                <a:lnTo>
                  <a:pt x="1352218" y="291056"/>
                </a:lnTo>
                <a:cubicBezTo>
                  <a:pt x="1414000" y="294691"/>
                  <a:pt x="1475524" y="304286"/>
                  <a:pt x="1537413" y="304286"/>
                </a:cubicBezTo>
                <a:cubicBezTo>
                  <a:pt x="1577342" y="304286"/>
                  <a:pt x="1616782" y="295466"/>
                  <a:pt x="1656466" y="291056"/>
                </a:cubicBezTo>
                <a:cubicBezTo>
                  <a:pt x="1660876" y="224907"/>
                  <a:pt x="1662375" y="158499"/>
                  <a:pt x="1669695" y="92609"/>
                </a:cubicBezTo>
                <a:cubicBezTo>
                  <a:pt x="1671235" y="78749"/>
                  <a:pt x="1675188" y="64523"/>
                  <a:pt x="1682923" y="52920"/>
                </a:cubicBezTo>
                <a:cubicBezTo>
                  <a:pt x="1693300" y="37353"/>
                  <a:pt x="1706365" y="22513"/>
                  <a:pt x="1722608" y="13230"/>
                </a:cubicBezTo>
                <a:cubicBezTo>
                  <a:pt x="1738392" y="4209"/>
                  <a:pt x="1757883" y="4410"/>
                  <a:pt x="1775520" y="0"/>
                </a:cubicBezTo>
                <a:cubicBezTo>
                  <a:pt x="1806386" y="4410"/>
                  <a:pt x="1839017" y="2036"/>
                  <a:pt x="1868118" y="13230"/>
                </a:cubicBezTo>
                <a:cubicBezTo>
                  <a:pt x="1897796" y="24646"/>
                  <a:pt x="1947487" y="66149"/>
                  <a:pt x="1947487" y="66149"/>
                </a:cubicBezTo>
                <a:cubicBezTo>
                  <a:pt x="2023305" y="179894"/>
                  <a:pt x="1932405" y="35981"/>
                  <a:pt x="1987172" y="145528"/>
                </a:cubicBezTo>
                <a:cubicBezTo>
                  <a:pt x="2002039" y="175265"/>
                  <a:pt x="2028232" y="204004"/>
                  <a:pt x="2053313" y="224907"/>
                </a:cubicBezTo>
                <a:cubicBezTo>
                  <a:pt x="2065526" y="235086"/>
                  <a:pt x="2078469" y="244909"/>
                  <a:pt x="2092997" y="251367"/>
                </a:cubicBezTo>
                <a:cubicBezTo>
                  <a:pt x="2118481" y="262694"/>
                  <a:pt x="2172367" y="277826"/>
                  <a:pt x="2172367" y="277826"/>
                </a:cubicBezTo>
                <a:cubicBezTo>
                  <a:pt x="2185595" y="291056"/>
                  <a:pt x="2202966" y="301161"/>
                  <a:pt x="2212051" y="317516"/>
                </a:cubicBezTo>
                <a:cubicBezTo>
                  <a:pt x="2225595" y="341898"/>
                  <a:pt x="2229689" y="370435"/>
                  <a:pt x="2238508" y="396895"/>
                </a:cubicBezTo>
                <a:lnTo>
                  <a:pt x="2251736" y="436584"/>
                </a:lnTo>
                <a:cubicBezTo>
                  <a:pt x="2256145" y="449814"/>
                  <a:pt x="2261582" y="462744"/>
                  <a:pt x="2264964" y="476273"/>
                </a:cubicBezTo>
                <a:cubicBezTo>
                  <a:pt x="2269373" y="493913"/>
                  <a:pt x="2268107" y="514063"/>
                  <a:pt x="2278192" y="529193"/>
                </a:cubicBezTo>
                <a:cubicBezTo>
                  <a:pt x="2287010" y="542422"/>
                  <a:pt x="2304649" y="546832"/>
                  <a:pt x="2317877" y="555652"/>
                </a:cubicBezTo>
                <a:cubicBezTo>
                  <a:pt x="2335515" y="551242"/>
                  <a:pt x="2355663" y="552508"/>
                  <a:pt x="2370790" y="542422"/>
                </a:cubicBezTo>
                <a:cubicBezTo>
                  <a:pt x="2405759" y="519107"/>
                  <a:pt x="2420052" y="411502"/>
                  <a:pt x="2423703" y="396895"/>
                </a:cubicBezTo>
                <a:cubicBezTo>
                  <a:pt x="2485435" y="401305"/>
                  <a:pt x="2558848" y="373720"/>
                  <a:pt x="2608898" y="410124"/>
                </a:cubicBezTo>
                <a:cubicBezTo>
                  <a:pt x="2636058" y="429879"/>
                  <a:pt x="2587841" y="474788"/>
                  <a:pt x="2569213" y="502733"/>
                </a:cubicBezTo>
                <a:cubicBezTo>
                  <a:pt x="2560394" y="515962"/>
                  <a:pt x="2543748" y="522082"/>
                  <a:pt x="2529528" y="529193"/>
                </a:cubicBezTo>
                <a:cubicBezTo>
                  <a:pt x="2508290" y="539813"/>
                  <a:pt x="2485086" y="546007"/>
                  <a:pt x="2463387" y="555652"/>
                </a:cubicBezTo>
                <a:cubicBezTo>
                  <a:pt x="2445367" y="563662"/>
                  <a:pt x="2428112" y="573292"/>
                  <a:pt x="2410474" y="582112"/>
                </a:cubicBezTo>
                <a:cubicBezTo>
                  <a:pt x="2357561" y="577702"/>
                  <a:pt x="2303653" y="580009"/>
                  <a:pt x="2251736" y="568882"/>
                </a:cubicBezTo>
                <a:cubicBezTo>
                  <a:pt x="2239540" y="566268"/>
                  <a:pt x="2235974" y="548840"/>
                  <a:pt x="2225279" y="542422"/>
                </a:cubicBezTo>
                <a:cubicBezTo>
                  <a:pt x="2213323" y="535247"/>
                  <a:pt x="2198823" y="533603"/>
                  <a:pt x="2185595" y="529193"/>
                </a:cubicBezTo>
                <a:cubicBezTo>
                  <a:pt x="2181186" y="515963"/>
                  <a:pt x="2167958" y="502733"/>
                  <a:pt x="2172367" y="489503"/>
                </a:cubicBezTo>
                <a:cubicBezTo>
                  <a:pt x="2178282" y="471754"/>
                  <a:pt x="2197680" y="461792"/>
                  <a:pt x="2212051" y="449814"/>
                </a:cubicBezTo>
                <a:cubicBezTo>
                  <a:pt x="2246242" y="421318"/>
                  <a:pt x="2251646" y="423384"/>
                  <a:pt x="2291421" y="410124"/>
                </a:cubicBezTo>
                <a:cubicBezTo>
                  <a:pt x="2321336" y="365246"/>
                  <a:pt x="2306635" y="381678"/>
                  <a:pt x="2331105" y="357205"/>
                </a:cubicBezTo>
              </a:path>
            </a:pathLst>
          </a:custGeom>
          <a:ln w="3492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23" name="Rectangle 22"/>
          <p:cNvSpPr/>
          <p:nvPr/>
        </p:nvSpPr>
        <p:spPr>
          <a:xfrm>
            <a:off x="6530861" y="2253607"/>
            <a:ext cx="1964320" cy="461665"/>
          </a:xfrm>
          <a:prstGeom prst="rect">
            <a:avLst/>
          </a:prstGeom>
        </p:spPr>
        <p:txBody>
          <a:bodyPr wrap="none">
            <a:spAutoFit/>
          </a:bodyPr>
          <a:lstStyle/>
          <a:p>
            <a:r>
              <a:rPr lang="en-US" sz="2400" b="1" dirty="0">
                <a:solidFill>
                  <a:schemeClr val="bg1"/>
                </a:solidFill>
              </a:rPr>
              <a:t>Reaction tube</a:t>
            </a:r>
          </a:p>
        </p:txBody>
      </p:sp>
      <p:sp>
        <p:nvSpPr>
          <p:cNvPr id="5" name="TextBox 4"/>
          <p:cNvSpPr txBox="1"/>
          <p:nvPr/>
        </p:nvSpPr>
        <p:spPr>
          <a:xfrm>
            <a:off x="5545261" y="4230303"/>
            <a:ext cx="3454920" cy="1323439"/>
          </a:xfrm>
          <a:prstGeom prst="rect">
            <a:avLst/>
          </a:prstGeom>
          <a:noFill/>
        </p:spPr>
        <p:txBody>
          <a:bodyPr wrap="square" rtlCol="0">
            <a:spAutoFit/>
          </a:bodyPr>
          <a:lstStyle/>
          <a:p>
            <a:r>
              <a:rPr lang="en-US" sz="2000" dirty="0" err="1">
                <a:solidFill>
                  <a:schemeClr val="bg1"/>
                </a:solidFill>
              </a:rPr>
              <a:t>Bolhuis</a:t>
            </a:r>
            <a:r>
              <a:rPr lang="en-US" sz="2000" dirty="0">
                <a:solidFill>
                  <a:schemeClr val="bg1"/>
                </a:solidFill>
              </a:rPr>
              <a:t> et al. </a:t>
            </a:r>
            <a:r>
              <a:rPr lang="en-US" sz="2000" dirty="0" err="1">
                <a:solidFill>
                  <a:schemeClr val="bg1"/>
                </a:solidFill>
              </a:rPr>
              <a:t>Annu</a:t>
            </a:r>
            <a:r>
              <a:rPr lang="en-US" sz="2000" dirty="0">
                <a:solidFill>
                  <a:schemeClr val="bg1"/>
                </a:solidFill>
              </a:rPr>
              <a:t> Rev </a:t>
            </a:r>
            <a:r>
              <a:rPr lang="en-US" sz="2000" dirty="0" err="1">
                <a:solidFill>
                  <a:schemeClr val="bg1"/>
                </a:solidFill>
              </a:rPr>
              <a:t>Phys</a:t>
            </a:r>
            <a:r>
              <a:rPr lang="en-US" sz="2000" dirty="0">
                <a:solidFill>
                  <a:schemeClr val="bg1"/>
                </a:solidFill>
              </a:rPr>
              <a:t> </a:t>
            </a:r>
            <a:r>
              <a:rPr lang="en-US" sz="2000" dirty="0" err="1">
                <a:solidFill>
                  <a:schemeClr val="bg1"/>
                </a:solidFill>
              </a:rPr>
              <a:t>Chem</a:t>
            </a:r>
            <a:r>
              <a:rPr lang="en-US" sz="2000" dirty="0">
                <a:solidFill>
                  <a:schemeClr val="bg1"/>
                </a:solidFill>
              </a:rPr>
              <a:t>, 53:291 (2002) </a:t>
            </a:r>
          </a:p>
          <a:p>
            <a:r>
              <a:rPr lang="en-US" sz="2000" dirty="0">
                <a:solidFill>
                  <a:schemeClr val="bg1"/>
                </a:solidFill>
              </a:rPr>
              <a:t>E, </a:t>
            </a:r>
            <a:r>
              <a:rPr lang="en-US" sz="2000" dirty="0" err="1">
                <a:solidFill>
                  <a:schemeClr val="bg1"/>
                </a:solidFill>
              </a:rPr>
              <a:t>Vanden-Eijnden</a:t>
            </a:r>
            <a:r>
              <a:rPr lang="en-US" sz="2000" dirty="0">
                <a:solidFill>
                  <a:schemeClr val="bg1"/>
                </a:solidFill>
              </a:rPr>
              <a:t>, </a:t>
            </a:r>
            <a:r>
              <a:rPr lang="en-US" sz="2000" dirty="0" err="1">
                <a:solidFill>
                  <a:schemeClr val="bg1"/>
                </a:solidFill>
              </a:rPr>
              <a:t>Annu</a:t>
            </a:r>
            <a:r>
              <a:rPr lang="en-US" sz="2000" dirty="0">
                <a:solidFill>
                  <a:schemeClr val="bg1"/>
                </a:solidFill>
              </a:rPr>
              <a:t> Rev </a:t>
            </a:r>
            <a:r>
              <a:rPr lang="en-US" sz="2000" dirty="0" err="1">
                <a:solidFill>
                  <a:schemeClr val="bg1"/>
                </a:solidFill>
              </a:rPr>
              <a:t>Phys</a:t>
            </a:r>
            <a:r>
              <a:rPr lang="en-US" sz="2000" dirty="0">
                <a:solidFill>
                  <a:schemeClr val="bg1"/>
                </a:solidFill>
              </a:rPr>
              <a:t> </a:t>
            </a:r>
            <a:r>
              <a:rPr lang="en-US" sz="2000" dirty="0" err="1">
                <a:solidFill>
                  <a:schemeClr val="bg1"/>
                </a:solidFill>
              </a:rPr>
              <a:t>Chem</a:t>
            </a:r>
            <a:r>
              <a:rPr lang="en-US" sz="2000" dirty="0">
                <a:solidFill>
                  <a:schemeClr val="bg1"/>
                </a:solidFill>
              </a:rPr>
              <a:t>, 61:391 (2009) </a:t>
            </a:r>
          </a:p>
        </p:txBody>
      </p:sp>
    </p:spTree>
    <p:custDataLst>
      <p:tags r:id="rId1"/>
    </p:custDataLst>
    <p:extLst>
      <p:ext uri="{BB962C8B-B14F-4D97-AF65-F5344CB8AC3E}">
        <p14:creationId xmlns:p14="http://schemas.microsoft.com/office/powerpoint/2010/main" val="39169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2" grpId="0" animBg="1"/>
      <p:bldP spid="17" grpId="0" animBg="1"/>
      <p:bldP spid="3" grpId="0" animBg="1"/>
      <p:bldP spid="4" grpId="0" animBg="1"/>
      <p:bldP spid="10" grpId="0" animBg="1"/>
      <p:bldP spid="19" grpId="0"/>
      <p:bldP spid="20" grpId="0"/>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CF5D888C-37F7-374E-95A9-52D87E00DB4B}" type="slidenum">
              <a:rPr lang="en-US" smtClean="0"/>
              <a:t>16</a:t>
            </a:fld>
            <a:endParaRPr lang="en-US"/>
          </a:p>
        </p:txBody>
      </p:sp>
      <p:sp>
        <p:nvSpPr>
          <p:cNvPr id="15" name="TextBox 14"/>
          <p:cNvSpPr txBox="1"/>
          <p:nvPr/>
        </p:nvSpPr>
        <p:spPr>
          <a:xfrm>
            <a:off x="974884" y="222236"/>
            <a:ext cx="7711916" cy="830997"/>
          </a:xfrm>
          <a:prstGeom prst="rect">
            <a:avLst/>
          </a:prstGeom>
          <a:noFill/>
        </p:spPr>
        <p:txBody>
          <a:bodyPr wrap="square" rtlCol="0">
            <a:spAutoFit/>
          </a:bodyPr>
          <a:lstStyle/>
          <a:p>
            <a:r>
              <a:rPr lang="en-US" sz="2400" b="1" dirty="0">
                <a:solidFill>
                  <a:schemeClr val="bg1"/>
                </a:solidFill>
              </a:rPr>
              <a:t>Reconstruct reaction coordinate in multi-dimensional state space with revised finite temperature string method</a:t>
            </a:r>
          </a:p>
        </p:txBody>
      </p:sp>
      <p:pic>
        <p:nvPicPr>
          <p:cNvPr id="24" name="Picture 23"/>
          <p:cNvPicPr>
            <a:picLocks noChangeAspect="1"/>
          </p:cNvPicPr>
          <p:nvPr/>
        </p:nvPicPr>
        <p:blipFill>
          <a:blip r:embed="rId3"/>
          <a:stretch>
            <a:fillRect/>
          </a:stretch>
        </p:blipFill>
        <p:spPr>
          <a:xfrm>
            <a:off x="781907" y="3068155"/>
            <a:ext cx="2766182" cy="1838230"/>
          </a:xfrm>
          <a:prstGeom prst="rect">
            <a:avLst/>
          </a:prstGeom>
        </p:spPr>
      </p:pic>
      <p:pic>
        <p:nvPicPr>
          <p:cNvPr id="25" name="Picture 24"/>
          <p:cNvPicPr>
            <a:picLocks noChangeAspect="1"/>
          </p:cNvPicPr>
          <p:nvPr/>
        </p:nvPicPr>
        <p:blipFill>
          <a:blip r:embed="rId4"/>
          <a:stretch>
            <a:fillRect/>
          </a:stretch>
        </p:blipFill>
        <p:spPr>
          <a:xfrm>
            <a:off x="3874413" y="1053233"/>
            <a:ext cx="4065413" cy="3862394"/>
          </a:xfrm>
          <a:prstGeom prst="rect">
            <a:avLst/>
          </a:prstGeom>
        </p:spPr>
      </p:pic>
      <p:pic>
        <p:nvPicPr>
          <p:cNvPr id="26" name="Picture 25"/>
          <p:cNvPicPr>
            <a:picLocks noChangeAspect="1"/>
          </p:cNvPicPr>
          <p:nvPr/>
        </p:nvPicPr>
        <p:blipFill>
          <a:blip r:embed="rId5"/>
          <a:stretch>
            <a:fillRect/>
          </a:stretch>
        </p:blipFill>
        <p:spPr>
          <a:xfrm>
            <a:off x="677116" y="1223694"/>
            <a:ext cx="2794013" cy="1806361"/>
          </a:xfrm>
          <a:prstGeom prst="rect">
            <a:avLst/>
          </a:prstGeom>
        </p:spPr>
      </p:pic>
      <p:sp>
        <p:nvSpPr>
          <p:cNvPr id="10" name="TextBox 9"/>
          <p:cNvSpPr txBox="1"/>
          <p:nvPr/>
        </p:nvSpPr>
        <p:spPr>
          <a:xfrm>
            <a:off x="677116" y="1206761"/>
            <a:ext cx="1493242" cy="369332"/>
          </a:xfrm>
          <a:prstGeom prst="rect">
            <a:avLst/>
          </a:prstGeom>
          <a:noFill/>
        </p:spPr>
        <p:txBody>
          <a:bodyPr wrap="none" rtlCol="0">
            <a:spAutoFit/>
          </a:bodyPr>
          <a:lstStyle/>
          <a:p>
            <a:r>
              <a:rPr lang="en-US" dirty="0"/>
              <a:t>Reaction tube</a:t>
            </a:r>
          </a:p>
        </p:txBody>
      </p:sp>
      <p:cxnSp>
        <p:nvCxnSpPr>
          <p:cNvPr id="19" name="Straight Arrow Connector 18"/>
          <p:cNvCxnSpPr/>
          <p:nvPr/>
        </p:nvCxnSpPr>
        <p:spPr>
          <a:xfrm>
            <a:off x="1143000" y="1531690"/>
            <a:ext cx="825500" cy="66541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58082" y="6263185"/>
            <a:ext cx="6750717" cy="369332"/>
          </a:xfrm>
          <a:prstGeom prst="rect">
            <a:avLst/>
          </a:prstGeom>
          <a:noFill/>
        </p:spPr>
        <p:txBody>
          <a:bodyPr wrap="square" rtlCol="0">
            <a:spAutoFit/>
          </a:bodyPr>
          <a:lstStyle/>
          <a:p>
            <a:r>
              <a:rPr lang="en-US" dirty="0">
                <a:solidFill>
                  <a:schemeClr val="bg1"/>
                </a:solidFill>
              </a:rPr>
              <a:t>E, W., </a:t>
            </a:r>
            <a:r>
              <a:rPr lang="en-US" dirty="0" err="1">
                <a:solidFill>
                  <a:schemeClr val="bg1"/>
                </a:solidFill>
              </a:rPr>
              <a:t>Vanden-Eijnden</a:t>
            </a:r>
            <a:r>
              <a:rPr lang="en-US" dirty="0">
                <a:solidFill>
                  <a:schemeClr val="bg1"/>
                </a:solidFill>
              </a:rPr>
              <a:t>, E., </a:t>
            </a:r>
            <a:r>
              <a:rPr lang="en-US" dirty="0" err="1">
                <a:solidFill>
                  <a:schemeClr val="bg1"/>
                </a:solidFill>
              </a:rPr>
              <a:t>Annu</a:t>
            </a:r>
            <a:r>
              <a:rPr lang="en-US" dirty="0">
                <a:solidFill>
                  <a:schemeClr val="bg1"/>
                </a:solidFill>
              </a:rPr>
              <a:t> Rev </a:t>
            </a:r>
            <a:r>
              <a:rPr lang="en-US" dirty="0" err="1">
                <a:solidFill>
                  <a:schemeClr val="bg1"/>
                </a:solidFill>
              </a:rPr>
              <a:t>Phys</a:t>
            </a:r>
            <a:r>
              <a:rPr lang="en-US" dirty="0">
                <a:solidFill>
                  <a:schemeClr val="bg1"/>
                </a:solidFill>
              </a:rPr>
              <a:t> </a:t>
            </a:r>
            <a:r>
              <a:rPr lang="en-US" dirty="0" err="1">
                <a:solidFill>
                  <a:schemeClr val="bg1"/>
                </a:solidFill>
              </a:rPr>
              <a:t>Chem</a:t>
            </a:r>
            <a:r>
              <a:rPr lang="en-US" dirty="0">
                <a:solidFill>
                  <a:schemeClr val="bg1"/>
                </a:solidFill>
              </a:rPr>
              <a:t>, 61:391-420</a:t>
            </a:r>
          </a:p>
        </p:txBody>
      </p:sp>
      <p:graphicFrame>
        <p:nvGraphicFramePr>
          <p:cNvPr id="2" name="Object 1"/>
          <p:cNvGraphicFramePr>
            <a:graphicFrameLocks noChangeAspect="1"/>
          </p:cNvGraphicFramePr>
          <p:nvPr>
            <p:extLst>
              <p:ext uri="{D42A27DB-BD31-4B8C-83A1-F6EECF244321}">
                <p14:modId xmlns:p14="http://schemas.microsoft.com/office/powerpoint/2010/main" val="4286502065"/>
              </p:ext>
            </p:extLst>
          </p:nvPr>
        </p:nvGraphicFramePr>
        <p:xfrm>
          <a:off x="3548089" y="1356395"/>
          <a:ext cx="3409950" cy="508000"/>
        </p:xfrm>
        <a:graphic>
          <a:graphicData uri="http://schemas.openxmlformats.org/presentationml/2006/ole">
            <mc:AlternateContent xmlns:mc="http://schemas.openxmlformats.org/markup-compatibility/2006">
              <mc:Choice xmlns:v="urn:schemas-microsoft-com:vml" Requires="v">
                <p:oleObj name="Equation" r:id="rId6" imgW="1790700" imgH="266700" progId="Equation.3">
                  <p:embed/>
                </p:oleObj>
              </mc:Choice>
              <mc:Fallback>
                <p:oleObj name="Equation" r:id="rId6" imgW="1790700" imgH="266700" progId="Equation.3">
                  <p:embed/>
                  <p:pic>
                    <p:nvPicPr>
                      <p:cNvPr id="2" name="Object 1"/>
                      <p:cNvPicPr/>
                      <p:nvPr/>
                    </p:nvPicPr>
                    <p:blipFill>
                      <a:blip r:embed="rId7"/>
                      <a:stretch>
                        <a:fillRect/>
                      </a:stretch>
                    </p:blipFill>
                    <p:spPr>
                      <a:xfrm>
                        <a:off x="3548089" y="1356395"/>
                        <a:ext cx="3409950" cy="508000"/>
                      </a:xfrm>
                      <a:prstGeom prst="rect">
                        <a:avLst/>
                      </a:prstGeom>
                      <a:solidFill>
                        <a:schemeClr val="bg1"/>
                      </a:solidFill>
                    </p:spPr>
                  </p:pic>
                </p:oleObj>
              </mc:Fallback>
            </mc:AlternateContent>
          </a:graphicData>
        </a:graphic>
      </p:graphicFrame>
      <p:sp>
        <p:nvSpPr>
          <p:cNvPr id="3" name="Rectangle 2"/>
          <p:cNvSpPr/>
          <p:nvPr/>
        </p:nvSpPr>
        <p:spPr>
          <a:xfrm>
            <a:off x="173572" y="6511768"/>
            <a:ext cx="3563220" cy="369332"/>
          </a:xfrm>
          <a:prstGeom prst="rect">
            <a:avLst/>
          </a:prstGeom>
        </p:spPr>
        <p:txBody>
          <a:bodyPr wrap="none">
            <a:spAutoFit/>
          </a:bodyPr>
          <a:lstStyle/>
          <a:p>
            <a:r>
              <a:rPr lang="is-IS" dirty="0">
                <a:solidFill>
                  <a:schemeClr val="bg1"/>
                </a:solidFill>
              </a:rPr>
              <a:t>Wang et al. </a:t>
            </a:r>
            <a:r>
              <a:rPr lang="en-US" dirty="0" err="1">
                <a:solidFill>
                  <a:schemeClr val="bg1"/>
                </a:solidFill>
              </a:rPr>
              <a:t>eLife</a:t>
            </a:r>
            <a:r>
              <a:rPr lang="en-US" dirty="0">
                <a:solidFill>
                  <a:schemeClr val="bg1"/>
                </a:solidFill>
              </a:rPr>
              <a:t>, 11:e74866 (2022) </a:t>
            </a:r>
          </a:p>
        </p:txBody>
      </p:sp>
      <p:pic>
        <p:nvPicPr>
          <p:cNvPr id="5" name="Picture 4">
            <a:extLst>
              <a:ext uri="{FF2B5EF4-FFF2-40B4-BE49-F238E27FC236}">
                <a16:creationId xmlns:a16="http://schemas.microsoft.com/office/drawing/2014/main" id="{EEF3BD9A-5EF2-062E-3C89-96AE30FB0AC7}"/>
              </a:ext>
            </a:extLst>
          </p:cNvPr>
          <p:cNvPicPr>
            <a:picLocks noChangeAspect="1"/>
          </p:cNvPicPr>
          <p:nvPr/>
        </p:nvPicPr>
        <p:blipFill rotWithShape="1">
          <a:blip r:embed="rId8"/>
          <a:srcRect t="9041" b="5066"/>
          <a:stretch/>
        </p:blipFill>
        <p:spPr>
          <a:xfrm>
            <a:off x="318295" y="5205843"/>
            <a:ext cx="7772400" cy="868680"/>
          </a:xfrm>
          <a:prstGeom prst="rect">
            <a:avLst/>
          </a:prstGeom>
        </p:spPr>
      </p:pic>
    </p:spTree>
    <p:custDataLst>
      <p:tags r:id="rId1"/>
    </p:custDataLst>
    <p:extLst>
      <p:ext uri="{BB962C8B-B14F-4D97-AF65-F5344CB8AC3E}">
        <p14:creationId xmlns:p14="http://schemas.microsoft.com/office/powerpoint/2010/main" val="260335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4524" y="194103"/>
            <a:ext cx="8152469" cy="461665"/>
          </a:xfrm>
          <a:prstGeom prst="rect">
            <a:avLst/>
          </a:prstGeom>
          <a:noFill/>
        </p:spPr>
        <p:txBody>
          <a:bodyPr wrap="square" rtlCol="0">
            <a:spAutoFit/>
          </a:bodyPr>
          <a:lstStyle/>
          <a:p>
            <a:r>
              <a:rPr lang="en-US" sz="2400" b="1" dirty="0">
                <a:solidFill>
                  <a:schemeClr val="bg1"/>
                </a:solidFill>
              </a:rPr>
              <a:t>Live cell imaging reveals two parallel EMT transition paths</a:t>
            </a:r>
          </a:p>
        </p:txBody>
      </p:sp>
      <p:sp>
        <p:nvSpPr>
          <p:cNvPr id="7" name="Rectangle 6"/>
          <p:cNvSpPr/>
          <p:nvPr/>
        </p:nvSpPr>
        <p:spPr>
          <a:xfrm>
            <a:off x="4809067" y="3769008"/>
            <a:ext cx="409223" cy="35143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CF5D888C-37F7-374E-95A9-52D87E00DB4B}" type="slidenum">
              <a:rPr lang="en-US" smtClean="0"/>
              <a:t>17</a:t>
            </a:fld>
            <a:endParaRPr lang="en-US"/>
          </a:p>
        </p:txBody>
      </p:sp>
      <p:grpSp>
        <p:nvGrpSpPr>
          <p:cNvPr id="3" name="Group 2"/>
          <p:cNvGrpSpPr/>
          <p:nvPr/>
        </p:nvGrpSpPr>
        <p:grpSpPr>
          <a:xfrm>
            <a:off x="240091" y="841874"/>
            <a:ext cx="4087366" cy="2510014"/>
            <a:chOff x="2097534" y="3754897"/>
            <a:chExt cx="4455666" cy="2823693"/>
          </a:xfrm>
        </p:grpSpPr>
        <p:pic>
          <p:nvPicPr>
            <p:cNvPr id="5" name="Picture 4"/>
            <p:cNvPicPr>
              <a:picLocks noChangeAspect="1"/>
            </p:cNvPicPr>
            <p:nvPr/>
          </p:nvPicPr>
          <p:blipFill>
            <a:blip r:embed="rId3"/>
            <a:stretch>
              <a:fillRect/>
            </a:stretch>
          </p:blipFill>
          <p:spPr>
            <a:xfrm>
              <a:off x="2097534" y="3754897"/>
              <a:ext cx="4455666" cy="2823693"/>
            </a:xfrm>
            <a:prstGeom prst="rect">
              <a:avLst/>
            </a:prstGeom>
          </p:spPr>
        </p:pic>
        <p:sp>
          <p:nvSpPr>
            <p:cNvPr id="2" name="TextBox 1"/>
            <p:cNvSpPr txBox="1"/>
            <p:nvPr/>
          </p:nvSpPr>
          <p:spPr>
            <a:xfrm rot="20371483">
              <a:off x="2849988" y="3867376"/>
              <a:ext cx="1410328" cy="796351"/>
            </a:xfrm>
            <a:prstGeom prst="rect">
              <a:avLst/>
            </a:prstGeom>
            <a:solidFill>
              <a:schemeClr val="bg1"/>
            </a:solidFill>
          </p:spPr>
          <p:txBody>
            <a:bodyPr wrap="none" rtlCol="0">
              <a:spAutoFit/>
            </a:bodyPr>
            <a:lstStyle/>
            <a:p>
              <a:r>
                <a:rPr lang="en-US" sz="2000" b="1" dirty="0" err="1"/>
                <a:t>Vimentin</a:t>
              </a:r>
              <a:r>
                <a:rPr lang="en-US" sz="2000" b="1" dirty="0"/>
                <a:t> </a:t>
              </a:r>
            </a:p>
            <a:p>
              <a:r>
                <a:rPr lang="en-US" sz="2000" b="1" dirty="0"/>
                <a:t>varies first</a:t>
              </a:r>
            </a:p>
          </p:txBody>
        </p:sp>
        <p:sp>
          <p:nvSpPr>
            <p:cNvPr id="14" name="TextBox 13"/>
            <p:cNvSpPr txBox="1"/>
            <p:nvPr/>
          </p:nvSpPr>
          <p:spPr>
            <a:xfrm>
              <a:off x="5043534" y="5051341"/>
              <a:ext cx="1393134" cy="796351"/>
            </a:xfrm>
            <a:prstGeom prst="rect">
              <a:avLst/>
            </a:prstGeom>
            <a:solidFill>
              <a:schemeClr val="bg1"/>
            </a:solidFill>
          </p:spPr>
          <p:txBody>
            <a:bodyPr wrap="none" rtlCol="0">
              <a:spAutoFit/>
            </a:bodyPr>
            <a:lstStyle/>
            <a:p>
              <a:r>
                <a:rPr lang="en-US" sz="2000" b="1" dirty="0"/>
                <a:t>Concerted</a:t>
              </a:r>
            </a:p>
            <a:p>
              <a:r>
                <a:rPr lang="en-US" sz="2000" b="1" dirty="0"/>
                <a:t>variation</a:t>
              </a:r>
            </a:p>
          </p:txBody>
        </p:sp>
      </p:grpSp>
      <p:pic>
        <p:nvPicPr>
          <p:cNvPr id="23" name="Picture 22"/>
          <p:cNvPicPr>
            <a:picLocks noChangeAspect="1"/>
          </p:cNvPicPr>
          <p:nvPr/>
        </p:nvPicPr>
        <p:blipFill>
          <a:blip r:embed="rId4"/>
          <a:stretch>
            <a:fillRect/>
          </a:stretch>
        </p:blipFill>
        <p:spPr>
          <a:xfrm>
            <a:off x="3355363" y="3661074"/>
            <a:ext cx="2992786" cy="3015523"/>
          </a:xfrm>
          <a:prstGeom prst="rect">
            <a:avLst/>
          </a:prstGeom>
        </p:spPr>
      </p:pic>
      <p:pic>
        <p:nvPicPr>
          <p:cNvPr id="24" name="Picture 23"/>
          <p:cNvPicPr>
            <a:picLocks noChangeAspect="1"/>
          </p:cNvPicPr>
          <p:nvPr/>
        </p:nvPicPr>
        <p:blipFill>
          <a:blip r:embed="rId5"/>
          <a:stretch>
            <a:fillRect/>
          </a:stretch>
        </p:blipFill>
        <p:spPr>
          <a:xfrm>
            <a:off x="240091" y="3685295"/>
            <a:ext cx="2992785" cy="2923892"/>
          </a:xfrm>
          <a:prstGeom prst="rect">
            <a:avLst/>
          </a:prstGeom>
        </p:spPr>
      </p:pic>
      <p:sp>
        <p:nvSpPr>
          <p:cNvPr id="9" name="TextBox 8">
            <a:extLst>
              <a:ext uri="{FF2B5EF4-FFF2-40B4-BE49-F238E27FC236}">
                <a16:creationId xmlns:a16="http://schemas.microsoft.com/office/drawing/2014/main" id="{C33B300A-7473-05A9-DAFF-158518201B7E}"/>
              </a:ext>
            </a:extLst>
          </p:cNvPr>
          <p:cNvSpPr txBox="1"/>
          <p:nvPr/>
        </p:nvSpPr>
        <p:spPr>
          <a:xfrm>
            <a:off x="4383028" y="2376677"/>
            <a:ext cx="4760972" cy="707886"/>
          </a:xfrm>
          <a:prstGeom prst="rect">
            <a:avLst/>
          </a:prstGeom>
          <a:noFill/>
        </p:spPr>
        <p:txBody>
          <a:bodyPr wrap="square" rtlCol="0">
            <a:spAutoFit/>
          </a:bodyPr>
          <a:lstStyle/>
          <a:p>
            <a:r>
              <a:rPr lang="en-US" sz="2000" dirty="0">
                <a:solidFill>
                  <a:schemeClr val="bg1"/>
                </a:solidFill>
              </a:rPr>
              <a:t>E, W., </a:t>
            </a:r>
            <a:r>
              <a:rPr lang="en-US" sz="2000" dirty="0" err="1">
                <a:solidFill>
                  <a:schemeClr val="bg1"/>
                </a:solidFill>
              </a:rPr>
              <a:t>Vanden-Eijnden</a:t>
            </a:r>
            <a:r>
              <a:rPr lang="en-US" sz="2000" dirty="0">
                <a:solidFill>
                  <a:schemeClr val="bg1"/>
                </a:solidFill>
              </a:rPr>
              <a:t>, E., </a:t>
            </a:r>
            <a:r>
              <a:rPr lang="en-US" sz="2000" dirty="0" err="1">
                <a:solidFill>
                  <a:schemeClr val="bg1"/>
                </a:solidFill>
              </a:rPr>
              <a:t>Annu</a:t>
            </a:r>
            <a:r>
              <a:rPr lang="en-US" sz="2000" dirty="0">
                <a:solidFill>
                  <a:schemeClr val="bg1"/>
                </a:solidFill>
              </a:rPr>
              <a:t> Rev </a:t>
            </a:r>
            <a:r>
              <a:rPr lang="en-US" sz="2000" dirty="0" err="1">
                <a:solidFill>
                  <a:schemeClr val="bg1"/>
                </a:solidFill>
              </a:rPr>
              <a:t>Phys</a:t>
            </a:r>
            <a:r>
              <a:rPr lang="en-US" sz="2000" dirty="0">
                <a:solidFill>
                  <a:schemeClr val="bg1"/>
                </a:solidFill>
              </a:rPr>
              <a:t> </a:t>
            </a:r>
            <a:r>
              <a:rPr lang="en-US" sz="2000" dirty="0" err="1">
                <a:solidFill>
                  <a:schemeClr val="bg1"/>
                </a:solidFill>
              </a:rPr>
              <a:t>Chem</a:t>
            </a:r>
            <a:r>
              <a:rPr lang="en-US" sz="2000" dirty="0">
                <a:solidFill>
                  <a:schemeClr val="bg1"/>
                </a:solidFill>
              </a:rPr>
              <a:t>, 61:391-420</a:t>
            </a:r>
          </a:p>
        </p:txBody>
      </p:sp>
      <p:sp>
        <p:nvSpPr>
          <p:cNvPr id="10" name="Rectangle 9">
            <a:extLst>
              <a:ext uri="{FF2B5EF4-FFF2-40B4-BE49-F238E27FC236}">
                <a16:creationId xmlns:a16="http://schemas.microsoft.com/office/drawing/2014/main" id="{0F5CB7D2-9688-808D-3C93-E724345372D0}"/>
              </a:ext>
            </a:extLst>
          </p:cNvPr>
          <p:cNvSpPr/>
          <p:nvPr/>
        </p:nvSpPr>
        <p:spPr>
          <a:xfrm>
            <a:off x="4383028" y="3031015"/>
            <a:ext cx="3930243" cy="400110"/>
          </a:xfrm>
          <a:prstGeom prst="rect">
            <a:avLst/>
          </a:prstGeom>
        </p:spPr>
        <p:txBody>
          <a:bodyPr wrap="none">
            <a:spAutoFit/>
          </a:bodyPr>
          <a:lstStyle/>
          <a:p>
            <a:r>
              <a:rPr lang="is-IS" sz="2000" dirty="0">
                <a:solidFill>
                  <a:schemeClr val="bg1"/>
                </a:solidFill>
              </a:rPr>
              <a:t>Wang et al. </a:t>
            </a:r>
            <a:r>
              <a:rPr lang="en-US" sz="2000" dirty="0" err="1">
                <a:solidFill>
                  <a:schemeClr val="bg1"/>
                </a:solidFill>
              </a:rPr>
              <a:t>eLife</a:t>
            </a:r>
            <a:r>
              <a:rPr lang="en-US" sz="2000" dirty="0">
                <a:solidFill>
                  <a:schemeClr val="bg1"/>
                </a:solidFill>
              </a:rPr>
              <a:t>, 11:e74866 (2022) </a:t>
            </a:r>
          </a:p>
        </p:txBody>
      </p:sp>
      <p:sp>
        <p:nvSpPr>
          <p:cNvPr id="12" name="TextBox 11">
            <a:extLst>
              <a:ext uri="{FF2B5EF4-FFF2-40B4-BE49-F238E27FC236}">
                <a16:creationId xmlns:a16="http://schemas.microsoft.com/office/drawing/2014/main" id="{DF9174FA-27EB-A123-144D-824596AE1EFE}"/>
              </a:ext>
            </a:extLst>
          </p:cNvPr>
          <p:cNvSpPr txBox="1"/>
          <p:nvPr/>
        </p:nvSpPr>
        <p:spPr>
          <a:xfrm>
            <a:off x="4324538" y="897544"/>
            <a:ext cx="4717861" cy="1569660"/>
          </a:xfrm>
          <a:prstGeom prst="rect">
            <a:avLst/>
          </a:prstGeom>
          <a:noFill/>
        </p:spPr>
        <p:txBody>
          <a:bodyPr wrap="square">
            <a:spAutoFit/>
          </a:bodyPr>
          <a:lstStyle/>
          <a:p>
            <a:r>
              <a:rPr lang="en-US" sz="2400" b="1" dirty="0">
                <a:solidFill>
                  <a:schemeClr val="bg1"/>
                </a:solidFill>
              </a:rPr>
              <a:t>Reconstruct reaction coordinate in multi-dimensional state space with revised finite temperature string method</a:t>
            </a:r>
          </a:p>
        </p:txBody>
      </p:sp>
    </p:spTree>
    <p:custDataLst>
      <p:tags r:id="rId1"/>
    </p:custDataLst>
    <p:extLst>
      <p:ext uri="{BB962C8B-B14F-4D97-AF65-F5344CB8AC3E}">
        <p14:creationId xmlns:p14="http://schemas.microsoft.com/office/powerpoint/2010/main" val="3269702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902" y="80161"/>
            <a:ext cx="7776438" cy="461665"/>
          </a:xfrm>
          <a:prstGeom prst="rect">
            <a:avLst/>
          </a:prstGeom>
          <a:noFill/>
        </p:spPr>
        <p:txBody>
          <a:bodyPr wrap="none" rtlCol="0">
            <a:spAutoFit/>
          </a:bodyPr>
          <a:lstStyle/>
          <a:p>
            <a:r>
              <a:rPr lang="en-US" sz="2400" b="1" dirty="0">
                <a:solidFill>
                  <a:schemeClr val="bg1"/>
                </a:solidFill>
              </a:rPr>
              <a:t>Rigorous reconstruction of cell dynamics from imaging data</a:t>
            </a:r>
          </a:p>
        </p:txBody>
      </p:sp>
      <p:sp>
        <p:nvSpPr>
          <p:cNvPr id="2" name="Slide Number Placeholder 1"/>
          <p:cNvSpPr>
            <a:spLocks noGrp="1"/>
          </p:cNvSpPr>
          <p:nvPr>
            <p:ph type="sldNum" sz="quarter" idx="12"/>
          </p:nvPr>
        </p:nvSpPr>
        <p:spPr/>
        <p:txBody>
          <a:bodyPr/>
          <a:lstStyle/>
          <a:p>
            <a:fld id="{CF5D888C-37F7-374E-95A9-52D87E00DB4B}" type="slidenum">
              <a:rPr lang="en-US" smtClean="0"/>
              <a:t>18</a:t>
            </a:fld>
            <a:endParaRPr lang="en-US"/>
          </a:p>
        </p:txBody>
      </p:sp>
      <p:pic>
        <p:nvPicPr>
          <p:cNvPr id="4" name="Picture 3"/>
          <p:cNvPicPr>
            <a:picLocks noChangeAspect="1"/>
          </p:cNvPicPr>
          <p:nvPr/>
        </p:nvPicPr>
        <p:blipFill>
          <a:blip r:embed="rId4"/>
          <a:stretch>
            <a:fillRect/>
          </a:stretch>
        </p:blipFill>
        <p:spPr>
          <a:xfrm>
            <a:off x="238772" y="3638955"/>
            <a:ext cx="3985438" cy="2899957"/>
          </a:xfrm>
          <a:prstGeom prst="rect">
            <a:avLst/>
          </a:prstGeom>
        </p:spPr>
      </p:pic>
      <p:pic>
        <p:nvPicPr>
          <p:cNvPr id="6" name="Picture 5"/>
          <p:cNvPicPr>
            <a:picLocks noChangeAspect="1"/>
          </p:cNvPicPr>
          <p:nvPr/>
        </p:nvPicPr>
        <p:blipFill>
          <a:blip r:embed="rId5"/>
          <a:stretch>
            <a:fillRect/>
          </a:stretch>
        </p:blipFill>
        <p:spPr>
          <a:xfrm>
            <a:off x="4367935" y="3705939"/>
            <a:ext cx="3947555" cy="2776302"/>
          </a:xfrm>
          <a:prstGeom prst="rect">
            <a:avLst/>
          </a:prstGeom>
        </p:spPr>
      </p:pic>
      <p:grpSp>
        <p:nvGrpSpPr>
          <p:cNvPr id="38" name="Group 37"/>
          <p:cNvGrpSpPr/>
          <p:nvPr/>
        </p:nvGrpSpPr>
        <p:grpSpPr>
          <a:xfrm>
            <a:off x="641350" y="4324350"/>
            <a:ext cx="1822450" cy="977900"/>
            <a:chOff x="641350" y="4324350"/>
            <a:chExt cx="1822450" cy="977900"/>
          </a:xfrm>
        </p:grpSpPr>
        <p:cxnSp>
          <p:nvCxnSpPr>
            <p:cNvPr id="30" name="Straight Connector 29"/>
            <p:cNvCxnSpPr/>
            <p:nvPr/>
          </p:nvCxnSpPr>
          <p:spPr>
            <a:xfrm>
              <a:off x="641350" y="4495800"/>
              <a:ext cx="1797050" cy="80010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41350" y="4324350"/>
              <a:ext cx="1822450" cy="97790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41350" y="4324350"/>
              <a:ext cx="0" cy="17780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grpSp>
      <p:cxnSp>
        <p:nvCxnSpPr>
          <p:cNvPr id="42" name="Straight Arrow Connector 41"/>
          <p:cNvCxnSpPr/>
          <p:nvPr/>
        </p:nvCxnSpPr>
        <p:spPr>
          <a:xfrm flipV="1">
            <a:off x="1663700" y="4622800"/>
            <a:ext cx="3073400" cy="152400"/>
          </a:xfrm>
          <a:prstGeom prst="straightConnector1">
            <a:avLst/>
          </a:prstGeom>
          <a:ln w="19050">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572000" y="6482241"/>
            <a:ext cx="3563220" cy="369332"/>
          </a:xfrm>
          <a:prstGeom prst="rect">
            <a:avLst/>
          </a:prstGeom>
        </p:spPr>
        <p:txBody>
          <a:bodyPr wrap="none">
            <a:spAutoFit/>
          </a:bodyPr>
          <a:lstStyle/>
          <a:p>
            <a:r>
              <a:rPr lang="is-IS" dirty="0">
                <a:solidFill>
                  <a:schemeClr val="bg1"/>
                </a:solidFill>
              </a:rPr>
              <a:t>Wang et al. </a:t>
            </a:r>
            <a:r>
              <a:rPr lang="en-US" dirty="0" err="1">
                <a:solidFill>
                  <a:schemeClr val="bg1"/>
                </a:solidFill>
              </a:rPr>
              <a:t>eLife</a:t>
            </a:r>
            <a:r>
              <a:rPr lang="en-US" dirty="0">
                <a:solidFill>
                  <a:schemeClr val="bg1"/>
                </a:solidFill>
              </a:rPr>
              <a:t>, 11:e74866 (2022) </a:t>
            </a:r>
          </a:p>
        </p:txBody>
      </p:sp>
      <p:sp>
        <p:nvSpPr>
          <p:cNvPr id="3" name="Rectangle 2">
            <a:extLst>
              <a:ext uri="{FF2B5EF4-FFF2-40B4-BE49-F238E27FC236}">
                <a16:creationId xmlns:a16="http://schemas.microsoft.com/office/drawing/2014/main" id="{3FE6F5E7-294B-E768-4EDF-7F15897A5BCD}"/>
              </a:ext>
            </a:extLst>
          </p:cNvPr>
          <p:cNvSpPr/>
          <p:nvPr/>
        </p:nvSpPr>
        <p:spPr>
          <a:xfrm>
            <a:off x="1057540" y="580304"/>
            <a:ext cx="5297266" cy="29764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081CE6C-B98C-D7DA-2325-99604EBA7F66}"/>
              </a:ext>
            </a:extLst>
          </p:cNvPr>
          <p:cNvGrpSpPr/>
          <p:nvPr/>
        </p:nvGrpSpPr>
        <p:grpSpPr>
          <a:xfrm>
            <a:off x="1141924" y="565889"/>
            <a:ext cx="5185928" cy="2728347"/>
            <a:chOff x="1146212" y="861375"/>
            <a:chExt cx="5185928" cy="2728347"/>
          </a:xfrm>
        </p:grpSpPr>
        <p:graphicFrame>
          <p:nvGraphicFramePr>
            <p:cNvPr id="9" name="Object 8">
              <a:extLst>
                <a:ext uri="{FF2B5EF4-FFF2-40B4-BE49-F238E27FC236}">
                  <a16:creationId xmlns:a16="http://schemas.microsoft.com/office/drawing/2014/main" id="{EAFF4339-9DB1-A70E-992F-73945757B282}"/>
                </a:ext>
              </a:extLst>
            </p:cNvPr>
            <p:cNvGraphicFramePr>
              <a:graphicFrameLocks noChangeAspect="1"/>
            </p:cNvGraphicFramePr>
            <p:nvPr/>
          </p:nvGraphicFramePr>
          <p:xfrm>
            <a:off x="1774012" y="861375"/>
            <a:ext cx="3326455" cy="1118781"/>
          </p:xfrm>
          <a:graphic>
            <a:graphicData uri="http://schemas.openxmlformats.org/presentationml/2006/ole">
              <mc:AlternateContent xmlns:mc="http://schemas.openxmlformats.org/markup-compatibility/2006">
                <mc:Choice xmlns:v="urn:schemas-microsoft-com:vml" Requires="v">
                  <p:oleObj name="Equation" r:id="rId6" imgW="1028700" imgH="406400" progId="Equation.3">
                    <p:embed/>
                  </p:oleObj>
                </mc:Choice>
                <mc:Fallback>
                  <p:oleObj name="Equation" r:id="rId6" imgW="1028700" imgH="406400" progId="Equation.3">
                    <p:embed/>
                    <p:pic>
                      <p:nvPicPr>
                        <p:cNvPr id="9" name="Object 8">
                          <a:extLst>
                            <a:ext uri="{FF2B5EF4-FFF2-40B4-BE49-F238E27FC236}">
                              <a16:creationId xmlns:a16="http://schemas.microsoft.com/office/drawing/2014/main" id="{EAFF4339-9DB1-A70E-992F-73945757B282}"/>
                            </a:ext>
                          </a:extLst>
                        </p:cNvPr>
                        <p:cNvPicPr/>
                        <p:nvPr/>
                      </p:nvPicPr>
                      <p:blipFill>
                        <a:blip r:embed="rId7"/>
                        <a:stretch>
                          <a:fillRect/>
                        </a:stretch>
                      </p:blipFill>
                      <p:spPr>
                        <a:xfrm>
                          <a:off x="1774012" y="861375"/>
                          <a:ext cx="3326455" cy="1118781"/>
                        </a:xfrm>
                        <a:prstGeom prst="rect">
                          <a:avLst/>
                        </a:prstGeom>
                      </p:spPr>
                    </p:pic>
                  </p:oleObj>
                </mc:Fallback>
              </mc:AlternateContent>
            </a:graphicData>
          </a:graphic>
        </p:graphicFrame>
        <p:sp>
          <p:nvSpPr>
            <p:cNvPr id="10" name="Rounded Rectangle 9">
              <a:extLst>
                <a:ext uri="{FF2B5EF4-FFF2-40B4-BE49-F238E27FC236}">
                  <a16:creationId xmlns:a16="http://schemas.microsoft.com/office/drawing/2014/main" id="{D97E3452-6207-E78B-E11B-B976B4C58078}"/>
                </a:ext>
              </a:extLst>
            </p:cNvPr>
            <p:cNvSpPr/>
            <p:nvPr/>
          </p:nvSpPr>
          <p:spPr>
            <a:xfrm>
              <a:off x="3303849" y="1201637"/>
              <a:ext cx="395932" cy="576363"/>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11">
              <a:extLst>
                <a:ext uri="{FF2B5EF4-FFF2-40B4-BE49-F238E27FC236}">
                  <a16:creationId xmlns:a16="http://schemas.microsoft.com/office/drawing/2014/main" id="{62699C22-3285-460C-FE4B-9B08F6334A50}"/>
                </a:ext>
              </a:extLst>
            </p:cNvPr>
            <p:cNvSpPr/>
            <p:nvPr/>
          </p:nvSpPr>
          <p:spPr>
            <a:xfrm flipH="1" flipV="1">
              <a:off x="1780342" y="916683"/>
              <a:ext cx="708858" cy="1077217"/>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8607FA20-84F1-CAFE-8E62-A1A329B6BCB3}"/>
                </a:ext>
              </a:extLst>
            </p:cNvPr>
            <p:cNvPicPr>
              <a:picLocks noChangeAspect="1"/>
            </p:cNvPicPr>
            <p:nvPr/>
          </p:nvPicPr>
          <p:blipFill>
            <a:blip r:embed="rId8"/>
            <a:stretch>
              <a:fillRect/>
            </a:stretch>
          </p:blipFill>
          <p:spPr>
            <a:xfrm>
              <a:off x="3894657" y="3028974"/>
              <a:ext cx="1364207" cy="560748"/>
            </a:xfrm>
            <a:prstGeom prst="rect">
              <a:avLst/>
            </a:prstGeom>
          </p:spPr>
        </p:pic>
        <p:pic>
          <p:nvPicPr>
            <p:cNvPr id="15" name="Picture 14">
              <a:extLst>
                <a:ext uri="{FF2B5EF4-FFF2-40B4-BE49-F238E27FC236}">
                  <a16:creationId xmlns:a16="http://schemas.microsoft.com/office/drawing/2014/main" id="{818A759A-1B79-9112-4B8E-E6C35091F811}"/>
                </a:ext>
              </a:extLst>
            </p:cNvPr>
            <p:cNvPicPr>
              <a:picLocks noChangeAspect="1"/>
            </p:cNvPicPr>
            <p:nvPr/>
          </p:nvPicPr>
          <p:blipFill>
            <a:blip r:embed="rId9"/>
            <a:stretch>
              <a:fillRect/>
            </a:stretch>
          </p:blipFill>
          <p:spPr>
            <a:xfrm>
              <a:off x="1146212" y="2084357"/>
              <a:ext cx="4490378" cy="1067725"/>
            </a:xfrm>
            <a:prstGeom prst="rect">
              <a:avLst/>
            </a:prstGeom>
          </p:spPr>
        </p:pic>
        <p:sp>
          <p:nvSpPr>
            <p:cNvPr id="17" name="Rectangle 16">
              <a:extLst>
                <a:ext uri="{FF2B5EF4-FFF2-40B4-BE49-F238E27FC236}">
                  <a16:creationId xmlns:a16="http://schemas.microsoft.com/office/drawing/2014/main" id="{4D849E99-FBD1-BD2D-B2C1-301333FCB240}"/>
                </a:ext>
              </a:extLst>
            </p:cNvPr>
            <p:cNvSpPr/>
            <p:nvPr/>
          </p:nvSpPr>
          <p:spPr>
            <a:xfrm>
              <a:off x="4461557" y="2325235"/>
              <a:ext cx="400298" cy="1354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77A03B66-BFEB-0A63-62DA-6E719521B50B}"/>
                </a:ext>
              </a:extLst>
            </p:cNvPr>
            <p:cNvSpPr/>
            <p:nvPr/>
          </p:nvSpPr>
          <p:spPr>
            <a:xfrm flipV="1">
              <a:off x="5242650" y="2557894"/>
              <a:ext cx="563733" cy="1206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6377A61C-B550-5CEC-7F10-AA9CD62FD283}"/>
                </a:ext>
              </a:extLst>
            </p:cNvPr>
            <p:cNvSpPr txBox="1"/>
            <p:nvPr/>
          </p:nvSpPr>
          <p:spPr>
            <a:xfrm>
              <a:off x="5183346" y="2443283"/>
              <a:ext cx="1148794" cy="246221"/>
            </a:xfrm>
            <a:prstGeom prst="rect">
              <a:avLst/>
            </a:prstGeom>
            <a:noFill/>
          </p:spPr>
          <p:txBody>
            <a:bodyPr wrap="square" rtlCol="0">
              <a:spAutoFit/>
            </a:bodyPr>
            <a:lstStyle/>
            <a:p>
              <a:r>
                <a:rPr lang="en-US" sz="1000" b="1" dirty="0" err="1"/>
                <a:t>i-th</a:t>
              </a:r>
              <a:r>
                <a:rPr lang="en-US" sz="1000" b="1" dirty="0"/>
                <a:t> </a:t>
              </a:r>
              <a:r>
                <a:rPr lang="en-US" sz="1000" b="1" dirty="0" err="1"/>
                <a:t>Veronoi</a:t>
              </a:r>
              <a:r>
                <a:rPr lang="en-US" sz="1000" b="1" dirty="0"/>
                <a:t> cell</a:t>
              </a:r>
            </a:p>
          </p:txBody>
        </p:sp>
      </p:grpSp>
      <p:cxnSp>
        <p:nvCxnSpPr>
          <p:cNvPr id="23" name="Straight Arrow Connector 22">
            <a:extLst>
              <a:ext uri="{FF2B5EF4-FFF2-40B4-BE49-F238E27FC236}">
                <a16:creationId xmlns:a16="http://schemas.microsoft.com/office/drawing/2014/main" id="{938F6D73-0424-C509-AF05-4730E684839B}"/>
              </a:ext>
            </a:extLst>
          </p:cNvPr>
          <p:cNvCxnSpPr>
            <a:cxnSpLocks/>
          </p:cNvCxnSpPr>
          <p:nvPr/>
        </p:nvCxnSpPr>
        <p:spPr>
          <a:xfrm flipV="1">
            <a:off x="1186667" y="2707776"/>
            <a:ext cx="3385333" cy="1944665"/>
          </a:xfrm>
          <a:prstGeom prst="straightConnector1">
            <a:avLst/>
          </a:prstGeom>
          <a:ln w="19050">
            <a:solidFill>
              <a:srgbClr val="FF6600"/>
            </a:solidFill>
            <a:prstDash val="dash"/>
            <a:tailEnd type="arrow"/>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76835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902" y="118798"/>
            <a:ext cx="7776438" cy="461665"/>
          </a:xfrm>
          <a:prstGeom prst="rect">
            <a:avLst/>
          </a:prstGeom>
          <a:noFill/>
        </p:spPr>
        <p:txBody>
          <a:bodyPr wrap="none" rtlCol="0">
            <a:spAutoFit/>
          </a:bodyPr>
          <a:lstStyle/>
          <a:p>
            <a:r>
              <a:rPr lang="en-US" sz="2400" b="1" dirty="0">
                <a:solidFill>
                  <a:schemeClr val="bg1"/>
                </a:solidFill>
              </a:rPr>
              <a:t>Rigorous reconstruction of cell dynamics from imaging data</a:t>
            </a:r>
          </a:p>
        </p:txBody>
      </p:sp>
      <p:sp>
        <p:nvSpPr>
          <p:cNvPr id="2" name="Slide Number Placeholder 1"/>
          <p:cNvSpPr>
            <a:spLocks noGrp="1"/>
          </p:cNvSpPr>
          <p:nvPr>
            <p:ph type="sldNum" sz="quarter" idx="12"/>
          </p:nvPr>
        </p:nvSpPr>
        <p:spPr/>
        <p:txBody>
          <a:bodyPr/>
          <a:lstStyle/>
          <a:p>
            <a:fld id="{CF5D888C-37F7-374E-95A9-52D87E00DB4B}" type="slidenum">
              <a:rPr lang="en-US" smtClean="0"/>
              <a:t>19</a:t>
            </a:fld>
            <a:endParaRPr lang="en-US"/>
          </a:p>
        </p:txBody>
      </p:sp>
      <p:pic>
        <p:nvPicPr>
          <p:cNvPr id="14" name="Picture 13"/>
          <p:cNvPicPr>
            <a:picLocks noChangeAspect="1"/>
          </p:cNvPicPr>
          <p:nvPr/>
        </p:nvPicPr>
        <p:blipFill rotWithShape="1">
          <a:blip r:embed="rId3"/>
          <a:srcRect b="3751"/>
          <a:stretch/>
        </p:blipFill>
        <p:spPr>
          <a:xfrm>
            <a:off x="5590239" y="861375"/>
            <a:ext cx="3365141" cy="2404872"/>
          </a:xfrm>
          <a:prstGeom prst="rect">
            <a:avLst/>
          </a:prstGeom>
        </p:spPr>
      </p:pic>
      <p:sp>
        <p:nvSpPr>
          <p:cNvPr id="9" name="TextBox 8"/>
          <p:cNvSpPr txBox="1"/>
          <p:nvPr/>
        </p:nvSpPr>
        <p:spPr>
          <a:xfrm>
            <a:off x="1270245" y="3556003"/>
            <a:ext cx="2340329" cy="400110"/>
          </a:xfrm>
          <a:prstGeom prst="rect">
            <a:avLst/>
          </a:prstGeom>
          <a:noFill/>
        </p:spPr>
        <p:txBody>
          <a:bodyPr wrap="none" rtlCol="0">
            <a:spAutoFit/>
          </a:bodyPr>
          <a:lstStyle/>
          <a:p>
            <a:r>
              <a:rPr lang="en-US" sz="2000" b="1" dirty="0" err="1">
                <a:solidFill>
                  <a:schemeClr val="bg1"/>
                </a:solidFill>
              </a:rPr>
              <a:t>Vimentin</a:t>
            </a:r>
            <a:r>
              <a:rPr lang="en-US" sz="2000" b="1" dirty="0">
                <a:solidFill>
                  <a:schemeClr val="bg1"/>
                </a:solidFill>
              </a:rPr>
              <a:t> varies first</a:t>
            </a:r>
          </a:p>
        </p:txBody>
      </p:sp>
      <p:sp>
        <p:nvSpPr>
          <p:cNvPr id="15" name="TextBox 14"/>
          <p:cNvSpPr txBox="1"/>
          <p:nvPr/>
        </p:nvSpPr>
        <p:spPr>
          <a:xfrm>
            <a:off x="5383035" y="3574144"/>
            <a:ext cx="2293366" cy="400110"/>
          </a:xfrm>
          <a:prstGeom prst="rect">
            <a:avLst/>
          </a:prstGeom>
          <a:noFill/>
        </p:spPr>
        <p:txBody>
          <a:bodyPr wrap="none" rtlCol="0">
            <a:spAutoFit/>
          </a:bodyPr>
          <a:lstStyle/>
          <a:p>
            <a:r>
              <a:rPr lang="en-US" sz="2000" b="1" dirty="0">
                <a:solidFill>
                  <a:schemeClr val="bg1"/>
                </a:solidFill>
              </a:rPr>
              <a:t>Concerted variation</a:t>
            </a:r>
          </a:p>
        </p:txBody>
      </p:sp>
      <p:sp>
        <p:nvSpPr>
          <p:cNvPr id="3" name="Rectangle 2">
            <a:extLst>
              <a:ext uri="{FF2B5EF4-FFF2-40B4-BE49-F238E27FC236}">
                <a16:creationId xmlns:a16="http://schemas.microsoft.com/office/drawing/2014/main" id="{6EDB7405-BEEE-06C2-7D90-1A351DF93EAC}"/>
              </a:ext>
            </a:extLst>
          </p:cNvPr>
          <p:cNvSpPr/>
          <p:nvPr/>
        </p:nvSpPr>
        <p:spPr>
          <a:xfrm>
            <a:off x="188620" y="606554"/>
            <a:ext cx="5297266" cy="29764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5498088-2C20-76C6-5105-8D1A0F18E929}"/>
              </a:ext>
            </a:extLst>
          </p:cNvPr>
          <p:cNvGrpSpPr/>
          <p:nvPr/>
        </p:nvGrpSpPr>
        <p:grpSpPr>
          <a:xfrm>
            <a:off x="273004" y="643655"/>
            <a:ext cx="5185928" cy="2728347"/>
            <a:chOff x="1146212" y="861375"/>
            <a:chExt cx="5185928" cy="2728347"/>
          </a:xfrm>
        </p:grpSpPr>
        <p:graphicFrame>
          <p:nvGraphicFramePr>
            <p:cNvPr id="10" name="Object 9">
              <a:extLst>
                <a:ext uri="{FF2B5EF4-FFF2-40B4-BE49-F238E27FC236}">
                  <a16:creationId xmlns:a16="http://schemas.microsoft.com/office/drawing/2014/main" id="{87C73C88-3BE4-423D-99CF-038E3A4698C3}"/>
                </a:ext>
              </a:extLst>
            </p:cNvPr>
            <p:cNvGraphicFramePr>
              <a:graphicFrameLocks noChangeAspect="1"/>
            </p:cNvGraphicFramePr>
            <p:nvPr/>
          </p:nvGraphicFramePr>
          <p:xfrm>
            <a:off x="1774012" y="861375"/>
            <a:ext cx="3326455" cy="1118781"/>
          </p:xfrm>
          <a:graphic>
            <a:graphicData uri="http://schemas.openxmlformats.org/presentationml/2006/ole">
              <mc:AlternateContent xmlns:mc="http://schemas.openxmlformats.org/markup-compatibility/2006">
                <mc:Choice xmlns:v="urn:schemas-microsoft-com:vml" Requires="v">
                  <p:oleObj name="Equation" r:id="rId4" imgW="1028700" imgH="406400" progId="Equation.3">
                    <p:embed/>
                  </p:oleObj>
                </mc:Choice>
                <mc:Fallback>
                  <p:oleObj name="Equation" r:id="rId4" imgW="1028700" imgH="406400" progId="Equation.3">
                    <p:embed/>
                    <p:pic>
                      <p:nvPicPr>
                        <p:cNvPr id="10" name="Object 9">
                          <a:extLst>
                            <a:ext uri="{FF2B5EF4-FFF2-40B4-BE49-F238E27FC236}">
                              <a16:creationId xmlns:a16="http://schemas.microsoft.com/office/drawing/2014/main" id="{87C73C88-3BE4-423D-99CF-038E3A4698C3}"/>
                            </a:ext>
                          </a:extLst>
                        </p:cNvPr>
                        <p:cNvPicPr/>
                        <p:nvPr/>
                      </p:nvPicPr>
                      <p:blipFill>
                        <a:blip r:embed="rId5"/>
                        <a:stretch>
                          <a:fillRect/>
                        </a:stretch>
                      </p:blipFill>
                      <p:spPr>
                        <a:xfrm>
                          <a:off x="1774012" y="861375"/>
                          <a:ext cx="3326455" cy="1118781"/>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E2D1EABB-8A62-8921-B8A5-A2BB3EA5D617}"/>
                </a:ext>
              </a:extLst>
            </p:cNvPr>
            <p:cNvSpPr/>
            <p:nvPr/>
          </p:nvSpPr>
          <p:spPr>
            <a:xfrm>
              <a:off x="3303849" y="1201637"/>
              <a:ext cx="395932" cy="576363"/>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a:extLst>
                <a:ext uri="{FF2B5EF4-FFF2-40B4-BE49-F238E27FC236}">
                  <a16:creationId xmlns:a16="http://schemas.microsoft.com/office/drawing/2014/main" id="{03BEEA2A-A87E-53EC-12C9-E647485873F6}"/>
                </a:ext>
              </a:extLst>
            </p:cNvPr>
            <p:cNvSpPr/>
            <p:nvPr/>
          </p:nvSpPr>
          <p:spPr>
            <a:xfrm flipH="1" flipV="1">
              <a:off x="1780342" y="916683"/>
              <a:ext cx="708858" cy="1077217"/>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id="{8262D795-E746-B035-8E5E-2D7DD9988162}"/>
                </a:ext>
              </a:extLst>
            </p:cNvPr>
            <p:cNvPicPr>
              <a:picLocks noChangeAspect="1"/>
            </p:cNvPicPr>
            <p:nvPr/>
          </p:nvPicPr>
          <p:blipFill>
            <a:blip r:embed="rId6"/>
            <a:stretch>
              <a:fillRect/>
            </a:stretch>
          </p:blipFill>
          <p:spPr>
            <a:xfrm>
              <a:off x="3894657" y="3028974"/>
              <a:ext cx="1364207" cy="560748"/>
            </a:xfrm>
            <a:prstGeom prst="rect">
              <a:avLst/>
            </a:prstGeom>
          </p:spPr>
        </p:pic>
        <p:pic>
          <p:nvPicPr>
            <p:cNvPr id="17" name="Picture 16">
              <a:extLst>
                <a:ext uri="{FF2B5EF4-FFF2-40B4-BE49-F238E27FC236}">
                  <a16:creationId xmlns:a16="http://schemas.microsoft.com/office/drawing/2014/main" id="{A1C546A9-1A15-DAF9-9FB9-85C855B8160A}"/>
                </a:ext>
              </a:extLst>
            </p:cNvPr>
            <p:cNvPicPr>
              <a:picLocks noChangeAspect="1"/>
            </p:cNvPicPr>
            <p:nvPr/>
          </p:nvPicPr>
          <p:blipFill>
            <a:blip r:embed="rId7"/>
            <a:stretch>
              <a:fillRect/>
            </a:stretch>
          </p:blipFill>
          <p:spPr>
            <a:xfrm>
              <a:off x="1146212" y="2084357"/>
              <a:ext cx="4490378" cy="1067725"/>
            </a:xfrm>
            <a:prstGeom prst="rect">
              <a:avLst/>
            </a:prstGeom>
          </p:spPr>
        </p:pic>
        <p:sp>
          <p:nvSpPr>
            <p:cNvPr id="18" name="Rectangle 17">
              <a:extLst>
                <a:ext uri="{FF2B5EF4-FFF2-40B4-BE49-F238E27FC236}">
                  <a16:creationId xmlns:a16="http://schemas.microsoft.com/office/drawing/2014/main" id="{D5CB7B27-7FF3-9777-9628-46F34FFDF104}"/>
                </a:ext>
              </a:extLst>
            </p:cNvPr>
            <p:cNvSpPr/>
            <p:nvPr/>
          </p:nvSpPr>
          <p:spPr>
            <a:xfrm>
              <a:off x="4461557" y="2325235"/>
              <a:ext cx="400298" cy="1354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4EFDFD0A-50D1-1373-F5B0-092E7F1C012B}"/>
                </a:ext>
              </a:extLst>
            </p:cNvPr>
            <p:cNvSpPr/>
            <p:nvPr/>
          </p:nvSpPr>
          <p:spPr>
            <a:xfrm flipV="1">
              <a:off x="5242650" y="2557894"/>
              <a:ext cx="563733" cy="1206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65ABDBE1-A6B1-ABA5-F2F3-47CB7F9A8650}"/>
                </a:ext>
              </a:extLst>
            </p:cNvPr>
            <p:cNvSpPr txBox="1"/>
            <p:nvPr/>
          </p:nvSpPr>
          <p:spPr>
            <a:xfrm>
              <a:off x="5183346" y="2443283"/>
              <a:ext cx="1148794" cy="246221"/>
            </a:xfrm>
            <a:prstGeom prst="rect">
              <a:avLst/>
            </a:prstGeom>
            <a:noFill/>
          </p:spPr>
          <p:txBody>
            <a:bodyPr wrap="square" rtlCol="0">
              <a:spAutoFit/>
            </a:bodyPr>
            <a:lstStyle/>
            <a:p>
              <a:r>
                <a:rPr lang="en-US" sz="1000" b="1" dirty="0" err="1"/>
                <a:t>i-th</a:t>
              </a:r>
              <a:r>
                <a:rPr lang="en-US" sz="1000" b="1" dirty="0"/>
                <a:t> </a:t>
              </a:r>
              <a:r>
                <a:rPr lang="en-US" sz="1000" b="1" dirty="0" err="1"/>
                <a:t>Veronoi</a:t>
              </a:r>
              <a:r>
                <a:rPr lang="en-US" sz="1000" b="1" dirty="0"/>
                <a:t> cell</a:t>
              </a:r>
            </a:p>
          </p:txBody>
        </p:sp>
      </p:grpSp>
      <p:sp>
        <p:nvSpPr>
          <p:cNvPr id="31" name="Rectangle 30">
            <a:extLst>
              <a:ext uri="{FF2B5EF4-FFF2-40B4-BE49-F238E27FC236}">
                <a16:creationId xmlns:a16="http://schemas.microsoft.com/office/drawing/2014/main" id="{6C99A69E-4D8A-67D0-3858-F5ABC4F6B4EC}"/>
              </a:ext>
            </a:extLst>
          </p:cNvPr>
          <p:cNvSpPr/>
          <p:nvPr/>
        </p:nvSpPr>
        <p:spPr>
          <a:xfrm>
            <a:off x="241614" y="3879866"/>
            <a:ext cx="8234163" cy="292825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descr="4ng_s1.png">
            <a:extLst>
              <a:ext uri="{FF2B5EF4-FFF2-40B4-BE49-F238E27FC236}">
                <a16:creationId xmlns:a16="http://schemas.microsoft.com/office/drawing/2014/main" id="{A2F05CDD-4C51-A8DC-9498-61744C2564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345" y="3929741"/>
            <a:ext cx="3720155" cy="2689070"/>
          </a:xfrm>
          <a:prstGeom prst="rect">
            <a:avLst/>
          </a:prstGeom>
          <a:solidFill>
            <a:schemeClr val="bg1"/>
          </a:solidFill>
        </p:spPr>
      </p:pic>
      <p:pic>
        <p:nvPicPr>
          <p:cNvPr id="33" name="Picture 32" descr="4ng_s2.png">
            <a:extLst>
              <a:ext uri="{FF2B5EF4-FFF2-40B4-BE49-F238E27FC236}">
                <a16:creationId xmlns:a16="http://schemas.microsoft.com/office/drawing/2014/main" id="{B31110FE-E681-535B-E010-3E6F95D9C2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7994" y="3934878"/>
            <a:ext cx="3724762" cy="2692400"/>
          </a:xfrm>
          <a:prstGeom prst="rect">
            <a:avLst/>
          </a:prstGeom>
          <a:solidFill>
            <a:schemeClr val="bg1"/>
          </a:solidFill>
        </p:spPr>
      </p:pic>
      <p:sp>
        <p:nvSpPr>
          <p:cNvPr id="34" name="TextBox 33">
            <a:extLst>
              <a:ext uri="{FF2B5EF4-FFF2-40B4-BE49-F238E27FC236}">
                <a16:creationId xmlns:a16="http://schemas.microsoft.com/office/drawing/2014/main" id="{D3084E70-5FBE-2664-BE07-F5630761EF25}"/>
              </a:ext>
            </a:extLst>
          </p:cNvPr>
          <p:cNvSpPr txBox="1"/>
          <p:nvPr/>
        </p:nvSpPr>
        <p:spPr>
          <a:xfrm>
            <a:off x="279221" y="6424139"/>
            <a:ext cx="4443795" cy="369332"/>
          </a:xfrm>
          <a:prstGeom prst="rect">
            <a:avLst/>
          </a:prstGeom>
          <a:noFill/>
        </p:spPr>
        <p:txBody>
          <a:bodyPr wrap="none" rtlCol="0">
            <a:spAutoFit/>
          </a:bodyPr>
          <a:lstStyle/>
          <a:p>
            <a:r>
              <a:rPr lang="en-US" dirty="0"/>
              <a:t>Cells treated with 4 </a:t>
            </a:r>
            <a:r>
              <a:rPr lang="en-US" dirty="0" err="1"/>
              <a:t>ng</a:t>
            </a:r>
            <a:r>
              <a:rPr lang="en-US" dirty="0"/>
              <a:t>/ml TGF-β for two days</a:t>
            </a:r>
          </a:p>
        </p:txBody>
      </p:sp>
      <p:sp>
        <p:nvSpPr>
          <p:cNvPr id="35" name="Rectangle 34">
            <a:extLst>
              <a:ext uri="{FF2B5EF4-FFF2-40B4-BE49-F238E27FC236}">
                <a16:creationId xmlns:a16="http://schemas.microsoft.com/office/drawing/2014/main" id="{C3AEA3CE-00C4-5ED9-7E72-9CFEF70FD020}"/>
              </a:ext>
            </a:extLst>
          </p:cNvPr>
          <p:cNvSpPr/>
          <p:nvPr/>
        </p:nvSpPr>
        <p:spPr>
          <a:xfrm>
            <a:off x="4806010" y="6419875"/>
            <a:ext cx="3516746" cy="369332"/>
          </a:xfrm>
          <a:prstGeom prst="rect">
            <a:avLst/>
          </a:prstGeom>
        </p:spPr>
        <p:txBody>
          <a:bodyPr wrap="none">
            <a:spAutoFit/>
          </a:bodyPr>
          <a:lstStyle/>
          <a:p>
            <a:r>
              <a:rPr lang="is-IS" dirty="0"/>
              <a:t>Wang et al. </a:t>
            </a:r>
            <a:r>
              <a:rPr lang="en-US" dirty="0" err="1"/>
              <a:t>eLife</a:t>
            </a:r>
            <a:r>
              <a:rPr lang="en-US" dirty="0"/>
              <a:t>, 11:e74866 (2022) </a:t>
            </a:r>
          </a:p>
        </p:txBody>
      </p:sp>
      <p:cxnSp>
        <p:nvCxnSpPr>
          <p:cNvPr id="36" name="Straight Arrow Connector 35">
            <a:extLst>
              <a:ext uri="{FF2B5EF4-FFF2-40B4-BE49-F238E27FC236}">
                <a16:creationId xmlns:a16="http://schemas.microsoft.com/office/drawing/2014/main" id="{8C3961BE-3A98-1AC2-D23C-D31DC1EB32EE}"/>
              </a:ext>
            </a:extLst>
          </p:cNvPr>
          <p:cNvCxnSpPr/>
          <p:nvPr/>
        </p:nvCxnSpPr>
        <p:spPr>
          <a:xfrm flipV="1">
            <a:off x="1253312" y="3162300"/>
            <a:ext cx="1925769" cy="1651000"/>
          </a:xfrm>
          <a:prstGeom prst="straightConnector1">
            <a:avLst/>
          </a:prstGeom>
          <a:ln>
            <a:solidFill>
              <a:srgbClr val="FF6600"/>
            </a:solidFill>
            <a:prstDash val="dash"/>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7891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75" name="Text Box 11"/>
          <p:cNvSpPr txBox="1">
            <a:spLocks noChangeArrowheads="1"/>
          </p:cNvSpPr>
          <p:nvPr/>
        </p:nvSpPr>
        <p:spPr bwMode="auto">
          <a:xfrm>
            <a:off x="457200" y="76200"/>
            <a:ext cx="8229600" cy="430887"/>
          </a:xfrm>
          <a:prstGeom prst="rect">
            <a:avLst/>
          </a:prstGeom>
          <a:noFill/>
          <a:ln w="9525">
            <a:noFill/>
            <a:miter lim="800000"/>
            <a:headEnd/>
            <a:tailEnd/>
          </a:ln>
        </p:spPr>
        <p:txBody>
          <a:bodyPr lIns="0" tIns="0" rIns="0" bIns="0">
            <a:spAutoFit/>
          </a:bodyPr>
          <a:lstStyle/>
          <a:p>
            <a:pPr algn="ctr">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CN" sz="2800" b="1" baseline="0" dirty="0">
                <a:solidFill>
                  <a:schemeClr val="bg1"/>
                </a:solidFill>
                <a:effectLst>
                  <a:outerShdw blurRad="38100" dist="38100" dir="2700000" algn="tl">
                    <a:srgbClr val="C0C0C0"/>
                  </a:outerShdw>
                </a:effectLst>
                <a:latin typeface="Century Gothic" pitchFamily="34" charset="0"/>
                <a:ea typeface="宋体" charset="-122"/>
                <a:sym typeface="Arial" charset="0"/>
              </a:rPr>
              <a:t>Acknowledgements</a:t>
            </a:r>
          </a:p>
        </p:txBody>
      </p:sp>
      <p:sp>
        <p:nvSpPr>
          <p:cNvPr id="3" name="Slide Number Placeholder 2"/>
          <p:cNvSpPr>
            <a:spLocks noGrp="1"/>
          </p:cNvSpPr>
          <p:nvPr>
            <p:ph type="sldNum" sz="quarter" idx="12"/>
          </p:nvPr>
        </p:nvSpPr>
        <p:spPr>
          <a:xfrm>
            <a:off x="6553200" y="6587278"/>
            <a:ext cx="2133600" cy="365125"/>
          </a:xfrm>
        </p:spPr>
        <p:txBody>
          <a:bodyPr/>
          <a:lstStyle/>
          <a:p>
            <a:fld id="{95126649-5617-4662-97FF-EE7E283B5E5B}" type="slidenum">
              <a:rPr lang="en-US" smtClean="0"/>
              <a:pPr/>
              <a:t>2</a:t>
            </a:fld>
            <a:endParaRPr lang="en-US" dirty="0"/>
          </a:p>
        </p:txBody>
      </p:sp>
      <p:sp>
        <p:nvSpPr>
          <p:cNvPr id="9" name="Text Box 5"/>
          <p:cNvSpPr txBox="1">
            <a:spLocks noChangeArrowheads="1"/>
          </p:cNvSpPr>
          <p:nvPr/>
        </p:nvSpPr>
        <p:spPr bwMode="auto">
          <a:xfrm>
            <a:off x="4863124" y="849747"/>
            <a:ext cx="3706228" cy="1754326"/>
          </a:xfrm>
          <a:prstGeom prst="rect">
            <a:avLst/>
          </a:prstGeom>
          <a:noFill/>
          <a:ln w="9525">
            <a:noFill/>
            <a:miter lim="800000"/>
            <a:headEnd/>
            <a:tailEnd/>
          </a:ln>
        </p:spPr>
        <p:txBody>
          <a:bodyPr wrap="square" lIns="0" tIns="0" rIns="0" bIns="0">
            <a:spAutoFit/>
          </a:bodyPr>
          <a:lstStyle/>
          <a:p>
            <a:pPr>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000" u="sng" dirty="0" err="1">
                <a:solidFill>
                  <a:schemeClr val="bg1"/>
                </a:solidFill>
                <a:effectLst>
                  <a:outerShdw blurRad="38100" dist="38100" dir="2700000" algn="tl">
                    <a:srgbClr val="000000">
                      <a:alpha val="43137"/>
                    </a:srgbClr>
                  </a:outerShdw>
                </a:effectLst>
                <a:latin typeface="Arial"/>
                <a:ea typeface="Arial" charset="0"/>
                <a:cs typeface="Arial"/>
              </a:rPr>
              <a:t>Guang</a:t>
            </a:r>
            <a:r>
              <a:rPr lang="en-US" sz="2000" u="sng" dirty="0">
                <a:solidFill>
                  <a:schemeClr val="bg1"/>
                </a:solidFill>
                <a:effectLst>
                  <a:outerShdw blurRad="38100" dist="38100" dir="2700000" algn="tl">
                    <a:srgbClr val="000000">
                      <a:alpha val="43137"/>
                    </a:srgbClr>
                  </a:outerShdw>
                </a:effectLst>
                <a:latin typeface="Arial"/>
                <a:ea typeface="Arial" charset="0"/>
                <a:cs typeface="Arial"/>
              </a:rPr>
              <a:t> Yao (U Arizona)</a:t>
            </a:r>
          </a:p>
          <a:p>
            <a:pPr>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000" u="sng" dirty="0">
                <a:solidFill>
                  <a:schemeClr val="bg1"/>
                </a:solidFill>
                <a:effectLst>
                  <a:outerShdw blurRad="38100" dist="38100" dir="2700000" algn="tl">
                    <a:srgbClr val="000000">
                      <a:alpha val="43137"/>
                    </a:srgbClr>
                  </a:outerShdw>
                </a:effectLst>
                <a:latin typeface="Arial"/>
                <a:ea typeface="Arial" charset="0"/>
                <a:cs typeface="Arial"/>
              </a:rPr>
              <a:t>Simon Watkins (Pitt)</a:t>
            </a:r>
          </a:p>
          <a:p>
            <a:pPr>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err="1">
                <a:solidFill>
                  <a:schemeClr val="bg1"/>
                </a:solidFill>
                <a:latin typeface="Tahoma"/>
                <a:cs typeface="Tahoma"/>
              </a:rPr>
              <a:t>Callen</a:t>
            </a:r>
            <a:r>
              <a:rPr lang="en-US" dirty="0">
                <a:solidFill>
                  <a:schemeClr val="bg1"/>
                </a:solidFill>
                <a:latin typeface="Tahoma"/>
                <a:cs typeface="Tahoma"/>
              </a:rPr>
              <a:t> T. Wallace</a:t>
            </a:r>
            <a:endParaRPr lang="en-US" sz="2000" dirty="0">
              <a:solidFill>
                <a:schemeClr val="bg1"/>
              </a:solidFill>
              <a:latin typeface="Arial"/>
              <a:ea typeface="Arial" charset="0"/>
              <a:cs typeface="Arial"/>
            </a:endParaRPr>
          </a:p>
          <a:p>
            <a:pPr>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000" u="sng" dirty="0" err="1">
                <a:solidFill>
                  <a:schemeClr val="bg1"/>
                </a:solidFill>
                <a:effectLst>
                  <a:outerShdw blurRad="38100" dist="38100" dir="2700000" algn="tl">
                    <a:srgbClr val="000000">
                      <a:alpha val="43137"/>
                    </a:srgbClr>
                  </a:outerShdw>
                </a:effectLst>
                <a:latin typeface="Arial"/>
                <a:ea typeface="Arial" charset="0"/>
                <a:cs typeface="Arial"/>
              </a:rPr>
              <a:t>Weiguo</a:t>
            </a:r>
            <a:r>
              <a:rPr lang="en-US" sz="2000" u="sng" dirty="0">
                <a:solidFill>
                  <a:schemeClr val="bg1"/>
                </a:solidFill>
                <a:effectLst>
                  <a:outerShdw blurRad="38100" dist="38100" dir="2700000" algn="tl">
                    <a:srgbClr val="000000">
                      <a:alpha val="43137"/>
                    </a:srgbClr>
                  </a:outerShdw>
                </a:effectLst>
                <a:latin typeface="Arial"/>
                <a:ea typeface="Arial" charset="0"/>
                <a:cs typeface="Arial"/>
              </a:rPr>
              <a:t> </a:t>
            </a:r>
            <a:r>
              <a:rPr lang="en-US" sz="2000" u="sng" dirty="0" err="1">
                <a:solidFill>
                  <a:schemeClr val="bg1"/>
                </a:solidFill>
                <a:effectLst>
                  <a:outerShdw blurRad="38100" dist="38100" dir="2700000" algn="tl">
                    <a:srgbClr val="000000">
                      <a:alpha val="43137"/>
                    </a:srgbClr>
                  </a:outerShdw>
                </a:effectLst>
                <a:latin typeface="Arial"/>
                <a:ea typeface="Arial" charset="0"/>
                <a:cs typeface="Arial"/>
              </a:rPr>
              <a:t>Shu</a:t>
            </a:r>
            <a:r>
              <a:rPr lang="en-US" sz="2000" u="sng" dirty="0">
                <a:solidFill>
                  <a:schemeClr val="bg1"/>
                </a:solidFill>
                <a:effectLst>
                  <a:outerShdw blurRad="38100" dist="38100" dir="2700000" algn="tl">
                    <a:srgbClr val="000000">
                      <a:alpha val="43137"/>
                    </a:srgbClr>
                  </a:outerShdw>
                </a:effectLst>
                <a:latin typeface="Arial"/>
                <a:ea typeface="Arial" charset="0"/>
                <a:cs typeface="Arial"/>
              </a:rPr>
              <a:t> (ATCC) </a:t>
            </a:r>
          </a:p>
          <a:p>
            <a:pPr>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a:solidFill>
                  <a:schemeClr val="bg1"/>
                </a:solidFill>
                <a:latin typeface="Tahoma"/>
                <a:ea typeface="Arial" charset="0"/>
                <a:cs typeface="Tahoma"/>
              </a:rPr>
              <a:t>Diana Douglas, </a:t>
            </a:r>
            <a:r>
              <a:rPr lang="en-US" dirty="0" err="1">
                <a:solidFill>
                  <a:schemeClr val="bg1"/>
                </a:solidFill>
                <a:latin typeface="Tahoma"/>
                <a:ea typeface="Arial" charset="0"/>
                <a:cs typeface="Tahoma"/>
              </a:rPr>
              <a:t>Sangeeta</a:t>
            </a:r>
            <a:r>
              <a:rPr lang="en-US" dirty="0">
                <a:solidFill>
                  <a:schemeClr val="bg1"/>
                </a:solidFill>
                <a:latin typeface="Tahoma"/>
                <a:ea typeface="Arial" charset="0"/>
                <a:cs typeface="Tahoma"/>
              </a:rPr>
              <a:t> </a:t>
            </a:r>
            <a:r>
              <a:rPr lang="en-US" dirty="0" err="1">
                <a:solidFill>
                  <a:schemeClr val="bg1"/>
                </a:solidFill>
                <a:latin typeface="Tahoma"/>
                <a:ea typeface="Arial" charset="0"/>
                <a:cs typeface="Tahoma"/>
              </a:rPr>
              <a:t>Kumari</a:t>
            </a:r>
            <a:r>
              <a:rPr lang="en-US" dirty="0">
                <a:solidFill>
                  <a:schemeClr val="bg1"/>
                </a:solidFill>
                <a:latin typeface="Tahoma"/>
                <a:ea typeface="Arial" charset="0"/>
                <a:cs typeface="Tahoma"/>
              </a:rPr>
              <a:t>, </a:t>
            </a:r>
            <a:r>
              <a:rPr lang="en-US" dirty="0" err="1">
                <a:solidFill>
                  <a:schemeClr val="bg1"/>
                </a:solidFill>
                <a:latin typeface="Tahoma"/>
                <a:cs typeface="Tahoma"/>
              </a:rPr>
              <a:t>Metewo</a:t>
            </a:r>
            <a:r>
              <a:rPr lang="en-US" dirty="0">
                <a:solidFill>
                  <a:schemeClr val="bg1"/>
                </a:solidFill>
                <a:latin typeface="Tahoma"/>
                <a:cs typeface="Tahoma"/>
              </a:rPr>
              <a:t> </a:t>
            </a:r>
            <a:r>
              <a:rPr lang="en-US" dirty="0" err="1">
                <a:solidFill>
                  <a:schemeClr val="bg1"/>
                </a:solidFill>
                <a:latin typeface="Tahoma"/>
                <a:cs typeface="Tahoma"/>
              </a:rPr>
              <a:t>Selase</a:t>
            </a:r>
            <a:r>
              <a:rPr lang="en-US" dirty="0">
                <a:solidFill>
                  <a:schemeClr val="bg1"/>
                </a:solidFill>
                <a:latin typeface="Tahoma"/>
                <a:cs typeface="Tahoma"/>
              </a:rPr>
              <a:t> </a:t>
            </a:r>
            <a:r>
              <a:rPr lang="en-US" dirty="0" err="1">
                <a:solidFill>
                  <a:schemeClr val="bg1"/>
                </a:solidFill>
                <a:latin typeface="Tahoma"/>
                <a:cs typeface="Tahoma"/>
              </a:rPr>
              <a:t>Enuameh</a:t>
            </a:r>
            <a:r>
              <a:rPr lang="en-US" dirty="0">
                <a:solidFill>
                  <a:schemeClr val="bg1"/>
                </a:solidFill>
                <a:latin typeface="Tahoma"/>
                <a:cs typeface="Tahoma"/>
              </a:rPr>
              <a:t> </a:t>
            </a:r>
            <a:endParaRPr lang="en-US" dirty="0">
              <a:solidFill>
                <a:schemeClr val="bg1"/>
              </a:solidFill>
              <a:latin typeface="Tahoma"/>
              <a:ea typeface="Arial" charset="0"/>
              <a:cs typeface="Tahoma"/>
            </a:endParaRPr>
          </a:p>
        </p:txBody>
      </p:sp>
      <p:pic>
        <p:nvPicPr>
          <p:cNvPr id="4" name="Picture 3"/>
          <p:cNvPicPr>
            <a:picLocks noChangeAspect="1"/>
          </p:cNvPicPr>
          <p:nvPr/>
        </p:nvPicPr>
        <p:blipFill>
          <a:blip r:embed="rId4"/>
          <a:stretch>
            <a:fillRect/>
          </a:stretch>
        </p:blipFill>
        <p:spPr>
          <a:xfrm>
            <a:off x="6491705" y="5167966"/>
            <a:ext cx="1905000" cy="931197"/>
          </a:xfrm>
          <a:prstGeom prst="rect">
            <a:avLst/>
          </a:prstGeom>
        </p:spPr>
      </p:pic>
      <p:sp>
        <p:nvSpPr>
          <p:cNvPr id="15" name="Text Box 5"/>
          <p:cNvSpPr txBox="1">
            <a:spLocks noChangeArrowheads="1"/>
          </p:cNvSpPr>
          <p:nvPr/>
        </p:nvSpPr>
        <p:spPr bwMode="auto">
          <a:xfrm>
            <a:off x="143082" y="955797"/>
            <a:ext cx="4147229" cy="2046714"/>
          </a:xfrm>
          <a:prstGeom prst="rect">
            <a:avLst/>
          </a:prstGeom>
          <a:noFill/>
          <a:ln w="9525">
            <a:noFill/>
            <a:miter lim="800000"/>
            <a:headEnd/>
            <a:tailEnd/>
          </a:ln>
        </p:spPr>
        <p:txBody>
          <a:bodyPr wrap="square" lIns="0" tIns="0" rIns="0" bIns="0">
            <a:spAutoFit/>
          </a:bodyPr>
          <a:lstStyle/>
          <a:p>
            <a:pPr>
              <a:spcAft>
                <a:spcPts val="600"/>
              </a:spcAft>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CN" sz="2000" u="sng" dirty="0">
                <a:solidFill>
                  <a:schemeClr val="bg1"/>
                </a:solidFill>
                <a:effectLst>
                  <a:outerShdw blurRad="38100" dist="38100" dir="2700000" algn="tl">
                    <a:srgbClr val="C0C0C0"/>
                  </a:outerShdw>
                </a:effectLst>
                <a:latin typeface="Arial" charset="0"/>
                <a:ea typeface="宋体" pitchFamily="-105" charset="-122"/>
              </a:rPr>
              <a:t>Xing lab</a:t>
            </a:r>
            <a:endParaRPr lang="en-US" sz="2000" u="sng" dirty="0">
              <a:solidFill>
                <a:schemeClr val="bg1"/>
              </a:solidFill>
              <a:latin typeface="Tahoma" charset="0"/>
              <a:ea typeface="Arial" charset="0"/>
              <a:cs typeface="Arial" charset="0"/>
            </a:endParaRPr>
          </a:p>
          <a:p>
            <a:pPr>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err="1">
                <a:solidFill>
                  <a:schemeClr val="bg1"/>
                </a:solidFill>
                <a:latin typeface="Tahoma" charset="0"/>
                <a:ea typeface="Arial" charset="0"/>
                <a:cs typeface="Arial" charset="0"/>
              </a:rPr>
              <a:t>Weikang</a:t>
            </a:r>
            <a:r>
              <a:rPr lang="en-US" dirty="0">
                <a:solidFill>
                  <a:schemeClr val="bg1"/>
                </a:solidFill>
                <a:latin typeface="Tahoma" charset="0"/>
                <a:ea typeface="Arial" charset="0"/>
                <a:cs typeface="Arial" charset="0"/>
              </a:rPr>
              <a:t> Wang (ITP, CAS), Yan Zhang (Illumina), Dante Poe, </a:t>
            </a:r>
            <a:r>
              <a:rPr lang="en-US" dirty="0" err="1">
                <a:solidFill>
                  <a:schemeClr val="bg1"/>
                </a:solidFill>
                <a:latin typeface="Tahoma" charset="0"/>
                <a:ea typeface="Arial" charset="0"/>
                <a:cs typeface="Arial" charset="0"/>
              </a:rPr>
              <a:t>Ke</a:t>
            </a:r>
            <a:r>
              <a:rPr lang="en-US" dirty="0">
                <a:solidFill>
                  <a:schemeClr val="bg1"/>
                </a:solidFill>
                <a:latin typeface="Tahoma" charset="0"/>
                <a:ea typeface="Arial" charset="0"/>
                <a:cs typeface="Arial" charset="0"/>
              </a:rPr>
              <a:t> Ni, </a:t>
            </a:r>
            <a:r>
              <a:rPr lang="en-US" dirty="0" err="1">
                <a:solidFill>
                  <a:schemeClr val="bg1"/>
                </a:solidFill>
                <a:latin typeface="Tahoma" charset="0"/>
                <a:ea typeface="Arial" charset="0"/>
                <a:cs typeface="Arial" charset="0"/>
              </a:rPr>
              <a:t>Jingyu</a:t>
            </a:r>
            <a:r>
              <a:rPr lang="en-US" dirty="0">
                <a:solidFill>
                  <a:schemeClr val="bg1"/>
                </a:solidFill>
                <a:latin typeface="Tahoma" charset="0"/>
                <a:ea typeface="Arial" charset="0"/>
                <a:cs typeface="Arial" charset="0"/>
              </a:rPr>
              <a:t> Zhang (currently postdoc, Harvard), </a:t>
            </a:r>
            <a:r>
              <a:rPr lang="en-US" dirty="0" err="1">
                <a:solidFill>
                  <a:schemeClr val="bg1"/>
                </a:solidFill>
                <a:latin typeface="Tahoma" charset="0"/>
                <a:ea typeface="Arial" charset="0"/>
                <a:cs typeface="Arial" charset="0"/>
              </a:rPr>
              <a:t>Huijing</a:t>
            </a:r>
            <a:r>
              <a:rPr lang="en-US" dirty="0">
                <a:solidFill>
                  <a:schemeClr val="bg1"/>
                </a:solidFill>
                <a:latin typeface="Tahoma" charset="0"/>
                <a:ea typeface="Arial" charset="0"/>
                <a:cs typeface="Arial" charset="0"/>
              </a:rPr>
              <a:t> Wang, Sophia Hu, Yong Lu, </a:t>
            </a:r>
            <a:r>
              <a:rPr lang="en-US" dirty="0" err="1">
                <a:solidFill>
                  <a:schemeClr val="bg1"/>
                </a:solidFill>
                <a:latin typeface="Tahoma" charset="0"/>
                <a:ea typeface="Arial" charset="0"/>
                <a:cs typeface="Arial" charset="0"/>
              </a:rPr>
              <a:t>Yaxuan</a:t>
            </a:r>
            <a:r>
              <a:rPr lang="en-US" dirty="0">
                <a:solidFill>
                  <a:schemeClr val="bg1"/>
                </a:solidFill>
                <a:latin typeface="Tahoma" charset="0"/>
                <a:ea typeface="Arial" charset="0"/>
                <a:cs typeface="Arial" charset="0"/>
              </a:rPr>
              <a:t> Yang, </a:t>
            </a:r>
            <a:r>
              <a:rPr lang="en-US" dirty="0" err="1">
                <a:solidFill>
                  <a:schemeClr val="bg1"/>
                </a:solidFill>
                <a:latin typeface="Tahoma" charset="0"/>
                <a:ea typeface="Arial" charset="0"/>
                <a:cs typeface="Arial" charset="0"/>
              </a:rPr>
              <a:t>Yajushi</a:t>
            </a:r>
            <a:r>
              <a:rPr lang="en-US" dirty="0">
                <a:solidFill>
                  <a:schemeClr val="bg1"/>
                </a:solidFill>
                <a:latin typeface="Tahoma" charset="0"/>
                <a:ea typeface="Arial" charset="0"/>
                <a:cs typeface="Arial" charset="0"/>
              </a:rPr>
              <a:t> Khurana, Yan Dai (visiting student)</a:t>
            </a:r>
          </a:p>
        </p:txBody>
      </p:sp>
      <p:pic>
        <p:nvPicPr>
          <p:cNvPr id="17" name="Picture 16"/>
          <p:cNvPicPr>
            <a:picLocks noChangeAspect="1"/>
          </p:cNvPicPr>
          <p:nvPr/>
        </p:nvPicPr>
        <p:blipFill>
          <a:blip r:embed="rId5"/>
          <a:stretch>
            <a:fillRect/>
          </a:stretch>
        </p:blipFill>
        <p:spPr>
          <a:xfrm>
            <a:off x="5064427" y="5603222"/>
            <a:ext cx="1066800" cy="1040671"/>
          </a:xfrm>
          <a:prstGeom prst="rect">
            <a:avLst/>
          </a:prstGeom>
        </p:spPr>
      </p:pic>
      <p:pic>
        <p:nvPicPr>
          <p:cNvPr id="10" name="Picture 9"/>
          <p:cNvPicPr>
            <a:picLocks noChangeAspect="1"/>
          </p:cNvPicPr>
          <p:nvPr/>
        </p:nvPicPr>
        <p:blipFill>
          <a:blip r:embed="rId6"/>
          <a:stretch>
            <a:fillRect/>
          </a:stretch>
        </p:blipFill>
        <p:spPr>
          <a:xfrm>
            <a:off x="2832585" y="5918764"/>
            <a:ext cx="2039442" cy="456077"/>
          </a:xfrm>
          <a:prstGeom prst="rect">
            <a:avLst/>
          </a:prstGeom>
        </p:spPr>
      </p:pic>
      <p:pic>
        <p:nvPicPr>
          <p:cNvPr id="11" name="Picture 10"/>
          <p:cNvPicPr>
            <a:picLocks noChangeAspect="1"/>
          </p:cNvPicPr>
          <p:nvPr/>
        </p:nvPicPr>
        <p:blipFill rotWithShape="1">
          <a:blip r:embed="rId7"/>
          <a:srcRect t="13872" b="13999"/>
          <a:stretch/>
        </p:blipFill>
        <p:spPr>
          <a:xfrm>
            <a:off x="457200" y="5771385"/>
            <a:ext cx="1812723" cy="721210"/>
          </a:xfrm>
          <a:prstGeom prst="rect">
            <a:avLst/>
          </a:prstGeom>
        </p:spPr>
      </p:pic>
      <p:pic>
        <p:nvPicPr>
          <p:cNvPr id="2" name="Picture 1"/>
          <p:cNvPicPr>
            <a:picLocks noChangeAspect="1"/>
          </p:cNvPicPr>
          <p:nvPr/>
        </p:nvPicPr>
        <p:blipFill>
          <a:blip r:embed="rId8"/>
          <a:stretch>
            <a:fillRect/>
          </a:stretch>
        </p:blipFill>
        <p:spPr>
          <a:xfrm>
            <a:off x="6274772" y="6357887"/>
            <a:ext cx="2369553" cy="302595"/>
          </a:xfrm>
          <a:prstGeom prst="rect">
            <a:avLst/>
          </a:prstGeom>
          <a:solidFill>
            <a:schemeClr val="bg1"/>
          </a:solidFill>
        </p:spPr>
      </p:pic>
      <p:sp>
        <p:nvSpPr>
          <p:cNvPr id="5" name="TextBox 4"/>
          <p:cNvSpPr txBox="1"/>
          <p:nvPr/>
        </p:nvSpPr>
        <p:spPr>
          <a:xfrm>
            <a:off x="102546" y="519002"/>
            <a:ext cx="2631099" cy="461665"/>
          </a:xfrm>
          <a:prstGeom prst="rect">
            <a:avLst/>
          </a:prstGeom>
          <a:noFill/>
        </p:spPr>
        <p:txBody>
          <a:bodyPr wrap="none" rtlCol="0">
            <a:spAutoFit/>
          </a:bodyPr>
          <a:lstStyle/>
          <a:p>
            <a:r>
              <a:rPr lang="en-US" sz="2400" b="1" dirty="0">
                <a:solidFill>
                  <a:srgbClr val="FFC000"/>
                </a:solidFill>
              </a:rPr>
              <a:t>Personnel Involved</a:t>
            </a:r>
          </a:p>
        </p:txBody>
      </p:sp>
      <p:sp>
        <p:nvSpPr>
          <p:cNvPr id="12" name="TextBox 11"/>
          <p:cNvSpPr txBox="1"/>
          <p:nvPr/>
        </p:nvSpPr>
        <p:spPr>
          <a:xfrm>
            <a:off x="457200" y="5244425"/>
            <a:ext cx="1208083" cy="461665"/>
          </a:xfrm>
          <a:prstGeom prst="rect">
            <a:avLst/>
          </a:prstGeom>
          <a:noFill/>
        </p:spPr>
        <p:txBody>
          <a:bodyPr wrap="none" rtlCol="0">
            <a:spAutoFit/>
          </a:bodyPr>
          <a:lstStyle/>
          <a:p>
            <a:r>
              <a:rPr lang="en-US" sz="2400" b="1" dirty="0">
                <a:solidFill>
                  <a:srgbClr val="FFC000"/>
                </a:solidFill>
              </a:rPr>
              <a:t>Funding</a:t>
            </a:r>
          </a:p>
        </p:txBody>
      </p:sp>
      <p:sp>
        <p:nvSpPr>
          <p:cNvPr id="7" name="Rectangle 6"/>
          <p:cNvSpPr/>
          <p:nvPr/>
        </p:nvSpPr>
        <p:spPr>
          <a:xfrm>
            <a:off x="48498" y="2954707"/>
            <a:ext cx="4523502" cy="677108"/>
          </a:xfrm>
          <a:prstGeom prst="rect">
            <a:avLst/>
          </a:prstGeom>
        </p:spPr>
        <p:txBody>
          <a:bodyPr wrap="square">
            <a:spAutoFit/>
          </a:bodyPr>
          <a:lstStyle/>
          <a:p>
            <a:pPr>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000" u="sng" dirty="0" err="1">
                <a:solidFill>
                  <a:schemeClr val="bg1"/>
                </a:solidFill>
                <a:effectLst>
                  <a:outerShdw blurRad="38100" dist="38100" dir="2700000" algn="tl">
                    <a:srgbClr val="000000">
                      <a:alpha val="43137"/>
                    </a:srgbClr>
                  </a:outerShdw>
                </a:effectLst>
                <a:latin typeface="Arial"/>
                <a:ea typeface="Arial" charset="0"/>
                <a:cs typeface="Arial"/>
              </a:rPr>
              <a:t>Joanathan</a:t>
            </a:r>
            <a:r>
              <a:rPr lang="en-US" sz="2000" u="sng" dirty="0">
                <a:solidFill>
                  <a:schemeClr val="bg1"/>
                </a:solidFill>
                <a:effectLst>
                  <a:outerShdw blurRad="38100" dist="38100" dir="2700000" algn="tl">
                    <a:srgbClr val="000000">
                      <a:alpha val="43137"/>
                    </a:srgbClr>
                  </a:outerShdw>
                </a:effectLst>
                <a:latin typeface="Arial"/>
                <a:ea typeface="Arial" charset="0"/>
                <a:cs typeface="Arial"/>
              </a:rPr>
              <a:t> </a:t>
            </a:r>
            <a:r>
              <a:rPr lang="en-US" sz="2000" u="sng" dirty="0" err="1">
                <a:solidFill>
                  <a:schemeClr val="bg1"/>
                </a:solidFill>
                <a:effectLst>
                  <a:outerShdw blurRad="38100" dist="38100" dir="2700000" algn="tl">
                    <a:srgbClr val="000000">
                      <a:alpha val="43137"/>
                    </a:srgbClr>
                  </a:outerShdw>
                </a:effectLst>
                <a:latin typeface="Arial"/>
                <a:ea typeface="Arial" charset="0"/>
                <a:cs typeface="Arial"/>
              </a:rPr>
              <a:t>Weissman</a:t>
            </a:r>
            <a:r>
              <a:rPr lang="en-US" sz="2000" u="sng" dirty="0">
                <a:solidFill>
                  <a:schemeClr val="bg1"/>
                </a:solidFill>
                <a:effectLst>
                  <a:outerShdw blurRad="38100" dist="38100" dir="2700000" algn="tl">
                    <a:srgbClr val="000000">
                      <a:alpha val="43137"/>
                    </a:srgbClr>
                  </a:outerShdw>
                </a:effectLst>
                <a:latin typeface="Arial"/>
                <a:ea typeface="Arial" charset="0"/>
                <a:cs typeface="Arial"/>
              </a:rPr>
              <a:t> lab (WI, MIT)</a:t>
            </a:r>
          </a:p>
          <a:p>
            <a:pPr>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a:solidFill>
                  <a:schemeClr val="bg1"/>
                </a:solidFill>
                <a:latin typeface="Tahoma" charset="0"/>
                <a:ea typeface="Arial" charset="0"/>
                <a:cs typeface="Arial" charset="0"/>
              </a:rPr>
              <a:t> </a:t>
            </a:r>
            <a:r>
              <a:rPr lang="en-US" dirty="0" err="1">
                <a:solidFill>
                  <a:schemeClr val="bg1"/>
                </a:solidFill>
                <a:latin typeface="Tahoma" charset="0"/>
                <a:ea typeface="Arial" charset="0"/>
                <a:cs typeface="Arial" charset="0"/>
              </a:rPr>
              <a:t>Xiaojie</a:t>
            </a:r>
            <a:r>
              <a:rPr lang="en-US" dirty="0">
                <a:solidFill>
                  <a:schemeClr val="bg1"/>
                </a:solidFill>
                <a:latin typeface="Tahoma" charset="0"/>
                <a:ea typeface="Arial" charset="0"/>
                <a:cs typeface="Arial" charset="0"/>
              </a:rPr>
              <a:t> </a:t>
            </a:r>
            <a:r>
              <a:rPr lang="en-US" dirty="0" err="1">
                <a:solidFill>
                  <a:schemeClr val="bg1"/>
                </a:solidFill>
                <a:latin typeface="Tahoma" charset="0"/>
                <a:ea typeface="Arial" charset="0"/>
                <a:cs typeface="Arial" charset="0"/>
              </a:rPr>
              <a:t>Qiu</a:t>
            </a:r>
            <a:r>
              <a:rPr lang="en-US" dirty="0">
                <a:solidFill>
                  <a:schemeClr val="bg1"/>
                </a:solidFill>
                <a:latin typeface="Tahoma" charset="0"/>
                <a:ea typeface="Arial" charset="0"/>
                <a:cs typeface="Arial" charset="0"/>
              </a:rPr>
              <a:t>, Dian Yang, </a:t>
            </a:r>
            <a:r>
              <a:rPr lang="en-US" dirty="0">
                <a:solidFill>
                  <a:schemeClr val="bg1"/>
                </a:solidFill>
                <a:latin typeface="Tahoma"/>
                <a:cs typeface="Tahoma"/>
              </a:rPr>
              <a:t>Joseph </a:t>
            </a:r>
            <a:r>
              <a:rPr lang="en-US" dirty="0" err="1">
                <a:solidFill>
                  <a:schemeClr val="bg1"/>
                </a:solidFill>
                <a:latin typeface="Tahoma"/>
                <a:cs typeface="Tahoma"/>
              </a:rPr>
              <a:t>Replogle</a:t>
            </a:r>
            <a:endParaRPr lang="en-US" dirty="0">
              <a:solidFill>
                <a:schemeClr val="bg1"/>
              </a:solidFill>
              <a:latin typeface="Tahoma"/>
              <a:cs typeface="Tahoma"/>
            </a:endParaRPr>
          </a:p>
        </p:txBody>
      </p:sp>
      <p:sp>
        <p:nvSpPr>
          <p:cNvPr id="8" name="Rectangle 7"/>
          <p:cNvSpPr/>
          <p:nvPr/>
        </p:nvSpPr>
        <p:spPr>
          <a:xfrm>
            <a:off x="75522" y="3634642"/>
            <a:ext cx="2006829" cy="400110"/>
          </a:xfrm>
          <a:prstGeom prst="rect">
            <a:avLst/>
          </a:prstGeom>
        </p:spPr>
        <p:txBody>
          <a:bodyPr wrap="none">
            <a:spAutoFit/>
          </a:bodyPr>
          <a:lstStyle/>
          <a:p>
            <a:pPr>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000" u="sng" dirty="0" err="1">
                <a:solidFill>
                  <a:schemeClr val="bg1"/>
                </a:solidFill>
                <a:effectLst>
                  <a:outerShdw blurRad="38100" dist="38100" dir="2700000" algn="tl">
                    <a:srgbClr val="000000">
                      <a:alpha val="43137"/>
                    </a:srgbClr>
                  </a:outerShdw>
                </a:effectLst>
                <a:latin typeface="Tahoma" charset="0"/>
                <a:ea typeface="Arial" charset="0"/>
                <a:cs typeface="Arial" charset="0"/>
              </a:rPr>
              <a:t>Ivet</a:t>
            </a:r>
            <a:r>
              <a:rPr lang="en-US" sz="2000" u="sng" dirty="0">
                <a:solidFill>
                  <a:schemeClr val="bg1"/>
                </a:solidFill>
                <a:effectLst>
                  <a:outerShdw blurRad="38100" dist="38100" dir="2700000" algn="tl">
                    <a:srgbClr val="000000">
                      <a:alpha val="43137"/>
                    </a:srgbClr>
                  </a:outerShdw>
                </a:effectLst>
                <a:latin typeface="Tahoma" charset="0"/>
                <a:ea typeface="Arial" charset="0"/>
                <a:cs typeface="Arial" charset="0"/>
              </a:rPr>
              <a:t> </a:t>
            </a:r>
            <a:r>
              <a:rPr lang="en-US" sz="2000" u="sng" dirty="0" err="1">
                <a:solidFill>
                  <a:schemeClr val="bg1"/>
                </a:solidFill>
                <a:effectLst>
                  <a:outerShdw blurRad="38100" dist="38100" dir="2700000" algn="tl">
                    <a:srgbClr val="000000">
                      <a:alpha val="43137"/>
                    </a:srgbClr>
                  </a:outerShdw>
                </a:effectLst>
                <a:latin typeface="Tahoma" charset="0"/>
                <a:ea typeface="Arial" charset="0"/>
                <a:cs typeface="Arial" charset="0"/>
              </a:rPr>
              <a:t>Bahar</a:t>
            </a:r>
            <a:r>
              <a:rPr lang="en-US" sz="2000" u="sng" dirty="0">
                <a:solidFill>
                  <a:schemeClr val="bg1"/>
                </a:solidFill>
                <a:effectLst>
                  <a:outerShdw blurRad="38100" dist="38100" dir="2700000" algn="tl">
                    <a:srgbClr val="000000">
                      <a:alpha val="43137"/>
                    </a:srgbClr>
                  </a:outerShdw>
                </a:effectLst>
                <a:latin typeface="Tahoma" charset="0"/>
                <a:ea typeface="Arial" charset="0"/>
                <a:cs typeface="Arial" charset="0"/>
              </a:rPr>
              <a:t> (Pitt)</a:t>
            </a:r>
          </a:p>
        </p:txBody>
      </p:sp>
      <p:sp>
        <p:nvSpPr>
          <p:cNvPr id="16" name="Text Box 5"/>
          <p:cNvSpPr txBox="1">
            <a:spLocks noChangeArrowheads="1"/>
          </p:cNvSpPr>
          <p:nvPr/>
        </p:nvSpPr>
        <p:spPr bwMode="auto">
          <a:xfrm>
            <a:off x="4863124" y="2567254"/>
            <a:ext cx="4012081" cy="938719"/>
          </a:xfrm>
          <a:prstGeom prst="rect">
            <a:avLst/>
          </a:prstGeom>
          <a:noFill/>
          <a:ln w="9525">
            <a:noFill/>
            <a:miter lim="800000"/>
            <a:headEnd/>
            <a:tailEnd/>
          </a:ln>
        </p:spPr>
        <p:txBody>
          <a:bodyPr wrap="square" lIns="0" tIns="0" rIns="0" bIns="0">
            <a:spAutoFit/>
          </a:bodyPr>
          <a:lstStyle/>
          <a:p>
            <a:pPr>
              <a:spcAft>
                <a:spcPts val="600"/>
              </a:spcAft>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CN" sz="2000" u="sng" dirty="0">
                <a:solidFill>
                  <a:schemeClr val="bg1"/>
                </a:solidFill>
                <a:effectLst>
                  <a:outerShdw blurRad="38100" dist="38100" dir="2700000" algn="tl">
                    <a:srgbClr val="C0C0C0"/>
                  </a:outerShdw>
                </a:effectLst>
                <a:latin typeface="Arial" charset="0"/>
                <a:ea typeface="宋体" pitchFamily="-105" charset="-122"/>
              </a:rPr>
              <a:t>C Z </a:t>
            </a:r>
            <a:r>
              <a:rPr lang="en-GB" altLang="zh-CN" sz="2000" u="sng" dirty="0" err="1">
                <a:solidFill>
                  <a:schemeClr val="bg1"/>
                </a:solidFill>
                <a:effectLst>
                  <a:outerShdw blurRad="38100" dist="38100" dir="2700000" algn="tl">
                    <a:srgbClr val="C0C0C0"/>
                  </a:outerShdw>
                </a:effectLst>
                <a:latin typeface="Arial" charset="0"/>
                <a:ea typeface="宋体" pitchFamily="-105" charset="-122"/>
              </a:rPr>
              <a:t>Biohub</a:t>
            </a:r>
            <a:endParaRPr lang="en-US" sz="2000" u="sng" dirty="0">
              <a:solidFill>
                <a:schemeClr val="bg1"/>
              </a:solidFill>
              <a:latin typeface="Tahoma" charset="0"/>
              <a:ea typeface="Arial" charset="0"/>
              <a:cs typeface="Arial" charset="0"/>
            </a:endParaRPr>
          </a:p>
          <a:p>
            <a:pPr>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err="1">
                <a:solidFill>
                  <a:schemeClr val="bg1"/>
                </a:solidFill>
                <a:latin typeface="Tahoma"/>
                <a:cs typeface="Tahoma"/>
              </a:rPr>
              <a:t>Shayan</a:t>
            </a:r>
            <a:r>
              <a:rPr lang="en-US" dirty="0">
                <a:solidFill>
                  <a:schemeClr val="bg1"/>
                </a:solidFill>
                <a:latin typeface="Tahoma"/>
                <a:cs typeface="Tahoma"/>
              </a:rPr>
              <a:t> </a:t>
            </a:r>
            <a:r>
              <a:rPr lang="en-US" dirty="0" err="1">
                <a:solidFill>
                  <a:schemeClr val="bg1"/>
                </a:solidFill>
                <a:latin typeface="Tahoma"/>
                <a:cs typeface="Tahoma"/>
              </a:rPr>
              <a:t>Hosseinzadeh</a:t>
            </a:r>
            <a:r>
              <a:rPr lang="en-US" dirty="0">
                <a:solidFill>
                  <a:schemeClr val="bg1"/>
                </a:solidFill>
                <a:latin typeface="Tahoma"/>
                <a:cs typeface="Tahoma"/>
              </a:rPr>
              <a:t>, Spyros </a:t>
            </a:r>
            <a:r>
              <a:rPr lang="en-US" dirty="0" err="1">
                <a:solidFill>
                  <a:schemeClr val="bg1"/>
                </a:solidFill>
                <a:latin typeface="Tahoma"/>
                <a:cs typeface="Tahoma"/>
              </a:rPr>
              <a:t>Darmanis</a:t>
            </a:r>
            <a:endParaRPr lang="en-US" dirty="0">
              <a:solidFill>
                <a:schemeClr val="bg1"/>
              </a:solidFill>
              <a:latin typeface="Tahoma"/>
              <a:ea typeface="Arial" charset="0"/>
              <a:cs typeface="Tahoma"/>
            </a:endParaRPr>
          </a:p>
        </p:txBody>
      </p:sp>
      <p:sp>
        <p:nvSpPr>
          <p:cNvPr id="13" name="Rectangle 12"/>
          <p:cNvSpPr/>
          <p:nvPr/>
        </p:nvSpPr>
        <p:spPr>
          <a:xfrm>
            <a:off x="4795564" y="3483603"/>
            <a:ext cx="4572000" cy="1200329"/>
          </a:xfrm>
          <a:prstGeom prst="rect">
            <a:avLst/>
          </a:prstGeom>
        </p:spPr>
        <p:txBody>
          <a:bodyPr>
            <a:spAutoFit/>
          </a:bodyPr>
          <a:lstStyle/>
          <a:p>
            <a:r>
              <a:rPr lang="en-US" dirty="0">
                <a:solidFill>
                  <a:schemeClr val="bg1"/>
                </a:solidFill>
                <a:latin typeface="Tahoma"/>
                <a:cs typeface="Tahoma"/>
              </a:rPr>
              <a:t>Li Wang ( UT Arlington)</a:t>
            </a:r>
          </a:p>
          <a:p>
            <a:r>
              <a:rPr lang="en-US" dirty="0" err="1">
                <a:solidFill>
                  <a:schemeClr val="bg1"/>
                </a:solidFill>
                <a:latin typeface="Tahoma"/>
                <a:cs typeface="Tahoma"/>
              </a:rPr>
              <a:t>Ruoshi</a:t>
            </a:r>
            <a:r>
              <a:rPr lang="en-US" dirty="0">
                <a:solidFill>
                  <a:schemeClr val="bg1"/>
                </a:solidFill>
                <a:latin typeface="Tahoma"/>
                <a:cs typeface="Tahoma"/>
              </a:rPr>
              <a:t> Yuan (Berkeley)</a:t>
            </a:r>
          </a:p>
          <a:p>
            <a:r>
              <a:rPr lang="it-IT" dirty="0">
                <a:solidFill>
                  <a:schemeClr val="bg1"/>
                </a:solidFill>
                <a:latin typeface="Tahoma"/>
                <a:cs typeface="Tahoma"/>
              </a:rPr>
              <a:t>Song </a:t>
            </a:r>
            <a:r>
              <a:rPr lang="it-IT" dirty="0" err="1">
                <a:solidFill>
                  <a:schemeClr val="bg1"/>
                </a:solidFill>
                <a:latin typeface="Tahoma"/>
                <a:cs typeface="Tahoma"/>
              </a:rPr>
              <a:t>Xu</a:t>
            </a:r>
            <a:r>
              <a:rPr lang="it-IT" dirty="0">
                <a:solidFill>
                  <a:schemeClr val="bg1"/>
                </a:solidFill>
                <a:latin typeface="Tahoma"/>
                <a:cs typeface="Tahoma"/>
              </a:rPr>
              <a:t> (Stanford)</a:t>
            </a:r>
          </a:p>
          <a:p>
            <a:r>
              <a:rPr lang="it-IT" dirty="0" err="1">
                <a:solidFill>
                  <a:schemeClr val="bg1"/>
                </a:solidFill>
                <a:latin typeface="Tahoma"/>
                <a:cs typeface="Tahoma"/>
              </a:rPr>
              <a:t>Yian</a:t>
            </a:r>
            <a:r>
              <a:rPr lang="it-IT" dirty="0">
                <a:solidFill>
                  <a:schemeClr val="bg1"/>
                </a:solidFill>
                <a:latin typeface="Tahoma"/>
                <a:cs typeface="Tahoma"/>
              </a:rPr>
              <a:t> Ma (UC Berkeley)</a:t>
            </a:r>
            <a:endParaRPr lang="en-US" dirty="0">
              <a:solidFill>
                <a:schemeClr val="bg1"/>
              </a:solidFill>
              <a:latin typeface="Tahoma"/>
              <a:cs typeface="Tahoma"/>
            </a:endParaRPr>
          </a:p>
        </p:txBody>
      </p:sp>
      <p:sp>
        <p:nvSpPr>
          <p:cNvPr id="18" name="Rectangle 17"/>
          <p:cNvSpPr/>
          <p:nvPr/>
        </p:nvSpPr>
        <p:spPr>
          <a:xfrm>
            <a:off x="4718500" y="4552328"/>
            <a:ext cx="3309019" cy="400110"/>
          </a:xfrm>
          <a:prstGeom prst="rect">
            <a:avLst/>
          </a:prstGeom>
        </p:spPr>
        <p:txBody>
          <a:bodyPr wrap="none">
            <a:spAutoFit/>
          </a:bodyPr>
          <a:lstStyle/>
          <a:p>
            <a:pPr>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000" u="sng" dirty="0" err="1">
                <a:solidFill>
                  <a:schemeClr val="bg1"/>
                </a:solidFill>
                <a:effectLst>
                  <a:outerShdw blurRad="38100" dist="38100" dir="2700000" algn="tl">
                    <a:srgbClr val="000000">
                      <a:alpha val="43137"/>
                    </a:srgbClr>
                  </a:outerShdw>
                </a:effectLst>
                <a:latin typeface="Tahoma" charset="0"/>
                <a:ea typeface="Arial" charset="0"/>
                <a:cs typeface="Arial" charset="0"/>
              </a:rPr>
              <a:t>Kazuhide</a:t>
            </a:r>
            <a:r>
              <a:rPr lang="en-US" sz="2000" u="sng" dirty="0">
                <a:solidFill>
                  <a:schemeClr val="bg1"/>
                </a:solidFill>
                <a:effectLst>
                  <a:outerShdw blurRad="38100" dist="38100" dir="2700000" algn="tl">
                    <a:srgbClr val="000000">
                      <a:alpha val="43137"/>
                    </a:srgbClr>
                  </a:outerShdw>
                </a:effectLst>
                <a:latin typeface="Tahoma" charset="0"/>
                <a:ea typeface="Arial" charset="0"/>
                <a:cs typeface="Arial" charset="0"/>
              </a:rPr>
              <a:t> Watanabe (Riken)</a:t>
            </a:r>
          </a:p>
        </p:txBody>
      </p:sp>
      <p:sp>
        <p:nvSpPr>
          <p:cNvPr id="6" name="TextBox 5"/>
          <p:cNvSpPr txBox="1"/>
          <p:nvPr/>
        </p:nvSpPr>
        <p:spPr>
          <a:xfrm>
            <a:off x="123842" y="4038139"/>
            <a:ext cx="4191147" cy="1261884"/>
          </a:xfrm>
          <a:prstGeom prst="rect">
            <a:avLst/>
          </a:prstGeom>
          <a:noFill/>
        </p:spPr>
        <p:txBody>
          <a:bodyPr wrap="none" rtlCol="0">
            <a:spAutoFit/>
          </a:bodyPr>
          <a:lstStyle/>
          <a:p>
            <a:r>
              <a:rPr lang="en-US" sz="2000" u="sng" dirty="0">
                <a:solidFill>
                  <a:schemeClr val="bg1"/>
                </a:solidFill>
                <a:effectLst>
                  <a:outerShdw blurRad="38100" dist="38100" dir="2700000" algn="tl">
                    <a:srgbClr val="000000">
                      <a:alpha val="43137"/>
                    </a:srgbClr>
                  </a:outerShdw>
                </a:effectLst>
                <a:latin typeface="Tahoma"/>
                <a:cs typeface="Tahoma"/>
              </a:rPr>
              <a:t>Vijay G. </a:t>
            </a:r>
            <a:r>
              <a:rPr lang="en-US" sz="2000" u="sng" dirty="0" err="1">
                <a:solidFill>
                  <a:schemeClr val="bg1"/>
                </a:solidFill>
                <a:effectLst>
                  <a:outerShdw blurRad="38100" dist="38100" dir="2700000" algn="tl">
                    <a:srgbClr val="000000">
                      <a:alpha val="43137"/>
                    </a:srgbClr>
                  </a:outerShdw>
                </a:effectLst>
                <a:latin typeface="Tahoma"/>
                <a:cs typeface="Tahoma"/>
              </a:rPr>
              <a:t>Sankaran</a:t>
            </a:r>
            <a:r>
              <a:rPr lang="en-US" sz="2000" u="sng" dirty="0">
                <a:solidFill>
                  <a:schemeClr val="bg1"/>
                </a:solidFill>
                <a:effectLst>
                  <a:outerShdw blurRad="38100" dist="38100" dir="2700000" algn="tl">
                    <a:srgbClr val="000000">
                      <a:alpha val="43137"/>
                    </a:srgbClr>
                  </a:outerShdw>
                </a:effectLst>
                <a:latin typeface="Tahoma"/>
                <a:cs typeface="Tahoma"/>
              </a:rPr>
              <a:t> (Broad/Harvard) </a:t>
            </a:r>
          </a:p>
          <a:p>
            <a:r>
              <a:rPr lang="en-US" sz="2000" u="sng" dirty="0">
                <a:solidFill>
                  <a:schemeClr val="bg1"/>
                </a:solidFill>
                <a:effectLst>
                  <a:outerShdw blurRad="38100" dist="38100" dir="2700000" algn="tl">
                    <a:srgbClr val="000000">
                      <a:alpha val="43137"/>
                    </a:srgbClr>
                  </a:outerShdw>
                </a:effectLst>
                <a:latin typeface="Tahoma"/>
                <a:cs typeface="Tahoma"/>
              </a:rPr>
              <a:t>Eric S. Lander (Broad) </a:t>
            </a:r>
          </a:p>
          <a:p>
            <a:r>
              <a:rPr lang="en-US" dirty="0">
                <a:solidFill>
                  <a:schemeClr val="bg1"/>
                </a:solidFill>
                <a:latin typeface="Tahoma"/>
                <a:cs typeface="Tahoma"/>
              </a:rPr>
              <a:t>Jorge D. Martin-</a:t>
            </a:r>
            <a:r>
              <a:rPr lang="en-US" dirty="0" err="1">
                <a:solidFill>
                  <a:schemeClr val="bg1"/>
                </a:solidFill>
                <a:latin typeface="Tahoma"/>
                <a:cs typeface="Tahoma"/>
              </a:rPr>
              <a:t>Rufino</a:t>
            </a:r>
            <a:endParaRPr lang="en-US" dirty="0">
              <a:solidFill>
                <a:schemeClr val="bg1"/>
              </a:solidFill>
              <a:latin typeface="Tahoma"/>
              <a:cs typeface="Tahoma"/>
            </a:endParaRPr>
          </a:p>
          <a:p>
            <a:r>
              <a:rPr lang="en-US" dirty="0">
                <a:solidFill>
                  <a:schemeClr val="bg1"/>
                </a:solidFill>
                <a:latin typeface="Tahoma"/>
                <a:cs typeface="Tahoma"/>
              </a:rPr>
              <a:t>Chen Weng</a:t>
            </a:r>
          </a:p>
        </p:txBody>
      </p:sp>
    </p:spTree>
    <p:custDataLst>
      <p:tags r:id="rId1"/>
    </p:custDataLst>
    <p:extLst>
      <p:ext uri="{BB962C8B-B14F-4D97-AF65-F5344CB8AC3E}">
        <p14:creationId xmlns:p14="http://schemas.microsoft.com/office/powerpoint/2010/main" val="3355199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902" y="118798"/>
            <a:ext cx="7776438" cy="461665"/>
          </a:xfrm>
          <a:prstGeom prst="rect">
            <a:avLst/>
          </a:prstGeom>
          <a:noFill/>
        </p:spPr>
        <p:txBody>
          <a:bodyPr wrap="none" rtlCol="0">
            <a:spAutoFit/>
          </a:bodyPr>
          <a:lstStyle/>
          <a:p>
            <a:r>
              <a:rPr lang="en-US" sz="2400" b="1" dirty="0">
                <a:solidFill>
                  <a:schemeClr val="bg1"/>
                </a:solidFill>
              </a:rPr>
              <a:t>Rigorous reconstruction of cell dynamics from imaging data</a:t>
            </a:r>
          </a:p>
        </p:txBody>
      </p:sp>
      <p:sp>
        <p:nvSpPr>
          <p:cNvPr id="2" name="Slide Number Placeholder 1"/>
          <p:cNvSpPr>
            <a:spLocks noGrp="1"/>
          </p:cNvSpPr>
          <p:nvPr>
            <p:ph type="sldNum" sz="quarter" idx="12"/>
          </p:nvPr>
        </p:nvSpPr>
        <p:spPr/>
        <p:txBody>
          <a:bodyPr/>
          <a:lstStyle/>
          <a:p>
            <a:fld id="{CF5D888C-37F7-374E-95A9-52D87E00DB4B}" type="slidenum">
              <a:rPr lang="en-US" smtClean="0"/>
              <a:t>20</a:t>
            </a:fld>
            <a:endParaRPr lang="en-US"/>
          </a:p>
        </p:txBody>
      </p:sp>
      <p:pic>
        <p:nvPicPr>
          <p:cNvPr id="14" name="Picture 13"/>
          <p:cNvPicPr>
            <a:picLocks noChangeAspect="1"/>
          </p:cNvPicPr>
          <p:nvPr/>
        </p:nvPicPr>
        <p:blipFill rotWithShape="1">
          <a:blip r:embed="rId3"/>
          <a:srcRect b="3751"/>
          <a:stretch/>
        </p:blipFill>
        <p:spPr>
          <a:xfrm>
            <a:off x="5590239" y="861375"/>
            <a:ext cx="3365141" cy="2404872"/>
          </a:xfrm>
          <a:prstGeom prst="rect">
            <a:avLst/>
          </a:prstGeom>
        </p:spPr>
      </p:pic>
      <p:sp>
        <p:nvSpPr>
          <p:cNvPr id="9" name="TextBox 8"/>
          <p:cNvSpPr txBox="1"/>
          <p:nvPr/>
        </p:nvSpPr>
        <p:spPr>
          <a:xfrm>
            <a:off x="1270245" y="3556003"/>
            <a:ext cx="2340329" cy="400110"/>
          </a:xfrm>
          <a:prstGeom prst="rect">
            <a:avLst/>
          </a:prstGeom>
          <a:noFill/>
        </p:spPr>
        <p:txBody>
          <a:bodyPr wrap="none" rtlCol="0">
            <a:spAutoFit/>
          </a:bodyPr>
          <a:lstStyle/>
          <a:p>
            <a:r>
              <a:rPr lang="en-US" sz="2000" b="1" dirty="0" err="1">
                <a:solidFill>
                  <a:schemeClr val="bg1"/>
                </a:solidFill>
              </a:rPr>
              <a:t>Vimentin</a:t>
            </a:r>
            <a:r>
              <a:rPr lang="en-US" sz="2000" b="1" dirty="0">
                <a:solidFill>
                  <a:schemeClr val="bg1"/>
                </a:solidFill>
              </a:rPr>
              <a:t> varies first</a:t>
            </a:r>
          </a:p>
        </p:txBody>
      </p:sp>
      <p:sp>
        <p:nvSpPr>
          <p:cNvPr id="15" name="TextBox 14"/>
          <p:cNvSpPr txBox="1"/>
          <p:nvPr/>
        </p:nvSpPr>
        <p:spPr>
          <a:xfrm>
            <a:off x="5383035" y="3574144"/>
            <a:ext cx="2293366" cy="400110"/>
          </a:xfrm>
          <a:prstGeom prst="rect">
            <a:avLst/>
          </a:prstGeom>
          <a:noFill/>
        </p:spPr>
        <p:txBody>
          <a:bodyPr wrap="none" rtlCol="0">
            <a:spAutoFit/>
          </a:bodyPr>
          <a:lstStyle/>
          <a:p>
            <a:r>
              <a:rPr lang="en-US" sz="2000" b="1" dirty="0">
                <a:solidFill>
                  <a:schemeClr val="bg1"/>
                </a:solidFill>
              </a:rPr>
              <a:t>Concerted variation</a:t>
            </a:r>
          </a:p>
        </p:txBody>
      </p:sp>
      <p:sp>
        <p:nvSpPr>
          <p:cNvPr id="3" name="Rectangle 2">
            <a:extLst>
              <a:ext uri="{FF2B5EF4-FFF2-40B4-BE49-F238E27FC236}">
                <a16:creationId xmlns:a16="http://schemas.microsoft.com/office/drawing/2014/main" id="{6EDB7405-BEEE-06C2-7D90-1A351DF93EAC}"/>
              </a:ext>
            </a:extLst>
          </p:cNvPr>
          <p:cNvSpPr/>
          <p:nvPr/>
        </p:nvSpPr>
        <p:spPr>
          <a:xfrm>
            <a:off x="188620" y="606554"/>
            <a:ext cx="5297266" cy="29764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5498088-2C20-76C6-5105-8D1A0F18E929}"/>
              </a:ext>
            </a:extLst>
          </p:cNvPr>
          <p:cNvGrpSpPr/>
          <p:nvPr/>
        </p:nvGrpSpPr>
        <p:grpSpPr>
          <a:xfrm>
            <a:off x="273004" y="643655"/>
            <a:ext cx="5185928" cy="2728347"/>
            <a:chOff x="1146212" y="861375"/>
            <a:chExt cx="5185928" cy="2728347"/>
          </a:xfrm>
        </p:grpSpPr>
        <p:graphicFrame>
          <p:nvGraphicFramePr>
            <p:cNvPr id="10" name="Object 9">
              <a:extLst>
                <a:ext uri="{FF2B5EF4-FFF2-40B4-BE49-F238E27FC236}">
                  <a16:creationId xmlns:a16="http://schemas.microsoft.com/office/drawing/2014/main" id="{87C73C88-3BE4-423D-99CF-038E3A4698C3}"/>
                </a:ext>
              </a:extLst>
            </p:cNvPr>
            <p:cNvGraphicFramePr>
              <a:graphicFrameLocks noChangeAspect="1"/>
            </p:cNvGraphicFramePr>
            <p:nvPr/>
          </p:nvGraphicFramePr>
          <p:xfrm>
            <a:off x="1774012" y="861375"/>
            <a:ext cx="3326455" cy="1118781"/>
          </p:xfrm>
          <a:graphic>
            <a:graphicData uri="http://schemas.openxmlformats.org/presentationml/2006/ole">
              <mc:AlternateContent xmlns:mc="http://schemas.openxmlformats.org/markup-compatibility/2006">
                <mc:Choice xmlns:v="urn:schemas-microsoft-com:vml" Requires="v">
                  <p:oleObj name="Equation" r:id="rId4" imgW="1028700" imgH="406400" progId="Equation.3">
                    <p:embed/>
                  </p:oleObj>
                </mc:Choice>
                <mc:Fallback>
                  <p:oleObj name="Equation" r:id="rId4" imgW="1028700" imgH="406400" progId="Equation.3">
                    <p:embed/>
                    <p:pic>
                      <p:nvPicPr>
                        <p:cNvPr id="10" name="Object 9">
                          <a:extLst>
                            <a:ext uri="{FF2B5EF4-FFF2-40B4-BE49-F238E27FC236}">
                              <a16:creationId xmlns:a16="http://schemas.microsoft.com/office/drawing/2014/main" id="{87C73C88-3BE4-423D-99CF-038E3A4698C3}"/>
                            </a:ext>
                          </a:extLst>
                        </p:cNvPr>
                        <p:cNvPicPr/>
                        <p:nvPr/>
                      </p:nvPicPr>
                      <p:blipFill>
                        <a:blip r:embed="rId5"/>
                        <a:stretch>
                          <a:fillRect/>
                        </a:stretch>
                      </p:blipFill>
                      <p:spPr>
                        <a:xfrm>
                          <a:off x="1774012" y="861375"/>
                          <a:ext cx="3326455" cy="1118781"/>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E2D1EABB-8A62-8921-B8A5-A2BB3EA5D617}"/>
                </a:ext>
              </a:extLst>
            </p:cNvPr>
            <p:cNvSpPr/>
            <p:nvPr/>
          </p:nvSpPr>
          <p:spPr>
            <a:xfrm>
              <a:off x="3303849" y="1201637"/>
              <a:ext cx="395932" cy="576363"/>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a:extLst>
                <a:ext uri="{FF2B5EF4-FFF2-40B4-BE49-F238E27FC236}">
                  <a16:creationId xmlns:a16="http://schemas.microsoft.com/office/drawing/2014/main" id="{03BEEA2A-A87E-53EC-12C9-E647485873F6}"/>
                </a:ext>
              </a:extLst>
            </p:cNvPr>
            <p:cNvSpPr/>
            <p:nvPr/>
          </p:nvSpPr>
          <p:spPr>
            <a:xfrm flipH="1" flipV="1">
              <a:off x="1780342" y="916683"/>
              <a:ext cx="708858" cy="1077217"/>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id="{8262D795-E746-B035-8E5E-2D7DD9988162}"/>
                </a:ext>
              </a:extLst>
            </p:cNvPr>
            <p:cNvPicPr>
              <a:picLocks noChangeAspect="1"/>
            </p:cNvPicPr>
            <p:nvPr/>
          </p:nvPicPr>
          <p:blipFill>
            <a:blip r:embed="rId6"/>
            <a:stretch>
              <a:fillRect/>
            </a:stretch>
          </p:blipFill>
          <p:spPr>
            <a:xfrm>
              <a:off x="3894657" y="3028974"/>
              <a:ext cx="1364207" cy="560748"/>
            </a:xfrm>
            <a:prstGeom prst="rect">
              <a:avLst/>
            </a:prstGeom>
          </p:spPr>
        </p:pic>
        <p:pic>
          <p:nvPicPr>
            <p:cNvPr id="17" name="Picture 16">
              <a:extLst>
                <a:ext uri="{FF2B5EF4-FFF2-40B4-BE49-F238E27FC236}">
                  <a16:creationId xmlns:a16="http://schemas.microsoft.com/office/drawing/2014/main" id="{A1C546A9-1A15-DAF9-9FB9-85C855B8160A}"/>
                </a:ext>
              </a:extLst>
            </p:cNvPr>
            <p:cNvPicPr>
              <a:picLocks noChangeAspect="1"/>
            </p:cNvPicPr>
            <p:nvPr/>
          </p:nvPicPr>
          <p:blipFill>
            <a:blip r:embed="rId7"/>
            <a:stretch>
              <a:fillRect/>
            </a:stretch>
          </p:blipFill>
          <p:spPr>
            <a:xfrm>
              <a:off x="1146212" y="2084357"/>
              <a:ext cx="4490378" cy="1067725"/>
            </a:xfrm>
            <a:prstGeom prst="rect">
              <a:avLst/>
            </a:prstGeom>
          </p:spPr>
        </p:pic>
        <p:sp>
          <p:nvSpPr>
            <p:cNvPr id="18" name="Rectangle 17">
              <a:extLst>
                <a:ext uri="{FF2B5EF4-FFF2-40B4-BE49-F238E27FC236}">
                  <a16:creationId xmlns:a16="http://schemas.microsoft.com/office/drawing/2014/main" id="{D5CB7B27-7FF3-9777-9628-46F34FFDF104}"/>
                </a:ext>
              </a:extLst>
            </p:cNvPr>
            <p:cNvSpPr/>
            <p:nvPr/>
          </p:nvSpPr>
          <p:spPr>
            <a:xfrm>
              <a:off x="4461557" y="2325235"/>
              <a:ext cx="400298" cy="1354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4EFDFD0A-50D1-1373-F5B0-092E7F1C012B}"/>
                </a:ext>
              </a:extLst>
            </p:cNvPr>
            <p:cNvSpPr/>
            <p:nvPr/>
          </p:nvSpPr>
          <p:spPr>
            <a:xfrm flipV="1">
              <a:off x="5242650" y="2557894"/>
              <a:ext cx="563733" cy="1206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65ABDBE1-A6B1-ABA5-F2F3-47CB7F9A8650}"/>
                </a:ext>
              </a:extLst>
            </p:cNvPr>
            <p:cNvSpPr txBox="1"/>
            <p:nvPr/>
          </p:nvSpPr>
          <p:spPr>
            <a:xfrm>
              <a:off x="5183346" y="2443283"/>
              <a:ext cx="1148794" cy="246221"/>
            </a:xfrm>
            <a:prstGeom prst="rect">
              <a:avLst/>
            </a:prstGeom>
            <a:noFill/>
          </p:spPr>
          <p:txBody>
            <a:bodyPr wrap="square" rtlCol="0">
              <a:spAutoFit/>
            </a:bodyPr>
            <a:lstStyle/>
            <a:p>
              <a:r>
                <a:rPr lang="en-US" sz="1000" b="1" dirty="0" err="1"/>
                <a:t>i-th</a:t>
              </a:r>
              <a:r>
                <a:rPr lang="en-US" sz="1000" b="1" dirty="0"/>
                <a:t> </a:t>
              </a:r>
              <a:r>
                <a:rPr lang="en-US" sz="1000" b="1" dirty="0" err="1"/>
                <a:t>Veronoi</a:t>
              </a:r>
              <a:r>
                <a:rPr lang="en-US" sz="1000" b="1" dirty="0"/>
                <a:t> cell</a:t>
              </a:r>
            </a:p>
          </p:txBody>
        </p:sp>
      </p:grpSp>
      <p:sp>
        <p:nvSpPr>
          <p:cNvPr id="31" name="Rectangle 30">
            <a:extLst>
              <a:ext uri="{FF2B5EF4-FFF2-40B4-BE49-F238E27FC236}">
                <a16:creationId xmlns:a16="http://schemas.microsoft.com/office/drawing/2014/main" id="{6C99A69E-4D8A-67D0-3858-F5ABC4F6B4EC}"/>
              </a:ext>
            </a:extLst>
          </p:cNvPr>
          <p:cNvSpPr/>
          <p:nvPr/>
        </p:nvSpPr>
        <p:spPr>
          <a:xfrm>
            <a:off x="241614" y="3591754"/>
            <a:ext cx="8234163" cy="32163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3AEA3CE-00C4-5ED9-7E72-9CFEF70FD020}"/>
              </a:ext>
            </a:extLst>
          </p:cNvPr>
          <p:cNvSpPr/>
          <p:nvPr/>
        </p:nvSpPr>
        <p:spPr>
          <a:xfrm>
            <a:off x="4806010" y="6419875"/>
            <a:ext cx="3516746" cy="369332"/>
          </a:xfrm>
          <a:prstGeom prst="rect">
            <a:avLst/>
          </a:prstGeom>
        </p:spPr>
        <p:txBody>
          <a:bodyPr wrap="none">
            <a:spAutoFit/>
          </a:bodyPr>
          <a:lstStyle/>
          <a:p>
            <a:r>
              <a:rPr lang="is-IS" dirty="0"/>
              <a:t>Wang et al. </a:t>
            </a:r>
            <a:r>
              <a:rPr lang="en-US" dirty="0" err="1"/>
              <a:t>eLife</a:t>
            </a:r>
            <a:r>
              <a:rPr lang="en-US" dirty="0"/>
              <a:t>, 11:e74866 (2022) </a:t>
            </a:r>
          </a:p>
        </p:txBody>
      </p:sp>
      <p:pic>
        <p:nvPicPr>
          <p:cNvPr id="6" name="Picture 5">
            <a:extLst>
              <a:ext uri="{FF2B5EF4-FFF2-40B4-BE49-F238E27FC236}">
                <a16:creationId xmlns:a16="http://schemas.microsoft.com/office/drawing/2014/main" id="{977CAC45-AC14-0F1D-49E4-945DE25371F2}"/>
              </a:ext>
            </a:extLst>
          </p:cNvPr>
          <p:cNvPicPr>
            <a:picLocks noChangeAspect="1"/>
          </p:cNvPicPr>
          <p:nvPr/>
        </p:nvPicPr>
        <p:blipFill>
          <a:blip r:embed="rId8"/>
          <a:stretch>
            <a:fillRect/>
          </a:stretch>
        </p:blipFill>
        <p:spPr>
          <a:xfrm>
            <a:off x="747454" y="3679294"/>
            <a:ext cx="3587900" cy="2898906"/>
          </a:xfrm>
          <a:prstGeom prst="rect">
            <a:avLst/>
          </a:prstGeom>
          <a:solidFill>
            <a:schemeClr val="bg2"/>
          </a:solidFill>
        </p:spPr>
      </p:pic>
      <p:pic>
        <p:nvPicPr>
          <p:cNvPr id="8" name="Picture 7">
            <a:extLst>
              <a:ext uri="{FF2B5EF4-FFF2-40B4-BE49-F238E27FC236}">
                <a16:creationId xmlns:a16="http://schemas.microsoft.com/office/drawing/2014/main" id="{A1846B87-1E1D-D22E-7F00-6F6F2F0A34CD}"/>
              </a:ext>
            </a:extLst>
          </p:cNvPr>
          <p:cNvPicPr>
            <a:picLocks noChangeAspect="1"/>
          </p:cNvPicPr>
          <p:nvPr/>
        </p:nvPicPr>
        <p:blipFill>
          <a:blip r:embed="rId9"/>
          <a:stretch>
            <a:fillRect/>
          </a:stretch>
        </p:blipFill>
        <p:spPr>
          <a:xfrm>
            <a:off x="4384121" y="3624628"/>
            <a:ext cx="3792533" cy="2743200"/>
          </a:xfrm>
          <a:prstGeom prst="rect">
            <a:avLst/>
          </a:prstGeom>
        </p:spPr>
      </p:pic>
      <p:sp>
        <p:nvSpPr>
          <p:cNvPr id="11" name="TextBox 10">
            <a:extLst>
              <a:ext uri="{FF2B5EF4-FFF2-40B4-BE49-F238E27FC236}">
                <a16:creationId xmlns:a16="http://schemas.microsoft.com/office/drawing/2014/main" id="{6EA8BB6F-E635-29DB-2A1A-C2215B6BA065}"/>
              </a:ext>
            </a:extLst>
          </p:cNvPr>
          <p:cNvSpPr txBox="1"/>
          <p:nvPr/>
        </p:nvSpPr>
        <p:spPr>
          <a:xfrm>
            <a:off x="370818" y="6213841"/>
            <a:ext cx="4386425" cy="646331"/>
          </a:xfrm>
          <a:prstGeom prst="rect">
            <a:avLst/>
          </a:prstGeom>
          <a:noFill/>
        </p:spPr>
        <p:txBody>
          <a:bodyPr wrap="none" rtlCol="0">
            <a:spAutoFit/>
          </a:bodyPr>
          <a:lstStyle/>
          <a:p>
            <a:r>
              <a:rPr lang="en-US" dirty="0"/>
              <a:t>1 </a:t>
            </a:r>
            <a:r>
              <a:rPr lang="en-US" dirty="0" err="1"/>
              <a:t>ng</a:t>
            </a:r>
            <a:r>
              <a:rPr lang="en-US" dirty="0"/>
              <a:t>/ml: Concerted trajectories dominate</a:t>
            </a:r>
          </a:p>
          <a:p>
            <a:r>
              <a:rPr lang="en-US" dirty="0"/>
              <a:t>4 </a:t>
            </a:r>
            <a:r>
              <a:rPr lang="en-US" dirty="0" err="1"/>
              <a:t>ng</a:t>
            </a:r>
            <a:r>
              <a:rPr lang="en-US" dirty="0"/>
              <a:t>/ml: </a:t>
            </a:r>
            <a:r>
              <a:rPr lang="en-US" dirty="0" err="1"/>
              <a:t>Vimentin</a:t>
            </a:r>
            <a:r>
              <a:rPr lang="en-US" dirty="0"/>
              <a:t> first trajectories dominate</a:t>
            </a:r>
          </a:p>
        </p:txBody>
      </p:sp>
      <p:cxnSp>
        <p:nvCxnSpPr>
          <p:cNvPr id="20" name="Straight Arrow Connector 19">
            <a:extLst>
              <a:ext uri="{FF2B5EF4-FFF2-40B4-BE49-F238E27FC236}">
                <a16:creationId xmlns:a16="http://schemas.microsoft.com/office/drawing/2014/main" id="{8781ECA2-E3C3-933E-9E9F-75D3CF4CEAD2}"/>
              </a:ext>
            </a:extLst>
          </p:cNvPr>
          <p:cNvCxnSpPr>
            <a:cxnSpLocks/>
          </p:cNvCxnSpPr>
          <p:nvPr/>
        </p:nvCxnSpPr>
        <p:spPr>
          <a:xfrm flipV="1">
            <a:off x="1615992" y="3162300"/>
            <a:ext cx="1563089" cy="2416630"/>
          </a:xfrm>
          <a:prstGeom prst="straightConnector1">
            <a:avLst/>
          </a:prstGeom>
          <a:ln>
            <a:solidFill>
              <a:srgbClr val="FF66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D5A1934-D133-2B4E-B727-4931DF29DEA7}"/>
              </a:ext>
            </a:extLst>
          </p:cNvPr>
          <p:cNvSpPr txBox="1"/>
          <p:nvPr/>
        </p:nvSpPr>
        <p:spPr>
          <a:xfrm>
            <a:off x="5730983" y="4107463"/>
            <a:ext cx="2992786" cy="1569660"/>
          </a:xfrm>
          <a:prstGeom prst="rect">
            <a:avLst/>
          </a:prstGeom>
          <a:solidFill>
            <a:srgbClr val="EFDB17"/>
          </a:solidFill>
        </p:spPr>
        <p:txBody>
          <a:bodyPr wrap="square" rtlCol="0">
            <a:spAutoFit/>
          </a:bodyPr>
          <a:lstStyle/>
          <a:p>
            <a:r>
              <a:rPr lang="en-US" sz="2400" b="1" dirty="0">
                <a:solidFill>
                  <a:srgbClr val="FF0000"/>
                </a:solidFill>
              </a:rPr>
              <a:t>Cheap experiment,</a:t>
            </a:r>
          </a:p>
          <a:p>
            <a:r>
              <a:rPr lang="en-US" sz="2400" b="1" dirty="0">
                <a:solidFill>
                  <a:srgbClr val="FF0000"/>
                </a:solidFill>
              </a:rPr>
              <a:t>rich information revealed through quantitative analyses!</a:t>
            </a:r>
          </a:p>
        </p:txBody>
      </p:sp>
    </p:spTree>
    <p:extLst>
      <p:ext uri="{BB962C8B-B14F-4D97-AF65-F5344CB8AC3E}">
        <p14:creationId xmlns:p14="http://schemas.microsoft.com/office/powerpoint/2010/main" val="145717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5D888C-37F7-374E-95A9-52D87E00DB4B}" type="slidenum">
              <a:rPr lang="en-US" smtClean="0"/>
              <a:t>21</a:t>
            </a:fld>
            <a:endParaRPr lang="en-US" dirty="0"/>
          </a:p>
        </p:txBody>
      </p:sp>
      <p:sp>
        <p:nvSpPr>
          <p:cNvPr id="29" name="TextBox 28"/>
          <p:cNvSpPr txBox="1"/>
          <p:nvPr/>
        </p:nvSpPr>
        <p:spPr>
          <a:xfrm>
            <a:off x="127886" y="154123"/>
            <a:ext cx="7373646" cy="954107"/>
          </a:xfrm>
          <a:prstGeom prst="rect">
            <a:avLst/>
          </a:prstGeom>
          <a:noFill/>
        </p:spPr>
        <p:txBody>
          <a:bodyPr wrap="square" rtlCol="0">
            <a:spAutoFit/>
          </a:bodyPr>
          <a:lstStyle/>
          <a:p>
            <a:r>
              <a:rPr lang="en-US" sz="2800" b="1" dirty="0">
                <a:solidFill>
                  <a:schemeClr val="bg1"/>
                </a:solidFill>
              </a:rPr>
              <a:t>Genome-wide  transcriptomic vector field reconstructed from </a:t>
            </a:r>
            <a:r>
              <a:rPr lang="en-US" sz="2800" b="1" dirty="0" err="1">
                <a:solidFill>
                  <a:schemeClr val="bg1"/>
                </a:solidFill>
              </a:rPr>
              <a:t>scRNA</a:t>
            </a:r>
            <a:r>
              <a:rPr lang="en-US" sz="2800" b="1" dirty="0">
                <a:solidFill>
                  <a:schemeClr val="bg1"/>
                </a:solidFill>
              </a:rPr>
              <a:t>-seq data</a:t>
            </a:r>
          </a:p>
        </p:txBody>
      </p:sp>
      <p:grpSp>
        <p:nvGrpSpPr>
          <p:cNvPr id="19" name="Group 18">
            <a:extLst>
              <a:ext uri="{FF2B5EF4-FFF2-40B4-BE49-F238E27FC236}">
                <a16:creationId xmlns:a16="http://schemas.microsoft.com/office/drawing/2014/main" id="{7AA06FB9-C168-8456-C1B0-AF7B413C0513}"/>
              </a:ext>
            </a:extLst>
          </p:cNvPr>
          <p:cNvGrpSpPr/>
          <p:nvPr/>
        </p:nvGrpSpPr>
        <p:grpSpPr>
          <a:xfrm>
            <a:off x="2828473" y="1223556"/>
            <a:ext cx="5268562" cy="5201264"/>
            <a:chOff x="3516048" y="1368109"/>
            <a:chExt cx="5268562" cy="5201264"/>
          </a:xfrm>
        </p:grpSpPr>
        <p:sp>
          <p:nvSpPr>
            <p:cNvPr id="5" name="TextBox 4"/>
            <p:cNvSpPr txBox="1"/>
            <p:nvPr/>
          </p:nvSpPr>
          <p:spPr>
            <a:xfrm>
              <a:off x="3673265" y="1368109"/>
              <a:ext cx="5111345" cy="461665"/>
            </a:xfrm>
            <a:prstGeom prst="rect">
              <a:avLst/>
            </a:prstGeom>
            <a:solidFill>
              <a:srgbClr val="CCFFCC"/>
            </a:solidFill>
          </p:spPr>
          <p:txBody>
            <a:bodyPr wrap="none" rtlCol="0">
              <a:spAutoFit/>
            </a:bodyPr>
            <a:lstStyle/>
            <a:p>
              <a:pPr algn="ctr"/>
              <a:r>
                <a:rPr lang="en-US" sz="2400" dirty="0"/>
                <a:t>Measured/derived from single cell data </a:t>
              </a:r>
            </a:p>
          </p:txBody>
        </p:sp>
        <p:cxnSp>
          <p:nvCxnSpPr>
            <p:cNvPr id="6" name="Straight Arrow Connector 5"/>
            <p:cNvCxnSpPr/>
            <p:nvPr/>
          </p:nvCxnSpPr>
          <p:spPr>
            <a:xfrm>
              <a:off x="5357140" y="3256940"/>
              <a:ext cx="0" cy="445220"/>
            </a:xfrm>
            <a:prstGeom prst="straightConnector1">
              <a:avLst/>
            </a:prstGeom>
            <a:ln>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16048" y="4858775"/>
              <a:ext cx="5268562" cy="830997"/>
            </a:xfrm>
            <a:prstGeom prst="rect">
              <a:avLst/>
            </a:prstGeom>
            <a:solidFill>
              <a:srgbClr val="CCFFCC"/>
            </a:solidFill>
          </p:spPr>
          <p:txBody>
            <a:bodyPr wrap="square" rtlCol="0">
              <a:spAutoFit/>
            </a:bodyPr>
            <a:lstStyle/>
            <a:p>
              <a:pPr algn="ctr"/>
              <a:r>
                <a:rPr lang="en-US" sz="2400" dirty="0"/>
                <a:t>Nonlinear multi-dimensional vector function learned from </a:t>
              </a:r>
              <a:r>
                <a:rPr lang="en-US" sz="2400" b="1" dirty="0"/>
                <a:t>x</a:t>
              </a:r>
              <a:r>
                <a:rPr lang="en-US" sz="2400" dirty="0"/>
                <a:t> and d</a:t>
              </a:r>
              <a:r>
                <a:rPr lang="en-US" sz="2400" b="1" dirty="0"/>
                <a:t>x</a:t>
              </a:r>
              <a:r>
                <a:rPr lang="en-US" sz="2400" dirty="0"/>
                <a:t>/</a:t>
              </a:r>
              <a:r>
                <a:rPr lang="en-US" sz="2400" dirty="0" err="1"/>
                <a:t>dt</a:t>
              </a:r>
              <a:endParaRPr lang="en-US" sz="2400" dirty="0"/>
            </a:p>
          </p:txBody>
        </p:sp>
        <p:sp>
          <p:nvSpPr>
            <p:cNvPr id="10" name="Rectangle 9"/>
            <p:cNvSpPr/>
            <p:nvPr/>
          </p:nvSpPr>
          <p:spPr>
            <a:xfrm>
              <a:off x="3841674" y="2406797"/>
              <a:ext cx="4477401" cy="1683288"/>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812994577"/>
                </p:ext>
              </p:extLst>
            </p:nvPr>
          </p:nvGraphicFramePr>
          <p:xfrm>
            <a:off x="3870435" y="2630968"/>
            <a:ext cx="4477417" cy="1505883"/>
          </p:xfrm>
          <a:graphic>
            <a:graphicData uri="http://schemas.openxmlformats.org/presentationml/2006/ole">
              <mc:AlternateContent xmlns:mc="http://schemas.openxmlformats.org/markup-compatibility/2006">
                <mc:Choice xmlns:v="urn:schemas-microsoft-com:vml" Requires="v">
                  <p:oleObj name="Equation" r:id="rId2" imgW="1028700" imgH="406400" progId="Equation.3">
                    <p:embed/>
                  </p:oleObj>
                </mc:Choice>
                <mc:Fallback>
                  <p:oleObj name="Equation" r:id="rId2" imgW="1028700" imgH="406400" progId="Equation.3">
                    <p:embed/>
                    <p:pic>
                      <p:nvPicPr>
                        <p:cNvPr id="11" name="Object 10"/>
                        <p:cNvPicPr/>
                        <p:nvPr/>
                      </p:nvPicPr>
                      <p:blipFill>
                        <a:blip r:embed="rId3"/>
                        <a:stretch>
                          <a:fillRect/>
                        </a:stretch>
                      </p:blipFill>
                      <p:spPr>
                        <a:xfrm>
                          <a:off x="3870435" y="2630968"/>
                          <a:ext cx="4477417" cy="1505883"/>
                        </a:xfrm>
                        <a:prstGeom prst="rect">
                          <a:avLst/>
                        </a:prstGeom>
                      </p:spPr>
                    </p:pic>
                  </p:oleObj>
                </mc:Fallback>
              </mc:AlternateContent>
            </a:graphicData>
          </a:graphic>
        </p:graphicFrame>
        <p:sp>
          <p:nvSpPr>
            <p:cNvPr id="12" name="Rounded Rectangle 11"/>
            <p:cNvSpPr/>
            <p:nvPr/>
          </p:nvSpPr>
          <p:spPr>
            <a:xfrm>
              <a:off x="6033196" y="3127755"/>
              <a:ext cx="395932" cy="681141"/>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flipH="1" flipV="1">
              <a:off x="3938189" y="2631093"/>
              <a:ext cx="954526" cy="1729929"/>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flipH="1" flipV="1">
              <a:off x="5320331" y="2965497"/>
              <a:ext cx="601833" cy="808087"/>
            </a:xfrm>
            <a:prstGeom prst="round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flipV="1">
              <a:off x="6281962" y="2298298"/>
              <a:ext cx="2" cy="869154"/>
            </a:xfrm>
            <a:prstGeom prst="straightConnector1">
              <a:avLst/>
            </a:prstGeom>
            <a:ln w="381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605587" y="3808896"/>
              <a:ext cx="0" cy="982453"/>
            </a:xfrm>
            <a:prstGeom prst="straightConnector1">
              <a:avLst/>
            </a:prstGeom>
            <a:ln w="38100">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a:off x="4551409" y="2310998"/>
              <a:ext cx="1730553"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467936" y="1829774"/>
              <a:ext cx="0" cy="481223"/>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551409" y="2310997"/>
              <a:ext cx="0" cy="320096"/>
            </a:xfrm>
            <a:prstGeom prst="straightConnector1">
              <a:avLst/>
            </a:prstGeom>
            <a:ln w="381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516048" y="5861487"/>
              <a:ext cx="5022465" cy="707886"/>
            </a:xfrm>
            <a:prstGeom prst="rect">
              <a:avLst/>
            </a:prstGeom>
          </p:spPr>
          <p:txBody>
            <a:bodyPr wrap="none">
              <a:spAutoFit/>
            </a:bodyPr>
            <a:lstStyle/>
            <a:p>
              <a:r>
                <a:rPr lang="en-US" sz="2000" dirty="0">
                  <a:solidFill>
                    <a:schemeClr val="bg1"/>
                  </a:solidFill>
                </a:rPr>
                <a:t> </a:t>
              </a:r>
              <a:r>
                <a:rPr lang="nb-NO" sz="2000" dirty="0" err="1">
                  <a:solidFill>
                    <a:schemeClr val="bg1"/>
                  </a:solidFill>
                </a:rPr>
                <a:t>Qiu</a:t>
              </a:r>
              <a:r>
                <a:rPr lang="nb-NO" sz="2000" dirty="0">
                  <a:solidFill>
                    <a:schemeClr val="bg1"/>
                  </a:solidFill>
                </a:rPr>
                <a:t>, Zhang, et al. Cell, </a:t>
              </a:r>
              <a:r>
                <a:rPr lang="en-US" sz="2000" dirty="0">
                  <a:solidFill>
                    <a:schemeClr val="bg1"/>
                  </a:solidFill>
                </a:rPr>
                <a:t>185 (4): 690-711 (</a:t>
              </a:r>
              <a:r>
                <a:rPr lang="nb-NO" sz="2000" dirty="0">
                  <a:solidFill>
                    <a:schemeClr val="bg1"/>
                  </a:solidFill>
                </a:rPr>
                <a:t>2022)</a:t>
              </a:r>
            </a:p>
            <a:p>
              <a:r>
                <a:rPr lang="nb-NO" sz="2000" dirty="0">
                  <a:solidFill>
                    <a:schemeClr val="bg1"/>
                  </a:solidFill>
                </a:rPr>
                <a:t>Zhang et al., to be </a:t>
              </a:r>
              <a:r>
                <a:rPr lang="nb-NO" sz="2000" dirty="0" err="1">
                  <a:solidFill>
                    <a:schemeClr val="bg1"/>
                  </a:solidFill>
                </a:rPr>
                <a:t>submitted</a:t>
              </a:r>
              <a:endParaRPr lang="en-US" sz="2000" dirty="0">
                <a:solidFill>
                  <a:schemeClr val="bg1"/>
                </a:solidFill>
              </a:endParaRPr>
            </a:p>
          </p:txBody>
        </p:sp>
      </p:grpSp>
      <p:pic>
        <p:nvPicPr>
          <p:cNvPr id="3" name="Picture 2" descr="Hu_Sophia-16738Linkedin.jpg">
            <a:extLst>
              <a:ext uri="{FF2B5EF4-FFF2-40B4-BE49-F238E27FC236}">
                <a16:creationId xmlns:a16="http://schemas.microsoft.com/office/drawing/2014/main" id="{72563C23-88DC-149A-D8A0-8843CE062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133" y="1120995"/>
            <a:ext cx="1727538" cy="1727538"/>
          </a:xfrm>
          <a:prstGeom prst="rect">
            <a:avLst/>
          </a:prstGeom>
        </p:spPr>
      </p:pic>
      <p:sp>
        <p:nvSpPr>
          <p:cNvPr id="9" name="TextBox 8">
            <a:extLst>
              <a:ext uri="{FF2B5EF4-FFF2-40B4-BE49-F238E27FC236}">
                <a16:creationId xmlns:a16="http://schemas.microsoft.com/office/drawing/2014/main" id="{F66A0AA9-E2D5-7691-BF1F-1F7C2B4F9B7E}"/>
              </a:ext>
            </a:extLst>
          </p:cNvPr>
          <p:cNvSpPr txBox="1"/>
          <p:nvPr/>
        </p:nvSpPr>
        <p:spPr>
          <a:xfrm>
            <a:off x="320705" y="3052916"/>
            <a:ext cx="1727537" cy="563576"/>
          </a:xfrm>
          <a:prstGeom prst="rect">
            <a:avLst/>
          </a:prstGeom>
          <a:solidFill>
            <a:srgbClr val="FFFF00"/>
          </a:solidFill>
        </p:spPr>
        <p:txBody>
          <a:bodyPr wrap="none" rtlCol="0">
            <a:spAutoFit/>
          </a:bodyPr>
          <a:lstStyle/>
          <a:p>
            <a:r>
              <a:rPr lang="en-US" dirty="0"/>
              <a:t>Sophia Hu</a:t>
            </a:r>
          </a:p>
          <a:p>
            <a:r>
              <a:rPr lang="en-US" dirty="0"/>
              <a:t>Graduate student</a:t>
            </a:r>
          </a:p>
        </p:txBody>
      </p:sp>
      <p:pic>
        <p:nvPicPr>
          <p:cNvPr id="18" name="Picture 17">
            <a:extLst>
              <a:ext uri="{FF2B5EF4-FFF2-40B4-BE49-F238E27FC236}">
                <a16:creationId xmlns:a16="http://schemas.microsoft.com/office/drawing/2014/main" id="{DAB98D47-27A1-E30F-A19B-A8763CF8CDBE}"/>
              </a:ext>
            </a:extLst>
          </p:cNvPr>
          <p:cNvPicPr>
            <a:picLocks noChangeAspect="1"/>
          </p:cNvPicPr>
          <p:nvPr/>
        </p:nvPicPr>
        <p:blipFill rotWithShape="1">
          <a:blip r:embed="rId5"/>
          <a:srcRect b="17496"/>
          <a:stretch/>
        </p:blipFill>
        <p:spPr>
          <a:xfrm>
            <a:off x="2548118" y="1999954"/>
            <a:ext cx="6160663" cy="3448315"/>
          </a:xfrm>
          <a:prstGeom prst="rect">
            <a:avLst/>
          </a:prstGeom>
          <a:solidFill>
            <a:schemeClr val="bg1"/>
          </a:solidFill>
        </p:spPr>
      </p:pic>
      <p:sp>
        <p:nvSpPr>
          <p:cNvPr id="17" name="TextBox 16">
            <a:extLst>
              <a:ext uri="{FF2B5EF4-FFF2-40B4-BE49-F238E27FC236}">
                <a16:creationId xmlns:a16="http://schemas.microsoft.com/office/drawing/2014/main" id="{E10F0376-9B9A-1B61-597C-44D382A69AE7}"/>
              </a:ext>
            </a:extLst>
          </p:cNvPr>
          <p:cNvSpPr txBox="1"/>
          <p:nvPr/>
        </p:nvSpPr>
        <p:spPr>
          <a:xfrm>
            <a:off x="5764275" y="4301103"/>
            <a:ext cx="2912072" cy="1200329"/>
          </a:xfrm>
          <a:prstGeom prst="rect">
            <a:avLst/>
          </a:prstGeom>
          <a:noFill/>
        </p:spPr>
        <p:txBody>
          <a:bodyPr wrap="square">
            <a:spAutoFit/>
          </a:bodyPr>
          <a:lstStyle/>
          <a:p>
            <a:r>
              <a:rPr lang="en-US" sz="2400" b="1" dirty="0"/>
              <a:t>Human MCF10A  cells treated with TGF-beta</a:t>
            </a:r>
            <a:endParaRPr lang="en-US" sz="2400" dirty="0"/>
          </a:p>
        </p:txBody>
      </p:sp>
    </p:spTree>
    <p:extLst>
      <p:ext uri="{BB962C8B-B14F-4D97-AF65-F5344CB8AC3E}">
        <p14:creationId xmlns:p14="http://schemas.microsoft.com/office/powerpoint/2010/main" val="237724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5A32-ACA5-1025-CC38-FE9B56FC934A}"/>
              </a:ext>
            </a:extLst>
          </p:cNvPr>
          <p:cNvSpPr>
            <a:spLocks noGrp="1"/>
          </p:cNvSpPr>
          <p:nvPr>
            <p:ph type="title"/>
          </p:nvPr>
        </p:nvSpPr>
        <p:spPr>
          <a:xfrm>
            <a:off x="628650" y="-152067"/>
            <a:ext cx="7656934" cy="1325563"/>
          </a:xfrm>
        </p:spPr>
        <p:txBody>
          <a:bodyPr>
            <a:normAutofit/>
          </a:bodyPr>
          <a:lstStyle/>
          <a:p>
            <a:r>
              <a:rPr lang="en-US" sz="2400" b="1" dirty="0">
                <a:solidFill>
                  <a:schemeClr val="bg1"/>
                </a:solidFill>
                <a:latin typeface="Calibri" panose="020F0502020204030204" pitchFamily="34" charset="0"/>
                <a:cs typeface="Calibri" panose="020F0502020204030204" pitchFamily="34" charset="0"/>
              </a:rPr>
              <a:t>Vector field reconstruction for each TGF-β concentration (projected to 2D space </a:t>
            </a:r>
            <a:r>
              <a:rPr lang="en-US" sz="2400" b="1">
                <a:solidFill>
                  <a:schemeClr val="bg1"/>
                </a:solidFill>
                <a:latin typeface="Calibri" panose="020F0502020204030204" pitchFamily="34" charset="0"/>
                <a:cs typeface="Calibri" panose="020F0502020204030204" pitchFamily="34" charset="0"/>
              </a:rPr>
              <a:t>for visualization)</a:t>
            </a:r>
            <a:endParaRPr lang="en-US" sz="2400" b="1"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B9C8FB7-8F0C-C9C8-6D90-431AE9E38135}"/>
              </a:ext>
            </a:extLst>
          </p:cNvPr>
          <p:cNvPicPr>
            <a:picLocks noChangeAspect="1"/>
          </p:cNvPicPr>
          <p:nvPr/>
        </p:nvPicPr>
        <p:blipFill>
          <a:blip r:embed="rId4"/>
          <a:stretch>
            <a:fillRect/>
          </a:stretch>
        </p:blipFill>
        <p:spPr>
          <a:xfrm>
            <a:off x="967688" y="1481148"/>
            <a:ext cx="6529087" cy="5078180"/>
          </a:xfrm>
          <a:prstGeom prst="rect">
            <a:avLst/>
          </a:prstGeom>
          <a:solidFill>
            <a:schemeClr val="bg1"/>
          </a:solidFill>
        </p:spPr>
      </p:pic>
      <p:grpSp>
        <p:nvGrpSpPr>
          <p:cNvPr id="20" name="Group 19">
            <a:extLst>
              <a:ext uri="{FF2B5EF4-FFF2-40B4-BE49-F238E27FC236}">
                <a16:creationId xmlns:a16="http://schemas.microsoft.com/office/drawing/2014/main" id="{651A25CF-4976-7F8A-4665-D6C308CC4AB4}"/>
              </a:ext>
            </a:extLst>
          </p:cNvPr>
          <p:cNvGrpSpPr/>
          <p:nvPr/>
        </p:nvGrpSpPr>
        <p:grpSpPr>
          <a:xfrm>
            <a:off x="1256572" y="1680552"/>
            <a:ext cx="2757834" cy="922285"/>
            <a:chOff x="3388392" y="3304175"/>
            <a:chExt cx="1677459" cy="501095"/>
          </a:xfrm>
          <a:noFill/>
        </p:grpSpPr>
        <p:sp>
          <p:nvSpPr>
            <p:cNvPr id="21" name="TextBox 20">
              <a:extLst>
                <a:ext uri="{FF2B5EF4-FFF2-40B4-BE49-F238E27FC236}">
                  <a16:creationId xmlns:a16="http://schemas.microsoft.com/office/drawing/2014/main" id="{0386F15B-3157-102D-4C54-4A0C63FE9706}"/>
                </a:ext>
              </a:extLst>
            </p:cNvPr>
            <p:cNvSpPr txBox="1"/>
            <p:nvPr/>
          </p:nvSpPr>
          <p:spPr>
            <a:xfrm>
              <a:off x="3575143" y="3335668"/>
              <a:ext cx="1308686" cy="217387"/>
            </a:xfrm>
            <a:prstGeom prst="rect">
              <a:avLst/>
            </a:prstGeom>
            <a:grpFill/>
          </p:spPr>
          <p:txBody>
            <a:bodyPr wrap="none" rtlCol="0">
              <a:spAutoFit/>
            </a:bodyPr>
            <a:lstStyle/>
            <a:p>
              <a:r>
                <a:rPr lang="en-US" sz="2000" dirty="0">
                  <a:latin typeface="Helvetica" pitchFamily="2" charset="0"/>
                </a:rPr>
                <a:t>Stable fixed point</a:t>
              </a:r>
            </a:p>
          </p:txBody>
        </p:sp>
        <p:sp>
          <p:nvSpPr>
            <p:cNvPr id="22" name="Oval 21">
              <a:extLst>
                <a:ext uri="{FF2B5EF4-FFF2-40B4-BE49-F238E27FC236}">
                  <a16:creationId xmlns:a16="http://schemas.microsoft.com/office/drawing/2014/main" id="{ACE2C173-A6D7-A4EA-66FA-34756A07C909}"/>
                </a:ext>
              </a:extLst>
            </p:cNvPr>
            <p:cNvSpPr/>
            <p:nvPr/>
          </p:nvSpPr>
          <p:spPr>
            <a:xfrm>
              <a:off x="3438856" y="3593492"/>
              <a:ext cx="142393" cy="14939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39137D8-2617-B488-95B1-2800907A4E77}"/>
                </a:ext>
              </a:extLst>
            </p:cNvPr>
            <p:cNvSpPr txBox="1"/>
            <p:nvPr/>
          </p:nvSpPr>
          <p:spPr>
            <a:xfrm>
              <a:off x="3556906" y="3567910"/>
              <a:ext cx="1482242" cy="217387"/>
            </a:xfrm>
            <a:prstGeom prst="rect">
              <a:avLst/>
            </a:prstGeom>
            <a:grpFill/>
          </p:spPr>
          <p:txBody>
            <a:bodyPr wrap="none" rtlCol="0">
              <a:spAutoFit/>
            </a:bodyPr>
            <a:lstStyle/>
            <a:p>
              <a:r>
                <a:rPr lang="en-US" sz="2000" dirty="0">
                  <a:latin typeface="Helvetica" pitchFamily="2" charset="0"/>
                </a:rPr>
                <a:t>Unstable fixed point</a:t>
              </a:r>
            </a:p>
          </p:txBody>
        </p:sp>
        <p:sp>
          <p:nvSpPr>
            <p:cNvPr id="24" name="Rounded Rectangle 23">
              <a:extLst>
                <a:ext uri="{FF2B5EF4-FFF2-40B4-BE49-F238E27FC236}">
                  <a16:creationId xmlns:a16="http://schemas.microsoft.com/office/drawing/2014/main" id="{A43EBE7D-EE35-F4A0-474F-E3280CE9F951}"/>
                </a:ext>
              </a:extLst>
            </p:cNvPr>
            <p:cNvSpPr/>
            <p:nvPr/>
          </p:nvSpPr>
          <p:spPr>
            <a:xfrm>
              <a:off x="3388392" y="3304175"/>
              <a:ext cx="1677459" cy="501095"/>
            </a:xfrm>
            <a:prstGeom prst="roundRect">
              <a:avLst/>
            </a:prstGeom>
            <a:grp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FA7D0C6-593D-772E-F719-7E235C4067FA}"/>
                </a:ext>
              </a:extLst>
            </p:cNvPr>
            <p:cNvSpPr/>
            <p:nvPr/>
          </p:nvSpPr>
          <p:spPr>
            <a:xfrm>
              <a:off x="3438855" y="3369137"/>
              <a:ext cx="142393" cy="149393"/>
            </a:xfrm>
            <a:prstGeom prst="ellipse">
              <a:avLst/>
            </a:prstGeom>
            <a:grpFill/>
            <a:ln>
              <a:solidFill>
                <a:srgbClr val="FFD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800"/>
                </a:solidFill>
              </a:endParaRPr>
            </a:p>
          </p:txBody>
        </p:sp>
      </p:grpSp>
      <p:sp>
        <p:nvSpPr>
          <p:cNvPr id="28" name="TextBox 27">
            <a:extLst>
              <a:ext uri="{FF2B5EF4-FFF2-40B4-BE49-F238E27FC236}">
                <a16:creationId xmlns:a16="http://schemas.microsoft.com/office/drawing/2014/main" id="{66C290A2-04B1-B2EB-9B36-24DB101F45E6}"/>
              </a:ext>
            </a:extLst>
          </p:cNvPr>
          <p:cNvSpPr txBox="1"/>
          <p:nvPr/>
        </p:nvSpPr>
        <p:spPr>
          <a:xfrm>
            <a:off x="4232231" y="1659574"/>
            <a:ext cx="3162341" cy="461665"/>
          </a:xfrm>
          <a:prstGeom prst="rect">
            <a:avLst/>
          </a:prstGeom>
          <a:noFill/>
        </p:spPr>
        <p:txBody>
          <a:bodyPr wrap="none" rtlCol="0">
            <a:spAutoFit/>
          </a:bodyPr>
          <a:lstStyle/>
          <a:p>
            <a:r>
              <a:rPr lang="en-US" sz="2400" b="1" dirty="0"/>
              <a:t>TGF-beta Dose 12.5 </a:t>
            </a:r>
            <a:r>
              <a:rPr lang="en-US" sz="2400" b="1" dirty="0" err="1"/>
              <a:t>pM</a:t>
            </a:r>
            <a:endParaRPr lang="en-US" sz="2400" b="1" dirty="0"/>
          </a:p>
        </p:txBody>
      </p:sp>
      <p:sp>
        <p:nvSpPr>
          <p:cNvPr id="5" name="TextBox 4">
            <a:extLst>
              <a:ext uri="{FF2B5EF4-FFF2-40B4-BE49-F238E27FC236}">
                <a16:creationId xmlns:a16="http://schemas.microsoft.com/office/drawing/2014/main" id="{03A0D456-2CC5-4A75-8904-17CD77FDD145}"/>
              </a:ext>
            </a:extLst>
          </p:cNvPr>
          <p:cNvSpPr txBox="1"/>
          <p:nvPr/>
        </p:nvSpPr>
        <p:spPr>
          <a:xfrm flipH="1">
            <a:off x="7015525" y="3759506"/>
            <a:ext cx="481250" cy="461665"/>
          </a:xfrm>
          <a:prstGeom prst="rect">
            <a:avLst/>
          </a:prstGeom>
          <a:noFill/>
        </p:spPr>
        <p:txBody>
          <a:bodyPr wrap="square" rtlCol="0">
            <a:spAutoFit/>
          </a:bodyPr>
          <a:lstStyle/>
          <a:p>
            <a:r>
              <a:rPr lang="en-US" sz="2400" b="1" dirty="0"/>
              <a:t>M</a:t>
            </a:r>
          </a:p>
        </p:txBody>
      </p:sp>
      <p:sp>
        <p:nvSpPr>
          <p:cNvPr id="6" name="TextBox 5">
            <a:extLst>
              <a:ext uri="{FF2B5EF4-FFF2-40B4-BE49-F238E27FC236}">
                <a16:creationId xmlns:a16="http://schemas.microsoft.com/office/drawing/2014/main" id="{9ADDD364-EFBE-4815-3BC4-37D6C87EE7C9}"/>
              </a:ext>
            </a:extLst>
          </p:cNvPr>
          <p:cNvSpPr txBox="1"/>
          <p:nvPr/>
        </p:nvSpPr>
        <p:spPr>
          <a:xfrm>
            <a:off x="2482482" y="3804830"/>
            <a:ext cx="335348" cy="461665"/>
          </a:xfrm>
          <a:prstGeom prst="rect">
            <a:avLst/>
          </a:prstGeom>
          <a:noFill/>
        </p:spPr>
        <p:txBody>
          <a:bodyPr wrap="none" rtlCol="0">
            <a:spAutoFit/>
          </a:bodyPr>
          <a:lstStyle/>
          <a:p>
            <a:r>
              <a:rPr lang="en-US" sz="2400" b="1" dirty="0">
                <a:solidFill>
                  <a:srgbClr val="FF0000"/>
                </a:solidFill>
              </a:rPr>
              <a:t>E</a:t>
            </a:r>
          </a:p>
        </p:txBody>
      </p:sp>
    </p:spTree>
    <p:custDataLst>
      <p:tags r:id="rId1"/>
    </p:custDataLst>
    <p:extLst>
      <p:ext uri="{BB962C8B-B14F-4D97-AF65-F5344CB8AC3E}">
        <p14:creationId xmlns:p14="http://schemas.microsoft.com/office/powerpoint/2010/main" val="1883563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CEE28-1D29-D37E-B1F4-F6C59BAEF7F0}"/>
              </a:ext>
            </a:extLst>
          </p:cNvPr>
          <p:cNvSpPr>
            <a:spLocks noGrp="1"/>
          </p:cNvSpPr>
          <p:nvPr>
            <p:ph type="title"/>
          </p:nvPr>
        </p:nvSpPr>
        <p:spPr>
          <a:xfrm>
            <a:off x="12357" y="39858"/>
            <a:ext cx="8686800" cy="1143000"/>
          </a:xfrm>
        </p:spPr>
        <p:txBody>
          <a:bodyPr>
            <a:normAutofit/>
          </a:bodyPr>
          <a:lstStyle/>
          <a:p>
            <a:r>
              <a:rPr lang="en-US" sz="2400" b="1" dirty="0">
                <a:solidFill>
                  <a:schemeClr val="bg1"/>
                </a:solidFill>
                <a:latin typeface="Calibri" panose="020F0502020204030204" pitchFamily="34" charset="0"/>
                <a:cs typeface="Calibri" panose="020F0502020204030204" pitchFamily="34" charset="0"/>
              </a:rPr>
              <a:t>Coordinate rotation reveals topological structure of the manifold</a:t>
            </a:r>
          </a:p>
        </p:txBody>
      </p:sp>
      <p:pic>
        <p:nvPicPr>
          <p:cNvPr id="3" name="Picture 2" descr="Chart&#10;&#10;Description automatically generated">
            <a:extLst>
              <a:ext uri="{FF2B5EF4-FFF2-40B4-BE49-F238E27FC236}">
                <a16:creationId xmlns:a16="http://schemas.microsoft.com/office/drawing/2014/main" id="{AC74AEB1-FDCF-52E0-2A94-C5A49377AE8E}"/>
              </a:ext>
            </a:extLst>
          </p:cNvPr>
          <p:cNvPicPr>
            <a:picLocks noChangeAspect="1"/>
          </p:cNvPicPr>
          <p:nvPr/>
        </p:nvPicPr>
        <p:blipFill rotWithShape="1">
          <a:blip r:embed="rId4">
            <a:extLst>
              <a:ext uri="{28A0092B-C50C-407E-A947-70E740481C1C}">
                <a14:useLocalDpi xmlns:a14="http://schemas.microsoft.com/office/drawing/2010/main" val="0"/>
              </a:ext>
            </a:extLst>
          </a:blip>
          <a:srcRect l="501" t="-150" r="-123" b="-620"/>
          <a:stretch/>
        </p:blipFill>
        <p:spPr>
          <a:xfrm>
            <a:off x="4788243" y="926367"/>
            <a:ext cx="3910914" cy="2966987"/>
          </a:xfrm>
          <a:prstGeom prst="rect">
            <a:avLst/>
          </a:prstGeom>
        </p:spPr>
      </p:pic>
      <p:sp>
        <p:nvSpPr>
          <p:cNvPr id="12" name="TextBox 11">
            <a:extLst>
              <a:ext uri="{FF2B5EF4-FFF2-40B4-BE49-F238E27FC236}">
                <a16:creationId xmlns:a16="http://schemas.microsoft.com/office/drawing/2014/main" id="{47872005-D399-43C8-13A7-30E3DA4774AE}"/>
              </a:ext>
            </a:extLst>
          </p:cNvPr>
          <p:cNvSpPr txBox="1"/>
          <p:nvPr/>
        </p:nvSpPr>
        <p:spPr>
          <a:xfrm>
            <a:off x="549395" y="926367"/>
            <a:ext cx="904415" cy="400110"/>
          </a:xfrm>
          <a:prstGeom prst="rect">
            <a:avLst/>
          </a:prstGeom>
          <a:noFill/>
        </p:spPr>
        <p:txBody>
          <a:bodyPr wrap="none" rtlCol="0">
            <a:spAutoFit/>
          </a:bodyPr>
          <a:lstStyle/>
          <a:p>
            <a:r>
              <a:rPr lang="en-US" sz="2000" b="1" dirty="0"/>
              <a:t>Dose 0</a:t>
            </a:r>
          </a:p>
        </p:txBody>
      </p:sp>
      <p:pic>
        <p:nvPicPr>
          <p:cNvPr id="71" name="Picture 70" descr="Diagram&#10;&#10;Description automatically generated">
            <a:extLst>
              <a:ext uri="{FF2B5EF4-FFF2-40B4-BE49-F238E27FC236}">
                <a16:creationId xmlns:a16="http://schemas.microsoft.com/office/drawing/2014/main" id="{85EC587B-2FA1-4793-A590-68F96652B142}"/>
              </a:ext>
            </a:extLst>
          </p:cNvPr>
          <p:cNvPicPr>
            <a:picLocks noChangeAspect="1"/>
          </p:cNvPicPr>
          <p:nvPr/>
        </p:nvPicPr>
        <p:blipFill rotWithShape="1">
          <a:blip r:embed="rId5"/>
          <a:srcRect l="1558" t="16355" r="-1558" b="8362"/>
          <a:stretch/>
        </p:blipFill>
        <p:spPr>
          <a:xfrm>
            <a:off x="132907" y="3902815"/>
            <a:ext cx="9059866" cy="2557712"/>
          </a:xfrm>
          <a:prstGeom prst="rect">
            <a:avLst/>
          </a:prstGeom>
        </p:spPr>
      </p:pic>
      <p:sp>
        <p:nvSpPr>
          <p:cNvPr id="73" name="TextBox 72">
            <a:extLst>
              <a:ext uri="{FF2B5EF4-FFF2-40B4-BE49-F238E27FC236}">
                <a16:creationId xmlns:a16="http://schemas.microsoft.com/office/drawing/2014/main" id="{EC24969A-6725-C4AF-1B3B-99DCED1C8FEC}"/>
              </a:ext>
            </a:extLst>
          </p:cNvPr>
          <p:cNvSpPr txBox="1"/>
          <p:nvPr/>
        </p:nvSpPr>
        <p:spPr>
          <a:xfrm>
            <a:off x="150746" y="6501307"/>
            <a:ext cx="4330416" cy="338554"/>
          </a:xfrm>
          <a:prstGeom prst="rect">
            <a:avLst/>
          </a:prstGeom>
          <a:noFill/>
        </p:spPr>
        <p:txBody>
          <a:bodyPr wrap="none" rtlCol="0">
            <a:spAutoFit/>
          </a:bodyPr>
          <a:lstStyle/>
          <a:p>
            <a:r>
              <a:rPr lang="en-US" sz="1600" dirty="0">
                <a:solidFill>
                  <a:schemeClr val="bg1"/>
                </a:solidFill>
              </a:rPr>
              <a:t>Schwabe  et al., Mol Sys Biol, 16(11):e9946 (2020)</a:t>
            </a:r>
          </a:p>
        </p:txBody>
      </p:sp>
      <p:pic>
        <p:nvPicPr>
          <p:cNvPr id="8" name="Picture 7" descr="icon_med_hr.png">
            <a:extLst>
              <a:ext uri="{FF2B5EF4-FFF2-40B4-BE49-F238E27FC236}">
                <a16:creationId xmlns:a16="http://schemas.microsoft.com/office/drawing/2014/main" id="{C8BA6182-408A-31EF-C9DF-42B657777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851" y="611358"/>
            <a:ext cx="4256149" cy="3073301"/>
          </a:xfrm>
          <a:prstGeom prst="rect">
            <a:avLst/>
          </a:prstGeom>
        </p:spPr>
      </p:pic>
      <p:sp>
        <p:nvSpPr>
          <p:cNvPr id="9" name="Freeform 8">
            <a:extLst>
              <a:ext uri="{FF2B5EF4-FFF2-40B4-BE49-F238E27FC236}">
                <a16:creationId xmlns:a16="http://schemas.microsoft.com/office/drawing/2014/main" id="{E559DEA7-D72E-9714-8F11-4FA080BC3D3E}"/>
              </a:ext>
            </a:extLst>
          </p:cNvPr>
          <p:cNvSpPr/>
          <p:nvPr/>
        </p:nvSpPr>
        <p:spPr>
          <a:xfrm>
            <a:off x="1556534" y="2409860"/>
            <a:ext cx="767565" cy="625440"/>
          </a:xfrm>
          <a:custGeom>
            <a:avLst/>
            <a:gdLst>
              <a:gd name="connsiteX0" fmla="*/ 17947 w 1665275"/>
              <a:gd name="connsiteY0" fmla="*/ 218266 h 1290861"/>
              <a:gd name="connsiteX1" fmla="*/ 514094 w 1665275"/>
              <a:gd name="connsiteY1" fmla="*/ 0 h 1290861"/>
              <a:gd name="connsiteX2" fmla="*/ 1208701 w 1665275"/>
              <a:gd name="connsiteY2" fmla="*/ 79369 h 1290861"/>
              <a:gd name="connsiteX3" fmla="*/ 1665157 w 1665275"/>
              <a:gd name="connsiteY3" fmla="*/ 793693 h 1290861"/>
              <a:gd name="connsiteX4" fmla="*/ 1169009 w 1665275"/>
              <a:gd name="connsiteY4" fmla="*/ 1250066 h 1290861"/>
              <a:gd name="connsiteX5" fmla="*/ 454556 w 1665275"/>
              <a:gd name="connsiteY5" fmla="*/ 1210381 h 1290861"/>
              <a:gd name="connsiteX6" fmla="*/ 17947 w 1665275"/>
              <a:gd name="connsiteY6" fmla="*/ 734166 h 1290861"/>
              <a:gd name="connsiteX7" fmla="*/ 77484 w 1665275"/>
              <a:gd name="connsiteY7" fmla="*/ 198423 h 12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5275" h="1290861">
                <a:moveTo>
                  <a:pt x="17947" y="218266"/>
                </a:moveTo>
                <a:cubicBezTo>
                  <a:pt x="166791" y="120707"/>
                  <a:pt x="315635" y="23149"/>
                  <a:pt x="514094" y="0"/>
                </a:cubicBezTo>
                <a:lnTo>
                  <a:pt x="1208701" y="79369"/>
                </a:lnTo>
                <a:cubicBezTo>
                  <a:pt x="1400545" y="211651"/>
                  <a:pt x="1671772" y="598577"/>
                  <a:pt x="1665157" y="793693"/>
                </a:cubicBezTo>
                <a:cubicBezTo>
                  <a:pt x="1658542" y="988809"/>
                  <a:pt x="1370776" y="1180618"/>
                  <a:pt x="1169009" y="1250066"/>
                </a:cubicBezTo>
                <a:cubicBezTo>
                  <a:pt x="967242" y="1319514"/>
                  <a:pt x="646400" y="1296364"/>
                  <a:pt x="454556" y="1210381"/>
                </a:cubicBezTo>
                <a:cubicBezTo>
                  <a:pt x="262712" y="1124398"/>
                  <a:pt x="80792" y="902826"/>
                  <a:pt x="17947" y="734166"/>
                </a:cubicBezTo>
                <a:cubicBezTo>
                  <a:pt x="-44898" y="565506"/>
                  <a:pt x="77484" y="198423"/>
                  <a:pt x="77484" y="198423"/>
                </a:cubicBezTo>
              </a:path>
            </a:pathLst>
          </a:custGeom>
          <a:ln w="60325">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670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CEE28-1D29-D37E-B1F4-F6C59BAEF7F0}"/>
              </a:ext>
            </a:extLst>
          </p:cNvPr>
          <p:cNvSpPr>
            <a:spLocks noGrp="1"/>
          </p:cNvSpPr>
          <p:nvPr>
            <p:ph type="title"/>
          </p:nvPr>
        </p:nvSpPr>
        <p:spPr>
          <a:xfrm>
            <a:off x="12357" y="39858"/>
            <a:ext cx="8686800" cy="1143000"/>
          </a:xfrm>
        </p:spPr>
        <p:txBody>
          <a:bodyPr>
            <a:normAutofit/>
          </a:bodyPr>
          <a:lstStyle/>
          <a:p>
            <a:r>
              <a:rPr lang="en-US" sz="2400" b="1" dirty="0">
                <a:solidFill>
                  <a:schemeClr val="bg1"/>
                </a:solidFill>
                <a:latin typeface="Calibri" panose="020F0502020204030204" pitchFamily="34" charset="0"/>
                <a:cs typeface="Calibri" panose="020F0502020204030204" pitchFamily="34" charset="0"/>
              </a:rPr>
              <a:t>Coordinate rotation reveals topological structure of the manifold</a:t>
            </a:r>
          </a:p>
        </p:txBody>
      </p:sp>
      <p:sp>
        <p:nvSpPr>
          <p:cNvPr id="12" name="TextBox 11">
            <a:extLst>
              <a:ext uri="{FF2B5EF4-FFF2-40B4-BE49-F238E27FC236}">
                <a16:creationId xmlns:a16="http://schemas.microsoft.com/office/drawing/2014/main" id="{47872005-D399-43C8-13A7-30E3DA4774AE}"/>
              </a:ext>
            </a:extLst>
          </p:cNvPr>
          <p:cNvSpPr txBox="1"/>
          <p:nvPr/>
        </p:nvSpPr>
        <p:spPr>
          <a:xfrm>
            <a:off x="549395" y="926367"/>
            <a:ext cx="904415" cy="400110"/>
          </a:xfrm>
          <a:prstGeom prst="rect">
            <a:avLst/>
          </a:prstGeom>
          <a:noFill/>
        </p:spPr>
        <p:txBody>
          <a:bodyPr wrap="none" rtlCol="0">
            <a:spAutoFit/>
          </a:bodyPr>
          <a:lstStyle/>
          <a:p>
            <a:r>
              <a:rPr lang="en-US" sz="2000" b="1" dirty="0"/>
              <a:t>Dose 0</a:t>
            </a:r>
          </a:p>
        </p:txBody>
      </p:sp>
      <p:pic>
        <p:nvPicPr>
          <p:cNvPr id="71" name="Picture 70" descr="Diagram&#10;&#10;Description automatically generated">
            <a:extLst>
              <a:ext uri="{FF2B5EF4-FFF2-40B4-BE49-F238E27FC236}">
                <a16:creationId xmlns:a16="http://schemas.microsoft.com/office/drawing/2014/main" id="{85EC587B-2FA1-4793-A590-68F96652B142}"/>
              </a:ext>
            </a:extLst>
          </p:cNvPr>
          <p:cNvPicPr>
            <a:picLocks noChangeAspect="1"/>
          </p:cNvPicPr>
          <p:nvPr/>
        </p:nvPicPr>
        <p:blipFill rotWithShape="1">
          <a:blip r:embed="rId4"/>
          <a:srcRect l="1558" t="16355" r="-1558" b="8362"/>
          <a:stretch/>
        </p:blipFill>
        <p:spPr>
          <a:xfrm>
            <a:off x="84134" y="2212986"/>
            <a:ext cx="9059866" cy="2557712"/>
          </a:xfrm>
          <a:prstGeom prst="rect">
            <a:avLst/>
          </a:prstGeom>
        </p:spPr>
      </p:pic>
      <p:sp>
        <p:nvSpPr>
          <p:cNvPr id="73" name="TextBox 72">
            <a:extLst>
              <a:ext uri="{FF2B5EF4-FFF2-40B4-BE49-F238E27FC236}">
                <a16:creationId xmlns:a16="http://schemas.microsoft.com/office/drawing/2014/main" id="{EC24969A-6725-C4AF-1B3B-99DCED1C8FEC}"/>
              </a:ext>
            </a:extLst>
          </p:cNvPr>
          <p:cNvSpPr txBox="1"/>
          <p:nvPr/>
        </p:nvSpPr>
        <p:spPr>
          <a:xfrm>
            <a:off x="150746" y="6501307"/>
            <a:ext cx="4330416" cy="338554"/>
          </a:xfrm>
          <a:prstGeom prst="rect">
            <a:avLst/>
          </a:prstGeom>
          <a:noFill/>
        </p:spPr>
        <p:txBody>
          <a:bodyPr wrap="none" rtlCol="0">
            <a:spAutoFit/>
          </a:bodyPr>
          <a:lstStyle/>
          <a:p>
            <a:r>
              <a:rPr lang="en-US" sz="1600" dirty="0">
                <a:solidFill>
                  <a:schemeClr val="bg1"/>
                </a:solidFill>
              </a:rPr>
              <a:t>Schwabe  et al., Mol Sys Biol, 16(11):e9946 (2020)</a:t>
            </a:r>
          </a:p>
        </p:txBody>
      </p:sp>
    </p:spTree>
    <p:custDataLst>
      <p:tags r:id="rId1"/>
    </p:custDataLst>
    <p:extLst>
      <p:ext uri="{BB962C8B-B14F-4D97-AF65-F5344CB8AC3E}">
        <p14:creationId xmlns:p14="http://schemas.microsoft.com/office/powerpoint/2010/main" val="1998361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758EC6AF-12BF-D62A-448A-20777C243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6143" y="3708274"/>
            <a:ext cx="3255454" cy="23644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42CE87E-1287-E15B-8D72-C856B1F8BCB8}"/>
              </a:ext>
            </a:extLst>
          </p:cNvPr>
          <p:cNvPicPr>
            <a:picLocks noChangeAspect="1"/>
          </p:cNvPicPr>
          <p:nvPr/>
        </p:nvPicPr>
        <p:blipFill rotWithShape="1">
          <a:blip r:embed="rId5"/>
          <a:srcRect l="51387" t="2168" r="419" b="51820"/>
          <a:stretch/>
        </p:blipFill>
        <p:spPr>
          <a:xfrm>
            <a:off x="442004" y="480389"/>
            <a:ext cx="4955830" cy="3548576"/>
          </a:xfrm>
          <a:prstGeom prst="rect">
            <a:avLst/>
          </a:prstGeom>
        </p:spPr>
      </p:pic>
      <p:sp>
        <p:nvSpPr>
          <p:cNvPr id="16" name="TextBox 15">
            <a:extLst>
              <a:ext uri="{FF2B5EF4-FFF2-40B4-BE49-F238E27FC236}">
                <a16:creationId xmlns:a16="http://schemas.microsoft.com/office/drawing/2014/main" id="{93919601-DCD1-CC4A-8900-0D8109242C92}"/>
              </a:ext>
            </a:extLst>
          </p:cNvPr>
          <p:cNvSpPr txBox="1"/>
          <p:nvPr/>
        </p:nvSpPr>
        <p:spPr>
          <a:xfrm rot="16200000">
            <a:off x="-102129" y="910260"/>
            <a:ext cx="742619"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DC3</a:t>
            </a:r>
          </a:p>
        </p:txBody>
      </p:sp>
      <p:sp>
        <p:nvSpPr>
          <p:cNvPr id="17" name="TextBox 16">
            <a:extLst>
              <a:ext uri="{FF2B5EF4-FFF2-40B4-BE49-F238E27FC236}">
                <a16:creationId xmlns:a16="http://schemas.microsoft.com/office/drawing/2014/main" id="{CA8C887C-4B16-7C09-39D3-927ADADC7AFD}"/>
              </a:ext>
            </a:extLst>
          </p:cNvPr>
          <p:cNvSpPr txBox="1"/>
          <p:nvPr/>
        </p:nvSpPr>
        <p:spPr>
          <a:xfrm>
            <a:off x="562513" y="4026475"/>
            <a:ext cx="2589809"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Cell cycle coordinate</a:t>
            </a:r>
          </a:p>
        </p:txBody>
      </p:sp>
      <p:sp>
        <p:nvSpPr>
          <p:cNvPr id="18" name="Title 1">
            <a:extLst>
              <a:ext uri="{FF2B5EF4-FFF2-40B4-BE49-F238E27FC236}">
                <a16:creationId xmlns:a16="http://schemas.microsoft.com/office/drawing/2014/main" id="{A82940C8-D28D-2005-4AB3-6468D43CE422}"/>
              </a:ext>
            </a:extLst>
          </p:cNvPr>
          <p:cNvSpPr>
            <a:spLocks noGrp="1"/>
          </p:cNvSpPr>
          <p:nvPr>
            <p:ph type="title"/>
          </p:nvPr>
        </p:nvSpPr>
        <p:spPr>
          <a:xfrm>
            <a:off x="-5244" y="-110377"/>
            <a:ext cx="7945326" cy="1143000"/>
          </a:xfrm>
        </p:spPr>
        <p:txBody>
          <a:bodyPr>
            <a:normAutofit/>
          </a:bodyPr>
          <a:lstStyle/>
          <a:p>
            <a:r>
              <a:rPr lang="en-US" sz="2800" b="1" dirty="0">
                <a:solidFill>
                  <a:schemeClr val="bg1"/>
                </a:solidFill>
                <a:latin typeface="Calibri" panose="020F0502020204030204" pitchFamily="34" charset="0"/>
                <a:cs typeface="Calibri" panose="020F0502020204030204" pitchFamily="34" charset="0"/>
              </a:rPr>
              <a:t>The vector field projected to the cell cycle-EMT plane</a:t>
            </a:r>
          </a:p>
        </p:txBody>
      </p:sp>
      <p:sp>
        <p:nvSpPr>
          <p:cNvPr id="19" name="TextBox 18">
            <a:extLst>
              <a:ext uri="{FF2B5EF4-FFF2-40B4-BE49-F238E27FC236}">
                <a16:creationId xmlns:a16="http://schemas.microsoft.com/office/drawing/2014/main" id="{3024F1EA-8E1C-1B33-8D39-FE50FC160C61}"/>
              </a:ext>
            </a:extLst>
          </p:cNvPr>
          <p:cNvSpPr txBox="1"/>
          <p:nvPr/>
        </p:nvSpPr>
        <p:spPr>
          <a:xfrm>
            <a:off x="3542291" y="455271"/>
            <a:ext cx="1653017" cy="400110"/>
          </a:xfrm>
          <a:prstGeom prst="rect">
            <a:avLst/>
          </a:prstGeom>
          <a:noFill/>
        </p:spPr>
        <p:txBody>
          <a:bodyPr wrap="none" rtlCol="0">
            <a:spAutoFit/>
          </a:bodyPr>
          <a:lstStyle/>
          <a:p>
            <a:r>
              <a:rPr lang="en-US" sz="2000" b="1" dirty="0"/>
              <a:t>Dose 12.5 </a:t>
            </a:r>
            <a:r>
              <a:rPr lang="en-US" sz="2000" b="1" dirty="0" err="1"/>
              <a:t>pM</a:t>
            </a:r>
            <a:endParaRPr lang="en-US" sz="2000" b="1" dirty="0"/>
          </a:p>
        </p:txBody>
      </p:sp>
      <p:cxnSp>
        <p:nvCxnSpPr>
          <p:cNvPr id="33" name="Straight Arrow Connector 32">
            <a:extLst>
              <a:ext uri="{FF2B5EF4-FFF2-40B4-BE49-F238E27FC236}">
                <a16:creationId xmlns:a16="http://schemas.microsoft.com/office/drawing/2014/main" id="{C282467E-7F85-8B98-E3D9-75767F2546A8}"/>
              </a:ext>
            </a:extLst>
          </p:cNvPr>
          <p:cNvCxnSpPr/>
          <p:nvPr/>
        </p:nvCxnSpPr>
        <p:spPr>
          <a:xfrm flipV="1">
            <a:off x="5196703" y="933208"/>
            <a:ext cx="0" cy="2357626"/>
          </a:xfrm>
          <a:prstGeom prst="straightConnector1">
            <a:avLst/>
          </a:prstGeom>
          <a:ln w="28575">
            <a:gradFill flip="none" rotWithShape="1">
              <a:gsLst>
                <a:gs pos="0">
                  <a:srgbClr val="FF0000"/>
                </a:gs>
                <a:gs pos="49000">
                  <a:schemeClr val="accent1">
                    <a:lumMod val="45000"/>
                    <a:lumOff val="55000"/>
                  </a:schemeClr>
                </a:gs>
                <a:gs pos="83000">
                  <a:schemeClr val="accent1">
                    <a:lumMod val="45000"/>
                    <a:lumOff val="55000"/>
                  </a:schemeClr>
                </a:gs>
                <a:gs pos="100000">
                  <a:schemeClr val="tx1"/>
                </a:gs>
              </a:gsLst>
              <a:lin ang="5400000" scaled="1"/>
              <a:tileRect/>
            </a:gra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1F14D62-C034-DBCD-42D4-4166F2369DE1}"/>
              </a:ext>
            </a:extLst>
          </p:cNvPr>
          <p:cNvSpPr txBox="1"/>
          <p:nvPr/>
        </p:nvSpPr>
        <p:spPr>
          <a:xfrm>
            <a:off x="4717115" y="814351"/>
            <a:ext cx="386644" cy="369332"/>
          </a:xfrm>
          <a:prstGeom prst="rect">
            <a:avLst/>
          </a:prstGeom>
          <a:solidFill>
            <a:schemeClr val="bg1"/>
          </a:solidFill>
        </p:spPr>
        <p:txBody>
          <a:bodyPr wrap="none" rtlCol="0">
            <a:spAutoFit/>
          </a:bodyPr>
          <a:lstStyle/>
          <a:p>
            <a:r>
              <a:rPr lang="en-US" b="1" dirty="0"/>
              <a:t>M</a:t>
            </a:r>
          </a:p>
        </p:txBody>
      </p:sp>
      <p:sp>
        <p:nvSpPr>
          <p:cNvPr id="36" name="TextBox 35">
            <a:extLst>
              <a:ext uri="{FF2B5EF4-FFF2-40B4-BE49-F238E27FC236}">
                <a16:creationId xmlns:a16="http://schemas.microsoft.com/office/drawing/2014/main" id="{0EAB75E9-FE5B-B2C4-87EA-A205CD8C7E08}"/>
              </a:ext>
            </a:extLst>
          </p:cNvPr>
          <p:cNvSpPr txBox="1"/>
          <p:nvPr/>
        </p:nvSpPr>
        <p:spPr>
          <a:xfrm>
            <a:off x="4761999" y="3413533"/>
            <a:ext cx="296876" cy="369332"/>
          </a:xfrm>
          <a:prstGeom prst="rect">
            <a:avLst/>
          </a:prstGeom>
          <a:solidFill>
            <a:schemeClr val="bg1"/>
          </a:solidFill>
        </p:spPr>
        <p:txBody>
          <a:bodyPr wrap="none" rtlCol="0">
            <a:spAutoFit/>
          </a:bodyPr>
          <a:lstStyle/>
          <a:p>
            <a:r>
              <a:rPr lang="en-US" b="1" dirty="0">
                <a:solidFill>
                  <a:srgbClr val="FF0000"/>
                </a:solidFill>
              </a:rPr>
              <a:t>E</a:t>
            </a:r>
          </a:p>
        </p:txBody>
      </p:sp>
      <p:sp>
        <p:nvSpPr>
          <p:cNvPr id="63" name="TextBox 62">
            <a:extLst>
              <a:ext uri="{FF2B5EF4-FFF2-40B4-BE49-F238E27FC236}">
                <a16:creationId xmlns:a16="http://schemas.microsoft.com/office/drawing/2014/main" id="{58DFE7A3-7178-8686-069A-1692399734CD}"/>
              </a:ext>
            </a:extLst>
          </p:cNvPr>
          <p:cNvSpPr txBox="1"/>
          <p:nvPr/>
        </p:nvSpPr>
        <p:spPr>
          <a:xfrm>
            <a:off x="3041106" y="5833383"/>
            <a:ext cx="1892743" cy="400110"/>
          </a:xfrm>
          <a:prstGeom prst="rect">
            <a:avLst/>
          </a:prstGeom>
          <a:noFill/>
        </p:spPr>
        <p:txBody>
          <a:bodyPr wrap="square" rtlCol="0">
            <a:spAutoFit/>
          </a:bodyPr>
          <a:lstStyle/>
          <a:p>
            <a:r>
              <a:rPr lang="en-US" sz="2000" b="1" dirty="0">
                <a:solidFill>
                  <a:srgbClr val="FF0000"/>
                </a:solidFill>
              </a:rPr>
              <a:t>Reactive </a:t>
            </a:r>
          </a:p>
        </p:txBody>
      </p:sp>
      <p:sp>
        <p:nvSpPr>
          <p:cNvPr id="1024" name="TextBox 1023">
            <a:extLst>
              <a:ext uri="{FF2B5EF4-FFF2-40B4-BE49-F238E27FC236}">
                <a16:creationId xmlns:a16="http://schemas.microsoft.com/office/drawing/2014/main" id="{99A24E43-970E-BE23-2C86-FF9F0954F97C}"/>
              </a:ext>
            </a:extLst>
          </p:cNvPr>
          <p:cNvSpPr txBox="1"/>
          <p:nvPr/>
        </p:nvSpPr>
        <p:spPr>
          <a:xfrm>
            <a:off x="-2166982" y="7350346"/>
            <a:ext cx="1541972" cy="1015663"/>
          </a:xfrm>
          <a:prstGeom prst="rect">
            <a:avLst/>
          </a:prstGeom>
          <a:noFill/>
        </p:spPr>
        <p:txBody>
          <a:bodyPr wrap="square" rtlCol="0">
            <a:spAutoFit/>
          </a:bodyPr>
          <a:lstStyle/>
          <a:p>
            <a:r>
              <a:rPr lang="en-US" sz="2000" b="1" dirty="0">
                <a:solidFill>
                  <a:srgbClr val="3366FF"/>
                </a:solidFill>
              </a:rPr>
              <a:t>Non-reactive trajectories</a:t>
            </a:r>
          </a:p>
        </p:txBody>
      </p:sp>
      <p:grpSp>
        <p:nvGrpSpPr>
          <p:cNvPr id="1029" name="Group 1028">
            <a:extLst>
              <a:ext uri="{FF2B5EF4-FFF2-40B4-BE49-F238E27FC236}">
                <a16:creationId xmlns:a16="http://schemas.microsoft.com/office/drawing/2014/main" id="{6EF3F140-7B77-1F5D-140F-189C5FA79CE6}"/>
              </a:ext>
            </a:extLst>
          </p:cNvPr>
          <p:cNvGrpSpPr/>
          <p:nvPr/>
        </p:nvGrpSpPr>
        <p:grpSpPr>
          <a:xfrm>
            <a:off x="383378" y="4266077"/>
            <a:ext cx="3677928" cy="2593196"/>
            <a:chOff x="383378" y="4025135"/>
            <a:chExt cx="3677928" cy="2593196"/>
          </a:xfrm>
        </p:grpSpPr>
        <p:pic>
          <p:nvPicPr>
            <p:cNvPr id="56" name="Picture 55" descr="icon_med_hr.png">
              <a:extLst>
                <a:ext uri="{FF2B5EF4-FFF2-40B4-BE49-F238E27FC236}">
                  <a16:creationId xmlns:a16="http://schemas.microsoft.com/office/drawing/2014/main" id="{4F7E5493-5544-2ABD-96F4-255F905CF1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378" y="4025135"/>
              <a:ext cx="3677928" cy="2593196"/>
            </a:xfrm>
            <a:prstGeom prst="rect">
              <a:avLst/>
            </a:prstGeom>
          </p:spPr>
        </p:pic>
        <p:sp>
          <p:nvSpPr>
            <p:cNvPr id="58" name="Oval 57">
              <a:extLst>
                <a:ext uri="{FF2B5EF4-FFF2-40B4-BE49-F238E27FC236}">
                  <a16:creationId xmlns:a16="http://schemas.microsoft.com/office/drawing/2014/main" id="{412427D7-188F-0FD2-9C39-685BF1D53638}"/>
                </a:ext>
              </a:extLst>
            </p:cNvPr>
            <p:cNvSpPr/>
            <p:nvPr/>
          </p:nvSpPr>
          <p:spPr>
            <a:xfrm>
              <a:off x="1464143" y="5588567"/>
              <a:ext cx="810658" cy="56335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FAB50A5-3992-65BE-A513-07A0A66D6E4B}"/>
                </a:ext>
              </a:extLst>
            </p:cNvPr>
            <p:cNvSpPr/>
            <p:nvPr/>
          </p:nvSpPr>
          <p:spPr>
            <a:xfrm>
              <a:off x="2404341" y="5130586"/>
              <a:ext cx="752370" cy="42689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Freeform 59">
              <a:extLst>
                <a:ext uri="{FF2B5EF4-FFF2-40B4-BE49-F238E27FC236}">
                  <a16:creationId xmlns:a16="http://schemas.microsoft.com/office/drawing/2014/main" id="{8EA60E3D-BE3D-AE5A-C633-AA0E8DF23C57}"/>
                </a:ext>
              </a:extLst>
            </p:cNvPr>
            <p:cNvSpPr/>
            <p:nvPr/>
          </p:nvSpPr>
          <p:spPr>
            <a:xfrm>
              <a:off x="1633508" y="5288691"/>
              <a:ext cx="452044" cy="578716"/>
            </a:xfrm>
            <a:custGeom>
              <a:avLst/>
              <a:gdLst>
                <a:gd name="connsiteX0" fmla="*/ 39839 w 833532"/>
                <a:gd name="connsiteY0" fmla="*/ 820568 h 1129909"/>
                <a:gd name="connsiteX1" fmla="*/ 92752 w 833532"/>
                <a:gd name="connsiteY1" fmla="*/ 886717 h 1129909"/>
                <a:gd name="connsiteX2" fmla="*/ 66295 w 833532"/>
                <a:gd name="connsiteY2" fmla="*/ 992555 h 1129909"/>
                <a:gd name="connsiteX3" fmla="*/ 105980 w 833532"/>
                <a:gd name="connsiteY3" fmla="*/ 1085164 h 1129909"/>
                <a:gd name="connsiteX4" fmla="*/ 330860 w 833532"/>
                <a:gd name="connsiteY4" fmla="*/ 1124853 h 1129909"/>
                <a:gd name="connsiteX5" fmla="*/ 476370 w 833532"/>
                <a:gd name="connsiteY5" fmla="*/ 1111624 h 1129909"/>
                <a:gd name="connsiteX6" fmla="*/ 397001 w 833532"/>
                <a:gd name="connsiteY6" fmla="*/ 1058704 h 1129909"/>
                <a:gd name="connsiteX7" fmla="*/ 357316 w 833532"/>
                <a:gd name="connsiteY7" fmla="*/ 1032245 h 1129909"/>
                <a:gd name="connsiteX8" fmla="*/ 330860 w 833532"/>
                <a:gd name="connsiteY8" fmla="*/ 992555 h 1129909"/>
                <a:gd name="connsiteX9" fmla="*/ 317631 w 833532"/>
                <a:gd name="connsiteY9" fmla="*/ 952866 h 1129909"/>
                <a:gd name="connsiteX10" fmla="*/ 225034 w 833532"/>
                <a:gd name="connsiteY10" fmla="*/ 833798 h 1129909"/>
                <a:gd name="connsiteX11" fmla="*/ 119208 w 833532"/>
                <a:gd name="connsiteY11" fmla="*/ 847028 h 1129909"/>
                <a:gd name="connsiteX12" fmla="*/ 105980 w 833532"/>
                <a:gd name="connsiteY12" fmla="*/ 886717 h 1129909"/>
                <a:gd name="connsiteX13" fmla="*/ 79524 w 833532"/>
                <a:gd name="connsiteY13" fmla="*/ 926406 h 1129909"/>
                <a:gd name="connsiteX14" fmla="*/ 185349 w 833532"/>
                <a:gd name="connsiteY14" fmla="*/ 952866 h 1129909"/>
                <a:gd name="connsiteX15" fmla="*/ 251490 w 833532"/>
                <a:gd name="connsiteY15" fmla="*/ 886717 h 1129909"/>
                <a:gd name="connsiteX16" fmla="*/ 304403 w 833532"/>
                <a:gd name="connsiteY16" fmla="*/ 847028 h 1129909"/>
                <a:gd name="connsiteX17" fmla="*/ 383772 w 833532"/>
                <a:gd name="connsiteY17" fmla="*/ 820568 h 1129909"/>
                <a:gd name="connsiteX18" fmla="*/ 449913 w 833532"/>
                <a:gd name="connsiteY18" fmla="*/ 833798 h 1129909"/>
                <a:gd name="connsiteX19" fmla="*/ 489598 w 833532"/>
                <a:gd name="connsiteY19" fmla="*/ 860257 h 1129909"/>
                <a:gd name="connsiteX20" fmla="*/ 516054 w 833532"/>
                <a:gd name="connsiteY20" fmla="*/ 820568 h 1129909"/>
                <a:gd name="connsiteX21" fmla="*/ 502826 w 833532"/>
                <a:gd name="connsiteY21" fmla="*/ 754419 h 1129909"/>
                <a:gd name="connsiteX22" fmla="*/ 410229 w 833532"/>
                <a:gd name="connsiteY22" fmla="*/ 648580 h 1129909"/>
                <a:gd name="connsiteX23" fmla="*/ 370544 w 833532"/>
                <a:gd name="connsiteY23" fmla="*/ 635351 h 1129909"/>
                <a:gd name="connsiteX24" fmla="*/ 330860 w 833532"/>
                <a:gd name="connsiteY24" fmla="*/ 608891 h 1129909"/>
                <a:gd name="connsiteX25" fmla="*/ 277947 w 833532"/>
                <a:gd name="connsiteY25" fmla="*/ 595661 h 1129909"/>
                <a:gd name="connsiteX26" fmla="*/ 53067 w 833532"/>
                <a:gd name="connsiteY26" fmla="*/ 582431 h 1129909"/>
                <a:gd name="connsiteX27" fmla="*/ 154 w 833532"/>
                <a:gd name="connsiteY27" fmla="*/ 503053 h 1129909"/>
                <a:gd name="connsiteX28" fmla="*/ 13383 w 833532"/>
                <a:gd name="connsiteY28" fmla="*/ 357525 h 1129909"/>
                <a:gd name="connsiteX29" fmla="*/ 39839 w 833532"/>
                <a:gd name="connsiteY29" fmla="*/ 317835 h 1129909"/>
                <a:gd name="connsiteX30" fmla="*/ 132436 w 833532"/>
                <a:gd name="connsiteY30" fmla="*/ 251686 h 1129909"/>
                <a:gd name="connsiteX31" fmla="*/ 198577 w 833532"/>
                <a:gd name="connsiteY31" fmla="*/ 238456 h 1129909"/>
                <a:gd name="connsiteX32" fmla="*/ 264718 w 833532"/>
                <a:gd name="connsiteY32" fmla="*/ 172307 h 1129909"/>
                <a:gd name="connsiteX33" fmla="*/ 291175 w 833532"/>
                <a:gd name="connsiteY33" fmla="*/ 132618 h 1129909"/>
                <a:gd name="connsiteX34" fmla="*/ 304403 w 833532"/>
                <a:gd name="connsiteY34" fmla="*/ 320 h 1129909"/>
                <a:gd name="connsiteX35" fmla="*/ 423457 w 833532"/>
                <a:gd name="connsiteY35" fmla="*/ 26780 h 1129909"/>
                <a:gd name="connsiteX36" fmla="*/ 502826 w 833532"/>
                <a:gd name="connsiteY36" fmla="*/ 79699 h 1129909"/>
                <a:gd name="connsiteX37" fmla="*/ 542511 w 833532"/>
                <a:gd name="connsiteY37" fmla="*/ 92929 h 1129909"/>
                <a:gd name="connsiteX38" fmla="*/ 582196 w 833532"/>
                <a:gd name="connsiteY38" fmla="*/ 119388 h 1129909"/>
                <a:gd name="connsiteX39" fmla="*/ 661565 w 833532"/>
                <a:gd name="connsiteY39" fmla="*/ 145848 h 1129909"/>
                <a:gd name="connsiteX40" fmla="*/ 740934 w 833532"/>
                <a:gd name="connsiteY40" fmla="*/ 198767 h 1129909"/>
                <a:gd name="connsiteX41" fmla="*/ 780619 w 833532"/>
                <a:gd name="connsiteY41" fmla="*/ 225227 h 1129909"/>
                <a:gd name="connsiteX42" fmla="*/ 833532 w 833532"/>
                <a:gd name="connsiteY42" fmla="*/ 238456 h 1129909"/>
                <a:gd name="connsiteX43" fmla="*/ 807075 w 833532"/>
                <a:gd name="connsiteY43" fmla="*/ 450133 h 1129909"/>
                <a:gd name="connsiteX44" fmla="*/ 780619 w 833532"/>
                <a:gd name="connsiteY44" fmla="*/ 489823 h 1129909"/>
                <a:gd name="connsiteX45" fmla="*/ 701249 w 833532"/>
                <a:gd name="connsiteY45" fmla="*/ 503053 h 1129909"/>
                <a:gd name="connsiteX46" fmla="*/ 661565 w 833532"/>
                <a:gd name="connsiteY46" fmla="*/ 529512 h 1129909"/>
                <a:gd name="connsiteX47" fmla="*/ 608652 w 833532"/>
                <a:gd name="connsiteY47" fmla="*/ 595661 h 1129909"/>
                <a:gd name="connsiteX48" fmla="*/ 621880 w 833532"/>
                <a:gd name="connsiteY48" fmla="*/ 661810 h 1129909"/>
                <a:gd name="connsiteX49" fmla="*/ 648337 w 833532"/>
                <a:gd name="connsiteY49" fmla="*/ 688270 h 1129909"/>
                <a:gd name="connsiteX50" fmla="*/ 674793 w 833532"/>
                <a:gd name="connsiteY50" fmla="*/ 727959 h 1129909"/>
                <a:gd name="connsiteX51" fmla="*/ 661565 w 833532"/>
                <a:gd name="connsiteY51" fmla="*/ 820568 h 112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33532" h="1129909">
                  <a:moveTo>
                    <a:pt x="39839" y="820568"/>
                  </a:moveTo>
                  <a:cubicBezTo>
                    <a:pt x="57477" y="842618"/>
                    <a:pt x="84639" y="859672"/>
                    <a:pt x="92752" y="886717"/>
                  </a:cubicBezTo>
                  <a:cubicBezTo>
                    <a:pt x="97794" y="903525"/>
                    <a:pt x="73608" y="970614"/>
                    <a:pt x="66295" y="992555"/>
                  </a:cubicBezTo>
                  <a:cubicBezTo>
                    <a:pt x="79523" y="1023425"/>
                    <a:pt x="82234" y="1061415"/>
                    <a:pt x="105980" y="1085164"/>
                  </a:cubicBezTo>
                  <a:cubicBezTo>
                    <a:pt x="139467" y="1118656"/>
                    <a:pt x="318395" y="1123720"/>
                    <a:pt x="330860" y="1124853"/>
                  </a:cubicBezTo>
                  <a:cubicBezTo>
                    <a:pt x="379363" y="1120443"/>
                    <a:pt x="441934" y="1146065"/>
                    <a:pt x="476370" y="1111624"/>
                  </a:cubicBezTo>
                  <a:cubicBezTo>
                    <a:pt x="498853" y="1089138"/>
                    <a:pt x="423457" y="1076344"/>
                    <a:pt x="397001" y="1058704"/>
                  </a:cubicBezTo>
                  <a:lnTo>
                    <a:pt x="357316" y="1032245"/>
                  </a:lnTo>
                  <a:cubicBezTo>
                    <a:pt x="348497" y="1019015"/>
                    <a:pt x="337970" y="1006776"/>
                    <a:pt x="330860" y="992555"/>
                  </a:cubicBezTo>
                  <a:cubicBezTo>
                    <a:pt x="324624" y="980082"/>
                    <a:pt x="324403" y="965057"/>
                    <a:pt x="317631" y="952866"/>
                  </a:cubicBezTo>
                  <a:cubicBezTo>
                    <a:pt x="278074" y="881656"/>
                    <a:pt x="273240" y="882010"/>
                    <a:pt x="225034" y="833798"/>
                  </a:cubicBezTo>
                  <a:cubicBezTo>
                    <a:pt x="189759" y="838208"/>
                    <a:pt x="151693" y="832588"/>
                    <a:pt x="119208" y="847028"/>
                  </a:cubicBezTo>
                  <a:cubicBezTo>
                    <a:pt x="106465" y="852692"/>
                    <a:pt x="112216" y="874244"/>
                    <a:pt x="105980" y="886717"/>
                  </a:cubicBezTo>
                  <a:cubicBezTo>
                    <a:pt x="98870" y="900938"/>
                    <a:pt x="88343" y="913176"/>
                    <a:pt x="79524" y="926406"/>
                  </a:cubicBezTo>
                  <a:cubicBezTo>
                    <a:pt x="97754" y="981105"/>
                    <a:pt x="89804" y="1000645"/>
                    <a:pt x="185349" y="952866"/>
                  </a:cubicBezTo>
                  <a:cubicBezTo>
                    <a:pt x="213237" y="938920"/>
                    <a:pt x="226546" y="905427"/>
                    <a:pt x="251490" y="886717"/>
                  </a:cubicBezTo>
                  <a:cubicBezTo>
                    <a:pt x="269128" y="873487"/>
                    <a:pt x="284683" y="856889"/>
                    <a:pt x="304403" y="847028"/>
                  </a:cubicBezTo>
                  <a:cubicBezTo>
                    <a:pt x="329346" y="834555"/>
                    <a:pt x="383772" y="820568"/>
                    <a:pt x="383772" y="820568"/>
                  </a:cubicBezTo>
                  <a:cubicBezTo>
                    <a:pt x="405819" y="824978"/>
                    <a:pt x="428861" y="825903"/>
                    <a:pt x="449913" y="833798"/>
                  </a:cubicBezTo>
                  <a:cubicBezTo>
                    <a:pt x="464799" y="839381"/>
                    <a:pt x="474008" y="863375"/>
                    <a:pt x="489598" y="860257"/>
                  </a:cubicBezTo>
                  <a:cubicBezTo>
                    <a:pt x="505189" y="857138"/>
                    <a:pt x="507235" y="833798"/>
                    <a:pt x="516054" y="820568"/>
                  </a:cubicBezTo>
                  <a:cubicBezTo>
                    <a:pt x="511645" y="798518"/>
                    <a:pt x="512130" y="774890"/>
                    <a:pt x="502826" y="754419"/>
                  </a:cubicBezTo>
                  <a:cubicBezTo>
                    <a:pt x="479485" y="703062"/>
                    <a:pt x="457176" y="672056"/>
                    <a:pt x="410229" y="648580"/>
                  </a:cubicBezTo>
                  <a:cubicBezTo>
                    <a:pt x="397757" y="642344"/>
                    <a:pt x="383772" y="639761"/>
                    <a:pt x="370544" y="635351"/>
                  </a:cubicBezTo>
                  <a:cubicBezTo>
                    <a:pt x="357316" y="626531"/>
                    <a:pt x="345473" y="615155"/>
                    <a:pt x="330860" y="608891"/>
                  </a:cubicBezTo>
                  <a:cubicBezTo>
                    <a:pt x="314150" y="601728"/>
                    <a:pt x="296046" y="597385"/>
                    <a:pt x="277947" y="595661"/>
                  </a:cubicBezTo>
                  <a:cubicBezTo>
                    <a:pt x="203196" y="588541"/>
                    <a:pt x="128027" y="586841"/>
                    <a:pt x="53067" y="582431"/>
                  </a:cubicBezTo>
                  <a:cubicBezTo>
                    <a:pt x="35429" y="555972"/>
                    <a:pt x="-2725" y="534722"/>
                    <a:pt x="154" y="503053"/>
                  </a:cubicBezTo>
                  <a:cubicBezTo>
                    <a:pt x="4564" y="454544"/>
                    <a:pt x="3178" y="405153"/>
                    <a:pt x="13383" y="357525"/>
                  </a:cubicBezTo>
                  <a:cubicBezTo>
                    <a:pt x="16714" y="341978"/>
                    <a:pt x="29661" y="330050"/>
                    <a:pt x="39839" y="317835"/>
                  </a:cubicBezTo>
                  <a:cubicBezTo>
                    <a:pt x="68383" y="283578"/>
                    <a:pt x="89231" y="266090"/>
                    <a:pt x="132436" y="251686"/>
                  </a:cubicBezTo>
                  <a:cubicBezTo>
                    <a:pt x="153766" y="244575"/>
                    <a:pt x="176530" y="242866"/>
                    <a:pt x="198577" y="238456"/>
                  </a:cubicBezTo>
                  <a:cubicBezTo>
                    <a:pt x="269131" y="132616"/>
                    <a:pt x="176529" y="260507"/>
                    <a:pt x="264718" y="172307"/>
                  </a:cubicBezTo>
                  <a:cubicBezTo>
                    <a:pt x="275960" y="161064"/>
                    <a:pt x="282356" y="145848"/>
                    <a:pt x="291175" y="132618"/>
                  </a:cubicBezTo>
                  <a:cubicBezTo>
                    <a:pt x="295584" y="88519"/>
                    <a:pt x="279821" y="37197"/>
                    <a:pt x="304403" y="320"/>
                  </a:cubicBezTo>
                  <a:cubicBezTo>
                    <a:pt x="306802" y="-3279"/>
                    <a:pt x="414690" y="24588"/>
                    <a:pt x="423457" y="26780"/>
                  </a:cubicBezTo>
                  <a:cubicBezTo>
                    <a:pt x="449913" y="44420"/>
                    <a:pt x="472660" y="69643"/>
                    <a:pt x="502826" y="79699"/>
                  </a:cubicBezTo>
                  <a:cubicBezTo>
                    <a:pt x="516054" y="84109"/>
                    <a:pt x="530039" y="86693"/>
                    <a:pt x="542511" y="92929"/>
                  </a:cubicBezTo>
                  <a:cubicBezTo>
                    <a:pt x="556731" y="100040"/>
                    <a:pt x="567668" y="112930"/>
                    <a:pt x="582196" y="119388"/>
                  </a:cubicBezTo>
                  <a:cubicBezTo>
                    <a:pt x="607680" y="130715"/>
                    <a:pt x="638362" y="130377"/>
                    <a:pt x="661565" y="145848"/>
                  </a:cubicBezTo>
                  <a:lnTo>
                    <a:pt x="740934" y="198767"/>
                  </a:lnTo>
                  <a:cubicBezTo>
                    <a:pt x="754162" y="207587"/>
                    <a:pt x="765195" y="221371"/>
                    <a:pt x="780619" y="225227"/>
                  </a:cubicBezTo>
                  <a:lnTo>
                    <a:pt x="833532" y="238456"/>
                  </a:lnTo>
                  <a:cubicBezTo>
                    <a:pt x="831940" y="257567"/>
                    <a:pt x="828679" y="399716"/>
                    <a:pt x="807075" y="450133"/>
                  </a:cubicBezTo>
                  <a:cubicBezTo>
                    <a:pt x="800813" y="464747"/>
                    <a:pt x="794840" y="482712"/>
                    <a:pt x="780619" y="489823"/>
                  </a:cubicBezTo>
                  <a:cubicBezTo>
                    <a:pt x="756630" y="501819"/>
                    <a:pt x="727706" y="498643"/>
                    <a:pt x="701249" y="503053"/>
                  </a:cubicBezTo>
                  <a:cubicBezTo>
                    <a:pt x="688021" y="511873"/>
                    <a:pt x="673979" y="519579"/>
                    <a:pt x="661565" y="529512"/>
                  </a:cubicBezTo>
                  <a:cubicBezTo>
                    <a:pt x="634637" y="551057"/>
                    <a:pt x="628296" y="566191"/>
                    <a:pt x="608652" y="595661"/>
                  </a:cubicBezTo>
                  <a:cubicBezTo>
                    <a:pt x="613061" y="617711"/>
                    <a:pt x="613023" y="641142"/>
                    <a:pt x="621880" y="661810"/>
                  </a:cubicBezTo>
                  <a:cubicBezTo>
                    <a:pt x="626793" y="673274"/>
                    <a:pt x="640546" y="678530"/>
                    <a:pt x="648337" y="688270"/>
                  </a:cubicBezTo>
                  <a:cubicBezTo>
                    <a:pt x="658269" y="700686"/>
                    <a:pt x="665974" y="714729"/>
                    <a:pt x="674793" y="727959"/>
                  </a:cubicBezTo>
                  <a:cubicBezTo>
                    <a:pt x="690467" y="806338"/>
                    <a:pt x="703920" y="778207"/>
                    <a:pt x="661565" y="820568"/>
                  </a:cubicBezTo>
                </a:path>
              </a:pathLst>
            </a:custGeom>
            <a:ln w="34925">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a:extLst>
                <a:ext uri="{FF2B5EF4-FFF2-40B4-BE49-F238E27FC236}">
                  <a16:creationId xmlns:a16="http://schemas.microsoft.com/office/drawing/2014/main" id="{E7FD1848-9254-851A-9DF8-588AFCF92A85}"/>
                </a:ext>
              </a:extLst>
            </p:cNvPr>
            <p:cNvSpPr/>
            <p:nvPr/>
          </p:nvSpPr>
          <p:spPr>
            <a:xfrm>
              <a:off x="1930354" y="5473240"/>
              <a:ext cx="1254093" cy="650499"/>
            </a:xfrm>
            <a:custGeom>
              <a:avLst/>
              <a:gdLst>
                <a:gd name="connsiteX0" fmla="*/ 283418 w 2312445"/>
                <a:gd name="connsiteY0" fmla="*/ 1031925 h 1270061"/>
                <a:gd name="connsiteX1" fmla="*/ 402471 w 2312445"/>
                <a:gd name="connsiteY1" fmla="*/ 1045155 h 1270061"/>
                <a:gd name="connsiteX2" fmla="*/ 442156 w 2312445"/>
                <a:gd name="connsiteY2" fmla="*/ 1058385 h 1270061"/>
                <a:gd name="connsiteX3" fmla="*/ 428928 w 2312445"/>
                <a:gd name="connsiteY3" fmla="*/ 1124534 h 1270061"/>
                <a:gd name="connsiteX4" fmla="*/ 336330 w 2312445"/>
                <a:gd name="connsiteY4" fmla="*/ 1111304 h 1270061"/>
                <a:gd name="connsiteX5" fmla="*/ 296646 w 2312445"/>
                <a:gd name="connsiteY5" fmla="*/ 1098074 h 1270061"/>
                <a:gd name="connsiteX6" fmla="*/ 217276 w 2312445"/>
                <a:gd name="connsiteY6" fmla="*/ 1137763 h 1270061"/>
                <a:gd name="connsiteX7" fmla="*/ 164364 w 2312445"/>
                <a:gd name="connsiteY7" fmla="*/ 1217142 h 1270061"/>
                <a:gd name="connsiteX8" fmla="*/ 137907 w 2312445"/>
                <a:gd name="connsiteY8" fmla="*/ 1256832 h 1270061"/>
                <a:gd name="connsiteX9" fmla="*/ 98223 w 2312445"/>
                <a:gd name="connsiteY9" fmla="*/ 1270061 h 1270061"/>
                <a:gd name="connsiteX10" fmla="*/ 5625 w 2312445"/>
                <a:gd name="connsiteY10" fmla="*/ 1256832 h 1270061"/>
                <a:gd name="connsiteX11" fmla="*/ 164364 w 2312445"/>
                <a:gd name="connsiteY11" fmla="*/ 1243602 h 1270061"/>
                <a:gd name="connsiteX12" fmla="*/ 256961 w 2312445"/>
                <a:gd name="connsiteY12" fmla="*/ 1203912 h 1270061"/>
                <a:gd name="connsiteX13" fmla="*/ 349559 w 2312445"/>
                <a:gd name="connsiteY13" fmla="*/ 1164223 h 1270061"/>
                <a:gd name="connsiteX14" fmla="*/ 376015 w 2312445"/>
                <a:gd name="connsiteY14" fmla="*/ 1111304 h 1270061"/>
                <a:gd name="connsiteX15" fmla="*/ 362787 w 2312445"/>
                <a:gd name="connsiteY15" fmla="*/ 1045155 h 1270061"/>
                <a:gd name="connsiteX16" fmla="*/ 256961 w 2312445"/>
                <a:gd name="connsiteY16" fmla="*/ 886397 h 1270061"/>
                <a:gd name="connsiteX17" fmla="*/ 230505 w 2312445"/>
                <a:gd name="connsiteY17" fmla="*/ 846708 h 1270061"/>
                <a:gd name="connsiteX18" fmla="*/ 190820 w 2312445"/>
                <a:gd name="connsiteY18" fmla="*/ 820248 h 1270061"/>
                <a:gd name="connsiteX19" fmla="*/ 164364 w 2312445"/>
                <a:gd name="connsiteY19" fmla="*/ 780559 h 1270061"/>
                <a:gd name="connsiteX20" fmla="*/ 137907 w 2312445"/>
                <a:gd name="connsiteY20" fmla="*/ 754099 h 1270061"/>
                <a:gd name="connsiteX21" fmla="*/ 177592 w 2312445"/>
                <a:gd name="connsiteY21" fmla="*/ 740869 h 1270061"/>
                <a:gd name="connsiteX22" fmla="*/ 230505 w 2312445"/>
                <a:gd name="connsiteY22" fmla="*/ 754099 h 1270061"/>
                <a:gd name="connsiteX23" fmla="*/ 323102 w 2312445"/>
                <a:gd name="connsiteY23" fmla="*/ 873167 h 1270061"/>
                <a:gd name="connsiteX24" fmla="*/ 402471 w 2312445"/>
                <a:gd name="connsiteY24" fmla="*/ 912857 h 1270061"/>
                <a:gd name="connsiteX25" fmla="*/ 733177 w 2312445"/>
                <a:gd name="connsiteY25" fmla="*/ 912857 h 1270061"/>
                <a:gd name="connsiteX26" fmla="*/ 772861 w 2312445"/>
                <a:gd name="connsiteY26" fmla="*/ 926087 h 1270061"/>
                <a:gd name="connsiteX27" fmla="*/ 852231 w 2312445"/>
                <a:gd name="connsiteY27" fmla="*/ 979006 h 1270061"/>
                <a:gd name="connsiteX28" fmla="*/ 865459 w 2312445"/>
                <a:gd name="connsiteY28" fmla="*/ 1018695 h 1270061"/>
                <a:gd name="connsiteX29" fmla="*/ 891915 w 2312445"/>
                <a:gd name="connsiteY29" fmla="*/ 1111304 h 1270061"/>
                <a:gd name="connsiteX30" fmla="*/ 918372 w 2312445"/>
                <a:gd name="connsiteY30" fmla="*/ 1150993 h 1270061"/>
                <a:gd name="connsiteX31" fmla="*/ 997741 w 2312445"/>
                <a:gd name="connsiteY31" fmla="*/ 1177453 h 1270061"/>
                <a:gd name="connsiteX32" fmla="*/ 1090338 w 2312445"/>
                <a:gd name="connsiteY32" fmla="*/ 1150993 h 1270061"/>
                <a:gd name="connsiteX33" fmla="*/ 1077110 w 2312445"/>
                <a:gd name="connsiteY33" fmla="*/ 1084844 h 1270061"/>
                <a:gd name="connsiteX34" fmla="*/ 1024197 w 2312445"/>
                <a:gd name="connsiteY34" fmla="*/ 1018695 h 1270061"/>
                <a:gd name="connsiteX35" fmla="*/ 1063882 w 2312445"/>
                <a:gd name="connsiteY35" fmla="*/ 1005465 h 1270061"/>
                <a:gd name="connsiteX36" fmla="*/ 1209392 w 2312445"/>
                <a:gd name="connsiteY36" fmla="*/ 1045155 h 1270061"/>
                <a:gd name="connsiteX37" fmla="*/ 1288761 w 2312445"/>
                <a:gd name="connsiteY37" fmla="*/ 1084844 h 1270061"/>
                <a:gd name="connsiteX38" fmla="*/ 1315218 w 2312445"/>
                <a:gd name="connsiteY38" fmla="*/ 1111304 h 1270061"/>
                <a:gd name="connsiteX39" fmla="*/ 1341674 w 2312445"/>
                <a:gd name="connsiteY39" fmla="*/ 1150993 h 1270061"/>
                <a:gd name="connsiteX40" fmla="*/ 1381359 w 2312445"/>
                <a:gd name="connsiteY40" fmla="*/ 1164223 h 1270061"/>
                <a:gd name="connsiteX41" fmla="*/ 1500413 w 2312445"/>
                <a:gd name="connsiteY41" fmla="*/ 1124534 h 1270061"/>
                <a:gd name="connsiteX42" fmla="*/ 1526869 w 2312445"/>
                <a:gd name="connsiteY42" fmla="*/ 1084844 h 1270061"/>
                <a:gd name="connsiteX43" fmla="*/ 1540097 w 2312445"/>
                <a:gd name="connsiteY43" fmla="*/ 780559 h 1270061"/>
                <a:gd name="connsiteX44" fmla="*/ 1632695 w 2312445"/>
                <a:gd name="connsiteY44" fmla="*/ 793789 h 1270061"/>
                <a:gd name="connsiteX45" fmla="*/ 1712064 w 2312445"/>
                <a:gd name="connsiteY45" fmla="*/ 820248 h 1270061"/>
                <a:gd name="connsiteX46" fmla="*/ 1791433 w 2312445"/>
                <a:gd name="connsiteY46" fmla="*/ 859938 h 1270061"/>
                <a:gd name="connsiteX47" fmla="*/ 1897259 w 2312445"/>
                <a:gd name="connsiteY47" fmla="*/ 846708 h 1270061"/>
                <a:gd name="connsiteX48" fmla="*/ 1936944 w 2312445"/>
                <a:gd name="connsiteY48" fmla="*/ 807018 h 1270061"/>
                <a:gd name="connsiteX49" fmla="*/ 1989857 w 2312445"/>
                <a:gd name="connsiteY49" fmla="*/ 740869 h 1270061"/>
                <a:gd name="connsiteX50" fmla="*/ 2055998 w 2312445"/>
                <a:gd name="connsiteY50" fmla="*/ 648261 h 1270061"/>
                <a:gd name="connsiteX51" fmla="*/ 2214736 w 2312445"/>
                <a:gd name="connsiteY51" fmla="*/ 515963 h 1270061"/>
                <a:gd name="connsiteX52" fmla="*/ 2254421 w 2312445"/>
                <a:gd name="connsiteY52" fmla="*/ 489503 h 1270061"/>
                <a:gd name="connsiteX53" fmla="*/ 2307334 w 2312445"/>
                <a:gd name="connsiteY53" fmla="*/ 396894 h 1270061"/>
                <a:gd name="connsiteX54" fmla="*/ 2254421 w 2312445"/>
                <a:gd name="connsiteY54" fmla="*/ 224907 h 1270061"/>
                <a:gd name="connsiteX55" fmla="*/ 2161823 w 2312445"/>
                <a:gd name="connsiteY55" fmla="*/ 119068 h 1270061"/>
                <a:gd name="connsiteX56" fmla="*/ 2122139 w 2312445"/>
                <a:gd name="connsiteY56" fmla="*/ 132298 h 1270061"/>
                <a:gd name="connsiteX57" fmla="*/ 1831118 w 2312445"/>
                <a:gd name="connsiteY57" fmla="*/ 105839 h 1270061"/>
                <a:gd name="connsiteX58" fmla="*/ 1778205 w 2312445"/>
                <a:gd name="connsiteY58" fmla="*/ 26460 h 1270061"/>
                <a:gd name="connsiteX59" fmla="*/ 1857574 w 2312445"/>
                <a:gd name="connsiteY59" fmla="*/ 0 h 1270061"/>
                <a:gd name="connsiteX60" fmla="*/ 1936944 w 2312445"/>
                <a:gd name="connsiteY60" fmla="*/ 52919 h 1270061"/>
                <a:gd name="connsiteX61" fmla="*/ 2016313 w 2312445"/>
                <a:gd name="connsiteY61" fmla="*/ 105839 h 1270061"/>
                <a:gd name="connsiteX62" fmla="*/ 1989857 w 2312445"/>
                <a:gd name="connsiteY62" fmla="*/ 145528 h 1270061"/>
                <a:gd name="connsiteX63" fmla="*/ 1791433 w 2312445"/>
                <a:gd name="connsiteY63" fmla="*/ 105839 h 1270061"/>
                <a:gd name="connsiteX64" fmla="*/ 1751749 w 2312445"/>
                <a:gd name="connsiteY64" fmla="*/ 79379 h 1270061"/>
                <a:gd name="connsiteX65" fmla="*/ 1619467 w 2312445"/>
                <a:gd name="connsiteY65" fmla="*/ 92609 h 127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12445" h="1270061">
                  <a:moveTo>
                    <a:pt x="283418" y="1031925"/>
                  </a:moveTo>
                  <a:cubicBezTo>
                    <a:pt x="323102" y="1036335"/>
                    <a:pt x="363086" y="1038590"/>
                    <a:pt x="402471" y="1045155"/>
                  </a:cubicBezTo>
                  <a:cubicBezTo>
                    <a:pt x="416225" y="1047448"/>
                    <a:pt x="437747" y="1045156"/>
                    <a:pt x="442156" y="1058385"/>
                  </a:cubicBezTo>
                  <a:cubicBezTo>
                    <a:pt x="449266" y="1079718"/>
                    <a:pt x="433337" y="1102484"/>
                    <a:pt x="428928" y="1124534"/>
                  </a:cubicBezTo>
                  <a:cubicBezTo>
                    <a:pt x="398062" y="1120124"/>
                    <a:pt x="366904" y="1117420"/>
                    <a:pt x="336330" y="1111304"/>
                  </a:cubicBezTo>
                  <a:cubicBezTo>
                    <a:pt x="322657" y="1108569"/>
                    <a:pt x="310590" y="1098074"/>
                    <a:pt x="296646" y="1098074"/>
                  </a:cubicBezTo>
                  <a:cubicBezTo>
                    <a:pt x="269263" y="1098074"/>
                    <a:pt x="237339" y="1124387"/>
                    <a:pt x="217276" y="1137763"/>
                  </a:cubicBezTo>
                  <a:lnTo>
                    <a:pt x="164364" y="1217142"/>
                  </a:lnTo>
                  <a:cubicBezTo>
                    <a:pt x="155545" y="1230372"/>
                    <a:pt x="152991" y="1251804"/>
                    <a:pt x="137907" y="1256832"/>
                  </a:cubicBezTo>
                  <a:lnTo>
                    <a:pt x="98223" y="1270061"/>
                  </a:lnTo>
                  <a:cubicBezTo>
                    <a:pt x="67357" y="1265651"/>
                    <a:pt x="-23324" y="1268413"/>
                    <a:pt x="5625" y="1256832"/>
                  </a:cubicBezTo>
                  <a:cubicBezTo>
                    <a:pt x="54923" y="1237111"/>
                    <a:pt x="111733" y="1250620"/>
                    <a:pt x="164364" y="1243602"/>
                  </a:cubicBezTo>
                  <a:cubicBezTo>
                    <a:pt x="194385" y="1239599"/>
                    <a:pt x="231700" y="1214739"/>
                    <a:pt x="256961" y="1203912"/>
                  </a:cubicBezTo>
                  <a:cubicBezTo>
                    <a:pt x="393211" y="1145513"/>
                    <a:pt x="174067" y="1251981"/>
                    <a:pt x="349559" y="1164223"/>
                  </a:cubicBezTo>
                  <a:cubicBezTo>
                    <a:pt x="358378" y="1146583"/>
                    <a:pt x="373837" y="1130905"/>
                    <a:pt x="376015" y="1111304"/>
                  </a:cubicBezTo>
                  <a:cubicBezTo>
                    <a:pt x="378498" y="1088955"/>
                    <a:pt x="372209" y="1065572"/>
                    <a:pt x="362787" y="1045155"/>
                  </a:cubicBezTo>
                  <a:cubicBezTo>
                    <a:pt x="331876" y="978172"/>
                    <a:pt x="296741" y="942095"/>
                    <a:pt x="256961" y="886397"/>
                  </a:cubicBezTo>
                  <a:cubicBezTo>
                    <a:pt x="247720" y="873459"/>
                    <a:pt x="241747" y="857951"/>
                    <a:pt x="230505" y="846708"/>
                  </a:cubicBezTo>
                  <a:cubicBezTo>
                    <a:pt x="219263" y="835465"/>
                    <a:pt x="204048" y="829068"/>
                    <a:pt x="190820" y="820248"/>
                  </a:cubicBezTo>
                  <a:cubicBezTo>
                    <a:pt x="182001" y="807018"/>
                    <a:pt x="174296" y="792975"/>
                    <a:pt x="164364" y="780559"/>
                  </a:cubicBezTo>
                  <a:cubicBezTo>
                    <a:pt x="156573" y="770819"/>
                    <a:pt x="133963" y="765932"/>
                    <a:pt x="137907" y="754099"/>
                  </a:cubicBezTo>
                  <a:cubicBezTo>
                    <a:pt x="142316" y="740870"/>
                    <a:pt x="164364" y="745279"/>
                    <a:pt x="177592" y="740869"/>
                  </a:cubicBezTo>
                  <a:cubicBezTo>
                    <a:pt x="195230" y="745279"/>
                    <a:pt x="214720" y="745078"/>
                    <a:pt x="230505" y="754099"/>
                  </a:cubicBezTo>
                  <a:cubicBezTo>
                    <a:pt x="338714" y="815941"/>
                    <a:pt x="181556" y="778791"/>
                    <a:pt x="323102" y="873167"/>
                  </a:cubicBezTo>
                  <a:cubicBezTo>
                    <a:pt x="374388" y="907362"/>
                    <a:pt x="347704" y="894599"/>
                    <a:pt x="402471" y="912857"/>
                  </a:cubicBezTo>
                  <a:cubicBezTo>
                    <a:pt x="572726" y="902215"/>
                    <a:pt x="589761" y="888951"/>
                    <a:pt x="733177" y="912857"/>
                  </a:cubicBezTo>
                  <a:cubicBezTo>
                    <a:pt x="746931" y="915150"/>
                    <a:pt x="760672" y="919315"/>
                    <a:pt x="772861" y="926087"/>
                  </a:cubicBezTo>
                  <a:cubicBezTo>
                    <a:pt x="800657" y="941531"/>
                    <a:pt x="852231" y="979006"/>
                    <a:pt x="852231" y="979006"/>
                  </a:cubicBezTo>
                  <a:cubicBezTo>
                    <a:pt x="856640" y="992236"/>
                    <a:pt x="861628" y="1005286"/>
                    <a:pt x="865459" y="1018695"/>
                  </a:cubicBezTo>
                  <a:cubicBezTo>
                    <a:pt x="871109" y="1038473"/>
                    <a:pt x="881344" y="1090159"/>
                    <a:pt x="891915" y="1111304"/>
                  </a:cubicBezTo>
                  <a:cubicBezTo>
                    <a:pt x="899025" y="1125525"/>
                    <a:pt x="904890" y="1142565"/>
                    <a:pt x="918372" y="1150993"/>
                  </a:cubicBezTo>
                  <a:cubicBezTo>
                    <a:pt x="942020" y="1165775"/>
                    <a:pt x="997741" y="1177453"/>
                    <a:pt x="997741" y="1177453"/>
                  </a:cubicBezTo>
                  <a:cubicBezTo>
                    <a:pt x="1028607" y="1168633"/>
                    <a:pt x="1069448" y="1175367"/>
                    <a:pt x="1090338" y="1150993"/>
                  </a:cubicBezTo>
                  <a:cubicBezTo>
                    <a:pt x="1104971" y="1133919"/>
                    <a:pt x="1085005" y="1105899"/>
                    <a:pt x="1077110" y="1084844"/>
                  </a:cubicBezTo>
                  <a:cubicBezTo>
                    <a:pt x="1067098" y="1058141"/>
                    <a:pt x="1043569" y="1038070"/>
                    <a:pt x="1024197" y="1018695"/>
                  </a:cubicBezTo>
                  <a:cubicBezTo>
                    <a:pt x="1037425" y="1014285"/>
                    <a:pt x="1049938" y="1005465"/>
                    <a:pt x="1063882" y="1005465"/>
                  </a:cubicBezTo>
                  <a:cubicBezTo>
                    <a:pt x="1101277" y="1005465"/>
                    <a:pt x="1178267" y="1034779"/>
                    <a:pt x="1209392" y="1045155"/>
                  </a:cubicBezTo>
                  <a:cubicBezTo>
                    <a:pt x="1251308" y="1059129"/>
                    <a:pt x="1252128" y="1055534"/>
                    <a:pt x="1288761" y="1084844"/>
                  </a:cubicBezTo>
                  <a:cubicBezTo>
                    <a:pt x="1298500" y="1092636"/>
                    <a:pt x="1307427" y="1101564"/>
                    <a:pt x="1315218" y="1111304"/>
                  </a:cubicBezTo>
                  <a:cubicBezTo>
                    <a:pt x="1325150" y="1123720"/>
                    <a:pt x="1329259" y="1141060"/>
                    <a:pt x="1341674" y="1150993"/>
                  </a:cubicBezTo>
                  <a:cubicBezTo>
                    <a:pt x="1352562" y="1159704"/>
                    <a:pt x="1368131" y="1159813"/>
                    <a:pt x="1381359" y="1164223"/>
                  </a:cubicBezTo>
                  <a:cubicBezTo>
                    <a:pt x="1434569" y="1155353"/>
                    <a:pt x="1463214" y="1161737"/>
                    <a:pt x="1500413" y="1124534"/>
                  </a:cubicBezTo>
                  <a:cubicBezTo>
                    <a:pt x="1511655" y="1113291"/>
                    <a:pt x="1518050" y="1098074"/>
                    <a:pt x="1526869" y="1084844"/>
                  </a:cubicBezTo>
                  <a:cubicBezTo>
                    <a:pt x="1531278" y="983416"/>
                    <a:pt x="1505405" y="875972"/>
                    <a:pt x="1540097" y="780559"/>
                  </a:cubicBezTo>
                  <a:cubicBezTo>
                    <a:pt x="1550751" y="751256"/>
                    <a:pt x="1602314" y="786777"/>
                    <a:pt x="1632695" y="793789"/>
                  </a:cubicBezTo>
                  <a:cubicBezTo>
                    <a:pt x="1659868" y="800060"/>
                    <a:pt x="1688861" y="804777"/>
                    <a:pt x="1712064" y="820248"/>
                  </a:cubicBezTo>
                  <a:cubicBezTo>
                    <a:pt x="1763350" y="854443"/>
                    <a:pt x="1736666" y="841680"/>
                    <a:pt x="1791433" y="859938"/>
                  </a:cubicBezTo>
                  <a:cubicBezTo>
                    <a:pt x="1826708" y="855528"/>
                    <a:pt x="1863850" y="858858"/>
                    <a:pt x="1897259" y="846708"/>
                  </a:cubicBezTo>
                  <a:cubicBezTo>
                    <a:pt x="1914841" y="840314"/>
                    <a:pt x="1924968" y="821391"/>
                    <a:pt x="1936944" y="807018"/>
                  </a:cubicBezTo>
                  <a:cubicBezTo>
                    <a:pt x="2020377" y="706886"/>
                    <a:pt x="1912888" y="817847"/>
                    <a:pt x="1989857" y="740869"/>
                  </a:cubicBezTo>
                  <a:cubicBezTo>
                    <a:pt x="2020722" y="648261"/>
                    <a:pt x="1989854" y="670310"/>
                    <a:pt x="2055998" y="648261"/>
                  </a:cubicBezTo>
                  <a:cubicBezTo>
                    <a:pt x="2157851" y="546396"/>
                    <a:pt x="2104235" y="589640"/>
                    <a:pt x="2214736" y="515963"/>
                  </a:cubicBezTo>
                  <a:lnTo>
                    <a:pt x="2254421" y="489503"/>
                  </a:lnTo>
                  <a:cubicBezTo>
                    <a:pt x="2265837" y="472377"/>
                    <a:pt x="2305991" y="415693"/>
                    <a:pt x="2307334" y="396894"/>
                  </a:cubicBezTo>
                  <a:cubicBezTo>
                    <a:pt x="2319081" y="232415"/>
                    <a:pt x="2314113" y="301663"/>
                    <a:pt x="2254421" y="224907"/>
                  </a:cubicBezTo>
                  <a:cubicBezTo>
                    <a:pt x="2171321" y="118051"/>
                    <a:pt x="2238649" y="170292"/>
                    <a:pt x="2161823" y="119068"/>
                  </a:cubicBezTo>
                  <a:cubicBezTo>
                    <a:pt x="2148595" y="123478"/>
                    <a:pt x="2136083" y="132298"/>
                    <a:pt x="2122139" y="132298"/>
                  </a:cubicBezTo>
                  <a:cubicBezTo>
                    <a:pt x="1898765" y="132298"/>
                    <a:pt x="1943430" y="143278"/>
                    <a:pt x="1831118" y="105839"/>
                  </a:cubicBezTo>
                  <a:cubicBezTo>
                    <a:pt x="1813480" y="79379"/>
                    <a:pt x="1748038" y="36517"/>
                    <a:pt x="1778205" y="26460"/>
                  </a:cubicBezTo>
                  <a:lnTo>
                    <a:pt x="1857574" y="0"/>
                  </a:lnTo>
                  <a:cubicBezTo>
                    <a:pt x="1884031" y="17640"/>
                    <a:pt x="1914461" y="30433"/>
                    <a:pt x="1936944" y="52919"/>
                  </a:cubicBezTo>
                  <a:cubicBezTo>
                    <a:pt x="1986487" y="102470"/>
                    <a:pt x="1958880" y="86692"/>
                    <a:pt x="2016313" y="105839"/>
                  </a:cubicBezTo>
                  <a:cubicBezTo>
                    <a:pt x="2007494" y="119069"/>
                    <a:pt x="2005572" y="143110"/>
                    <a:pt x="1989857" y="145528"/>
                  </a:cubicBezTo>
                  <a:cubicBezTo>
                    <a:pt x="1903910" y="158752"/>
                    <a:pt x="1855838" y="142647"/>
                    <a:pt x="1791433" y="105839"/>
                  </a:cubicBezTo>
                  <a:cubicBezTo>
                    <a:pt x="1777629" y="97950"/>
                    <a:pt x="1764977" y="88199"/>
                    <a:pt x="1751749" y="79379"/>
                  </a:cubicBezTo>
                  <a:cubicBezTo>
                    <a:pt x="1628313" y="93096"/>
                    <a:pt x="1672624" y="92609"/>
                    <a:pt x="1619467" y="92609"/>
                  </a:cubicBezTo>
                </a:path>
              </a:pathLst>
            </a:custGeom>
            <a:ln w="317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a:extLst>
                <a:ext uri="{FF2B5EF4-FFF2-40B4-BE49-F238E27FC236}">
                  <a16:creationId xmlns:a16="http://schemas.microsoft.com/office/drawing/2014/main" id="{7074D6EC-ADEC-F395-0A18-0D7FF5831109}"/>
                </a:ext>
              </a:extLst>
            </p:cNvPr>
            <p:cNvSpPr/>
            <p:nvPr/>
          </p:nvSpPr>
          <p:spPr>
            <a:xfrm>
              <a:off x="2061800" y="5304112"/>
              <a:ext cx="1047540" cy="753046"/>
            </a:xfrm>
            <a:custGeom>
              <a:avLst/>
              <a:gdLst>
                <a:gd name="connsiteX0" fmla="*/ 0 w 1931579"/>
                <a:gd name="connsiteY0" fmla="*/ 1296521 h 1470278"/>
                <a:gd name="connsiteX1" fmla="*/ 79370 w 1931579"/>
                <a:gd name="connsiteY1" fmla="*/ 1309751 h 1470278"/>
                <a:gd name="connsiteX2" fmla="*/ 119054 w 1931579"/>
                <a:gd name="connsiteY2" fmla="*/ 1336211 h 1470278"/>
                <a:gd name="connsiteX3" fmla="*/ 158739 w 1931579"/>
                <a:gd name="connsiteY3" fmla="*/ 1349440 h 1470278"/>
                <a:gd name="connsiteX4" fmla="*/ 238108 w 1931579"/>
                <a:gd name="connsiteY4" fmla="*/ 1402360 h 1470278"/>
                <a:gd name="connsiteX5" fmla="*/ 277793 w 1931579"/>
                <a:gd name="connsiteY5" fmla="*/ 1428819 h 1470278"/>
                <a:gd name="connsiteX6" fmla="*/ 304249 w 1931579"/>
                <a:gd name="connsiteY6" fmla="*/ 1468509 h 1470278"/>
                <a:gd name="connsiteX7" fmla="*/ 396847 w 1931579"/>
                <a:gd name="connsiteY7" fmla="*/ 1455279 h 1470278"/>
                <a:gd name="connsiteX8" fmla="*/ 449759 w 1931579"/>
                <a:gd name="connsiteY8" fmla="*/ 1442049 h 1470278"/>
                <a:gd name="connsiteX9" fmla="*/ 515901 w 1931579"/>
                <a:gd name="connsiteY9" fmla="*/ 1428819 h 1470278"/>
                <a:gd name="connsiteX10" fmla="*/ 568813 w 1931579"/>
                <a:gd name="connsiteY10" fmla="*/ 1349440 h 1470278"/>
                <a:gd name="connsiteX11" fmla="*/ 740780 w 1931579"/>
                <a:gd name="connsiteY11" fmla="*/ 1309751 h 1470278"/>
                <a:gd name="connsiteX12" fmla="*/ 740780 w 1931579"/>
                <a:gd name="connsiteY12" fmla="*/ 1111304 h 1470278"/>
                <a:gd name="connsiteX13" fmla="*/ 714324 w 1931579"/>
                <a:gd name="connsiteY13" fmla="*/ 1018695 h 1470278"/>
                <a:gd name="connsiteX14" fmla="*/ 634954 w 1931579"/>
                <a:gd name="connsiteY14" fmla="*/ 965776 h 1470278"/>
                <a:gd name="connsiteX15" fmla="*/ 621726 w 1931579"/>
                <a:gd name="connsiteY15" fmla="*/ 926087 h 1470278"/>
                <a:gd name="connsiteX16" fmla="*/ 648183 w 1931579"/>
                <a:gd name="connsiteY16" fmla="*/ 899627 h 1470278"/>
                <a:gd name="connsiteX17" fmla="*/ 701095 w 1931579"/>
                <a:gd name="connsiteY17" fmla="*/ 846708 h 1470278"/>
                <a:gd name="connsiteX18" fmla="*/ 754008 w 1931579"/>
                <a:gd name="connsiteY18" fmla="*/ 780559 h 1470278"/>
                <a:gd name="connsiteX19" fmla="*/ 806921 w 1931579"/>
                <a:gd name="connsiteY19" fmla="*/ 714410 h 1470278"/>
                <a:gd name="connsiteX20" fmla="*/ 820149 w 1931579"/>
                <a:gd name="connsiteY20" fmla="*/ 661491 h 1470278"/>
                <a:gd name="connsiteX21" fmla="*/ 939203 w 1931579"/>
                <a:gd name="connsiteY21" fmla="*/ 621801 h 1470278"/>
                <a:gd name="connsiteX22" fmla="*/ 978888 w 1931579"/>
                <a:gd name="connsiteY22" fmla="*/ 582112 h 1470278"/>
                <a:gd name="connsiteX23" fmla="*/ 1164083 w 1931579"/>
                <a:gd name="connsiteY23" fmla="*/ 568882 h 1470278"/>
                <a:gd name="connsiteX24" fmla="*/ 1243452 w 1931579"/>
                <a:gd name="connsiteY24" fmla="*/ 608571 h 1470278"/>
                <a:gd name="connsiteX25" fmla="*/ 1283137 w 1931579"/>
                <a:gd name="connsiteY25" fmla="*/ 621801 h 1470278"/>
                <a:gd name="connsiteX26" fmla="*/ 1322821 w 1931579"/>
                <a:gd name="connsiteY26" fmla="*/ 648261 h 1470278"/>
                <a:gd name="connsiteX27" fmla="*/ 1402191 w 1931579"/>
                <a:gd name="connsiteY27" fmla="*/ 687950 h 1470278"/>
                <a:gd name="connsiteX28" fmla="*/ 1415419 w 1931579"/>
                <a:gd name="connsiteY28" fmla="*/ 727640 h 1470278"/>
                <a:gd name="connsiteX29" fmla="*/ 1534473 w 1931579"/>
                <a:gd name="connsiteY29" fmla="*/ 687950 h 1470278"/>
                <a:gd name="connsiteX30" fmla="*/ 1600614 w 1931579"/>
                <a:gd name="connsiteY30" fmla="*/ 582112 h 1470278"/>
                <a:gd name="connsiteX31" fmla="*/ 1640298 w 1931579"/>
                <a:gd name="connsiteY31" fmla="*/ 568882 h 1470278"/>
                <a:gd name="connsiteX32" fmla="*/ 1732896 w 1931579"/>
                <a:gd name="connsiteY32" fmla="*/ 582112 h 1470278"/>
                <a:gd name="connsiteX33" fmla="*/ 1772580 w 1931579"/>
                <a:gd name="connsiteY33" fmla="*/ 568882 h 1470278"/>
                <a:gd name="connsiteX34" fmla="*/ 1825493 w 1931579"/>
                <a:gd name="connsiteY34" fmla="*/ 555652 h 1470278"/>
                <a:gd name="connsiteX35" fmla="*/ 1838721 w 1931579"/>
                <a:gd name="connsiteY35" fmla="*/ 515963 h 1470278"/>
                <a:gd name="connsiteX36" fmla="*/ 1904863 w 1931579"/>
                <a:gd name="connsiteY36" fmla="*/ 463044 h 1470278"/>
                <a:gd name="connsiteX37" fmla="*/ 1931319 w 1931579"/>
                <a:gd name="connsiteY37" fmla="*/ 423354 h 1470278"/>
                <a:gd name="connsiteX38" fmla="*/ 1904863 w 1931579"/>
                <a:gd name="connsiteY38" fmla="*/ 277826 h 1470278"/>
                <a:gd name="connsiteX39" fmla="*/ 1878406 w 1931579"/>
                <a:gd name="connsiteY39" fmla="*/ 238137 h 1470278"/>
                <a:gd name="connsiteX40" fmla="*/ 1865178 w 1931579"/>
                <a:gd name="connsiteY40" fmla="*/ 198447 h 1470278"/>
                <a:gd name="connsiteX41" fmla="*/ 1812265 w 1931579"/>
                <a:gd name="connsiteY41" fmla="*/ 119069 h 1470278"/>
                <a:gd name="connsiteX42" fmla="*/ 1799037 w 1931579"/>
                <a:gd name="connsiteY42" fmla="*/ 79379 h 1470278"/>
                <a:gd name="connsiteX43" fmla="*/ 1732896 w 1931579"/>
                <a:gd name="connsiteY43" fmla="*/ 0 h 1470278"/>
                <a:gd name="connsiteX44" fmla="*/ 1640298 w 1931579"/>
                <a:gd name="connsiteY44" fmla="*/ 13230 h 1470278"/>
                <a:gd name="connsiteX45" fmla="*/ 1666755 w 1931579"/>
                <a:gd name="connsiteY45" fmla="*/ 39690 h 1470278"/>
                <a:gd name="connsiteX46" fmla="*/ 1746124 w 1931579"/>
                <a:gd name="connsiteY46" fmla="*/ 26460 h 1470278"/>
                <a:gd name="connsiteX47" fmla="*/ 1825493 w 1931579"/>
                <a:gd name="connsiteY47" fmla="*/ 66149 h 147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31579" h="1470278">
                  <a:moveTo>
                    <a:pt x="0" y="1296521"/>
                  </a:moveTo>
                  <a:cubicBezTo>
                    <a:pt x="26457" y="1300931"/>
                    <a:pt x="53925" y="1301268"/>
                    <a:pt x="79370" y="1309751"/>
                  </a:cubicBezTo>
                  <a:cubicBezTo>
                    <a:pt x="94453" y="1314779"/>
                    <a:pt x="104834" y="1329100"/>
                    <a:pt x="119054" y="1336211"/>
                  </a:cubicBezTo>
                  <a:cubicBezTo>
                    <a:pt x="131526" y="1342447"/>
                    <a:pt x="145511" y="1345030"/>
                    <a:pt x="158739" y="1349440"/>
                  </a:cubicBezTo>
                  <a:lnTo>
                    <a:pt x="238108" y="1402360"/>
                  </a:lnTo>
                  <a:lnTo>
                    <a:pt x="277793" y="1428819"/>
                  </a:lnTo>
                  <a:cubicBezTo>
                    <a:pt x="286612" y="1442049"/>
                    <a:pt x="288728" y="1465059"/>
                    <a:pt x="304249" y="1468509"/>
                  </a:cubicBezTo>
                  <a:cubicBezTo>
                    <a:pt x="334686" y="1475274"/>
                    <a:pt x="366171" y="1460857"/>
                    <a:pt x="396847" y="1455279"/>
                  </a:cubicBezTo>
                  <a:cubicBezTo>
                    <a:pt x="414734" y="1452026"/>
                    <a:pt x="432012" y="1445993"/>
                    <a:pt x="449759" y="1442049"/>
                  </a:cubicBezTo>
                  <a:cubicBezTo>
                    <a:pt x="471708" y="1437171"/>
                    <a:pt x="493854" y="1433229"/>
                    <a:pt x="515901" y="1428819"/>
                  </a:cubicBezTo>
                  <a:cubicBezTo>
                    <a:pt x="533538" y="1402359"/>
                    <a:pt x="538646" y="1359497"/>
                    <a:pt x="568813" y="1349440"/>
                  </a:cubicBezTo>
                  <a:cubicBezTo>
                    <a:pt x="677762" y="1313121"/>
                    <a:pt x="620575" y="1326926"/>
                    <a:pt x="740780" y="1309751"/>
                  </a:cubicBezTo>
                  <a:cubicBezTo>
                    <a:pt x="769425" y="1223806"/>
                    <a:pt x="760397" y="1268263"/>
                    <a:pt x="740780" y="1111304"/>
                  </a:cubicBezTo>
                  <a:cubicBezTo>
                    <a:pt x="740731" y="1110912"/>
                    <a:pt x="720599" y="1024971"/>
                    <a:pt x="714324" y="1018695"/>
                  </a:cubicBezTo>
                  <a:cubicBezTo>
                    <a:pt x="691841" y="996209"/>
                    <a:pt x="634954" y="965776"/>
                    <a:pt x="634954" y="965776"/>
                  </a:cubicBezTo>
                  <a:cubicBezTo>
                    <a:pt x="630545" y="952546"/>
                    <a:pt x="618991" y="939761"/>
                    <a:pt x="621726" y="926087"/>
                  </a:cubicBezTo>
                  <a:cubicBezTo>
                    <a:pt x="624172" y="913857"/>
                    <a:pt x="641766" y="910323"/>
                    <a:pt x="648183" y="899627"/>
                  </a:cubicBezTo>
                  <a:cubicBezTo>
                    <a:pt x="683458" y="840830"/>
                    <a:pt x="630546" y="870228"/>
                    <a:pt x="701095" y="846708"/>
                  </a:cubicBezTo>
                  <a:cubicBezTo>
                    <a:pt x="764976" y="782820"/>
                    <a:pt x="687259" y="864005"/>
                    <a:pt x="754008" y="780559"/>
                  </a:cubicBezTo>
                  <a:cubicBezTo>
                    <a:pt x="829405" y="686302"/>
                    <a:pt x="725492" y="836569"/>
                    <a:pt x="806921" y="714410"/>
                  </a:cubicBezTo>
                  <a:cubicBezTo>
                    <a:pt x="811330" y="696770"/>
                    <a:pt x="812018" y="677754"/>
                    <a:pt x="820149" y="661491"/>
                  </a:cubicBezTo>
                  <a:cubicBezTo>
                    <a:pt x="842535" y="616714"/>
                    <a:pt x="899546" y="627467"/>
                    <a:pt x="939203" y="621801"/>
                  </a:cubicBezTo>
                  <a:cubicBezTo>
                    <a:pt x="952431" y="608571"/>
                    <a:pt x="964516" y="594090"/>
                    <a:pt x="978888" y="582112"/>
                  </a:cubicBezTo>
                  <a:cubicBezTo>
                    <a:pt x="1044632" y="527318"/>
                    <a:pt x="1047040" y="558240"/>
                    <a:pt x="1164083" y="568882"/>
                  </a:cubicBezTo>
                  <a:cubicBezTo>
                    <a:pt x="1263832" y="602137"/>
                    <a:pt x="1140876" y="557278"/>
                    <a:pt x="1243452" y="608571"/>
                  </a:cubicBezTo>
                  <a:cubicBezTo>
                    <a:pt x="1255924" y="614807"/>
                    <a:pt x="1269909" y="617391"/>
                    <a:pt x="1283137" y="621801"/>
                  </a:cubicBezTo>
                  <a:cubicBezTo>
                    <a:pt x="1296365" y="630621"/>
                    <a:pt x="1308601" y="641150"/>
                    <a:pt x="1322821" y="648261"/>
                  </a:cubicBezTo>
                  <a:cubicBezTo>
                    <a:pt x="1432369" y="703043"/>
                    <a:pt x="1288444" y="612112"/>
                    <a:pt x="1402191" y="687950"/>
                  </a:cubicBezTo>
                  <a:cubicBezTo>
                    <a:pt x="1406600" y="701180"/>
                    <a:pt x="1402010" y="723808"/>
                    <a:pt x="1415419" y="727640"/>
                  </a:cubicBezTo>
                  <a:cubicBezTo>
                    <a:pt x="1465321" y="741900"/>
                    <a:pt x="1499236" y="711444"/>
                    <a:pt x="1534473" y="687950"/>
                  </a:cubicBezTo>
                  <a:cubicBezTo>
                    <a:pt x="1558602" y="615553"/>
                    <a:pt x="1541915" y="611465"/>
                    <a:pt x="1600614" y="582112"/>
                  </a:cubicBezTo>
                  <a:cubicBezTo>
                    <a:pt x="1613085" y="575876"/>
                    <a:pt x="1627070" y="573292"/>
                    <a:pt x="1640298" y="568882"/>
                  </a:cubicBezTo>
                  <a:cubicBezTo>
                    <a:pt x="1671164" y="573292"/>
                    <a:pt x="1701717" y="582112"/>
                    <a:pt x="1732896" y="582112"/>
                  </a:cubicBezTo>
                  <a:cubicBezTo>
                    <a:pt x="1746840" y="582112"/>
                    <a:pt x="1759173" y="572713"/>
                    <a:pt x="1772580" y="568882"/>
                  </a:cubicBezTo>
                  <a:cubicBezTo>
                    <a:pt x="1790061" y="563887"/>
                    <a:pt x="1807855" y="560062"/>
                    <a:pt x="1825493" y="555652"/>
                  </a:cubicBezTo>
                  <a:cubicBezTo>
                    <a:pt x="1829902" y="542422"/>
                    <a:pt x="1831547" y="527921"/>
                    <a:pt x="1838721" y="515963"/>
                  </a:cubicBezTo>
                  <a:cubicBezTo>
                    <a:pt x="1851288" y="495016"/>
                    <a:pt x="1886836" y="475063"/>
                    <a:pt x="1904863" y="463044"/>
                  </a:cubicBezTo>
                  <a:cubicBezTo>
                    <a:pt x="1913682" y="449814"/>
                    <a:pt x="1929880" y="439188"/>
                    <a:pt x="1931319" y="423354"/>
                  </a:cubicBezTo>
                  <a:cubicBezTo>
                    <a:pt x="1933423" y="400205"/>
                    <a:pt x="1922640" y="313385"/>
                    <a:pt x="1904863" y="277826"/>
                  </a:cubicBezTo>
                  <a:cubicBezTo>
                    <a:pt x="1897753" y="263605"/>
                    <a:pt x="1887225" y="251367"/>
                    <a:pt x="1878406" y="238137"/>
                  </a:cubicBezTo>
                  <a:cubicBezTo>
                    <a:pt x="1873997" y="224907"/>
                    <a:pt x="1871950" y="210638"/>
                    <a:pt x="1865178" y="198447"/>
                  </a:cubicBezTo>
                  <a:cubicBezTo>
                    <a:pt x="1849736" y="170649"/>
                    <a:pt x="1812265" y="119069"/>
                    <a:pt x="1812265" y="119069"/>
                  </a:cubicBezTo>
                  <a:cubicBezTo>
                    <a:pt x="1807856" y="105839"/>
                    <a:pt x="1805273" y="91852"/>
                    <a:pt x="1799037" y="79379"/>
                  </a:cubicBezTo>
                  <a:cubicBezTo>
                    <a:pt x="1780622" y="42545"/>
                    <a:pt x="1762149" y="29257"/>
                    <a:pt x="1732896" y="0"/>
                  </a:cubicBezTo>
                  <a:cubicBezTo>
                    <a:pt x="1702030" y="4410"/>
                    <a:pt x="1667033" y="-2813"/>
                    <a:pt x="1640298" y="13230"/>
                  </a:cubicBezTo>
                  <a:cubicBezTo>
                    <a:pt x="1629603" y="19648"/>
                    <a:pt x="1654379" y="38143"/>
                    <a:pt x="1666755" y="39690"/>
                  </a:cubicBezTo>
                  <a:cubicBezTo>
                    <a:pt x="1693369" y="43017"/>
                    <a:pt x="1719668" y="30870"/>
                    <a:pt x="1746124" y="26460"/>
                  </a:cubicBezTo>
                  <a:cubicBezTo>
                    <a:pt x="1811137" y="42715"/>
                    <a:pt x="1786182" y="26834"/>
                    <a:pt x="1825493" y="66149"/>
                  </a:cubicBezTo>
                </a:path>
              </a:pathLst>
            </a:custGeom>
            <a:ln w="317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5" name="Freeform 1024">
              <a:extLst>
                <a:ext uri="{FF2B5EF4-FFF2-40B4-BE49-F238E27FC236}">
                  <a16:creationId xmlns:a16="http://schemas.microsoft.com/office/drawing/2014/main" id="{A96CE1BA-A121-805B-C2A5-37E5BAADEDDB}"/>
                </a:ext>
              </a:extLst>
            </p:cNvPr>
            <p:cNvSpPr/>
            <p:nvPr/>
          </p:nvSpPr>
          <p:spPr>
            <a:xfrm>
              <a:off x="1379274" y="5098606"/>
              <a:ext cx="1419264" cy="738588"/>
            </a:xfrm>
            <a:custGeom>
              <a:avLst/>
              <a:gdLst>
                <a:gd name="connsiteX0" fmla="*/ 399787 w 2617008"/>
                <a:gd name="connsiteY0" fmla="*/ 1442049 h 1442049"/>
                <a:gd name="connsiteX1" fmla="*/ 267504 w 2617008"/>
                <a:gd name="connsiteY1" fmla="*/ 1415590 h 1442049"/>
                <a:gd name="connsiteX2" fmla="*/ 148451 w 2617008"/>
                <a:gd name="connsiteY2" fmla="*/ 1322981 h 1442049"/>
                <a:gd name="connsiteX3" fmla="*/ 108766 w 2617008"/>
                <a:gd name="connsiteY3" fmla="*/ 1309751 h 1442049"/>
                <a:gd name="connsiteX4" fmla="*/ 42625 w 2617008"/>
                <a:gd name="connsiteY4" fmla="*/ 1322981 h 1442049"/>
                <a:gd name="connsiteX5" fmla="*/ 2940 w 2617008"/>
                <a:gd name="connsiteY5" fmla="*/ 1336211 h 1442049"/>
                <a:gd name="connsiteX6" fmla="*/ 16168 w 2617008"/>
                <a:gd name="connsiteY6" fmla="*/ 1071615 h 1442049"/>
                <a:gd name="connsiteX7" fmla="*/ 29397 w 2617008"/>
                <a:gd name="connsiteY7" fmla="*/ 1031925 h 1442049"/>
                <a:gd name="connsiteX8" fmla="*/ 42625 w 2617008"/>
                <a:gd name="connsiteY8" fmla="*/ 979006 h 1442049"/>
                <a:gd name="connsiteX9" fmla="*/ 95538 w 2617008"/>
                <a:gd name="connsiteY9" fmla="*/ 965776 h 1442049"/>
                <a:gd name="connsiteX10" fmla="*/ 108766 w 2617008"/>
                <a:gd name="connsiteY10" fmla="*/ 886397 h 1442049"/>
                <a:gd name="connsiteX11" fmla="*/ 135222 w 2617008"/>
                <a:gd name="connsiteY11" fmla="*/ 846708 h 1442049"/>
                <a:gd name="connsiteX12" fmla="*/ 108766 w 2617008"/>
                <a:gd name="connsiteY12" fmla="*/ 740870 h 1442049"/>
                <a:gd name="connsiteX13" fmla="*/ 188135 w 2617008"/>
                <a:gd name="connsiteY13" fmla="*/ 740870 h 1442049"/>
                <a:gd name="connsiteX14" fmla="*/ 346874 w 2617008"/>
                <a:gd name="connsiteY14" fmla="*/ 727640 h 1442049"/>
                <a:gd name="connsiteX15" fmla="*/ 426243 w 2617008"/>
                <a:gd name="connsiteY15" fmla="*/ 701180 h 1442049"/>
                <a:gd name="connsiteX16" fmla="*/ 532069 w 2617008"/>
                <a:gd name="connsiteY16" fmla="*/ 621801 h 1442049"/>
                <a:gd name="connsiteX17" fmla="*/ 584981 w 2617008"/>
                <a:gd name="connsiteY17" fmla="*/ 436584 h 1442049"/>
                <a:gd name="connsiteX18" fmla="*/ 611438 w 2617008"/>
                <a:gd name="connsiteY18" fmla="*/ 463044 h 1442049"/>
                <a:gd name="connsiteX19" fmla="*/ 704035 w 2617008"/>
                <a:gd name="connsiteY19" fmla="*/ 423354 h 1442049"/>
                <a:gd name="connsiteX20" fmla="*/ 743720 w 2617008"/>
                <a:gd name="connsiteY20" fmla="*/ 383665 h 1442049"/>
                <a:gd name="connsiteX21" fmla="*/ 942143 w 2617008"/>
                <a:gd name="connsiteY21" fmla="*/ 343975 h 1442049"/>
                <a:gd name="connsiteX22" fmla="*/ 1021512 w 2617008"/>
                <a:gd name="connsiteY22" fmla="*/ 317516 h 1442049"/>
                <a:gd name="connsiteX23" fmla="*/ 1087653 w 2617008"/>
                <a:gd name="connsiteY23" fmla="*/ 277826 h 1442049"/>
                <a:gd name="connsiteX24" fmla="*/ 1352218 w 2617008"/>
                <a:gd name="connsiteY24" fmla="*/ 291056 h 1442049"/>
                <a:gd name="connsiteX25" fmla="*/ 1537413 w 2617008"/>
                <a:gd name="connsiteY25" fmla="*/ 304286 h 1442049"/>
                <a:gd name="connsiteX26" fmla="*/ 1656466 w 2617008"/>
                <a:gd name="connsiteY26" fmla="*/ 291056 h 1442049"/>
                <a:gd name="connsiteX27" fmla="*/ 1669695 w 2617008"/>
                <a:gd name="connsiteY27" fmla="*/ 92609 h 1442049"/>
                <a:gd name="connsiteX28" fmla="*/ 1682923 w 2617008"/>
                <a:gd name="connsiteY28" fmla="*/ 52920 h 1442049"/>
                <a:gd name="connsiteX29" fmla="*/ 1722608 w 2617008"/>
                <a:gd name="connsiteY29" fmla="*/ 13230 h 1442049"/>
                <a:gd name="connsiteX30" fmla="*/ 1775520 w 2617008"/>
                <a:gd name="connsiteY30" fmla="*/ 0 h 1442049"/>
                <a:gd name="connsiteX31" fmla="*/ 1868118 w 2617008"/>
                <a:gd name="connsiteY31" fmla="*/ 13230 h 1442049"/>
                <a:gd name="connsiteX32" fmla="*/ 1947487 w 2617008"/>
                <a:gd name="connsiteY32" fmla="*/ 66149 h 1442049"/>
                <a:gd name="connsiteX33" fmla="*/ 1987172 w 2617008"/>
                <a:gd name="connsiteY33" fmla="*/ 145528 h 1442049"/>
                <a:gd name="connsiteX34" fmla="*/ 2053313 w 2617008"/>
                <a:gd name="connsiteY34" fmla="*/ 224907 h 1442049"/>
                <a:gd name="connsiteX35" fmla="*/ 2092997 w 2617008"/>
                <a:gd name="connsiteY35" fmla="*/ 251367 h 1442049"/>
                <a:gd name="connsiteX36" fmla="*/ 2172367 w 2617008"/>
                <a:gd name="connsiteY36" fmla="*/ 277826 h 1442049"/>
                <a:gd name="connsiteX37" fmla="*/ 2212051 w 2617008"/>
                <a:gd name="connsiteY37" fmla="*/ 317516 h 1442049"/>
                <a:gd name="connsiteX38" fmla="*/ 2238508 w 2617008"/>
                <a:gd name="connsiteY38" fmla="*/ 396895 h 1442049"/>
                <a:gd name="connsiteX39" fmla="*/ 2251736 w 2617008"/>
                <a:gd name="connsiteY39" fmla="*/ 436584 h 1442049"/>
                <a:gd name="connsiteX40" fmla="*/ 2264964 w 2617008"/>
                <a:gd name="connsiteY40" fmla="*/ 476273 h 1442049"/>
                <a:gd name="connsiteX41" fmla="*/ 2278192 w 2617008"/>
                <a:gd name="connsiteY41" fmla="*/ 529193 h 1442049"/>
                <a:gd name="connsiteX42" fmla="*/ 2317877 w 2617008"/>
                <a:gd name="connsiteY42" fmla="*/ 555652 h 1442049"/>
                <a:gd name="connsiteX43" fmla="*/ 2370790 w 2617008"/>
                <a:gd name="connsiteY43" fmla="*/ 542422 h 1442049"/>
                <a:gd name="connsiteX44" fmla="*/ 2423703 w 2617008"/>
                <a:gd name="connsiteY44" fmla="*/ 396895 h 1442049"/>
                <a:gd name="connsiteX45" fmla="*/ 2608898 w 2617008"/>
                <a:gd name="connsiteY45" fmla="*/ 410124 h 1442049"/>
                <a:gd name="connsiteX46" fmla="*/ 2569213 w 2617008"/>
                <a:gd name="connsiteY46" fmla="*/ 502733 h 1442049"/>
                <a:gd name="connsiteX47" fmla="*/ 2529528 w 2617008"/>
                <a:gd name="connsiteY47" fmla="*/ 529193 h 1442049"/>
                <a:gd name="connsiteX48" fmla="*/ 2463387 w 2617008"/>
                <a:gd name="connsiteY48" fmla="*/ 555652 h 1442049"/>
                <a:gd name="connsiteX49" fmla="*/ 2410474 w 2617008"/>
                <a:gd name="connsiteY49" fmla="*/ 582112 h 1442049"/>
                <a:gd name="connsiteX50" fmla="*/ 2251736 w 2617008"/>
                <a:gd name="connsiteY50" fmla="*/ 568882 h 1442049"/>
                <a:gd name="connsiteX51" fmla="*/ 2225279 w 2617008"/>
                <a:gd name="connsiteY51" fmla="*/ 542422 h 1442049"/>
                <a:gd name="connsiteX52" fmla="*/ 2185595 w 2617008"/>
                <a:gd name="connsiteY52" fmla="*/ 529193 h 1442049"/>
                <a:gd name="connsiteX53" fmla="*/ 2172367 w 2617008"/>
                <a:gd name="connsiteY53" fmla="*/ 489503 h 1442049"/>
                <a:gd name="connsiteX54" fmla="*/ 2212051 w 2617008"/>
                <a:gd name="connsiteY54" fmla="*/ 449814 h 1442049"/>
                <a:gd name="connsiteX55" fmla="*/ 2291421 w 2617008"/>
                <a:gd name="connsiteY55" fmla="*/ 410124 h 1442049"/>
                <a:gd name="connsiteX56" fmla="*/ 2331105 w 2617008"/>
                <a:gd name="connsiteY56" fmla="*/ 357205 h 144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17008" h="1442049">
                  <a:moveTo>
                    <a:pt x="399787" y="1442049"/>
                  </a:moveTo>
                  <a:cubicBezTo>
                    <a:pt x="355693" y="1433229"/>
                    <a:pt x="299299" y="1447389"/>
                    <a:pt x="267504" y="1415590"/>
                  </a:cubicBezTo>
                  <a:cubicBezTo>
                    <a:pt x="233264" y="1381345"/>
                    <a:pt x="195921" y="1338806"/>
                    <a:pt x="148451" y="1322981"/>
                  </a:cubicBezTo>
                  <a:lnTo>
                    <a:pt x="108766" y="1309751"/>
                  </a:lnTo>
                  <a:cubicBezTo>
                    <a:pt x="86719" y="1314161"/>
                    <a:pt x="64437" y="1317527"/>
                    <a:pt x="42625" y="1322981"/>
                  </a:cubicBezTo>
                  <a:cubicBezTo>
                    <a:pt x="29097" y="1326363"/>
                    <a:pt x="4400" y="1350078"/>
                    <a:pt x="2940" y="1336211"/>
                  </a:cubicBezTo>
                  <a:cubicBezTo>
                    <a:pt x="-6304" y="1248387"/>
                    <a:pt x="8519" y="1159592"/>
                    <a:pt x="16168" y="1071615"/>
                  </a:cubicBezTo>
                  <a:cubicBezTo>
                    <a:pt x="17376" y="1057722"/>
                    <a:pt x="25566" y="1045334"/>
                    <a:pt x="29397" y="1031925"/>
                  </a:cubicBezTo>
                  <a:cubicBezTo>
                    <a:pt x="34392" y="1014442"/>
                    <a:pt x="29769" y="991864"/>
                    <a:pt x="42625" y="979006"/>
                  </a:cubicBezTo>
                  <a:cubicBezTo>
                    <a:pt x="55480" y="966150"/>
                    <a:pt x="77900" y="970186"/>
                    <a:pt x="95538" y="965776"/>
                  </a:cubicBezTo>
                  <a:cubicBezTo>
                    <a:pt x="99947" y="939316"/>
                    <a:pt x="100284" y="911845"/>
                    <a:pt x="108766" y="886397"/>
                  </a:cubicBezTo>
                  <a:cubicBezTo>
                    <a:pt x="113793" y="871313"/>
                    <a:pt x="133250" y="862485"/>
                    <a:pt x="135222" y="846708"/>
                  </a:cubicBezTo>
                  <a:cubicBezTo>
                    <a:pt x="138124" y="823486"/>
                    <a:pt x="117405" y="766789"/>
                    <a:pt x="108766" y="740870"/>
                  </a:cubicBezTo>
                  <a:cubicBezTo>
                    <a:pt x="214594" y="705590"/>
                    <a:pt x="82309" y="740870"/>
                    <a:pt x="188135" y="740870"/>
                  </a:cubicBezTo>
                  <a:cubicBezTo>
                    <a:pt x="241231" y="740870"/>
                    <a:pt x="293961" y="732050"/>
                    <a:pt x="346874" y="727640"/>
                  </a:cubicBezTo>
                  <a:cubicBezTo>
                    <a:pt x="373330" y="718820"/>
                    <a:pt x="403040" y="716651"/>
                    <a:pt x="426243" y="701180"/>
                  </a:cubicBezTo>
                  <a:cubicBezTo>
                    <a:pt x="515989" y="641342"/>
                    <a:pt x="483129" y="670747"/>
                    <a:pt x="532069" y="621801"/>
                  </a:cubicBezTo>
                  <a:cubicBezTo>
                    <a:pt x="537888" y="534508"/>
                    <a:pt x="484158" y="376082"/>
                    <a:pt x="584981" y="436584"/>
                  </a:cubicBezTo>
                  <a:cubicBezTo>
                    <a:pt x="595676" y="443002"/>
                    <a:pt x="602619" y="454224"/>
                    <a:pt x="611438" y="463044"/>
                  </a:cubicBezTo>
                  <a:cubicBezTo>
                    <a:pt x="661869" y="450435"/>
                    <a:pt x="664883" y="455985"/>
                    <a:pt x="704035" y="423354"/>
                  </a:cubicBezTo>
                  <a:cubicBezTo>
                    <a:pt x="718407" y="411376"/>
                    <a:pt x="727366" y="392752"/>
                    <a:pt x="743720" y="383665"/>
                  </a:cubicBezTo>
                  <a:cubicBezTo>
                    <a:pt x="802346" y="351091"/>
                    <a:pt x="879306" y="350958"/>
                    <a:pt x="942143" y="343975"/>
                  </a:cubicBezTo>
                  <a:cubicBezTo>
                    <a:pt x="968599" y="335155"/>
                    <a:pt x="1001794" y="337237"/>
                    <a:pt x="1021512" y="317516"/>
                  </a:cubicBezTo>
                  <a:cubicBezTo>
                    <a:pt x="1057828" y="281196"/>
                    <a:pt x="1036137" y="295001"/>
                    <a:pt x="1087653" y="277826"/>
                  </a:cubicBezTo>
                  <a:lnTo>
                    <a:pt x="1352218" y="291056"/>
                  </a:lnTo>
                  <a:cubicBezTo>
                    <a:pt x="1414000" y="294691"/>
                    <a:pt x="1475524" y="304286"/>
                    <a:pt x="1537413" y="304286"/>
                  </a:cubicBezTo>
                  <a:cubicBezTo>
                    <a:pt x="1577342" y="304286"/>
                    <a:pt x="1616782" y="295466"/>
                    <a:pt x="1656466" y="291056"/>
                  </a:cubicBezTo>
                  <a:cubicBezTo>
                    <a:pt x="1660876" y="224907"/>
                    <a:pt x="1662375" y="158499"/>
                    <a:pt x="1669695" y="92609"/>
                  </a:cubicBezTo>
                  <a:cubicBezTo>
                    <a:pt x="1671235" y="78749"/>
                    <a:pt x="1675188" y="64523"/>
                    <a:pt x="1682923" y="52920"/>
                  </a:cubicBezTo>
                  <a:cubicBezTo>
                    <a:pt x="1693300" y="37353"/>
                    <a:pt x="1706365" y="22513"/>
                    <a:pt x="1722608" y="13230"/>
                  </a:cubicBezTo>
                  <a:cubicBezTo>
                    <a:pt x="1738392" y="4209"/>
                    <a:pt x="1757883" y="4410"/>
                    <a:pt x="1775520" y="0"/>
                  </a:cubicBezTo>
                  <a:cubicBezTo>
                    <a:pt x="1806386" y="4410"/>
                    <a:pt x="1839017" y="2036"/>
                    <a:pt x="1868118" y="13230"/>
                  </a:cubicBezTo>
                  <a:cubicBezTo>
                    <a:pt x="1897796" y="24646"/>
                    <a:pt x="1947487" y="66149"/>
                    <a:pt x="1947487" y="66149"/>
                  </a:cubicBezTo>
                  <a:cubicBezTo>
                    <a:pt x="2023305" y="179894"/>
                    <a:pt x="1932405" y="35981"/>
                    <a:pt x="1987172" y="145528"/>
                  </a:cubicBezTo>
                  <a:cubicBezTo>
                    <a:pt x="2002039" y="175265"/>
                    <a:pt x="2028232" y="204004"/>
                    <a:pt x="2053313" y="224907"/>
                  </a:cubicBezTo>
                  <a:cubicBezTo>
                    <a:pt x="2065526" y="235086"/>
                    <a:pt x="2078469" y="244909"/>
                    <a:pt x="2092997" y="251367"/>
                  </a:cubicBezTo>
                  <a:cubicBezTo>
                    <a:pt x="2118481" y="262694"/>
                    <a:pt x="2172367" y="277826"/>
                    <a:pt x="2172367" y="277826"/>
                  </a:cubicBezTo>
                  <a:cubicBezTo>
                    <a:pt x="2185595" y="291056"/>
                    <a:pt x="2202966" y="301161"/>
                    <a:pt x="2212051" y="317516"/>
                  </a:cubicBezTo>
                  <a:cubicBezTo>
                    <a:pt x="2225595" y="341898"/>
                    <a:pt x="2229689" y="370435"/>
                    <a:pt x="2238508" y="396895"/>
                  </a:cubicBezTo>
                  <a:lnTo>
                    <a:pt x="2251736" y="436584"/>
                  </a:lnTo>
                  <a:cubicBezTo>
                    <a:pt x="2256145" y="449814"/>
                    <a:pt x="2261582" y="462744"/>
                    <a:pt x="2264964" y="476273"/>
                  </a:cubicBezTo>
                  <a:cubicBezTo>
                    <a:pt x="2269373" y="493913"/>
                    <a:pt x="2268107" y="514063"/>
                    <a:pt x="2278192" y="529193"/>
                  </a:cubicBezTo>
                  <a:cubicBezTo>
                    <a:pt x="2287010" y="542422"/>
                    <a:pt x="2304649" y="546832"/>
                    <a:pt x="2317877" y="555652"/>
                  </a:cubicBezTo>
                  <a:cubicBezTo>
                    <a:pt x="2335515" y="551242"/>
                    <a:pt x="2355663" y="552508"/>
                    <a:pt x="2370790" y="542422"/>
                  </a:cubicBezTo>
                  <a:cubicBezTo>
                    <a:pt x="2405759" y="519107"/>
                    <a:pt x="2420052" y="411502"/>
                    <a:pt x="2423703" y="396895"/>
                  </a:cubicBezTo>
                  <a:cubicBezTo>
                    <a:pt x="2485435" y="401305"/>
                    <a:pt x="2558848" y="373720"/>
                    <a:pt x="2608898" y="410124"/>
                  </a:cubicBezTo>
                  <a:cubicBezTo>
                    <a:pt x="2636058" y="429879"/>
                    <a:pt x="2587841" y="474788"/>
                    <a:pt x="2569213" y="502733"/>
                  </a:cubicBezTo>
                  <a:cubicBezTo>
                    <a:pt x="2560394" y="515962"/>
                    <a:pt x="2543748" y="522082"/>
                    <a:pt x="2529528" y="529193"/>
                  </a:cubicBezTo>
                  <a:cubicBezTo>
                    <a:pt x="2508290" y="539813"/>
                    <a:pt x="2485086" y="546007"/>
                    <a:pt x="2463387" y="555652"/>
                  </a:cubicBezTo>
                  <a:cubicBezTo>
                    <a:pt x="2445367" y="563662"/>
                    <a:pt x="2428112" y="573292"/>
                    <a:pt x="2410474" y="582112"/>
                  </a:cubicBezTo>
                  <a:cubicBezTo>
                    <a:pt x="2357561" y="577702"/>
                    <a:pt x="2303653" y="580009"/>
                    <a:pt x="2251736" y="568882"/>
                  </a:cubicBezTo>
                  <a:cubicBezTo>
                    <a:pt x="2239540" y="566268"/>
                    <a:pt x="2235974" y="548840"/>
                    <a:pt x="2225279" y="542422"/>
                  </a:cubicBezTo>
                  <a:cubicBezTo>
                    <a:pt x="2213323" y="535247"/>
                    <a:pt x="2198823" y="533603"/>
                    <a:pt x="2185595" y="529193"/>
                  </a:cubicBezTo>
                  <a:cubicBezTo>
                    <a:pt x="2181186" y="515963"/>
                    <a:pt x="2167958" y="502733"/>
                    <a:pt x="2172367" y="489503"/>
                  </a:cubicBezTo>
                  <a:cubicBezTo>
                    <a:pt x="2178282" y="471754"/>
                    <a:pt x="2197680" y="461792"/>
                    <a:pt x="2212051" y="449814"/>
                  </a:cubicBezTo>
                  <a:cubicBezTo>
                    <a:pt x="2246242" y="421318"/>
                    <a:pt x="2251646" y="423384"/>
                    <a:pt x="2291421" y="410124"/>
                  </a:cubicBezTo>
                  <a:cubicBezTo>
                    <a:pt x="2321336" y="365246"/>
                    <a:pt x="2306635" y="381678"/>
                    <a:pt x="2331105" y="357205"/>
                  </a:cubicBezTo>
                </a:path>
              </a:pathLst>
            </a:custGeom>
            <a:ln w="3492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6" name="TextBox 1025">
              <a:extLst>
                <a:ext uri="{FF2B5EF4-FFF2-40B4-BE49-F238E27FC236}">
                  <a16:creationId xmlns:a16="http://schemas.microsoft.com/office/drawing/2014/main" id="{09DBC0C6-4D36-4D5C-B56C-0F8C478071B3}"/>
                </a:ext>
              </a:extLst>
            </p:cNvPr>
            <p:cNvSpPr txBox="1"/>
            <p:nvPr/>
          </p:nvSpPr>
          <p:spPr>
            <a:xfrm>
              <a:off x="507028" y="4842332"/>
              <a:ext cx="1538755" cy="400110"/>
            </a:xfrm>
            <a:prstGeom prst="rect">
              <a:avLst/>
            </a:prstGeom>
            <a:noFill/>
          </p:spPr>
          <p:txBody>
            <a:bodyPr wrap="none" rtlCol="0">
              <a:spAutoFit/>
            </a:bodyPr>
            <a:lstStyle/>
            <a:p>
              <a:r>
                <a:rPr lang="en-US" sz="2000" b="1" dirty="0">
                  <a:solidFill>
                    <a:srgbClr val="0070C0"/>
                  </a:solidFill>
                </a:rPr>
                <a:t>Nonreactive </a:t>
              </a:r>
            </a:p>
          </p:txBody>
        </p:sp>
      </p:grpSp>
      <p:sp>
        <p:nvSpPr>
          <p:cNvPr id="2" name="TextBox 1">
            <a:extLst>
              <a:ext uri="{FF2B5EF4-FFF2-40B4-BE49-F238E27FC236}">
                <a16:creationId xmlns:a16="http://schemas.microsoft.com/office/drawing/2014/main" id="{C1E941E0-4121-1315-E38A-8D826260FA96}"/>
              </a:ext>
            </a:extLst>
          </p:cNvPr>
          <p:cNvSpPr txBox="1"/>
          <p:nvPr/>
        </p:nvSpPr>
        <p:spPr>
          <a:xfrm>
            <a:off x="3591897" y="6304127"/>
            <a:ext cx="6750717" cy="830997"/>
          </a:xfrm>
          <a:prstGeom prst="rect">
            <a:avLst/>
          </a:prstGeom>
          <a:noFill/>
        </p:spPr>
        <p:txBody>
          <a:bodyPr wrap="square" rtlCol="0">
            <a:spAutoFit/>
          </a:bodyPr>
          <a:lstStyle/>
          <a:p>
            <a:r>
              <a:rPr lang="en-US" sz="1600" dirty="0">
                <a:solidFill>
                  <a:schemeClr val="bg1"/>
                </a:solidFill>
              </a:rPr>
              <a:t>Vanden-</a:t>
            </a:r>
            <a:r>
              <a:rPr lang="en-US" sz="1600" dirty="0" err="1">
                <a:solidFill>
                  <a:schemeClr val="bg1"/>
                </a:solidFill>
              </a:rPr>
              <a:t>Eijnden</a:t>
            </a:r>
            <a:r>
              <a:rPr lang="en-US" sz="1600" dirty="0">
                <a:solidFill>
                  <a:schemeClr val="bg1"/>
                </a:solidFill>
              </a:rPr>
              <a:t>, E., </a:t>
            </a:r>
            <a:r>
              <a:rPr lang="en-US" sz="1600" dirty="0" err="1">
                <a:solidFill>
                  <a:schemeClr val="bg1"/>
                </a:solidFill>
              </a:rPr>
              <a:t>Annu</a:t>
            </a:r>
            <a:r>
              <a:rPr lang="en-US" sz="1600" dirty="0">
                <a:solidFill>
                  <a:schemeClr val="bg1"/>
                </a:solidFill>
              </a:rPr>
              <a:t> Rev Phys Chem, 61:391-420</a:t>
            </a:r>
          </a:p>
          <a:p>
            <a:r>
              <a:rPr lang="en-US" sz="1600" dirty="0">
                <a:solidFill>
                  <a:schemeClr val="bg1"/>
                </a:solidFill>
              </a:rPr>
              <a:t>Zhang, </a:t>
            </a:r>
            <a:r>
              <a:rPr lang="en-US" sz="1600" dirty="0" err="1">
                <a:solidFill>
                  <a:schemeClr val="bg1"/>
                </a:solidFill>
              </a:rPr>
              <a:t>Qiu</a:t>
            </a:r>
            <a:r>
              <a:rPr lang="en-US" sz="1600" dirty="0">
                <a:solidFill>
                  <a:schemeClr val="bg1"/>
                </a:solidFill>
              </a:rPr>
              <a:t>, et al., to be submitted   </a:t>
            </a:r>
          </a:p>
          <a:p>
            <a:r>
              <a:rPr lang="en-US" sz="1600" dirty="0">
                <a:solidFill>
                  <a:schemeClr val="bg1"/>
                </a:solidFill>
              </a:rPr>
              <a:t> </a:t>
            </a:r>
          </a:p>
        </p:txBody>
      </p:sp>
      <p:grpSp>
        <p:nvGrpSpPr>
          <p:cNvPr id="3" name="Group 2">
            <a:extLst>
              <a:ext uri="{FF2B5EF4-FFF2-40B4-BE49-F238E27FC236}">
                <a16:creationId xmlns:a16="http://schemas.microsoft.com/office/drawing/2014/main" id="{9C185D9E-0AD2-6BF7-D2D5-2390D1103801}"/>
              </a:ext>
            </a:extLst>
          </p:cNvPr>
          <p:cNvGrpSpPr/>
          <p:nvPr/>
        </p:nvGrpSpPr>
        <p:grpSpPr>
          <a:xfrm>
            <a:off x="5617231" y="999017"/>
            <a:ext cx="3251075" cy="2364419"/>
            <a:chOff x="4843081" y="1074514"/>
            <a:chExt cx="3251075" cy="2364419"/>
          </a:xfrm>
        </p:grpSpPr>
        <p:pic>
          <p:nvPicPr>
            <p:cNvPr id="4" name="Picture 4">
              <a:extLst>
                <a:ext uri="{FF2B5EF4-FFF2-40B4-BE49-F238E27FC236}">
                  <a16:creationId xmlns:a16="http://schemas.microsoft.com/office/drawing/2014/main" id="{7AB288C9-6F62-B9C9-08C7-ACF3298E4D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3081" y="1074514"/>
              <a:ext cx="3251075" cy="236441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DD30A48-937C-7516-C017-FCD4C25746ED}"/>
                </a:ext>
              </a:extLst>
            </p:cNvPr>
            <p:cNvCxnSpPr/>
            <p:nvPr/>
          </p:nvCxnSpPr>
          <p:spPr>
            <a:xfrm>
              <a:off x="8016882" y="2694141"/>
              <a:ext cx="0" cy="548640"/>
            </a:xfrm>
            <a:prstGeom prst="straightConnector1">
              <a:avLst/>
            </a:prstGeom>
            <a:ln w="38100">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8" name="Straight Arrow Connector 7">
              <a:extLst>
                <a:ext uri="{FF2B5EF4-FFF2-40B4-BE49-F238E27FC236}">
                  <a16:creationId xmlns:a16="http://schemas.microsoft.com/office/drawing/2014/main" id="{9E79CF2C-2817-ED72-92C3-7E8319491908}"/>
                </a:ext>
              </a:extLst>
            </p:cNvPr>
            <p:cNvCxnSpPr/>
            <p:nvPr/>
          </p:nvCxnSpPr>
          <p:spPr>
            <a:xfrm>
              <a:off x="8017320" y="1303375"/>
              <a:ext cx="0" cy="548640"/>
            </a:xfrm>
            <a:prstGeom prst="straightConnector1">
              <a:avLst/>
            </a:prstGeom>
            <a:ln w="38100">
              <a:solidFill>
                <a:srgbClr val="002060"/>
              </a:solidFill>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a:extLst>
                <a:ext uri="{FF2B5EF4-FFF2-40B4-BE49-F238E27FC236}">
                  <a16:creationId xmlns:a16="http://schemas.microsoft.com/office/drawing/2014/main" id="{BEE31C67-A06F-C22F-4952-A3DE6830B258}"/>
                </a:ext>
              </a:extLst>
            </p:cNvPr>
            <p:cNvCxnSpPr>
              <a:cxnSpLocks/>
            </p:cNvCxnSpPr>
            <p:nvPr/>
          </p:nvCxnSpPr>
          <p:spPr>
            <a:xfrm flipH="1">
              <a:off x="8025600" y="1977805"/>
              <a:ext cx="4599" cy="691622"/>
            </a:xfrm>
            <a:prstGeom prst="straightConnector1">
              <a:avLst/>
            </a:prstGeom>
            <a:ln w="38100">
              <a:solidFill>
                <a:srgbClr val="0070C0"/>
              </a:solidFill>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A4AC3BE6-3FE7-C15D-A173-44ACF617DA2E}"/>
                </a:ext>
              </a:extLst>
            </p:cNvPr>
            <p:cNvCxnSpPr/>
            <p:nvPr/>
          </p:nvCxnSpPr>
          <p:spPr>
            <a:xfrm>
              <a:off x="5029199" y="2694141"/>
              <a:ext cx="3015529" cy="0"/>
            </a:xfrm>
            <a:prstGeom prst="line">
              <a:avLst/>
            </a:prstGeom>
            <a:ln w="412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C172F249-A59E-BEAD-5C6D-8CB758CE0582}"/>
                </a:ext>
              </a:extLst>
            </p:cNvPr>
            <p:cNvCxnSpPr>
              <a:cxnSpLocks/>
            </p:cNvCxnSpPr>
            <p:nvPr/>
          </p:nvCxnSpPr>
          <p:spPr>
            <a:xfrm>
              <a:off x="5053913" y="1916020"/>
              <a:ext cx="2990815" cy="0"/>
            </a:xfrm>
            <a:prstGeom prst="line">
              <a:avLst/>
            </a:prstGeom>
            <a:ln w="412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B8B351A9-4D38-2FA4-84E7-E2CE8A075AF2}"/>
                </a:ext>
              </a:extLst>
            </p:cNvPr>
            <p:cNvSpPr txBox="1"/>
            <p:nvPr/>
          </p:nvSpPr>
          <p:spPr>
            <a:xfrm>
              <a:off x="7642827" y="1506626"/>
              <a:ext cx="409086" cy="400110"/>
            </a:xfrm>
            <a:prstGeom prst="rect">
              <a:avLst/>
            </a:prstGeom>
            <a:noFill/>
          </p:spPr>
          <p:txBody>
            <a:bodyPr wrap="none" rtlCol="0">
              <a:spAutoFit/>
            </a:bodyPr>
            <a:lstStyle/>
            <a:p>
              <a:r>
                <a:rPr lang="en-US" sz="2000" b="1" dirty="0"/>
                <a:t>M</a:t>
              </a:r>
            </a:p>
          </p:txBody>
        </p:sp>
        <p:sp>
          <p:nvSpPr>
            <p:cNvPr id="13" name="TextBox 12">
              <a:extLst>
                <a:ext uri="{FF2B5EF4-FFF2-40B4-BE49-F238E27FC236}">
                  <a16:creationId xmlns:a16="http://schemas.microsoft.com/office/drawing/2014/main" id="{A2D7EC81-CA3F-6BC7-15E8-38AC018D430D}"/>
                </a:ext>
              </a:extLst>
            </p:cNvPr>
            <p:cNvSpPr txBox="1"/>
            <p:nvPr/>
          </p:nvSpPr>
          <p:spPr>
            <a:xfrm>
              <a:off x="7709215" y="2856158"/>
              <a:ext cx="309700" cy="400110"/>
            </a:xfrm>
            <a:prstGeom prst="rect">
              <a:avLst/>
            </a:prstGeom>
            <a:noFill/>
          </p:spPr>
          <p:txBody>
            <a:bodyPr wrap="none" rtlCol="0">
              <a:spAutoFit/>
            </a:bodyPr>
            <a:lstStyle/>
            <a:p>
              <a:r>
                <a:rPr lang="en-US" sz="2000" b="1" dirty="0">
                  <a:solidFill>
                    <a:srgbClr val="FF0000"/>
                  </a:solidFill>
                </a:rPr>
                <a:t>E</a:t>
              </a:r>
            </a:p>
          </p:txBody>
        </p:sp>
        <p:sp>
          <p:nvSpPr>
            <p:cNvPr id="14" name="TextBox 13">
              <a:extLst>
                <a:ext uri="{FF2B5EF4-FFF2-40B4-BE49-F238E27FC236}">
                  <a16:creationId xmlns:a16="http://schemas.microsoft.com/office/drawing/2014/main" id="{D361A159-4CCF-A507-EF4F-9059CBAC7529}"/>
                </a:ext>
              </a:extLst>
            </p:cNvPr>
            <p:cNvSpPr txBox="1"/>
            <p:nvPr/>
          </p:nvSpPr>
          <p:spPr>
            <a:xfrm>
              <a:off x="7710353" y="2112021"/>
              <a:ext cx="229734" cy="400110"/>
            </a:xfrm>
            <a:prstGeom prst="rect">
              <a:avLst/>
            </a:prstGeom>
            <a:noFill/>
          </p:spPr>
          <p:txBody>
            <a:bodyPr wrap="square" rtlCol="0">
              <a:spAutoFit/>
            </a:bodyPr>
            <a:lstStyle/>
            <a:p>
              <a:r>
                <a:rPr lang="en-US" sz="2000" b="1" dirty="0">
                  <a:solidFill>
                    <a:srgbClr val="0070C0"/>
                  </a:solidFill>
                </a:rPr>
                <a:t>I</a:t>
              </a:r>
            </a:p>
          </p:txBody>
        </p:sp>
      </p:grpSp>
      <p:sp>
        <p:nvSpPr>
          <p:cNvPr id="20" name="Freeform 19">
            <a:extLst>
              <a:ext uri="{FF2B5EF4-FFF2-40B4-BE49-F238E27FC236}">
                <a16:creationId xmlns:a16="http://schemas.microsoft.com/office/drawing/2014/main" id="{6421F9FE-1828-1D40-AC01-35BDEDA00385}"/>
              </a:ext>
            </a:extLst>
          </p:cNvPr>
          <p:cNvSpPr/>
          <p:nvPr/>
        </p:nvSpPr>
        <p:spPr>
          <a:xfrm>
            <a:off x="6149203" y="1827163"/>
            <a:ext cx="939113" cy="1039605"/>
          </a:xfrm>
          <a:custGeom>
            <a:avLst/>
            <a:gdLst>
              <a:gd name="connsiteX0" fmla="*/ 0 w 939113"/>
              <a:gd name="connsiteY0" fmla="*/ 1039605 h 1039605"/>
              <a:gd name="connsiteX1" fmla="*/ 12356 w 939113"/>
              <a:gd name="connsiteY1" fmla="*/ 829540 h 1039605"/>
              <a:gd name="connsiteX2" fmla="*/ 24713 w 939113"/>
              <a:gd name="connsiteY2" fmla="*/ 780113 h 1039605"/>
              <a:gd name="connsiteX3" fmla="*/ 86497 w 939113"/>
              <a:gd name="connsiteY3" fmla="*/ 854253 h 1039605"/>
              <a:gd name="connsiteX4" fmla="*/ 98854 w 939113"/>
              <a:gd name="connsiteY4" fmla="*/ 792469 h 1039605"/>
              <a:gd name="connsiteX5" fmla="*/ 172994 w 939113"/>
              <a:gd name="connsiteY5" fmla="*/ 755399 h 1039605"/>
              <a:gd name="connsiteX6" fmla="*/ 210065 w 939113"/>
              <a:gd name="connsiteY6" fmla="*/ 656545 h 1039605"/>
              <a:gd name="connsiteX7" fmla="*/ 247135 w 939113"/>
              <a:gd name="connsiteY7" fmla="*/ 668902 h 1039605"/>
              <a:gd name="connsiteX8" fmla="*/ 284205 w 939113"/>
              <a:gd name="connsiteY8" fmla="*/ 656545 h 1039605"/>
              <a:gd name="connsiteX9" fmla="*/ 308919 w 939113"/>
              <a:gd name="connsiteY9" fmla="*/ 619475 h 1039605"/>
              <a:gd name="connsiteX10" fmla="*/ 383059 w 939113"/>
              <a:gd name="connsiteY10" fmla="*/ 594761 h 1039605"/>
              <a:gd name="connsiteX11" fmla="*/ 420129 w 939113"/>
              <a:gd name="connsiteY11" fmla="*/ 607118 h 1039605"/>
              <a:gd name="connsiteX12" fmla="*/ 457200 w 939113"/>
              <a:gd name="connsiteY12" fmla="*/ 631832 h 1039605"/>
              <a:gd name="connsiteX13" fmla="*/ 506627 w 939113"/>
              <a:gd name="connsiteY13" fmla="*/ 644188 h 1039605"/>
              <a:gd name="connsiteX14" fmla="*/ 494270 w 939113"/>
              <a:gd name="connsiteY14" fmla="*/ 607118 h 1039605"/>
              <a:gd name="connsiteX15" fmla="*/ 469556 w 939113"/>
              <a:gd name="connsiteY15" fmla="*/ 570048 h 1039605"/>
              <a:gd name="connsiteX16" fmla="*/ 481913 w 939113"/>
              <a:gd name="connsiteY16" fmla="*/ 532978 h 1039605"/>
              <a:gd name="connsiteX17" fmla="*/ 469556 w 939113"/>
              <a:gd name="connsiteY17" fmla="*/ 471194 h 1039605"/>
              <a:gd name="connsiteX18" fmla="*/ 543697 w 939113"/>
              <a:gd name="connsiteY18" fmla="*/ 434123 h 1039605"/>
              <a:gd name="connsiteX19" fmla="*/ 704335 w 939113"/>
              <a:gd name="connsiteY19" fmla="*/ 409410 h 1039605"/>
              <a:gd name="connsiteX20" fmla="*/ 753762 w 939113"/>
              <a:gd name="connsiteY20" fmla="*/ 384696 h 1039605"/>
              <a:gd name="connsiteX21" fmla="*/ 778475 w 939113"/>
              <a:gd name="connsiteY21" fmla="*/ 310556 h 1039605"/>
              <a:gd name="connsiteX22" fmla="*/ 790832 w 939113"/>
              <a:gd name="connsiteY22" fmla="*/ 273486 h 1039605"/>
              <a:gd name="connsiteX23" fmla="*/ 803189 w 939113"/>
              <a:gd name="connsiteY23" fmla="*/ 236415 h 1039605"/>
              <a:gd name="connsiteX24" fmla="*/ 840259 w 939113"/>
              <a:gd name="connsiteY24" fmla="*/ 224059 h 1039605"/>
              <a:gd name="connsiteX25" fmla="*/ 877329 w 939113"/>
              <a:gd name="connsiteY25" fmla="*/ 149918 h 1039605"/>
              <a:gd name="connsiteX26" fmla="*/ 902043 w 939113"/>
              <a:gd name="connsiteY26" fmla="*/ 112848 h 1039605"/>
              <a:gd name="connsiteX27" fmla="*/ 926756 w 939113"/>
              <a:gd name="connsiteY27" fmla="*/ 1637 h 1039605"/>
              <a:gd name="connsiteX28" fmla="*/ 939113 w 939113"/>
              <a:gd name="connsiteY28" fmla="*/ 1637 h 103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39113" h="1039605">
                <a:moveTo>
                  <a:pt x="0" y="1039605"/>
                </a:moveTo>
                <a:cubicBezTo>
                  <a:pt x="4119" y="969583"/>
                  <a:pt x="5706" y="899367"/>
                  <a:pt x="12356" y="829540"/>
                </a:cubicBezTo>
                <a:cubicBezTo>
                  <a:pt x="13966" y="812634"/>
                  <a:pt x="8237" y="784232"/>
                  <a:pt x="24713" y="780113"/>
                </a:cubicBezTo>
                <a:cubicBezTo>
                  <a:pt x="38304" y="776715"/>
                  <a:pt x="80967" y="845959"/>
                  <a:pt x="86497" y="854253"/>
                </a:cubicBezTo>
                <a:cubicBezTo>
                  <a:pt x="90616" y="833658"/>
                  <a:pt x="88434" y="810704"/>
                  <a:pt x="98854" y="792469"/>
                </a:cubicBezTo>
                <a:cubicBezTo>
                  <a:pt x="110126" y="772743"/>
                  <a:pt x="153967" y="761741"/>
                  <a:pt x="172994" y="755399"/>
                </a:cubicBezTo>
                <a:cubicBezTo>
                  <a:pt x="175966" y="740540"/>
                  <a:pt x="182396" y="667612"/>
                  <a:pt x="210065" y="656545"/>
                </a:cubicBezTo>
                <a:cubicBezTo>
                  <a:pt x="222159" y="651708"/>
                  <a:pt x="234778" y="664783"/>
                  <a:pt x="247135" y="668902"/>
                </a:cubicBezTo>
                <a:cubicBezTo>
                  <a:pt x="259492" y="664783"/>
                  <a:pt x="274034" y="664682"/>
                  <a:pt x="284205" y="656545"/>
                </a:cubicBezTo>
                <a:cubicBezTo>
                  <a:pt x="295802" y="647268"/>
                  <a:pt x="296325" y="627346"/>
                  <a:pt x="308919" y="619475"/>
                </a:cubicBezTo>
                <a:cubicBezTo>
                  <a:pt x="331010" y="605668"/>
                  <a:pt x="383059" y="594761"/>
                  <a:pt x="383059" y="594761"/>
                </a:cubicBezTo>
                <a:cubicBezTo>
                  <a:pt x="395416" y="598880"/>
                  <a:pt x="408479" y="601293"/>
                  <a:pt x="420129" y="607118"/>
                </a:cubicBezTo>
                <a:cubicBezTo>
                  <a:pt x="433412" y="613760"/>
                  <a:pt x="443550" y="625982"/>
                  <a:pt x="457200" y="631832"/>
                </a:cubicBezTo>
                <a:cubicBezTo>
                  <a:pt x="472810" y="638522"/>
                  <a:pt x="490151" y="640069"/>
                  <a:pt x="506627" y="644188"/>
                </a:cubicBezTo>
                <a:cubicBezTo>
                  <a:pt x="502508" y="631831"/>
                  <a:pt x="500095" y="618768"/>
                  <a:pt x="494270" y="607118"/>
                </a:cubicBezTo>
                <a:cubicBezTo>
                  <a:pt x="487628" y="593835"/>
                  <a:pt x="471998" y="584697"/>
                  <a:pt x="469556" y="570048"/>
                </a:cubicBezTo>
                <a:cubicBezTo>
                  <a:pt x="467415" y="557200"/>
                  <a:pt x="477794" y="545335"/>
                  <a:pt x="481913" y="532978"/>
                </a:cubicBezTo>
                <a:cubicBezTo>
                  <a:pt x="477794" y="512383"/>
                  <a:pt x="458425" y="489004"/>
                  <a:pt x="469556" y="471194"/>
                </a:cubicBezTo>
                <a:cubicBezTo>
                  <a:pt x="484200" y="447763"/>
                  <a:pt x="517730" y="443566"/>
                  <a:pt x="543697" y="434123"/>
                </a:cubicBezTo>
                <a:cubicBezTo>
                  <a:pt x="573343" y="423343"/>
                  <a:pt x="686941" y="411584"/>
                  <a:pt x="704335" y="409410"/>
                </a:cubicBezTo>
                <a:cubicBezTo>
                  <a:pt x="720811" y="401172"/>
                  <a:pt x="742710" y="399432"/>
                  <a:pt x="753762" y="384696"/>
                </a:cubicBezTo>
                <a:cubicBezTo>
                  <a:pt x="769392" y="363856"/>
                  <a:pt x="770237" y="335269"/>
                  <a:pt x="778475" y="310556"/>
                </a:cubicBezTo>
                <a:lnTo>
                  <a:pt x="790832" y="273486"/>
                </a:lnTo>
                <a:cubicBezTo>
                  <a:pt x="794951" y="261129"/>
                  <a:pt x="790832" y="240534"/>
                  <a:pt x="803189" y="236415"/>
                </a:cubicBezTo>
                <a:lnTo>
                  <a:pt x="840259" y="224059"/>
                </a:lnTo>
                <a:cubicBezTo>
                  <a:pt x="911090" y="117812"/>
                  <a:pt x="826167" y="252242"/>
                  <a:pt x="877329" y="149918"/>
                </a:cubicBezTo>
                <a:cubicBezTo>
                  <a:pt x="883971" y="136635"/>
                  <a:pt x="893805" y="125205"/>
                  <a:pt x="902043" y="112848"/>
                </a:cubicBezTo>
                <a:cubicBezTo>
                  <a:pt x="903342" y="106353"/>
                  <a:pt x="920941" y="13267"/>
                  <a:pt x="926756" y="1637"/>
                </a:cubicBezTo>
                <a:cubicBezTo>
                  <a:pt x="928598" y="-2047"/>
                  <a:pt x="934994" y="1637"/>
                  <a:pt x="939113" y="1637"/>
                </a:cubicBezTo>
              </a:path>
            </a:pathLst>
          </a:custGeom>
          <a:ln w="349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A27ED235-08EE-63E7-EA7B-FB7B12DE4958}"/>
              </a:ext>
            </a:extLst>
          </p:cNvPr>
          <p:cNvSpPr txBox="1"/>
          <p:nvPr/>
        </p:nvSpPr>
        <p:spPr>
          <a:xfrm>
            <a:off x="7043906" y="1941962"/>
            <a:ext cx="1146724" cy="400110"/>
          </a:xfrm>
          <a:prstGeom prst="rect">
            <a:avLst/>
          </a:prstGeom>
          <a:noFill/>
        </p:spPr>
        <p:txBody>
          <a:bodyPr wrap="none" rtlCol="0">
            <a:spAutoFit/>
          </a:bodyPr>
          <a:lstStyle/>
          <a:p>
            <a:r>
              <a:rPr lang="en-US" sz="2000" b="1" dirty="0">
                <a:solidFill>
                  <a:srgbClr val="C00000"/>
                </a:solidFill>
              </a:rPr>
              <a:t>Reactive </a:t>
            </a:r>
          </a:p>
        </p:txBody>
      </p:sp>
      <p:grpSp>
        <p:nvGrpSpPr>
          <p:cNvPr id="25" name="Group 24">
            <a:extLst>
              <a:ext uri="{FF2B5EF4-FFF2-40B4-BE49-F238E27FC236}">
                <a16:creationId xmlns:a16="http://schemas.microsoft.com/office/drawing/2014/main" id="{5161BA47-B7D7-3851-9F04-7BE8F57D914E}"/>
              </a:ext>
            </a:extLst>
          </p:cNvPr>
          <p:cNvGrpSpPr/>
          <p:nvPr/>
        </p:nvGrpSpPr>
        <p:grpSpPr>
          <a:xfrm>
            <a:off x="6427143" y="2270515"/>
            <a:ext cx="2021877" cy="514487"/>
            <a:chOff x="5597611" y="2376994"/>
            <a:chExt cx="2021877" cy="514487"/>
          </a:xfrm>
        </p:grpSpPr>
        <p:sp>
          <p:nvSpPr>
            <p:cNvPr id="28" name="Freeform 27">
              <a:extLst>
                <a:ext uri="{FF2B5EF4-FFF2-40B4-BE49-F238E27FC236}">
                  <a16:creationId xmlns:a16="http://schemas.microsoft.com/office/drawing/2014/main" id="{1864F84E-D962-54D7-5A66-E387FC15A4C1}"/>
                </a:ext>
              </a:extLst>
            </p:cNvPr>
            <p:cNvSpPr/>
            <p:nvPr/>
          </p:nvSpPr>
          <p:spPr>
            <a:xfrm>
              <a:off x="5597611" y="2496065"/>
              <a:ext cx="508166" cy="395416"/>
            </a:xfrm>
            <a:custGeom>
              <a:avLst/>
              <a:gdLst>
                <a:gd name="connsiteX0" fmla="*/ 0 w 508166"/>
                <a:gd name="connsiteY0" fmla="*/ 395416 h 395416"/>
                <a:gd name="connsiteX1" fmla="*/ 49427 w 508166"/>
                <a:gd name="connsiteY1" fmla="*/ 284205 h 395416"/>
                <a:gd name="connsiteX2" fmla="*/ 86497 w 508166"/>
                <a:gd name="connsiteY2" fmla="*/ 308919 h 395416"/>
                <a:gd name="connsiteX3" fmla="*/ 98854 w 508166"/>
                <a:gd name="connsiteY3" fmla="*/ 210065 h 395416"/>
                <a:gd name="connsiteX4" fmla="*/ 123567 w 508166"/>
                <a:gd name="connsiteY4" fmla="*/ 247135 h 395416"/>
                <a:gd name="connsiteX5" fmla="*/ 135924 w 508166"/>
                <a:gd name="connsiteY5" fmla="*/ 172994 h 395416"/>
                <a:gd name="connsiteX6" fmla="*/ 197708 w 508166"/>
                <a:gd name="connsiteY6" fmla="*/ 61784 h 395416"/>
                <a:gd name="connsiteX7" fmla="*/ 234778 w 508166"/>
                <a:gd name="connsiteY7" fmla="*/ 49427 h 395416"/>
                <a:gd name="connsiteX8" fmla="*/ 407773 w 508166"/>
                <a:gd name="connsiteY8" fmla="*/ 37070 h 395416"/>
                <a:gd name="connsiteX9" fmla="*/ 444843 w 508166"/>
                <a:gd name="connsiteY9" fmla="*/ 0 h 395416"/>
                <a:gd name="connsiteX10" fmla="*/ 457200 w 508166"/>
                <a:gd name="connsiteY10" fmla="*/ 37070 h 395416"/>
                <a:gd name="connsiteX11" fmla="*/ 469557 w 508166"/>
                <a:gd name="connsiteY11" fmla="*/ 111211 h 395416"/>
                <a:gd name="connsiteX12" fmla="*/ 506627 w 508166"/>
                <a:gd name="connsiteY12" fmla="*/ 197708 h 395416"/>
                <a:gd name="connsiteX13" fmla="*/ 506627 w 508166"/>
                <a:gd name="connsiteY13" fmla="*/ 395416 h 39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166" h="395416">
                  <a:moveTo>
                    <a:pt x="0" y="395416"/>
                  </a:moveTo>
                  <a:cubicBezTo>
                    <a:pt x="3007" y="374370"/>
                    <a:pt x="-6038" y="284205"/>
                    <a:pt x="49427" y="284205"/>
                  </a:cubicBezTo>
                  <a:cubicBezTo>
                    <a:pt x="64278" y="284205"/>
                    <a:pt x="74140" y="300681"/>
                    <a:pt x="86497" y="308919"/>
                  </a:cubicBezTo>
                  <a:cubicBezTo>
                    <a:pt x="90616" y="275968"/>
                    <a:pt x="81769" y="238541"/>
                    <a:pt x="98854" y="210065"/>
                  </a:cubicBezTo>
                  <a:cubicBezTo>
                    <a:pt x="106495" y="197331"/>
                    <a:pt x="113066" y="257636"/>
                    <a:pt x="123567" y="247135"/>
                  </a:cubicBezTo>
                  <a:cubicBezTo>
                    <a:pt x="141283" y="229419"/>
                    <a:pt x="130489" y="197452"/>
                    <a:pt x="135924" y="172994"/>
                  </a:cubicBezTo>
                  <a:cubicBezTo>
                    <a:pt x="142887" y="141659"/>
                    <a:pt x="174774" y="69429"/>
                    <a:pt x="197708" y="61784"/>
                  </a:cubicBezTo>
                  <a:lnTo>
                    <a:pt x="234778" y="49427"/>
                  </a:lnTo>
                  <a:cubicBezTo>
                    <a:pt x="315508" y="59519"/>
                    <a:pt x="336624" y="76597"/>
                    <a:pt x="407773" y="37070"/>
                  </a:cubicBezTo>
                  <a:cubicBezTo>
                    <a:pt x="423049" y="28583"/>
                    <a:pt x="432486" y="12357"/>
                    <a:pt x="444843" y="0"/>
                  </a:cubicBezTo>
                  <a:cubicBezTo>
                    <a:pt x="448962" y="12357"/>
                    <a:pt x="454374" y="24355"/>
                    <a:pt x="457200" y="37070"/>
                  </a:cubicBezTo>
                  <a:cubicBezTo>
                    <a:pt x="462635" y="61528"/>
                    <a:pt x="462358" y="87213"/>
                    <a:pt x="469557" y="111211"/>
                  </a:cubicBezTo>
                  <a:cubicBezTo>
                    <a:pt x="476433" y="134132"/>
                    <a:pt x="505176" y="170143"/>
                    <a:pt x="506627" y="197708"/>
                  </a:cubicBezTo>
                  <a:cubicBezTo>
                    <a:pt x="510091" y="263520"/>
                    <a:pt x="506627" y="329513"/>
                    <a:pt x="506627" y="395416"/>
                  </a:cubicBezTo>
                </a:path>
              </a:pathLst>
            </a:custGeom>
            <a:ln w="317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C63F0983-15EF-C012-156A-40A214172465}"/>
                </a:ext>
              </a:extLst>
            </p:cNvPr>
            <p:cNvSpPr txBox="1"/>
            <p:nvPr/>
          </p:nvSpPr>
          <p:spPr>
            <a:xfrm>
              <a:off x="6080733" y="2376994"/>
              <a:ext cx="1538755" cy="400110"/>
            </a:xfrm>
            <a:prstGeom prst="rect">
              <a:avLst/>
            </a:prstGeom>
            <a:noFill/>
          </p:spPr>
          <p:txBody>
            <a:bodyPr wrap="none" rtlCol="0">
              <a:spAutoFit/>
            </a:bodyPr>
            <a:lstStyle/>
            <a:p>
              <a:r>
                <a:rPr lang="en-US" sz="2000" b="1" dirty="0"/>
                <a:t>Nonreactive </a:t>
              </a:r>
            </a:p>
          </p:txBody>
        </p:sp>
      </p:grpSp>
    </p:spTree>
    <p:custDataLst>
      <p:tags r:id="rId1"/>
    </p:custDataLst>
    <p:extLst>
      <p:ext uri="{BB962C8B-B14F-4D97-AF65-F5344CB8AC3E}">
        <p14:creationId xmlns:p14="http://schemas.microsoft.com/office/powerpoint/2010/main" val="34503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024" grpId="0"/>
      <p:bldP spid="2" grpId="0"/>
      <p:bldP spid="20"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415491" y="3931147"/>
            <a:ext cx="2661916" cy="2406252"/>
          </a:xfrm>
          <a:prstGeom prst="rect">
            <a:avLst/>
          </a:prstGeom>
        </p:spPr>
      </p:pic>
      <p:sp>
        <p:nvSpPr>
          <p:cNvPr id="9" name="Rectangle 8"/>
          <p:cNvSpPr/>
          <p:nvPr/>
        </p:nvSpPr>
        <p:spPr>
          <a:xfrm>
            <a:off x="4336870" y="4185790"/>
            <a:ext cx="4535284" cy="2554545"/>
          </a:xfrm>
          <a:prstGeom prst="rect">
            <a:avLst/>
          </a:prstGeom>
        </p:spPr>
        <p:txBody>
          <a:bodyPr wrap="square">
            <a:spAutoFit/>
          </a:bodyPr>
          <a:lstStyle/>
          <a:p>
            <a:r>
              <a:rPr lang="en-US" sz="2000" dirty="0">
                <a:solidFill>
                  <a:schemeClr val="bg1"/>
                </a:solidFill>
              </a:rPr>
              <a:t>Cells that exited the cell cycle from G2 (with 4 copies of DNA) converged on a molecular state expressing high levels of G1 cyclins and CDKs</a:t>
            </a:r>
            <a:r>
              <a:rPr lang="mr-IN" sz="2000" dirty="0">
                <a:solidFill>
                  <a:schemeClr val="bg1"/>
                </a:solidFill>
              </a:rPr>
              <a:t>…</a:t>
            </a:r>
            <a:r>
              <a:rPr lang="en-US" sz="2000" dirty="0">
                <a:solidFill>
                  <a:schemeClr val="bg1"/>
                </a:solidFill>
              </a:rPr>
              <a:t> through a phenomenon known as “mitotic skipping”</a:t>
            </a:r>
          </a:p>
          <a:p>
            <a:endParaRPr lang="en-US" sz="2000" dirty="0">
              <a:solidFill>
                <a:schemeClr val="bg1"/>
              </a:solidFill>
            </a:endParaRPr>
          </a:p>
          <a:p>
            <a:r>
              <a:rPr lang="en-US" sz="2000" dirty="0" err="1">
                <a:solidFill>
                  <a:schemeClr val="bg1"/>
                </a:solidFill>
              </a:rPr>
              <a:t>Stallaert</a:t>
            </a:r>
            <a:r>
              <a:rPr lang="en-US" sz="2000" dirty="0">
                <a:solidFill>
                  <a:schemeClr val="bg1"/>
                </a:solidFill>
              </a:rPr>
              <a:t> et al., Mol Sys Biol, (2022)18:e11087</a:t>
            </a:r>
          </a:p>
        </p:txBody>
      </p:sp>
      <p:sp>
        <p:nvSpPr>
          <p:cNvPr id="11" name="TextBox 10"/>
          <p:cNvSpPr txBox="1"/>
          <p:nvPr/>
        </p:nvSpPr>
        <p:spPr>
          <a:xfrm>
            <a:off x="501813" y="268808"/>
            <a:ext cx="8264816" cy="830997"/>
          </a:xfrm>
          <a:prstGeom prst="rect">
            <a:avLst/>
          </a:prstGeom>
          <a:noFill/>
        </p:spPr>
        <p:txBody>
          <a:bodyPr wrap="square" rtlCol="0">
            <a:spAutoFit/>
          </a:bodyPr>
          <a:lstStyle/>
          <a:p>
            <a:r>
              <a:rPr lang="en-US" sz="2400" b="1" dirty="0">
                <a:solidFill>
                  <a:schemeClr val="bg1"/>
                </a:solidFill>
              </a:rPr>
              <a:t>Cells undergoing G2/M arrest moves to a G1/S attractor without cell division </a:t>
            </a:r>
          </a:p>
        </p:txBody>
      </p:sp>
      <p:sp>
        <p:nvSpPr>
          <p:cNvPr id="12" name="TextBox 11"/>
          <p:cNvSpPr txBox="1"/>
          <p:nvPr/>
        </p:nvSpPr>
        <p:spPr>
          <a:xfrm>
            <a:off x="5046805" y="3608941"/>
            <a:ext cx="2838598" cy="400110"/>
          </a:xfrm>
          <a:prstGeom prst="rect">
            <a:avLst/>
          </a:prstGeom>
          <a:noFill/>
        </p:spPr>
        <p:txBody>
          <a:bodyPr wrap="none" rtlCol="0">
            <a:spAutoFit/>
          </a:bodyPr>
          <a:lstStyle/>
          <a:p>
            <a:pPr algn="r"/>
            <a:r>
              <a:rPr lang="en-US" sz="2000" dirty="0">
                <a:solidFill>
                  <a:schemeClr val="bg1"/>
                </a:solidFill>
              </a:rPr>
              <a:t>Hu et al., to be submitted</a:t>
            </a:r>
          </a:p>
        </p:txBody>
      </p:sp>
      <p:pic>
        <p:nvPicPr>
          <p:cNvPr id="28" name="Picture 2">
            <a:extLst>
              <a:ext uri="{FF2B5EF4-FFF2-40B4-BE49-F238E27FC236}">
                <a16:creationId xmlns:a16="http://schemas.microsoft.com/office/drawing/2014/main" id="{6F484353-61D5-7A32-E260-CB233187BE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906" y="1152251"/>
            <a:ext cx="3514133" cy="24402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a:extLst>
              <a:ext uri="{FF2B5EF4-FFF2-40B4-BE49-F238E27FC236}">
                <a16:creationId xmlns:a16="http://schemas.microsoft.com/office/drawing/2014/main" id="{1D2B5FAF-0EFB-9DCE-ACE6-D0F388CBE6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6802" y="1152251"/>
            <a:ext cx="3450765" cy="238975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FB33835F-83C3-F61E-6DFC-CAD5E612E577}"/>
              </a:ext>
            </a:extLst>
          </p:cNvPr>
          <p:cNvCxnSpPr/>
          <p:nvPr/>
        </p:nvCxnSpPr>
        <p:spPr>
          <a:xfrm flipV="1">
            <a:off x="4592671" y="1152251"/>
            <a:ext cx="0" cy="2357626"/>
          </a:xfrm>
          <a:prstGeom prst="straightConnector1">
            <a:avLst/>
          </a:prstGeom>
          <a:ln w="28575">
            <a:gradFill flip="none" rotWithShape="1">
              <a:gsLst>
                <a:gs pos="0">
                  <a:srgbClr val="FF0000"/>
                </a:gs>
                <a:gs pos="49000">
                  <a:schemeClr val="accent1">
                    <a:lumMod val="45000"/>
                    <a:lumOff val="55000"/>
                  </a:schemeClr>
                </a:gs>
                <a:gs pos="83000">
                  <a:schemeClr val="accent1">
                    <a:lumMod val="45000"/>
                    <a:lumOff val="55000"/>
                  </a:schemeClr>
                </a:gs>
                <a:gs pos="100000">
                  <a:schemeClr val="tx1"/>
                </a:gs>
              </a:gsLst>
              <a:lin ang="5400000" scaled="1"/>
              <a:tileRect/>
            </a:gra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BE2707AA-8FA5-A256-6B01-F5D6D2D7FB34}"/>
              </a:ext>
            </a:extLst>
          </p:cNvPr>
          <p:cNvSpPr txBox="1"/>
          <p:nvPr/>
        </p:nvSpPr>
        <p:spPr>
          <a:xfrm>
            <a:off x="4178829" y="1152249"/>
            <a:ext cx="409086" cy="400110"/>
          </a:xfrm>
          <a:prstGeom prst="rect">
            <a:avLst/>
          </a:prstGeom>
          <a:noFill/>
        </p:spPr>
        <p:txBody>
          <a:bodyPr wrap="none" rtlCol="0">
            <a:spAutoFit/>
          </a:bodyPr>
          <a:lstStyle/>
          <a:p>
            <a:r>
              <a:rPr lang="en-US" sz="2000" b="1" dirty="0"/>
              <a:t>M</a:t>
            </a:r>
          </a:p>
        </p:txBody>
      </p:sp>
      <p:sp>
        <p:nvSpPr>
          <p:cNvPr id="5" name="TextBox 4">
            <a:extLst>
              <a:ext uri="{FF2B5EF4-FFF2-40B4-BE49-F238E27FC236}">
                <a16:creationId xmlns:a16="http://schemas.microsoft.com/office/drawing/2014/main" id="{DD5EE7E8-12F4-C19C-A144-76E5FEA2F314}"/>
              </a:ext>
            </a:extLst>
          </p:cNvPr>
          <p:cNvSpPr txBox="1"/>
          <p:nvPr/>
        </p:nvSpPr>
        <p:spPr>
          <a:xfrm>
            <a:off x="4250962" y="2937086"/>
            <a:ext cx="309700" cy="400110"/>
          </a:xfrm>
          <a:prstGeom prst="rect">
            <a:avLst/>
          </a:prstGeom>
          <a:noFill/>
        </p:spPr>
        <p:txBody>
          <a:bodyPr wrap="none" rtlCol="0">
            <a:spAutoFit/>
          </a:bodyPr>
          <a:lstStyle/>
          <a:p>
            <a:r>
              <a:rPr lang="en-US" sz="2000" b="1" dirty="0">
                <a:solidFill>
                  <a:srgbClr val="FF0000"/>
                </a:solidFill>
              </a:rPr>
              <a:t>E</a:t>
            </a:r>
          </a:p>
        </p:txBody>
      </p:sp>
      <p:sp>
        <p:nvSpPr>
          <p:cNvPr id="6" name="TextBox 5">
            <a:extLst>
              <a:ext uri="{FF2B5EF4-FFF2-40B4-BE49-F238E27FC236}">
                <a16:creationId xmlns:a16="http://schemas.microsoft.com/office/drawing/2014/main" id="{81634FF2-AF27-4C7F-2586-A3A6A512E828}"/>
              </a:ext>
            </a:extLst>
          </p:cNvPr>
          <p:cNvSpPr txBox="1"/>
          <p:nvPr/>
        </p:nvSpPr>
        <p:spPr>
          <a:xfrm>
            <a:off x="5903152" y="2146398"/>
            <a:ext cx="309700" cy="400110"/>
          </a:xfrm>
          <a:prstGeom prst="rect">
            <a:avLst/>
          </a:prstGeom>
          <a:noFill/>
        </p:spPr>
        <p:txBody>
          <a:bodyPr wrap="none" rtlCol="0">
            <a:spAutoFit/>
          </a:bodyPr>
          <a:lstStyle/>
          <a:p>
            <a:r>
              <a:rPr lang="en-US" sz="2000" b="1" dirty="0">
                <a:solidFill>
                  <a:srgbClr val="FF0000"/>
                </a:solidFill>
              </a:rPr>
              <a:t>E</a:t>
            </a:r>
          </a:p>
        </p:txBody>
      </p:sp>
      <p:sp>
        <p:nvSpPr>
          <p:cNvPr id="7" name="TextBox 6">
            <a:extLst>
              <a:ext uri="{FF2B5EF4-FFF2-40B4-BE49-F238E27FC236}">
                <a16:creationId xmlns:a16="http://schemas.microsoft.com/office/drawing/2014/main" id="{345E429A-FF4B-A8EF-BAD3-EE630A30FE84}"/>
              </a:ext>
            </a:extLst>
          </p:cNvPr>
          <p:cNvSpPr txBox="1"/>
          <p:nvPr/>
        </p:nvSpPr>
        <p:spPr>
          <a:xfrm>
            <a:off x="7756772" y="1961732"/>
            <a:ext cx="409086" cy="400110"/>
          </a:xfrm>
          <a:prstGeom prst="rect">
            <a:avLst/>
          </a:prstGeom>
          <a:noFill/>
        </p:spPr>
        <p:txBody>
          <a:bodyPr wrap="none" rtlCol="0">
            <a:spAutoFit/>
          </a:bodyPr>
          <a:lstStyle/>
          <a:p>
            <a:r>
              <a:rPr lang="en-US" sz="2000" b="1" dirty="0"/>
              <a:t>M</a:t>
            </a:r>
          </a:p>
        </p:txBody>
      </p:sp>
      <p:grpSp>
        <p:nvGrpSpPr>
          <p:cNvPr id="10" name="Group 9">
            <a:extLst>
              <a:ext uri="{FF2B5EF4-FFF2-40B4-BE49-F238E27FC236}">
                <a16:creationId xmlns:a16="http://schemas.microsoft.com/office/drawing/2014/main" id="{A6299C68-40AD-07CF-44F0-1578B416A636}"/>
              </a:ext>
            </a:extLst>
          </p:cNvPr>
          <p:cNvGrpSpPr/>
          <p:nvPr/>
        </p:nvGrpSpPr>
        <p:grpSpPr>
          <a:xfrm>
            <a:off x="1415491" y="3510958"/>
            <a:ext cx="3292548" cy="352081"/>
            <a:chOff x="1305911" y="5583153"/>
            <a:chExt cx="4432698" cy="480250"/>
          </a:xfrm>
        </p:grpSpPr>
        <p:sp>
          <p:nvSpPr>
            <p:cNvPr id="13" name="Rectangle 12">
              <a:extLst>
                <a:ext uri="{FF2B5EF4-FFF2-40B4-BE49-F238E27FC236}">
                  <a16:creationId xmlns:a16="http://schemas.microsoft.com/office/drawing/2014/main" id="{F4EEE071-7C30-5EA7-DA2A-D134F13772B6}"/>
                </a:ext>
              </a:extLst>
            </p:cNvPr>
            <p:cNvSpPr/>
            <p:nvPr/>
          </p:nvSpPr>
          <p:spPr>
            <a:xfrm>
              <a:off x="1305911" y="5645355"/>
              <a:ext cx="2201783" cy="142900"/>
            </a:xfrm>
            <a:prstGeom prst="rect">
              <a:avLst/>
            </a:prstGeom>
            <a:solidFill>
              <a:srgbClr val="B222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4" name="Rectangle 13">
              <a:extLst>
                <a:ext uri="{FF2B5EF4-FFF2-40B4-BE49-F238E27FC236}">
                  <a16:creationId xmlns:a16="http://schemas.microsoft.com/office/drawing/2014/main" id="{566FB73F-9EC5-7382-1F34-C52BF81C8AA0}"/>
                </a:ext>
              </a:extLst>
            </p:cNvPr>
            <p:cNvSpPr/>
            <p:nvPr/>
          </p:nvSpPr>
          <p:spPr>
            <a:xfrm>
              <a:off x="3466496" y="5645355"/>
              <a:ext cx="823589" cy="142901"/>
            </a:xfrm>
            <a:prstGeom prst="rect">
              <a:avLst/>
            </a:prstGeom>
            <a:solidFill>
              <a:srgbClr val="FCA5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5" name="Rectangle 14">
              <a:extLst>
                <a:ext uri="{FF2B5EF4-FFF2-40B4-BE49-F238E27FC236}">
                  <a16:creationId xmlns:a16="http://schemas.microsoft.com/office/drawing/2014/main" id="{AF7DC5D1-AD1A-4649-46D6-D2170C269645}"/>
                </a:ext>
              </a:extLst>
            </p:cNvPr>
            <p:cNvSpPr/>
            <p:nvPr/>
          </p:nvSpPr>
          <p:spPr>
            <a:xfrm>
              <a:off x="4125234" y="5647650"/>
              <a:ext cx="873698" cy="140605"/>
            </a:xfrm>
            <a:prstGeom prst="rect">
              <a:avLst/>
            </a:prstGeom>
            <a:solidFill>
              <a:srgbClr val="9AC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6" name="Rectangle 15">
              <a:extLst>
                <a:ext uri="{FF2B5EF4-FFF2-40B4-BE49-F238E27FC236}">
                  <a16:creationId xmlns:a16="http://schemas.microsoft.com/office/drawing/2014/main" id="{8A45007F-B0B9-4627-52D6-626EBBC92E69}"/>
                </a:ext>
              </a:extLst>
            </p:cNvPr>
            <p:cNvSpPr/>
            <p:nvPr/>
          </p:nvSpPr>
          <p:spPr>
            <a:xfrm>
              <a:off x="4590052" y="5645355"/>
              <a:ext cx="791565" cy="142900"/>
            </a:xfrm>
            <a:prstGeom prst="rect">
              <a:avLst/>
            </a:prstGeom>
            <a:solidFill>
              <a:srgbClr val="11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7" name="Rectangle 16">
              <a:extLst>
                <a:ext uri="{FF2B5EF4-FFF2-40B4-BE49-F238E27FC236}">
                  <a16:creationId xmlns:a16="http://schemas.microsoft.com/office/drawing/2014/main" id="{51AF435C-513B-DE3A-6967-747119D7E8A2}"/>
                </a:ext>
              </a:extLst>
            </p:cNvPr>
            <p:cNvSpPr/>
            <p:nvPr/>
          </p:nvSpPr>
          <p:spPr>
            <a:xfrm>
              <a:off x="5190130" y="5645356"/>
              <a:ext cx="396177" cy="142899"/>
            </a:xfrm>
            <a:prstGeom prst="rect">
              <a:avLst/>
            </a:prstGeom>
            <a:solidFill>
              <a:srgbClr val="4169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8" name="TextBox 17">
              <a:extLst>
                <a:ext uri="{FF2B5EF4-FFF2-40B4-BE49-F238E27FC236}">
                  <a16:creationId xmlns:a16="http://schemas.microsoft.com/office/drawing/2014/main" id="{D9FC4795-53CE-0201-9C96-ABFF044A4929}"/>
                </a:ext>
              </a:extLst>
            </p:cNvPr>
            <p:cNvSpPr txBox="1"/>
            <p:nvPr/>
          </p:nvSpPr>
          <p:spPr>
            <a:xfrm>
              <a:off x="1923450" y="5583153"/>
              <a:ext cx="978300" cy="299120"/>
            </a:xfrm>
            <a:prstGeom prst="rect">
              <a:avLst/>
            </a:prstGeom>
            <a:noFill/>
          </p:spPr>
          <p:txBody>
            <a:bodyPr wrap="square" rtlCol="0">
              <a:spAutoFit/>
            </a:bodyPr>
            <a:lstStyle/>
            <a:p>
              <a:pPr algn="ctr"/>
              <a:r>
                <a:rPr lang="en-US" sz="825" dirty="0">
                  <a:solidFill>
                    <a:schemeClr val="bg1"/>
                  </a:solidFill>
                  <a:latin typeface="Helvetica" pitchFamily="2" charset="0"/>
                </a:rPr>
                <a:t>G1-S</a:t>
              </a:r>
            </a:p>
          </p:txBody>
        </p:sp>
        <p:sp>
          <p:nvSpPr>
            <p:cNvPr id="19" name="TextBox 18">
              <a:extLst>
                <a:ext uri="{FF2B5EF4-FFF2-40B4-BE49-F238E27FC236}">
                  <a16:creationId xmlns:a16="http://schemas.microsoft.com/office/drawing/2014/main" id="{A5C51CB7-3EBD-BC6D-4B14-7C1FA17D1841}"/>
                </a:ext>
              </a:extLst>
            </p:cNvPr>
            <p:cNvSpPr txBox="1"/>
            <p:nvPr/>
          </p:nvSpPr>
          <p:spPr>
            <a:xfrm>
              <a:off x="3680236" y="5591104"/>
              <a:ext cx="241882" cy="299120"/>
            </a:xfrm>
            <a:prstGeom prst="rect">
              <a:avLst/>
            </a:prstGeom>
            <a:noFill/>
          </p:spPr>
          <p:txBody>
            <a:bodyPr wrap="square" rtlCol="0">
              <a:spAutoFit/>
            </a:bodyPr>
            <a:lstStyle/>
            <a:p>
              <a:pPr algn="ctr"/>
              <a:r>
                <a:rPr lang="en-US" sz="825" dirty="0">
                  <a:solidFill>
                    <a:schemeClr val="bg1"/>
                  </a:solidFill>
                  <a:latin typeface="Helvetica" pitchFamily="2" charset="0"/>
                </a:rPr>
                <a:t>S</a:t>
              </a:r>
            </a:p>
          </p:txBody>
        </p:sp>
        <p:sp>
          <p:nvSpPr>
            <p:cNvPr id="20" name="TextBox 19">
              <a:extLst>
                <a:ext uri="{FF2B5EF4-FFF2-40B4-BE49-F238E27FC236}">
                  <a16:creationId xmlns:a16="http://schemas.microsoft.com/office/drawing/2014/main" id="{3CFDF09F-31D5-46A4-F391-0779E608F3A7}"/>
                </a:ext>
              </a:extLst>
            </p:cNvPr>
            <p:cNvSpPr txBox="1"/>
            <p:nvPr/>
          </p:nvSpPr>
          <p:spPr>
            <a:xfrm>
              <a:off x="4113722" y="5591103"/>
              <a:ext cx="470778" cy="472295"/>
            </a:xfrm>
            <a:prstGeom prst="rect">
              <a:avLst/>
            </a:prstGeom>
            <a:noFill/>
          </p:spPr>
          <p:txBody>
            <a:bodyPr wrap="square" rtlCol="0">
              <a:spAutoFit/>
            </a:bodyPr>
            <a:lstStyle/>
            <a:p>
              <a:pPr algn="ctr"/>
              <a:r>
                <a:rPr lang="en-US" sz="825" dirty="0">
                  <a:solidFill>
                    <a:schemeClr val="bg1"/>
                  </a:solidFill>
                  <a:latin typeface="Helvetica" pitchFamily="2" charset="0"/>
                </a:rPr>
                <a:t>G2</a:t>
              </a:r>
            </a:p>
          </p:txBody>
        </p:sp>
        <p:sp>
          <p:nvSpPr>
            <p:cNvPr id="21" name="TextBox 20">
              <a:extLst>
                <a:ext uri="{FF2B5EF4-FFF2-40B4-BE49-F238E27FC236}">
                  <a16:creationId xmlns:a16="http://schemas.microsoft.com/office/drawing/2014/main" id="{4F76FAC4-F19A-9C88-CA88-58D7245B1FFF}"/>
                </a:ext>
              </a:extLst>
            </p:cNvPr>
            <p:cNvSpPr txBox="1"/>
            <p:nvPr/>
          </p:nvSpPr>
          <p:spPr>
            <a:xfrm>
              <a:off x="4578739" y="5591108"/>
              <a:ext cx="630320" cy="472295"/>
            </a:xfrm>
            <a:prstGeom prst="rect">
              <a:avLst/>
            </a:prstGeom>
            <a:noFill/>
          </p:spPr>
          <p:txBody>
            <a:bodyPr wrap="square" rtlCol="0">
              <a:spAutoFit/>
            </a:bodyPr>
            <a:lstStyle/>
            <a:p>
              <a:pPr algn="ctr"/>
              <a:r>
                <a:rPr lang="en-US" sz="825" dirty="0">
                  <a:solidFill>
                    <a:schemeClr val="bg1"/>
                  </a:solidFill>
                  <a:latin typeface="Helvetica" pitchFamily="2" charset="0"/>
                </a:rPr>
                <a:t>G2M</a:t>
              </a:r>
            </a:p>
          </p:txBody>
        </p:sp>
        <p:sp>
          <p:nvSpPr>
            <p:cNvPr id="22" name="TextBox 21">
              <a:extLst>
                <a:ext uri="{FF2B5EF4-FFF2-40B4-BE49-F238E27FC236}">
                  <a16:creationId xmlns:a16="http://schemas.microsoft.com/office/drawing/2014/main" id="{67B38809-6C44-49A0-A4CF-06DA76AAB17E}"/>
                </a:ext>
              </a:extLst>
            </p:cNvPr>
            <p:cNvSpPr txBox="1"/>
            <p:nvPr/>
          </p:nvSpPr>
          <p:spPr>
            <a:xfrm>
              <a:off x="5056239" y="5591104"/>
              <a:ext cx="682370" cy="299120"/>
            </a:xfrm>
            <a:prstGeom prst="rect">
              <a:avLst/>
            </a:prstGeom>
            <a:noFill/>
          </p:spPr>
          <p:txBody>
            <a:bodyPr wrap="square" rtlCol="0">
              <a:spAutoFit/>
            </a:bodyPr>
            <a:lstStyle/>
            <a:p>
              <a:pPr algn="ctr"/>
              <a:r>
                <a:rPr lang="en-US" sz="825" dirty="0">
                  <a:solidFill>
                    <a:schemeClr val="bg1"/>
                  </a:solidFill>
                  <a:latin typeface="Helvetica" pitchFamily="2" charset="0"/>
                </a:rPr>
                <a:t>MG1</a:t>
              </a:r>
            </a:p>
          </p:txBody>
        </p:sp>
      </p:grpSp>
      <p:sp>
        <p:nvSpPr>
          <p:cNvPr id="23" name="Triangle 22">
            <a:extLst>
              <a:ext uri="{FF2B5EF4-FFF2-40B4-BE49-F238E27FC236}">
                <a16:creationId xmlns:a16="http://schemas.microsoft.com/office/drawing/2014/main" id="{8AA8E967-731A-90CE-B514-D0BCA9652BDA}"/>
              </a:ext>
            </a:extLst>
          </p:cNvPr>
          <p:cNvSpPr/>
          <p:nvPr/>
        </p:nvSpPr>
        <p:spPr>
          <a:xfrm rot="2437838">
            <a:off x="2443467" y="2130357"/>
            <a:ext cx="235772" cy="156007"/>
          </a:xfrm>
          <a:prstGeom prst="triangl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7B5607D6-F181-110D-5321-7D4B9D5F06AC}"/>
              </a:ext>
            </a:extLst>
          </p:cNvPr>
          <p:cNvSpPr/>
          <p:nvPr/>
        </p:nvSpPr>
        <p:spPr>
          <a:xfrm rot="18627576">
            <a:off x="3615196" y="2327727"/>
            <a:ext cx="235772" cy="156007"/>
          </a:xfrm>
          <a:prstGeom prst="triangl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CBD61BF8-0570-AA93-637A-6BD034FFB4A1}"/>
              </a:ext>
            </a:extLst>
          </p:cNvPr>
          <p:cNvSpPr/>
          <p:nvPr/>
        </p:nvSpPr>
        <p:spPr>
          <a:xfrm rot="6309371">
            <a:off x="6958003" y="1908004"/>
            <a:ext cx="235772" cy="156007"/>
          </a:xfrm>
          <a:prstGeom prst="triangl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17ED7514-E5DC-A34E-A58E-EFF4A26AFA41}"/>
              </a:ext>
            </a:extLst>
          </p:cNvPr>
          <p:cNvSpPr/>
          <p:nvPr/>
        </p:nvSpPr>
        <p:spPr>
          <a:xfrm rot="5982611">
            <a:off x="6855573" y="2929830"/>
            <a:ext cx="235772" cy="156007"/>
          </a:xfrm>
          <a:prstGeom prst="triangl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7324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479D61BE-E1DF-35D0-58B1-2F7FDE120B60}"/>
              </a:ext>
            </a:extLst>
          </p:cNvPr>
          <p:cNvCxnSpPr>
            <a:cxnSpLocks/>
          </p:cNvCxnSpPr>
          <p:nvPr/>
        </p:nvCxnSpPr>
        <p:spPr>
          <a:xfrm>
            <a:off x="7998664" y="4006827"/>
            <a:ext cx="0" cy="4186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669EC8-0E13-BEAD-9424-BE55A4FD80F1}"/>
              </a:ext>
            </a:extLst>
          </p:cNvPr>
          <p:cNvCxnSpPr>
            <a:cxnSpLocks/>
          </p:cNvCxnSpPr>
          <p:nvPr/>
        </p:nvCxnSpPr>
        <p:spPr>
          <a:xfrm>
            <a:off x="8119892" y="4048176"/>
            <a:ext cx="0" cy="4186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DB88EC8-5F95-C9FD-E27C-4957175E2D10}"/>
              </a:ext>
            </a:extLst>
          </p:cNvPr>
          <p:cNvSpPr txBox="1"/>
          <p:nvPr/>
        </p:nvSpPr>
        <p:spPr>
          <a:xfrm>
            <a:off x="2559451" y="2396466"/>
            <a:ext cx="802697" cy="415498"/>
          </a:xfrm>
          <a:prstGeom prst="rect">
            <a:avLst/>
          </a:prstGeom>
          <a:noFill/>
        </p:spPr>
        <p:txBody>
          <a:bodyPr wrap="square" rtlCol="0">
            <a:spAutoFit/>
          </a:bodyPr>
          <a:lstStyle/>
          <a:p>
            <a:pPr algn="ctr"/>
            <a:r>
              <a:rPr lang="en-US" sz="1050" dirty="0">
                <a:latin typeface="Avenir Regular" panose="020B0503020203020204" pitchFamily="34" charset="-78"/>
                <a:cs typeface="Avenir Regular" panose="020B0503020203020204" pitchFamily="34" charset="-78"/>
              </a:rPr>
              <a:t>G2/M arrest</a:t>
            </a:r>
          </a:p>
        </p:txBody>
      </p:sp>
      <p:sp>
        <p:nvSpPr>
          <p:cNvPr id="8" name="TextBox 7">
            <a:extLst>
              <a:ext uri="{FF2B5EF4-FFF2-40B4-BE49-F238E27FC236}">
                <a16:creationId xmlns:a16="http://schemas.microsoft.com/office/drawing/2014/main" id="{6EC55BAF-2058-E418-E5FA-B16F7D622980}"/>
              </a:ext>
            </a:extLst>
          </p:cNvPr>
          <p:cNvSpPr txBox="1"/>
          <p:nvPr/>
        </p:nvSpPr>
        <p:spPr>
          <a:xfrm>
            <a:off x="501813" y="268808"/>
            <a:ext cx="8264816" cy="830997"/>
          </a:xfrm>
          <a:prstGeom prst="rect">
            <a:avLst/>
          </a:prstGeom>
          <a:noFill/>
        </p:spPr>
        <p:txBody>
          <a:bodyPr wrap="square" rtlCol="0">
            <a:spAutoFit/>
          </a:bodyPr>
          <a:lstStyle/>
          <a:p>
            <a:r>
              <a:rPr lang="en-US" sz="2400" b="1" dirty="0">
                <a:solidFill>
                  <a:schemeClr val="bg1"/>
                </a:solidFill>
              </a:rPr>
              <a:t>Jacobian analyses suggest top genes contributing to the coupling</a:t>
            </a:r>
          </a:p>
        </p:txBody>
      </p:sp>
      <p:sp>
        <p:nvSpPr>
          <p:cNvPr id="9" name="TextBox 8">
            <a:extLst>
              <a:ext uri="{FF2B5EF4-FFF2-40B4-BE49-F238E27FC236}">
                <a16:creationId xmlns:a16="http://schemas.microsoft.com/office/drawing/2014/main" id="{A366B0CD-3BC1-52F7-0411-D2552144C19E}"/>
              </a:ext>
            </a:extLst>
          </p:cNvPr>
          <p:cNvSpPr txBox="1"/>
          <p:nvPr/>
        </p:nvSpPr>
        <p:spPr>
          <a:xfrm>
            <a:off x="5488751" y="6258882"/>
            <a:ext cx="2838598" cy="400110"/>
          </a:xfrm>
          <a:prstGeom prst="rect">
            <a:avLst/>
          </a:prstGeom>
          <a:noFill/>
        </p:spPr>
        <p:txBody>
          <a:bodyPr wrap="none" rtlCol="0">
            <a:spAutoFit/>
          </a:bodyPr>
          <a:lstStyle/>
          <a:p>
            <a:pPr algn="r"/>
            <a:r>
              <a:rPr lang="en-US" sz="2000" dirty="0">
                <a:solidFill>
                  <a:schemeClr val="bg1"/>
                </a:solidFill>
              </a:rPr>
              <a:t>Hu et al., to be submitted</a:t>
            </a:r>
          </a:p>
        </p:txBody>
      </p:sp>
      <p:graphicFrame>
        <p:nvGraphicFramePr>
          <p:cNvPr id="2" name="Object 1">
            <a:extLst>
              <a:ext uri="{FF2B5EF4-FFF2-40B4-BE49-F238E27FC236}">
                <a16:creationId xmlns:a16="http://schemas.microsoft.com/office/drawing/2014/main" id="{D734649E-6274-31C6-1861-3183BAD73FC9}"/>
              </a:ext>
            </a:extLst>
          </p:cNvPr>
          <p:cNvGraphicFramePr>
            <a:graphicFrameLocks noChangeAspect="1"/>
          </p:cNvGraphicFramePr>
          <p:nvPr>
            <p:extLst>
              <p:ext uri="{D42A27DB-BD31-4B8C-83A1-F6EECF244321}">
                <p14:modId xmlns:p14="http://schemas.microsoft.com/office/powerpoint/2010/main" val="931978186"/>
              </p:ext>
            </p:extLst>
          </p:nvPr>
        </p:nvGraphicFramePr>
        <p:xfrm>
          <a:off x="71481" y="1252014"/>
          <a:ext cx="3681632" cy="1238238"/>
        </p:xfrm>
        <a:graphic>
          <a:graphicData uri="http://schemas.openxmlformats.org/presentationml/2006/ole">
            <mc:AlternateContent xmlns:mc="http://schemas.openxmlformats.org/markup-compatibility/2006">
              <mc:Choice xmlns:v="urn:schemas-microsoft-com:vml" Requires="v">
                <p:oleObj name="Equation" r:id="rId3" imgW="1028700" imgH="406400" progId="Equation.3">
                  <p:embed/>
                </p:oleObj>
              </mc:Choice>
              <mc:Fallback>
                <p:oleObj name="Equation" r:id="rId3" imgW="1028700" imgH="406400" progId="Equation.3">
                  <p:embed/>
                  <p:pic>
                    <p:nvPicPr>
                      <p:cNvPr id="2" name="Object 1">
                        <a:extLst>
                          <a:ext uri="{FF2B5EF4-FFF2-40B4-BE49-F238E27FC236}">
                            <a16:creationId xmlns:a16="http://schemas.microsoft.com/office/drawing/2014/main" id="{D734649E-6274-31C6-1861-3183BAD73FC9}"/>
                          </a:ext>
                        </a:extLst>
                      </p:cNvPr>
                      <p:cNvPicPr/>
                      <p:nvPr/>
                    </p:nvPicPr>
                    <p:blipFill>
                      <a:blip r:embed="rId4"/>
                      <a:stretch>
                        <a:fillRect/>
                      </a:stretch>
                    </p:blipFill>
                    <p:spPr>
                      <a:xfrm>
                        <a:off x="71481" y="1252014"/>
                        <a:ext cx="3681632" cy="1238238"/>
                      </a:xfrm>
                      <a:prstGeom prst="rect">
                        <a:avLst/>
                      </a:prstGeom>
                      <a:solidFill>
                        <a:schemeClr val="bg1"/>
                      </a:solidFill>
                    </p:spPr>
                  </p:pic>
                </p:oleObj>
              </mc:Fallback>
            </mc:AlternateContent>
          </a:graphicData>
        </a:graphic>
      </p:graphicFrame>
      <p:grpSp>
        <p:nvGrpSpPr>
          <p:cNvPr id="15" name="Group 14">
            <a:extLst>
              <a:ext uri="{FF2B5EF4-FFF2-40B4-BE49-F238E27FC236}">
                <a16:creationId xmlns:a16="http://schemas.microsoft.com/office/drawing/2014/main" id="{F296633F-179C-0978-2F41-399B1E4B862F}"/>
              </a:ext>
            </a:extLst>
          </p:cNvPr>
          <p:cNvGrpSpPr/>
          <p:nvPr/>
        </p:nvGrpSpPr>
        <p:grpSpPr>
          <a:xfrm>
            <a:off x="3836924" y="3377206"/>
            <a:ext cx="5160881" cy="2641916"/>
            <a:chOff x="4142178" y="3800419"/>
            <a:chExt cx="5160881" cy="2641916"/>
          </a:xfrm>
        </p:grpSpPr>
        <p:sp>
          <p:nvSpPr>
            <p:cNvPr id="17" name="Rectangle 16">
              <a:extLst>
                <a:ext uri="{FF2B5EF4-FFF2-40B4-BE49-F238E27FC236}">
                  <a16:creationId xmlns:a16="http://schemas.microsoft.com/office/drawing/2014/main" id="{D16A5F20-17F0-FFD9-CB79-DF7778485DBB}"/>
                </a:ext>
              </a:extLst>
            </p:cNvPr>
            <p:cNvSpPr/>
            <p:nvPr/>
          </p:nvSpPr>
          <p:spPr>
            <a:xfrm>
              <a:off x="4174234" y="3800419"/>
              <a:ext cx="5128825" cy="26419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648E47D-E5D5-65EE-0AEA-F337FE9FF539}"/>
                </a:ext>
              </a:extLst>
            </p:cNvPr>
            <p:cNvGrpSpPr/>
            <p:nvPr/>
          </p:nvGrpSpPr>
          <p:grpSpPr>
            <a:xfrm>
              <a:off x="4142178" y="4021857"/>
              <a:ext cx="5004019" cy="2304637"/>
              <a:chOff x="1840272" y="2667896"/>
              <a:chExt cx="5004019" cy="2304637"/>
            </a:xfrm>
          </p:grpSpPr>
          <p:sp>
            <p:nvSpPr>
              <p:cNvPr id="19" name="Rectangle 18">
                <a:extLst>
                  <a:ext uri="{FF2B5EF4-FFF2-40B4-BE49-F238E27FC236}">
                    <a16:creationId xmlns:a16="http://schemas.microsoft.com/office/drawing/2014/main" id="{FDB210C9-E13D-B85C-406E-E719922BCED3}"/>
                  </a:ext>
                </a:extLst>
              </p:cNvPr>
              <p:cNvSpPr/>
              <p:nvPr/>
            </p:nvSpPr>
            <p:spPr>
              <a:xfrm>
                <a:off x="2353717" y="2667896"/>
                <a:ext cx="4488347" cy="1908493"/>
              </a:xfrm>
              <a:prstGeom prst="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8B3B6807-5E67-046A-5034-A341865AF941}"/>
                  </a:ext>
                </a:extLst>
              </p:cNvPr>
              <p:cNvSpPr/>
              <p:nvPr/>
            </p:nvSpPr>
            <p:spPr>
              <a:xfrm>
                <a:off x="2383604" y="3524036"/>
                <a:ext cx="3534311" cy="1047964"/>
              </a:xfrm>
              <a:custGeom>
                <a:avLst/>
                <a:gdLst>
                  <a:gd name="connsiteX0" fmla="*/ 0 w 3534311"/>
                  <a:gd name="connsiteY0" fmla="*/ 1037690 h 1047964"/>
                  <a:gd name="connsiteX1" fmla="*/ 1315093 w 3534311"/>
                  <a:gd name="connsiteY1" fmla="*/ 0 h 1047964"/>
                  <a:gd name="connsiteX2" fmla="*/ 2280863 w 3534311"/>
                  <a:gd name="connsiteY2" fmla="*/ 1037690 h 1047964"/>
                  <a:gd name="connsiteX3" fmla="*/ 2979506 w 3534311"/>
                  <a:gd name="connsiteY3" fmla="*/ 554804 h 1047964"/>
                  <a:gd name="connsiteX4" fmla="*/ 3534311 w 3534311"/>
                  <a:gd name="connsiteY4" fmla="*/ 1047964 h 104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4311" h="1047964">
                    <a:moveTo>
                      <a:pt x="0" y="1037690"/>
                    </a:moveTo>
                    <a:cubicBezTo>
                      <a:pt x="467474" y="518845"/>
                      <a:pt x="934949" y="0"/>
                      <a:pt x="1315093" y="0"/>
                    </a:cubicBezTo>
                    <a:cubicBezTo>
                      <a:pt x="1695237" y="0"/>
                      <a:pt x="2003461" y="945223"/>
                      <a:pt x="2280863" y="1037690"/>
                    </a:cubicBezTo>
                    <a:cubicBezTo>
                      <a:pt x="2558265" y="1130157"/>
                      <a:pt x="2770598" y="553092"/>
                      <a:pt x="2979506" y="554804"/>
                    </a:cubicBezTo>
                    <a:cubicBezTo>
                      <a:pt x="3188414" y="556516"/>
                      <a:pt x="3361362" y="802240"/>
                      <a:pt x="3534311" y="1047964"/>
                    </a:cubicBezTo>
                  </a:path>
                </a:pathLst>
              </a:custGeom>
              <a:noFill/>
              <a:ln w="3492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B6892253-61FF-EE54-2938-391E74166B26}"/>
                  </a:ext>
                </a:extLst>
              </p:cNvPr>
              <p:cNvSpPr/>
              <p:nvPr/>
            </p:nvSpPr>
            <p:spPr>
              <a:xfrm>
                <a:off x="3892211" y="4366517"/>
                <a:ext cx="1089061" cy="205483"/>
              </a:xfrm>
              <a:custGeom>
                <a:avLst/>
                <a:gdLst>
                  <a:gd name="connsiteX0" fmla="*/ 0 w 1089061"/>
                  <a:gd name="connsiteY0" fmla="*/ 205483 h 205483"/>
                  <a:gd name="connsiteX1" fmla="*/ 780836 w 1089061"/>
                  <a:gd name="connsiteY1" fmla="*/ 184935 h 205483"/>
                  <a:gd name="connsiteX2" fmla="*/ 1089061 w 1089061"/>
                  <a:gd name="connsiteY2" fmla="*/ 0 h 205483"/>
                </a:gdLst>
                <a:ahLst/>
                <a:cxnLst>
                  <a:cxn ang="0">
                    <a:pos x="connsiteX0" y="connsiteY0"/>
                  </a:cxn>
                  <a:cxn ang="0">
                    <a:pos x="connsiteX1" y="connsiteY1"/>
                  </a:cxn>
                  <a:cxn ang="0">
                    <a:pos x="connsiteX2" y="connsiteY2"/>
                  </a:cxn>
                </a:cxnLst>
                <a:rect l="l" t="t" r="r" b="b"/>
                <a:pathLst>
                  <a:path w="1089061" h="205483">
                    <a:moveTo>
                      <a:pt x="0" y="205483"/>
                    </a:moveTo>
                    <a:lnTo>
                      <a:pt x="780836" y="184935"/>
                    </a:lnTo>
                    <a:cubicBezTo>
                      <a:pt x="962346" y="150688"/>
                      <a:pt x="1025703" y="75344"/>
                      <a:pt x="1089061" y="0"/>
                    </a:cubicBezTo>
                  </a:path>
                </a:pathLst>
              </a:cu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3F2262A6-95CB-60F5-63FC-80DC8E73A09A}"/>
                  </a:ext>
                </a:extLst>
              </p:cNvPr>
              <p:cNvSpPr/>
              <p:nvPr/>
            </p:nvSpPr>
            <p:spPr>
              <a:xfrm>
                <a:off x="4952144" y="3666471"/>
                <a:ext cx="1140431" cy="895255"/>
              </a:xfrm>
              <a:custGeom>
                <a:avLst/>
                <a:gdLst>
                  <a:gd name="connsiteX0" fmla="*/ 0 w 1140431"/>
                  <a:gd name="connsiteY0" fmla="*/ 730868 h 895255"/>
                  <a:gd name="connsiteX1" fmla="*/ 678094 w 1140431"/>
                  <a:gd name="connsiteY1" fmla="*/ 1403 h 895255"/>
                  <a:gd name="connsiteX2" fmla="*/ 1140431 w 1140431"/>
                  <a:gd name="connsiteY2" fmla="*/ 895255 h 895255"/>
                </a:gdLst>
                <a:ahLst/>
                <a:cxnLst>
                  <a:cxn ang="0">
                    <a:pos x="connsiteX0" y="connsiteY0"/>
                  </a:cxn>
                  <a:cxn ang="0">
                    <a:pos x="connsiteX1" y="connsiteY1"/>
                  </a:cxn>
                  <a:cxn ang="0">
                    <a:pos x="connsiteX2" y="connsiteY2"/>
                  </a:cxn>
                </a:cxnLst>
                <a:rect l="l" t="t" r="r" b="b"/>
                <a:pathLst>
                  <a:path w="1140431" h="895255">
                    <a:moveTo>
                      <a:pt x="0" y="730868"/>
                    </a:moveTo>
                    <a:cubicBezTo>
                      <a:pt x="244011" y="352436"/>
                      <a:pt x="488022" y="-25995"/>
                      <a:pt x="678094" y="1403"/>
                    </a:cubicBezTo>
                    <a:cubicBezTo>
                      <a:pt x="868166" y="28801"/>
                      <a:pt x="1004298" y="462028"/>
                      <a:pt x="1140431" y="895255"/>
                    </a:cubicBezTo>
                  </a:path>
                </a:pathLst>
              </a:cu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7F5B9D4-8914-7A20-51DE-75BB09E51DA4}"/>
                  </a:ext>
                </a:extLst>
              </p:cNvPr>
              <p:cNvGrpSpPr/>
              <p:nvPr/>
            </p:nvGrpSpPr>
            <p:grpSpPr>
              <a:xfrm>
                <a:off x="2355944" y="4532336"/>
                <a:ext cx="4488347" cy="374488"/>
                <a:chOff x="2337838" y="4550442"/>
                <a:chExt cx="4488347" cy="374488"/>
              </a:xfrm>
            </p:grpSpPr>
            <p:sp>
              <p:nvSpPr>
                <p:cNvPr id="30" name="Rectangle 29">
                  <a:extLst>
                    <a:ext uri="{FF2B5EF4-FFF2-40B4-BE49-F238E27FC236}">
                      <a16:creationId xmlns:a16="http://schemas.microsoft.com/office/drawing/2014/main" id="{7C309271-9C48-C237-107A-4E68B389F84F}"/>
                    </a:ext>
                  </a:extLst>
                </p:cNvPr>
                <p:cNvSpPr/>
                <p:nvPr/>
              </p:nvSpPr>
              <p:spPr>
                <a:xfrm>
                  <a:off x="2337838" y="4619356"/>
                  <a:ext cx="4488347" cy="250594"/>
                </a:xfrm>
                <a:prstGeom prst="rect">
                  <a:avLst/>
                </a:prstGeom>
                <a:solidFill>
                  <a:schemeClr val="bg1"/>
                </a:solidFill>
                <a:ln w="3492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5776F08-FB7B-1F79-0213-042979E60379}"/>
                    </a:ext>
                  </a:extLst>
                </p:cNvPr>
                <p:cNvSpPr/>
                <p:nvPr/>
              </p:nvSpPr>
              <p:spPr>
                <a:xfrm>
                  <a:off x="4240283" y="4619356"/>
                  <a:ext cx="1120999" cy="250594"/>
                </a:xfrm>
                <a:prstGeom prst="rect">
                  <a:avLst/>
                </a:prstGeom>
                <a:solidFill>
                  <a:schemeClr val="bg1">
                    <a:lumMod val="75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48A1E4A-1ED4-2062-B7F5-245A916DDB45}"/>
                    </a:ext>
                  </a:extLst>
                </p:cNvPr>
                <p:cNvSpPr/>
                <p:nvPr/>
              </p:nvSpPr>
              <p:spPr>
                <a:xfrm>
                  <a:off x="5359189" y="4614967"/>
                  <a:ext cx="619396" cy="250594"/>
                </a:xfrm>
                <a:prstGeom prst="rect">
                  <a:avLst/>
                </a:prstGeom>
                <a:solidFill>
                  <a:schemeClr val="bg1">
                    <a:lumMod val="95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EA21DD3-CF64-E31D-7618-0811672875D2}"/>
                    </a:ext>
                  </a:extLst>
                </p:cNvPr>
                <p:cNvSpPr/>
                <p:nvPr/>
              </p:nvSpPr>
              <p:spPr>
                <a:xfrm>
                  <a:off x="5990400" y="4618592"/>
                  <a:ext cx="823970" cy="250594"/>
                </a:xfrm>
                <a:prstGeom prst="rect">
                  <a:avLst/>
                </a:prstGeom>
                <a:solidFill>
                  <a:schemeClr val="tx1">
                    <a:lumMod val="50000"/>
                    <a:lumOff val="5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5AEAAFA-7A68-3BC1-2FAA-39CE294E0E73}"/>
                    </a:ext>
                  </a:extLst>
                </p:cNvPr>
                <p:cNvSpPr txBox="1"/>
                <p:nvPr/>
              </p:nvSpPr>
              <p:spPr>
                <a:xfrm>
                  <a:off x="3025571" y="4555598"/>
                  <a:ext cx="447558" cy="369332"/>
                </a:xfrm>
                <a:prstGeom prst="rect">
                  <a:avLst/>
                </a:prstGeom>
                <a:noFill/>
                <a:ln>
                  <a:noFill/>
                </a:ln>
              </p:spPr>
              <p:txBody>
                <a:bodyPr wrap="none" rtlCol="0">
                  <a:spAutoFit/>
                </a:bodyPr>
                <a:lstStyle/>
                <a:p>
                  <a:r>
                    <a:rPr lang="en-US" dirty="0"/>
                    <a:t>G1</a:t>
                  </a:r>
                </a:p>
              </p:txBody>
            </p:sp>
            <p:sp>
              <p:nvSpPr>
                <p:cNvPr id="36" name="TextBox 35">
                  <a:extLst>
                    <a:ext uri="{FF2B5EF4-FFF2-40B4-BE49-F238E27FC236}">
                      <a16:creationId xmlns:a16="http://schemas.microsoft.com/office/drawing/2014/main" id="{4B3863E8-CBB6-896F-40EB-5F7ABE26B3C8}"/>
                    </a:ext>
                  </a:extLst>
                </p:cNvPr>
                <p:cNvSpPr txBox="1"/>
                <p:nvPr/>
              </p:nvSpPr>
              <p:spPr>
                <a:xfrm>
                  <a:off x="4493333" y="4555598"/>
                  <a:ext cx="290464" cy="369332"/>
                </a:xfrm>
                <a:prstGeom prst="rect">
                  <a:avLst/>
                </a:prstGeom>
                <a:noFill/>
                <a:ln>
                  <a:noFill/>
                </a:ln>
              </p:spPr>
              <p:txBody>
                <a:bodyPr wrap="none" rtlCol="0">
                  <a:spAutoFit/>
                </a:bodyPr>
                <a:lstStyle/>
                <a:p>
                  <a:r>
                    <a:rPr lang="en-US" dirty="0"/>
                    <a:t>S</a:t>
                  </a:r>
                </a:p>
              </p:txBody>
            </p:sp>
            <p:sp>
              <p:nvSpPr>
                <p:cNvPr id="37" name="TextBox 36">
                  <a:extLst>
                    <a:ext uri="{FF2B5EF4-FFF2-40B4-BE49-F238E27FC236}">
                      <a16:creationId xmlns:a16="http://schemas.microsoft.com/office/drawing/2014/main" id="{F25210F2-C5F6-0914-7CE1-E5146D326BEE}"/>
                    </a:ext>
                  </a:extLst>
                </p:cNvPr>
                <p:cNvSpPr txBox="1"/>
                <p:nvPr/>
              </p:nvSpPr>
              <p:spPr>
                <a:xfrm>
                  <a:off x="5406911" y="4555598"/>
                  <a:ext cx="585717" cy="369332"/>
                </a:xfrm>
                <a:prstGeom prst="rect">
                  <a:avLst/>
                </a:prstGeom>
                <a:noFill/>
                <a:ln>
                  <a:noFill/>
                </a:ln>
              </p:spPr>
              <p:txBody>
                <a:bodyPr wrap="square" rtlCol="0">
                  <a:spAutoFit/>
                </a:bodyPr>
                <a:lstStyle/>
                <a:p>
                  <a:r>
                    <a:rPr lang="en-US" dirty="0"/>
                    <a:t>G2</a:t>
                  </a:r>
                </a:p>
              </p:txBody>
            </p:sp>
            <p:sp>
              <p:nvSpPr>
                <p:cNvPr id="38" name="TextBox 37">
                  <a:extLst>
                    <a:ext uri="{FF2B5EF4-FFF2-40B4-BE49-F238E27FC236}">
                      <a16:creationId xmlns:a16="http://schemas.microsoft.com/office/drawing/2014/main" id="{41ABDDD6-888C-21BB-7999-5341FED0798D}"/>
                    </a:ext>
                  </a:extLst>
                </p:cNvPr>
                <p:cNvSpPr txBox="1"/>
                <p:nvPr/>
              </p:nvSpPr>
              <p:spPr>
                <a:xfrm>
                  <a:off x="6280855" y="4550442"/>
                  <a:ext cx="381836" cy="369332"/>
                </a:xfrm>
                <a:prstGeom prst="rect">
                  <a:avLst/>
                </a:prstGeom>
                <a:noFill/>
                <a:ln>
                  <a:noFill/>
                </a:ln>
              </p:spPr>
              <p:txBody>
                <a:bodyPr wrap="none" rtlCol="0">
                  <a:spAutoFit/>
                </a:bodyPr>
                <a:lstStyle/>
                <a:p>
                  <a:r>
                    <a:rPr lang="en-US" dirty="0"/>
                    <a:t>M</a:t>
                  </a:r>
                </a:p>
              </p:txBody>
            </p:sp>
          </p:grpSp>
          <p:sp>
            <p:nvSpPr>
              <p:cNvPr id="25" name="TextBox 24">
                <a:extLst>
                  <a:ext uri="{FF2B5EF4-FFF2-40B4-BE49-F238E27FC236}">
                    <a16:creationId xmlns:a16="http://schemas.microsoft.com/office/drawing/2014/main" id="{FF823146-1AE6-F4B8-1AA2-F50A2EDEEE24}"/>
                  </a:ext>
                </a:extLst>
              </p:cNvPr>
              <p:cNvSpPr txBox="1"/>
              <p:nvPr/>
            </p:nvSpPr>
            <p:spPr>
              <a:xfrm rot="16200000">
                <a:off x="923451" y="3594046"/>
                <a:ext cx="2295308" cy="461665"/>
              </a:xfrm>
              <a:prstGeom prst="rect">
                <a:avLst/>
              </a:prstGeom>
              <a:noFill/>
              <a:ln>
                <a:noFill/>
              </a:ln>
            </p:spPr>
            <p:txBody>
              <a:bodyPr wrap="none" rtlCol="0">
                <a:spAutoFit/>
              </a:bodyPr>
              <a:lstStyle/>
              <a:p>
                <a:r>
                  <a:rPr lang="en-US" sz="2400" dirty="0"/>
                  <a:t>Expression levels</a:t>
                </a:r>
              </a:p>
            </p:txBody>
          </p:sp>
          <p:sp>
            <p:nvSpPr>
              <p:cNvPr id="26" name="Right Arrow 25">
                <a:extLst>
                  <a:ext uri="{FF2B5EF4-FFF2-40B4-BE49-F238E27FC236}">
                    <a16:creationId xmlns:a16="http://schemas.microsoft.com/office/drawing/2014/main" id="{DCFC4D5E-249D-7B3B-F6CA-EE1544513444}"/>
                  </a:ext>
                </a:extLst>
              </p:cNvPr>
              <p:cNvSpPr/>
              <p:nvPr/>
            </p:nvSpPr>
            <p:spPr>
              <a:xfrm rot="3227608">
                <a:off x="3957429" y="3617966"/>
                <a:ext cx="535244" cy="244626"/>
              </a:xfrm>
              <a:prstGeom prst="rightArrow">
                <a:avLst/>
              </a:prstGeom>
              <a:solidFill>
                <a:schemeClr val="accent6">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83BF227-F97E-78DF-C434-BD2269A3FFAA}"/>
                  </a:ext>
                </a:extLst>
              </p:cNvPr>
              <p:cNvSpPr txBox="1"/>
              <p:nvPr/>
            </p:nvSpPr>
            <p:spPr>
              <a:xfrm>
                <a:off x="3218342" y="3139234"/>
                <a:ext cx="1029384" cy="400110"/>
              </a:xfrm>
              <a:prstGeom prst="rect">
                <a:avLst/>
              </a:prstGeom>
              <a:noFill/>
              <a:ln>
                <a:solidFill>
                  <a:schemeClr val="accent1"/>
                </a:solidFill>
              </a:ln>
            </p:spPr>
            <p:txBody>
              <a:bodyPr wrap="none" rtlCol="0">
                <a:spAutoFit/>
              </a:bodyPr>
              <a:lstStyle/>
              <a:p>
                <a:r>
                  <a:rPr lang="en-US" sz="2000" b="1" dirty="0">
                    <a:solidFill>
                      <a:srgbClr val="0070C0"/>
                    </a:solidFill>
                  </a:rPr>
                  <a:t>Cyclin D</a:t>
                </a:r>
              </a:p>
            </p:txBody>
          </p:sp>
          <p:sp>
            <p:nvSpPr>
              <p:cNvPr id="28" name="TextBox 27">
                <a:extLst>
                  <a:ext uri="{FF2B5EF4-FFF2-40B4-BE49-F238E27FC236}">
                    <a16:creationId xmlns:a16="http://schemas.microsoft.com/office/drawing/2014/main" id="{1CCF15F0-B53F-4959-BF1D-9839D2A89E08}"/>
                  </a:ext>
                </a:extLst>
              </p:cNvPr>
              <p:cNvSpPr txBox="1"/>
              <p:nvPr/>
            </p:nvSpPr>
            <p:spPr>
              <a:xfrm>
                <a:off x="5285231" y="3155781"/>
                <a:ext cx="1011752" cy="400110"/>
              </a:xfrm>
              <a:prstGeom prst="rect">
                <a:avLst/>
              </a:prstGeom>
              <a:noFill/>
              <a:ln>
                <a:solidFill>
                  <a:schemeClr val="accent1"/>
                </a:solidFill>
              </a:ln>
            </p:spPr>
            <p:txBody>
              <a:bodyPr wrap="none" rtlCol="0">
                <a:spAutoFit/>
              </a:bodyPr>
              <a:lstStyle/>
              <a:p>
                <a:r>
                  <a:rPr lang="en-US" sz="2000" b="1" dirty="0">
                    <a:solidFill>
                      <a:srgbClr val="FF0000"/>
                    </a:solidFill>
                  </a:rPr>
                  <a:t>Cyclin B</a:t>
                </a:r>
              </a:p>
            </p:txBody>
          </p:sp>
          <p:sp>
            <p:nvSpPr>
              <p:cNvPr id="29" name="Left Arrow 28">
                <a:extLst>
                  <a:ext uri="{FF2B5EF4-FFF2-40B4-BE49-F238E27FC236}">
                    <a16:creationId xmlns:a16="http://schemas.microsoft.com/office/drawing/2014/main" id="{340DCE81-3178-61FE-91D4-48014EBABF53}"/>
                  </a:ext>
                </a:extLst>
              </p:cNvPr>
              <p:cNvSpPr/>
              <p:nvPr/>
            </p:nvSpPr>
            <p:spPr>
              <a:xfrm rot="18518038">
                <a:off x="4986952" y="3710227"/>
                <a:ext cx="489617" cy="225515"/>
              </a:xfrm>
              <a:prstGeom prst="leftArrow">
                <a:avLst/>
              </a:prstGeom>
              <a:solidFill>
                <a:schemeClr val="accent6">
                  <a:lumMod val="60000"/>
                  <a:lumOff val="4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1" name="Group 40">
            <a:extLst>
              <a:ext uri="{FF2B5EF4-FFF2-40B4-BE49-F238E27FC236}">
                <a16:creationId xmlns:a16="http://schemas.microsoft.com/office/drawing/2014/main" id="{02022C62-05BB-4156-84C4-A65ED83126AE}"/>
              </a:ext>
            </a:extLst>
          </p:cNvPr>
          <p:cNvGrpSpPr/>
          <p:nvPr/>
        </p:nvGrpSpPr>
        <p:grpSpPr>
          <a:xfrm>
            <a:off x="3888373" y="700519"/>
            <a:ext cx="4924821" cy="2584597"/>
            <a:chOff x="178522" y="3918784"/>
            <a:chExt cx="4687215" cy="2390874"/>
          </a:xfrm>
        </p:grpSpPr>
        <p:grpSp>
          <p:nvGrpSpPr>
            <p:cNvPr id="42" name="Group 41">
              <a:extLst>
                <a:ext uri="{FF2B5EF4-FFF2-40B4-BE49-F238E27FC236}">
                  <a16:creationId xmlns:a16="http://schemas.microsoft.com/office/drawing/2014/main" id="{0ACE7BDE-AC72-4C3D-0A99-449278DAA24A}"/>
                </a:ext>
              </a:extLst>
            </p:cNvPr>
            <p:cNvGrpSpPr/>
            <p:nvPr/>
          </p:nvGrpSpPr>
          <p:grpSpPr>
            <a:xfrm>
              <a:off x="178522" y="3918784"/>
              <a:ext cx="4687215" cy="2390874"/>
              <a:chOff x="1376995" y="3809339"/>
              <a:chExt cx="4687215" cy="2390874"/>
            </a:xfrm>
          </p:grpSpPr>
          <p:sp>
            <p:nvSpPr>
              <p:cNvPr id="45" name="Rectangle 44">
                <a:extLst>
                  <a:ext uri="{FF2B5EF4-FFF2-40B4-BE49-F238E27FC236}">
                    <a16:creationId xmlns:a16="http://schemas.microsoft.com/office/drawing/2014/main" id="{E52E1E63-E834-90D5-AFDA-4499EF2815B5}"/>
                  </a:ext>
                </a:extLst>
              </p:cNvPr>
              <p:cNvSpPr/>
              <p:nvPr/>
            </p:nvSpPr>
            <p:spPr>
              <a:xfrm>
                <a:off x="1376995" y="3809339"/>
                <a:ext cx="4687215" cy="239087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719CDB48-B172-5508-FE58-37A4229C10D0}"/>
                  </a:ext>
                </a:extLst>
              </p:cNvPr>
              <p:cNvGrpSpPr/>
              <p:nvPr/>
            </p:nvGrpSpPr>
            <p:grpSpPr>
              <a:xfrm>
                <a:off x="1500816" y="3887282"/>
                <a:ext cx="4507969" cy="2008322"/>
                <a:chOff x="556437" y="3887282"/>
                <a:chExt cx="4507969" cy="2008322"/>
              </a:xfrm>
              <a:solidFill>
                <a:schemeClr val="bg1"/>
              </a:solidFill>
            </p:grpSpPr>
            <p:grpSp>
              <p:nvGrpSpPr>
                <p:cNvPr id="47" name="Group 46">
                  <a:extLst>
                    <a:ext uri="{FF2B5EF4-FFF2-40B4-BE49-F238E27FC236}">
                      <a16:creationId xmlns:a16="http://schemas.microsoft.com/office/drawing/2014/main" id="{94002054-0EE4-2D11-F65A-EDA08A545242}"/>
                    </a:ext>
                  </a:extLst>
                </p:cNvPr>
                <p:cNvGrpSpPr/>
                <p:nvPr/>
              </p:nvGrpSpPr>
              <p:grpSpPr>
                <a:xfrm>
                  <a:off x="2011723" y="3887282"/>
                  <a:ext cx="3052683" cy="2008322"/>
                  <a:chOff x="4313422" y="1158929"/>
                  <a:chExt cx="3052683" cy="2008322"/>
                </a:xfrm>
                <a:grpFill/>
              </p:grpSpPr>
              <p:sp>
                <p:nvSpPr>
                  <p:cNvPr id="49" name="TextBox 48">
                    <a:extLst>
                      <a:ext uri="{FF2B5EF4-FFF2-40B4-BE49-F238E27FC236}">
                        <a16:creationId xmlns:a16="http://schemas.microsoft.com/office/drawing/2014/main" id="{028E78A2-A3A1-609A-9CCE-6FC74601B9BD}"/>
                      </a:ext>
                    </a:extLst>
                  </p:cNvPr>
                  <p:cNvSpPr txBox="1"/>
                  <p:nvPr/>
                </p:nvSpPr>
                <p:spPr>
                  <a:xfrm>
                    <a:off x="4313422" y="2058709"/>
                    <a:ext cx="665495" cy="370121"/>
                  </a:xfrm>
                  <a:prstGeom prst="rect">
                    <a:avLst/>
                  </a:prstGeom>
                  <a:grpFill/>
                </p:spPr>
                <p:txBody>
                  <a:bodyPr wrap="none" rtlCol="0">
                    <a:spAutoFit/>
                  </a:bodyPr>
                  <a:lstStyle/>
                  <a:p>
                    <a:r>
                      <a:rPr lang="en-US" sz="2000" dirty="0"/>
                      <a:t>ZEB1</a:t>
                    </a:r>
                  </a:p>
                </p:txBody>
              </p:sp>
              <p:sp>
                <p:nvSpPr>
                  <p:cNvPr id="50" name="TextBox 49">
                    <a:extLst>
                      <a:ext uri="{FF2B5EF4-FFF2-40B4-BE49-F238E27FC236}">
                        <a16:creationId xmlns:a16="http://schemas.microsoft.com/office/drawing/2014/main" id="{EBB48906-AB8C-1636-20A1-7C998D9DF33D}"/>
                      </a:ext>
                    </a:extLst>
                  </p:cNvPr>
                  <p:cNvSpPr txBox="1"/>
                  <p:nvPr/>
                </p:nvSpPr>
                <p:spPr>
                  <a:xfrm>
                    <a:off x="5987475" y="2091757"/>
                    <a:ext cx="705162" cy="370121"/>
                  </a:xfrm>
                  <a:prstGeom prst="rect">
                    <a:avLst/>
                  </a:prstGeom>
                  <a:grpFill/>
                </p:spPr>
                <p:txBody>
                  <a:bodyPr wrap="none" rtlCol="0">
                    <a:spAutoFit/>
                  </a:bodyPr>
                  <a:lstStyle/>
                  <a:p>
                    <a:r>
                      <a:rPr lang="en-US" sz="2000" dirty="0"/>
                      <a:t>CDK4</a:t>
                    </a:r>
                  </a:p>
                </p:txBody>
              </p:sp>
              <p:cxnSp>
                <p:nvCxnSpPr>
                  <p:cNvPr id="51" name="Straight Arrow Connector 50">
                    <a:extLst>
                      <a:ext uri="{FF2B5EF4-FFF2-40B4-BE49-F238E27FC236}">
                        <a16:creationId xmlns:a16="http://schemas.microsoft.com/office/drawing/2014/main" id="{CEEB6743-8C1C-9406-1133-2C2B4EEDDACC}"/>
                      </a:ext>
                    </a:extLst>
                  </p:cNvPr>
                  <p:cNvCxnSpPr>
                    <a:cxnSpLocks/>
                  </p:cNvCxnSpPr>
                  <p:nvPr/>
                </p:nvCxnSpPr>
                <p:spPr>
                  <a:xfrm flipH="1">
                    <a:off x="4636587" y="2391679"/>
                    <a:ext cx="1" cy="360134"/>
                  </a:xfrm>
                  <a:prstGeom prst="straightConnector1">
                    <a:avLst/>
                  </a:prstGeom>
                  <a:grpFill/>
                  <a:ln>
                    <a:tailEnd type="triangle"/>
                  </a:ln>
                </p:spPr>
                <p:style>
                  <a:lnRef idx="2">
                    <a:schemeClr val="dk1"/>
                  </a:lnRef>
                  <a:fillRef idx="0">
                    <a:schemeClr val="dk1"/>
                  </a:fillRef>
                  <a:effectRef idx="1">
                    <a:schemeClr val="dk1"/>
                  </a:effectRef>
                  <a:fontRef idx="minor">
                    <a:schemeClr val="tx1"/>
                  </a:fontRef>
                </p:style>
              </p:cxnSp>
              <p:sp>
                <p:nvSpPr>
                  <p:cNvPr id="52" name="TextBox 51">
                    <a:extLst>
                      <a:ext uri="{FF2B5EF4-FFF2-40B4-BE49-F238E27FC236}">
                        <a16:creationId xmlns:a16="http://schemas.microsoft.com/office/drawing/2014/main" id="{5B2AC645-40B3-EA84-EA44-5423D77ADB36}"/>
                      </a:ext>
                    </a:extLst>
                  </p:cNvPr>
                  <p:cNvSpPr txBox="1"/>
                  <p:nvPr/>
                </p:nvSpPr>
                <p:spPr>
                  <a:xfrm>
                    <a:off x="4330391" y="2797130"/>
                    <a:ext cx="622776" cy="370121"/>
                  </a:xfrm>
                  <a:prstGeom prst="rect">
                    <a:avLst/>
                  </a:prstGeom>
                  <a:grpFill/>
                </p:spPr>
                <p:txBody>
                  <a:bodyPr wrap="none" rtlCol="0">
                    <a:spAutoFit/>
                  </a:bodyPr>
                  <a:lstStyle/>
                  <a:p>
                    <a:r>
                      <a:rPr lang="en-US" sz="2000" dirty="0"/>
                      <a:t>EMT</a:t>
                    </a:r>
                  </a:p>
                </p:txBody>
              </p:sp>
              <p:sp>
                <p:nvSpPr>
                  <p:cNvPr id="53" name="TextBox 52">
                    <a:extLst>
                      <a:ext uri="{FF2B5EF4-FFF2-40B4-BE49-F238E27FC236}">
                        <a16:creationId xmlns:a16="http://schemas.microsoft.com/office/drawing/2014/main" id="{A294AC48-7BDA-5068-2BD0-CD96304055EE}"/>
                      </a:ext>
                    </a:extLst>
                  </p:cNvPr>
                  <p:cNvSpPr txBox="1"/>
                  <p:nvPr/>
                </p:nvSpPr>
                <p:spPr>
                  <a:xfrm>
                    <a:off x="6546519" y="1573287"/>
                    <a:ext cx="819586" cy="370121"/>
                  </a:xfrm>
                  <a:prstGeom prst="rect">
                    <a:avLst/>
                  </a:prstGeom>
                  <a:grpFill/>
                </p:spPr>
                <p:txBody>
                  <a:bodyPr wrap="none" rtlCol="0">
                    <a:spAutoFit/>
                  </a:bodyPr>
                  <a:lstStyle/>
                  <a:p>
                    <a:r>
                      <a:rPr lang="en-US" sz="2000" dirty="0"/>
                      <a:t>USP51</a:t>
                    </a:r>
                  </a:p>
                </p:txBody>
              </p:sp>
              <p:cxnSp>
                <p:nvCxnSpPr>
                  <p:cNvPr id="54" name="Straight Arrow Connector 53">
                    <a:extLst>
                      <a:ext uri="{FF2B5EF4-FFF2-40B4-BE49-F238E27FC236}">
                        <a16:creationId xmlns:a16="http://schemas.microsoft.com/office/drawing/2014/main" id="{9A9CC572-F3EF-9F79-1930-040F72207DFF}"/>
                      </a:ext>
                    </a:extLst>
                  </p:cNvPr>
                  <p:cNvCxnSpPr>
                    <a:cxnSpLocks/>
                  </p:cNvCxnSpPr>
                  <p:nvPr/>
                </p:nvCxnSpPr>
                <p:spPr>
                  <a:xfrm flipV="1">
                    <a:off x="4636588" y="1457198"/>
                    <a:ext cx="0" cy="601511"/>
                  </a:xfrm>
                  <a:prstGeom prst="straightConnector1">
                    <a:avLst/>
                  </a:prstGeom>
                  <a:grpFill/>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5884C51B-5A70-3BCE-2F47-F3D804EF6741}"/>
                      </a:ext>
                    </a:extLst>
                  </p:cNvPr>
                  <p:cNvSpPr txBox="1"/>
                  <p:nvPr/>
                </p:nvSpPr>
                <p:spPr>
                  <a:xfrm>
                    <a:off x="5162211" y="1573287"/>
                    <a:ext cx="1020975" cy="370121"/>
                  </a:xfrm>
                  <a:prstGeom prst="rect">
                    <a:avLst/>
                  </a:prstGeom>
                  <a:grpFill/>
                </p:spPr>
                <p:txBody>
                  <a:bodyPr wrap="none" rtlCol="0">
                    <a:spAutoFit/>
                  </a:bodyPr>
                  <a:lstStyle/>
                  <a:p>
                    <a:r>
                      <a:rPr lang="en-US" sz="2000" dirty="0"/>
                      <a:t>USP51-P</a:t>
                    </a:r>
                  </a:p>
                </p:txBody>
              </p:sp>
              <p:cxnSp>
                <p:nvCxnSpPr>
                  <p:cNvPr id="56" name="Straight Connector 55">
                    <a:extLst>
                      <a:ext uri="{FF2B5EF4-FFF2-40B4-BE49-F238E27FC236}">
                        <a16:creationId xmlns:a16="http://schemas.microsoft.com/office/drawing/2014/main" id="{5D1A2625-2189-17DC-2400-A8DED9C39045}"/>
                      </a:ext>
                    </a:extLst>
                  </p:cNvPr>
                  <p:cNvCxnSpPr>
                    <a:cxnSpLocks/>
                  </p:cNvCxnSpPr>
                  <p:nvPr/>
                </p:nvCxnSpPr>
                <p:spPr>
                  <a:xfrm flipH="1">
                    <a:off x="4720695" y="1757953"/>
                    <a:ext cx="463279" cy="0"/>
                  </a:xfrm>
                  <a:prstGeom prst="line">
                    <a:avLst/>
                  </a:prstGeom>
                  <a:grpFill/>
                  <a:ln>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grpSp>
                <p:nvGrpSpPr>
                  <p:cNvPr id="57" name="Group 56">
                    <a:extLst>
                      <a:ext uri="{FF2B5EF4-FFF2-40B4-BE49-F238E27FC236}">
                        <a16:creationId xmlns:a16="http://schemas.microsoft.com/office/drawing/2014/main" id="{E040AE52-B555-2E2F-6F51-C1FCC77A4074}"/>
                      </a:ext>
                    </a:extLst>
                  </p:cNvPr>
                  <p:cNvGrpSpPr/>
                  <p:nvPr/>
                </p:nvGrpSpPr>
                <p:grpSpPr>
                  <a:xfrm>
                    <a:off x="4520504" y="1158929"/>
                    <a:ext cx="226030" cy="248465"/>
                    <a:chOff x="4655485" y="777225"/>
                    <a:chExt cx="226030" cy="248465"/>
                  </a:xfrm>
                  <a:grpFill/>
                </p:grpSpPr>
                <p:sp>
                  <p:nvSpPr>
                    <p:cNvPr id="63" name="Oval 62">
                      <a:extLst>
                        <a:ext uri="{FF2B5EF4-FFF2-40B4-BE49-F238E27FC236}">
                          <a16:creationId xmlns:a16="http://schemas.microsoft.com/office/drawing/2014/main" id="{66B401D5-A86A-B3E1-192E-41726F7EBD97}"/>
                        </a:ext>
                      </a:extLst>
                    </p:cNvPr>
                    <p:cNvSpPr/>
                    <p:nvPr/>
                  </p:nvSpPr>
                  <p:spPr>
                    <a:xfrm>
                      <a:off x="4704051" y="827725"/>
                      <a:ext cx="128897" cy="135043"/>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4" name="Straight Connector 63">
                      <a:extLst>
                        <a:ext uri="{FF2B5EF4-FFF2-40B4-BE49-F238E27FC236}">
                          <a16:creationId xmlns:a16="http://schemas.microsoft.com/office/drawing/2014/main" id="{B88A5EA3-659E-E834-9046-2A6C7E3D5D77}"/>
                        </a:ext>
                      </a:extLst>
                    </p:cNvPr>
                    <p:cNvCxnSpPr/>
                    <p:nvPr/>
                  </p:nvCxnSpPr>
                  <p:spPr>
                    <a:xfrm flipV="1">
                      <a:off x="4655485" y="777225"/>
                      <a:ext cx="226030" cy="248465"/>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58" name="Straight Arrow Connector 57">
                    <a:extLst>
                      <a:ext uri="{FF2B5EF4-FFF2-40B4-BE49-F238E27FC236}">
                        <a16:creationId xmlns:a16="http://schemas.microsoft.com/office/drawing/2014/main" id="{394CC335-E931-50BB-D055-8D9EC6CC7030}"/>
                      </a:ext>
                    </a:extLst>
                  </p:cNvPr>
                  <p:cNvCxnSpPr>
                    <a:cxnSpLocks/>
                  </p:cNvCxnSpPr>
                  <p:nvPr/>
                </p:nvCxnSpPr>
                <p:spPr>
                  <a:xfrm>
                    <a:off x="5162211" y="2266258"/>
                    <a:ext cx="636041" cy="0"/>
                  </a:xfrm>
                  <a:prstGeom prst="straightConnector1">
                    <a:avLst/>
                  </a:prstGeom>
                  <a:grpFill/>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466A4156-4CBB-C998-20E6-328A149E24FD}"/>
                      </a:ext>
                    </a:extLst>
                  </p:cNvPr>
                  <p:cNvGrpSpPr/>
                  <p:nvPr/>
                </p:nvGrpSpPr>
                <p:grpSpPr>
                  <a:xfrm>
                    <a:off x="6128547" y="1716302"/>
                    <a:ext cx="411920" cy="83302"/>
                    <a:chOff x="6277403" y="1710230"/>
                    <a:chExt cx="411920" cy="83302"/>
                  </a:xfrm>
                  <a:grpFill/>
                </p:grpSpPr>
                <p:cxnSp>
                  <p:nvCxnSpPr>
                    <p:cNvPr id="61" name="Straight Arrow Connector 60">
                      <a:extLst>
                        <a:ext uri="{FF2B5EF4-FFF2-40B4-BE49-F238E27FC236}">
                          <a16:creationId xmlns:a16="http://schemas.microsoft.com/office/drawing/2014/main" id="{087D8FB2-6CC7-FCE2-BD36-51C16C4D17AB}"/>
                        </a:ext>
                      </a:extLst>
                    </p:cNvPr>
                    <p:cNvCxnSpPr>
                      <a:cxnSpLocks/>
                    </p:cNvCxnSpPr>
                    <p:nvPr/>
                  </p:nvCxnSpPr>
                  <p:spPr>
                    <a:xfrm>
                      <a:off x="6296874" y="1710230"/>
                      <a:ext cx="392449" cy="0"/>
                    </a:xfrm>
                    <a:prstGeom prst="straightConnector1">
                      <a:avLst/>
                    </a:prstGeom>
                    <a:grpFill/>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E93B6B98-FBFC-7B1B-2A93-13823C350C3D}"/>
                        </a:ext>
                      </a:extLst>
                    </p:cNvPr>
                    <p:cNvCxnSpPr>
                      <a:cxnSpLocks/>
                    </p:cNvCxnSpPr>
                    <p:nvPr/>
                  </p:nvCxnSpPr>
                  <p:spPr>
                    <a:xfrm rot="10800000">
                      <a:off x="6277403" y="1793532"/>
                      <a:ext cx="392449" cy="0"/>
                    </a:xfrm>
                    <a:prstGeom prst="straightConnector1">
                      <a:avLst/>
                    </a:prstGeom>
                    <a:grpFill/>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60" name="Straight Arrow Connector 59">
                    <a:extLst>
                      <a:ext uri="{FF2B5EF4-FFF2-40B4-BE49-F238E27FC236}">
                        <a16:creationId xmlns:a16="http://schemas.microsoft.com/office/drawing/2014/main" id="{9ACAC5BD-86E3-B619-A225-85C2399EDB69}"/>
                      </a:ext>
                    </a:extLst>
                  </p:cNvPr>
                  <p:cNvCxnSpPr>
                    <a:cxnSpLocks/>
                  </p:cNvCxnSpPr>
                  <p:nvPr/>
                </p:nvCxnSpPr>
                <p:spPr>
                  <a:xfrm flipV="1">
                    <a:off x="6331480" y="1889228"/>
                    <a:ext cx="1" cy="245061"/>
                  </a:xfrm>
                  <a:prstGeom prst="straightConnector1">
                    <a:avLst/>
                  </a:prstGeom>
                  <a:grpFill/>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48" name="TextBox 47">
                  <a:extLst>
                    <a:ext uri="{FF2B5EF4-FFF2-40B4-BE49-F238E27FC236}">
                      <a16:creationId xmlns:a16="http://schemas.microsoft.com/office/drawing/2014/main" id="{E9EFF616-C841-96CB-3DFF-13AF4F4E9C90}"/>
                    </a:ext>
                  </a:extLst>
                </p:cNvPr>
                <p:cNvSpPr txBox="1"/>
                <p:nvPr/>
              </p:nvSpPr>
              <p:spPr>
                <a:xfrm>
                  <a:off x="556437" y="4596648"/>
                  <a:ext cx="1139915" cy="370121"/>
                </a:xfrm>
                <a:prstGeom prst="rect">
                  <a:avLst/>
                </a:prstGeom>
                <a:grpFill/>
              </p:spPr>
              <p:txBody>
                <a:bodyPr wrap="none" rtlCol="0">
                  <a:spAutoFit/>
                </a:bodyPr>
                <a:lstStyle/>
                <a:p>
                  <a:r>
                    <a:rPr lang="en-US" sz="2000" dirty="0"/>
                    <a:t>Cyclin D1 </a:t>
                  </a:r>
                </a:p>
              </p:txBody>
            </p:sp>
          </p:grpSp>
        </p:grpSp>
        <p:cxnSp>
          <p:nvCxnSpPr>
            <p:cNvPr id="43" name="Straight Connector 42">
              <a:extLst>
                <a:ext uri="{FF2B5EF4-FFF2-40B4-BE49-F238E27FC236}">
                  <a16:creationId xmlns:a16="http://schemas.microsoft.com/office/drawing/2014/main" id="{EC5A362D-AA2E-F61B-A07D-39C1B1C407D4}"/>
                </a:ext>
              </a:extLst>
            </p:cNvPr>
            <p:cNvCxnSpPr>
              <a:cxnSpLocks/>
            </p:cNvCxnSpPr>
            <p:nvPr/>
          </p:nvCxnSpPr>
          <p:spPr>
            <a:xfrm flipH="1" flipV="1">
              <a:off x="1427142" y="4904302"/>
              <a:ext cx="354975" cy="103269"/>
            </a:xfrm>
            <a:prstGeom prst="line">
              <a:avLst/>
            </a:prstGeom>
            <a:solidFill>
              <a:schemeClr val="bg1"/>
            </a:solidFill>
            <a:ln>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FC6FF7C3-C46B-3F48-3DED-85D7D0A16644}"/>
                </a:ext>
              </a:extLst>
            </p:cNvPr>
            <p:cNvCxnSpPr>
              <a:cxnSpLocks/>
            </p:cNvCxnSpPr>
            <p:nvPr/>
          </p:nvCxnSpPr>
          <p:spPr>
            <a:xfrm flipV="1">
              <a:off x="1455405" y="5120648"/>
              <a:ext cx="365586" cy="179027"/>
            </a:xfrm>
            <a:prstGeom prst="line">
              <a:avLst/>
            </a:prstGeom>
            <a:solidFill>
              <a:schemeClr val="bg1"/>
            </a:solidFill>
            <a:ln>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91A5A9D5-163B-8667-9781-9445E9503979}"/>
              </a:ext>
            </a:extLst>
          </p:cNvPr>
          <p:cNvGrpSpPr/>
          <p:nvPr/>
        </p:nvGrpSpPr>
        <p:grpSpPr>
          <a:xfrm>
            <a:off x="-118479" y="3529171"/>
            <a:ext cx="3842407" cy="2489951"/>
            <a:chOff x="4612785" y="2165676"/>
            <a:chExt cx="4453674" cy="3067528"/>
          </a:xfrm>
        </p:grpSpPr>
        <p:sp>
          <p:nvSpPr>
            <p:cNvPr id="4" name="TextBox 3">
              <a:extLst>
                <a:ext uri="{FF2B5EF4-FFF2-40B4-BE49-F238E27FC236}">
                  <a16:creationId xmlns:a16="http://schemas.microsoft.com/office/drawing/2014/main" id="{763D169C-FF21-EF17-7434-E23B4D8F7490}"/>
                </a:ext>
              </a:extLst>
            </p:cNvPr>
            <p:cNvSpPr txBox="1"/>
            <p:nvPr/>
          </p:nvSpPr>
          <p:spPr>
            <a:xfrm>
              <a:off x="8094028" y="3429000"/>
              <a:ext cx="453970" cy="461665"/>
            </a:xfrm>
            <a:prstGeom prst="rect">
              <a:avLst/>
            </a:prstGeom>
            <a:noFill/>
          </p:spPr>
          <p:txBody>
            <a:bodyPr wrap="none" rtlCol="0">
              <a:spAutoFit/>
            </a:bodyPr>
            <a:lstStyle/>
            <a:p>
              <a:r>
                <a:rPr lang="en-US" sz="2400" b="1" dirty="0"/>
                <a:t>M</a:t>
              </a:r>
            </a:p>
          </p:txBody>
        </p:sp>
        <p:grpSp>
          <p:nvGrpSpPr>
            <p:cNvPr id="5" name="Group 4">
              <a:extLst>
                <a:ext uri="{FF2B5EF4-FFF2-40B4-BE49-F238E27FC236}">
                  <a16:creationId xmlns:a16="http://schemas.microsoft.com/office/drawing/2014/main" id="{34A129BA-A898-26F5-C79B-567E1D0E41D4}"/>
                </a:ext>
              </a:extLst>
            </p:cNvPr>
            <p:cNvGrpSpPr/>
            <p:nvPr/>
          </p:nvGrpSpPr>
          <p:grpSpPr>
            <a:xfrm>
              <a:off x="4697915" y="2165676"/>
              <a:ext cx="4368544" cy="3033613"/>
              <a:chOff x="4318257" y="3244334"/>
              <a:chExt cx="4368544" cy="3033613"/>
            </a:xfrm>
          </p:grpSpPr>
          <p:pic>
            <p:nvPicPr>
              <p:cNvPr id="12" name="Picture 11">
                <a:extLst>
                  <a:ext uri="{FF2B5EF4-FFF2-40B4-BE49-F238E27FC236}">
                    <a16:creationId xmlns:a16="http://schemas.microsoft.com/office/drawing/2014/main" id="{1B87908B-5AE3-E736-2530-07FA638B04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257" y="3244334"/>
                <a:ext cx="4368544" cy="303361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14557250-1E1A-9D7B-52EF-0722FCD5976B}"/>
                  </a:ext>
                </a:extLst>
              </p:cNvPr>
              <p:cNvCxnSpPr/>
              <p:nvPr/>
            </p:nvCxnSpPr>
            <p:spPr>
              <a:xfrm flipV="1">
                <a:off x="8574610" y="3613666"/>
                <a:ext cx="0" cy="2357626"/>
              </a:xfrm>
              <a:prstGeom prst="straightConnector1">
                <a:avLst/>
              </a:prstGeom>
              <a:ln w="28575">
                <a:gradFill flip="none" rotWithShape="1">
                  <a:gsLst>
                    <a:gs pos="0">
                      <a:srgbClr val="FF0000"/>
                    </a:gs>
                    <a:gs pos="49000">
                      <a:schemeClr val="accent1">
                        <a:lumMod val="45000"/>
                        <a:lumOff val="55000"/>
                      </a:schemeClr>
                    </a:gs>
                    <a:gs pos="83000">
                      <a:schemeClr val="accent1">
                        <a:lumMod val="45000"/>
                        <a:lumOff val="55000"/>
                      </a:schemeClr>
                    </a:gs>
                    <a:gs pos="100000">
                      <a:schemeClr val="tx1"/>
                    </a:gs>
                  </a:gsLst>
                  <a:lin ang="5400000" scaled="1"/>
                  <a:tileRect/>
                </a:gradFill>
                <a:tailEnd type="triangle"/>
              </a:ln>
            </p:spPr>
            <p:style>
              <a:lnRef idx="2">
                <a:schemeClr val="accent1"/>
              </a:lnRef>
              <a:fillRef idx="0">
                <a:schemeClr val="accent1"/>
              </a:fillRef>
              <a:effectRef idx="1">
                <a:schemeClr val="accent1"/>
              </a:effectRef>
              <a:fontRef idx="minor">
                <a:schemeClr val="tx1"/>
              </a:fontRef>
            </p:style>
          </p:cxnSp>
          <p:sp>
            <p:nvSpPr>
              <p:cNvPr id="33" name="TextBox 6">
                <a:extLst>
                  <a:ext uri="{FF2B5EF4-FFF2-40B4-BE49-F238E27FC236}">
                    <a16:creationId xmlns:a16="http://schemas.microsoft.com/office/drawing/2014/main" id="{121FB04F-6890-0E19-C310-008D69F5CCA6}"/>
                  </a:ext>
                </a:extLst>
              </p:cNvPr>
              <p:cNvSpPr txBox="1"/>
              <p:nvPr/>
            </p:nvSpPr>
            <p:spPr>
              <a:xfrm>
                <a:off x="8094551" y="3565122"/>
                <a:ext cx="453970" cy="461665"/>
              </a:xfrm>
              <a:prstGeom prst="rect">
                <a:avLst/>
              </a:prstGeom>
              <a:noFill/>
            </p:spPr>
            <p:txBody>
              <a:bodyPr wrap="none" rtlCol="0">
                <a:spAutoFit/>
              </a:bodyPr>
              <a:lstStyle/>
              <a:p>
                <a:r>
                  <a:rPr lang="en-US" sz="2400" b="1" dirty="0"/>
                  <a:t>M</a:t>
                </a:r>
              </a:p>
            </p:txBody>
          </p:sp>
          <p:sp>
            <p:nvSpPr>
              <p:cNvPr id="39" name="TextBox 38">
                <a:extLst>
                  <a:ext uri="{FF2B5EF4-FFF2-40B4-BE49-F238E27FC236}">
                    <a16:creationId xmlns:a16="http://schemas.microsoft.com/office/drawing/2014/main" id="{A2E2BD9F-31FE-0315-85AF-D713B70EAAB1}"/>
                  </a:ext>
                </a:extLst>
              </p:cNvPr>
              <p:cNvSpPr txBox="1"/>
              <p:nvPr/>
            </p:nvSpPr>
            <p:spPr>
              <a:xfrm>
                <a:off x="8187083" y="5529622"/>
                <a:ext cx="335348" cy="461665"/>
              </a:xfrm>
              <a:prstGeom prst="rect">
                <a:avLst/>
              </a:prstGeom>
              <a:noFill/>
            </p:spPr>
            <p:txBody>
              <a:bodyPr wrap="none" rtlCol="0">
                <a:spAutoFit/>
              </a:bodyPr>
              <a:lstStyle/>
              <a:p>
                <a:r>
                  <a:rPr lang="en-US" sz="2400" b="1" dirty="0">
                    <a:solidFill>
                      <a:srgbClr val="FF0000"/>
                    </a:solidFill>
                  </a:rPr>
                  <a:t>E</a:t>
                </a:r>
              </a:p>
            </p:txBody>
          </p:sp>
        </p:grpSp>
        <p:sp>
          <p:nvSpPr>
            <p:cNvPr id="6" name="Rectangle 5">
              <a:extLst>
                <a:ext uri="{FF2B5EF4-FFF2-40B4-BE49-F238E27FC236}">
                  <a16:creationId xmlns:a16="http://schemas.microsoft.com/office/drawing/2014/main" id="{61463632-D441-4E4B-572D-2D565F1D4EF3}"/>
                </a:ext>
              </a:extLst>
            </p:cNvPr>
            <p:cNvSpPr/>
            <p:nvPr/>
          </p:nvSpPr>
          <p:spPr>
            <a:xfrm>
              <a:off x="6145967" y="4972589"/>
              <a:ext cx="1723869" cy="226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24503E-B387-FB10-6E7F-145409EB1C81}"/>
                </a:ext>
              </a:extLst>
            </p:cNvPr>
            <p:cNvSpPr txBox="1"/>
            <p:nvPr/>
          </p:nvSpPr>
          <p:spPr>
            <a:xfrm>
              <a:off x="5845372" y="4833094"/>
              <a:ext cx="2364365" cy="400110"/>
            </a:xfrm>
            <a:prstGeom prst="rect">
              <a:avLst/>
            </a:prstGeom>
            <a:noFill/>
          </p:spPr>
          <p:txBody>
            <a:bodyPr wrap="none" rtlCol="0">
              <a:spAutoFit/>
            </a:bodyPr>
            <a:lstStyle/>
            <a:p>
              <a:r>
                <a:rPr lang="en-US" sz="2000" b="1" dirty="0"/>
                <a:t>Cell cycle coordinate</a:t>
              </a:r>
            </a:p>
          </p:txBody>
        </p:sp>
        <p:sp>
          <p:nvSpPr>
            <p:cNvPr id="10" name="Rectangle 9">
              <a:extLst>
                <a:ext uri="{FF2B5EF4-FFF2-40B4-BE49-F238E27FC236}">
                  <a16:creationId xmlns:a16="http://schemas.microsoft.com/office/drawing/2014/main" id="{CB1AF047-42D3-2C44-255D-D93BB482C553}"/>
                </a:ext>
              </a:extLst>
            </p:cNvPr>
            <p:cNvSpPr/>
            <p:nvPr/>
          </p:nvSpPr>
          <p:spPr>
            <a:xfrm rot="16200000">
              <a:off x="3958883" y="3696713"/>
              <a:ext cx="1723869" cy="226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2ABC3D2-1FC8-86B5-C158-F62F3CA2637F}"/>
                </a:ext>
              </a:extLst>
            </p:cNvPr>
            <p:cNvSpPr txBox="1"/>
            <p:nvPr/>
          </p:nvSpPr>
          <p:spPr>
            <a:xfrm rot="16200000">
              <a:off x="4482461" y="3523584"/>
              <a:ext cx="660758" cy="400110"/>
            </a:xfrm>
            <a:prstGeom prst="rect">
              <a:avLst/>
            </a:prstGeom>
            <a:noFill/>
          </p:spPr>
          <p:txBody>
            <a:bodyPr wrap="none" rtlCol="0">
              <a:spAutoFit/>
            </a:bodyPr>
            <a:lstStyle/>
            <a:p>
              <a:r>
                <a:rPr lang="en-US" sz="2000" b="1" dirty="0"/>
                <a:t>EMT</a:t>
              </a:r>
            </a:p>
          </p:txBody>
        </p:sp>
      </p:grpSp>
      <p:sp>
        <p:nvSpPr>
          <p:cNvPr id="40" name="Triangle 39">
            <a:extLst>
              <a:ext uri="{FF2B5EF4-FFF2-40B4-BE49-F238E27FC236}">
                <a16:creationId xmlns:a16="http://schemas.microsoft.com/office/drawing/2014/main" id="{9A42ABAC-2E9E-D6D6-D0EF-D58E9C867E5A}"/>
              </a:ext>
            </a:extLst>
          </p:cNvPr>
          <p:cNvSpPr/>
          <p:nvPr/>
        </p:nvSpPr>
        <p:spPr>
          <a:xfrm rot="3405049">
            <a:off x="1272265" y="4510022"/>
            <a:ext cx="235772" cy="156007"/>
          </a:xfrm>
          <a:prstGeom prst="triangl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riangle 64">
            <a:extLst>
              <a:ext uri="{FF2B5EF4-FFF2-40B4-BE49-F238E27FC236}">
                <a16:creationId xmlns:a16="http://schemas.microsoft.com/office/drawing/2014/main" id="{E9D3E27E-19C9-51EB-8DF5-741675489745}"/>
              </a:ext>
            </a:extLst>
          </p:cNvPr>
          <p:cNvSpPr/>
          <p:nvPr/>
        </p:nvSpPr>
        <p:spPr>
          <a:xfrm rot="19377141">
            <a:off x="2601023" y="4738139"/>
            <a:ext cx="235772" cy="156007"/>
          </a:xfrm>
          <a:prstGeom prst="triangl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7ED2189F-4914-BA72-BBDC-6DE93B8CC993}"/>
              </a:ext>
            </a:extLst>
          </p:cNvPr>
          <p:cNvSpPr txBox="1"/>
          <p:nvPr/>
        </p:nvSpPr>
        <p:spPr>
          <a:xfrm>
            <a:off x="4061974" y="2029144"/>
            <a:ext cx="1215385" cy="400110"/>
          </a:xfrm>
          <a:prstGeom prst="rect">
            <a:avLst/>
          </a:prstGeom>
          <a:noFill/>
        </p:spPr>
        <p:txBody>
          <a:bodyPr wrap="square">
            <a:spAutoFit/>
          </a:bodyPr>
          <a:lstStyle/>
          <a:p>
            <a:r>
              <a:rPr lang="en-US" sz="2000" dirty="0"/>
              <a:t>Cyclin B1</a:t>
            </a:r>
          </a:p>
        </p:txBody>
      </p:sp>
      <p:sp>
        <p:nvSpPr>
          <p:cNvPr id="71" name="TextBox 70">
            <a:extLst>
              <a:ext uri="{FF2B5EF4-FFF2-40B4-BE49-F238E27FC236}">
                <a16:creationId xmlns:a16="http://schemas.microsoft.com/office/drawing/2014/main" id="{5CDFD91F-A450-C9C9-2161-72C208734680}"/>
              </a:ext>
            </a:extLst>
          </p:cNvPr>
          <p:cNvSpPr txBox="1"/>
          <p:nvPr/>
        </p:nvSpPr>
        <p:spPr>
          <a:xfrm>
            <a:off x="4499601" y="997357"/>
            <a:ext cx="989373" cy="400110"/>
          </a:xfrm>
          <a:prstGeom prst="rect">
            <a:avLst/>
          </a:prstGeom>
          <a:solidFill>
            <a:schemeClr val="bg1"/>
          </a:solidFill>
        </p:spPr>
        <p:txBody>
          <a:bodyPr wrap="none" rtlCol="0">
            <a:spAutoFit/>
          </a:bodyPr>
          <a:lstStyle/>
          <a:p>
            <a:r>
              <a:rPr lang="en-US" sz="2000" dirty="0"/>
              <a:t>Rb/E2F </a:t>
            </a:r>
          </a:p>
        </p:txBody>
      </p:sp>
      <p:cxnSp>
        <p:nvCxnSpPr>
          <p:cNvPr id="72" name="Straight Arrow Connector 71">
            <a:extLst>
              <a:ext uri="{FF2B5EF4-FFF2-40B4-BE49-F238E27FC236}">
                <a16:creationId xmlns:a16="http://schemas.microsoft.com/office/drawing/2014/main" id="{07E71AE5-6AEF-422E-9DE8-D01A339AFE32}"/>
              </a:ext>
            </a:extLst>
          </p:cNvPr>
          <p:cNvCxnSpPr>
            <a:cxnSpLocks/>
          </p:cNvCxnSpPr>
          <p:nvPr/>
        </p:nvCxnSpPr>
        <p:spPr>
          <a:xfrm flipV="1">
            <a:off x="4555455" y="1371197"/>
            <a:ext cx="186316" cy="223874"/>
          </a:xfrm>
          <a:prstGeom prst="straightConnector1">
            <a:avLst/>
          </a:prstGeom>
          <a:solidFill>
            <a:schemeClr val="bg1"/>
          </a:solidFill>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19892429-FA8A-BB58-D4EC-4C4BD9BF7BE4}"/>
              </a:ext>
            </a:extLst>
          </p:cNvPr>
          <p:cNvCxnSpPr>
            <a:cxnSpLocks/>
          </p:cNvCxnSpPr>
          <p:nvPr/>
        </p:nvCxnSpPr>
        <p:spPr>
          <a:xfrm>
            <a:off x="5385239" y="1242688"/>
            <a:ext cx="344447" cy="550500"/>
          </a:xfrm>
          <a:prstGeom prst="straightConnector1">
            <a:avLst/>
          </a:prstGeom>
          <a:solidFill>
            <a:schemeClr val="bg1"/>
          </a:solidFill>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004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5F7BC5-791A-9557-E4B4-E770CF013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43" y="1445007"/>
            <a:ext cx="7263684" cy="48285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AC96E2-B2F9-AC81-82D2-7B6FE4F8E35D}"/>
              </a:ext>
            </a:extLst>
          </p:cNvPr>
          <p:cNvSpPr txBox="1"/>
          <p:nvPr/>
        </p:nvSpPr>
        <p:spPr>
          <a:xfrm>
            <a:off x="501813" y="268808"/>
            <a:ext cx="8264816" cy="830997"/>
          </a:xfrm>
          <a:prstGeom prst="rect">
            <a:avLst/>
          </a:prstGeom>
          <a:noFill/>
        </p:spPr>
        <p:txBody>
          <a:bodyPr wrap="square" rtlCol="0">
            <a:spAutoFit/>
          </a:bodyPr>
          <a:lstStyle/>
          <a:p>
            <a:r>
              <a:rPr lang="en-US" sz="2400" b="1" dirty="0">
                <a:solidFill>
                  <a:schemeClr val="bg1"/>
                </a:solidFill>
              </a:rPr>
              <a:t>Jacobian analyses suggest top genes contributing to the coupling</a:t>
            </a:r>
          </a:p>
        </p:txBody>
      </p:sp>
    </p:spTree>
    <p:extLst>
      <p:ext uri="{BB962C8B-B14F-4D97-AF65-F5344CB8AC3E}">
        <p14:creationId xmlns:p14="http://schemas.microsoft.com/office/powerpoint/2010/main" val="681922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5D888C-37F7-374E-95A9-52D87E00DB4B}" type="slidenum">
              <a:rPr lang="en-US" smtClean="0"/>
              <a:t>29</a:t>
            </a:fld>
            <a:endParaRPr lang="en-US"/>
          </a:p>
        </p:txBody>
      </p:sp>
      <p:sp>
        <p:nvSpPr>
          <p:cNvPr id="8" name="TextBox 7"/>
          <p:cNvSpPr txBox="1"/>
          <p:nvPr/>
        </p:nvSpPr>
        <p:spPr>
          <a:xfrm>
            <a:off x="5427439" y="6238665"/>
            <a:ext cx="2891369" cy="400110"/>
          </a:xfrm>
          <a:prstGeom prst="rect">
            <a:avLst/>
          </a:prstGeom>
          <a:noFill/>
        </p:spPr>
        <p:txBody>
          <a:bodyPr wrap="none" rtlCol="0">
            <a:spAutoFit/>
          </a:bodyPr>
          <a:lstStyle/>
          <a:p>
            <a:r>
              <a:rPr lang="en-US" sz="2000" b="1" dirty="0">
                <a:solidFill>
                  <a:schemeClr val="bg1"/>
                </a:solidFill>
              </a:rPr>
              <a:t>Hu et al., to be submitted</a:t>
            </a:r>
          </a:p>
        </p:txBody>
      </p:sp>
      <p:sp>
        <p:nvSpPr>
          <p:cNvPr id="14" name="TextBox 13"/>
          <p:cNvSpPr txBox="1"/>
          <p:nvPr/>
        </p:nvSpPr>
        <p:spPr>
          <a:xfrm>
            <a:off x="376754" y="6238665"/>
            <a:ext cx="4058034" cy="400110"/>
          </a:xfrm>
          <a:prstGeom prst="rect">
            <a:avLst/>
          </a:prstGeom>
          <a:noFill/>
        </p:spPr>
        <p:txBody>
          <a:bodyPr wrap="none" rtlCol="0">
            <a:spAutoFit/>
          </a:bodyPr>
          <a:lstStyle/>
          <a:p>
            <a:r>
              <a:rPr lang="en-US" sz="2000" b="1" dirty="0">
                <a:solidFill>
                  <a:schemeClr val="bg1"/>
                </a:solidFill>
              </a:rPr>
              <a:t>Wang et al., </a:t>
            </a:r>
            <a:r>
              <a:rPr lang="en-US" sz="2000" b="1" dirty="0" err="1">
                <a:solidFill>
                  <a:schemeClr val="bg1"/>
                </a:solidFill>
              </a:rPr>
              <a:t>Sci</a:t>
            </a:r>
            <a:r>
              <a:rPr lang="en-US" sz="2000" b="1" dirty="0">
                <a:solidFill>
                  <a:schemeClr val="bg1"/>
                </a:solidFill>
              </a:rPr>
              <a:t> </a:t>
            </a:r>
            <a:r>
              <a:rPr lang="en-US" sz="2000" b="1" dirty="0" err="1">
                <a:solidFill>
                  <a:schemeClr val="bg1"/>
                </a:solidFill>
              </a:rPr>
              <a:t>Adv</a:t>
            </a:r>
            <a:r>
              <a:rPr lang="en-US" sz="2000" b="1" dirty="0">
                <a:solidFill>
                  <a:schemeClr val="bg1"/>
                </a:solidFill>
              </a:rPr>
              <a:t> 2020, </a:t>
            </a:r>
            <a:r>
              <a:rPr lang="en-US" sz="2000" b="1" dirty="0" err="1">
                <a:solidFill>
                  <a:schemeClr val="bg1"/>
                </a:solidFill>
              </a:rPr>
              <a:t>eLife</a:t>
            </a:r>
            <a:r>
              <a:rPr lang="en-US" sz="2000" b="1" dirty="0">
                <a:solidFill>
                  <a:schemeClr val="bg1"/>
                </a:solidFill>
              </a:rPr>
              <a:t> 2022</a:t>
            </a:r>
          </a:p>
        </p:txBody>
      </p:sp>
      <p:grpSp>
        <p:nvGrpSpPr>
          <p:cNvPr id="18" name="Group 17"/>
          <p:cNvGrpSpPr/>
          <p:nvPr/>
        </p:nvGrpSpPr>
        <p:grpSpPr>
          <a:xfrm>
            <a:off x="152662" y="1086177"/>
            <a:ext cx="3931779" cy="2506322"/>
            <a:chOff x="678344" y="4528487"/>
            <a:chExt cx="3335820" cy="1997378"/>
          </a:xfrm>
        </p:grpSpPr>
        <p:grpSp>
          <p:nvGrpSpPr>
            <p:cNvPr id="32" name="Group 31"/>
            <p:cNvGrpSpPr/>
            <p:nvPr/>
          </p:nvGrpSpPr>
          <p:grpSpPr>
            <a:xfrm>
              <a:off x="678344" y="4528487"/>
              <a:ext cx="3335820" cy="1997378"/>
              <a:chOff x="1886576" y="4685233"/>
              <a:chExt cx="4455666" cy="2823693"/>
            </a:xfrm>
          </p:grpSpPr>
          <p:pic>
            <p:nvPicPr>
              <p:cNvPr id="33" name="Picture 32"/>
              <p:cNvPicPr>
                <a:picLocks noChangeAspect="1"/>
              </p:cNvPicPr>
              <p:nvPr/>
            </p:nvPicPr>
            <p:blipFill>
              <a:blip r:embed="rId4"/>
              <a:stretch>
                <a:fillRect/>
              </a:stretch>
            </p:blipFill>
            <p:spPr>
              <a:xfrm>
                <a:off x="1886576" y="4685233"/>
                <a:ext cx="4455666" cy="2823693"/>
              </a:xfrm>
              <a:prstGeom prst="rect">
                <a:avLst/>
              </a:prstGeom>
            </p:spPr>
          </p:pic>
          <p:sp>
            <p:nvSpPr>
              <p:cNvPr id="36" name="TextBox 35"/>
              <p:cNvSpPr txBox="1"/>
              <p:nvPr/>
            </p:nvSpPr>
            <p:spPr>
              <a:xfrm rot="20371483">
                <a:off x="2596082" y="5091099"/>
                <a:ext cx="1254360" cy="658902"/>
              </a:xfrm>
              <a:prstGeom prst="rect">
                <a:avLst/>
              </a:prstGeom>
              <a:solidFill>
                <a:schemeClr val="bg1"/>
              </a:solidFill>
            </p:spPr>
            <p:txBody>
              <a:bodyPr wrap="none" rtlCol="0">
                <a:spAutoFit/>
              </a:bodyPr>
              <a:lstStyle/>
              <a:p>
                <a:r>
                  <a:rPr lang="en-US" sz="2000" b="1" dirty="0" err="1"/>
                  <a:t>Vimentin</a:t>
                </a:r>
                <a:r>
                  <a:rPr lang="en-US" sz="2000" b="1" dirty="0"/>
                  <a:t> </a:t>
                </a:r>
              </a:p>
              <a:p>
                <a:r>
                  <a:rPr lang="en-US" sz="2000" b="1" dirty="0"/>
                  <a:t>varies first</a:t>
                </a:r>
              </a:p>
            </p:txBody>
          </p:sp>
          <p:sp>
            <p:nvSpPr>
              <p:cNvPr id="38" name="TextBox 37"/>
              <p:cNvSpPr txBox="1"/>
              <p:nvPr/>
            </p:nvSpPr>
            <p:spPr>
              <a:xfrm>
                <a:off x="4660851" y="5949368"/>
                <a:ext cx="1239067" cy="658902"/>
              </a:xfrm>
              <a:prstGeom prst="rect">
                <a:avLst/>
              </a:prstGeom>
              <a:solidFill>
                <a:schemeClr val="bg1"/>
              </a:solidFill>
            </p:spPr>
            <p:txBody>
              <a:bodyPr wrap="none" rtlCol="0">
                <a:spAutoFit/>
              </a:bodyPr>
              <a:lstStyle/>
              <a:p>
                <a:r>
                  <a:rPr lang="en-US" sz="2000" b="1" dirty="0"/>
                  <a:t>Concerted</a:t>
                </a:r>
              </a:p>
              <a:p>
                <a:r>
                  <a:rPr lang="en-US" sz="2000" b="1" dirty="0"/>
                  <a:t>variation</a:t>
                </a:r>
              </a:p>
            </p:txBody>
          </p:sp>
        </p:grpSp>
        <p:sp>
          <p:nvSpPr>
            <p:cNvPr id="42" name="TextBox 41"/>
            <p:cNvSpPr txBox="1"/>
            <p:nvPr/>
          </p:nvSpPr>
          <p:spPr>
            <a:xfrm>
              <a:off x="2207791" y="5964845"/>
              <a:ext cx="271026" cy="365285"/>
            </a:xfrm>
            <a:prstGeom prst="rect">
              <a:avLst/>
            </a:prstGeom>
            <a:noFill/>
          </p:spPr>
          <p:txBody>
            <a:bodyPr wrap="none" rtlCol="0">
              <a:spAutoFit/>
            </a:bodyPr>
            <a:lstStyle/>
            <a:p>
              <a:r>
                <a:rPr lang="en-US" sz="2400" b="1" dirty="0">
                  <a:solidFill>
                    <a:srgbClr val="FF0000"/>
                  </a:solidFill>
                </a:rPr>
                <a:t>E</a:t>
              </a:r>
            </a:p>
          </p:txBody>
        </p:sp>
        <p:sp>
          <p:nvSpPr>
            <p:cNvPr id="46" name="TextBox 45"/>
            <p:cNvSpPr txBox="1"/>
            <p:nvPr/>
          </p:nvSpPr>
          <p:spPr>
            <a:xfrm>
              <a:off x="2725550" y="4655421"/>
              <a:ext cx="366896" cy="365285"/>
            </a:xfrm>
            <a:prstGeom prst="rect">
              <a:avLst/>
            </a:prstGeom>
            <a:noFill/>
          </p:spPr>
          <p:txBody>
            <a:bodyPr wrap="none" rtlCol="0">
              <a:spAutoFit/>
            </a:bodyPr>
            <a:lstStyle/>
            <a:p>
              <a:r>
                <a:rPr lang="en-US" sz="2400" b="1" dirty="0"/>
                <a:t>M</a:t>
              </a:r>
            </a:p>
          </p:txBody>
        </p:sp>
      </p:grpSp>
      <p:sp>
        <p:nvSpPr>
          <p:cNvPr id="2" name="TextBox 1"/>
          <p:cNvSpPr txBox="1"/>
          <p:nvPr/>
        </p:nvSpPr>
        <p:spPr>
          <a:xfrm>
            <a:off x="2859165" y="209654"/>
            <a:ext cx="3151247" cy="584775"/>
          </a:xfrm>
          <a:prstGeom prst="rect">
            <a:avLst/>
          </a:prstGeom>
          <a:noFill/>
        </p:spPr>
        <p:txBody>
          <a:bodyPr wrap="none" rtlCol="0">
            <a:spAutoFit/>
          </a:bodyPr>
          <a:lstStyle/>
          <a:p>
            <a:r>
              <a:rPr lang="en-US" sz="3200" b="1" dirty="0">
                <a:solidFill>
                  <a:schemeClr val="bg1"/>
                </a:solidFill>
              </a:rPr>
              <a:t>Interim Summary</a:t>
            </a:r>
          </a:p>
        </p:txBody>
      </p:sp>
      <p:grpSp>
        <p:nvGrpSpPr>
          <p:cNvPr id="19" name="Group 18">
            <a:extLst>
              <a:ext uri="{FF2B5EF4-FFF2-40B4-BE49-F238E27FC236}">
                <a16:creationId xmlns:a16="http://schemas.microsoft.com/office/drawing/2014/main" id="{E6FCB69B-B580-AFFB-D627-14202CA2D530}"/>
              </a:ext>
            </a:extLst>
          </p:cNvPr>
          <p:cNvGrpSpPr/>
          <p:nvPr/>
        </p:nvGrpSpPr>
        <p:grpSpPr>
          <a:xfrm>
            <a:off x="4818854" y="1086176"/>
            <a:ext cx="3781915" cy="2480920"/>
            <a:chOff x="4612785" y="2165676"/>
            <a:chExt cx="4453674" cy="3071286"/>
          </a:xfrm>
        </p:grpSpPr>
        <p:sp>
          <p:nvSpPr>
            <p:cNvPr id="7" name="TextBox 6">
              <a:extLst>
                <a:ext uri="{FF2B5EF4-FFF2-40B4-BE49-F238E27FC236}">
                  <a16:creationId xmlns:a16="http://schemas.microsoft.com/office/drawing/2014/main" id="{47FE777D-727A-0B3A-EE6B-73B17A265321}"/>
                </a:ext>
              </a:extLst>
            </p:cNvPr>
            <p:cNvSpPr txBox="1"/>
            <p:nvPr/>
          </p:nvSpPr>
          <p:spPr>
            <a:xfrm>
              <a:off x="8094028" y="3429000"/>
              <a:ext cx="453970" cy="461665"/>
            </a:xfrm>
            <a:prstGeom prst="rect">
              <a:avLst/>
            </a:prstGeom>
            <a:noFill/>
          </p:spPr>
          <p:txBody>
            <a:bodyPr wrap="none" rtlCol="0">
              <a:spAutoFit/>
            </a:bodyPr>
            <a:lstStyle/>
            <a:p>
              <a:r>
                <a:rPr lang="en-US" sz="2400" b="1" dirty="0"/>
                <a:t>M</a:t>
              </a:r>
            </a:p>
          </p:txBody>
        </p:sp>
        <p:grpSp>
          <p:nvGrpSpPr>
            <p:cNvPr id="12" name="Group 11">
              <a:extLst>
                <a:ext uri="{FF2B5EF4-FFF2-40B4-BE49-F238E27FC236}">
                  <a16:creationId xmlns:a16="http://schemas.microsoft.com/office/drawing/2014/main" id="{638663C4-3658-ABD9-73ED-7E062D29C67A}"/>
                </a:ext>
              </a:extLst>
            </p:cNvPr>
            <p:cNvGrpSpPr/>
            <p:nvPr/>
          </p:nvGrpSpPr>
          <p:grpSpPr>
            <a:xfrm>
              <a:off x="4697915" y="2165676"/>
              <a:ext cx="4368544" cy="3033613"/>
              <a:chOff x="4318257" y="3244334"/>
              <a:chExt cx="4368544" cy="3033613"/>
            </a:xfrm>
          </p:grpSpPr>
          <p:pic>
            <p:nvPicPr>
              <p:cNvPr id="3" name="Picture 2">
                <a:extLst>
                  <a:ext uri="{FF2B5EF4-FFF2-40B4-BE49-F238E27FC236}">
                    <a16:creationId xmlns:a16="http://schemas.microsoft.com/office/drawing/2014/main" id="{EF6B872F-5D89-51BC-DF3F-526C1704B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257" y="3244334"/>
                <a:ext cx="4368544" cy="303361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9DF53D47-F3A6-FE02-68E4-9F49FD4553FB}"/>
                  </a:ext>
                </a:extLst>
              </p:cNvPr>
              <p:cNvCxnSpPr/>
              <p:nvPr/>
            </p:nvCxnSpPr>
            <p:spPr>
              <a:xfrm flipV="1">
                <a:off x="8574610" y="3613666"/>
                <a:ext cx="0" cy="2357626"/>
              </a:xfrm>
              <a:prstGeom prst="straightConnector1">
                <a:avLst/>
              </a:prstGeom>
              <a:ln w="28575">
                <a:gradFill flip="none" rotWithShape="1">
                  <a:gsLst>
                    <a:gs pos="0">
                      <a:srgbClr val="FF0000"/>
                    </a:gs>
                    <a:gs pos="49000">
                      <a:schemeClr val="accent1">
                        <a:lumMod val="45000"/>
                        <a:lumOff val="55000"/>
                      </a:schemeClr>
                    </a:gs>
                    <a:gs pos="83000">
                      <a:schemeClr val="accent1">
                        <a:lumMod val="45000"/>
                        <a:lumOff val="55000"/>
                      </a:schemeClr>
                    </a:gs>
                    <a:gs pos="100000">
                      <a:schemeClr val="tx1"/>
                    </a:gs>
                  </a:gsLst>
                  <a:lin ang="5400000" scaled="1"/>
                  <a:tileRect/>
                </a:gradFill>
                <a:tailEnd type="triangle"/>
              </a:ln>
            </p:spPr>
            <p:style>
              <a:lnRef idx="2">
                <a:schemeClr val="accent1"/>
              </a:lnRef>
              <a:fillRef idx="0">
                <a:schemeClr val="accent1"/>
              </a:fillRef>
              <a:effectRef idx="1">
                <a:schemeClr val="accent1"/>
              </a:effectRef>
              <a:fontRef idx="minor">
                <a:schemeClr val="tx1"/>
              </a:fontRef>
            </p:style>
          </p:cxnSp>
          <p:sp>
            <p:nvSpPr>
              <p:cNvPr id="5" name="TextBox 6">
                <a:extLst>
                  <a:ext uri="{FF2B5EF4-FFF2-40B4-BE49-F238E27FC236}">
                    <a16:creationId xmlns:a16="http://schemas.microsoft.com/office/drawing/2014/main" id="{47FE777D-727A-0B3A-EE6B-73B17A265321}"/>
                  </a:ext>
                </a:extLst>
              </p:cNvPr>
              <p:cNvSpPr txBox="1"/>
              <p:nvPr/>
            </p:nvSpPr>
            <p:spPr>
              <a:xfrm>
                <a:off x="8094551" y="3565122"/>
                <a:ext cx="453970" cy="461665"/>
              </a:xfrm>
              <a:prstGeom prst="rect">
                <a:avLst/>
              </a:prstGeom>
              <a:noFill/>
            </p:spPr>
            <p:txBody>
              <a:bodyPr wrap="none" rtlCol="0">
                <a:spAutoFit/>
              </a:bodyPr>
              <a:lstStyle/>
              <a:p>
                <a:r>
                  <a:rPr lang="en-US" sz="2400" b="1" dirty="0"/>
                  <a:t>M</a:t>
                </a:r>
              </a:p>
            </p:txBody>
          </p:sp>
          <p:sp>
            <p:nvSpPr>
              <p:cNvPr id="9" name="TextBox 8">
                <a:extLst>
                  <a:ext uri="{FF2B5EF4-FFF2-40B4-BE49-F238E27FC236}">
                    <a16:creationId xmlns:a16="http://schemas.microsoft.com/office/drawing/2014/main" id="{57058389-9E37-0C34-0F2B-8F9CFD3C8AA0}"/>
                  </a:ext>
                </a:extLst>
              </p:cNvPr>
              <p:cNvSpPr txBox="1"/>
              <p:nvPr/>
            </p:nvSpPr>
            <p:spPr>
              <a:xfrm>
                <a:off x="8187083" y="5529622"/>
                <a:ext cx="335348" cy="461665"/>
              </a:xfrm>
              <a:prstGeom prst="rect">
                <a:avLst/>
              </a:prstGeom>
              <a:noFill/>
            </p:spPr>
            <p:txBody>
              <a:bodyPr wrap="none" rtlCol="0">
                <a:spAutoFit/>
              </a:bodyPr>
              <a:lstStyle/>
              <a:p>
                <a:r>
                  <a:rPr lang="en-US" sz="2400" b="1" dirty="0">
                    <a:solidFill>
                      <a:srgbClr val="FF0000"/>
                    </a:solidFill>
                  </a:rPr>
                  <a:t>E</a:t>
                </a:r>
              </a:p>
            </p:txBody>
          </p:sp>
        </p:grpSp>
        <p:sp>
          <p:nvSpPr>
            <p:cNvPr id="13" name="Rectangle 12">
              <a:extLst>
                <a:ext uri="{FF2B5EF4-FFF2-40B4-BE49-F238E27FC236}">
                  <a16:creationId xmlns:a16="http://schemas.microsoft.com/office/drawing/2014/main" id="{E6D44D4D-801B-892F-A948-71EADABDB9C8}"/>
                </a:ext>
              </a:extLst>
            </p:cNvPr>
            <p:cNvSpPr/>
            <p:nvPr/>
          </p:nvSpPr>
          <p:spPr>
            <a:xfrm>
              <a:off x="6145967" y="4972589"/>
              <a:ext cx="1723869" cy="226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9F20C8B-964C-823A-2FE8-FF7C157FCD4A}"/>
                </a:ext>
              </a:extLst>
            </p:cNvPr>
            <p:cNvSpPr txBox="1"/>
            <p:nvPr/>
          </p:nvSpPr>
          <p:spPr>
            <a:xfrm>
              <a:off x="5845371" y="4836853"/>
              <a:ext cx="2364365" cy="400109"/>
            </a:xfrm>
            <a:prstGeom prst="rect">
              <a:avLst/>
            </a:prstGeom>
            <a:noFill/>
          </p:spPr>
          <p:txBody>
            <a:bodyPr wrap="none" rtlCol="0">
              <a:spAutoFit/>
            </a:bodyPr>
            <a:lstStyle/>
            <a:p>
              <a:r>
                <a:rPr lang="en-US" sz="2000" b="1" dirty="0"/>
                <a:t>Cell cycle coordinate</a:t>
              </a:r>
            </a:p>
          </p:txBody>
        </p:sp>
        <p:sp>
          <p:nvSpPr>
            <p:cNvPr id="16" name="Rectangle 15">
              <a:extLst>
                <a:ext uri="{FF2B5EF4-FFF2-40B4-BE49-F238E27FC236}">
                  <a16:creationId xmlns:a16="http://schemas.microsoft.com/office/drawing/2014/main" id="{F4031C9E-C5FE-0C3E-DA1E-EE9CF570141B}"/>
                </a:ext>
              </a:extLst>
            </p:cNvPr>
            <p:cNvSpPr/>
            <p:nvPr/>
          </p:nvSpPr>
          <p:spPr>
            <a:xfrm rot="16200000">
              <a:off x="3958883" y="3696713"/>
              <a:ext cx="1723869" cy="226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FA3155-584B-B27E-7B2A-BEC53289F22B}"/>
                </a:ext>
              </a:extLst>
            </p:cNvPr>
            <p:cNvSpPr txBox="1"/>
            <p:nvPr/>
          </p:nvSpPr>
          <p:spPr>
            <a:xfrm rot="16200000">
              <a:off x="4482461" y="3523584"/>
              <a:ext cx="660758" cy="400110"/>
            </a:xfrm>
            <a:prstGeom prst="rect">
              <a:avLst/>
            </a:prstGeom>
            <a:noFill/>
          </p:spPr>
          <p:txBody>
            <a:bodyPr wrap="none" rtlCol="0">
              <a:spAutoFit/>
            </a:bodyPr>
            <a:lstStyle/>
            <a:p>
              <a:r>
                <a:rPr lang="en-US" sz="2000" b="1" dirty="0"/>
                <a:t>EMT</a:t>
              </a:r>
            </a:p>
          </p:txBody>
        </p:sp>
      </p:grpSp>
      <p:sp>
        <p:nvSpPr>
          <p:cNvPr id="10" name="Triangle 9">
            <a:extLst>
              <a:ext uri="{FF2B5EF4-FFF2-40B4-BE49-F238E27FC236}">
                <a16:creationId xmlns:a16="http://schemas.microsoft.com/office/drawing/2014/main" id="{EBC7CCF5-4A51-7C0F-90E5-6B974951D683}"/>
              </a:ext>
            </a:extLst>
          </p:cNvPr>
          <p:cNvSpPr/>
          <p:nvPr/>
        </p:nvSpPr>
        <p:spPr>
          <a:xfrm rot="2231768">
            <a:off x="6033588" y="2317730"/>
            <a:ext cx="235772" cy="156007"/>
          </a:xfrm>
          <a:prstGeom prst="triangl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4B355FFE-E136-D2BF-8F55-DAD1A3AFB305}"/>
              </a:ext>
            </a:extLst>
          </p:cNvPr>
          <p:cNvSpPr/>
          <p:nvPr/>
        </p:nvSpPr>
        <p:spPr>
          <a:xfrm rot="19419957">
            <a:off x="7441699" y="2278896"/>
            <a:ext cx="235772" cy="156007"/>
          </a:xfrm>
          <a:prstGeom prst="triangl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68FFFEA-3DE7-4F02-CC40-8817C2614634}"/>
              </a:ext>
            </a:extLst>
          </p:cNvPr>
          <p:cNvPicPr>
            <a:picLocks noChangeAspect="1"/>
          </p:cNvPicPr>
          <p:nvPr/>
        </p:nvPicPr>
        <p:blipFill rotWithShape="1">
          <a:blip r:embed="rId6"/>
          <a:srcRect l="51387" t="2168" r="419" b="51820"/>
          <a:stretch/>
        </p:blipFill>
        <p:spPr>
          <a:xfrm>
            <a:off x="5091762" y="3732832"/>
            <a:ext cx="3227045" cy="2310695"/>
          </a:xfrm>
          <a:prstGeom prst="rect">
            <a:avLst/>
          </a:prstGeom>
        </p:spPr>
      </p:pic>
      <p:pic>
        <p:nvPicPr>
          <p:cNvPr id="21" name="Picture 20">
            <a:extLst>
              <a:ext uri="{FF2B5EF4-FFF2-40B4-BE49-F238E27FC236}">
                <a16:creationId xmlns:a16="http://schemas.microsoft.com/office/drawing/2014/main" id="{5ECC57CF-E56A-383A-4FD1-41194E62C3F2}"/>
              </a:ext>
            </a:extLst>
          </p:cNvPr>
          <p:cNvPicPr>
            <a:picLocks noChangeAspect="1"/>
          </p:cNvPicPr>
          <p:nvPr/>
        </p:nvPicPr>
        <p:blipFill>
          <a:blip r:embed="rId7"/>
          <a:stretch>
            <a:fillRect/>
          </a:stretch>
        </p:blipFill>
        <p:spPr>
          <a:xfrm>
            <a:off x="711420" y="3698371"/>
            <a:ext cx="2976267" cy="2404727"/>
          </a:xfrm>
          <a:prstGeom prst="rect">
            <a:avLst/>
          </a:prstGeom>
          <a:solidFill>
            <a:schemeClr val="bg2"/>
          </a:solidFill>
        </p:spPr>
      </p:pic>
    </p:spTree>
    <p:custDataLst>
      <p:tags r:id="rId1"/>
    </p:custDataLst>
    <p:extLst>
      <p:ext uri="{BB962C8B-B14F-4D97-AF65-F5344CB8AC3E}">
        <p14:creationId xmlns:p14="http://schemas.microsoft.com/office/powerpoint/2010/main" val="3841815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44419" y="6356350"/>
            <a:ext cx="2133600" cy="365125"/>
          </a:xfrm>
        </p:spPr>
        <p:txBody>
          <a:bodyPr/>
          <a:lstStyle/>
          <a:p>
            <a:pPr>
              <a:defRPr/>
            </a:pPr>
            <a:fld id="{7EAB3835-85C3-644D-8472-938262123DDC}" type="slidenum">
              <a:rPr lang="en-US" smtClean="0"/>
              <a:pPr>
                <a:defRPr/>
              </a:pPr>
              <a:t>3</a:t>
            </a:fld>
            <a:endParaRPr lang="en-US"/>
          </a:p>
        </p:txBody>
      </p:sp>
      <p:grpSp>
        <p:nvGrpSpPr>
          <p:cNvPr id="2" name="Group 1"/>
          <p:cNvGrpSpPr/>
          <p:nvPr/>
        </p:nvGrpSpPr>
        <p:grpSpPr>
          <a:xfrm>
            <a:off x="4661720" y="796085"/>
            <a:ext cx="3578099" cy="3931079"/>
            <a:chOff x="381000" y="1096932"/>
            <a:chExt cx="4075545" cy="476084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08" y="1601112"/>
              <a:ext cx="3933640" cy="3669270"/>
            </a:xfrm>
            <a:prstGeom prst="rect">
              <a:avLst/>
            </a:prstGeom>
          </p:spPr>
        </p:pic>
        <p:sp>
          <p:nvSpPr>
            <p:cNvPr id="9" name="TextBox 8"/>
            <p:cNvSpPr txBox="1"/>
            <p:nvPr/>
          </p:nvSpPr>
          <p:spPr>
            <a:xfrm>
              <a:off x="3103691" y="4479954"/>
              <a:ext cx="1352854" cy="857305"/>
            </a:xfrm>
            <a:prstGeom prst="rect">
              <a:avLst/>
            </a:prstGeom>
            <a:noFill/>
          </p:spPr>
          <p:txBody>
            <a:bodyPr wrap="square" rtlCol="0">
              <a:spAutoFit/>
            </a:bodyPr>
            <a:lstStyle/>
            <a:p>
              <a:r>
                <a:rPr lang="en-US" sz="2000" dirty="0" err="1"/>
                <a:t>Cardiomyocytes</a:t>
              </a:r>
              <a:endParaRPr lang="en-US" sz="2000" dirty="0"/>
            </a:p>
          </p:txBody>
        </p:sp>
        <p:sp>
          <p:nvSpPr>
            <p:cNvPr id="10" name="TextBox 9"/>
            <p:cNvSpPr txBox="1"/>
            <p:nvPr/>
          </p:nvSpPr>
          <p:spPr>
            <a:xfrm>
              <a:off x="431195" y="4811509"/>
              <a:ext cx="1352854" cy="400110"/>
            </a:xfrm>
            <a:prstGeom prst="rect">
              <a:avLst/>
            </a:prstGeom>
            <a:noFill/>
          </p:spPr>
          <p:txBody>
            <a:bodyPr wrap="none" rtlCol="0">
              <a:spAutoFit/>
            </a:bodyPr>
            <a:lstStyle/>
            <a:p>
              <a:r>
                <a:rPr lang="en-US" sz="2000" dirty="0"/>
                <a:t>Fibroblasts</a:t>
              </a:r>
            </a:p>
          </p:txBody>
        </p:sp>
        <p:sp>
          <p:nvSpPr>
            <p:cNvPr id="11" name="TextBox 10"/>
            <p:cNvSpPr txBox="1"/>
            <p:nvPr/>
          </p:nvSpPr>
          <p:spPr>
            <a:xfrm>
              <a:off x="381000" y="1096932"/>
              <a:ext cx="3983198" cy="484565"/>
            </a:xfrm>
            <a:prstGeom prst="rect">
              <a:avLst/>
            </a:prstGeom>
            <a:noFill/>
          </p:spPr>
          <p:txBody>
            <a:bodyPr wrap="square" rtlCol="0">
              <a:spAutoFit/>
            </a:bodyPr>
            <a:lstStyle/>
            <a:p>
              <a:r>
                <a:rPr lang="en-US" sz="2000" dirty="0">
                  <a:solidFill>
                    <a:schemeClr val="bg1"/>
                  </a:solidFill>
                </a:rPr>
                <a:t>Induced pluripotent Stem Cells</a:t>
              </a:r>
            </a:p>
          </p:txBody>
        </p:sp>
        <p:sp>
          <p:nvSpPr>
            <p:cNvPr id="15" name="TextBox 14"/>
            <p:cNvSpPr txBox="1"/>
            <p:nvPr/>
          </p:nvSpPr>
          <p:spPr>
            <a:xfrm>
              <a:off x="1508570" y="5373212"/>
              <a:ext cx="2607183" cy="484565"/>
            </a:xfrm>
            <a:prstGeom prst="rect">
              <a:avLst/>
            </a:prstGeom>
            <a:noFill/>
          </p:spPr>
          <p:txBody>
            <a:bodyPr wrap="none" rtlCol="0">
              <a:spAutoFit/>
            </a:bodyPr>
            <a:lstStyle/>
            <a:p>
              <a:r>
                <a:rPr lang="en-US" sz="2000" b="1" dirty="0">
                  <a:solidFill>
                    <a:schemeClr val="bg1"/>
                  </a:solidFill>
                </a:rPr>
                <a:t>Cell reprogramming</a:t>
              </a:r>
            </a:p>
          </p:txBody>
        </p:sp>
      </p:grpSp>
      <p:grpSp>
        <p:nvGrpSpPr>
          <p:cNvPr id="17" name="Group 16"/>
          <p:cNvGrpSpPr/>
          <p:nvPr/>
        </p:nvGrpSpPr>
        <p:grpSpPr>
          <a:xfrm>
            <a:off x="628964" y="645416"/>
            <a:ext cx="2675284" cy="2786694"/>
            <a:chOff x="304800" y="2895600"/>
            <a:chExt cx="3686206" cy="5332497"/>
          </a:xfrm>
        </p:grpSpPr>
        <p:pic>
          <p:nvPicPr>
            <p:cNvPr id="18" name="Picture 17"/>
            <p:cNvPicPr>
              <a:picLocks noChangeAspect="1"/>
            </p:cNvPicPr>
            <p:nvPr/>
          </p:nvPicPr>
          <p:blipFill>
            <a:blip r:embed="rId5"/>
            <a:stretch>
              <a:fillRect/>
            </a:stretch>
          </p:blipFill>
          <p:spPr>
            <a:xfrm>
              <a:off x="304800" y="2895600"/>
              <a:ext cx="3302000" cy="3516630"/>
            </a:xfrm>
            <a:prstGeom prst="rect">
              <a:avLst/>
            </a:prstGeom>
          </p:spPr>
        </p:pic>
        <p:sp>
          <p:nvSpPr>
            <p:cNvPr id="19" name="TextBox 18"/>
            <p:cNvSpPr txBox="1"/>
            <p:nvPr/>
          </p:nvSpPr>
          <p:spPr>
            <a:xfrm>
              <a:off x="304800" y="7462464"/>
              <a:ext cx="3686206" cy="765633"/>
            </a:xfrm>
            <a:prstGeom prst="rect">
              <a:avLst/>
            </a:prstGeom>
            <a:noFill/>
          </p:spPr>
          <p:txBody>
            <a:bodyPr wrap="none" rtlCol="0">
              <a:spAutoFit/>
            </a:bodyPr>
            <a:lstStyle/>
            <a:p>
              <a:r>
                <a:rPr lang="en-US" sz="2000" b="1" dirty="0">
                  <a:solidFill>
                    <a:schemeClr val="bg1"/>
                  </a:solidFill>
                </a:rPr>
                <a:t>Developmental process</a:t>
              </a:r>
            </a:p>
          </p:txBody>
        </p:sp>
      </p:grpSp>
      <p:sp>
        <p:nvSpPr>
          <p:cNvPr id="22" name="Title 1"/>
          <p:cNvSpPr>
            <a:spLocks noGrp="1"/>
          </p:cNvSpPr>
          <p:nvPr>
            <p:ph type="title"/>
          </p:nvPr>
        </p:nvSpPr>
        <p:spPr>
          <a:xfrm>
            <a:off x="1011208" y="-149432"/>
            <a:ext cx="8229600" cy="1143000"/>
          </a:xfrm>
        </p:spPr>
        <p:txBody>
          <a:bodyPr>
            <a:normAutofit/>
          </a:bodyPr>
          <a:lstStyle/>
          <a:p>
            <a:pPr algn="l" eaLnBrk="1" hangingPunct="1"/>
            <a:r>
              <a:rPr lang="en-US" sz="2400" b="1" dirty="0">
                <a:solidFill>
                  <a:schemeClr val="bg1"/>
                </a:solidFill>
                <a:latin typeface="Calibri" charset="0"/>
                <a:ea typeface="ＭＳ Ｐゴシック" charset="0"/>
                <a:cs typeface="ＭＳ Ｐゴシック" charset="0"/>
              </a:rPr>
              <a:t>Cells exist in different interconvertible phenotypes</a:t>
            </a:r>
          </a:p>
        </p:txBody>
      </p:sp>
      <p:grpSp>
        <p:nvGrpSpPr>
          <p:cNvPr id="20" name="Group 19"/>
          <p:cNvGrpSpPr/>
          <p:nvPr/>
        </p:nvGrpSpPr>
        <p:grpSpPr>
          <a:xfrm>
            <a:off x="490368" y="4844390"/>
            <a:ext cx="3503114" cy="2072331"/>
            <a:chOff x="4352536" y="5625628"/>
            <a:chExt cx="4800600" cy="3762856"/>
          </a:xfrm>
        </p:grpSpPr>
        <p:pic>
          <p:nvPicPr>
            <p:cNvPr id="23" name="Picture 22"/>
            <p:cNvPicPr>
              <a:picLocks noChangeAspect="1"/>
            </p:cNvPicPr>
            <p:nvPr/>
          </p:nvPicPr>
          <p:blipFill>
            <a:blip r:embed="rId6"/>
            <a:stretch>
              <a:fillRect/>
            </a:stretch>
          </p:blipFill>
          <p:spPr>
            <a:xfrm>
              <a:off x="4352536" y="5625628"/>
              <a:ext cx="4800600" cy="3064384"/>
            </a:xfrm>
            <a:prstGeom prst="rect">
              <a:avLst/>
            </a:prstGeom>
          </p:spPr>
        </p:pic>
        <p:sp>
          <p:nvSpPr>
            <p:cNvPr id="24" name="TextBox 23"/>
            <p:cNvSpPr txBox="1"/>
            <p:nvPr/>
          </p:nvSpPr>
          <p:spPr>
            <a:xfrm>
              <a:off x="4723371" y="8661980"/>
              <a:ext cx="2878149" cy="726504"/>
            </a:xfrm>
            <a:prstGeom prst="rect">
              <a:avLst/>
            </a:prstGeom>
            <a:noFill/>
          </p:spPr>
          <p:txBody>
            <a:bodyPr wrap="none" rtlCol="0">
              <a:spAutoFit/>
            </a:bodyPr>
            <a:lstStyle/>
            <a:p>
              <a:r>
                <a:rPr lang="en-US" sz="2000" b="1" dirty="0">
                  <a:solidFill>
                    <a:schemeClr val="bg1"/>
                  </a:solidFill>
                </a:rPr>
                <a:t>Cancer metastasis</a:t>
              </a:r>
            </a:p>
          </p:txBody>
        </p:sp>
      </p:grpSp>
      <p:grpSp>
        <p:nvGrpSpPr>
          <p:cNvPr id="26" name="Group 25"/>
          <p:cNvGrpSpPr/>
          <p:nvPr/>
        </p:nvGrpSpPr>
        <p:grpSpPr>
          <a:xfrm>
            <a:off x="239360" y="3499758"/>
            <a:ext cx="3963461" cy="1202705"/>
            <a:chOff x="4237744" y="3736045"/>
            <a:chExt cx="4904361" cy="2171710"/>
          </a:xfrm>
        </p:grpSpPr>
        <p:pic>
          <p:nvPicPr>
            <p:cNvPr id="27" name="Picture 26"/>
            <p:cNvPicPr>
              <a:picLocks noChangeAspect="1"/>
            </p:cNvPicPr>
            <p:nvPr/>
          </p:nvPicPr>
          <p:blipFill rotWithShape="1">
            <a:blip r:embed="rId7"/>
            <a:srcRect t="-1" b="49579"/>
            <a:stretch/>
          </p:blipFill>
          <p:spPr>
            <a:xfrm>
              <a:off x="4371801" y="3736045"/>
              <a:ext cx="4770304" cy="1399032"/>
            </a:xfrm>
            <a:prstGeom prst="rect">
              <a:avLst/>
            </a:prstGeom>
          </p:spPr>
        </p:pic>
        <p:sp>
          <p:nvSpPr>
            <p:cNvPr id="28" name="TextBox 27"/>
            <p:cNvSpPr txBox="1"/>
            <p:nvPr/>
          </p:nvSpPr>
          <p:spPr>
            <a:xfrm>
              <a:off x="4237744" y="5296432"/>
              <a:ext cx="4823140" cy="611323"/>
            </a:xfrm>
            <a:prstGeom prst="rect">
              <a:avLst/>
            </a:prstGeom>
            <a:noFill/>
          </p:spPr>
          <p:txBody>
            <a:bodyPr wrap="none" rtlCol="0">
              <a:spAutoFit/>
            </a:bodyPr>
            <a:lstStyle/>
            <a:p>
              <a:r>
                <a:rPr lang="en-US" sz="1600" b="1" dirty="0">
                  <a:solidFill>
                    <a:schemeClr val="bg1"/>
                  </a:solidFill>
                </a:rPr>
                <a:t>Epithelial-to-</a:t>
              </a:r>
              <a:r>
                <a:rPr lang="en-US" sz="1600" b="1" dirty="0" err="1">
                  <a:solidFill>
                    <a:schemeClr val="bg1"/>
                  </a:solidFill>
                </a:rPr>
                <a:t>mesenchymal</a:t>
              </a:r>
              <a:r>
                <a:rPr lang="en-US" sz="1600" b="1" dirty="0">
                  <a:solidFill>
                    <a:schemeClr val="bg1"/>
                  </a:solidFill>
                </a:rPr>
                <a:t> transition (EMT)</a:t>
              </a:r>
            </a:p>
          </p:txBody>
        </p:sp>
      </p:grpSp>
      <p:sp>
        <p:nvSpPr>
          <p:cNvPr id="29" name="TextBox 28"/>
          <p:cNvSpPr txBox="1"/>
          <p:nvPr/>
        </p:nvSpPr>
        <p:spPr>
          <a:xfrm>
            <a:off x="4405241" y="4996836"/>
            <a:ext cx="4776051" cy="1754326"/>
          </a:xfrm>
          <a:prstGeom prst="rect">
            <a:avLst/>
          </a:prstGeom>
          <a:noFill/>
        </p:spPr>
        <p:txBody>
          <a:bodyPr wrap="none" rtlCol="0">
            <a:spAutoFit/>
          </a:bodyPr>
          <a:lstStyle/>
          <a:p>
            <a:r>
              <a:rPr lang="en-US" dirty="0" err="1">
                <a:solidFill>
                  <a:schemeClr val="bg1"/>
                </a:solidFill>
              </a:rPr>
              <a:t>Tian</a:t>
            </a:r>
            <a:r>
              <a:rPr lang="en-US" dirty="0">
                <a:solidFill>
                  <a:schemeClr val="bg1"/>
                </a:solidFill>
              </a:rPr>
              <a:t> et al., </a:t>
            </a:r>
            <a:r>
              <a:rPr lang="en-US" dirty="0" err="1">
                <a:solidFill>
                  <a:schemeClr val="bg1"/>
                </a:solidFill>
              </a:rPr>
              <a:t>Biophys</a:t>
            </a:r>
            <a:r>
              <a:rPr lang="en-US" dirty="0">
                <a:solidFill>
                  <a:schemeClr val="bg1"/>
                </a:solidFill>
              </a:rPr>
              <a:t>. J. 105:1079 (2013)</a:t>
            </a:r>
          </a:p>
          <a:p>
            <a:r>
              <a:rPr lang="en-US" dirty="0">
                <a:solidFill>
                  <a:schemeClr val="bg1"/>
                </a:solidFill>
              </a:rPr>
              <a:t>Zhang, </a:t>
            </a:r>
            <a:r>
              <a:rPr lang="en-US" dirty="0" err="1">
                <a:solidFill>
                  <a:schemeClr val="bg1"/>
                </a:solidFill>
              </a:rPr>
              <a:t>Tian</a:t>
            </a:r>
            <a:r>
              <a:rPr lang="en-US" dirty="0">
                <a:solidFill>
                  <a:schemeClr val="bg1"/>
                </a:solidFill>
              </a:rPr>
              <a:t>, et al., </a:t>
            </a:r>
            <a:r>
              <a:rPr lang="en-US" dirty="0" err="1">
                <a:solidFill>
                  <a:schemeClr val="bg1"/>
                </a:solidFill>
              </a:rPr>
              <a:t>Sci</a:t>
            </a:r>
            <a:r>
              <a:rPr lang="en-US" dirty="0">
                <a:solidFill>
                  <a:schemeClr val="bg1"/>
                </a:solidFill>
              </a:rPr>
              <a:t> Signaling, 7, ra91 (2014) </a:t>
            </a:r>
          </a:p>
          <a:p>
            <a:r>
              <a:rPr lang="en-US" dirty="0">
                <a:solidFill>
                  <a:schemeClr val="bg1"/>
                </a:solidFill>
              </a:rPr>
              <a:t>Zhang, et al., NPJ Sys </a:t>
            </a:r>
            <a:r>
              <a:rPr lang="en-US" dirty="0" err="1">
                <a:solidFill>
                  <a:schemeClr val="bg1"/>
                </a:solidFill>
              </a:rPr>
              <a:t>Biol</a:t>
            </a:r>
            <a:r>
              <a:rPr lang="en-US" dirty="0">
                <a:solidFill>
                  <a:schemeClr val="bg1"/>
                </a:solidFill>
              </a:rPr>
              <a:t> </a:t>
            </a:r>
            <a:r>
              <a:rPr lang="en-US" dirty="0" err="1">
                <a:solidFill>
                  <a:schemeClr val="bg1"/>
                </a:solidFill>
              </a:rPr>
              <a:t>Appl</a:t>
            </a:r>
            <a:r>
              <a:rPr lang="en-US" dirty="0">
                <a:solidFill>
                  <a:schemeClr val="bg1"/>
                </a:solidFill>
              </a:rPr>
              <a:t>, 4:18 (2018) </a:t>
            </a:r>
          </a:p>
          <a:p>
            <a:r>
              <a:rPr lang="en-US" dirty="0">
                <a:solidFill>
                  <a:schemeClr val="bg1"/>
                </a:solidFill>
              </a:rPr>
              <a:t>Zhang et al. </a:t>
            </a:r>
            <a:r>
              <a:rPr lang="en-US" dirty="0" err="1">
                <a:solidFill>
                  <a:schemeClr val="bg1"/>
                </a:solidFill>
              </a:rPr>
              <a:t>Plos</a:t>
            </a:r>
            <a:r>
              <a:rPr lang="en-US" dirty="0">
                <a:solidFill>
                  <a:schemeClr val="bg1"/>
                </a:solidFill>
              </a:rPr>
              <a:t> Comp </a:t>
            </a:r>
            <a:r>
              <a:rPr lang="en-US" dirty="0" err="1">
                <a:solidFill>
                  <a:schemeClr val="bg1"/>
                </a:solidFill>
              </a:rPr>
              <a:t>Biol</a:t>
            </a:r>
            <a:r>
              <a:rPr lang="en-US" dirty="0">
                <a:solidFill>
                  <a:schemeClr val="bg1"/>
                </a:solidFill>
              </a:rPr>
              <a:t>, 15: </a:t>
            </a:r>
            <a:r>
              <a:rPr lang="is-IS" dirty="0">
                <a:solidFill>
                  <a:schemeClr val="bg1"/>
                </a:solidFill>
              </a:rPr>
              <a:t>e1006786 (2019)</a:t>
            </a:r>
          </a:p>
          <a:p>
            <a:r>
              <a:rPr lang="is-IS" dirty="0">
                <a:solidFill>
                  <a:schemeClr val="bg1"/>
                </a:solidFill>
              </a:rPr>
              <a:t>Tian, Zhou,  et al., iScience, 23:101047 (2020)</a:t>
            </a:r>
          </a:p>
          <a:p>
            <a:r>
              <a:rPr lang="is-IS" dirty="0">
                <a:solidFill>
                  <a:schemeClr val="bg1"/>
                </a:solidFill>
              </a:rPr>
              <a:t>Wang et al., Science Adv, 6:eaba9319 (2020)</a:t>
            </a:r>
            <a:endParaRPr lang="en-US" dirty="0">
              <a:solidFill>
                <a:schemeClr val="bg1"/>
              </a:solidFill>
            </a:endParaRPr>
          </a:p>
        </p:txBody>
      </p:sp>
      <p:sp>
        <p:nvSpPr>
          <p:cNvPr id="21" name="Rectangle 20"/>
          <p:cNvSpPr/>
          <p:nvPr/>
        </p:nvSpPr>
        <p:spPr>
          <a:xfrm>
            <a:off x="281045" y="2553207"/>
            <a:ext cx="3375330" cy="523220"/>
          </a:xfrm>
          <a:prstGeom prst="rect">
            <a:avLst/>
          </a:prstGeom>
        </p:spPr>
        <p:txBody>
          <a:bodyPr wrap="square">
            <a:spAutoFit/>
          </a:bodyPr>
          <a:lstStyle/>
          <a:p>
            <a:r>
              <a:rPr lang="en-US" sz="1400" dirty="0">
                <a:solidFill>
                  <a:schemeClr val="bg1"/>
                </a:solidFill>
              </a:rPr>
              <a:t>https://</a:t>
            </a:r>
            <a:r>
              <a:rPr lang="en-US" sz="1400" dirty="0" err="1">
                <a:solidFill>
                  <a:schemeClr val="bg1"/>
                </a:solidFill>
              </a:rPr>
              <a:t>en.wikipedia.org</a:t>
            </a:r>
            <a:r>
              <a:rPr lang="en-US" sz="1400" dirty="0">
                <a:solidFill>
                  <a:schemeClr val="bg1"/>
                </a:solidFill>
              </a:rPr>
              <a:t>/wiki/Epithelial-</a:t>
            </a:r>
            <a:r>
              <a:rPr lang="en-US" sz="1400" dirty="0" err="1">
                <a:solidFill>
                  <a:schemeClr val="bg1"/>
                </a:solidFill>
              </a:rPr>
              <a:t>mesenchymal_transition</a:t>
            </a:r>
            <a:endParaRPr lang="en-US" sz="1400" dirty="0">
              <a:solidFill>
                <a:schemeClr val="bg1"/>
              </a:solidFill>
            </a:endParaRPr>
          </a:p>
        </p:txBody>
      </p:sp>
      <p:sp>
        <p:nvSpPr>
          <p:cNvPr id="31" name="TextBox 30"/>
          <p:cNvSpPr txBox="1"/>
          <p:nvPr/>
        </p:nvSpPr>
        <p:spPr>
          <a:xfrm>
            <a:off x="401028" y="6004463"/>
            <a:ext cx="1898013" cy="523220"/>
          </a:xfrm>
          <a:prstGeom prst="rect">
            <a:avLst/>
          </a:prstGeom>
          <a:noFill/>
        </p:spPr>
        <p:txBody>
          <a:bodyPr wrap="square" rtlCol="0">
            <a:spAutoFit/>
          </a:bodyPr>
          <a:lstStyle/>
          <a:p>
            <a:r>
              <a:rPr lang="en-US" sz="1400" dirty="0"/>
              <a:t>Yu et al., Science, 339:580 (2013)</a:t>
            </a:r>
          </a:p>
        </p:txBody>
      </p:sp>
    </p:spTree>
    <p:custDataLst>
      <p:tags r:id="rId1"/>
    </p:custDataLst>
    <p:extLst>
      <p:ext uri="{BB962C8B-B14F-4D97-AF65-F5344CB8AC3E}">
        <p14:creationId xmlns:p14="http://schemas.microsoft.com/office/powerpoint/2010/main" val="289489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B8D0E0-636F-EB59-5685-81936F1B1B45}"/>
              </a:ext>
            </a:extLst>
          </p:cNvPr>
          <p:cNvSpPr txBox="1"/>
          <p:nvPr/>
        </p:nvSpPr>
        <p:spPr>
          <a:xfrm>
            <a:off x="191776" y="6403272"/>
            <a:ext cx="7851060" cy="400110"/>
          </a:xfrm>
          <a:prstGeom prst="rect">
            <a:avLst/>
          </a:prstGeom>
          <a:noFill/>
        </p:spPr>
        <p:txBody>
          <a:bodyPr wrap="none" rtlCol="0">
            <a:spAutoFit/>
          </a:bodyPr>
          <a:lstStyle/>
          <a:p>
            <a:r>
              <a:rPr lang="en-US" sz="2000" dirty="0" err="1"/>
              <a:t>LiveTracker</a:t>
            </a:r>
            <a:r>
              <a:rPr lang="en-US" sz="2000" dirty="0"/>
              <a:t>: a versatile package for live cell image and trajectory analyses </a:t>
            </a:r>
          </a:p>
        </p:txBody>
      </p:sp>
      <p:sp>
        <p:nvSpPr>
          <p:cNvPr id="3" name="TextBox 2">
            <a:extLst>
              <a:ext uri="{FF2B5EF4-FFF2-40B4-BE49-F238E27FC236}">
                <a16:creationId xmlns:a16="http://schemas.microsoft.com/office/drawing/2014/main" id="{71AD16BD-673A-37D6-5C39-0F29CD9F7473}"/>
              </a:ext>
            </a:extLst>
          </p:cNvPr>
          <p:cNvSpPr txBox="1"/>
          <p:nvPr/>
        </p:nvSpPr>
        <p:spPr>
          <a:xfrm>
            <a:off x="2420826" y="114484"/>
            <a:ext cx="4230757" cy="461665"/>
          </a:xfrm>
          <a:prstGeom prst="rect">
            <a:avLst/>
          </a:prstGeom>
          <a:noFill/>
        </p:spPr>
        <p:txBody>
          <a:bodyPr wrap="square" rtlCol="0">
            <a:spAutoFit/>
          </a:bodyPr>
          <a:lstStyle/>
          <a:p>
            <a:r>
              <a:rPr lang="en-US" sz="2400" b="1" dirty="0">
                <a:solidFill>
                  <a:schemeClr val="bg1"/>
                </a:solidFill>
              </a:rPr>
              <a:t>Some ongoing efforts</a:t>
            </a:r>
          </a:p>
        </p:txBody>
      </p:sp>
      <p:grpSp>
        <p:nvGrpSpPr>
          <p:cNvPr id="4" name="Group 3">
            <a:extLst>
              <a:ext uri="{FF2B5EF4-FFF2-40B4-BE49-F238E27FC236}">
                <a16:creationId xmlns:a16="http://schemas.microsoft.com/office/drawing/2014/main" id="{07FBA891-8162-D8CB-F182-BCF331409F13}"/>
              </a:ext>
            </a:extLst>
          </p:cNvPr>
          <p:cNvGrpSpPr/>
          <p:nvPr/>
        </p:nvGrpSpPr>
        <p:grpSpPr>
          <a:xfrm>
            <a:off x="6169912" y="689218"/>
            <a:ext cx="1378098" cy="1732640"/>
            <a:chOff x="-882044" y="1217140"/>
            <a:chExt cx="2074168" cy="2702112"/>
          </a:xfrm>
        </p:grpSpPr>
        <p:pic>
          <p:nvPicPr>
            <p:cNvPr id="5" name="Picture 4" descr="IMG_1491-e-s.jpg">
              <a:extLst>
                <a:ext uri="{FF2B5EF4-FFF2-40B4-BE49-F238E27FC236}">
                  <a16:creationId xmlns:a16="http://schemas.microsoft.com/office/drawing/2014/main" id="{78EF34C1-2E7B-7035-4A5B-715E1DC5F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12" y="1217140"/>
              <a:ext cx="1785252" cy="1785252"/>
            </a:xfrm>
            <a:prstGeom prst="rect">
              <a:avLst/>
            </a:prstGeom>
          </p:spPr>
        </p:pic>
        <p:sp>
          <p:nvSpPr>
            <p:cNvPr id="6" name="TextBox 5">
              <a:extLst>
                <a:ext uri="{FF2B5EF4-FFF2-40B4-BE49-F238E27FC236}">
                  <a16:creationId xmlns:a16="http://schemas.microsoft.com/office/drawing/2014/main" id="{9A8CB633-3055-AE93-1600-C474630F6423}"/>
                </a:ext>
              </a:extLst>
            </p:cNvPr>
            <p:cNvSpPr txBox="1"/>
            <p:nvPr/>
          </p:nvSpPr>
          <p:spPr>
            <a:xfrm>
              <a:off x="-882044" y="3103272"/>
              <a:ext cx="2074168" cy="815980"/>
            </a:xfrm>
            <a:prstGeom prst="rect">
              <a:avLst/>
            </a:prstGeom>
            <a:solidFill>
              <a:srgbClr val="F4E64F"/>
            </a:solidFill>
          </p:spPr>
          <p:txBody>
            <a:bodyPr wrap="square" rtlCol="0">
              <a:spAutoFit/>
            </a:bodyPr>
            <a:lstStyle/>
            <a:p>
              <a:pPr algn="ctr"/>
              <a:r>
                <a:rPr lang="en-US" sz="1400" dirty="0" err="1"/>
                <a:t>Weikang</a:t>
              </a:r>
              <a:r>
                <a:rPr lang="en-US" sz="1400" dirty="0"/>
                <a:t> Wang, Former postdoc</a:t>
              </a:r>
            </a:p>
          </p:txBody>
        </p:sp>
      </p:grpSp>
      <p:grpSp>
        <p:nvGrpSpPr>
          <p:cNvPr id="7" name="Group 6">
            <a:extLst>
              <a:ext uri="{FF2B5EF4-FFF2-40B4-BE49-F238E27FC236}">
                <a16:creationId xmlns:a16="http://schemas.microsoft.com/office/drawing/2014/main" id="{DD775D65-664A-3905-A8A3-7BD09E073571}"/>
              </a:ext>
            </a:extLst>
          </p:cNvPr>
          <p:cNvGrpSpPr/>
          <p:nvPr/>
        </p:nvGrpSpPr>
        <p:grpSpPr>
          <a:xfrm>
            <a:off x="2974377" y="675962"/>
            <a:ext cx="1550685" cy="1771413"/>
            <a:chOff x="5302744" y="4268401"/>
            <a:chExt cx="1588914" cy="1775082"/>
          </a:xfrm>
        </p:grpSpPr>
        <p:pic>
          <p:nvPicPr>
            <p:cNvPr id="8" name="Picture 7">
              <a:extLst>
                <a:ext uri="{FF2B5EF4-FFF2-40B4-BE49-F238E27FC236}">
                  <a16:creationId xmlns:a16="http://schemas.microsoft.com/office/drawing/2014/main" id="{32DB2A7E-BBE5-6205-E1EF-CC8F4126EA45}"/>
                </a:ext>
              </a:extLst>
            </p:cNvPr>
            <p:cNvPicPr>
              <a:picLocks noChangeAspect="1"/>
            </p:cNvPicPr>
            <p:nvPr/>
          </p:nvPicPr>
          <p:blipFill>
            <a:blip r:embed="rId4"/>
            <a:stretch>
              <a:fillRect/>
            </a:stretch>
          </p:blipFill>
          <p:spPr>
            <a:xfrm>
              <a:off x="5689452" y="4268401"/>
              <a:ext cx="1202206" cy="1202206"/>
            </a:xfrm>
            <a:prstGeom prst="rect">
              <a:avLst/>
            </a:prstGeom>
          </p:spPr>
        </p:pic>
        <p:sp>
          <p:nvSpPr>
            <p:cNvPr id="9" name="TextBox 8">
              <a:extLst>
                <a:ext uri="{FF2B5EF4-FFF2-40B4-BE49-F238E27FC236}">
                  <a16:creationId xmlns:a16="http://schemas.microsoft.com/office/drawing/2014/main" id="{25BC0D9F-0C96-C286-352D-645AECA6CC04}"/>
                </a:ext>
              </a:extLst>
            </p:cNvPr>
            <p:cNvSpPr txBox="1"/>
            <p:nvPr/>
          </p:nvSpPr>
          <p:spPr>
            <a:xfrm>
              <a:off x="5302744" y="5519180"/>
              <a:ext cx="1588914" cy="524303"/>
            </a:xfrm>
            <a:prstGeom prst="rect">
              <a:avLst/>
            </a:prstGeom>
            <a:solidFill>
              <a:srgbClr val="F4E64F"/>
            </a:solidFill>
          </p:spPr>
          <p:txBody>
            <a:bodyPr wrap="square" rtlCol="0">
              <a:spAutoFit/>
            </a:bodyPr>
            <a:lstStyle/>
            <a:p>
              <a:pPr algn="ctr"/>
              <a:r>
                <a:rPr lang="en-US" sz="1400" dirty="0"/>
                <a:t>Dante Poe</a:t>
              </a:r>
            </a:p>
            <a:p>
              <a:pPr algn="ctr"/>
              <a:r>
                <a:rPr lang="en-US" sz="1400" dirty="0"/>
                <a:t>Graduate student</a:t>
              </a:r>
            </a:p>
          </p:txBody>
        </p:sp>
      </p:grpSp>
      <p:grpSp>
        <p:nvGrpSpPr>
          <p:cNvPr id="10" name="Group 9">
            <a:extLst>
              <a:ext uri="{FF2B5EF4-FFF2-40B4-BE49-F238E27FC236}">
                <a16:creationId xmlns:a16="http://schemas.microsoft.com/office/drawing/2014/main" id="{E439A491-5B52-CDF3-9BC4-EF9F2D9B6DD8}"/>
              </a:ext>
            </a:extLst>
          </p:cNvPr>
          <p:cNvGrpSpPr/>
          <p:nvPr/>
        </p:nvGrpSpPr>
        <p:grpSpPr>
          <a:xfrm>
            <a:off x="4558031" y="663923"/>
            <a:ext cx="1611881" cy="1825930"/>
            <a:chOff x="518706" y="3803555"/>
            <a:chExt cx="2001904" cy="2525378"/>
          </a:xfrm>
        </p:grpSpPr>
        <p:pic>
          <p:nvPicPr>
            <p:cNvPr id="11" name="Picture 10">
              <a:extLst>
                <a:ext uri="{FF2B5EF4-FFF2-40B4-BE49-F238E27FC236}">
                  <a16:creationId xmlns:a16="http://schemas.microsoft.com/office/drawing/2014/main" id="{F98699AC-C5F6-4307-6BE4-3A24C07D619D}"/>
                </a:ext>
              </a:extLst>
            </p:cNvPr>
            <p:cNvPicPr>
              <a:picLocks noChangeAspect="1"/>
            </p:cNvPicPr>
            <p:nvPr/>
          </p:nvPicPr>
          <p:blipFill rotWithShape="1">
            <a:blip r:embed="rId5"/>
            <a:srcRect l="10293" t="23102" r="15416" b="15295"/>
            <a:stretch/>
          </p:blipFill>
          <p:spPr>
            <a:xfrm>
              <a:off x="800172" y="3803555"/>
              <a:ext cx="1576423" cy="1739499"/>
            </a:xfrm>
            <a:prstGeom prst="rect">
              <a:avLst/>
            </a:prstGeom>
          </p:spPr>
        </p:pic>
        <p:sp>
          <p:nvSpPr>
            <p:cNvPr id="12" name="TextBox 11">
              <a:extLst>
                <a:ext uri="{FF2B5EF4-FFF2-40B4-BE49-F238E27FC236}">
                  <a16:creationId xmlns:a16="http://schemas.microsoft.com/office/drawing/2014/main" id="{8C3681DD-AC29-BAD2-D89F-7D7BF9A2F977}"/>
                </a:ext>
              </a:extLst>
            </p:cNvPr>
            <p:cNvSpPr txBox="1"/>
            <p:nvPr/>
          </p:nvSpPr>
          <p:spPr>
            <a:xfrm>
              <a:off x="518706" y="5605286"/>
              <a:ext cx="2001904" cy="723647"/>
            </a:xfrm>
            <a:prstGeom prst="rect">
              <a:avLst/>
            </a:prstGeom>
            <a:solidFill>
              <a:srgbClr val="F4E64F"/>
            </a:solidFill>
          </p:spPr>
          <p:txBody>
            <a:bodyPr wrap="square" rtlCol="0">
              <a:spAutoFit/>
            </a:bodyPr>
            <a:lstStyle/>
            <a:p>
              <a:pPr algn="ctr"/>
              <a:r>
                <a:rPr lang="en-US" sz="1400" dirty="0" err="1"/>
                <a:t>Yaxuan</a:t>
              </a:r>
              <a:r>
                <a:rPr lang="en-US" sz="1400" dirty="0"/>
                <a:t> Yang</a:t>
              </a:r>
            </a:p>
            <a:p>
              <a:pPr algn="ctr"/>
              <a:r>
                <a:rPr lang="en-US" sz="1400" dirty="0"/>
                <a:t>Master student</a:t>
              </a:r>
            </a:p>
          </p:txBody>
        </p:sp>
      </p:grpSp>
      <p:grpSp>
        <p:nvGrpSpPr>
          <p:cNvPr id="16" name="Group 15">
            <a:extLst>
              <a:ext uri="{FF2B5EF4-FFF2-40B4-BE49-F238E27FC236}">
                <a16:creationId xmlns:a16="http://schemas.microsoft.com/office/drawing/2014/main" id="{444BC6B3-052E-6EAA-9D7C-3025813BEAF7}"/>
              </a:ext>
            </a:extLst>
          </p:cNvPr>
          <p:cNvGrpSpPr/>
          <p:nvPr/>
        </p:nvGrpSpPr>
        <p:grpSpPr>
          <a:xfrm>
            <a:off x="-85364" y="540761"/>
            <a:ext cx="1550687" cy="1846809"/>
            <a:chOff x="185430" y="834661"/>
            <a:chExt cx="1976338" cy="2308383"/>
          </a:xfrm>
        </p:grpSpPr>
        <p:pic>
          <p:nvPicPr>
            <p:cNvPr id="2050" name="Picture 2" descr="Students | Computational &amp; Systems Biology">
              <a:extLst>
                <a:ext uri="{FF2B5EF4-FFF2-40B4-BE49-F238E27FC236}">
                  <a16:creationId xmlns:a16="http://schemas.microsoft.com/office/drawing/2014/main" id="{F0480BA9-852B-70E3-AB2B-F8292E5A11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84" y="834661"/>
              <a:ext cx="1643270" cy="16432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D45AFA1-10AD-CD34-57E3-6A6981371CF3}"/>
                </a:ext>
              </a:extLst>
            </p:cNvPr>
            <p:cNvSpPr txBox="1"/>
            <p:nvPr/>
          </p:nvSpPr>
          <p:spPr>
            <a:xfrm>
              <a:off x="185430" y="2489055"/>
              <a:ext cx="1976338" cy="653989"/>
            </a:xfrm>
            <a:prstGeom prst="rect">
              <a:avLst/>
            </a:prstGeom>
            <a:solidFill>
              <a:srgbClr val="F4E64F"/>
            </a:solidFill>
          </p:spPr>
          <p:txBody>
            <a:bodyPr wrap="square" rtlCol="0">
              <a:spAutoFit/>
            </a:bodyPr>
            <a:lstStyle/>
            <a:p>
              <a:pPr algn="ctr"/>
              <a:r>
                <a:rPr lang="en-US" sz="1400" dirty="0" err="1"/>
                <a:t>Ke</a:t>
              </a:r>
              <a:r>
                <a:rPr lang="en-US" sz="1400" dirty="0"/>
                <a:t> Ni</a:t>
              </a:r>
            </a:p>
            <a:p>
              <a:pPr algn="ctr"/>
              <a:r>
                <a:rPr lang="en-US" sz="1400" dirty="0"/>
                <a:t>Graduate student</a:t>
              </a:r>
            </a:p>
          </p:txBody>
        </p:sp>
      </p:grpSp>
      <p:grpSp>
        <p:nvGrpSpPr>
          <p:cNvPr id="15" name="Group 14">
            <a:extLst>
              <a:ext uri="{FF2B5EF4-FFF2-40B4-BE49-F238E27FC236}">
                <a16:creationId xmlns:a16="http://schemas.microsoft.com/office/drawing/2014/main" id="{36039856-2E02-F01A-4FFE-E754D081FAA9}"/>
              </a:ext>
            </a:extLst>
          </p:cNvPr>
          <p:cNvGrpSpPr/>
          <p:nvPr/>
        </p:nvGrpSpPr>
        <p:grpSpPr>
          <a:xfrm>
            <a:off x="1498292" y="641715"/>
            <a:ext cx="1475798" cy="1777466"/>
            <a:chOff x="2241541" y="802458"/>
            <a:chExt cx="1880892" cy="2420137"/>
          </a:xfrm>
        </p:grpSpPr>
        <p:pic>
          <p:nvPicPr>
            <p:cNvPr id="2054" name="Picture 6" descr="Students | Computational &amp; Systems Biology">
              <a:extLst>
                <a:ext uri="{FF2B5EF4-FFF2-40B4-BE49-F238E27FC236}">
                  <a16:creationId xmlns:a16="http://schemas.microsoft.com/office/drawing/2014/main" id="{B09B9A3B-F98C-719A-5C3A-D99CFB5279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4474" y="802458"/>
              <a:ext cx="1643270" cy="16432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3B1E420-62A3-FCBF-B5F4-D4E6C1AF183F}"/>
                </a:ext>
              </a:extLst>
            </p:cNvPr>
            <p:cNvSpPr txBox="1"/>
            <p:nvPr/>
          </p:nvSpPr>
          <p:spPr>
            <a:xfrm>
              <a:off x="2241541" y="2510196"/>
              <a:ext cx="1880892" cy="712399"/>
            </a:xfrm>
            <a:prstGeom prst="rect">
              <a:avLst/>
            </a:prstGeom>
            <a:solidFill>
              <a:srgbClr val="F4E64F"/>
            </a:solidFill>
          </p:spPr>
          <p:txBody>
            <a:bodyPr wrap="square" rtlCol="0">
              <a:spAutoFit/>
            </a:bodyPr>
            <a:lstStyle/>
            <a:p>
              <a:pPr algn="ctr"/>
              <a:r>
                <a:rPr lang="en-US" sz="1400" dirty="0" err="1"/>
                <a:t>Yajushi</a:t>
              </a:r>
              <a:r>
                <a:rPr lang="en-US" sz="1400" dirty="0"/>
                <a:t> Khurana</a:t>
              </a:r>
            </a:p>
            <a:p>
              <a:pPr algn="ctr"/>
              <a:r>
                <a:rPr lang="en-US" sz="1400" dirty="0"/>
                <a:t>Graduate student</a:t>
              </a:r>
            </a:p>
          </p:txBody>
        </p:sp>
      </p:grpSp>
      <p:grpSp>
        <p:nvGrpSpPr>
          <p:cNvPr id="21" name="Group 20">
            <a:extLst>
              <a:ext uri="{FF2B5EF4-FFF2-40B4-BE49-F238E27FC236}">
                <a16:creationId xmlns:a16="http://schemas.microsoft.com/office/drawing/2014/main" id="{02AA977F-17AD-C400-0125-FDEB1C8657A3}"/>
              </a:ext>
            </a:extLst>
          </p:cNvPr>
          <p:cNvGrpSpPr/>
          <p:nvPr/>
        </p:nvGrpSpPr>
        <p:grpSpPr>
          <a:xfrm>
            <a:off x="7486771" y="693992"/>
            <a:ext cx="1186045" cy="1750553"/>
            <a:chOff x="3351818" y="3168125"/>
            <a:chExt cx="1629500" cy="2476223"/>
          </a:xfrm>
        </p:grpSpPr>
        <p:pic>
          <p:nvPicPr>
            <p:cNvPr id="18" name="Picture 2" descr="Group Members – Xing Lab">
              <a:extLst>
                <a:ext uri="{FF2B5EF4-FFF2-40B4-BE49-F238E27FC236}">
                  <a16:creationId xmlns:a16="http://schemas.microsoft.com/office/drawing/2014/main" id="{34B8D344-24C0-7ACB-69A7-9565D8312F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8719" y="3168125"/>
              <a:ext cx="1582599" cy="170367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C2CC115-6479-9854-283D-93F079200A38}"/>
                </a:ext>
              </a:extLst>
            </p:cNvPr>
            <p:cNvSpPr txBox="1"/>
            <p:nvPr/>
          </p:nvSpPr>
          <p:spPr>
            <a:xfrm>
              <a:off x="3351818" y="4904234"/>
              <a:ext cx="1629499" cy="740114"/>
            </a:xfrm>
            <a:prstGeom prst="rect">
              <a:avLst/>
            </a:prstGeom>
            <a:solidFill>
              <a:srgbClr val="F4E64F"/>
            </a:solidFill>
          </p:spPr>
          <p:txBody>
            <a:bodyPr wrap="square" rtlCol="0">
              <a:spAutoFit/>
            </a:bodyPr>
            <a:lstStyle/>
            <a:p>
              <a:pPr algn="ctr"/>
              <a:r>
                <a:rPr lang="en-US" sz="1400" dirty="0"/>
                <a:t>Yong Lu </a:t>
              </a:r>
            </a:p>
            <a:p>
              <a:pPr algn="ctr"/>
              <a:r>
                <a:rPr lang="en-US" sz="1400" dirty="0"/>
                <a:t>Postdoc</a:t>
              </a:r>
            </a:p>
          </p:txBody>
        </p:sp>
      </p:grpSp>
      <p:pic>
        <p:nvPicPr>
          <p:cNvPr id="20" name="Picture 19">
            <a:extLst>
              <a:ext uri="{FF2B5EF4-FFF2-40B4-BE49-F238E27FC236}">
                <a16:creationId xmlns:a16="http://schemas.microsoft.com/office/drawing/2014/main" id="{5621E0D6-1498-7C81-9081-1A4E2E4F7637}"/>
              </a:ext>
            </a:extLst>
          </p:cNvPr>
          <p:cNvPicPr>
            <a:picLocks noChangeAspect="1"/>
          </p:cNvPicPr>
          <p:nvPr/>
        </p:nvPicPr>
        <p:blipFill>
          <a:blip r:embed="rId9"/>
          <a:stretch>
            <a:fillRect/>
          </a:stretch>
        </p:blipFill>
        <p:spPr>
          <a:xfrm>
            <a:off x="39756" y="2458174"/>
            <a:ext cx="8952224" cy="4015407"/>
          </a:xfrm>
          <a:prstGeom prst="rect">
            <a:avLst/>
          </a:prstGeom>
        </p:spPr>
      </p:pic>
    </p:spTree>
    <p:extLst>
      <p:ext uri="{BB962C8B-B14F-4D97-AF65-F5344CB8AC3E}">
        <p14:creationId xmlns:p14="http://schemas.microsoft.com/office/powerpoint/2010/main" val="1203971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5D888C-37F7-374E-95A9-52D87E00DB4B}" type="slidenum">
              <a:rPr lang="en-US" smtClean="0"/>
              <a:t>31</a:t>
            </a:fld>
            <a:endParaRPr lang="en-US"/>
          </a:p>
        </p:txBody>
      </p:sp>
      <p:sp>
        <p:nvSpPr>
          <p:cNvPr id="5" name="TextBox 4"/>
          <p:cNvSpPr txBox="1"/>
          <p:nvPr/>
        </p:nvSpPr>
        <p:spPr>
          <a:xfrm>
            <a:off x="3418875" y="-55984"/>
            <a:ext cx="1877630" cy="584775"/>
          </a:xfrm>
          <a:prstGeom prst="rect">
            <a:avLst/>
          </a:prstGeom>
          <a:noFill/>
        </p:spPr>
        <p:txBody>
          <a:bodyPr wrap="none" rtlCol="0">
            <a:spAutoFit/>
          </a:bodyPr>
          <a:lstStyle/>
          <a:p>
            <a:r>
              <a:rPr lang="en-US" sz="3200" b="1" dirty="0">
                <a:solidFill>
                  <a:schemeClr val="bg1"/>
                </a:solidFill>
              </a:rPr>
              <a:t>Summary</a:t>
            </a:r>
            <a:r>
              <a:rPr lang="en-US" sz="2400" b="1" dirty="0">
                <a:solidFill>
                  <a:schemeClr val="bg1"/>
                </a:solidFill>
              </a:rPr>
              <a:t> </a:t>
            </a:r>
          </a:p>
        </p:txBody>
      </p:sp>
      <p:pic>
        <p:nvPicPr>
          <p:cNvPr id="6" name="Picture 5"/>
          <p:cNvPicPr>
            <a:picLocks noChangeAspect="1"/>
          </p:cNvPicPr>
          <p:nvPr/>
        </p:nvPicPr>
        <p:blipFill>
          <a:blip r:embed="rId4"/>
          <a:stretch>
            <a:fillRect/>
          </a:stretch>
        </p:blipFill>
        <p:spPr>
          <a:xfrm>
            <a:off x="4438058" y="4917378"/>
            <a:ext cx="1183378" cy="1395118"/>
          </a:xfrm>
          <a:prstGeom prst="rect">
            <a:avLst/>
          </a:prstGeom>
        </p:spPr>
      </p:pic>
      <p:pic>
        <p:nvPicPr>
          <p:cNvPr id="8" name="Picture 7"/>
          <p:cNvPicPr>
            <a:picLocks noChangeAspect="1"/>
          </p:cNvPicPr>
          <p:nvPr/>
        </p:nvPicPr>
        <p:blipFill>
          <a:blip r:embed="rId5"/>
          <a:stretch>
            <a:fillRect/>
          </a:stretch>
        </p:blipFill>
        <p:spPr>
          <a:xfrm>
            <a:off x="7685511" y="4876771"/>
            <a:ext cx="1195297" cy="1435725"/>
          </a:xfrm>
          <a:prstGeom prst="rect">
            <a:avLst/>
          </a:prstGeom>
        </p:spPr>
      </p:pic>
      <p:pic>
        <p:nvPicPr>
          <p:cNvPr id="9" name="Picture 8"/>
          <p:cNvPicPr>
            <a:picLocks noChangeAspect="1"/>
          </p:cNvPicPr>
          <p:nvPr/>
        </p:nvPicPr>
        <p:blipFill>
          <a:blip r:embed="rId6"/>
          <a:stretch>
            <a:fillRect/>
          </a:stretch>
        </p:blipFill>
        <p:spPr>
          <a:xfrm>
            <a:off x="6120481" y="4917378"/>
            <a:ext cx="1099356" cy="1420235"/>
          </a:xfrm>
          <a:prstGeom prst="rect">
            <a:avLst/>
          </a:prstGeom>
        </p:spPr>
      </p:pic>
      <p:pic>
        <p:nvPicPr>
          <p:cNvPr id="10" name="Picture 9"/>
          <p:cNvPicPr>
            <a:picLocks noChangeAspect="1"/>
          </p:cNvPicPr>
          <p:nvPr/>
        </p:nvPicPr>
        <p:blipFill>
          <a:blip r:embed="rId7"/>
          <a:stretch>
            <a:fillRect/>
          </a:stretch>
        </p:blipFill>
        <p:spPr>
          <a:xfrm>
            <a:off x="3617828" y="3146116"/>
            <a:ext cx="1799310" cy="1665556"/>
          </a:xfrm>
          <a:prstGeom prst="rect">
            <a:avLst/>
          </a:prstGeom>
        </p:spPr>
      </p:pic>
      <p:sp>
        <p:nvSpPr>
          <p:cNvPr id="12" name="Rectangle 11"/>
          <p:cNvSpPr/>
          <p:nvPr/>
        </p:nvSpPr>
        <p:spPr>
          <a:xfrm>
            <a:off x="5539263" y="3333532"/>
            <a:ext cx="3504740" cy="1323439"/>
          </a:xfrm>
          <a:prstGeom prst="rect">
            <a:avLst/>
          </a:prstGeom>
        </p:spPr>
        <p:txBody>
          <a:bodyPr wrap="square">
            <a:spAutoFit/>
          </a:bodyPr>
          <a:lstStyle/>
          <a:p>
            <a:r>
              <a:rPr lang="en-US" sz="2000" dirty="0">
                <a:solidFill>
                  <a:schemeClr val="bg1"/>
                </a:solidFill>
              </a:rPr>
              <a:t>2013 Nobel Prize in Chemistry for the development of </a:t>
            </a:r>
            <a:r>
              <a:rPr lang="en-US" sz="2000" dirty="0" err="1">
                <a:solidFill>
                  <a:schemeClr val="bg1"/>
                </a:solidFill>
              </a:rPr>
              <a:t>multiscale</a:t>
            </a:r>
            <a:r>
              <a:rPr lang="en-US" sz="2000" dirty="0">
                <a:solidFill>
                  <a:schemeClr val="bg1"/>
                </a:solidFill>
              </a:rPr>
              <a:t> models for complex chemical systems</a:t>
            </a:r>
          </a:p>
        </p:txBody>
      </p:sp>
      <p:graphicFrame>
        <p:nvGraphicFramePr>
          <p:cNvPr id="16" name="Object 15"/>
          <p:cNvGraphicFramePr>
            <a:graphicFrameLocks noChangeAspect="1"/>
          </p:cNvGraphicFramePr>
          <p:nvPr/>
        </p:nvGraphicFramePr>
        <p:xfrm>
          <a:off x="330639" y="5219308"/>
          <a:ext cx="3228227" cy="924715"/>
        </p:xfrm>
        <a:graphic>
          <a:graphicData uri="http://schemas.openxmlformats.org/presentationml/2006/ole">
            <mc:AlternateContent xmlns:mc="http://schemas.openxmlformats.org/markup-compatibility/2006">
              <mc:Choice xmlns:v="urn:schemas-microsoft-com:vml" Requires="v">
                <p:oleObj name="Equation" r:id="rId8" imgW="1155700" imgH="406400" progId="Equation.3">
                  <p:embed/>
                </p:oleObj>
              </mc:Choice>
              <mc:Fallback>
                <p:oleObj name="Equation" r:id="rId8" imgW="1155700" imgH="406400" progId="Equation.3">
                  <p:embed/>
                  <p:pic>
                    <p:nvPicPr>
                      <p:cNvPr id="16" name="Object 15"/>
                      <p:cNvPicPr/>
                      <p:nvPr/>
                    </p:nvPicPr>
                    <p:blipFill>
                      <a:blip r:embed="rId9"/>
                      <a:stretch>
                        <a:fillRect/>
                      </a:stretch>
                    </p:blipFill>
                    <p:spPr>
                      <a:xfrm>
                        <a:off x="330639" y="5219308"/>
                        <a:ext cx="3228227" cy="924715"/>
                      </a:xfrm>
                      <a:prstGeom prst="rect">
                        <a:avLst/>
                      </a:prstGeom>
                      <a:solidFill>
                        <a:schemeClr val="bg1"/>
                      </a:solidFill>
                    </p:spPr>
                  </p:pic>
                </p:oleObj>
              </mc:Fallback>
            </mc:AlternateContent>
          </a:graphicData>
        </a:graphic>
      </p:graphicFrame>
      <p:sp>
        <p:nvSpPr>
          <p:cNvPr id="2" name="Down Arrow 1"/>
          <p:cNvSpPr/>
          <p:nvPr/>
        </p:nvSpPr>
        <p:spPr>
          <a:xfrm rot="16200000">
            <a:off x="457890" y="3886990"/>
            <a:ext cx="495631" cy="5627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rot="16200000">
            <a:off x="2725112" y="3886990"/>
            <a:ext cx="495631" cy="5627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Content Placeholder 4" descr="A close up of a desert&#10;&#10;Description automatically generated">
            <a:extLst>
              <a:ext uri="{FF2B5EF4-FFF2-40B4-BE49-F238E27FC236}">
                <a16:creationId xmlns:a16="http://schemas.microsoft.com/office/drawing/2014/main" id="{15141EB6-0B40-4A5B-83A2-37B917B3B5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9406" y="3374208"/>
            <a:ext cx="1600803" cy="1588297"/>
          </a:xfrm>
          <a:prstGeom prst="rect">
            <a:avLst/>
          </a:prstGeom>
        </p:spPr>
      </p:pic>
      <p:graphicFrame>
        <p:nvGraphicFramePr>
          <p:cNvPr id="7" name="Table 6">
            <a:extLst>
              <a:ext uri="{FF2B5EF4-FFF2-40B4-BE49-F238E27FC236}">
                <a16:creationId xmlns:a16="http://schemas.microsoft.com/office/drawing/2014/main" id="{9F92FBD2-40A8-B3EA-FF9E-268D4A641AC5}"/>
              </a:ext>
            </a:extLst>
          </p:cNvPr>
          <p:cNvGraphicFramePr>
            <a:graphicFrameLocks noGrp="1"/>
          </p:cNvGraphicFramePr>
          <p:nvPr/>
        </p:nvGraphicFramePr>
        <p:xfrm>
          <a:off x="-70053" y="6283557"/>
          <a:ext cx="4757800" cy="396240"/>
        </p:xfrm>
        <a:graphic>
          <a:graphicData uri="http://schemas.openxmlformats.org/drawingml/2006/table">
            <a:tbl>
              <a:tblPr/>
              <a:tblGrid>
                <a:gridCol w="229224">
                  <a:extLst>
                    <a:ext uri="{9D8B030D-6E8A-4147-A177-3AD203B41FA5}">
                      <a16:colId xmlns:a16="http://schemas.microsoft.com/office/drawing/2014/main" val="3899278306"/>
                    </a:ext>
                  </a:extLst>
                </a:gridCol>
                <a:gridCol w="4528576">
                  <a:extLst>
                    <a:ext uri="{9D8B030D-6E8A-4147-A177-3AD203B41FA5}">
                      <a16:colId xmlns:a16="http://schemas.microsoft.com/office/drawing/2014/main" val="2118069619"/>
                    </a:ext>
                  </a:extLst>
                </a:gridCol>
              </a:tblGrid>
              <a:tr h="383525">
                <a:tc>
                  <a:txBody>
                    <a:bodyPr/>
                    <a:lstStyle/>
                    <a:p>
                      <a:endParaRPr lang="en-US" sz="2000" u="none">
                        <a:solidFill>
                          <a:schemeClr val="bg1"/>
                        </a:solidFill>
                      </a:endParaRPr>
                    </a:p>
                  </a:txBody>
                  <a:tcPr anchor="ctr">
                    <a:lnL>
                      <a:noFill/>
                    </a:lnL>
                    <a:lnR>
                      <a:noFill/>
                    </a:lnR>
                    <a:lnT>
                      <a:noFill/>
                    </a:lnT>
                    <a:lnB>
                      <a:noFill/>
                    </a:lnB>
                  </a:tcPr>
                </a:tc>
                <a:tc>
                  <a:txBody>
                    <a:bodyPr/>
                    <a:lstStyle/>
                    <a:p>
                      <a:r>
                        <a:rPr lang="en-US" sz="2000" u="none" dirty="0">
                          <a:solidFill>
                            <a:schemeClr val="bg1"/>
                          </a:solidFill>
                        </a:rPr>
                        <a:t>Xing, Physical Biology, </a:t>
                      </a:r>
                      <a:r>
                        <a:rPr lang="en-US" sz="2000" b="1" dirty="0">
                          <a:solidFill>
                            <a:schemeClr val="bg1"/>
                          </a:solidFill>
                          <a:effectLst/>
                        </a:rPr>
                        <a:t>19:</a:t>
                      </a:r>
                      <a:r>
                        <a:rPr lang="en-US" sz="2000" dirty="0">
                          <a:solidFill>
                            <a:schemeClr val="bg1"/>
                          </a:solidFill>
                          <a:effectLst/>
                        </a:rPr>
                        <a:t> 061001 </a:t>
                      </a:r>
                      <a:r>
                        <a:rPr lang="en-US" sz="2000" u="none" dirty="0">
                          <a:solidFill>
                            <a:schemeClr val="bg1"/>
                          </a:solidFill>
                        </a:rPr>
                        <a:t>(2022) </a:t>
                      </a:r>
                    </a:p>
                  </a:txBody>
                  <a:tcPr anchor="ctr">
                    <a:lnL>
                      <a:noFill/>
                    </a:lnL>
                    <a:lnR>
                      <a:noFill/>
                    </a:lnR>
                    <a:lnT>
                      <a:noFill/>
                    </a:lnT>
                    <a:lnB>
                      <a:noFill/>
                    </a:lnB>
                  </a:tcPr>
                </a:tc>
                <a:extLst>
                  <a:ext uri="{0D108BD9-81ED-4DB2-BD59-A6C34878D82A}">
                    <a16:rowId xmlns:a16="http://schemas.microsoft.com/office/drawing/2014/main" val="3494138434"/>
                  </a:ext>
                </a:extLst>
              </a:tr>
            </a:tbl>
          </a:graphicData>
        </a:graphic>
      </p:graphicFrame>
      <p:grpSp>
        <p:nvGrpSpPr>
          <p:cNvPr id="13" name="Group 12">
            <a:extLst>
              <a:ext uri="{FF2B5EF4-FFF2-40B4-BE49-F238E27FC236}">
                <a16:creationId xmlns:a16="http://schemas.microsoft.com/office/drawing/2014/main" id="{E570D244-D9D5-6C32-702D-96E96CD9A716}"/>
              </a:ext>
            </a:extLst>
          </p:cNvPr>
          <p:cNvGrpSpPr/>
          <p:nvPr/>
        </p:nvGrpSpPr>
        <p:grpSpPr>
          <a:xfrm>
            <a:off x="183745" y="1734926"/>
            <a:ext cx="9109091" cy="1322830"/>
            <a:chOff x="91180" y="2558230"/>
            <a:chExt cx="9109091" cy="2061025"/>
          </a:xfrm>
        </p:grpSpPr>
        <p:sp>
          <p:nvSpPr>
            <p:cNvPr id="14" name="Rectangle 13">
              <a:extLst>
                <a:ext uri="{FF2B5EF4-FFF2-40B4-BE49-F238E27FC236}">
                  <a16:creationId xmlns:a16="http://schemas.microsoft.com/office/drawing/2014/main" id="{8F2E2EE6-85CF-3E06-B9CC-DB3B402FB740}"/>
                </a:ext>
              </a:extLst>
            </p:cNvPr>
            <p:cNvSpPr/>
            <p:nvPr/>
          </p:nvSpPr>
          <p:spPr>
            <a:xfrm>
              <a:off x="91180" y="2558230"/>
              <a:ext cx="8797680" cy="1966136"/>
            </a:xfrm>
            <a:prstGeom prst="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9978E37-3F65-F283-145E-9B96B4D1B307}"/>
                </a:ext>
              </a:extLst>
            </p:cNvPr>
            <p:cNvSpPr txBox="1"/>
            <p:nvPr/>
          </p:nvSpPr>
          <p:spPr>
            <a:xfrm>
              <a:off x="140528" y="3051397"/>
              <a:ext cx="2824236" cy="523220"/>
            </a:xfrm>
            <a:prstGeom prst="rect">
              <a:avLst/>
            </a:prstGeom>
            <a:noFill/>
          </p:spPr>
          <p:txBody>
            <a:bodyPr wrap="none" rtlCol="0">
              <a:spAutoFit/>
            </a:bodyPr>
            <a:lstStyle/>
            <a:p>
              <a:r>
                <a:rPr lang="en-US" sz="2800" b="1" dirty="0"/>
                <a:t>Quantitative data</a:t>
              </a:r>
            </a:p>
          </p:txBody>
        </p:sp>
        <p:sp>
          <p:nvSpPr>
            <p:cNvPr id="17" name="Left-Right Arrow 16">
              <a:extLst>
                <a:ext uri="{FF2B5EF4-FFF2-40B4-BE49-F238E27FC236}">
                  <a16:creationId xmlns:a16="http://schemas.microsoft.com/office/drawing/2014/main" id="{E0EB195A-DC90-A9A3-109B-2E86AD6CB965}"/>
                </a:ext>
              </a:extLst>
            </p:cNvPr>
            <p:cNvSpPr/>
            <p:nvPr/>
          </p:nvSpPr>
          <p:spPr>
            <a:xfrm>
              <a:off x="2921000" y="3557582"/>
              <a:ext cx="2489200" cy="6604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60CD42-227F-382A-4191-9C4DE53F29C5}"/>
                </a:ext>
              </a:extLst>
            </p:cNvPr>
            <p:cNvSpPr txBox="1"/>
            <p:nvPr/>
          </p:nvSpPr>
          <p:spPr>
            <a:xfrm>
              <a:off x="5415671" y="2950100"/>
              <a:ext cx="3784600" cy="954106"/>
            </a:xfrm>
            <a:prstGeom prst="rect">
              <a:avLst/>
            </a:prstGeom>
            <a:noFill/>
          </p:spPr>
          <p:txBody>
            <a:bodyPr wrap="square" rtlCol="0">
              <a:spAutoFit/>
            </a:bodyPr>
            <a:lstStyle/>
            <a:p>
              <a:r>
                <a:rPr lang="en-US" sz="2800" b="1" dirty="0"/>
                <a:t>Governing dynamical equations</a:t>
              </a:r>
            </a:p>
          </p:txBody>
        </p:sp>
        <p:sp>
          <p:nvSpPr>
            <p:cNvPr id="21" name="TextBox 20">
              <a:extLst>
                <a:ext uri="{FF2B5EF4-FFF2-40B4-BE49-F238E27FC236}">
                  <a16:creationId xmlns:a16="http://schemas.microsoft.com/office/drawing/2014/main" id="{4E0CC9BA-785B-CBA9-486C-CDC6BB06C1D1}"/>
                </a:ext>
              </a:extLst>
            </p:cNvPr>
            <p:cNvSpPr txBox="1"/>
            <p:nvPr/>
          </p:nvSpPr>
          <p:spPr>
            <a:xfrm>
              <a:off x="3338093" y="2650393"/>
              <a:ext cx="2260600" cy="1102916"/>
            </a:xfrm>
            <a:prstGeom prst="rect">
              <a:avLst/>
            </a:prstGeom>
            <a:noFill/>
          </p:spPr>
          <p:txBody>
            <a:bodyPr wrap="square" rtlCol="0">
              <a:spAutoFit/>
            </a:bodyPr>
            <a:lstStyle/>
            <a:p>
              <a:r>
                <a:rPr lang="en-US" sz="2000" dirty="0"/>
                <a:t>Mathematical representation</a:t>
              </a:r>
            </a:p>
          </p:txBody>
        </p:sp>
        <p:sp>
          <p:nvSpPr>
            <p:cNvPr id="22" name="TextBox 21">
              <a:extLst>
                <a:ext uri="{FF2B5EF4-FFF2-40B4-BE49-F238E27FC236}">
                  <a16:creationId xmlns:a16="http://schemas.microsoft.com/office/drawing/2014/main" id="{CBDD97FD-30F0-4863-0243-8922531DC097}"/>
                </a:ext>
              </a:extLst>
            </p:cNvPr>
            <p:cNvSpPr txBox="1"/>
            <p:nvPr/>
          </p:nvSpPr>
          <p:spPr>
            <a:xfrm>
              <a:off x="582106" y="3662368"/>
              <a:ext cx="1886157" cy="623388"/>
            </a:xfrm>
            <a:prstGeom prst="rect">
              <a:avLst/>
            </a:prstGeom>
            <a:noFill/>
          </p:spPr>
          <p:txBody>
            <a:bodyPr wrap="none" rtlCol="0">
              <a:spAutoFit/>
            </a:bodyPr>
            <a:lstStyle/>
            <a:p>
              <a:r>
                <a:rPr lang="en-US" sz="2000" dirty="0"/>
                <a:t>Live cell imaging</a:t>
              </a:r>
            </a:p>
          </p:txBody>
        </p:sp>
        <p:sp>
          <p:nvSpPr>
            <p:cNvPr id="23" name="TextBox 22">
              <a:extLst>
                <a:ext uri="{FF2B5EF4-FFF2-40B4-BE49-F238E27FC236}">
                  <a16:creationId xmlns:a16="http://schemas.microsoft.com/office/drawing/2014/main" id="{0AF630B3-A656-31FA-0C72-56FC74EDC73C}"/>
                </a:ext>
              </a:extLst>
            </p:cNvPr>
            <p:cNvSpPr txBox="1"/>
            <p:nvPr/>
          </p:nvSpPr>
          <p:spPr>
            <a:xfrm>
              <a:off x="597956" y="3995867"/>
              <a:ext cx="1663212" cy="623388"/>
            </a:xfrm>
            <a:prstGeom prst="rect">
              <a:avLst/>
            </a:prstGeom>
            <a:noFill/>
          </p:spPr>
          <p:txBody>
            <a:bodyPr wrap="none" rtlCol="0">
              <a:spAutoFit/>
            </a:bodyPr>
            <a:lstStyle/>
            <a:p>
              <a:r>
                <a:rPr lang="en-US" sz="2000" dirty="0"/>
                <a:t>Fixed cell data</a:t>
              </a:r>
            </a:p>
          </p:txBody>
        </p:sp>
      </p:grpSp>
      <p:grpSp>
        <p:nvGrpSpPr>
          <p:cNvPr id="11" name="Group 10">
            <a:extLst>
              <a:ext uri="{FF2B5EF4-FFF2-40B4-BE49-F238E27FC236}">
                <a16:creationId xmlns:a16="http://schemas.microsoft.com/office/drawing/2014/main" id="{5622C267-ADEE-F65C-FDB8-8FC433C1C60A}"/>
              </a:ext>
            </a:extLst>
          </p:cNvPr>
          <p:cNvGrpSpPr/>
          <p:nvPr/>
        </p:nvGrpSpPr>
        <p:grpSpPr>
          <a:xfrm>
            <a:off x="1312985" y="542180"/>
            <a:ext cx="7670991" cy="1032730"/>
            <a:chOff x="1274301" y="2871394"/>
            <a:chExt cx="7670991" cy="1609035"/>
          </a:xfrm>
        </p:grpSpPr>
        <p:sp>
          <p:nvSpPr>
            <p:cNvPr id="24" name="Rectangle 23">
              <a:extLst>
                <a:ext uri="{FF2B5EF4-FFF2-40B4-BE49-F238E27FC236}">
                  <a16:creationId xmlns:a16="http://schemas.microsoft.com/office/drawing/2014/main" id="{E659188F-90D4-5F99-9805-649EA75B3303}"/>
                </a:ext>
              </a:extLst>
            </p:cNvPr>
            <p:cNvSpPr/>
            <p:nvPr/>
          </p:nvSpPr>
          <p:spPr>
            <a:xfrm>
              <a:off x="1274301" y="2871394"/>
              <a:ext cx="7080738" cy="1609035"/>
            </a:xfrm>
            <a:prstGeom prst="rect">
              <a:avLst/>
            </a:prstGeom>
            <a:solidFill>
              <a:srgbClr val="CCFF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0C123ED-B5D1-53F8-E98F-E218550CC2C9}"/>
                </a:ext>
              </a:extLst>
            </p:cNvPr>
            <p:cNvSpPr txBox="1"/>
            <p:nvPr/>
          </p:nvSpPr>
          <p:spPr>
            <a:xfrm>
              <a:off x="1898343" y="3620834"/>
              <a:ext cx="1509067" cy="815199"/>
            </a:xfrm>
            <a:prstGeom prst="rect">
              <a:avLst/>
            </a:prstGeom>
            <a:noFill/>
          </p:spPr>
          <p:txBody>
            <a:bodyPr wrap="none" rtlCol="0">
              <a:spAutoFit/>
            </a:bodyPr>
            <a:lstStyle/>
            <a:p>
              <a:r>
                <a:rPr lang="en-US" sz="2800" b="1" dirty="0"/>
                <a:t>Statistics</a:t>
              </a:r>
            </a:p>
          </p:txBody>
        </p:sp>
        <p:sp>
          <p:nvSpPr>
            <p:cNvPr id="27" name="TextBox 26">
              <a:extLst>
                <a:ext uri="{FF2B5EF4-FFF2-40B4-BE49-F238E27FC236}">
                  <a16:creationId xmlns:a16="http://schemas.microsoft.com/office/drawing/2014/main" id="{DB2DAE1C-BBAA-6AA9-962D-1B39C1B03BCC}"/>
                </a:ext>
              </a:extLst>
            </p:cNvPr>
            <p:cNvSpPr txBox="1"/>
            <p:nvPr/>
          </p:nvSpPr>
          <p:spPr>
            <a:xfrm>
              <a:off x="5160692" y="3660340"/>
              <a:ext cx="3784600" cy="815199"/>
            </a:xfrm>
            <a:prstGeom prst="rect">
              <a:avLst/>
            </a:prstGeom>
            <a:noFill/>
          </p:spPr>
          <p:txBody>
            <a:bodyPr wrap="square" rtlCol="0">
              <a:spAutoFit/>
            </a:bodyPr>
            <a:lstStyle/>
            <a:p>
              <a:r>
                <a:rPr lang="en-US" sz="2800" b="1" dirty="0"/>
                <a:t>Statistical Physics</a:t>
              </a:r>
            </a:p>
          </p:txBody>
        </p:sp>
      </p:grpSp>
      <p:sp>
        <p:nvSpPr>
          <p:cNvPr id="31" name="TextBox 30">
            <a:extLst>
              <a:ext uri="{FF2B5EF4-FFF2-40B4-BE49-F238E27FC236}">
                <a16:creationId xmlns:a16="http://schemas.microsoft.com/office/drawing/2014/main" id="{47E026EF-0D2C-3352-A023-398F02C43617}"/>
              </a:ext>
            </a:extLst>
          </p:cNvPr>
          <p:cNvSpPr txBox="1"/>
          <p:nvPr/>
        </p:nvSpPr>
        <p:spPr>
          <a:xfrm>
            <a:off x="2103456" y="450334"/>
            <a:ext cx="4920834" cy="523220"/>
          </a:xfrm>
          <a:prstGeom prst="rect">
            <a:avLst/>
          </a:prstGeom>
          <a:noFill/>
        </p:spPr>
        <p:txBody>
          <a:bodyPr wrap="none" rtlCol="0">
            <a:spAutoFit/>
          </a:bodyPr>
          <a:lstStyle/>
          <a:p>
            <a:r>
              <a:rPr lang="en-US" sz="2800" b="1" dirty="0"/>
              <a:t>Emerging trend of data sciences</a:t>
            </a:r>
          </a:p>
        </p:txBody>
      </p:sp>
      <p:sp>
        <p:nvSpPr>
          <p:cNvPr id="32" name="Right Arrow 31">
            <a:extLst>
              <a:ext uri="{FF2B5EF4-FFF2-40B4-BE49-F238E27FC236}">
                <a16:creationId xmlns:a16="http://schemas.microsoft.com/office/drawing/2014/main" id="{7614EBB0-F328-8735-DB66-6CA1BD04E1BF}"/>
              </a:ext>
            </a:extLst>
          </p:cNvPr>
          <p:cNvSpPr/>
          <p:nvPr/>
        </p:nvSpPr>
        <p:spPr>
          <a:xfrm>
            <a:off x="3667722" y="1049466"/>
            <a:ext cx="1329657" cy="48320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8210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F21EFE-47CE-D39D-241C-24FE01A77ECE}"/>
              </a:ext>
            </a:extLst>
          </p:cNvPr>
          <p:cNvGrpSpPr/>
          <p:nvPr/>
        </p:nvGrpSpPr>
        <p:grpSpPr>
          <a:xfrm>
            <a:off x="1546421" y="654863"/>
            <a:ext cx="4853481" cy="3601082"/>
            <a:chOff x="737975" y="98271"/>
            <a:chExt cx="7690441" cy="5361480"/>
          </a:xfrm>
        </p:grpSpPr>
        <p:grpSp>
          <p:nvGrpSpPr>
            <p:cNvPr id="45" name="Group 44"/>
            <p:cNvGrpSpPr/>
            <p:nvPr/>
          </p:nvGrpSpPr>
          <p:grpSpPr>
            <a:xfrm>
              <a:off x="737975" y="98271"/>
              <a:ext cx="6578456" cy="5361480"/>
              <a:chOff x="542032" y="166541"/>
              <a:chExt cx="6578456" cy="5361480"/>
            </a:xfrm>
          </p:grpSpPr>
          <p:cxnSp>
            <p:nvCxnSpPr>
              <p:cNvPr id="7" name="Straight Arrow Connector 6"/>
              <p:cNvCxnSpPr/>
              <p:nvPr/>
            </p:nvCxnSpPr>
            <p:spPr>
              <a:xfrm flipV="1">
                <a:off x="1154257" y="166541"/>
                <a:ext cx="0" cy="4758419"/>
              </a:xfrm>
              <a:prstGeom prst="straightConnector1">
                <a:avLst/>
              </a:prstGeom>
              <a:ln w="34925">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154257" y="4924960"/>
                <a:ext cx="5895380" cy="0"/>
              </a:xfrm>
              <a:prstGeom prst="straightConnector1">
                <a:avLst/>
              </a:prstGeom>
              <a:ln w="34925">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a:off x="1368991" y="2146520"/>
                <a:ext cx="2622971" cy="2569904"/>
              </a:xfrm>
              <a:custGeom>
                <a:avLst/>
                <a:gdLst>
                  <a:gd name="connsiteX0" fmla="*/ 1175285 w 2622971"/>
                  <a:gd name="connsiteY0" fmla="*/ 10595 h 2569904"/>
                  <a:gd name="connsiteX1" fmla="*/ 1175285 w 2622971"/>
                  <a:gd name="connsiteY1" fmla="*/ 10595 h 2569904"/>
                  <a:gd name="connsiteX2" fmla="*/ 473905 w 2622971"/>
                  <a:gd name="connsiteY2" fmla="*/ 86426 h 2569904"/>
                  <a:gd name="connsiteX3" fmla="*/ 360168 w 2622971"/>
                  <a:gd name="connsiteY3" fmla="*/ 162258 h 2569904"/>
                  <a:gd name="connsiteX4" fmla="*/ 189562 w 2622971"/>
                  <a:gd name="connsiteY4" fmla="*/ 332878 h 2569904"/>
                  <a:gd name="connsiteX5" fmla="*/ 75825 w 2622971"/>
                  <a:gd name="connsiteY5" fmla="*/ 503499 h 2569904"/>
                  <a:gd name="connsiteX6" fmla="*/ 56869 w 2622971"/>
                  <a:gd name="connsiteY6" fmla="*/ 560373 h 2569904"/>
                  <a:gd name="connsiteX7" fmla="*/ 18957 w 2622971"/>
                  <a:gd name="connsiteY7" fmla="*/ 636204 h 2569904"/>
                  <a:gd name="connsiteX8" fmla="*/ 0 w 2622971"/>
                  <a:gd name="connsiteY8" fmla="*/ 712035 h 2569904"/>
                  <a:gd name="connsiteX9" fmla="*/ 18957 w 2622971"/>
                  <a:gd name="connsiteY9" fmla="*/ 939529 h 2569904"/>
                  <a:gd name="connsiteX10" fmla="*/ 37913 w 2622971"/>
                  <a:gd name="connsiteY10" fmla="*/ 996403 h 2569904"/>
                  <a:gd name="connsiteX11" fmla="*/ 94781 w 2622971"/>
                  <a:gd name="connsiteY11" fmla="*/ 1034319 h 2569904"/>
                  <a:gd name="connsiteX12" fmla="*/ 265387 w 2622971"/>
                  <a:gd name="connsiteY12" fmla="*/ 1223897 h 2569904"/>
                  <a:gd name="connsiteX13" fmla="*/ 398081 w 2622971"/>
                  <a:gd name="connsiteY13" fmla="*/ 1318686 h 2569904"/>
                  <a:gd name="connsiteX14" fmla="*/ 511818 w 2622971"/>
                  <a:gd name="connsiteY14" fmla="*/ 1451391 h 2569904"/>
                  <a:gd name="connsiteX15" fmla="*/ 568687 w 2622971"/>
                  <a:gd name="connsiteY15" fmla="*/ 1470349 h 2569904"/>
                  <a:gd name="connsiteX16" fmla="*/ 682424 w 2622971"/>
                  <a:gd name="connsiteY16" fmla="*/ 1565138 h 2569904"/>
                  <a:gd name="connsiteX17" fmla="*/ 815117 w 2622971"/>
                  <a:gd name="connsiteY17" fmla="*/ 1659927 h 2569904"/>
                  <a:gd name="connsiteX18" fmla="*/ 909898 w 2622971"/>
                  <a:gd name="connsiteY18" fmla="*/ 1735759 h 2569904"/>
                  <a:gd name="connsiteX19" fmla="*/ 947811 w 2622971"/>
                  <a:gd name="connsiteY19" fmla="*/ 1773675 h 2569904"/>
                  <a:gd name="connsiteX20" fmla="*/ 1004679 w 2622971"/>
                  <a:gd name="connsiteY20" fmla="*/ 1811590 h 2569904"/>
                  <a:gd name="connsiteX21" fmla="*/ 1099460 w 2622971"/>
                  <a:gd name="connsiteY21" fmla="*/ 1906379 h 2569904"/>
                  <a:gd name="connsiteX22" fmla="*/ 1175285 w 2622971"/>
                  <a:gd name="connsiteY22" fmla="*/ 1963253 h 2569904"/>
                  <a:gd name="connsiteX23" fmla="*/ 1289022 w 2622971"/>
                  <a:gd name="connsiteY23" fmla="*/ 2039084 h 2569904"/>
                  <a:gd name="connsiteX24" fmla="*/ 1402760 w 2622971"/>
                  <a:gd name="connsiteY24" fmla="*/ 2133874 h 2569904"/>
                  <a:gd name="connsiteX25" fmla="*/ 1440672 w 2622971"/>
                  <a:gd name="connsiteY25" fmla="*/ 2190747 h 2569904"/>
                  <a:gd name="connsiteX26" fmla="*/ 1497541 w 2622971"/>
                  <a:gd name="connsiteY26" fmla="*/ 2209705 h 2569904"/>
                  <a:gd name="connsiteX27" fmla="*/ 1554409 w 2622971"/>
                  <a:gd name="connsiteY27" fmla="*/ 2247621 h 2569904"/>
                  <a:gd name="connsiteX28" fmla="*/ 1668146 w 2622971"/>
                  <a:gd name="connsiteY28" fmla="*/ 2304494 h 2569904"/>
                  <a:gd name="connsiteX29" fmla="*/ 1781884 w 2622971"/>
                  <a:gd name="connsiteY29" fmla="*/ 2380326 h 2569904"/>
                  <a:gd name="connsiteX30" fmla="*/ 1857709 w 2622971"/>
                  <a:gd name="connsiteY30" fmla="*/ 2418241 h 2569904"/>
                  <a:gd name="connsiteX31" fmla="*/ 1914577 w 2622971"/>
                  <a:gd name="connsiteY31" fmla="*/ 2437199 h 2569904"/>
                  <a:gd name="connsiteX32" fmla="*/ 2009358 w 2622971"/>
                  <a:gd name="connsiteY32" fmla="*/ 2475115 h 2569904"/>
                  <a:gd name="connsiteX33" fmla="*/ 2066227 w 2622971"/>
                  <a:gd name="connsiteY33" fmla="*/ 2494073 h 2569904"/>
                  <a:gd name="connsiteX34" fmla="*/ 2198920 w 2622971"/>
                  <a:gd name="connsiteY34" fmla="*/ 2550946 h 2569904"/>
                  <a:gd name="connsiteX35" fmla="*/ 2331614 w 2622971"/>
                  <a:gd name="connsiteY35" fmla="*/ 2569904 h 2569904"/>
                  <a:gd name="connsiteX36" fmla="*/ 2521176 w 2622971"/>
                  <a:gd name="connsiteY36" fmla="*/ 2550946 h 2569904"/>
                  <a:gd name="connsiteX37" fmla="*/ 2559088 w 2622971"/>
                  <a:gd name="connsiteY37" fmla="*/ 2494073 h 2569904"/>
                  <a:gd name="connsiteX38" fmla="*/ 2597001 w 2622971"/>
                  <a:gd name="connsiteY38" fmla="*/ 2456157 h 2569904"/>
                  <a:gd name="connsiteX39" fmla="*/ 2597001 w 2622971"/>
                  <a:gd name="connsiteY39" fmla="*/ 2152831 h 2569904"/>
                  <a:gd name="connsiteX40" fmla="*/ 2559088 w 2622971"/>
                  <a:gd name="connsiteY40" fmla="*/ 1849506 h 2569904"/>
                  <a:gd name="connsiteX41" fmla="*/ 2540132 w 2622971"/>
                  <a:gd name="connsiteY41" fmla="*/ 1735759 h 2569904"/>
                  <a:gd name="connsiteX42" fmla="*/ 2521176 w 2622971"/>
                  <a:gd name="connsiteY42" fmla="*/ 1678885 h 2569904"/>
                  <a:gd name="connsiteX43" fmla="*/ 2445351 w 2622971"/>
                  <a:gd name="connsiteY43" fmla="*/ 1508265 h 2569904"/>
                  <a:gd name="connsiteX44" fmla="*/ 2350570 w 2622971"/>
                  <a:gd name="connsiteY44" fmla="*/ 1356602 h 2569904"/>
                  <a:gd name="connsiteX45" fmla="*/ 2104139 w 2622971"/>
                  <a:gd name="connsiteY45" fmla="*/ 1110150 h 2569904"/>
                  <a:gd name="connsiteX46" fmla="*/ 1971446 w 2622971"/>
                  <a:gd name="connsiteY46" fmla="*/ 977445 h 2569904"/>
                  <a:gd name="connsiteX47" fmla="*/ 1914577 w 2622971"/>
                  <a:gd name="connsiteY47" fmla="*/ 920572 h 2569904"/>
                  <a:gd name="connsiteX48" fmla="*/ 1838752 w 2622971"/>
                  <a:gd name="connsiteY48" fmla="*/ 806824 h 2569904"/>
                  <a:gd name="connsiteX49" fmla="*/ 1725015 w 2622971"/>
                  <a:gd name="connsiteY49" fmla="*/ 636204 h 2569904"/>
                  <a:gd name="connsiteX50" fmla="*/ 1687103 w 2622971"/>
                  <a:gd name="connsiteY50" fmla="*/ 579330 h 2569904"/>
                  <a:gd name="connsiteX51" fmla="*/ 1630234 w 2622971"/>
                  <a:gd name="connsiteY51" fmla="*/ 484541 h 2569904"/>
                  <a:gd name="connsiteX52" fmla="*/ 1573365 w 2622971"/>
                  <a:gd name="connsiteY52" fmla="*/ 427668 h 2569904"/>
                  <a:gd name="connsiteX53" fmla="*/ 1554409 w 2622971"/>
                  <a:gd name="connsiteY53" fmla="*/ 370794 h 2569904"/>
                  <a:gd name="connsiteX54" fmla="*/ 1497541 w 2622971"/>
                  <a:gd name="connsiteY54" fmla="*/ 351836 h 2569904"/>
                  <a:gd name="connsiteX55" fmla="*/ 1421716 w 2622971"/>
                  <a:gd name="connsiteY55" fmla="*/ 294963 h 2569904"/>
                  <a:gd name="connsiteX56" fmla="*/ 1326935 w 2622971"/>
                  <a:gd name="connsiteY56" fmla="*/ 200173 h 2569904"/>
                  <a:gd name="connsiteX57" fmla="*/ 1270066 w 2622971"/>
                  <a:gd name="connsiteY57" fmla="*/ 143300 h 2569904"/>
                  <a:gd name="connsiteX58" fmla="*/ 1213198 w 2622971"/>
                  <a:gd name="connsiteY58" fmla="*/ 86426 h 2569904"/>
                  <a:gd name="connsiteX59" fmla="*/ 1175285 w 2622971"/>
                  <a:gd name="connsiteY59" fmla="*/ 10595 h 256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22971" h="2569904">
                    <a:moveTo>
                      <a:pt x="1175285" y="10595"/>
                    </a:moveTo>
                    <a:lnTo>
                      <a:pt x="1175285" y="10595"/>
                    </a:lnTo>
                    <a:cubicBezTo>
                      <a:pt x="747373" y="24400"/>
                      <a:pt x="719222" y="-56688"/>
                      <a:pt x="473905" y="86426"/>
                    </a:cubicBezTo>
                    <a:cubicBezTo>
                      <a:pt x="434547" y="109387"/>
                      <a:pt x="397018" y="135456"/>
                      <a:pt x="360168" y="162258"/>
                    </a:cubicBezTo>
                    <a:cubicBezTo>
                      <a:pt x="269997" y="227843"/>
                      <a:pt x="254457" y="242018"/>
                      <a:pt x="189562" y="332878"/>
                    </a:cubicBezTo>
                    <a:cubicBezTo>
                      <a:pt x="149836" y="388500"/>
                      <a:pt x="75825" y="503499"/>
                      <a:pt x="75825" y="503499"/>
                    </a:cubicBezTo>
                    <a:cubicBezTo>
                      <a:pt x="69506" y="522457"/>
                      <a:pt x="64740" y="542005"/>
                      <a:pt x="56869" y="560373"/>
                    </a:cubicBezTo>
                    <a:cubicBezTo>
                      <a:pt x="45738" y="586348"/>
                      <a:pt x="28879" y="609743"/>
                      <a:pt x="18957" y="636204"/>
                    </a:cubicBezTo>
                    <a:cubicBezTo>
                      <a:pt x="9809" y="660600"/>
                      <a:pt x="6319" y="686758"/>
                      <a:pt x="0" y="712035"/>
                    </a:cubicBezTo>
                    <a:cubicBezTo>
                      <a:pt x="6319" y="787866"/>
                      <a:pt x="8901" y="864102"/>
                      <a:pt x="18957" y="939529"/>
                    </a:cubicBezTo>
                    <a:cubicBezTo>
                      <a:pt x="21598" y="959337"/>
                      <a:pt x="25430" y="980798"/>
                      <a:pt x="37913" y="996403"/>
                    </a:cubicBezTo>
                    <a:cubicBezTo>
                      <a:pt x="52145" y="1014194"/>
                      <a:pt x="75825" y="1021680"/>
                      <a:pt x="94781" y="1034319"/>
                    </a:cubicBezTo>
                    <a:cubicBezTo>
                      <a:pt x="145712" y="1110720"/>
                      <a:pt x="176109" y="1164373"/>
                      <a:pt x="265387" y="1223897"/>
                    </a:cubicBezTo>
                    <a:cubicBezTo>
                      <a:pt x="297675" y="1245424"/>
                      <a:pt x="374571" y="1295174"/>
                      <a:pt x="398081" y="1318686"/>
                    </a:cubicBezTo>
                    <a:cubicBezTo>
                      <a:pt x="450643" y="1371253"/>
                      <a:pt x="449910" y="1410116"/>
                      <a:pt x="511818" y="1451391"/>
                    </a:cubicBezTo>
                    <a:cubicBezTo>
                      <a:pt x="528444" y="1462476"/>
                      <a:pt x="549731" y="1464030"/>
                      <a:pt x="568687" y="1470349"/>
                    </a:cubicBezTo>
                    <a:cubicBezTo>
                      <a:pt x="734829" y="1636509"/>
                      <a:pt x="524075" y="1433169"/>
                      <a:pt x="682424" y="1565138"/>
                    </a:cubicBezTo>
                    <a:cubicBezTo>
                      <a:pt x="797701" y="1661210"/>
                      <a:pt x="674808" y="1589768"/>
                      <a:pt x="815117" y="1659927"/>
                    </a:cubicBezTo>
                    <a:cubicBezTo>
                      <a:pt x="906659" y="1751477"/>
                      <a:pt x="790332" y="1640097"/>
                      <a:pt x="909898" y="1735759"/>
                    </a:cubicBezTo>
                    <a:cubicBezTo>
                      <a:pt x="923854" y="1746925"/>
                      <a:pt x="933855" y="1762509"/>
                      <a:pt x="947811" y="1773675"/>
                    </a:cubicBezTo>
                    <a:cubicBezTo>
                      <a:pt x="965601" y="1787908"/>
                      <a:pt x="987534" y="1796587"/>
                      <a:pt x="1004679" y="1811590"/>
                    </a:cubicBezTo>
                    <a:cubicBezTo>
                      <a:pt x="1038304" y="1841015"/>
                      <a:pt x="1063716" y="1879568"/>
                      <a:pt x="1099460" y="1906379"/>
                    </a:cubicBezTo>
                    <a:cubicBezTo>
                      <a:pt x="1124735" y="1925337"/>
                      <a:pt x="1149402" y="1945134"/>
                      <a:pt x="1175285" y="1963253"/>
                    </a:cubicBezTo>
                    <a:cubicBezTo>
                      <a:pt x="1212613" y="1989385"/>
                      <a:pt x="1253055" y="2011108"/>
                      <a:pt x="1289022" y="2039084"/>
                    </a:cubicBezTo>
                    <a:cubicBezTo>
                      <a:pt x="1507960" y="2209384"/>
                      <a:pt x="1199545" y="1998385"/>
                      <a:pt x="1402760" y="2133874"/>
                    </a:cubicBezTo>
                    <a:cubicBezTo>
                      <a:pt x="1415397" y="2152832"/>
                      <a:pt x="1422882" y="2176513"/>
                      <a:pt x="1440672" y="2190747"/>
                    </a:cubicBezTo>
                    <a:cubicBezTo>
                      <a:pt x="1456275" y="2203230"/>
                      <a:pt x="1479669" y="2200768"/>
                      <a:pt x="1497541" y="2209705"/>
                    </a:cubicBezTo>
                    <a:cubicBezTo>
                      <a:pt x="1517918" y="2219895"/>
                      <a:pt x="1534493" y="2236556"/>
                      <a:pt x="1554409" y="2247621"/>
                    </a:cubicBezTo>
                    <a:cubicBezTo>
                      <a:pt x="1591462" y="2268208"/>
                      <a:pt x="1631533" y="2283135"/>
                      <a:pt x="1668146" y="2304494"/>
                    </a:cubicBezTo>
                    <a:cubicBezTo>
                      <a:pt x="1707505" y="2327455"/>
                      <a:pt x="1741129" y="2359947"/>
                      <a:pt x="1781884" y="2380326"/>
                    </a:cubicBezTo>
                    <a:cubicBezTo>
                      <a:pt x="1807159" y="2392964"/>
                      <a:pt x="1831735" y="2407109"/>
                      <a:pt x="1857709" y="2418241"/>
                    </a:cubicBezTo>
                    <a:cubicBezTo>
                      <a:pt x="1876075" y="2426113"/>
                      <a:pt x="1895868" y="2430182"/>
                      <a:pt x="1914577" y="2437199"/>
                    </a:cubicBezTo>
                    <a:cubicBezTo>
                      <a:pt x="1946438" y="2449148"/>
                      <a:pt x="1977497" y="2463166"/>
                      <a:pt x="2009358" y="2475115"/>
                    </a:cubicBezTo>
                    <a:cubicBezTo>
                      <a:pt x="2028067" y="2482132"/>
                      <a:pt x="2047861" y="2486201"/>
                      <a:pt x="2066227" y="2494073"/>
                    </a:cubicBezTo>
                    <a:cubicBezTo>
                      <a:pt x="2120168" y="2517192"/>
                      <a:pt x="2143355" y="2539832"/>
                      <a:pt x="2198920" y="2550946"/>
                    </a:cubicBezTo>
                    <a:cubicBezTo>
                      <a:pt x="2242733" y="2559709"/>
                      <a:pt x="2287383" y="2563585"/>
                      <a:pt x="2331614" y="2569904"/>
                    </a:cubicBezTo>
                    <a:cubicBezTo>
                      <a:pt x="2394801" y="2563585"/>
                      <a:pt x="2460933" y="2571029"/>
                      <a:pt x="2521176" y="2550946"/>
                    </a:cubicBezTo>
                    <a:cubicBezTo>
                      <a:pt x="2542790" y="2543741"/>
                      <a:pt x="2544856" y="2511865"/>
                      <a:pt x="2559088" y="2494073"/>
                    </a:cubicBezTo>
                    <a:cubicBezTo>
                      <a:pt x="2570253" y="2480116"/>
                      <a:pt x="2584363" y="2468796"/>
                      <a:pt x="2597001" y="2456157"/>
                    </a:cubicBezTo>
                    <a:cubicBezTo>
                      <a:pt x="2641300" y="2323247"/>
                      <a:pt x="2620417" y="2410424"/>
                      <a:pt x="2597001" y="2152831"/>
                    </a:cubicBezTo>
                    <a:cubicBezTo>
                      <a:pt x="2587579" y="2049180"/>
                      <a:pt x="2574837" y="1951886"/>
                      <a:pt x="2559088" y="1849506"/>
                    </a:cubicBezTo>
                    <a:cubicBezTo>
                      <a:pt x="2553244" y="1811514"/>
                      <a:pt x="2548470" y="1773282"/>
                      <a:pt x="2540132" y="1735759"/>
                    </a:cubicBezTo>
                    <a:cubicBezTo>
                      <a:pt x="2535797" y="1716251"/>
                      <a:pt x="2528192" y="1697596"/>
                      <a:pt x="2521176" y="1678885"/>
                    </a:cubicBezTo>
                    <a:cubicBezTo>
                      <a:pt x="2500435" y="1623572"/>
                      <a:pt x="2475505" y="1559961"/>
                      <a:pt x="2445351" y="1508265"/>
                    </a:cubicBezTo>
                    <a:cubicBezTo>
                      <a:pt x="2415315" y="1456770"/>
                      <a:pt x="2392722" y="1398758"/>
                      <a:pt x="2350570" y="1356602"/>
                    </a:cubicBezTo>
                    <a:lnTo>
                      <a:pt x="2104139" y="1110150"/>
                    </a:lnTo>
                    <a:lnTo>
                      <a:pt x="1971446" y="977445"/>
                    </a:lnTo>
                    <a:lnTo>
                      <a:pt x="1914577" y="920572"/>
                    </a:lnTo>
                    <a:cubicBezTo>
                      <a:pt x="1876560" y="806509"/>
                      <a:pt x="1923950" y="920431"/>
                      <a:pt x="1838752" y="806824"/>
                    </a:cubicBezTo>
                    <a:cubicBezTo>
                      <a:pt x="1797743" y="752141"/>
                      <a:pt x="1762927" y="693077"/>
                      <a:pt x="1725015" y="636204"/>
                    </a:cubicBezTo>
                    <a:cubicBezTo>
                      <a:pt x="1712378" y="617246"/>
                      <a:pt x="1698825" y="598867"/>
                      <a:pt x="1687103" y="579330"/>
                    </a:cubicBezTo>
                    <a:cubicBezTo>
                      <a:pt x="1668147" y="547734"/>
                      <a:pt x="1652341" y="514019"/>
                      <a:pt x="1630234" y="484541"/>
                    </a:cubicBezTo>
                    <a:cubicBezTo>
                      <a:pt x="1614149" y="463093"/>
                      <a:pt x="1592321" y="446626"/>
                      <a:pt x="1573365" y="427668"/>
                    </a:cubicBezTo>
                    <a:cubicBezTo>
                      <a:pt x="1567046" y="408710"/>
                      <a:pt x="1568539" y="384925"/>
                      <a:pt x="1554409" y="370794"/>
                    </a:cubicBezTo>
                    <a:cubicBezTo>
                      <a:pt x="1540281" y="356664"/>
                      <a:pt x="1514890" y="361750"/>
                      <a:pt x="1497541" y="351836"/>
                    </a:cubicBezTo>
                    <a:cubicBezTo>
                      <a:pt x="1470110" y="336160"/>
                      <a:pt x="1445329" y="315954"/>
                      <a:pt x="1421716" y="294963"/>
                    </a:cubicBezTo>
                    <a:cubicBezTo>
                      <a:pt x="1388321" y="265276"/>
                      <a:pt x="1358529" y="231770"/>
                      <a:pt x="1326935" y="200173"/>
                    </a:cubicBezTo>
                    <a:lnTo>
                      <a:pt x="1270066" y="143300"/>
                    </a:lnTo>
                    <a:cubicBezTo>
                      <a:pt x="1251110" y="124342"/>
                      <a:pt x="1235504" y="101298"/>
                      <a:pt x="1213198" y="86426"/>
                    </a:cubicBezTo>
                    <a:lnTo>
                      <a:pt x="1175285" y="10595"/>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Freeform 25"/>
              <p:cNvSpPr/>
              <p:nvPr/>
            </p:nvSpPr>
            <p:spPr>
              <a:xfrm>
                <a:off x="5221421" y="585089"/>
                <a:ext cx="1899067" cy="2579877"/>
              </a:xfrm>
              <a:custGeom>
                <a:avLst/>
                <a:gdLst>
                  <a:gd name="connsiteX0" fmla="*/ 170606 w 1899067"/>
                  <a:gd name="connsiteY0" fmla="*/ 18957 h 2579877"/>
                  <a:gd name="connsiteX1" fmla="*/ 170606 w 1899067"/>
                  <a:gd name="connsiteY1" fmla="*/ 18957 h 2579877"/>
                  <a:gd name="connsiteX2" fmla="*/ 18956 w 1899067"/>
                  <a:gd name="connsiteY2" fmla="*/ 113747 h 2579877"/>
                  <a:gd name="connsiteX3" fmla="*/ 0 w 1899067"/>
                  <a:gd name="connsiteY3" fmla="*/ 170620 h 2579877"/>
                  <a:gd name="connsiteX4" fmla="*/ 18956 w 1899067"/>
                  <a:gd name="connsiteY4" fmla="*/ 777271 h 2579877"/>
                  <a:gd name="connsiteX5" fmla="*/ 37913 w 1899067"/>
                  <a:gd name="connsiteY5" fmla="*/ 872060 h 2579877"/>
                  <a:gd name="connsiteX6" fmla="*/ 75825 w 1899067"/>
                  <a:gd name="connsiteY6" fmla="*/ 1289133 h 2579877"/>
                  <a:gd name="connsiteX7" fmla="*/ 113737 w 1899067"/>
                  <a:gd name="connsiteY7" fmla="*/ 1535585 h 2579877"/>
                  <a:gd name="connsiteX8" fmla="*/ 151650 w 1899067"/>
                  <a:gd name="connsiteY8" fmla="*/ 1800995 h 2579877"/>
                  <a:gd name="connsiteX9" fmla="*/ 208519 w 1899067"/>
                  <a:gd name="connsiteY9" fmla="*/ 1876826 h 2579877"/>
                  <a:gd name="connsiteX10" fmla="*/ 303300 w 1899067"/>
                  <a:gd name="connsiteY10" fmla="*/ 2028489 h 2579877"/>
                  <a:gd name="connsiteX11" fmla="*/ 435993 w 1899067"/>
                  <a:gd name="connsiteY11" fmla="*/ 2161194 h 2579877"/>
                  <a:gd name="connsiteX12" fmla="*/ 492862 w 1899067"/>
                  <a:gd name="connsiteY12" fmla="*/ 2199109 h 2579877"/>
                  <a:gd name="connsiteX13" fmla="*/ 568686 w 1899067"/>
                  <a:gd name="connsiteY13" fmla="*/ 2255983 h 2579877"/>
                  <a:gd name="connsiteX14" fmla="*/ 796161 w 1899067"/>
                  <a:gd name="connsiteY14" fmla="*/ 2407646 h 2579877"/>
                  <a:gd name="connsiteX15" fmla="*/ 871986 w 1899067"/>
                  <a:gd name="connsiteY15" fmla="*/ 2464519 h 2579877"/>
                  <a:gd name="connsiteX16" fmla="*/ 985723 w 1899067"/>
                  <a:gd name="connsiteY16" fmla="*/ 2502435 h 2579877"/>
                  <a:gd name="connsiteX17" fmla="*/ 1251110 w 1899067"/>
                  <a:gd name="connsiteY17" fmla="*/ 2559308 h 2579877"/>
                  <a:gd name="connsiteX18" fmla="*/ 1307978 w 1899067"/>
                  <a:gd name="connsiteY18" fmla="*/ 2578266 h 2579877"/>
                  <a:gd name="connsiteX19" fmla="*/ 1706059 w 1899067"/>
                  <a:gd name="connsiteY19" fmla="*/ 2540351 h 2579877"/>
                  <a:gd name="connsiteX20" fmla="*/ 1762927 w 1899067"/>
                  <a:gd name="connsiteY20" fmla="*/ 2483477 h 2579877"/>
                  <a:gd name="connsiteX21" fmla="*/ 1800840 w 1899067"/>
                  <a:gd name="connsiteY21" fmla="*/ 2426604 h 2579877"/>
                  <a:gd name="connsiteX22" fmla="*/ 1857708 w 1899067"/>
                  <a:gd name="connsiteY22" fmla="*/ 2388688 h 2579877"/>
                  <a:gd name="connsiteX23" fmla="*/ 1876665 w 1899067"/>
                  <a:gd name="connsiteY23" fmla="*/ 2312856 h 2579877"/>
                  <a:gd name="connsiteX24" fmla="*/ 1876665 w 1899067"/>
                  <a:gd name="connsiteY24" fmla="*/ 1611416 h 2579877"/>
                  <a:gd name="connsiteX25" fmla="*/ 1838752 w 1899067"/>
                  <a:gd name="connsiteY25" fmla="*/ 1516627 h 2579877"/>
                  <a:gd name="connsiteX26" fmla="*/ 1800840 w 1899067"/>
                  <a:gd name="connsiteY26" fmla="*/ 1383922 h 2579877"/>
                  <a:gd name="connsiteX27" fmla="*/ 1743971 w 1899067"/>
                  <a:gd name="connsiteY27" fmla="*/ 1346006 h 2579877"/>
                  <a:gd name="connsiteX28" fmla="*/ 1649190 w 1899067"/>
                  <a:gd name="connsiteY28" fmla="*/ 1232259 h 2579877"/>
                  <a:gd name="connsiteX29" fmla="*/ 1592322 w 1899067"/>
                  <a:gd name="connsiteY29" fmla="*/ 1156428 h 2579877"/>
                  <a:gd name="connsiteX30" fmla="*/ 1554409 w 1899067"/>
                  <a:gd name="connsiteY30" fmla="*/ 1118512 h 2579877"/>
                  <a:gd name="connsiteX31" fmla="*/ 1478584 w 1899067"/>
                  <a:gd name="connsiteY31" fmla="*/ 1004765 h 2579877"/>
                  <a:gd name="connsiteX32" fmla="*/ 1459628 w 1899067"/>
                  <a:gd name="connsiteY32" fmla="*/ 928934 h 2579877"/>
                  <a:gd name="connsiteX33" fmla="*/ 1345891 w 1899067"/>
                  <a:gd name="connsiteY33" fmla="*/ 758313 h 2579877"/>
                  <a:gd name="connsiteX34" fmla="*/ 1270066 w 1899067"/>
                  <a:gd name="connsiteY34" fmla="*/ 644566 h 2579877"/>
                  <a:gd name="connsiteX35" fmla="*/ 1232154 w 1899067"/>
                  <a:gd name="connsiteY35" fmla="*/ 587693 h 2579877"/>
                  <a:gd name="connsiteX36" fmla="*/ 1194241 w 1899067"/>
                  <a:gd name="connsiteY36" fmla="*/ 530819 h 2579877"/>
                  <a:gd name="connsiteX37" fmla="*/ 1156329 w 1899067"/>
                  <a:gd name="connsiteY37" fmla="*/ 454988 h 2579877"/>
                  <a:gd name="connsiteX38" fmla="*/ 1061548 w 1899067"/>
                  <a:gd name="connsiteY38" fmla="*/ 341241 h 2579877"/>
                  <a:gd name="connsiteX39" fmla="*/ 1023635 w 1899067"/>
                  <a:gd name="connsiteY39" fmla="*/ 265409 h 2579877"/>
                  <a:gd name="connsiteX40" fmla="*/ 966767 w 1899067"/>
                  <a:gd name="connsiteY40" fmla="*/ 246451 h 2579877"/>
                  <a:gd name="connsiteX41" fmla="*/ 853030 w 1899067"/>
                  <a:gd name="connsiteY41" fmla="*/ 170620 h 2579877"/>
                  <a:gd name="connsiteX42" fmla="*/ 796161 w 1899067"/>
                  <a:gd name="connsiteY42" fmla="*/ 151662 h 2579877"/>
                  <a:gd name="connsiteX43" fmla="*/ 625555 w 1899067"/>
                  <a:gd name="connsiteY43" fmla="*/ 56873 h 2579877"/>
                  <a:gd name="connsiteX44" fmla="*/ 530774 w 1899067"/>
                  <a:gd name="connsiteY44" fmla="*/ 37915 h 2579877"/>
                  <a:gd name="connsiteX45" fmla="*/ 473905 w 1899067"/>
                  <a:gd name="connsiteY45" fmla="*/ 18957 h 2579877"/>
                  <a:gd name="connsiteX46" fmla="*/ 398081 w 1899067"/>
                  <a:gd name="connsiteY46" fmla="*/ 0 h 2579877"/>
                  <a:gd name="connsiteX47" fmla="*/ 170606 w 1899067"/>
                  <a:gd name="connsiteY47" fmla="*/ 18957 h 257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99067" h="2579877">
                    <a:moveTo>
                      <a:pt x="170606" y="18957"/>
                    </a:moveTo>
                    <a:lnTo>
                      <a:pt x="170606" y="18957"/>
                    </a:lnTo>
                    <a:cubicBezTo>
                      <a:pt x="120056" y="50554"/>
                      <a:pt x="63509" y="74141"/>
                      <a:pt x="18956" y="113747"/>
                    </a:cubicBezTo>
                    <a:cubicBezTo>
                      <a:pt x="4021" y="127024"/>
                      <a:pt x="0" y="150637"/>
                      <a:pt x="0" y="170620"/>
                    </a:cubicBezTo>
                    <a:cubicBezTo>
                      <a:pt x="0" y="372936"/>
                      <a:pt x="8037" y="575250"/>
                      <a:pt x="18956" y="777271"/>
                    </a:cubicBezTo>
                    <a:cubicBezTo>
                      <a:pt x="20695" y="809446"/>
                      <a:pt x="33014" y="840213"/>
                      <a:pt x="37913" y="872060"/>
                    </a:cubicBezTo>
                    <a:cubicBezTo>
                      <a:pt x="66532" y="1058094"/>
                      <a:pt x="55568" y="1066287"/>
                      <a:pt x="75825" y="1289133"/>
                    </a:cubicBezTo>
                    <a:cubicBezTo>
                      <a:pt x="104445" y="1603985"/>
                      <a:pt x="81206" y="1307850"/>
                      <a:pt x="113737" y="1535585"/>
                    </a:cubicBezTo>
                    <a:cubicBezTo>
                      <a:pt x="114703" y="1542345"/>
                      <a:pt x="133607" y="1760395"/>
                      <a:pt x="151650" y="1800995"/>
                    </a:cubicBezTo>
                    <a:cubicBezTo>
                      <a:pt x="164481" y="1829868"/>
                      <a:pt x="190994" y="1850536"/>
                      <a:pt x="208519" y="1876826"/>
                    </a:cubicBezTo>
                    <a:cubicBezTo>
                      <a:pt x="212145" y="1882265"/>
                      <a:pt x="285120" y="2008287"/>
                      <a:pt x="303300" y="2028489"/>
                    </a:cubicBezTo>
                    <a:cubicBezTo>
                      <a:pt x="345145" y="2074988"/>
                      <a:pt x="389498" y="2119345"/>
                      <a:pt x="435993" y="2161194"/>
                    </a:cubicBezTo>
                    <a:cubicBezTo>
                      <a:pt x="452927" y="2176436"/>
                      <a:pt x="474323" y="2185866"/>
                      <a:pt x="492862" y="2199109"/>
                    </a:cubicBezTo>
                    <a:cubicBezTo>
                      <a:pt x="518571" y="2217474"/>
                      <a:pt x="542652" y="2238083"/>
                      <a:pt x="568686" y="2255983"/>
                    </a:cubicBezTo>
                    <a:cubicBezTo>
                      <a:pt x="643781" y="2307615"/>
                      <a:pt x="723257" y="2352964"/>
                      <a:pt x="796161" y="2407646"/>
                    </a:cubicBezTo>
                    <a:cubicBezTo>
                      <a:pt x="821436" y="2426604"/>
                      <a:pt x="843727" y="2450389"/>
                      <a:pt x="871986" y="2464519"/>
                    </a:cubicBezTo>
                    <a:cubicBezTo>
                      <a:pt x="907730" y="2482392"/>
                      <a:pt x="947811" y="2489796"/>
                      <a:pt x="985723" y="2502435"/>
                    </a:cubicBezTo>
                    <a:cubicBezTo>
                      <a:pt x="1147789" y="2556462"/>
                      <a:pt x="1059805" y="2535394"/>
                      <a:pt x="1251110" y="2559308"/>
                    </a:cubicBezTo>
                    <a:cubicBezTo>
                      <a:pt x="1270066" y="2565627"/>
                      <a:pt x="1287996" y="2578266"/>
                      <a:pt x="1307978" y="2578266"/>
                    </a:cubicBezTo>
                    <a:cubicBezTo>
                      <a:pt x="1608944" y="2578266"/>
                      <a:pt x="1551683" y="2591812"/>
                      <a:pt x="1706059" y="2540351"/>
                    </a:cubicBezTo>
                    <a:cubicBezTo>
                      <a:pt x="1725015" y="2521393"/>
                      <a:pt x="1745765" y="2504073"/>
                      <a:pt x="1762927" y="2483477"/>
                    </a:cubicBezTo>
                    <a:cubicBezTo>
                      <a:pt x="1777512" y="2465973"/>
                      <a:pt x="1784730" y="2442715"/>
                      <a:pt x="1800840" y="2426604"/>
                    </a:cubicBezTo>
                    <a:cubicBezTo>
                      <a:pt x="1816949" y="2410493"/>
                      <a:pt x="1838752" y="2401327"/>
                      <a:pt x="1857708" y="2388688"/>
                    </a:cubicBezTo>
                    <a:cubicBezTo>
                      <a:pt x="1864027" y="2363411"/>
                      <a:pt x="1872980" y="2338649"/>
                      <a:pt x="1876665" y="2312856"/>
                    </a:cubicBezTo>
                    <a:cubicBezTo>
                      <a:pt x="1911385" y="2069797"/>
                      <a:pt x="1901260" y="1873781"/>
                      <a:pt x="1876665" y="1611416"/>
                    </a:cubicBezTo>
                    <a:cubicBezTo>
                      <a:pt x="1873489" y="1577535"/>
                      <a:pt x="1849512" y="1548911"/>
                      <a:pt x="1838752" y="1516627"/>
                    </a:cubicBezTo>
                    <a:cubicBezTo>
                      <a:pt x="1836806" y="1510789"/>
                      <a:pt x="1811271" y="1396962"/>
                      <a:pt x="1800840" y="1383922"/>
                    </a:cubicBezTo>
                    <a:cubicBezTo>
                      <a:pt x="1786608" y="1366131"/>
                      <a:pt x="1762927" y="1358645"/>
                      <a:pt x="1743971" y="1346006"/>
                    </a:cubicBezTo>
                    <a:cubicBezTo>
                      <a:pt x="1662636" y="1183321"/>
                      <a:pt x="1756366" y="1339444"/>
                      <a:pt x="1649190" y="1232259"/>
                    </a:cubicBezTo>
                    <a:cubicBezTo>
                      <a:pt x="1626850" y="1209917"/>
                      <a:pt x="1612548" y="1180701"/>
                      <a:pt x="1592322" y="1156428"/>
                    </a:cubicBezTo>
                    <a:cubicBezTo>
                      <a:pt x="1580881" y="1142697"/>
                      <a:pt x="1567047" y="1131151"/>
                      <a:pt x="1554409" y="1118512"/>
                    </a:cubicBezTo>
                    <a:cubicBezTo>
                      <a:pt x="1495224" y="940942"/>
                      <a:pt x="1592181" y="1203577"/>
                      <a:pt x="1478584" y="1004765"/>
                    </a:cubicBezTo>
                    <a:cubicBezTo>
                      <a:pt x="1465658" y="982143"/>
                      <a:pt x="1471980" y="951875"/>
                      <a:pt x="1459628" y="928934"/>
                    </a:cubicBezTo>
                    <a:cubicBezTo>
                      <a:pt x="1427225" y="868751"/>
                      <a:pt x="1383804" y="815187"/>
                      <a:pt x="1345891" y="758313"/>
                    </a:cubicBezTo>
                    <a:lnTo>
                      <a:pt x="1270066" y="644566"/>
                    </a:lnTo>
                    <a:lnTo>
                      <a:pt x="1232154" y="587693"/>
                    </a:lnTo>
                    <a:cubicBezTo>
                      <a:pt x="1219516" y="568735"/>
                      <a:pt x="1204430" y="551198"/>
                      <a:pt x="1194241" y="530819"/>
                    </a:cubicBezTo>
                    <a:cubicBezTo>
                      <a:pt x="1181604" y="505542"/>
                      <a:pt x="1172754" y="477985"/>
                      <a:pt x="1156329" y="454988"/>
                    </a:cubicBezTo>
                    <a:cubicBezTo>
                      <a:pt x="1044308" y="298145"/>
                      <a:pt x="1147510" y="491687"/>
                      <a:pt x="1061548" y="341241"/>
                    </a:cubicBezTo>
                    <a:cubicBezTo>
                      <a:pt x="1047528" y="316704"/>
                      <a:pt x="1043617" y="285393"/>
                      <a:pt x="1023635" y="265409"/>
                    </a:cubicBezTo>
                    <a:cubicBezTo>
                      <a:pt x="1009507" y="251279"/>
                      <a:pt x="984234" y="256156"/>
                      <a:pt x="966767" y="246451"/>
                    </a:cubicBezTo>
                    <a:cubicBezTo>
                      <a:pt x="926936" y="224321"/>
                      <a:pt x="896257" y="185030"/>
                      <a:pt x="853030" y="170620"/>
                    </a:cubicBezTo>
                    <a:cubicBezTo>
                      <a:pt x="834074" y="164301"/>
                      <a:pt x="814033" y="160599"/>
                      <a:pt x="796161" y="151662"/>
                    </a:cubicBezTo>
                    <a:cubicBezTo>
                      <a:pt x="747577" y="127368"/>
                      <a:pt x="680319" y="75129"/>
                      <a:pt x="625555" y="56873"/>
                    </a:cubicBezTo>
                    <a:cubicBezTo>
                      <a:pt x="594989" y="46683"/>
                      <a:pt x="562031" y="45730"/>
                      <a:pt x="530774" y="37915"/>
                    </a:cubicBezTo>
                    <a:cubicBezTo>
                      <a:pt x="511389" y="33068"/>
                      <a:pt x="493118" y="24447"/>
                      <a:pt x="473905" y="18957"/>
                    </a:cubicBezTo>
                    <a:cubicBezTo>
                      <a:pt x="448855" y="11799"/>
                      <a:pt x="423356" y="6319"/>
                      <a:pt x="398081" y="0"/>
                    </a:cubicBezTo>
                    <a:lnTo>
                      <a:pt x="170606" y="18957"/>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3621588" y="4978140"/>
                <a:ext cx="1804003" cy="549881"/>
              </a:xfrm>
              <a:prstGeom prst="rect">
                <a:avLst/>
              </a:prstGeom>
              <a:noFill/>
            </p:spPr>
            <p:txBody>
              <a:bodyPr wrap="none" rtlCol="0">
                <a:spAutoFit/>
              </a:bodyPr>
              <a:lstStyle/>
              <a:p>
                <a:r>
                  <a:rPr lang="en-US" b="1" dirty="0">
                    <a:solidFill>
                      <a:schemeClr val="bg1"/>
                    </a:solidFill>
                  </a:rPr>
                  <a:t>Variable 1</a:t>
                </a:r>
              </a:p>
            </p:txBody>
          </p:sp>
          <p:sp>
            <p:nvSpPr>
              <p:cNvPr id="18" name="TextBox 17"/>
              <p:cNvSpPr txBox="1"/>
              <p:nvPr/>
            </p:nvSpPr>
            <p:spPr>
              <a:xfrm rot="16200000">
                <a:off x="-12903" y="2424027"/>
                <a:ext cx="1695084" cy="585214"/>
              </a:xfrm>
              <a:prstGeom prst="rect">
                <a:avLst/>
              </a:prstGeom>
              <a:noFill/>
            </p:spPr>
            <p:txBody>
              <a:bodyPr wrap="none" rtlCol="0">
                <a:spAutoFit/>
              </a:bodyPr>
              <a:lstStyle/>
              <a:p>
                <a:r>
                  <a:rPr lang="en-US" b="1" dirty="0">
                    <a:solidFill>
                      <a:schemeClr val="bg1"/>
                    </a:solidFill>
                  </a:rPr>
                  <a:t>Variable 2</a:t>
                </a:r>
              </a:p>
            </p:txBody>
          </p:sp>
        </p:grpSp>
        <p:grpSp>
          <p:nvGrpSpPr>
            <p:cNvPr id="47" name="Group 46"/>
            <p:cNvGrpSpPr/>
            <p:nvPr/>
          </p:nvGrpSpPr>
          <p:grpSpPr>
            <a:xfrm flipV="1">
              <a:off x="3748310" y="4005348"/>
              <a:ext cx="2785012" cy="161177"/>
              <a:chOff x="3295189" y="1652452"/>
              <a:chExt cx="2965911" cy="1756052"/>
            </a:xfrm>
          </p:grpSpPr>
          <p:cxnSp>
            <p:nvCxnSpPr>
              <p:cNvPr id="33" name="Straight Arrow Connector 32"/>
              <p:cNvCxnSpPr/>
              <p:nvPr/>
            </p:nvCxnSpPr>
            <p:spPr>
              <a:xfrm flipV="1">
                <a:off x="3295189" y="2463800"/>
                <a:ext cx="1568911" cy="944704"/>
              </a:xfrm>
              <a:prstGeom prst="straightConnector1">
                <a:avLst/>
              </a:prstGeom>
              <a:ln w="34925">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3868376" y="1652452"/>
                <a:ext cx="2392724" cy="1403889"/>
              </a:xfrm>
              <a:prstGeom prst="straightConnector1">
                <a:avLst/>
              </a:prstGeom>
              <a:ln w="34925">
                <a:solidFill>
                  <a:schemeClr val="bg1"/>
                </a:solidFill>
                <a:tailEnd type="none" w="lg" len="lg"/>
              </a:ln>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1478472" y="3982247"/>
              <a:ext cx="2459220" cy="687351"/>
            </a:xfrm>
            <a:prstGeom prst="rect">
              <a:avLst/>
            </a:prstGeom>
            <a:noFill/>
          </p:spPr>
          <p:txBody>
            <a:bodyPr wrap="none" rtlCol="0">
              <a:spAutoFit/>
            </a:bodyPr>
            <a:lstStyle/>
            <a:p>
              <a:r>
                <a:rPr lang="en-US" sz="2400" b="1" dirty="0">
                  <a:solidFill>
                    <a:schemeClr val="bg1"/>
                  </a:solidFill>
                </a:rPr>
                <a:t>Cell type A</a:t>
              </a:r>
            </a:p>
          </p:txBody>
        </p:sp>
        <p:grpSp>
          <p:nvGrpSpPr>
            <p:cNvPr id="49" name="Group 48"/>
            <p:cNvGrpSpPr/>
            <p:nvPr/>
          </p:nvGrpSpPr>
          <p:grpSpPr>
            <a:xfrm>
              <a:off x="3028256" y="1125749"/>
              <a:ext cx="5107606" cy="2413454"/>
              <a:chOff x="2810546" y="1268968"/>
              <a:chExt cx="5107606" cy="2413454"/>
            </a:xfrm>
          </p:grpSpPr>
          <p:sp>
            <p:nvSpPr>
              <p:cNvPr id="19" name="TextBox 18"/>
              <p:cNvSpPr txBox="1"/>
              <p:nvPr/>
            </p:nvSpPr>
            <p:spPr>
              <a:xfrm>
                <a:off x="4403764" y="2145268"/>
                <a:ext cx="467868" cy="549881"/>
              </a:xfrm>
              <a:prstGeom prst="rect">
                <a:avLst/>
              </a:prstGeom>
              <a:noFill/>
            </p:spPr>
            <p:txBody>
              <a:bodyPr wrap="none" rtlCol="0">
                <a:spAutoFit/>
              </a:bodyPr>
              <a:lstStyle/>
              <a:p>
                <a:r>
                  <a:rPr lang="en-US" dirty="0">
                    <a:solidFill>
                      <a:schemeClr val="bg1"/>
                    </a:solidFill>
                  </a:rPr>
                  <a:t>a</a:t>
                </a:r>
              </a:p>
            </p:txBody>
          </p:sp>
          <p:grpSp>
            <p:nvGrpSpPr>
              <p:cNvPr id="48" name="Group 47"/>
              <p:cNvGrpSpPr/>
              <p:nvPr/>
            </p:nvGrpSpPr>
            <p:grpSpPr>
              <a:xfrm>
                <a:off x="2810546" y="1651000"/>
                <a:ext cx="3272753" cy="1446007"/>
                <a:chOff x="2810546" y="1651000"/>
                <a:chExt cx="3272753" cy="1446007"/>
              </a:xfrm>
            </p:grpSpPr>
            <p:sp>
              <p:nvSpPr>
                <p:cNvPr id="22" name="Freeform 21"/>
                <p:cNvSpPr/>
                <p:nvPr/>
              </p:nvSpPr>
              <p:spPr>
                <a:xfrm>
                  <a:off x="2810546" y="1879601"/>
                  <a:ext cx="314759" cy="1217406"/>
                </a:xfrm>
                <a:custGeom>
                  <a:avLst/>
                  <a:gdLst>
                    <a:gd name="connsiteX0" fmla="*/ 27629 w 314759"/>
                    <a:gd name="connsiteY0" fmla="*/ 916609 h 916609"/>
                    <a:gd name="connsiteX1" fmla="*/ 27629 w 314759"/>
                    <a:gd name="connsiteY1" fmla="*/ 298174 h 916609"/>
                    <a:gd name="connsiteX2" fmla="*/ 314759 w 314759"/>
                    <a:gd name="connsiteY2" fmla="*/ 0 h 916609"/>
                  </a:gdLst>
                  <a:ahLst/>
                  <a:cxnLst>
                    <a:cxn ang="0">
                      <a:pos x="connsiteX0" y="connsiteY0"/>
                    </a:cxn>
                    <a:cxn ang="0">
                      <a:pos x="connsiteX1" y="connsiteY1"/>
                    </a:cxn>
                    <a:cxn ang="0">
                      <a:pos x="connsiteX2" y="connsiteY2"/>
                    </a:cxn>
                  </a:cxnLst>
                  <a:rect l="l" t="t" r="r" b="b"/>
                  <a:pathLst>
                    <a:path w="314759" h="916609">
                      <a:moveTo>
                        <a:pt x="27629" y="916609"/>
                      </a:moveTo>
                      <a:cubicBezTo>
                        <a:pt x="3701" y="683775"/>
                        <a:pt x="-20226" y="450942"/>
                        <a:pt x="27629" y="298174"/>
                      </a:cubicBezTo>
                      <a:cubicBezTo>
                        <a:pt x="75484" y="145406"/>
                        <a:pt x="314759" y="0"/>
                        <a:pt x="314759" y="0"/>
                      </a:cubicBezTo>
                    </a:path>
                  </a:pathLst>
                </a:custGeom>
                <a:ln w="34925">
                  <a:solidFill>
                    <a:schemeClr val="bg1"/>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32" name="Freeform 31"/>
                <p:cNvSpPr/>
                <p:nvPr/>
              </p:nvSpPr>
              <p:spPr>
                <a:xfrm>
                  <a:off x="3112604" y="1651000"/>
                  <a:ext cx="2970695" cy="241301"/>
                </a:xfrm>
                <a:custGeom>
                  <a:avLst/>
                  <a:gdLst>
                    <a:gd name="connsiteX0" fmla="*/ 0 w 1236869"/>
                    <a:gd name="connsiteY0" fmla="*/ 132522 h 132522"/>
                    <a:gd name="connsiteX1" fmla="*/ 397565 w 1236869"/>
                    <a:gd name="connsiteY1" fmla="*/ 33131 h 132522"/>
                    <a:gd name="connsiteX2" fmla="*/ 1236869 w 1236869"/>
                    <a:gd name="connsiteY2" fmla="*/ 0 h 132522"/>
                  </a:gdLst>
                  <a:ahLst/>
                  <a:cxnLst>
                    <a:cxn ang="0">
                      <a:pos x="connsiteX0" y="connsiteY0"/>
                    </a:cxn>
                    <a:cxn ang="0">
                      <a:pos x="connsiteX1" y="connsiteY1"/>
                    </a:cxn>
                    <a:cxn ang="0">
                      <a:pos x="connsiteX2" y="connsiteY2"/>
                    </a:cxn>
                  </a:cxnLst>
                  <a:rect l="l" t="t" r="r" b="b"/>
                  <a:pathLst>
                    <a:path w="1236869" h="132522">
                      <a:moveTo>
                        <a:pt x="0" y="132522"/>
                      </a:moveTo>
                      <a:cubicBezTo>
                        <a:pt x="95710" y="93870"/>
                        <a:pt x="191420" y="55218"/>
                        <a:pt x="397565" y="33131"/>
                      </a:cubicBezTo>
                      <a:cubicBezTo>
                        <a:pt x="603710" y="11044"/>
                        <a:pt x="1236869" y="0"/>
                        <a:pt x="1236869" y="0"/>
                      </a:cubicBezTo>
                    </a:path>
                  </a:pathLst>
                </a:custGeom>
                <a:ln w="34925">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grpSp>
            <p:nvGrpSpPr>
              <p:cNvPr id="46" name="Group 45"/>
              <p:cNvGrpSpPr/>
              <p:nvPr/>
            </p:nvGrpSpPr>
            <p:grpSpPr>
              <a:xfrm>
                <a:off x="3530600" y="2032000"/>
                <a:ext cx="4387552" cy="1600200"/>
                <a:chOff x="3530600" y="2032000"/>
                <a:chExt cx="4387552" cy="1600200"/>
              </a:xfrm>
            </p:grpSpPr>
            <p:sp>
              <p:nvSpPr>
                <p:cNvPr id="8" name="Freeform 7"/>
                <p:cNvSpPr/>
                <p:nvPr/>
              </p:nvSpPr>
              <p:spPr>
                <a:xfrm>
                  <a:off x="3530600" y="2032000"/>
                  <a:ext cx="4387552" cy="1600200"/>
                </a:xfrm>
                <a:custGeom>
                  <a:avLst/>
                  <a:gdLst>
                    <a:gd name="connsiteX0" fmla="*/ 0 w 4387552"/>
                    <a:gd name="connsiteY0" fmla="*/ 1600200 h 1600200"/>
                    <a:gd name="connsiteX1" fmla="*/ 4267200 w 4387552"/>
                    <a:gd name="connsiteY1" fmla="*/ 419100 h 1600200"/>
                    <a:gd name="connsiteX2" fmla="*/ 3302000 w 4387552"/>
                    <a:gd name="connsiteY2" fmla="*/ 0 h 1600200"/>
                  </a:gdLst>
                  <a:ahLst/>
                  <a:cxnLst>
                    <a:cxn ang="0">
                      <a:pos x="connsiteX0" y="connsiteY0"/>
                    </a:cxn>
                    <a:cxn ang="0">
                      <a:pos x="connsiteX1" y="connsiteY1"/>
                    </a:cxn>
                    <a:cxn ang="0">
                      <a:pos x="connsiteX2" y="connsiteY2"/>
                    </a:cxn>
                  </a:cxnLst>
                  <a:rect l="l" t="t" r="r" b="b"/>
                  <a:pathLst>
                    <a:path w="4387552" h="1600200">
                      <a:moveTo>
                        <a:pt x="0" y="1600200"/>
                      </a:moveTo>
                      <a:cubicBezTo>
                        <a:pt x="1858433" y="1143000"/>
                        <a:pt x="3716867" y="685800"/>
                        <a:pt x="4267200" y="419100"/>
                      </a:cubicBezTo>
                      <a:cubicBezTo>
                        <a:pt x="4817533" y="152400"/>
                        <a:pt x="3302000" y="0"/>
                        <a:pt x="3302000" y="0"/>
                      </a:cubicBezTo>
                    </a:path>
                  </a:pathLst>
                </a:custGeom>
                <a:ln w="34925">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cxnSp>
              <p:nvCxnSpPr>
                <p:cNvPr id="11" name="Straight Arrow Connector 10"/>
                <p:cNvCxnSpPr/>
                <p:nvPr/>
              </p:nvCxnSpPr>
              <p:spPr>
                <a:xfrm flipV="1">
                  <a:off x="4699000" y="3152266"/>
                  <a:ext cx="719844" cy="192738"/>
                </a:xfrm>
                <a:prstGeom prst="straightConnector1">
                  <a:avLst/>
                </a:prstGeom>
                <a:ln w="34925">
                  <a:solidFill>
                    <a:schemeClr val="bg1"/>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40" name="TextBox 39"/>
              <p:cNvSpPr txBox="1"/>
              <p:nvPr/>
            </p:nvSpPr>
            <p:spPr>
              <a:xfrm>
                <a:off x="3711531" y="1268968"/>
                <a:ext cx="485646" cy="549881"/>
              </a:xfrm>
              <a:prstGeom prst="rect">
                <a:avLst/>
              </a:prstGeom>
              <a:noFill/>
            </p:spPr>
            <p:txBody>
              <a:bodyPr wrap="none" rtlCol="0">
                <a:spAutoFit/>
              </a:bodyPr>
              <a:lstStyle/>
              <a:p>
                <a:r>
                  <a:rPr lang="en-US" dirty="0">
                    <a:solidFill>
                      <a:schemeClr val="bg1"/>
                    </a:solidFill>
                  </a:rPr>
                  <a:t>b</a:t>
                </a:r>
              </a:p>
            </p:txBody>
          </p:sp>
          <p:sp>
            <p:nvSpPr>
              <p:cNvPr id="41" name="TextBox 40"/>
              <p:cNvSpPr txBox="1"/>
              <p:nvPr/>
            </p:nvSpPr>
            <p:spPr>
              <a:xfrm>
                <a:off x="5346918" y="3132541"/>
                <a:ext cx="447548" cy="549881"/>
              </a:xfrm>
              <a:prstGeom prst="rect">
                <a:avLst/>
              </a:prstGeom>
              <a:noFill/>
            </p:spPr>
            <p:txBody>
              <a:bodyPr wrap="none" rtlCol="0">
                <a:spAutoFit/>
              </a:bodyPr>
              <a:lstStyle/>
              <a:p>
                <a:r>
                  <a:rPr lang="en-US" dirty="0">
                    <a:solidFill>
                      <a:schemeClr val="bg1"/>
                    </a:solidFill>
                  </a:rPr>
                  <a:t>c</a:t>
                </a:r>
              </a:p>
            </p:txBody>
          </p:sp>
        </p:grpSp>
        <p:grpSp>
          <p:nvGrpSpPr>
            <p:cNvPr id="50" name="Group 49"/>
            <p:cNvGrpSpPr/>
            <p:nvPr/>
          </p:nvGrpSpPr>
          <p:grpSpPr>
            <a:xfrm>
              <a:off x="5509811" y="373921"/>
              <a:ext cx="2438901" cy="2066057"/>
              <a:chOff x="5313868" y="349427"/>
              <a:chExt cx="2438901" cy="2066057"/>
            </a:xfrm>
          </p:grpSpPr>
          <p:sp>
            <p:nvSpPr>
              <p:cNvPr id="51" name="TextBox 50"/>
              <p:cNvSpPr txBox="1"/>
              <p:nvPr/>
            </p:nvSpPr>
            <p:spPr>
              <a:xfrm>
                <a:off x="5313868" y="349427"/>
                <a:ext cx="2438901" cy="687351"/>
              </a:xfrm>
              <a:prstGeom prst="rect">
                <a:avLst/>
              </a:prstGeom>
              <a:noFill/>
            </p:spPr>
            <p:txBody>
              <a:bodyPr wrap="none" rtlCol="0">
                <a:spAutoFit/>
              </a:bodyPr>
              <a:lstStyle/>
              <a:p>
                <a:r>
                  <a:rPr lang="en-US" sz="2400" b="1" dirty="0">
                    <a:solidFill>
                      <a:schemeClr val="bg1"/>
                    </a:solidFill>
                  </a:rPr>
                  <a:t>Cell type B</a:t>
                </a:r>
              </a:p>
            </p:txBody>
          </p:sp>
          <p:pic>
            <p:nvPicPr>
              <p:cNvPr id="52" name="Picture 51" descr="A picture containing outdoor, ground, crater, nature&#10;&#10;Description automatically generated">
                <a:extLst>
                  <a:ext uri="{FF2B5EF4-FFF2-40B4-BE49-F238E27FC236}">
                    <a16:creationId xmlns:a16="http://schemas.microsoft.com/office/drawing/2014/main" id="{E67832DB-6AD1-45D2-9F51-6A68DD262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544" y="1089938"/>
                <a:ext cx="1317261" cy="1325546"/>
              </a:xfrm>
              <a:prstGeom prst="rect">
                <a:avLst/>
              </a:prstGeom>
            </p:spPr>
          </p:pic>
        </p:grpSp>
        <p:pic>
          <p:nvPicPr>
            <p:cNvPr id="53" name="Content Placeholder 4" descr="A close up of a desert&#10;&#10;Description automatically generated">
              <a:extLst>
                <a:ext uri="{FF2B5EF4-FFF2-40B4-BE49-F238E27FC236}">
                  <a16:creationId xmlns:a16="http://schemas.microsoft.com/office/drawing/2014/main" id="{15141EB6-0B40-4A5B-83A2-37B917B3B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619" y="2884660"/>
              <a:ext cx="1291965" cy="1281872"/>
            </a:xfrm>
            <a:prstGeom prst="rect">
              <a:avLst/>
            </a:prstGeom>
          </p:spPr>
        </p:pic>
        <p:sp>
          <p:nvSpPr>
            <p:cNvPr id="5" name="Freeform 4">
              <a:extLst>
                <a:ext uri="{FF2B5EF4-FFF2-40B4-BE49-F238E27FC236}">
                  <a16:creationId xmlns:a16="http://schemas.microsoft.com/office/drawing/2014/main" id="{9D80203E-5E7E-CF00-345C-CA0327051171}"/>
                </a:ext>
              </a:extLst>
            </p:cNvPr>
            <p:cNvSpPr/>
            <p:nvPr/>
          </p:nvSpPr>
          <p:spPr>
            <a:xfrm rot="20334115">
              <a:off x="6463115" y="3437824"/>
              <a:ext cx="1059944" cy="1147777"/>
            </a:xfrm>
            <a:custGeom>
              <a:avLst/>
              <a:gdLst>
                <a:gd name="connsiteX0" fmla="*/ 170606 w 1899067"/>
                <a:gd name="connsiteY0" fmla="*/ 18957 h 2579877"/>
                <a:gd name="connsiteX1" fmla="*/ 170606 w 1899067"/>
                <a:gd name="connsiteY1" fmla="*/ 18957 h 2579877"/>
                <a:gd name="connsiteX2" fmla="*/ 18956 w 1899067"/>
                <a:gd name="connsiteY2" fmla="*/ 113747 h 2579877"/>
                <a:gd name="connsiteX3" fmla="*/ 0 w 1899067"/>
                <a:gd name="connsiteY3" fmla="*/ 170620 h 2579877"/>
                <a:gd name="connsiteX4" fmla="*/ 18956 w 1899067"/>
                <a:gd name="connsiteY4" fmla="*/ 777271 h 2579877"/>
                <a:gd name="connsiteX5" fmla="*/ 37913 w 1899067"/>
                <a:gd name="connsiteY5" fmla="*/ 872060 h 2579877"/>
                <a:gd name="connsiteX6" fmla="*/ 75825 w 1899067"/>
                <a:gd name="connsiteY6" fmla="*/ 1289133 h 2579877"/>
                <a:gd name="connsiteX7" fmla="*/ 113737 w 1899067"/>
                <a:gd name="connsiteY7" fmla="*/ 1535585 h 2579877"/>
                <a:gd name="connsiteX8" fmla="*/ 151650 w 1899067"/>
                <a:gd name="connsiteY8" fmla="*/ 1800995 h 2579877"/>
                <a:gd name="connsiteX9" fmla="*/ 208519 w 1899067"/>
                <a:gd name="connsiteY9" fmla="*/ 1876826 h 2579877"/>
                <a:gd name="connsiteX10" fmla="*/ 303300 w 1899067"/>
                <a:gd name="connsiteY10" fmla="*/ 2028489 h 2579877"/>
                <a:gd name="connsiteX11" fmla="*/ 435993 w 1899067"/>
                <a:gd name="connsiteY11" fmla="*/ 2161194 h 2579877"/>
                <a:gd name="connsiteX12" fmla="*/ 492862 w 1899067"/>
                <a:gd name="connsiteY12" fmla="*/ 2199109 h 2579877"/>
                <a:gd name="connsiteX13" fmla="*/ 568686 w 1899067"/>
                <a:gd name="connsiteY13" fmla="*/ 2255983 h 2579877"/>
                <a:gd name="connsiteX14" fmla="*/ 796161 w 1899067"/>
                <a:gd name="connsiteY14" fmla="*/ 2407646 h 2579877"/>
                <a:gd name="connsiteX15" fmla="*/ 871986 w 1899067"/>
                <a:gd name="connsiteY15" fmla="*/ 2464519 h 2579877"/>
                <a:gd name="connsiteX16" fmla="*/ 985723 w 1899067"/>
                <a:gd name="connsiteY16" fmla="*/ 2502435 h 2579877"/>
                <a:gd name="connsiteX17" fmla="*/ 1251110 w 1899067"/>
                <a:gd name="connsiteY17" fmla="*/ 2559308 h 2579877"/>
                <a:gd name="connsiteX18" fmla="*/ 1307978 w 1899067"/>
                <a:gd name="connsiteY18" fmla="*/ 2578266 h 2579877"/>
                <a:gd name="connsiteX19" fmla="*/ 1706059 w 1899067"/>
                <a:gd name="connsiteY19" fmla="*/ 2540351 h 2579877"/>
                <a:gd name="connsiteX20" fmla="*/ 1762927 w 1899067"/>
                <a:gd name="connsiteY20" fmla="*/ 2483477 h 2579877"/>
                <a:gd name="connsiteX21" fmla="*/ 1800840 w 1899067"/>
                <a:gd name="connsiteY21" fmla="*/ 2426604 h 2579877"/>
                <a:gd name="connsiteX22" fmla="*/ 1857708 w 1899067"/>
                <a:gd name="connsiteY22" fmla="*/ 2388688 h 2579877"/>
                <a:gd name="connsiteX23" fmla="*/ 1876665 w 1899067"/>
                <a:gd name="connsiteY23" fmla="*/ 2312856 h 2579877"/>
                <a:gd name="connsiteX24" fmla="*/ 1876665 w 1899067"/>
                <a:gd name="connsiteY24" fmla="*/ 1611416 h 2579877"/>
                <a:gd name="connsiteX25" fmla="*/ 1838752 w 1899067"/>
                <a:gd name="connsiteY25" fmla="*/ 1516627 h 2579877"/>
                <a:gd name="connsiteX26" fmla="*/ 1800840 w 1899067"/>
                <a:gd name="connsiteY26" fmla="*/ 1383922 h 2579877"/>
                <a:gd name="connsiteX27" fmla="*/ 1743971 w 1899067"/>
                <a:gd name="connsiteY27" fmla="*/ 1346006 h 2579877"/>
                <a:gd name="connsiteX28" fmla="*/ 1649190 w 1899067"/>
                <a:gd name="connsiteY28" fmla="*/ 1232259 h 2579877"/>
                <a:gd name="connsiteX29" fmla="*/ 1592322 w 1899067"/>
                <a:gd name="connsiteY29" fmla="*/ 1156428 h 2579877"/>
                <a:gd name="connsiteX30" fmla="*/ 1554409 w 1899067"/>
                <a:gd name="connsiteY30" fmla="*/ 1118512 h 2579877"/>
                <a:gd name="connsiteX31" fmla="*/ 1478584 w 1899067"/>
                <a:gd name="connsiteY31" fmla="*/ 1004765 h 2579877"/>
                <a:gd name="connsiteX32" fmla="*/ 1459628 w 1899067"/>
                <a:gd name="connsiteY32" fmla="*/ 928934 h 2579877"/>
                <a:gd name="connsiteX33" fmla="*/ 1345891 w 1899067"/>
                <a:gd name="connsiteY33" fmla="*/ 758313 h 2579877"/>
                <a:gd name="connsiteX34" fmla="*/ 1270066 w 1899067"/>
                <a:gd name="connsiteY34" fmla="*/ 644566 h 2579877"/>
                <a:gd name="connsiteX35" fmla="*/ 1232154 w 1899067"/>
                <a:gd name="connsiteY35" fmla="*/ 587693 h 2579877"/>
                <a:gd name="connsiteX36" fmla="*/ 1194241 w 1899067"/>
                <a:gd name="connsiteY36" fmla="*/ 530819 h 2579877"/>
                <a:gd name="connsiteX37" fmla="*/ 1156329 w 1899067"/>
                <a:gd name="connsiteY37" fmla="*/ 454988 h 2579877"/>
                <a:gd name="connsiteX38" fmla="*/ 1061548 w 1899067"/>
                <a:gd name="connsiteY38" fmla="*/ 341241 h 2579877"/>
                <a:gd name="connsiteX39" fmla="*/ 1023635 w 1899067"/>
                <a:gd name="connsiteY39" fmla="*/ 265409 h 2579877"/>
                <a:gd name="connsiteX40" fmla="*/ 966767 w 1899067"/>
                <a:gd name="connsiteY40" fmla="*/ 246451 h 2579877"/>
                <a:gd name="connsiteX41" fmla="*/ 853030 w 1899067"/>
                <a:gd name="connsiteY41" fmla="*/ 170620 h 2579877"/>
                <a:gd name="connsiteX42" fmla="*/ 796161 w 1899067"/>
                <a:gd name="connsiteY42" fmla="*/ 151662 h 2579877"/>
                <a:gd name="connsiteX43" fmla="*/ 625555 w 1899067"/>
                <a:gd name="connsiteY43" fmla="*/ 56873 h 2579877"/>
                <a:gd name="connsiteX44" fmla="*/ 530774 w 1899067"/>
                <a:gd name="connsiteY44" fmla="*/ 37915 h 2579877"/>
                <a:gd name="connsiteX45" fmla="*/ 473905 w 1899067"/>
                <a:gd name="connsiteY45" fmla="*/ 18957 h 2579877"/>
                <a:gd name="connsiteX46" fmla="*/ 398081 w 1899067"/>
                <a:gd name="connsiteY46" fmla="*/ 0 h 2579877"/>
                <a:gd name="connsiteX47" fmla="*/ 170606 w 1899067"/>
                <a:gd name="connsiteY47" fmla="*/ 18957 h 257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99067" h="2579877">
                  <a:moveTo>
                    <a:pt x="170606" y="18957"/>
                  </a:moveTo>
                  <a:lnTo>
                    <a:pt x="170606" y="18957"/>
                  </a:lnTo>
                  <a:cubicBezTo>
                    <a:pt x="120056" y="50554"/>
                    <a:pt x="63509" y="74141"/>
                    <a:pt x="18956" y="113747"/>
                  </a:cubicBezTo>
                  <a:cubicBezTo>
                    <a:pt x="4021" y="127024"/>
                    <a:pt x="0" y="150637"/>
                    <a:pt x="0" y="170620"/>
                  </a:cubicBezTo>
                  <a:cubicBezTo>
                    <a:pt x="0" y="372936"/>
                    <a:pt x="8037" y="575250"/>
                    <a:pt x="18956" y="777271"/>
                  </a:cubicBezTo>
                  <a:cubicBezTo>
                    <a:pt x="20695" y="809446"/>
                    <a:pt x="33014" y="840213"/>
                    <a:pt x="37913" y="872060"/>
                  </a:cubicBezTo>
                  <a:cubicBezTo>
                    <a:pt x="66532" y="1058094"/>
                    <a:pt x="55568" y="1066287"/>
                    <a:pt x="75825" y="1289133"/>
                  </a:cubicBezTo>
                  <a:cubicBezTo>
                    <a:pt x="104445" y="1603985"/>
                    <a:pt x="81206" y="1307850"/>
                    <a:pt x="113737" y="1535585"/>
                  </a:cubicBezTo>
                  <a:cubicBezTo>
                    <a:pt x="114703" y="1542345"/>
                    <a:pt x="133607" y="1760395"/>
                    <a:pt x="151650" y="1800995"/>
                  </a:cubicBezTo>
                  <a:cubicBezTo>
                    <a:pt x="164481" y="1829868"/>
                    <a:pt x="190994" y="1850536"/>
                    <a:pt x="208519" y="1876826"/>
                  </a:cubicBezTo>
                  <a:cubicBezTo>
                    <a:pt x="212145" y="1882265"/>
                    <a:pt x="285120" y="2008287"/>
                    <a:pt x="303300" y="2028489"/>
                  </a:cubicBezTo>
                  <a:cubicBezTo>
                    <a:pt x="345145" y="2074988"/>
                    <a:pt x="389498" y="2119345"/>
                    <a:pt x="435993" y="2161194"/>
                  </a:cubicBezTo>
                  <a:cubicBezTo>
                    <a:pt x="452927" y="2176436"/>
                    <a:pt x="474323" y="2185866"/>
                    <a:pt x="492862" y="2199109"/>
                  </a:cubicBezTo>
                  <a:cubicBezTo>
                    <a:pt x="518571" y="2217474"/>
                    <a:pt x="542652" y="2238083"/>
                    <a:pt x="568686" y="2255983"/>
                  </a:cubicBezTo>
                  <a:cubicBezTo>
                    <a:pt x="643781" y="2307615"/>
                    <a:pt x="723257" y="2352964"/>
                    <a:pt x="796161" y="2407646"/>
                  </a:cubicBezTo>
                  <a:cubicBezTo>
                    <a:pt x="821436" y="2426604"/>
                    <a:pt x="843727" y="2450389"/>
                    <a:pt x="871986" y="2464519"/>
                  </a:cubicBezTo>
                  <a:cubicBezTo>
                    <a:pt x="907730" y="2482392"/>
                    <a:pt x="947811" y="2489796"/>
                    <a:pt x="985723" y="2502435"/>
                  </a:cubicBezTo>
                  <a:cubicBezTo>
                    <a:pt x="1147789" y="2556462"/>
                    <a:pt x="1059805" y="2535394"/>
                    <a:pt x="1251110" y="2559308"/>
                  </a:cubicBezTo>
                  <a:cubicBezTo>
                    <a:pt x="1270066" y="2565627"/>
                    <a:pt x="1287996" y="2578266"/>
                    <a:pt x="1307978" y="2578266"/>
                  </a:cubicBezTo>
                  <a:cubicBezTo>
                    <a:pt x="1608944" y="2578266"/>
                    <a:pt x="1551683" y="2591812"/>
                    <a:pt x="1706059" y="2540351"/>
                  </a:cubicBezTo>
                  <a:cubicBezTo>
                    <a:pt x="1725015" y="2521393"/>
                    <a:pt x="1745765" y="2504073"/>
                    <a:pt x="1762927" y="2483477"/>
                  </a:cubicBezTo>
                  <a:cubicBezTo>
                    <a:pt x="1777512" y="2465973"/>
                    <a:pt x="1784730" y="2442715"/>
                    <a:pt x="1800840" y="2426604"/>
                  </a:cubicBezTo>
                  <a:cubicBezTo>
                    <a:pt x="1816949" y="2410493"/>
                    <a:pt x="1838752" y="2401327"/>
                    <a:pt x="1857708" y="2388688"/>
                  </a:cubicBezTo>
                  <a:cubicBezTo>
                    <a:pt x="1864027" y="2363411"/>
                    <a:pt x="1872980" y="2338649"/>
                    <a:pt x="1876665" y="2312856"/>
                  </a:cubicBezTo>
                  <a:cubicBezTo>
                    <a:pt x="1911385" y="2069797"/>
                    <a:pt x="1901260" y="1873781"/>
                    <a:pt x="1876665" y="1611416"/>
                  </a:cubicBezTo>
                  <a:cubicBezTo>
                    <a:pt x="1873489" y="1577535"/>
                    <a:pt x="1849512" y="1548911"/>
                    <a:pt x="1838752" y="1516627"/>
                  </a:cubicBezTo>
                  <a:cubicBezTo>
                    <a:pt x="1836806" y="1510789"/>
                    <a:pt x="1811271" y="1396962"/>
                    <a:pt x="1800840" y="1383922"/>
                  </a:cubicBezTo>
                  <a:cubicBezTo>
                    <a:pt x="1786608" y="1366131"/>
                    <a:pt x="1762927" y="1358645"/>
                    <a:pt x="1743971" y="1346006"/>
                  </a:cubicBezTo>
                  <a:cubicBezTo>
                    <a:pt x="1662636" y="1183321"/>
                    <a:pt x="1756366" y="1339444"/>
                    <a:pt x="1649190" y="1232259"/>
                  </a:cubicBezTo>
                  <a:cubicBezTo>
                    <a:pt x="1626850" y="1209917"/>
                    <a:pt x="1612548" y="1180701"/>
                    <a:pt x="1592322" y="1156428"/>
                  </a:cubicBezTo>
                  <a:cubicBezTo>
                    <a:pt x="1580881" y="1142697"/>
                    <a:pt x="1567047" y="1131151"/>
                    <a:pt x="1554409" y="1118512"/>
                  </a:cubicBezTo>
                  <a:cubicBezTo>
                    <a:pt x="1495224" y="940942"/>
                    <a:pt x="1592181" y="1203577"/>
                    <a:pt x="1478584" y="1004765"/>
                  </a:cubicBezTo>
                  <a:cubicBezTo>
                    <a:pt x="1465658" y="982143"/>
                    <a:pt x="1471980" y="951875"/>
                    <a:pt x="1459628" y="928934"/>
                  </a:cubicBezTo>
                  <a:cubicBezTo>
                    <a:pt x="1427225" y="868751"/>
                    <a:pt x="1383804" y="815187"/>
                    <a:pt x="1345891" y="758313"/>
                  </a:cubicBezTo>
                  <a:lnTo>
                    <a:pt x="1270066" y="644566"/>
                  </a:lnTo>
                  <a:lnTo>
                    <a:pt x="1232154" y="587693"/>
                  </a:lnTo>
                  <a:cubicBezTo>
                    <a:pt x="1219516" y="568735"/>
                    <a:pt x="1204430" y="551198"/>
                    <a:pt x="1194241" y="530819"/>
                  </a:cubicBezTo>
                  <a:cubicBezTo>
                    <a:pt x="1181604" y="505542"/>
                    <a:pt x="1172754" y="477985"/>
                    <a:pt x="1156329" y="454988"/>
                  </a:cubicBezTo>
                  <a:cubicBezTo>
                    <a:pt x="1044308" y="298145"/>
                    <a:pt x="1147510" y="491687"/>
                    <a:pt x="1061548" y="341241"/>
                  </a:cubicBezTo>
                  <a:cubicBezTo>
                    <a:pt x="1047528" y="316704"/>
                    <a:pt x="1043617" y="285393"/>
                    <a:pt x="1023635" y="265409"/>
                  </a:cubicBezTo>
                  <a:cubicBezTo>
                    <a:pt x="1009507" y="251279"/>
                    <a:pt x="984234" y="256156"/>
                    <a:pt x="966767" y="246451"/>
                  </a:cubicBezTo>
                  <a:cubicBezTo>
                    <a:pt x="926936" y="224321"/>
                    <a:pt x="896257" y="185030"/>
                    <a:pt x="853030" y="170620"/>
                  </a:cubicBezTo>
                  <a:cubicBezTo>
                    <a:pt x="834074" y="164301"/>
                    <a:pt x="814033" y="160599"/>
                    <a:pt x="796161" y="151662"/>
                  </a:cubicBezTo>
                  <a:cubicBezTo>
                    <a:pt x="747577" y="127368"/>
                    <a:pt x="680319" y="75129"/>
                    <a:pt x="625555" y="56873"/>
                  </a:cubicBezTo>
                  <a:cubicBezTo>
                    <a:pt x="594989" y="46683"/>
                    <a:pt x="562031" y="45730"/>
                    <a:pt x="530774" y="37915"/>
                  </a:cubicBezTo>
                  <a:cubicBezTo>
                    <a:pt x="511389" y="33068"/>
                    <a:pt x="493118" y="24447"/>
                    <a:pt x="473905" y="18957"/>
                  </a:cubicBezTo>
                  <a:cubicBezTo>
                    <a:pt x="448855" y="11799"/>
                    <a:pt x="423356" y="6319"/>
                    <a:pt x="398081" y="0"/>
                  </a:cubicBezTo>
                  <a:lnTo>
                    <a:pt x="170606" y="18957"/>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251583DC-CB0B-6AE8-A151-E4DA6E2E22AF}"/>
                </a:ext>
              </a:extLst>
            </p:cNvPr>
            <p:cNvSpPr txBox="1"/>
            <p:nvPr/>
          </p:nvSpPr>
          <p:spPr>
            <a:xfrm>
              <a:off x="6445395" y="3863117"/>
              <a:ext cx="1983021" cy="595705"/>
            </a:xfrm>
            <a:prstGeom prst="rect">
              <a:avLst/>
            </a:prstGeom>
            <a:noFill/>
          </p:spPr>
          <p:txBody>
            <a:bodyPr wrap="none" rtlCol="0">
              <a:spAutoFit/>
            </a:bodyPr>
            <a:lstStyle/>
            <a:p>
              <a:r>
                <a:rPr lang="en-US" sz="2000" b="1" dirty="0">
                  <a:solidFill>
                    <a:schemeClr val="bg1"/>
                  </a:solidFill>
                </a:rPr>
                <a:t>Cell death</a:t>
              </a:r>
            </a:p>
          </p:txBody>
        </p:sp>
      </p:grpSp>
      <p:sp>
        <p:nvSpPr>
          <p:cNvPr id="3" name="TextBox 2">
            <a:extLst>
              <a:ext uri="{FF2B5EF4-FFF2-40B4-BE49-F238E27FC236}">
                <a16:creationId xmlns:a16="http://schemas.microsoft.com/office/drawing/2014/main" id="{1C66E67D-42D3-BDF9-FD2C-1952A0E9D6AF}"/>
              </a:ext>
            </a:extLst>
          </p:cNvPr>
          <p:cNvSpPr txBox="1"/>
          <p:nvPr/>
        </p:nvSpPr>
        <p:spPr>
          <a:xfrm>
            <a:off x="257292" y="110576"/>
            <a:ext cx="8819017" cy="523220"/>
          </a:xfrm>
          <a:prstGeom prst="rect">
            <a:avLst/>
          </a:prstGeom>
          <a:noFill/>
        </p:spPr>
        <p:txBody>
          <a:bodyPr wrap="none" rtlCol="0">
            <a:spAutoFit/>
          </a:bodyPr>
          <a:lstStyle/>
          <a:p>
            <a:r>
              <a:rPr lang="en-US" sz="2800" b="1" dirty="0">
                <a:solidFill>
                  <a:schemeClr val="bg1"/>
                </a:solidFill>
              </a:rPr>
              <a:t>State transitions: An old problem in physics and chemistry</a:t>
            </a:r>
          </a:p>
        </p:txBody>
      </p:sp>
      <p:pic>
        <p:nvPicPr>
          <p:cNvPr id="10" name="Picture 9">
            <a:extLst>
              <a:ext uri="{FF2B5EF4-FFF2-40B4-BE49-F238E27FC236}">
                <a16:creationId xmlns:a16="http://schemas.microsoft.com/office/drawing/2014/main" id="{68BAF45E-63BA-DA62-2B1B-20BCF3CE0393}"/>
              </a:ext>
            </a:extLst>
          </p:cNvPr>
          <p:cNvPicPr>
            <a:picLocks noChangeAspect="1"/>
          </p:cNvPicPr>
          <p:nvPr/>
        </p:nvPicPr>
        <p:blipFill>
          <a:blip r:embed="rId5"/>
          <a:stretch>
            <a:fillRect/>
          </a:stretch>
        </p:blipFill>
        <p:spPr>
          <a:xfrm>
            <a:off x="543519" y="4408597"/>
            <a:ext cx="5805481" cy="3953523"/>
          </a:xfrm>
          <a:prstGeom prst="rect">
            <a:avLst/>
          </a:prstGeom>
        </p:spPr>
      </p:pic>
      <p:sp>
        <p:nvSpPr>
          <p:cNvPr id="12" name="TextBox 11">
            <a:extLst>
              <a:ext uri="{FF2B5EF4-FFF2-40B4-BE49-F238E27FC236}">
                <a16:creationId xmlns:a16="http://schemas.microsoft.com/office/drawing/2014/main" id="{8C7C9CF0-9CE0-2785-A027-1DE26323AFC1}"/>
              </a:ext>
            </a:extLst>
          </p:cNvPr>
          <p:cNvSpPr txBox="1"/>
          <p:nvPr/>
        </p:nvSpPr>
        <p:spPr>
          <a:xfrm>
            <a:off x="426359" y="1655487"/>
            <a:ext cx="8427929" cy="584776"/>
          </a:xfrm>
          <a:prstGeom prst="rect">
            <a:avLst/>
          </a:prstGeom>
          <a:solidFill>
            <a:schemeClr val="accent6">
              <a:lumMod val="60000"/>
              <a:lumOff val="40000"/>
            </a:schemeClr>
          </a:solidFill>
        </p:spPr>
        <p:txBody>
          <a:bodyPr wrap="square" rtlCol="0">
            <a:spAutoFit/>
          </a:bodyPr>
          <a:lstStyle/>
          <a:p>
            <a:r>
              <a:rPr lang="en-US" sz="3200" b="1" dirty="0"/>
              <a:t>Dynamical equations describe cellular dynamics</a:t>
            </a:r>
          </a:p>
        </p:txBody>
      </p:sp>
      <p:grpSp>
        <p:nvGrpSpPr>
          <p:cNvPr id="13" name="Group 12">
            <a:extLst>
              <a:ext uri="{FF2B5EF4-FFF2-40B4-BE49-F238E27FC236}">
                <a16:creationId xmlns:a16="http://schemas.microsoft.com/office/drawing/2014/main" id="{12DE573F-222A-F519-907B-EB01014F4410}"/>
              </a:ext>
            </a:extLst>
          </p:cNvPr>
          <p:cNvGrpSpPr/>
          <p:nvPr/>
        </p:nvGrpSpPr>
        <p:grpSpPr>
          <a:xfrm>
            <a:off x="1042187" y="2312452"/>
            <a:ext cx="6500812" cy="2453677"/>
            <a:chOff x="515051" y="2174546"/>
            <a:chExt cx="7899609" cy="3117492"/>
          </a:xfrm>
        </p:grpSpPr>
        <p:sp>
          <p:nvSpPr>
            <p:cNvPr id="14" name="Rectangle 13">
              <a:extLst>
                <a:ext uri="{FF2B5EF4-FFF2-40B4-BE49-F238E27FC236}">
                  <a16:creationId xmlns:a16="http://schemas.microsoft.com/office/drawing/2014/main" id="{34ED943F-CE17-4A2A-B358-87F0DE753948}"/>
                </a:ext>
              </a:extLst>
            </p:cNvPr>
            <p:cNvSpPr/>
            <p:nvPr/>
          </p:nvSpPr>
          <p:spPr>
            <a:xfrm>
              <a:off x="605419" y="2174546"/>
              <a:ext cx="7687193" cy="3117492"/>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Object 14">
              <a:extLst>
                <a:ext uri="{FF2B5EF4-FFF2-40B4-BE49-F238E27FC236}">
                  <a16:creationId xmlns:a16="http://schemas.microsoft.com/office/drawing/2014/main" id="{46E533D9-E2F9-852B-FFC8-D375BCB1B8F4}"/>
                </a:ext>
              </a:extLst>
            </p:cNvPr>
            <p:cNvGraphicFramePr>
              <a:graphicFrameLocks noChangeAspect="1"/>
            </p:cNvGraphicFramePr>
            <p:nvPr/>
          </p:nvGraphicFramePr>
          <p:xfrm>
            <a:off x="515051" y="2514733"/>
            <a:ext cx="7899609" cy="2365917"/>
          </p:xfrm>
          <a:graphic>
            <a:graphicData uri="http://schemas.openxmlformats.org/presentationml/2006/ole">
              <mc:AlternateContent xmlns:mc="http://schemas.openxmlformats.org/markup-compatibility/2006">
                <mc:Choice xmlns:v="urn:schemas-microsoft-com:vml" Requires="v">
                  <p:oleObj name="Equation" r:id="rId6" imgW="1155700" imgH="406400" progId="Equation.3">
                    <p:embed/>
                  </p:oleObj>
                </mc:Choice>
                <mc:Fallback>
                  <p:oleObj name="Equation" r:id="rId6" imgW="1155700" imgH="406400" progId="Equation.3">
                    <p:embed/>
                    <p:pic>
                      <p:nvPicPr>
                        <p:cNvPr id="15" name="Object 14">
                          <a:extLst>
                            <a:ext uri="{FF2B5EF4-FFF2-40B4-BE49-F238E27FC236}">
                              <a16:creationId xmlns:a16="http://schemas.microsoft.com/office/drawing/2014/main" id="{46E533D9-E2F9-852B-FFC8-D375BCB1B8F4}"/>
                            </a:ext>
                          </a:extLst>
                        </p:cNvPr>
                        <p:cNvPicPr/>
                        <p:nvPr/>
                      </p:nvPicPr>
                      <p:blipFill>
                        <a:blip r:embed="rId7"/>
                        <a:stretch>
                          <a:fillRect/>
                        </a:stretch>
                      </p:blipFill>
                      <p:spPr>
                        <a:xfrm>
                          <a:off x="515051" y="2514733"/>
                          <a:ext cx="7899609" cy="2365917"/>
                        </a:xfrm>
                        <a:prstGeom prst="rect">
                          <a:avLst/>
                        </a:prstGeom>
                      </p:spPr>
                    </p:pic>
                  </p:oleObj>
                </mc:Fallback>
              </mc:AlternateContent>
            </a:graphicData>
          </a:graphic>
        </p:graphicFrame>
      </p:grpSp>
      <p:sp>
        <p:nvSpPr>
          <p:cNvPr id="16" name="TextBox 15">
            <a:extLst>
              <a:ext uri="{FF2B5EF4-FFF2-40B4-BE49-F238E27FC236}">
                <a16:creationId xmlns:a16="http://schemas.microsoft.com/office/drawing/2014/main" id="{B492E1B1-E397-839D-9FBA-D78EF72F6A06}"/>
              </a:ext>
            </a:extLst>
          </p:cNvPr>
          <p:cNvSpPr txBox="1"/>
          <p:nvPr/>
        </p:nvSpPr>
        <p:spPr>
          <a:xfrm>
            <a:off x="6399902" y="5432733"/>
            <a:ext cx="2508767" cy="707886"/>
          </a:xfrm>
          <a:prstGeom prst="rect">
            <a:avLst/>
          </a:prstGeom>
          <a:noFill/>
        </p:spPr>
        <p:txBody>
          <a:bodyPr wrap="square" rtlCol="0">
            <a:spAutoFit/>
          </a:bodyPr>
          <a:lstStyle/>
          <a:p>
            <a:r>
              <a:rPr lang="en-US" sz="2000" dirty="0">
                <a:solidFill>
                  <a:schemeClr val="bg1"/>
                </a:solidFill>
              </a:rPr>
              <a:t>Rev Mod Phys. 62: 251 (1990)</a:t>
            </a:r>
          </a:p>
        </p:txBody>
      </p:sp>
    </p:spTree>
    <p:extLst>
      <p:ext uri="{BB962C8B-B14F-4D97-AF65-F5344CB8AC3E}">
        <p14:creationId xmlns:p14="http://schemas.microsoft.com/office/powerpoint/2010/main" val="313981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2511425" y="707048"/>
          <a:ext cx="3128963" cy="895350"/>
        </p:xfrm>
        <a:graphic>
          <a:graphicData uri="http://schemas.openxmlformats.org/presentationml/2006/ole">
            <mc:AlternateContent xmlns:mc="http://schemas.openxmlformats.org/markup-compatibility/2006">
              <mc:Choice xmlns:v="urn:schemas-microsoft-com:vml" Requires="v">
                <p:oleObj name="Equation" r:id="rId4" imgW="1155700" imgH="406400" progId="Equation.3">
                  <p:embed/>
                </p:oleObj>
              </mc:Choice>
              <mc:Fallback>
                <p:oleObj name="Equation" r:id="rId4" imgW="1155700" imgH="406400" progId="Equation.3">
                  <p:embed/>
                  <p:pic>
                    <p:nvPicPr>
                      <p:cNvPr id="3" name="Object 2"/>
                      <p:cNvPicPr/>
                      <p:nvPr/>
                    </p:nvPicPr>
                    <p:blipFill>
                      <a:blip r:embed="rId5"/>
                      <a:stretch>
                        <a:fillRect/>
                      </a:stretch>
                    </p:blipFill>
                    <p:spPr>
                      <a:xfrm>
                        <a:off x="2511425" y="707048"/>
                        <a:ext cx="3128963" cy="895350"/>
                      </a:xfrm>
                      <a:prstGeom prst="rect">
                        <a:avLst/>
                      </a:prstGeom>
                      <a:solidFill>
                        <a:schemeClr val="bg1"/>
                      </a:solidFill>
                    </p:spPr>
                  </p:pic>
                </p:oleObj>
              </mc:Fallback>
            </mc:AlternateContent>
          </a:graphicData>
        </a:graphic>
      </p:graphicFrame>
      <p:pic>
        <p:nvPicPr>
          <p:cNvPr id="4" name="Picture 3"/>
          <p:cNvPicPr>
            <a:picLocks noChangeAspect="1"/>
          </p:cNvPicPr>
          <p:nvPr/>
        </p:nvPicPr>
        <p:blipFill>
          <a:blip r:embed="rId6"/>
          <a:stretch>
            <a:fillRect/>
          </a:stretch>
        </p:blipFill>
        <p:spPr>
          <a:xfrm>
            <a:off x="642674" y="1981808"/>
            <a:ext cx="7006434" cy="770467"/>
          </a:xfrm>
          <a:prstGeom prst="rect">
            <a:avLst/>
          </a:prstGeom>
          <a:solidFill>
            <a:schemeClr val="bg1"/>
          </a:solidFill>
        </p:spPr>
      </p:pic>
      <p:sp>
        <p:nvSpPr>
          <p:cNvPr id="5" name="Rectangle 4"/>
          <p:cNvSpPr/>
          <p:nvPr/>
        </p:nvSpPr>
        <p:spPr>
          <a:xfrm>
            <a:off x="338670" y="1609333"/>
            <a:ext cx="8348129" cy="400110"/>
          </a:xfrm>
          <a:prstGeom prst="rect">
            <a:avLst/>
          </a:prstGeom>
        </p:spPr>
        <p:txBody>
          <a:bodyPr wrap="square">
            <a:spAutoFit/>
          </a:bodyPr>
          <a:lstStyle/>
          <a:p>
            <a:r>
              <a:rPr lang="en-US" sz="2000" b="1">
                <a:solidFill>
                  <a:schemeClr val="bg1"/>
                </a:solidFill>
              </a:rPr>
              <a:t>Z: </a:t>
            </a:r>
            <a:r>
              <a:rPr lang="en-US" sz="2000">
                <a:solidFill>
                  <a:schemeClr val="bg1"/>
                </a:solidFill>
              </a:rPr>
              <a:t>state vector completely specifies the internal cellular state at a given time </a:t>
            </a:r>
          </a:p>
        </p:txBody>
      </p:sp>
      <p:sp>
        <p:nvSpPr>
          <p:cNvPr id="11" name="TextBox 10"/>
          <p:cNvSpPr txBox="1"/>
          <p:nvPr/>
        </p:nvSpPr>
        <p:spPr>
          <a:xfrm>
            <a:off x="1159934" y="270936"/>
            <a:ext cx="6873546" cy="461665"/>
          </a:xfrm>
          <a:prstGeom prst="rect">
            <a:avLst/>
          </a:prstGeom>
          <a:noFill/>
        </p:spPr>
        <p:txBody>
          <a:bodyPr wrap="none" rtlCol="0">
            <a:spAutoFit/>
          </a:bodyPr>
          <a:lstStyle/>
          <a:p>
            <a:r>
              <a:rPr lang="en-US" sz="2400" b="1">
                <a:solidFill>
                  <a:schemeClr val="bg1"/>
                </a:solidFill>
              </a:rPr>
              <a:t>Mathematical considerations on possible algorithms </a:t>
            </a:r>
          </a:p>
        </p:txBody>
      </p:sp>
      <p:sp>
        <p:nvSpPr>
          <p:cNvPr id="12" name="Rectangle 11"/>
          <p:cNvSpPr/>
          <p:nvPr/>
        </p:nvSpPr>
        <p:spPr>
          <a:xfrm>
            <a:off x="383267" y="2742125"/>
            <a:ext cx="8212665" cy="369332"/>
          </a:xfrm>
          <a:prstGeom prst="rect">
            <a:avLst/>
          </a:prstGeom>
        </p:spPr>
        <p:txBody>
          <a:bodyPr wrap="square">
            <a:spAutoFit/>
          </a:bodyPr>
          <a:lstStyle/>
          <a:p>
            <a:r>
              <a:rPr lang="en-US">
                <a:solidFill>
                  <a:schemeClr val="bg1"/>
                </a:solidFill>
              </a:rPr>
              <a:t>n(</a:t>
            </a:r>
            <a:r>
              <a:rPr lang="en-US" b="1" err="1">
                <a:solidFill>
                  <a:schemeClr val="bg1"/>
                </a:solidFill>
              </a:rPr>
              <a:t>z</a:t>
            </a:r>
            <a:r>
              <a:rPr lang="en-US" err="1">
                <a:solidFill>
                  <a:schemeClr val="bg1"/>
                </a:solidFill>
              </a:rPr>
              <a:t>,t</a:t>
            </a:r>
            <a:r>
              <a:rPr lang="en-US">
                <a:solidFill>
                  <a:schemeClr val="bg1"/>
                </a:solidFill>
              </a:rPr>
              <a:t>):  the number density;  </a:t>
            </a:r>
            <a:r>
              <a:rPr lang="en-US" b="1">
                <a:solidFill>
                  <a:schemeClr val="bg1"/>
                </a:solidFill>
              </a:rPr>
              <a:t>D</a:t>
            </a:r>
            <a:r>
              <a:rPr lang="en-US">
                <a:solidFill>
                  <a:schemeClr val="bg1"/>
                </a:solidFill>
              </a:rPr>
              <a:t>(</a:t>
            </a:r>
            <a:r>
              <a:rPr lang="en-US" b="1">
                <a:solidFill>
                  <a:schemeClr val="bg1"/>
                </a:solidFill>
              </a:rPr>
              <a:t>z</a:t>
            </a:r>
            <a:r>
              <a:rPr lang="en-US">
                <a:solidFill>
                  <a:schemeClr val="bg1"/>
                </a:solidFill>
              </a:rPr>
              <a:t>):  the diffusion “constant” matrix.</a:t>
            </a:r>
          </a:p>
        </p:txBody>
      </p:sp>
      <p:sp>
        <p:nvSpPr>
          <p:cNvPr id="13" name="Rectangle 12"/>
          <p:cNvSpPr/>
          <p:nvPr/>
        </p:nvSpPr>
        <p:spPr>
          <a:xfrm>
            <a:off x="287870" y="4101937"/>
            <a:ext cx="8449731" cy="1200329"/>
          </a:xfrm>
          <a:prstGeom prst="rect">
            <a:avLst/>
          </a:prstGeom>
        </p:spPr>
        <p:txBody>
          <a:bodyPr wrap="square">
            <a:spAutoFit/>
          </a:bodyPr>
          <a:lstStyle/>
          <a:p>
            <a:r>
              <a:rPr lang="en-US" dirty="0">
                <a:solidFill>
                  <a:schemeClr val="bg1"/>
                </a:solidFill>
              </a:rPr>
              <a:t>The last nonlocal term accounts for discrete changes due to cell division, and its diagonal terms also include contribution from cell death.</a:t>
            </a:r>
          </a:p>
          <a:p>
            <a:r>
              <a:rPr lang="en-US" dirty="0">
                <a:solidFill>
                  <a:schemeClr val="bg1"/>
                </a:solidFill>
              </a:rPr>
              <a:t>Also here we have neglected explicit treatment of cell-cell interactions (assuming a mean field background, but can be easily added with agent-based modeling).</a:t>
            </a:r>
          </a:p>
        </p:txBody>
      </p:sp>
      <p:sp>
        <p:nvSpPr>
          <p:cNvPr id="14" name="TextBox 13"/>
          <p:cNvSpPr txBox="1"/>
          <p:nvPr/>
        </p:nvSpPr>
        <p:spPr>
          <a:xfrm>
            <a:off x="402037" y="5209216"/>
            <a:ext cx="7963030" cy="1200329"/>
          </a:xfrm>
          <a:prstGeom prst="rect">
            <a:avLst/>
          </a:prstGeom>
          <a:noFill/>
        </p:spPr>
        <p:txBody>
          <a:bodyPr wrap="square" rtlCol="0">
            <a:spAutoFit/>
          </a:bodyPr>
          <a:lstStyle/>
          <a:p>
            <a:r>
              <a:rPr lang="en-US" b="1" dirty="0">
                <a:solidFill>
                  <a:schemeClr val="bg1"/>
                </a:solidFill>
              </a:rPr>
              <a:t>Numerical algorithms:</a:t>
            </a:r>
          </a:p>
          <a:p>
            <a:pPr marL="342900" indent="-342900">
              <a:buAutoNum type="arabicParenR"/>
            </a:pPr>
            <a:r>
              <a:rPr lang="en-US" dirty="0">
                <a:solidFill>
                  <a:schemeClr val="bg1"/>
                </a:solidFill>
              </a:rPr>
              <a:t>Population-based: A time series of n(</a:t>
            </a:r>
            <a:r>
              <a:rPr lang="en-US" b="1" dirty="0" err="1">
                <a:solidFill>
                  <a:schemeClr val="bg1"/>
                </a:solidFill>
              </a:rPr>
              <a:t>z</a:t>
            </a:r>
            <a:r>
              <a:rPr lang="en-US" dirty="0" err="1">
                <a:solidFill>
                  <a:schemeClr val="bg1"/>
                </a:solidFill>
              </a:rPr>
              <a:t>,t</a:t>
            </a:r>
            <a:r>
              <a:rPr lang="en-US" dirty="0">
                <a:solidFill>
                  <a:schemeClr val="bg1"/>
                </a:solidFill>
              </a:rPr>
              <a:t>) to regress the PDE--- sensitive to accuracy of n(</a:t>
            </a:r>
            <a:r>
              <a:rPr lang="en-US" b="1" dirty="0" err="1">
                <a:solidFill>
                  <a:schemeClr val="bg1"/>
                </a:solidFill>
              </a:rPr>
              <a:t>z</a:t>
            </a:r>
            <a:r>
              <a:rPr lang="en-US" dirty="0" err="1">
                <a:solidFill>
                  <a:schemeClr val="bg1"/>
                </a:solidFill>
              </a:rPr>
              <a:t>,t</a:t>
            </a:r>
            <a:r>
              <a:rPr lang="en-US" dirty="0">
                <a:solidFill>
                  <a:schemeClr val="bg1"/>
                </a:solidFill>
              </a:rPr>
              <a:t>)  </a:t>
            </a:r>
          </a:p>
          <a:p>
            <a:pPr marL="342900" indent="-342900">
              <a:buAutoNum type="arabicParenR"/>
            </a:pPr>
            <a:r>
              <a:rPr lang="en-US" dirty="0">
                <a:solidFill>
                  <a:schemeClr val="bg1"/>
                </a:solidFill>
              </a:rPr>
              <a:t>Particle-based: (</a:t>
            </a:r>
            <a:r>
              <a:rPr lang="en-US" b="1" dirty="0">
                <a:solidFill>
                  <a:schemeClr val="bg1"/>
                </a:solidFill>
              </a:rPr>
              <a:t>z</a:t>
            </a:r>
            <a:r>
              <a:rPr lang="en-US" dirty="0">
                <a:solidFill>
                  <a:schemeClr val="bg1"/>
                </a:solidFill>
              </a:rPr>
              <a:t>, </a:t>
            </a:r>
            <a:r>
              <a:rPr lang="en-US" dirty="0" err="1">
                <a:solidFill>
                  <a:schemeClr val="bg1"/>
                </a:solidFill>
              </a:rPr>
              <a:t>d</a:t>
            </a:r>
            <a:r>
              <a:rPr lang="en-US" b="1" dirty="0" err="1">
                <a:solidFill>
                  <a:schemeClr val="bg1"/>
                </a:solidFill>
              </a:rPr>
              <a:t>z</a:t>
            </a:r>
            <a:r>
              <a:rPr lang="en-US" dirty="0">
                <a:solidFill>
                  <a:schemeClr val="bg1"/>
                </a:solidFill>
              </a:rPr>
              <a:t>/dt) --- insensitive to accuracy of n(</a:t>
            </a:r>
            <a:r>
              <a:rPr lang="en-US" b="1" dirty="0" err="1">
                <a:solidFill>
                  <a:schemeClr val="bg1"/>
                </a:solidFill>
              </a:rPr>
              <a:t>z</a:t>
            </a:r>
            <a:r>
              <a:rPr lang="en-US" dirty="0" err="1">
                <a:solidFill>
                  <a:schemeClr val="bg1"/>
                </a:solidFill>
              </a:rPr>
              <a:t>,t</a:t>
            </a:r>
            <a:r>
              <a:rPr lang="en-US" dirty="0">
                <a:solidFill>
                  <a:schemeClr val="bg1"/>
                </a:solidFill>
              </a:rPr>
              <a:t>)   </a:t>
            </a:r>
          </a:p>
        </p:txBody>
      </p:sp>
      <p:graphicFrame>
        <p:nvGraphicFramePr>
          <p:cNvPr id="15" name="Object 14"/>
          <p:cNvGraphicFramePr>
            <a:graphicFrameLocks noChangeAspect="1"/>
          </p:cNvGraphicFramePr>
          <p:nvPr/>
        </p:nvGraphicFramePr>
        <p:xfrm>
          <a:off x="6475946" y="5756660"/>
          <a:ext cx="2346325" cy="808038"/>
        </p:xfrm>
        <a:graphic>
          <a:graphicData uri="http://schemas.openxmlformats.org/presentationml/2006/ole">
            <mc:AlternateContent xmlns:mc="http://schemas.openxmlformats.org/markup-compatibility/2006">
              <mc:Choice xmlns:v="urn:schemas-microsoft-com:vml" Requires="v">
                <p:oleObj name="Equation" r:id="rId7" imgW="1435100" imgH="495300" progId="Equation.3">
                  <p:embed/>
                </p:oleObj>
              </mc:Choice>
              <mc:Fallback>
                <p:oleObj name="Equation" r:id="rId7" imgW="1435100" imgH="495300" progId="Equation.3">
                  <p:embed/>
                  <p:pic>
                    <p:nvPicPr>
                      <p:cNvPr id="15" name="Object 14"/>
                      <p:cNvPicPr/>
                      <p:nvPr/>
                    </p:nvPicPr>
                    <p:blipFill>
                      <a:blip r:embed="rId8"/>
                      <a:stretch>
                        <a:fillRect/>
                      </a:stretch>
                    </p:blipFill>
                    <p:spPr>
                      <a:xfrm>
                        <a:off x="6475946" y="5756660"/>
                        <a:ext cx="2346325" cy="808038"/>
                      </a:xfrm>
                      <a:prstGeom prst="rect">
                        <a:avLst/>
                      </a:prstGeom>
                      <a:solidFill>
                        <a:schemeClr val="bg1"/>
                      </a:solidFill>
                    </p:spPr>
                  </p:pic>
                </p:oleObj>
              </mc:Fallback>
            </mc:AlternateContent>
          </a:graphicData>
        </a:graphic>
      </p:graphicFrame>
      <p:sp>
        <p:nvSpPr>
          <p:cNvPr id="16" name="Rectangle 15"/>
          <p:cNvSpPr/>
          <p:nvPr/>
        </p:nvSpPr>
        <p:spPr>
          <a:xfrm>
            <a:off x="5401734" y="3297913"/>
            <a:ext cx="2922257" cy="646331"/>
          </a:xfrm>
          <a:prstGeom prst="rect">
            <a:avLst/>
          </a:prstGeom>
        </p:spPr>
        <p:txBody>
          <a:bodyPr wrap="square">
            <a:spAutoFit/>
          </a:bodyPr>
          <a:lstStyle/>
          <a:p>
            <a:r>
              <a:rPr lang="en-US">
                <a:solidFill>
                  <a:schemeClr val="bg1"/>
                </a:solidFill>
              </a:rPr>
              <a:t>Under </a:t>
            </a:r>
            <a:r>
              <a:rPr lang="en-US" err="1">
                <a:solidFill>
                  <a:schemeClr val="bg1"/>
                </a:solidFill>
              </a:rPr>
              <a:t>Stratonovich</a:t>
            </a:r>
            <a:r>
              <a:rPr lang="en-US">
                <a:solidFill>
                  <a:schemeClr val="bg1"/>
                </a:solidFill>
              </a:rPr>
              <a:t> interpretation</a:t>
            </a:r>
          </a:p>
        </p:txBody>
      </p:sp>
      <p:sp>
        <p:nvSpPr>
          <p:cNvPr id="17" name="TextBox 12"/>
          <p:cNvSpPr txBox="1">
            <a:spLocks noChangeArrowheads="1"/>
          </p:cNvSpPr>
          <p:nvPr/>
        </p:nvSpPr>
        <p:spPr bwMode="auto">
          <a:xfrm>
            <a:off x="171275" y="6467909"/>
            <a:ext cx="7963029"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296" tIns="41148" rIns="82296" bIns="41148">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solidFill>
                  <a:schemeClr val="bg1"/>
                </a:solidFill>
                <a:latin typeface="Calibri"/>
                <a:cs typeface="Calibri"/>
              </a:rPr>
              <a:t>Xing, J. Phys A: Math </a:t>
            </a:r>
            <a:r>
              <a:rPr lang="en-US" sz="1800" dirty="0" err="1">
                <a:solidFill>
                  <a:schemeClr val="bg1"/>
                </a:solidFill>
                <a:latin typeface="Calibri"/>
                <a:cs typeface="Calibri"/>
              </a:rPr>
              <a:t>Theor</a:t>
            </a:r>
            <a:r>
              <a:rPr lang="en-US" sz="1800" dirty="0">
                <a:solidFill>
                  <a:schemeClr val="bg1"/>
                </a:solidFill>
                <a:latin typeface="Calibri"/>
                <a:cs typeface="Calibri"/>
              </a:rPr>
              <a:t> Phys (2010);</a:t>
            </a:r>
            <a:r>
              <a:rPr lang="en-US" sz="1400" b="0" i="0" u="none" strike="noStrike" kern="1200" dirty="0">
                <a:solidFill>
                  <a:schemeClr val="bg1"/>
                </a:solidFill>
                <a:effectLst/>
                <a:latin typeface="Calibri" panose="020F0502020204030204" pitchFamily="34" charset="0"/>
              </a:rPr>
              <a:t> </a:t>
            </a:r>
            <a:r>
              <a:rPr lang="en-US" sz="1800" b="0" i="0" u="none" strike="noStrike" kern="1200" dirty="0">
                <a:solidFill>
                  <a:schemeClr val="bg1"/>
                </a:solidFill>
                <a:effectLst/>
                <a:latin typeface="Calibri" panose="020F0502020204030204" pitchFamily="34" charset="0"/>
              </a:rPr>
              <a:t>Xing, Physical Biology, </a:t>
            </a:r>
            <a:r>
              <a:rPr lang="en-US" sz="1800" b="1" i="0" u="none" strike="noStrike" kern="1200" dirty="0">
                <a:solidFill>
                  <a:schemeClr val="bg1"/>
                </a:solidFill>
                <a:effectLst/>
                <a:latin typeface="Calibri" panose="020F0502020204030204" pitchFamily="34" charset="0"/>
              </a:rPr>
              <a:t>19:</a:t>
            </a:r>
            <a:r>
              <a:rPr lang="en-US" sz="1800" b="0" i="0" u="none" strike="noStrike" kern="1200" dirty="0">
                <a:solidFill>
                  <a:schemeClr val="bg1"/>
                </a:solidFill>
                <a:effectLst/>
                <a:latin typeface="Calibri" panose="020F0502020204030204" pitchFamily="34" charset="0"/>
              </a:rPr>
              <a:t> 061001 (2022)</a:t>
            </a:r>
            <a:r>
              <a:rPr lang="en-US" sz="1800" dirty="0">
                <a:solidFill>
                  <a:schemeClr val="bg1"/>
                </a:solidFill>
                <a:latin typeface="Calibri"/>
                <a:cs typeface="Calibri"/>
              </a:rPr>
              <a:t> </a:t>
            </a:r>
          </a:p>
        </p:txBody>
      </p:sp>
      <p:grpSp>
        <p:nvGrpSpPr>
          <p:cNvPr id="36" name="Group 35">
            <a:extLst>
              <a:ext uri="{FF2B5EF4-FFF2-40B4-BE49-F238E27FC236}">
                <a16:creationId xmlns:a16="http://schemas.microsoft.com/office/drawing/2014/main" id="{553241AE-447A-EABC-7F2D-E8CAD17BA6D3}"/>
              </a:ext>
            </a:extLst>
          </p:cNvPr>
          <p:cNvGrpSpPr/>
          <p:nvPr/>
        </p:nvGrpSpPr>
        <p:grpSpPr>
          <a:xfrm>
            <a:off x="942804" y="3116976"/>
            <a:ext cx="4484688" cy="1078558"/>
            <a:chOff x="917046" y="3131011"/>
            <a:chExt cx="4484688" cy="1078558"/>
          </a:xfrm>
        </p:grpSpPr>
        <p:graphicFrame>
          <p:nvGraphicFramePr>
            <p:cNvPr id="8" name="Object 7">
              <a:extLst>
                <a:ext uri="{FF2B5EF4-FFF2-40B4-BE49-F238E27FC236}">
                  <a16:creationId xmlns:a16="http://schemas.microsoft.com/office/drawing/2014/main" id="{123EFC91-BE68-D61C-DA00-DD5D7036739F}"/>
                </a:ext>
              </a:extLst>
            </p:cNvPr>
            <p:cNvGraphicFramePr>
              <a:graphicFrameLocks noChangeAspect="1"/>
            </p:cNvGraphicFramePr>
            <p:nvPr/>
          </p:nvGraphicFramePr>
          <p:xfrm>
            <a:off x="917046" y="3131011"/>
            <a:ext cx="4484688" cy="1078558"/>
          </p:xfrm>
          <a:graphic>
            <a:graphicData uri="http://schemas.openxmlformats.org/presentationml/2006/ole">
              <mc:AlternateContent xmlns:mc="http://schemas.openxmlformats.org/markup-compatibility/2006">
                <mc:Choice xmlns:v="urn:schemas-microsoft-com:vml" Requires="v">
                  <p:oleObj name="Equation" r:id="rId9" imgW="2743200" imgH="660400" progId="Equation.3">
                    <p:embed/>
                  </p:oleObj>
                </mc:Choice>
                <mc:Fallback>
                  <p:oleObj name="Equation" r:id="rId9" imgW="2743200" imgH="660400" progId="Equation.3">
                    <p:embed/>
                    <p:pic>
                      <p:nvPicPr>
                        <p:cNvPr id="8" name="Object 7">
                          <a:extLst>
                            <a:ext uri="{FF2B5EF4-FFF2-40B4-BE49-F238E27FC236}">
                              <a16:creationId xmlns:a16="http://schemas.microsoft.com/office/drawing/2014/main" id="{123EFC91-BE68-D61C-DA00-DD5D7036739F}"/>
                            </a:ext>
                          </a:extLst>
                        </p:cNvPr>
                        <p:cNvPicPr/>
                        <p:nvPr/>
                      </p:nvPicPr>
                      <p:blipFill>
                        <a:blip r:embed="rId10"/>
                        <a:stretch>
                          <a:fillRect/>
                        </a:stretch>
                      </p:blipFill>
                      <p:spPr>
                        <a:xfrm>
                          <a:off x="917046" y="3131011"/>
                          <a:ext cx="4484688" cy="1078558"/>
                        </a:xfrm>
                        <a:prstGeom prst="rect">
                          <a:avLst/>
                        </a:prstGeom>
                        <a:solidFill>
                          <a:schemeClr val="bg1"/>
                        </a:solidFill>
                      </p:spPr>
                    </p:pic>
                  </p:oleObj>
                </mc:Fallback>
              </mc:AlternateContent>
            </a:graphicData>
          </a:graphic>
        </p:graphicFrame>
        <p:sp>
          <p:nvSpPr>
            <p:cNvPr id="32" name="Rectangle 31">
              <a:extLst>
                <a:ext uri="{FF2B5EF4-FFF2-40B4-BE49-F238E27FC236}">
                  <a16:creationId xmlns:a16="http://schemas.microsoft.com/office/drawing/2014/main" id="{730CFD4E-A151-0763-C085-1378CE504B50}"/>
                </a:ext>
              </a:extLst>
            </p:cNvPr>
            <p:cNvSpPr/>
            <p:nvPr/>
          </p:nvSpPr>
          <p:spPr>
            <a:xfrm>
              <a:off x="2176530" y="3404569"/>
              <a:ext cx="193183" cy="240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1FDAC8C-7CD0-8169-CEB3-3B249325C88E}"/>
                </a:ext>
              </a:extLst>
            </p:cNvPr>
            <p:cNvSpPr/>
            <p:nvPr/>
          </p:nvSpPr>
          <p:spPr>
            <a:xfrm>
              <a:off x="2509236" y="3917578"/>
              <a:ext cx="193183" cy="240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EE12A63-97B7-FD81-4E4F-96F20B2F2347}"/>
                </a:ext>
              </a:extLst>
            </p:cNvPr>
            <p:cNvSpPr txBox="1"/>
            <p:nvPr/>
          </p:nvSpPr>
          <p:spPr>
            <a:xfrm>
              <a:off x="2136087" y="3268110"/>
              <a:ext cx="312906" cy="400110"/>
            </a:xfrm>
            <a:prstGeom prst="rect">
              <a:avLst/>
            </a:prstGeom>
            <a:noFill/>
          </p:spPr>
          <p:txBody>
            <a:bodyPr wrap="none" rtlCol="0">
              <a:spAutoFit/>
            </a:bodyPr>
            <a:lstStyle/>
            <a:p>
              <a:r>
                <a:rPr lang="en-US" sz="2000" i="1">
                  <a:latin typeface="Times" pitchFamily="2" charset="0"/>
                </a:rPr>
                <a:t>n</a:t>
              </a:r>
            </a:p>
          </p:txBody>
        </p:sp>
        <p:sp>
          <p:nvSpPr>
            <p:cNvPr id="35" name="TextBox 34">
              <a:extLst>
                <a:ext uri="{FF2B5EF4-FFF2-40B4-BE49-F238E27FC236}">
                  <a16:creationId xmlns:a16="http://schemas.microsoft.com/office/drawing/2014/main" id="{D87D1B82-9045-0C16-FCB5-86D5CCE5C674}"/>
                </a:ext>
              </a:extLst>
            </p:cNvPr>
            <p:cNvSpPr txBox="1"/>
            <p:nvPr/>
          </p:nvSpPr>
          <p:spPr>
            <a:xfrm>
              <a:off x="2470935" y="3744631"/>
              <a:ext cx="312906" cy="400110"/>
            </a:xfrm>
            <a:prstGeom prst="rect">
              <a:avLst/>
            </a:prstGeom>
            <a:noFill/>
          </p:spPr>
          <p:txBody>
            <a:bodyPr wrap="none" rtlCol="0">
              <a:spAutoFit/>
            </a:bodyPr>
            <a:lstStyle/>
            <a:p>
              <a:r>
                <a:rPr lang="en-US" sz="2000" i="1">
                  <a:latin typeface="Times" pitchFamily="2" charset="0"/>
                </a:rPr>
                <a:t>n</a:t>
              </a:r>
            </a:p>
          </p:txBody>
        </p:sp>
      </p:grpSp>
    </p:spTree>
    <p:custDataLst>
      <p:tags r:id="rId1"/>
    </p:custDataLst>
    <p:extLst>
      <p:ext uri="{BB962C8B-B14F-4D97-AF65-F5344CB8AC3E}">
        <p14:creationId xmlns:p14="http://schemas.microsoft.com/office/powerpoint/2010/main" val="32250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5D888C-37F7-374E-95A9-52D87E00DB4B}" type="slidenum">
              <a:rPr lang="en-US" smtClean="0"/>
              <a:t>6</a:t>
            </a:fld>
            <a:endParaRPr lang="en-US"/>
          </a:p>
        </p:txBody>
      </p:sp>
      <p:sp>
        <p:nvSpPr>
          <p:cNvPr id="5" name="TextBox 4"/>
          <p:cNvSpPr txBox="1"/>
          <p:nvPr/>
        </p:nvSpPr>
        <p:spPr>
          <a:xfrm>
            <a:off x="172656" y="1015905"/>
            <a:ext cx="5966980" cy="830997"/>
          </a:xfrm>
          <a:prstGeom prst="rect">
            <a:avLst/>
          </a:prstGeom>
          <a:solidFill>
            <a:srgbClr val="CCFFCC"/>
          </a:solidFill>
        </p:spPr>
        <p:txBody>
          <a:bodyPr wrap="square" rtlCol="0">
            <a:spAutoFit/>
          </a:bodyPr>
          <a:lstStyle/>
          <a:p>
            <a:pPr algn="ctr"/>
            <a:r>
              <a:rPr lang="en-US" sz="2400" dirty="0"/>
              <a:t>Measured/derived (with </a:t>
            </a:r>
            <a:r>
              <a:rPr lang="en-US" sz="2400" b="1" dirty="0">
                <a:solidFill>
                  <a:srgbClr val="FF0000"/>
                </a:solidFill>
              </a:rPr>
              <a:t>any</a:t>
            </a:r>
            <a:r>
              <a:rPr lang="en-US" sz="2400" dirty="0">
                <a:solidFill>
                  <a:srgbClr val="FF0000"/>
                </a:solidFill>
              </a:rPr>
              <a:t> </a:t>
            </a:r>
            <a:r>
              <a:rPr lang="en-US" sz="2400" dirty="0"/>
              <a:t>RNA/cell velocity estimation method) from single cell data </a:t>
            </a:r>
          </a:p>
        </p:txBody>
      </p:sp>
      <p:cxnSp>
        <p:nvCxnSpPr>
          <p:cNvPr id="6" name="Straight Arrow Connector 5"/>
          <p:cNvCxnSpPr/>
          <p:nvPr/>
        </p:nvCxnSpPr>
        <p:spPr>
          <a:xfrm>
            <a:off x="2142190" y="3031995"/>
            <a:ext cx="0" cy="445220"/>
          </a:xfrm>
          <a:prstGeom prst="straightConnector1">
            <a:avLst/>
          </a:prstGeom>
          <a:ln>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8315" y="4821839"/>
            <a:ext cx="5268562" cy="830997"/>
          </a:xfrm>
          <a:prstGeom prst="rect">
            <a:avLst/>
          </a:prstGeom>
          <a:solidFill>
            <a:srgbClr val="CCFFCC"/>
          </a:solidFill>
        </p:spPr>
        <p:txBody>
          <a:bodyPr wrap="square" rtlCol="0">
            <a:spAutoFit/>
          </a:bodyPr>
          <a:lstStyle/>
          <a:p>
            <a:pPr algn="ctr"/>
            <a:r>
              <a:rPr lang="en-US" sz="2400" b="1" dirty="0">
                <a:solidFill>
                  <a:srgbClr val="FF0000"/>
                </a:solidFill>
              </a:rPr>
              <a:t>Nonlinear</a:t>
            </a:r>
            <a:r>
              <a:rPr lang="en-US" sz="2400" dirty="0"/>
              <a:t> multi-dimensional vector function learned from </a:t>
            </a:r>
            <a:r>
              <a:rPr lang="en-US" sz="2400" b="1" dirty="0"/>
              <a:t>x</a:t>
            </a:r>
            <a:r>
              <a:rPr lang="en-US" sz="2400" dirty="0"/>
              <a:t> and d</a:t>
            </a:r>
            <a:r>
              <a:rPr lang="en-US" sz="2400" b="1" dirty="0"/>
              <a:t>x</a:t>
            </a:r>
            <a:r>
              <a:rPr lang="en-US" sz="2400" dirty="0"/>
              <a:t>/dt</a:t>
            </a:r>
          </a:p>
        </p:txBody>
      </p:sp>
      <p:sp>
        <p:nvSpPr>
          <p:cNvPr id="10" name="Rectangle 9"/>
          <p:cNvSpPr/>
          <p:nvPr/>
        </p:nvSpPr>
        <p:spPr>
          <a:xfrm>
            <a:off x="626724" y="2181851"/>
            <a:ext cx="5300673" cy="2118031"/>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nvGraphicFramePr>
        <p:xfrm>
          <a:off x="655485" y="2406023"/>
          <a:ext cx="5300664" cy="1782764"/>
        </p:xfrm>
        <a:graphic>
          <a:graphicData uri="http://schemas.openxmlformats.org/presentationml/2006/ole">
            <mc:AlternateContent xmlns:mc="http://schemas.openxmlformats.org/markup-compatibility/2006">
              <mc:Choice xmlns:v="urn:schemas-microsoft-com:vml" Requires="v">
                <p:oleObj name="Equation" r:id="rId2" imgW="1028700" imgH="406400" progId="Equation.3">
                  <p:embed/>
                </p:oleObj>
              </mc:Choice>
              <mc:Fallback>
                <p:oleObj name="Equation" r:id="rId2" imgW="1028700" imgH="406400" progId="Equation.3">
                  <p:embed/>
                  <p:pic>
                    <p:nvPicPr>
                      <p:cNvPr id="11" name="Object 10"/>
                      <p:cNvPicPr/>
                      <p:nvPr/>
                    </p:nvPicPr>
                    <p:blipFill>
                      <a:blip r:embed="rId3"/>
                      <a:stretch>
                        <a:fillRect/>
                      </a:stretch>
                    </p:blipFill>
                    <p:spPr>
                      <a:xfrm>
                        <a:off x="655485" y="2406023"/>
                        <a:ext cx="5300664" cy="1782764"/>
                      </a:xfrm>
                      <a:prstGeom prst="rect">
                        <a:avLst/>
                      </a:prstGeom>
                    </p:spPr>
                  </p:pic>
                </p:oleObj>
              </mc:Fallback>
            </mc:AlternateContent>
          </a:graphicData>
        </a:graphic>
      </p:graphicFrame>
      <p:sp>
        <p:nvSpPr>
          <p:cNvPr id="12" name="Rounded Rectangle 11"/>
          <p:cNvSpPr/>
          <p:nvPr/>
        </p:nvSpPr>
        <p:spPr>
          <a:xfrm>
            <a:off x="3211946" y="3004410"/>
            <a:ext cx="395932" cy="681141"/>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flipH="1" flipV="1">
            <a:off x="723239" y="2406148"/>
            <a:ext cx="1216072" cy="1782192"/>
          </a:xfrm>
          <a:prstGeom prst="round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flipH="1" flipV="1">
            <a:off x="2346681" y="2905652"/>
            <a:ext cx="601833" cy="808087"/>
          </a:xfrm>
          <a:prstGeom prst="round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flipV="1">
            <a:off x="3409912" y="2086053"/>
            <a:ext cx="2" cy="869154"/>
          </a:xfrm>
          <a:prstGeom prst="straightConnector1">
            <a:avLst/>
          </a:prstGeom>
          <a:ln>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670037" y="3697113"/>
            <a:ext cx="0" cy="982453"/>
          </a:xfrm>
          <a:prstGeom prst="straightConnector1">
            <a:avLst/>
          </a:prstGeom>
          <a:ln w="25400">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336459" y="2086053"/>
            <a:ext cx="2073454"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p:cNvCxnSpPr>
          <p:nvPr/>
        </p:nvCxnSpPr>
        <p:spPr>
          <a:xfrm flipV="1">
            <a:off x="2252986" y="1857648"/>
            <a:ext cx="0" cy="22840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19986" y="197108"/>
            <a:ext cx="7373646" cy="830997"/>
          </a:xfrm>
          <a:prstGeom prst="rect">
            <a:avLst/>
          </a:prstGeom>
          <a:noFill/>
        </p:spPr>
        <p:txBody>
          <a:bodyPr wrap="square" rtlCol="0">
            <a:spAutoFit/>
          </a:bodyPr>
          <a:lstStyle/>
          <a:p>
            <a:r>
              <a:rPr lang="en-US" sz="2400" b="1" dirty="0">
                <a:solidFill>
                  <a:schemeClr val="bg1"/>
                </a:solidFill>
              </a:rPr>
              <a:t>Genome-wide  transcriptomic vector field reconstructed from </a:t>
            </a:r>
            <a:r>
              <a:rPr lang="en-US" sz="2400" b="1" dirty="0" err="1">
                <a:solidFill>
                  <a:schemeClr val="bg1"/>
                </a:solidFill>
              </a:rPr>
              <a:t>scRNA</a:t>
            </a:r>
            <a:r>
              <a:rPr lang="en-US" sz="2400" b="1" dirty="0">
                <a:solidFill>
                  <a:schemeClr val="bg1"/>
                </a:solidFill>
              </a:rPr>
              <a:t>-seq data</a:t>
            </a:r>
          </a:p>
        </p:txBody>
      </p:sp>
      <p:cxnSp>
        <p:nvCxnSpPr>
          <p:cNvPr id="32" name="Straight Arrow Connector 31"/>
          <p:cNvCxnSpPr/>
          <p:nvPr/>
        </p:nvCxnSpPr>
        <p:spPr>
          <a:xfrm flipV="1">
            <a:off x="1336459" y="2086052"/>
            <a:ext cx="0" cy="320096"/>
          </a:xfrm>
          <a:prstGeom prst="straightConnector1">
            <a:avLst/>
          </a:prstGeom>
          <a:ln>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05810" y="6227735"/>
            <a:ext cx="4547783" cy="646331"/>
          </a:xfrm>
          <a:prstGeom prst="rect">
            <a:avLst/>
          </a:prstGeom>
        </p:spPr>
        <p:txBody>
          <a:bodyPr wrap="none">
            <a:spAutoFit/>
          </a:bodyPr>
          <a:lstStyle/>
          <a:p>
            <a:r>
              <a:rPr lang="en-US" dirty="0">
                <a:solidFill>
                  <a:schemeClr val="bg1"/>
                </a:solidFill>
              </a:rPr>
              <a:t> </a:t>
            </a:r>
            <a:r>
              <a:rPr lang="nb-NO" dirty="0" err="1">
                <a:solidFill>
                  <a:schemeClr val="bg1"/>
                </a:solidFill>
              </a:rPr>
              <a:t>Qiu</a:t>
            </a:r>
            <a:r>
              <a:rPr lang="nb-NO" dirty="0">
                <a:solidFill>
                  <a:schemeClr val="bg1"/>
                </a:solidFill>
              </a:rPr>
              <a:t>, Zhang, et al. Cell, </a:t>
            </a:r>
            <a:r>
              <a:rPr lang="en-US" dirty="0">
                <a:solidFill>
                  <a:schemeClr val="bg1"/>
                </a:solidFill>
              </a:rPr>
              <a:t>185 (4): 690-711 (</a:t>
            </a:r>
            <a:r>
              <a:rPr lang="nb-NO" dirty="0">
                <a:solidFill>
                  <a:schemeClr val="bg1"/>
                </a:solidFill>
              </a:rPr>
              <a:t>2022)</a:t>
            </a:r>
          </a:p>
          <a:p>
            <a:r>
              <a:rPr lang="nb-NO" dirty="0">
                <a:solidFill>
                  <a:schemeClr val="bg1"/>
                </a:solidFill>
              </a:rPr>
              <a:t>Zhang et al., to be </a:t>
            </a:r>
            <a:r>
              <a:rPr lang="nb-NO" dirty="0" err="1">
                <a:solidFill>
                  <a:schemeClr val="bg1"/>
                </a:solidFill>
              </a:rPr>
              <a:t>submitted</a:t>
            </a:r>
            <a:endParaRPr lang="en-US" dirty="0">
              <a:solidFill>
                <a:schemeClr val="bg1"/>
              </a:solidFill>
            </a:endParaRPr>
          </a:p>
        </p:txBody>
      </p:sp>
      <p:sp>
        <p:nvSpPr>
          <p:cNvPr id="26" name="Rectangle 25"/>
          <p:cNvSpPr/>
          <p:nvPr/>
        </p:nvSpPr>
        <p:spPr>
          <a:xfrm>
            <a:off x="109054" y="5691520"/>
            <a:ext cx="6681685" cy="646331"/>
          </a:xfrm>
          <a:prstGeom prst="rect">
            <a:avLst/>
          </a:prstGeom>
        </p:spPr>
        <p:txBody>
          <a:bodyPr wrap="square">
            <a:spAutoFit/>
          </a:bodyPr>
          <a:lstStyle/>
          <a:p>
            <a:r>
              <a:rPr lang="en-US" b="1" dirty="0">
                <a:solidFill>
                  <a:schemeClr val="bg1"/>
                </a:solidFill>
                <a:hlinkClick r:id="rId4">
                  <a:extLst>
                    <a:ext uri="{A12FA001-AC4F-418D-AE19-62706E023703}">
                      <ahyp:hlinkClr xmlns:ahyp="http://schemas.microsoft.com/office/drawing/2018/hyperlinkcolor" val="tx"/>
                    </a:ext>
                  </a:extLst>
                </a:hlinkClick>
              </a:rPr>
              <a:t>https://github.com/aristoteleo/dynamo-release</a:t>
            </a:r>
            <a:endParaRPr lang="en-US" b="1" dirty="0">
              <a:solidFill>
                <a:schemeClr val="bg1"/>
              </a:solidFill>
            </a:endParaRPr>
          </a:p>
          <a:p>
            <a:r>
              <a:rPr lang="en-US" dirty="0">
                <a:solidFill>
                  <a:schemeClr val="bg1"/>
                </a:solidFill>
                <a:hlinkClick r:id="rId5">
                  <a:extLst>
                    <a:ext uri="{A12FA001-AC4F-418D-AE19-62706E023703}">
                      <ahyp:hlinkClr xmlns:ahyp="http://schemas.microsoft.com/office/drawing/2018/hyperlinkcolor" val="tx"/>
                    </a:ext>
                  </a:extLst>
                </a:hlinkClick>
              </a:rPr>
              <a:t>https://dynamo-release.readthedocs.io/en/latest/Tutorial.html</a:t>
            </a:r>
            <a:endParaRPr lang="en-US" dirty="0">
              <a:solidFill>
                <a:schemeClr val="bg1"/>
              </a:solidFill>
            </a:endParaRPr>
          </a:p>
        </p:txBody>
      </p:sp>
      <p:grpSp>
        <p:nvGrpSpPr>
          <p:cNvPr id="3" name="Group 2">
            <a:extLst>
              <a:ext uri="{FF2B5EF4-FFF2-40B4-BE49-F238E27FC236}">
                <a16:creationId xmlns:a16="http://schemas.microsoft.com/office/drawing/2014/main" id="{D9FDCF5B-C416-D8B8-3EE3-D3716E98F7E2}"/>
              </a:ext>
            </a:extLst>
          </p:cNvPr>
          <p:cNvGrpSpPr/>
          <p:nvPr/>
        </p:nvGrpSpPr>
        <p:grpSpPr>
          <a:xfrm>
            <a:off x="6152336" y="3798478"/>
            <a:ext cx="2640169" cy="2803799"/>
            <a:chOff x="2922581" y="4508974"/>
            <a:chExt cx="2640169" cy="2803799"/>
          </a:xfrm>
        </p:grpSpPr>
        <p:pic>
          <p:nvPicPr>
            <p:cNvPr id="7" name="Picture 6">
              <a:extLst>
                <a:ext uri="{FF2B5EF4-FFF2-40B4-BE49-F238E27FC236}">
                  <a16:creationId xmlns:a16="http://schemas.microsoft.com/office/drawing/2014/main" id="{26F01396-BE26-200B-78CA-F3C44811A738}"/>
                </a:ext>
              </a:extLst>
            </p:cNvPr>
            <p:cNvPicPr>
              <a:picLocks noChangeAspect="1"/>
            </p:cNvPicPr>
            <p:nvPr/>
          </p:nvPicPr>
          <p:blipFill>
            <a:blip r:embed="rId6"/>
            <a:stretch>
              <a:fillRect/>
            </a:stretch>
          </p:blipFill>
          <p:spPr>
            <a:xfrm>
              <a:off x="3377445" y="4508974"/>
              <a:ext cx="1811816" cy="1811816"/>
            </a:xfrm>
            <a:prstGeom prst="rect">
              <a:avLst/>
            </a:prstGeom>
          </p:spPr>
        </p:pic>
        <p:sp>
          <p:nvSpPr>
            <p:cNvPr id="9" name="TextBox 8">
              <a:extLst>
                <a:ext uri="{FF2B5EF4-FFF2-40B4-BE49-F238E27FC236}">
                  <a16:creationId xmlns:a16="http://schemas.microsoft.com/office/drawing/2014/main" id="{A64668CC-18A2-D1B3-F019-7C13BB3D765B}"/>
                </a:ext>
              </a:extLst>
            </p:cNvPr>
            <p:cNvSpPr txBox="1"/>
            <p:nvPr/>
          </p:nvSpPr>
          <p:spPr>
            <a:xfrm>
              <a:off x="2922581" y="6389443"/>
              <a:ext cx="2640169" cy="923330"/>
            </a:xfrm>
            <a:prstGeom prst="rect">
              <a:avLst/>
            </a:prstGeom>
            <a:solidFill>
              <a:srgbClr val="F4E64F"/>
            </a:solidFill>
          </p:spPr>
          <p:txBody>
            <a:bodyPr wrap="square" rtlCol="0">
              <a:spAutoFit/>
            </a:bodyPr>
            <a:lstStyle/>
            <a:p>
              <a:pPr algn="ctr"/>
              <a:r>
                <a:rPr lang="en-US"/>
                <a:t>Yan Zhang</a:t>
              </a:r>
            </a:p>
            <a:p>
              <a:pPr algn="ctr"/>
              <a:r>
                <a:rPr lang="en-US"/>
                <a:t>Graduate student</a:t>
              </a:r>
            </a:p>
            <a:p>
              <a:pPr algn="ctr"/>
              <a:r>
                <a:rPr lang="en-US"/>
                <a:t>Current: Illumina scientist</a:t>
              </a:r>
            </a:p>
          </p:txBody>
        </p:sp>
      </p:grpSp>
      <p:sp>
        <p:nvSpPr>
          <p:cNvPr id="17" name="TextBox 16">
            <a:extLst>
              <a:ext uri="{FF2B5EF4-FFF2-40B4-BE49-F238E27FC236}">
                <a16:creationId xmlns:a16="http://schemas.microsoft.com/office/drawing/2014/main" id="{5ACCDF0E-2C57-096E-C006-425BA9A839E8}"/>
              </a:ext>
            </a:extLst>
          </p:cNvPr>
          <p:cNvSpPr txBox="1"/>
          <p:nvPr/>
        </p:nvSpPr>
        <p:spPr>
          <a:xfrm>
            <a:off x="5984910" y="2974078"/>
            <a:ext cx="3107287" cy="646331"/>
          </a:xfrm>
          <a:prstGeom prst="rect">
            <a:avLst/>
          </a:prstGeom>
          <a:solidFill>
            <a:srgbClr val="F4E64F"/>
          </a:solidFill>
        </p:spPr>
        <p:txBody>
          <a:bodyPr wrap="square" rtlCol="0">
            <a:spAutoFit/>
          </a:bodyPr>
          <a:lstStyle/>
          <a:p>
            <a:pPr algn="ctr"/>
            <a:r>
              <a:rPr lang="en-US" err="1"/>
              <a:t>Dr</a:t>
            </a:r>
            <a:r>
              <a:rPr lang="en-US"/>
              <a:t> </a:t>
            </a:r>
            <a:r>
              <a:rPr lang="en-US" err="1"/>
              <a:t>Xiaojie</a:t>
            </a:r>
            <a:r>
              <a:rPr lang="en-US"/>
              <a:t> </a:t>
            </a:r>
            <a:r>
              <a:rPr lang="en-US" err="1"/>
              <a:t>Qiu</a:t>
            </a:r>
            <a:endParaRPr lang="en-US"/>
          </a:p>
          <a:p>
            <a:pPr algn="ctr"/>
            <a:r>
              <a:rPr lang="en-US"/>
              <a:t> (</a:t>
            </a:r>
            <a:r>
              <a:rPr lang="en-US" err="1"/>
              <a:t>Weissman</a:t>
            </a:r>
            <a:r>
              <a:rPr lang="en-US"/>
              <a:t> lab at WI, MIT)</a:t>
            </a:r>
          </a:p>
        </p:txBody>
      </p:sp>
      <p:pic>
        <p:nvPicPr>
          <p:cNvPr id="18" name="Picture 17" descr="HZVCZsDl_400x400.jpg">
            <a:extLst>
              <a:ext uri="{FF2B5EF4-FFF2-40B4-BE49-F238E27FC236}">
                <a16:creationId xmlns:a16="http://schemas.microsoft.com/office/drawing/2014/main" id="{6CE915FF-6BE9-4FD5-77DE-6FDE4FEC55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200" y="1086720"/>
            <a:ext cx="1836622" cy="1836622"/>
          </a:xfrm>
          <a:prstGeom prst="rect">
            <a:avLst/>
          </a:prstGeom>
        </p:spPr>
      </p:pic>
    </p:spTree>
    <p:extLst>
      <p:ext uri="{BB962C8B-B14F-4D97-AF65-F5344CB8AC3E}">
        <p14:creationId xmlns:p14="http://schemas.microsoft.com/office/powerpoint/2010/main" val="1269947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5126649-5617-4662-97FF-EE7E283B5E5B}" type="slidenum">
              <a:rPr lang="en-US" smtClean="0"/>
              <a:pPr/>
              <a:t>7</a:t>
            </a:fld>
            <a:endParaRPr lang="en-US"/>
          </a:p>
        </p:txBody>
      </p:sp>
      <p:pic>
        <p:nvPicPr>
          <p:cNvPr id="3" name="Picture 2">
            <a:extLst>
              <a:ext uri="{FF2B5EF4-FFF2-40B4-BE49-F238E27FC236}">
                <a16:creationId xmlns:a16="http://schemas.microsoft.com/office/drawing/2014/main" id="{2457CC19-3FF0-43FD-8AB7-62472C3B2898}"/>
              </a:ext>
            </a:extLst>
          </p:cNvPr>
          <p:cNvPicPr>
            <a:picLocks noChangeAspect="1"/>
          </p:cNvPicPr>
          <p:nvPr/>
        </p:nvPicPr>
        <p:blipFill>
          <a:blip r:embed="rId2"/>
          <a:stretch>
            <a:fillRect/>
          </a:stretch>
        </p:blipFill>
        <p:spPr>
          <a:xfrm>
            <a:off x="0" y="1096846"/>
            <a:ext cx="4365282" cy="2463265"/>
          </a:xfrm>
          <a:prstGeom prst="rect">
            <a:avLst/>
          </a:prstGeom>
        </p:spPr>
      </p:pic>
      <p:sp>
        <p:nvSpPr>
          <p:cNvPr id="4" name="TextBox 3"/>
          <p:cNvSpPr txBox="1"/>
          <p:nvPr/>
        </p:nvSpPr>
        <p:spPr>
          <a:xfrm>
            <a:off x="-49780" y="304220"/>
            <a:ext cx="9193780" cy="523220"/>
          </a:xfrm>
          <a:prstGeom prst="rect">
            <a:avLst/>
          </a:prstGeom>
          <a:noFill/>
        </p:spPr>
        <p:txBody>
          <a:bodyPr wrap="square" rtlCol="0">
            <a:spAutoFit/>
          </a:bodyPr>
          <a:lstStyle/>
          <a:p>
            <a:r>
              <a:rPr lang="en-US" sz="2800" b="1" dirty="0">
                <a:solidFill>
                  <a:schemeClr val="bg1"/>
                </a:solidFill>
              </a:rPr>
              <a:t>Choose coordinate systems for describing cell transformation </a:t>
            </a:r>
          </a:p>
        </p:txBody>
      </p:sp>
      <p:sp>
        <p:nvSpPr>
          <p:cNvPr id="5" name="TextBox 4"/>
          <p:cNvSpPr txBox="1"/>
          <p:nvPr/>
        </p:nvSpPr>
        <p:spPr>
          <a:xfrm>
            <a:off x="181454" y="3512669"/>
            <a:ext cx="3957071" cy="2554545"/>
          </a:xfrm>
          <a:prstGeom prst="rect">
            <a:avLst/>
          </a:prstGeom>
          <a:noFill/>
        </p:spPr>
        <p:txBody>
          <a:bodyPr wrap="square" rtlCol="0">
            <a:spAutoFit/>
          </a:bodyPr>
          <a:lstStyle/>
          <a:p>
            <a:pPr marL="342900" indent="-342900">
              <a:buFont typeface="Arial"/>
              <a:buChar char="•"/>
            </a:pPr>
            <a:r>
              <a:rPr lang="en-US" sz="2000" dirty="0">
                <a:solidFill>
                  <a:schemeClr val="bg1"/>
                </a:solidFill>
              </a:rPr>
              <a:t>Live cell trajectory tracing</a:t>
            </a:r>
          </a:p>
          <a:p>
            <a:pPr marL="342900" indent="-342900">
              <a:buFont typeface="Arial"/>
              <a:buChar char="•"/>
            </a:pPr>
            <a:r>
              <a:rPr lang="en-US" sz="2000" dirty="0">
                <a:solidFill>
                  <a:schemeClr val="bg1"/>
                </a:solidFill>
              </a:rPr>
              <a:t>Reflect the course of transformation: better collective coordinate </a:t>
            </a:r>
          </a:p>
          <a:p>
            <a:pPr marL="342900" indent="-342900">
              <a:buFont typeface="Arial"/>
              <a:buChar char="•"/>
            </a:pPr>
            <a:r>
              <a:rPr lang="en-US" sz="2000" dirty="0">
                <a:solidFill>
                  <a:schemeClr val="bg1"/>
                </a:solidFill>
              </a:rPr>
              <a:t>Easily measurable in high dimensions</a:t>
            </a:r>
          </a:p>
          <a:p>
            <a:pPr marL="342900" indent="-342900">
              <a:buFont typeface="Arial"/>
              <a:buChar char="•"/>
            </a:pPr>
            <a:r>
              <a:rPr lang="en-US" sz="2000" dirty="0">
                <a:solidFill>
                  <a:schemeClr val="bg1"/>
                </a:solidFill>
              </a:rPr>
              <a:t>Minimally intrusive and minimal damage to cells</a:t>
            </a:r>
          </a:p>
        </p:txBody>
      </p:sp>
      <p:grpSp>
        <p:nvGrpSpPr>
          <p:cNvPr id="8" name="Group 7"/>
          <p:cNvGrpSpPr/>
          <p:nvPr/>
        </p:nvGrpSpPr>
        <p:grpSpPr>
          <a:xfrm>
            <a:off x="5935043" y="2180591"/>
            <a:ext cx="1998305" cy="1348590"/>
            <a:chOff x="6419148" y="370461"/>
            <a:chExt cx="2382848" cy="2882319"/>
          </a:xfrm>
        </p:grpSpPr>
        <p:pic>
          <p:nvPicPr>
            <p:cNvPr id="9" name="Picture 8"/>
            <p:cNvPicPr>
              <a:picLocks noChangeAspect="1"/>
            </p:cNvPicPr>
            <p:nvPr/>
          </p:nvPicPr>
          <p:blipFill>
            <a:blip r:embed="rId3"/>
            <a:stretch>
              <a:fillRect/>
            </a:stretch>
          </p:blipFill>
          <p:spPr>
            <a:xfrm>
              <a:off x="6419148" y="370461"/>
              <a:ext cx="2330265" cy="2882319"/>
            </a:xfrm>
            <a:prstGeom prst="rect">
              <a:avLst/>
            </a:prstGeom>
          </p:spPr>
        </p:pic>
        <p:sp>
          <p:nvSpPr>
            <p:cNvPr id="10" name="TextBox 9"/>
            <p:cNvSpPr txBox="1"/>
            <p:nvPr/>
          </p:nvSpPr>
          <p:spPr>
            <a:xfrm>
              <a:off x="8021731" y="2401608"/>
              <a:ext cx="780265" cy="657807"/>
            </a:xfrm>
            <a:prstGeom prst="rect">
              <a:avLst/>
            </a:prstGeom>
            <a:noFill/>
          </p:spPr>
          <p:txBody>
            <a:bodyPr wrap="none" rtlCol="0">
              <a:spAutoFit/>
            </a:bodyPr>
            <a:lstStyle/>
            <a:p>
              <a:r>
                <a:rPr lang="en-US" sz="1400" b="1" dirty="0">
                  <a:solidFill>
                    <a:schemeClr val="bg1"/>
                  </a:solidFill>
                </a:rPr>
                <a:t>20 </a:t>
              </a:r>
              <a:r>
                <a:rPr lang="en-US" sz="1400" b="1" dirty="0" err="1">
                  <a:solidFill>
                    <a:schemeClr val="bg1"/>
                  </a:solidFill>
                </a:rPr>
                <a:t>μm</a:t>
              </a:r>
              <a:endParaRPr lang="en-US" sz="1400" b="1" dirty="0">
                <a:solidFill>
                  <a:schemeClr val="bg1"/>
                </a:solidFill>
              </a:endParaRPr>
            </a:p>
          </p:txBody>
        </p:sp>
      </p:grpSp>
      <p:pic>
        <p:nvPicPr>
          <p:cNvPr id="11" name="Picture 10"/>
          <p:cNvPicPr>
            <a:picLocks noChangeAspect="1"/>
          </p:cNvPicPr>
          <p:nvPr/>
        </p:nvPicPr>
        <p:blipFill rotWithShape="1">
          <a:blip r:embed="rId4"/>
          <a:srcRect t="3296" b="49580"/>
          <a:stretch/>
        </p:blipFill>
        <p:spPr>
          <a:xfrm>
            <a:off x="5049475" y="5185300"/>
            <a:ext cx="3580241" cy="981383"/>
          </a:xfrm>
          <a:prstGeom prst="rect">
            <a:avLst/>
          </a:prstGeom>
        </p:spPr>
      </p:pic>
      <p:sp>
        <p:nvSpPr>
          <p:cNvPr id="6" name="TextBox 5"/>
          <p:cNvSpPr txBox="1"/>
          <p:nvPr/>
        </p:nvSpPr>
        <p:spPr>
          <a:xfrm>
            <a:off x="4994770" y="1068309"/>
            <a:ext cx="3663487" cy="707886"/>
          </a:xfrm>
          <a:prstGeom prst="rect">
            <a:avLst/>
          </a:prstGeom>
          <a:noFill/>
        </p:spPr>
        <p:txBody>
          <a:bodyPr wrap="square" rtlCol="0">
            <a:spAutoFit/>
          </a:bodyPr>
          <a:lstStyle/>
          <a:p>
            <a:pPr marL="342900" indent="-342900">
              <a:buFont typeface="Arial"/>
              <a:buChar char="•"/>
            </a:pPr>
            <a:r>
              <a:rPr lang="en-US" sz="2000" dirty="0">
                <a:solidFill>
                  <a:schemeClr val="bg1"/>
                </a:solidFill>
              </a:rPr>
              <a:t>Level of gene expression is not good for live cell imaging </a:t>
            </a:r>
          </a:p>
        </p:txBody>
      </p:sp>
      <p:sp>
        <p:nvSpPr>
          <p:cNvPr id="13" name="TextBox 12"/>
          <p:cNvSpPr txBox="1"/>
          <p:nvPr/>
        </p:nvSpPr>
        <p:spPr>
          <a:xfrm>
            <a:off x="4937687" y="4164865"/>
            <a:ext cx="3663487" cy="1015663"/>
          </a:xfrm>
          <a:prstGeom prst="rect">
            <a:avLst/>
          </a:prstGeom>
          <a:noFill/>
        </p:spPr>
        <p:txBody>
          <a:bodyPr wrap="square" rtlCol="0">
            <a:spAutoFit/>
          </a:bodyPr>
          <a:lstStyle/>
          <a:p>
            <a:pPr marL="342900" indent="-342900">
              <a:buFont typeface="Arial"/>
              <a:buChar char="•"/>
            </a:pPr>
            <a:r>
              <a:rPr lang="en-US" sz="2000" dirty="0">
                <a:solidFill>
                  <a:schemeClr val="bg1"/>
                </a:solidFill>
              </a:rPr>
              <a:t>Large cell morphological changes typically accompany cell phenotypic conversion </a:t>
            </a:r>
          </a:p>
        </p:txBody>
      </p:sp>
      <p:sp>
        <p:nvSpPr>
          <p:cNvPr id="7" name="TextBox 6"/>
          <p:cNvSpPr txBox="1"/>
          <p:nvPr/>
        </p:nvSpPr>
        <p:spPr>
          <a:xfrm>
            <a:off x="104014" y="6233855"/>
            <a:ext cx="7415941" cy="400110"/>
          </a:xfrm>
          <a:prstGeom prst="rect">
            <a:avLst/>
          </a:prstGeom>
          <a:solidFill>
            <a:srgbClr val="CCFFCC"/>
          </a:solidFill>
        </p:spPr>
        <p:txBody>
          <a:bodyPr wrap="none" rtlCol="0">
            <a:spAutoFit/>
          </a:bodyPr>
          <a:lstStyle/>
          <a:p>
            <a:r>
              <a:rPr lang="en-US" sz="2000" b="1" dirty="0"/>
              <a:t>Multiplex (10</a:t>
            </a:r>
            <a:r>
              <a:rPr lang="en-US" sz="2000" b="1" baseline="30000" dirty="0"/>
              <a:t>2</a:t>
            </a:r>
            <a:r>
              <a:rPr lang="en-US" sz="2000" b="1" dirty="0"/>
              <a:t> to 10</a:t>
            </a:r>
            <a:r>
              <a:rPr lang="en-US" sz="2000" b="1" baseline="30000" dirty="0"/>
              <a:t>3 </a:t>
            </a:r>
            <a:r>
              <a:rPr lang="en-US" sz="2000" b="1" dirty="0" err="1"/>
              <a:t>DoF</a:t>
            </a:r>
            <a:r>
              <a:rPr lang="en-US" sz="2000" b="1" dirty="0"/>
              <a:t>) live cell imaging of collective cell features </a:t>
            </a:r>
          </a:p>
        </p:txBody>
      </p:sp>
      <p:sp>
        <p:nvSpPr>
          <p:cNvPr id="14" name="TextBox 13">
            <a:extLst>
              <a:ext uri="{FF2B5EF4-FFF2-40B4-BE49-F238E27FC236}">
                <a16:creationId xmlns:a16="http://schemas.microsoft.com/office/drawing/2014/main" id="{828A3D80-C3F9-F994-6951-E904FDCA4C50}"/>
              </a:ext>
            </a:extLst>
          </p:cNvPr>
          <p:cNvSpPr txBox="1"/>
          <p:nvPr/>
        </p:nvSpPr>
        <p:spPr>
          <a:xfrm>
            <a:off x="4583024" y="3611117"/>
            <a:ext cx="4651017" cy="338554"/>
          </a:xfrm>
          <a:prstGeom prst="rect">
            <a:avLst/>
          </a:prstGeom>
          <a:noFill/>
        </p:spPr>
        <p:txBody>
          <a:bodyPr wrap="none" rtlCol="0">
            <a:spAutoFit/>
          </a:bodyPr>
          <a:lstStyle/>
          <a:p>
            <a:r>
              <a:rPr lang="en-US" sz="1600" dirty="0">
                <a:solidFill>
                  <a:schemeClr val="bg1"/>
                </a:solidFill>
              </a:rPr>
              <a:t>Chen et al., </a:t>
            </a:r>
            <a:r>
              <a:rPr lang="en-US" sz="1600" dirty="0" err="1">
                <a:solidFill>
                  <a:schemeClr val="bg1"/>
                </a:solidFill>
              </a:rPr>
              <a:t>Biol</a:t>
            </a:r>
            <a:r>
              <a:rPr lang="en-US" sz="1600" dirty="0">
                <a:solidFill>
                  <a:schemeClr val="bg1"/>
                </a:solidFill>
              </a:rPr>
              <a:t> Method Protocol, 5:bpaa006 (2020)   </a:t>
            </a:r>
          </a:p>
        </p:txBody>
      </p:sp>
    </p:spTree>
    <p:extLst>
      <p:ext uri="{BB962C8B-B14F-4D97-AF65-F5344CB8AC3E}">
        <p14:creationId xmlns:p14="http://schemas.microsoft.com/office/powerpoint/2010/main" val="1643559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7"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23441" y="6356350"/>
            <a:ext cx="2133600" cy="365125"/>
          </a:xfrm>
        </p:spPr>
        <p:txBody>
          <a:bodyPr/>
          <a:lstStyle/>
          <a:p>
            <a:fld id="{CF5D888C-37F7-374E-95A9-52D87E00DB4B}" type="slidenum">
              <a:rPr lang="en-US" smtClean="0"/>
              <a:t>8</a:t>
            </a:fld>
            <a:endParaRPr lang="en-US" dirty="0"/>
          </a:p>
        </p:txBody>
      </p:sp>
      <p:sp>
        <p:nvSpPr>
          <p:cNvPr id="16" name="Rectangle 15"/>
          <p:cNvSpPr/>
          <p:nvPr/>
        </p:nvSpPr>
        <p:spPr>
          <a:xfrm>
            <a:off x="855134" y="4051408"/>
            <a:ext cx="7010400" cy="1015663"/>
          </a:xfrm>
          <a:prstGeom prst="rect">
            <a:avLst/>
          </a:prstGeom>
        </p:spPr>
        <p:txBody>
          <a:bodyPr wrap="square">
            <a:spAutoFit/>
          </a:bodyPr>
          <a:lstStyle/>
          <a:p>
            <a:r>
              <a:rPr lang="is-IS" sz="2000" dirty="0">
                <a:solidFill>
                  <a:schemeClr val="bg1"/>
                </a:solidFill>
                <a:latin typeface="Calibri"/>
                <a:cs typeface="Calibri"/>
              </a:rPr>
              <a:t>1) </a:t>
            </a:r>
            <a:r>
              <a:rPr lang="en-US" sz="2000" dirty="0">
                <a:solidFill>
                  <a:schemeClr val="bg1"/>
                </a:solidFill>
                <a:latin typeface="Calibri"/>
                <a:cs typeface="Calibri"/>
              </a:rPr>
              <a:t>Wang et al., Comp. Biol. Med, 108:133-141 (2019)  </a:t>
            </a:r>
            <a:endParaRPr lang="is-IS" sz="2000" dirty="0">
              <a:solidFill>
                <a:schemeClr val="bg1"/>
              </a:solidFill>
              <a:latin typeface="Calibri"/>
              <a:cs typeface="Calibri"/>
            </a:endParaRPr>
          </a:p>
          <a:p>
            <a:r>
              <a:rPr lang="is-IS" sz="2000" dirty="0">
                <a:solidFill>
                  <a:schemeClr val="bg1"/>
                </a:solidFill>
                <a:latin typeface="Calibri"/>
                <a:cs typeface="Calibri"/>
              </a:rPr>
              <a:t>2) Wang et al., Science Adv, 6:eaba9319 (2020)</a:t>
            </a:r>
          </a:p>
          <a:p>
            <a:r>
              <a:rPr lang="is-IS" sz="2000" dirty="0">
                <a:solidFill>
                  <a:schemeClr val="bg1"/>
                </a:solidFill>
                <a:latin typeface="Calibri"/>
                <a:cs typeface="Calibri"/>
              </a:rPr>
              <a:t>3) Wang et al. </a:t>
            </a:r>
            <a:r>
              <a:rPr lang="en-US" sz="2000" dirty="0" err="1">
                <a:solidFill>
                  <a:schemeClr val="bg1"/>
                </a:solidFill>
                <a:latin typeface="Calibri"/>
                <a:cs typeface="Calibri"/>
              </a:rPr>
              <a:t>eLife</a:t>
            </a:r>
            <a:r>
              <a:rPr lang="en-US" sz="2000" dirty="0">
                <a:solidFill>
                  <a:schemeClr val="bg1"/>
                </a:solidFill>
                <a:latin typeface="Calibri"/>
                <a:cs typeface="Calibri"/>
              </a:rPr>
              <a:t>, 11:e74866 (2022) </a:t>
            </a:r>
          </a:p>
        </p:txBody>
      </p:sp>
      <p:grpSp>
        <p:nvGrpSpPr>
          <p:cNvPr id="25" name="Group 24"/>
          <p:cNvGrpSpPr/>
          <p:nvPr/>
        </p:nvGrpSpPr>
        <p:grpSpPr>
          <a:xfrm>
            <a:off x="444568" y="1348569"/>
            <a:ext cx="1785252" cy="2612328"/>
            <a:chOff x="800172" y="1128728"/>
            <a:chExt cx="1785252" cy="2612328"/>
          </a:xfrm>
        </p:grpSpPr>
        <p:pic>
          <p:nvPicPr>
            <p:cNvPr id="14" name="Picture 13" descr="IMG_1491-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72" y="1128728"/>
              <a:ext cx="1785252" cy="1785252"/>
            </a:xfrm>
            <a:prstGeom prst="rect">
              <a:avLst/>
            </a:prstGeom>
          </p:spPr>
        </p:pic>
        <p:sp>
          <p:nvSpPr>
            <p:cNvPr id="15" name="TextBox 14"/>
            <p:cNvSpPr txBox="1"/>
            <p:nvPr/>
          </p:nvSpPr>
          <p:spPr>
            <a:xfrm>
              <a:off x="800172" y="3002392"/>
              <a:ext cx="1676400" cy="738664"/>
            </a:xfrm>
            <a:prstGeom prst="rect">
              <a:avLst/>
            </a:prstGeom>
            <a:solidFill>
              <a:srgbClr val="F4E64F"/>
            </a:solidFill>
          </p:spPr>
          <p:txBody>
            <a:bodyPr wrap="square" rtlCol="0">
              <a:spAutoFit/>
            </a:bodyPr>
            <a:lstStyle/>
            <a:p>
              <a:pPr algn="ctr"/>
              <a:r>
                <a:rPr lang="en-US" sz="1400" dirty="0" err="1"/>
                <a:t>Weikang</a:t>
              </a:r>
              <a:r>
                <a:rPr lang="en-US" sz="1400" dirty="0"/>
                <a:t> Wang, Postdoc</a:t>
              </a:r>
            </a:p>
            <a:p>
              <a:pPr algn="ctr"/>
              <a:r>
                <a:rPr lang="en-US" sz="1400" dirty="0"/>
                <a:t>Current: ITP/CAS</a:t>
              </a:r>
            </a:p>
          </p:txBody>
        </p:sp>
      </p:grpSp>
      <p:grpSp>
        <p:nvGrpSpPr>
          <p:cNvPr id="17" name="Group 16"/>
          <p:cNvGrpSpPr/>
          <p:nvPr/>
        </p:nvGrpSpPr>
        <p:grpSpPr>
          <a:xfrm>
            <a:off x="2410461" y="1420504"/>
            <a:ext cx="2009138" cy="2324950"/>
            <a:chOff x="5431928" y="4268401"/>
            <a:chExt cx="1459730" cy="1707197"/>
          </a:xfrm>
        </p:grpSpPr>
        <p:pic>
          <p:nvPicPr>
            <p:cNvPr id="18" name="Picture 17"/>
            <p:cNvPicPr>
              <a:picLocks noChangeAspect="1"/>
            </p:cNvPicPr>
            <p:nvPr/>
          </p:nvPicPr>
          <p:blipFill>
            <a:blip r:embed="rId3"/>
            <a:stretch>
              <a:fillRect/>
            </a:stretch>
          </p:blipFill>
          <p:spPr>
            <a:xfrm>
              <a:off x="5689452" y="4268401"/>
              <a:ext cx="1202206" cy="1202206"/>
            </a:xfrm>
            <a:prstGeom prst="rect">
              <a:avLst/>
            </a:prstGeom>
          </p:spPr>
        </p:pic>
        <p:sp>
          <p:nvSpPr>
            <p:cNvPr id="19" name="TextBox 18"/>
            <p:cNvSpPr txBox="1"/>
            <p:nvPr/>
          </p:nvSpPr>
          <p:spPr>
            <a:xfrm>
              <a:off x="5431928" y="5559019"/>
              <a:ext cx="1459730" cy="416579"/>
            </a:xfrm>
            <a:prstGeom prst="rect">
              <a:avLst/>
            </a:prstGeom>
            <a:solidFill>
              <a:srgbClr val="F4E64F"/>
            </a:solidFill>
          </p:spPr>
          <p:txBody>
            <a:bodyPr wrap="square" rtlCol="0">
              <a:spAutoFit/>
            </a:bodyPr>
            <a:lstStyle/>
            <a:p>
              <a:pPr algn="ctr"/>
              <a:r>
                <a:rPr lang="en-US" sz="1400" dirty="0"/>
                <a:t>Dante Poe</a:t>
              </a:r>
            </a:p>
            <a:p>
              <a:pPr algn="ctr"/>
              <a:r>
                <a:rPr lang="en-US" sz="1400" dirty="0"/>
                <a:t>Graduate student</a:t>
              </a:r>
            </a:p>
          </p:txBody>
        </p:sp>
      </p:grpSp>
      <p:grpSp>
        <p:nvGrpSpPr>
          <p:cNvPr id="26" name="Group 25"/>
          <p:cNvGrpSpPr/>
          <p:nvPr/>
        </p:nvGrpSpPr>
        <p:grpSpPr>
          <a:xfrm>
            <a:off x="6932507" y="1464644"/>
            <a:ext cx="1904405" cy="2280809"/>
            <a:chOff x="3191818" y="3862699"/>
            <a:chExt cx="1904405" cy="2280809"/>
          </a:xfrm>
        </p:grpSpPr>
        <p:pic>
          <p:nvPicPr>
            <p:cNvPr id="13" name="Picture 12" descr="20190819_AO_753_Astronomy_2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818" y="3862699"/>
              <a:ext cx="1904405" cy="1680357"/>
            </a:xfrm>
            <a:prstGeom prst="rect">
              <a:avLst/>
            </a:prstGeom>
          </p:spPr>
        </p:pic>
        <p:sp>
          <p:nvSpPr>
            <p:cNvPr id="22" name="TextBox 21"/>
            <p:cNvSpPr txBox="1"/>
            <p:nvPr/>
          </p:nvSpPr>
          <p:spPr>
            <a:xfrm>
              <a:off x="3191818" y="5620288"/>
              <a:ext cx="1863232" cy="523220"/>
            </a:xfrm>
            <a:prstGeom prst="rect">
              <a:avLst/>
            </a:prstGeom>
            <a:solidFill>
              <a:srgbClr val="F4E64F"/>
            </a:solidFill>
          </p:spPr>
          <p:txBody>
            <a:bodyPr wrap="square" rtlCol="0">
              <a:spAutoFit/>
            </a:bodyPr>
            <a:lstStyle/>
            <a:p>
              <a:pPr algn="ctr"/>
              <a:r>
                <a:rPr lang="en-US" sz="1400" dirty="0"/>
                <a:t>Thomas Hyatt</a:t>
              </a:r>
            </a:p>
            <a:p>
              <a:pPr algn="ctr"/>
              <a:r>
                <a:rPr lang="en-US" sz="1400" dirty="0"/>
                <a:t>Graduate student</a:t>
              </a:r>
            </a:p>
          </p:txBody>
        </p:sp>
      </p:grpSp>
      <p:grpSp>
        <p:nvGrpSpPr>
          <p:cNvPr id="21" name="Group 20"/>
          <p:cNvGrpSpPr/>
          <p:nvPr/>
        </p:nvGrpSpPr>
        <p:grpSpPr>
          <a:xfrm>
            <a:off x="4679953" y="1420503"/>
            <a:ext cx="1957866" cy="2324950"/>
            <a:chOff x="518706" y="3803555"/>
            <a:chExt cx="1957866" cy="2324950"/>
          </a:xfrm>
        </p:grpSpPr>
        <p:pic>
          <p:nvPicPr>
            <p:cNvPr id="20" name="Picture 19"/>
            <p:cNvPicPr>
              <a:picLocks noChangeAspect="1"/>
            </p:cNvPicPr>
            <p:nvPr/>
          </p:nvPicPr>
          <p:blipFill rotWithShape="1">
            <a:blip r:embed="rId5"/>
            <a:srcRect l="10293" t="23102" r="15416" b="15295"/>
            <a:stretch/>
          </p:blipFill>
          <p:spPr>
            <a:xfrm>
              <a:off x="800172" y="3803555"/>
              <a:ext cx="1576423" cy="1739501"/>
            </a:xfrm>
            <a:prstGeom prst="rect">
              <a:avLst/>
            </a:prstGeom>
          </p:spPr>
        </p:pic>
        <p:sp>
          <p:nvSpPr>
            <p:cNvPr id="23" name="TextBox 22"/>
            <p:cNvSpPr txBox="1"/>
            <p:nvPr/>
          </p:nvSpPr>
          <p:spPr>
            <a:xfrm>
              <a:off x="518706" y="5605285"/>
              <a:ext cx="1957866" cy="523220"/>
            </a:xfrm>
            <a:prstGeom prst="rect">
              <a:avLst/>
            </a:prstGeom>
            <a:solidFill>
              <a:srgbClr val="F4E64F"/>
            </a:solidFill>
          </p:spPr>
          <p:txBody>
            <a:bodyPr wrap="square" rtlCol="0">
              <a:spAutoFit/>
            </a:bodyPr>
            <a:lstStyle/>
            <a:p>
              <a:pPr algn="ctr"/>
              <a:r>
                <a:rPr lang="en-US" sz="1400" dirty="0" err="1"/>
                <a:t>Yaxuan</a:t>
              </a:r>
              <a:r>
                <a:rPr lang="en-US" sz="1400" dirty="0"/>
                <a:t> Yang</a:t>
              </a:r>
            </a:p>
            <a:p>
              <a:pPr algn="ctr"/>
              <a:r>
                <a:rPr lang="en-US" sz="1400" dirty="0"/>
                <a:t>Undergraduate student</a:t>
              </a:r>
            </a:p>
          </p:txBody>
        </p:sp>
      </p:grpSp>
      <p:sp>
        <p:nvSpPr>
          <p:cNvPr id="24" name="TextBox 23"/>
          <p:cNvSpPr txBox="1"/>
          <p:nvPr/>
        </p:nvSpPr>
        <p:spPr>
          <a:xfrm>
            <a:off x="530141" y="542156"/>
            <a:ext cx="8333628" cy="523220"/>
          </a:xfrm>
          <a:prstGeom prst="rect">
            <a:avLst/>
          </a:prstGeom>
          <a:noFill/>
        </p:spPr>
        <p:txBody>
          <a:bodyPr wrap="none" rtlCol="0">
            <a:spAutoFit/>
          </a:bodyPr>
          <a:lstStyle/>
          <a:p>
            <a:r>
              <a:rPr lang="en-US" sz="2800" b="1" dirty="0">
                <a:solidFill>
                  <a:schemeClr val="bg1"/>
                </a:solidFill>
              </a:rPr>
              <a:t>Live cell imaging studies on A549 cells undergoing EMT</a:t>
            </a:r>
          </a:p>
        </p:txBody>
      </p:sp>
    </p:spTree>
    <p:extLst>
      <p:ext uri="{BB962C8B-B14F-4D97-AF65-F5344CB8AC3E}">
        <p14:creationId xmlns:p14="http://schemas.microsoft.com/office/powerpoint/2010/main" val="1707969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5DF5B1-7928-F047-4259-A64484BEBE7D}"/>
              </a:ext>
            </a:extLst>
          </p:cNvPr>
          <p:cNvSpPr txBox="1"/>
          <p:nvPr/>
        </p:nvSpPr>
        <p:spPr>
          <a:xfrm>
            <a:off x="600162" y="1021268"/>
            <a:ext cx="7778653" cy="954107"/>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How do Epithelial-to-Mesenchymal Transition (EMT) proceed, one path or parallel paths?</a:t>
            </a:r>
          </a:p>
        </p:txBody>
      </p:sp>
      <p:pic>
        <p:nvPicPr>
          <p:cNvPr id="6" name="Content Placeholder 4" descr="A close up of a desert&#10;&#10;Description automatically generated">
            <a:extLst>
              <a:ext uri="{FF2B5EF4-FFF2-40B4-BE49-F238E27FC236}">
                <a16:creationId xmlns:a16="http://schemas.microsoft.com/office/drawing/2014/main" id="{56579E0F-5305-3E04-62F2-6D582BB9E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056" y="2341990"/>
            <a:ext cx="1795156" cy="1781132"/>
          </a:xfrm>
          <a:prstGeom prst="rect">
            <a:avLst/>
          </a:prstGeom>
        </p:spPr>
      </p:pic>
      <p:pic>
        <p:nvPicPr>
          <p:cNvPr id="7" name="Picture 6" descr="A picture containing outdoor, ground, crater, nature&#10;&#10;Description automatically generated">
            <a:extLst>
              <a:ext uri="{FF2B5EF4-FFF2-40B4-BE49-F238E27FC236}">
                <a16:creationId xmlns:a16="http://schemas.microsoft.com/office/drawing/2014/main" id="{5FAB5F3E-2C87-A119-16D5-A5A78CD2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178" y="2352060"/>
            <a:ext cx="1785234" cy="1796462"/>
          </a:xfrm>
          <a:prstGeom prst="rect">
            <a:avLst/>
          </a:prstGeom>
        </p:spPr>
      </p:pic>
      <p:sp>
        <p:nvSpPr>
          <p:cNvPr id="8" name="Right Arrow 7">
            <a:extLst>
              <a:ext uri="{FF2B5EF4-FFF2-40B4-BE49-F238E27FC236}">
                <a16:creationId xmlns:a16="http://schemas.microsoft.com/office/drawing/2014/main" id="{3E2EBC5C-CEDD-3691-BE78-53E8BCDE7C0B}"/>
              </a:ext>
            </a:extLst>
          </p:cNvPr>
          <p:cNvSpPr/>
          <p:nvPr/>
        </p:nvSpPr>
        <p:spPr>
          <a:xfrm>
            <a:off x="4038639" y="2998584"/>
            <a:ext cx="901700" cy="3683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A90924C-8435-9F50-97C3-CE064DADDD92}"/>
              </a:ext>
            </a:extLst>
          </p:cNvPr>
          <p:cNvSpPr txBox="1"/>
          <p:nvPr/>
        </p:nvSpPr>
        <p:spPr>
          <a:xfrm>
            <a:off x="2057805" y="1973834"/>
            <a:ext cx="1079500" cy="369332"/>
          </a:xfrm>
          <a:prstGeom prst="rect">
            <a:avLst/>
          </a:prstGeom>
          <a:noFill/>
        </p:spPr>
        <p:txBody>
          <a:bodyPr wrap="square" rtlCol="0">
            <a:spAutoFit/>
          </a:bodyPr>
          <a:lstStyle/>
          <a:p>
            <a:r>
              <a:rPr lang="en-US" dirty="0"/>
              <a:t>Epithelial</a:t>
            </a:r>
          </a:p>
        </p:txBody>
      </p:sp>
      <p:sp>
        <p:nvSpPr>
          <p:cNvPr id="10" name="TextBox 9">
            <a:extLst>
              <a:ext uri="{FF2B5EF4-FFF2-40B4-BE49-F238E27FC236}">
                <a16:creationId xmlns:a16="http://schemas.microsoft.com/office/drawing/2014/main" id="{FB5878CB-874D-57B9-ED10-90513246A7FB}"/>
              </a:ext>
            </a:extLst>
          </p:cNvPr>
          <p:cNvSpPr txBox="1"/>
          <p:nvPr/>
        </p:nvSpPr>
        <p:spPr>
          <a:xfrm>
            <a:off x="5603996" y="1968852"/>
            <a:ext cx="1494595" cy="369332"/>
          </a:xfrm>
          <a:prstGeom prst="rect">
            <a:avLst/>
          </a:prstGeom>
          <a:noFill/>
        </p:spPr>
        <p:txBody>
          <a:bodyPr wrap="none" rtlCol="0">
            <a:spAutoFit/>
          </a:bodyPr>
          <a:lstStyle/>
          <a:p>
            <a:r>
              <a:rPr lang="en-US" dirty="0"/>
              <a:t>Mesenchymal</a:t>
            </a:r>
          </a:p>
        </p:txBody>
      </p:sp>
      <p:sp>
        <p:nvSpPr>
          <p:cNvPr id="2" name="Rectangle 1">
            <a:extLst>
              <a:ext uri="{FF2B5EF4-FFF2-40B4-BE49-F238E27FC236}">
                <a16:creationId xmlns:a16="http://schemas.microsoft.com/office/drawing/2014/main" id="{59E803E2-B534-5C40-B5FF-167B72A32A7B}"/>
              </a:ext>
            </a:extLst>
          </p:cNvPr>
          <p:cNvSpPr/>
          <p:nvPr/>
        </p:nvSpPr>
        <p:spPr>
          <a:xfrm>
            <a:off x="111753" y="4489737"/>
            <a:ext cx="8891570" cy="1569660"/>
          </a:xfrm>
          <a:prstGeom prst="rect">
            <a:avLst/>
          </a:prstGeom>
          <a:solidFill>
            <a:srgbClr val="FDE700"/>
          </a:solidFill>
        </p:spPr>
        <p:txBody>
          <a:bodyPr wrap="square">
            <a:spAutoFit/>
          </a:bodyPr>
          <a:lstStyle/>
          <a:p>
            <a:r>
              <a:rPr lang="en-US" sz="2400" dirty="0"/>
              <a:t>It is possible that </a:t>
            </a:r>
            <a:r>
              <a:rPr lang="mr-IN" sz="2400" dirty="0"/>
              <a:t>…</a:t>
            </a:r>
            <a:r>
              <a:rPr lang="en-US" sz="2400" b="1" dirty="0"/>
              <a:t>multiple alternative paths </a:t>
            </a:r>
            <a:r>
              <a:rPr lang="en-US" sz="2400" dirty="0"/>
              <a:t>can operate to enable an epithelial cell to advance towards a mesenchymal state </a:t>
            </a:r>
          </a:p>
          <a:p>
            <a:r>
              <a:rPr lang="en-US" sz="2400" i="1" dirty="0"/>
              <a:t>----Yang et al. Guidelines and definitions for research on epithelial–mesenchymal transition, Nat Rev MCB, </a:t>
            </a:r>
            <a:r>
              <a:rPr lang="is-IS" sz="2400" b="1" i="1" dirty="0"/>
              <a:t>21</a:t>
            </a:r>
            <a:r>
              <a:rPr lang="is-IS" sz="2400" i="1" dirty="0"/>
              <a:t>, pages 341–352 (2020)</a:t>
            </a:r>
            <a:endParaRPr lang="en-US" sz="2400" i="1" dirty="0"/>
          </a:p>
        </p:txBody>
      </p:sp>
    </p:spTree>
    <p:extLst>
      <p:ext uri="{BB962C8B-B14F-4D97-AF65-F5344CB8AC3E}">
        <p14:creationId xmlns:p14="http://schemas.microsoft.com/office/powerpoint/2010/main" val="39960995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0.8|1"/>
</p:tagLst>
</file>

<file path=ppt/tags/tag10.xml><?xml version="1.0" encoding="utf-8"?>
<p:tagLst xmlns:a="http://schemas.openxmlformats.org/drawingml/2006/main" xmlns:r="http://schemas.openxmlformats.org/officeDocument/2006/relationships" xmlns:p="http://schemas.openxmlformats.org/presentationml/2006/main">
  <p:tag name="TIMING" val="|53.6"/>
</p:tagLst>
</file>

<file path=ppt/tags/tag11.xml><?xml version="1.0" encoding="utf-8"?>
<p:tagLst xmlns:a="http://schemas.openxmlformats.org/drawingml/2006/main" xmlns:r="http://schemas.openxmlformats.org/officeDocument/2006/relationships" xmlns:p="http://schemas.openxmlformats.org/presentationml/2006/main">
  <p:tag name="TIMING" val="|23.9|11.3"/>
</p:tagLst>
</file>

<file path=ppt/tags/tag12.xml><?xml version="1.0" encoding="utf-8"?>
<p:tagLst xmlns:a="http://schemas.openxmlformats.org/drawingml/2006/main" xmlns:r="http://schemas.openxmlformats.org/officeDocument/2006/relationships" xmlns:p="http://schemas.openxmlformats.org/presentationml/2006/main">
  <p:tag name="TIMING" val="|24.6|46.6|6.4|10.3"/>
</p:tagLst>
</file>

<file path=ppt/tags/tag13.xml><?xml version="1.0" encoding="utf-8"?>
<p:tagLst xmlns:a="http://schemas.openxmlformats.org/drawingml/2006/main" xmlns:r="http://schemas.openxmlformats.org/officeDocument/2006/relationships" xmlns:p="http://schemas.openxmlformats.org/presentationml/2006/main">
  <p:tag name="TIMING" val="|24.6|46.6|6.4|10.3"/>
</p:tagLst>
</file>

<file path=ppt/tags/tag14.xml><?xml version="1.0" encoding="utf-8"?>
<p:tagLst xmlns:a="http://schemas.openxmlformats.org/drawingml/2006/main" xmlns:r="http://schemas.openxmlformats.org/officeDocument/2006/relationships" xmlns:p="http://schemas.openxmlformats.org/presentationml/2006/main">
  <p:tag name="TIMING" val="|18.6|3.3|27.1|10.4"/>
</p:tagLst>
</file>

<file path=ppt/tags/tag15.xml><?xml version="1.0" encoding="utf-8"?>
<p:tagLst xmlns:a="http://schemas.openxmlformats.org/drawingml/2006/main" xmlns:r="http://schemas.openxmlformats.org/officeDocument/2006/relationships" xmlns:p="http://schemas.openxmlformats.org/presentationml/2006/main">
  <p:tag name="TIMING" val="|35.5"/>
</p:tagLst>
</file>

<file path=ppt/tags/tag16.xml><?xml version="1.0" encoding="utf-8"?>
<p:tagLst xmlns:a="http://schemas.openxmlformats.org/drawingml/2006/main" xmlns:r="http://schemas.openxmlformats.org/officeDocument/2006/relationships" xmlns:p="http://schemas.openxmlformats.org/presentationml/2006/main">
  <p:tag name="TIMING" val="|0.8|0.5|10.8"/>
</p:tagLst>
</file>

<file path=ppt/tags/tag17.xml><?xml version="1.0" encoding="utf-8"?>
<p:tagLst xmlns:a="http://schemas.openxmlformats.org/drawingml/2006/main" xmlns:r="http://schemas.openxmlformats.org/officeDocument/2006/relationships" xmlns:p="http://schemas.openxmlformats.org/presentationml/2006/main">
  <p:tag name="TIMING" val="|65.3"/>
</p:tagLst>
</file>

<file path=ppt/tags/tag2.xml><?xml version="1.0" encoding="utf-8"?>
<p:tagLst xmlns:a="http://schemas.openxmlformats.org/drawingml/2006/main" xmlns:r="http://schemas.openxmlformats.org/officeDocument/2006/relationships" xmlns:p="http://schemas.openxmlformats.org/presentationml/2006/main">
  <p:tag name="TIMING" val="|16.4"/>
</p:tagLst>
</file>

<file path=ppt/tags/tag3.xml><?xml version="1.0" encoding="utf-8"?>
<p:tagLst xmlns:a="http://schemas.openxmlformats.org/drawingml/2006/main" xmlns:r="http://schemas.openxmlformats.org/officeDocument/2006/relationships" xmlns:p="http://schemas.openxmlformats.org/presentationml/2006/main">
  <p:tag name="TIMING" val="|20|43.7"/>
</p:tagLst>
</file>

<file path=ppt/tags/tag4.xml><?xml version="1.0" encoding="utf-8"?>
<p:tagLst xmlns:a="http://schemas.openxmlformats.org/drawingml/2006/main" xmlns:r="http://schemas.openxmlformats.org/officeDocument/2006/relationships" xmlns:p="http://schemas.openxmlformats.org/presentationml/2006/main">
  <p:tag name="TIMING" val="|10.8|37.6"/>
</p:tagLst>
</file>

<file path=ppt/tags/tag5.xml><?xml version="1.0" encoding="utf-8"?>
<p:tagLst xmlns:a="http://schemas.openxmlformats.org/drawingml/2006/main" xmlns:r="http://schemas.openxmlformats.org/officeDocument/2006/relationships" xmlns:p="http://schemas.openxmlformats.org/presentationml/2006/main">
  <p:tag name="TIMING" val="|30.9"/>
</p:tagLst>
</file>

<file path=ppt/tags/tag6.xml><?xml version="1.0" encoding="utf-8"?>
<p:tagLst xmlns:a="http://schemas.openxmlformats.org/drawingml/2006/main" xmlns:r="http://schemas.openxmlformats.org/officeDocument/2006/relationships" xmlns:p="http://schemas.openxmlformats.org/presentationml/2006/main">
  <p:tag name="TIMING" val="|17.8"/>
</p:tagLst>
</file>

<file path=ppt/tags/tag7.xml><?xml version="1.0" encoding="utf-8"?>
<p:tagLst xmlns:a="http://schemas.openxmlformats.org/drawingml/2006/main" xmlns:r="http://schemas.openxmlformats.org/officeDocument/2006/relationships" xmlns:p="http://schemas.openxmlformats.org/presentationml/2006/main">
  <p:tag name="TIMING" val="|26.5|6"/>
</p:tagLst>
</file>

<file path=ppt/tags/tag8.xml><?xml version="1.0" encoding="utf-8"?>
<p:tagLst xmlns:a="http://schemas.openxmlformats.org/drawingml/2006/main" xmlns:r="http://schemas.openxmlformats.org/officeDocument/2006/relationships" xmlns:p="http://schemas.openxmlformats.org/presentationml/2006/main">
  <p:tag name="TIMING" val="|34.8"/>
</p:tagLst>
</file>

<file path=ppt/tags/tag9.xml><?xml version="1.0" encoding="utf-8"?>
<p:tagLst xmlns:a="http://schemas.openxmlformats.org/drawingml/2006/main" xmlns:r="http://schemas.openxmlformats.org/officeDocument/2006/relationships" xmlns:p="http://schemas.openxmlformats.org/presentationml/2006/main">
  <p:tag name="TIMING" val="|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9ef9f489-e0a0-4eeb-87cc-3a526112fd0d}" enabled="0" method="" siteId="{9ef9f489-e0a0-4eeb-87cc-3a526112fd0d}" removed="1"/>
</clbl:labelList>
</file>

<file path=docProps/app.xml><?xml version="1.0" encoding="utf-8"?>
<Properties xmlns="http://schemas.openxmlformats.org/officeDocument/2006/extended-properties" xmlns:vt="http://schemas.openxmlformats.org/officeDocument/2006/docPropsVTypes">
  <TotalTime>32950</TotalTime>
  <Words>2315</Words>
  <Application>Microsoft Macintosh PowerPoint</Application>
  <PresentationFormat>On-screen Show (4:3)</PresentationFormat>
  <Paragraphs>366</Paragraphs>
  <Slides>31</Slides>
  <Notes>18</Notes>
  <HiddenSlides>4</HiddenSlides>
  <MMClips>2</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5" baseType="lpstr">
      <vt:lpstr>-apple-system</vt:lpstr>
      <vt:lpstr>Avenir Regular</vt:lpstr>
      <vt:lpstr>Calibri </vt:lpstr>
      <vt:lpstr>Segoe</vt:lpstr>
      <vt:lpstr>Times</vt:lpstr>
      <vt:lpstr>Arial</vt:lpstr>
      <vt:lpstr>Calibri</vt:lpstr>
      <vt:lpstr>Century Gothic</vt:lpstr>
      <vt:lpstr>Helvetica</vt:lpstr>
      <vt:lpstr>Source Sans Pro</vt:lpstr>
      <vt:lpstr>Tahoma</vt:lpstr>
      <vt:lpstr>Times New Roman</vt:lpstr>
      <vt:lpstr>Office Theme</vt:lpstr>
      <vt:lpstr>Equation</vt:lpstr>
      <vt:lpstr>PowerPoint Presentation</vt:lpstr>
      <vt:lpstr>PowerPoint Presentation</vt:lpstr>
      <vt:lpstr>Cells exist in different interconvertible phenotypes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Vector field reconstruction for each TGF-β concentration (projected to 2D space for visualization)</vt:lpstr>
      <vt:lpstr>Coordinate rotation reveals topological structure of the manifold</vt:lpstr>
      <vt:lpstr>Coordinate rotation reveals topological structure of the manifold</vt:lpstr>
      <vt:lpstr>The vector field projected to the cell cycle-EMT plane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Jianhua Xing</dc:creator>
  <cp:lastModifiedBy>Xing, Jianhua</cp:lastModifiedBy>
  <cp:revision>592</cp:revision>
  <cp:lastPrinted>2022-03-09T21:22:38Z</cp:lastPrinted>
  <dcterms:created xsi:type="dcterms:W3CDTF">2021-08-01T13:01:12Z</dcterms:created>
  <dcterms:modified xsi:type="dcterms:W3CDTF">2023-09-05T13:24:02Z</dcterms:modified>
</cp:coreProperties>
</file>