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569" r:id="rId2"/>
    <p:sldId id="761" r:id="rId3"/>
    <p:sldId id="749" r:id="rId4"/>
    <p:sldId id="1302" r:id="rId5"/>
    <p:sldId id="1335" r:id="rId6"/>
    <p:sldId id="1305" r:id="rId7"/>
    <p:sldId id="1307" r:id="rId8"/>
    <p:sldId id="1334" r:id="rId9"/>
    <p:sldId id="1309" r:id="rId10"/>
    <p:sldId id="1317" r:id="rId11"/>
    <p:sldId id="1310" r:id="rId12"/>
    <p:sldId id="1311" r:id="rId13"/>
    <p:sldId id="1312" r:id="rId14"/>
    <p:sldId id="1313" r:id="rId15"/>
    <p:sldId id="1314" r:id="rId16"/>
    <p:sldId id="1318" r:id="rId17"/>
    <p:sldId id="1315" r:id="rId18"/>
    <p:sldId id="1316" r:id="rId19"/>
    <p:sldId id="1319" r:id="rId20"/>
    <p:sldId id="1320" r:id="rId21"/>
    <p:sldId id="1322" r:id="rId22"/>
    <p:sldId id="1321" r:id="rId23"/>
    <p:sldId id="1327" r:id="rId24"/>
    <p:sldId id="1329" r:id="rId25"/>
    <p:sldId id="1330" r:id="rId26"/>
    <p:sldId id="1336" r:id="rId27"/>
  </p:sldIdLst>
  <p:sldSz cx="9144000" cy="6858000" type="screen4x3"/>
  <p:notesSz cx="9144000" cy="6858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56" userDrawn="1">
          <p15:clr>
            <a:srgbClr val="A4A3A4"/>
          </p15:clr>
        </p15:guide>
        <p15:guide id="3" orient="horz" pos="2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02"/>
    <p:restoredTop sz="66197"/>
  </p:normalViewPr>
  <p:slideViewPr>
    <p:cSldViewPr snapToGrid="0" snapToObjects="1" showGuides="1">
      <p:cViewPr varScale="1">
        <p:scale>
          <a:sx n="79" d="100"/>
          <a:sy n="79" d="100"/>
        </p:scale>
        <p:origin x="1864" y="200"/>
      </p:cViewPr>
      <p:guideLst>
        <p:guide pos="2856"/>
        <p:guide orient="horz" pos="2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65" d="100"/>
        <a:sy n="165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3720" y="19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AE82F-0317-9F46-9F5D-B26F8547AD14}" type="datetimeFigureOut">
              <a:rPr lang="en-US" smtClean="0"/>
              <a:t>3/10/23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8B989-1516-5A41-90C2-7304C1F8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21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BCE96-A684-FE42-A5D9-432440434C01}" type="datetimeFigureOut">
              <a:rPr lang="en-US" smtClean="0"/>
              <a:t>3/10/23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DB86E-3C06-8944-9521-88765CD02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1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5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84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83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43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1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49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80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83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30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52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6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Say?</a:t>
            </a:r>
            <a:r>
              <a:rPr lang="en-US" baseline="0" dirty="0"/>
              <a:t> </a:t>
            </a:r>
          </a:p>
          <a:p>
            <a:r>
              <a:rPr lang="en-US" dirty="0"/>
              <a:t>asymptotically fastest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52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62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00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www.computationalfluiddynamics.com.au</a:t>
            </a:r>
            <a:r>
              <a:rPr lang="en-US" dirty="0"/>
              <a:t>/conjugate-heat-transfer/</a:t>
            </a:r>
          </a:p>
          <a:p>
            <a:r>
              <a:rPr lang="en-US" dirty="0"/>
              <a:t>Heat</a:t>
            </a:r>
            <a:r>
              <a:rPr lang="en-US" baseline="0" dirty="0"/>
              <a:t> Exchanger</a:t>
            </a:r>
          </a:p>
          <a:p>
            <a:r>
              <a:rPr lang="en-US" baseline="0" dirty="0"/>
              <a:t>(Company: Leap Australia)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59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www.computationalfluiddynamics.com.au</a:t>
            </a:r>
            <a:r>
              <a:rPr lang="en-US" dirty="0"/>
              <a:t>/conjugate-heat-transfer/</a:t>
            </a:r>
          </a:p>
          <a:p>
            <a:r>
              <a:rPr lang="en-US" dirty="0"/>
              <a:t>Heat</a:t>
            </a:r>
            <a:r>
              <a:rPr lang="en-US" baseline="0" dirty="0"/>
              <a:t> Exchanger</a:t>
            </a:r>
          </a:p>
          <a:p>
            <a:r>
              <a:rPr lang="en-US" baseline="0" dirty="0"/>
              <a:t>(Company: Leap Australia)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50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61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28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46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28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6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3/10/23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6568" y="363836"/>
            <a:ext cx="77687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3/10/23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3/10/23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3/10/23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3/10/23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3/10/23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3/10/23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418DB-5A3D-EB49-A17E-B98FBF00787A}" type="datetimeFigureOut">
              <a:rPr lang="en-US" smtClean="0"/>
              <a:t>3/10/23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9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03.00709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jkyng.github.io/SDDM2023/" TargetMode="External"/><Relationship Id="rId4" Type="http://schemas.openxmlformats.org/officeDocument/2006/relationships/hyperlink" Target="https://github.com/danspielman/Laplacians.j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03.0070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jkyng.github.io/SDDM2023/" TargetMode="External"/><Relationship Id="rId4" Type="http://schemas.openxmlformats.org/officeDocument/2006/relationships/hyperlink" Target="https://github.com/danspielman/Laplacians.j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74" y="582800"/>
            <a:ext cx="8681605" cy="2872021"/>
          </a:xfrm>
        </p:spPr>
        <p:txBody>
          <a:bodyPr>
            <a:normAutofit fontScale="90000"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Perspectives on Matrix Computation</a:t>
            </a:r>
            <a:br>
              <a:rPr lang="en-US" b="1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br>
              <a:rPr lang="en-US" b="1" i="0" u="none" strike="noStrike" dirty="0">
                <a:solidFill>
                  <a:srgbClr val="000000"/>
                </a:solidFill>
                <a:effectLst/>
                <a:latin typeface="-webkit-standard"/>
              </a:rPr>
            </a:br>
            <a:r>
              <a:rPr lang="en-US" dirty="0"/>
              <a:t>Robust and Practical Solution</a:t>
            </a:r>
            <a:br>
              <a:rPr lang="en-US" dirty="0"/>
            </a:br>
            <a:r>
              <a:rPr lang="en-US" dirty="0"/>
              <a:t>of Laplacian Equations</a:t>
            </a:r>
            <a:br>
              <a:rPr lang="en-US" dirty="0"/>
            </a:br>
            <a:r>
              <a:rPr lang="en-US" dirty="0"/>
              <a:t>by Approximate Elimination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275" y="3011056"/>
            <a:ext cx="8515350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450209"/>
              </p:ext>
            </p:extLst>
          </p:nvPr>
        </p:nvGraphicFramePr>
        <p:xfrm>
          <a:off x="645275" y="2476691"/>
          <a:ext cx="8515351" cy="398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2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30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Rasmus Kyng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ETH Zurich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March 7th, 2023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3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BBFE50B-0EFA-12AC-B093-AC764C652817}"/>
              </a:ext>
            </a:extLst>
          </p:cNvPr>
          <p:cNvSpPr txBox="1"/>
          <p:nvPr/>
        </p:nvSpPr>
        <p:spPr>
          <a:xfrm>
            <a:off x="645273" y="4844123"/>
            <a:ext cx="75320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</a:rPr>
              <a:t>Joint work with Yuan Gao 		(MPI Informatics)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		    and</a:t>
            </a:r>
            <a:r>
              <a:rPr lang="en-US" sz="2800" dirty="0">
                <a:solidFill>
                  <a:schemeClr val="tx1"/>
                </a:solidFill>
              </a:rPr>
              <a:t> Daniel Spielman	(Yale) </a:t>
            </a:r>
          </a:p>
        </p:txBody>
      </p:sp>
    </p:spTree>
    <p:extLst>
      <p:ext uri="{BB962C8B-B14F-4D97-AF65-F5344CB8AC3E}">
        <p14:creationId xmlns:p14="http://schemas.microsoft.com/office/powerpoint/2010/main" val="105644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DD69F6B-59B0-9011-8B28-9B95E391D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9" y="1376356"/>
            <a:ext cx="7772400" cy="36374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1A7FD9A-F8D8-4A6B-61B3-981E55FC5637}"/>
              </a:ext>
            </a:extLst>
          </p:cNvPr>
          <p:cNvSpPr/>
          <p:nvPr/>
        </p:nvSpPr>
        <p:spPr>
          <a:xfrm>
            <a:off x="4039825" y="871870"/>
            <a:ext cx="4284921" cy="4369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0C97E1-479C-D921-14D4-F44B2AAD012C}"/>
              </a:ext>
            </a:extLst>
          </p:cNvPr>
          <p:cNvSpPr/>
          <p:nvPr/>
        </p:nvSpPr>
        <p:spPr>
          <a:xfrm>
            <a:off x="-80953" y="4328636"/>
            <a:ext cx="4284921" cy="4369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E21C187-56C4-ECEE-20C8-B8F944D333E1}"/>
              </a:ext>
            </a:extLst>
          </p:cNvPr>
          <p:cNvCxnSpPr>
            <a:cxnSpLocks/>
          </p:cNvCxnSpPr>
          <p:nvPr/>
        </p:nvCxnSpPr>
        <p:spPr>
          <a:xfrm>
            <a:off x="3275636" y="2129742"/>
            <a:ext cx="1092474" cy="0"/>
          </a:xfrm>
          <a:prstGeom prst="straightConnector1">
            <a:avLst/>
          </a:prstGeom>
          <a:ln w="34925"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4734809-6884-A63C-C454-CAD8CD8B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ApproxChol</a:t>
            </a:r>
            <a:r>
              <a:rPr lang="en-US" dirty="0"/>
              <a:t> Experiments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FD9ACB-87C2-9990-9270-E73A7CFD7B09}"/>
              </a:ext>
            </a:extLst>
          </p:cNvPr>
          <p:cNvSpPr txBox="1"/>
          <p:nvPr/>
        </p:nvSpPr>
        <p:spPr>
          <a:xfrm>
            <a:off x="4368110" y="1880842"/>
            <a:ext cx="45720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All SDDM matrices </a:t>
            </a:r>
          </a:p>
          <a:p>
            <a:r>
              <a:rPr lang="en-US" sz="2800" dirty="0"/>
              <a:t>on </a:t>
            </a:r>
            <a:r>
              <a:rPr lang="en-US" sz="2800" dirty="0" err="1"/>
              <a:t>SuiteSparse</a:t>
            </a:r>
            <a:endParaRPr lang="en-US" sz="2800" dirty="0"/>
          </a:p>
          <a:p>
            <a:r>
              <a:rPr lang="en-US" sz="2800" dirty="0"/>
              <a:t>w/ at least 1000 </a:t>
            </a:r>
            <a:r>
              <a:rPr lang="en-US" sz="2800" dirty="0" err="1"/>
              <a:t>nnz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28 matrices</a:t>
            </a:r>
          </a:p>
          <a:p>
            <a:endParaRPr lang="en-US" sz="2800" dirty="0"/>
          </a:p>
          <a:p>
            <a:r>
              <a:rPr lang="en-US" sz="1400" dirty="0"/>
              <a:t>aside: also works as well on the smaller ones  </a:t>
            </a:r>
          </a:p>
        </p:txBody>
      </p:sp>
    </p:spTree>
    <p:extLst>
      <p:ext uri="{BB962C8B-B14F-4D97-AF65-F5344CB8AC3E}">
        <p14:creationId xmlns:p14="http://schemas.microsoft.com/office/powerpoint/2010/main" val="1983863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4809-6884-A63C-C454-CAD8CD8B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19A6A-645B-D4D1-086F-FB589E443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9" y="1376356"/>
            <a:ext cx="7772400" cy="36374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A92D5B-3B41-2AA4-F6B9-0F7F37AB363A}"/>
              </a:ext>
            </a:extLst>
          </p:cNvPr>
          <p:cNvSpPr/>
          <p:nvPr/>
        </p:nvSpPr>
        <p:spPr>
          <a:xfrm>
            <a:off x="4039825" y="871870"/>
            <a:ext cx="4284921" cy="4369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D8994E-0505-AC9C-6687-D1833D3F41E4}"/>
              </a:ext>
            </a:extLst>
          </p:cNvPr>
          <p:cNvSpPr/>
          <p:nvPr/>
        </p:nvSpPr>
        <p:spPr>
          <a:xfrm>
            <a:off x="-80953" y="4328636"/>
            <a:ext cx="4284921" cy="4369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9AD3DC4-1C8E-2EE6-58D5-5D527C6C9567}"/>
              </a:ext>
            </a:extLst>
          </p:cNvPr>
          <p:cNvCxnSpPr>
            <a:cxnSpLocks/>
          </p:cNvCxnSpPr>
          <p:nvPr/>
        </p:nvCxnSpPr>
        <p:spPr>
          <a:xfrm>
            <a:off x="3673416" y="2615881"/>
            <a:ext cx="713389" cy="0"/>
          </a:xfrm>
          <a:prstGeom prst="straightConnector1">
            <a:avLst/>
          </a:prstGeom>
          <a:ln w="34925"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FD9ACB-87C2-9990-9270-E73A7CFD7B09}"/>
              </a:ext>
            </a:extLst>
          </p:cNvPr>
          <p:cNvSpPr txBox="1"/>
          <p:nvPr/>
        </p:nvSpPr>
        <p:spPr>
          <a:xfrm>
            <a:off x="4402517" y="2387760"/>
            <a:ext cx="49675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Programmatically generated instances</a:t>
            </a:r>
          </a:p>
          <a:p>
            <a:r>
              <a:rPr lang="en-US" sz="2200" dirty="0"/>
              <a:t> 	up to 250 mil. </a:t>
            </a:r>
            <a:r>
              <a:rPr lang="en-US" sz="2200" dirty="0" err="1"/>
              <a:t>nnz</a:t>
            </a:r>
            <a:endParaRPr lang="en-US" sz="2200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4AB11EBF-FE67-184E-7825-14993EBC897D}"/>
              </a:ext>
            </a:extLst>
          </p:cNvPr>
          <p:cNvSpPr/>
          <p:nvPr/>
        </p:nvSpPr>
        <p:spPr>
          <a:xfrm>
            <a:off x="3201038" y="2245492"/>
            <a:ext cx="369630" cy="74981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DEA6D2F-4C74-428B-8138-4884B444B805}"/>
              </a:ext>
            </a:extLst>
          </p:cNvPr>
          <p:cNvSpPr txBox="1">
            <a:spLocks/>
          </p:cNvSpPr>
          <p:nvPr/>
        </p:nvSpPr>
        <p:spPr>
          <a:xfrm>
            <a:off x="628650" y="-70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/>
              <a:t>ApproxChol Experiments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18973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4809-6884-A63C-C454-CAD8CD8B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19A6A-645B-D4D1-086F-FB589E443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9" y="1376356"/>
            <a:ext cx="7772400" cy="36374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A92D5B-3B41-2AA4-F6B9-0F7F37AB363A}"/>
              </a:ext>
            </a:extLst>
          </p:cNvPr>
          <p:cNvSpPr/>
          <p:nvPr/>
        </p:nvSpPr>
        <p:spPr>
          <a:xfrm>
            <a:off x="4039825" y="871870"/>
            <a:ext cx="4284921" cy="4369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D8994E-0505-AC9C-6687-D1833D3F41E4}"/>
              </a:ext>
            </a:extLst>
          </p:cNvPr>
          <p:cNvSpPr/>
          <p:nvPr/>
        </p:nvSpPr>
        <p:spPr>
          <a:xfrm>
            <a:off x="-80953" y="4328636"/>
            <a:ext cx="4284921" cy="4369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9AD3DC4-1C8E-2EE6-58D5-5D527C6C9567}"/>
              </a:ext>
            </a:extLst>
          </p:cNvPr>
          <p:cNvCxnSpPr>
            <a:cxnSpLocks/>
          </p:cNvCxnSpPr>
          <p:nvPr/>
        </p:nvCxnSpPr>
        <p:spPr>
          <a:xfrm>
            <a:off x="2990510" y="3055719"/>
            <a:ext cx="1315272" cy="0"/>
          </a:xfrm>
          <a:prstGeom prst="straightConnector1">
            <a:avLst/>
          </a:prstGeom>
          <a:ln w="34925"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FD9ACB-87C2-9990-9270-E73A7CFD7B09}"/>
              </a:ext>
            </a:extLst>
          </p:cNvPr>
          <p:cNvSpPr txBox="1"/>
          <p:nvPr/>
        </p:nvSpPr>
        <p:spPr>
          <a:xfrm>
            <a:off x="4368110" y="2688701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Solve max-flow LP using IPM</a:t>
            </a:r>
          </a:p>
          <a:p>
            <a:r>
              <a:rPr lang="en-US" sz="2400" dirty="0"/>
              <a:t>on ‘most challenging’ Chimeras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200" dirty="0"/>
              <a:t>NB: the IPM is inefficient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F4C8D6-02CF-85C1-BF3E-9098271DB468}"/>
              </a:ext>
            </a:extLst>
          </p:cNvPr>
          <p:cNvSpPr txBox="1">
            <a:spLocks/>
          </p:cNvSpPr>
          <p:nvPr/>
        </p:nvSpPr>
        <p:spPr>
          <a:xfrm>
            <a:off x="628650" y="-70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/>
              <a:t>ApproxChol Experiments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05796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4809-6884-A63C-C454-CAD8CD8B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19A6A-645B-D4D1-086F-FB589E443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9" y="1376356"/>
            <a:ext cx="7772400" cy="36374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A92D5B-3B41-2AA4-F6B9-0F7F37AB363A}"/>
              </a:ext>
            </a:extLst>
          </p:cNvPr>
          <p:cNvSpPr/>
          <p:nvPr/>
        </p:nvSpPr>
        <p:spPr>
          <a:xfrm>
            <a:off x="4039825" y="871870"/>
            <a:ext cx="4284921" cy="4369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D8994E-0505-AC9C-6687-D1833D3F41E4}"/>
              </a:ext>
            </a:extLst>
          </p:cNvPr>
          <p:cNvSpPr/>
          <p:nvPr/>
        </p:nvSpPr>
        <p:spPr>
          <a:xfrm>
            <a:off x="-80953" y="4328636"/>
            <a:ext cx="4284921" cy="4369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9AD3DC4-1C8E-2EE6-58D5-5D527C6C9567}"/>
              </a:ext>
            </a:extLst>
          </p:cNvPr>
          <p:cNvCxnSpPr>
            <a:cxnSpLocks/>
          </p:cNvCxnSpPr>
          <p:nvPr/>
        </p:nvCxnSpPr>
        <p:spPr>
          <a:xfrm>
            <a:off x="2990510" y="3264066"/>
            <a:ext cx="1315272" cy="0"/>
          </a:xfrm>
          <a:prstGeom prst="straightConnector1">
            <a:avLst/>
          </a:prstGeom>
          <a:ln w="34925"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FD9ACB-87C2-9990-9270-E73A7CFD7B09}"/>
              </a:ext>
            </a:extLst>
          </p:cNvPr>
          <p:cNvSpPr txBox="1"/>
          <p:nvPr/>
        </p:nvSpPr>
        <p:spPr>
          <a:xfrm>
            <a:off x="4368110" y="300121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Graph designed by S. Sachdeva</a:t>
            </a:r>
          </a:p>
          <a:p>
            <a:r>
              <a:rPr lang="en-US" sz="2400" dirty="0"/>
              <a:t>to break our algo</a:t>
            </a:r>
            <a:endParaRPr lang="en-US" sz="2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1BFE6B-C8F5-2362-1D6A-B9E8C908F6DD}"/>
              </a:ext>
            </a:extLst>
          </p:cNvPr>
          <p:cNvSpPr txBox="1">
            <a:spLocks/>
          </p:cNvSpPr>
          <p:nvPr/>
        </p:nvSpPr>
        <p:spPr>
          <a:xfrm>
            <a:off x="628650" y="-70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/>
              <a:t>ApproxChol Experiments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39646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4809-6884-A63C-C454-CAD8CD8B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19A6A-645B-D4D1-086F-FB589E443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9" y="1376356"/>
            <a:ext cx="7772400" cy="36374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A92D5B-3B41-2AA4-F6B9-0F7F37AB363A}"/>
              </a:ext>
            </a:extLst>
          </p:cNvPr>
          <p:cNvSpPr/>
          <p:nvPr/>
        </p:nvSpPr>
        <p:spPr>
          <a:xfrm>
            <a:off x="4039825" y="871870"/>
            <a:ext cx="4284921" cy="4369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D8994E-0505-AC9C-6687-D1833D3F41E4}"/>
              </a:ext>
            </a:extLst>
          </p:cNvPr>
          <p:cNvSpPr/>
          <p:nvPr/>
        </p:nvSpPr>
        <p:spPr>
          <a:xfrm>
            <a:off x="-80953" y="4328636"/>
            <a:ext cx="4284921" cy="4369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9AD3DC4-1C8E-2EE6-58D5-5D527C6C9567}"/>
              </a:ext>
            </a:extLst>
          </p:cNvPr>
          <p:cNvCxnSpPr>
            <a:cxnSpLocks/>
          </p:cNvCxnSpPr>
          <p:nvPr/>
        </p:nvCxnSpPr>
        <p:spPr>
          <a:xfrm>
            <a:off x="2990510" y="3449264"/>
            <a:ext cx="1315272" cy="0"/>
          </a:xfrm>
          <a:prstGeom prst="straightConnector1">
            <a:avLst/>
          </a:prstGeom>
          <a:ln w="34925"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FD9ACB-87C2-9990-9270-E73A7CFD7B09}"/>
              </a:ext>
            </a:extLst>
          </p:cNvPr>
          <p:cNvSpPr txBox="1"/>
          <p:nvPr/>
        </p:nvSpPr>
        <p:spPr>
          <a:xfrm>
            <a:off x="4368109" y="3237787"/>
            <a:ext cx="519257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3D diffusion problems from</a:t>
            </a:r>
          </a:p>
          <a:p>
            <a:r>
              <a:rPr lang="en-US" sz="2200" i="1" dirty="0"/>
              <a:t>The 10th Society of Petroleum Engineers Comparative Solution Project: </a:t>
            </a:r>
          </a:p>
          <a:p>
            <a:r>
              <a:rPr lang="en-US" sz="2200" i="1" dirty="0"/>
              <a:t>A Comparison of Upscaling Techniques</a:t>
            </a:r>
          </a:p>
          <a:p>
            <a:endParaRPr lang="en-US" sz="2200" dirty="0"/>
          </a:p>
          <a:p>
            <a:r>
              <a:rPr lang="en-US" sz="2200" dirty="0"/>
              <a:t>M. A. Christie and M. J. Blunt, 2001</a:t>
            </a:r>
          </a:p>
          <a:p>
            <a:r>
              <a:rPr lang="en-US" sz="2200" dirty="0"/>
              <a:t>SPE Reservoir Simulation Symposium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99E555-8501-9686-C4A0-2A1EEA93F241}"/>
              </a:ext>
            </a:extLst>
          </p:cNvPr>
          <p:cNvSpPr txBox="1">
            <a:spLocks/>
          </p:cNvSpPr>
          <p:nvPr/>
        </p:nvSpPr>
        <p:spPr>
          <a:xfrm>
            <a:off x="628650" y="-70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/>
              <a:t>ApproxChol Experiments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53224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319A6A-645B-D4D1-086F-FB589E443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9" y="1376356"/>
            <a:ext cx="7772400" cy="36374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A92D5B-3B41-2AA4-F6B9-0F7F37AB363A}"/>
              </a:ext>
            </a:extLst>
          </p:cNvPr>
          <p:cNvSpPr/>
          <p:nvPr/>
        </p:nvSpPr>
        <p:spPr>
          <a:xfrm>
            <a:off x="4039825" y="871870"/>
            <a:ext cx="4284921" cy="4369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D8994E-0505-AC9C-6687-D1833D3F41E4}"/>
              </a:ext>
            </a:extLst>
          </p:cNvPr>
          <p:cNvSpPr/>
          <p:nvPr/>
        </p:nvSpPr>
        <p:spPr>
          <a:xfrm>
            <a:off x="-80953" y="4328636"/>
            <a:ext cx="4284921" cy="4369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EFE9801-7FF1-512A-718E-8DE1FE7F77CA}"/>
              </a:ext>
            </a:extLst>
          </p:cNvPr>
          <p:cNvCxnSpPr>
            <a:cxnSpLocks/>
          </p:cNvCxnSpPr>
          <p:nvPr/>
        </p:nvCxnSpPr>
        <p:spPr>
          <a:xfrm>
            <a:off x="4344748" y="3946970"/>
            <a:ext cx="713389" cy="0"/>
          </a:xfrm>
          <a:prstGeom prst="straightConnector1">
            <a:avLst/>
          </a:prstGeom>
          <a:ln w="34925"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D9BEB74-14DF-E0EB-691B-1DB0A92319DA}"/>
              </a:ext>
            </a:extLst>
          </p:cNvPr>
          <p:cNvSpPr txBox="1"/>
          <p:nvPr/>
        </p:nvSpPr>
        <p:spPr>
          <a:xfrm>
            <a:off x="5050699" y="370727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Suite of Poisson problems from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DB39D4D-3CCF-347D-21B1-A5C106EC6B63}"/>
              </a:ext>
            </a:extLst>
          </p:cNvPr>
          <p:cNvSpPr/>
          <p:nvPr/>
        </p:nvSpPr>
        <p:spPr>
          <a:xfrm>
            <a:off x="3907095" y="3565006"/>
            <a:ext cx="369630" cy="74981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9C8726-CD30-4CBA-3791-FD0BCC69879B}"/>
              </a:ext>
            </a:extLst>
          </p:cNvPr>
          <p:cNvSpPr txBox="1"/>
          <p:nvPr/>
        </p:nvSpPr>
        <p:spPr>
          <a:xfrm>
            <a:off x="960778" y="4640223"/>
            <a:ext cx="95095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Parallel geometric-algebraic multigrid on unstructured forests of octrees</a:t>
            </a:r>
          </a:p>
          <a:p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H. Sundar, G. Biros, C.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Burstedde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J. Rudi, O. Ghattas, and G. Stadler. </a:t>
            </a:r>
          </a:p>
          <a:p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 ’12: Proceedings of the International Conference on High Performance Computing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F8721BA4-9E3D-934B-B2CD-32AA6F3F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18CA9F-5C07-BB7B-43D9-03416E24F18D}"/>
              </a:ext>
            </a:extLst>
          </p:cNvPr>
          <p:cNvSpPr txBox="1">
            <a:spLocks/>
          </p:cNvSpPr>
          <p:nvPr/>
        </p:nvSpPr>
        <p:spPr>
          <a:xfrm>
            <a:off x="628650" y="-70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/>
              <a:t>ApproxChol</a:t>
            </a:r>
            <a:r>
              <a:rPr lang="en-US" sz="3000" dirty="0"/>
              <a:t> Experiments</a:t>
            </a:r>
          </a:p>
        </p:txBody>
      </p:sp>
    </p:spTree>
    <p:extLst>
      <p:ext uri="{BB962C8B-B14F-4D97-AF65-F5344CB8AC3E}">
        <p14:creationId xmlns:p14="http://schemas.microsoft.com/office/powerpoint/2010/main" val="1588441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A92D5B-3B41-2AA4-F6B9-0F7F37AB363A}"/>
              </a:ext>
            </a:extLst>
          </p:cNvPr>
          <p:cNvSpPr/>
          <p:nvPr/>
        </p:nvSpPr>
        <p:spPr>
          <a:xfrm>
            <a:off x="4039825" y="871870"/>
            <a:ext cx="4284921" cy="4369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F8721BA4-9E3D-934B-B2CD-32AA6F3F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18CA9F-5C07-BB7B-43D9-03416E24F18D}"/>
              </a:ext>
            </a:extLst>
          </p:cNvPr>
          <p:cNvSpPr txBox="1">
            <a:spLocks/>
          </p:cNvSpPr>
          <p:nvPr/>
        </p:nvSpPr>
        <p:spPr>
          <a:xfrm>
            <a:off x="628650" y="-708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/>
              <a:t>ApproxChol</a:t>
            </a:r>
            <a:r>
              <a:rPr lang="en-US" sz="3000" dirty="0"/>
              <a:t> Experiments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A42548-3241-4A7E-0470-C14A8814D869}"/>
              </a:ext>
            </a:extLst>
          </p:cNvPr>
          <p:cNvSpPr txBox="1"/>
          <p:nvPr/>
        </p:nvSpPr>
        <p:spPr>
          <a:xfrm>
            <a:off x="586991" y="1204558"/>
            <a:ext cx="842968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/>
                <a:latin typeface="Helvetica" pitchFamily="2" charset="0"/>
              </a:rPr>
              <a:t>Experiments were run with single-threaded versions of each solver</a:t>
            </a:r>
          </a:p>
          <a:p>
            <a:endParaRPr lang="en-US" sz="20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Helvetica" pitchFamily="2" charset="0"/>
              </a:rPr>
              <a:t>24 Core Intel Xeon Gold 6240R 2.4GHz Processor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Helvetica" pitchFamily="2" charset="0"/>
              </a:rPr>
              <a:t>with 512 GB memory</a:t>
            </a:r>
          </a:p>
          <a:p>
            <a:endParaRPr lang="en-US" sz="20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F62625-0E62-72A6-B786-7DB196415E13}"/>
              </a:ext>
            </a:extLst>
          </p:cNvPr>
          <p:cNvSpPr txBox="1"/>
          <p:nvPr/>
        </p:nvSpPr>
        <p:spPr>
          <a:xfrm>
            <a:off x="586991" y="2946813"/>
            <a:ext cx="106140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 &amp; AC2: 	Our solver with 1 or 2 samples per original entry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CMG: 		Combinatorial Multigrid by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Koutis</a:t>
            </a: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HyPre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	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HyPre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Krylov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-space solver with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BoomerAMG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precond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PETSc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		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PETSc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Krylov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-space solver with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BoomerAMG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precond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ICC: 		MATLAB PCG with Incomplete Cholesky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precond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LAMG: 	Lean Algebraic Multigrid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(omitted, failed on all instance families)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03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4809-6884-A63C-C454-CAD8CD8B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7082"/>
            <a:ext cx="7886700" cy="1325563"/>
          </a:xfrm>
        </p:spPr>
        <p:txBody>
          <a:bodyPr>
            <a:normAutofit/>
          </a:bodyPr>
          <a:lstStyle/>
          <a:p>
            <a:r>
              <a:rPr lang="en-US" sz="3000" dirty="0" err="1"/>
              <a:t>ApproxChol</a:t>
            </a:r>
            <a:r>
              <a:rPr lang="en-US" sz="3000" dirty="0"/>
              <a:t> Experiments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19A6A-645B-D4D1-086F-FB589E443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49" y="1978239"/>
            <a:ext cx="7772400" cy="36374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477909-C910-D39B-5935-9B6B27D5D1A8}"/>
              </a:ext>
            </a:extLst>
          </p:cNvPr>
          <p:cNvSpPr txBox="1"/>
          <p:nvPr/>
        </p:nvSpPr>
        <p:spPr>
          <a:xfrm>
            <a:off x="628650" y="1318481"/>
            <a:ext cx="80906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Worst case total solve time per non-zero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154A6F-9C1C-D240-AE87-269104C9F0BD}"/>
              </a:ext>
            </a:extLst>
          </p:cNvPr>
          <p:cNvSpPr/>
          <p:nvPr/>
        </p:nvSpPr>
        <p:spPr>
          <a:xfrm>
            <a:off x="1597306" y="2604304"/>
            <a:ext cx="6632294" cy="231493"/>
          </a:xfrm>
          <a:prstGeom prst="rect">
            <a:avLst/>
          </a:prstGeom>
          <a:solidFill>
            <a:srgbClr val="FF0000">
              <a:alpha val="1013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DC8E70-8A99-5C55-8E2F-C1CFD8BDFAA1}"/>
              </a:ext>
            </a:extLst>
          </p:cNvPr>
          <p:cNvSpPr/>
          <p:nvPr/>
        </p:nvSpPr>
        <p:spPr>
          <a:xfrm>
            <a:off x="1597306" y="2835797"/>
            <a:ext cx="6632294" cy="740780"/>
          </a:xfrm>
          <a:prstGeom prst="rect">
            <a:avLst/>
          </a:prstGeom>
          <a:solidFill>
            <a:srgbClr val="FF0000">
              <a:alpha val="1013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0AB640-5838-685F-33EF-A20076082773}"/>
              </a:ext>
            </a:extLst>
          </p:cNvPr>
          <p:cNvSpPr/>
          <p:nvPr/>
        </p:nvSpPr>
        <p:spPr>
          <a:xfrm>
            <a:off x="1597306" y="3530277"/>
            <a:ext cx="6632294" cy="252021"/>
          </a:xfrm>
          <a:prstGeom prst="rect">
            <a:avLst/>
          </a:prstGeom>
          <a:solidFill>
            <a:srgbClr val="FF0000">
              <a:alpha val="1013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D03B31-FE64-6A11-6B75-FEE9372163AA}"/>
              </a:ext>
            </a:extLst>
          </p:cNvPr>
          <p:cNvSpPr/>
          <p:nvPr/>
        </p:nvSpPr>
        <p:spPr>
          <a:xfrm>
            <a:off x="1599231" y="3717402"/>
            <a:ext cx="6632294" cy="252021"/>
          </a:xfrm>
          <a:prstGeom prst="rect">
            <a:avLst/>
          </a:prstGeom>
          <a:solidFill>
            <a:srgbClr val="FF0000">
              <a:alpha val="1013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19EBF2-D5AF-B850-FE0E-E709B5546502}"/>
              </a:ext>
            </a:extLst>
          </p:cNvPr>
          <p:cNvSpPr/>
          <p:nvPr/>
        </p:nvSpPr>
        <p:spPr>
          <a:xfrm>
            <a:off x="900901" y="3927677"/>
            <a:ext cx="7317124" cy="946501"/>
          </a:xfrm>
          <a:prstGeom prst="rect">
            <a:avLst/>
          </a:prstGeom>
          <a:solidFill>
            <a:srgbClr val="FF0000">
              <a:alpha val="1013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20CEB5-873F-E959-37E4-57B21A6EA014}"/>
              </a:ext>
            </a:extLst>
          </p:cNvPr>
          <p:cNvSpPr txBox="1"/>
          <p:nvPr/>
        </p:nvSpPr>
        <p:spPr>
          <a:xfrm>
            <a:off x="696649" y="5918861"/>
            <a:ext cx="80906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 of these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columns is not like the others?</a:t>
            </a:r>
            <a:endParaRPr lang="en-US" sz="2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2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C706-30DC-4F5A-031D-69938668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ApproxChol</a:t>
            </a:r>
            <a:r>
              <a:rPr lang="en-US" dirty="0"/>
              <a:t>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8D75C-09CC-2995-1978-7ED221BCD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00AB9-6603-30D9-B58C-3A79E2A97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4"/>
          <a:stretch/>
        </p:blipFill>
        <p:spPr>
          <a:xfrm>
            <a:off x="628650" y="1904774"/>
            <a:ext cx="7772400" cy="30954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84E819-00F9-54BF-91C5-4C8AE92DC8B1}"/>
              </a:ext>
            </a:extLst>
          </p:cNvPr>
          <p:cNvSpPr txBox="1"/>
          <p:nvPr/>
        </p:nvSpPr>
        <p:spPr>
          <a:xfrm>
            <a:off x="628650" y="1318481"/>
            <a:ext cx="80906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SuiteSparse</a:t>
            </a: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total solve time per non-zero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D5CB1-507E-5299-138E-C877E7CCB5D3}"/>
              </a:ext>
            </a:extLst>
          </p:cNvPr>
          <p:cNvSpPr/>
          <p:nvPr/>
        </p:nvSpPr>
        <p:spPr>
          <a:xfrm>
            <a:off x="856525" y="2688220"/>
            <a:ext cx="7331977" cy="240175"/>
          </a:xfrm>
          <a:prstGeom prst="rect">
            <a:avLst/>
          </a:prstGeom>
          <a:solidFill>
            <a:srgbClr val="FF0000">
              <a:alpha val="1013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D94DCA-490D-9092-38B5-3F2EB044CB97}"/>
              </a:ext>
            </a:extLst>
          </p:cNvPr>
          <p:cNvSpPr/>
          <p:nvPr/>
        </p:nvSpPr>
        <p:spPr>
          <a:xfrm>
            <a:off x="856526" y="3809518"/>
            <a:ext cx="2428755" cy="240175"/>
          </a:xfrm>
          <a:prstGeom prst="rect">
            <a:avLst/>
          </a:prstGeom>
          <a:solidFill>
            <a:srgbClr val="FF0000">
              <a:alpha val="1013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C706-30DC-4F5A-031D-69938668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ApproxChol</a:t>
            </a:r>
            <a:r>
              <a:rPr lang="en-US" dirty="0"/>
              <a:t>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8D75C-09CC-2995-1978-7ED221BCD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84E819-00F9-54BF-91C5-4C8AE92DC8B1}"/>
              </a:ext>
            </a:extLst>
          </p:cNvPr>
          <p:cNvSpPr txBox="1"/>
          <p:nvPr/>
        </p:nvSpPr>
        <p:spPr>
          <a:xfrm>
            <a:off x="628650" y="1318481"/>
            <a:ext cx="80906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Unweighted Laplacian Chimera total solve time per non-zero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B51000-35FF-BCDB-0397-ECFD217FA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772518"/>
            <a:ext cx="7772400" cy="36821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436F7E-E5AC-0497-97B2-58C3904969E1}"/>
              </a:ext>
            </a:extLst>
          </p:cNvPr>
          <p:cNvSpPr/>
          <p:nvPr/>
        </p:nvSpPr>
        <p:spPr>
          <a:xfrm>
            <a:off x="2777924" y="3002661"/>
            <a:ext cx="3761773" cy="157228"/>
          </a:xfrm>
          <a:prstGeom prst="rect">
            <a:avLst/>
          </a:prstGeom>
          <a:solidFill>
            <a:srgbClr val="FF0000">
              <a:alpha val="1013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B51790-24B3-87DB-655B-EB8CF706FD7A}"/>
              </a:ext>
            </a:extLst>
          </p:cNvPr>
          <p:cNvSpPr/>
          <p:nvPr/>
        </p:nvSpPr>
        <p:spPr>
          <a:xfrm>
            <a:off x="2793075" y="4424755"/>
            <a:ext cx="1778925" cy="239841"/>
          </a:xfrm>
          <a:prstGeom prst="rect">
            <a:avLst/>
          </a:prstGeom>
          <a:solidFill>
            <a:srgbClr val="FF0000">
              <a:alpha val="1013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15C728-BAB2-8A8F-4D4E-99017E1A07A5}"/>
              </a:ext>
            </a:extLst>
          </p:cNvPr>
          <p:cNvSpPr/>
          <p:nvPr/>
        </p:nvSpPr>
        <p:spPr>
          <a:xfrm>
            <a:off x="6653997" y="2991086"/>
            <a:ext cx="1778925" cy="239841"/>
          </a:xfrm>
          <a:prstGeom prst="rect">
            <a:avLst/>
          </a:prstGeom>
          <a:solidFill>
            <a:srgbClr val="FF0000">
              <a:alpha val="1013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9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Equation Solvers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38994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Given matrix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𝑨</m:t>
                    </m:r>
                  </m:oMath>
                </a14:m>
                <a:r>
                  <a:rPr lang="en-US" dirty="0"/>
                  <a:t> and vector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𝒃</m:t>
                    </m:r>
                    <m:r>
                      <a:rPr lang="en-US">
                        <a:latin typeface="Cambria Math" charset="0"/>
                      </a:rPr>
                      <m:t>,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𝒙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𝑨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Gaussian Elimination: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𝑛</m:t>
                    </m:r>
                    <m:r>
                      <a:rPr lang="en-US">
                        <a:latin typeface="Cambria Math" charset="0"/>
                      </a:rPr>
                      <m:t>×</m:t>
                    </m:r>
                    <m:r>
                      <a:rPr lang="en-US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𝑨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Faster methods: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>
                                <a:latin typeface="Cambria Math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time, 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𝜔</m:t>
                    </m:r>
                    <m:r>
                      <a:rPr lang="en-US">
                        <a:latin typeface="Cambria Math" charset="0"/>
                      </a:rPr>
                      <m:t>≈2.37</m:t>
                    </m:r>
                    <m:r>
                      <a:rPr lang="en-US" i="1" smtClean="0">
                        <a:latin typeface="Cambria Math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BUT: </a:t>
                </a:r>
                <a:r>
                  <a:rPr lang="en-US" dirty="0"/>
                  <a:t>Use structure to do better!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Incomplete Cholesky, FMM, Multi-grid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Spielman-Teng ’04: Laplacian linear equations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can </a:t>
                </a:r>
                <a:r>
                  <a:rPr lang="en-US" b="1" dirty="0"/>
                  <a:t>provably be solved in nearly-linear time.</a:t>
                </a: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389940"/>
              </a:xfrm>
              <a:blipFill>
                <a:blip r:embed="rId3"/>
                <a:stretch>
                  <a:fillRect l="-1608"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58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C706-30DC-4F5A-031D-69938668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ApproxChol</a:t>
            </a:r>
            <a:r>
              <a:rPr lang="en-US" dirty="0"/>
              <a:t>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8D75C-09CC-2995-1978-7ED221BCD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84E819-00F9-54BF-91C5-4C8AE92DC8B1}"/>
              </a:ext>
            </a:extLst>
          </p:cNvPr>
          <p:cNvSpPr txBox="1"/>
          <p:nvPr/>
        </p:nvSpPr>
        <p:spPr>
          <a:xfrm>
            <a:off x="628650" y="1318481"/>
            <a:ext cx="80906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Sachdeva star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20BA4-E4C9-4FBA-8BBF-52E385F26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84" y="2065360"/>
            <a:ext cx="4064000" cy="359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4FD220-693E-3E12-DD35-9D233C3A933B}"/>
                  </a:ext>
                </a:extLst>
              </p:cNvPr>
              <p:cNvSpPr txBox="1"/>
              <p:nvPr/>
            </p:nvSpPr>
            <p:spPr>
              <a:xfrm>
                <a:off x="4936361" y="2035702"/>
                <a:ext cx="8090625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 graph with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𝒍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leaves</a:t>
                </a:r>
              </a:p>
              <a:p>
                <a:endParaRPr lang="en-US" sz="2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Replace each leaf with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clique on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𝒌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vertices</a:t>
                </a:r>
                <a:endParaRPr lang="en-US" sz="2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4FD220-693E-3E12-DD35-9D233C3A9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361" y="2035702"/>
                <a:ext cx="8090625" cy="1446550"/>
              </a:xfrm>
              <a:prstGeom prst="rect">
                <a:avLst/>
              </a:prstGeom>
              <a:blipFill>
                <a:blip r:embed="rId3"/>
                <a:stretch>
                  <a:fillRect l="-940" t="-3478" b="-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011CFFCC-04C9-0B7E-A99E-DB725F201266}"/>
              </a:ext>
            </a:extLst>
          </p:cNvPr>
          <p:cNvGrpSpPr/>
          <p:nvPr/>
        </p:nvGrpSpPr>
        <p:grpSpPr>
          <a:xfrm>
            <a:off x="-88663" y="1956204"/>
            <a:ext cx="4935218" cy="4519611"/>
            <a:chOff x="-88663" y="1956204"/>
            <a:chExt cx="4935218" cy="45196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DF63F12-5E10-0C67-8D94-C1E800E54BCA}"/>
                </a:ext>
              </a:extLst>
            </p:cNvPr>
            <p:cNvGrpSpPr/>
            <p:nvPr/>
          </p:nvGrpSpPr>
          <p:grpSpPr>
            <a:xfrm>
              <a:off x="-88663" y="1956204"/>
              <a:ext cx="2893571" cy="1795369"/>
              <a:chOff x="-88663" y="1956204"/>
              <a:chExt cx="2893571" cy="179536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E1E4335-CAE7-DC53-FD7C-2397C3001C72}"/>
                  </a:ext>
                </a:extLst>
              </p:cNvPr>
              <p:cNvSpPr/>
              <p:nvPr/>
            </p:nvSpPr>
            <p:spPr>
              <a:xfrm rot="645255">
                <a:off x="-88663" y="1956204"/>
                <a:ext cx="1782431" cy="179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D71C320-F30F-B2FB-9467-C777FF3DC4F3}"/>
                  </a:ext>
                </a:extLst>
              </p:cNvPr>
              <p:cNvSpPr/>
              <p:nvPr/>
            </p:nvSpPr>
            <p:spPr>
              <a:xfrm rot="3201045">
                <a:off x="1045170" y="1938982"/>
                <a:ext cx="719550" cy="15560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1A19158-3D22-F3C8-AB21-8DA98BD5E855}"/>
                  </a:ext>
                </a:extLst>
              </p:cNvPr>
              <p:cNvSpPr/>
              <p:nvPr/>
            </p:nvSpPr>
            <p:spPr>
              <a:xfrm rot="5400000">
                <a:off x="1814128" y="1881449"/>
                <a:ext cx="744500" cy="12370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F81529-899E-6AC6-717C-6102A0745515}"/>
                </a:ext>
              </a:extLst>
            </p:cNvPr>
            <p:cNvGrpSpPr/>
            <p:nvPr/>
          </p:nvGrpSpPr>
          <p:grpSpPr>
            <a:xfrm rot="16200000">
              <a:off x="220813" y="4131345"/>
              <a:ext cx="2893571" cy="1795369"/>
              <a:chOff x="-88663" y="1956204"/>
              <a:chExt cx="2893571" cy="179536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11EA2A-4D28-4145-2DB2-207F7F13D4B6}"/>
                  </a:ext>
                </a:extLst>
              </p:cNvPr>
              <p:cNvSpPr/>
              <p:nvPr/>
            </p:nvSpPr>
            <p:spPr>
              <a:xfrm rot="645255">
                <a:off x="-88663" y="1956204"/>
                <a:ext cx="1782431" cy="1795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F020C0-B8A4-B836-F80D-408C82B51917}"/>
                  </a:ext>
                </a:extLst>
              </p:cNvPr>
              <p:cNvSpPr/>
              <p:nvPr/>
            </p:nvSpPr>
            <p:spPr>
              <a:xfrm rot="3201045">
                <a:off x="1045170" y="1938982"/>
                <a:ext cx="719550" cy="15560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17B0E09-1DDB-5489-4EED-96A769042B34}"/>
                  </a:ext>
                </a:extLst>
              </p:cNvPr>
              <p:cNvSpPr/>
              <p:nvPr/>
            </p:nvSpPr>
            <p:spPr>
              <a:xfrm rot="5400000">
                <a:off x="1814128" y="1881449"/>
                <a:ext cx="744500" cy="12370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20BC4DD-ED3A-0ECB-6BDC-CDAA9081D1C1}"/>
                </a:ext>
              </a:extLst>
            </p:cNvPr>
            <p:cNvGrpSpPr/>
            <p:nvPr/>
          </p:nvGrpSpPr>
          <p:grpSpPr>
            <a:xfrm>
              <a:off x="3064124" y="2572378"/>
              <a:ext cx="1782431" cy="2235494"/>
              <a:chOff x="3064124" y="2572378"/>
              <a:chExt cx="1782431" cy="223549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1AA3872-8267-CD50-2331-224E5D0797DA}"/>
                  </a:ext>
                </a:extLst>
              </p:cNvPr>
              <p:cNvSpPr/>
              <p:nvPr/>
            </p:nvSpPr>
            <p:spPr>
              <a:xfrm rot="16412247">
                <a:off x="2986372" y="3575293"/>
                <a:ext cx="1782431" cy="682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E13BAF5-96AB-28B0-E8E0-7D00E34774B3}"/>
                  </a:ext>
                </a:extLst>
              </p:cNvPr>
              <p:cNvSpPr/>
              <p:nvPr/>
            </p:nvSpPr>
            <p:spPr>
              <a:xfrm rot="19055534">
                <a:off x="3064124" y="3466431"/>
                <a:ext cx="1782431" cy="682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6296852-EE89-F000-44A0-ED6A0BC42B20}"/>
                  </a:ext>
                </a:extLst>
              </p:cNvPr>
              <p:cNvSpPr/>
              <p:nvPr/>
            </p:nvSpPr>
            <p:spPr>
              <a:xfrm rot="13966610">
                <a:off x="3014364" y="3122230"/>
                <a:ext cx="1782431" cy="6827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135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C706-30DC-4F5A-031D-69938668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ApproxChol</a:t>
            </a:r>
            <a:r>
              <a:rPr lang="en-US" dirty="0"/>
              <a:t>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8D75C-09CC-2995-1978-7ED221BCD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84E819-00F9-54BF-91C5-4C8AE92DC8B1}"/>
                  </a:ext>
                </a:extLst>
              </p:cNvPr>
              <p:cNvSpPr txBox="1"/>
              <p:nvPr/>
            </p:nvSpPr>
            <p:spPr>
              <a:xfrm>
                <a:off x="628650" y="1318481"/>
                <a:ext cx="809062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Sachdeva star,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𝑙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/2</m:t>
                    </m:r>
                  </m:oMath>
                </a14:m>
                <a:endParaRPr lang="en-US" sz="22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84E819-00F9-54BF-91C5-4C8AE92DC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18481"/>
                <a:ext cx="8090625" cy="430887"/>
              </a:xfrm>
              <a:prstGeom prst="rect">
                <a:avLst/>
              </a:prstGeom>
              <a:blipFill>
                <a:blip r:embed="rId3"/>
                <a:stretch>
                  <a:fillRect l="-940" t="-85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A9C5376-AF6D-B176-F1AD-A4A3E1A9B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63" y="1857906"/>
            <a:ext cx="9331762" cy="8697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088855-6883-D662-D49F-E86D2D443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83" y="2798961"/>
            <a:ext cx="9399765" cy="3238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752A7B-1EEA-733B-CAAA-EB4B55679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75" y="3457595"/>
            <a:ext cx="9364477" cy="6939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3800B6-235C-4AF9-5BC3-78D6A49EB5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762" y="4248502"/>
            <a:ext cx="9364477" cy="31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77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C706-30DC-4F5A-031D-69938668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ApproxChol</a:t>
            </a:r>
            <a:r>
              <a:rPr lang="en-US" dirty="0"/>
              <a:t>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8D75C-09CC-2995-1978-7ED221BCD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84E819-00F9-54BF-91C5-4C8AE92DC8B1}"/>
                  </a:ext>
                </a:extLst>
              </p:cNvPr>
              <p:cNvSpPr txBox="1"/>
              <p:nvPr/>
            </p:nvSpPr>
            <p:spPr>
              <a:xfrm>
                <a:off x="628650" y="1318481"/>
                <a:ext cx="809062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Sachdeva star, </a:t>
                </a:r>
                <a14:m>
                  <m:oMath xmlns:m="http://schemas.openxmlformats.org/officeDocument/2006/math">
                    <m:r>
                      <a:rPr lang="en-US" sz="22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𝑙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/2</m:t>
                    </m:r>
                  </m:oMath>
                </a14:m>
                <a:endParaRPr lang="en-US" sz="22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84E819-00F9-54BF-91C5-4C8AE92DC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318481"/>
                <a:ext cx="8090625" cy="430887"/>
              </a:xfrm>
              <a:prstGeom prst="rect">
                <a:avLst/>
              </a:prstGeom>
              <a:blipFill>
                <a:blip r:embed="rId3"/>
                <a:stretch>
                  <a:fillRect l="-940" t="-85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279F2EF-A22F-9A7D-56A5-9C041EBB2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881580"/>
            <a:ext cx="7772400" cy="42739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2EF133-3B4D-3D30-21FD-8049BE3F5722}"/>
              </a:ext>
            </a:extLst>
          </p:cNvPr>
          <p:cNvSpPr/>
          <p:nvPr/>
        </p:nvSpPr>
        <p:spPr>
          <a:xfrm>
            <a:off x="718458" y="3755068"/>
            <a:ext cx="7625442" cy="240175"/>
          </a:xfrm>
          <a:prstGeom prst="rect">
            <a:avLst/>
          </a:prstGeom>
          <a:solidFill>
            <a:srgbClr val="FF0000">
              <a:alpha val="1013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573D9C-F534-9E86-A903-3617DF88D539}"/>
              </a:ext>
            </a:extLst>
          </p:cNvPr>
          <p:cNvSpPr/>
          <p:nvPr/>
        </p:nvSpPr>
        <p:spPr>
          <a:xfrm>
            <a:off x="718458" y="5862500"/>
            <a:ext cx="3486150" cy="240175"/>
          </a:xfrm>
          <a:prstGeom prst="rect">
            <a:avLst/>
          </a:prstGeom>
          <a:solidFill>
            <a:srgbClr val="FF0000">
              <a:alpha val="1013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62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3DF1B-9626-B95B-4CCE-AF5D3586C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going on?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46BBE1-B6AA-9348-52A7-26638DC09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348673"/>
            <a:ext cx="7886700" cy="1540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2804F4-5C95-529E-D454-B13F8F6ED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46" y="3107722"/>
            <a:ext cx="7863003" cy="1475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8BD331-CD59-CBAC-74CA-8B409E203990}"/>
                  </a:ext>
                </a:extLst>
              </p:cNvPr>
              <p:cNvSpPr txBox="1"/>
              <p:nvPr/>
            </p:nvSpPr>
            <p:spPr>
              <a:xfrm>
                <a:off x="618259" y="5078440"/>
                <a:ext cx="809062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Almost Conjecture? 	AC2 achieves a condition number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8BD331-CD59-CBAC-74CA-8B409E203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59" y="5078440"/>
                <a:ext cx="8090625" cy="430887"/>
              </a:xfrm>
              <a:prstGeom prst="rect">
                <a:avLst/>
              </a:prstGeom>
              <a:blipFill>
                <a:blip r:embed="rId5"/>
                <a:stretch>
                  <a:fillRect l="-940" t="-8571" r="-31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C78A07-1DB2-3C29-7839-B321DA7B026F}"/>
                  </a:ext>
                </a:extLst>
              </p:cNvPr>
              <p:cNvSpPr txBox="1"/>
              <p:nvPr/>
            </p:nvSpPr>
            <p:spPr>
              <a:xfrm>
                <a:off x="611762" y="5605692"/>
                <a:ext cx="8795906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Nearly Conjecture? 	There exists a connectivity preserving sampling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	w/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multi-edges per original edge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	w/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condition number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C78A07-1DB2-3C29-7839-B321DA7B0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2" y="5605692"/>
                <a:ext cx="8795906" cy="1107996"/>
              </a:xfrm>
              <a:prstGeom prst="rect">
                <a:avLst/>
              </a:prstGeom>
              <a:blipFill>
                <a:blip r:embed="rId6"/>
                <a:stretch>
                  <a:fillRect l="-866" t="-3409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01754D9-BEBB-A3C2-FD72-E49F1F742EA5}"/>
              </a:ext>
            </a:extLst>
          </p:cNvPr>
          <p:cNvSpPr/>
          <p:nvPr/>
        </p:nvSpPr>
        <p:spPr>
          <a:xfrm>
            <a:off x="1034157" y="2296972"/>
            <a:ext cx="7331977" cy="188519"/>
          </a:xfrm>
          <a:prstGeom prst="rect">
            <a:avLst/>
          </a:prstGeom>
          <a:solidFill>
            <a:srgbClr val="FF0000">
              <a:alpha val="1013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673B74-5885-D1D0-2B30-D8AA7A227A31}"/>
              </a:ext>
            </a:extLst>
          </p:cNvPr>
          <p:cNvSpPr/>
          <p:nvPr/>
        </p:nvSpPr>
        <p:spPr>
          <a:xfrm>
            <a:off x="1034157" y="4019109"/>
            <a:ext cx="7331977" cy="188519"/>
          </a:xfrm>
          <a:prstGeom prst="rect">
            <a:avLst/>
          </a:prstGeom>
          <a:solidFill>
            <a:srgbClr val="FF0000">
              <a:alpha val="1013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64CB52-4304-3BD2-C589-6A194B9FE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6226" y="3146047"/>
            <a:ext cx="26289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61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434FB-5071-AE4C-8DFC-83329506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for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38217-72AE-E246-829F-82B35965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/>
              <a:t>Physics/Engineering?</a:t>
            </a:r>
          </a:p>
          <a:p>
            <a:r>
              <a:rPr lang="en-US" sz="2200" dirty="0"/>
              <a:t>	Scalar Elliptic PDEs?</a:t>
            </a:r>
          </a:p>
          <a:p>
            <a:r>
              <a:rPr lang="en-US" sz="2200" dirty="0"/>
              <a:t>	Only 3D Meshes?</a:t>
            </a:r>
          </a:p>
          <a:p>
            <a:r>
              <a:rPr lang="en-US" sz="2200" dirty="0"/>
              <a:t>	High accuracy?	</a:t>
            </a:r>
          </a:p>
          <a:p>
            <a:endParaRPr lang="en-US" sz="1000" dirty="0"/>
          </a:p>
          <a:p>
            <a:r>
              <a:rPr lang="en-US" sz="2200" dirty="0"/>
              <a:t>Operations Research/Optimization/Logistics?</a:t>
            </a:r>
          </a:p>
          <a:p>
            <a:r>
              <a:rPr lang="en-US" sz="2200" dirty="0"/>
              <a:t>	Interior Point Methods?</a:t>
            </a:r>
          </a:p>
          <a:p>
            <a:r>
              <a:rPr lang="en-US" sz="2200" dirty="0"/>
              <a:t>	What graphs?</a:t>
            </a:r>
          </a:p>
          <a:p>
            <a:r>
              <a:rPr lang="en-US" sz="2200" dirty="0"/>
              <a:t>	High accuracy?</a:t>
            </a:r>
          </a:p>
          <a:p>
            <a:endParaRPr lang="en-US" sz="1000" dirty="0"/>
          </a:p>
          <a:p>
            <a:r>
              <a:rPr lang="en-US" sz="2200" dirty="0"/>
              <a:t>Machine Learning / Data Science</a:t>
            </a:r>
          </a:p>
          <a:p>
            <a:r>
              <a:rPr lang="en-US" sz="2200" dirty="0"/>
              <a:t>	Regressions?</a:t>
            </a:r>
          </a:p>
          <a:p>
            <a:r>
              <a:rPr lang="en-US" sz="2200" dirty="0"/>
              <a:t>	What graphs?</a:t>
            </a:r>
          </a:p>
          <a:p>
            <a:r>
              <a:rPr lang="en-US" sz="2200" dirty="0"/>
              <a:t>	Low accuracy?</a:t>
            </a:r>
          </a:p>
        </p:txBody>
      </p:sp>
    </p:spTree>
    <p:extLst>
      <p:ext uri="{BB962C8B-B14F-4D97-AF65-F5344CB8AC3E}">
        <p14:creationId xmlns:p14="http://schemas.microsoft.com/office/powerpoint/2010/main" val="167291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434FB-5071-AE4C-8DFC-83329506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38217-72AE-E246-829F-82B35965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 reliable and efficient solver for all SDDM matrices?</a:t>
            </a:r>
          </a:p>
          <a:p>
            <a:endParaRPr lang="en-US" sz="2200" dirty="0"/>
          </a:p>
          <a:p>
            <a:r>
              <a:rPr lang="en-US" sz="2200" dirty="0"/>
              <a:t>What can we build on top?</a:t>
            </a:r>
          </a:p>
          <a:p>
            <a:endParaRPr lang="en-US" sz="2200" dirty="0"/>
          </a:p>
          <a:p>
            <a:r>
              <a:rPr lang="en-US" sz="2200" dirty="0"/>
              <a:t>What should we extend it to?</a:t>
            </a:r>
          </a:p>
          <a:p>
            <a:endParaRPr lang="en-US" sz="2200" dirty="0"/>
          </a:p>
          <a:p>
            <a:r>
              <a:rPr lang="en-US" sz="2200" dirty="0"/>
              <a:t>Parallel &amp; connectivity-preserving?</a:t>
            </a:r>
          </a:p>
        </p:txBody>
      </p:sp>
    </p:spTree>
    <p:extLst>
      <p:ext uri="{BB962C8B-B14F-4D97-AF65-F5344CB8AC3E}">
        <p14:creationId xmlns:p14="http://schemas.microsoft.com/office/powerpoint/2010/main" val="3251719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3E8B-F8F0-B227-38C4-1F478F85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5AA7C-DE1B-13F3-B09B-6B764115E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15660"/>
            <a:ext cx="9419117" cy="5405816"/>
          </a:xfrm>
        </p:spPr>
        <p:txBody>
          <a:bodyPr>
            <a:normAutofit/>
          </a:bodyPr>
          <a:lstStyle/>
          <a:p>
            <a:r>
              <a:rPr lang="en-US" sz="2400" dirty="0"/>
              <a:t>Robust and Practical Solution of Laplacian Equations</a:t>
            </a:r>
          </a:p>
          <a:p>
            <a:r>
              <a:rPr lang="en-US" sz="2400" dirty="0"/>
              <a:t>by Approximate Elimination </a:t>
            </a:r>
          </a:p>
          <a:p>
            <a:r>
              <a:rPr lang="en-US" sz="2400" dirty="0"/>
              <a:t>	manuscript w. Gao &amp; Spielman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Paper			</a:t>
            </a:r>
            <a:r>
              <a:rPr lang="en-US" sz="2400" dirty="0">
                <a:hlinkClick r:id="rId3"/>
              </a:rPr>
              <a:t>arxiv.org/abs/2303.00709</a:t>
            </a:r>
            <a:br>
              <a:rPr lang="en-US" sz="2400" dirty="0"/>
            </a:br>
            <a:r>
              <a:rPr lang="en-US" sz="2400" dirty="0"/>
              <a:t>Code “</a:t>
            </a:r>
            <a:r>
              <a:rPr lang="en-US" sz="2400" dirty="0" err="1"/>
              <a:t>ApproxChol</a:t>
            </a:r>
            <a:r>
              <a:rPr lang="en-US" sz="2400" dirty="0"/>
              <a:t>”	</a:t>
            </a:r>
            <a:r>
              <a:rPr lang="en-US" sz="2400" dirty="0">
                <a:hlinkClick r:id="rId4"/>
              </a:rPr>
              <a:t>github.com/danspielman/Laplacians.jl/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Benchmark		</a:t>
            </a:r>
            <a:r>
              <a:rPr lang="en-US" sz="2400" dirty="0">
                <a:hlinkClick r:id="rId5"/>
              </a:rPr>
              <a:t>rjkyng.github.io/SDDM2023/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 variant of the approximate Gaussian elimination</a:t>
            </a:r>
          </a:p>
          <a:p>
            <a:r>
              <a:rPr lang="en-US" sz="2400" dirty="0"/>
              <a:t>from Kyng-Sachdeva FOCS’16</a:t>
            </a:r>
          </a:p>
          <a:p>
            <a:r>
              <a:rPr lang="en-US" sz="2400" dirty="0"/>
              <a:t>	Key new idea: Maintain connectivity when sampling</a:t>
            </a:r>
          </a:p>
        </p:txBody>
      </p:sp>
    </p:spTree>
    <p:extLst>
      <p:ext uri="{BB962C8B-B14F-4D97-AF65-F5344CB8AC3E}">
        <p14:creationId xmlns:p14="http://schemas.microsoft.com/office/powerpoint/2010/main" val="32913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Equation Solvers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15660"/>
            <a:ext cx="8903657" cy="53899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Heat Diffusion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24" y="1921703"/>
            <a:ext cx="7027101" cy="468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2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Equation Solvers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15660"/>
            <a:ext cx="8903657" cy="53899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Heat Diffusion		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 practice: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Solve in time nearly linear in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# non-zeros of matrix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(Incomplete </a:t>
            </a:r>
            <a:r>
              <a:rPr lang="en-US" dirty="0" err="1"/>
              <a:t>Cholesky</a:t>
            </a:r>
            <a:r>
              <a:rPr lang="en-US" dirty="0"/>
              <a:t> Factorization, Multi-grid methods)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24" y="1921703"/>
            <a:ext cx="3895595" cy="2594527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5639D6E2-6EC2-A34A-5023-2C4790AC92E6}"/>
              </a:ext>
            </a:extLst>
          </p:cNvPr>
          <p:cNvSpPr/>
          <p:nvPr/>
        </p:nvSpPr>
        <p:spPr>
          <a:xfrm>
            <a:off x="3281820" y="1494925"/>
            <a:ext cx="576197" cy="225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56D9C0-B541-078C-D8E9-F2EE6CF3C154}"/>
              </a:ext>
            </a:extLst>
          </p:cNvPr>
          <p:cNvSpPr/>
          <p:nvPr/>
        </p:nvSpPr>
        <p:spPr>
          <a:xfrm>
            <a:off x="4317743" y="1315743"/>
            <a:ext cx="3647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Laplacian Matrix	</a:t>
            </a: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1649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Laplacians in TCS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15660"/>
            <a:ext cx="8903657" cy="53899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Solving convex programs via IPMs and other methods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10563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1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 Solvers in TCS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15660"/>
            <a:ext cx="9116242" cy="5405816"/>
          </a:xfrm>
        </p:spPr>
        <p:txBody>
          <a:bodyPr/>
          <a:lstStyle/>
          <a:p>
            <a:r>
              <a:rPr lang="en-US" dirty="0"/>
              <a:t>Many papers improving the Laplacian Solver:</a:t>
            </a:r>
          </a:p>
          <a:p>
            <a:endParaRPr lang="en-US" dirty="0"/>
          </a:p>
          <a:p>
            <a:r>
              <a:rPr lang="en-US" sz="2400" dirty="0"/>
              <a:t>[KMP10,KMP11,KOSZ13, LS13,C</a:t>
            </a:r>
            <a:r>
              <a:rPr lang="en-US" sz="2400" b="1" dirty="0"/>
              <a:t>K</a:t>
            </a:r>
            <a:r>
              <a:rPr lang="en-US" sz="2400" dirty="0"/>
              <a:t>M+14,PS14,</a:t>
            </a:r>
            <a:r>
              <a:rPr lang="en-US" sz="2400" b="1" dirty="0"/>
              <a:t>K</a:t>
            </a:r>
            <a:r>
              <a:rPr lang="en-US" sz="2400" dirty="0"/>
              <a:t>LPSS16,</a:t>
            </a:r>
            <a:r>
              <a:rPr lang="en-US" sz="2400" b="1" dirty="0"/>
              <a:t>K</a:t>
            </a:r>
            <a:r>
              <a:rPr lang="en-US" sz="2400" dirty="0"/>
              <a:t>S16,JS21]</a:t>
            </a:r>
          </a:p>
          <a:p>
            <a:endParaRPr lang="en-US" dirty="0"/>
          </a:p>
          <a:p>
            <a:r>
              <a:rPr lang="en-US" dirty="0"/>
              <a:t>Simpler, faster, parallelizable</a:t>
            </a:r>
          </a:p>
          <a:p>
            <a:endParaRPr lang="en-US" dirty="0"/>
          </a:p>
          <a:p>
            <a:r>
              <a:rPr lang="en-US" dirty="0"/>
              <a:t>Practical?</a:t>
            </a:r>
          </a:p>
        </p:txBody>
      </p:sp>
    </p:spTree>
    <p:extLst>
      <p:ext uri="{BB962C8B-B14F-4D97-AF65-F5344CB8AC3E}">
        <p14:creationId xmlns:p14="http://schemas.microsoft.com/office/powerpoint/2010/main" val="368082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3E8B-F8F0-B227-38C4-1F478F85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Algorithm and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5AA7C-DE1B-13F3-B09B-6B764115E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15660"/>
            <a:ext cx="9419117" cy="5405816"/>
          </a:xfrm>
        </p:spPr>
        <p:txBody>
          <a:bodyPr>
            <a:normAutofit/>
          </a:bodyPr>
          <a:lstStyle/>
          <a:p>
            <a:r>
              <a:rPr lang="en-US" sz="2400" dirty="0"/>
              <a:t>Robust and Practical Solution of Laplacian Equations</a:t>
            </a:r>
          </a:p>
          <a:p>
            <a:r>
              <a:rPr lang="en-US" sz="2400" dirty="0"/>
              <a:t>by Approximate Elimination </a:t>
            </a:r>
          </a:p>
          <a:p>
            <a:r>
              <a:rPr lang="en-US" sz="2400" dirty="0"/>
              <a:t>	manuscript w. Gao &amp; Spielman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Paper			</a:t>
            </a:r>
            <a:r>
              <a:rPr lang="en-US" sz="2400" dirty="0">
                <a:hlinkClick r:id="rId3"/>
              </a:rPr>
              <a:t>arxiv.org/abs/2303.00709</a:t>
            </a:r>
            <a:br>
              <a:rPr lang="en-US" sz="2400" dirty="0"/>
            </a:br>
            <a:r>
              <a:rPr lang="en-US" sz="2400" dirty="0"/>
              <a:t>Code “</a:t>
            </a:r>
            <a:r>
              <a:rPr lang="en-US" sz="2400" dirty="0" err="1"/>
              <a:t>ApproxChol</a:t>
            </a:r>
            <a:r>
              <a:rPr lang="en-US" sz="2400" dirty="0"/>
              <a:t>”	</a:t>
            </a:r>
            <a:r>
              <a:rPr lang="en-US" sz="2400" dirty="0">
                <a:hlinkClick r:id="rId4"/>
              </a:rPr>
              <a:t>github.com/danspielman/Laplacians.jl/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Benchmark		</a:t>
            </a:r>
            <a:r>
              <a:rPr lang="en-US" sz="2400" dirty="0">
                <a:hlinkClick r:id="rId5"/>
              </a:rPr>
              <a:t>rjkyng.github.io/SDDM2023/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 variant of the approximate Gaussian elimination</a:t>
            </a:r>
          </a:p>
          <a:p>
            <a:r>
              <a:rPr lang="en-US" sz="2400" dirty="0"/>
              <a:t>from Kyng-Sachdeva FOCS’16</a:t>
            </a:r>
          </a:p>
          <a:p>
            <a:r>
              <a:rPr lang="en-US" sz="2400" dirty="0"/>
              <a:t>	Key new idea: Maintain connectivity when sampling</a:t>
            </a:r>
          </a:p>
        </p:txBody>
      </p:sp>
    </p:spTree>
    <p:extLst>
      <p:ext uri="{BB962C8B-B14F-4D97-AF65-F5344CB8AC3E}">
        <p14:creationId xmlns:p14="http://schemas.microsoft.com/office/powerpoint/2010/main" val="418663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016E-DAA3-1F15-7755-E7DA3EDB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Elimination – with a tree</a:t>
            </a:r>
          </a:p>
        </p:txBody>
      </p:sp>
      <p:pic>
        <p:nvPicPr>
          <p:cNvPr id="5" name="Content Placeholder 4" descr="Engineering drawing&#10;&#10;Description automatically generated">
            <a:extLst>
              <a:ext uri="{FF2B5EF4-FFF2-40B4-BE49-F238E27FC236}">
                <a16:creationId xmlns:a16="http://schemas.microsoft.com/office/drawing/2014/main" id="{A0BC7CCC-7C3D-BB03-356D-E69F9E0E0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233845"/>
            <a:ext cx="4204228" cy="5405437"/>
          </a:xfrm>
        </p:spPr>
      </p:pic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id="{ABA3B2CD-9483-6B74-A74B-CC181E7B9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878" y="1233845"/>
            <a:ext cx="4089331" cy="54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0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DD69F6B-59B0-9011-8B28-9B95E391D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9" y="1376356"/>
            <a:ext cx="7772400" cy="36374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1A7FD9A-F8D8-4A6B-61B3-981E55FC5637}"/>
              </a:ext>
            </a:extLst>
          </p:cNvPr>
          <p:cNvSpPr/>
          <p:nvPr/>
        </p:nvSpPr>
        <p:spPr>
          <a:xfrm>
            <a:off x="4039825" y="871870"/>
            <a:ext cx="4284921" cy="4369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0C97E1-479C-D921-14D4-F44B2AAD012C}"/>
              </a:ext>
            </a:extLst>
          </p:cNvPr>
          <p:cNvSpPr/>
          <p:nvPr/>
        </p:nvSpPr>
        <p:spPr>
          <a:xfrm>
            <a:off x="-80953" y="4328636"/>
            <a:ext cx="4284921" cy="4369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34809-6884-A63C-C454-CAD8CD8B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ApproxChol</a:t>
            </a:r>
            <a:r>
              <a:rPr lang="en-US" dirty="0"/>
              <a:t> Experiments</a:t>
            </a:r>
          </a:p>
        </p:txBody>
      </p:sp>
    </p:spTree>
    <p:extLst>
      <p:ext uri="{BB962C8B-B14F-4D97-AF65-F5344CB8AC3E}">
        <p14:creationId xmlns:p14="http://schemas.microsoft.com/office/powerpoint/2010/main" val="246016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129337</TotalTime>
  <Words>916</Words>
  <Application>Microsoft Macintosh PowerPoint</Application>
  <PresentationFormat>On-screen Show (4:3)</PresentationFormat>
  <Paragraphs>197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-webkit-standard</vt:lpstr>
      <vt:lpstr>Arial</vt:lpstr>
      <vt:lpstr>Calibri</vt:lpstr>
      <vt:lpstr>Calibri Light</vt:lpstr>
      <vt:lpstr>Cambria Math</vt:lpstr>
      <vt:lpstr>Helvetica</vt:lpstr>
      <vt:lpstr>Office Theme</vt:lpstr>
      <vt:lpstr>Perspectives on Matrix Computation  Robust and Practical Solution of Laplacian Equations by Approximate Elimination  </vt:lpstr>
      <vt:lpstr>Linear Equation Solvers </vt:lpstr>
      <vt:lpstr>Linear Equation Solvers </vt:lpstr>
      <vt:lpstr>Linear Equation Solvers </vt:lpstr>
      <vt:lpstr>Laplacians in TCS Applications</vt:lpstr>
      <vt:lpstr>Laplacian Solvers in TCS</vt:lpstr>
      <vt:lpstr>A New Algorithm and Implementation</vt:lpstr>
      <vt:lpstr>Approximate Elimination – with a tree</vt:lpstr>
      <vt:lpstr>ApproxChol Experiments</vt:lpstr>
      <vt:lpstr>ApproxChol Experiments</vt:lpstr>
      <vt:lpstr> </vt:lpstr>
      <vt:lpstr> </vt:lpstr>
      <vt:lpstr> </vt:lpstr>
      <vt:lpstr> </vt:lpstr>
      <vt:lpstr> </vt:lpstr>
      <vt:lpstr> </vt:lpstr>
      <vt:lpstr>ApproxChol Experiments</vt:lpstr>
      <vt:lpstr>ApproxChol Experiments</vt:lpstr>
      <vt:lpstr>ApproxChol Experiments</vt:lpstr>
      <vt:lpstr>ApproxChol Experiments</vt:lpstr>
      <vt:lpstr>ApproxChol Experiments</vt:lpstr>
      <vt:lpstr>ApproxChol Experiments</vt:lpstr>
      <vt:lpstr>What’s going on?</vt:lpstr>
      <vt:lpstr>Practical for what?</vt:lpstr>
      <vt:lpstr>Conclusions and Open Questions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Sparsified Cholesky and Multigrid Solvers for Connection Laplacians </dc:title>
  <dc:creator>Rasmus Kyng</dc:creator>
  <cp:lastModifiedBy>Kyng  Rasmus</cp:lastModifiedBy>
  <cp:revision>2660</cp:revision>
  <cp:lastPrinted>2018-12-12T06:27:52Z</cp:lastPrinted>
  <dcterms:created xsi:type="dcterms:W3CDTF">2016-05-22T18:01:52Z</dcterms:created>
  <dcterms:modified xsi:type="dcterms:W3CDTF">2023-03-10T22:59:39Z</dcterms:modified>
</cp:coreProperties>
</file>