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handoutMasterIdLst>
    <p:handoutMasterId r:id="rId25"/>
  </p:handoutMasterIdLst>
  <p:sldIdLst>
    <p:sldId id="508" r:id="rId2"/>
    <p:sldId id="796" r:id="rId3"/>
    <p:sldId id="1228" r:id="rId4"/>
    <p:sldId id="922" r:id="rId5"/>
    <p:sldId id="1121" r:id="rId6"/>
    <p:sldId id="268" r:id="rId7"/>
    <p:sldId id="1249" r:id="rId8"/>
    <p:sldId id="1031" r:id="rId9"/>
    <p:sldId id="569" r:id="rId10"/>
    <p:sldId id="292" r:id="rId11"/>
    <p:sldId id="1084" r:id="rId12"/>
    <p:sldId id="883" r:id="rId13"/>
    <p:sldId id="854" r:id="rId14"/>
    <p:sldId id="269" r:id="rId15"/>
    <p:sldId id="286" r:id="rId16"/>
    <p:sldId id="1119" r:id="rId17"/>
    <p:sldId id="1029" r:id="rId18"/>
    <p:sldId id="261" r:id="rId19"/>
    <p:sldId id="888" r:id="rId20"/>
    <p:sldId id="1246" r:id="rId21"/>
    <p:sldId id="1250" r:id="rId22"/>
    <p:sldId id="1251" r:id="rId23"/>
  </p:sldIdLst>
  <p:sldSz cx="9144000" cy="6858000" type="screen4x3"/>
  <p:notesSz cx="6934200" cy="9080500"/>
  <p:defaultTextStyle>
    <a:defPPr>
      <a:defRPr lang="en-US"/>
    </a:defPPr>
    <a:lvl1pPr algn="l" rtl="0" eaLnBrk="0" fontAlgn="base" hangingPunct="0">
      <a:spcBef>
        <a:spcPct val="0"/>
      </a:spcBef>
      <a:spcAft>
        <a:spcPct val="0"/>
      </a:spcAft>
      <a:defRPr sz="2400" kern="1200">
        <a:solidFill>
          <a:schemeClr val="accent2"/>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accent2"/>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accent2"/>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accent2"/>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accent2"/>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accent2"/>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accent2"/>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accent2"/>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accent2"/>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0">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549C6"/>
    <a:srgbClr val="BCF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340"/>
  </p:normalViewPr>
  <p:slideViewPr>
    <p:cSldViewPr>
      <p:cViewPr varScale="1">
        <p:scale>
          <a:sx n="115" d="100"/>
          <a:sy n="115" d="100"/>
        </p:scale>
        <p:origin x="21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3632"/>
    </p:cViewPr>
  </p:sorterViewPr>
  <p:notesViewPr>
    <p:cSldViewPr>
      <p:cViewPr varScale="1">
        <p:scale>
          <a:sx n="43" d="100"/>
          <a:sy n="43" d="100"/>
        </p:scale>
        <p:origin x="-1428" y="-102"/>
      </p:cViewPr>
      <p:guideLst>
        <p:guide orient="horz" pos="2860"/>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4F4A63D-26FB-7D4B-A60A-C19F6EBA11AD}"/>
              </a:ext>
            </a:extLst>
          </p:cNvPr>
          <p:cNvSpPr>
            <a:spLocks noGrp="1" noChangeArrowheads="1"/>
          </p:cNvSpPr>
          <p:nvPr>
            <p:ph type="hdr" sz="quarter"/>
          </p:nvPr>
        </p:nvSpPr>
        <p:spPr bwMode="auto">
          <a:xfrm>
            <a:off x="0" y="0"/>
            <a:ext cx="3005138"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tx1"/>
                </a:solidFill>
                <a:latin typeface="Times New Roman" pitchFamily="-112" charset="0"/>
                <a:ea typeface="+mn-ea"/>
                <a:cs typeface="+mn-cs"/>
              </a:defRPr>
            </a:lvl1pPr>
          </a:lstStyle>
          <a:p>
            <a:pPr>
              <a:defRPr/>
            </a:pPr>
            <a:endParaRPr lang="en-US"/>
          </a:p>
        </p:txBody>
      </p:sp>
      <p:sp>
        <p:nvSpPr>
          <p:cNvPr id="73731" name="Rectangle 3">
            <a:extLst>
              <a:ext uri="{FF2B5EF4-FFF2-40B4-BE49-F238E27FC236}">
                <a16:creationId xmlns:a16="http://schemas.microsoft.com/office/drawing/2014/main" id="{3E323B2C-AFBF-F94F-9FF6-DF394547A598}"/>
              </a:ext>
            </a:extLst>
          </p:cNvPr>
          <p:cNvSpPr>
            <a:spLocks noGrp="1" noChangeArrowheads="1"/>
          </p:cNvSpPr>
          <p:nvPr>
            <p:ph type="dt" sz="quarter" idx="1"/>
          </p:nvPr>
        </p:nvSpPr>
        <p:spPr bwMode="auto">
          <a:xfrm>
            <a:off x="3929063" y="0"/>
            <a:ext cx="3005137"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Times New Roman" pitchFamily="-112" charset="0"/>
                <a:ea typeface="+mn-ea"/>
                <a:cs typeface="+mn-cs"/>
              </a:defRPr>
            </a:lvl1pPr>
          </a:lstStyle>
          <a:p>
            <a:pPr>
              <a:defRPr/>
            </a:pPr>
            <a:endParaRPr lang="en-US"/>
          </a:p>
        </p:txBody>
      </p:sp>
      <p:sp>
        <p:nvSpPr>
          <p:cNvPr id="73732" name="Rectangle 4">
            <a:extLst>
              <a:ext uri="{FF2B5EF4-FFF2-40B4-BE49-F238E27FC236}">
                <a16:creationId xmlns:a16="http://schemas.microsoft.com/office/drawing/2014/main" id="{3F97887A-D91D-E84B-B7C6-8C43CBA5B545}"/>
              </a:ext>
            </a:extLst>
          </p:cNvPr>
          <p:cNvSpPr>
            <a:spLocks noGrp="1" noChangeArrowheads="1"/>
          </p:cNvSpPr>
          <p:nvPr>
            <p:ph type="ftr" sz="quarter" idx="2"/>
          </p:nvPr>
        </p:nvSpPr>
        <p:spPr bwMode="auto">
          <a:xfrm>
            <a:off x="0" y="8591550"/>
            <a:ext cx="30051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solidFill>
                  <a:schemeClr val="tx1"/>
                </a:solidFill>
                <a:latin typeface="Times New Roman" pitchFamily="-112" charset="0"/>
                <a:ea typeface="+mn-ea"/>
                <a:cs typeface="+mn-cs"/>
              </a:defRPr>
            </a:lvl1pPr>
          </a:lstStyle>
          <a:p>
            <a:pPr>
              <a:defRPr/>
            </a:pPr>
            <a:endParaRPr lang="en-US"/>
          </a:p>
        </p:txBody>
      </p:sp>
      <p:sp>
        <p:nvSpPr>
          <p:cNvPr id="73733" name="Rectangle 5">
            <a:extLst>
              <a:ext uri="{FF2B5EF4-FFF2-40B4-BE49-F238E27FC236}">
                <a16:creationId xmlns:a16="http://schemas.microsoft.com/office/drawing/2014/main" id="{ABEF69DC-8573-4E45-A37C-F6C54BF7E989}"/>
              </a:ext>
            </a:extLst>
          </p:cNvPr>
          <p:cNvSpPr>
            <a:spLocks noGrp="1" noChangeArrowheads="1"/>
          </p:cNvSpPr>
          <p:nvPr>
            <p:ph type="sldNum" sz="quarter" idx="3"/>
          </p:nvPr>
        </p:nvSpPr>
        <p:spPr bwMode="auto">
          <a:xfrm>
            <a:off x="3929063" y="8591550"/>
            <a:ext cx="3005137"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03B4A92-8C77-AB45-B0FB-FF3F3872B33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462EBA9-7203-7F4E-AB21-1CE73158EE3D}"/>
              </a:ext>
            </a:extLst>
          </p:cNvPr>
          <p:cNvSpPr>
            <a:spLocks noGrp="1" noChangeArrowheads="1"/>
          </p:cNvSpPr>
          <p:nvPr>
            <p:ph type="hdr" sz="quarter"/>
          </p:nvPr>
        </p:nvSpPr>
        <p:spPr bwMode="auto">
          <a:xfrm>
            <a:off x="0" y="0"/>
            <a:ext cx="3005138"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12"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ACF6A88E-0D1D-1C4B-A566-2360523664FF}"/>
              </a:ext>
            </a:extLst>
          </p:cNvPr>
          <p:cNvSpPr>
            <a:spLocks noGrp="1" noChangeArrowheads="1"/>
          </p:cNvSpPr>
          <p:nvPr>
            <p:ph type="dt" idx="1"/>
          </p:nvPr>
        </p:nvSpPr>
        <p:spPr bwMode="auto">
          <a:xfrm>
            <a:off x="3929063" y="0"/>
            <a:ext cx="3005137"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12" charset="0"/>
                <a:ea typeface="+mn-ea"/>
                <a:cs typeface="+mn-cs"/>
              </a:defRPr>
            </a:lvl1pPr>
          </a:lstStyle>
          <a:p>
            <a:pPr>
              <a:defRPr/>
            </a:pPr>
            <a:endParaRPr lang="en-US"/>
          </a:p>
        </p:txBody>
      </p:sp>
      <p:sp>
        <p:nvSpPr>
          <p:cNvPr id="14340" name="Rectangle 4">
            <a:extLst>
              <a:ext uri="{FF2B5EF4-FFF2-40B4-BE49-F238E27FC236}">
                <a16:creationId xmlns:a16="http://schemas.microsoft.com/office/drawing/2014/main" id="{957B2BCC-BF72-F249-B48D-E621337A321D}"/>
              </a:ext>
            </a:extLst>
          </p:cNvPr>
          <p:cNvSpPr>
            <a:spLocks noGrp="1" noRot="1" noChangeAspect="1" noChangeArrowheads="1" noTextEdit="1"/>
          </p:cNvSpPr>
          <p:nvPr>
            <p:ph type="sldImg" idx="2"/>
          </p:nvPr>
        </p:nvSpPr>
        <p:spPr bwMode="auto">
          <a:xfrm>
            <a:off x="1196975" y="681038"/>
            <a:ext cx="4540250" cy="3405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508346B-C3E6-8342-A275-3608D3A90150}"/>
              </a:ext>
            </a:extLst>
          </p:cNvPr>
          <p:cNvSpPr>
            <a:spLocks noGrp="1" noChangeArrowheads="1"/>
          </p:cNvSpPr>
          <p:nvPr>
            <p:ph type="body" sz="quarter" idx="3"/>
          </p:nvPr>
        </p:nvSpPr>
        <p:spPr bwMode="auto">
          <a:xfrm>
            <a:off x="923925" y="4313238"/>
            <a:ext cx="508635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D9BED95C-14DB-514F-A3FA-5C1F8A22A03C}"/>
              </a:ext>
            </a:extLst>
          </p:cNvPr>
          <p:cNvSpPr>
            <a:spLocks noGrp="1" noChangeArrowheads="1"/>
          </p:cNvSpPr>
          <p:nvPr>
            <p:ph type="ftr" sz="quarter" idx="4"/>
          </p:nvPr>
        </p:nvSpPr>
        <p:spPr bwMode="auto">
          <a:xfrm>
            <a:off x="0" y="8626475"/>
            <a:ext cx="3005138"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12" charset="0"/>
                <a:ea typeface="+mn-ea"/>
                <a:cs typeface="+mn-cs"/>
              </a:defRPr>
            </a:lvl1pPr>
          </a:lstStyle>
          <a:p>
            <a:pPr>
              <a:defRPr/>
            </a:pPr>
            <a:endParaRPr lang="en-US"/>
          </a:p>
        </p:txBody>
      </p:sp>
      <p:sp>
        <p:nvSpPr>
          <p:cNvPr id="4103" name="Rectangle 7">
            <a:extLst>
              <a:ext uri="{FF2B5EF4-FFF2-40B4-BE49-F238E27FC236}">
                <a16:creationId xmlns:a16="http://schemas.microsoft.com/office/drawing/2014/main" id="{C196182A-D169-D240-AF9D-9450BFBCDD60}"/>
              </a:ext>
            </a:extLst>
          </p:cNvPr>
          <p:cNvSpPr>
            <a:spLocks noGrp="1" noChangeArrowheads="1"/>
          </p:cNvSpPr>
          <p:nvPr>
            <p:ph type="sldNum" sz="quarter" idx="5"/>
          </p:nvPr>
        </p:nvSpPr>
        <p:spPr bwMode="auto">
          <a:xfrm>
            <a:off x="3929063" y="8626475"/>
            <a:ext cx="3005137"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E0E9A58-8886-5145-80C3-2E0EC8A9390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2C3137C-DE0C-1F4D-9BC1-C5DACCD51E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fld id="{3FAA3495-7BE3-A845-ADA1-AFF61370F8CF}" type="slidenum">
              <a:rPr lang="en-US" altLang="en-US" sz="1200">
                <a:solidFill>
                  <a:schemeClr val="tx1"/>
                </a:solidFill>
              </a:rPr>
              <a:pPr/>
              <a:t>1</a:t>
            </a:fld>
            <a:endParaRPr lang="en-US" altLang="en-US" sz="1200">
              <a:solidFill>
                <a:schemeClr val="tx1"/>
              </a:solidFill>
            </a:endParaRPr>
          </a:p>
        </p:txBody>
      </p:sp>
      <p:sp>
        <p:nvSpPr>
          <p:cNvPr id="16386" name="Rectangle 2">
            <a:extLst>
              <a:ext uri="{FF2B5EF4-FFF2-40B4-BE49-F238E27FC236}">
                <a16:creationId xmlns:a16="http://schemas.microsoft.com/office/drawing/2014/main" id="{3A90E29F-0339-D84D-88DE-22AB7D870184}"/>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77929543-6E4D-3B4B-8FE5-93FD985A4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B7E041FD-7353-3146-AFB2-6D5C4E0CA4A8}"/>
              </a:ext>
            </a:extLst>
          </p:cNvPr>
          <p:cNvSpPr>
            <a:spLocks noGrp="1" noRot="1" noChangeAspect="1"/>
          </p:cNvSpPr>
          <p:nvPr>
            <p:ph type="sldImg"/>
          </p:nvPr>
        </p:nvSpPr>
        <p:spPr>
          <a:ln/>
        </p:spPr>
      </p:sp>
      <p:sp>
        <p:nvSpPr>
          <p:cNvPr id="60418" name="Notes Placeholder 2">
            <a:extLst>
              <a:ext uri="{FF2B5EF4-FFF2-40B4-BE49-F238E27FC236}">
                <a16:creationId xmlns:a16="http://schemas.microsoft.com/office/drawing/2014/main" id="{81C86DA5-D1A5-0C4B-88C3-37607D1A92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To get age, determine Mv, mass, H/He</a:t>
            </a:r>
          </a:p>
          <a:p>
            <a:r>
              <a:rPr lang="en-US" altLang="en-US" dirty="0">
                <a:latin typeface="Times New Roman" panose="02020603050405020304" pitchFamily="18" charset="0"/>
                <a:ea typeface="ＭＳ Ｐゴシック" panose="020B0600070205080204" pitchFamily="34" charset="-128"/>
              </a:rPr>
              <a:t>I don’t believe this was ever published</a:t>
            </a:r>
          </a:p>
        </p:txBody>
      </p:sp>
      <p:sp>
        <p:nvSpPr>
          <p:cNvPr id="60419" name="Slide Number Placeholder 3">
            <a:extLst>
              <a:ext uri="{FF2B5EF4-FFF2-40B4-BE49-F238E27FC236}">
                <a16:creationId xmlns:a16="http://schemas.microsoft.com/office/drawing/2014/main" id="{EFE2E46E-D528-514F-BF34-B8FCA003DE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fld id="{48194DEE-0A5C-6C42-8B85-1BDCF2BC7196}" type="slidenum">
              <a:rPr lang="en-US" altLang="en-US" sz="1200">
                <a:solidFill>
                  <a:schemeClr val="tx1"/>
                </a:solidFill>
              </a:rPr>
              <a:pPr/>
              <a:t>4</a:t>
            </a:fld>
            <a:endParaRPr lang="en-US" altLang="en-US" sz="1200">
              <a:solidFill>
                <a:schemeClr val="tx1"/>
              </a:solidFill>
            </a:endParaRPr>
          </a:p>
        </p:txBody>
      </p:sp>
    </p:spTree>
    <p:extLst>
      <p:ext uri="{BB962C8B-B14F-4D97-AF65-F5344CB8AC3E}">
        <p14:creationId xmlns:p14="http://schemas.microsoft.com/office/powerpoint/2010/main" val="65828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223CF92-4829-7A41-BFAE-A09DC11AC19A}"/>
              </a:ext>
            </a:extLst>
          </p:cNvPr>
          <p:cNvSpPr>
            <a:spLocks noGrp="1" noRot="1" noChangeAspect="1"/>
          </p:cNvSpPr>
          <p:nvPr>
            <p:ph type="sldImg"/>
          </p:nvPr>
        </p:nvSpPr>
        <p:spPr>
          <a:ln/>
        </p:spPr>
      </p:sp>
      <p:sp>
        <p:nvSpPr>
          <p:cNvPr id="68610" name="Notes Placeholder 2">
            <a:extLst>
              <a:ext uri="{FF2B5EF4-FFF2-40B4-BE49-F238E27FC236}">
                <a16:creationId xmlns:a16="http://schemas.microsoft.com/office/drawing/2014/main" id="{90001ADD-5A6D-1D4C-9CD5-FA38A47CC7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Explain M axis means stellar radius means L means distance</a:t>
            </a:r>
          </a:p>
        </p:txBody>
      </p:sp>
      <p:sp>
        <p:nvSpPr>
          <p:cNvPr id="68611" name="Slide Number Placeholder 3">
            <a:extLst>
              <a:ext uri="{FF2B5EF4-FFF2-40B4-BE49-F238E27FC236}">
                <a16:creationId xmlns:a16="http://schemas.microsoft.com/office/drawing/2014/main" id="{90DB29A6-D25D-E340-A22D-2FBD1FCDF5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fld id="{1934C76C-E041-5944-BF31-62F40D4DED10}" type="slidenum">
              <a:rPr lang="en-US" altLang="en-US" sz="1200">
                <a:solidFill>
                  <a:schemeClr val="tx1"/>
                </a:solidFill>
              </a:rPr>
              <a:pPr/>
              <a:t>7</a:t>
            </a:fld>
            <a:endParaRPr lang="en-US" altLang="en-US" sz="1200">
              <a:solidFill>
                <a:schemeClr val="tx1"/>
              </a:solidFill>
            </a:endParaRPr>
          </a:p>
        </p:txBody>
      </p:sp>
    </p:spTree>
    <p:extLst>
      <p:ext uri="{BB962C8B-B14F-4D97-AF65-F5344CB8AC3E}">
        <p14:creationId xmlns:p14="http://schemas.microsoft.com/office/powerpoint/2010/main" val="18379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DF9E682-D411-634F-9974-0436CDD1C05E}"/>
              </a:ext>
            </a:extLst>
          </p:cNvPr>
          <p:cNvSpPr>
            <a:spLocks noGrp="1" noRot="1" noChangeAspect="1"/>
          </p:cNvSpPr>
          <p:nvPr>
            <p:ph type="sldImg"/>
          </p:nvPr>
        </p:nvSpPr>
        <p:spPr>
          <a:ln/>
        </p:spPr>
      </p:sp>
      <p:sp>
        <p:nvSpPr>
          <p:cNvPr id="76802" name="Notes Placeholder 2">
            <a:extLst>
              <a:ext uri="{FF2B5EF4-FFF2-40B4-BE49-F238E27FC236}">
                <a16:creationId xmlns:a16="http://schemas.microsoft.com/office/drawing/2014/main" id="{6FA8BA05-1BA7-0D4B-A4F0-1A8D9BF96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New Roman" panose="02020603050405020304" pitchFamily="18" charset="0"/>
                <a:ea typeface="ＭＳ Ｐゴシック" panose="020B0600070205080204" pitchFamily="34" charset="-128"/>
              </a:rPr>
              <a:t>Fernweh</a:t>
            </a:r>
            <a:endParaRPr lang="en-US" altLang="en-US" dirty="0">
              <a:latin typeface="Times New Roman" panose="02020603050405020304" pitchFamily="18" charset="0"/>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136D7ECA-2C29-DA4F-9C0B-15D9118ACD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fld id="{1FAEA113-D4D1-F844-977B-4D1CBD5F281C}"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A7642632-DCCC-B14D-B5EE-6AB83BF47FE1}"/>
              </a:ext>
            </a:extLst>
          </p:cNvPr>
          <p:cNvSpPr>
            <a:spLocks noGrp="1" noRot="1" noChangeAspect="1"/>
          </p:cNvSpPr>
          <p:nvPr>
            <p:ph type="sldImg"/>
          </p:nvPr>
        </p:nvSpPr>
        <p:spPr>
          <a:ln/>
        </p:spPr>
      </p:sp>
      <p:sp>
        <p:nvSpPr>
          <p:cNvPr id="78850" name="Notes Placeholder 2">
            <a:extLst>
              <a:ext uri="{FF2B5EF4-FFF2-40B4-BE49-F238E27FC236}">
                <a16:creationId xmlns:a16="http://schemas.microsoft.com/office/drawing/2014/main" id="{0A07A2BF-9EFA-C546-B250-3ECAA215E7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Gelman, Carlin, Stern, Rubin 2014  </a:t>
            </a:r>
            <a:r>
              <a:rPr lang="en-US" sz="1200" b="0" i="1" u="none" strike="noStrike" kern="1200" dirty="0">
                <a:solidFill>
                  <a:schemeClr val="tx1"/>
                </a:solidFill>
                <a:effectLst/>
                <a:latin typeface="Times New Roman" charset="0"/>
                <a:ea typeface="ＭＳ Ｐゴシック" pitchFamily="-112" charset="-128"/>
                <a:cs typeface="ＭＳ Ｐゴシック" pitchFamily="-112" charset="-128"/>
              </a:rPr>
              <a:t>Bayesian Data Analysis, Vol. 2 </a:t>
            </a:r>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(Taylor and Francis, London)</a:t>
            </a:r>
          </a:p>
          <a:p>
            <a:pPr fontAlgn="base"/>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Morris, 1983, </a:t>
            </a:r>
            <a:r>
              <a:rPr lang="en-US" sz="1200" b="0" i="1" u="none" strike="noStrike" kern="1200" dirty="0">
                <a:solidFill>
                  <a:schemeClr val="tx1"/>
                </a:solidFill>
                <a:effectLst/>
                <a:latin typeface="Times New Roman" charset="0"/>
                <a:ea typeface="ＭＳ Ｐゴシック" pitchFamily="-112" charset="-128"/>
                <a:cs typeface="ＭＳ Ｐゴシック" pitchFamily="-112" charset="-128"/>
              </a:rPr>
              <a:t>J. Am. Stat. Assoc.</a:t>
            </a:r>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 78, 47</a:t>
            </a:r>
          </a:p>
          <a:p>
            <a:pPr fontAlgn="base"/>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Casella, 1985, </a:t>
            </a:r>
            <a:r>
              <a:rPr lang="en-US" sz="1200" b="0" i="1" u="none" strike="noStrike" kern="1200" dirty="0">
                <a:solidFill>
                  <a:schemeClr val="tx1"/>
                </a:solidFill>
                <a:effectLst/>
                <a:latin typeface="Times New Roman" charset="0"/>
                <a:ea typeface="ＭＳ Ｐゴシック" pitchFamily="-112" charset="-128"/>
                <a:cs typeface="ＭＳ Ｐゴシック" pitchFamily="-112" charset="-128"/>
              </a:rPr>
              <a:t>Am. Stat.</a:t>
            </a:r>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 39, 83</a:t>
            </a:r>
          </a:p>
          <a:p>
            <a:pPr fontAlgn="base"/>
            <a:r>
              <a:rPr lang="en-US" sz="1200" b="0" i="0" u="none" strike="noStrike" kern="1200" dirty="0" err="1">
                <a:solidFill>
                  <a:schemeClr val="tx1"/>
                </a:solidFill>
                <a:effectLst/>
                <a:latin typeface="Times New Roman" charset="0"/>
                <a:ea typeface="ＭＳ Ｐゴシック" pitchFamily="-112" charset="-128"/>
                <a:cs typeface="ＭＳ Ｐゴシック" pitchFamily="-112" charset="-128"/>
              </a:rPr>
              <a:t>Efron</a:t>
            </a:r>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 1996, </a:t>
            </a:r>
            <a:r>
              <a:rPr lang="en-US" sz="1200" b="0" i="1" u="none" strike="noStrike" kern="1200" dirty="0">
                <a:solidFill>
                  <a:schemeClr val="tx1"/>
                </a:solidFill>
                <a:effectLst/>
                <a:latin typeface="Times New Roman" charset="0"/>
                <a:ea typeface="ＭＳ Ｐゴシック" pitchFamily="-112" charset="-128"/>
                <a:cs typeface="ＭＳ Ｐゴシック" pitchFamily="-112" charset="-128"/>
              </a:rPr>
              <a:t>J. Am. Stat. Assoc.</a:t>
            </a:r>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 91, 538</a:t>
            </a:r>
          </a:p>
          <a:p>
            <a:pPr fontAlgn="base"/>
            <a:r>
              <a:rPr lang="en-US" sz="1200" b="0" i="0" u="none" strike="noStrike" kern="1200" dirty="0">
                <a:solidFill>
                  <a:schemeClr val="tx1"/>
                </a:solidFill>
                <a:effectLst/>
                <a:latin typeface="Times New Roman" charset="0"/>
                <a:ea typeface="ＭＳ Ｐゴシック" pitchFamily="-112" charset="-128"/>
                <a:cs typeface="ＭＳ Ｐゴシック" pitchFamily="-112" charset="-128"/>
              </a:rPr>
              <a:t>FB algorithm is less time-consuming in terms of computational investment</a:t>
            </a:r>
          </a:p>
        </p:txBody>
      </p:sp>
      <p:sp>
        <p:nvSpPr>
          <p:cNvPr id="78851" name="Slide Number Placeholder 3">
            <a:extLst>
              <a:ext uri="{FF2B5EF4-FFF2-40B4-BE49-F238E27FC236}">
                <a16:creationId xmlns:a16="http://schemas.microsoft.com/office/drawing/2014/main" id="{BDD51D9D-92EA-2A40-8675-AB1C74B9A4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fld id="{2DE11A31-AF48-BC44-939A-4AA9491DE1A9}" type="slidenum">
              <a:rPr lang="en-US" altLang="en-US" sz="1200">
                <a:solidFill>
                  <a:schemeClr val="tx1"/>
                </a:solidFill>
              </a:rPr>
              <a:pPr/>
              <a:t>17</a:t>
            </a:fld>
            <a:endParaRPr lang="en-US" altLang="en-US" sz="1200">
              <a:solidFill>
                <a:schemeClr val="tx1"/>
              </a:solidFill>
            </a:endParaRPr>
          </a:p>
        </p:txBody>
      </p:sp>
    </p:spTree>
    <p:extLst>
      <p:ext uri="{BB962C8B-B14F-4D97-AF65-F5344CB8AC3E}">
        <p14:creationId xmlns:p14="http://schemas.microsoft.com/office/powerpoint/2010/main" val="333015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Histograms of MCMC samples from the posterior distribution of the mean and standard deviation of the population of halo WD ages on the Gyr scale, obtained using FB fit to 10 candidate Galactic halo WDs.
</a:t>
            </a:r>
          </a:p>
          <a:p>
            <a:pPr marL="0" lvl="0" indent="0"/>
            <a:r>
              <a:rPr lang="en-US" altLang="en-US">
                <a:latin typeface="Arial" pitchFamily="34" charset="0"/>
                <a:ea typeface="Arial" pitchFamily="34" charset="0"/>
              </a:rPr>
              <a:t>Unless provided in the caption above, the following copyright applies to the content of this slide: © 2017 The Authors Published by Oxford University Press on behalf of the Royal Astronomical Society</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C5C518-5B47-402B-AF85-EC82998E6BD4}" type="slidenum">
              <a:rPr lang="en-US" altLang="en-US" sz="1200"/>
              <a:t>18</a:t>
            </a:fld>
            <a:endParaRPr lang="en-US" altLang="en-US" sz="1200"/>
          </a:p>
        </p:txBody>
      </p:sp>
    </p:spTree>
    <p:extLst>
      <p:ext uri="{BB962C8B-B14F-4D97-AF65-F5344CB8AC3E}">
        <p14:creationId xmlns:p14="http://schemas.microsoft.com/office/powerpoint/2010/main" val="297959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6D09F5D-3491-A748-9A13-5975D24D2001}"/>
              </a:ext>
            </a:extLst>
          </p:cNvPr>
          <p:cNvSpPr>
            <a:spLocks noGrp="1" noChangeArrowheads="1"/>
          </p:cNvSpPr>
          <p:nvPr>
            <p:ph type="dt" sz="half" idx="10"/>
          </p:nvPr>
        </p:nvSpPr>
        <p:spPr>
          <a:ln/>
        </p:spPr>
        <p:txBody>
          <a:bodyPr/>
          <a:lstStyle>
            <a:lvl1pPr>
              <a:defRPr/>
            </a:lvl1pPr>
          </a:lstStyle>
          <a:p>
            <a:fld id="{B65F89D8-D407-4B4B-BB44-DE70813B0D6F}" type="datetime1">
              <a:rPr lang="en-US" altLang="en-US"/>
              <a:pPr/>
              <a:t>10/30/23</a:t>
            </a:fld>
            <a:endParaRPr lang="en-US" altLang="en-US"/>
          </a:p>
        </p:txBody>
      </p:sp>
      <p:sp>
        <p:nvSpPr>
          <p:cNvPr id="5" name="Rectangle 5">
            <a:extLst>
              <a:ext uri="{FF2B5EF4-FFF2-40B4-BE49-F238E27FC236}">
                <a16:creationId xmlns:a16="http://schemas.microsoft.com/office/drawing/2014/main" id="{5F943EF3-BB34-0F4E-B1A0-ACD558049A0D}"/>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6" name="Rectangle 6">
            <a:extLst>
              <a:ext uri="{FF2B5EF4-FFF2-40B4-BE49-F238E27FC236}">
                <a16:creationId xmlns:a16="http://schemas.microsoft.com/office/drawing/2014/main" id="{A6AE8DD3-B7A1-4B4D-9351-5F14F80F5E65}"/>
              </a:ext>
            </a:extLst>
          </p:cNvPr>
          <p:cNvSpPr>
            <a:spLocks noGrp="1" noChangeArrowheads="1"/>
          </p:cNvSpPr>
          <p:nvPr>
            <p:ph type="sldNum" sz="quarter" idx="12"/>
          </p:nvPr>
        </p:nvSpPr>
        <p:spPr>
          <a:ln/>
        </p:spPr>
        <p:txBody>
          <a:bodyPr/>
          <a:lstStyle>
            <a:lvl1pPr>
              <a:defRPr/>
            </a:lvl1pPr>
          </a:lstStyle>
          <a:p>
            <a:fld id="{86F85D45-020F-3D4A-B62F-A681001845A6}" type="slidenum">
              <a:rPr lang="en-US" altLang="en-US"/>
              <a:pPr/>
              <a:t>‹#›</a:t>
            </a:fld>
            <a:endParaRPr lang="en-US" altLang="en-US"/>
          </a:p>
        </p:txBody>
      </p:sp>
    </p:spTree>
    <p:extLst>
      <p:ext uri="{BB962C8B-B14F-4D97-AF65-F5344CB8AC3E}">
        <p14:creationId xmlns:p14="http://schemas.microsoft.com/office/powerpoint/2010/main" val="3350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ACEB5D-272A-6B41-9965-39315E55236B}"/>
              </a:ext>
            </a:extLst>
          </p:cNvPr>
          <p:cNvSpPr>
            <a:spLocks noGrp="1" noChangeArrowheads="1"/>
          </p:cNvSpPr>
          <p:nvPr>
            <p:ph type="dt" sz="half" idx="10"/>
          </p:nvPr>
        </p:nvSpPr>
        <p:spPr>
          <a:ln/>
        </p:spPr>
        <p:txBody>
          <a:bodyPr/>
          <a:lstStyle>
            <a:lvl1pPr>
              <a:defRPr/>
            </a:lvl1pPr>
          </a:lstStyle>
          <a:p>
            <a:fld id="{AB818E86-DFAF-2C46-BF99-A9BD4B3978C7}" type="datetime1">
              <a:rPr lang="en-US" altLang="en-US"/>
              <a:pPr/>
              <a:t>10/30/23</a:t>
            </a:fld>
            <a:endParaRPr lang="en-US" altLang="en-US"/>
          </a:p>
        </p:txBody>
      </p:sp>
      <p:sp>
        <p:nvSpPr>
          <p:cNvPr id="5" name="Rectangle 5">
            <a:extLst>
              <a:ext uri="{FF2B5EF4-FFF2-40B4-BE49-F238E27FC236}">
                <a16:creationId xmlns:a16="http://schemas.microsoft.com/office/drawing/2014/main" id="{E79664EB-6165-574B-867C-27BE66CE1429}"/>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6" name="Rectangle 6">
            <a:extLst>
              <a:ext uri="{FF2B5EF4-FFF2-40B4-BE49-F238E27FC236}">
                <a16:creationId xmlns:a16="http://schemas.microsoft.com/office/drawing/2014/main" id="{520B967C-5137-E743-8F24-0E10296D348C}"/>
              </a:ext>
            </a:extLst>
          </p:cNvPr>
          <p:cNvSpPr>
            <a:spLocks noGrp="1" noChangeArrowheads="1"/>
          </p:cNvSpPr>
          <p:nvPr>
            <p:ph type="sldNum" sz="quarter" idx="12"/>
          </p:nvPr>
        </p:nvSpPr>
        <p:spPr>
          <a:ln/>
        </p:spPr>
        <p:txBody>
          <a:bodyPr/>
          <a:lstStyle>
            <a:lvl1pPr>
              <a:defRPr/>
            </a:lvl1pPr>
          </a:lstStyle>
          <a:p>
            <a:fld id="{837A56DB-0C60-4344-AAE1-0E6F24DD3BB1}" type="slidenum">
              <a:rPr lang="en-US" altLang="en-US"/>
              <a:pPr/>
              <a:t>‹#›</a:t>
            </a:fld>
            <a:endParaRPr lang="en-US" altLang="en-US"/>
          </a:p>
        </p:txBody>
      </p:sp>
    </p:spTree>
    <p:extLst>
      <p:ext uri="{BB962C8B-B14F-4D97-AF65-F5344CB8AC3E}">
        <p14:creationId xmlns:p14="http://schemas.microsoft.com/office/powerpoint/2010/main" val="230572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1AD69A-3F79-3649-BC21-9B058C169627}"/>
              </a:ext>
            </a:extLst>
          </p:cNvPr>
          <p:cNvSpPr>
            <a:spLocks noGrp="1" noChangeArrowheads="1"/>
          </p:cNvSpPr>
          <p:nvPr>
            <p:ph type="dt" sz="half" idx="10"/>
          </p:nvPr>
        </p:nvSpPr>
        <p:spPr>
          <a:ln/>
        </p:spPr>
        <p:txBody>
          <a:bodyPr/>
          <a:lstStyle>
            <a:lvl1pPr>
              <a:defRPr/>
            </a:lvl1pPr>
          </a:lstStyle>
          <a:p>
            <a:fld id="{CE0AF953-6317-7B44-AE3C-7B7D2BF42BD9}" type="datetime1">
              <a:rPr lang="en-US" altLang="en-US"/>
              <a:pPr/>
              <a:t>10/30/23</a:t>
            </a:fld>
            <a:endParaRPr lang="en-US" altLang="en-US"/>
          </a:p>
        </p:txBody>
      </p:sp>
      <p:sp>
        <p:nvSpPr>
          <p:cNvPr id="5" name="Rectangle 5">
            <a:extLst>
              <a:ext uri="{FF2B5EF4-FFF2-40B4-BE49-F238E27FC236}">
                <a16:creationId xmlns:a16="http://schemas.microsoft.com/office/drawing/2014/main" id="{5C9585C5-09DE-0640-BFA2-476CB7AED79F}"/>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6" name="Rectangle 6">
            <a:extLst>
              <a:ext uri="{FF2B5EF4-FFF2-40B4-BE49-F238E27FC236}">
                <a16:creationId xmlns:a16="http://schemas.microsoft.com/office/drawing/2014/main" id="{40B53969-31E8-5C47-BF9D-797DF8E91882}"/>
              </a:ext>
            </a:extLst>
          </p:cNvPr>
          <p:cNvSpPr>
            <a:spLocks noGrp="1" noChangeArrowheads="1"/>
          </p:cNvSpPr>
          <p:nvPr>
            <p:ph type="sldNum" sz="quarter" idx="12"/>
          </p:nvPr>
        </p:nvSpPr>
        <p:spPr>
          <a:ln/>
        </p:spPr>
        <p:txBody>
          <a:bodyPr/>
          <a:lstStyle>
            <a:lvl1pPr>
              <a:defRPr/>
            </a:lvl1pPr>
          </a:lstStyle>
          <a:p>
            <a:fld id="{10AA393A-422A-D24D-BF61-9F0C1356ABA6}" type="slidenum">
              <a:rPr lang="en-US" altLang="en-US"/>
              <a:pPr/>
              <a:t>‹#›</a:t>
            </a:fld>
            <a:endParaRPr lang="en-US" altLang="en-US"/>
          </a:p>
        </p:txBody>
      </p:sp>
    </p:spTree>
    <p:extLst>
      <p:ext uri="{BB962C8B-B14F-4D97-AF65-F5344CB8AC3E}">
        <p14:creationId xmlns:p14="http://schemas.microsoft.com/office/powerpoint/2010/main" val="223354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58DEBB-4143-304B-8CFE-4D94C23C51F8}"/>
              </a:ext>
            </a:extLst>
          </p:cNvPr>
          <p:cNvSpPr>
            <a:spLocks noGrp="1" noChangeArrowheads="1"/>
          </p:cNvSpPr>
          <p:nvPr>
            <p:ph type="dt" sz="half" idx="10"/>
          </p:nvPr>
        </p:nvSpPr>
        <p:spPr>
          <a:ln/>
        </p:spPr>
        <p:txBody>
          <a:bodyPr/>
          <a:lstStyle>
            <a:lvl1pPr>
              <a:defRPr/>
            </a:lvl1pPr>
          </a:lstStyle>
          <a:p>
            <a:fld id="{42DF8116-F2BD-7547-A06A-C1A19C145965}" type="datetime1">
              <a:rPr lang="en-US" altLang="en-US"/>
              <a:pPr/>
              <a:t>10/30/23</a:t>
            </a:fld>
            <a:endParaRPr lang="en-US" altLang="en-US"/>
          </a:p>
        </p:txBody>
      </p:sp>
      <p:sp>
        <p:nvSpPr>
          <p:cNvPr id="5" name="Rectangle 5">
            <a:extLst>
              <a:ext uri="{FF2B5EF4-FFF2-40B4-BE49-F238E27FC236}">
                <a16:creationId xmlns:a16="http://schemas.microsoft.com/office/drawing/2014/main" id="{F79C4A11-CFED-D243-9671-A020FFE2A95C}"/>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6" name="Rectangle 6">
            <a:extLst>
              <a:ext uri="{FF2B5EF4-FFF2-40B4-BE49-F238E27FC236}">
                <a16:creationId xmlns:a16="http://schemas.microsoft.com/office/drawing/2014/main" id="{12FF64F4-F77F-C549-BCED-96C5B5B6B370}"/>
              </a:ext>
            </a:extLst>
          </p:cNvPr>
          <p:cNvSpPr>
            <a:spLocks noGrp="1" noChangeArrowheads="1"/>
          </p:cNvSpPr>
          <p:nvPr>
            <p:ph type="sldNum" sz="quarter" idx="12"/>
          </p:nvPr>
        </p:nvSpPr>
        <p:spPr>
          <a:ln/>
        </p:spPr>
        <p:txBody>
          <a:bodyPr/>
          <a:lstStyle>
            <a:lvl1pPr>
              <a:defRPr/>
            </a:lvl1pPr>
          </a:lstStyle>
          <a:p>
            <a:fld id="{E93B94A3-13C9-0045-9A2F-E696C7E71169}" type="slidenum">
              <a:rPr lang="en-US" altLang="en-US"/>
              <a:pPr/>
              <a:t>‹#›</a:t>
            </a:fld>
            <a:endParaRPr lang="en-US" altLang="en-US"/>
          </a:p>
        </p:txBody>
      </p:sp>
    </p:spTree>
    <p:extLst>
      <p:ext uri="{BB962C8B-B14F-4D97-AF65-F5344CB8AC3E}">
        <p14:creationId xmlns:p14="http://schemas.microsoft.com/office/powerpoint/2010/main" val="191552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D14189-F05E-6E40-AAEA-57EEF098A0CF}"/>
              </a:ext>
            </a:extLst>
          </p:cNvPr>
          <p:cNvSpPr>
            <a:spLocks noGrp="1" noChangeArrowheads="1"/>
          </p:cNvSpPr>
          <p:nvPr>
            <p:ph type="dt" sz="half" idx="10"/>
          </p:nvPr>
        </p:nvSpPr>
        <p:spPr>
          <a:ln/>
        </p:spPr>
        <p:txBody>
          <a:bodyPr/>
          <a:lstStyle>
            <a:lvl1pPr>
              <a:defRPr/>
            </a:lvl1pPr>
          </a:lstStyle>
          <a:p>
            <a:fld id="{E5CFD141-0753-2147-A85D-4500CB31B261}" type="datetime1">
              <a:rPr lang="en-US" altLang="en-US"/>
              <a:pPr/>
              <a:t>10/30/23</a:t>
            </a:fld>
            <a:endParaRPr lang="en-US" altLang="en-US"/>
          </a:p>
        </p:txBody>
      </p:sp>
      <p:sp>
        <p:nvSpPr>
          <p:cNvPr id="5" name="Rectangle 5">
            <a:extLst>
              <a:ext uri="{FF2B5EF4-FFF2-40B4-BE49-F238E27FC236}">
                <a16:creationId xmlns:a16="http://schemas.microsoft.com/office/drawing/2014/main" id="{CAA7618D-D348-654B-B5C5-22F758A9EAEC}"/>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6" name="Rectangle 6">
            <a:extLst>
              <a:ext uri="{FF2B5EF4-FFF2-40B4-BE49-F238E27FC236}">
                <a16:creationId xmlns:a16="http://schemas.microsoft.com/office/drawing/2014/main" id="{86D05BC5-5166-B14E-B0A6-2ABFA690A86C}"/>
              </a:ext>
            </a:extLst>
          </p:cNvPr>
          <p:cNvSpPr>
            <a:spLocks noGrp="1" noChangeArrowheads="1"/>
          </p:cNvSpPr>
          <p:nvPr>
            <p:ph type="sldNum" sz="quarter" idx="12"/>
          </p:nvPr>
        </p:nvSpPr>
        <p:spPr>
          <a:ln/>
        </p:spPr>
        <p:txBody>
          <a:bodyPr/>
          <a:lstStyle>
            <a:lvl1pPr>
              <a:defRPr/>
            </a:lvl1pPr>
          </a:lstStyle>
          <a:p>
            <a:fld id="{0B45BB4C-6E6B-E04D-A932-72995242B0A1}" type="slidenum">
              <a:rPr lang="en-US" altLang="en-US"/>
              <a:pPr/>
              <a:t>‹#›</a:t>
            </a:fld>
            <a:endParaRPr lang="en-US" altLang="en-US"/>
          </a:p>
        </p:txBody>
      </p:sp>
    </p:spTree>
    <p:extLst>
      <p:ext uri="{BB962C8B-B14F-4D97-AF65-F5344CB8AC3E}">
        <p14:creationId xmlns:p14="http://schemas.microsoft.com/office/powerpoint/2010/main" val="185899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E98C0D-ECF0-254A-B211-BB50282835DE}"/>
              </a:ext>
            </a:extLst>
          </p:cNvPr>
          <p:cNvSpPr>
            <a:spLocks noGrp="1" noChangeArrowheads="1"/>
          </p:cNvSpPr>
          <p:nvPr>
            <p:ph type="dt" sz="half" idx="10"/>
          </p:nvPr>
        </p:nvSpPr>
        <p:spPr>
          <a:ln/>
        </p:spPr>
        <p:txBody>
          <a:bodyPr/>
          <a:lstStyle>
            <a:lvl1pPr>
              <a:defRPr/>
            </a:lvl1pPr>
          </a:lstStyle>
          <a:p>
            <a:fld id="{2D507599-1382-E34E-9B69-5D3AECE43978}" type="datetime1">
              <a:rPr lang="en-US" altLang="en-US"/>
              <a:pPr/>
              <a:t>10/30/23</a:t>
            </a:fld>
            <a:endParaRPr lang="en-US" altLang="en-US"/>
          </a:p>
        </p:txBody>
      </p:sp>
      <p:sp>
        <p:nvSpPr>
          <p:cNvPr id="6" name="Rectangle 5">
            <a:extLst>
              <a:ext uri="{FF2B5EF4-FFF2-40B4-BE49-F238E27FC236}">
                <a16:creationId xmlns:a16="http://schemas.microsoft.com/office/drawing/2014/main" id="{A353E146-8FEB-5C4E-B3DB-AE9B5457E40A}"/>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7" name="Rectangle 6">
            <a:extLst>
              <a:ext uri="{FF2B5EF4-FFF2-40B4-BE49-F238E27FC236}">
                <a16:creationId xmlns:a16="http://schemas.microsoft.com/office/drawing/2014/main" id="{27416537-43A5-6243-BE53-C9C0F407C94B}"/>
              </a:ext>
            </a:extLst>
          </p:cNvPr>
          <p:cNvSpPr>
            <a:spLocks noGrp="1" noChangeArrowheads="1"/>
          </p:cNvSpPr>
          <p:nvPr>
            <p:ph type="sldNum" sz="quarter" idx="12"/>
          </p:nvPr>
        </p:nvSpPr>
        <p:spPr>
          <a:ln/>
        </p:spPr>
        <p:txBody>
          <a:bodyPr/>
          <a:lstStyle>
            <a:lvl1pPr>
              <a:defRPr/>
            </a:lvl1pPr>
          </a:lstStyle>
          <a:p>
            <a:fld id="{F84B6938-1407-0A48-9A37-751A745BA2C3}" type="slidenum">
              <a:rPr lang="en-US" altLang="en-US"/>
              <a:pPr/>
              <a:t>‹#›</a:t>
            </a:fld>
            <a:endParaRPr lang="en-US" altLang="en-US"/>
          </a:p>
        </p:txBody>
      </p:sp>
    </p:spTree>
    <p:extLst>
      <p:ext uri="{BB962C8B-B14F-4D97-AF65-F5344CB8AC3E}">
        <p14:creationId xmlns:p14="http://schemas.microsoft.com/office/powerpoint/2010/main" val="397329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0DCCE23-7FC6-9E44-A3D8-B2DA0DB1A0CF}"/>
              </a:ext>
            </a:extLst>
          </p:cNvPr>
          <p:cNvSpPr>
            <a:spLocks noGrp="1" noChangeArrowheads="1"/>
          </p:cNvSpPr>
          <p:nvPr>
            <p:ph type="dt" sz="half" idx="10"/>
          </p:nvPr>
        </p:nvSpPr>
        <p:spPr>
          <a:ln/>
        </p:spPr>
        <p:txBody>
          <a:bodyPr/>
          <a:lstStyle>
            <a:lvl1pPr>
              <a:defRPr/>
            </a:lvl1pPr>
          </a:lstStyle>
          <a:p>
            <a:fld id="{2A09A2C6-6444-1E48-BAD4-2EB5F2256EA6}" type="datetime1">
              <a:rPr lang="en-US" altLang="en-US"/>
              <a:pPr/>
              <a:t>10/30/23</a:t>
            </a:fld>
            <a:endParaRPr lang="en-US" altLang="en-US"/>
          </a:p>
        </p:txBody>
      </p:sp>
      <p:sp>
        <p:nvSpPr>
          <p:cNvPr id="8" name="Rectangle 5">
            <a:extLst>
              <a:ext uri="{FF2B5EF4-FFF2-40B4-BE49-F238E27FC236}">
                <a16:creationId xmlns:a16="http://schemas.microsoft.com/office/drawing/2014/main" id="{5953CFEE-A112-6741-B888-93D1A0F77246}"/>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9" name="Rectangle 6">
            <a:extLst>
              <a:ext uri="{FF2B5EF4-FFF2-40B4-BE49-F238E27FC236}">
                <a16:creationId xmlns:a16="http://schemas.microsoft.com/office/drawing/2014/main" id="{8981BD96-9C7A-C843-A53F-0BDEABFED6EE}"/>
              </a:ext>
            </a:extLst>
          </p:cNvPr>
          <p:cNvSpPr>
            <a:spLocks noGrp="1" noChangeArrowheads="1"/>
          </p:cNvSpPr>
          <p:nvPr>
            <p:ph type="sldNum" sz="quarter" idx="12"/>
          </p:nvPr>
        </p:nvSpPr>
        <p:spPr>
          <a:ln/>
        </p:spPr>
        <p:txBody>
          <a:bodyPr/>
          <a:lstStyle>
            <a:lvl1pPr>
              <a:defRPr/>
            </a:lvl1pPr>
          </a:lstStyle>
          <a:p>
            <a:fld id="{C3778817-DB3B-844E-8000-507CF2FCE204}" type="slidenum">
              <a:rPr lang="en-US" altLang="en-US"/>
              <a:pPr/>
              <a:t>‹#›</a:t>
            </a:fld>
            <a:endParaRPr lang="en-US" altLang="en-US"/>
          </a:p>
        </p:txBody>
      </p:sp>
    </p:spTree>
    <p:extLst>
      <p:ext uri="{BB962C8B-B14F-4D97-AF65-F5344CB8AC3E}">
        <p14:creationId xmlns:p14="http://schemas.microsoft.com/office/powerpoint/2010/main" val="157784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A7F5D0-26AE-0F46-88CE-1AFBCE04F005}"/>
              </a:ext>
            </a:extLst>
          </p:cNvPr>
          <p:cNvSpPr>
            <a:spLocks noGrp="1" noChangeArrowheads="1"/>
          </p:cNvSpPr>
          <p:nvPr>
            <p:ph type="dt" sz="half" idx="10"/>
          </p:nvPr>
        </p:nvSpPr>
        <p:spPr>
          <a:ln/>
        </p:spPr>
        <p:txBody>
          <a:bodyPr/>
          <a:lstStyle>
            <a:lvl1pPr>
              <a:defRPr/>
            </a:lvl1pPr>
          </a:lstStyle>
          <a:p>
            <a:fld id="{559290C1-8AF4-3641-A22E-7F57E2D73FBD}" type="datetime1">
              <a:rPr lang="en-US" altLang="en-US"/>
              <a:pPr/>
              <a:t>10/30/23</a:t>
            </a:fld>
            <a:endParaRPr lang="en-US" altLang="en-US"/>
          </a:p>
        </p:txBody>
      </p:sp>
      <p:sp>
        <p:nvSpPr>
          <p:cNvPr id="4" name="Rectangle 5">
            <a:extLst>
              <a:ext uri="{FF2B5EF4-FFF2-40B4-BE49-F238E27FC236}">
                <a16:creationId xmlns:a16="http://schemas.microsoft.com/office/drawing/2014/main" id="{FB4FFE63-DDF5-9641-89B0-C7A5E37FF895}"/>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5" name="Rectangle 6">
            <a:extLst>
              <a:ext uri="{FF2B5EF4-FFF2-40B4-BE49-F238E27FC236}">
                <a16:creationId xmlns:a16="http://schemas.microsoft.com/office/drawing/2014/main" id="{356F5993-61FE-6544-BEA9-2C5543F81392}"/>
              </a:ext>
            </a:extLst>
          </p:cNvPr>
          <p:cNvSpPr>
            <a:spLocks noGrp="1" noChangeArrowheads="1"/>
          </p:cNvSpPr>
          <p:nvPr>
            <p:ph type="sldNum" sz="quarter" idx="12"/>
          </p:nvPr>
        </p:nvSpPr>
        <p:spPr>
          <a:ln/>
        </p:spPr>
        <p:txBody>
          <a:bodyPr/>
          <a:lstStyle>
            <a:lvl1pPr>
              <a:defRPr/>
            </a:lvl1pPr>
          </a:lstStyle>
          <a:p>
            <a:fld id="{CE63342F-3E72-EA45-B018-B925586FF9F1}" type="slidenum">
              <a:rPr lang="en-US" altLang="en-US"/>
              <a:pPr/>
              <a:t>‹#›</a:t>
            </a:fld>
            <a:endParaRPr lang="en-US" altLang="en-US"/>
          </a:p>
        </p:txBody>
      </p:sp>
    </p:spTree>
    <p:extLst>
      <p:ext uri="{BB962C8B-B14F-4D97-AF65-F5344CB8AC3E}">
        <p14:creationId xmlns:p14="http://schemas.microsoft.com/office/powerpoint/2010/main" val="298379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5C88C7-9DA6-0F4E-8851-03C75732D10B}"/>
              </a:ext>
            </a:extLst>
          </p:cNvPr>
          <p:cNvSpPr>
            <a:spLocks noGrp="1" noChangeArrowheads="1"/>
          </p:cNvSpPr>
          <p:nvPr>
            <p:ph type="dt" sz="half" idx="10"/>
          </p:nvPr>
        </p:nvSpPr>
        <p:spPr>
          <a:ln/>
        </p:spPr>
        <p:txBody>
          <a:bodyPr/>
          <a:lstStyle>
            <a:lvl1pPr>
              <a:defRPr/>
            </a:lvl1pPr>
          </a:lstStyle>
          <a:p>
            <a:fld id="{5DE9B7F8-098C-B44A-AABC-0C3922CFA496}" type="datetime1">
              <a:rPr lang="en-US" altLang="en-US"/>
              <a:pPr/>
              <a:t>10/30/23</a:t>
            </a:fld>
            <a:endParaRPr lang="en-US" altLang="en-US"/>
          </a:p>
        </p:txBody>
      </p:sp>
      <p:sp>
        <p:nvSpPr>
          <p:cNvPr id="3" name="Rectangle 5">
            <a:extLst>
              <a:ext uri="{FF2B5EF4-FFF2-40B4-BE49-F238E27FC236}">
                <a16:creationId xmlns:a16="http://schemas.microsoft.com/office/drawing/2014/main" id="{FFB05821-1033-444A-9BDA-CC1E5E41C736}"/>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4" name="Rectangle 6">
            <a:extLst>
              <a:ext uri="{FF2B5EF4-FFF2-40B4-BE49-F238E27FC236}">
                <a16:creationId xmlns:a16="http://schemas.microsoft.com/office/drawing/2014/main" id="{F4E5E6FA-8231-7F4D-8272-DF785EF8E2A6}"/>
              </a:ext>
            </a:extLst>
          </p:cNvPr>
          <p:cNvSpPr>
            <a:spLocks noGrp="1" noChangeArrowheads="1"/>
          </p:cNvSpPr>
          <p:nvPr>
            <p:ph type="sldNum" sz="quarter" idx="12"/>
          </p:nvPr>
        </p:nvSpPr>
        <p:spPr>
          <a:ln/>
        </p:spPr>
        <p:txBody>
          <a:bodyPr/>
          <a:lstStyle>
            <a:lvl1pPr>
              <a:defRPr/>
            </a:lvl1pPr>
          </a:lstStyle>
          <a:p>
            <a:fld id="{E3A9119C-3176-234D-851C-13EC75C128B1}" type="slidenum">
              <a:rPr lang="en-US" altLang="en-US"/>
              <a:pPr/>
              <a:t>‹#›</a:t>
            </a:fld>
            <a:endParaRPr lang="en-US" altLang="en-US"/>
          </a:p>
        </p:txBody>
      </p:sp>
    </p:spTree>
    <p:extLst>
      <p:ext uri="{BB962C8B-B14F-4D97-AF65-F5344CB8AC3E}">
        <p14:creationId xmlns:p14="http://schemas.microsoft.com/office/powerpoint/2010/main" val="325822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93834F-6EF2-8C4B-9EE8-2B94D834F452}"/>
              </a:ext>
            </a:extLst>
          </p:cNvPr>
          <p:cNvSpPr>
            <a:spLocks noGrp="1" noChangeArrowheads="1"/>
          </p:cNvSpPr>
          <p:nvPr>
            <p:ph type="dt" sz="half" idx="10"/>
          </p:nvPr>
        </p:nvSpPr>
        <p:spPr>
          <a:ln/>
        </p:spPr>
        <p:txBody>
          <a:bodyPr/>
          <a:lstStyle>
            <a:lvl1pPr>
              <a:defRPr/>
            </a:lvl1pPr>
          </a:lstStyle>
          <a:p>
            <a:fld id="{38A32EF6-29B9-3C43-8B13-5F43DC5DA94B}" type="datetime1">
              <a:rPr lang="en-US" altLang="en-US"/>
              <a:pPr/>
              <a:t>10/30/23</a:t>
            </a:fld>
            <a:endParaRPr lang="en-US" altLang="en-US"/>
          </a:p>
        </p:txBody>
      </p:sp>
      <p:sp>
        <p:nvSpPr>
          <p:cNvPr id="6" name="Rectangle 5">
            <a:extLst>
              <a:ext uri="{FF2B5EF4-FFF2-40B4-BE49-F238E27FC236}">
                <a16:creationId xmlns:a16="http://schemas.microsoft.com/office/drawing/2014/main" id="{DB78D749-C0BE-9E44-8462-25341015309F}"/>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7" name="Rectangle 6">
            <a:extLst>
              <a:ext uri="{FF2B5EF4-FFF2-40B4-BE49-F238E27FC236}">
                <a16:creationId xmlns:a16="http://schemas.microsoft.com/office/drawing/2014/main" id="{6E157555-85F0-6E47-8B82-0272D23B0DC3}"/>
              </a:ext>
            </a:extLst>
          </p:cNvPr>
          <p:cNvSpPr>
            <a:spLocks noGrp="1" noChangeArrowheads="1"/>
          </p:cNvSpPr>
          <p:nvPr>
            <p:ph type="sldNum" sz="quarter" idx="12"/>
          </p:nvPr>
        </p:nvSpPr>
        <p:spPr>
          <a:ln/>
        </p:spPr>
        <p:txBody>
          <a:bodyPr/>
          <a:lstStyle>
            <a:lvl1pPr>
              <a:defRPr/>
            </a:lvl1pPr>
          </a:lstStyle>
          <a:p>
            <a:fld id="{0E1EEBC3-D61F-854D-AB72-040CE524433E}" type="slidenum">
              <a:rPr lang="en-US" altLang="en-US"/>
              <a:pPr/>
              <a:t>‹#›</a:t>
            </a:fld>
            <a:endParaRPr lang="en-US" altLang="en-US"/>
          </a:p>
        </p:txBody>
      </p:sp>
    </p:spTree>
    <p:extLst>
      <p:ext uri="{BB962C8B-B14F-4D97-AF65-F5344CB8AC3E}">
        <p14:creationId xmlns:p14="http://schemas.microsoft.com/office/powerpoint/2010/main" val="272199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4F1BE5C-A3E9-CC45-9DF2-0856DE9130ED}"/>
              </a:ext>
            </a:extLst>
          </p:cNvPr>
          <p:cNvSpPr>
            <a:spLocks noGrp="1" noChangeArrowheads="1"/>
          </p:cNvSpPr>
          <p:nvPr>
            <p:ph type="dt" sz="half" idx="10"/>
          </p:nvPr>
        </p:nvSpPr>
        <p:spPr>
          <a:ln/>
        </p:spPr>
        <p:txBody>
          <a:bodyPr/>
          <a:lstStyle>
            <a:lvl1pPr>
              <a:defRPr/>
            </a:lvl1pPr>
          </a:lstStyle>
          <a:p>
            <a:fld id="{15BA178A-4AEF-D14E-A5C5-6DFD0426E98B}" type="datetime1">
              <a:rPr lang="en-US" altLang="en-US"/>
              <a:pPr/>
              <a:t>10/30/23</a:t>
            </a:fld>
            <a:endParaRPr lang="en-US" altLang="en-US"/>
          </a:p>
        </p:txBody>
      </p:sp>
      <p:sp>
        <p:nvSpPr>
          <p:cNvPr id="6" name="Rectangle 5">
            <a:extLst>
              <a:ext uri="{FF2B5EF4-FFF2-40B4-BE49-F238E27FC236}">
                <a16:creationId xmlns:a16="http://schemas.microsoft.com/office/drawing/2014/main" id="{B6E49E8F-E450-6241-B503-B19C1F9278E5}"/>
              </a:ext>
            </a:extLst>
          </p:cNvPr>
          <p:cNvSpPr>
            <a:spLocks noGrp="1" noChangeArrowheads="1"/>
          </p:cNvSpPr>
          <p:nvPr>
            <p:ph type="ftr" sz="quarter" idx="11"/>
          </p:nvPr>
        </p:nvSpPr>
        <p:spPr>
          <a:ln/>
        </p:spPr>
        <p:txBody>
          <a:bodyPr/>
          <a:lstStyle>
            <a:lvl1pPr>
              <a:defRPr/>
            </a:lvl1pPr>
          </a:lstStyle>
          <a:p>
            <a:pPr>
              <a:defRPr/>
            </a:pPr>
            <a:r>
              <a:rPr lang="en-US"/>
              <a:t>C. name</a:t>
            </a:r>
          </a:p>
        </p:txBody>
      </p:sp>
      <p:sp>
        <p:nvSpPr>
          <p:cNvPr id="7" name="Rectangle 6">
            <a:extLst>
              <a:ext uri="{FF2B5EF4-FFF2-40B4-BE49-F238E27FC236}">
                <a16:creationId xmlns:a16="http://schemas.microsoft.com/office/drawing/2014/main" id="{7CB243EA-B931-D14D-BDB5-8095A3A96040}"/>
              </a:ext>
            </a:extLst>
          </p:cNvPr>
          <p:cNvSpPr>
            <a:spLocks noGrp="1" noChangeArrowheads="1"/>
          </p:cNvSpPr>
          <p:nvPr>
            <p:ph type="sldNum" sz="quarter" idx="12"/>
          </p:nvPr>
        </p:nvSpPr>
        <p:spPr>
          <a:ln/>
        </p:spPr>
        <p:txBody>
          <a:bodyPr/>
          <a:lstStyle>
            <a:lvl1pPr>
              <a:defRPr/>
            </a:lvl1pPr>
          </a:lstStyle>
          <a:p>
            <a:fld id="{AB87D6C1-6857-1B44-A464-984D86EC2E77}" type="slidenum">
              <a:rPr lang="en-US" altLang="en-US"/>
              <a:pPr/>
              <a:t>‹#›</a:t>
            </a:fld>
            <a:endParaRPr lang="en-US" altLang="en-US"/>
          </a:p>
        </p:txBody>
      </p:sp>
    </p:spTree>
    <p:extLst>
      <p:ext uri="{BB962C8B-B14F-4D97-AF65-F5344CB8AC3E}">
        <p14:creationId xmlns:p14="http://schemas.microsoft.com/office/powerpoint/2010/main" val="85201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89495E8-307B-8445-BD29-5937E9C1B98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EF29F9-FFFC-0E48-A70F-CEC587CE24A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A2840B8-1618-DB42-A96B-AF76BF12197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fld id="{8BE8DC34-8B09-874F-908C-35294A6859B3}" type="datetime1">
              <a:rPr lang="en-US" altLang="en-US"/>
              <a:pPr/>
              <a:t>10/30/23</a:t>
            </a:fld>
            <a:endParaRPr lang="en-US" altLang="en-US"/>
          </a:p>
        </p:txBody>
      </p:sp>
      <p:sp>
        <p:nvSpPr>
          <p:cNvPr id="1029" name="Rectangle 5">
            <a:extLst>
              <a:ext uri="{FF2B5EF4-FFF2-40B4-BE49-F238E27FC236}">
                <a16:creationId xmlns:a16="http://schemas.microsoft.com/office/drawing/2014/main" id="{F132E6AB-B92D-454B-BD8A-D1A8B65C377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charset="0"/>
                <a:ea typeface="ＭＳ Ｐゴシック" charset="0"/>
                <a:cs typeface="ＭＳ Ｐゴシック" charset="0"/>
              </a:defRPr>
            </a:lvl1pPr>
          </a:lstStyle>
          <a:p>
            <a:pPr>
              <a:defRPr/>
            </a:pPr>
            <a:r>
              <a:rPr lang="en-US"/>
              <a:t>C. name</a:t>
            </a:r>
          </a:p>
        </p:txBody>
      </p:sp>
      <p:sp>
        <p:nvSpPr>
          <p:cNvPr id="1030" name="Rectangle 6">
            <a:extLst>
              <a:ext uri="{FF2B5EF4-FFF2-40B4-BE49-F238E27FC236}">
                <a16:creationId xmlns:a16="http://schemas.microsoft.com/office/drawing/2014/main" id="{0B14EAEA-A766-C24A-BA6C-44AF3970EA5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89C379E1-3B31-454D-B8E9-34BD80D649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Users\ted\home\ltsa\src\docs\MCMC%20movie%20small.mov" TargetMode="External"/><Relationship Id="rId1" Type="http://schemas.microsoft.com/office/2007/relationships/media" Target="\Users\ted\home\ltsa\src\docs\MCMC%20movie%20small.mo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93/mnras/stx76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014A2C5D-1474-9F48-9DC2-5CD45EFFEFFD}"/>
              </a:ext>
            </a:extLst>
          </p:cNvPr>
          <p:cNvSpPr txBox="1">
            <a:spLocks noChangeArrowheads="1"/>
          </p:cNvSpPr>
          <p:nvPr/>
        </p:nvSpPr>
        <p:spPr bwMode="auto">
          <a:xfrm>
            <a:off x="-533400" y="1600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endParaRPr lang="en-US" altLang="en-US" b="1">
              <a:solidFill>
                <a:schemeClr val="tx1"/>
              </a:solidFill>
            </a:endParaRPr>
          </a:p>
        </p:txBody>
      </p:sp>
      <p:sp>
        <p:nvSpPr>
          <p:cNvPr id="15363" name="Text Box 5">
            <a:extLst>
              <a:ext uri="{FF2B5EF4-FFF2-40B4-BE49-F238E27FC236}">
                <a16:creationId xmlns:a16="http://schemas.microsoft.com/office/drawing/2014/main" id="{3FD71C5C-99E2-B344-BCA7-7647BFA731A4}"/>
              </a:ext>
            </a:extLst>
          </p:cNvPr>
          <p:cNvSpPr txBox="1">
            <a:spLocks noChangeArrowheads="1"/>
          </p:cNvSpPr>
          <p:nvPr/>
        </p:nvSpPr>
        <p:spPr bwMode="auto">
          <a:xfrm>
            <a:off x="18393" y="6457890"/>
            <a:ext cx="9110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pPr algn="ctr"/>
            <a:r>
              <a:rPr lang="en-US" altLang="en-US" sz="2000" b="1" dirty="0" err="1">
                <a:solidFill>
                  <a:schemeClr val="bg1"/>
                </a:solidFill>
              </a:rPr>
              <a:t>Astrostatistics</a:t>
            </a:r>
            <a:r>
              <a:rPr lang="en-US" altLang="en-US" sz="2000" b="1" dirty="0">
                <a:solidFill>
                  <a:schemeClr val="bg1"/>
                </a:solidFill>
              </a:rPr>
              <a:t> in Canada and Beyond, Banff			1 Nov 2023</a:t>
            </a:r>
          </a:p>
        </p:txBody>
      </p:sp>
      <p:sp>
        <p:nvSpPr>
          <p:cNvPr id="328710" name="Rectangle 6">
            <a:extLst>
              <a:ext uri="{FF2B5EF4-FFF2-40B4-BE49-F238E27FC236}">
                <a16:creationId xmlns:a16="http://schemas.microsoft.com/office/drawing/2014/main" id="{E62F10D9-BFCC-FB49-82AC-D0C8C298917D}"/>
              </a:ext>
            </a:extLst>
          </p:cNvPr>
          <p:cNvSpPr>
            <a:spLocks noGrp="1" noChangeArrowheads="1"/>
          </p:cNvSpPr>
          <p:nvPr>
            <p:ph type="ctrTitle" idx="4294967295"/>
          </p:nvPr>
        </p:nvSpPr>
        <p:spPr>
          <a:xfrm>
            <a:off x="0" y="304800"/>
            <a:ext cx="9144000" cy="1295400"/>
          </a:xfrm>
        </p:spPr>
        <p:txBody>
          <a:bodyPr/>
          <a:lstStyle/>
          <a:p>
            <a:pPr>
              <a:defRPr/>
            </a:pPr>
            <a:r>
              <a:rPr lang="en-US" sz="3600" b="1" dirty="0"/>
              <a:t>Power of Bayesian Methods </a:t>
            </a:r>
            <a:br>
              <a:rPr lang="en-US" sz="3600" b="1" dirty="0"/>
            </a:br>
            <a:r>
              <a:rPr lang="en-US" sz="3600" b="1" dirty="0"/>
              <a:t>in Stellar Evolution</a:t>
            </a:r>
            <a:endParaRPr lang="en-US" sz="3600" dirty="0">
              <a:solidFill>
                <a:schemeClr val="tx1"/>
              </a:solidFill>
              <a:effectLst>
                <a:outerShdw blurRad="38100" dist="38100" dir="2700000" algn="tl">
                  <a:srgbClr val="DDDDDD"/>
                </a:outerShdw>
              </a:effectLst>
              <a:ea typeface="ＭＳ Ｐゴシック" charset="0"/>
              <a:cs typeface="ＭＳ Ｐゴシック" charset="0"/>
            </a:endParaRPr>
          </a:p>
        </p:txBody>
      </p:sp>
      <p:sp>
        <p:nvSpPr>
          <p:cNvPr id="15365" name="Text Box 9">
            <a:extLst>
              <a:ext uri="{FF2B5EF4-FFF2-40B4-BE49-F238E27FC236}">
                <a16:creationId xmlns:a16="http://schemas.microsoft.com/office/drawing/2014/main" id="{F112E8B0-C960-974A-807B-A3CC2437DF11}"/>
              </a:ext>
            </a:extLst>
          </p:cNvPr>
          <p:cNvSpPr txBox="1">
            <a:spLocks noChangeArrowheads="1"/>
          </p:cNvSpPr>
          <p:nvPr/>
        </p:nvSpPr>
        <p:spPr bwMode="auto">
          <a:xfrm>
            <a:off x="281568" y="1795346"/>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dirty="0">
                <a:solidFill>
                  <a:srgbClr val="FFFF00"/>
                </a:solidFill>
              </a:rPr>
              <a:t>Ted von Hippel (PI, Embry Riddle)</a:t>
            </a:r>
          </a:p>
          <a:p>
            <a:r>
              <a:rPr lang="en-US" altLang="en-US" dirty="0">
                <a:solidFill>
                  <a:srgbClr val="FFFF00"/>
                </a:solidFill>
              </a:rPr>
              <a:t>Anna Childs (</a:t>
            </a:r>
            <a:r>
              <a:rPr lang="en-US" altLang="en-US" dirty="0" err="1">
                <a:solidFill>
                  <a:srgbClr val="FFFF00"/>
                </a:solidFill>
              </a:rPr>
              <a:t>astro</a:t>
            </a:r>
            <a:r>
              <a:rPr lang="en-US" altLang="en-US" dirty="0">
                <a:solidFill>
                  <a:srgbClr val="FFFF00"/>
                </a:solidFill>
              </a:rPr>
              <a:t>, Northwestern)</a:t>
            </a:r>
          </a:p>
          <a:p>
            <a:r>
              <a:rPr lang="en-US" altLang="en-US" dirty="0">
                <a:solidFill>
                  <a:srgbClr val="FFFF00"/>
                </a:solidFill>
              </a:rPr>
              <a:t>Aaron Geller (</a:t>
            </a:r>
            <a:r>
              <a:rPr lang="en-US" altLang="en-US" dirty="0" err="1">
                <a:solidFill>
                  <a:srgbClr val="FFFF00"/>
                </a:solidFill>
              </a:rPr>
              <a:t>astro</a:t>
            </a:r>
            <a:r>
              <a:rPr lang="en-US" altLang="en-US" dirty="0">
                <a:solidFill>
                  <a:srgbClr val="FFFF00"/>
                </a:solidFill>
              </a:rPr>
              <a:t>, Northwestern)</a:t>
            </a:r>
          </a:p>
          <a:p>
            <a:r>
              <a:rPr lang="en-US" altLang="en-US" dirty="0">
                <a:solidFill>
                  <a:srgbClr val="FFFF00"/>
                </a:solidFill>
              </a:rPr>
              <a:t>Joey Hammill (</a:t>
            </a:r>
            <a:r>
              <a:rPr lang="en-US" altLang="en-US" dirty="0" err="1">
                <a:solidFill>
                  <a:srgbClr val="FFFF00"/>
                </a:solidFill>
              </a:rPr>
              <a:t>astro</a:t>
            </a:r>
            <a:r>
              <a:rPr lang="en-US" altLang="en-US" dirty="0">
                <a:solidFill>
                  <a:srgbClr val="FFFF00"/>
                </a:solidFill>
              </a:rPr>
              <a:t>, Embry Riddle)</a:t>
            </a:r>
          </a:p>
          <a:p>
            <a:r>
              <a:rPr lang="en-US" altLang="en-US" dirty="0">
                <a:solidFill>
                  <a:srgbClr val="FFFF00"/>
                </a:solidFill>
              </a:rPr>
              <a:t>Elizabeth Jeffery (</a:t>
            </a:r>
            <a:r>
              <a:rPr lang="en-US" altLang="en-US" dirty="0" err="1">
                <a:solidFill>
                  <a:srgbClr val="FFFF00"/>
                </a:solidFill>
              </a:rPr>
              <a:t>astro</a:t>
            </a:r>
            <a:r>
              <a:rPr lang="en-US" altLang="en-US" dirty="0">
                <a:solidFill>
                  <a:srgbClr val="FFFF00"/>
                </a:solidFill>
              </a:rPr>
              <a:t>, Cal State SLO)</a:t>
            </a:r>
          </a:p>
          <a:p>
            <a:r>
              <a:rPr lang="en-US" altLang="en-US" dirty="0">
                <a:solidFill>
                  <a:srgbClr val="FFFF00"/>
                </a:solidFill>
              </a:rPr>
              <a:t>Erin </a:t>
            </a:r>
            <a:r>
              <a:rPr lang="en-US" altLang="en-US" dirty="0" err="1">
                <a:solidFill>
                  <a:srgbClr val="FFFF00"/>
                </a:solidFill>
              </a:rPr>
              <a:t>Motherway</a:t>
            </a:r>
            <a:r>
              <a:rPr lang="en-US" altLang="en-US" dirty="0">
                <a:solidFill>
                  <a:srgbClr val="FFFF00"/>
                </a:solidFill>
              </a:rPr>
              <a:t> (</a:t>
            </a:r>
            <a:r>
              <a:rPr lang="en-US" altLang="en-US" dirty="0" err="1">
                <a:solidFill>
                  <a:srgbClr val="FFFF00"/>
                </a:solidFill>
              </a:rPr>
              <a:t>astro</a:t>
            </a:r>
            <a:r>
              <a:rPr lang="en-US" altLang="en-US" dirty="0">
                <a:solidFill>
                  <a:srgbClr val="FFFF00"/>
                </a:solidFill>
              </a:rPr>
              <a:t>, U Wisconsin)</a:t>
            </a:r>
          </a:p>
          <a:p>
            <a:r>
              <a:rPr lang="en-US" altLang="en-US" dirty="0">
                <a:solidFill>
                  <a:srgbClr val="FFFF00"/>
                </a:solidFill>
              </a:rPr>
              <a:t>Elliot Robinson (software, Embry Riddle)</a:t>
            </a:r>
          </a:p>
          <a:p>
            <a:r>
              <a:rPr lang="en-US" altLang="en-US" dirty="0">
                <a:solidFill>
                  <a:srgbClr val="FFFF00"/>
                </a:solidFill>
              </a:rPr>
              <a:t>David </a:t>
            </a:r>
            <a:r>
              <a:rPr lang="en-US" altLang="en-US" dirty="0" err="1">
                <a:solidFill>
                  <a:srgbClr val="FFFF00"/>
                </a:solidFill>
              </a:rPr>
              <a:t>Stenning</a:t>
            </a:r>
            <a:r>
              <a:rPr lang="en-US" altLang="en-US" dirty="0">
                <a:solidFill>
                  <a:srgbClr val="FFFF00"/>
                </a:solidFill>
              </a:rPr>
              <a:t> (stats, Simon Fraser)</a:t>
            </a:r>
          </a:p>
          <a:p>
            <a:r>
              <a:rPr lang="en-US" altLang="en-US" dirty="0">
                <a:solidFill>
                  <a:srgbClr val="FFFF00"/>
                </a:solidFill>
              </a:rPr>
              <a:t>Alisa </a:t>
            </a:r>
            <a:r>
              <a:rPr lang="en-US" altLang="en-US" dirty="0" err="1">
                <a:solidFill>
                  <a:srgbClr val="FFFF00"/>
                </a:solidFill>
              </a:rPr>
              <a:t>Tiselska</a:t>
            </a:r>
            <a:r>
              <a:rPr lang="en-US" altLang="en-US" dirty="0">
                <a:solidFill>
                  <a:srgbClr val="FFFF00"/>
                </a:solidFill>
              </a:rPr>
              <a:t> (</a:t>
            </a:r>
            <a:r>
              <a:rPr lang="en-US" altLang="en-US" dirty="0" err="1">
                <a:solidFill>
                  <a:srgbClr val="FFFF00"/>
                </a:solidFill>
              </a:rPr>
              <a:t>astro</a:t>
            </a:r>
            <a:r>
              <a:rPr lang="en-US" altLang="en-US" dirty="0">
                <a:solidFill>
                  <a:srgbClr val="FFFF00"/>
                </a:solidFill>
              </a:rPr>
              <a:t>, Embry Riddle)</a:t>
            </a:r>
          </a:p>
          <a:p>
            <a:r>
              <a:rPr lang="en-US" altLang="en-US" dirty="0">
                <a:solidFill>
                  <a:srgbClr val="FFFF00"/>
                </a:solidFill>
              </a:rPr>
              <a:t>David van Dyk (stats, Imperial College)</a:t>
            </a:r>
          </a:p>
          <a:p>
            <a:r>
              <a:rPr lang="en-US" altLang="en-US" dirty="0">
                <a:solidFill>
                  <a:srgbClr val="FFFF00"/>
                </a:solidFill>
              </a:rPr>
              <a:t>+ additional current and past undergraduate students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descr="Chart, diagram&#10;&#10;Description automatically generated">
            <a:extLst>
              <a:ext uri="{FF2B5EF4-FFF2-40B4-BE49-F238E27FC236}">
                <a16:creationId xmlns:a16="http://schemas.microsoft.com/office/drawing/2014/main" id="{51AAE5E7-9FBD-9A4D-0234-97708FE6D270}"/>
              </a:ext>
            </a:extLst>
          </p:cNvPr>
          <p:cNvPicPr>
            <a:picLocks noChangeAspect="1"/>
          </p:cNvPicPr>
          <p:nvPr/>
        </p:nvPicPr>
        <p:blipFill>
          <a:blip r:embed="rId2"/>
          <a:stretch>
            <a:fillRect/>
          </a:stretch>
        </p:blipFill>
        <p:spPr>
          <a:xfrm>
            <a:off x="-80506" y="857250"/>
            <a:ext cx="3856348" cy="3702094"/>
          </a:xfrm>
          <a:prstGeom prst="rect">
            <a:avLst/>
          </a:prstGeom>
        </p:spPr>
      </p:pic>
      <p:cxnSp>
        <p:nvCxnSpPr>
          <p:cNvPr id="14" name="Straight Connector 13">
            <a:extLst>
              <a:ext uri="{FF2B5EF4-FFF2-40B4-BE49-F238E27FC236}">
                <a16:creationId xmlns:a16="http://schemas.microsoft.com/office/drawing/2014/main" id="{9D8737EE-37F5-F684-2C35-1FF3AD2CB5C0}"/>
              </a:ext>
            </a:extLst>
          </p:cNvPr>
          <p:cNvCxnSpPr/>
          <p:nvPr/>
        </p:nvCxnSpPr>
        <p:spPr>
          <a:xfrm>
            <a:off x="697808" y="3159015"/>
            <a:ext cx="6542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ight Brace 22">
            <a:extLst>
              <a:ext uri="{FF2B5EF4-FFF2-40B4-BE49-F238E27FC236}">
                <a16:creationId xmlns:a16="http://schemas.microsoft.com/office/drawing/2014/main" id="{903D0D83-7485-9D5C-7CE1-4B29A30648A4}"/>
              </a:ext>
            </a:extLst>
          </p:cNvPr>
          <p:cNvSpPr/>
          <p:nvPr/>
        </p:nvSpPr>
        <p:spPr>
          <a:xfrm>
            <a:off x="1891683" y="3495671"/>
            <a:ext cx="165538" cy="42214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pic>
        <p:nvPicPr>
          <p:cNvPr id="27" name="Picture 26" descr="Text&#10;&#10;Description automatically generated">
            <a:extLst>
              <a:ext uri="{FF2B5EF4-FFF2-40B4-BE49-F238E27FC236}">
                <a16:creationId xmlns:a16="http://schemas.microsoft.com/office/drawing/2014/main" id="{87182AA8-E05B-C4AE-A535-A5FB2593AB39}"/>
              </a:ext>
            </a:extLst>
          </p:cNvPr>
          <p:cNvPicPr>
            <a:picLocks noChangeAspect="1"/>
          </p:cNvPicPr>
          <p:nvPr/>
        </p:nvPicPr>
        <p:blipFill>
          <a:blip r:embed="rId3"/>
          <a:stretch>
            <a:fillRect/>
          </a:stretch>
        </p:blipFill>
        <p:spPr>
          <a:xfrm>
            <a:off x="71114" y="4577499"/>
            <a:ext cx="5054571" cy="1399727"/>
          </a:xfrm>
          <a:prstGeom prst="rect">
            <a:avLst/>
          </a:prstGeom>
        </p:spPr>
      </p:pic>
      <p:pic>
        <p:nvPicPr>
          <p:cNvPr id="32" name="Picture 31" descr="Diagram&#10;&#10;Description automatically generated">
            <a:extLst>
              <a:ext uri="{FF2B5EF4-FFF2-40B4-BE49-F238E27FC236}">
                <a16:creationId xmlns:a16="http://schemas.microsoft.com/office/drawing/2014/main" id="{772BB75F-CDD2-D769-4D4B-33AFF0C1CE40}"/>
              </a:ext>
            </a:extLst>
          </p:cNvPr>
          <p:cNvPicPr>
            <a:picLocks noChangeAspect="1"/>
          </p:cNvPicPr>
          <p:nvPr/>
        </p:nvPicPr>
        <p:blipFill>
          <a:blip r:embed="rId4"/>
          <a:stretch>
            <a:fillRect/>
          </a:stretch>
        </p:blipFill>
        <p:spPr>
          <a:xfrm>
            <a:off x="3178453" y="1054196"/>
            <a:ext cx="3465012" cy="3647062"/>
          </a:xfrm>
          <a:prstGeom prst="rect">
            <a:avLst/>
          </a:prstGeom>
        </p:spPr>
      </p:pic>
      <p:pic>
        <p:nvPicPr>
          <p:cNvPr id="34" name="Picture 33" descr="Diagram&#10;&#10;Description automatically generated">
            <a:extLst>
              <a:ext uri="{FF2B5EF4-FFF2-40B4-BE49-F238E27FC236}">
                <a16:creationId xmlns:a16="http://schemas.microsoft.com/office/drawing/2014/main" id="{CFDFF5BD-B77F-2292-419D-09DC82C10E7F}"/>
              </a:ext>
            </a:extLst>
          </p:cNvPr>
          <p:cNvPicPr>
            <a:picLocks noChangeAspect="1"/>
          </p:cNvPicPr>
          <p:nvPr/>
        </p:nvPicPr>
        <p:blipFill>
          <a:blip r:embed="rId5"/>
          <a:stretch>
            <a:fillRect/>
          </a:stretch>
        </p:blipFill>
        <p:spPr>
          <a:xfrm>
            <a:off x="5529393" y="2067378"/>
            <a:ext cx="3606004" cy="3909848"/>
          </a:xfrm>
          <a:prstGeom prst="rect">
            <a:avLst/>
          </a:prstGeom>
        </p:spPr>
      </p:pic>
      <p:cxnSp>
        <p:nvCxnSpPr>
          <p:cNvPr id="15" name="Straight Connector 14">
            <a:extLst>
              <a:ext uri="{FF2B5EF4-FFF2-40B4-BE49-F238E27FC236}">
                <a16:creationId xmlns:a16="http://schemas.microsoft.com/office/drawing/2014/main" id="{241DC4A0-CEA5-4A20-D797-7AF1D5E5A0EC}"/>
              </a:ext>
            </a:extLst>
          </p:cNvPr>
          <p:cNvCxnSpPr/>
          <p:nvPr/>
        </p:nvCxnSpPr>
        <p:spPr>
          <a:xfrm>
            <a:off x="3614428" y="3308375"/>
            <a:ext cx="65426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DDD49D-B1AE-F94D-73A6-272010D38179}"/>
              </a:ext>
            </a:extLst>
          </p:cNvPr>
          <p:cNvCxnSpPr>
            <a:cxnSpLocks/>
          </p:cNvCxnSpPr>
          <p:nvPr/>
        </p:nvCxnSpPr>
        <p:spPr>
          <a:xfrm>
            <a:off x="6131086" y="4727230"/>
            <a:ext cx="59909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ight Brace 23">
            <a:extLst>
              <a:ext uri="{FF2B5EF4-FFF2-40B4-BE49-F238E27FC236}">
                <a16:creationId xmlns:a16="http://schemas.microsoft.com/office/drawing/2014/main" id="{DF53A683-08D1-CD43-8CD2-B490A2C1C678}"/>
              </a:ext>
            </a:extLst>
          </p:cNvPr>
          <p:cNvSpPr/>
          <p:nvPr/>
        </p:nvSpPr>
        <p:spPr>
          <a:xfrm>
            <a:off x="4796695" y="3642407"/>
            <a:ext cx="165538" cy="42214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25" name="Right Brace 24">
            <a:extLst>
              <a:ext uri="{FF2B5EF4-FFF2-40B4-BE49-F238E27FC236}">
                <a16:creationId xmlns:a16="http://schemas.microsoft.com/office/drawing/2014/main" id="{0EA8DFF8-149C-6010-7EE5-9651C6B300C5}"/>
              </a:ext>
            </a:extLst>
          </p:cNvPr>
          <p:cNvSpPr/>
          <p:nvPr/>
        </p:nvSpPr>
        <p:spPr>
          <a:xfrm>
            <a:off x="7166856" y="5002183"/>
            <a:ext cx="165538" cy="422141"/>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28" name="Frame 27">
            <a:extLst>
              <a:ext uri="{FF2B5EF4-FFF2-40B4-BE49-F238E27FC236}">
                <a16:creationId xmlns:a16="http://schemas.microsoft.com/office/drawing/2014/main" id="{55F3ED75-3AAB-00B0-FB20-989B4AE0A0E8}"/>
              </a:ext>
            </a:extLst>
          </p:cNvPr>
          <p:cNvSpPr/>
          <p:nvPr/>
        </p:nvSpPr>
        <p:spPr>
          <a:xfrm>
            <a:off x="1" y="4547940"/>
            <a:ext cx="5125685" cy="1452811"/>
          </a:xfrm>
          <a:prstGeom prst="frame">
            <a:avLst>
              <a:gd name="adj1" fmla="val 2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8" name="TextBox 37">
            <a:extLst>
              <a:ext uri="{FF2B5EF4-FFF2-40B4-BE49-F238E27FC236}">
                <a16:creationId xmlns:a16="http://schemas.microsoft.com/office/drawing/2014/main" id="{E66A39DD-551C-C546-9BED-EF1CCDAD8211}"/>
              </a:ext>
            </a:extLst>
          </p:cNvPr>
          <p:cNvSpPr txBox="1"/>
          <p:nvPr/>
        </p:nvSpPr>
        <p:spPr>
          <a:xfrm>
            <a:off x="6643465" y="1110663"/>
            <a:ext cx="2405221" cy="553998"/>
          </a:xfrm>
          <a:prstGeom prst="rect">
            <a:avLst/>
          </a:prstGeom>
          <a:noFill/>
        </p:spPr>
        <p:txBody>
          <a:bodyPr wrap="square" rtlCol="0">
            <a:spAutoFit/>
          </a:bodyPr>
          <a:lstStyle/>
          <a:p>
            <a:r>
              <a:rPr lang="en-US" sz="1500" dirty="0">
                <a:solidFill>
                  <a:srgbClr val="C00000"/>
                </a:solidFill>
                <a:highlight>
                  <a:srgbClr val="C0C0C0"/>
                </a:highlight>
              </a:rPr>
              <a:t>M3, M15, M92 all ~ 12.5 Gyr</a:t>
            </a:r>
          </a:p>
        </p:txBody>
      </p:sp>
      <p:cxnSp>
        <p:nvCxnSpPr>
          <p:cNvPr id="2" name="Straight Arrow Connector 18">
            <a:extLst>
              <a:ext uri="{FF2B5EF4-FFF2-40B4-BE49-F238E27FC236}">
                <a16:creationId xmlns:a16="http://schemas.microsoft.com/office/drawing/2014/main" id="{9C02DC00-4F39-8168-9E77-8B5E0ED71D8A}"/>
              </a:ext>
            </a:extLst>
          </p:cNvPr>
          <p:cNvCxnSpPr>
            <a:cxnSpLocks noChangeShapeType="1"/>
          </p:cNvCxnSpPr>
          <p:nvPr/>
        </p:nvCxnSpPr>
        <p:spPr bwMode="auto">
          <a:xfrm rot="5400000">
            <a:off x="6805010" y="3105136"/>
            <a:ext cx="457200" cy="2381"/>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6171C609-1164-562F-7E41-236D5514EB18}"/>
              </a:ext>
            </a:extLst>
          </p:cNvPr>
          <p:cNvSpPr txBox="1"/>
          <p:nvPr/>
        </p:nvSpPr>
        <p:spPr>
          <a:xfrm>
            <a:off x="7109460" y="2877726"/>
            <a:ext cx="736615" cy="646331"/>
          </a:xfrm>
          <a:prstGeom prst="rect">
            <a:avLst/>
          </a:prstGeom>
          <a:noFill/>
        </p:spPr>
        <p:txBody>
          <a:bodyPr wrap="square" rtlCol="0">
            <a:spAutoFit/>
          </a:bodyPr>
          <a:lstStyle/>
          <a:p>
            <a:r>
              <a:rPr lang="en-US" sz="1800" dirty="0">
                <a:solidFill>
                  <a:srgbClr val="0070C0"/>
                </a:solidFill>
              </a:rPr>
              <a:t>distance</a:t>
            </a:r>
          </a:p>
        </p:txBody>
      </p:sp>
      <p:cxnSp>
        <p:nvCxnSpPr>
          <p:cNvPr id="4" name="Straight Arrow Connector 18">
            <a:extLst>
              <a:ext uri="{FF2B5EF4-FFF2-40B4-BE49-F238E27FC236}">
                <a16:creationId xmlns:a16="http://schemas.microsoft.com/office/drawing/2014/main" id="{B34C5EAD-C4E9-CD43-B073-CADB2EAF7FCB}"/>
              </a:ext>
            </a:extLst>
          </p:cNvPr>
          <p:cNvCxnSpPr>
            <a:cxnSpLocks noChangeShapeType="1"/>
          </p:cNvCxnSpPr>
          <p:nvPr/>
        </p:nvCxnSpPr>
        <p:spPr bwMode="auto">
          <a:xfrm>
            <a:off x="7217062" y="3507874"/>
            <a:ext cx="447257" cy="2"/>
          </a:xfrm>
          <a:prstGeom prst="straightConnector1">
            <a:avLst/>
          </a:prstGeom>
          <a:noFill/>
          <a:ln w="38100">
            <a:solidFill>
              <a:srgbClr val="0070C0"/>
            </a:solidFill>
            <a:round/>
            <a:headEnd/>
            <a:tailEnd type="arrow" w="med" len="me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7CCD6B33-77D2-A117-076B-66F317D9A8DA}"/>
              </a:ext>
            </a:extLst>
          </p:cNvPr>
          <p:cNvSpPr txBox="1"/>
          <p:nvPr/>
        </p:nvSpPr>
        <p:spPr>
          <a:xfrm>
            <a:off x="7228039" y="3242186"/>
            <a:ext cx="432303" cy="369332"/>
          </a:xfrm>
          <a:prstGeom prst="rect">
            <a:avLst/>
          </a:prstGeom>
          <a:noFill/>
        </p:spPr>
        <p:txBody>
          <a:bodyPr wrap="square" rtlCol="0">
            <a:spAutoFit/>
          </a:bodyPr>
          <a:lstStyle/>
          <a:p>
            <a:r>
              <a:rPr lang="en-US" sz="1800" dirty="0">
                <a:solidFill>
                  <a:srgbClr val="0070C0"/>
                </a:solidFill>
              </a:rPr>
              <a:t>Fe</a:t>
            </a:r>
          </a:p>
        </p:txBody>
      </p:sp>
      <p:cxnSp>
        <p:nvCxnSpPr>
          <p:cNvPr id="7" name="Straight Arrow Connector 18">
            <a:extLst>
              <a:ext uri="{FF2B5EF4-FFF2-40B4-BE49-F238E27FC236}">
                <a16:creationId xmlns:a16="http://schemas.microsoft.com/office/drawing/2014/main" id="{AD4B9F61-1D9F-44D5-3790-9330482C4840}"/>
              </a:ext>
            </a:extLst>
          </p:cNvPr>
          <p:cNvCxnSpPr>
            <a:cxnSpLocks noChangeShapeType="1"/>
          </p:cNvCxnSpPr>
          <p:nvPr/>
        </p:nvCxnSpPr>
        <p:spPr bwMode="auto">
          <a:xfrm>
            <a:off x="6960732" y="3530660"/>
            <a:ext cx="479959" cy="387153"/>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67508E0F-0630-ED0F-3132-B3F98895ABBE}"/>
              </a:ext>
            </a:extLst>
          </p:cNvPr>
          <p:cNvSpPr txBox="1"/>
          <p:nvPr/>
        </p:nvSpPr>
        <p:spPr>
          <a:xfrm>
            <a:off x="6730176" y="3708302"/>
            <a:ext cx="480449" cy="646331"/>
          </a:xfrm>
          <a:prstGeom prst="rect">
            <a:avLst/>
          </a:prstGeom>
          <a:noFill/>
        </p:spPr>
        <p:txBody>
          <a:bodyPr wrap="square" rtlCol="0">
            <a:spAutoFit/>
          </a:bodyPr>
          <a:lstStyle/>
          <a:p>
            <a:r>
              <a:rPr lang="en-US" sz="1800" dirty="0">
                <a:solidFill>
                  <a:srgbClr val="FF0000"/>
                </a:solidFill>
              </a:rPr>
              <a:t>Abs</a:t>
            </a:r>
          </a:p>
        </p:txBody>
      </p:sp>
    </p:spTree>
    <p:extLst>
      <p:ext uri="{BB962C8B-B14F-4D97-AF65-F5344CB8AC3E}">
        <p14:creationId xmlns:p14="http://schemas.microsoft.com/office/powerpoint/2010/main" val="17345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A0DE1654-BABE-C646-B269-9FDAB38FED76}"/>
              </a:ext>
            </a:extLst>
          </p:cNvPr>
          <p:cNvPicPr>
            <a:picLocks noChangeAspect="1"/>
          </p:cNvPicPr>
          <p:nvPr/>
        </p:nvPicPr>
        <p:blipFill>
          <a:blip r:embed="rId2"/>
          <a:stretch>
            <a:fillRect/>
          </a:stretch>
        </p:blipFill>
        <p:spPr>
          <a:xfrm>
            <a:off x="228600" y="35279"/>
            <a:ext cx="8839200" cy="6625610"/>
          </a:xfrm>
          <a:prstGeom prst="rect">
            <a:avLst/>
          </a:prstGeom>
        </p:spPr>
      </p:pic>
      <p:sp>
        <p:nvSpPr>
          <p:cNvPr id="5" name="TextBox 4">
            <a:extLst>
              <a:ext uri="{FF2B5EF4-FFF2-40B4-BE49-F238E27FC236}">
                <a16:creationId xmlns:a16="http://schemas.microsoft.com/office/drawing/2014/main" id="{E1A55F39-29CE-884C-B4AE-3979AB9731D1}"/>
              </a:ext>
            </a:extLst>
          </p:cNvPr>
          <p:cNvSpPr txBox="1"/>
          <p:nvPr/>
        </p:nvSpPr>
        <p:spPr>
          <a:xfrm>
            <a:off x="1981200" y="304800"/>
            <a:ext cx="990600" cy="461665"/>
          </a:xfrm>
          <a:prstGeom prst="rect">
            <a:avLst/>
          </a:prstGeom>
          <a:noFill/>
        </p:spPr>
        <p:txBody>
          <a:bodyPr wrap="square" rtlCol="0">
            <a:spAutoFit/>
          </a:bodyPr>
          <a:lstStyle/>
          <a:p>
            <a:r>
              <a:rPr lang="en-US" dirty="0">
                <a:solidFill>
                  <a:schemeClr val="tx1"/>
                </a:solidFill>
              </a:rPr>
              <a:t>1 </a:t>
            </a:r>
            <a:r>
              <a:rPr lang="en-US" dirty="0" err="1">
                <a:solidFill>
                  <a:schemeClr val="tx1"/>
                </a:solidFill>
              </a:rPr>
              <a:t>Gyr</a:t>
            </a:r>
            <a:endParaRPr lang="en-US" dirty="0">
              <a:solidFill>
                <a:schemeClr val="tx1"/>
              </a:solidFill>
            </a:endParaRPr>
          </a:p>
        </p:txBody>
      </p:sp>
      <p:sp>
        <p:nvSpPr>
          <p:cNvPr id="6" name="TextBox 5">
            <a:extLst>
              <a:ext uri="{FF2B5EF4-FFF2-40B4-BE49-F238E27FC236}">
                <a16:creationId xmlns:a16="http://schemas.microsoft.com/office/drawing/2014/main" id="{E4FC3567-5437-784D-9CDA-DDB1E0BB03E5}"/>
              </a:ext>
            </a:extLst>
          </p:cNvPr>
          <p:cNvSpPr txBox="1"/>
          <p:nvPr/>
        </p:nvSpPr>
        <p:spPr>
          <a:xfrm>
            <a:off x="6934200" y="5105400"/>
            <a:ext cx="1219200" cy="461665"/>
          </a:xfrm>
          <a:prstGeom prst="rect">
            <a:avLst/>
          </a:prstGeom>
          <a:noFill/>
        </p:spPr>
        <p:txBody>
          <a:bodyPr wrap="square" rtlCol="0">
            <a:spAutoFit/>
          </a:bodyPr>
          <a:lstStyle/>
          <a:p>
            <a:r>
              <a:rPr lang="en-US" dirty="0"/>
              <a:t>15 </a:t>
            </a:r>
            <a:r>
              <a:rPr lang="en-US" dirty="0" err="1"/>
              <a:t>Gyr</a:t>
            </a:r>
            <a:endParaRPr lang="en-US" dirty="0"/>
          </a:p>
        </p:txBody>
      </p:sp>
      <p:sp>
        <p:nvSpPr>
          <p:cNvPr id="7" name="TextBox 6">
            <a:extLst>
              <a:ext uri="{FF2B5EF4-FFF2-40B4-BE49-F238E27FC236}">
                <a16:creationId xmlns:a16="http://schemas.microsoft.com/office/drawing/2014/main" id="{C1DF24F8-B379-A949-AE62-FA829A3E22ED}"/>
              </a:ext>
            </a:extLst>
          </p:cNvPr>
          <p:cNvSpPr txBox="1"/>
          <p:nvPr/>
        </p:nvSpPr>
        <p:spPr>
          <a:xfrm>
            <a:off x="304800" y="6324600"/>
            <a:ext cx="6858000" cy="461665"/>
          </a:xfrm>
          <a:prstGeom prst="rect">
            <a:avLst/>
          </a:prstGeom>
          <a:noFill/>
        </p:spPr>
        <p:txBody>
          <a:bodyPr wrap="square" rtlCol="0">
            <a:spAutoFit/>
          </a:bodyPr>
          <a:lstStyle/>
          <a:p>
            <a:r>
              <a:rPr lang="en-US" dirty="0"/>
              <a:t>DSED models: 1, 1.25, 1.5 … 5.0, 5.5, … 15 </a:t>
            </a:r>
            <a:r>
              <a:rPr lang="en-US" dirty="0" err="1"/>
              <a:t>Gyr</a:t>
            </a:r>
            <a:endParaRPr lang="en-US" dirty="0"/>
          </a:p>
        </p:txBody>
      </p:sp>
      <p:sp>
        <p:nvSpPr>
          <p:cNvPr id="8" name="5-Point Star 7">
            <a:extLst>
              <a:ext uri="{FF2B5EF4-FFF2-40B4-BE49-F238E27FC236}">
                <a16:creationId xmlns:a16="http://schemas.microsoft.com/office/drawing/2014/main" id="{DDE1E3CB-43DB-7A4F-B80A-ECF1618D6712}"/>
              </a:ext>
            </a:extLst>
          </p:cNvPr>
          <p:cNvSpPr/>
          <p:nvPr/>
        </p:nvSpPr>
        <p:spPr bwMode="auto">
          <a:xfrm>
            <a:off x="3505200" y="766465"/>
            <a:ext cx="457200" cy="3810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sp>
        <p:nvSpPr>
          <p:cNvPr id="9" name="5-Point Star 8">
            <a:extLst>
              <a:ext uri="{FF2B5EF4-FFF2-40B4-BE49-F238E27FC236}">
                <a16:creationId xmlns:a16="http://schemas.microsoft.com/office/drawing/2014/main" id="{88C6BF40-BDAD-DE43-B6F0-AFA70BE562AD}"/>
              </a:ext>
            </a:extLst>
          </p:cNvPr>
          <p:cNvSpPr/>
          <p:nvPr/>
        </p:nvSpPr>
        <p:spPr bwMode="auto">
          <a:xfrm>
            <a:off x="7162800" y="1754833"/>
            <a:ext cx="457200" cy="381000"/>
          </a:xfrm>
          <a:prstGeom prst="star5">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sp>
        <p:nvSpPr>
          <p:cNvPr id="10" name="5-Point Star 9">
            <a:extLst>
              <a:ext uri="{FF2B5EF4-FFF2-40B4-BE49-F238E27FC236}">
                <a16:creationId xmlns:a16="http://schemas.microsoft.com/office/drawing/2014/main" id="{A16633EA-2154-BD4B-A38C-300054F999ED}"/>
              </a:ext>
            </a:extLst>
          </p:cNvPr>
          <p:cNvSpPr/>
          <p:nvPr/>
        </p:nvSpPr>
        <p:spPr bwMode="auto">
          <a:xfrm>
            <a:off x="3505200" y="2672421"/>
            <a:ext cx="457200" cy="38100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sp>
        <p:nvSpPr>
          <p:cNvPr id="11" name="5-Point Star 10">
            <a:extLst>
              <a:ext uri="{FF2B5EF4-FFF2-40B4-BE49-F238E27FC236}">
                <a16:creationId xmlns:a16="http://schemas.microsoft.com/office/drawing/2014/main" id="{E1AEF89F-D460-3541-9690-3A7B529E41AE}"/>
              </a:ext>
            </a:extLst>
          </p:cNvPr>
          <p:cNvSpPr/>
          <p:nvPr/>
        </p:nvSpPr>
        <p:spPr bwMode="auto">
          <a:xfrm>
            <a:off x="2133600" y="1606898"/>
            <a:ext cx="457200" cy="381000"/>
          </a:xfrm>
          <a:prstGeom prst="star5">
            <a:avLst/>
          </a:prstGeom>
          <a:solidFill>
            <a:schemeClr val="accent1"/>
          </a:solidFill>
          <a:ln w="952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spTree>
    <p:extLst>
      <p:ext uri="{BB962C8B-B14F-4D97-AF65-F5344CB8AC3E}">
        <p14:creationId xmlns:p14="http://schemas.microsoft.com/office/powerpoint/2010/main" val="3038155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93" name="Picture 2" descr="cmd">
            <a:extLst>
              <a:ext uri="{FF2B5EF4-FFF2-40B4-BE49-F238E27FC236}">
                <a16:creationId xmlns:a16="http://schemas.microsoft.com/office/drawing/2014/main" id="{7012A151-C600-224D-B737-DBB63C204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800"/>
            <a:ext cx="8763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Oval 3">
            <a:extLst>
              <a:ext uri="{FF2B5EF4-FFF2-40B4-BE49-F238E27FC236}">
                <a16:creationId xmlns:a16="http://schemas.microsoft.com/office/drawing/2014/main" id="{F529E9E7-404D-4E4E-8FC6-4955F57FFC8E}"/>
              </a:ext>
            </a:extLst>
          </p:cNvPr>
          <p:cNvSpPr>
            <a:spLocks noChangeArrowheads="1"/>
          </p:cNvSpPr>
          <p:nvPr/>
        </p:nvSpPr>
        <p:spPr bwMode="auto">
          <a:xfrm>
            <a:off x="4800600"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0595" name="Oval 4">
            <a:extLst>
              <a:ext uri="{FF2B5EF4-FFF2-40B4-BE49-F238E27FC236}">
                <a16:creationId xmlns:a16="http://schemas.microsoft.com/office/drawing/2014/main" id="{1CBB4ED7-D90A-E747-A0A8-1B67D2837D8F}"/>
              </a:ext>
            </a:extLst>
          </p:cNvPr>
          <p:cNvSpPr>
            <a:spLocks noChangeArrowheads="1"/>
          </p:cNvSpPr>
          <p:nvPr/>
        </p:nvSpPr>
        <p:spPr bwMode="auto">
          <a:xfrm>
            <a:off x="1447800" y="1981200"/>
            <a:ext cx="2209800" cy="2362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0596" name="Line 5">
            <a:extLst>
              <a:ext uri="{FF2B5EF4-FFF2-40B4-BE49-F238E27FC236}">
                <a16:creationId xmlns:a16="http://schemas.microsoft.com/office/drawing/2014/main" id="{DA7CEC3B-52F7-2B42-96DC-810383AFAB81}"/>
              </a:ext>
            </a:extLst>
          </p:cNvPr>
          <p:cNvSpPr>
            <a:spLocks noChangeShapeType="1"/>
          </p:cNvSpPr>
          <p:nvPr/>
        </p:nvSpPr>
        <p:spPr bwMode="auto">
          <a:xfrm>
            <a:off x="1600200" y="2514600"/>
            <a:ext cx="1752600" cy="1447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97" name="Freeform 6">
            <a:extLst>
              <a:ext uri="{FF2B5EF4-FFF2-40B4-BE49-F238E27FC236}">
                <a16:creationId xmlns:a16="http://schemas.microsoft.com/office/drawing/2014/main" id="{98DCD447-10B7-224F-B441-E09CD0E41294}"/>
              </a:ext>
            </a:extLst>
          </p:cNvPr>
          <p:cNvSpPr>
            <a:spLocks/>
          </p:cNvSpPr>
          <p:nvPr/>
        </p:nvSpPr>
        <p:spPr bwMode="auto">
          <a:xfrm>
            <a:off x="2438400" y="2667000"/>
            <a:ext cx="393700" cy="546100"/>
          </a:xfrm>
          <a:custGeom>
            <a:avLst/>
            <a:gdLst>
              <a:gd name="T0" fmla="*/ 0 w 248"/>
              <a:gd name="T1" fmla="*/ 2147483647 h 344"/>
              <a:gd name="T2" fmla="*/ 2147483647 w 248"/>
              <a:gd name="T3" fmla="*/ 2147483647 h 344"/>
              <a:gd name="T4" fmla="*/ 2147483647 w 248"/>
              <a:gd name="T5" fmla="*/ 2147483647 h 344"/>
              <a:gd name="T6" fmla="*/ 2147483647 w 248"/>
              <a:gd name="T7" fmla="*/ 2147483647 h 344"/>
              <a:gd name="T8" fmla="*/ 2147483647 w 248"/>
              <a:gd name="T9" fmla="*/ 2147483647 h 344"/>
              <a:gd name="T10" fmla="*/ 2147483647 w 248"/>
              <a:gd name="T11" fmla="*/ 2147483647 h 344"/>
              <a:gd name="T12" fmla="*/ 2147483647 w 248"/>
              <a:gd name="T13" fmla="*/ 2147483647 h 344"/>
              <a:gd name="T14" fmla="*/ 2147483647 w 248"/>
              <a:gd name="T15" fmla="*/ 0 h 344"/>
              <a:gd name="T16" fmla="*/ 0 60000 65536"/>
              <a:gd name="T17" fmla="*/ 0 60000 65536"/>
              <a:gd name="T18" fmla="*/ 0 60000 65536"/>
              <a:gd name="T19" fmla="*/ 0 60000 65536"/>
              <a:gd name="T20" fmla="*/ 0 60000 65536"/>
              <a:gd name="T21" fmla="*/ 0 60000 65536"/>
              <a:gd name="T22" fmla="*/ 0 60000 65536"/>
              <a:gd name="T23" fmla="*/ 0 60000 65536"/>
              <a:gd name="T24" fmla="*/ 0 w 248"/>
              <a:gd name="T25" fmla="*/ 0 h 344"/>
              <a:gd name="T26" fmla="*/ 248 w 248"/>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 h="344">
                <a:moveTo>
                  <a:pt x="0" y="336"/>
                </a:moveTo>
                <a:cubicBezTo>
                  <a:pt x="32" y="340"/>
                  <a:pt x="64" y="344"/>
                  <a:pt x="96" y="336"/>
                </a:cubicBezTo>
                <a:cubicBezTo>
                  <a:pt x="128" y="328"/>
                  <a:pt x="168" y="312"/>
                  <a:pt x="192" y="288"/>
                </a:cubicBezTo>
                <a:cubicBezTo>
                  <a:pt x="216" y="264"/>
                  <a:pt x="232" y="216"/>
                  <a:pt x="240" y="192"/>
                </a:cubicBezTo>
                <a:cubicBezTo>
                  <a:pt x="248" y="168"/>
                  <a:pt x="240" y="160"/>
                  <a:pt x="240" y="144"/>
                </a:cubicBezTo>
                <a:cubicBezTo>
                  <a:pt x="240" y="128"/>
                  <a:pt x="248" y="112"/>
                  <a:pt x="240" y="96"/>
                </a:cubicBezTo>
                <a:cubicBezTo>
                  <a:pt x="232" y="80"/>
                  <a:pt x="224" y="64"/>
                  <a:pt x="192" y="48"/>
                </a:cubicBezTo>
                <a:cubicBezTo>
                  <a:pt x="160" y="32"/>
                  <a:pt x="72" y="8"/>
                  <a:pt x="48"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598" name="Line 10">
            <a:extLst>
              <a:ext uri="{FF2B5EF4-FFF2-40B4-BE49-F238E27FC236}">
                <a16:creationId xmlns:a16="http://schemas.microsoft.com/office/drawing/2014/main" id="{0745175A-A704-8948-90B5-0601407353DE}"/>
              </a:ext>
            </a:extLst>
          </p:cNvPr>
          <p:cNvSpPr>
            <a:spLocks noChangeShapeType="1"/>
          </p:cNvSpPr>
          <p:nvPr/>
        </p:nvSpPr>
        <p:spPr bwMode="auto">
          <a:xfrm flipH="1" flipV="1">
            <a:off x="3657600" y="2971800"/>
            <a:ext cx="11430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0599" name="TextBox 10">
            <a:extLst>
              <a:ext uri="{FF2B5EF4-FFF2-40B4-BE49-F238E27FC236}">
                <a16:creationId xmlns:a16="http://schemas.microsoft.com/office/drawing/2014/main" id="{834ED1BE-BBEC-B94C-A32D-6600D6DBC4EF}"/>
              </a:ext>
            </a:extLst>
          </p:cNvPr>
          <p:cNvSpPr txBox="1">
            <a:spLocks noChangeArrowheads="1"/>
          </p:cNvSpPr>
          <p:nvPr/>
        </p:nvSpPr>
        <p:spPr bwMode="auto">
          <a:xfrm>
            <a:off x="762000" y="228600"/>
            <a:ext cx="2517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sz="3600">
                <a:solidFill>
                  <a:srgbClr val="FF0000"/>
                </a:solidFill>
              </a:rPr>
              <a:t>An Example</a:t>
            </a:r>
            <a:endParaRPr lang="en-US" altLang="en-US" sz="3600"/>
          </a:p>
        </p:txBody>
      </p:sp>
      <p:sp>
        <p:nvSpPr>
          <p:cNvPr id="110600" name="Freeform 6">
            <a:extLst>
              <a:ext uri="{FF2B5EF4-FFF2-40B4-BE49-F238E27FC236}">
                <a16:creationId xmlns:a16="http://schemas.microsoft.com/office/drawing/2014/main" id="{399A9D1B-6191-714B-B66D-6B42CD529531}"/>
              </a:ext>
            </a:extLst>
          </p:cNvPr>
          <p:cNvSpPr>
            <a:spLocks/>
          </p:cNvSpPr>
          <p:nvPr/>
        </p:nvSpPr>
        <p:spPr bwMode="auto">
          <a:xfrm>
            <a:off x="2590800" y="2819400"/>
            <a:ext cx="393700" cy="546100"/>
          </a:xfrm>
          <a:custGeom>
            <a:avLst/>
            <a:gdLst>
              <a:gd name="T0" fmla="*/ 0 w 248"/>
              <a:gd name="T1" fmla="*/ 2147483647 h 344"/>
              <a:gd name="T2" fmla="*/ 2147483647 w 248"/>
              <a:gd name="T3" fmla="*/ 2147483647 h 344"/>
              <a:gd name="T4" fmla="*/ 2147483647 w 248"/>
              <a:gd name="T5" fmla="*/ 2147483647 h 344"/>
              <a:gd name="T6" fmla="*/ 2147483647 w 248"/>
              <a:gd name="T7" fmla="*/ 2147483647 h 344"/>
              <a:gd name="T8" fmla="*/ 2147483647 w 248"/>
              <a:gd name="T9" fmla="*/ 2147483647 h 344"/>
              <a:gd name="T10" fmla="*/ 2147483647 w 248"/>
              <a:gd name="T11" fmla="*/ 2147483647 h 344"/>
              <a:gd name="T12" fmla="*/ 2147483647 w 248"/>
              <a:gd name="T13" fmla="*/ 2147483647 h 344"/>
              <a:gd name="T14" fmla="*/ 2147483647 w 248"/>
              <a:gd name="T15" fmla="*/ 0 h 344"/>
              <a:gd name="T16" fmla="*/ 0 60000 65536"/>
              <a:gd name="T17" fmla="*/ 0 60000 65536"/>
              <a:gd name="T18" fmla="*/ 0 60000 65536"/>
              <a:gd name="T19" fmla="*/ 0 60000 65536"/>
              <a:gd name="T20" fmla="*/ 0 60000 65536"/>
              <a:gd name="T21" fmla="*/ 0 60000 65536"/>
              <a:gd name="T22" fmla="*/ 0 60000 65536"/>
              <a:gd name="T23" fmla="*/ 0 60000 65536"/>
              <a:gd name="T24" fmla="*/ 0 w 248"/>
              <a:gd name="T25" fmla="*/ 0 h 344"/>
              <a:gd name="T26" fmla="*/ 248 w 248"/>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 h="344">
                <a:moveTo>
                  <a:pt x="0" y="336"/>
                </a:moveTo>
                <a:cubicBezTo>
                  <a:pt x="32" y="340"/>
                  <a:pt x="64" y="344"/>
                  <a:pt x="96" y="336"/>
                </a:cubicBezTo>
                <a:cubicBezTo>
                  <a:pt x="128" y="328"/>
                  <a:pt x="168" y="312"/>
                  <a:pt x="192" y="288"/>
                </a:cubicBezTo>
                <a:cubicBezTo>
                  <a:pt x="216" y="264"/>
                  <a:pt x="232" y="216"/>
                  <a:pt x="240" y="192"/>
                </a:cubicBezTo>
                <a:cubicBezTo>
                  <a:pt x="248" y="168"/>
                  <a:pt x="240" y="160"/>
                  <a:pt x="240" y="144"/>
                </a:cubicBezTo>
                <a:cubicBezTo>
                  <a:pt x="240" y="128"/>
                  <a:pt x="248" y="112"/>
                  <a:pt x="240" y="96"/>
                </a:cubicBezTo>
                <a:cubicBezTo>
                  <a:pt x="232" y="80"/>
                  <a:pt x="224" y="64"/>
                  <a:pt x="192" y="48"/>
                </a:cubicBezTo>
                <a:cubicBezTo>
                  <a:pt x="160" y="32"/>
                  <a:pt x="72" y="8"/>
                  <a:pt x="48"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01" name="Freeform 6">
            <a:extLst>
              <a:ext uri="{FF2B5EF4-FFF2-40B4-BE49-F238E27FC236}">
                <a16:creationId xmlns:a16="http://schemas.microsoft.com/office/drawing/2014/main" id="{EBC3290B-0708-B945-AA9A-541B5915C8B3}"/>
              </a:ext>
            </a:extLst>
          </p:cNvPr>
          <p:cNvSpPr>
            <a:spLocks/>
          </p:cNvSpPr>
          <p:nvPr/>
        </p:nvSpPr>
        <p:spPr bwMode="auto">
          <a:xfrm>
            <a:off x="2209800" y="2514600"/>
            <a:ext cx="393700" cy="546100"/>
          </a:xfrm>
          <a:custGeom>
            <a:avLst/>
            <a:gdLst>
              <a:gd name="T0" fmla="*/ 0 w 248"/>
              <a:gd name="T1" fmla="*/ 2147483647 h 344"/>
              <a:gd name="T2" fmla="*/ 2147483647 w 248"/>
              <a:gd name="T3" fmla="*/ 2147483647 h 344"/>
              <a:gd name="T4" fmla="*/ 2147483647 w 248"/>
              <a:gd name="T5" fmla="*/ 2147483647 h 344"/>
              <a:gd name="T6" fmla="*/ 2147483647 w 248"/>
              <a:gd name="T7" fmla="*/ 2147483647 h 344"/>
              <a:gd name="T8" fmla="*/ 2147483647 w 248"/>
              <a:gd name="T9" fmla="*/ 2147483647 h 344"/>
              <a:gd name="T10" fmla="*/ 2147483647 w 248"/>
              <a:gd name="T11" fmla="*/ 2147483647 h 344"/>
              <a:gd name="T12" fmla="*/ 2147483647 w 248"/>
              <a:gd name="T13" fmla="*/ 2147483647 h 344"/>
              <a:gd name="T14" fmla="*/ 2147483647 w 248"/>
              <a:gd name="T15" fmla="*/ 0 h 344"/>
              <a:gd name="T16" fmla="*/ 0 60000 65536"/>
              <a:gd name="T17" fmla="*/ 0 60000 65536"/>
              <a:gd name="T18" fmla="*/ 0 60000 65536"/>
              <a:gd name="T19" fmla="*/ 0 60000 65536"/>
              <a:gd name="T20" fmla="*/ 0 60000 65536"/>
              <a:gd name="T21" fmla="*/ 0 60000 65536"/>
              <a:gd name="T22" fmla="*/ 0 60000 65536"/>
              <a:gd name="T23" fmla="*/ 0 60000 65536"/>
              <a:gd name="T24" fmla="*/ 0 w 248"/>
              <a:gd name="T25" fmla="*/ 0 h 344"/>
              <a:gd name="T26" fmla="*/ 248 w 248"/>
              <a:gd name="T27" fmla="*/ 344 h 3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8" h="344">
                <a:moveTo>
                  <a:pt x="0" y="336"/>
                </a:moveTo>
                <a:cubicBezTo>
                  <a:pt x="32" y="340"/>
                  <a:pt x="64" y="344"/>
                  <a:pt x="96" y="336"/>
                </a:cubicBezTo>
                <a:cubicBezTo>
                  <a:pt x="128" y="328"/>
                  <a:pt x="168" y="312"/>
                  <a:pt x="192" y="288"/>
                </a:cubicBezTo>
                <a:cubicBezTo>
                  <a:pt x="216" y="264"/>
                  <a:pt x="232" y="216"/>
                  <a:pt x="240" y="192"/>
                </a:cubicBezTo>
                <a:cubicBezTo>
                  <a:pt x="248" y="168"/>
                  <a:pt x="240" y="160"/>
                  <a:pt x="240" y="144"/>
                </a:cubicBezTo>
                <a:cubicBezTo>
                  <a:pt x="240" y="128"/>
                  <a:pt x="248" y="112"/>
                  <a:pt x="240" y="96"/>
                </a:cubicBezTo>
                <a:cubicBezTo>
                  <a:pt x="232" y="80"/>
                  <a:pt x="224" y="64"/>
                  <a:pt x="192" y="48"/>
                </a:cubicBezTo>
                <a:cubicBezTo>
                  <a:pt x="160" y="32"/>
                  <a:pt x="72" y="8"/>
                  <a:pt x="48"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10602" name="Straight Connector 14">
            <a:extLst>
              <a:ext uri="{FF2B5EF4-FFF2-40B4-BE49-F238E27FC236}">
                <a16:creationId xmlns:a16="http://schemas.microsoft.com/office/drawing/2014/main" id="{79333FFF-30BC-1E45-9D7C-622F2B026DCA}"/>
              </a:ext>
            </a:extLst>
          </p:cNvPr>
          <p:cNvCxnSpPr>
            <a:cxnSpLocks noChangeShapeType="1"/>
          </p:cNvCxnSpPr>
          <p:nvPr/>
        </p:nvCxnSpPr>
        <p:spPr bwMode="auto">
          <a:xfrm>
            <a:off x="2514600" y="2895600"/>
            <a:ext cx="381000" cy="1588"/>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cxnSp>
      <p:cxnSp>
        <p:nvCxnSpPr>
          <p:cNvPr id="110603" name="Straight Connector 15">
            <a:extLst>
              <a:ext uri="{FF2B5EF4-FFF2-40B4-BE49-F238E27FC236}">
                <a16:creationId xmlns:a16="http://schemas.microsoft.com/office/drawing/2014/main" id="{2C9DB058-3DF3-714A-9781-488D06BE6475}"/>
              </a:ext>
            </a:extLst>
          </p:cNvPr>
          <p:cNvCxnSpPr>
            <a:cxnSpLocks noChangeShapeType="1"/>
          </p:cNvCxnSpPr>
          <p:nvPr/>
        </p:nvCxnSpPr>
        <p:spPr bwMode="auto">
          <a:xfrm rot="5400000">
            <a:off x="2590800" y="2895600"/>
            <a:ext cx="306388" cy="1588"/>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74442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a:extLst>
              <a:ext uri="{FF2B5EF4-FFF2-40B4-BE49-F238E27FC236}">
                <a16:creationId xmlns:a16="http://schemas.microsoft.com/office/drawing/2014/main" id="{DFE72CAD-843E-124C-94C2-22BD45DE77FE}"/>
              </a:ext>
            </a:extLst>
          </p:cNvPr>
          <p:cNvSpPr txBox="1">
            <a:spLocks noChangeArrowheads="1"/>
          </p:cNvSpPr>
          <p:nvPr/>
        </p:nvSpPr>
        <p:spPr bwMode="auto">
          <a:xfrm>
            <a:off x="2057400" y="2133600"/>
            <a:ext cx="2790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under the hood demo</a:t>
            </a:r>
          </a:p>
        </p:txBody>
      </p:sp>
      <p:pic>
        <p:nvPicPr>
          <p:cNvPr id="83971" name="MCMC movie small.mov" descr="/Users/ted/home/ltsa/src/docs/MCMC movie small.mov">
            <a:hlinkClick r:id="" action="ppaction://media"/>
            <a:extLst>
              <a:ext uri="{FF2B5EF4-FFF2-40B4-BE49-F238E27FC236}">
                <a16:creationId xmlns:a16="http://schemas.microsoft.com/office/drawing/2014/main" id="{2BB88E32-1EA0-CC4C-A8C5-FA6FF3495A7D}"/>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018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39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3971"/>
                                        </p:tgtEl>
                                      </p:cBhvr>
                                    </p:cmd>
                                  </p:childTnLst>
                                </p:cTn>
                              </p:par>
                            </p:childTnLst>
                          </p:cTn>
                        </p:par>
                      </p:childTnLst>
                    </p:cTn>
                  </p:par>
                </p:childTnLst>
              </p:cTn>
              <p:nextCondLst>
                <p:cond evt="onClick" delay="0">
                  <p:tgtEl>
                    <p:spTgt spid="83971"/>
                  </p:tgtEl>
                </p:cond>
              </p:nextCondLst>
            </p:seq>
            <p:video>
              <p:cMediaNode vol="80000">
                <p:cTn id="7" fill="hold" display="0">
                  <p:stCondLst>
                    <p:cond delay="indefinite"/>
                  </p:stCondLst>
                </p:cTn>
                <p:tgtEl>
                  <p:spTgt spid="8397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line chart, scatter chart&#10;&#10;Description automatically generated">
            <a:extLst>
              <a:ext uri="{FF2B5EF4-FFF2-40B4-BE49-F238E27FC236}">
                <a16:creationId xmlns:a16="http://schemas.microsoft.com/office/drawing/2014/main" id="{85F31C75-B3BD-BC5B-3B9F-A80A4CCF3355}"/>
              </a:ext>
            </a:extLst>
          </p:cNvPr>
          <p:cNvPicPr>
            <a:picLocks noChangeAspect="1"/>
          </p:cNvPicPr>
          <p:nvPr/>
        </p:nvPicPr>
        <p:blipFill>
          <a:blip r:embed="rId2"/>
          <a:stretch>
            <a:fillRect/>
          </a:stretch>
        </p:blipFill>
        <p:spPr>
          <a:xfrm>
            <a:off x="961209" y="857250"/>
            <a:ext cx="6072120" cy="5052848"/>
          </a:xfrm>
          <a:prstGeom prst="rect">
            <a:avLst/>
          </a:prstGeom>
        </p:spPr>
      </p:pic>
    </p:spTree>
    <p:extLst>
      <p:ext uri="{BB962C8B-B14F-4D97-AF65-F5344CB8AC3E}">
        <p14:creationId xmlns:p14="http://schemas.microsoft.com/office/powerpoint/2010/main" val="124054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9188EBD4-5A89-2741-C725-92C6C8C786CF}"/>
              </a:ext>
            </a:extLst>
          </p:cNvPr>
          <p:cNvPicPr>
            <a:picLocks noChangeAspect="1"/>
          </p:cNvPicPr>
          <p:nvPr/>
        </p:nvPicPr>
        <p:blipFill>
          <a:blip r:embed="rId2"/>
          <a:stretch>
            <a:fillRect/>
          </a:stretch>
        </p:blipFill>
        <p:spPr>
          <a:xfrm>
            <a:off x="725214" y="884682"/>
            <a:ext cx="6053699" cy="5116068"/>
          </a:xfrm>
          <a:prstGeom prst="rect">
            <a:avLst/>
          </a:prstGeom>
        </p:spPr>
      </p:pic>
      <p:sp>
        <p:nvSpPr>
          <p:cNvPr id="6" name="Striped Right Arrow 5">
            <a:extLst>
              <a:ext uri="{FF2B5EF4-FFF2-40B4-BE49-F238E27FC236}">
                <a16:creationId xmlns:a16="http://schemas.microsoft.com/office/drawing/2014/main" id="{BE0024CD-947A-9380-26CA-9E3B77364F57}"/>
              </a:ext>
            </a:extLst>
          </p:cNvPr>
          <p:cNvSpPr/>
          <p:nvPr/>
        </p:nvSpPr>
        <p:spPr>
          <a:xfrm rot="10800000">
            <a:off x="2640726" y="2977712"/>
            <a:ext cx="670034" cy="134007"/>
          </a:xfrm>
          <a:prstGeom prst="strip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triped Right Arrow 6">
            <a:extLst>
              <a:ext uri="{FF2B5EF4-FFF2-40B4-BE49-F238E27FC236}">
                <a16:creationId xmlns:a16="http://schemas.microsoft.com/office/drawing/2014/main" id="{7B7159FC-34BD-9FF4-5F0F-4F2AB3E0C7C8}"/>
              </a:ext>
            </a:extLst>
          </p:cNvPr>
          <p:cNvSpPr/>
          <p:nvPr/>
        </p:nvSpPr>
        <p:spPr>
          <a:xfrm rot="10800000">
            <a:off x="3485983" y="3683219"/>
            <a:ext cx="670034" cy="134007"/>
          </a:xfrm>
          <a:prstGeom prst="strip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triped Right Arrow 7">
            <a:extLst>
              <a:ext uri="{FF2B5EF4-FFF2-40B4-BE49-F238E27FC236}">
                <a16:creationId xmlns:a16="http://schemas.microsoft.com/office/drawing/2014/main" id="{998FF7D3-715D-32F6-32A9-6B5A7474CD95}"/>
              </a:ext>
            </a:extLst>
          </p:cNvPr>
          <p:cNvSpPr/>
          <p:nvPr/>
        </p:nvSpPr>
        <p:spPr>
          <a:xfrm rot="10800000">
            <a:off x="3901966" y="4120711"/>
            <a:ext cx="670034" cy="134007"/>
          </a:xfrm>
          <a:prstGeom prst="striped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B70864BB-F5E1-D2C0-40AE-67F8B1CE93CA}"/>
              </a:ext>
            </a:extLst>
          </p:cNvPr>
          <p:cNvSpPr txBox="1"/>
          <p:nvPr/>
        </p:nvSpPr>
        <p:spPr>
          <a:xfrm>
            <a:off x="6976242" y="1726725"/>
            <a:ext cx="2005829" cy="4178067"/>
          </a:xfrm>
          <a:prstGeom prst="rect">
            <a:avLst/>
          </a:prstGeom>
          <a:noFill/>
        </p:spPr>
        <p:txBody>
          <a:bodyPr wrap="square" rtlCol="0">
            <a:spAutoFit/>
          </a:bodyPr>
          <a:lstStyle/>
          <a:p>
            <a:r>
              <a:rPr lang="en-US" sz="1350" dirty="0">
                <a:solidFill>
                  <a:srgbClr val="7030A0"/>
                </a:solidFill>
              </a:rPr>
              <a:t>Priors for BASE-9 recovery</a:t>
            </a:r>
          </a:p>
          <a:p>
            <a:pPr marL="214313" indent="-214313">
              <a:buFont typeface="Arial" panose="020B0604020202020204" pitchFamily="34" charset="0"/>
              <a:buChar char="•"/>
            </a:pPr>
            <a:r>
              <a:rPr lang="en-US" sz="1350" dirty="0">
                <a:solidFill>
                  <a:srgbClr val="C00000"/>
                </a:solidFill>
              </a:rPr>
              <a:t>[Fe/H] = 0 ± 0.05</a:t>
            </a:r>
          </a:p>
          <a:p>
            <a:pPr marL="214313" indent="-214313">
              <a:buFont typeface="Arial" panose="020B0604020202020204" pitchFamily="34" charset="0"/>
              <a:buChar char="•"/>
            </a:pPr>
            <a:r>
              <a:rPr lang="en-US" sz="1350" dirty="0">
                <a:solidFill>
                  <a:srgbClr val="C00000"/>
                </a:solidFill>
              </a:rPr>
              <a:t>Av = 0 ± 0.05</a:t>
            </a:r>
          </a:p>
          <a:p>
            <a:pPr marL="214313" indent="-214313">
              <a:buFont typeface="Arial" panose="020B0604020202020204" pitchFamily="34" charset="0"/>
              <a:buChar char="•"/>
            </a:pPr>
            <a:r>
              <a:rPr lang="en-US" sz="1350" dirty="0"/>
              <a:t>𝜹𝝕/𝝕 = 0.01</a:t>
            </a:r>
          </a:p>
          <a:p>
            <a:pPr marL="214313" indent="-214313">
              <a:buFont typeface="Arial" panose="020B0604020202020204" pitchFamily="34" charset="0"/>
              <a:buChar char="•"/>
            </a:pPr>
            <a:r>
              <a:rPr lang="en-US" sz="1800" dirty="0">
                <a:solidFill>
                  <a:srgbClr val="C00000"/>
                </a:solidFill>
              </a:rPr>
              <a:t>binary recover on</a:t>
            </a:r>
          </a:p>
          <a:p>
            <a:endParaRPr lang="en-US" sz="1800" dirty="0"/>
          </a:p>
          <a:p>
            <a:endParaRPr lang="en-US" sz="1800" dirty="0"/>
          </a:p>
          <a:p>
            <a:r>
              <a:rPr lang="en-US" sz="1800" dirty="0"/>
              <a:t>When binary recovery is turned on, some stars can be created by combinations of age and binary mass ratio.</a:t>
            </a:r>
          </a:p>
        </p:txBody>
      </p:sp>
    </p:spTree>
    <p:extLst>
      <p:ext uri="{BB962C8B-B14F-4D97-AF65-F5344CB8AC3E}">
        <p14:creationId xmlns:p14="http://schemas.microsoft.com/office/powerpoint/2010/main" val="221567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BB45D56F-FFC9-4047-9C4D-E551AB76CCDA}"/>
              </a:ext>
            </a:extLst>
          </p:cNvPr>
          <p:cNvPicPr>
            <a:picLocks noChangeAspect="1"/>
          </p:cNvPicPr>
          <p:nvPr/>
        </p:nvPicPr>
        <p:blipFill>
          <a:blip r:embed="rId2"/>
          <a:stretch>
            <a:fillRect/>
          </a:stretch>
        </p:blipFill>
        <p:spPr>
          <a:xfrm>
            <a:off x="2420803" y="0"/>
            <a:ext cx="5975737" cy="6858000"/>
          </a:xfrm>
          <a:prstGeom prst="rect">
            <a:avLst/>
          </a:prstGeom>
        </p:spPr>
      </p:pic>
      <p:sp>
        <p:nvSpPr>
          <p:cNvPr id="4" name="TextBox 3">
            <a:extLst>
              <a:ext uri="{FF2B5EF4-FFF2-40B4-BE49-F238E27FC236}">
                <a16:creationId xmlns:a16="http://schemas.microsoft.com/office/drawing/2014/main" id="{D5122D96-25C1-7A42-BF3A-E991F274E87F}"/>
              </a:ext>
            </a:extLst>
          </p:cNvPr>
          <p:cNvSpPr txBox="1"/>
          <p:nvPr/>
        </p:nvSpPr>
        <p:spPr>
          <a:xfrm>
            <a:off x="8069766" y="653534"/>
            <a:ext cx="1066800" cy="457200"/>
          </a:xfrm>
          <a:prstGeom prst="rect">
            <a:avLst/>
          </a:prstGeom>
          <a:noFill/>
        </p:spPr>
        <p:txBody>
          <a:bodyPr wrap="square" rtlCol="0">
            <a:spAutoFit/>
          </a:bodyPr>
          <a:lstStyle/>
          <a:p>
            <a:r>
              <a:rPr lang="en-US" dirty="0">
                <a:solidFill>
                  <a:srgbClr val="0070C0"/>
                </a:solidFill>
                <a:highlight>
                  <a:srgbClr val="FFFF00"/>
                </a:highlight>
              </a:rPr>
              <a:t>[Fe/H]</a:t>
            </a:r>
          </a:p>
        </p:txBody>
      </p:sp>
      <p:sp>
        <p:nvSpPr>
          <p:cNvPr id="6" name="TextBox 5">
            <a:extLst>
              <a:ext uri="{FF2B5EF4-FFF2-40B4-BE49-F238E27FC236}">
                <a16:creationId xmlns:a16="http://schemas.microsoft.com/office/drawing/2014/main" id="{0E5E7372-CF69-DE4E-967B-D70CB8F7801A}"/>
              </a:ext>
            </a:extLst>
          </p:cNvPr>
          <p:cNvSpPr txBox="1"/>
          <p:nvPr/>
        </p:nvSpPr>
        <p:spPr>
          <a:xfrm>
            <a:off x="3505200" y="1206798"/>
            <a:ext cx="1828800" cy="369332"/>
          </a:xfrm>
          <a:prstGeom prst="rect">
            <a:avLst/>
          </a:prstGeom>
          <a:noFill/>
        </p:spPr>
        <p:txBody>
          <a:bodyPr wrap="square" rtlCol="0">
            <a:spAutoFit/>
          </a:bodyPr>
          <a:lstStyle/>
          <a:p>
            <a:r>
              <a:rPr lang="en-US" sz="1800" dirty="0">
                <a:solidFill>
                  <a:schemeClr val="tx1"/>
                </a:solidFill>
              </a:rPr>
              <a:t>−0.057 ± 0.05</a:t>
            </a:r>
          </a:p>
        </p:txBody>
      </p:sp>
      <p:sp>
        <p:nvSpPr>
          <p:cNvPr id="7" name="TextBox 6">
            <a:extLst>
              <a:ext uri="{FF2B5EF4-FFF2-40B4-BE49-F238E27FC236}">
                <a16:creationId xmlns:a16="http://schemas.microsoft.com/office/drawing/2014/main" id="{12366512-7B66-5F4E-B341-32ECA05C0985}"/>
              </a:ext>
            </a:extLst>
          </p:cNvPr>
          <p:cNvSpPr txBox="1"/>
          <p:nvPr/>
        </p:nvSpPr>
        <p:spPr>
          <a:xfrm>
            <a:off x="5715000" y="284202"/>
            <a:ext cx="1752600" cy="369332"/>
          </a:xfrm>
          <a:prstGeom prst="rect">
            <a:avLst/>
          </a:prstGeom>
          <a:noFill/>
        </p:spPr>
        <p:txBody>
          <a:bodyPr wrap="square" rtlCol="0">
            <a:spAutoFit/>
          </a:bodyPr>
          <a:lstStyle/>
          <a:p>
            <a:r>
              <a:rPr lang="en-US" sz="1800" dirty="0">
                <a:solidFill>
                  <a:schemeClr val="tx1"/>
                </a:solidFill>
              </a:rPr>
              <a:t>−0.219 ± 0.099</a:t>
            </a:r>
          </a:p>
        </p:txBody>
      </p:sp>
      <p:sp>
        <p:nvSpPr>
          <p:cNvPr id="8" name="TextBox 7">
            <a:extLst>
              <a:ext uri="{FF2B5EF4-FFF2-40B4-BE49-F238E27FC236}">
                <a16:creationId xmlns:a16="http://schemas.microsoft.com/office/drawing/2014/main" id="{62A83C68-9A41-DE45-B3C5-4DB03DC27F8C}"/>
              </a:ext>
            </a:extLst>
          </p:cNvPr>
          <p:cNvSpPr txBox="1"/>
          <p:nvPr/>
        </p:nvSpPr>
        <p:spPr>
          <a:xfrm>
            <a:off x="3177827" y="3521591"/>
            <a:ext cx="2217834" cy="369332"/>
          </a:xfrm>
          <a:prstGeom prst="rect">
            <a:avLst/>
          </a:prstGeom>
          <a:noFill/>
        </p:spPr>
        <p:txBody>
          <a:bodyPr wrap="square" rtlCol="0">
            <a:spAutoFit/>
          </a:bodyPr>
          <a:lstStyle/>
          <a:p>
            <a:r>
              <a:rPr lang="en-US" sz="1800" dirty="0">
                <a:solidFill>
                  <a:schemeClr val="tx1"/>
                </a:solidFill>
              </a:rPr>
              <a:t>−0.131 ± 0.049</a:t>
            </a:r>
          </a:p>
        </p:txBody>
      </p:sp>
      <p:sp>
        <p:nvSpPr>
          <p:cNvPr id="9" name="TextBox 8">
            <a:extLst>
              <a:ext uri="{FF2B5EF4-FFF2-40B4-BE49-F238E27FC236}">
                <a16:creationId xmlns:a16="http://schemas.microsoft.com/office/drawing/2014/main" id="{69F0ADFF-0814-F349-8E7F-271CC641FEEC}"/>
              </a:ext>
            </a:extLst>
          </p:cNvPr>
          <p:cNvSpPr txBox="1"/>
          <p:nvPr/>
        </p:nvSpPr>
        <p:spPr>
          <a:xfrm>
            <a:off x="5715000" y="3521591"/>
            <a:ext cx="1752600" cy="369332"/>
          </a:xfrm>
          <a:prstGeom prst="rect">
            <a:avLst/>
          </a:prstGeom>
          <a:noFill/>
        </p:spPr>
        <p:txBody>
          <a:bodyPr wrap="square" rtlCol="0">
            <a:spAutoFit/>
          </a:bodyPr>
          <a:lstStyle/>
          <a:p>
            <a:r>
              <a:rPr lang="en-US" sz="1800" dirty="0">
                <a:solidFill>
                  <a:schemeClr val="tx1"/>
                </a:solidFill>
              </a:rPr>
              <a:t>+0.009 ± 0.05</a:t>
            </a:r>
          </a:p>
        </p:txBody>
      </p:sp>
      <p:sp>
        <p:nvSpPr>
          <p:cNvPr id="10" name="TextBox 9">
            <a:extLst>
              <a:ext uri="{FF2B5EF4-FFF2-40B4-BE49-F238E27FC236}">
                <a16:creationId xmlns:a16="http://schemas.microsoft.com/office/drawing/2014/main" id="{DAE98DD6-C796-9548-B4F4-DA732CBF791E}"/>
              </a:ext>
            </a:extLst>
          </p:cNvPr>
          <p:cNvSpPr txBox="1"/>
          <p:nvPr/>
        </p:nvSpPr>
        <p:spPr>
          <a:xfrm>
            <a:off x="3200400" y="6457890"/>
            <a:ext cx="1295400" cy="400110"/>
          </a:xfrm>
          <a:prstGeom prst="rect">
            <a:avLst/>
          </a:prstGeom>
          <a:noFill/>
        </p:spPr>
        <p:txBody>
          <a:bodyPr wrap="square" rtlCol="0">
            <a:spAutoFit/>
          </a:bodyPr>
          <a:lstStyle/>
          <a:p>
            <a:r>
              <a:rPr lang="en-US" sz="2000" dirty="0">
                <a:solidFill>
                  <a:schemeClr val="tx1"/>
                </a:solidFill>
              </a:rPr>
              <a:t>ZAMS</a:t>
            </a:r>
          </a:p>
        </p:txBody>
      </p:sp>
      <p:sp>
        <p:nvSpPr>
          <p:cNvPr id="11" name="TextBox 10">
            <a:extLst>
              <a:ext uri="{FF2B5EF4-FFF2-40B4-BE49-F238E27FC236}">
                <a16:creationId xmlns:a16="http://schemas.microsoft.com/office/drawing/2014/main" id="{9A4A74FA-E996-944B-A295-806D56E429B5}"/>
              </a:ext>
            </a:extLst>
          </p:cNvPr>
          <p:cNvSpPr txBox="1"/>
          <p:nvPr/>
        </p:nvSpPr>
        <p:spPr>
          <a:xfrm>
            <a:off x="232317" y="284202"/>
            <a:ext cx="1981200" cy="3046988"/>
          </a:xfrm>
          <a:prstGeom prst="rect">
            <a:avLst/>
          </a:prstGeom>
          <a:noFill/>
        </p:spPr>
        <p:txBody>
          <a:bodyPr wrap="square" rtlCol="0">
            <a:spAutoFit/>
          </a:bodyPr>
          <a:lstStyle/>
          <a:p>
            <a:pPr algn="ctr"/>
            <a:r>
              <a:rPr lang="en-US" dirty="0"/>
              <a:t>Extra information from white dwarf + main sequence binary with spectroscopic metallicity</a:t>
            </a:r>
          </a:p>
        </p:txBody>
      </p:sp>
      <p:sp>
        <p:nvSpPr>
          <p:cNvPr id="2" name="TextBox 1">
            <a:extLst>
              <a:ext uri="{FF2B5EF4-FFF2-40B4-BE49-F238E27FC236}">
                <a16:creationId xmlns:a16="http://schemas.microsoft.com/office/drawing/2014/main" id="{CE7FA5BA-5E78-D865-E57E-D29720BF8A97}"/>
              </a:ext>
            </a:extLst>
          </p:cNvPr>
          <p:cNvSpPr txBox="1"/>
          <p:nvPr/>
        </p:nvSpPr>
        <p:spPr>
          <a:xfrm>
            <a:off x="457200" y="3706257"/>
            <a:ext cx="1963603" cy="2677656"/>
          </a:xfrm>
          <a:prstGeom prst="rect">
            <a:avLst/>
          </a:prstGeom>
          <a:noFill/>
        </p:spPr>
        <p:txBody>
          <a:bodyPr wrap="square" rtlCol="0">
            <a:spAutoFit/>
          </a:bodyPr>
          <a:lstStyle/>
          <a:p>
            <a:pPr algn="ctr"/>
            <a:r>
              <a:rPr lang="en-US" dirty="0">
                <a:solidFill>
                  <a:srgbClr val="C00000"/>
                </a:solidFill>
              </a:rPr>
              <a:t>Reminder: We don’t directly measure mass or age, but rather color, brightness, and distance</a:t>
            </a:r>
          </a:p>
        </p:txBody>
      </p:sp>
    </p:spTree>
    <p:extLst>
      <p:ext uri="{BB962C8B-B14F-4D97-AF65-F5344CB8AC3E}">
        <p14:creationId xmlns:p14="http://schemas.microsoft.com/office/powerpoint/2010/main" val="217237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1" descr="Screen Shot 2016-06-24 at 1.55.17 PM.png">
            <a:extLst>
              <a:ext uri="{FF2B5EF4-FFF2-40B4-BE49-F238E27FC236}">
                <a16:creationId xmlns:a16="http://schemas.microsoft.com/office/drawing/2014/main" id="{FC570306-BAAA-0D48-8153-6F73167635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itle 2">
            <a:extLst>
              <a:ext uri="{FF2B5EF4-FFF2-40B4-BE49-F238E27FC236}">
                <a16:creationId xmlns:a16="http://schemas.microsoft.com/office/drawing/2014/main" id="{38ADD979-AE9D-EF4D-A9BC-BABD7C543C8F}"/>
              </a:ext>
            </a:extLst>
          </p:cNvPr>
          <p:cNvSpPr>
            <a:spLocks noGrp="1"/>
          </p:cNvSpPr>
          <p:nvPr>
            <p:ph type="title"/>
          </p:nvPr>
        </p:nvSpPr>
        <p:spPr>
          <a:xfrm>
            <a:off x="685800" y="0"/>
            <a:ext cx="7772400" cy="1143000"/>
          </a:xfrm>
        </p:spPr>
        <p:txBody>
          <a:bodyPr/>
          <a:lstStyle/>
          <a:p>
            <a:r>
              <a:rPr lang="en-US" altLang="en-US">
                <a:solidFill>
                  <a:schemeClr val="tx1"/>
                </a:solidFill>
                <a:ea typeface="ＭＳ Ｐゴシック" panose="020B0600070205080204" pitchFamily="34" charset="-128"/>
              </a:rPr>
              <a:t>Hierarchical Analysis</a:t>
            </a:r>
          </a:p>
        </p:txBody>
      </p:sp>
      <p:sp>
        <p:nvSpPr>
          <p:cNvPr id="2" name="TextBox 1">
            <a:extLst>
              <a:ext uri="{FF2B5EF4-FFF2-40B4-BE49-F238E27FC236}">
                <a16:creationId xmlns:a16="http://schemas.microsoft.com/office/drawing/2014/main" id="{C6891952-0990-964A-905C-BE474962C248}"/>
              </a:ext>
            </a:extLst>
          </p:cNvPr>
          <p:cNvSpPr txBox="1"/>
          <p:nvPr/>
        </p:nvSpPr>
        <p:spPr>
          <a:xfrm>
            <a:off x="152400" y="6248400"/>
            <a:ext cx="8458200" cy="457200"/>
          </a:xfrm>
          <a:prstGeom prst="rect">
            <a:avLst/>
          </a:prstGeom>
          <a:noFill/>
        </p:spPr>
        <p:txBody>
          <a:bodyPr wrap="square" rtlCol="0">
            <a:spAutoFit/>
          </a:bodyPr>
          <a:lstStyle/>
          <a:p>
            <a:r>
              <a:rPr lang="en-US" dirty="0"/>
              <a:t>Si, van </a:t>
            </a:r>
            <a:r>
              <a:rPr lang="en-US" dirty="0" err="1"/>
              <a:t>Dyk</a:t>
            </a:r>
            <a:r>
              <a:rPr lang="en-US" dirty="0"/>
              <a:t>, von Hippel+ (2017, MNRAS, 468, 4374)</a:t>
            </a:r>
          </a:p>
        </p:txBody>
      </p:sp>
      <p:sp>
        <p:nvSpPr>
          <p:cNvPr id="3" name="TextBox 2">
            <a:extLst>
              <a:ext uri="{FF2B5EF4-FFF2-40B4-BE49-F238E27FC236}">
                <a16:creationId xmlns:a16="http://schemas.microsoft.com/office/drawing/2014/main" id="{37148BBA-7674-954C-87D7-BEB97159A346}"/>
              </a:ext>
            </a:extLst>
          </p:cNvPr>
          <p:cNvSpPr txBox="1"/>
          <p:nvPr/>
        </p:nvSpPr>
        <p:spPr>
          <a:xfrm>
            <a:off x="533400" y="838200"/>
            <a:ext cx="3962400" cy="307777"/>
          </a:xfrm>
          <a:prstGeom prst="rect">
            <a:avLst/>
          </a:prstGeom>
          <a:noFill/>
        </p:spPr>
        <p:txBody>
          <a:bodyPr wrap="square" rtlCol="0">
            <a:spAutoFit/>
          </a:bodyPr>
          <a:lstStyle/>
          <a:p>
            <a:r>
              <a:rPr lang="en-US" sz="1400" dirty="0">
                <a:solidFill>
                  <a:srgbClr val="7030A0"/>
                </a:solidFill>
              </a:rPr>
              <a:t>Fully Bayesian (e.g. Gelman et al. 2014)</a:t>
            </a:r>
          </a:p>
        </p:txBody>
      </p:sp>
      <p:sp>
        <p:nvSpPr>
          <p:cNvPr id="4" name="TextBox 3">
            <a:extLst>
              <a:ext uri="{FF2B5EF4-FFF2-40B4-BE49-F238E27FC236}">
                <a16:creationId xmlns:a16="http://schemas.microsoft.com/office/drawing/2014/main" id="{385D5298-B848-304D-A2C4-F6D19C15C00C}"/>
              </a:ext>
            </a:extLst>
          </p:cNvPr>
          <p:cNvSpPr txBox="1"/>
          <p:nvPr/>
        </p:nvSpPr>
        <p:spPr>
          <a:xfrm>
            <a:off x="5029200" y="838200"/>
            <a:ext cx="3886200" cy="523220"/>
          </a:xfrm>
          <a:prstGeom prst="rect">
            <a:avLst/>
          </a:prstGeom>
          <a:noFill/>
        </p:spPr>
        <p:txBody>
          <a:bodyPr wrap="square" rtlCol="0">
            <a:spAutoFit/>
          </a:bodyPr>
          <a:lstStyle/>
          <a:p>
            <a:r>
              <a:rPr lang="en-US" sz="1400" dirty="0">
                <a:solidFill>
                  <a:srgbClr val="7030A0"/>
                </a:solidFill>
              </a:rPr>
              <a:t>Empirical Bayes (e. g. Morris 1983; Casella 1985; </a:t>
            </a:r>
            <a:r>
              <a:rPr lang="en-US" sz="1400" dirty="0" err="1">
                <a:solidFill>
                  <a:srgbClr val="7030A0"/>
                </a:solidFill>
              </a:rPr>
              <a:t>Efron</a:t>
            </a:r>
            <a:r>
              <a:rPr lang="en-US" sz="1400" dirty="0">
                <a:solidFill>
                  <a:srgbClr val="7030A0"/>
                </a:solidFill>
              </a:rPr>
              <a:t> 1996)</a:t>
            </a:r>
          </a:p>
        </p:txBody>
      </p:sp>
    </p:spTree>
    <p:extLst>
      <p:ext uri="{BB962C8B-B14F-4D97-AF65-F5344CB8AC3E}">
        <p14:creationId xmlns:p14="http://schemas.microsoft.com/office/powerpoint/2010/main" val="163746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468, Issue 4, July 2017, Pages 4374–4388, </a:t>
            </a:r>
            <a:r>
              <a:rPr lang="en-US" altLang="en-US" sz="1000">
                <a:solidFill>
                  <a:srgbClr val="333333"/>
                </a:solidFill>
                <a:hlinkClick r:id="rId3"/>
              </a:rPr>
              <a:t>https://doi.org/10.1093/mnras/stx765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Histograms of MCMC samples from the posterior distribution of the mean and standard deviation of the ...</a:t>
            </a:r>
          </a:p>
        </p:txBody>
      </p:sp>
      <p:pic>
        <p:nvPicPr>
          <p:cNvPr id="5124" name="Picture 4"/>
          <p:cNvPicPr>
            <a:picLocks noChangeAspect="1"/>
          </p:cNvPicPr>
          <p:nvPr/>
        </p:nvPicPr>
        <p:blipFill>
          <a:blip r:embed="rId4"/>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5"/>
          <a:stretch>
            <a:fillRect/>
          </a:stretch>
        </p:blipFill>
        <p:spPr>
          <a:xfrm>
            <a:off x="609600" y="1371600"/>
            <a:ext cx="8001000" cy="4343400"/>
          </a:xfrm>
          <a:prstGeom prst="rect">
            <a:avLst/>
          </a:prstGeom>
        </p:spPr>
      </p:pic>
    </p:spTree>
    <p:extLst>
      <p:ext uri="{BB962C8B-B14F-4D97-AF65-F5344CB8AC3E}">
        <p14:creationId xmlns:p14="http://schemas.microsoft.com/office/powerpoint/2010/main" val="78123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713" name="Picture 1" descr="Snapshot 2009-10-22 11-46-23.tiff">
            <a:extLst>
              <a:ext uri="{FF2B5EF4-FFF2-40B4-BE49-F238E27FC236}">
                <a16:creationId xmlns:a16="http://schemas.microsoft.com/office/drawing/2014/main" id="{AC49BF01-8478-9047-94B9-0F45643101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088" y="0"/>
            <a:ext cx="8075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TextBox 2">
            <a:extLst>
              <a:ext uri="{FF2B5EF4-FFF2-40B4-BE49-F238E27FC236}">
                <a16:creationId xmlns:a16="http://schemas.microsoft.com/office/drawing/2014/main" id="{C109D21E-BB08-1044-A967-482B390C3660}"/>
              </a:ext>
            </a:extLst>
          </p:cNvPr>
          <p:cNvSpPr txBox="1">
            <a:spLocks noChangeArrowheads="1"/>
          </p:cNvSpPr>
          <p:nvPr/>
        </p:nvSpPr>
        <p:spPr bwMode="auto">
          <a:xfrm>
            <a:off x="4495800" y="304800"/>
            <a:ext cx="167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rPr>
              <a:t>Yale-Yonsei</a:t>
            </a:r>
          </a:p>
        </p:txBody>
      </p:sp>
      <p:sp>
        <p:nvSpPr>
          <p:cNvPr id="115715" name="TextBox 3">
            <a:extLst>
              <a:ext uri="{FF2B5EF4-FFF2-40B4-BE49-F238E27FC236}">
                <a16:creationId xmlns:a16="http://schemas.microsoft.com/office/drawing/2014/main" id="{3F62469C-3679-DD4C-B480-CEFC9BF39D20}"/>
              </a:ext>
            </a:extLst>
          </p:cNvPr>
          <p:cNvSpPr txBox="1">
            <a:spLocks noChangeArrowheads="1"/>
          </p:cNvSpPr>
          <p:nvPr/>
        </p:nvSpPr>
        <p:spPr bwMode="auto">
          <a:xfrm>
            <a:off x="4114800" y="1905000"/>
            <a:ext cx="107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7F2C90"/>
                </a:solidFill>
              </a:rPr>
              <a:t>Girardi</a:t>
            </a:r>
          </a:p>
        </p:txBody>
      </p:sp>
      <p:sp>
        <p:nvSpPr>
          <p:cNvPr id="115716" name="TextBox 4">
            <a:extLst>
              <a:ext uri="{FF2B5EF4-FFF2-40B4-BE49-F238E27FC236}">
                <a16:creationId xmlns:a16="http://schemas.microsoft.com/office/drawing/2014/main" id="{500599A3-8ADB-BF4C-9D2A-DA35AD2DDCF6}"/>
              </a:ext>
            </a:extLst>
          </p:cNvPr>
          <p:cNvSpPr txBox="1">
            <a:spLocks noChangeArrowheads="1"/>
          </p:cNvSpPr>
          <p:nvPr/>
        </p:nvSpPr>
        <p:spPr bwMode="auto">
          <a:xfrm>
            <a:off x="6477000" y="2514600"/>
            <a:ext cx="97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Dotter</a:t>
            </a:r>
          </a:p>
        </p:txBody>
      </p:sp>
      <p:sp>
        <p:nvSpPr>
          <p:cNvPr id="115717" name="TextBox 5">
            <a:extLst>
              <a:ext uri="{FF2B5EF4-FFF2-40B4-BE49-F238E27FC236}">
                <a16:creationId xmlns:a16="http://schemas.microsoft.com/office/drawing/2014/main" id="{90AD8D7C-AE15-3840-AA1B-5DC402C2E2AB}"/>
              </a:ext>
            </a:extLst>
          </p:cNvPr>
          <p:cNvSpPr txBox="1">
            <a:spLocks noChangeArrowheads="1"/>
          </p:cNvSpPr>
          <p:nvPr/>
        </p:nvSpPr>
        <p:spPr bwMode="auto">
          <a:xfrm>
            <a:off x="3048000" y="6396038"/>
            <a:ext cx="3903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DeGennaro 2009 (PhD thesis)</a:t>
            </a:r>
          </a:p>
        </p:txBody>
      </p:sp>
    </p:spTree>
    <p:extLst>
      <p:ext uri="{BB962C8B-B14F-4D97-AF65-F5344CB8AC3E}">
        <p14:creationId xmlns:p14="http://schemas.microsoft.com/office/powerpoint/2010/main" val="93999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5" name="Picture 2" descr="stel_evol4">
            <a:extLst>
              <a:ext uri="{FF2B5EF4-FFF2-40B4-BE49-F238E27FC236}">
                <a16:creationId xmlns:a16="http://schemas.microsoft.com/office/drawing/2014/main" id="{21D488D8-C24C-C466-3DCF-5CDE7C336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06" name="Straight Arrow Connector 4">
            <a:extLst>
              <a:ext uri="{FF2B5EF4-FFF2-40B4-BE49-F238E27FC236}">
                <a16:creationId xmlns:a16="http://schemas.microsoft.com/office/drawing/2014/main" id="{E3E6CA68-1F9C-BEFC-B459-82CCFE78A7A4}"/>
              </a:ext>
            </a:extLst>
          </p:cNvPr>
          <p:cNvCxnSpPr>
            <a:cxnSpLocks noChangeShapeType="1"/>
          </p:cNvCxnSpPr>
          <p:nvPr/>
        </p:nvCxnSpPr>
        <p:spPr bwMode="auto">
          <a:xfrm>
            <a:off x="2914650" y="5257800"/>
            <a:ext cx="1771650" cy="742950"/>
          </a:xfrm>
          <a:prstGeom prst="straightConnector1">
            <a:avLst/>
          </a:prstGeom>
          <a:noFill/>
          <a:ln w="28575">
            <a:solidFill>
              <a:srgbClr val="FF66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TextBox 1">
            <a:extLst>
              <a:ext uri="{FF2B5EF4-FFF2-40B4-BE49-F238E27FC236}">
                <a16:creationId xmlns:a16="http://schemas.microsoft.com/office/drawing/2014/main" id="{E88CC589-CEE7-5541-A618-70F26969335D}"/>
              </a:ext>
            </a:extLst>
          </p:cNvPr>
          <p:cNvSpPr txBox="1">
            <a:spLocks noChangeArrowheads="1"/>
          </p:cNvSpPr>
          <p:nvPr/>
        </p:nvSpPr>
        <p:spPr bwMode="auto">
          <a:xfrm>
            <a:off x="152400" y="6488113"/>
            <a:ext cx="6172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800">
                <a:solidFill>
                  <a:schemeClr val="accent2"/>
                </a:solidFill>
              </a:rPr>
              <a:t>Kilic, Munn, Harris, et al. 2017, ApJ, 837, 162</a:t>
            </a:r>
          </a:p>
        </p:txBody>
      </p:sp>
      <p:pic>
        <p:nvPicPr>
          <p:cNvPr id="29698" name="Picture 2">
            <a:extLst>
              <a:ext uri="{FF2B5EF4-FFF2-40B4-BE49-F238E27FC236}">
                <a16:creationId xmlns:a16="http://schemas.microsoft.com/office/drawing/2014/main" id="{E8B86620-61F6-2745-8B07-DFE4AE40E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533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a:extLst>
              <a:ext uri="{FF2B5EF4-FFF2-40B4-BE49-F238E27FC236}">
                <a16:creationId xmlns:a16="http://schemas.microsoft.com/office/drawing/2014/main" id="{28C3998B-E6D8-DF40-8741-E7A410CE1A0B}"/>
              </a:ext>
            </a:extLst>
          </p:cNvPr>
          <p:cNvSpPr txBox="1">
            <a:spLocks noChangeArrowheads="1"/>
          </p:cNvSpPr>
          <p:nvPr/>
        </p:nvSpPr>
        <p:spPr bwMode="auto">
          <a:xfrm>
            <a:off x="5626100" y="1225550"/>
            <a:ext cx="35052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2400">
                <a:solidFill>
                  <a:schemeClr val="accent2"/>
                </a:solidFill>
              </a:rPr>
              <a:t>Age–metallicity relation based on WDLFs for the open cluster NGC 6791, globular clusters 47 Tuc, M4, and NGC 6397 (Hansen et al. 2013, and references therein), and thin disk, thick disk, and halo stars from this study. </a:t>
            </a:r>
            <a:r>
              <a:rPr lang="en-US" altLang="en-US" sz="2400" b="1">
                <a:solidFill>
                  <a:schemeClr val="accent2"/>
                </a:solidFill>
              </a:rPr>
              <a:t>Error bars</a:t>
            </a:r>
            <a:r>
              <a:rPr lang="en-US" altLang="en-US" sz="2400">
                <a:solidFill>
                  <a:schemeClr val="accent2"/>
                </a:solidFill>
              </a:rPr>
              <a:t> cover age </a:t>
            </a:r>
            <a:r>
              <a:rPr lang="en-US" altLang="en-US" sz="2400" b="1">
                <a:solidFill>
                  <a:schemeClr val="accent2"/>
                </a:solidFill>
              </a:rPr>
              <a:t>ranges</a:t>
            </a:r>
            <a:r>
              <a:rPr lang="en-US" altLang="en-US" sz="2400">
                <a:solidFill>
                  <a:schemeClr val="accent2"/>
                </a:solidFill>
              </a:rPr>
              <a:t> estimated from both the 40 pc local sample and the Munn+ (2017) p.m. sample.</a:t>
            </a:r>
          </a:p>
        </p:txBody>
      </p:sp>
    </p:spTree>
    <p:extLst>
      <p:ext uri="{BB962C8B-B14F-4D97-AF65-F5344CB8AC3E}">
        <p14:creationId xmlns:p14="http://schemas.microsoft.com/office/powerpoint/2010/main" val="1812344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67D75F37-B97F-5F92-E586-435DC640C22D}"/>
              </a:ext>
            </a:extLst>
          </p:cNvPr>
          <p:cNvPicPr>
            <a:picLocks noChangeAspect="1"/>
          </p:cNvPicPr>
          <p:nvPr/>
        </p:nvPicPr>
        <p:blipFill>
          <a:blip r:embed="rId2"/>
          <a:stretch>
            <a:fillRect/>
          </a:stretch>
        </p:blipFill>
        <p:spPr>
          <a:xfrm>
            <a:off x="0" y="762000"/>
            <a:ext cx="4451349" cy="481226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E4899FF-6932-6472-E6A3-52BB359ECF5F}"/>
              </a:ext>
            </a:extLst>
          </p:cNvPr>
          <p:cNvPicPr>
            <a:picLocks noChangeAspect="1"/>
          </p:cNvPicPr>
          <p:nvPr/>
        </p:nvPicPr>
        <p:blipFill>
          <a:blip r:embed="rId3"/>
          <a:stretch>
            <a:fillRect/>
          </a:stretch>
        </p:blipFill>
        <p:spPr>
          <a:xfrm>
            <a:off x="4692648" y="937107"/>
            <a:ext cx="4451349" cy="4496313"/>
          </a:xfrm>
          <a:prstGeom prst="rect">
            <a:avLst/>
          </a:prstGeom>
        </p:spPr>
      </p:pic>
    </p:spTree>
    <p:extLst>
      <p:ext uri="{BB962C8B-B14F-4D97-AF65-F5344CB8AC3E}">
        <p14:creationId xmlns:p14="http://schemas.microsoft.com/office/powerpoint/2010/main" val="293658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text box&#10;&#10;Description automatically generated">
            <a:extLst>
              <a:ext uri="{FF2B5EF4-FFF2-40B4-BE49-F238E27FC236}">
                <a16:creationId xmlns:a16="http://schemas.microsoft.com/office/drawing/2014/main" id="{D28C60A9-8445-5C8C-9199-B2DA2C823B56}"/>
              </a:ext>
            </a:extLst>
          </p:cNvPr>
          <p:cNvPicPr>
            <a:picLocks noChangeAspect="1"/>
          </p:cNvPicPr>
          <p:nvPr/>
        </p:nvPicPr>
        <p:blipFill>
          <a:blip r:embed="rId2"/>
          <a:stretch>
            <a:fillRect/>
          </a:stretch>
        </p:blipFill>
        <p:spPr>
          <a:xfrm>
            <a:off x="685800" y="609600"/>
            <a:ext cx="7772400" cy="5374532"/>
          </a:xfrm>
          <a:prstGeom prst="rect">
            <a:avLst/>
          </a:prstGeom>
        </p:spPr>
      </p:pic>
    </p:spTree>
    <p:extLst>
      <p:ext uri="{BB962C8B-B14F-4D97-AF65-F5344CB8AC3E}">
        <p14:creationId xmlns:p14="http://schemas.microsoft.com/office/powerpoint/2010/main" val="3651206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9AFE9E1-D950-2E67-1E98-8A4237FF6323}"/>
              </a:ext>
            </a:extLst>
          </p:cNvPr>
          <p:cNvPicPr>
            <a:picLocks noChangeAspect="1"/>
          </p:cNvPicPr>
          <p:nvPr/>
        </p:nvPicPr>
        <p:blipFill>
          <a:blip r:embed="rId2"/>
          <a:stretch>
            <a:fillRect/>
          </a:stretch>
        </p:blipFill>
        <p:spPr>
          <a:xfrm>
            <a:off x="4962706" y="1569930"/>
            <a:ext cx="3820568" cy="1399032"/>
          </a:xfrm>
          <a:prstGeom prst="rect">
            <a:avLst/>
          </a:prstGeom>
          <a:ln w="38100">
            <a:solidFill>
              <a:srgbClr val="002060"/>
            </a:solidFill>
          </a:ln>
        </p:spPr>
      </p:pic>
      <p:pic>
        <p:nvPicPr>
          <p:cNvPr id="6" name="Picture 5" descr="Diagram&#10;&#10;Description automatically generated">
            <a:extLst>
              <a:ext uri="{FF2B5EF4-FFF2-40B4-BE49-F238E27FC236}">
                <a16:creationId xmlns:a16="http://schemas.microsoft.com/office/drawing/2014/main" id="{4B0A8F4F-9668-D23E-943F-F28AE55F2FA3}"/>
              </a:ext>
            </a:extLst>
          </p:cNvPr>
          <p:cNvPicPr>
            <a:picLocks noChangeAspect="1"/>
          </p:cNvPicPr>
          <p:nvPr/>
        </p:nvPicPr>
        <p:blipFill>
          <a:blip r:embed="rId3"/>
          <a:stretch>
            <a:fillRect/>
          </a:stretch>
        </p:blipFill>
        <p:spPr>
          <a:xfrm>
            <a:off x="332524" y="857250"/>
            <a:ext cx="4328410" cy="5143500"/>
          </a:xfrm>
          <a:prstGeom prst="rect">
            <a:avLst/>
          </a:prstGeom>
        </p:spPr>
      </p:pic>
      <p:pic>
        <p:nvPicPr>
          <p:cNvPr id="8" name="Picture 7" descr="Text&#10;&#10;Description automatically generated">
            <a:extLst>
              <a:ext uri="{FF2B5EF4-FFF2-40B4-BE49-F238E27FC236}">
                <a16:creationId xmlns:a16="http://schemas.microsoft.com/office/drawing/2014/main" id="{9F75D822-F526-7AD8-84AB-36618C5CC5C2}"/>
              </a:ext>
            </a:extLst>
          </p:cNvPr>
          <p:cNvPicPr>
            <a:picLocks noChangeAspect="1"/>
          </p:cNvPicPr>
          <p:nvPr/>
        </p:nvPicPr>
        <p:blipFill>
          <a:blip r:embed="rId4"/>
          <a:stretch>
            <a:fillRect/>
          </a:stretch>
        </p:blipFill>
        <p:spPr>
          <a:xfrm>
            <a:off x="4907280" y="3325875"/>
            <a:ext cx="4074068" cy="739395"/>
          </a:xfrm>
          <a:prstGeom prst="rect">
            <a:avLst/>
          </a:prstGeom>
          <a:ln w="38100">
            <a:solidFill>
              <a:srgbClr val="002060"/>
            </a:solidFill>
          </a:ln>
        </p:spPr>
      </p:pic>
      <p:sp>
        <p:nvSpPr>
          <p:cNvPr id="2" name="TextBox 1">
            <a:extLst>
              <a:ext uri="{FF2B5EF4-FFF2-40B4-BE49-F238E27FC236}">
                <a16:creationId xmlns:a16="http://schemas.microsoft.com/office/drawing/2014/main" id="{534E04A3-F98B-0FAF-C3CA-6E3E4C84CC73}"/>
              </a:ext>
            </a:extLst>
          </p:cNvPr>
          <p:cNvSpPr txBox="1"/>
          <p:nvPr/>
        </p:nvSpPr>
        <p:spPr>
          <a:xfrm>
            <a:off x="4838700" y="4522470"/>
            <a:ext cx="4142648" cy="923330"/>
          </a:xfrm>
          <a:prstGeom prst="rect">
            <a:avLst/>
          </a:prstGeom>
          <a:noFill/>
        </p:spPr>
        <p:txBody>
          <a:bodyPr wrap="square" rtlCol="0">
            <a:spAutoFit/>
          </a:bodyPr>
          <a:lstStyle/>
          <a:p>
            <a:r>
              <a:rPr lang="en-US" sz="1800" dirty="0">
                <a:solidFill>
                  <a:srgbClr val="0070C0"/>
                </a:solidFill>
              </a:rPr>
              <a:t>Discussion chaired by J Oort: Qs from Baade, Hoyle, Morgan, Oort, Salpeter, Schwarzschild, Spitzer, </a:t>
            </a:r>
            <a:r>
              <a:rPr lang="en-US" sz="1800" dirty="0" err="1">
                <a:solidFill>
                  <a:srgbClr val="0070C0"/>
                </a:solidFill>
              </a:rPr>
              <a:t>Strömgren</a:t>
            </a:r>
            <a:endParaRPr lang="en-US" sz="1800" dirty="0">
              <a:solidFill>
                <a:srgbClr val="0070C0"/>
              </a:solidFill>
            </a:endParaRPr>
          </a:p>
        </p:txBody>
      </p:sp>
    </p:spTree>
    <p:extLst>
      <p:ext uri="{BB962C8B-B14F-4D97-AF65-F5344CB8AC3E}">
        <p14:creationId xmlns:p14="http://schemas.microsoft.com/office/powerpoint/2010/main" val="163936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394" name="Picture 1" descr="usnonewpi.eps">
            <a:extLst>
              <a:ext uri="{FF2B5EF4-FFF2-40B4-BE49-F238E27FC236}">
                <a16:creationId xmlns:a16="http://schemas.microsoft.com/office/drawing/2014/main" id="{F1010DFD-7FC3-5E4C-A361-F73BB9B00C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75438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a:extLst>
              <a:ext uri="{FF2B5EF4-FFF2-40B4-BE49-F238E27FC236}">
                <a16:creationId xmlns:a16="http://schemas.microsoft.com/office/drawing/2014/main" id="{D64D11FA-0DF3-7841-8008-09B17CB69B39}"/>
              </a:ext>
            </a:extLst>
          </p:cNvPr>
          <p:cNvSpPr txBox="1">
            <a:spLocks noChangeArrowheads="1"/>
          </p:cNvSpPr>
          <p:nvPr/>
        </p:nvSpPr>
        <p:spPr bwMode="auto">
          <a:xfrm>
            <a:off x="6400800" y="304800"/>
            <a:ext cx="27951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dirty="0"/>
              <a:t>from Hugh Harris:</a:t>
            </a:r>
          </a:p>
          <a:p>
            <a:r>
              <a:rPr lang="ja-JP" altLang="en-US"/>
              <a:t>“</a:t>
            </a:r>
            <a:r>
              <a:rPr lang="en-US" altLang="ja-JP" dirty="0"/>
              <a:t>160 WDs with new </a:t>
            </a:r>
          </a:p>
          <a:p>
            <a:r>
              <a:rPr lang="en-US" altLang="en-US" dirty="0"/>
              <a:t>or improved USNO </a:t>
            </a:r>
          </a:p>
          <a:p>
            <a:r>
              <a:rPr lang="en-US" altLang="en-US" dirty="0"/>
              <a:t>parallaxes</a:t>
            </a:r>
            <a:r>
              <a:rPr lang="ja-JP" altLang="en-US"/>
              <a:t>”</a:t>
            </a:r>
            <a:endParaRPr lang="en-US" altLang="en-US" dirty="0"/>
          </a:p>
        </p:txBody>
      </p:sp>
      <p:cxnSp>
        <p:nvCxnSpPr>
          <p:cNvPr id="59396" name="Straight Arrow Connector 2">
            <a:extLst>
              <a:ext uri="{FF2B5EF4-FFF2-40B4-BE49-F238E27FC236}">
                <a16:creationId xmlns:a16="http://schemas.microsoft.com/office/drawing/2014/main" id="{63BB0895-EFAB-5B4A-A08B-EE6A6858116A}"/>
              </a:ext>
            </a:extLst>
          </p:cNvPr>
          <p:cNvCxnSpPr>
            <a:cxnSpLocks noChangeShapeType="1"/>
          </p:cNvCxnSpPr>
          <p:nvPr/>
        </p:nvCxnSpPr>
        <p:spPr bwMode="auto">
          <a:xfrm>
            <a:off x="3124200" y="1828800"/>
            <a:ext cx="2057400" cy="1905000"/>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59397" name="TextBox 3">
            <a:extLst>
              <a:ext uri="{FF2B5EF4-FFF2-40B4-BE49-F238E27FC236}">
                <a16:creationId xmlns:a16="http://schemas.microsoft.com/office/drawing/2014/main" id="{265BD96F-31BD-334B-9E2C-C4E6DD2D3AC3}"/>
              </a:ext>
            </a:extLst>
          </p:cNvPr>
          <p:cNvSpPr txBox="1">
            <a:spLocks noChangeArrowheads="1"/>
          </p:cNvSpPr>
          <p:nvPr/>
        </p:nvSpPr>
        <p:spPr bwMode="auto">
          <a:xfrm>
            <a:off x="4038600" y="21336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age</a:t>
            </a:r>
          </a:p>
        </p:txBody>
      </p:sp>
      <p:cxnSp>
        <p:nvCxnSpPr>
          <p:cNvPr id="59398" name="Straight Arrow Connector 5">
            <a:extLst>
              <a:ext uri="{FF2B5EF4-FFF2-40B4-BE49-F238E27FC236}">
                <a16:creationId xmlns:a16="http://schemas.microsoft.com/office/drawing/2014/main" id="{93503F63-EF50-DD48-825F-12DF015D0E2C}"/>
              </a:ext>
            </a:extLst>
          </p:cNvPr>
          <p:cNvCxnSpPr>
            <a:cxnSpLocks noChangeShapeType="1"/>
          </p:cNvCxnSpPr>
          <p:nvPr/>
        </p:nvCxnSpPr>
        <p:spPr bwMode="auto">
          <a:xfrm flipH="1">
            <a:off x="4876800" y="4572000"/>
            <a:ext cx="1066800" cy="1371600"/>
          </a:xfrm>
          <a:prstGeom prst="straightConnector1">
            <a:avLst/>
          </a:prstGeom>
          <a:noFill/>
          <a:ln w="28575">
            <a:solidFill>
              <a:srgbClr val="008000"/>
            </a:solidFill>
            <a:round/>
            <a:headEnd/>
            <a:tailEnd type="arrow" w="med" len="med"/>
          </a:ln>
          <a:extLst>
            <a:ext uri="{909E8E84-426E-40DD-AFC4-6F175D3DCCD1}">
              <a14:hiddenFill xmlns:a14="http://schemas.microsoft.com/office/drawing/2010/main">
                <a:noFill/>
              </a14:hiddenFill>
            </a:ext>
          </a:extLst>
        </p:spPr>
      </p:cxnSp>
      <p:sp>
        <p:nvSpPr>
          <p:cNvPr id="59399" name="TextBox 6">
            <a:extLst>
              <a:ext uri="{FF2B5EF4-FFF2-40B4-BE49-F238E27FC236}">
                <a16:creationId xmlns:a16="http://schemas.microsoft.com/office/drawing/2014/main" id="{F6ECA5AD-24E7-CF4C-B43D-48F9C7A98926}"/>
              </a:ext>
            </a:extLst>
          </p:cNvPr>
          <p:cNvSpPr txBox="1">
            <a:spLocks noChangeArrowheads="1"/>
          </p:cNvSpPr>
          <p:nvPr/>
        </p:nvSpPr>
        <p:spPr bwMode="auto">
          <a:xfrm>
            <a:off x="5486400" y="4038600"/>
            <a:ext cx="91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mass</a:t>
            </a:r>
          </a:p>
        </p:txBody>
      </p:sp>
      <p:sp>
        <p:nvSpPr>
          <p:cNvPr id="59400" name="TextBox 7">
            <a:extLst>
              <a:ext uri="{FF2B5EF4-FFF2-40B4-BE49-F238E27FC236}">
                <a16:creationId xmlns:a16="http://schemas.microsoft.com/office/drawing/2014/main" id="{F6163E08-572A-8543-B260-F83598CC99E8}"/>
              </a:ext>
            </a:extLst>
          </p:cNvPr>
          <p:cNvSpPr txBox="1">
            <a:spLocks noChangeArrowheads="1"/>
          </p:cNvSpPr>
          <p:nvPr/>
        </p:nvSpPr>
        <p:spPr bwMode="auto">
          <a:xfrm>
            <a:off x="2286000" y="54864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hydrogen</a:t>
            </a:r>
          </a:p>
        </p:txBody>
      </p:sp>
      <p:sp>
        <p:nvSpPr>
          <p:cNvPr id="59401" name="TextBox 8">
            <a:extLst>
              <a:ext uri="{FF2B5EF4-FFF2-40B4-BE49-F238E27FC236}">
                <a16:creationId xmlns:a16="http://schemas.microsoft.com/office/drawing/2014/main" id="{13E4FBE9-F707-DF41-93FA-49B4FD1D9DED}"/>
              </a:ext>
            </a:extLst>
          </p:cNvPr>
          <p:cNvSpPr txBox="1">
            <a:spLocks noChangeArrowheads="1"/>
          </p:cNvSpPr>
          <p:nvPr/>
        </p:nvSpPr>
        <p:spPr bwMode="auto">
          <a:xfrm>
            <a:off x="5257800" y="56388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helium</a:t>
            </a:r>
          </a:p>
        </p:txBody>
      </p:sp>
      <p:sp>
        <p:nvSpPr>
          <p:cNvPr id="2" name="TextBox 1">
            <a:extLst>
              <a:ext uri="{FF2B5EF4-FFF2-40B4-BE49-F238E27FC236}">
                <a16:creationId xmlns:a16="http://schemas.microsoft.com/office/drawing/2014/main" id="{229174A0-AEC9-6944-874B-AD983542444F}"/>
              </a:ext>
            </a:extLst>
          </p:cNvPr>
          <p:cNvSpPr txBox="1"/>
          <p:nvPr/>
        </p:nvSpPr>
        <p:spPr>
          <a:xfrm>
            <a:off x="6400800" y="2606714"/>
            <a:ext cx="2514600" cy="2677656"/>
          </a:xfrm>
          <a:prstGeom prst="rect">
            <a:avLst/>
          </a:prstGeom>
          <a:noFill/>
        </p:spPr>
        <p:txBody>
          <a:bodyPr wrap="square" rtlCol="0">
            <a:spAutoFit/>
          </a:bodyPr>
          <a:lstStyle/>
          <a:p>
            <a:r>
              <a:rPr lang="en-US" dirty="0">
                <a:solidFill>
                  <a:schemeClr val="accent1">
                    <a:lumMod val="50000"/>
                  </a:schemeClr>
                </a:solidFill>
              </a:rPr>
              <a:t>Goal: Age &amp; Mass</a:t>
            </a:r>
          </a:p>
          <a:p>
            <a:endParaRPr lang="en-US" dirty="0">
              <a:solidFill>
                <a:srgbClr val="C00000"/>
              </a:solidFill>
            </a:endParaRPr>
          </a:p>
          <a:p>
            <a:endParaRPr lang="en-US" dirty="0">
              <a:solidFill>
                <a:srgbClr val="C00000"/>
              </a:solidFill>
            </a:endParaRPr>
          </a:p>
          <a:p>
            <a:r>
              <a:rPr lang="en-US" dirty="0">
                <a:solidFill>
                  <a:srgbClr val="C00000"/>
                </a:solidFill>
              </a:rPr>
              <a:t>Note: unknown distances yield unknown radii &amp; masses</a:t>
            </a:r>
          </a:p>
        </p:txBody>
      </p:sp>
    </p:spTree>
    <p:extLst>
      <p:ext uri="{BB962C8B-B14F-4D97-AF65-F5344CB8AC3E}">
        <p14:creationId xmlns:p14="http://schemas.microsoft.com/office/powerpoint/2010/main" val="104317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33C9-2541-3640-829A-746F650D066D}"/>
              </a:ext>
            </a:extLst>
          </p:cNvPr>
          <p:cNvSpPr>
            <a:spLocks noGrp="1"/>
          </p:cNvSpPr>
          <p:nvPr>
            <p:ph type="title"/>
          </p:nvPr>
        </p:nvSpPr>
        <p:spPr>
          <a:xfrm>
            <a:off x="696951" y="190500"/>
            <a:ext cx="7772400" cy="1143000"/>
          </a:xfrm>
        </p:spPr>
        <p:txBody>
          <a:bodyPr/>
          <a:lstStyle/>
          <a:p>
            <a:r>
              <a:rPr lang="en-US" dirty="0">
                <a:solidFill>
                  <a:srgbClr val="002060"/>
                </a:solidFill>
              </a:rPr>
              <a:t>BASE-9 Overview</a:t>
            </a:r>
            <a:br>
              <a:rPr lang="en-US" dirty="0">
                <a:solidFill>
                  <a:srgbClr val="002060"/>
                </a:solidFill>
              </a:rPr>
            </a:br>
            <a:r>
              <a:rPr lang="en-US" sz="3600" dirty="0">
                <a:solidFill>
                  <a:srgbClr val="002060"/>
                </a:solidFill>
              </a:rPr>
              <a:t>(</a:t>
            </a:r>
            <a:r>
              <a:rPr lang="en-US" sz="3600" b="1" dirty="0">
                <a:solidFill>
                  <a:srgbClr val="002060"/>
                </a:solidFill>
              </a:rPr>
              <a:t>B</a:t>
            </a:r>
            <a:r>
              <a:rPr lang="en-US" sz="3600" dirty="0">
                <a:solidFill>
                  <a:srgbClr val="002060"/>
                </a:solidFill>
              </a:rPr>
              <a:t>ayesian </a:t>
            </a:r>
            <a:r>
              <a:rPr lang="en-US" sz="3600" b="1" dirty="0">
                <a:solidFill>
                  <a:srgbClr val="002060"/>
                </a:solidFill>
              </a:rPr>
              <a:t>A</a:t>
            </a:r>
            <a:r>
              <a:rPr lang="en-US" sz="3600" dirty="0">
                <a:solidFill>
                  <a:srgbClr val="002060"/>
                </a:solidFill>
              </a:rPr>
              <a:t>nalysis of </a:t>
            </a:r>
            <a:r>
              <a:rPr lang="en-US" sz="3600" b="1" dirty="0">
                <a:solidFill>
                  <a:srgbClr val="002060"/>
                </a:solidFill>
              </a:rPr>
              <a:t>S</a:t>
            </a:r>
            <a:r>
              <a:rPr lang="en-US" sz="3600" dirty="0">
                <a:solidFill>
                  <a:srgbClr val="002060"/>
                </a:solidFill>
              </a:rPr>
              <a:t>tellar </a:t>
            </a:r>
            <a:r>
              <a:rPr lang="en-US" sz="3600" b="1" dirty="0">
                <a:solidFill>
                  <a:srgbClr val="002060"/>
                </a:solidFill>
              </a:rPr>
              <a:t>E</a:t>
            </a:r>
            <a:r>
              <a:rPr lang="en-US" sz="3600" dirty="0">
                <a:solidFill>
                  <a:srgbClr val="002060"/>
                </a:solidFill>
              </a:rPr>
              <a:t>volution)</a:t>
            </a:r>
          </a:p>
        </p:txBody>
      </p:sp>
      <p:pic>
        <p:nvPicPr>
          <p:cNvPr id="5" name="Picture 1" descr="overview-4a.pdf">
            <a:extLst>
              <a:ext uri="{FF2B5EF4-FFF2-40B4-BE49-F238E27FC236}">
                <a16:creationId xmlns:a16="http://schemas.microsoft.com/office/drawing/2014/main" id="{0FC7BF4B-E091-D346-8B7A-4A819FD46E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5" y="2133600"/>
            <a:ext cx="9318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B2EACE2D-DDD8-AF46-BAE2-5A83785DF8A2}"/>
              </a:ext>
            </a:extLst>
          </p:cNvPr>
          <p:cNvCxnSpPr/>
          <p:nvPr/>
        </p:nvCxnSpPr>
        <p:spPr bwMode="auto">
          <a:xfrm>
            <a:off x="5791200" y="4038600"/>
            <a:ext cx="457200" cy="0"/>
          </a:xfrm>
          <a:prstGeom prst="straightConnector1">
            <a:avLst/>
          </a:prstGeom>
          <a:solidFill>
            <a:schemeClr val="accent1"/>
          </a:solidFill>
          <a:ln w="57150" cap="flat" cmpd="sng" algn="ctr">
            <a:solidFill>
              <a:schemeClr val="accent1"/>
            </a:solidFill>
            <a:prstDash val="solid"/>
            <a:round/>
            <a:headEnd type="triangle"/>
            <a:tailEnd type="triangle"/>
          </a:ln>
          <a:effectLst/>
        </p:spPr>
      </p:cxnSp>
      <p:sp>
        <p:nvSpPr>
          <p:cNvPr id="3" name="TextBox 2">
            <a:extLst>
              <a:ext uri="{FF2B5EF4-FFF2-40B4-BE49-F238E27FC236}">
                <a16:creationId xmlns:a16="http://schemas.microsoft.com/office/drawing/2014/main" id="{98C4D4BB-1F1A-4A04-FF63-B021A7D58D5B}"/>
              </a:ext>
            </a:extLst>
          </p:cNvPr>
          <p:cNvSpPr txBox="1"/>
          <p:nvPr/>
        </p:nvSpPr>
        <p:spPr>
          <a:xfrm>
            <a:off x="3429000" y="3048000"/>
            <a:ext cx="2362200" cy="369332"/>
          </a:xfrm>
          <a:prstGeom prst="rect">
            <a:avLst/>
          </a:prstGeom>
          <a:noFill/>
        </p:spPr>
        <p:txBody>
          <a:bodyPr wrap="square" rtlCol="0">
            <a:spAutoFit/>
          </a:bodyPr>
          <a:lstStyle/>
          <a:p>
            <a:r>
              <a:rPr lang="en-US" sz="1800" dirty="0">
                <a:solidFill>
                  <a:schemeClr val="tx1"/>
                </a:solidFill>
              </a:rPr>
              <a:t>Simulate star or cluster</a:t>
            </a:r>
          </a:p>
        </p:txBody>
      </p:sp>
      <p:sp>
        <p:nvSpPr>
          <p:cNvPr id="4" name="Frame 3">
            <a:extLst>
              <a:ext uri="{FF2B5EF4-FFF2-40B4-BE49-F238E27FC236}">
                <a16:creationId xmlns:a16="http://schemas.microsoft.com/office/drawing/2014/main" id="{2D99DDC0-895A-675B-A770-096E7EBAD1B1}"/>
              </a:ext>
            </a:extLst>
          </p:cNvPr>
          <p:cNvSpPr/>
          <p:nvPr/>
        </p:nvSpPr>
        <p:spPr bwMode="auto">
          <a:xfrm>
            <a:off x="5791200" y="3733800"/>
            <a:ext cx="457200" cy="609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sp>
        <p:nvSpPr>
          <p:cNvPr id="6" name="TextBox 5">
            <a:extLst>
              <a:ext uri="{FF2B5EF4-FFF2-40B4-BE49-F238E27FC236}">
                <a16:creationId xmlns:a16="http://schemas.microsoft.com/office/drawing/2014/main" id="{CB8BB076-C70B-BA62-0683-A64DFD05B7B5}"/>
              </a:ext>
            </a:extLst>
          </p:cNvPr>
          <p:cNvSpPr txBox="1"/>
          <p:nvPr/>
        </p:nvSpPr>
        <p:spPr>
          <a:xfrm>
            <a:off x="6400800" y="4831140"/>
            <a:ext cx="1676400" cy="1569660"/>
          </a:xfrm>
          <a:prstGeom prst="rect">
            <a:avLst/>
          </a:prstGeom>
          <a:noFill/>
        </p:spPr>
        <p:txBody>
          <a:bodyPr wrap="square" rtlCol="0">
            <a:spAutoFit/>
          </a:bodyPr>
          <a:lstStyle/>
          <a:p>
            <a:pPr algn="ctr"/>
            <a:r>
              <a:rPr lang="en-US" dirty="0">
                <a:solidFill>
                  <a:srgbClr val="00B050"/>
                </a:solidFill>
              </a:rPr>
              <a:t>Bayesian MCMC + numerical integration</a:t>
            </a:r>
          </a:p>
        </p:txBody>
      </p:sp>
      <p:sp>
        <p:nvSpPr>
          <p:cNvPr id="8" name="Frame 7">
            <a:extLst>
              <a:ext uri="{FF2B5EF4-FFF2-40B4-BE49-F238E27FC236}">
                <a16:creationId xmlns:a16="http://schemas.microsoft.com/office/drawing/2014/main" id="{DB233CA9-833B-FB33-1676-19A6290CBF0F}"/>
              </a:ext>
            </a:extLst>
          </p:cNvPr>
          <p:cNvSpPr/>
          <p:nvPr/>
        </p:nvSpPr>
        <p:spPr bwMode="auto">
          <a:xfrm>
            <a:off x="6417527" y="4831140"/>
            <a:ext cx="1676400" cy="1716484"/>
          </a:xfrm>
          <a:prstGeom prst="frame">
            <a:avLst>
              <a:gd name="adj1" fmla="val 518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2"/>
              </a:solidFill>
              <a:effectLst/>
              <a:latin typeface="Times New Roman" charset="0"/>
            </a:endParaRPr>
          </a:p>
        </p:txBody>
      </p:sp>
      <p:cxnSp>
        <p:nvCxnSpPr>
          <p:cNvPr id="10" name="Straight Arrow Connector 9">
            <a:extLst>
              <a:ext uri="{FF2B5EF4-FFF2-40B4-BE49-F238E27FC236}">
                <a16:creationId xmlns:a16="http://schemas.microsoft.com/office/drawing/2014/main" id="{6B043657-A084-EDAD-207B-D16BA375F6AA}"/>
              </a:ext>
            </a:extLst>
          </p:cNvPr>
          <p:cNvCxnSpPr/>
          <p:nvPr/>
        </p:nvCxnSpPr>
        <p:spPr bwMode="auto">
          <a:xfrm>
            <a:off x="6248400" y="4343400"/>
            <a:ext cx="169127" cy="48774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75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879E7264-AB1F-F8B5-E0AB-4CA53AE6865E}"/>
              </a:ext>
            </a:extLst>
          </p:cNvPr>
          <p:cNvPicPr>
            <a:picLocks noChangeAspect="1"/>
          </p:cNvPicPr>
          <p:nvPr/>
        </p:nvPicPr>
        <p:blipFill>
          <a:blip r:embed="rId2"/>
          <a:stretch>
            <a:fillRect/>
          </a:stretch>
        </p:blipFill>
        <p:spPr>
          <a:xfrm>
            <a:off x="662864" y="857250"/>
            <a:ext cx="5957941" cy="5143500"/>
          </a:xfrm>
          <a:prstGeom prst="rect">
            <a:avLst/>
          </a:prstGeom>
        </p:spPr>
      </p:pic>
      <p:sp>
        <p:nvSpPr>
          <p:cNvPr id="4" name="TextBox 3">
            <a:extLst>
              <a:ext uri="{FF2B5EF4-FFF2-40B4-BE49-F238E27FC236}">
                <a16:creationId xmlns:a16="http://schemas.microsoft.com/office/drawing/2014/main" id="{103205EB-3336-47D8-66E9-E6B5D87646FB}"/>
              </a:ext>
            </a:extLst>
          </p:cNvPr>
          <p:cNvSpPr txBox="1"/>
          <p:nvPr/>
        </p:nvSpPr>
        <p:spPr>
          <a:xfrm>
            <a:off x="6881648" y="1153269"/>
            <a:ext cx="2144111" cy="5701561"/>
          </a:xfrm>
          <a:prstGeom prst="rect">
            <a:avLst/>
          </a:prstGeom>
          <a:noFill/>
        </p:spPr>
        <p:txBody>
          <a:bodyPr wrap="square" rtlCol="0">
            <a:spAutoFit/>
          </a:bodyPr>
          <a:lstStyle/>
          <a:p>
            <a:r>
              <a:rPr lang="en-US" sz="1350" dirty="0">
                <a:solidFill>
                  <a:srgbClr val="7030A0"/>
                </a:solidFill>
              </a:rPr>
              <a:t>Simulation parameters</a:t>
            </a:r>
          </a:p>
          <a:p>
            <a:pPr marL="214313" indent="-214313">
              <a:buFont typeface="Arial" panose="020B0604020202020204" pitchFamily="34" charset="0"/>
              <a:buChar char="•"/>
            </a:pPr>
            <a:r>
              <a:rPr lang="en-US" sz="1350" dirty="0"/>
              <a:t>[Fe/H] = 0</a:t>
            </a:r>
          </a:p>
          <a:p>
            <a:pPr marL="214313" indent="-214313">
              <a:buFont typeface="Arial" panose="020B0604020202020204" pitchFamily="34" charset="0"/>
              <a:buChar char="•"/>
            </a:pPr>
            <a:r>
              <a:rPr lang="en-US" sz="1350" dirty="0"/>
              <a:t>Age = 0.1, 0.33, 1, 3.3, 10 Gyr</a:t>
            </a:r>
          </a:p>
          <a:p>
            <a:pPr marL="214313" indent="-214313">
              <a:buFont typeface="Arial" panose="020B0604020202020204" pitchFamily="34" charset="0"/>
              <a:buChar char="•"/>
            </a:pPr>
            <a:r>
              <a:rPr lang="en-US" sz="1800" dirty="0"/>
              <a:t>Pan-STARRS grizy</a:t>
            </a:r>
            <a:endParaRPr lang="en-US" sz="1350" dirty="0"/>
          </a:p>
          <a:p>
            <a:endParaRPr lang="en-US" sz="1350" dirty="0"/>
          </a:p>
          <a:p>
            <a:r>
              <a:rPr lang="en-US" sz="1350" dirty="0">
                <a:solidFill>
                  <a:srgbClr val="7030A0"/>
                </a:solidFill>
              </a:rPr>
              <a:t>Models</a:t>
            </a:r>
          </a:p>
          <a:p>
            <a:pPr marL="214313" indent="-214313">
              <a:buFont typeface="Arial" panose="020B0604020202020204" pitchFamily="34" charset="0"/>
              <a:buChar char="•"/>
            </a:pPr>
            <a:r>
              <a:rPr lang="en-US" sz="1350" dirty="0"/>
              <a:t>PARSEC stellar evolution</a:t>
            </a:r>
          </a:p>
          <a:p>
            <a:pPr marL="214313" indent="-214313">
              <a:buFont typeface="Arial" panose="020B0604020202020204" pitchFamily="34" charset="0"/>
              <a:buChar char="•"/>
            </a:pPr>
            <a:r>
              <a:rPr lang="en-US" sz="1350" dirty="0"/>
              <a:t>Montgomery 2018 WDs</a:t>
            </a:r>
          </a:p>
          <a:p>
            <a:pPr marL="214313" indent="-214313">
              <a:buFont typeface="Arial" panose="020B0604020202020204" pitchFamily="34" charset="0"/>
              <a:buChar char="•"/>
            </a:pPr>
            <a:r>
              <a:rPr lang="en-US" sz="1350" dirty="0"/>
              <a:t>Bergeron 2020 WD atmos</a:t>
            </a:r>
          </a:p>
          <a:p>
            <a:pPr marL="214313" indent="-214313">
              <a:buFont typeface="Arial" panose="020B0604020202020204" pitchFamily="34" charset="0"/>
              <a:buChar char="•"/>
            </a:pPr>
            <a:r>
              <a:rPr lang="en-US" sz="1350" dirty="0"/>
              <a:t>Cummings PARSEC IFMR</a:t>
            </a:r>
          </a:p>
          <a:p>
            <a:endParaRPr lang="en-US" sz="1350" dirty="0"/>
          </a:p>
          <a:p>
            <a:r>
              <a:rPr lang="en-US" sz="1350" dirty="0">
                <a:solidFill>
                  <a:srgbClr val="7030A0"/>
                </a:solidFill>
              </a:rPr>
              <a:t>Introduced errors</a:t>
            </a:r>
          </a:p>
          <a:p>
            <a:pPr marL="214313" indent="-214313">
              <a:buFont typeface="Arial" panose="020B0604020202020204" pitchFamily="34" charset="0"/>
              <a:buChar char="•"/>
            </a:pPr>
            <a:r>
              <a:rPr lang="en-US" sz="1350" dirty="0"/>
              <a:t>𝝈 = 0.01 mag (photometry)</a:t>
            </a:r>
          </a:p>
          <a:p>
            <a:pPr marL="214313" indent="-214313">
              <a:buFont typeface="Arial" panose="020B0604020202020204" pitchFamily="34" charset="0"/>
              <a:buChar char="•"/>
            </a:pPr>
            <a:r>
              <a:rPr lang="en-US" sz="1350" dirty="0"/>
              <a:t>𝜹𝝕/𝝕 = 0.01 (parallax)</a:t>
            </a:r>
          </a:p>
          <a:p>
            <a:endParaRPr lang="en-US" sz="1350" dirty="0"/>
          </a:p>
          <a:p>
            <a:r>
              <a:rPr lang="en-US" sz="1350" dirty="0">
                <a:solidFill>
                  <a:srgbClr val="7030A0"/>
                </a:solidFill>
              </a:rPr>
              <a:t>Priors for BASE-9 recovery</a:t>
            </a:r>
          </a:p>
          <a:p>
            <a:pPr marL="214313" indent="-214313">
              <a:buFont typeface="Arial" panose="020B0604020202020204" pitchFamily="34" charset="0"/>
              <a:buChar char="•"/>
            </a:pPr>
            <a:r>
              <a:rPr lang="en-US" sz="1350" dirty="0">
                <a:solidFill>
                  <a:srgbClr val="C00000"/>
                </a:solidFill>
              </a:rPr>
              <a:t>[Fe/H] = 0 ± 0.05</a:t>
            </a:r>
          </a:p>
          <a:p>
            <a:pPr marL="214313" indent="-214313">
              <a:buFont typeface="Arial" panose="020B0604020202020204" pitchFamily="34" charset="0"/>
              <a:buChar char="•"/>
            </a:pPr>
            <a:r>
              <a:rPr lang="en-US" sz="1350" dirty="0">
                <a:solidFill>
                  <a:srgbClr val="C00000"/>
                </a:solidFill>
              </a:rPr>
              <a:t>Av = 0 ± 0.05</a:t>
            </a:r>
          </a:p>
          <a:p>
            <a:pPr marL="214313" indent="-214313">
              <a:buFont typeface="Arial" panose="020B0604020202020204" pitchFamily="34" charset="0"/>
              <a:buChar char="•"/>
            </a:pPr>
            <a:r>
              <a:rPr lang="en-US" sz="1350" dirty="0"/>
              <a:t>𝜹𝝕/𝝕 = 0.01</a:t>
            </a:r>
            <a:endParaRPr lang="en-US" sz="1800" dirty="0"/>
          </a:p>
          <a:p>
            <a:endParaRPr lang="en-US" sz="1800" dirty="0"/>
          </a:p>
        </p:txBody>
      </p:sp>
    </p:spTree>
    <p:extLst>
      <p:ext uri="{BB962C8B-B14F-4D97-AF65-F5344CB8AC3E}">
        <p14:creationId xmlns:p14="http://schemas.microsoft.com/office/powerpoint/2010/main" val="129740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5" name="Picture 1" descr="J1648age_vs_dist.jpg">
            <a:extLst>
              <a:ext uri="{FF2B5EF4-FFF2-40B4-BE49-F238E27FC236}">
                <a16:creationId xmlns:a16="http://schemas.microsoft.com/office/drawing/2014/main" id="{1ADF5056-EB73-064E-90C6-C8DCD3500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Box 1">
            <a:extLst>
              <a:ext uri="{FF2B5EF4-FFF2-40B4-BE49-F238E27FC236}">
                <a16:creationId xmlns:a16="http://schemas.microsoft.com/office/drawing/2014/main" id="{7B61C522-619D-FA43-92A5-1EB6ABD5F779}"/>
              </a:ext>
            </a:extLst>
          </p:cNvPr>
          <p:cNvSpPr txBox="1">
            <a:spLocks noChangeArrowheads="1"/>
          </p:cNvSpPr>
          <p:nvPr/>
        </p:nvSpPr>
        <p:spPr bwMode="auto">
          <a:xfrm rot="-5400000">
            <a:off x="-111918" y="2855118"/>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Mass</a:t>
            </a:r>
          </a:p>
        </p:txBody>
      </p:sp>
      <p:sp>
        <p:nvSpPr>
          <p:cNvPr id="67587" name="TextBox 2">
            <a:extLst>
              <a:ext uri="{FF2B5EF4-FFF2-40B4-BE49-F238E27FC236}">
                <a16:creationId xmlns:a16="http://schemas.microsoft.com/office/drawing/2014/main" id="{60C8AF56-9E2A-204E-8D8A-C98735E08B83}"/>
              </a:ext>
            </a:extLst>
          </p:cNvPr>
          <p:cNvSpPr txBox="1">
            <a:spLocks noChangeArrowheads="1"/>
          </p:cNvSpPr>
          <p:nvPr/>
        </p:nvSpPr>
        <p:spPr bwMode="auto">
          <a:xfrm>
            <a:off x="0" y="6858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0.54 Mo</a:t>
            </a:r>
          </a:p>
        </p:txBody>
      </p:sp>
      <p:sp>
        <p:nvSpPr>
          <p:cNvPr id="67588" name="TextBox 3">
            <a:extLst>
              <a:ext uri="{FF2B5EF4-FFF2-40B4-BE49-F238E27FC236}">
                <a16:creationId xmlns:a16="http://schemas.microsoft.com/office/drawing/2014/main" id="{F5ED6084-39FC-2D47-B21B-C8E36D477AE8}"/>
              </a:ext>
            </a:extLst>
          </p:cNvPr>
          <p:cNvSpPr txBox="1">
            <a:spLocks noChangeArrowheads="1"/>
          </p:cNvSpPr>
          <p:nvPr/>
        </p:nvSpPr>
        <p:spPr bwMode="auto">
          <a:xfrm>
            <a:off x="0" y="57912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1.4 Mo</a:t>
            </a:r>
          </a:p>
        </p:txBody>
      </p:sp>
      <p:sp>
        <p:nvSpPr>
          <p:cNvPr id="67589" name="TextBox 1">
            <a:extLst>
              <a:ext uri="{FF2B5EF4-FFF2-40B4-BE49-F238E27FC236}">
                <a16:creationId xmlns:a16="http://schemas.microsoft.com/office/drawing/2014/main" id="{7AFA4A92-C2D7-6444-96A8-0458DF8B42C9}"/>
              </a:ext>
            </a:extLst>
          </p:cNvPr>
          <p:cNvSpPr txBox="1">
            <a:spLocks noChangeArrowheads="1"/>
          </p:cNvSpPr>
          <p:nvPr/>
        </p:nvSpPr>
        <p:spPr bwMode="auto">
          <a:xfrm>
            <a:off x="3200400" y="1143000"/>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dirty="0">
                <a:solidFill>
                  <a:srgbClr val="008000"/>
                </a:solidFill>
              </a:rPr>
              <a:t>precursor age dominated = f(IFMR, Z)</a:t>
            </a:r>
          </a:p>
        </p:txBody>
      </p:sp>
      <p:sp>
        <p:nvSpPr>
          <p:cNvPr id="67590" name="TextBox 2">
            <a:extLst>
              <a:ext uri="{FF2B5EF4-FFF2-40B4-BE49-F238E27FC236}">
                <a16:creationId xmlns:a16="http://schemas.microsoft.com/office/drawing/2014/main" id="{A88CB34B-F636-6144-8178-AA6DE64C81EF}"/>
              </a:ext>
            </a:extLst>
          </p:cNvPr>
          <p:cNvSpPr txBox="1">
            <a:spLocks noChangeArrowheads="1"/>
          </p:cNvSpPr>
          <p:nvPr/>
        </p:nvSpPr>
        <p:spPr bwMode="auto">
          <a:xfrm>
            <a:off x="2743200" y="2438400"/>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latent heat dominated</a:t>
            </a:r>
          </a:p>
        </p:txBody>
      </p:sp>
      <p:sp>
        <p:nvSpPr>
          <p:cNvPr id="67591" name="TextBox 3">
            <a:extLst>
              <a:ext uri="{FF2B5EF4-FFF2-40B4-BE49-F238E27FC236}">
                <a16:creationId xmlns:a16="http://schemas.microsoft.com/office/drawing/2014/main" id="{CDCC3909-2282-8749-91B3-FD1A11468D63}"/>
              </a:ext>
            </a:extLst>
          </p:cNvPr>
          <p:cNvSpPr txBox="1">
            <a:spLocks noChangeArrowheads="1"/>
          </p:cNvSpPr>
          <p:nvPr/>
        </p:nvSpPr>
        <p:spPr bwMode="auto">
          <a:xfrm>
            <a:off x="1905000" y="5334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crystallization important</a:t>
            </a:r>
          </a:p>
        </p:txBody>
      </p:sp>
      <p:sp>
        <p:nvSpPr>
          <p:cNvPr id="5" name="Donut 4">
            <a:extLst>
              <a:ext uri="{FF2B5EF4-FFF2-40B4-BE49-F238E27FC236}">
                <a16:creationId xmlns:a16="http://schemas.microsoft.com/office/drawing/2014/main" id="{A762F572-0955-634E-A32F-3662C2094236}"/>
              </a:ext>
            </a:extLst>
          </p:cNvPr>
          <p:cNvSpPr/>
          <p:nvPr/>
        </p:nvSpPr>
        <p:spPr bwMode="auto">
          <a:xfrm>
            <a:off x="609600" y="2514600"/>
            <a:ext cx="533400" cy="1524000"/>
          </a:xfrm>
          <a:prstGeom prst="donut">
            <a:avLst/>
          </a:prstGeom>
          <a:noFill/>
          <a:ln w="9525" cap="flat" cmpd="sng" algn="ctr">
            <a:solidFill>
              <a:srgbClr val="FF0000"/>
            </a:solidFill>
            <a:prstDash val="solid"/>
            <a:round/>
            <a:headEnd type="none" w="med" len="med"/>
            <a:tailEnd type="none" w="med" len="med"/>
          </a:ln>
          <a:effectLst/>
        </p:spPr>
        <p:txBody>
          <a:bodyPr/>
          <a:lstStyle/>
          <a:p>
            <a:pPr>
              <a:defRPr/>
            </a:pPr>
            <a:endParaRPr lang="en-US" dirty="0">
              <a:latin typeface="Times New Roman" charset="0"/>
              <a:ea typeface="ＭＳ Ｐゴシック" charset="0"/>
              <a:cs typeface="ＭＳ Ｐゴシック" charset="0"/>
            </a:endParaRPr>
          </a:p>
        </p:txBody>
      </p:sp>
      <p:sp>
        <p:nvSpPr>
          <p:cNvPr id="67593" name="TextBox 5">
            <a:extLst>
              <a:ext uri="{FF2B5EF4-FFF2-40B4-BE49-F238E27FC236}">
                <a16:creationId xmlns:a16="http://schemas.microsoft.com/office/drawing/2014/main" id="{84C8A605-C127-6844-A8B6-D99E93FE8C4E}"/>
              </a:ext>
            </a:extLst>
          </p:cNvPr>
          <p:cNvSpPr txBox="1">
            <a:spLocks noChangeArrowheads="1"/>
          </p:cNvSpPr>
          <p:nvPr/>
        </p:nvSpPr>
        <p:spPr bwMode="auto">
          <a:xfrm>
            <a:off x="1066800" y="6248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4</a:t>
            </a:r>
          </a:p>
        </p:txBody>
      </p:sp>
      <p:sp>
        <p:nvSpPr>
          <p:cNvPr id="67594" name="TextBox 6">
            <a:extLst>
              <a:ext uri="{FF2B5EF4-FFF2-40B4-BE49-F238E27FC236}">
                <a16:creationId xmlns:a16="http://schemas.microsoft.com/office/drawing/2014/main" id="{7DF93159-3A87-9D4B-8EB3-9B66DE2BDD2F}"/>
              </a:ext>
            </a:extLst>
          </p:cNvPr>
          <p:cNvSpPr txBox="1">
            <a:spLocks noChangeArrowheads="1"/>
          </p:cNvSpPr>
          <p:nvPr/>
        </p:nvSpPr>
        <p:spPr bwMode="auto">
          <a:xfrm>
            <a:off x="7391400" y="6248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14</a:t>
            </a:r>
          </a:p>
        </p:txBody>
      </p:sp>
      <p:sp>
        <p:nvSpPr>
          <p:cNvPr id="67595" name="TextBox 7">
            <a:extLst>
              <a:ext uri="{FF2B5EF4-FFF2-40B4-BE49-F238E27FC236}">
                <a16:creationId xmlns:a16="http://schemas.microsoft.com/office/drawing/2014/main" id="{8ADD72D2-B7C6-DA40-8273-BA732D34B787}"/>
              </a:ext>
            </a:extLst>
          </p:cNvPr>
          <p:cNvSpPr txBox="1">
            <a:spLocks noChangeArrowheads="1"/>
          </p:cNvSpPr>
          <p:nvPr/>
        </p:nvSpPr>
        <p:spPr bwMode="auto">
          <a:xfrm>
            <a:off x="4038600" y="64008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Age (Gyr)</a:t>
            </a:r>
          </a:p>
        </p:txBody>
      </p:sp>
      <p:sp>
        <p:nvSpPr>
          <p:cNvPr id="2" name="TextBox 1">
            <a:extLst>
              <a:ext uri="{FF2B5EF4-FFF2-40B4-BE49-F238E27FC236}">
                <a16:creationId xmlns:a16="http://schemas.microsoft.com/office/drawing/2014/main" id="{24583360-0E8B-3146-B953-2EF61834DD13}"/>
              </a:ext>
            </a:extLst>
          </p:cNvPr>
          <p:cNvSpPr txBox="1"/>
          <p:nvPr/>
        </p:nvSpPr>
        <p:spPr>
          <a:xfrm>
            <a:off x="4876800" y="3200400"/>
            <a:ext cx="3200400" cy="1200329"/>
          </a:xfrm>
          <a:prstGeom prst="rect">
            <a:avLst/>
          </a:prstGeom>
          <a:noFill/>
        </p:spPr>
        <p:txBody>
          <a:bodyPr wrap="square" rtlCol="0">
            <a:spAutoFit/>
          </a:bodyPr>
          <a:lstStyle/>
          <a:p>
            <a:pPr algn="ctr"/>
            <a:r>
              <a:rPr lang="en-US" dirty="0">
                <a:solidFill>
                  <a:srgbClr val="C00000"/>
                </a:solidFill>
              </a:rPr>
              <a:t>Remember: Unknown distance means unknown radius &amp; mass</a:t>
            </a:r>
          </a:p>
        </p:txBody>
      </p:sp>
    </p:spTree>
    <p:extLst>
      <p:ext uri="{BB962C8B-B14F-4D97-AF65-F5344CB8AC3E}">
        <p14:creationId xmlns:p14="http://schemas.microsoft.com/office/powerpoint/2010/main" val="339218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1" name="Picture 1" descr="J1648age_vs_dist_constrain.jpg">
            <a:extLst>
              <a:ext uri="{FF2B5EF4-FFF2-40B4-BE49-F238E27FC236}">
                <a16:creationId xmlns:a16="http://schemas.microsoft.com/office/drawing/2014/main" id="{0F2C97B7-D676-6A4C-ACEE-DC407FD2DB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2" name="TextBox 2">
            <a:extLst>
              <a:ext uri="{FF2B5EF4-FFF2-40B4-BE49-F238E27FC236}">
                <a16:creationId xmlns:a16="http://schemas.microsoft.com/office/drawing/2014/main" id="{523CD750-D55C-8A4B-8E33-80D53C771017}"/>
              </a:ext>
            </a:extLst>
          </p:cNvPr>
          <p:cNvSpPr txBox="1">
            <a:spLocks noChangeArrowheads="1"/>
          </p:cNvSpPr>
          <p:nvPr/>
        </p:nvSpPr>
        <p:spPr bwMode="auto">
          <a:xfrm>
            <a:off x="3581400" y="1600200"/>
            <a:ext cx="195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008000"/>
                </a:solidFill>
              </a:rPr>
              <a:t>66.07 ± 0.6 pc</a:t>
            </a:r>
          </a:p>
        </p:txBody>
      </p:sp>
      <p:sp>
        <p:nvSpPr>
          <p:cNvPr id="71683" name="TextBox 3">
            <a:extLst>
              <a:ext uri="{FF2B5EF4-FFF2-40B4-BE49-F238E27FC236}">
                <a16:creationId xmlns:a16="http://schemas.microsoft.com/office/drawing/2014/main" id="{BBC0AF0A-58FC-8442-80A0-EA98DFC7BEE3}"/>
              </a:ext>
            </a:extLst>
          </p:cNvPr>
          <p:cNvSpPr txBox="1">
            <a:spLocks noChangeArrowheads="1"/>
          </p:cNvSpPr>
          <p:nvPr/>
        </p:nvSpPr>
        <p:spPr bwMode="auto">
          <a:xfrm>
            <a:off x="3810000" y="3810000"/>
            <a:ext cx="1798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66FF"/>
                </a:solidFill>
              </a:rPr>
              <a:t>41.7 ± 0.4 pc</a:t>
            </a:r>
          </a:p>
        </p:txBody>
      </p:sp>
      <p:cxnSp>
        <p:nvCxnSpPr>
          <p:cNvPr id="6" name="Straight Arrow Connector 5">
            <a:extLst>
              <a:ext uri="{FF2B5EF4-FFF2-40B4-BE49-F238E27FC236}">
                <a16:creationId xmlns:a16="http://schemas.microsoft.com/office/drawing/2014/main" id="{BF9109BF-BBA1-BB42-9C47-29372CB237F3}"/>
              </a:ext>
            </a:extLst>
          </p:cNvPr>
          <p:cNvCxnSpPr>
            <a:cxnSpLocks noChangeShapeType="1"/>
            <a:stCxn id="71683" idx="1"/>
          </p:cNvCxnSpPr>
          <p:nvPr/>
        </p:nvCxnSpPr>
        <p:spPr bwMode="auto">
          <a:xfrm flipH="1" flipV="1">
            <a:off x="3048000" y="3733800"/>
            <a:ext cx="762000" cy="306388"/>
          </a:xfrm>
          <a:prstGeom prst="straightConnector1">
            <a:avLst/>
          </a:prstGeom>
          <a:noFill/>
          <a:ln w="254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2F66C278-9024-5340-8FAA-071B866F35EB}"/>
              </a:ext>
            </a:extLst>
          </p:cNvPr>
          <p:cNvCxnSpPr>
            <a:cxnSpLocks noChangeShapeType="1"/>
          </p:cNvCxnSpPr>
          <p:nvPr/>
        </p:nvCxnSpPr>
        <p:spPr bwMode="auto">
          <a:xfrm flipH="1" flipV="1">
            <a:off x="2667000" y="1295400"/>
            <a:ext cx="914400" cy="53340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1686" name="Picture 1" descr="J1648age_hist_horiz.jpg">
            <a:extLst>
              <a:ext uri="{FF2B5EF4-FFF2-40B4-BE49-F238E27FC236}">
                <a16:creationId xmlns:a16="http://schemas.microsoft.com/office/drawing/2014/main" id="{E86AEA98-D85B-E348-98AD-F116DE1E2C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 descr="J1648age_hist_vert.jpg">
            <a:extLst>
              <a:ext uri="{FF2B5EF4-FFF2-40B4-BE49-F238E27FC236}">
                <a16:creationId xmlns:a16="http://schemas.microsoft.com/office/drawing/2014/main" id="{B5A10070-B1CF-D943-904A-0DA3CEE93F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Box 1">
            <a:extLst>
              <a:ext uri="{FF2B5EF4-FFF2-40B4-BE49-F238E27FC236}">
                <a16:creationId xmlns:a16="http://schemas.microsoft.com/office/drawing/2014/main" id="{A0012EA8-512D-8C4B-9FDC-DDA97DF9049D}"/>
              </a:ext>
            </a:extLst>
          </p:cNvPr>
          <p:cNvSpPr txBox="1">
            <a:spLocks noChangeArrowheads="1"/>
          </p:cNvSpPr>
          <p:nvPr/>
        </p:nvSpPr>
        <p:spPr bwMode="auto">
          <a:xfrm>
            <a:off x="6781800" y="1524000"/>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9933"/>
                </a:solidFill>
              </a:rPr>
              <a:t>5.00 ± 0.27 Gyr</a:t>
            </a:r>
          </a:p>
          <a:p>
            <a:r>
              <a:rPr lang="en-US" altLang="en-US">
                <a:solidFill>
                  <a:srgbClr val="339933"/>
                </a:solidFill>
              </a:rPr>
              <a:t>      (5.4%)</a:t>
            </a:r>
          </a:p>
        </p:txBody>
      </p:sp>
      <p:cxnSp>
        <p:nvCxnSpPr>
          <p:cNvPr id="10" name="Straight Arrow Connector 9">
            <a:extLst>
              <a:ext uri="{FF2B5EF4-FFF2-40B4-BE49-F238E27FC236}">
                <a16:creationId xmlns:a16="http://schemas.microsoft.com/office/drawing/2014/main" id="{9B3AECD5-392C-5045-85C9-012A2E7CFF15}"/>
              </a:ext>
            </a:extLst>
          </p:cNvPr>
          <p:cNvCxnSpPr>
            <a:cxnSpLocks noChangeShapeType="1"/>
          </p:cNvCxnSpPr>
          <p:nvPr/>
        </p:nvCxnSpPr>
        <p:spPr bwMode="auto">
          <a:xfrm>
            <a:off x="5486400" y="1905000"/>
            <a:ext cx="1066800" cy="228600"/>
          </a:xfrm>
          <a:prstGeom prst="straightConnector1">
            <a:avLst/>
          </a:prstGeom>
          <a:noFill/>
          <a:ln w="25400">
            <a:solidFill>
              <a:srgbClr val="008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690" name="TextBox 3">
            <a:extLst>
              <a:ext uri="{FF2B5EF4-FFF2-40B4-BE49-F238E27FC236}">
                <a16:creationId xmlns:a16="http://schemas.microsoft.com/office/drawing/2014/main" id="{02D07146-A3C5-0041-9B8F-C23511B9D5E2}"/>
              </a:ext>
            </a:extLst>
          </p:cNvPr>
          <p:cNvSpPr txBox="1">
            <a:spLocks noChangeArrowheads="1"/>
          </p:cNvSpPr>
          <p:nvPr/>
        </p:nvSpPr>
        <p:spPr bwMode="auto">
          <a:xfrm>
            <a:off x="5410200" y="4572000"/>
            <a:ext cx="1905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66FF"/>
                </a:solidFill>
              </a:rPr>
              <a:t>6.31 ±  0.075</a:t>
            </a:r>
          </a:p>
          <a:p>
            <a:r>
              <a:rPr lang="en-US" altLang="en-US">
                <a:solidFill>
                  <a:srgbClr val="3366FF"/>
                </a:solidFill>
              </a:rPr>
              <a:t>        (1.2%)</a:t>
            </a:r>
          </a:p>
        </p:txBody>
      </p:sp>
      <p:cxnSp>
        <p:nvCxnSpPr>
          <p:cNvPr id="14" name="Straight Arrow Connector 13">
            <a:extLst>
              <a:ext uri="{FF2B5EF4-FFF2-40B4-BE49-F238E27FC236}">
                <a16:creationId xmlns:a16="http://schemas.microsoft.com/office/drawing/2014/main" id="{EADA6676-BCAE-9249-A0E5-41FA4DC05D5B}"/>
              </a:ext>
            </a:extLst>
          </p:cNvPr>
          <p:cNvCxnSpPr>
            <a:cxnSpLocks noChangeShapeType="1"/>
          </p:cNvCxnSpPr>
          <p:nvPr/>
        </p:nvCxnSpPr>
        <p:spPr bwMode="auto">
          <a:xfrm>
            <a:off x="5638800" y="4114800"/>
            <a:ext cx="1752600" cy="457200"/>
          </a:xfrm>
          <a:prstGeom prst="straightConnector1">
            <a:avLst/>
          </a:prstGeom>
          <a:noFill/>
          <a:ln w="25400">
            <a:solidFill>
              <a:srgbClr val="3366F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1692" name="TextBox 11">
            <a:extLst>
              <a:ext uri="{FF2B5EF4-FFF2-40B4-BE49-F238E27FC236}">
                <a16:creationId xmlns:a16="http://schemas.microsoft.com/office/drawing/2014/main" id="{16BCC8B6-C645-1145-806D-B582661D9B95}"/>
              </a:ext>
            </a:extLst>
          </p:cNvPr>
          <p:cNvSpPr txBox="1">
            <a:spLocks noChangeArrowheads="1"/>
          </p:cNvSpPr>
          <p:nvPr/>
        </p:nvSpPr>
        <p:spPr bwMode="auto">
          <a:xfrm>
            <a:off x="6400800" y="3048000"/>
            <a:ext cx="45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9933"/>
                </a:solidFill>
              </a:rPr>
              <a:t>5</a:t>
            </a:r>
          </a:p>
        </p:txBody>
      </p:sp>
      <p:sp>
        <p:nvSpPr>
          <p:cNvPr id="71693" name="TextBox 14">
            <a:extLst>
              <a:ext uri="{FF2B5EF4-FFF2-40B4-BE49-F238E27FC236}">
                <a16:creationId xmlns:a16="http://schemas.microsoft.com/office/drawing/2014/main" id="{A4402B26-AE08-E34A-A3C5-0173F6E183EB}"/>
              </a:ext>
            </a:extLst>
          </p:cNvPr>
          <p:cNvSpPr txBox="1">
            <a:spLocks noChangeArrowheads="1"/>
          </p:cNvSpPr>
          <p:nvPr/>
        </p:nvSpPr>
        <p:spPr bwMode="auto">
          <a:xfrm>
            <a:off x="7315200" y="3048000"/>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9933"/>
                </a:solidFill>
              </a:rPr>
              <a:t>6</a:t>
            </a:r>
          </a:p>
        </p:txBody>
      </p:sp>
      <p:sp>
        <p:nvSpPr>
          <p:cNvPr id="71694" name="Rectangle 16">
            <a:extLst>
              <a:ext uri="{FF2B5EF4-FFF2-40B4-BE49-F238E27FC236}">
                <a16:creationId xmlns:a16="http://schemas.microsoft.com/office/drawing/2014/main" id="{49FF2880-48D8-A94C-BC69-51DB4AB8C618}"/>
              </a:ext>
            </a:extLst>
          </p:cNvPr>
          <p:cNvSpPr>
            <a:spLocks noChangeArrowheads="1"/>
          </p:cNvSpPr>
          <p:nvPr/>
        </p:nvSpPr>
        <p:spPr bwMode="auto">
          <a:xfrm>
            <a:off x="8077200" y="3200400"/>
            <a:ext cx="304800" cy="685800"/>
          </a:xfrm>
          <a:prstGeom prst="rect">
            <a:avLst/>
          </a:prstGeom>
          <a:solidFill>
            <a:schemeClr val="bg1"/>
          </a:solidFill>
          <a:ln w="9525">
            <a:solidFill>
              <a:schemeClr val="bg1"/>
            </a:solidFill>
            <a:round/>
            <a:headEnd/>
            <a:tailEnd/>
          </a:ln>
        </p:spPr>
        <p:txBody>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1695" name="TextBox 15">
            <a:extLst>
              <a:ext uri="{FF2B5EF4-FFF2-40B4-BE49-F238E27FC236}">
                <a16:creationId xmlns:a16="http://schemas.microsoft.com/office/drawing/2014/main" id="{D3978C2F-26D1-C341-9FA4-CDC661CF98D1}"/>
              </a:ext>
            </a:extLst>
          </p:cNvPr>
          <p:cNvSpPr txBox="1">
            <a:spLocks noChangeArrowheads="1"/>
          </p:cNvSpPr>
          <p:nvPr/>
        </p:nvSpPr>
        <p:spPr bwMode="auto">
          <a:xfrm>
            <a:off x="8229600" y="30480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9933"/>
                </a:solidFill>
              </a:rPr>
              <a:t>7</a:t>
            </a:r>
          </a:p>
        </p:txBody>
      </p:sp>
      <p:sp>
        <p:nvSpPr>
          <p:cNvPr id="71696" name="TextBox 17">
            <a:extLst>
              <a:ext uri="{FF2B5EF4-FFF2-40B4-BE49-F238E27FC236}">
                <a16:creationId xmlns:a16="http://schemas.microsoft.com/office/drawing/2014/main" id="{AA0036EB-BD47-5247-B587-7578DD473F9D}"/>
              </a:ext>
            </a:extLst>
          </p:cNvPr>
          <p:cNvSpPr txBox="1">
            <a:spLocks noChangeArrowheads="1"/>
          </p:cNvSpPr>
          <p:nvPr/>
        </p:nvSpPr>
        <p:spPr bwMode="auto">
          <a:xfrm>
            <a:off x="6400800" y="6172200"/>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66FF"/>
                </a:solidFill>
              </a:rPr>
              <a:t>6</a:t>
            </a:r>
          </a:p>
        </p:txBody>
      </p:sp>
      <p:sp>
        <p:nvSpPr>
          <p:cNvPr id="71697" name="TextBox 18">
            <a:extLst>
              <a:ext uri="{FF2B5EF4-FFF2-40B4-BE49-F238E27FC236}">
                <a16:creationId xmlns:a16="http://schemas.microsoft.com/office/drawing/2014/main" id="{61EBE25A-CD14-1F49-9EF2-884AD0B304F3}"/>
              </a:ext>
            </a:extLst>
          </p:cNvPr>
          <p:cNvSpPr txBox="1">
            <a:spLocks noChangeArrowheads="1"/>
          </p:cNvSpPr>
          <p:nvPr/>
        </p:nvSpPr>
        <p:spPr bwMode="auto">
          <a:xfrm>
            <a:off x="8077200" y="61722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solidFill>
                  <a:srgbClr val="3366FF"/>
                </a:solidFill>
              </a:rPr>
              <a:t>6.5</a:t>
            </a:r>
          </a:p>
        </p:txBody>
      </p:sp>
      <p:sp>
        <p:nvSpPr>
          <p:cNvPr id="71698" name="TextBox 19">
            <a:extLst>
              <a:ext uri="{FF2B5EF4-FFF2-40B4-BE49-F238E27FC236}">
                <a16:creationId xmlns:a16="http://schemas.microsoft.com/office/drawing/2014/main" id="{FD9E3AF5-FA44-D54F-B44E-B4411FB22CA3}"/>
              </a:ext>
            </a:extLst>
          </p:cNvPr>
          <p:cNvSpPr txBox="1">
            <a:spLocks noChangeArrowheads="1"/>
          </p:cNvSpPr>
          <p:nvPr/>
        </p:nvSpPr>
        <p:spPr bwMode="auto">
          <a:xfrm rot="-5400000">
            <a:off x="-531018" y="2969418"/>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Distance (pc)</a:t>
            </a:r>
          </a:p>
        </p:txBody>
      </p:sp>
      <p:sp>
        <p:nvSpPr>
          <p:cNvPr id="71699" name="TextBox 20">
            <a:extLst>
              <a:ext uri="{FF2B5EF4-FFF2-40B4-BE49-F238E27FC236}">
                <a16:creationId xmlns:a16="http://schemas.microsoft.com/office/drawing/2014/main" id="{EB235BCE-2B62-7446-9A10-09B9A3FE8080}"/>
              </a:ext>
            </a:extLst>
          </p:cNvPr>
          <p:cNvSpPr txBox="1">
            <a:spLocks noChangeArrowheads="1"/>
          </p:cNvSpPr>
          <p:nvPr/>
        </p:nvSpPr>
        <p:spPr bwMode="auto">
          <a:xfrm>
            <a:off x="533400" y="5334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70</a:t>
            </a:r>
          </a:p>
        </p:txBody>
      </p:sp>
      <p:sp>
        <p:nvSpPr>
          <p:cNvPr id="71700" name="TextBox 21">
            <a:extLst>
              <a:ext uri="{FF2B5EF4-FFF2-40B4-BE49-F238E27FC236}">
                <a16:creationId xmlns:a16="http://schemas.microsoft.com/office/drawing/2014/main" id="{B9BB1CFB-1CCF-914F-9CCD-C7DFE2FE18B5}"/>
              </a:ext>
            </a:extLst>
          </p:cNvPr>
          <p:cNvSpPr txBox="1">
            <a:spLocks noChangeArrowheads="1"/>
          </p:cNvSpPr>
          <p:nvPr/>
        </p:nvSpPr>
        <p:spPr bwMode="auto">
          <a:xfrm>
            <a:off x="533400" y="56388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anose="02020603050405020304" pitchFamily="18" charset="0"/>
                <a:ea typeface="ＭＳ Ｐゴシック" panose="020B0600070205080204" pitchFamily="34" charset="-128"/>
              </a:defRPr>
            </a:lvl1pPr>
            <a:lvl2pPr marL="742950" indent="-285750">
              <a:defRPr sz="2400">
                <a:solidFill>
                  <a:schemeClr val="accent2"/>
                </a:solidFill>
                <a:latin typeface="Times New Roman" panose="02020603050405020304" pitchFamily="18" charset="0"/>
                <a:ea typeface="ＭＳ Ｐゴシック" panose="020B0600070205080204" pitchFamily="34" charset="-128"/>
              </a:defRPr>
            </a:lvl2pPr>
            <a:lvl3pPr marL="1143000" indent="-228600">
              <a:defRPr sz="2400">
                <a:solidFill>
                  <a:schemeClr val="accent2"/>
                </a:solidFill>
                <a:latin typeface="Times New Roman" panose="02020603050405020304" pitchFamily="18" charset="0"/>
                <a:ea typeface="ＭＳ Ｐゴシック" panose="020B0600070205080204" pitchFamily="34" charset="-128"/>
              </a:defRPr>
            </a:lvl3pPr>
            <a:lvl4pPr marL="1600200" indent="-228600">
              <a:defRPr sz="2400">
                <a:solidFill>
                  <a:schemeClr val="accent2"/>
                </a:solidFill>
                <a:latin typeface="Times New Roman" panose="02020603050405020304" pitchFamily="18" charset="0"/>
                <a:ea typeface="ＭＳ Ｐゴシック" panose="020B0600070205080204" pitchFamily="34" charset="-128"/>
              </a:defRPr>
            </a:lvl4pPr>
            <a:lvl5pPr marL="2057400" indent="-228600">
              <a:defRPr sz="2400">
                <a:solidFill>
                  <a:schemeClr val="accent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accent2"/>
                </a:solidFill>
                <a:latin typeface="Times New Roman" panose="02020603050405020304" pitchFamily="18" charset="0"/>
                <a:ea typeface="ＭＳ Ｐゴシック" panose="020B0600070205080204" pitchFamily="34" charset="-128"/>
              </a:defRPr>
            </a:lvl9pPr>
          </a:lstStyle>
          <a:p>
            <a:r>
              <a:rPr lang="en-US" altLang="en-US"/>
              <a:t>20</a:t>
            </a:r>
          </a:p>
        </p:txBody>
      </p:sp>
    </p:spTree>
    <p:extLst>
      <p:ext uri="{BB962C8B-B14F-4D97-AF65-F5344CB8AC3E}">
        <p14:creationId xmlns:p14="http://schemas.microsoft.com/office/powerpoint/2010/main" val="425093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D2F217E3-C536-D94B-B1A8-3F4CDE1A42DE}"/>
              </a:ext>
            </a:extLst>
          </p:cNvPr>
          <p:cNvSpPr>
            <a:spLocks noGrp="1"/>
          </p:cNvSpPr>
          <p:nvPr>
            <p:ph type="title"/>
          </p:nvPr>
        </p:nvSpPr>
        <p:spPr>
          <a:xfrm>
            <a:off x="7434" y="304800"/>
            <a:ext cx="9144000" cy="2362200"/>
          </a:xfrm>
        </p:spPr>
        <p:txBody>
          <a:bodyPr/>
          <a:lstStyle/>
          <a:p>
            <a:pPr algn="l"/>
            <a:r>
              <a:rPr lang="en-US" altLang="en-US" sz="3600" dirty="0">
                <a:solidFill>
                  <a:schemeClr val="tx1"/>
                </a:solidFill>
                <a:ea typeface="ＭＳ Ｐゴシック" panose="020B0600070205080204" pitchFamily="34" charset="-128"/>
              </a:rPr>
              <a:t>			Conclusions</a:t>
            </a:r>
            <a:br>
              <a:rPr lang="en-US" altLang="en-US" sz="3600" dirty="0">
                <a:solidFill>
                  <a:schemeClr val="tx1"/>
                </a:solidFill>
                <a:ea typeface="ＭＳ Ｐゴシック" panose="020B0600070205080204" pitchFamily="34" charset="-128"/>
              </a:rPr>
            </a:br>
            <a:r>
              <a:rPr lang="en-US" altLang="en-US" sz="3600" dirty="0">
                <a:solidFill>
                  <a:schemeClr val="tx1"/>
                </a:solidFill>
                <a:ea typeface="ＭＳ Ｐゴシック" panose="020B0600070205080204" pitchFamily="34" charset="-128"/>
              </a:rPr>
              <a:t>1. </a:t>
            </a:r>
            <a:r>
              <a:rPr lang="en-US" altLang="en-US" sz="3200" dirty="0">
                <a:solidFill>
                  <a:schemeClr val="tx1"/>
                </a:solidFill>
                <a:ea typeface="ＭＳ Ｐゴシック" panose="020B0600070205080204" pitchFamily="34" charset="-128"/>
              </a:rPr>
              <a:t>Excellent data quality, particularly from Gaia</a:t>
            </a:r>
            <a:br>
              <a:rPr lang="en-US" altLang="en-US" sz="3200" dirty="0">
                <a:solidFill>
                  <a:schemeClr val="tx1"/>
                </a:solidFill>
                <a:ea typeface="ＭＳ Ｐゴシック" panose="020B0600070205080204" pitchFamily="34" charset="-128"/>
              </a:rPr>
            </a:br>
            <a:r>
              <a:rPr lang="en-US" altLang="en-US" sz="3200" dirty="0">
                <a:solidFill>
                  <a:schemeClr val="tx1"/>
                </a:solidFill>
                <a:ea typeface="ＭＳ Ｐゴシック" panose="020B0600070205080204" pitchFamily="34" charset="-128"/>
              </a:rPr>
              <a:t>2. Single star age precision can reach 5 to 10%</a:t>
            </a:r>
            <a:br>
              <a:rPr lang="en-US" altLang="en-US" sz="3200" dirty="0">
                <a:solidFill>
                  <a:schemeClr val="tx1"/>
                </a:solidFill>
                <a:ea typeface="ＭＳ Ｐゴシック" panose="020B0600070205080204" pitchFamily="34" charset="-128"/>
              </a:rPr>
            </a:br>
            <a:r>
              <a:rPr lang="en-US" altLang="en-US" sz="3200" dirty="0">
                <a:solidFill>
                  <a:schemeClr val="tx1"/>
                </a:solidFill>
                <a:ea typeface="ＭＳ Ｐゴシック" panose="020B0600070205080204" pitchFamily="34" charset="-128"/>
              </a:rPr>
              <a:t>3. On-going work/priors can further improve ages</a:t>
            </a:r>
          </a:p>
        </p:txBody>
      </p:sp>
      <p:sp>
        <p:nvSpPr>
          <p:cNvPr id="2" name="TextBox 1">
            <a:extLst>
              <a:ext uri="{FF2B5EF4-FFF2-40B4-BE49-F238E27FC236}">
                <a16:creationId xmlns:a16="http://schemas.microsoft.com/office/drawing/2014/main" id="{DF50F64A-AA17-9F69-1860-C6888D502F7E}"/>
              </a:ext>
            </a:extLst>
          </p:cNvPr>
          <p:cNvSpPr txBox="1"/>
          <p:nvPr/>
        </p:nvSpPr>
        <p:spPr>
          <a:xfrm>
            <a:off x="228600" y="6085959"/>
            <a:ext cx="9067800" cy="461665"/>
          </a:xfrm>
          <a:prstGeom prst="rect">
            <a:avLst/>
          </a:prstGeom>
          <a:noFill/>
        </p:spPr>
        <p:txBody>
          <a:bodyPr wrap="square" rtlCol="0">
            <a:spAutoFit/>
          </a:bodyPr>
          <a:lstStyle/>
          <a:p>
            <a:r>
              <a:rPr lang="en-US" dirty="0">
                <a:solidFill>
                  <a:schemeClr val="bg1"/>
                </a:solidFill>
              </a:rPr>
              <a:t>BASE-9: 17 published + 3 submitted group + 3 non-group papers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accent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accent2"/>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3550</TotalTime>
  <Words>917</Words>
  <Application>Microsoft Macintosh PowerPoint</Application>
  <PresentationFormat>On-screen Show (4:3)</PresentationFormat>
  <Paragraphs>129</Paragraphs>
  <Slides>22</Slides>
  <Notes>6</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Blank Presentation</vt:lpstr>
      <vt:lpstr>Power of Bayesian Methods  in Stellar Evolution</vt:lpstr>
      <vt:lpstr>PowerPoint Presentation</vt:lpstr>
      <vt:lpstr>PowerPoint Presentation</vt:lpstr>
      <vt:lpstr>PowerPoint Presentation</vt:lpstr>
      <vt:lpstr>BASE-9 Overview (Bayesian Analysis of Stellar Evolution)</vt:lpstr>
      <vt:lpstr>PowerPoint Presentation</vt:lpstr>
      <vt:lpstr>PowerPoint Presentation</vt:lpstr>
      <vt:lpstr>PowerPoint Presentation</vt:lpstr>
      <vt:lpstr>   Conclusions 1. Excellent data quality, particularly from Gaia 2. Single star age precision can reach 5 to 10% 3. On-going work/priors can further improve 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Hierarchical Analysis</vt:lpstr>
      <vt:lpstr>Figure 5. Histograms of MCMC samples from the posterior distribution of the mean and standard deviation of the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BASE-9 Capabilities: individual stars, unresolved binaries, open clusters, globular clusters, simulations </dc:title>
  <dc:creator>Von Hippel, Ted A.</dc:creator>
  <cp:lastModifiedBy>von Hippel, Ted A.</cp:lastModifiedBy>
  <cp:revision>160</cp:revision>
  <dcterms:created xsi:type="dcterms:W3CDTF">2019-05-17T01:15:01Z</dcterms:created>
  <dcterms:modified xsi:type="dcterms:W3CDTF">2023-10-31T05:14:36Z</dcterms:modified>
</cp:coreProperties>
</file>