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5143500" cx="9144000"/>
  <p:notesSz cx="6858000" cy="9144000"/>
  <p:embeddedFontLst>
    <p:embeddedFont>
      <p:font typeface="Helvetica Neue"/>
      <p:regular r:id="rId29"/>
      <p:bold r:id="rId30"/>
      <p:italic r:id="rId31"/>
      <p:boldItalic r:id="rId32"/>
    </p:embeddedFont>
    <p:embeddedFont>
      <p:font typeface="Source Sans Pro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HelveticaNeue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HelveticaNeue-italic.fntdata"/><Relationship Id="rId30" Type="http://schemas.openxmlformats.org/officeDocument/2006/relationships/font" Target="fonts/HelveticaNeue-bold.fntdata"/><Relationship Id="rId11" Type="http://schemas.openxmlformats.org/officeDocument/2006/relationships/slide" Target="slides/slide6.xml"/><Relationship Id="rId33" Type="http://schemas.openxmlformats.org/officeDocument/2006/relationships/font" Target="fonts/SourceSansPro-regular.fntdata"/><Relationship Id="rId10" Type="http://schemas.openxmlformats.org/officeDocument/2006/relationships/slide" Target="slides/slide5.xml"/><Relationship Id="rId32" Type="http://schemas.openxmlformats.org/officeDocument/2006/relationships/font" Target="fonts/HelveticaNeue-boldItalic.fntdata"/><Relationship Id="rId13" Type="http://schemas.openxmlformats.org/officeDocument/2006/relationships/slide" Target="slides/slide8.xml"/><Relationship Id="rId35" Type="http://schemas.openxmlformats.org/officeDocument/2006/relationships/font" Target="fonts/SourceSansPro-italic.fntdata"/><Relationship Id="rId12" Type="http://schemas.openxmlformats.org/officeDocument/2006/relationships/slide" Target="slides/slide7.xml"/><Relationship Id="rId34" Type="http://schemas.openxmlformats.org/officeDocument/2006/relationships/font" Target="fonts/SourceSansPro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font" Target="fonts/SourceSansPro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88f3f722f7_1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88f3f722f7_1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88f3f722f7_14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88f3f722f7_14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88f3f722f7_10_4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88f3f722f7_10_4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88f3f722f7_11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88f3f722f7_11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88f3f722f7_1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88f3f722f7_1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88be45ea8f_2_2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88be45ea8f_2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890136138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890136138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88f3f722f7_10_6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88f3f722f7_10_6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88f3f722f7_14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88f3f722f7_14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88f3f722f7_14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88f3f722f7_14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8f3f722f7_1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8f3f722f7_1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88f3f722f7_14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88f3f722f7_14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tumorYN, Beta.catenin, Pan.Keratin, Keratin6, p53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88f3f722f7_14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88f3f722f7_14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88f3f722f7_11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88f3f722f7_11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88f3f722f7_1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88f3f722f7_1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8f3f722f7_1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88f3f722f7_1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particular spatial information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8f3f722f7_11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88f3f722f7_1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88f3f722f7_1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88f3f722f7_1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86504d6586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86504d6586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88f3f722f7_10_4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88f3f722f7_10_4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88f3f722f7_1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88f3f722f7_1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88f3f722f7_1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88f3f722f7_1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, and 2 Content" type="objAndTwoObj">
  <p:cSld name="OBJECT_AND_TWO_OBJECTS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85800" y="1485900"/>
            <a:ext cx="38100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2" type="body"/>
          </p:nvPr>
        </p:nvSpPr>
        <p:spPr>
          <a:xfrm>
            <a:off x="4648200" y="1485900"/>
            <a:ext cx="38100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3" type="body"/>
          </p:nvPr>
        </p:nvSpPr>
        <p:spPr>
          <a:xfrm>
            <a:off x="4648200" y="3086100"/>
            <a:ext cx="38100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10" type="dt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3"/>
          <p:cNvSpPr/>
          <p:nvPr>
            <p:ph idx="12" type="sldNum"/>
          </p:nvPr>
        </p:nvSpPr>
        <p:spPr>
          <a:xfrm>
            <a:off x="6553200" y="4686300"/>
            <a:ext cx="1905000" cy="3429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62" name="Google Shape;62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63" name="Google Shape;63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">
  <p:cSld name="Custom Layou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title"/>
          </p:nvPr>
        </p:nvSpPr>
        <p:spPr>
          <a:xfrm>
            <a:off x="457200" y="204788"/>
            <a:ext cx="8228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2800"/>
              <a:buFont typeface="Helvetica Neue"/>
              <a:buNone/>
              <a:defRPr b="1" sz="2800">
                <a:solidFill>
                  <a:srgbClr val="134F5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2800"/>
              <a:buFont typeface="Helvetica Neue"/>
              <a:buNone/>
              <a:defRPr b="1" sz="2800">
                <a:solidFill>
                  <a:srgbClr val="134F5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2800"/>
              <a:buFont typeface="Helvetica Neue"/>
              <a:buNone/>
              <a:defRPr b="1" sz="2800">
                <a:solidFill>
                  <a:srgbClr val="134F5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2800"/>
              <a:buFont typeface="Helvetica Neue"/>
              <a:buNone/>
              <a:defRPr b="1" sz="2800">
                <a:solidFill>
                  <a:srgbClr val="134F5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2800"/>
              <a:buFont typeface="Helvetica Neue"/>
              <a:buNone/>
              <a:defRPr b="1" sz="2800">
                <a:solidFill>
                  <a:srgbClr val="134F5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2800"/>
              <a:buFont typeface="Helvetica Neue"/>
              <a:buNone/>
              <a:defRPr b="1" sz="2800">
                <a:solidFill>
                  <a:srgbClr val="134F5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2800"/>
              <a:buFont typeface="Helvetica Neue"/>
              <a:buNone/>
              <a:defRPr b="1" sz="2800">
                <a:solidFill>
                  <a:srgbClr val="134F5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2800"/>
              <a:buFont typeface="Helvetica Neue"/>
              <a:buNone/>
              <a:defRPr b="1" sz="2800">
                <a:solidFill>
                  <a:srgbClr val="134F5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2800"/>
              <a:buFont typeface="Helvetica Neue"/>
              <a:buNone/>
              <a:defRPr b="1" sz="2800">
                <a:solidFill>
                  <a:srgbClr val="134F5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urce Sans Pro"/>
              <a:buChar char="●"/>
              <a:defRPr sz="18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Source Sans Pro"/>
              <a:buChar char="○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Source Sans Pro"/>
              <a:buChar char="■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Source Sans Pro"/>
              <a:buChar char="●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Source Sans Pro"/>
              <a:buChar char="○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Source Sans Pro"/>
              <a:buChar char="■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Source Sans Pro"/>
              <a:buChar char="●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Source Sans Pro"/>
              <a:buChar char="○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Source Sans Pro"/>
              <a:buChar char="■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Relationship Id="rId6" Type="http://schemas.openxmlformats.org/officeDocument/2006/relationships/image" Target="../media/image19.png"/><Relationship Id="rId7" Type="http://schemas.openxmlformats.org/officeDocument/2006/relationships/image" Target="../media/image17.png"/><Relationship Id="rId8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Relationship Id="rId4" Type="http://schemas.openxmlformats.org/officeDocument/2006/relationships/image" Target="../media/image20.png"/><Relationship Id="rId5" Type="http://schemas.openxmlformats.org/officeDocument/2006/relationships/image" Target="../media/image22.png"/><Relationship Id="rId6" Type="http://schemas.openxmlformats.org/officeDocument/2006/relationships/image" Target="../media/image1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png"/><Relationship Id="rId4" Type="http://schemas.openxmlformats.org/officeDocument/2006/relationships/image" Target="../media/image2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2.png"/><Relationship Id="rId4" Type="http://schemas.openxmlformats.org/officeDocument/2006/relationships/image" Target="../media/image40.png"/><Relationship Id="rId5" Type="http://schemas.openxmlformats.org/officeDocument/2006/relationships/hyperlink" Target="https://www.insee.fr/en/statistiques/fichier/3635545/imet131-g-chapitre-3.pdf" TargetMode="External"/><Relationship Id="rId6" Type="http://schemas.openxmlformats.org/officeDocument/2006/relationships/hyperlink" Target="https://www.ncbi.nlm.nih.gov/pmc/articles/PMC5870747/" TargetMode="External"/><Relationship Id="rId7" Type="http://schemas.openxmlformats.org/officeDocument/2006/relationships/image" Target="../media/image2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1.jpg"/><Relationship Id="rId4" Type="http://schemas.openxmlformats.org/officeDocument/2006/relationships/image" Target="../media/image30.png"/><Relationship Id="rId5" Type="http://schemas.openxmlformats.org/officeDocument/2006/relationships/image" Target="../media/image36.png"/><Relationship Id="rId6" Type="http://schemas.openxmlformats.org/officeDocument/2006/relationships/image" Target="../media/image26.gif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png"/><Relationship Id="rId4" Type="http://schemas.openxmlformats.org/officeDocument/2006/relationships/image" Target="../media/image27.png"/><Relationship Id="rId5" Type="http://schemas.openxmlformats.org/officeDocument/2006/relationships/hyperlink" Target="https://cran.r-project.org/web/packages/spdep/vignettes/nb.pdf" TargetMode="External"/><Relationship Id="rId6" Type="http://schemas.openxmlformats.org/officeDocument/2006/relationships/image" Target="../media/image3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8.png"/><Relationship Id="rId4" Type="http://schemas.openxmlformats.org/officeDocument/2006/relationships/image" Target="../media/image3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3.png"/><Relationship Id="rId4" Type="http://schemas.openxmlformats.org/officeDocument/2006/relationships/image" Target="../media/image4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7.png"/><Relationship Id="rId4" Type="http://schemas.openxmlformats.org/officeDocument/2006/relationships/image" Target="../media/image3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5.png"/><Relationship Id="rId4" Type="http://schemas.openxmlformats.org/officeDocument/2006/relationships/hyperlink" Target="https://stm.sciencemag.org/content/10/459/eaat7807?rss=1" TargetMode="External"/><Relationship Id="rId5" Type="http://schemas.openxmlformats.org/officeDocument/2006/relationships/image" Target="../media/image3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5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16.png"/><Relationship Id="rId5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A2C4C9">
            <a:alpha val="27370"/>
          </a:srgbClr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Exploration of single cell spatial proteomics</a:t>
            </a:r>
            <a:endParaRPr/>
          </a:p>
        </p:txBody>
      </p:sp>
      <p:sp>
        <p:nvSpPr>
          <p:cNvPr id="71" name="Google Shape;71;p16"/>
          <p:cNvSpPr txBox="1"/>
          <p:nvPr>
            <p:ph idx="1" type="subTitle"/>
          </p:nvPr>
        </p:nvSpPr>
        <p:spPr>
          <a:xfrm>
            <a:off x="311700" y="3732800"/>
            <a:ext cx="2426700" cy="124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Lauren Hsu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Culhane Lab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June 15, 2020</a:t>
            </a:r>
            <a:endParaRPr sz="2000"/>
          </a:p>
        </p:txBody>
      </p:sp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2037" y="3980322"/>
            <a:ext cx="402180" cy="46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6"/>
          <p:cNvPicPr preferRelativeResize="0"/>
          <p:nvPr/>
        </p:nvPicPr>
        <p:blipFill rotWithShape="1">
          <a:blip r:embed="rId4">
            <a:alphaModFix/>
          </a:blip>
          <a:srcRect b="56094" l="17873" r="17439" t="0"/>
          <a:stretch/>
        </p:blipFill>
        <p:spPr>
          <a:xfrm>
            <a:off x="6737515" y="4596300"/>
            <a:ext cx="1712460" cy="46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6"/>
          <p:cNvPicPr preferRelativeResize="0"/>
          <p:nvPr/>
        </p:nvPicPr>
        <p:blipFill rotWithShape="1">
          <a:blip r:embed="rId5">
            <a:alphaModFix/>
          </a:blip>
          <a:srcRect b="0" l="17170" r="0" t="0"/>
          <a:stretch/>
        </p:blipFill>
        <p:spPr>
          <a:xfrm>
            <a:off x="7247230" y="4029350"/>
            <a:ext cx="1805975" cy="38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Testing the limited models on mibi</a:t>
            </a:r>
            <a:endParaRPr/>
          </a:p>
        </p:txBody>
      </p:sp>
      <p:sp>
        <p:nvSpPr>
          <p:cNvPr id="263" name="Google Shape;263;p25"/>
          <p:cNvSpPr txBox="1"/>
          <p:nvPr>
            <p:ph idx="1" type="body"/>
          </p:nvPr>
        </p:nvSpPr>
        <p:spPr>
          <a:xfrm>
            <a:off x="532575" y="2911700"/>
            <a:ext cx="1096200" cy="44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000"/>
              <a:t>“Mesenchymal-like” → </a:t>
            </a:r>
            <a:endParaRPr b="1" sz="1000"/>
          </a:p>
        </p:txBody>
      </p:sp>
      <p:pic>
        <p:nvPicPr>
          <p:cNvPr id="264" name="Google Shape;2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9875" y="0"/>
            <a:ext cx="2524124" cy="121555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25"/>
          <p:cNvSpPr txBox="1"/>
          <p:nvPr>
            <p:ph type="title"/>
          </p:nvPr>
        </p:nvSpPr>
        <p:spPr>
          <a:xfrm>
            <a:off x="2657738" y="1215550"/>
            <a:ext cx="3032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</a:rPr>
              <a:t>Tumor panel</a:t>
            </a:r>
            <a:endParaRPr sz="2000">
              <a:solidFill>
                <a:schemeClr val="dk2"/>
              </a:solidFill>
            </a:endParaRPr>
          </a:p>
        </p:txBody>
      </p:sp>
      <p:sp>
        <p:nvSpPr>
          <p:cNvPr id="266" name="Google Shape;266;p25"/>
          <p:cNvSpPr txBox="1"/>
          <p:nvPr>
            <p:ph type="title"/>
          </p:nvPr>
        </p:nvSpPr>
        <p:spPr>
          <a:xfrm>
            <a:off x="5093250" y="1215550"/>
            <a:ext cx="3032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</a:rPr>
              <a:t>Immune</a:t>
            </a:r>
            <a:r>
              <a:rPr lang="en" sz="2000">
                <a:solidFill>
                  <a:schemeClr val="dk2"/>
                </a:solidFill>
              </a:rPr>
              <a:t> panel</a:t>
            </a:r>
            <a:endParaRPr sz="2000">
              <a:solidFill>
                <a:schemeClr val="dk2"/>
              </a:solidFill>
            </a:endParaRPr>
          </a:p>
        </p:txBody>
      </p:sp>
      <p:pic>
        <p:nvPicPr>
          <p:cNvPr id="267" name="Google Shape;267;p25"/>
          <p:cNvPicPr preferRelativeResize="0"/>
          <p:nvPr/>
        </p:nvPicPr>
        <p:blipFill rotWithShape="1">
          <a:blip r:embed="rId4">
            <a:alphaModFix/>
          </a:blip>
          <a:srcRect b="3546" l="0" r="0" t="8448"/>
          <a:stretch/>
        </p:blipFill>
        <p:spPr>
          <a:xfrm>
            <a:off x="4314825" y="1762125"/>
            <a:ext cx="3597800" cy="319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5"/>
          <p:cNvPicPr preferRelativeResize="0"/>
          <p:nvPr/>
        </p:nvPicPr>
        <p:blipFill rotWithShape="1">
          <a:blip r:embed="rId5">
            <a:alphaModFix/>
          </a:blip>
          <a:srcRect b="3022" l="0" r="24408" t="7025"/>
          <a:stretch/>
        </p:blipFill>
        <p:spPr>
          <a:xfrm>
            <a:off x="1774225" y="1762125"/>
            <a:ext cx="2654901" cy="3190875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25"/>
          <p:cNvSpPr/>
          <p:nvPr/>
        </p:nvSpPr>
        <p:spPr>
          <a:xfrm>
            <a:off x="1628875" y="4088525"/>
            <a:ext cx="5368500" cy="5727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25"/>
          <p:cNvSpPr/>
          <p:nvPr/>
        </p:nvSpPr>
        <p:spPr>
          <a:xfrm>
            <a:off x="1628775" y="3050300"/>
            <a:ext cx="5368500" cy="1692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1" name="Google Shape;271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97375" y="1267275"/>
            <a:ext cx="2065800" cy="172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1123362"/>
            <a:ext cx="2184185" cy="1821299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5"/>
          <p:cNvSpPr txBox="1"/>
          <p:nvPr>
            <p:ph idx="1" type="body"/>
          </p:nvPr>
        </p:nvSpPr>
        <p:spPr>
          <a:xfrm>
            <a:off x="353938" y="4088525"/>
            <a:ext cx="1476300" cy="44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000"/>
              <a:t>Immune subtypes</a:t>
            </a:r>
            <a:r>
              <a:rPr b="1" lang="en" sz="1000"/>
              <a:t> → </a:t>
            </a:r>
            <a:endParaRPr b="1" sz="1000"/>
          </a:p>
        </p:txBody>
      </p:sp>
      <p:sp>
        <p:nvSpPr>
          <p:cNvPr id="274" name="Google Shape;274;p25"/>
          <p:cNvSpPr/>
          <p:nvPr/>
        </p:nvSpPr>
        <p:spPr>
          <a:xfrm>
            <a:off x="1628775" y="3564650"/>
            <a:ext cx="5368500" cy="1692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25"/>
          <p:cNvSpPr/>
          <p:nvPr/>
        </p:nvSpPr>
        <p:spPr>
          <a:xfrm>
            <a:off x="7077075" y="3728500"/>
            <a:ext cx="1990800" cy="13008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25"/>
          <p:cNvSpPr txBox="1"/>
          <p:nvPr>
            <p:ph idx="1" type="body"/>
          </p:nvPr>
        </p:nvSpPr>
        <p:spPr>
          <a:xfrm>
            <a:off x="649226" y="3500113"/>
            <a:ext cx="1046100" cy="44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000"/>
              <a:t>Endothelial </a:t>
            </a:r>
            <a:r>
              <a:rPr b="1" lang="en" sz="1000"/>
              <a:t>→ </a:t>
            </a:r>
            <a:endParaRPr b="1" sz="1000"/>
          </a:p>
        </p:txBody>
      </p:sp>
      <p:sp>
        <p:nvSpPr>
          <p:cNvPr id="277" name="Google Shape;277;p25"/>
          <p:cNvSpPr/>
          <p:nvPr/>
        </p:nvSpPr>
        <p:spPr>
          <a:xfrm>
            <a:off x="7146396" y="4495614"/>
            <a:ext cx="814500" cy="126900"/>
          </a:xfrm>
          <a:prstGeom prst="can">
            <a:avLst>
              <a:gd fmla="val 50000" name="adj"/>
            </a:avLst>
          </a:prstGeom>
          <a:solidFill>
            <a:srgbClr val="B7B7B7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25"/>
          <p:cNvSpPr/>
          <p:nvPr/>
        </p:nvSpPr>
        <p:spPr>
          <a:xfrm>
            <a:off x="7146396" y="4348888"/>
            <a:ext cx="814500" cy="185700"/>
          </a:xfrm>
          <a:prstGeom prst="can">
            <a:avLst>
              <a:gd fmla="val 50000" name="adj"/>
            </a:avLst>
          </a:prstGeom>
          <a:solidFill>
            <a:srgbClr val="B7B7B7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25"/>
          <p:cNvSpPr/>
          <p:nvPr/>
        </p:nvSpPr>
        <p:spPr>
          <a:xfrm>
            <a:off x="7146396" y="4215592"/>
            <a:ext cx="814500" cy="185700"/>
          </a:xfrm>
          <a:prstGeom prst="can">
            <a:avLst>
              <a:gd fmla="val 50000" name="adj"/>
            </a:avLst>
          </a:prstGeom>
          <a:solidFill>
            <a:srgbClr val="1155C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25"/>
          <p:cNvSpPr txBox="1"/>
          <p:nvPr>
            <p:ph idx="1" type="body"/>
          </p:nvPr>
        </p:nvSpPr>
        <p:spPr>
          <a:xfrm>
            <a:off x="7262591" y="4634786"/>
            <a:ext cx="582000" cy="3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100"/>
              <a:t>mibi</a:t>
            </a:r>
            <a:endParaRPr b="1" sz="1100"/>
          </a:p>
        </p:txBody>
      </p:sp>
      <p:sp>
        <p:nvSpPr>
          <p:cNvPr id="281" name="Google Shape;281;p25"/>
          <p:cNvSpPr/>
          <p:nvPr/>
        </p:nvSpPr>
        <p:spPr>
          <a:xfrm>
            <a:off x="7175096" y="3899544"/>
            <a:ext cx="814500" cy="277500"/>
          </a:xfrm>
          <a:prstGeom prst="horizontalScroll">
            <a:avLst>
              <a:gd fmla="val 25000" name="adj"/>
            </a:avLst>
          </a:prstGeom>
          <a:solidFill>
            <a:srgbClr val="C9DAF8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Source Sans Pro"/>
                <a:ea typeface="Source Sans Pro"/>
                <a:cs typeface="Source Sans Pro"/>
                <a:sym typeface="Source Sans Pro"/>
              </a:rPr>
              <a:t>Cell types</a:t>
            </a:r>
            <a:endParaRPr sz="7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82" name="Google Shape;282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399021" y="3767138"/>
            <a:ext cx="664147" cy="5423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3" name="Google Shape;283;p25"/>
          <p:cNvCxnSpPr>
            <a:stCxn id="281" idx="3"/>
            <a:endCxn id="282" idx="1"/>
          </p:cNvCxnSpPr>
          <p:nvPr/>
        </p:nvCxnSpPr>
        <p:spPr>
          <a:xfrm>
            <a:off x="7989596" y="4038294"/>
            <a:ext cx="409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84" name="Google Shape;284;p25"/>
          <p:cNvCxnSpPr>
            <a:stCxn id="279" idx="4"/>
            <a:endCxn id="282" idx="1"/>
          </p:cNvCxnSpPr>
          <p:nvPr/>
        </p:nvCxnSpPr>
        <p:spPr>
          <a:xfrm flipH="1" rot="10800000">
            <a:off x="7960896" y="4038442"/>
            <a:ext cx="438000" cy="27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85" name="Google Shape;285;p25"/>
          <p:cNvCxnSpPr>
            <a:stCxn id="278" idx="4"/>
            <a:endCxn id="286" idx="0"/>
          </p:cNvCxnSpPr>
          <p:nvPr/>
        </p:nvCxnSpPr>
        <p:spPr>
          <a:xfrm>
            <a:off x="7960896" y="4441738"/>
            <a:ext cx="650400" cy="332700"/>
          </a:xfrm>
          <a:prstGeom prst="curvedConnector2">
            <a:avLst/>
          </a:prstGeom>
          <a:noFill/>
          <a:ln cap="flat" cmpd="sng" w="28575">
            <a:solidFill>
              <a:schemeClr val="dk2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287" name="Google Shape;287;p25"/>
          <p:cNvCxnSpPr>
            <a:stCxn id="282" idx="2"/>
            <a:endCxn id="286" idx="0"/>
          </p:cNvCxnSpPr>
          <p:nvPr/>
        </p:nvCxnSpPr>
        <p:spPr>
          <a:xfrm flipH="1">
            <a:off x="8611094" y="4309518"/>
            <a:ext cx="120000" cy="4650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dot"/>
            <a:round/>
            <a:headEnd len="med" w="med" type="none"/>
            <a:tailEnd len="med" w="med" type="triangle"/>
          </a:ln>
        </p:spPr>
      </p:cxnSp>
      <p:sp>
        <p:nvSpPr>
          <p:cNvPr id="286" name="Google Shape;286;p25"/>
          <p:cNvSpPr/>
          <p:nvPr/>
        </p:nvSpPr>
        <p:spPr>
          <a:xfrm>
            <a:off x="8203929" y="4705120"/>
            <a:ext cx="814500" cy="277500"/>
          </a:xfrm>
          <a:prstGeom prst="horizontalScroll">
            <a:avLst>
              <a:gd fmla="val 25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Source Sans Pro"/>
                <a:ea typeface="Source Sans Pro"/>
                <a:cs typeface="Source Sans Pro"/>
                <a:sym typeface="Source Sans Pro"/>
              </a:rPr>
              <a:t>Cell types</a:t>
            </a:r>
            <a:endParaRPr sz="7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9825" y="1340176"/>
            <a:ext cx="2100974" cy="1679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26"/>
          <p:cNvPicPr preferRelativeResize="0"/>
          <p:nvPr/>
        </p:nvPicPr>
        <p:blipFill rotWithShape="1">
          <a:blip r:embed="rId4">
            <a:alphaModFix/>
          </a:blip>
          <a:srcRect b="0" l="0" r="24851" t="7407"/>
          <a:stretch/>
        </p:blipFill>
        <p:spPr>
          <a:xfrm>
            <a:off x="1812325" y="1788250"/>
            <a:ext cx="2578700" cy="3241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26"/>
          <p:cNvPicPr preferRelativeResize="0"/>
          <p:nvPr/>
        </p:nvPicPr>
        <p:blipFill rotWithShape="1">
          <a:blip r:embed="rId5">
            <a:alphaModFix/>
          </a:blip>
          <a:srcRect b="0" l="0" r="24851" t="7106"/>
          <a:stretch/>
        </p:blipFill>
        <p:spPr>
          <a:xfrm>
            <a:off x="4514600" y="1788250"/>
            <a:ext cx="2578700" cy="3256324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Recovering mibi cell types</a:t>
            </a:r>
            <a:endParaRPr/>
          </a:p>
        </p:txBody>
      </p:sp>
      <p:sp>
        <p:nvSpPr>
          <p:cNvPr id="296" name="Google Shape;296;p26"/>
          <p:cNvSpPr txBox="1"/>
          <p:nvPr>
            <p:ph type="title"/>
          </p:nvPr>
        </p:nvSpPr>
        <p:spPr>
          <a:xfrm>
            <a:off x="2657738" y="1215550"/>
            <a:ext cx="3032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</a:rPr>
              <a:t>Tumor panel</a:t>
            </a:r>
            <a:endParaRPr sz="2000">
              <a:solidFill>
                <a:schemeClr val="dk2"/>
              </a:solidFill>
            </a:endParaRPr>
          </a:p>
        </p:txBody>
      </p:sp>
      <p:sp>
        <p:nvSpPr>
          <p:cNvPr id="297" name="Google Shape;297;p26"/>
          <p:cNvSpPr txBox="1"/>
          <p:nvPr>
            <p:ph type="title"/>
          </p:nvPr>
        </p:nvSpPr>
        <p:spPr>
          <a:xfrm>
            <a:off x="5093250" y="1215550"/>
            <a:ext cx="3032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</a:rPr>
              <a:t>Immune panel</a:t>
            </a:r>
            <a:endParaRPr sz="2000">
              <a:solidFill>
                <a:schemeClr val="dk2"/>
              </a:solidFill>
            </a:endParaRPr>
          </a:p>
        </p:txBody>
      </p:sp>
      <p:sp>
        <p:nvSpPr>
          <p:cNvPr id="298" name="Google Shape;298;p26"/>
          <p:cNvSpPr/>
          <p:nvPr/>
        </p:nvSpPr>
        <p:spPr>
          <a:xfrm>
            <a:off x="1628875" y="4088525"/>
            <a:ext cx="5368500" cy="5727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26"/>
          <p:cNvSpPr/>
          <p:nvPr/>
        </p:nvSpPr>
        <p:spPr>
          <a:xfrm>
            <a:off x="1628775" y="3050300"/>
            <a:ext cx="5368500" cy="1692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26"/>
          <p:cNvSpPr/>
          <p:nvPr/>
        </p:nvSpPr>
        <p:spPr>
          <a:xfrm>
            <a:off x="1628775" y="3564650"/>
            <a:ext cx="5368500" cy="1692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26"/>
          <p:cNvSpPr/>
          <p:nvPr/>
        </p:nvSpPr>
        <p:spPr>
          <a:xfrm>
            <a:off x="6602000" y="0"/>
            <a:ext cx="2578800" cy="13239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26"/>
          <p:cNvSpPr txBox="1"/>
          <p:nvPr>
            <p:ph idx="1" type="body"/>
          </p:nvPr>
        </p:nvSpPr>
        <p:spPr>
          <a:xfrm>
            <a:off x="544000" y="2911700"/>
            <a:ext cx="1096200" cy="44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000"/>
              <a:t>“Mesenchymal-like” → </a:t>
            </a:r>
            <a:endParaRPr b="1" sz="1000"/>
          </a:p>
        </p:txBody>
      </p:sp>
      <p:sp>
        <p:nvSpPr>
          <p:cNvPr id="303" name="Google Shape;303;p26"/>
          <p:cNvSpPr txBox="1"/>
          <p:nvPr>
            <p:ph idx="1" type="body"/>
          </p:nvPr>
        </p:nvSpPr>
        <p:spPr>
          <a:xfrm>
            <a:off x="353938" y="4168075"/>
            <a:ext cx="1476300" cy="44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000"/>
              <a:t>Immune subtypes → </a:t>
            </a:r>
            <a:endParaRPr b="1" sz="1000"/>
          </a:p>
        </p:txBody>
      </p:sp>
      <p:sp>
        <p:nvSpPr>
          <p:cNvPr id="304" name="Google Shape;304;p26"/>
          <p:cNvSpPr txBox="1"/>
          <p:nvPr>
            <p:ph idx="1" type="body"/>
          </p:nvPr>
        </p:nvSpPr>
        <p:spPr>
          <a:xfrm>
            <a:off x="642651" y="3470575"/>
            <a:ext cx="1046100" cy="44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000"/>
              <a:t>Endothelial → </a:t>
            </a:r>
            <a:endParaRPr b="1" sz="1000"/>
          </a:p>
        </p:txBody>
      </p:sp>
      <p:pic>
        <p:nvPicPr>
          <p:cNvPr id="305" name="Google Shape;305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996625"/>
            <a:ext cx="2152651" cy="17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26"/>
          <p:cNvPicPr preferRelativeResize="0"/>
          <p:nvPr/>
        </p:nvPicPr>
        <p:blipFill rotWithShape="1">
          <a:blip r:embed="rId5">
            <a:alphaModFix/>
          </a:blip>
          <a:srcRect b="41332" l="76343" r="0" t="42330"/>
          <a:stretch/>
        </p:blipFill>
        <p:spPr>
          <a:xfrm>
            <a:off x="7079825" y="3161150"/>
            <a:ext cx="811750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26"/>
          <p:cNvSpPr/>
          <p:nvPr/>
        </p:nvSpPr>
        <p:spPr>
          <a:xfrm>
            <a:off x="7079821" y="600762"/>
            <a:ext cx="637200" cy="99300"/>
          </a:xfrm>
          <a:prstGeom prst="can">
            <a:avLst>
              <a:gd fmla="val 50000" name="adj"/>
            </a:avLst>
          </a:prstGeom>
          <a:solidFill>
            <a:srgbClr val="6AA84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26"/>
          <p:cNvSpPr/>
          <p:nvPr/>
        </p:nvSpPr>
        <p:spPr>
          <a:xfrm>
            <a:off x="7079821" y="485929"/>
            <a:ext cx="637200" cy="145500"/>
          </a:xfrm>
          <a:prstGeom prst="can">
            <a:avLst>
              <a:gd fmla="val 50000" name="adj"/>
            </a:avLst>
          </a:prstGeom>
          <a:solidFill>
            <a:srgbClr val="6AA84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26"/>
          <p:cNvSpPr/>
          <p:nvPr/>
        </p:nvSpPr>
        <p:spPr>
          <a:xfrm>
            <a:off x="7079821" y="381607"/>
            <a:ext cx="637200" cy="145500"/>
          </a:xfrm>
          <a:prstGeom prst="can">
            <a:avLst>
              <a:gd fmla="val 50000" name="adj"/>
            </a:avLst>
          </a:prstGeom>
          <a:solidFill>
            <a:srgbClr val="6AA84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26"/>
          <p:cNvSpPr/>
          <p:nvPr/>
        </p:nvSpPr>
        <p:spPr>
          <a:xfrm>
            <a:off x="6999032" y="146075"/>
            <a:ext cx="1067100" cy="217200"/>
          </a:xfrm>
          <a:prstGeom prst="horizontalScroll">
            <a:avLst>
              <a:gd fmla="val 25000" name="adj"/>
            </a:avLst>
          </a:prstGeom>
          <a:solidFill>
            <a:srgbClr val="EFEFEF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Source Sans Pro"/>
                <a:ea typeface="Source Sans Pro"/>
                <a:cs typeface="Source Sans Pro"/>
                <a:sym typeface="Source Sans Pro"/>
              </a:rPr>
              <a:t>Cell type predictions</a:t>
            </a:r>
            <a:endParaRPr sz="7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311" name="Google Shape;311;p26"/>
          <p:cNvCxnSpPr>
            <a:stCxn id="310" idx="3"/>
            <a:endCxn id="312" idx="1"/>
          </p:cNvCxnSpPr>
          <p:nvPr/>
        </p:nvCxnSpPr>
        <p:spPr>
          <a:xfrm>
            <a:off x="8066132" y="254675"/>
            <a:ext cx="342900" cy="22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13" name="Google Shape;313;p26"/>
          <p:cNvCxnSpPr>
            <a:stCxn id="308" idx="4"/>
            <a:endCxn id="312" idx="1"/>
          </p:cNvCxnSpPr>
          <p:nvPr/>
        </p:nvCxnSpPr>
        <p:spPr>
          <a:xfrm flipH="1" rot="10800000">
            <a:off x="7717021" y="483079"/>
            <a:ext cx="692100" cy="75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312" name="Google Shape;312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09020" y="254685"/>
            <a:ext cx="559667" cy="457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656124" y="167166"/>
            <a:ext cx="342900" cy="280034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26"/>
          <p:cNvSpPr/>
          <p:nvPr/>
        </p:nvSpPr>
        <p:spPr>
          <a:xfrm>
            <a:off x="8432025" y="1167995"/>
            <a:ext cx="637200" cy="99300"/>
          </a:xfrm>
          <a:prstGeom prst="can">
            <a:avLst>
              <a:gd fmla="val 50000" name="adj"/>
            </a:avLst>
          </a:prstGeom>
          <a:solidFill>
            <a:srgbClr val="1155C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26"/>
          <p:cNvSpPr/>
          <p:nvPr/>
        </p:nvSpPr>
        <p:spPr>
          <a:xfrm>
            <a:off x="8432025" y="1053163"/>
            <a:ext cx="637200" cy="145500"/>
          </a:xfrm>
          <a:prstGeom prst="can">
            <a:avLst>
              <a:gd fmla="val 50000" name="adj"/>
            </a:avLst>
          </a:prstGeom>
          <a:solidFill>
            <a:srgbClr val="1155C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26"/>
          <p:cNvSpPr/>
          <p:nvPr/>
        </p:nvSpPr>
        <p:spPr>
          <a:xfrm>
            <a:off x="8432025" y="948840"/>
            <a:ext cx="637200" cy="145500"/>
          </a:xfrm>
          <a:prstGeom prst="can">
            <a:avLst>
              <a:gd fmla="val 50000" name="adj"/>
            </a:avLst>
          </a:prstGeom>
          <a:solidFill>
            <a:srgbClr val="1155C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26"/>
          <p:cNvSpPr/>
          <p:nvPr/>
        </p:nvSpPr>
        <p:spPr>
          <a:xfrm>
            <a:off x="7213972" y="849190"/>
            <a:ext cx="637200" cy="217200"/>
          </a:xfrm>
          <a:prstGeom prst="horizontalScroll">
            <a:avLst>
              <a:gd fmla="val 25000" name="adj"/>
            </a:avLst>
          </a:prstGeom>
          <a:solidFill>
            <a:srgbClr val="C9DAF8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Source Sans Pro"/>
                <a:ea typeface="Source Sans Pro"/>
                <a:cs typeface="Source Sans Pro"/>
                <a:sym typeface="Source Sans Pro"/>
              </a:rPr>
              <a:t>Cell types</a:t>
            </a:r>
            <a:endParaRPr sz="7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319" name="Google Shape;319;p26"/>
          <p:cNvCxnSpPr>
            <a:stCxn id="312" idx="2"/>
            <a:endCxn id="318" idx="3"/>
          </p:cNvCxnSpPr>
          <p:nvPr/>
        </p:nvCxnSpPr>
        <p:spPr>
          <a:xfrm flipH="1">
            <a:off x="7851254" y="711747"/>
            <a:ext cx="837600" cy="2460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320" name="Google Shape;320;p26"/>
          <p:cNvCxnSpPr>
            <a:stCxn id="317" idx="2"/>
            <a:endCxn id="318" idx="3"/>
          </p:cNvCxnSpPr>
          <p:nvPr/>
        </p:nvCxnSpPr>
        <p:spPr>
          <a:xfrm rot="10800000">
            <a:off x="7851225" y="957690"/>
            <a:ext cx="580800" cy="63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dot"/>
            <a:round/>
            <a:headEnd len="med" w="med" type="none"/>
            <a:tailEnd len="med" w="med" type="triangle"/>
          </a:ln>
        </p:spPr>
      </p:cxnSp>
      <p:sp>
        <p:nvSpPr>
          <p:cNvPr id="321" name="Google Shape;321;p26"/>
          <p:cNvSpPr/>
          <p:nvPr/>
        </p:nvSpPr>
        <p:spPr>
          <a:xfrm>
            <a:off x="7173500" y="816325"/>
            <a:ext cx="811800" cy="2919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26"/>
          <p:cNvSpPr txBox="1"/>
          <p:nvPr>
            <p:ph type="title"/>
          </p:nvPr>
        </p:nvSpPr>
        <p:spPr>
          <a:xfrm>
            <a:off x="6922827" y="871313"/>
            <a:ext cx="399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0000"/>
                </a:solidFill>
              </a:rPr>
              <a:t>?</a:t>
            </a:r>
            <a:endParaRPr sz="20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A2C4C9">
            <a:alpha val="27370"/>
          </a:srgbClr>
        </a:solidFill>
      </p:bgPr>
    </p:bg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7"/>
          <p:cNvSpPr txBox="1"/>
          <p:nvPr>
            <p:ph type="title"/>
          </p:nvPr>
        </p:nvSpPr>
        <p:spPr>
          <a:xfrm>
            <a:off x="1459500" y="1030225"/>
            <a:ext cx="6225000" cy="96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Spatial autocorrelation &amp; clinical significance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27"/>
          <p:cNvSpPr/>
          <p:nvPr/>
        </p:nvSpPr>
        <p:spPr>
          <a:xfrm rot="-1789672">
            <a:off x="6082153" y="3161929"/>
            <a:ext cx="256938" cy="222667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27"/>
          <p:cNvSpPr/>
          <p:nvPr/>
        </p:nvSpPr>
        <p:spPr>
          <a:xfrm rot="-1789672">
            <a:off x="6347570" y="3189326"/>
            <a:ext cx="256938" cy="222667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D73A4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27"/>
          <p:cNvSpPr/>
          <p:nvPr/>
        </p:nvSpPr>
        <p:spPr>
          <a:xfrm rot="-1789672">
            <a:off x="6225823" y="2954137"/>
            <a:ext cx="256938" cy="222667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27"/>
          <p:cNvSpPr/>
          <p:nvPr/>
        </p:nvSpPr>
        <p:spPr>
          <a:xfrm rot="-1789672">
            <a:off x="6476145" y="2954137"/>
            <a:ext cx="256938" cy="222667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27"/>
          <p:cNvSpPr/>
          <p:nvPr/>
        </p:nvSpPr>
        <p:spPr>
          <a:xfrm rot="-1789672">
            <a:off x="6609825" y="3186188"/>
            <a:ext cx="256938" cy="222667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27"/>
          <p:cNvSpPr/>
          <p:nvPr/>
        </p:nvSpPr>
        <p:spPr>
          <a:xfrm rot="-1789672">
            <a:off x="6483763" y="3413657"/>
            <a:ext cx="256938" cy="222667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27"/>
          <p:cNvSpPr/>
          <p:nvPr/>
        </p:nvSpPr>
        <p:spPr>
          <a:xfrm rot="-1789672">
            <a:off x="6208436" y="3413657"/>
            <a:ext cx="256938" cy="222667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27"/>
          <p:cNvSpPr/>
          <p:nvPr/>
        </p:nvSpPr>
        <p:spPr>
          <a:xfrm rot="-1789672">
            <a:off x="5948343" y="2935628"/>
            <a:ext cx="256938" cy="222667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27"/>
          <p:cNvSpPr/>
          <p:nvPr/>
        </p:nvSpPr>
        <p:spPr>
          <a:xfrm rot="-1789672">
            <a:off x="6083884" y="2733991"/>
            <a:ext cx="256938" cy="222667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27"/>
          <p:cNvSpPr/>
          <p:nvPr/>
        </p:nvSpPr>
        <p:spPr>
          <a:xfrm rot="-1789672">
            <a:off x="6354941" y="2726373"/>
            <a:ext cx="256938" cy="222667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27"/>
          <p:cNvSpPr/>
          <p:nvPr/>
        </p:nvSpPr>
        <p:spPr>
          <a:xfrm rot="-1789672">
            <a:off x="5826595" y="3161929"/>
            <a:ext cx="256938" cy="222667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27"/>
          <p:cNvSpPr/>
          <p:nvPr/>
        </p:nvSpPr>
        <p:spPr>
          <a:xfrm rot="-1789672">
            <a:off x="5948354" y="3380625"/>
            <a:ext cx="256938" cy="222667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27"/>
          <p:cNvSpPr/>
          <p:nvPr/>
        </p:nvSpPr>
        <p:spPr>
          <a:xfrm rot="-1789672">
            <a:off x="6742010" y="2963056"/>
            <a:ext cx="256938" cy="222667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97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27"/>
          <p:cNvSpPr/>
          <p:nvPr/>
        </p:nvSpPr>
        <p:spPr>
          <a:xfrm rot="-1789672">
            <a:off x="6609468" y="2733991"/>
            <a:ext cx="256938" cy="222667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27"/>
          <p:cNvSpPr/>
          <p:nvPr/>
        </p:nvSpPr>
        <p:spPr>
          <a:xfrm>
            <a:off x="308225" y="1054675"/>
            <a:ext cx="915600" cy="91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1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</a:t>
            </a:r>
            <a:endParaRPr b="1" sz="51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8"/>
          <p:cNvSpPr/>
          <p:nvPr/>
        </p:nvSpPr>
        <p:spPr>
          <a:xfrm>
            <a:off x="4750175" y="1611125"/>
            <a:ext cx="4175400" cy="27912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Tumor/immune mixing score</a:t>
            </a:r>
            <a:endParaRPr/>
          </a:p>
        </p:txBody>
      </p:sp>
      <p:pic>
        <p:nvPicPr>
          <p:cNvPr id="349" name="Google Shape;349;p28"/>
          <p:cNvPicPr preferRelativeResize="0"/>
          <p:nvPr/>
        </p:nvPicPr>
        <p:blipFill rotWithShape="1">
          <a:blip r:embed="rId3">
            <a:alphaModFix/>
          </a:blip>
          <a:srcRect b="0" l="49791" r="0" t="0"/>
          <a:stretch/>
        </p:blipFill>
        <p:spPr>
          <a:xfrm>
            <a:off x="219356" y="1853175"/>
            <a:ext cx="1882248" cy="1495824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28"/>
          <p:cNvSpPr txBox="1"/>
          <p:nvPr/>
        </p:nvSpPr>
        <p:spPr>
          <a:xfrm>
            <a:off x="543700" y="3349000"/>
            <a:ext cx="1557900" cy="3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Source Sans Pro"/>
                <a:ea typeface="Source Sans Pro"/>
                <a:cs typeface="Source Sans Pro"/>
                <a:sym typeface="Source Sans Pro"/>
              </a:rPr>
              <a:t>Keren, et al. (2018)</a:t>
            </a:r>
            <a:endParaRPr sz="10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51" name="Google Shape;351;p28"/>
          <p:cNvSpPr txBox="1"/>
          <p:nvPr>
            <p:ph idx="1" type="body"/>
          </p:nvPr>
        </p:nvSpPr>
        <p:spPr>
          <a:xfrm>
            <a:off x="2101600" y="1823850"/>
            <a:ext cx="2814900" cy="149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3 categories:</a:t>
            </a:r>
            <a:endParaRPr b="1" sz="1600"/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SzPts val="1600"/>
              <a:buAutoNum type="arabicPeriod"/>
            </a:pPr>
            <a:r>
              <a:rPr b="1" lang="en" sz="1600"/>
              <a:t>Cold</a:t>
            </a:r>
            <a:endParaRPr b="1"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7124A2"/>
              </a:buClr>
              <a:buSzPts val="1600"/>
              <a:buAutoNum type="arabicPeriod"/>
            </a:pPr>
            <a:r>
              <a:rPr b="1" lang="en" sz="1600">
                <a:solidFill>
                  <a:srgbClr val="7124A2"/>
                </a:solidFill>
              </a:rPr>
              <a:t>Compartmentalized</a:t>
            </a:r>
            <a:endParaRPr b="1" sz="1600">
              <a:solidFill>
                <a:srgbClr val="7124A2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AutoNum type="arabicPeriod"/>
            </a:pPr>
            <a:r>
              <a:rPr b="1" lang="en" sz="1600">
                <a:solidFill>
                  <a:schemeClr val="accent6"/>
                </a:solidFill>
              </a:rPr>
              <a:t>Mixed</a:t>
            </a:r>
            <a:endParaRPr b="1" sz="16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1600"/>
          </a:p>
        </p:txBody>
      </p:sp>
      <p:sp>
        <p:nvSpPr>
          <p:cNvPr id="352" name="Google Shape;352;p28"/>
          <p:cNvSpPr/>
          <p:nvPr/>
        </p:nvSpPr>
        <p:spPr>
          <a:xfrm>
            <a:off x="4909025" y="3214700"/>
            <a:ext cx="3093600" cy="907800"/>
          </a:xfrm>
          <a:prstGeom prst="rect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28"/>
          <p:cNvSpPr txBox="1"/>
          <p:nvPr>
            <p:ph idx="1" type="body"/>
          </p:nvPr>
        </p:nvSpPr>
        <p:spPr>
          <a:xfrm>
            <a:off x="5045200" y="1740700"/>
            <a:ext cx="4054200" cy="23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Defined based on</a:t>
            </a:r>
            <a:r>
              <a:rPr b="1" lang="en" sz="1600"/>
              <a:t> </a:t>
            </a:r>
            <a:endParaRPr b="1"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600"/>
              <a:t>Haralick’s gray level co-occurrence matrix</a:t>
            </a:r>
            <a:endParaRPr b="1"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b</a:t>
            </a:r>
            <a:r>
              <a:rPr lang="en" sz="1600"/>
              <a:t>y computing: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600"/>
              <a:t>Immune-tumor interactions</a:t>
            </a:r>
            <a:r>
              <a:rPr lang="en" sz="1600"/>
              <a:t> 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1600"/>
              <a:t>Immune-immune interactions</a:t>
            </a:r>
            <a:endParaRPr b="1" sz="1600"/>
          </a:p>
        </p:txBody>
      </p:sp>
      <p:sp>
        <p:nvSpPr>
          <p:cNvPr id="354" name="Google Shape;354;p28"/>
          <p:cNvSpPr/>
          <p:nvPr/>
        </p:nvSpPr>
        <p:spPr>
          <a:xfrm>
            <a:off x="4435500" y="2269200"/>
            <a:ext cx="211800" cy="10506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55" name="Google Shape;355;p28"/>
          <p:cNvCxnSpPr/>
          <p:nvPr/>
        </p:nvCxnSpPr>
        <p:spPr>
          <a:xfrm>
            <a:off x="4977100" y="3683650"/>
            <a:ext cx="2881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56" name="Google Shape;35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06069" y="391441"/>
            <a:ext cx="2319506" cy="105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29"/>
          <p:cNvPicPr preferRelativeResize="0"/>
          <p:nvPr/>
        </p:nvPicPr>
        <p:blipFill rotWithShape="1">
          <a:blip r:embed="rId3">
            <a:alphaModFix/>
          </a:blip>
          <a:srcRect b="0" l="3740" r="3906" t="29572"/>
          <a:stretch/>
        </p:blipFill>
        <p:spPr>
          <a:xfrm>
            <a:off x="5588000" y="3091513"/>
            <a:ext cx="3381375" cy="893925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29"/>
          <p:cNvSpPr/>
          <p:nvPr/>
        </p:nvSpPr>
        <p:spPr>
          <a:xfrm>
            <a:off x="5588050" y="3020575"/>
            <a:ext cx="3381300" cy="20028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Moran’s index of spatial autocorrelation</a:t>
            </a:r>
            <a:endParaRPr/>
          </a:p>
        </p:txBody>
      </p:sp>
      <p:sp>
        <p:nvSpPr>
          <p:cNvPr id="364" name="Google Shape;364;p29"/>
          <p:cNvSpPr txBox="1"/>
          <p:nvPr/>
        </p:nvSpPr>
        <p:spPr>
          <a:xfrm>
            <a:off x="442475" y="2365375"/>
            <a:ext cx="4353300" cy="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"/>
              </a:spcBef>
              <a:spcAft>
                <a:spcPts val="0"/>
              </a:spcAft>
              <a:buNone/>
            </a:pPr>
            <a:r>
              <a:rPr i="1" lang="en" sz="1500"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e.g</a:t>
            </a:r>
            <a:r>
              <a:rPr i="1" lang="en" sz="1500"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. </a:t>
            </a:r>
            <a:r>
              <a:rPr i="1" lang="en" sz="1500"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Tax income in Parisian census districts </a:t>
            </a:r>
            <a:endParaRPr i="1" sz="1500">
              <a:highlight>
                <a:srgbClr val="FFFFFF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100"/>
              </a:spcBef>
              <a:spcAft>
                <a:spcPts val="0"/>
              </a:spcAft>
              <a:buNone/>
            </a:pPr>
            <a:r>
              <a:rPr i="1" lang="en" sz="1100"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Random v spatially autocorrelated distribution</a:t>
            </a:r>
            <a:endParaRPr i="1" sz="1100">
              <a:highlight>
                <a:srgbClr val="FFFFFF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i="1" sz="1500">
              <a:highlight>
                <a:srgbClr val="FFFFFF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65" name="Google Shape;36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00" y="3123875"/>
            <a:ext cx="4756073" cy="13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29"/>
          <p:cNvSpPr txBox="1"/>
          <p:nvPr/>
        </p:nvSpPr>
        <p:spPr>
          <a:xfrm>
            <a:off x="196525" y="1245525"/>
            <a:ext cx="5724900" cy="9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D</a:t>
            </a:r>
            <a:r>
              <a:rPr lang="en" sz="2100"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etects non-random spatial patterns</a:t>
            </a:r>
            <a:endParaRPr sz="2100">
              <a:highlight>
                <a:srgbClr val="FFFFFF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‘neighbors’ have similar values    →  positive spatial autocorrelation </a:t>
            </a:r>
            <a:endParaRPr>
              <a:highlight>
                <a:srgbClr val="FFFFFF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‘neighbors’ have different values →  negative spatial autocorrelation. </a:t>
            </a: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67" name="Google Shape;367;p29"/>
          <p:cNvSpPr txBox="1"/>
          <p:nvPr/>
        </p:nvSpPr>
        <p:spPr>
          <a:xfrm>
            <a:off x="696100" y="2897200"/>
            <a:ext cx="1557900" cy="3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Source Sans Pro"/>
                <a:ea typeface="Source Sans Pro"/>
                <a:cs typeface="Source Sans Pro"/>
                <a:sym typeface="Source Sans Pro"/>
              </a:rPr>
              <a:t>Moran’s Index ~ 0</a:t>
            </a:r>
            <a:endParaRPr sz="10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68" name="Google Shape;368;p29"/>
          <p:cNvSpPr txBox="1"/>
          <p:nvPr/>
        </p:nvSpPr>
        <p:spPr>
          <a:xfrm>
            <a:off x="2815425" y="2897200"/>
            <a:ext cx="1557900" cy="3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Source Sans Pro"/>
                <a:ea typeface="Source Sans Pro"/>
                <a:cs typeface="Source Sans Pro"/>
                <a:sym typeface="Source Sans Pro"/>
              </a:rPr>
              <a:t>Moran’s Index close to 1</a:t>
            </a:r>
            <a:endParaRPr sz="10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69" name="Google Shape;369;p29"/>
          <p:cNvSpPr txBox="1"/>
          <p:nvPr/>
        </p:nvSpPr>
        <p:spPr>
          <a:xfrm>
            <a:off x="5588038" y="3929075"/>
            <a:ext cx="3381300" cy="8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Times New Roman"/>
                <a:ea typeface="Times New Roman"/>
                <a:cs typeface="Times New Roman"/>
                <a:sym typeface="Times New Roman"/>
              </a:rPr>
              <a:t>WY is the vector of means of variable Y 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Times New Roman"/>
                <a:ea typeface="Times New Roman"/>
                <a:cs typeface="Times New Roman"/>
                <a:sym typeface="Times New Roman"/>
              </a:rPr>
              <a:t>W is the </a:t>
            </a:r>
            <a:r>
              <a:rPr b="1" lang="en" sz="1100">
                <a:latin typeface="Times New Roman"/>
                <a:ea typeface="Times New Roman"/>
                <a:cs typeface="Times New Roman"/>
                <a:sym typeface="Times New Roman"/>
              </a:rPr>
              <a:t>spatial weights matrix (SWM)</a:t>
            </a:r>
            <a:r>
              <a:rPr lang="en" sz="1100">
                <a:latin typeface="Times New Roman"/>
                <a:ea typeface="Times New Roman"/>
                <a:cs typeface="Times New Roman"/>
                <a:sym typeface="Times New Roman"/>
              </a:rPr>
              <a:t> in the neighbourhood. 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Times New Roman"/>
                <a:ea typeface="Times New Roman"/>
                <a:cs typeface="Times New Roman"/>
                <a:sym typeface="Times New Roman"/>
              </a:rPr>
              <a:t>SWM weights the ‘local’ as opposed to ‘global’ weight </a:t>
            </a:r>
            <a:r>
              <a:rPr i="1" lang="en" sz="1100">
                <a:latin typeface="Times New Roman"/>
                <a:ea typeface="Times New Roman"/>
                <a:cs typeface="Times New Roman"/>
                <a:sym typeface="Times New Roman"/>
              </a:rPr>
              <a:t>wij</a:t>
            </a:r>
            <a:r>
              <a:rPr lang="en" sz="1100">
                <a:latin typeface="Times New Roman"/>
                <a:ea typeface="Times New Roman"/>
                <a:cs typeface="Times New Roman"/>
                <a:sym typeface="Times New Roman"/>
              </a:rPr>
              <a:t> between the </a:t>
            </a:r>
            <a:r>
              <a:rPr i="1" lang="en" sz="1100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" sz="1100">
                <a:latin typeface="Times New Roman"/>
                <a:ea typeface="Times New Roman"/>
                <a:cs typeface="Times New Roman"/>
                <a:sym typeface="Times New Roman"/>
              </a:rPr>
              <a:t>-th and </a:t>
            </a:r>
            <a:r>
              <a:rPr i="1" lang="en" sz="1100">
                <a:latin typeface="Times New Roman"/>
                <a:ea typeface="Times New Roman"/>
                <a:cs typeface="Times New Roman"/>
                <a:sym typeface="Times New Roman"/>
              </a:rPr>
              <a:t>j</a:t>
            </a:r>
            <a:r>
              <a:rPr lang="en" sz="1100">
                <a:latin typeface="Times New Roman"/>
                <a:ea typeface="Times New Roman"/>
                <a:cs typeface="Times New Roman"/>
                <a:sym typeface="Times New Roman"/>
              </a:rPr>
              <a:t>-th observables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0" name="Google Shape;370;p29"/>
          <p:cNvSpPr txBox="1"/>
          <p:nvPr/>
        </p:nvSpPr>
        <p:spPr>
          <a:xfrm>
            <a:off x="76500" y="4687675"/>
            <a:ext cx="8755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Source Sans Pro"/>
                <a:ea typeface="Source Sans Pro"/>
                <a:cs typeface="Source Sans Pro"/>
                <a:sym typeface="Source Sans Pro"/>
              </a:rPr>
              <a:t>Tutorial with R Code: </a:t>
            </a:r>
            <a:r>
              <a:rPr lang="en" sz="100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5"/>
              </a:rPr>
              <a:t>https://www.insee.fr/en/statistiques/fichier/3635545/imet131-g-chapitre-3.pdf</a:t>
            </a:r>
            <a:endParaRPr sz="10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Source Sans Pro"/>
                <a:ea typeface="Source Sans Pro"/>
                <a:cs typeface="Source Sans Pro"/>
                <a:sym typeface="Source Sans Pro"/>
              </a:rPr>
              <a:t>Figure from </a:t>
            </a:r>
            <a:r>
              <a:rPr lang="en" sz="70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6"/>
              </a:rPr>
              <a:t>https://www.ncbi.nlm.nih.gov/pmc/articles/PMC5870747/</a:t>
            </a:r>
            <a:endParaRPr sz="10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71" name="Google Shape;371;p29"/>
          <p:cNvPicPr preferRelativeResize="0"/>
          <p:nvPr/>
        </p:nvPicPr>
        <p:blipFill rotWithShape="1">
          <a:blip r:embed="rId7">
            <a:alphaModFix/>
          </a:blip>
          <a:srcRect b="0" l="0" r="0" t="40029"/>
          <a:stretch/>
        </p:blipFill>
        <p:spPr>
          <a:xfrm>
            <a:off x="5921425" y="1775300"/>
            <a:ext cx="2532199" cy="120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29"/>
          <p:cNvPicPr preferRelativeResize="0"/>
          <p:nvPr/>
        </p:nvPicPr>
        <p:blipFill rotWithShape="1">
          <a:blip r:embed="rId7">
            <a:alphaModFix/>
          </a:blip>
          <a:srcRect b="59840" l="9337" r="60568" t="0"/>
          <a:stretch/>
        </p:blipFill>
        <p:spPr>
          <a:xfrm>
            <a:off x="7754950" y="1017725"/>
            <a:ext cx="762000" cy="80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29"/>
          <p:cNvPicPr preferRelativeResize="0"/>
          <p:nvPr/>
        </p:nvPicPr>
        <p:blipFill rotWithShape="1">
          <a:blip r:embed="rId7">
            <a:alphaModFix/>
          </a:blip>
          <a:srcRect b="58211" l="39434" r="30472" t="0"/>
          <a:stretch/>
        </p:blipFill>
        <p:spPr>
          <a:xfrm>
            <a:off x="6080125" y="1017725"/>
            <a:ext cx="762000" cy="83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29"/>
          <p:cNvPicPr preferRelativeResize="0"/>
          <p:nvPr/>
        </p:nvPicPr>
        <p:blipFill rotWithShape="1">
          <a:blip r:embed="rId7">
            <a:alphaModFix/>
          </a:blip>
          <a:srcRect b="59840" l="69906" r="0" t="0"/>
          <a:stretch/>
        </p:blipFill>
        <p:spPr>
          <a:xfrm>
            <a:off x="6917538" y="1017725"/>
            <a:ext cx="762000" cy="8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37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6200" y="3706500"/>
            <a:ext cx="952499" cy="1230197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30"/>
          <p:cNvSpPr txBox="1"/>
          <p:nvPr/>
        </p:nvSpPr>
        <p:spPr>
          <a:xfrm>
            <a:off x="6278700" y="3563625"/>
            <a:ext cx="2858400" cy="14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Source Sans Pro"/>
                <a:ea typeface="Source Sans Pro"/>
                <a:cs typeface="Source Sans Pro"/>
                <a:sym typeface="Source Sans Pro"/>
              </a:rPr>
              <a:t>Tumor biology</a:t>
            </a: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: </a:t>
            </a: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anatomical or biological features; distance from endothelial cells (blood vessels), regions of hypoxia, tumor-immune boundary, basement membrane, or populations of tumor cells</a:t>
            </a:r>
            <a:endParaRPr sz="9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81" name="Google Shape;381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Spatial weight matrix	(SWM)</a:t>
            </a:r>
            <a:endParaRPr/>
          </a:p>
        </p:txBody>
      </p:sp>
      <p:sp>
        <p:nvSpPr>
          <p:cNvPr id="382" name="Google Shape;382;p30"/>
          <p:cNvSpPr txBox="1"/>
          <p:nvPr>
            <p:ph idx="1" type="body"/>
          </p:nvPr>
        </p:nvSpPr>
        <p:spPr>
          <a:xfrm>
            <a:off x="311700" y="1152475"/>
            <a:ext cx="5967000" cy="2276400"/>
          </a:xfrm>
          <a:prstGeom prst="rect">
            <a:avLst/>
          </a:prstGeom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Spatial weight matrix is often the inverse Euclidean distance between two locations </a:t>
            </a:r>
            <a:r>
              <a:rPr i="1" lang="en" sz="1400"/>
              <a:t>Z</a:t>
            </a:r>
            <a:r>
              <a:rPr i="1" lang="en" sz="1200"/>
              <a:t>i</a:t>
            </a:r>
            <a:r>
              <a:rPr lang="en" sz="1400"/>
              <a:t> and </a:t>
            </a:r>
            <a:r>
              <a:rPr i="1" lang="en" sz="1400"/>
              <a:t>Z</a:t>
            </a:r>
            <a:r>
              <a:rPr i="1" lang="en" sz="1200"/>
              <a:t>j</a:t>
            </a:r>
            <a:r>
              <a:rPr lang="en" sz="1400"/>
              <a:t> and is given by</a:t>
            </a:r>
            <a:endParaRPr sz="1400"/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1500"/>
              </a:spcBef>
              <a:spcAft>
                <a:spcPts val="800"/>
              </a:spcAft>
              <a:buNone/>
            </a:pPr>
            <a:r>
              <a:rPr lang="en" sz="1400"/>
              <a:t>where </a:t>
            </a:r>
            <a:r>
              <a:rPr i="1" lang="en" sz="1400"/>
              <a:t>α</a:t>
            </a:r>
            <a:r>
              <a:rPr lang="en" sz="1400"/>
              <a:t> denotes the decay parameter specifying the typical interaction range.</a:t>
            </a:r>
            <a:endParaRPr sz="2000"/>
          </a:p>
        </p:txBody>
      </p:sp>
      <p:pic>
        <p:nvPicPr>
          <p:cNvPr id="383" name="Google Shape;383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5075" y="1886900"/>
            <a:ext cx="36957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30"/>
          <p:cNvPicPr preferRelativeResize="0"/>
          <p:nvPr/>
        </p:nvPicPr>
        <p:blipFill rotWithShape="1">
          <a:blip r:embed="rId5">
            <a:alphaModFix/>
          </a:blip>
          <a:srcRect b="0" l="0" r="3147" t="0"/>
          <a:stretch/>
        </p:blipFill>
        <p:spPr>
          <a:xfrm>
            <a:off x="7096950" y="2448425"/>
            <a:ext cx="1381224" cy="1075825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30"/>
          <p:cNvSpPr txBox="1"/>
          <p:nvPr/>
        </p:nvSpPr>
        <p:spPr>
          <a:xfrm>
            <a:off x="6709225" y="445013"/>
            <a:ext cx="2210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Source Sans Pro"/>
                <a:ea typeface="Source Sans Pro"/>
                <a:cs typeface="Source Sans Pro"/>
                <a:sym typeface="Source Sans Pro"/>
              </a:rPr>
              <a:t>Other options</a:t>
            </a:r>
            <a:endParaRPr b="1" sz="16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86" name="Google Shape;386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39675" y="1317625"/>
            <a:ext cx="775800" cy="775825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30"/>
          <p:cNvSpPr txBox="1"/>
          <p:nvPr/>
        </p:nvSpPr>
        <p:spPr>
          <a:xfrm>
            <a:off x="6522375" y="962538"/>
            <a:ext cx="2210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Source Sans Pro"/>
                <a:ea typeface="Source Sans Pro"/>
                <a:cs typeface="Source Sans Pro"/>
                <a:sym typeface="Source Sans Pro"/>
              </a:rPr>
              <a:t>Images</a:t>
            </a: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: von Neumann neighborhood</a:t>
            </a:r>
            <a:endParaRPr sz="9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88" name="Google Shape;388;p30"/>
          <p:cNvSpPr txBox="1"/>
          <p:nvPr/>
        </p:nvSpPr>
        <p:spPr>
          <a:xfrm>
            <a:off x="6522375" y="2132213"/>
            <a:ext cx="2397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Source Sans Pro"/>
                <a:ea typeface="Source Sans Pro"/>
                <a:cs typeface="Source Sans Pro"/>
                <a:sym typeface="Source Sans Pro"/>
              </a:rPr>
              <a:t>GIS</a:t>
            </a: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: geographic boundaries</a:t>
            </a:r>
            <a:endParaRPr sz="9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89" name="Google Shape;389;p30"/>
          <p:cNvSpPr txBox="1"/>
          <p:nvPr/>
        </p:nvSpPr>
        <p:spPr>
          <a:xfrm>
            <a:off x="182575" y="4087825"/>
            <a:ext cx="4889700" cy="6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latin typeface="Source Sans Pro"/>
                <a:ea typeface="Source Sans Pro"/>
                <a:cs typeface="Source Sans Pro"/>
                <a:sym typeface="Source Sans Pro"/>
              </a:rPr>
              <a:t>For this analysis, we used Gabriel neighborhoods, a graph-based measure.</a:t>
            </a:r>
            <a:endParaRPr i="1" sz="13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 of SWM</a:t>
            </a:r>
            <a:endParaRPr/>
          </a:p>
        </p:txBody>
      </p:sp>
      <p:sp>
        <p:nvSpPr>
          <p:cNvPr id="395" name="Google Shape;395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Grid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Graph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396" name="Google Shape;39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0350" y="1076275"/>
            <a:ext cx="2971800" cy="154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31"/>
          <p:cNvPicPr preferRelativeResize="0"/>
          <p:nvPr/>
        </p:nvPicPr>
        <p:blipFill rotWithShape="1">
          <a:blip r:embed="rId4">
            <a:alphaModFix/>
          </a:blip>
          <a:srcRect b="0" l="0" r="66638" t="0"/>
          <a:stretch/>
        </p:blipFill>
        <p:spPr>
          <a:xfrm>
            <a:off x="1860850" y="2677875"/>
            <a:ext cx="2000718" cy="2077600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31"/>
          <p:cNvSpPr txBox="1"/>
          <p:nvPr/>
        </p:nvSpPr>
        <p:spPr>
          <a:xfrm>
            <a:off x="0" y="4808975"/>
            <a:ext cx="8832300" cy="3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Tutorial: </a:t>
            </a:r>
            <a:r>
              <a:rPr lang="en" sz="1200" u="sng">
                <a:solidFill>
                  <a:schemeClr val="hlink"/>
                </a:solidFill>
                <a:hlinkClick r:id="rId5"/>
              </a:rPr>
              <a:t>https://cran.r-project.org/web/packages/spdep/vignettes/nb.pdf</a:t>
            </a:r>
            <a:endParaRPr sz="1200"/>
          </a:p>
        </p:txBody>
      </p:sp>
      <p:pic>
        <p:nvPicPr>
          <p:cNvPr id="399" name="Google Shape;399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09350" y="2716200"/>
            <a:ext cx="2876700" cy="172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Delaunay neighborhoods</a:t>
            </a:r>
            <a:endParaRPr/>
          </a:p>
        </p:txBody>
      </p:sp>
      <p:sp>
        <p:nvSpPr>
          <p:cNvPr id="405" name="Google Shape;405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Delaunay triangulation connects points that share common Voronoi face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406" name="Google Shape;40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612849"/>
            <a:ext cx="7915699" cy="3168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32"/>
          <p:cNvSpPr txBox="1"/>
          <p:nvPr/>
        </p:nvSpPr>
        <p:spPr>
          <a:xfrm>
            <a:off x="261000" y="4638675"/>
            <a:ext cx="8622000" cy="6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Source Sans Pro"/>
                <a:ea typeface="Source Sans Pro"/>
                <a:cs typeface="Source Sans Pro"/>
                <a:sym typeface="Source Sans Pro"/>
              </a:rPr>
              <a:t>Figure from Zhou, Weiqiang &amp; Yan, Hong. (2012). Alpha shape and Delaunay triangulation in studies of protein-related interactions. Briefings in bioinformatics. 15. 10.1093/bib/bbs077. </a:t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Delaunay neighborhoods</a:t>
            </a:r>
            <a:endParaRPr/>
          </a:p>
        </p:txBody>
      </p:sp>
      <p:sp>
        <p:nvSpPr>
          <p:cNvPr id="413" name="Google Shape;413;p33"/>
          <p:cNvSpPr txBox="1"/>
          <p:nvPr>
            <p:ph idx="1" type="body"/>
          </p:nvPr>
        </p:nvSpPr>
        <p:spPr>
          <a:xfrm>
            <a:off x="4770450" y="0"/>
            <a:ext cx="4373700" cy="182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/>
              <a:t>Gabriel neighborhoods </a:t>
            </a:r>
            <a:r>
              <a:rPr lang="en"/>
              <a:t>are a special case, where an edge is created between a and b if no other points/centroids lie within the circles passing by a and b with diameter ab</a:t>
            </a:r>
            <a:endParaRPr/>
          </a:p>
        </p:txBody>
      </p:sp>
      <p:pic>
        <p:nvPicPr>
          <p:cNvPr id="414" name="Google Shape;41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612849"/>
            <a:ext cx="7915699" cy="3168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33"/>
          <p:cNvSpPr/>
          <p:nvPr/>
        </p:nvSpPr>
        <p:spPr>
          <a:xfrm>
            <a:off x="4871875" y="2712150"/>
            <a:ext cx="969900" cy="9699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33"/>
          <p:cNvSpPr/>
          <p:nvPr/>
        </p:nvSpPr>
        <p:spPr>
          <a:xfrm>
            <a:off x="5931375" y="1612850"/>
            <a:ext cx="969900" cy="9699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33"/>
          <p:cNvSpPr/>
          <p:nvPr/>
        </p:nvSpPr>
        <p:spPr>
          <a:xfrm>
            <a:off x="6260000" y="2712150"/>
            <a:ext cx="988800" cy="988800"/>
          </a:xfrm>
          <a:prstGeom prst="ellipse">
            <a:avLst/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18" name="Google Shape;418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2050" y="3023575"/>
            <a:ext cx="533400" cy="46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700000">
            <a:off x="6105525" y="1847250"/>
            <a:ext cx="533400" cy="46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Moran’s index: Tumor cells</a:t>
            </a:r>
            <a:endParaRPr/>
          </a:p>
        </p:txBody>
      </p:sp>
      <p:sp>
        <p:nvSpPr>
          <p:cNvPr id="425" name="Google Shape;425;p34"/>
          <p:cNvSpPr txBox="1"/>
          <p:nvPr>
            <p:ph idx="1" type="body"/>
          </p:nvPr>
        </p:nvSpPr>
        <p:spPr>
          <a:xfrm>
            <a:off x="311700" y="1201554"/>
            <a:ext cx="4476900" cy="75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Assessing</a:t>
            </a:r>
            <a:r>
              <a:rPr lang="en"/>
              <a:t> autocorrelation of tumor cells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i="1" lang="en"/>
              <a:t>(i.e., groups of tumor cells together)</a:t>
            </a:r>
            <a:endParaRPr i="1"/>
          </a:p>
        </p:txBody>
      </p:sp>
      <p:pic>
        <p:nvPicPr>
          <p:cNvPr id="426" name="Google Shape;426;p34"/>
          <p:cNvPicPr preferRelativeResize="0"/>
          <p:nvPr/>
        </p:nvPicPr>
        <p:blipFill rotWithShape="1">
          <a:blip r:embed="rId3">
            <a:alphaModFix/>
          </a:blip>
          <a:srcRect b="67323" l="0" r="91058" t="0"/>
          <a:stretch/>
        </p:blipFill>
        <p:spPr>
          <a:xfrm>
            <a:off x="3673750" y="2050200"/>
            <a:ext cx="1539873" cy="2870399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34"/>
          <p:cNvSpPr txBox="1"/>
          <p:nvPr>
            <p:ph idx="1" type="body"/>
          </p:nvPr>
        </p:nvSpPr>
        <p:spPr>
          <a:xfrm rot="-5400000">
            <a:off x="2897300" y="2755875"/>
            <a:ext cx="1601700" cy="4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Moran’s index</a:t>
            </a:r>
            <a:endParaRPr/>
          </a:p>
        </p:txBody>
      </p:sp>
      <p:pic>
        <p:nvPicPr>
          <p:cNvPr id="428" name="Google Shape;428;p34"/>
          <p:cNvPicPr preferRelativeResize="0"/>
          <p:nvPr/>
        </p:nvPicPr>
        <p:blipFill rotWithShape="1">
          <a:blip r:embed="rId3">
            <a:alphaModFix/>
          </a:blip>
          <a:srcRect b="43198" l="92778" r="0" t="44521"/>
          <a:stretch/>
        </p:blipFill>
        <p:spPr>
          <a:xfrm>
            <a:off x="2852550" y="4017925"/>
            <a:ext cx="934463" cy="810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34"/>
          <p:cNvPicPr preferRelativeResize="0"/>
          <p:nvPr/>
        </p:nvPicPr>
        <p:blipFill rotWithShape="1">
          <a:blip r:embed="rId4">
            <a:alphaModFix/>
          </a:blip>
          <a:srcRect b="65145" l="79796" r="7469" t="25018"/>
          <a:stretch/>
        </p:blipFill>
        <p:spPr>
          <a:xfrm>
            <a:off x="6016650" y="1201550"/>
            <a:ext cx="1539873" cy="1254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34"/>
          <p:cNvPicPr preferRelativeResize="0"/>
          <p:nvPr/>
        </p:nvPicPr>
        <p:blipFill rotWithShape="1">
          <a:blip r:embed="rId4">
            <a:alphaModFix/>
          </a:blip>
          <a:srcRect b="75943" l="79796" r="7469" t="14220"/>
          <a:stretch/>
        </p:blipFill>
        <p:spPr>
          <a:xfrm>
            <a:off x="6270688" y="3666475"/>
            <a:ext cx="1539873" cy="1254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34"/>
          <p:cNvPicPr preferRelativeResize="0"/>
          <p:nvPr/>
        </p:nvPicPr>
        <p:blipFill rotWithShape="1">
          <a:blip r:embed="rId4">
            <a:alphaModFix/>
          </a:blip>
          <a:srcRect b="86713" l="79796" r="7469" t="3139"/>
          <a:stretch/>
        </p:blipFill>
        <p:spPr>
          <a:xfrm>
            <a:off x="995350" y="2571750"/>
            <a:ext cx="1539873" cy="12938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2" name="Google Shape;432;p34"/>
          <p:cNvCxnSpPr>
            <a:endCxn id="430" idx="1"/>
          </p:cNvCxnSpPr>
          <p:nvPr/>
        </p:nvCxnSpPr>
        <p:spPr>
          <a:xfrm>
            <a:off x="5111788" y="4064039"/>
            <a:ext cx="1158900" cy="229500"/>
          </a:xfrm>
          <a:prstGeom prst="straightConnector1">
            <a:avLst/>
          </a:prstGeom>
          <a:noFill/>
          <a:ln cap="flat" cmpd="sng" w="28575">
            <a:solidFill>
              <a:srgbClr val="3C78D8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33" name="Google Shape;433;p34"/>
          <p:cNvCxnSpPr>
            <a:endCxn id="429" idx="1"/>
          </p:cNvCxnSpPr>
          <p:nvPr/>
        </p:nvCxnSpPr>
        <p:spPr>
          <a:xfrm flipH="1" rot="10800000">
            <a:off x="4802250" y="1828614"/>
            <a:ext cx="1214400" cy="1624200"/>
          </a:xfrm>
          <a:prstGeom prst="straightConnector1">
            <a:avLst/>
          </a:prstGeom>
          <a:noFill/>
          <a:ln cap="flat" cmpd="sng" w="28575">
            <a:solidFill>
              <a:srgbClr val="38761D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34" name="Google Shape;434;p34"/>
          <p:cNvCxnSpPr>
            <a:endCxn id="431" idx="3"/>
          </p:cNvCxnSpPr>
          <p:nvPr/>
        </p:nvCxnSpPr>
        <p:spPr>
          <a:xfrm rot="10800000">
            <a:off x="2535223" y="3218664"/>
            <a:ext cx="1663800" cy="924600"/>
          </a:xfrm>
          <a:prstGeom prst="straightConnector1">
            <a:avLst/>
          </a:prstGeom>
          <a:noFill/>
          <a:ln cap="flat" cmpd="sng" w="28575">
            <a:solidFill>
              <a:srgbClr val="E06666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/>
          <p:nvPr/>
        </p:nvSpPr>
        <p:spPr>
          <a:xfrm>
            <a:off x="6114500" y="1194375"/>
            <a:ext cx="2708700" cy="38910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7"/>
          <p:cNvSpPr/>
          <p:nvPr/>
        </p:nvSpPr>
        <p:spPr>
          <a:xfrm>
            <a:off x="172225" y="1194375"/>
            <a:ext cx="2708700" cy="38910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7"/>
          <p:cNvSpPr txBox="1"/>
          <p:nvPr>
            <p:ph type="title"/>
          </p:nvPr>
        </p:nvSpPr>
        <p:spPr>
          <a:xfrm>
            <a:off x="3181350" y="318800"/>
            <a:ext cx="57939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" sz="1900">
                <a:latin typeface="Source Sans Pro"/>
                <a:ea typeface="Source Sans Pro"/>
                <a:cs typeface="Source Sans Pro"/>
                <a:sym typeface="Source Sans Pro"/>
              </a:rPr>
              <a:t>Single-cell targeted proteomics across technologies</a:t>
            </a:r>
            <a:endParaRPr b="0" i="1" sz="19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2" name="Google Shape;82;p17"/>
          <p:cNvSpPr txBox="1"/>
          <p:nvPr/>
        </p:nvSpPr>
        <p:spPr>
          <a:xfrm>
            <a:off x="311700" y="799325"/>
            <a:ext cx="79461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Data from 2 studies characterizing the </a:t>
            </a:r>
            <a:r>
              <a:rPr b="1" lang="en">
                <a:solidFill>
                  <a:srgbClr val="A64D7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breast cancer tumor immune microenvironment</a:t>
            </a: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, using: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3" name="Google Shape;83;p17"/>
          <p:cNvSpPr txBox="1"/>
          <p:nvPr/>
        </p:nvSpPr>
        <p:spPr>
          <a:xfrm>
            <a:off x="686950" y="4781350"/>
            <a:ext cx="1557900" cy="3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Source Sans Pro"/>
                <a:ea typeface="Source Sans Pro"/>
                <a:cs typeface="Source Sans Pro"/>
                <a:sym typeface="Source Sans Pro"/>
              </a:rPr>
              <a:t>Keren, et al. (2018)</a:t>
            </a:r>
            <a:endParaRPr sz="10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400125"/>
            <a:ext cx="2428400" cy="24284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 txBox="1"/>
          <p:nvPr/>
        </p:nvSpPr>
        <p:spPr>
          <a:xfrm>
            <a:off x="6686951" y="4781400"/>
            <a:ext cx="1470900" cy="3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Source Sans Pro"/>
                <a:ea typeface="Source Sans Pro"/>
                <a:cs typeface="Source Sans Pro"/>
                <a:sym typeface="Source Sans Pro"/>
              </a:rPr>
              <a:t>Wagner, et al. (2019)</a:t>
            </a:r>
            <a:endParaRPr sz="10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08175" y="2400125"/>
            <a:ext cx="2428400" cy="242837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/>
          <p:nvPr/>
        </p:nvSpPr>
        <p:spPr>
          <a:xfrm>
            <a:off x="172225" y="1161250"/>
            <a:ext cx="27087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Source Sans Pro"/>
                <a:ea typeface="Source Sans Pro"/>
                <a:cs typeface="Source Sans Pro"/>
                <a:sym typeface="Source Sans Pro"/>
              </a:rPr>
              <a:t>Multiplexed ion beam imaging by time-of-flight </a:t>
            </a:r>
            <a:endParaRPr b="1" sz="13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Source Sans Pro"/>
                <a:ea typeface="Source Sans Pro"/>
                <a:cs typeface="Source Sans Pro"/>
                <a:sym typeface="Source Sans Pro"/>
              </a:rPr>
              <a:t>(MIBI-TOF)</a:t>
            </a:r>
            <a:endParaRPr sz="13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8" name="Google Shape;88;p17"/>
          <p:cNvSpPr txBox="1"/>
          <p:nvPr/>
        </p:nvSpPr>
        <p:spPr>
          <a:xfrm>
            <a:off x="6114500" y="1161250"/>
            <a:ext cx="26781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Source Sans Pro"/>
                <a:ea typeface="Source Sans Pro"/>
                <a:cs typeface="Source Sans Pro"/>
                <a:sym typeface="Source Sans Pro"/>
              </a:rPr>
              <a:t>Mass cytometry</a:t>
            </a:r>
            <a:endParaRPr b="1" sz="13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Source Sans Pro"/>
                <a:ea typeface="Source Sans Pro"/>
                <a:cs typeface="Source Sans Pro"/>
                <a:sym typeface="Source Sans Pro"/>
              </a:rPr>
              <a:t>(aka mass tag, CyTOF)</a:t>
            </a:r>
            <a:endParaRPr sz="13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9" name="Google Shape;89;p17"/>
          <p:cNvSpPr txBox="1"/>
          <p:nvPr/>
        </p:nvSpPr>
        <p:spPr>
          <a:xfrm>
            <a:off x="6221300" y="1691050"/>
            <a:ext cx="27087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3350" lvl="0" marL="114300" rtl="0" algn="l">
              <a:spcBef>
                <a:spcPts val="0"/>
              </a:spcBef>
              <a:spcAft>
                <a:spcPts val="0"/>
              </a:spcAft>
              <a:buSzPts val="1200"/>
              <a:buFont typeface="Source Sans Pro"/>
              <a:buChar char="➢"/>
            </a:pPr>
            <a:r>
              <a:rPr lang="en" sz="1200">
                <a:latin typeface="Source Sans Pro"/>
                <a:ea typeface="Source Sans Pro"/>
                <a:cs typeface="Source Sans Pro"/>
                <a:sym typeface="Source Sans Pro"/>
              </a:rPr>
              <a:t>73 proteins across 2 panels: </a:t>
            </a:r>
            <a:br>
              <a:rPr lang="en" sz="1200"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" sz="1200">
                <a:latin typeface="Source Sans Pro"/>
                <a:ea typeface="Source Sans Pro"/>
                <a:cs typeface="Source Sans Pro"/>
                <a:sym typeface="Source Sans Pro"/>
              </a:rPr>
              <a:t>tumor and immune</a:t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133350" lvl="0" marL="114300" rtl="0" algn="l">
              <a:spcBef>
                <a:spcPts val="0"/>
              </a:spcBef>
              <a:spcAft>
                <a:spcPts val="0"/>
              </a:spcAft>
              <a:buSzPts val="1200"/>
              <a:buFont typeface="Source Sans Pro"/>
              <a:buChar char="➢"/>
            </a:pPr>
            <a:r>
              <a:rPr lang="en" sz="1200">
                <a:latin typeface="Source Sans Pro"/>
                <a:ea typeface="Source Sans Pro"/>
                <a:cs typeface="Source Sans Pro"/>
                <a:sym typeface="Source Sans Pro"/>
              </a:rPr>
              <a:t>140 breast cancer patients, 6 TN</a:t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297500" y="1777150"/>
            <a:ext cx="30924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3350" lvl="0" marL="114300" rtl="0" algn="l">
              <a:spcBef>
                <a:spcPts val="0"/>
              </a:spcBef>
              <a:spcAft>
                <a:spcPts val="0"/>
              </a:spcAft>
              <a:buSzPts val="1200"/>
              <a:buFont typeface="Source Sans Pro"/>
              <a:buChar char="➢"/>
            </a:pPr>
            <a:r>
              <a:rPr lang="en" sz="1200">
                <a:latin typeface="Source Sans Pro"/>
                <a:ea typeface="Source Sans Pro"/>
                <a:cs typeface="Source Sans Pro"/>
                <a:sym typeface="Source Sans Pro"/>
              </a:rPr>
              <a:t>36 proteins</a:t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133350" lvl="0" marL="114300" rtl="0" algn="l">
              <a:spcBef>
                <a:spcPts val="0"/>
              </a:spcBef>
              <a:spcAft>
                <a:spcPts val="0"/>
              </a:spcAft>
              <a:buSzPts val="1200"/>
              <a:buFont typeface="Source Sans Pro"/>
              <a:buChar char="➢"/>
            </a:pPr>
            <a:r>
              <a:rPr lang="en" sz="1200">
                <a:latin typeface="Source Sans Pro"/>
                <a:ea typeface="Source Sans Pro"/>
                <a:cs typeface="Source Sans Pro"/>
                <a:sym typeface="Source Sans Pro"/>
              </a:rPr>
              <a:t>41 TN breast cancer patients</a:t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91" name="Google Shape;91;p17"/>
          <p:cNvPicPr preferRelativeResize="0"/>
          <p:nvPr/>
        </p:nvPicPr>
        <p:blipFill rotWithShape="1">
          <a:blip r:embed="rId5">
            <a:alphaModFix/>
          </a:blip>
          <a:srcRect b="0" l="6812" r="0" t="0"/>
          <a:stretch/>
        </p:blipFill>
        <p:spPr>
          <a:xfrm>
            <a:off x="2910288" y="2760100"/>
            <a:ext cx="3174850" cy="197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/>
          <p:nvPr/>
        </p:nvSpPr>
        <p:spPr>
          <a:xfrm>
            <a:off x="2991413" y="2152000"/>
            <a:ext cx="3012600" cy="6081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… with a total of 20 overlapping proteins</a:t>
            </a:r>
            <a:endParaRPr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93" name="Google Shape;93;p17"/>
          <p:cNvCxnSpPr>
            <a:stCxn id="87" idx="3"/>
            <a:endCxn id="88" idx="1"/>
          </p:cNvCxnSpPr>
          <p:nvPr/>
        </p:nvCxnSpPr>
        <p:spPr>
          <a:xfrm>
            <a:off x="2880925" y="1465300"/>
            <a:ext cx="32337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4" name="Google Shape;94;p17"/>
          <p:cNvCxnSpPr>
            <a:endCxn id="92" idx="0"/>
          </p:cNvCxnSpPr>
          <p:nvPr/>
        </p:nvCxnSpPr>
        <p:spPr>
          <a:xfrm>
            <a:off x="4486013" y="1471900"/>
            <a:ext cx="11700" cy="6801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5" name="Google Shape;95;p17"/>
          <p:cNvSpPr txBox="1"/>
          <p:nvPr>
            <p:ph type="title"/>
          </p:nvPr>
        </p:nvSpPr>
        <p:spPr>
          <a:xfrm>
            <a:off x="311700" y="226625"/>
            <a:ext cx="2822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challenge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Moran’s index: Tumor markers</a:t>
            </a:r>
            <a:endParaRPr/>
          </a:p>
        </p:txBody>
      </p:sp>
      <p:sp>
        <p:nvSpPr>
          <p:cNvPr id="440" name="Google Shape;440;p35"/>
          <p:cNvSpPr txBox="1"/>
          <p:nvPr>
            <p:ph idx="1" type="body"/>
          </p:nvPr>
        </p:nvSpPr>
        <p:spPr>
          <a:xfrm>
            <a:off x="6027750" y="282525"/>
            <a:ext cx="2804400" cy="147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Beta catenin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Pan Keratin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Keratin 6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p53</a:t>
            </a:r>
            <a:endParaRPr/>
          </a:p>
        </p:txBody>
      </p:sp>
      <p:sp>
        <p:nvSpPr>
          <p:cNvPr id="441" name="Google Shape;441;p35"/>
          <p:cNvSpPr txBox="1"/>
          <p:nvPr>
            <p:ph idx="1" type="body"/>
          </p:nvPr>
        </p:nvSpPr>
        <p:spPr>
          <a:xfrm rot="-5400000">
            <a:off x="33325" y="2835250"/>
            <a:ext cx="1601700" cy="4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Moran’s index</a:t>
            </a:r>
            <a:endParaRPr/>
          </a:p>
        </p:txBody>
      </p:sp>
      <p:pic>
        <p:nvPicPr>
          <p:cNvPr id="442" name="Google Shape;442;p35"/>
          <p:cNvPicPr preferRelativeResize="0"/>
          <p:nvPr/>
        </p:nvPicPr>
        <p:blipFill rotWithShape="1">
          <a:blip r:embed="rId3">
            <a:alphaModFix/>
          </a:blip>
          <a:srcRect b="8223" l="2893" r="0" t="0"/>
          <a:stretch/>
        </p:blipFill>
        <p:spPr>
          <a:xfrm>
            <a:off x="1039825" y="1892475"/>
            <a:ext cx="6294400" cy="26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35"/>
          <p:cNvPicPr preferRelativeResize="0"/>
          <p:nvPr/>
        </p:nvPicPr>
        <p:blipFill rotWithShape="1">
          <a:blip r:embed="rId4">
            <a:alphaModFix/>
          </a:blip>
          <a:srcRect b="35036" l="28191" r="65384" t="32285"/>
          <a:stretch/>
        </p:blipFill>
        <p:spPr>
          <a:xfrm>
            <a:off x="7740170" y="1892475"/>
            <a:ext cx="1006954" cy="2612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Moran’s index: Immune markers</a:t>
            </a:r>
            <a:endParaRPr/>
          </a:p>
        </p:txBody>
      </p:sp>
      <p:sp>
        <p:nvSpPr>
          <p:cNvPr id="449" name="Google Shape;449;p36"/>
          <p:cNvSpPr txBox="1"/>
          <p:nvPr>
            <p:ph idx="1" type="body"/>
          </p:nvPr>
        </p:nvSpPr>
        <p:spPr>
          <a:xfrm rot="-5400000">
            <a:off x="234800" y="3017825"/>
            <a:ext cx="1601700" cy="4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Moran’s index</a:t>
            </a:r>
            <a:endParaRPr/>
          </a:p>
        </p:txBody>
      </p:sp>
      <p:pic>
        <p:nvPicPr>
          <p:cNvPr id="450" name="Google Shape;450;p36"/>
          <p:cNvPicPr preferRelativeResize="0"/>
          <p:nvPr/>
        </p:nvPicPr>
        <p:blipFill rotWithShape="1">
          <a:blip r:embed="rId3">
            <a:alphaModFix/>
          </a:blip>
          <a:srcRect b="4324" l="2695" r="0" t="0"/>
          <a:stretch/>
        </p:blipFill>
        <p:spPr>
          <a:xfrm>
            <a:off x="1241300" y="1120725"/>
            <a:ext cx="4653830" cy="3911650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36"/>
          <p:cNvSpPr txBox="1"/>
          <p:nvPr>
            <p:ph idx="1" type="body"/>
          </p:nvPr>
        </p:nvSpPr>
        <p:spPr>
          <a:xfrm>
            <a:off x="6193325" y="1735750"/>
            <a:ext cx="2145600" cy="255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CD45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CD45RO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CD11c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CD3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CD8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HLA-DR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CD16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CD163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 </a:t>
            </a:r>
            <a:endParaRPr/>
          </a:p>
        </p:txBody>
      </p:sp>
      <p:sp>
        <p:nvSpPr>
          <p:cNvPr id="457" name="Google Shape;457;p37"/>
          <p:cNvSpPr txBox="1"/>
          <p:nvPr>
            <p:ph idx="1" type="body"/>
          </p:nvPr>
        </p:nvSpPr>
        <p:spPr>
          <a:xfrm>
            <a:off x="311700" y="1152475"/>
            <a:ext cx="8318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" sz="2100"/>
              <a:t>Robustness of cell-type classification between datasets</a:t>
            </a:r>
            <a:endParaRPr sz="21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Performance would improve with tuning, etc.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Prediction ability is limited by the small number of intersecting proteins</a:t>
            </a:r>
            <a:br>
              <a:rPr lang="en" sz="1700"/>
            </a:br>
            <a:endParaRPr sz="17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" sz="2100"/>
              <a:t>Moran’s index is a metric for spatial autocorrelation with clinically relevant results</a:t>
            </a:r>
            <a:endParaRPr sz="21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Agnostic to cell type, etc.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Reveals structure in data based on various “layers” of measurement</a:t>
            </a:r>
            <a:endParaRPr sz="17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A2C4C9">
            <a:alpha val="27370"/>
          </a:srgbClr>
        </a:solidFill>
      </p:bgPr>
    </p:bg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38"/>
          <p:cNvSpPr txBox="1"/>
          <p:nvPr>
            <p:ph type="ctrTitle"/>
          </p:nvPr>
        </p:nvSpPr>
        <p:spPr>
          <a:xfrm>
            <a:off x="311708" y="20732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0"/>
              <a:t>Thank you</a:t>
            </a:r>
            <a:endParaRPr sz="9000"/>
          </a:p>
        </p:txBody>
      </p:sp>
      <p:sp>
        <p:nvSpPr>
          <p:cNvPr id="463" name="Google Shape;463;p38"/>
          <p:cNvSpPr txBox="1"/>
          <p:nvPr>
            <p:ph idx="4294967295" type="body"/>
          </p:nvPr>
        </p:nvSpPr>
        <p:spPr>
          <a:xfrm>
            <a:off x="4652700" y="2046300"/>
            <a:ext cx="4179600" cy="10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6000">
                <a:solidFill>
                  <a:schemeClr val="accent3"/>
                </a:solidFill>
              </a:rPr>
              <a:t>Questions?</a:t>
            </a:r>
            <a:endParaRPr sz="6000">
              <a:solidFill>
                <a:schemeClr val="accent3"/>
              </a:solidFill>
            </a:endParaRPr>
          </a:p>
        </p:txBody>
      </p:sp>
      <p:pic>
        <p:nvPicPr>
          <p:cNvPr id="464" name="Google Shape;464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050" y="3445675"/>
            <a:ext cx="1050900" cy="1050900"/>
          </a:xfrm>
          <a:prstGeom prst="ellips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65" name="Google Shape;465;p38"/>
          <p:cNvSpPr txBox="1"/>
          <p:nvPr>
            <p:ph idx="4294967295" type="body"/>
          </p:nvPr>
        </p:nvSpPr>
        <p:spPr>
          <a:xfrm>
            <a:off x="1634450" y="3690275"/>
            <a:ext cx="4179600" cy="80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/>
              <a:t>Aedín Culhane, DFCI</a:t>
            </a:r>
            <a:endParaRPr sz="3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Objectives &amp; </a:t>
            </a:r>
            <a:r>
              <a:rPr lang="en">
                <a:solidFill>
                  <a:srgbClr val="980000"/>
                </a:solidFill>
              </a:rPr>
              <a:t>challenges</a:t>
            </a:r>
            <a:endParaRPr>
              <a:solidFill>
                <a:srgbClr val="980000"/>
              </a:solidFill>
            </a:endParaRPr>
          </a:p>
        </p:txBody>
      </p:sp>
      <p:sp>
        <p:nvSpPr>
          <p:cNvPr id="101" name="Google Shape;101;p18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Given two phenotypically similar sc proteomic datasets with some overlap in proteins, two questions: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rabicParenBoth"/>
            </a:pPr>
            <a:r>
              <a:rPr lang="en"/>
              <a:t>how well can they be aligned?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Both"/>
            </a:pPr>
            <a:r>
              <a:rPr lang="en"/>
              <a:t>to what extent can information be transferred between them?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/>
              <a:t>Motivation:</a:t>
            </a:r>
            <a:r>
              <a:rPr lang="en"/>
              <a:t> We want to be able to enrich analyses by pooling samples and sharing information across multiple experiments</a:t>
            </a:r>
            <a:endParaRPr/>
          </a:p>
        </p:txBody>
      </p:sp>
      <p:sp>
        <p:nvSpPr>
          <p:cNvPr id="102" name="Google Shape;102;p18"/>
          <p:cNvSpPr txBox="1"/>
          <p:nvPr>
            <p:ph idx="1" type="body"/>
          </p:nvPr>
        </p:nvSpPr>
        <p:spPr>
          <a:xfrm>
            <a:off x="5276100" y="1346200"/>
            <a:ext cx="3701100" cy="2884500"/>
          </a:xfrm>
          <a:prstGeom prst="rect">
            <a:avLst/>
          </a:prstGeom>
          <a:solidFill>
            <a:srgbClr val="F4CCCC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Different physical technologies: strong batch effects</a:t>
            </a:r>
            <a:endParaRPr b="1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Limited overlap in datasets</a:t>
            </a:r>
            <a:endParaRPr b="1"/>
          </a:p>
          <a:p>
            <a:pPr indent="-317500" lvl="1" marL="9144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Proteins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Phenotypes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No clear “ground truth” for validation*</a:t>
            </a:r>
            <a:endParaRPr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/>
          <p:nvPr/>
        </p:nvSpPr>
        <p:spPr>
          <a:xfrm>
            <a:off x="4550075" y="1017725"/>
            <a:ext cx="4110600" cy="2711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Spatial tumor immunology</a:t>
            </a:r>
            <a:endParaRPr/>
          </a:p>
        </p:txBody>
      </p:sp>
      <p:pic>
        <p:nvPicPr>
          <p:cNvPr id="109" name="Google Shape;1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0588" y="1966625"/>
            <a:ext cx="3748874" cy="1495824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9"/>
          <p:cNvSpPr txBox="1"/>
          <p:nvPr/>
        </p:nvSpPr>
        <p:spPr>
          <a:xfrm>
            <a:off x="4122750" y="4203100"/>
            <a:ext cx="3955200" cy="7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7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Adapted from: </a:t>
            </a:r>
            <a:br>
              <a:rPr b="1" lang="en" sz="7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lang="en" sz="7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hallmarks of successful anticancer immunotherapy</a:t>
            </a:r>
            <a:br>
              <a:rPr b="1" lang="en" sz="7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lang="en" sz="55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BY LORENZO GALLUZZI, TIMOTHY A. CHAN, GUIDO KROEMER, JEDD D. WOLCHOK, ALEJANDRO LÓPEZ-SOTO</a:t>
            </a:r>
            <a:endParaRPr b="1" sz="550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55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SCIENCE TRANSLATIONAL MEDICINE, </a:t>
            </a:r>
            <a:r>
              <a:rPr b="1" lang="en" sz="55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19 SEP 2018</a:t>
            </a:r>
            <a:endParaRPr b="1" sz="550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u="sng">
                <a:solidFill>
                  <a:schemeClr val="hlink"/>
                </a:solidFill>
                <a:hlinkClick r:id="rId4"/>
              </a:rPr>
              <a:t>https://stm.sciencemag.org/content/10/459/eaat7807?rss=1</a:t>
            </a:r>
            <a:endParaRPr sz="1100"/>
          </a:p>
        </p:txBody>
      </p:sp>
      <p:pic>
        <p:nvPicPr>
          <p:cNvPr id="111" name="Google Shape;111;p19"/>
          <p:cNvPicPr preferRelativeResize="0"/>
          <p:nvPr/>
        </p:nvPicPr>
        <p:blipFill rotWithShape="1">
          <a:blip r:embed="rId5">
            <a:alphaModFix/>
          </a:blip>
          <a:srcRect b="0" l="10347" r="29141" t="0"/>
          <a:stretch/>
        </p:blipFill>
        <p:spPr>
          <a:xfrm>
            <a:off x="515175" y="1436050"/>
            <a:ext cx="2568051" cy="311997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9"/>
          <p:cNvSpPr txBox="1"/>
          <p:nvPr>
            <p:ph idx="1" type="body"/>
          </p:nvPr>
        </p:nvSpPr>
        <p:spPr>
          <a:xfrm>
            <a:off x="649275" y="1017725"/>
            <a:ext cx="1098600" cy="4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300">
                <a:solidFill>
                  <a:schemeClr val="accent4"/>
                </a:solidFill>
              </a:rPr>
              <a:t>What cells?</a:t>
            </a:r>
            <a:endParaRPr b="1" sz="700">
              <a:solidFill>
                <a:schemeClr val="accent4"/>
              </a:solidFill>
            </a:endParaRPr>
          </a:p>
        </p:txBody>
      </p:sp>
      <p:sp>
        <p:nvSpPr>
          <p:cNvPr id="113" name="Google Shape;113;p19"/>
          <p:cNvSpPr txBox="1"/>
          <p:nvPr>
            <p:ph idx="1" type="body"/>
          </p:nvPr>
        </p:nvSpPr>
        <p:spPr>
          <a:xfrm>
            <a:off x="2061463" y="1017725"/>
            <a:ext cx="817500" cy="4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300">
                <a:solidFill>
                  <a:schemeClr val="accent4"/>
                </a:solidFill>
              </a:rPr>
              <a:t>Where?</a:t>
            </a:r>
            <a:endParaRPr b="1" sz="700">
              <a:solidFill>
                <a:schemeClr val="accent4"/>
              </a:solidFill>
            </a:endParaRPr>
          </a:p>
        </p:txBody>
      </p:sp>
      <p:sp>
        <p:nvSpPr>
          <p:cNvPr id="114" name="Google Shape;114;p19"/>
          <p:cNvSpPr txBox="1"/>
          <p:nvPr/>
        </p:nvSpPr>
        <p:spPr>
          <a:xfrm>
            <a:off x="6881850" y="3412525"/>
            <a:ext cx="1557900" cy="3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Source Sans Pro"/>
                <a:ea typeface="Source Sans Pro"/>
                <a:cs typeface="Source Sans Pro"/>
                <a:sym typeface="Source Sans Pro"/>
              </a:rPr>
              <a:t>Keren, et al. (2018)</a:t>
            </a:r>
            <a:endParaRPr sz="10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5" name="Google Shape;115;p19"/>
          <p:cNvSpPr txBox="1"/>
          <p:nvPr>
            <p:ph idx="1" type="body"/>
          </p:nvPr>
        </p:nvSpPr>
        <p:spPr>
          <a:xfrm>
            <a:off x="4572000" y="1024800"/>
            <a:ext cx="4088700" cy="4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600"/>
              <a:t>Prognostic indicators from the mibi study</a:t>
            </a:r>
            <a:endParaRPr b="1" sz="1600"/>
          </a:p>
        </p:txBody>
      </p:sp>
      <p:sp>
        <p:nvSpPr>
          <p:cNvPr id="116" name="Google Shape;116;p19"/>
          <p:cNvSpPr txBox="1"/>
          <p:nvPr>
            <p:ph idx="1" type="body"/>
          </p:nvPr>
        </p:nvSpPr>
        <p:spPr>
          <a:xfrm>
            <a:off x="4572000" y="1395425"/>
            <a:ext cx="1781700" cy="4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"/>
              <a:t>1. TIL</a:t>
            </a:r>
            <a:endParaRPr sz="1500"/>
          </a:p>
        </p:txBody>
      </p:sp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6667225" y="1395425"/>
            <a:ext cx="1781700" cy="4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"/>
              <a:t>2. Tumor/immune mixing score</a:t>
            </a:r>
            <a:endParaRPr sz="1500"/>
          </a:p>
        </p:txBody>
      </p:sp>
      <p:sp>
        <p:nvSpPr>
          <p:cNvPr id="118" name="Google Shape;118;p19"/>
          <p:cNvSpPr/>
          <p:nvPr/>
        </p:nvSpPr>
        <p:spPr>
          <a:xfrm>
            <a:off x="311700" y="1024800"/>
            <a:ext cx="3220500" cy="36987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A2C4C9">
            <a:alpha val="27370"/>
          </a:srgbClr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" name="Google Shape;123;p20"/>
          <p:cNvCxnSpPr/>
          <p:nvPr/>
        </p:nvCxnSpPr>
        <p:spPr>
          <a:xfrm>
            <a:off x="-295275" y="1613675"/>
            <a:ext cx="96201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4" name="Google Shape;12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125" name="Google Shape;125;p20"/>
          <p:cNvSpPr txBox="1"/>
          <p:nvPr>
            <p:ph idx="1" type="body"/>
          </p:nvPr>
        </p:nvSpPr>
        <p:spPr>
          <a:xfrm>
            <a:off x="100975" y="3182300"/>
            <a:ext cx="2241300" cy="116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Cross-platform integration with j</a:t>
            </a:r>
            <a:r>
              <a:rPr lang="en"/>
              <a:t>oint dimensionality reduction</a:t>
            </a:r>
            <a:endParaRPr/>
          </a:p>
        </p:txBody>
      </p:sp>
      <p:sp>
        <p:nvSpPr>
          <p:cNvPr id="126" name="Google Shape;126;p20"/>
          <p:cNvSpPr/>
          <p:nvPr/>
        </p:nvSpPr>
        <p:spPr>
          <a:xfrm>
            <a:off x="101900" y="1321412"/>
            <a:ext cx="565500" cy="565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b="1" sz="25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7" name="Google Shape;127;p20"/>
          <p:cNvSpPr/>
          <p:nvPr/>
        </p:nvSpPr>
        <p:spPr>
          <a:xfrm>
            <a:off x="2546452" y="1321412"/>
            <a:ext cx="565500" cy="565500"/>
          </a:xfrm>
          <a:prstGeom prst="ellipse">
            <a:avLst/>
          </a:prstGeom>
          <a:solidFill>
            <a:srgbClr val="85200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 b="1" sz="25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8" name="Google Shape;128;p20"/>
          <p:cNvSpPr txBox="1"/>
          <p:nvPr>
            <p:ph idx="1" type="body"/>
          </p:nvPr>
        </p:nvSpPr>
        <p:spPr>
          <a:xfrm>
            <a:off x="2592338" y="3182300"/>
            <a:ext cx="2241300" cy="116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Imputing protein measurements across datasets</a:t>
            </a:r>
            <a:endParaRPr/>
          </a:p>
        </p:txBody>
      </p:sp>
      <p:sp>
        <p:nvSpPr>
          <p:cNvPr id="129" name="Google Shape;129;p20"/>
          <p:cNvSpPr/>
          <p:nvPr/>
        </p:nvSpPr>
        <p:spPr>
          <a:xfrm>
            <a:off x="4703925" y="1321392"/>
            <a:ext cx="565500" cy="565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endParaRPr b="1" sz="25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0" name="Google Shape;130;p20"/>
          <p:cNvSpPr txBox="1"/>
          <p:nvPr>
            <p:ph idx="1" type="body"/>
          </p:nvPr>
        </p:nvSpPr>
        <p:spPr>
          <a:xfrm>
            <a:off x="4906925" y="3162975"/>
            <a:ext cx="1947600" cy="116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Transferring cell type labels between datasets</a:t>
            </a:r>
            <a:endParaRPr/>
          </a:p>
        </p:txBody>
      </p:sp>
      <p:sp>
        <p:nvSpPr>
          <p:cNvPr id="131" name="Google Shape;131;p20"/>
          <p:cNvSpPr txBox="1"/>
          <p:nvPr>
            <p:ph idx="1" type="body"/>
          </p:nvPr>
        </p:nvSpPr>
        <p:spPr>
          <a:xfrm>
            <a:off x="6975175" y="3205500"/>
            <a:ext cx="2083500" cy="116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Spatial autocorrelation &amp; clinical significance</a:t>
            </a:r>
            <a:endParaRPr/>
          </a:p>
        </p:txBody>
      </p:sp>
      <p:sp>
        <p:nvSpPr>
          <p:cNvPr id="132" name="Google Shape;132;p20"/>
          <p:cNvSpPr/>
          <p:nvPr/>
        </p:nvSpPr>
        <p:spPr>
          <a:xfrm>
            <a:off x="6861390" y="1321392"/>
            <a:ext cx="565500" cy="565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</a:t>
            </a:r>
            <a:endParaRPr b="1" sz="25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33" name="Google Shape;133;p20"/>
          <p:cNvCxnSpPr/>
          <p:nvPr/>
        </p:nvCxnSpPr>
        <p:spPr>
          <a:xfrm rot="10800000">
            <a:off x="859400" y="1921250"/>
            <a:ext cx="0" cy="8490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4" name="Google Shape;134;p20"/>
          <p:cNvCxnSpPr/>
          <p:nvPr/>
        </p:nvCxnSpPr>
        <p:spPr>
          <a:xfrm>
            <a:off x="859400" y="2757925"/>
            <a:ext cx="693000" cy="1659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5" name="Google Shape;135;p20"/>
          <p:cNvCxnSpPr/>
          <p:nvPr/>
        </p:nvCxnSpPr>
        <p:spPr>
          <a:xfrm flipH="1">
            <a:off x="263900" y="2767675"/>
            <a:ext cx="595500" cy="2439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6" name="Google Shape;136;p20"/>
          <p:cNvSpPr/>
          <p:nvPr/>
        </p:nvSpPr>
        <p:spPr>
          <a:xfrm>
            <a:off x="485450" y="2445175"/>
            <a:ext cx="78000" cy="78000"/>
          </a:xfrm>
          <a:prstGeom prst="ellipse">
            <a:avLst/>
          </a:prstGeom>
          <a:solidFill>
            <a:srgbClr val="005C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0"/>
          <p:cNvSpPr/>
          <p:nvPr/>
        </p:nvSpPr>
        <p:spPr>
          <a:xfrm>
            <a:off x="485450" y="2549725"/>
            <a:ext cx="78000" cy="78000"/>
          </a:xfrm>
          <a:prstGeom prst="ellipse">
            <a:avLst/>
          </a:prstGeom>
          <a:solidFill>
            <a:srgbClr val="005C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0"/>
          <p:cNvSpPr/>
          <p:nvPr/>
        </p:nvSpPr>
        <p:spPr>
          <a:xfrm>
            <a:off x="820400" y="2957875"/>
            <a:ext cx="78000" cy="78000"/>
          </a:xfrm>
          <a:prstGeom prst="ellipse">
            <a:avLst/>
          </a:prstGeom>
          <a:solidFill>
            <a:srgbClr val="D73A4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0"/>
          <p:cNvSpPr/>
          <p:nvPr/>
        </p:nvSpPr>
        <p:spPr>
          <a:xfrm>
            <a:off x="820400" y="3069925"/>
            <a:ext cx="78000" cy="78000"/>
          </a:xfrm>
          <a:prstGeom prst="ellipse">
            <a:avLst/>
          </a:prstGeom>
          <a:solidFill>
            <a:srgbClr val="D73A4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0"/>
          <p:cNvSpPr/>
          <p:nvPr/>
        </p:nvSpPr>
        <p:spPr>
          <a:xfrm>
            <a:off x="898400" y="3000925"/>
            <a:ext cx="78000" cy="78000"/>
          </a:xfrm>
          <a:prstGeom prst="ellipse">
            <a:avLst/>
          </a:prstGeom>
          <a:solidFill>
            <a:srgbClr val="D73A4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0"/>
          <p:cNvSpPr/>
          <p:nvPr/>
        </p:nvSpPr>
        <p:spPr>
          <a:xfrm>
            <a:off x="898400" y="2602825"/>
            <a:ext cx="78000" cy="78000"/>
          </a:xfrm>
          <a:prstGeom prst="ellipse">
            <a:avLst/>
          </a:prstGeom>
          <a:solidFill>
            <a:srgbClr val="0097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0"/>
          <p:cNvSpPr/>
          <p:nvPr/>
        </p:nvSpPr>
        <p:spPr>
          <a:xfrm>
            <a:off x="1060325" y="2436925"/>
            <a:ext cx="78000" cy="78000"/>
          </a:xfrm>
          <a:prstGeom prst="ellipse">
            <a:avLst/>
          </a:prstGeom>
          <a:solidFill>
            <a:srgbClr val="E3620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0"/>
          <p:cNvSpPr/>
          <p:nvPr/>
        </p:nvSpPr>
        <p:spPr>
          <a:xfrm>
            <a:off x="1088900" y="2523175"/>
            <a:ext cx="78000" cy="78000"/>
          </a:xfrm>
          <a:prstGeom prst="ellipse">
            <a:avLst/>
          </a:prstGeom>
          <a:solidFill>
            <a:srgbClr val="E3620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0"/>
          <p:cNvSpPr/>
          <p:nvPr/>
        </p:nvSpPr>
        <p:spPr>
          <a:xfrm>
            <a:off x="407450" y="2479975"/>
            <a:ext cx="78000" cy="78000"/>
          </a:xfrm>
          <a:prstGeom prst="ellipse">
            <a:avLst/>
          </a:prstGeom>
          <a:solidFill>
            <a:srgbClr val="005C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0"/>
          <p:cNvSpPr/>
          <p:nvPr/>
        </p:nvSpPr>
        <p:spPr>
          <a:xfrm>
            <a:off x="371575" y="2568850"/>
            <a:ext cx="90300" cy="78000"/>
          </a:xfrm>
          <a:prstGeom prst="triangle">
            <a:avLst>
              <a:gd fmla="val 50000" name="adj"/>
            </a:avLst>
          </a:prstGeom>
          <a:solidFill>
            <a:srgbClr val="005C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0"/>
          <p:cNvSpPr/>
          <p:nvPr/>
        </p:nvSpPr>
        <p:spPr>
          <a:xfrm>
            <a:off x="568175" y="2479975"/>
            <a:ext cx="90300" cy="78000"/>
          </a:xfrm>
          <a:prstGeom prst="triangle">
            <a:avLst>
              <a:gd fmla="val 50000" name="adj"/>
            </a:avLst>
          </a:prstGeom>
          <a:solidFill>
            <a:srgbClr val="005C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0"/>
          <p:cNvSpPr/>
          <p:nvPr/>
        </p:nvSpPr>
        <p:spPr>
          <a:xfrm>
            <a:off x="730100" y="3000925"/>
            <a:ext cx="90300" cy="78000"/>
          </a:xfrm>
          <a:prstGeom prst="triangle">
            <a:avLst>
              <a:gd fmla="val 50000" name="adj"/>
            </a:avLst>
          </a:prstGeom>
          <a:solidFill>
            <a:srgbClr val="D73A4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0"/>
          <p:cNvSpPr/>
          <p:nvPr/>
        </p:nvSpPr>
        <p:spPr>
          <a:xfrm>
            <a:off x="1138325" y="2436925"/>
            <a:ext cx="90300" cy="78000"/>
          </a:xfrm>
          <a:prstGeom prst="triangle">
            <a:avLst>
              <a:gd fmla="val 50000" name="adj"/>
            </a:avLst>
          </a:prstGeom>
          <a:solidFill>
            <a:srgbClr val="E3620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0"/>
          <p:cNvSpPr/>
          <p:nvPr/>
        </p:nvSpPr>
        <p:spPr>
          <a:xfrm>
            <a:off x="892250" y="2523175"/>
            <a:ext cx="90300" cy="78000"/>
          </a:xfrm>
          <a:prstGeom prst="triangle">
            <a:avLst>
              <a:gd fmla="val 50000" name="adj"/>
            </a:avLst>
          </a:prstGeom>
          <a:solidFill>
            <a:srgbClr val="0097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0"/>
          <p:cNvSpPr/>
          <p:nvPr/>
        </p:nvSpPr>
        <p:spPr>
          <a:xfrm>
            <a:off x="2673500" y="2095075"/>
            <a:ext cx="514200" cy="822900"/>
          </a:xfrm>
          <a:prstGeom prst="rect">
            <a:avLst/>
          </a:prstGeom>
          <a:solidFill>
            <a:srgbClr val="5A9BD4">
              <a:alpha val="764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0"/>
          <p:cNvSpPr/>
          <p:nvPr/>
        </p:nvSpPr>
        <p:spPr>
          <a:xfrm>
            <a:off x="2938125" y="1992200"/>
            <a:ext cx="1074600" cy="685500"/>
          </a:xfrm>
          <a:prstGeom prst="rect">
            <a:avLst/>
          </a:prstGeom>
          <a:solidFill>
            <a:srgbClr val="FAA75B">
              <a:alpha val="725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0"/>
          <p:cNvSpPr/>
          <p:nvPr/>
        </p:nvSpPr>
        <p:spPr>
          <a:xfrm>
            <a:off x="3380425" y="2446348"/>
            <a:ext cx="555600" cy="572700"/>
          </a:xfrm>
          <a:prstGeom prst="rect">
            <a:avLst/>
          </a:prstGeom>
          <a:solidFill>
            <a:srgbClr val="7AC36A">
              <a:alpha val="720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3" name="Google Shape;153;p20"/>
          <p:cNvPicPr preferRelativeResize="0"/>
          <p:nvPr/>
        </p:nvPicPr>
        <p:blipFill rotWithShape="1">
          <a:blip r:embed="rId3">
            <a:alphaModFix/>
          </a:blip>
          <a:srcRect b="16749" l="0" r="0" t="0"/>
          <a:stretch/>
        </p:blipFill>
        <p:spPr>
          <a:xfrm>
            <a:off x="5037025" y="1966025"/>
            <a:ext cx="1346200" cy="1120751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0"/>
          <p:cNvSpPr/>
          <p:nvPr/>
        </p:nvSpPr>
        <p:spPr>
          <a:xfrm rot="-1789672">
            <a:off x="7701403" y="2552329"/>
            <a:ext cx="256938" cy="222667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0"/>
          <p:cNvSpPr/>
          <p:nvPr/>
        </p:nvSpPr>
        <p:spPr>
          <a:xfrm rot="-1789672">
            <a:off x="7966820" y="2579726"/>
            <a:ext cx="256938" cy="222667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D73A4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0"/>
          <p:cNvSpPr/>
          <p:nvPr/>
        </p:nvSpPr>
        <p:spPr>
          <a:xfrm rot="-1789672">
            <a:off x="7845073" y="2344537"/>
            <a:ext cx="256938" cy="222667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0"/>
          <p:cNvSpPr/>
          <p:nvPr/>
        </p:nvSpPr>
        <p:spPr>
          <a:xfrm rot="-1789672">
            <a:off x="8095395" y="2344537"/>
            <a:ext cx="256938" cy="222667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0"/>
          <p:cNvSpPr/>
          <p:nvPr/>
        </p:nvSpPr>
        <p:spPr>
          <a:xfrm rot="-1789672">
            <a:off x="8229075" y="2576588"/>
            <a:ext cx="256938" cy="222667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0"/>
          <p:cNvSpPr/>
          <p:nvPr/>
        </p:nvSpPr>
        <p:spPr>
          <a:xfrm rot="-1789672">
            <a:off x="8103013" y="2804057"/>
            <a:ext cx="256938" cy="222667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0"/>
          <p:cNvSpPr/>
          <p:nvPr/>
        </p:nvSpPr>
        <p:spPr>
          <a:xfrm rot="-1789672">
            <a:off x="7827686" y="2804057"/>
            <a:ext cx="256938" cy="222667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0"/>
          <p:cNvSpPr/>
          <p:nvPr/>
        </p:nvSpPr>
        <p:spPr>
          <a:xfrm rot="-1789672">
            <a:off x="7567593" y="2326028"/>
            <a:ext cx="256938" cy="222667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0"/>
          <p:cNvSpPr/>
          <p:nvPr/>
        </p:nvSpPr>
        <p:spPr>
          <a:xfrm rot="-1789672">
            <a:off x="7703134" y="2124391"/>
            <a:ext cx="256938" cy="222667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0"/>
          <p:cNvSpPr/>
          <p:nvPr/>
        </p:nvSpPr>
        <p:spPr>
          <a:xfrm rot="-1789672">
            <a:off x="7974191" y="2116773"/>
            <a:ext cx="256938" cy="222667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0"/>
          <p:cNvSpPr/>
          <p:nvPr/>
        </p:nvSpPr>
        <p:spPr>
          <a:xfrm rot="-1789672">
            <a:off x="7445845" y="2552329"/>
            <a:ext cx="256938" cy="222667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0"/>
          <p:cNvSpPr/>
          <p:nvPr/>
        </p:nvSpPr>
        <p:spPr>
          <a:xfrm rot="-1789672">
            <a:off x="7567604" y="2771025"/>
            <a:ext cx="256938" cy="222667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0"/>
          <p:cNvSpPr/>
          <p:nvPr/>
        </p:nvSpPr>
        <p:spPr>
          <a:xfrm rot="-1789672">
            <a:off x="8361260" y="2353456"/>
            <a:ext cx="256938" cy="222667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97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0"/>
          <p:cNvSpPr/>
          <p:nvPr/>
        </p:nvSpPr>
        <p:spPr>
          <a:xfrm rot="-1789672">
            <a:off x="8228718" y="2124391"/>
            <a:ext cx="256938" cy="222667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8" name="Google Shape;16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38325" y="1517425"/>
            <a:ext cx="738960" cy="849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BACBS-2018 Bioconductor Hands-on Training Day" id="169" name="Google Shape;16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10476" y="2178637"/>
            <a:ext cx="790850" cy="92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1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Find joint cell embeddings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Scale the disjoint protein measurements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Multiply step 2 matrix with cell embeddings → protein embeddings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Multiply the (disjoint) protein embeddings with shared cell embeddings to project (scaled) protein measurements</a:t>
            </a:r>
            <a:endParaRPr/>
          </a:p>
        </p:txBody>
      </p:sp>
      <p:sp>
        <p:nvSpPr>
          <p:cNvPr id="175" name="Google Shape;175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Matrix factorization and projection across datasets</a:t>
            </a:r>
            <a:endParaRPr sz="2600"/>
          </a:p>
        </p:txBody>
      </p:sp>
      <p:sp>
        <p:nvSpPr>
          <p:cNvPr id="176" name="Google Shape;176;p21"/>
          <p:cNvSpPr txBox="1"/>
          <p:nvPr/>
        </p:nvSpPr>
        <p:spPr>
          <a:xfrm>
            <a:off x="43275" y="0"/>
            <a:ext cx="450300" cy="3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980000"/>
                </a:solidFill>
              </a:rPr>
              <a:t>X</a:t>
            </a:r>
            <a:endParaRPr sz="3600">
              <a:solidFill>
                <a:srgbClr val="980000"/>
              </a:solidFill>
            </a:endParaRPr>
          </a:p>
        </p:txBody>
      </p:sp>
      <p:sp>
        <p:nvSpPr>
          <p:cNvPr id="177" name="Google Shape;177;p21"/>
          <p:cNvSpPr/>
          <p:nvPr/>
        </p:nvSpPr>
        <p:spPr>
          <a:xfrm>
            <a:off x="6376575" y="2120925"/>
            <a:ext cx="1080900" cy="909300"/>
          </a:xfrm>
          <a:prstGeom prst="rect">
            <a:avLst/>
          </a:prstGeom>
          <a:noFill/>
          <a:ln cap="flat" cmpd="sng" w="19050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1"/>
          <p:cNvSpPr/>
          <p:nvPr/>
        </p:nvSpPr>
        <p:spPr>
          <a:xfrm>
            <a:off x="7490225" y="2579875"/>
            <a:ext cx="1080900" cy="909300"/>
          </a:xfrm>
          <a:prstGeom prst="rect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1"/>
          <p:cNvSpPr/>
          <p:nvPr/>
        </p:nvSpPr>
        <p:spPr>
          <a:xfrm>
            <a:off x="7498750" y="2120925"/>
            <a:ext cx="1108500" cy="4590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1"/>
          <p:cNvSpPr/>
          <p:nvPr/>
        </p:nvSpPr>
        <p:spPr>
          <a:xfrm>
            <a:off x="6348820" y="3046250"/>
            <a:ext cx="1108500" cy="4590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1"/>
          <p:cNvSpPr/>
          <p:nvPr/>
        </p:nvSpPr>
        <p:spPr>
          <a:xfrm>
            <a:off x="6348825" y="2553875"/>
            <a:ext cx="2250000" cy="4590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1"/>
          <p:cNvSpPr txBox="1"/>
          <p:nvPr/>
        </p:nvSpPr>
        <p:spPr>
          <a:xfrm rot="-5400000">
            <a:off x="5574800" y="2313650"/>
            <a:ext cx="883200" cy="5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proteins</a:t>
            </a:r>
            <a:endParaRPr/>
          </a:p>
        </p:txBody>
      </p:sp>
      <p:sp>
        <p:nvSpPr>
          <p:cNvPr id="183" name="Google Shape;183;p21"/>
          <p:cNvSpPr txBox="1"/>
          <p:nvPr/>
        </p:nvSpPr>
        <p:spPr>
          <a:xfrm>
            <a:off x="6665850" y="1638250"/>
            <a:ext cx="883200" cy="5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cells</a:t>
            </a:r>
            <a:endParaRPr/>
          </a:p>
        </p:txBody>
      </p:sp>
      <p:sp>
        <p:nvSpPr>
          <p:cNvPr id="184" name="Google Shape;184;p21"/>
          <p:cNvSpPr/>
          <p:nvPr/>
        </p:nvSpPr>
        <p:spPr>
          <a:xfrm>
            <a:off x="4241225" y="1260750"/>
            <a:ext cx="1196700" cy="244200"/>
          </a:xfrm>
          <a:prstGeom prst="rect">
            <a:avLst/>
          </a:prstGeom>
          <a:solidFill>
            <a:srgbClr val="CCCCCC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1"/>
          <p:cNvSpPr/>
          <p:nvPr/>
        </p:nvSpPr>
        <p:spPr>
          <a:xfrm>
            <a:off x="4277100" y="1807150"/>
            <a:ext cx="589800" cy="244200"/>
          </a:xfrm>
          <a:prstGeom prst="rect">
            <a:avLst/>
          </a:prstGeom>
          <a:noFill/>
          <a:ln cap="flat" cmpd="sng" w="19050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1"/>
          <p:cNvSpPr/>
          <p:nvPr/>
        </p:nvSpPr>
        <p:spPr>
          <a:xfrm>
            <a:off x="4277100" y="2309675"/>
            <a:ext cx="589800" cy="244200"/>
          </a:xfrm>
          <a:prstGeom prst="rect">
            <a:avLst/>
          </a:prstGeom>
          <a:noFill/>
          <a:ln cap="flat" cmpd="sng" w="19050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1"/>
          <p:cNvSpPr/>
          <p:nvPr/>
        </p:nvSpPr>
        <p:spPr>
          <a:xfrm rot="5400000">
            <a:off x="4708200" y="2527700"/>
            <a:ext cx="754500" cy="1539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1"/>
          <p:cNvSpPr/>
          <p:nvPr/>
        </p:nvSpPr>
        <p:spPr>
          <a:xfrm>
            <a:off x="4418100" y="3358600"/>
            <a:ext cx="153900" cy="172200"/>
          </a:xfrm>
          <a:prstGeom prst="rect">
            <a:avLst/>
          </a:pr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1"/>
          <p:cNvSpPr/>
          <p:nvPr/>
        </p:nvSpPr>
        <p:spPr>
          <a:xfrm>
            <a:off x="4708200" y="3358600"/>
            <a:ext cx="754500" cy="1539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1"/>
          <p:cNvSpPr txBox="1"/>
          <p:nvPr>
            <p:ph idx="1" type="body"/>
          </p:nvPr>
        </p:nvSpPr>
        <p:spPr>
          <a:xfrm>
            <a:off x="6821775" y="3051650"/>
            <a:ext cx="388800" cy="4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/>
              <a:t>?</a:t>
            </a:r>
            <a:endParaRPr b="1"/>
          </a:p>
        </p:txBody>
      </p:sp>
      <p:sp>
        <p:nvSpPr>
          <p:cNvPr id="191" name="Google Shape;191;p21"/>
          <p:cNvSpPr txBox="1"/>
          <p:nvPr>
            <p:ph idx="1" type="body"/>
          </p:nvPr>
        </p:nvSpPr>
        <p:spPr>
          <a:xfrm>
            <a:off x="7836275" y="2108675"/>
            <a:ext cx="388800" cy="4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/>
              <a:t>?</a:t>
            </a:r>
            <a:endParaRPr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A2C4C9">
            <a:alpha val="27370"/>
          </a:srgbClr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2"/>
          <p:cNvSpPr txBox="1"/>
          <p:nvPr>
            <p:ph type="title"/>
          </p:nvPr>
        </p:nvSpPr>
        <p:spPr>
          <a:xfrm>
            <a:off x="1459500" y="1030225"/>
            <a:ext cx="6225000" cy="96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Transferring cell type labels between datasets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2"/>
          <p:cNvSpPr/>
          <p:nvPr/>
        </p:nvSpPr>
        <p:spPr>
          <a:xfrm>
            <a:off x="308225" y="1054675"/>
            <a:ext cx="915600" cy="91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1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endParaRPr b="1" sz="51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98" name="Google Shape;198;p22"/>
          <p:cNvPicPr preferRelativeResize="0"/>
          <p:nvPr/>
        </p:nvPicPr>
        <p:blipFill rotWithShape="1">
          <a:blip r:embed="rId3">
            <a:alphaModFix/>
          </a:blip>
          <a:srcRect b="16749" l="11449" r="0" t="0"/>
          <a:stretch/>
        </p:blipFill>
        <p:spPr>
          <a:xfrm>
            <a:off x="5543550" y="2571750"/>
            <a:ext cx="1192100" cy="1120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75238" y="2750500"/>
            <a:ext cx="934605" cy="763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0" name="Google Shape;200;p22"/>
          <p:cNvCxnSpPr>
            <a:stCxn id="199" idx="3"/>
            <a:endCxn id="198" idx="1"/>
          </p:cNvCxnSpPr>
          <p:nvPr/>
        </p:nvCxnSpPr>
        <p:spPr>
          <a:xfrm>
            <a:off x="3909842" y="3132125"/>
            <a:ext cx="1633800" cy="0"/>
          </a:xfrm>
          <a:prstGeom prst="straightConnector1">
            <a:avLst/>
          </a:prstGeom>
          <a:noFill/>
          <a:ln cap="flat" cmpd="sng" w="28575">
            <a:solidFill>
              <a:srgbClr val="B7B7B7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01" name="Google Shape;20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80938" y="3132125"/>
            <a:ext cx="1006313" cy="82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Robustness of classification</a:t>
            </a:r>
            <a:endParaRPr/>
          </a:p>
        </p:txBody>
      </p:sp>
      <p:sp>
        <p:nvSpPr>
          <p:cNvPr id="207" name="Google Shape;207;p23"/>
          <p:cNvSpPr/>
          <p:nvPr/>
        </p:nvSpPr>
        <p:spPr>
          <a:xfrm>
            <a:off x="560863" y="3583729"/>
            <a:ext cx="1146000" cy="178500"/>
          </a:xfrm>
          <a:prstGeom prst="can">
            <a:avLst>
              <a:gd fmla="val 50000" name="adj"/>
            </a:avLst>
          </a:prstGeom>
          <a:solidFill>
            <a:srgbClr val="1155C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3"/>
          <p:cNvSpPr/>
          <p:nvPr/>
        </p:nvSpPr>
        <p:spPr>
          <a:xfrm>
            <a:off x="560863" y="3377253"/>
            <a:ext cx="1146000" cy="261300"/>
          </a:xfrm>
          <a:prstGeom prst="can">
            <a:avLst>
              <a:gd fmla="val 50000" name="adj"/>
            </a:avLst>
          </a:prstGeom>
          <a:solidFill>
            <a:srgbClr val="1155C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3"/>
          <p:cNvSpPr/>
          <p:nvPr/>
        </p:nvSpPr>
        <p:spPr>
          <a:xfrm>
            <a:off x="560863" y="3189675"/>
            <a:ext cx="1146000" cy="261300"/>
          </a:xfrm>
          <a:prstGeom prst="can">
            <a:avLst>
              <a:gd fmla="val 50000" name="adj"/>
            </a:avLst>
          </a:prstGeom>
          <a:solidFill>
            <a:srgbClr val="1155C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0" name="Google Shape;21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3650" y="0"/>
            <a:ext cx="2800350" cy="134857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3"/>
          <p:cNvSpPr/>
          <p:nvPr/>
        </p:nvSpPr>
        <p:spPr>
          <a:xfrm>
            <a:off x="4177988" y="3270379"/>
            <a:ext cx="1146000" cy="178500"/>
          </a:xfrm>
          <a:prstGeom prst="can">
            <a:avLst>
              <a:gd fmla="val 50000" name="adj"/>
            </a:avLst>
          </a:prstGeom>
          <a:solidFill>
            <a:srgbClr val="6AA84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3"/>
          <p:cNvSpPr/>
          <p:nvPr/>
        </p:nvSpPr>
        <p:spPr>
          <a:xfrm>
            <a:off x="4177988" y="3063903"/>
            <a:ext cx="1146000" cy="261300"/>
          </a:xfrm>
          <a:prstGeom prst="can">
            <a:avLst>
              <a:gd fmla="val 50000" name="adj"/>
            </a:avLst>
          </a:prstGeom>
          <a:solidFill>
            <a:srgbClr val="6AA84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3"/>
          <p:cNvSpPr/>
          <p:nvPr/>
        </p:nvSpPr>
        <p:spPr>
          <a:xfrm>
            <a:off x="4177988" y="2876325"/>
            <a:ext cx="1146000" cy="261300"/>
          </a:xfrm>
          <a:prstGeom prst="can">
            <a:avLst>
              <a:gd fmla="val 50000" name="adj"/>
            </a:avLst>
          </a:prstGeom>
          <a:solidFill>
            <a:srgbClr val="6AA84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3"/>
          <p:cNvSpPr txBox="1"/>
          <p:nvPr>
            <p:ph idx="1" type="body"/>
          </p:nvPr>
        </p:nvSpPr>
        <p:spPr>
          <a:xfrm>
            <a:off x="724375" y="3779575"/>
            <a:ext cx="819000" cy="4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/>
              <a:t>mibi</a:t>
            </a:r>
            <a:endParaRPr b="1"/>
          </a:p>
        </p:txBody>
      </p:sp>
      <p:sp>
        <p:nvSpPr>
          <p:cNvPr id="215" name="Google Shape;215;p23"/>
          <p:cNvSpPr txBox="1"/>
          <p:nvPr>
            <p:ph idx="1" type="body"/>
          </p:nvPr>
        </p:nvSpPr>
        <p:spPr>
          <a:xfrm>
            <a:off x="4178000" y="3448875"/>
            <a:ext cx="1877100" cy="4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/>
              <a:t>c</a:t>
            </a:r>
            <a:r>
              <a:rPr b="1" lang="en"/>
              <a:t>ytof</a:t>
            </a:r>
            <a:br>
              <a:rPr lang="en"/>
            </a:br>
            <a:r>
              <a:rPr lang="en"/>
              <a:t>immune panel</a:t>
            </a:r>
            <a:endParaRPr/>
          </a:p>
        </p:txBody>
      </p:sp>
      <p:sp>
        <p:nvSpPr>
          <p:cNvPr id="216" name="Google Shape;216;p23"/>
          <p:cNvSpPr/>
          <p:nvPr/>
        </p:nvSpPr>
        <p:spPr>
          <a:xfrm>
            <a:off x="601250" y="2744925"/>
            <a:ext cx="1146000" cy="390600"/>
          </a:xfrm>
          <a:prstGeom prst="horizontalScroll">
            <a:avLst>
              <a:gd fmla="val 25000" name="adj"/>
            </a:avLst>
          </a:prstGeom>
          <a:solidFill>
            <a:srgbClr val="C9DAF8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Cell types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7" name="Google Shape;217;p23"/>
          <p:cNvSpPr/>
          <p:nvPr/>
        </p:nvSpPr>
        <p:spPr>
          <a:xfrm>
            <a:off x="4032725" y="2452825"/>
            <a:ext cx="1919100" cy="390600"/>
          </a:xfrm>
          <a:prstGeom prst="horizontalScroll">
            <a:avLst>
              <a:gd fmla="val 25000" name="adj"/>
            </a:avLst>
          </a:prstGeom>
          <a:solidFill>
            <a:srgbClr val="EFEFEF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C</a:t>
            </a: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ell type predictions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18" name="Google Shape;21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22688" y="2507125"/>
            <a:ext cx="934605" cy="763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9" name="Google Shape;219;p23"/>
          <p:cNvCxnSpPr>
            <a:stCxn id="216" idx="3"/>
            <a:endCxn id="218" idx="1"/>
          </p:cNvCxnSpPr>
          <p:nvPr/>
        </p:nvCxnSpPr>
        <p:spPr>
          <a:xfrm flipH="1" rot="10800000">
            <a:off x="1747250" y="2888625"/>
            <a:ext cx="675300" cy="51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0" name="Google Shape;220;p23"/>
          <p:cNvCxnSpPr>
            <a:stCxn id="209" idx="4"/>
            <a:endCxn id="218" idx="1"/>
          </p:cNvCxnSpPr>
          <p:nvPr/>
        </p:nvCxnSpPr>
        <p:spPr>
          <a:xfrm flipH="1" rot="10800000">
            <a:off x="1706863" y="2888625"/>
            <a:ext cx="715800" cy="43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1" name="Google Shape;221;p23"/>
          <p:cNvCxnSpPr>
            <a:stCxn id="218" idx="3"/>
            <a:endCxn id="217" idx="1"/>
          </p:cNvCxnSpPr>
          <p:nvPr/>
        </p:nvCxnSpPr>
        <p:spPr>
          <a:xfrm flipH="1" rot="10800000">
            <a:off x="3357292" y="2648150"/>
            <a:ext cx="675300" cy="240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2" name="Google Shape;222;p23"/>
          <p:cNvSpPr txBox="1"/>
          <p:nvPr>
            <p:ph idx="1" type="body"/>
          </p:nvPr>
        </p:nvSpPr>
        <p:spPr>
          <a:xfrm>
            <a:off x="2422554" y="2246000"/>
            <a:ext cx="1064700" cy="4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/>
              <a:t>1. </a:t>
            </a:r>
            <a:r>
              <a:rPr b="1" lang="en"/>
              <a:t>mibi</a:t>
            </a:r>
            <a:endParaRPr b="1"/>
          </a:p>
        </p:txBody>
      </p:sp>
      <p:sp>
        <p:nvSpPr>
          <p:cNvPr id="223" name="Google Shape;223;p23"/>
          <p:cNvSpPr txBox="1"/>
          <p:nvPr>
            <p:ph idx="1" type="body"/>
          </p:nvPr>
        </p:nvSpPr>
        <p:spPr>
          <a:xfrm>
            <a:off x="7518429" y="2943725"/>
            <a:ext cx="1064700" cy="4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/>
              <a:t>2. cytof</a:t>
            </a:r>
            <a:endParaRPr b="1"/>
          </a:p>
        </p:txBody>
      </p:sp>
      <p:cxnSp>
        <p:nvCxnSpPr>
          <p:cNvPr id="224" name="Google Shape;224;p23"/>
          <p:cNvCxnSpPr>
            <a:stCxn id="217" idx="3"/>
            <a:endCxn id="225" idx="1"/>
          </p:cNvCxnSpPr>
          <p:nvPr/>
        </p:nvCxnSpPr>
        <p:spPr>
          <a:xfrm>
            <a:off x="5951825" y="2648125"/>
            <a:ext cx="1539300" cy="114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6" name="Google Shape;226;p23"/>
          <p:cNvCxnSpPr>
            <a:stCxn id="212" idx="4"/>
            <a:endCxn id="225" idx="1"/>
          </p:cNvCxnSpPr>
          <p:nvPr/>
        </p:nvCxnSpPr>
        <p:spPr>
          <a:xfrm>
            <a:off x="5323988" y="3194553"/>
            <a:ext cx="2167200" cy="593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7" name="Google Shape;227;p23"/>
          <p:cNvSpPr/>
          <p:nvPr/>
        </p:nvSpPr>
        <p:spPr>
          <a:xfrm>
            <a:off x="1747250" y="2940225"/>
            <a:ext cx="6188553" cy="1707885"/>
          </a:xfrm>
          <a:custGeom>
            <a:rect b="b" l="l" r="r" t="t"/>
            <a:pathLst>
              <a:path extrusionOk="0" h="101781" w="257937">
                <a:moveTo>
                  <a:pt x="257937" y="60198"/>
                </a:moveTo>
                <a:cubicBezTo>
                  <a:pt x="253048" y="67056"/>
                  <a:pt x="255905" y="98743"/>
                  <a:pt x="228600" y="101346"/>
                </a:cubicBezTo>
                <a:cubicBezTo>
                  <a:pt x="201295" y="103950"/>
                  <a:pt x="132207" y="92710"/>
                  <a:pt x="94107" y="75819"/>
                </a:cubicBezTo>
                <a:cubicBezTo>
                  <a:pt x="56007" y="58928"/>
                  <a:pt x="15685" y="12637"/>
                  <a:pt x="0" y="0"/>
                </a:cubicBezTo>
              </a:path>
            </a:pathLst>
          </a:custGeom>
          <a:noFill/>
          <a:ln cap="flat" cmpd="sng" w="38100">
            <a:solidFill>
              <a:schemeClr val="dk2"/>
            </a:solidFill>
            <a:prstDash val="dot"/>
            <a:round/>
            <a:headEnd len="med" w="med" type="none"/>
            <a:tailEnd len="med" w="med" type="stealth"/>
          </a:ln>
        </p:spPr>
      </p:sp>
      <p:pic>
        <p:nvPicPr>
          <p:cNvPr id="225" name="Google Shape;225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91088" y="3377250"/>
            <a:ext cx="1006313" cy="82182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3"/>
          <p:cNvSpPr txBox="1"/>
          <p:nvPr>
            <p:ph idx="1" type="body"/>
          </p:nvPr>
        </p:nvSpPr>
        <p:spPr>
          <a:xfrm>
            <a:off x="1879200" y="4390875"/>
            <a:ext cx="3709200" cy="67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i="1" lang="en"/>
              <a:t>Assessing ability to recover mibi’s cell type classifications</a:t>
            </a:r>
            <a:endParaRPr i="1"/>
          </a:p>
        </p:txBody>
      </p:sp>
      <p:sp>
        <p:nvSpPr>
          <p:cNvPr id="229" name="Google Shape;229;p23"/>
          <p:cNvSpPr txBox="1"/>
          <p:nvPr>
            <p:ph idx="1" type="body"/>
          </p:nvPr>
        </p:nvSpPr>
        <p:spPr>
          <a:xfrm>
            <a:off x="311700" y="1046150"/>
            <a:ext cx="5397900" cy="11862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Mibi is annotated with cell types, while cytof is not.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600"/>
              <a:t>Question</a:t>
            </a:r>
            <a:r>
              <a:rPr lang="en" sz="1600"/>
              <a:t>: given limited overlap in proteins between the two datasets, can the cell type classifications be transferred?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230" name="Google Shape;230;p23"/>
          <p:cNvSpPr txBox="1"/>
          <p:nvPr>
            <p:ph idx="1" type="body"/>
          </p:nvPr>
        </p:nvSpPr>
        <p:spPr>
          <a:xfrm>
            <a:off x="6619875" y="4788450"/>
            <a:ext cx="2470500" cy="39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100"/>
              <a:t>Prediction Strength, Tibshirani (2012)</a:t>
            </a:r>
            <a:endParaRPr sz="11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Random forest model with all mibi features</a:t>
            </a:r>
            <a:endParaRPr/>
          </a:p>
        </p:txBody>
      </p:sp>
      <p:grpSp>
        <p:nvGrpSpPr>
          <p:cNvPr id="236" name="Google Shape;236;p24"/>
          <p:cNvGrpSpPr/>
          <p:nvPr/>
        </p:nvGrpSpPr>
        <p:grpSpPr>
          <a:xfrm>
            <a:off x="3165663" y="1203025"/>
            <a:ext cx="3597875" cy="3854600"/>
            <a:chOff x="0" y="1203025"/>
            <a:chExt cx="3597875" cy="3854600"/>
          </a:xfrm>
        </p:grpSpPr>
        <p:pic>
          <p:nvPicPr>
            <p:cNvPr id="237" name="Google Shape;237;p24"/>
            <p:cNvPicPr preferRelativeResize="0"/>
            <p:nvPr/>
          </p:nvPicPr>
          <p:blipFill rotWithShape="1">
            <a:blip r:embed="rId3">
              <a:alphaModFix/>
            </a:blip>
            <a:srcRect b="3855" l="0" r="12449" t="0"/>
            <a:stretch/>
          </p:blipFill>
          <p:spPr>
            <a:xfrm>
              <a:off x="0" y="1203025"/>
              <a:ext cx="3480225" cy="3854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8" name="Google Shape;238;p24"/>
            <p:cNvSpPr/>
            <p:nvPr/>
          </p:nvSpPr>
          <p:spPr>
            <a:xfrm>
              <a:off x="3010175" y="2829375"/>
              <a:ext cx="587700" cy="763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9" name="Google Shape;239;p24"/>
          <p:cNvSpPr txBox="1"/>
          <p:nvPr>
            <p:ph idx="1" type="body"/>
          </p:nvPr>
        </p:nvSpPr>
        <p:spPr>
          <a:xfrm>
            <a:off x="132975" y="1356700"/>
            <a:ext cx="3032700" cy="19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using </a:t>
            </a:r>
            <a:r>
              <a:rPr b="1" lang="en"/>
              <a:t>all</a:t>
            </a:r>
            <a:r>
              <a:rPr lang="en"/>
              <a:t> available proteins in the mibi dataset, balanced accuracy &gt; .9 for all classes </a:t>
            </a:r>
            <a:r>
              <a:rPr i="1" lang="en"/>
              <a:t>except</a:t>
            </a:r>
            <a:r>
              <a:rPr lang="en"/>
              <a:t> rarer cell types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~200k cells; 20% training</a:t>
            </a:r>
            <a:endParaRPr/>
          </a:p>
        </p:txBody>
      </p:sp>
      <p:pic>
        <p:nvPicPr>
          <p:cNvPr id="240" name="Google Shape;240;p24"/>
          <p:cNvPicPr preferRelativeResize="0"/>
          <p:nvPr/>
        </p:nvPicPr>
        <p:blipFill rotWithShape="1">
          <a:blip r:embed="rId3">
            <a:alphaModFix/>
          </a:blip>
          <a:srcRect b="43280" l="76214" r="0" t="44884"/>
          <a:stretch/>
        </p:blipFill>
        <p:spPr>
          <a:xfrm>
            <a:off x="3281351" y="935700"/>
            <a:ext cx="945499" cy="47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4"/>
          <p:cNvPicPr preferRelativeResize="0"/>
          <p:nvPr/>
        </p:nvPicPr>
        <p:blipFill rotWithShape="1">
          <a:blip r:embed="rId4">
            <a:alphaModFix/>
          </a:blip>
          <a:srcRect b="3213" l="0" r="0" t="0"/>
          <a:stretch/>
        </p:blipFill>
        <p:spPr>
          <a:xfrm>
            <a:off x="6228910" y="1017725"/>
            <a:ext cx="3032601" cy="4039899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4"/>
          <p:cNvSpPr/>
          <p:nvPr/>
        </p:nvSpPr>
        <p:spPr>
          <a:xfrm>
            <a:off x="3642925" y="2240674"/>
            <a:ext cx="4754700" cy="2025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4"/>
          <p:cNvSpPr/>
          <p:nvPr/>
        </p:nvSpPr>
        <p:spPr>
          <a:xfrm>
            <a:off x="3642925" y="3695700"/>
            <a:ext cx="4754700" cy="1953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4"/>
          <p:cNvSpPr/>
          <p:nvPr/>
        </p:nvSpPr>
        <p:spPr>
          <a:xfrm>
            <a:off x="3642925" y="3900500"/>
            <a:ext cx="4754700" cy="1953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4"/>
          <p:cNvSpPr/>
          <p:nvPr/>
        </p:nvSpPr>
        <p:spPr>
          <a:xfrm>
            <a:off x="369238" y="4372204"/>
            <a:ext cx="1146000" cy="178500"/>
          </a:xfrm>
          <a:prstGeom prst="can">
            <a:avLst>
              <a:gd fmla="val 50000" name="adj"/>
            </a:avLst>
          </a:prstGeom>
          <a:solidFill>
            <a:srgbClr val="B7B7B7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4"/>
          <p:cNvSpPr/>
          <p:nvPr/>
        </p:nvSpPr>
        <p:spPr>
          <a:xfrm>
            <a:off x="369238" y="4165728"/>
            <a:ext cx="1146000" cy="261300"/>
          </a:xfrm>
          <a:prstGeom prst="can">
            <a:avLst>
              <a:gd fmla="val 50000" name="adj"/>
            </a:avLst>
          </a:prstGeom>
          <a:solidFill>
            <a:srgbClr val="B7B7B7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4"/>
          <p:cNvSpPr/>
          <p:nvPr/>
        </p:nvSpPr>
        <p:spPr>
          <a:xfrm>
            <a:off x="369238" y="3978150"/>
            <a:ext cx="1146000" cy="261300"/>
          </a:xfrm>
          <a:prstGeom prst="can">
            <a:avLst>
              <a:gd fmla="val 50000" name="adj"/>
            </a:avLst>
          </a:prstGeom>
          <a:solidFill>
            <a:srgbClr val="1155C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24"/>
          <p:cNvSpPr txBox="1"/>
          <p:nvPr>
            <p:ph idx="1" type="body"/>
          </p:nvPr>
        </p:nvSpPr>
        <p:spPr>
          <a:xfrm>
            <a:off x="532750" y="4568050"/>
            <a:ext cx="819000" cy="4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/>
              <a:t>mibi</a:t>
            </a:r>
            <a:endParaRPr b="1"/>
          </a:p>
        </p:txBody>
      </p:sp>
      <p:sp>
        <p:nvSpPr>
          <p:cNvPr id="249" name="Google Shape;249;p24"/>
          <p:cNvSpPr/>
          <p:nvPr/>
        </p:nvSpPr>
        <p:spPr>
          <a:xfrm>
            <a:off x="409625" y="3533400"/>
            <a:ext cx="1146000" cy="390600"/>
          </a:xfrm>
          <a:prstGeom prst="horizontalScroll">
            <a:avLst>
              <a:gd fmla="val 25000" name="adj"/>
            </a:avLst>
          </a:prstGeom>
          <a:solidFill>
            <a:srgbClr val="C9DAF8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Cell types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50" name="Google Shape;250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31963" y="3347075"/>
            <a:ext cx="934605" cy="763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1" name="Google Shape;251;p24"/>
          <p:cNvCxnSpPr>
            <a:stCxn id="249" idx="3"/>
            <a:endCxn id="250" idx="1"/>
          </p:cNvCxnSpPr>
          <p:nvPr/>
        </p:nvCxnSpPr>
        <p:spPr>
          <a:xfrm>
            <a:off x="1555625" y="3728700"/>
            <a:ext cx="576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2" name="Google Shape;252;p24"/>
          <p:cNvCxnSpPr>
            <a:stCxn id="247" idx="4"/>
            <a:endCxn id="250" idx="1"/>
          </p:cNvCxnSpPr>
          <p:nvPr/>
        </p:nvCxnSpPr>
        <p:spPr>
          <a:xfrm flipH="1" rot="10800000">
            <a:off x="1515238" y="3728700"/>
            <a:ext cx="616800" cy="380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3" name="Google Shape;253;p24"/>
          <p:cNvCxnSpPr>
            <a:stCxn id="246" idx="4"/>
            <a:endCxn id="254" idx="0"/>
          </p:cNvCxnSpPr>
          <p:nvPr/>
        </p:nvCxnSpPr>
        <p:spPr>
          <a:xfrm>
            <a:off x="1515238" y="4296378"/>
            <a:ext cx="915300" cy="468300"/>
          </a:xfrm>
          <a:prstGeom prst="curvedConnector2">
            <a:avLst/>
          </a:prstGeom>
          <a:noFill/>
          <a:ln cap="flat" cmpd="sng" w="28575">
            <a:solidFill>
              <a:schemeClr val="dk2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255" name="Google Shape;255;p24"/>
          <p:cNvCxnSpPr>
            <a:stCxn id="250" idx="2"/>
            <a:endCxn id="254" idx="0"/>
          </p:cNvCxnSpPr>
          <p:nvPr/>
        </p:nvCxnSpPr>
        <p:spPr>
          <a:xfrm flipH="1">
            <a:off x="2430365" y="4110325"/>
            <a:ext cx="168900" cy="654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dot"/>
            <a:round/>
            <a:headEnd len="med" w="med" type="none"/>
            <a:tailEnd len="med" w="med" type="triangle"/>
          </a:ln>
        </p:spPr>
      </p:cxnSp>
      <p:sp>
        <p:nvSpPr>
          <p:cNvPr id="254" name="Google Shape;254;p24"/>
          <p:cNvSpPr/>
          <p:nvPr/>
        </p:nvSpPr>
        <p:spPr>
          <a:xfrm>
            <a:off x="1857425" y="4667025"/>
            <a:ext cx="1146000" cy="390600"/>
          </a:xfrm>
          <a:prstGeom prst="horizontalScroll">
            <a:avLst>
              <a:gd fmla="val 25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Cell types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56" name="Google Shape;256;p24"/>
          <p:cNvSpPr/>
          <p:nvPr/>
        </p:nvSpPr>
        <p:spPr>
          <a:xfrm>
            <a:off x="8115500" y="1810550"/>
            <a:ext cx="1146000" cy="390600"/>
          </a:xfrm>
          <a:prstGeom prst="horizontalScroll">
            <a:avLst>
              <a:gd fmla="val 25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Cell types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57" name="Google Shape;257;p24"/>
          <p:cNvSpPr/>
          <p:nvPr/>
        </p:nvSpPr>
        <p:spPr>
          <a:xfrm rot="-5400000">
            <a:off x="2683200" y="2527300"/>
            <a:ext cx="1146000" cy="390600"/>
          </a:xfrm>
          <a:prstGeom prst="horizontalScroll">
            <a:avLst>
              <a:gd fmla="val 25000" name="adj"/>
            </a:avLst>
          </a:prstGeom>
          <a:solidFill>
            <a:srgbClr val="C9DAF8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Cell types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 :: cool">
  <a:themeElements>
    <a:clrScheme name="Simple Light">
      <a:dk1>
        <a:srgbClr val="134F5C"/>
      </a:dk1>
      <a:lt1>
        <a:srgbClr val="FFFFFF"/>
      </a:lt1>
      <a:dk2>
        <a:srgbClr val="111111"/>
      </a:dk2>
      <a:lt2>
        <a:srgbClr val="7F7F7F"/>
      </a:lt2>
      <a:accent1>
        <a:srgbClr val="A2C4C9"/>
      </a:accent1>
      <a:accent2>
        <a:srgbClr val="212121"/>
      </a:accent2>
      <a:accent3>
        <a:srgbClr val="78909C"/>
      </a:accent3>
      <a:accent4>
        <a:srgbClr val="A64D79"/>
      </a:accent4>
      <a:accent5>
        <a:srgbClr val="06A599"/>
      </a:accent5>
      <a:accent6>
        <a:srgbClr val="38761D"/>
      </a:accent6>
      <a:hlink>
        <a:srgbClr val="76A5A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