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a7cc9713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8a7cc9713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8a7cc97133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8a7cc97133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8a7cc97133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8a7cc97133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hyperlink" Target="https://wit.abcd.harvard.edu/fighting-anti-blackness-harvardwit-resource-list" TargetMode="External"/><Relationship Id="rId11" Type="http://schemas.openxmlformats.org/officeDocument/2006/relationships/image" Target="../media/image10.png"/><Relationship Id="rId10" Type="http://schemas.openxmlformats.org/officeDocument/2006/relationships/image" Target="../media/image12.png"/><Relationship Id="rId12" Type="http://schemas.openxmlformats.org/officeDocument/2006/relationships/image" Target="../media/image4.png"/><Relationship Id="rId9" Type="http://schemas.openxmlformats.org/officeDocument/2006/relationships/image" Target="../media/image5.png"/><Relationship Id="rId5" Type="http://schemas.openxmlformats.org/officeDocument/2006/relationships/image" Target="../media/image1.png"/><Relationship Id="rId6" Type="http://schemas.openxmlformats.org/officeDocument/2006/relationships/image" Target="../media/image7.png"/><Relationship Id="rId7" Type="http://schemas.openxmlformats.org/officeDocument/2006/relationships/image" Target="../media/image13.png"/><Relationship Id="rId8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5775" l="2050" r="-2050" t="5775"/>
          <a:stretch/>
        </p:blipFill>
        <p:spPr>
          <a:xfrm>
            <a:off x="6457225" y="2658725"/>
            <a:ext cx="2597956" cy="7629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idx="2" type="body"/>
          </p:nvPr>
        </p:nvSpPr>
        <p:spPr>
          <a:xfrm>
            <a:off x="335075" y="-900"/>
            <a:ext cx="3672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 is </a:t>
            </a:r>
            <a:r>
              <a:rPr b="1" lang="en"/>
              <a:t>Juneteenth</a:t>
            </a:r>
            <a:r>
              <a:rPr lang="en"/>
              <a:t>, an Independence Day in the African American community, it marks the day—155 years ago this year—that enslaved African American people in Texas were told of their freedom from bondage.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We recognize racism in STEM and that ardent eugenists developed methods we use. We acknowledge the daily horrific injustice of racism 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We will listen and work to end racism in science and in our communities. 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We will amplify, promote black voices. We will mentor and promote careers of colleagues who are BIPOC.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We have responsibility to critically evaluate racial bias in study design and ensure that research algorithms do not perpetuate racial injustice.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600"/>
              </a:spcAft>
              <a:buNone/>
            </a:pPr>
            <a:r>
              <a:rPr lang="en" sz="1200"/>
              <a:t>Resources:</a:t>
            </a:r>
            <a:r>
              <a:rPr lang="en" sz="1200" u="sng">
                <a:solidFill>
                  <a:schemeClr val="hlink"/>
                </a:solidFill>
                <a:hlinkClick r:id="rId4"/>
              </a:rPr>
              <a:t>https://wit.abcd.harvard.edu/fighting-anti-blackness-harvardwit-resource-list</a:t>
            </a:r>
            <a:endParaRPr sz="120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35641" y="1964700"/>
            <a:ext cx="1788709" cy="286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6">
            <a:alphaModFix/>
          </a:blip>
          <a:srcRect b="0" l="29989" r="29719" t="6751"/>
          <a:stretch/>
        </p:blipFill>
        <p:spPr>
          <a:xfrm>
            <a:off x="6359950" y="3520926"/>
            <a:ext cx="988099" cy="1372124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4560875" y="4754650"/>
            <a:ext cx="1911600" cy="3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333333"/>
                </a:solidFill>
                <a:highlight>
                  <a:schemeClr val="lt1"/>
                </a:highlight>
              </a:rPr>
              <a:t>Asai, David J. Cell 181 (4) 754</a:t>
            </a:r>
            <a:endParaRPr sz="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 rotWithShape="1">
          <a:blip r:embed="rId7">
            <a:alphaModFix/>
          </a:blip>
          <a:srcRect b="16929" l="0" r="0" t="0"/>
          <a:stretch/>
        </p:blipFill>
        <p:spPr>
          <a:xfrm>
            <a:off x="6331225" y="1952825"/>
            <a:ext cx="2704273" cy="78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72000" y="0"/>
            <a:ext cx="3493850" cy="196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 rotWithShape="1">
          <a:blip r:embed="rId9">
            <a:alphaModFix/>
          </a:blip>
          <a:srcRect b="19451" l="0" r="0" t="7448"/>
          <a:stretch/>
        </p:blipFill>
        <p:spPr>
          <a:xfrm>
            <a:off x="7965225" y="3451600"/>
            <a:ext cx="918100" cy="104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 rotWithShape="1">
          <a:blip r:embed="rId10">
            <a:alphaModFix/>
          </a:blip>
          <a:srcRect b="0" l="0" r="0" t="7304"/>
          <a:stretch/>
        </p:blipFill>
        <p:spPr>
          <a:xfrm>
            <a:off x="7989650" y="4199400"/>
            <a:ext cx="839925" cy="78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394324" y="3577042"/>
            <a:ext cx="671525" cy="1011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 rotWithShape="1">
          <a:blip r:embed="rId12">
            <a:alphaModFix/>
          </a:blip>
          <a:srcRect b="33377" l="0" r="0" t="0"/>
          <a:stretch/>
        </p:blipFill>
        <p:spPr>
          <a:xfrm>
            <a:off x="6255022" y="4560853"/>
            <a:ext cx="1255425" cy="31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Black colleagues face tremendous inequity</a:t>
            </a:r>
            <a:endParaRPr/>
          </a:p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311700" y="13048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#BlackintheIvory</a:t>
            </a:r>
            <a:endParaRPr/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88" y="1188813"/>
            <a:ext cx="2676525" cy="170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1851" y="2936550"/>
            <a:ext cx="3965054" cy="170497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4"/>
          <p:cNvSpPr txBox="1"/>
          <p:nvPr>
            <p:ph type="title"/>
          </p:nvPr>
        </p:nvSpPr>
        <p:spPr>
          <a:xfrm>
            <a:off x="5519125" y="1660500"/>
            <a:ext cx="3162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#BlackintheIvory</a:t>
            </a:r>
            <a:endParaRPr/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24545" y="1699558"/>
            <a:ext cx="494575" cy="49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1900" y="2968650"/>
            <a:ext cx="2943300" cy="19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use Juneteenth to reflect and make our community more equitable</a:t>
            </a:r>
            <a:endParaRPr/>
          </a:p>
        </p:txBody>
      </p:sp>
      <p:sp>
        <p:nvSpPr>
          <p:cNvPr id="81" name="Google Shape;81;p15"/>
          <p:cNvSpPr txBox="1"/>
          <p:nvPr>
            <p:ph idx="1" type="body"/>
          </p:nvPr>
        </p:nvSpPr>
        <p:spPr>
          <a:xfrm>
            <a:off x="311700" y="1504975"/>
            <a:ext cx="8520600" cy="306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4375" y="76200"/>
            <a:ext cx="9271373" cy="4873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5"/>
          <p:cNvSpPr txBox="1"/>
          <p:nvPr/>
        </p:nvSpPr>
        <p:spPr>
          <a:xfrm>
            <a:off x="2284325" y="0"/>
            <a:ext cx="6936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</a:rPr>
              <a:t>http://blog.mathematical-oncology.org/black-in-america-and-academia.html</a:t>
            </a:r>
            <a:endParaRPr sz="1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