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Source Sans Pro"/>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SourceSansPro-bold.fntdata"/><Relationship Id="rId12" Type="http://schemas.openxmlformats.org/officeDocument/2006/relationships/font" Target="fonts/SourceSansPr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SourceSansPro-boldItalic.fntdata"/><Relationship Id="rId14" Type="http://schemas.openxmlformats.org/officeDocument/2006/relationships/font" Target="fonts/SourceSansPr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6b7ca50076_1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6b7ca50076_1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74003f10fd_0_3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74003f10fd_0_3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891f0d1b20_1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891f0d1b20_1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8a66b9042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8a66b9042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8a66b90428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8a66b90428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8a66b90428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8a66b90428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2.png"/><Relationship Id="rId6" Type="http://schemas.openxmlformats.org/officeDocument/2006/relationships/hyperlink" Target="https://www.hsph.harvard.edu/aedin-culhane/" TargetMode="External"/><Relationship Id="rId7" Type="http://schemas.openxmlformats.org/officeDocument/2006/relationships/hyperlink" Target="https://fertiglab.com/" TargetMode="External"/><Relationship Id="rId8" Type="http://schemas.openxmlformats.org/officeDocument/2006/relationships/hyperlink" Target="https://lecao-lab.science.unimelb.edu.a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574650" y="1189575"/>
            <a:ext cx="8183700" cy="1854900"/>
          </a:xfrm>
          <a:prstGeom prst="rect">
            <a:avLst/>
          </a:prstGeom>
          <a:solidFill>
            <a:schemeClr val="accent3"/>
          </a:solidFill>
          <a:ln cap="flat" cmpd="sng" w="9525">
            <a:solidFill>
              <a:schemeClr val="accent5"/>
            </a:solidFill>
            <a:prstDash val="solid"/>
            <a:round/>
            <a:headEnd len="sm" w="sm" type="none"/>
            <a:tailEnd len="sm" w="sm" type="none"/>
          </a:ln>
        </p:spPr>
        <p:txBody>
          <a:bodyPr anchorCtr="0" anchor="b" bIns="91425" lIns="91425" spcFirstLastPara="1" rIns="91425" wrap="square" tIns="91425">
            <a:noAutofit/>
          </a:bodyPr>
          <a:lstStyle/>
          <a:p>
            <a:pPr indent="0" lvl="0" marL="0" rtl="0" algn="ctr">
              <a:spcBef>
                <a:spcPts val="0"/>
              </a:spcBef>
              <a:spcAft>
                <a:spcPts val="0"/>
              </a:spcAft>
              <a:buNone/>
            </a:pPr>
            <a:r>
              <a:rPr i="1" lang="en" sz="3000">
                <a:solidFill>
                  <a:srgbClr val="FFFFFF"/>
                </a:solidFill>
                <a:latin typeface="Source Sans Pro"/>
                <a:ea typeface="Source Sans Pro"/>
                <a:cs typeface="Source Sans Pro"/>
                <a:sym typeface="Source Sans Pro"/>
              </a:rPr>
              <a:t>Mathematical Frameworks for Integrative Analysis of Emerging Biological Data Types</a:t>
            </a:r>
            <a:endParaRPr i="1" sz="3000">
              <a:solidFill>
                <a:srgbClr val="FFFFFF"/>
              </a:solidFill>
              <a:latin typeface="Source Sans Pro"/>
              <a:ea typeface="Source Sans Pro"/>
              <a:cs typeface="Source Sans Pro"/>
              <a:sym typeface="Source Sans Pro"/>
            </a:endParaRPr>
          </a:p>
          <a:p>
            <a:pPr indent="0" lvl="0" marL="0" rtl="0" algn="ctr">
              <a:spcBef>
                <a:spcPts val="0"/>
              </a:spcBef>
              <a:spcAft>
                <a:spcPts val="0"/>
              </a:spcAft>
              <a:buNone/>
            </a:pPr>
            <a:r>
              <a:rPr lang="en" sz="3000">
                <a:solidFill>
                  <a:srgbClr val="FFFFFF"/>
                </a:solidFill>
                <a:latin typeface="Source Sans Pro"/>
                <a:ea typeface="Source Sans Pro"/>
                <a:cs typeface="Source Sans Pro"/>
                <a:sym typeface="Source Sans Pro"/>
              </a:rPr>
              <a:t> </a:t>
            </a:r>
            <a:r>
              <a:rPr lang="en" sz="2200">
                <a:solidFill>
                  <a:srgbClr val="FFFFFF"/>
                </a:solidFill>
                <a:latin typeface="Source Sans Pro"/>
                <a:ea typeface="Source Sans Pro"/>
                <a:cs typeface="Source Sans Pro"/>
                <a:sym typeface="Source Sans Pro"/>
              </a:rPr>
              <a:t>June 15 - 19, 2020 </a:t>
            </a:r>
            <a:endParaRPr sz="2200">
              <a:solidFill>
                <a:srgbClr val="FFFFFF"/>
              </a:solidFill>
              <a:latin typeface="Source Sans Pro"/>
              <a:ea typeface="Source Sans Pro"/>
              <a:cs typeface="Source Sans Pro"/>
              <a:sym typeface="Source Sans Pro"/>
            </a:endParaRPr>
          </a:p>
          <a:p>
            <a:pPr indent="0" lvl="0" marL="0" rtl="0" algn="ctr">
              <a:spcBef>
                <a:spcPts val="0"/>
              </a:spcBef>
              <a:spcAft>
                <a:spcPts val="0"/>
              </a:spcAft>
              <a:buNone/>
            </a:pPr>
            <a:r>
              <a:rPr lang="en" sz="2200">
                <a:solidFill>
                  <a:srgbClr val="FFFFFF"/>
                </a:solidFill>
                <a:latin typeface="Source Sans Pro"/>
                <a:ea typeface="Source Sans Pro"/>
                <a:cs typeface="Source Sans Pro"/>
                <a:sym typeface="Source Sans Pro"/>
              </a:rPr>
              <a:t>Zoom from Banff International Research Station, Canada</a:t>
            </a:r>
            <a:endParaRPr sz="3000">
              <a:solidFill>
                <a:srgbClr val="FFFFFF"/>
              </a:solidFill>
              <a:latin typeface="Source Sans Pro"/>
              <a:ea typeface="Source Sans Pro"/>
              <a:cs typeface="Source Sans Pro"/>
              <a:sym typeface="Source Sans Pro"/>
            </a:endParaRPr>
          </a:p>
        </p:txBody>
      </p:sp>
      <p:sp>
        <p:nvSpPr>
          <p:cNvPr id="55" name="Google Shape;55;p13"/>
          <p:cNvSpPr txBox="1"/>
          <p:nvPr/>
        </p:nvSpPr>
        <p:spPr>
          <a:xfrm>
            <a:off x="222425" y="304800"/>
            <a:ext cx="5875800" cy="617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 sz="3000">
                <a:solidFill>
                  <a:srgbClr val="783F04"/>
                </a:solidFill>
                <a:latin typeface="Source Sans Pro"/>
                <a:ea typeface="Source Sans Pro"/>
                <a:cs typeface="Source Sans Pro"/>
                <a:sym typeface="Source Sans Pro"/>
              </a:rPr>
              <a:t>Future directions brainstorm</a:t>
            </a:r>
            <a:endParaRPr sz="3000">
              <a:latin typeface="Source Sans Pro"/>
              <a:ea typeface="Source Sans Pro"/>
              <a:cs typeface="Source Sans Pro"/>
              <a:sym typeface="Source Sans Pro"/>
            </a:endParaRPr>
          </a:p>
        </p:txBody>
      </p:sp>
      <p:pic>
        <p:nvPicPr>
          <p:cNvPr id="56" name="Google Shape;56;p13"/>
          <p:cNvPicPr preferRelativeResize="0"/>
          <p:nvPr/>
        </p:nvPicPr>
        <p:blipFill>
          <a:blip r:embed="rId3">
            <a:alphaModFix/>
          </a:blip>
          <a:stretch>
            <a:fillRect/>
          </a:stretch>
        </p:blipFill>
        <p:spPr>
          <a:xfrm>
            <a:off x="304425" y="4514472"/>
            <a:ext cx="3454024" cy="495950"/>
          </a:xfrm>
          <a:prstGeom prst="rect">
            <a:avLst/>
          </a:prstGeom>
          <a:noFill/>
          <a:ln>
            <a:noFill/>
          </a:ln>
        </p:spPr>
      </p:pic>
      <p:pic>
        <p:nvPicPr>
          <p:cNvPr id="57" name="Google Shape;57;p13"/>
          <p:cNvPicPr preferRelativeResize="0"/>
          <p:nvPr/>
        </p:nvPicPr>
        <p:blipFill>
          <a:blip r:embed="rId4">
            <a:alphaModFix/>
          </a:blip>
          <a:stretch>
            <a:fillRect/>
          </a:stretch>
        </p:blipFill>
        <p:spPr>
          <a:xfrm>
            <a:off x="5401799" y="152399"/>
            <a:ext cx="3341076" cy="1032000"/>
          </a:xfrm>
          <a:prstGeom prst="rect">
            <a:avLst/>
          </a:prstGeom>
          <a:noFill/>
          <a:ln>
            <a:noFill/>
          </a:ln>
        </p:spPr>
      </p:pic>
      <p:sp>
        <p:nvSpPr>
          <p:cNvPr id="58" name="Google Shape;58;p13"/>
          <p:cNvSpPr txBox="1"/>
          <p:nvPr/>
        </p:nvSpPr>
        <p:spPr>
          <a:xfrm>
            <a:off x="6659475" y="4744050"/>
            <a:ext cx="3000000" cy="3591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1300">
                <a:solidFill>
                  <a:srgbClr val="38A1F3"/>
                </a:solidFill>
                <a:highlight>
                  <a:schemeClr val="lt1"/>
                </a:highlight>
              </a:rPr>
              <a:t>#</a:t>
            </a:r>
            <a:r>
              <a:rPr lang="en" sz="1300">
                <a:solidFill>
                  <a:srgbClr val="38A1F3"/>
                </a:solidFill>
                <a:highlight>
                  <a:schemeClr val="lt1"/>
                </a:highlight>
              </a:rPr>
              <a:t>BIRSBioIntegration</a:t>
            </a:r>
            <a:endParaRPr sz="1300">
              <a:solidFill>
                <a:srgbClr val="38A1F3"/>
              </a:solidFill>
            </a:endParaRPr>
          </a:p>
        </p:txBody>
      </p:sp>
      <p:pic>
        <p:nvPicPr>
          <p:cNvPr id="59" name="Google Shape;59;p13"/>
          <p:cNvPicPr preferRelativeResize="0"/>
          <p:nvPr/>
        </p:nvPicPr>
        <p:blipFill>
          <a:blip r:embed="rId5">
            <a:alphaModFix/>
          </a:blip>
          <a:stretch>
            <a:fillRect/>
          </a:stretch>
        </p:blipFill>
        <p:spPr>
          <a:xfrm>
            <a:off x="7059984" y="4773521"/>
            <a:ext cx="300175" cy="300175"/>
          </a:xfrm>
          <a:prstGeom prst="rect">
            <a:avLst/>
          </a:prstGeom>
          <a:noFill/>
          <a:ln>
            <a:noFill/>
          </a:ln>
        </p:spPr>
      </p:pic>
      <p:sp>
        <p:nvSpPr>
          <p:cNvPr id="60" name="Google Shape;60;p13"/>
          <p:cNvSpPr txBox="1"/>
          <p:nvPr/>
        </p:nvSpPr>
        <p:spPr>
          <a:xfrm>
            <a:off x="2917475" y="3172375"/>
            <a:ext cx="5825400" cy="74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0366D6"/>
                </a:solidFill>
                <a:uFill>
                  <a:noFill/>
                </a:uFill>
                <a:latin typeface="Source Sans Pro"/>
                <a:ea typeface="Source Sans Pro"/>
                <a:cs typeface="Source Sans Pro"/>
                <a:sym typeface="Source Sans Pro"/>
                <a:hlinkClick r:id="rId6"/>
              </a:rPr>
              <a:t>Aedin Culhane</a:t>
            </a:r>
            <a:r>
              <a:rPr lang="en" sz="1200">
                <a:solidFill>
                  <a:srgbClr val="24292E"/>
                </a:solidFill>
                <a:latin typeface="Source Sans Pro"/>
                <a:ea typeface="Source Sans Pro"/>
                <a:cs typeface="Source Sans Pro"/>
                <a:sym typeface="Source Sans Pro"/>
              </a:rPr>
              <a:t> (Dana-Farber Cancer Institute, Harvard TH Chan School of Public Health)</a:t>
            </a:r>
            <a:endParaRPr sz="1200">
              <a:solidFill>
                <a:srgbClr val="24292E"/>
              </a:solidFill>
              <a:latin typeface="Source Sans Pro"/>
              <a:ea typeface="Source Sans Pro"/>
              <a:cs typeface="Source Sans Pro"/>
              <a:sym typeface="Source Sans Pro"/>
            </a:endParaRPr>
          </a:p>
          <a:p>
            <a:pPr indent="0" lvl="0" marL="0" rtl="0" algn="l">
              <a:spcBef>
                <a:spcPts val="0"/>
              </a:spcBef>
              <a:spcAft>
                <a:spcPts val="0"/>
              </a:spcAft>
              <a:buNone/>
            </a:pPr>
            <a:r>
              <a:rPr lang="en" sz="1200">
                <a:solidFill>
                  <a:srgbClr val="0366D6"/>
                </a:solidFill>
                <a:uFill>
                  <a:noFill/>
                </a:uFill>
                <a:latin typeface="Source Sans Pro"/>
                <a:ea typeface="Source Sans Pro"/>
                <a:cs typeface="Source Sans Pro"/>
                <a:sym typeface="Source Sans Pro"/>
                <a:hlinkClick r:id="rId7"/>
              </a:rPr>
              <a:t>Elana Fertig</a:t>
            </a:r>
            <a:r>
              <a:rPr lang="en" sz="1200">
                <a:solidFill>
                  <a:srgbClr val="24292E"/>
                </a:solidFill>
                <a:latin typeface="Source Sans Pro"/>
                <a:ea typeface="Source Sans Pro"/>
                <a:cs typeface="Source Sans Pro"/>
                <a:sym typeface="Source Sans Pro"/>
              </a:rPr>
              <a:t> (John Hopkins University)</a:t>
            </a:r>
            <a:endParaRPr sz="1200">
              <a:solidFill>
                <a:srgbClr val="24292E"/>
              </a:solidFill>
              <a:latin typeface="Source Sans Pro"/>
              <a:ea typeface="Source Sans Pro"/>
              <a:cs typeface="Source Sans Pro"/>
              <a:sym typeface="Source Sans Pro"/>
            </a:endParaRPr>
          </a:p>
          <a:p>
            <a:pPr indent="0" lvl="0" marL="0" rtl="0" algn="l">
              <a:spcBef>
                <a:spcPts val="0"/>
              </a:spcBef>
              <a:spcAft>
                <a:spcPts val="0"/>
              </a:spcAft>
              <a:buNone/>
            </a:pPr>
            <a:r>
              <a:rPr lang="en" sz="1200">
                <a:solidFill>
                  <a:srgbClr val="0366D6"/>
                </a:solidFill>
                <a:uFill>
                  <a:noFill/>
                </a:uFill>
                <a:latin typeface="Source Sans Pro"/>
                <a:ea typeface="Source Sans Pro"/>
                <a:cs typeface="Source Sans Pro"/>
                <a:sym typeface="Source Sans Pro"/>
                <a:hlinkClick r:id="rId8"/>
              </a:rPr>
              <a:t>Kim-Anh Lê Cao</a:t>
            </a:r>
            <a:r>
              <a:rPr lang="en" sz="1200">
                <a:solidFill>
                  <a:srgbClr val="24292E"/>
                </a:solidFill>
                <a:latin typeface="Source Sans Pro"/>
                <a:ea typeface="Source Sans Pro"/>
                <a:cs typeface="Source Sans Pro"/>
                <a:sym typeface="Source Sans Pro"/>
              </a:rPr>
              <a:t> (University of Melbourne)</a:t>
            </a:r>
            <a:endParaRPr sz="2200">
              <a:solidFill>
                <a:srgbClr val="24292E"/>
              </a:solidFill>
              <a:highlight>
                <a:srgbClr val="FFFFFF"/>
              </a:highlight>
              <a:latin typeface="Source Sans Pro"/>
              <a:ea typeface="Source Sans Pro"/>
              <a:cs typeface="Source Sans Pro"/>
              <a:sym typeface="Source Sans Pr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Source Sans Pro"/>
                <a:ea typeface="Source Sans Pro"/>
                <a:cs typeface="Source Sans Pro"/>
                <a:sym typeface="Source Sans Pro"/>
              </a:rPr>
              <a:t>Themes of future directions</a:t>
            </a:r>
            <a:endParaRPr>
              <a:latin typeface="Source Sans Pro"/>
              <a:ea typeface="Source Sans Pro"/>
              <a:cs typeface="Source Sans Pro"/>
              <a:sym typeface="Source Sans Pro"/>
            </a:endParaRPr>
          </a:p>
        </p:txBody>
      </p:sp>
      <p:sp>
        <p:nvSpPr>
          <p:cNvPr id="66" name="Google Shape;66;p14"/>
          <p:cNvSpPr txBox="1"/>
          <p:nvPr/>
        </p:nvSpPr>
        <p:spPr>
          <a:xfrm>
            <a:off x="360150" y="975025"/>
            <a:ext cx="8423700" cy="40224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300"/>
              </a:spcBef>
              <a:spcAft>
                <a:spcPts val="0"/>
              </a:spcAft>
              <a:buClr>
                <a:srgbClr val="24292E"/>
              </a:buClr>
              <a:buSzPts val="1800"/>
              <a:buFont typeface="Source Sans Pro"/>
              <a:buChar char="●"/>
            </a:pPr>
            <a:r>
              <a:rPr lang="en" sz="1800">
                <a:solidFill>
                  <a:srgbClr val="24292E"/>
                </a:solidFill>
                <a:highlight>
                  <a:srgbClr val="FFFFFF"/>
                </a:highlight>
                <a:latin typeface="Source Sans Pro"/>
                <a:ea typeface="Source Sans Pro"/>
                <a:cs typeface="Source Sans Pro"/>
                <a:sym typeface="Source Sans Pro"/>
              </a:rPr>
              <a:t>What data are coming through cell atlases?</a:t>
            </a:r>
            <a:endParaRPr sz="1800">
              <a:solidFill>
                <a:srgbClr val="24292E"/>
              </a:solidFill>
              <a:highlight>
                <a:srgbClr val="FFFFFF"/>
              </a:highlight>
              <a:latin typeface="Source Sans Pro"/>
              <a:ea typeface="Source Sans Pro"/>
              <a:cs typeface="Source Sans Pro"/>
              <a:sym typeface="Source Sans Pro"/>
            </a:endParaRPr>
          </a:p>
          <a:p>
            <a:pPr indent="-342900" lvl="0" marL="457200" rtl="0" algn="l">
              <a:lnSpc>
                <a:spcPct val="115000"/>
              </a:lnSpc>
              <a:spcBef>
                <a:spcPts val="0"/>
              </a:spcBef>
              <a:spcAft>
                <a:spcPts val="0"/>
              </a:spcAft>
              <a:buClr>
                <a:srgbClr val="24292E"/>
              </a:buClr>
              <a:buSzPts val="1800"/>
              <a:buFont typeface="Source Sans Pro"/>
              <a:buChar char="●"/>
            </a:pPr>
            <a:r>
              <a:rPr lang="en" sz="1800">
                <a:solidFill>
                  <a:srgbClr val="24292E"/>
                </a:solidFill>
                <a:highlight>
                  <a:srgbClr val="FFFFFF"/>
                </a:highlight>
                <a:latin typeface="Source Sans Pro"/>
                <a:ea typeface="Source Sans Pro"/>
                <a:cs typeface="Source Sans Pro"/>
                <a:sym typeface="Source Sans Pro"/>
              </a:rPr>
              <a:t>Where are the technologies going?</a:t>
            </a:r>
            <a:endParaRPr sz="1800">
              <a:solidFill>
                <a:srgbClr val="24292E"/>
              </a:solidFill>
              <a:highlight>
                <a:srgbClr val="FFFFFF"/>
              </a:highlight>
              <a:latin typeface="Source Sans Pro"/>
              <a:ea typeface="Source Sans Pro"/>
              <a:cs typeface="Source Sans Pro"/>
              <a:sym typeface="Source Sans Pro"/>
            </a:endParaRPr>
          </a:p>
          <a:p>
            <a:pPr indent="-342900" lvl="0" marL="457200" rtl="0" algn="l">
              <a:lnSpc>
                <a:spcPct val="115000"/>
              </a:lnSpc>
              <a:spcBef>
                <a:spcPts val="0"/>
              </a:spcBef>
              <a:spcAft>
                <a:spcPts val="0"/>
              </a:spcAft>
              <a:buClr>
                <a:srgbClr val="24292E"/>
              </a:buClr>
              <a:buSzPts val="1800"/>
              <a:buFont typeface="Source Sans Pro"/>
              <a:buChar char="●"/>
            </a:pPr>
            <a:r>
              <a:rPr lang="en" sz="1800">
                <a:solidFill>
                  <a:srgbClr val="24292E"/>
                </a:solidFill>
                <a:highlight>
                  <a:srgbClr val="FFFFFF"/>
                </a:highlight>
                <a:latin typeface="Source Sans Pro"/>
                <a:ea typeface="Source Sans Pro"/>
                <a:cs typeface="Source Sans Pro"/>
                <a:sym typeface="Source Sans Pro"/>
              </a:rPr>
              <a:t>What are unifying analysis goals that should provide the foundation of new methods?</a:t>
            </a:r>
            <a:endParaRPr sz="1800">
              <a:solidFill>
                <a:srgbClr val="0000FF"/>
              </a:solidFill>
              <a:highlight>
                <a:srgbClr val="FFFFFF"/>
              </a:highlight>
              <a:latin typeface="Source Sans Pro"/>
              <a:ea typeface="Source Sans Pro"/>
              <a:cs typeface="Source Sans Pro"/>
              <a:sym typeface="Source Sans Pro"/>
            </a:endParaRPr>
          </a:p>
          <a:p>
            <a:pPr indent="-342900" lvl="0" marL="457200" rtl="0" algn="l">
              <a:lnSpc>
                <a:spcPct val="115000"/>
              </a:lnSpc>
              <a:spcBef>
                <a:spcPts val="0"/>
              </a:spcBef>
              <a:spcAft>
                <a:spcPts val="0"/>
              </a:spcAft>
              <a:buClr>
                <a:srgbClr val="24292E"/>
              </a:buClr>
              <a:buSzPts val="1800"/>
              <a:buFont typeface="Source Sans Pro"/>
              <a:buChar char="●"/>
            </a:pPr>
            <a:r>
              <a:rPr lang="en" sz="1800">
                <a:solidFill>
                  <a:srgbClr val="24292E"/>
                </a:solidFill>
                <a:highlight>
                  <a:srgbClr val="FFFFFF"/>
                </a:highlight>
                <a:latin typeface="Source Sans Pro"/>
                <a:ea typeface="Source Sans Pro"/>
                <a:cs typeface="Source Sans Pro"/>
                <a:sym typeface="Source Sans Pro"/>
              </a:rPr>
              <a:t>What is needed to realize the future of multi-omics?</a:t>
            </a:r>
            <a:endParaRPr sz="1800">
              <a:solidFill>
                <a:srgbClr val="24292E"/>
              </a:solidFill>
              <a:highlight>
                <a:srgbClr val="FFFFFF"/>
              </a:highlight>
              <a:latin typeface="Source Sans Pro"/>
              <a:ea typeface="Source Sans Pro"/>
              <a:cs typeface="Source Sans Pro"/>
              <a:sym typeface="Source Sans Pro"/>
            </a:endParaRPr>
          </a:p>
        </p:txBody>
      </p:sp>
      <p:sp>
        <p:nvSpPr>
          <p:cNvPr id="67" name="Google Shape;67;p14"/>
          <p:cNvSpPr txBox="1"/>
          <p:nvPr/>
        </p:nvSpPr>
        <p:spPr>
          <a:xfrm>
            <a:off x="6749700" y="4744063"/>
            <a:ext cx="3000000" cy="3591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1300">
                <a:solidFill>
                  <a:srgbClr val="38A1F3"/>
                </a:solidFill>
                <a:highlight>
                  <a:schemeClr val="lt1"/>
                </a:highlight>
              </a:rPr>
              <a:t>#</a:t>
            </a:r>
            <a:r>
              <a:rPr lang="en" sz="1300">
                <a:solidFill>
                  <a:srgbClr val="38A1F3"/>
                </a:solidFill>
                <a:highlight>
                  <a:schemeClr val="lt1"/>
                </a:highlight>
              </a:rPr>
              <a:t>BIRSBioIntegration</a:t>
            </a:r>
            <a:endParaRPr sz="1300">
              <a:solidFill>
                <a:srgbClr val="38A1F3"/>
              </a:solidFill>
            </a:endParaRPr>
          </a:p>
        </p:txBody>
      </p:sp>
      <p:pic>
        <p:nvPicPr>
          <p:cNvPr id="68" name="Google Shape;68;p14"/>
          <p:cNvPicPr preferRelativeResize="0"/>
          <p:nvPr/>
        </p:nvPicPr>
        <p:blipFill>
          <a:blip r:embed="rId3">
            <a:alphaModFix/>
          </a:blip>
          <a:stretch>
            <a:fillRect/>
          </a:stretch>
        </p:blipFill>
        <p:spPr>
          <a:xfrm>
            <a:off x="7168259" y="4773534"/>
            <a:ext cx="300175" cy="3001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Source Sans Pro"/>
                <a:ea typeface="Source Sans Pro"/>
                <a:cs typeface="Source Sans Pro"/>
                <a:sym typeface="Source Sans Pro"/>
              </a:rPr>
              <a:t>What datasets and atlases are coming?</a:t>
            </a:r>
            <a:endParaRPr>
              <a:latin typeface="Source Sans Pro"/>
              <a:ea typeface="Source Sans Pro"/>
              <a:cs typeface="Source Sans Pro"/>
              <a:sym typeface="Source Sans Pro"/>
            </a:endParaRPr>
          </a:p>
        </p:txBody>
      </p:sp>
      <p:sp>
        <p:nvSpPr>
          <p:cNvPr id="74" name="Google Shape;74;p15"/>
          <p:cNvSpPr txBox="1"/>
          <p:nvPr/>
        </p:nvSpPr>
        <p:spPr>
          <a:xfrm>
            <a:off x="360150" y="975025"/>
            <a:ext cx="8423700" cy="4022400"/>
          </a:xfrm>
          <a:prstGeom prst="rect">
            <a:avLst/>
          </a:prstGeom>
          <a:noFill/>
          <a:ln>
            <a:noFill/>
          </a:ln>
        </p:spPr>
        <p:txBody>
          <a:bodyPr anchorCtr="0" anchor="t" bIns="91425" lIns="91425" spcFirstLastPara="1" rIns="91425" wrap="square" tIns="91425">
            <a:noAutofit/>
          </a:bodyPr>
          <a:lstStyle/>
          <a:p>
            <a:pPr indent="-330200" lvl="0" marL="457200" rtl="0" algn="l">
              <a:lnSpc>
                <a:spcPct val="115000"/>
              </a:lnSpc>
              <a:spcBef>
                <a:spcPts val="300"/>
              </a:spcBef>
              <a:spcAft>
                <a:spcPts val="0"/>
              </a:spcAft>
              <a:buClr>
                <a:srgbClr val="24292E"/>
              </a:buClr>
              <a:buSzPts val="1600"/>
              <a:buFont typeface="Source Sans Pro"/>
              <a:buChar char="●"/>
            </a:pPr>
            <a:r>
              <a:rPr lang="en" sz="1600">
                <a:solidFill>
                  <a:srgbClr val="24292E"/>
                </a:solidFill>
                <a:highlight>
                  <a:srgbClr val="FFFFFF"/>
                </a:highlight>
                <a:latin typeface="Source Sans Pro"/>
                <a:ea typeface="Source Sans Pro"/>
                <a:cs typeface="Source Sans Pro"/>
                <a:sym typeface="Source Sans Pro"/>
              </a:rPr>
              <a:t>What data are coming through cell atlases?</a:t>
            </a:r>
            <a:endParaRPr sz="1600">
              <a:solidFill>
                <a:srgbClr val="24292E"/>
              </a:solidFill>
              <a:highlight>
                <a:srgbClr val="FFFFFF"/>
              </a:highlight>
              <a:latin typeface="Source Sans Pro"/>
              <a:ea typeface="Source Sans Pro"/>
              <a:cs typeface="Source Sans Pro"/>
              <a:sym typeface="Source Sans Pro"/>
            </a:endParaRPr>
          </a:p>
          <a:p>
            <a:pPr indent="-330200" lvl="1" marL="914400" rtl="0" algn="l">
              <a:lnSpc>
                <a:spcPct val="115000"/>
              </a:lnSpc>
              <a:spcBef>
                <a:spcPts val="0"/>
              </a:spcBef>
              <a:spcAft>
                <a:spcPts val="0"/>
              </a:spcAft>
              <a:buClr>
                <a:srgbClr val="0000FF"/>
              </a:buClr>
              <a:buSzPts val="1600"/>
              <a:buFont typeface="Source Sans Pro"/>
              <a:buChar char="○"/>
            </a:pPr>
            <a:r>
              <a:rPr lang="en" sz="1600">
                <a:solidFill>
                  <a:srgbClr val="0000FF"/>
                </a:solidFill>
                <a:highlight>
                  <a:srgbClr val="FFFFFF"/>
                </a:highlight>
                <a:latin typeface="Source Sans Pro"/>
                <a:ea typeface="Source Sans Pro"/>
                <a:cs typeface="Source Sans Pro"/>
                <a:sym typeface="Source Sans Pro"/>
              </a:rPr>
              <a:t>High cellular / large tissue sampling as priorities but more limited perturbation / replication</a:t>
            </a:r>
            <a:endParaRPr sz="1600">
              <a:solidFill>
                <a:srgbClr val="0000FF"/>
              </a:solidFill>
              <a:highlight>
                <a:srgbClr val="FFFFFF"/>
              </a:highlight>
              <a:latin typeface="Source Sans Pro"/>
              <a:ea typeface="Source Sans Pro"/>
              <a:cs typeface="Source Sans Pro"/>
              <a:sym typeface="Source Sans Pro"/>
            </a:endParaRPr>
          </a:p>
          <a:p>
            <a:pPr indent="-330200" lvl="0" marL="457200" rtl="0" algn="l">
              <a:lnSpc>
                <a:spcPct val="115000"/>
              </a:lnSpc>
              <a:spcBef>
                <a:spcPts val="0"/>
              </a:spcBef>
              <a:spcAft>
                <a:spcPts val="0"/>
              </a:spcAft>
              <a:buClr>
                <a:srgbClr val="24292E"/>
              </a:buClr>
              <a:buSzPts val="1600"/>
              <a:buFont typeface="Source Sans Pro"/>
              <a:buChar char="●"/>
            </a:pPr>
            <a:r>
              <a:rPr lang="en" sz="1600">
                <a:solidFill>
                  <a:srgbClr val="24292E"/>
                </a:solidFill>
                <a:highlight>
                  <a:srgbClr val="FFFFFF"/>
                </a:highlight>
                <a:latin typeface="Source Sans Pro"/>
                <a:ea typeface="Source Sans Pro"/>
                <a:cs typeface="Source Sans Pro"/>
                <a:sym typeface="Source Sans Pro"/>
              </a:rPr>
              <a:t>What consortia are providing atlas data?</a:t>
            </a:r>
            <a:endParaRPr sz="1600">
              <a:solidFill>
                <a:srgbClr val="24292E"/>
              </a:solidFill>
              <a:highlight>
                <a:srgbClr val="FFFFFF"/>
              </a:highlight>
              <a:latin typeface="Source Sans Pro"/>
              <a:ea typeface="Source Sans Pro"/>
              <a:cs typeface="Source Sans Pro"/>
              <a:sym typeface="Source Sans Pro"/>
            </a:endParaRPr>
          </a:p>
          <a:p>
            <a:pPr indent="-330200" lvl="1" marL="914400" rtl="0" algn="l">
              <a:lnSpc>
                <a:spcPct val="115000"/>
              </a:lnSpc>
              <a:spcBef>
                <a:spcPts val="0"/>
              </a:spcBef>
              <a:spcAft>
                <a:spcPts val="0"/>
              </a:spcAft>
              <a:buClr>
                <a:srgbClr val="24292E"/>
              </a:buClr>
              <a:buSzPts val="1600"/>
              <a:buFont typeface="Source Sans Pro"/>
              <a:buChar char="○"/>
            </a:pPr>
            <a:r>
              <a:rPr lang="en" sz="1600">
                <a:solidFill>
                  <a:srgbClr val="24292E"/>
                </a:solidFill>
                <a:highlight>
                  <a:srgbClr val="FFFFFF"/>
                </a:highlight>
                <a:latin typeface="Source Sans Pro"/>
                <a:ea typeface="Source Sans Pro"/>
                <a:cs typeface="Source Sans Pro"/>
                <a:sym typeface="Source Sans Pro"/>
              </a:rPr>
              <a:t>HCA, Allen Brain, HTAN</a:t>
            </a:r>
            <a:endParaRPr sz="1600">
              <a:solidFill>
                <a:srgbClr val="24292E"/>
              </a:solidFill>
              <a:highlight>
                <a:srgbClr val="FFFFFF"/>
              </a:highlight>
              <a:latin typeface="Source Sans Pro"/>
              <a:ea typeface="Source Sans Pro"/>
              <a:cs typeface="Source Sans Pro"/>
              <a:sym typeface="Source Sans Pro"/>
            </a:endParaRPr>
          </a:p>
          <a:p>
            <a:pPr indent="-330200" lvl="1" marL="914400" rtl="0" algn="l">
              <a:lnSpc>
                <a:spcPct val="115000"/>
              </a:lnSpc>
              <a:spcBef>
                <a:spcPts val="0"/>
              </a:spcBef>
              <a:spcAft>
                <a:spcPts val="0"/>
              </a:spcAft>
              <a:buClr>
                <a:srgbClr val="24292E"/>
              </a:buClr>
              <a:buSzPts val="1600"/>
              <a:buFont typeface="Source Sans Pro"/>
              <a:buChar char="○"/>
            </a:pPr>
            <a:r>
              <a:rPr lang="en" sz="1600">
                <a:solidFill>
                  <a:srgbClr val="24292E"/>
                </a:solidFill>
                <a:highlight>
                  <a:srgbClr val="FFFFFF"/>
                </a:highlight>
                <a:latin typeface="Source Sans Pro"/>
                <a:ea typeface="Source Sans Pro"/>
                <a:cs typeface="Source Sans Pro"/>
                <a:sym typeface="Source Sans Pro"/>
              </a:rPr>
              <a:t>What are lessons learned from previous consortia that should be leveraged here?</a:t>
            </a:r>
            <a:endParaRPr sz="1600">
              <a:solidFill>
                <a:srgbClr val="24292E"/>
              </a:solidFill>
              <a:highlight>
                <a:srgbClr val="FFFFFF"/>
              </a:highlight>
              <a:latin typeface="Source Sans Pro"/>
              <a:ea typeface="Source Sans Pro"/>
              <a:cs typeface="Source Sans Pro"/>
              <a:sym typeface="Source Sans Pro"/>
            </a:endParaRPr>
          </a:p>
          <a:p>
            <a:pPr indent="-330200" lvl="1" marL="914400" rtl="0" algn="l">
              <a:lnSpc>
                <a:spcPct val="115000"/>
              </a:lnSpc>
              <a:spcBef>
                <a:spcPts val="0"/>
              </a:spcBef>
              <a:spcAft>
                <a:spcPts val="0"/>
              </a:spcAft>
              <a:buClr>
                <a:srgbClr val="0000FF"/>
              </a:buClr>
              <a:buSzPts val="1600"/>
              <a:buFont typeface="Source Sans Pro"/>
              <a:buChar char="○"/>
            </a:pPr>
            <a:r>
              <a:rPr lang="en" sz="1600">
                <a:solidFill>
                  <a:srgbClr val="0000FF"/>
                </a:solidFill>
                <a:highlight>
                  <a:schemeClr val="lt1"/>
                </a:highlight>
                <a:latin typeface="Source Sans Pro"/>
                <a:ea typeface="Source Sans Pro"/>
                <a:cs typeface="Source Sans Pro"/>
                <a:sym typeface="Source Sans Pro"/>
              </a:rPr>
              <a:t>Norms for curated preprocessing and curated meta-data are essential to enable this!</a:t>
            </a:r>
            <a:endParaRPr sz="1600">
              <a:solidFill>
                <a:srgbClr val="0000FF"/>
              </a:solidFill>
              <a:highlight>
                <a:schemeClr val="lt1"/>
              </a:highlight>
              <a:latin typeface="Source Sans Pro"/>
              <a:ea typeface="Source Sans Pro"/>
              <a:cs typeface="Source Sans Pro"/>
              <a:sym typeface="Source Sans Pro"/>
            </a:endParaRPr>
          </a:p>
          <a:p>
            <a:pPr indent="-330200" lvl="1" marL="914400" rtl="0" algn="l">
              <a:lnSpc>
                <a:spcPct val="115000"/>
              </a:lnSpc>
              <a:spcBef>
                <a:spcPts val="0"/>
              </a:spcBef>
              <a:spcAft>
                <a:spcPts val="0"/>
              </a:spcAft>
              <a:buClr>
                <a:srgbClr val="0000FF"/>
              </a:buClr>
              <a:buSzPts val="1600"/>
              <a:buFont typeface="Source Sans Pro"/>
              <a:buChar char="○"/>
            </a:pPr>
            <a:r>
              <a:rPr lang="en" sz="1600">
                <a:solidFill>
                  <a:srgbClr val="0000FF"/>
                </a:solidFill>
                <a:highlight>
                  <a:schemeClr val="lt1"/>
                </a:highlight>
                <a:latin typeface="Source Sans Pro"/>
                <a:ea typeface="Source Sans Pro"/>
                <a:cs typeface="Source Sans Pro"/>
                <a:sym typeface="Source Sans Pro"/>
              </a:rPr>
              <a:t>Software that incentivizes data sharing (e.g., easy cross-study analysis so you can see where your own data falls)</a:t>
            </a:r>
            <a:endParaRPr sz="1600">
              <a:solidFill>
                <a:srgbClr val="0000FF"/>
              </a:solidFill>
              <a:highlight>
                <a:srgbClr val="FFFFFF"/>
              </a:highlight>
              <a:latin typeface="Source Sans Pro"/>
              <a:ea typeface="Source Sans Pro"/>
              <a:cs typeface="Source Sans Pro"/>
              <a:sym typeface="Source Sans Pro"/>
            </a:endParaRPr>
          </a:p>
          <a:p>
            <a:pPr indent="-330200" lvl="0" marL="457200" rtl="0" algn="l">
              <a:lnSpc>
                <a:spcPct val="115000"/>
              </a:lnSpc>
              <a:spcBef>
                <a:spcPts val="0"/>
              </a:spcBef>
              <a:spcAft>
                <a:spcPts val="0"/>
              </a:spcAft>
              <a:buClr>
                <a:srgbClr val="24292E"/>
              </a:buClr>
              <a:buSzPts val="1600"/>
              <a:buFont typeface="Source Sans Pro"/>
              <a:buChar char="●"/>
            </a:pPr>
            <a:r>
              <a:rPr lang="en" sz="1600">
                <a:solidFill>
                  <a:srgbClr val="24292E"/>
                </a:solidFill>
                <a:highlight>
                  <a:srgbClr val="FFFFFF"/>
                </a:highlight>
                <a:latin typeface="Source Sans Pro"/>
                <a:ea typeface="Source Sans Pro"/>
                <a:cs typeface="Source Sans Pro"/>
                <a:sym typeface="Source Sans Pro"/>
              </a:rPr>
              <a:t>What data would be ideal for our community for biology vs methods?</a:t>
            </a:r>
            <a:endParaRPr sz="1600">
              <a:solidFill>
                <a:srgbClr val="24292E"/>
              </a:solidFill>
              <a:highlight>
                <a:srgbClr val="FFFFFF"/>
              </a:highlight>
              <a:latin typeface="Source Sans Pro"/>
              <a:ea typeface="Source Sans Pro"/>
              <a:cs typeface="Source Sans Pro"/>
              <a:sym typeface="Source Sans Pro"/>
            </a:endParaRPr>
          </a:p>
          <a:p>
            <a:pPr indent="-330200" lvl="1" marL="914400" rtl="0" algn="l">
              <a:lnSpc>
                <a:spcPct val="115000"/>
              </a:lnSpc>
              <a:spcBef>
                <a:spcPts val="0"/>
              </a:spcBef>
              <a:spcAft>
                <a:spcPts val="0"/>
              </a:spcAft>
              <a:buClr>
                <a:srgbClr val="0000FF"/>
              </a:buClr>
              <a:buSzPts val="1600"/>
              <a:buFont typeface="Source Sans Pro"/>
              <a:buChar char="○"/>
            </a:pPr>
            <a:r>
              <a:rPr lang="en" sz="1600">
                <a:solidFill>
                  <a:srgbClr val="0000FF"/>
                </a:solidFill>
                <a:highlight>
                  <a:srgbClr val="FFFFFF"/>
                </a:highlight>
                <a:latin typeface="Source Sans Pro"/>
                <a:ea typeface="Source Sans Pro"/>
                <a:cs typeface="Source Sans Pro"/>
                <a:sym typeface="Source Sans Pro"/>
              </a:rPr>
              <a:t>Perturbation and dynamic datasets are critical!</a:t>
            </a:r>
            <a:endParaRPr sz="1600">
              <a:solidFill>
                <a:srgbClr val="0000FF"/>
              </a:solidFill>
              <a:highlight>
                <a:srgbClr val="FFFFFF"/>
              </a:highlight>
              <a:latin typeface="Source Sans Pro"/>
              <a:ea typeface="Source Sans Pro"/>
              <a:cs typeface="Source Sans Pro"/>
              <a:sym typeface="Source Sans Pro"/>
            </a:endParaRPr>
          </a:p>
          <a:p>
            <a:pPr indent="-330200" lvl="0" marL="457200" rtl="0" algn="l">
              <a:lnSpc>
                <a:spcPct val="115000"/>
              </a:lnSpc>
              <a:spcBef>
                <a:spcPts val="0"/>
              </a:spcBef>
              <a:spcAft>
                <a:spcPts val="0"/>
              </a:spcAft>
              <a:buClr>
                <a:srgbClr val="24292E"/>
              </a:buClr>
              <a:buSzPts val="1600"/>
              <a:buFont typeface="Source Sans Pro"/>
              <a:buChar char="●"/>
            </a:pPr>
            <a:r>
              <a:rPr lang="en" sz="1600">
                <a:solidFill>
                  <a:srgbClr val="24292E"/>
                </a:solidFill>
                <a:highlight>
                  <a:srgbClr val="FFFFFF"/>
                </a:highlight>
                <a:latin typeface="Source Sans Pro"/>
                <a:ea typeface="Source Sans Pro"/>
                <a:cs typeface="Source Sans Pro"/>
                <a:sym typeface="Source Sans Pro"/>
              </a:rPr>
              <a:t>What technologies should be employed in experimental designs? Which omics is best to answer which biological questions?</a:t>
            </a:r>
            <a:endParaRPr sz="1600">
              <a:solidFill>
                <a:srgbClr val="24292E"/>
              </a:solidFill>
              <a:highlight>
                <a:srgbClr val="FFFFFF"/>
              </a:highlight>
              <a:latin typeface="Source Sans Pro"/>
              <a:ea typeface="Source Sans Pro"/>
              <a:cs typeface="Source Sans Pro"/>
              <a:sym typeface="Source Sans Pro"/>
            </a:endParaRPr>
          </a:p>
        </p:txBody>
      </p:sp>
      <p:sp>
        <p:nvSpPr>
          <p:cNvPr id="75" name="Google Shape;75;p15"/>
          <p:cNvSpPr txBox="1"/>
          <p:nvPr/>
        </p:nvSpPr>
        <p:spPr>
          <a:xfrm>
            <a:off x="6749700" y="4744063"/>
            <a:ext cx="3000000" cy="3591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1300">
                <a:solidFill>
                  <a:srgbClr val="38A1F3"/>
                </a:solidFill>
                <a:highlight>
                  <a:schemeClr val="lt1"/>
                </a:highlight>
              </a:rPr>
              <a:t>#BIRSBioIntegration</a:t>
            </a:r>
            <a:endParaRPr sz="1300">
              <a:solidFill>
                <a:srgbClr val="38A1F3"/>
              </a:solidFill>
            </a:endParaRPr>
          </a:p>
        </p:txBody>
      </p:sp>
      <p:pic>
        <p:nvPicPr>
          <p:cNvPr id="76" name="Google Shape;76;p15"/>
          <p:cNvPicPr preferRelativeResize="0"/>
          <p:nvPr/>
        </p:nvPicPr>
        <p:blipFill>
          <a:blip r:embed="rId3">
            <a:alphaModFix/>
          </a:blip>
          <a:stretch>
            <a:fillRect/>
          </a:stretch>
        </p:blipFill>
        <p:spPr>
          <a:xfrm>
            <a:off x="7168259" y="4773534"/>
            <a:ext cx="300175" cy="3001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Where are technologies going?</a:t>
            </a:r>
            <a:endParaRPr/>
          </a:p>
        </p:txBody>
      </p:sp>
      <p:sp>
        <p:nvSpPr>
          <p:cNvPr id="82" name="Google Shape;82;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300"/>
              </a:spcBef>
              <a:spcAft>
                <a:spcPts val="0"/>
              </a:spcAft>
              <a:buClr>
                <a:srgbClr val="24292E"/>
              </a:buClr>
              <a:buSzPts val="1800"/>
              <a:buFont typeface="Source Sans Pro"/>
              <a:buChar char="●"/>
            </a:pPr>
            <a:r>
              <a:rPr lang="en" sz="1800">
                <a:solidFill>
                  <a:srgbClr val="24292E"/>
                </a:solidFill>
                <a:highlight>
                  <a:schemeClr val="lt1"/>
                </a:highlight>
                <a:latin typeface="Source Sans Pro"/>
                <a:ea typeface="Source Sans Pro"/>
                <a:cs typeface="Source Sans Pro"/>
                <a:sym typeface="Source Sans Pro"/>
              </a:rPr>
              <a:t>Scaling from intracellular to whole tissue</a:t>
            </a:r>
            <a:endParaRPr sz="1800">
              <a:solidFill>
                <a:srgbClr val="24292E"/>
              </a:solidFill>
              <a:highlight>
                <a:schemeClr val="lt1"/>
              </a:highlight>
              <a:latin typeface="Source Sans Pro"/>
              <a:ea typeface="Source Sans Pro"/>
              <a:cs typeface="Source Sans Pro"/>
              <a:sym typeface="Source Sans Pro"/>
            </a:endParaRPr>
          </a:p>
          <a:p>
            <a:pPr indent="-342900" lvl="0" marL="457200" rtl="0" algn="l">
              <a:spcBef>
                <a:spcPts val="0"/>
              </a:spcBef>
              <a:spcAft>
                <a:spcPts val="0"/>
              </a:spcAft>
              <a:buClr>
                <a:srgbClr val="24292E"/>
              </a:buClr>
              <a:buSzPts val="1800"/>
              <a:buFont typeface="Source Sans Pro"/>
              <a:buChar char="●"/>
            </a:pPr>
            <a:r>
              <a:rPr lang="en" sz="1800">
                <a:solidFill>
                  <a:srgbClr val="24292E"/>
                </a:solidFill>
                <a:highlight>
                  <a:schemeClr val="lt1"/>
                </a:highlight>
                <a:latin typeface="Source Sans Pro"/>
                <a:ea typeface="Source Sans Pro"/>
                <a:cs typeface="Source Sans Pro"/>
                <a:sym typeface="Source Sans Pro"/>
              </a:rPr>
              <a:t>3D molecular maps</a:t>
            </a:r>
            <a:endParaRPr sz="1800">
              <a:solidFill>
                <a:srgbClr val="24292E"/>
              </a:solidFill>
              <a:highlight>
                <a:schemeClr val="lt1"/>
              </a:highlight>
              <a:latin typeface="Source Sans Pro"/>
              <a:ea typeface="Source Sans Pro"/>
              <a:cs typeface="Source Sans Pro"/>
              <a:sym typeface="Source Sans Pro"/>
            </a:endParaRPr>
          </a:p>
          <a:p>
            <a:pPr indent="-342900" lvl="0" marL="457200" rtl="0" algn="l">
              <a:spcBef>
                <a:spcPts val="0"/>
              </a:spcBef>
              <a:spcAft>
                <a:spcPts val="0"/>
              </a:spcAft>
              <a:buClr>
                <a:srgbClr val="24292E"/>
              </a:buClr>
              <a:buSzPts val="1800"/>
              <a:buFont typeface="Source Sans Pro"/>
              <a:buChar char="●"/>
            </a:pPr>
            <a:r>
              <a:rPr lang="en" sz="1800">
                <a:solidFill>
                  <a:srgbClr val="24292E"/>
                </a:solidFill>
                <a:highlight>
                  <a:schemeClr val="lt1"/>
                </a:highlight>
                <a:latin typeface="Source Sans Pro"/>
                <a:ea typeface="Source Sans Pro"/>
                <a:cs typeface="Source Sans Pro"/>
                <a:sym typeface="Source Sans Pro"/>
              </a:rPr>
              <a:t>Temporal sampling</a:t>
            </a:r>
            <a:endParaRPr sz="1800">
              <a:solidFill>
                <a:srgbClr val="24292E"/>
              </a:solidFill>
              <a:highlight>
                <a:schemeClr val="lt1"/>
              </a:highlight>
              <a:latin typeface="Source Sans Pro"/>
              <a:ea typeface="Source Sans Pro"/>
              <a:cs typeface="Source Sans Pro"/>
              <a:sym typeface="Source Sans Pro"/>
            </a:endParaRPr>
          </a:p>
          <a:p>
            <a:pPr indent="-304800" lvl="0" marL="457200" rtl="0" algn="l">
              <a:spcBef>
                <a:spcPts val="0"/>
              </a:spcBef>
              <a:spcAft>
                <a:spcPts val="0"/>
              </a:spcAft>
              <a:buClr>
                <a:srgbClr val="24292E"/>
              </a:buClr>
              <a:buSzPts val="1200"/>
              <a:buFont typeface="Source Sans Pro"/>
              <a:buChar char="●"/>
            </a:pPr>
            <a:r>
              <a:rPr lang="en">
                <a:solidFill>
                  <a:srgbClr val="24292E"/>
                </a:solidFill>
                <a:highlight>
                  <a:schemeClr val="lt1"/>
                </a:highlight>
                <a:latin typeface="Source Sans Pro"/>
                <a:ea typeface="Source Sans Pro"/>
                <a:cs typeface="Source Sans Pro"/>
                <a:sym typeface="Source Sans Pro"/>
              </a:rPr>
              <a:t>Long read / high gene coverage technologies</a:t>
            </a:r>
            <a:endParaRPr>
              <a:solidFill>
                <a:srgbClr val="24292E"/>
              </a:solidFill>
              <a:highlight>
                <a:schemeClr val="lt1"/>
              </a:highlight>
              <a:latin typeface="Source Sans Pro"/>
              <a:ea typeface="Source Sans Pro"/>
              <a:cs typeface="Source Sans Pro"/>
              <a:sym typeface="Source Sans Pro"/>
            </a:endParaRPr>
          </a:p>
          <a:p>
            <a:pPr indent="-304800" lvl="0" marL="457200" rtl="0" algn="l">
              <a:spcBef>
                <a:spcPts val="0"/>
              </a:spcBef>
              <a:spcAft>
                <a:spcPts val="0"/>
              </a:spcAft>
              <a:buClr>
                <a:srgbClr val="0000FF"/>
              </a:buClr>
              <a:buSzPts val="1200"/>
              <a:buFont typeface="Source Sans Pro"/>
              <a:buChar char="●"/>
            </a:pPr>
            <a:r>
              <a:rPr lang="en">
                <a:solidFill>
                  <a:srgbClr val="0000FF"/>
                </a:solidFill>
                <a:highlight>
                  <a:schemeClr val="lt1"/>
                </a:highlight>
                <a:latin typeface="Source Sans Pro"/>
                <a:ea typeface="Source Sans Pro"/>
                <a:cs typeface="Source Sans Pro"/>
                <a:sym typeface="Source Sans Pro"/>
              </a:rPr>
              <a:t>Better molecular coverage</a:t>
            </a:r>
            <a:endParaRPr>
              <a:solidFill>
                <a:srgbClr val="0000FF"/>
              </a:solidFill>
              <a:highlight>
                <a:schemeClr val="lt1"/>
              </a:highlight>
              <a:latin typeface="Source Sans Pro"/>
              <a:ea typeface="Source Sans Pro"/>
              <a:cs typeface="Source Sans Pro"/>
              <a:sym typeface="Source Sans Pro"/>
            </a:endParaRPr>
          </a:p>
          <a:p>
            <a:pPr indent="-304800" lvl="0" marL="457200" rtl="0" algn="l">
              <a:spcBef>
                <a:spcPts val="0"/>
              </a:spcBef>
              <a:spcAft>
                <a:spcPts val="0"/>
              </a:spcAft>
              <a:buClr>
                <a:srgbClr val="0000FF"/>
              </a:buClr>
              <a:buSzPts val="1200"/>
              <a:buFont typeface="Source Sans Pro"/>
              <a:buChar char="●"/>
            </a:pPr>
            <a:r>
              <a:rPr lang="en">
                <a:solidFill>
                  <a:srgbClr val="0000FF"/>
                </a:solidFill>
                <a:highlight>
                  <a:schemeClr val="lt1"/>
                </a:highlight>
                <a:latin typeface="Source Sans Pro"/>
                <a:ea typeface="Source Sans Pro"/>
                <a:cs typeface="Source Sans Pro"/>
                <a:sym typeface="Source Sans Pro"/>
              </a:rPr>
              <a:t>Technology improvements don’t remove bias or errors</a:t>
            </a:r>
            <a:endParaRPr>
              <a:solidFill>
                <a:srgbClr val="0000FF"/>
              </a:solidFill>
              <a:highlight>
                <a:schemeClr val="lt1"/>
              </a:highlight>
              <a:latin typeface="Source Sans Pro"/>
              <a:ea typeface="Source Sans Pro"/>
              <a:cs typeface="Source Sans Pro"/>
              <a:sym typeface="Source Sans Pro"/>
            </a:endParaRPr>
          </a:p>
          <a:p>
            <a:pPr indent="-304800" lvl="0" marL="457200" rtl="0" algn="l">
              <a:spcBef>
                <a:spcPts val="0"/>
              </a:spcBef>
              <a:spcAft>
                <a:spcPts val="0"/>
              </a:spcAft>
              <a:buClr>
                <a:srgbClr val="0000FF"/>
              </a:buClr>
              <a:buSzPts val="1200"/>
              <a:buFont typeface="Source Sans Pro"/>
              <a:buChar char="●"/>
            </a:pPr>
            <a:r>
              <a:rPr lang="en">
                <a:solidFill>
                  <a:srgbClr val="0000FF"/>
                </a:solidFill>
                <a:highlight>
                  <a:schemeClr val="lt1"/>
                </a:highlight>
                <a:latin typeface="Source Sans Pro"/>
                <a:ea typeface="Source Sans Pro"/>
                <a:cs typeface="Source Sans Pro"/>
                <a:sym typeface="Source Sans Pro"/>
              </a:rPr>
              <a:t>Technology-driven experimental design -- can we use multi-omics indications of where we have less consensus to help guide optimal regions / molecular variables to sample?</a:t>
            </a:r>
            <a:endParaRPr>
              <a:solidFill>
                <a:srgbClr val="0000FF"/>
              </a:solidFill>
              <a:highlight>
                <a:schemeClr val="lt1"/>
              </a:highlight>
              <a:latin typeface="Source Sans Pro"/>
              <a:ea typeface="Source Sans Pro"/>
              <a:cs typeface="Source Sans Pro"/>
              <a:sym typeface="Source Sans Pro"/>
            </a:endParaRPr>
          </a:p>
        </p:txBody>
      </p:sp>
      <p:sp>
        <p:nvSpPr>
          <p:cNvPr id="83" name="Google Shape;83;p16"/>
          <p:cNvSpPr txBox="1"/>
          <p:nvPr/>
        </p:nvSpPr>
        <p:spPr>
          <a:xfrm>
            <a:off x="6749700" y="4744063"/>
            <a:ext cx="3000000" cy="3591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1300">
                <a:solidFill>
                  <a:srgbClr val="38A1F3"/>
                </a:solidFill>
                <a:highlight>
                  <a:schemeClr val="lt1"/>
                </a:highlight>
              </a:rPr>
              <a:t>#BIRSBioIntegration</a:t>
            </a:r>
            <a:endParaRPr sz="1300">
              <a:solidFill>
                <a:srgbClr val="38A1F3"/>
              </a:solidFill>
            </a:endParaRPr>
          </a:p>
        </p:txBody>
      </p:sp>
      <p:pic>
        <p:nvPicPr>
          <p:cNvPr id="84" name="Google Shape;84;p16"/>
          <p:cNvPicPr preferRelativeResize="0"/>
          <p:nvPr/>
        </p:nvPicPr>
        <p:blipFill>
          <a:blip r:embed="rId3">
            <a:alphaModFix/>
          </a:blip>
          <a:stretch>
            <a:fillRect/>
          </a:stretch>
        </p:blipFill>
        <p:spPr>
          <a:xfrm>
            <a:off x="7168259" y="4773534"/>
            <a:ext cx="300175" cy="3001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Unifying analysis goals motivating new methods?</a:t>
            </a:r>
            <a:endParaRPr/>
          </a:p>
        </p:txBody>
      </p:sp>
      <p:sp>
        <p:nvSpPr>
          <p:cNvPr id="90" name="Google Shape;90;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300"/>
              </a:spcBef>
              <a:spcAft>
                <a:spcPts val="0"/>
              </a:spcAft>
              <a:buClr>
                <a:srgbClr val="24292E"/>
              </a:buClr>
              <a:buSzPts val="1400"/>
              <a:buFont typeface="Source Sans Pro"/>
              <a:buChar char="●"/>
            </a:pPr>
            <a:r>
              <a:rPr lang="en" sz="1400">
                <a:solidFill>
                  <a:srgbClr val="24292E"/>
                </a:solidFill>
                <a:highlight>
                  <a:schemeClr val="lt1"/>
                </a:highlight>
                <a:latin typeface="Source Sans Pro"/>
                <a:ea typeface="Source Sans Pro"/>
                <a:cs typeface="Source Sans Pro"/>
                <a:sym typeface="Source Sans Pro"/>
              </a:rPr>
              <a:t>Multi-scale resolution (intra- and extra-cellular, tissue, temporal, population)</a:t>
            </a:r>
            <a:endParaRPr sz="1400">
              <a:solidFill>
                <a:srgbClr val="24292E"/>
              </a:solidFill>
              <a:highlight>
                <a:schemeClr val="lt1"/>
              </a:highlight>
              <a:latin typeface="Source Sans Pro"/>
              <a:ea typeface="Source Sans Pro"/>
              <a:cs typeface="Source Sans Pro"/>
              <a:sym typeface="Source Sans Pro"/>
            </a:endParaRPr>
          </a:p>
          <a:p>
            <a:pPr indent="-317500" lvl="0" marL="457200" rtl="0" algn="l">
              <a:spcBef>
                <a:spcPts val="0"/>
              </a:spcBef>
              <a:spcAft>
                <a:spcPts val="0"/>
              </a:spcAft>
              <a:buClr>
                <a:srgbClr val="24292E"/>
              </a:buClr>
              <a:buSzPts val="1400"/>
              <a:buFont typeface="Source Sans Pro"/>
              <a:buChar char="●"/>
            </a:pPr>
            <a:r>
              <a:rPr lang="en" sz="1400">
                <a:solidFill>
                  <a:srgbClr val="24292E"/>
                </a:solidFill>
                <a:highlight>
                  <a:schemeClr val="lt1"/>
                </a:highlight>
                <a:latin typeface="Source Sans Pro"/>
                <a:ea typeface="Source Sans Pro"/>
                <a:cs typeface="Source Sans Pro"/>
                <a:sym typeface="Source Sans Pro"/>
              </a:rPr>
              <a:t>Regulatory network inference</a:t>
            </a:r>
            <a:endParaRPr sz="1400">
              <a:solidFill>
                <a:srgbClr val="24292E"/>
              </a:solidFill>
              <a:highlight>
                <a:schemeClr val="lt1"/>
              </a:highlight>
              <a:latin typeface="Source Sans Pro"/>
              <a:ea typeface="Source Sans Pro"/>
              <a:cs typeface="Source Sans Pro"/>
              <a:sym typeface="Source Sans Pro"/>
            </a:endParaRPr>
          </a:p>
          <a:p>
            <a:pPr indent="-317500" lvl="0" marL="457200" rtl="0" algn="l">
              <a:spcBef>
                <a:spcPts val="0"/>
              </a:spcBef>
              <a:spcAft>
                <a:spcPts val="0"/>
              </a:spcAft>
              <a:buClr>
                <a:srgbClr val="24292E"/>
              </a:buClr>
              <a:buSzPts val="1400"/>
              <a:buFont typeface="Source Sans Pro"/>
              <a:buChar char="●"/>
            </a:pPr>
            <a:r>
              <a:rPr lang="en" sz="1400">
                <a:solidFill>
                  <a:srgbClr val="24292E"/>
                </a:solidFill>
                <a:highlight>
                  <a:schemeClr val="lt1"/>
                </a:highlight>
                <a:latin typeface="Source Sans Pro"/>
                <a:ea typeface="Source Sans Pro"/>
                <a:cs typeface="Source Sans Pro"/>
                <a:sym typeface="Source Sans Pro"/>
              </a:rPr>
              <a:t>Including uncertainty in methods</a:t>
            </a:r>
            <a:endParaRPr sz="1400">
              <a:solidFill>
                <a:srgbClr val="24292E"/>
              </a:solidFill>
              <a:highlight>
                <a:schemeClr val="lt1"/>
              </a:highlight>
              <a:latin typeface="Source Sans Pro"/>
              <a:ea typeface="Source Sans Pro"/>
              <a:cs typeface="Source Sans Pro"/>
              <a:sym typeface="Source Sans Pro"/>
            </a:endParaRPr>
          </a:p>
          <a:p>
            <a:pPr indent="-317500" lvl="0" marL="457200" rtl="0" algn="l">
              <a:spcBef>
                <a:spcPts val="0"/>
              </a:spcBef>
              <a:spcAft>
                <a:spcPts val="0"/>
              </a:spcAft>
              <a:buClr>
                <a:srgbClr val="24292E"/>
              </a:buClr>
              <a:buSzPts val="1400"/>
              <a:buFont typeface="Source Sans Pro"/>
              <a:buChar char="●"/>
            </a:pPr>
            <a:r>
              <a:rPr lang="en" sz="1400">
                <a:solidFill>
                  <a:srgbClr val="24292E"/>
                </a:solidFill>
                <a:highlight>
                  <a:schemeClr val="lt1"/>
                </a:highlight>
                <a:latin typeface="Source Sans Pro"/>
                <a:ea typeface="Source Sans Pro"/>
                <a:cs typeface="Source Sans Pro"/>
                <a:sym typeface="Source Sans Pro"/>
              </a:rPr>
              <a:t>Embedding mathematical models?</a:t>
            </a:r>
            <a:endParaRPr sz="1400">
              <a:solidFill>
                <a:srgbClr val="24292E"/>
              </a:solidFill>
              <a:highlight>
                <a:schemeClr val="lt1"/>
              </a:highlight>
              <a:latin typeface="Source Sans Pro"/>
              <a:ea typeface="Source Sans Pro"/>
              <a:cs typeface="Source Sans Pro"/>
              <a:sym typeface="Source Sans Pro"/>
            </a:endParaRPr>
          </a:p>
          <a:p>
            <a:pPr indent="-317500" lvl="1" marL="914400" rtl="0" algn="l">
              <a:spcBef>
                <a:spcPts val="0"/>
              </a:spcBef>
              <a:spcAft>
                <a:spcPts val="0"/>
              </a:spcAft>
              <a:buClr>
                <a:srgbClr val="0000FF"/>
              </a:buClr>
              <a:buSzPts val="1400"/>
              <a:buFont typeface="Source Sans Pro"/>
              <a:buChar char="○"/>
            </a:pPr>
            <a:r>
              <a:rPr lang="en">
                <a:solidFill>
                  <a:srgbClr val="0000FF"/>
                </a:solidFill>
                <a:highlight>
                  <a:schemeClr val="lt1"/>
                </a:highlight>
                <a:latin typeface="Source Sans Pro"/>
                <a:ea typeface="Source Sans Pro"/>
                <a:cs typeface="Source Sans Pro"/>
                <a:sym typeface="Source Sans Pro"/>
              </a:rPr>
              <a:t>Critical to figure out the underlying causality / dynamics that are now emerging, but introduces an even larger communication barrier w/in the community and with biologists.</a:t>
            </a:r>
            <a:endParaRPr>
              <a:solidFill>
                <a:srgbClr val="0000FF"/>
              </a:solidFill>
              <a:highlight>
                <a:schemeClr val="lt1"/>
              </a:highlight>
              <a:latin typeface="Source Sans Pro"/>
              <a:ea typeface="Source Sans Pro"/>
              <a:cs typeface="Source Sans Pro"/>
              <a:sym typeface="Source Sans Pro"/>
            </a:endParaRPr>
          </a:p>
          <a:p>
            <a:pPr indent="-317500" lvl="1" marL="914400" rtl="0" algn="l">
              <a:spcBef>
                <a:spcPts val="0"/>
              </a:spcBef>
              <a:spcAft>
                <a:spcPts val="0"/>
              </a:spcAft>
              <a:buClr>
                <a:srgbClr val="0000FF"/>
              </a:buClr>
              <a:buSzPts val="1400"/>
              <a:buFont typeface="Source Sans Pro"/>
              <a:buChar char="○"/>
            </a:pPr>
            <a:r>
              <a:rPr lang="en">
                <a:solidFill>
                  <a:srgbClr val="0000FF"/>
                </a:solidFill>
                <a:highlight>
                  <a:schemeClr val="lt1"/>
                </a:highlight>
                <a:latin typeface="Source Sans Pro"/>
                <a:ea typeface="Source Sans Pro"/>
                <a:cs typeface="Source Sans Pro"/>
                <a:sym typeface="Source Sans Pro"/>
              </a:rPr>
              <a:t>Taylor Ferebee: How can we leverage biological training and intuition about interactions in this community which fundamentally are employed in dynamical models?</a:t>
            </a:r>
            <a:endParaRPr>
              <a:solidFill>
                <a:srgbClr val="0000FF"/>
              </a:solidFill>
              <a:highlight>
                <a:schemeClr val="lt1"/>
              </a:highlight>
              <a:latin typeface="Source Sans Pro"/>
              <a:ea typeface="Source Sans Pro"/>
              <a:cs typeface="Source Sans Pro"/>
              <a:sym typeface="Source Sans Pro"/>
            </a:endParaRPr>
          </a:p>
          <a:p>
            <a:pPr indent="-317500" lvl="0" marL="457200" rtl="0" algn="l">
              <a:spcBef>
                <a:spcPts val="0"/>
              </a:spcBef>
              <a:spcAft>
                <a:spcPts val="0"/>
              </a:spcAft>
              <a:buClr>
                <a:srgbClr val="24292E"/>
              </a:buClr>
              <a:buSzPts val="1400"/>
              <a:buFont typeface="Source Sans Pro"/>
              <a:buChar char="●"/>
            </a:pPr>
            <a:r>
              <a:rPr lang="en" sz="1400">
                <a:solidFill>
                  <a:srgbClr val="24292E"/>
                </a:solidFill>
                <a:highlight>
                  <a:schemeClr val="lt1"/>
                </a:highlight>
                <a:latin typeface="Source Sans Pro"/>
                <a:ea typeface="Source Sans Pro"/>
                <a:cs typeface="Source Sans Pro"/>
                <a:sym typeface="Source Sans Pro"/>
              </a:rPr>
              <a:t>How do we balance computational costs from simpler methods with more advanced models?</a:t>
            </a:r>
            <a:endParaRPr sz="1400">
              <a:solidFill>
                <a:srgbClr val="24292E"/>
              </a:solidFill>
              <a:highlight>
                <a:schemeClr val="lt1"/>
              </a:highlight>
              <a:latin typeface="Source Sans Pro"/>
              <a:ea typeface="Source Sans Pro"/>
              <a:cs typeface="Source Sans Pro"/>
              <a:sym typeface="Source Sans Pro"/>
            </a:endParaRPr>
          </a:p>
          <a:p>
            <a:pPr indent="-317500" lvl="0" marL="457200" rtl="0" algn="l">
              <a:spcBef>
                <a:spcPts val="0"/>
              </a:spcBef>
              <a:spcAft>
                <a:spcPts val="0"/>
              </a:spcAft>
              <a:buClr>
                <a:srgbClr val="24292E"/>
              </a:buClr>
              <a:buSzPts val="1400"/>
              <a:buFont typeface="Source Sans Pro"/>
              <a:buChar char="●"/>
            </a:pPr>
            <a:r>
              <a:rPr lang="en" sz="1400">
                <a:solidFill>
                  <a:srgbClr val="24292E"/>
                </a:solidFill>
                <a:highlight>
                  <a:schemeClr val="lt1"/>
                </a:highlight>
                <a:latin typeface="Source Sans Pro"/>
                <a:ea typeface="Source Sans Pro"/>
                <a:cs typeface="Source Sans Pro"/>
                <a:sym typeface="Source Sans Pro"/>
              </a:rPr>
              <a:t>How do methodological hypotheses relate to biological hypotheses (e.g., statistical correlation = biological association)?</a:t>
            </a:r>
            <a:endParaRPr sz="1400">
              <a:solidFill>
                <a:srgbClr val="24292E"/>
              </a:solidFill>
              <a:highlight>
                <a:schemeClr val="lt1"/>
              </a:highlight>
              <a:latin typeface="Source Sans Pro"/>
              <a:ea typeface="Source Sans Pro"/>
              <a:cs typeface="Source Sans Pro"/>
              <a:sym typeface="Source Sans Pro"/>
            </a:endParaRPr>
          </a:p>
          <a:p>
            <a:pPr indent="-317500" lvl="0" marL="457200" rtl="0" algn="l">
              <a:spcBef>
                <a:spcPts val="0"/>
              </a:spcBef>
              <a:spcAft>
                <a:spcPts val="0"/>
              </a:spcAft>
              <a:buClr>
                <a:srgbClr val="0000FF"/>
              </a:buClr>
              <a:buSzPts val="1400"/>
              <a:buFont typeface="Source Sans Pro"/>
              <a:buChar char="●"/>
            </a:pPr>
            <a:r>
              <a:rPr lang="en" sz="1400">
                <a:solidFill>
                  <a:srgbClr val="0000FF"/>
                </a:solidFill>
                <a:highlight>
                  <a:schemeClr val="lt1"/>
                </a:highlight>
                <a:latin typeface="Source Sans Pro"/>
                <a:ea typeface="Source Sans Pro"/>
                <a:cs typeface="Source Sans Pro"/>
                <a:sym typeface="Source Sans Pro"/>
              </a:rPr>
              <a:t>Can we divide as a community what’s truly new vs what we can adapt from previous efforts in bulk / other fields?</a:t>
            </a:r>
            <a:endParaRPr sz="1400">
              <a:solidFill>
                <a:srgbClr val="0000FF"/>
              </a:solidFill>
              <a:highlight>
                <a:schemeClr val="lt1"/>
              </a:highlight>
              <a:latin typeface="Source Sans Pro"/>
              <a:ea typeface="Source Sans Pro"/>
              <a:cs typeface="Source Sans Pro"/>
              <a:sym typeface="Source Sans Pro"/>
            </a:endParaRPr>
          </a:p>
        </p:txBody>
      </p:sp>
      <p:grpSp>
        <p:nvGrpSpPr>
          <p:cNvPr id="91" name="Google Shape;91;p17"/>
          <p:cNvGrpSpPr/>
          <p:nvPr/>
        </p:nvGrpSpPr>
        <p:grpSpPr>
          <a:xfrm>
            <a:off x="6749700" y="4744063"/>
            <a:ext cx="3000000" cy="359100"/>
            <a:chOff x="6749700" y="4744063"/>
            <a:chExt cx="3000000" cy="359100"/>
          </a:xfrm>
        </p:grpSpPr>
        <p:sp>
          <p:nvSpPr>
            <p:cNvPr id="92" name="Google Shape;92;p17"/>
            <p:cNvSpPr txBox="1"/>
            <p:nvPr/>
          </p:nvSpPr>
          <p:spPr>
            <a:xfrm>
              <a:off x="6749700" y="4744063"/>
              <a:ext cx="3000000" cy="3591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1300">
                  <a:solidFill>
                    <a:srgbClr val="38A1F3"/>
                  </a:solidFill>
                  <a:highlight>
                    <a:schemeClr val="lt1"/>
                  </a:highlight>
                </a:rPr>
                <a:t>#BIRSBioIntegration</a:t>
              </a:r>
              <a:endParaRPr sz="1300">
                <a:solidFill>
                  <a:srgbClr val="38A1F3"/>
                </a:solidFill>
              </a:endParaRPr>
            </a:p>
          </p:txBody>
        </p:sp>
        <p:pic>
          <p:nvPicPr>
            <p:cNvPr id="93" name="Google Shape;93;p17"/>
            <p:cNvPicPr preferRelativeResize="0"/>
            <p:nvPr/>
          </p:nvPicPr>
          <p:blipFill>
            <a:blip r:embed="rId3">
              <a:alphaModFix/>
            </a:blip>
            <a:stretch>
              <a:fillRect/>
            </a:stretch>
          </p:blipFill>
          <p:spPr>
            <a:xfrm>
              <a:off x="7168259" y="4773534"/>
              <a:ext cx="300175" cy="300175"/>
            </a:xfrm>
            <a:prstGeom prst="rect">
              <a:avLst/>
            </a:prstGeom>
            <a:noFill/>
            <a:ln>
              <a:noFill/>
            </a:ln>
          </p:spPr>
        </p:pic>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needed for the future of multi-omics?</a:t>
            </a:r>
            <a:endParaRPr/>
          </a:p>
        </p:txBody>
      </p:sp>
      <p:sp>
        <p:nvSpPr>
          <p:cNvPr id="99" name="Google Shape;99;p18"/>
          <p:cNvSpPr txBox="1"/>
          <p:nvPr>
            <p:ph idx="1" type="body"/>
          </p:nvPr>
        </p:nvSpPr>
        <p:spPr>
          <a:xfrm>
            <a:off x="311700" y="923875"/>
            <a:ext cx="8520600" cy="3416400"/>
          </a:xfrm>
          <a:prstGeom prst="rect">
            <a:avLst/>
          </a:prstGeom>
        </p:spPr>
        <p:txBody>
          <a:bodyPr anchorCtr="0" anchor="t" bIns="91425" lIns="91425" spcFirstLastPara="1" rIns="91425" wrap="square" tIns="91425">
            <a:noAutofit/>
          </a:bodyPr>
          <a:lstStyle/>
          <a:p>
            <a:pPr indent="-317500" lvl="0" marL="457200" rtl="0" algn="l">
              <a:spcBef>
                <a:spcPts val="300"/>
              </a:spcBef>
              <a:spcAft>
                <a:spcPts val="0"/>
              </a:spcAft>
              <a:buClr>
                <a:srgbClr val="24292E"/>
              </a:buClr>
              <a:buSzPts val="1400"/>
              <a:buFont typeface="Source Sans Pro"/>
              <a:buChar char="●"/>
            </a:pPr>
            <a:r>
              <a:rPr lang="en" sz="1400">
                <a:solidFill>
                  <a:srgbClr val="24292E"/>
                </a:solidFill>
                <a:highlight>
                  <a:schemeClr val="lt1"/>
                </a:highlight>
                <a:latin typeface="Source Sans Pro"/>
                <a:ea typeface="Source Sans Pro"/>
                <a:cs typeface="Source Sans Pro"/>
                <a:sym typeface="Source Sans Pro"/>
              </a:rPr>
              <a:t>Benchmark multi-scale datasets with known ground truth</a:t>
            </a:r>
            <a:endParaRPr sz="1400">
              <a:solidFill>
                <a:srgbClr val="24292E"/>
              </a:solidFill>
              <a:highlight>
                <a:schemeClr val="lt1"/>
              </a:highlight>
              <a:latin typeface="Source Sans Pro"/>
              <a:ea typeface="Source Sans Pro"/>
              <a:cs typeface="Source Sans Pro"/>
              <a:sym typeface="Source Sans Pro"/>
            </a:endParaRPr>
          </a:p>
          <a:p>
            <a:pPr indent="-317500" lvl="1" marL="914400" rtl="0" algn="l">
              <a:spcBef>
                <a:spcPts val="0"/>
              </a:spcBef>
              <a:spcAft>
                <a:spcPts val="0"/>
              </a:spcAft>
              <a:buClr>
                <a:srgbClr val="0000FF"/>
              </a:buClr>
              <a:buSzPts val="1400"/>
              <a:buFont typeface="Source Sans Pro"/>
              <a:buChar char="○"/>
            </a:pPr>
            <a:r>
              <a:rPr lang="en">
                <a:solidFill>
                  <a:srgbClr val="0000FF"/>
                </a:solidFill>
                <a:highlight>
                  <a:schemeClr val="lt1"/>
                </a:highlight>
                <a:latin typeface="Source Sans Pro"/>
                <a:ea typeface="Source Sans Pro"/>
                <a:cs typeface="Source Sans Pro"/>
                <a:sym typeface="Source Sans Pro"/>
              </a:rPr>
              <a:t>Linking and curation of phenotypes and perturbations with multi-omics data going beyond atlases</a:t>
            </a:r>
            <a:endParaRPr>
              <a:solidFill>
                <a:srgbClr val="0000FF"/>
              </a:solidFill>
              <a:highlight>
                <a:schemeClr val="lt1"/>
              </a:highlight>
              <a:latin typeface="Source Sans Pro"/>
              <a:ea typeface="Source Sans Pro"/>
              <a:cs typeface="Source Sans Pro"/>
              <a:sym typeface="Source Sans Pro"/>
            </a:endParaRPr>
          </a:p>
          <a:p>
            <a:pPr indent="-317500" lvl="1" marL="914400" rtl="0" algn="l">
              <a:spcBef>
                <a:spcPts val="0"/>
              </a:spcBef>
              <a:spcAft>
                <a:spcPts val="0"/>
              </a:spcAft>
              <a:buClr>
                <a:srgbClr val="0000FF"/>
              </a:buClr>
              <a:buSzPts val="1400"/>
              <a:buFont typeface="Source Sans Pro"/>
              <a:buChar char="○"/>
            </a:pPr>
            <a:r>
              <a:rPr lang="en">
                <a:solidFill>
                  <a:srgbClr val="0000FF"/>
                </a:solidFill>
                <a:highlight>
                  <a:schemeClr val="lt1"/>
                </a:highlight>
                <a:latin typeface="Source Sans Pro"/>
                <a:ea typeface="Source Sans Pro"/>
                <a:cs typeface="Source Sans Pro"/>
                <a:sym typeface="Source Sans Pro"/>
              </a:rPr>
              <a:t>How do we balance the need for ground truth for benchmarking with novel biological questions?</a:t>
            </a:r>
            <a:endParaRPr>
              <a:solidFill>
                <a:srgbClr val="0000FF"/>
              </a:solidFill>
              <a:highlight>
                <a:schemeClr val="lt1"/>
              </a:highlight>
              <a:latin typeface="Source Sans Pro"/>
              <a:ea typeface="Source Sans Pro"/>
              <a:cs typeface="Source Sans Pro"/>
              <a:sym typeface="Source Sans Pro"/>
            </a:endParaRPr>
          </a:p>
          <a:p>
            <a:pPr indent="-317500" lvl="1" marL="914400" rtl="0" algn="l">
              <a:spcBef>
                <a:spcPts val="0"/>
              </a:spcBef>
              <a:spcAft>
                <a:spcPts val="0"/>
              </a:spcAft>
              <a:buClr>
                <a:srgbClr val="0000FF"/>
              </a:buClr>
              <a:buSzPts val="1400"/>
              <a:buFont typeface="Source Sans Pro"/>
              <a:buChar char="○"/>
            </a:pPr>
            <a:r>
              <a:rPr lang="en">
                <a:solidFill>
                  <a:srgbClr val="0000FF"/>
                </a:solidFill>
                <a:highlight>
                  <a:schemeClr val="lt1"/>
                </a:highlight>
                <a:latin typeface="Source Sans Pro"/>
                <a:ea typeface="Source Sans Pro"/>
                <a:cs typeface="Source Sans Pro"/>
                <a:sym typeface="Source Sans Pro"/>
              </a:rPr>
              <a:t>Are hackathons with engaged biological experts the solution? How do we keep them open ended to avoid bias and generate flexible new datasets to resolve areas of discrepancy between methods vs commonalities?</a:t>
            </a:r>
            <a:endParaRPr>
              <a:solidFill>
                <a:srgbClr val="0000FF"/>
              </a:solidFill>
              <a:highlight>
                <a:schemeClr val="lt1"/>
              </a:highlight>
              <a:latin typeface="Source Sans Pro"/>
              <a:ea typeface="Source Sans Pro"/>
              <a:cs typeface="Source Sans Pro"/>
              <a:sym typeface="Source Sans Pro"/>
            </a:endParaRPr>
          </a:p>
          <a:p>
            <a:pPr indent="-317500" lvl="0" marL="457200" rtl="0" algn="l">
              <a:spcBef>
                <a:spcPts val="0"/>
              </a:spcBef>
              <a:spcAft>
                <a:spcPts val="0"/>
              </a:spcAft>
              <a:buClr>
                <a:srgbClr val="24292E"/>
              </a:buClr>
              <a:buSzPts val="1400"/>
              <a:buFont typeface="Source Sans Pro"/>
              <a:buChar char="●"/>
            </a:pPr>
            <a:r>
              <a:rPr lang="en" sz="1400">
                <a:solidFill>
                  <a:srgbClr val="24292E"/>
                </a:solidFill>
                <a:highlight>
                  <a:schemeClr val="lt1"/>
                </a:highlight>
                <a:latin typeface="Source Sans Pro"/>
                <a:ea typeface="Source Sans Pro"/>
                <a:cs typeface="Source Sans Pro"/>
                <a:sym typeface="Source Sans Pro"/>
              </a:rPr>
              <a:t>Unifying cross-disciplinary, cross-technology language</a:t>
            </a:r>
            <a:endParaRPr sz="1400">
              <a:solidFill>
                <a:srgbClr val="24292E"/>
              </a:solidFill>
              <a:highlight>
                <a:schemeClr val="lt1"/>
              </a:highlight>
              <a:latin typeface="Source Sans Pro"/>
              <a:ea typeface="Source Sans Pro"/>
              <a:cs typeface="Source Sans Pro"/>
              <a:sym typeface="Source Sans Pro"/>
            </a:endParaRPr>
          </a:p>
          <a:p>
            <a:pPr indent="-317500" lvl="1" marL="914400" rtl="0" algn="l">
              <a:spcBef>
                <a:spcPts val="0"/>
              </a:spcBef>
              <a:spcAft>
                <a:spcPts val="0"/>
              </a:spcAft>
              <a:buClr>
                <a:srgbClr val="0000FF"/>
              </a:buClr>
              <a:buSzPts val="1400"/>
              <a:buFont typeface="Source Sans Pro"/>
              <a:buChar char="○"/>
            </a:pPr>
            <a:r>
              <a:rPr lang="en">
                <a:solidFill>
                  <a:srgbClr val="0000FF"/>
                </a:solidFill>
                <a:highlight>
                  <a:schemeClr val="lt1"/>
                </a:highlight>
                <a:latin typeface="Source Sans Pro"/>
                <a:ea typeface="Source Sans Pro"/>
                <a:cs typeface="Source Sans Pro"/>
                <a:sym typeface="Source Sans Pro"/>
              </a:rPr>
              <a:t>Phenomics / ontologies that build upon standard cell type annotations as an entry point but then develops and extends to a new dynamic language of cells that are data driven</a:t>
            </a:r>
            <a:endParaRPr>
              <a:solidFill>
                <a:srgbClr val="0000FF"/>
              </a:solidFill>
              <a:highlight>
                <a:schemeClr val="lt1"/>
              </a:highlight>
              <a:latin typeface="Source Sans Pro"/>
              <a:ea typeface="Source Sans Pro"/>
              <a:cs typeface="Source Sans Pro"/>
              <a:sym typeface="Source Sans Pro"/>
            </a:endParaRPr>
          </a:p>
          <a:p>
            <a:pPr indent="-317500" lvl="1" marL="914400" rtl="0" algn="l">
              <a:spcBef>
                <a:spcPts val="0"/>
              </a:spcBef>
              <a:spcAft>
                <a:spcPts val="0"/>
              </a:spcAft>
              <a:buClr>
                <a:srgbClr val="0000FF"/>
              </a:buClr>
              <a:buSzPts val="1400"/>
              <a:buFont typeface="Source Sans Pro"/>
              <a:buChar char="○"/>
            </a:pPr>
            <a:r>
              <a:rPr lang="en">
                <a:solidFill>
                  <a:srgbClr val="0000FF"/>
                </a:solidFill>
                <a:highlight>
                  <a:schemeClr val="lt1"/>
                </a:highlight>
                <a:latin typeface="Source Sans Pro"/>
                <a:ea typeface="Source Sans Pro"/>
                <a:cs typeface="Source Sans Pro"/>
                <a:sym typeface="Source Sans Pro"/>
              </a:rPr>
              <a:t>Do latent spaces / latent space catalogues become a means to do that?</a:t>
            </a:r>
            <a:endParaRPr>
              <a:solidFill>
                <a:srgbClr val="0000FF"/>
              </a:solidFill>
              <a:highlight>
                <a:schemeClr val="lt1"/>
              </a:highlight>
              <a:latin typeface="Source Sans Pro"/>
              <a:ea typeface="Source Sans Pro"/>
              <a:cs typeface="Source Sans Pro"/>
              <a:sym typeface="Source Sans Pro"/>
            </a:endParaRPr>
          </a:p>
          <a:p>
            <a:pPr indent="-317500" lvl="0" marL="457200" rtl="0" algn="l">
              <a:spcBef>
                <a:spcPts val="0"/>
              </a:spcBef>
              <a:spcAft>
                <a:spcPts val="0"/>
              </a:spcAft>
              <a:buClr>
                <a:srgbClr val="24292E"/>
              </a:buClr>
              <a:buSzPts val="1400"/>
              <a:buFont typeface="Source Sans Pro"/>
              <a:buChar char="●"/>
            </a:pPr>
            <a:r>
              <a:rPr lang="en" sz="1400">
                <a:solidFill>
                  <a:srgbClr val="24292E"/>
                </a:solidFill>
                <a:highlight>
                  <a:schemeClr val="lt1"/>
                </a:highlight>
                <a:latin typeface="Source Sans Pro"/>
                <a:ea typeface="Source Sans Pro"/>
                <a:cs typeface="Source Sans Pro"/>
                <a:sym typeface="Source Sans Pro"/>
              </a:rPr>
              <a:t>Standardized biological variables to model.</a:t>
            </a:r>
            <a:endParaRPr sz="1400">
              <a:solidFill>
                <a:srgbClr val="24292E"/>
              </a:solidFill>
              <a:highlight>
                <a:schemeClr val="lt1"/>
              </a:highlight>
              <a:latin typeface="Source Sans Pro"/>
              <a:ea typeface="Source Sans Pro"/>
              <a:cs typeface="Source Sans Pro"/>
              <a:sym typeface="Source Sans Pro"/>
            </a:endParaRPr>
          </a:p>
          <a:p>
            <a:pPr indent="-317500" lvl="1" marL="914400" rtl="0" algn="l">
              <a:spcBef>
                <a:spcPts val="0"/>
              </a:spcBef>
              <a:spcAft>
                <a:spcPts val="0"/>
              </a:spcAft>
              <a:buClr>
                <a:srgbClr val="0000FF"/>
              </a:buClr>
              <a:buSzPts val="1400"/>
              <a:buFont typeface="Source Sans Pro"/>
              <a:buChar char="○"/>
            </a:pPr>
            <a:r>
              <a:rPr lang="en">
                <a:solidFill>
                  <a:srgbClr val="0000FF"/>
                </a:solidFill>
                <a:highlight>
                  <a:schemeClr val="lt1"/>
                </a:highlight>
                <a:latin typeface="Source Sans Pro"/>
                <a:ea typeface="Source Sans Pro"/>
                <a:cs typeface="Source Sans Pro"/>
                <a:sym typeface="Source Sans Pro"/>
              </a:rPr>
              <a:t>Fishing expeditions vs mechanism and how do we move to acceptance of </a:t>
            </a:r>
            <a:r>
              <a:rPr i="1" lang="en">
                <a:solidFill>
                  <a:srgbClr val="0000FF"/>
                </a:solidFill>
                <a:highlight>
                  <a:schemeClr val="lt1"/>
                </a:highlight>
                <a:latin typeface="Source Sans Pro"/>
                <a:ea typeface="Source Sans Pro"/>
                <a:cs typeface="Source Sans Pro"/>
                <a:sym typeface="Source Sans Pro"/>
              </a:rPr>
              <a:t>in silico </a:t>
            </a:r>
            <a:r>
              <a:rPr lang="en">
                <a:solidFill>
                  <a:srgbClr val="0000FF"/>
                </a:solidFill>
                <a:highlight>
                  <a:schemeClr val="lt1"/>
                </a:highlight>
                <a:latin typeface="Source Sans Pro"/>
                <a:ea typeface="Source Sans Pro"/>
                <a:cs typeface="Source Sans Pro"/>
                <a:sym typeface="Source Sans Pro"/>
              </a:rPr>
              <a:t>validation</a:t>
            </a:r>
            <a:endParaRPr>
              <a:solidFill>
                <a:srgbClr val="0000FF"/>
              </a:solidFill>
              <a:highlight>
                <a:schemeClr val="lt1"/>
              </a:highlight>
              <a:latin typeface="Source Sans Pro"/>
              <a:ea typeface="Source Sans Pro"/>
              <a:cs typeface="Source Sans Pro"/>
              <a:sym typeface="Source Sans Pro"/>
            </a:endParaRPr>
          </a:p>
          <a:p>
            <a:pPr indent="-317500" lvl="1" marL="914400" rtl="0" algn="l">
              <a:spcBef>
                <a:spcPts val="0"/>
              </a:spcBef>
              <a:spcAft>
                <a:spcPts val="0"/>
              </a:spcAft>
              <a:buClr>
                <a:srgbClr val="0000FF"/>
              </a:buClr>
              <a:buSzPts val="1400"/>
              <a:buFont typeface="Source Sans Pro"/>
              <a:buChar char="○"/>
            </a:pPr>
            <a:r>
              <a:rPr lang="en">
                <a:solidFill>
                  <a:srgbClr val="0000FF"/>
                </a:solidFill>
                <a:highlight>
                  <a:schemeClr val="lt1"/>
                </a:highlight>
                <a:latin typeface="Source Sans Pro"/>
                <a:ea typeface="Source Sans Pro"/>
                <a:cs typeface="Source Sans Pro"/>
                <a:sym typeface="Source Sans Pro"/>
              </a:rPr>
              <a:t>Wouter “Fishing expeditions in one pond doesn’t make sense - we need global oceans”</a:t>
            </a:r>
            <a:endParaRPr>
              <a:solidFill>
                <a:srgbClr val="0000FF"/>
              </a:solidFill>
              <a:highlight>
                <a:schemeClr val="lt1"/>
              </a:highlight>
              <a:latin typeface="Source Sans Pro"/>
              <a:ea typeface="Source Sans Pro"/>
              <a:cs typeface="Source Sans Pro"/>
              <a:sym typeface="Source Sans Pro"/>
            </a:endParaRPr>
          </a:p>
          <a:p>
            <a:pPr indent="-317500" lvl="0" marL="457200" rtl="0" algn="l">
              <a:spcBef>
                <a:spcPts val="0"/>
              </a:spcBef>
              <a:spcAft>
                <a:spcPts val="0"/>
              </a:spcAft>
              <a:buClr>
                <a:srgbClr val="24292E"/>
              </a:buClr>
              <a:buSzPts val="1400"/>
              <a:buFont typeface="Source Sans Pro"/>
              <a:buChar char="●"/>
            </a:pPr>
            <a:r>
              <a:rPr lang="en" sz="1400">
                <a:solidFill>
                  <a:srgbClr val="24292E"/>
                </a:solidFill>
                <a:highlight>
                  <a:schemeClr val="lt1"/>
                </a:highlight>
                <a:latin typeface="Source Sans Pro"/>
                <a:ea typeface="Source Sans Pro"/>
                <a:cs typeface="Source Sans Pro"/>
                <a:sym typeface="Source Sans Pro"/>
              </a:rPr>
              <a:t>Visualization techniques and platforms.</a:t>
            </a:r>
            <a:endParaRPr sz="1400">
              <a:solidFill>
                <a:srgbClr val="24292E"/>
              </a:solidFill>
              <a:highlight>
                <a:schemeClr val="lt1"/>
              </a:highlight>
              <a:latin typeface="Source Sans Pro"/>
              <a:ea typeface="Source Sans Pro"/>
              <a:cs typeface="Source Sans Pro"/>
              <a:sym typeface="Source Sans Pro"/>
            </a:endParaRPr>
          </a:p>
          <a:p>
            <a:pPr indent="-317500" lvl="0" marL="457200" rtl="0" algn="l">
              <a:spcBef>
                <a:spcPts val="0"/>
              </a:spcBef>
              <a:spcAft>
                <a:spcPts val="0"/>
              </a:spcAft>
              <a:buClr>
                <a:srgbClr val="24292E"/>
              </a:buClr>
              <a:buSzPts val="1400"/>
              <a:buFont typeface="Source Sans Pro"/>
              <a:buChar char="●"/>
            </a:pPr>
            <a:r>
              <a:rPr lang="en" sz="1400">
                <a:solidFill>
                  <a:srgbClr val="24292E"/>
                </a:solidFill>
                <a:highlight>
                  <a:schemeClr val="lt1"/>
                </a:highlight>
                <a:latin typeface="Source Sans Pro"/>
                <a:ea typeface="Source Sans Pro"/>
                <a:cs typeface="Source Sans Pro"/>
                <a:sym typeface="Source Sans Pro"/>
              </a:rPr>
              <a:t>Organism-level reference maps?</a:t>
            </a:r>
            <a:endParaRPr sz="1400">
              <a:solidFill>
                <a:srgbClr val="24292E"/>
              </a:solidFill>
              <a:highlight>
                <a:schemeClr val="lt1"/>
              </a:highlight>
              <a:latin typeface="Source Sans Pro"/>
              <a:ea typeface="Source Sans Pro"/>
              <a:cs typeface="Source Sans Pro"/>
              <a:sym typeface="Source Sans Pro"/>
            </a:endParaRPr>
          </a:p>
          <a:p>
            <a:pPr indent="-317500" lvl="0" marL="457200" rtl="0" algn="l">
              <a:spcBef>
                <a:spcPts val="0"/>
              </a:spcBef>
              <a:spcAft>
                <a:spcPts val="0"/>
              </a:spcAft>
              <a:buClr>
                <a:srgbClr val="24292E"/>
              </a:buClr>
              <a:buSzPts val="1400"/>
              <a:buFont typeface="Source Sans Pro"/>
              <a:buChar char="●"/>
            </a:pPr>
            <a:r>
              <a:rPr lang="en" sz="1400">
                <a:solidFill>
                  <a:srgbClr val="24292E"/>
                </a:solidFill>
                <a:highlight>
                  <a:schemeClr val="lt1"/>
                </a:highlight>
                <a:latin typeface="Source Sans Pro"/>
                <a:ea typeface="Source Sans Pro"/>
                <a:cs typeface="Source Sans Pro"/>
                <a:sym typeface="Source Sans Pro"/>
              </a:rPr>
              <a:t>Technologies?</a:t>
            </a:r>
            <a:endParaRPr sz="1400">
              <a:solidFill>
                <a:srgbClr val="24292E"/>
              </a:solidFill>
              <a:highlight>
                <a:schemeClr val="lt1"/>
              </a:highlight>
              <a:latin typeface="Source Sans Pro"/>
              <a:ea typeface="Source Sans Pro"/>
              <a:cs typeface="Source Sans Pro"/>
              <a:sym typeface="Source Sans Pro"/>
            </a:endParaRPr>
          </a:p>
        </p:txBody>
      </p:sp>
      <p:grpSp>
        <p:nvGrpSpPr>
          <p:cNvPr id="100" name="Google Shape;100;p18"/>
          <p:cNvGrpSpPr/>
          <p:nvPr/>
        </p:nvGrpSpPr>
        <p:grpSpPr>
          <a:xfrm>
            <a:off x="6749700" y="4744063"/>
            <a:ext cx="3000000" cy="359100"/>
            <a:chOff x="6749700" y="4744063"/>
            <a:chExt cx="3000000" cy="359100"/>
          </a:xfrm>
        </p:grpSpPr>
        <p:sp>
          <p:nvSpPr>
            <p:cNvPr id="101" name="Google Shape;101;p18"/>
            <p:cNvSpPr txBox="1"/>
            <p:nvPr/>
          </p:nvSpPr>
          <p:spPr>
            <a:xfrm>
              <a:off x="6749700" y="4744063"/>
              <a:ext cx="3000000" cy="3591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1300">
                  <a:solidFill>
                    <a:srgbClr val="38A1F3"/>
                  </a:solidFill>
                  <a:highlight>
                    <a:schemeClr val="lt1"/>
                  </a:highlight>
                </a:rPr>
                <a:t>#BIRSBioIntegration</a:t>
              </a:r>
              <a:endParaRPr sz="1300">
                <a:solidFill>
                  <a:srgbClr val="38A1F3"/>
                </a:solidFill>
              </a:endParaRPr>
            </a:p>
          </p:txBody>
        </p:sp>
        <p:pic>
          <p:nvPicPr>
            <p:cNvPr id="102" name="Google Shape;102;p18"/>
            <p:cNvPicPr preferRelativeResize="0"/>
            <p:nvPr/>
          </p:nvPicPr>
          <p:blipFill>
            <a:blip r:embed="rId3">
              <a:alphaModFix/>
            </a:blip>
            <a:stretch>
              <a:fillRect/>
            </a:stretch>
          </p:blipFill>
          <p:spPr>
            <a:xfrm>
              <a:off x="7168259" y="4773534"/>
              <a:ext cx="300175" cy="300175"/>
            </a:xfrm>
            <a:prstGeom prst="rect">
              <a:avLst/>
            </a:prstGeom>
            <a:noFill/>
            <a:ln>
              <a:noFill/>
            </a:ln>
          </p:spPr>
        </p:pic>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