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1"/>
  </p:sldMasterIdLst>
  <p:notesMasterIdLst>
    <p:notesMasterId r:id="rId17"/>
  </p:notesMasterIdLst>
  <p:handoutMasterIdLst>
    <p:handoutMasterId r:id="rId18"/>
  </p:handoutMasterIdLst>
  <p:sldIdLst>
    <p:sldId id="260" r:id="rId2"/>
    <p:sldId id="263" r:id="rId3"/>
    <p:sldId id="279" r:id="rId4"/>
    <p:sldId id="280" r:id="rId5"/>
    <p:sldId id="281" r:id="rId6"/>
    <p:sldId id="283" r:id="rId7"/>
    <p:sldId id="284" r:id="rId8"/>
    <p:sldId id="276" r:id="rId9"/>
    <p:sldId id="288" r:id="rId10"/>
    <p:sldId id="289" r:id="rId11"/>
    <p:sldId id="290" r:id="rId12"/>
    <p:sldId id="292" r:id="rId13"/>
    <p:sldId id="278" r:id="rId14"/>
    <p:sldId id="293" r:id="rId15"/>
    <p:sldId id="264" r:id="rId16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" userDrawn="1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5ABD"/>
    <a:srgbClr val="6156C4"/>
    <a:srgbClr val="0432FF"/>
    <a:srgbClr val="A97239"/>
    <a:srgbClr val="65A2C8"/>
    <a:srgbClr val="BC763C"/>
    <a:srgbClr val="BD743C"/>
    <a:srgbClr val="9A4529"/>
    <a:srgbClr val="820150"/>
    <a:srgbClr val="7762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486" autoAdjust="0"/>
    <p:restoredTop sz="84762"/>
  </p:normalViewPr>
  <p:slideViewPr>
    <p:cSldViewPr snapToGrid="0" snapToObjects="1">
      <p:cViewPr varScale="1">
        <p:scale>
          <a:sx n="57" d="100"/>
          <a:sy n="57" d="100"/>
        </p:scale>
        <p:origin x="176" y="1016"/>
      </p:cViewPr>
      <p:guideLst>
        <p:guide orient="horz" pos="43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497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A69A9C-1087-184F-8370-423E175D9D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90E3D-F5E5-0D40-B323-A25B85CF9E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E50B8-2EF8-564F-AE86-D84E6C503530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3AA97-2F38-5340-B685-1E0EA3E358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B732F3-25A6-284F-A24C-5FD21AE6BE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78BA3-E235-9946-9A4D-07E907F68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00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C8D20-1945-7145-91A2-3D134BDA25E2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104DB-87CA-D64F-AB86-DB2520DD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5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Stock image of cloud formations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61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914399" y="0"/>
            <a:ext cx="10895527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1371600" y="7543800"/>
            <a:ext cx="3657600" cy="228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800" dirty="0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43200"/>
            <a:ext cx="4572000" cy="1828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800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0529" y="5669280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 dirty="0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5983356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6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710609" y="-1245704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1600" y="237744"/>
            <a:ext cx="1280160" cy="1249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0529" y="7178040"/>
            <a:ext cx="824484" cy="228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75535" y="7249637"/>
            <a:ext cx="929809" cy="155448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51641" y="4915645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4F8E3-4ED9-44B4-99E6-8A3D2CF8D415}" type="datetime4">
              <a:rPr lang="en-US" smtClean="0"/>
              <a:t>October 16, 2019</a:t>
            </a:fld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73011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30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7772400" cy="7315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6858000"/>
            <a:ext cx="77724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10/16/19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30642" y="457199"/>
            <a:ext cx="7772400" cy="73152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10/16/19</a:t>
            </a:fld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99034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12801600" cy="548640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10/16/19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156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008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156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08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156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156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10/16/19</a:t>
            </a:fld>
            <a:endParaRPr lang="en-US" dirty="0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10/16/19</a:t>
            </a:fld>
            <a:endParaRPr lang="en-US" dirty="0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71600" y="2194560"/>
            <a:ext cx="12801600" cy="52588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00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10/16/19</a:t>
            </a:fld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829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10/16/19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371600" y="2057400"/>
            <a:ext cx="6511636" cy="5486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7" y="7772400"/>
            <a:ext cx="54715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76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8D28A-E737-5049-8A98-3AC3A6EA2CD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371600" y="237744"/>
            <a:ext cx="1280160" cy="124922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0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FD0D9-1CAC-4FBD-8120-CBD5A07EB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2617" y="2247702"/>
            <a:ext cx="9948930" cy="1569766"/>
          </a:xfrm>
        </p:spPr>
        <p:txBody>
          <a:bodyPr/>
          <a:lstStyle/>
          <a:p>
            <a:pPr algn="l"/>
            <a:r>
              <a:rPr lang="en-US" sz="3600" dirty="0"/>
              <a:t>Examples of Consistency Issues in Atmospheric Physics Parameterization and Process Coupling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886310-1A8B-41C6-8ABF-4E9492246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96320" y="7124594"/>
            <a:ext cx="4572000" cy="274320"/>
          </a:xfrm>
        </p:spPr>
        <p:txBody>
          <a:bodyPr/>
          <a:lstStyle/>
          <a:p>
            <a:r>
              <a:rPr lang="en-US" dirty="0"/>
              <a:t>Hui Wan (PNNL) and Colleagues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99C3C0-764A-4145-9480-D79B28BB65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0033" y="7438670"/>
            <a:ext cx="5969358" cy="274320"/>
          </a:xfrm>
        </p:spPr>
        <p:txBody>
          <a:bodyPr/>
          <a:lstStyle/>
          <a:p>
            <a:r>
              <a:rPr lang="en-US" dirty="0"/>
              <a:t>BIRS PDC Workshop, Canada, October 2019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696A4F-5314-46CD-B205-CC2D44570D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80376" y="3863395"/>
            <a:ext cx="6698421" cy="43815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BD743C"/>
                </a:solidFill>
              </a:rPr>
              <a:t>(Not directly related to energy or water conservation, though)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73DB91-66AF-F543-A741-3E0909C28319}"/>
              </a:ext>
            </a:extLst>
          </p:cNvPr>
          <p:cNvSpPr txBox="1"/>
          <p:nvPr/>
        </p:nvSpPr>
        <p:spPr>
          <a:xfrm>
            <a:off x="1280376" y="4713901"/>
            <a:ext cx="955075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 err="1">
                <a:solidFill>
                  <a:srgbClr val="7762CD"/>
                </a:solidFill>
              </a:rPr>
              <a:t>Undiscretized</a:t>
            </a:r>
            <a:r>
              <a:rPr lang="en-US" b="1" dirty="0">
                <a:solidFill>
                  <a:srgbClr val="7762CD"/>
                </a:solidFill>
              </a:rPr>
              <a:t> equation </a:t>
            </a:r>
            <a:r>
              <a:rPr lang="en-US" dirty="0">
                <a:solidFill>
                  <a:schemeClr val="accent2"/>
                </a:solidFill>
              </a:rPr>
              <a:t>inconsistent with intended physics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7762CD"/>
                </a:solidFill>
              </a:rPr>
              <a:t>Discretization</a:t>
            </a:r>
            <a:r>
              <a:rPr lang="en-US" dirty="0">
                <a:solidFill>
                  <a:schemeClr val="accent2"/>
                </a:solidFill>
              </a:rPr>
              <a:t> inconsistent with intended physics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… in </a:t>
            </a:r>
            <a:r>
              <a:rPr lang="en-US" i="1" dirty="0">
                <a:solidFill>
                  <a:srgbClr val="7762CD"/>
                </a:solidFill>
              </a:rPr>
              <a:t>deterministic</a:t>
            </a:r>
            <a:r>
              <a:rPr lang="en-US" dirty="0">
                <a:solidFill>
                  <a:schemeClr val="accent2"/>
                </a:solidFill>
              </a:rPr>
              <a:t> problems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… in </a:t>
            </a:r>
            <a:r>
              <a:rPr lang="en-US" i="1" dirty="0">
                <a:solidFill>
                  <a:srgbClr val="7762CD"/>
                </a:solidFill>
              </a:rPr>
              <a:t>stochastic</a:t>
            </a:r>
            <a:r>
              <a:rPr lang="en-US" dirty="0">
                <a:solidFill>
                  <a:schemeClr val="accent2"/>
                </a:solidFill>
              </a:rPr>
              <a:t> problems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EB20AB-160E-A949-B08B-53EF1C362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398" y="574598"/>
            <a:ext cx="3211921" cy="7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5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393509-29C7-3C45-81FB-7BE7DB825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F57031-AE95-B04D-B7C2-FA29BC43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361" y="270933"/>
            <a:ext cx="12893040" cy="1310979"/>
          </a:xfrm>
          <a:solidFill>
            <a:schemeClr val="bg1"/>
          </a:solidFill>
        </p:spPr>
        <p:txBody>
          <a:bodyPr anchor="ctr"/>
          <a:lstStyle/>
          <a:p>
            <a:r>
              <a:rPr lang="en-US" sz="3200" dirty="0"/>
              <a:t>Process Coupling Related to 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68BC540E-6D9A-664F-96EC-D9185C19776E}"/>
              </a:ext>
            </a:extLst>
          </p:cNvPr>
          <p:cNvSpPr txBox="1">
            <a:spLocks/>
          </p:cNvSpPr>
          <p:nvPr/>
        </p:nvSpPr>
        <p:spPr>
          <a:xfrm>
            <a:off x="1939834" y="4705931"/>
            <a:ext cx="4913673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000" kern="1200">
                <a:solidFill>
                  <a:srgbClr val="242424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rgbClr val="242424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600" kern="1200">
                <a:solidFill>
                  <a:srgbClr val="242424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1400" kern="1200">
                <a:solidFill>
                  <a:srgbClr val="242424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400" kern="1200">
                <a:solidFill>
                  <a:srgbClr val="242424"/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Using sequential splitting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D6AA58-B228-D94E-82A7-BD3398D24D20}"/>
              </a:ext>
            </a:extLst>
          </p:cNvPr>
          <p:cNvSpPr txBox="1">
            <a:spLocks/>
          </p:cNvSpPr>
          <p:nvPr/>
        </p:nvSpPr>
        <p:spPr>
          <a:xfrm>
            <a:off x="1939835" y="6047511"/>
            <a:ext cx="444187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000" kern="1200">
                <a:solidFill>
                  <a:srgbClr val="242424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rgbClr val="242424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600" kern="1200">
                <a:solidFill>
                  <a:srgbClr val="242424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1400" kern="1200">
                <a:solidFill>
                  <a:srgbClr val="242424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400" kern="1200">
                <a:solidFill>
                  <a:srgbClr val="242424"/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Using step </a:t>
            </a:r>
            <a:r>
              <a:rPr lang="en-US" dirty="0">
                <a:solidFill>
                  <a:srgbClr val="0432FF"/>
                </a:solidFill>
              </a:rPr>
              <a:t>n</a:t>
            </a:r>
            <a:r>
              <a:rPr lang="en-US" dirty="0"/>
              <a:t> (in equilibrium)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0320AA-FF19-7749-9CA6-DE4896040E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250" y="6368224"/>
            <a:ext cx="2373002" cy="80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9506B7-0B69-2F44-9291-34801B793C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67" y="5026644"/>
            <a:ext cx="2162660" cy="7582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D2887DF-39F9-184D-9548-ABBC35ACEFC1}"/>
              </a:ext>
            </a:extLst>
          </p:cNvPr>
          <p:cNvSpPr/>
          <p:nvPr/>
        </p:nvSpPr>
        <p:spPr>
          <a:xfrm>
            <a:off x="1416422" y="1819936"/>
            <a:ext cx="79683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42424"/>
                </a:solidFill>
                <a:latin typeface="Arial"/>
                <a:cs typeface="Arial"/>
              </a:rPr>
              <a:t>A ”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safeguard parameter</a:t>
            </a:r>
            <a:r>
              <a:rPr lang="en-US" sz="2000" dirty="0">
                <a:solidFill>
                  <a:srgbClr val="242424"/>
                </a:solidFill>
                <a:latin typeface="Arial"/>
                <a:cs typeface="Arial"/>
              </a:rPr>
              <a:t>” avoids singularity (division by zero)…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42424"/>
                </a:solidFill>
                <a:latin typeface="Arial"/>
                <a:cs typeface="Arial"/>
              </a:rPr>
              <a:t>We assume/hope it has little impact…</a:t>
            </a:r>
          </a:p>
          <a:p>
            <a:endParaRPr lang="en-US" sz="2000" dirty="0">
              <a:solidFill>
                <a:srgbClr val="242424"/>
              </a:solidFill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AC55C2-78F1-6C4D-A4AA-E3FF14C0B8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0964" y="337839"/>
            <a:ext cx="1574506" cy="12015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532165-ED8D-E148-AD64-24903D1B13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178" y="4684442"/>
            <a:ext cx="3174972" cy="20180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43E8D5-D870-8A4F-A39B-615197EEE3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907" y="1819936"/>
            <a:ext cx="2407513" cy="794656"/>
          </a:xfrm>
          <a:prstGeom prst="rect">
            <a:avLst/>
          </a:prstGeom>
        </p:spPr>
      </p:pic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B21A2AE9-B161-2F4C-A9C1-11D875E77A29}"/>
              </a:ext>
            </a:extLst>
          </p:cNvPr>
          <p:cNvSpPr txBox="1">
            <a:spLocks/>
          </p:cNvSpPr>
          <p:nvPr/>
        </p:nvSpPr>
        <p:spPr>
          <a:xfrm>
            <a:off x="1539752" y="3452244"/>
            <a:ext cx="6402977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000" kern="1200">
                <a:solidFill>
                  <a:srgbClr val="242424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rgbClr val="242424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600" kern="1200">
                <a:solidFill>
                  <a:srgbClr val="242424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1400" kern="1200">
                <a:solidFill>
                  <a:srgbClr val="242424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400" kern="1200">
                <a:solidFill>
                  <a:srgbClr val="242424"/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CAM models have been using </a:t>
            </a:r>
            <a:r>
              <a:rPr lang="en-US" b="1" dirty="0"/>
              <a:t>sequential splitting </a:t>
            </a:r>
            <a:r>
              <a:rPr lang="en-US" dirty="0"/>
              <a:t>for over a decade in the parameterization suite</a:t>
            </a:r>
          </a:p>
        </p:txBody>
      </p:sp>
    </p:spTree>
    <p:extLst>
      <p:ext uri="{BB962C8B-B14F-4D97-AF65-F5344CB8AC3E}">
        <p14:creationId xmlns:p14="http://schemas.microsoft.com/office/powerpoint/2010/main" val="130220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C9EEB2-6B1B-C34F-8883-2A27773CA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9FE530-9E1B-3D4B-BE8A-4A43CB56E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909" y="270933"/>
            <a:ext cx="12895291" cy="1310979"/>
          </a:xfrm>
          <a:solidFill>
            <a:schemeClr val="bg1"/>
          </a:solidFill>
        </p:spPr>
        <p:txBody>
          <a:bodyPr anchor="ctr" anchorCtr="0"/>
          <a:lstStyle/>
          <a:p>
            <a:r>
              <a:rPr lang="en-US" sz="3200" dirty="0"/>
              <a:t>Short Convergence Tests vs. Long-term Climate</a:t>
            </a:r>
            <a:endParaRPr lang="en-US" sz="30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A8D174-6D49-C542-8444-F901BEF399A9}"/>
              </a:ext>
            </a:extLst>
          </p:cNvPr>
          <p:cNvGrpSpPr/>
          <p:nvPr/>
        </p:nvGrpSpPr>
        <p:grpSpPr>
          <a:xfrm>
            <a:off x="8458200" y="2984151"/>
            <a:ext cx="5387808" cy="4267548"/>
            <a:chOff x="8458200" y="3516230"/>
            <a:chExt cx="5387808" cy="42675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CF5EB3-E7E8-6945-95B5-794A4A3F0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8200" y="4020623"/>
              <a:ext cx="4645550" cy="376315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B350E4-77A0-E546-AF16-0C7376E7A932}"/>
                </a:ext>
              </a:extLst>
            </p:cNvPr>
            <p:cNvSpPr txBox="1"/>
            <p:nvPr/>
          </p:nvSpPr>
          <p:spPr>
            <a:xfrm>
              <a:off x="8458200" y="3516230"/>
              <a:ext cx="5387808" cy="7571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Impact of splitting on 10-year climate simulated with full physics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E26A6C-2198-1042-940C-F25D10AB9168}"/>
                </a:ext>
              </a:extLst>
            </p:cNvPr>
            <p:cNvSpPr txBox="1"/>
            <p:nvPr/>
          </p:nvSpPr>
          <p:spPr>
            <a:xfrm>
              <a:off x="10689397" y="4644559"/>
              <a:ext cx="2160311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365760" bIns="91440" rtlCol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A43732"/>
                  </a:solidFill>
                </a:rPr>
                <a:t>Revised splitting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88EC1B1-986A-1143-B98A-924697ECC34C}"/>
                </a:ext>
              </a:extLst>
            </p:cNvPr>
            <p:cNvSpPr/>
            <p:nvPr/>
          </p:nvSpPr>
          <p:spPr>
            <a:xfrm>
              <a:off x="9425861" y="6399287"/>
              <a:ext cx="232515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91440" bIns="274320">
              <a:spAutoFit/>
            </a:bodyPr>
            <a:lstStyle/>
            <a:p>
              <a:r>
                <a:rPr lang="en-US" sz="1800" dirty="0">
                  <a:solidFill>
                    <a:srgbClr val="3B769D"/>
                  </a:solidFill>
                </a:rPr>
                <a:t>Baseline model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2E670C-8DEF-984A-A3B4-635205B52F6E}"/>
              </a:ext>
            </a:extLst>
          </p:cNvPr>
          <p:cNvGrpSpPr/>
          <p:nvPr/>
        </p:nvGrpSpPr>
        <p:grpSpPr>
          <a:xfrm>
            <a:off x="1985758" y="2972951"/>
            <a:ext cx="5387808" cy="4644915"/>
            <a:chOff x="1985758" y="3505030"/>
            <a:chExt cx="5387808" cy="46449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101FCA-F0B6-264C-9512-A3DADA2DF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9394" y="3926709"/>
              <a:ext cx="4095260" cy="422323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0A9C39-9210-F645-B64D-6DBD99681770}"/>
                </a:ext>
              </a:extLst>
            </p:cNvPr>
            <p:cNvSpPr txBox="1"/>
            <p:nvPr/>
          </p:nvSpPr>
          <p:spPr>
            <a:xfrm>
              <a:off x="1985758" y="3505030"/>
              <a:ext cx="5387808" cy="7571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Solution error and self-convergence in 1 h simulations with simplified physics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8A1C523-3EA1-894B-8808-B6410801241A}"/>
                </a:ext>
              </a:extLst>
            </p:cNvPr>
            <p:cNvSpPr/>
            <p:nvPr/>
          </p:nvSpPr>
          <p:spPr>
            <a:xfrm>
              <a:off x="3438738" y="4644929"/>
              <a:ext cx="23251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91440" bIns="0">
              <a:spAutoFit/>
            </a:bodyPr>
            <a:lstStyle/>
            <a:p>
              <a:r>
                <a:rPr lang="en-US" sz="1800" dirty="0">
                  <a:solidFill>
                    <a:srgbClr val="3B769D"/>
                  </a:solidFill>
                </a:rPr>
                <a:t>Baseline model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E0B46D-6FC9-D840-852D-4C5AE3106AAE}"/>
                </a:ext>
              </a:extLst>
            </p:cNvPr>
            <p:cNvSpPr txBox="1"/>
            <p:nvPr/>
          </p:nvSpPr>
          <p:spPr>
            <a:xfrm>
              <a:off x="4112052" y="6238829"/>
              <a:ext cx="189964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91440" bIns="91440" rtlCol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A43732"/>
                  </a:solidFill>
                </a:rPr>
                <a:t>Revised splitting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643F633-3B90-D442-B922-1893DDC36C93}"/>
              </a:ext>
            </a:extLst>
          </p:cNvPr>
          <p:cNvSpPr/>
          <p:nvPr/>
        </p:nvSpPr>
        <p:spPr>
          <a:xfrm>
            <a:off x="1277909" y="1560148"/>
            <a:ext cx="123602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2"/>
                </a:solidFill>
              </a:rPr>
              <a:t>1 h convergence tests conducted with a global dynamical core + simplified 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Climate simulations conducted with the same dynamical core + a full physics suite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AE697F-DD5D-1C4B-9163-39917F029E0D}"/>
              </a:ext>
            </a:extLst>
          </p:cNvPr>
          <p:cNvSpPr/>
          <p:nvPr/>
        </p:nvSpPr>
        <p:spPr>
          <a:xfrm>
            <a:off x="2299981" y="7394287"/>
            <a:ext cx="50000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Shading shows the 2𝜎 range of 6 realizations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13CF88-C838-2743-ABC5-1B3914BB289E}"/>
              </a:ext>
            </a:extLst>
          </p:cNvPr>
          <p:cNvSpPr/>
          <p:nvPr/>
        </p:nvSpPr>
        <p:spPr>
          <a:xfrm>
            <a:off x="8606487" y="7332031"/>
            <a:ext cx="5387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Shading shows the 2𝜎 range of 1-year averages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14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C9EEB2-6B1B-C34F-8883-2A27773CA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9FE530-9E1B-3D4B-BE8A-4A43CB56E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909" y="270933"/>
            <a:ext cx="12895291" cy="1310979"/>
          </a:xfrm>
          <a:solidFill>
            <a:schemeClr val="bg1"/>
          </a:solidFill>
        </p:spPr>
        <p:txBody>
          <a:bodyPr anchor="ctr" anchorCtr="0"/>
          <a:lstStyle/>
          <a:p>
            <a:r>
              <a:rPr lang="en-US" sz="3200" dirty="0"/>
              <a:t>What We Learned from This Little Exercise</a:t>
            </a:r>
            <a:endParaRPr lang="en-US" sz="3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43F633-3B90-D442-B922-1893DDC36C93}"/>
              </a:ext>
            </a:extLst>
          </p:cNvPr>
          <p:cNvSpPr/>
          <p:nvPr/>
        </p:nvSpPr>
        <p:spPr>
          <a:xfrm>
            <a:off x="1277909" y="1560148"/>
            <a:ext cx="1236026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2"/>
                </a:solidFill>
              </a:rPr>
              <a:t>Numerical coupling of difference processes need to be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Not only stable (and preferably accurate)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But also consistent with the physical concept behind a parameterization</a:t>
            </a:r>
          </a:p>
          <a:p>
            <a:pPr marL="891540" lvl="1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The impact can be seen in both short-term convergence tests and long-term climate</a:t>
            </a:r>
          </a:p>
        </p:txBody>
      </p:sp>
    </p:spTree>
    <p:extLst>
      <p:ext uri="{BB962C8B-B14F-4D97-AF65-F5344CB8AC3E}">
        <p14:creationId xmlns:p14="http://schemas.microsoft.com/office/powerpoint/2010/main" val="12193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616802-8686-B24D-9525-FB5E0530A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520144"/>
            <a:ext cx="453223" cy="457200"/>
          </a:xfrm>
        </p:spPr>
        <p:txBody>
          <a:bodyPr/>
          <a:lstStyle/>
          <a:p>
            <a:fld id="{FE7A4BB3-E848-5A44-82DF-322201952CD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3D22D2-8017-5A43-83E1-B48B08137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776" y="270933"/>
            <a:ext cx="12846424" cy="1310979"/>
          </a:xfrm>
          <a:solidFill>
            <a:schemeClr val="bg1"/>
          </a:solidFill>
        </p:spPr>
        <p:txBody>
          <a:bodyPr anchor="ctr" anchorCtr="0"/>
          <a:lstStyle/>
          <a:p>
            <a:r>
              <a:rPr lang="en-US" sz="3200" dirty="0"/>
              <a:t>Example 3: Stochastic Problems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70CAD2-9134-244A-9FB5-F8C9133CB209}"/>
              </a:ext>
            </a:extLst>
          </p:cNvPr>
          <p:cNvSpPr/>
          <p:nvPr/>
        </p:nvSpPr>
        <p:spPr>
          <a:xfrm>
            <a:off x="1491914" y="1385714"/>
            <a:ext cx="126812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2"/>
                </a:solidFill>
              </a:rPr>
              <a:t>Stochastic parameterizations are becoming popular in atmosphere and ocean modeling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Naïve application of traditional time integration methods can lead to incorrect answers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A20B669-FE6C-C84C-9293-8F9305A6C7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998"/>
          <a:stretch/>
        </p:blipFill>
        <p:spPr>
          <a:xfrm>
            <a:off x="1324299" y="3651143"/>
            <a:ext cx="3393880" cy="332861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46DF567-38E7-844C-AD9D-CEC9C97D94C0}"/>
              </a:ext>
            </a:extLst>
          </p:cNvPr>
          <p:cNvSpPr txBox="1"/>
          <p:nvPr/>
        </p:nvSpPr>
        <p:spPr>
          <a:xfrm>
            <a:off x="1161939" y="2865120"/>
            <a:ext cx="483473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Intensity of hurricane Isaac (2012) measured by max. surface wind speed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97152E-EA74-144F-A323-4E2C9910ED16}"/>
              </a:ext>
            </a:extLst>
          </p:cNvPr>
          <p:cNvSpPr txBox="1"/>
          <p:nvPr/>
        </p:nvSpPr>
        <p:spPr>
          <a:xfrm>
            <a:off x="4909968" y="4799603"/>
            <a:ext cx="2893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</a:rPr>
              <a:t>Control (deterministic)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03DDCC-5D6B-804B-859B-A9E4275E3CAF}"/>
              </a:ext>
            </a:extLst>
          </p:cNvPr>
          <p:cNvSpPr txBox="1"/>
          <p:nvPr/>
        </p:nvSpPr>
        <p:spPr>
          <a:xfrm>
            <a:off x="1725699" y="7048132"/>
            <a:ext cx="445832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Figure taken from </a:t>
            </a:r>
            <a:r>
              <a:rPr lang="en-US" sz="1600" i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Hodyss</a:t>
            </a:r>
            <a:r>
              <a:rPr lang="en-US" sz="1600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et al. (2014, </a:t>
            </a:r>
            <a:r>
              <a:rPr lang="en-US" sz="1600" i="1" dirty="0">
                <a:latin typeface="Arial" charset="0"/>
                <a:ea typeface="Arial" charset="0"/>
                <a:cs typeface="Arial" charset="0"/>
              </a:rPr>
              <a:t>MWR</a:t>
            </a:r>
            <a:r>
              <a:rPr lang="en-US" sz="1600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US" sz="1600" i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48AE997-7E52-664D-956E-9EE17CAC3AEE}"/>
              </a:ext>
            </a:extLst>
          </p:cNvPr>
          <p:cNvGrpSpPr/>
          <p:nvPr/>
        </p:nvGrpSpPr>
        <p:grpSpPr>
          <a:xfrm>
            <a:off x="4661217" y="4084896"/>
            <a:ext cx="4121782" cy="877809"/>
            <a:chOff x="4913371" y="4951709"/>
            <a:chExt cx="4121782" cy="87780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D73FAEE-CBE9-D344-B083-76C0C9DD222C}"/>
                </a:ext>
              </a:extLst>
            </p:cNvPr>
            <p:cNvSpPr txBox="1"/>
            <p:nvPr/>
          </p:nvSpPr>
          <p:spPr>
            <a:xfrm>
              <a:off x="5180016" y="4951709"/>
              <a:ext cx="3855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D12C24"/>
                  </a:solidFill>
                </a:rPr>
                <a:t>Ensemble hindcasts using Euler forward method for stochastic term</a:t>
              </a:r>
            </a:p>
          </p:txBody>
        </p:sp>
        <p:sp>
          <p:nvSpPr>
            <p:cNvPr id="25" name="Right Brace 24">
              <a:extLst>
                <a:ext uri="{FF2B5EF4-FFF2-40B4-BE49-F238E27FC236}">
                  <a16:creationId xmlns:a16="http://schemas.microsoft.com/office/drawing/2014/main" id="{FB7D60EF-01FB-0D41-9149-E9E0F7602355}"/>
                </a:ext>
              </a:extLst>
            </p:cNvPr>
            <p:cNvSpPr/>
            <p:nvPr/>
          </p:nvSpPr>
          <p:spPr>
            <a:xfrm>
              <a:off x="4913371" y="5072388"/>
              <a:ext cx="234413" cy="757130"/>
            </a:xfrm>
            <a:prstGeom prst="rightBrac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D33430"/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5F4FF-7E99-F84C-B024-D14F97838B6C}"/>
              </a:ext>
            </a:extLst>
          </p:cNvPr>
          <p:cNvGrpSpPr/>
          <p:nvPr/>
        </p:nvGrpSpPr>
        <p:grpSpPr>
          <a:xfrm>
            <a:off x="4664916" y="5139277"/>
            <a:ext cx="3400340" cy="746498"/>
            <a:chOff x="4917070" y="6006090"/>
            <a:chExt cx="3400340" cy="74649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97B6416-7BC2-124D-8A29-6D416EA86C00}"/>
                </a:ext>
              </a:extLst>
            </p:cNvPr>
            <p:cNvSpPr txBox="1"/>
            <p:nvPr/>
          </p:nvSpPr>
          <p:spPr>
            <a:xfrm>
              <a:off x="5149244" y="6106257"/>
              <a:ext cx="3168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3B4893"/>
                  </a:solidFill>
                </a:rPr>
                <a:t>Ensemble hindcasts using Euler forward + </a:t>
              </a:r>
              <a:r>
                <a:rPr lang="en-US" sz="1800" i="1" dirty="0">
                  <a:solidFill>
                    <a:srgbClr val="3B4893"/>
                  </a:solidFill>
                </a:rPr>
                <a:t>Ito correction</a:t>
              </a:r>
            </a:p>
          </p:txBody>
        </p:sp>
        <p:sp>
          <p:nvSpPr>
            <p:cNvPr id="26" name="Right Brace 25">
              <a:extLst>
                <a:ext uri="{FF2B5EF4-FFF2-40B4-BE49-F238E27FC236}">
                  <a16:creationId xmlns:a16="http://schemas.microsoft.com/office/drawing/2014/main" id="{A5B4E0CE-475A-EE48-90C1-54F95B2D72CF}"/>
                </a:ext>
              </a:extLst>
            </p:cNvPr>
            <p:cNvSpPr/>
            <p:nvPr/>
          </p:nvSpPr>
          <p:spPr>
            <a:xfrm>
              <a:off x="4917070" y="6006090"/>
              <a:ext cx="193264" cy="494233"/>
            </a:xfrm>
            <a:prstGeom prst="rightBrace">
              <a:avLst/>
            </a:prstGeom>
            <a:ln w="34925">
              <a:solidFill>
                <a:srgbClr val="3B48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4F5"/>
                </a:solidFill>
              </a:endParaRP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346AEF8-CAEC-0741-9379-0C066EA46546}"/>
              </a:ext>
            </a:extLst>
          </p:cNvPr>
          <p:cNvCxnSpPr>
            <a:cxnSpLocks/>
          </p:cNvCxnSpPr>
          <p:nvPr/>
        </p:nvCxnSpPr>
        <p:spPr>
          <a:xfrm flipV="1">
            <a:off x="4632466" y="5044894"/>
            <a:ext cx="282619" cy="267477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BFF190E-45EA-DE4C-890E-ACF11DB184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48" b="3124"/>
          <a:stretch/>
        </p:blipFill>
        <p:spPr>
          <a:xfrm>
            <a:off x="8321144" y="3012140"/>
            <a:ext cx="6540500" cy="469750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16573AA-39BE-5342-A0F2-28C1073D5E89}"/>
              </a:ext>
            </a:extLst>
          </p:cNvPr>
          <p:cNvSpPr txBox="1"/>
          <p:nvPr/>
        </p:nvSpPr>
        <p:spPr>
          <a:xfrm>
            <a:off x="9362232" y="7727684"/>
            <a:ext cx="445832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Figure taken from </a:t>
            </a:r>
            <a:r>
              <a:rPr lang="en-US" sz="1600" i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Hodyss</a:t>
            </a:r>
            <a:r>
              <a:rPr lang="en-US" sz="1600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et al. (2013, </a:t>
            </a:r>
            <a:r>
              <a:rPr lang="en-US" sz="1600" i="1" dirty="0">
                <a:latin typeface="Arial" charset="0"/>
                <a:ea typeface="Arial" charset="0"/>
                <a:cs typeface="Arial" charset="0"/>
              </a:rPr>
              <a:t>MWR</a:t>
            </a:r>
            <a:r>
              <a:rPr lang="en-US" sz="1600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US" sz="1600" i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069299B-4A6E-0543-B6D1-BF1C91B9892B}"/>
              </a:ext>
            </a:extLst>
          </p:cNvPr>
          <p:cNvSpPr txBox="1"/>
          <p:nvPr/>
        </p:nvSpPr>
        <p:spPr>
          <a:xfrm>
            <a:off x="8679735" y="2226871"/>
            <a:ext cx="567315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Convergence Diagrams for 4 Time-stepping Methods in a Simple 1D problem</a:t>
            </a:r>
          </a:p>
        </p:txBody>
      </p:sp>
    </p:spTree>
    <p:extLst>
      <p:ext uri="{BB962C8B-B14F-4D97-AF65-F5344CB8AC3E}">
        <p14:creationId xmlns:p14="http://schemas.microsoft.com/office/powerpoint/2010/main" val="36251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616802-8686-B24D-9525-FB5E0530A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520144"/>
            <a:ext cx="453223" cy="457200"/>
          </a:xfrm>
        </p:spPr>
        <p:txBody>
          <a:bodyPr/>
          <a:lstStyle/>
          <a:p>
            <a:fld id="{FE7A4BB3-E848-5A44-82DF-322201952CD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3D22D2-8017-5A43-83E1-B48B08137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776" y="270933"/>
            <a:ext cx="12846424" cy="1310979"/>
          </a:xfrm>
          <a:solidFill>
            <a:schemeClr val="bg1"/>
          </a:solidFill>
        </p:spPr>
        <p:txBody>
          <a:bodyPr anchor="ctr" anchorCtr="0"/>
          <a:lstStyle/>
          <a:p>
            <a:r>
              <a:rPr lang="en-US" sz="3200" dirty="0"/>
              <a:t>Ito Correction from Stochastic Analysis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5D269A3-BAF8-4B4A-ADCC-E1A703D2C6DA}"/>
              </a:ext>
            </a:extLst>
          </p:cNvPr>
          <p:cNvSpPr/>
          <p:nvPr/>
        </p:nvSpPr>
        <p:spPr>
          <a:xfrm>
            <a:off x="1326776" y="1428515"/>
            <a:ext cx="122540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Can be used to ensure convergence towards the desired interpretation of the solution (Ito or </a:t>
            </a:r>
            <a:r>
              <a:rPr lang="en-US" sz="2200" dirty="0" err="1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Stratonovich</a:t>
            </a:r>
            <a:r>
              <a:rPr lang="en-US" sz="2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Example shown here is the same as in </a:t>
            </a:r>
            <a:r>
              <a:rPr lang="en-US" sz="2200" dirty="0" err="1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Hodyss</a:t>
            </a:r>
            <a:r>
              <a:rPr lang="en-US" sz="2200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et al. (2013): 1D advection-diffusion equation with a noisy forcing term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73DD9E-E520-724F-ACC0-1A23E3466D9B}"/>
              </a:ext>
            </a:extLst>
          </p:cNvPr>
          <p:cNvGrpSpPr/>
          <p:nvPr/>
        </p:nvGrpSpPr>
        <p:grpSpPr>
          <a:xfrm>
            <a:off x="2736850" y="3495387"/>
            <a:ext cx="11382563" cy="4251775"/>
            <a:chOff x="2736850" y="3272367"/>
            <a:chExt cx="11382563" cy="42517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4ED66F3-F3FF-7846-905E-0F04592A2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36850" y="3272367"/>
              <a:ext cx="8307668" cy="425177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7F02EE-BE1A-AD41-80BA-82866B2B1E1A}"/>
                </a:ext>
              </a:extLst>
            </p:cNvPr>
            <p:cNvSpPr txBox="1"/>
            <p:nvPr/>
          </p:nvSpPr>
          <p:spPr>
            <a:xfrm>
              <a:off x="3453755" y="3556919"/>
              <a:ext cx="17972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2"/>
                  </a:solidFill>
                </a:rPr>
                <a:t>𝛼 = 0: white noise</a:t>
              </a:r>
            </a:p>
            <a:p>
              <a:r>
                <a:rPr lang="en-US" sz="1600" dirty="0">
                  <a:solidFill>
                    <a:schemeClr val="accent2"/>
                  </a:solidFill>
                </a:rPr>
                <a:t>𝛼 &gt; 0: red noise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539AC5-6CDD-7B49-A371-87E1D0815FAA}"/>
                </a:ext>
              </a:extLst>
            </p:cNvPr>
            <p:cNvSpPr txBox="1"/>
            <p:nvPr/>
          </p:nvSpPr>
          <p:spPr>
            <a:xfrm>
              <a:off x="7749988" y="3720030"/>
              <a:ext cx="25280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6156C4"/>
                  </a:solidFill>
                </a:rPr>
                <a:t>Ito correction for white noise is well known in stochastic analysis 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291BD67-CAB0-B742-9BCC-03123C2A778C}"/>
                </a:ext>
              </a:extLst>
            </p:cNvPr>
            <p:cNvCxnSpPr>
              <a:cxnSpLocks/>
            </p:cNvCxnSpPr>
            <p:nvPr/>
          </p:nvCxnSpPr>
          <p:spPr>
            <a:xfrm>
              <a:off x="8050306" y="4551027"/>
              <a:ext cx="0" cy="774008"/>
            </a:xfrm>
            <a:prstGeom prst="straightConnector1">
              <a:avLst/>
            </a:prstGeom>
            <a:ln w="25400">
              <a:solidFill>
                <a:srgbClr val="5A5ABD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10F0B96-8F83-8A42-95B5-E5ABFC3A5622}"/>
                </a:ext>
              </a:extLst>
            </p:cNvPr>
            <p:cNvSpPr txBox="1"/>
            <p:nvPr/>
          </p:nvSpPr>
          <p:spPr>
            <a:xfrm>
              <a:off x="11201596" y="4135528"/>
              <a:ext cx="29178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Ito correction for colored noise has been derived (</a:t>
              </a:r>
              <a:r>
                <a:rPr lang="en-US" sz="2000" i="1" dirty="0" err="1">
                  <a:solidFill>
                    <a:schemeClr val="accent2"/>
                  </a:solidFill>
                  <a:latin typeface="Arial" charset="0"/>
                  <a:cs typeface="Arial" charset="0"/>
                </a:rPr>
                <a:t>Stinis</a:t>
              </a:r>
              <a:r>
                <a:rPr lang="en-US" sz="2000" i="1" dirty="0">
                  <a:solidFill>
                    <a:schemeClr val="accent2"/>
                  </a:solidFill>
                  <a:latin typeface="Arial" charset="0"/>
                  <a:cs typeface="Arial" charset="0"/>
                </a:rPr>
                <a:t> et al., 2019, under review)</a:t>
              </a:r>
            </a:p>
            <a:p>
              <a:endParaRPr lang="en-US" sz="1600" dirty="0">
                <a:solidFill>
                  <a:srgbClr val="6156C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032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C595D-843E-4B42-A3C5-CE29C6D41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2168433"/>
            <a:ext cx="6442364" cy="581891"/>
          </a:xfrm>
        </p:spPr>
        <p:txBody>
          <a:bodyPr/>
          <a:lstStyle/>
          <a:p>
            <a:pPr algn="l"/>
            <a:r>
              <a:rPr lang="en-US" sz="3200" dirty="0"/>
              <a:t>Recommendations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5B7464-4445-A24B-B708-E9816B6289DF}"/>
              </a:ext>
            </a:extLst>
          </p:cNvPr>
          <p:cNvSpPr txBox="1"/>
          <p:nvPr/>
        </p:nvSpPr>
        <p:spPr>
          <a:xfrm>
            <a:off x="1371599" y="3078452"/>
            <a:ext cx="8700655" cy="2240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Clearly distinguish the equations (including closure assumptions) and the numerical methods (discretization)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Assess </a:t>
            </a:r>
            <a:r>
              <a:rPr lang="en-US">
                <a:solidFill>
                  <a:schemeClr val="accent2"/>
                </a:solidFill>
              </a:rPr>
              <a:t>asymptotic behavior; </a:t>
            </a:r>
            <a:r>
              <a:rPr lang="en-US" dirty="0">
                <a:solidFill>
                  <a:schemeClr val="accent2"/>
                </a:solidFill>
              </a:rPr>
              <a:t>make ensure solution converges to intended physics, both before and after discretization.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7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61E7DF-2D5A-4EF0-9E9E-047227DE4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50AF6E-CF6A-429E-A4B2-32D2D767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955" y="234357"/>
            <a:ext cx="10972800" cy="1246971"/>
          </a:xfrm>
          <a:solidFill>
            <a:schemeClr val="bg1"/>
          </a:solidFill>
        </p:spPr>
        <p:txBody>
          <a:bodyPr anchor="ctr"/>
          <a:lstStyle/>
          <a:p>
            <a:r>
              <a:rPr lang="en-US" dirty="0"/>
              <a:t>Example 1: Williamson (2013)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A0E9884-A231-4645-98CD-E68CA65ADFD5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2841624" y="1636036"/>
            <a:ext cx="9435131" cy="4673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031FBF-14EB-E743-B032-EE85F241004D}"/>
              </a:ext>
            </a:extLst>
          </p:cNvPr>
          <p:cNvSpPr txBox="1"/>
          <p:nvPr/>
        </p:nvSpPr>
        <p:spPr>
          <a:xfrm>
            <a:off x="2770858" y="6807122"/>
            <a:ext cx="89114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High-resolution (~40 km) CAM4 simulation, 5 min time step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Intense, truncation-scale storms (”grid-point storms”) - </a:t>
            </a:r>
            <a:r>
              <a:rPr lang="en-US" sz="2000" dirty="0">
                <a:solidFill>
                  <a:srgbClr val="BD743C"/>
                </a:solidFill>
              </a:rPr>
              <a:t>why do they occur?</a:t>
            </a:r>
          </a:p>
        </p:txBody>
      </p:sp>
    </p:spTree>
    <p:extLst>
      <p:ext uri="{BB962C8B-B14F-4D97-AF65-F5344CB8AC3E}">
        <p14:creationId xmlns:p14="http://schemas.microsoft.com/office/powerpoint/2010/main" val="330041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70251C-B76E-F243-A97E-107AD40E4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2D3961-1CB7-6046-A9D7-8040FD8C1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70933"/>
            <a:ext cx="12801600" cy="1310979"/>
          </a:xfrm>
          <a:solidFill>
            <a:schemeClr val="bg1"/>
          </a:solidFill>
        </p:spPr>
        <p:txBody>
          <a:bodyPr anchor="ctr"/>
          <a:lstStyle/>
          <a:p>
            <a:r>
              <a:rPr lang="en-US" dirty="0"/>
              <a:t>Cause of Grid-point Storm Explained by Williamson (2013)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CBCBC9-4261-0E46-952D-5004DD48931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1600199"/>
            <a:ext cx="12801600" cy="457201"/>
          </a:xfrm>
        </p:spPr>
        <p:txBody>
          <a:bodyPr/>
          <a:lstStyle/>
          <a:p>
            <a:r>
              <a:rPr lang="en-US" sz="2400" dirty="0">
                <a:solidFill>
                  <a:schemeClr val="accent2"/>
                </a:solidFill>
              </a:rPr>
              <a:t>Toy model equation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9D981-0BE1-AB4E-9580-2179BD4E78B7}"/>
              </a:ext>
            </a:extLst>
          </p:cNvPr>
          <p:cNvSpPr txBox="1"/>
          <p:nvPr/>
        </p:nvSpPr>
        <p:spPr>
          <a:xfrm>
            <a:off x="6404305" y="2262358"/>
            <a:ext cx="45961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accent2"/>
                </a:solidFill>
              </a:rPr>
              <a:t>q: specific humidity</a:t>
            </a:r>
          </a:p>
          <a:p>
            <a:r>
              <a:rPr lang="en-US" sz="1800" i="1" dirty="0">
                <a:solidFill>
                  <a:schemeClr val="accent2"/>
                </a:solidFill>
              </a:rPr>
              <a:t>D: dynamics</a:t>
            </a:r>
          </a:p>
          <a:p>
            <a:r>
              <a:rPr lang="en-US" sz="1800" i="1" dirty="0">
                <a:solidFill>
                  <a:schemeClr val="accent2"/>
                </a:solidFill>
              </a:rPr>
              <a:t>P: parameterized convection</a:t>
            </a:r>
          </a:p>
          <a:p>
            <a:r>
              <a:rPr lang="en-US" sz="1800" i="1" dirty="0">
                <a:solidFill>
                  <a:schemeClr val="accent2"/>
                </a:solidFill>
              </a:rPr>
              <a:t>Q: parameterized large-scale condensation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575D316-9E2D-9A49-A44D-F9FEE50C7443}"/>
              </a:ext>
            </a:extLst>
          </p:cNvPr>
          <p:cNvSpPr txBox="1">
            <a:spLocks/>
          </p:cNvSpPr>
          <p:nvPr/>
        </p:nvSpPr>
        <p:spPr>
          <a:xfrm>
            <a:off x="1371601" y="4319476"/>
            <a:ext cx="5541264" cy="806810"/>
          </a:xfrm>
          <a:prstGeom prst="rect">
            <a:avLst/>
          </a:prstGeom>
        </p:spPr>
        <p:txBody>
          <a:bodyPr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2"/>
                </a:solidFill>
              </a:rPr>
              <a:t>Convection: </a:t>
            </a:r>
            <a:br>
              <a:rPr lang="en-US" sz="2400" dirty="0">
                <a:solidFill>
                  <a:schemeClr val="accent2"/>
                </a:solidFill>
              </a:rPr>
            </a:br>
            <a:r>
              <a:rPr lang="en-US" sz="2400" dirty="0">
                <a:solidFill>
                  <a:schemeClr val="accent2"/>
                </a:solidFill>
              </a:rPr>
              <a:t>relaxation over a time scale 𝜏</a:t>
            </a:r>
          </a:p>
          <a:p>
            <a:pPr marL="548640" lvl="1" indent="0">
              <a:buNone/>
            </a:pP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4A4A4B-9AF4-1643-B048-C5CEEA0C8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9" y="4163419"/>
            <a:ext cx="5781694" cy="1288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55CC68-512E-D244-A14B-70E7765BF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775" y="2405700"/>
            <a:ext cx="2211257" cy="806810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54C67AB-018B-BC45-9C94-5A486496EDBD}"/>
              </a:ext>
            </a:extLst>
          </p:cNvPr>
          <p:cNvSpPr txBox="1">
            <a:spLocks/>
          </p:cNvSpPr>
          <p:nvPr/>
        </p:nvSpPr>
        <p:spPr>
          <a:xfrm>
            <a:off x="1371601" y="5714895"/>
            <a:ext cx="7106866" cy="1027115"/>
          </a:xfrm>
          <a:prstGeom prst="rect">
            <a:avLst/>
          </a:prstGeom>
        </p:spPr>
        <p:txBody>
          <a:bodyPr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2"/>
                </a:solidFill>
              </a:rPr>
              <a:t>Large-scale condensation: </a:t>
            </a:r>
            <a:br>
              <a:rPr lang="en-US" sz="2400" dirty="0">
                <a:solidFill>
                  <a:schemeClr val="accent2"/>
                </a:solidFill>
              </a:rPr>
            </a:br>
            <a:r>
              <a:rPr lang="en-US" sz="2400" dirty="0">
                <a:solidFill>
                  <a:schemeClr val="accent2"/>
                </a:solidFill>
              </a:rPr>
              <a:t>instantaneous removal of supersaturation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6397B2-5297-A043-8231-339DD50E6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8467" y="5548626"/>
            <a:ext cx="4304846" cy="128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5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6DE005-4D22-8A44-83E6-0BED3D2E1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645268" y="5333814"/>
            <a:ext cx="453223" cy="457200"/>
          </a:xfrm>
        </p:spPr>
        <p:txBody>
          <a:bodyPr/>
          <a:lstStyle/>
          <a:p>
            <a:fld id="{FE7A4BB3-E848-5A44-82DF-322201952CD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A9669E-8B29-B548-A29B-862E39896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70933"/>
            <a:ext cx="12801600" cy="1310979"/>
          </a:xfrm>
          <a:solidFill>
            <a:schemeClr val="bg1"/>
          </a:solidFill>
        </p:spPr>
        <p:txBody>
          <a:bodyPr anchor="ctr"/>
          <a:lstStyle/>
          <a:p>
            <a:r>
              <a:rPr lang="en-US" dirty="0"/>
              <a:t>Numerical Results (Williamson, 2013)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4DB645-0AAE-D54C-9E8C-E78FBA5270A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1396294"/>
            <a:ext cx="12801600" cy="457200"/>
          </a:xfrm>
        </p:spPr>
        <p:txBody>
          <a:bodyPr/>
          <a:lstStyle/>
          <a:p>
            <a:r>
              <a:rPr lang="en-US" sz="2000" dirty="0">
                <a:solidFill>
                  <a:schemeClr val="accent2"/>
                </a:solidFill>
              </a:rPr>
              <a:t>Sequential split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1458CA-FAE4-F148-A4CC-EB6E06FB0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810" y="1825033"/>
            <a:ext cx="4618703" cy="16876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83194E-2AD4-884D-9972-B0BFACE66550}"/>
              </a:ext>
            </a:extLst>
          </p:cNvPr>
          <p:cNvSpPr txBox="1"/>
          <p:nvPr/>
        </p:nvSpPr>
        <p:spPr>
          <a:xfrm>
            <a:off x="5933578" y="2016049"/>
            <a:ext cx="1954381" cy="10589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accent2"/>
                </a:solidFill>
              </a:rPr>
              <a:t>(1) Dynamics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accent2"/>
                </a:solidFill>
              </a:rPr>
              <a:t>(2) Convection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accent2"/>
                </a:solidFill>
              </a:rPr>
              <a:t>(3) Condensation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D0C92CB-816B-B34E-BE3C-60DDF7C45152}"/>
              </a:ext>
            </a:extLst>
          </p:cNvPr>
          <p:cNvGrpSpPr/>
          <p:nvPr/>
        </p:nvGrpSpPr>
        <p:grpSpPr>
          <a:xfrm>
            <a:off x="8447537" y="2035797"/>
            <a:ext cx="6054689" cy="4000250"/>
            <a:chOff x="8685150" y="1463848"/>
            <a:chExt cx="6054689" cy="40002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7AE862-226C-2B41-8A1C-8C2B59D2D4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0683"/>
            <a:stretch/>
          </p:blipFill>
          <p:spPr>
            <a:xfrm>
              <a:off x="9106667" y="1781811"/>
              <a:ext cx="4999465" cy="3163078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F952A68-9894-ED46-919A-2657E4997E86}"/>
                </a:ext>
              </a:extLst>
            </p:cNvPr>
            <p:cNvGrpSpPr/>
            <p:nvPr/>
          </p:nvGrpSpPr>
          <p:grpSpPr>
            <a:xfrm>
              <a:off x="8685150" y="1463848"/>
              <a:ext cx="6054689" cy="4000250"/>
              <a:chOff x="8685150" y="1463848"/>
              <a:chExt cx="6054689" cy="400025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8EE356B-2DA4-0D45-AC8F-A25AD7431DF7}"/>
                  </a:ext>
                </a:extLst>
              </p:cNvPr>
              <p:cNvSpPr txBox="1"/>
              <p:nvPr/>
            </p:nvSpPr>
            <p:spPr>
              <a:xfrm>
                <a:off x="10490276" y="1463848"/>
                <a:ext cx="2265364" cy="424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</a:rPr>
                  <a:t>∆q over 4 hours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6EAE00A-844D-5744-83FA-220E0232A604}"/>
                  </a:ext>
                </a:extLst>
              </p:cNvPr>
              <p:cNvSpPr txBox="1"/>
              <p:nvPr/>
            </p:nvSpPr>
            <p:spPr>
              <a:xfrm>
                <a:off x="10832573" y="5039366"/>
                <a:ext cx="1417376" cy="424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A4529"/>
                    </a:solidFill>
                  </a:rPr>
                  <a:t>Shorter ∆t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CB677518-B8C6-6A4D-82B2-A6C05FDA95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77317" y="4983570"/>
                <a:ext cx="2333347" cy="0"/>
              </a:xfrm>
              <a:prstGeom prst="straightConnector1">
                <a:avLst/>
              </a:prstGeom>
              <a:ln w="31750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1CE90D3-6860-374C-AF38-9EBAC9F8A49D}"/>
                  </a:ext>
                </a:extLst>
              </p:cNvPr>
              <p:cNvCxnSpPr/>
              <p:nvPr/>
            </p:nvCxnSpPr>
            <p:spPr>
              <a:xfrm>
                <a:off x="10471615" y="3153411"/>
                <a:ext cx="2320388" cy="0"/>
              </a:xfrm>
              <a:prstGeom prst="line">
                <a:avLst/>
              </a:prstGeom>
              <a:ln w="47625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Donut 31">
                <a:extLst>
                  <a:ext uri="{FF2B5EF4-FFF2-40B4-BE49-F238E27FC236}">
                    <a16:creationId xmlns:a16="http://schemas.microsoft.com/office/drawing/2014/main" id="{40256E5F-6B02-674A-9CE2-977EE4C2A5EC}"/>
                  </a:ext>
                </a:extLst>
              </p:cNvPr>
              <p:cNvSpPr/>
              <p:nvPr/>
            </p:nvSpPr>
            <p:spPr>
              <a:xfrm>
                <a:off x="10024353" y="2987108"/>
                <a:ext cx="439228" cy="332605"/>
              </a:xfrm>
              <a:prstGeom prst="donut">
                <a:avLst>
                  <a:gd name="adj" fmla="val 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7545A7AA-0D7C-A643-8AE8-A53B51497D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88278" y="3856828"/>
                <a:ext cx="765110" cy="298633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A0CF9CB-AD71-7A4E-95D7-1026B43F1BFC}"/>
                  </a:ext>
                </a:extLst>
              </p:cNvPr>
              <p:cNvSpPr txBox="1"/>
              <p:nvPr/>
            </p:nvSpPr>
            <p:spPr>
              <a:xfrm>
                <a:off x="8685150" y="3713756"/>
                <a:ext cx="12503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70C0"/>
                    </a:solidFill>
                  </a:rPr>
                  <a:t>Convection dominant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336C461-4A4C-B441-8BC4-2617C303410F}"/>
                  </a:ext>
                </a:extLst>
              </p:cNvPr>
              <p:cNvSpPr txBox="1"/>
              <p:nvPr/>
            </p:nvSpPr>
            <p:spPr>
              <a:xfrm>
                <a:off x="13097901" y="3229968"/>
                <a:ext cx="164193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70C0"/>
                    </a:solidFill>
                  </a:rPr>
                  <a:t>Large-scale condensation dominant</a:t>
                </a: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FED81F5C-1F3A-AF4E-9076-9FF64C1AB7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475316" y="3726561"/>
                <a:ext cx="510725" cy="331068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70332E8D-9BE2-C34D-B5E5-32D9F58A1FD6}"/>
              </a:ext>
            </a:extLst>
          </p:cNvPr>
          <p:cNvSpPr txBox="1">
            <a:spLocks/>
          </p:cNvSpPr>
          <p:nvPr/>
        </p:nvSpPr>
        <p:spPr>
          <a:xfrm>
            <a:off x="1511810" y="3695511"/>
            <a:ext cx="6329572" cy="2569216"/>
          </a:xfrm>
          <a:prstGeom prst="rect">
            <a:avLst/>
          </a:prstGeom>
        </p:spPr>
        <p:txBody>
          <a:bodyPr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2"/>
                </a:solidFill>
              </a:rPr>
              <a:t>Two parameterizations both attempts to remove supersaturation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Large-scale condensation becomes dominant when smaller step sizes are used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Positive feedback between dynamics (buoyancy generation) and condensation (latent heat release) leads to grid-point storms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0795799-E38C-9E4F-9481-328D30CE5FF4}"/>
              </a:ext>
            </a:extLst>
          </p:cNvPr>
          <p:cNvSpPr/>
          <p:nvPr/>
        </p:nvSpPr>
        <p:spPr>
          <a:xfrm>
            <a:off x="1543000" y="6771865"/>
            <a:ext cx="123255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9A4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problem was traced to the fact that individual parametrizations did not work to return the state to an atmospheric-like trajectory. They were restrained by the time-scales assumed in their formulations, which were appreciably longer than the model time step.”</a:t>
            </a:r>
          </a:p>
        </p:txBody>
      </p:sp>
    </p:spTree>
    <p:extLst>
      <p:ext uri="{BB962C8B-B14F-4D97-AF65-F5344CB8AC3E}">
        <p14:creationId xmlns:p14="http://schemas.microsoft.com/office/powerpoint/2010/main" val="2614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CCFA409-DDE4-534C-BCAE-6D7F92626DE5}"/>
              </a:ext>
            </a:extLst>
          </p:cNvPr>
          <p:cNvSpPr/>
          <p:nvPr/>
        </p:nvSpPr>
        <p:spPr>
          <a:xfrm>
            <a:off x="1455574" y="783771"/>
            <a:ext cx="5921332" cy="6988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F914EE-D38F-844A-B704-273F0EC2385B}"/>
              </a:ext>
            </a:extLst>
          </p:cNvPr>
          <p:cNvSpPr/>
          <p:nvPr/>
        </p:nvSpPr>
        <p:spPr>
          <a:xfrm>
            <a:off x="7806510" y="783771"/>
            <a:ext cx="5921332" cy="6988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85E271-B0C2-3C44-9C90-F1CC6A804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381F45-7000-9C41-B139-A596ADED4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947" y="270933"/>
            <a:ext cx="12167118" cy="1310979"/>
          </a:xfrm>
          <a:solidFill>
            <a:schemeClr val="bg1"/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/>
          <a:lstStyle/>
          <a:p>
            <a:r>
              <a:rPr lang="en-US" sz="3200" dirty="0"/>
              <a:t>Further Elaboration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25C74-7085-FF4C-9A65-9B45C574C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271" y="2067955"/>
            <a:ext cx="2211257" cy="806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DEAB38-9168-754E-9F6F-5C3CFD641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457" y="3662188"/>
            <a:ext cx="5584822" cy="1244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58F977-03D6-5440-B9C4-D1902E60E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242" y="5595002"/>
            <a:ext cx="4158262" cy="12444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0E5D78-206D-AB4B-A469-5224E7124349}"/>
              </a:ext>
            </a:extLst>
          </p:cNvPr>
          <p:cNvSpPr txBox="1"/>
          <p:nvPr/>
        </p:nvSpPr>
        <p:spPr>
          <a:xfrm>
            <a:off x="1735496" y="1637533"/>
            <a:ext cx="408650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Dave Williamson’s equations: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F307B9-D35C-684C-A75A-55B0849299E7}"/>
              </a:ext>
            </a:extLst>
          </p:cNvPr>
          <p:cNvSpPr txBox="1"/>
          <p:nvPr/>
        </p:nvSpPr>
        <p:spPr>
          <a:xfrm>
            <a:off x="8251372" y="1668837"/>
            <a:ext cx="448969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Let’s slightly revise the last part: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DE460F-54FB-FF45-98B6-D5D7324B22EE}"/>
              </a:ext>
            </a:extLst>
          </p:cNvPr>
          <p:cNvSpPr txBox="1"/>
          <p:nvPr/>
        </p:nvSpPr>
        <p:spPr>
          <a:xfrm>
            <a:off x="8251372" y="6839446"/>
            <a:ext cx="434747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We recover the left when </a:t>
            </a:r>
            <a:r>
              <a:rPr lang="en-US" dirty="0">
                <a:solidFill>
                  <a:srgbClr val="FF0000"/>
                </a:solidFill>
              </a:rPr>
              <a:t>𝜏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➔ 0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49B4D3-F649-0649-BAE7-AD91F8CF8A97}"/>
              </a:ext>
            </a:extLst>
          </p:cNvPr>
          <p:cNvGrpSpPr/>
          <p:nvPr/>
        </p:nvGrpSpPr>
        <p:grpSpPr>
          <a:xfrm>
            <a:off x="7990497" y="5689539"/>
            <a:ext cx="5584822" cy="1244444"/>
            <a:chOff x="8063859" y="4350558"/>
            <a:chExt cx="5584822" cy="124444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AB25CC0-9FCA-DB47-A489-1C1897076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63859" y="4350558"/>
              <a:ext cx="5584822" cy="124444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6B8604-B8F3-CA44-9244-01DF343DC28C}"/>
                </a:ext>
              </a:extLst>
            </p:cNvPr>
            <p:cNvSpPr txBox="1"/>
            <p:nvPr/>
          </p:nvSpPr>
          <p:spPr>
            <a:xfrm>
              <a:off x="11370907" y="4481900"/>
              <a:ext cx="413896" cy="424732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𝜏</a:t>
              </a:r>
              <a:r>
                <a:rPr lang="en-US" baseline="-25000" dirty="0">
                  <a:solidFill>
                    <a:srgbClr val="FF0000"/>
                  </a:solidFill>
                </a:rPr>
                <a:t>2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70102A0-F036-B94D-8305-1A4D00F97242}"/>
              </a:ext>
            </a:extLst>
          </p:cNvPr>
          <p:cNvSpPr/>
          <p:nvPr/>
        </p:nvSpPr>
        <p:spPr>
          <a:xfrm>
            <a:off x="1735496" y="3127878"/>
            <a:ext cx="156805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Convection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6533BB-1626-4741-995C-DCDEB45DAF8F}"/>
              </a:ext>
            </a:extLst>
          </p:cNvPr>
          <p:cNvSpPr/>
          <p:nvPr/>
        </p:nvSpPr>
        <p:spPr>
          <a:xfrm>
            <a:off x="1828801" y="5132156"/>
            <a:ext cx="335220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Large-scale condensation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087192-E5FF-564D-AD07-D8D30FE1DC5E}"/>
              </a:ext>
            </a:extLst>
          </p:cNvPr>
          <p:cNvSpPr/>
          <p:nvPr/>
        </p:nvSpPr>
        <p:spPr>
          <a:xfrm>
            <a:off x="8152293" y="5119095"/>
            <a:ext cx="335220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Large-scale condensation</a:t>
            </a:r>
          </a:p>
        </p:txBody>
      </p:sp>
    </p:spTree>
    <p:extLst>
      <p:ext uri="{BB962C8B-B14F-4D97-AF65-F5344CB8AC3E}">
        <p14:creationId xmlns:p14="http://schemas.microsoft.com/office/powerpoint/2010/main" val="108795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85E271-B0C2-3C44-9C90-F1CC6A804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381F45-7000-9C41-B139-A596ADED4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947" y="270933"/>
            <a:ext cx="12167118" cy="1310979"/>
          </a:xfrm>
          <a:solidFill>
            <a:schemeClr val="bg1"/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/>
          <a:lstStyle/>
          <a:p>
            <a:r>
              <a:rPr lang="en-US" sz="3200" dirty="0"/>
              <a:t>Role of Numerical Error in a “Properly-behaving Simulation”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06B77-C9AA-CD46-96B0-CD3A0D79B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645" y="2088255"/>
            <a:ext cx="6520322" cy="16092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5620C46-C1BD-F649-B59F-776F27E486C4}"/>
              </a:ext>
            </a:extLst>
          </p:cNvPr>
          <p:cNvSpPr txBox="1"/>
          <p:nvPr/>
        </p:nvSpPr>
        <p:spPr>
          <a:xfrm>
            <a:off x="1324947" y="1581912"/>
            <a:ext cx="488640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Dave Williamson’s equation revised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07E690-FC1A-1842-99DC-BCB1F5EF0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211" y="2300773"/>
            <a:ext cx="5433192" cy="8716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B720378-FE42-864B-A1E9-0817A344AA9F}"/>
              </a:ext>
            </a:extLst>
          </p:cNvPr>
          <p:cNvSpPr txBox="1"/>
          <p:nvPr/>
        </p:nvSpPr>
        <p:spPr>
          <a:xfrm>
            <a:off x="1324948" y="3903871"/>
            <a:ext cx="1208345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Implication: </a:t>
            </a:r>
            <a:r>
              <a:rPr lang="en-US" dirty="0">
                <a:solidFill>
                  <a:schemeClr val="accent2"/>
                </a:solidFill>
              </a:rPr>
              <a:t>If the equation is solved accurately, then Q </a:t>
            </a:r>
            <a:r>
              <a:rPr lang="en-US" i="1" dirty="0">
                <a:solidFill>
                  <a:schemeClr val="accent2"/>
                </a:solidFill>
              </a:rPr>
              <a:t>will</a:t>
            </a:r>
            <a:r>
              <a:rPr lang="en-US" dirty="0">
                <a:solidFill>
                  <a:schemeClr val="accent2"/>
                </a:solidFill>
              </a:rPr>
              <a:t> dominate P when 𝝉</a:t>
            </a:r>
            <a:r>
              <a:rPr lang="en-US" baseline="-25000" dirty="0">
                <a:solidFill>
                  <a:schemeClr val="accent2"/>
                </a:solidFill>
              </a:rPr>
              <a:t>2</a:t>
            </a:r>
            <a:r>
              <a:rPr lang="en-US" dirty="0">
                <a:solidFill>
                  <a:schemeClr val="accent2"/>
                </a:solidFill>
              </a:rPr>
              <a:t> is small. (But this is what we wanted.)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4B4A76-A427-F54E-B3DC-1525709B5FCE}"/>
              </a:ext>
            </a:extLst>
          </p:cNvPr>
          <p:cNvSpPr txBox="1"/>
          <p:nvPr/>
        </p:nvSpPr>
        <p:spPr>
          <a:xfrm>
            <a:off x="1324947" y="4828951"/>
            <a:ext cx="8575809" cy="15327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In the GCM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/>
                </a:solidFill>
              </a:rPr>
              <a:t>Sequential splitting in the sequence of D – P – Q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/>
                </a:solidFill>
              </a:rPr>
              <a:t>Calling P (convection) before Q (condensation) give P priority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2"/>
                </a:solidFill>
              </a:rPr>
              <a:t>Large  ∆t gives P (convection) chance to do more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Time-stepping error was used to compensate problem in the model formulation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F0F64D-E12D-684D-8B4C-69A5E10BF753}"/>
              </a:ext>
            </a:extLst>
          </p:cNvPr>
          <p:cNvSpPr txBox="1"/>
          <p:nvPr/>
        </p:nvSpPr>
        <p:spPr>
          <a:xfrm>
            <a:off x="1470231" y="6879848"/>
            <a:ext cx="1206612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BC763C"/>
                </a:solidFill>
              </a:rPr>
              <a:t>“It is undesirable to make the numerical scheme part of the closure” </a:t>
            </a:r>
          </a:p>
          <a:p>
            <a:pPr algn="r"/>
            <a:r>
              <a:rPr lang="en-US" sz="2400" dirty="0">
                <a:solidFill>
                  <a:srgbClr val="BC763C"/>
                </a:solidFill>
              </a:rPr>
              <a:t>– Anton </a:t>
            </a:r>
            <a:r>
              <a:rPr lang="en-US" sz="2400" dirty="0" err="1">
                <a:solidFill>
                  <a:srgbClr val="BC763C"/>
                </a:solidFill>
              </a:rPr>
              <a:t>Beljaars</a:t>
            </a:r>
            <a:r>
              <a:rPr lang="en-US" sz="2400" dirty="0">
                <a:solidFill>
                  <a:srgbClr val="BC763C"/>
                </a:solidFill>
              </a:rPr>
              <a:t>, ECMWF</a:t>
            </a:r>
          </a:p>
        </p:txBody>
      </p:sp>
    </p:spTree>
    <p:extLst>
      <p:ext uri="{BB962C8B-B14F-4D97-AF65-F5344CB8AC3E}">
        <p14:creationId xmlns:p14="http://schemas.microsoft.com/office/powerpoint/2010/main" val="416219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61E7DF-2D5A-4EF0-9E9E-047227DE4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50AF6E-CF6A-429E-A4B2-32D2D767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955" y="234357"/>
            <a:ext cx="10972800" cy="1246971"/>
          </a:xfrm>
          <a:solidFill>
            <a:schemeClr val="bg1"/>
          </a:solidFill>
        </p:spPr>
        <p:txBody>
          <a:bodyPr anchor="ctr"/>
          <a:lstStyle/>
          <a:p>
            <a:r>
              <a:rPr lang="en-US" dirty="0"/>
              <a:t>Example 2: A Time-step convergence Problem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A51E14-285D-5A4A-9B80-6D06AF21F721}"/>
              </a:ext>
            </a:extLst>
          </p:cNvPr>
          <p:cNvSpPr txBox="1"/>
          <p:nvPr/>
        </p:nvSpPr>
        <p:spPr>
          <a:xfrm>
            <a:off x="1303955" y="1319465"/>
            <a:ext cx="947246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chemeClr val="accent2"/>
                </a:solidFill>
              </a:rPr>
              <a:t>Background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2"/>
                </a:solidFill>
              </a:rPr>
              <a:t>Intention to address process coupling errors in CAM (ca. 2013)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2"/>
                </a:solidFill>
              </a:rPr>
              <a:t>Attempt to use very short time steps to get a good reference 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2"/>
                </a:solidFill>
              </a:rPr>
              <a:t>1h simulations using the global model; solution with ∆t = 1s as reference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9155A-24C5-B349-B796-ABB9A1959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392" y="4435562"/>
            <a:ext cx="3791439" cy="362923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246A40C-2371-B14C-9982-B1F64A099ADA}"/>
              </a:ext>
            </a:extLst>
          </p:cNvPr>
          <p:cNvGrpSpPr/>
          <p:nvPr/>
        </p:nvGrpSpPr>
        <p:grpSpPr>
          <a:xfrm>
            <a:off x="2330222" y="4227007"/>
            <a:ext cx="3524576" cy="3627834"/>
            <a:chOff x="2000029" y="2617830"/>
            <a:chExt cx="4909053" cy="48497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8E5013-A372-2E47-81B1-13A5AEC14A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895" t="21029" r="14357"/>
            <a:stretch/>
          </p:blipFill>
          <p:spPr>
            <a:xfrm>
              <a:off x="2000029" y="2617830"/>
              <a:ext cx="4909053" cy="484977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1EC494-B360-D84D-B265-FC77D31822E8}"/>
                </a:ext>
              </a:extLst>
            </p:cNvPr>
            <p:cNvSpPr txBox="1"/>
            <p:nvPr/>
          </p:nvSpPr>
          <p:spPr>
            <a:xfrm>
              <a:off x="3088508" y="4317027"/>
              <a:ext cx="1666748" cy="424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0" name="Up-Down Arrow 9">
            <a:extLst>
              <a:ext uri="{FF2B5EF4-FFF2-40B4-BE49-F238E27FC236}">
                <a16:creationId xmlns:a16="http://schemas.microsoft.com/office/drawing/2014/main" id="{3EC426F1-2D1F-F742-B1E2-370B47CA17B8}"/>
              </a:ext>
            </a:extLst>
          </p:cNvPr>
          <p:cNvSpPr/>
          <p:nvPr/>
        </p:nvSpPr>
        <p:spPr>
          <a:xfrm>
            <a:off x="3175454" y="5415924"/>
            <a:ext cx="228120" cy="1088618"/>
          </a:xfrm>
          <a:prstGeom prst="upDownArrow">
            <a:avLst>
              <a:gd name="adj1" fmla="val 50000"/>
              <a:gd name="adj2" fmla="val 8009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A8EEF6-9972-8B40-82E0-0D894BA52D0E}"/>
              </a:ext>
            </a:extLst>
          </p:cNvPr>
          <p:cNvSpPr txBox="1"/>
          <p:nvPr/>
        </p:nvSpPr>
        <p:spPr>
          <a:xfrm>
            <a:off x="1534132" y="3211344"/>
            <a:ext cx="536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Time-stepping error and solution self-convergence in the E3SMv1 atmosphere model</a:t>
            </a:r>
          </a:p>
          <a:p>
            <a:pPr algn="ctr"/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(CAM5 and E3SMv0 results are very similar)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9E3B04-671B-3744-8356-698289928279}"/>
              </a:ext>
            </a:extLst>
          </p:cNvPr>
          <p:cNvSpPr txBox="1"/>
          <p:nvPr/>
        </p:nvSpPr>
        <p:spPr>
          <a:xfrm>
            <a:off x="9078957" y="3476349"/>
            <a:ext cx="4597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 Experiments </a:t>
            </a:r>
            <a:b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(Wan et al., 2015, JAMES)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63C4BE-0C88-3F41-B693-B46E351524DA}"/>
              </a:ext>
            </a:extLst>
          </p:cNvPr>
          <p:cNvSpPr txBox="1"/>
          <p:nvPr/>
        </p:nvSpPr>
        <p:spPr>
          <a:xfrm>
            <a:off x="3351506" y="7462954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9A4529"/>
                </a:solidFill>
              </a:rPr>
              <a:t>Shorter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6254FFC-CD44-2347-8365-68DFE269A520}"/>
              </a:ext>
            </a:extLst>
          </p:cNvPr>
          <p:cNvCxnSpPr>
            <a:cxnSpLocks/>
          </p:cNvCxnSpPr>
          <p:nvPr/>
        </p:nvCxnSpPr>
        <p:spPr>
          <a:xfrm flipH="1">
            <a:off x="3099577" y="7482880"/>
            <a:ext cx="2468581" cy="1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2B015F1-6F71-7641-A4AD-5DCC0A3E71BF}"/>
              </a:ext>
            </a:extLst>
          </p:cNvPr>
          <p:cNvCxnSpPr>
            <a:cxnSpLocks/>
          </p:cNvCxnSpPr>
          <p:nvPr/>
        </p:nvCxnSpPr>
        <p:spPr>
          <a:xfrm>
            <a:off x="9078957" y="6189791"/>
            <a:ext cx="1212109" cy="1"/>
          </a:xfrm>
          <a:prstGeom prst="straightConnector1">
            <a:avLst/>
          </a:prstGeom>
          <a:ln w="31750">
            <a:solidFill>
              <a:srgbClr val="65A2C8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E855F3F-A86C-D74C-921B-A4576C4BEBF7}"/>
              </a:ext>
            </a:extLst>
          </p:cNvPr>
          <p:cNvSpPr txBox="1"/>
          <p:nvPr/>
        </p:nvSpPr>
        <p:spPr>
          <a:xfrm>
            <a:off x="7532564" y="5315625"/>
            <a:ext cx="1844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65A2C8"/>
                </a:solidFill>
              </a:rPr>
              <a:t>Dycore</a:t>
            </a:r>
            <a:r>
              <a:rPr lang="en-US" sz="1800" dirty="0">
                <a:solidFill>
                  <a:srgbClr val="65A2C8"/>
                </a:solidFill>
              </a:rPr>
              <a:t> + condensation has problem already 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0F2B9C0-7198-8F4E-954A-34FB76F97419}"/>
              </a:ext>
            </a:extLst>
          </p:cNvPr>
          <p:cNvCxnSpPr>
            <a:cxnSpLocks/>
          </p:cNvCxnSpPr>
          <p:nvPr/>
        </p:nvCxnSpPr>
        <p:spPr>
          <a:xfrm>
            <a:off x="9017977" y="6767281"/>
            <a:ext cx="1212109" cy="1"/>
          </a:xfrm>
          <a:prstGeom prst="straightConnector1">
            <a:avLst/>
          </a:prstGeom>
          <a:ln w="31750">
            <a:solidFill>
              <a:srgbClr val="A97239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32F745E-CCE4-7242-833E-6F760CB8ACE0}"/>
              </a:ext>
            </a:extLst>
          </p:cNvPr>
          <p:cNvSpPr txBox="1"/>
          <p:nvPr/>
        </p:nvSpPr>
        <p:spPr>
          <a:xfrm>
            <a:off x="7532564" y="6573436"/>
            <a:ext cx="1844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A97239"/>
                </a:solidFill>
              </a:rPr>
              <a:t>Saturation adjustment is not problematic</a:t>
            </a:r>
          </a:p>
        </p:txBody>
      </p:sp>
    </p:spTree>
    <p:extLst>
      <p:ext uri="{BB962C8B-B14F-4D97-AF65-F5344CB8AC3E}">
        <p14:creationId xmlns:p14="http://schemas.microsoft.com/office/powerpoint/2010/main" val="398583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C9EEB2-6B1B-C34F-8883-2A27773CA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9FE530-9E1B-3D4B-BE8A-4A43CB56E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909" y="225134"/>
            <a:ext cx="10972800" cy="1310979"/>
          </a:xfrm>
          <a:solidFill>
            <a:schemeClr val="bg1"/>
          </a:solidFill>
        </p:spPr>
        <p:txBody>
          <a:bodyPr anchor="ctr" anchorCtr="0"/>
          <a:lstStyle/>
          <a:p>
            <a:r>
              <a:rPr lang="en-US" sz="3000" dirty="0"/>
              <a:t>An Intermediate Configuration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43F633-3B90-D442-B922-1893DDC36C93}"/>
              </a:ext>
            </a:extLst>
          </p:cNvPr>
          <p:cNvSpPr/>
          <p:nvPr/>
        </p:nvSpPr>
        <p:spPr>
          <a:xfrm>
            <a:off x="1277909" y="1294285"/>
            <a:ext cx="129733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E3SM’s dynamical core + a very simple parameterization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Parameterization “suite” contains only large-scale condensation (a bare-bones version of the CAM4 scheme)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Equations directly affected by parameterizations are: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257C94B-9709-314E-9C32-6DC63E8B2998}"/>
              </a:ext>
            </a:extLst>
          </p:cNvPr>
          <p:cNvGrpSpPr/>
          <p:nvPr/>
        </p:nvGrpSpPr>
        <p:grpSpPr>
          <a:xfrm>
            <a:off x="2790036" y="3321487"/>
            <a:ext cx="8637161" cy="3613828"/>
            <a:chOff x="1436914" y="2598586"/>
            <a:chExt cx="8637161" cy="361382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E5F876-1563-C54A-97D5-55C20EDEC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039" y="2605264"/>
              <a:ext cx="3432993" cy="2861808"/>
            </a:xfrm>
            <a:prstGeom prst="rect">
              <a:avLst/>
            </a:prstGeom>
          </p:spPr>
        </p:pic>
        <p:sp>
          <p:nvSpPr>
            <p:cNvPr id="19" name="Content Placeholder 5">
              <a:extLst>
                <a:ext uri="{FF2B5EF4-FFF2-40B4-BE49-F238E27FC236}">
                  <a16:creationId xmlns:a16="http://schemas.microsoft.com/office/drawing/2014/main" id="{1C0B91BA-F7FC-FD4B-8FFE-61D6462BF9C6}"/>
                </a:ext>
              </a:extLst>
            </p:cNvPr>
            <p:cNvSpPr txBox="1">
              <a:spLocks/>
            </p:cNvSpPr>
            <p:nvPr/>
          </p:nvSpPr>
          <p:spPr>
            <a:xfrm>
              <a:off x="3319434" y="5473750"/>
              <a:ext cx="3584597" cy="738664"/>
            </a:xfrm>
            <a:prstGeom prst="rect">
              <a:avLst/>
            </a:prstGeom>
          </p:spPr>
          <p:txBody>
            <a:bodyPr/>
            <a:lstStyle>
              <a:lvl1pPr marL="274320" indent="-274320" algn="l" defTabSz="1097280" rtl="0" eaLnBrk="1" latinLnBrk="0" hangingPunct="1">
                <a:lnSpc>
                  <a:spcPct val="90000"/>
                </a:lnSpc>
                <a:spcBef>
                  <a:spcPts val="1200"/>
                </a:spcBef>
                <a:buFont typeface="Arial" panose="020B0604020202020204" pitchFamily="34" charset="0"/>
                <a:buChar char="•"/>
                <a:defRPr sz="3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22960" indent="-274320" algn="l" defTabSz="109728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8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indent="-274320" algn="l" defTabSz="109728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20240" indent="-274320" algn="l" defTabSz="109728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68880" indent="-274320" algn="l" defTabSz="109728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17520" indent="-274320" algn="l" defTabSz="109728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6160" indent="-274320" algn="l" defTabSz="109728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14800" indent="-274320" algn="l" defTabSz="109728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63440" indent="-274320" algn="l" defTabSz="109728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600" dirty="0">
                  <a:solidFill>
                    <a:srgbClr val="0070C0"/>
                  </a:solidFill>
                </a:rPr>
                <a:t>Dynamics (advection): </a:t>
              </a:r>
              <a:r>
                <a:rPr lang="en-US" sz="1600" dirty="0">
                  <a:solidFill>
                    <a:schemeClr val="accent2"/>
                  </a:solidFill>
                </a:rPr>
                <a:t>Spectral-element dynamical core on cubed sphere,1-degree, 30 layers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660FCE-45A7-4544-B127-92A3B4A42997}"/>
                </a:ext>
              </a:extLst>
            </p:cNvPr>
            <p:cNvSpPr txBox="1"/>
            <p:nvPr/>
          </p:nvSpPr>
          <p:spPr>
            <a:xfrm>
              <a:off x="1436914" y="2784626"/>
              <a:ext cx="2090065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Temperature: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B9A6BB9-3C6F-2A42-81AD-E738F5B20DA4}"/>
                </a:ext>
              </a:extLst>
            </p:cNvPr>
            <p:cNvSpPr txBox="1"/>
            <p:nvPr/>
          </p:nvSpPr>
          <p:spPr>
            <a:xfrm>
              <a:off x="1473864" y="3789976"/>
              <a:ext cx="2090065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Water vapor: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CCDA68E-CF5C-C043-8490-57FC562D8FFF}"/>
                </a:ext>
              </a:extLst>
            </p:cNvPr>
            <p:cNvSpPr txBox="1"/>
            <p:nvPr/>
          </p:nvSpPr>
          <p:spPr>
            <a:xfrm>
              <a:off x="1473864" y="4776510"/>
              <a:ext cx="2140610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Cloud liquid: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8597BC-8A30-674C-B663-859C57E2A680}"/>
                </a:ext>
              </a:extLst>
            </p:cNvPr>
            <p:cNvSpPr/>
            <p:nvPr/>
          </p:nvSpPr>
          <p:spPr>
            <a:xfrm>
              <a:off x="4734665" y="2624345"/>
              <a:ext cx="567386" cy="2612444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8D68217-FB13-A64D-83CE-7A709F69B62A}"/>
                </a:ext>
              </a:extLst>
            </p:cNvPr>
            <p:cNvSpPr/>
            <p:nvPr/>
          </p:nvSpPr>
          <p:spPr>
            <a:xfrm>
              <a:off x="5889419" y="2598586"/>
              <a:ext cx="1014613" cy="2638203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6799A792-3A84-A548-8502-E14C8FB53AE9}"/>
                </a:ext>
              </a:extLst>
            </p:cNvPr>
            <p:cNvSpPr txBox="1">
              <a:spLocks/>
            </p:cNvSpPr>
            <p:nvPr/>
          </p:nvSpPr>
          <p:spPr>
            <a:xfrm>
              <a:off x="7047467" y="2958979"/>
              <a:ext cx="3026608" cy="131728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defRPr sz="2000" kern="1200">
                  <a:solidFill>
                    <a:srgbClr val="242424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4"/>
                </a:buBlip>
                <a:defRPr sz="1800" kern="1200">
                  <a:solidFill>
                    <a:srgbClr val="242424"/>
                  </a:solidFill>
                  <a:latin typeface="Arial"/>
                  <a:ea typeface="+mn-ea"/>
                  <a:cs typeface="Arial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5"/>
                </a:buBlip>
                <a:defRPr sz="1600" kern="1200">
                  <a:solidFill>
                    <a:srgbClr val="242424"/>
                  </a:solidFill>
                  <a:latin typeface="Arial"/>
                  <a:ea typeface="+mn-ea"/>
                  <a:cs typeface="Arial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6"/>
                </a:buBlip>
                <a:defRPr sz="1400" kern="1200">
                  <a:solidFill>
                    <a:srgbClr val="242424"/>
                  </a:solidFill>
                  <a:latin typeface="Arial"/>
                  <a:ea typeface="+mn-ea"/>
                  <a:cs typeface="Arial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defRPr sz="1400" kern="1200">
                  <a:solidFill>
                    <a:srgbClr val="242424"/>
                  </a:solidFill>
                  <a:latin typeface="Arial"/>
                  <a:ea typeface="+mn-ea"/>
                  <a:cs typeface="Arial"/>
                </a:defRPr>
              </a:lvl5pPr>
              <a:lvl6pPr marL="22860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>
                  <a:solidFill>
                    <a:srgbClr val="FF0000"/>
                  </a:solidFill>
                </a:rPr>
                <a:t>Physics</a:t>
              </a:r>
              <a:r>
                <a:rPr lang="en-US" sz="1600" dirty="0"/>
                <a:t>: bare-bones version of the large-scale condensation scheme in CAM2-CAM4</a:t>
              </a:r>
            </a:p>
            <a:p>
              <a:pPr marL="0" indent="0">
                <a:buNone/>
              </a:pPr>
              <a:br>
                <a:rPr lang="en-US" sz="800" dirty="0"/>
              </a:br>
              <a:r>
                <a:rPr lang="en-US" sz="1400" dirty="0"/>
                <a:t>(Zhang et al., 2003; </a:t>
              </a:r>
              <a:r>
                <a:rPr lang="en-US" sz="1400" dirty="0" err="1"/>
                <a:t>Rasch</a:t>
              </a:r>
              <a:r>
                <a:rPr lang="en-US" sz="1400" dirty="0"/>
                <a:t> and Kristjansson,1998; Sundqvist,1978)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568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C9EEB2-6B1B-C34F-8883-2A27773CA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9FE530-9E1B-3D4B-BE8A-4A43CB56E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909" y="225134"/>
            <a:ext cx="10972800" cy="1310979"/>
          </a:xfrm>
          <a:solidFill>
            <a:schemeClr val="bg1"/>
          </a:solidFill>
        </p:spPr>
        <p:txBody>
          <a:bodyPr anchor="ctr" anchorCtr="0"/>
          <a:lstStyle/>
          <a:p>
            <a:r>
              <a:rPr lang="en-US" sz="3000" dirty="0"/>
              <a:t>Parameterization of grid-box mean Q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63428B-C1CF-3946-979D-1B78A9DA217D}"/>
              </a:ext>
            </a:extLst>
          </p:cNvPr>
          <p:cNvSpPr/>
          <p:nvPr/>
        </p:nvSpPr>
        <p:spPr>
          <a:xfrm>
            <a:off x="1175657" y="1363988"/>
            <a:ext cx="73152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Ba</a:t>
            </a:r>
            <a:r>
              <a:rPr lang="en-US" sz="2000" dirty="0">
                <a:solidFill>
                  <a:schemeClr val="accent2"/>
                </a:solidFill>
              </a:rPr>
              <a:t>sic assumptions</a:t>
            </a:r>
          </a:p>
          <a:p>
            <a:pPr marL="89154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Instantaneous condensation</a:t>
            </a:r>
          </a:p>
          <a:p>
            <a:pPr marL="89154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Fractional cloudiness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A25AEF50-6451-C441-9011-DEEE666F52DD}"/>
              </a:ext>
            </a:extLst>
          </p:cNvPr>
          <p:cNvSpPr txBox="1">
            <a:spLocks/>
          </p:cNvSpPr>
          <p:nvPr/>
        </p:nvSpPr>
        <p:spPr>
          <a:xfrm>
            <a:off x="1325143" y="2764667"/>
            <a:ext cx="8595360" cy="30777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000" kern="1200">
                <a:solidFill>
                  <a:srgbClr val="242424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rgbClr val="242424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600" kern="1200">
                <a:solidFill>
                  <a:srgbClr val="242424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1400" kern="1200">
                <a:solidFill>
                  <a:srgbClr val="242424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400" kern="1200">
                <a:solidFill>
                  <a:srgbClr val="242424"/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Grid-box mean </a:t>
            </a:r>
            <a:r>
              <a:rPr lang="en-US" dirty="0">
                <a:solidFill>
                  <a:schemeClr val="accent2"/>
                </a:solidFill>
                <a:latin typeface="+mn-lt"/>
                <a:cs typeface="+mn-cs"/>
              </a:rPr>
              <a:t>condensation</a:t>
            </a:r>
            <a:r>
              <a:rPr lang="en-US" dirty="0">
                <a:solidFill>
                  <a:schemeClr val="accent2"/>
                </a:solidFill>
              </a:rPr>
              <a:t> rate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A2870CF-2F4F-F94F-A8C1-9A1EFC1DBC2C}"/>
              </a:ext>
            </a:extLst>
          </p:cNvPr>
          <p:cNvGrpSpPr/>
          <p:nvPr/>
        </p:nvGrpSpPr>
        <p:grpSpPr>
          <a:xfrm>
            <a:off x="3707654" y="3449962"/>
            <a:ext cx="6329496" cy="1381927"/>
            <a:chOff x="1508218" y="4427938"/>
            <a:chExt cx="6686933" cy="151479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BFB8BFB-1038-364D-BED7-258E17AA9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3389" y="4466869"/>
              <a:ext cx="4655820" cy="833755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BBEE816-63B4-3645-B195-A63999A019C7}"/>
                </a:ext>
              </a:extLst>
            </p:cNvPr>
            <p:cNvSpPr/>
            <p:nvPr/>
          </p:nvSpPr>
          <p:spPr>
            <a:xfrm>
              <a:off x="2402958" y="4528509"/>
              <a:ext cx="604161" cy="562294"/>
            </a:xfrm>
            <a:prstGeom prst="rect">
              <a:avLst/>
            </a:prstGeom>
            <a:noFill/>
            <a:ln>
              <a:solidFill>
                <a:srgbClr val="943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B2DA531-898C-744F-A3F4-D9CBEC085EBC}"/>
                </a:ext>
              </a:extLst>
            </p:cNvPr>
            <p:cNvSpPr/>
            <p:nvPr/>
          </p:nvSpPr>
          <p:spPr>
            <a:xfrm>
              <a:off x="3055091" y="4517566"/>
              <a:ext cx="2033743" cy="668975"/>
            </a:xfrm>
            <a:prstGeom prst="rect">
              <a:avLst/>
            </a:prstGeom>
            <a:noFill/>
            <a:ln>
              <a:solidFill>
                <a:srgbClr val="943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BF67690-CEC0-7944-ABAE-3CDE5382CB66}"/>
                </a:ext>
              </a:extLst>
            </p:cNvPr>
            <p:cNvSpPr/>
            <p:nvPr/>
          </p:nvSpPr>
          <p:spPr>
            <a:xfrm>
              <a:off x="5388827" y="4427938"/>
              <a:ext cx="870381" cy="893461"/>
            </a:xfrm>
            <a:prstGeom prst="rect">
              <a:avLst/>
            </a:prstGeom>
            <a:noFill/>
            <a:ln>
              <a:solidFill>
                <a:srgbClr val="943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C2CB1C3-3D08-7F4C-A5A9-16263CC6A824}"/>
                </a:ext>
              </a:extLst>
            </p:cNvPr>
            <p:cNvSpPr txBox="1"/>
            <p:nvPr/>
          </p:nvSpPr>
          <p:spPr>
            <a:xfrm>
              <a:off x="3762492" y="5215621"/>
              <a:ext cx="13263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9437FF"/>
                  </a:solidFill>
                </a:rPr>
                <a:t>Clear-sky evaporation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95F0915-27B0-1D41-9700-9296B7D443F9}"/>
                </a:ext>
              </a:extLst>
            </p:cNvPr>
            <p:cNvSpPr txBox="1"/>
            <p:nvPr/>
          </p:nvSpPr>
          <p:spPr>
            <a:xfrm>
              <a:off x="5299743" y="5301735"/>
              <a:ext cx="2895408" cy="640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9437FF"/>
                  </a:solidFill>
                </a:rPr>
                <a:t>Phase change associated with cloud fraction change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99B17FE-0B91-E14C-8FF1-F467987DCC91}"/>
                </a:ext>
              </a:extLst>
            </p:cNvPr>
            <p:cNvSpPr txBox="1"/>
            <p:nvPr/>
          </p:nvSpPr>
          <p:spPr>
            <a:xfrm>
              <a:off x="1508218" y="5233673"/>
              <a:ext cx="15468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rgbClr val="9437FF"/>
                  </a:solidFill>
                </a:rPr>
                <a:t>In-cloud condensation</a:t>
              </a:r>
            </a:p>
          </p:txBody>
        </p:sp>
      </p:grp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EEFD4ECA-8C97-EC4F-8EF2-7A513D1FD179}"/>
              </a:ext>
            </a:extLst>
          </p:cNvPr>
          <p:cNvSpPr txBox="1">
            <a:spLocks/>
          </p:cNvSpPr>
          <p:nvPr/>
        </p:nvSpPr>
        <p:spPr>
          <a:xfrm>
            <a:off x="1828458" y="5177104"/>
            <a:ext cx="8345511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000" kern="1200">
                <a:solidFill>
                  <a:srgbClr val="242424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rgbClr val="242424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600" kern="1200">
                <a:solidFill>
                  <a:srgbClr val="242424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5"/>
              </a:buBlip>
              <a:defRPr sz="1400" kern="1200">
                <a:solidFill>
                  <a:srgbClr val="242424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400" kern="1200">
                <a:solidFill>
                  <a:srgbClr val="242424"/>
                </a:solidFill>
                <a:latin typeface="Arial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One of the closure assumptions:</a:t>
            </a:r>
            <a:br>
              <a:rPr lang="en-US" sz="1800" dirty="0"/>
            </a:br>
            <a:br>
              <a:rPr lang="en-US" sz="1800" dirty="0"/>
            </a:br>
            <a:r>
              <a:rPr lang="en-US" sz="1600" dirty="0"/>
              <a:t>“</a:t>
            </a:r>
            <a:r>
              <a:rPr lang="en-US" sz="1600" i="1" dirty="0">
                <a:latin typeface="Times" charset="0"/>
                <a:ea typeface="Times" charset="0"/>
                <a:cs typeface="Times" charset="0"/>
              </a:rPr>
              <a:t>When the cloud is growing (df/dt &gt; 0), the new cloud water increases to match that within the cloudy part of the grid box. Conversely, when the cloud is eroding (</a:t>
            </a:r>
            <a:r>
              <a:rPr lang="en-US" sz="1600" i="1" dirty="0" err="1">
                <a:latin typeface="Times" charset="0"/>
                <a:ea typeface="Times" charset="0"/>
                <a:cs typeface="Times" charset="0"/>
              </a:rPr>
              <a:t>df</a:t>
            </a:r>
            <a:r>
              <a:rPr lang="en-US" sz="1600" i="1" dirty="0">
                <a:latin typeface="Times" charset="0"/>
                <a:ea typeface="Times" charset="0"/>
                <a:cs typeface="Times" charset="0"/>
              </a:rPr>
              <a:t>/</a:t>
            </a:r>
            <a:r>
              <a:rPr lang="en-US" sz="1600" i="1" dirty="0" err="1">
                <a:latin typeface="Times" charset="0"/>
                <a:ea typeface="Times" charset="0"/>
                <a:cs typeface="Times" charset="0"/>
              </a:rPr>
              <a:t>dt</a:t>
            </a:r>
            <a:r>
              <a:rPr lang="en-US" sz="1600" i="1" dirty="0">
                <a:latin typeface="Times" charset="0"/>
                <a:ea typeface="Times" charset="0"/>
                <a:cs typeface="Times" charset="0"/>
              </a:rPr>
              <a:t> &lt; 0), the cloud water goes to zero in that region.” </a:t>
            </a:r>
            <a:br>
              <a:rPr lang="en-US" sz="1600" i="1" dirty="0">
                <a:latin typeface="Times" charset="0"/>
                <a:ea typeface="Times" charset="0"/>
                <a:cs typeface="Times" charset="0"/>
              </a:rPr>
            </a:br>
            <a:r>
              <a:rPr lang="en-US" sz="1600" i="1" dirty="0">
                <a:latin typeface="Times" charset="0"/>
                <a:ea typeface="Times" charset="0"/>
                <a:cs typeface="Times" charset="0"/>
              </a:rPr>
              <a:t>                                                               — </a:t>
            </a:r>
            <a:r>
              <a:rPr lang="en-US" sz="1600" i="1" dirty="0" err="1">
                <a:latin typeface="Times" charset="0"/>
                <a:ea typeface="Times" charset="0"/>
                <a:cs typeface="Times" charset="0"/>
              </a:rPr>
              <a:t>Rasch</a:t>
            </a:r>
            <a:r>
              <a:rPr lang="en-US" sz="1600" i="1" dirty="0">
                <a:latin typeface="Times" charset="0"/>
                <a:ea typeface="Times" charset="0"/>
                <a:cs typeface="Times" charset="0"/>
              </a:rPr>
              <a:t> and </a:t>
            </a:r>
            <a:r>
              <a:rPr lang="en-US" sz="1600" i="1" dirty="0" err="1">
                <a:latin typeface="Times" charset="0"/>
                <a:ea typeface="Times" charset="0"/>
                <a:cs typeface="Times" charset="0"/>
              </a:rPr>
              <a:t>Kristjansson</a:t>
            </a:r>
            <a:r>
              <a:rPr lang="en-US" sz="1600" i="1" dirty="0">
                <a:latin typeface="Times" charset="0"/>
                <a:ea typeface="Times" charset="0"/>
                <a:cs typeface="Times" charset="0"/>
              </a:rPr>
              <a:t> (1998); Zhang et al. (2003)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FD2C01-6200-7540-819F-5833479D6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8561" y="4945646"/>
            <a:ext cx="968523" cy="73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0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13.potx" id="{BCBC73A8-371F-474A-B8C1-26262A6B9152}" vid="{9127C93A-8C49-4036-BD05-3A3B6DCD0A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PNNL_Option_4</Template>
  <TotalTime>239</TotalTime>
  <Words>976</Words>
  <Application>Microsoft Macintosh PowerPoint</Application>
  <PresentationFormat>Custom</PresentationFormat>
  <Paragraphs>138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</vt:lpstr>
      <vt:lpstr>Wingdings</vt:lpstr>
      <vt:lpstr>PNNL_Option_4</vt:lpstr>
      <vt:lpstr>Examples of Consistency Issues in Atmospheric Physics Parameterization and Process Coupling</vt:lpstr>
      <vt:lpstr>Example 1: Williamson (2013)</vt:lpstr>
      <vt:lpstr>Cause of Grid-point Storm Explained by Williamson (2013)</vt:lpstr>
      <vt:lpstr>Numerical Results (Williamson, 2013)</vt:lpstr>
      <vt:lpstr>Further Elaboration</vt:lpstr>
      <vt:lpstr>Role of Numerical Error in a “Properly-behaving Simulation”</vt:lpstr>
      <vt:lpstr>Example 2: A Time-step convergence Problem</vt:lpstr>
      <vt:lpstr>An Intermediate Configuration</vt:lpstr>
      <vt:lpstr>Parameterization of grid-box mean Q</vt:lpstr>
      <vt:lpstr>Process Coupling Related to </vt:lpstr>
      <vt:lpstr>Short Convergence Tests vs. Long-term Climate</vt:lpstr>
      <vt:lpstr>What We Learned from This Little Exercise</vt:lpstr>
      <vt:lpstr>Example 3: Stochastic Problems</vt:lpstr>
      <vt:lpstr>Ito Correction from Stochastic Analysis</vt:lpstr>
      <vt:lpstr>Recommendations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Examples of Consistency Issues in Atmospheric Physics Parameterization and Process Coupling</dc:title>
  <dc:creator>Wan, Hui</dc:creator>
  <cp:lastModifiedBy>Wan, Hui</cp:lastModifiedBy>
  <cp:revision>26</cp:revision>
  <dcterms:created xsi:type="dcterms:W3CDTF">2019-10-16T12:05:42Z</dcterms:created>
  <dcterms:modified xsi:type="dcterms:W3CDTF">2019-10-16T16:07:12Z</dcterms:modified>
</cp:coreProperties>
</file>