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43" r:id="rId2"/>
    <p:sldId id="259" r:id="rId3"/>
    <p:sldId id="387" r:id="rId4"/>
    <p:sldId id="352" r:id="rId5"/>
    <p:sldId id="393" r:id="rId6"/>
    <p:sldId id="394" r:id="rId7"/>
    <p:sldId id="468" r:id="rId8"/>
    <p:sldId id="469" r:id="rId9"/>
    <p:sldId id="360" r:id="rId10"/>
    <p:sldId id="450" r:id="rId11"/>
    <p:sldId id="416" r:id="rId12"/>
    <p:sldId id="417" r:id="rId13"/>
    <p:sldId id="453" r:id="rId14"/>
    <p:sldId id="454" r:id="rId15"/>
    <p:sldId id="455" r:id="rId16"/>
    <p:sldId id="456" r:id="rId17"/>
    <p:sldId id="457" r:id="rId18"/>
    <p:sldId id="421" r:id="rId19"/>
    <p:sldId id="460" r:id="rId20"/>
    <p:sldId id="461" r:id="rId21"/>
    <p:sldId id="426" r:id="rId22"/>
    <p:sldId id="463" r:id="rId23"/>
    <p:sldId id="464" r:id="rId24"/>
    <p:sldId id="465" r:id="rId25"/>
    <p:sldId id="427" r:id="rId26"/>
    <p:sldId id="429" r:id="rId27"/>
    <p:sldId id="358" r:id="rId28"/>
    <p:sldId id="466" r:id="rId29"/>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 Mingyao" initials="LM" lastIdx="2" clrIdx="0">
    <p:extLst>
      <p:ext uri="{19B8F6BF-5375-455C-9EA6-DF929625EA0E}">
        <p15:presenceInfo xmlns:p15="http://schemas.microsoft.com/office/powerpoint/2012/main" userId="Li, Mingya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99"/>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18" autoAdjust="0"/>
    <p:restoredTop sz="93231" autoAdjust="0"/>
  </p:normalViewPr>
  <p:slideViewPr>
    <p:cSldViewPr showGuides="1">
      <p:cViewPr>
        <p:scale>
          <a:sx n="60" d="100"/>
          <a:sy n="60" d="100"/>
        </p:scale>
        <p:origin x="876" y="81"/>
      </p:cViewPr>
      <p:guideLst>
        <p:guide orient="horz" pos="2160"/>
        <p:guide pos="3839"/>
      </p:guideLst>
    </p:cSldViewPr>
  </p:slideViewPr>
  <p:notesTextViewPr>
    <p:cViewPr>
      <p:scale>
        <a:sx n="1" d="1"/>
        <a:sy n="1" d="1"/>
      </p:scale>
      <p:origin x="0" y="0"/>
    </p:cViewPr>
  </p:notesTextViewPr>
  <p:sorterViewPr>
    <p:cViewPr>
      <p:scale>
        <a:sx n="43" d="100"/>
        <a:sy n="4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7FFC1C-2CAD-414E-9DF9-98B84DADADDB}" type="datetimeFigureOut">
              <a:rPr lang="en-US" smtClean="0"/>
              <a:t>2/3/2019</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A1A8DA-60B1-4E9F-8CD2-D7F4EF4C5C55}" type="slidenum">
              <a:rPr lang="en-US" smtClean="0"/>
              <a:t>‹#›</a:t>
            </a:fld>
            <a:endParaRPr lang="en-US"/>
          </a:p>
        </p:txBody>
      </p:sp>
    </p:spTree>
    <p:extLst>
      <p:ext uri="{BB962C8B-B14F-4D97-AF65-F5344CB8AC3E}">
        <p14:creationId xmlns:p14="http://schemas.microsoft.com/office/powerpoint/2010/main" val="4009970387"/>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A1A8DA-60B1-4E9F-8CD2-D7F4EF4C5C55}" type="slidenum">
              <a:rPr lang="en-US" smtClean="0"/>
              <a:t>1</a:t>
            </a:fld>
            <a:endParaRPr lang="en-US" dirty="0"/>
          </a:p>
        </p:txBody>
      </p:sp>
    </p:spTree>
    <p:extLst>
      <p:ext uri="{BB962C8B-B14F-4D97-AF65-F5344CB8AC3E}">
        <p14:creationId xmlns:p14="http://schemas.microsoft.com/office/powerpoint/2010/main" val="1536558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A1A8DA-60B1-4E9F-8CD2-D7F4EF4C5C55}" type="slidenum">
              <a:rPr lang="en-US" smtClean="0"/>
              <a:t>17</a:t>
            </a:fld>
            <a:endParaRPr lang="en-US"/>
          </a:p>
        </p:txBody>
      </p:sp>
    </p:spTree>
    <p:extLst>
      <p:ext uri="{BB962C8B-B14F-4D97-AF65-F5344CB8AC3E}">
        <p14:creationId xmlns:p14="http://schemas.microsoft.com/office/powerpoint/2010/main" val="1167297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A1A8DA-60B1-4E9F-8CD2-D7F4EF4C5C55}" type="slidenum">
              <a:rPr lang="en-US" smtClean="0"/>
              <a:t>20</a:t>
            </a:fld>
            <a:endParaRPr lang="en-US"/>
          </a:p>
        </p:txBody>
      </p:sp>
    </p:spTree>
    <p:extLst>
      <p:ext uri="{BB962C8B-B14F-4D97-AF65-F5344CB8AC3E}">
        <p14:creationId xmlns:p14="http://schemas.microsoft.com/office/powerpoint/2010/main" val="809476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A1A8DA-60B1-4E9F-8CD2-D7F4EF4C5C55}" type="slidenum">
              <a:rPr lang="en-US" smtClean="0"/>
              <a:t>2</a:t>
            </a:fld>
            <a:endParaRPr lang="en-US"/>
          </a:p>
        </p:txBody>
      </p:sp>
    </p:spTree>
    <p:extLst>
      <p:ext uri="{BB962C8B-B14F-4D97-AF65-F5344CB8AC3E}">
        <p14:creationId xmlns:p14="http://schemas.microsoft.com/office/powerpoint/2010/main" val="2131607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Science has chosen single-cell analyses of gene activity through time as its 2018 Breakthrough of the Year, honoring a trifecta of methods that together are enabling researchers to determine, at the individual cell level, which genes are turned on and off as an early embryo develops.</a:t>
            </a:r>
            <a:endParaRPr lang="en-US" dirty="0"/>
          </a:p>
        </p:txBody>
      </p:sp>
      <p:sp>
        <p:nvSpPr>
          <p:cNvPr id="4" name="Slide Number Placeholder 3"/>
          <p:cNvSpPr>
            <a:spLocks noGrp="1"/>
          </p:cNvSpPr>
          <p:nvPr>
            <p:ph type="sldNum" sz="quarter" idx="10"/>
          </p:nvPr>
        </p:nvSpPr>
        <p:spPr/>
        <p:txBody>
          <a:bodyPr/>
          <a:lstStyle/>
          <a:p>
            <a:fld id="{2FA1A8DA-60B1-4E9F-8CD2-D7F4EF4C5C55}" type="slidenum">
              <a:rPr lang="en-US" smtClean="0"/>
              <a:t>3</a:t>
            </a:fld>
            <a:endParaRPr lang="en-US"/>
          </a:p>
        </p:txBody>
      </p:sp>
    </p:spTree>
    <p:extLst>
      <p:ext uri="{BB962C8B-B14F-4D97-AF65-F5344CB8AC3E}">
        <p14:creationId xmlns:p14="http://schemas.microsoft.com/office/powerpoint/2010/main" val="2649962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u="none" strike="noStrike" kern="1200" baseline="0" dirty="0" smtClean="0">
                <a:solidFill>
                  <a:schemeClr val="tx1"/>
                </a:solidFill>
                <a:latin typeface="+mn-lt"/>
                <a:ea typeface="+mn-ea"/>
                <a:cs typeface="+mn-cs"/>
              </a:rPr>
              <a:t>The biological factors affecting the cell combine to create its unique, instantaneous identity, which is captured in the cell’s</a:t>
            </a:r>
          </a:p>
          <a:p>
            <a:r>
              <a:rPr lang="en-US" sz="1600" b="0" i="0" u="none" strike="noStrike" kern="1200" baseline="0" dirty="0" smtClean="0">
                <a:solidFill>
                  <a:schemeClr val="tx1"/>
                </a:solidFill>
                <a:latin typeface="+mn-lt"/>
                <a:ea typeface="+mn-ea"/>
                <a:cs typeface="+mn-cs"/>
              </a:rPr>
              <a:t>molecular profile. Computational methods dissect the molecular profile and tease apart facets of the cell’s identity, which are akin to ‘basis vectors’ that span</a:t>
            </a:r>
          </a:p>
          <a:p>
            <a:r>
              <a:rPr lang="en-US" sz="1600" b="0" i="0" u="none" strike="noStrike" kern="1200" baseline="0" dirty="0" smtClean="0">
                <a:solidFill>
                  <a:schemeClr val="tx1"/>
                </a:solidFill>
                <a:latin typeface="+mn-lt"/>
                <a:ea typeface="+mn-ea"/>
                <a:cs typeface="+mn-cs"/>
              </a:rPr>
              <a:t>a space of possible cellular identities. Key examples include (counterclockwise from top): (1) discrete cell types (e.g., cell populations in the retina (A.R. and</a:t>
            </a:r>
          </a:p>
          <a:p>
            <a:r>
              <a:rPr lang="en-US" sz="1600" b="0" i="0" u="none" strike="noStrike" kern="1200" baseline="0" dirty="0" smtClean="0">
                <a:solidFill>
                  <a:schemeClr val="tx1"/>
                </a:solidFill>
                <a:latin typeface="+mn-lt"/>
                <a:ea typeface="+mn-ea"/>
                <a:cs typeface="+mn-cs"/>
              </a:rPr>
              <a:t>colleagues30)); cell type frequency can vary by multiple orders of magnitude from the most abundant to the rarest subtype; (2) continuous phenotypes (e.g.,</a:t>
            </a:r>
          </a:p>
          <a:p>
            <a:r>
              <a:rPr lang="en-US" sz="1600" b="0" i="0" u="none" strike="noStrike" kern="1200" baseline="0" dirty="0" smtClean="0">
                <a:solidFill>
                  <a:schemeClr val="tx1"/>
                </a:solidFill>
                <a:latin typeface="+mn-lt"/>
                <a:ea typeface="+mn-ea"/>
                <a:cs typeface="+mn-cs"/>
              </a:rPr>
              <a:t>the pro-inflammatory potential of each individual T cell, quantified through a gene expression signature derived from bulk pathogenic T cell profiles (N.Y.,</a:t>
            </a:r>
          </a:p>
          <a:p>
            <a:r>
              <a:rPr lang="en-US" sz="1600" b="0" i="0" u="none" strike="noStrike" kern="1200" baseline="0" dirty="0" smtClean="0">
                <a:solidFill>
                  <a:schemeClr val="tx1"/>
                </a:solidFill>
                <a:latin typeface="+mn-lt"/>
                <a:ea typeface="+mn-ea"/>
                <a:cs typeface="+mn-cs"/>
              </a:rPr>
              <a:t>A.R. and colleagues1)); (3) unidirectional temporal progression (e.g., normal differentiation, such as hematopoiesis); (4) temporal vacillation between cellular</a:t>
            </a:r>
          </a:p>
          <a:p>
            <a:r>
              <a:rPr lang="en-US" sz="1600" b="0" i="0" u="none" strike="noStrike" kern="1200" baseline="0" dirty="0" smtClean="0">
                <a:solidFill>
                  <a:schemeClr val="tx1"/>
                </a:solidFill>
                <a:latin typeface="+mn-lt"/>
                <a:ea typeface="+mn-ea"/>
                <a:cs typeface="+mn-cs"/>
              </a:rPr>
              <a:t>states (e.g., oscillation through cell cycle; data taken from A.R. and colleagues102); (5) physical location (e.g., a cell’s location during embryo development</a:t>
            </a:r>
          </a:p>
          <a:p>
            <a:r>
              <a:rPr lang="en-US" sz="1600" b="0" i="0" u="none" strike="noStrike" kern="1200" baseline="0" dirty="0" smtClean="0">
                <a:solidFill>
                  <a:schemeClr val="tx1"/>
                </a:solidFill>
                <a:latin typeface="+mn-lt"/>
                <a:ea typeface="+mn-ea"/>
                <a:cs typeface="+mn-cs"/>
              </a:rPr>
              <a:t>determines its exposure to morphogen gradients. Dividing an organ into discrete spatial bins, combined with independent data on landmark genes, allows</a:t>
            </a:r>
          </a:p>
          <a:p>
            <a:r>
              <a:rPr lang="en-US" sz="1600" b="0" i="0" u="none" strike="noStrike" kern="1200" baseline="0" dirty="0" smtClean="0">
                <a:solidFill>
                  <a:schemeClr val="tx1"/>
                </a:solidFill>
                <a:latin typeface="+mn-lt"/>
                <a:ea typeface="+mn-ea"/>
                <a:cs typeface="+mn-cs"/>
              </a:rPr>
              <a:t>inference of spatial bins (highlighted) from which single cells had likely originated (figure adapted from A.R. and colleagues95). The scatterplots represent</a:t>
            </a:r>
          </a:p>
          <a:p>
            <a:r>
              <a:rPr lang="en-US" sz="1600" b="0" i="0" u="none" strike="noStrike" kern="1200" baseline="0" dirty="0" smtClean="0">
                <a:solidFill>
                  <a:schemeClr val="tx1"/>
                </a:solidFill>
                <a:latin typeface="+mn-lt"/>
                <a:ea typeface="+mn-ea"/>
                <a:cs typeface="+mn-cs"/>
              </a:rPr>
              <a:t>single cells (dots) projected onto two dimensions (e.g., first two principal components or using t-SNE).</a:t>
            </a:r>
            <a:endParaRPr lang="en-US" dirty="0"/>
          </a:p>
        </p:txBody>
      </p:sp>
      <p:sp>
        <p:nvSpPr>
          <p:cNvPr id="4" name="Slide Number Placeholder 3"/>
          <p:cNvSpPr>
            <a:spLocks noGrp="1"/>
          </p:cNvSpPr>
          <p:nvPr>
            <p:ph type="sldNum" sz="quarter" idx="10"/>
          </p:nvPr>
        </p:nvSpPr>
        <p:spPr/>
        <p:txBody>
          <a:bodyPr/>
          <a:lstStyle/>
          <a:p>
            <a:fld id="{2FA1A8DA-60B1-4E9F-8CD2-D7F4EF4C5C55}" type="slidenum">
              <a:rPr lang="en-US" smtClean="0"/>
              <a:t>4</a:t>
            </a:fld>
            <a:endParaRPr lang="en-US"/>
          </a:p>
        </p:txBody>
      </p:sp>
    </p:spTree>
    <p:extLst>
      <p:ext uri="{BB962C8B-B14F-4D97-AF65-F5344CB8AC3E}">
        <p14:creationId xmlns:p14="http://schemas.microsoft.com/office/powerpoint/2010/main" val="2777082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A1A8DA-60B1-4E9F-8CD2-D7F4EF4C5C55}" type="slidenum">
              <a:rPr lang="en-US" smtClean="0"/>
              <a:t>5</a:t>
            </a:fld>
            <a:endParaRPr lang="en-US"/>
          </a:p>
        </p:txBody>
      </p:sp>
    </p:spTree>
    <p:extLst>
      <p:ext uri="{BB962C8B-B14F-4D97-AF65-F5344CB8AC3E}">
        <p14:creationId xmlns:p14="http://schemas.microsoft.com/office/powerpoint/2010/main" val="2031374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A1A8DA-60B1-4E9F-8CD2-D7F4EF4C5C55}" type="slidenum">
              <a:rPr lang="en-US" smtClean="0"/>
              <a:t>6</a:t>
            </a:fld>
            <a:endParaRPr lang="en-US"/>
          </a:p>
        </p:txBody>
      </p:sp>
    </p:spTree>
    <p:extLst>
      <p:ext uri="{BB962C8B-B14F-4D97-AF65-F5344CB8AC3E}">
        <p14:creationId xmlns:p14="http://schemas.microsoft.com/office/powerpoint/2010/main" val="2032600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u="none" strike="noStrike" kern="1200" baseline="0" dirty="0" smtClean="0">
                <a:solidFill>
                  <a:schemeClr val="tx1"/>
                </a:solidFill>
                <a:latin typeface="+mn-lt"/>
                <a:ea typeface="+mn-ea"/>
                <a:cs typeface="+mn-cs"/>
              </a:rPr>
              <a:t>The Seurat alignment procedure uses canonical correlation analysis to identify shared correlation structures (i.e., canonical correlation vectors, CC) across data sets, and aligns these dimensions using dynamic time warping. After alignment, cells are embedded in a shared low-dimensional space (visualized here in 2D with t-SNE). </a:t>
            </a:r>
          </a:p>
          <a:p>
            <a:endParaRPr lang="en-US" sz="1600" b="0" i="0" u="none" strike="noStrike" kern="1200" baseline="0" dirty="0" smtClean="0">
              <a:solidFill>
                <a:schemeClr val="tx1"/>
              </a:solidFill>
              <a:latin typeface="+mn-lt"/>
              <a:ea typeface="+mn-ea"/>
              <a:cs typeface="+mn-cs"/>
            </a:endParaRPr>
          </a:p>
          <a:p>
            <a:r>
              <a:rPr lang="en-US" sz="1600" b="0" i="0" u="none" strike="noStrike" kern="1200" baseline="0" dirty="0" smtClean="0">
                <a:solidFill>
                  <a:schemeClr val="tx1"/>
                </a:solidFill>
                <a:latin typeface="+mn-lt"/>
                <a:ea typeface="+mn-ea"/>
                <a:cs typeface="+mn-cs"/>
              </a:rPr>
              <a:t>Schematics of batch-effect correction by MNN. (a) Batch 1 and batch 2 in high dimensions with an almost orthogonal batch effect difference between them. (b) The algorithm identifies matching cell types by finding MNN pairs of cells (gray box). (c) Batch-correction vectors are calculated between the MNN pairs. (d) Batch 1 is regarded as the reference, and batch 2 is integrated into it by subtraction of correction vectors. (e) The integrated data are considered the reference, and the procedure is repeated for integration of any new batch.</a:t>
            </a:r>
          </a:p>
        </p:txBody>
      </p:sp>
      <p:sp>
        <p:nvSpPr>
          <p:cNvPr id="4" name="Slide Number Placeholder 3"/>
          <p:cNvSpPr>
            <a:spLocks noGrp="1"/>
          </p:cNvSpPr>
          <p:nvPr>
            <p:ph type="sldNum" sz="quarter" idx="10"/>
          </p:nvPr>
        </p:nvSpPr>
        <p:spPr/>
        <p:txBody>
          <a:bodyPr/>
          <a:lstStyle/>
          <a:p>
            <a:fld id="{2FA1A8DA-60B1-4E9F-8CD2-D7F4EF4C5C55}" type="slidenum">
              <a:rPr lang="en-US" smtClean="0"/>
              <a:t>8</a:t>
            </a:fld>
            <a:endParaRPr lang="en-US"/>
          </a:p>
        </p:txBody>
      </p:sp>
    </p:spTree>
    <p:extLst>
      <p:ext uri="{BB962C8B-B14F-4D97-AF65-F5344CB8AC3E}">
        <p14:creationId xmlns:p14="http://schemas.microsoft.com/office/powerpoint/2010/main" val="3845441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1218987"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2FA1A8DA-60B1-4E9F-8CD2-D7F4EF4C5C55}" type="slidenum">
              <a:rPr lang="en-US" smtClean="0"/>
              <a:t>9</a:t>
            </a:fld>
            <a:endParaRPr lang="en-US"/>
          </a:p>
        </p:txBody>
      </p:sp>
    </p:spTree>
    <p:extLst>
      <p:ext uri="{BB962C8B-B14F-4D97-AF65-F5344CB8AC3E}">
        <p14:creationId xmlns:p14="http://schemas.microsoft.com/office/powerpoint/2010/main" val="2909712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A1A8DA-60B1-4E9F-8CD2-D7F4EF4C5C55}" type="slidenum">
              <a:rPr lang="en-US" smtClean="0"/>
              <a:t>13</a:t>
            </a:fld>
            <a:endParaRPr lang="en-US"/>
          </a:p>
        </p:txBody>
      </p:sp>
    </p:spTree>
    <p:extLst>
      <p:ext uri="{BB962C8B-B14F-4D97-AF65-F5344CB8AC3E}">
        <p14:creationId xmlns:p14="http://schemas.microsoft.com/office/powerpoint/2010/main" val="1929569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30"/>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347C8B-6E88-4601-B243-2F0F2FBBD6DA}" type="datetime1">
              <a:rPr lang="en-US" smtClean="0"/>
              <a:t>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283BA-319A-4A0F-B168-E853F433D264}" type="slidenum">
              <a:rPr lang="en-US" smtClean="0"/>
              <a:t>‹#›</a:t>
            </a:fld>
            <a:endParaRPr lang="en-US"/>
          </a:p>
        </p:txBody>
      </p:sp>
    </p:spTree>
    <p:extLst>
      <p:ext uri="{BB962C8B-B14F-4D97-AF65-F5344CB8AC3E}">
        <p14:creationId xmlns:p14="http://schemas.microsoft.com/office/powerpoint/2010/main" val="868615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AF034E-39B5-4154-A40B-D1C06882CDF8}" type="datetime1">
              <a:rPr lang="en-US" smtClean="0"/>
              <a:t>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283BA-319A-4A0F-B168-E853F433D264}" type="slidenum">
              <a:rPr lang="en-US" smtClean="0"/>
              <a:t>‹#›</a:t>
            </a:fld>
            <a:endParaRPr lang="en-US"/>
          </a:p>
        </p:txBody>
      </p:sp>
    </p:spTree>
    <p:extLst>
      <p:ext uri="{BB962C8B-B14F-4D97-AF65-F5344CB8AC3E}">
        <p14:creationId xmlns:p14="http://schemas.microsoft.com/office/powerpoint/2010/main" val="1399606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BAB6B9-F5F3-4C5C-B1EB-AE669DA9CC53}" type="datetime1">
              <a:rPr lang="en-US" smtClean="0"/>
              <a:t>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283BA-319A-4A0F-B168-E853F433D264}" type="slidenum">
              <a:rPr lang="en-US" smtClean="0"/>
              <a:t>‹#›</a:t>
            </a:fld>
            <a:endParaRPr lang="en-US"/>
          </a:p>
        </p:txBody>
      </p:sp>
    </p:spTree>
    <p:extLst>
      <p:ext uri="{BB962C8B-B14F-4D97-AF65-F5344CB8AC3E}">
        <p14:creationId xmlns:p14="http://schemas.microsoft.com/office/powerpoint/2010/main" val="1339575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3604049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765B01-7B69-4858-863E-144D961EB51D}" type="datetime1">
              <a:rPr lang="en-US" smtClean="0"/>
              <a:t>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283BA-319A-4A0F-B168-E853F433D264}" type="slidenum">
              <a:rPr lang="en-US" smtClean="0"/>
              <a:t>‹#›</a:t>
            </a:fld>
            <a:endParaRPr lang="en-US"/>
          </a:p>
        </p:txBody>
      </p:sp>
    </p:spTree>
    <p:extLst>
      <p:ext uri="{BB962C8B-B14F-4D97-AF65-F5344CB8AC3E}">
        <p14:creationId xmlns:p14="http://schemas.microsoft.com/office/powerpoint/2010/main" val="100962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5"/>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56153A-E782-4276-8D93-5F6BE477E8C4}" type="datetime1">
              <a:rPr lang="en-US" smtClean="0"/>
              <a:t>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283BA-319A-4A0F-B168-E853F433D264}" type="slidenum">
              <a:rPr lang="en-US" smtClean="0"/>
              <a:t>‹#›</a:t>
            </a:fld>
            <a:endParaRPr lang="en-US"/>
          </a:p>
        </p:txBody>
      </p:sp>
    </p:spTree>
    <p:extLst>
      <p:ext uri="{BB962C8B-B14F-4D97-AF65-F5344CB8AC3E}">
        <p14:creationId xmlns:p14="http://schemas.microsoft.com/office/powerpoint/2010/main" val="2456697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4"/>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4"/>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2B333-E088-49A9-831B-28F967A6A9C4}" type="datetime1">
              <a:rPr lang="en-US" smtClean="0"/>
              <a:t>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C283BA-319A-4A0F-B168-E853F433D264}" type="slidenum">
              <a:rPr lang="en-US" smtClean="0"/>
              <a:t>‹#›</a:t>
            </a:fld>
            <a:endParaRPr lang="en-US"/>
          </a:p>
        </p:txBody>
      </p:sp>
    </p:spTree>
    <p:extLst>
      <p:ext uri="{BB962C8B-B14F-4D97-AF65-F5344CB8AC3E}">
        <p14:creationId xmlns:p14="http://schemas.microsoft.com/office/powerpoint/2010/main" val="99695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7"/>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7" y="1535117"/>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7"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2619B9-FC94-4414-B15D-631B1BA7368C}" type="datetime1">
              <a:rPr lang="en-US" smtClean="0"/>
              <a:t>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C283BA-319A-4A0F-B168-E853F433D264}" type="slidenum">
              <a:rPr lang="en-US" smtClean="0"/>
              <a:t>‹#›</a:t>
            </a:fld>
            <a:endParaRPr lang="en-US"/>
          </a:p>
        </p:txBody>
      </p:sp>
    </p:spTree>
    <p:extLst>
      <p:ext uri="{BB962C8B-B14F-4D97-AF65-F5344CB8AC3E}">
        <p14:creationId xmlns:p14="http://schemas.microsoft.com/office/powerpoint/2010/main" val="1058995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2379CA-E09D-478F-813F-33BE5BD323FC}" type="datetime1">
              <a:rPr lang="en-US" smtClean="0"/>
              <a:t>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C283BA-319A-4A0F-B168-E853F433D264}" type="slidenum">
              <a:rPr lang="en-US" smtClean="0"/>
              <a:t>‹#›</a:t>
            </a:fld>
            <a:endParaRPr lang="en-US"/>
          </a:p>
        </p:txBody>
      </p:sp>
    </p:spTree>
    <p:extLst>
      <p:ext uri="{BB962C8B-B14F-4D97-AF65-F5344CB8AC3E}">
        <p14:creationId xmlns:p14="http://schemas.microsoft.com/office/powerpoint/2010/main" val="3924600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F69012-BBF7-43EC-BE9C-8AEBA28348D2}" type="datetime1">
              <a:rPr lang="en-US" smtClean="0"/>
              <a:t>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C283BA-319A-4A0F-B168-E853F433D264}" type="slidenum">
              <a:rPr lang="en-US" smtClean="0"/>
              <a:t>‹#›</a:t>
            </a:fld>
            <a:endParaRPr lang="en-US"/>
          </a:p>
        </p:txBody>
      </p:sp>
    </p:spTree>
    <p:extLst>
      <p:ext uri="{BB962C8B-B14F-4D97-AF65-F5344CB8AC3E}">
        <p14:creationId xmlns:p14="http://schemas.microsoft.com/office/powerpoint/2010/main" val="1139748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6" y="273050"/>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6"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3205E8-B38E-45F7-A7C9-D281D3B9E77B}" type="datetime1">
              <a:rPr lang="en-US" smtClean="0"/>
              <a:t>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C283BA-319A-4A0F-B168-E853F433D264}" type="slidenum">
              <a:rPr lang="en-US" smtClean="0"/>
              <a:t>‹#›</a:t>
            </a:fld>
            <a:endParaRPr lang="en-US"/>
          </a:p>
        </p:txBody>
      </p:sp>
    </p:spTree>
    <p:extLst>
      <p:ext uri="{BB962C8B-B14F-4D97-AF65-F5344CB8AC3E}">
        <p14:creationId xmlns:p14="http://schemas.microsoft.com/office/powerpoint/2010/main" val="3846252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4"/>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42"/>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A7B142-59EF-467C-8A08-C9FB9572CCB8}" type="datetime1">
              <a:rPr lang="en-US" smtClean="0"/>
              <a:t>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C283BA-319A-4A0F-B168-E853F433D264}" type="slidenum">
              <a:rPr lang="en-US" smtClean="0"/>
              <a:t>‹#›</a:t>
            </a:fld>
            <a:endParaRPr lang="en-US"/>
          </a:p>
        </p:txBody>
      </p:sp>
    </p:spTree>
    <p:extLst>
      <p:ext uri="{BB962C8B-B14F-4D97-AF65-F5344CB8AC3E}">
        <p14:creationId xmlns:p14="http://schemas.microsoft.com/office/powerpoint/2010/main" val="3250667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4"/>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5"/>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DD5CE20-405E-4E1B-A715-1F553F6974E4}" type="datetime1">
              <a:rPr lang="en-US" smtClean="0"/>
              <a:t>2/3/2019</a:t>
            </a:fld>
            <a:endParaRPr lang="en-US"/>
          </a:p>
        </p:txBody>
      </p:sp>
      <p:sp>
        <p:nvSpPr>
          <p:cNvPr id="5" name="Footer Placeholder 4"/>
          <p:cNvSpPr>
            <a:spLocks noGrp="1"/>
          </p:cNvSpPr>
          <p:nvPr>
            <p:ph type="ftr" sz="quarter" idx="3"/>
          </p:nvPr>
        </p:nvSpPr>
        <p:spPr>
          <a:xfrm>
            <a:off x="4164515" y="6356355"/>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55"/>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22C283BA-319A-4A0F-B168-E853F433D264}" type="slidenum">
              <a:rPr lang="en-US" smtClean="0"/>
              <a:t>‹#›</a:t>
            </a:fld>
            <a:endParaRPr lang="en-US"/>
          </a:p>
        </p:txBody>
      </p:sp>
    </p:spTree>
    <p:extLst>
      <p:ext uri="{BB962C8B-B14F-4D97-AF65-F5344CB8AC3E}">
        <p14:creationId xmlns:p14="http://schemas.microsoft.com/office/powerpoint/2010/main" val="3360531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image" Target="../media/image27.t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8.t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image" Target="../media/image49.t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eg"/><Relationship Id="rId7" Type="http://schemas.openxmlformats.org/officeDocument/2006/relationships/image" Target="../media/image56.jpg"/><Relationship Id="rId2" Type="http://schemas.openxmlformats.org/officeDocument/2006/relationships/image" Target="../media/image51.jpeg"/><Relationship Id="rId1" Type="http://schemas.openxmlformats.org/officeDocument/2006/relationships/slideLayout" Target="../slideLayouts/slideLayout12.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gif"/><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88573"/>
            <a:ext cx="12188825" cy="2386978"/>
          </a:xfrm>
        </p:spPr>
        <p:txBody>
          <a:bodyPr>
            <a:normAutofit/>
          </a:bodyPr>
          <a:lstStyle/>
          <a:p>
            <a:r>
              <a:rPr lang="en-US" sz="3800" dirty="0" smtClean="0">
                <a:ln w="0"/>
                <a:solidFill>
                  <a:srgbClr val="000099"/>
                </a:solidFill>
                <a:effectLst>
                  <a:outerShdw blurRad="38100" dist="38100" dir="2700000" algn="tl">
                    <a:srgbClr val="000000">
                      <a:alpha val="43137"/>
                    </a:srgbClr>
                  </a:outerShdw>
                </a:effectLst>
                <a:latin typeface="Calibri Light" panose="020F0302020204030204" pitchFamily="34" charset="0"/>
              </a:rPr>
              <a:t>Deep Learning Enables Accurate Clustering and </a:t>
            </a:r>
            <a:br>
              <a:rPr lang="en-US" sz="3800" dirty="0" smtClean="0">
                <a:ln w="0"/>
                <a:solidFill>
                  <a:srgbClr val="000099"/>
                </a:solidFill>
                <a:effectLst>
                  <a:outerShdw blurRad="38100" dist="38100" dir="2700000" algn="tl">
                    <a:srgbClr val="000000">
                      <a:alpha val="43137"/>
                    </a:srgbClr>
                  </a:outerShdw>
                </a:effectLst>
                <a:latin typeface="Calibri Light" panose="020F0302020204030204" pitchFamily="34" charset="0"/>
              </a:rPr>
            </a:br>
            <a:r>
              <a:rPr lang="en-US" sz="3800" dirty="0" smtClean="0">
                <a:ln w="0"/>
                <a:solidFill>
                  <a:srgbClr val="000099"/>
                </a:solidFill>
                <a:effectLst>
                  <a:outerShdw blurRad="38100" dist="38100" dir="2700000" algn="tl">
                    <a:srgbClr val="000000">
                      <a:alpha val="43137"/>
                    </a:srgbClr>
                  </a:outerShdw>
                </a:effectLst>
                <a:latin typeface="Calibri Light" panose="020F0302020204030204" pitchFamily="34" charset="0"/>
              </a:rPr>
              <a:t>Batch Effect Removal in Single-Cell RNA-</a:t>
            </a:r>
            <a:r>
              <a:rPr lang="en-US" sz="3800" dirty="0" err="1" smtClean="0">
                <a:ln w="0"/>
                <a:solidFill>
                  <a:srgbClr val="000099"/>
                </a:solidFill>
                <a:effectLst>
                  <a:outerShdw blurRad="38100" dist="38100" dir="2700000" algn="tl">
                    <a:srgbClr val="000000">
                      <a:alpha val="43137"/>
                    </a:srgbClr>
                  </a:outerShdw>
                </a:effectLst>
                <a:latin typeface="Calibri Light" panose="020F0302020204030204" pitchFamily="34" charset="0"/>
              </a:rPr>
              <a:t>Seq</a:t>
            </a:r>
            <a:r>
              <a:rPr lang="en-US" sz="3800" dirty="0" smtClean="0">
                <a:ln w="0"/>
                <a:solidFill>
                  <a:srgbClr val="000099"/>
                </a:solidFill>
                <a:effectLst>
                  <a:outerShdw blurRad="38100" dist="38100" dir="2700000" algn="tl">
                    <a:srgbClr val="000000">
                      <a:alpha val="43137"/>
                    </a:srgbClr>
                  </a:outerShdw>
                </a:effectLst>
                <a:latin typeface="Calibri Light" panose="020F0302020204030204" pitchFamily="34" charset="0"/>
              </a:rPr>
              <a:t> Analysis</a:t>
            </a:r>
            <a:endParaRPr lang="en-US" sz="3800" dirty="0">
              <a:ln w="0"/>
              <a:solidFill>
                <a:srgbClr val="000099"/>
              </a:solidFill>
              <a:effectLst>
                <a:outerShdw blurRad="38100" dist="38100" dir="2700000" algn="tl">
                  <a:srgbClr val="000000">
                    <a:alpha val="43137"/>
                  </a:srgbClr>
                </a:outerShdw>
              </a:effectLst>
              <a:latin typeface="Calibri Light" panose="020F0302020204030204" pitchFamily="34" charset="0"/>
            </a:endParaRPr>
          </a:p>
        </p:txBody>
      </p:sp>
      <p:sp>
        <p:nvSpPr>
          <p:cNvPr id="3" name="Subtitle 2"/>
          <p:cNvSpPr>
            <a:spLocks noGrp="1"/>
          </p:cNvSpPr>
          <p:nvPr>
            <p:ph type="subTitle" idx="1"/>
          </p:nvPr>
        </p:nvSpPr>
        <p:spPr>
          <a:xfrm>
            <a:off x="1598612" y="3849339"/>
            <a:ext cx="9141619" cy="1655331"/>
          </a:xfrm>
        </p:spPr>
        <p:txBody>
          <a:bodyPr>
            <a:noAutofit/>
          </a:bodyPr>
          <a:lstStyle/>
          <a:p>
            <a:r>
              <a:rPr lang="en-US" sz="2400" b="1" dirty="0" smtClean="0">
                <a:solidFill>
                  <a:schemeClr val="tx1"/>
                </a:solidFill>
                <a:latin typeface="Calibri Light" panose="020F0302020204030204" pitchFamily="34" charset="0"/>
              </a:rPr>
              <a:t>Mingyao Li, Ph.D.</a:t>
            </a:r>
          </a:p>
          <a:p>
            <a:endParaRPr lang="en-US" sz="1000" b="1" dirty="0" smtClean="0">
              <a:solidFill>
                <a:schemeClr val="tx1"/>
              </a:solidFill>
              <a:latin typeface="Calibri Light" panose="020F0302020204030204" pitchFamily="34" charset="0"/>
            </a:endParaRPr>
          </a:p>
          <a:p>
            <a:r>
              <a:rPr lang="en-US" sz="2200" dirty="0" smtClean="0">
                <a:solidFill>
                  <a:schemeClr val="bg1">
                    <a:lumMod val="50000"/>
                  </a:schemeClr>
                </a:solidFill>
                <a:latin typeface="Calibri Light" panose="020F0302020204030204" pitchFamily="34" charset="0"/>
              </a:rPr>
              <a:t>Department </a:t>
            </a:r>
            <a:r>
              <a:rPr lang="en-US" sz="2200" dirty="0">
                <a:solidFill>
                  <a:schemeClr val="bg1">
                    <a:lumMod val="50000"/>
                  </a:schemeClr>
                </a:solidFill>
                <a:latin typeface="Calibri Light" panose="020F0302020204030204" pitchFamily="34" charset="0"/>
              </a:rPr>
              <a:t>of Biostatistics, Epidemiology </a:t>
            </a:r>
            <a:r>
              <a:rPr lang="en-US" sz="2200" dirty="0" smtClean="0">
                <a:solidFill>
                  <a:schemeClr val="bg1">
                    <a:lumMod val="50000"/>
                  </a:schemeClr>
                </a:solidFill>
                <a:latin typeface="Calibri Light" panose="020F0302020204030204" pitchFamily="34" charset="0"/>
              </a:rPr>
              <a:t>and </a:t>
            </a:r>
            <a:r>
              <a:rPr lang="en-US" sz="2200" dirty="0" smtClean="0">
                <a:solidFill>
                  <a:schemeClr val="bg1">
                    <a:lumMod val="50000"/>
                  </a:schemeClr>
                </a:solidFill>
                <a:latin typeface="Calibri Light" panose="020F0302020204030204" pitchFamily="34" charset="0"/>
              </a:rPr>
              <a:t>Informatics</a:t>
            </a:r>
          </a:p>
          <a:p>
            <a:r>
              <a:rPr lang="en-US" sz="2200" dirty="0" smtClean="0">
                <a:solidFill>
                  <a:schemeClr val="bg1">
                    <a:lumMod val="50000"/>
                  </a:schemeClr>
                </a:solidFill>
                <a:latin typeface="Calibri Light" panose="020F0302020204030204" pitchFamily="34" charset="0"/>
              </a:rPr>
              <a:t>University </a:t>
            </a:r>
            <a:r>
              <a:rPr lang="en-US" sz="2200" dirty="0">
                <a:solidFill>
                  <a:schemeClr val="bg1">
                    <a:lumMod val="50000"/>
                  </a:schemeClr>
                </a:solidFill>
                <a:latin typeface="Calibri Light" panose="020F0302020204030204" pitchFamily="34" charset="0"/>
              </a:rPr>
              <a:t>of Pennsylvania Perelman </a:t>
            </a:r>
            <a:r>
              <a:rPr lang="en-US" sz="2200" dirty="0" smtClean="0">
                <a:solidFill>
                  <a:schemeClr val="bg1">
                    <a:lumMod val="50000"/>
                  </a:schemeClr>
                </a:solidFill>
                <a:latin typeface="Calibri Light" panose="020F0302020204030204" pitchFamily="34" charset="0"/>
              </a:rPr>
              <a:t>School </a:t>
            </a:r>
            <a:r>
              <a:rPr lang="en-US" sz="2200" dirty="0">
                <a:solidFill>
                  <a:schemeClr val="bg1">
                    <a:lumMod val="50000"/>
                  </a:schemeClr>
                </a:solidFill>
                <a:latin typeface="Calibri Light" panose="020F0302020204030204" pitchFamily="34" charset="0"/>
              </a:rPr>
              <a:t>of </a:t>
            </a:r>
            <a:r>
              <a:rPr lang="en-US" sz="2200" dirty="0" smtClean="0">
                <a:solidFill>
                  <a:schemeClr val="bg1">
                    <a:lumMod val="50000"/>
                  </a:schemeClr>
                </a:solidFill>
                <a:latin typeface="Calibri Light" panose="020F0302020204030204" pitchFamily="34" charset="0"/>
              </a:rPr>
              <a:t>Medicine</a:t>
            </a:r>
          </a:p>
          <a:p>
            <a:endParaRPr lang="en-US" sz="2200" dirty="0">
              <a:solidFill>
                <a:schemeClr val="tx1">
                  <a:lumMod val="50000"/>
                  <a:lumOff val="50000"/>
                </a:schemeClr>
              </a:solidFill>
            </a:endParaRPr>
          </a:p>
          <a:p>
            <a:endParaRPr lang="en-US" sz="2200" dirty="0" smtClean="0">
              <a:solidFill>
                <a:schemeClr val="tx1">
                  <a:lumMod val="50000"/>
                  <a:lumOff val="50000"/>
                </a:schemeClr>
              </a:solidFill>
              <a:latin typeface="Calibri Light" panose="020F0302020204030204" pitchFamily="34" charset="0"/>
            </a:endParaRPr>
          </a:p>
          <a:p>
            <a:r>
              <a:rPr lang="en-US" sz="2200" dirty="0" smtClean="0">
                <a:solidFill>
                  <a:srgbClr val="002060"/>
                </a:solidFill>
                <a:latin typeface="Calibri Light" panose="020F0302020204030204" pitchFamily="34" charset="0"/>
              </a:rPr>
              <a:t>February </a:t>
            </a:r>
            <a:r>
              <a:rPr lang="en-US" sz="2200" dirty="0" smtClean="0">
                <a:solidFill>
                  <a:srgbClr val="002060"/>
                </a:solidFill>
                <a:latin typeface="Calibri Light" panose="020F0302020204030204" pitchFamily="34" charset="0"/>
              </a:rPr>
              <a:t>5, 2019</a:t>
            </a:r>
            <a:endParaRPr lang="en-US" sz="2200" dirty="0">
              <a:solidFill>
                <a:srgbClr val="002060"/>
              </a:solidFill>
              <a:latin typeface="Calibri Light" panose="020F03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7406"/>
            <a:ext cx="2742259" cy="6764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9902" y="6240949"/>
            <a:ext cx="1838923" cy="616159"/>
          </a:xfrm>
          <a:prstGeom prst="rect">
            <a:avLst/>
          </a:prstGeom>
        </p:spPr>
      </p:pic>
      <p:cxnSp>
        <p:nvCxnSpPr>
          <p:cNvPr id="7" name="Straight Connector 6"/>
          <p:cNvCxnSpPr/>
          <p:nvPr/>
        </p:nvCxnSpPr>
        <p:spPr>
          <a:xfrm>
            <a:off x="400488" y="3022444"/>
            <a:ext cx="11232267" cy="0"/>
          </a:xfrm>
          <a:prstGeom prst="line">
            <a:avLst/>
          </a:prstGeom>
          <a:ln w="19050">
            <a:solidFill>
              <a:srgbClr val="C00000"/>
            </a:solidFill>
          </a:ln>
        </p:spPr>
        <p:style>
          <a:lnRef idx="3">
            <a:schemeClr val="accent2"/>
          </a:lnRef>
          <a:fillRef idx="0">
            <a:schemeClr val="accent2"/>
          </a:fillRef>
          <a:effectRef idx="2">
            <a:schemeClr val="accent2"/>
          </a:effectRef>
          <a:fontRef idx="minor">
            <a:schemeClr val="tx1"/>
          </a:fontRef>
        </p:style>
      </p:cxnSp>
      <p:sp>
        <p:nvSpPr>
          <p:cNvPr id="8" name="Slide Number Placeholder 7"/>
          <p:cNvSpPr>
            <a:spLocks noGrp="1"/>
          </p:cNvSpPr>
          <p:nvPr>
            <p:ph type="sldNum" sz="quarter" idx="12"/>
          </p:nvPr>
        </p:nvSpPr>
        <p:spPr/>
        <p:txBody>
          <a:bodyPr/>
          <a:lstStyle/>
          <a:p>
            <a:fld id="{22C283BA-319A-4A0F-B168-E853F433D264}" type="slidenum">
              <a:rPr lang="en-US" smtClean="0"/>
              <a:t>1</a:t>
            </a:fld>
            <a:endParaRPr lang="en-US" dirty="0"/>
          </a:p>
        </p:txBody>
      </p:sp>
    </p:spTree>
    <p:extLst>
      <p:ext uri="{BB962C8B-B14F-4D97-AF65-F5344CB8AC3E}">
        <p14:creationId xmlns:p14="http://schemas.microsoft.com/office/powerpoint/2010/main" val="8279827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44766" y="6492875"/>
            <a:ext cx="2844059" cy="365125"/>
          </a:xfrm>
        </p:spPr>
        <p:txBody>
          <a:bodyPr/>
          <a:lstStyle/>
          <a:p>
            <a:fld id="{22C283BA-319A-4A0F-B168-E853F433D264}" type="slidenum">
              <a:rPr lang="en-US" smtClean="0"/>
              <a:t>10</a:t>
            </a:fld>
            <a:endParaRPr lang="en-US" dirty="0"/>
          </a:p>
        </p:txBody>
      </p:sp>
      <p:sp>
        <p:nvSpPr>
          <p:cNvPr id="3" name="Title 1"/>
          <p:cNvSpPr txBox="1">
            <a:spLocks/>
          </p:cNvSpPr>
          <p:nvPr/>
        </p:nvSpPr>
        <p:spPr>
          <a:xfrm>
            <a:off x="5339" y="18149"/>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Iterative clustering</a:t>
            </a:r>
            <a:endParaRPr lang="en-US" sz="4000" dirty="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endParaRPr>
          </a:p>
        </p:txBody>
      </p:sp>
      <mc:AlternateContent xmlns:mc="http://schemas.openxmlformats.org/markup-compatibility/2006">
        <mc:Choice xmlns:a14="http://schemas.microsoft.com/office/drawing/2010/main" Requires="a14">
          <p:sp>
            <p:nvSpPr>
              <p:cNvPr id="8" name="TextBox 7"/>
              <p:cNvSpPr txBox="1"/>
              <p:nvPr/>
            </p:nvSpPr>
            <p:spPr>
              <a:xfrm>
                <a:off x="836612" y="1295400"/>
                <a:ext cx="5760355" cy="4992649"/>
              </a:xfrm>
              <a:prstGeom prst="rect">
                <a:avLst/>
              </a:prstGeom>
              <a:noFill/>
            </p:spPr>
            <p:txBody>
              <a:bodyPr wrap="square" rtlCol="0">
                <a:spAutoFit/>
              </a:bodyPr>
              <a:lstStyle/>
              <a:p>
                <a:r>
                  <a:rPr lang="en-US" b="1" u="sng" dirty="0" smtClean="0">
                    <a:latin typeface="Calibri Light" panose="020F0302020204030204" pitchFamily="34" charset="0"/>
                  </a:rPr>
                  <a:t>Cluster initialization: </a:t>
                </a:r>
                <a:r>
                  <a:rPr lang="en-US" dirty="0" smtClean="0">
                    <a:latin typeface="Calibri Light" panose="020F0302020204030204" pitchFamily="34" charset="0"/>
                  </a:rPr>
                  <a:t>Louvain clustering on the low dimensional representation obtained from the bottleneck layer in </a:t>
                </a:r>
                <a:r>
                  <a:rPr lang="en-US" dirty="0" err="1" smtClean="0">
                    <a:latin typeface="Calibri Light" panose="020F0302020204030204" pitchFamily="34" charset="0"/>
                  </a:rPr>
                  <a:t>autoencoder</a:t>
                </a:r>
                <a:r>
                  <a:rPr lang="en-US" dirty="0" smtClean="0">
                    <a:latin typeface="Calibri Light" panose="020F0302020204030204" pitchFamily="34" charset="0"/>
                  </a:rPr>
                  <a:t>.</a:t>
                </a:r>
              </a:p>
              <a:p>
                <a:endParaRPr lang="en-US" dirty="0">
                  <a:latin typeface="Calibri Light" panose="020F0302020204030204" pitchFamily="34" charset="0"/>
                </a:endParaRPr>
              </a:p>
              <a:p>
                <a:r>
                  <a:rPr lang="en-US" b="1" u="sng" dirty="0" smtClean="0">
                    <a:latin typeface="Calibri Light" panose="020F0302020204030204" pitchFamily="34" charset="0"/>
                  </a:rPr>
                  <a:t>Soft cluster assignment:</a:t>
                </a:r>
                <a:r>
                  <a:rPr lang="en-US" b="1" dirty="0" smtClean="0">
                    <a:latin typeface="Calibri Light" panose="020F0302020204030204" pitchFamily="34" charset="0"/>
                  </a:rPr>
                  <a:t> </a:t>
                </a:r>
                <a:r>
                  <a:rPr lang="en-US" dirty="0">
                    <a:latin typeface="Calibri Light" panose="020F0302020204030204" pitchFamily="34" charset="0"/>
                  </a:rPr>
                  <a:t>use the Student’s </a:t>
                </a:r>
                <a14:m>
                  <m:oMath xmlns:m="http://schemas.openxmlformats.org/officeDocument/2006/math">
                    <m:r>
                      <a:rPr lang="en-US" i="1"/>
                      <m:t>𝑡</m:t>
                    </m:r>
                  </m:oMath>
                </a14:m>
                <a:r>
                  <a:rPr lang="en-US" dirty="0">
                    <a:latin typeface="Calibri Light" panose="020F0302020204030204" pitchFamily="34" charset="0"/>
                  </a:rPr>
                  <a:t>-distribution as a kernel to measure </a:t>
                </a:r>
                <a:r>
                  <a:rPr lang="en-US" dirty="0" smtClean="0">
                    <a:latin typeface="Calibri Light" panose="020F0302020204030204" pitchFamily="34" charset="0"/>
                  </a:rPr>
                  <a:t>similarity </a:t>
                </a:r>
                <a:r>
                  <a:rPr lang="en-US" dirty="0">
                    <a:latin typeface="Calibri Light" panose="020F0302020204030204" pitchFamily="34" charset="0"/>
                  </a:rPr>
                  <a:t>between embedded point </a:t>
                </a:r>
                <a14:m>
                  <m:oMath xmlns:m="http://schemas.openxmlformats.org/officeDocument/2006/math">
                    <m:sSub>
                      <m:sSubPr>
                        <m:ctrlPr>
                          <a:rPr lang="en-US" i="1"/>
                        </m:ctrlPr>
                      </m:sSubPr>
                      <m:e>
                        <m:r>
                          <a:rPr lang="en-US" i="1"/>
                          <m:t>𝑧</m:t>
                        </m:r>
                      </m:e>
                      <m:sub>
                        <m:r>
                          <a:rPr lang="en-US" i="1"/>
                          <m:t>𝑖</m:t>
                        </m:r>
                      </m:sub>
                    </m:sSub>
                  </m:oMath>
                </a14:m>
                <a:r>
                  <a:rPr lang="en-US" dirty="0">
                    <a:latin typeface="Calibri Light" panose="020F0302020204030204" pitchFamily="34" charset="0"/>
                  </a:rPr>
                  <a:t> for cell </a:t>
                </a:r>
                <a14:m>
                  <m:oMath xmlns:m="http://schemas.openxmlformats.org/officeDocument/2006/math">
                    <m:r>
                      <a:rPr lang="en-US" i="1"/>
                      <m:t>𝑖</m:t>
                    </m:r>
                  </m:oMath>
                </a14:m>
                <a:r>
                  <a:rPr lang="en-US" dirty="0">
                    <a:latin typeface="Calibri Light" panose="020F0302020204030204" pitchFamily="34" charset="0"/>
                  </a:rPr>
                  <a:t> and centroid </a:t>
                </a:r>
                <a14:m>
                  <m:oMath xmlns:m="http://schemas.openxmlformats.org/officeDocument/2006/math">
                    <m:sSub>
                      <m:sSubPr>
                        <m:ctrlPr>
                          <a:rPr lang="en-US" i="1"/>
                        </m:ctrlPr>
                      </m:sSubPr>
                      <m:e>
                        <m:r>
                          <a:rPr lang="en-US" i="1"/>
                          <m:t>𝜇</m:t>
                        </m:r>
                      </m:e>
                      <m:sub>
                        <m:r>
                          <a:rPr lang="en-US" i="1"/>
                          <m:t>𝑗</m:t>
                        </m:r>
                      </m:sub>
                    </m:sSub>
                  </m:oMath>
                </a14:m>
                <a:r>
                  <a:rPr lang="en-US" dirty="0">
                    <a:latin typeface="Calibri Light" panose="020F0302020204030204" pitchFamily="34" charset="0"/>
                  </a:rPr>
                  <a:t> for cluster </a:t>
                </a:r>
                <a14:m>
                  <m:oMath xmlns:m="http://schemas.openxmlformats.org/officeDocument/2006/math">
                    <m:r>
                      <a:rPr lang="en-US" i="1"/>
                      <m:t>𝑗</m:t>
                    </m:r>
                    <m:r>
                      <a:rPr lang="en-US" b="0" i="0" smtClean="0">
                        <a:latin typeface="Cambria Math" panose="02040503050406030204" pitchFamily="18" charset="0"/>
                      </a:rPr>
                      <m:t> </m:t>
                    </m:r>
                  </m:oMath>
                </a14:m>
                <a:r>
                  <a:rPr lang="en-US" dirty="0" smtClean="0">
                    <a:latin typeface="Calibri Light" panose="020F0302020204030204" pitchFamily="34" charset="0"/>
                  </a:rPr>
                  <a:t>to get soft assignment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oMath>
                </a14:m>
                <a:endParaRPr lang="en-US" dirty="0" smtClean="0">
                  <a:latin typeface="Calibri Light" panose="020F0302020204030204" pitchFamily="34" charset="0"/>
                </a:endParaRPr>
              </a:p>
              <a:p>
                <a:endParaRPr lang="en-US" b="1" u="sng" dirty="0">
                  <a:latin typeface="Calibri Light" panose="020F0302020204030204" pitchFamily="34" charset="0"/>
                </a:endParaRPr>
              </a:p>
              <a:p>
                <a:r>
                  <a:rPr lang="en-US" b="1" u="sng" dirty="0" smtClean="0">
                    <a:latin typeface="Calibri Light" panose="020F0302020204030204" pitchFamily="34" charset="0"/>
                  </a:rPr>
                  <a:t>Refinement of clusters:</a:t>
                </a:r>
                <a:r>
                  <a:rPr lang="en-US" dirty="0" smtClean="0">
                    <a:latin typeface="Calibri Light" panose="020F0302020204030204" pitchFamily="34" charset="0"/>
                  </a:rPr>
                  <a:t> by learning from cells with high confidence in cluster assignments with an auxiliary target distribution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𝑖𝑗</m:t>
                        </m:r>
                      </m:sub>
                    </m:sSub>
                    <m:r>
                      <a:rPr lang="en-US" b="0" i="1" smtClean="0">
                        <a:latin typeface="Cambria Math" panose="02040503050406030204" pitchFamily="18" charset="0"/>
                      </a:rPr>
                      <m:t>.</m:t>
                    </m:r>
                  </m:oMath>
                </a14:m>
                <a:endParaRPr lang="en-US" b="1" u="sng" dirty="0">
                  <a:latin typeface="Calibri Light" panose="020F0302020204030204" pitchFamily="34"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836612" y="1295400"/>
                <a:ext cx="5760355" cy="4992649"/>
              </a:xfrm>
              <a:prstGeom prst="rect">
                <a:avLst/>
              </a:prstGeom>
              <a:blipFill>
                <a:blip r:embed="rId2"/>
                <a:stretch>
                  <a:fillRect l="-1587" t="-977" r="-2857" b="-1099"/>
                </a:stretch>
              </a:blipFill>
            </p:spPr>
            <p:txBody>
              <a:bodyPr/>
              <a:lstStyle/>
              <a:p>
                <a:r>
                  <a:rPr lang="en-US">
                    <a:noFill/>
                  </a:rPr>
                  <a:t> </a:t>
                </a:r>
              </a:p>
            </p:txBody>
          </p:sp>
        </mc:Fallback>
      </mc:AlternateContent>
      <p:sp>
        <p:nvSpPr>
          <p:cNvPr id="9" name="Curved Right Arrow 8"/>
          <p:cNvSpPr/>
          <p:nvPr/>
        </p:nvSpPr>
        <p:spPr>
          <a:xfrm>
            <a:off x="395906" y="3103618"/>
            <a:ext cx="440706" cy="2362200"/>
          </a:xfrm>
          <a:prstGeom prst="curved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mc:Choice xmlns:a14="http://schemas.microsoft.com/office/drawing/2010/main" Requires="a14">
          <p:sp>
            <p:nvSpPr>
              <p:cNvPr id="12" name="Rectangle 11"/>
              <p:cNvSpPr/>
              <p:nvPr/>
            </p:nvSpPr>
            <p:spPr>
              <a:xfrm>
                <a:off x="7304903" y="1524385"/>
                <a:ext cx="3757247" cy="1186479"/>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sz="2000">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𝑖𝑗</m:t>
                          </m:r>
                        </m:sub>
                      </m:sSub>
                      <m:r>
                        <a:rPr lang="en-US" sz="2000" i="0">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i="0">
                                      <a:latin typeface="Cambria Math" panose="02040503050406030204" pitchFamily="18" charset="0"/>
                                    </a:rPr>
                                    <m:t>1+</m:t>
                                  </m:r>
                                  <m:f>
                                    <m:fPr>
                                      <m:type m:val="lin"/>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𝑧</m:t>
                                                  </m:r>
                                                </m:e>
                                                <m:sub>
                                                  <m:r>
                                                    <a:rPr lang="en-US" sz="2000" i="1">
                                                      <a:latin typeface="Cambria Math" panose="02040503050406030204" pitchFamily="18" charset="0"/>
                                                    </a:rPr>
                                                    <m:t>𝑖</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𝜇</m:t>
                                                  </m:r>
                                                </m:e>
                                                <m:sub>
                                                  <m:r>
                                                    <a:rPr lang="en-US" sz="2000" i="1">
                                                      <a:latin typeface="Cambria Math" panose="02040503050406030204" pitchFamily="18" charset="0"/>
                                                    </a:rPr>
                                                    <m:t>𝑗</m:t>
                                                  </m:r>
                                                </m:sub>
                                              </m:sSub>
                                            </m:e>
                                          </m:d>
                                        </m:e>
                                        <m:sup>
                                          <m:r>
                                            <a:rPr lang="en-US" sz="2000" i="0">
                                              <a:latin typeface="Cambria Math" panose="02040503050406030204" pitchFamily="18" charset="0"/>
                                            </a:rPr>
                                            <m:t>2</m:t>
                                          </m:r>
                                        </m:sup>
                                      </m:sSup>
                                    </m:num>
                                    <m:den>
                                      <m:r>
                                        <a:rPr lang="en-US" sz="2000" i="1">
                                          <a:latin typeface="Cambria Math" panose="02040503050406030204" pitchFamily="18" charset="0"/>
                                        </a:rPr>
                                        <m:t>𝛼</m:t>
                                      </m:r>
                                    </m:den>
                                  </m:f>
                                </m:e>
                              </m:d>
                            </m:e>
                            <m:sup>
                              <m:r>
                                <a:rPr lang="en-US" sz="2000" i="0">
                                  <a:latin typeface="Cambria Math" panose="02040503050406030204" pitchFamily="18" charset="0"/>
                                </a:rPr>
                                <m:t>−1</m:t>
                              </m:r>
                            </m:sup>
                          </m:sSup>
                        </m:num>
                        <m:den>
                          <m:nary>
                            <m:naryPr>
                              <m:chr m:val="∑"/>
                              <m:limLoc m:val="subSup"/>
                              <m:supHide m:val="on"/>
                              <m:ctrlPr>
                                <a:rPr lang="en-US" sz="2000" i="1">
                                  <a:latin typeface="Cambria Math" panose="02040503050406030204" pitchFamily="18" charset="0"/>
                                </a:rPr>
                              </m:ctrlPr>
                            </m:naryPr>
                            <m:sub>
                              <m:sSup>
                                <m:sSupPr>
                                  <m:ctrlPr>
                                    <a:rPr lang="en-US" sz="2000" i="1">
                                      <a:latin typeface="Cambria Math" panose="02040503050406030204" pitchFamily="18" charset="0"/>
                                    </a:rPr>
                                  </m:ctrlPr>
                                </m:sSupPr>
                                <m:e>
                                  <m:r>
                                    <a:rPr lang="en-US" sz="2000" i="1">
                                      <a:latin typeface="Cambria Math" panose="02040503050406030204" pitchFamily="18" charset="0"/>
                                    </a:rPr>
                                    <m:t>𝑗</m:t>
                                  </m:r>
                                </m:e>
                                <m:sup>
                                  <m:r>
                                    <a:rPr lang="en-US" sz="2000" i="0">
                                      <a:latin typeface="Cambria Math" panose="02040503050406030204" pitchFamily="18" charset="0"/>
                                    </a:rPr>
                                    <m:t>′</m:t>
                                  </m:r>
                                </m:sup>
                              </m:sSup>
                            </m:sub>
                            <m:sup/>
                            <m:e>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i="0">
                                          <a:latin typeface="Cambria Math" panose="02040503050406030204" pitchFamily="18" charset="0"/>
                                        </a:rPr>
                                        <m:t>1+</m:t>
                                      </m:r>
                                      <m:f>
                                        <m:fPr>
                                          <m:type m:val="lin"/>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𝑧</m:t>
                                                      </m:r>
                                                    </m:e>
                                                    <m:sub>
                                                      <m:r>
                                                        <a:rPr lang="en-US" sz="2000" i="1">
                                                          <a:latin typeface="Cambria Math" panose="02040503050406030204" pitchFamily="18" charset="0"/>
                                                        </a:rPr>
                                                        <m:t>𝑖</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𝜇</m:t>
                                                      </m:r>
                                                    </m:e>
                                                    <m:sub>
                                                      <m:sSup>
                                                        <m:sSupPr>
                                                          <m:ctrlPr>
                                                            <a:rPr lang="en-US" sz="2000" i="1">
                                                              <a:latin typeface="Cambria Math" panose="02040503050406030204" pitchFamily="18" charset="0"/>
                                                            </a:rPr>
                                                          </m:ctrlPr>
                                                        </m:sSupPr>
                                                        <m:e>
                                                          <m:r>
                                                            <a:rPr lang="en-US" sz="2000" i="1">
                                                              <a:latin typeface="Cambria Math" panose="02040503050406030204" pitchFamily="18" charset="0"/>
                                                            </a:rPr>
                                                            <m:t>𝑗</m:t>
                                                          </m:r>
                                                        </m:e>
                                                        <m:sup>
                                                          <m:r>
                                                            <a:rPr lang="en-US" sz="2000" i="0">
                                                              <a:latin typeface="Cambria Math" panose="02040503050406030204" pitchFamily="18" charset="0"/>
                                                            </a:rPr>
                                                            <m:t>′</m:t>
                                                          </m:r>
                                                        </m:sup>
                                                      </m:sSup>
                                                    </m:sub>
                                                  </m:sSub>
                                                </m:e>
                                              </m:d>
                                            </m:e>
                                            <m:sup>
                                              <m:r>
                                                <a:rPr lang="en-US" sz="2000" i="0">
                                                  <a:latin typeface="Cambria Math" panose="02040503050406030204" pitchFamily="18" charset="0"/>
                                                </a:rPr>
                                                <m:t>2</m:t>
                                              </m:r>
                                            </m:sup>
                                          </m:sSup>
                                        </m:num>
                                        <m:den>
                                          <m:r>
                                            <a:rPr lang="en-US" sz="2000" i="1">
                                              <a:latin typeface="Cambria Math" panose="02040503050406030204" pitchFamily="18" charset="0"/>
                                            </a:rPr>
                                            <m:t>𝛼</m:t>
                                          </m:r>
                                        </m:den>
                                      </m:f>
                                    </m:e>
                                  </m:d>
                                </m:e>
                                <m:sup>
                                  <m:r>
                                    <a:rPr lang="en-US" sz="2000" i="0">
                                      <a:latin typeface="Cambria Math" panose="02040503050406030204" pitchFamily="18" charset="0"/>
                                    </a:rPr>
                                    <m:t>−1</m:t>
                                  </m:r>
                                </m:sup>
                              </m:sSup>
                            </m:e>
                          </m:nary>
                        </m:den>
                      </m:f>
                    </m:oMath>
                  </m:oMathPara>
                </a14:m>
                <a:endParaRPr lang="en-US" sz="2000" dirty="0"/>
              </a:p>
            </p:txBody>
          </p:sp>
        </mc:Choice>
        <mc:Fallback>
          <p:sp>
            <p:nvSpPr>
              <p:cNvPr id="12" name="Rectangle 11"/>
              <p:cNvSpPr>
                <a:spLocks noRot="1" noChangeAspect="1" noMove="1" noResize="1" noEditPoints="1" noAdjustHandles="1" noChangeArrowheads="1" noChangeShapeType="1" noTextEdit="1"/>
              </p:cNvSpPr>
              <p:nvPr/>
            </p:nvSpPr>
            <p:spPr>
              <a:xfrm>
                <a:off x="7304903" y="1524385"/>
                <a:ext cx="3757247" cy="11864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7313612" y="3216712"/>
                <a:ext cx="2989344" cy="95648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sz="2000">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rPr>
                            <m:t>𝑖𝑗</m:t>
                          </m:r>
                        </m:sub>
                      </m:sSub>
                      <m:r>
                        <a:rPr lang="en-US" sz="2000" i="0">
                          <a:latin typeface="Cambria Math" panose="02040503050406030204" pitchFamily="18" charset="0"/>
                        </a:rPr>
                        <m:t>=</m:t>
                      </m:r>
                      <m:f>
                        <m:fPr>
                          <m:ctrlPr>
                            <a:rPr lang="en-US" sz="2000" i="1">
                              <a:latin typeface="Cambria Math" panose="02040503050406030204" pitchFamily="18" charset="0"/>
                            </a:rPr>
                          </m:ctrlPr>
                        </m:fPr>
                        <m:num>
                          <m:f>
                            <m:fPr>
                              <m:type m:val="lin"/>
                              <m:ctrlPr>
                                <a:rPr lang="en-US" sz="2000" i="1">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𝑞</m:t>
                                  </m:r>
                                </m:e>
                                <m:sub>
                                  <m:r>
                                    <a:rPr lang="en-US" sz="2000" i="1">
                                      <a:latin typeface="Cambria Math" panose="02040503050406030204" pitchFamily="18" charset="0"/>
                                    </a:rPr>
                                    <m:t>𝑖𝑗</m:t>
                                  </m:r>
                                </m:sub>
                                <m:sup>
                                  <m:r>
                                    <a:rPr lang="en-US" sz="2000" i="0">
                                      <a:latin typeface="Cambria Math" panose="02040503050406030204" pitchFamily="18" charset="0"/>
                                    </a:rPr>
                                    <m:t>2</m:t>
                                  </m:r>
                                </m:sup>
                              </m:sSubSup>
                            </m:num>
                            <m:den>
                              <m:nary>
                                <m:naryPr>
                                  <m:chr m:val="∑"/>
                                  <m:limLoc m:val="subSup"/>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i="0">
                                      <a:latin typeface="Cambria Math" panose="02040503050406030204" pitchFamily="18" charset="0"/>
                                    </a:rPr>
                                    <m:t>=1</m:t>
                                  </m:r>
                                </m:sub>
                                <m:sup>
                                  <m:r>
                                    <a:rPr lang="en-US" sz="2000" i="1">
                                      <a:latin typeface="Cambria Math" panose="02040503050406030204" pitchFamily="18" charset="0"/>
                                    </a:rPr>
                                    <m:t>𝑛</m:t>
                                  </m:r>
                                </m:sup>
                                <m:e>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𝑖𝑗</m:t>
                                      </m:r>
                                    </m:sub>
                                  </m:sSub>
                                </m:e>
                              </m:nary>
                            </m:den>
                          </m:f>
                        </m:num>
                        <m:den>
                          <m:nary>
                            <m:naryPr>
                              <m:chr m:val="∑"/>
                              <m:limLoc m:val="subSup"/>
                              <m:ctrlPr>
                                <a:rPr lang="en-US" sz="2000" i="1">
                                  <a:latin typeface="Cambria Math" panose="02040503050406030204" pitchFamily="18" charset="0"/>
                                </a:rPr>
                              </m:ctrlPr>
                            </m:naryPr>
                            <m:sub>
                              <m:r>
                                <a:rPr lang="en-US" sz="2000" i="1">
                                  <a:latin typeface="Cambria Math" panose="02040503050406030204" pitchFamily="18" charset="0"/>
                                </a:rPr>
                                <m:t>𝑗</m:t>
                              </m:r>
                              <m:r>
                                <a:rPr lang="en-US" sz="2000" i="0">
                                  <a:latin typeface="Cambria Math" panose="02040503050406030204" pitchFamily="18" charset="0"/>
                                </a:rPr>
                                <m:t>=1</m:t>
                              </m:r>
                            </m:sub>
                            <m:sup>
                              <m:r>
                                <a:rPr lang="en-US" sz="2000" i="1">
                                  <a:latin typeface="Cambria Math" panose="02040503050406030204" pitchFamily="18" charset="0"/>
                                </a:rPr>
                                <m:t>𝐾</m:t>
                              </m:r>
                            </m:sup>
                            <m:e>
                              <m:d>
                                <m:dPr>
                                  <m:ctrlPr>
                                    <a:rPr lang="en-US" sz="2000" i="1">
                                      <a:latin typeface="Cambria Math" panose="02040503050406030204" pitchFamily="18" charset="0"/>
                                    </a:rPr>
                                  </m:ctrlPr>
                                </m:dPr>
                                <m:e>
                                  <m:f>
                                    <m:fPr>
                                      <m:type m:val="lin"/>
                                      <m:ctrlPr>
                                        <a:rPr lang="en-US" sz="2000" i="1">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panose="02040503050406030204" pitchFamily="18" charset="0"/>
                                            </a:rPr>
                                            <m:t>𝑞</m:t>
                                          </m:r>
                                        </m:e>
                                        <m:sub>
                                          <m:r>
                                            <a:rPr lang="en-US" sz="2000" i="1">
                                              <a:latin typeface="Cambria Math" panose="02040503050406030204" pitchFamily="18" charset="0"/>
                                            </a:rPr>
                                            <m:t>𝑖𝑗</m:t>
                                          </m:r>
                                        </m:sub>
                                        <m:sup>
                                          <m:r>
                                            <a:rPr lang="en-US" sz="2000" i="0">
                                              <a:latin typeface="Cambria Math" panose="02040503050406030204" pitchFamily="18" charset="0"/>
                                            </a:rPr>
                                            <m:t>2</m:t>
                                          </m:r>
                                        </m:sup>
                                      </m:sSubSup>
                                    </m:num>
                                    <m:den>
                                      <m:nary>
                                        <m:naryPr>
                                          <m:chr m:val="∑"/>
                                          <m:limLoc m:val="subSup"/>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i="0">
                                              <a:latin typeface="Cambria Math" panose="02040503050406030204" pitchFamily="18" charset="0"/>
                                            </a:rPr>
                                            <m:t>=1</m:t>
                                          </m:r>
                                        </m:sub>
                                        <m:sup>
                                          <m:r>
                                            <a:rPr lang="en-US" sz="2000" i="1">
                                              <a:latin typeface="Cambria Math" panose="02040503050406030204" pitchFamily="18" charset="0"/>
                                            </a:rPr>
                                            <m:t>𝑛</m:t>
                                          </m:r>
                                        </m:sup>
                                        <m:e>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𝑖𝑗</m:t>
                                              </m:r>
                                            </m:sub>
                                          </m:sSub>
                                        </m:e>
                                      </m:nary>
                                    </m:den>
                                  </m:f>
                                </m:e>
                              </m:d>
                            </m:e>
                          </m:nary>
                        </m:den>
                      </m:f>
                    </m:oMath>
                  </m:oMathPara>
                </a14:m>
                <a:endParaRPr lang="en-US" sz="2000" dirty="0"/>
              </a:p>
            </p:txBody>
          </p:sp>
        </mc:Choice>
        <mc:Fallback>
          <p:sp>
            <p:nvSpPr>
              <p:cNvPr id="13" name="Rectangle 12"/>
              <p:cNvSpPr>
                <a:spLocks noRot="1" noChangeAspect="1" noMove="1" noResize="1" noEditPoints="1" noAdjustHandles="1" noChangeArrowheads="1" noChangeShapeType="1" noTextEdit="1"/>
              </p:cNvSpPr>
              <p:nvPr/>
            </p:nvSpPr>
            <p:spPr>
              <a:xfrm>
                <a:off x="7313612" y="3216712"/>
                <a:ext cx="2989344" cy="95648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7313612" y="5081129"/>
                <a:ext cx="4650184" cy="76937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𝐿</m:t>
                      </m:r>
                      <m:r>
                        <a:rPr lang="en-US" sz="2000" i="0">
                          <a:latin typeface="Cambria Math" panose="02040503050406030204" pitchFamily="18" charset="0"/>
                        </a:rPr>
                        <m:t>=</m:t>
                      </m:r>
                      <m:r>
                        <a:rPr lang="en-US" sz="2000" i="1">
                          <a:latin typeface="Cambria Math" panose="02040503050406030204" pitchFamily="18" charset="0"/>
                        </a:rPr>
                        <m:t>𝐾𝐿</m:t>
                      </m:r>
                      <m:d>
                        <m:dPr>
                          <m:ctrlPr>
                            <a:rPr lang="en-US" sz="2000" i="1">
                              <a:latin typeface="Cambria Math" panose="02040503050406030204" pitchFamily="18" charset="0"/>
                            </a:rPr>
                          </m:ctrlPr>
                        </m:dPr>
                        <m:e>
                          <m:r>
                            <a:rPr lang="en-US" sz="2000" i="1">
                              <a:latin typeface="Cambria Math" panose="02040503050406030204" pitchFamily="18" charset="0"/>
                            </a:rPr>
                            <m:t>𝑃</m:t>
                          </m:r>
                          <m:r>
                            <a:rPr lang="en-US" sz="2000" i="0">
                              <a:latin typeface="Cambria Math" panose="02040503050406030204" pitchFamily="18" charset="0"/>
                            </a:rPr>
                            <m:t>∥</m:t>
                          </m:r>
                          <m:r>
                            <a:rPr lang="en-US" sz="2000" i="1">
                              <a:latin typeface="Cambria Math" panose="02040503050406030204" pitchFamily="18" charset="0"/>
                            </a:rPr>
                            <m:t>𝑄</m:t>
                          </m:r>
                        </m:e>
                      </m:d>
                      <m:r>
                        <a:rPr lang="en-US" sz="2000" i="0">
                          <a:latin typeface="Cambria Math" panose="02040503050406030204" pitchFamily="18" charset="0"/>
                        </a:rPr>
                        <m:t>=</m:t>
                      </m:r>
                      <m:nary>
                        <m:naryPr>
                          <m:chr m:val="∑"/>
                          <m:limLoc m:val="subSup"/>
                          <m:ctrlPr>
                            <a:rPr lang="en-US" sz="2000" i="1">
                              <a:latin typeface="Cambria Math" panose="02040503050406030204" pitchFamily="18" charset="0"/>
                            </a:rPr>
                          </m:ctrlPr>
                        </m:naryPr>
                        <m:sub>
                          <m:r>
                            <a:rPr lang="en-US" sz="2000" i="1">
                              <a:latin typeface="Cambria Math" panose="02040503050406030204" pitchFamily="18" charset="0"/>
                            </a:rPr>
                            <m:t>𝑖</m:t>
                          </m:r>
                          <m:r>
                            <a:rPr lang="en-US" sz="2000" i="0">
                              <a:latin typeface="Cambria Math" panose="02040503050406030204" pitchFamily="18" charset="0"/>
                            </a:rPr>
                            <m:t>=1</m:t>
                          </m:r>
                        </m:sub>
                        <m:sup>
                          <m:r>
                            <a:rPr lang="en-US" sz="2000" i="1">
                              <a:latin typeface="Cambria Math" panose="02040503050406030204" pitchFamily="18" charset="0"/>
                            </a:rPr>
                            <m:t>𝑛</m:t>
                          </m:r>
                        </m:sup>
                        <m:e>
                          <m:nary>
                            <m:naryPr>
                              <m:chr m:val="∑"/>
                              <m:limLoc m:val="subSup"/>
                              <m:ctrlPr>
                                <a:rPr lang="en-US" sz="2000" i="1">
                                  <a:latin typeface="Cambria Math" panose="02040503050406030204" pitchFamily="18" charset="0"/>
                                </a:rPr>
                              </m:ctrlPr>
                            </m:naryPr>
                            <m:sub>
                              <m:r>
                                <a:rPr lang="en-US" sz="2000" i="1">
                                  <a:latin typeface="Cambria Math" panose="02040503050406030204" pitchFamily="18" charset="0"/>
                                </a:rPr>
                                <m:t>𝑗</m:t>
                              </m:r>
                              <m:r>
                                <a:rPr lang="en-US" sz="2000" i="0">
                                  <a:latin typeface="Cambria Math" panose="02040503050406030204" pitchFamily="18" charset="0"/>
                                </a:rPr>
                                <m:t>=1</m:t>
                              </m:r>
                            </m:sub>
                            <m:sup>
                              <m:r>
                                <a:rPr lang="en-US" sz="2000" i="1">
                                  <a:latin typeface="Cambria Math" panose="02040503050406030204" pitchFamily="18" charset="0"/>
                                </a:rPr>
                                <m:t>𝐾</m:t>
                              </m:r>
                            </m:sup>
                            <m:e>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rPr>
                                    <m:t>𝑖𝑗</m:t>
                                  </m:r>
                                </m:sub>
                              </m:sSub>
                              <m:r>
                                <a:rPr lang="en-US" sz="2000" i="1">
                                  <a:latin typeface="Cambria Math" panose="02040503050406030204" pitchFamily="18" charset="0"/>
                                </a:rPr>
                                <m:t>𝑙𝑜𝑔</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rPr>
                                        <m:t>𝑖𝑗</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𝑞</m:t>
                                      </m:r>
                                    </m:e>
                                    <m:sub>
                                      <m:r>
                                        <a:rPr lang="en-US" sz="2000" i="1">
                                          <a:latin typeface="Cambria Math" panose="02040503050406030204" pitchFamily="18" charset="0"/>
                                        </a:rPr>
                                        <m:t>𝑖𝑗</m:t>
                                      </m:r>
                                    </m:sub>
                                  </m:sSub>
                                </m:den>
                              </m:f>
                            </m:e>
                          </m:nary>
                        </m:e>
                      </m:nary>
                    </m:oMath>
                  </m:oMathPara>
                </a14:m>
                <a:endParaRPr lang="en-US" sz="2000" dirty="0"/>
              </a:p>
            </p:txBody>
          </p:sp>
        </mc:Choice>
        <mc:Fallback>
          <p:sp>
            <p:nvSpPr>
              <p:cNvPr id="14" name="Rectangle 13"/>
              <p:cNvSpPr>
                <a:spLocks noRot="1" noChangeAspect="1" noMove="1" noResize="1" noEditPoints="1" noAdjustHandles="1" noChangeArrowheads="1" noChangeShapeType="1" noTextEdit="1"/>
              </p:cNvSpPr>
              <p:nvPr/>
            </p:nvSpPr>
            <p:spPr>
              <a:xfrm>
                <a:off x="7313612" y="5081129"/>
                <a:ext cx="4650184" cy="769378"/>
              </a:xfrm>
              <a:prstGeom prst="rect">
                <a:avLst/>
              </a:prstGeom>
              <a:blipFill>
                <a:blip r:embed="rId5"/>
                <a:stretch>
                  <a:fillRect/>
                </a:stretch>
              </a:blipFill>
            </p:spPr>
            <p:txBody>
              <a:bodyPr/>
              <a:lstStyle/>
              <a:p>
                <a:r>
                  <a:rPr lang="en-US">
                    <a:noFill/>
                  </a:rPr>
                  <a:t> </a:t>
                </a:r>
              </a:p>
            </p:txBody>
          </p:sp>
        </mc:Fallback>
      </mc:AlternateContent>
      <p:sp>
        <p:nvSpPr>
          <p:cNvPr id="15" name="TextBox 14"/>
          <p:cNvSpPr txBox="1"/>
          <p:nvPr/>
        </p:nvSpPr>
        <p:spPr>
          <a:xfrm>
            <a:off x="7313612" y="4619464"/>
            <a:ext cx="4191000" cy="461665"/>
          </a:xfrm>
          <a:prstGeom prst="rect">
            <a:avLst/>
          </a:prstGeom>
          <a:noFill/>
        </p:spPr>
        <p:txBody>
          <a:bodyPr wrap="square" rtlCol="0">
            <a:spAutoFit/>
          </a:bodyPr>
          <a:lstStyle/>
          <a:p>
            <a:r>
              <a:rPr lang="en-US" dirty="0" smtClean="0">
                <a:latin typeface="Calibri Light" panose="020F0302020204030204" pitchFamily="34" charset="0"/>
              </a:rPr>
              <a:t>Objective function:</a:t>
            </a:r>
            <a:r>
              <a:rPr lang="en-US" dirty="0" smtClean="0"/>
              <a:t> </a:t>
            </a:r>
            <a:endParaRPr lang="en-US" dirty="0"/>
          </a:p>
        </p:txBody>
      </p:sp>
      <p:sp>
        <p:nvSpPr>
          <p:cNvPr id="16" name="Curved Up Arrow 15"/>
          <p:cNvSpPr/>
          <p:nvPr/>
        </p:nvSpPr>
        <p:spPr>
          <a:xfrm rot="16200000">
            <a:off x="5471522" y="3986406"/>
            <a:ext cx="2428573" cy="530251"/>
          </a:xfrm>
          <a:prstGeom prst="curvedUp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809252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15469" y="6468630"/>
            <a:ext cx="2844059" cy="365125"/>
          </a:xfrm>
        </p:spPr>
        <p:txBody>
          <a:bodyPr/>
          <a:lstStyle/>
          <a:p>
            <a:fld id="{22C283BA-319A-4A0F-B168-E853F433D264}" type="slidenum">
              <a:rPr lang="en-US" smtClean="0"/>
              <a:t>11</a:t>
            </a:fld>
            <a:endParaRPr lang="en-US" dirty="0"/>
          </a:p>
        </p:txBody>
      </p:sp>
      <p:sp>
        <p:nvSpPr>
          <p:cNvPr id="4"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Analyzed data sets </a:t>
            </a:r>
            <a:endParaRPr lang="en-US" sz="4000" dirty="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1873524236"/>
              </p:ext>
            </p:extLst>
          </p:nvPr>
        </p:nvGraphicFramePr>
        <p:xfrm>
          <a:off x="339724" y="1424855"/>
          <a:ext cx="10210797" cy="4724400"/>
        </p:xfrm>
        <a:graphic>
          <a:graphicData uri="http://schemas.openxmlformats.org/drawingml/2006/table">
            <a:tbl>
              <a:tblPr firstRow="1" bandRow="1">
                <a:tableStyleId>{5C22544A-7EE6-4342-B048-85BDC9FD1C3A}</a:tableStyleId>
              </a:tblPr>
              <a:tblGrid>
                <a:gridCol w="1351429">
                  <a:extLst>
                    <a:ext uri="{9D8B030D-6E8A-4147-A177-3AD203B41FA5}">
                      <a16:colId xmlns:a16="http://schemas.microsoft.com/office/drawing/2014/main" val="2594069765"/>
                    </a:ext>
                  </a:extLst>
                </a:gridCol>
                <a:gridCol w="1402745">
                  <a:extLst>
                    <a:ext uri="{9D8B030D-6E8A-4147-A177-3AD203B41FA5}">
                      <a16:colId xmlns:a16="http://schemas.microsoft.com/office/drawing/2014/main" val="2617953988"/>
                    </a:ext>
                  </a:extLst>
                </a:gridCol>
                <a:gridCol w="2579290">
                  <a:extLst>
                    <a:ext uri="{9D8B030D-6E8A-4147-A177-3AD203B41FA5}">
                      <a16:colId xmlns:a16="http://schemas.microsoft.com/office/drawing/2014/main" val="4159437258"/>
                    </a:ext>
                  </a:extLst>
                </a:gridCol>
                <a:gridCol w="1246826">
                  <a:extLst>
                    <a:ext uri="{9D8B030D-6E8A-4147-A177-3AD203B41FA5}">
                      <a16:colId xmlns:a16="http://schemas.microsoft.com/office/drawing/2014/main" val="2610600062"/>
                    </a:ext>
                  </a:extLst>
                </a:gridCol>
                <a:gridCol w="1974730">
                  <a:extLst>
                    <a:ext uri="{9D8B030D-6E8A-4147-A177-3AD203B41FA5}">
                      <a16:colId xmlns:a16="http://schemas.microsoft.com/office/drawing/2014/main" val="4109598768"/>
                    </a:ext>
                  </a:extLst>
                </a:gridCol>
                <a:gridCol w="1655777">
                  <a:extLst>
                    <a:ext uri="{9D8B030D-6E8A-4147-A177-3AD203B41FA5}">
                      <a16:colId xmlns:a16="http://schemas.microsoft.com/office/drawing/2014/main" val="3168537839"/>
                    </a:ext>
                  </a:extLst>
                </a:gridCol>
              </a:tblGrid>
              <a:tr h="975236">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Species</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Tissue</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Data source</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No. of subjects</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Sample size</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Protocol</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extLst>
                  <a:ext uri="{0D108BD9-81ED-4DB2-BD59-A6C34878D82A}">
                    <a16:rowId xmlns:a16="http://schemas.microsoft.com/office/drawing/2014/main" val="84623516"/>
                  </a:ext>
                </a:extLst>
              </a:tr>
              <a:tr h="533788">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Human</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30 tissues</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GTEx</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11,687 samples</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Bulk RNA-seq</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extLst>
                  <a:ext uri="{0D108BD9-81ED-4DB2-BD59-A6C34878D82A}">
                    <a16:rowId xmlns:a16="http://schemas.microsoft.com/office/drawing/2014/main" val="3200583679"/>
                  </a:ext>
                </a:extLst>
              </a:tr>
              <a:tr h="560157">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Drosophila</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Mid brain</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err="1">
                          <a:effectLst/>
                          <a:latin typeface="Calibri Light" panose="020F0302020204030204" pitchFamily="34" charset="0"/>
                        </a:rPr>
                        <a:t>Croset</a:t>
                      </a:r>
                      <a:r>
                        <a:rPr lang="en-US" sz="2200" dirty="0">
                          <a:effectLst/>
                          <a:latin typeface="Calibri Light" panose="020F0302020204030204" pitchFamily="34" charset="0"/>
                        </a:rPr>
                        <a:t> et al. (2018)</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8</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10,286 cells</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Drop-seq</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extLst>
                  <a:ext uri="{0D108BD9-81ED-4DB2-BD59-A6C34878D82A}">
                    <a16:rowId xmlns:a16="http://schemas.microsoft.com/office/drawing/2014/main" val="2984321435"/>
                  </a:ext>
                </a:extLst>
              </a:tr>
              <a:tr h="520063">
                <a:tc>
                  <a:txBody>
                    <a:bodyPr/>
                    <a:lstStyle/>
                    <a:p>
                      <a:pPr marL="0" marR="0" algn="ctr">
                        <a:lnSpc>
                          <a:spcPct val="107000"/>
                        </a:lnSpc>
                        <a:spcBef>
                          <a:spcPts val="0"/>
                        </a:spcBef>
                        <a:spcAft>
                          <a:spcPts val="0"/>
                        </a:spcAft>
                      </a:pPr>
                      <a:r>
                        <a:rPr lang="en-US" sz="2200">
                          <a:effectLst/>
                          <a:latin typeface="Calibri Light" panose="020F0302020204030204" pitchFamily="34" charset="0"/>
                        </a:rPr>
                        <a:t>Mouse</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Retina</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err="1">
                          <a:effectLst/>
                          <a:latin typeface="Calibri Light" panose="020F0302020204030204" pitchFamily="34" charset="0"/>
                        </a:rPr>
                        <a:t>Shekhar</a:t>
                      </a:r>
                      <a:r>
                        <a:rPr lang="en-US" sz="2200" dirty="0">
                          <a:effectLst/>
                          <a:latin typeface="Calibri Light" panose="020F0302020204030204" pitchFamily="34" charset="0"/>
                        </a:rPr>
                        <a:t> et al. (2016)</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6</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27,499 cells</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Drop-</a:t>
                      </a:r>
                      <a:r>
                        <a:rPr lang="en-US" sz="2200" dirty="0" err="1">
                          <a:effectLst/>
                          <a:latin typeface="Calibri Light" panose="020F0302020204030204" pitchFamily="34" charset="0"/>
                        </a:rPr>
                        <a:t>seq</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extLst>
                  <a:ext uri="{0D108BD9-81ED-4DB2-BD59-A6C34878D82A}">
                    <a16:rowId xmlns:a16="http://schemas.microsoft.com/office/drawing/2014/main" val="62200949"/>
                  </a:ext>
                </a:extLst>
              </a:tr>
              <a:tr h="547517">
                <a:tc>
                  <a:txBody>
                    <a:bodyPr/>
                    <a:lstStyle/>
                    <a:p>
                      <a:pPr marL="0" marR="0" algn="ctr">
                        <a:lnSpc>
                          <a:spcPct val="107000"/>
                        </a:lnSpc>
                        <a:spcBef>
                          <a:spcPts val="0"/>
                        </a:spcBef>
                        <a:spcAft>
                          <a:spcPts val="0"/>
                        </a:spcAft>
                      </a:pPr>
                      <a:r>
                        <a:rPr lang="en-US" sz="2200">
                          <a:effectLst/>
                          <a:latin typeface="Calibri Light" panose="020F0302020204030204" pitchFamily="34" charset="0"/>
                        </a:rPr>
                        <a:t>Human</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Kidney</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Generated by us</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4</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8,544 cells</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10X</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extLst>
                  <a:ext uri="{0D108BD9-81ED-4DB2-BD59-A6C34878D82A}">
                    <a16:rowId xmlns:a16="http://schemas.microsoft.com/office/drawing/2014/main" val="868086449"/>
                  </a:ext>
                </a:extLst>
              </a:tr>
              <a:tr h="533788">
                <a:tc>
                  <a:txBody>
                    <a:bodyPr/>
                    <a:lstStyle/>
                    <a:p>
                      <a:pPr marL="0" marR="0" algn="ctr">
                        <a:lnSpc>
                          <a:spcPct val="107000"/>
                        </a:lnSpc>
                        <a:spcBef>
                          <a:spcPts val="0"/>
                        </a:spcBef>
                        <a:spcAft>
                          <a:spcPts val="0"/>
                        </a:spcAft>
                      </a:pPr>
                      <a:r>
                        <a:rPr lang="en-US" sz="2200">
                          <a:effectLst/>
                          <a:latin typeface="Calibri Light" panose="020F0302020204030204" pitchFamily="34" charset="0"/>
                        </a:rPr>
                        <a:t>Human</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Kidney</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Young et al. (2018)</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3</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7,149 cells</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10X</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extLst>
                  <a:ext uri="{0D108BD9-81ED-4DB2-BD59-A6C34878D82A}">
                    <a16:rowId xmlns:a16="http://schemas.microsoft.com/office/drawing/2014/main" val="4020254322"/>
                  </a:ext>
                </a:extLst>
              </a:tr>
              <a:tr h="533788">
                <a:tc>
                  <a:txBody>
                    <a:bodyPr/>
                    <a:lstStyle/>
                    <a:p>
                      <a:pPr marL="0" marR="0" algn="ctr">
                        <a:lnSpc>
                          <a:spcPct val="107000"/>
                        </a:lnSpc>
                        <a:spcBef>
                          <a:spcPts val="0"/>
                        </a:spcBef>
                        <a:spcAft>
                          <a:spcPts val="0"/>
                        </a:spcAft>
                      </a:pPr>
                      <a:r>
                        <a:rPr lang="en-US" sz="2200">
                          <a:effectLst/>
                          <a:latin typeface="Calibri Light" panose="020F0302020204030204" pitchFamily="34" charset="0"/>
                        </a:rPr>
                        <a:t>Human</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PBMC</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Kang et al. (2018)</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ea typeface="+mn-ea"/>
                          <a:cs typeface="+mn-cs"/>
                        </a:rPr>
                        <a:t>8</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24,679 cells</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10X</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extLst>
                  <a:ext uri="{0D108BD9-81ED-4DB2-BD59-A6C34878D82A}">
                    <a16:rowId xmlns:a16="http://schemas.microsoft.com/office/drawing/2014/main" val="2478211718"/>
                  </a:ext>
                </a:extLst>
              </a:tr>
              <a:tr h="520063">
                <a:tc>
                  <a:txBody>
                    <a:bodyPr/>
                    <a:lstStyle/>
                    <a:p>
                      <a:pPr marL="0" marR="0" algn="ctr">
                        <a:lnSpc>
                          <a:spcPct val="107000"/>
                        </a:lnSpc>
                        <a:spcBef>
                          <a:spcPts val="0"/>
                        </a:spcBef>
                        <a:spcAft>
                          <a:spcPts val="0"/>
                        </a:spcAft>
                      </a:pPr>
                      <a:r>
                        <a:rPr lang="en-US" sz="2200">
                          <a:effectLst/>
                          <a:latin typeface="Calibri Light" panose="020F0302020204030204" pitchFamily="34" charset="0"/>
                        </a:rPr>
                        <a:t>Mouse</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Brain</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10X website</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a:effectLst/>
                          <a:latin typeface="Calibri Light" panose="020F0302020204030204" pitchFamily="34" charset="0"/>
                        </a:rPr>
                        <a:t>2</a:t>
                      </a:r>
                      <a:endParaRPr lang="en-US" sz="220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1,306,127 cells</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tc>
                  <a:txBody>
                    <a:bodyPr/>
                    <a:lstStyle/>
                    <a:p>
                      <a:pPr marL="0" marR="0" algn="ctr">
                        <a:lnSpc>
                          <a:spcPct val="107000"/>
                        </a:lnSpc>
                        <a:spcBef>
                          <a:spcPts val="0"/>
                        </a:spcBef>
                        <a:spcAft>
                          <a:spcPts val="0"/>
                        </a:spcAft>
                      </a:pPr>
                      <a:r>
                        <a:rPr lang="en-US" sz="2200" dirty="0">
                          <a:effectLst/>
                          <a:latin typeface="Calibri Light" panose="020F0302020204030204" pitchFamily="34" charset="0"/>
                        </a:rPr>
                        <a:t>10X</a:t>
                      </a:r>
                      <a:endParaRPr lang="en-US" sz="2200" dirty="0">
                        <a:effectLst/>
                        <a:latin typeface="Calibri Light" panose="020F0302020204030204" pitchFamily="34" charset="0"/>
                        <a:ea typeface="DengXian"/>
                        <a:cs typeface="Calibri" panose="020F0502020204030204" pitchFamily="34" charset="0"/>
                      </a:endParaRPr>
                    </a:p>
                  </a:txBody>
                  <a:tcPr marL="68580" marR="68580" marT="0" marB="0" anchor="ctr"/>
                </a:tc>
                <a:extLst>
                  <a:ext uri="{0D108BD9-81ED-4DB2-BD59-A6C34878D82A}">
                    <a16:rowId xmlns:a16="http://schemas.microsoft.com/office/drawing/2014/main" val="1377561561"/>
                  </a:ext>
                </a:extLst>
              </a:tr>
            </a:tbl>
          </a:graphicData>
        </a:graphic>
      </p:graphicFrame>
      <p:sp>
        <p:nvSpPr>
          <p:cNvPr id="8" name="TextBox 7"/>
          <p:cNvSpPr txBox="1"/>
          <p:nvPr/>
        </p:nvSpPr>
        <p:spPr>
          <a:xfrm rot="16200000" flipV="1">
            <a:off x="9913967" y="4700874"/>
            <a:ext cx="2971800" cy="400110"/>
          </a:xfrm>
          <a:prstGeom prst="rect">
            <a:avLst/>
          </a:prstGeom>
          <a:noFill/>
        </p:spPr>
        <p:txBody>
          <a:bodyPr wrap="square" rtlCol="0">
            <a:spAutoFit/>
          </a:bodyPr>
          <a:lstStyle/>
          <a:p>
            <a:r>
              <a:rPr lang="en-US" sz="2000" b="1" dirty="0" smtClean="0">
                <a:solidFill>
                  <a:srgbClr val="C00000"/>
                </a:solidFill>
                <a:latin typeface="Calibri Light" panose="020F0302020204030204" pitchFamily="34" charset="0"/>
              </a:rPr>
              <a:t>Increasing  </a:t>
            </a:r>
            <a:r>
              <a:rPr lang="en-US" sz="2000" b="1" dirty="0" smtClean="0">
                <a:solidFill>
                  <a:srgbClr val="C00000"/>
                </a:solidFill>
                <a:latin typeface="Calibri Light" panose="020F0302020204030204" pitchFamily="34" charset="0"/>
              </a:rPr>
              <a:t>complexity</a:t>
            </a:r>
            <a:endParaRPr lang="en-US" sz="2000" b="1" dirty="0">
              <a:solidFill>
                <a:srgbClr val="C00000"/>
              </a:solidFill>
              <a:latin typeface="Calibri Light" panose="020F0302020204030204" pitchFamily="34" charset="0"/>
            </a:endParaRPr>
          </a:p>
        </p:txBody>
      </p:sp>
      <p:sp>
        <p:nvSpPr>
          <p:cNvPr id="9" name="TextBox 8"/>
          <p:cNvSpPr txBox="1"/>
          <p:nvPr/>
        </p:nvSpPr>
        <p:spPr>
          <a:xfrm>
            <a:off x="10549883" y="2463360"/>
            <a:ext cx="1959930" cy="400110"/>
          </a:xfrm>
          <a:prstGeom prst="rect">
            <a:avLst/>
          </a:prstGeom>
          <a:noFill/>
        </p:spPr>
        <p:txBody>
          <a:bodyPr wrap="square" rtlCol="0">
            <a:spAutoFit/>
          </a:bodyPr>
          <a:lstStyle/>
          <a:p>
            <a:r>
              <a:rPr lang="en-US" sz="2000" b="1" dirty="0" smtClean="0">
                <a:solidFill>
                  <a:srgbClr val="C00000"/>
                </a:solidFill>
                <a:latin typeface="Calibri Light" panose="020F0302020204030204" pitchFamily="34" charset="0"/>
              </a:rPr>
              <a:t>Gold standard</a:t>
            </a:r>
            <a:endParaRPr lang="en-US" sz="2000" b="1" dirty="0">
              <a:solidFill>
                <a:srgbClr val="C00000"/>
              </a:solidFill>
              <a:latin typeface="Calibri Light" panose="020F0302020204030204" pitchFamily="34" charset="0"/>
            </a:endParaRPr>
          </a:p>
        </p:txBody>
      </p:sp>
      <p:sp>
        <p:nvSpPr>
          <p:cNvPr id="10" name="Down Arrow 9"/>
          <p:cNvSpPr/>
          <p:nvPr/>
        </p:nvSpPr>
        <p:spPr>
          <a:xfrm>
            <a:off x="10822729" y="3079172"/>
            <a:ext cx="257274" cy="3070083"/>
          </a:xfrm>
          <a:prstGeom prst="downArrow">
            <a:avLst/>
          </a:prstGeom>
          <a:gradFill>
            <a:gsLst>
              <a:gs pos="100000">
                <a:schemeClr val="tx1">
                  <a:lumMod val="65000"/>
                  <a:lumOff val="35000"/>
                </a:schemeClr>
              </a:gs>
              <a:gs pos="0">
                <a:schemeClr val="bg1">
                  <a:lumMod val="85000"/>
                </a:schemeClr>
              </a:gs>
              <a:gs pos="12876">
                <a:schemeClr val="bg1"/>
              </a:gs>
              <a:gs pos="92000">
                <a:schemeClr val="tx2">
                  <a:lumMod val="60000"/>
                  <a:lumOff val="40000"/>
                </a:schemeClr>
              </a:gs>
              <a:gs pos="0">
                <a:schemeClr val="tx2">
                  <a:lumMod val="75000"/>
                </a:schemeClr>
              </a:gs>
              <a:gs pos="0">
                <a:schemeClr val="bg1">
                  <a:lumMod val="9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39723" y="2945270"/>
            <a:ext cx="1021079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9086" y="5638800"/>
            <a:ext cx="10210797"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702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44766" y="6477000"/>
            <a:ext cx="2844059" cy="365125"/>
          </a:xfrm>
        </p:spPr>
        <p:txBody>
          <a:bodyPr/>
          <a:lstStyle/>
          <a:p>
            <a:fld id="{22C283BA-319A-4A0F-B168-E853F433D264}" type="slidenum">
              <a:rPr lang="en-US" smtClean="0"/>
              <a:t>12</a:t>
            </a:fld>
            <a:endParaRPr lang="en-US" dirty="0"/>
          </a:p>
        </p:txBody>
      </p:sp>
      <p:sp>
        <p:nvSpPr>
          <p:cNvPr id="4"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Benchmarking using </a:t>
            </a:r>
            <a:r>
              <a:rPr lang="en-US" sz="4000" dirty="0" err="1"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GTEx</a:t>
            </a: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 data</a:t>
            </a:r>
            <a:endParaRPr lang="en-US" sz="4000" dirty="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endParaRPr>
          </a:p>
        </p:txBody>
      </p:sp>
      <p:pic>
        <p:nvPicPr>
          <p:cNvPr id="6" name="图片 5"/>
          <p:cNvPicPr/>
          <p:nvPr/>
        </p:nvPicPr>
        <p:blipFill rotWithShape="1">
          <a:blip r:embed="rId2"/>
          <a:srcRect r="66499" b="2168"/>
          <a:stretch/>
        </p:blipFill>
        <p:spPr bwMode="auto">
          <a:xfrm>
            <a:off x="7904146" y="914400"/>
            <a:ext cx="3581400" cy="5562600"/>
          </a:xfrm>
          <a:prstGeom prst="rect">
            <a:avLst/>
          </a:prstGeom>
        </p:spPr>
      </p:pic>
      <p:grpSp>
        <p:nvGrpSpPr>
          <p:cNvPr id="13" name="Group 12"/>
          <p:cNvGrpSpPr/>
          <p:nvPr/>
        </p:nvGrpSpPr>
        <p:grpSpPr>
          <a:xfrm>
            <a:off x="989012" y="1275650"/>
            <a:ext cx="6734167" cy="5243517"/>
            <a:chOff x="989012" y="1275650"/>
            <a:chExt cx="6734167" cy="5243517"/>
          </a:xfrm>
        </p:grpSpPr>
        <p:grpSp>
          <p:nvGrpSpPr>
            <p:cNvPr id="12" name="Group 11"/>
            <p:cNvGrpSpPr/>
            <p:nvPr/>
          </p:nvGrpSpPr>
          <p:grpSpPr>
            <a:xfrm>
              <a:off x="989012" y="1275650"/>
              <a:ext cx="6629400" cy="5243517"/>
              <a:chOff x="912812" y="1110488"/>
              <a:chExt cx="7010400" cy="5428429"/>
            </a:xfrm>
          </p:grpSpPr>
          <p:pic>
            <p:nvPicPr>
              <p:cNvPr id="5" name="图片 1"/>
              <p:cNvPicPr/>
              <p:nvPr/>
            </p:nvPicPr>
            <p:blipFill>
              <a:blip r:embed="rId3"/>
              <a:stretch>
                <a:fillRect/>
              </a:stretch>
            </p:blipFill>
            <p:spPr bwMode="auto">
              <a:xfrm>
                <a:off x="912812" y="1189037"/>
                <a:ext cx="7010400" cy="5349880"/>
              </a:xfrm>
              <a:prstGeom prst="rect">
                <a:avLst/>
              </a:prstGeom>
            </p:spPr>
          </p:pic>
          <p:sp>
            <p:nvSpPr>
              <p:cNvPr id="3" name="TextBox 2"/>
              <p:cNvSpPr txBox="1"/>
              <p:nvPr/>
            </p:nvSpPr>
            <p:spPr>
              <a:xfrm>
                <a:off x="2504274" y="1121434"/>
                <a:ext cx="1447800" cy="323165"/>
              </a:xfrm>
              <a:prstGeom prst="rect">
                <a:avLst/>
              </a:prstGeom>
              <a:noFill/>
            </p:spPr>
            <p:txBody>
              <a:bodyPr wrap="square" rtlCol="0">
                <a:spAutoFit/>
              </a:bodyPr>
              <a:lstStyle/>
              <a:p>
                <a:r>
                  <a:rPr lang="en-US" sz="1500" dirty="0" smtClean="0">
                    <a:solidFill>
                      <a:srgbClr val="FF0000"/>
                    </a:solidFill>
                  </a:rPr>
                  <a:t>ARI = 0.790</a:t>
                </a:r>
                <a:endParaRPr lang="en-US" sz="1500" dirty="0">
                  <a:solidFill>
                    <a:srgbClr val="FF0000"/>
                  </a:solidFill>
                </a:endParaRPr>
              </a:p>
            </p:txBody>
          </p:sp>
          <p:sp>
            <p:nvSpPr>
              <p:cNvPr id="7" name="TextBox 6"/>
              <p:cNvSpPr txBox="1"/>
              <p:nvPr/>
            </p:nvSpPr>
            <p:spPr>
              <a:xfrm>
                <a:off x="5224188" y="1110488"/>
                <a:ext cx="1447800" cy="323165"/>
              </a:xfrm>
              <a:prstGeom prst="rect">
                <a:avLst/>
              </a:prstGeom>
              <a:noFill/>
            </p:spPr>
            <p:txBody>
              <a:bodyPr wrap="square" rtlCol="0">
                <a:spAutoFit/>
              </a:bodyPr>
              <a:lstStyle/>
              <a:p>
                <a:r>
                  <a:rPr lang="en-US" sz="1500" dirty="0" smtClean="0">
                    <a:solidFill>
                      <a:srgbClr val="FF0000"/>
                    </a:solidFill>
                  </a:rPr>
                  <a:t>ARI = 0.755</a:t>
                </a:r>
                <a:endParaRPr lang="en-US" sz="1500" dirty="0">
                  <a:solidFill>
                    <a:srgbClr val="FF0000"/>
                  </a:solidFill>
                </a:endParaRPr>
              </a:p>
            </p:txBody>
          </p:sp>
          <p:sp>
            <p:nvSpPr>
              <p:cNvPr id="8" name="TextBox 7"/>
              <p:cNvSpPr txBox="1"/>
              <p:nvPr/>
            </p:nvSpPr>
            <p:spPr>
              <a:xfrm>
                <a:off x="2504274" y="3830175"/>
                <a:ext cx="1447800" cy="323165"/>
              </a:xfrm>
              <a:prstGeom prst="rect">
                <a:avLst/>
              </a:prstGeom>
              <a:noFill/>
            </p:spPr>
            <p:txBody>
              <a:bodyPr wrap="square" rtlCol="0">
                <a:spAutoFit/>
              </a:bodyPr>
              <a:lstStyle/>
              <a:p>
                <a:r>
                  <a:rPr lang="en-US" sz="1500" dirty="0" smtClean="0">
                    <a:solidFill>
                      <a:srgbClr val="FF0000"/>
                    </a:solidFill>
                  </a:rPr>
                  <a:t>ARI = 0.349</a:t>
                </a:r>
                <a:endParaRPr lang="en-US" sz="1500" dirty="0">
                  <a:solidFill>
                    <a:srgbClr val="FF0000"/>
                  </a:solidFill>
                </a:endParaRPr>
              </a:p>
            </p:txBody>
          </p:sp>
          <p:sp>
            <p:nvSpPr>
              <p:cNvPr id="9" name="TextBox 8"/>
              <p:cNvSpPr txBox="1"/>
              <p:nvPr/>
            </p:nvSpPr>
            <p:spPr>
              <a:xfrm>
                <a:off x="5204210" y="3807804"/>
                <a:ext cx="1447800" cy="323165"/>
              </a:xfrm>
              <a:prstGeom prst="rect">
                <a:avLst/>
              </a:prstGeom>
              <a:noFill/>
            </p:spPr>
            <p:txBody>
              <a:bodyPr wrap="square" rtlCol="0">
                <a:spAutoFit/>
              </a:bodyPr>
              <a:lstStyle/>
              <a:p>
                <a:r>
                  <a:rPr lang="en-US" sz="1500" dirty="0" smtClean="0">
                    <a:solidFill>
                      <a:srgbClr val="FF0000"/>
                    </a:solidFill>
                  </a:rPr>
                  <a:t>ARI = 0.267</a:t>
                </a:r>
                <a:endParaRPr lang="en-US" sz="1500" dirty="0">
                  <a:solidFill>
                    <a:srgbClr val="FF0000"/>
                  </a:solidFill>
                </a:endParaRPr>
              </a:p>
            </p:txBody>
          </p:sp>
        </p:grpSp>
        <p:sp>
          <p:nvSpPr>
            <p:cNvPr id="10" name="TextBox 9"/>
            <p:cNvSpPr txBox="1"/>
            <p:nvPr/>
          </p:nvSpPr>
          <p:spPr>
            <a:xfrm>
              <a:off x="5970579" y="2200198"/>
              <a:ext cx="1752600" cy="553998"/>
            </a:xfrm>
            <a:prstGeom prst="rect">
              <a:avLst/>
            </a:prstGeom>
            <a:solidFill>
              <a:schemeClr val="bg1"/>
            </a:solidFill>
          </p:spPr>
          <p:txBody>
            <a:bodyPr wrap="square" rtlCol="0">
              <a:spAutoFit/>
            </a:bodyPr>
            <a:lstStyle/>
            <a:p>
              <a:r>
                <a:rPr lang="en-US" sz="1500" b="1" dirty="0" smtClean="0"/>
                <a:t>11,687 samples</a:t>
              </a:r>
            </a:p>
            <a:p>
              <a:r>
                <a:rPr lang="en-US" sz="1500" b="1" dirty="0" smtClean="0"/>
                <a:t>30 unique tissues</a:t>
              </a:r>
              <a:endParaRPr lang="en-US" sz="1500" b="1" dirty="0"/>
            </a:p>
          </p:txBody>
        </p:sp>
      </p:grpSp>
      <p:sp>
        <p:nvSpPr>
          <p:cNvPr id="11" name="TextBox 10"/>
          <p:cNvSpPr txBox="1"/>
          <p:nvPr/>
        </p:nvSpPr>
        <p:spPr>
          <a:xfrm>
            <a:off x="8753992" y="1071434"/>
            <a:ext cx="1905000" cy="400110"/>
          </a:xfrm>
          <a:prstGeom prst="rect">
            <a:avLst/>
          </a:prstGeom>
          <a:solidFill>
            <a:schemeClr val="bg1"/>
          </a:solidFill>
        </p:spPr>
        <p:txBody>
          <a:bodyPr wrap="square" rtlCol="0">
            <a:spAutoFit/>
          </a:bodyPr>
          <a:lstStyle/>
          <a:p>
            <a:pPr algn="ctr"/>
            <a:r>
              <a:rPr lang="en-US" sz="2000" b="1" dirty="0" smtClean="0"/>
              <a:t>DESC</a:t>
            </a:r>
            <a:endParaRPr lang="en-US" sz="2000" b="1" dirty="0"/>
          </a:p>
        </p:txBody>
      </p:sp>
      <p:sp>
        <p:nvSpPr>
          <p:cNvPr id="14" name="Rectangle 13"/>
          <p:cNvSpPr/>
          <p:nvPr/>
        </p:nvSpPr>
        <p:spPr>
          <a:xfrm>
            <a:off x="8189912" y="2590800"/>
            <a:ext cx="990600" cy="1633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225287" y="5181600"/>
            <a:ext cx="459925" cy="1633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189912" y="2919344"/>
            <a:ext cx="800100" cy="16125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189912" y="4267200"/>
            <a:ext cx="495300" cy="18519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6669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Analysis of drosophila data without batch effect</a:t>
            </a:r>
            <a:endParaRPr lang="en-US" sz="3000" dirty="0">
              <a:ln w="0"/>
              <a:solidFill>
                <a:srgbClr val="FF0000"/>
              </a:solidFill>
              <a:latin typeface="SimSun" panose="02010600030101010101" pitchFamily="2" charset="-122"/>
              <a:ea typeface="SimSun" panose="02010600030101010101" pitchFamily="2" charset="-122"/>
              <a:cs typeface="+mj-cs"/>
            </a:endParaRPr>
          </a:p>
        </p:txBody>
      </p:sp>
      <p:sp>
        <p:nvSpPr>
          <p:cNvPr id="4" name="TextBox 3"/>
          <p:cNvSpPr txBox="1"/>
          <p:nvPr/>
        </p:nvSpPr>
        <p:spPr>
          <a:xfrm>
            <a:off x="6780212" y="2163687"/>
            <a:ext cx="4953000" cy="3954929"/>
          </a:xfrm>
          <a:prstGeom prst="rect">
            <a:avLst/>
          </a:prstGeom>
          <a:noFill/>
        </p:spPr>
        <p:txBody>
          <a:bodyPr wrap="square" rtlCol="0">
            <a:spAutoFit/>
          </a:bodyPr>
          <a:lstStyle/>
          <a:p>
            <a:r>
              <a:rPr lang="en-US" dirty="0" smtClean="0">
                <a:latin typeface="Calibri Light" panose="020F0302020204030204" pitchFamily="34" charset="0"/>
              </a:rPr>
              <a:t>Drosophila mid brain : 10,286 cells</a:t>
            </a:r>
            <a:r>
              <a:rPr lang="en-US" dirty="0">
                <a:latin typeface="Calibri Light" panose="020F0302020204030204" pitchFamily="34" charset="0"/>
              </a:rPr>
              <a:t>.</a:t>
            </a:r>
            <a:endParaRPr lang="en-US" dirty="0" smtClean="0">
              <a:latin typeface="Calibri Light" panose="020F0302020204030204" pitchFamily="34" charset="0"/>
            </a:endParaRPr>
          </a:p>
          <a:p>
            <a:endParaRPr lang="en-US" dirty="0" smtClean="0">
              <a:latin typeface="Calibri Light" panose="020F0302020204030204" pitchFamily="34" charset="0"/>
            </a:endParaRPr>
          </a:p>
          <a:p>
            <a:r>
              <a:rPr lang="en-US" dirty="0" smtClean="0">
                <a:latin typeface="Calibri Light" panose="020F0302020204030204" pitchFamily="34" charset="0"/>
              </a:rPr>
              <a:t>DESC detected 3 Kenyon cells reported in the original paper.</a:t>
            </a:r>
          </a:p>
          <a:p>
            <a:endParaRPr lang="en-US" dirty="0" smtClean="0">
              <a:latin typeface="Calibri Light" panose="020F0302020204030204" pitchFamily="34" charset="0"/>
            </a:endParaRPr>
          </a:p>
          <a:p>
            <a:r>
              <a:rPr lang="en-US" dirty="0" smtClean="0">
                <a:latin typeface="Calibri Light" panose="020F0302020204030204" pitchFamily="34" charset="0"/>
              </a:rPr>
              <a:t>Original paper failed to identify the 3 types of fast-acting neurotransmitters</a:t>
            </a:r>
            <a:r>
              <a:rPr lang="en-US" dirty="0" smtClean="0">
                <a:latin typeface="Calibri Light" panose="020F0302020204030204" pitchFamily="34" charset="0"/>
              </a:rPr>
              <a:t>.</a:t>
            </a:r>
          </a:p>
          <a:p>
            <a:endParaRPr lang="en-US" dirty="0" smtClean="0">
              <a:latin typeface="Calibri Light" panose="020F0302020204030204" pitchFamily="34" charset="0"/>
            </a:endParaRPr>
          </a:p>
          <a:p>
            <a:endParaRPr lang="en-US" sz="1100" dirty="0">
              <a:latin typeface="Calibri Light" panose="020F0302020204030204" pitchFamily="34" charset="0"/>
            </a:endParaRPr>
          </a:p>
          <a:p>
            <a:r>
              <a:rPr lang="en-US" dirty="0" smtClean="0">
                <a:latin typeface="Calibri Light" panose="020F0302020204030204" pitchFamily="34" charset="0"/>
              </a:rPr>
              <a:t>DESC identified them with clear clusters.</a:t>
            </a:r>
            <a:endParaRPr lang="en-US" dirty="0">
              <a:latin typeface="Calibri Light" panose="020F0302020204030204" pitchFamily="34" charset="0"/>
            </a:endParaRPr>
          </a:p>
        </p:txBody>
      </p:sp>
      <p:sp>
        <p:nvSpPr>
          <p:cNvPr id="6" name="TextBox 5"/>
          <p:cNvSpPr txBox="1"/>
          <p:nvPr/>
        </p:nvSpPr>
        <p:spPr>
          <a:xfrm>
            <a:off x="6780212" y="1311475"/>
            <a:ext cx="4701743" cy="461665"/>
          </a:xfrm>
          <a:prstGeom prst="rect">
            <a:avLst/>
          </a:prstGeom>
          <a:noFill/>
        </p:spPr>
        <p:txBody>
          <a:bodyPr wrap="square" rtlCol="0">
            <a:spAutoFit/>
          </a:bodyPr>
          <a:lstStyle/>
          <a:p>
            <a:r>
              <a:rPr lang="en-US" b="1" u="sng" dirty="0" err="1" smtClean="0">
                <a:latin typeface="Calibri Light" panose="020F0302020204030204" pitchFamily="34" charset="0"/>
              </a:rPr>
              <a:t>Croset</a:t>
            </a:r>
            <a:r>
              <a:rPr lang="en-US" b="1" u="sng" dirty="0" smtClean="0">
                <a:latin typeface="Calibri Light" panose="020F0302020204030204" pitchFamily="34" charset="0"/>
              </a:rPr>
              <a:t> et al. (2018) </a:t>
            </a:r>
            <a:r>
              <a:rPr lang="en-US" b="1" u="sng" dirty="0" err="1" smtClean="0">
                <a:latin typeface="Calibri Light" panose="020F0302020204030204" pitchFamily="34" charset="0"/>
              </a:rPr>
              <a:t>eLife</a:t>
            </a:r>
            <a:r>
              <a:rPr lang="en-US" b="1" u="sng" dirty="0" smtClean="0">
                <a:latin typeface="Calibri Light" panose="020F0302020204030204" pitchFamily="34" charset="0"/>
              </a:rPr>
              <a:t> </a:t>
            </a:r>
            <a:r>
              <a:rPr lang="en-US" b="1" u="sng" dirty="0">
                <a:latin typeface="Calibri Light" panose="020F0302020204030204" pitchFamily="34" charset="0"/>
              </a:rPr>
              <a:t>7:e34550</a:t>
            </a:r>
          </a:p>
        </p:txBody>
      </p:sp>
      <p:sp>
        <p:nvSpPr>
          <p:cNvPr id="8" name="Slide Number Placeholder 7"/>
          <p:cNvSpPr>
            <a:spLocks noGrp="1"/>
          </p:cNvSpPr>
          <p:nvPr>
            <p:ph type="sldNum" sz="quarter" idx="12"/>
          </p:nvPr>
        </p:nvSpPr>
        <p:spPr>
          <a:xfrm>
            <a:off x="9344766" y="6509164"/>
            <a:ext cx="2844059" cy="365125"/>
          </a:xfrm>
        </p:spPr>
        <p:txBody>
          <a:bodyPr/>
          <a:lstStyle/>
          <a:p>
            <a:fld id="{22C283BA-319A-4A0F-B168-E853F433D264}" type="slidenum">
              <a:rPr lang="en-US" smtClean="0"/>
              <a:t>13</a:t>
            </a:fld>
            <a:endParaRPr lang="en-US" dirty="0"/>
          </a:p>
        </p:txBody>
      </p:sp>
      <p:grpSp>
        <p:nvGrpSpPr>
          <p:cNvPr id="5" name="Group 4"/>
          <p:cNvGrpSpPr/>
          <p:nvPr/>
        </p:nvGrpSpPr>
        <p:grpSpPr>
          <a:xfrm>
            <a:off x="227012" y="1311475"/>
            <a:ext cx="6128603" cy="5094528"/>
            <a:chOff x="760412" y="1278818"/>
            <a:chExt cx="6128603" cy="5094528"/>
          </a:xfrm>
        </p:grpSpPr>
        <p:pic>
          <p:nvPicPr>
            <p:cNvPr id="9" name="Picture 8"/>
            <p:cNvPicPr>
              <a:picLocks noChangeAspect="1"/>
            </p:cNvPicPr>
            <p:nvPr/>
          </p:nvPicPr>
          <p:blipFill>
            <a:blip r:embed="rId3">
              <a:lum contrast="20000"/>
            </a:blip>
            <a:stretch>
              <a:fillRect/>
            </a:stretch>
          </p:blipFill>
          <p:spPr>
            <a:xfrm>
              <a:off x="989012" y="1278818"/>
              <a:ext cx="5900003" cy="5094528"/>
            </a:xfrm>
            <a:prstGeom prst="rect">
              <a:avLst/>
            </a:prstGeom>
          </p:spPr>
        </p:pic>
        <p:sp>
          <p:nvSpPr>
            <p:cNvPr id="2" name="TextBox 1"/>
            <p:cNvSpPr txBox="1"/>
            <p:nvPr/>
          </p:nvSpPr>
          <p:spPr>
            <a:xfrm>
              <a:off x="836612" y="1278818"/>
              <a:ext cx="457200" cy="461665"/>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760412" y="3826082"/>
              <a:ext cx="457200" cy="461665"/>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1005772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44766" y="6457347"/>
            <a:ext cx="2844059" cy="365125"/>
          </a:xfrm>
        </p:spPr>
        <p:txBody>
          <a:bodyPr/>
          <a:lstStyle/>
          <a:p>
            <a:fld id="{22C283BA-319A-4A0F-B168-E853F433D264}" type="slidenum">
              <a:rPr lang="en-US" smtClean="0"/>
              <a:t>14</a:t>
            </a:fld>
            <a:endParaRPr lang="en-US" dirty="0"/>
          </a:p>
        </p:txBody>
      </p:sp>
      <p:pic>
        <p:nvPicPr>
          <p:cNvPr id="7" name="Picture 6"/>
          <p:cNvPicPr>
            <a:picLocks noChangeAspect="1"/>
          </p:cNvPicPr>
          <p:nvPr/>
        </p:nvPicPr>
        <p:blipFill rotWithShape="1">
          <a:blip r:embed="rId2">
            <a:lum contrast="20000"/>
          </a:blip>
          <a:srcRect l="-1235" t="276" r="45466" b="55333"/>
          <a:stretch/>
        </p:blipFill>
        <p:spPr>
          <a:xfrm>
            <a:off x="1455915" y="2192463"/>
            <a:ext cx="4343400" cy="2700960"/>
          </a:xfrm>
          <a:prstGeom prst="rect">
            <a:avLst/>
          </a:prstGeom>
        </p:spPr>
      </p:pic>
      <p:sp>
        <p:nvSpPr>
          <p:cNvPr id="8"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Analysis of drosophila data without batch effect</a:t>
            </a:r>
            <a:endParaRPr lang="en-US" sz="3000" dirty="0">
              <a:ln w="0"/>
              <a:solidFill>
                <a:srgbClr val="FF0000"/>
              </a:solidFill>
              <a:latin typeface="SimSun" panose="02010600030101010101" pitchFamily="2" charset="-122"/>
              <a:ea typeface="SimSun" panose="02010600030101010101" pitchFamily="2" charset="-122"/>
              <a:cs typeface="+mj-cs"/>
            </a:endParaRPr>
          </a:p>
        </p:txBody>
      </p:sp>
      <p:sp>
        <p:nvSpPr>
          <p:cNvPr id="9" name="TextBox 8"/>
          <p:cNvSpPr txBox="1"/>
          <p:nvPr/>
        </p:nvSpPr>
        <p:spPr>
          <a:xfrm>
            <a:off x="723025" y="1223301"/>
            <a:ext cx="10742773" cy="461665"/>
          </a:xfrm>
          <a:prstGeom prst="rect">
            <a:avLst/>
          </a:prstGeom>
          <a:noFill/>
        </p:spPr>
        <p:txBody>
          <a:bodyPr wrap="square" rtlCol="0">
            <a:spAutoFit/>
          </a:bodyPr>
          <a:lstStyle/>
          <a:p>
            <a:r>
              <a:rPr lang="en-US" dirty="0" err="1" smtClean="0">
                <a:latin typeface="Calibri Light" panose="020F0302020204030204" pitchFamily="34" charset="0"/>
              </a:rPr>
              <a:t>Autoencoder</a:t>
            </a:r>
            <a:r>
              <a:rPr lang="en-US" dirty="0" smtClean="0">
                <a:latin typeface="Calibri Light" panose="020F0302020204030204" pitchFamily="34" charset="0"/>
              </a:rPr>
              <a:t> in DESC extracts useful information in single-cell clustering</a:t>
            </a:r>
            <a:endParaRPr lang="en-US" dirty="0">
              <a:latin typeface="Calibri Light" panose="020F0302020204030204" pitchFamily="34" charset="0"/>
            </a:endParaRPr>
          </a:p>
        </p:txBody>
      </p:sp>
      <p:pic>
        <p:nvPicPr>
          <p:cNvPr id="10" name="Picture 9"/>
          <p:cNvPicPr>
            <a:picLocks noChangeAspect="1"/>
          </p:cNvPicPr>
          <p:nvPr/>
        </p:nvPicPr>
        <p:blipFill rotWithShape="1">
          <a:blip r:embed="rId3"/>
          <a:srcRect t="2449"/>
          <a:stretch/>
        </p:blipFill>
        <p:spPr>
          <a:xfrm>
            <a:off x="6856412" y="2455644"/>
            <a:ext cx="4495800" cy="3969354"/>
          </a:xfrm>
          <a:prstGeom prst="rect">
            <a:avLst/>
          </a:prstGeom>
        </p:spPr>
      </p:pic>
      <p:sp>
        <p:nvSpPr>
          <p:cNvPr id="11" name="TextBox 10"/>
          <p:cNvSpPr txBox="1"/>
          <p:nvPr/>
        </p:nvSpPr>
        <p:spPr>
          <a:xfrm>
            <a:off x="703618" y="5130829"/>
            <a:ext cx="6000394" cy="1107996"/>
          </a:xfrm>
          <a:prstGeom prst="rect">
            <a:avLst/>
          </a:prstGeom>
          <a:noFill/>
        </p:spPr>
        <p:txBody>
          <a:bodyPr wrap="square" rtlCol="0">
            <a:spAutoFit/>
          </a:bodyPr>
          <a:lstStyle/>
          <a:p>
            <a:r>
              <a:rPr lang="en-US" sz="2200" dirty="0" smtClean="0">
                <a:latin typeface="Calibri Light" panose="020F0302020204030204" pitchFamily="34" charset="0"/>
              </a:rPr>
              <a:t>Used low-dimension representation from the </a:t>
            </a:r>
            <a:r>
              <a:rPr lang="en-US" sz="2200" dirty="0" err="1" smtClean="0">
                <a:latin typeface="Calibri Light" panose="020F0302020204030204" pitchFamily="34" charset="0"/>
              </a:rPr>
              <a:t>autoencoder</a:t>
            </a:r>
            <a:r>
              <a:rPr lang="en-US" sz="2200" dirty="0" smtClean="0">
                <a:latin typeface="Calibri Light" panose="020F0302020204030204" pitchFamily="34" charset="0"/>
              </a:rPr>
              <a:t> bottleneck layer as input for clustering and </a:t>
            </a:r>
            <a:r>
              <a:rPr lang="en-US" sz="2200" dirty="0" err="1" smtClean="0">
                <a:latin typeface="Calibri Light" panose="020F0302020204030204" pitchFamily="34" charset="0"/>
              </a:rPr>
              <a:t>tSNE</a:t>
            </a:r>
            <a:r>
              <a:rPr lang="en-US" sz="2200" dirty="0" smtClean="0">
                <a:latin typeface="Calibri Light" panose="020F0302020204030204" pitchFamily="34" charset="0"/>
              </a:rPr>
              <a:t> </a:t>
            </a:r>
            <a:r>
              <a:rPr lang="en-US" sz="2200" dirty="0" smtClean="0">
                <a:latin typeface="Calibri Light" panose="020F0302020204030204" pitchFamily="34" charset="0"/>
                <a:sym typeface="Wingdings" panose="05000000000000000000" pitchFamily="2" charset="2"/>
              </a:rPr>
              <a:t> separation of the 3 neurotransmitters.</a:t>
            </a:r>
            <a:endParaRPr lang="en-US" sz="2200" dirty="0">
              <a:latin typeface="Calibri Light" panose="020F0302020204030204" pitchFamily="34" charset="0"/>
            </a:endParaRPr>
          </a:p>
        </p:txBody>
      </p:sp>
      <p:sp>
        <p:nvSpPr>
          <p:cNvPr id="3" name="TextBox 2"/>
          <p:cNvSpPr txBox="1"/>
          <p:nvPr/>
        </p:nvSpPr>
        <p:spPr>
          <a:xfrm>
            <a:off x="8304212" y="1961631"/>
            <a:ext cx="2667000" cy="461665"/>
          </a:xfrm>
          <a:prstGeom prst="rect">
            <a:avLst/>
          </a:prstGeom>
          <a:noFill/>
        </p:spPr>
        <p:txBody>
          <a:bodyPr wrap="square" rtlCol="0">
            <a:spAutoFit/>
          </a:bodyPr>
          <a:lstStyle/>
          <a:p>
            <a:r>
              <a:rPr lang="en-US" b="1" dirty="0" smtClean="0">
                <a:latin typeface="Calibri Light" panose="020F0302020204030204" pitchFamily="34" charset="0"/>
              </a:rPr>
              <a:t>Louvain</a:t>
            </a:r>
            <a:endParaRPr lang="en-US" b="1" dirty="0">
              <a:latin typeface="Calibri Light" panose="020F0302020204030204" pitchFamily="34" charset="0"/>
            </a:endParaRPr>
          </a:p>
        </p:txBody>
      </p:sp>
    </p:spTree>
    <p:extLst>
      <p:ext uri="{BB962C8B-B14F-4D97-AF65-F5344CB8AC3E}">
        <p14:creationId xmlns:p14="http://schemas.microsoft.com/office/powerpoint/2010/main" val="41265527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B+AAAAVACAIAAAD3UNZ8AAAACXBIWXMAAA7DAAAOwwHHb6hkAAAgAElEQVR4nOzdeZwU5Z0/8M/36e45mQuGa2AAARVQPDEIxgONBybZqIka4q4xmjsm+bkxHuTQbIwY3U00G7MxGqNxI2I84m0iBrwAEQVBue9rYO57+qh6vr8/qqq7Z8Bjleka4PP+A7prqnuep31hdX3qW99HVBVERERERERERERERJRbJuwBEBEREREREREREREdjBjQExERERERERERERGFgAE9EREREREREREREVEIGNATEREREREREREREYWAAT0RERERERERERERUQgY0BMRERERERERERERhYABPRERERERERERERFRCBjQExERERERERERERGFgAE9EREREREREREREVEIGNATEREREREREREREYWAAT0RERERERERERERUQgY0BMRERERERERERERhYABPRERERERERERERFRCBjQExERERERERERERGFgAE9EREREREREREREVEIGNATEREREREREREREYWAAT0RERERERERERERUQgY0BMRERERERERERERhYABPRERERERERERERFRCBjQExERERERERERERGFgAE9EREREREREREREVEIGNATEREREREREREREYWAAT0RERERERERERERUQgY0BMRERERERERERERhYABPRERERERERERERFRCBjQExERERERERERERGFgAE9EREREREREREREVEIGNATEREREREREREREYWAAT0RERERERERERERUQgY0BMRERERERERERERhYABPRERERERERERERFRCBjQExERERERERERERGFgAE9EREREREREREREVEIGNATEREREREREREREYWAAT0RERERERERERERUQgY0BMRERERERERERERhYABPRERERERERERERFRCBjQExERERERERHRwa6kpERERGTatGnpjU888YQE7rrrLgADBw4UkaOPPtpam95t4sSJIvLd737Xe/ph9iEi8jCgJyIiIiIiIiIi8r3xxhuu63qPX3/99b3us3z58nvvvff93+fD7ENExICeiIiIiIiIiIgIACKRSEdHx4oVK7ynr7/+ujFGRPbc88c//nFbW9v7v9uH2YeIDnIM6ImIiIiIiIiIiABg4sSJABYuXAjAWrtkyZIJEyZEIpEeu+Xl5e3evXvWrFnv81YfZh8iIgb0REREREREREREADBlyhQAixYtArBq1arW1tYTTzxxz90uv/zyoqKiX//611u2bHmvt/ow+xARMaAnIiIiIiIiIiICgNGjRw8ePNiroPca0HuRfQ/Dhw//4Q9/GI/Hr7322vd6qw+zDxERA3oiIiIiIiIiIiIAEJEpU6asW7euoaHBC+j3WkEP4JprrqmqqpozZ86CBQve690+zD5EdJBjQE9ERERERERERORLd7l5/fXXy8rKxo8fv9fdioqKbr75ZgBXXXWVtfYj70NEBzkG9ERERERERERERD4voH/xxRffeeedyZMni8h77XnppZcef/zxixcvXr169cfZh4gOZgzoiYiIiIiIiIiIfJMmTYrFYn/6059c191rA/o0EfnVr34F4H2q4z/MPkR0MGNAT0RERERERERE5CssLDzmmGOam5vx3g3o00455ZQLLrjg4+9DRActBvREREREREREREQZU6dOBSAikydP/sCdb7311ry8vI+/DxEdnERVwx4DEREREREREREREdFBhxX0REREREREREREREQhYEBPRERERERERERERBQCBvRERERERERERERERCFgQE9EREREREREREREFAIG9EREREREREREREREIWBAT0REREREREREREQUAgb0REREREREREREREQhYEBPRERERERERERERBQCBvREvWLKlCkSMMYMHz582rRpjz76aPY+06ZNk705//zzvR1SqdTvf//7SZMmVVZWlpSUHHXUUdddd11dXV2P3zV79uzPfOYzw4cP79+//5QpU+6++27HcXI0TyIiIiIiIiIiIvqoomEPgOjAp6o7duzYsWPH/Pnzb7rpph/96Ecf8oXf//73/+d//geAMSYaja5YsWLFihWPP/74kiVLSkpKvHf+t3/7t7/85S/plyxatGjRokWPP/74008/bQyvwBERERERUZiam5s3bNgwceLEvLy8sMdCRETUFzG/I+pFl156qeM4yWTynXfeOeeccwDcfPPNu3btyt7noosucrrzCu3r6+u9dH7WrFl1dXXxeHzu3LllZWVr16696667vNc+8MADXjp/+eWXv/XWW1u3bv3P//xPEXnuued+97vf5Xq2RERERERE3b388suTJk3qcRJEREREaQzoiXqRMSYSicRisSOOOOKRRx4pKSnp7Oz0Yvce+2TzKt9XrVrl7fCd73ynf//+InLGGWfMnDnztNNOS3ew+clPfgLg05/+9B//+Mdjjz22urr6Bz/4waWXXgrgySefzOlUiYiIiIiIiIiI6P+IAT1RjhQXF5911lkA3n333Q+zf3V1tffgggsuePjhh1taWgBcc8018+bNu+666wA0NDRs3boVwDe/+c3sF/7mN79Zv3793XffvW/HT0RERERERERERPsWA3qi3Bk2bBiAdevWZW986KGHeiwS+9JLLwEYNWrU1VdfDWDu3LkXX3xxRUXF2LFjL7vssn/84x/eC9euXes9GDt2bPYblpaWjhkzZuTIkTmYEREREREREREREX1kDOiJckdE0n9+GLfddtuiRYuuvfbaqVOnFhYWbtiw4f777z/77LNvvPFGAKrq7RaJRHpnvERERERERERERNSLGNAT5c6OHTuwR8H7F7/4Re3u1FNPTf908uTJt9xyy2uvvdbU1PTMM8+cfPLJAGbNmuU4zmGHHebts2nTpuw3bGlpWbNmTY86fSIiIiIiIiIiIuprGNAT5UhnZ+cLL7wAYMKECR9m/9mzZ48fP37y5Mne07y8vHPPPfemm24CkEwm29raKisrvT719913X/YLb7jhhnHjxl1yySX7dvxERERERERERES0bzGgJ+p1qrp27dqLL764paWlsLDwW9/61od51SGHHLJ69erFixfPnDmzo6MDwKZNm+655x4Ao0aNqqioAPCzn/0MwOzZs6+//vrNmzc3NTXdf//9v//97wFMnz69F6dERER0EKioqBCRJ554IpTfPnToUBGZM2dOKL+diIiIiIhygwE9US+67777RMQYc/jhhz/99NMAZs6cOXTo0Ox99lwkNhaLATjxxBOvuOIKALNmzSopKSktLR09evQDDzwgInfccYf32i9/+csXXXQRgFtuueWQQw7p37//ZZddlkgkJk2aNHPmzFzPloiIiIiIiIiIiP4vomEPgOigUFVVdeihh37ve9+74IILPvyr7rrrrtNPP/2uu+5at25dU1PTmDFjjjvuuKuvvvoTn/iEt4MxZs6cOdOnT589e/ayZcscxxkzZsyMGTO+/e1v5+fn985UiIiIKBcee+yxZDL5ITvjERERERHRfooV9ES9YuHChdnrvu7YsWP+/Pk90vl58+bp3qRSKW+HSCTypS996aWXXtq5c2dXV9f69esffvjhdDqfdtlll/3973/fvXt3Q0PD4sWLr7rqKqbzRERE+9zs2bOnTp1aXl4+YsSICy64YM2aNd72hoYG7x649JZvfetbIjJjxgwAV1xxhYikW8+pamVlpYh4Lek2btw4Y8aM4cOHFxYWjhkz5pprrunq6vL2PPfcc0877bQFCxYAGD9+/Pjx4+fNmzdjxoyBAweOGDHiJz/5ibU2x58AERERERHtcwzoiYiIiIg+wM9//vMvfelLCxcu7NevX1NT0+OPP37MMce8++67H/hCrxnd/PnzveR92bJlDQ0Nxpjzzz8/kUicc845Dz30UG1t7ZAhQzZt2nTbbbddf/31e77J6tWrV69effHFFz/66KPNzc3btm276aab7r///n0+TSIiIiIiyjEG9ERERERE76empubmm28GMGvWrO3bt+/ateuTn/xkPB6/7rrrPvC1Z5xxxoABA+Lx+Pz58wHMnTsXwCmnnDJ48OCFCxeuW7euuLh4586dmzZt+uUvf5neYa+mTJnS1NS0bdu2cePGAXjhhRf20fyIiIiIiCg0DOiJiIiIiN7Pm2++GY/Hy8vLr776agDFxcXXXnstgNdee+0DXxuNRs8//3wAzz33HIL8/cILLwRw6qmnOo5TW1u7cePGe+6557HHHgPQ0dHxXm915ZVXFhcXDxkyxGuYU1dXt09mR0REREREIWJAT0RERET0frZu3Qpg+PDh0WjU2zJq1CgATU1NbW1tH/hyL45//vnnE4nEK6+8YozxlqVR1auvvnrQoEGTJ0/+2te+tmXLlvd/n6KiIu9BcXHxR58MERERERH1JQzoiYiIiIjeT3V1NYDt27e7rutt8cL00tLSkpKS9G6dnZ09HnhOP/30AQMGrFu37s9//nNXV9fJJ588ZMgQAA8++ODtt98eiUQeeuih+vr6X/ziF7mZDhERERER9R0M6ImIiIiI3s/xxx+fn5/f3Nz8q1/9CkBHR8ctt9wCYOrUqQBKS0u9yvrZs2c7jrN27dpnn302++XRaNQrmf/pT3+KoKAewKpVqwCMHDny4osvLikpmT17dk5nRUREREREfQADeiIiIiKi91NVVeWtB3vNNdcccsghw4YNe/XVVwsKCm677TYAsVjs1FNPBXDbbbeVl5ePGzeuRwU9gIsuugjArl270v1tABx99NEAVqxYMWzYsOHDh7/66qsAUqlUDmdGREREREQhY0BPRERERPQBbrzxxgceeGDy5MmNjY0lJSXnn3/+smXLjjzySO+n995777nnnltaWlpVVfUf//Ef//7v/z527NjBgwenXz5t2rTKykoAn/zkJ4cOHeptvPDCC6+99trKykpr7XnnnbdgwYKxY8cWFha+/fbbuZ8gERERERGFQlQ17DEQERERERER0QHoySef/NznPrdly5YRI0aEPRYiIqK+aP+uoF+1atV1113X3Nwc9kCIiIiIiIiIiIiIiP5v9u+Aft26db/85S9bW1vDHggRERERERERERER0f/N/h3QExEREREREdE+d/nll0uWRx99FEBjY+N5551XUVExadKkV155JewxEu2XUvH6eOsGqPWexlvXb182a+Xzn175/PT1L31l21s/r9/4cLx1Q7x1Y7jjJKKciYY9ACIiIiIiIiLqWzZs2HDbbbdNnz7de1pdXQ1gxowZZWVlS5cuffrpp6dPn75582ZvBWwi+pDqNzy44dVvq2q0YEDZkJMHjDp/3UuXQcRNtptooU21ixhVq4CIqRz1+UPPmC3C4lqiAxz/kRMRERERERFRN+vXrz/99NOPCJSWlm7ZsmXu3Lm33377qFGjrrzyygkTJsyZMyfsYRLtT9RNrH/lW3nFw6zTkezY3rzzxTX/vFiduJtoBdRNtSnUWlehgKp16zf9tWnLE2GPmoh6HQN6IiIiIiIiIsro7Oysqan5yU9+UlpaOnbs2DvuuAPA22+/PWLEiKqqKm+fqVOnLlu2LNRhEu1nrE2IiHWSkIiIWKfTOinXJhTWWtfbRwAJHim0o+nd8MZLRDnCFjdERERERERElLFx40YAZ5xxxt13371gwYLLLrusqqqqpaVlwIAB6X0qKys3bdoU3hiJ9gOqtnn7852NKwrLx/cf8ZlIrHTwuK/VrrkP1rGq1m0WqALQTCgvgFUoIAIAYky8dWNB6egQZ0FEvY0BPRERERERERFlTJgwob29vaioCMAXvvCFV1555cEHHzz33HNFJHs3x3FCGiDR/mHja9/ZveZeMVExsVGfuGXI+G+O/MQtZVWn71z+q+adczW9n/cPSyGADaJ5CMRi65Ibt775H0dO/0fp0FNCmQIR5QBb3BARERERERFRhjHGS+c948aNq6mpGTx4cGNjY3pjY2Pj0KFDwxgd0f6hq3ll7Zo/iRiB2mR709ZnrdO1edHVmxf9oHX3awBEIAI/pldAoALVYIuFCqybgk1uWPj/HLcrtJkQUS9jQE9ERER9wsKFC88888za2tqwB0JERHSwe+ihh84777z0040bN44ZM+aoo47avHlzXV2dt3Hx4sUTJ04MaYBE+4F462YTyYOq17nGidevm39pzTt3dDavUi9tt14sDwDi5XM23YHefyACVW1qWvr4E6O27Xwu97MgohxgQE9ERER9Ql1d3dy5c+PxeNgDISIiOtiddNJJL7zwwk033bRz585nnnnm7rvv/uY3vzlq1KjTTz995syZ7e3tc+bMWb58+SWXXBL2SIn6ruLKYyBiTJ7rdCm0reGt+k2PePXxfo2834EeAqhCABWI92Nvj6CaPh6VrkT90uU/SpfXE9GBhAE9EREREREREWVUV1c/+uijDz/88NixY6+99to//OEPJ598MoDZs2fv2rWrurr61ltvffbZZysrK8MeKVHflVdUdeSn5w889F8jkfy8gkHy3tG6qt/ZxmSVzweN6NFupCEqAtS3rVbLhR+IDkBcJJaIiIiIiIiIujnnnHPOOeecHhsrKyufeuqpUMZDtD8qrjy2+vgb6zY8CBgIDERV1etdg6xuNn4rG7+OHgIoJJIH68QjdnuRGquIxCaM+YYxsXBmQkS9iRX0RERERERERERE+16scFD1cTe4Trt1k1ZMuoxeAesCgADiJfICEb8ZvQqsTUm0oMCa0cl+w/JGnXzCPZ845tawZkFEvYoBPRERERERERERUa+omnjVxM/OL686DXABf2FY0SCL97YEZfVqAS+tE1FNAdIvUnLUEdeNPeRSls8THajY4oaIiIiIiIiIiGhfchINtesecBKNeUXDtiy+xkm2Ip3Cw18hVoIuN5r+UwB4i8dadW1h6ZhBh10++LDLcj9+IsoZBvRERERERERERET70sYF32/dOd9NtTqpdjExAKKwgGjQZV4AAWzQjF4zqb0IVACVRMf2weO/JpH8cOdCRL2KLW6IiIiIiIiIiIj2GSfR0LT1GSfZ7qTaAVWbBKCAEb9Y3g/lbdZSsZLZrAAUAoW6XS3rAKi6fvsbIjrgsIKeiIiIiIiIiIhon4nklata12n1FoBVv69N0G5eM7m8BHE8ABFYgSCopgfgulvfuiHZsSPestFE86PRkhGTZw0a+2/hzIqIegcDeiIiIiIiIiIion1A1W5ZfH3d+gcgEUCsqkHQYx6AQG3Q3Ea7Nbfx/jZ+A3o/y1doy45/qrVG4CYTbrJ1/bxLEy3rq4//WQhzI6LewRY3RH1d3EVrKuxBEBEREREREdEHqVt3/47lt6Y6a2yyCZnSeQB+abxkutgACitBTJ9eHlYgAhgIxESiIlGIpN9Ege1Lf+Ekm3M3JSLqZQzoifquze341usY9DBGPIafLoPVD34JEREREREREeVY45YnVz7/6ZXPTd+6eCYAzc7mNf135q90J3qTHb0jXUovxhSMn/6sAhAR1UyrekDVrV3zx16dDhHlElvcEPU596zHY1vxTjN2dQWrxDi49V28Wou7p2BMSdjjIyIiIiIiIjropeL1LTvnRfPKCkrHrn5xRjRaoFAn0aQCUcBCpHvTeYWIH9z7aXywZqymK+sBqIiRWFFVxbCzBh92ed36v2jMWKcr84tNtKXmpaqJP8jtdImotzCgJwrf1g78Yyd2xzG+DKta8fPlWcXy3qV1gSpercOEJzGsCN8fh28choJIeCMmIiIiIiIiOoiluna/++ynulo2QFBQcqi6cQt1bQKA0Ux7eb+M3kC8UN76HWxMVgP67ARfBYCKhZto6GhYOvqk35ZXn5Po2Ll96Q2prgZvx1jBIDF5YU2ciPa5EFrcPPLII1/72tfSTxsbG88777yKiopJkya98sor77OR6ID04i4c/TS+/QZ+thxffBk/e3tvrWw08/f2Tly7BDOX5naURERERERERBTYueL2zsaVIoBqZ/M7IlCo1yrea0jjVdr5lfIalNIbwCurTwdy4if46fb0RgRGTLTQSbWLiQ0YdX7VEd859vMr+o/8LCQazSu3TseQcV8PY9JE1CtyWkHf0tLywgsvzJw589RTT01vnDFjRllZ2dKlS59++unp06dv3ry5srJyrxtzOVSinJm9CTFkrRrjSV9L7/EYAGAN/rgetx2PSPftRERERERERJQDqXgdRLx6eFGN5JUbE3O11dqEGlUbdLMB4LWkR9YKsXtkAN6JvypgoREYk18y+KR+Ayelfx4rHDr+rCedZHNX06r8kkPyiobkYI5ElBs5raCfOXPmVVddVVNTk96yZcuWuXPn3n777aNGjbryyisnTJgwZ86cvW7M5TiJes+mdnz/DVz8Mu5cAwsAqI+jxQ1+LFkP3id8Fxw3gOk8ERERERERUQjq1j9Yt/bPUNd1ujQVL+p/1PCjr+s36IT80rFi8tQGZfJZLwn62QQb7R4/VkBgjIjIyON/duipf4pEi3r83mheecngKUzniQ4wOa2gv/POO++8886rrrqqvb3d2/L222+PGDGiqqrKezp16tRly5ZVV1fvuTGX4yTqJSmLKxZifRsqYnh5N5Y34ewqNCS7reTerXAewRb173fzDtjDCvHLY3M8diIiIiIiIiKCqt286AcQEcmDTRUNmDj+7Cfy+42MrCzeuuSnahPp8/p0CC+Z/vJZtfNZGb0BrEAANVI25JSqo3+YyxkRUbhCXiS2trZ2wIAB6aeVlZWbNm3a68YwRke0L6UUp/4dbzYAgvouOIoHN+HZ7WhKIc8g6XYvn9fueb2/rAwiglnHY8YoDC4IYw5ERES0H1JHJep/z9A41KjJ4414REREH5Gbak117TbRQgCqmldUld9vZPP2f+xedXcq0YTglnjrxe7eCb0CmTN7CPyGNl5BvVWol86LGImNPum/w5scEYUg5IBeVUW6nR44jrPXjbkdF9G+96f1eKsRIrCAA0CQsNidCI7Q2Te/2Uz3Kenemc4FrnsTP16K04fgmiPxyYG5nAERERHtZzrfsc1/c50mLTjU9L8k0v6q2/qSBdD//Ej+CNMy13VatXCsKf1URCJhj5WIiGg/Ec0rLyg9NN62UcSoOuXVZ7fXvbH2nzPExKAqQS8b43W5yaq9S5/d+w8kc8O890hUxEQisdIcz4iIwpXTHvR7Gjx4cGNjY/ppY2Pj0KFD97oxjNER7UtP74CF33fep/4f/sF4b/zsPiukt0DS4vkanDMXr9f31miJiIho/6UJuK1qu7T+PsdpVhh0rbWNjzhtCzQ6UKIV0viYW/dnJ75ObTPaFtjOZVZTYQ+aiIho/zH+7CfLh59VWD6h+rgfDz7sK9uX/cJ1ulKJVohR78Q/uBs+XYAq6bA+/Tz9t/g/iuaVR6L9ti39eXv9m7maChGFL+QK+qOOOmrz5s11dXUDBw4EsHjx4gsvvHCvG8MdJ9FH0OHgwpexrBGj++HOT+Cf6dWR0x1s1L/zTTXTYd4XPIoK9nL/iAAKR3HfRhxZjjyDWMjX2oiIiCh8tgMtz7vxjTZVB4lq/hijgIh/V31yEzRp3QaxXYDCqVEFXIEpQPPTTv0c9DsmUn6eiRSx+w0REdEHKCw/fMI5zwDoalm7/G8ndDWvU+80Xry8PSi285rbpMvnvTJ5gaLnIrEKiMBxO9RNNWx9qmHTo4dN+0tF9fQcz4uIQhFyqjdq1KjTTz995syZ7e3tc+bMWb58+SWXXLLXjeGOk+gjOO3vmFuD+gQWN+DT/8xcNs/0nPP+/VlAYIFoegdJ/wHHdu9xg0yQbwV/XIf+c1D6EKa9gE3tvTobIiIi6tM0iV2/T7W+5iZ3qE1ZKOJrrTqqjmhK1KrbppqA2+EHCCoAFArbBadF4KJjmdP2mgXQttCt+6PT/IzrtoU7JyIior5u17u/jbdvUQEEYuD3lc/uOC9BDh9EAWqR/rEqJPiRWsBNmEjU6apXm9q99t7cT4eIQhFyBT2A2bNnf+UrX6murh49evSzzz5bWVn5XhuJ9i+rWjOPa+Mw0r3RPIJVY7zDsyCle7xF9301qLj3BR1yXIvX6nDePLz92X08BSIiItovdK20dfc7mvQv8qvCdnkPxT/z97ZCIDZdyOd9s1CBMRZG1JXUDm142GlfaCHAO5rcoYO+Hv75AhERUZ/lJJqQXsglfVLvhe8CP7H3zuINoBBADVQhAgiMGEAErgIQIyZiXScSLVCb7Kx/O4T5EFEYQvjC/etf/zr7aWVl5VNPPdVjn71uJNq/5EeQzGplk2lCFzCADdrSdaOAQLsH+preU/cW9CtWs8aNiIjoYGI7IAWQCGBRd78DQGGhEBGTqdVTgaioURPUzZse3yREoY5IFGqR2GTd1szSdR2r3Ja/o+zMaNi33RIREfVRZcPPatjyRLpYHtnVdd5Na0FD22Ab4DXCUf/quao1/mHZGlMMdFk3IRKJt21q2TmvrGpaSDMjotzhd22i3vKrSYhlh+x7FMjb7C3Zq7nvdX/N+lO6B/TBnm1c3o2IiOggoAk0zHZ23JSsvTsVX6fqQh0gAVEREdXgvnrASwAMjBUbZPaZ7xzphesUUFejxeK2ecV9fpAgiqbnbdtrbo4nSEREtL8YNPZfx531t5JhZwB+75rspD5dY5e+eC7SfaVYgZHMsdl1O2HyxcrILTOmLLmv4JaVznOLczYXIgoLA3qi3vLl0XjiNBTH0ifIALIS9h7SBfICADHZe1l9z6dZTW9KIiiJ7dMJEBERUZ/U8YbtfMc1BXCbteVFR6Je8TyA4N55+EG8ABaqao0aL7gXMYDY7Ev/AoGqwrar/0rxbuWDgUC18XG35tZUfN37NuMjIqKD2OamzV+a94t+8351xfyf17VuD3s4uaNqU/G6siGnqNMlMJlcPmhIm7Vn8MCKqJ/dGxPVoBWdp7jyuNEn/ueA9k8Oqf0UILFkefSJTQzSClsAACAASURBVNjUmJvpEFFYGNAT9aKpg3Da4L3Uzu9lS/ftx/ZHnmQ1tIF/ht0tt8++QQ4oYodYIiKiA53bhsa/Oo1/c20H3CY4jZLYpOogVu0XwyugItl18gIBRGFFoBAV/2579Lh/T0ShqqrZIYL3XcNqcqfu/kPSbVYAynp6IiLqbtaKOYscHeu0veBGbl/2QNjDyZFkx861L1781l/HrfrH56zTnnWtPDhvN1mHWu/2NoHCereqQWGtA6jadFWfGTDq8xUj/qWoa4jRiIoLcaGKdbU5nRgR5RwDeqJeVBTBrychFsnatGft/N5a2SxvQmkMooDJHNohiAoikrUKfJZ2Z9+Nm4iIiPqk1nlu59uqjndeD03agtHGdiJSFFzVjwBQUUm3r/EL5EX8hrfBPXkiQX8b9VePBUT8kr6sEgC/o73CQWq3Nj/rbvtRsvYPTnydzfnsiYioj9qWShbDBVBs3W3JrrCHkyO719zTXv9WQcnoRPvmSKQwOK4GvBq7oN7OO8Sms3jJLr4T/6A7bMJ3hx11VV5xVcXZX1WBaNQgH9EIhpfnak5EFA4G9ES96/qlSKYLzfbadL7HFgGAuEV9wr+o7h3XvYvxKYUIJvXHH6agX/eS+eIIiIiI6MDmNGqmU40BIJEB2HlbsmuV9XL1vEFqgiv5FqpQgSrEqHiBuqSz9+Due4ExEFXrPTV+lb3xu9Gr9Vvaq7T83W1fYGMDxW1B7R8d7zoBERHRlOLyOlPQAVMfyZ9aMjDs4eSIk2iUSD4AY/IjsfKBh35Zg/42YiAWYrqV6CkgRkREIJBoj0wglj9g1NTbxeQBKJ50hlxyggwpx8ASfPZIjB+Sy3kRUe6xKQbRvhd38ds1eG4H1rSiNr63qnl0u1re80GP3bK6zxugLIY/n4RF9QC6rRnbxvvNiYiIDmi2EyYPttMrtVO1YkTbF1hYFQgUIpLane5QIwLx+tX4jeVNpnWeekk9RFQBm47jRaHwuuAoIKoqMFCFiALxzRZGjCMSVWOgcZF+4X0cRETUZ/zw+K/uXjDvf3dPVlu4sDr/m2GPJzfKh59dt+4BzS93Em15RVWtO+eLGLUWErSDC1ZtzxTjeQdiIwIxeSVuqi19vj943Ne7vfvJY3Hy2FxOh4hCxICeaN+7Zz1uX4XaeM/txquDz14nNt1lPr2EbPZ2dDuiRwQGGNUP7Sn8fi063G47x13UxTGwoJfnRkRERGFofcltftKqq/CWllMBLIzAzVzJVwAWEhOkYL1qeFg/ijcQhQZfMMRL6NVL7701YUVV1Iv51bt/zwoi3q6At5CsEUedBo0US8ERxvQLsn0iIjrImcI/7Tw3ZQFg9iZUFWLWcWEPqfdVVE8ff84zbbWL422bGzbOdpKtfguboMAufUOaR72DKaBWqyZ8feiRV73zzGmpjhpIpHz4mSMm/SysiRBR6BjQE+17K5sRSVe+B3+KYGgRdnTtEc1nFchnHnRvhjO0GK1JJF0Yg6oCnPgcbPb7KwBU5qN/fq5mSERERDnUtVKb/paCGkBFjVcTH/S6FRFRVf9bgRF1FH7SbqFBI/qgjj7oQO89DtaxE6/QXgWwquKH+QJo1ncSEa+ZrpjCI03ZOablBbd1rps3SkpPjRROYE5PRHQwqql9edmmJ1Z0jkrZ7/qbBI9uOygCegAlg04sGXTi1iU/tq4Lm4K/uLp/qp6+Lp6uwNPgJrb6jQ+P/uT/nHDJzo7GFcZECsrGifBISnTwYkBPtO9NKMPftgPICtwNCoBdccQMvLICf4F3k1Usn617vh8V/GACzhyKgfkY/0SQziPzZ8Tg1uMQ2WuTHCIiItofJLfprv9OaRKIoOJzpvSUzBf15ucdiPHidU3fXmcF1msTr34/GohYq/5yr366bsRvRe+n8SJQq/4Sst6ffoFfUEIg3rJ2XnAfVPtBoapixGjCdixxktsiyZ1WjMTX2sRGHf7zmCngFxEiooNLU8vKJ17+XIM7xAKFuLQLZQAgqC4Ke2S5VVx5nHXaIRERVXX9+9RENbjSLdn3xwsAuOqvtV7cf2JIoyaiPoQX6Ij2va8eiqvGoSQvq0Ze0aWwGqTzabq3dB49N27rwK9W4a51+PwrWel8lnyDNxr24QyIiIgo12rvSWkKAOCi6YmsbwyKZI1V1awCPJUIUGCDbvNeti4GAhGBiiB9i713L326gs9fZBaKdI08jGrm10mmQz0iZRJ0tFdADNQrC7RxiW93Nalu0gJQB50re3zFISKiA9CGrpZfbFj3h627ExYA1u1+q9Utk0hxxBRfYK6OIgVFaRQPnxr2QHNrwMjzK8deIiLRvApj8r3jMCQSMUXwVnHxSKaefufQI8IaLRH1QaygJ9r3YgZvNKLDAbDHou3p+jQNzpw162lmp26V9QK0p/C/G4Mb03sUqAniLu7fgB9PxAB2uSEiIto/2c6sFjSuZtq7CwqqI4ktVi2gQBRijKYsvDvprYX4HWk0exFY/6Xo8dXBW0zW74MLhRWIGi/jD2IDUajCFMBptkGLHAna1sN7f7GCTEmgJlZqfKXjtGjBaCk/K4pI735WRESUe6+37j717ScdJ08ldfeWKfOnHBErPCQPHa72N0gdZ/568vG3H10ZO65/zxPWA5/I2JN/XzFsWlvtkqKKccX9j3cStVZ118o723a95rpd6jrewu2piGnMz99cPnCpLr9ALdvaEJGHAT3Rvre6Bc9sD9aD7f7dZM8mdD3JHmG91/NVETVwrb8mXLe3FViFY1HEf9BERET7rdggSe7wvxxIQbc7XdVRxCAKdWDyYbuCkB3qtaQRLyrXoBBA/BVg/V7zWYvceJ3oBf6e3h/+grFioFbUT91NIWzCS+G9dvUqQUd7v6OOV68vEJX4VguI5KF9oY32d/tNZkJPRHSgub9mo5MqKpAYtOCdxIb5u4+YPvykJyp/Hq9/LGlKWgf87r8OKS6LAcCaVty7Hp0uLhiBaYPDHndOiEQqx3ypcsyXsjdWDP9UsnOXk2zbvPB7bbULuwYd/UTetrzCISkbP6r4OKbzRJTGPI9o34saOHYv6TzgnUcHyXyPUvq07mvGCmAMXBeiMAJXETGIChLByjNeXv/tw1HIc2EiIjqgqZto2v6CiUTLhp0pcqAd9oZcFav5ddKpgynC4G/kAYCi9SW3bYHr1AEKRCSSJzYOb0XXgOiel/zTkbq33KuIvyhs0GLeX1Q208wGwQPj96o3md42XtAfKxWnzUvmvTsCJTYYttXraQ+3SWJDAMAUiNPYex8SERGFptBE4dehqWhEgAV1SFR8s7XfN4+twIzRcCy+8hpWtWJLJ9pTgOK+9XjlHBxT4b/Djk5s7cBRFSg+OLIoMXn5/UbkA0d8+kWodrltq1b++8Jdj4yrOOnzY38U9uiIqA85OP6nSJRbh5Ui3yCe7sXaPanX9Ja99qvpsb/CGDguROAoFBhcgD+ciLOr8Ls1+OFbsIAxmDoIs47r3UkRERGFaOe7d2xf8rNUssk7fkZjZZVjL6k+9kd5xVUK3bzxf9ta14wceVFZxVFhj/SjkyiqfpiXvaVtodvyd9cmgiJ4V90umHxosmcZgEqmvB1BNC8QKAzEarBZBAqrKv7SsRDxe8vD604vMF6jHAttM6quQGAERhAFDGAhEYHVSBG0WfpNNqlGLThEnAbtWqkSg9uB/JEHXW8DIqKDwfdGjH+ytnZjchfEnlow9aXduHMNXIUR3KO4YzXqk2hKInPZWAHB9Uvx3OkAcP8GfGcxHEVlPn4/GZ8ZHt5MQiFSGC399lH3XHHEHXmRIjn4+gAR0ftgQE+07wlQGEU8uccP0ifT2X++10+9hwJrg8Y4CgjmnYWxJQBw5TicORT/2IVxpThjKA/vRER0wGra+vTmhT9QdRE0aXdSLbtX/a5u/f8ef+HqF5+fvCO1zagsXn3zZ055dkjVOWGPd9/oWmkbH3fhArbbhX5NGIXXtVbTXxEiKjbTGi+7HCAryheTbnsD9aJ7FW/h2HS5vVqFgd9tXsUYL8dXV91W+EvVuwpBpFTcdtu5Ak6Ddr2L4qOl3xST2GKLTzCF43nPPhHRAWhkfr+3p5z9zK6WUik+tKRg8rOwiogg6S0Y2+rdgdXzxPafNfjtGhxWgv9aBQUKDJqT+NGygy+gD+RHisMeAhH1OQzoiXrFB8fl3XvQDylAWR7WtgJZPer9Bdy6d7y58g08f7q/4fAyHF62r4ZMRETUFzmJhg2vfEfV9eu/g8OiKmyq9a1Hj9iR1xS13gFT1qz69QEQ0HettZ1v2vhmG+knbqv61fFBkxoLKwqFihjAhQjUuKrByq8SLBOrAlUR1WCtWbVWVcR4zWwkKJvP6nIDQSSd7sNNL3qjAlEHgEVE4EKhGjeIi9OmEMCi4y2bPxKp3Rpf5zotdsDnY7n9zIiIKBeKTPTCqgGNCcyv9UvIgpu0ss5be9xBrrh6CSIGNkigBNjUhqRFHq/nEhEB6Lb4FBF9DF0uljXi6R1Y1woAR1YE30kycXuPe9G7bWhOoiIfIsg3/saiKMryuu3sWdrQG8MnIiLqozYt+H6ic5v3uFuvdYECTqJpSMI/dFqo+RCXyPu4rlW29q5U+xvWqYXtUJMPf1J+kC5eG3kBoK76cYj1Inc/m/fr4qEQUZisJvPp9ejUW+fVL87XrG8l1u9Br+ktXq09/IV0rHcRQCTfxoZkn0pIYqu6CUUKHa9Zp2nPvvhERHQgeKEGox7HVxci7iI/Ajf7//fpk9/uRfQWSFmIImmRsEhazDiE6TwRUQYr6KnPcVPtLTWvNG15Ktm+od+QU6qP3Q/WTnlwM654DS4AQb7g3imYWomXd2W1mO9+liqaqS8QBQTFUbzThGMq8E4zAPTPx1lVeGkXWlLeTpnXVhT0+nSIiIj6COt01a2f0/OydvfivNIUavIhQLEbOeqYX+R+kPtW+2K/zB0KTaqmBIJomTjNKsHSrsFteF5ODxGxfiG8ABbqLwzrdZNPNwNOt7fxyxwFouJF7n4o78fwxkBVNJInbhKqIl7FvtfR3u9Xj7yRJjZYElt7DF9UoQqnTqMV+/3FEiIi6qHdwXffgFWkXLiKE/rj7KG4aYXf5SYTyqfvF886YDuK741DcxKTBuDLY8IYPRFRX8WAnvoEVVu37oGGzY9DojbZ1Lp7obpdCjRt/0f9+r8ce+HKsAf4nt5uwhdfwYa24LkiYfFfq9E/9p5tbiQrrE+fDbc4cBVXjcc3Xkd1MaCYsylI9TNn0yiM4neTemsuREREfc2uVXcBLiS4tq1Qhel+hDWKw9uRMiguGmY7d2NASGPdRySmovAv+wtMEcRIqsWKiKbb0mRieknn7sGXBVG1EJNZo88vlofA+FXwXpmAalAzkPlAg046igg0qqYQbgtUvSVnAYHkQROqKh2vq8INet4DMUXKSPAtJzKA6TwR0YGmLo41bdjVCRMcOda3YkFt9ronwYM90nkAAvxpPRZNx+gSRHiUICLKwoCe+oSGTX/d+Op3XLfTP18MTimtoKt5VdvuRSWDTwxxeO+l08G5/0RdHEDwLUQBwcomFHr/tnSPmF72iN0BFTgWI4owZzMKIiiMYGWzvwiet1tMcGYVvj4Wpw5BMf/VEhHRwWHbspu3L/mpegXhXpbstaHPPoYqjCCiMC7ctm2rnv9M2bAzB4+7YsCoC8TsZ4fMVKM2Pe6ktkMAqwpRY0Q7xIqKiki6X7yfinut5v203ms+7+9hAK/hjfdURAWqfo1AVoayR3JiNWh1Lyk1AyKp3X5JpLeArMRgHQHEX0bW+nm8KOAIxPsmZGKDEGP5PBHRASRhcfWbeGgzrPX71ViFArXx7uk8up//7nEoEOB7b+D1Oowvx7cOx78ekovBExH1fWz6RSFzU621a+7dtPDfXacDUO/EMmiv6hV6YeNr3wl7mHu3oS1I59Gt13zCojWVtV339niPfvT5EeRFcNJA7OyARbfOfSngmAqcO5zpPBERHSxS8fqtS2501SK7Gs/v6JLZzWu77u3gtWpp2fHCxte+W/Puf4cx6o+l4c9O17uaalG1agokViFqobDetyOF34Ne/bbx3lYNLv2rVfGazvs7++G8l+FbmOArlhfMq0K6fZIIblHwfo2KpHarSLrtPQDRpMD1dhJrXfWa3adbGXhvqerUaf0cJ7cfHhER9aKnt+HJbRjTD6NLIEBVIRSImODsdo9z226ymtG3pvDKbnRZLG3ENxbhf9b2+siJiPYLDOgpTKp2w6vf3rzkR8nOnelT7j3T7PaGt9pqF4c0xvczqiS9alvPryGTKrsvjJO9VKwn+9Y/AEBNHEeWoyGBVifYWTI7/3YtmpK9MAciIqI+yUk0i6aChuf+ETN9x3z6AJp1qAwauIiJFQxqqXkpxwP+OGxSm550E1sUqmJFjGgCTrO/MKwfpKvfUV686/gioqpBOq4Q8dZ3FTFee3l4le3BArDqZ/Xqt5oP0vjMUrHZ30sEXieh4L4/8S8SaHCfowokK9JX7/ekf9i51LWdOfr0iIiotzUlkR8BgIgg32ByJSJmb1k89qigzzq2eFeAU8GFZNfix0u7rzFLRHSwYkBPYWrb/WrTlqegDhCcJGpw57ZfqeUfzttqF4U3zPdUEsXoig6/GE3c9DePf6nGfVNQmp+VwmfnBx4BgAmdLRfv3jKuszWiKIvhtpV4vQ7W7iXzb0tiTUsO5kRERNQnFJSOlki+lwqL+F3T/W+uWRe5M53W/dheRUwqvjtWUBnCoD+q9te17TU3qJMPCuYjAIIvSFDApK9KqNd0xluSFQhuKhC/g7yo32be+zyyfpHxaiFUVLI/OO82BFdhJNhdJP3M+9US3N8Y9JkXL8IPahW6s0nU/FdKE/vqEyIiojCdPhRNSTQmUNOFL4zEtCGIoXu2vtfGZj3uJg+OGFbhKiwwqLDHvVxERAcp9sugEHS1rG3ZOa9l5/z6TY9Bk0j6J9z+omU2uE1dMjez5xUNCnXI72l3qh46wm/qaqBF78ZM7DcnHPZWI4qjiLj2/B2bx3W2PNV/+CvlA4FuvfmmN9Tct3pRWyT6pyGjbxsxfkenCdq+7v13jeiXixkRERH1BSImr6gq0bZZoWqDrulexbZkLn+rpPf3I3rXpjTR3NG4vHHLE/1HfNbrl97HdbxhbbxHlK4mKm4K8FJ4EWSF6v4Nh34gH4Qe6qfo3pquflMctVbSn5Nf+SDiJfQqWZ+giMm+NQFqVcX7VWqsaGZwXvYvKjazwGywAK1ArUBUDJxGbXjQqfhCNFLSO58aERHlyuh+WDwdc2tQkYczhuKOVSiIIt7jDu897xrfg9epTY1/8Iq7LBolIgJYQU+519m0cvnfPrFj2S31Gx8SuP46Zv7d1/D+8u59E3/FWMTy+lceclFYA35/kWhQG6ZQ2H4ltb85ctjQQpTE0JrUL21b12UiN46auLS0KB/tMFmFZBbn1W+ryS/cWNjvjuGHVyW6kF0GmBbk9UdVoKowBxMiIiLqK6KxEonki8Sy+6AjiIQN/Ovj2T/0AmNRt7Px3fWvfL127X3hDP3/wmlBYrsbFKtLUDEvtstflCcIxNHtRrzggkRWxG68mxC9dN770KwYgcBIpoN/dgWEd71DAIjN7iAULATrPU4vLut9OfPq6L10XjK3LgD++r0KVVgB0LVeGx9z9t4DgYiI9iuH9MPXDsUXRuLaNzHrHXT0WGrEO281e2zMIoq8CIYUIQLkRRAV9M/Dmw3sckNExICecq5l59xo/oBofoWoqLVeK1RPt7vUxWu1KiYSGzvtgT5b/vaN0fkqKcCBcYsK6rZPO/mro4sV+kDd8s689XWx/JfKBkVMS4fJS0lMI22Q4IuMoEuiEWtdCIBOE0lfn+gmeLornrUgLRER0YGudffrHU3vWDehmup2gzyAdO18VnuVTEzstYeJFcUKBrTUzAfQXv/Wlrf+442/DF/85wEbXrsSanM6kw/i1FhRgYE/LWMgUE2XrKuBiN/fJt3K128/D0hmR7+a3p+dt3ysf93CBh1v0h+heAvIenm9AlYkfTEgXTnh5e/iRfQC/80VVr0ONyIKlXQbnczlA4HXtB4aX2PdDkYvREQHiE4HD29F1CDmNTrT7mun7SmrB32egSh+8wkYgQFEsLYVn5qL8+Yh0beOzEREudZHQ0/a31k3uebFixbdV7HkwRHNO+Zl/ygSK1ObtDYlsQKICjR9Op3d/sXrvhqLFQw+7Cv9q8/J8fg/vJvGj/zFpOZDB+4+Y0TD6ukDi00UwKzVLfduq02Wz9vaL1GgyY6ojZpO1Zi4/WA6FS4AKP44dPTGwuK5FUO6TKQ2ryDd3KZnRK+ICeq68OT2nE+PiIgoJI0bH4KKmKjX00aDGm2RYLXUYGFYPxnwmtR7kb2oE2/sal7T2bRqx/L/XPHUSTvevCHZucNJNO5aeee6ly4Pb1p7ESkTifiFh2KgqsiE7l4b+aARvQTd5jOBhxUTrCGrVqFe33jv25Uf1gsiQXMbTbeq0awvYN5OCsB6mX7WnY1ezJ9umJP+7V5MryJGJL00gELUH6SKCGwS+aNMpIgNhomIDhAFERxbARscZrz+ZplF13p0pc8cNPzrvScPxr8Mx8bzcfsJ/uHGsfhHDe5em+uJEH00LW3r5i269PG5UxYv/5FrudgO7TPsQU+9Yv1Ll9Vv/CsAm2pe9fyZsaJqEy0aMu5rVRP/X/nws7a9eUNn0zveuZ16p6Ne+1T1661EREUKSg4Z96mHiwYc02fL5z3XHDbomsO6bfnfmh2avzViS1YOaLBtIwscxE3Mlix1C7dIcqBoBMlBtmDb0sEtX6g8TLsOs+n2raIWsJFOsUWwmbNZI3CAqqKczouIiChEscJBEFWbAoIqbgBeo3XvgZdSK0RgkdWGxd9JodLVtHLrkh+7TlIk85LGLU/kfjrvw+RLpAJOvQISHWDUUbcZQLpjDGCzWshnxSA+FQsbtAb0Ph8JutgYv+VM0KjGaHYmr1CjsOnU39vkv9x/jddZx39/6/0+wG+ko1BYFUkH+KKACVa5VTEGZWcbVgQRER0wjOCGo3H1Eqxs6VYdv5duZv515ExMn7DoUnQ6GFSAYyvgWBREAMAYrGjOyeiJPraXFn+lpn6BQOvqF22tee4LZ78V9ojoAMGAnnpF844XvQcKqHUT7VsA3bL4mrzioTtX3JFo26rZZ5bBEmMK9W+3hkRjZZVjLiyuPC6E0X9sBRHHuBGFNpVulcL20ZFDaty6VMFqaFQjLaoxLVkubiFsQSK/2SQd2DwAEOtGEhpNuP3XRJpHm84BE/ujOW62dyJh8S/VOKcq7IkRERHlSmHZkaoWyKxDminRy7rhTIMmLOlN6teAi0Cs24VIVIKI2nuTaF5pzmfzflrmu7bdf+zWa7D8K6xC1GrQaUYgqjYoV0/3fheTmZuKeDcnuoDxauH9XkDqre+T7nEvki6OUKjf914AmKzwX9J3KmQSe6Db9RH/nRDczeD95/AvLAisg2h/xvNERAeCJQ3Y0IbjBuC0wXjuU/j0P7Gscc+Lxu/BO0xZLKvDhnZMLMfE/hhejJ2dEEFMMHVQL4+e6ONRqJNqTzitNfWvIfi22di8dNO2Rw6p/kLYo6MDAQN66hWx4qGpeK2mC7G8u6bV2fDqN2yyy7u92it5S191VxUVRBBTcaBaVH5Y1ZH/L+RpfFTfG1V9+cbFRmCQVxUd8q1hh35+xKFfXT7khcQL4lYA/vlrYQQoaEq1Zk5cNRrXojpx821hvXRV3nBsx78M6be5HQKM7BfadIiIiHIv2eV3dpOsk//sEEDFr8vL/DzogZO9rGnF8M82bnkMQZ9cgQw+7PJE+7b8ftU5m0tP3eOMxFa1XQj6xnS/zCAmuz2AGANVgYh4Dd5VBOrn62L8TjcuskJ07y6DzC+UYJHdoDjCK3vPbk7gvWem232mBj+QvjoAE9RGql9iEfQ78Gr4VdXk7/OPj4iIcu3+Dbh2KfpF0JzCT4/C6lasbQHQ48CcdVhIS/fAASDoUAwsAIAIcP9UXL8Uy5vw1UMxY1SOJkL0EWzf8OCat29o7drelBdJVzV4X4XmLvjimJEzphzzX4UFvMpEHwsDeuoVR5z15FuPTHRTrcFZIACIqpNoSR+bvXvVs04ZVQCrKSMRieYPP/YnscLBoQz+47tsRP/DS79w/Tv1C7aM2Qm5dhf+thXzzj4k9vdhiLapGoiYiDOq2K1P7W4r2CmJ6hSsW7JVC5tgI17JmyloPKWyDMAoRvNERHTwKRk8BYgAbjpJNllfG8QL7g1g04uiBiGyihoDtV6xfXnVac07nvfK0VVdYwp3rb13x4pfH33BkoLSsTmeVOfbtvFvrtusecNl0FejkTLRJJxaF/6cVGG8YnUFxKuaz65b16BFfNCBJr2aK7xu8apARIxVG0T9KkF/m6BkIru9fTqk9zaISrdYJeiMIxDtXnfhv85mj8RL+6HqfdYiiFaI5PXuR0pERDnwt+0YXgQDNCVxwzJYIOkdfbtd4M1aM7bbMicBhbX49It47gwMKsBJg/Dy2Uha5PFWKwqbwqrad9b+ds2me6ybGlV9/vFH3BCNFALoaFi2ef6lRtxUVFKu+k0Xg56AVt31m/6yceucMSO+eMLEn/crHhn2VGh/xf8RUq/I6zfixMtaTrysrbRqWvpudP/8WTJnhplDdubsU606Aw+7rLx6eo7HvG9NKa94t+ZQf+06weIGQOWE2AlwShFtiXQcfm7x8dPKhn/HHnVjl4zVhJiU6RyoJqGRpEYTxamKuacXlkd5CY2IiA5S/5+9M4+zoyrT//Oeqrpr39v7kn1fCSRgwhIQRFkUkBFw38ZRYRTRmcERZ3QU99l0xJ+i44KCo+LCCCir7EKAhCUh+9Kd9L7vt+9edd7fH6equD9ovwAAIABJREFUbnUSBMfkdic5Xz8mt6vr3j6nOlSd9z3P+7zx2jWLzvlvK1RpCNMMVwtlvuLZ1LD3FxNKInP3BRNLgFkSQF3bvt607BozUmlF6tmxw8l5VqTejNaOdNxf5hmxzQP/U5QpkIVClxy+yyl08+jdNtuegbzf3tXzeYc3s1K63U3Hu8Yy6oP9v930uiQwyG2g672RlBsOg1kl8gPpE8/JxtODHWxX4FnWlGT1aiBqJH5mXrUSAhFYEIFQfZFeyWg0Gs3xQERAMiZsZB0kLDRF4XDJdK6UlFeoF6IU+LsQAOwew49bSsd0dl4ztYwXBr735Hlf+V/z+3fENm75x7HU3lS6bfveb+9u+ZE6obvlZzbkuEHjYVW5CA6snojAgh0uNrf/8qGn36HsGQE4sjAl09Ecu+hFs+Yokh7ckhl4XqmtXNNTKm0Ksf+XH1EzsTCSjesXnf2dKRnwkcV2Sq+VIu7esxu/tPXSvePOJQuN65bj0e9tW7OjpSi6P2Lbn77y3J+glwVmUuIrC2e9f3Zi6gau0Wg0Gs20oGnFh/OpvX17bytmBiCUvToH08QK/7VvdMOuiYsEI59qD1fMXnjWt7u2f7OQ7sqP7wcJsJ0b21/WyQAyS2DAYAAQVGiVPf/psEq1UymXrlryeIlyAkhCCpD08+/KJdBr7EokJEuABIEZotQR1r0wxF4TVwNCklfK6IsdVV6eQcQMAjO7lveu8L504mEmpfzsfcm/mihUpp6R2evETxcHJ2g0Go1Gc6xx7TJc+TgAmAK1EYBheBYfk+J6DqTs5aSHjf8scICtw+WfgUZzGLJ26qtPrpdjzfMdSC46DEOSYRiOkxtN7VbnSCsqGEUBIeEE95PI821WqgcqDgw/t2XXvw+MPN/W9TuCWDDnyjPXfCMe1b0ENa8KnaDXHEnYKUwMvhCOzZwY3tz+/OfSI7uJ7dK3VUQtQSLobBP4PjHgzF7zmXKO+ehx4Uzc1eG+PqkKAGrD+NY6AAaAkdHium37uisqANj5/PvGxr5z5UkOECIdxWo0Go1G4yJEyM4OAZ5ayVXrsUBATc8QBOnHSJ6Xu/As1tue+4wRrrFz/QA5dppARqiyb99PZp5yfTmd6I0KWI2i2KPy7yxzBMHCANuAZIbwVfFCqrppwVISJEi4+Q1lNaOs5olALJhUQj1gDO+mRijgA8zKsN8pbWEo13hmkICQJF1tPqTrQajOI/Ziz6Cc34tE/dy8e0z1smVvk0EA2ZfYvpTNGr220Wg0mmOb1zag+QocmMB/7cTDPRjKq+L3yf42mOyiRoc/yMDKyrIOXqN5OfaPvtCTaT6riJyAJMQkGA6zLUS4rvo0dc68FZ/oOvDL6HjLqOVtNgl4noOAvxslwZCbtn3WFGEiA8ydvQ/t2Peddad8JTVxIByqCYeqp3CmmumPTtBrjgD9zb9of+4zhXQXpMNguBEmEynF1+SzCZIJ5MaBgThPhZW87/H3rb7ixXDF7DLP4ohzy1mYE8cjvTirFt9Yd/B3w2HhQEXVJMBGyDCIjKkYp0aj0Wg005b06B7AcY1b3FTxZG8XT24+WZ/nZ6kFmJltO9vHAAkBSSAKV8wt5gZyqQNlbhVr1ZAzCGYGM4UIBWKbiYi9tq9uT1aCK2UXBFc7706KvUQ9MeA7w4PA7J/myxnJz+oTg1WDWdcmHhDupZOQkBDEDAkWJedgmhR9gtUaDyxJBaaCvH0QuIb0ag+FJUCud73OzGs0Gs3xQqWFNdX48Xp8fTtu3Oo+YIDJT18fGewjXkpkErAyiWuWlnXkmrIxURhuT21viC2oi5Z1ffV/JmrFWRDDNaYhwDAiifj8xXPevXT++9U5kUj9WZdu2Ln3u0MtN+eLw3CkEktwad3l2i0qiYLt5ARZQhgAhka3/P6R1w2MbGIpV6/41LqTvzol09QcE+gEveYvZbTzkebH38uSPQtSABJ+zBzwoSs9wond+NrPzgfqoou5gebH33vSZY+XdRpHgYSFb7zmZb8bixrPXnTqioe22CT2z2o45fxZZRyaRqPRaDTHBoWJ1pKDTUCCd2hSgFxbG7eXrH8Cwc1dEzM7tlIHOHZW2plY9cpyzQMA7FHOHZBmIwEkJ+CkGY6qLQSRVyhdyrGrJDwjUBngWsGzKGnY2Ve4Q7iSd/Vh5MrkIbzUPbtiR5XZd3+AL5ZXn0De5/rSeyalp5AgV0kvoLQYvqmB2gdwhfzCz9wDFD9dmNU6Sa/RaDTHPLvG8N97MV7EX83G4kovhFccajTP3u4tHXxO3MQHF6MhctQHrCk/z/b8700vvTckIgB/fPVt6xr/aqpH9MosrFy3LvnarvwfZxQhAMEkWa5Z8eml8/86eBpBbNt3k6CwdCT5/oBBCT1K/0UQILnI0pFFu6PnDwxHwBBGaPPOf1049121lavKOkPNsYPux6H5S+nd8R1WlqWBgwe9VpEde+GjXyOtttI9LT3I+xeZn+gsw8innDPfstC58U25T7zuNZ86M1phTfVwNBqNRqOZhtCkVxJ+bxv/mzT5bOnL6UGqWyyUXBwAuZr6SMXsVZc9YUXqyjULADBiBEnsMACZJS5gkg+8bxsT8Jpnhr/GYlZ9yIhdJYTbm8xfYUn33YDvQE9CglVmXV0q8k4g3wmIJq3bmFl1mCVSP5LU2JSPvb9JwpOXegwmS5ABhvS2B1BxFtW+1dAG9BqNRnOsU5D45Au4qxNPDeAjG5FzYInJ5WwHxf+HOt54hjcFiX96ET9pLtPINWWjLbX1W1veK9nJOxlB5sPtt0z1iF4t15398Pq6N1tmOCQsw4xAFtu77zvonJHxHYYRyxeHg4sm9owWXU0EAK9DkCFCyYrFBOEttxywQ6CR0a1lnJnmGEMr6DV/KcKqOOiIGzl7ty7hFUXT5H1FFw48tb0oNV738srz44uahigaolM9Co1Go9FopikV9Wek+p93e5USSKj89WGq6V11OYIt6Xx3XFedLowoETlOrmrWBfHa1WWeC4VR9z5z/Ak73wZhltZDftdbNytPSjSvwj2QZxCgJsJekQARUalvK7s595IDPYEBKYmUzYAynPErFlWRo5ikwAdAriGBkMqcfpIcjMn3uy+JxdwrLZgdSRJkECSYEV1GtW8zdXZeo9FojgNeGsajPTAFmGEZ+PkBLKpAXw4j+YDRPCbv+MrAl1QyXytIAPjnzXjbfFTodNQxzobuXz/R/VOLQmEz0Tq2GWAiYcDI2KMOFwG82H/vHc1fzTnpdQ2Xv3XJZy0xHUsnhLCWzHlrX/+jDBssLSsZsqoOOiccqs8XR5ht31zRX20GNfT+1lRd9anzZ1+xadtnDBFiaTMgpU0i5PvaazSHou+Imr+UeWu/ONDyc/KkVGaoih1bOhPMJVtYeNl58vcY/dsZBWI3AgNCGPNO185cGo1Go9FoIKy4p/kGAGZIOjgKcrMBfjbZO+4muRlEkCqr7eQkSAirbtG7yzwRRXQlRVdY0kHXF4uuM7wX3rl591K+nomC9Ymuc7z7dyDZ4VoHBqWMJJhLAWPJZoAJpavnFxuQ27XWV9fDddcp9eVVHwtB8DoLlWx2JIQgx+3ay1KGm4yqq4zIYl2nq9FoNMcJO8YQFm6tV8bGnjFIRmUIo8WDC6rcR/BBu7OTn84ARgrY0I+LZ5Zl9Jq/jHRx9P9teX/HxPaG2IJrT/lxQ3TeXS3//ljnrRPF4bF8v2/HJ0jArf0zJeT5s/66dfyl/3jhKrVw+316X1Wk6U3zPjbVszk8i+e/e3xi3679P84Xhutr1p287O/8b9l2Zsuuf9vX/gvpFCVPUp2qFSZJQJRyXEoxMTK+MzY0KxZuyub7lEF9bdXqtSd/uSq5fGpmqDkW0Al6zV9KOLnwNe/Y1/78Z+1ieuH6myKJRfse/8BAyy/gFFXCPRhd+sl6X64lJkeUTAhVzDXDNeWehkaj0Wg0mmmGnR/u2/ldIhMAlGqJQPC6orrW5wE1t69pCuj2lHKcJMiwhAhXNK5fsP6mcGL+1EwJAEEYvn2NV2EomJikl5QnJXFnNUXPDd7TbLlfBRZYkpVQXhUQGMTSFeS7saIsJf/dN7oZFM9eR20RqA8TvjL/YPm7d62VI4/rvyr8ggW3clIkobPzGo1GczyRtFARAjPSNgRgABUhdGUme6QdlJrn0mMomJpXrw3C/IPr8DXTlJu3fnBz/32GYQ1mO765+V0Lkqf9oe1mwN2wEapXjbfYIHBjfP5Viz+7uuGiO5v/jUgo/ztb5lrHtkz1VF4WQebak7982qobc7n+SKRBUClTunnX17btvUk6RUCKyeWD5LVbYM+Gkb0cvSNzHb0PrFh4dVv37ycyHZLtofFtze23z55xkSBtbqw5PDpBrzkCRJKLlr7+l+p1MTeoKqihfGAByEBhdiBHH/ySPTMcgOxiamLgharZF5ZzChqNRqPRaKYb0skTmYZVaReGgUApMU1Sx7NnkUe+fYtnyq4636gTpLSZOZJcGKtaMYWTApDdJWWmpGX310leJp5dw/eg076ymAF70nW/gawgZoIsufGzdLvOSuWPwwIi4DFAgSax8M3oJYHUloArx/c3PgiChFTKeffqAkq1T8wgpmA1JDOHFxtH79JpNBqNpvy8cSYumoEHuiEZktGWAYAQBeTzwRS84uDHWOlPAhYlsSx59MetORJ0pLYLYRKEIczmkY0toxuhfuGB377qmMosicRoof+7W69mtlXjegGDiZllZ2rH/rEXF1ZOX48XQWYsOqmsQ8pie/d9nsqBfSFISTqBkjOEC4EYjiwSF7ft/VbIikNKQYKl3dx2ezbbc8HZ/xsOHWyho9FAN4nVHHF6dnx7tPNBAeGn4CmgcfPT8eq7HDDAUacZZpxYWtH6qRq/RqPRaDSaaUIoNqN+6ftJGMIIAW62nbxwyF9U+JlmdRzkLTBEIHZy32MX01PfiD7XwmTAy3czsR/kuYunQBID6hywAMAgCenNiQBiKb0z/VU9u3J4Afju8wD8F+Qb6cD/fMHePobKzYPJt8NhSNV0lgAvMmUmZXnjjtp7YdZQ5QU6Qa/RaDTHFeEMfzsmn1wmX9tYSsQX2H2MAZNT8AdxyEEGosJ7mGmmPTPjSx1pM7joFAwjJMhib59fLck4oCuXLDPFMYmiUhEwWJLN7BCJ7sy+2/f8S1HmpnQ2fwbMzpPPf3R0fLftpJWlPnkSBvb+8atllV9FCE904XcJKhQzEGCvJ0Nn/6M/vbthR/N3p2ZKmumNTtBrjjCDB+4oZHqkzHOw3q30WgAEAZZusZsfeoZiMwwjCqLZp342Xrum3OPWaDQajUYz/Zh/5jeWveH2Was/TWS4SXm1ikCpfD64nPVT8YczaSFmMB02f1BWjCREyJe8E4N8h/mSCFEZzsNtGcuugw2rybL/h5tR9+NBRdDghwNZdFa298FLwOrziUqyMAJIeFsgDJZkASSYS6Y6Sngv2bPSMSEiiCwRtW8xuHBULppGo9FopgR7CF1fK47ebd/zoNzeN2l3N/DMCjx5DjqBA68BAAQcmMDzQ+UYvOYv56On3LKw+qwiQtKIkai0uUCexMC3MCIu/VtwvfACr4mEKUKpwvCO4ccf67iNWb7sD5tOjKb2tHXdnahYGLKq3BS838snsCNVslskr9CTXYkqEeCpVQG4FZCgF7Z/wbbTUzMrzTRGW9xojiTtz38+N7rLvetw6ZFNgRdeJFh6fKui7Tlr/qVh+QeZpWHGpm4GGo1Go9FophFERrLp3L5d34N0AHdJIYRndMOlmuKgh17g/e4yw12KmOF4zeoyDv/wJM4win2ceQ6yyAQCS1VL6Kr/meA6xzCTADukllbsevaokE8qCb27yJKems1dXhEIDAcsSID9CFr1k4V/7dzrx4ySLRCT/xkAVGRd9DT+bjtbUrGokueDmUKEArL7ZHYfi4jT8CFT29BrNBrN8UFmh2NU0IZK+rcqsyLHHPJ81xDYBj80O+9/t+RyCzBIAEDEQMYpw9g1R4CqcGNP5Tu309p6p61x/C6/g7y7NUO+UV8gCe2l5t2ENWTRyYFRsHM/2fl3WwcfesuiGxZXnT4l0/nTOE6utbmrfcfMYo7timeKTjoMZlaTVqtJVxxP3v6E0o5AlrQWQGDvimCaiVi0cTzVLNkWZBKZ2fzgePpATeWqqZmkZrqil86aV4ZZOnYmeCQ/0bHn4bc/+5N4y5MfKWS6M6O7Cpne3Q+/tWPzV5h50papL/Fi3w/VPeKeRoLMuGHFq+ddKoyIzs5rNBqNRqMJMjGwaaj1HvY2/IO6LaUn50OTAgoGT3rJkMWKhrPLMeg/CUVQ+3az4WOmcpbxO/OQF/S6AS+DIEGCXRkWCT9pziwokBlRCy5SIjbvHILwImOG9MRtystGgsEkyT1fqNS+J65AqQCBSJSyMN7f5Fd5SxDIovhaIYsgBklwDoN3FI/+VdRoNBpNOSAT7PA+kxKSkw6WJECEqOm5nCGQi0TgyOTniZ+sZImQwFn1OKW6TOPX/OXcNfBcQoQSue1gDv6qS7V/vr8x3CPqazdxz94Cgrgo8y8O3PelTRe3pbaWcQavionnN7V/4yupO748PPLO4fHHRpuvMOXCsfFdheKIIIOEAQRU8/6qyJVJuB9S+s+CAUAA+cJIKt26YM7b1LaG4+SrEkuTFQvLPT3NtEcr6DV/it5dP2jbdINdSBGhatYFyy+8U9rZ3t3f79zy704xRaD+vT/p33cbO/lJ5mNcum1J1dq79HQWqqGY+lIY4dqFb4tVrahd8JZwxbwpmaNGo9FoNJrpjJS2lHn3i4BE3E09c0A175XoEbmxkiucJ2aGEGHJ9ljnfTVz31j2SUyGMbHJye1hI0wyC7/k2Y9j3fQ3ESCIJQhu61cv7iOQZCXYcrPl/nGls5eumt430hFBXbz6OcTCu0Be2TaU0Y36WVz6g5nIVe4zSA2RCIBgRnSxQMGdhav0H516HyGNRqPRHBFia0RuDy/u5fEYUQLtE7CA8xrwQLd3RlA+T4fL1we+WRdFQwSVFpbeidc24sZTsKbm6M9B85fxt7MueLzjB5F8y6Sj/qLLz/aQu4xQG/7kVzpyqR8OCAWZI6Lb93zu46tvi1vTpl1q52j4tt3VZk2trK9Odz269KZI7rSYvKpoNDuyAEg4ADH7jYIIqrSRgouzYLFIKTNGgqz27nvXn/adlrafh8O1a1d90TS0MlVzMDpBr3lZerZ+c//G69Vrlhjpemj/huuGDvzWKY552XaGU+DAM9i9AQnP38aLmb3bFtUvfs/A/l9DFgRBWAnDCDcuv7pyxrlTNEXNKzBeGBjJ9yatugOpzQmrbnHVOnq51ZZGo9FoNEeHZMMZhhF17EzwEUSeXCnoaVPSy7MrDnBDJC7ZwZAIl3PwhyW7S47+3hEJEmFwEewAgFTLJRXdMVxjHuXTygAJYj/Q81znvQw6e4p7qDQ/SwhSKjdP+O652pRCadfjxjVTZfK2NJghBLFkZbajPOvdaJR9m1WlsCcQqPoKY+Ru2w3TmSHIqtWrBY1GozlOMGJU9z7jygFkhnHdS6gNoTGKTcMQBAeHONsctqbNk1VbAgkL4wX8ug0xE3vG8a/b8SudDJj2/N3M13Ye+HiBZLBmkcnNTbPvQR/4k4Mlj/DcYDyDvbyd2TLwwK27/uFjp/xkaqZ0KB2jBSNtG0UYxcaxpdHioywrRGwr56W7bBLMXldY9rwiyPO6Yb+A0RVBeLoFBhMX7XTIrFi+8AOrllw7ZRPUTHt0gl7zsvTs/WHpCwIY/XtvVfck/1Z78PPXe/RySUTlHiYywbKi4YxwckF6eFshdSAz2jLrtH+qbHpteaaj+XN5ru/ub2/5awLyTrYA2U/1W0Pr3j7zki8sfOvscO1Uj06j0Wg0JwpkhBMNZ00MbrSLE0BJFiA8fRZ7EnRxiPunK7LnMJBnJ2/Fmmau/sepmUaAQjdTFGSCEuRMeOEel+RlXPo/serNSgKuXIvV1NWOg5dV90Jk9S53BebJvAhgJhbB7LxvG6t+BgDfPwfELFgQYEs36CYqRdjESkDPXvydP8AVa0V2h+MKxgw0XmOV94pqNBqN5ihCJlkzcFUdbtiBOXEAMAkhgZwTcPkI6ugV3pau/+AuAKN5ZB1IIF2ELfFwz58Q3GumC7ftuLZYHFOvJ/22lVGf378+IBwATfrNuoJ6zxrGIIuBDd2/+ttV3zdFaCrmdAgNFZYTyRkpwYZgk5K1sRmfMyrSTfLskfFduXy/Z+5XKgXwVmqe1U/Jp9A1E2e/YxDRyiUfM41YLj84ltqbTCyJhuunZpqaaYxO0GsOT3Z0t50dIZD0jGvIU8QzgwUm3W59Q5tAaTn8vm3uPcsGsP/pjxNICGv2a76wevUN3r1cM71g8EPtP/jVnhsZImOPqpxBI/e+Ln//7tYXrht+8M6z/1dL6TUajUZTNua85nO7/vBXhhF1nKw6ojIC/hKFAIcDfrhenbUEBJkFuTRk7iRhVs/9q1C0sfzjP4hQE8kswIDDFAWlvWJwQHrF00TCrZz2w1x3JUa+Vs3TovkyeSWlV4srCTeDrxL/QrL0TlbrNvLqCkpOOCJEDDZrYISMXIcsKfkJJIWnvycCg1mQYAYYo/c5s79g1RUo9YxDIdRcYYrKqbisGo1GozmaJC1cvQQ/3Y+wgZyNM+vxWK8rlwYCpvO+v20wZc8AUG2ACZZAxoZBSNn45AodVU5HmKXNRUuEATzU/v0tg/d7xoLgwOqLAzl3dSjg6+L52/ioqkYSpKoGGYsqT3s12fn+4U2jY7vmzrwkclST2ovq0m+syz7dXDBz287ccNHF36yuXAmgvfveR555F5GQ7LiKeE9HT57LM3kpMjcbJsAS5MsoQHWVp9bXrNvf8avHnv0ASAB8ybkPzGjQxSOaSegEveYwtL/whfYXvqjqlZQYzTAiZEbt3IgXPk7a5lahogSEdydy8XT0cO/YJIwQkcFst7/4pVmrPzXNH8YZKTOOU2dZL6QmHhweqTKtq+prG0PHvyjs+b67v7j7W3vppIIRXsa7ZjodBCawxcUaDDhj931j+z//46p/m+phajQajeZEITnjvHXv6c6nu7f/7qxCdtA390RgSSIwKRFA5FVSwwZCwghLWSxMtE/J+A/CaCAC7GEGYM0iZ0L6PvKknOGV+wyDSfnMTBYY+nb18NPlbpKeVd7dy8JLT2jPft7fN4ZlX1/hwXBsSZKKfVxUxveCSF1WVpsd5C0C3R+mkGkGED9dxE/XwguNRqM5rrivG7c2I2HhM6uwKIGvnIo3zMBwHnVhvPUJt3ZNAuw3foHvRx444jFmoz6MCcasGMaLWFmFz68u+5Q0h6OrULila8CGvTwWW0JbHzjwH3tHn71o3kfeMPtDt+74JLNXKeE5G/s5H/Ys7xDwoGcGCX9tMvmfAbN0awbp0gX/8IoDe/L5j+5q+T5A0XDDm867t676tCM670lUX/rmyBtOT6Vbz0qusKykOjia2i1gCAqxzE4qEQkI5701nCdOld6+hateNQbHNj+84SoGiIQgi2XxhR1fuKzh0aM3F82xiE7Qa1ykkxtqvbOQ6QpHZ3Ru/oqfVSdGtHqVkxssZHu9+4uXjvfe69fyBC3J/Ltw4AHNkIABZook5k7zUrZfDwxevadZACvj8WfGxpkIjI+37P/1imVX1ZcMXnoLhY5cfnVFPCSOn6D05uabnxMrbBgARqmqCT0GbHJFeCQh7um87b506tTaM/9l3hXVVsVUj1ej0Wg0xz/CjIVijSJUhdyga28KwM8GKNP5Utbac/8EAISMLY5DBJlsWl/+kR/K0M9tJwMywBJ2H4fqRGFQEoRyonGlaSoWdpdWfqDnKtMIYL+wkdhLmZMIrL68trN8kCWh54dDk5MoAEBSGQZRqT7dIauKCuNSEDEAlel3dwGkGirbB1seajQajeY44JFevP1xSIAJT/XjyYvREEHcwDjhrg6EDMSAjB0w/WCAYElpC+LDBfumwNpaXDYbLw5jRhRXL0H4+Imhj2H+p3for7fmWIZBZjQ8OMt5/PJQ74zYkie6/qd7YreNfHDFRZisiwfgJ6m9BQf5yetg3b1atkj1bkHEd+z54q27rq+PzP3QSd9eVPmaQwfmcHH3/h8ZRpSAXGHwhR1fvvicO4/07CcRjTRGI6VSS8n2C9u/FLKSuey47zPoZ+Hhd4VV6zDpVQl4ZQRqi8o0olLmSIQcJwtmgmAys7mBozoRzbGITtBrXFr+eM1Ayy+YnYN2OBnIje4EADLBNuBuhwounUAMCL9Zm3tUEglmVWjtRokwIODYOYCbVn6UpoG/ze+Hhu8fHl0QDl9YU/351tb2XGFdouLz8+dUCPPDu1sWxiJgPD2WAtQtliWLt+/cU2kan5g18wvz53y7q+fvm/dLJkH8mkTigqrKa2Y2zY9Mffe5/xt5J/Pi4IP/2XbfhmzRhkmQEqLVXJCUY/P4gHoOE8sI8oZ0ekfu/V6q696BF3ee9V9ieu+1aDQajeb4oHfn9+xsH4KFfK5G3i34C5ZZwytAlgDIIRaVsy5oWvmxKRp7idRTTqENILDt5ugjJxG/JOwxCQYx+To1r19sQJhVEtRTyUOACSSZBaDmL0FCkB8hMpGroHfljATpOtTD+2D1VoYkIk+h7wadHD1dhCfMiQ0OAITIShLnWKbBqoutgFmllwEajUZzHHJPJxy4OfTWCTzZh84M/n0HIgZ6soD/zPWfUgAAIeDZfyD4JxGWJvCzcxA38aGpmI7m5bh+1wTLOMBgkctVt4dfm6enYkiFKTpeHAwbcVuOHfSkV5l3CmbkA8KIUkLfaxekUJbIIICllGhP7wQwku365w1n/uiCnmSo7qCBSVmEL1IAsbSPyvwPh5RFgInMSLghlW52j3prTn9U7P3bhlSZliS8AAAgAElEQVTfD/hAu1+QbaeYCWQTBLOU0mYuzplxcdnmojlW0An6E5h0Ibfx2f2dN05gO4RhZ/vd257wKtR8GGAm04Bj+0EvlFrNfxhL91wVCxIgwCS8TVQGGDUL3tyw5P0TQy9Vz3lTouGMsk1UIZn/q7P7ybHxMxMVN8ydbRB9v6fv4/taJCMk6IttHVnHEYL2jYQeaU0Ny1wqIneNcW24FOmrjWAJjBbtr7R1nluZ/IfmAyrElUzPjaf2ZLLb0pm7T14x9TsPh5B3Mv+z+4YX+u+1ROSS+R9/47xr7+p/7mutd+Vl8T0zzvnUvDcXnOzXX3zbhoEnopxdD+oXjRvD6yHZhrnVWtPvNK6xXzRhm1wEkXCcOdwuSGzKRDeNNZ9ZuWSq56fRaDSa45/s+D4IE+6uv+fE7nqiAio4lG4OmgPyJUEh5uLMk683w9VTOwUAme3SSLAzwQCxwxA0sYll1pXOc0CPVfKL9yI+wSRVjp65ZB7vWp+q85hIAJLZUGp3+M42RMQSrvqLAJZgAUFEUvWhDRPl/WEyCzbDJG0kzzONGKJLRWa7Y1Yjsd4wqmjsIWf8MUdd/9jJOkGv0Wg0xyFz42pDFxIICVSHcc1GLE6AgO6s2/1yktE8AMb6sf6NyfosGa5DmgFImAIMtKUxnEdcZ6GmGRlH/a0yNwaJaLbQAUET9vCbmq47MP4SDko9w8sIeUcY8J3wggfdRYwsLWjUl1RqoQMGHDitY5tPqb/woIFZRmzuzEvbun6nUturV1x/ZCf+cuxq+eEzm69nyCXz3zuROaBGGfSXL3kteuoQbxfB26jwzfrdxZxrFV1bfSqRMbPhdetO+Wp55qI5htC3xhOVTIF/vKE9e+NI9VPqHuJuZjIx2K1ImlQlTZA2g0gIlo5rLhYQX7F3wwJcpy3/7kWCmEjAnH3q5yrqTquZf8UUzBf4yN6WH/X0g/C7oZHnJia+NH/edXtbbGYAOQmGQyRktrowtKRD2OTUiupMMTLWmxNkqLDfnxUYcFj+sLtHlj6eAaQd59HRsd5CYWZoWjQit2XBb7pyz/6bHmz7rinCkuVPd33KCC94x66fM7MAPtf8q1lWRX7k7i39D0RZgkAsmmTPuvyze8wVM+xukJwtOy0UJAy3ql2AgUanQ1hrE8axWjGg0Wg0mmOLeO2pgy2/FCQcKeG5nSIYNAaCPSCwkmGbhBlNLhrc/xs7P9yw6F0ilCzz4H1EiIw4QUiZg5EUTpF5XLVflWCDJpv3uPXiqqErgQHhLtWE9NPvMhArezsXBMlEXn5eFWNPckn1yx7dND4IeTfKZCYCCQdMiJ0q+r9XtFNsxoSogpEAhQhA4lwBiUI3W01Inq8DCo1GozkO+chSPNiNx3phCLxrPs5rwhm16M/DJFgCRQemQMEPib16+qcqG5JOMcb2mGGF2EnDBME0MCeOgSzMaahlO9JMjOLFx5DLYO4yLF871aN5Fcyil/ZhvVtlR7kfL59Xn78hVRha03Bx3s4U7byrhT+kLmISfl2e573ufukv2Py0dWAJJ9y3UlN88WHHdtHZv21u+8XYxN5Fc99ZnVx5ROd9eMYnWp5+8e8cmQN4d/MPQeTn3wklZapUiyeGJAj2Skn860KlFamAEGbEMMJNtevfeO49ZZiC5hhFr6dPVFoG0TY0vmAXQTAcr92XpzhD4PYKIiMUr1ubqD+dhNG9/SaCZBXMBbZHfS1bcF+VWYIoHJ9XUb929pp/itcdxYYer8gdA0PKOxXAnQPDj4yM2cyuQw+rgBcin4RRJIBDY2AThSgVk6ureYvTxZP89QHCHQNDdSFroFgE3OvgMOek8+mW1m8vWVhlTtl/XOni6K27PvlE50+JaG3j5Surz21LvbR7+GkiQRAGEQHPjm61pROCI9kpwrh196dnOQckGAT2FHwzZHd9sc9iCXK8cN91pRVgG2Y/NVZw5p/3/fQ3qz8dFsd/71yNRqPRTC2Nyz5s5wa7t31DFsZpslyrhCc7n2SJC5679gv7nvxQqudJEHW++OWTL38qnJhf/ikASJwrBm5xIKiiMReZyaPbrCILAIIEs2SQ+z83vnXt9r0MvNv3R2nm3QMiYFVfWpt58a9rQy8JBNXylf3gkfwaBNcBn4kMCAcQzAbLDLJbWBYkWBTGJPrY7iUIu/oyU4Sp8mKjvFdOo9FoNGUlauCBN2C4AFuiIQIA1yzB1RvhSMQNjEo4gYIv/2FchBgywwazQ1SEUM+loo2hLD6xHDOiUzWb8vHYbzAxBggMdsMKYdEpUz2gV2Kxc7/kbd10SQQ95xVvfXfjr4FrAAxmO760+SKQU1pcqTd4tX4lKYEASZUCcs88SEqvvqBg4h5gVycqTm/8q/rY/MOOjUgsmf/eozTxw5KaaLWdLJFw51lcEBv5tjRb81U3gCbck7hUr+lfikkWi1AmgyBiyQxZNIS1ZsU/lXMimmOOE2D7UnNYQiYxWU7C9zmFu6NJk+6YDABWpC4ztLmQ7evZcTPLIsDMYOndlVCqbyrpt9xPEARItpe+/vZ43WGafpSTvKqEd6VjPG6rOi7fPp3BzFYWLKSVtut2y9gAR8ZlrHcMmQ0rVpQ2LDxsYKjgRIQg9hVqJEG39w9+q7O7fBM7hDtb/u2PXT9jsITc1HPXrTuv39h753C+Cwxm22FbQp5etbpO9ps8EeNUhHMV2S0OTADEIMHEUgAEaVE4Gaom9+kibDKlEOOomqBEjqJRyp+df6y/78ff3Pv1xwefycviFM5ao9FoNMc9wgjNOe3zlXMuUVETqXz0ZIIScXihoxmpT8543UTfs2RGhBHJZ3u7tv5nGQc+ichiMetGc8Zp48kDveFN/XX9HUI6BGI/1mUvhc6s+rX6a5XAIst/rXQG6nzpFf35yzk2eMLgfEQOxpweZobrTxgozIaAl6cn38cerv6eHU/2xoADGLB1VzONRqM5kagJudl5AG+Ziy+uRsTArDiaor7TGgA3DyC81KwTeEIL4Kx6PH4R/uXkcg/+aDMxii1PYOOD6NjnHkmnkBqFYcAgkED3/ikd36ujUlwwSz77eue9a+SXV2ff7B/f1HdnqjBIZAAoGeuhVOvHvkIg8CeVVOau9JMm/Rtx3+46wBAAubH37tt2Xn9QT/upoiI+l0iAGcyMsOEsYznDyF5oZC8BTRp8cAdCbUKUigOEpyBhEBEBl5z3YFP9OVM1Kc0xgU7Qn6gsqcfpCxd1fixkJwF1OxHEJDnhtxyT7pYg5yc6pZMebPk5yxz5d9LA7VXJ5w8KicGQkBBmId013Prbss7ucNSYJthXnpUaqwX3cGW0nyOjEEVAgGwQwyjut0e27esGIcJQDW/U+wBIODlHWkQl8xuWDvOm8XSZZ+eTdzJ/aPtvmwvMjpSOhCPhZOzxvJMBRF1swfzE6mtPvuXRls+dZm+aIbtDXFgoW7IUt2UR6pfr7bQQEcl0qjguGRJGhmL9onGz+Zonohc8HL64Q8wx2WGI2c6B+w/cdN0LH174x/funuiaqolrNBqN5gShasZ5zMzCAJfK28KF6nh2linjJbkAlQJFM1RBZMKLlQhgLl+fsUMRIcIjQ1RrodIshAyE/B1uAoFIkGc7Q4EKAQILIg6utOCd5CvTSh8Egpv1l2TE7L7awouCpSuzINfFngSU0IDCFGoiMHsV3AwboRrBTsDPj4hzCM0+ZFdEo9FoNCcM3RnUhGERmiKq9sr7hrdT7HuL+3q+9Q34+WuxvHKKRnzUYMZzD2HfZuzfhqfvcXPx0ZjfjB2QiFdN6RBfHZ9etr5Cvv+pyCdmDd1w3bJL/ePMCBvxmJkEBHut5wme3TFcgacvkPcXX5P+YXjdU91CC/KXKEGLQvmHjh8NZFrLN+eXJ5lYrDLpRCSlkS+8a9yozYtCdOSbwSn4Gw/BI+xPzbsynhkjxWNzpnRammMAbXFzoiII7zhVnOE4j36OHJIkBBwmIZBy76defKu0VG4+mqVAqXjcO+xVkTOYSu9lQJAFZitcnR1vmZJZBmmwzM681/usZJkfnAcAdqqa3cYfVNoO/nohlZBIG5D+Y8Qv7gIKLAWR9KrLAaxNxMo0q0N4uP37GXtMvU5TxQQSdehnlgSMGPVnLvjGx2ad/6FHZuWKozHgZPmShBDgNjFvaXxmz/izzK4Or1RGz4UihQAi5kbZu9tcabNBzBGRG5XJCLJ5hG0Yi+29LXBe/+KNnef+0K9K0Gg0Go3miNO0/G/He/84dOBumCZkARC1Q+sWtX1YioLhhLau/Hwm3A3XL1SApWCzbuG7KurXVjScOd73FAEkzMblH5nKORDTwiinbCIyHESyTsbyZGbMUq3EyE2lw82lQ0KQ+3imwE6D9GQHBMEkPYGFepwLw7CzFbItIvtzooHJ8H4+YIIdwFbth8AFOGlquNpyxtho4twOIUIisV5k78sOPm2olQ9JJ3leKHGedrbRaDSaE5dVVbitBSHChIPLZuH3XWCCCRSl9xwDDMIHFyNm4OolWDplPV+OJAOd2LsZDKxch5om92A+i74OADAMOA72bsbMhRAG1l2I5x+GI1E/B6uPBc30mjkz7mm4MtWTTp4RR0XpKb+q7rx7W2/K2WkimBQWRHmZC3Z8JS8BTUo2L0qZej/RokznVc5ayQF9Vz6/eJABYxrkEHKpA04hFateecm592/f953hsZf2pd5KfZdljCw4XIj/yrUfdFdlnpOPNymSpR6NQNB8gefNujQenVn+GWmOLXSC/oQmR91mpIZZOoVR6WTD8blgmU+3K62U75wFTLYM8xL0kkGTb0AkXUE9A2akiigkzJi00/Ga1WWd2OGYEQoRZUpaO9cdLZBwZ/8Jw+4J3stmcpLMEmRIkm7QW9ruBQX2h4H5kfBn5k3N7uhT3b+8bdcN6nE4gcTDoYtMFOc5rbOczioe6bRWffXAb4eG78vao/5bBEkJsS+0vIiGR86//WOPL7YnO9V0iHkzZHeaYuqXXecMjJlVMTNUkxtNOqNFMk12bFRnKDbPbh3L13bkhuZF6so8cY1Go9G8Sv44Yv+yJxcW4m/nhJfHj81MK9HS83+RWbMjPbx1/5MfcexMw9Dr8qFBJscQ0YbB84ZrXsyH+wvGCMAEsZg+X7f2syA6+bLHB/ffns/01c2/MpyYN7VTEK+tdH7aC4McDqfCUTAMVobxLHy1FVwvehFYdgTWLpBKScFepTUHquAAt2+ZCFl2KmvWjYul6v0AYKDyfNOsp6Ff2kp9IBgyJTNbndp3mgCiC9yRxq+IhMf7x7eRIe2Kt8eM154A5sEajUajeXnePh+pIp4ZwLw4ProMi3fh/+2GLQFAuMpxdsxMfcPw5+fNFoda0R2DjA3i0V9DSgDo3IP5J6FYQG0Tlr0GoTAKOTctK72cwOLVWHQybBtWaMrGPAkJeUc/78qg3jLe04TKwyz/KGwk5x+8l/J45/+Ms7nHWFHg4mzZVeGM+hl5N+1TMlUAi8mi+IDdPDiQsg8e85oGCdCc+En7xp6rCjeFjKlZaXRv+2bH5i8LYSZnXrDk3B9VxGa/uPOLxPc0z/xRqLB+xP7jjNCXyRen+m4knkrTTR1JwAg0+2FAiJOXXn/mmn+fkklpji10gv6EJl5zil1Mh2NNwojm0x3sZAu5QQQF4j4UqF3y7j7Cy9d7zTHI80E1iLl23pVWrKGY6U3OfH31nDeVf3YHcUVD7b3DI4GKdypZpgWnEbS88Xd0mayIRXbRUG8CAnujbsJegMIGLYpEH1+zKiymwDxKsvP9bX8rIQBINrIiUsuDWcTCnE+JZEgWInZ3Bczm4TZikgBDCEiW9FD4jTmOt+aG4maVlJ5Jv/exeYTVpCWRwU6OIsQyY+cjMjNBcQIckmkRN1gaLOOcrTHj5Z+7RqPRaP4EL6XshwaLNRatSZoXbBwtMkD4QXu24/yaGutYjZxj1SdFq1ak+p7p33srAUSChCHYIhFqTF+Y6FjQVXOPY6Sbht5QmV3hCgqI6ha9e6oH7kJnJI1lsdQ9hdEXDAOu2anKrUMwEalmPyAiVmI1KPe5kkM9gZgC8a5fGuj5o5IAqCCSg/Gz2GZPf+Aa1ItKiBDIBBfUKo9AKA4cvACEReaHGquHixQViB2bOzoajUajOXII4OoluHqJ++Xblgy8iL29WdtOLWseaoSZBURFqHjTbmdPd/HixtC7FyB0jDsr97fDcWCaAGDb6NwHw0JPK7ITmL8SezcDgGli3tLSW0hMm+w8IO/olw8Mk0HcnnMGbePzr1aj0JFueQaL+4UgYJ+x7MLC/RHOAgHPBN8glyclkRheM5xg9oX9N7knKRsYAiR47/jG1pc+cHrjFZ9Y81NB5V5v2Pmhjs1fjFQsAlGq94/D7b9/4sVrpCwYJJfwu6vqVqazHYX8iLsa8/Yb3NEzQG79QDA7r46vX/OtVUuvK/N0NMcoOkF/QhNOzF/5xnuHWn5JRnik4/7MyI6D7piu2YuXzQYAApE6VqpmUnlst6CHQCTMaG2y6eyGZR+cglm9DFEhlKV+oLCK3bw8BFiCSRCqTLPCFO3ZPCDdlD0D4EG7CKAIWeqq62ay3dJyychK3p6emPfsc/1nnxEre47eYVuyZNgSIkWJMApnFp4eFHUVnCKICkwssXexvVtaSbXDTZASYpd1UpoSRHyS4bzzmSt3WKuqnJG5sk14nV3quX+TdeZip6VaDh4wF/bRDAHJRDmKxDhDzJJIwijCrKDUNQs/nDC1tk6j0WimETsmnNdtHKsNibzkhEFF7zGfcXDZC+NfXx7/cWfusaFiWOCdM8KfXhjtzsmmsIgax0DinkgsPOtbTcs/THP6Q3d2O8gajpVdVlzQeYlIjS1OXQMhwIwV07WuK2qO7WCRYDsNckAGixjZ4zDC5OSkwXBA5InUVAgYUA6ownAiyIDHDfxAlzwz4NB8FLvYdcSRzMQgmBWU2yWTrzNgAgVVQMjMiCw63O+dQLVWOS+MRqPRHH9I5qy048bBt9P/7t7xs/7d1Wb4awvWnxyv+dMfsjsz+o3OzXnpvLV+4eW1C4/aYF+BgoQtETPB4M+1bux0UuGI0V0cXFB58f5UWLAIWxMjY7M25sSGHmRsXLtsqkZ6BLALiFWWLNcBMCOfAQHNW7HuQiSrMTEGZgx0Y/YiFPJIVAME6WCwB0KgrglP3IXeNggDa87BktPKPQXek4VBbBAEcVs26AXwpwlFV/SM7o7wBACTxKhR22R3+iJ6eFl4Fp42wMNP1pd61vuiciVCF0oawACkJz8oOLkXBu7pSe+bVbH8CEz7z0E6BWKhrguRYRfTgCPIUPqP8Ym9Qlj+JoNvNx+cqTInVK43/mSZaSJ9oMxz0Ry76AT9iU6ycX2ycX1uvLl727eCG56Aci41pVNUt0u/nCdo56LKp1X4SP7GKTuR5NK6Re8o81z+NEujUQPCUcP3C5O8hwIAIooLkiw/NXv23ze3Ogxi8qatzlXPF+FGvuyFu164rC5c2pHv2bH7TZHU5p5tucTyjyxafUYyUYYJWiJ8WtMVG7p+ZlMohEKBQxKok4NpildwigEQE7MsjkoWjmEOoL7FWDoo6qPIzLXbuDDygLVWisoDxsJ2Of/swhMCkkkURUQaiQ3iHINQZIKAkJKZTHZMtslV9VE1jy6rveAfFl9bhplqNBqNRiGB77Zld0w4b2kIXVxfUmoVJP5mW+qZ0eKssHFerVlt0ZjNGZu7OdDwE7x53D5/43CBhXqQfalZ3tVfaMs6Z1SaNy6Jn1F5LKwSiWI1p2yv+ZfhlbeIYn0q3mpzaNF7voOvPYyQAVvCZlwwXRMDAsxsJklEUBxgo4KMBDEQGknVpAcZyIQS47FqFfQ5gg0Jv+CPPEtBKSDgqinYDZQ9b1gGQIV2lIRoREQgg2UWFKbwYlF5njH2sAMbzIivEVVvPBZ+6RqNRnOssSnV94XWTU+P91xVt/ibi89JGu4j+9cDzdc2P26SYMbOzL3bXvOumPGy9+GtE4Onb/6NzQzgtwMtt6+86M21C17u5KPHB7bs/9nATjBfUrny52vnPjXaszhWCaAylnnXvH0bhqp35kfGB+YzFatDUTCeGyr/GI8MzHjhETS/BACRCmQnIARiSWTHYRiQEqEw2nejWIBpIZ/D/m1o2QoimCEsOw0To+hrBwORGMYGQYBt4/mHUTcb1Q1lnQjVWdyagwCkRK316s3e37nwui/1/yPbGTA7ZESdDJEAS7dYT6kW2TM69vJIbqrlMLYM7neDpzKBBTEjT9EIZ/N2JmJW/MUz/rMJxWY0LPvAQPMvSJjxutNq510+d+j+Ax2/FWRLdkBGJDKjUEiV3HsOqRiAZ81fUtATwqGq3a0/Xrn4o4YZi0WaiI7xWhLNUUavwjWQdqaQ7oEgclDqdqG+5RRImGDHVWQFUTb0KgT0bq9mpMqKNkk707DkfWKaWZ2sTVSsiEW3pdOT7OMD99UKQ1xYXfXBpob1lYnPHmi3GVnpwAtyAd+VXgLwenIHfkDpQUS/Hxren9teZw9d1fHfP8x96tQz3x4qi/ve5fOv29j9awnHgRFCYdhoEOxUylGTneA+giApJM9AbwUy4WIujBwBE6LC4nyWYlHOpijRbsyb6XQ/Zl3IZjWDpSxI/yEKscBpSchxJjhkOmTMlJ0SRmV0yZ8cnUaj0WiOMG/bPH5nX8EgfL89e8vJib+ZHVHHP7Zz4vbunCBqy8o9aTtlI8/sPcpLT/ScBCD87jEO85YxWxC9lHK+1Zr9xepy7C4fEbb13l8Z6SvE+wFUplOjleNV71uHDQfQOoS3rcFJTa/4CVMCWah+szF6r0OCrJnkjLBMMfKytjgo60xnlGL2RBGRwTBtq66MF3nVYNGTBbiZeDNOIiHsflat2dxmQF79tWuJQ0wgyYHljEMiQon1BqdRebGRfL1Bhqv50mg0Gs3R4JMtG3akh0wy7h1pXdNb9/FZp6jjdw8dMEAWCRAO5FK7MyOnJepf7kN+N9xaZBkhU2nMnhrvLX+C/uGBsZ+OPEKUANHvM4/+puMdb6lf+MRoV8Qwhgv511c3XTer/reD0d84oebBqEU0XMD86ZUV+DPoOYD92wCCIGQnsPIMLFkDw8TDtyOXRigEdpAaRnp88tsYTgE7ngUBkQpEohgbLLnBMLDltwPnX1MLIcaGACBZg6OdKhDvaeDBIrfmqNaiv/4zFkVzozNvWvz2G/fcbBjhZU5zFQ/7Y3Xt5ikgfZycoz8oOx+0avDN+Fwzd5YA9hgrFjl7q5GtsF6hjuQoMf+Mr1fPu9wpjCdnnGuGqt5w5i8eLF7e0fsgkWDmiXQb+dY9VJppyZVeuJsWgj0VKCMaqk9n239133Ii0dRw7sVn32lZx8zqWlN+dIL+RKdvzy37n7oWBGYH6v5CgbsMwI4NBG6lwduup5pXb6lf9I7RrkedQqqibk313EunZDp/mg/NbPj7fQcCAagBOO5LwsywZQBPjI2fVZm4a9WKd+7Yk5XyIHV8aWs4uEfs4140dkDbIyfFZO7Z+Bkf6f5Jf+GK2eGjbkH33HjLtzqf3R57YyHfHkXWYKfdmD/XaW1Er3pClB6EABEXOJSiigpKgZGnsCXtPCJh5C0uEKwsxULIL5L7dslTbPW0EQBDsIwgt8p+qSjCYThg22DHRghkv37Gm4/2HDWao8GFF144ODi4efPmg15rNNMcyfzEsB0VBMAWuKUzpxL0PXn5i+4ce9vuA0WOGcQOPLsUL6AgBPbk3WiDQCFCb855coS+3ZZ978xwtXUMiH1S1bObul8kBxZjSxynW0mcXoV1c92GOdOYxNlGZLmQaYRm0o47ZFcnQlUw7GRjPCdM8DjFVzqbe6IRKaXg4YioyZWcXsGQBbaqyayn3C6wZAk2TIIkCZDNALGURlJAovJsI9+KXFuRWDDYiFH/j4pEiK0W1VcaNL2vkkbzf0M/3zXThM7cxIbRbmEIZjDk/lwpobsomlQBJ7M0QAuiB3fpDBIVZlRYjqdfnhOegsz3E4MTDFOoBplsPTmU+sYpZ/+kb1dfIXtB9exzKmfc2sK/a29oDFN9A+7vxPsX4bpyu5X830kN44XHkEtj5gKccg7yGQB+FxtMjCKeBDPWXYhnH0BmDPDTJgEpteuDQmAgm0YxV7I9AQDCQKqq8MKWPzaf1t8JAI1zcd6VMI+qk1zSND73yr7z/dnWrondcxOraiOzATzV/cvn+34XsyqvrpD7xp4q2CnpywQQ8HKhUtpa4a4svcvCAsqzj4JJFG+7YpSqB426QWoYEA0rsUdI87tbP2izfXrD5efMerdBZcxYkqic8Tr/KyGsmqqTewY2SNiQefY08+yJWkWpWFF5LCjTHhDBYQjAMMLZ4pDt5AwjQqCevsd2H/jRyUv/oXwzOn45Xp/vOkF/QsOyuP+pjzKEAEEWXHN58rV0h4Em/VU6aIZrl55/e6r/Wbswkmg4ywxXH/XR//lcWFVFRP691a3FgrvFuS+T35vOMnBzZ8/51Ymc5FJWPlg+EHiLl9Hw1eneFQRMtrMiEpa5imjNzKOcnXdYXrvnlh90PUwMIAxzcQQ5U9oJTMyX+9lTxQU3tx02xkVylGqaraVri88xEEd6jmwfo2QYhWERq5f9ABbbezvFnFGqVXNdYe+sl30m2wKchWVxwTJCltWUqFh32Zz3rK9/w1GdpkZTZm6++ebrrruutbV13rxXXtFqNOWHiMzA/muFKXrykoDrd6Uz0rO+BAxQ1vF33QESgS1n//3u40GCcwwm6szZf7cr/ZOu/ANrK4cK8vERe0mULqibNv3OJvOmlV/9cv/9M/N22sDMBe+IW1UA3Fhw2mPVEmrR/TzvbBMRwbkCnmpouqy/JSwA5sjllWO3GeECQOhIiCRJK8esliZE8bNFzaWmPYyeXSxiECGCyVxkjIw+TNIAACAASURBVIEFiCEsAxKxVVR9uTH6oJNvE8r3tdAnRQwiQZndMrJVxNceC1dKozlC6Oe7pszsy40RCUe6Qeju7KgNed9Qe5UZumHWac+M9T0+2lkXin6wacUPenaurah/Q/Xsw37OuxuW3DfUumG8Jy/l5bXz/6ZxRTlnkXaKt/Xt6eBhiIKUFggkilfNqK21Iv84+1R1zs/a5Mc2kTScCIlTq6nv7WQeO48XZjzxW6RGQYThPpgW5q4AM6QECIaB+tkYG8SWP6K3FY7tSR2CmnCAyPUY8CXkdhH1czHSC7sIMCzkG/hAa0tooAumCQb629HVgnlTuo0xVuh/uvs3v9zz2ZBZkXcm/nnt7wUZt+y4rjo80+ZCTXhWZai23x4jkLI+VqgWqd6iBPDTDjS5nd9kAxw3XcJudiLBqbyMtFhLT3K2V7DNkM/03AHQSwN/yNjjb5o/le1V47HZhmGFcxnpSIcilhMtGFnHJIm8aYSZ81JK1azR9yAEwEDUqopEG7O5PruYZibVPhag1ETbFE7nROBYf77rBP0JjZ0flo5NhiXZAdxu1BSoP2K/A4aXrff15Op2bJhxaWfICM86+ZMgSjSeNWWTeRUsiUWrTGOkaJdKAOCmKoggPWfeDDsPjow7LLmUdmeQ8DaIg7VZ6nPcp8yKSKSrUEw5tr+5uri4/91r3nO0xYf3Dm3+WfeT6rXF+VpnaNioZbKq5aiEYUK6O7ueSpIJEmRxcYm9dyJU0WXMWursAXi1vRkAE9kwwpxXZ4eRCyNjyUKSUsvsnTkRdSAIHEIeDAPW1896rDE2ZR2KNBqN5oSFgE/Mi36hOW1LbooY86Ji5ZMjILIlg73ACCQESxU3wIulgEA1tffs98NJ5aFJBGDnhPMf+9M3t+ULYGZc1Rj+9amJaRhrz0mu+teLDvx/9s4zTo7qSvvPubeq08z05KiZ0ShnISGCEAgQQWAMBoOJBgzYrAM4m9eLzNpgrwOwttdh7V3sZQk2ycYmCBAgchLKo5w1CpNzz3SsqnveDxW6R8hESSPh+n/gN91dXV23WvS597nnPGdFx8KKyKijys4c7sv5MMTaoBOTW+eQOa06FE7Lafko1yfOVluWQSoYgoov0eL3pFUCxCRLUXy27F9sDryqQFAmKAg1wMEaQRJgQEIrQ9FZMlgvQDBalD3hcWZ6SWGkWIuSldhvSoaPj4+Pz/tl6WDHH1rWV+jhm+pmFmnBfV4t0YMKyg6sTNSSGpi49M870wPMfFZx/aJp5xms/tq17brNL1gMZv5a7fT/HDM3ZmYu3rho+UBHVAZ+Onr2ZeXjqwN5z0z/1NZkX5UeKdVDh3iMP9y17IGOLflSz5NCs0oDZvE11ePOrRlyGffsMiD0AJEJXtpF7UmMiBziy/zwJAcw2A9pd21htO7G5NmYcSrWvg7LQrQMtWOw7i0M9Ga9WthLg7MhkHL/cBMhQNAkFEMj04IMcGJS+rn2vMs8YQWETPKQj9bFYvPXq696o/VhgtBFsFQviWiFr7U8MDp6dFiLaiKgIdA0sHpG+dkdyZ2eOu+407BT0uep854QT0Nd2gVBeTMQL9cRAKDBrFBtp6efDRBHg9UJa8BUGQKBsan3jeEV6Cc0XBvrWWes/WOzXgprxJ5QCxCsNCylM7Nhi0XsTq6JSDHbY5R6vmkmovljLJXu69+gVMZ2Sho78vJhHI7P4Y8v0P8Tw0oPVwo9pMwks7BjgyDHOcve0tzHxMXNx2MQIHRiE+BQdGwm1Vky6oJhGcQHQie6sab6J7v3Wlmp3XOWz5EqQKayvQDI/dH1UuNz7oddlAV4mxpTo3lzhXZ3W7sFzlAARD3506JlB71Ne0uqR5cazDRAE62NVVbrHtQnKF9XSY0tZ85gG9OS8y0mKQKQSTKskhY0ZiEIgi17hiFhwv26x1lb1sqjMqRLZW7Txo+wmkOczlDQIgqQcUL1RSWhmoM9QB8fHx+f/bJgTPiK6sDmhFUg6ZwVMUOxBTayjWAZhLqQ2JFQ2Qo4L7eesivMnJowx72OmYkEwK/2mAYQImLCk52Z1TFzZvRwnD2WhkbMr//icF/Fh6d0NBvrhd2utyioCs4Ii6Cjakw7SZTVIjGA8lpES1B0S2BwqSWDIjJTZNp54A0ly4gYRifnz6LIUYH4CmU1KoShEhwaKYMjnTyB8DSRWGeBoQgMAjMBapDDE48AFyMfHx+fw5a3Yu0nr/4bE5j5qd6mlUdfKtyguyXZf/ueFcRUpod6zIxgKOI0q6ZULCQ0EF7s37tqoPOYaMWvmxsJFBJCMf+uZd0do+YsaFqyuHdviOSgFf/cphfOKh5ZrAUDJKZEhseh+/et68aHiwDUhfLOqym8Y/Tsdx4TCSiliImZqTRiVYUPxwnDPyIYARGUghBQjGgx+rqw+hUn5yHWhdcfR28nhLZvurSjVNsGdLb3j5v2aGeXt+0EE4QURfrAYDq/6JMnB+vLN2yFZTqadcX+SyYOLrtijb9p/NyugTWKWZIGsKGSg0ZPWI8CVFcwJWnGQjLfUJkJRXOOqzz/jeaHXNt5e2hDU+mRY3GTaxLs3ihB7jE5Tjh2ir0AE5tMFEt36DLMtvAiRFmo7tDdjv2h6wXTRn3+7c2v612/MXlWKPzmlvLvFak1ugwRyDCz+yrEALEzUhG0rJRSmXCoQgi9rOSYvHCNpTJTx3+9ovT4YRuMz5GAPyP/Z8RIda994qS37g4uf6CWzVRx/wwJQURZ+dn1R/Py7QB7HZfzy8sWCxkumlA+7qppn3whUnRIK+w+NLeMrL2lvlbYe7JObGAAwgsjyA7SE+Cze8QssnfHs6e3O7AR/trR/ce2dnLWvJDMp28ZXHPXa3hlGzLmwRvUiUUTFCuCYEKUYyAaoZonmusLOeao827oA8GCxiAdhmBTh9ErS6qtZoJiVtkdB2TvTYnVPcrclqZwl6jYKUc3ajMUU4iTeSrBTG+3Pfb87rsO3tB8fD4Qq1atOvfccysrKysrKz/1qU+tXbvWe6m5ufnqq68eO3ZsQUHB8ccf/6c//endTzVv3rwbb7wRQENDw5lnnvnTn/6UiFavXu0dYJpmWVnZGWecAUDX9V/96leLFi2aP39+UVHRrFmz7rzzTs6m03zgT/fxeT/0GfzjHcnvbU3sSKiYqWImJxSnLVbeJjQJADuTrjrvrYRys54wdIvaK8kmYnDawta4RW4kEaC45WdbHxTKJ4vZJ3JplKvK+PgLhAzmFCoQqkdhzHRESwBAhCl6ipY3W1AQnAIJJ/9OBBCeIgIjKDpPhiYLmUd500XBydI7Tf6xMn+2sH2RXO87pjzSKw7DoggfnyH48d3n8GRXHE81485d6wAOkggJuWage1O8z361OTVwauPf72vfdE/7xj7TqNTDRDQtr+z4aIW32DIUp9kCICgrW9p/bk70SiIQNCIQWjOJQz/AXM4raYhbBhiDZmZkaP+NLr8wWuoFcdJNBDLfnqLkERVepIYTzkU4H1JD1UgcfSp62yEEiEAEy0JPB8L5sAzHpYXdbAf7yyTXjR1uoz54hrkEMExLpES0bKSuz5xRWEZnXYWaMVCAYjx9L7asPKSDfWDTgm+/NqOpv9FO+lZs2jJ7wuzvSbWcVnvNhOI5n5/y2/qCqUeVnXHx2B/8atWVINfUR2jgnEml7btA+8vvdCekzu6F9xbOSi25c1ALVlDLY1YWm9PLzjh39PDbtYcLxyUHrzLUpIS+Mz8zZmLXgk4pTGUqVkRM7naFVxQgKVBUMCEcLNe0SDzZMjDYNHnsl+af9PdPnPxUXdX84R3L4Ykf33M5krY0fQ4UTUu+HWtfIrWgkezQrPzi/qP6omv3s+B26+Cdn05yBWmnjksRyzEn/Xd++XGH8No/KgEhbh1V3xAO/XdLW2cmsyedUSBJZGWz6Sm75U055j6wzXBUThARnpYhiRikwCFBrGBAEdEP1vR9d8OAxsDmXvQlcf60gzSoqfm1f5ny+Ufb394V31o+WJAwBgyV0WCkOGyQHuS0N1dQkEwiiWCbqM7j+CAXzMoszVcD9h5DhoKCLQYlKZzHcYIiYklWIcUkTB1pMPpEcZ8orkQbMQlBYa2wKbbmII3Lx+cDsXjx4nPPPXfEiBGf+9znLMu69957Tz755FWrVjU0NGzevHnOnDnMfMUVVxQVFS1atOiqq67asGHDT37yk390tjvuuOOee+753e9+d++9906ePLmoqGjBggWPPvrojBkz7AOee+657u7uq666yn749NNP/8d//Mett9568803P/3009/97nc3btx49913A/gQn+7j83746sb4Qy0pE/RAS7omTGz7yzvVUgAcZzYJ23nN7eHlWdw41VXs7sMDyAlxsFeY3G8hIkSSFRinlGizDsv0+Y8H9SdR/UnZL8Ds5N4nLWuQw1NFdJ6k/ckcgXoE6inTzAQEx4hAjQAgC1BykdzP0YTSS7WCOar1FyaxYwIrw/6Oi8/hjh/ffYYRxWZP/7po3uiAvm/71tc6cOEryJdoDwdUnr12ZhDFVPqOPSsjUuszjPZM3M6UTylzwchjLykfU6aH1sV7HuzYllYWg6dHSonwePfO66umfmngpZSymPmmuqMDQs4rqn2xd6+QsBSPDReNCb1b/9hDwA8ajrt119KF3U3/Uj3l2qr9J+d9qiLwysli7aA1Jf+InDDUj0f9+OzDgmLHg56EI7snB3KT+AA3Wd7Jpnfk6mzaX46DIJiRSqByJHo7UFKJonKkkyBAalCMlS9h9LSD3CrWpTvV/NjOO+AZGjMAKFiC9Osm/+aYyk9GA+UATqq57KSaywAs3vNHxZYuQwAyVlI4rvKODQEzyM5jBLzhUk5mZ1ajz3nem3tmEwSV3eQel4z/wYVjbiY6LJKJtWBJef3nB7cNAgBM3Szdqcvx3dVGcUoPFvUPbIbjb+MMS0jdNOKGNTB9wk3lpbMi4RFFBePf/SP+mfHj+z4ceT+aPh+d9MB2EhIASJNWOBbZzmTt5zjKboFydv+TAQgRqZ5yQ/XUrwXzh6Mc6yNzTVXFNVUVABKW9Xxf/+c3bdUIXaallD1Az6wdQ0IMu7vhnhWA+7pys+sJxMRgCFYjB62/1EWWlQTGJswrN7YUHRyBPmHGfrfmy893v5Wf2VWhR9PmALHSCCYCUeq3L1aBkhSJiaJCq1eHQUC9tett/QQFEeX+qVhrIDBABUu12RXcpiAHEJ1nLk4hT8IIqnQQKQXBIDAskrasw+CgiACqrmDywRiXj88HwrKsb3zjG7W1tcuXLy8qKgJw3XXXTZ8+/fe///3tt9/+9a9/XUq5cuXK2tpaAD/84Q+vvvrq22+//bOf/eyUKVP2e8Jjjz126dKlAE455RS7ycyMGTMeffTRH/3oR/YBDzzwQCQSufDCC+2Hzz333IoVK44++mgA8+bNy8/Pv+222772ta/NmDHjQ3y6j8+705lRi7qMv7alTMBeMrYklbttTI67JzlLHsvuFuputmdN2+ztds8/NdvMy3PTBIhYYXaRdna5VhkQF1QGw0dWOtyRTMf/mkYHg5DebWoFFJkuVJplwZDOtyJEZZfryQ0KApEpgt7Hwj5QK2Q+qQG7hIKip+5PyvfxOWzw47vPMNLZv+EvL54m0x2mFh0/6XtnTrkp99W/7kJhQVtnYAlROsDhJMdBdGXF+LPXPFmmhyzmCj0M5XgWMKg6EF4f7w4IObugat0xl9/dtqFUCyum89c/HSI5YGWemXLu2nj/pq6Kxt2RT3RumlsZ/HzN5OUDHVV65Bdj5gbFMP9cjw8XPTDxvVOAZ0a1w9MK793ZuwVbVkNITJuD0mrnybIazDodm1fAMhAMoavVdaDYxwXYVZ+HitO5lYuOmTAYa1/HmtcwYgzmnAvTcCxx7HebmUMh0N+/8btPNP2clQXPNIBAQF3BlG/OfLA+f+o730IgXYZNlbI7F1oqp5qSXYtE9xG8bBDX3MY7wKs5GHpjPN8cANybbu1NtR4O6rxic0/LolCwuG7SiXt3VERld8ZUO4v/OHmwuDo2ujQ9tfuYVNro3WaV91NePvfXpDsDsicUrBhM7h1bf/m0id8U5E+x3g0/vr+T4f9373PoKayex2yyMqEy6UBXf3QN4Bin2V07CEQQADwbW/KS7UAATf/0kobZdxyh6nwuESnPLy351djRnygpvaG6en5JMZHrGegECfseuBFkSEK9l3JIDJ4QCUlCUlkM5AtZnrQW1gT/5biSR+vDd04s+GZD+CAN4bWWR37T07qBq9IIxI1+iy2ABbPGpq6MIDJMtEuOelOfu1OMllCDlJ9GwIAmiLtE+W7ZYLI0SXaKCo3MPippESOUIMWCGRosEPI4PsNcGaf8uMyfYG4McZJYhGV+caj6rJFfnl//pYM0NB+f98/atWvXr19/44032tEdwJQpU37729/OmDFjcHDw2Wefve666+z4CkAIcdNNNymlnn322ff/EZdccsnGjRs3btwIIJFIPP744xdccEFBgVPhO2fOHDu623z1q19l5ocffvhAfbqPj8f2uKp9qeeaNQOpXK95R5G314VugZcdphwrNs8ilAHbCjQnl8mO8Z4xKOeutPja2uB3RkWuGhEq0Hx1/hBh9SPTpkgDSYBp4E1r761Gy8+M7odNlRmS8y7ykHesyJsl6H32CyRU3qCFJ1OgDsXnyvzj/dWjz2GNH999hpHHl90gMp2mCJBKbNr0031eNZHeFXxmQLamRE+KEldVTvxE8cg96TgzeozUgJXZlOw9LlqRVGZSWWcX1/+1c/sVG5+/aP0zX9n68phQ4c9Gzfl81aTv73orY1kZVsV6aGW8S4tPe3p3eDEeei6x5JZdb93fvvms4vqnpp07IhjpMdMAFKNpEN3pIVcSszIv9O29t31z40DnO0dhsvr8lhdrlvxfw9L7/qd1/UG7W0cwHXvx2pPo2IPWnVj8AJKD2ZfGTMM51+C86xEpeIeujKGKfM7z7GnTbll+MORMtSwTSmHPVjS+itFToSxYFiwLlaMQyjvoI+1Pdzy+406NdHi7DAQijCqcdfucpftV5wEcVXYmQ9ndiQQkQ9kTRuIcmSinesBT553nRI4K785PvVkn50osBDAnjNhBvQnvh4wZ+8uiqc++8anHX5jbuOfsky/iWbNLqwvuGi/uH5nR9hQ3tlnLM0Zflz7550W/eDj6zbsK//3P0ZstJl1GSqJTdrc+1d71xnAP4nDHj+/vxBfo/xkZMfOWuqNuziubGS6aCIKpD5LTbpoACBUaHf9pb8MZZukkchqPgwjK8aS1Y83HajmXYn6mt/f+9va2dJpZZaMLkK1YyxZoAZ5XgAODsSWRMhQzEJI0WQvENfnoyLykhpaIjGbU38r0/tT+yhQ+Mot7N+9BeZzyNbKYoNz/qU0EOkTlICIp5K/VjmJQUoQJtpUwS1hJhAhsQa4IzF4tj+4QFUkKM0jCsp1wIohLNgEwaIS195zMk+elHhtnbS7kPkClrMGQln/R2O8FZeRgjMvH5wOxdetWAFOnDplWfvnLX7788ss3b94M4Pbbb6cc7Eq3jo6O9/8RF198MYBHH30UwJNPPjk4OOjVxwGYMGFC7sElJSXl5eU7d+48UJ/u4+Pxkx0JixEUOWEou7Bx14V2xxRyFz326sdOrs+auanse/ep1iaGYoB1wtdHhT9bEwTwP7uTU1/vnfVm3//sTh2CYf6TQzoLSU6BnkJmNzMULMRXq8Saj2RKo3ozqf/dEtq8oSixKW+SCX/Pxefwxo/vPsNIOt1jr60YQjf7M2pIU7HJFe2mTAKCIQTo4c5tezKDG+I9MSszqIxuMx2zDCnFypmX7Djuyisqxz3bu7tcD9UG8//WtWN9vBvAXa3rBWBA9ZvpXiMdFPL1/rbu6LNMisHSChtK3dWy/qe7V9QuuWf02/d9a/ub1y/h2c9g4hO4Zxv/Z3PjJRue/demt05d9fcz1jx2zebFx6z6y9e2vTrUggX3tG+8p31jr5luzyS+uvWVpuTwq5+HG3u3AoAQkBKWQldz9iXLRNMGrH0DXa3uU54S4LquZ7MaXddActvD2ofrAYTzoJTjeGMLLNvWYvRUjJwAAJoGKZDO9hw9WHSldhNAEJoIACASZZH622a/fOdJywPyHyYUloXrLxq7oCBQWhEeVRIe4fzzGiq1e4Wazt2g7ATTK8uEmzGSO4ElAEIwgUGKhYLoM7oOxtg/EOu3/CYW26aJsJThve3PcXDJhFmQxa+GjSBAugr1h1vH1l/+BkboSAY4ma8G1oSnDGq1UoZAJEU4kWx974/558aP7+/kyCs+8vnoCBmoP/bf6/HvsdZX1i6cR8JxrrHta/LUhJdLflTXFAegSFaNvax7x6OWlSJyqt8LR5wWKZ443IM4YLwRG7h+01Y7SPSaiRxnH8qJMC4MgHUSBlsgdzsY9r1z+p70G2qblonrpJx4hG3RQNTUvrxp+7UjK84sLjqw19+DKIAYRTfKSeOtzRoMAwEdhkSmXLXvkSOjJBVpkq1Kq7VV1pRzl8FygzZtUBQG2DChdVK5EgJMQpkJkVdidVerFtuMXrjb4QJKQGXL9wAATf2N2/qWjS069sCO6BDArc2cSIi6egSC2Sd7e0hKRAuH8cJ8PjTpdBqApu0nqOm6DuCGG24477zz9nmpvr7+/X/E2LFj7Sq5W2655YEHHqisrDzzzDO9Vy1r3x24TCaTyWQO1Kf7+NgMmPxmn2ExUirHON7+y8mIV6eVBgcMtSIG5Wn05OXGe6nxnN14xtBTCdu8HgTWiE4tDgC4fHXsodaMfYYbYvHakPhkReAQjPefFhGh6Omy/yUToGANpZuVMAkEGMg0KRzz4TNsen7Tk+iuIUKgM0b/tyX8vYPVIMfH54Dgx3efYaSy7uLuDd9XzEQqXnhcQGgAtib77mrdMGBlToxWE7MuFAEZi5Wm1sW77VhqKCf+Lom1/3jvimsqJ35h00tpWH1muiaQZ7D68Z4VnZnE9lQ/ASllCUJIyPNLR9288+EMdIbFIulIvIJ+tmfl2HChaeG/d/Rqg3tHh+sCEl/e9lI6slGCTLCEcBeu6u62jV+umTYpUuyNonGwmwB71ZoBr453NYQPsJ190yBeaMMxpTiq+L0PPgwpKALbHXwIgpDvjYKx7Hm07kQqAXZ1Z8CxEsTQhj6c43XjTK3cmZVpItbjWgwCDAQjKK7Cy39FTzsA6EH0tGP3JoybeXBHOio6szIyuiPZRCAiuu34FyeXnvJ+3jir/JNP7vi5IGkpIyQjaeW0LM71lM/mNyJn98J+zn5VuRWbuaoCg8B9VFyAmIQSMlKfP0Q2HRYy5mDO1SNjxABUTTqrZc3SQCaY1hP1I857URQ+E6lLIaIUlWd0Ec6bWDF7oH8pSDPM/sqyE4bx+o8I/Pj+TnyB/p+aaPUpI4+5rW3jH9LxZiIGWOpFO6ZPrlvT6FQhKSves/74a2KZePNg18pk79pw8dTShk/jMDAFO1D8197WITkG2ebruWmG7MxqmAnCsHUNRk4gAuBtAXOPpQBoTAxYEBkrr1saj/R3PbG2+6npU04pOmBTovbE9lnFY//Uvc5QYquY0C6qx5lbQpQsszokFIA6c/dgeMaZtCOUWWVQgBmdsnK3HBkTRWARlHk1geLmdG+GLRbMShxlrBht7WUy3N1uOwuALaGb0EOUGFrAR72plgM1lkOG+cif1KoVYMUglBTp51zEna3WG68iPghNl6fNl/POfO+z+BxmjBs3DsDGjRtPPfVU78m77rorHo9/8YtfBCCEOOuss7yX+vr6Ghsby8vLP9CnXHLJJQsWLFi+fPmiRYtuuOEGKbO1RI2NjblHbtu2rb+/f9y4cWPHjj1Qn+7jA+APe1K9JhO54SfX3RMASCd6oydj9y13UuadxRA5jvPOT7jIWreRZxTKUADYMcxVSDB/bePghLzCh9oygFN6bDEe60j7Av3BpugcmXe0UEmWUWr5mcFu919ZsJ+kd7MbnfcaZg9rpVT+OU0r2X9ivEog0RuVSBDIFNFMb+xgGfD5+Bwg/PjuM4x8Zvotj2iFe5sfD+SPu2bWHQAyyvrS1ldWxNpBuL9t81VVEx5o32pBMcFUzFlJksCQRJJpYffOmGmYUBJkgZsz8QDE3zq3mwBYgaCRtFiFSZuw7E8mc0DoJnQTGQvJfKEfX1Dxdqx9wDS3JwahDXLx3vWxuVMxKZW/OUhSErGyLFbkxHEBwGQFYNVg54BlHJNfMb+o7r9a1lpQCtBIHJ1/gP99Pr4XV7wKi8GMW4/CzUfgtu+Y6WjZiZYdCIQw5mhYJl76C2I9COUh1g0hXQ8WL6WBcmZeALwscndSlpvTxgxWrhkhOV0JQmEk+hHrtbdggJhVqmW4Xz/YAp0gedsJrzyy5QexTPf8+i++T3UewKjCmQuOfbqx67looLwtvm3R7t9byiCylHJS6bPzTfsNrkiSnaHmlHciJ4+eBYi5UIvA6CehaWzNqb7EUum+2KZIqCocqjygN+D9MmnU9Ws3/dyy0gwuik4cUTkPwORJN4pguKd/bUnh1HEN1/5k7c91tJpYO6jNVKLj4srM6WN+s33PQ4Yx2DDigvyIv1P7Hvjx/Z18fGRWnw9H7cx/O+aK3Sd+wTjhusyxVzQf/7muSLDS3vAEQAQr00dCDxY0lI66sPboH5SOuujjpM4DqAl6rVg8qSKnIA2uxQ84ZxeYHaefbClXzjmcQi8yCRY02Ttedk0S7Udp8WoQvRE7MEWFljJufmP2V14a+8LaK042V0aEJgSSFFquH/uWNmedNl2xAECkCqWqMHcKKA1mkvJWacfEKU/AAtRsffC0aFXULsxjKKKiYJUgZX/99k6FJaQlNIKWDk1R0Nn1MQYgZaSDypJW5oCM6BDAba3G/X+0VrwNZYGZN55vFAAAIABJREFUWKG727z/LuOZJxHrZ6WQTqsXFnH3ftwbfQ5zZsyYUV9f/+tf/3pw0LGNbG5u/ta3vrVq1apIJHLOOefcc889u3bt8o7/9re/ffrppxuG8Z5nVipbRmNXyV177bWZTCa3Pg5AY2Pj3/72N/tvy7JuvvlmAJ/+9Kc/4qf7+OzDloTSAN1b6wA5NcYMVoZiA5RR9lrdfomcLmBZXEXe8cAZ2vzca4AmCMDelPp/m+M5TjgMoMg3oz8k6FUUHCVkCYUnk4yQCLMIIDxtP9OwrgfMTLPiDNJ7uOtP5jsPcBCAEAQGM0Nxka/P+xzu+PHdZ3i5ZPJXv3Xm4htP+H1poADAPe0bX+zb26+MuDJTbD7etdOCErkdMD2nbYAJBlsVemRjoscCW6wIEAyLlWlbmAFgKGYATZlYhqEYaYorZAIETYgBy3i+d2+/mdmW7GcwUwYwzejLm7RXCmSeggJAdj9NIgUwqzOK6yZHSm7btWz+micu3bDos5ueO6mo5uejTxwfKT4qr/SRyWfXhwo2Jnqu2fTCVZufX5fo/ui36M51ACEkEdTwP9s++vmGASFxyoW49Ju46AZMOQEvPYLWnYj3o7sFRgZGMsfGxZXgyRNMPDfBHCN1T05wjnD/y7Y6nw8IDPS5xyg+adeeGVv2jn54B29MHOzBloZGfHn6H797zN9nVpz9gd44ofiEM+q+8OKeu5/a+WswEwCW8FxrKHuT2Mv1AwhQ5M5GOWc6CTfXngFC2OqJyHBZuKZAL3197z2L37z0qZfnP/T0hO27HzmAY3//RAtGX3bejumTbjpu2o8vnL9ciAAAIQKTx375pFm/mzz2K5oWsgek86qA+mNYf642lAyHKqaO+9rMyQuKCycPy2UfWfjx/Z34GfQ+AAASRCKQVwPglCm3vrnitzo5q7uqSR/zFqDfG1n3q70tplOaBcCOGGJIP1gbIm/axdlXGUxELCCsfe3USCRLKZPPMg1A9dWrSEdt4MCkHL7S8qetfW/b11tobLut6uwTR371hGX/JsBhpPbK+jLuqrb2AjQ+MmrLYOOAiHaJ8nyOESsBTlDIYlqc0o+N33+iuT0uCpL5p35l/HdKM+vvWvMmgDSFgpxmRlKEgyqttMKOvFNbA9M6Ejs1WOPMTaXcmbLSP1916d01X7tn8lcLtMN9kc+WaT35N7Vrh/s1A241niCnzI4AlTHU3r2y1E99OsIIBoO/+MUvLr300lmzZl100UVSyvvuu4+IbrnlFgB33nnnnDlzZs6cefXVV+fn57/wwgtLliz5/ve/X11d/S7nDAQC9nvPPffcc845B26V3OrVq6dMmTJz5pAa1Pr6+ssuu+yyyy6rr69/7rnnli1bdtVVV82ePftDf7qPTy4ZxYu6jJ1J643eTFtaKSCnxouytdYAQEoxiDwPG1fHt/+GWwEGwF0pZmujOCcO2mcGK36uK5NrlaMTLRh9uP/mf5wgQsln9Pgyy4qL8BQK1Oxnd8TqcVIHhITZ+w9PJUIoPlfrXZhPzIH8VMGXRhy8y/bxOSD48d3n8CGtrG9tfwPMRLAYAMXMDMhNmHYSg13vbQGlAMLu9ICzU06C2Wnr5qj5BDAxFHstZATbyqfBDChBMFk5RrNkOX7nLNLh9WkFEJlsVuqRO0afsD0Ve6Znz4rB9oXdTac1PrYm3jUmXAhgxWDnMz27vlk745u1M+xRtBuJ+WueaMvEAXq+Z8/bMy8eGSr4KLfF5Gy6mnrHAvoIQkgAaN8F5bnZMACoHGXee55dNdpZQ7rCs1evyARdwjTdt7gwkBxEctA9GBDMKiiCUZ0Um6/2x4oi+UUIHk7zrI7Ezi19S8pCdXev/9r2/lUkyFQZAmlSNy2w/X9D7kzU3cywt6sEhujy9hyTCaSyOSQZpDUEkun+0nDd5p33hkR1fqQObG3a8YfRdZ+h4cgQzQ/XHj9939bQHgS6smrum31bUsoICJm2zIsrfU+bD4Yf39+JL9D77EtALzzhkq0bF19kpXuqJ91Qc9R3hvuKDi7Fmnb9iOrfN7e5AZaHNC7J7gQP3erN3RJnDpAs0kVHxmJ4+8J2UPJ2zBnAZyrLL6s8MMrvlt43cicKy1v++ETroyTnajCJWZBKUwggosDOnuekFmyh2jaqGm9tLkNnJ1WYkASOILlCm3KeubVA9UVjj2V6xuoFU6TQLWWY0EzSiHgQBZYI7ArMakm0a0JQYETS7HsreNI5qScErGKrZVfr/y2qnHtYBySlrMaV6GhXO7aRUtnpAuxvmwDYuob9/as3X5NHHWT/P5+DwEUXXfTyyy/fdtttd911l6Zpxx9//I9//OPx48cDmDx5cmNj43e/+93HH3+8q6tr4sSJ995779VXX/3uJzzvvPPmz59/3333dXZ22gEewMUXX7x69ep3vvfCCy+cO3funXfe+dhjj40ZM+b222+/6aab7Jc+3Kf7+OTy/zYnHmlLW8xdaa4MUp/JSeWp825vc3JX+14+0r7s8yRDAEw5zVZsSxz7QAEoW2vIMJH7CxkN4Pio9tm1g1+sDZ9f6bvcHCJkAaKnyXc5QK+G2QcCYCFQ826nKpinhadJlYReHSa/EsLnSMCP7z6HCbvSgwnLdB1AWSNhEQuQUsyEYhlQgvsNAwCBJJOZtSp3K9W8vi/KLcK2XVSV+5LleIVwthkaO686y09hbwkESDPY+mnDCd+qnaEL0ZKO/3jXcntC8GqsRdpCPtyNgxwWdje1ZOIhoQHoMpIPdm7917qjP8pt+dJ4fHEJLIICrmj4KGcaBtJJNG9DfhEqagHCmtexaRksc9+7RkPW9A6CsyvKnPwGt0yRYboG15w1FnQfU1a/rkgkSsKWkGQZaN6CFX+BkcH4ozFr3v6mcocKZvXYjjsW7fpdPNNvqGRAhA2Vstgk4aS4MfGXp/1vzOh8Yvt/dKea3bIRKBKkMEDRKPrs/A/Hl5/cik3PdjEnPZJZJWENWsn2RMsZkcmUtl0HREf3UmZrWAT69+Tq6pNPLJrwau+GiAzNLZpYEzwyOzAMK3583wdfoPfZD8GChhmfXjHcV3HouGnEiD80t5mcq7y70dV2orfxplYs9mkEw+B+Q2mAyTm29Ewc6kOqFEYeMY0o7b9v0ugDcsF7Btb3pYbYsBicKaGYhEngDHQTumSzV5SWqm6LGaCYLB1AdKV+TBpBe5hBpCRbACkiyQzg6ab//PUpmwVpJhlhTijI3bJByMJH5y5sNZKv92++c9eTGqhbZUhlkhSOcEIx1VrbVg5uP3wFeqUyv74DrS3MyqnAIycLVCm2C/2zzsz2dKFpm1q9XMw4Zpiv3OeDc9JJJz3//PP7fWnkyJEPPfTQfl/KfUvu31VVVc8+++w+B/f19Qkhrrjiinee58ILL7zwwgs/6Kd/zLj00kvHjx//ox/9CEBPT8911133yiuvjBkz5pe//OXcuXOH++qOVPpNvqc5NTYiYyZ3G6rDYEtxjt2cm3ZHBBI58YvcblxubpudeUfCWRWx5wPqLpJyK7Jt8YBtv1TXTJUQhnip2yBgcZfxzDHR00t9jf6woPwqvfshM92mgtWi+JJ3k/IBaGW+Lu9zhOHHd5/DgXXx7hxJkY7OL9uQ6I4ri4kBJNg0TZ6UV6RDbk/1x5Xh6K/ZvK6cvGI7hivXVFR4W+wERkhoSct0V6ZkV3E7pjluRXeGzJDUQ0LoQgDYkuyzPB86BhM2J/uiInBCYdUnSkbmjqIuWOCtbhVQG8x7e6B9V2rguILKhg+VSn/NGEwuxDMtOKEc84+E6pF0AoaB/Ci62/DK35BOAoyGKThqLrasAkmQlZWSgSEJew6uXw1ynG1y3HBzjI7cDPFsHiA5Zi/eOSki0GZwnuC42jOyIpMGgM0rkEnhhHMO8r34xyzvWPjnjQtAzvgsy5AiwKy8OyOgTS09dWvf0pDMl5AKFgAQDVA0D/ElwRNmGcvKVBe8gXqOQHjH/gdgQaYRABDi/hUFc8r6/8RWxrSSR0/5NyF0HK6MCVeOCQ+PS/7HBj++5+IL9D4+GBkKnF1avLCrJ1t2RWRH0KCQKaVcYznvHe4zbogxFNeF9KjQt6eTKWXPoAikyAqyFmeZKCvI/O3Yd01pe99krOSvNtz893jG0E+caK0tUIk06e1UFeLUiZlX+2TxWnlUiFNbtQkphGcbb5RxV3GwuijQkEnuabC2EbBDjukQlSmEFcsJ1gZht5MnWMoKy4JvzXjw3o3faUvu6BGV6+U0IYPP9my+omp2zEo2p7ottkAU5VQexwmKiUhRrPs5jLnygIzuo6O2bORdO8Wxs6moBIC19C20tsCZ2+aW20G4jWwUs/CaCjAAGC8vDkyeTgfIj8jnY0Mikbj//vvnzZtXW1s73NdyOLJw4cJHHnnELksEcPnllxcWFq5atWrhwoWf+MQnmpqaysrKhvcKj1DCkpjJYhRoJACDmYhyOtHBWdIjZ3XIyDp95qoD3hvspWE2hYmcFizs+YY6vdCVIxuAgaqAaE+rsCQAGeaHWjO+QH+YQGGUXevP6n18PiR+fPf5R7zS3/JvO5e0Z5InFlZfVj6OmDUhFStFOLesIdyrv9bfbBvUpBUD3JZK9qk059qTe/4vnjedtypxtHc76toeqgwgqcyrK8c91bt7wDR0IilkkQjuTg+4sRuAc/wpRbUATFYERKQWtzJ2in2Q5CmFI26uO/qYggo5VA2dX1x3YfmYv3VuB3BGSV2fkT5328KI1PvN9ItHXfDhWsgeV4bjjpAp3pKnsWM9BKGiDkJDJgkpwYzdGzF+pl3NALg1igBIgK2hGv0+e9zejk2O9U12gpab9QdXmvdeJTCjmSKLxoyeMiod0wOtO3RYzke17jyod+I9eLLpl/a1evK6ZWU0LRgUkYTZn6+VVOWN//GyT7YMbsnXSxx1HjBJBpHuFmUarHaqKkOXo8vbs1TKugABOZUHRIJVGEliTlHBK6nEnfOXGv1rI6GairLZh37sPh8njqz47k/lfXwgiP5vwtiG3hVxywktEnRMNO/WhrpVA/HvNe3OhlEnAHsxN5tvvzttAIYtjggiZT9LikL9zx7bMLcoHBAHJmGtK7VnYayzB4WSwm/op9aHy7clewNIK9YqRGulapWwNJiSzZnm8lLVBXBvqvUXU6787crz4ggDOF699Yp+akwUlXHvBHOTI1kzAL7+xRECMqTlSRHaLkebQmNW12z4r3vWXRnSSoDxAUFgc4AKumWZrsxOWRZgAwNvMRQNe9NpZuNXt6O1hQHrxeflldfIsRPUW68xswCx+905spM9QYBQrIQ3ifKm0a3Nxve/QzW12qc+Qw0Hpu7B50jnxhtvXLVqVVtb2x/+8IfhvpbDkcHBwa9+9asTJ060H+7atWvx4sV79uypqam58cYb77vvvocffviGG24Y3os8QgkQ/nda3hfWDUrCuDy5aYAdBzV2k969LcZcyR5wEuqzIYtAwll6QuR0RHez6Z0zuOvIbIkRMbMg6MRMMBVrghSjIfwemdo+Pj4+hz9+fPf5R6SV9cm1T6bY0kDb2vss5hMKq96Ktdsi7I92LRNMUgjFCsrRYnuttJPs5ZmiIMfQxn6ncnxs3CUYWHgpYk7g3ZEavKZ84s9bGjMKpKySYDAkZUZZdgIzETHj5MKaQcvYHO+9cNOiXckBCdJImpYSRBFNOylanVLmcav+ujXRd0HpqAUjj/lr57YeM/2Jkvq/Tj67NZNIK7MhFJ2/5vG6YL4gCgnx964dH06gP1LoasGO9ZASRGjfg2ipq8ITFCOSj1FTsGUV2M4FB/IKYZpIxQEMKbDPeeTKAblfd46a78kG7lLUcRYU7t+2mj8IbW2PVjPKsb+3jQblsGp1A8kO5EwM7WFq0K+c+LPq/HH/seyibf1LicGk4lafLkIZK0WEHirpobIuWVGqusZZW7ypqXO77Hvi2RO4LykWAFkQTBTg1In5NTUF40TB+EM8ZJ+PH0dcfPcFeh8fACjT9e2zZ520Yu3OdCpA4sYRVT8bPVIQRaQMgDIEZtYAAZFx+sTY9gIEVk5yoiN5ABxURglYIzHIgd6QkKcWhyUdGHUeQDRQXmNsm8JdBgK7tIa16RCgacikBe3mhr2yXrKVocAEY2ONanangWhs/mOBjKQtw4CuIOqtvUVmY7nq8KImAVIEFJsmG5lMCgALS7ClSDJhHcaOTW8J6HVBlQYoSZHdYmSzVifZUJBp7hhOhzwX9fab3NriiEqWxU89YY4Zx+2tZO+XwLFWhm36QEyO5ES5NXcqx42em/caf/it/q+3UkF0uAblc/iwcOHCgYGBn/zkJ+eee+5wX8vhyIIFC84///z29nb7YWNjY319fU2NUzk0Z86c1atXD9/VHfF8pio4vyzQb/LWQfOs5TELuXJ8ztLHxqusJoapIN3dU7vK2lkPqeyvP1TOb7jr+ZXV622hHkQsSEakSlpQ4Lkl+jcbDqcWZj4+Pj4fCj+++/wjusyUYmggSYKBl/r3TI+UufGTDVtnt0Nyzk45ETHUEAVXUFaOhetH7rUZpZy8YiIwBNHSgfaNiV64Iuau9EBDuKA1nUiZputdj1djLfPXPJ5hZTETsQ6ZrwXnFVcn2Zodrbq0YuzkZQ8wQxCe7GlaMdjZa6YE0Z/aNz0z7VMnRKvsMQaEtJ30Leaw+JirQ/H+bM0hgKJSDPRAWVCM2nEIF6B2HDatcL4WZsT7ATitAEiAAGXnyLuGgvuYGHkliEDOxOod2ffOtCxHsmdGYgA7NyBSgHQSlgEwps05iLfiPZlRfvae5AanTREDgIA8u+GGebXXPL/7Lk0GhRIsAnGLw1bcHrUkLczJHlkao8KjzFUBGCBnXulVZiLnZnj5+bu18TVWU4pCrFAokjeP+kw2f87H5yNwxMX3j/lPsI/P+6dS17fOPnp3Oq0YDaGg/eS6eGJEMBDV5NZkOm6ZYFudFwAcaR7eLrAbRTJlxJLlIBN0lTejUB5AdR7Aqs5nirkbIA3GaHNrvyzZRfUZRDLMguwiPK0Q8RFqL7IdWWhHbGXKikVY2T0Bx1sb7Cu27fRtLJXJRk0iAoKcTiOoICySxdwtwAyqsVqKuTuDYC+VEBSDkqEJNOxBNNav3njFM1IGQSWTWLvKGY3tu0xuKgOT2xvWzS4l1y4QQHY/n8k0eeN6Ou5wddj3OYQ0NTX9o5cMwziEF3I48vbbbz/xxBPr1q27/vrr7Wc6OjpKS0u9A8rKynbuHNZK3SOfqEZRjWKGIEASFOD2vFY51dSe5s6we8pJMaQiOzfLPisoEARBuYb1Q49mApTzn91J0y7kr9DEozMKIn4CvY+Pz5GPH999/hHVemR8pGh9opuYDVZ70/G9qUGnvzrc3i3kNsF05fWcXOtccda1j8/K8Sor6yOnSTvAijNC9ZgpxziViJlb04mUZYGIwfZnZtiSIMtdzBhQJps/Gj17SqQEwNM9uwRICAKQVtb2VL8ACSKL1Uv9ez2B/oaaaZdvfC4g5Oxo5VWVEw7xHT7EVI5EuADJOMAIhjF9LibPxp6tKCzFyIlgxprXgVwFmZ2aQ3hOqOTuqiDbEcB7j7OoHOpslPVed5v+vCP93rHWMQ2YGQiJmadi9FQE3CwIZrTuRG8HCktRO/YQ5cV9etzNOwZWbux+DYSgFqnNm/Lpsf96XOX5AGrzJxkq1Y/8DXLKTOvtBPLCZAg2NBEaIYPVtKPV2FLAMW9WSe5985z3s3o9wyRtsxiTx/1FqosIM0d85cSSGYdihD7/BBxx8d0X6H18hlAfDOY+bAgGey2rKZ1WXi1WbkjMpl6TG7EFSGO9lchkkMFcKIq2JFPjw6EDdYWxdKcd/wUTg2vNpl1avRIaYOmkAaRg9SEfZMsq9iWqtuQOJwWSVU5aJDynPHsQnmXxIPIVUZqCDBLgWmtPiFNnpZ+2ICQUAItE0Ei3yeouWVatD3MSJadS5v1/5I42+6FdGiinTVfr11JJPvf1wLKyOpI7MXbmyQRip/CUbIUK8NR7Yqj2luH27vHxOawxDOP666//9a9/nZ+f7z3JbG/zZTFN85Bf2seNxgHz+Df7TTv9He4eI7w1HjvSvJOg5bYhy83s8rxRc78d70fQiXTCUQ1ICLBSCDBqUum9oZDpZn61ZvimTfG7p3+YbnI+Pj4+Pj5HBILooUnzL9v47LpEj7NiIhoaMV2BNpsS7PjPDFkkkhtq7eOze+rkVmY7ZvS24svCE37duE6kQ2TIYs+ongHAFHaUt58WR+dXTgoXA2iMdy0baAdgKCUIFisQKVaKiYgslR3j5ODIyelPr+xRa/tTr5f2XV6Vv2Dztgd2CgH5lbHB74ytOoj395ATimDexdiwBKaBWC8W/i/CeZh1OurGIzmIN55Exx6AwSLHo8b9GoeUKuYq+MJdfOasr7PLanI6DrCn2iu7TYCTR+G8gyDY/SyF9j2YeGz2s5o2YNXL0IMw0kgMYvzMg3eHskQDZbfOfjGW6czXiuXQNq3Tyk7/3KSff3f7w6mMAUCRxpwGALIGjZ6iQFURd4EDCmlviAxnOkoMgpRCmpxxKw0k6UWt4bMHeKBHaTeMuPZQDM/H57DE1518fN6Ns0uKRodD+wbk3HREW9b1niALWisow1CABVJvxmLf3Laz2zhgylRx3gT7EpxiO2Yp1JUF8nNVp2TYNJTJQJ5KNMoZttQsSDg5GSS8ZPlsLR45YdNO47BJcfClwJkDiOowwpw8FlvHWltsfwMJC2ACS7bK0THJXD/a3BHp+3vaih+oAX4I1LMLsXsXXPWJAHnCKdr5F4ux49nIIJKH/ALlTF9dBcvNbmDYvvROvqmb0pJ1BuSmndkpuI+Pzzv45S9/WV9ff/rpp8fjccMwMplMPB6vrKzs6enxjunp6amurh7Gi/x48OeWjMEsiZxfKCgAESkC9sqfyMnpYy9MKUcOyKbv5bjiZoX73Aw+AtniPsBOHb+uVMSyopYJd9eFwLvSOet7Hx8fHx+fjxcDVsZgNTFSvPToiwOQ2agp4JqewFVlCXZoJlt4VW5CkKu/e/42bj6xK+u7CzJbnGWVfZ7d09mLFRBDKQZ7mq4d+i23uzsEwG/0t9zdtuHZ3t3zGh+7p22TJAJxvhawHTztEC8Jnyod6Q3zB2vTKzr1AOmdsZIvrOh4pG33z1fWdw+Udw4WLVhW0hjLHOTbfKgpLMUJn4QeRKwbUiCVxPLFAGPFi+jcm5PonZvBBiAn2yE7E7KfUtkj9wtTVuW3vyhvxQoMTbQggKAYmaEL6/bdCEWgBxDKQ8fuA3Un3hsCFQYq9lHnbU6ru+6Yqosrokclgw0Bzgi2ABBrmggGZX6PuqjbmjNgHcNy/mcn/qohOp3cmhMAR1V+8tSpj3SGZ8VEIUCn1Vz8XxOu7zDVTpV32YhPnl4y9dCN0MfnMMPPoPfxeTcEUUMwsGrA3hkfYg1gR28JssMRAGfuRUZuw73eTOjpvcVXGO3PHj3igFzS3owxIArDnLCTLDqp4izRle5Z8T+z/rA71fFy73owDNJ6ZFkjjp5pLld2mxuwUuyKzznNbTznYTtVnkFAvyzS2NBhaGykKNzOoTxRWKj6sjWaAAFSWUQ8ytoOoDWxraHgqAMywA+MkbGWvmHvyzvaUbRQu+AzAORFl4utm6AUNYw2//In3rqVhIBhZL9Fp9KQnKx522YZbHfvsadj3NWFgRiihcMyOB+fw5+1a9c+9dRTuenzd99997Jly5qamjo7O8vLywEsXbr04osvHr5rPFJh4OZN8ae7MpVB+Z+TImHhpMkB8OJRSrEgZznpNXfNWUe6VcROmrx73iGV1eSWUyGn9Nqpx2ZwRoqegK4zB5SVEZIAXWB+WeAQ3AEfHx8fH59DjMHquzvevKttg6HMM4vrp0ZKk2wM8Rrf177GU8ntLW9br3UzqOHmBIlcEdet5IWr2ztPegcod+lpF/Zy3HLWdHA6aCHriWP3hGdYrP5ly4uSBIMiQhsbLhwZivabqVf7U/ZJmXFpxbjqQN6awa4JkeKgkDsGLCEsAglhsVXwSldCkCWECYDIeLNTHRX9GIb7eL+zgSIYyUEk42jbCS0A08hWGwI5/3XvdW5inkeu0Q25MylnXyV7RM6iO3fvhpx/GrnljnLoLQ/lwTIhJCwDobyDckM+BJ+uOO7htjdToZMjWD8506g4bVpJEyqBa1/v/9eAhGJoCVwhluwa+EZuuuM2bepvmp6Ihk/sFFN+O+6SK0d8EsBnKmenLaNYP2yG5+MzHPgZ9D4+78GF5WUBZ27k/f/CIJKAYORrMjsnc/KvvYJHABKsg/TnOvStXcmPfjHMKl8ab+sntcoaQbxHNOzUR1WZW04ZcdVTXSs3J9pCSBM4SZEUwkXodS/DHQB5zm+uw4GbJuDs5DMAhDhtksYAE1mQY43NOlsM6eUOOGMlu8iTpZA9qeaPProPh7X4WRgWCOTaPoqG0fZLFAiIKdPFtBlqzSpubaWKStvCxvmG3MwFUuyllXDOq2BADxAYQ42PfHx8crn//vvZ5bLLLrvllls6OzsbGhpOO+20BQsWDA4OPvzww2vWrPnsZz873Fd65HHnjuSdTcktCfVyt3H+ioGSgABgAdmFIUMxTNf/Nmct6D7MPnaS+9x3MwCorGCfbcrhFXI7agIMor6AZmgyossijaYVyFvHhr8x0u8Q6+Pj4+PzMeSp7qY/d2xJWQaReKZ718+bV+WUpnlKPGfbrTv1Z54lOYOHGtqQ7WDiVvt6wrpQrr7P2YJddldcWR0XlmK2U+aZoNh2tCGGEK7Q65bBMcgELFbNmcGm9ACYl8U6iB0Jf3yk8JzSkeOX//mMtU9cuvHZtkzizGpNWWFTScMMji9KXFxTqVhaSliKNATmlkYO3X0/yBgpbFqObY0wMqgeBaWgGJZCcQWBnIdJAAAgAElEQVTCeSgbgUAI2S/aJpvukFPP4L3iLqVz36Fy3jLEFyen8sH7FPsb1iTC+c7x9mK8vC57Ad2tqKhFSRUGelFUMcT6ZniZXzL9tWN/+MOx195Ve8PIlBlRIqBUMUK70zOIIAgaqZSlOgZflKR7/+gZeKbzLSO9N5bYGULmxe419tkiIuCr8z4+fga9j897cEVFWV0w8Lvm1mWxeL8ygkJ0ZowyXe82zSJNixmWmz3h6dxwY7EEGFbUTlNf+mDjuBuOh/gHxW/vA8XWv7118pbet4r141bKY1bLY4IwS3hQ18tbwie+1rmSiIpkIGH2x5E/w1hZi71wjG1EBoGoFrJUUoFNM80CYCaVVeuzFZhEGowGa2efKCKFWt5jkJ7HA0yU07sIsOeSJOws87r8KR/1Rn8IDMN65QVryetMnijFNHK0dskQHZAtk9euJtNQ7a2kvHpCAHB65gpiL1OCoQjSSRslNk15wcUIHrAWAj4+/zw8+OCD1157bV1d3ejRo59++umysrLhvqIjj5d6DAlIQArsSFoPtmSYCIpdJR05LelseV1l7W73SaXP4j3L2dZ2zvHCtUF1VQZ3DZkiShFCLAzFawatNVuSP9mR+s9JedfUBDvNZKEMhoTfMdbHx8fH5+NAp5EUIEFCgkwiAIJIZdOqAULWid5rDMt2PTKGZFfbpuPsirn2m70z2dvkTNmesTlLkqEh3P0sZJVOJkhQWGpxy3A+i90kfSIwBk0jZmWSbGlEJlOARD7p39z2WrkWCghtce+eM9c8/v2Rx/1AK3+qrb8qL3HrlLppkeL/OqHvN5tMIvmNcebUoo/JZnwqjkX3IzkABrY14ozLYFlo2YH8KGbOAwhTZ2PtWzBNGCkohZwvG6TcNAi3SN7+CpggAFZuFl9uajxlt2bYFeXZMyOE891KCdMCCUBBD8DMAABJaBpam1BZj+XPY+82gFEzFhd8GfphVswwJa92Sl5trOmVRiO/R4+HWR+0UtNL9VUxpMykRj0j9Le27HgkEAiZSDu5cUQBTiUpCJUyIde0P9yduqo0VDvcQ/HxOSzwBXofn/dmbmF0bmHUe7grlX4jNrAnlfrZ7mZ78xtsgaSrhtg5hyCzjM18kGYfcWxTB3Z0Y+yHl6iWtD26uXdJQIZnqq0Z6H2y3IA+SSQaU4Ov7vm7CdVqySAbCnkNavcIazcImgi0UukOMapNVBWoASmsAKlq7B2ptnmOCEOMa4hM1vpk8Shru2aaTXL0Vm3CNjluhrlyhNUMyuk8TyAgJSNFSjFxWajuXa/9AMOJBBKD5sLH1IZ1lC0eJEQL9S9+bYhlPLN663XVvJfTaadFD8MdOghQjrjv3AunpQ85I9QmTJbHzD6UQ/PxOaJ58MEHvb/LysqefPLJYbyYjwGT8sVzXdDBJqMqKLoz9pawWwztpW+Ryq7Jlbd2BODuH3uZWl6OXnbV6CbOA87JFdzkeS+JD/bDDCt20wEHTf76hoHFsVcX9eyywH+fcs5pRf76ysfHx8fniOeUwhFxZVisANaFTFkmOQsnT6D1xNeczHeIIRo63PJkrz4327bd1fQFOa1CbZVX5TR7d1T4/8/elwdmUV57/84z8255sycEEghL2HdBRdwBV1Ar1Wprt6u0te1trW297W17W5d7a2vrba3X737tV7qorYprtbiDFgRlEQhrWJKQkBCy73nXmXnO98esQYqoJCzO7w9838kz8848M8455/f8zjn2ermnIopVsI4AsAHkq8HbR5zxwMGtKTbYPIS1HsCCRG2yN1cNdRkpMKdBW+NtEmjRkgqEznJXvONzu19/fcYnfjSpFEDc0F/tqCvLFZuvKFHptKq1UFmORAyKCgCdLWhtwPTzMP08gNHRjOodqN6GRMy+mY4nZS+gANZnbwsA2J0FHDqf3VtjV60hWzvhVEVyEtIFdB0ApERaQyQKNQfdHYDE3s0wJEZPxsEqZGQBwKFqjJuBwpJBmKpjRdpIKCKgkBrMn3RZeSBE+a1KfHRw4qKzL8yJ4On99dfWxhb0jEwH7t5c/NjOYS9KaCqCKZmcZOzZpUxtE0Vj0TFVdByK7fMJeh8+TPgEvQ8fHxijwqFR4RCALwwr2tjb9+lde9PSbv5i295MFILzA0h2SxmAfGBn9YREEoGPJDDsTXeYPkEEyVla+T6aFheZ5UZmjzIcupwtyy82urtFYZh7h8o20zlIsdyuTo9TJIPjXSIPQDa6dqhTs9MdudRNMDsRkUEhhp4bGV6RFhVicooio4ya8freSnVCFH2mO6iTqrDuaVRPEjjEJcVBfc7Qy2nQfDjD0F963tjwDnSN2FvNgYnBUmo/+g4rirjyGnX22cYry43yTQwmw3AKMVuiFMe9shwltzwEE0CChGAicdH8QbouHwMEZu7rBTNlZkGcVpGGj48Dfj4xc3effLdby1IEwLUpNttteCrbsr3qCLcAKuAJFtl++9kMghPkO5+t8vSe5G1LxCcAM8/IKm0v7Zaz5m/0cffq7saySI4m5f315T5B78OHj8GDb999DBgmZOSun3XDAwe3ruk+dCDZk6MEu2UaZPOvTIDsV+5EkLW2bVlg6clOI1sBZMeJ5FpVtx6KJcZnO4/NObKd0+YtmEKOxB4RVU2yrIi1jw/n7E506Cblby0ekMayRUuoJBQm6TH+zKyzYSZ2ayy/Vb1m8+wb09L47J4VKzrrkoY+Ipy5auZ1ZWFXoHbKg1ypO7P7zti2Fns3Q9c8I9njSR0Gb76E03KOrIxE2FIw5zPgWaBxaqs6Ky+2pl7qkISeTqgKgmGkk9A1ZOagreGw1PUBmJYPBYZ8ct/dL9X8BqBvzPzz3PGLi3rrr6lbpWQWZ559h6oE75qJyXtfnn7oM32hNjU96ZKa79027w+/b7vlQGd5M9fnyK7z5FqJwNBISZ/WMyJz0om+IB8nGT7G9t0n6H34+PAoCQYXF+QfOvesb1Xtl8CXhg7dk0hemJMdQOBgEjOylGEk8bPX0dgLRWBqCUpzP8rPzRl27R933ZY2EiBUhi6sxTCSmkaBXO4sMRo6RO5wWZcrOyxnkMAMHQKACsOAMAkdYlLJ6KPsXNltegmNSkkfZac4UCUnSpWYkc29k4xdOgKOfLKL8oplI4MUSMcdAdSYyJtXuujaMd/4qFN5zJB7K3j7VqEoUhowzKUCADb71NvLBEiWK17S21tlxQ4ppWADbCrjvZpSJ9mUCJBug0UwgzIyxLxLaHQZjRozaJfm4/hC7t5prH9b7tnlbBHjJylzzhXTz/A04PLh46RGe1r+clJGSUi5ZnPP+i6tn1jLmy9N1sqpWz4e5BHxEVhCkBVNelcoAeuYLqtv/0mYYnyGpMP/l7GjzagaiyoKgIAQb/c06ixPM8HdyYb2vtTG3S0loeiMyfkUONFn48PHCYJv330MAqZk5C2dMP+xln0/qll3MNVn5deSbUbh0Lg2V+6q44F+SbuebGViSAlhl8GxxrM7wmR/rb86iwHm3yUgXNMvBBgCFDf0uK690F7jaPf707gclxpAxGx262KGt+AqMTNRVbyrOtFdl+p9raMuJQ0Q1af6rtjx98qzPz+AUzy4KJuOig3QDRBQWIKhIwEgGcfezZBGP1LeDRj73TtH6wVIS8DgJGQ7fhn3Z+Fh3w6Tx3fT1tnS11N/bb4hwSnr5hsSmZnILUJDJUAoGYuC4kGaq/fFxqbnn6v6ucE6gR7c+rkZlzZlnnl75pm3e8dMURYk1R6D0holhvVNrdj+6LdeX8xYvOHsfWsnb47pXUIESqIT5o+4OS90MuUF+Dih8O27T9D78PFRURAIPDZ5ovn5UnvjlEzzvwI/uRLVbVAExhR8lAL0AB4s/4LBOgESohpDA0gzIQCtSLaMkPWKYTBIUkACxFJhgwCdgtP1resD5wegEUsFUkJoCOSgk2AAMCCKjQYNLZXqRBVaCkEAGqkSKojLZHWtKGMoPUoyyeEAa4AuwCBiZo3U2ZHQJ8fcHg3kfJTrOlZIiXiMY30siKQ0C+JLV0RC7kubDaSZN66HNASIGaZMgciWntqlbECWG+a4VhZzlYgr51140tX583GMiMe1Jx6R+3YftllW7pGVe8ToMvXzSyjrNNIE+ThNcdW73a+0a2xT5YBX5G4Xq3X0Wk7eu5WJDSHMejQAeRRf6K8Ls8Z6OX37UFZ3OyLhZnybr86RIZE0MDRM3x9bdFt1QldlXBrfHj7TZ+cHFNXdPV9bu3p7sC0l9Lsqz/324mnkl/338XGDb999DC4uyCnu0lNWxpq0q5MwQzhMOlzi1jWh9rK3Wb6GPFpr88XtFjrpn/bGTmEUR4NtF1thW48NkCAGE7GEMH/OUhmRXbTOFByBAFZIUYl0YjCsMvpOBh7YrIGfkMbPD2754pAJKanbngBVx7vb9WSBepo04opm4xO34mAVQhGMnOBy4qaAQToaLo+7BPRff3EYfKdWqnCLD8GZcthNBzyFVZ1b6o4hzzE9sFZwGPEenH0ZhgxH+3Qwo7DkJOInX639v5INQQISaZnsTDVnqIezAeNnT2t6N5U2YqoM95bWzXot0hXqkuDZW8ZcPONrOMfPufTRH759B2D3s/Dhw8eAQRGYUISxhR+RnW9PHtzZ/iYxEQkwiKUCPYPjCoxM7tVJ1UlVoG9Szno5ePVLoWurlQkAMrivQLZfoL011qiarO8aZdQUyuY52oZ6dUJc5BEFDAQYUKALlqrUCASCTgGVtSAwTd91trZxkr77TO3dDBkLSK0H2QCITem67OvdMG/1/OZ0+/GYqaOBW5q03z2YvvcnxvNPU3cXaxqktPwcZmZyVChW0iCzNHTTPSUish1lR+lgpgky2zWJHK7K8pnYKlLo45RDIpH+3YPvte4OZO1+7be/4d6eYzze/PnzyYMhQ4ZcffXVO3fuPGzY008/PW/evLy8vLy8vLlz5z722GP8ATNR582bR0R33nnnB9rLx+mK19vSL7drsBLp7aiMrVccmZ3onCI2Lh3gLlRKAU/g6FH2OSIuE45OzAkf+/O+CqC65ovBlBeghgX5G8/N/fyw4jVnXPe90tlLJ8y7c9TZAzANPlw8ta+qUnQNjWeM6Mt6jisTdfqJPiMfPgYXvn33MegYFcp6bsqi0RGHFTJr1DiNPvtLrB3i29lMVnauTdyz9VXAIu6J7RV4m6y1GokySPRX6MOqnCPNvlnEljV32rkTS2LJVo0VK4tOSJZpaRhSGmASdgzkKZwCQBA92Vy5O9FJJNzUAEJtogfAKx0HLt32woXbnlva6MpaT0VEMjH+DIycCBAMHdJAKIIR4+w2rTbIkxrhZCp64dQrctc7vG4Vg4XFxVsyMnKPBneU7eGxvZ7CABAK4byrsPAWfPJfUTQCRCgswZDhJxE7D8B8TpiZiYkRUbPeOyY0RhRcH45m50Sy9PGVu8JGpChWVJQYEtTUZO07iaq/G7GmlBEf/JP3cTLCt+82fILeh49TA7pMA2CClFJAXqStypcdfZQ52qgdKWtDnIpyX6soalBKMzkW5XiFOjVGGQAEjHzZPt7YM0nfM0PfOlPfOpRbCwPZm9Qzy5Vp1erYBCK9InsIt0bRa76SDAQPZS2qUCeVq7Mko0zfK1hKViQQ5TgzASRJBJAGiR6df7DntwN9+cbKV+SBGkgJTZemR2AJHywPiuxEUXa+k13B0a3Zx45WnpjI3l0yOSMtgemQYR+3emenDbRnHuPmxqOP4fY2/fFHjv2YU6dOfeaZZ5555pmnnnrqxz/+8b59+y655JK2tjZnwLe+9a0bb7wxNzf3v/7rv37xi1+MGDHi85///BFN9Xe+853vfe97793e0NCwZs2azMzMZcuWHfuJ+TiNsT8urUDeCv2cejVmQroZYEtnoxsakv0eNJzAEZ6w33zHOQGltAfYP2we1g41BVGWKsAICiJAAAJcn+DM1zsK3+j4aXV8arTg6yXTrikY48vnBxpGr82pEACka06mYN2Hj4GHb999DD6ea9u/aOfymkSPJVGHQ8Way+R27poprie7cYs5jm0q35EBmdaZBZz4RBJI9C9eB8BU6Mv+BVPMuulOgXN2KXtyTonZqq5jafZVIiayRPjMLM3gh2BlFlvsv2SZYv171W+Pj2SDYRaxnxjJnZCR264lr694ZVV3w/ruptuq1qzvaR682R8wlK/C0/+Dp36DVc9gylxMPx/FozB2BnKHWMQ626p4ov4SO1fL5RLyIHez+VXYuYgO7Q7vAHOLdFdx7DsEAOkkKrcgKwedzXjrOaz+G1oPDsQcfCQsKF3CICJBoNKsqfmhIxTf0Tpkx9NaupnTrSENo6zWSYwAOLHrD6+tu/W6N6dc/drIJWsu7EwdGvQr8HFywbfvDnyJqA8fpwaKMsbMKLxke9tK03jnoXOO9o4BBYACDiPZSXnV6gQQUgiFOCkgU4hEEXccA0l2ZQQ2YsFRbXpfl5JjQNmvjJ2lbcnknnFG9VBqHq3XJkRkNS8IU5EB0aNm5+kdBqkByQrARM007KBSCmC0sT9XdnYHczr0AdfxcVOTw0EJq4gDgexqDnalGu7n/bAAMZnesSmWt1xl6ThVpgTFdFWdwo8kAld/cqCvyMdAQNZUy53bj2nk/kpZsUNMmX4sg4cMGXL99dc7X+fPnz9z5swVK1bcdNNNAFavXv3QQw898MAD3/72t80Bt9566w9/+MN77733i1/84vjx482NzPzaa68tXbr061//+nt/4sknnxRC3Hfffd/85jfLy8tnzZp1LCfm4zTGVUVBUQGrg5tNrJu1YtlKk0f/1GiPIM6UyLnJ1d4aOOhXD9XN8Yadtu1VeLEEOjWOKrSwMPhya4pBSSk7NAlizaD7axIX5QcvyvOdycHAdZnj3mxr2JXTllKML1ZPQb4G+DVufHxc4Nt3HycE/1m7MS0NwBa8eyMNaViFbqRjOk0G37ajZuUUpw27m9Nm99ByWsWY+wq7uJy51Sw1I7m/ohuAkx5nV71znAEnEnL0Sx6m2VleYFgZxuwelsBIsrEv3h0iJSsYvCx3xI9HzclSgqt6G5JSRoQCICX15R01c7OHHs8pHnS0NWD3uxAKpMShGjTWoGwGwlHU7oLhFKP3JGZbMOfJvkHOvDpEPMN6HMhWfJHnCzm7WN3PPDkY/cFAy0FsW4eKdwCACI01uPYriBxBpH7CcEHJZwBec+jx/FDJ5yb97Ihjel6RrIEAhZO9gXFZxn4pdE3oAUogM39pgdYgCjsp/1Cs887t33/o7L8O8iX4OHng23cvfLmTDx+nBgj04zmvZgULQIKtrDkISAFpkFgbuHhzYO4hKhFs6AjEKDNPdmbLLiJr1V9DUEIAxBBbA3P2pVMg6KQwIUXhGqUsSZEmUTxe36tAj1FUhaZAV2H0iJw+ylKkQWABeUgUbwzM7aK8Tsp7J3DhZvXsTO4p6n351QO/9ZBDA3D5o0ZbywuAZAi73IMlWbBk86YnxMwMEJNdANB0jITtJrE1EbbinoiB7Gw2PddgUP3il2mC303+lITcvOHYH0Nj04YP9ytFRUUAAgGrReNdd911xhlnONbdxB133DFp0qS1a9eaX59//vmcnJyFCxfGYrEjHnPZsmVXXnnlzTffnJGR8eSTT364E/NxOqE0LN45J/uCvEC2gqhKVpIP2VEgPLG9HW5bLzjYmdIGXHae7M+SIZyNriofcHK24dlI5m/EDf5ba7okpKSlSwRIUNxAY9IYhNnwAWD45NAvt5z90KZLXlh17WdrR8S3vTOQVteHj5MLvn0/UdixY8f8+fOzs7PLysp+/vOfm7m2S5Ys8VYPePbZZ0/0aQ4UDml9FjUP29o60idhL5E6/WBcRhaWwTWts4CdxWsXL3fjF7ZsNDk17u1iKGzva6vjXbsPjyrf2zzGUtbb8RKkDsPDGXu4ZLNUHjhMCrl7E4hTbHRoiWsLx07JyANQFMgIEBksJZgZw0PRHg3/Zy9+sAUvnXzK7mNBV7tVet4CYf8O1O2FtN0ZctZZPEw9Hfb+cW4UWYMd1QTD3e5KI5yNbCv0veinwAcDu9+xnwsCSxyq/QgXPDC4oOSmH561/KvT/19moOCIA9iw/FVJikGBlMJCKooS1As6a/L2tlLmbnVqu1JYo459ua+zJV6jc3pQL8DHSQPfvnvhE/Q+Tj3EdFT1IiXff+RpBiJRmjXNdCjMFXodgZjI2h+YHldykyIMgoQQkKVG3Qx9iyDJLJmIIcoDZ74YWvz38HXLQ4v3KyNVvUvYOg5mahNFG4PnK5CmdxCVMR0qQxhQJIQpme+jrIPKiHYxZIhsZSKDVCZRxC0ztG2dfZv+tOtbbzUM4NK3uvhGqIpNQrFT4AEMl6wiSxdqpgoIuG1hTafJzukES2cSmU1VQ0+P5San0sbzTw3chfgYUMjqyvdKUf4ZuKb6gx6fmevr67/3ve/l5eXNnz8fgK7rb7/99mc/+9nDRhYWFlZUVNxyyy3m13nz5q1bt27nzp2lpaXvPWx1dfW77777uc99LhqNLly48FQM4H0MBObkBdecky2BoIBH/G5r3k06njwJQdZSpblFWC6e1TLEJt+F3TuOnLZlXr2YlfhunQEzbILBkKhOGCFBZMWLBGaduSn98TPGJwiJ7u5JvRsvOdQxvedQYXpNYWUr9yRO9En58DFI8O37CYGmadddd9306dOrqqr+9Kc/PfDAA0uXLgVQXV19//3377Rx2WWXnegzHSiUhXIto+lq073cunCXxklC2ulrJryyenNdXDqr4Cb5ajPBDKvxqLRtMdtW3vxptrXwFo3l6IyEnSps/5AzkmwBk0XAS5eWtorYgyCS0nCl4HZWsmTcVbuxVUsAmJSRu7iwLECqAjonZ9i1+WPO/seB726NPVDZ/em3tVcbTr2F4mEj+30VAixhaO69cl817E5tP8G78AyGO3NwahSR1WUAAKTrpjkfvOsp1nGk9dk8cigDcO4/IzsPAKq2YfkfsPz32LXuuMzEwCLrQsUM0yXC6WDHX2f85Y1P7MO3LzY+Paagt6ZDDA2wprAR4mSdzPj+23Pu33T9wb5/WoLcx2kM37574Wcl+ziRkOCUNCJCBdBjpLOUwI9rNzzStIeArwybcufoOYeNb0rHb6+ofGH3FJDMzmq4cwa+PmKMclL1TBkwMPgX715b0fGW9Y0AZhVaRqD48tIv/qj+HQMEggBnyt5p+rYYZUooBF2yaFSKG5QRDDfvrg8ZBIYks/hLAffM4X0REdIBASObe87U3z0gxiQoI1t2NyolU/RdbWLIGFldIg9prDYqJfuUSSAMlwcFSxAkG5ubX7x4+BcG6voVBZNnYEc52KKPmKyUUpNk6t8ekWCySg5VpQgpGczE1r7C6vlDZFP81hGI6Zjbj/g4ucDMHR+gXzHHY0gmEQ6/78hVq1aR5z0TCATWrl1bUFAAoLa2Vtf1srKyox8hNzc3NzcXQCgUeu9fn3jiiczMzE984hMAbrjhhmeffXbDhg3nnHPOsV+Lj9MYnxoWeqQhYcd5wi49b7/dnLRqUxov7GAOTudYYeu14DLy5lvTiS3N3WGy+cTEkNJqT8d2xEnMjKR0wkfrhftvFbEF+YHpWb4/OeAYSqGUTIR5r8ZQJUDiF+vwb5eyqg6kF9QZw9L1aOvDkEx8eS7yogP4Wz58/DP49v0EYceOHQcPHvzlL38ZDoeLioq+8Y1v/O1vf7v11lurqqoWLFgwderUE32CA44fjJz9ub0r4oZucbREbBpQpw27ReIyICz9u/TQtHa6rvVV2NlvFr9rUv5sG3TYa+ce5bZ5WNPEu0VSACZBrBAxhO4U4ZG23F4SBAhktSGFregXwtXRk5UOwEQBEhpLK3YSBGBfrLN03SPn5gybFs3/RMGYl9prA0LZ1dd+f315Tet5gGAgJVK/3t965fCSQboZxwmZubj4OpSvQnc7AEgDRSPQ2gA4aQ+w1jWcFRaXTpf2fYY1HnYFo8NutdNp0tsh1tzdgv3ZEUjAfiYUFZEodA1aGsQYMwVDRqCvE5tWWs/O9rXIL0bx6A8/CYaO3bvaEilt0sShWTnHX7O7pbfmYGb77DvGRbdkimzKuWjkGHpeEQEAAdw0YtRFV+393e+7KhROaxQYQ71FkVGNscrXDvz2S1P/57ifjI+TGr597w8/oPJxAlCX7H2zq+GHNeuatDjA+Wp4YjSvoq9jcjRvQ09zSChg3Fu3+fL8kXOzhzl77e/Tz9n2bGfzXFJ6ZbSiNXP3bdXyxc7i56YtyhCn/5Pclqgrb3tVQOiQAmyv1XNJ5tgloz+zve/gXzvriUmCDKESoMJQyACgs6pTSLA0SLGdPzAoAEMAGZyYqsTPVnva4x1Jo0+IgJQakRwpWwWoUDZKqIKN/crY8cY+szKiAhop63ood5h+KMhp25/gIRljBnYKpARgUeyAVTyRTWG8qxrx1KFnmBXoMyIciiDWB0NnKcmpA2h7xqYvbClTmUjxq/qemiBCJILEB5GUHtu9njp16j333GN+bmtre+ihh6655ppXX3111qxZ8XgcQDAY/OCn62LZsmXXXXddRkYGgKuvvjoSiTz55JOnUADvY0DxqWHB55tTKclxCZMrJxJsKeakW5fGrX7jbAHQn0EgW39nKuhdOZ4dVgqyqXk7W9vh6NkK+fNU0a3bqeEMEL3SmvYJ+kEAleQqBZnUFosY0AkVeRNLtivVzTUTS3XMGI7Cf06dv1qBNTVQCFdMwvllADiFZKWEoPAEoqPfuj9twP42KAp6O/CnDbhjwTGda0pH+UHUtGPWcEwa9v7jffg4Onz7foKQnZ390EMPhW0qpKOjQ1GUeDze2Nj4k5/8ZM2aNUVFRbfddtvtt99+Ys9z4LC4sKwi67MTNz6mSSnd0idusGGvWNucu1Oq3hFdsyW8d2rL2LNcFO8AACAASURBVGy7o6CHu68JU4TkVWi7xVbI7qxF0irr6SwYOCyy9dU27wRyhEvmMSzJPNvV8zWWIJiBFYgUJqEgLY0tfa0HUr2vdNaVhXOCQvQZ2sut7QCBJIhJhhpSp2QiV0kZSsrQ2YKaXcjOw9iZWL4Uvd1e3wmwmwt4wkq3Rg2EO6lOHGqB+n0mzwdLGiGt1RZ3sQauKwcgbyg6WiAIOQU4+3IUjQCAtkawhFBBgEFoqfsIBD3jmee2xQ4NYdb2rIlf+Nn20cWjPuyxjoD7Dyy/Z/8zRDBYbr70vsnR4QAUBJwBSubw+2fflVvzt7Vde/riFVOMOgCKCCR0XyT38YNv3/vDD6h8DCok88Mte27b9xYTJ6RhmrUOLbWuqymsKJXxbrC53o80GzfvfUNnOTNa+LPR5zantK9sr2oTPQpUUFJGK0jPBGlv9za+2lF3XeH7LH+dBnCsv931z/K6Wnu2f2XlcEHKFRlzVhpDc4xuItkgSktlLSzXjwyo0mklZ/sWKqcINMbYP8Y42GdkZgULU4mESqpObEAzoIWgpzlkkAqSedzBJARLACp0kpjB5YDL9qgU+NS4/xjQGeCaSgLs7rCWpNN0Us3rstrAEgRbWhQiAEJc+ylj2V8cqsqVs7DHEWYWxJKJBNEZZw3ohfgYOFB2Dh+zgafsHAQC7z/uPU1mvvCFL0yfPv32229/6623xo4dC2D//v3v3WvZsmXMbDaiOQp27Nixa9euXbt2Pfroo87Gp5566le/+pV32d/Hxw0SeK4ptb1XHx1RLswPvNaatvRZklkIMqNyciJ8c3FSWAItJxPbqXVrvfekWwDnvVnppoKKFGch1wor3YK5TMzdBmxFnpmFhGzVr5c4YEgbWF8LTcfc0YiGAl+7oH1ZeXh/T0RPT+6sKuupV+ol9gq8sAP3LEJu5AhHqGzB33ZAEQDj0XcxfgjnZjU/qif2S0hghBj9NYUC//xV0xqDqgCAAFr73O2dCTyxCTrjmmkYk99vl4SG36xGbTsA/KMSk4fhO/M++kz4+JjDt+8nBOPGjRs3bpz5efXq1Q8//PAjjzxizskll1yydOnSd9555+abby4pKbnhhhtO6JkOIEaFsmZE88tjbdKpTOLy6XZxGHaKv5HVANRcRHftr618t/LVnKp0jqmFtd38JCQgIBmC7aO5FVLMbmTWJoJVG0e4YY2QkKbG38oaJk9hYyejmkE2a2//rhBCABFFjRkaE3qMdMLQstVgNJhpnmO+yK0VaYAggyB9buGp8SQfEXlFyCuyPiuqm8kAeO6MZy3GvOfMgAKz0RnsiYRnL69/xeZajLegoO1heX009NdXtDUAgAR62rHlTVz2WSiqRdNLaT0LQ4Z/+AvfUV2l1U1WKaVTLCU6nlr/1+8u/p5KH4msdCDBP65eBkBAaFL/ac1zj0277b3DgqTeU3YDgFcP/O+jFS8cEgqDb5xw13E5Bx+nFnz77oUfU/kYPKSlsWjn8i/vfTPOWkLqlljPdjWSht5npEGks9RYSmBfoqs62f1c2/5Jm/968c4n94lygDlcA4TBACssUjFDf66tWmPZpiV/VLPuS1teeWblW1pVyxGoh1MchZGRc4YuZrt/jU1KI663mTY9Gl9/ZeqVC9KrL0yvGiVrnVaBYU6OCoRLw1FLNcmkSiPEaQXQKTxcpJN6X05wyPzSWyQbknWADcraHDiriQpYkEGCIYKc3hw4U0LxVjaApcIUBDq35MaIOpDd5Q2Dk2nLlXXqMbKEVZKfJJveKxGIA4LBIJJgUhXjzdcdt4jsDkt200SbqgcxSJ17vnrD59TFp22McdpDTJh8rEMZ4sO2As7IyLj88surqqoARKPRyZMnP/fcc4eN0XX9q1/96ttvv/2+R3viiSei0egbb7yxysa9997b0NDgNKjx8fHEwwdT36iILWvSfrA3dl5u4KzcgGAIgAUB0g6lbXWepXOX7iKkvRbrCuQJYAE4oSN7gki37DzI6q7tpiPZb14iMFEAIGlF9UQYE6HPFB8h8dPHcUBSw89X4PFNeGor/n05bnsW//1mfkdf2NDM3PuoFgMRokFEgqhqPfJB9rRaJQuEAAh7W1O1HK9iTeohrT5Q03Fg3VEdpuJs6BLMkIziHPvE0rjrZWw7hF2NuG8F6rr67bK7GQfa7eeLsKfZIqSOgoPd+P07+O1a7Gs5tqnx8bGDb99PIOLx+B133LFo0aLf/va3ixcvnjJlSl9f33e/+92SkpJPfepTX/rSlx5//PETfY4DAoO5MRXr1FMZSkCXnr6eTmFyp/oc7H7sZFeJYVvQzl4W1u7TTiafzioJcpLYrD3YstfsFOsksHRiGZYmeeyWYOlv8QFp691gC+od8bYr27c72LilWCBAxBwSSp+hSftoGnOvrtemepvT8cZ0/L4Jk8blxoTQSI0VRnvvHD96oGZ/4CElqrZi4+vY8y4imW54S+5MWnoGh0l3vSqymAx7H/ewTs9gOAJ5cm+sR5PvrtGw9whOJgSBgY4mrH0BADKycc5CRHMQjmLquSgZ++EvfOf6JLFKrAaNgoDMadYqmmNHYCo/HExnVBGKAAkhDqU7jz5+b+e6zGBBRM1RKaj46uGPJXz77oVP0PsYPKzoOvhm10GyjZS9Km06FgQgJeXsrMJJkbwRwSyXgrZcICIpAchohZH7JslMDrSD0gys6Kh/vGXfNytXP1y1c391/f/p3PPEs68ll28/UZc5cLhj9lOjc86ARcuQo7cgQLIuWQY4Kcgwi6oL2y0AQY1vn6nXhqGXcsPZxsbztTUzqblENl1Ce6J6vUJqQu+t6S7/3MSfZwbyJRsHaNgBMbpejOxDVoQTEcTrxcgOKqgInFGSNQH27wIQpAhSzxx61a3T/u/AXnysj4SwkgrNS2O2vWC7Bj3ZSpEJU8WQoQgEkZHJoSBaW2xtC6wiOAwmtlodAkwMAk2bqVz3aXHmHKi+c3CqQjnn/GMdSlDmXvChf2jnzp3Tp083P999991vvfWW2TbNwYMPPtjT03Pttde+76GWLVt21VVXLViw4GIbt912WygUOuVayfk4vljTqUlGVUxv0/jXtYllMzNzAmQ4QjvLMnp6ilkcvcnOW/1h++myzC3eQNOR41lrnuZnu7S9He4ThEIAIywIpt0lIlCmIrIU/HF6Vu5R9Nc+jgGtB7HmefzjaVRu7f+HiiY0dkNVIAhpHWkdcY3a4gp0wTJg6ACpQgIETSLznyyTTBhi0etSAowJQyiAQLq3rHtFSWzTiNg/stdsPtrJ3XIOpg5DbgRTi7FkrrVxfR1Suj2C8Xr/rm7bG+CUQDIfIs042k/0pfDgKpQ3YEcjfrMKjX6Gu48jwLfvJwqVlZWzZ8/esmXLxo0bzZZ6Qggzqd/EpEmTGhsbT9wJDhRWdtaP2vDw8PUPl218dF+8Kz8QtHl0ALaFlB5tu2WFbYG8WQPFijU8vVtcuTWDSIfBppSa3JjXrk0H70hbd82OushWdMNeVgeEyc6TtDrSkjvYZJ2dpX1TgW9+tfPwJFgCcUMHAFYdpkhj3Dhk/G/Hz9tx1k3z8oa9dlHBjOzMHJEp9Pw7twrt1GoVz9BS1sd1L2HjCtTuwva30VznHWKDrAr+bK9/sL06Q7a+3lGPwb690lXLu1SH6U7Zn+zD28+OsBPd2bPROUh7k/XXsmm45su49quY8eHfcACA1gmJYJ3gIEHEgtVt2a/lhYs/2hFdEOi8nAkpQ0tLXQFdmT/zKIN1md7Usjw7WKSq+cFAXm3vaUjg+Hhf+PbdC5+H8jEYSLN8pePAAw3bdDY9C7N3jbc3JwMgQtzQ7i87/8c165G09QIw+QE7ziPiULNt64gYemzctzcGeqItAVVrCVFcpX89q/eC1yrKrpiC0On2hN8w7s77t1xv2nar3ro1E24g3K+BECAh+pTsQOLdi5mi3GtuVVOdOaGhfel2jXVBqkHG+ubl/9EpSuSoyRRLIQjmNEK1YkwIJX1K1nC9brJeIYNjf3PRht/v/PobdX8koqASuXr0d26ccJeggS/anpUtJkw0qvZRKmletCAiyXBUnQ5txeDmRmREuadLqAr39QEACTfpwKwEwXbfJLODkqKIgsIBvwofAwwaUqRctMB46833HamcPZdKRx3jYdva2l544QXzcyKRWL58+ebNm9esWWNuueGGG1asWHHrrbe+9tprCxYsyMjIWL169SOPPHLLLbdcdtllRz/yhg0bampqfvGLX3g3ZmVlXXbZZU8//fSDDz6o+B0RPq4IC7SlJcAQ1JKSvzuQSDKImRXAMKNmsrLaTXkdYJsBcvPr3aYc7NoJkFuv1oRlhYVFCjixJQOCGIYhCYSUZAWQlgiQvjYydPPw8NRM/xE9NphJbK7czoKuYdWziOaAgO1rkVOAolL7b8K2XN475VQxZoA4YGho6cWC8ZhY5B50xyHsb8f5Y1GYgYlFWDwda2qgAFdMwtCskES2WqHIFJPCQF59DdKzEVQAQDJ6ksgKQbEVPNlh3HbR4deSGbalnQATop5c44SGDXXWeZq1ALIj7+OM7WxETxIBBQA0ic31uPr07zzp44PCt+8nBOl0etGiRVddddWvf/1rIazXwrJly5YtW/b888+bX/fv32+WCzjN8O3qNS16MqKoPXq6l7WIqpLnZWy1Y3V6tjtsuGN1ySFoyf3gytXZZc8dPTbQT1xN3tooZHPrTmkd56+2mSAzvu5XDBX8ngO6fWjtMzH3tbeZzWgAuy8uwGABurpgNANPH8CTtajuxZgoVIGVjajoxsy84znzFbGOH9Ss7zSSNxaM++aI6Z4Uv4+Khmq8uwKJPuQOwRkX4eA+KAqYYehQA9DT9jj3Jvbj0x11hHNXzYUPp6yg02DWuwvLfs0F3AbAnjEKQWeIAFiCDcARKhIICBzvNMXSqYm9FYFYaH9QL2gu/fN3z3w8Q815/92OGX+e8vX/qFpWnWhZkDfl9pGLnO3dqeaf7rprR7xxauboe6b95/renm2x9sKsC2t6yhOsqNy9LhG68Tieh49TBL599+J0oy99nGyIS23J7jdf7qpLSYPAtoCAIFgwSepnoJi5Ntn76d2vlwQzhCeH366+xwRihiAGCyJmAkPp7Zgpww0MQzAaMrhPlZL4kdGJe06R8o4fCOcUf/LmKb96vvqXGqcNQ0sYvdZFStdbc3wJDcEkhSMcXxc4f762MsIpAMTIS0fnN03fUrC/I5pkMGA0JpqqlfEGRLMyjMDTtO1NSslkfWee7BLQU0bYJAnCiYamRO3Xpv/+S1Mf2t+9OaxkjsqeMUhXTqRc/UlseBvxuLG3QvR0m/2RQP19HQJAsrNdxGKk6+jtBZsSEjPVkyVIcQoIwtThExEzICZPG6Rr8TGQUBd+gltb5O6dRxkjysZ9oEJGO3fuXLx4sfk5EolcfvnlGzdunDbNemCIaOnSpQsWLHj88cfvvffeeDw+YcKE3//+90uWLHnfIy9btiwSiSxatOiw7dddd92LL764atWqSy655NjP08fphOmZik2mgwivtRsJU7IsnYhRusEi29Q8OVEleYJ2svZ0g3Np9T6Ds7st2WPHkBAUqwOaSQZLUGEQukRa4hNDQvdP/OddSX30R7z8wN+2b+3u6r1ixvSx8/upyZIxCAUm8aUGEOsGHIJ+4hAMy0FTNyBsRh5uPjyBMkP4xSegGwjbFDkD97yCQz0gxqu7ceu5mFWKhVOwcIr7kwKZpYxeM+OCyLDVj51x/OINdMQhCNOK8Y0LXFKhPYYnNqM7iSlDsXgmzhyB4mw09gCEzCCun+UevLUPUiKgWIVxcsK4Z+H7zE5B1LkiAEfrduvj4w3fvg8+Xnzxxba2ti9/+cuVlZXmloyMjPPPP/9LX/rST3/60yVLlpSXly9dunT58uUn9jwHAl16SrVF0hKI6RoTBOgIenGrrLitrDYNJgs3MHPU1GQ3CTWVQ171NeARTpNFjh8WzFpj2d3D2Upehbb5OnXW4Q9bG4DnlODZ0f67c7IIMHQQADkhIxfASwdx+7uIBhHTUNWHYSEYQMZx5ZN69PRVO188mOoThI09zfnB8OeKJhyvg29aadncrhbsfAdCha5bkyQZgSC0tGc95T3of6tcJ8vaKi1Tbt1V2PffWzLQDVc9y9wMXQcRYFg+ntlC1tTZBTMx+9i6sx87zrk4JytHbWxNDxnRe/PMh47fCoiFssjQJ6YfoXH0f+y6+4+dbWEob6UOlm/59Q5jZI4S7NUvGK0m8xHrDV7+SE/eD9PxomCGZAYgTkcyx8cR4dt3B8R8pNfPKYK///3v11577YEDB0aOHHmiz8XHEZBko+DtP8QNwxQI2E6Fw4+6QSasTwCggEZHsjWW9ck+mD4IkUVAEwjEHA6K0PgMtU9PHWov06HJ6C5TBy0ARSIsSVeo++KvqnQ6F3H6r41Xbm19zdZsAP0IGTJINbum7lKmx5B5trEhxGmTqD6nddzE7pK/jdoYMgKt4R4A5epZdWopWBgQudw5P70ySWFmoUJXSNehgklASlLmld11x6QfDP7F8v5KebBeTJpCRcO0X98nmxq80lDnUXIdVCHMmkjuGMD7lRkiHOZU0hKcCFVMn6ne9C+Hu8I+TkVIqb/2krFqxRH/qJx/kXrVJ4+x/7uPQYZv1h106jz0jXbN9tHGZ6iHUkZcZxCztJV0guG+5xheVbyzdEkMUiAZjh11xnD/cJP6vzGZQJJYmBbcHBURNDws2jV+8czs83J9kccxgXuTS55/fOWwdIBFh6KXj7xqzHhX/iMl1r6ArjYoAokYLvsccgoAAD1J/M9q1HcBQHE2RuVh2yFIRkp3F6TnjcNNZ/b7sep2/HKFy7YUZuJnVx3hnHY346HVkAwGppfgikn4+w5Ut0M3qScGgC+di3Ps87z7FTT3ggCDce0MLJoMABXNSOuYWdLPbkrGj5ajKwkiSInPnolIEAVRjC042hz9eT021sFgzCzBv17gG2If/xS+fR9c3HPPPXfffbd3y6WXXrpixYpXX331+9//flVVVVlZ2Z133nnjje8vez3l7Ptndr/2dGu1AHSWChGRkCxLQ1mN6ViaDY8g3RShC7sejClj738sPiwc8VLknqV0aRe6YbIXAsgT3sDVYZGjrGc718qr33f0+LYM2z4PexXBpuydS7B3ISekAsBEMsBCI+IMof5+wvzKxglP1yFp4GCcJXSCWFQi/jbveL6xV3c1zN/+fESoANLS+EzRhL9MuvR4HXzZf1vFZKREbiF6u2GkrYo0Zh8zaS+/mJekeBj8I8STblSJfrs5A6Trl7Edp7OnN6yTtehmRwBMEAJSIiMLZy5A6fjDn51TF+eu/VRl2lDNPAF1ZknGpJBQ2xNJGedZalF9Tm91ortqzheWt637a+PbAH9+2IW3lMw70WftY7Dg23cAvoLex4Bi/ta/xaXuxv9eS0ZEzAzbg3Fz8cgAahI9Q0PRnEDox6PO+mH1uiwlmBB6wtAIJEGASMsA5PB2fQ+zkNFqu5K4lfcfDIYgDJ1ZPV3s2WHQZfqPO28vb33dvD5hu1vMAIiYEyIC5hWhhYZQIkbicu0VwdLyDCSPiBd0BvuIlQ7K7xZKpuxJiJDBKoFBiMoYAIaikp5Axk51ersoKJItk/WKKBJxMZCdYP/Z9T7+iNy6GQTj1b8riz/NLY1mRRtL1uKkDJi9E4kEExvS8Zkclwhm2iazIGIi9ZvfNda/I995S5DKgoxtW8TM2WLqYOUE+Bg4CKEuvEY55zxj0wau3M2dnWBGTq4YP1E56xwaMvREn58PH++PPJUWFgZeatOYKVOlxqTBbiRnWkzDrn7r9CBz1FwmHOJAWiIuwA0H+0WWtpreazSJwZSrSkUobWkJQAhKGlwUoMdmZs3J8R3IY0VjR+ffi1NjUgEALMWqjoYxcAl60Zc8a7ZRVR/VNYwYb7PzANbuR303VAUEtPRhyjAMy4YglBViwwGkdUwdihtmYeMBPLsVXUmMK8S3LkZPop8WUh5B6wkAk4fiB5dh4wEMy8acUfjeC/2YCfM52NdiEfSagcYeqwQNS+xusgj6KUORNmAwvM6WZNx2MZ7bhngaE4rwZDl0CWIMz8U3L0J1G3IiGF9oCi+wowEAZgzHLXNx05lgRiT4Uafbx+kN374PLu6666677rrrvduvvPLKK6+8cvDPZzDxl4mXlYWz1/U2relqDApBoCTzzUMn5QZCPzuwqVVP9mNWHcacCMK0xd6GLrDNsVlfjj1qd09XNuE0IbVz5Zxi9GQfzYpqhFUc3aT1hXcNgN1/+y3D2yS+ZKs+vsPXW2sABOf37E63UqRVQUFSEoZ2896V81VuTJYZkFKJEbEgqk5J4HjWCC0KZgRISGbzCidn5B/Hg+cNQ2eTFTkOK8OsUXjjSXvW2S6sC9h9e6FrtqAe7s10Z/QwqSHZEkR72o9Ql8i5SU7GI3mKIQFQAAlpgAiJPqx7GdmfR87pUoS1JDS0ItWggDVwnhJMsgwkIbrF2V1Fd2497ydz3jp/ZuafD73+H1XLQmowT43eUfno+bkTJ2Qct/r4Pk5q+PYdgE/Q+xg4/L29Zn1vs9cvsdI1LDmemTUPdrgGu9MnJEfUwNBA5H/HXXReTvHwQPTmfSvTUgaFkjYb4nGaKbU7kaa+M6Q0AM12iRhMmoI+aN8pmRkWx7rCdjCV/mZV9abetonh8LIpMwuCgRWd9fWpvusKy/LV8MBMz0fC/+769ycPvZhNUQJncIwcX4FIgurF6JjI7BJ5hlDCMj3SqBVswPa5Agie1T7uULjjV5HkaLkvyKpB4kyjqlLocQo0YdgkfbemFilEut5XpY6Licwox7ootzo4JYTAj4e9X6768YaxfYvctsl6igzWX/07SEDqlj9Mls6EBcyy/GBIksSm5tMsjeQ+hJJBIMlQRo+momGiZLhkySTM55GbDsEn6E8XUH6BevkiXH549pkPH6cKrhoaWtmhpyViBpeGRX3CgCmLN4vFm7ossoJ0Nwp0QALcX75l/cd8Hx5GyXsrmzuRKLql9d4UQADQCBt6dJOv93GMyC7K0/fDkKwQp4gLij1a8hV78dKuDKIZc0bh07P6VahPag4vAMl4Y5/FoVS34faLMWUYADDwdDliGgIKqtvwzDZcM9VqEmjicrsygC67DhntXYHMXAwtBQgYmYeReQDQlYAAEmmr9pFDG00r8VxDBLGURVoMtdfpf/c2yushCOeV4QtnQ5d4ZCM21SM3jEVTcOFY/Pc/oEtLT3qwC//xInIi0AzMH4+Lx+HOlxFLg4CSbPz4CrdKjw8f7wffvvsYBASE+NmYcwH8qGb9f9eXM3hu9tAfjTozZuj/6GpY3lbDBLAUJKTT1sUJZl04HC08NO17lsQd+tYc4/Lm8IqwzJHEYCd9mrnfvuZGafc7ccNwzwDhFK8X3mzk/jJ/ZqaiUKTP0GJSj0udBGnMr6feVCLdlBxOyAoKgzlQna7p1rNz1OO2tjo5I++HI8/8Wd1mHbwof+S/jThai9EPios+ifI30duN4lGYcQGa6qAokIYtWoA9PbK/P+X4ULYmjIS7ix2IutkUh3Hx1idpzbdVXP696ynOMoC5ymPqzBkVGzFhFgpOC476V1N/9PntP90S75wRyftkXvS57pY96cy5qeLbOmchx7j0QNZdRY90aTGCkFI2JjvzAtGGVIdP0H+s4Nt3n6D3MVB4qGG7JxfPdgjMLHuQaZgUwLBcFFsIzQAhRMqnhow9L6cYwKeLxn1l3z+KQ9FeI92lawYTkUIEg3tJaUGkCVCBtGNHiTkNozOdOsq5edFrGJdv2747ngT0hlRiyqZV49TODYlWEP3b3jVPTV90eX7p+x9lECHZ+H3j6ggFCaxDTVIkzIkkIltDs4uMFpXTI4yDLLFPndREw6LcM4oPeJ29JBn/OmNrtz6zQehDZZ2AVMEBo3kmd5MITy8as7ExriMIBjGlETLJfYVkZnjC76b94KzsssG71L4e7bGHZXUl4Dq0FIsD7oIOHCfXk35oVkIiJjary7PzxFm9ZAkQ514AQLY0MUOwlBIkSIyfNHhX58OHDx9HRVFAEIOZM1VqSBoEhAQlDXZeaJYM2csFsB0ssrReiw41wHAl9k4I6CbOC8cEWyabAYKUZgMYSEaaJQCVxE1be/dclFccOp2LyB1HZEbCS8dc/JUDbwnGv+SPX1gyFtsakNIxLAcv7cKQTADYUo9ZwzHJow+aMwor9loENxzqhMDAK7stgj6eQk/K0rYLQnsM2WH811VYtgXdCZw/FhOLwEBFU8uf964ecl5ITSVFKBo1irKTky9UM4eHACAnjElDsbsZKc16MoIqLhqHWcMB4M8bsKEWDKus/NgC3HAGAGyqR/lBBFQwsHY/5o7GoW5srINK6E7isU2YUYKmbvvhZAAwJNI68qN4fQ/e2Y9YynoyD/Vgcz3muFkFPnz48HGSgMHn5Qy9S8y5KK/4wuwSAIbghlSfZYOFMPOPAYfS5cOF1uwx2d4UN3hF8XCT4ay92B3v5f3ZVOvb+3rJYIfQF9Y4+4PLPru9R832pvDUpqfDfpc7tVSaDclsj2KQIbPfpYwK6jovnRyTndWYyt4RFJOP75zfPWrOv5fOBmAWujmOiERx3jXuVzUIaYAEIG2JAvebeHdWnXwG7z10VA2O1JDtdAhHQW/vYi3ieBZonOwI8/gW+W9ngBs6GCADTTVoqMJF16FoxPGdjBOA0RnD1879bacWe3bfDzce+vUckfG1Hd+9uPOC4t49FGuKRHqfP5jxxtBeAU5LZuIxkaLJGcP/2rSmNtE6N2f8pfnTT/QV+PAx4BhUgn7JkiV//vOfna/PPPPM9ddf39HRsWTJktWrV48dO/aBBx648MILB/OUfAwQFu1YvrKz3tF1w3QtHBfEnVLsQQAAIABJREFUtkxBEkkpWRC8edVMZ2UVfa3YbuAAKotk74i1wxaJM4OZQ8hOhepIRkiGQAorCUekwMAfWirqtb6fjzl3evSoZU+BXbF4ZbLPEvXDaEtH2rXKgCSF0Sf0L2986b7ZCz57/LrTfHQIUkgtaNYjI7hOgaFCr1HG7lJnANwnshakX++lbAaNM/Z1iPwEMsqV2RfI1Y4zEaNIWyixM5pgRA8oZZP1XYIlCIZMZqmZe1peuKrsJyv2/0wKWhW6YIR+oE0dokI3ELgyZ+h5uRMH80r1J/8qa6odnScIYFMBb5Lv8KYOOtvtkQS3xp/rOFtVgIiMt/5hrFsLZsovkH29BKbiETRy9GBeoA8fPnwcBTpzfoCGhBQCdvcZSZbmC8yjkvNE1OYrzyUIbKEXexLUrI5z0lXkOW9HKW3BHex/nbjTgjlaZ6SYq/uM4voO9CQxdRhCvtrjfXDj6CnXjJyQkEa+EsJf38X2Q1AJBZludC4ISd363NyLV/agqhnF2SjJQVEmKtuwt8U9XHsMmoFN9WiPISeMnqTFK0wrBoAhmfjGhfjPV7FsE5gwsgAt3YeKZ4eRVlOaLhBLK61tWs6WPRNG9OHTszE0C5+ZjbX7UdWGrBDOGokZtnZ+dzPW1VonmdZx8zmYVozlO9CZgCr6aUCbe9HQDQGrDoMB1HYioHgKGAIgxNIQgG6gO+muG4GRMgZq6n348OHjI+DmvW/8pXkfwKKOXp/+ickZeTfve3NLbytZRpitbF22KXh4o10vA85u29h+PK4jYIctn7cJd6t2jfCsndsxDmye3dzkLgnYL1un0rmlljOX3J3ftX+RPI1K3eLo1tFSbLC3co6jdFLiRuHrAQrqgh4ce8Fxp9ExANS8FyYLLwT0lCVUJwGzrUC/WYSHnffgsFZ6cIxcfzaf7CCVbUWEZCemtT0qz16O7+a91UQgBeEQDlYiGUd2HnKHDMSUDCqylMDqhkeKM8YDaBj5cl7V2ZFknU5yZFy9qW7EyqJmSYBZw5Hpqm33HUx25KgZv6l7+eEpX19UOFOQ73P6OJ0xqM93dXX1/fffv3ChVSKjtLQUwE033ZSTk1NeXv7iiy8uXLiwtra2sPB0qbN1VCT2yLbHdI6TiHLRVwLBUnr/fU4R/LV57ysddQDc5WYwm5nR5C7UE6M0kl0Z73LdDgJAKtHvJswrCFi1ZfYmuswxbO4jGUiCOKqKlG6w0muX4bM1BswAdOCljgOrOhuenbbwiryjNSMaGgwQ4HFKeuE0GiUMS9DSpl03FY0/LF/xxOKTxZfe37Du7eBFYU72UbRb5IIhICfJ3Sohl9IxKMwiwokekRujaJ06ZpRWY7oIIU73UVaU+2IUjVNEhe6Uq+3VOsNK5MsTf/gv4797974/Pndo7WhUz9C29orsIm6/Zfh3B/kyZWsrYCVi2rdXEDM7KhLXpyEim2pyXF5bkGLWsDEfP0vowpKbDgHEUorsHBpSxPGYmDJtkC/Qx4BC766J73g4Wfu60VMHlkp2aWjUJdFpN6v5g7rO5MPHh8b8guAZOanyHl2XfOOwUE1CX9ulw2MwXSkWCetF6fR/I1hcgDUOrqmFI8Rjt46tU1zFCig9IaOt6jPB4JTEKytrLli9DYZETgRfPw9jPhae2wdGYw92NiISwFmlkXAgIlR0xLDlIAqjANAeQ3EO2vogCCPzMH4IAOgST2zC7hZLqnewGzfNwvUz8Ys3YNiuTmcCL+3COzXQJfo0CCA7jIvHYcF463df2oVD3dY9q2tDQA3AYBLmE6BCXtywJkOPo4tRvQI/uwo5EVw11T1tXUIQBKGiyfV9iFDZireqUNNh+XLhANI6QMgOY0YJssNYXQXBYEAhVLeiw8x4c6otAwz0phEJIq3B2RRSMcf20w504N161HcgP4orJmPYCWh74+Pkh2/ffQwODMi/NO01X2AGy69Vrl6UX/p21yEQmFkQgSEgmMBglxx3iFrHmFqWmvuZYIf4dj57Fe6wy9TAroxOh5lph+L1kOyw/2Rx9Has5LD/7lf7R81KeKB+CwDMILusPrN3JUASQByBODe7yGD5Tk/TRbklY8M57529uKFv7G3OVoKzs04iUvnAHqx/GVIiOx/hKKTh0vGBELSkW+aNyJU6OPfHvbf2Mow7jMCeCjnOMDMINW+Xd3nFoUnIszux1V2I2P29dArV27BnMwRh2nmYdu6gzthxhyqCU/IuaknUBES4LnNzT/GurNpAWjDA+6OxgCRdAYEkc0KmqxJNESWQrUak3vf/tv9kZWxlMKtsTunnF5d9XxV+05rTEL59H1SCvqqqasGCBVOnujHAgQMHVq5cWV9fX1JS8s1vfvPRRx998sknv/GNbwzmWZ0QpA5y6x901pnB3INDD2gF1ynROUIETyIW+EPjry173eDfYuQFJNz4nhhMQoh98S67IY3pWBCA746cNSac7RxtV6wDRHatPbPxDhOow4ibpCxgeKyl44iYdCxeaK85OkE/Jhy+r2zcv1XvZoSBPhLNCnNKkGAoEp88GHxpTL+afCcD/nPy9ydkvbiidU1d20t9RlOnzFNgDJOHukR+pyjIkj2ZJBspr0kUpygExhb17GYUn228E6dojRhbo4wNUirP6DxT28TuygQA44zCKwQpISWj0UgBqAhMK9UOBDkVypwzOf+CQb5Mys5BR7tLEZHbWskrQLEeISYiNhMsTHmHpfNgJsEMIsEghWEKUgQLhYjAEkVDoQhl0hRx7oVgRizGkTAp/uL8qQw2utf8pHf9z73bjFhTuvHd3vX3Zc6+LWf+f5Pie3U+TnYUBOjh6VlvtqejCm3t0R49pEsrV5oEsQB09oR5bngPW7IlPbS7Le7rV6+W7MifDjejsLOyyQALa6vdyIyAlazeS0BAQW8SL+zEt+cNzpycSmjtw30rkRmCIbG3BUvOARFCAbcXq8G4eBw2HkBjDyIB62Z1JVDZ4VYZArBsC66ejqumYvkOd6lkawMiQbT0QoFkcHcCjd2K46w093mWYQgjcsq693dkZzYr+RoFxvfuz9DiTIJIIpHGO/+fve+Or6O80n7OOzO3SVe9WLYsV7ngbopNt4HQgimhZMkmJEAam91ANuxuwqYugexuCh9hk00gCUlIqCH0YoqxMca49yrZkiWrS1fl9jsz7/n+mCrDBifYsk3u8wPr6t6ZudM055znPOecAwhr2NSKsggun4XHN2FdC4hxyQzMqsHS3Z4DNK0aaw7Yc2ulRHkEQQ3MmDUKq5vRm8SC8WiJIaDitDo8ucVHZTgVHqqCUVEIBe390BSYEqUR/PMiuwhjTTMeWo+cCRDQhdVN+PYlqPEcQg9v7cO2DowqwmUz7A4/efyNIG/f8xhBmNLfhQSdueSrsYM6mwqRVfUTUtSM1K2g8xABtd1eBs47Es7wWP+b/h417BW3sfQ2aBlue7Qs3P4zzte5HLrzvW5Yx270TB7/bn0x+fTyjqwf8G3c1XLDmStLBJIKRFQJzC+sqg0WvjrQOioQeXOwPdmsPzztQv95Y/Av2nd888DaISOrkfhK7Zw7xy88AtfjAyOTwjsvQUqwxGAfBntBBCEAhmQEgzCyvjQHHA7ddbJ8WRg3z8HwHCtr2rpVqejdOezo5X3Se/cjcjwswDvfnswM0HMQCgwDqgLJ2LEaMxb6lPgnJq6t/9YfG+/c3rt89ujPvFIxcHNTpZBQSEQN1VDgFiQkZSYotH49VRfQB7I9cdkxqCoiue/F/fdWhMYuqv30sT6OPI4o8vYdgGU6RgapVKqjo+Ob3/xmUVHR5MmT7733XgBbtmypq6sbPdqupT3jjDM2b948Yrt0bCDR8aNc5490NtxMOEHK2FNG7EnTC49PZKQNA4AnmAK8ijnbSxBEqA0WDPMGiCz2YFcy5t8aMTLS0ITqyg3sbjkQTjs814QSWDol/ACQZVkg3n/s2D/X1ubOOf/HE8pA+4CUZSvP6daWv1bUUiA/UVkvcByZwayZBPOnapf8bt5/f6zq5AmyaZ6xYZax+aAYt1OZsUo9fasyo1+b1K6M1jjneAPcpoweQslm9eSDYizBZKaZxlYB02ou7PqGYbUIwP+0Ln2yd3uQM1kEG9X6XerM++bdO/JHKs48x7or2PJ6FGFdeCJYI2DJoZs8X1OydR8BIAEKha1hSgSACaaElLZ7JU1AErNy0UeVM84BCd62Wf/1z3P/9R3jF/dZje/zOCEhjd6nrjrEuvuR2Hhf7+MXspE5zO0tXryYfKisrLzsssu2b99+yGJPPPHEokWLSktLS0tLFy5c+Ic//IH5sB7oh7n9PP42UabRNaOCJRrdtS8jXYUcs5QwXHWVzacz4JsOallbt7psWE8b3zLs+8ijdAGw3QmVhWWaYWnpmAEowLApsTkDf+PY1obbn8Y/PYl7V3gkSEMPIgFENESD2N6B/hQAFARw9Vz0JNCbxKwavNGAbR3oTeCdZvz365CMkjCKg8MieyY8tw1vNnh6PNNE1rROe5bltmJje7GZ2nQgsWwXTImOIcwb411lTcGNC8Ifm3rWwvglV2ZPndxXme4msnUTANDSh4fWYmcnVu7DXa9g7QEQgwRe2IHCEC49CRENkQAunI55tZ6bagIdg2iOYX8fnt2OJ7dgRSPWNKO6CLcvxjPbYTLYEX6CoAhURxFSIQQMA1NH4VsX4e7L8P0lqHRk8utboJs+USLw1v73ONuv7MFD67GlHUt346crj9AlzONEQN6+5zGyCAilQARcZdC4QKFGQjJUCAEqVAJFSuDQDDf89WoO02Ipq+GELi5j7giKnKSsBAHCimEcKt9ifyUNt+Pk6twBx+K79L1k+ykqnEjJDrTZbu8CeBuxk/d+Ep8ghP0At5l6ew9NIKKq/zv13JpgpEjRBBBVtOd7m+Xwv4h727Z+ed/KPj2tSzMrzXvatnTpqaN0jf4iZJIAOxw6bHLcuhpCQSrhZTpsHHJZYV9S6Wkj/D8dIp6HcWzuBJlDeR4G+fLL5P8WRnEFpszHlV/Eks8hXGjvqiAEwscTK/HXYnLJqV875dnfXti3Tld+VPfYxYtf+Mas7b+acOChcc3MYCYJMHNzpkclGoOChnj7zFxvublbgyASQRHoSDUe64PI44gib98djJxKdP/+/QDOP//8Bx544O233/7MZz4zevTowcHB8nKvRXhFRUVTU9OI7dIxQWKtzB10H75MEFYlE0tKrpNGl1FyuQhNPIEHrz3UtWf1UCcYdpmzq7cjp2IOdqe+rGlYB+/liIEIqRk5LNSfFC4qUgIqCZ3NITMHpzrQGW6DYeuz8LMPupRZU5dWEeKfhUri9JJy2DtLzJyOKMvOLf/0gvkLi0cBkGmkd0hmhGeQEjk2ljFtDD248yurO56cVnrGdVO+U19y2udm/DSsRBsG3hnIdnfxaCaR5WCTMrkJHBRZnTQBw2QVJJjlJu3kBBUGORNhI4NQlAcEMdwJNgCBZlQs6teT39j36JTwqAGzqDvXOV6r/NXM26YVjPSk3K1xc13xlAWjJ09pbyAGKwpCESEEJ5NsSoYUEAyWsJl6V+jBlnjE8jtr67hht+Wt2q4UO7G/ZBAr557PLc3G809B2k2YWBFoPSBfeEZ8+fYRPuQ8jggGV3wt0/jcn18m27pi4NUvlV7yq8Pc5owZM7773e8CkFK2t7f/9Kc/Pf/883fs2OE2ZPvyl7983333XXHFFXfeeWcgEHjllVc++clP7t69+8477zxkU1/5yldUVf3BD37wF20/j79xtGdZEYDhC/DcCNIm2SWEG2g6GCaE92vtfYVrdm8cOGlOV8RHLu/vfmCta23sH7NJGBJEUAinjj/65+A4RlrH/66CwQCwowP3v40vnAkA0SAMAwhAMiSjIGgvf84kzBuDnAkGvvmiI8wDOgbRk0B1FH9/Mn7ypieNtDBoxSQOFxMNoCicjqfiggMSAFIKb92+8yNP70DOhKbizInY14e+JEyJ77+GJTPpgikFwOSpUZym4ocdSOkgoKIQ/WkoZN8/VhbBBCBBjJYYrpyFK2cBgGHi8c0oDmEgZRM9moac7tRUOLfW1ja0DPjGIZCdPSJGfwZlEcTSSGYQz2JnFxZPHnYmA1ZU4h41I/JeUqmNLVAELJt9IPYeC+TxIUXevucx8viP8ad+bf9qCSlIubf+nDcG2trak4Ioy2bWNJOmrpAwIIer151u7+Rnw2G3IYdD2QqfSNtdAG6O3D8GFo7t9bG8fvUbhDNd1PkVjsRbOItZPDthmELb1nr7atnJjd+dlIBw9o0YzO2Z1PQ1DzNYIVEXKjSZzy4Z/Z0DayeHiz9eWR8UCoBne5tMloClkrJOxnHBKkdLEYkiPuArdSCYJjwfx19p4NQWCFfD4NY2uL/Co9RdXp7c84dhBs3+6ffLHBm+Jajw7gLCmZehpMpeZfx0bH3LznpPqMfxcS4/EFoyvVviB4JysKv7kf3aGQcr+pdVpE0rX+G6rASTZUxPFus4O1Pwd0Px7UXUqeUES1NmJxefeqwPIo8jibx9dzFyBP1JJ52USCQikQiAa665ZuXKlQ8//PCll15Kw5lTw/iQ67CMfvYe0IA1AQOwZ5RmDxhdPxHln1QKTzlRK3Yf72mQApDDp5zYGJaP6jMy5VooZmYq1XCPmTYlayQCirisfLx/sZkF5TeOmv6bzl2KTcMOl5VZcgPhcPS2V0HClgvwfR3bVwx1vDb7ikotbK22OdH7eE/DxFDxJ6unhoQiwa/27u7JxC6onF2uhmN61lJcf2TGzG+MX2CtInPc8ouM3kosYJYY075aSKGjcfL+T8R0+bVN9x6IPdxEBa1iEeL0+rbvLzv7qbAa/dzMnyb02CeWzwRJlXUC5xAkQkimNc7lKCChMnMQuQyFdNICbOaEoiNgkKZwFgA5nfIEcP/WL0aD35pmFBSivFrvrqHwpydef1px/fvt4BHG6336tZvjxSolZnzix4XLPt68TgQDqK0T4yeZr75AkgmCrTIK8hr0kOUCOuktKi3l5n2kKDBMzzF0lhajRnFtHdpa9TeXCcmueAWGBGB2tKrSIbzyOHFgxPbE1/3ocJZMbvt1wdwvBmoOy72rrKy8+uqr3V8XL148Z86cV1999frrrwewYsWK++6775577rntttusBT7/+c9//etfv+uuu2644Yb6evvPh5mXLl36wAMP3HLLLX/R9vPI49QiRXqEpxOr+5l6q734sEje+tTHnLosgCeZx7s+PXRaDFzmwAlHFYEfTy/89EWzMCWKziGcNApTqvC3jIMDMLzIGnt77Pdn1OCMiXijAQTcuLB9V+/TTUNKVfSqU6qroiEASOV8QnmGEDYfPaMGNUXoGPSEmeQTNloLT6nGNXP0noG1//vcKX0qCFtLjI6sgawGIugGtrRhahU6B0GEjI4nNuGM8VjegLeaIBkTKxANYnIF5tXiofWQgCCnF697gxE6495h/mYN1rVCIQAYX4biCHZ0uAki240AwwSa+1ASQdegbY+t+82QkIzBNDIGJDCUxSMb0D2Eq+di1X5kdJw9CYvqsaUNOdNea3QxFg1n8C0UBF2ZCwyJd5qxcPwHv4x5HOfI2/c8jgm+Ujv33OIxzdn4ydHKccHoadHqUjW4Nz1wSmHVssHWx7obVSLJ0EgRRGnT8OhswDcVlN1/wIAQnm6IXcbc34zc+ciFP+XptpiHS/e6MnzY/XDgs/5sjZnh4fkA57vIev47jD/DMzTCP0GErR6hABissiAp+pPGpaNqXx5oaUwPxs3cgUz8m+NOBVCoalE1GDeyDDDktZVTqpww/NhCUXHGZXj7eSQHoQahBZGOQxBMq9xrmI4BkLZP5EgDPctjLcD+QQBwMhmHUCCukYT9qeeXOTkSL7lDAEGo0AIY6rcJemakUxACUmLiLJx6wdE8QSOCtwf3Xrr5+yERiOX6q5WJKhs5CphQvKQRfEkI5tpcYE8gtytw1pUHizbMj1C4Ym71klOqlxyzA8jjSCNv3/0YOYJeCGGx8xamTZu2Zs2a6urqWMwTv8RisZqamhHbpWOCgvk0+ArcrhxOtAzYj2YCMPSGeeIS9GGhMlvtwF2ngawp967+zjJUOrMB+YWamT+ceCYD25N9O5P9E8JFowLh33TuPq2o+qRIKYCMNFszcRB06Rd7EyRRdgwZFbJgK1iCpONDEAjSnqAHArYl+m5pWH5qUfUfuxuT0mhI9TOIwY90731p1pKPb/zl6/F+Fea4fUt/MOmKH3Xt3Z8eOr9kzO2189yDyjbLvm6tsVphRlVKjb3Rc+YlIzru5u5dr3X0fK9PjGtQq60T+EYWv+94syHdBeCckvrX6BQDqg5VhUmQDCEhBLiQE/0iqLAR4gyBUyiIUwQMQTLIOROKAslWlxuCyVJyui99oBbCNJSsKKomTvQ/i7qrRvJgATzfnRsVpIigElV5ZNYFf79gCuu6MvUkBIOyqUHu3kXEUDUydLd5o+382C4pQ1F4cAimAecN8o3rAcHs7qLubpNIMFlnwKn/BKzBNLkchUY2D5PHB0Zyy/1/wcKbfhaoefCv+JaqqioAmma3z/r2t789d+5c17pb+OpXv/rMM8+89dZbloF/+umnb7jhhng8/u6tve/288ijLqy8vbD43ub0hiFze9yQxNKL//xCLNihu6fC88FqSW/FmrZOzC/Is1XyBQIpVxRGAFNNEF05a2QHQLiyOvCPdSEAOH38yJ2C4xmjijymA0CpQ0MIwlWzcelJ0JT+1/Z+sY23FRVwp3zplbY/XFpbIAjNMcwchS3ttvGZNwav7cFJ1ZhajStn49fvAISsbrMnRDCdcD+koX0Ar+4pumDK1ovHvLylOcDojPCPthTaDAsBWRMdgx4TIIGfr8LubnvfBlKIBNAVxx/WA4SQirSOAg0pw26GYB3Lq7vxzgFMqUBfCi0xqAIgKIwDMfzDDGxtA2CPw/MXXrzdjBk16Ip70w6tDUrAlHBzTQSs3I/VB+xExUu7sGgqFozH2FJEA9AlMgaa+nBSDZ7fjm1tKCnAdXNQGcV18/D/liOWAjMk4cE12N6Jzx4XDY7zOHrI2/c8jhXmRyvdMaeFivbPtXOt11dVTNyR6D+YS0YVbcjMfX/86bfuW6mzVTMFwE8yOjIykF1iTr73LbUZ3IymE+q6Wmu4Pc4dK2ARutZKnrobDvM+POZxH7m2xFsME+lb+iafN2CvKFyawnmSO6Q/sQBIAaVZr0gWV2nhiFALhbpysN1a+bYxc5YPtAdJLda0z9XM+I9xC47oBflAKK/BZTcjnUSoAG88gXTcu0xOHDjsBWDnPoRVbOBPcAyHXdsv7Nce6eG8IP8WGCwAduoYXakhIRCAYSIQtN/sakHLLhSVA0DLHsw5G6GCo3d6jiYMw1i2FAeaHxvdVl4QbMkOEIwERXMiICGImd2aTt+pMwGWJpvIGjit+h/OOOMTAAw2m9M91YHiiBL8c9+YxwmCvH33Y+QI+kcfffTRRx99+umnrV/3798/adKk2bNnNzc39/T0VFZWAli7du211147Yrt0TKBVi+p/UHt/p5sJa/IpCdj8oKd4O5Y7+EFxe+28jYmepuwQnLGdQrDJ5Fl8eA7EgJF9pGvvjEj5P4yeeVq0+rRo9c87tl+wdaWUkiC+Pm7ev409+fIdL6wYaCegQgsmTN12JiQDxFqXgAaQR76S2xnXqytjwgux5ie794FgzZUNKwqDV8e7no01vZRMVnCSQc1mcG/3m5vn3zpo5Mq1YczsYMpsLNJIGgJoihq9TQMLuFylkZNXb+zfHEKwW5TC8+jolt2/TsksEX4kNBNqmNMalAyFJ5sNDcqULEKSRBn3RmQySYVZBJmISALETAw6qIwdIw+yJOEoJjw5BaQCpULVKgLVGzqfxJy/5iH4QRBVSTcBASWXXdyylQuGUFlpPPUYx2Ly4AECWIJY91YgCJBkJoCJqbyKggHZ3mYNiXVpK9tlZSYmktKl5N32DczM1pADYsR6Mbp2hA88jw+IzP6X/4KFm1/5S7fPzAcPHrzjjjtKS0sXL14MwDCMVatW3X333YcsWVFRsXPnTvfXRYsWrV69GsAll1zyF20/jzwszIqqv5wVBTCg84Yh/Z93p7YOWeNe4Iu8/bojxxx6ZWd2tE92KzBpi+Y8yRgDnLKb0Vl2gQjUmQOzlwuNCkiM4Aij4x/RIBZPxop9YEY4gHMnY3UzZtYgGgRgjT/duKNvw/hxNdkcgDVqcGvcOH1fJ/6wHpEAokGcNg66iVVNkIxXd+PvT8GZE/GNC9EVx4YWrGmFJsDAFxbi+Z1oiSGtY3sntndiX+/Xv7j47XGt/T39Z46ZUNq0GoMDtpc1tghVxWgfsu8HAex12HkwJMGU2N9nky8ZHZ8/Azs78U4zdOfqWyX3/Qm8kxx+jzFKIljWAE2gNIKuOCS8oJqBg/0oi6AwhHQOpmlNcXelhd6NyoBuImfaN2xax0vbQALUhI/Nxgs7EQkga6CuFDs7oRBaB9Adx3cvQXUUd1+Gu19F24AtRN3QgpsWeCOR8/gwIm/f8zjeUK6FnppxyS87dw6Z+lUVE88vqX2mb//OVP+gkR0yc1ZektlNnzvku7+NjHC06ofQ6LYZ94ncnRnxw0T35Mun2vD3VfEFyOwn/e3su/O+89Xs+1J/5G53sXfkhACTNIhUk87tnV4aDaWkHhFq0jRmFRZaa5xXUtu28NNdufT4UHQk4+XDBAlEogAwcQZ6WmGagC8BMQzOFbFMpRCeZN7Om3gbtae3eMbQ01+6EajnkUlhd9BhhqrCaiFhNQAIRpDpw7InUFiCxddCz3rV4UJBLnuiEvRy4zq57h0qjKoDgwYPmSEmaGkKSxZOpabPkbBAAHNzRErw3EitesFHATSmOi/d8v3mdE9VoPjHU264rur0Y3ROrZYkAAAgAElEQVRAeRwx5O27HyNH0J955pk333zz9773vZtuumnTpk0PPPDAc889N378+PPOO++OO+645557Xnjhha1bt7oM/ocYSoTMjNXGjYnIog8lQGQ3S48uGrnrcsRxWlH15pM//kqsNcXGt5vXNGXiYCIw+8v3hC3PYxARNaYH3NV/2LpRAAaBYN7dsmF/Or412acSVBI9uSwJyZI8h0OwDB5UczVGsA1waAiSGB4IAsiapm30mAGYLC2jOJBLE1scNTMpaT2ukjiEnQcQqdOk4K5A/x/GrdtV3LGgZ8yk7co1syYe9bMJSOblffqBjDIDyWI51KpWMuyzl5KZkAgASJm5KKfrzAM5qC3KhAKOzzC3lZl9+9XJXWIUg4KcjSAVNYdalTp2JAFb1HmakatCVw6BAOdcCSZDbFHntYhxJ5m752ZaFo25YQQOk7s7EYthTC1FiwB8dmxoa9xY25v+/cY/nDbQakKCWVSP4lgMBCgqGSZcyggWHeEVYSKbQihIgFOqAobnE9n+rO3x2l6TnSdjsrkpoVDF33bThhMTZqL9L1qYjTSp7191u3z5cn83Nk3T3nrrLWuASnNzs2EYEye+z9OgpKSkpKQEQDD4HlqPP7P9PPJwEdPlZRvi24aMkgCKFKEQNCGy0g6vnYcd+4IbN6yEL5J3noe2TM8fjwrYD1bYvVcZTJLY6UfPIOCZHv2Tfbnzyt+rOfiHCOntMr1XKlEqPF0ohe/H/F5/Mq4/GTkTD63DczugEN45gMX1mDkKqgBQxmZWEVYb3qwQFZrA7i4UhaApCKroTqAlBgJUAZOxohFnTkRVFJvasLUDQRXFQXzyFLzVhAMxn9COsaWN7njxzHgKp4zDUB96ElAEWKKuDB+fi5++BcBefslMPLfd1rlbR6Ob9s5bqZzuBNYcgO5O/3UJG+c+cWkgAobS2KejOIx4Fqb0qCXrvlMV7OjAonqs3I+qKHrjyEk78I4GUVWOXV32pgoCSOTg+h+CoAqYEiv3IRpCSEVBAM19EASTwUDnEHpTqIiACBHNu80LAj6l6gmuc8nj/0DevudxPKBLT32p4c3G9MBZxaPvnrBwYrj47gmnOx+llw+2jQkWZNn0JbUBuIQ42xp2/2OKpdMNzE1ekt1+FL6kpiflc2fS+n/1dHBeHRU7vLzF2jMNdw/gPNvdrit+/8G3iwyAghzNIcHEAhAspgzVzBuYUKEXVoxKX5iue7S74eLycXfUnezuRVQJRMPHu58wfgb2bEI8BkN38hTsXTUveeEkSuz3h+UznG35FrB+s8v+ndG8GJ4AcINSQTAN2wBKIBBEJgUQVAWpQWx4HQsvQUklBnshTYyegGjpUT8tRwky1kvBEIg+1Vfyy4o+q4ogi5B9Ku0KBQBOTgh256W4kESgM85CUTGA2/b+tinVHRBarx7/l72/zxP0HwLk7bsfI0cEjx079sknn/zXf/3Xu+++e+LEiffff//ZZ58N4JFHHrnxxhvHjh07ceLEF1988cM9M8ccRPwtM/62hG5Jd61QSbDVWZ0FgZmIc/z+2zqOUagEPlY5CcDcgor7O3buTPW9PtCGYcfk5UYNKU+JekyowWywNbgbDLw20FpIqqHItGkwuJACcdIBx+Fgk1mhxHRYBL2X+bdMpBCMci0UN3NZaXpULUFnE6CbR510ZWX9z3b8Yrc2XkBOy+351PTPvucRRUspPqr/6ciWjvBgVaZoV3H3a+0FI0PQ37UvfW9zIikvjNPECfxAmUz1U5hIziio3ZHstA4owslFudd1CgByNLfvVGdNMPcNiLIOMVpCYUAQTzb21hhtMaU0ziUgVlgCYLY6wrBtEAnE1CbGDFBZFIk9an0d4bop3z7ax2iuWWU+/zQCGnRDvfHzYtSYunD4j/OKDv7gZzX9Ha4UhBNJqCrpOeiGrXzHoX6m7c0mUyyZgkHOZCxNvZ0QYiYIi5eHw0NZB26p7+EJU6Rs2C1mzD7ax57HEQXL7MD7LzVsBZ3w/gbeHQIDoLe397777luyZMnLL788b968VCoFIBD4QEHIn9n+B9lsHh8m5CSf9c7groQJIJEBwQyQLcyyBVqWws5uYgMA7tPNY+q9hidWuxvyYkQwBMOlZz2RGLHvAUuAAAY+5NOCkGmQvY8YSiFJXeo9XPGJw/OWY0ns6EB5AQYz2NWJXZ3QCOfW45q58y6Y+LXlB++cMBbA9yO5+gIFRSEM5aACARXRoCeQAyOVwwOrMboYS3cjGkBvEqksfrQcmhimLGPAlOiNA8A7TdjZhZwJhWASBOGVPUjmvAa6psS59VjeYK9YEkFdMbZ1eBmdHR0wpGNHHQWlKb0UjuWxWgS6ZJjAYBohzWORrDtQcX5duQ+6if4kFGE3ISQglsQNpyErcbAfYQ0BDakcJGw3RDiDDYMaEjkAMCU0FUmnYI4Z//4sKgrxbxfg8pn431WIZ8GMi6aBCLEUfvE2WmIYW4qbF6I6+kHugTyOM+Ttex7HBa7e8dI7Q10K0bZkX4jEDyedZb3/646dt+1/K2MajakhQQRiCSJyHm6OAVVJ0dlKjrpPToKEN00NbHehsfRm/gadXvsVtysn289qV1xvb9mxE0R2m1k3ZHKbsJBPJm8lCew+PG5THYepZwLYkAoUVogk2GSpC/NgtHdT9a5xNO3+KYt/Vn/ucaiUf19IE/EYosXIpKFnUFiKogrE+xDrBpxzNqyuwFrNp+/2dBFw8h0Om2/nOxzrx74VyZJAOPkR/9hYKZHLQVXsxTIphCKYMhc714OAibOGyypOKIjaOnPtagDTB9Lr+8pmnh3Lubklcv8WnOnKgD8FxeD/bHrm6qqFERHo0YcEKQAUEu3Z/KD4DwHy9n0YRlSpffHFF1988cWHvFlRUfHcc+8zsfdDg/5njfQuaabZTy1a7CGzM5qN0fdHIzJbKNET4AGcNPUuPV0XLLSsckN64J7WzRsSPXWhwptGnVSkBm4ZPfOxroZlAwctGb0jY7f9gyJF/dHEs/6uqh7AT9u2LRs8WKyFDmS8bnAZaWZhFqtBYvpI+dj50cqvN622y6UBAARxxxzzP1otqtUOLAksQBPDReVauFBobwwcdKTSANOSsvE3VE2tLyiZU1AB4H9P+/ffNj6m5/o/Pu1zJ4967x6mRBg7P92/byijZgbIMAU/l2uqby7+6vg5R/X05iT/sClTG8x06N0pMXaIp52u/4yYPjXla1dO/vcz131rQ3w/GKcqSQ1sQkpQEQ+lKXJATEiLsIRieQk5aOvUBXOxsd5o2KLON1kAqJYd1bKDwBrs0JdY5JToNnVukLNEpEgzHJlYFDjK3fZjfcbTTxADuSwY+i/uo0BAueASdd6pNX1tDpkEgDkZH8YUeHISgq+PIjNROERj6pBL84Fme3G7pQMx+//6HB/K/Z89WYTx+19r3/1v+mAP7jxGFqQWTzAGmw5zaREuF4Giw1nykCEwn/rUp2bNmnXrrbe++eabkyZNArB///53r/Xoo48y8+EMivkz2z+c3cvjbwGNKdmQdJqBAMzIgRQr8+w2MBXOI9MNEKW/ANuCa4t9ERE7o9DgCe2dCJMZ3sJMGBNUzir9kDdQzrWyCIMCUAKU3sasgw7niEOa3TJoMG0H3LrE63thMq6ff/v48lsae0VdabiiAAB2dSGRAQAwLqhHaQQv74TBIKAnib4UNrRAEAacwa2SkTV98wbJCWUJAEwgkYYCW63XFIPiLGgtvP4grp6NOaOxYh/KI7hkOh7Z6GosAcLeHqjku/TWF4nhEkuGKe3XOafDkiqs4epgaTecsYj+nAQR0rpnuK3N/mo14jmEVQDI6SABkiCB2lK09sMEQiqm16BrEHt7ICUWjsfyRl9agtCbxINrcOu5+O4l2NkF3YTJ6EviN2twIAaF0NqPh9bh9vM+yD2Qx3GGvH3P49gjK8018a6gsNhTrBzssN5vzyZvaVyRYymImFkyFCIiYVqd5S0WkgEiA1IQWSIpADahSz6jC5eWdCTZ1urCSre7bzosPLmRNex0rHCk2n7y2OszRk7zeh+Pz05yVLDv+T9MHG6qMbAwnSi+sbCjW4tB4qKycQB6jPRXGle1ZIYuKhv3tbHz7VN03ENRMWkWGrfAMAHGQC8GeqEFESlEym06TTaZ7mVGAPeEW+kOd7SK19bGWtdJebvr2mtJz6i6b1pWvWY82hphGPaFHT0BmRTefgGhAhDhzadx2U0IFx6Dc/XBIWbMhmnKLRtpaHAcot9uzH5nckKHcw/7nI7h8jv7Lm1Md26JN59ePOWjFfPXDe1jKKaUi0tnHotDyePIIm/fh+HES3WeuJA5Tm9nmT0kWCaHKWS3+JyYsgf4PTZxnOGJ7n0lb/9y6tqH5m98/GA2kTKNr+x763fdezYne//U27Rk+wsXbX32lI2Pr0l0ehPBpKXZtowVR0Tg8vLxAvSFhjf+ad+bz/Q27U5YiVC25H6jtPD6+dd9vHLyl8bM/Mnksy8sGWv7DcISDDKE3it7VaF4LCvL6ZGyykDkYCaRk2Z7LjklUlKsBqq1cFgov592wbMzP3pN1WSLnQewoLjmZyff9sDp372g5s9NGPtJdkNjtLdPSyc1PaPoHaH415tXveV4ZkcJqqAFJaoiIgAxKyEeDLH+8cm3Xlf/7QCpa06767GZ/zhRTbUb2RwJFaZ13rIIdCmjBlHsNCAGQRK4UZ0iIYKcLuLB2cam2cYWRywBAkXUIiGUy+tuHquwTsEcKzppX5py25/dwSMAuWMrWZMBrJS5ZOiGuewVHuqHUABhF1NYhluyU7jpBvyum0QmsZRMBKRT3NpMVTWest5xp8gusHCcYTjqQqtogzyNKSRzd9fRPvw8jiyCdYtx2M/OYO3Zf923RCKRCy+8sLGxEUBBQcH06dP/9Kc/HbKMYRhf+MIXVq1a9QG3n0ceFso0R5zmSNyuqQpGNaEQCacWyK/qAgmbsrfW8x6G3mh6B24A7yjmyGtKK6xnJpFCCChUpNAt40JVgRNAQPBBoJQS5wgM1hGc9C52XjI2HsSjG7B0NxtmaxKxLACgJIwrZ6IncSjBsasTWQOvNxQ8vSX8q9XY0YFYCvt77awyEd5oxOUzcdsiXDcXpWGoAoqAYpHdltbSCVhZ2qsodthvf0qMoAZFgSlhMgRgyGGD54YyeHAt/rgZm9uwbC/+Yym2dTiOk5vfdn6F0x/Ztr8MRUFYg6rax+SOdtENXD4TJWHA6c5rw7mjHC/X3mxxCFkDGkE3kc5hKA0pwQwJtMZwzgQwI2Ng6U4kc/jGhfjBlZhSDVUZHq8DvQkAKAhiXx/+sB5/WIdvvICOOFQCEYRAX+rI3Ap5HDfI2/c8jjlUEgpIZ5PBJvPEiE0SHcjGyStIIxA0Utgla13dNANASCg+ZZDzLrtPXxqe1GRIS+ruMLjeiq7hFo5yG8O/0ZehJ9/70umV7ibpyQm0vGnzvhX85oxAgolIFeK6ysnLZ191UqQ0J81zNz/9x57G9Yme/2zZcF/71iNytkcGZaMgFGeCiQRLGDpSCSh+I+s73zbIM24SkPAiausqWaltEt6ZtzsMuU6ZkxOBY3uZUVKJ3nYUVyAQRCCE+Ysx6wwMxSBUqBoUFaqGwb4ROCtHB0RiznzlrEXQNJSVTUqpGjsNQmwHl70/BJ9+wFqXmSu0KIBvTvjYf9f//aLSk75Ue+GfZn/lGB1MHkcSefvuR56gHzmIAGljQCBykt7sWj5b1usIewnBMcdp9JuSxqZET1oaWWl+YvfLhpQGY1ui77N7l+3LDL491JVm02RmsAlOSSMl9ZdjLcLtbecroAdRj5FeOdTRnks+1LlHJTKZc3CCTwCMW0bPfrBz12+7d/+mc/fNe5atiXdVBUIknUwGRFiIp3v2qUQqSLEr+JUQKQQIIgLCQmnLJh6dftE/jJn1P5PPubh8/F96yBlpvth3YF2mO6UaZF80IhKqFNfueKnfyB6ZM/teEMAX60ItaTLVqRW0Y4ry+tmj/+7ayd+yP2Z5z67vdhgyiUi7GE0wA5zbos43oQqWIAg7L+/eWqJKdusU0KF1iVEBzsGiXUQARLrMTa35wn3dDQljqFJ2L8Tg09M+dW7l+Ufv6GzoOqRp0fPS8g6lSYLYMNXzL2ayJhqCAAkCeR0ULeLeDtkJYFaYSBCIGOBMxly32nZ6vSJOm9+X1t8ZuR+R9WdJ9tIgEixIVI866oefxxFFZNZncNjPzsjMz/zVX7R9+/ZZs2ZZr7/zne+8+eabDzzwgH+Be++9d2ho6Iorrvjg288jDwCjguLnswoFGEwaYUlVYHl/zvLhNKvWl9iL8y1S1fY1pN0A1dNuAfCHne47wpPasXRGtnCYKCCIGEWCLqgIXF/zHn0YAeQYffoJoC04HBTMEdGzhYggUEulH31XsembjXjwHbzROPTsjp/8eO1Hn+2Z9ILxO0uFs6ged1+GaVbjPofaCKq4cyle2oHOOPb34n9W2iS+BWYYjJZ+9CQxsRyFQSdkZ5RGPC2kvUGnAEIIKG7oDzBhSrUt4Qcg/UQ5Awxdh0I4OABNgAiDGW9UoHsDXDwdRWEAUBWfVN/aoImUbk98HTZ2mNDQi6LQsFGE3lfDo3gUoLYEE8oRDsBgmBI56aM0GABWNNlbYGBfLwyJgIIZ1ZhWBU3xdoaB6TUAYEq82QCQ3Q7AlNAZpoRhYvRhqavyOIGQt+95HHO05ZLfGneqAgHC7Ej5PRNtnmhapFSBACCZYbPpXKYFrSDGotRVYeuRQKSQj4Bkf4p0uADbelP47bXvyez2lwd7o92Fk0O1S69cTt/JBNi0sROOC/h60JPXbM1N376LNmMQMeuSf9u5+4a9r+5Ixq7bubQh1W/FVibz6/0Hj9wpP+pghhqAlJ7CXZoAYFqFYb5khwV/Lbd7krwJ5ewty67swffgYomCIqf+gbwLa/3X34VMCvF+6Flk02jZA11HtASmYf9n6Cg6YXvQ2xg3Xkyb8S+l+z45ezBFPOz0On8sdtzuTy+BL66YWx+pAUCg2+uWvDLv338y9cYiNTLyR5DHEUfevvtxAg8jPRFR+jG16yc5zsHpUWYHRiSsKnI756pNIqX0eCTof9W584t7l5vMtaHCOZFyu7yZANCqoc5bG1f2G069th1F2nl+KW0pt11Wbz90pQlRpGgZ0xDC6ivuexgTwPxw95696YHJoWIQdqT6ZhWWDRo5VVFMSMkUEmpK6mlOuVZTBWlCGTBzadOQLBvTAznTHBsu/Hbzmo2JnqBQH+5ueHDq+WODh1sb1ppNfGrXq6sTnbrpNPC19l/CIO400mdtfnL1vGuKlKPVCOVj1YFzF5X15mSpWJwzX6yOTNSEPcN2Zecz7dm4oqgMsU+p7xBjarj3oKgTQjOlobIJkArDgCpBCtEoTmxR59WY7QWcYKJBKi7hAUGqbho5JVoqxH/1toVYFwj3ivJTc6uKu99A7VVH6bgsyP4+Y+3bdlm8tE8vE0TNGKoZI8ZNgGHIjet4aAAMsJRghYRTJ0qwvU1m9vwlMNOwfnYgYfH7bHvGrvdriU4YTN7wRLu8o6JCvXgJtJFo4zCU2AfCyrWf7+xdrWmFF5z++OjqRSPwvR9KBGvPDtdflW546v2XrFsUrj9c69vb2/vMM89Yr9Pp9HPPPbdhw4aVK1da71x77bWvvvrq5z//+aVLl5533nmRSGTFihW//e1vb7zxxo985CMffPt55GHhxjGhT9SEkpJLFNy4LTEqKEymvpxhuqXubpwPN9ohp3aYHWGAP1J0VF4Cvip7v06MCSLHPCUimtL09frwDTWhIvU9/JNnu7PXboobjApNPD6v8NyyE7w5mEDxR5Tij/wfRfpb25AzwHT7zPqXq8oCSMfD4tZNxVeMVYs1oCCAWxfhobVY34qcgcpClITQ0u+5N5KxrAElYQykbTpbMv77NSgKwDh1HFr7YQAFAVw1C79bB2k6V8raNwIRDOmI9AAWgMSmVkRUsEMqgHwV9QATDBMkIGGPddUNu8zCutxhDW824qxJKArisc2OYsRhD7wY2p0W67ze242c4dA4LpvjuEzuXATJ+NhcHIihoQcBBTnDtzX47lrfWdragcF92N+HigLccBpa+7GhFabEzBpcOwdZAwHVtuW2mpEBhilBAueMxJSgPEYSefuex7HFzXuWPdS9B8DJhZU/nXzuzIKygNPIpVQNrp1/7ad2vbItGQsIUawGevVszMhJOz6xOHQyIYVAxjRsdpys4Ic9W+waa3aeaf6HP/wZUOtXy+RLXw8cYTPHblNzLzfvPG/JZ/Fd8TackWSWP+BF6+532Q9bSzJlae92Jft/8Mb+8qFaUdvMkAYkAZPCxUfnChwVjBqH9a85cSg8ppgwvEegP1VhGVX/pfCfKrcyweeXWe9bSyUGoWnQdftTSM+uWpoKy7wT0NuOtS/jrCtwzpXYvw3MOPk8RE7w7HOPmfzjwvKf7Y2bno7ECdulk146xCNgVASKHp516zHb6TyOMvL23Y88QT+iUAvsFrGusbZ/ssfXE1B67nF3XR7rbvzegXXbU32WxTiYibdmEt60d+aEqb8x0OY8Rn0aPTc7DHfmjOMWsJgSLjmvZGzSdMZ/eZEdWwL49YnuqKJZ6oJBI/vzth1ZlhpRodDSbKRNHcQsYfV/IwKDNCEShp6WRlQJZE0zx3JvehA8BELOzK0e6ny6d/8/jTnc4Z9X7XhxQ7zHDSMd+TaBENUDMZHamYxVvf3L84vr7py4YE5BhXIURrf8uqP9uVj/p6sijS237+t/PaREqsOTl0y8dVnfhgAyWYQ1yhpQx5gH64wGU2Anz9WQk1BOMvdHc1w3VNdUMqAojUVCvCnml5qxybLRhAhxRiVtiENbAnO6RVWE0wArMAEobBwUocHEe7TlOoLgzg7zN/djoB9glrbvyARBQu7bR++8pZxzHoXDPNBvnXsQCSbLjSHyXB6ynNHhKXgmzyOy/uCE7VNapLxLATj6QXdBEtpt/0qjRh/VY7dgmJnX3v54e9drpswymwCMTPqF5ed/5upBTT00hyTZyGR7w8FKIgUAQ1K+BOq9UHrpr43f79H7dv6ZZdSSSWVLHjn8bW7fvv3KK6+0XofD4QsvvHDt2rUzZ9p9D4nogQceOO+88x5++OG77rorlUpNmTLl/vvvv+mmm47I9vPIw0VQICgIQHVQSUsjqgJOZbvEMGreaUzvCPTc56FwQyBp87M2nM6zruKLGUQMZhK7kyYrLf+2v+0nbcHfz5h3VvGw2SQm47pNcavleE/OvHpTvH1xWUAceWt4vECXYIqryuNjqiYn00wIMhmqrv92M1q6UVWIvzsZn1mATy9AfwpBBb96x1vX6hq/vxdWtYEioArEkhAENmFIrG+B5ujBa0tx8TSsP4iOQUgCCMVBm09XCH0p57JKgCCBlOER7nCcMQBEmFKNq2bhyc3Y3eWRNZAIqtBNm44JB7BsL2pLD9UxWQEzCCwARlUUPXGPwckZjsjQIcotWkJVUB1FdxyGREhDZQEe24DeJEIqoiGAMZRF1qHpAVsp6maShMAfN9nSzqY+dMVx7VzUFKOuFGEN33wR/UmEAqivxJ4ukIAA0jk7J8/Ai7swpxYMvL4XKxowkEZlFDctRO2JxBzlcQjy9j2PY4Wtyb4Hu3aFhApg7VDX6qHO+dFhdnBGpOyi8nGbE31paWZyaatJnDO6VQpBkq06YYcXt1lIt4SeQGDpdOD2E5T+OMXLvDqEPhyBn/W09BL2ftEbezwx+T5yjb63DNkFWC6p7NoL9+uEFZWxzgzGUFo/t7/+CpF5ZvR6Bs8sKLtr/J/rGXu8IVyIJZ/Dng3YtcYe6Ap4R2zDx8W7589j7H25bHd5VyPvHyHLZA/js9h5e33hvGa7AMI/A7i3HQCq61Bdd3SOf2TRmumb9c7tISVgsCS39fzwTNCwd5isuQgpM5s0MoWB967gzONDgLx9d3HcEcEfGsgcQyeZkwPPyFwHB8ZS0flK9y8NmXEspE1SEyAIkiBEhKFC5qCNBDd4WOjTM79o3/ZCf8uawS7T1yOP/dZJMkj4JogBGB7kAz4XwfYDiOmMklFPTL9YIfro9ueTpjPR3l0QABAk5T8nnH5H0zsMDEkjABBgshQgw+X6BSClZQINkoNGFiDBiHFGAUnH6bFk1mlp7E2995zo7+7fvbS721RSijpQoOD2MfPOL6vfGO+xv8U7eIAgGbFgGpIgKCvli/3NL69vvrJq0kNTPxJRjuSf1cx1G3ck0wA2xzaWG/GD6mWV3D09sat1y82jik5RYJ6sr42LaKFMjJLtRDwxt6c+aCTUKjXROC5RkAwMjc8WKMa2QRa9avGZ5voC7tIRDCIHKDk2DUFdogqguIiqrBtQCDBIWZgeSqE5Z8QDavQIHo4LuXeX8eAvYEomFk7Jp+WdsKoAbC59geomGCuWwdaOENgrwrQaO1rXVjqvLTE9YLWRcpragAWc1kTWrEOL2Wb43oTD9ROdNHNk2HkAb234YkvH8wppUpquf84sl6688pRZ36kqWyCELeHvH9q1asM/dvWuCgYqpk3+fF9s48Gul0PBSjDC4VEzJt8ydcLh2pIPPUSwpPITb8ae+0Sm+ZX3XCAw5szyK55QCg63f9Ebb7xxOItdf/31hzNPpqGh4a/bfh55+PGPdcEDafOl7qwTQDKYbP0cWYSABClO6O7TKNnKPWEHhYeIwvzBkv0rsTRJ6Udwg8mRg4b55YbVq+d/1D8CLmWy6XatJxHL4UBG1kdOjBlxHgyJn76Jpn5EVFw9DyfX/p9Lzh+HvT0Fprmwf6g9FGAgS7h5sLNi3T4ohO44frMGt5+HV/fgqS0wJcoiCGvI6JAMAYQ0mBIZHcwwrf7CgGQoAkRI5dwuf3jwHfSnkdZRGEJGR2EQqZClP9gAACAASURBVCx0CUWAgEnl2Nfr86+sf31XlAiKQFCDYWJfN57cjKAKIay7BACYkLMU94yMjrQOMFr6h90ABQGkdO8WIsCUmFKN0hBWHxjGAbm3jvX9pQXoT8FkgJAzMJTBYAaagpwJzkAVUByzJxmaQGkEPSlvg/5xiAAOxPCzlQgGkM6hJIxYyp5Au78Pnz0TLTGMLcEvV3ukUloHgJ2deGYbsjmA0NaPu17BD69AwQle3vE3jLx9z+NY4UBmiLynLB3MJd69zLZEn/P0cjrOwRbQKxBMYKt7CjsUPDMgrFlaCgQxDMHOmFHnSWjz5m71m1Xz62tK4wiTnDphH7nr0uuApwq0fpArp3MU477tOAEJvO43wmHzATYBq/iKASCoKaqG87tPGowkxtSbv552vkonmH4oFMFJC9CwCeECpBLQsw4/7LOl7IkSPdqdAEhI8hEezul0//Vssl9O5oIARlEZ4gOOuNG1zwwAkRNzHuz/hZf7NpdqBWVaYUyP62w6ngYAH9niu2FdZE19Y7zpkvK5I7u/eYwc8vbdRZ6gPypIbZG9jxhEgAKZAIBcFyc3mZCeAYT7DCcWQcFgqYMUFJ6mqGXHhe6MwTftfe25vhb2F3H567VclRN7Vt+yPiqRDiYWDOmFmmACjQ8VBYRisDyraLQmlJPXP74x2QMAkLY4i53cscDiktrFJbXzo1VrhjpZShKqSqyzOWhkedh8G2vfXIPJ1rcaVu8Tlq7ZZNDvunZfUzX53GKPhGXwJZuWLx3cT1KwkiBOK0Jd0d/w8PRLfdtnACFSmJC1utOxz9EBpMDLsZal/S1XVRyxwmrJvDOZsfYhS71tYkwhx5JUuFM56WxjdTrbcpLZmUK42ugQLCUJy40ysgdPDtVM6bo6m01M7Z6/uWrlECpeCs3VWDeFuDTznCFUCUXltEmBNlEbgE4sswiZUKvNXkG4ONk6VR+IZQd+//SoT17RFtBKjtQReYe2/HUnpePJ2WH7MRJSQgi5aS2nU75zTI5MD848I6ehoruu9T7D6fkIS0kvXQ/JuhtNtmtZfO4UMwBWpo+QrElKfU/rn2IiWk4mzKz/KNu7X3/mtdcryuZdcd5bqhoBsG3vfT2xtQAyue6N275j+elJ4yAIydTBVYP/VFgwbkzV0R8YcIJAhMsrrluabnw2ufkXmf0vuu8Hx11QMOezkWnXDZdq5JHHiYe6sPLY3OhTXcHPbkskpNQlKcIux+ZDJFue3+HItNilAOCLjnxUvhV0gkAkAFURhhgEq2ACq43ZnrZccmLIq7KOqjS/WF07YFjJUE2h0cETJD7PGjCkzdg+vRU7u6AqGNDxyHrMq4UATIlX9uBgP04Zh3lj7LUW1uH57SKZvmNP8/enjltZWXZ5ZfDed/YAgMEA0NCDtI6ntkAQhIL+NAqDGFuKGTUoi+C57YhnAS8tbUM3fRE+AYzuJHQThgndBAOKgMEwGSwhCJfMwK9XI+nUIMLX0MbdMgPJrP3m7m4UBJxZBW73A9vd8iYQWpl6EyBAEcgYXr25dXv0pzCQRmHQxxm5Wk7YyxGjLwlpemz7QAZgy7gjowNO0QfBzu1UFWHhBOzoREkEuzuR1r0bUkqoKkojEAIBBbGUd6PmDNRX4NSxAPDUFvSl7cM/eyIA9CZgmHYuihmmiXtX4I7DqlzO4/hE3r7ncUxwTvHoscFoWzZJBAH6RNWUdy+jCUUhUiGyMGE/XwkkFRKXlo5bHe/q0lOwIlQrU+7GpkwQPCoQbsul2X44s82JA74HrBOO2kO0fOJrZ0vewq7g3Z1YCr8w2Q2fvCAdgBeDD8v4MrxIGiQIgCASIM1UZ2VGjw8WDWX5G1Pmnju1VByFUvIRgBbAxJk4sAuBkN2DXho++2b/9DrdemfR1RZKN40x/F84r/2M83D2OZ3AmEnoaII0ESzEpBnYuQ7MCIUx77yjeNQjj5DQTJZDRpbZuc3YTUc4fimGObBWAsSEHDDys98/5Mjbdwt5gv7Ig3X0PmJo5QSBbKv0pq2brrDHpgkDZaSOI72JRSGYYXRT+d8rkSmCAbOPjU4MrjKMDqYACuYqxRcpI9zQoiObej52wH18OuXMjpGxDoIcwZ6EpoiIUCeHi786dl6vnv5205oBM+fMnYdVb8+MfjMbz+Yk8Hxf8yv9rZtSPYDvAU0EYoWERsSge+vPuqd1y85krEwLpqSRY1MVZI/49CQGcLbAfhNofyCtqbPW/jOBBNEPWjeeXVwjQO3ZxJN9+5/oalzVZ5LQQDrIYCaDTVDxtTseKQxOSZi6ZYHHBQpbcklia+K4rca2vSgnKs5I4wheAscxI4CZM9YFEDD7qNIklIdrh3K9xAnLUxCQtuNGeq6npUpdcsG+a7hLN8j4+aT9Ic6o0CHFXnX6FGOPSZpJmsGKwiZDELGEECTPzG1dkNDLTR7QiIkNI7Vr3wNzpv3LETwo59ic+8mnMhCAZCbDBMDS4LXvkNUR0D7hfk+SiQmHKBEO8TbtKzVM4WfdGoLIZMet9VxZRmGxOPm0I3+w74X1sQ3btFG6mdkmQvO4vchIut0ILG+vr3/TgY4XJo69Zm/Tb/a1PKobSUEawxzmOsNqLJx68Y1LTp9/z8z6L43Mzp8QCE++PDz5crBpJjvBLAqqSYzEUIE88hgxzC9SJXhyWJFAe5YTprRnebBlU6WdyQa8eJEdpp6dvqe25XBITCZACkHSoujBkhFCWQoGoIZUnFU0qvZdc1zeWFB84drB7QlZrtGPpxcUKCeCD726GY9uBAFnT8JVs9ExBGHxxQLxLBIZFIXw4zfQ0AsA61qwZCaWzASAsIabFuDnq85JJc5OdOUuGxssj+Dx3LBgvbkPpoSiwioQzBk4OICeBEojyOpg6ZHp8Gkha6JoG7KvCDMkQzed3WX0Jpy5fwwwVjbiXy7A/avQMXiokl2zmrzT8KsPZHRIGmY4BQ/rjmTtlS0RJHtMnstJsJPhJomBtEegw5dUgLOkaYIIQng0PQBDOrkf+Hw1hgTaB9GbRHkEk8pREMBb+zxySlNQW4yMDiEgJSIasoZzWISwo4i//Tw8uhn9SZw2DmdNgikxvsw7WMvSt/bj9T0YW4opVX/JvZLH8YW8fc9jhFGsBl+eddn3WtanpHnbmDmzCsrfvcxtY2a/1NecYxOMEjUQFlp7LgEmE5xhs1dP+ehyeEaZ7JR4zNA96pfIiuoO5YYdeRIAH4PvjpBxrLwLK35yyusA2Bl64Ujihu2SS9YPnzviPdvJqmG2lHZEuKp48unxGlJp6lyaPK1s2Ol4uwmb24yQqlwwheqGf3RcYu4iVI9DYhC71iIVd5Ldli8F7+Q57wLwkiB2SCmdswV/LuRdpKL7qxXNMgUjCBXgrCsAYHv76vXJ3dUXhWZFrhw9Nqx9uCq+rqg89f+1vrQxvt+5pdmT2rlZDeHdbp6fQFjRv+P66jOO3b6PFNi5t/5WkbfveYL+yENmmJzacbt3h53Ntj4nMAkihsz1kR6TEKQYzITCBSIyTeg9PPCCmd4lkfPI54GlhplG2cdGtGA8ZmYl+3LpcEe82iPp7eSn1caUBDM3nPbJiFBv2rNsxWBbv2GLgm0/gKX1nE0YhgkowK5UjEjYA8Tsc2OHhSZYMJksf9+198X+A316BoSIUA1IXUqfj2JZSyIitgRlXiT2rse97bTIhMwtH2h/qGuPSuKG3a9Ji6TQBACSIbDVq1zA7AdEQtcvLh0bM7LXVE28bcy8J3oat6f6ftK6LcW6lw9wfswrqLygdOwRvAQKUX0kuDeVASCoUsI0SP3/7H1noF1llfaz3r1PP+f2kpvctJuE9AoJIXRUkCYgCooiOiqO3/jp2IVPsTOjjjqIo6jj6KggBBAYAQORTkIgvffbe7/nnrr3ft/1/dj1BnACJiHofX4k5+767vautZ7VJOuTVfOs1LL65PwDgxvsZAYLug6pAJPCOutkWtopSX7JaqtK/6Lh0IColSQ0BgODoro3NTUnKgdzh5aYm+tVx5Aq76aJGqnTittu6DNMUIiRlNwRtYvlHZc5UZx5tmpuBEubIRc252C/WzbFQYKVJKGxsvwn6MZ3kFNMIeB6V2zHdNjB8wSGpkFKuAXuADdYn0kRhK0WuQQVEYM0/R3vhDhBfrC16z9RX+i0iOJs7gzXn4NeU2YcdsQdVlffM42t9za132tXLVbKgNdHiAOym6HIXLflE4NDW85a/jNBrzqxS1XUxN9Z/T7StOSk/32zcYzjTYipMfHgspI7u4oh4B8mRz+6c3Rr2nJpU7csHbl+yDFWuxIkFWsuNSx8q14wmNg15iUTAf8yo+6O7pUHCy2WGT4lvCD8sgT2uKDnVx77XKvjiEwRd29BdQIgvNCEubWYW4tdXY7CU5VESRSWxKF+15YmPH0IsRDah1GTwvmz8L13YKRAlYnIvh58/0mM5H2zWxBKY6hJoT/r+DwMBVYomOgcOdLEtyd0ISAIyyajc5fjQSGgrgRN/b616oeoMxRhZxdCGsoT6MtCSod/IaAygbwJqaCUyyu4kQte2xUOBF447JAbimmL1eD7YuuxQY7BC00I9jZ0Bu3vA1ZOKQT3FrqhGIHQe5vPkMBQDqkomHHfNmgiIOQIktGbQVkMHcOIhjEhiXTB8X9ohOEcalMAUJnEP50FQ+Jf1uKBHWDg2qV492Ks3uZEm9q+jdXbAGBpPf7xzNfz5ozj5MG4fB/HCcSceMXv5lx4xMI92cFuM7ckUVURip5bOun5JVc/PtTWWhj9fd/BfqsgiCJCI9Cfh9pimp4xLQiPl/fELgPEjLyyY4e8nqHKn1E9IT6mRDo78cWA35EbgUilIxKbgqvcjHNPOLgj8flRIicaivyoKgaT0KgqFJmfqNg40vuk0dw9LX1x+ZTBWOlkNdWvfXe4n+/d1hFXWaM42tXOHz9recXRFqZ4oyAEJs1Ayz7kMmPK+/tkMfsMhHPPgrX9yZEwFFS1jmDnx5ISgNMULZtG0y407YZFo9KaT6LhYOPW7lVf+Uj4307ElZ9A6CQOpNudN4/VGBraFfhuJcbAvQIADP0dRNCrrZvkpg3c1qpfeqU4/VW8EekRa+2f0N9Hk+q1t7wdsdiJHeOJwt+xfB8n6I8dGIVDSg4hPJXii7X8Xgkm9ud1di0SQYLZKbkNgFhBFcGKk8u13p9a+YOSnUqyY7pc5vdInFiC/snhdu/SHAsfBLf3ZgRaEdJhp4nAZLE6mB/uMwvr0l0leqTHyLtjh3ec8lDUUspg0ogMJS3lsPZuXpjUhCaVIpBdmH9DujtnWYpYA+WkFdU01+HhmYUIkXCqmDGckEC7rI1j4tpkp6/laNAmRRLPjHSuGWhRvuKiAI1FjqwEa21gE5yBNo3A5yfrPt9wmn3V19WcYrB6erDjhUx3kCVN6uFvTl1xw4S55foxYD/7iqPfOPCLF/r6GnMXS/OUqaUykey/pGTauo6hQZkVFJpedl4hEn+i/VYiASgTelakEmpUQcuJeERZreHEvtSh56/74++KZe2qIBAuIjpJtZWqkYm66MnVCGFWl59H4qyJVLg0Xr2m+T8iQl4YnmFpnXktTGY6YXI4DIpVzZx63V9/RS+HWLBE/3iZfPYJtDYTaVxZxYcOBD0sYEAxawQtBFZ2L2Cbyvftel9XcjIu3SAR5lAIlgWhQSnyNCnnmwMxIASFQmwarGkgIeqn6O/7IJWeIIJJWWZZbke/HtOgImydarSYLNnVnD1VMD16qK3rcbJ7S7tXTUfoe4F4+sOt906f/O7JdW9/+RlNM71+62cOtd5VVjJ35aJ/nTRhPMd/HOP4W8C5FaFzKxw36r1LUgvXjUQEFRQXpJtC74k5n2ZlMCkENIog8wu7hYfnOAcBlVGtPzdxcWwygN+2y49NknOTb7YS80cgZ0Jze8CFBHIm3jobORPbO5CK4tqlACA0hAQM5Uy7psTj+5CIYF8v8ibOn4maFEYL+MlzkDwmFGNiKepK8ZnzsHob9vagaDrsucOhBxqjAS51ziiLYXolplagZRAASKBj2N3ApWMCzwXM2NzmNPQDQRCSERgS587AAzsdPpo48HDhCAy3lrHzr6PJKac/HTDGA8xuxEOQpUCgBK+mwVJO9+FAQqEDO46efWEdGIALChx+KAdBsHsa2D8ACIGsiZwJMLJFHCo4tL6SkIRvrMEFp+CSeYiFAOCnz6Fj2CG/Vm/Bj69BJITfbgRcuiokAMKWdgzlUB4/+ldmHOMYxziC+HHHji80rVdAfTjxwLyLFyarTkvV7M0Nfat1IzMaYiWHcsPkuLp5Vrx8a7rP2ZNIJ5HUQsNm0XeR2pOtnXsfLGru11Vx4tIABrFTvtPb0mHwndnR90rCZTwpEDLvTeoO0R+cpd0dCQJCwuv6BQ0gQZWh2Ptr59zRuWtmvNRU8qnhji2ZXkMpg9U11TO/Oe306dESdI9mQjzEhh7WZvZYX9i3afmqy07MQ/krEQpD06CkK+i8FZ6X/OXl+uG7TsYQzsGa8uQfkMiR6J4aYBdgA4E4KWAJyPLCsq0H7uAldtu0vx3c1fm0kBZ0drw+no5qv5l+qkeA6gEACIh/qDsPwD29L/y8488lWvxbDdfOT756r6A3IXho0HzwXpFMgNl6cLU2mtbe+goWvXxqLR8+AE1TW15CKKxddOmJH+o4jivGCfpjhqEHzPTzjlysuj7EJjKbpet3djujujNx0IFKzGyAiDp/WCQWgB0OTuQLUGYCJU/0BF2lR8OCDOUJeOeHIFocr9xXHBFSSb+OLQP0YH/jqpI6AEVl6cKpxQo3bU6AWEFCGUq6Lnz3IoVzcKkUAGa2wHGhL0pU7sj0z46VpU2jR+YKyj6kP18TSBcwlRcc6Dj63cCEoNYCgIRAmR7uN3O/7z1YkG7lVudhSJ1o3Yorz9h6t1J5iIkAzUlrm5/fNrFjxzsnzPy3GWfGhB4m8an6JS/se4wAEDHz6cnaDae++1jd9l4zd926q6KFTbUyFVXbthV/0tFXFs5ot+W3W2I+c19YpGLpZ8LGDoJImnFidEYoyZluUSvA1apvhCa8GJ9xf3dTHBiGJISZwmFlJHm0kvtDRqYejZCY2bvjXy7tslWLG2Z8YrjQ/adtnxCySGSEohP0wuCi+Z9bMO8LoVDJ/zrm1wcxZZp4/4edP7JZ41++woYFuC8GAI3ACswIhcko2HEGakzvYacpkv9JKVcBMkxKppDPusIegEtxwH5dBUpLKT0Cw6SylH7dB04YOw9AKE2a03Wto1QVdLZDVO1LDrGyCCCiytLFXb3PEhGz25VZgYQTUeN+c65Cbuvtmm5aaQCGObLrwG29Ay8lE1MT8cmZbFNb1+OZXDNAg8PbH3320vdedigZn3LCrvcNgZLF4fbHhzseL462ABxOTi6b+JbyyZcI/W801mAcf9/oKao+Q61ektyclr9uL7TmSQGAALnBSF5rDt/yeRk8l6c9WxKYERbUW1Q5hdaCqghRCMhIfoV931yoSmDeBBzqgxDImZhVBQDvWIB3BNqQCOC0qVjv5mLXlMCS0AUIWLsPTx7ArGqcf4pDIsM1L8tiGC3i46sxuwZRHZYdxu7a6GOj58Y8EUH46fOQyssLg8GBXYIcNzkpgypQGJgJ5XFIhQd2OlLP1rT8tnQefePVHnR29dfaiyaUojftbKwJaAQrUKbGs5nJc+1wwHEcvDzyj+/ncPgiHIKglM8ZZQqB43uy2z6XOxjH82R7NQAwLMLa/ejP4mOrAKBlyLH5baornceZDZhYgq3t2NuLjiGXIwFML05vHG8yjMv3cbzhUMw/bN9eVJKBw4X0dfv+vPO093QZuQ/vf9KethtzIwwUWTLzipLaL0899YrdjypFAAuiuND/3+RTb27aYLIiEgDCQhRZuhYxYM+kyp38xyy15UmwdalNxBOEa5j7U7LLv3OgP41d98bbxo6+V3ZAkDO9M5NOpBSzU1qTFEhnAvCj9u0mpMHWqLQEwEwmK8W8YbTnO21b7ph1HiaXiYIVjnJIyY01uNfquIP5TVGefsJUTJ6J1gMBFcmlFvw7x4DXCC8oVAN8vb0jvD8DbIR9i6Vg4ZRidRCyTJ2toqZIllraUKle/zfGzgPY1bG7rqhZhJxgJ4DA03A4qFHAdxqBwdCFePfOH9407aqvNt5jk2eb0ocPrrot+rdU/GR0lDSN+/vtv+TaR2naDDFz1hFb8dAgWyYNDTKz2vSSdvoqlJWf8LEeR4zL93GC/pgh8yJDsV2gY/A+U+bschpBu8iF323LZt6c+V243nCbRGQidp3WWkJUX3uiH9aVlQ0PVsz4n/5GKXh2vHxvdgCAUPj05KUH80Nbsn2u397RAwThjq7dH6qdt7Kk9unhDgkkSM8q07XUKKzpI8qwy516veidOwJPZDmTcojo6uoZX5h86qBZ/G3PPpPZqRfkBQi4ukXBLm/qKisCIJC0uVoSfvgYAeAqLTZqGRI8J1Z+IJ/Os+EMgCgEUROKr9q2moGwlmwYppmjWl7jR+qNrOKfdO26u+/ggRXvr9Sjl1ROObNkwvZsn1Rggd/Pv+gY3vZHejbGCxuymEicKNF2VkX+3JG/oZjYAtnCGAHFSQ0OcahalCTlkGAkjMQozXsxnhoVEQaH2IzACKPYIA8f0mc5aRzMIGiQMWVIEllKGYgx96zd+50L534JQDJUvrP5V5G2DTqoypDK6Jqw9OYZi791DK/rL4PBbq1bwH4LNCLJIMUAabq9QiBQLNf5pFytieEkTdiBCUTIZ5BIIZPxpb/PYwiKRHmgn2rroGlID/PICJWdwAqJYXF18ru/t96r242kvFdUmvHohJnTrs0X+htb71UwHZceO9fPdul8jydxVRpbjdFFhJnXPHNpe89aBoe0uNn9OLMEMexaTsTMkgjt3WvnNHz4VQb3t4CB5j80b/h8YbQxuLB7z08jyalTTvtGzawPvFEDG8c4jgc+sD39uy6DAZ3o/ZMiS0tDWWX0G8yQPt3pJfXZNbM8y3IMa8xElNJoTlL0G9xeULGQ+PSU6FcP5sAYNnnAUBdXhRal3vzaoyC8/zRs64AhsWACSl9F7//gCpw5HXu6sXAiDvbhyQMQYQzmHLZ9Xw/KYrD787LLII8aYIYmsL8HmgZLAmPNd43gdKsJEOQMDObGlox39SKNYHoNA12tUuJlYLQO+cFontZZk0Jvdsxydolpn4Fw6QS7wHFfOiBrgVgEmbybde75Cdx/oyFklB8HiCPC9t2riIeQNcfQ90S+g8Hn+gN+AjDCIZgWTOlomW6kSGAbOArh1jbcsQ47umBZ/qVFNOQM3LUZB/swbwKuXowfPeM0451ZjeojWymM402Bcfk+jpMEA7Lg0bZ7c4M5ab042iNZRYUOoMjyg3VzS0S4PpL4v5MWfqHxhdpQfMAsGMwC+Ez9os9MXtxezPy4a4dUIOLSUKRcC+/PDTuy2Nb9HZ4AAQ+rN4keMRvbf9rrhBO0RH46XOAw7JjwthfTWRUwlghRoZlKaSQABZeJFohYZA6YRUtJgHdnh0q0sE5CI2ggCZUUelshA+BAFd18VubCFjESxs9n5kdYvWX7g9+fcdayVPUJfUKvBT3N6GxG9SScfhHiZeg8DKMAuy+AUfRluPDqDwmXnQcQdHwHC/jjCAYI9q7EpAWWMlBijJp6KCyNEIuCyHcnn79k2RXH/iIZfWsG1RND+VDP1nlruhq00xretaJu/rE/kYu8lSaIqO5I29l61b0hTDYiB6J5QXAL0QZyPb2XkL1WDQBgKMtkeUvjPWAOCx2EzuLQ+uH9F1QseKXTnuzgdFptfUk1NSEe1xYsFvMWAEBFBSVLOJuxdUVmln/+E1VU8EAfd7ZTZbWYtxBKUqoEIyOOsphNyy0vaRccSybqjcW4fAf+5vxybyCUy7Mxs8rxmAJkgCP2CE7hdvITz8j9xw9nIlCIIpMRmUjRmVrJOXrdZ/VQ3Yl2O8c1/Z55Fx5e+YH7513cnB9VIMVKgn7Yse25dKfr83VHRQiRiJGWZ+uXp1xw15wLvz/9TBMqoYUFBBMzkJcWe7Ylux1W2a1/53OoBObyUHR2rKzhpd/c2bvfAhNBHTmDu4F+DiML+3CKWZJy6Hv7RO4xF8ermlfe8MKyd8e00IAsVIXCwnkqNCEcmx5NdRoZqZgBS6ln15Z9aXfshWozq8HuRzpoFj609wmLVUoL/3zW+R+vW/SRunlPLLxievRYxpjH9QSxIrbdC1KqKIEAQ8EgFgA0WDnEmGMpI5Uwat/adPPXtn0IKsVu2f0CRabLwzPkwagqENm9bWiC7KrkAUWaQeE2bfKG8IqD2uz7Ov5kP49MrsV49osT8jnFEgAJDLc8qGThGF7XX4Z6ab3dztdWOAUReeWHWCDv0BbM3ibuJ2V/RrbOBEfFdD8ngWIBrNywUfcdITAU57Ng5mIezGxalDpeiQKvhklXXnH15F9prJNbZcHmNAxzOCSSh1ruVGywfRO8qgPu92FfiPPR+KsI4E27vtoz8CKzxWwZVloqE1D23RMeY6Nkc/sfTvD1nki0br5l39qrj5DuNoqZloNP39C4/pN+LNL/hvPPP58CqK6uvuyyy3bt2nXEZvfee+95551XXl5eXl6+cuXKO++8k/loTzGOcfw1eHHY+l2XCUAAkvkP3cVzy/QVpaGIoBAJneCmGXlRdS+bUBy5zET0tVnRykT3xuL+RrW/KlqYGhH/2pw/v633O1v3f23f4dmm8aHJ0cjJrzwO5vB8Iza1wRjLZDNjZxce2ontHYiGsHIazpmBisQrHCFr4GAfhvOYVY0rFqKhEufNxNkzUB4DASE7XBFY34xECKUxJCOYU4u3nQJyi60xYElEQmNUl6gOi12K3NN+7Cei/JY8ziqAAcsNdXQ1FhBQEUNI8+WBHdvhRYSQTe3hIQAAIABJREFUS5dXJlzenwP/2tu4+57dgIiORBiwJYqAlyFBgFLI5D3B6xzW1VnBjGzRe4EAggZUJiBcuWVfCAlMLreJnsBxPLe5K8ncO+GCcMk8f7lip5SQs5LHGPAK2N4By/IPpQmsnIbH96F5ELqG/b042ItvXoLL5uN9p+GGFdjZif7sKzz6cZzEGJfv4zhJIIgaoiVusjbpQhRZzo2X6UJYrCRLBVxWMe0HM878TP2SEGm/7N4jFCSzAINQFUqAqa2YqQ3FNUFg6jOy+7NDESHK9Eh5KJrQwz47z0zB1uLOREpOYTHlCgsP/vTomU2eTHFNbuW6bInGTLwui8zgorI0IhC5tgYLEpaSgmB3AzundOK11bMKShZY1objvUbh7LI6ABszvRumiI+fnv3i0uyhlGRSz4x0nrZ1dfjpH1+wbvVxfS6vD3tfwhOrsW8Tnn0Qf/wl9m7ASD8KOay4EKdegLqpsAMAbRHK5CTqAwGh7ck8d7lP0wf7tbuJ4MHWvIL4nO7n6rMdOmRJcWhGYtd7rj595bS3AUDTAO5Yhx8+hbX78erTTiGHg9twYCvymb90mYVHB0rv7SsdTu+d+JWC9Stu+fULz63a2Nf6uu/bXwCD7zv0rRufmHLjE5PWtPzEXvgPC9+1QlUMaMUQyKlz7OugHmjsb4cqY7DFUoHZya9XM2Ine2ODV0YmI++7S65dw/t38+4d1urfcVsLNzdZP7udB/rYVdUI4PZW6zf/ad35a/nievnAauvJx827/lvu3O6Y/UJAKt67W61/TrU0vdFXdQwwLt9tnPw21psGeqn302XfgwnkdvS3AogEiHQIe/YJmjAuRc/ERGy2wehE8ZBKv2QN3iP9jhknEARqL2Zu2PdEVhq2h5MFS1aDZtHRBdgX+gYrBfzD/icqX/jl5bsfZVBU6JV6VHmbwVUXXGLV+S3ceCtyBReh18zf3LyhIC0G7Jr9zmzsw7llJVrYIfuds7jRBAjcW0JC099TM+srLS+du/3BYavYUcx2Grkp0eRdcy+8f97FixNVBwrDXo88Rbju7cU5o9qiIR0EFk5gwsODTZ84+CyA2nD8PdWzvj195arSumN7z6+oWYry6xPUGdcae6239xWvElpekxWCUsySYBYRruY+gSIT3tp006ld75s3dPndW87+dH//ZzO9FxtPnm08W8IjO/QleYo5EfSC+0RNDyYMi1SnmNwnauPI91PdQ1TVVRwG8JuXrjNgFQTSOkwCWDPSLYXR4z/XM3NLi1zzsNq/115gPzE7492NQVCMQGq/rdgwQFBEhLCw6smqdb1c7ISLlFfo77yWLQveuybIU0qFt/XwEAb6tXdcTRWVx/1iAzCUOZzvmLrinVe89blEYioYDAIJEJbM/VJL5yNjShmye2Gu2qe8+SVA5ti+v/TooaI5qFzP15gpPkChDKZ3e4sHhnd0969XyjjOF32C0L3v521bvvmXt+nafXv79u8e/THnz59/33333XfffatXr/7yl7984MCBt7zlLf1uEiKAT37yk9dcc01ZWdk3v/nN73znO/X19e9///tvueUWbwPDMG699da5c+cmEon58+d/73vfM03zlU41jnG8ZnQUZZD0ZMWHC6o6LP55WvRT06JMxE61GgCu/CX2ney2XBa2foIdub42IxdGmBDqkkMjkk/tHfrV1j0X9A68p6nrm1sPLEqe9OHzg1l8fQ0e3YPVW/D7zWOU+WcO4Y7n8ehe/OR53L3lVY/QNowv/RE/fBpf+h88sMNZGNFx2Xz833NRk4JUTmg8GGkDYQ1fvhBFC4/vhylhWFAKDOgCRdNh3ivimFcL+2GNyfRX9mFcGReEq2Cxy8XYOhIDIR2WdO37IMPih01gTi1KIk74Obn+GDdaxDl2SEcshJIoLOUfzTuIX8bQE0ju7s6Kl+W1MTCQhVIQjlBDRMe0ChzuD7Dz5LAdR1hBTGOPD+zvReDFxaKJ0LXAQRCgPQC7k4tDaTF0gTMb0DyETBF5A1kDB3pRlcTlC1CZwK1rcecmfOsx7OkGAGu83M2bAOPyfRwnFe6cc2EEIkIiRvo/1s0v1yOzY+U3TzlNAwkSH54wd1VqwmNDrTuzAwCurprRL4vKzVz7Uce2HjP35HB7VOjC6RUKCCqySktj2CpkpOlPfgCTcFPfbPeqAAEswB5JHJDy7AoFct23ZFuz3nJvEnZtZ8dr60zjBUgGElpIggWwdHjaW3oXTMpXhDiKwMQ9PVryqzkX7F3+vt/MfusNtXP+pWHlpyctATA5kiyw5VXmIXZi9UyBp62+3zZuPyHP5zWgcSdECJoGEshnoOnQNDCjaTfyWaSHEE24cjhY8WYs8+6AABpD23BQRrqy2umOZz8Zor5Y9eyRA6f3bzpjeNvSMyZOqpkAAIrxx93oTiNrYM0+7Op6xcEXC3jibmx7BntewEuPwyy+6mUWt4wK5uFEc3/p9rBZmjBSpkitb3vpr7p3r4JDwxsfabytLjGzNjHz9/u/3JNrBPBCrnltfHg4xIadJOL7K7zmxDY8n1NAN2IQaEFiiu0A+9LUK6fGqo7HyI8BpBMawvv2mL/6mXXXr7nbf3aq6RC3tcA0oBSKBQqHuaPdXP072d/LlmVXgnLuhGlyVzsMA7kcRyO8bRM3H6ayMhZ2yIICs2xtsh55yPrZj+RD9yEzeuKv9VhhXL57OOmtrDcPQjWwRhiSwCCXTGQmEIdqYfURJEMDiCkqlN2GmgBSIqapPPsWDoNAygAcqpGFQfnD0hrR9PIjTbcTgBfT3SFyK9HCrspDQY0BcNzEDOo38/1WQSdi8FdaXnh/9ex7+g662wQIdH/mcd3KZGsZpNjekuxWsRYpNyM7UCzPF4EMplFpErlHD4zT9U1TqQhLKEPKm5s3uOYhM5FO6DcLV1ZO/9iBpzZn+ryus3ZX8ScT2Sc+NO+c3s6XuF05MQjMjF/17LmyevrnNm6qMpLldfS12csWJ6sAsIncTsUGonNIL3v9TyoqtAdW3fH8wCe6iwMLUqfOTCQJ+PTOlb/piFmhZ6Ni9D2Tzm0QZ28deOny9auWdV+hsdkfb79r/ucrjImqWExS4ZrGtz1ev3td+QSNKaUopympVF7EtoWXAaSxLFE5CRrUSgTFy/UEgENG81wQEYSrdBFTOH7cemcbhtqykYeGZPNhbmkkpUDCfS6wQzX8N8WJHfGKG9l0O4FBHKX0+TCrCRqiOzm5kZgoldLfewPFYjzQH7r2Buu+O9k0fPmeTCKTcSPsmEgLfe1fIU6oq/KupvUbtn+hwdhhRhtmx8uKhT4SOoGJ9Pqaty6b/+XG9j/4L7kCCYYXXxigQYSnDrreqHyxx2075BMh9i9bpQ/oOSRVURORZzd99GDT7wAqK5115pIfT6g5+4Tdh+MBs9DXtvnrR7Nly0tfqm64NpKadjQbV1dXX3311d6f559//uLFi9euXfve974XwDPPPHP77bf/8Ic//Od//md7gxtvvPGmm2769re//YEPfGDWrFkAvvrVr/77v//7LbfcsmzZsg0bNnzlK19pb2+/7bbbXusFjmMcL8c55aHpMdGUdyp2T4xqv2gpFMEAJoTFdRPNezqFaRemZRAphiJSzGGw9A1ypw83+kyLnDq0BJateXnF0OiQHsppWk7T3tY7UAIJnNwdYvf3Ih5yQsK3deDyHCrcXqAbmqGU4654+iCuWoTIK2nCzxyCaTlz6Jq9mFGFRRPBwM4ubG7D4olY34xR2wgmAOjP4OnDaB7yAxFsVcQu3TaxDDqhL4sDfYFCLvb/5EYVMIicUjm+ouP+8HPmXT6gN+0WHfalIwBniidACDQPwnRrxzsapaecuJqVJfH4Pp/f90SHU9nAFcBjiHSbVHCbuow5rDdwr3wNoWihddBvBmPvG9NRZPd6vcMGq/kyiNDUH2wTh96Mz6QzoyKOkSKkdAcf2DKs4xPnoiIOU7r0k92dCACwsRVlUYQ0mBIvNOP+7WgbRmkU71qM06e9wvswjpMA4/J9HCcb5sbLm1d+8JmRjko9en6Z06/yq1OXf7xuvgXOK2vmi79lAUPJa6pnfmPa6X/sbxqSUiONgKb86DW7H8tIU4LtBmye45aZ7frvEk4fTbBbJj5QrMzr+RqotBIwFdi1HOy4JAWQcja2q+qy8mvV2lLEk0Tu4SKk52C+o2P523oWFEnGrcj35mw0Kltai0NENCma+Hz9EgJNjiTfXzs7eGfOKZ14y5QV32/f1lpMO2LFLW7L4H8/vPn6hsXH88m8ZjgR8WO7Bdrcw4FtKGYRjjipcb60C4hF9m6ku9xhDuyDu1YYexu78srxpDAay2eWjBaq0r381tlY6hrgWQNNA6hKAEBEx0Du5SMv5PDEj7OjHCNimZP9MjzQjQlTX/kyQ2W6JShWrJLCYJKGRiGVTyWOi72fNYdCWgQAgXQKZ8zBWjTsybZrJCzySCEACHTKsREo5QRXe7E3BP12wT9VhlIxEa4InYxF6ri9zbzr1zw4QFVV+gVvs+79PewPdNeO0M1fRzIFgKVU2azzmTJTNodoFCNDnsfH1QLdV0ZayFnI5ZT94WazwSKVgoktA4DcsE4N9Ovvvu7EVwX46zEu34MYJ+iPGSgiRJLVMDPs6vN2UWwVnSYAhu6E9pJOKsd+n0clVFYFm4Y4NpTXzNKOxzfJaIH+RnSAqArFRuxmqn45MJvCFgG63J1WCcQsgRCRUngx3RvXQhll+UnJduAeiIg4uCszAOWpHba73TusLb6UW36bA0FexNKZt9nvgOf1TWciworS2j8PtTl9NgMlQopAqdAJ2JzpG7aK/nxoc/Hgj+a29r3tww9vWb0nO+CRoKbiO9d2f7rtUktIfX/o4oF7ptXEP1A7Z9+TIyInzkpPXP7QhIk3hbW/Ym4UoHMqF3p//uTZZyp2jVxY2la75NTb5l2tuwrcxie3WRQxdL033hmSsYhpgBGT8Yb05PftnX3fyr1xLljCEIjNUIc6adIIlYEgIYa0FACdxJ0L/immhQFEEpMfL+9ZlAGg+qKh5amzJp/6VT18XOZ3lcvI277Hw0OO7PESBe0QgjH6DgCXu3A/ET/wkEDFapKVrOUIoMJiGd/BmkFnnas629WTjyEcgVHULrxEPrUW2SyIIYSon6r27YZXHkkqbm6khpnH40qPQNEYPNRyV18x/0jzxgXm4bRWFSu0deR3CZYgCIgLz7p/8sRLCFReMmtoZAfcF9b/7Nzb4irPpNhXeL0Jw47HYE9fd2+j81kIMCOTbfnNgzV1VWe3dj5ibzMwtON/njqnvGTu1W/fIejNKhq69/7MyHUe5cadu380feUPXsdZampqAIRCTmOir371q0uWLPGku43PfvazDz300PPPPz9r1iyl1G233faZz3zmpptuAnDRRRcJIWxffTQafR0DGMc4gqgKi7XLS29tzDfm1Fsr9I1p80BO2jNDV1H+obcoESMYlaFwv8kMEFkMEBQTQBZYQCuSFQ8JYTFSVGphgAEiWSLKRoDDiVjKstK6HlVqX3XpivhJ35IrHnZoXMVQjOCANQHlxv8x4097cOUiZ9XObvxpF+JhfGglRotjzMWNrVg0EX/chUd2w9M3PP2HgeoULOk0EgLAbiSYYpBAdxqCXhaj7cbRs1s4WAgIIFjHwIHncg3Q6xzwuzpr2cnKJAYJREMQQNHyT+fVfvHoEiIIQHlBlK76ROSWo8EYP7DTBcUdg3NMgiYg3LvtldqHV2mHIAPdgOxzGQpSjq3a5ql8DCLoGggoun2M7HvVN+pKMgIYQ3lcNBdr9gZuqe3nAEyFx/dif4/TCdbmvzqG8ZuNuO7UQPUBoKkf/VmENWQN3L8dK6aNuffjOGkwLt/HcRJiQjh+bfWRXRxrwnEA323bwgS7kvvqvkPvqp7xlWnLv9i43mImkAX1/GhXBJpUKkxagSXbPV7dqdhV28ltG6MIYI98d6b/I/KxAMAtwhKwIjya3+/9BteR7O1jhxcGSt8DMU2Aopd2LumOjjABQt0Snv3+lWc+OtDSZeaurmwoC0Ve7c58ctKiT05atD7dfeOBp/ZkBnyWGtSQOqFZy0eDuSvw4hpIBSJUTMBgNxiIJ9HV7LQ1KeQAAaF80eGIZPteup50v2/72O2OKAHgdUYnDZEoTAPZZPmzybPP+Ai6mtH4Y0ydg0VnIpaMYE4NWoegCeSLmF5pH3mgCwAq60CEppfMUcRYkGIhNU3PWZHYqxpxscuqhrqNVFfNmXu+saHhvkJ4e9+Er3105hnH6jYGMbN0+fSSpa2ZXazU7IpVk5PzASxITHapd5878v0bvrg/grJ3sDQ1bVHyVZwPJwes++/C0CDpOgb7rUcfBjP0EAA2DdXaLOYthGWpzS+KQCSdkoa8904yTc9BRAQGizFOHyaCsMNd3T3tnBfllfBVklsa1dN/1i676hWmhZMb4/I9iDcrC3MSInmGlt9lAp5Qs+vZEEsy2uBGeBMbQWHqO7/dACrHBnIPQgxFTEQYuN+KLQ6d4M9tX27oWy2bTBXIyLaHKIQzM7AX2DWGb7eUAmhXrl8XGismArsdcKEADez/HXD1w52UMWbqFiDFAXbey4HigKrh/1DBOY3BW0b7nAP5dXid/Ueldf2+P+/JDvlxB67tHRNagWXN+l+OSMMZDwjMGovz2pYOREYsQlyGTxtq+FN028aRHlnPAH6qtv12+8UXH6xPnHpsAgzXPDxwyRMrmRhMD/Wv3zG5eVnJdHvV8Jm7Kv9nZogjtdk5psgWNB3MRa2ozLplIzXVxZauKBPpE1X3JNkWEuYObQmYBVASin99+jX/WP/WMOmbex/5U/OPLfBI6YQHot1TUos/u3R1XfJIXfMYgl9Yx8NDQPCNd5546AMfNR+4B6Mjzpa2T8vXRkm5+qTz0mlZFmmosL1aJOKqUOQ/PcwE6DqVlCESxeGDKBYgyHldBZGus2nZ56ZkQu3fqx1/gj5X6LlvzcJCsb9HmxIPzZKka1wsUYPw0klZ7W36z1yxN5fvHBzZFw5XWOaohMnupODcp0D0DMDCIzsCYRogthMng7OFx43Y/zHYNNKtXY/4GzGYMJTe29r58LRJVx7vG3KcMNjyx9e08WsV8Mzc3t5+8803l5eXn3/++QAsy1q3bt2tt956xJZVVVV79uyxf3d2dk6dOvWSSy7x1k6fPt00zd7e3ilTprymAYxjHK+Ihrj2nwucYKL/uyfLdq0yAKCIoFQs05NLDZhMoR6hkkpFCRLII5QRKiI0w6IMYaKUsbowlWuxhxcuuKt7ZHo0tjyZuGb76JoJlf86e9pFPQOD4dD8TG7btp4lS0/uup/z67CsHi+2ghWuOw3RAEG/qgEH+13DmrCpzSHoX2zBf21wptEvPIQPrMDWNkfS2PpbXwbPHHLVEgIDIQFLgQjRED5xNgbz+PN+Z603L9tah4LdZMUl7glhHZpLUsNeK6CUG2buKob+v+zlmQHeJi4l4FlqnsNAI+SK8OSHs4PXad0VosxQwg/Y8ivCezt6Esg7F4MYiTCypi9mlPLL1nvEvRZI8vfyBrwfdoEg54rGJrF5qrHlhvDDlnkK0vNJuMTT2n1BP7RDZoHACru6fOXaHl62iOcbsbMDH1mFTW0IazAkqpMQOQAQAiMFmBbC48bRyYhx+T6ONxcYyEkzqukAdBK7MoM3TTm1TI883N98f/8hjQQzFyGjQovper2W7ChmTFaKHFvZdJO9iOzIPeH6Mu0lcPn64DzPZGfL+Qts2eGS4+QNjdw/2e53CuZyPVpQVk5KzyU8NZpqzI92lw9G85EirBotsbRSA3BJ5dGSpKtKJmxeds0P2rZ+pflFyQxwmSXuWHXS9bScPh9VdejrRO1kJEow1ItcFt2NOLDVlUgEXYdlQBOQcqyR5UrLoFE7JrRqLDvvdaUROoSAZaC0AgyYJva+hJF+CELrXiiJMy4B3rMM65qQLWLhREwtZ4WNa9F+ECBMbMCKC9G3J69Q4vlsJLTmnar8La+cGk7ToxXfmI6smpX65yn8yVFLVR03eZcMV/zjop9v7H5IF+EVE64MazEA55TP/dncj354zx05WfR1JXd0Lp8TNFkBBoHCQntb+aKfzb3xOI326MF7s9xUQG1YLE2OaUFgr+3udvLySZC04LljhIaycgDc283NTc7W9lukQGyByNPgyA1wsG16l+QiZqWYCUL46h4HbhpxPq/WP8slZfq5F5yg23GMMC7fgxjXQY8NWGL4IZO9QCUiMBORXgm9Bka7m1zGboEtgsNYM+DUp4dT3sOLOyIGM5Fgm8zOKJWFdmKzea7fv/ZAfthmh22Hg0tww54v4WsBBDiNycFcHY6nTdMiaSrpFKnxrCyyy655wVxe1ptniDqOCQjyRZ4ziQdO6lmnzEwkACilhPAtPdsfq8ip4ue5PwJ5VYaynhpu9wbmPRoo5GABMDiQTE0gIg0gQNoXxGQSg4VFMmrpTCgKuaa85dL45GP1CKKbwiZJSUyEy1tWthnN3qoLzrl246RHRjuyk6ZPu2nT79YP/IykmtO3vDpfHlVCiMwia1uSckk5AsECChp0ac2x9pSaww8c2HpqrEQZrbdv+2BOxAxFJaL4+eV/Pr36vGM18leFCkQRehKFIaZOV8U8ZUcDwSOONsluNIej9wiyPTzQBlTZH1GcIFSpEuD8EHl+Z9Ok4WGWluzrgQITkxAAOD2qve9D8qH7qZBDqhRSIvKq0R/HCszqoSdWFYp9zKiSHTvCK+epEQHlFWSyL7S57cG2jkcVm5FwmWmM2A1xPd3bY9gD+TauWiM8lxN7rzG5X6rve3Kd7n7op0fyeIoAMDyyF29agr6QPvSaNmZlkvjfw4Gffvpp8qgrIBQKPf/885WVlQCam5sty2poaPgLu9fX1+/d68V4Ip/P/+IXv5g5c2Z9ff3Rj3Yc4zhK3DIzfmdncciUgoiJSyIFU6QF986MRVoLZkEWSFYqpS8vF3uNTF6OAAiRiDKqwpS1+LyK0CWV0UsqkwAYuHmG/EFj7tdT6g6mEp8+2FpRMLvu3vrzxoZ/uGKWrp+sfYx0gfeeikvnI6yNYecBnDYZd2506FoGvECzx/b6VqKp0J/BZQvwpz2O4rGxBZtaEQ5cLwGWggBmVOM9S7GlHV1plMZQtFCwwIyQBgVIFfSLulQ7YEoYwYLv7hztbBmoLD+mJE6AvueAPuM7acmJg5DSD5m0l3h9CPwjceCkcJayK2M4sNALXyAvGMI9+BjT2tMHBZgdWX+E7R10GHjih4GQ5lP2ti6cjGAkH/BDeJ4Jr7QOwIDkwCoRuBz7hthjIFdlJQAYKWJPN269DD2jqE1hXSPuHwIYSmFK+Tg7f9JiXL6P480CBg9bxnU1p/yoY3uvmWfmhBZakKwURDfUzpkdL79/4LBGZIIJMJWqDumlejiulTF40CyGhdZVzBbJYm8yZoSF0ElYrIggwcrm5ryQJWd+BivlBsI7MsKd/uC6Np0MeOE2K7cD4Ago0yNpiwpKChLMLICDufSAWVhd/8Ind10KwnDd8MQ5Za+VPooI7aapp9009bQNI905Za0smRDXTsZpNlWBVIXzu7wW5UB3kyMS7U55FbUY6IY0/Xq65IkXckWuW6zId3N7MpePXFU3HSXlaN2PXBahMAppxHsGSiSGEhUK1NUEMFAac5qlAwCGetF+EBAwcmjahZ5WsEr6SgODgZ6Ov6ibaYQSDUCERCR8fLW48kjdhVP/0fuTwZvTTWHSNRIRoRfZCniM4GogLkVt13SCI8xPTTX8cckXj+tojwa8NSP/q4viAkWl+irF2yuO2IBmnYID+1gIKEWzZnMmw40HKRoXK1dQLmf99pdcKMAOlrdb9TjHRfBDBeDntLi6E9ucof+g2WMMbcWJGRDESvJzT+HNRtCPy/cgTsb58c2I7CZldNlVJQJEMis5SFaCQMSS2ebfFZMb0UNuSgoF53h3nVPQxa4+RyzKxQlm5xV4e3aAHJljm0Cu9962jbwkcZA3e9jGW6+RT2p63jVNmVmQUE4wlVdrw7bu7HpaNvvtuDAkCAQBXFBaPyyLmzJ9DvVPwd092pIAsGJd0xV75VYddp4ERzXNYOk7GDwnCKBAEuxUlfP9J166gC0YnKmQGLoQJuSdU557T9tZUshDiZ4XKw6CobGmiDUWBBTLrdjsYyPwFJC2wvVQgCLQcDR/Wtn0LSMHGtO73lb7lqQeP9yR7j6Qamoxliyd/BHcirX7dpaMNCVHvrFoe3MkpHjCRGOzBT2qinmKQaFBHp4sW4sUjhX3ff/FsxWEgCIFQjin+K72h08AQa+dcabc8DxGRwGAiEmImgli3jwIzXroXpLSLaJu8/NOLyRXQjF7b6TzuUiEexS6AWkTEORY96SKeXKVUFJgqUCgWETMW0ixuPXrn3M2I6bPEKedfrwvOZNrG8001YzMiBvlvanDZ4g1h8LL6s0DMc76sS8OTaEALhrDEBqU9KgJeMEEft4qOa0fQazcdFS774XnDQvwJ36aHPwDInB8dj/ihslX480KtoqDr2kHaWb0yP9eO2z+/Plf//rX7d/9/f2333775ZdfvmbNmqVLl+ZyOQDhcPgoz7h169Ybb7xx//79jz32mDixzQ/G8XeC6jDtPbvsywdyPaacGCv+vn+wYKmKkJ7UxKx4pDFvZKmbQKOcXJ5MbM/mNODcstKrKioPZHlxSrui1vdZEnDLjPhVNeEDP1o3Z3g0YVp1xWJSWlOf2b2P5IJ3zvsLw3jDMJgDMyoTKHlZ/mnBRH8Wp0/H+kbH13uFWwY3Gkx6Y5DAO+Zi/gR89wm/DrumA9YYMl0SDvbim4/5/HtlAtUJ9GawaBI2tQR4drtjmBjjYvWiDRxN0D0IjdVznEG5apgrDQFXPfNdru7gWXn65FhG2ysP9slZAAAgAElEQVT0F5ABdh8Cew9P+SHX4wu3QoIdw26fyKs8AyAowzzFzD6UBkhGSIcRqLTj3JDA7t65HLqIIIBsEWTz774FCy87jNy7548WEIRoCJli4Fzk//B8EgC604iFMK0CgvC2OWDGzi5UJvCuJa/wRo3jpMC4fB/HmwObR/uu3bumpTg6JZL6QcNZ9w8czlrWO6qmX14xzd5gWbJ6dqz8YGHIFgafnLjoVz17Tc6OWsYnJy7+j44dGWURwe+vBgIhIrSiUpKVGtP1Y0zTNZfHc40m5YkAOPO8HaZLVBeKdxVztk9TIyJGXA81FUbsOXNKJDlkFRV4UiRRpkesROFTp/533AoN6vm7DtY+t/idr+/OrCw9uXPvXoZp83B4BywTICRLsOpy7N6A5t2wLEekOxZWsIKN61Nhl2zwOQ8nUwFCgDRMnYNkKZq2yqnDzZHR0YFw+dxC76RMB5i6knUba08zi6JYQCQ2dkwEqWDmYZ8mMwJdEwCTayFrOhInawXyLxz43e0dj5nKCotQSosb1qhjpHqxByIgtwNVb4l4SWr6GzLmI8B7s6JE5zAhpmFPFi8j6EPXfdD64x/Q3UVTpmmXXkF6SHW087pnVOMhc90zlExxNAZ2O0C4jBrgx9XZOo4ifzG5ufZuHVtPWQsERsDTlQSPpo/3fTjWGJfvYzBO0B8bcJEBjzX0ZCWxYqNVsV30NdCdmgPfoUN1s2uasNNzVdh/kNCS0GtExTtPdE82AZoaSh0qjlDg0nxXMgC3pYpLHipnllHMQN7uPufOs4pVSAjTzvKG5yV0jVSCYLE4WXlWad3MaNlpqZqI0Bi8Kzv4YH/j5tG+AOPo04+BI4CJLFbOyMhXaZgRhVYUWpElk7tBwNO8NFn11HCneyjl7CgChKhnhhKZrDSI9RP27yztKDfircn+AsnrW866Z/ILTCgImbAiN1+wBH/1Z1tQsrU4OjGcGD5TF4/LCAti6KeLb+//7r7mb2qw7iaaF7l25vY7ysN9qoi9a2vm3BgquXJR7tmnr5C/CEnFoHaaktUmRcRAvToYhkFAUo1aQgdIU1JCy1MsgSyBwzCI1Z7j35YaAJIl4c9/xXrmCerrVdLCnl2qp5N6OpkgqmtVvuBX26Xgs7bfGUFQrhvMYx2kk7ICsF/9FuSxzoF6L2RaLC2aPiP0/76JzCjKyk9Ah1glCwva3r6s+Z0FPVMMpZ+c/7NE9Bn75RSBgD8C2E7DYWZpAbBjWKKUUtI0RQFe8Ul3BqExPwSzsil6u0mEo/Z4lf28fQPdBL1CfzbpX1/3lpLUKcf7hhw3UDg+8ehr2OnhMj1SdjRbHtFk5vrrr1+4cOGnPvWpZ599dsaMGQAaGxtfvtfdd9/NzHYjGgCDg4Of+9zn/vu///uKK6647777pk6depTjHMc4XitqI+IXCx2X/m2q+uGBwY8dODxiybSUOQtREQawPz/aWiRN0LU1VT+YOT366jPhgpT+0opp9Q9uDDOD0RWNSI0SzX2vtv0bBgZ++jx2dgLAGVNx/Yox3G7jAB7djeZBWBIfXglDYn4ddIEDfahJ4obT8fU1sNghuBv7MDwNB/vGVIlhxpxaHO53O6+6NqUrshigwRwyBljhpeaA7cQgzY1p8HiTwJHhCjRvuE4hF3fWtlUUXXMK2bN3drejEXsdUG1lzFWWPLuXXZLAL17vncvVczThlOAF/I3henHJy8wnmAHXMTxuiP2BEbmhDwRTehfpb+lfO4EZprJjUiAIAgjpKJhg9ovFO2JfuOdlN13SlXMCYEbW8K163wEe7G5DsAvcf/oPYMZVS3DmdCytxwWnIHRytz7+e8e4fB/HmwOfOPRMazETJq2tMPrd9q2bl11zxAZhEuuWvvPWls3Dsvh/Ji5clqwOa9r327Yo4N/at36qftHPu/ZMCMdHpdFVzDrlbIDacPxwfsT1S7JTMM3z9XruVAWdyLJDvu3Jz2cgGCAmDpMYVkZlKDJoFXShWUoJQRmrSEQx0g1Wo9KwlIyIEAABjFjFIlkqosIQG9I9/WahKvR30V+hsg4XXY/ediRSmNgAEE57C+acBgI2P4XuJkjlpCFQUMgEbC74TKvDPjMQCqOyFsky7NuIOT37Zo4cMkW4YaSJoEb1FAh12c5aNShmVh3JzgPlNUiUYNir3QtICXIFJQlU19OCVcftjvwVSMv87e2PgRAVYUOZo5wXEBIS8NkgwHV3jFEuKCrCF1UsevVjn0AkNTYVwhoMxalX4najMf3d7wPA6bTatpnCEbV/jzq0HyMjzAojI0jbhXy9gAYnGNFV0Vz2gkkxi0D4NwUoAFuLC6pybjAtM4Em1B3nu3DMMS7fx2CcoD82SC7X0k8qc8QzApjZjZLyMlTA7lfluVc9cizQHUM4bL0tabUEl71DSy5/Y8yGCysmd/VkLEZEUFZKe8zKz752Y5PsxXa2nGt3SfYtSFtxsJx8Z38ZwMQU1XSLpSJszfRvzfSX6hGp5Pll9U+PdJTrkX6zwH7IVYAu9+duCtpfmh2AD6+QB1lQX5q87DttW3SIopJCUEE59fU0Ek8PB6YD29SlgGHs+hjILUQkwRIoRNN9kVGA5yUrh2KZqzqXD4ZHE2YsXi7nJo/0pr5WHC6MfPrw8y+ku00lHz7j8rZT6gr75Yy5Ytrk/Pa1/xaDZfsYWtNbEyUPlxYWKEhNpP5r07c/fs4tfQtL/8+a0pKs8Z3p2VOyuim0lljtQrNtMBQTrIZFeZ3sLFJYh1WkCAAD4SwlLA7tDi+4MnGiymVGo/pFlwJQ//p1cquyEINHhv3+DJ4Tx3nyXpCdraraOV1eppe9nSPYXGnnyTw3mCQcVr3d2vAwKqsQDqPiRDQp6s4d7iscnjC86IWZv2mt2iqFYQnTHjSRU5fYHrxL8PivIYNrR2dcsvUmKyIPVj6zacZqSSY7/ImbeAKXRYGiwK3wvjMRpGLcz8jbK6hQ6iJ64ar7j/cNOa5I1awcaPpDkPX6C0hULcVRbjoW8Xj8wgsvfOihhwAkEom5c+f+4Q9/+NSnPhXcxrKsj33sY9dff70t4A8ePHjeeedVVFRs2LBh+fLlr+Ok4xjHa0JvUV29bfRgxjolEfr1wrJ7589+KZ0RrH+5sYugLLYAFdXC06LhO3v6fjBz+l84FAEfftvUB6ZVFO7btqpnsKiJlCVLKxMn7FpeAV1p9GcwuRxlAfv1gR3Y1uH8XteMs2aioRIA9vVg9TZ0DoOAygS0CPb14AMr0DyIHz6FsA5D4mOrcNvV+NbjyJsoiaJrFOubMK0CcNltEGbXIJ13+vW5NAkAgBUJFkKTclf53NnoCCkTRsELZXBI8JCAYkg1dtqxy7VrUBIBnWlM9T9y49kt9TJ63XWreBUBETwIENFQlC6P4xqEgiAELBkoqgOAXlaUxrMD4R4hoIM5yiw7dmUqDFOiIN07w04zXgpelT284EHchcKpjg/FYMAy3TAWdwz+bbd3cl3QHgmfjGC06OqE3n0gEJzuu5YCCEKgNond3TAVpMLvN+OeLY4n4IYVWDkN4zhZMS7fx/GmQK+R04gA6IL6nFDnI1GhR/9txpnen/f1HtZIhElYUI8Otp5dWncoP2KbwKZSDMS1UHsh48/NIJA7XRMRqDoU7bMKNuegnLA6NwKIA3M2AJDJnICWliZIWEoy7KpvBEaRZELog2ZxRqykvZjtLGZzylqRqu0utgNQzIIRor+j7JDSKpRWjVmSLAWAMy7Gcw+hrwNSgTRHRukaTANaGNL05Sc8eR4Qfb2d6OkAS1Tm+vMixgCJUMyyq7pBaKhrwKRXKlJChEWr8OyDvgQGEEvivHdBCERiiERf38x33CFAUc6UcCYryg2ETLZmxSfuz3U4fJinaagxpQ5AXKrHvjj1ysurTz3KEz0+sP2f9v3XkMwsSUz7n6VfjIujDZE+qqs4r1x1GbwjQ6fE6ZJXpxEyGXn/77m7i1mSYcI0ncoZDsfulQNw+QyHagqQZORkXLqeNXupnT7v/uWscoIXGGAiEqS99e3H8JJPDMblexB/RzPscQXFUPcFvfwirfR8LbGMSIx5a1yCcExDanapeXuKtbt22f86ic0MaKSKGLhbqhMS2fxyrCqtS2qRmdFSr/VqjHQwaU4nC0jmgP0lvcnUpUnt61HOMhZehp2zmQATiqwkQ0LZcVzDVjGlhdeNdAFcUG7HNHfSIq/QjQc7TMD1jEinAZpdApUBrtSju3KDkyMpA8pgWZBSAGGhpfSwDOxILJw+tJ71ywrMgqA5LXe8GZHBQkDoFGrLpx+p2XZP/Qv7U10V8fAPLlj619zw1r78Fx/ruvHPfTuGMTWSqo+k/qNr57kzcNEl2szpBEBXhnPRhFzo8LaaT/XEHtc5IVRsv/Hw9r613cbw+T2RwRCXmGQRa0whhbP66yZwN4hatOl7tfmDVNUjJhBziM0QrF364h2hxYZW+b1ZH/lrBv86wFL6PAMBxcKYbivkZNU7eqN9+91ePc4uwaMxHLnuuqAdmeeS9lBMEydRSenxvi4btzR2zHzqV6evv+tzm2/5jyU/3zfxuaKesYQBu++t7zu3R+9fhXDrDYBZkrlh5l2D0ab64SU16VmOW08IgAMleT3C3lHayfUugYKzjvNN+CyHy+/bNzIarQiFTtbEyKND9cz3Hr3Irprxntd9ol27di1cuND+/bWvfe3ZZ5/9xS9+EdzgtttuS6fTV1xxBQBmvuqqqxYtWrRx48Zx630cJwCm4v/P3pvH6VFV6ePPuVX1rr2v6e50lu7se0jCFpAQQkCMsgsoMgoaUdFxRn9+3XEZFWZGGRVHBXcWYUBQEZVFIIQlZGHJStbuTqeT3re3362q7j2/P2rtABogCYm8z0dDd723bi39Vp1znnvOc057buipAbPbwupB850bBv/cN7A9m62O0LR4aZ4tG4pBVYYOAOSUvbk7/rHb/FVHbm9WHjTnhZOL3/nRRelJ1dMzmfLmyop3TT/KFxVgbRv+81Hcvg7X/xltoarYp1rCWQFoHwQAZvx+EzoGoQDJ6B5B2oKlAGBNK8oSKIujIoFnWmBoKI+jOAoCNELOQlkcZXHX9ghCMoLdfZBeh3sCROCQCKUUUWtyQm8ugcGsL9cCVm4UZSn3/XuQtJnrV5DHo/jkMgcDwkx3kPzwSuIbfhjn/miGhN19SAVLBoFgcKoImdUwO4+AxMcrxjgDhk1kbY98d4oRfbVAhC45tLTgGkKC0MASylu68Ekl/1o8Py3EM3mzORsEuQ17dcf38w5CQHEMSnpZ/ISEjqm1yJluLYJDBxgaiHDbemTfIm+7gENAwb4XcFzgtLJ6U0mbVV6pk4pr/e2K+Yb2Dae/eP+VLz/cbWXCuygoJz2WmTvNdIUeX1xSd0ZZw41Np66onHB6ad2Xxi3Q3T7hAODJjoFAGpEG9Fo516h4uUvkvffdCMF9XTPAOsSQnVesACZPSFQQQLCZM8qOCq3DTDP4mroZO0688hdTl46PFWeVrcCfHTe/VD+cjOdxCiOKyjoki1FWrOIRTpbinVdh4kzoOqQTqbvWjwGvHa+3dmxbUDacXMG0ntSVBUCAhyKlCSuTkFl9Xv2UCyocpZrsCHa8gB0vIDviHrq+GdFEYAxJYOwklFWhpALR+DHKzgPYPfDkMvPh2flnJuQ3SJYK2JHZ71a/qZDzA4Q8AQYwbOd+ceCxrHtb/zGu2fbTvWZfVlqPD279zI7fHObLKNHER+u1/54kPjWWGl6jiZ1ty7VP8769SCSgFGczbFlBRkFIWz5U0A54KgDwnUH/GfZ8IBL+ox32p9yJyHvQ1eonDvNVH3kU7HsYhQz6wwaRoNJznTx3TURl6lk/uGXn3exYTD+/1ytUgSskzYDT6dSta2FXfQ6AgtWlomPfgtWUy6snD9vmr7tezuYkARZLixUcsp5IgUEUFbqlbAkQhC+V4V+7syLoLBYKwaNm915PgmDDdTWcGur9VtrhHE3BFhSIBEjCD8q8GNVPTwtaxpJ3dgwiVpzQ9N25oR25oVDePxTDgpwTr1w/0uP1v5UMkFXBxkAQVTol036EGUTFRICCUlApyQaDQAfiA+8/sbL2ldVoh4yBA4P/fs/IC0XlOhf1Do0rmfSIrqfSMggXS/VEbdmi/sGnAJCKSS61hHix6kHSauy6vyp9mKFyHX33ltGDddl+Q2V0lNt0Rr8+RsZOrF46r/jMIi1ZYRSXG4l7Dqxe3/94nNMjVBaN1J5YNOH70z5RFTlKzLUPbcky+4/3jGpoqtzCfiZBgkhokLazAOP2eAhJ6bLbyMFNMCTH+fEbCQtyVaPYaXQAZVpi9y7za1+gujp9+btoyrQjd2l3dQ3f0LY7yQLU9ETs2+XyksYMEnDOB/C+/ghV8CP0pWaPcO8vah9MHBhIdJy244NTDyw9UPYyiL2KSk/lJ8gWBDGgBdJ2GN1W2fUOfS895DUCmNp09ZG7IUcHlRMuKqpaMNK74R+OjJdOrZ3yoUOctre311lvB5DNZh944IENGzasXr3a2XLppZc+8sgjK1eufOihh5YuXZpIJFatWvXrX//6Qx/60Nlnnw3gmWee2bJly/Lly++4447wtO973/vi8Tf+xiiggNfCSyNyT0YSCafya0dG/b6nL6ZpD/T2/2jylGcHS9pzmQP2UEs+12Wa142tT2huld5nt6fv6TQjAp82+fnFZU2JUdV7ZRWxsutOhVRR7S1N71i7FxVJCELUwvp2jPeq1jSE6GnC7DoAMCX2DQL+R0Aqi6Yq9KZDDDVgSqzejeIY2gchCGkTj+/CQy8DgK4BjKiOzfs980MAY8FYJKPYPyR7s3LYElCtRePzRjSizIBkd4/JQWgOR/jF2agADQxI5QXyfkefEKXOCC2rhpysoDoTIIZGGLWqwlDkHiIIff34z1PDHTVPaDHAVaUPrgEhncbQSYQHBGfm2Se/hisUeLEnux9chQol0IUnCV0LfPFV/6xCLW2JYEsoBdPzJNkzcsM5ryySQcDC8SiOuXP6NQr+6WdMDGYxkEFjOYqPeAP5Al4XCva9gOMCt04+s9KIrRvqnl9c9Z2Jp/jbv9vx4hdb1hgknh3mLen+FxYEHNNVtdO+0baOwIooZVu3d28Di4/UzfhG63MVkUSXmX5q+IAOcprEgpiIEppmSlVmxOJC35sbBkCKlEAMIs+skQBYEjSn15rz5nS720ExC0EEEswgoVgpr/GdDq0yEh2w8hqEzfzEYMc3J5wEYOvC972U7u2y8PhA5rO7W6+srZ5X9JZW0b11SA+hZQtiCdTWqh1rYNhKEk0pyrFK7toY2EwNeYmogK3YcIgQASYFJYgU+QVmW8unaywbR/btKZm4sXxWc6q7YXm05h1VTvtQK4/nHsJAN4TAgRacugJGBOsehu1wAwwAVfWYvfi1T/eYwap9tzUmmgdl/mmeKhiGMHLSdA2+5mkYYLRDARBRjPTd2a7fdD55bcPZ//AoOWl15PvjIgJAE2JbuuMf7vJGEH9tH9jMW/93B+/cgXyWAKTT4TQMN2r33A5BpBgO7edLNQBgr4bS+zaRo5btVcAflHzneHDuWGZW7Xvzff1FlW9W0eFoomDfwygQ9IcHI+vlyBoWcS45U4s1ichE8LMI+OZRY8nlzPzf4CbA+pvICxuUrQikFVO07mgEwz1Wtkgz4sL9VijwXwZaFXh6omx9qts9NWeZjqGI40K3WFlKxjXDZhUlbcS2nGasfiIzALACBIjlqJjTbyMGW0EQKW+V3/nUCdMsVgA0kGT2ly5cFpO8ScBeubmf4cUOnbuwuHZTts9zTbwTcrl8KtGjwk/vhxbpP09q/bLs6SBAdd5/ioXw+wM4R9UASSQESJK03Peu+t7Lzy099Y2rxDyzZs/q0pl1VgbgmrzoGiqWRZ2fbhjVsuzWxauvW33CQH+34khvVEU4263Hh4vbm8VTk8oWzala9pcH/udPDT2N2XiVaXbE7GV98a+1FFd/9Ib4mFH9pq+pXzpgfbbTHGxO1EboLXsPiLp6MXWG2r7NbT/niiWRU8sgJjRReaX94nqSNpOwVaVBg4CEKwvl1HQJKOVbML8HhPMndj4URI5CjnC22ya3t9m3/9z43FdRVHyELu3J7qEilSeSGpSAlRbVFlJBoz64ywrB6jkABOy8z3kwWAqrq/zl5ybdaem2EJpS0m2lLAENvgEPeseEpKTcx8l5cFXAfvjZ90WJxnT2QDxaM7X5moWzvnGE7sbRA4mpZ9216U9nmul9f3/g1LPuOpT+7w42b958wQUXOD/H4/Hly5evXbt21qxZ7jGJbr311qVLl955553f+ta3MpnMlClTbrnllquvdhc8tmzZAuCmm246aNoVK1YUAvgCDjuGbP7yjrRyq/EYIKGlSw0dQKmu78unb5rSAFR2W3VLX9zSZ5rf3duRteX3Jk0csNRvOvLNCQ2AAD/aZ61MvJq83lvLzgMQBMmwFRQjXHV10gQ8ss0lbetKUJEAgKiO+Q14ri0YxsDvXsS9L2DaGAxkIARsBV3gwW2wJQhI5yEVbK8o0JYggq2QjIFyYLjstikxNIRdvRpgGbENFSfsS9RPH9pemesL/I0gqz1E2Tu1egywhmCrlzSlfCrff6GLgECHJxnv+0puAhoggdH2xPO4PJ163/aA3CpD14CG8iocI6ERpPLO3J82JB8/SjFfhZR2Qifu2CTl0fEhhdUQBe+vLgfr1KFLCOv5hLvmepfmr39ICfbOQbB7e/3V7/Aa9VN7MHMM4lGkc4HPKRUUMLMW23twzwswNOQtfP5s1B3fJWX/bCjY9wKOB0SE9r2m0165/S99rboQOoRO2JzpH7JNPxX9axNOPLGk9nv7Xnh2uCsrbSJi4l92bY2QaM0MOTatMVoEYHy8pMqIrR/u7razYyLJX09bumLLn13LIAAgDxUXmiaEUmyyqorEbSVX1s1cPXxg9WAHgxJCS2jGkrKGP/S2KHbK24WhCZNtAn22cd4dXdu99VJ2wvD+PP5ri/b8cMUqer4xZmiEnx3o2nHiCTWRQ33K/mnQdwCP/Y77ZLbIjs3R0md1D/SVJZLKrlk33DGriZUuBKRrpS2CTqQIMmqbtjAc/rXEHBmOlbnWSyFlJJ+tOWlt9YkAFFHOKKmeEfMdm327cKDF5STMHDY/g5Fh7NsBIggNRJhyAuadcTDTdGyCiEBcHSmhvE6eDrSLsPLfKH8AOjQniD3ES4xpxtRE3a5Ml0aaZLmkfMbhOv9/DKXUujVy4wvcspuVJGYeScGP6D0HZrSL4xOBrJiEt2lUoSWzgJvhG0osgCK3cY/zG0i4GRHMivmhvzx58ZUXHK0rPxwo2PcQCgT9YUB+l+r7rQ0AinIvW2O/HtFKSJCz/uX4/05BtPsycgIW4QduvkY9/CRv99kjJYggMxh+UpaceQRl6DPSXrrx9xtS3SB8Z+Ipnx07H8DlWx+6t28PAWBfKDs4Ow2YnCjpMrO9Zq4hkjSVMoQYUUMaCwknZvZiJFf0WiQ1LSelcgwU+4qiBIYCCyblVQxAuNGdJAaggZKarpPIs7KUlH4amh9RKnhHDPHwgtanu4N0ZXj0pMPlM5aU1ZVo+u97WwmCmSRL1lKACOfaCwhFbCtXNMQgXlg0plyveHb4wKAaUCF7ElH0WK77it/fPm5O05fGLyzRXncBYJlu2SRsIo05J7T31TdcMX7qiaHqSABZe3gws3PiwL9tL31yTt/sssx7Oo3y3ze8eEPjT+ZMPjNiiZhlKoJJQlOxqMx/YPr5jeefQaWv0kmj3EiWG29Z+oM90GX/4PsiPcIEisU5m3FLFRwbpASZlWokh9b1LG0mysrT0vLMUu0OQ7Q57o7bRwWS/J4BQRTPju131qWZHWG3UQ4AiHign44YQX/xpq7ba4wEYgyaZG49KdNZorwH3T9TT23G5Ru8dtKAV41C7vWARUfFFiYJRWDW9WISZGHYV5P3l6vcBy/UCJAQPATe4hQA6EYp2L7sXbuE0OmfSO4sVjJpxrkPvvzIRbnh3a86IFo0fupZdyUr573qp6/E448/fijDrrjiCr+fzEFYuXLlypUrD/FwBRTwJvH0gL05JcfFxd6cYqZyQ8ysMHtsGRViyLafS41ctPnlcyrKeixrWyYdFaQYN3cc+HRjfY0RUQwFpHhkgPP9sgI4JhvBTa3GSx0AIAiNIet20RyUxbCtC+PKsWJWaPs8rG0HexaAGI5N39SBhjKkciCB/cPQBUwL0l8eDXHTjv77xXPw02e8eRg7upF3JNcRM7MnDaw/oYeiThU2BR5eMJubMRWKq8JticJjQSEW3mfnPTre4fHDXV4NA3nbO643AL4x8HYP4FnMiIZciIgnQBeu/g97nL5z+UJAhXrAetqpYB7VrFVpgTKyP+1BlmlUJv7oke6PNOrOuDkTwrtj4b3guZoM6V3sKKrfW9VwJtIEpMSWTtgSMQNKYWw5ohraBlBdjPfOxx0bUJGAIOQ0bGjHipko4FhCwb4XcPxifKz4yaEDECzBBEpqo0iY8yrGZ5X99HCn89oTIB0iI6UuhM1O827RbWU+0TDnO3s39Fk5HaJTZT66Y5XOQoAUuQaFCTmWzZGifbkRRZwg7erG2Z9vPEGADpiZATu3aaQvp+wvta61WJEAMcU17UeTzpCsFhXXzkxWZJV9y4GtOWXHNf2y6kkAbt6Oe/dCS2RsQ8tYWl0cCU1tyWRqjnrh9VuOe57v/I/Jj3VHhydmar68eeF0yyq1R5zV67JKclSIhAAzKko6oulnDtiXARFJuiJBxEVWevLQrudjC3wRcgrL1wFRaVORpiQ692Ln8zjQ6haYgWHnsWcT9AjYSWTTICW0yPHBzgNYMvaDazv/GNMSY5m2iGZm2/2Aw95WKF2AkNRiWZmXSk1O1L5/zOmHeH/VryEAACAASURBVKA/zP3cJ7f/cn9+YFnF7OubLjnMl/HaUM+vk3/5I5s52MrRomEGu6oOToa8z7MflM0AIk/jyqmKJ+aAM4Dy/BxB5FMZIqANfc0NRz6HcrrBXZ1dpqrJDJFuoKjoqN2EN4OCffdRIOgPA0Y2MIGggQWzTVY/Bh6Q7AcGwo3mnDAFTmUaw8sDd4IvN8nIX/tyu0A6jJ1NAw9IoxHxSUeKo/9629r1qa6o0BXzF1rWfKJ+Tk7Z9/fuiQrNUrYMojsvuGUq0iPt2RGT+QvjFlxc1Xzqi/dmpQRhUVHNpnRflm0vunN71GjAhGhJnLQeO9eeSzERIJxWNpqAVFDCS8IKWxrFIEhwRnGxHmHFgqhUiwzIHIdo9FG7eK2wFQMEQ2iWUp5+PTmxIwPTk+VVemxdqosAsE6sqeL1bAw4eV7EFBXCZmW7SVvC9XtAC0tqfjDpHe/a/KeH+4dsx5gw6rNaiUXtSXXz37R3luwqN6KfbzzUZiY+5p0646u3r3vAaHq+qPL8xN7vzWp+pc3dNvCUKbO6Ss7o+ml9dlxaz03Niqss7uq/ZbgzUdHSfm6P/mJ8zMNjugTjRLvqtIUriN6aDsOvhQEr3brm52WPvtSQS8JReMrlHEE2l3YAQAqRXu5mAgsiADk1zaBdhmgnSE8aSZCmwbJcNbcAfg8WkN8Y3RWNAuCZw/oGqq45cpe5tDP1n8N/vrdRF5Q6feThGpUDCyJissOsemCnvd7QpNjRA3Dr/j3awxc9JtJOmn/jsxv+zVnuCy/H+wvu7K+OcSjt0j+Ww7dAMOlSZjRxSJ3QjyMkK+bMu+iFjo3/3bX952aovDGSGFM96QNj531ejx5PdX8FFPAPEcphRlzABsZERGVE7Mmo9aeW2pS4qb2jx7KI+d6ePkH0YH///KIkgSUTAZpEqmNoXF35T2YVXb211RQDCV2/sb13cfn000uPvSTizhRqitwX+tZOLPQK1wRh2VQsm3rw+GQEhoClQm9GV3YX/WnUFCNvozMFpaBpkNLL9Q4x9QSMq8C6vaMkX0jAjTAJgDCtqKvl4uVkhDKggmjMyXNXYUl3P7eADpZZD1hyckWHvWN7OxLAyFme2rsb6gWT+4cOWG+f+ifk7VGnJ8K0e1hBXsDQkA/dmbAqTnBK7IgRBkcZNRhgQBPeEkjIqwwH6KFSyOCKALAMLWYcdFy4MeyolRWMXpQnMNyygOIoBGEoixWz8NQe7EkBQFsfvvMoGjxrGD5CAccSCva9gOMU32s+fVNm4KWRXgJ+PmWp/opWqxdUNl1c2Xxn9w6nGpgITnbakK2EQLeVXlxa/422tcPSZCIbUoe2Jz90cvGY50d68lIqIEKCBWylWrMpi5UhtNZ86oa29Z8dOz9CVBdJ9FnZ7+578aWRPl1SuYqmdFMSj40VX1Ez2T+fb088ZWKs5OXMwPyi6g/WTgOwcxglBpSKgWRGahZTVsmm2DG5fn8kYbP6duLRTpESTLsSB348ectl+hy0ZyGZziovnagtWIZtz0EqNE7C/DMm/PWWEmVFmEiRSNiZjJYwhfF89QmNM4WZQVerKs0P5kQ0YySZSAHFlmlPL35+jTbYg579ULZr9NhbfGdApPNxqXKIMTNpYtzkt/qmHDJmVy79wZKt+9M7xxZNv6tn4+d33jEss27c77fnCVV/F2mxbzS9t8RISFbvq11cpB3q921Kou6h+V88YtfxmlAtuzmTgbvu4vBOEOw0bSaGwwj6iXmhvAsE+QRETESO4pRXPej+x2Xn/bQJ9mJ7V5geTnYiAxHb3lZcs+LuX1lbNwLQ5i3QLvvAUb4bbwwF++6gQNC/Wdj9TIYbBThUYKSErA7nASQCsZQQwlOu8HlEgrsTsy/BIUh4T1worAEDpDBwt4p/6UgxrW35EaevrSCSSrbnUvXRBACniUfAa/rF2sQj0pqSKO00c//bsclpUl+qRYhoV27woqqmO3t2unXVTrU2oVyPpZV1Wnn9Lzq36kIIIO/0WmX2+oSOTgCG15YNDEXMqNHjP5h22rfan396aL/7PlKjE8oQyhAmAKyxMITQBBkkzq0Y12NmayKJ+/t2K+atI30f3/Wke13IQxAiGS/xmEAYE0koYG8+FfCdYAn+Ree2b008ecS2FLGmoDEiElmNhwz1lU1JS2DFLuzLt6THzE4ary+JPllZ/LGPLjxzR4teas8Y3/yqYwwR0yjSUv7zU/de6MgAaRieMzSjP37f+q0bEn1XvmfBR4qlHDuy95MdT11x6TXGscTOP9j3/Ce2/fyA2f/x7me+kz3fZ5VdahrukhR5JSdB6htBUN6gHkZMcZmGfiIbmg63dwOYQySEJw9ATv8kJ9R3rZibWc+VVcaFlyF2BKuTqLpofs/ukt7VeT0tlGHqFLNKlLCVMG0t79PmgVKu++VlFt7X2V+B8p4GYjAxQ67b+JXTFt781PpPKDZfheXg0RvIlTEIJmMAkCozvWllxPhnY+cdaEbxuAVfH3fC9en+TfmRvYCKJBuTlXOPtfWqAgp4k+jI5y/bsmPtyMisROI30yfNSiZPrzAuqY38dn9eklxeaz6Vku+uLP/xlGYGIquejQoikM3Ym7ckSCo1e8j6w5O94zP7bOLkRTMXVGLIikU1GpHir/0DxyJBbyvoGnQBW8FmAOhL47EdSOUxfQxOmTBqcFs//rAJ8BjzoihG8u6KpyZc9yaiu3IoTmJ13hqdec1gQucQWvs8BpkBQNe8IQexuZ6WGULsvPB/8NVj/B1DXHxo3dabLMTaEwLKPpyj4EwVUPBwdAVHzRTY09E1m0EuPCAZSsHQvNayXl8hh8pH6NTcGUaL2LgTHTSODl6fCC6RvWx6/9rFqCUKXxXHHenfUn9m/8b76wHhP4cY9avjdzNhIIOEgYiO+mL0poK/XTqPqiReGIChobEMJ45HAcckCva9gOMR5Xp0/fxLU9JMCEN7tbRnjej26Wd/uH7m/3ZsTGrG+2um/rJz66qhjqRmjI0W3TTptK+2PKeR0CCcftyWkgR6dqirWDcsUiAIkGQ2QBoREelEFogJQ3a+2ogDuHbnExuHeycNl+0tGrGg6rJF++KplWNm+uy8yer+3j1paV9SPemsMlccdV4FVveg3IhWjkyuruxqitF/TBw3Pva269LRnh/p1kY0SQRiooGyVOS6et6dpYTAuBiAyXMxea4/PGobdSwABSm0NCUFMWu6hNa6FQtPsea9vDbW1UtKbq6YbZ42ubqO1z0a2bUf2A8AuuEZQwI80QEry1HLJKGNzXTM63mp98plZdXH01+hPFpfHq0HUGOU5FlGhUGgPNuk2A56uwOAgLi4+qRrGpaWaMePUBgrENjJwwUTCaXY7Zbn+IBEnopGkFuoAg/FEZF26TjlO3p+d7pQTaOTcO+6bwwFlzEzScsJParkuRMq6G9PQDcAks+vo7kLxLSjqPbzJlCw7ygQ9K8XKsNWF2sVlH5WjqxhOcJKsaPvDJtAEHEx8pKEIFZMIAUFt0ub+wzppcIeDL2DiMBQTqWTx/JTwFi6D6MC7AFWORaxI5LSc2lV8//17AQrZjUpVjolUQbgPZUT7+vd48VCoZUFZhDZzNvSg4KIGb/ofNlUMgPpjGoxUw1GssMccXKWNYhxsSIAEdJ6zLSlJHky+0nS8pAKHkl5UHxK/gohQDCV/c6KCRds/ov7mTNGeXqjAPwkYWIwqrRYv8xbrGxWGtG9vbuF8wrz3pJujMe+UKkvyANByEq7IhKPCT0nbb/8zBkVF/q84srVQ/vBsAjLuvVvv1iU0bjUEpV5+thmQ9tkr33unsmfWTG2+PVV/0VikTlzXpH9F8KM8tPfMfb9qzvu2F799bldNwvuKbaSHP1rMl8yFD+wbtyGuvy7YkrlRO3q0pPP7uguaqh+XSdw5DBgpS/deJPNKkY4kOjMCC2hFDk9BRAKz8k1bs5e/vpLUjyR42mABNkgCRAsM2CwiQJRN/bies9IOrSMgmsMqaTYuOrDVDPmyF7wu2aMe3D5Fu0vpISl50pyNXk9I1grztT1FLf6Z3sQveCTOQi1r6MQxeFsy+f7drTeDqeW0rsFgUIWOVU7xF6FnNdTdhRdM2XCVSfN+68jexPecpBIVs5NVs79xyMLKOD4xMd37lmTShlCbEqnP7Bt5wsL5wH8rxP1Kxq0b7S1PJfOPNdC9/f03TFjynPDI0VCpJU0BBRzl2k6zssP1w82pmWOyFCY+dCOnReOBagUmq24TD/GvMS8jaiOhePwwj5EDeQtXDQHwMhd682WPqlR5eYDoiSKmXXBLo9sR38WtcXYN4hkFMko8jZqS6AUxhRjMIf2AQiBxRPx1B4wI2eiqRrTqrGuDb3pwD5l7YCvd97F6fxBXHrwKTwe3Hlx6wTppmlAMXQNtgrGBHruIWn1gGtGaKPnG/l5DAjnmHtnIwjStyW+0+g5SOyL2oeJ9NAagxki0f0F4/A8oy4Wr2DnEdgq9n71tQspvJdjtjjoIvvKRYWD1jAoPKd/E3zzGRzf2115axWjm6plTEwdg7TtjfNckCk1WDETfWmMK0fsbSevfJyhYN8LOA5R/I8UUJeU1i8prXd+PrVkzF8H2ixW55SPK9OjjbHiF9O9RBAMgBwZjShpI9KqNuI1kUSPmakyYp9rPOHju1aZUhGUZHVO2QSHnQewPTuUsA1JXJaPCkbTSOncmspr6wItr2/vXX/LgS1FWuR7HS/+Zuqy8yrGA/j4VEQ1bBnErLKKqydVxN9GRNkoyJwAk9SkgFDM7xk/FhGi6YnXGt/QjF0vQhEAMEiCJAtm6Dr6H+lo6O7PR+MMnt27yV4w4ZnHDDeVigEKeFvAKXp2rCWnI0V16QOTBnfHNWtiYxY4ngh6H3EtooEsVhoRs7q64awd2f0t2a4FxRPPrTyhIVJ+atmUcuP4EGaBZcEwAGgnLFIb1rptX0EsNCjblbXx/5oE4dZYuo6fQwT6SrPktmh0mRCHL3NVAMhXcwCYJCA8j4oAxUqAIqwMabKmn5DqknClA4iIe7uA44Ogd/H2tu/HWOh1bMPaz50/tMggzrK0HPKZiMBKAprziKiM6v+dYzaJ2SF+mUFCAzO0pLCHnQaW7IUVbq44ucGTI8chQtGOq1MdGatR9Iiw8wAurm7+lTrrtq7tNZHEDV7H+Qurmv7c35ZnCb+ttMsRutQ2k8N3s6k4CIwYzwx1+kuDxGhOlLSbwxlbgbA906+RUGAnzhoTTULxbjMVpI/5OQVMCdJ1QcPShKKo0E4prVNg25WS90I18m8XR4WeZ+WnXKWUtaxs3LOpzhFppqUEQXonKf0wz+8vR8ptr6MYgjQSXxy/qCU3PDtZuXLn45I9ipTwq6ln6ST6rXxSUlVOGIy1lSoVp4nDos/glME5jWMSg5r8xW/u+9A1lzTGDqfKuSaMa2ffcn7TZw2KD+4o37Ndpvf/1Y7fDEAojXRTgAlKQA7p5Yna8sN46DeJ9nyvgNCIJYw0T/xr/eaL206GNswqSloOGB3kh/hr55uhU0dc7CMSgtPkitcIr0OsIkB5aYXO8+W3N3DMGBMTPMo+nbb/cK/x0U8d2QuuSNZ94Noz9pY/v/Vbqf5dCsrU0zGrZCjR7Xxn2Vun8zMUw6tT4XeAQ7zTaI6+p39tWfHkgdTLSllgkPKZGycNkRiulhYFK/Xsv1BKiqaetuAn9IoC2wIKKOCYRUtaXbtODVv41+l8+ViXPdydyelEAjAEdeTNXsu6dsfuVYPDWVZRiInxKIA1w6lrd+y+vavHaRxrS/bWNJmJxo8o5w1hEydM2WfZBHSb5tRk/INjjqAO2OvD3gHc8gy6U6guwkcX4wtno2MIDaWoLe7tT8W3dO4vkmBYrFW09cdm1sFWuG0tWvqRzqMoBiFQHIUQGF+BDyzEpGr8fA3Wtrnv1qsW4r6XAgGZlj4kDeS8JrHw26sKkHI9h5l12LQfQJCd7WT0Oy1bdQ2273EAkiEI8QiyFpSTpe5JvbtZAnDZfC9LYBTpTN4JaBqUN62/hOse3l+w9rPUw5y+b0LCSRAYPYN3Mt4O7rbaInSN+NvckT77HyIRguJ0Dm8PnaG7r/8vB58HY31D7p+V7yB7t2UU/f8Kdh6AobltA6CBVUgaKLTIsbMbewdQFEXKdCepLcZJ4yEIlW9Ze54CCiigAB8JTb+oKqio/tK4BVlp3d+7pyleOr+oatVQR7eZc96JJqv/aV58ppfzntSM73W81G2mzywb+58TT/VnaIgktuUH0oY1bJjXbZ9/ddus5otj4S5Uq4f210USBNKInhjscAj6uIbr/l7y2NsCt+3bufEvxke1s/5U+0ImlruocbxPmLwW5p6OaAwdu9zIa7DXbX8jbZD0uw4KCPS0c3e7u5erhxIqtAvUToC4lU1aaY3t/mRVTe2R6qN2pLG0fNYFtYvu7VqTVebisqnfmXR5pXH8XQuPpOQD96utG2niJP3dF0E3AMD3r6UdeHCO98LEYEEQTMwhl4UD5wZhT8f7LdDWAJxCQ08mO5xN4bMjggg0ey5t3ciZNJhYCG1qoaHO8YQCQf86MLJWasVEBsyRUCjDYZbX2QgRrJWRU6zCkkVE8Aiz8tJkvdxWNwXIyRsO5nAhEsR5ikyk8ne/aj3cYcNVtdOuqp0W3nJL5xYLSgN5Ouwee+4Iy8AL5YLXSShkIpcJZPDO7KDyRjORAkdJc9YGY5q+MzfktjuB3zHTjVFzbJ+aHNOSS/VauRWV4/+9cZ4AXVU75Ved272AzU3I0iAkq7wjUeotJuRZPjLY5sn5s7fS4Z0hj64HZ+FR9gDDhFo9tP+eGecCWLnj8XBgeWFl0wMDLbd370gyJW1WBClYji9vuHxZx0tbtdu2RiRdfXLqhXLb1nDfw3c+/+6V4rD85ZjR2g8QTaioT04FUD0Pk+dVPfeb1S+LLYYdM/Xs9N7GfZUlcVtmRPS6RHvN+PrDcNzDhOb4mLkl49cM7tSIHy6afV588LGxa2cPTK1iQZafNueuKLvhuEtVEIOIhQHFsNzl5kiETNMR8yVm5VWKuas2ISkpYrilgY7WEjOToPTIq5/l4UPn/o7H/vYr0romTb+8P7l27/4/M8tMpN8lUtyuw8Jp/eIvGDlkEeA1BYL7cPhkCHnEiC2zfUNb4L9Q/B0ZmjBsZQv/FioQkaAIw2YliZCMj12x9NG3Azufzuzr6Ho0lWkDczIxtqF2WXFywlt9UgUU8EaQlTjhz5Q2dQD/0qviS+zz63QA84uT2zJZIraBSUXxO7t6NqTS42PRlJQtuXxaykEpB23rzq4e9rqbsqOqRwQmwfjx5OQNLw2MCDxcbz5TZUjIGBlgtSud+1pr+w1N44u1YyBf7vb16EsjoqMvg9vX44tnwwtN1+7tQ605a1DPaxyVaufIyGwAd27Ac20QAlIhbcHQkLdAhOf3YlEjFGN9G3QdxJCMB7dgKBccixVa+jBier+HtFOcHypi2NMbCqG8HwQhpiNjwVYH885KIW16yRgESwIIqqDcRHvNbXaK0Pqt/y8B7E/r2zhnsdfPIQiVBgY7UhDq+3bCsY6BYI4/Gp7hJACYXotdvaNOIuDzObQG4LW6C4TyvWXy8F3wB/vHIk8oPthGYEZEh2mHjotA+TA4Lrl3IMgR8QypKUNLEaF/g4iXIQlZE1Edl83H3gHMqceCRoTx5G48/DJsiZl1uOwERI6Bp6CAEAr2vYB/ejw3ZH+3JTtkqffURj8+LtYcK/3t9HOcj4Zs81+2P/rM0IFhaVYb8X9vnLekrMHf8cKqpgurmpyfN6f7v7rjuayyP90w97Zpy85+6Y/TuiqubJlxcn9d3YcMjH6xVenxznwmrulZaY2JvGZu+NsNI9L6741br02fPRhJX9O2pNxMXjg5TqC/v5cRwezFmL0YADb8DSNDMHNwdBf6a+qG0vvK8/1C8f7xU7r7IroOywI8PpfI7YmD0HK8YpHWE7tKmneVNhcn5fy9WiSOilqI4806RYT+6+mf+MqEi5NatOG4VRWXT69SWzfCttWObdaPvkt6FAALEqGub266na+uTy41L0DsuWNesryLQOvab06JsKghw8uv9x0fnwdghhC6WH6emDKNPrhS/u0hVkq8YymOZNe9I4G3uX0vEPSHCms/W33Mku0BuDopAPzUHYLbhZIDQXRvqczNJ1J5hlPoAkd0HqGsH3ZVPZghHCJRgRGbIWo/bIxKUDrCUOBfd778xFDHwqLqA2ZaAwlBth/8+JlcXmjkri2EU+x9GXcAcEWyAjAYyEG+q2LC6aV1tx7YasL2U3yDEc5CAPOzw10AC4hHB/Y9NrhvZd2sWyeftbR83P09u59OdQ1YWcVCQkl3didaC7Q+goZw3m32in1ATs4xhd6HCCWdKdzXs7s1l5oQKx4fK96TG3ber4YQGonP7noaUGWW1pFgBn94d+L0U2cjbixYMPPZh7b2CvvFCrs2qwFoLZJ3//HRK+YvxLg3l8wuGZ+5HxkLBIwtwxfPhuayq4uuuAm3rlaR8jgMu+qeJ6cs35c4eXqR1lzyurvUHlEktegvp3/sWy33t+S6l1fMvfrUs/WXXkImzR171eZNTAzF0DQur0CvQwc4VSggq5JUkiN9zBkiDSwhwKZJzESKfSEbBsDEwZczHPD768wMQUqKKUe2zqt9d/rhJz+tIs8CtPGl2cXVbZFoiWUOK7Z8FoGgKTCxBo6CssyMkEX3VYIdAie8tBR69SifignVnzit30Gka0KTbAM448RfTGy4YCTbnkw0SpmNR48zO/0GMDi8bc1Ln9u7/08HbW+oPeukuf9ZVX7CW3JWBRTwhvHHfZw2yWloo5T4yU51fh0A/GTqJFPxhpF0Uzz20ylNd3X36kQAijSNwC9nciEG1tP7DnG4BPqvGcUpTWyqbH++wsxqAmiVPFESCaa7u3vrIsaXxze+9nkdLQxnIQQAaIRUPvxJg61dMyfz2W3Jyjz/aIr1qUQcGRNtfRACgiA0WAqm7V64qXDrs7jxPTB05G3H6UIqP4o7jhqwfIbXQajTaUkMiShSqRDzS4jqEARdQ0kUeg4ZCzKcje7N7HqP3q9uwzDlOh6232E1lO6AEAkQ0ZBTLn0f7tcKBOy8bwGDgzN0rw9J2O1hf+YwTR+i9cHY1h10IXd29y8IofjQXyEIbYLy0jX8s2IgyPuC5+9RaEKvretB7Lxb4R++tNA32Y+Gg6ZE7hkE+jb+JYepfCfLPmNiMIMXO5C20FiKiZUAsG8Qdz3v3t41rWgoxdIpKODYQMG+F/B2gMk4Z93Q2JiICPr6rsz0Im1pRaC7VapHfjNt2aMD7QlhLC1riLwGRztkm8s3/aHHzBLhof696xa8d+/J//LY9H2VHJ9cFheCDhr/pfELv9Ky5omhjvdWT756zPQjeHnHFbqtbFbP6+x0xkOU9ehr11kN7nuot/X+WMmUuukf1gy3i0/zbOx8CUKAGfEiJOtiRRed3PV0LyeiNadV9KxDNAFryDWYgqBHYOUBgh6BtDzrKgCGIgFgKC2e/D2UQqIYi87lhglHiyo6TBBEUxJ1/3jcMQze2wZpQ9PJtjiTgcgCgHLT24MqR0d4NsgeJJCr+udK1visBeBpTHggKI948zvEOrq+igOaPvCMCCgvFzNmAqDG8foHVx7pm3DYUbDvKBD0h4jhJ+XAgxKWkzFPXgoUE5z1LyJWCvCUNTyuEBTEP15tsZv94wV+5Las8vciZtbiUJKq/kWLT9ecfY8avta69j/a1mskbu/aXh9JFmnGkJ0nOIrtvtAG/EwoZoBoerxid3bQVMoN8EZHULomlFQcVvFRWFwy5t/Gzvtqy3MiYBkp3LLaeUNFhFCs8lJWx4pLdeMXB7aeXznxAzVTzylrbFz7G51EXnkC8d4d9BAQ8+S04nWS9MOLB946Cgi1RrxfmpajkAOCYMVkQwL42+zzF75wT7+di5H2/ebTJXNrbhigjjjXZjE1Zbxj6SIxeSwAzdDnfu6Cm392lwQBbGmQxPauTjz+OD58Cma9CTv07UeQMQGACfsGsK3Ln00YiUnn/cfOJz6UF1TT/KEJTWfNE8eocOqURN2vZ348+P3kxQDsn/wAmoDz5VGKdN2KRHTLdDusADD6tUylTTlXLwoEBUFgl78PlUF4tk9RqBgsbCABiie0M5ZqS5Yd0St97okXZGy1UGMByMiL+cw4KfYyS8AvPgEgiYTIncTGHnAW8GR4OXg1OL8KEuxK+DiEvQpTMe6lM0CIRauWnHSbbY/sab+7pf0+RQLMlRUnNDVeomvxcmMGAOjHXxXh60XLvt898vQlr/pRR9ff7nt4wRkn/mLqxA8d5bMqoIA3g7FOKptHMNZ7fbOSQtw9Myg+f1dF+Y17OyylskrNSRatT6WAMIvqTOKnhJPkCMj+8aQKGC3gCABC1uaUoFIQKg19czpzxK/tUNBchfXt0AiS0VwZ/mTuvIZr1teuPGk/gFWPljdt2olHdqEiCcmAACvUJtE9Ang3wLSxuROW7RkURlwPmqCSwAVz8FwLWvu9BiBAUyU0Dbt7oAmMmNAFDB15h09nEGDaqCqCaWP/UGj9w4/SPEdwlJeCUMyNwJAdlC7AIaLfOSIB7KedH7TjaKV1/xfpcfrwpWO8n9nLlw/cPIdMd+PHg045tHrsn//o5YSDTK9zNxR7hZL+bRk9rzObe17hagB/MnJpeudQzv/cNXlHeih87c5EIrRcwaM+8f+N6fjTFvc2Pt8GTUNjOabUoCoJyTCEe/f2DaKAYwMF+17A2wTdeaURYsJZcafdaRkm6AGUaJGwAM6r4rHB9i4zGxMaAAV5d9eOBU2Lzy0f/1rj5yQr/zDrXVllx0WBIwrQGC2aVB//89AL725fwIA5p6e8suFVR/bsun3nqqvBCswj3U9NW3afiLDp5gAAIABJREFUs72sBsvfjw2PIjUA28KkuSiuN4ovdWP5CdPRuhWxBFReTqsbbu1JprIRTQdLkHIp2sBseVASEWVN2Lsrd/Pw6vr0SdedHokcowzAPyVEZZXcvQNQzMpnobyCfvaFa/z/h9IHGW6qbigFI5SS4RTXk8s1uh9SyNFTQDhT3/9iEEP1dlv/c6N+zcdF06Qje/1HAAX77uCfX+LgMEBh8EEFE8zkthZV5DLw7vMYJGoHYiZezq779Lk7AABEkEHE3pPJXhAmQHaG2YaWPDzKKK8L9/XuMYQwBBkkMsqW4HIjdlpJnRvRMdwkLASBHCl+b+2knSd+4KbmxVGha+R8rdw4iohMpWJCxIXmEKgEgOi2rpc1YFy8WCchCBBCI0yIlBhCCCKdRFw3QMgpmWcGoSM/0p4fGbTzp734u5Knb/nAjr/VRxKWZOUGqF4ltVNS7fcNY7jLCI6aR6jDmE//OpiRrORwJMxUG4k1x0oBTIiX9J56TWrxyvTpH/1I/cztmQHLa93SlcC6On7P5Fn+PMXx+BmXL587qLUUq7aE/PT2+BQUoSyGlzre+F9lOId9/cGvTDgwFP68csJFJ32ge8FlLRNPuYmOVXb+tUATmyAlFDt/KM7lbqlbEIqnmUnJaIcjNO9bMaVCbgoF/eiU03rFL+9wzJ9PSmi6/p6LtDPPxpF+tFQSwnZNLdlliZPOOPEXlVwStr4kjNLYiSqyBaqc7CZwMUHzyRBHycDTrYOuJYg0fy3KJ3uEZiTi9URGJFIR0UsuWPbcuLpzmxovOfOk26ZP/lhZ8eSxdecsWfQzXYu/2ln+c2J/12OvZd19rFp7dWvH7w9xwjPPPJNCqK6uXrFixebNmw8ads899yxZsqS8vLy8vPzkk0++4447+CAG6h9hyZIlRPTVr371de1VwNsEi6vp1FqlFCmm2oS6ecGrB89zipLrF869fmLjzZOb8kqGYzmNiMjTn3NAgDABBc0ENEBz3jBNieIY0fh4NKvUzOSxUeR+4UJVO1PSVFU/A5eOrg/TxccuObuv57TBnfPnZ6IojkEqHBhSXMJWXNmVuPBEjCkOsb0Eqdyurc7WrOnYIHfLEzvQ1u8GxILQVInptThnGpZPg81QjP4sTDt0bwmK0TOCoRyUX9PkvafjhnsclxlHiMV2PBOvizc8Jtr1ZMIygt6p+kcMTt9PA/GmHUV/h9LknbNyXE4/1PPVbJRrckM3avQR4ZpVd0fPwrnH4tEjg985WEvwT4ZFMJW7JXQm4X5qwVqC29YpRLWzx/Wr0eGMf3u95QF4KxAEt8GLv4hiKbD3RFiMvMSuXvxlKx7aDp0gHWqEMO0Id5Uv4NBQsO8FvH1QHxNnlBuDFqclD1pqUekbYcynJipce8DMiifHyw5lrwI7fxAMErdOWTrvRP2p5U9Xv6/z2mWvzs4D6Nz6UwBCiwo9MtD6J2kHKQ5lVVhyCc64GCs+jLqJo/aqasB5H8Li0zIXiGemr1m1ZPvDxEraMKLQdMQSIXeDAx4DhBmD2yYP7arKDSzcldp08zOH+bIL+LsQS5dDN6Bpbqe7gGBC4IeQm6xBnv8jAFcjwM+yQDjjgpSCYC8Nj1zfjcl9iH0nTrHXlJE819H5RynYNm9Yq1r22A/cJ59exaaJ4wEF++6jQNAfAgiQXuzg5le5rr+3EsYAsStu4z5OxH7yj/KkK7zQ2F8XA5Onzk5wuzgygyBYcq5FvurpHHbszY9cuf3RqevuWLHpgfZ82mSVVdJkNWjlfzZlyTPzLn50zvkrKibClRFxOqn6OVYkhDiQT8eEVhVNSPbUZryrdy5eARpEqdDhkqfclh9ZM9xzaVWzEwzGSAdzW364RDc+MmbG95tP/0rjQkHBLc+y3W1lLVaKkZLWY/1792ZHXH4+qLn2Q1Y/wvRjYHZfYW4Eym7/AE8MZ81wl+1wGURgxDTt2XmXhIuMkprh/NoUL9WEiAihExHjK+MWHnQ/T61uuGHRsq+2Vd60sfSkXPKkXBKS3RD9jWFnDyBCkSrjHZMPGkJaVI8eQy1hDx1i/jvAGhzCgAwVibGm+9bMlY43shBOnwZmh6H2X10MuNYOIKLmJhGJwnsUnUeUJjYhEhWxmH7SqWLO/KNwUfNPmmeMfBz6HqXt0dOXLj/r+ubGS6eKJoP1CJMuIRgnz/nPxrHLiCXBJkSIE0KOIy9jksipEoAEdCPJUIAw9GRJ8URNizrfWl2LnbHol1e+p+Oi5evOOuX2y9+9p6TIVZzUtNhpJ9x8ybmb3vmOByvK5hyFSz5GYMvsqnXXHMrIpzdcZ1qHmhQ5c+bMe++999577/2///u/L3/5yzt27DjrrLN6XS0mAPjUpz713ve+t6ys7Jvf/OaNN944duzYK6+8Mmyqh4eHP/nJT06cOLGoqOiEE0646667DjpER0fH6tWri4qKXvlRAQU4eGKZ2PAurFrO7ReK+Gu4b3/o7Z+37sVP7NjzxZa2vZmsZwoFAOW8QF+FSNUABk8FN4ET4PLp8Yr/b9zYBUVFHx5T+68Nx0QNsnp4gPMJ1JTySIJXpwDAkrh/I771MP5nFdKmcfkccWYzBKF3BJaEUoKGVd1krpygOginTUJcBwACGstw53rAd8oIOQViaAK6gBDoTrmr/o7X0zaAv7yMm5/E47sC18KSaCiFM6MjXMMes+zHaY7XoRQSRoiw9oKomOES5YE0gee6GBqSkSDVIOS7uDMQBRs9iTdvsCfR7s+p/F9C+VduUadPkTOIYQgICgV7HPqfN4z9XL6APA8YcIzWefd/IO/03NvgB5b+ugIFLpxP0weX5p88ghrNcOcZ9jruuv+GXQR/WQIAUJPExAp3d6eX76jJASEgBPpGcOI4NJSitgjnz8aicSjgrUbBvhfwtoIAvj+j6P310XOrIvfML5lX8kZI8xmJ8n9tmJtTdlbJ86omfKSu0CvyDaIhkrx+/KJfzDrzPWP+njkQWsQx1aygx6s0LQ4gPYynH8Dvbsb6R5EoRuzV0h4Sxajt3Kt1Dw0joQxj6sguBpQN01Qylw9soyeCKhhglOcHTIpIIUwRLek6ApddwGuDysoj/+96lJaxl4AKOI3zQATlJaUGOzBAkG7mqM/Nh/0jly5kf0fXBXM5RoLDFDJRkPTqbWOEXDHZutu+9Yf89JP2H38nf/Ozo3VL3jgK9j2MwgLpIYAQn4PM824U4vVmdj6BH4SQEE6A43RmJpf9FcKpsQ3pbnoSOXDaOHtb/CaxDvMNq/VoXFxG2Zdu/evaVBcxdmQH/UiQiYnEJ3et/n7T6buzw3vyg0E7sSCGYkdnpFqPT1l/R07KUe1kQ+JbJqs8KydVTIMoNiJSqhWb/zhkmzWR+FfGLfpc67OKiBl9Zu6nBzYDVKzpcRIjbLsHUl4vXmIw2fCCUg4lcPnBJ4UiQz9PKvjI3+6Ds8oK1h8JV4+ZMTFe+qp3LCa026Yu+1LbmrRlLS0f+//GvQrhO7e5aW5zE9oG8IeN6OhHcxXe8SbqjCqSo1LADIHo8dYO5rUh/7IWIEAjAGzpFZWnjfQ4SXGOOpsiCHaYD3Z7HgAAsyByQ3KvUyoIe/bR5IlkmqqtxY20WdGik435i2CZiB2lRPLmOZQs/cbGNVfFSvPvuGKm88VsqD2rqWX3rlgKwOLGa7uHNm7f8ysWmsAIU0rPn27F/uaaao+vIIiq0jmZfKfFw7FI6awpn54343NS5noHXhAiUl1+ApEGoLJsbmXZ3KNzacc4drT8MpVuPZSR6WzH5p03nzDjy4cyuLq6+uKLL/Z/PfPMM+fOnfvII49cccUVAFatWvXDH/7wpptu+vSnP+0MWLly5Re+8IVvfetbV1111eTJkwF8+MMffvLJJ7/5zW+OGzfu3nvvveKKK0pKSs477zx/zrvvvlsIccMNN1x33XUvvPDC/PlHYyWpgOMOs8swyt0fjSFbXrF1u8lQrHbl8p4QChzV8iDA8+2mu8n2TDYB48D0yMDQj6Y0j4tGj/DVvA5wj4WYAMBRwb0WAVjTiid2Im+DgT29uP6dGFeOogjSebiruEz5QebK3Ka2aEcbAcLQML4Crb2IGqPdAAYRNALIUz93QGD2FECdjzi4/ytm48HN2Dfgjgw+Yi+zG2C44jk+i+34JIkYbNtzp5xMDf8vJVBThMGs+2eCnyyHULaVfxSEfC0gkIDxLooRZKaTn77Ao6Ziz7uwPZ16TYNUr9Cy9++Jp7/GNOqGuBv944a0HcNqrP59Dy7fy6IYRet7CySkQmfLALmp9H7PAPYv8+BzDRxWx0vUNGRstwSPAaWCYwbS/AylAEL7EP59KRLHWVXiPzEK9r2AtxsaY+Lrk99sEdtNzaf9V/OpplKJQl78kUf9nM8Mdz7NMkekj5nxSceybN+A/k4Ul6O3A9s3YN4Zr7IjM1ReSpOYIRn1qf27yicnxdacVQRokhrC4uS6jooxGOxGyiguNlMWG4Yys7GSo3ihBYB7u9UzT6Kvm4Tfn5IIbvo1uQLzodo/N12BQPA66Lkl/wwGk9t8D8wBQ+96b26ChCefzb4/SXDVtxlgTyuaiEwTzKzrYJY7X9ZzOcRib8ldOkQU7HsYhQz6Q0JsvPCcfe/rHyTksMsTEwPEftsuQJAgRxGGg4DDBXlccyj0ClcsA6SsURTyEcKOzODGkV6CF72EKqMV1LBtvf/lR87b/MDWdD8TBEgjighNuG8Xp80F39Gzo1yPmEp6/b18oty9Pc7bxmnoyUTDtplmO2WbcU3vt3I/PrA5I63QTSIQp5Q1YltgN3Q9OJUsiAf9nrRhVVMvMPb+4wSfgcCNf47en8CXE2JwjRH/2rhFf+emXV4zefeiD3SeevWd05eLv/MQjS/HtafhC2fj2sWoeu1uMv8QEytQFveCSEbDcZkp/5qwLCDKjoYsCZxzfnWqXwIKpACVTOpTp4tIGdklQkYBzeMriBJFrqny/7DMenqC2t2OCc0AccQgXScheMsmaNpRY+cdjBmP5ZdNese5M/3vaukpX14w44sXln/ospk/rZp21c7W2zUtpms6a93lJQuLa/fHYOneN50BTUSXnXLHu896/JR5311y4i8vf9fO+TM+TxC6lhhTtbimYpHDzhcQRsu++w59cOvrGRxGTU0NAMNwiZvrr79+3rx5vnV38JnPfGbatGlPPfUUgP7+/nvuuefGG2/8yEc+cs4559x6662zZs367W9/Gx5/1113nXvuuR/84AcTicTdd9/9xk6sgLc5ei3LYpbsipWE1qpfQfWG6zcp/CsJwFTclh/ViPUtBzXHOWXDVJSSVCPAQFcKWelKyuQs/O9qxA2cO93LiweYedjIlkWw74BmWsKyYdnY3Q3JSOfdjvcOkhFUF8FSsCTgMPW+L+GlArA/3vXYsL4NwznXaXE3he9weHtoUQSAJkaJ6pDPDrNLVe8fQtorSSbhybh5JLvDRCciwem5rhF5Lk1wB4DQ5OxNInyHytsRDKUCpl7JUJ8T9saHSXa4M/tXCfbS2D3vy2mBG2zynMxw2r7/Q+A64hWfUjAD+X8U/4Y7VxRi2A9aMAifs1RI59GbdgcrBhgRHTEdEyrwscWoL3OSAQCgaxgvd6KAYwYF+15AAW8MOkSBnT86KG88b+5Fz09ZcvvcC9c1zv+CszE7Ak0HAM1ANv0qe7Vuxb0/wINbJqwpmre5YtaIXtSebLBtqjJvkUhoGAlrbiSLUVqJ9BDmL0F7Y6KjaGxWj7eUjal97/ijcYUFAADUlo32z36sXtjATJ5CIBwvyCGGiMjV2g2TgJ6/F3KOCOwIb7gyGr7r4uyoCCCPDGO4zD8cn87jHAGAlRA2kU0CQkNZhfIdTCGCUccqCvY9jMLL+pCQ3aMEiJ0AQIE0eOqlntfvxl0Kyu/R7DxX5KV9+9GGt5ub8EMe80ze8w2H/NdKRucuHRnUR5MWS4eidg8dnCFiQssqm7yyGQWAOAqEA3cmtGZTGhHTQey5Fwf68S0BYFsp57olsQKIaFum3xvgZ0IRwBCC/PePP6dLxzvtN8LsA7vRaVhe3BnsJnsxAwJCOXXT/lqCM8SbJqbpgsQjg+3vq5lyGO5vREN10WGY5/+dhR/9/+y9ebxdRZUv/l219xnvuVNu7pR5DkkICfOoJIwyCIiCoKBIqzy7n9qDPtFuRZxa7W6Vtl/7e6KNExAGBySiiISAwYQMhCEJkPEmN7k3d57OvPeu9ftjV9Xe5yZIwJBLzP5+NJx7Tu2q2nWGWuu7vrXWKnQOo6Ua7x+dVOeohnjbYm/rHwgJYoumnbHDTo7LDw3H07VOvkix7uNPnf3uq+U//lB6PRwvQlogFaTmXNYPPrPmKxhMXprKyeyWO8o1uzy7N+HMyWTPFg3jx/gmAQAUr8mc9n/8x30dD0t2LRHzeZSJE07Yv/eRklZcJhhuLPneS17OVE0FMGvq+8Z04kcT+odePPTGvQMbmSXR6whUM/PevXs/97nP1dfXL126FIDruk8//fTXvva1US3Hjx+/ZcsW//Hw8PBNN920ZMmS8KtCBOPu2LFj3bp19957b1VV1SWXXHLfffd9/etfP/RZRYjwxwFnW04uqraECfFp60QTxJr8DWTLoe3eUKBgBtXYVur1fC/edIyURGaQ5hd5KEYD++gPQ9jXjHmtymYggAkdQyi6mN6AuiQGi74JIaw9O+fNmtdeClG1RlxBEEA6jvo0OodQcBETcKSqQxsmi0HGWtARVAIDW/aj6AQxVe1SVVwbppJ9BytuwZVghhsERUJEOUa/L1KiJolcGZ42pfz2XpC1L+jBWKbm7RWablbmmdGevwrYCN5ZV7gFPBPsCf8LMCNuqagGATKc3geACCo0qbBB6FWTaL5i6VARWgg+w6Ghw0r5YPsPRwKgwgz+Wqm7kGoCJopgDpG8fSbOnIbmasQsLN8cUPplD/1vjQrJEQBE+3uECBGOBqTr56fr54efaZyErj2IJVEuYu6k0e3bX8Ezv4OwkLWr8lbKkt6+dCuIEkmnufizLJ3Uw++uwzNJ4nLzWcP9iOszFbEEzv/4caW+vUOdmHfcAmFH572OEPiVl9x7fkyey0IQyxCvTmD2wEKbOwSC8I8dmkT1UhD55yGCMxGaP1Ppb1RqDUiC0BQXEwtfQq9sGwgW7LMgzL+YtLhBlk/r3jFYVTv5vCU0c478ztfhlGFZYtHJR1ik+AYQ7e9hRAT9a8Mb4fIuZmKS5KeaF2lISeyCwZYgtpSnx2XjHxnNj+8mBd6a700q3S+rbyIR+f/6R1xAIBuZs46Ee9wUS8XJLrCrvCM/sqe90EG3xNDZ9bVIKu/p89oh51+GcvjAf3lUfIG0m6RiHZJBZekxS4ssiVA2edKeqsqUo9MFhXq0ID48Yf4venf0l0vMUhrvLqz5gn7SnPkmkjoGCRNNDLxXdV67yrLbS9nDuMiHAeOq8PmLUXCQtCsiEEc/xNzW2Cf/mde9goZa6+x5Iu+tGjdjcbZrOJaqLWeH5i6G44l8CtY4Fo6M9bNMsiiAiQien4pJ7WtMXjVxzLXak33TkzzdiXUOV/8hMfG0+EWXjfVdjkbL+LOrq6Zn87sJBBKzprx/x84fm5ILJcKExrN8dj7C6wEXit2v64KyM5iIj3vNZitXrqTQ9y4Wi61ataqhoQFAW1ub67ozZsz4M5dPmzbtrrvuAtDd3b1t27YVK1Zs2LDhtttuMw3uvffeTCZzxRVXALjmmmt+/vOfP/PMM6effvrrupcIxyx+uLd46yv5jE1DLjckavcXXHJSHMtzPAuiUKIbGBskKJluCFCdP10wn1tXe2LmLzj1dXhRdPCTtdg7SAANFtBaA6sKO/owtxmpOPIlxSZL4Nl2bOuBq8u0ElM5P+vZtZ6IxbxQ4hrFcQOCMKkW23vhScUvs66VGpDFmtEexYYzoeDAFnAZzIjZkKbwLCqUChxESwBG2dVMMYcSDZF+pwD4Zy9NLVMgWwqOEhpRfNkFi4pAi38tGdraJ83NPfMBjHlwN8HlCFHn5l9hOH09Z/8lAso63Q0IYlT5H/M42KUDS68ijKGbqdSFeq0EjW48KrQQHA7gimUwnZhpa6syFKIgtUQrt2FrF1pqMbsR7YPBm0WEqQ2I8FZBtL9HiBDhqMTsxUimMdSLukZMrqwilx3C6t9BevA8MCAhpCX8HduKxzpLt87iT8yhTyV5Qu3CL8Tegc1r8PJ6EKFpEiZMB4BEw6SmhgNY/whvHpjdRx+GdCVLksqYkMSWzlstAJa6Wh5re1Cl6WViMvn54Oe60SlryE9VExJvCGhNCCv+UOtNidkXq4LAHIuV5i2+hqfecJb7yXkNVnUMQPyzt/P2rchUi1mHQ3L65iLa3ysQEfSvjexa6eVUNihFC45AZIA8kpNEcZevimLpK+wV+W6Su2qe2mJI/8tJzBC6QhYAIoJEoBUnSp+MmrNjiclHgocts1dgN6j6FXZ+JEkyvxoazH5qV3/uYD/UJ0x13BgsELvmLFaYV9dOEQu9aOCkiBU9h4QhByqnUKGfYgCCxNx07X/PXrKkduJtU06d+MyP1NkDE1owOjLSqW+06N4EHvQfvsdKYFgAICRJgPrd4jm1b4myeKPxl1SafQtDTByHiWf6j2dn7IcueNfLz/ypzimUZs//u/nTIYinpmmPQ6WJVmG6k97GVkG9maZMM4NgAVSu2iQo7okBMGy3Je5M4qUzEY+P5e0dDIn4uHcufeLZLV9x3dz8OX/X1HBaLFZdKA/7FS7isJec+qOxnuPRCEolm17XHh+P1R1KswULFtx+++3+497e3u9+97vvfOc7f/e735144on5fB5A/NA+Y3fdddftt9+eyWTe9a53nXbaaeb5ZcuWXX311el0GsDll1+eSqXuu+++yIGPcIj4+f4ihNvvyjiJxvLEnt4qkAe2ULfDTfcFezBBUbQVRDMq9mkGBK0cHOIDhxkrtA+irR91KTCjPwdHwhKwCCUXN5yCO/+kCG4GfroOmTiKDmD4cEp391SyusbUAFyJrfpVrnwpWByDURptbVFU2RhXhYWt+O2Wimb+q8qy0in4SGVIDA5EQ5klsAXYUj66Yc1JJ8GvmAAOmFsoMBDkhdcktW/1UIieNg0qH1beaSioEKTrqVyK4FpjaBm3kw9CxIenVzGoHitQ7nMoGhEayF/P8LHHgNknnc5+FAIDMvSMP1UGCI6LPYNoH8LGfWHHGElblZON8JZAtL9HiBDhqAQRpswF5h7kpYH9Ac+hHgAgNLQiUwtr+MZS27gha1q8RKmmmTFgwRmYNBtOCeOaQwXmIxxB8PAQ9/YwiEQM0vXfNREoX5StZ4gwP8kyK55dZc4gkPQLypJKcQMlXvVtIfhsP+vs8yFlDSneiwBAkhQkiOiDiybelElzXzcltIlfXUMnHi1JF6L9vQJvpSPMb1VwDuyFPDMm9sB5kIXSHtaZoJhAIinYj46x+YFV7kq8RdjjBSyQzSTgATqeo9wP1tJ7snncFbHE9CPBzt/dvW38n35Y4Zz70btAgRXyzFg7nGz8LgghiITJMAIGEQsI20/to5y0kCaLfFpe3WvaihXZIeGT6yRASbJI/zb5KwMAkDrLPI2Lxc+oaV1SOxHAsp7tzBAqwmiuMi6iUH5vuEoYq6noWSnPzSP2FM2P8+snTk9EhVbGDJ9a1PKe91957gff+4kLF8cEAaCPXcTjyxwvuOldMj6ov1isUg2rb6BkK8v2MFiEwi9IzHjLyed9ZKqmvP3U75935t0tDWcBOPuU/xaWACFhpZecflcmPXmsJ3hUYlztwkNvPL7+xEM8H+cXmfFxyy23rF27NpPJfPKTnwQwc+ZMADt37jzwqmXLlo1KVPeZz3wmn893dXU5jvO+96nMRS+++OLmzZt/8pOfEBERZTKZQqFw//33cwWrGCHCq6KtVBh2PZd50JW9ucScjGhJUnXcE8VxNoy/xwE1r7Zsvcuq3Vr9S8wWMOC6B4wzRkjH4EkAIIJtI1fESAnZMha24pTJePtM1cwiSEbeCaWOCdHHPqsbMM5+Wj8jBg8R0FrFXslbh+ULFPyv7CHnYO8gtvfAaLT19cpqMln+zKsVCdOVVg6eVPn0KTRKoL4PWTi+akII3TLEpOuRA6ONGBC6SJmOQwT5alBxj6ZROhYqYDCKYdftKz5FHCxd+H7DF4bfFNMs9HdAo/tWp8nMw6GBmEIXhkEq/hQMx+psp7pTEbxBlgiNyeoqZpQdVSjYxw2nwhYA0DGEjqEDRoxwpBHt7xEiRPgrQ3+nzGQHUyiHDbFxjbjwepz9Tsy+sOX51E375WltidM3Lrd54z4AtQ0YPyFi58cMlEqTZGHHmGWgeGFFs7NRGhirk5gZLAILjeEXiTU9ggiQCMoNkeKpBLStpWh+X0DPmmWD8A3Kphbeu7f8pc+W/+tb5c9/2lv+yyO5IIcF0f4eRkTQ/zl4w8ht8PKbg7zyDPhKeFFFSDB7PkkI+Kpylgwmi1mAMgCxJAliikF6cPsYHrNHAAntFmiHyBeigwRqL4gdmezzz2V7P/jyYyOuAxAE+34LMapVGRmt3iIwEQPVImb5xaH9OwBBsn/LuksGcZllSXouewCmpzIJv46l724pHl79XJn8oABskCCalqxpjKdMWVndK4fcVPQ7pT3FEQASbJOICR1RVBHGsOfGABOR0P4XiJWsPtBhKZrXOM9Fz3uga8f0NT/ZW36LZbk5ljC7ypqfsf3KvUNu+ZtdG4bw0r5JvW6jS3aMWlpEcysHhAXYZw2ICTYIQtZZMuPG+jJXfS3WcNyY3sqhYvKEd9509dB7L9t+43uGpk2/Yaync7Ri+qSrD73xtNfTOIx0On3RRRdt374dQFVV1bx5837xi9H1alzXveWWW55++mkAv/3tbz/wgQ+Yl4jo/PPPf+ihh6R8DcPjAAAgAElEQVSUAPzUdY8//vhKja9+9av79u3zC9REiPCaaExmk8IteRZRuUS5XsfdXy6PuNITrhvwsCE21girzTMKBILLuKC+7vGBoU/vaLuzs6soJcYWE+tw8XG8P+t1ZHtPWyg/dBauPB5fuBgtNQBwwRwQELOUVeVIbQn4MCaBFmUbbcRoWToDAYurESa+CQASoex4UBlDISVe6VFWCuknVa8h/trHvBbI0ME+07kEpAyo84CmF2qgoB8CSDUmEVxihgoSFQIMCIbUiWj8uzNqd4NEDEk76DzvBC+RLs2qRqlMZ6jHUKtnhc08PjjLb0hzDgLset2FNovDIQTjqlAw4EHiCmY9QxcqC51VxyAIAS+QiahXTVd+wVhbYOlsnDIZzPjOStz+O9z+O/zHij+Xuz/Cm49of48QIcJfFUZKU55cfd6+lZftWD6j1J6px4wFOOVCXPxBjAygcxc61mVjpaIt3bhb7ko2FVfvG+sZR4DcvYtJcKlELEmnTOZQtUkKlBaK/GIAUktWdX6HMIJ6sICkMO0PQKl4Az0JB2p9gJBI8ciI95tf+fp8BtxVK3noKFMVRPt7GBFB/6pw+7jjX8t9P3fdbugiqf5XgYjIG2QeEmGFEDOshBBxQTYJC003x8a91xY2RJq4zG63n/xcHS5maGZfCgjAIpFG1UJrwhfs2otHvynswRs5/F7BowO7ZeBe+jfGtVaciJJkhX45lHypPpZoiVURECji/RoXCGmdWP9ygMDYVcw6FVonneVWvY6S9GJEzHDA9bH46TUtcbLSlq1du1DqeXVUHAx+arDj1Gfvr336zvXZ7oSw0lYsRlZjLKmb6ZkL8g8ISTCY4mRl7LgKbhILiTo7YQu/FgCpkwGKwYdD3o86Xzrsax7h9SLnOXPX/ezW/c///bzxxcLIIDzYduyaG+x/uFVMnc5ELIgB0u87gQiWFEM4cWHm8w+kFrx3rO/gdcC2q2oyMwVFmcfeOOZM/1B11bRDaVmVmnj87P/9hgfatGnTwoUq2v/FL37xqaeeuvPOO8MN7rjjjuHh4SuvvBJALBb76U9/unHjRvPq+vXrJ0yY4NeZWbZs2WWXXXbeeeedq/Hxj388kUgcrlrwEf7qcf74ZDLZhcQeju/10h0DMkdeguyiTHcBRnqsSV6uLBVl0pKoV6UgaojHPrl91/L+gS+27fn39rFzCAuOzxTvmznv4VmXb5q0eGhboeOZLE6ejOokurN47BXcvR6pGKShXBGYDSo/u6G8dcJ3YyeEIxdh8pfD+m6GpUn5pgzGVWkbw2SN18MxI6Ztp9F8OoKutncrujwsRSdd4t43oFRu+cqZI9wnq/sLXL0Q527E5v7QXojvNn4fQyWE8a8qu6rWq5bBBxJ4JkwbpyVeCB2LNOV2WR1zZMDTBYqhP3XGnNNvT/D+al1YaLkMvc5BYza3GXqVRnkwDOmFVttcLtVUGYhZmNMA9sIX6WEZABZPxPtPxrxmzG5UhXmf78BLXYhZiFnY2oP17Ygwdoj29wgR/prBzMNuKH3ZMYANe6qH+wvxdCFZNWNgx9S5OONSzDkRbZvxh3uw7hG3+KcOj2wwPBLMSNBb5mjjMQLX9Z552lv+S7lhLbRaRe7aTpkMhICwFIXG2h5SxhGHkk2Yp+GXsoQRBrCygoJ0gEq7q4xUodJ0EHHYUCJ/QMmApvyJJfuCHN+kkozho4ygj/b3MCIm6OBgB4OPeOxCOkQsIcjkwzTxMSYWAtILvpNeASINd0QKUNcPnNRsIaqEN8IqXabyaojN1xiAYJYsYmQlRGImRIq4zCNrpNPJiVkic6LIrnOHHpFeFvGp1PRhW6Tp1eb8elFj6aRLFBDug15ZS9ER+JxEAiCiZjuZk25CiK5ywYizBMEmlE0GGwAgCSVUlyTjZDn+sQNmDwLMRGxBnF07oc8pbsr1+Sly+pzSC9k+j2W9nci7rnbQtARML70Ny2FvfbaHGI/0tn160kl1dmJ8LNlWGv7nnWv8N0JL5+FX3/W96LmZhgG3mPUcv0MmPrF6/Lm1E77UtlYShSrmMQCW2PtWqxN7TGLyMz8acMsA/WRi7dZM4l+GY5ec8Q6aNAUDBTu10M0UIQpobuVpGX5sraqVAkpc+ylr8cljPfcIYwDbSp176g+Xrzz/NVuefdJ3DzGBHYDe3t6HHnrIf1woFB5++OENGzb88Y9/9J+55pprHnvssY9+9KOPPvroeeedl06nn3zyyR//+Mcf+tCHLrzwQgDnnnvuokWLrr322i984QvNzc2PP/74nXfeeccddwB45plndu3a9Y1vfCM8XHV19YUXXvjAAw/ccccdlhWdYo3w6ig4SMX+adLELbncI32DNXa8LAvO+JfJTbBVAnnB1mYU1qIQEh+HI/HwpdCWoGeHs422nRQiFYutHh454ncFALhnPf64EwBOmNAz/5yphX3z9r7gxBJiYxnxAezoRc8IJIISuD61zVpLTlqpbSycChE3NAet9ebh54PK8gwhUBVHrgQA3VnAlOHRCeXDed5TcbjFivyj2uNSc5AePBMzgLayAJbqOUso+t5iSKn07wRABG0Mde57eJYpJ1uZmL7yjvXfhr9mpc1XENr5DF1jzLC2/qAHDpf8QUDcBw38jk10wUw4XGgXwSPD5hNVvk3GEDWRDHNKgIJbNhAi9JfO12qYegZciW29QeYcYnBoBWpTuGoh1u7Bc/vAwLYedA5jzngAkAxPgoG1u3HqFEQYI0T7e4QIf7UYcL17uvBSHrNS4urxNCU51hM6InCknaAkwXOoId9Xd4oqo1Jc0XbZthcSTrFIiRiXuxNNVa5zWs8GcenRcSj8rwbeqpXeqicpleSN6y2nbJ1xDgCqqZWei3gcrkPGwjEJlRlMLKBTOyhhKvn2GpFiAjXH5r9geqiwf1T52JAinxWfHxIsMLOUYs48soRcu1pR/LV11DrhyC7VX4pofw8jIugPjqHfebnnJVwA6kulWGvj2vhfOF8Ur54idiGHVKINziP/vCShJVyqoyDWpb7QDICkw4kW4Q1j3xdcdlh6TDbl1nnekD28QnIRLFBq46Hfe/VXHba3bFI8o7VJSqLOmp5WCioB83MzN13XYFd1lEdOr26+deJJF276lcsMUNwScRIzU3UdpVxPOV+pHVMuqwOZtqyinwyHGUohTO9tnPWN9me18BnMvDnXB0AI/VsUyuVv/DGHPAB+7q5et7CsZ9uWU94HYMAt/bDjpV2lYWYQuDaeHHSLrH/tLCG2F4YyfkzCr4FN6C7n/9eE47+5d2PRcwWR64u8VPAS7aXc4VrqCG8ML+cHBpwSoNzyNXWJLSeefdnkOciW8fXf01AphpmoTeITFyOT4Pnnec+sAoR14ik0dfpYzz3CmGFC83kXnHX/H/507Z9p8/ZTfzBt0rsOvc9NmzZdddVV/uNUKnXRRRetXbv2+OOP958hojvvvPO888675557vvrVr+bz+Tlz5nz/+9+/+eab/QaxWGz58uWf+cxnbr311qGhoblz595111033ngjgGXLlqVSqUsvvXTUiFdfffXy5ctXrlx5/vmvbaxEOBYxVMD/rMG2HtSnq6458f2Tmx/s6R8plf0X2S4oclPtaBW56IBK4jh4FgA85g3ZvM3WpERcCG9qInEE7mY0dg9g5Q7ELAB4rqOlfrcz2CXYSxZz0rawfg8cCdZ15H2m1fDXCDHLfnQ/k0CupO0KQJBKam9UCNoK0sulpfcEsMRwSZsirGMAAAiSYVtwdV4aBoaL2mzS2uxADs4gK6TZNrPUD/yWkhETcGWI9w+bQ2ETS9PZrhcinf3uK5sFI4bvVK+AP7ewrhyhC4P0OAgyHHLlfag7pWB6QZzDjMJ6qcOXhebJ4SBK6JNpAjCsgwoB865vWfVa2e2B/5rPgxHamNMAIAwVcN9GvNylmnsS6/fg3YtQvRnDBfUxe6ETm/djQcsBaxXhCCHa3yNE+KuEXDmAPUU0xqjH4UcH6COtYz2jI4ITJmD55mRKwpO4fL5ICwBw5cytz9muI0kkZXFB35a5sZ3Cc4YuPQ0LjzLW9WgHt+/2xfJUJXjPbpxxDgDrpNPQtd9btxqWDSmVOcGQ2oIULFgd7w8V/AkEFjoZDmmmjUAMGSoIxWT5tllAP2rBg2+2MbFgYtu2Zs8Rl15JTS0AvHHjvec3UKYmdtU1sI8+jjfa3w3oqC5T8+tf//rKK6/cvXv3lCmHVdLC2P3ZMoqBK2NMeCPRIiJdfEonQA+0PKE6zmABwcY3plB2G6bAiSOOtZDbx7JsBELEhHgrnA5QDCCwx6n5VtPfHLbv2w87X/rIthXBsZpR0w+cTAJxcyzd7RSqLLvsyYSwcuz62Zdssv5t5pm3ta21SCTI6irn2cT4TCTRLBZCnipTbSzusFfwPDNyKChoPEw2q0ZEacsueK5/Yln/VNHqE99zenUzgH639Lv+3SWWn9j2VFG6gqjMEoAFMOMjrQteKQ6sHOwwrl9aiNzbPvZyfuBr7Rv2FEd2FobbS1kIBgtiefG4ab9dePnhWu0IbwBrR7pOf/ZB8+GMkxg4+yNpy8bK7Vi2AbYFAK7E9Sfj3Jl/tqcIxxwGhjY/8/z/2dP5yKjnJzQtPWPxv42vjw5YvEXxJm3rniz9+vG39fSvt6zkCcd9+tTjbz+MnY8Nlj2Llds8IcBM4JM+NOf5fF6/ZvyAsEQaAY98oJxZy8xtgietONs2EnnKXd04/luzJ0950zh66Ra6Xr4z17auKjGn+ay/F1XV6oW1u/HDNYqgd6V8x3z3qV3xbD6wVeIWJMP11L0IgmRUJWERyh7SMfTnghN4vsbcOzAgQYoBNyIAhAQB/qtSC9gNJx2ybQL+fTRGmVYEAHGBskmJM6qBADyVUx5AJo5cCd6orsycdaIe1RUpFtvYnhy6kVGMN4U/AEaxzqERzGnC8K2E77DiBRXwCDP14cn6lXvNVcFwhAPXjmBsbd1ZKCxRcRv6gtGLH+45/AwgAEFwTWAmFAwwb2jchuMFHabj+M678MQ23LsBllDJ6y86DlefgAhjimh/P0rxZrntEY5+yLu78FKeYwQJ1FnWP0we6xkdKQwWsKMXdSnMGK82pb4sPvsbT1gABMuBcc2bqo8bf1L1vIvSh1YXM8Jhg/vwL3jLJiSTyOfFqadbF1wCQO7cLp/4g9y1Da5HLHm0vaSlFUQAmPWRwkowmCX8HBXh9upVthgCiAnKG94suNiYacm09bFPiBYVtpFtO72f3yv7+0RTq33dDdR8VEa5ov0dkYL+oHD2M0oIaZBC7DzA5DsjTFreLYkEpCT/IDLJkG9ASrADLdzSroZKQKodQSYuEruKuFfXMpxOBhE7gAVISi884Pv9F+CicZMskBuan0YolQ8TCQiIrnIBzFk4AJU9aVwaF97Dfbs7z7z5R/tf+lzbmsD/Ny6iuj8K9c9gWAJZ15mdqt1VGhZAQbrg8EFpMgd6CEhYdll6aRG7f95F/773uRUDe8M+275SDtUA8Gj/7j2l7C2t89cM77+zY7PL0s/lmrZi1zXN/u/Z5/6g86WV/fsA5WvnIcvsHZeu/8ncCwC4LGev/cmeUo4ACXpf8+zDuNoKZQ+7etFai5pj4+zeX4ZTqpsmJ6rayzkAINx53NK0ZQNAVbyCDqiKjdEEI7x1UV+74B1v/002376v67GR3G6Aq1KTJjZfUJOZMdZTizAGeHLdLd3964jhuYWNm77U2njOpOYLx3pSfxl6sh6h7Fc5Z7xSKAAIiqkwAPHq9KUKc4eUxaqdBxJsSeJWp9XJjv/wXEx5MwX0nZv/b8fab9ql1ID4rdzZMfHG/0Q6BgDzW1GTRLboOyLipEnxR7cEbG/cgishzP1Kz+5HTFjlerCN8WlcsRA/WG0i//Ckz2NXEOtABdNtrC9jeiiBgjL0DkjAEmLnA06cKhY8INUZQIidNy8jzJ3rEACHssbz6D5h5mme5VDoRd9AhdLCjBCcEdTDhdlzfSMcGoUQ+tgEM1CBAXNrFQOFFsoLG7/hFQn3KYxNHFoQM3p40AMXLeS4Kj84dC2HxpKhFTOfBITiGX5yIds/vgAAKpvNCRPwwEa9woyZDYgw1oj29wgR/spAC6rkmmGkBEqS3lY71tM5gqhL4eTKaER9FZozVk+WBZHH4y6ZeM7ZzcLPllF0sHwL2noxrQFXLEQ8ypH15sI69wKvXJbPbRCnnG6ddS4AHh52f3wnPBdlx2hFmZmUfBeKa68UADD8JLyaWRcgBgltQWq7hRlMVZ6sBTyb+kEFIFC4krGs1GFORikvn3hMXP9Bf7buL+/j3h4SFnfu837zK/vmjx3xBTsMiPZ3RAT9wUEgC+yR/33yCXkJIijRvEprrlxF/7gvCdbOgUknBdbFZf1uif0jztJ4ihKABAFwhxhMQW5PZkDoI70EibqLrcxph/OHuCmWXljV8HyuT7L2wYxT6k9QeUysXHmhXSV1ylv9SpQ99+XcwOfbnmHJKomN3xETEwfOmySIYBTfQbRIJIU9zkruKg1rVxk6F5AaTDA50pucqMp5XnO86ufzLznx2fvaisP+QLYQI175W3uf+/be5/ys8V/ZvX7NSe/+YecWD/7oNOI5q4Y7PeaTMuMhgmMBCYg4BUtqk3hq8Xs+s/NP3U7husbZNzbNPYyrDQC7+t1/X2G7HjPaT5815W+OiRjgXwIBevnU9/9r+7Pt5eynJp50fFW9euHkyXhiG3b0ghlzmnBypMSJcHBk0pPnTr95rGcRYezR1ft0mBp95Ml3vONtD09pHX0y8WjCghaxqdO2IBhlYdkkAE9RjVIQ22yVQzQmqaLrqqBoZdKbECwCZKLOq0+UGgZdnHCoaR7fIHId62LFNFlxG3Y2vwkvd+GkSQCQiePjb8fDm+G6uPA4TKlDSw06h2FbkBKT6+F52D+C+iSnhDu0jmmEZMxy60ES3Tn8eC2WzMaKrYpeFwjpuKmSTA9VQyUt8Q7+RcAjG/o7zFz71waKdVSQ18YCNLS4yihqXC7NERuq2j8KkCsHfHSYdjcZY4xGgfWUzOlD20bcQq6krUdzs6PSHPkxCRHqnH2/UQ3iDyRDCWFMzCA8cw7FFRC6UN2fDhIEPVBFMyA0HoX+HdWPHn2UjgyhdDcUXitzTxRuqz8AMnR5aHHqksg6IAkCZjfifScDQEMVrjkJD2wEgAvmYtFERHhrINrfI0T46wD3O7w1T9OSXGWJM6vphAwAZD04jPpjj6oShL99G37+PI0UcfJkvH1WoJtf9izWtIEI23uRK+GDp4/hNI8FUE3Ncxee9l/z+nNe+7tHnrsufRb3dlMsxqWiT7f7khjS6Zphciv7f2mLT7VVHBizVDyYSkFv9BiWVXJn5r2T66z7XW4QyFrIEoFAUtWGVdobLa4h3rIJ5TLicQDo7iZhgQhCyMGBMVmxw4VjfH8/9n71DgF2M6UXidxGBksiAmTYQyHjMBg3Qju9/pfMTxtkvD0AgCBisAQEJAjEupFQJaqYLGJXeTGSg4qlypFieIe7TltHObezOCyhOXTjpRhfxWfkWXvybLxcCn5KQOfVT356pDNjxeIxMVJw/KoW2m8NS8zCXqsELItobzn7HzPO/s+9L6jlVAOxIMsDE8MWeH/T3J/37ewpl65qnHFC1bjl/bv/aeLiFUP71g53TU1Un1c36R+2/7Ekvbx0fb1/TpY/veNPExPp9mKOAT+t10vZgQd6dlzbOHNuuv6V/IB/v1+eMXpjm5zI3DPvosO80BrF769OOi5ABExYu2PoxpNr46991TGOtBX78rQD7A9B+PT5aOuDJTCl/mDXRYgQIUKApvpTRka2A4aR4zUbPzWp+QIhjtpf4aVzfrmrY+HWga507IYz6xxoKY+TsIZmyMQgZzoDktRo6sOa4lEggJEW1qMnzv/VbttlXDcNE9Jv7k2kamaNWE/YiHkilypPgBWa1ZR6/N05APDiPtz+OwwVELdQ9jCxBlctxPdWoS6FkRIG+5AZJi9OXgbwAAYsuBLTGmDpNGhy1LBaDQ3jUVHAvCtIEGmjCFoGHpKum5TrAZPOiFsou1o0pZ+vS2EwH2Lzoa8yFpGWUGlxh54k1DxJaLtL8+mG3xek0uKbMIPjwfFC9qeedqVVqSceGpFQoQshqLT+CFlxo4IZHFqB4ISB9DMLVvZfuVbmExhw6Ae2pOC/o4ME+gZkeNG4IvIkhI7KjOo4KAwVZKW3LbDEQFHnOwIkICUsAQBLZ2HJLL+EEiJEiBAhwl8Ol3nloHwlDwIPOjQsERO8p4hTq0EknxiQD/aCmM6sta5vOuZ+e1tr8L/fdpDnt/XAEmpPf6XnCE/qGEReli/Y+KWJiXE2WX/3yg9npVpObmxix0E8gXKZpSRiYpJaPK/sGtbHVH3r0S9+ZFJbUyByDSwrIgZETU186EWBHFGRCIS836euJcskBFiCybdAmYSYOg0xlUiApkzjtp2wLHieNX3WkV+uCIcLEUF/EBCh4Qa7+lweftzNvSAFiGKQEvAgbLBb4duw/ubpKJnUAni/5gOpA7QMhgDC8TUYd4dBJEExsGNcFhiPDYAAyl2+z3PYMDFeVWXZQ15Z3UvgwullYGSs2Ih0AoZeBo4ZgYhQJeJfa18Phk0khGXU80ZZNVrQ5P8rhAeuEfF6K3Fv97ZaO26S8wMMITyWADHBY3qlMGAJ1MUSv+/fc9y6e3YWh4mRsu0/LLxyVqpuwfp7Bryy+hHUJxDK7L2rYeYd+15QkyAA/B/tG9/XNPsPC6/4z30v7C6O3NK64Lz6SYdxPV8TVq5k5GA2ZF/HSO206te6KMKrgIDp0UnzCK8BBrePbOop7GbmhtSkqdUnCIoOhB5zkNI5buaH9nQuL7tZPyEMSwznduQKe6urjtojk4QF159+2+72X/b0xYlSRCWWYLDlyFgObAMCLENsJio4UKZAjKypZCL+zqzpZzTYZxypH9fWUz4l93TlOjfWlhZOaP4bzAuV3yw4KLnoGsF/rQo07wkbf/s29GQRs9A1AgZbgiUTAVZZGU2+w/PbLbAIjqeNmjBhbQyD8PJQxVoppUIlKcCaLQ647koKuOwibqPsBj1dOAcrtx9MNg49PGlvjQBAmgwz6gggSCh9xEFKRhGkngoF5xdVzyYFPwMW4DEEQRBcMwsGM4QFyZr0l6DAzBs91WDRwhGF0IKoSQnNzvsQ6qRoENIILzm/yuKYPjXvrxIcGWZfm93mNhFqDEBKCNYnVnV7hOQ20tD0vh7FQtmDRbAEJKN9AP15NGaCeVHl5COMNaL9PUKEoxIdJZRYPt7vPT1IfrIPECcFZWzy4D05aE9Oygd7qDEOAtYN8+IMLaga60kfJpQ9tA8gk0DzQRgA14H955O2ViXQn4NlQUqkovyubzr2FvtiZKdEAkC1lXwl33FKywz7squ8VU+gWKSmJt61U5ZdEgF7RwwJItIMoT6rKUmfvjRWj9bX+5p7ZpZDgwTExQ4ANnK6UKhgAgmbXJcJUJaNADM1NokLLzXGiX3t++XDv/B6e61p0613vo5Kqm9BHOP7e0TQHxxEECnkX2AiSIBcTrRY5W4pfcdGFYY1AS8G+2ltlJ9AEAw5Ki2o+vZI9l+nFLgIeKT8Mg/MLNIkC0qlrr7GRMQswcXt6PiG0/oPMTpMgr+4sGamaztKuqxcuFyscmCEIAJImqQ3gfbOz/+DrCz7cQoXIE/aRF7YiZQIicukWg9B/mj9bqnfLe4oDMeF0L3LUHJYvwNuL2VbY1W9TqHfLfW6BQHEhV1w3V/3tdXHEn1OUc9fTduGuH3aaWfXtP5ppHPdcLcfMCBGt5MHMCmR+eaMsw7PCr5OeK21sV29vvfIRNOeeAkfOm1MZhIhwl89Cu7Iwzv/4/H2H/YV95on6xOt50668V0zb62KRQcvjhVI6Ty17iPt+x+1rLQtHVeWABAxkdWz/w+5eHPzxMu6+9e/vPPOZGL8CXP/MZVsHuspHyrmplP3zJvzjap9/3df595yWeW99GxZvc/umcfJPo7lR5OnGE1EB4pjlkzi49t2npipWpw5Qs6wnaifev0P0DWCkotJdYFKbu1u3L0eREjGEDKuAKBjCJPqkPcT+LDw0lap1UvsY1GU8T5RalZm1/5hxEXA7PudkJGNiwoltVqKcLKaEFPsk9y++ECtlTbuGBCkddwEAI4XDAfGH7bqEcNvhG4sREXmGTOmOlqp9fJEgAzWwTfIYoCrzwEglHhnFOXtP/T05KWeAOuRZOWHw+8wHdcr7DdngEyueNUsiHzIykwyoz5tMlg3hOfGB3syBPWqVJ3IUEnb4A3SXDyJ8DXqJXOzwQRQeUSc1b2UXWWmesIlaUkQA7W6VtBAAQ+9gJESzpiKU6ceZKoRjiyi/T1ChKMU8j/3yo1Zf6sSEGp7BKgguVQmBjbl3G/tAfS2YAkU9E/53hLaS9QSx/Sjs5DbSAn/72m0D0AyLj8eFx9nXskNY+NKdO5C63SceC6qXi0J/zWL8J0nVbaDdy06MrM+BpHzSnFhx8iakhx/Ru2cbblOW4hht3BCZgr3dLu/+RVlMiDB+/bBdc3pQWHyzDN0umYmNpnnAwtThOQfoROXRESQ4czTKuczMQCWBPJL8bmOuPhSMXe+mFhRvYAaxls3ffRop7Gj/R0RQf9n4HYrd8h3etweyR7rIJeW5PgWvx8pC6mtlDjN+AMi7DIpWZaXh2DJqlCE/72FlzPK+sARZCI/6uZ08sCvvHHXHrav3k1N81YNdrL66gsQ4BmdEZh4yCtpzVRFnTFi/UMTSJxUElRSifspTsIFS2Y2fmPIL9NCLQJxmWVwdDrsdDEAznrljnJOahdXElxICEoIa3dxRIcAlLBLgB494YpzaiYAeGrRu2ev/dm+8gjABDEzVXO41u11o+whbiU/fCFy/ZgAACAASURBVLr7r4/ZuTID3rgq+7l2lE+OCrxEiHDYsXv4hX979t37c9tHPT9Q6vzVjm8+3XHfP5503+y6KHXjMYH+oRfb9v3ScXIASNi2SHjSAZApuXtW3FK2qZxp3s+9DIK02nZsu/KSnyVTb3JilzcKt4zcCFJViIec04vH1X25rV1Z/UxseVTKgJOUa+HaPSC3grENUq+MykDivyRzHu7u7jliBL3CKClZ0cHdGzA+g1wZA7kK00EyxlXh/o1aTA0QrOJkq9wMEKQRlBEYKPvFgxgsIUQQ+/ctEL/DsGkiw3JswwJrDhf+VSKUvp9hCaRs5Mqqa9Kz8m0SWRkMMfxyeEQzjSBYwJBAzIIEPKnJdyP31nVNXfOeQt2dlOHRwOD6qv5CUkivvqwy+4UahAl9VE6MUChXdOV/bGQ4XT6FCufq8YJ/EfrI6az2JmhRofgwTqrJHmkW0Nx4+C0ID8J68UiHMaDNSH9uZjhW60/h8woyZHAyCEwCYOHx8w0e3nvC4rit3qNvrUBPFkTY1AkhRhf0i3BkEe3vESIcpeCtBflcVsXOHeiqfcQMCQgJ9kmWXperBQ+6BKA1gblpALw5532vg1KCi9K6vpnOGjun/g3jye3Y1gNbgIFfvYClsxBXRNwr67C/Da6Djp0ggbMvf5UeZjfhG1egcxhNGdSmjtjEjx1I5i/ufODFDb+/pMc+q2XRgiXXfGPW+76/7/G8LL2r8bSFmSly6zokk4gnOD+AXA6+iUYEX00Q0O4smBjGagoqwSKQJ5Cmu1R5KEjJzEKlzDb6DQYAzxPxOIPguWLGLPu8i4/gqhw5RPu7D/HaTY5V2DXCd8/89DQes/BPsKhvmeQggSlJ81BdrNwKP3somO1xFHJeiBkWBxJ79r+rYU8Z8HXWQQEuAODi7tG5VP8SvKdxZlrYIICF8tyMR8pS+3J6eAb8LVSl79GqtMBhg8MsAYtEQyy5KDP+PQ2zAokVhAAsMk6yCLymwFMjE60wTtyg6wQSfgLAnpRTEtV/O+H494yfqRprr7jGTpxT0+qPmRTWY4uuOKW6OSViJ1c3fnvmwbK5vdnoHsHnf4NP/Bz/shyetK9ZjKo4Tai14xbmNPnsvMMyOAcQIUKEvwyduW1fW3fZgbu7QU9h92efPqNt+LlD7HDp0qUUQmNj4+WXX75p06ZRzR544IElS5bU19fX19efccYZd999N4cZpb+4/whvALv2/nL9i18oO8NCxIWVYOlUZ2Ym4nXVsfFNBWdvitqrsN/bz+yRMxVey0hu25PL+zw36EHK8thNPwBLbHgcD34Xv/0RfvU9dOwMXlqcqfrk5BYRiIs9xHKyejdnukEeEPIYQhxw8GdIxuOzz8+N5N70+/nzKLkQgCAMFSqMkFQMHz0LmzqxYW+g+1YWSxwcq2DDlaKaISjgkTmUep6C08XqEvI5ev1kkKSPQYR0TCW1N1NigmTky3qFpZ4PKf8rKL0TsnZAimRHpdg8Zoe4clIHEAlKTp+yYROgE7D4N8JQd+cHIQKoaW+0Zj3Zek57ZrJUR4NFZcb2cFacyk+F9LO+aEbfzLOCzdfmHAgk9K0h1CEr24xDJxhAEARL25BmMr4hZxafzCczxLyHk8wQKlwYoU9LqOgLBW+T5Q+n8/b69qTU7LzJuc8g5pJFBHz5HDxcp+s+dY+gewS2BUtAEDa0I8LYIdrfI0Q4SsH9jryvC8xwJBl5HVOoyLoiH6QnecilQZeHXGzN8eP9ALz1Waq1kbFQH+NnD3ddviOD/cMqSOxXg8+WzCt9+xlFp64wkM4OD27/s5xAJoHZjRE7/yZh5cDmp7c8fucLVW8fSNibNucfun9+asJ35nzw+8d99JKGxQBQlUGpjGwW+bzRhgKAL0dl+FuDT7L7ZpSvsg2MI8BPwBHUhNL/96+VhhRUHD0xQJkMJk+FU4Ynefcuue4ZANzb4yy7q/Dvf1f43j+Ud68/csv05iDa3w0igv5VUR5QxjsJEBExsfZ/mJVYXDH4IXm5ryyvvcgSGfKJbEGA/90k1oeCWat9SFWX1e+ECNP0Wo1uNE8Mijcezresxopf1TA9IYQi2RkgtoU/Ze0+mTw9BONQSRihFSlXiuBXMZucyIyPJXrLxbXDXff1vWIJkRCWf8s1VkyYICG063fQr4CUOqGqhnEjmSxh3dg0pzGWWlI38Qdzl2YsC6xc5UG3cPGLD5tFPC5Vv2rR1S+efN0fF199YqbxMC7doeJ7q9CVBTN6cvjuUzh9Gs6fg0wCrTVY2IpdfU8Ndlyx6Tez1v3sgy//YXgkC++NBmD687h7A+54Ess3v/FOIkQ4ysEsv73xuvCxuFfDt569zmPnELtdsGDBgw8++OCDD95///3/8i//snXr1vPPP7+3t9c0+MQnPnHttdfW1dV9+ctf/sY3vjFp0qQbbrjhC1/4gmkwPDz88Y9/fPr06ZlM5qSTTlq2bNnr6j/CG8D+nlVPrf1wV+9qAK4seF5eQgJcdrNuoTsbQ8FmT7IEpGQp9kurXcZfai9e/vTqOxi8d//vf/pQ8w8eSP7Pz2tf2fk/xXLfGN7Lvp3Y8SIAkIDr4ZUN6vnVI9n7u3unJ5O2EGZDZeHKqh62s0G0W8H3gytUwxUEKBhMi6rHJtlrccgb2F5ySkBNCidNxlBRsfD+9AThK5fjhAlYtweA1iIZ0TSCB/5NyZB/Y5qZS5jAUjtWIcpeGLmANlBId+t4OiqgmWLSLpcx05grSX8R9OOPw1qVYWwqM3rZ0X8ywPA8dQsECIGiC78Akif1BFiZSYY0J1PoiADk7fTOmulpr+AKSy/j6JyLGqP+1AtIo7h70zi0pKrOgada2ZaeQFC9qELnAc2PjzfHJlix9mzeVj7IVaohq4UNF7MFIKVafw7nuvFDHawT4CAULYAqABuOExAsZkm0qdZtjVdhpAjHQ3USQp90ZEZdRIuMGaL9PUKEoxe8ehgjLmIEBktlfuizbGqvJyJFsLDP4TNLyOX92x4u7NrEI31cKgBSInF08lfzW2AJeBKuhE2oCXaTTDkbd0tSWETIlyy5b3gMp3kso9cdWTwSy8VQtigbg9i9m4cGzaty60vu3f8Dp8z5HGIWgySxptp9Vo9VUg3f/AlThMreDsZSZKBvhDCDWBG9loBtG6GB8BX6jof+PljCLwnr/XEFAPfhX7ibV6CvQLuHSj/4itP5wpFbqcONaH8PI0pxc3Cwg8FfuipnjSSQ1M6Dr+rRDLMWdvvfMj/NFNlc2CR9CY9f+ZQJ8JCYbZW2hTN1KmfY74dNVhyjtfJ9FlULWgCcnCnq332YM6J8afoZD/W1leAYF8X1k8VLkw7e/2GRYF1WLnTqRvtgBLAkAst9pZw0DieTo9PX2IKKkpNCZFkCRBwOmYdIBCOzYgYJdYw98NwYIFfKL+9ZP7+q4brGWTc3z6+2Ytdu/r05mb5ycO/lm37zpSmnzq9qSFl2XFgzUq+Wy+3NR38+CEf05jBUwGULfn/CtAeebK9/YeSm37zyxaWDvY3WTDvT83zb1h93ndJv48zpuPEU5ToeOn75PJ7fh5KLzfsxVMD7Tzn89xIhwlsea/b/YufQs4fSsiP3yor2uy6c8tFDadzY2Pjud7/b/Ll06dJFixY99thj119/PYAnn3zyu9/97re//e2///u/9xt89KMf/exnP/vVr371Ax/4wOzZswF8+MMffuqpp7785S9PmTLlwQcfvP7662tqai699NJD6T/CG0PvwEaGdNys2ceIMDD8EhhFi4Y1cetnmgOyxAALGXvx5X2fLq9e09H1RLHUzYDrDq9c9ze07iMzJr/n/LOWUdi+PlIoZCEEWCoDwXPBjBte3npvdy+AKiHSwipLGeKsWW2jPgfN+k//GcXtar4YHCcqMxMQF7i5ZQyy8Pc/uq/6l2syJHpaJ1X/r5OqrzsJ8ztw9zpky4oNjglUxQGg6IToVxi1QxByCOdDpzDVa7LDQxlYhrsno2VCYI1ABwY8DvoPXa3yGpIZNDDqgvU3Jo26TBqnTI8VtoIM922ykgb5R1X9Uscz92baBiw/jNlGjoj51/Wkm3Y602cO7QgnYlc9KIW7fqw+HlL1FpzW5oppm5WHkaXrHvw0O75ZqKQslbngAbWePSMBiQ9UpsLXb2tFRIF0In7TlQxU/EESVy9ku+qV97zgU0H6a+J5Sh4TaEFICnz9+OI7G6bf9OgwnnsEkvGRM3H5AizfBE9iWgOuXIgIY4Rof48Q4SiGyxCCWpLodSCYHaCsTuULVtl2/WwhprD4QDIFoK5QmPLLPSzIi1ncV0YMdPPRmYf69KnYO4g/7sCkerxzAezA05/elN3XPT7OZQkxfaRNfPMFXDofF88bw8kemzirds7/JItJNz1oywZKWlOnUo0mkZi9p55AfQNZFvf2QoAgyClDp7Hxy8OqxuaIplaFhOxzAH66aBBLCNs3kkj5KSwhyLKE57BKZA+AxNuXeOueCWxWKblUlDu3kJuQoszMttPkbHo01nrCm79Ibwqi/T2MiKA/ONxBdgcAXx4PAhM8kACbFJ8qu6X0S0CINNILxMh6DyB2qdQOEqZkGIjBeXL2yuQsKm7XKd8DVwfCBpeVYl2kIAvav2FiwVadxSXUX2FlTj/8+cpnJGvSlpX1nNBvB5MgFuHqaqGfFaLA7VGUerj0mZBG1qR+nKjRTjbEU3sKI03xVLUd73byXeWCFmapaId/KCGcoFWwICbPYn3QW7tq2uH6cddL1zXOQjCVgOV/pL/tkb42QfTVaWfcOuXkw75orwMJGwU3CD7c+uut1556XbmmNZ4qt6ZfyqTW2yumOOMm7M7e/VTGIQlmrN6FaeOwZJbqoWsED2/Czl4IwtRx2NyFYhlJG7ecg3maRmFgwz64ruIpntqBaxabxHYRIhw7WNVxz+tpfO8hbvCj0NTUBCAWUwmvb7vttsWLF5vd3cc//dM/PfTQQ6tWrZo9e3Z/f/8DDzzwox/96IMf/CCAiy++eM2aNffee6/Z4P98/xHeGGprZrteXh1905Sdf4ZLAjmL4AeKlWjat40lAYCzc8+ygNdVu5Lc0f7AvK4PtzYuGdn2fLIvnpg+Da1HKAtq4yRIVowiCUyajR7Huberh4gkc9bzCJ4tyJVaT602YVGhRA6C3+Y5X55Djyyc/9jQ0LDjXtM0fn76iGuEPVnz0Jp8KgOicd2d3Y/urb5xKk6ejM2deLoNYNgEQRgooCGNqnjAlftEcEsNGjPY1KH5cRkcD+XAcqhcDVL8skqHwkHKPqMV8Dv3wx6S4R0oJkBFwaCgWwqG9pv6sZBwrqEKbp2CDmEY8hBh7dcM83RV2/Dbx4bl1zEG3W1NeWRace/u1CQw9zZMmFnajbIb+niETTvWE9bj+qvBFWqvIGJhThKoNO4mbkHwTB/6XbAJTphY19M2b5/WXwRDVCxIOIISmqG/UhX3rl8d/TaFPip+X0Hww9wggwh1qURM/DNNFAOT8NILaMxASvxgNb59NS4+DkUXmTgijB2i/T1ChKMJzHL1MHYVqSFG59aJk6rd3w+AXRQlMhZcVweV1a+32sAYHjGA4Xi8L5XaVl/fksvNGuhnUML1djSPn/qxutqJR6eC3hK49kS86wTYImQPAEDLKZlznnqmO9WUzg9PdTvRWI3fvozTpx3qma2Si1wZ9emxEJD8VWFSouG/3vGV56t+PWtXb3Nta+ztF/i5DWVPD694lHdupboGzo2wdES8CjZzLIZyiV2XtFBBQKUhNGmsCarYQhhE5JNfkB4EheQQRJ4HqRh8QJkx/NJma97x7uqnQBLM4tTTKZEUU2Z5O170pSKCLFnTcORW6nAj2t/DiCi8CrCLod97pV3SqiUIv2Jq6GVfDwTBLAWDIYl9eTuRJVSlZr29+DL0QKWUZhEXpZ06RGZcQUKsEfFJIv+8ZHCsnhreb/fc5XqDqmGsgciGV8LIU9JuRHLG4efo01YMVDAuDwFJCCmo5BO+UgupmGGRzm7DwUEC4//oBD6BuysBsMNeTzmfZ7e9NCJKotaOmxJdrEpc+91oyRUARtqyC65URclYS8Ogk3uBbFCZZZzEFeOmp+1Y3nWAQPDlL/Dn29be3DKvKX6kKv4N5PFfT6E3h1QcS2biguMwfTye2wsTs2CyVmzNnL445cmUh9X1tXesa/rHMwfPGxJDMa4vC7V0L3UFBP1DL+LFDpQ9MNCTVT//BRd3rMTXr1A793AB0qugoDqGMW3cEbrrCBHeMtg2+MyhN24bfi70Q3ZIYOa9e/d+7nOfq6+vX7p0KQDXdZ9++umvfe1ro1qOHz9+y5Yt/uPh4eGbbrppyZIl4VeFOIiDcWD/Ed4Atu+5b+WaD3lcCMg3BDyqspuJ/S1LAJLAmqoLx4mN16j74YGhLT1PLJ//x0WOXbJ5i/XRc3F86xG4o7rxuOC92L0FpTKmzkXrNLSXGAQZ0n27YV4ykGMj4OUNTOV2ZgL95vjjzh9Xd/64uiNwIwdH2VMHgwFJQhTLAMCMM2dgQzvScYyUUHLxuYexoAWOF1gFvoC9O4tsCVL/qXhbdau6qqq5xP9XBuy834+/ewaCA91a7apQZ/ErWGwtUDAkO7TxYYYO8s+MUjyEGXj9jPmYhpsB+tAD4HkQhJqkzs5PBwzNsG14EpKJ+KT966fHd0ghGsQIFV09E4Q5EbXUwa+g5q/JnFwM35SWuodDC4Ylr7groeMlFNZRgCrHhT5qQKOq+AZxEjXV8GKOXl49HEYtMoXe4lDvYUfZPGbGYAFg0ZtHczVsgZESRkpwPdz6EE6YhPeeiAhjimh/jxDhdSHnOXtK2SmJTJV1RAJCkiGCbxyvy/J93chYnJe0JU9L6+xbJrh3tFNCsFS7BjG80EkoqPwDkERMNGEkm3S93bXVI/FklVP2hEiPF9UtRyc7bxA7GJPTXN3yieNbfv8KXtiHcVVq+3J1xlpm7BsCESbUHuQnbVMn7lwNizCvGe87RZ01jPBGMSvdMuviCvKXR4bdb30NLAngvh4iwWAWJJonyD1tqlHYzvT5eAbg54DQ1rmxvaElwEwQqtqlMVFFqgoTJvLOHWBJPtsIyL3t1omnxN9/s7dnlzVrLh03H0Dsmhvcn/6rtU8QyJlLVScfxaeyov09jIigr0Buvcyu9kBU6vAoAS6ElEEAewgEOL4DQSASAHvDMvdM8EmRYMFCHRu2AcAbAmoZAiTAruLviZmqye1HuUsKC1WL7PprhJWkpo/Eur7rIsZWFXkDLMtMNsr70XePnPjP1mGPjnaWc+qmND3hAiTZsihBdl46RKSya7H2iHyP1HiqoV8ck2CfpF8vgwY9B8wWibiwip47NVndly0mhVXwJMK5ciRYQMAnSkReumYJg0PQJiMq85ODHR/f9uT/N2dJQXrXNsz+Wc/LHgexAnO0qMctHnaCvrSTnc3DiWY3NjWB+qTSqj+5A3evV+MXXPz6RbQNwHFhCbieCnIA9WU3J8gjOIJcgev38KkjdU1Zp6FElvmsGW7dk9ik2XmzttDu66ZOnDMDALbshy3UUUHfvc8kDu8tR4jw1geD+4sdh94+5wzmncGq2GsflV25ciWF1C6xWGzVqlUNDQ0A2traXNedMWPGn7l82rRpd911F4Du7u5t27atWLFiw4YNt91226H0H+H1giFXrH4fszQlIU3sUv3j72LCl68EF5ptzTCEgafJ/hWiff/vM93ulsn9XTWvJJzU4g0iNefCl3b8v3yho7Xp3KkTrxR0eMwqtzy8d+/KNUU44067YnxjrW2Na8G4lqDB5GT89JqaNUPD/tRD1OUBYnAAvmSAw5s1AxCgicn4OxrGOpq7ZX8+UxsfybIQMc+pqWN86lcYKUEQZjeBGANaQ7C5E8KCJeDKYFuUEiMlhPVJFdEIBAvBYfaZQw1QyciHWHj/0yO4gpoPKGZzof47nMbQkOChAgHq6rBmHyGbJZg4KfKa/Bw7WmwugcGiukR1y8FwRHBcCELcQtkl0LjSADCKFg/dL/tFdM2Iem6G+g//6U/YCic5PICsDz52+pmyp/P5yFC35qNIOhGTAKTumdUpVQoHD0ZZnianjT+g1L1BR19CMZkgThDW0Yc/IeYBAYzNXRguouypIQaL+ON2FB18+ExEGCNE+3uECK8LL+T6Prtz9dqRrhnJ2vc1zfqb5vmZ2JtG3e4uet/r4K4yNcXpY61iWgoAtxWQsFACFyU2ZWVbAVkPLGWJ/bKZsIkZlqc0jVA/1n6wni3mmPRaR/5/9r4zTI7qSvs9t6rTdE/Oo1EY5YAiCEQWIhiwySbYSzJmjc1i+7M3mPWusXHYx6zXxjgDa2PAGNaw5JyjhFAAgdIojaSRJueZThXu+X5U3arqkQQSaBTYfh8e1FNd4d5b1XXOeU8arEglBZOALRhjLigQ+z9S8dDAqBJcMhcpA9t7IRnzx6A8DgCS8dcVWNkMAMc24POzc6LvGXixEeVxaIQt3Vi2DQsnffS1shZa+lFfsntvQR654I3rwRJ6iMEwTA7poqwMms7SDl/3Dftv91ktzQ4tDzcOwQ0LYnZLRLiBEcFzSne714/BKV4vINi2eFuTKC7mVIqNLJEAwFJyWyudsFCfNcc/S0lp7Ov/ydkhNpORxEGoTrm/kJfvw5An6HNgtrGddLpJCba5YBYlVyujjwGQcLV7rwuYq/c7AU8B7xiYmHQwQysju48hIVNMDNtSNhADELKfyTEZbKTX2UVdpNWTiIAFh4oJgLSYBIFAGqxeZgu0373grk3imqZ1kXiflU1JSyNhspwcLd2Q6VOmlme/Ka7ciZxybDfPCHIau+RagxqRzZJA69N9zEhL2491AggIaW6z6wJdS9uWBFlOwV2/SqwyBYkAGGz/rWvT98bN//3O1c/1bpsdLx+wLWaZlvbObJIJzJgWL5kU289Rgb1PGuZzbRHZLe1uW/ZrVRFcfgzChPuW5RioNuHdHSgrcE1NtSRlZdFbOtsfQ6TIsv60Ym3UltO7mdghghjEqC/FIhU+rwnMG43FW3070yMOmFCuHA9hPWAhM0BY04rRpRidF715/B8CgRKhsiGzZ+8PieqJvdltxowZN998s/O5q6vr17/+9TnnnPPss8/OnTs3lUoBCIf3yuy56667br755kQiccEFFxx99NF7c/69n0seDgyj36k+lwMVXO6pzix9rt4RQrnMq3uUVxXcIUd3tD2vl4ftSiORqeC4nQz/Ivvqz7p6VwK0fstd82Z8b860f/nkU7CyPWtfvbq1dWmRtN4qOfOxyf/+l+lToruEbLwxe8aZH6x9pW+Avfh/BMVlgIAkMTxi2pk88Q8bxnzyAX8itPbjL8uKSgqSWsxMQVx+ZNG9i2HbAGAzmrpQXaQ4aAZUO9Cg/4F3c+t2+dNjbxXRDG/NWAVoB08bXL0gt55byN2/CEMQZHBU3rekStYElSLvMwFAmGAEY71zyXSR2/XHPVnQZyDcbz2nhRVg1YEcv5PrGBDuMKTtVwQC/N6wQoMtXY3LjXCXACEsEAmjN6V0Qo9wD9TND/gZ1ArDnZ3MtVSd/cMaNEJGrYDX597p5Uuq76uragdD4Gn4chEAlYyY03IAu/6ec3wS3uCJkMzi+PF4eUPOOLfku3oeTOTlex557BP+0LK6Md0bTqO7Z+CfBxbfuvrtp6LHzFg4Ik+dfXcbdxmICO42cHcHvj8WAGxGt+lGBxN40BYgBgmn/Z7DGAiwRmRIxTIQwMzQgIRhEJDSQ5JQYFqCWTungsZ+qsPD42FcswCNHYjqmFzlyp+mbry3wyXrlzTh2HGoDzAbUmJLN6qLAIZGSKnmmSkDdyxG2wAmVeGK+QgH2IB3d+C+5RjMoiiKLx+LqVUHanqHKygWJ03zs26d8g/JoY1TZmx4770TB/oipWWR/j4GmJn0EKTN0nYo+iB740diBKvLw6O22FcxhYZ4AlLCyDq9GUBE1btP2KVIgiJ7JewOWeTl+zAc5llC+xsUASTYYrYYhMITtdHfCxWeILRCj6Vnx2KAy6eqA9VfbiF55wcoIASsbikNZuZQJcXmCM8EJMBJrFeGA9sWzE5YfaxXUPGpmtnNdg+H65xEMIaFUBntf3YeOKmkFuzw6xwVokiE09ImUIQ0Bh9ZWLl4zkX1kbhbUssPOmNlkjkmFh+RKItrITAgvEgltSxEhrQNaUvipGUGbFo3FItAlm1nWVqwBy1DOr1qEXxnIWBiMZhNlknTXPjeo7c0r2w3U82ZZJEWajfSjUf/3TfqZ81KlF9dM/XFWeeFaT8/5JnXkwl7a6G1VeeUIImuIdz+Jm55OTBCNWZmDGRQHMPZ01FTiFgYpXF0Ja9taX9iyar7lq0+um8AgPAC7oQAE3b04YfPY3070iYAXDQbU3aVnQQCVreidQB3voW73vbd6c6Hv67Aba/hv5cgaezf6eeRx6GMmviEfdl5orZ3r1SnCYyD66677p133kkkEt/85jcBTJgwAcCWLVt2PeqBBx64//77g1u+853vpFKp9vZ20zS/+MUv7s3589hXCNLZ7X2pCD0E+HeP3nT2DhCJfgf0AMXqfXJrd0vLEllJtiZDJLVWsbJvsFETYV2L2HZ6Z/sL+2UKfTtfHOxa2aGXDYRrFvY9ua578/tDyV1304V4cfYRy+bN+s6YUZ6TPZck9WaiOouSChwmIuZjCouurj7YtlnHEMI6dBGPoySUilrpHJLclmjtA+ApX4pkt32p50w+p0a5ABB4CpzNfmSF+uDF0Uu33AoAT2fwy4iSr7WBAemf1iOpg41Jnf/80bH/xPmtUFnRwQBBsfOehhiclzcDBlhV8iEIj38XgcEwhMNNy9zDAxS/7pUAYrVWgcMJbttb12pUHLr3q0jbGMxCp1zdLPi85TgufCeBA6G0I3hLxzBtpM3A8lomyQAAIABJREFU0d5SO7eDvb/g6NZB94l3Hm83QdAJWiBxRj30/jr4Lh91I7xbzIz6EkyrHlYjGKUHqlhiHntAXr7nkcfeY8g2j9kQ/+Bvxyx+cv6f35gxqNE/dq1Ac9+IXGzQJieGQCMeMHlrxn6xlxvT7BfShpuNDwK5nfhgMRgkiYUI+L6V+1T9HTdNAiOhoSE6IoM/AFi6Ff/1Mn7z+kevfyyEOaMwtdpN4XTI9JSJtAnJMGzctQw/fhY/fxnPrkPSgCZw2hT0JTFkYMjArDr3PD94Fmvb0ZPG0m249dWcSzzyPlImQhqGsvjfVft/sp8uyOZtsnGtLC6BtNk0xcSp+rkX0YSJ/SeccmPtOGPrlkQyqff3cSRKuq4v+gzV1FKiSJGFpCIKHK+UU9nGZRG9ro5uf2Qmp+ITChIwDZgGD/ar4jegikpxzKc5hy8v34PIE/S5kMpKIUDCTrFWSkULNdI87Z5ckcHKBTYsUMjZSUPJWVR1na5VAzYRiJiMHRyuJgraLUS+mUEEk7vuNVt+YLT/3io+VRv13XDtd8I13wgVzCaREKHRVH7ViERDPz3j3H8be9SpJaN+2LDg9NIxnVaagRAJx2yJkX5sUY0EkyCigA3jfFbZ4gRam+xJmibcxVHsvEtqBML7Av847gyNSDJLQQBLCRtscqDsmmOvMnIafAnHRKbNmX5BJBldVmZTeuDzlRM6s5lxkcIfjjnmj5MXjUT1eTKzBVabYFND2jXVU1l4A/Yi4Jxi/aZEfwaNHehJoyIOAtImWvoR1jwvKRO7SVFeadfOQfziVfz7U1i2DYVRHD3GLaobtPkFYV077luGjd2wGaYqx+A5TtImmnrw/j5kDOWRx+GOo6rO2ZedP/fxrlJQUHDGGWds2rQJQDwenzZt2sMPPzxsH8uyrrvuurfeegvAM888c+WVV3pfEdGpp5762GOPSSmxOwTPn8e+Yv3m2wWEw/v5DK0j20kJLrh/eg5zZrDwdwP8D67vXZF7TDbA/bH2gViHhAWWnrSLRvcP2U0iRCyZAWICpylUou8x33FeYeLr9XVg6aklLsWcQ/V6EdaqziW4PKxXHAq9xOtLkLGQtZCxMKYMM2pQXhBg1YHCKCri0BzOndySLG5sdYBZzgm9lgFK2kGQbJXq1Ioih+bz7540p2Bb16DTRu3p09zCpcW9ncjTeWROhIE/VI8ODpzfqx/oDVnAT4bwdQAGM8rjOc4G/9IE4cTsBy7t6Z5VBbCcR0X614WnszlDIjDDsgNn9n4YDAC29Gl9qN+JV0R+OHuuFtyxU72fnAsRcJPkUvykKu87AR+eL4QldPUwuMH+wSsybAlTwg74RbxBejt7jjtnh4iO0aWI6igIYVYdvnwsZo3CzDr/tPEwrpiPPA4q8vI9jzz2HsfGq3/z+pSmRGZnQeaMnaW3rBiV1CQG0iNysQlRtiRsSRaoNCRvaZb3tfG2NNnKcepS7lJVAXGoFIbNHHI9wMKXDEpaMGKmSQ7LIIH6wzN8fm07/rQUm7uwug2/fl3J1t3BsPHyBjy/Hp1DANDS70bBS4mOQbQPAsCOHmzvR2MHHl6FPy2BZHxuBq46Bp+djn893Q2uz1roD9zopi6/nL3zrSMHBZDNh/EpDGbxvyv4Px+xb39YbtnsbOOBfuu/f2dv2kBCUCgc+vZ39WuvF/MX6Odfsm7WvJXJ5OTBPibYADIZJAphmujvZQDCr7pITrEMR68hAUeTYzdH0dnFa5ZEQnBIR3Ep9/YSkygtpZJShMKha75K4U9z+eK8fA8iT9DngDQC+cyz87vpfcq2ej3DN8eWIiFUwSn2k5AZIAy8wB2/N6224OnZ7IUodj8zmP36t+zUqGJJDMo0cnK51AqhFYNCqLw6VP/9UO23QpH6EblfuhA/HrfgxVnnf2/MUQ9M/8zTR5xzQXmDCZlhqyFa+M9j5wKYl6hkL8woaFwp9pwFSyhj0qt+A/hmIQLGl2NeMsBSAKMjiTA5vgePAgEzNCJlnapHNSfPHRbZjo9EJwJ4wM7+uW3d+Hfu+actb52/9umL1z67G/fJJ0Zcb/e0DeednNumwiuXrzbYjOZemDZ29KM7CUvCtEGM0hiHNNacRiIBM9I7z1AWD38AAA3lCHmd6AAAGsFmdKWwqQtDhrOSsOE+fG7eICNlwN79GyQHa9vw+zfxX6/g2bXImB+9fx55HKo4Y+xX937nsxs+vot79erVM2fOdD7/4Ac/eP311++8887gDrfddtvAwMB5550HIBQK3Xvvve+++6737fLly+vq6nbbZ2bX8+ex98hku1as+aETgwJyktR82tAjS1m6Pl/Hoel+z5AB2tALD/Zcn+xxqgRbM0CSwSE9AZBppeOF0+dO+9f9MovS+s+U1y0cIztLszsfKL/yhoYjJhfEPmT/unD4sqrKgKgNxg4rePHRzr9MQ6Z9w6gD0eF2NzBs3LsMNz2D37+FeATfOAnTazC7DhfNRncKPWloGsIaJlTgvJmwJKI6SqNq8B6VTMOFr+eHcOH9Sf52wnBpy6S4bC/+INA01X1EAiHYAEgEyHEAUrkG1A6OWCcvKN77SqgPAb6eVcS6d1HPVkOwnYB3dQKAzqEc6t8ZqhAoLfCXyGOlnQtGdFQX+wWOXA+Amo5SbANrRvCKA1OuomKrCH3Pi+WR5v5vTiidBEoz8fxmcD+7BwdukDdhvysvBz4QQOrq6kDp+RJ29Q1wTlWcYHuGoKpmSIwvh2Eha2FtG3b2gYAbTsRNn8HnZ+NfT8etF6KmCHkcVOTlex557D0uK58IsAYemxSFJl+0PfaLVUWo/+iqzR8D2pfrxGll1BCjRSUUJ87aHo9CTqVtAhiCnKrcbrVu4cTSZ2zWCDHN2YdcievIFxAxiMXkmPjmKKo8TAj6pIGWfp8Tf7cZRNAEdIH+NDZ37/Gof38S//MuHlqF7z2Fln6sbQMDQkDXQEBRBGE9UKIQ2NCJnhQE4YhanDAe1YXuqZwoQE8ORnRXQDuYUQvThi1hMWbXj8gKHI54eBW/tgHbB7VVaXnnA9zWAtuWLy7WknXaYBmJAoQjSA55u4+ORkzbbhjoa04USSFAkNms/darnEphoE8wUyTM1bWuruoplULQhMkcjTrak5NMgmjMjUHQBEGI2lGhq/5eu+BijsdREKdYDIKo5KOaRaVS5t13Zr/7bfOPv0Nf7wgt0sghL9+DOASCpw4lFMynocVkDTmigXsekKlVnNksCQA73RugIqYIUO4wN7zH6fbADMDyyGnnANfiSa+3ZVYJLGVXuoLK6yMBBji7jeJHHQT3SYHQjy6qfnjG2e8Nde7IDp1YPKpYD7/U2/xS3w5laAUivFT905AQF1dOvr9jQ275UXItT3huQWX6svDMP42EZDZhw1tL13Ii27d+VeCVBje/GwyNIQXAFksCCVBECMO2bUKIhEbiyZ6tTemB8bHi/blAjER5Jw0EqQ/P9lPm4qxavN/iv4yZYfjVftxDshJRSQvGYUwZ/rrcDXmzZSDVGmBgMA0A9SX4+2Px8iaAMaoYjR3oz8I0UZ1A55BKDPd4CvZHYthunZwPQVM3/vAWDBsC2NqNvgwum7f/1isPBcvirg4qLEY8frCH8mlGUbjyupm33/7BdR+55+VTf1oVG7eXp+3q6nrsscecz+l0+oknnlixYsUbb7zhbLn44otfeOGFr3zlK88999yiRYsKCgpee+21u++++0tf+tLpp58O4OSTT549e/Yll1xy0003VVdXv/TSS3feeedtt922l+fPY++xefvfDCsFRcQJz3/qBI57QtWrgCIUQar6ZbpiTRGAwSoXrujzQocZILRS+b3lPw5r8a16w38kK67bHwJH6AWTF95T3/NBvyg4umhC6Z7D5z3cP33KxKboT7bvZDc4ehenL+fIiJCgZ2fPOLn4IHGOdy52s7vaBrCzDz86GxMq3K/++DbKCxDSkLXQUIbSGApC6EoiGoYgeGqBzwAHbhKpyniuEJS+QpLThTXA7e6GHQ5ywXDVnqD49o8KLDJjl/N4D4rPuwdK/wXLoHuDDHSscY9Qepfwrh6owYTARqerqgSylv+No1EIzU2wyFpY366+osAw2D+TdypSKwxA01AcQW9KZWk42522rs6BBEvm/FoAtf5qIkF/gz8GNX7htEkInDM4Nc8zwewvvHNPwxpMALbStQO6NYKL6bkKABCKwxjIKrcbIIDXNgGAZNgSd7+DG09DQRj1JTnVfg9DZKyhpe0PJ82+OZVn1sUnH+zhfCLk5Xseeew9SgtiTQsKJi7hGDpJGKY2MLUbSGVRPAKFYkIkvlgFAGlp/3QblM4FKH8xs3ApEkDx8AwwswDBZGK/C4sgYmbXu61p4sxScWEgBOEQx+It+MtygFBegG+chMpCVHuKFgMI/JmLt5vcDvAAJPDHpbhktlI/CBCYWIH3WgLOcgID8d05LYgwfzSWbnf5qovn5Hx75XyMKkZTN6ZV4/gP65D5fwiWxPJmyAx0jaUFk60//UF0FWrJ0eBqDLLoLLAKsqK80juiIRr9zZRJT2ydeeaGNREpCSQiEZlM+kRY1tDqx8iuDrZtr2gCBOknncq2JV96jrs72bJZSgqHYVvi2JPE2HFi+kwIAUCrrUNvj3z9ZR43Xj/nImgfUUXD/N/7ed1q0jTeuMF86P7QtdeP4HKNAPLyPYg8QZ+DULmovB6Dr7LZKc1O6EUwWxgWSUgVCe6UjyJNxVx5hpWyfL2KUgyVfe1aJDqsfoiQH8bDAEMSSLKKM3JsEeLYzIPc23NOonJOwn0NXbvh5bR0AxKHWbNEYNDyuZfOSpQvG2zfmOoL2JzwzSRS+wPslVxnBsiC3J4dDFhxzldEAsyqQRngyhi301qQygeYmCCd5h1EjqPDMcn0T97r3ZJIGSiMguAYt1RXiK09gQqqAAsQQyNEwzhlEs45Au/txB+XwLBV8dZdTkvARXMxrx5hDe9ux7oO368B+J9sxzPBKIjg7GmYWImhLHpTaB8EA639MOycYDBnWTynCIBNXTh9yodNsKkbmoAmQQTLxuImTK/GG1vAwIKxOOpg9w88HJBMt7S0LkvEK2uqj82pYeVhoN986H7etsVCmzU1Ep5wVnTeudgL0i2Pj4HTx3ylO9380KYff8g+Z479h/Mm7EMzz9WrV59//vnO51gsdsYZZ7zzzjtHHHGEs4WI7rzzzkWLFv31r3/9yU9+kkqlJk+efMcdd1xzzTXODqFQ6Mknn/zOd75z44039vf3T5ky5a677rriiiv28vx57D1smdG1sGWlEUg68ilB1WbSI0I9lk/9kZMAFmRf/RImnMNhtsvCetnSU3T2WNIf2PHBKdYrDbWfDYU+KfFNQo9XzN0nb9636ke91j/wVv+g9Hpdeo5h8qxkAETEX6mp2pjKxAQdXVj4IeccKWzq9tnhziR6UiiPY307XtmIDR0QhKIYiDCQxf0rEdJg2kinlKQTOcEPGvmFbXw5mit0aRcK3lc5gn1EfeY49wMN/+DxvB5TT4o3H94DgBSfLXOVgWBNJc65uHsRJ/RbwE/U23Uwatge6Q8gabj+fm9nkpBqYKbNBGIafobgGjg1CR0GnxWD35sJVKvn3LkTNAF2yvTlej4855hHlwdnFyTiZcCbEhybX4hK8e+szulcJKTBMHPuXZD3dy/qMfvK4dFv5NxfnZD1ItwIbYP4yQu48TQUHt4Z5Qy+c80/fND9cojC9zfedNMxz73QfOdAtvO42otPrPsi7e8WTQcAefmeRx57j6KCMTtLXpo0MGCRLDPZIpjv7QzV7tfAtQB4yYC8p50NmxQPwCocIrgXe+XoATjiiMG296InZreZuJMvLo4qPGzYeQCPrQEIgtA1hAdX4foTcOokrGvF2nZEQ5hXC9Pa/YEpM0cc7+hFQwVOnYwlTUhbIEbLII4bh3e2YygLZsTD+MKRiIUAYGs3nlwLyTh9CqZVA8CXj8VnZ6CpB7NqEd9FkJ16eDtr9z90gSOqsWoQlmVHm6XoRZ/QklOVVUBkR0KDo3lFMy3yfz6XVFXg766016ySD/yFSkrsgX7ylRUCILs6Q1dca959p3K0CCouw9hxIlYgJk2V69ewYVCsANKmhgmUyNXGibTTztIWfQZ7DtbOQctOaBpIQAM62j56/0MPefnugfwiK4chHn/88fPOO2/btm1jxuxnGrHvKTu1SlIEDFgt7FQ6DZoSngkDArEXJsR+eLhnFIPA0jPumYgkO00jiMgmaLs0LtOLOX6kJooocbQQh0BXqsibvzf8WksSLAQ59dIZQFko2n3ctQAWrXrktf4Wxx/ulkBVhL4OEkQGSw2wfd9iroWWYxp71V0d48ol4l0TS6iyBZ7tR+QQ/ySEZNfqvbRy4v3TPvOJZr6yGXcthWGjMIpvL8Tjq7G5C6YEWMlRz/IHQhp+83n/2FtewuauXCsdvn1IjL8/HkeNBoC73sb7bQDDlshYajeAgIUTcOmRuG+5G2w4uQolMby+GZYNWyoiwFu7oInvriNmjcINJ+5+dv0Z3P02tvQgbUIQhIAARpVgWw+8ospfPBLlcVQkUJtP7t49+vo3Pfk/z4rBq5gxet7zJy26aNgOzNJ4+A5asZ7ZANupyLp0/G0JK1Q4oepLSyn6UTlreXwsLGl96C/rv9OeGt77pSI25rLJP1xYf9VBGVUeH4lPKNb7Bjc88txRtsxKafjOSnbpTY9sDHL0CAgTJchdEYRgXXEAAR8oq89pKrQpvLn4vJ1celr/b6NsFBZOuOD0tyOhg/DTbkylr23c9NbAQGDYAX8tXLGgE8HpgUr41qi6n08cd6AH+m9PojPpj+oXF6A7iZ+/jKwFCLBESIMQmFqJxk5YNmyH/JV+1RRvMsAuzLt3I6WrLfgIikhHRxF+hRkECFxXvVNPAygQD767q/u0OataLkGmXigGP+hCUNwx1APqzs75SpWXYeQ8rLuCSNXNVyMhgMgtwu6VoPHmIsj31ihlzp2srkFK2OwP0wW7e3q/HPZ03MCCB+fl/enuQ4BUK+dlVcKd3fDbxLucmRHSQQxD+iPzB6Ou6+qEwxwthLAGYhg2JKl6icrN4OwSDyNlqCMYugZb4pK5hzuL0ZPZ+e3XZ1UVNADoz3ZanO03OsAg0BXTfnbu+G+3JBs39CyZWnbiPvVnO+jIy/fDFCNntuexWzR/x7SNlxNWT6lBALbHZcOE0fiHPViFnxBZaX19I9lgyb5DWUkJYmI4zDxTwHyFsuAJkoMdy1WoGTHooirxuQOuUPWlsboVBWHMqEFkDwFVjR148F2kLRw9FucdAQAMfPsRmDYA2BJjy3Djae7OGzvxi1chJYTAeUfgzGnDz9Y1hH97Ssk3hhC45VwUR/HTl7C1261tO6UK3zwZW7oggfFl0DUA6MvgJ89hKOvqu987c482e9bCxk7oGiZXBnq35AEAaB/k+16TWzbJgq1MkmQ0NDAHANj1MbFuYM4o+vtTdz1ULltiP/YQm6avfjqhCwtP1c46j3u67ccf5o42Kq/Qzr2IKt1uVWamS4iQFt4/DjPzjl9z02YIAVuKMeP06//ffjntgUdeviMfQb9bmK0ytUoaHVKLAGHhqOsyaH8w4MbPeaU+GZKYyI1LYvd/rqGgBBLcymrOByJAc6uPEgliJ7GXYA2i/xWbBNIbqPore9WkeETBTmCUWyxAuGKTBEmujSZun7RwS2Zg+WDH0sF2VosD6dicDCJBsFjqLEIQJmQgHCrAkQSD+1yvhjK3WNEqjsEMFUcfNGuZQRTXQv9SP3dBcc2aZM+0WMlnysbu0zS7dmLNUlgmaursGXYTUgYeX+3argMZ3PqKm0WRNZVBC9e2d8ZlWGgfQnXC/Wb2KGzu9JYw919GNIQ/L8XcUdAEdA3FEYQ0dKdAlmueAxhbjqIC3P4WVrciHkEshA0dqEjAtKELMFTEmTonBwr3OU9SVN9jdjYzfvMGtve4f0oJZkQj2Nqt0hQIIPx1BWIhWIwzpuC8fMXM3WDNqjU0dKkI72CIHSvPMI4zwtFwsj2VfPyZoqYlcmKDPboFq1exbgiO6laFxlHNLEOo2xrc3PHAouqr3zvYM/h04tjazx9Vfc67Hc+s6nqhK72NweXR+lkVp82r+mxEOwTcnnmMDEoKJ1/62fXbW59ZvPIGy86q2CwAgADJABcP9cr0yM/ciF4gp/IHBwSOklJgRhTJtBaf1vfAFBBrCY1TA4ObVzf+5sgjbjpw0wYAfJBMHrlilRPEHAJJgs0q1N8lcAWBqyOR6pC+NpmKakIy/6al9QcNows/Knl2P+PqY/Cr15G1QMBZ0xEPY2UzNA1CQhBMAhi2jTVtMIO9TIONSRXPC2XJBzhyl8r3OgL7VEDQpa3YcEduSqlKsUNx5d6BiikeTlsHBpBTKj1wKY+p96lkBAR3oDQpB4bnFb5n9ag50ARY+pS6dybXcRTYzYugd9cmEFcu4de4D8TZA4BloyCEpBHguNU4ZYB5l54C5l3dc38NCxdQowrS+t5kHV2QdmHnvWUMku+mrRZT3Q6vJE7wUArcLG/AukDWGn4HvQUnQkRDXSV29CJtQRMgIKztVQufQw+mzL7c/KcdQ+tGF844rvZiyVbK6h8wujPWoGTbW/r7G7/7QvMf2pKbGBDQvjbzzlNGX32wx763yMv3PPL4cLCJ3icsactSqzZsDXREzYRNVVkxcr005At9ZBLIKQvsixwm50/psiHORsCJZ2RyiHunPoFb3MZ7gyvBNMKvYsPCE2vQ1I0xpbhwFnQNz6zHY6vAgC4wrQZfXuAGqgeRMvG7N5E2AMJTq7G+Hd88CdEQxpSisR2Ox2EogzsX4zPTMKYUT60BJEIabIknVyOq47jxCCvVy7QhBM6ajqfXuC52ndA2gOIo+lLQCETQgM5BCMLESgDImOhNozyO1S0YzLhkvSXx7g7UTt/NNDMm7lqKpm4wY9YoXHYkdAHazY4YzOCOxWgbRHkBvrTAL23/6UZ1IV86W/72ZbYlAElZGeohq4iggwVrBiRhbPVuD5Xr1sC2oelkW3BUJAGaOEU743MAqKxcv/rvg/szyx1Lv2csfUE3YvEjz6lY9E+ffPj6eRdb/3Mvt7Whplb7/GWf/IQHC3n5jjxBvys4i/bf2vYQiEhmISIgASaQ5RYPdSLfPTPDiYxSLLtrhDiWit+/mdkvOU9ubhc7m1V4H0vP1FPmiUR2PXMGNALF4vYJxKSi1tSsGSDJhLRt/WT7irXpnghpaWmPjRa2ZpMWM+C2LBVO+1uQLXhMKLEtO+gsoloNZePRMDM1x38eSI5W33lWpR+OxgVC/+6YozSi00tG7+scWeKVhxAvQsIcsD7Y2ZttLdWSkNK9wwAGstCdJG7pm+K+qx8A8MtXUBzDKRNwTANm1eKpNQBgWL6pL4Tr6rAkLInuJKoKMX8sVjQjEkLGQCTktmllYFs3OgZgM0wbvSn0EwrCqC7Eli5YXrV6tXrwuxS7D2dMB4B5u2v/kjaxoQMtqoUIMzSB82fi8TWu7eZZxUTI2gDh6bXY3IXTJmPWqH1d2083pFlIIgsCIBmWaRSA0Pq3N2taF9toE5t6eGt7NroJml04tIhFOmRVkTxmMPQsIO3u1ZAWRP49PCIIicjRNecfXXP+wR5IHgcUBbG6qeO/3Nrx+sZt97rvZucF7JXQEIpe94qoKZ+6z+mxyxw6B3ohv350jM+OyrjVZomikEyGmQHs0Cc+010YW/KzE4vs44rGjC05sqTwQ+uM7Q/0Wdbx735gKle36TGsDDf0m6hU0y6qqvjZ+LFnvr8mcOjByKOcVIlfXYTWfhRH3eTr8jikhJQgDWENFQm09EKqMLxhrVarEugc2uWkwRopioJnmasoOOCg6uBu82seASRchYf9TcCwpfK25HaCFQzSIe2AjA6w0j6FrVQaDpDRTmKm275VEesywFM7jWoo6GuCS477ngDAlBCBevcMhDU3+c+ZkTM7AjQtUJoGYELSAKnIg4A2puaihupv54CnxJuk+ttbGT8/IKjUsdpfBo4Khh0Ebq6ji+eAAh6G4FIE2i04v3DDDsRVeEcHquX0pGDYuPE03LMMTd2uq2b2oavt/Lm1/bGuoYurS79YVQZgdfcrTzbdmrVTR1Wda8j0U023JkJlb7c+NGh0za8+/7Wd93BOsi8IMO1sy9BG148h6LEt/3kYEfTIy/c88vhQpN6T6fdlqEoM9U4sHLJqMlsggAllbqD3CEA+0xXsIOILCV8uMIO8aoHCy2YKuHodysCrIgwQhwQSI1yM6y/LsXQbNMLGTvSlccFsPPqeKygtiY0d2NSJmXXDj2ruQdr0ZdzWHrzVhFMn42vH45H3sakLnUOIhrCjH499gBtOhGmDBGyGlJCEJ9ciZeLs6egYwsOr3ER5TSCsoTAKQTAsNxK/rghr0tAAW6JORd2tbcPti6ERJlViQYMvSxl7DJ/f1IWt3SiOAcDSrXhnGyZU4PQpmFE7fM97lmFjF3SBbb344xJ894z9scqHAWjzoMPOO2tpxjdrRgXJKNkxCsVo7iQs2p3nA4CRlSASgqFD2qHLrqCZs0nfY4jtUMcS7bUVNUNzpZDaixuNmsXh6cd90sFX14Ru+EdODlE8sbdVcQ5V5OV7nhgajux2aSeVsQ7IAaYwYMLx7SJgBsF/GXoVbtzoHmUO+raEYjtJ2QSK43d7z5IymJgU30oAC8YhUADT9il1lYIGOAPMsL18qD1CWjwc6TKpz84mtFCvZRRoesa2JEGqjl7MvN0YGBct2poZVCd2nB1OJBRCQvtxwzE3bX3HktLys6cD/cGcTc5IgplZqp5/VtrtRqou8nGacLasM2Op7FFbl1Ul291B+dOEe6utoCmoBkDw+fruJLpT2NKNnf3oSSMkkLUgBCI6LBtgoxIzAAAgAElEQVSmDaH8qpIR0dGVRFUhplbh385ASz929uPZdQHSn5DxGsCyG4LnxvypVHEEcguCFvW0apw8EePKUBaHZDR1g4EJFSCgcwgPrMTWHhWZqB5dx6kuCLYynl2NSUISADS2Y0MnvnYCZu+ipvwfxvSZc3esitimDeiVY/vjhaVdqzsKu59LFzwmRVqzxoTNQlPbXmDMBSyGBXDIqia7gPU+W6LlN9VlZ/8pufoeNocSx/xLdMxuUufyyCOPfcW4Uedt3Hav408PcnPO6xOA63f23OIen4mAneO97FXil88petXqGQB0e1CIkG1nklT8X5W/npR9dFzyL0/2xl7j7vlW/PSpP5g15VsjOt+bt24ftGz1FxH4D5Mm/PvW7Z2GCRARnVhS9MSMqUW6DuD6urprGzdlpZTAtbXVRQc4fN4dI1AXSOydVoPPHoE3NiFtYHQZJlXgkV4VMR+4GY7C0JVUG4L1TBRRrigBv2esI0+97d6NHF6AXjHdwf/D0wKC5LLaSrtUwLcZwnZZfo8QD3LlAc0wx6PAEgKBR81TRDnnECJA+jWb1E6+dhQs5OTMQoMr7nNmRNAFpFd4xxsO+aWBnBrlhWGkLJiW/3vwGfZAmqN/j9Q4A9VoACjCZdjPbJd7500IQbeYUAsYVAiDSxRcWC+cH9AEAMR0TK/F0m2B60pVd0htGTLwi9fw03OxuQMDGUysREkMBxvJ9E4w4gU5roJL12762w4NsvDRFuv+mu0PHVF+y4oLqqJjhdD+tvEHJLSk0TNo9EjI+xu/594NBrGrOPs+GnhmC1u8h7LIeeSRx2EIa4ARAmmgilAfHxG/ZY5WMLKcnTCldGWdJxW8diW+45bdyr8IvMARFAcMEEn2k6iYBkc4gn5zF3TNHeDmLjR1+7KMAZtdOTIMNUW+AAdBSjR24NTJiIbwhSPx0ga8vAFECGvY1IUt3Th2HDZ1+fMdyOCVjTi2AXcuRscQbAlNIKojZcCwoQtUFSKqg4EvHYM/v4P17ZhRiy/Oc6/+YiMq4uhOYtVObOzE1Cps6ASAo8ZgdCmWN6O8AA3lOQMWSl1JmTBtFESwvRd/eAu3Xgg9d4Ltg660EAI96f2yxocBGjv48TdIC4M00kiGLJHN2rEeIsC2xHEn6+eesKdDxTHHy42NBGbJNHGymHvUh1/KyvSW9Y03YhkAFpu0eaOM13JbC9XUibENH38KQlBhviLxpwF5gn44KMxwNHeXt2QYAQsKBEAwO+1hc1t2eZymW4HFD+0RBMmkEZGUtldJ1GmwGqzSBiISccghgCDBWpiyTTI6/iD7wRaWjHqlbwcD7JhtinEHkLYtJki2tmcGI0LXWTumsFII0Zjs3cHJlG0Gi4QyaFaiPG1b7VZKmaBuJX8NYMaSgXaTpQ1lSSppHkimJoBD0C22HUsyJMiQDJBGYm6ioibycZJfOpusFY8bx7W8XW50w70lTvveQOa1J1NJqRw+H76LcfjceuiamxTWOoC0AQC1RTh/Jv60FAVhEJC2/KyxygQqExhVgiVNSBt+PVaHV/KqAhk2lmzzi9I6V6wvRuuAm37uUFG6wBVHoyIOALbE797E2jZIRk0RbjwNy7ajbQCmnWMKS2BNu7LVlXKlkVul2H22Ccz409s4qh5nTkelKubzfxvlVaVnXWk2rQ8VJOLjpxdzT2fioZt74neasAhkhdotUcckba2XOERsEoSpt7M2BNYItsz2dD18AYFByDQ9X3HhE9GJnzvYc/pUQTK3G30MVIWLdDrIzbfzOGAYXXeWJiKSLXbdmew4l31xHqA3/QB5r0pHoIS4R88GSfthdChIIyEmjr5yPUaFU2aVvdRCmUm6QLonEl2x5gfTJ3xF1z+O83gv0WqYqsorAyjR9Wvrai6sLP/vtva4pn2hsqIi5MfyXFlTeUQi9lR337zC+GfLSkduVHsFZjz2AV7YgOpCXDgHkypQEAYznm9EylA3QDmSlUIFDDPsg0I5wLaz1xoUqhK6A++ECBDN6jY7Gz2am3c5xD8n/Joq7l7C1wo8r7nDVETDSJs5c/cd/AwhXDe8pz0Oj0wHwIHwdvUdeTVnEHiUle6iDWsYq2ZREEHaVMxJYJUcSDUqZvRnA6NViYC+LwT++ns3VBAEUBJDbzpn9bxRuRP3tqigF03ACgS3+MWLhq2aP6HgUvo+CXg8PEMjJA2sa4MmYHuaj8iZr7NtII0dPZhcBQBtg/jlqxgycOIEnHxw6rM/98Y5W3c+BaCh/twzTnjU2/5YmwWZABkAPduB9tRWyVZXplmjkCWztrSZ2WbTiTLxHg3p/ZKCXieAmG3YC6ovONDT2x/Iy/c88tgtYpPEwEs2wGwgcbQ20uw8AJ4U57VJJX5YkQXB943aUylQ7L+OXTreKYFD8wp5WxaGpKgGndA7wu7DRAQ9KdYESUYigso4Qhosy5WD06pdoQDAlnhvB7qSOHI0KhJY0IC3m/wZdwy60+sYREUcKQO6hlQWWRO/fBX1JbhyPv66wjfA+9O48QnXI+6dPxbCwkn4oBXtQ/jdmzh5Is6bia+flDNgBmyJ/gxSJghIGmjswM1noaQAbYP40XPQBUwbZ07HWdP8tZ9ShSNq8f5ONzPebbvC2NaDCRU55x9VgvYhN6uvcgQV10MLzX0IRyElKALDFjrEMSfwssUgAV3XFnxYhLuYOUf/yjfkqhWisko77qQP2dNBYc1xQ2WPiiHJJEMo1M2wddftFItxOqOf/3kx58j9N6vDGP+X5XueoB+OyBgt0iAzW5xuJso2p0AHK9fUCjh7XbvdV319Ct47TAMYWimRRbLfj2IKWJkEQmwaVV4davudaexgPSpEggdesg86QX/HpIXHvve/HWYq0FOPPPsXzDYRJKdhZaS1fKjr6SM+NytRfk3ji/e2b/SLhBKB+ZmebWAQkyqsSh57T4RHOje7gVQImIvBuCpigCRkRNNCECAMWSYAAsU1jXNDwT4c0kbPewNyyNAaSte/ZpZk++L20DCDTzUC9uCPw/1fTunbgKnPgGmjZQAVcdiOsUpoG8QHrbj+BLyxBcw4rgHlSuytacVzjWgbgGkFzG/PhFKWuWNqsopFcDbv7MOpU/DWFoBgWJhRgyvmo1Q5KrZ0Y02r6ypq7cdD76GsAFkLWVtNR5lpWU8B8mLnhZtS584dACFt4q1t2NaL/7cQiZHJ72DGuzvR0oc59XusoX8ooaQiNPcEN6tAbtlsRfvVg0vMkvWewoFzhgqfkoXZqDWZpJ4NbWVIKGKHHcoDIJJDK2/LE/T7C090rbh954tPda30tpxeNuvaukUXVy+gvXxN5HHYQtdiZy98/v3G/xpKNlvWUNbszxqdUjIhUArbo22d97dwPcLDmFgESmd7dVAAFYPrbGBbUHzCmEvHJWb+44o1tojCthlhDZbGgpiYRzYE7Jzyske7ug0mBkUEHpwxRQAVodCNo3dX5QyYl0jMSxwaTtY3NuOZRkBiZy9+/yaiOqZU4cLZuHQu/rIcgpCxXNeK9Fz1OXpWLmmuJDKpJqsIumWgaAGPI/YyIOF7Y+AR0CLXDaDAXj9SqPMGP3jeAi/OncGErAVdpeI55/cL8HiNW4OnCrIcPmmdu0XlZOZcl/1J8bBRqSWqL8KWbjhi39FihYBUK+aMjHOv5cbfBXwPrNZ/eFopQwJDBjRnvrkD9tctSPQzoBbH+TakQToaSEArC9wDf/E9ut/1rwSGLdQABjJ+FCQNO2XgzpbFAaA/g+8/7c7xr71IG7tp6DfC2Lrz0W0tT4X0GICtOx/ftvOJsaPOCQzYWSi2Zey1nf9t2tksp5wV0UhzV1PZMO7Se5WQAl4VL6V3dc+rA0ZnUbjyAE/zYyMv3/PI40MQHkNV14UyG6VWRPG5B4JG0L5Vj29v5CFJDCJiHpbk5UlE3ytLRI4/lx1zSEoKa0xMF1WJJf28eIDDRClJo8IjOvIts46q3vlWgZnKFsTCR46h/gzOn4WlTTAljhuH06f67Medb+PdZhDwyAf41kJcfTTe2erOBkBEg2HjvuX4oAWScfQY6BqWNLle7aYeVBUiEvLz1wluFT4nxs6WYGByFaoS6EuhNAYAr2zEwonQBZ5dh5SFUyaivgQETK/Bpi5fdDLjZy/jv87H8u2wJTImWOKxVXh5Ay6ahWMbAEATuPJotPThtc14daPSjghbuocT9FfNh5TY0YfKBK46ejdLNpDBk2uxugUgLBiDc2Z+Gl66NYUiW8QF9baxHRpp51yqHXW0OPpY7uul+rFU9BGR6WLCRNgWf/Ce/eQj4pjjqGZ4sQHu7eHWFqqsosoqPVIWv/CG7DMPhdqSNH8BpbMoKoaui3BErludJ+jz8n1vCXpmvuOOOx599FFN06655poLL7zQ2d7c3HzNNde88MILIzbCAw5CzTdCLf9pmi2+KsvMTq85IUh6MXVuDJFTkt4zgNh/dFxXMDFYCITHUKhaiChCVUAMso/7X5b2EPwQKaKCWYLCiE0WnJIUARhs7mGcBxC/anm/y8yESTPYVnKVFOcOAF7pFSa0m8nLG5/71qh5f2nf6Nu6yiQ2mYM/LedoDcREhpSOqFbnVxZsIITKsZUly2uqZzzUtbnDTDtmR1wLTYqVvJ/s6rLS1aGPDqKXNpp/vb6ucS1YLquc3xavFZHy5RVHHtv5jiZtyuHHd7GNy+IAoS8FqQgXGuYZYLc+jpToSkIjZRYyWgYwtRpTc3uMrG7F7950BfOwa+WY1gCzCi7zSAqABLb14DunoW0Qo0uGB7Zv6szp7bahA9ef6HaqCV7Ip6wCl5PSv4rvkwA0oH0A23sxoQLPrsPaNowqwSVzEd1PDr973sHirSDCk2vxleN2X0b/EEC2vev1Fa8XJooXnLDIC3/Y3hwvzA6gwCQiZslERPEwzyjtm5Ae25Qt68vufDlSeyx2bmBpkrqB3lMOyTLVIQqq9nzZPD4aPebQF9f86rnuVcO2v9Dz/gs97/+qecqDM79VGznYgcOHDD6t8r228sTayhMBPPLisalMGyvO1qdhFc0FuPWxfX43QMB6SdrwqEhHC3AoQQJJkBAVFfM3bfsLSPvPojkPdMwqwcq45GKJWjszZ/qNodDIdtn6QlWFIHq4q7s2FLp53JjS0OETfvFCI9j2Gd6whh19uPVVDKYRCWFCOdZ1wLIhlKffp19ZxUF7HhXvPjl3WLESfgdX+DwlAFBOwLtfazDIJ+8iiHMuh9ztAeXBKRbvJHB43eytYYcItxJAWHOrzXpf5dS7F2DbLTjj7kDBsbhPtsd0s+pJI1Rde+mR+CozYHM3bI+sFQBDI389KbBupIjvoijSBgxbJRGyW7XP92FA/WYIBBgWhFB3VtWTYVUm0aPUHd5fE4EGPwSwWzTf1z2GFa9Xw85Z84BTwWuE6zkGbMbYUmzrc/evKIROSBlgIGkAwPyxSIQB4J53/BvKwJKtB56gH0o1+6wQaCi53fvq0pqCe5p1QIJ1jfCrlmljoOmCJDOztNl21GXyinuRUku9Gz7sgWXe1LtsRcfTp9RfdeBm+HGRl+/7hE+rfM/jIxEZS5GxBzDsVCft55Psm5q43SD266koU999QynTmohYMiiucdoGS4QFnVpGUU3MilNtmM4qlxpRi0HjojhlBEO1kgNYubm0cP5no9nUhM2ral/aoOmEhnL806mI5OpRg1m8vxO6ABFsxtNrsLUblQl0DrnS9uRJWNOKdW0oj0MyFm/F8Q3IOHIQIKBrCLPqsLgJACBVCKOzPoSjxmBuPWbUYHVrjtu4ZQC/fQOGDQLe2oJ//wzqi3HGVPSk8OpGf7eBDIYMDGVg2q7MZcZABvevxMRKlxwgYFQJJlbitU0QBAJsRlEE3UkUx6ALdA3h0Q+QzOK4CfjaHiu64Ln1WNwE0wKAp9Yia+PiOfvhZhxczKjFuTO1tVUiNp9OnYrR5QCorp7q9oqF4I526693UVExJMvurtDl1yDsO5Z46xbjrtspEoFh6J//gjhidmjCnNANcyAlhLAfe4ilBCBtW0QPfm29g4i8fHewtz7Vn/70pzfddNOCBQsmTJhw1VVX/fznP3e2p1KpF198ccSGd9BQ+61QwRxBUeHQygQQE5jYhmsXMbEgX9L4L1Jyk4UBqGblJCAKhdEmM1tlep3d+6QsmKIVLdLrfxROzBJOLy8mUAixGQJAbJqwBqVMsd1HsSkHv8/DysFOQWw6Sr9rucmgWRQwaxlM61L9X93wit++3ctGJ5fxYKimZJJjmmaDbeky8b556XHQTBphfKSIyPWTCNJmxss7jJRnDw7ZZqeZXlRaXxXaq/da33azrnGNLq2W+Kgdifq4lY5IoytW2RGtZNBgKMHBpHUvNs11G+hIZZUlmVttBlBlj9TSsEQ8AltCStc4HIYdffjzUlh2znq66+wxAj5VgEQEIeH2anf2IUbWRl0x5tXvpuxMx6BvbBOBCLVFOHWyagrHbj+6nFr/3uCDg1H7O1/YjJYB/PJVPLUWTT14cwu+/zQYsCUGs/gkkIy3t0HX3ObyL6z/RGcbMfRs3XrlC//7d6HWs431/3L/r5yNyX6s3DE9E+0gDin3ikBJ4cCUpwanvcAVQ+UXPDrq6z0Vl70Un/d1R0VVy+oE0iPT/HLrb6t3/Ix2/Dw88Mq3czmaPPYKfVbypBXf31W6e3irv/HEFd9vM/r2tMMwnHLKKRRAZWXl5z73udWrVw/b7cEHH1y4cGFpaWlpaemCBQvuu+8+Pkxu36dbvjPYsgYtK00ixKzy2tRrz1WCdldiPoedR+A1qaBamDm/X9ne8eor/Y239e94vfWeexZ8/e5FTT897vV/nv/wJQtfmTPtxpGepiD6QlXFg9On/GrS+MOJnTdsdKeAAJGaNmBYGEiDCIaFte1uuVpbup3PXUuXcixYAqK6X4LP0TVy1RR3IwX9M1A7Q42BfcLaEe5+DDsCFw2QwjnblcLgikqp4goc7hjwHz4omcv+yXMG5kUqMEiq2noIHAgQEBII6yABIpcFgBdRHijER0o5YUWg+2WC2NXLPJTHcFyDlx6ibo1AbwoZS62JcyEtoKuQq04EV0CqS3hxDG7gRYD6d3Zw2vP401feM1dSkhqkc6BwFVFvPTVy6QZvMMPdKgAYE6txw0kYXQoC+pMwbYQ0zKtHVENZAda04PXNALClOxCywPst+GBfML7+olikypaGbRsF0arxYz7vfXX39NG3TjZ11mqjPLtQ32gt6BGnE4hhq9cWSKqWw/AVt2DPBb+XAVybpj256cBPc1+Rl+/7ik+3fM/j0EKItO+P075QTWeUyQkRN3RJA4cJTlV5cryHzlufxIwCFGqIazQ+rv3bOO3iKnFOOY2NAkBMiPMqxNfq6KwyCo8gE2JbgAAThSyjcrDTjsdQFMWWbjT17DK7QEAAGM19eHotshbCGqZW4x9OwHENGMzCZpgSfWmYNla3QTJsCVtCMqZW46r5OGkCiiKIOi0ClPpwxlRcNg+vbcY/Por7liMeRm8KrQMAcNurMGwAYIZk/M9KACDCZfMQC/kiTxAKQpieG7hNgGnjgZXY0etvnFWLiRWum2F8OZY148fP45YX8eoG/PI1LN+O9R340xKs3LHHVWsfhKXS7glY1/ax1/8QAgEnT8TXjqerj3fY+X2CbN4GgJNJ2Bbv2M49XTnfrlopioooUSiKS+R7K/wvhAAgjj2RKiq4p1uUV+xNhZxPK/Ly3cPeKp2333773/72t5NPPhnAhRdeeNZZZ5155pkzZswYybEdTJjtnF4tpRMn5NOjnknEzKxFyM44n32zSYCZSQKCiJkFwE5vJkkiQiIMgJBms4MjDUSEojO15AcmIAQzZ9H3hCz/ohZpoNqvhzNNUi+j2NSDT9AfWVj15kCLo8g7OQMAAs21FByrjxmqq2gOwU3BfQnCD4xyPBrSi40KVhElAtAQLX5sxmev3/TqG/2tRVr4yzXTvlQ79fpNrypDhMBoiBbdOuHEvcl8YZt7l/UUMdJawbqSqVB+FgnqCxe/UX08EUetzJnNz4WlheIozp6BB99zOXQAXYN8+mR6aYNbrl3kZnYz/NhLACwwmHaj5zQNO3qxrdel6bMWNnfj4fcwmHGXj2h41zJ/4djlh7IW4lGcNRXvbMfmLtciPXbcHmc7rRpvbfVGh1MmA4Bhu4Y04M4ix5pVqyjhx4661r4EGBYDhAffDdx4oC+N376Oxk6YFsoT+PqJqPlYjUqIEA8jrQS/+KgbunQblm6FrmFCOaIhzKlHcfTjXHcf8eDy596qsEalJAN3VOufW7sRjZPatkHINIt3nBpOxEhS5KaaL1Vy5istd5W1v7/z1jgJUXTyL1If/FEUVMlkB6nCBmqi7OboS3Ng2a0IFxcd//0DMJ1PE65Z+4c1yT2rlQCAzen2L6y+7ZV5e7u2M2bMuPnmmwFIKVtaWn7729+eeuqpa9asqahw00K/8Y1v/PrXvz7vvPN+9KMfhcPh559//vLLL1+/fv2PfvSjYaeyLGvhwoUNDQ333nvvPs5spPDplu9SGkPJ5qLC8badNcyBrNHrSRjPD8tuIbbcyiXBeifw38EOXBNN6QQSnITWlWxN6ANvRBquX/PLJxbcNj66u9TgPIIIaygMu5XKvTVNm5CqLZt0WlsyCMhYCGswbOVd9pQKAktk7IDchPKoOJ/Vbc7JFXNktNJPZND9EiS2A+ckBA5Hjg/HO4/zDwU56NyuquCcBEQARDDtHM0BhEQIQ4ZLT8PTMVV0vzckCZTF0DkIhsowCAhNDjgkgmvjXoQD4Xuar+T0pLC4yV2ukAaNwISMoY4l9X9WeYRqJvEokobL+zoqjfO78hafAClzV09lMIR0l4PwTyj8G6FrCPRAdu8skaul1JaivV810YFqAA1owg3xcyava3i7CVs6sb0HIJgSPSnMqIHNKIkjJBALYU0bTp6oYiDYvTt/Nx8HHAWxus+e/Py7627RSMyZfmMs6mderuh46vV1Xz4eEyhTkBL/LGh8FhHLNlwlPZgnpG66x8u7EDm/BucJm15x8oGc4MdDXr7vKz7d8j2PQw5RQaeXEoD72mWLIU0mENkgXcB2ChK4vkMWRCAYkspCGLT45V66qubAj7ewFPUT0NKEkCGEkLpDjNkS3UO4YxMMG2dMxeRKAIiGsGCcG/9OhLQJQRjIoCiGqgRm1KJ9EP+zErbEUBZgJKKIhVAaAxF60ygrQMcQtvfh8qNw+VHImLh9MZq6EA3jkjmYNxp/fgfrWgHAtJA0MGsU3t8B1vymL87bvG1ASXbCqBJs6nJf9PWlEIR5o1CVQPugCgVgCIE1rWjqxuXz3ZT0aAjfOgXbehDW8eZmrGkDM3b04cFVMG2EdQCwbaxs3mMK+5hSrGl1a+IRUHQg7O5PBMOw33hZ7twmasdoJy7ECESp8+ZGZDIQgpNJaBpKynK+dcocOaShNjyvhaqqtSu+rA0MoKiItMMnwmZ/Iy/fPeztQ9Dd3T19+nTn88knn/zVr371hhtueOmll0ZsYAcOZgfLJIfrBfkd1JBulNJ2VVfPwHIVXVXYxM4wCUD6sUNOECwTEWTQeCSNopNFeo0Nm5iZTdaVZ87sdLKS2Snmnm111edQHYXqDpV+CP/RsKApM/hE9xYisiUrBhkB09Hr1h4IxJZ+wJrq6+4RwZ71i0IKa7qVtMyAzRYwhiWD6Ot1M6fHS1+dfUFaWi/2NlvMhpSXVU25v30DACIm0OVVU0ZH9qqi7uYHO97f+v/Ze/MwO6rr3Pu3dtWZ+vSs7pZa8ywkIQmEmMyMDBhsDMbGDrYheMJxcnOdGzu5xtf+nMF2YidPnITEyTXxePGAHTCTMZhJAjEJ0CyhuSV1S62eu0/3mav2/v6o4dQRYMQgENCvH6M+dXZV7dpVp9Ze71r7XY1Ow+yZmX3GkHSL+VhKMBPzvflYyrUsDGOx2kdOvfKClbn4tDR9Y7g6UJIVxMjcdh7YHhi/sK+B66NMZHvgvhpwDbv7+fYDvG8JJ7Tx3TVk8pVMtMhYVrh+og8XfgZZpsDdW8iXOWUa6TgLJ3LytJe82lNnsuEQ6zoBTpnKBXMZyPLonqoOW4JRVPSLAtZeVJWrHw1CVG0JNm7q9i+gb5TvPsZfX1aVbnqUEDh7Nr993ne/f8+68rLLwzu5ZyvNNYwU2NCFCD9/jgsW0FLDWbOPadZbQbnBun2jYOuu8vQhmhrceM9WI0pwDbhiDVn1Dc7oB7tvbcwd9OkXrUdWfcFKNalEo871VtVZCBQ2wP8l5bf/ov6srzn9W53M/vikFePSNy+Lx4a3/7pv7dG0XDW07a7+Z9/fsuJoGre2tn7wgx8MP15wwQXLli174IEHrrnmGmD16tU33XTTd77znT/7sz/zGtxwww033njjN77xjeuuu27evHnRQ914442PP/74rFmzjvaSjj3exvYdsFTihNmf3HPgV7aVMt46MOMrY5hKdRkT2qWQSAy2BlxrWLacKlYrNINptzRJMjOKgyld+Jmq+cF9yz509q+bG8Z5kN+LDV0MFyrTBqVY3E7BZWcPjutbEDciolJwiQq9+F/oalMV3BnxlGGo2LtwdhFauyilHr6AxVS3fLHJScjeawvRRzaoep6Cp8rj0L39TfTIQfvQ6NtCthQRdg92N5EjeuvhRvL0jVbY/0rWjyC6MtXy/rAFNwgVeF2qsf0qc45b6Uy05ryj+eDJ3Lo+iDpERy8Ic4VBi7Gi31XvN+NNe1QwXskYpXKEdo/MrEVGKdehAlEgFaQOBNfywWXcuZlCJGUvEaPoIGArtIMbCZyEZ/A5/WB+5WpyJfYPVg37vDYKZRyXmMJxSccBTprM4x1+LOH9JzL9zamF09y4ZOWZtwC37/7mxm3/Y1nrRVfNuRH45a6vxRiok1RJ2yb7jbT1J3guMKgAACAASURBVBOc1T4RL5XElTBBPgzQEHlfmcgqDgNKrM39D6/vve+SGX80qWbum3K9L4tx+/4q8Pa27+M4biErm+guyo4cxkhzzJQRV5PTGK2SllYoF9KWSllGIKXoe3MkfUU47WIO78ctN6gtc2XNbgROnspP1+G6AJsPceNKGtP89wY2H2J2Cye0sr2HzhHKLhjGikysA7hzM64XTtaIUJ9CQMOKqTyxl6RN5yB3buZzZ3PHJjYdpDbJH5/rs//Ajp4goGrA0D3sa8RV1IIAqAvY8HyZgoMSX+PeX6+g+PJF/Ow5dvZRdim7OBrbIlfiR0+zoM23cbbydefzZVxD0UEJMZuy6x/KUKmT90JcvIDhPGv3UdY0p7nmqN60bxp+sa707B1IFnHKOzcZp2hfeuXrfhKzZZM0NetcTjDWwiWSrApaWCvOKD/zlBRjlB11xYdeuLtYNk3NL9z+zsG4fY/iaAms5cuX/+3f/u0//MM/JBIJ4Otf//rJJ5/8hS984VOf+tSx7N4xx+ijevh+BxeVon6lSp9mqbgAdp14ovMYz49RBu1LzRsIeUcdqWXqTYNVUD/WSxQSJUJ8qmq6UtWcJNm1GkXzB2JWfcDC5b1/vE+SPI4mdRWklH3H4kt/3b/n6q33W4IbZqVFE97DjPiQccRYSE0s/pGWua7Rz4z2dRXGht2S7/oGCVAZXTy7fvKDQ11BRdZo8heIWErOa5oClI3+zM5HHhnuEuS0urbvL1jZX8o9ONyF4ZyGyR+fuOAoL6evW5JS7mieczA12bWsrErXlzP15RFHxXbWTk25BY2UVeykuq74zBkA67uMraXsd4hUGnGqUu1M9PBBSlf4MVyU7a3Tdwx3bmJtA2PF6ny2au899MBNxCVWipY0h0cpuBhh40G+fDFTGl7kIo1hzV529NKU4sMn86GT2NbNpAaApzuD51bAUJ/kI8t5ej8Ji9Za9g2RtBktsKuv0gGihEXoo0doi4rrHrTpHeWp/b8vtf/34MqlLJ1C5xALJ9H2YkGXsRKrdrKui/4sZU3PmB/G98bq4e2geGgnX72EVOxFdn89cMVZF//msbu21iXKIu8ZzTTvX1ifyszbtaGh0DU0tUbLKIJl3ElO71f3fIsggTLg/kysZamT2YfYeEX6qmtM+78hg9RNzm7+4cgjX8AtaKcQb5xVd9ZfpRZ+/NVEPt4Z+FH3qqNv/MNDq47SwB+BtrY2IBbzn66vfe1rJ510UmjdPXzhC1+4884716xZEzXwd9111/e///0ZM2a8ipMeO7xd7XuIU5d+c0LT8nzh8KSWc+5++ByDow2CTGhYMjK223WLaEdUTHBNWATTU9Gofrv7r7xAHcJjiisxNmNqdDmn4s1udo47rMf2rlr7iSvf/YSSd246zItDG7TBVgDdGUSwFdrFhTNmItDZQ32STJFZE5jSyKO7K1xtqAgf5YXlBcy1f6v0iwg5SmSiUqHUo/n4VKYoEEh3V3Pf0TR8T3/GhLNBFbHjVPoWFb6Pbo9y/cHpUXZQbyZo6n1recHfgPo/lKkW5Y+E+UVXHdSz+E5Ym874l+Zpr4cmKjqY3shozardkauLjLDXCQssO1J2Hgy0punL+ucNiYNiOTKGoWagrxEV8zQUvVV6Am11NNWwbwDHpaGGZw6QjFF0gvsiTEhzaBgER3N4NBov87saphxWxiQy7CFxPVzgkvkczrCzjzktvHsBwNUnM63Jn4Sc/CZXwfn2ug+u7b4dZOvAI7uH1/7FKbfnnTERq076CiqZ1gfq3K1xGfAah3OycO1ENIgYvsG8yWalioZBG/3rPd9SyL0d//qts9bObDgeBYXH7furwNvevo/j+IRMittfmG5GHYmLKWPuGzA9ZTUzKfOS5tGMyruyok4QvSMnaWUKhiUvTQcfYyiLybOh6NAwk3NmgeHwKGv2+l8buGMLMyfQMUBbHdkioyXiNo72qXOtOXU6BnIlf8ZhKRxNa4ptvTTV8EQH+TK5EVI2mSK/WMdjexBD7xj/sprvXOknrTfX+Ip/ntmK2Rjjx85DVkEpzp9D0eFHT7O5G6UwoA1xm+4R/xWfivOpMwH29PPPq3yDmIyB4cHtzGtj4UT/7b++i4MZhnMYg2toiFN2cTWOZm4LlwYZcqNFBrJMrKv41MkY153KdaeSK1FzbEv4vlZ8/X63e7ckjLEEnZCy4+xea/P6E/SyeKnp3K/qG8zYKBOPXAsi7ZNjN/4Vfb1MaJH0UaWTvtMwbt+jOFq/8aabbrrqqqtuvvnmm2666dOf/nRNTc3dd9/93ve+90c/+tGx7N6xhSkzdK+DNqaELsjgf7u5DabtszGJkTpJ4g9LuUcbT3NEtDLK8yKCQqbBHN8y4orBU1eTKHctQfHHUqe2auzUfHEHjC5JbEqlD24GSWJKHh1gmi4/fj35M+onJWzlaOMSpGURmexH3TABbUTkJ4sumhavPauh3ZMLHXIK89beMlAuIW4ozBoXq9/JB7ZHCImPgPaot+K39OxcNrtlW27wd0Od0xO1wNOjPc+M9vxu6RV78iMizE6+GEn9EkjF3MTAwRmjnUWV2Nq6aFSZTKJuNFXfOIH0oWxZYZGZMpJvfXQ9H5hKzDKZrARpW0Yc86nZqr7Gr71WoaSrPWSi2yN8vc8JaF9XzoSbpOIxVvmW0JAkW8JWpOO8fwmbD9Izinhp74aRPBPr6BulIVVlI9cf5M4t1MXpGGTfEHv6/CVy581jSh1Q8ZOXTuHU6Zw6/chhumML92+LlBjDv5AoCy9BUWRzBPtgEMXO3ldJ0AOzJzA7WGbi+eTJGICr2XiI7z3ud8zzOysj7dHbgi0M5Hiig5XzX2UHXg4zJ8794cV/cOuG36Zq6z+x8oYnVzld6x+LJQfm2BtBBGWMFsHW+rA1td4MF1SyQQ8pXAxW7USVanYPrTFG7Ob5emS/cctYlnEdnwLxhjBR13ThTSMP/y/ckuvklaE0tHfg3usbS7nakz57jK7rrY5HhrYefePHhl9xhQNjTFdX15e//OWmpqYLLrgAcBzn8ccf/+Y3v3lEy5aWlm3btkW37Nu37/rrr//BD37wrW9965We95jibWnfo7Ct1PyZ13p/X3zOXU9v/MtSaWRa+yUT04se3/olZQxia08gI6T4TIVTrcQolZ+r7TOZhryqtSmXVMo2ZVfZNaZsdLk3Vve+/BYxbv/gs4+u/ex5p31P5HhZD/fmY8NBfvgUwMoFXH4iSyZz1xZcDQrLcNlCvvGAH5e1LUoOGzorxjQaBjZhmLmS4oAJJw9SoeCRiOUKYuFRhRkCvRR/6RhUZ+lHjkblmNHVT5UDhkxw0DLKEVfaRP/w2HapFCwWoVSuOoX3txKU4HrMcpizHyrzhP/VqEByx1LEbT+HLji631AFajNVwfXoQAU97B8jFSNf9g8vYdqBgME1EY2dANlyhYL3jhOzAqKBSBKDMcGfmZhJuPgJ3xoGc2Tyfsr8wCiD2UjIRAC6M5X7XrlTkfsLlWK24U1MxnB0pR5vXNGYoDnNH53FWIl03J/Exi3OncPxgU19D3jeBIaNfQ8KsrRl5f37/kOLo0xORCwzVJl/6YjYklStLalEWIJ4DeFvRftVhW0rWdbF+/Z/94+Wfu8Nv9CXx7h9fxV429v3cRy/EKTeBiSJXF1ZASwLAi5eI9qYvXmZGFfnvTkLlXw8uIPbNqINE9J88UIaayK21aAUowWU0DeG47K5mzmtWArXpTZB2eX7T9ExwOwJIJS1rzJ2eIyYIpMn7/jmMl8mYbO+039BG3A1I0USDg/vJJ3w666L0FrLSJ5UjFyZpM2fnsvefnb0snASZ83moV1sOQzguGhNaxqE+W2UHHpGeaKDnb3Up1g5jw+fxM/XE7dxHYqa3+3goV1ctZTz5/F8D//5hD/nUYqYkC9y6UIuW0R/lsf38rPnmNtKWx3/8RiApWiv530nsrCit3a8s/OjRQ4MmZjGKHAFjLF0snAsTvWLUyb8pOZxO5v/o8N1l656QM2cLbOqZhGSqmH6zGNx6rcHxu17FEdLBy9duvT555/fvHlzfb2vKz1//vytW7fec889mzZt8rZ8+9vf/su//Mtj0s1jA6ONiNIlN6CZpbDbFHbr1EIFtN1gFzabgXvKxLDT4o4YUw7age+tK4iLyYX+mFdb1Pu/N19WGG0cdN4c/len3GsQxh6X9r9QKg0anTcqJqoRNHZLlczO8Yb2ePr6iYu+f3hbuLxfAr/WZ+eJMMtK5tc0fLS1ih7dmR9xTcRlMiAsSDXOTTVsGB2oJIUFrqwStCaprIFyHkgq2zWeIhCOMTUqBsxJvQJq3sPc6dnazesNFkY3loaLX3mvUaq5jUfvhL6nTjIfMKiBhg8MZT+Qvu355MCQHBoM3Vcxlrtpo/rYIt41hzW7In54xOPxP0ZSzk00/y7ISquQ8pGcMiJuprdjpkBdkom1rJzP4x30jPrl3bShuYaGFP/0MAdGMC4fO5V3zfKPdGiElI2BsQL9o0E3YPUuvrgykgcHz3YykGVBG3NbGCmweBII3SOcPZPhLE/te2EHI10N6atI8poHS9Hweki8rdrF7ZsQuGwxRYcHd+BofwE+lTLC4aD73XBdJCyle6wwpX7yn5/7KWDvQHfH7s+cLo/bTe49NeddMpzAOEYcKHXZs65uefzvhj69xHk2J+m0GZNkozEmv/M2I5aVbNBjh9s/d2h0/b+PPf33iMEEsSDESk+26qYaUzZOLqRejNH5TTePE/QvCoPpyPceffuB8mjGydfbL/+grlq1SiKrFmKx2Jo1ayZMmADs27fPcZzZs2f//iOUSqWrr776+uuvv/LKK483B/5tad9fCtPbL53efilgnNxdt81MuwJ2WZditVNUqnl4ZKs2LlS0N6D6ZUMQdRWArGrISd2Q1dphL9IqefXAqjRzG8ztBqOUlYxPONB99+DI1gmNS9+kyz3OkC/zw6dpqUUpVu9mbguLJvEn5/DADmzFZQtprWNuCwNjxGzyZfJlknbFKFbqtQapv952CHhnU6Eno+Y4yuEa4yuoRHVsTJS8DKTVowozlXb4bfzHQiqHJZKHTuTpqQokRHhkoh+DfoZBgsrau0BtVoNxAgGXaLAo6E9LmpEiJR15WC1KZdzqFQBVE5Igyq4ES3ChrZbDmcrcREF7A5lCUB42iIKHo2pb9I5ViAxv3Dw23wQ8sYayA+KvAAjvjBIJlqzUl4jcDMFxqQgeRMMYwcSDyIB7BXLdML4Szq2idXcNQMHh/HlgeKKDmI2rWTbF73NdguMStsTyGIUYsFVspNTbn+9MWrV5PQp+UDH60B2RsRAGnqq+8v4INSm9hBkxZV0A4kdhE994jNv3V4d3lH0fx1sMCnV2A2e/Ykf+FWBXHwdHWNL++wRbDNy7DSVYisEct23kM2cypZFDIwCWcPECMgWe7PC11IZybOzyhdG80qwjedpq2T/ItCY6+lAK26J3lFQMN6IMjFByKLmBcTSIcNt6+rJkS6RipOK01uJqUgkKZcSiJU62xGiB3z5PTYwDQxTLDGZxNLbCErShLsXMZpa2848P0zXsn7E3y94+vnk5c9t4Yi8P7sRWiFByWdfF+fO4c7O/st+A1ly+mBUzaa0FuG8bO3qJ22w9zMQ6ahMM5hDNwRH+eRUG4oozZ/MHJ/u1go5bOC6ImJgU2zUKcZxYn73yk6/7ebZmuz5/8LZpyugac93CgU1P25Nuvsm6+H3WeSvHl7wfDcbt+xF4BfnasVhs+fLl0S3xePyqq6666qqrvI/PPPPM69m1Yw+VkNqzyARF7L2J/9jTWiWl5/+WRWE1SHy6Ikd5AJRRXjVR/53qZZ2I5AhTVQziy2l6NSLDCTJm4Fduudd4/Hs5Y0af1PXnS/9P3fw2R5eUjKESUn/h8f4bvmnOOVe3zv3eoS2/6tvtGCPCZyYtfnq0e0tuyFudLIKNEksWpRr/c94FR+w+PVFr0HUSG/ViHQLwh5MWXjtxwa29e7QEvp8YEDFojAh513lP8wxgQarxf05Z9i9dG5RSH22dd2b9qywmY3X0GUQrAaumnCt3DzcsbwbcopmmvxPPXgKx5prV+eTp9U9CS4JBL9aqETBKuRbAojae6aAY6LZ7AXY3zFYKHPtQ4DPq40fT6CqC/qEXFbV2QZZf7yg/eJq2WpIxLIuGBBPSXLWMJ/ayZxBb0PDTZ9l0iJXzmddKez35MmWXglPFYmjhmc7K0m8DhRI7eth+GA1KSMcoun7i1cdO4cPL6cnw0+foHKqiMzy+wOhI4nzkKgQm1nNhlXTXK4ZruP957t1GSy1llzs2YgQdHcrwul5AdhihpYZ3zXxNHThqbF7zz0tzG/pibZZxUyZTtjOiE0pKgv1M/JwYpX+r+8oJ5Y1dsZlfH/6jacX9ru8qG13MiB3Lbbsl1rI41jjPzfc52W4JPGlneK/Tv7lmySeLBx4J+Z6gpvI4XgSCNNrpYSd79LvE1FFFccIiM0B/f/9NN910+eWX33fffSeffHIulwPi8ZfJIvnzP/9zy7KON9c9xNvPvr8sykO73NIIti2AWLOaz66funL12s9AhdXy+T9PwiTgBsWjQ40YMSK6Tg8Pq9YtyXOmFnTtyKd1Yea8lVO37/lePD4hFW8Zy3e6zvHtwLyRyJawxC/6GrfIFABObOfEdkaLPLqbR/fQl6V3FGDBRLqGGMwFOysEEjEwuBoNbiQrnGi8O0qRm4o5rjDApsKwh0kGYQ67Dmy0iRycI44Q8r8R4jgMxodn8ZpWHeeIwLwBq5I7zwvroofMvncoReRz8H1gmguOn7gXnshxAqGT8KTGL/3quJWMCm95uxaAwxmSNnnH38W26MkwoZbh4EaEIjPGYFuV4YkGRcJwRcwmrhgr+VMFJ5jgiMKCcuVCkjrKrIejp6oulkBeylKIJ0llABa1c94c/mMNSmEpXI1SWEIqxkihanWCgRqb/cMYmNfC1SfTkgbIlnhkFwNZZk3g7NkvX53+DcSVc268Zcdfeq+hFW2X/3jrFzqG14uyvWCN/3x4kRHAW8uqglBFMDMPeZjQXYEgUBWeyWDQltgrp336jbzAo8S4fX/VeAfa93GMA+AX63hkFwJ3J7jhXSx4iTpejku2SMwGUEExlRsv4s4t7OplWiNtdSyYyC/X+6Jw2vhpdiUXXcRSpBP0ZymW6RwCFdDWQkmTUJSkOmkPCAKk2rD+oD9F8aY3+wd96iBM5KuNsaELY8iWEVizlxPbMcbP1YtZfPJ0UnG+fj9DuUrqQKlMIsZwnoMjPLIb1+DqyjVCUEjWg2HjYZZM9XvybKevql8TJ1v0Y/xCZWJQ0qzZy/zWI9ffD+XY0s2MZqY3vT538DWiqYZpjVYXTuygRjsNGfujVydmn/e6n2d/oS/lYJXKFiahnZ21a5uslsSjD6qZs2XmC/jf7hF29dNcw6JJx9Vk403EuH0/AsevoMobg4Z3WyMPuZX5v4g7ZjKPuKpG3CGjc0aUMbZIGRMLWHmvIeFK0tBF8zTqBU8Kx4iAi1EgqFJ3cAqDGIbvc4odqrBNG+P/NHXJjD6qa884rhfCK5HzGyaf3zD581OX7cwNn1LXtqimSWM2jw48MXZ4U7b/tPTEK1tnD5UL7Yl0Sh35dLXH0z9feMl/dm/dNjbY6+RrlP3p9hM+N/lEhZzfOPnhkYMhy6qEFXUtBWNOq5/48bYF5zVM9o7wtRmn/uHEE8rGnZtqEF7lS82alGabfyIjKjnN1wKLDQ829P1xrBSbUBwox941lLQcy4opQRujioiLto1dYPmZAFMaAnbAs1uKxhqMZihXeU4q9YPDh8dz5qn4nL5kredfKcRQEyNbXSrHK95i4Zv8ugTnz2O0yNr9HBrx1f89O72rh00HuXQRrbXUJukejj60YKhN0DNSxWnjrZoHBZaQLWMgboHmjs0gHB7l0kXcuYnDGQAbRBGzQMgVA4cZlPKnCwIrpvOpM1+T1dGGb95P1wjG0D2M9oYxWiXHVO9Q/bExyV9f5mscH3vEyyOuWIAWtSL3jKDH1Ekps91muFH3F0iWVGJ97IKueHujO+T7wwaMa0Qbx2Se/Q5uUaVaxE6qWFqXxrxAn9Hl/l9enFpwdc38q3M7fuVPupCapePKoS+JyYmmozfwkxNNKXVUyzOPKDJz7bXXLlmy5POf//yjjz46Z84cYO/evS/c6xe/+IUx5pprrrn99tt//vOfr1+/PpS9G8ebDrt26tS8ta2+qFCOcmdP//C+7EYR721sDFgqprWDeLp2nk23wPEYXaVFIzVlhmK1tXp4RE28LNNs3Ea39raZ879UKg4f6PzNWGbf3K4Ppu+171twoOXjE1dMOk5TdN84TEizcCJ7B1BCrszcVgBj2NnHvVvpGaNQ9muWYtjRQ8L2vUHlabwoSg4CSnDdapqbSmZ3VCHd2x7lxD0e2RDh6F9A6/sfgy1hSPsIlt//I9qNsGpLVFcnaB9ujNrfinZSNXXvfZbIKfwwUTUFH40ZjIYLtyNzj3AYCDMGgnIoBEtCJHIQDIUyE9L+ZKbkguHQcNWRQzPmOugwZiCVQ/mlShVaU6rW929IMZxH8FMR/ThHmKCAr3IYDZmE1yj4jIY355mYZqzMWIlt3cybgBJEcDTG0Jjgry/jN1t5fC+jxao0hfu2015PewN7B+gc8gn6u7ew8SDJGFsOEVOcOYvjBlfO+eJZ7Vdv6L9/zaFfrD70/8RgvFK6BOEhr13kZlaJbUY3BvdKgl0Ig1SC57acOflDM+qWvKFXeNQYt+/jeCsiGrcdxxsHY1i7n5gFkCtx77Yqgr5QJlOgOU22yL5BpjRxcBhv5X5M8av11Kd4ZCcJm5ECmQI3vIuWWrKD/svUT8gTHI2lGCmQL2NANAJl13eKF7SxrTsSpw/e15ZgFHZgsDwUy34E1VI4bhB6N4yVefKAb/oFimWe6CBmUXIRSMdx4aZHfXY+WjopadOY5O8fpBSsvXMcRPnqr/UJskXAz0k5MMh3VnHGDD50EsunsrufuE2hzKnTeaIDV0cJMABtGKx+Gz/fw3896Yc33rOQD1SvHO0Y4MEd2BaXL6blDRRh/z+XsGqnfXiOvXJ+YmL9MTrJstoZY7qQjlsuuWW5wZnunrHYZqOMPZo58qe/f5B/WkU6TsnhvLlcfuIx6tJbDuP2PYp3NEFvyhz8O0cqE3dBSMyUUqdxR/zApdFCCQOUiGRMiWC07/uI/4cxJix3hXhsoiV4L2l3UKuk0QXBGLFF4uS2uRgJ6nsJmHKPeatY8dPrJp5e52uQKWRZXcuyupbw2yb7JWmIS5tnXNo844Xbf7X40lPX/XJvfkRERKnz6ic/uOwK9WIU/Mxk3WvsfPyDJxZ39Sc6e8vxZP7cE2pb48C+Z0pjvfLshPNdsU4Y3rF4cJuJpRM4lLxMJBdA0PawfeISgEn1XHsav1rPWAljiFmMFXA0orCFd83hmX2kYkG9F0InKPgYOrERz1U0JvBa/V0AoeQQs9GGvix1cXJlfrOVXBnxluqDCZa0Z8towz1b/R2jrLVHMSyaRNdQxMpqgEp1N4m4bkKmwE/W+snyHzuFu7YwUsA1tNWQKeJqRLCEhE1LLZ89i9ECY0Vmt5J+zW+x53voGqkMQ1iToHI50ZhH9DkxILx/yRvGzrtDzJaPKueWEbshrou7E3MX5gdcY8VVrzGcW1h1de7/3VLzZ8ZS/zBwXR0ZqusLKtvGyZtyzskP1Cz8A2eko3TwcbT2ilQbp5Tb8SvcohElYgBRsfTia9+YS3sr4j0TTtqW7TrKxhc3L3t1Z6mpqbn44ovvvPNOIJ1OL1y48Pbbb//85z8fbeM4zmc/+9lrr732mmuueeyxxwYHB6O1ZZ566qlbbrnljjvuuOKKK15dH8bxGqFSE5ZefEfLc39X0KOT5l/fPPMDPbsPA5aVAuO6ecC2a5SKlcrDym03KiO6xahRYQgx2tQiY7VOPE62W6Z/qnfzKSMLi8mnn5z4u433/3hhZlLb2EdO7jizeXhFwrByW27vdw6aG6dL4zt60oXAR1fw7AGKDksmk47z0E6e3kd3hpKDKCzxm2lBG18pBfy1UxKmB+M7okSp9sBMGAlndBjjG1a/A2E112BHEyGUKwjTt/EZ7SM48WrOvzoGIP4BfDreHGlYw4o7/qkihH3lJAEdX6n1GS0jX30EL0FaqDKFErDtUYrfGCyF1jj+lAZLoYRyZC2gh4FcdagguARNZNgFQGssG+36zSpjBcag8eMBYYctxYoZbOxiehOOS+cwrg4qGAm28lP7wzlJ3A4U+YNhiVm4moYU8Ri5HDGFgfu2owTH9Ts2lOP2TSxs47E9NNb46f9hzoSlwBCzGQlCGk920FYPhpo4XWE04nhBa82M5W2XfW/LH8VVCii5ecRU3Z8QkZq4Rz5r1XWOtUFFY1x+UIoJqReZoh8nGLfv43hrIbtWD/3GdUdNcq60fTomL0EoGUN+oy71mJqlKt7+VmAB3kIILVLUi9x6mP94HDStdQyMkUpQclnQRjLGQI6eUboz9GXB4GpyJQplbryHTAFb+SkCCJ4+mwhFl4WT2HDQzyTwgtNeSkHXkL8mz+uJVz1OgzbUxhkrVvu2QTOjX9j7YEOQWe9ZZCWMFLj5cfrGgre/VGYIp01npODry3m+tBhiiv96irNmce3p/MODwbENTWlcw6o9zGjm/Ut4aCcDWc6axQXzOHcOmw7Rn2XtfnLlyixoTgvgswFK+O028iViFhjW7K0i6A9m+PZDfr+29/DXl5F8oybDCi48VuXoQkxJND/ovPvhw89OyY0ty2XrjDKqxjEHZPrMI5tu6aY+QTJGOsGDO3jv4vEkeg/j9j2Kd7SvOPKQYzKR6apF7cmqdIDCLkzwgvO9EMEYzwXyprvaiISFP71soKYsrgAAIABJREFUVyMqZOcDB8tog0IbAQeD1J2nso8bSeMOG4m+SY0Bic18a7DzxwLNdmLPadf+tHfnnQN7T6hp+p+Tl70oO//6wFaJr1xI2Y3FrJBI3rvJ5O1UyimA2da48IThHQ2TtTp1MfsH9cA+cdJgxFgkMpXjnDGTU6fTOcTtm9jTj6t9bj0Z46kObPHTxLwsMKl2XH2DG8jIholMCAWHmMLRgb/vNdXUJckWmdPK3n4Oj/rMgtFMaaJ7xD+Ol1nmlY9/oV1vTPGxFUFJdwITazD4Z3S17wA7rn8oJdgKrbljky9HEFN+0sHBYQAXLEVbmpa0n4n2uuCRnVVl6Kq4+MhYVeUkBEmIAqt3c/bLaIq9LjAlhm7NTtmVzql/HWi93ba3Lc7vUJSa5ZAvD2DyfzH6l5/r7Ug4s2O1/+0r4npRPoPBGKdg3DISR5dNOdfywXsP/dsko7NF5uSZlTab4nrIaFcJGI8X0bil7NafFA+sirUuSSz8g3jj3DfgSt8quGHKyn86cM9RNv7c1Ite9Ym2bNmyZImfZvhXf/VXH/nIR26++ebPfOYzYYN/+Zd/yWQynv3+3Oc+9773vS/86k//9E8nT5584403Ll06Lk3+ZiI58+LZMy8OPy6c85nd+2853P+kwOxpH7GsxMDQem1cbRxtCsnyH4gz1Sk2Se0TpfivjXKT+auUbqopLjxj3scWn2E/d/B3f9Jx4NLR2KK9dxorO+rGtrWsPX/YaMQVmkcc5/GR2Hsn/J7+vCOQjnNe8Mr67w2s3c9wAbzMaI1tV174EuGsvXe/V2XU1VihXYiUivUOErLzRNnz4F+fwQ99XakcwZhqPZXoiYl+ERwhmmgfOXh0L9+RjlTqrBwm3EtVGTIvnVzCb6P6PBEe34TXG7jigQH049k6DGB4pYJM5RpdKnCCtLgFrezsjVQODeMKUnH4RaFMZYRDG61dlBC3KgGV8BKNprWOwWxFj6g/y8AYtUn29mMMiViFwVeQTjBa8HXqPbGaj69gtMidWyiVUMrPoDcwlGMk7xMlaIoQU5H5lGHHYd63mCVT6BmhJsZQHluI2YgwVsRS5ErMDTJLVkxnew/JGHmHSccqye6V4rnee36648tG64tmfPbUiVeEz5dSypZ4SRfE+M6KBKUEwsfBI3BCtr5SNSAocBB9vr2DWGK3pmZ0j+18Ey716DBu38fxpqBwQGd+55oS9edZqcVHm/2jC6b/1rKIiE1hlxm+z216/4uvkh/4uZt91jWYzO+k5RN2zYnjsnivB0Q4aQqPd/h+10ULKl/9ehOuixIODROzqU9QLJruQ+7cMSuTlsY2xooRMweFMmWXuIWjmdrIF87n7x+iO1Oxxbv6AuIHiMw0MoVKAoFAUw1DOeKK5hoGsr6Nixao86yqEyiURb316CxCDNpglC/yNpTHVpTc4GsAWtJcsaTafdYgtNUhwjMHmNfKt9/Pz9YxkqdnjEyBogvw/af4+AquPqkyXJPqfbN47hy+u4bhPEmbj65gbisP7eSuzRi45hTfNBNMqCKcB8/s8zXxgOE82w6zfOprvL3HG06ZddqSRzcZ0wItxfqmXGqDfcpl0vCC0sepGI5HJWrmtIyz8yHG7XsU72iC3umruE0GLIVRFPa5XiEyES8nXkkw5Tci+GuEvFmx/6Pyspq8WlfiRU39ItxBuo73wnLAkD5NRp8MyFNDkBFkkrOl9Q/f0bcD+Fjb/I+1HfM4p49Y1TwplsRFAQYFiNGJy05k8RzATB7V9z4hJqZjw2p59cpfS7G9l84hXxLXc5JyRRI2s1vZ0l1ldyv+dRiVCaLQYVFhAEMyRtml6ATOk6FkKOdIxRgt0DfmtfJ36M74Fjp0vEzEAzOBUTeQKXDTo5w4ia4RPyXN2560+YuVHBjkUIYV01izl8f2+iXXjMExiDBa9LmAssFxODhc0a4dKzKrhVeEzmEGsiyedMRdwNWs2cuT++joByLpjaHfGWFJqjIFqJAgBg6PVs0MjhlKh93481uTpa44zSsyn8rVPzPa9vf+C0GFUzVTK93aNApWlOMJhY5Fu0hexM7vuC2/4zYjpk8+vNv8p0hem/Qp+uSkdITvC6tmUubpb42u/baI5Hb8kjVfFRWzaic3nPuN1MKPHfMLPu6xoGbyF6df/o8H7n7Zlp+cfMFp9Ucb2+jv7/fi7UA+n7/77rufe+65xx57zNty9dVXP/DAAzfccMP9999/4YUX1tTUrF69+sc//vEnPvGJiy66CJg/f/78+ZU3W0NDQ3t7+8qVK1/ZtY3jGEOJ/f6Va4ZGtsWsmrraWdt2/2dX9/1lJ+u4OYR87Adp67r6whdr4ueM9P6DKU2zlNQ04DqkUiTi2BMu6D6ca+mq19aIaw1ZogbN+ZpOhRaDJMQq6ZfvxDsKj+0hnYxOh3BcahOMlY5sWUVkG1JJxgoVT9jzVyXKmEfo7BARa+ylXgRedKDYfSQ7T2R7yFZH3+KR4x/BvGP8si6VE4XedUQB/wh5HIISBxVePjoCBAo5gmXhOn7HjB+6rUSvJZifBvxs5VrclxiWXf3Ma2Nn75Fx8WjPUzbZUqVBJFCA1lhxCOYVYcIgwlAWA4vb6RggV/IN92gRQBQFp8JfuIbhPHEL7WKCGgO5Erdt8HP0TCA6H16y1ijj35SSDmqeggFH84t1PN+NhrJmeiOHM7TXcckJdI8yVmTxJKYGzvPlJxK3GciyYhrvmsVxgA39D/z9s1cYo4EfbPv8xPSspS3v3tT/oELVxlsWNJ3+TM/dOrpAQhilrkZylheBMcE9xB+ViqYRR/44PCclrpJxK2Wr41eJa9y+j+ONh5s1A//lOlkNUthTnvRn8cS0o/Iu3BHQYmJ43IHTZ160mXHJPueIJSKCy+gqd5ygf91w3WmcPJWuYU6aSnsk8jpW8CXRROFqHMf09xpxdMd2oyzbOUccKvFM713pVfbwIruJGJcu4gdP+WZaIFuiOcVQPjhB8MK1FGXtG24lfPIMfrme/YP0jFYmJF55dm8vb4s3mTljOk/vj1yMAbAVU5voHqHkViTgkrYvLCOQjNFez/tOZFG7vwjwM+/iJ2spOn443GOEYxZjRRpSfO4sSi4/eJJ1XUFoV7h3G2fP4afP8PR+tGFKAzecRUuaqY18s0JWcmCI32yjrQ5tuHUdVy1jZy+ANpwxvWqi0Zj2rZRnrH9Pwd63LNwD+6R5gtgtbvaQVahLnX5N7dn/+0XanT6TPQNsO4zrmKVxDnbKlGlveGePR4zb9yje0YxwYo6MrfP/FsGqF3fY4HovJ43xSHptfFHaiMcReFGI9ml7CbJVvHJy+oW58MYYSodN2ydiuc1Fd9STqkdAYZJLpO1T7+h78abjpEvjj/ywNCq1Aktym+WPT5LFc7yvrItW6sULzJbN1uw5au4L4gfPHyZXjqysB6Cs81lJhZ6tZ8JD666jKeFhwDnYYtvkSz45Hqa/AcZQl2RXH0rhhgvWvMVl4YmMXzktTJ3zDy0A2rCrj45+P2kuJBoak7TV0j/KmTPJ5Hn6gE8u+HR/sHSdoIdG8CVQBYSYRTmakvfSuGsLj+8lX/Kj9Lbi/Uu5JJLUsHoP9z1PoRQhCKJ+pMFSFQkg/99gHBR+1j9Qdli9m/OPeWp5144tk8p5LXGMa5Rlu5Z3vyRYAGIwGNvYG634I5DzJmkarOAKgt5bXsDGu9k95rqEHBAcV+rGZHnCdITD4Ga7s+tuEmWjy/646LKb2T94z3WtTSfEJ51yrC/5+Mffzb1me+7gPf3rfk+b85oW/fuCVyDlv2XLliuvvNL7O5VKXXzxxWvXrj3xRF86UERuvvnmCy+88Gc/+9k3vvGNXC43f/78733ve5/85Cdf9VWM402BIM0Ni72/T5jz6Zhds3rtpwVBEtq4WetWW3/DKi+vr6VcJjvC2AiTpjNzIcCS2gln1bf3xMqtxiiMEa2UnW+PpXpK5aRqLBs5+bXqs73dsGwKmw8CwdtcASyZTF2CB3ZUNluCE1nxbYT2OnblQSqZw8pCByuoQhokTBuP8vU+0R/VXfF2DFpWpOckiBxEMtcq/0RD7JHTRb16E9jZ0HKJidSBD+YAlSB9SLWH8YBgF6MDIX6vbIzz0iFoQYPtpeYBQUV3hITla8pXDHo4roa+bGSgwtB4sCVpY1vE7MDci385OmgwWiCYCAeDZED59eV29pGOka9W3otKEkkQJik7lZQFgbu2+BkvFen8sOeGmjhzW9h8qDL7Cu9HKs7GLj+p0EC2xI0X0ZDCtnhoF7t6Wb2b95zAygUAjSk+cjLAj9dy490kYly1lJPftBS/TX0PffOZS40J5jSG9T33ffW0+x7r/uWG3t8+1fOrtT13SVDqz38ctaQkV5aYMgHZE95Dggc5vOUvElqSgps9OLbdkth9+//9PTP+5Jhf5KvCuH0fxxuMwg7tjBmxBTAOuY06Me2oysXZzWK34A6CYDSpxS/+xhaFSokuGn9Fs4yz868rlkxmyeQjN05pZGu3b6BTMQay4ibduv0QM6Zs4hlpncxIwc+01IZZzewb9IoQMZDlK7/hiiW+1ylhTDoM/nv/ev6ei22hDZawaCJ3bKJzKLDLXj0YQRRxT2gucORthaOxLFrTFFzGCr5Lnohx+gyU4tCwv3rME6nz8vksRW2c02awdDK7+zmcQeDZLpRw/jxW7cK2KJToGSNpUywzP1Dkj1v84ems9yZjgfe9aheP7fEtx74h/m01X7qIZETANl9mpEBMAf5q+2mNfPUS1h9kRhPLplQN+LmzeXY/u/rAcOYsZhwfJWRfV0giKa5LosZOT4tNWWqv/OyLt0vH+fSZ+rEnnYfvkucTZv399oc/phYdp3Vf3mCM2/cQ72hSuPY0lX3GLXQAWJbULFfGmMLeinypMYAyaGUr4wSEepiTgsaI8ovFhm6iYDAiPmNvBMSIFkQMxd1m8OeOzhI4JQJoyG/VuAFpN443A3XN8t7PJ/o7nJpmVTdh+RHfqslTmfwSrlp3BkK7XCHKEx2HvU0QWG4v2cnVfladt92ES7KVr4QTVxQCzdxQ7NU7R3+WqU10DlbR5YpIFl6YKCVVH6NyMU54TIMICcXkRr52rx/598mKiK8rAQehqRzTuBV9XpFKGtrvwZP7uGcr0Z46mjs3saCVmc1+m/2DpOO4mqLrp6BTGUWUMLWRnlEK4Tp6A8pnMSyF6yIBS3LrOtpqWTTp5Tv2arH1ieLmDQtXpLfNGBvWKIuhcnJ9ZPW/aCwRIzhi7/NoDK/LFsG4+m0t0MYY8DW0UuwpGu95kwJTwzePCEY7xjhhSDDwwAVjCrtuDwl6XRgUKyGxNFDu31rsuNduXZ6cceE7QUXLFuuOpX/xlb23/v2+O160wZ9Oe88/zr02/oIq1i+FRx555GiaXXPNNddcc83RtHzyySeP8tTjeBOhxJ4387qd+2451PuwEo24SqXPfG9mzzNTnDLxBNQzcTor3o1lA6SU/YMFK++s7ZDVpeTQHDGJFZfYTYtnmV25xIAjc1K0vYNLCObKrNrFQJapjQjkyyyZzPsW0zvG3oGgkcFS9I3Sm0EJ6TipOJk8ly7ijk2+gyriB6orPK8n7+aR7BGlj2jh09CKmZATj+aGe0Ytmo0cgQS0uK683CuZ2oTVTaM57xFmVMhZ6d2Ns22jZ2f2JN1g4XzV8SVYARb2SleZfhN+DArCRxl8qJoAeN1wdEWA3GhffNarKUfAnscsyroyqR0rBn0O0+chpvxM9rKmUCBuRVYeGJ/9x0QuKMrOBwNrQDtouzJEEo5zeKd0hHw32La/9j9fjkxgAt2bEAvamNbE9j6MoRzGHgQMc1t8IT5v9+4R9g+xopYHdrLxILZFWfPLDZw+k9ogZ/yhnTzRgW0xVuSWZ1ky+Q0rZlMc25/tX5+on5NuXlLWxX9c9wFt3EgI38xuWH5b39qvbrtpYfFp8TKJgMiN1yI2rmXC8E4QJDLVaxGpxJWgslEpZbTbmpohwq07vjan4dR5jae9Mdf+ijBu38fxBiM2URnt+EUfDPGJL9O+sMcUtmtVQ+1pVtunYkN3uW7W1JykEjPV6BrXqpOaE1WVvy+kT7NGH3ENiCX1F1ZepqVOM/qki0PNcpU6YZy4f8V4doBvbyVXNh+azvXzImb3+tO58W5KLiKUtD692d16H6LEVQYk3sTnzuUna1nf6b9JbYvTZ/DUfv/t2Z/lh0+RiFEog0Ep0jGGwppzwWvbM9COJmGxYCKdQ2SKvoCbiUTx4xZXLGHzIQZzHB5Fg+PS3sDMJjYfolAOjLLgGuKKB3ZWIgde9ZeC8WuxFBza6/nOKrTH8ht/8rC336+grgO5HkvoHWVikDWSirFwItsO+x/fPY9dfRBJSujL0jXM3FaA0SL/upqDw9QlyJaxFcYwawJTGolb1Kf47mP86Glqk1x/KnNaAZTwxQsZLmBLxeC+vWCdcpre32E69ojW1uVX/b6mgnvgeV1vl9V2iYlse26coPcwbt9DvFaC3nXd3bt3L1iwAPjSl770enTpjYPY0va52OijutRp4jOl/mwLUEl3+DeuJ/fsNzNSSUQK6VZ8gt0n1QxiVDAH9tOBxBiFaLQKj+aS36yN9lKFRCrTZtysseqPijsr7tPZdQZlak9T8cnjBvt1g2Uzcd5L/yL29DFaYslkFGw7TKbIvFZa0sRjUPAfD0KXCCURcXlvuwpWl+vAhfaj6GAUxviUdC6i4lpx5A0KlHBgIEIrRFfch6XBQtcsWmWu0pGIDgAAyQQGRgrELBwdqOUIoiOPM8ydwO7w1AEnLtBSx3sXceIL0hNeCC8jMrwwP+0RekcrBH1rLTt7qU2SL+OaSlJ8uK7/wCCGqqsOWeqyp6UbcA2u4efr+P8uOVJF53VCdwebHldizLqWBaMxq6E81jbt6fpP/T+9+s9yW28B7Up6xJydN/Mmyk+VySjRYbW/YABEtKA0Evjhwb2aLX9+mBs6+ZJj6ifou7xQiBfDwU+pNKZaohkxqmGOm+u1UhNGHr1xbOP3xJjGlf8qdnLw7ms89shqmN106Q8S0847FgNyXMES9Xdzrrlh8sofdq/63cDG/YV+g5mamPDu5iXXt593QnrKyx9iHG9x+/564ZxT/v2+NVfkcl22nZ7efunUGfPcMZ57GDtGucSCU3x23kODHb9uxgL9MTIDJGpI1QLI/Jo3q/PHEe7ZwroukjZP7SMRoybG/dv50ru54V185TdBgrxgYM8AlkIgU6S1lg8tY3E7d2wOqF4hEzG4BOnwULEFYcTaRJnIyMI1iZpFL8qLf/AKArK4ktUe7h5tEuirRExsha8Xf6K4aOh5YHf93AXDO+VIEtz4TLqlfJF9iBwwZMODLSEpX2HnQ5sYmH7lTTMivY1q43q23raoTzKYrVC5E2roHaskqnudjNmUi8FqfaEhScklW/KnMRIMchhLqDDGoSx+MJKZAjVxcqXK/MG7JhOsLAyvW8SvHCvQVMPgWOVWuhoMSZuy5sQpfOZdPNFB0vbL3hqNA2gm1fPuBWTyrD0QPAPChoOsmMbhkZDtR+BwxicdgI4BlJdpoxgt0j3CtDci0W+sb+3W315s2XXayc0681+saReK2OHNRLCUvbz9I+euumBheWMoZiSVfwAKkkqaosKp2hx5EiuIhq6CDUYbEcmVh4tuzlKxgULXPI5Hgp5x+/46Ydy+HyXiU6T+PHtsjWu0pE9SNSte4FNonFFjpRFbSp2m7+YSRnSJsbV68l/E2m6wgVK36f7nkpVWpkyxwzRdWXWQ5vdbNUtVuUunFii71f996jw933WsehBym51J/ysWa3v7Z9i8jhguc/VqDueNMTx50Jnz5O5zzmxhbisCowVfUx5wXaXTZuY8vfeAgMU06SyxvouO/srbc3cvsXYs0IFl9ATWgJiNo3GpOLbh7EIHsfyiy44eStqfrngzDR0k2JVcbl0HwpQGf52cV+f8wBDZEq5X0V0AHJdHOwKBWQ1CLEa5DFA2fjR91W6gsrTd29E1YHwNffFWqmke3sWSyQznuXUdg3mmNvChk+gcZtlkVkznt8/zXCfgWwkl1CX9kf3lOjqHsRVjRWrinDcX2+KUqf54/vRZ9g9iWwyM8eNn+JvLKrekMcnbGLV1sY9/kuEhauuIv0Q96ADGdjLufztut0En+7ua3Y+K9TK7vEMwbt89HC1B39raunXr1ra2NuDSSy/92c9+1tTUBAwPD59wwgle7ucpp7z11BVUXBreHTGTLumTVGqJ9HzH0UXA8z0wfnnG0NuCKPOqtUCQEOu18jh7pQ0YtFQE67UG/NTgUMIjNVNZdUdld51h0/N/y1a9EkP2aXfKV0XVjBvsY4+/upfuDAYSNgva2HwIESzFly9i+RTu2070oRDxFMir2PnAzcI1QRHXYJcgoOM39T3eAD6tqwBct6oM3RHKtqG3FR4q9JnD6UKFnReUkIyRydOT8Z1krasyrEII7B/27b0IljC1mfmtnD7jqHLngbES3SMRiiT0CxUzAnbewIXz2dnLjl7/24pv761UIWDkvYEKKYkjmJEAPaP877uYM4Gcw1iR9jquO42a18cEbltLjOEW+ZnDpM6muZ3UnDW7s/zI/0gt/nh+992mNGyZbCP3N/Gg0UopXeFJ8N1/NIgSLUa5oSKxd+uUdiep7zWyOkGHkjxhFcNgfyNiN81KTDotv/d3pjikUYlJpxR2/DKz6ovxictLvestK+WWMoO//YRKNhtliXZBuaMHRp/6ZmLqOe+QJbSzUm1/M/vDfzP7w292R453vF3t++uC+rp5l1+wqvPwfbaVmt7+XiX2rBNpnsTYCM0TfQr+CCiLxrYX2f6Oxpq9tNWhtR95TcXQht39nD2br1/GE/vozzJWYM8A2VKQ/a1YMZ3OYe7djtaEMcmKZA0VG+fBZ4Sr2fkwa75iIEyF+I7alPBVW0WFS5WNDT9IwK0HUfkgihoe3D9Fys2P2nVg5mV2uaJsT4Gk0qvgbx3NiBfQkfBDWDY2othTCcZHysz6yf5hfsALJgleGp0BRzOUw4jPCBiDUtQl/GrwfnMhX6qKZ3i5ctrLywtmvFVzhiCgjsaKgVuRngOKbuUaVVDWXiBhMauF53v8zniK8yI0paiNU4yjDblyJeRQKumlKfXHZwOcMZNDI6zejRKaazh3HlMbeWA7/+c3QXwiKJnalgZYOpk1e/0nqiFVVUFnQSvPdKK8r5JMbniZp/q1YaQw+JUHL+thy9mjhTnaOOVsfaypf+/PT5j3sWWtF6/tvqNsimHI6am+h1qdgwblF+2VynPhiTbFTdFBKYmJMVZA00MkIBU8cUGOUfAcKQQsoxztZsoD3pc11rG99teOcft+lBi3768dzR+wmq+0/Bd8NYp7dP+tjtMPMWpXqPhEMR4lEMPppuffnNqzVHq5KuzQVq0SG10wo4+5esxYE4hPVjVLfUHM5ExJzqxi7Z0BLTYSB5Ak5cNmnKB/RfhpB915klrHja4vl3Z1jp313PZ9U084MGvh3NnJqUr5r0gNE9JWy0XWpqeCIH2ZHz+NsoKvFUrRMYAOA9IC+PppXiw5W/TPWploRGYOGJ8ur0w6jL8cMFMIckA1nUMVE593WLOXuOXLxPlGE0rlSCaBoVTyjyiGsqY5daQeYBiDFXCCRWberKFY5qkOfrTWn3scztBaS/8Ymw/xbCdFh6YahnMYjWXxoZNJ2ty2kaEcHQMVF36kyLsXVFU67c+iPN0bRd9Y1XLGtz2UonnC0TR0Ziunc682jgil/AZncHus5cT8rl+Xe9bbzQtSJ3zkHc7Xj9v3oyXo+/v7TcAM3nfffaXSC0p4vfVR6jGDP3NKh4zE0EVjDEo8hTAJ0+mN/z9Pd1MZ43kn4mnciBgjxv9gDN6HqiwnQDDaIOJlz8epPVGaPxjj6F5f5UPGSojyfrYFU+4jMeP1HohxHIFdfRzK+F5o0fXZea+G6poOPnwyE+t5sgMMGpI2DSmz6bCTK9vaiXjp4gfYMRVfFypedGg1Bea2srsvkgZIQE8T8bSja9tDyiBw5xXUJ8mWWD6NosPWbt9me5F/z3YmbXIlDHRnguTBiPQNRxzcoBRTGjGGXJEzZnDWLOJHvQRn9U5UIK3r6evVJVkwkXNnM7EObfjvDazezeQGOocrmYzhKInBsoJpR9ClqCKtLxYUjlC4Zr/Epm6MRil6MuSe4MolpOOVZX2vFqUijeYBSAybcyxGZ8pXx56/3yaT2/4LRBnjB0MEB6U0lhJd8Y2N4CYFo0yNoEsMSyCA5HVcFMq4KdkmggZvbY6Yys0QcIf2FlwHJwtYdkKPdbkjezFusfNRox1v0Y6A+f/Ze/M4zarq3vu79jnPUE9NXdXV80APNN30wCCTgAgNCCJTxBiDRuNrvA43mpBE81694Rr11XCTGK8f4hyN4jUMCiigIIPMIDTQdEPPM93VXV3z9Mzn7PX+ccanRGQGm1p/VD3POfvss88++9lrrd+aaqNhCKQCUjvwiNbGJPd6170n6dWkNwJ/fynUlJ9+xIIPpI+0d9H+Agtjv9HphPlsPkg2Eyp7CDUfVf6/2xkts2gqHz2V/3iYnEMxuEBA+fVW+oshkh4yJQ3BazEp/hgxi8TPPWqsKd4a51TR+DJSZ3+rt5CV2si2HZ0L2GjMkW3kAp9cnzIDoBaDqCJWHFf9hMOmHfaDxHRp2/xEAzyRrT2+NpiW6F4S1YNJWxFSD0NLlppSqydPEYgisUV/uJzkk5G0G350a8fQMxY+mTERRk+UZw+M4NsENm7OMNbItbMOFT98NF+Tl2gM8zvZN4ynFCtAyBGHShSrnLaYdfsp1RN7hhHdsYdqhVyenjEe2YOv+EpvkRue5MIVbOwh4xDEvxpFhCUzeMcKgKPn8L7jeXgnTVneeTRDJZ5y9nR3AAAgAElEQVTch2s4bj6nHU5vkSf30ZThkmNwXllL9hfvvvSAeQQVXxSLb+xore/AyPqu2tiHV/z71Pycm3d8NdQorL+2+/sdrquVahh+YCOFQkBVhYx6injqunipZZSs0zinQvjVkI7z9PBEcEwGsGrX9v/yqGmTZU4PBZrk7y+I1MPrV6eNid5v0ritAlA7oAe/6VlfRaHG+IN+y4lG64qAFUUru7T6jK31muoW/GENmY/V8cet2yJj6tmy2/JmA6iPraqTuqnbKeqhdUWMVjUzUyrWv7F/R1+9fPaUecubOyeOZpIaKWPIGfVV8p4/4mZXlUZHtDB/58at05b95oHchW9dmrt/C6os7OQdK/j8bVF9mlj1DtifCbX7cp32JkZLqWS2AKl8dyRGcdMQ6QTgmKR8Sxx1d8I87trWYJUPHBHi/mo+RsJociM4DtZLQtNCqcYmWPx4DWPIOFS9hqKsCzpZNZvbN1HzUcJEeacu4uq1odSkSqXO/hFmt1P1WLuPme3kXZbP4r+dTMZhpMz3f0NvkSaXkSpWQ9HosA6MUPPZ1INVls1g0VT2j4Q+BwunvoHQ+Wcjb3DL/oduGh6d0b5gyfyTT44nw/d6LJ5xcypivaIYp7Tx/47e82lyHVob9Ys9rSd++jUd+CS9xvSGzkE/gYZ+7tX2KoItIWJAI60w9jNRxIn0NiOCBH7SEZoY7cRRwlBHnYz41djZKQT0CRF/AbSu/qiJUk3+fpI8WlEtAEIdt/MNvfG9SrSpd2JENkFp1kiHPHUhpy5M2j+133l6v85uYbjCWCXh92G1YcEqLTnGAj+1dKcRvN4/3uiSpmQy1L1wEcYHRRLEIelDac1jlZrPHx3F25YC/M2NeLVQ6shl+Nx5PLqHW55OgtMD3b4WSw/x3SN0wwjvO47/egIRmlxueoqfPcUnTmNJFBv+HPTYXm7eGAYDBoNvyrF8Jn8eBVA/uJO7tiLC3qGkPl4sJBlhTgcCzwyASc1YlB+/YVqCOQlS2Etk2DBhPr4tB/nXPjyf2W38/dkvxZt+6gy8g9uHOMNhzNWhqXJbXTsdGRe1uM34YyJhUnlQQz15oHBXEV9qVkaMiFEDxqiD1MLNJMbiowjItMdcbJbwR54RMYqqV/LHSo4xKgb14nLWghgn79txDZJwuc3utGNKW2/0BzZja4Vj/7vb8YrX0Z2kSZqkSeKCFbiGvnHmLWCkzO5BzlrKz58O+eAT+/jOw8ybwtb+kLWJ4Ar941FUIhDD4gomhKEl5WUe8tnGHG7EG2g6GU68mUafG+zlaZg9xZpj/31paIuTKgYbNU0PwOC31MfrTrYumYzWU500NMNaHIO14X2TKiwxxyfMxhM4yAdcIclfTzSM9IxFyetFqXhhkj2hAWJwhDqIUq8nieAbDBsKkrKRE2ZnDNLEx5noNKrirtE8B0X2gty4VpnRSt94VC9X41hSVCnWuG1D+N7jwSu05nj/CTy8K3CBSWYXtZlRI0aKNb52L8VqYoCxsHMwSQAnhstO57BOmlIVIN66mLcuBhir8g+30JwD2HSQvziZdx3Nu47mVaE+bwNGQDc0Ma3GzDoO3JKt3LX9v670Ly1tPl6aclAN3sCukTWndZ1z//4fkioqHBuKov+aoa6xvhIJd5JexcGHlFHJRKtbFUdcEKuVrGl+dSZhkibpNaThsa2+X+poX2nEBarbtPdHNTsmGJ3+/2SaVv4eE11lkxUH8cLfosWWtwZ2SohkeOszentkyyTGFNQfR13GH/ULq8zoff7I3b442nyM0/FOx2RFawz93Nq6Sk1yc+i4MJOZLpdte+DnAztzxv1fex596Jg/Xl44BCttvox0zkw+Y0R8O6te/rs9m46tjhclP9I2FREnw9DJR808/whqPlObEfC8BnYMIc4eiBYBExwpNZj/A/J83LQDmQJYaZRMiBqYFL9W7tvZwI4DV31rI6CfUDiJG9R98hmqXri24oi9gAJQYqzK3Db2jdKWo1il7OPAqQs5/XDywo0b8DzU4ag5nLSAq9ak1EtwDQJelDA247B7kPEqa/dxw7rwiTsKdDbRksVTupp59zF4ln+/j50DCCzo5GNvQWDnANNbufRNAM8M84sN+JZzliaVad8ApH5t121Xrd3//7oy5nfnxqv7VqwOyxk6rfNMpkW9IiBuk+Q6q/sekMI0cfKaaarte4BJgP6NTZMAfUL1bg0yfACqNpBpQzAtUFMk8aEywYap1m0WvyiKFSE7G39Y1cfkjTi400x2lozd62MEXxUbpQmHUGFSlMoOO/gzpn3g2d+FN6Djv7HudGk5zgxc7xUfsqriHVAno+5cxxyalTZeZ7R3MJKrFCXixErW5ewjAFR5Zpid/Rjh2Hm05OkoyN4R5rZTrETFQQUNorYtYkIvs3h9xdh6kKQ8iDGXlM5f9xIAImiJTJAlwpOuoavAB99MzqWzAODZ0PUs6KHiIcJ5R/LADvrGw95UqHtRL1H/6RvUfU44jJWz+dUmHt9LVwuez+2bQ4Det6zdx6PPUK6xag5vOyKxmQ+W+N7DSZB7gBeMV1iUigLbfBAIU9DGmXmJJBsL3UNAmDcoOtHgw5h18LxQJLLx5DSWAQhAjSB2fv8Y33yQv1v93G/+OWjVqfxm24ktpSf75I8Fb1RPaOWJwKjnFLrIt/tj+5Go/l5k6YhBEd9UxIJRVTVep3XGjDoWR8ULUZd0roUIJwkBKEBttJtYidAeqzb02YiXlaitjztOXtXPzj/Djh/Q4R3Dt/83fB+R8bVfz8w7vfW4v84vesch6eOwqzL6g57Ntw8980xl3KLzci1ndcz94IwjlxaeX16mSZqkSXq5qKPApVEWhTBHCvzi6YgvCDv6+eCJOML9OxkqkTH4kBWqMWNS2guUatT8RDUNtN00GJlsuBFJmp2ljweDiU+mUft0ixQTib3LNUK9EWy6umnjtaKoiCJozqv4YpLCQwmgn7IQ+JEMSpD+RSeOKtjrsxlqXiM3BIiYeOoqNeG3eR3sG24I6YvvXo/AI89OsANHnQsKs9rYOxReEtZ98SIoShFhSp6xatReQMkYan7Il9ua6BkPnVcCe4lp5PVBvFjewa+H8HMQWdZZYPNBprcy02FoXE3ZOsM2M+K2Hyuf/QWuw1g1Fd8AAicv4Ome0FTQ0cSCTvK/oz7z7gHyLs1ZgB399Iwy/9XDvNrcueO2Gxh2uaWTTp9hxxnItj/c85vM7pm/nDN4rJd3tRKIMyPV3lNmXvzQgf/rWS8sZiNixLHqxR3GWZc0bc6IBaWIElNStBxEEBwRan5FkOnNCy9c9Devyhy8eJrk75P0Emntxi+v2/IVwZk365y3Hv8d1y0M3OhpSSSD+jL0Cz8N0Me/qbEH/JE7rfpaWGGycwwZoRoiqYKxRXU7xRvQCIYNMuSGdaMg2Cwl3PLrVHbYnm/V6z2Kj6qU1tvcAtNykhz8llfZ6YvgD2OnSdNyGfVrP+7denhTGP9619DeSYC+gcp1cm4618qCFtZdwN07/Znbhs86MGbEL1SLT85dWa/jV+yUH92NV+XcZZyyCGDVHO7dHl4ZaF+BOnn4VHYMpIQBQn5HCtdWbeRBkVE0WBcxHJ8O9Q56MxKVJosEgyYXq5RTYS6BI6CJAgTLHoAjuC5qqUWubwLG4Ft8nwNj1DzqmbCxCtc+wdQCP12PAgZr2drLzgHybtgGoSnD4i66RyjXUSjX8FwO76KzwK2bEuxhuERrjvOXc9KCcITr97OlD1dQ2NrH1j7ed3wy/tEKV97LeBVgwwE+dy4zUzHcGskYhyLZ8f29B2flzKAjZcXu39WxYjXUavZAd27K8Yg4zTOtrReWvttpmeW2zq3WS+LktV50Wue+1mN/jWmSv08C9AlpLY1IRu7wAhp7TIUMN9TPDDj4dQggWMWOkltgKtuxVdUK3oCtbBFnCv5QqBmKSBRpGIP+YPD6J8jPIZXW+X0/8FRFYOweU91vA9d7Ufwadqfde3lt2ocyTUsPza3t9UL7hsMPIX/S0Gjt2TCX6389wQM78BXg6sdxHaYWmNFCX5GpLREIbhPF2AhZl3ItBbKnXMZ0wmKItfcJuEOM2gZyQHTcV3YN8ZW7WdjJBSs5rAPXMLuN7pHkPp/7BR84kZMXcNPTEQyculf8IY6zU+hqxQjNWYyEApDrUPPZ0c+vt7K1l7Fq2HjHAAdHGa/iKW9ZiJv2QIlEkJwTikQBzW5H9zY8ssTpa6IYfCeoeKMNDeLZsEpnK6OlMAggDFaIewMVWvJR1AIIbOvl9k28bdmLkwyaWnjTn759223l2sE1ZX9uVRZ0cHfwgLZ4cNqf3lve/vPxx/5N66VwTi0hOBMIb1iiqAwxdUSxjjo+6ioe0RKTuELBb7l4mkj2i6JyUhkaUpCOgm9romorA35tWNwmfC+4tfq12u47B/Y/1Pn27zUte8+LmITXLfmql+9+5J+eeTx9sKdWWjPWe8UzT3xyzlH/uviUrLwi1YMnaZIm6fdQUMgEyGWoeKE0VHBxDScv5Mn9DJWoK9Nb8DwOjic72kg57iLcB32Sum0E2bijfVMCrhsxyolQZSpHnCo4Ia9pYL+xgTRoGH+ItHQNLO6NfFki4JN0mngiC7OEHUODVECkgSewe5ovE3ULmEZrOiAhn60n1yeRBAEEMF6LzOTpv9EgY6tAwvInzBKRJBPJBgGHtdG9UEYroZU9liiCYQaJYobLoYN8IORkTGhZcR08P5ohoSXH1GYOjgLMaOXwaTx9gIVd9I6RdXBd+fDZ0qGZ67ex/mBKYImz88HqIzh+PnXL/TtoynDRygZ0/qFd/GJD6HDw7mNoyeFFEXie0vqq+rx89rRr/uG+1cPsQaVu7EExKs5A/uizOPKaww4urVRNNL+uuEDGNKHGiEHEqu9g1NrkVTWublLlhxP7kTYsrPRiFMQ17odXfTMj2RNn/FHOef2Wtp7k75P00qlUPrBu87+0tS5GOdB7d/fBOw+bc5HXG54VA9Wk8eDPvOJjitJ0BMX1ikGU8d/YtrdK0+FS2qDqEdSXVk/r/SomxmSJtqf4RxgXFwnuo/Xu6KfrYT0qW607nepuKyIB16r1WKBgXAVP1RWpqjc1c0jX23xBNFzhf9/JYBEjvGke/+3k+MzcZt6/KsuqhVx8GL3j5Xo+szs7b7y64LZ78pVhBH6whtYmVClWOKyT3lE8D08QcA2uQ0cBBlL4uybvMwKJmNVO91BomRZh5Qz2jzEwnjDZRHlP6ZsCVT8KOAvgIEGVjjyVeiO4H7QPWFWU3v3kBdyzrUFr921oBijXyTqMVhKW4Cs/fLSBQ9Q8ah5vW8qtm8MiNO86mjfN46pHWdcNMFJhcRfvPobecSr1ZMyqnHskJxyWPMjeoWSoIkk6/oDu2MJIBUcCX1We6OYdEUB//Tru245nac1xydEcP78hl/0fPpmWWdnWNn/EcURVTbY5r6Mj9R9/XXt6xZpp517tTR2S3JTcgrcBzcd83BvbW958bX7xRW/k/DaT/D2gFwDQf+c732lra5vweXx8/BUZ12tBpkltlShTdKzQiSY2TxE0cB6SDDjYikhSxxJ/nOoeTCt+P6GHl1p/KIDMBNUwL72NduFIO8ovfvYwuuFbLUig+9T221CxCUVqBbFV+r5bn3lZJjv3kNrUXl/U4JSnEPl6+8o/38XHTuXR3VHIeZDBxobJ2XMOLVkGJOSpQR8ZB9ewqJMny0nC3ACtCJPUx2C9hgb8Qoayl+LWsQYeHUl06kjOG6vw1H52D3L5ubTl+ZvV/J+7OThG3YYywfd/w79czBN72TcKiuvgpwz7AaIdaryCwHCZX27k3GWsms09O/AtVZ+j5/B/7qXuhxMSNLbK/TtCwWVzDx85JcpLSzxKqj7/8xY+dFIY7HbmEdyxJeXmTyKUhPo8+ClIIhheWmCa1cb+kajInsY/2ARguXglZyzh8l9QrIWTZpXr1/H0Qf72jBe3Ltq7OP7P3lnv3/bg9+/OMGjJWs2I2GxTpz++r+Wovxh79H8nSrJJ3lWMtIRmOq9zSvE0T0ZEnV3tHb4pT+cabfQHjacvhvhVIzOFTYUWpN9eeFxFfQVvaLu4TeK2RGMJp06rxcFbLi1sv6Xj/KsODS8GT+0lG269eWD372pwZff69cX+21ZdlDfPi8evXr36nnvuib92dXWddNJJV1xxxcqVK9PNfvKTn3z9619ft24dsHTp0k9+8pPvfe975YVM6RlnnHHvvfdefvnlX/jCF57/VS8LHfL8fZJej/SeY7nmCaoeovSM8c+/plKjZyxkPd0juKbBVS2NHouAjzj4qRLrpLhYsoFGiHnMUFItGi5sKLtqIye4oI1trA+YUkdD1hwFbMW8KfZhji6RuLZK2G00vPAOUfmi5BYRl9cgZF5Qm3Bb4rTiUPcT6FwVLFOaGSqHz64wVm6ABkLmaEPLRCLyykReEj9CtQ4mEpEj3DeZ2PTcR/KS+qEvoZ+yc4jgGLIupSoiLOykezgpRTtUwhXefSwdBX60hnt3JHZ6x+HkBSyfbYC9jyeYfsDug6+Lujh1EcDJCzh5ARNouMyP1mAEhDu3sKCTE+ZzzjJ+sQHg0jfR8aqi0rNaFnzvHbs8rYnKvuL27+375aOloWML8/42f+6bd9w2jW8axhAUFZGjut62feRRxzhY9fFExKpP2ogkid0EIDDzm5SbfPCetUF6CiEmsHielfFK/0WLP/VqTsILpUn+/iJokr//NlmtSyI6G6t1oHCcKT3qA+pLbln4cqs7dexeKy4oxbWKiEQFOEYfspnpuNPximpHwrxaoohFJShFFacP17A2HRIUjRBVAkyhYeektM7Wey1G8SXY/oPE9K6Yq48859KNvzJG/nTakku6Fr96k/U6p/94iMEiCr5lzR7eNJfj5oWnqh73bWfHADNbOHlh21DfMYtb2NpHgM4HdOtG9o/QUcAqlTggSTGGxV0RW280mRtCLRIwwv7hKKgO1LLhYPyqE/g8Ye4xW03HSkf7eKXO/ggNd0wY861RlTjiDi37R5NvQC5DzUvEgwBoCsL7fMU1FOsNFnpXmNvOillMaeanT1Ku8V+Ps3uQjT2RXRh6xihk+ewtuCYsGoSwbAZnLwWo+9z4FA/uDM0JXqR6d4/g29AwP1rhrq2g+OArQlIBrnuY2zcDqDJY4j8foXuEdx714pbA65PEyS07+7ixX/UNjB/R2TW6/C2d1V//O/t2WMcD6976q6Yv/ltYFBBMYVrHud/tOOfbyCtb/Ob1TJP8PabYofv30LHHHvscZ9euXfuyjOaF0k033XTxxRfv2bNn/vz5L723oZu80V/7ImIjYB4AlTCZdAKsuTncOU5tl01E4VgtK0BQ1EVjJy6iizX0tAqAegGRzDTJLzUdFzvPag3a/+V6vTcQvFEUR0IHK4nS3ANCxwVO21mHvjXpNaP/+A1r9kx0cwtI4JwjuXcblRTnE5jZhggD46yczcYeKvVEZQ0uXzWTM4/gkT00Z7lvR+T3Dc0ZxmNLtYKQz1DIMFRKFZyJRtJVoFQn61D2qHqhEhvj9ShG+LMTecvCsMP/eox7tkfjhkuPY/kMfvIkO/qZ30nfGP3jjTp82h4gAIs6+R9vo3uEHf10NVOp862HU5lkpCGCL0D2zz2SWW385Mkw+D2GOQSmtXDhCvqKLJyKK/zbPQ1GCIlcIOPZUMExIf7elMO3Ua6D+Hdmk1w6AQUiQsbh8++ge5j9ozy8i+7hhjYXrOSiFS9kQTSQqn3qyr9ort6dY58l6yqIM23e9+3STN8d75QU5mMQG5SVDoRyNMDQsY5oJl89UpGxpp1W8jl7UEXTCyp+5+nHC5RtUhKaSHIwvjy0sxjTtOLPq9t/5lfHUC+x80TuIM3L399x/lW1A4/4wzsyM45zO5e+6Dl5belTOx78yr4nf2+zD8088ntLz3w+Ha5evbqvr+/zn/88YK3dv3//17/+9ZGRkQ0bNnR1haVC/+qv/urKK6+8+OKLzz777Gw2e/vtt19//fX/8A//8MUvfjFocMMNN7zrXe9Kd/vhD3/4u9/9bvy1u7t7/vz5hUJh1qxZW7dufZ4P+7LQ64q/v7xsfZJe73TPNq5+ItrXUttcsD+FOdklvcmFfxqygNFwNqTfFm4D2D19JrWbqjQkXUnQ+XT0eqQhx5ZjkxqJRP00DCA1JIkZYGNIlETYaqBLN1wbnRUlAuGTBgLGkMtQqk7gDA3sOxQMGpljwipABCPMbueZ4VRGoJSwEVBQhDYZniZGi1jUDaFiaM0zVkmyD8V3FWFKE8Pl0PpS95k/hYESpRoWXAHIupRqDSYHIxiDKlf+Ma7hn+5k10B406zD9Db2DYX3WjKNT/2OjX19N19/gIwD4PmccTh/ehxEKXdf4ZKwL4huXbPpP3pXBikBA6DvsmN/fNXGTw9W94uI1fh4VGEhbWHRicJguGobX8UE1TPj5K31Vk498/KTfvVqPeWLoUn+/kJpkr8/Kyn68Nq/2f7M1QZ32tQTVp/0g2xmiq3p+H22+ozmFknb6Y43ok6zFB/z+6/zxUH9ib8aHNQjSunVyH3iMhhYsY4Nk9z+9jBiC2f02RGngF9SfBQjYgurnPZzTHauAWpqx/16pzuZ3zZFf38Tw1F2eIEzj+A90Zr/2Xpu3xKmpUUoZBDhrCO4+enk8rntHBzDdbAa6fIg4Agz2ugfxyq+TYWgEfK4+BX7KUN7ulAc0f+4cXi14kRecbG0E66ORk7dIE1ECqHClCY8n/FUJpwAjg+vUQrZ0O09gOwXdNI9iu+HTyHQVuC8payazQ3reLI7ZH9e7AEAQMZw2Rl85yHamxguUapz+FTeezwz2wB+tTlKTJ8SJETIZfiTo0NL+YM7uWpNZGOAhVP5zNlh48f38u2Hkhk1kHX514tDB8dDiFQpjZEv4LgUv/9XZkcJ14I49absF7+GMwnfJTTJ32N6vj+D1wqCfzVpyoWuODJ6pxUCGC0WeYOtUwCrYhC/avVADASGLikhH66K+FF7jZ2+4l1cg/id/EyHrLZfLE0LnusVNJ9shn7uJ54uvkWMRn5YKgGIJ+q9ACPPJL1gOm0Rj+4BUMiaxBcsmPXOPMfM4ZE9iSZ09hGU6uwdxnXoHsYR8lnKtURnQtnQw4fezJ5Bbt6AnyoIU06VqRFDIYNVhsoNLDCWHoo1Tj+cpdO56Wl2DSZYbHA6YHvTUpW+nu6JPilA/yj1Lv7iJMZr3L2d3lG6Whgqhalv0yBvYFpA2TmIb5nTzpx2gB8/3hhWHaMbmggZOYc3L6CvyK0b8BU1STXlwRI/XUfe5Y4ttOQAjJDP4Dq0ZukeTUmzGkEBNqwiW0qnndVESY2HGuAd1pLPctRsfvgom3oApjbTFCTmi+JMH9n1UgB6EXPEBe/rvf4nVZ2Z07FM9TCndLo7UhjbezVRSqvYASIzdYk77RgqA5U9vw5DFRWMr/ilprUiuDbK3xslmQ1QohBkT/3Q0/6cCfwSI0VpR3sBRFWrW29wZ52g3Q+o58USoETyZHHj/0X9yu5fSabFVke6Lvl5du5bX/S0vFa0pTT8fLg78P2eTR+bvfKE1udVsGjatGlp9rx69eqjjz76jjvuuPTSS4F77733yiuv/OpXv3rZZZcFDT7ykY985jOf+dKXvvSBD3xgyZIlwPbt22fMmBFICQEtW7YsfYtrr73WGHPFFVd84hOfWLt27XMr1S8vvRH4+yS9xmSVkfKzeCjvGkhAYJUUBByJVzHerRo5Fk2A5mNlOJGzUuXdNMUabOJTP+EqokxoIcge969BKOQERbkRe4/7VDpbGChGLVPHQ1kyVYcoreqHjHtCsvDoMQPNVuItXxvYnKEBnW+Ymfi5nu2NSMMz0NXMOUv54Ro8PzWAiI8LuAbr4wh2ghFCABxDWxMjJaySdRBhtJJYMoCWPNYn4yDCcBlV6j6uA1DzyWdoyjJYDL3JggSAQf+x56AR6pbRCnmXY+ZwYDj0bDhvOTc9lTDI7ign4W/Tomm05sIEuwrLZ4bH3dcRNB/QeSccecOdswar+42IgmMyt+7++lDtgIDVQAbSBNiLKFi8MTQv8a8hOBvVDkATKSy+VMQotqvwujaLTvL3F0GT/P1ZSZCTj/23hXMu8fzSzGlvybgtgMlK29kO4Je07yqvvMUalSmXiBjwg8zxiiP4inFwLKE/VZyNEkBRI4E7ToAbGCHNQQLhPFGyNEzkKaCiRq36YzitYiuIVVUpb7TljXbGRzK5IyQrZgI679Wolim0HRoRsC+KFnayNkh/pyAsTf3qN/SE9tdAL6rUmdbKnkEO62T3IFhch94inmK9yDoe7ZuepW+cnMt4JbLuS/Kew6SiKb4cgj1p0SKBjxo0ZUw0qvhEFGKRvEQb1oSf1cZ4nXKdmpdo2TmHkVLqVo35ckUo18KWga/bSAU3iJ1WsobpLVQ87t7Oz5+i6iWLU23kgyig5DN0FKh7qNKWp1hn7whX3MlFqzhzCdt747E2CDYGeovhFD11IATJjGCVC1O69rLpFDKUI+/GQDZwD0G0WoTmMH4JO3+qs7UOipXqolp2Ep1P0SR/T9PrTip9rcgfw+vT5uMcNWERK0nSY4hFVS0azJcVxJaDCq+Jp7wQZJ0LwqJF1YpgJ6pxgm+xOB1a67F937LljfZ3jgna3upgYjE7ErwjO6qogKgydr+P9xzdTNJLo6XTeddRZF3achSyOCZU5xQ6C5y8kA+exF+exooZ5DMg/Hobmw+Sy9BZIOfimDB8O9B1w/Q4lk/fxI3r8WxSdy4AlCHUrlQp1rDgxH5QsXYlCORcyh4rZlHxcFLavgAWFY6axRHTwqdQGCqlUgEI9+7kC7fx+dsYr9IzSnM2ESNiSSJY2uFRcCSOxgJ4an/UMlmlDZCECMfOo2c0TAFT0eIAACAASURBVDUrEXwQNMk4TGkil8H36RsDxSqlOtNb+OipzGzFmJSwIg3e8Ykomr5p6nOAiLcVWDmL1YvY1IPr4BoGxlNVB8GYly4Q5BedPZh53yAXlYv/s+Xg/6J0vu9kGFHBjbeRACX3xw52nHVlde8DgaIc+y9G/00Qr9MgZscyVjBoTR3Xhndl4vlI696hn4cKok7GG9isNgrXIIUIWVAtbfov9esm3+U0zyxv+xl+yjvjD4S+c2DD82/8jf1Pvbi7TJ8+HchkwtTGn/vc54455piYuwf0d3/3d8uWLXvggQeCr9u3bz/66KM/mqLTTz893f6aa655+9vf/sEPfrBQKFx77bUvbmCTNEmvR1rzDH//c/7HzXzmZg6OA5TrXLeWbz9I1k1tVsI7jw7VSJScy9QCU/I4ghPt+WEeOQnx9wRwD2iCaTk8lvzTxuIl8fE04Jw2M6dh/Ynx6UQH4yxzwurFUVfp20vqb+paifh+DPqHu3/Q2ETae8CXTXj3hCMLFuo2lAfSDyAkuVxjy+2UQiN3T+G3Cr3j3LaJty+LrCARQ4+jrT0bBrQZQcCJOgnu4/kMFsm5uIb5nVS85KGCt1asUPO6l7RXx0oH81aDp/B8jFBX8i45BxH8qLRPSNFiQPB9ZrTSluNHa7hvOy05Mi7/eB5nH5GMVqGQQq/W7Ob7v+GOLeHIW7K8/wRmttFV4I+O4qg5vI7pz5d/xSCqKmIKbtuOkTWoJib/dNNU9YR0rVxNlahJm4Ge5ceBen51fttRf7bsilf8wV4CTfL3SXoZSTCzpr913qy3B+h8moqP2ep2xWIrOvJLzc0XjEUVV8RgckYcpZ7I9hETCFH50MtPUNSgEvOpwKsuuHkom4eX2jC4Pmzojal6qK9Y1Ectgzd56k20tR7YzY3f5LarePBmqmXeoPRnx3PEdDKGfIZzj+To2UnO9EIG0oxXqHqMlNk9iIAEpVAshQzGidhrSoet+YxWUdCoFHwaVVeSiHDMxPCl4O9Evh98VGhIyBeSmGBRACE635zn2LnMbA3ReaI7DhRxnQZxReNY9oCnpwQAhbEKVY8pTaycSVOGqs9wmf5xyh5WsRbPp245ciZtTaFE4RhWzuIb91PxGBin7pN36Wqmq5mfr6dYY25HdPfIrSwYRrnOzj5qPpsOsq0vVE2tZeHUMKttQM05LjuD6S044AgIf37iIZaD/rep+ZSPl08aLbbdXzx8e+aMd9QHNpW3XFfv+x2s6nfnONH9+7yfXu39+Ad23ROv1FhfdZrk72l6vh70H//4x5/j7De/+c2XYzCvGY0/Ygd+WhcrGgZAC6Iam781yCIHhIllGvQ5iRUUkbxKWUJLLWIcsb6qIqKBsVwjfbK0RZ2pwjh93/PyqyQzRVpOcjKzJm5M4tBygjP+iB95HYuEyXFI63v+uPRdU+96X+aNaz9/penkhdyygWI1YqjKtBbOWsJph4fh0itn8ZO1YXCcD4NFah6FLPlMlN+mkUSoe6EKlVaXJOX0ZwxNLtU69dTlWYOFuo8Rhivct50tB/H8MP16QK6DKsfM4SOnpm6pzGpj30iydGs+CENlfvIk/UVGSol7FTRw+uCzwPJZCRDgW4ZKJI4hafAi+k289XB+uTGMP3Cgo8BwCcBCW54l0+gewUhoXorljN2D/GgNB8dwgsT9MQKSymUfZx4gwr/DSYqgEImEkm19TG2KZF4bNk6CXpQLlj/3y38+lFnwR9u2Hj8js+swu9c41kGbS28pzrjLVvqCnD8qxslNsXPeu+e63VnrESL0KTg9WAyikhIOTctMLfVb6xnjqvVCrEUx0SXBE8TiYlTFGmsxURmqOLBWywOmMBXrh53HFf5ATdiVrY16g5ukqaO845axtd9wcm1u18q2U/4xN+8Pw5v+tsFnnn/j2wf3/v5GjaSq+/bt++xnP9vR0bF69WrA87wHH3zwy1/+8oSWXV1dGzdujL9u3759xYoVQ0NDu3fvXrhw4ZQpDZXod+zYsWbNmquvvrq5ufm888679tprr7ji1QNKXhb+Pjg4+KEPfejee+9dvHjxV7/61dNOO+1lGt0k/eHTDeso1ck4DJe55nH+6nT+7dfsHUYEqxw5g+5RXOHClRw3j7cuZP8o7Xmasnzzfjb3RlB5lPc38FqwNsU606gkCQsIdspAQTUaxRalbZgxH9HwQ4LOE/UcHZT0vVKXJ70pN2/4rWQ4TpIkPWBnYRhZcD7S+WM7Qdp+MJGvRUaCAHC1KQ7YIGNEBv7wwugWNR/HYDXxCchlEiADODjOCYfRM85jzySz0ZajWA2hc6Alh2sYLIXO+5oes4bO6dv6GmcpKE4DyMfadvx9V25GWfpydsWwIwGLHyqG5fiyUfyEkwqkmN3OMXN5eBf5DB88gb4iW3vpbAawsH+UmW2sXsKvt4ZmiT85JnycX23ihvUY4ZE97BrgI6cAHD2Ho1/XuHxMb5n9nmn5eVeu/+B4bbAtM3W8NijiWHxBY5A9FI4khQOZxAtTaKxDHAk+IcaPIogVJXQ+mlk4/HlmPX2taJK/vwg6tPX3V4i0jD9uJSNq8IbUH1IxogJWyKi1Fj8U24m89UJbWKiPqAY1XiPDYSDsa/LLTbhMmP02/kbMbRQR0TASt3ZA/THcjoZxbnmM5naMYbCHXRtYdvyrMTmvNg2V+Ok6hsscPYdzni33ZmueT60OP+8b5t/vZ0c/K2fxnjdx6fH80+2UvShnnaVcCzWocMItNcGvIULeDR26E8VcJkYbuYa6DT/4foJQxwxanFRJG1LiQfQ5TkUaokXp8OdGTq4wVuaWDclgCOsbkMngW1ywFhtrxGn5oVGeMQ6+T1+RvnEKWd58GA8/w2g5GV4hy0UrWT6TNXu4bQuOMK2Fx57BswBljxbFEYq10NXdt1y4gh39bDkYjnZuJweGacqRdzg4xqYeSjWyDm3tlGqUarznWLKN/nALOvni+Sj0j9OaayjnfoiSKUyfcv63B3h//cDDtV/+ufVrpjBdq6OtJ36qMP9dxsvJrNlkc9Vdt40+9IV677rC8vc1H/vfy1uvt5XhpsUX5BaeC+B5tRt/oL3dKr7Z9GS2c6rMO+y1frKXgSb5e5qeL0Dvus/Ssr+//7rrrstms3/QDF5rDN7g4YsK1EEwIqoWkdDorZH+I2kVLcDXTGJWVWwFcQJ4DFTV4DZTHwnqzEZAZpBO0xOvRxEMUn5Sy46OPaxzPucGpWDS1PUnbmWb+oNB8tEEVkTEIDb8rqXHGVCv6/2HWuqu15JUeWAnA0VOX8KO/qgUasQm+4t0j3LT08yfwvHz6S/SV0zYsELJY94UtkSaqqa6jTtJo/Mq5B2qPiYQAQ3tTYxXaW1isAShzIdnsRJWIwgWZ88oXS00Z/GVwzpYMYOSx5x2jm8MVRbhvOVctQZVsg7FamJg3zNIPS5yS4MsguI4TG+ls4kTD+OkFA8Yr+IYPMJfQ2y3il0DRLhnKyJhqlnPks8wvY2sg0JLlgtX8rOn2NxD3qXkJyKOb9nWD+BHkYkxuU4oLkzAZZiQJjgCZaylyWXtfsTgeWHzIIihNcc5R3LSYUxpegGr4nfQ8ovPG/7Jnr598zfMal7q9Mv0jHPmu6dNfUd544+c1rlqXH9wU0UW99x14pLxa0emSYgU2QQZR6LcVXHdIGg9/u+c9kXlzVd7wzvrBx9P6g6G+RskkfQDDMqglsiFp7GmoVrAH+/HzeLXSOXACayOViBAseol/KoVsL4t9dWeubtv7/1TL7q66Yg/fukT9UrT/lrx9zdKNS5br8n8/m3znnvuSZeLyWQyDzzwwNSpU4Hdu3d7nrdo0aLn7mH79u0HDhz4zne+U6vVgEsuueTb3/52nALv6quvbmlpueiii4B3v/vd119//SOPPHLSSSc9/2d5KfSy8PdLL720vb197dq1t9xyy3nnnbd79+746SbpjU6VeuJ9Nl5lpMy+ERwnRBCN8C8XMVbhGw/yozUUshw/n7OP4MePsbk3USDVht5VGjuzpyunhQdSSHejITbmsxFYGe2zEaIpqZ03+JfkyQlogj0g4noJsCKp8KzgaFSjM26mQhxaGRpJU5yrAR1Np4zTpNvgY96l6qX8pQWEJpdSPXUEjOBruL+XaiGjDE41ZSnVom6jO3zh1jCkLI5XaG9qKDDbmqO/xHHzWN/NrFaeGQ6D6uIks4EBOZ3vIUDnjahv/2Zz7scLa3++I7ty2BnJMaWlCYWKR7kW5qtRZfF0dvXjCKrMbOHjb+Hzt2Etw2X+5W4+cza+4imuoerx62384BHOXMLfrubebRTrrN3H1GbmTmHNM6HsYWBrKhh/vMrX7mXvMB1NvO94Vs7i9UqLpxw/UjvY1XRY3a+4Jhfwdat+YhGKflXxwgmXi6Sw+zgqI2VPkUQEDfUTX/x1fbff3/3j8xf+9WvxrM+LJvn7i6BDWH9/2chS2mi9Qc0vMJlZUt4SRjarF+U1CUq6Bpt5VXAjUDWyAyuSqEEGrIkc4mOjcbzzxjkvNdLrIRD/Q5alomKJalXFscO+DN1s/V4rrbSf6eSXGJS+fbR2hJ3W//BCXp8fXXkfB0YBtvVhhLOPaDhb9XhsLyNlMoalM7h9M/1FprWwo597tnHhSr54Pj9bz95h2vMsncHJC7jizrRtOQRtcg6eT86h5icqbcBAk90SMg6ej4Jvkz40Rudj/j4BnU9HOQV/ow3HRjHx4SYuqauCA41Z6YPVVPdozuI6TG9lcSe/2oxnk3w7DfVGFNeNCt0JQKnGSCWsEBPfruKRy/DlO8g4LOzkTfP4ydoEGQD6iyBoBYTj5pJx+O7D9BWZ0caKmSybwex2vnwHnU0AYxU8y4w2xqv4imNYNZvDOp/9/QpMawxhGavSO8b0VloPlVoL1vNLfdI9aJ/ZW6ns8fY/6rTM9sf2aq0oTtbWx0Yf/OLY/V+cUntPdu4p3okzBm/9U6tW0PK2G2vdD6hXVydT2vTjaX9yh8lP9bq3sW+vzdZExdrR+ub7s4cEQD/J39P0fPHcK6+8csKRH/7wh5/61KfOOuusb3zjGy9xEK8tqYeqYgw2soC7QbkwsjOo7ovaBdnnINjLTFiQOyjIHkBdiorJiV+MzLI1tK5G0CBKNVAmVUUEq2HZr2DH90HUO4izcOLwiustdZxm44frNtIsVa2ggXesCEpprdX38qzFZifpBZMqX/gV3SMAd2yhvZCCiSNt9sFdYcv7djJWDddPrOHPamXTwRAEzWeo1lOm8lgwkLDD4GvFR8AIaqn79I9jBCNhmraA41oJ09ekaaAElq5WPngSnQUA31LxwuC+mE6Yz+FdjFZY180vNiaKfz3KOZtk3Y3nwaCWty6iKcP6/YxVOGtpiJK0NbFgKjv6IhmV0DUgiBkMn0xA8SyOQSDnMlQmYyh7LO5iVhsfPxXP8rOnuX1jJJTIREQjwSagNcdQnGrQIMK8KQyXGa2GExvUkYsnWYS+sdBagDRILVWPX27k5AUvaF38LhLh1D8JGOTM+KBLV+sp/xB/7VnLtPLDNdcXbYZRYmQpxlgiIU4M1tI0/+zSU/9ZG9yAFXEyxKsmyOZHJISFuf2QqHS0aKKfA4GvvAQzIBZbS9pEk6SKpGIwrPXTliNRO3zHJ6s7b8sfcUl+0Ttelhl7JUhh2Ku+oEvqap+PfWbFihVx+rn+/v4rr7zywgsvvO2224499thSqQRks9nnuLxarfb39y9fvvzGG2+cM2fO3Xff/aEPfejDH/7wz372s6DBNddcc8kllxQKBeCCCy5oamq69tprXzUF/qXz9z179tx555179+6dPXv2Jz7xiauuuuraa6/9y7/8y1dgsJP0B0gLp7LxYKgGHz2HvJuohUE0FXDzBnb2I8JYlbu38sAOci6OhJVRQy4ZQYsBNfDTRmaqKWtxAOLHDFcia27oOB8XaiOFlRN1G3+Jd8OImzQUJG8E7kk2X2i0yqfZa96l4iGNleKSPidA81G8U8BtE3Q+Ru31WQqr2ngGUiOVuHHqIUXwfBxDKgU9QPdQxDpBhd5xBJ7Yx/wpnLaI657E1zBtvcRzSGoGoq+O8dqbjhkY/5ej+csTi/1Zf9O6xewZxnHIuHGxFETY08/UAmNVPEtTnvt3hlAI4FmuXUtHE/uHMcLUZsYqzGjjoV14ypa+sPzsjev5y9PIZ7AaZv9LJ7K7+nH2DuE6jJT58WP804W8Xsk12Y787L2jTxMYoyTUJZJMd3GYb3xNtGQ0Ph7x+vg84UElQmyCBhV/rL/yAlzYXmWa5O8vjg5h/f33ki2pGJH8xOP1Xh29y1dPWk81uUUyerc/eo8vORm5zXOnON6QVQfTIlTV98FPticCpd2PU4ioCas1hyXGVcKSoSpW0gZaCf3s06wo2M4dSX7B4U82LlgOYOKE9cUnfHFgv1Z36Nx/zJiCLH8zWx7HcalVmbv4lZvI145qHvtGIs9ry/ruiQD9dWtD5TSYr/Y8bXlGKwyXuXUTeZe3LeMDJ4aNB0vcsoHxWsSNU1b5IAI+KKASKEgdBUbKibQQvOZS5G2QSBfxKzYoqMWYFNoekTZ+jeWTcI9Ot08r+PGRuDS9IOBZRsqIYbjEzDb8xgpwicCjoad/KCdo2E/36MSRzGnnFxvpLOAYBkpsjSIXNRqbMRjAwbf4yrVrWdsNYJXeMbIut20GODBKU4aFU5nTzj/dGaIfs9t573EhdHD/DnrHOHc5LY2bavcIN6yjWGXJdO7bTtal5vOJ01gyjT9wqvc9NXr/Z3X7My3Db6k5nRmvP1NorZTWOZlmEbXlQcQVdR3TXG7a6OybWaxda/y88bMYj1q9Xt1umrpEs06uffS+z1b33ifiNGdPzdj5iBp1/aZDIbnVJH+fQC/G4Xrz5s0f+9jHNm/e/LWvfe29733vSxzBa06mQMvxTvFhG4qzButp4XjTcZ7rdsrY/XboZk9rpNSaMCukImmH9mAL80uxaijRfi4mLyaPN4YqjitOm/hjYisaiNqxb5E7VSaMrbZHh3/h+2OJ9J1WtkQVMZrS4MRwaJNXo14j35zKQP4KUc8o+4fD29Qtg+ON+nNY7Df0ZN9ykGwmQucFVeZMwY9QalWqXnJ5LBbEFOMOwVkvFblvI9/DUxdSs6zZHV4Qa+ahCq8g9I/x+duYPwVf2dGPwGGdfOrMMAlPQB0FOgpMKfDgLkbKoKELd9ifAriZMP2OJXCs4qdP4imiPLaXB3byufPCLLSiCcwR8/KsS7WePEIgvvgWI7znTTy9n10DLGnj7VGFDdfQko0tTxFGbZPUfjZKQGyV8Sp5h5pPNktngaEyNUu5xmEdDBQZq2GjhLwBRO06ifmBGMOOMlblXPYNJ5XiXmFq62Dc5NsrK+q1w73cE8GMBdATihoX64logMM4Ts4b3uONbJPAkGdrMTofx0cijmQKtl4MHizsKuowBlUk12Jro0n+nEjaTOr7KhgX9VPyYgK2AKi1pZ7i+u8Vn/7PpuXv6zj3u+K8Hv0aBBbm23ZVRn9/UwCmZvJtznMx5pgmFJl5//vfv2rVqr/+67++7777Fi9eDOzcufO3r7rmmmtU9dJLL83lcoEcENBFF110+eWXX3bZZSMjI+3t7U899dSGDRs2bNhw1VVXxW2uu+66r3zlK/KK73QT6cXx93Xr1s2fP3/27NnB11NOOeXJJ59XqZ9JekPQfz+Nm55i/ygrZ3L6EgQuXM7NG/E9ZrbxzqMB+sZTUVDgW8q1yMswxuVjzDc6IiZRINPyUbAHui6+nyT4CNrEd9E0ctmYmXsC1J5svinEuQHol+SiNASvjV9jgREQpZqq+dZAjYC+pJ40HE90VTLmuIdU+XCd0Fvq629XeQ068RXxE7xAIoifiJVX/fB17B5i92PkXOa0U64zVKY5w/AERTFVN09MxnFqzRm3XpyBc9XBhc27hhGh5lP3kwkUaM3TXwxvt3eIvYOp51J2DjCzjXlTGK8yVGJ2OyhZl55RchmMkHXY0c94lXcdzTcfYKSCCBekatMNlkL5zRgGSw0T8DogT2sGx4gDbBi4p6e4PUknrI2vLbbgxKsvWozh6jEhOp+mWPxMr4l4tS1sffWKl75QmuTvL50OMf39uUjp+6FXfspHpPWtpuOiBO7whvXAP9fUCkJxnTfzE5nyVnWniF9VW5X6fmuD4C7XZucYu0elIFqOtZw4d0343WrCI9JlviX+4YW/08SslhpkkAQ3GjESof2Bz0ziVB80EEVMuHv7I5gCy0+icyalMabNoe13OCj/YVPWpT1PsRbam7saXa0rdR7fGwa6KTiG0Sp1n2IdAd/y0/V0FjhuPhWPx5/hN3vYN0TNi7h2LEhEHda9xItrsDRREggoMY03ZpEPVkJSpy3Bhxq6iRs3bMFpw7Ym23RwzCg2gvglFglALRbu2ZoSciK8KC2xoDhEpncB2DdE1qWmSZ7TPUMAjjCzLckaL9HDtuQp10KMKQiI3zeUegrlto1RwRiY3sKHTmL9fgoZWnIAPWNUPZpzfPrnjJYBbt/Ch9/MCYeFz2iVf7+f4RIi7BxgSoH2PHWfB3f+wQH0PVXrK3PyQc1KZe9Q+Tffq49ub7ZLfEqoVyw8UMvtVrVebQwRrQ4KYEWl7nl7K94j2rcfh0ASk2qLZMa11OcrxnG8kT04Waw33nJfc+V0I83Vlq1TVnzqNX7ml4Mm+fsEemGAbqVSufzyy4899thly5Zt3rz5kOHuU//Y7fgjI45Ik5iCcVolO8u4nQK0nmZmfNzFEGgqRst5fzDyYAk2y8A7N0g40gC8hnu4Ib9U/RHFx7jqTjXeiNoQOQMIatCaFnHaGkZVXGsPfM3zBjTFGkL4MtnCo24EJDuhuOShRtue5Pp/5+ff5q5r8F7pUD4lqWUKCfAZhEsHL1wtdRu60Um0HIyQz3D+csZrUSrQxgB2iZl6zEc1umWaAr6uWLDKw7tZ351ADPGH0PM5+CaU62zpY3tfiFnsGuDWjfw2tef56KmsmBky++iBw6eekuPwrvDuRmjNhslng7XdM8aewbCf0Wpy63hIoehDcokIGcN5R+L5XLiSvzqd9xxLe2T4HCzy8K5I0YwRlrjsAsxpozmHVVDqloqHGNqbqPug9I6isGeA8Wq4n8XIgkiI10+Y2OCR6z7VOlObn2V+XhmaeRjm3KXlloWdfZ/MmdPVuIIjTk5M1p2ywG2dJyoaeQpaW/VHtxshTBicSj6soZQmiMU4kilEvnWgRGJcJMUJWh9DnDTWFOkS0YzEobck8D0RIBMIipHSYMsbfjz28JdetUl7obR6ygvIL3xa++wXd5dCoXDOOeds374daG5uPvLII2+44YYJbTzP++hHP/rggw8+aw9Lly4F+vr6gCB13V133XVPRF/60pe6u7vjAjWvDr0U/t7b2xsEDAbU1dXV29v7HO0n6Y1FruGSo/nEaZyxJGQU71jB246gowDw9H6Ao2ZHNdIVgrhvQ2czjpDLQCwCBX9MtNtrwknjrCxETNJLW2cjLDONaAsJ6h0fDxhQWifX6KbEmQ1IbAaOk4wkOC4pPTkZQON3FdRG23FyNAp9CtCflO0hce1PH4zmJKGogn2yy6f7l9RQ4wHbSLPW1LVEVWoluRDBNN6u5rF/hL4idZ9iDdcJBVIBN7L9B9KI59PkzvSzN2+bf+sTM1Y+PoQqasNKM0unhTeZNyWKaldEqfs0ZXCdyGAvYY47ETIu01vpG2ekTLHGihlUatR9SjXmdfB0DzmXL13A35/FV9/JW1IhzEunR2XxLAs6Xj9is6Lfeerj7721+U9/mf/hpk8D+4tbf3sdaeK8i2r0lkjWXXAqzKEXnInLKJCSsxq7zUhuVddZb571Ll7HNMnfXzQdqvr776LxNX5pncURhLH7bL0nWe/Vbao+4gbZwqX0lDV56mPq9UFQoclHVaiL14tpVq2p00wkWEtU5zUQwkOgV5Qgt4mk988EKg0oHcoSUWItlYC9BHmnkPD6JAV6IM/7qK+midF77MgdViyzFrB41SGKzgf07mNozlL3md3G/A629iVTmnXDzZwYCoE3L2yokf7LzWzo4W9v5IePsuVgqEKa1F4JQSnfBo4fkiRMs+HVpcD94II4iV+c6k2iUxr1Y7XxppJ6tTGET0O3Rsi75HMNfDzsI2DxDSEZAI4JYYp4Bty4MknKKhDUyetoojWfdG4tfUVGK6xegmvIuuQz5DJcdgZLuvD8EA04ZQGz2pJnDCIGNMoI3T1M7zg5N2TWCtaSz7Cxh9FyOBUKP348eaKeUQaLOCZMG1CtAw3+AUDNp3+8Icbx9UdX7Cwfef/QqgeH/8eWoq379kcPDv/H13m8rXnnKV79oIDDcC23NUx+EQhdAfpiKj7DvjtcbHoMRBXfjInkmvQYdbKKFazaGqDWPp458df5swaWttrTl7V94D/djsNf6+d+eWiSv6fpBQD0t99++8qVK2+66aa77777W9/61oQc+X/YZGg93c3MQERNs6qSmZ5shbmFJjsHUd9oDdw2b3uLt081QGpDK3cIxQsaZ/cQBBURES2tV/Utitbwi9bkZcq5xjhErNiA2jL+WLLv2HEGr/MI2E4QUqeB6RxRTe3E0ScjLcccygnoreXxu4I5oLeb9c/+q3n5aFYbM1oTfpYxmHTCWRvyRaIlIJBzwwZvXsDh0yhWE2W+QTPXRIuKMdfkbabORqVAAXwNk9vG2nt8SidA/JocR3h8X5ioJ03ruvnqPWw4GK5Abbxdf5HeMVbM5PPvIJ+hKUPC0kGJksxAZyESg+KzkXCTICYBGm755Sb+5df8aA2jFfYMhY+z+SBfvpOe0RA3lzDzU3S5xQhZl1I1pZUKzRlWzuTNC6j7qQS4pIoEgFo0cjqIY+ddE4nDCkpH88uSgP75krDo9ML0L5yS+df3sbzBEwAAIABJREFUT/nw902m2WmbZ5q6ckv+yC8Paa2Y/P7DbUWDUUv0ECmESgP7nK2Oqhfn/AlBpHAWGgAoG3/W9OuMJCVsPfLcgWhnShQDDdd7oISMPfzF4bs//UrP1oujD85c9vsbxY1nvIDGE+jpp59etWpV8Pkf//Ef77vvvu9+97vpBl/72tdGR0cvvvhi4K677mpqarrrrrvisw899FB7e3uQ+e6aa645//zzzzzzzNMj+uQnP5nL5V6uWvDPh14ifw8qoqWPeJ73sg5wkg4tevoAv9rMWIWBIj96jN4xVi/hnUfhmETP9i0D48xu582HJWByjCwnum7KIz7RbNNKrICJPqT3NSIYPY1Bx3BLeqe0DdBm2Cz6GmSkDVLYJQh4GrKPL4nCwoj6T58XolAoDb+qiZLgBwGS0cwELWP2KqltOp1xPJmu6AYT7QFRVrr0UCO0KeGkifLfwD3CwQSWcqBuw0QEAfsJKpXHjopWWTGLrAEoVpO3Yy3u/8/em8fZUZX5/+/n1F16X9Ld6ewrCSSBACEsAspmWNxQGR1RB1FxmVFQX47jMDPOV8cv8x1Hv4P8GGdQxl1kcXBAFiGRJbJDgOw72TvpdKfX2337LlXn/P6oc6rqdmAmAoGO3zwvXuF23VOnTlWdez7P8znPojhtBjdexv93GX93EWBLnIdtfM3sloon2T/CcJn+EXqG8YSRMgsmct5cPnYax7TS3sDuPu5Zyz8/xLYeZrdSXZnr79KFXDSPqU2cMoW/GEO1rJ/rvHvpru9rE1SX6p5a+8sfrv3i1v7nKmZ0tDWjnRKgHDrjcjVZVg+jrM4QTwfngxHt+0TzRpA/PfYbXzzplxnvDdSI/nA5iu+vTv6Y7fdXkPK+BNsZUOqKFxBVi3jKaPszSDVKw1s9Mxj/wAyINpKSoGSCIRGtzJAQMiaRxSeR7RWtqCKjbL1Ip47X6hi33A81/Alr4jXR/j9CHWsMoEQk1OWDARl6Lui/39/3vUSV7z9WOW06376UL51L3wgPbuD7j7N8i/1KCX9xNu0NFsK0ZlYr7zo+xgsFvs8tK/ADp1cYAo0xNvOqJUqD2HC178GhcAzHSeBzK6hyoGxnQnJ7XhIwPQqpHSyO0hCilVrc3NWGgm/z0UXQHKN8RaExO0LfJyDO3RfuRhgX727cFNcwXKa9nsBU3Nr4Wr66hL0DzJuIEko+89ppq+WqM3nXApprCAw/eJLAMKcNT6FCeqRSMdjUxfETOXESB4bpznHZidRmyBUrRhuWlA+lpRYlzkUDfM1ggb48p8+wR57Yzhfu5G/u5W/vZf+hOlm/wbJ5OPj29vzsGm9WtfrRnsJT6zu29Hx186TvbJj5LwfqdvnmgJ/aXU7t0eIbVYSImog6MIaSVvlieqtWBSN+QP9IdrUJSuJViZcxkgJzQ93ffar5zmubvv/Fph/mF1+XmfDHUxj6KL4n5VAp3Q9/+MO33nrrFVdc8aUvfSmdTq9bty757YIFC17pxCNF9n6nXO4wgB7R9Wd71QviVS/IG78fz5Qw2og3kD4Otx5rlxIMZcktr0npARMmkwCMMToI/e9tVo1gyNScIHoIEyR3PAVtVCb+mZb3aqNBRLQJc0y7hPUVvLx1ca2m8VzVcN6RlH6+kGd4gLomhtPFcuC3Z1/RkTmfQ3n4JcK02DoA2PIi46cdzox7InzjEu5fz4EhBgus67QUqSekPQohVx4R6Qo/IJvi/AW8ewHbDvDDp2JLNorHt+eAJ/gm1gZsGTchzm3jUDw2h6NgfGH+BGa1sKOXHT0MFeMGCTUxvpHhAt9+iL+6gEmN8cHn91gFhVGJTkLkFoaKbO7mxT28awH3rYvpXgyecEwbgeaG37Ox0/aghGyKkbKzF91dxDwFKCGteHI7K3YRGLIex09i3wBDBXezifGL+zMwdA4gUXieARgu8cQ2/v5i7t/gfCSNZR/sc02an+5IynMhe1jNqXeYriGmvuG2SsZLZWaN/9gLxZ3LVFVz1ex361Ku3Pnc8JofFzbfWeEfh1O6Iorc0fRGwumiJZESKd6ecJeK3eFx5QkFMUrVtOp8l2iMEhs4n1DebKCtm7kugU7c7dCK71RPe1t29pjL3vvWxknva531XwdeJmBtlJzbNPnS1pmH2O2BAwfuvvvu8PPIyMg999zz/PPPP/bYY+GRD3zgA8uWLfv0pz/94IMPnn/++TU1NcuXL//pT3/68Y9/fMmSJcB55523YMGCK6+88pprrjnhhBMef/zxb3/729/97neVUs8888z27du/9a1vJS9XX1+/ZMmSX/3qVzfccIPnHfaF/bXje3t7e29vb/Rnb2/vxIljt/TiUXnzZXMX4oLBjWZbD3VVnDeHnmHW7LPu2IAIe/rYO1BpHlOJd9iFL5mvpuKbMG2L+9sCRIIKVyZCP3vRpCUe+vJXXqrSrjaJs3SiHYl12bEwKjpV3JrrcEtLqCwmbjDykY+W5uTIJUa9JAIm6dgoIZpF5Lg+TAQkdvDhKeGTqaliuGDHqDxOnMz+QfbnSKcolBOkQEQQuNcRVuIJC+cUfUQIfEtSGJg7noe3WH4kvkHBD7hzJTVpTpkKUJWJc+YKvPsEunNs7o5fx8XzSCv29LO5m6oUBlZ3kC/RUssHF/H9J6y1n/FY1cGx4xklAu9bCAtHH3+zZWv/c2DO3fW+K168Votesf7hX53+b4Sungn/EJHEw4syLeE4otBr3kuUNhg9pRLv3FFP6VT1WZP+tCEz1pMJHMX3VyF/9Pb7y0r18Sr3WGACA6h6qZ4T40V2qpK6QPeDkGqRdLsa2RgkqzAZUCK6bBLseGRXCFHButgNBnC2noMPQ5joNmxoq8W6vDcKtMuRKwYj4hls1ltrldkffMKz2mhAeSrMqoMgKUrbjc6jag7XYxxDsq6ThiqyKXSGVXs5dw7A71/i+d00VvGRU+keoqWGs2bx/G5a6+jOARjh5Cn8/qW46JYxtNQxo5lpzdy1Js50F4ZcIzGcRVqHZdsrlZAkwlupZLrjJDbJBZh4wsQzhxjT7RptDhoJMZNgwb/Sfz+cWp6y3mlg7ehyQDmpThDjvjG81I0fEw22hztXsrnLOQUKK/dwU5lrzqE6Q8+wHfHzu7nmHGaOY3sPdVm+95hLcCcYg6/xNefNZVsve/u5Zz2ZFCdPIe3hO/Lh5Mnxk8im+NAi7l1Hrsi8CXx4MZ0DTGyktdbe792rUYKXoi/PHSu5+m2HNGfeWBkKTMqtIWkl+wfWZao3ZsoNYLrGPaWGdUHvk6ANUwUFbOQ7EC4qKUG0+GK0wYgUxWAo+no3QDAi6XoVlHPZ8T+q+8KMYBvI+lzrA3tKH5vcByr37Lf93k3p8SfVn/YVydS94hDHthzF96QcKkF/6623Aj/72c+SSXYiMRWG05En5T34e4wJi70g+ZW6+T2QBihuM/u/VzKBCKIlq0UZaoykhISrPDGYBv3Wa96VchISujUGMVJ3qjf0tLapcYzVqjNTlLisznqEgUc12hgtYtdr5bDaiC0YE/5DZqqMe18qO1MOuq2xK/t38fv/Qmv2ef2bah+t9vtOKE342KeXqGzFhDSGFx9ly0p0YB21o3kWBDx9H39yzeEcpXJ5S//tcWvKGNBQCiKVCwg3V0gpCgHLNtJWyy0rEm7piWJ04YFsiunj2NwV430Yw+V5EFQWnDFQ6doWfrOxEwxz2+jMORYjYXsl930MDBapybChs4KgT7sk7LF9nridcHKXfX6zhmPbaatnfjtdw2zupLGG955AQ5Znd7JpP5kUgB/wgZM5MMQjW6xXY6WearsNXNxfxmO4xIhhdQf5shtD5QROZt8LtQRbF9Udr0qzai+eCcsx2WE3VDFQiHsyif/Z0Hj3LsJshoUy//44V72FWXF2jjdMUk2zUk2fCT97qWpv1jvT40/Zv2OplHKRi0NEyhtnmduQDIUjmUKlP9zBSyh1AGhbK8GAiBEjBoUgKGVGugTrESTRRIizLsXhnJE5koyYFBha/cMxSNADPzr2/E35/vX53v+mzezqxlvnXXjofa5du/a9731v+Lm6uvrCCy989tlnjz/++PCIiNx8883nn3/+L3/5y+uuuy6fz8+dO/cHP/jBJz7xibCBUuq+++679tprr7/++lwuN3/+/F/84hcf+MAHgNtuu626uvod7xhdevf973//vffe++ijj15wwQWHPs5XJ68d3xcuXLhjx47u7u62tjbg2WefDe/uqByVl5dj23lwk/VYVIplm/jps4hw/lymNLFxf0wrGyHrMRIGZEQ8MhWWcER0VPyZtGlDbhp7ukmEIwmoFEEQ92ncGidRCnXXOCbKpeLiUc8Vh0yiWWIpT9L/IaVKknbV0Zf222h7YNQvMfQ4izMdOwyIh1QZWxBte8dGvlNCouM1aSY3sXfQuQEKxrCxk2Pa6BoiMKQ9qtPkywSadBqg5MdaxIIJvLAHhHyJphpOn8H96wC0YXw9z+5kVgvjatg3wNYD8fNRQsHn5qdYsZuPnELvcEw5a9iwj4sXsPwlWyp2+jguPBYDd6+h5FOVItBMaeLae0h5zBiHMQTGPpykSpl4G2NTFo2/5P5NN1z54t/sq9sF5qT9Z63c9fjTk38rpBQmIAjZOxOxMWJ33IkmffRiA4xKBEKoGNyjxhhl0AJVXu38ceeMy77KgPE3WI7i+x8qf9z2+ytJ1WwZ96fe0NNG0jS9Q6nq+MefXx8oRWqyMgH+AbP/phKoCHAElBgTR1wpk/CTNxCWfnVbYwI6dKWTWHGHmFJ31o1V1cPrBK6JcXlKbBSMEYz1mBEBbcQF0Vo2z2htC9w5ql8OKQ/zkS/ZlDWWA7ewb+/hrtWMq2HQ8OtVfOvdVKW5ew1PbLeZ0zxFWtFQxclTeWyrXR+zaa5dQl2GzkHuXoMo66+mBKXQDvXCP0O/eyNI6Nyk4k3uyDavcMIjYtNdm+jIKHa+knwnYWJBuIUTfxcBOomJmOwkJke0pftVtEOQ8NIi2gxwn3XSwwuM0DnI/iFKTuMKcWVzN3sHWb41jlMU2N3HggksmAhw8TxufzFWq2rT/OVdlAN7+nCB/1zJ6TP41qXcuJz+EU6fwbvmA4yUWbGLfJkFE/jkGTy6FV+z/QCnTY8fRqDJFfHCAETF0B9WSvQNk+PrU+eOSz/ZXxbDqY2pUxp010ak5GEMUjaUyP2TZH5nvN0gIuFmukIQEyBaixFjMCkRP6mrhPH0pjxUf8bf5Vf+CDyjMhKUgtLQ0NKv7Cve4tVPRfuSbS7vf1HStfWn/9Wb9wxeqxzF90jkiMbm3/zmN5deeunOnTunTZv2qjvxu83e7/i6ZIQI8kzjeammSz1TYs//KvkjiDFKwgW7LMYEklaITphuMKrqukXTUfaaZdo9UVnRw8lyMrR+NFW72JphhS36wM99VS/lvSZe1Y1l20IssGTvVJlwTVoq43fHvjxxD/t2MOT7/zbz/mn5lhMGpuVSpbea8pJ3z6qp1TRUhc12b+Lx3yQeaTKduIDh8q8clGD8cMjdq7l/gwU5EeozDJdiF/hwAGEh1rJmUgN7c86LiQQkuj/DRCvlIJ4WStFSS/eQbWDfuENiDZIo+xaJgFJoHYetpZSr5H5Q08WTWXIcRZ/ZraQ9tvfw7YctYR0RGXa0lWSEgCcEhj8/m5MS2cEe2sIdL9i79jXvWcB96639HBEQlhipLH3TUIWBQtk+tKIfV9ONNxkcNRAPJGI3NJ5CGzIpJjex7UBsfWKozjBSilhrl5cgKgEUZWlxtEXaQxsmNfK1iw5lIrwBUux4qu/+Pwv6t1kl3cS6X6VaZ8kkMaH3TYWyp4ktcxMy8iHNrsMCU4mecXZ7ZNhHl0jMXPtKop0XQKg95QtN53/3jXs0f4j0lAsf3rB0ad/ul/32rMaJv5p/8cTM/wtOR2+cLFmyZMaMGddff/199933qU99atu2ba2tra+in9cF1o/K2JXhEveuJVck5bGlm5RQX8XWA9bzS4Sr3sJTO1jVEUNJWwNl3/lnmZfDCxLsc6RsVXDnFeBCZe3Zao9CIls90TIKGFKeNeCNzWOY2B6osJXjk+MirlH+2Veih6Mh8XINKgFaVRale/nOIwCFmiz5UuwiQMLhDqwvW6RFRLCb5BRGnwgYPEV1mkAzvp5iYOPNjcETjpvAvgF8g8BwCa3RoITZLaQ8+kcYLpArolLuooCxu+9hUuD5E+gbSeTlM9RV8YVz8IRnd9GY5a3HIHDL86zqoODjCXPbQOgdttGN05tY04knzG7lQ4toqWVLN7esYP8Q88bz2bOsY8GYlFue++t3/8f799fuBqkvNd05/98fmXGnJylP0gVd8o3yCDwCRs/+g/6snPvJiRVNfIzUZJpmNCycVHvsJdM/N71hzIUUvJIcxfcjV94AfA/6TbmHTLuoV3AkHXom6H8wUGnx+4wuhQHvyhgjEuattdxm5RoOzq5XYZ6aZEo1ERATlp11LZUoY0y8xysYY005ifpLmjlYzxhxYVaOFTbW2S9yexIjQni1+jO9cR+ocNLcNsSmQY5vYuqR/gsINJu6KAcc1042RV+eW19gazeB4eq3ckybeWZ38F+bVZ1RounJ8+dnUZvh1ucp+AwWyBWoydBUQzZFrsD+HAaaa7j0BJZtYO8gQEsNhcBGoovzaQpLCoqQSVmeOgl/URCcVJrb8ZJ7sOIRnZvAejGJZVoO6qRyoz3ugYPYdjPqTPeX04sIlZk4ds8qNqGTqKIiz7u4SnuBqeDiBa57Fzc9zq7+uLESzp3Nh04BKPrc/CTrOzFwyXw27GfbgXhESjCa715GdRoDm7voyjFtHNOa+fEzbO4iJeRKaENrLUrozfPl85iSiG7/7qNs3G/zDbz/RC569elNDqsMBeb+rpJvuKQt3SiFrY9+vG/7fUYX6kq6sSDBvi7V8icqvVyimBqjfMal6QnXCS1aIUTpMkIC364CasJVG4t7Hrv56fW7dHND0N/rtfz58HcbGDS6mKqbrGrGp3qrq4bnpFrmpc44X510ypv9MF6lHMX3UF69ntrR0dHX1zdv3rw3IEDvsMrwKm2UzUdjwVUkv1k34eXXa11EbM32cFFMa4n8TSUB3sY6tBN2AAZtwnTQSuvQE14Z0aIFhc4bUWKCsGeTmS61pyig3GkKW3TuKe3nUHkXeWWX3zCNji0FGeoDVXPUEcfOA8ZgNF2Zfh+5uHNxLjXUUK4dKjauuGlfQzB83EmBvGPec8tkd1SZPLIoHAVpDNnq15Wd7xvmuT201XLylNFfXbKAp3bYxOtZj+FyBTsf6kxh4RQl7B/COFN/NPHtbsay8468Pn8uL+yugO2IOo0I5YM7NEKg8cRa7DUZgJGSa5e4qBie38PzHYhhShN/eT4zW/i/72X5S+wfpBTw4h5byyWigePyoFjS//tP8IVz2NzF7n6mN7NwMp6yFL8S1nZSDhJ+BO50nDkYdji5mfOP4Vcr7eOqSiFCfRVDBasrxNxK8m6dGnTmdFbvY6iAgWKZ7QeiX5+92RFXO9i429dRoCjxKzBumyR0Tdk3+IrkyRsu2clvmfCpraY8PPT8DUPPXx/kDxAW4EnsYohgHI2STAyEUy9jvdHOUGdqKJIPIna1VNa7NPa/C3U254I3KuWDEVSmoeG0sbtL35KuenDhe37Ts/37e9fd37szOv725qlXTZz3wbY5Y+Ntj115Ffh+6623fvzjH586deqsWbPuv//+V8fOH5U/cgk031pG17Bdza55G/Mm8J2HLWiIUNb8x1M2FalyRmbvMFXKrUxOCQhXL6NAW8c3qOTro6tKJaaIha3I97gQxMdjtHWXCzeeScYoMZqar8gk44B7lLkuTm00iRNN4l6ERP+Je4lAXyfYgehRxJeQ5NUAWwgH59OhEo2V4AekPMrRzkSSiI8YJOckGkEqQmAoa8oB/SNkPNvW89Cavf0YobmaUkCuEGNJ/wj5EhpGygBBYIn+wO24K/AUGPb085HFfO8xux2RTRNoGqtoqrbm+q4+/nMl23torwfoHuZjp3HbCzbKUgnVGf75PQyM0FJrfe5+9DS9wxhhXSc/X8Enz2CsykdO/afy+o4JK1IFclWl2tXjn/AkpbU2UtzgzW/T+1t1jxaFMcpyefHbTn6IfIFjEatJxQfF5Mt9m/ue/viCG6bXHzHsPEfx/TXLH439frDkHtO9d5VFBCXtn/Oy0yt8m/xuM/Sc1gWjaih3REa7wjjG1KBSmCD6OYWpZkPCTML2gSPiRazpLxrEKMSIGFvwSYypdK0xiKj4V+oOImiMMhIW9gy5iMTXxubFMTjLUIEhLZQRw9AKv/p4qZ6ngCDHCw8Ej2wzq1rU0gb163N560H5vY4YMXDLCtbsQ8GMVq48jeYaPnMmvXkaq8l45f2m77m2YqE56w82pbdkWgw3LMdolKIua3vwFMbQnWOw4LzoAu5ZQ2/eQu2BYdrryRdj5yPjjBxjbALViqA0rE2tR60xlZvf4REikjVqEBlUJr4QIAblEQRxJ7YwTETBu5FFGwn2uIrbJJWceAZF2o5TkOxFXbG3g9WklEIbZxO6S89oobWW6S3s6ncjMaQ8HtnKeXNobyCb4sOLWbaJYpkpTTywwd27qw83uckWg3lsK3eutIELHz6FNR201gGUNIUyKQWQ9egaqiDoP/827lnLvkEWTuKsRMn3MSZ1nnxwosuGQc0x5/08N/fhoYe+yOBm0GQeRtdCCvwwSkdEpzkgJm3EB62M2EiccD6qBKciUt7//MBDX/qT8mBAKlCZTJBXKo2XxpigOKB0XW3nKTo1HOxepXfvKu76afbYc6rmvv8N8WN9PeUovodyqAR9EATXXXfd7bffvnr1as/zbrrppquvvtr3/ZNPPvn++++fMGHCYR3lYZUgbyi4FdCtRZmwSGyAZAxFcXFCbrkEwhXaOW0ZRIyRUGU2YdBaXKxRKQlj1XS4LPoGwXhG1RmvVmpP8RrO9RDyL+ru23xKbqX1EVy6HGxp+GhpxSDV0vTOsesK9N/I9Hl0bKXZ1Df7dWUpG0xJaYP0VY3rpcVfs68+17n7wMTIg41EmtbwQLaGs1/H7Bo7evnXx8gVQDh5Ep892x7Xhoc2s6WbTBpGEKHkowHn0h5tgGtDUxVG6M8niGASBryDzCTMG+Gd83nPCTz+UsKwTmaYjdA0PCPJDkQEtDB/PBq2dFeQ2lFLO580RtjVz0+eoa2ePf3MHMefncrvt7JidzyyZI6dhIMI2nD9o3bMGzrJlfj7i3hoCxjePpd/fsg64iUpAzdrbX+eR1sdvXkumkd3jsAwpZGaDLe9aG8oed2GatKK3pHEjRhqMhzTyosdMc/uqOY4Ih6TOAVESIUZ/x0/YtzxsrbukMlEeGNDJF1bf8bf+L2b8ut+boxzeY82AFUmXGXs9NDxmmBJrGQ5WeP4feJbx6mIYKdGKOGEDWdcXKUvytIkUc4c6s+4VtWN9Yj497TMfE/LzMCYzlLeYNozNWk5KBLlqLxO+N7a2nrPPfcc7qEelSNbdvezf8iayoHmmZ3Mm8D8CWzvdanJcbvFBi9FOcxjHlDQeJ5tkLQqxdBcS02G7lycfS6W5MqepLAP8hM3lS1jNEliolRmlUkATczOOwxymQsq8SgaeaTGmWhhrjSho8G7MYhzrDSVvCyM3o2wQ6pEtWTmcstKeYlIvlHkvolHSOS2L3H3ZR+EgRGmNjG5iY4Bmwqgv0BrLV05Jjc5/cd1MrWZTftdtyAQaKaP4/gJrNlHx4BNDFib5cTJfOZMlm5iqEhLHeceE9dy37Cf7z5qB9kxwORG61K3aCq/XEE2TcHnlGlkU4yvt6doQ28+HvnG/YxtSX9kUnmB2rhjxQutD5/e9oGyLv6+45baqqlDpdp6agwHRkxNDflQuap8oxhBaQJJPnf3VdJlQuJTfF28a8s/fWnRrW/8nb5GOYrvhyh/xPb7KDFleu/yUYKAbwYf0W1XKiD3uM49E4jGYCiLwfi9Gs8TrUG0tnaOGDHgUnKDW4vtb8eE5Fnoo5f4zSUy14du7eJcYCuWYBu8WuFyZUBMyOxHtpYAIqKd930CxELKTmPElBAPAyojwyt1SND33e2nNpiz4B09Piekb98hRzBBv3+QlR201ALsOMDWbk6YhKdos2ERQ0/q8qBKjff8XP1g0/zWXcvRGk9R1uTLGE1TNaWAnmHG1ZIrEmi0oeRT8BLwqixZbxzmxjgOgaEuG5c0BwfuzrYlYUq5vyvuYtRXRsfMO6Hp5TwPgoPMZ/sh4p0iWl/sQKJvreKQYEkqsu5UgnuoGChIpdDGpvEx2Mz1obthSCxUpyn4GENLLZefAlCXobGK4RKBxri0sS/u5eIGDNz+Apu6CTRP72R8PftcKVcxtNdzjcsa/+hWShpl0IblWwmMrSdvDBMaGCnblHejisOlFO87YnaRg6GOwkv3S7q66phL2bHcHNhs05U0/QWFy8SkjJSlQo+LqwQYZ2UT6qYh0BtQXv/vrkYXBFIEKT1iBK3LYgKUV7vwE/76p7UyeBkTlCTIl9Y+NLT1B40jN9Sd9Jk35ym8NjmK74d6t9/5znd++tOffu1rX/M8b3Bw8Mtf/vKNN944ODg4a9asf/iHfzisQzzckp0iDgAtOqfG0fReD8hOF69JiYcr2h4Wqg6XZ+PViWPMjWC0iHH0nxEdJ4gGjNF2rywy+aCMGZG601XjBZ54ALkntSnG1pu1+YwhTGGhDC5dXTiCce9JyZHg/VDI07ufwAcoFejuoG0yF1/BooXZCweOrQqyNTrbXmzMaN1a6F3Ys6a6ODx+1Zqpw7uTXvMAYYVMxSlv57LP0z799Rvi0o0MFUh7pBQv7rEJWIDndvHABjZ3sX/QAljg4sKsXe2oYWMYKNI/UoGIJMzsiEPFwa0InuLtxyK1ppiAAAAgAElEQVQwpTlqjQA6JppHmdn2os6SD23aPQPUZqivigkCST64Si1hzT4e2cr6Tu5bz5fv5r71MVUhMYYDlX9G8W6GkmZLFxMa+MgpfGQx7Q3UZBDwFApaaji2zd2IexqeoDUr93DfOu5ezVPbeW4XT+1gcqOl9aPAupTQVEPZBzh1aoxfKY9MKiq2XPGQ7Q3GnI0bswsLSCmHhGEbhdaIwWhOncrHT3+ZKTEGpHr+R0SlRMV2eDhtGk7/ilJZg1gNPTwc3b1L9W/EOnmYKGAjmoLJTMUSLWwxdxIaIAkGK94OMIZ087F1p37ljXwUr0U8kcnZ2inZuv/X0P3Q5Y8Y34/K2JKadNL4oKEa4PTptNbajGTRoq6UZerDRSq04iLtJ1reDfTm2dNvQ9HjnUkcjOI830OJzGmVOOLOitnOaCGs4D/Ric/23wiLJQFMyTKqrr2F9AidE7nm43+j/GxS8a1yXnsVzpVRi1FKQhLKEy0rDPZo3zXxBOJNC6erKJV4Hk4NMJBK2RC03QPs6atw8TswzOffRtm39xsizTnHcP7c+O3gctbNbOHShVx1JhMbrBP9uxbwj8v4/lPs7mf+RL50LidOYlUH6ztZsZtfPh+PJ9B0D3HqNJprOHUaHz+dtjqObYtyJFpRQnU6fgvpMa80p6Rm8cS3/smnv3DubZ9YcMNnTrjpR0v2DxZ3LPKfbzVdSkwNw+ICRiTBvAPHFThnmHkFqiP6yP0UXDkrqx5GpxjwdZkjVo7i+/8orwu+9/b2vve9721ubl68eHFUXm+siT9o4rmt0CMAhU2m7y7f32fKnaa819Kr+Ao/0BqtjSi8RhFboAn3q7KfCLuUxKrofkQ2zSQmsbJFJyd+YRFiuN6dhMu0S7UWXiiEr7ALRzmExxQiRoxNSW3d/EWhUgC6aEbWmUKGosdwSuYMam8ULBxZ4iWiDTSkRq/buoQoIZuiucqMb7I2Na40y9cu4hvv4Oq38b8uZsmxaI0OkctzJX4dEmlToQNU4LhhqHgQ1idtW0YjcrLniuNubM6QC2+ysvPkf66riI437sSoGFs4Jyu2gSpHlVSHIjvSuAalgEzKWoPGmeFG4ppjIVVclaKseWADxtBYjSe01lqD0BiUx2/X8/Bm/u/DrNpLsew6NExvJqXwFGfN5toL2dbD9x7nzpUUA2fvC8NlPnMm3cN05ThzJleexkmTmdfO1W+LdmKOONH5rv4HPzP49D8OLv9q989Py6/5cbgIKEF5B6T6+6hixBuJY3pwb1iFOBbquSoV62Ta1yM9RpeMwThNTATQqaa5jW/7p9Ts03RVDu1JoMSkguyQMWZk3U/enKfwOsn/y/h+qP7XP/7xj3/wgx+E2e6XLl1aU1PzqU99yvO8a6+99oMf/ODhHOFhl6q5SrJafAl8I1B9vBr/yVT4axlYpnW/lhRKMEFUJ8ZGL5ti+BMKITPcBrVJcsQIIgYdFolVNeI1U+4kLGjpLCdjfElmFA2G3emuHEnCvtGivJgzg7rFXt0ZR8B83b2Zpx9AKTJZqmvp7gAQj3PfzynnM6tz0gO/IFtOAzXlwdP2P1PwqgQGM3UBnpGykFbGZLVuzw2XU97ApNpikalzDsdIE6pTBHidg2gdx4DblTJCcSqqrukIvx1FbiJ7251shJQQGDdZnM/gZ97CTU+wux8UBHYHO1maM0HSJjp086Xos3Yf2bQdZTiKcVUoxYHhyhMNZY0E9urDhUp0r6BkE5sKJGoaCwL9I2zt5pg2e96HFvHLF+gdZkIDn38rLXX87b0cGHbdavxQk4j8CsFo9g1y+0o3Zmfei2KggDGMlBkqccpUVu8j7YFhwQTmtSfSAYE4+oDEiyB6Vi6/Xn2WfIlyQDLCNLyXyU1kx2gYStWMC8d/fO3Qc98ZXv0fCTXQpKec17bgytwz/6ew5a6g0BspYGEKXyVivLQJyoIZvcXlqC0Rl6de4SyMWIwYCZNeGutpGmlrolTzRT+sOeHKN+4pHJXDL3/E+H5UxpaMr+ets3hsG9owuZFLjgO4ZQWdg24NSkCnNRqd4RIvUg6n0mnryo2ttkGUVECiQDScMlVpZsfYHV20EijFYYQ1nsxocKnIei8VY7M9xJmM469MYgz2sMNEonojxn2OzPJwiXeR9cmg+1GlcUM6Vid1D7FFcaxR6FZ8T4gr77pb8Bz3W1tlq7zoIL6/kJTXBl+jTBxaFYVhh/f7vcfIl62ynBJOn8FjLzFYcGF2xt2C4Cn+8i4Gi2QUb53Nu4/n/vXs6iXjYQxPbuOM6fzsWTpzLz+dzp7FZSchMFTkFysYLCKwrYe/WUJzIkXphfO4Zw0InnDmjJfvagxLz8huEwQelBCMiNGxPZ/QECeUmeCTVzRrJg7zaJ3NEiSACmEdQECRDvDDhNop8c6e/KE369aOyhsgrwu+X3755Y2NjS+++OK99957ySWX7NixYwxmsUs1kp5EaY9dgOtOU0Bpt9aBUWnBQEAwBL5df1Roy2v8gSjrR/JXBdHKHtriKnLCw0XP2z90rE0TAoqDo2QtutjaihZrsUyn4H6jEpEJJkzdHebWCan6KArYYBAPXZS6t3iAykjVbGnt1NtKZHxZr+SvZx/ep/06S6DZ0o2nmN2KEtrquGAuD21GCSdNZk4b0HuXP/y8JpDUOEm34w8YrxpdpPECDzWdJ7dbanhOOy11KKErx5PbmDeB4yawrYesR00Wo+lyJd9qMxR8NwKHoRWATuJbJ4bYmKVSYQjTzsTJV8XZ6Q7N4/mE26T3MNpx8RGN9HIx9xWDSfrIJwaf8kh7FMqIJILaoykIYvCULbHj+za+PDkZI/Y/75NWaMNQkXX79P/5ndrTR1WaXIkpzXQOkvVorKZnmDtWUp1GCYFGGYDeIb7xTu5Zy1CJee0s38qvVyOGVVCdsS1TijmtLJjIDZexs5fhEq21XHZifJf5Mhv2M76Wqc3/w+QZS1LseKLcvcqraQ8Gd/l9W1SmoSKBghCqcS8zw8JDOjFrtB/OI+N2ZmLOUOK35Q9sLXU+V3vylb1r31tVnKPL+UL1NkNedGB27wmW3u+9/WJH/B+VI0YOlZnatWvXiSfan82yZcsuvPDCMHVde3v73r17D9fo3hDx6mTil1NDKwJdoG5xKjPVHs89Fgw9G4AYZSSQyCPKlgoVTJlo7bPrWZLoCgPhwvz1Gr/LWFIMot1blTXl/fGam26T8l4dI3+4TosSzxB4dW81Q0+JKRiE6nnS+tEx7wcEwNZVVNeS66U4Qi4sLmIwmtWPM2EGq550BqzQWBosq3RZpYFxhb7hcdWQMiZ/yr6BxmIpn05tGNdSLDBuAtmq//6af7hcMp/N3Ta5+eLpMWM7pYmyqw5nkdjte4YvM8mbA9UpCiHQKhqrLNEMtoGClLL1vcLDgeG+dVx+Co3VfPXttpNVHfzwGYrliozgoUgUiOf6DBWFgs+CCezqs82U2LGFkd1u2yFxVsK8S/q+1WZpqGL/IDqZZsedF4X+GciX+Zfl/NX5zBgHsGAiX7+YXJGmausg+YVz+L+PkCugE0R/PNndADoHeN9C7l/PSBkjpMJoO6fWFMssnsYpU+kbYU6bvdaE+thct6lbIrA7iCjR0FJLbdpm441mm30fhqd3cMm8V5wYb7akxs1tuugHpb7Npd3Lo3RBAw99vv2TG1SmURcHiTYpIlILESOi0lqXiOh1t8Niu0jaH8nNkTB5k92ft99H+RIRpKrtCGLni1ov7etf2tu/s1A0MDWbuaC56R0tzdVHNZVK+SPG96My5uTDi3nn8RTKNoe4gY1dMTuP3WaM6eMIocIg6MiMFEEHcbq5Ck+kKBLcAU1sfEYQkbSPKlHDxBxMJQkekSyVDSRhKlVgKwke34y+ouNvYsNePAjcikwC1FxLQ3xWtN9gO668BUVi8DibP7oXBcaqIuJc6cNufW1vx9e81O3SDblnEno1GoMORm9OhM/fCFmPkVIck6VhdQdDrjxM2IPWKGHmOB7ZbDWEkubhLVw0j/4Rd67C93luF/tzpBTlJIUBQGst71hg9Y1VexlwWYZzRVbsYkmiiNwl8xhfy+b99BYRYbhEbYaxLRuH996896HhoLCodty/bP7XwFswz19bw0jIuKtoykQpEIS+FIM+GfcTSRnKlcnr7G/CMKf59LMmfvCpzl8r5OLpnztj4mVv2n2+BjmK74corx3fd+7c+bvf/W737t2TJk36/Oc//7Of/ez222//3Oc+dxgH/apEUtJ2RXrgET8YkNpFUrtIAemJSjxbpMQoY4pIoFEeUdba0CWFMJeNRA7wrjCWAyCnTjtrJhkW7ZJFRwtppEE76DCukFRI3ouJi40lrKyExSWWj7e/XBNHPIWtvDrGfzaValWqyh5rfIeSh5k/aPqmqZuWqHFRKuyxL77mJ8+wqQtjOGESf3YqSnjXAk6bTqCZUI9Ifr3OLdeh01WpwwQ5qmaq9GSpmkv1HI8px7JqD8MlgL48Nz9JYFjVAfDoSzRWkRLKms5BlDBjHJcv4r/W8lJ36DcJ4VZINKCE5W4ciMeTgQqMNs46tqqBjk1dNz/c50RysXi3JrFMx9R88sxkX1Qs+qNahj5/IVeuDSll7y7OfpNQigRKroxcrJ64XaogsJVdjVdIZQe8xpqOIaS2Np9XKeG0qTywkYZqDuQoaYDhYkyPVKVZPJUfPc3WbkRY3WGrAoSzuljm5Mms7eTU6bzneIDrH2ZjNxjqs/yvd9CQBdif47qlFMsYoa2Ob74jDr4c26KyTSYoY9CFXgGVbfSLfdbENpjQxI5eQrSCJLPORmtDxWRIgDjOxy78zi8duOPCqulvr33rIyNbqnThd3rgaqMLgledPTd49gmZOEmdcNKb8jRetRzF90Ml6Nvb23ft2tXa2loul++5555//Md/DI+/9NJLkyaN9UzE/6Ok2qTpkopHUdqj++8LCPExsMSVW5VVwuM0WUlRGxOndoxZT0HViB6CDOLHq2QYcJqekACEMojEkUmIdonoRExuOUZrr1a1fsyrnju2JqjWFPNka0Zv0YWb2cXhhHmAfQDDg2AY7gdQGGNkOF3rmUBAxHgmyGdqDUZJVWt+b+CZ1eMnDqfTXkDXbp77HWdc8rrewNQmvnYhK3YxsZH5iYSM+RJ+kEjAmvCuSJKa4e2JUAioSjOhga4c2RQ1adIekxsQj7UdiEKEqQ3s6HPku6FnePRgTpxMfYZiOa4Gl0lR9G37g2PnDaQVnrJtrBmvKfqRW4Y7I1YNHE67W0CY1MiXz+f+dZQ1PUOR7oi4+nvR6Z7CE/yA53exd4CpTUxtJu0xLuGz1l7Pde9k1V7+48lYlRFiWiG8enMNFx7HWbP5+XOs30fJT+oyAGmPhZUrzCXz+fkzBBH94fojUVw3REIUKeGvzufv7rORCmC5icg9s3OQ1R0snPzKk+PNl/oTPtWza3mUvdLv3wYEw/swQfREY9XeaLyM0SWrCriJJk45iFwek2ltAruTOForFOI0iUp5dQs/+Ybf/auUX3f3fGXbjm0jheTBf9/bOb0q+w8zpl0x4cjNzfn6yx83vh+VMSeNVTS6bfYXdrsyIWLX7enjGAlICz15imXr14C4RKUJF+xAYkQb7cweYUEEmpE147Av4RHpljxJAFBkCUdmMIlLmHhVjWGUxNrpjPaI0E8eJ3KWxw5DGwicDVcJgpFrB9E2bGKFjrmDJGWQaDCKKAq/ldC9utJPX9y/Bko+GQ9fu1GEpnUQ/2lAlH0OuM91VSgoF+Kr1WVidt4YAsh4KI+rzmDfIDt6oyEDLN9K9xDG2OS27fVUp9y7cOxGeMsN1XztYlt0Dmh2SerD8TVGf7pj7fX8xzNozeo93LeOKc0sOZZTpzEmZSQofXnLzzbl92WVd+fuNQVqskp1eFOmBzs9qNIUVMVMD99bGfalOaaIgq4UJam0+aPmSp0z+aNLpn3mkhlXv2l3+JrlKL4furx2fF+1atW0adOixmeeeebKlSsP13Bfm6RapeUD6eSR6vnScLYaetbXvkggksIEYrSOcseLEY1Wtq6Ys+3D/4Uu7TZXvNOiXUVZF9Nkf1gho+6KN4lldmPGX4U7AQaDUeE1jNiN2UqEiJj4MO+N1dpDuj70s1ci9eeoVLM6sKnwPN0yxVwwbkpmkmr9qAKmcqTJtgNs2k9TDcDqvezpZ1ozwPg4z0l5t8sGBBgCn5H1urib8l6VacX76XMMl+zr6xwA6MohWOt1sEBLDX15PMFT7OzhxscYKlaw6mFReon+JYH1Ejs2h5cH+1XSg8lioqsqH4Fj2DiOghYkwSNJcq8nAv1IqVA2WZ/jjVyKGxPv/dvtIacF5Qr2ioFJ9OlglMRmQ5IfiCQ0NZUiCAksttbNbs0fAKVFil5VdarMUzvIeHTlKpP+GQDf0JTm/GP55m/xFCKgKfkxyiNcsoDPuFJ/O3rZ2GVJlVyJ25/nU2cC3P4ChbLt/MAQv9/CuXMPbTK9yZKdek7N8R8bWvV9lCfpBvEyVnlxsyYgLtAr7gVHYhxHj9N8TWLFibzsQz7JuAku/sjISw+PrL1Npb9iypen287OHPhUpn6eF7T6eqdZ8Uhm6nRpOmICEY7iO4eeg/6yyy773Oc+9/jjj1977bXd3d2XXHIJMDg4+PWvfz38fChyROSwC6XvwUAXnON0tDUqtjpMjKVai4gWI9WRgSbYn5ZbshWiICDVIIawGI2txF17oqo7M34FQb8xWqu4VowRTLiQigFtBKWHdc8tPmNJ9u/gv/6du2/itz8h1wsw1M8LD/PQbTzzAMU8xaJtaddnBVDM8/SDBOX4cQ5kGtY1zy+qTN6rfmLCmSWVEcEnSOtyJpDhTNoL7Xehv/sw3EZjNRcca9n57hwPb2HLAX75fDKeKGYvI0iyAByRnYIx7BvgT06iJsOcNr56Adecy2fPZMFEqtI0VLF4mq0sH/bSPxKXUkmK55HySCuaq6mK9De3GZQYAZ7QUEVK2ernOHs7XwZoriGTqjzlYLIAJjbwlfOpyzC1mVKZxio7QuWh3Drhic2iYqkNxdJN/PRZ/s/vWLrhZW4h7bFoCgsnW50ASCnqMjTW4imAhmo+cQZ3r+Ha37Byt90qj+L7xNBUzfEH2Q+TG0eHFsbcSuJlGcFo0h7F0BHAvaCI3LEv0PCfY9TSiKR6/uWilMLVE9KloRf/vXruZa5ScTKdgyCYcs4EZafHVoggIcuhnP5pBCSlFFIx1QF0QmMUkdqT/7z+9L96I274Ncvfb9912bqNo9A9lJ2F4sc2brlmyzZz8HevIOedd54kpK2t7V3vetfatWtHNfvVr3517rnnNjc3Nzc3n3HGGbfccosxh3SRQ+z/8Mnrgu9H5aj8dzJSZmBk9MH9OX7xHPXZ2HpMp5jQQODjKVpqnIEXGa2R1YIlalXESh8McKNobkmw1eEB5XBBWd0i6pnocon+Y6bd2PYV1HzUPtohiPLDVhr2JgpOdwa8jk5M9oAz35T96HkJ0y3CssSTsSclksuHklKJATgGXydT6ick6rDgJ5xRXByhSTxhG0roLtRQRVWKM2bwnoUWxGszXLowBpuwYTkg0MwZT1U63hIIX+XyrZQ1DVXUZzh7Fn95AW87hoYsgXUidZ0ohgoVuenmT+DEyZR8SmWOa+fU6aNv6sGNsYOkb9jZy388xcqO0c3Ghvx8/2O/7Vm5Y6S7s9gfiCgCjfeSN3dN6tQFprEo8b4S0fvTaOhOsSvDliwbwwiBeCKIiI0D1lr/cN0XHuu45Y2+q9dPjuL7HySvHd+7urpaWlqiP1tbW7u6ug7XcA9ZTLGS2XoFGdkUDD6mdR7KCMaUQFBKGXF5IRE1mgwxAiriL40SIyrSsV0DXGI1iP1dYvvQlnfURGaukahqGa4nsYRuPJcSIOPWXwNGO3QSJWIMuWfY883ivjtKk37ZtPyuzmu2/r4yV+URJWHSlVCMeVlf6apjJSq/C1BCVZmUKZS2jAzftpftPWB3MhBFYGw2tgj3e/IEbi/cCEPF6HqOXhcUeEIqSp2aHIaqfLpOJRj1zOMgv1ESKSEkiHunD4xuJXbDGzAao6wuIcl1X6yFZrE1Se67C5mDZkTYME40JwAaPKE6hYAn1izUYdkbw/z2QqaqL9uc1cW09lO6hK/ZN8hQ0QUfHDT4A0Ms3UDgyGNgchMpd0fHtDK1mZEyz+zkye38elV8LiZ+L8Olip47Emnu9g2yvSfhdTfGRFTjOd+a+Kmt4z+5oWbe5TookqhiGRaREEd1GNy7DU912q4ky15ElEZ8CftNqB/bxcsUJPuvkv6JqjGFnVNqj7lK8sFA4af9mTt6uq8dueN/UyqOHuqYlKP4HsqhetB//etf/+xnP/v2t79dRP7lX/6lvb39zjvvvPLKK+fPn//3f//3h9jJEZHDDihs0YW1BpQ43yJnE4nGiHKQbQxKSbgJWXSxbyEaKMusi8H4BL1BwwXp4ecDSz2KDjPNZaaKJHDIaxXZF1aFjQw8+6vWdsXXAkFuDGFwbycP/addQQZ6eHYZZ72b+39CUEILshsRMlWUiw5E3OIvip3rCHzSplxWqXn9G7c2zt5VN3Vbw0wtylcpoIy/s/kX3afe1dw7v1b/+XBqepj1tOmwbp49s4MfPVthdgIYlOK8OezuoydPz3DsdxYFHRqs59e4Wm5/gZKPEfoLfPot/OAJdvQhkE1x3zpmt7KlyzLgu/q54VH+9iLqE+GIJ0zkka0WIxdMZNXecBe1IrGdcla9CM21nDfHRvOBS3cCnjBSpLWGhRN5aBtBUKk9OIT+0MmcO9eu8adPpy/PvetsP9qQCs3BmKm1dyrOiUtrHn2JCw9KFBNofrGCl3qcm6Egwt9eREut/dbAzU+yaq8NtSC00mFyEwsmUpflnGNeZg9xWjPvP5F71trd9WyaYjlWR8J/I6zLl7luKcWggg2JqJDw9fXkKfpjNhM9gKh046xS/1YXx0N+zQ/HX7Gi6cKbck99Myj0qHStLg3iFwmnSMhlSMomiXCPFsGIB6K8tPHzIsoImdYTqmZenN9wq5/bZekmNy/CQDwxIKp6wUcaL7jxTXsCf4j8YG/nN3fu/u/b3Nixb3I289VpUw6xzwULFnzjG98AtNZ79+793ve+d8EFF6xbty6CsGuuuebGG2+89NJLv/nNb2YymaVLl370ox/duHHjN7/5zbDBr3/968suq8gkcNVVV918882H2P9hldcF34/KUXlFeXYnt6xAhFOn8aFFdoMW6MqRTlGTpU3RO0xrLW+ZycJJ9I7Q0Y82tNayb9CS0dZVrdKaTTLmkLBRR9mrlUtb3AaLrSTp+ISVW9FH0sYmgYZJa1xXNEi6z0d5ZiqKfiRQdfSR5I0IxhD41piLDG+JuO/kRUeRCyZhykY0ksRAGbMGiQHEWXHclZIVd+In4Nl+tKG/AIYHN1KX4crTmdrEvhwPbqSllu48OkDEZqHRhgPDnDqdFzvYsB9j8BSnTmPrATyhsZoDw7zreOqz+Jq/XsJjL5FN8fg2uodA0Ib6zGgS5y/Opi+PMYyr5WUkOW2MnYHP7eSkNzp4zsAPd/Y92tt9amPj1TPbleCb0r+t/uSq7qUplX3f7L9eMu2zf7np5wrJKC/nF2qNlMimKZfJzPJ7F/iT5/U09dTsW5lVvdmCAS0pMVqJBnzYlUlyhCHZpcZlJ81uXvxM52/6pVEp06D7/231J0+b8L6sV/Pfj3YMylF8/0PlteO7CVO2JsT331RHMU3XD/2RjYEgze/26s+1GV9zvw/y63WqTZqWeLrA4MNBkKPcYZJpZ8TylkaJkbTool0SjXWHi5deE0OCsQlukjZYGO9u/eoTPj929U2slg553Frqmdj7JbkXa5yZ5MK/rDefcSntbSdGGyMSHAgKjcF+L5+uUldsXHDBnDuunbZ4WvbILK05YxwnTWZlB8Zw2nQmNx7cJDtDjftTL/d7HQwZ46PzRvviF5US36ztrFj1wlfnuQQv2LcPQjlACOP2nQkc7XYbjJjjJsisVh7ZTBBQClySt0rdIMooql0K0fB7rWNWdTSmQ/x3BLjONE5+K66QTHRZ4xLqRo59hEEY0eeI2R2l80QbR+KCAEhoNSaeg+8+AaNZutE6tGnXd1WK/sKEXOezbYvzqeoaPVJXHp7q77PV43H9RE8gYpGf3I4IgSYwjK/jo4tpqWPZBg4Mc+x4cgV++Tw7etCQK8TPSoS3u9x0F83jpsdjuiMKd/vtepZuwhPmjufPTo2j6MaYqOpWVd0K2gztNdFujntFkeZlLM9up2ec3CYqaoFVr8IPEiWwt9UpjbjNFJHAsD/QX2WkLTv5TO+dS4bvuE33DHiqCdH53geqO6+RadPftCdyaHIU3yM5VE6qrq7uF7/4xY9//GMRSaVSwKJFix566KFFixaFf/6PcqTksAP67tVu8QrFhFBsXNWXxrNFatTwC9r4RqUl6Ne6ZCymijEu07XYcDgxKOMbf9AtNUYBgun7ryC/Srd8OJVqFKB6thpZHURR1ZGFFPrjO7sKr1pebtRvguzfxSN3JPb3DAf28uwDmMCuqKEVWRpx8OFCcUO6u1xGhAnDnRNHOmcO7mgf6T5Q1VLnD9X6+XymWppqav5kemrdA4WOZ/K1jy9eePyaXdNHhmlu55TzD+dd3bnaZZKJFlGHguccQ1sd33+SnqEYkGK1CsDuHoc4nRJ29/GPy8i5fct8iZRi/2CCC4DeEf76HjxoquaykzhxMh9cRHsDWw4wu4Xz57L3dwxGiVmd2hduTacU42rZO8BtL+BHddi1nUXi4UNJs3w7Hz2Fe9da+5ZIIxHSirclePBywLJN+IGjLQyTxnHFaeQK3L8eA0uOpa2Of32C3sF4C7j4csr6zj7W7KM25QLuNCXN49u59HgATxMWgXkAACAASURBVPGz53ixI/EcncKwZ4Arz2BqE9Hjf3QLKzuoTrPkWGa3suRYzp/L6j280MGOHrrLTncJX4GK8xIYKJYhydUkGIrwDRzT5oIMxq7ULf5y37I/x+0+ZKedB9SeeFXtiVeFDYZeuHHgoS+EBSwybQt1eSgY2I4oE/nd2AcdtH34yVLns8VtDwT5Tq9xVsNZ/5BunT+y6Q6L9243PnxCSlKqdrz2h+tP+dKbcNt/uHSXy9/4n9A9lL/etvNPx7fNqDqkPJ1tbW1JeD7vvPNOPPHEZcuWXX755cDy5ctvvPHG66+//otf/GLY4NOf/vS111573XXXXXHFFXPmzAG2bt3a3t4eongoxx133CH2f7jlteP7UTkqryiFMresoLUOJazqYP4ETnaK9ZQmSj5FHwULJvLJM1i3j+uWoTUCrbW8ZRb3raWsiaiQiGqPbdFoScfZilGdWCBhiyYTf44qjR2V+Aj7sga7iT/Hx0dR/1Hke5Ilj2AtcZU4PN/RAUQDjmx1Z4QnqfAoBN6xNtFdJQaTMP5l1BEq9I3EPcdjiM86uPScu9zoXD2CiKMkqLj94TK/WcvJk1i2xR6pSnHiNJ7dTtkHUEJaUSzzvoVsf5iCT2DoylHwyXgEhmNaaajmgQ3cuxaEP1vM6TPY3kuuQCEgo5jZwsHS/Mp085JjWbHTERRii9Q1vQn09N9s2PPPnb/1yNzaX147fPbNJxy3dOdNj3X8MqWyRg/8ZN0XZze/TYnMqZnYVRooSnl2ukmNrBiUhuNrJ11ZdezAtmfImOpSW65uvxiVV00piuuz70ibkfmle3F6UKS6ipBV1fkgh0m96C3am5oMTPF3nahXdY/snFI3dgvwvKwcxfdXIa8d39vb23t7e6M/e3t7J06ceLiGewgysDwYWa8lLcaY3nv8mlOVVysDS4P+3waiTGGzlPcar1bKnZq0lAd0IhGYRGu5MRjfKBFtLBXuSNewgFzYCsEEoERIOLS77M/GWv5xipJ4Y4zEzzCBT/FCbTdaHVcQ9hT2GXPxzrY0JrFD4mL5VTgQI4L4YqrVkVGa7mDxe0Wfe0rm7GNICVOaXgasAKg7zas7zSvu1F3fL6WqtJ/3tKRNoGr1PjxXarUuy7RmMinWd1KboeRT1hU14asypJU1S+1z1iC/Gj/9RxNmzR8e+MDyXWfkKn2NY7bdqRDhm7TFQCKW3BnSyblgM5iY0YBrkvPDjc3O0yhBHzGxHmoI4ozAaIMhGlLYh5IY5iLXt1AUGJU4KCEhhYbfrLZ8ehg3Evrk1WRQwu6+KUFvWvu92ea68tCU/F7mtPFS9+gBtNVxYNjRJoKEgQhCdYrz57Kqg8ECj74Ehqd3Mq2J/hGaa9CGgRGaqsmXKAe87RhOcAvLoil88kzuXk1K8Z4TmNsGkCvw4Eba6sHw0gHW7WPxGM1TF0q5a6XRQfzi3UoUK3GCmNEpbuw7dDppGP8Y/uaj1PM4FwtL6dvHjpghk/qncvcnen93v2pUpkcru66UaWh4A2/91chRfE/KH2Z7p9PpO+64Iyz7PnPmzJkzZwK33nrroQziCMphp4c0GHHp4LFYK2IwSpQw9Bwtl6khHUhGJANpoRRZX+J+PPHuu8oytELbkCt30IgYX49sVr23++M/nQakxogSE++bivtgM5sYjErJ+KvffAw2mmKex+5Gm4RFLIhi/26CAEgYrdgsZFGImBLKJRAmjOw7rXtFycsqdGuhu7ncV10eKXrZGj9fPbjHe7b8VMNt3apcXWdOm1910TlvyL2NlCqs0BApMyk+eCLt9dy3njUdCah2WphSLJnLC7vpGXFRXYayRsJ8cGLt24LPxHo6cwk7P2wZUIauIX6+ggUTSSlOm874OhqrEbh8Ef97mStLW8lK+JruHKLo6He0hRt5yqPs01pHbcbGs581k7vW2CtGKmNgGClb/30N33yQ4VKCbjDMabNceZSd//pH6Mm5fgSB+oxt3jHAszvROqZghsvRowTDzljLZ+3e+EZi9UUwhn99jG+92zbb3MW966jL0pXjhuV8571kPDzh5KmcPJVHNnPbi3jKejpIkqmPuj2IVfEU42sB2ht49/GvpA6OHak5+bNDq28u739BhFTj7MZzvjWqQd2iq9NNs/Obf51umVdz4qcJSrknv/H/s/feYXocVb7/p6r7zZODwiiNcpYt29hyzsbY2IDBLHmxST+S4V7Yy8JeLmGXZYG7GBZ2F8wPdskZbIxxwjgn2ZKtZMmKI2lGM9Lk9MbuqvtHV3X3O5IzlmWY8/iR3+m3u7o6vHXO+Z5zvscb2Vc+8LDK90BkGaqxAzUnXFNzwjXhsVorb2RfVQAoCMgnsg2X/kD4pcT0NW7DvKN0qS9Mvn2g50Cp/Mz7AfBvnQe+umDu8zjLlClTgETC5G585jOfOf7440PtHsjHPvaxG2644b777gsV/HHHHfe+973veYx/dOSF6PdJmZSnlKKHFCbf2ZEUKgDDBX7+OIPjnDyHhIMUnDaXTIKbnkDZiv9DYzy4mw+fxVfvAmLYcUi3ElpJISJigWYhUX6VcjHq5anS3mMEccRT2+I5+zZVLeS7D086Qb+EqifEacIUi8PT8HWMyD7o6haHwe1IBg2PPHkLE0zc215FVQafjn0QVVn+IXKh42n78asJbbjq4n0BSUlFRa5keJiAoTx37Y70b7HCwmYe2YvWuBKt+efbkQIpKfjGVtwzwOtWcXCUbIKzF7Krlxs3ozQovv8IC1tZPo2dvbSmKVQ4/rDkqc5hfvwIwwXaW3jXGpxqpT6nkS9ezl076BzkiUMA81o4b+Fht+5Flxv69yTJObiK9C2Du2HJvtFNAtknWnYkZle0+G3P3e+vv0ivSzR4NTe3PDyl8cezs3VFb3Rl3YwTp32g7+5vDKeGM+Ozb2v6d02mIjJCq6weeDJx0RzvoZzqi/BBgRA4MtFWs+TjJ/7qP3Z8/YBTzqo80OnMnqv2tmaOaWjjiDKp35+3vBD9vmrVqo6Ojt7e3tbWVmDt2rVXXnnliz3hpxHvkMFCAz/dO4gzj/xGLRyQQmjKHVondKJGoLV0ha72QsCuwwqldahIgmXbpNqF63qw9mlfCCda8e3qYnxzoW2EN3JkYguQWfNjwV5ht9iz6pAITFjVoS2lqSeFTiS7y6XZ8QtwMiIz25m5q0Z7fHnZIx/tWp15LDU84hef1CJJ3XlOev4x79gAMHybP/LHivD9dGOl6arMM7YCFfuHGE9IUUxo6ZFqK93t6jFzZ157HBcvAfi3e2jKknToH7cV/QHYKan4FComTAsojWZ/OvuBhSd+Yt/WD3btGHVdXwjHwp8Q99aJIA+IOnRNcGNDeB2q4HKIHFLztsWg/wkvZzSm5bgLLQod23mCkxuOFkHzAq2RmoRLRUWKXmDYlQI4XoWYPibJr1BGa+ozDBWn5num5nuMUpnfRFstm7oZKaDBdWhv5O2v4HO3mHe86Edzr2hu34qU9I1bSwY6h0m55tQpl5EiSpN0eHgvlyyjwbaQOWU2p8SU1O5+frORosdAnoZM3OA6ZiXRsqLc9UDwWYiImSF4ODK8IeHDDh6vMitLSEFkvg3vqhU7jE/w7LUGRWItiS3lvQ1a92pZUmpc4NSecM2xz0E/qd/j8hwA+vvvvx94//vfP2NGVBM6PDz83ve+99ko+MM57Pbs2fNcpnoUxRGgY1QzhPyXJrZe0r0/tu9QSAOhQ41u11MINqgKQiEMIZ1NwtIIIUEXtuEPaadBJFqljhqKm3+DUUnoqVcnU+1CpHnJZe2t7NoEMSUS+Iha01BfTRAfv5hYPVaQ05v2vCn5vrJMVYRbcDJZr4BfCY5y/YrCWd81reOAdJxUYZz7buDV7z4qlze/ma2HIv8/69LexLtPNV3IH+o4LL4NgCN4eB8jBXys0p1QP25X5d7xKmUvwvcHlGC0SM8oruDzt5iipguWcsUq0m7ULyUYy6zxGi3RvvWf4xiBimARX5NJ0OcjJSoerBVkXPYPMruRGzayvsuUm4HhcHccptqg655+btnGWInu4WgArRCSkRKbD9DexJfvIOkwWuSPOzi9nWVTWbc/VhUKS2L8RK4Ts2zsv8ENGRznpi2cu5Bskr5xlKZnxOx742Zef1w0yNmLWN/Jzr7YUMSMJCw6Y4vHHIHr8q5TOO6Ybgx7uEz523XaK+KXROoI5Z9Aat4lqXmXhH/Wn/9vgPYK3f/epstDBNiUmxK5aRMOFEKK7HQ91hm92kJowZS33p+c8jLr/H5j/8Az7xTb+bkqeK11Z2fnpz71qcbGxnPPPRfwPO/+++8PG6+F0tLS8sQTT4R/7ty5c/ny5YODgx0dHXPnzm1oaOBIcvj4R0deoH6flEl5SqnPsHomW7pxHPIVlkwF+Po9HBhGCnb184bjuGgJgNZU/OhAAYdGKftWZ9llvD5j+E/jIdgQpjfLvoptjxEJTIRIgm9DetmYAg1LkSOQHQ6PkUdhg3CnODsN1mfWaI2Q1s0mOlF4ERp83zphKirj03ZDOH6Elce2mH91FAwIhhbhnO3+lqcxApHsoVYFx44N7nltivHKRNbXkv1zQq9drWlvZt9Q1c6ZBEmJhoqPAuXRnKUvH79PzGvh4qUAvuZrd1FREDAVKHb2ceZ8alN0DTOz4Qjq+7oH6B1Dwvr91CR5y4kTd2jM8LpVAIUKI0Wac7Ztz1GVWsdVFeWAQtU4LrCq+cI/7Pvh3c5JGV10hP+nrfd+fsMnG0bnCDfx+j2n/vyMx0ZSnaAf7P7Vpr4/LZwx8+rH3+65ldWHjts4Y++o8lxKo3IaAqUTYRQIwXGjzM+Lcm3r3WJHU7ptzfQ3ur3/qnUh+NG8ZckXU84RuYCOaZnU789PXqB+b29vP++88z71qU9de+21N91008aNG6+//voXcbrPJNkVYuyhwOkRTh3JWQKQWa1VkAkvRFLooioXg7RzjSslUvkqyp8PFuJ4xDH4QqBtjTvaVhUJ0FJrZRnnpY7WSiCEaw0RkEAoNFLabC1zChXFQk3GfNA3VptOd1WgazC4K0aS8omk2FMsnyCEr7VjvkbUnCobXuXmtsjHbhy8ZuT4qf3ZgfWeEOCCFIeuK8/6Qkoc8wWQ/ogevqOSqIwiRbEvXfzq5uzZtVyyDFdqeKiXgRKnTqEpGR2SXLsxq2bknakI6rwOV48ZPSUFaQfghk1s6QZIONRnqE1zcAQNzTnq0+zuA9DC2BVS4uu2Uv7mjXefMDaohWiqlHwhYomQhwOoob48Ejof6dBwPY7Tx2EUK7EBzecY+Uwsm9MaIdXuLdUDYrvORiH2GF4fRBRKPk6Ynh1aL0RgxYSSQaURAhnDbgCtuGUr9Rk+cpbedJDd/aKtllPn0D3Cm0+iZwQBTVlu3MxoESFRipr0YXzxmrMXcPdOgDPn86ftAGUfqdjYxVkLjvCiFCt89U48hYLRAmMF2pujrMFjVbKr3lPq+KM3vIvY6wLmNisbngu/C59DZFCGERlt34tgBFvCgfaZiEhJVEZXupBSBD0wpSMWrTp6l/18ZVK/x+U5LN5ve9vbgOHh4eBDKB/+8IefzeHHHIfdU4jWqCGqfgTEwuVaWOTe/KxkkD0k7EYNVWuz0oASTh2qJHRJ4wW/sSDWpYUQSF3u1pkGkX9MYUjnhbLjKU0+UapPptJLxGGTfQlk+zp2bpy4MayNHg/yqgWOi1+p1iNxUBpdXyxVHKfoZlxdqZDwZKI7W5f18jVePuWXtEAjDzkNEoRAOIwOGij4RZdrzuEzN9M7CoJZjbQ3cXCU7z3MWfM5fgaSGMAdOvBQ9vELpqAAq+fMkmnVWwAQe9VpfWEkAPvh0T080mko2hHcthUBl6/kl4/Ziqa4sx2+mXY+4ayCn1fAaXN6O6vaKFVikXkNkHLRgqYsv3ichzuir4JTSIkrWTYVYKjAV++kohDClEiEBkR9BlcwkKfk40hGi8YwvW93bKoAzKjnwqgsiNPm8rtN1XdfRSrshs3cto2VbZw1n3w58v/v2clrVkautYSPncfmbr55Dyp832K4RvhblgLXJeUyr5FFL8sm4MJN4z63GJ1wM9PevXXghjcWDzwknETu+Pel2tYcvlvD2f8yePPfon2t0UJKVN2pn3nZofPAziM1lnmanStaJ8QzL6133XVXXH8lEon77rsvCDl3dHR4njdv3jNUGOzcubO7u/u6664rl8vAFVdc8e1vfzukqHua8Y+OvED9PimT8pQi4E0nsrGLoseyaTRl8RRdgyRcAFewudsA9EKweia3bTNHBUptrExLjv68UV6uw6XL+e0GPGVY3YyeFTjC+oGH8bGE/m20LQZYx3asdrYt8kKkWq07NcEnr7Z2sHonOsQGCaKs//D3HpoH8cw7yzSmrUVxGIZjZ2utjsgXDw5UBpoPLVZh+9YYCADLojuhAqDa/w8MntHSxMuJH6EgITlvIXsHKVZoq+cNx/Objdy32+xRn2HfEL6mEntAo+Xo8gW4kgWWsvOOJ+kfNyfwFY5DOsG+QVa1RcV5cdFwcMQQ3EvYN3iEfULJJF5C4tovL1r25s0DB1WP46h/WnAucFrbGy/q7bj74IZmv2GOu3V+aX/9aFt/emdTaY5wyPVMfzJxZ8EfFYh8ZfjQlD2FsyrzRxfKmS3ntZz30647NqWWdDsrZlXWu36tL4YdUQCWjPM3XWSVpv/A8pbpLolzm096zdSz/9i/AcGbW058W/u7Xqo78EJkUr8/P3nh+v2nP/3pVVddNWvWrHnz5v3hD394aRvIZZbLpiudsbXKSVN/iSMSAA2Xuj3f9FBKZlF5LRwRutta2d5vAhFjn1E67MVhcXgd7mKelxSgbWWpWVZ1AMNHtPUAGhHk61kKEqWEqKamMUdFgG+QwS9E0PFOqFjrj4BY1yddUCs1NRVmSPp8ppq0+4Qo79MigRoUc4br9CB+rdYKrRBaaF8hhBrHOXIyz7EkvhBaIwW+RmuKPvfuYmotp8z5wka4bdvHd2/uaGjQVyxrPqkNoOSxf6C5fLBeZLUQiUYYT5BLoqFUYXo9QwVu2WqUWsVnMM/fncesRgQ4kn/5Y8xrDvSLBiScODqgBY7WRemk/cB/FpGSMxZFHIMIuwiHUXBiFsVhy06o9yMInuiQCQdGAJS1DUK0PZAg4T3aNa79dZWOJhYe8GO2StUp7A6h3RWaTAP52AzBkTiS4cLov651CkUlZXZTt9zVx8ERlOaEWbzpBIQg4fLDtUiB51H2STi40mh/rVk2jStW8colKMXmHnybTqE0P13P/NYjNCEYzCMCeMCiBD0jE+vkjjEpd97T/5vXIJIIKdMNujyKqgSwXhADDB+OiJt71bahIHqzRMzaDZH9cItFm4RAaTmO0Cg/GESJ8vjj12XmXsKxLZP6PS7PAaAPEt7POeecu+6663mc6VjjsHsqEYL0UpHfqKN1Ckx8AQiC81VrodLIoDxNVLlQAUmOQFBMq8QwaBwtfRfHtw0fAtYcKRKtAijsNuVxFaHumdpZEWrxSP3vZu75zsJNXyuddTWLX5o7Ui17n4w+C6KUgGDm5SKA4+BXqmMctmgwuDvZin/ioYM7GhrHE1MPpYdn5Du6cm0jyboZ410Sz5OJkpvSmsZEcbSc1RqtyDUcFXQekIJ/vIS+cSQUPb7yJ5qyAP/1MJ97FafP49cbIqBcxPRW1NC82r8N1aewq2wcRwj9dvsXt+4wNf4hVr52H8e38ZGzue4Bww9QdcCEdjQa4tl2GjQPdNAzypo5dkqAICGZ18KadqbVseNQtdevcRwuX8YJs2mtATgwDJhctug8QTlbBSnYdpANB/B9iAchrMGZS3DpCi5YZI71Fffv5cawz7WyOYxyIgaxu5+EU6WCChU+fwvvWsOcpmjCC1osj5KI7pv5YN8/rSl7lD16Rnm8i5NnR70K/6JF5qa1vOUef7hDa99tmH/EfbLL35pecEmlZ4PKd1f6t6UXXJ6cdlgG4jEvGgYqzy3uO+b7jc+ChjVsAgP09fV94xvfuOyyy2655ZbVq1fn83kgmUw+zeGlUqmvr2/ZsmW//e1vZ8yYceedd1599dXvfve7wzS0pxn/OV3O85YXqN8nZVKeTpJOFVWoK6nLMF42bnlzjh88wiP70JqZjcaRC4lWf/Ior1rG9RuNAm3KcmgUX1PxEYKkS9kDgSsP6+dGpARDFRnnog36bYUAS3CstDXp4ZbQ6Y3caSJQHqoI4sNDJqbVY/cR6MPnGfPbo/GrE/EiDF1Gmj0YtopAP9jNUiWGA2piUwJsZzFC6MGOrK0CTTrm3gYPIrxRQoRniK4v4XDGfNqH+MMTdA5xzy56x2jJAcxvJRswAqcYKpgRNJT9+CNiXkvU97U/H9H7ak1Thv+8zzQN/rvzaMjSOcRvN1KocNpczpiHgKm19I4jwVfMPHJ+07EgZzfX7z7z4g2jI3l96J7B+7r3176l9fSzH79qSe03elODDeUn+tMVtHBUouSMpiv1/endBX9EC5IyrbTyVHlr7RPb63ZcueB/v2rONWdv7v+B9xvtjKzo/vvpq1bkHtlx44x/eLL19lMG8wmUJ5DIGYP95QMPpGac/l/L33/f0DaJPL1hcUK89FSZz1Um9fvzlheu31taWm688cY/55xemNSe5tSeVvUOp+aIWf/o+oMAB75SwVKtKo1AC2ER+gDsDNbvWDG0Rc21IuR41yBUmFGvhdBayDBoijSQeujIKREpGiG0EDp0gbQZNQbBExwVOoZ2AlHTT4HWrhTKowWkJgdmgrqivAGhygzd6uFSQBxENqdUtqBdpRHCySKPdcZpAKeB3KLK+JaU0DrJUDo5QMqlf3zcY/P93T/ctUkovXBggO/ez7LXkk1w1w4KFTSuHkcIEnW8ew13bGdXP6vb2HiA2iRK40oUKMWyafTn2XqIBa30DJsmsSFEbrFpobU2BMU6bVh6A/fQdnSLssesQo9sidgHIzHNPgFqDx3nSA43FbDQbPhXHHbS1dC83agxLnCoUgOnODz2yJnyFseoMg9iF9GSY6xIyUC9gdecd7Op/FjBzQgoiKTYX8jWJnAkj+zjgsXUpvjNBvMuK4FS9OY5cRatNfSMsmQKZ8wDyCUBtvVUmVjS4Ydrmd3EyraIjx5oztGco3vEXGzKxZGMl0kfo01igfz262VumpAJVezTxcGIP1YILbB5uBA3r8TEhYCgi4E21pCgionQBPu0eQcDU08JIcmbUYIXQevyvj8dxUt/PjKp3yfIcy5/et7a/VjjsHsaaXq9U+lWlSqqFhHWBBNPaRKgfaQTRMmVDtSzDohFtAb0uKvPOWfjpZ1Nb9nT2lZOjiaSU8d8JdFCJJROz5P15zpuiwDSs0VlPwL+acWDf5jZ4Qs1mCgtGmk4bqj5kw0PvE0tSB4DHWASyUhPGQg0piUCmTGfrp34tg+4CGn57NJTcpy6QimXq+yoaTyYXp32VyZbSXX3j7nZFQNPuH4Sr9aV42uW9Pv5pv4u3CTL1lT7sy+2BI7lpgMkHeM0JiWDeS5cTNcQj3Ti+wgMYyyxpivR2mkMQHIJHMlo2bRiz7oUvCrgPlTYgdL1VQwyEKDJJLhnJ8fPoOQFnEmRnxw2hAlAfynRKhYqsrdMKXb10T1iJyZAM6uR/3GOud5syiasgRY4As/n7j2kkkypBWitQWm0rqLBDQyFWY3UJFnfiStDhpToTgYviY/xmTX8+nHu3IGnYhV8sYY5cfa9ooeveLyr+tkIesb459uZ3ciMBl69nJYc6QTvP4Nv34+n0FCfoVgxJkUcTwlOc3CMH6+jd4zLVzzL1+EvQJz69qffQaYaU3POATJPv98xLALaUslnz2HX4LoNz65J2oQmMG9/+9tXrlz5kY985J577pk/fz6we/fuw4/62c9+prV+85vfnEqlAjsgkMsvv/zTn/70Rz/60eHh4fr6+qcf/1ley59FJtH5STlK8sbV/PJxhgrMbaa1lus3GC9xT581rWJKYcsBJDgOGvrGuWM7WDfFVyZsXPFAWioza52ImNFg9EAIwEdUwzEAOoY7a8vNav4gOmk4mpA4BHmaZsy4A0zM8YpcYmWMoUiq9WkE9FOtTIV1v0O4PzQhrNNuzqIi40zE5xbGBsLTBl/7iMCki3+rkVY1a6oeh4akg6dM4luQ/5hNcONG1u43O+0fREo0OIK1e8xRYUJDMKWExFOGFRDBrBhB6kmzuGuHQUhq0wzkkRIH+vPcsJm3ncQ37mGkhNDs6qMuxaoZvHsNP3iU0SJzmnnjMV37lZZOxhm9eN2XpiTqSrqyfk/H3kz/9lxnUhwY8LIpqf7r+Deeue9D08YWpVIbpvuHtgtXac/Hl4iEkzxnxjvWTH/90qYzBcy9ounjj12timTPlz3f9m5r+UVX/WNTxhaOye1lMZ7BcYUrnKSf7wWSwj2v8WVs80zq9xcof/H6XSSEX1DeIZsqb9ZPDUL7SggZ/qUlKCHC5HmIg5qhG6LRAqkt560GTA9XISPXNogCBHC/Wa4D/hqtcWzqvukHiyACdIW2y3jIimr9RrTWCISQmpQrh7QeLqnFMRRO+MOMrfeFg66Te7UcRyQqpIq+m0JqnV3lPIvU0mNABE3vqsv+/oB+YF8q3yOzLvky81scwTl9PVLpipQa0srnwBALWukaQsUemq9Y2caKNn6wlrV78TWOjEXrBUMFvvug8V7TCRMVDr4KHqMBrw9HF7Rt/EZM88UfEegYXxzhbkTTqwJTg13ievRIYrgCnqpgDnPeKsOg+k8d4rsTrJfYxOLja20aus6ox1N0D1sqJnBgtIQQJBzWtLN/kI4BhPATIqM8WRmvyITQuuCnsoeGTPr3H59kSi2jxehUbXV4iof3guCSpSxu5Qu3MVRgdiPvOY2T2nmwIypB8H26RtgzwN07WT6dUVPwOwAAIABJREFUD55p0uSTLlet4XsP0TOCK0m7LJxC0zHN0iaTOa08kciRyGqvAH7EfKwj20rYgJGx3TCVjeYNjUVmRNy0tH9GBZAWv5FCB/WTKsT9Nbo85g3teqoUvWNBJvX7BDl6CaQhh93Y2NjPf/7zjRs3vvWtbz1qZ39O4tSJ6Z9I1pxq2UKBIAqpSc0RTr0QKQwGj9YigfYSuiBUSZge72F/WAH8YnZvcynx91tmzswns2Vn2pgnwFVaaop1ctqHE5kV5inUXywzy52hmuJv5uycWsikfEdqceLA9G899Mo7brny27/2n2K+L7oMHqLjCQYO0t9Nf3dVzTdUawcNmp59tk9soCNCjWY8PXwp7m+fvqOpsaZSdpUaTSUHhpP5mdN6WmevbTsrUW5LlXNupU3mWjI5vApjwzx6q7r3BwXKfz5apIE81z3I527lS3fwvYf49Qa+dAdf+iPrYy2kZzVS8ih6FMrMaWZaHULwzlO45kzedAIfPJNrr2BWQ7Q6xpUxth4p7zFSYl4zn72ENe0UvFgVk0XhHVvaFCekC+6mlHQN4imuvYuUa9GBWEhA29s6u5GmrFnpzZcxY0LDeImkG4EI2VjMcMmUKlPA1yAYHudXj9M1BNBaw6uWme2RISOYWsuK6TzWhYaKH/neGOPTjHnybBZPAbjufm7bVoXOh/hCZCLZmQRjFsqxjSLCU/YN8dAevnIHwwWGi9y2jaRLLsmyqVy8xNDXoiM4I248eR7bDj3zSzIpLzdZU1f77HdeXZN7fi5MNpu96KKLdu7cCeRyuaVLl/7mN7+ZsI/nee973/sC7tfDZfHixUBvb+8Rv42PPymT8hcor5jNly/nW2/kkxfQGRKSCAApIRap9TU16QhuDlZ1q/TwldUmwVFU6SBikVmzMWrTFfNpLGocx82FHS3SSjFPSAtDYuvp2JkChoP4iYX1k61GIwRxdGxywb5x7TnBrgr+tdeoVXUeALE7FvQbnOC9E8PfYxC/0bnSXrs03zoSLQyjXXjP61K4kpYaZjbghB5kOAvBjoHoIQbX6EoqvgUCJiAdARm9JiFxJRJTjh3IwlY+dCbLpnLSHD58NkqFthJjJfYOMlTAEUiJFDzWCTC7if99EV+6nA+cTtK6bTv7+NZ9fPchDo5wdKW/2Nk5tjU/qgYP4sXqHv3urq2/+N7v/vCtmgpZmax3c78trd2T6Wkq1BWpW5s45e70aTe29v5o5Zv7W74uUr98y46TZ+QbpXCkFjXJ5tfN/+RVy65d1nRW8GBkVtSe7tSf78icUGOqkBh0/RSCx+qm761JOFrhpAQieSReu5ejTOr3SXkq0Z7u/5nX91/+wK89TdhFLqKHDxhnAxddqGDBjPN/EWDs4ZIfg8II9xImbokWOnZyaX2dGBqrAh5b0wrSuojBlET12m561RLtIyxBGVpT0vNKLASka99oB61QQzqzRBYqjDrS1YxOc/qaHDFd1p7hNlxyzNPPhyJIX9aW+fQJ8rKlnDCLd61h8ZS0w6rFtUJroXUCLaSgIQswsxEn5s81ZgCG8qzbb4FmjdJkXNIJ6tLsH7R914XpVx9ktgkMY5G2CekhQhGhpvHW8dUzNv8XUa22cTZ1bP/D+r3Hj9WxNyL+pYybHBO8V8t1Q/VRoV+cDMvpQu0sJjq/BgkWMUZ0ga/xPTqHaa6JdpaAg+9T8vB8zp3PxUtozoGuLY+XZdLRfsYvDmUbs7Jk6v6F4MEOfhvjQdawf4j+PMGv7eYn+PKd7BtitMTmHr55LyunMacpMnaUJkyj3tLNTx+NhqpJcsJMXjGbU+dy6XLecuLE23CMSXbl1Ynmpf7IXuFXhJNGSBuG0Frb3A37ykTIjX1uEbYeovkmLdhmsISG8IT3N5bDGfwXUEXLdNPhkzymZFK/x+WoruDHFIfd04twaLzUHXukQiVS4cnZetpHk8O3+qP3+bqCDgP0wvUQOmj6bUrjgh+bQop5o+mWYlJAWsmQEsW0CM9WndSpFVPe49SqrLpbKUGtlxxMFpcMN+7PjdRWMuc/lDr4yqhh51GTvU/y8M1GiyXTlEvWX7MKLup6YaHgcjGmAkIs2h4V7NabyoEcSqXBEPhrRKbBGSjlmJUVWgtfbHnU2Vk2dz/hlQ52Owf/bfPUdy406e3PWzR88Xb2DkS6b1ev+SQE1z3Ax85l4RSAhgwfP49H9+FITmk3vKVCsGSq6XSnIZOIqVhdrQgxmWVJh2m1PLKPBzti9y6maINWQoHZFrRkcRyEpuJXBUwLHiums63HgALZFOMls04HOMVwoYr6Nly5zQdNxgEoV0CwpZt7dtp+LDYRIMpqB+GApm+MGQ0M5Nl4IDJAg1CElBwa5fqN0fMNLkTEAJSmHG84npNmAfiax7qsMRTSHoUVebHkxPBEoVKK4BXb0C/QToMFPncL81rZ2YcAX/NED1sPxnRa8HLJGKAg0FD3dDVNk/IylTdPaf1Nb/+z3PlNU56/Dtq8efPKlSuDz5/97Gf/5m/+5jvf+c573vOecIevf/3rIyMjr3nNa4A77rjj1a9+9e9///vzzz8/+PaBBx6or69/Gua7+PiT8lcu+7ax+UG8MrMWc/zZE326l7EE1Wmzm3is0/bTw7jQFYUUtNbwtpOoS7O7n5EiWtOYYqAIWAebarVLlTut42C9thi0NsC0mtDIXcS0W6ijw281ATijwlOI6BDC8Hz4ZzCrsMC82tWvYqWz4x8hES92BteJccdJM72QHiHKjhdVB0beWyxyYBB8BcSS9Yg44oI6uaA6UApTVDdaQmv6x2jMRm11Q2OjUGZKLYOFanhiIsZVZWAADVmG8+Yh/mkn67v43xdRlwZY2cbKNjPSnGb2DRglfvpcptZEp1aaaU9hFncN869/Mntu7+X/XEzuKJXD37jn2l/t+DzKnTJ02SkD/zGrfuS444YOtCX/dctPm7b3jripn03b3yvKXePjILTUI5nx4PXKaSUp73AWvW5YL9fNRadcll5TqebcEz5x2vQrG1PTHXnkS3BqcZvk4v6LHp7+g0y5sZIbKx3/6cZCq/ZL6QWXO4d1hn+ZyqR+n5TDRXvaH8UboPikdhrQA0IHIbFoxRN2KTPgeJj8Hg0SLIU6dDxCNWuT1lUs5cgkuEuJ1lppIUXVkh6IwBQzW1jOjBsPxBpnRxzuFVoFIoSApA48PSGDbHwAh8xCJ3GW0A/6egNOvVBJDtQ5S99Ew7ELrjy1ZJNcUEXke9plc4p79yf3DUg0Z8w3jv85C+gb58EOKj7TannjaoCEazqQhWnjNWkyCQ6ORr6kATuJaX/7III+KxH3XXWmXajjJNH2CPWI2QDh4NFJ7XkJgdW4haItlXw4bKyeLyK1i72rJh5g6+yrzBsoBTH1CXR88Rnbyeh4cnWwv0Qpth6yewUJ2H74HvLFO5CCouEvTqpSyUm7QjX7w4liMbq0UoVsCk+ZaWQStpY9gAhgpBgZXLv7UJqDo8xpwvMZKzFeNoYHIAW7LTO2r/j5Y3QN4UqGi5y/yDDkHMPi1s9tes0v/ZG9lAu9vzhfeePEqGwIk1djEcG4+WY2Bfc1hruYHSYsYPY9FfatUTY0iAKhk9NPlulYkeIxKZP6PS5HFaA/1jjsnl5kjta3O30/8qkgEjp3kmy81AVqTnbym5Q/ptHK+BkajYPV3cbFsd1ozjpUt6em2J/ypudT4VIrAU3rGUeoYMhI9z+mnvNBfY/jc87BuRcdmIeQYzLlC31o9GgD9Fqx/o4o/adoSVDC5STAV9vmUxpnoCfmDlunT8SVkTko2Cgjt1QLBL5S5YKenSyJCqSkLvqH/FRwiNC65Ga01jtHmmpv2Z192wt77+/fQ8dAqG/toqgiXfVghwHogZkNR+Yz9RRSUKiwb5CZDXjKlHQFiHlwjwK1l03iK1pruL/DqD0Rj6vHlGVgXiiFK7nmTAbyzG7iszfbHTUCrlrDwBhr91GfYVc/j+2LFvgDo8yuZ/+gHVCgFNKJjBIEsxrZ3G3vO/x4Ha21DOVJJ2NohdUDykfBdx9m3k5290c1g6HuD8mesNFeockkyVdAU5NGaz51ofG3g2GzCQoVi+PD7Cb2DVYZQ+GAEdIRN1tFFB3GPrjxMvv6kQLP0iqF1nUwTC5lrm68YrbMauSS5c/lpZmUl4dc0dJ8Ym3NutGxZ9xzcTZz1fSpz3LYvr6+G264IfhcKBRuvPHGdevW3XvvvcGWK6+88vbbb3/ve9976623nnfeedls9u677/7+979/1VVXXXjhhcC55567fPnyd77znddcc83KlSvvu+++r3zlK1/72teklM9m/En5a5bRAe7/vVmwtz1CMs3yl3s6rMYUZs2oRwjOXUDfGOv3IyVr5nD+IvYPUZvi1xvY08c37+HMebz1RB7uYH0nAzFXMHJcNUikDtV4FRRO7E9CR4cY2hJ+FVo2Vs1VZaLFm7jGHWZdDa9bJykkoztcnRmlGWeiq0KLqv1/ADw/+s44atL6bWHTmvAKwro0e2pjeMTuRnBnWms4NBpNL+lwxSp+vj6aSaCs/dghwwWjT0Myopok9RkKFQMcBOdyXOOfF8tmesqyBgWTWtPOxUv5wm2WdkAzVOAn6/j/TmeCfOxcbt5K/zinzjVd6688nlu2MlZm5XQuXDpx/0DW7kVrXAdgKM+2Hk6cdeQ9/6wyXDr4y+2fn+me1rzv6kS52VPrl2y+aXiXPvPEjoGkZjav60l/blvi48sHx0VN8ASV0GihhS6QyFABZhQXNfsZmVigy8P/49J7ahqO1Bo3LpLWd7qrrr/oA/tu7Jr76LyTFq6ecrE4ikXSR0cm9fukTJBSpx74iV85pJ06rXztIGVa+HktrGMikqiSNowzdpEUFjGXwibbW4dGCqF1uKALhA4azWkhNGEPOqOEFAHiLrS2tCDCCbgsQAhtOFDiisSsxyhhwdSAzV7oCVpAa21o67UShrfaV26dFBKR1LVnuqn5Amg93zljPjseQ/ksPfnlic4fUTKJ9EfOYk8/mUREgOZralOct5A1c5lWy+4+vnkv2w+xoIVtB01nmoCvfP9gQDYMxPS1JuHiqaCGwmrhcDdteNuFIGDP8CwhbcQ+ZxWriPnCcYnr4niluHkD41uIqVEspCIj4yFsQhOHcoNIvCJWCWcnJgJjQEZb7DmqZhtaAlUl+9jrlaDMPjpG8lP2caV1/IXQOu0X0RpfxLIWAMiXSTh4ioQEmN/M410RDp1yDVsvmpYcUrB0KodGcR0cyRnzeHivCQMkHBptHutggZ29NOcAMkk6Bpj+MuixIJyU27gov+WHWroi3aSKQ6CFkEK6+KUoEGP2rnqkOobIi9D8DGsaLYYVxQ1FtAVh+tBalhvHrT8axs8LlEn9HpeXTw3USyHZVXL2l6RWxNspOY1Meb978FteZX88gBUssYFrEmyQ4YL69o7WzpWe2Gh+XsEvLTlTTGhxE8rbly2+dHp7X3dpqCGXfdQfdkWdp++bJt8/40W82AmiNTs30LmDwni0zpulJO69ShwHRzDQW82qWq0Twy2hJ6qI1hShIVHuyXf4sjDY8MQJ+nS5o8RxuXGd0iMACuEojeBArq113+giXpgcGLKTiytL68loQc8om7tZPn2C2kVpw/n+7/ewpQfgVcuY38KBYfJlyj4pl1SCkhdB8CmH/nEEPLqf3hHzRsRJf6L+LfZ2aE3SYWYDi6YAtNbQO2pW5fos9+3mhk044Dic2h5LPwehSSSY08xgnvEyfkgsG6p/2HrIWg92Of/aXQCOrXcIFUJdioSDr6lP0zkEkHYZL1cnFYYPOpaPUvFJuWSTaMXKNvYPsbOXbJI17dSmOHkOd+4ASLm88xROmMmP1nH/Ttti16qasOFD+MqEuIN5g6oNi2n1PHmwCoUJlVt7Cxctor2ZuhRbehgrs3QKLTXP7l2ZlJeZSMHPli0+9/FNnc/EZPezZYufTf/3QDZv3vza1742+JzJZC666KK1a9euWGH4fIUQ3/nOd84777yf/OQnX/jCF/L5/KJFi6677rqrr77azErKm2666ZOf/OS11147Ojq6bNmyH/3oR/EuLE8//qT8BYjWdGyh/yB1jcxfhfOsja+e/TFXDjq2vswBeg0/X8/avQjBibN40wmkXN64mgsWMqXO5NT3j/Mf9zNcAMDjj9u5cyd+yOc+YbjgV+yjbBC3qtFrXGVYBTcxV/0wpRa2XY1o4kDIWAsWfdix1T68jinTqsHjHlgckZkQOSDmQofmV/wsIurBrmIqfoKCDj6H7n24RYIraa3lwHDMb4dl0zlpDr/agKdiR8XGlLYfrx9emkJpuofN/B1p3MTLVpBL8IN1VZEDR6Ahm+bVyzhtLinXMMyGN7N/HODhDn6zkZEi81q45mxSLq+tTsu4YDEXLI7HL44gTVlzD4MYwwusvHzWUlIFKeX0zvflxldXxIguzdidG/vVrJu7U77UQgt+Oa349zvmoAo49h4qEDqr8wpZIr3Q27Z+1sB72t8tFPL4E1INzyr/PTlDTP2gO5XT4bAIx1+KTOr3SQHbCA2Aod/6lR6Fiz+MyAhvUGO7cZnIaSlcqM2aHBS7YxKpzYoqQuUQ82qC/DshUFqYE0YoLQQ8N0Jgu40jpNZKIEXQAjJaPLUMggKRuhAEVfgu2lOOCRmAnZ3A9JhFCKEJSHqEILtKNL1+ovUwvZ3p7Ue4T0Wl9hVLM1KpnHNMxOpGuwdHHtpRu7itbtkzRRwDSTqGHDWQosc/3kp/HgEP7uEfXslNTzAwztQ69g+QdKjP4UrGK5w1n5mN/GwdW7rNsQIDkVc8atImow4mRrKDLVLg+dRlGPardX0srF6l3EP1LWKnM8PZ7+OGS0ylRnuGZeXhTOypA6MlBNbjSfeRhROItGesjj2ENeUhTBW8n44wllUwQ0cbspqo8i+GIov4tQkcgclT1fZO2kureAjJ6pm84ThyKT57M4dGAU5pZ1UbP3qUYoXaFKe088NHaMhS9OgYYPVMXreKk2bz9bvwPEow1wZm6tL42mRGliq0HtPs8xPEH+10knUiVUedrvRtMr0y7CsgQpNT2xwGIkMvMGZ1jLw+fAVEuD3WkMhWQZp3x/RR0n6h40734X9xaue4jfOT009+KW7DM8ukfo+LIWl5mcrvfve717zmNXv37p09e/ZRPrX2GfhJeWy9zZSKnLEjvTFCpxc6sobCBqURyWk0vtpJzJa9/+mVe71EozP1moTMHuE4YO121q71kzlx5Stl41Ps82LI/h08chtAMW/QTimjJcCIAI2TxHUpF02+eDxbwGCtE25KqA3DDQKl/ZLbq2XR9RrrX/HAa9dcPDQibv8RlbI5YUqXU16p5KSm1OTP+tCRUtqfvXQN84+3GFCb2EoW6VGBhFcu5XWrzCEart/In7Yzr5lpddy1i4REQ8Xjjcfzi8fNQAIyCZM/HvQQSicpVcgkGLdXQvWqTNhXPeaoJxzefKJpdF7x+db9dPTT3sSrV/Ivt0eL99Kp7Oi1zO8aKWjIoDSXr2BlG1+6nf6CnX1McUYgAsbaSLgoHXX11ZrmGr74an70KDt7STiMlhkt0Jzj0Fgsom6NgPiDDIZ97UpGS+zoZf9gWFFCU5ZPXEB9mj0DHBhi1QxqUwBK83gXnYP8YWuUlxdZPOA4KB0RINhnFr2I85v56Ln8fD0PdKCsFR7ssmI67z8D95iwTSflqMnGsfErtmzbVSge8ds56dTPli1+Tmx3k3LU5CVU639eKYyxYwN+iQWrydWx5wkeuxM0StHShpsklaWxhVwD09t5mgbw3Xu4+9fR0jhlFhe8+Shexp9d9g3ytbtpzgIM5PnQmewb4oaNjJdpruGjZzFc5No78XTMbQ7aocfWfAHZFHmrVYOsN4StW4+lpIUeqQhcHxUdEqmUCUZK6IuKyK0FQ7x+ZJM5PoKeaOWIWMC4ap/DYHR8tIwpQSJNHZooGJup+tsJ+jE+DSbOJL5lgnngOjiC2jR9YxYaiPxxczcWtrKzL4pVuBLPP6ysQVOT5ux53LS1CoDIJvCVqSEQkmvO4lePs6c/mukbVnP+Qj70KyQIh4rH2Qt4y4lmgJEie/qpz9D+LNhUPcWX72DvAFqTTfHRs5/VUS9YtFbf2fLBzK1fySf3SJVpLjZO8TZ/deG1v21Khfv885b2T6/Y4+vgJTMtJM8p/9EXiSTlRjWsUD+4aDCXeEpbd3hg96/XfqynvHde/YmvO/1rKfflBFi8QJnU7y9feYH6XXv0/8LPr/cSLbL+1U52hez6p7I/ZDxPmaXpde7Qrb4/oFXJHmPW3cC1m+Chawz4qaWB/EPHTAsRrf+HawhhnP+nihKazeEq7ArhR+B/AMkZSmltFY0I2px75rigSioMFgeTa3i1U3/BU5sLMdmeL3xsV8dDo6OvqKn5TPusU17qX0TXHRvbfrE1qGw4uLp16vvPe8ZDbh7Y+8fB/dOSuaumLW1JpFnbwfceNkVRnuKy5dy2jSm1AGMlRkq01QEM5LlwMbUpfrORQgXfRwvq04wUcR0ElJWpt4NqHWpVnWt53lQY6hcTVWpcmWpluOAIxxRMVMtxQpsJyh2e6j06wvSo3v9w11hEXrCqHiHpULH1dhIknDCLR/YZSwnTXNGS3sQQgwAJdh2UMmM6Ahn8GS8EtKaXK5lay7Q63nsa42XW7We0yKoZFMrcspVShRNnk0xw/UZqkhQ9Tp7NJctIJwA+ezPdIxHQ8b/OZ34LwK4+bn+SkscJMzlzPr5iIM+vNjBa5LgZvHLJke7eMSGl/Xf3X3+FzLTiFVLt53uHNlRG9urCANq2nK5+nGF4BRGBaSLMEbWPJdoba+oK+ySx+0R59wKNcFO4mfoz/ym3+gNH+y48a5nU74FMZtA/TxEOdZe544/5QWMrIYWvdFBRAuZHZ2L1EJBrt74jUenVKBJTBIKuz5crA4As96gD/1ie+cUj02mdvIiTFz0rZfznlZE+kimKQaFJWFalTRexSASqQrkSxfGERPmRDhLVKkrElhttkyCko7UnU5VpCOU5Q2NDDknhlSPNKAQeru86Quipp70wdB6YUc/7z+S3G9CaU+ZQqHDbk2ZaoUGk4PZt+JrLV5B0uGcHt29Dw5OHePJQ5K8KwV27LE4t0JorjqPk8btNRn8HDU7HSlWMK8GSKiXKtzhztbZ2HSq2nj3h8OGzzOefrbd+u0RrhvJ84gL+5Y+gCXYfLZJw2NpDeyMnz+WWJ2KD29PHY3ICM5TWZG0UQUouWcJ/P8zOPvrHSbsgmNnAoTGSDitnsneQ/ryBmsIgDLZ0XcANm6JWfGDG7xvn/97BZ1/F3CbmxvxkKThhJr5CW1o9cysEQCaBKxktUZ/GEQwVIvWfcJnRwFnzecVsgNcfzyP7KftGr0+ppyUb3bpJ+WuSVTW5x046/v/u7/pu98GuWCh+WjL59qmtfz97ZlNiUvdNyosoXpk//ZKRfoBt6wCSWSolk4Tds5dkGq/CLgWaRIrZS1h5GtlaRgcZ6KG2yRSqS4dp7cxcyP7tCIGTYMFx7NzAtkfRioWrWXLSS3mZz0d8FRFvSPAVv99M2SfhMDjOrzcwtTYWjrWKwGAdGC3mOOTLUZwYq4JFuEUjJNr2Vgk7p+kQeQ/Ht2OaCYV0cyLSRwGK4lHVXhWBg9G8oWuqY2F+qs8VfVV9oiiKQExHy8NA/JAn1wYqDCYeMy3ic6vS+xaaj/aJW2bWVtPg+XhQHieXpFCx8fX4sdgG7PaSg6aJE8AIYLxoEuTDp5lJkEvSO4bWSEkCbtvGKXPoHMTTSIEjWNNOvmKKtJWHhoc6WNXGiukcGuMLt5JOUvG4eCkXPZND7kpSjrG1ihV+vI5/uPAZDvlziBDyXcv+7Y97D4zsnZ9IpXzfy4nvjbgjiFYwd+47cw/52mBv2t5bR+gG1RsAPxm3Npt4uhL+X977wfX+wxkyHYM/zz3SeNmpXz4Kl3aMyKR+/6uVkfv98Ud84Yhyr+7/mZf5P8nUbDner4QWSql0mxz6nV8ZsMucQGltU9MFsTzkgMcmcFCFWb+CvQy+JQiS8MPYrxkiYtiMKHAII5PhUhgPawb/+mh7eADvBxC8Nvw4wZ4+moDYRmiNcMwekR4D91kz2Pz/3Qe35wtzUql9pfI3u3pecoC+9g/bQSshBHrK44coe1E375j4So94pcZk+t7hA2/bdvuURKao/C39B/97Txvdw7aXmAaoTXPCLLb2kHAoepw6h3WdeD6+5qYn0BpXMq0OzyOb4qLFfPsB+3AC9lcVceJNCNgLgZT4Ia1c8KwPD+rHEgKqviII8VSh6tpSjsVtj6qEufiwRMnvEXAQfo6DsljLx54l2C06syVSUoKyMsAFCiVQQVu40NrB8tZSNXPse+0rFraCpneckaIBjAFfmWPDd99TFCtIQcXn+w+zsxcF6/bTM4Kv0ZrdAyydRi5JwsF12Ddo0HkNPaPRE9Ga7z7EibOY28xxbRH93d27+MV6w7srBTv7SDqcu/Dw1+lYkNSss5su+1lp351OzfTc8ncc+M+ZyGRIrywsEY15wLaZUbRuhRGT6P2I7RDy2sfEGJ5hRgeAVgipykJkCjuvzx3//qjs8hiTSf0eyF/FRb5IkmiQNaeq8UcQZV8rxwl+Jo7WPkIKJNpHChEUptWe5wCJ1uj34A9a/08Ir/CSXcXhUsyz4R46nkAH/UpjYhwKu5A4LkLgVeyvH4vZxrLDzQqkolUmvAVOkuPPprWNW39kwhlomfAbVyxYCjROIZ1hfNSu0sjGqSw9ldlVXWSerxzXxnG2/9jnbqlGse0y6Slu38ZYib99BY91Akhh2sFrbdqY1GeAWGGXpinD9x6m5IFAahNhDsIUjjR8bVID+L5xUyO9btVwyePmrazdzytmMrWWdfspeZw8h9p0DL+ZrYdkAAAgAElEQVTWtLcwq5GWHD2jZt32NF6FdZ08uh9H2vjpBL85PJV9JJ5GQ0WRdvE1S6fyqw0Uws4DHq7kdatorWH/IN9+wFhIjjB8PjHTwPj5cW0TV/OHxjg0dmTmuPbG6vsAgCMo+7TVISWOZGAcDUKTS/I3qzluhtHogRwYtgRMoAX9Y1z0Z3lXJuVlKbWO87n22Z+ZM3vT+Pi+UklpZqWSx9XknGPVKJmUvwzRmoP76O1kpA9ink45D4GNLNBQKhrXBkGlxJ5NHOzg+HN56A8kkpTyxs1ZcSpLTmLaHFraSGepa8ZJ8If/Nkp2/Z20tNHSxkg/o8NMmUEi9dQzO0ZkViPLprO1B2DxVGbUM1qyRU6CsRJzmkyIWltkWQiU7ZIqoCHHWCnCmsPAcIh0hloyIGMJN0ZGScyOCT8Yz/cw3rnwT6ljfmzgl2JOFPeHIqxGkpBU/IkTqNKY1vVVKmhOZL2msMN5/N7FvC1hfemJO1kivvjVTYTvJ8AB4W0R0Z/5SlTKFh0LwL7ByMjT0Jzj4Gj1Ge3daMyysJW9AyQd5jWzs5/+cTOs0pQr9OcpKXJp6tJoTe8YaZeEQ32Gobw5e9HjOw/wpcvZ0EVNmmwCneL3Wzh/Ec/I27B3EIWJbfSOPsPOfz5xZOLcC+bsfJyxYWrLd9w7uOn+mnkIhMUx9mTzMaTFvH7bnUUnqUeEUGh9+dyPPR2DvNZbS+vH0sW8KGdVqnvoiaNzXceOTOr3v07xOrWQAqkF+OO60qMbLnWLOyr+mBZC+OOUB2JEG9bflAT58HajEJa4OVZrFVuWQzYQgdBaGa4QIZVWMsYzEp7GruPBIqoD2D2WqGfOoMNYcUhYb84cJdJjU/ON8tMCtI00oIQcu08lZ8lE8zO/5+NKuVIArmBc+c+4/4st0jeAsrm+wxxTjf7v3936hluHXKG/dWqq78zZTW465yRy0r1+oGNsg1ejJI6k4gHMauC0ubxiNg/vZaTIsqksaOWCxXzrAfpHjdr1fAbHKXv0FfjOAwAVHwFt9bTWsrXHFKATs8yCxxtQqRidaCcaMaxiPeuwKk4QRFZ0eHFCRE1owusLNXh8zHBL7I5oUfVnpPTjh1trJCFpztEzYjaGb7WOjSY0MtyuCL/2/FiAIf4rkAjNpcsRcOcOxixOuv0QU2oZK6K1jaPrGC1LOLBguMiZ8+keYetBg6R3DdurEaY3bMBTX/Rob+SunWzsoqWG5iy942aSAvrHuW0bSRcJdRkuXMziKfz68aicUWtcwaYDEUBf8hgp0Zy1RvZLL+n2C9PtJj8g0bK80vMoOuCuEir4zWvTGSMqzKg23CIjN4bfBB8mWL7ht9HrCWgkGqV1acQScx27MqnfmQToX6A0XO4k2vB2M/K41EoLLfC0TJKaI+ovdfMPq8J2JZKi8bUys3iiqW0brIrAp1NqIhr+UsmT69m3HeUjJFLGlvjQnbDGiNb4frUCwpocIqZEQqVmv7K2CKP9LDy+Wg0hFrXPCsZvm8/ujSiF1LiSuav+TOh8XEqe1WqxCwgL0h3Juv2s3099GmWRbkfgukytpSHDa1exvpMbN5kblElyy5OMlc1NUeAoHImnybiUfePPh3H1KhWs0RKp0aA0QwWG8uzpRWkSDr7isS4+eAatOXrHQNCU45wFoE3JHrE4vAYkvjK0RCF2QJWxaP+1X5U9Mi4Jh03dkdEgwNc0Z1jfya4+OgfNndEKTyAFFy/l1m02L0TY0EX8YVtDQYAjSNs1p3uYrhHa6mirB2it5crV3LyFfIWmGsaKFCuG5XZXf2AnR3MeL9PWUIXOA43ZqjZ6LTWGI2hS/opFCo6ryR1X81dU/j8pL62sv5OdG9DKrJSRI0YsYHoYP7nSjI1w/w1o8CrWw9JseYAn11EuAdQ2ctm72LkRtLEWhKBnH90dbHkQpUimOe/1NLUdPqljSVzJO17Bzl6Aha04kgXN7OgzqdYnt3N8G08eZHsvSlOX5vxFLJ5C5xAlj4Fx0kkWtvLv91hnxdofQfg8jn07TjWRuhVhVXBEgxMzbuJAthBVHniE7xNtqfKEY8MGj9nTFrWP21KBO2Vz5I1na0MUQZan1NFQBhGKXYK50AjiNQdW9SOM+fxH9PaNEaKNmg6dwmBuEwy/UKc7jkmL09bV7x6OwRaxkee38qsNjJYQmpTL367hJ+tY2xFNWUPnEF1D1KToHQPN1WtIOgBNOYby0dVpGCvj2GehNfOaj2wxa9jVV7pv0CedWuw4Jc/MShxtjzSZYtkpAPnNB/6n35JGlZRTlVJp7Blr22h6ZNs9yfNPVk/U+Afv7vrh3rHNb5j/qbn1qw8ffPfIYwdyg0orgSjK4szav9KO95P6/a9NUvMYe1QJITVaOsJpJL/BVyUlXIHWlX2R52KLnSwOr6MFTkSJYsJ6SFGdkzDLviLo3GoQsSCXXcS5NoVZQCNNIsy/VjXEqUIA08HTruoYHnytw2Zi9n/BsmDPbV1q6dRrb5ixe/3G1z4zevOalqafHuyrc+WYr/7nrKPYwu4pZPiktpp7O4PgRF97TUtq4iXc17HrdbcP7q5VWnDlQ+VvzO4fc8t1brJYrpzZl8glEiCoT3PmfJSme4QfP8o5CzlnAVpT8vAU12/kwFCkraRgvAIax1aZAxoGC3zmVXzrPh4/ED2dqMN88GccCg0K8oh57qF6jXR0GNdRICN0PqZKRdx+kLF6DE3Q7TAER0Lbxr4QdqRqaD7YUlH0jJrtxO3OuMqz1qewb2a4peqy41cEmw/wiQu55QkzpeCt7h0jl2KsZBqShugwMZ5nrZnZyMwGShU8ZW5myJ8QSG2aZVPZ08/cGg6Ncu9uuz1FTdIU9GNJ2csegDfOT9fx9leAZXsJ7CWlo8Zy9+ziJ+vRioYM/+t801f2WBInN0PlOv1CH37JYOnaNP3VQU6vDOprDKYiMVdJ7E6H/YOxW4h3kaVqhwATCsAtBLkTPnw0r/d5y1+5fp8E6F+QyJSoPd3N1zp6XSXo6qIhOVVO/UACQbrdgadkp0lO9co90f3Xw5rGlzg05FV46Ga6dqE8UwRWKYAlRBUqWiCkiBVzT3DkYiopcpdFbAe7nHoenTs48QJSaYoFa+zApvvZvQWp8Tw0aEE6Q7qGzp0sWn1YPOAFytq9uBLfs5cgwp4c6CC2rEglGCwgpOFgCbLmz1/EmnaAtno8n8c6acjwjlfwxTuqxq/JoBWttewdwI+H06vzMMyyGqtZCiF+oKJM9v1tT/Lx8+kdZUM3d+/gn28j5TKnqTpHvsr5I5Og6MWMRX3YbqE+FhR8ZMhNo8G2gx8p8tAeip4FBey/ZZ/RQmy+cZvAVtVhjVRH8qrl5JI83sWefm5/0rDenz6Pd5wMcOFiLlhE2efvbsCLGy4x9CSU5GHOeXMueimFpD59hMcdShC9eIl/cJMyKZPyspeD+9mzGSmZt5KGVrY/ZvOTqM7KgppGRgeBp9Ri4TIXYolKUy6aP0cH6XiC1hlohbIqeMoM/vQLQzZWLnD/TVz2nhf5gl+4uJIlU6M/P3Q233+IcY8z5nLyHIALF5N0Sf4/9s48zo7iuvffU33X2Wc0i/Z9QyAh9h2DMeDdiZfETvAaAvkkjsOLszxnsxPibH4vsWM7iWM/J07sOAleIAbMjhESi1iF0Ip2zWhGs2935i7dXe+PruqueyWwHANSYM6Hj7i3p7q6urpvnXN+dc7veFy+nKkyt20l0BR9JkukhAd2c+Z8njwEIKAUQWjQeaN8bCHTSGEJNo/tGMA90S3HRJAlyLsk2ykiTlfa8h9EFpKy2sqi554ygWPxG2D/5rhTDpgeR21SjcgndoKjAZPeQoOnJ6iB/TfJvnc3GxyrI5OmLcfQNBXf8fzjZjHJj07GDOTS+IEZZDwVSQOhtY6rVnJwmP2Dhi94vMhzR7hkMU8dtjXoMNFtKUWhxDvO4M2nJRHxcxvZN2jvU1jRwax6zl3IjqPsG8YPuHb18X9Etz8/dncwkVoqOtBPh/OjHqJ4//k/NTvif0sOLbzsvr4f+okjbVeEGHkxz0TS2m/Vw14wOEWqf/qAH5a+uev3P3HOd5q92vJTPZM7m7IdYbFY0eWKCs5Y+4uv6i3NyIycJGm4KFXuY3JTmGqn5VrPa5SwpHVFJI2IhKKVxdyT8FMNUUFtiQBxoyl0vPwahhmJ/41xWANq6ahuK3a9RQxKa0hSLMtNFYOJ9ZCTdUqDcmONw3jvNYroT5yoUGlPowPbjxJAmkKvUWlfwqkTmqtrWlseOuv0ZyYKq+vrzm9s+PEnvMIy77pLBpbu8p84qFZ0dr11fXw81PrBsZ6D0xNh3/BKW3a06Om5096vrlr74GjPsvqGT22bEKVRUA7obOQbTxAEhJqnDvPLF/DgXvYOsXQWO/ttr5IsraIS1RmpwmKFrz/OMz3RIavsYvBdJ08tQZyTuvP2CVvI0xgPESiPllDFGy6xd4+N/NNRqpxAYHVBtB+j7FXE2VCP+e5q4JUa/hynfSIOCu/+m5wYVr+xx8D0AgdH+LVbaEgzUQZloWIolGx6YnX72FYJ4cAwX9rAVSvIppiqJPpa2+CEQ8PsH2RRG5d18dj+ZOATJa6/iIYMf7eJXMrsBES5+pEB5gfMaebASGIoL23nPWeaz7c8Y3iWR6f4p8f4rauOeRNPkphHT2b+JeXeR718uz/RE78CHlorCEDpOBVTrD0IBsRXYl6KqnoH8UukHcM2JtuqtnMFmX7h1uziqyX1kiDJjJxsmQHoXwbJLZB4lRAkM/+YOjRWKbjSvGJsoK8NEa01Wo9+fWzWJ0+O/xDLw7dx9AChBQjiPTeDyzv8rhpSKYBKxIMiBsFPeFNJVnul0IIOLNWfNswuPjwu5V3fkRt+Pn33Nwl9ELIN9OxBYZLYoiGUpikXCSpV7vPLI33jlP3EPZ7XTEuebX1JPEUAU2VDtNqcJwxJe4wXk2pjAj+7Liknu3wWz/QkA/3tK2it5/8+aDVZ7ANH2VuWZM10FUexHQNJR1x4O4/yu//F+9bz8B7KAQilgEOjJlK+KuFdgxBCKAl2UINxJxey50XaN+NRijMjNEDJt1A7tYj5oweToLbkFrSBDOKrnbOAD55HNsU/P87ufsaLtj6PsGk/b1pl4uhFKAeomso8oTGwYoe2pc7UBaq5lfMWsrXXVJS97EXC5zXcsY27dtDRwLWrzS7LjLxGpbsY3jdUPjgdas38nHpTe3px/iSU9JiR16pMjbPh+3geYcD+7bzjlyC0S2doCnxE+jGTozRFysP3IUZTa+SYLdoYGY4OPPMQ7fNYsJr+QwCr19Ex3+a3CgiTY8cxNk5pmSjyRz+kUAZtmNwGC3ztcVrzaM3fbSQIyGfIphiYJJemVCHjsa0XT0yiWOhEvmnIpWjIMDTlWAtSRSWXBBdYK0cnTLRVsKnrD2M/GiKa+PnZ50TN05Kk7jp2rzrRt8dTxEaBu+kV1jKJNiFEnIHFjpeq6kRw3HKVtDc35WbUCRKSTZESKtXjcTPthKpPoaYhSyWwJHguNCAgeDAyzXe3mGOBxrN2TgDLZrFnwEJOjj0XhFV8Ne9ex7Y+RqfRML+Zj16AQFOOGy6md5ymHC3547xLJZ97XxjzrkmHBSCUdFk1Z4IxgMZc4sC/unLX+K7QTaXBISx2TWWti5IL4IBa2hH2laVhezC7ONL/uQ3X/8HS9//Oone6fS5sWlsMp1sb54ban1O/YnbDKcq9+0rLjH5/HUrbz6ZafybRcQ3npSYfqgSTWoOI0joEqQpANQtNtM5bPREB4iI4vGWm/pgW0FongLsSCY1TY1D+KF46+gFH7PARQY1hqYg838i7J1bPGOKTaKsgAt/NFq+4CVYWJTaLpMqJ1yj5dTL5aBhOE07r3OoTfcnX1tevrT+F4k87Ll7FxbWJ8H9w4LG/PPxMqMM6XzrbG9eOpUJo8GX9GSvPn7vwDxedB5Dp58Hd+CFXr2KqTKVi9G/R5x8fY1Y9nQ0cGnHC4DRAxqMckvYo+1a/WwR5S/cxo6tRr45mjyrSVwWbS3VVmOiYxgYpW1jf6dzoXM8Oz2HUqRoDFjq3KrVqgDppRUzC49Tri9/3KnEj92NXWlUpo+S+YqPFVsoZL5kXNTGKsOSByeueWGJRtQUt7B1i75C9rE4mvzHHWNHUlj8wzK3PxVNi/m3KsaqTj1/G4/vZN8zgJGg8RajxhFVdnDGX726hf4JFrbzldGbZPexyQMmWrEcYPLG9rFdYSvvvGrn348HEwey8S2e9+weNZ39c5VomHvvzGJ2HKpMteYyYRxe9UBEE5zISSfwCVnMlEAd8uqYliChBTe++Jbv4TXWnfeDVnoifUF7n+n0GoH8ZRLXScIE3+WSAr1NdMuu9tbP6tXumf9hXFuEd87MfvtLsWaU7UxowLHWq0n8yGeL8Ms9tonc/SvDigHKpXjGpchsrlWTVwNUGrjaJHLoQL4XK4SfFHgBSsHIqfVN+ZOXuJs9L5RvwS5QKpDMW948xYdAwPclgL+0vb6JesWKVk6A13WNkUrHDlPhPGkKYKCKwoIUPn8/sF6nfdeOlfPpO+icALl1BZxP/8TT7h00/sUTGn1A1xVXa36pebcsDRQovpbhnB+UgaVms0Jhlsgg2+j+es0yaSjk2AZP1O+KowdqEUchINoUIDTnGpx3LoNpMiYbkpk4FjqPZkmd02p4UOu+HYv8Q9RkOjbDjKHUZwqIZYXTXD+zhunPMzGRTzGlm72DV/IvQXs+8Zg4M09XEjRcdH4J673raGxiZYmUn5y46/gPa1ced2wH6JvjGZla0M+vkh5bMyMsuOyaD39lVuL2/XHP8qlnpv1pdf3bTjO6bkZdBxofRIeWKiex5ZgNYgDeBfDUIlbLFgWsctxq3yGK/EabneSaTLPJ6ilMcPYRfRhSpFEN9+GVa2hkZMN00tdV6Zqe6fPtpCiUTiL1/kL2DlHwynmGlrwQEIZUigNZMVxAoBUjoVB91JlpD0adsralI2YXWYRMxVXpxEdLQUYvHJmxp63BKEj7Gsc8v/mhPjIPWjThP3ShQlZSuTc6XZGxJV5isPqrhAOLAQKcybVWUfXVYAI5Wj76WfHonqDgxCibdzTN75CmPIKzizNHQO4YSWxsgVtOxl24tikiCgADmNvONxyMHkZ9bz+bD9E8YmvtQI8LFS0z77lE27iPUfOR8Qk1THQuak97SHgtbeTFR5i7MNgRSktZMtsDqTj5yPvWvdn2GgemDU5Xxzx/4QTJJOE8vftEsphRq6fEWosKxoLkimQlp1F6mpPnzA7e+edb6dQ0L454XNa69af23Hjv6vZxXf/XCGzLe8bYrXtMyo99fz+Ka/14THTek+v9fJRyNwSsgWqtMtLsgIjqOUrfLXBSqHMZYVhhHnUoCdokWw0/m1MoWE5Rtl1ZtyeWJ2XO0wd3DeDSCgkCLF6HzOlkVlGitRaEDA7uJIEqkSdKNEpR0dqm0vjWVWx5W+nRmnuSWnxp8uC+HaPTf9WwNtUZkKqN/9fypXzyYbVeZC68467K5yYrH6k5Wd5rPTx6uih8u+SZPy6VCjb5mUyxopFCid7zKAa/LMFmKGpnjyjUn3PGF1OeYLjuPK9IyuloXR41jLRlD9jgWBVWGSgKdHmMCJifbU2JLwET1xQ2r0RljxtR0daxJ6GIR8chdy8YOTCISm+qu3FKE5ocC2ZQxz6LGSlWZIvG1FFxzGg/stmMG4OgEV6/ivt2EGjRr57KyE2BlJzv78QdoqWd+E93jpBXXrKKrkUKZ684lX81zG4R860mLbwholrTVjuFkyMg9NwaFPpF0qfvh0Qduan3z1+rXfqy449+D0f1CEK1BIIbzWseTaG1PDH2DeW7x2iPOB8BaXi7iHyNJCgKNpLJoBK2LI6/qFPyEMqPfmQHoXy6Z9X5v1vs9guNQ2jy2p/ybpanWJnQodxcK6w97Zy5IA+lLZnnfnQyJfAadrZ+CWa/2uONB/pBDuwzzDNV1y2OJFgJxVoREQUT/jzP0xLQ3XxVaM3cp3XvwPCqlKEoBIB3ImRPpZyvB6To1NW4W1XLxeKoKgoC+Qy83QK+Vs4EMAoMFPMF3XXQbhhaB0dv7WNbBsvakk71D9I1xxlyacyi4+a0m2K1QZu8gPWMop5pcciVnFyBRjrHBB3UZpsoOZB/FpGsmS2TTSRHXlJBNMRl5eLbvSLlWOd7xxcW1DBFQipRCFHObOXsejx6kZ9RqaEHAU7YULdb4UKDxnLcFDGlMFUxg34m0B5Dx0Jqpsp0Km4LVYj3ng8P81/McHEpuIQoebK/juvNY1cnWI9y9ky89zHkLuXJlreHRlOOdZ7zk84YDI0nBh1Cz/SiXzQD0rzX5bl/pvc8cvyTg/UOVczaNfn1tw0fnz+T3zchPK42tBL4BgTX07HZCnyPRiWsfH9TWx3HDp9yoZaCukakJUhmCKNXdatXQJwxR4FcY6Gb4KFe+jwe+w8QQIpz1huO5Y6eyGHTeyliRJW2UfMoBxYqpcmOcWOvQSsw96iQLxPMbuZSxARHqxFfUEWyiEwvD9boTsNvNDY+71YQO4J7453EisaAxVWQSQjnXh3cQcCEZkuvrVrnrzl1n4wg+B4snJKXwo37c0SbK3rm+NTWSr4BQ9hN/zhyL3mYBTaidbDa7tS+CCCmPEJMLCJw2h54RxotOPwAoxSWL2XzIwNBhyKYDfOpqdh5lssT2PvonmN/C092s6qKjgc/dT3MeETYf5A+upd2Gf/ZN8GwP7fWcPf9FK7+lPd5zZvstzwx56yHMBUP1wREywnvXv/ro/A/2//V3XvjTShiOeBehmsxbES8HkcRPJzToUkWngR5vnhICFCgPrTXDlcma/s/qfMtZnW95Ne/o1JEZ/T4jroRTOpjA4JexQ5o4qTFyLti1WVAImlCiGLkYuBdEi1jfR+xSHfkxSbS9k+FkIGGRiCvH7romWk1sf1ojoggihMxsAkhedEXXn6V0RWfmq4kHQq9ZdIA/GqY7pdKjs4tV4+UeQn6Vyr/sZdhOtggyrYMYZezJB18+vXJRU9tvrzjerZYDukfoaiRts74i+rLRKbIpShXqsrZ6mcZj3Ne7OlvOe2xPVWj5rHqDd8aaOapukmD0DrKsFAU3V8y1HGIrowbddqRmuxp3CyHWAhYNiC3ChPqm+lxi4+GYXXzzErqweGzPRP93bjh0jlf1j7EragLgxF40sSJiw0mTT3PuQuY0cddOxm3sndmrCC13v+0nneLiJewdMFWI4kl+0youW0bvGF1NzLHhj4/u447nzT0OTLBsFu8/hwWtfG8LG/aiNe9Zz+XLkn56xni+l456hgsEmrnNfPh8TrbosBKMH5ZUHtDi+SO7o+P51e8vHn6IUIc6JJX16rpUpj4sT2q/6E8PKme5ia1Lm5xh30L7KrmvWLxL5W4hRf9XAkFJi+gwk110yjD/HCMz+j2S18427Ckhx8u9eLzPz4XkAslrcgGPH42pW1TH2YMZPYEO82qg+WMvHhb0ysvhaDtTG89OecxeypxFpNPJGp74i5Lgri6M7u7aITaDWYEmm6PvIIFPZbrKxyx7WjTnLPVSqYTCRGrQecdrfvkL0a/rclxiEJgoErhxZxyj5+Cu7RydoH+Crz/Gb9/GX97Lvz7B/76Nbb3mDE9xYJjfv52/+REvDFRrfTH/GW0Yc965MwhopkrmtqOvkd4NQtbN45cuxBNDTOeHDBbiFDfA2UuJ4YB4y9Udg3XsA83ydpa2MTbNg3tMfFzUTKLc8HW88wyHC00BeHH4vNUAhpbImk1pLxn229YAzG7ijSuJ6rbFRomneL6PO7bz5CHu28VQgUwKpchnqM9y1ny+/F5ufhurOnlkH196mD2D7Bvm1q08f+QneNCxLJtFCH5omHB7x3/8KTPyP0oeGKq8mHaP5WNbJ289Wrs5/2Jy5ZVXiiMdHR1vf/vbn3/++Zpmt9xyyxVXXNHa2tra2nrhhRd+61vf0seGkLy4/JSnz8hJERFydQbDFIXv10KgEd1oUlEMq0m08WJcNRMpwcgsK4yhoVR0+FeiUyznuQ4JAgrjiKK+kVwdXYte7g3sV0HetDr5nM+wbi6tdfz6ZTRmGJs2k+IaAUkeHwBNWboaSStSktBzHqe963BKolilxs6IPlqN5vyv1vXWtv/oihmPXMrmpIlzotWG2G1y5aLkbteScOaIRYawlWOn4sVKOaEQ4NvE5qoeJRmDjr9WA/eu8Z84eRaA0HZygqBqimKFHyWbm+B6jRLOmse07+Ag9kGkPLYccXL+hKMTeIoz5pBO8dhB9g+zYR93bONvHuS5HtIe2RQZj2yKnlFz5X1D/Mld3LqFrz7CVx7hJeQNy+o+c+bc8n2zyw+3h08oKXPuArqOIcR7ZSTU+odDz37+0J13DWy6ZffNnXVLKqn2SVUP0ROwmzeRuD9+++p6WhSSD9IBKYWH4OtwZf2csxuXvDq3cOrLjH6fEVe0ryc3hWhDDi8Q6tiPTGbYcseFhqYmOqRN6TiLtkYMNfE5WodaO4rApa+17pNdbHUYsdxY7SEYnhzRmojJVkAMSY6WqI58RPxVobQ3LO3XwRjNb0n5QxpFbo3XdLma85vpzo+lMnNeZEvyNSHr6tsdkJpC6LemjrefWijz+Yf46x/xl/exbr5Va8JFS3j/2Vy+nOsvMsx4CpT6r86ORVdf/OH69pIoLbZOuAilCmMlo2cBAaVsippNhPAUClIemZQJfIvDxl2F6OIg4rrDVttKvEkUb8265kGsqWNYxDX1SC5Uq+LtheLx6BpAX5zOxelEACI2/6RBfC8kNXUMjGDthNAxq9zxa2Gqwoa9PLyPm67gwsXJnnpkwMT2mAhNWXIpfvQCv3Auc5qNNkwplnfw5Y18+ofc8ixFG3oIbO2tsuX9Z3wAACAASURBVGQOjfLAbnb388h+2hvoaOR7WxidTubjnu1MFOmfBKE+y3XnkasOsT8ZIiqdbj9dB2V0INrPzH9DdLxu7UebL7/Zq++UTGOmbVW6c50/diDTdU7d+b+r0o3xLMepmIkBZwv9Ri1qLGIwwE8CY2nz9mlJp9rW5Ff+XOd1m1Ntp+he34x+j2Umgv4VlwuWpoqjEvqATHnhBYuTOc99aOnst03ROymnzcM7mQo4k6cUrXIaBB0yNcaa8xgfIp1lKv6xRIrgGIw38WEdb1E7DaanbM9RMwEoK92bC65tzV46O3X3tD29Jrxbm8IXxpJxlu6XR9bNZ2UXL/QltF4JuOIozhr3PtCUA/7tSQ4MG5A6guD/dgNXreTnzgK4c3tC3S5UhUom+wEOB72quagzpzGgn0vx5tN482n4mvZ6jk4kSfSSrOf2OWF2wjUmDjHRrzEZbqSthd0DpD06GgAmioaXX6Apx8WLGZri9u22fI2lqg9wpkWjoeQEGojiYxcyOk33GCs7KJR54hDr5/H207lwMf/yBLuOIppMikCzf4j9w6Q9GrPUpWnIUpwkFEKY3cBfP8jRCaYrlINE04eagQJByN5BPEXaoxKwqM0QI7yErOhkfjPdES9tloHawLQZ+R8t04H+pa0n9Ew/vn3yirbWlvQJLbynn376H//xHwNhGB45cuTLX/7yVVddtW3btvZ2k0nziU984otf/OK73vWum2++OZPJ3HPPPdddd93OnTtvvvnmqMH3vve997znPW6f119//Ve/+tUTPH1GTjWZHGWknz3PUSyAJhQkqFoRXYQWZ3k2S68yMVtxAy14HjowRdKihHhtk6Iijy+MeD6dIlHP/IjtjzE+AlAY56F/440fpPcgO59kYoRcHRe+mVanIOspJ2vn8OuXc89O6jN84FyzgM9t5uCI8d+0q9piLxqAxhzlkEIBXztJCi/C91JjrySeskVykjI7bvy7bRNRIJhnKo61EOlQj2I58Xh1fIFIuVsSeR2F4etjmjnttTtU5y8xDQOS2BVJe+fGY08uhgxs1GhS4iAy1HSMGse36Vw5eXXteOJxlfx4WABac9vzVHz7dFwyxMBwJsbPohJw7w5Wd/KtJ0z/CioBsxron6ASGGracpAQCT6wC61JeWh49jDTldrcdlfaG7yPrve++SQoFnXwrnUv2vLlln/sue+P9v1nk5cvlo9ersNAh3lFUzg5RnP86Oz2j4Mf2oMprULRuUAtLaePii5nUiXta9F/veK6ptTrjsTmuDKj32ekRiY3h9MvRArY/I5EIILDzZITfddKRMfEniDWsRSttFj0tGrpFfdr9LtVUdk419cSy2gfXVYikvpQzOmG7T5RX1HNWc9E1IdlRNAVvGaZ3BwuuDlV7laFp4JgSBW3h+2/KKlZJxMceBVkw/qfbX/0a1NBgCBaC6zrDtn0KEHIhYtZb4MOHnyBvQOkFBq2dPOZt3BgiKYcp81OcqqGC9yxHU8xXvrnhXMWFsvpMLxtbud7e/qiugTkU0yWqvLmY0WpbeS4F2X9N3NkjGLMqx6rYDEMrliNaR5tbC04bjs2jFlItDD2FAOLxBXmnSOuL58oX0lOTTS+a07YHtyX3yhljdakUwRBFdAbGTOz6igFTJScOxIzJ/HV4yFVmTcaBCX0jnPXDtbOJQgYLhgiwboMDVnSHn0TtOSYrlCssGkfI1P8/FnsH2KyTGsdTxzk4AgCgwW+8BDvP5u9gzTnack7N6LRMF1huoKnzMR4wnTFFKTZN8gT3Qnikcqy5KSRUtRI27tvHb3348FET27hG5sv/Ux8vLj3zmBqQFSqPLBVBp7TML3nVjnyqC5PxNMvto6veSTaQFDiPmdLw6xwwuqxr5sp4Sfp2ee2v/cOlTuZ0cAvLTP63ZUZgP4VlwvnZv5kMP+t/UURfnNpw5ntVX6FzKpLqlucPOmYR/ceIFEo48M8+QCZHKHGSxP6VelNsWdRo0Sk5kjsqemkQazXLrtKFq5Klaa44+s2XUxQ1VXyoouaKmghO56g/zCXv4f8y1X2RgmffAPdYxTKPLyXpw4bRCTWUlUK2K6InsfnH2SyXE1noBH40Qucs5Bls9g74ChOTSaV4Mtx/xKfqixvTFzihmQWIjltNjdcRF0G4BuPc3TSasoasXi9mXNtuG5jKCHSqbHOE/CElEclNH8MtIm41zBRonuMo+MUK7bn6CIqgY6iQaYVXY30jIMmnULBkjba6jk4wufuR2tCzdJ2fuuNtNfzm1dwYJi/vI9iYHUOVHxGAkppcmkyaVpyjExz5047ZmfeCAmEBc18YzPPHqFUNmjWik5+9dKXct0jOXMeRZ9cikC/+pnvM/KKyj/1lA5Mn1CiTU8x/NLB6T9YfkLLb0dHh6uer7zyyjPPPPPee+/9wAc+ADz00ENf/OIX/+Zv/uamm26KGtxwww2f+tSnPvvZz37oQx9asWIFsGfPnq6urshKiGT1ahM7fCKnz8ipI6Vp+g6w+V7SGaYnkhUXEucolhiOs65MNadNpBNtiZAgSGpnxuti1K12Vl+DI9jBlKZAUBqE0pHwR1+TwaJExDvFKTb+gHdc/0pOx4nLYIFbnmGsyPr5vNkJnD9jDmfMqWpZijMRXA0XqzZ7841ZzlnAD55P0qij+TW+tDP1bj8xNq0d5Bo5Jrot9n4xSqfGc461qmiLzpvzrCWEgZ91SMXBzl0KHYl9eHu6sn5V3Lnp1tpecQ+JTqe626gfu5seM6C7UwTOtNQkfdQw/NgBLGile8R9B52LayaLSdigQTEwkxxGIYpO9ocpIWvf6ei3Ua7QO8GKTiaKtNbx1tPpHuXgMKfPSeL9xUY7vrScv4jVXYwXmdNUVXv2FZZ7hp+bm21LiRrUHbvKsycmd03pfD49NaZanBRRFxyxiKCAiB/q+kA8+KP9Tf+wuPJMzk+H3qWtp13QvPJVu4VTXGb0+4zUSOWI9hoJK9EaGy9hkRiVoUOUSKghjplH29h4iVcyV+fGbDaCaAPBo3HCIs3K7SCanqBFmgjHkGQjNqbEjvdIBXR+jVd6QUteB2NoCCbRWueWKF1hcnMgnmitdYXCc0Hdutc41UFepW457S1ve/72bCgLCqqrpH7zvnFmQVrxz4/zqatNClT/JMqml5UDUsJFSwC6R7l1K0fGaK9neQfARMkEMvgBae9gc/300VR9hDVHPOm4MDpUQjzAIwjApoZ3jzkOeASgOyZBdFBrvKgavEJCQkdtEtsq2tR0SWwJqpxxYs50apW4aSvo0KrLOGgxUuLivrKJ4VGFoWNbQiVwjjukdkMFEAidmvMYO8pOFjo0bIGJeRPrMiGExw/y+AFEqMtQqoAQat64gjeu5LN3c3DE9FQKeLaHrb005Zgu8/vX8P0tyUWnKnz7aVrrqPgsaKny/dGsm8eyWcxv4cgYIayeTaelqJ0ouQYzFf9FqfBedUk1L2t/7w9rDmp/qtS7GeUhnvtW6amjyZNWaEmjA5FQO+GqcQXh6L2IaG2UAyy54JNoBDKd62a95/ZTGZ1nRr9XywxA/2rITevyN607deNfBnsY7rNf4sXcUrx6ilJg/Qgxv3bXs4ugWolzqeN+YhzfMWhisF5DOkM2z+N3Jycm+L6joWLrJvrTUB/3/wdv/9jLd/8iLGgBGC3wxKEqV5YaZWmd0opPGetiqcRn9hR+yNEJls2i4oZTQhAahznu0FXkNd51ggvYwnRpj3edQT5jmveN1Tp77rUSECi6QJi0EfemNJ4QguchmjcsY9M+M/kxAIFmdz+zm/CKBL4Df8QXs9jS7CZEyHpcvhwlnLOAtnqAu3ZQCcxA9vTz+AEuXAxwaISUIrQxd1hTZnEbKY/GLDuPVmcVKHsjAJzWiYYtRxJkRMPufrb0mP5fQi5fRu84O4+yvIOrZ1zf15R8r6/0EzQ+Wj5BBV8jnZ2dQDpttoI+/elPr1+/PlbPkXzyk5+87bbbNm7cGCv4M88888Ybbzy2txM5fUZOETm8m0fvNMwf2SyZLOW42Jizcsfwsjg+V8IU6Qa54JTrtqisaRMvs8f4U7USmrRWX8noOJIyl1AehTHKRTI5StNMjtLYSuZY8sZC+ejThef2N+F5y9axdG3VH8slMplan/EnFg1feIjBAmgODJH1uPLFX+xCmUUtvDBY623GgW8alHDVSl4YsEg3NotcyEX1yuw8zm5ktEjRsgtqnaCiibPjlNPSYdIyBpqdHHzHAbJq2rVaEqAfgywbyldrEiV6v5rLFUmOxIi5xtmTcO0qW3/Q9fTNKbE+pZpez4426kZVx8tXdY4zIXYSFrYYzhnttHfhhliVU92DxhDKiXt3Ie6LLkJjnv1D5NNMFrl0Gc92s3sABU8c4po1PHWISgBw9nzqTyBvvSlH06vNUjor3bBjqidFtr8yPpy9cF9lSVFyJbI6tnoTbMh+iERDGHqohlDeczR/bZ/64jKZ9IsVHd4zuOXeoefe2n7Wq3wvp6bM6PcZqRHJUxnSBPbnZSPYnXKhcfy6heKdUOZEzVYvsVbliiaMg+DjOHujr6vKhOowwKuXdJtXGgvjWDMd1ZcQAcNvo0G0TG8LMwvFHwSlCUVrraek6Y3KHw1NPr2AaCWvcXQ+kre2LTq7oaO3fzAXSEdRBQLTZXJ1ZFL0TxiA/ozZPHkIP0Sgq4lZDQBHxvjTewwBy+Aku/rpaKISEoQfOdT34bPX1AXBgtFJL0oij4rDxcil+8ib8wxPO0ciiRfo0JgfyiOw+eURnBFiY+DiPX4HHI06CeISnzp5wxCn//hl1NUH47y3OGnPUe5V+iP+VnML0ZHwmGuRRBgk6L+qnRntnB799cqVtOZYv5C7trP5oHkcCQEOAH6AUlRCuho4fyFbejg4WmVBaY0f4gn1GR7ex9wWDg0DZg7rUqQV6Qw7+jlrAbsHqIQEAb9wLpcsAfjgeWw9QsZj3bxkA35JmzP3Yl6PU1gkXZ+de3Hp8I+0UuLQzVel7SC5BZeXex/VlaLB6GsCORVeTRalE++RGKqi0nMvVvlTomTuS8iMfndlBqB/vUsY8MjtFKeqoQFQQuAzPQmxZ3qMzpJo3zSsyQpMnFkBUWjfbsq6y76mNAUw3R+AF9tSSpFrxK9QnqrSRG5t9olBpifJv+zL7/mL+f5WRqZd5Nsi2oCNKw/tLIiTIR61CTVpjwUtfGMzZae0GtgdD7v/H2qUMKuBa1fjCd9+mkrgFPWwvndk5KUUdRn+zwPMb+HGS2irY2UHh0arIZz4WseG1ccQg0ZDSqE8rlrJjj4OjABUfH52PXOaGCsyOMnAJJNlyysES9oZmiSXNjh71JUn+PF7AB319E8ShqybywWLmN8CMFHi3l081+M67BwaYfcAI1M0ZMlHfcbRgholjEwzUaQuYzkB3VuL/xW29eGHlI8hlRgvoqFvHD80+y7HSmsdN17CZImG7E+LOs3IKSZbJ36COhXPjPvRD/HERWvd3d39e7/3e62trVdeeSXg+/6mTZv+7M/+rKZle3v79u3b46979uw5/fTTR0ZGDhw4sGTJkpYW83Ke4OkzciqI1mx/jMA3y/nkOMSGsXbgVuO9J2clwBzmgwGHY4wXJ/eeqqWvZus27jNRu5GCFgRKKdHo0NrvOqCxlXSWgR5+9B1SKXyfq95PWxeFMXY8wdFDZKi079u3o2mVaLTSw0elvpmuhQDF3WOjt7xQHqsUlsyb//6FjT9N8M34NP3jpFMghCHP974oQH/Hdu54Hs8jJfgOmwAaZSrsAeTTNOdZM4fHDiWQOsLcJs5exA+3EYaEtsz4e87kW09WIcKJWrdecRjlkykacowXq5HuWDXHELZTvUs0KUUFm/nuADxVPrnzdJOH6vjz5i2okZoMAEk2HhKVWI0LwDFXdHuIcXMNyfZEVRuX6yZu/Mh+PM9U6BFBCQ1Zxop4ynLoYYK1PMW6uTzVXTWM+RG+H9fBU9HdoBRvX8uVy/nKJnOkLsuOPnb101YHcHCYYonPvp1nummr48xTt8zC/1r4tu7dQw+P75gOKohGmh1cJn5ELtEBYDEXJVrTXPZ21fnbuvJPZgcFpSDQ4bue+6v7z/6jy1tOOzl3dSrJjH6fEVfCsq70oEPE+KEG0NSxDtYCErHZJBozWXEl3qsNLeAeEceLiOgETtURkI5pTKyCXRRVEMEfCCSFNtvBWhCtLZ1OVnQ5cqBACKdJd0qlB9WI5ES1SG650mVyi1TxcCBlwaP+stcFQA98ZcUVv99711N1hdOLmfpAqASUA8o+86wfd95Chgo8dZiGLO9aa37YD++zWsviv2OFKAPvnUcHn31w89763AXjE7mIEyQOME7EqrzFsxjutgddpejoVk1i4elqLUmccVHtqMbXq7ICj9XUsTHgDC7emI/tn/g2YwPDnFfDBGgvpGuiEFxNJNX3YkeSVk7BGFDKwvd2YM8fYaLEIwf55YuYVcfWI7TWs3uAQjG5UyWUAkTTP84d2508dXvF6CcVQKHEQ3tQQl2WYgmB9kYGpyhUqM+yupNfOIdH9lMos3YOKztNNy15LnNqw0bSnOfnz+a7W6gEtOS54aLaBqeetL3j30bu+FDp0INaRauNCDrVtiq/4r0TT35OgrLKNFX6n2l6w1+VDm+c3v0faC22knEcsxHGCRWWhDh+X2I7S4OkT90o4Vhm9LsrMwD961rCgO2bKUwgUSB89NOIvdHI51XVGsd6E4B4idJJ56iU7DrvOJs6bm/xbePHCS0dlKYZG1eQbB7OXszEGNOTTllTHBfVahP1ShgtSvjYhfzfB+13QSDl4dsMgsT3dhLMNXiKpixhyKJZXL6M7lEe2Z+4wTHDjJnG+ETN4CTffop8ymywxzOr7de0x2fezOc3MDSJEg4O890t/PJFXHs6D7xAaHH8RJ3GU18NB7gQQ6DJebTkTcYZmgC+86zTCSYgM5qBZW00ZHjqkNldiJSAH9KUpVAGYXkHUyXKBbRmx1F2HDU5id/dwuaDpmyieXKKB3abjPtoo6Iuw2TFXFcJdRmmKxTKTFfwQ/LpY6wZO3UIO49Wrc1a8IRzFvD3G9nSA7Cghd9+E9nj1W4WaJwht3mtiYb+ZGPshGTU120nQGP3ox/9SJy45XQ6vXHjxlmzZgEHDhzwfX/p0qUv3cOePXt6e3v/8R//sVwuA+9+97u/8pWvtLe3n+DpM3IqiA4ZHbRf7OuQzkJAuXKM24VFcalant11NnaXsHgpVKuCYzqMPquYWdS6fhJSF2gNU2mJ22frWLqWwjh7n6OuES+FX2Hvc7S+iSfvp+8AQQA6NdCyOsIn0BIE9HfTtRD8sPztLQ1Dk3gyZ2vvCy31az7wU3B61mdRYnamQ03ni9TtHCxwxzZEEYYEmuYcdVn8gMFJGjJMxoWhNBWfrz/GH13LwlYTfhWBvz3j9DxH2iPlUQ7QcGScbz/lTKJyHpOyTDg2TS/Utnpn7LvGD6ma1N7lfi2HDrTucPnFV4wsgBonOnozqkwL7VxCEh878cCd7YH4q8R8O/E7pJKWyWHX+Xd8OF1zVCfvn9Ml2kYg5j2Uwg9Z0c7TPcnwIh4bhGyq+jUXUsJHzuP2bTzXazZCtMbzUJp3ruOa1Qh0NjLQSz5N0aerkR19ZpYCyKVpq+OqUz3dzcM7XBryA111VDs/ckgQPuxrYONXUloXUuHqkUz7ZMUXQglDrYGspL9w6M4ZgH5Gv89IjQTDlA6FKoWOKreoZDtTzJarNqssVfFMce1Oo2fRosWGXylLT2+LwIqzeEukf8WS3WhBdBhGa3xQEBsDCyYmC0EkBQHZBVI+onUZFDpA0nRenx76T7+4R1Oi9V0egmRpe683+ZiEZerPltzC1wtAf25j5/fbLjnyw2cWhDmVK7O0nfZ6LlhktmkBEd6yhitXcHAkITLNp6qSsRAqgdFEoV40Nb1oepq09QHd2HAPU0ct0u/PH0FsJQPcBTxqr0AgJAgT8m/zV4vdm7BEZy8/UcoOwJ1YhHEzklNMb85eghbE0s8mmsNq7ar99fivoVEq6ljlHutl53LRzETjr4Tmc3QjFy5hVx9DBXOKFgYKAH3j/OndRrUdGKatjoIztkwKPzRGyHNHuPESfrDNQefFRMpPl/A1GaHkE2quPY1citueR6AUoEMaZ7NhLxcupiXPtiPcuoXFszhzfnKjxQrZdPL1jSu4bCkTJVrypw6/zUuIquuc9b670OHUjn8bvedX0GGqZWnrz96mUvmJJz+nkbAyiZcNJnuD4R1EC4vWsaaKcaloOkUktGk74rxxgCjVsP7jJ+MWfwKZ0e81MgPQv65l5xPsfBK0jYIXVFSDLvppW4jc6AUHazD2imUciX5S2TrqmyiMU5wy/euQhlYmR9AWnY8z1Osa6VrIC1uoaLOSRF7bkf3mEpkMlbKT2qWrdFPwE2yznbCUfIKQrkb6J5OCqALpFGXfTIqOt5oxu81+SC5FKeCj57N2Hv+6mUf22/u3LRP1qRPWmnhTolC2d+iyv2mASsi+YYYmDXlOCFuPMDBJRwNnzGFrr+PwHwvNH6uMMTcV1VhzR2X+iztxRhLCliOW8M4pYT9RIqXwQw6PMGXr402Xaa5jzwBHJ3g0moeYvkFQ2uHDDUG4YgVZjzu34yla8kyWmSojQl2adIq2OiZKHB23sE4yrXZs1pJA0ZDl2tPY0s3WI3iCUhwe5b6dvO30F33iEyW0fgUT4acrlH2a/wdsXL82RKAzo34iHd+SOiEzLi4yAwwODn7xi198xzvecdddd5111llTU1NAJpN5idNLpdLg4OCaNWu+//3vz5s378EHH/zYxz52/fXX33rrrSdy+oycIqI8OubTd7AKLi8Xk8UVatfd2KuPlGkVI3psZ9f4SkkKldE22uICsVRBgNFZimkRpUGjUggEAcUptjzE1o10zLfbA4IOKU3Tf4gwsEOOSOpCEaU10rZ9D7kci9vqBgYL6QYRfC+dGhqHnwKgTyk+dAHf38J4ieUdvPvM4zfrHcNTxiIRobORjMeeQRa00jdu1YcGUIpywJ/ew5xmA/rjZIhXov1dy7gauqi3nf0Y8kacLRGYiLPoHGJ6F/6Oz4ofhSnK4oI+sS/qXi522nGeh+2w6hFHpzsFwmrHH4UqOFs0SQ9CNpWUjUFXXaXqojXh+XYGxL1Tp+JcFBzX3kChQqHA091o8DVAShFo0gpRFCvsPlo1P16Kv32YXIquRoYKzKoj7bGsnTPnsWa2uc5b16CE/gnWzePNp5FL88PtAJcsMczCp7YUw8ov7fj7nYVek0aAfVYKQjFJNzFqEIM20fxrQELPmy/19aJG3nL1rzX2f/7QnRqUqLZ043RYOVn3derIjH6fkRrxWkSbeiVRrHooNlg4xs8FIsjSOF2xxxM5pmaFdjhKkrrZRuuKy4IjygTZG4cOLTpZh83moxaJaMkNsKtDCMmuUrnVavQOn0BE8FrEH9YdH075w1o1orLmKunZ0vozx4sreq1L3YXLlrc10jvO/Objr/nDBb70MD2jaFgzm0+8gTet4slD9E1Gz4aORqZKCBHLDSKUAxMSDok3qiGIfd+I1D40QWOulk/Z0u5GYppC7TjsUc3Y2H6o3iwXFyK34LvzClb9Kf7sOvGE9lqxuYLzwVGyUSeC5d11xEAEznZC7UUFrZnXypFhUwdJQ0OGixfx6D6nsXNRbedTYKxIQ5bJEgJzmkEzPm3mZLTIpv14oBR1Ga5YzmCBfIZ1c5is8PVHKfl4CjQ7jtKSQ4lhrSn5bO9FKXYcZbTA4JQZwuXL+cVzGJjkc/czNk3K440reY+1J9NesqPzP0VE1a25LrvgimCqP91+unjZ0sH7dVASBK21P1147qt6asgsLEQGnYToiMEiWnvIt4TTo+bJuEU1EK9pcevb/sVrWXLSbvDEZEa/18gMQP86lYkRCuPseopKyYCcRMyryloddul2+W1cn04UhCb0PgyplJi9iIWrefxuu58tALPmMGsOh7ZHPHymw/Z5vOHdIKQzVr3YuiOxy1wuIQrPQwmrzwd4/hEzgKZW6l4k/O6/I4OT3PIsI1OUAqZ9CkVbJ1ajhUqARIpYLI+8ozwXt7FmDota6Wqko4FbnuGRAw5o7vrw9iyJVXi1ow4uJmP2JQTmNzG/mUOjpnEp4F+e4JNXcv3F/PFdDE3GNqTV6zH0j2VLdDF6jUAuw/mL+NcnqNhQfalR6DZn0xPGpqlPM2Z55GPVrsEPQVt03krFpzHH32+EeAbsO1RrFmhSimtP4w3LmSjRmOO+XTy0h3RIU55CmT0D1tCxs2E6cFbwqM/mHBWf27cy7Vs8IkSEyRdnNPvPZ3hwD2hmN7OmiwUtnLuQ1MsUrhKEfP857t+NCMtm8etvIOMBlAMe2sORMboamN3MUIGFraywluh0hc0HOTxCXYbLltFxqpPonYKyttG7f+hEFfxZTakTDLOoKTLzwQ9+cO3atb/xG7+xYcOGZcuWAfv27Tv2rH//93/XWn/gAx/IZrORIo/kne985x/+4R/edNNNY2NjJ3L6Cd7OjLwKctHb2PB9hnrR2uy0Qq03lPgydv2LdzZjX09b8P3YpZeavUjH2naDtmP414IJhNGJQhjYawmA7+OXmBjWOtSg5zffn81d1drl9ZuUbnsBBciiYs+87hfYXuSXLyrP71BHJhDxfD+/svmnnrvFXLSYl85Knd2EgCcmkusdZ7Cyk0pAxuPP7uHgiMW+MZzyk2X2DNCYZ6qIrxPt6U4f9jbNI9Eoz9o9IGKyB6rkuCN0u4293ZhR3b2idb+Tx2OPu34urpHAcWoRpD3Kfq1jHF0o0dqxcaYNmaBEVXZJVG2SnSGGps9FkB0g2b4Msf0Xl5m1NLuBpnuMMC6Za7sNNFrjC1FoY6GCJ/i29E7Rp1ih7NHegBJGQgzFcgAAIABJREFUi2Q8CmWTtD48xWSJuc383Fk8fZi+CXb0cc0qLlqMH9JWxzPdHBnj3IWGjPiUlN1TR7ZP9VjWizB5z5PKbpYSwYFKiMJ2FZ4OG/TU/tz0eRe85dzVbz4PWZqf8zsvfLPJy00FpZ/pOPck396pITP6fUZcUTm6rk8PftPXJoE7xkzBQPLarGJiKeO1XeAi5hu7fNoKXc6aLBodVf/UWD4bQaPQoVPk2dMqT1DAFmu0BOEp0DaKSCFpxu4OsovUrPemxzcElX5d3BH07go7rkvVrX+9hMn/GBFY1cmqzhdtsGEf3eOmVOn2o/z5PbxlDVeupHuMnhGacnQ0snE/9Wl0hfmt7B0wbGw6qCIBiS6mqKILSZxNDMahoij7miFae0u7B10H334y2W8W4Ejy0hzE31W12ipo7EhMSxdw11Vfk1ZiLUKcD6Etb1ttZoo1CZTdqABE0zuaFIkVyKf5wkMJOmOu6IwWawaEIYWSudzABC31yWRWAh58AU/ha6Yq3LmTjMfydjob2bTV1JUJA9Ip6jMsaGVrH1qb55LPoIT9Q/jOmr9xLx84m396nLEigB9wz04uXXoq2wYnIl7jfFR68D+v9Qe3gkIr854ThFP9Aoiyr4toURIGQJTJo0GKY0oprcPo/VX5zmBqQAQtquGCT2bnX3qy7++EZEa/uzKjFV6PcmAHd3+TDd9jesqQqaDpnMvi1YRRzJbz0mvXhYx1k3MwDAzLa/sCDmxzVnINUN/IJW/nrR/jrMtZejrnXMX7fiW4+tKRTKUIzF1qW4qr2OylQ+av4M0fYe0lrL2EN32AZWew7lLe/KGXby6CkC9tZMsRDo7SN06pYhQGVMWMK0Xaq84XAxF+7TLetoYz5hgsdf+wxY6tH96YJevVwvRRbISZKUevx1kM0e9SQcbjhUE+dlGSPSea/UNsPkg2xScuoynnQAAKHe8fWLMjDt9TCrS5kbRCCR85z4wzvk2x97WwlfosKcWiWezqZ6zovBLx9r7YDE5HNFy8lOa8jViM/hpvPFQ3FmXmLZemLsOhYS5dyi9diK8ZKjA+TWipgUQThiYGzUwNZncouvnRKTTE5b+1NtET5y9i8yHu28VENVLfPcIDLxg7oGeEe3fy9cf55hO8LFL2+dsN3LOLQBME7B7g5ru4awdTZb7yCN9/jicPc+cOvvYID7zA323kju0MFXhoD39yF99+mof3cfdO/vBOtva+PON5Pcm7Z/8EzEXv7vpv7nvX1dVdc801e/bsAerr60877bTvfe97NW1837/xxhs3bdp03B5WrVoFDAwM/PdOn5GTJfl6rvo55i0nFYU3iKMcLSob6zJRiQLVOiH3wsFsq7w87H6rtp8dn86tGesGe8Wc5O4ijbOiIxQmdRgiBAh7959R3HP7uW+iud0i8zpsKE+k/ArounSFtEc+Q/dY3YfWeWd0hfNbJ99x3oKrX6YCUy9tU3c08CuXsHYuZ87lpitZ1YmQ7G4qL7qd6oQCzfg0n3gDmTjfW8Bi/cSqNk7/UqQ8ozc1Jlo/7ZHLWABfH+dZUqO+LCNt7A8nr4Kr+6oxfZxvppVrbMVet31ylaDqjqrG4Tr57rVCO/YYcXJhfZ2cYScjuU2Jx2dLxEefI2gjPrcKQXAGE4ELlQA/JOWRSZFS9jZDBCoBAwVKFUoVij7bejk4zKMH+Mxd/NX9/PZt/MZ3+dqj3L2db2zmsYM05Wir4+uP8Q+b+MHzfPpOtvVxqkpXpiXUYVuq3o/IIpU77dGHCDXEoS8AbQzCABnV+f4w/Xc9935i19eng/LH51/z9Pl/8X9WfvAH63/nhnlvevXv6BSUGf0+IzVSOhj6BY1oQWvRxElBWodoi2rpmrOq11DtbDaaVU5r4nBViJwvQq11GDl5onXUbahDHRTsBnyM8Ga09rX2Sc9l9v/KoCUsI0i5Rw/f5vvDWtJIStBMPvJK5IO/hqR3nL9+kL+4j+eOUPKNM4hGNAdH+Oqj3LWdjXuZKnNolPt2oUNSitWz2TuI1uiQMEQLKc9EaoMFL2D1nCqTK1qUDXVAQDmweW/V2HrN25RUiY9jGx2NHOniqI0c89e4N7NTZBsIx2kcufmJ5pXkxEjXa+trm1s41mzAuVNbdyc6qJWTaKjRMFggpVB2PLHelzgbLO7TYhYa/JChyWrbQJu/lwP8gDCke5R7drL5YGI4VQLOms/b13LmXANHZFIAgSYuqRTdbEoQGC0mdwGMWPy0e5SvPcqf3M3nH2JvzEf5P0PGHviNcvdG/GJYGhXRgJYo8UFpjKVat/StdWd8ODvv4sYL/zfiRa+mKb/h5VEpUPnVP6/qOyWVkVReVGpy8+dP9p2dqMzod1dmAPrXnQwfZcsGQh/fr3LvB/uYGCVfR2sHuXrTuIpbRhw9YpVUZAlFXDdbN3K0u+paIsxbDtDczpoLuPCs8eU7n5q6+cHyX/zI/907d369p3svShBlsYZYnWEWXh0SF6brmM8Fb+GMi0m9jNkkA5P0Txjdo2G6bK9NosZC8APKvnXFSTTxzqNVvc2qs16XhdrnNXPhYq5cgQJReIInhJqUZ3jxxMLx81q4YBEpO9cNGea30FbHoRG29dn8fSGEIOSbT3LHduY086uXOUraKasa2QTxLYh1C4FKyOXLAJ518F+JVn87D0cnECGfpnuEqTK5NNhsesQxCKovpODd63jfetJRXZLYaqk2bqITUx4LWjlnAUD3KL93O199lE//ED/k199A2TeJ82iz8eB59p3Qzr59bNOAH9gZEEOP8N71fG8LX3+U72zh5rsMj95EiX97mn/YFHEU2vELwo8HxI9OmOTKl5YdR9kzlDwIrRkocP8uvrGZbb0EIWWfko/nkRamyvzXc3zqdr71FEMFQguvhJrvPvvjrjQjtfLRednF+RPKDp6XUx9f9N9nH3r++efXrl0bff7MZz6zYcOGr371q26DL3zhC+Pj4+9617uA+++/P5/P33///fFfH3nkkebm5oi67seePiOnlAwcYeiIJW2LDiXRd44nZd0fFbObkGCk4KyOtty44PiDcT2zqEOVKFy0YSXF6akKSa6BcDXFQnSqUrpS0nMKQ0MtHbzto8xZSp0/dWnvpmu67/vZgz+YN9U7FWYJteEBn9tcd8M5zb99YdtbHd7PV1rWzOaXL+ZXLmVWHVt7mLK88+vmRrX17CzENMKCwNceZVUXa2abQilpj9Epzp7PolZa8ohFRQGJlEU8Rwod4odMVxKNmfxb7X6b4/ZcRWJFKZLHGUkcoe9urcTqJupBU8te5D4719tPHmr8ilB1IvEAnFy6SCfq+I6cs7ROpjGeSdMsrqMrpkBO7UaCMxhPGYUblQaK/lrxKVYINRllgIaWPJ5H2UcLoabkUyjzwiDffsrw102VKQVoKIeEmt39ACFs7SXlkfIQ4d5dnKrSlWn+6uobPeVZW/mY4s46zpexP3VxkhftDIfIP3Y/8JHtXy6GldX1c6+bfdlFzac6+f6rJjP6fUaqJGT03kBlo5+PEi2GBQKiRTnUOiTibiaGGE1Ki06CsJwFzaheLyaSjxSMjkLnJQFcBRERES8ngKrTkiEGYXWJVKs0Xqg6b0wHE6GkogGiK9WAsEayztI6IzVSKPPn97Kzn/1DfPlh5jYndkiULRhYbViKgrihHNA/wc6+WnK5IDAVziHRgDv7qDKlHLwDx/yqoRQwLZ3/quw/Xc2E48a0OV65+xJER2KrABxGmrgZie0Yv7AJiO/25poxNQdJoBx3Kqru3Tl1umJ82NByx0d3kU2xpovORppzZFNJfnw0Pw0ZZ2YEwA8JNaIJtCEdevKw3WgBNGnhkqUo+Jl1rJ5NNkVXI1mPlhxr5lTVAWrKI8LpnSZiT2sasixoNQO+dStbe+kZZXsff3U/m/bzP0eCkb2Ip0G8NKLwMl6mBTy8rKBQkp57ccNFf1gZ2l4Z3Vvqf9prXZ68E0rQgarrknR902Wf1UE5gVtsxepTX2b0uyszFDevLxkb4t5vEfhVOshs3IYMHzVOVlAxSs1oAWdtrKrdGqkFMaenUgiUK6Zv5dExl4559trTFb67ZeSgny9M+drTipbnXthUmDd3OUf2Gr0pjq0UXaFj/is8I015wMDftVZa/MHqcom3wTH0L9v7OHtB0tsHzuWJw0n++DkLuf4iDo3w2XtMT0FospYqljnMswVVpiukPJQgQiVgskQuRajpauTxAwZHwERsUPa5fSvLZ7G6i5YcY9MOmuCof6UM7K7g8hWcu4AjY8zK88OdbLjN7pZro3HF6mA0pcBk1mvIKLqaODpBOUhmSeJSdQ53g3jsGWKiRFs9DVkminb2qicz+v8Fi3nXGSihd5wvbaBcoRKQ9bh7B015p0ixGCqliO8+7k0Js5voHTPvn6eO3Qjg9q1MVcxGyESJe3fxttP5/dspVpIpsnEvAMUKewdY2nF8KOqfHmfzQTQsaee3rjA0eceVGrAtmpyJEtv7EgMrMnomykAC9dWYTYMF/PBlY915fUjek/+3tuGqzWM/tuUX1zS0nEB5mUgGBwdvu+226PP09PQPfvCDp5566uGHH46OvO9977v33ntvuOGGu++++41vfGNdXd1DDz30jW9846Mf/ejVV18NXHnllaeffvpHPvKRT3ziE2vXrt24cePnPve5z3/+80qpEzl9Rl5V0ex6msEjdC1k+Trc1UBrnriPwzspRwk5cQRSDZW3VYvxn2I4ziCiMTDr4HVOmFDSW+z16Dj6Kj5uLxH3bA5GoeFiqbB1CVFap0SLxgtQOeluWrJeazb9F0f2ccbE/pbKeCFdr3S4YmLfxLL5+HkuWcLaOa/E7J6o3PY8d+0wJXHqMrTXc81K3r2ObX1s6zPH43QxUSYiW1mKAz+ADLv6qYS05xnB2jFiCr9HzaLDVblx0SxHFH7YKoFW+carujF9bC55EuTlgPhmJ1ubHqrC06y3fyzTXVIvLh6MBomz1c2B0DLvmQs6jz8ehbkEBmHXOjkSv0A6RClEaGugfzyZfx0zEVX7+cnIAUgJZy/gmW58l6vXvpTvP5uBSXrHOTBMqKkEdvz2TjbuAyiWSXn4MdwAFZ+WvLkvV7xTGszKeum+0qjV+3EFgngtiBMWASw6b01t7M9YyKrUhtGdT4zvvaxl9cm6l1NTZvT7jADBCOMPB5Km+Qovu0j8AcJJrSO+eS0YnhlTFUSJ5aNPfBWbo2R+cLE2tqunSKiTvXLi37CtwhgXE5V6VFbCkhZPJCdBBUmBaAlFsqrt51NAqgXQUWoTmvxapdIy/qgvgtcszde+Li38wUm+tJEjY3TU89ELXMb53onxocmJFZ2zs57Hk4cpVhJYfEsP5yzkyUP2iVm1G7Gs+CFiieOjfX2RRC2GJPrRiI2MMMccCDtByXWNAjQvV/wGKKoLrWtHKVu7UDt/Spq5IkmzmrNic6AqOd7+zbUUDUAROKG3Ney1x7qZ4vRfMwP2orGn79LxlXy29f1/9t48zo6jvPf+VnWfbfZdGu27bC2WZHm38W4M2I4djMNOSMIbSN4Ll4RLEif3EoIDSbiXkEC4BLMEiIGAucYYDF7wItuyLcmWLGvfR9JoRprR7HP27q77R1d1V49lbLjeiM/z0Wd0uk91dVV1n3qe5/dsCFO00JH4vhZQZrdwyWL+fVO8dLpCj5FKfZ9CBd9UkQ3ncdXpk7smUnMasg/upXcUAcN5Vs3k/efiKz77AD1DOIJcmhXdAG9fiw9bjpJ1edda6tMAxSr7BilV4pxFt2/hwvn8hlBq1oXlE5tFIJTy3I4V0353c3H394d++m6CqiBQimr/hqE7bwgKJ5V0g55fZOe/0R/ZC0pJRyiVmn5m3fL3ZeZe6bYsrF/27vH1n1RKooK65e99tWf2YqnG322qAfSvLxo4iu/HO37kABj6P6XSSEFhMtoz491aOqgg4TuveYXFQgJTZKW+mUyOSpGJcbY+xvJzcVNwfJzDQwW62vzBgFBiEpUSyuctv8fTD9DfE49TgZTMX8mSM1/mFalL8b6z+ObGBNNqzlGqknYIFK05jk/g8RzlSqFMEJbd28cu465tjJVY0M57zwb42S4D7ocsyixelMXVV3g+4yXWHzQ8UgAUq5w1l2d66RvT1Xv1dmTY/zc3sLCD07rYfEzr+dcs4yc79GddSF1Ql+Ztq7hgPkKwqIPPPciBQaSjpZl44hHYIQzAA4AX0Dc2FYCIoQpidVQFbOvjz+/i7Dk6QXDUG9aiAVKwegYtOXYc518eNTV/fTyfPYM0pGN0XkAmxZtO56fbbRGJs+cwq4UH91INQFHx+PgV3LuLzcfiaINCFaDix5O7azslz3KltPTn0Gry2Qdpq+Ojl07NZ7fzOE/26JsfGOA7m3jfuad4nUaLPNOLF9DZQN9YjImEUk7ZT6QSqvqUvDiPtQqlHBULnRWfzz/Mn1xaw+h/Jbq8PfWDNY2/s2Xil7T52sqG3/5V4uO2b99+ww03hJ9zudwb3/jGjRs3rlixIjwjhPjqV796+eWXf/e73/30pz9dKBSWLFly6623/v7v/37YQEp5991333zzzZ///OcnJiaWLVt222233XTTTS/y8hq9krThHg5uR0gO72ZihDWXxl8d3MaBZ5BOIlNI7LCXVIXiD0IrONGZyKoNz4ljjHqxDQPhX6sMR8zErbvEIC3WPi19VDrMxRtaDM68OB80nrl1HUf2Ih1c5Zu8bLKh3pv+wXnIedF9yk8eO7C+XFTpaUtTs66b9sLL95LQRIn7dsVzyFcolPnGRj5+OY7k0EnyVT1kJbT5NiTfuMYrGC1oDnJsIn5OoSZpK+SmDutUjDvWfgXCpBKOcW0sxducjBPIohMXY5R8pXDAj5Lh2EB/NJhIWw77iUZmI+yR3CZwFZ65NrZVEA87Gmd8FztHrTEThVamwUgpMu9rxNkRibcKU+JFwOwWnu41Th9JfUkpFndy2WIUPLKf729GAYFB5xVSMF7k/Hk8dgjP15MK59LVyGWL9ZKePYd1+xFQn+GaZc//0rz69NVjDyiFCPPCknyyU1ZRmLKx4ckgTPKvQgSjK9U87hczoqagnYJq/P11Tt4wx/+5GkwopVR+c9B6jTP0H55Bz6M9VGE8X5RSAqlitTYyA8bKi9lYEUZnSVbWDvd9JdJSpAkmA5SIPKYUZGaKzEKRniGHf+AppRBCKSXNC5iaLtre6k48FvjFILfUab3OEWnqLxL+ENmlUv4KSR3+E9FtT3FinLTDSJHbnuKTbw5PP/rQxtU/PFgn1Lputeamizvb6xNXteTIuoYVmvy8ZY9l3bTXseM4I3l8Dx9cF2UULkcSROndQrZoVz4/Jcxnvo7g8ljeCnVYrDQyFnJtQ/AqeRh9iFz9pnDVxC1sDp7k6bHeGol9RqJI4PhRg+g9F9aNrBdfQDZtRRBiIAviZomaN5EAY8CjEG1XkEvzp5dRl2ayxF07cASnT+fwkMlIY+gNC3h4v14igUql+PmuenZPphtEZzozUUQ6BAFbevED5rbx0Ut4cC89w3Q1cPXpAI7E88m4CMnXnuS/X01nA3UpVkznqaPxICtW/qjeUcZLLJ32mjXzN1/8dyhVObrOaZrTfPk/I2Tu9He2O+nRB/5rMNEnU1lU4E8el25WCIl0vLGj9av+KL/zNiEkym889+bswmvDrhov+ITbubrS+0h27mWZBde8uvP6lajG3yOqyX+vL8rVW3s1sUMfCumSq6c4ASCdWM8NS1j5ATLK4GoVPtGkCIQOuk9lqJbxqpSLCNjxOPuf4er30tBWRzXw3dDcjFBk/ZIgGDspm9pYewU//zd8U2s9NKyWxhNx1S8XnTefXQM8cQjMrLyASxZx5VJ++AzP9jG9kd5xPc+YEQukoL2BbX3sP0lLjvPmkUuxuJOPXc7Tvdy3my88wg0rtat1xHRjzgopSSZFvkxKUvETvFZIsime6dWFUMw6WxCAYLjAyFEUtOa4YSULO8imaMqSr3D3DqY3UfUpe6yexYUL4k4GJkHg+0iB6+IrfAMlCCNvxoJCmJkusLCoALTcmxAUhKls6Ac82aOHakMYIb8PE0K25Dg2xqqZbDocZ82Lmk6WEQabUAJH8pZljBRYd8CsAuw6zrLpoGivwwtozTGtkdmt9I/RO66jE3TVY9PPrFaOjlgiisJxqEsxUbYwMxjK8/UN3HxlAm2441kgXvnHe7h62VQQv1DlO0/pHDjdzeRSHBwygk4kGlr1ewNA6erJ4UnfCFjR3/2D7B1k2SuFi/1noZumZ7a/wf2z3fmfDVamfHVZe+p/Lq1f2/wr8L6HHnroxTR75zvf+UsKwkybNu0b3/jGr315jV4x6u9BOlrvOHYgAdAPnQCTzMOP7JvPAceFVZTLxmyjHU5vLSYjSLhZhkm/I50o1oOM7hNxnhC7VeZeCAKlEQhfBAfqT2SC1Nx8h4Z4VRp8JaLsaQwXTtv0Nb3FqoDe+hmLRvdXZZBWlX7m1hU9p978OkYKz9xTPV7X7aqgZ0fKmZHvXptUmF8mqppMX9H6BgIVsGeAxiyug6jqlZrXzliB8RLKWDZjUGWKfgsoK8gdgJRD1UQUKpNqNlFRzdJvlX2lSvAsfc4+FBYyLgB8u7mliseM1YIMhNH/w28jJ+tYaQ/woiEZjowNN8SvkqVdhy+ThQJEJmSb4dnD1u+0pbRrBEyB5PiEUc6VdaG56ifb+aOLELDlGL72Z9VjC5c6gGtWsGIGT/ZQquo0dIs7efuZsdHlXWs5Zy69o6yZSfOvH9T88lFV+R/c/dVHRnZO+iUD7hGvRRTMYsM4cSxdKH+DII23ODf3WGVs1Mu/t/vis5oWvhqz+Q2gGn9/PdPkRt+fCIQrBMI7GQjHnfmJdO+nKhSJNEYhCK1dAoExmCmd0pkAf1fLaH/d5NqhaW3lLPFOJ0J3ePTurBCBk/WDajoEe6mo3HKn8EwQbsYiLRpWy1S3qDtDOk0AfskZudPDV06jaLkuztVQf7asPzthis/MlMzk9UsjBZO3XEQVwvyqv/qHB/rqggDOOCG23P7IGz98Iws6OHgSBM1ZfmcNQ3l2D3BkFAGu5L1nc9o0mjKcmCBfYXhSc0DfRwIOa2dSqLL9eGy40cxXQWiwtzXQKG9eQCZNuToV1I6fYSjz2SVYhT5JxE8Di3ua2zsOKJ2ZJ7oKEuxBmNo2+mKsDxYLDmlKovkYmrGElmg44fmYgxs1v1SNB6DjT6L+zfSjGzkC3xqDMtN0JcUKT/Tw9FHyJea30dXIrGZ29FnykkAKrj6dDUd0lINCVDxACJrKY5XBrBZ4AkWpysYjbD2GFFyzPPH+jBbY1k9HvR7h3kFd0O6mNew4rp3zgFYjMHxzI08cAkF7HX92JS1ZXnsk3FzLFf885WRuyY35zV8o5wfC/UkIoVRVkAp8Lzd9TfMlf5/qWOaNH0nPvCBC5/WFi38rt/i3XsHhv2RU4+8h1QD61xfNXESuiYIVPqIVLhffozRJ9wKOHSAIjY4qZi4wVWmNi4tgMS8Hx2XBCg5sj1W8coFn13PBW3J84PzG/3Owks84ynOUXxWZXLXo+/UoenZOTc2iYHzkZV6OiFbP5MkeXfMkzCpzxgzqM3zgfLwAR/LJn3N8XOOqIQuUDn7AsRHu3IYEKTg+zjvXAjx9lFsf1xr135/gbWvYdPg5vBYQ+AHFCkLg2VVQjK2jMUvPsMVuw28tvhjZ9kcLbOujb4z79yLAEbTUMVkh6+IFzDNZ/HtHuXsHY0XDVhVNWd5/Lp9/CM/CkWPAyeBDERfXCrZdkt6GIRKTizF6u7cgoD5D1ae7SU8hNsJYYoqdR6lQZtMRZrWaTgTAeJlnjjGtmcPDLGzn3Pn8+V0UPVAmX4FKBPoBR4e5cimP7NdIQUOGm69iax+3b7FmJwD6RsmXaTCeLaUqfRMW/AaBYmsfb1yamPKREQ6P0JwFODJM2aMxw3hZOxvG8pDSs4yXCXJpCmUkhFkuA+Ln/s0nuXQJQUDfGNMauWopdS9hEYb/tLS8wbn7rKajpeD+k5XDxUDBrKy8sj21oO5FZbir0euW3DSlgt4OU8mfWn0DSuF5Rt8J9AZm7VYJCyz2vmipTpHpMM4jYtoA0vKHBm2ujhA/leQimhUoHXItArloYrovI1Us1AhHAzQXUIKJYTI53BSVEkpxMttx3+wrzxp8uq080nmyT329zB+eE9YdCYaLR+tmNagCkFZquFdNW8O+TcHhp8putTKrabIwa5rIuvNX0PQSVZDV1FrHim62HosXJZz/073cuIr57ewdpOKRdRnO09FAxmGwYNYloVmCxSj1aWsJgyBuK1QSYcc8s6iMAJYWbenzNjYtbIXZZmTCoNJYlxPz1kwaz8c3d4lxcHQsv9J5dxKKuh6SMi9icpDxe2hVW4mYnbA6Cf39HUGA5S5n5a9Tlghop8fNpBIp40K5KHp79w3yt/fRO6pHbj+g8Cl4HntOcPacF8intKiDRR2/rMGrSv/jwPe/1bcuJR0vFJ0VJilV+H1SfsO8JDrRlcF3FBnZ9I4Zb7ip6zyFWlLXbQfM1GgK1fj765Zk1uyx4R6SC2Sd0/Eed/DrXhK1jED5+FT449zQeeKjZz/kBmLCrT523zuaqxmllN6bs4pytH9KJ6f8Ssra9VXxWZ8AESbZ9mk4T6Znx7/Tpoud+lVOpd/Pzpe15PK/jBZ1cmICGRDAIi2c+KVKIHR5Hc9BVgJ29PEXVzI4Sb7CvDaA7iY+fjlHR3EEs1t17tPvPM3moxSqNGVxHYYKEJZf8ZnZwrnz+IdfMFLUOeKUIOPQkGGsRMal4uk4bB3VZBh5lOUVzLeGJypzJnrLIvYf8lmNsJuEe7b44Ufp9SwXt4gLxGOw9Wsj+WGz4GR4OlaYPsSMO5IWgui8SjjI2+x4Kj0qn9WYAAAgAElEQVQHtQg/apN8MLV5qFn/YLMRgSbZP4gQpB18y/fkrWfQVsdZs3j0YPzLMqKXU62SdhCYPIRQ8th6jMuThVjq0iYqQuD5NBhJvSXHX72Rf17HyTxt9XzgPICRIht6SLmgGC5w93befdZzJvvapdziG8tHH1W+UipIdZ4hUg1B/lh22lnNV31ZpOrr1/zxqz3Al55q/J0aQP96IyF4y/v54Rcs3TDkKT6ZOs64gK659Pfo0h0YcSaKrE8EcCuUNDiFgQ+CgGqJfc+AYWShUjYRlsxc0d2+uLPyl/c4k2VPuAEsHD94qGPl2DB7nk6ykgAULV2v1LosnUZTlomyDprrGeZzD4Lk4oW8ey3ARy7mcw9xMo+MqgQFpCS7BqhUcQQKHjvE289ECu7abhBwgwvHSnsEbYdsUsQAQaQwh3+l4NoVfOnRJN5jHkkE1YQnlWLzMVxHJ6LxFQMTXLqYikdHA9Oa9NP8yQ4OnSSwUPWREt99Gi/QhfJixdrSxmP2HCaccan4CBBh1jnTOOdSrOrPrkBhsAYgiBV+1yHnctVprJ4JcNECNh3B98yNDL4gZZwiX8G3NvJHFyWQBaXY2guC5gzz2vjZDkpVsOB+C+3Xf8+cTWcDt1zDYwfJOFx5GinJ4we1D7sNsi3q1CntQsqkmNHI0eFodCA4NMQUakjjmZhKP2BuK2NlnYhfCJzQDIM1IEBpTKTixWKfVu/N4xgtcedWBDRlOTSEF3Djque8wTU6Nc3Oyt+f9Vr0lajRa5bWXMyT91Iukq3nzEv1ycI4e7awd7M+VAo3hefpz1iIpd6ALPWK+EsreYl1PgHhJgFeLARPRKlzk9pc2DK8SIKSpAMnaimE8FWLEL7C2dpQOVTnnd3hLDyZTgmRraNcINtAMCxbyyP5dIObJtc7xJ4BVs3M++WH0vub5dyy1+DiV4VbP8fZtZFtjwpUVpE9OVi/qK/32PR5oye56LdwXkJxUsAHL+DRAzy4j+Pj8WoOjvOV9fzVVRQ9/uURHTc9XmJ6I605hvKWOi2t3GvW+tocBIgCoKO0B/pWSjPWcLe3FewEWwyfYqi6m9iy6LyKbMRTcpHb+rBKnrQowscxmXzC7G3COhTWvJRtkLZHG9kSIue7KemQzDvnW5hylJnHNqILk+1Hv/GwtIsjw/SPmykHNKaYrAJIKPscG8WVWmaIRhV2mHLwAzYe5uw5/CbThrH9jpAOUkhRCqp6caNfsS2ERP7ysXSk20klJ4Nio8wuqXtVaz/8RlGNv78OqfECZ3JjUO1XIHJLZW6hA9StkG1vlcP/J4xLBcJMU5HKFJfiUIqzhqddcmLW7qZhocTW1oGLB0whMYfcQpnfbLiCCgJPOlnhF1S47yIRDiItVCBUJRCS9KypsKbTTK75dYQi/Zr0rrWkXQ6cZGYzv7MmPJduzO1YUNd9OF+Vqqkil0xAZyNAZwOd1rUZN2Gv3TvAs3201FGc0CXQhEI42jXqzmd5po//fjX/8xecmARFyqGzkdGCTlXvSM2qlb0nR3zcoBL2ORsfieF4iyJ/+bhDm0JJwKp9oPuUCTlBxbzdhGElbySFiUuzdXZhPlsafYQ/KHsWxPdIpHvFCEhWwHds3hLkXEo+Uhq7u8AVOpnM1EA6UJBycCRNKUYrZFwODjMwydlzebxHK8WxlCWkgPZ6BictvwrBeJkplHH53XP4tye1cWXXAMu7ddRdZwN/ew1lj7SrF6DiESgcM7bib0zR1JDqzvwvItdS3HtXqnVh4wWfEKlXJIz1NUCvc/5eA+hfd5TOJG2fAkA6pNMU8jS1cdU72PwQxw/HDaTZq5Vlfw25Uqh4RlokgkwdTgqgUom6J9cEob6ZcSttzYWyG0jHCarpoFoqEnhGETaarwqob6Q4wcM/5LSzmD7vZV4U32daI8Wq5i5VX8/z0QOcN4eFnfxkO0oxt5XRApMV6tNkXPJlhvOgtJLfnNbOkOOleGUFPHWUTIpyVS9fEBgX72QlGWngAAekxFd872nLp8/ieDbzi46FiD21w5PTGni6lyd6uGs7HXV88i3s7Kca6Ji+UFf0fI6Nmh5M/d8IvIilA2JQo+QhiFMaKUFzjrNmMa2RjYc5mac5Ry7FnkFrnCFrV/plOneeTi8LLOzg767jz+8y4PWUGZqpVXw2HaGrkYFJiIAuQDFS5Kc745BAWxBB4TgIcCVXLGFpF0BjhutXxvLSYN4IYObUqhncuDqRXEnANcv518fiQyD3HDf2WS28eRk/3Q7w22cwvYlvbozXLYHDWZ8bs1R8Vs5gw+G4q4xD2XKiDCc7Uaargb4XLp9SoxrV6NemmYu5YR5jQ7R2IhyAkRPce5upwpJUtSINy96egyhVVQQRR+0tjS/CikNdKm4UVT6zapFiQNQY07czkUb3BhG6DFogqkQo5WxqqXxj5mS9Lx6YDK5pqHtLfw5IZamUWHaGODo+91DTfOmoxZMH5wSq6Fd+b+eX1w9tWz1v9v936Lc76ZizMjV3VfbB20MepbFh5QepNEN9TIzQYqvQ/+/kSC5djIIfb6Nc1SHV0iEtOT7Bki7GSvGzGC2aZKP2tEVcFy5Sg1MOlbAkvSDrUqzGenIIdgfJUjEhWwx5a3je5msxp4psJkbPD1l8QFx8II4ct+DysB8lqBgJwTa5hMw6wT7QnhGRNGZ6j3m33bMNE8TuFWZ4kBDjTpEYN9mhgs56ClW8QJdU2XCYpmz8qwigYD0IHe9v7NApiQ9NGcZKxplR0fg8ClgAX3uc3SdIu1y/kvPnnbrZa4DOaJzzyOguoajgGdOG9ePHWtTwMLBWWCkEDoEQ5GS2PdV4ylvUqEY1CkmkmfHxVGlvIHIiMyfmx41vcBsuZPSn3thDvlBKqajItVAopBCKsPKrE4i1Q9N2Nw/7Mhh3KoS/Tina3+qMPhBqf0Kh0tNFwxucsbt8px4/zP5aJwJPCV849aiUaHyDMxV6NVTpV5Wjyu0gu6BWQepU5Ejevua5p1d/+Jp9/3JP4cRoTog5Zy553sCpiTJVj7Z6MAq7K2lIMVGmUEFKS1wTHDrJtzdwIlQeBdWAvtHYWV5nmwliySGy6OjPkW3VJivlS8ydbYFMJA4TanvEc6NuBUohAyPkWfVmMJ3Zh2EPcdl5w8rjW5jAd2kD92bANhxvjyHsWIpYtNBqu0nLIwBF0dPQfIjdB4KyQgoashr90IGDUvear5BxGC7jB5SrbD7K1mN84DzecxZ372CoQEpGBeSFCugbo6OOwUI8qvntp3gHTusi4+JVQPLoAea0cMH8+NuMBW92NTK3jcPDCJCCSxedorfXMAkh65a9r27Z+17tgdToFaUaQP96pMYmJkZjK6mQZOsol+mYQeAzPkrgJ5zlI1UOo+0JK0UqljOWdKhWKBVI5WKPNASDR3h2PXs20TmL+W3d03u3V3HTfvVY3QwV0NxB+3ROHI0hYqCQx/PJ1fPoj7nhQ6Re1kI6P9zKvpMxqhuRUjx1lLt3saMfoFCl7JGSlKqUPa05g4bRl5tE4V0N9AzHeLHn4wfkUly8gPv3JJK76Zzvoc4G9SmKVeOkHzCSN/2LBMcHg8iHB4E2UJerMScWsHeQ/Sd1pviTBe7YSjZFqYCQU4WPKeKCQieaN6M0YzC2epUUBcaLPLgPAVJy8QLesZZP/tzyx48uMR8uTnLHuhSujMPZwvZB0mFBCAYm+N1z+OIjKEXFvKCnACmsToC0y2ev06FwP3iGJw5RrNLVwNJpXLWE9Ycoexb6pfhvV7DEwpmKVdYf4uQkq2Zw/Uru3KafqYTZLad4ka5ayiWLAFIOf3svw4VYMIo95iz8JePSUkd7Pd2NiedbqpJNUfIS+XCEIF9lzanuW6PnIQU7RjmSR8HMOla2vGbrA9XoNUROirbp8eGBbZpR2obtwNOIaHhoV9yI1Z0ITbcMfrHvstDbSbTPSYPLh8fCAnWjDmJ2bG3eMTs2sL6NDYYUoJo8mfbJ+s7O+uqbyaXSVEoA23bXO22rm7xJFfBkwxr3exsOHd8xUnJuGL18xfDY5YefzUrSjQsonV3fmHaEUipMqi2EKwIf36fuZcIVGzO4EpXS5vP6NPkynQ3aNypagZKJY4uWKZfiiiXsGaBnmIpn9ExT60Vvs15ymWwF2MD6kZSjZQMJxhCuPdkjrzSD4Ns7vA2Rq+Rj0x0aaMD2UNNNFJ6vbyrsN2sKRSjAFK3eFDgJPwszC9tPP/aMi14vgTSav4bsDdIRvrEnw+wBFnAwkaz/FtpFwmu9AGUaOxJPkXYo+1wwj2f7KFSZ3cpVVuj60VEmyiztxJH8YjdPHyXlUPb49kbWzCL7GlVY/mHhuw8VBu8eekogpJB+CF1YAnD8ooIpN4ExYAhQvpLARFASp3zCNXoeqvH31ykJsktPAXyXDwTeYOg7H4ULGXxUb+Ei1HICoQqO/5beeW/qnx9mqydQE08E/kiYJFOJgOpxRm73EGQ6ZWomfh5/REkh3GmyfrlIzRG5U40BKO0PBr/uyRxBhZY3O40X1hzqXyyJlLPkT66h4qNUAmONKFB8ZT3P9CEU2TRzWlnYztxWDo8ALOzggvls72dzbywnCcHRUXMDUIrYH8xi8WFj3YjEB2VxatNLDH8gEgXPom/tLGe6Yxnr0QhjgMfKXB9dHuh8p8rShadQ5C4gkofRCGMg3vyNOZHQImacLUqaurtJ0AeFH+BKmlJUAkoeGI8Sx8UBzyeQupkws4g8FcIVrkuTrxpXA/ADfvAMf38dF8ynf5zvb6ZnWIfgOw6ez3jZJPQDB950GrtO8O+bGCvSVscfv4HuJg6cZLKivea9gPt2M1nmkkWneG1OTrKym1yKpgxvPP3UynuNXnv0Oufvr1F5t0YvK11yIw/8gOIk2TrWXkFhnMIEnbOZsYDND3HgWaqmMIMytTZFBNISowa2W5UQurRsCO6X8ti/o3KRXRtobqc4yYbSoo7pjQ3VyeFM23C2taMT6XDpjTzxM47sNXZiQFEpUdeAdCjmX06A/u6duqipZrci5iJC8ch+qoHWTksVhCTtkq9oR3jb323UBGG96XRufdyY5c18ilUcl985k+9ttvi3vUiKfJWUxItc7EkkvAvbZFw6Gjk2ojlouF5CUPbioH5hwCENEACw5RhjpUQGmAQ7J0aRFDE6H6egncLmbbjIyBZBwMMH+O1VpKRevYRUowA8n7FiXLkFGMpHWJW9GDgOQVSqGJZOY3Enn3oLJyY4Mswdz8YyViyREI8wnH65yl/9lHxZl50BAsXxCU5M8NgBE9toLlRiKuf+tw1s7UVI1h3gA+czs5n+MRCkHEYKnJLSDsC9uzg6kpT5bDKi0vwO9g5wfJw9J3AsEN8RrJjB5qMG21E4ksYM587j6tNOfd8aJWmiyj/t4t8OcMx6UNNzvHs+H19Oay2Nf41eHG26n8M7UYH2pge9Z0TJwJXSJZ+j7VNZYUgCXFVRSvoiFV4dmCIr+usI6rRzXIUbp9nMou0z2q3MJm/1kURio26l0dHOHE8/0load1VFqjZfoqiW44a+dMZTDUIpT7iPdpzftnnLTXXn+3L8A/uePFbntXiBv314+PbeZdctKIyLgaPUicrc+qGJ1lmNOdZeQfplikNdM4sDQzx+kJRkdguNWc6bR77Cvz7G9Cb6x7UaH0aGSfADHEHK5ezZLGjnvt1UfC3HCEUuQ96w6YTmLHAFvkomeY9CBW1nt2SMuV0OOPEweM62P4UXWA8vgtSF9ipP5pZNhlFEnnFTe57yQWn1PrxpZCqYosBH3Ya3diVBGC5g3mN7Ssr8TcSGCMsXAwS65l5AvFbhu+pK2uqoBowWOTzC9Su5fQsnJthwRMe03fo4Tx1BSDrr+cur6B2L5c4g4MQ4c1/aQgcvGWWd1F2rP37Vlk+vG94RChkgYikOEctCYKEk4cqb365QAvHw6M53Tb/oFZ/Bbx7V+HuNplBQ5MRXPJkKf1NCiCh2CZkVQUmh9IblKvnO3tPecXipUJLYyi7KxwKhBAqhRIDSmaoUlX5mfSo1+O9e9ZjCoXpMTfpB95Vpnsc5vrg9kI3IjBA5ld8aKI+gQHq2yC2XNQvci6J00qQxVuLR/XQ2cvYcfr6TZ45p1lwos+c4Bwe5fCmrZ/GzHRwY5NAQZ87CidK/CBS6amik5mtSVpgdMSJM1Cz5d0oxm7CZxqMdXZIo7CwOR0uKBCowyWoESsWB41OgADsLrhk3kBi55tERvG5mGoH10SyiYraJTpQl2ITjDFBC18CLF8rIJH5A0UPKBPjueQQi5vWlKmmHqk82TbmKL/SUgZFivHQCpGCsyKMH2N7PaJHhAp0NDE5Q9JCC1hxln3edxdZefMWlixkt8c8Pa0v/iQluuY8v3UhrHY7U7ndKUazy4F7KHtetSLw8pSo/2EL/GELQM8TbVlOj1zzV+Ds1gP71SY1tXP9BSnkyOaTFB70qB56NQGWdllxIs0XbAdkqyeawknhHymbSduv5lApk6nBc5lw/bcvD07wqjW1cciOAk+Ki67nrq+THLKdhRaVC5ywaXlZ754YjSbDEsFgASTWwDgWuYyrOK+NEZiZ8YEhfvWYWH72Ef3w4kRBBQaC4bDFHR1l/4Hmt4lWflKNtAKHiFvUxq42V0+kfZ/eArqIeqcee0oVqVaB5tlJs6U0o7MWK+WTB5TGuAwhmt1Cf4fAweVMDPQKZSEIGkeYtk+CQCpCChR0cHjFe8Mn6dUqxd1BX+wmpIQvQ3cTxcXOJQCidT19AVxPLuhgr8tkHWNjBNctY2sXKGTzRw1NHGClqRCAhzYTylsBXjFcS1f/irL5hrRur4E9jhvESD+0n63L+PFIOz/bpMSvFHVsYKeE6AFWP3hEOjzC7JVnkEYBtfdy904zEJku6Alrq2HUcAWWfsnkuyoB/m4+gIOPSnGNBO3NaWTublhw1ehG0bZS3P8KBiannjxf53E5uP8x3LuKc127RwRq9Vmj30+x7BscBUxlFRHW/7B3F6G5h7lMRmNQmeqdVvnCjfUnY28AU22S03RIXC5+ilMVG4QgjJak/2huSdSalxJ8eburJ+jPKTl0gtCU6tgbg4wgBAl9Jn4VCFQqiGAgavWZFEKCO7/flOJe/Q/gejpuBGS/pYp+KwkD461dy6CSjJRa0M1nmfz2kvenr0/zBefQMc88uAhNQ9f7zqHM5fTrf3mjxL1BQqJgltizrmMItgJQE/tTnoVVfy/Et5p62ideGzkXsaB/hsyQ4p+Y7CXz/lOC7neYO6+mKRKtAIQzHtDmyPY8pJ5/bMghozFKsULHKEBHjyJrDSvQPIAobqU/rJH7KaMv2IocxII0ZJiuMFwGOjnLbU8xqQUrWH2BxB52NPH2UtAtwcpJ7d7N8Oht6tPrdnGWWqXX/WqX/OudNj4zs8lRVr1tgLaBIrn30zE3+ASVwlVLCSVFztn1hqvH3Gj2X8k/7BCgfIYQSSikhHKEcJYVqvFCOr1PKDzclhKtkSgSFhOiuFFJKp0V54wLPjltTKiDwVHm/QighBFJ5A3ijKtX+HOFfERQRGZ0AJBiX1b6gvNcTaSFTtN7g1p9dy3gDwFiRh/bhSq5cGlakf17ad5J/eohqgIBf7CXjogKNOAtT7WzPAEpxMo8S+IpNR6lPUajGnKjk4UhToFXFzNRG4InS4qE5qT40of1qKv+2ejPofNinwspUGDULv1fP4fIRjJ7k6cqoz7aQEIqUilgARVl/k14ekXiTwGvCARjjt7IuFEKXo4/g+3h4gmwKBZVqQnaKJRxBoCh7erWlBD9me67Am+KSCN/fQl0KX5GvINEh4+UqVQ8EjWk+ZGzVP92R4Keez+4TnD6dN5/Oz3fhB9SlaMoSKI6McGiIIyNMa2TpNAT0j3NoiNY6gLLPkRFW1vTo1zTV+HtINVbx0pPqKVX+sdf7o73BDwfxngvBAqiR6vDnBgf+x+Dk14+Z3KmvKAlBriGBzpfy7HiSINCl3lRU6FshIJ0BgWOHcCXDwQNlzNWA5VEYK7iKwiQTw7TPYOEqbvoo7/w41/0BGWurPO9qcg26/5YO5p7O4lWcfSXy5XtPFYgg5lw243TdhF1agSNIW0MRBpsJ2xTLbDumvxqYMC3QkpojuGAe+Qr7Bgw/jTQ2ZUKeFUA1wD1V2F1HA48dZEsvxYqVM06hFIFPoKgaZhl/FeiRnz3XPDzTWyZljdBo3Y053ryMf3yrtUBm7om4eEg5BguYIqY4bO5lqGBS+kZpGoJ4pndu54G9BlWH0QJXLqU+i5BkXVKOVlHDOIZA8Z6zGCqw/iCHhnhwL/fsAmjMcuZssq7uJ+uSS4NCCi0upCR+gDTyUCQ86fGEj0XpqHkh6Gzg/Pl84mfc+Sz/sZl/+IV2yVTm32SFtBNnBN55nM/+gv/9aDJ7Phwf58uPUfaSOJlZdsxjndtGsWKEMFuG0xqByYgoODnJhsPcsZVvbeJfHmHTEWr0S2n/BNc/dAruHtGRPG+4l60jL7bDyy67TFjU2dl57bXXbt++fUqz22+//dJLL21tbW1tbT3vvPO+853vKPtX8/z04Q9/2O5/3rx5N910086dO1/s+Gr0stHgMW1edFwEXHAta68w26FxbFfGPqjRcz/KZqqcwEMJjyzKbPhT9kuVzH1KUo2SliaoEFLvuNpny8ZXSWDxugOR2HUEuEosLrp1gQCUYmH9ySWj+xqrEwnlTnMtvynonFXN7G/pbqiWsp6X9svHs9P61k+g1EtZD/bF0KMH+PJ6vvMUf3MP396EUriSYgUFYyUumM+8dr3D16f56nq+8Ah/e5/RtKPlM9JMSG7kYC41G1VRDFPELKTVg42cml7Cum3CnAzNt1IaJdzs74nt3ezw0a0jmqJ1x09W6HtG7FqQ4BwKnbluqupOrIrHoza9KauTsMMAxopUjYkibN9cx+pZ1GdQgpRD2kkYDITAcfTqOYIzZ3PJAisUL74TI0Vj5DDfln1QuA7jZYrVhBhW8jh3LjecQXcTCzv40EWv/djma9vXPnn2LYvquq3nbC1jSPbPXGiByFUSJQLhTs+0/MW8G17pcf+mUY2/1+iUFBQRrogASZFFNqlUByItcytk1x+76RnScXCaESmhykLjHzpbG6kWVCqQOeG2KuUoy/NGpDqF2ySyS0XoL6x83Gm4TbqBX1DjD/onv+OdvM3v+2y1928qpV1KTVRzB3e0Dm1srB4UClUFR5T2B6cc+euOxkt85n7u2c1Pd3DLvRoDCRTffJKbf8Jn7ufAYNz49s14Rkk/MkxbTgeHxeKNIiPZM6Dbh1/ZrDzckDU6b+vdkTshWtkMD6In77gG6bCA/CiuCyuLXZLlWu2T6Lmm6DDW/ZIwunG7EEnhEDufnkjgDzZbDyVR7TkiOcUupeJ8PPaCENmSIwO8oSBgvMRkyQLZVSyZxMGFgpSDwEpaC0LosivRU+tooCFNxWesRMVDBYyW4sGEA77tKX68jc8/zG1P4TpWMlsBit4xgGuX84838FsrybgEimIFR/KFR7h3N19+jL/+Gd/bTEMGLyBQBCquW1Cj1yrV+HtENQ/6l5oUo984yWDVl+mGh8bS3WlxTpNITVUt+j9brBabQBW3SfXt/sYPzHpVBhtRKc/Pv0UpjwoLXKuYJYS5xwNFXQPFCZTRFuNsbMTMKPxWGdtzmBvHduuTLnUNiW3fpq453PAhqhWkRDrP2+wlIwW33MvxCXMQktDMqVq1WBcg8BST5VhLTgSACxT87/V88k1Mb6JvzHKfFziSv7uOlhzr9jMWJmwNNH+NwXorgC7Mv6a7NxzrmaModNx0EMRDFbZibw+YOOnNll7WzGTjYXPTMLmtCU5PS+2esL2P7f0sm86cFo6O6icaF5lRJghQknZpchmyqriE9xWC7z1NoRrLDTpLgGHeSuB5fH8LP9nOf7uCQye5YytCkK/gSlpzLOzAcVi3P1727z3NeBFX6t52nmBhH7c+gRCUq6QcgLLPGd30jlKXoVRlrMiblrFuPxOFOLlNJNDF4pai7CPgysWsns3nHowFgP5x9g/iOvjGGcFTuIKGNCVfR0IqxbZ+tvWzZmb8Uu3oT+Q3jLP5i+hNQQmdACf2X1UJuSc8EwjKHkrhCKo+O/oR8GwfJ/O8+fQXeLdfrxQo3vNYIizu+eg9j7H5Gp2N6QVp+fLlf/M3fwMEQdDX1/elL33piiuu2LFjR0eHtuN/5CMf+eIXv3j99dffcsst6XT6vvvue8973rN79+5bbrklbHDHHXfceOONdp8f+MAHvvrVr4afW1pavva1rwGe5+3Zs+e73/3uueee+6Mf/ejKK698kROv0ctBHdM5ukfjt9l6Zi3iqQdIpfEq8a88sv1p7SnOMSZ8bWsVCKGM7qPMb11v1sk9OyZhnVQgtAtRlL9aYZz0Rdwm5t3CctUS2jWKKERbAPSON82Vo1cefej+WVdMpOv1XBQIcgubRvscFczZ3jarv26orloopHJFme3c/PSw09H2jsW8YqRg02E8HynxA/rHAKoKR1L2mNtGax0fuZgtvfx8F8dG9QT6RqhLUQ1iBhprygLQG7smraCjBNkUZc9cEuBIram60vKlsCSeiLtJgReY54ThlZb7fHyh/WiTamfMTKWxals+cWGzWLSwH7n1AkXQcKS0T2ExwqjfUZCjLa4ExjWeACGpeuzoxw9A4fmxCOhKLprPwwcQAUUfx+GSxQxMsGtU+yraHhwhvJ5OgcmfiKJcQSkKVRZ30l5PdxN9EwhoyHDJQoA3n/6bxenWNM7/q3k3vH/nl/WxIF7z8CFGjzdAChEIhVBrmxbe0HXOtFTT26ad3+i8TLmi/pNQjb/X6PkoPVsIVyHBJztPOjlRPhL4BbILRXqmFCm6PyaDPJUTwYl/9UI/G6cZf5x0N6lu2f47bmlfMJVhmVQAACAASURBVPgtL6iAFAJFFqoiM0e0v9sF2t/hDH9flXuV2yrabnBNyjpG7ggKz/rKM6WzoHQkaK/szgV9CifrDyglJtPzg5Jymms+kQA8fojRotbdTuZ5to+zZvOT7Tx5GEcyWuRrT/KZ6/Ru6akEY7x4ESNF9gwYfByacxwa1s0w/LAxQ8Yl41DymSxb9VSVxRbt2GtlOgx0yJcjqXMZrVr3DnmljGOyY7YpCYyQkYjktsoWRR+EXe7OZhAkZYDwRKTOR+C1wJEEfpwJxwYlIo/7OEw/0t8FUuhqPZ4VnilIiKGhZDlVcY5c7iwPkdO6ODSs3dFEcuB2ySYVRmCCCIMUA+rSnBjX35Y95rQxNGkF7oMKGC5wzy6UomeY1d2013NyUo9QCrqbOJknCOhsJPAZLzNaYkW3dqUvVChWKVY5PsGu4/zuOazbj4LLFzOzmRq9VqnG322qAfQvMY0e8up780oKz5V4Vf9bu5xvDU8umt/48dOjzSsYU9VixkRSBfkD2ZepvtqLpwPPUspr33nPM2wlxFcDAK+CV7X0C2HsssoAy1bBzkgfnMJows35RC8/+Cemz6NjJvUNzFrMFHe81CuWXuqJHnpHYzvwtEaqAcP55LgVAlIuVR+Ii8LZ7CjigkHApqNct5y1c3hgX6wzz23h8DCN3VR80i6lqgZtnwvxxwzSCB9aozchCYE5JSxxJOwkbG/XhYu0bs9nzSw2HdFQvhA6tkNB2uENC3hwn4F/YOdx7R0QYxDhVcafPCV515l8d7O5r7UgInSuN77hegGFWTcLUChU+e4mUi7NOfrHdUG5/nECwUVz7WXVSeo9E3lXrPLtTVQ9vbZ+oFPJt9ezdxAh8XzWzmZlN0s6+dZGBiYTAortFxDKAQju38tYJX7vw+dS9ZHGwqEUVZ8rFuM43L9bY2whkDGcT7xUs1rjGH+I/RfiAMYQfFc4xiEW4tWeAtSFYqUf/cYEwF3bWNHF7FPVtX/d051H2TL8olruHedbB/nAohduCXR2dtrs+bLLLlu1atX999//zne+E1i3bt0Xv/jFz3/+8x/96EfDBn/4h3948803f/rTn37f+963ePFiYP/+/dOmTQulhJBOOy0uJ5DNZu3+/+RP/uTqq6/+8Ic/vGPHDvkyBhDV6AVo6VrGhujZSWMbZ1xIXw+Hd+vApNiPytLvQtUmQj4VsVoVw/GmeNhzMfmwJehtW5lNPdwnQsaq0ddTXS+MboUJfBIR1ppUJ8NPFZk61DDHDbw3zjxy58BpgRmqEhzrTSGQku6FsrG5s2dDSSg1s9jfosb9HVV4BQF6Ybzh4qrsoYbpIyVfWc97z6Z/jO9t1uFT4RQDODLC9EaG8lSMHh59mzKZysL85ljar0bnTbK1+ixBwGRFCwAYEUfv2wFIjc6H7CN6MxIR7pH+rI8RWDg4Vnv7oVo6czTyKLFMpFQrkonmbC/1ACF16pspFoFIShMQBIa5RwJceGcJJM3t5kZSoRRPHo4n6Pk8doCipy/vamK0SLmqbxfAG+aTdfjFPp28ri7NdSspe6zopqMe4C+u4hd7KFS5ZCFdr7pQ/GvS+7ovufnA9/pLYybvvAEUgvhniOKytmWfWHBTWjjzcp1d6WZX1DLbvCiq8fcaPR/lTpNtNzqlvcppEo0XOTJDcVegBLnThTABw7KBbIPsfJ978jZP1gtVVMKV/qTydqiRH/ttNzmZuaK0P0xRJ1RZtV7rNF+hf5tOg+j8g6nJWFSZwrOB8glTdwsltBqkxgJSIAKRTqtxoXC6ROMbaj9zgKnlvnMOwKGTJlxRMFxgvEhzDuCNS/nGBgClmN7Eog4+dhkVj4PDDOdpzLJ7gPUH8atG8FIgyFdwHK4+nUcP6rxqMFUTjFgqUbYcYsw6CBgtWgB6gJQGiCfmo7Gp20gm2JxcaB2ZKLN8BCPEjNZyY7QGgxmMlt4ibIU4rWvyZtaonieJrlL4RhoJe1MGOo9iMyH+YPcijAdKONPGDHM72DUYL1FDhskynk/G1bVkQ3Ic3nYGtz+DMs6FfaOWdARLOtkPhRFrEYyaDJSqHB7j09fwpfXs7MOVrJjJ3gG+/iQCTpvGngFmNqMU+wa4cCF+QL4SQyLHx5nfzppX2Qu2Ri+GavzdphpA/xJT9tajQinpK8cPhFCISaRXv39P+YuNqY4US+r8+Q1UiPKcKYR4+cqfvmhyUjEj0Ptx9FJZTGQKs0gAy5ZnHwaNDBVJHxMFLqiWCHz8Kr376N2LgkyWa/+A7KsSddQ7AhbQsqKbjUdiXVozcgmBqYIyRd+2JhytTn0KYFEnN67mZzup+vgBh4a59XHOmsNblvGjrXH3Wh9WET9K9DYlN5wgwW+V/ckg6VKYmoBJUnBkJGb5kWgioauBRw7qOjnxs1YG2jFIRFTWUErOmMHaOdzxLPmKJWcogNmtDBeTtXSMJSd2wze3GSrQ3cR4yTQA4MQYP9mBDOFvUEKvoV41wYlxpERKDdz4CuXTWsc1y1k7m0cPIWBLL0/14nm01pF1KfsxnqIMEiEi6QqE4NiIMUsAkHY4MUGpkpCc7tlFyqFqZdYTirY6fr4TKThzNp0NLO3i0kU8vE8vSQzUWWsbvm9pl6If33HKSmJlEIodIgxQ9be/8N9+nnP53KkP+nVP/9HzKzT+fs+LZfBTqKurC0iltLb213/916tXr464e0gf+9jHfvzjHz/22GMRg1+1atUHP/jBF9N/Y2Pjpz71qauuuuruu+++7rrrfp0h1uilIOlw3ptp72brOp64myAg8PW2FPkYiWiHNj9zFWjMVO/ZkcZkGmhA1WYgwhhhLcQ1LnJn6SwRaj+lrlh0K/1JJOFfEf3R/Uili6MVnGxmw6a3iZ3PtK/a27gIA/GjCAJO9tF/iKyLrHi99TMXTh5ysq94haZLFnHbU7F2quFiiSMZnOSf1pGSOgd9+HW4YzdmcCSZFF5Z+8RhdOnAJEOLnt/ULdoknR8r6lwH4WYeC9tTaq9Fidej7w1T1hebk2EcgCLxeOI8swJUXGMm/lYlH6qdPDdK3RNyEGNHD+UBiGvkKmsswhiYFUgn4UEfr0XEiSxf+3heirJxeQuvLXnx9Ks+//TbPNHDlmMMTXIyz6MHaMzSmGKsjIBSleYsq6zgs4zLNct/yVvwG0ECcWnLsu+deNzCGoj9N41d5OGRXd/Ids7Ldb5qA/3NpBp/r9Evofq1Tv3a+LBuzanBkbqVctofu6UDqrQ3qPQqf1IJycSTft2ZEoVCCBEyeVnaG0QA/SlJpHE7lDcQbpAxK6mIxrrguBKuVNWqbCLDzD9N1ZIKa7poIesO6EDzxV0snwEwp51dAzgQKNrqaDLZb8+bR3OORw/Q3cy1hkGkXU7rQsHGHo6P4fsIifD1rqugUGV5G10NpB2Lf2FxaHNkpwK0W6rQ3TvivKEAIEi7VJLh9bHgMUXMIhbaYuU3usRC9rU4aNwCosMpA06IE3aMpE0ykRDf7pZIZjW9uhIVxSgI6tMoyFdIdGqNOdJJheD6VWw4aI1NMF7SnbxhMY/uI18BCBTNWS5fwv17GC3rAk3SAS+e3fwOFnfyr+uTdgsLe2pIIwT//4X0DOuyNF98lNY6UpIdx7UfdRjmeEa3ljfs4delAIYLPHGIUpXVs1j4nBTmu49zPM8Z3bTVTf2qRq8U1fi7TTWA/qUklffdgVKkTQmRR1Sodisa3GfzQaurHh4fbeosylw2XaqU0r50HVFp+92XtQTqi6JFZ7D3afLjKEE6S6UQFz+LNmSIFOPnHIYJcAqoIGFklQIlcII4QVkqR1A1+q9AKColtj7CuW9+NaZ9xkwe2qcrrAIXLmDdgfhbjcwGAL6X4MfhooTTl1aRPim1qAFcfRpXn8aXHmHbcVwHpdh0hLeuIrZ8W3JACAeEenKkRYsp/FgPKxFiZuMxQKDIpfjQhSD41gaGCyC0S93RUY16R12HWWu7mui1rNkRLh8WxhHQ0choQRfLBRZ08f5zeaaXsVIskUQDOHcuP94O6DA616HqP0eAMOLFwg5Wz2TvIFNaVGzvAGIcIXouYPLLCy5bBHDdSgoV/vFhs5JCOzwO5eNLsHB5zOOLzDNNOa5byQ+2MFGiKcvFi/iPzc8R3aBq+zkKXMlXH8dTCLhzG398EStn8M61vHkZN/+UwI8aJuVCodMmqpQGNWY0G58C68cWa/jmp0isA8jbN3LxbNyayJ+gjSd/hcbPjsRS8IskpVRvb+9f/uVftra2XnbZZYDneevXr//MZz4zpWVHR4edh27//v3Lly8fGRnp6emZP39+S8sLbPuXX355KpXavn17TYF/tWjnBg7vxk0xOkA6R34s9queojkJY0zU/s3Rr1bGf2UQe1DF+eEszFQDqpHOZQV2R1qniM5bm1C4OQWRUTWBw1qH4bAlnd2MDFCthOnrREd52G9oqLryjJPbBrKdo6nm2GYAIkBK3Ia0GvLcwBtpap91/eyXa8Wfjy5eSFOGH25lYMKkjAcpDNNTqqocjKQShj+vmMGGw4xNUvG18UQvogKBr/ACXVldmtw1cVyDsZJMUYAjdTrmI+akvop4u06cMR+UqR2adan6+BEzUgZ8B9AOAZGdO5G/jrhP+/yU8mtEDnSR/i9i4UFE/vtoJj7FZU/YMyLhjhHfnXiEKJzIRhJozuhILlrARQv4yB267NtEESQpByHwA+7dowH6QoUfb2O0yJmzOWfOy5/c8OWlC1tO/96JJ4zXJDAFaVGAEup/Hfnpvyz9vVdpjL+pVOPvNfq1qbgtGH84UKjmy53ccpmZi1CUD3hhqRGZprQraLrELR2oKpQQ4KrUtBfyeRe0Xp8auq3qTyKEEo5AKlVhIn06VcdV+Yrbps5ZMPsdNXTeIlfyiavZcZy0w5IuffL6FYzk2XeShjRvPzPxuz19GqdPm9qJgs8/xO4BK0jQMC8EEvYOsuO4/pyov2oh6XYO+tB531OW7omliofSRhCXT7Mh+PgwMtsbkSsqJxb6vSkFEkmcEsdWb23XdT28ZOfxZ4zTh9DCg86JF9nobbzGiIlaGjTTqfoWnqMoVs19zVkRBtglBd5wOg/sidPU2NjQZJmne/QCoJCCNbP40ztjfz6ltHjgK1C01HHWLBC860x+vtugFragJVnQzr+upz7NlUvIpvjaE5SrHB+nNUdKUvIoVAkUi7tY1MmSLjb28M1NWiY+fwFpFz/g+5vpHcWRPHqIP7+C7qb4lfj2RtYfQsBPM3zoQhbVDOevDtX4u001gP7/idSoRyUQnSnKKnhqXD0yYfZAAUJREn6zIqvx6InAV9LNF52UC2J6pa+ypDX1nvZU16usjRzZwxN34/tIB6Ho6KbvECRRzYh/xHi9lV0818D1H2Tdj+g7mExzGuHPBiOoluL7atBSUbZOvqJ0WhdvW826fUjJjavJpkg7oPCChCqOxSZtbTxkjVFtcUeSSzFeJOcyMMG0JhozOrd7eKEXcGxUowBBlJDYevrKMO/wtqGrHeGdw5LoUdFAE7QurQGEj6pU4etPMLeNQkXDOeEl2/ti57twPBKWdnHFYjYfjUYQZ8NHkZI0ZFEqUQf14CApye1bdRb76L4hPd3Lp6/lwEmGJnEdSgE/esaUhkuOc24b71pLQ4a+MX620yy1gGTsni2WAEJpX/7wQcxv4+H9INh4BD+Ix+kn922ltCtEzPcFf/0mNh7mnt0oRWOWt57B3DbmtPLofgLFs316bVXcTdK8r0/hB/Egf7GXlTMAWnLceAa3PxO1ipMhhJOa0UxDlsPD+tqUg+PEaQFtoB5L2sOIVuGPp1ihsZayNiYF/cUXbhbRaIXRCq0vwiH44YcfFhZslEqlHnvssfb2dqCnp8fzvAULFvzyHvbv39/f33/rrbdWKhXgrW9961e+8pUoBd5zSUo5c+bMQ4cOvci51OilpUM7eOYRpIMKUIGuSGIX854iGIZszt5iLc3H8pAmhnatbc3qxEL5Y5d8E+cT384qeqoMK7BrcJ6y/9C5avhECM8KlKivTs7KHxt3MqJCVsqcXxpLN0esTzq61pdypOhsqE6oab+3Itvxakgsq2exciZfWMeBQRyHlhzHJ1AicJ1Jp76pOOZL6aCQivPnk3FJu5wzh/v34Ehdw0OTiGHTQBFA2og1wlKJtR00fAxW3rNQJbYfXwxeW+ftB6bfDHQn4TMuV82jmuJGh0neKowwYPWvx28fEhvsddZ7ktJLMpo+IW8Q311Fo41EDvspm/5DfEEI5rSQTbNvwIhxmKmZMXeYoMjDI5Qif0Ojb+sBBABb+/j6E3pBtvfjBVw4/8W+Fa9Jes/0i77Se//2fK9SgUAopYSQDU6myckdKw8DISupBJUX6qlGCarx9xr92lQ9oQa/6YXWyIFveDP+LJWaJurPlxPrpTeiZA6RFiJHbqXo+j13+C7fHwmyS5xf7j4fUm6pmPFXqfIhJXMiPUMIychP/EqvFKefkTnHrWt6wQ5elxTGrNvkSP7gfP35yDC33Eu+wrw23n/u1JQ4IZ0YZ/cAaQfA8zm9G0eyvT+OQ4wU+SDyf5cWvxaAho8PDjFaJONa4DsxbIGFgagkFB5raraiGNUptjIJRN4ZGui3tFEbSY8r1iij+AdGLEnKdpEUEH4bywBGIkyOz5gERGJe4f+RwOAHuI7h44atO8Zx0IbyfaVj2X0/7ioa50CelESCdHAED+0hEAmxZLLEwnZWzqAlx3nzQHDb02zsoerhSnwrXry1nnPn8sgBWnJ4AeMlTutipEguTanKSIHVs7h2OTuPk3aoS/NkD2fP4bz5rJjBtn7mtzG9CWCkyL5B2usBcj49QzFAHwRsOUZKgmCywj27+C81gP5VoBp/n0I1gP7Xp+CBkeCOQSGFWNOohqrszofbVKQzo9qV8JRyhBTKVygllfJxBPhKUA0y5YLT9bwP+JWhUoGN9+rPgQ9wvAcnhV81Xn5R0JVV1l6YwmkhlYusu4OBo0kMFlSAdMFK44Fg9mJ6dpk2AiFYft7LP8/noyuW8H/Ze/M4PY7y3vdb1f1us89oRqN9l6zF8r7jVV6CbTAEMIkTCMEBkkM+Ae7NSXIdIJdzErLAPSHEN5wECGQxu2Oz2Bgv8r7Jli1blmTt0mib0ezLu/dS54+u6q4eyWAbbNnw/j766PNOv93VVdX91vM8v3qWy1foz6FiQRc7BpCSEF0hLdmINk8Xkq7bXwWKUo0fb9Vb+gI+djEXLGbnIPVAC9R/fFiL6mhCXEnGoVxHiIS9jUVvnGZO2KLXkpMirhYbC28FgqkaB8fpbuZo0fArEsKE25USR/Cpq5jVhh/SVmDSlHuN+R4V4sNoOcW/R7M0VGQizmNjQ7F7GKWY2879u9g9hB/iRJa/yS0jBNJBwJ9cRtYFuHApd283g7X26mPdRaslRrVqzlL1NeGyZ1jb/KX69J5odcfMmM2AAI5kdjvvPIV1Kzg6xdwOthzhqT4e30+5btSpiGqwqiEn3g0g4MyFbDuSUD9K2fNE1k3xNUhN2fQ0c+kylOCubVQ8/RvbHzH1Jrtxol3ZnTY7OgKF9JfMyzTY+TQEdGUZfSW8R8vLk4FxkRlgeHj45ptvfvvb3/6Tn/zk9NNPL5fLQDb709SEWq02PDy8evXq22+/fe7cuQ888MCNN974oQ996Pvf//5PucpWKRp4ndG/1xC26eOpYJ6kLFz0d0LBpxy20o7XynaNMkZQsh0e+W2HSfWKxJy0CPfYhopFkMJcEiYUqL4wJu59cPC9uDXlOZmhQnd3ZUQJMZrtGs50Ru0AXb0sO5XZiylNsucFAg/piru/iZCceTlL1/78c/wK4Qj+r0v1Zy9g/U72DA/VW/fIeedtfzAUMpQy4yoej3RiQU+L9rKPdr5jj61ENACmWlrWoR4m27eQsmCjC7RokjjC1OoRABmTht5XhKER2SQPSbcTPz9LJDGNDTcMuE7CExv200zr+LPJfiOEtRFuMM2Gjw/Z73SsFaQoAFvPUYhon8rsLizs4upVPLKXnEs1MJy+RcEryLl8ZxOP7bUq6wKKGc2MlEHgCC5dzref5YFdiRtjoNh06M1O0Le7TRvO/uyGyd2ukOe3r/i3Iw9tKR04uWXBFV1rz3/6UwP1MRSulL8z+9IT3dM3GRryvYFXjequMAyRGQEoT5VfCNt7HadJdP+OM3F3WOsLcotly7kSKJwi554iVcDLLwwh86KwKnmanb/uQCPd/KtF/wR/fZ8WCmNlhOL3L0y+rfqarw8VrkgEbE8L7z2dO7ayoQ8pqHoUq6ldcFciJO15hsuJuFSwpR8vRCmzkWyrB+bPmDRPjPEQgdH/VCL4EhzPQE4S2aW/FWaPPCEBjCBWJNqksGzDlAoodb0ZrMA7SErURmqA3mI3LccMhtb5Qq1+2B0WdhI/a2jR/EeckTCBArEBKyRevDsSR4wq+2qOTHL+Is5bjIANfTy6R99a1wRCZ+u9aCkTVbyQ0TKuw5Z+Bqao+XQ1UfEYLZN1GCpy5Ur+x10cmQS49Tk+dRXdLZy/KBlKa0778DmCuk93S+pJVTxdE07E+acbeL3RkO/T0CDoXyXUVBDeOiQCFfpKPDauQowtZULMVZSvNIsQSikUoZJVp5APq02VSl0CvjgyxNf7efeptJ0woq1WQUjCwKKgIfTA5G6JXQKj7KkKVJCs2JFjoBD07wfwncAJ5ViueHTu4PmlpSqgvYuDO2NTkpMvYM25lEsM9mk5MnsxM2Yfr2evP6SgNZNYvNMlaNrRDNKSDAS4DjsGDQug+JfH+dvr+GiGLz+hS8+ldrAFQuKHlhd8TNjELR5zC0foinkYiRvdS1gEtBS4EimY2ULZo1K3CrZYT86Ruku/eRr/sZFq3XyvdN8SQWUFxwnoaCLvUqyliQOh7fwX+tl0iO0D+uwgEs7SXAwq5KwFSVbW7mb+ZB13b2eiSt3n6BQ5l7JHVur0ONGtM5LmHM0ZCll2Dx1DcFjZCWKGwU7uH6cviFrLupTrNGdpy9OW5/bNrN+pC88KQRj/GIQm1pVVcTdqqKcNBy5cwv27dDCBI7kiKRtCb6u+r0aIkghFc44rVvJfzyVdJU2gJFwJAI7AkXgBp87l8hXec+PqUJFF7ZlrF9LAMVjSyujIyz15aevLrQI/rcjM+9///rVr13784x9/+OGHly5dCuzdu/fYq7797W8rpW644YZcLhfpARGuu+66T3/605/4xCcmJiba29uPe0el1OHDh3/mxn4DrxGyBZQiiNnFeLGJf5rxTmuad53+pzGSYj+qZHW3AqCTWxgyPbS2wKO7JOIYbUpoay6u6G4tIWAlPo1dlkVisknCEFl18nub1w5lp1w1frB1gedmgbnLuOjManj3GOt9cXJz0xWdrZ3ix1+nVtbs8bP3M2cxBdvGeZ2RcXjrKqC6nf772Lrw9JV9z0kR0lGg38MRCBicSmYtn6EtT7lOua7leCzOZrdxdIp6YB6nmXTXoaeFgQmwOW4BGKGGlryeMSlRJubCPKTEdZ20uIxvH7cemn16U7SN2JY+nluffp/idmJpYjsJRl/GYsvmHSD528ySMNnShZXBRqFzF0bnO3BonC8/jlJkXFC4EhUJesva336UipcmCwQSPnMNB8foG2XZTGa18m8bkm5E4rLzlyEDbMHJXtq5Ovr8e3Mvi49vPu9z///BuyeD8gdmXXpqa0OCv2I05HsDrw6ZeUacKgTEkeu5RbLn90RYcZ0Wa13kFbDzDfyC8fwRIJGVByf08Y0H+c6zTFQpZAhCFs9ACJ2kpb3Ar50E0J5n5UxmtuAp7tyStBnFJEZe0lIRxLWDFHUfJ7Z2I/EntVKV7FYL48kuUqx3kunO6FsiLg9jhc0da8uT3sXX2Qbic45Jmi8s2Zr470dXOWAy1aQELpayEblYhprKmb6XH5PvUjvFJwapkcvCalDfQqYSBKHIZanV9d/CWNB1P5kTfTeFEJTrfOMZHt/PRy7gO8/qbX77FxhRS4tm8KVH8ANCScUj6+AHFGtUPK0pPdXHhj7espgjE3pCyh7/tZnfvyA13zmXj17EfTuoB1y4hOWWj7wUnLOAp/r0E796FQ2cIDTku40GQf+qEBL+YIhqmKzNQqGMtS6EQKH0+hSv0hW34Ilik6+EEi2+UrImvENsqNI/yZ9f+foP4sAOdm6iNJ5ah4Upn6ZsRz+hnfI0WxHLjmjwQh8PRUhIIMK7Tnnykq1nTpRRitIYa86jNEUYsOpsumYBjPUn7PfQ4dd/6MfACzg6RUuO/VYl1cSKBmIb0zhVatFLEmDekqNUT3EqxTpfeIgbTjctKCPyjbia20b/pLmJXaAmNpJF6va5DLUgYcMJ465Yu+LQUWC4qBPqzW5nsoItHoXAdVm3jKEiX36cw4aAiE+IX9mEdjezkXV412lkHVzH6lj8KgAws4XtR5Nw+5g7yEikQ0biOmw8yHOHuWY1b12NgCXd/LcLdWN3bWPbAPkM7XmeOUjF0/MTKCp1xsoJJWbTHcKaAURCtUjbwdBc6EoqdX6wmd86S493/U68IK0kGcbLlakMP/HTHS2ydjbnLeasBewdRghOmcsMi1w4aSbdLQwVrccKCOZ2ACzs4oHdybOO6Zto8l2Ht66iJcdtz6HA81k+k/92IYLMSTOP6UwDCa6dy8aXLeCvmfuzzzkumpqarrrqqh/84AdAc3PzqlWrbrvtto9//OP2Ob7v//7v//773//+qFL8NJx00knA0NDQSwn4Bx98sF6vr1nzpq+a+CaFzStiL8PC2vhL79klMPYdyqyDNl9qCY2kcqzFpiaCIrW+mZw28Zphjkcbf1jWmW3oYd1OM646yE/KUJ3T3z+zXAYGmjvKnU1RgFPvPBX+1zBDdeUKdceI6M3tKTXXyglnC9QqJ5SgN1hwEsDIkaUHLpm/5cBwlgAAIABJREFUcKnP7Zvon9R72PHjUdBRYFUvxTqu4Im+FD8+WiYMk+lOiocLhoqEIkksZ9nrx3DcxlhVVsDgtKLfWK+LmlZYhXRpOGONx9+mLHar1bgn8SsXWgVj4+ix5AUW1ijShELWpR6kFJ/UHc1rF4IIdbqAmocQBKGu2R79L5wUWZCIZpCSbz/LE/sQgrYc7zkdSFLJCUVHE+94/UMzXj90Z9o+s+T6E92LNzEa8r2BV4f8Itl2qTP5cACq5Rynaa1V79sVTusJ7FoDabhRVjojO3paABR87UkAKah45Fx2DCVa0dnz+eFWth+lWCfv4oecOofr1rB+N1UPFSIEgUKZsqgYjiOSVVpFIzEtT5vP5kOIKMefxXHbUjlFcU+zSdMSPNYBYi479S2WmWnVy4lPS4VkWty6bsqKUUtpBcq6o6lwo81hkqw4EZEQq6FekPQ2adD46YsQGXvdWTprRIZVPdMJoZWBINSlCKODi2dweBLP1CFEsHeE2zdTMdXmo8FKQSFHtY7r8NxB8i65PKU6fkhLjrKHhOYskxUcR+sP2wdT2lFSvh4OjDFcYkEnJ83kpcznG8/jrAUcmeDM+fp9a+BEoCHfbTSqlrwahE9N8shkbMSglLA3JFUYJlFEJspB0ez3d9YDoTwlash6xS0L18N1ODiWjgJ+PTA+yON3MHSA0hT1qpE/0XoupwudyPwUWJHf8dayMru5CqmkRI7mixfvOG1euSsSCr7Pjk3MX85b3q7Z+ZF+vHgZB78+3RP99cZ4hS8+xOfu56YfMVwyEtpiU4CCy6peWvNJiJkyLEiUuUUKinUQCXMdccSjU/xoC4WMactqNucyWiYIE8s/lR0v1gYUORfXoSlLa5aWjBFDKtVg3OzMVkbKWgAHiv4JwlBH+gtoyfKu0/jExVy4hH98iINjOuwrNPfCBLXZmZIdxbmL+PAF3Pwe1i1n82HGy4b7MZFxGO3nS48QhhDozYyok47ED6l6TNUYKxEq6gE/3sb+ER7azd8/yBceZNsA63fw/RfYPcy2ftryiatj5Mta883YLSY9yV2jyDn0tCRvJ8psy5OwDkIgBVIwVTOTJugspDWb6PowmRNS0h/AD3loF39/P0/u57IVXLY8xc5HWN1rsWWKrEPWYd0yaj5nzufUOVabac2vp4W3rWHdcv7qbVy6jJWzWDGTsfKJ/qm8CfDhFT/7nBh/tPJnn/NS2LJly9q1mkv6zGc+8/DDD3/lK1+xT/jiF784OTn5jne8A1i/fn2hUFi/fn387eOPP97e3v5SG+ylUunTn/70ypUrr7322lffxQZ+DpSLxq4BSLLQJAFU8ToRL8OJCpC0ExojKDnBKgQeL/b6WyvEOdWy+T+hkS1P/HipnsbLx+w8JkxZtyp0H7qq1ZmlUsV1K647f3JyfnHKcZkxm4ULldpdJiuFFOQlR+uxVhD9395NW9ermtZfBCbqPP3QwOCXn+aOraJcX7iSM9ax9PysW3DoG9O9nBapPVjkN8/gw+dTDRIDWEBrjqpnxThY13oBQYhjDuqpV9pBPhEx0XfHFo6LH7xIYs91W1j2eTyvIv3Z6rya9lrEMA1q9sFEZ6u4CF6a65fStG+9zbEArfmJVpN6X0nXjFWaT7d3QXxFzuW8RbQX8AO8INlZj5Bzac+TcdjQR6AIQsYqfPdZ1s7R7QjB+Uv467fT8jJSijbwq4qGfG/gVaPzHc7Cz2fn/012xg1uaolt4A2FcxayrEdHeM9u5QPnQES5mrRvoHnzSChLxZP72dDHWBk/YKpG3eepPs5ZxIfPJ+fQWiAjuWIF7z0NPyDnIgXClJNxhGXrAeAKnj1EQGIzasQ7zUCswMXku7TEuNKag75KTtcjE1mvQBgXAaHFfaznERezMTeKXS2ERd/FbcbExTQeIzoS0+Kx64AUNOWQwlJDjcJgJ3eNO6N1jJigAFeaUroWuaGUZjakTDQipTg8ju8jneReUTIiR+oQBwkIHIkL8zqY1caGPua2IwXNGQTUfGo+StCaNy4IoKCzQEvG9FRxtQ5f446t/O19fPVxPnMXe38q9XvKHN66qsHOn1g05LuNhgf9K4B6cDy8f0zVlWx3yArhCaVAL/PRuhKZYVIo/Y0wHvRK4ChCZC6UgVAQumIKQClac7rOyeuIQ3sJrShtbItQWbLDisFX5sz41Gwer2pWZdNaJnRmTvZgVUDxajx+B9feSHM7wNS4rn4aCR03a4m/E4KvPMHuIcujzdo3jp5cVjKjmaYsFy/lnu06Gi5Kh6IUGYlnTPoQah7ZjP4WwWSNF49y2hyeNhn6IxkphX7oyprrBFH6Q4FStBc4aSZPH6AcUq6TcXElXpzrzXa6FyjBwFTy5JQiECB0VuLeViarrH+RHZ3kHPOU7dwvCim1GE56JQgFv3VmUqjn28+aydF2v+m2wgvxrFB3PSmSUKXS+ER9rgWs38Gmw/gBSvDiAC1ZMlKngVu/IwkXUBZPFg2tpwWl9IZK7PPuhRTr+kjkCxoar4TEm1IRBAjJOQuT+V7QxdGpZNKwyIsgKjAbWnQauk1f0dXM031M1ihW6W7lgkUsnZG80Jcs5bG9ms7oKHDdWn64lf95N0JwyRLGqwlRkmhdIKBU0wUfnj3IfTsRgl1DPLCLIOCqVVy7pmFdvBR6cvzTufzhhp96kgLBZ09nYfNPPc3C8PBwtN8OVCqVH/3oR88888wjjzwSHbn++uvvvffej3zkI3ffffe6deuampoeeuihf//3f//gBz945ZVXApdddtmaNWt+93d/92Mf+9jatWsfffTRz3/+8//wD/8gNWVGtVqN2g+CYMeOHbfccktfX9/tt98en9DA64xaUf80df6Y9NIFkai3fKossl6nQ1PTCdJpiH3howvj5VyY1uyFOf7Jx7JYYC1XKvWtTo6vtBGn4uBs0mdadp+j1BnZ8UXXtXXPJZuT4eoW1VfBlZQDFuVnNlu7BoKTTkeeoAwA2ya46Y6JZ+sd1dyMbz/62OVbB/jjy3AlwN0vMlJChSY9gWWR9jQjBP0T7BtOZSYqGR45CTGIp0mhBK7AtzY3Yjt2egS6gNDQ4iqRU5Fs6mxiNImQtZb92O6VpnRA+kLbZk6esrkqNPLaNo+xtAL7ASMIFRmppbxnnOVjoRyPL7l1etsgFDjmjSTdQwk9zUjBaBlX4MUbAJBxac9prWBGM0eLifCaqPDbZ3DGPAamOGcBc47vi9RAAzEa8r2BnwsSmW1oz29stOX5o4sZmKS9QGtOH8xnWNDJ/lGdZMZxCTwT5i+oeDo5WySygpCMQ98oZy3gjy5h7zDdLZwyh7++h6FiamNbQcahrYnBss4yp8AzdVkjy9SWraDtQVv6J9pYbKIKgpgEUUkMo21aRj0Xgq48EzXtQR8dnCbolb1KxAqlMoqEJf0TR3ub5Y+FezrjXHRpqYYr8VXKcSHi1lV4nNZs2sEVtOUYrybMCSSfgziG3gzci9L3hYleoxRXraKQ4cm+RM/padE+9UohBVev4Zk+HttPxqEekHPIZwkCshJf4QW05Xn3aewb4aFdSIf3ncmyHoCKx51bNdnk+zywkyWmCnEDb0g05LuNBkH/8hAqtaUUfmtQ+QoIj9bIOZYlY84ilELES2tsEutgdpoQ1VC6QsnhrJeXTlM9oCnDe0573cdDZcr6w1ZX7PXcyDsZfTBZSaNxK0G9mpwWkbSOEp21FuzzAQh8ipM0t+NVOLyb0Nfp7IFs4TUb5MtBxWP3EJCQKNHwomrvETEjBJNVqj7PHSYMdNZ4jJnqh4a2MXM3q4WeFp49iGv4m2fjPD6xxIWMQ7FGS46Kp6vIJsLV0SdKSanGCwNmKgWejzBR4U05wpB6aMLq05SB/hBqJSbjMlLWhcv7J3UAWrw7AJqMWDCDfSNgR72BCvnWs3zwHP3naBXMyx+JWGHfXen7ap7aZLq337OIQ5KCwaJO4BtdVfI01SKgFhhdx4ht83hQ4DoMTiGFCe9TCGhy9c1dh7xLU4bxGjVf39oRhIpzFhIqzlnAqVZ81MzmpOX4PuctpiPPPdt10oDWAjNb2W1F0kV+AGWPZw4AbD/Ko7tZ3sMnLiXjAMzr5E+v5PG9NOe4YgX/9CjjZT1XD++jKUN3C5NVvBAH7Q7gOigo1nVPHt6DAAlBSKXOzBYe2s38jlTnG0jjQ8s4VOJvtrz0GYI/WMEfr37pE47Bli1b3vnOd0afC4XCVVdd9dRTT5188sm6PSG+8pWvrFu37pvf/OZnP/vZcrm8YsWKL3/5yzfeeGN0gpTyzjvvvOmmm77whS9MTU2tXr36lltuuf76JNfB+Ph43P6CBQvOOuus7373u4349xOF4gQj/XqVipetlLC3KUr052nJZ1LOTMZ+S3aBVXrJxLKnVNImJhRbWp+J/4+7I03Ns9hKteqGuhkrUNv0P1SM5gqHWlsXFKecEC/jvpDtnNxASzunXkLhHTPCH45QDsQVnWJ5IT9OJk82h5AEdeSJ0xz/cw+7a85cr1IX8quzll6+4wmGilquPbEPhU7jDqyaxa5BQkUhw43n89he/uOplJ2sBGFgWa0C1zEh3uaxBybf63H0JPNcEwdz6yAW/z5aMja5FYkg4jaPkd0qZgGsVyR5b9Bnxt7907b5E/Pe2OTxdV6Q8pqPm4rHFd0lebOtd1daDdqcRTSlByc4NAHgqeRSKbh2NS1ZHthFLsvly/n6hqTVnhbamjhv0Us86gYaOA4a8r2BBn6pMFVjqsrs9kQQuZJ5HdNP+9gl3LaZgUlacsxoYucwh8cBlnQzXGS0bIw4E7rd1cRwiT0jPLwHz2ffCAfHE/EXm/wzmhK3Nt1CmtdO1DUMM2DkbFbihdp2sxXE1P56OnmdEkmTkcAdqVjfkjbLDSMhYnWC5LOWxVZGRVtXSSkMAiQq0C4IwmSWj77yQ0vBMBemLlfWRoXlyOgrvQ9hz5Ot1CapbuNjZlyFDDOauXoVRyZ46oDWFlwHKTljPofH2TeKH3DuIk6ayebDBCGBAkEoOX8eAtbOZk47A5MsmcHTB/nJNppzVD1e6NcE/eN7CcIk1vWoTXs18AZFQ77HaBD0PxWDnjpaV8MeT0yovVUVxGY0AkRHRk34KowWSBGihBKhild9koXepHyFrFCBUmG354jMrCDoddjLihOQVLprJo6DH2gKOjQ7mjGJENox3CQMgp1pDdtYU4m8i9dnEQsCQVsnY0e55xsEgc7XGtmqM+dyZA+V8gkqOleuG+tYaKs++jy7nYkKTRmKNea00T/FSFFvdytTSM2VhKG1T27c30p1egXZDCgC8EmqxsUCO+twyhzyGR7eQyFD3bdS/qOnL6YSKjUgEZDSobsJpRgqW1NvUQbxHkNngdGSdnBvcinVjRqgKLjWVfEdJXuHkpcA9M6/Ejy5l9ltvHUlCiutcuR0bwghMFv9CgwTEdHipG8UZ1Oe38H+kZRLY6imu6tHA+9uZbyMH6W7FYxMIQUhOFbJvlJdT68jWTObU+fyjY1Il0pUNlCQkVy0lBVWfZgIZy3kJ9vxDccmYGUvHzyHf35M+78jmKxy8WL2j5isRArpMF5JaSNCsHuY5w9z1gLd8qJOFp2pP48Wzf0EKIKQpiz5LIfG6GpitEoQ4gUAi7pQirLHeIVQ6RBCJThaxJF8ZxMDU1ywiNYTVlz6DY7PnMopnfz5JvYVp381v5n/9xTe/0pqtzzwwAMv57QbbrjhuOnqIvT29n7ta1877lc333zzzTff/Ao61MBrjBefBptBVUk17pQdBFJZSWxsJhRrwTse526nOtfnhCASYwvLSUvGDYiUpzVmOQ9R2zoOj2ZKy6Z6Z1c7bC0ECAMIpvcnGt2eGR0d9Wpb3d/W231INNUOM3SIof3hhS/2t5aqQsCLlSArWy5om7ecI3uRks5ZzJx//Hmrh/RXmFUg95o5hvoKqRQKgfKiff44KUrJS8zsrMOVK9g/QsWn6jNW4p7tJuQhmoFp9rBAoFUi+2Bopixy5kqpOEZEJmXeMUXFI284s1XgCEK0lz126bkYluDWOkY4/duso/3QEx3Bso0T2H2LWQDr2Ufh50kP7LgxBTLJ4xe3Hke721Z66qq4ebMpFB0LFPft0NnkFBwZ54Pncs92Rsv0tnLDmcfrfwMN/Aw05HsDDfyS4B8fZks/QtHbxv9zBU1GmivoG6W9QKdx4mvK0t3Mln6OTtE6lz+7XLtzAT/Ywo+3JBa6EvS28uBuNh+hXAcQip+8iBvllCfFXGddChltHduedihUiJSp4O/oqohNzgiackm6V90sib6olMWe2+Y5ukuxDR6nHYwh44R19qZ7fJ9UNaFj9E7b3LZ6pZPwKOsSYYL/0nMizGCVUZaEbd0LiJzJFBMVcxcrp3/SDZv3QNv+3S0Uq1R8Dk3wlScSbSEEL6DJYWk38zrYOoAX8NBulvewbSBpJwx422pacgCjZWa2kHU5MEpTjoyDK+kb1XdzjLdf1JMl3UxDxWNjH+1NrJ2TmrAGTiga8j1Cg6B/SQRfPMTmYrSYWeuMWU/rKqjVpZAodGFHAUJIFW2kSghVEi4dh01LIh90FRIGoilAoim51xfzV3JkP0f2EARkcjpTTWzu2VH209b5uDQ3xvQTRo5IY5CmuHsB0NpJoYWn7zVlZiN+22XhKkqTPHibzqj2thtpOWbX/BeMbUfZP8ra2czvYEs/X35cE9Mi1NEBoUIpwoCsQ3OWt66iWGP35pTjWDSwiKid1cpQEZ9E+noBTx+wpgzt9xjveCB462quXQ0wq43bnseR1k6vedvizmRc/CCZzTCg7FEPEQpHoqJ8fJZUjl7RjiaKlSSIr+RxzWru2UHGoS3P4XFcmS5+oKbz9TZVoeAHm1nUycpe5rRxYAwwde0BgRK05CjWtC6iqxY6NGc4Yx7PHDI53037UnDtGi5ayqNW+Wwl6CwwXDa/N0vnGC0l+kMYksviBUhhohFNN6JuFzIEIWfOJ+uwY4iNB5isEASEguGpFEEfhGzpp1zn987jlo1UPITEFSyeAVA2nuwRMXbHi/olkaAkczp422q+voGyZ/YkQl3CKIIf8rn1HBhDKZZ0s6ibsYP6q0KWRV3sHNTtD5kECNGf+0b58ztY1k3VS6mGCvyQ4SL/9RyP7eXPr+TIJF96hIrP/Hb+9MpGVZEY71rAtXO5+wjrB+groRTzmlg3m6vn0NSQew38VJTGyeWo1iz7wl4OYyssYudJzok+RDlOVEys25cY4jT6U9gHTTJPvUto4q/sYqKRsCLOcIYmfu+cvenO2c9lA7ecqX1y+zsXTfXEe6DT7aa4t6Cg4mZ2zOg+dXBwpKlQx4nWmGqR5nIdpXzhhIon7nXa99XOfIuavyzn+2L2IrLH2xncNcmfbuKJQc7t5q9OY23nz/cMXgLvXsC/7WhqoV5ynJsObOOCxXqfUikra6og4/C1DVR8LUZvfY6JarL/bSeoSTzK7d0SI82F2WC2H5VpBSFwJL5xSxcCqQhMCypOsEZKtsYZY+1udBQo1Yygx3qf0D3Ju3i1RA1IBhJZobZrnv3WCmMAq9S4bNbe5hGE6eGx5DtWI1FRO2G6l5j9VnLD6O5Txi1AQNljtMxNVybtDRe59XmKNc6Yx7pXkn+0gV9tNOR7Aw286fHsIbb2a7rh6BR3vci7TwUYr/A/f0KpjlJcspzfPhNgSz+3bwZA8PBuUPz22bqdpTPIZahFqWVDhKR/gskKTVlN0EeyqT3HeNWEEwpQSJioknUoxkJT6EbA1H63jWsjykNFPcSLDLdYWzDXace1OLpOWS3H2uCx5YMsgWsrMxhGRpGW5iRufLH2eZxt+zRLruwBqukSXtjRACLRE5LMNqZB30T4pXLj2Hl3TQKiaR1wJTUrw16iPICCuW3MbOHTd+oOBopvPkNPS9KxfIaWHAp+tIX1O0Fx0TK6m6l6ZCQVj6XdKNg7jOvgOtodoa0wvf78cJHPrWeyioI1s/ijSxoc/RsHDflOg6B/KYT/66DaUtJrRoqZNZaHUlLoVPPGZ8qQqkro/5RKTDEVrXNCCKEUQjmounQHOH0e3S87kdIvDtkcb3k7z97PkX2IKFmNVcguMfGOtc6sz9KUEtGOZUopRVZ5NZkFsnnqdQjpmcu66wFCYyxHJGe2wHA/E0M4LgKCgJ2bOOOy13LYt2zkkT0A39/MdWt4YBdVXw8mSmznumQE9YCjUwjBWJmxEtKxzFqT2XdGE8MlmlwuP4mjU2w8QKlO3qVcZ7JmxOQxu+UAgt5Wzc6X6ty1jYmKJcxsSWb4At/a1nAc8hlKdVpz1DwchZRmsz0W1QIUo8WE2gkUOYcl3XxyIQ/s5ol9hJgIenNDZTERKZGMbtYRbDrMyl7eewZ//4B+kPEr4UjeupJbN6fekjBkssYL/Zw2n8f26Pabs3Q0MV7h7AU4AimTajwShkupvR29VxFl9FMAARRcTp7NOQv59iaGJxM6AJIZixLarp3D2jnMb+dfN+isPrc8w8lzGJjilqeZrOqCdVEyokuXcc8OACnYN4IfcsZ8tg9GIzHvSbQOCIRiYIKvbTBOHEY1ay9wmsk/8+Ot7B/Rj2PPEOcv4Yx57BmmJU9TloFJsi6lukl9KKwnqBgt8VQleaDxQ4lPOTrF/lH+4SEdz7F3hL+7j5uu+Fm/gV8h5Byum891L+Ht20ADL4WOHkb6EwdoSBkyWoqZzykm0ywPqMTo0N8qlETaBpGaXpI9MRCsCOOUELZsOoHOYxMo9f25G3urHQIyyE3t+xcVe4jlTxwPZ6wtEW8kwNypqdmVCnkZ+oSOZm7znh+CFGIqm80FwYxSZc/Bjvabh5asFvJ3e1Wo1IG66MrQkspD/+Vd7JxgUQv7ivzTTv753J/jAbw0zuvh2XfI5zeWlg0Or/ytRayeY2ZGMKOZkbJepfMuo2UjQxRlj4uXcP/uZB5ts1bEVdeUiccyVPWiTvaOJHOnoTSzHwkmrFi00Doh+iBUWjrb2pU5WHCp+3hhwt1rgzzeolFMxvtFccctkaEgFDhh6vVSdub6aEQSFVdtMU3ZoxOQyVDzpvcwuasCodl5JZBCJ+RN3n+RXKugLZvUY5exm4J5Lv/4MENFBOwaIuty4SvxjGrgVxsN+d5AA29u7LPqdioYKenP//okxZqWsA/vYrLKNavYMZiSQY/18VtnaYm5ZjZXrOCuFwnjwjtQ9shnwOJwXJcPnkeTy5ajPLSTEF2ktG6KxkX/RV6HsZBNSPbImc+ycTUFb7a3lSDvUPON3mZrb/budczCo7cTkmoxsXonU2cShabFXFOqE3HzerDJwWk1dUjZ7DatH5PsKXUzTQAldXpIdVVrNVEEqNFJUgyS1SUEYyUdjxjH1ttF71bO4rnDqTuXavzmaXztKX3K+YvY0o+U3LlN33T9Dv7gQs5fTN8oS3vobeHTdzBapimLIzhvMS05ZjTzL4+Td3n7GuZ2APzkRSZruA7Aln6GisxsVIh9A6Eh3xsE/XGgxvxwayleWpRSOqA8Sd0pouqvGnFNMKKjUulyYSJZEQVCRcavuWR2E+89jZW9Zj19vSEl85bR9yL5OAu8WSSV3aN4TZ4mFARCIgWBjwKhtPuZj9PsV6q5wppzWbiaTA43g++xZzOZPEog4nwkE7rBMMCJCqbaUd2/cNQDHtubUO0/3k7gW+wnEFVOM3Ix8oEcr5ppMYPvbEbBUAmg7HHLRtpzrOjl/WfxQj/ffoapKKTOSKnElka3MDjFPdu5aiUvHmXYaCTanLbLDsbH0XSAUoQhpRooJqsIhQdOyMpedg2ZZO7ouyfNKMIQX7J3hJW9jJZwpN6LFmZcuofpuu3CvPRRa37Itn4OT7C8h2tWc+dWI6ejpwj9U8baj7UQhRCMlHl0T+IRUPYQZeZ36p3w7hYGp3RXQ+sdiz4kUjzWD2BeBx84B1dS9fjqE+Zsg0KGS1ek3PH2juJInbHXC9h4kNufpx7oTgqhQxDW78IBX1EN2DHISEnv8xOVXDSDjd0to42pYs1knQApuOnKJPPM3uH4eYDihSN85AIWz8ALeGgv7Tnt8ZFKTCwsV0STbSrxTLR8KATsG05FXx4cO/atb6CBBl4p1pyHkOzdQsWEWCbOQ9Gf6JUg2YS161hjFqTQMojiHVipv9LB08fCbsH8uIXdsrXoCoVErJiaPZYtOUr6qFyQmV6TLCW6FUIIyPqqu1LpLlc9KfIFtTBfmXRygQ+Sas6tu45TD5wwdINgKp+VSlUdV20aVycV1LNT4d5KMffsxCVPufNm9iz/QLZpFjDp6cLnGclk/ed7AD8V85vF/Eu64ZiA5Y9exNefpH+KJlfvaitDvve0suHAdHO3NUfFR4UUspQ8o8jFYdHQXqB/irxxzUuuFihFxqGrlYEJ3WAyxZaqlDxv+ymafPSYunBeaChvZR7XdAPcsqUh6+C6lGupV0WGOrxCd3JaiL15gQTmtNg2Vlb30Oy8vYUho+18ad3M3Ce0dYZ43KY1oKsJX2k3Rldw+rzk5PEKR6d0vRYVsulwg6BvoIEGGvhVwUm93LsjEUyXLtfHJ8pJnncE/eP8YAsXLE6Zxsu7EYLBIlLQ3cx1a7lqJf/39wniEq8hY2VbOjEwyVcf56SZ9I0hHQIfP8SvW+JbkXUJ4j3saU4W0pjMJNJRGcM5stzjQPHpSWutGkH6DEOgT1fsMLqdocITxcBm5+1uxJdbcjw6WcTslVEJxLEsvEhx9NNbjtuMh5A+R2fpkfqYK3XaxzntFOuMlRNlVCgk3HAmu4d5dK++o1ZGFFKQcVg7hz3DOFGIngKY1YHrknGQglrAA7u5f1dKIw9Ddg3xnlMBNh7ka08SBCCYqtHZxJx2lnbzufv1pOwf4X9cQ86dzrSo1KQ00MAJRyMhwvFw+5BZO6XJDQaglBCIqJbZAAAgAElEQVRCKIGQCeGKNgCTvwytGJnwEasnUjUuo8Vwbgsnz05yqJ0IzFrEuVczawnN7Wny3TC901YsAdIh30xrh2Z9gwAnE50pIlsvkE7VyYWKjpkUWnAzAFufZPNjjB4lm6NnIbMXk5rBEN8nV2DFmbyGcAxnHQkD308EbWqlDs05NhkqICQrac3RmqNa1w82Ep8TNZ4+wL8/TVMWP46Ft6fNEKzRZwVP7k++SZEnKrkkoVjMVbESEJ0Z9b+QQQpmt+vStbZ9HndAQd2jKQPQmqdYxYl1C0s8xxqAiO8bIgVZVzsYFus8tg8B153Mn66jKZPoGUJw9gJd/DfuZPLjSReKKXkcGOOTd7BziF8/GcwvRijt5x79dFxJR8GMyXpGvW36h3PWAlbP1hPuSDKCi5fw12/ntNn8eCv379IE2Jw2wpBQESik4LbnqVkpmWPVxw/w48el+NFWbnvOSk9kzWdEgFV8qnXrVZZkHN3hCGcuSD3cus+XHuHu7dy7g0oNpci6ZsJNsxj9L6LmW3Kask/pdkq/e8/3p56401jPjwOlqJSoFF/j/b8GflkwNcHhPSw7jbe+H9e1ljQs4jTeuDTlRaI1Q6npS0W8sZtws2hbLzQb+IlLu1nsIyShxiZNzbQgY2GWiuuOnDmWLQ1nJxeVui8aXhGv6/HCaZyflO+Mi2x1ddVfNeUXc/kXenu29HRvau1ZckX2rMtZuJIlq7jgncJZnhcZWc64z8zuHckX6tLpKZc8j4G7ivX9tcrMvTuWfmTk8PdHNt0+cPvfM+UB18zlSJmxOkcqXGvRsK8f5nXwyV/jM1dTC5msmQcjOGkmkzWKxg4XkBVctZK/eTsfPp+Ll+kcZclKrnSI+m+eTkZSDYy0tRQjR5LPIMJEziqzLNtvgFYALbESPRVpat5EBwOznRB1QIrUCyeiJy2TMPBlPea+psFUfjyzmxsb1VH3YjU14SyibWBrCGndVl8VkjYWQmuMFi9gH8P8Zg5P4PksncH7z+Rz72CGFTDaljcb8KCg51XFkirFE/v5l8eMWG/gVwsN+d5AA29WnDyL60+np5nuZj54TpJ99LR5iaIjIZdh7zDdzZy1gKyDgDntvGMt393E39zDX97F955DwUhZK2FhzEQL8hlcB2lYZmD7UQDPT0t8S2cKjIkdfRUbucS2rbKFqEWRGxmaXCpSLpjTmHEVX36MaNb8gzRKZPyVSN1dTOuGReJHRmVMYhxHXitr+GHaMdPw6SK+tc1xTWtN6MeklA7NDxXLe/jkVXz4fJxIcTK2rRDks/zGGdphLtIuMi6tBc5ewB9dTKnO7iGCUFvZWZePXsjTB+hupquZMExcHJLxCgrG2/iFI8anDYB6gOvwzEFUiCNxJOMVdg0CXLESIfBDvICVs5jZSgNvPPwqy/eGB/10qG2l4NEJbdVoP/lkPdJJa1S82mkZoFSyRRhZR0qFiUCI2hHGvHYE83PirV0nbJAW5i1j3jImRiiNA8bsj7PfmjUwYRZCvCqBZ2VP8RNzTBlesXMGQrD+O9QqzF3K0GEKzQChT3mCylRKxEQWZL1K4L+WQ3UkC7rYPwLxQ7StSYMkWbzFcUdCrinHVIVyXcvvaTJ1zxAfPp9TZvNUX3wNGGM7jOW9BMVwmWKNNbNY0MmeEasVwymotOhVltUd3zRqr1Rnx2CSyEC/m8IqawgIpKClAHDFch7ZowPzhVVDwN6ZN6EiIGjO0uQyWkEKah7PH2aywqw21q3gc9fxd+s5PIGEtyxh9Sz+4AK+9KhuR8Ub9elUORGZXvMI4YsP0llAQcHFC/ACQoUUdDUThIyVmahazybK/y5RiqpHPoOAj1/MUJGdQyjFyl66m3nxKF98SF+x8QB/so7zF7FtgK0DKDhrAU/u1xRMah6j3ikQSAgEzx+2lDOmJ9iVWK+Qud4LKNVpNmWOLlrKfTsYmNJP0wuR4IdkHLqaGCqioC3PZDXRJm2tqSVHPaC9wETZiq6wlLlcJokwEILrT6cBC4f3sOs5jlg1DmYtYtkpLDjpxPWpgTc2dj3H0/cgJNk851zJ2Vex4SdGDsa+wiFKptOV25U7zcHE/8lsDevCHPF5VuyW3hVN2332HQAVIqQlFmJSVLFqas4/PfPB8Vy5q9qs0+jFl5keeu6Ynx080vLjFeMfG+0QzdWw5IpASOmwX7WII5x3DUtnecWdtYmbx3OTRaBD1dpq9bZ6fVax1FWteq5Tla5XZip8zgnaOsYvm9f30UBU/Mf2OH+++B3zc3OaeH6UVR285Zg63K8TpKCnhULk8y4AQkVPC3tHEvtWwKd+jVltAHWfDX0odPm4JLuaYvlMFs+gHlqBXQJgThuDRYKQakDVCoDTZmo62FBIMk5SKCXe7cm5VHxQOsrebgEx3S09evCJQgZbB8wlpD9gmegkzz5+1fQbGV1kqiXEVyU3NdV0sd8iZb+MRhKZ5G+JIBXJaRmHUJF3KdYYLCWSMYIj+e2z+MELFKssnsE7T/lpT/al8OhevvWsJmX2jfLHl72aRhp4E6Ih3xto4E2Py5dz+fLpB995CkHIxgNMVOluoVSnu5kvPoQjWDOb3zyD9gL7hnl8H1UfFXLvDoCsa3KnACCFLu3WmmMqTBQ4Icg4VOvHaFgCFHUfhK7rHtvCWKx3Sm4CkJWECt/W3iy6P2G3jXoQ7RaElu0ZE83RaUkzYaIX2IHUmLQGSSEZLKXTbs3SLrTojiZB6YQGKg6MM5xAbLYnd5xGldj6hkxc77MSLyCEQgZP8Ye3IgW+6ZUARxIq7trK8m4QuA6hIgjxfIKA7YMMl9kznKhqGQmCZw7gSkKVeLLYHY74hPMX6+6MlQmNuiUEc9o4cz7PHNR0RBAQKqoewOw2/vbtbOijo8DZC6fxQA2ccDTke4Ogn47w+yMmLlgppaRZEqQQkb9TXJALQHtWGyc5IZSKMtArhEh5VgkhuzLymhnigjZn2KM7Q/4N5O5anjB0rkFMEas4sjkEqcWEFyVxMane3CyeyQSDQkk5Ocb939XL5/gQ+QLZPF6dainxV9YXC01MqJD7vsW7/1A3+4vHvhECP95YSXEhBZeKl6I+sd2ZzbxMVkBYWQniDxKlaCsgBb93PntHdAIclMlRi6UEhCAIA54/zFuW8N/X8Z9P82QfYZicFqdPaclR8/ECJITxpkKa+EbhWRvU0QlRuEBAspEi4F8f4+5OLliMI3QQnx2sJ2yhHkNw9nx2DOpRh4rxCocn2D2MF/Drp/DJqzgyQT6jSyncvcPY7DbpYNgpZSbNNwPxAgaLCKlTDYDezBgpIYQOc8NqTQmCkMf2sWeYP79SZxiMmu0okHPZ2s+Xn9CyXEj2jXC0yKxW/uAtDJfIZ9h0iCf2pTZX4nj/eOjRO9+ZZ8BsGaW0n/gRWExErDANTukCsxE+dAH/3/1kHbyAiq8THIchTe1csoxnD7Nv2LxCJpOvA+86jdW9FLJ8YyNb+q00RPGUKlrydBQSzUkIuizn/V9t1Ks8dgf9+6YfH9jPwH565nLhO/SWYQMN2HjxKRwHIfFqvPAk13yAw7s5sDNiVy2ba9qibkm0JMm7+UrFVlW8FkbfKEKFjOVdvKiEJjGJne90Wo2uqDNWFVJHyRm1FuK9XZslFmRbAuG7bmXF0soKWoPsHGeyQ6ohorL1BBzYwblLysHNh0Za2mYVy1GzOT9YMzyCuY8bBM3lWlPdK+y9ruXo6jBTq+UGFdVs0yz15KR4T8/ZMzjbWvxODAQs7tJpTKOJHpgi7yZ5Zlf1anb+Jy9y22Y9U1GWs1g7cSSTVT55pxFA5riAd53K/34UFJ5viQBjNC6bwW6T2UxKmrNM1UHRmmeiotvPOCahjfUK2WanwCz45mDyDpFw7skDtgS3UMn3THtNzYurlVp0IWNdmxjrjukKdYnKgZY1Kt0Nx+S6cYyCJCUZB6EIFHkX10ky0du4cAkXLqEe6OxIrwIbD6GUTmG3a4iKRyHzKptq4E2ChnxvoIFfZkjB9adz/elsG2BLP00Z7tnOzFaEYP8oOwY5dyFeSNUn9oS8bwfnLwJLYVKgFNKhLQ8wUdFf5Zxk/17jmByCWZcQar51HBQ4DmGYFtngxTT6NHXQdIP0+Yu6OTxxTB/AlTo3S4oiJ5HypGPop93IHrselDKS3NZS0lyBfX48/GPbTO6m0mfFfQupGx2p7LFn6Jg9/sjBTlD2acklPmqRRuFIJitM1lJKtR/iCgamyLkMFsk4ujp97KkWDe2a1XQ1UffZM0LfKIUMVR8BK3v52MU4kouWsPEAu4Y0qfKfz7C4mxnNtBe4aiUNvMHQkO8R3kAc8RsE6nBVIBAx92n+xZ9QJP7ySXg7gFICESpt78QQIHJSzMzS7ZKXzMu9odh50ISw6yIF+SZOu4T5K/RxESdQlZo6DoOkDIkKEQqvmm4uxPf0VEXGWr1ONk+1hHSR0+xSi8WoV3jmgddmhANTfOEBBktmWTf/RzKjp5kbz2N5D/M6aDbWnRJprkURKkOjo7MLu2bvoimDgL/4Md98mrVzTE4jE1CPyeeOydwiDFtT9tg3qpPPRG9clFrptLk0uRRreAGKJK05WGkU4th2UlsLKJ3UH4sTDyAUHBjjW8+gYFY7vW00ZzlrPr99dpIxH9MyIBRtOXYOMjBJqMi5uJKmDK6kOcv+EW59ji8/zotHk7wuQ1M4Dplpr3fMS8VbIMrikIR+k/TnqN6dQqDLrxMVLlBWa4rBIjsHAQ5P8Ff38K1N/OPD/Mn3+eLDVDzzxOKEAyAEPS205pjbbnEBCgWz21jdiyMQAteho0A+Q0uGXIa8i4hzEzFd4bAGl4xxRrrOzPwObrqSC5bQ25pMbCjYN8K3n2XnUbwwlWRACByHO7dy88P8r/vZPUTBTSlG8YMu13m6L1mYwpCvb6ABqNe491vHke4xhg5z7zct59efhcsuu0xY6Onpedvb3rZly5Zpp33ve9+79NJLOzs7Ozs7zzvvvG984xtWoZIG3hyIdy0FKB9gIqJb7YLfpJdbUouTnObbZAk4rS0oJHqpk5LQ3tDErOuWwI3tpsQak+nV1ByMKPtIOESlZYTAcUER1h1VbQ2F8mTgTzkvth2+7Aa6egkCgoBsgfknET4zJdpdkRHK4mNjFlahREj7ZFUJlBBNpWWF4hIpsnm5mHJI9UQEoIbwX8/xt/fxH0/pNPHA9kH2jyYMctZlRQ+LZtCWx5GIkB2D/OsT+CE/fOGYFo3IDhVHJnXmmeQZK3rb+NIjJv6MZIckvvbguAlyFwQhxbp+byaqRkaEeD6+ZXJjP8fo8VsmeqyxxLF9thiNDW87o13S5WnJ2SwlJBb37flElxCCnDtt3yD9isf+dAoUGZecAwrHiuyQQit5fkBLnqyLlExUWN3LRIXbnuerT/DgLsvRgVfPzgMtscIWRvkAGvjlRkO+N9DAy0Q9PBFy+ReI1bN47+lctgIp8UK8QEtnYFGXVZ8MlOLpg7TkAO2eFXH3XsBIkckKUpCRCKh5BIGlzCkjDY1gFYJ6QN1PjgvB4hkIRRBqC53pOluatZ+2MpiWI+O94tOUPSbjXFyg3m70GCrcVj1j6z4xpVMt6pQyKaFoGd2RppGqPEdqj0GYnifV3eMavLaGoBCCrpakYWVPgNGOQvBDgpDVMwF6mpPYQWXG7liEWqQxewHPH2HLAF3NKMUHzqGnBSlwJSt6OHUuH7uEt5/MaJmvPMFXH6fi0ZJnfgcdTVy0ROd9dSTvOpW8y6xWuprJZzg0TgNvSDTke4w3Fk18whF88yjlUIFQqTog1hqmQmOcyGQl0x98KVXiJ2cghEBQDYPdpeCfj6jSGy5LplLMX4508H1Che/Tv59y0Qi+aGwmCsq27KIjsVRShl+1zaRIBoU+ToZMjuZWQuvalNwQIDi6/zUZIw/uoh7o0Cdi3takHjg4wX8+Td8IIyXqoZbiiZAR6X/RfxIJczroaOLk2QSKvjGOTvLgHp7YbyLglM69pnMcKC3JwpCuJk6Zze5h/vSHDExSrJmpFABz2rj+DEpektV4omLs8Jj0j2Vb3Efz1czWJJ9aLFYzrh6OlAQhYyWCEKV428lcspTWbFqgKv1IJqocmdTuaV7AmtkICEPKdYo1Nh1maIp7tvPwHkp1gK7mxPAWcVO2YjGN41b2MeLvBPhBsv01XfURCMi4AFv6jWYDgRVoH835ws7pqeWWdHPNapNOAoBKjfefzZkLmNVGqCjWqHlM1RmcQiguW8Ga2VqliNUarNfD1vOyLmMlfONhcWiC7z3Hvz3Jo3voG7NS4qgkYCJaXOKcFErhh1Q8RisMlagHuljQsXMYKu31GU938Xguir962HCXIVVfGsVxHvvRK2hzzZo1t95666233vrd7373U5/61M6dOy+//PLh4eQ2H/vYx9773vd2dHT85V/+5d/93d/Nmzfvfe9731/8xV/YjWzcuPHqq6/u6upasmTJ5z//+Vdw+wZeLyxYSegTBIQhS08FkBldF0PFMTaWtRKvyvGf0Uof+8VHq3JoUtxFl4exw1acA9z+fQudQEuQGHHTTUibPlUWlW8kte+z9gJOX0fnTPKtZHIIcFSU0pSt1VHH5fLfYPkZ9Mxj/jLWvgWRESi63dpEoRBKoUDnCdVLuQgkMjRSSgg3bM5NzXGKeVUM1IYJ9ePR4PMHgg/t8P/7nvDhiV/sczk+vr2Re3ZwYIzH9/G/H9UHb3maqRquAwIhOXcRV57Ejedx4RJCheMCPHWAzYfNNnYcZGaegetYRrtlphZcU89cJalmdeZ0peu1VH1jdgIQxEu9aSvKUuQkAgQRl2BBnxnfMa5elJjimFh7kbwuykSjJ3GQtnoQqa7TjHDzZ9ny42vK4PmJe8FxWQZbT/B86gFAPdBX5TO61ksIgWKyytWruGgpHzqfsxfywy08c4gjE9y5lY0Hjv9MXynecypdTXg+SnH1Gh1U92bAY8P88Ub+ZRe1NzmH9jqjId8baOBn4vHJqWtf2Nbz2FN/vGdf7fjF6N+QULB+Jzc/zG3P45mVMefS1czAJP2TZBxOnqUPdreYaxQImjJU6nQ1kcskKasFlOvaDPcDUCAJFK5AQHuBfJY57VywyNDuCoVVJ9Zg/4g2hDHJfOMTRJqTjo1xQMiUJI3M0v5Jaj6uSVuX3MiyELW7nuWjoWI1QGgdNBHpItWCJjdCfQDL2DQGpzUwExmKyaGXNGYmJDSWuBBkBI5M+hnBkYyUUCS+BTZHEX2QAlewbjknz+Yv72bHkC7nG49u0QwCkxM42mKREkdQrlFwKbi05Rkr81fX8vl38rnr+O/r+OiFrJmFgu88y/ZBpKA5x1iZySoLO1k9S3dvxyBfepSKz8AUB8eYLKeUtAbeSGjI9xiNFDcWxr3wvlFjOOvFNTHIE2PN5m6VTZe6YSggFCoqG6t0tHuo10sfXMREQPPP4S70i8bBnby4kbEBOnoZHUBKQo+BPm1FxtU4REwoWIyrXvWthTqRWRaTKUC6jA+zcBX7t5lvAYUSOC6Bl8ijiVH2bGbpq0pG+tOgU5kbmeZIwkC7aUfi1ou4zgBgdhvDZV3qRI9NmLQz5rED7U1MVekqkMsQBno8QMUziQOAeCffDLslz2lzue5kWvP8x1M6oi2eqej/t66mvZCY77Yw1T1S+qVMjiuEwFU0N3HOQmoBRyaswSo8zwjCEKDq44W87yxmtwG0F5isp5SM5O6KQCEUfsBvnM6GPvrGmNXK/bvobQOFF/C9Tdy2mbet5sqT+PenqPvmB2NtAQorX56lWSAVoa1rWIyXnQo/aUGBYHmPLiiUd/GDJA97wp8rmvN84Dz7VtadRfKngu89x6FxJiomSEKAoupzyXKkYFu/9SYc25ZZHaTEldyykUPjdBS4eBm3P69zxOcz5F3KHtGUhBbLbxP+0X0Tc10RKFSYThlklDz92Yp7aMrxK4/BQxzc9bLOPHqQQ7uZt+xlndzT0/Pud787/vOyyy479dRT77333htuuAF46KGHbr755i984Quf+MQnohM+8pGP3HTTTZ/97Gd/53d+Z/ny5cDGjRsvu+yy66677qtf/eqTTz75Z3/2Z9ls9uMf//grHF8Dry1Ov4SeeQwdZPZieuZy7zcZH7TI1WirXqXXJMtYiTOQa5PR/OmgGd3IPASERIWG7GX6KhWlJ7XXS4Wm8mOa3jbWop4kq5rkPR9HwO7NKIVXo6mF0FHCF65yhlsmJuYNA9Ll7Mutu17YERyu5fpqbqiq1850Z7rZb/SLMMSMsea2NNWLWJsC8X8Ug/DWQRQqKxgP1C0DamlezH2NV6Rdw7gCIZAOB8cBlGKkpN2mXMmsNt53lj458q0LzPK6pZ+Ll3D/boJQJ3txJIFiyQwGJvH91CgjOZjNUKmmJZWgp4WRsl6ipZGwwticIjbPrQVcCZPW3hjDQaBzucbSxFK0EJB18EOdLk9/pZCSnKsjxqYjeSWNpDjeWUIlkQcCyp6x562zk/4fj+VRVu3ZsxYws4Ufb0u+DUJmt3HqXN2Xpw/Q2wpQyHL4F7SF09nMZ67m0DjNOWa2/Ozz3xi44zDveRgVoAS39nHvFSe6Q28SNOR7Aw38TCj4i319/4e99w6w66ru/T97n1unN7WRNNKoyyqWZLnINm6xje1gTDFxCI884IUWWmLy8gsllITyC/AeAUN+gNNIgISEErCxsQ1usmW5yJZk9d5mNL3Prefs/fvj7H3OviOBbbCwiO/6Y+bOvfvus0+Zvdb6rrW+a9PYRCFQXzrRnZLys53zwo8O5gujQbCyJpuSZ2WC5h07+MlOPMHOHrpGeN/lAHt6GS8wox6tGSvEwP2fXclf3UOuBJqkR12aXJHBnDWGrP8oBYR89OHXNAgCjRSM5MkmUPDUceY3kfPpHY/BjhAfiJoIxfo3Ajhs87BIOWr3l67UmZFm1+RKJsReMcDOEzHT6koWe+Fg9BUNybT7bSeEH2pnS4NgOOU9CNkVQYMnrVHkJJ2GP2NnWcXgTjlgZiMnR2NbRYfpdNao5VQkCAClWTSd8+fzN/fa96wVqwVa0z/BglaOD9PeTP8ERaeLb98E6QQCWmvpHuNrj9A3Tn2Gt1zAillsOcbuHgLNpCKdYFYDUnB0kL97hLdcQFsd39vKpCXPCQ3xu3ezsv30RlFVXjqp6ndXzsoN+iUS/2+OS7MJxv+1Zm90XF+z64TAvIjDcJEXI7VF8D1EWrrfFDNTTD+LEnyKeTb9hMFutGawCzRB2e7wQbw3mt3dBUuF2b2jLrJREBQHPMQGOpIpUKQiimwdM/ergGytg03DMw+egVOtSSEFQWB1s6poBhsdO5SeCdO9JMarXYZWO3I4BzBaoGuUuC5iip4WrJkdH0HARfP4H+sNKd6hoakqNil49UoumEcipBQXFXNa2Ce+XhWktFAWjBf4yU7u24NSeILmmso4vzOT0hwbYlsXw3letcImS2Jubdg6JrQMlCLQKM3tm7j+HN51Ca9ZzUXzmSzQO2a65pbK3LmDH2wlUHjSFESYxg326gmHECBazBRCKDA8tnGWn/306qV89lX8zwu59QquW87GQ4wUOH8eNan4NrlXKSH4m3vpHa+Y/NgwP4kQBA0wXuCZExR9Y/ZFPRAEbDzI/fud+IFwNofKUF04myc5NkygGcrxX9tN13ghKZYplC3cI2yWn3aeexeMcecUlei8sDafhUWiuhUh8RW/RZkyZ0YOTy1c+2Vy6IUMdmX69OlAMmk2849//ONr1qyJtHsoH/zgB5ctW/bIIyax9zOf+cwll1zy7W9/+3Wve93nPve5W2+99eGHH/4VD1+VMylzFrL2CmbOY+vDDHTjeQgPLUhlYuA09v6cSF8Ex4f/wXHTV0t5gv2iCIlAMANcKyKaucI401YLC2d8NHnondl0i0SSi65HSg7v4tlNjA/ilxkborZe715y8F8WP/CzSx953/yVpznz9pR8V7v80zmpzy2sbxXpewcoKLRQiNF0uq+m1lNBID0lpRZC20pn2ztDaK01WpdBKXytfjig7xnSB/O//h35hdKQMZpXKVvbLuhsxVdGZy2ZHg9eNzd+LQXlgJvXcs0SEnZ7VwoJcxrIlZzYiDSOrie5blnFRh2mYOzstSFVTaCZ22gS1CKVZOyhSCt5JowThvxDEzLMFMOGZcLm7Vl7RzNJS6ZHxZOklSHWjxxpDYnoORMGnU96RlnE7j3x4xv3SopMN+moFRdicG0PKl9DJsH8Fm5aRcKLH9CkZNG0ePh5c8mVUJp8ifbG097SX0WSHp2tv0XoPPCZZ00cR8LDveTPusLas1Sq+r0qVXlOyQfBQ8NjeRVodKD50vFuQMNrd+xe/PiWDU9vv3zrjhHff855XgLZ3kUiTJ2WHB4yb4bEMukEmSRS2MYw0FLD376WP7mcZTNIJxjKsXSWacHqGGuAcecJtaJEQEIcqPWfbVWqUKZnlFLA0WH6J8C18HTc1z16R0OURSVsunc4tXABoxgvt2/iIPJulhXGXoz0ZtRtrkLHTsm1dz+qdAbDQ0vpfhi/CBFqaensA+VUAISWq4y/YpgZJRrDjaAEPWMQdryPTBEMyB4hQQlJKomAhGco7ATs6+OLD5xSMWAPViyTSXLbzVy1hEwSL7ryUA4YL6IFK2fxrSfpHUdrxvLctpGhHF2j1KZNll6uhFIcH2aiyIEB/nEzSnNyNH4ShEB4HB8mV6IqZ5lU9bsr1Qx6K4Gmt6SdjOpIwtCh0Ni6JsxLBM5OE3qphhpHCARiTkYEWncVo6w3762zrPt0VkjI4iSjhD7tRIKdZVZEi4mb14XDzHCNlgZ2F8IA91qb0v5inulz2b+FdJay7Z1u2pVpSsWKcjH/tAlhv46MFXjsML6qPLCrvt0CAUCRL1ZcAudiVOj+4RwIPMnyWfDBrN8AACAASURBVOzqNucgLamwVgjJ2jl0tnL3Lgo+i9pYM4fbH6NnlBn1JvLvXvEy/GgHJ0b5/XXc+jt8/C5Dd8uUFoGOT47FdcL1u9B2oJkoxPnasXMe4hGa+w9w/wEEXLuMzhYODqLBs2mi2LzN6Ck/NMjH7mJVOx3N9E8gJQXfXj1BWTGcN4QtoX3gCXzn6xH/U1xJZwvxcN6REhXEV9oTzG3h5jUmZX7tHP7vAxwfAsEdO/jA5Zw7m42HKjq4ovEETVlyJbZ1VfSB6RsnUCQ8ggBlH9+EZLxglhHHMwQqcBipIxbqKKVCWzgDPEFSkvYYtwaSIa6RCGWLTSRoEtIQEEdHiQino5sbvoiwQJOSGd7ykG5DTrXVNMysP/0z+3KS3hdCnNB/4gXPr7U+ceLEhz/84ebm5iuvvBLwff/RRx/9zGc+M2VkW1vbrl0mFDQ2NvbjH//429/+dvTpF77whRd87Kr8ZmVyxACbYcduz7JzC2mrhB11GW26AidsanWFu22Eqqbs2/0v2sudAiExNY3ZHCWe1n4FzCI9QaIOv8DMWarvnrz3YHGyvU7KVMknkcAP8PPyL65eMJqaOS2ZTf6CVuwi6zHP08cL6nv9JNBSCy1yiURduVxfKkqE1hohApnQmkTI+q2iZUittdRao7SQbJ1UJ4r6jgHvPXPE8poX4X6cKm9ez1c20j1GWw1vOs+8+ceX8u9P0z/B4mm87tx4sB/QmGU0D6C1KTN/6ACzGhGC/gmWTOemFabPub22SMGMOhqz1KcZKbByFjt6nOuurcoQAAnBiVHa6siVyJetlRg9BhpPkk6wdjarZ/OPj1EMbCo9MZ0u1uQq+GYdhTIz6smNA4b8yEwqDHNrVIqubWd47BGFA2fE2e7WOY9tGWdOQNryjYpGClRCDxppqwPDSvzZjQBr23nyuLk+t6ylNhXfgptW8bO9DE5ySSfnd7zAm/3fSoqViPxomexZVFh79kpVv1elKqeVnw+PPjAyOj2Z+MOZ05sSiUxCTvjhLqPzWh0qFO/sH/jR4FDWS4B6Ymzi273975k9C/C1ToiptsZLJnVplMYTaB3zlS2dzvxmjgyhNes7LK0c9I3xj49zfIRFbbz7Etob+f42hOf0ihMkBEKaGndCxaU4v+Mz3tH/0zHiKa7vSn39ifpM2KTN9I/FmGvRV6Yg/tIe4hSnrdI+s4SDMVmriy25jqTlCJYRJFA50n6/Ag2ItLYI/VDl2BsidvyVO22svQ1UUVHaHh5NOVQBrpmrHKgElKqo6JRUGMEKkxCpFEFE+ANFP87od5YCgrKib5xcmYRAQnsjpTI9UcgEJgp0jzFaMFBceOn+8xnWzsEPmFFHrsScVnpH8DwEeNA/iRRsWMCmQ4biWIBWLJ1lLJPdPewfYH4Lq9upykstVf3uShWgt2J3CYFQp/jaZq8SwoC7NpoqLHintEZIAcIg+VpkE/LN0zlYCL7Xjy9AycubmfvSc1D4ZZ55iK6DpFKc+wqytUyOxxipsJCsl4jTzU2WVeRJhplzoLVJEQ7LmyIdhDYV+sK6ikIw3E+5bCnghN3nMWPSWQqT5qLXvniZVUZ298ToPNZNjcBfN7Qehl48iR+jDjGIP0UbR1otUDSl+fgr+fFOEpLhHAcGjNrTipE8z5xACFprWDKD2x6mUALBidGYljguT9AkBU8dY1uXSVo3HwhnDcJiOXYx2l2elXCgrw0urDCF/OZZF/G0WnPfHjQkPJRCKUdha5AIFZ96zwQ9e/Ak7Q3xcaPxmQSTZbsqjZekXKq4aPafyb52YGih0IJUAg1SoAQoPI+rl/Da1SbTcGCSbz7B8WGDaE8W+clO6tLUJCvi4abZHWhIVjq+C6chIttFm8WXFUlJeyMnRgkCc9NjIhr3BkVAuWuHQaC5fhlHBhmYNKibhIaM4VYKW8+HByz79lYKalJc2MEjhykH8cUR0uAdkbUnnCO6Rp6I9yLQ1CQ5e+zsl0gmXghxQjFPuUQy9dwjH3zwQeFc22Qy+cgjj7S2tgJHjhzxfX/BggW/5OvHjh0LgkBKef3112/evLmtre1Nb3rThz/84VTqeRy7Ki+RzF5E10G0QCnqmpjRwYFtQEzpKT10UNFaAsdHs1aCk6Mc/gxdvMgviXwurJumESreZtzIoHG4IkZ7ER898Akm0JqBI1qodHFILdzfd7CjXSOVJp1BK3Qg2lPWuf0lMhropBBSCCl1oL0w5R/QWoDQGhWEyQg6PIGwalBrQKE1wtPoQOkRX9R6eufkmQLo2+r4xPUoXcEoWpfmjzZMHTkwyd8+yGg+ZiA6Nsz9+0xiQr5MQrKwlceOcngAokstEJqRAmVF7zipYfomwbUKdGwSAWWFJ0hIW00/xcMXBIpckT195MsUg3iSStVtZ440FPSN05BhvERCUAoqpvWEKVHX1gvXbnm7sCRybvqJrowjaXOmsZaWJIStW7cqT0cxiRDEl0yroymDgmyC8zoM5eubz6ezjZEc53fQ0VJxTk1Zbl7zvO7sf3d57zLetdnY1J11zMy81Av6LZGqfq9KVU6VR0bHfm/X3mkJL6/1s5O525cuOr+u7oGR8L9FZIRc8cSWskYjAhVIKRAM+cFtXSe/cKyru1Ra31D3pYWdFzTUP8dhfgNyyzpue4jBHA1pXrcaQMN3n+HZk2hYN5ffX2fcnPEiX3iAsQJCsKePmv1c0smO7riMOCFpSJNN0Re11BMIzaLpJ16//Avbti0Y9dD6vvbyz2eWfrcrhdB4gmySpIevSHlMFCuLkq1SVqfi2sLRqrriTRz3PZom/FtHaZ/Eut61LnQEx1dOOEWmIunCGejk708l1dEheuVg62GWpbtWW0kfZwdWnsZUl3PKgJDi1aNooZ/YCBHxO+HcoW1zaIDVs3mmi/39KE3Ss95xuBzBghb6x01vNqF5tptrlnH9ORwYANjRja9tHb82dXVvWMPsRvb1MpQn0HQ0ccM5AA/s53tbjbV22aI4yaMqL5FU9bsrVYDeSkIwI0VvSaFFzKwVJxEJBGHmfFKIVFLlfIkwuytCSeFLmfZVCGMLKViSEQ1Jrq7xWpPqcF4uqJFrz4oK3O2PsP9pEOTgoR+y4Qaevp9iwd3a0dAyjUSW0QGKOYLAYgS2g3cEGyqNsnhj/Pi73GV2iy4VEAIdVOLcmlQW6XHuFex6lPFR6pq4/LUv9jkfHKz4U0qUIiFNH7llM5hZz1NHUZpskokSowXQCEmEvBj31VG3Kkpq1gjBpsPsPMn7r2BOI9/byoFBM0AI7txBKSDhUShz3y7KUdtPhRa01jKcs0otBIs1OFlv5njRS1Gp2yqbtpnr6t7McNoIB490aiXDsbJ96jxZES04jTbVxrCQkhqvwquXgsmo8kCYNNFTxbUlYlYIGxUoB6yby+xG9vTQWseVS5jfbL54cpTP3Ec5iJtEaFAwt5nt3ZVmDSjFUI5F01hfmanXnOWN5/Hdp/GnXDRY2MorlzNe4MgAu/rIlw2BAMK5pFQ+3M7N8QRvWs8XHmB4EiF45TncsIydvXjwtcdOsas0QL5IJhnnYgh73WpTTJYqblkcKrC/BFPvdVlVMAK/LCWVpvRCeuU+Tx7OFStWfPKTnwxfDwwM3HbbbTfeeONPf/rTtWvX5nI54Jer6u7ubuDd7373+973vve9733btm379Kc/3d/f/9WvfvUFrLUqv1lZuJpyieP7yNay9gqE4NheSgXzaTLFvOUc2D7VHwGLm0+RyriePuVLyoXypamc1i6Cb/f+iDMs7lchEUoBWsh0Oa91sqe2duVA/9K2wu6xmsAHwbzl1DU8vzPvSFPQukYITyhFQvkBIXefTdnSSoA2ykIIA86HZymEqSWUqqhFsazL6hcf6cWQ59Pva+NBk3jlbvg7ulk7m8ePogIU3L+fQtkynzqec22awQmm16FxlCOnqGANkEjQP+F49U5INVKpAxOmoxo2WmBGViL1LsmsgtECKY9A4QlDhhuOVpFVEHWXtZ9G3Dvmt3PumTTFcpwoJ+xPIUz9XJjTEPM0uYoPBCQlfsDBAWrTXDif9XMBDg7wtU2MF5CC1ZbcryqnyFsXojX/dpi5tXzy3OceX5VQqvq9KlU5VTaNjrckE3WeVwf/2T/4pcULvrCo8/yntoasnUWlrfbWRSEISEnRIOVHDh0taJUU4smx8Y8eOXbv6hUv9XnArAY+9SqGcjRkDDXK1hNsOkxCImDLUa5ZQmcrwPe2Mpq33qjgxDB/3+N0ZBFozdxmVs3iW1tiVEIIrl9W+s+nxEJjy3halUK2QSXIlRGQK5FNkk4zmq8gNXUQAbSIyQS0IO0xt5mDAxVOmbRB9ClAvJuWZ6ZXNvPR0ezRPNqZs0JExcuKYcKyP0Srda2L6FwEUlo7Utu1Ofl/Ivri1PCCE41wrm3kyGt7dCHIpinl4v6x0+oYK1LySSTx/Xg5tRmUoqz51haUYmEbs5sYmOTxw2aqmjTzWnjzBfRNcnjQYDK+4oH9vHY1Vy3h/3vE9A3uG8eTzG3h987l20/RPcqiNv7XBtOdKJJHD6Mh4aE1jx7kdavJnkUc1C9Dqep3V6oAfSzex+apjxzSI0GUiBShmxXtOMtal/0QrA73paInJ1Kp8XS6NZ+vLxZICJVEPJsLPnJYvrddnFfvnXcWxKWtnDwMzl471ENQCZqHpzrQa3UKYN+M8s5jjBWbn+3wp7kea6g1wrFewuRnRyIl0qNtNvOWsOAcVIA8E3W+9RnrlWuE4D2Xsn+Ae3YZppHtXfgz0SAldWl6J8IzrvC6sapI2EfDxQQ0eILxIj/Yxvsv48aVbD7CeBEpyCYpBlHLAqSHVo7Tq7lhGRsW8L7/RLlJ8Q6ZsUmFk6Q8Cr4D/EiDvLuKM6x98G2GZwQohLEUYT358DoYP18DNGZAMF40Mwsniq4hIdFh7byzvFKA0qRSCE2hbLqhxsToICQLp7GvL76GoUYPcz5jW6ISfAKePsHiafyZ274QgHv3UAriFMgQu7hmCTPqefSwyVWPgAZfc80ibjhnqkoGmmuY30rXCLlSfI6+4sEDPHaUm1ZyQSe7+2jKMDhpGuS63M8RaC6cK5xJsLCN1lo+/kqODNGQMRy7fsA3Nptu9e4jFN4+KdjZQ6DjeyglWtHeSN8EDRkGJozJGJc0WgjQeTbNNeweZXdv3Ln+ZSnZuheg4LN1eM9PB05pMvPmN7951apVH/jABx5++OGFCxcChw4dOvVb//7v/661fuMb35hOp4EPfehDH/zgB4EbbrhBCPGRj3zk85//fE3NmUkursqLIcvWs2x95Vv2n84P8BJ4HoFl+ZpSZBy+8KRVeaHL5qGifCC7H8SRvqh22c4gbAY9Tij2VAodoUioIJCe1CqhyiWZaC4VM37QeZG3cC69x0immNFR4dD9IlGK3TsTRzrmndM/2FxbqsmoiUHRWCyash5zegKEVgittBBoHfLbRGoWS3qnwas9C8g7ClErVCfefHSY8+ex6ZC5fyP52HmO9nbPoybJiCQIY9gapFWmkPBIe0wU4yBuyY8NRmGby8WHjhxmKjx5HK9YWHb7SKKXSpNNMWHZ2Iw1UgmgG0TAwgHhC4MmiPhYhRLzmjliSX51VMFhtbM5tAP9V4AGgoRkKIeG0QL37ubwIH92FV/fxFgBrVGK2zfxuZt+nZv231vetoi3Pb8WZ1WJpKrfq1KVU2VOOpXzg0bPKyh1aWNDVsqD+fzsdGagXMwrrVG2qVgYU9dlpT9z/IQQQmohhBBaPDY6XlQ6/Xyi3WdapKCtFg0PH6B7jHJgPCAAwbFhOlt5/Cibj1g1p1Ga1lrGnK1BgoTXreZT9zmBcE1nK/0T848Wb6mp+cH0vKf1+YPJK3sTsQ4NtVvepzAOYbmiQz5IBIVjA9ggBI0Z2mo5OkQ5iDVleyN945RUPBJxinrVDjsBRgULx82EGEyPEtpCWtTIJIvRe7vIGCiIzQLH0VbWKiC2Wc0E7kEjD93+GX1rikwpzRfC8MeG5tZ5c+geY9dJpERrBiZIJWmpYbJETGisKZS4ZAH/9FjcuH5bFw22FZ+EQomxPIHmTy7nQz8i54NGweNHeeIo0+poyCAFQtBSy7ntvH4NX3uUrScQggMDFAN+f13FspMOOCBsJWJVXjqp6ndXqk1iYxE1nvf/LpR/MF17SkuzSYVk8jF6ljH1PkJaUnpJSqnmQrEjN16vyxophBAlSAidEOq+YQdEOyukocVkfoc5Xkf3opXF5W16tBAxsyhRVpaAkDBcG2rTcEPWutKnq0zpDsnYw+csJOVOJlmyltWXsvpyLrqe869lww3m3+yMoPPAhR0kPZIeCY/Vs1nVztYT8XKV4tAAdWlqU3SPIWw4ItKX0f2vUE6iwt0N28TnSwDpBEtn0N7AnCYaMzRmSHgEyrDDxwXjGqCphoTk/HlWu0XX3d6SMB6gNIVy5XG1aesar1agZYzOy0ql61a3hRZGNklT1nDs/sXVvP8yzp3N6ll88Aou6YzODAmBjvnmhEAK1nVwzkzObef151L0zZ1WbjNEmN3A+y+P1xs/GdZYcYsBI9AktEseO2TP15FnuivAiDlNfOw65rXw0Z9wbCh+HMOfvuLOnQxMTp2kf4KvPcLBfrPs8FuePXSxzH17+dGzTJZJJMimzZX03M6MxI9EmNaxZDr/awPLZgBkkiybYdB5pfnXJwl0DHNg+xOgkIKkpG8CKZGY8wqv8/FhSgFKkfRISLs8B5CLnh/sF8NyjVGb3/tylVmdL2Tw/F/xKDU1Nddee+2BAweA2tra5cuX/+AHP5gyxvf9d77znY8++igwe/ZsYP36GOtdu3atUur48eO/4gqq8lJIOfz3EuY/uHUWyRSp0CnwYh9KiLjPlrZkadIjkaR5hp0r/K9NOBNi8dswnmup5Fx1VFNnFZRDJx6KQswJehf5x0eT9bWl8vL+gZ61bZnF6VSGuUuYOZ9fQDtfIVrz5H08uwnPV7X5Uu1Q3usuNRULliFVhFpFCanRSkhk2NtUaK2liPFn1ylk5kvP7Me5IcFoFO7QeB6ZFKM5q2Stexlu1FrjCdOPrn+cyxYyv5nRHM21pAQpSVOaOc1c2snli20MOLolri9td+m4It61LiLRsTLSp3qJobrUpr1qbI1VPgGRKRZ9KdYYLgSgQeBJ6jLO120sIapOQ8SThIeLTKNwQK4c6yABh/oZzTNesOsXjBScfMaqVOVFkKp+r0pVTpWbp7W+ddaMfbn8kprsJ+bPFTBztPZNOxdOHw8Z7Wyrc1uVpYUeD/xCoHyty1onhfjDmTPOCnQ+kq8/yre38NABNh5EaZRGKaRg+UxG8vzzE9Zq0qCZ08yb1+MH8TsaEh47egiCWEUKuGEFUkpf3fZY9jub6r/+eP2/PlbXVMQNpJsfRo8JhGBeEwvbTLv1pOfoXGGYbPsnefyotbHsDONFytb+w/XW7YHiIjnHr48gggh8ENIM1m6/WWVgetwjRFF5bfAaMz6yGeyhlTuVLdUUOj411yaJREd0h/Z1mH0o9dSjeCLuZPOzvezuMQcNIYKSz2TJcNd4goY0dWnesYGSTymITx8YyyOFQW8CzVcf5S9/wkd/YkznyBP3JIOTjBUYyjFRZKzA2jkAhwYNEbMn2dUz9Rl71QpqkobK7+IF1J0FlurLW6r63ZVqBn2lpKW8pkUsqtGbRtWxougp6qKmpFVKi0Dga5Zm2ZXDh9DPExolhNQyK3VOWQZ6BOhAi6zUB/NnG+nE+mvoO04pbzDDwpR8cbtStxVZBC2GcK35sxJZjUupqFAxcb2UJcMplzm4DSlJpGmZyYWvJHG6oqLAZ98WJsdZtJam1l/vnKfX88nr2ddPXYoVswAHM7VbfLjukl/pOYvKXHIRp6EJy1YfNnENQCsunM/gBF/eSP84viaTQEpuWUPfBAf6aavjysV8ZSOjuTgH/+uP8Qfr6Bp1II1I98ersO9EejiESSzMLSwsLuyJIJwq+1OUbniUiSJCsKCNa5bSUkcrvPsSM2rRNHJlnj4BUXRfANQkuWgec1u4oMNwu39jU3xEUXm4jha2HrcrjBraRNC8uyQqVLLWdI9z6w+Z38q7LqUhDTBZoliu+NbgBPfv49iIhdrdK2Cn/dsH+eyNuPL0ccrKWBgypBjKW9p9jRAM5RjNE2h6RsmkuG4Z1yxld69pB+/eGA2B4rwO/mjD6WkWHtpPoWyxD4HE0BPXZmlOM7OBc2fzo+0M5i1lgc2YDUslmrOsbufwIN2jKExHvpgUqOJsAfyARW2nWcbLSRady56nnu/gxb8GH/KOHTtWrVoVvv7EJz5xyy233H777W9/+9ujAV/60pfGxsZuuukmoLOzs6OjY+PGjZdffnn46WOPPZbJZH45811Vzjpx6eAl85YjBIM95MY4vt9qQE0yidJkshQL+GWjYVSAVgz1Ol5PWMUkY1g1HOl5KIVWtMwk110syLQ5tMAvk85SsKgy2K3X43fn7699dJcKaF6ueld0ptfUzZn7gg2PyVGO70Nrlg0OpVVQQdXjxOClChBCKt/6cBpQWmi0FIb6LzwfgVZbx+XctJj1m6JjPjLMVx8mV6Q+y59ezowGgHNm8t7L+JcnGcmhIClpytLeyIrZ3L3HnFUMaRM7umvaOW8uq9v5j60UA4qTeB4LWznQz0SZEyOs72DtHHaeNCVl9lo5c4bvONg9rtWB3fZPDW0I0EyrNST4QpiQrctvc3o1Ch7GMomtt0pDwNesm8uuk06rlQip1xVzCrv+uNo9ytqwY8Irl0mQTTJZNAf0BGOFas14VV5Eqer3qlTlVElJ+anOjk91dgAlrXdP5P9t78hdc/qOZsZPKbY2VOlFzTk1mTnpVFHpa1ub00K8YuuzWel9rGPOpU3PkwvvjInSbO0yPqaA6fXUppCS65YxvY5nu5EaPFRAAPOa+NA1SMHrz+X729GWgvzVK7l3H4oYa05Ifr6XxiyFsudzVU+yUp2FAIfG9a5CSL13Ii7CK0X+plOUFgEIniRQRr8bhhwRzxl7vpVKNka3HT6ZiPIu/CmlYxdY1RyFw6dwxGtpMfrQsdVIQeAcN+5Ih3Ms9x2njj8WpwQ/cvzDd7AedPjakyiBsmh7bIcIk+BZCmwRvyCbZKLI9AbkyUpDyH4xzG7MJOgZAUGhZA0SC4CEyxzJ8ydXMDTJvFaSkskStSkmiuZC1Z1igq6YxUevY2c30+tYND1+P1dG6dOMr8oZlqp+d6UK0J9GRGdGdGZMttmgH3zqCGM+WouFWfmBuXyzRz00IjRIIV43TSzIMiMppFA/HNDjvry4UR0t8NMhkZZo5CtbnhdB6m9QsrU0tDLQ5WzywinM1yYoq6PedBHaruId2PX0XN/OheY1cQDVxY3R+D6JNNk6Rvo5cYBFp6Pg/MFXTXvRfc9w7Zto+zU7bLfWssFpjnfeHO4J3XJFSx03LOc/tyJgZTtbjjsaVDk6TIM2JVqA9NCgFKkEK2eQSbGmnTVz+PMfG/wdhR9w/hw2ODHBHz/LSC7WeULjwXe2VHRBAcOpl00zWTR/xioovAdxi0EzYGoQSE/9U1CpgLX54sF+DvVz02rTNQU766tXsaefXLQAEJArc/48Fjoo8OI2njoePw2RJCV9Y0yrcx4XYYn2HMYH12QUTl9WPyAhOTTA957hbRcBHBvGg8CejhbkfZ48Rtkt0LNGhrCnMZjj7t1cvxwgV+Y7T/HEMdAx3/PApHOpLP2ulnigNbdebtrcLWh1YieOCZX0aK2l6J8ehuidMA0PDPAmWT2HnhEWTuPmc0knuX0T4yWUsmuu5CDuHmV+s4mjoIyhGQ2IbyigSXj8799h2lnR6OIllIYWlp/P7iefe+TCVbTOer7TDgwM/OhHPwpf5/P5O+64Y8uWLRs3bgzfecMb3nDfffe94x3vuOeee6666qqampqHHnrom9/85lvf+tZrrrkG8Dzvz//8z2+99dYgCC666KLNmzd/9rOf/djHPpZMVtGr3ybpWMrR3eb1rPkIwbzlzFvOlvsNZXwYGK1vZvUrmD6XZx7kwDaENH6Kxmx+0jNORxCgVIx2httf2Ka6voXrXp3f84UDWxtWKC1DXne/TCZDjV8ueZ4vJFDTSOc5zF9ObdvyE8sXPf2g9Gq84CQyIabNfcEn6CVAk6kh4QeqUolo664aJzKiTIv9SREZFeE3Ql3FljE95Itb55Iy+7LaOkF/WZ5fT9MZMEH/7mFGCwgYznHbI3zqBvP+8hn89Q30jTOcY2cPSY+LO2mtpaWGwVwFJi4ECUlCkk1yaJDDQzxxjO3d5jQDxcEBPA8BQnJwgD+6iLVz+Pk+Dg1aH5WKCaPgsechBSkPLciVHNJ529/VxFsEaY+6NFcsJpPkO09ZM0vgB1PnDF8qq0FCMYQ8Uf9YYRzjUHWG+W7fepL5rRwZjDsZGIMvvHvOJY1Ie1pqUZpcKeaai8a11bHlBH9wHn//GIAnWD6TtufRkbgqVXneUtXvVanKL5Hv9g+8f/+h/pLv1YiM8iINfUpAF6X0jlxuZy6/tCazIJN5y579vlZa8+DIyJ7z1y3IvqR9q4WgLmUwcS1ozvKBK+JPm2uMagvdq+tXGJjlyiU0ZNlxkh3d5AN+uINS2aHcBV+zuw+0KXqTFiAW1svW2ql1w6pLQdGPx0S+tst7Yzx6ReBQyQtpAPQK93yKCxfpcQvHYLgZHOYbHc8Zri1klHXdeREmjEZ3WJnsfmHtSxOosA741L6yOK+dnL8pYyKvU9tcFRH1zrHWi+cBrJjFrpP4zpV05w+pXJMJMgkmSgzmeNUKZtRz7VKePs5E0Z6yNWOUZk4j9Wl295LwQCIFc5voHTdVemFBwKI25jTS2cK/PsnTXaC5ZAF942iNJ7lx1dTHDGjKcEklzPqVjTzbjYYZ9XzyfXvC8wAAIABJREFUuudLc16VF0Oq+t2VKkD/XNKa8D7RqR4d0XWed3EjAvmWmeLKRnbnWV4j5sU6TL7VUD976+v1JY16f060JMU5Z6N/UtdEf3e8VUZlUqEyisjAhVUxIfl4zO8SjQcsx67RC+EAZZjGtTRbcgggK20gewFBmYkREonTVxc8fo9B50N58l6uf8uLegletYJCmf0DtNVxy1raarloPlrznacdZXSqutKgySZZNZvfWUxLLYf6aa1jbhNA0accmJJ5MLUG+TLf38pEieUzOH8ed+92zAURXiuDecRxfhCCphqGc2DfjDz58CpnEk6pu6O8K8MlViLVaKlpI1MDO8dPdzFR4jUrSdk9QUDgV14KgdD8aAe3XhHPfcUSNh/jyGA8MsTZy4rjo9yyjjt3WI51XbkYKi51RKsUnU7IpWNaAkBDBhUWNDhMfHkfr9KIMfCRDRMJzeNHDED/6CF29TiPKQ6g79ARaAtqCJhpE0liqpxo/fbFz/Zyzx5qUvzxxSyJCCwAaK2lPk2ujK+o8ZAeTx8FQdcoIzn+YD27e0knTLM+B9iyvzWbjuK5kZVTsJPoVrY309FMVWDNZYwN0XXwl42ZPpf1V7+AOXfs2PGa17wmfJ3NZq+99tonnnhi5cqV4TtCiNtvv/2qq676zne+8+lPfzqXyy1ZsuQb3/jG2972tmiG97znPYlE4utf//rnP//5BQsWfPnLX37HO97xQk+tKi+tXHIjc5dwZBezF7HQsfZnd7LvabMJScniVezbwhP3krUBynCDiehSUxmkR34cHVQwz0jrTWtN20wYnExIlSQoIQHp6VmdYlbfWGPXyIHmprKUdZ6/9k+bPGslDo0mZRbPw/M4vpcLr3vBxXvZOlZcxM7N9DbWLe/t15boFEe1xLpegzYtYc0bWggR/qVBKI1AizL6QF4dy8tFNUDw1S69ZRyBunNQfnCO7HixgYCwvXYoY/mKjxKS9kbaG00h3bFhPvszhqMx9hRbavjfV9Ezzj88TksW4OhQxa6rAIUnUZqRPJ+7H2HpzhCVurgydi4lfoDW+IFFvW074IjRLtzny4qSzz17mCiaNyNKo1NVQfRsmQEaMCEEFWkWHX8UZdXFiptK+0/Hs0Fc+T6UI5skUBVPRPgAF33+azuvWsFHX8m2LtIJLph3mgYwVanKrydV/V6VqpxWFPzP3fu0RqOV0HlvSl9Q13cxvW40em8u/7ljx4tKZaREUFDq3uGRd2Vf0l5WAq5czI92IASNaW5aXfHpnCZuWccD+/EVF3eyzmYi7OvjUD9PHDVhbOGkagHC9l0Lr0nCQwXMa+HoUDxzwsN3suUiQhsRmK7p4ZtaOT4m4Hq3wr5Qsc3getzmb1Xpv2NdV+tXKlFhDwiF9uLkNvOpHSxslbaIjIHwOE7UAeGg88Quucnxd4n1KvvhRaC8cG2J6IysMRAZIEozt5H5zZTL7Og1410rUgqWTGfxNPb1MpijpFCKH+/gyDDnzeGPNrCtm42HSEkCTck3lXntjaycxd5eHQRCC1IeN69h8TSKAXftZPMR8mW6RvmnJ1g6jcePGjzh4QP85XWMF5heR2P21AdtqhwaZHuXeXJ6x/nE3dyyzpiLVfmNSFW/R1IF6J+HNHryhgqOFTEvy7xf9q8uZqbEzLO3OubcSzm2hyAAHOSZGNusoCG1Wskth4pBY41IgnI0j4AEKESlZ6+xad9Wp5SKoBgbpucIM+YZndJ3nF1P0H0odkG1Jpd7sS9BKsEfVPb+C4vpPAe6jWPIjnJVmmLAihnMbwFYMwdgrMC/PMmeXmY34Xm200jo0E5ychTPY3s3StumrNG02Mg8VsNZjTiaj3WzEQEaz2PlDPb12+/bCePGdK6+d0DwqENp5FdHx1WKQsDP9rKnl798pfl8Rj3tTRwacK6RBij7AJMl+ieYVkdtig9dzdMn+PvHEBCEsRoBUCpzcow/uYIvP2xLBLTzDLnGh51c2Bz2EKGAmLNFYiynuO5Pg2W1i+Ej95wFQNb+J44VyKSYLDmxCiomdI2MaEwoCdseQVScASVr1uSK/MPjfOp3zYMUyisWMJrn4YNcMJ+WGu7YGd/NHSfZcpxyAMo2fHAuSHQ1tCJE6IWzZm3/o3AemBkv99z5SITksteybSO7Hj/9gCXrWHfFC+h48cADDzyfYW984xvf+MY3/pIB73znO9/5znc+36NW5ayUjqV0LJ365sxO1ryCPU9TyrHoXPY/y2AvCHJj1DWRrSM3zuRYnFY1dzFN03jyZwgvTrHSlf/6Ayfhyobpk1sasnOHvUaFmDGbdVeK2p8XVb3fEAwRkOgrnTjQNG0ONfUADS2US8gEfpm5S39Far3lF9CxDL/UnDmRpLekvtsfBS4tg58WCK2FIVmz+6HSOkzzxyLBxsnTEGjZVWJRDblAPzNBUiCEmAy4a4h3/ZrFcadIY5aBSXMlf0kGt9Lcvon+Sbyovbk9z8sX0VKLxunnC+kExcCYRB3NjBQYzcU6VGNYaJISpWwnGBy8HgSUfdNuxOIjZm8XEiFtL3FAo2Cs5CiCKUHoqITODQZEvwUpj3JgnHZsCRfaUTG2QZCgMgQDjVnG8havd5EFbRP/o4tiTTQEdWm05sgQly9iTtPzu1VVqcoLlqp+r0pVTitjvq8wxoTpdRV7KyJGVF2tBBq2TuY0WmutIC3EtLOh8uN3V3DRPE6MsmS6KVA+PMhdu9jbx9VLedUKXrEwHqzhs/dxdNAqMkebmzeE9e4dddZWy6WdHBvCE7h0fVKYsmY081rpG2PMjy+mUvEM4ewu+K5tqzktnatf+Q3zt/Ppqa5rWMkdVbdFFKwVhWsCAakkvkOvVzG3qPRk3XT+6HxDWEDazrGnYA7afuoaD9F1VzYKoqMDKbpH1PBRQUbINFpbch4Ntqfd7h5297BoGpMFirZRzbYTbD2BgNWzubCDbV3ky2jIlymWGc7tnPhWU1OpaWKW36jqLnuFd88evr+N1e0sn8nP9+ErSgH7+ugZs/S/UFbsPsmVS8z5Bxz52Wj/0bJsyy2/vqkuewqV0/GR6MwAeif48sO8+xID9VTlzEtVv0dSBehfjlLTwHV/yE/+ESJl5cZulePYW5jauGlUwMjhG37ZlCuFXl64D3sel7+eB/4DMKnJwsX9rSopldjzFHueIJHi/GsJyjzzEKWCUzIlELDkdBw4Z0Rm1Dvq270KNnYBKMUPt3N4iAs6DNnLD7ez4yRScGQQaUHetOT65dyzl+l1ANkE9+8HYpUZK8j4OObYqQTFkA3f0fHhnfDgplV8dSM5W2IgHHQ+VsbaGBkRU1tUzQcOZGANtfCmnhjh/9zPRfO5oINUgrddyMfvNr19o+tybjuHBvi/D5qeda9awRWL6R1HKQfFtlq8HLB0Oh1NHB4yrEn2PK3Yi9xUw9CkPWNri1w8n9fZ1Il9/U6oJ0IrtOF2r7BGNdIz8IeQvHoFwJ5eTowwmiObolCOaWfi5WiEMASC4cKk02h3QSuZpDEXwhsxs47mWnaftOUkgrECw3lzu0PJJLl5DTevYV8fX9kY3yBAwX178CSTlqNaW+wrvgKgwFe26FLHqw3/aaMHRsOWozRneP2vwcr230iEYM1lLDqXQ89y8giTYwA1dcycz4KVNLS8xMuryn8/WX4hyy80r//ji3bnEBQmmdXJ+LAJt3kSDR3LaGzj6fsJLLuV1iSS+L75lobJcUYKqXtmXSsDX2vmzS5u+P0soGemRDFINojyqD5e37DtAfwSr/xDGlqYt5xinv4T1DSwbP3p1/l8pDZ0W9rqAP3wiO4uAcKJ5Lv1XMT+qLQ7VNwKzWxUGnX/sLe+wVRK2cRq7aqCF0v+5Aq+8jAjeabVVdTFT5HBSYZyeAIhkJIEJiQ8v8V4/q21XLuMe/ciYN1crl7M1zcxWmDxdN6+AQHbu/mHxyn58ZxaURagSScoBXZ/dj1ekIJM6FFjXdMwQhDu/+p0cRUBmo5mjg/FnraOgiAGNjBHCZVFRwsH+mzXHKz14s5sdaWWztuajmZTLqYj48RiHLHPb48CeBI0tSk8yWTxxee0OdDPI4eZ38IVi17kmavyWytV/V6VqkyRstZ/euCI1KKoA+N/ufq1Iu0ucvsBLTRtyeSQ75c1nuD109tubDs7/oVa62i1/pTW3LGT4RzZFHft5KEDXLaQG1caS2vTYY4OVsAT4VdmNXJpJyMFalJsPkzvhIGXA01TmpkN7OwhnaAmxXDOqO+EZPkMDg5Q9NGC/X2kJJkEhcDYNUbTOv67WxbvKtOpzn44JIRCZIVbjbZ8OAI0Uho6WC0cDkQdu/PRzdWakm9vrnUJtZ4KtQtiaySy3SLu3Ch93i2sj+mJIwQn+jM8U2H96MosAYRiRAV9ifx8LfNCZWyPN0gmjI0brnB/f8XtDqdJemzv4v+5mqEce3rNeQW61BQs/l57MZtXqSA7XKvv3E4hAXB8lHXt+AEJD1+Rc+hxwhX/1w7Wd1CfAQ58t3fb8RZfJBhpPfDVXee+dfic1ksr1nDeXP7jaXxb/RB2pn3kSBWg/01KVb+HUgXoX6bS2EamlkLOBoyTBGWjdELKNVfHhT+11UomYuqkiauI0wwQrHkFsxeSriFTS34SGXHmOFhouL1HqqFcYtOdtHeSqaFcNIsM56trZpXtXXrGpSkbU/ILm0EWOvBBYPd9wXCezYfZfISPX0dLDUeHDC4frnpOE8M53nMpnW0cHaZ7lKRH3mesaM7KdXTdWHQoniQlwTKfQJyMKDTFgO9vp+Cb+nqTQK0rta8GEcf5NbTWUAoYL0bGgIFIFrTSM854MTo4+/rpHadvnNedy/R6PnEd9x/AE0wUGcqxchbXLuMfHqOsSEok3LmTH+9AgSdMM/RoDQJWzgL4/XXc9jDjVnFGuj86asgqEycVhhdG8epVcY38gtbYmjH2QNSY2LEeECQ8XrOaxiwJybxmfrqbb21hcJKkJJsgm+bGc/j+dnzH7gHOm8MNK/nczwmUMUfWz43T4aWgLkPednzNJvjYdXxtkxNBEUyvp6Vm6hM1kufuXezpPYWDSDNeNMblFOBDShIeWuMrEuGDJ0hIQ0DsYjI4ZrcS3LuXG86JKwZe9lLXyOpLWX3pc4+sSlVeREmmCKwb4qU4utu6YwIlOO8qZnSglUmfF3YDC5wO5UIwaz67N6MROpUUcPhk9rwCqQxiQ4McD9S+3LF8cv/0lkIOrdj+KJfeiBAsPY+l572Y5+K9b47/V0fIK40OM+cRUoDSKsS27YYuwz1faAG2x0eEPKM5VvRv3ed9vFOsq+PpCS0EAnnDGbC1p9fxVzc897CGDIDSSNCKSxczv4UDA0yvj1vCXH8OF8zDV0yvR8BfXMO/PMmxYb6ykT88n0cOUa68Z5kkeR80Rd/JUwM0nsCT+JpMCj9gQyeDk2zvRoNnQ+mh6x8qBRUlR2hjkBwfdpIGXDXq/Izw9BCdFyaKXWl+Rd+11oWQbJjH7h6ySV6/lv193LEjnjYlKbucNhotSHgmgH1BB2vmsK2LJ45y6UKuXPwC7tRzykMH+faTCMGmQ2w+xF9c+2JOXpXfcqnq96pUJZLHRse+PzAghRY6VMI69oximRoSF1rUJmRbKpFX6vXTWhdnM3/cPiv1qxXfnVEp+BwaIJNkeBJgvMDdu5lWx8WdAH0TFb5hKEIwrY7DgwzmGC0wVjADwpMbK9I9TlKiNENOZ7hUgpkN7O2zTKeCkrJ8NQJCn6+yqZtLL+BiHGCQDkFMGa8sem56qlnHMOoEiClNjEur3QmntH6JkXo3GOBCNtEK7fhwNo1BLSL0vALNd04nKuCLTNUIDBKVVQJ2kPQb8XwtNChTCmCOoBxoCYMSKCfVIDrZXNGyCIQmivYL48LzA6+MQCqRKFvfvFxmNE82yaRNd5gsWSJfyCTwBONF6tLcu3dwbzaVKklP+SKh1bL7t//1OVdW6o+6FH96Jd95kq5RhGfCD7VVpPQlkKp+rz52L19Ztp5djxuq91SCxnZKecaGCfy4qYyr3IWwPT5tzDjcXbWjKcLRja30d/HMQwiBl0ArYyqEu7eGZBoCZIJSwQGoIT+BgETCrEoLLrqOBadr7HGmpH/Cql5tNFxtirdv4L92cmTAiXULCgF1SbpGaKlhWi1do+ZCBIq+CbTmoYN8awuBIunRVENLLc92x0i6VsiowXplFXzYeHZhM9u6QaMwkeFQ1wo40E+xbAMpbkBbO3aDozUFTBRJePGlrk1z0yrmNzOrkZ09fP0RMy78kid56ACvPRetGS9SDshmeNMq0na7yPsx0B/aENICChD30QVu38S7X8G8Fj7/Gm57iB09dgVR6N5WJ2QSFJMUyhGigPS4fx+vs9UTc5uZ0UDvuGMnhTUBbqhfIAWNGa5ZCuArPnwHowXzjbIyQMPi6VyxiJ/ti60WCW+5iHSCv76BRw4xMMHyGTGzoRmjDcuw1jRmSXh4gkwYRwEp+L01JGw4QWm2djEwwZZjHBm2/yeiYvGexA8q7lR4GuEzEwSG6Rh7N2NjK7q/wr5p3/jxDm5ZR1WqUpWXTi68jkfvpFwimeaiV/LonfhFuzEreo+xZC19J/DLFeFZHbVdBSlZdwXbH62YNmSlwxPi+hZ5Xcv+f2Bs2Hx08jBaVdDZv2gyM5X48mL95IR+fEw/O66FECrQYXQdAVoZ6nzjFmoQQkizS4WBCdNHTJSFvn/Ee+8c9cy4HPDFeXW0/GZL6ZVmTy9Fn6XTqUnx3sv44TYmiiyZznXn8PG7qE+z6yT7+/ijDUbfDeb40bMUSqyZQ884W47hCfrH+dsH6RmLLgKZBNcs465dZkPWGmmjzuGYQKEChOT31jG/mR9uZ3u3XVVURmEXGRLUBKfAK1ESQEzIE40RzgCrEyMCtArRIPBA2Z40b17PXbsYyTOc54sPsLCtQlWdN5eT43SNGvZ8YdecSbFoGjevIZOkvZFrl734Lcrv3PFPsxZ8d/q8pFbv7D74KlXR/agqValKVaoSyhdPPDPuW30a5WlNgXMjsRirgIJSuyZzWvPPPb01wjtUKN6+ZOEpXziTogn29HpDOTpbaG88/ZhskjVzeOKo/VugNHfuYEMnAta0c++umB+1JklLLb5mbx9KESja6t3DASjF8ASNNQ6QIQDyRc6bw/17zVEiwN3FuCVGv7upZhXXWTg+mo7bsENspfnaZi9iURXn20QQttsVphKsd8MA8U/7QlhMAEFdAi9BMaBQigcrKr8Vcdk7S3GrtxGxQVJRRhC9ticCstgKSkv3zLFohtPoXlvPXYT2q8APmN1MZxsjtjmQBkT22XJAppiYQAqpkhUnu3QmR4fNrQ+bytakmCyRSpJNMb+ZGfXs7OG+vTXpJSota/zcaLJBaJ0YOx0X36I2PnY9d+zgjh2UJa01vGb1aYZVpSpnWKoA/ctXll9AYysDPfglmqcxd6nJ+9v4fXq60Aqt4vilUSLSxjjdoK/EVS3pGh69C6GobwHIjzNzPuOjDHTFpV2Bz9zF1Day/2kDUoQqYHyY6XPJTdLYRtssFq+jZcYp6z6j0j0arwaJgMkyf/cIrzyHI4MV10JrCgFNNRweNHQ0ETJeKiPg6eMUAwQkPRKSwUmr7LWZPNLlytHT4c/BHAWf9XPZeoKyMjnd5ppLir6ZR4VXP/LVsXBAFI62VsVVizlnFhoeOkBdiquXMsPaK+vmsH4eTx6z39OM5sikuPWH5EsobZqYb+/iL68zd/miDnb34KuKhHecUAFWqR8Y5H//F5cs4PfWkk46SIFgURsHBmL6nQ2d3LPH9PAJB5QVPeMVd+d/rOdvH0RbGyLhMb+RgwOA81DCa1ezp5f79jI0yUihYm1CUFa01XLzGp48xnjBHKsha+CYpiyvWnH6Z2PdHH62j0CRkKyZDbBwGs+csM0WNE8eM81k+sf5l6c4OkRNkuG8sRh811LRaPB9NKcwFWAG12YYtfErrY0t2JRlJFdxnePfGgSPHakC9FWpyksr7Qu5+f0U86SzCMH5v8Njd5vqZJMpD8kURLlK0b+yxVrXX019C+dcwLG9Zvys+WQd+hAhSNfAMICQlIvkxqn9Bb7trysJITbUiw316hsn2TspJ3tVWQqatQ6bwrrxZRE6zjZmqHXEbadBK7V9QjJDrq3/JUc7U6LhHzezvQshmd/C2zewfAbLbVL2s92kE2STFH329rLxIJctZCjHFx9EKzzB3bsNkYsQJKB3InZWBcxt4YJ53L3LHkwgBUqANvH18E2t+afHSHvko6YsgKQhw2g+DrWWAnBC3VHfOQnzW5hWzxNHzCHclkHaIXzzBDrqPA8JaVu1A9CYYSQPgmyCd1zMjAa++XgM5Yc0rBEC0NnKq1fyl3fbTD0Q0NnCFYtZ1U46yRcfZE8vaFrq+OT1pJ43OehzyfZk/Yc613QUcwreuuzCZ4dKM9uq9WFVqUpVqlIhfaXcz0ePgQus2+3ehG8tBGw2dvOOFsK6JlprkSP4dk/flxd1ZuVvKBaq4YHvPbl645Eg5bWUdfK9l7F42umHvmENhwboGY99pcFJNh7gskV0tvLuV/DgAZTitecyr5knjvL3m2MtNjxJUppEN1M2JwhgOG/AZW3VXyrBD5614LWOL120XiFIJpCShKJgSQkjEZVOMU4QfcpHEagdWoEGuNemflpFIEs82qATSYmCIDilPMJZcEUnW00mbShk43RAtwjAHkJXPCLRD4stRH40hlk3ChsIaKxhJBdHLARa5rUsU87E3nlTlnLAWMEcN8o5QyOkKXkfzFGToGu0smOfFlp4IpUu1zOvgWVLuGufyWxoreGGczhvLp+8G237B3S28rsr2HyEllo2zMeTDOdIeUv8o4V8+mhtR1qV68tjF+9dXBEXceXGlVy5mKEcc5tPP6AqVTnDUgXoX74iBLMXMbuS2PPB79N3vKLWCpxmJxGVfLTJy1gjhA6jJxHgK/IT+GWCgGP7kNKoxWinHjzJySOsuJhtDxt0UUPgc8mNlArU1J+ZZMDnlM42njoOxKcU/g4CZNiP1GprTzCthtseZtS2U4skVCshNW3obB8bYXYjpQlKliMlbqEXpc45mhWYKHFihLdfzN9tjJVZpKqjTLroiyEWb/6MPtVIwSULeM25CMiXuWIRx4Y5NEhTNs6If8MadvcwUYop9nIlu0jQmmSCrlF6xpjVwIMH+e4Wg4+HGL09mllnlBQfwQ2bjzK/hRvO4ZkTKA2apix//jsM5fj+NgplLpxPay0dzdy9i4MDptpCMzUjb9H0CkL8+jSHBu2523yBd13K0un8xR201lCIAid2JQI8yb89zWtWsaqdRw6ZKxkoPvoTatNcv9yA76fKjatoqePIEPOauaQT4KJ5fH8rEqQk0MZW23yYf37C1DOGCwjsM5GQ+NHFwsA30rmt2Nu3ahajBSaKhqM6vKqBJpNC5ypMJaJ4kvPwVAUAf1BPPBnk92h/RKNINJNZLOsu8JLTq1epKmdWhCBj+a46V3F0L92HADQsXQfQMpP2+XQfAUEiybTZnDxiVEfzNFM31jyDV7+dw7uobWD+8qmHmLeMgS6jKIUkmT7zJ3Vts9o2rtQ0kmOUNEKEyWG2H7zWILQQ8XZsN+BIT72EGdBdoxPbR05mO1OqNOdgj/fsSTbMjz9tzOIHjBYYzQH8xzN8byvpBOr/Z++84+y4yrv/PTNz2/Yu7a5678Wy5W5LNu7GsjHgmBhIINhJKKElvCEJBhxDYggQeB2IIXnpxXYM7g0XuUiWZMmSvOp1i3a1TVvu7t29987Mef+Yc2bmriQswJZEmN+HD747d+bMzJmreZ7n9zzn97ggcQ1dFC+xBI5LVRG9oWX1UlJXwlmTWXdQOTp5FwNcoQRzVKjsIr32cXbgAEgXx1+UJoPXu9ABeZDLh9Y+WgfUFr+DgYLAMnBcEibnTeWVZkZtJEoeDUcNbhnUlDCQRUpGbDa0ccOCYBwpKU/SM6TMSirOGRP5f+v08g1tbQ8eUXVqu7rZeVgZqSND/GIT7z3rzXpirUumpNKOIV0DEq7bIRLj36yhI/zhI7LvESJ4+GXvQDo/HQrCCP1JhArLQtslCKFZ2CAgnZhIJE8WOw+82D9gbmvvKYm7gkFhT9zSljweQV8c54Pn8K/P6JXHAgS7urhoBsCiBhaFGs63Daj274CUav20l70O89rSxTJxTbXSXwhyDns6C3lqv4BCqox41qY8SUmK9oGAkq4t4ciIKqeDAkrdGyQI9HzD7bP/Irgj29FdVQmei0+Go+2+dy8F4XaIbJaFt9mTRhih70NcQXiEsU1iUXcttJPjfVJL2cJ7SvpHCmgQhKiqE+UpXIHj0NqHadI3rERrYwauQDqY4AhKkxTH6c+wrxdQK/lE+HoEIFyZssv44LU4LqkU+3upSnHNfASML+V9Z/HjVxFQX8F5U7nrGTUPFUmWT2ZqNZlcoshY2rt53pHtB8sn1o72j7OzpEeV2uHRKElQ8tZ71RGOg8i+RwR9hACZNJ3NIEJFvYDAMnFcJbahOFjUVwpSUYiuYGQIIaiup6cDAa6riIMx7WpyGWIpEolA8h2JaRFLnAyi4bi4dCaHB9hyiHROUckIbJf2QX2zel4MQdcQdlhSRlvxYHa0T2QaDIyQs0Nzp6GicbdAUd07vGOQ+zYXhPHVxRzJHEtYkMA0JuOBeD0CVzKUpXOQ762lpR+hL/XRbbz/bGqKqUxRkeKjF3PXr3EK3bugMamLISiOk87yi01KtC6ne+b4FRkeEzOujM7BAkfBdujNcOF0PncFz+6hLMnV8wCqivjQuQxl+dxjDGURgqnVaj2B95PoHmI0T1Iv2/zJBt0eAKRUveyCq4WYybxx9I0owd+iOP2jgaa8YeC4DOdYd5BNLSTjWCa2DYL0KOlRzGG+t4YOUJYvAAAgAElEQVTbrzr2Un3L4OLpXKxLVA4P8ug2UiYjWhfe62L3xK4C38j3bATYIT/Ye0ClCdLZQkcQUnGGc+zv0Q6c/3OCw/1hT1p/pcszBaq9YQSXvsftgV874W1OmmyLM/CMU3ahWbnKEm9aoWeECG+AFTeyv4nBI0yaTZVmGVe8i+5D5LPUTwHBrlfpbKVqPAvOCRJtxeUsOPfYY05fRFcrHQeRLktXED9OlPEmQkxJml+dzppB9wFBmSEH8zJhkHU9s2ZIoV9wwo8lveOkF9AJYSx8s1VQThhDe9OPN7wt4eYcYXQOtS/vGy74elIl187nF5uCaNmFUVvFh1612gXT2dNF+wBVRbz/bL7xPAMZtWotbiIEf7ac2bX8cisDWQTKcwpK17W3YPnr3rzYW5B1ERLX8PYKImfQq+s0w5IHoV9r3rCTqmjrQ4DjLbSCnMPze3W/WYEjSRgUJcjkMQTnTOHVlqAt7Zp93LSEyZU0H1GrBj9wNq0DPLmDkhh/eSGlCQ71h4yOREjicdY1s3wyPUMFYf+Rwln9/bD0mmlDDzop4UrLOGu8OestWiAS4Q8OkX2PEEHDkfLv97UURKJBDZ1fB1Yola46fvk9yVUFmJTcMq62LZudmDhJcXhHLl8RM62snRci5jAUN36TIzO5irnjaOpASp0q7mNTG2foHp5Sq6uXJoibarm5oavivLVlTqheHsg7IDD1PBiCvKuz4yEbHRTCCxUzKmrbVRstC9PTjRlDc4+hvB0123WldA1pnsA7i7byrpa/P2b1lSuDPYXPIYSnyd/iF6gVehHBaIXO2hha/xjjAF5bmtC7V4QVbwji1p4M3cOqPFPV86GU/U0D10HqleWDI3o5u54uVzK5gt4Mo3nyPvdkAHx/Pfu6iVkUx3h9lO2dZG2K48yoY2EjpQmum889a3FdLAvX4Zevs3wyEyr48IXG6+3De0aLmtsnDHcmE65woChak3f6IbLvQCToGCGM/CjodKkHr9NG43TKq5TF8VdHhTO6wTpsiZQkS0mVgcSRIMjnyOd0wthVR9k2I2k2PktRqRpWwNIVJ/2ex0AIbjmLr1zP7Vd6jIKyVXu6lEPgz03exfZvXoTy4f7/Chn0wWxBChpC9D0Ypja0/v90DiAZ0/L/gl6fklZm3Lvo0PXD5ErM0CBIthziK8/S2q+6z3k31ZXmK8/wmQf556cYzfPiXt3qN3zZ2ornXVbMpCyparoD4l6ofE5A6Au60zoh7/uCkrnjABrKuXAacZN1zWRVMTnfW8tQVs3H/l7On6rk8gVsaeOpnWq3rM3GVjV7BcJ/vvsCs8cTt6gpZkYtmTw5h7jJjYs4bxoQlDZIsF1cqasC9YMTAhcO9vLkDu7fzDZfMX/sw1SXvaGVrIshmF3Hpy9hzjg2tXFYlzf6tSnI4Gmg/RivwDRhqYkKuHhBTQm7u0JqRejJ1FoS0vfEJUgSFnPHce4UbruAG05mx4bTFNKl67/zY6x7GIMvOp3fzkv7eN+PxcqVK0UItbW11157bVNT05jd7rvvvhUrVlRWVlZWVp5zzjk/+clPpDz6dxPhjxKCaQtZcnHAznuobaRhGsJACOacxcXvYOF5J7p6zLQ4/zqufB/X3crMpW/FRR8DImWKSyvNz04y/rTOWFhs1FiGISSSwtXbY/4SOp4Wl1WepAs9Cod7Ewk3F3eyKXukpXTSaOVRV3LJLExDe8X6fe0326ku5qq5fHIlX72ez15OYznZvDZ/kkwOIO/yi9cY8MyZxHaURlxgsASGIG4o3TMkFpheL3oDoWXQ/Kjbd7nChIIMfRCCjgEsk6IElhEi9wEjSNtnHQaySEHc4ryp2Kp1r8Ltj/F/LuMD53DtPL58LQOj/OxVeoY42Me3X0RCJq+nxAWBZVGeVKVwixuJW74t4oI3M0PcUMyzV5nvXlb83jNS3zjfilq1RSCy7xEiFKJlNNtvO4AhhEBaiBLDEBBQuugiIQ8+l4rf8FMFcWWmeXf74UUbNv+ks/vkXPzZZaXfmFs6Lp2vT+c6xxVXXFjYZtx2ae5jJB9smV9PKoZpgiBhETf54XoGRgDWN/Nvz/Gx+/nBekoS1JUp18q/R49G95qjqhnwViBqltznyqUETdMLKE6EmGvdoC6dVbJy3mDt/eQcXFkQREtCcZwHUw3Vk0EYSkI2FNHqUxp6sTgq5pXg+ishwge4BXsGJw5x+sd+U4ljfA6n2z3Px/QnRP9yvJSGzwEpbig0iCGC7a6LI8k5qrGfd4U5B68/kdT3IvVqcl+loDLF7DqqSzAN9chKY0jJzsPkXTI5xYe09dM9xME+fr2TQ300tfPkTkbyGCZIDMFARmUFZtbyjsWVf3e2uGRWhUynJhbx4QuDvnERTg9E9t1H5PBGCFBaFepHAgJMi8UXMPtMmtbQ36M2eku9g5+uUOovimOUjKZp3aFzsWHuEbXKCtSL2oWhQWrGM/8cahpIFnO6oL6MhY3s7iLrgCDv6a17BsQFU61VV/fluTYp0qMh6Tq0ARPYvlqcGHsiQxCPMbOabYdVhbX/DBywBNVFtA2EUuhCWR1Xqno332lIWJiCmbX0DHFkuKD+fdjruis1u62NsIDWIzy5k6YOLAvHxV+fByRjnDWZJQ1MqKCyCKCuhLhBXnP0yrEL5S2QuJpZ8NM4UvD9dVw4jfkNfH01JXHyDgd6uOUsHJc93YF7IgQbWsg7gbe0+RDXLQR4bm/A6ftMhyuDExmCa+cBmAZ/spS1B8nanDGRKVX806N6fAKFphF77BNxXKTkF69hCBIWL+zjPcuYX8+3X2R/L0Vx3rmY86bRlWZbJ619WBaOgyvpGWJ8GY7LD9ZRnqIvE/LHtDZR4DjpTJcQ1JVwJIPr6qmSCCiKhWoijsr0BAPr30kyxrx6rphz7N3++ND3sJ3Z5v7mfUb3ub332zV/cqIWcP78+V/4whcA13Xb29vvvvvuSy+9dNu2bTU1Nd4OH/vYx771rW+tWrXqjjvuiMfjTz311C233LJz58477rgDeOaZZ972trcdPeyvfvWrVatW/Rb3FiFCCEJQekoY78aEaEwYZab7zUOeMRQuSLX0TgpheH3RhDT8qivAOsr8nUTExxU5ewwcIQ0hBbEpZcfYqbyI3qGCUNyL6suTzB1XEMttPUTWDsxH3yjAtg5G8/rtLZBgat1bCXGL6xdTnmBzG3mHEZucjSNp68NAWYEg8x2KzAVqPbt/SX7w7Eolppe3Q05HSIVQaLuPgW0z7FJdzOxatrYHprN/hJf2cfEMAFfyT0+oMkCguY/2ft6xiIeasCWuw6RKeocZHOVdSwBK4nz6En66kZzNJTNZVthZ/ffGwkoWnrKcToTTEZF9jxAhjIZEImZgu8KVEsSNddVdI85zg31Bk3BP4jywCEBY9yaIMgYdx0GWWcZ/d3TdPK72JJCXU5KJf738zP9Y1FM76lwzY4KVDFU07+/lP1+ifxTD4P1ncc4UgIumEzfZcoi9PVQXI8AyGBjFcfnJRrxitjUHWHtQMcJCE74evFbniZiqAXdDnVFNL62u2XyESkI7LpkcF83ghb2gq6OkIBkj62UOQuy2QijKVht8FluHe46rrtYwVTl5kFCRwbCqUjC0pQBhLsY/NszLa+pAeA/aVS6N/630+XQx9nA1uIFpqNxA+FxCi/MIQiRAaKlBEL36j0CfQgoaymjtC6ry9aWpU8QNmvvoGwEwBNOrae3XbonUZxfknIKrHc5RVUxbP8sm0roVwJYsrFfPUe8Vf+d8bpx/jLmMcBogsu8+IoI+QgDDZMZi9m5V3Pol76Z2gsrvzj6TprWgi6gKiE0XaQQ5eC9mVJE6qhcLvm3yoF/m3pu89zB1E0/GCv3fArZDVZKcrdqs2WgtHkKMsL9QTiAhPcLyqaw7GCqT1+6RPzV+AtmP4ZdM4Op5NJTxtedo7lPd4fypcqF9MGidqgJ4gYSYQV7nqKdVUxxjKE9HP49ux4BkjNF84H75KkJBbhwd/AvWHiDvIl0sA9elopi/Oo9xpcSPej+YBosnsqFZ8wiE7kUGwyr2X2jJXegb4aEmntmDlKoX34ZWblzC4ztC3VO1NyD9Jfwh5+PV5lANiCBpYbsYAlOQjDGujGvmMa1a7WyZLGygvoy9PTywle6hIF/kG3i3cI0eBgZUFNE3QtxkMAuS768nFWc4i4ChHD/YwOM76B5W+ai8vvIjGR7ZxtsXIARlSZIW3cNqmSRhJ8Y/n0QY3HwGK2bw/XWsOah/U4KpVZw9lZ2dIV8tpA4cjKPHMg1m1SlN/AiQ75KDzx839x7G0Dqn9DwzMemE3LTa2tobb7zR/3PlypWLFy9++umnb775ZmD16tXf+ta3vv71r3/84x/3drj11lv//u///s4773zf+943c+bMOXPmfOc73wkPuH79+vvvv3/x4sUnemMRIpxmELOLzK9Ol3sy8qVBuW+EtCPzwTIsA6QU2kZKhDQmFolT1+RzwjnFnbv6mntKJOKcmd1mff0xdvrAcr6/nt5hiuNMr2E0T9cQWZsJFYq/9rGupSAaL44DpGIYhm7vJlnYQEeaniH1urYdljTwxScY1fWA3ku+JI4Q2J5UfchCgZL3R2JayiyGTyrDvgTETHKh3HYQFaOXBRggKU3y4Yv41AMM54IS+zX71Q22D2DboShdkLG5ZBYz6+jPMLUa06BjkJriQLl1ShWfvexEHkGECL8nIvseIcIYJAzx8MJ5n9nXvGM48/76uneXT7ti6zbiorCwWlO0fhMvH8INDIGQOdftyblr7EFHSuOkNLVaVFK8aMaxqvP+ZwuDWWImUvJQkyLoLYMLprGgntsfZzSHhKnVjC/l0AACsjamge1T87oTm2cNXXAklknORkBpgqE8joMA08A0cFxsN4hkbYeYhSGoK2VRAy/tVbIAHrwouwBjYn/Nevt0vQBXBBWO3v97zU5Nv5ArxKp7Ffq+sqs6RUH9m87eh2NMvwiM0FfedwboGn8/6iQcVIb72QoQKpHgZwjUV+HGe4VtCQUFQT3eD8z7y9cIktSX0jGIbQeJASuGYyPBNLFM+kcUa++4pLNIGMkFgxTUR/q/XkEmx8xarprLzsPs7EIIOtJk8hTF2NfD4zvY3cXlc7h6XtSw7TREZN/DiAj6CAU463KmzmdogJoGSiqC7VYMK4awyI9oI0JA0vp9Ln0NGMXLh177Ki2aJDdyDFPSsosZp48ra7vc8SSH06GmKCK0JLzQ4noEtDcF6RF1V3Wl9A4TMxjNI4VuqAKgm80SzMvECoAr5vLf68Bb/KXNj7++PmSN1TVMqGRWDckEs2uZUQvw5afJOgAOZG3OmsxrbSGpOEnMpDTFkUw4ygfJiA0SV+LYJOO8YxEjee7bTMzk/Kk0hn4HwJJ6Xm3WFfQGItRuXqUiQrbfG18I5YKksyDpcKgpYVo1yRiH+gtsPyilfjRVMWecOm8gvi+oLuazl9HUQcxgYUPQ7dbDhhZ+uEEVSnjdbFwZujCfs9C3YEgqi1k6gdfbiVuks+RsJLguhmA4F3DiEjrT6tiwnqOEA70UxThnChtbVaGl99B95yOoJNXz88utnDWJPzubmhKe2I6Ec6fy7iXELAZHWL0HR5KKqXV8tqsUeNCT4P0iKlL8xblRLYCP9NoTsu5q55edxKTfxQjW1dUBsZjqjnD77bcvWbLEt+4ePvWpTz344IMvvfTSzJkzGxsbb7vttuC86fRdd911zz33TJky5Xc4e4QIpwtShpiVcveOUGyIs8u4q0VKL7xDZ0SFBCEMGYOV5adQVdGwOOuDlQv78lYMq+RY7Dwws47br2QwS1WRUoTL2fSNUJkam64ujhdkfN+5CMclbzOxgtZ+kIyr4C/P579eoXcYwwBJRRH3bmI0X5AgjwnSWW6/gi8/Q17bvqCFicQysEzOnMRL+/RXWjg4HlMau2jDYpmhBnpSLQxXXcoBSFi8coD0KKsW8pNN6jIQtKfVQcVxDHD0FaZieC37JlYoRwWCRHiECCcXkX2PEOFoXF5ZcfmZFY6UphCXPD+MpdVQVcCho3H1Xvdzt1LHMqjwDWwpJcxLpWKnnMEcyek0sVALxXxUpPg/l7KpDcvgrMlkHX6+iZF8UIgmQ/1FXRB+K1SJKzG9WrQiZIZBl0SM2mIOpzU777PpWhm1qogplbpUzmtpJhgcLQjJFfwCNUjGGckFM7ykkT3dDOUCBt8/VPor5MJDiWM8vuDZheiVcAmXocNt9fgMXbNvqEa4hFkbqecnFM/6Z/HPKkM0jxxD36DqMS0DR4v/UNgnL4iCCUaoKWHZRNY3g8QwES55W6UTHJfiFKN5PSeCw2lSsYBJQBK3mF5NKs7WQ2qRYiLG1Grqy7h8NqN5dnaps/cMc+dTvGsx/289VUXUlbJ6L43lLNV9C4BdnWxtZ1IlyydHxP0pRGTfw4gI+ghjUdNITePYjZ5C7taX9N+h2vFwlCq1tluBQpq3mwtCydwrxjvE4vadJL27E8P2Dg4PFawOUzYyxGtLX98ttMP2TmUpuwZZPoUth7TOrMW4Ms6ZzCNNZB09RyAkLf1qwEUNfGIFaw+w+RCjOUZsQHVnTcYZGg0ZfgmCc6fiuLywj2d3Ma2WW89VQ3nX6MKNS5hew882acdLkowxkPEXkgU0Qd5WyXYJI3n+ay0xk4TFSJ4X9xM3KYlz0QwunQVQWxL4PVK3x/E79ng/CNNQ9YC+YxF2emyHdIY/XYaAWXVs69CuQ3g3iRCUJrh2AcBwTlVGeLdWmSLvcO6U4HG09fPYNvpHWdjIs7sKxHBc3/sEKTCEEqTzPQ8BHzibnMOaA8RtrUekeXARyqaMzSzp+3Ul9WUA71rCrDqGs7y4n4NHxu6GDH5UcQPLpC9DcZxr56uuuYb2DK6ay1Vz1dG/2Mhze9SVjPnXZZphNy8CMLLzDRbHFey867fY2YOUsq2t7bOf/WxlZeXKlSsB27ZffvnlL33pS2P2rKmp2b59+zEH+djHPnb++effdNNNv+3ZI0Q4vSBx7myhPSuFkC8OMD4uO7L6heQbFcARZTHxW/9re/ORrIy9wR5xixqr4M9xpepzZ5rdXcQM6ko5fxprDwDYkqvmMr+en2xkyyEMg2k1XL+QGbUIuOkMuoZoHwS4cSHPHwjMLqj6ONOkOMnV83i4CcdFGCCxDIRQfdXyNocGtGGUCMG7FjO/gYeb2NgKqDHz2rXwd7NMtdEvdnMkP9gAUJpgQT3bD2MYFMeZXMXhQWpLqCzi+kU81IQjqS7hc1dG9iXC6YPIvkeIcDyYQuSk3NQrRBWmE3dEHkLtRgKxFz+W1DR0iFf19t47kvXo/lNxHxpnTuKh15EuUjL7KFaivpxrdN/w77xM8xEsE8fBkVhGqBBeQ+j/uK5aO94zxHAeIJujy8XxD9HF7waUp8jmKE7www2cP4O8zaut5OyABFfzFqoo9/4bM3VSQao9d3YSWmKoFi6E9fQK2r2GF0D4LpX/tQxvLkgT1BTTNRTs4EffYVViwqX9+rxKMzY8nD+Ezm2oD17NfqjaQooCdV+hB/f+5+rL8Gs5i2I8t4eRPEL/LIsTDIzoAn/oGR5779m86k6HYG4d505jaaPS3nmlGdth2US1kBEKe9dD7zD/uQZDqOK5uElfJrj4R7fx0OvqbA82cee1kc9zqhDZ9zAigj7CiSKfLaCoTR30hbOkvgX09dYCUXs/LPVJ5tCxZVVv/Q2cOCyz8IoL/ht8pQhnEdgRqcsQBGRG+fK1bG1nfy+pGBdMo66U1n5eayXnaL7VKJC13djKs7uVbTNNHIdkjFvO4r/WFkxfPIYp6Erz3B4ciZBsaePvHtS8s1C5+ITFmZN4fg8dgyCImQxlQ+Syn9MWOD6XYoDX29chZytrnbVJZ7l3Ew9spTjG+dOxDOwQ9xIo3mqzduNi7t8c8OBhpRoPw3kQjNq8bRYDIzy/F9vPhQhFMQBnT6E4znCOH21QixY9HDzCF57gtvOYNx7AdvnBelr6EJK9PYqkUFPhlwOgeti6/pVoZ2HZZLUE4cMX8NROmrKqX27w3P3JP+p37H9c1ABgGpwxgdY+fvRqoH7owXURoXRWziUpApUAQ9DSx+FBJlcFfJDj8tXn2NejT6R9R1A/HkMwT68wiACAMyDfeKfQzjKPeCPKDnj++edFKFaJxWIvvfRSdXU1cPDgQdu2p02bdoInXb9+/X333bdr164Tv84IEU5PyLYsbTkZNxCIvBTVMXk4h788WuqKKSncjMv806fJjIaEXV0cHmBiJdNrftOe31nDa61qvXwqxvWL+MLVNB+htoQJFfQOs6mV0iQDozQfoWNQFZ5XpDhvKg83YRmsaebC6ezuClasCzAF8+spT3H1PCqS/GwTLtgOjosEU1CawBAYIQpAQtxiUysbWwOb6L+dvPbjRXGEIOcwo4a+DL0jSm4u7xAzAdJZKlJcPJ21B1Vb8q8+w7Qa3rOMK+Zy3jQcl4rUWzTrESL8bojse4QIx8OPO7v/evf+fLLBzIzLFh32DAzkA2JXhAIifMK3sGALBAw77v3dR1bVVN5+oGXtYHppafEXpkyqsE4uZXT1PMpT7OhgYhWXzS74qmeYh5oYzbNyJnPH0ZXGNBBgmTguX7yaX2xmS5u6s6I4CUsJmqNv+cxJbO8IKreyNmdNYkOLju41R58exRRsbEGClEyoCLWZCXXYCwu4x00MQ6vfaO4bSdYJlpv7h4TLv3QNG+iOd2Ma3fmnUMyDC0aIZwEp1ZLrgIXXg4rQuYTm2WU4SPfPE/49+EI9blC4ZkiScZXb8H8/bojr92bGEEhIJRjOqt18iiKju+L5svhD2ZAADvqDdzpIxshkyTmqLu3yORzJ8MMN1BYzqYrBEcqTNHWomolzp3L2ZJIWo2GxPokt6UxTnmI4p0J+wJU8vD0I83uGebWVs97kVjoRThCRfQ8jIugjnBC6Wti1qYCPDdKlMqRx40FoSRi9tsy3O0dX1nt/tu1m/GRadmEYTJ5LSTmnEnPGMbWG/V7zUiNUCOjZWgKSVxC0xy2w1jC9hpIE503lvKnByDefwYRy1hzg8KCq5n7brODbF/bpcQwch+WTuHEJB3qUAL13vriJgCvnsv+IFqYXAJl8gaeVipGKIWDueDrSGJB3tfKdf6kanpFWxluCwAn1/FX7CPIO/S5P7WBhA1vbARqrGMzQP1rw9K9fwIoZ7OikqR0JhgG6TS4oYy8kX3sWJJXFXDmXqVW09pP1ralAwrhSVi0EeGYXW9oKsiBeXeErBxVB3z/CoUEEqlg+oNRRfwqJYahkRpAqcAG1RM7DjFpW78OVmJ5QgJ5MEfrFF6SbAIlhYBmsPcCPN2AaXDGXdQdBeyfo1X95rTzgtespTeBKdnRy9mSAl/bz89ewbSRct4Br5gM8sZP9XmvmUMkDMKUa6TCcY3I1Ny4hgg+JO/LGexUc4ZyQgfebzAA9PT3f+ta33v72tz/xxBNLly7NZDJAPH6i4tqf+tSnPv7xjzc2HlUQFCHCHxpEiSXV4nGkQGRdKQQx4eZcM0hRCuYUmbc1iIpT4XB2DnHPy/RlqC7m1nOpLS349qV9/GoryRiZPO9fzpLj/KscyrKpVSn3eaKomw9x8QyqijjYy9eeYyjLaJ6hnNr/ZxuJG5wzFcflodepKwXoGKB7kFvP4/nd2C4LGkhalCRY0oiA5/fy6DZdQa/huLgOjmDxBPb2gnakXu+gqaOgOEBo2y1BGFQXIwRZmxm1HOilZ0R7YCHzFRPcvIx3L+U/XqKmWInLrz3I1fMoTbyJTyCCh7yLKYJlcsAvWzg4zJ9MoT5KhZwIIvseIcJx0JHL/dXufSOuFCVtjp0QAildcJCFIZ8yGSJUWXU0P+sKIdK2/Td79n/vcKcpxMuD6a5c/mfzZh/73G8dzp96jA5bOYevPqs0yl/v4O8uYXIVhwawBI5kSjVlSVyXVIyRPEKQyTNqYxmqaEwaxExGclQXByZbCM6bTibP9sM6UjOQLraLG9KfaetXRlYfRk0xMYOOtF+wRs7BDK2WFhRUlwcfQjl1dMWi1EGid4ynpaM62YZr9r0W9JbqLR8OS8N0AX4QHxJZ9el36QYXIDWr7usUq4t0kQaGDq6980rI5EON6/WwaP1674On1z80qk8aHlkWzCESN6yOq9MSAsYVU55i1UL+7Tk1oOvyvbUMjILAEBhQXUw6y0ieuEVxnJ9tZEoVt13Aj9fTN6Luy8sfjNokbT56EZMqg5PHBNlQfuX19oigPzWI7HshIoI+wlh0H+LQXmIJpi0gVQLguqx9zC+GC3Gf3hYvnNRC64Hl0bZJFO6OzzcS2JTudp76EcLCzrJjA7PPYMG5BYHqSYUh+MwlvN5B5yB7etjSVpBYcIVahO4ZqtpSeoYK2HnTYO44Lpt7jJFTMS6fw+VzaO1jXw8zapkQUnjPapLdm+vSFDGTPd3gZ8glwuBts7hyLt95KbB53gfDVJozSCpTdA4yvowth4iZCK9ti/8IQ3l1CKym8PL2rup0V1D57u3vYguAr6yivZ8nd3FkOGgBn7C4ai5XzQP48AXs7mZXJ8Vx7n0Nw8/2h1sVCfoy/HSDyvCYpvKfEiZnT+Xdi4mbvNbGYzuUiDyh35DjBj1aK1OUxpW7RtgP0N6JaVKaoH+kIJ2OwBQUJ5hbp3Y+0Etfhsokow62g+GJ90mEIGmRc7RuDwUz77q4sLmdmIEQ/OI1YmbQ19fb2zIoS3IkE9zC4ChxkyNaKfKFvdiO+urhJqZUM388vcOhjgV+tgAO9qqcwVCO7iGKT6vlJ6cUAqta2L0nmoQ3ioVxYr2pxzSZee9737tw4cK/+Zu/eeGFF6ZPnw7s37//6KN+/vOfSym9RjQeVq9e/corr9x///0neIURIpzWqDSN88vdl/sFgkJgG4AAACAASURBVHFxWR9n3ygCIyZkXoVFos4yPjGRuHjj0d4KfP8V2gcwDVr7+f4G/vaSgm+3Haa8CFMQM2lqPy5BPxhePyhxJHETwHb5j5dJjyLADr12XJf/XkcyxsIG7wiQDGR5qAkEjeX8w2VKsc3D6r38fBNSatF+QEeqA1nOncL5U3lwqzLKrqcUHzIxAmImtosjMQS1JQyMkjAZzjF3HMM5dnUhDFVPYNvK9l06G1Cd8VT6XITau0V40zCY5y/W8tghFlXxd/OYU0ZNkg+9wmNtCMHXtvPIShZHZvwNEdn3CBGOg558PidlXADCNkcMISxBHi9U1cXIMszG+kRzqBILEFIgpieTS0qL72hpiwvDEMLEfXkwfSpuCwBXkh6lNKnSm3u76cuopWC2w7pm3rkEV3Kgl3Fl3LKM3gwHe5Vdk5ovri6iexhXYkDSoqqIpRP44QbQofBTO2jrpzTOUF7VcnnT5YYmJ4guBUjOm8bNZ/B/X6BjMBSk+11SQ+G8/6d3rAoh0dR5QcVcwXORklRcyev7lYJxCynJOxhCl52N8a90ekD6PLq/Rd+wH8b6TI53Jaqnqwgu2A1v8cj6wiax/iDCJ9ll8FVY/8e/wWCjVPyRlwNQOkNS9Zv96MVsOcTrHQgZUBkD2eCH4XEvo3kkZPPkbJIWvcPMH8+X305rP3e/qANtAdCfYUJlcC1CML+eTa36RyA5I6RNH+FkIrLvhTh1HbsinJYY6OH5+9i7lR3rePkR9Y7t72Y0g2FgWYVWIPx+1glgn5f39wmUOXzrYGBYmn/3Xs4Gjk0ug+uQG2X7epp3vtX3+hshBIsauGwOf3UBkyr1/Wg7umC83k9yZIgzJ+m+nRIJZ03kIxepAP6Vg3zuMT77CI80qSMODbCzk9oSVswsYOcBy9CJaECyei/fXK3qypUanQSXgRGAc6ZihpTNx5Vy9mRFDZck6R/hv16hY4CYGfheYZ0Zbz1gqGpC/ddAHzLG6ocefGM5yRgPbaOpHcelupgpVfzztXzzRsXOexM4u47rFrJkAjErIJf9M4mQf+DlNlyXm87g0yu5axW3LFNN+Z7bE7L0ocOBi/SiJNPgnUt0bl/7B/6OAmyHfq+7sf4JeuvmplWzcDzXzgd4aif/90Va+ujNkMmCx7y7AC5k8ji+qn7Y5fK68EnQzXK9JxI3A12/RQ3cej43LiZpUVNMQj+RrEPbgBomnVWuhveQH92G7TKlKtRP2PeupBIrkAJX0tpHhBCSM34Lo5ac9juShkVFRZdffvnevXuB4uLiuXPnPvDAA2P2sW37tttue/nll8Mb77777uuuu27cuEiYKML/EhgfrLfunG58ZpL5z1PNC8uFgcy7OIj6uPHlqbHvzbb+dcYpY+eBvhFFhVuGSpGGkYqpF7vjUnT8IpqGMl1U7hHZkpUzAdr6GRjBNDAM7R3IwMS8sA/T4IbF9A7TM6zzuy5tfdz1DDu7eH4vhwYANrRoE6+tmLJlEmHQ0k9Jggunk4gRM4kZXDWXhvICjdp545k3noTFOVP46IXcvIyLZ/LRi5kzjiWNSIkpAGIG71zKzcv48nWqrh9Y3Ej/COksg6PHTVFE+D3wwbU81IqATb38yQssfoTJD/BYGymTpEFvlq/t4MAQ9zazvueNR/tjRmTfI0Q4Jmaliios00E4QgImwvZZVEGo9aVbWKhUwM8LIYTk2urqP6mtXbG56VA2m5OulNJBVJ9kfRsfHYN8+Wn+4RH+5dccTgNUFwWGD0hZrDvIjBo+8zY+fAHlKaqKFEUeRI0ujmRSFXETCTGT0iRLJ2DpNU0SdnYylMOyiJuhqnk/ZT4mApUIqC7ijifZ06OjQs2DqLeUTnv7+6tAOJwaMUKPRuj/Fcq7j+SCzx6yNjkbKXFCjxh9ouAiRcFEEeqcR7jwyxcJkKpboCeUF4Z/8QXRNUq41T+vL1ATVmSV4f11GqBATkHqikCCww3J2VP5zss8tI2X9mFaOK4qYgjuCBA4oZSGhFGbiZqCn1jBZy7FCF12wHto3HoeEzUVs2A8iyMX6JQhsu9hRBX0EQrQtIZ8HvIg6WqlaQ0Lz8c0EQZOHmGAoKySwb5QihRlkEwLx9Yv2EKjEORivde1S7yExhns3axe7HZeDyUAbJv0aUI8CvjsFXz2EaXsJsA0GM4qYybBQcnF+ve5pV3d+JEMP1iPBFfyUBPlReRsHt2GaTChnDMmkTCZX68am3SmyblqWj31m7xD8xES3gIeP5UNe7q56xmumc87l/LCPvozTKvBELxyUM37cBagrY8v/ZqEqbrlGBJXp6kFNJRzZFipyHlXG7e4bDa7umnupTxF/wh4foJgciWHBsnlwWBRA1fMZWMLLUeU3t/QKOlRHJdvv0RfhgUNvH0BAnIOhqCyiMoiutLqLIagLEl/JuQjErg1j7zOv6wiYYbmP1StEHY46kv59W42trJqEaUJzpqEBd9ZU/j7Q60QVOoy3lkEhteaz+DaBcwdh4QX9vM/W1SthGliCbJO0PY2dI36WvyNUjfFdXEAl7IEt5zJs3vY38PZk3n3GcQM/nMNr7UCZB2tsw8CXm9X44wrpXdYuRemoLWPrz1Laz+uq/7VFbgUpirtz8uxig1/9ChZbgytO9FG8CXLzTfe6ThoampauHCh9/nzn//8TTfd9N3vfvdDH/qQv8O///u/Dw4Orlq1yt/S09Pzy1/+8t577/2dTxohwumI+riojwPMKDI/M5EXBkSJaVxbTdHv/u/rTUNjOds6MAQuwbpmH5fOYnCU/T3MquPiGb9pnNuv5Mev0pdhyQRWziQVAxhfprUCABE0YPei1lQcYMUM5o7jxb08tTuwHS19fO05NfI5UyhKAIEX4VW7S22/PGb/pjNY3Egmx6w6kjFuO4+nd9E/QnUJL+7ltTaEwDK4fC7FcXqHKU0ytQpgQT1Xz+PpXZgGV88bK+YLrJzJpEp6h5lWQ83p1yfgDxwZm6c7sAxMQV7iQspUJJmrFRMfa+cXLSoem1nGzFJumcp10Tr7oxDZ9wgRjomEIf6qYfzX2josge0IGymDOmV/bXuo0tmP0kPSIlJKBC/29T96pNdAGIK8Sx5pIr4+80Rlmt9k/ORV2voxBC1H+OmrfHIl48pYMZPn9yIl06p5dg9Ji7zLmoN8cgUxk4TFJ1Zy9wvkRvWtQc8QPUMIAwlHMjy6neEcF83kuV0BWSygb4QiM5CUCeK+EOPsFWbVl/HEDnK2Ss8HfDchHnwMGyzA6y5jBk3aAn5EanbfDW0MnRStEFuwXVIUZ6RQbz1AYXYhSAz4f2sOXYwpcTtqnwLoE/ky955vI129UEM3qw+fzhRKEzi83fsyZpJ3QgNLblrGri7a+gGyEDNpKCPvMKGC19pwUY5WfSm9I6HcAyDYfpjlk9SWyiJqSuhKB+pA7QNMrQ5uxRD805UM5TD4TVUaEd56RPY9jIigj1CA9gNBnw+g6RUmzaG8mllnsGcTEuonUtPI1peRYbUPATB9IXu2aKNW2CCTMMUoQTAyxN7NR32nz2tA5elTgyLgby7knldoH6A0wUcu5BurA5uEZHoVr7UFttxfI75fL7LzrN2vXiebZ3wZ0mVnF9sPE7OYVs1fXkBRjFdbdH20CCbEhbY+zp/GhhZyNpXF9Gc4nIY031zN1fPoSuO67OxUJXIuuuYaJORssnnlajgCpF6bBocHcdyCjHsqztvmsLOTvKNWkEmJKxCCg30kLaqKyTns7mJfDwOjFCXoH8GAvMMNi/jm8/SOICTNffQMMZxjWwcSljRSX6YIem8qblrKvZtUSTuFfPdwjm+/yMdXBJO/Yga7u5T2nPIEDFzJ4TRdQ7iwrYPPX03CYukk/q6Y77/CkWFsrc/jye6b3l0bqiLeP6+A1j6+/TK9wzozL3AcvFIRiepAYOg1fV5dQ2H2HcDV8kEuXDSD9c2M5rl4JlfPJW6y9RCbWtX1SL9LjgQYtVnXzNmTOXMSB48wksdACdbv7yVmFvgcwQftME2pYk4dEUJITjOKFhqZ199YqCE5wyhacKLp+p6engcffND7PDIy8vDDD2/cuPHFF1/0trzrXe96+umnb7311ieffPKSSy4pKipavXr1D37wgz//8z+/7LLL/EGeeOIJx3Euvvji3/KeIkT4w8GMInNG0am+iBD+4hx+/Crtg0wo50/PGvvthAr++gLSWcqSBergR6M0yV9dMHZj0uKWZTy8jZzNgnHMH8/Tu+hMg6S6mOsWqN3GlfK2Ofx6d+AbOH4YL1nfzG3nseMwORtQNmt8GR2DAEKyfLLaPm88wznufIqeIZIxbljMzcv4/jqyDoCU5F3++XGK4qoh/PN7+OsLKEty/SKumoeUJI8j2Dm95g165EZ4I7x2hIE8y6r4zCbuayZu8vE5/O18UhbLq3mxC1uvssu7WAZCMOooAm0gCwKvTnJHP71Znj3M2gpmRvn3QkT2PUKE4+FzkyeeX172UM+R+7p7amLxvSOZrOvqCEuHhUEornvHBQXdilAeEdJxSJgChBTupZUVP58362R3iPXRM6TWwJmCXr0G7pJZlCRAUlnMr15nIIsh2N/LHU8ydzxXzKE8yaiNaQTl1WHBfSSWYGMLEytDnVS9lKkkESefJReitmfV0D1MfybEwgvaB9WfXh2VAMvEdo5SpjBUsZefgDdFQRznyw0ZumtfzCJnF1Y4ogaZU8fuLt0YT3+VtSmK4UpG82P7xktdMVCwEr2w+Mw7hdTfFlRf+nAViR8QFP4vyhdN0mkGRdb7Fy9VybzjFiQb1JV4M+8G8+Dt09rPlvbg9nMO712OYxOLccYEHt5G3mFiBVOqmVbN5kM8v0flNRIm976GQDlOwJ+fw1eeAYibFMXoG2HqUfdXchxqvncYy6A86hJzMhDZ9zAigj5CCFK9WoMNDvu2cMYlLLmIRIqmNRxupuMgSC3DLtWrXkgO7OCC63jlcXJZxcS6Oj8qQrYpaCgrg++kwDRxNek/bSETpp/EG39DjC/nc1eQc4ibSEnWDmySZbBiNhsPcUD3cGsoU0dNq9KdQgHJ0ChScniQmKFE1R2X/T3s72FBvU6nU5CsEBJHcsMi3rcc4NEmHtqm95I8twcklomU2C6mieseZSDDhjmUdfeq9X0IwcAItz/GwCiAdNSzUYIqkkyekTxFMaqLeHYvSYuBEYpiSJhVS2MZPRlVQQisb1b5bQSvHWJiOejOugIyOT59KS/sxZHMquXR7bT0BYn9lj5G8wGPEDexTJx8QdrH+z15nWx7R/jXX/PJSyiJM72aL14TCPs8uo19PZQmOTRA1la5I3URkkSMGbXc9Qx9mVCVBEDIN9JOm8/Oh9xbgLpS0llGbQRYBlLy6DaVBmg+guNy01J6h0NTHbp+zy/5/joe2MLUKpZMoCdNXtLSR8LECXXWDR6i/oUIgWVyw2IiHIWam2Md3bn84aNdzABWjah9329h/pqamq6//nrvcyqVuvzyy9evX79ggSLghBDf/e53L7nkkp/+9Kd33nlnJpOZNWvWPffc84EPfCA8yGOPPbZgwYKqqkhsOEKEk4VUnA+d95t2MA0qfo/o64LpXBByVi6cTu8wPRkmVagqew8VKT6xknteJu3Jp3ovdl3OUFPCXdfx3B4ebkIIakv48IW09fPoNhAkLRwX0yDncNcz9AyrBrC/2MRF07Ruj3a2pCSdI2biSvb38pmHmFbNx1eQiLz9twr3N/PRDfRmSRjUJmnzHkief9iMJfjEPL6whA++zL4h4gZ5F9trBIBiLbwPPlxJVwbD4L/28sXFxCMh0kJE9j1ChGNi89Dw5qHhhGkIRNIQjYnE/pGsqgpSQUeoYjoIZMb+U7JtaSByrhRCWsK4prrqlLHzQH05OzoVed1YDjA4ypeepjSBlJQnyeYxNR/RmaZriG0d/OUFmALXwHECAloRE1J1cBnOsauzgG72ysgmlLOzC/yNBpNr6BpCikDUnhD5jFCT7LjMr8d22NWldxDgqqVSUvMdLlBYJqxidE275xwMQwV93rV5xxpQniJukHUKHpp3L4XXVMCzeBdpGEj3GNK1Xjtcjg42NQsBSEN/H2YSwicCCSkLYTKSDWZG6BsXbkGvviBFoa/QCDcuhpf2AbprHQj42nPkbEwDCeVJBkfpP8zWdgzBRy5iShX/swUEZQlsl709tPfTOcyccSyfxKIGtQ4jnWVaqHz+N8CV3Psa65qRkqvmccWcEzoqwu+HyL77EPIYibI/GDz00EOrVq1qbm6eNGnSqb6W/yV45l46DwZvbwkzF7H8ClyHB+6mqJSBHtBWvqAoHpBcfgt93by2Gjtb+PoNQerMbsAYSxCcfQWOQ7qX6YuoOJllwXmXx7fROcSSBs6cXEBbHw//s4VndqvGKTcs5so5ZHLcs4a93Uys4uYzgqX0P3mVl/YrefExQ3t/GQafXMHMWrrSfO5xXD/DjzJCV85hKEdVMZksG1po6QdUUXxxnNE8pol0ScZAkB4tzLprpp4xZ9c5AN81EQaG0K1gCI2gP6gKcsH4UgZHGc4pFydmUFHE5Co2teDqCxM66+Idbhoqc+A5iCUJvn5DcC09Q3z+SVU86M/MxdN4z1kAP9nA6v1BSt+fmTCnLmBqNX97SUHbvbtfYushgPoybjqDzW10pdmuSw+Aq+dz1Vw+8UuV3hhz01D4wxUFU2oYytUrSWi9IxAC2wlJ6UnGlXHH1XQNcftj+jdAMKt+dbznkVgGeVdlgEqT9HkdZWWwg/9vSQjiJpfM4vqFoRL7CAHcYdn9I3tk17Hz8ImpRt2fWWZZNHWnIyKzHuGUwZVsP4whmFWH9WYwoy19PL2LhMU186lM8Y3V7DysTuQbgoZy/vEKdbqhLP0jjCvFMvmXpznYhyExDG5YxNtm8+Vfc6An4OKBr1zHoUG+/rw2kQLLwHWxTHIOeM1jHa6YwzuibO5bgh0DnP04oy4GCIlb6DfEBN+/gKTFe14g7yj2Y6yI7nEg4LIGHln5ll36Hywi+/6Hi8i+v0VYNzC4Yss2QwghxPhYbMDO5yQlwmi3c0hD1d95UAHamPah+N9WWdadUyZ+ev9BhDirpKQubpWb1l831i8pORUCaJ5U7N5uZtfxZ2dTlqSpgx+tpywF0J+hrpR9Per+DLAs8nk+fBFP72JPV0hKHsqSDGbVnwgqkgxkC3hwjz5OWXz6Un65lT3duJK8o+NZWRAJQigoA2EodZ2h0aBArWBuZWC7xwbaofAWv1HqUTsEh4tCGRx/OCOoAEMSt5QbMCacH0sIcNQ4PlNTeJsc1fHVdzwIncEfTYLpibs5oYUa6NXtoVOL0IHhCwwzJ16Cw2MS6kvpGESAZeJI5o/jIxfxw/Xs6SYZJz2CadIzpHT/bljEsolsaMF2WNJIfTlj0DGA7TChqmBWdndzz8tUFiGhZ4h/vCISADw5iOy7h6imJkIBVr6DX3y94LU5YQajw4xmQoJsfv54TJghePpn1DSSKmIorzLKPh3qv1eF1CMIll/K7s04DgvPZ8o8Tg3ufoGdXQh4tYVhmxUnULp/wyKmVdN6hLn1zKwFKIrz8RWqxD6M9yxjfj3fXatsPFo/zlcGrC5iRi1AXSlnTmB9azDLCxqYWM69m1VW36NlQVUKCLh4Ok/vVnXWlkF1CUmL7iG1DA1U39qjvQqfQfZ9DumObRmtpNJD69cQuJKeIWyXmCdtL8k7dA/RO0TMJGurnHkwMqrWOxtSRMpkVQmDh5oS/vEyvvkCvcOB/V59gGWTae1n7cECLj7QTvJ9AYkUHOjlp5t475lqx+YjbD1EzAToGORALzcvA9jTxY82kHNY0MB1CxAwdxyvt2MIVeBvEOTwlQt0lEclBSUJgJIElkHcJBmjpQ/0LEl9tUUxgLoSPrGSn22kO00u1KDJd7G8A2wXyyBhkbXJ2no0QgOCEMQs3nMGixtV64IIx4JRLMb9ZSzT5KbXOCM7AjOfmmWUnGMWLzH432/cI0SI8Nsg73DnUxweREqm1/KJFcqC/M7oSPPvq8nkwaWpnTuuwXVIxMg5GJKKFPVlTCjnqnlBMqAkoYxL9xAtfcQMAMdlWwdCcKC3IK4ujlOWoizFO5fw0FalnLJsIjs7GRgFqbRxDYOu9O91IxGOj239WLqj3tEBZV5yy0tYQmVk3JAvc2yE6AgJTx1icx9Ljmqd8EeOyL5HiDAG3zjUkZfEBY7rtmSz/zC58UvNh9KuV/nkBqGcisNB+IKffozjxS/yu7Omv6O2+gMN49cMpG9s2tGYSNhSHsrl7ps3u8g86X1lqor4xIqCmLEsSd5VauZ5l1uW89BWXu8g76hSegQPNnFkWP3piZTGTGIxyKpourGSbA5GMYSSFfV550yeX27loxfR0sdXn8UUqPoxn8yQqkLLa+fu0cSuVLGb0DVVhpZcx48rQUiEro4P+Gih4np/8OB5hcNPn08Js+Rho+IGO3vysyrO1EehVxIEh44h60NsOMeq8Dt2osK/R0C3jfVO5HoNYAtv2RDKPzEN8k4By18Q7+ub8hIPUv900TkVVbHn0j5IUwfXzOeRbfQOM3E8a5sxDQQ4Lk0dXDqLy2YjYVcn+3uZWk2Dpum/+QJN7QjB9Bo+tTKo81MrM0CAKVRUHuGtR2TfPUQEfYQCGBaVdfR2qfVY1XVsW0dvh1LPTvfqF7L/nke/KrW16mkFgRUnnwP/pS4VFamoY0kihRAUV3H1B457MScDtsvOTixNfG9oPiGC3hAsncDSCWO3x4/yXYRgSSOzatnWEfR+icdImtg2WYeqIn60nusXUZZkfgMb25Q6LYKWI0rG3WsL47qKE/caxyUsptTwyUZebeHZPQzmGOhR8+uZOq+/q18XEJjRkOiN8jCE8jaEJoWlKLCCBZbYQLq4UsvpqJGYN56DfaruW1lofbryJF35YOWaafD0LtYdxDS5YSHzxjO+jNuv5OMPKAF9b7cX97G1A8skFwp7jZBEXQEkG1u4fiGlCUAv91PnZ1Rb1pl1fPGaguP+dBmPF9E+wPhS6ssYzvP4diV5H+7G4OpeAkIob2c4S8JSxMriRmbU8cwutapAaOfjA+cASEl9Gf94OW0D/Nsz5PXUlSYYGNVVAVI9DgElCc6fxmPbC1WPhPrv8kmcO/WPxD79nihaYBQtMHBx0lJKzFIhToOmlREiRDgdsXovh9PKGdjXze5u5o//vQZcu5/hHJYBJv0jbDvMrHEcTpO0yNq8fT7n/8a2e1547637rixm7YGCODkV5xMr1efLZ3P5bPIOOYfiOJk8rzbz8DaGRpWlXtj4e91IBA1P0NgK2d855QERASRMsm7gJIPq5k7I0hdUCIYhx24Qghc7I4L+2Ijse4QIPoYdVyAFwgBHymf7e22ZMUg4Pjcq5dgK6+AdpIvmAPjonv1XVlcWGUZ7LldqWXFDxBHrB9Ot2dzsolMkxh3uEFOWpLaEg72Uprh+EfWl3Ho+7QP891raBgCKYrT1qZDTNFQklXfoGcJECdNbgtIS+kZwXQzBmZPZ0Aya9m3qYG8v29pxCarNvK8NoTrNSl2IJgy9CNsPn2Uwnab3bUjkPbAOQnXr9QYMJwDQnLWXTpChwX0EhHu4nMsTxPfVbEIQOlFcsKDfCFXsF/4eZIjuCVTsKTBdkhD5Tug69Y9NXZUMPntP05GUxClN0DGIZZK31dz6iw+C5ES4dlAioSxBz7Cap7wNgnSO/3yZj1zE+5cj4btrcBx1y6AU5Iey3Psamw9RkiCT4yMXMqOWpg62dRC3APb1sq6Z86aqU02vZVIlLf1Il/kN1JcR4SQisu8RQR9hLC5YxcsP099DWRWZYbLDwSvXlSSSZEeC2mh04OHbL69o27GVWXFDTTH9rKphYlpU1FHTcPLvrxCGNjze/x/dJ+TgEV45iGlwzhQmVvyOZ7lgGrs6sbVpXDWfdJaOQba2s6eb3V3s7uaLV7OgnmSM4aw6ajCrTDiu4tDR6fqYRSrOUJYljWxsRaDVaZzAdnrdZvxGqV7qHkIPD6ShN6JqBPyCcXw/IWzjBbk8Qih3RD14AVCcJD2CAbWlnDOFi6ZjCF5tYWMrLf2h3i8S2+WBLWrUf1/NRy5kYQMJi4X1bO7Qp5PqvoTOnAfZAr+4oLBvu6e342F2HXWldKcBSpNcdPykS2UR71kG4Eqe2MHebmqK6RwqcF4NiMUxYNTGhbhBeQoBfSP8f/bOPM6Oqsz731N19967093Z09n3BQiBQAj7ouwqg6jgyOsw6PiCIw6+KgqMgw46biPqjKggKiAi+xJ2khDIHhKSztrZutP7dvvevmvVOe8ftd5OIkG2IPf34RPurTp16pxzq+s5z+/ZsgZjqzhhHP+9zFlzAaAHmD+aulISWX63is3tABURxtfSlcAwiadJ5NCsqAhBXtq/dUAnneOUCWxsYX/fQRto2NJWZOffGjT0iuKSFVFEEX8VmUIPqbx5mHZHjMqY5xOnBNVRZgynIkJHgnHVzPdleGhs5951dCUBdMHJ4/nU8Swaz4o9SMWIcj42l7tX0uwWa1HcdDbDSgtuF9Rtl/9YkMWTmDmCP20gmeWYUZ7O+fcCqdSd7Y3L462jQiXXj547MvRexJ7/YAv/8Qaa4NQ6qsJcNIZLxxDUOL6GVd2kTYKuOyA+d0BRQDh4Bwu9D4GDJbuCJ1q4ehIlRV3tcCjK9yI+3OjI5b+7r7nXzOuQlSokmF2SeTW+CSGUKEGOBd1+ubiMq/Wl4FXlaXzt+fwr8YFzqipnxqIJwyzTdUOpE8rLx0bC78sEh+KlnSRzjK0mk6fdKqUOoyr45rm0xzEktz3neXqVhomnbcmYM5ACHZSiIso1C0nn2XSAVftI5WioYU+P91r++TLSOSfoSYFmK6SRALWltPR7AVMu++x5plsu9hpC+Ryta5ch6QAAIABJREFUnJ7seqqA8OngLgnufNWcZKqGaauHBfq4KPhNASRCtykY5RYwU96v7iXe8b8wldfJEMd8TXhfld/Pzx0wdqIkm6nw1HdP7PlVWBxHQKt2cSKDUoQD3l5L+kSjXctXJy/ttVXOUHMGIZ1hpcRTpHIIQd5ASf6wln//KFs77LB4i/fQ4LzpJLPcvZqtbUhBJk95lE2tTKolkfFGKJRTIgiAWJDPnUBjBwGNmcMLTERFvGf4EMv34qaviKEoreTcK8mmWfUs/Z12hJZwmHebnXdf2u7r12+RFbbDsf+V7oZ8CR1lMnMhY6cS9PHhTW+wbQ0Iph3HxDnv1Ww1wSVzeGQTUlId4xPzCs6u3MvdqwBCOsub+MbZDP+bjKhzR3HGFF7eRVWUs6Zy6iSAu1aBwgoY7Ery2h6WNTmu35bcVbaBHeGZxy1TuVKkckytAxhRjpc3xQ2Xc0l2V0xa0WcaygTN+VV8UXU26+20lMJxtfBZ0T2WXKHr9s5DKKbUsWoPCDRBZ4KKiO3JfuokqmIs3cXmNuwrnSnYmXPg92u4/SKE4NpT+Ppj9KftO0pFQCvc3Lj7SPf5c08pTp/slZbVNb52Fs9sxZScMbkgc5yCX61gWweaxplT+KiTWWlDCy/tdIrt+PRmXTC+mpMnMHcUrx/g5V2OcUJw4Qwm1zGqAkPSn7Z7t+ZVX8qWdpr72dLGlnbbZb4vzWCOC2bw9HaU5ekAGRMB0QCfPZ6eNFIxbxSVUa5awB/WsL8flF1t2Vq9TDHOrogiiijincaCsTzViGEC1Jcza8Tb7fC0SazdT1M3wAkNjK0GOOUga3HO4I5ltjIJGJKlu5k5gk/O5+SJ5E3GVRPQuGg2jR12gN3JE4ay835kTUI6NSV8cdHbncLRioe6d9+8d1VdKLZyoL09l/rdtLPe7Tv+dCs3vY6uYZo81YouuHcP35jFb5tos4S/IK8Kd8IU+jqIwoP+xgeT9dhnX+7k+jX8euG7Na8iiijigwtTqTM2bt6WymhKKcG51RXHl5f+qGXJ6HB5czYrSQvRr6gBnESmnlIOjg7ovpEAhFT8ob3rFwfaGiKRH05qeLE/Xqbr146sj2pHR8XqeMZ2xgrpxNMAAxkyBrUljKxkXbPTTgFkcgjISwJOYHfOREBNDF3jQJw/rrUp4KCO7ji5CUjlfA5hGrogHAANaXrsP06DsVU09xX42iuFYfpe8b6Ic134sqEp783vZQ12PO4NeSgh4WriLgPu8Nr+vMOFnnWeVaZAFPnaDxFRwj9H7M5di45n2pFDJZeXa145sxPOcYWuIQR5Z16DecpCdjIZU4FCA11DKqpKyObQNPsnxuGhNEHWJCupjFERJWfaKrmCjgG+9ijVJWRNBGgaCgIaOjzyBk3dBAKYklSeUNCmC+aMoipGXwohKItwwriCucRCzB9DEUW8HygS9EUcGuEoqQHA9+rG/uD3q7boX3/+cukmZ5OFUkADZVcvM6G8mkQfwSCrniUzSEU1LbvtjKmrnqFm+HtYJ/bcaZw4jv40oyq9VLBK8dhmnmq0J26xqLc9x7xRXHEssUJH+2SWbR2MqLBLzB+MgMYn5nHxbAKaRy5XRe0bWeFv96x1lsyVvq612S9EBSGNScPY3cM3n0DXOWEsQUFe2dbvQgnug2UhwYkXc3n/g7RGK/rMK0HjO+sPtZMOT60JMgaGRNcwTBD8fjUrmrjuNFrj3LXSE+T2vkG590cp4ml+8xpXL0QT1JXRn/HGJgSlQaeqj3WttB0ZvDrFzoT9AWjr9vObVUhFVYyzptm3S2TY1MoDG8jkbfeER9/g+LHUlgJ2xFw6V/CsW/+cOtkW24smUFfGn9bTFmfWSM6YwkCG53eQMzEMe7mseSUzaGBIBrKYvr+EnMHGNtJZ33ZKoSCV54/r+c+LvCdwbBX/72wGc/Sn+OWrdCcBhKKmWKbmiGEotXlQbRlUPXkUojogZpSI2aWEPqQG+SKKKOKwqCvj1o+wvIlwgDOnvANFYjXBjWfSlSAcpDxy2GbxjJchxYbihZ3MG+1VmwfGVvGfF9LcT20pdYdh5+NpfrKUA3HKw3x8Hgsb3u4Ujla8MdhTEQiHhBYKhB/u3v1bpfR3uV76g/vQBUGB4ezShOAHW8ipwr2WL6zf79XgHXcxhCQZQps4bo4hwcrud2dKH3QU5XsRH3o0Dg5uTaWimg4iJ2V9KHTjmJE/bhE1wUCprrXmMlmp1wcje9M5iQgJkVfSoUz91LDwYqkFOurp3t7R4fDmwXRKynumTX5fpnZYTK7ljVZiITI5TpnI8ib+shFNMGcUnzqOUMCrQaoEoQAVUbqTmFBXRmeSgEDAizsYSKNZZLEARd5kTDUtvQhBKEAmD4Dj2K7pSMWkamJB1rVYZ2x1OBTAtPyo3IwBFly/Oum5ousaIR0JOcNHZB9KWhQkfy/UxL2WqqBnqRz3fIFSxMJkco4x4CAqB3/yHGGbBPAFpgtR4MDncvSuJUDJQjre+b8uMN1s+M4sFAwr5arj+fFLBeNJZFHCZuetZnmTWIhYAB0WjCOZY9lO22UQPKe9niThIHXltPZ7PEB/mqxBNEA2jwkBwUdn8h/P2lp/UMNQoBhZZocVloS44Qye2w6Ks6dSGfV+kCLeX3zo5XuRoC/isMhnXF7dKWEi7Nz04NiVHcnuveQBlzX1yxSHpTTyhGO8/KCTIgyERqIfQDoJWtr2vYcEPRAN8fhmdnVTW8acEby2h84kyWxBzRalKA+zq4uV+zjDt1/Z28sdy0hmkYqPzODSQud/Q6IJOzbKX3EunqYtQSBALm9tiJzYLgps2qMrGV/Jtm47+F1BSDBvNFvayeRAYJq8tpeATujgkHzlVAZwDghBXSnpnJP6HMf87jMGCEFFlN6URzfbgtxXoUX6JLcSSMX+PkI6WcN7App6+OqjLBpPLERf2rE9KCfzkZP+3up+9X6ExmfmEwt6mx4hKA0R0ByC3hqvL9udcJ5LoQFsarX5CKn4zUrbqN6T5OuPMbmOZIaeQXKGe6U9iwP91JYiFV1JBrKFRdyUbR15utGzq7/RSiJDVYwdnazcy33rvVngZiEUZA2bXskavLDDs1AJwZ5u377HmxgDWda3sMCX90ATlIUpC3PDadyxnANx6sv5xwUUcQRQ6xLygU7VlfeOAC/1UxPULx0mTjqMLa2IIop4n6AkrbtJJakbTcWw92MEtaV8bO473WfZmzSojlFfRmscXKEGDdWHaFkeeZO0+A++TluckE46z0MbP6gEfUt//0uNoZQZmzPmcFOYUVIVb8tFNX1Q5i+pnXAwO59cY2a2KBGhbLEWGvm2bC1ZyQN76cwS1GzPPyXshIU5xVBlfsjW1/3gS/Z4aP9FnGzAhc0MybiiUf4gFOV7EUUA9eEwoJQSQkilhgWCMS3wldHzfn7gDU1EB4wRmiprNnMICSIv3UAtDYWjuuOjkpWmUEJUBoODpuwx8ne1d15QU3VRzaHk0XuGjgS/fY2BLLNG8Kn5nDSekhDNfYysYFo933iC2lIENLaxuY2Zw5lSx85O0NEksRCpPCVhFjRgGHQn0QR5EwVrmm2d1+WR+5I01NA64OjjylZddQ0pmTqckM6qfT4vOkdNOxB3NGU/K43jYy5s33A0PjKDpxt9mXNwvN+sDtwsN8I7NUSo+AdsHbeuMk2qSuhLeT2EdQJhsoqsVRJQeQHxlgJu9+NzvHNj7u27+R34XLJeOjlyh2TAd2BKyqMMZJ0HTKAJBFw0m6BOLMqg4xTv3te7iQJI5+nPkDeZNZKNBwgGqC7BNOlIekxCzuSc6Rw/lpufdlh7BYK8pDxCKMBgjm+fw89fIe1QEzlJWOecaZw/00tZM6yEK461P/ek+N8VNPdSHuWqE5hZfwRPZxHvPIryHZ/fcxFFFCCbItHve3FaiW78HLIsfIcLj+z14BQ48cSQRihKNoNpoEApp9qoIzIsTjh4eG+zdx7xDDc8wrImWgfYeIA/rGFXNwMZJJ6MtMafzBHQvBzxFh7fwmCWgE5Q57nt3P4CD2xg0wH+91W++CDXPch1D7K8yWtvSPKS/3qZTQdQpi268Nk07NR1IKA/TSjEPy3k8mM5biyjKqgpJRomlfWWXkFJkKDuE3XKS9aG88FKXPOV0wkFCqR+fSkNNSwYy2eO5+Nz+eoZnhe5cH5XLNZA2sc1t1sfVx7UPVluS33J7h6SWafsLaAR0Ll4DqdM8jHUAgGr9vK1x3ijDSXtoSpFf5q+rGO9d2rwCmdIum4fDyhQngd9PG1rz/bOQ7Gzk/YBTDfCwDkbCjClHuC1vazc687VmZqw27cnSOfteS3dRXmUaJDSMC/uAgjo6Lq9z3NndNkx/OMCAhrT6zl3umPWsP5wlFcmXvhuqYmC/Hd+1JRw83n86nL+/SMFPpVFHAby4W7z5wf80t1DT978dZu8t8O/LfzrOP3004UPtbW1F1xwwebNm4c0+/Of/3zaaadVVVVVVVWdeOKJf/zjH5U64nvAzTfffM899xx5+yKK+DvDG6+y6hkaV/PsH+ltf79H855B1/ink5gxwvaGEIryCJf8TWn++jJOFRlBPDM0++0HAdI0f/Po00+17Pr9wO6Hl65gZ9chGu3suuzx7ptaqidnwxdWj/+PcScMOZ/ZLfseMXOdMrNH9T9hqrdXTeDHjdz0Oqk8aRNT+VLR+omUIW/6g328fLsD73Lhu9zZI/h7EDCril8UjfKFKMr3IoqwUBcMfnHkCEOptJQzSmLnVpUft27j/xxgXGT2zJJp48PDZpTETCXDQhfKVQstitPn1i1cHyMR1ERE03oMY3cmM2jKyoD22W07m9KZ92+K8P0X2NtHT4qlTfxpHQLmjeLCWRw3BlPa5K8Vxt2fIhzgy6fx5dO5/hTmjKI9QSJDIsveHmYMtxkHyxM8oBW+JQRCI5NnbCUTarwjwNTh3HYBn1/I+mbPeUtAJEhplL6UJwm8/PIFHdt6PYont9ilxq0Ycc0RAHZmWqefgyvGecq4KuwahzeAZNZRfDVQ9KUZyNjsPL6ACdsPwGVnlOc8ZynvCo+4EfjIHWvkhbnyvc8OlCCR8Tw3LfuBVNy9ih+8QMp1EMTx3HSn5kwzoDG2irmjuf05nm7EMElk6E8TAE2ha2gQ1DlhHHWlXDzL6U8gwJTEUwxkmT2C2jK6BguG9+VTuXDWYRPK37uW/X2Ygr40P32ZtfsP3ayIdxNF+W6hSNAXcWhkM+Az0QK4/t+OXlHwWrbMyYVlOz2J4CS9CQbJ57yz9qWOWmKLDEV28N2Y02HwyCayhlcc1ZUQwpVbjvTK5IlnhrqwGYZdgT1vYpg0dfHCdn7+CuuaMQwMhSH5w1o2t7G/j9uf57q/8LVH6RhASjvbnVK+iAMrLk/aAjKR4aWd/GQpAxn29tAWpyPB0h1ozh7L+i9nEtKdv2bXGCIKfyoBgq89Rpe7uAIUnz6er5/FOdN4fhsPb+JHL5IxvJ+nJORkLcTJLYPtbq9ZzuwSpZA42fN9bzQTgjozhhMQ6Bq6QEim1LJ4EufPKIgnsLYmaefJcJ8rCSEdK+9hUCMa9C4Rgq+ezjlTqYhiCsZUMaXWvqoiilbw5Nq0uJ0Q0Jk6isuPIRYE2NeLLtA1Apq921O+G5WHiQTsq6bW2UmK8wbhgN9JgtMmMbyMqXXcdDaLJ3os/CWzmDncruA3rorJtUgrrkIR1L2NnSaY87azHhcBcmm/fPxNkgLI5/vk0z1H3ufMmTMffPDBBx988IEHHrjpppt27Nhx5plndnd7d7nuuuv+4R/+obKy8jvf+c7tt98+evToz3zmM9/+9rfdBoZhfO9735syZUppaemxxx57//33D7nF448/fsEFF2QymW9961tTp06tqKhYvHjxCy+8cOSDLKKIDyhSA2x5Nrt1FbFSwhEiJbTueb/H9F5iRDnXLeaOy/jKaXzlDL5/EfphFMi/jnmjkMoWduOrPRn0wcFL6zZ9fKtY0BM4py0YS8vNu/cNbTGY445l2v7+LzWG/vxnflQyZ2xkaIxCvkNpYSF0oYXI7lPmwFtQtA7Gq10IhZ7IjMqmTo53fenAdtfzAXwbrkPe5AjvfEhCHxSENKqPjtKMRwmK8r2IIvy4Y/KEnScct+qY2WuPm/uV3fs2JQfjhrEhaWwfNCOargshEIaSIculyfOzc4hm3NeUQqmc4pjS2Gdra0NC1AYDo0LhmKa/nwR9ziTp8BHAG20FZ8sjLBhLe4KuBIM5HtlE96DtGjVjOL0pdGydbm8vjR2cMZnhFQiBrmFKFGgaKDRBSKc8QiLLri56Bj1KGtjWDoLH3vDSzlhaajRIdQShFWafF4Qsyet7rSuFqQpNsMLR/X1mXmlR4Zp3I80Zv3OZZ7x1j1h0vxLkTTTryJAUw/4LBQqiAeeMc7wiYmvBlpeAkranIH7p5tIOwnPaE8LHJQr7GbPc8y0zQ1jzOHrpmByEwp8d2W/VEGBIQjrr9tlTMyTJLDmTqlIUSImusXiinfH1vOmcOx3d4SWiAapLqCshawAOWwJCEQ0ysRalWN/C6y2HkM7dg0gfsfXEloNaFPHuoijfXRRT3BRxaJRXEQqTzXqGyZGjSSQYjDteWU75Uo/Tdv/156RXDt0qEGBkXVK5kBLHJ00Ew8e96xP0kDMdS4JjN3adrN1UbtZBDRY2MKEw9v60KWztcPhwZzn86pYlKP/yOqm8XUo0mbON0hZRGw0y6GS7w/Ggl05sneV+/uJOslYb5fzjNAbKo5imXe5c+ezhtvkahHsX37yA4RVMrUMq7llDZwJdxzDt/H1SoCBnoIPpXGWvjGaXiQ/odgJ9Z8GcBtgeATmTj8+jsQNTkjMRgu2d3PAwoyqoL6el3+G2NcDOluNNDZQim/V+mniGijADWRCcNJ4JNUyo4YJZfO85mvv48ctMqeUrZ6AJrl3E/7xiZ8nn4OdMoRQh3Qufry1FCEzTXrTKEjJ5MnkUlIa4Yr5ndzp/Jk9sYWcnJzRw4jh+8KIdLKnDsiZKw8TTQ2kRXeMLi2hsx5RMH05HgjtfoTfDlHqqYqzfT2mEcVVcPMvOhl/E20HClI8eUcpe+WCXWFAuhgXfvCnU1tZ+/OMfd7+efvrpc+fOfe6556644gpg6dKlP/vZz3784x9/+ctfthpcc801X//612+77barrrpq8uTJwE033fTTn/701ltvnTlz5pIlS6644opoNHrxxRdb7Zuamqqqqqqrqz/xiU8sXbr0lltuGT9+/EMPPXTeeee98MILixcvfktrUEQRHyDEu9j/4y1T+7Z3DD85nq+IjohIk9CHkJQMaEx7eyHVZ01Bg42tDCt553P1vMtozQ7+d+smffc+Y1j+jw0ZQ+PKPZG94fwsMJR8daBdKnVS+fBQzyDBgG3gD+l0JBhePqSr0EhNZk0tLKSpwg0iUHGk1o7mFLds5JH9XDmRm+dQFQLoy6nulAppelYL9QTDEdM8u7ftuaoR7lbFdYQ4BA7eEP51iMLqP4KtcZa08Y31dKSpDvP82Ux6s5xJf88oyvciijgI4yLhcZHwgGFsT6UDQgghAkpKxYFctlwPRHQtI2XeU93xIpj9rkhKAzSl/qGu9tN1tXd1dJbpgayUg9KcVRJ7fyaGVbtVsxVhAeXRoQ0uns2re6kpIRIkleOFHZwygZEVADnDSW4O0mT1XqTii6eweh8r99kV8yxls6GajgT9aVI5dB1DEg2Ryto3lZL71zGY8/zBLSQypPLMGcn6ZmdVISA4aQJLd3o5cpXmqLRgKodDV7areF7a7IEFT4kWYIVVKc+f3ZMojuCxr3WmaTrcCg4VboULSGm7ElqdSOXrB4RgIGN7B+IwDBb1oYPhG0+BqNN8Ax4yJIupELYHofSN3DYACKel40TvTtHqrKnbLt7rPaiKrqTt6X/JHM6cYg8ka7C7m5IwpSEGc6TzxEKY0n5yrjiO+9chJdEwXzgZU/GNx+lLA1RG+c+LChyVJ9TQPuCt9AcwBvGDjaJ896FI0BdxGAguvoan7yGdJBzlhI9QUs6z9zqcJ94LWRVeBSgNXUeZng3Yded27cSeXdZ5jVufBQwfS8176Uk8fwwbmu1q6V7BE2c+/q9SsXIvH5tL2PnDWdvMq7uZXEdYp7HdEU++zG5YAlJywCq56zosOAXlFeT9JnSBJhhWQkfCW6xUtrASiy9LnaahC7qTtiCJhZzsN/70Q1b1AB1yTvEZEAqh25nXBjJ0DHih8bh2fkXQl1nezTcnnOz2ZqHqqRxJD+iCmhI6E1TH+Phc/vI6muPGLgQt/d4a+goMIzUv5M3avhgKodA0pESHa08mEqIs7NXcW9ZER8JW13d0sbOLKbXMG8kdn+CJzezrY2cXOd+z6D6Recnv1/DZBQjB4om0D7CplaBGXRnNccoj6ILPncjswmexoZovnULetO94+4X8dClpg2QWQ2KY6BpPNfJ/Fhbo5CGdeaMAkln++2VSeYCmbs6awk8+9kH0czxqIV/up984wsbq+T7xyb+l2EVdXR0QDNqbg5tvvnnevHmudLdwww03PProo6+88ool4O++++5/+Zd/ufHGG4Hzzz9//fr1d999tyvgH3744UsvvXTjxo1/+ctfHnnkEev4Rz/60e7u7ttvv72owBfxd4x1v+8/uW9HMlA6JtncE64Z6FWjJomGme/3sD6gOGMKZ0x5z+72fF/zH3ZsHN6Vmz1p/KenHfN2urq+afmSvn1TotyxyKjOajo8PmrgN1OrDSWv2fHSU737heCsytG/HnNKOG/YUY9Z0yZiChEeJ2ouD6S2SD2qlZ6sHXmo8A+28GoXk8t5ooXODDpsibM1LqNKpfSAEiIPKyprf7BrQ0sk1hirGEq++9woPb5C85H4Q9oczN0P8emT5AT/uobONAha0yxaQvtlRzqdvz8U5XsRRRwO5YHA3NLYuoHBgIahOKmi9MYxozan0nNKYnccaP99RycIOcRlW7h+aQrQQNe0T9YNqwkGXp43656OLlPJz9TXjQyH3rdZCThnGku2oiAW4uqDEn6FA2gQDSElAxle3c3KPVw0m9MnEwt6M0WQNgBW7OHqE1k0ge+/ACAlStDcx4WzeHiTnSsmnqGulFTO8WZTbG6lqsR2x3ZLkgJ5g9a4x4MjqC3l4jmsaPKp9tLhu7Fj45Tj9JY3fQw7hSx84SpEQ7bTmEum2LLDucStKKB8qq5HeTuJc60GOcOOIRCO8UA6znZ+awFgulVnrfs403eHLYSTn8ehhFShhJOOVcO91n7ksC8PBhhdSVcSU5HO2T3EMz5ziCs7nUs2HeCsKQDbO/nZcvIGCpJpyiJ2Fb2cwbR6dnZxygSm1ZHIMLqKkM4zW+lL2z31p3mmkY/M8Cb7mfns7eVA3J7yB7SKzwcWRfnuR5GgL+KwCEa46Brvaz6LMkHDTszivsn9r26nsXSyidhRXBYdLYeKFU+XUTY1XV7Nae+N+pEzWd5Ea5yRlfzzIra0k8uxqY2km2jFYXI9+4IgneeulVy7CKAjwR/WEAmSzGBIRlXS3GfNywflE0XWAeEdt/7NGY7EVQCzRrKlHc2tpOrEwQUCGIbPYA6AKb31tfRV90dwGenyKKdMwFQs2er9BgqUaSc9L48woYbtnTY1XxnFVJiSvGknTJcmpkBXhSLflc3OTIUTaocgFsZUzBtFb4qyMJrPdG99yBqe4jrUNcCx1YBdFdZ26of/fZVp9VzuVHQBsnlf2VhBJk/7APv6qC210/j+ZClb233WIexp6hobDnBBimElNLazah8lITImWztQkMxw/BiSWX6/hqoYp02i1OfSabHzOZPdvRiKVI68iakwJALWtTB1N6dMOMRT98QWUjl7JIZJc1+RnX9noV5PHIL1OGzjJG9RwCulWlpavvGNb1RVVZ1++umAYRgrVqz47ne/O6TlsGHDGhsb3a+6rkciXm2NSCSi616Wp0ceeeS+++5btmwZsHDhQvf4qaee+s1vfvMtjbCIIj5YUOm8FBpQk+39yP4lycsW1p9Wc1DVzyKOOsSN3H+9/OyfXyzJBER4ybat/xiePn/GkDaOMf9NIFGP9ewRiM1VUjOFEBiCrMZ9fU3lkegDXbuiWqBcDy3p3f/D2OZLrps/Y00PhmTBuMOFncXmaLE5b1m2Ng9SGgDImDzZQk5aQX1aVlNSCFCaUhlNNzRteC61NVYxhEQp2PsVeij6dx8efFvLAmbfaalpCEFvzjvYn3urc/q7QlG+F1HEX8FDs6b/n227dqcz88pK7pg0oS4UNOCHza37s5mgEIanK+Ejmm1GVQhCQvv99Ml1wSAwr7RkXunRUZ/6kjmcOZXuQcZUEjjorW57Sa/HlAjBsFKE4JFNnDKRujL29iIEJrYsQrG9gztfRSnGVbG3z1ZOY0GyBuEAWQNT2WxyOEDGsNeqIkrepLqUZAYRQIOMiS7QoDNZ4H5YEubHL5KzdFiLMdEAj8QfmgvYD2Hnh7G/+Rh23WG0lesa6ejgVgv/GFxHNEBoSImmI11+wEo4IxlVSfsAukbO9OWwlYV9qgKZZI3HznDrH4PP6oPjqOc1scbstNGcGVm/S0hnbw9VJZgmKd+yRIMYirzpdOLSKU4pmFf3cs9qr+KuhFGVXLmADc080cjqfSxvYvEk5o5ibKVdxC6Z9WV5goHC3E26xs3nsb6FXZ1MG86ckUMftiLeTRTlux9Fgr6II0UwzOJLWf0MiT77iKYRKyfZD6BZSc8cq7AbSmW/zP1ail9dGaK6COK97N9Bw/R3fz4v7eD5HZSE2NxKXTl7uhlbxeKJPL3VJ5Ocyi3+qOONrZiSljhPNyIlfSl7Js19NNTQ1k9W2hZp5e/Er6j6bBc4Ysw6FQqQlzbP63HfAqwU6j5fAJyurKFZuxbLszuXB8emHdD8At2RAAAgAElEQVQ4dzpnTuY3rzneXNIbwwMbyJkcP4ZPzeepRtoTjK9mQjX3byCTt3PMGVaePuWz8PvM7C47bx+Stqkgkydvsno/a5upijmyGfuDEEhVwNp7SqovA4+3P8DeUsQzrN5HzuTak+0FWDSB5U22lK0tJZnlF6/Y9zpvOpfO4ar5/PAlOzLOzcUvJEphSv53BVmTvhSmJJ4Bx/ivYE0zm9upiJIz6E/zmfkFz48huWc1jR0MZn0OC4BASpbuPDRB358uED4N1YdoU8TbgOrMH6F0B1RnDlMdSbrnl19+Wfgow2Aw+Morr9TU1AB79+41DGPChEP93D7ccMMNt95668SJE60QuZUrVz766KPWqY6Ojnw+P2bMmLFjxwKbNm0666yzrFNr165Np9N9fX1VVcXiwEX83UGxZ12LimzrjlGTzgC9kerRJ1Ue+Z9wEe8j2nKDV+wOd5eIjI5uEF3dio+gf6xnzx0HNhmojw2b8KWRQ2vetmZlwlCTYxqCezt2rEl0lgVCCSMHIqPLPSW2j15TauBH+1/PSEOi+jJZifrpgU3/Jc1fnXnGJ2onvoNzeaWTH21l6wDdGUZE6M9THaQja+/VjNgOZVaJ3DApZEAM/nD0tJZIdIjRv+ChdXc0Q1whhzRzT8nCzZ0CQXWYuggNpazuptfh5SO+2j0fQhTlexFF/BWMCoWWzPFewknT/OjGxtGRkAE55RbtpNBXToDSEXW50PH1JceXHZUptMrClBWmvUvn+cNaWvsZU8UVxzJjOC/uYPU+NJ/h4aTxrG22FWpXrx/I0DYA0DOILgjpRILkJWOrMKR9uYL+NKYkIOzK4IM5Mnk7mNvS5YWw1dLqGL2DXoLWpm5wmXCJ0rygc6/cq6NpCuU57QE1JSyeyJNbnOwueN7rBXlmnA9+P3QvNsK1BDjdWmlp/T5wVg/xNKbyPNztkTiJa0RhPTbvyXGywFt5h1z3eYtPDwjSTnlPi4JX+AqgW2lzdAzTS5eczIKgPwXKtyBgKmJBEtK+IwLN8dCvKuG3q1i9z8mQ42TKnT6cmhhtAyhFIg+K57ezci+1pcwcQUM1Z07hpZ3kJEBI56yp9r1SOaJB+wc6djTHjqaI9xxF+e5HkaAv4i2gfiwXfJ7GVbTtIZsiPUguTbSUTLIg5As8MtaWRNIJpFMAgRCllShJot/xtXfe+wJy6Xd/JlLx/A7iGeJpoiF2daFgdze7e1FuBn2/QdjljiGg0xLn9ucwsfO1WVnjhWJiDQvHc99a+y5uSXT3Wo8jVl5tXKuJJqiIceXx/HK5ZxgoELrYLlUMqQADAYEh7dKyeRNdRyoQhHUWNHDKBL7/PLt7DuGslcjw6Cba4nxiHp87gfUHuHctL+10zktMR8UUrhh2TN/Sb4RwZyRAIRU5Baa91F0J2wfBmoJwvQlAg/oy2h2rqd8r3xumQDjiWYES7O315l4V4xvn8NIOIiHOmMSNj6GkPdRntnLxbKpLuO0CBjLs7uGXrxQ8qaZiv2NuEqBr5J0tiPU2TxvIFNUxVu/j08f5vB6gbYCtHV7UnrvltfpKH6r++I5OQjrRoF0Od0QFFxTzOLyjUDBovrVLMpKSN+c8Zs6ceeutt1qfu7u7f/azn1144YVLliw55phjUqkUEAq9SQjwF77whT/96U9XX3219fXaa691pbgbE3fSSSctWLDg6quvvvXWW0eMGPHEE088/PDDQCbz/lXoKqKIdw7S5PWldLdSM4J5p9Kx/kVt6ccmaiWyfnBr6temOH78p0cS/nBzkB8cjI+U7w1FTZmTmkCpGl/dgK58+qptzzdEyzXErXvXLCirnxWreaG/GTirasx/7en/3v5tAnVO9YRjKtt+2LKhOhA2pJRKaUIIqZQAJQRqa7p3W7ovogez0pBKBTRtWCAcEPqfunZaBP3SeOvV21/sz2cWVQ5/aMb5+t8UeZGVXPoyY0pt/4VZVYwqUY2pbpWrhCAiawT7VdVqjAh6TianNavjhnYx5LZq6HmvWSFD4vH4/qsEAgYNJpbxtZmYigteYtAgqnPPor9hfn8vKMr3Iop4KziQzQU1IpoWN02hYmEh0irl6J7K8qxTQs3sj13dNPycjsqXxvR/ld2/mD6pNnhEyZ3fT/x2JW+0oQvaBmyfrdMm0xJnXy+G5GNz7Zou58/gyS0YfpZBI6BhKoI6Z09jSysK5o9lfI1XcE7X7HpsUtl8QMZA0708MApCgqxJTYzLjuHOVx3/dOXpre7/bVLb+SpAaJjSoZWd974QlITY1cV5M6gv5dev+SUC2VxhvhefjHFtD7pTtU7DmYvLIWiO7cGiIwQKkjnPg9AvnFw3Nfx381k+wPFb9w0inUeB6fDv1pSFS+I7jolT65g3ivvXeyq/dbkslI7CKT+gC86cSn+Kre0kcugaSrKplWTGGaFyrCDQlbTHls55TIIp2d3D7h4ETKzh6+fw8BsIxcfmUlNC6wD3rOZAP1PquXQ2oyvf9NEr4l1BUb4XokjQF/HWIAQzT2TmiaAY6EPTCYVZcg+DcSReIZMCuhJwhIWFOacwZhJb1xDvLZALCjSdMe9GAtXeFE9sZm0ziyZw4Sxe3uVENgn7PQ4ogfAT374PwvE+jwQ5fTLLmjAlug6abZzXBEIwpoqdnc6EKWTDlSPe/EJIeTKwMkYizYYWp5oKPv9x4bTUEIWZ3wVEw/zjAh7dyIEEYBv/y8KcNJHaEuaO5NHNNPUeJNSVbVQPBVjWxMfmEk9z5wqnoo5DNHvy1TrgWA50QVAnZ/g2Ca5xxhmtn2FX3qJ4hn0FUnDRbB57g7aE11j618oPawUUhkneZHsnUlEZ4cWdbGljIMvLu+wkfdYUJHQlqS8DKI8QT3nsv3V30+dYEQhg+rIB2uWDJBlFzyDHjClg53sGbY8JCrcyzhgBGjuYUQ+wu5snGtnahglCEQgyZwyjyzl3Gloxv807CgGVgSPPYUdMJ3ZEbOCQIjNXXnnl7Nmzr7/++mXLlk2cOBHYvXv3wVfdf//9Sqkrrrgil8vNnz9/9OjRjY2NDQ0N69evv/rqqy+//PI//elPwMMPP/yjH/0I0HX9ySefvPHGG2+66aZ8Pn/eeed95zvf+drXvlZf//ZKRxZRxFEAI88rj9G6GxTdrXQ2M127x9RGKy0iRVqUPnvMlz4R/BDWhv3AIqzp884+vurnK3NBETMDy2aXPrJr2XnVDR+pHtueS4U0PYAAonpgTybxw+bXXxloBTG/dNTTXUlNH0CJR+NbnowroEXm64IxJURWGhE9mJYGQimFgQwKPWcYmiZMoaRS2zPx8eHy07aM7XgpbwTllROeawklQHusZ+/nd75415QzgVxTV39bd9XU0cHaQ3iDmorWFDVhYo4C1J1BE7QkGTQwFbqmRo5c8Xz7di3xWRRKz+jJOUawl3AbKNSbUVeicD9w8NlDfhUFu8WgzivnMdfxu+q7/E3u+aFAUb4XUcQRYFXc+PGe9IAhz68LLqwo35ZKx7NlMlOe0zKE0ggNJYUQj86cdsWWbYsz0dtXTG6O5Ztj2YUt5U9s750cX7/6uDlTYgeVYz2q0NxnB47rmp1dtjLK50+kuZ/yiK33AR1J6krpTZPJ2wS3KelNMZhDSZ7cgi6QkmGltMYJB8iZthJt5XdFoWtEg2QNpOlp35aq+KNLCGgkc77jhe5lysnH4hcEtq+ipYNjMwwolGJ/P8Dmdk5oIOIknfdf6FzvqzTrKOlY+eL9OeId868AJEJHOmxGQWJ3t70o+OB1MkSMuWcda4T/EtNxznNpHSuq3uKAxlbx+YXcu85enIIOFZpGwCIWFEqQypHOIRUdCT4+h5Y4g3k0kIJExl40HAuEgqBOYzsdCcbX8NpeRzdXZH0iY08vzX18yTF0J7L8zyt0JtA0dnXx7Fau9lKUFPGeoijfC1Gkh45uKNW7o2v/pvaC98tRAkF5NaUVhCKc+FEATUcohKBujF13xG2J45FsMbfrX+Dx37JjgyOkHElRN4bzriR66Jyibw/PbGVHF/VlbGhh6S42HvDIcTtzuo8G9+aoAHTBZfP419P57Am2lX7tfhQYElPa1LwQHDOaBeNo6vHm7M1fHHTEfwoU9KWQ8Noe2/Jc0ErZwXSAdJKvWWNVgk/MYd4oW+5ajuoKBnM8t5U/ruHrj7O8qXAtrJIvmj1nQzKtHk3w9Fbb9u7deMhyKI+6LwmTNxEauuZsDpTXuTuMoV0JokHb9d4+qXhkEz0p+1FQro+BlQFQB4UuCAe9B0gpEll++BL3rOHXr3Hbc7y2l3jWXkO73IEr7wHoGeSxzSzf64xKgaAkXDAwUzK9nm+eTUXY/kHdkaC4eJa3DC/u4N+XcNcqysLkTd803c2NomuQn7zMvWvpTfGTZWxuRToLmDMIwMWziRz1LiofQIiJb0GpEGPDQ+mSI0MsFjvnnHN27doFlJSUTJ8+/aGHHhrSxjCMf/7nf16xYgXw7LPPNjY23nnnndOnT49GoyeffPJ3v/vdBx54oKmpKR6PHzhwYMYMOyp52LBhv/3tbw8cONDZ2XnPPfd0dXWNGzdOKxpyivggQynWvcCf/5tWaxssAPq6UD4ZEy2jyM5/4DB82tjwf1xU9g/H33pF5ZnZV3/etvn8Nx7/r5YNk6OVJ5UP7zOyA2ZuwMzlpPly/4ERoZK6YOTFvgOG6NIJ6SKIIqQHlFAo2nKDA/lMVpppafi2hSIvzRDBU9tmfrpt4dTMcBR1B0rOWt+QTckDqcEBkdeVbmX0Wx5vBVqefX3DXc/9264Vn15y/482LB8y4BV9fZOXvzDptcfqnln/Yru9vRkRY2IpSQNdQwgeb4s/1LtVoCFMpQ8CCEOYJUrPIENaavLQVfBvc4b8e/Dxw8G/2xKYirOeozF+ZD/DhwZF+V5EEUDKNO/r7PpVW8feTHbIqYxU566Jb04abVl1y67M5cPGXDqsOqrKxkX1ulC0jNoyLVQXDP7TiPrTQtHH1gzc/9jOhsHVlbk+UylTqOFaaFg48HB37yHvexShMoopbSa9KopS3Pkq33iCX69ka7vXrCpKXhLUPSZCKAZzoNB1pCQvMRVr9rNyH3mJlAhBWRhNoGtEAhiStMHwcgJBRzkFIGfw4Otc/xe++XhBNv+ArxxrXSm6e4nDI+OkiAmIwpqxLgehWL2PTM4Rgsrn22ffxtYorc8IJ829O23h6MLYN1UC03S68vMdHsXuNcY3Ha/fQqVYuXlrlOeW5w4PXyi8dSSoEwowvob2AZq6fZP1dVgSJpe3OX2rGyss4fUWvvUUhommoUHAKfxul6V1SBhTks1z1yo6E051N+UNwILlXO9iRyf9GXQNTZA16HsPEjgUcVgU5bsfxW3BUY3vP75nxC4aWvWq59u+tHGXRG2I53/QlLrs9YFL1w882ZmTb97He4G60cw6GV1DDzJzIWd9kmEjCn3Hfe98y2gqDZ/QETY9O34GlbXvzhC3dtA9SHM/ySxr9rO3xzNcu/VGrCOaTwpag55az2mTmV7Pwgam1fNKE9m8PT0lCAZsT+rSEB0DdCS8ObuMrXXEoq09oeiXjk4dVGPIT+qS3a6d3HIwd+We4rEtAGURW6QJx53fapmX5PIFml8w4GSSAWBUJeUR/nspu7q8m1pnAzr1ZcRChHS7eL0r3eNpJxmf89NqjvBWPqmsu3sOp+e8ZHqdI4AFQtCRIGd6KX2EsyZSEtYJ6Ejp7VSEI7n3dJPI2P4F7rPld/ZHEdCoLmEwxy+W8+QW9vd47DyKC2b6zP6KkhBfPIUx1WRNokFvO4UgJ6lxaiVl8jz0BlmTrEFHghn1hWVknAR51lCXNvGfz5HLAd6zrgkOFNXudwvaCeVH3li8lcZDsHnz5tmzZ1ufb7nllmXLlt15553+Bj/96U8HBgas2DerXnx3d7d7tqurSwhRU1Pz5JNPnn/++dbBdDp94okn3nXXXdbXbDZ73333XXnllX/zIIso4mhAZzNNm2xF1a+UJcquCmstIdpCHBh56lXv9zCLeOuQiie38MCGu+I7w0oLCz2kaXd3bIto+h2TFl8zYuanaqdcWjPhi7uWdhnpznx6Vzo+qAaVyGVUIqeyIE1pmgqJsuoUegLdNrQrgdBMbUy6+oSuyV/dcuG4XPXodElcy21J9Vaakdl9Nboj9qdEqoD9a3ZedeLAI6Ozy+qNb/dtWjnQ7h/vF3asbDE7gno6V7Lxxm27rIMafHI8pQEqgkwsR9cRQlN6WkRaBAoZUjJEoB8Z0HvPRDk6pL2dUM4u6DBuGIcMyxyCg46biuowf9n/1n6Nv3sU5XsRRSj40q49/7Z73/f2Nc9bu2F/toCjb8/KgCCiCV1QqousEbh9QsPxZSVlul4ZMA0xmFG50mDgqd6+76/bPr8zs6sskNVSM+L7hmUDu6oy+0Zm1REldn6/cdUJ1JchJSPKufJ4XtzB2hZyBsk0928g4aSVOHMKU+rI+JKOWpy+wsmB7uirUmKYSJAKU3L9KQhs58i8yYE4mkZA8wkpwat7bO4bbOWuIsqiiQR1QhrREH1pPncitWW2hu7yzkJgKkJBxtf4+vS0XKR0uAHnoE1ZWPdy0sTbzL5yXNycYm+WbHK5+IJfU/iOOLdzfeHtg45hwP1aeLLAUDHUH9MZsPRdoCAvyRl0JUlknRywroei8yGR8WwS1nndWW0FHQkWjGHmCE6ZSEONPVnLNhEOgCAWIqCzp4d1zbahJRQgGGDuaIevB10wc4Q3nZBu5wWyeptSDGZ6P1GU734UU9wcvWjuSt2sl5hCgYrr0V+2J/63c69hlrl05CMdufNrg/cfU156FMjS2Scx9ViUIuwzgCmHMrVqxgpPEvrg48b1d+l5bOqmM4EEJFnFgTjREIMObaoUQd0Xo+A3AgsCGg1V/ORlwgGOGc3ckR71rARKkjVAkTd5cScr96AL0DCl5ydeIF+tKbve5b7SYMrJ6aY5cle5sty/TG46eEd2DqTZ38fl87hjOf1pSkJcfgy/W+PLU+/cwurdVHYOvpMbOHc6je08voXyMGmDgG6Xoi0P89Uz+MtGNrU6v6K7LXBLvCqGl9Mx4GxufLeyJltfxucW0J/mV6/ZZ8tCmIqrF/I/r7CnxzY8FNTCBSmdxC+Cgay9XCj/DGxpbToLKtztiDNTTRAO8LmF6Bqr9tEc9w/OXtM9bn4lAZDKk8hQXcKckezuIeXYYKy5P7CBi2cTDmAqpPQk+sZW3wCczr2s9IKBrJOzyGeJmeXbHxTxjkIcVyYaImrvmyd9E8ND2qKKI+y2u7vbrQmTTqcff/zxdevWLV9uu2dedtllzz333DXXXPPMM8+cccYZsVhs6dKlv/vd7z73uc+dffbZwGmnnXbcccdddtll3/zmN8eOHbt+/frbbrvt6quvrqysfPjhh2+44Qarn2g0OmHChBtuuKGvr6+hoeGOO+6QUl577bVveRWKKOJoQiblaJearz6Njjb8jJFnbzF6tgdqpuulhW/FnV1s76Q8woKxxWCjoxc7u9jQQk1JSGhSGXmpTGRnNjVg5kYbobPylT9I7Xiif9/4SFlHPtOSTSonsl6qnNRyMS2YNfNKCPe4UxPPM/NriJAZSIWycS0jBaPiw7bX9pTmAzk9mIob/zdxzDX1zyqYECm/f8Y5GWl+YU7vjjITGEQGTTYP9p5YPtwabEaaO3LNOpWATmhADbgRiZ9s4KV2NvTRm+X6SRW9JVPuat+arHhFG1gQyU7MiqRITQv0nSrMCv9eVgUTIl+GkKB5+QGGQPN9KNxdeigsKuSSKsGiD1UhivK9iCJas7lHu3vHR8KAgpf64p8dXueeHR3RF1UFtyTNoEbcUPMrgsCXGyLnr+1NBPcpEEruSWVqQ8GVZrY0FBRmrrPMmNDf/f1ZPStqB1HpBbHST9a9S75y7xxGlnPLR8iZhHSAp7fZmrIQKJNtnRw7Gl2jPMJnF/DZBfzgBXZ1efS0rUD7dySuQqpI5fjFq2TyNnmtaYQDDGYpi5DIePSxq9dbnLKuk8yydKfTpwRY1kRvqjD5jJVvHdI5egYdO4ELP1eOIxadynOu/1mh55vX0hYt/lp6ePnorVaeRdkpbGuZGSzhK6RngfDS1ls31bxSczatX5iNVjhx9kqhYZ91/eqUYms7O7uc0HOfsuwO3uUQBAQ08j7RaA1pzkhSeWbN5p7VDGRs5sTKzVsSoi9NJGgX+EWgQ1mUidVMrWX1PkpCXDCLujJMyYYWegYZV01DNds7UbB4Auc7BZZzJq/upjPJuCoWNBzWsl7EO4qifPejSNAfvRiQQgg3e4hSVEgz4L2IBcALvbnHOnOfGnFURIaHIt7nKcfR2eKULneSitvw1Rb1ixg9wKhJ787IegadTw6/XBoilXU4A8gbjqhwxbajH1ZGeGqrPfjNbfxRUF9ml47Bb2RWIEibjkVX99WA9UtN/7RdjRR0HUNSFWXxREzF45vtjP5KMbKCziSmQsnCYqTOgoZ12geYP5bvXUhXkqoYIZ2WOM9ss++rCZuUt6YXDhIOYEhOnkBNCZ1JogF7TZJZLpxNJMiiifxsKds7bUuAX667ZWpMxfWLeWknz21DaAUVYyxOvyPBf75oZ9+zrNzJHOEApWGm1tOZJG+SN73q7ih0jdoKsgaDefKGJ+kL4BOVdul5d42t6EIdFF84hUm1PPA6L24vNO87YRO9KWeLoKEUpsm3l3DdYi6azVNb6Bl0PBGsv7TtbO/g386iJER9Ga3xQu8Gd9o4WygBViCeQAo7EtMaaEWEjzibgCLecQi0a0eat++n703SgmnXjjxyN6HNmzdfcskl1udoNHrOOeesXr161iw78ZEQ4s477zzjjDPuvffe2267LZVKTZky5Ve/+pVbUiYcDj/zzDO33nrrbbfd1tbWNmHChG9961vXXXddNpvduHHjCSec4N7oV7/61Y033vj9739fCLFo0aJ77rln+PDhb20FiijiKEPtKFC2SxOg6yhF3Rjqx5p9A6OqRo0aaptv6uYXyymNkDc40M8VB9XkLOIogWFasu5rLTXXTuyw3OAHzNz9y14999muM8/sGmbqMmzuySSzylReTXV7F5EyXSnvsAMSNEum204JppCJQGb8QD0QItATGmwMdp1z5l+CUouYgVm1Va3zr445D9BD3U3by6W11zFRps7Mkmp3sBFNP7ti4tM9rZKAoTKLq2o1RwLURbj7ZF7r4rUuGgfM7nT5MEaXUZ7OTpxcHtoer06lqgscHqydUWBQBbpEdrgQAhk9FD3vg2+rWLCLcTwIvc2OICSYVsEVDW/rx/k7RFG+F/GhR5muGUpZJbVzSlUFCsRnQPCT6SW/bs4OGPLi+vCcMh1YVBW8ZWrwq7uFJjCVAHryRiYY0JK5qRE9m87fPnXkC/UlUDZG8r2GstHhN6maeLQg5CShnj2C1/YgFUoi4M7XqCvhi6cw0mHx/u1MljfxhzVerDkQ1skYHlVhwYpBtwPlsV3xrHQ3I8pJZmwqX9O8mqsKgo5nnte7AtjVNdSBzHPLE04xPD/H7a/F6hxXPhJfuA58PjKl0E0ModkEunTElauBuvopvtQ0wucv6KWGd8h9f+cFOe7dAVEwEpv0d3pWTleWfLdUe39LdyJlUVI522JREmJMJds6CxiA9gTr9tuk0qRhDObsnMBVUc6dxu4e9vbSlfRKAqRNAnliIU6ewOm+3HRPNvLidqQiJwkHqIiSynHcONwNwZKtrGgiEmT1fiQsbKCI9wBF+e6D5bfyQcVjjz128cUX79u3b+zYse/3WP4mJAy5NinGhMSk2MEnmwbNBUt7eoVTnFobREVBB5cnJayLn00v+acxkYMvf9/x8C9IJwvklM9q7VigBaEoShIt5ZSLKa95d4bSGueWJR45DlREyZtk805KGUdCIDwNSROMLKc/y2DGm4Kl+elObVi/3zTY5mUhCGhMH86mAx4p77VxxJUQjKnkuDF0JokGObGBsU5FMKnIGvxsGS1x8gZSovzam0/DCwfIS4KCsVVcOodJtfSmeWE7WYPOJE1d5KUtUANOeXcBdWUkMnzjHGpLWbuf+zZQFiJrMHcUn5jHyr3s7eXVPQ6tTOHPJuzBR4J8fC6RAA++TiSIptEx4N2iQKj7IuwCglFV1MTYcABdI28CaAopqIxy5lTW72dvr2PVcSoLuyWGgzpSYkovqNDaXmgaAUFeEdCQkqDG185m1V5e3knGLPwJnKEcO5r1zYXbGsH0ev71NIAHNvD8ducnd1wGxlXzb2eyu5ufvOxl3yt4xPE2K8eNZUsrWRNNENQ4ZhTDyqgvZeZIYkWH0HcXqjkrf96iOvOHPl0T1K8d+Zay3RXxnuEDL9aLcDA4QGaQihoCIQZ62bKSXJpIKfkMpiEj+28Znv/JgDgpMeyG4z55tj/2jiVbeWU30SBAR4IfXkLwiIpBFfFeI5PnrtXs6cmZxrhzOzoiEoUQ4herS3O6+t7M9Iis3hk0WmKy0NAuvLA8N9rM2zZYTZSzHxNlRuRfms6elBz+8Ig1T4163VJbNCGCQkPwwwknf6xm4rBQNCi0P3Rsv75peb+RtQz3M0uqN8+/wj/ezlzqtr2NbyRSi8pH3TJpoquPW7hmJXfvRpWtM0s3aSqsadlA8tgZ2txxpSRzLO1giK8jejw//F4IChnUe84RucIoEHc2Q/YIvmXAx3UIKAmyYBizyjlvFCfWUlr0oToUivL9g4uifH9HcF9n17U7dmtwZX3tDyeNDwoxpEFW8uO96dX9+Qkx/avjo8PD2i+bE19q2qIRMJWhhKwIBGeXRJYPG0NT9zo9+LF8WVKpZF6ZgqgmdiyuGhF+e/E7PYP8cgUt/dSV8vkTGVv95pe8TTy7jdX7aEugJJqGKZlax5dPs8+m8nz9MXSNVA6pEIKGGkqCbHpzKAUAACAASURBVGkHxbAyLp7FAxtIZNGgsoTeQfD7hwnCAcI6iSwBgQQpiQb/P3tvHi9HVeb/v8+p3vvue272fScJCfsOiqAiKAwobqiDMw6I69cZGZef47jMjCMq6owL6jhs4goiso0mBBJCyL7vublb7n67b+9ddc7vj6rqqr4JDoyGAOnPixfprj5ddaqqbz3n+TzP83nImo473hBnOON46+43fCS4T1XGS0IHKZHC7Tznows8mv4Yxh9AMqmW3gSWdqILDspddcP1+r3UwHJH1fPQS9aWsj2My5ALGFiWd0a4/rE/od6bSana3UcdlB3dnYBdJR8IoO08DolyLa0hUcrJ8WytYjDtkANKEQmSN52DhAJ88Y3URulO8K//Q7boHW1GIx+7mHCAvMmWHuJh5jTz4V86MQ97XnUxtGb5ZG5Y5hz3W6tI5hCComJOMzdWckRePlTsu43K6u/k4WDW+tIRbOWrxbHAxyfbm5OmDkkiUnx4VzphGEGtilgIgUij4w5T6XawlOg3NL1Cyb7L3s7GPzA2QjqJUr4HNb5ntWTafJZfdoKn0lrtGiqfVOjVi1jXwYEhX+Kzb4qlecpSgrZtgewu8LrM7pZg210JyyZx9jR2HnUCuaXep461c9c9M5uOn0wtBb/ewsFBtOuy+oPkwpWfk2BaKE0e9g/w9ZWc1s72Xgqmd7iStJxpOaniGvrGuH4ZzVUoTUCyqI2CyZR6LprFqv08vMPpnO7Jx4+7bRAxiIYIGiydxPZetvU4bL6tpK/LLws+u1xUdAwzMEYsSLpAQDrhipY4V8xnIMVo1rc0EX4RIEKSFVOZ18RP1h8noaCoiEfIFpCSNyzg7uc5OOh8019GV1pt9CR9ywaX6HdaCMD1y3j+CIlcWSVET4KDg8xtRUiE8gUh7CnaSxUNgulN3HQmaw+x5hAFi0VtXLGA+KskJ+XVDzE5bPx/09Wjw2r1aFkovjYgz6mRb2okXuH7KqjgREFZ7FjHrucQEIzQNo0FZ3LOlTz3BPu3IAT16rEpfD8nZod078TB6zp2Hp2z3Lfgro1SMIkEMRWzmyvs/CsXkSDvO5Pd/Q8M7UuG+u1lg0L/v6VjC8cCaUMVhZTSAOXF2r08vhILT1ks37aopRp9oceCua/O+63QQgtdSsC3afq8sj5+4OmPHXjm/NoJt09efln9JFPpuBFMmcUZkZp75r1u3HxbQrFvzllx3FP5fTf/fRChsYKDFOp0sV3kJ1n5VqOOO5YzJU5vlnN+T0+pjZxQVt3TSIXOa0ObzQ8Fhq4SufZjl0tQvpIq7QAiBnkLBLOrQNKb5neXvBoEoE8qKva9glMc72hpvqqxIatUc/D4DMBPunN3Hs42h+WWMTNj6e8urHpTc/z/7W03jRFLB+LEYjKZUepfSb/33KmpFJlNY0mTkBRK62qDZ0aK17X9eaX5d6+na5SAZDDFT9bzuTcA7B/gkV0oxaVzytt3vWiMZHl8F0rzhnk0xMs+unwel8/jQw9gGKCRwlGyBZQmlUNKqsJYmnyRiXVcMIP/Xk/AABhKYQga4uRMBIzlaK3m6BjgCccXTPIFhMAEQyIlOUXYwDCY0cChEVcroEQp4FWG2XsoJQLi+tdKoaTPMJTGa6R2WqRKQchwZfQlArSie9Rx0j3r6e7B+VePTyPzhObHmSi3k5ynN+vfs49eNy2XFhgXUC/XQyiZ8NKlGzc9gcdlOd3sBFo54QSbnQ9KFJgW4QCRIBNredN8vrYS6aoB5000VEeojjCUdlTmJ9Zy+Vwe2u4cTQpuPodwgKNJ7ljJaA4DpjahbY0d91qNZpGw6yjpguOnN8bpHyMaIlfwWtBV8LKgYt9tVAj6kwbrnj5tl3wL2J5mzFLVxmdX9X4nZWjBd6eHVg5bBjogpVJCQVy0pZ0niggZIoC+uCH4g0VVbW6Ue6ioVw0X6wJc1BB6Jazvaxq4+DqAvZvYvBJlUdPIkgvZvJLEEACC6nrmn3Hip2JIrlzAwzvANVGjGbb0cHDIHTEu08kNGg9niAbd3HOBxBFWk7YyGq4dFWU6LVqwsYsblnPGVDYcQSlmtXBg2LE6yt25hkRZb58yHBlxQhrOIWx7Jt2N2iGv3fcAlsXGLl8ou+QM40y1RChruHAmwO928NR+ggEyBd4wn1iIPX3kihgStLfaKEsEAARFxYI6lk0kZPC+sxjKsL2Hezd4RYKUIgrjrjCgyRapjhANkjPRGkMymOKe54mHiIWIBMi4jW2lu2KQEA4yr5nf7hgvmVQK2mcKaM11p9Few0PbCNiFDm5NPe56QkBjjH5XPd+7QoKmKuf1zj4MA0O6+QIAGNL5+plT2NJNznTrGUuMgjvVhighg4YYpiKV58gouWKFoH9ZEZHymiZ5dZPuyjNURENDQEyOVDqjV1DBXxia3sPkszRPYnSATX9kLGEXmhdC9BeLkb4dI2Mjs1dcSsdOJ2MsrHuVjmoEIqh1oPr551hpkhhTjYjLThMrptI5wjMHmdPCmxae7NOr4E+hzzC/Wn3wWQaDGSOHpTVoHdayJ6Iu6gtmgvpQ1JcJZSvhCpcR8Hv4NiWhhRBEzVAuUFTa8uh7R0FXO3yJEFqT15YQFJQSsHGs//bDayeHqt/QOOX8mgkzozWX108JipfwuP/DUcIGWRNZaBOp+SC0DmBkunLii1uNt01lepztb+Er27lrH8MFy6p7SkW77ZQLYUYREBiE9jJS/rhkPd4AUyEFUQMkyQJLGirs/ItDxb5XcGqjyjCqDI+o+lF34YHe3KSwuH1WfEZU7k5ZtQERENQF5d09+W8viG9LJz40Vfbn2wbzOsHwhnQxbsr/7Ol7Ppm6d8Hcq1vDP+rO5hVtYWFq0RD8sx9DQxmHM5WCZBZgMMXXVzou294BPnUZ015iWn06z1efIJEDzaYuPnMFNcdEEea3sLPPybO2YwC/3srju9EQMugfc17cegEbOj0nVcPWXjqGCRiOh/7mRQym2dvP/gGn1LuUXadxurWhyWmkojbGX03lJ+uQbnc6IB6iqAhJxvK+579LcDt0DqDRyhPgte2d7R1Lm7B2XddQwFFvL2nw+m2MEMdz+UFANOiU13cNu2eL74U7OecE7em5XAG67Cv+b4gSCyHL0/KEf1D57RFldt+WJLL3a7ruuf1WKey6goJFwODcGbTXEzQoWr4LqEnmdcFKLJ2rHu1qyAwxu5krFnB4mK09zs0dztIY55GdJHIEJJbiwIAv+1A7C5JIiEyRvf0smwRw5XwsxfOdXDDDYUsqeDlRse8Vgv4kQhfc+hoQCPXkyMrZ/HCUqYWMQnzooL5uYuQX/WZRoxELquQXZsUWVAWkYE78OAv4voL6wLbUljGzoHhTc+h7C+NB+UpZ5s9ZxqwlCJzM77apbF3N6CAtk1h49jFP7xOEtyxiOM3aww7PrqBjpJyXL3eqbPuXLWAppGDFVGY08NwRwgYXzSYW5Oeb6UqglGMFG6JMqmdrr7MDS7G9l5vO5M0LCBrURTEVmQLfWElXwjmEhNNeoFmopRzm2jOcAkMyvZGDA57aeymS7HNiy8yq87bcNbQXLmsPcd5MnthDaw1oDMn2XqY1EA+7HVcUSAyw/KJ1vrv17jOdErO+JG217Or3FOHtI9r8+Dg4TWYgEiSRddTwHb0gTSrvpDwINzhRSqVviBMP8z97GRgr7avsrhkGhkBp1h/hyvnOmdpzWNTOO5dz9wYODzmTTBYcC+3MVjjjz5sG0J/irrVki879DQUomgQlp7WzqZNvrsRuLTexjqoQh4fJFn1JCvZkBJkC31uDqTAEe/r48To+cenL9GuvoASBmBxm8iuiS0cFFbwmseVpDmzFCJDPohWW5WzXOmiQQagm62eDXW8dHVwoDSwLBKOcPYPRSGZudWqhLLw7frAPFBp5VKj9v+UDV4rrl3HtEsfDr+CVipRVPHfTLw5lkzaREJQBhbZgMKTDAX2wyioGRTpYMo+l9uk+IkCU1jD2p1orTGEp7dIEohRfd2votdaIKsNIKcutMNRJq7h+bGATQwi9NtG758x3vSR2HmiMUBekqCimFiLzaAOk0KGMyt1zKP7EUbImd6zgS0vRwb5/7XtMGWm0QASM5Jki164DKVQsAE4Bo7/VX2n15K5ZJCBY0cjEGFdM4MEuft9NLMD2Ue4+xLum/5m35ZRBxb5XUAH8sCv/we1jAYGlxZaUtfbsutOqjft7dUCSNPUHJkW+39v3ucNHhCZlWZ+bNqU20NDTmakNGMCTo6MDxcIPFsVnx8Q/H8imLP5uSuTixj87nWh6A31jjkTJxFqAHUdRyslYNxU7jr5kgn5DF6NZp6IumWN9B5fNGT/mb87nt9vpSbKglcvmcmSER3c5H+WKVIcJGDTFqYuxbCK/3IqlQFMToanKI4iLirueBYUWBA0v4UxAUGIY5E2f963pTZIpgHZVXgWzmkDQMUzebe5aop5tKxAyKCqXUveZKttHzltufzUBOGVWdpzAS0orT4CTbiohbgpgKSEvU2RbT3mEAC+Tr2xjKfWwlP/uP4p7LO1mwZcGly6FMzU/b2Bv8fMSOD67abkUuSifD+65CDSk8/xwLZPruGAmzx4mXfA8bq2yxeChg6GDVVOWFTIztmwhFGTnUcBRO7h7PV+40kmpdCR08F1AjYCWaiIBEjmvWLMhznvO5D1njv91VfBy4tS27xWC/qRBXtGkfthtv9YBXRwsrqu1WrJW0RCpgKEU0bz6yLTompHCoqrAv82Px/4k4f7EYHHLWHHMFElT/bgr9+Rgfs059ZMirxTnVvomYgRYdskJPp6Gp/azb4C6KJfNoT4G8I7lPNvhJoZDKn9MmFeXpzyBEBQsgHUdhAw+eSkr9/GrLYQDvGsFI1lyRea2YEiqw6ztcAl6AYrfbuPMydTHCEiAgKQmwtWL+f5aR7rubUs55wX8sId30p9y3/gqwo4MccuFrDvM+s7jBxJLWi5lmvV4J2U7uBLu2ci6I8xsJpHBkJgWsSB5k1kNPHMQhOM/q2OUYW3MaSUSZM0hfrWFsTx1UerjjnhcaSZXL+b3O91ceHfdY7PzQtCfJBwkbFDIewsOu+QtINCQN72ZCxjNMug2+/Uz895qQDvB/KBkUTttdn2ioCbC6+YSMDg4SDTISAYENSFyOKH4gHCUBKNB7t/IxDr29pPOEzCQBkWLN85jUTuWojfFT9Y4aylL0TXCRy4iFuKrT5TVEsYjXD6fZA7pthuSgo5h0nmqTlFLU0EFFbwmYZns3Uh1PUCgMJIs1CCM0vO5QIsmUC/+Jy9nhCIL26bRewjLQlTNO5q+a0VvzpQqbAV9SmJaFhvVkxvF0jkVdv7kwtT6lwNDe7LZ06vib2psOO4C9OlE76FcQguB1kJIgZoVrduTGRFC5CU76kxblcZl50uqr77QO/i8egAkBSyXQ9DeYCG0EGi0EBLSdis5V/dWg9CEDKnR3YX0YyNH3to440+f4OEUWYu5NU5nuPfPZPsIj/VSFwiMmFZGFS0rLNCZQqgxpNsiwtLcf5gbpxOQAsM0dNgSeSO9UI4txMgF8vVCh2tChCR9OWfJMz5pXjnbowGE4CvLuKAFYM0AC2oJGxQVv++uEPQVVFDBS8B9PbmAIChEQLA1aXbn1LsnRjKKdaPFWTHj1qnRD+7tNLVOWxaazx3u+MbMGRlL1wcoKGVpmoJBAX8/I/bhqbGC0nV/fvo88K4zMAw6hmmt4cbTARpjnpOtNe3VL3mfVeEy3++4/lQ4wLVLyReJBAE6hj3/HrA09RG6EhQtGqv4yIU8vodwgCvmg+aJ3YCTWFaqtzYtJjfQOeoU0CM4fRLPHvYcWw11YQ4MlnHi+wYBDOG0PPXUY1xEAhTz5clzePy1a/KA8dnr2hfVdg4oECAFlm8w5dS/dkc6xxJep9nxqYruSZUYduFLvHNI7fLTKUnZyFJqnY9KEaXwhj9yYLP67n7sNUDAwDSJBGmsoj9JwS2hEwKh6RxlIEU0SKaUQS+AWDGz9OjG3KTokfCEGfFO9g9iWh4Fb/cSOHsaW7qx3JRK+yOpWTaFCTX8YS9pwdKJzG895vdUQQUnBxWC/qRBnlejNidGduWebQ7uapDrGtTTY4YVC8xMpQ/EY1LrHwxb904xvjKn7n/dVUHpVcPF7qzSArQE3ZnXC54eXRiXX50Xv6j+FSpSfwKxsZPfbqcmwuEhknnefxaA1hgCU3lWjZItKxktnxnzx3K14vkj1EV4aIcz7MtP8vW3Evdd21mNPqIfBlP83QMYksvmcu0SZ8ySiXz1KhJZWqvLdHU1dI4goTvB7gHWHvSJ2QmwTa+iKPjpOj54HvNaeHIfElqq2dTlhKMBCUsmUx1gIEs2T9ZkMOWY22kNHBhyGtwjCAj2D/CBs7lnAwIWTWDJRH64lh1HfUZalF8f16oFJJfM4psr2d3vzC2RYzTjsvMaYEId1WGaYhwZdZ1wfLZfA4QEY3nwrV2UwggwtZHDQ2UhAY2vK295Kxt7ox10sTMORnOsPcg/voHVBzgywoYuvvsUNVGaq+gcds4ua7JsIsk8BZOgwdExagyiIUzF+g7mtTlViqZGa57vZDTLjqMMp32zEmj49VbaakBguBECKSgU2dzFGxcwqY6DQyBRmtlNFYmbk4CRDLv6GM6gNfUx5rdW9AQrqOAvCOnrWz+/75Hnqt+uPSHx4iS+VsuaGNtyxpzaJs6+kqMdaM2EafLwvWfp/WuDdv5aCUJpNEblUXny8a2unn/r7KkJGN/u6v3G7Bk3tjSVPjK12pIZnBmpCwlD2/dbCA1aiyoRKOWlaYT2pwsIX4adn74u1ZuXWICSS19CSarOdu0VQk/C6EEJMBGgtBbklKnQaPGuXU8sr2q+beKS65rH16f35NPf7d1+f09v11g0qOovrmv/+VkTI1K0RLj7fIbzJEzes1avHzIEViTa3RSKBswWcArngFtnNN09ML1DHxIEanVzinBEhwVkFS1R9iQJSWpDpE20Jm+hPf07wpK2GGc0cNVkh50H6kIUFGGDgqKu8tt/8ajY9woqgKagsO2oQjeGxISIDAhumRK5ZUrEHhA3jIRpRaS0IKCqVw+Lm1onrk8N1wbC35szs9RjNmYQ+0tpbAUN3lOuYLuwnXOn8+xhNJw9jaWTXvI+l01kbit7+gFmN3PG8foMb+/l7ucZzdJWw20XMrvZNSOuN53IcuEMQgb3bWTVPpSmNkrjcqrCvO8sNnbRMcxw2mGHbdRGOKJAoKC9mmuXsOawGzkWoOkYJV1wzINXxS4cRtiu7S4nrcmbNMQYTnukucbVisElwUt18CW49WSUSHZ3t7ZAvE27C9/40ht/u1ft+9Thzf1BcpdzV14I3IPwmWx8kj7O+NIhSqVvwv2MMlpjXCe5gCQWpKqKZI6eUW+2XjRCI6Amgta01tKXYDRr71wI5g/u2NK+jGyRqXVl8QZ7P0va+X+X8j97eO6Id0Slmd/KhTM5fwYFk9Zqn0hvBa8AnNr2vULQn0z039C24LlEU9ZKRQ1RyE/K5rRgfX3t7FT6SCxqSHFfT/7tE8LA7wcLt+9JK80351df3Fh21+7pyf/tjnTKUr6nOcCYqZ5NqIvXJd7YHHro9JpTS9eyJ0E0hCEJBVjfwdEkk2p5+3LqogykHPPg7/DpTzYPGWgoljqV41DVQrDJVXjXgOK7q7n1ArZ2U1QsnkBLNc1VDKY8VRkNluKJXWSLTGtk+SSiQarDVJeH/U3Fj55law9FhVae1deu+DulyjUYK/CzTXzmcs533c49fTy2m2iQ+W3sG2BjJxoWTuDW81l/hHs3oDWNMd60gLueRQhSOS9qPb2Rf7+GTIHqCJu72D/oRPttlC5RSfDOJtlNiyf2cmTYZdVLV8m9YHNaqQnz3+vdvfmDDT5VmayFhpoIqYIbOYDqMH97Hv/1HJu7ymy5txsNwkkLMARIVw3QnV5fkrs3gOCyOXzpcYoWWjOUYkh464yiSc5kMMVAymMKRJZQAFOzsI3zp/P0ATRIQXeC7lEC0tO+L/019Y0RDgAYkqLl3CmleXQXl8/j5vO4fwO9SSbUcM1pFdv/sqI3ya+2sLVn/PZ5rVy7hCn1J2NOFVTwWoMQnHUF6x5FGrTmk2fox7dWX5CT8YhOT57b3Zo6lEtUd4tvpgor1j/O/DOY6Bou3VotPVsMUqC0FpYgIK694CSeUQU2nkok20JBQ4igECtHRksE/d7M6Ou2PthVSBuCa5tnOQ680AJRZYT25RP1Riw1NsEUJtEjTgKdXcNe1vG+5KX7WANZvvjxGX+0QhjOAgkQQos+tECaINEWIIRwFHEho8zViZ7NqcEpkap50frHRo60hmLn105ImIW/3veHx4Y7tUZHVAH5SD78vh0L71t8tn2chjANYR65KHJX59Fd+SOzq4MXxRb88xY2jZA1+cISgJaw3H7exb/oWVAXIqJa3vEUaQtgYR2dWZbWI6A/y7+fDfC+Z5zkkKYI9UEuauNTC5hc7mb+zRz2j7FmgHObuXXuCbiXrz1U7HsFFbj4zKzYrrS1N20p+KfZVaFjXI1PTZ54b99AXikKrXlV9eteGRKBDefNnxV7GdstCnjvmbxjOQHJ/02DVwg+fgldo2jN5Bf4G793A8kcAUlfknuf59YLWTGVjUcQEgGvn0d7DYvbSeZZtQ8FQpDM8YM1fOwSlk1i2SR+v5Mn9jpq7xoMQdeI4+EC3aP0p3xZ7Qokg2mkwDCwLC/53bZ94RC5ImWnKwAKFqM5h2fwd2e1B2jfC4FnRj032xfhxhXDcbxjnwaOYLzBLR2ldFBb9rYsT9ElRmxyXODz3AHhef1upr2zH3wVb5S3fy87fU1AMrmBQ0MeqWIIptSTt+gZdY7lxPWle3QwFQULrbliHpu7WLW/dF7V+bF5kT5eN5czp3L/JjJu8l/IZcymN/KBc9l+lEzBuQZSEgsBNMSO/1uq4GShYt8rBP3JxXOWDkRkb1CYStcIaT/KAlqZhjQgUjBP6x0jFd6u5ZvWJ+3n1aXrR3edXze3yrlxd/cU/npbKiR9meDajYU63C6/7y880l+4qvVUSstpryVbICgZTKM0nSN0DDOQZjRX3lW85CLiGIOgpKmKZNbReisZMEMyvYFssewohwb5wRp6Eg53f9NZfPRivvqEkxVecj41PLWf1Qf4414+fslx0qgPDLK526mq80IFblW4P3nd/uhokjWHGMmw9jACXjeX2y4CeHIvaw85ozd38fgeNnY65HVfins2Eg+RyCEMlCv7/tUn+fTrnM6o0tbz8a8VSnlt2skdEC49fWjI16rFR9DbF21fvxs8L60h3P9ru+ROg6tQn8y6ZyqcTPk1h3jrErZ0l0vraG/9AdTF+MhFBCT//BhFn4dvz0Rrnuvg/Bn0Jry/COeGKuft1p5jmALIm2zv5eJZXLWItYcQIKT7Y5AEBKbyFkXxMNMbWDyRfQNYys0QxAnMSEF9lA+dP/52V/AyYGMX33vm+B/t7uNLj/PeMzl3+ss7pwoqeG1iylxap1DME36gftrWQ1PSezFj1oriSPu7syv/MZ0wBqqmGNWkEqx+kGtvRRqo7GD7lFU7WufMGjgctvIgxNJJtMdQFmfNYkLtiZ7z1lTH+mTX8popS6smn+hjvUrRFgrtyuSqDZG1VHvYyyr41KE1vYV0VBoK/Zv+gwKBsJPedVabaK2GzyU7XdSsw6zWxlgZM+BQA34W3q5W1AjpuP2lhEfP4osSs+/QHroOsgiNNhAGQiG0S4yI0gtTW78ZPPLtrkdSKiOFcX3T7PdNmP18sl+CZe9TCKlCD41uHbNOr/bVbVQH+eiMNmiz3/70fLYn6EyRMulMMzlOzBDvmeyUw991Div7aI3ytimc/5i3DtKat0/jklaeGWBODQtf+Ec9q5oHLqQvS2uUYEXY6X9Fxb5XUIEPi6sDT59dtz9jTYsax+3vujAee3jxgrds3VuwqgNCFRWWVB/f2/+L01pD8uV94oT+7JDApDogs1llf9EdHe6Q1SL09llymStOknUz2YUgkQP467PZM52xPLOayBQIGgQkY7mydO+RHEeT7B2gPspFszAVO48ylKG5iqsWce/ziJwzUmvaa6kKk84DaPfqKY2hOa2dHUddP1GjBQ1x+hIoXU4+2H6i5aO4felfJX7cS0or5aF7uXI++tudGKJ8ZKkozUffl5LLS9FsJdwL4Y+gj8u4L+WxASDdt05Gnzt+XNm97dp7maPuUWxywG4dXKqNMwymNfDwDl9OngZYMZl9AySzICkq+pK8bh7zW8kVWH2wVD0vptW1fnSx88WZjWw/aud8MK3ROwsB71zBD59FK6RgdjOLX6ARYAUnERX7DnBKNcR95SGr1FBBZUxdUAwHA92RcFc0/Jbewe5wOCNEQyE/ZVfP2E+f/8ahghbeA/D2fY4S98MDhZu3JwtapyyNwG2yUaLm3QenpG88g/lax+mTuWoRdVFyJto2nIK9/RRLsuYu/V0ijgOSqxbxsUuoDVMfc9YQQiNgxWTOmMzhYQbSvssrCAc5MEh1hKowXQkODNJcxbVL3T37IQC6EzxzkDtX8c1VHBj0PrS00ykFX6AFgSGQEJQuo+3MlILFT9bx4HYGUvSnuHcDT+4GeGgbrs+Jhm09DKZQGqVAMzTGWB5TsWISJXOcyvPjdc6e57cSD6JLym7aLS8QRIPuFdOgmdtKxPDOC5jRWBab9+x66YV7SGlbemm3g/OC58LNxI8GeWwXfUnmNHs3C1+wxMZwml9v49dbyRbdSEDpP42GoQzPdVAs10/Qyr1EeLX2ngwfAP1JvvUUv9iEpSgqh52XEntPUjC7ifZapjYyt5mrF3PRTK5dSjyMkN6CqTHuSBjdv5FPPcQP13KK/QmeTOzue0HrXsJ/Pcfm7he5v89+a68aoAAAIABJREFU9rOiHG1tbddcc83u3btLYy655BL/gObm5je/+c3bt28ft6uf//znF198cX19fX19/dlnn33PPfdoXfllVPCqhFZFc2inyvQB4ShVdRg3XqNXtNAa4ay4uOydTT96ouXIwdmj+1b0P6+yVj6DEBRyWKnekUduSq78WGPLlT3nH+i+4fLUx9+402jfcUAkRIK2ly5N+xJx99Gnz9zww7/e/etlz3112fp/yapCotC/f3R91kye6EO/ivDJyROXVMX2ZbIX1NX83cS20vYRMy+FACSigCWFKFELEYyiGdKZ2QQSwsghTOc7diW+vXyySXl/YiAC4Zb2e6bZXRjYYoNuNp9jqkUOWQS7yV7BoUKEDoiS5L1GYcGPew6MqQwIpfUDg3tNpS1f7z2NjhqGIUVI/CnaqDbIE918cgOf2czpv2PfWNmn10zhG2fw6UXMreGWORxJ05tlaQOXtwO0RHjr5D/FztsISibFK+z8i0DFvldQwTGoCYjTawLHZeefTY7d0Xn0nu5ig54lMMBQYCmeTo7c0z/w8k/1z4c1pkf/e6x+YH1QjxmJpPjBMyRdAn1iLaaFUijFvBYAAfNaOX0SP1jLPz3GZx/hm6soWsSCjjnRmmn1fOUJfraR76zmu0/z5oX8/ev4l6t4x+nEg1w8G1wrNq+VjiHeshgpfZ6+AAgZ1EUxpOsFC4DeUZR2MsQ9aO+rJcpclBPZDsXvjikxD/hS5RA+5keU77k0spTz53rHHEujl3bue14Jd2JewxiNBi1QGmXb3NJF8McMSgx7afKlMa473xRjOOON0ZAtcHjYFe1xFwMBgwtnYFpYrliNgq3dKM2keoxSdqqQb17gzfx9Z7GknaYYS9t5/9n4ccYU7riG2y7i71/Hxy52KuDHYX0Hd6zke89wePg4n1ZwQlGx7y4qGfQnB88nzJ/25Dcmi6VHmYLaovU3h7qOxEJFQ2joi0Q+smDm6p7BunzB98TTRYvrN491ZK2MZacOe2FWu5PGm5qDa0fM4SL2Z+1heXXLKSZDL+DCmTxzyItFmz6C208K228DkjOn8Pq5fHMVB4eQICUXzCQa5PzppPJ8azUtVc7eMkUEBCV50+t+a1pOavzZ0/jZpvG59s6hNb/ZhqlAs+son7/CyROc1Uh1uCzvHo2QLJrAu1bwwCa295I1QbkRNe20YimdwtojnDGNgul8ap/roWEvQ9zmoO3CrvWd7s9Jg2DUXdaEAly/lB8867tQ7irBzgePhQkHiAVJ5X1d1DVCcNYMkBwsRR18cXIvSx3P0tsG2N+gphR7H8lQG6E/RWPcu33eyQo39C/Y3OkcytOqk974gRR3PetbbOiyidk8gbOt/AmrYWCMgZQ3fkYTU+vZ0k0owJsWcuYxuoeXz+WxXa6gngDNmxcCfPFxOkcAnutgdx9fu+Y4v4oK/rIoWvx0/Ysaed8G5rQQe1HPxmAweN9999mvTdPct2/fN77xjSuuuGLHjh3xuKNWsHDhwi984QuAUqqnp+c73/nOZZddtmPHjqYmRxritttuu/POO6+++uovfvGLoVDo8ccff9e73rV79+4vfvGLL/UsK6jg5ELlRkYf+2C+c5VShfrXfTu24F2AqIoEbrrOHnDk5z1NhlGQIaApP1xTSA6L+inziMTI7HiiOLhdxlukJjr4zw1XvnPdT4qJbD2ifmBzw9L0t+pv/OgJnfx3ep4r6Ax6EGFsTu542+avNw98NWhEZtQuv2n+v0+smndCj/5qwaxo5IEFc/NKh8vlCN7dMmd1osfUSsPMSM2h3JhQWkgRFjKlTGUIIdNW7bMiPKh1sUwfz1sMlJz5ca3zpNcmx14FObS+nyCwJ5P1s+zu4kAYQppagZYIKcWtExff0bkVewGhlRJyeU3Lp6Ys+2LH+oJWMRlWWgkj/d1ZF4XlnyLosxbf3sOsaoCA4PfdzH6B38jnl/DmSYwWOKeZeMXB+oujYt8rqACAdQnzS/szK4eLt02Nfn5WNPgCojH39w/euvdAXgfSxUhM1QkiphZAVTDfHM7vz+aO850Dg4dXHvxUrH5PPDZ3Ss33FsbrX2GRQ2uUgEpqYWgkAo0UAylqIgAfuoCfb6Y/ydxW3rLI+86zhzkwQDCA0uzo5dAwk+rIFskVOa2dqjB501F62TvAzzZz/VLu38i6w+TcMHMkSF2U3X3s7kfAB89jYi1feZJswfFJi4qmKj55KV9+3FVcd31k8BrggWPpqqKkfNc/FMSysHxkhV/6ppSnacOxksoxi1J6+rR+ltzm00ssEcL3qc/7LiW3HdvM1k+4+7+F36CX5ubf4m6Q0Bhz5WRxvtif8l7bm6VkR69vPxohuPF0Vh0gXSgroO9L8sgOLpqDaTmDpaAvCe3kTbQmZNBSTdFifhvxICNZnj9CY5ylEx0lopxJQHLcv5g9/dy1zmEVtvbwtWuInmIE2klExb77cNLWj+9///t//OMfl97+4he/uPbaa4eHh9///vevWrVq5syZd9xxxwUXvDZ1SFeNpq98LhsPMmb6n3tyX1X0k6fNdp0XnTak0PqhCY0kVJVBSoEmGjAeHbaKVhFszVYhhVYClDYEbSFx69TYh6ZGagLiwaP5Ozpyu9JWVIivHcp9YXY08n8TfXuVYihDTwJDoARK+6jeEmzLJIgYvHsFZ07jyT3sH3AMmLKoCXPRLP7jabpGKSrSBapCBCXLJ7P5CAWFUmhNT4Kg5MLZzGoCkII3zOPBbR5RXjI38SDpgmPJFDy+h/eeCRAK8KlL+cr/kCn6eGTNvkHu+COjefL2+sA1J17DFu3VslWFMSTKKjOBpdMss5eqzCte5KvwWjGVqgjrjlAssrOfgCBnkjcpKrQmlSedR8QZSrv1ei7b/qvNXnigZOalwcxGEIxmUYohl/I+Jk5ftkooWKRymBbPHymLzIMn3OT/rr/ur6y7jr2tFAbw5RFI6XH6ZYuPY17bP5veBNUh3rmi7Fr5sXIvY7myRczyqQBdI94kkzmvx1wFJw7PHGIo/aJGjmZZuY83LvjfR4JhGNdee61/y8yZM2+88cY1a9a8/vWvt7c0Nzf7x1xyySVLlix54okn3vGOdwCrVq26884777jjjo9+1CEfP/jBD37605/+0pe+9J73vGf27Nkvas6vNtxwww1z5syxVzCniH0/RZDb+6vC0eeMmimGVqNP3BKde72QAXN4twhWGTVTgJ7haKtSGAitpbZkqDi1rvO0yWsHHvi+ley0ckkZbRJotEoMRodzwYhOghgJN4zsTdeZGRE4kaqgOoBKIwJowFiT7PhAbEpAhI6m96/s/uk75375BB761YbwMTbrkvpJBsJCC82YWbikbuLaZF9IyJy2TG0Cqun3BLKKAkKjpS+HRHhCusKXYYBP66Zkx209Oldx3jl2aQHgLQ1KzfSEhrwyg9IQoDQ/nHPJ74Y7hC19IzRCTAw0twSjfz/59L9rX2QIae1ld8doc31kan3Vn74IIQlgaQxBUVH1wp6TgBWNL/hpBX8uKva9ggpAwxf2pTtzak7c+FF3dlG1cW5d4F8PZQeL+gMTI69vcnirpMk/HewzzXC6UI+K5KTQWkcNFQimJsdHB4rmGdXH1KvlzX13rX/9Gad1RkISvb03b2nxy2X/yxPyZUawWeimGnHEFFiAkIq2GuezeIibzjzOd5Kuwq3tvUaDjGY4c5pD4v9iMwqXaFas7+DsqTzf6Qix2illBZOjdvGURgt+up5/upJFbTzfhbJAU7QYzrKnr6zfWNDA1I69A69hbCxEvuD50QKiAUzD6RLnONc+p9Lv/HrcgmsflSrzq4Uv/i0pE58RJd7fz6qXbK6fuMcb4CnkCC/DHe0/pheK8JxukFAVZjDtWwaUdo5zUDRCI4WnumNP9NqlNMTZO+BuE+6pCYbTPLjN60OrNNt7MSS/3oZlAZgKIdlxlG09dIyQyqM1i9t5+zK+vtIxIgvbuPXC8V75r7a4CvtgWvSPMbWBCl4eVOy7DyctKHrgwIF/+7d/2+7CvkbveMc7QqHQpk2bbrrppiuvvHJwcPB/3c+rDhtT6TdtOZhTarCQz1tuQFWD0AI3lug+ErUgHwzUBsQ3F1S9qz389vbwByeFi5ZVCnaCVtoRswkI0Z03P78/c8Gzo08OFmfGjfUJc7SgjuTVtw5nv3Eoe9LO+aQgHEC6tkRCk9uTy8u2tp/1moLFD9fxuUf47Xbvdig4MsrdGzg07IitD6dJ5JjSQCxIMAiaoEHQwFTkimw4wh63VPCNC/jYxVyxgA+dz60Xcfl8lk1iaTtFVTZDw5ex1VpbLvemATIFesfIFlyxIu3moOH1Q7czy2zH8dqlnjCcc44+dt4fAvfHwBe3lfHd81p57xnccDqNccby5E2C0rPTWpMpuMV0JS/ZVmb3U94QMLh4JkfH2D/AwBimAukuC9y+8/ZCoXxmCM11y7AU0bAb6sf3J4Fnkks3sYxYL03Bd47+Kj8p+Ze3cMYU2mupjSBtKSFBQHoFff7gP4JMkc09fGsVm45XVNWT4OdbvKUD0BBzHPrS4qVCy79s2NT1EgZvfCmDy7F48WKgp+eYJjYuWlpagGDQ8ZQ+//nPL126tGTdbXziE5+YN2/e008//X+exisZDz/88AMPPFB6eyrY91MHyswKbCE4aYqQLoyN/P79/fdd1PeTpQP//bWB/zKTRWN3c7zaHMkb4R2tc88f+drSnq8kH39v4cgfzZG95EeKA1sLw7urz/nHeEuNGTA0UiM0gUBwn5AntmXOJyafr0UcXUSAsFK6Pq2rACGEpY5X/VaBDw8PHVboqAxEjMCAlVscbyoqa9TKZ+3EEbQKjGqRQwu0dMy98PMKOKLzlNYzwuXucXx+f3Kf9g3WfsFcEMrjGpzVkTCVkkJaWDfv+8PPB/crpRFILUMYD5/mOGNZy/zRyr2dP8lHng0ZD4cST9iJeBSUtSMz3F8cv1o2BN87i8MpOtKc3cy1U0/AZa3gxaBi3ys4VTFqmrfsO1i1+tnrd+zZkc6uGTXt6GnckB1Z680bkv95JPfL3vybNiSfGi4ezFi/6SssXzOyK1GTyE3UKq7RSistKCojk69uDzZ/Y9b0q5vKyMei0p/eMbbkvNM7ohGBDioQPD1S/EFnbs2o+QLzOgkQEepvqknMOa9Y3aSmtYhPHtPdLW/yH0/zD7/lK0/QNQpw1lSqI1gKpTAEsSBCcGiI76/hgU0sbAFAIxRA0MBSCI1VciSlQ6yXPMRskQc20Z1A+VLXV+3jwe1MqqM+SlByWjuGQSSAxim4LymsZYrOzh0bB6M5Uv5K+nL/UePIwzoTsH1M5Rg+Pc4Fdn1th+QTZR665yDrMk/Z3iH+vLfSlzQIh+vH5ynbxtcx2SU2H+/rjXEnq91m7T39Og322WiESw6oEiegiQV5/VyURkJ9HEN4xe5SsHwKPSPuZdEAqQK/3eGw7U4xgQbY1ks6R0ASMNjRy+92Mpxx2Jvd/RwaYhxs4R3cC9wUHz+gghOHin334aRl0O/fv//SSy9duHBhaUtHR8eTTz7Z2dnZ3t5+6623/vSnP/3Zz352yy23nKwZniA8NjScL4Y0oKUTqrXzghUaf3mR8wQMS5m19I+78lvHTFPrtpDhtLQGJ1zpBmYLSoMsaLUjpd+8Ifm1eXEBASkEFNBrX0nG9eVAwSQU8JqQXDCTP+xlNOtjlt1MLttW9SVdKtjdsqOnrFO51rx+LjMb+dZqsgUAZbqeoWAgzfee5uZz+eN+ggaXzeatpzkzOW0Cz3Vw17O+Di0aDUsnMJR2FOuAvOUeC8+b9ZtJUfJmtZeAZtu8wTE+/mtHcN+BG3730ta0Ex73PGEAvr2aWc38zXlUe13g+PVWjiadA5XFFYRbBohn0QO+2jp7YyzAZ6/kV5tJ5wgYAIkcEYOc6SPNx1l6nFmdN5MLZvLoTpLZsvWBF6n3xd69PbiLjNLt888Q353VFv/yJGN5CqbzdQMm1fFXS3h0NzuPlu/Tn7gHq/ezbCLj8IstTsdd7QYGbrvQ+ei0drZ0ObuaUFNJn3850J14CYM7R8riPS8FO3bsABYtWnTsR1rrrq6u22+/vb6+/pJLLgFM03zmmWe+/OXxmblNTU07d+78Pxz9lY9UKvXhD3943jxHCeIUse+nDiIz3phc/Zki8su1H7pv7jsuWD/8oaNHVwRiKpMp9H4W0Tpf32pVh3bXnnNQ3Dk3t9nIFwqFPiICoYVAaaQqChXOb7g/KqsWTqja3nOd0HJ+/sfN11+FPLFL0+taTr89M/bVQw9rnY0YE8KBts5sWovhnDl27oTrT+ihX73Yn0usH+u7sn7qtEiN1qC1FkJr9mZHY0ZQo5NWQZeyAfzLDMecamdBIlyGwvvUXq7g5NcLdyUsNEp4wn7eOsGJuztHcAVwnIWOFjnLBIpaCwFSSISF/um8yxZXOUrwX+nc2Lq/eiSUS4mijhI8FAVj2MzfvOcPq5M9Ba3+c9bFb28py4q6diqXtDFSYHp1pXnXyUPFvldwymBXylqfNKdE5EUNQQHf7Dz6k57Bgg7+sj8xUuy8trX9yaFCRIqhgp4aDWwfy0iBpUHoW3amu3JWSIj+giWIaGGiAxDQWiO0qRFC/LEv9pP59btSVlbppdUBQ1DQvG9b+r5+S0optFZIS2itkWPZf9qYyQg5qz709HkNL6Sl8zIjNFGEPuH18R6PBzaxpRtDksjy/bV89nJ29rGknf40KI6Mks6TKpAqUB+lc4RkjhmNHBx0bNPbTmNqA3Nb2NDpCxv7BGeAaJBtva6IuXtNLIWUmMrh3wfSXDqbR3Y6FLzjywtXmcaNPXvp5Ti8kL1FuAS0LuXYKbdizN6ZHO/nluXk+Xl5V+imdBQ3y9PnkuPI53q6r7ps38p3pvhmrv17KJ/PQNrbmxbEg+SKDodglzIIQVWIqgh9SW8jgmyRZw+TN0nmnfGtNcSDFBXTGkjmmNrAwZJGvGBSHYkcmRwBWWLI3Em6FtvS5Un6eIJCJTTHSWQBlCAaJB4eP6CCE4eKfffh5BD0mUymt7f3s5/97OrVq1taWj784Q9/5CMf2bJly5QpU9rb2+0x55577ubNm0/K9E4osipoCotgP2ajk15kQ7gxT+GLhWpyWr+tJXRvTz6vAA5mdU1QJ0s5XqUnOUiUJWRNUY0FDUPqp0aKeaU1SFCamqC4vzd/cUOwLXxqOBdPHySZdS6Ngt9s5StXMZIlkSUe4sgIj+8hkXEvtc+MlSyWExn2FVyvOcgvNpfLrvnMWLrAN1c5d3DjEd7jtpnuGOaBTWXfsg9670ayRabUM7+F+jhBg7yPvy7FpW0WXpakWiiziPbboqJQ8Dhiv3F17KUb8zcEhqCgSnQySrBvgCf3eBGFTIGNXUg7x19DKRwtAEyFLP1QQQiC0mfkNMAtF9IYK1vNCE1ROZORpQbG7qUWEJJcPo8VU5lQ41ztF4QuW0l4cBVpyih7yqR4hIAAQ2nvewIszXCa4SxT69nZ515gX8ygtKA51lRr2DfgnTiCea20u/3gbjmfjV38YS9nTOGiWS98RhX8haBh7HiSmn8CmeL41JvjwbKsBx98sPTargD727/92+XLl5fGrFy5Uvh+t8Fg8Omnn25sbAQOHz5smuaMGTNe2txezbj99tuvvvrqvr4+++0pYt9PHRR61qCtB4Pn/rburXOqY4fHxjYzeenYY+gAQgm+IJiijXCN3LE4+uW2oYCSBanr7IQ0bK0vLaSShbHt+ZUfb6ibemHV7dH5N1Sf848yUv8yzP+W9hXf6dnbEohIIY8WMv+64qfZfMf0mmVN0cn+YXll9RTSE0Px0J/UKH/N47b9T327e7sWOiKMny18w9uaZv5q8ICUYl60/snhDhOhUG7hu/IVxgnPhpZSEyh96HIW2mfx/So3yrfMcBbGytmVvQhy/3FofkFQSNPRNBQ42jaGvfJ4165VXzp04NtzTwtLuTM7Uh2LhC0jFzSLRWVUCeDe/r1rxvqagvGw5G/2/fGvmmcZ5euQhjANFW/9JKJi3ys4ZfDsqHnl84nagMxY6vaZsY9Oi64azRa1CAmBCGway913Vuz7nfI3/cWunPmbvpwWWAikRrE9ZVYJkdQaITUaXKVmt7moBgtx/rrEmGmBaA8bN0wIL6k2nhwqSAgbImdphShIMblojkojFZAa8XxKv2fL2H3Lav7EtF8p6Eo4NfSGoH+Mx3bx1AEiQdIFrl/GdTUcTdIxzNZeDIkh2dbD19/K2g4e30kyz7OHaa7ifeeQKrKnzyN840GyJgqiAWoitFaTMxnN+A4saIzSk3BMWE+C3gTgMQkOX6N9XnDJo3dZgpKejNcu9ZiP3O95Oe+ipDCDO10fS4BLbojy4+IO9rz1Y/bg7NZPfYzj931TArTPyRduHmHpuLbIT6n8XQtSOdIFQgEMyBQdg67hx+ucfdt1/IMpLl/O43t45iCrD1ATpbWavjGkcP6zVYNMMOysQQ0QCVEwMS20ZlYz81p47rDTC3BqAzOOEaR7+3K+8xSjOQzBDcvHf1rBiUPFvpfj5BD0Bw8eBC677LIf/OAHa9asuemmm9rb2xOJhH0tbDQ1NR06dOikTO+E4vrmxi8eGCGQwYqggqC9jHhRRAS8SKkmboivzI0trw3+uDvvhkNV2uT9k6M/6rKLcEt64iJskTV0OiAF5Ex+3ZcPCEAWlRWQ4r7e/K/6ChK99uy6+VWBsnbir0l0jpZZMgWfewQpqI9x9WlcOodfb0EYaMtTPgWP1fWIcjcAEjToSZRXfpWbK8/CCZTmN9tYPpmOEb650m0OU7JhGg2DaYDdfezpIxSgKkS+CIyTOXLtpWsmBcxrYyhN35jPAPusu/2IkQJleU1lbYMXCnDedFYf8AW6NWiUpnfMu3SRIEoTNkjnUf5Qgbt/XTqiQGtmNrLjqJvyJogFqQoBvG4uGzspWmiNIYkGKVqYioBwRO1LIYeg5KxpXLXYm0My74tG4K5LcC6Cc1m0e4m8gFYZxtWjOKMspHTrFn13Ml/kivnsHeDAAFo4ZQHSNfNaEAty/dLxPzMBZ01hUxdjBYDFbdx6UdmA0ydx+qTx36rgBEFAdeSl2fgX12SmWCxec01Zj9+JEyeOSwAvNZkBBgcH77zzzquuuurRRx9dtmxZJpMBQqETK9zxysG6deseeuih7du333zzzfaW/v7+U8G+v4ahCmOp579eHNgWbFwQnXdD4olbjHjbQPW8SGFEFwKBTE+VldJaSkx0GD0sVENI7sYyg8UfKfE2VFAg65JvHa35JcJu2i4QAYUyVEiGqgjGikM7Xx52HmgPxR9f9JZ7B/YGhHxPy9xFVU2wZNyYremhTx9cu26s79zatn+fcd7saN3LM7dXGpTWd/XtEkILyGvrI/tWHzzr3TftefLnAwd2ZYdd3rxkYYUQNv1Q4tzxDHEpZ0S465kSRz+OI8ANrpeZdXeFowVoIYRLemgQwiGk3J7z9pG0QiLMuNKh7dmO12/rAGVpvW3ycHuy6sJDU9LTc7WXG51Z698Pjg6YelDmmoIBwNTKEKd0VOYVh4p9f2Vg27Ztt91224YNG5qamm6++eZ/+Id/EEIct7HcSZzkKxkFpUeLuuVPZss93F9oDRtVBgrjdwPFj06LTgzFFEMKYaGsQlwInbIYLKh5VcYfh8wAmFqjsKPfKaXDhigqXZYx7MsrE0J3ZK1JkcDRvDVUNHfsNafGJNAUksNFhRBxydNn1/1oZdedwSrpypyv6svBq4Ggn1zH4SGERmlaqjg4RE0UAVKw4Qg9YwymqI1QtAgIihZLJmFI+pJoQXMVQxn+uI942GXn3ZS4XJH3nMVImn0D1ER4w3y6RtnT5x03IJnVwlG3AyrlOV6lLUIilJdmJ9y+aHYc+thaeSRCuZS9j20vEQs2QTTeXB5XI952ugMULc81LssgLPnObkTc6yKLZ9bLflXut6U92PJ+Z9q3W6Bglufz+fZZFXKe7aX2MwHDIdbB8cTv3+B0BRCCZI4zJvPuFQxluH8jm7spWoQDzGqgJsLzR6iKEAuSyPKB89g3yIZOuhPct4GGGKEACybwtsWOgIEfU+r54ps5mqCx6sWQvxX8xVCx7+U4OQT9ggULUqlULBYDrrvuutWrV997771vfOMbRXm6imm+BlVZFlUFz6lqWpvRWLU+OQ7bozAQWVQY1yvIK/3oQOGWqVE790igaotm1jBubAv+uDurtVsOrAXovJRxy8oYQmkhwHIe/lrbCdOQ01rAmWsSFzUGPz0jemHDa7QztaX43hq2dbvGy+V57Var2STfe4bPXM70JjpHyKly3lyULWH8AeTlk1jX4Zmk8WJEvhc2w57M8Ye9jLp9aewB3nzcqIx9EwsmeZNlk9ncievtIqAqTCrnSNdpqIvQVkvPqLM/Q6K0U3RWMs/29oYYYzmKCuWuD4KSxjhrDzO7mV19ZcFzIZjb7F1AKfi78/n9Lvb1e2O8RYZ2J+9eov2DjjNuxzlmt9BWCzC9gQ+ey38+49wU+7ErJUXtzgonM66oWDKRx3YxmGJaE2dMZkLNeBU8X1mJ98KtbfeHP5wXwSCm261B2Qo/0lvcBCSm5X2haLKonUiQT13GYJpt3SRyRINMaWBCDVu70YLzpjlyPeNw9WnUxRhMM7uJc6cjjjOkgpcPE2vZ/aIN/OT6F1kfF4lEsllPmPjw4cM33njj9ddf7y9wG9dk5t3vfvfixYs/8pGPPPXUUzNnzsSNTI/D/fffr7W2G9G8NlAsFm+++eZvfetbVVVeYzGt9alg31/DSG28M731LiPSUOxdX+zbpAopZWZXFB66c+oNIjmQDTTWWAkplAZBXusAgYNSa6UBM131eCg/Cx0yCCAsEFKE0MoiHbKaLGMMUIVUqH3qy3c+mfSZMnayL8sNAAAgAElEQVTmzD/Vqfhbe9ccTPZOFcae1PB/9Gz/+szzX7bZnXQMm/lHhzvC0riyYWpYGFnTdP98RU6b3fn0LwcO5ZQFrt335dxpL/itUXZmH44JdkQdhTe2lI5nZzZIl2Xwnha+wUqAQtiNZ4X2PtVoraUwtRIa7dIQstA4MXdpZ9WDqCiyqIVZVMGIITR6VPz/7L13nB1Xef//Pmfmtu27Wmm1q96bJduy3HGT5Q62MZivKQFDKEnAEMqPFghJ4EvyhSTEoQUbjI2JsQEX3MA22MjdsnrvXVqttu/ePjPn/P6YOTNzVzIEiC3J3M8L1vfOnTlzpug8z/N5WuHfFy3/zXm7/nn62Qd1+fzf5DsLs73Rm6SX6NK5T044OfXnnTNxnKIq3481HMe57rrrrrjiinvuuWfjxo1ve9vbRo0a9cEPftAPS7ziiiv83SZMmPC7x/mzxX2HSm9fm9Vaz6y1fnla44TM0Wn6WgtHKSzpKfxdPj+p7b5OR1plx81IZPvS3emEk3JbbGE3JMSAJ/BAmqopgpIK47AE6CjlWABYQrtK7i86aCkECSl2F9QlrcnVQ06NJc9qsn64oL7g0dGQoBg02gbqjk/aYPNhfr6agsP8dm5YCPB/TiVbZk8vjRnetYjfbqM7SzpByWV3H0NFbIuhIs0ZxjXRnOHiWQBFJ6hEakvKHit2IAUqxqQr2NnNu04PvvbmWLEviNP3E81ntFIoV+ZeU8kqiCAqTgmkDvrYjbRzBVKglSmME2vQEiEk02XFtpCv10Yyxk8dshZlz3DjOi67Y4Fr/s/xPPXAu27mE2NLQi5LKfzWRPGguvgEPDOq8D+b0ynoySIFCRtLUHZRyhjpOuhyJwQuxgUFwGCJmWNYuZ+yG9z/skvC4r1ncs4UntiM63HpbKa28uB6BvKBjlHOM6aOZ3dw5ZyjU/BJi4nVxrDHAlX5HsNrV+3k9ttvz2QymUzmggsukFL67LyP2bNnd3Z2trW19fWF9aTo6+trb29/zab3WuKR00bVeG2xyhv+/12Ei05ilYLCZAJX86seZ9DRM9Ky3nWn5fKji46t9G3r+lpsGST6+oHMQnhSFCyZ0NE2hVY6FKxaaTxNS0oeKKl/OVrPWAWuPnLzCYXDw/zTY6w+YNhjHUWRh75ipdncxZVzI0+sJc0/BUM6x13KCcnC8cxuC8zC0CCUYIvoOQa/GKexJTkwiC3wjAcYw90LY7LG6W8Nw0Usy0SeaQDHw7aCyWjFcJHOQRrSNGZI20hJJoEMjzenSNmcNZmPnM+NZwZZfkLiePTlEWBbJKTJhhMALXU8sI4P3sNnHqQvBzC7jb+9gI9eYEYO/+evhqEDQSOg6EZBbRoumh6pJU9vD97FEFrjqZhCALaNbfOdZ7l3DU/v4J6V3L+OjsaRLVvHNxhnqZlJXAfy/xFZktokY+q4bDYffgNzx5p/SoJMkpvO531nMaEZKYI+774OIQWXzKbFrEittVw0k2sXcNkc5rTRlOH86Vww7ejsPFCf4o3zuPEMzp36x1VDq+J/E6f+IfkKf2xyw+TJkz/2sY9t2bKlWHxFZaKmpubSSy/dvn07UFtbO2fOnPvuu2/EPq7rfuhDH3ruuef+uGkcP4jL92984xsTJ068+OKLc7mc4zjlcjmXy/35yPfXK7zeTTLVhLRFutnt3SASNSAXlVb9cO+73tx/zye6vv6G7NKoMqpVQOvQqnWtgXxmVb7mxeHMem/wSyr36TQ3NAxfmim8cU/yXLf9VLd/a7LjLKtufM89i3sfvMEb3veqXov74L3lr3yh/NW/d2+/paI9ewz68KHBbZsT+QLZYTubHfLKr+qUjisMuKUbN//6pu1Pv3Pz49NeuvPn3TtOrW81dfH0W1un1Ujb850vVMr3ALFKr8IEIkRedJP9JgyV4BMWQS9Z05YpHDbQf0zTppDgELFTCL9UvR+14veS1cJpln1LDuVsmZunrZwWZUAEHgMc1N7y8FPZAx/b/uy71244lE2h03bv1dbQOTV63kfGHZEtV8XxgKp8P9ZYt27d/v37v/a1r40ZM+bCCy/88Ic/fP/99xNrLOejoeFEiLM+FvjUljyKhBBbct6HN2Zfabf3jEsvqLf3FNSeove3k9PAnDr7O7Pb88UWz0uWFI5XO1yq6XHEtpzaX1Sz6mSwMAYQxhg1lpqJi5KQEL6xrzXSt6LKaA3P9pXn1tk/Prn2X2bWbhr2Tnuu/3vUTCgUAk4ffdvC4y+NzFXc9gIHBujP89Q2frMVIGHxV+fwz2/is0sY38Tlc5nQzKFhFnQwXA7ipoVgsMj7z2ZKK/et5jdbOamDwQLDRfpynDyODv8dNhyCbzLnygwUcDw2HOLLj7H+IICnEYLmOvb0s6svEotCRHIKjPizAKQGgauwLVoy2MKISF/MxnwpGMZchG1aKyVpeAYRE8e2DAYIo/dGCOoRp4iHEkb761iMech16MiR4P+NouUkIkZHxGYWm7yJmcP3LlR66F2P0XXUpNCEVFhQqt6WWCKap4BzpwB0DeMpM23Bhk4cj6e2samLrT3059nTF7Af4bNIWNgWfXl6czy5lbUHKqZcxbFCVb7H8NoR9DfeeGOhUCgUCkuXLr377rvj6QY7d+6cNm3aggULdu/e3d3tF3Rm2bJlfpvd1xm25LxZTw/k3Vg5FIHp+5FE22jLrFk+yc571g19u8O+cW9nZzp9oCY9tlS8q2j3OkoLAp43oGjxECUpY3SwiJY286x7yl7J5bl+t6wqFqSPb8qlHutJP95zw5phTlBozc/XcNiff8z9G8ViB5EDjK5j7lgmjcKSJCy0h6oUOdr4TqRESnb38ZOVvHsR89uZOopL5vCv13LDaXg6Vg+uMqY+IWlvYG574DEOaWVt6sqFWWNCB7VWsyWUMpQ6oCm5uCpo+w54MFAImsFmkpw0lgtn8MZ5nDaBhBXMQUgKZR7bROcwaw8Gx2oPoOhQdFh3MCi5k0mQlMxpY6gYVNfpL/CfTwc3Uwhmt1GTNBdk7mH42f9Qwb9rGtIMFPjZan6zlf4cg8V4vXkQI9kQDY6L6+KZwrVll+d2UpcKvAgYJ8qBQQouVkwhILxRRjlwPXIlBgos3Y6rSNtoFVTpGV3HvLGcOYnPLkFrpIxK4CnNoxu5eSlDRZZu54ktdJ2w/wSqOHcKo2r/R3s2Zbhwxu/f7RXQ0tKilNqxY8fv2Gf9+vWhFPuHf/iHp59++tZbb43vcPPNNw8NDV1zzTV/9DSOE8Tl+7p16x555JG6urq6urp77733a1/72uTJk/9M5PvrGInR81WxH1VW+R4tbJFskIkaRXpBdt9Nh7/3f/r/u0aZSqwaoZQwhUZ8iafxEFqLoaTclEj+tOw+kk0d+uCcq6889ab5U/512Tt3ZyZfMvjsF0sHni1s/Xn33UteiTf/06G7DnkvPoMQQlhq0wbvpeePvttv171pX91B2+6zrE7cqzNtr9J8jkM8P3Ro2XDXkFu2ED1O8QNbf/PzOZff1LHg3Ib2v5twWqOd+sLul64aNQmIlJm48R+wB0ZAB5LW8PmhQR5wETp61iG/oEFrSyAD5VVIGbPntV/EL6ILKs4LCI2UOjGoa7epVK9UCXt4oRw6O91/YcZLlpQndFAOYsh1nhvqXJU/KBBCKLxa8tPePWbKpFT61bzBVfyxqMr3Y42GhoZvfvOb6XTwD6Svr8+yrLCxXENDw/Tp02+++eZjO8njFo7S+4rKkhqQgv1F75X27EjLn55S/8LZjfsvalk8KojzvfNgEUFQ7QSFyoAnBDZsGDK2Uny9PXJxhqaElKFB51ulSvu7F5Re2utcuzJ76fKhD6zPtiTlqKRoHl23KMU/TEmvfEPLG5qPFkLfl+OelXzhET75AF99gjUH/rSb9AeiN8dgEUsGhci394zcoezxgxdYtR/PY0IT88fiKZTGU8zv4Gu/4b+e48W9/HQVj29mcgvZMlNamTeWS+cEAs4nUjI2tUlW7+czD/KJ+3lkIwmrIoBtbD31KepTdDRiC1JWcP+l8QcEVnNMdGnQiqEi0sT/hQXfKzQgE/ugjAyN0+kYFihkFTS4nn+ceQGOjGc3E4iTHmAYdhGbgIg8AaIyKjGcgIgV1BWi8nBNygpcRJjrCnxDKnwTAyjF3n6yRcPpC4SgPkUmETyyIEdEM66RcY0AnsmV94fqaOLlvazaH8ztwfVBQF7SRqkgmO/AIEqzvZsvPspPV/HtZ/nmUio5sSqOAaryPYZjU+Lm3HPP/cu//MuvfOUr73vf+1atWnXrrbc+9NBDkydPXrx48ec///lvfOMbjzzyyNq1ax944IFjMr1XFe9eO9ztqFiumS8+HXQyWBZ1SmgVSVTNw4edx7r4di7/4tPLd6eT1551SvhTFImsTRgRYaBSzHOrwp7goqTE1oI7v96SsWjfVUPuzXsKaYlA/KyzdM2Y1NvbT8DaW7kyWw9jWyg3sgZDmy2AprkWRwGkLLQCa6Tv1LcttZ9GrXCgLw+aO5YFvU0ODJIQvGk+P1kRBXVJTSaJ61FW1Kc4bxoLxtGbiw8aSbLGNP0FIwX9tG4RtFENvdqWMBkN4cugAAplhoqcPZmWGrYcRmtG1dHWwMF+hIXy0AJHcc9K6lOx4fw3wX9PJFozrhFXsbM3EOT+9A4OsuEQ88YGZ5zVxpbD5MqRxz78G0pZX/YnJGPqWTKTn60mnaA/H7XG9e9ncAoRaTy+pAwayIhgbAXTWlm63djqItjHf5kVCEFdmuFi9PJDrM6dpuyC4LmdrO9EyiCUb38/e/uY2IIlSdqU3Nj8BcDmLj73MLYkbfPwej56PvVpWuuiZLoqTggkLN59Ot/47e/f84aF/8MCdkdFY2Mj0NnZOW/ePH9LT09P2IimUCg89NBDK1aseOaZZ/wt119//RNPPPHBD37wscceW7x4cU1NzdKlS++44473vve9l1xyyR89jeMQd95555133ul/fvvb3z59+vQvf/nLwJ+DfH89wR3YkVv9PV0eSs+4Nj3l8tqFH3F61uc33Y1y/FVTYSudPsy7JuhvRtqEWeP9+IEocizQRlyv7l6E0kqIZO9VA/fuqH2nSrd/50DnG3beJ6QtREJYeP3bhl74Ss3s6+2W2f/7F9bfKzxFwtZ+dGHP4egnT1F0SFlq6Qvyyd536+Zp/c7GRneBu/fMC2b+78/keEWdlShpJYQAobTKe94b1z98WkPbvtLwV/etkIiMZaOZmKrbX8oqXdkhhlDpikUkhGI05Aviqk2clw8gEGFzeh2Uldc+DSFA2EJ6Uukw1t6fg19xmLCxk/LqViIQ5VFWdr4ot3oqPd4ZvrG+57bmvt2lrCWlRBeVqxIHRM1WsrOFEJNH7/j23FmvwU2u4o9BVb4fa0yfPn369On+56VLl95+++133HHHURvLXX/99cd0pscjElKc25x4pq9sS1zFJa1H7zr9TL9z8+6CRHxqanp6jQUMufr7+4pb8z7raoEbmK5CAp4fyiSMORpZvmExVQLGU+usqy1B0MlTxIxkw9Z6SqWkHHTxYNjVfSWvPWPdMCEzs/YV0ojvW7tza++UwZwnsHIl8f0X+PJVNGX+l+/dK2F0HfUp8mWEQGmmHFGc5N7V7OrFttCa/17Bv1/LfWvZN8DEJs6Zylcfj6TP9m4a06RtdnRz7xredBKZJI1ptKa3gKvw3CDkrOSxq4ekHdxz/zZuOkRjmrRZdsq+ZW1sW79+S6mMFlGdWJ/6dxV4pjEsSGlImxgi41sEYjSwjsPni3n0cWvdTABNwqqsO0/FKcID/Z1DGe1b0EpEGW/RgbH9a5Jky8FFRZ4A89fV2DZlx5xLVF5c2DM2dgnhFg3z23EU3Vn6ckGDOg2Hszy/i8Uz2NGLtPAL7iUt/mIRy/YEzL5/AUJw+RweXBdQ8ApQ5ErcsxIIkuM3H2ZPH1OO6BlbxWuJqnyP4dgQ9BMmTLj33ns//elPf/WrX506deott9xy3nnnAT/5yU/e+973TpgwYerUqY8++mhra+sxmd6rig3DXmBORFaNgGTMnomvfhqBRpSF+OsFs954uG9sNu9FzHtM9Arj/wy6Z1e4x2PVQvyNev2Qd9nywYcWNtRYAtiUU0JEO23KOnACEvS1SWaM5uAQPcNGdGFIX8DIpGKZO5cxpo4LprOli7JXYU+GbHJ7HcMl8uUgMTC8wz4FvHQHiyZy5mRe2h3kbTXV8s5FQeB2Wz3/+iSPrI9lh8VIbUtQ7xP0PoznOWiQAkBDDYOFwHEdZLTJYA7DJb5xHf/4SwYK4EvrQ1gWtk3ZDUYQGleRK1XI0XAi/oAJi+29MZvYSPQnNkcE/ZVzcTy2dpOyqU3Slwvo73DAUIh+4iKmtXLvGmqS9ObwjGOcOEljNMJ4h1g0ltmiNa11nD6Be9cytp6eYXJOxNGHyI4o0BS+ubG4gINDzBnLmv3G3aK5awWfXsLSbRTKsfJ5MabA8XA9ii6W4OtPgqCjkZvOo7mm4mxKs6sXYMqoKn1/PGJ2Gx88h1uOHhgb4N2n/2HJdEdg7ty5Qoibb755yZIl/pb169eHmWGZTObSSy9dtmzZSSed5G8RQtx6662LFy++6667/u///b/5fH7mzJm33HLL+973vj9lGicQ/hzk+4kNrUt7n3IHdiTHnWu3zBh44ianb6OwM4XNP2294Um7ZVbIzhMYUFqK0kS+psHTSUkpNP0wNKzf7gvTRUUEQlAKIUDPLa5XIqsGdrxY9kRtG8pDJrRX0oLCuh9ml//bmHe9+Idx9J7n/vbXdHaKWbOtRWceteaYmDqDhkaywyCEFHLeguCHh9frR1YJJVVq2EsdlGouQp3bbZ3bbauWcdjHZ/HdVwVvaGz/P6On33Jwg4dSAonYUhzcXBj0FRAldN51FOSVoyLVKLSricIRgjgJgQoTPUWg7/hkCkRKTlR9PtQQfPXNhO9F3n3hKmV0NlD+niYmI9KrjdJl5dym5+3uN2qROJBMNuS5fNqku7u3DbplDW8aNanBSv1CvqQaN7ja+cGplwr4df++B/t2N1rJ97fPnZSqfy1vfhW/B1X5fhwgn89/8Ytf/K//+q9bb7312muvVUod2ViuStAfFb84te4Tm/Nbc95Fo+wvTK85coc1w+6SZYMK0Pr+w6Xvzat/R0fyn7bnf3qoHHNFCiFLmgReoj4hhlxTOFSaQjdhWfCw76gMFtKy9h2ZhnIlbjwFPUIPl/SEtOh36XO0hbhua2H5zuLMt7bRcARH73i/2Z8/J1twEa4QSusk0Jd/7Qh6KXjvmfx0NUWHOWO55AiFoTsLftV1DQJP885FwU8buyq9xZqii+MBvLyXC6cHKexJi6Tkradw+7JoWK1xPeNG9ll1TWsdBwdpTAd56uGeCYtRtVgWBxzigXhaB/GC/tdAxGqSCRw32iewVY9a2J3IzK/Qd/zK+MbKRgZFfTEKXPDZOHVGdOCL3gcVe1VilrgUpG3yXmDU5x0TZhda96HUhoxNthTeuIjk0vE3cIQWoYMxJjTxllOoTbLuIN9+NopzdzwKDl1Z9vQypo58mZLL209jYjMFhye2oBVKIQR1KU5t5FcbqU0zkDfsWXgT/MuhGkF/XKAq3w2EftXyiF8DPPjgg9dcc82ePXsmTpx4rOfyP4KC1GM9Zt0O44IB4xeNiNRwcQ+Wy6TQZSUCC4VYpRGIuM7QtxmaLjEaP8YyBwdfOCpx/8KGRlt0l9WC5wZ6SwqJ1iw/p+nk+mPjvPlT0TXMk9s4MMD27mBxl6Jy2TWO2VltdDTy5NZgizb6yjnTuGEhCcn3X2DlXnTYXd2IDf/+pWw+fhFTRvHyXjZ3MbmFc6cEiWwll//4LTt6ggcayv5wFmdPZsV+SvEmLSLoM+MP7imaaxgsmlLpoZlqRkhJSt4R4wrOmMiyvRUvVfRGxcPcAKhNky2GhxplTlCfoqWGUbW8/TQa0mgolINaN5/+BQOF2ElD9h9mjuFjF/LIeh7bhBd34Gu0CMrt+apAcGjYIRkEJGxcxVVzuHAmtzzPjm5G19FfpFiO3nPiTM+I2yoqrhSY3srls/nWs9HhCYsbz+D7L5qHopFhJEI4HxUUZRCmj/yUUXx2SfT6uIp/fZJ9/QjByeN475lBpb8qjjccHOTeNazvHLl91hjecgqTmo/FnKr4/TjhxPrrBoNPfXJ41bfwXCy7dupVuW33Cz9jSQqRGW3XdziHVvn2uzQBVdpEy4swsxkIRWVM8viqiNYIHfZgUY81L/7ipL8pydSHDv30E+nDbr7b7VoJWPUTZM1oXeyvO/2Ttaf+zf/8Epwf/UBvWIsUWin7iqutC5ccdTd1cL967GFddqyzzpEnnwYwUOBz92tRAlCWSh+QxQ6h/TAFoRoOy3/+G+xXVIrWPnJ7ccMqz7KaLrxizmmvk4DZJwcO3LRj6eZcf0rYDsrVyhbGxicypWMaCDFq3nyWhO9KZHWP2DPk9EN23g9DUfFYe5OXwYhDYipQeKzy31HTTU6Dlnb/ZaIwTrU+utgdfqG+6OBNSTdeP2bap8cvVOj/7tra5eQvbhp/XmPHmlzPRavvH5uqdZSaV9vy87mX26Iq5Y8zVOX7a4jbb7/9r//6r4Ezzjhj6dKl27Zte9Ob3tTe3v6tb30rjECM47vf/e4dd9zx4osvHvlTVb7/XvzzzsIXtubSUpS1drVusOWCenvZgNOalKOTcsjRNZKdeWVJSoKxCTk1I18ecvNu2Is7bg0BGGFskpBU1Owz4n9Fha0qBA22WNKa7NlfvO3xfoRMat0+u8b6644j3d5fuGP94i0HL+ztd4WQGt3ekPjsxVEg+THHoxt5YF1wP6TgM0uYbKLsSx5/9zBDheB2jW9k/2AgpyyLcY30Zim4tDeweCbTWvnHX0Z+5bTF31/ObS+xvdvYkjC2nhmj6c+zoavC/K9JkknSmzX2prH6QwYcKvhxBEmJpxFUCN0RTzYYKvwck4mBJRurIOc/ZRXWgvdHi7V1fcWz+G+IMYr9HdMWl8/lF+uCQ7QyiWvhSDEGQIwYP7ziGEGfkIGvIroNmlF1jK1nVC07e8kWyZVxTZkaAdcv5JkdHBoKOBkhec8iXtiL0AyX2N0b9KWb184F07l5KVqTLUW6qTSvvRbMa+NvzqMvxy3P0Vego5GPnE/6xOTBXgeoyvdjFUH/ZwsJN03K3LynoFR8+dNoYUnpBcuoAmlav4a+RMrKDz4zjUqigp6Y2jgh/aqFJilRGk+YlF+EFqaNhlkPN2bdnx8q/eX49OikfGBhwz9tyzta/+3kGp+df7LPuX1/UQreNz5zfvMJ8qq01fP2hQAr9/PgOrqzEPpFjdjz7+rmLrZ0mcNCBUWwf4CdPcxpo+gEjEIgcoT5q0HQ1sCEZoDTJ3J6TNH0FHe+zJ7+MBLBnCF29pyD6xnHifFIa42rsCSWBTBUYFQNPbmgKI1PioRu5zB1LoQviXuyWDKohBNK2dCnHdnSAgm5wsjD/WstuuwdYM8A+/r5wmWkEwE7D5w6jqd2xAbX0Ru1vYd7VvLi7ljN/cobO4JJj6x0X0nQ/P1ljK7jkw9QctGaziESVixewFTmCbxTssI3EX+O/nzecgqHBiv8BErz4u6KwAGlqUlSKEfziXLtVfCvbHcvD6/jzMm01rGjh+8+F3g1hGTVPhaMZXobCYu7lrO7j/oU71wUKX9VHEN0NHLT+fTn2dhFXw4NzRnmtNFad6xnVkUVxyPyG38sEAi0V85tux+CSAKtNPmucr6LsNJYuKgbip7Q+0/QDCwUXCKUnB5IkODZWjpS2ydn1/zdvu+2O4dPz20s17Y3Xfj11JQrDn1vgkw3A9oryfQftpbqXdtJ2CCkUGrt6lci6GXHePnev6rYNFRESSwjqlTCTR9MFCdoJYXQXqpbdHWKcROOOtrBFb+d9vQKCaAG7v9F3+T5LaPGHnXPEwuLm8Z9YOy8T+54LiwdoyJLW0TcuKygCKJwBxRCmm6uRsmJ10KCGC9vvoZKjv8ChfmFmO2hwydqFBSdNdhHmt2DQQRSuc1P2vUNKnn419qW2alCpfe6B94xb2adlQD+uuOk8ApWDB9uTKRqpI3k2cGDB8q5ahD9cYeqfH8NceONN954443+53K5fOWVV1511VX//u//LmXguLr77rvvvvvusGyd31jumEz1RMGQq7dk3Rm1dlNiJN89MS00eGifE6i1eK7PkUJ0llRnUdkCW4qi1jYojwOeu6/oL3qG860oD2Lspigq2azXwS46WCFj9UcRtCTkjeNSLw+63rAqWbJoidak1BvzDHgcwQbY89q/YKf/bf320/qH1o5qOPn9Zx0zdl5pHI9U5QxPaufRjQiCnnODMcs3ZfG5Jdy/hv4il84mW+ZHL2JJhMTV9OcZVYeGw8OcMwXg1PGsOoBW2JKPnM/qg+ztB2GKx8KhIQ77ZrihDnxncyrBQC5Wi9Uk6/t/5RFGMZqyiuhjMLXXMa4VMVIsYgh0f2NAL4Q7mK+RouYPEKZEGGM8KjcfElDxojpmqLLHIxuBmANAB19DHSDM95DSuIjMziOCgzXYNpbC03iKpIWjAgt9U1fAaWjj1A85rAfWEuaOFFyk4HsvBNWBBLTWUZNAabJlxjUyewwbO804gObi2Vw6ixV7aa7h5HFIwc1L6c4hNFu7ufm3fOboCmQVrzqq8r1K0L/2+OrMmtVDzrqsVyfl3qKfHCUATysTPWQI92CZjVUECxdHHVuT/c1aGgIXgZiYlgOeKiihPM+sjyJIBA5G0FKKguLFAed949MCzmy0H1nUEP6+t+C9ZeXQuLQccPSPDpYsREbqeXX256bVXD3mRKh+s3A8C8fzwi5uXzaSxw1LAFWIFY0WJCWOy4NrmXExZbcigIuYYEvbvHEu3VnaGxiBQ8NsPERtgsFS5MomZsS7UPMAACAASURBVD8CM1rZ3IXjRmImoM5NE3O/Y+rhXAWXHWWNicop+YNoEBwYDAxWrWhKM1zCVcFPlsTzAmreF/kSk/5mboJv9zombP9wjgfWc8Op0T5vOZXtPewbCK4IU6kJU78+5OVFzNIWscEJLyKuW/jpcgle2k3JNbcL2upxXLpyYKLdEcRVhPBrmKoZ3OE2prXieMZ81wApqzLaXaMFBSdyAEQ32YypBQoe3MCDG5GmMhXmwhXc9pIZTJCUDBX5wQv801XxuVRxLNFcw7lTjvUkqqjieIfT7al8HyjtKwrGMBRmzfalX7A4GscrgKjIhsIcG0Y8h3HPxqurkWUBCmes23NN76+DeAPXcQd36x0PNV34bwNPfRIhM3Penp755j/sMhIJyiWE0FqJzMgUe71vr7fqZSGlXHi66BgPFAa3ek62tmWBaG9gdI3ocTRKaEvZA9oeKic7hahjVJPOO6RfsWvowLrlLUKUhQaaXblvzTMti18ntR0+2rHg5eHDP+vePj5Vd27D2McG9uU8x1XK0WFsoE4Ky/XrAIaMgDA6RiiuA8Y+Xqymsppt8AKFv/o8gzCBDeEbJkMVw7RcCrQsDWCh3VgLO1NOJ5hVUaVKQgnRf4EoThS45eKEj296+a7aOaohUz+2OSkDqmJ6pinrOk1WytGeix6bOEoZiiqOC1Tl+2uOhx9+uKen5/3vf/+2bdv8LTU1NUdtLHds53k8495D5bevHnIhIcQvT284o9H+ZXfZ01wxOtloi+vHpu7tKj/Q5WhNc4KestZCeH6mmsAFT+mUhaOEFxKyPtMaxGZJtDZ2j3GMhzI4HtsXD2ASaC1AC6ETQuY9fWdnqS0pu1qsn0xKfeSw02wJlKb+KGXoP3faqOe0fUFrU0dKfnlm7cKOoxfWf9Xx1DZ+tgoNs8bwkfMjc29sA/PGsrcfKckWR9YZH1XL+88JPm8+TMbnNzRaBUXb+ws4Hhs7OamD95/NxkO4iimjuGcl6w7ieAiJVpHxqDTKwxJIiWWhvCBlwTP2u4/QZRJnACpse2OQRk5q4xL3dxAgpcmz96WhqAyGY+SARjYbSRozeEPhG85QhXZ3bBwdcwA44amVGdDoi+F8wqGiaWgEWDauZ4ZVIINQOf8183mAVIK+HLagHLuoUCUAHDcguPxZBeGoIpjSQB5RQ8HhvKlYknefwbqDPL6FPf2kLc6dyvUnAyyOtRfqzRm9AjqHqOLY4s9bvlcJ+tcaaSm+f1L9F7blHz5cft+41NMD7rasZ4Rm2N6aIFdIhN5IwCSmhXRt3OlqTB2BbrTJWLqzTFkbdlILrYxsMILZVQxp/f0Dzo8P9vy/WbUfnVRhzW7LqxoplOZAUSFw0cOufmnAfefa4e3nN7clT5CE35X7K7/HVvlIMwm9spp0kkPDaM1/PcfkVrb1xGRYjG23bX68HFdz+Rwuqyx4l7ZROkhMi/sFAp+3oDFN5zBz29jcjQVTW9l6mJIh67XG01iygjofMdSIS4jzIiUvErf9BRozZIt4gA7YeQiKD1qC8c3s7o3kZfjuhXJawNJtXDqTFtNWO2kxrokDgygjgwPJLtCwoIMdPYG7KO4eD/0f0RXFKiT6Q5zUTnMNzbVxBYZJLdywkD19ZMs8s4Nt3TieURpiRIAAIRlVQ65MwaGjiXefBjB1FFJE7vRLZvP8rpg6YnwVQlTcXimoSZJz0CoMLQFhNLDYnMMLDykrCb058mVqTwQnVhVVVFEFaIe++4ramyesNeHqK4xwlEJovxiikVHhDkIHLcTM/tGarI0MqTAADZkQSg8dOaD18PP/gEyBHv22J6zm6X9o+DxgLb7U/cW9QpVpbLauuLriGocGn7/rm7uZPSrfmFrx0EUf/4v9O791YO3XhbAaxy2Zcf735Scv8b52F9lhlezV9pCvN8Ew/Xn7ymvEqNGvdNKGjsls2mu8urpl7OvHopBC/PfsSz43fuGbN/7q/t6dRU/NqWs+WMr2O+VQiKtAPhqnTTxiACq+hvEElWqr8faExjxYWoeBFFGh5LAermH/MYMF4QJeRCiImHMpOBZLC6EbVH4qiUGvYaVKHvjNsPeOHXu+/WLtj89In3LFWRc0dgDnN3Z8ZcpZv+jd1WglfzDr4pR8hdaIVVTx54d169YNDAzMnz8/3LJkyZInnnjiqI3lqjgqPrclJ6TIgKP1ZzflHPTmnLLQZzYlHljYUG+L+05tGHLVxzbm7jxY8nxDSYDveQYtKAZVT4xAFaBjfb8wlV0FprRcGPwXRjcTxUoHgwVnKmstNe2WTArG1lhbZ2VGbS2KWRnxrjbsowQfpQRPnN5YVDolj9b15bVByeWnq5ACKdjUxWObuMoUX0pavHMRy/fiKk4dT4PxtR8c4scvo3VQuByYNYbzp/H0DrTg2gU8vI6+fHCjvvUsN11A7zDL9lKbYqjEzh5SNp4p6A+RCPP1Hil56wJWH+TwMEWnQgsKlJ4YJ5OyaW+ka4h8eeSlRaHrcfNYo8GLl8eJEwJmY5h3TvzJxHvjmdcgbqETC5z3M+HiTEiwi7kMIQzRZM6sY4OEVxqWm/NTLF3XuBNEZIP7hQQI2+qC0iRsyuXKe2ci+uPtagwXYG6O4NRxTGxhbAOz2oI7vGgiiyZW3KERqE1FtfKrVnwVxxRVgv4YYGqNddfJ9Qr25L0fPtMfkbHCmL8jHJ9hkpFQ0WquTZtvEZH6oGfXWQvq7DpbjM65z/S5lWcOQ9pCe0agVVHw8Y3ZQUd/MdavZlatlfN0XlUcrrV2lTxQVCcMQV+TNLcxFC1xsy0mVoVASoaLSEFtioODZCxSduDIDegEI4GGi4xrxJY8uoHzpkYVYIBRtZw9hSe3VtR9A4TGkrTV0zXMCztBMKGZyS3s7ce2Koj1gNLQIwWIL8MkRsHyt3hIKxDAUeE5/wDNcJH6VNBs1lwGgBRcdzKux77+4OULNYCmDIPFQPj5St5DG3jPGdE0+vMICV7gprYELTWkLM6YzKWz2dbDugPRDRfhyBo0jWnOm8bDG0lKHB14LYSgOc2NZyBg3ljGNXJgEKAuxQ0LSdnMHEPXMJu7gqkaD1M0ba3Rio5GPnweRSdKrkzavP00fr4GAWPq2T9ITzamSBndKJqkAE3CYnwzO7pprKcna26aqnyRiOr2hPF6fj7M6LqqXK+iiipOILh9unzwP0XNniAY2VhSEq2ljXI5ogMofjaRDGqchnnVIQfr87cqzgxgjCkjE1S8YkqhR2uELmKnCjseanjDl4+cp/bK+Y0/dns2JkYvqJn7DuRIDdY66w1y7nwG+mkbKxJJvXundl05eSq2ne/cu4w51++dl7fLdeXJ63/0aK7h/6Xrp4IY6ny6f/9joya/mXOavdU7KRVxfNEktVLU1cvzLvodd2/8JW85uGFdU1c/0Dd1XPuc0/7U53Gc4Y0bHtlbGgathdiU62u0k2AUEoEbEENHMuaAEa8RcRBzq4eKKJjCCxohhNRai0gux98eTJBBpBzFnOVCCCwtFIpAW444Ap0Q1mUtE5v02HsOCiWKKrVPuPUpcqubyg9Odj/wrHPD3BUXLOjwB/tQ+7wPtR+luHYVVfyZ40tf+tKXvvSlI7dffvnll19++Ws/n+MfZc2aIXdUUk7NBIZzTmn/kxTsLanuspeW0kM81+8uG3QuHpUEGmxpS1FZDVcrYYRoZCdKQ0vGJfGIoKvI7R77G0PcWtUIITQMO7qvrIZcnWy0B2+e1pL4PVZ/Wh4zch6gaxilsSSAFHRlK35tSFcESgN9eb78GEqh4auP8/eX0dGEgOtOZsE4PMXMMQzm+fXWQLopxaPr2dWHX+1gZw9CUJsiW47FLBC4Q3zrNp3kxyuCQm22IJ3EFgwXY2FhoSyEksvCDn7RjyUD50ql9yS+b0WUhB7xsz7imNBiNRtFyG4bIih8VyKu3MwgPtWISIi9URXCPSwVECf9dfCKSoGrkSIwlkOmIizzGyfrAduiIYUHubAXXUjjxEsLEJnz4ThNNbxtIYeG+eVGfvAiZ03iLaeQtMxjegXceCbff4GCQ12KD5zzyvtVUcWrjipBf8zgKG7amFPaCNL4whcul/GVVis/Zj5YzoTpx62Jxfkyr8b6ySn1Ah7vdS57aQApYxnmGG9qbIUV+KbMv+3K5xW/6i7X23xmavqK0ekHFzV+fOPwSjfG7UrRYrN6yNuR964anao5/uOKrpzHsj2EsQY6lBlG0EXEdJpr5vPj5TRmqEkwXGLVAfzIqVA4ReJN43jYVoUsCXHZbH67PRD8wfGCujQLOtjTG/V839vPvv5KYaoZ28AF07lnVYWgDcS5CrqfmWdBykLblMqxdyZWSIewQW7cVAYEV81lyUy2HkaKWENXDQJHkbAoe1EVubJHHHPb2Wpa4tQl+PD5TI0lDL7jNL6ZpSuLUiY2MkaFt9Ry9XwU/HJjFDvgJxI+vJHpozh5PF+6nC1dZMucOiFy83cORVI/lMEyFoMvBKeNByJ23s+SO3cqJ7Vz24ts72Zvf4xh8tUFyRvn0dHALc+b9ENNY4aPXxioL59/iN58hbMkuIcKLWPfBQLqkrTW8c7Tj3ghqqiiiiqOX4hkr0j+DN2gdT2iSwjH72SjBUK5hIRAGJwUI2D9zyKWxBwWxlEmzz4qhhMahiYqKxxK++XekXglt2/rUeeZXfmt7Mv/KlON+U3/rZxs3dH6x4qGRhoa0dp74Gdq/RoQaup06/p3dDem5g+0DSYLGj2YLKj9LnNAC+2VPM/p3LusPn2q1TZWNDTQHYQnCg1CyJbW33f7RMff/oPuPgzUjB5zZA+9ExplrfaVhgMlVaCUHvYcjB9Hh5Hscfog2mI6KoUddHwWPvocOsijzzrUPcCUv5dm9DjnTrCDiDZqPKMkaNMFESkk6HGpug+1zytrb3v/7hWdYzxISKe96A7YOqUA/fxgp6e19fp6fFVUUcUxRFdJnbdscHvWtYX42JSar8+qAS5sSdzdWbIErmZqjewpawRSU9DomAW3JV9GllCpYLWEyNwIlkNjmYamULQ4CoSK1kniAjtm+UY2GqFo11oLVJ8rE0IkpVg15M19ZvBHC2ovbT2OY4/GN9FcE9SXV5qF44PtnUM8t5O8w8UzGdcY7f/whsgY13DXKj51ERq++yxrDgB0NLJwfMyLLMiWURrb7xJXZN5Y9g1Qk2TmaMY18fJe+gs4LoCE1noG82AIB0dhSVoaGC4FKeDBiWPP5b41UQEZEW6Vpsug2RAcZSLNw+PFiAdqyHcpgrK3gRdHRCyQCM4QFUCOnN8hDRXn4g1lT7y6fYzHj4L9j3AVmLfSqJLhr+HhsRcbgsC7skdtmrQdpCD4TpGiixA4XuXrrdGChEBKrp3PBTOxJD98icECY+pYuQ9HsaCD+e2BF+eomN/Of1xHrkRt6nfx+FVU8eqjStAfM2zJucsG3aSgpM0KKBRSonRgzGhjyxoKMia5w+VVB+lFpnnmvYeduc/0f3B8+vLRyTePTd1/uGx4W4Aoo02EdnNg25SR/7E772o8zXMrs1e0lr89t+75s5ubnugp+nFuQghUS4J/3J73tL6/q3zH/LrEsfWZ/1601fGVq3hqO7akPsU9q0buYKLAGCjwk5WcOp5Nh3A8hovYEscBIr1HhIFggoJDwWHJrKOESzdlaK9n/4B/goC9KJY5ZRybD1UqQ6JiJledxJVz2HIYS+J6ZnoxV03YadYXxg1pcmVK0RDRr/5nTzG7jeV7gjyyMJjdz6FLJ5nSytbumLsC8mXmtrOrl0IZNEJy0YxgeMdj9QESkotmsrMHT9OYZsU+RtXQaOojjarhM0vY089Lu3lhF0A8CWN0Pd97nvUHR4hmurI8sZmnLN5yMotnBPlocYxrHHmIJNIVtKYxw6JJ0f4bD/HdZwP5PW0023uP4jSvSXLBDHb38fJebAvlIUAL+vJ8/iHetYh57dx4Jv/5dKByiXCMyuI8vtJz2iQ+cNbrjJqpoooqXvdwutf2Pfg2kdiiEYKUEJbSZd9CtECZyuGB8PDXvEp2ntBsJBaSRcDaR+0/dexYGewgTNE14XMTAi0TdtPUo061fPBFq2Y0MmHJhNP5Ikcj6IOJHe7y1q4Wzc2A3rVd7945fsaMdY3rarOjcnapzk0rWaifeENx7VNNA3Pqiucu614+6VeDCZESricyNUIg0zUqN0xbh/2m637/TRRCjDlCbJ2AUJ43MJRraY6a6ySFbE/WHiznAJROSavkhxCitQh5cx0xC6EDR2u0hYyT70SqVAAhlNZRNflQJYvTTMak1zpIXPNlrv8+at+VJIMefcFbWOFEUlpLwZ7i0Ds2P5GUMpWwrp4/viMx/86utX1aX3wwed2uxFdOcz484eQqO19FFVX8L+Lvt+d35lXGkhr9H3sKX5yWabDFbfPrFzTYywecS1oTs+sSV7w8WFJo9NiU/Jedxa/vLl05OjG7znmhsFUnLdzReHVAjaSsRZAXH6x1JgIvXDl9+PLYryUSyu/wwDA6KjjQJBupsOwnSWElJSVFWWsJ3WXv6pXDT5zeMDFtTcoclwn0UnDT+dy7hnyZsydxyjiAXJmvPB6USn9uJ5+7hMmmbp5lVVi+fiX3PX2sOUDCAugcRI2jtZbeHGiaa5jfQdfm4O5JwY1ncnCIXb1kkrxhMlefBNCb44VdZJJMauHrv4loaCEoOhTKpBMUHYB0gglNbO81DLU2UV/a0OgEFXtUjCsIU7cDc9Q0jI17tUdAaRLgxsl9GQnKIOzP/DSi6hEjzitNNrkI5hmE4RMj3MMetuGxhrt3jVfJChvgmaN8P4GUuF4Q4mFLsmVyDgpTIEigNDeexW0vkEnSlwNh+i4Yl4ajaUiRSWFLyh47exlTh6sYLrFyP+sOcso43rno6K9QeMV1x6iJQhVVxFAl6I8ZWhOypLSnhYX2IuJPB2LShzQLcWCqBMaPMUOE1oZzN+aMLfSWrPuJzbnPbctfPSb58jlN16wY7izGKpqLYCCBUlGfLmbVWuuGtTD9tp7rd69bPVRvCUQgNGqktqXcW9QTMvJAUf38UPncpuKHJ43sw3bcYVQtbz05+DxQ4InNpjafrvD3CkFjBqW58UxuewkNjt/aJRR4xggEzpzE2VOoTQZ1647E1FaGigyXQJOwkYKkTSbBxBb6DlRw9BCpCMrj9pfY0hWjPSJvciCBwtbwnuYN05g5mm88hRaUnIi417H9l++NKg6ELeNf3MP4Zn6yHCdeZt3MZ8NBzptOTQLH5bzpUdDBvWtYuQ9L0p8PHEjdFgcGKbsVAi+TYPYYZrSyYh/1KbIlCi4JSTrBy3uOpkMIAEuiPJbvZfEMjsToOia1sLsvurqKenmioiOQ0nzvOTwTQLc95oEQoU6qyaR4fDOeNgKe4P440Jvj5qVcdzKXzubsSbywG1eTkChN0qLojGzYO2MMHzi76m+voooqTjhkX/q627fNNHUtKpBaapQ2hpuMFa2NxwZgWIIwv6uChTfLatg6JypLPuKzQCOQFtISVgpEetobjzpVu3GS27VSpJu0k7UaJh11nwAy6oOi0UJKW1gL33zSrp+srs/WFRv2TZmfUY1X6U7Zl8z2pLNndc/M2sUmxxJaUCpp2+bURcnzF1NTixD6wD5vx1ZRdsTYdjlvwevVEbtjzfa/2/TML1sLSD4/+YzPTA3E+s/mXHb9psc6yzmBaEoku8pFIMYNGWVGmN4wUSH4WFv1owpI4bc+jEUehFEpUZUbf3hTMsmqiPLTpvZ90G6GkM2PvWS+tBZ62CvhCeCxvh1PnvzmRQ3Nt+xf+4jda8+qO23c+J2F4a/uXfGJ8SenjyidVEUVVVTxR6C3rEOXo+fpvKcbbJGSfGZKBgLz+ccn1z3QVfbQj3Q5nWW9Lec+3uPIRJeWlkTqRJ+UxTY5esDBDZ2U6Jg9GDrJQ5lqjEsVrr4C5QXN7cK0Jx1bLcMsOaGBktY1Qub8mjpgS1H29AXLBm3EX01M3zyn9ngUgeMa+ej5FVv2D+Cp6GL/61m+8sbAVLx2Pku3mh8I6PWCE5NTAsfjy1eytRsBs9souWw4yMEhgITFd56lK0uuBPDz1XxuCUJw828ZKGBbTGzCtnDcyOSUku5sZPqXPLb1YAlsC8eroN3DwEGt8TzTttSw9v7c4o6WMCkNjdCkEhTdGMkgcFR0UaFUjb8nEdFPwHVgSihX+AM0lgwEsWdUQxHmcMRuXfyQyLsAgKNGEiBBXp1Aa5I2c9qwrSCPQUBvNlI2hOBXG5kzFq2pTbK3z1yReYEFFB3G1AEkLc6ezKr9uAotaEyTtHh5L1fPpz4FoDQbOtEwuy2oflNFFccNqmroMUNHWv7nvLr3r8vqcGENWfj4uhmGooFxtMYNz4i199cpR+Gnjrta/6yzNLvWvuWk2htWDTmIkklBtwXfmJn50s5inxP04Zpaa31qcvov1g6HhtWQp9cNuo5GSqElWpFX2Foj2JxzPQVCf2RTzpbiQxNMx5XjHHmH9Z3R/RxhNlqSoSJDRR7fTK4cENlhoID/FYUWNKSZMYaJzb+r1PhVcxGwd4B9fYH33rb5zjP85dmsORg0OiOekgYZm0ktPL+bphpqFV1D2BJXBS1eK3LKzNR39rBkJn95Nj94kaTNvHbW7I+JSZ9TMcqBjp0rV+Lh9bgqfG3MmObA53Zy4XQWjKPDsPMllxd2M6aOnlxUNqfkUvR4btdRPNKW5BMXBTdzQQdNNdzyvLmK0FsU89X7Y2YSI8cJ8bcXctdyNneRd0gnokYuaGpTFZ4Sv+Oua4rcVWgYOrrS3iyWaToXDqVjZMEv1rLxECeP41OLOTRMyuaOZbTUUHQZKJCUFBy0YNroKjtfRRVVnKBwh/f5tW0Dth20DBSDUNEwIkLoSFGJyHr/q6+MhNXCfWMfTEKgDmraxO3KyECTUqZaa09+L4k6KzPa6dmglZeaUGlsQ92iT+jSYH7z3TVz31W38KO/46JE62jr9DO9FS+BkLPniinTdCE/5le/aC3sxwYt1AZbrNdoCy3RnhIqqe3gupQnXO09/ZTev0+MnyAKBW/1clF2VCqFbcvly6ivl1Ony1NOe50x9T9c+cI9U3P+I/rs/peuGjv1pJqWpwcP/qx7e0G5vv7YVSpa+Cx3oD3Eogg0mMJ6UkQqhzDcfTwu3ugkAvw4ePPyiUgtievA/lgyfLdi4QsKBMqvehcrThQlIIaKlumHkFXuT7u33Xpo4+Rk3az6lkcLXffs2Ado9AO9O5edev2reJerqKKKPxv8xfjUg4dLZaUUYlGjPTY1MvxcwZvbUm9uSz3SXX6qt7w95zoagu7rQgvQysMbcihUFKQPmQERfBU68pWGwWTEi4KaVp8yNIaMNSRCQ0mF623e46R6a92QZ1vC9RRCZAQefH9f8X3jUqc0nAj0UWMGpaK4rqESK/dxxiSA2gSfWsw9qyi7LJnFnLEAM0fTWkNPHglCc+4ULMmcNg4MsKuXmiTduUCsuB67+4JGgGjKLre9SEsNQ0USFkqztx9XRR4RTRDFEIY5+LdZChxF2BEdI0O9GGMeT6NHBpWLfIKiMcNAIerz45+o6AY+8gpb27w5cZkY+sKDIAoVIw3MX58WD4vreqEXIV51hxg1ETuQyvYz4UykjEoiYpoRaY0Cz2XtwWjmyry6wTCariz7B3A8hESLIHLOU1G1iVPGYVus3M+sMVy3gEktbOxkYxdJC61RmpQF0D3MPz1OyQFoq+ezl1S7x1VxXOFEWGFfv3hPR2p+rXz/ll2rBmpQaaRvnHiB3SJEgyUG3Xj+mmm1EbWC8WFEtYqMbH+l/H+7cr88reHqMamfdpXTgvEZ+Y/T0otb0zdtyA65yk8z0oJDJW7bX5yZkVsL2i+kE4h6oZUKqGSlKYNUfoKT8C3yL2/PnzAE/eObOTgYfNYaS1CbIu9Qm2CohKtwFXv6g0RpHZqUOu4SQYBWPLSetQd471nUvAKh3FzDOxex9TDffhavDIJsEaH5zrPhKIFMHV3D7LEkba4+iR09weEJSSbBRy9gVw9Ld3Jo0NDuyrgKNEKwrZvDw5w8jpvfglJYkn9+gt29gWhsyjBYMm5wiTJxBP6zy5ZJWBUtcP1P/oUqxTM7eHo7p0/iPWewsZMfLafosK+/QqwGO2ue2EImyYo9FF3On87ZkwEmt/BB02XlmZ2gEbJCEalIydQkLRyPJ7fyhmlH8WbXJHj/2cHnXJnvPMv2bjQIyUfOq9gzk+D0iTy9w+gkgoTAxVwpRmcd0T8gHgzoXxds7WZHDxfN4K2nALgeP16OgCvnctVco4JUUUUVVZyQ0MX+8v5nKuOdImrUF4bKkKsaHc9B8iOWpFFP/IPDdGcp8EJbzbAH4dcwuiCQscpLjJlTd/r/V9r7VP+vPiBTjdoZbrzwX2tOek98tlZde9NltzRddsvvvzAhrCuvkQtPV8P91rQ5WJZasUwd3E8g0pUuO1pKAS2lOi3QQqdcO7p4X+/ZtUfv20e5CFprdLFIKult2+wIKZe/tGHb/oXXX2u9bkSA0ne35cwXgeavtjx126yLr1n/yOhEps8thmSBEDIjhIv2fF1RmrsWRgNEneKEyb+IUwxAkCsfCGFtXON+Lb6KuHvD78e4eKPrGvUs1CVCLiDknoQALeLV8AyldW/P9oSWtrQAR3tASlrA8uHDuwtDkzMNVFFFFVX8abhmdPK+Uxvu6ixPTIu/m14T/8nVfGh99kcHi022fEdH6tNTM/2OcLQGIYTWbh2pIbRASJzWLGHDuZiEjnjX2PaRlVHN+UKr1q9IrkWsGHr4a9Rp823tiW/PrfvYpuxzA25XSWddfNEthMh68aX8OMbYetob6RwMxEbGZqAQ/TpzDF+8rGJ/S/L5y/j5SrIOl82ivRHg+y+wcj9ak7axBJ5JFIuiuwRoIdJvnwAAIABJREFUhgpRhJn/IBIWtqRgiqfreBRmGLbgC7PQmyJI21x7Mr9YS6589C53ocfap6e1oX0i6t8IRBGTiZFrnOhtif3HCPG4IiiwbPBwQ7lLML6OfY0uOEbcCyqEeKg1IrBk9JmY7ojxzWvjqvchiTRLKcgWg33qEzieiccXgXteCjYfZtleBEjBJy/i7MksmsDdK1m+D8djYhMv7uG8qXzrWVN4ALqyLN/LBdMBNnSych9tDSyZGTgGqqjiWKBK0B9jrC/07yoW0Y1gVlIR9KfWMOjppoQcdBXCSNHAMgkDgsxWES2s/sLoL3RlxcXLhvytHmzPqW/sKb9lbHrNsOtGnbtFzvWe7PMkQqNsgUZ4wXoog26cBFynEmGrUgKpc6JguARxZ6+grYE9JkMqk6ClhuECedfk8/sqjoxutF+Rd7gEgqLDzh5Oav9dZ9w7QNKm4Jjv8Rxs4/FureMvTFvRhgwpmwMDSMm5U5nUQk2SBzcghRGQ0vDIEjRKU5sKxvPbnrxzEfetZVs3p0/gjSfxxUeDXyuC1wjEcNT9NSazQ0HreVgWK/Yxeww/XoHjRRJXRBkbaIHS/Gx1NPjOHizJGRMrbsXC8Ty8nsFidMLQve+/QukExTJbDrOth62HedupbOmm7HJSB6MqlFqA2iT/32L29fPiHsoe27uxJZNaoh2uP4WtXRwaRkDC5uMX8b1ng/ZB/sVqTVsdXbnIYheCsQ0cGo5pXRqlUYIntnDhDFprOWMSp03A09VsuCqqqOJEh8ofPnznGVpHOeAjGAARthYzLCgx0yzslROagmFhNuGz82GdEjOCriyHG3OVysycd8l0c3HXL636dmGldaq+uPOREQT9/xDaLbi9W/SvXxZrtmml3aRt3fhWsW+vCJzcQdC3UAqBEEKglRJKCkv71VOMrahKlLXQUhu3hFUuuxpl2Wgxe9XTvzjp9OvmjvuTnsHxAylU0kJ4EDzU54cP3dezo8FO1lmxQAQhFLopkcl6Tt5zvSgdMM6Sc4TL37hlQt01nqxG7LUQoVZg+gjHq+IKAlI+7DqL0daikMBgNz/iBSVTUpRUWDk3mNWBUu6Klklrc722kK5WEZOhdUOiWoK2iiqq+F+Ap2mwxQfGp85tSSQrzeX7u4o/PFBICDnoqG/uKbTaWBGjqtE1lCYLUYKMJkYUhmHvfkR2yHyGTm9ifGm8ukiYnBTPG452ENFyrbWQ4vFeZ8Wwd9v8euBbewqf2pIvK63grCZ74QkRPu/ji5fyL7+ma5hMkrLLzDG/a2dP8dOVLN+Lq9jYybtPZ3wzL+8Nfs2XEbFQ7oq8dsHEFua0sbsX10OBLSuMbkvgxMvRmF8cDxk6RQRak7L52Uq80JesIppegwg5BI2Gwyain9AxI6Ioukhyxgj0EDr8jzDEQoysFzooPBsE/uvY+Ecj54lVqiF8S/9/9t473JKrOvP+rV0n3XPzvZ1zUqslNWpJLbUCigRJRBFNZvBgxmbAkcE2Nnhm7GEwA7Y/23j8GNsEmwxGGESUBEhCsbuVOqpzDjfnk6r2+v6ovavqXEkg4zHqhvM+j/qeU6fCrl2lvdZ6V/I7YFHfKzGy6SVmKwykU0GmwH3ihEjsd4HJmqOnYi2zo+S0grGq0zWtctsOfut68gFvvoyJCicmqEf863Y6ipyeapqNWgRw3yE+9SCBoMoTA/z67CTOFlr4meHsWWR/TnG8Xh+vzIEgpUetYFLC/fIes6qt8Mmjtar6cKM0lD5Zl92h8SE5I6HVvJGGy/pJIcLWiej8H40drtp0k08ZjkPjI9WCkUi9sS5Jx7dkhE4JEOyvLz9LwueB5yzknn2Am6lI2TeIEUe4NyIiy3TDCw8v2VI6Qb2AAaDaYGTmx13u1ASbDzNR8dIra0/iPckBLzo/3f8jd1KP3QOWPadTj3VTN5UkRU7pKPLPm3nBuZzrdY5lvfzWdekY3n4FX3qE8UrqyMHTJ40wI7C9wucesUEtFjSikOfY2JPkfeKwwVMsycBA4bu7ZhP07QXefxO37+beQ0zVnM4BTr/sKLl+94C1bD/JE4PUGlhFt7Kqn9dcxNwOukoAjx1n12mOjXFklDAiUjDkd7G6j3XzuXY17QVufZzTUwgYgxGqDZb2UAuphG60z1kMyulJp2/F03JqkgD6uxiYbCrqh/DwUW5cBxAYWuR8Cy20cPZjavOfhxNHExmgTg1wq7JYv/AnWkbC4Hs5FpczwSsRVlOplYq6pO5NcrJMCpMoIKbQGQ5tA0yhi6hBUCKqS9EXWPu3IJo4MnbHu/XAzq7BF1sQIxI2os/9S+6KqyjkqdUhDlB0+6uqGImDtCykY/WGIaj6wAmLImLAYKumsPb2W8P7RJatDJ53I7mzXp1+65oL/+TIFquKiCBG5VR9ZtqGvUJRcjUN42eZk+BkbSY10Z0yqBhSwihGysALqklrOu+r8e+cE7OSmvfgigOIpKqFexqS7C+oauZ6TR1uxApYzQmhkg8ktCoQSex4AsyiQufKtu6GtS/tW/7OvXcdrk4i+o6F6/tyLYK+hRZa+PciVK5+YOyRiVBEruzJffvSrlLa1Yw90yriQuYV/fypxpKiDBsZCq2q6chJwxbqNqdpfJX/N0ltI2Z1LUaayVzNLJsArtKLC6w2TpY3cbaZJdpIQWSoZm98aOy1C0oLC3LDnPwXNnTcNtBY1W5+fVlb+SxKHMsFvOd5PHiYiSrnzXdNYrceZddpVvVz1Uq3m8Ljx3noKI8dwyr5HFHEZ7fyK1dmZsnXe+kq0NFGf5ljY44HmN/JpuV8bw89ZYoBR8cJrWs8u34xB4aYqbG8l0g5PpayLibAKuWCKxkfWiTwMf7i/NAinLeI7cfd1cmEPAi4hu34x514qX03l1kcvZO50vyrpkPyHhrA1YltSshIeHOvCKYupYTfb2Y58CI7fYH9RVPpn/At2c+Cgch71mPhHmucQdw41w/bGIxhUScXLuYrjzZdJC6+H1mXED+vE6Cc4/QE5/TzxIAbVT5wef/3HSAQF++445Qr1tdCC88GznqL4mzHlV2dautpYJEjSWPbF5TzO3KvmFv4xLGaxO2w1Mtmb9omn3vyZrJB3qioBVlcNAdnMmnkadiaHqh4d6tV38rNJM5MFanZJHc4HpI3nPwiLuh5HeZXl3T+xoqzh6Bfv5C2AtV6asUpREpOKOTpKVHKE2mmhAtuH/cnni5/rMDR0R93uTueoNKgs+haxTYJDQBW9nLNGpb64ulPDGCjVAQen+Dh4/xoP9X67MPdkxIGJxmaZttJXnI+m5YzvzM9+VSdWx9nZJqb1rFhCYeHGJzGKicm2HaCeuTYiNle7qYccIBag5Vz6D/hvc0ZeRwYJ78zTIbD0BTf3MGGxSzpSTdOVDk5wUzVH6Is6OI3rufwCH9/f3pFVSTHTC2div1DfPT7FALeuol8wKcfohameW2iiKVu2X2K3ad49Bg3ruWHe914Iou1fGErFy9h+ymXA5E3rJ7j9CS8xyIOXrDCdHLpDHItVr6FFlr4OUE0MzBx1+/P7PysomJyaIjv7pmuxBlOIImgEh+9FGsiNi1PD7FoisuuJkyCN+vSWILktLGdZ4Kgc5kptNuZIaD9onc2RvfWj91bXHzlj68y/3SY2fHP4fDOUmNFXI/HyYh63WzcZI8f1b27UesVHiVWZ3xEmG/GJtZbj5JpZ2tRgzFQsOF4vlwOawunhqyU2Xw/3T3B5Vc97ZjOEvzmkos2Tw18a+gwoKIqvGrO6o2d8740uG9lsXPKhlsnT9dsVIlCH6Lh/fNxh4FsFELSsS0blGeTiIeM3Z4Uw9HMKb0WjNiM5pnhniR+77K8FWndHEgGE6GqxAkdgZh2yXXlipNRrRJFnz69q2bDgpgd08NbN/7SlsmBJcXO88uZfjYttNBCCz8t/ul4dfNEVBJRuGsk/P5w48Vz0zrXz+/PfcBZKopypBJ151DXOFsroZ7THhyYMVZs6BbJCDXeIQokFpxfY43x65+Qse2ANBRJ/HkSpIVWJFmBI2yERMrnT1ZFuXPH8K/m6h9/8UpzNmYPt+W5fk369bYdfGM7AvfsZ/8gb9nEngG++AhHx9IZCzxjsqSXrowVr9BeYGkPb7iU9gL/+ABGiJTRCp94ICOe4rMICufN482XUspTqbtObLmAyLrK6cBU1flOAuNLz5Nebl4nb7uM950kVCffHLK1470ETESkK2REs3xMhKxNdbJ0u3+dstvJpExm2XPjFcREaru7TkSwpnx9ogWm8Ay+KiZAoKuECLWQSiMdcluBWkQjir1GoBhhYRfWMlal0vCeA2VuB798BT1tbD3K/sH0OpuW8ae3c2iEvjJLehirUMgx02BRN5ct5/NbODhCdxv/9WrXNraUS6eio3A2lYho4ecOLYL+Wcb1Pd05MxCqj6CPw+TjRdYq8Lz+wseOVmvWh8zHOecJi+oXZ4OsbgsGAh2sRRULwuFKlBrWkHKRDpoKcpFsYXHBIJo3pmF9OXpnDiloEl821uC9T0z/7/3Tcwrm15a1vWt56UxfyXKGDYt48FBmk/f6rpvLSy7gg9/FzhJFGfJ6lsNZhcLTdzQFjo4xMIlVpxilBLsgQneJo+N8dguf3cLqfhb1sLjb893+Ev/yCOPVTPj8rCeYEZB37uGOPfzu81nsQw7/8odO29hxin/d5mrNG+Hd1zIwydHRjEKWOfOs0kkK+YAVfbz7Gv74u4RRetH4nZGkEU2q2KFQbfD17XxjBxct5jUXMacdha89zq7TRH4uRHj7lfSX2XmSQFwv3Hh+avXMCHwxn2rIN7azqp+Kz3IQr23Y5CHBoVE+/kCT2qowMMWdezGCCEZpWHadIowy1EDG19XXTmAYr6YT0V3iqhU/7lm30EILLZw9mH7k/1YOfEuCvER11TAWSonQM5pZU7MVxTPpZPH6muTX4feXwO/gF1fBNw1NYgRi8jYoSVu/NqbFBOHUqY7LXgjketf0v+JfoqmTQfsCCX6anl0a1SCwhToSZ1VbQOb2ytx5wYUXNfbsEhOotUZFJY6/RuLyLL6tOIKokJRH93pSYgqHQe5g36L1Q0c6O8qCaLHEyDCgUSjBWaxU9+aKT1TGfX85UfTy7vnXyqLXzTvn1Tu+fdfosQZNPd6VZurcKSTq5Kx7AZLqi0kAoNMh0xcuKVKPbyWMF8eauE2SOjYZrczFTGi6tyAalyly75ym4XtEqqvK3eONWiWKgIoNgRDuHj/5v49s/eiq5/4sZrmFFlr4xcBgPbbW49LtOtbIxjGxe9rG7G684lVV63XHnReMiLJ7xhpVcXJWIHBLmbfpAzGhZuuEZMlY/6npmgCenfduVHxqfhLzZyVERBTUqKyYqewrFl/2/Uemj5/q/NWryJ3lhbk3HyYwTiPZfpo9A/zNPS6GPbGFGxH5gOeupK+N37qBP7vTEcdteXrbODXJliOsncfhYXrKANP1VMwl4Ywoavn6dr78KHnDom4OjwI0Qi/1MgZ43EbuyRiY4v3fYm4nYxVmGpBY2xnPd8xcz+/g9FTK7EPzs89Y6LMd21nMlr5u46x9nUs+Lpfk94+jNnIBCG15pmtEkSNAcqaZ30g4fc8+xc1157RTaaTOhpk6iu/97pM0j49TyhNFTV6HTUvpaQN440Y+t4WDI/S28ZbLuOcAh0bIBYxVGKty/Rqmapw7nwsXI/Dr182++1dt4OiY67v7wnObfAottPCzxVlsS/zc4JcWtn3+RC1O0zm/I3dxZ/6fj1d8VTK95eFxayXjlbRparAkJLu1yI7JBpiqt2dsagmBUAqoRl76EkeQAfEirEngdCByZW/u3tFGGLPzsbyZvcrTlWci1LrV0w093dDf3jW1ut28aM4Z3wJ7zVwePJz5Lohy9SreuJE/jtl5by42OU69lzhhKWJTsz3/pD09xiocGvVHxQfZ1NcdwHg1dQDsHWLPEAL5AvW6GxjK8EyTEH1KL3S8JW4+vvMUC7t49AQox8fIxd54pRoC7m35zm5ecxGffICRGQp56nGT2EQkk3Lu8aO/YCH97czUXSGD9MpeCTB4R71FJeNUt6jw8DHCiP/yXKxlz4Cveu+r4nzqQV5xIavmZFITMg4kNyQv/lU5OcHpSd9EPpPglgw+Vilco7mspqGEoTubMZTy7Buanb6Hc05xepLnLOTx41iILEZY3EMtovRj/TEttNBCC2cJGgOPaWXI2sh4utwzqZCsuV4e2mbjPakp4mw06361SdSUX+ATh2/8pzlNX3LrXj903Ue6j99THt9XmHthcfkL4x3F5HNdzRXSntEt1af+5ZvRgX22a642xqvtVWmX8vQGlUDmz8v/2m/ozIzdvVNK7TJVFjOtZgYVSaSqVQUj4kj5OLjfT4X624hN4yAMN268gLFFduc2CkVmpmXhovAzn7A7ttHVFbzg5uCyK59+oGc0huoVSFzbMhLWuoPC14cPfHvkcKTq0jczupDXEH2dRPGJhk3aY6ZhnST0gdejyKa6k9IWqQpgU14+m4iRhAgkOpgrFpGwTnEV+wxhIeytjPUGRQNLSp2HqhPEqrCwbXr4P3puW2ihhV8ovHJ+4b/vrdRUUZa1Ba+YlxoRXz5Z/bWdM5Eqalzj8pjWFY2USF31rkxGdyZ13ucPhbP51aRQSfMPkjhBvajHuKJkbps64eb+alywPhDTFoV5ay+bmBws5hccGOLYmKsSc/aikEut70DYM0gpTy1Kq8OLsGYON63jgoUAp8YxwqIehqao1AlLbob7ytQt1mZ46hjCnHaGp8kHREK1DoZGxKHR+Ef3mDqLNCKqkTeskx51pPZsLChrDU40KOfpKTFZc1dMoU4anprOkP7NSKLZUl94xjeQbiGTgpYZBs2GtiT6n/VF+TO+jciiykTo+Pc0Wi4ZWOyGz3yNtcyGZSRDesTUvELOuKR/PJv/2ov4ymMpnwDctoMDw7zoPKbrrJnHRUu44RzyAbdu8yGSBrXctI7utqd/M2BRN//rJRwcZn4X3WdPfYgWfh7RIuiffbxnRdttA/V2Iw3lPy8p/cqS0udO1iJHNRobr6c2jmqLBbmnetOl2JQCVpeDfTNRavmQ2iZASaSasK6SQ61BRNQKqiJeCygEHJixnYFMhJpZutUT+jEraiqWRtrDREPk40dqZwFBf8GCJkIWJR/wpksBhqcz6kui3yQCTCjlAOZ2cHwcVVT52ja+vYtXb+C61bNp+tOTGX0oK/wACDWVoJLSAXTnGaxnbFp/eEqaS/o4Eua6PU+5wESNXMB7v8akr5iUzSWP91SlVmdshjddRn+Zv76boUZ6OeM1xTntjFboKnLZcq5ZRWRpL9BecF12Zwl1FUo5BKoNx8u7u/Ie+H1DnJ5kaQ8dRb+Pd4EcH+Nvf8QVK1k9h72DTQWPkweUTp1AbKtnXuuOIr98BQ8f5d79KS/vDvXHaqZ1UhDQXQJhZMbdh/VKAD7Is95gy1H/aMDCrlN84gF++/qne61aaKGFFs4iSK6gGiVFRAFHvItfCEnNw5Rn92VLvAPUBysnp82YXPFXExcXSQQXAEaoUfjnE/az937hWHvhQ6tu/rWF69PBaTS15f+rHv5+0Lmoc9N7c71rm4auavc9oUODZskyWbo82TzzyU/n9z1eEGEc7X5P24tXBt0rCgsuBXTgVPTpf7QH94OK5iXsjYoDPkoecExFTEsYRI2q1TiA0AXCuVhDSbwS0Y9+SCPUWsW0dwQ3v9SOj9rtj2qQY3Ii/OoXg3PW0XNWVkq5uHPuD0ePx8peh8l/f/Toe/ffd7oxYxOeHWKqKCemTQIRMxnWxYiAtYlRrRlKyB+iTYenL0uqJSXhDom1D/GOmVZJqVbj9LREGVYxRmMvgtueaANpn71aFA1ppStfHGlUkjpHOZFNnfP/wya1hRZa+IXDY5PhF0/W3rq4OBnq/JJ578q2so89/+yJ2psfm8qufcRxRChIINpQ3/EsoThTY0i8DejXT7yfPLZ6rK9AItokd1NHJkimuLZ6+tIVE4spWpsTg2HGmMXV+luPnlxQMEEd8mdhiZtZuOVCPvkA0zVEeNH5ju8u5ZhpOBnUXuTKlVy4GFU+fKcrmTJVp71ILWSyRiNi4zJ62nj+OdxzgGKON23ke3s4MYbCoh7edCkC+YAPfi+OYvMPJSEZhJkQa11R9dRHEkPdPlkeYqbOjK9CGD9B92ATxiDrJIg3C8Rvh1f1Eg8EGZmbKnBJRqTOOtGT8ihjDv3JIf9JRrvfMx58HCyYKILZrkTZGveVRpPoB4oB163h6Ag7T3vfgZIPsJEfm7+L0xN87mEGJ6lHCDxwmN++nrVzOTKCNVhlaTddbU8bVZkgH/yETsIttPAzQYugf/ZxSVdu61U9D46Fy9rM1b15gb4Cg3UEUclwi+qtiViUijdlRAyqKiN1NSouchmIPaGqxcA0VMdCa1Abm6TWBoZINYAiVFErLqu5ZqVm7WRkfRe1bE6xBRN77htNjgAD/GC4Bp1PurkzDP3t9LQxMu1FDqzodz/1tXEiBJxkMDK7GH0tZGUfv/9CPnYP206kGz+/hZPjvGFj087zOjC+h098tuvW8vgx6iFTNV/TzXuhE6m8pJeRiosQj7dnm/Q2ObEtCIu7uGkdn3+EwSkuWsKhESbrqX8+FxA2fDcVb9aenOCrj9OIuHSp70WDu+s5nYzM0NtOW46ZOu+4iu/v5UN3sLKPm8/jXdfykTuIMuJchXkdTNUIDKvnsP2k0/CSOYyHWovobmPPAEPTqc88Nrkt2IgHDlIIKARESiNxiWcd9d454d5t7wOY185vXc+cDs6fz7Je9gywqIftxzk40uSDwU+wMQhpa1+Z5YISF6mXZA4mgjyW/S200EILPxfIzd0gu76MUUjTpZLoZJcu5e0ykl421hmbXjVICVbN2IPuLKBKlHz1skuUuuQ/1vmHnyu+Y2awY15h6+8fuO/1c8/p8Z05K3u+Orn5o6a8IBrbP14Z7n/FV7Mjtw/8KLz9W1IsRZVK7vVvMesuABontgYHtselahTbPn5clr2n0GYAwjD616/YQwf8qBu2eEyy3UeIhWSs2sTbY1JeRYQ0Iyttw6MCE+NuriYmeGKXlNoQI2IQJQztqZPm7CTo/3Ht816z8zvbpofmF9r/5bybX7XzO6cbMxanTUKWV9dpG1ltgMRUvIjnDLKZbUm4Q+LbUc2oj0/SgjQTXpBllJJXiib9wrESIqgo1st0g0mO9IxGfLwAMtKo7r30zUfqU//j8IObJweu6V68ZWrgeY997ea+Zf9tycWmVXm2hRZa+HfgRM1e9+D4/IKxsK49+Ls15a6cW1UOVqJf2T6V7uqWLE3kUeTWtaSOfCZpnoRAzwZfWddDi8wym60tlhjyadxS5nC8JzoT1GWQUo4PnlOen5er7jmxaGDIAM9fy6KfpnP7s4DI8sVHOTTEgi5efwnlTPjg+gX8yUs4MMjSXrrauP8g8zs4NML8TgTGq2xcwqblAD86yP4hwE3ddI2rVnDpclb00V7gmzu5bYeb3s8/wkdvYbrGD/fyvb185A5EyAepjelsSYMqgdBewAjFHNUGtYhaiDG05ZmpgbisRpPWOk5FZKaijINkEtTwXAFZ57j/OWUSsk+f9HVKsyNTDTCzg6Q/palsmc8pQSHN51YQcobQ65rxXXQUfGkgyVwoY/4Xcly7muvXcPsT7DydlITgkw+m3oJEWE/Vqc6kRfMGJnnoMC9/Dgp7B5jTyWsv5u/v4+FjFAKefw63XOjek+PjtOWZ24Eq39nFd3axZi43ruPcFk3fwrOJFkF/RmBNOVhTTv3S715e/h97pmcvoIlxDMC5ZXNDX+Hvj1VFNRRC1dN1FYlp/fQoFVz9erAieSGKzUuVDiMqturckEm2ug7XE1Ler9Qm8dKnYuK6vvxdo75AishkhFU9CwybTcv47m4nqwRuWue2/+rVfORO51RfO48nBjJNz3AfDo5w/yH2DTbZkwj3HZpN0PeWedvlfH4rtYi2PG/bxIbFvOFiPvEgDxxKXd+JMIr/vXYNz1nEZzenLuhU4gJx73IwghgWdPD8daxbwEdeTjWks8Rf3eUPAYTXbGD1HH64jwPD1Br0tbOwm+0naMuDcN9BjPjibrCgiz9+MQ8e4nNbmYLXXMQ3trPzNCi7T6Pwm9dxwzncsSet1ZMP+MMbGZvh0RMUDKcnOD3ZLGVBlEB44AAPH29yyav39qsQKR1FEGoNGqE/3M95LkcAy/rYM9j8f4QyWuWLj/LLmygXuH6N6wJ0wxpufZztJxmrEihJCqgRrKWQzxTCa65ZhJfraVJeRheZd8Y7n1pooYUWfiwaaveMH+tv6+tf84rJ+/5Eo6r7wVcKUc+vQmrpJMVsk6C9hCzNRl8lXlFJY9Jd2bC46kmS+/Tl8n++re21/fZ0icnR0SVm/t6qi4cCaIzuNflOMQGFjtrhOzWsSC7NSrZP7JTuHsRILq9P7GLdBfVjdw9/+XV9+lrcGCUMyuWiANTrjX/4mD18MI2Wj9fzOB7e2cxYz8UDClbShEFJOWLBTVFGNMRbdu0wV16DtXFHUkwg887WcOxVpa7NF792sFGZky811J6qT8fVX12PgiRqQQURq17Ku6nzzEKGWy+b3EwY+uBBIEMEpBQS3guUyddwJD7uLTTigiri3fD19PDB9fE3R21kWAnx77QlprpCqwhW9IaexTf0vGrahovu/0RfrmREPnr00Q0dc27q/bdXWGqhhRZa8Hh0IuoI6MwJsHk82jkVndMe9OcF+PTxai1JQM+aRUnmWoysxZ8ueur4+uyC6RzmybIpiAUXyQfe8ewKkmTdm3jB7JdlJwgVkZKR39w1XTDy3JUrb71hTVdO6Cv/x83Y/2N8dgv3HiQwHBllospvXd/0aznP+kVYeM+tTNXwyo2wAAAgAElEQVRBaS/wgZvIB9RDip4ZOz4GpOqREV5/KWo5NUm1yJ17/BwaqiHf2sXVq/j+vjSSvRG5FrJqMYZ8QGeRhqW3TDnPyUnGq9RCF3bZWaASptXegK4Sk9WmFmuoix1MXxv/1JNWrvFuTZoZmU/eDTP710x1Qie+NfNeZSrfiheymryBOP9QcmDqE/Jniz0Nkr2QMNOgu8R0nYad7QyIX/VayF37+OE+LlrSxN2r0lagFhLZ1INVaaS6RLxPI6IQ8NqL3J3evZ8tRzFQC/nmTi5dTl+Zf3qIPYNY5eXrmdPOnXuY28HIDH9zD3/+yrO+3UILZzNaBP2ZiD9a3XZ+e/DNwfqnj1WcGFcrxthY9KoakRM1fWginFuQ4YbmkUitInmokfGCJiXovUUa+eZvEXYqSuuvAkkkkl+avbUa+NXZnRMDIjSU89qDXVMNEVHVOcUznpqP8coLKRfYcpRynhefzzpvSC/s4v/cwqkJutv44sMUc05wNvuR+d5uKg0gFUIJ1zwLV6zgihWzN547lwcPpcrQjedw+740d/tLj/BHN6GWz2xJMw3T5G7fSdWCKsfG+eeHQOgq0lPmuStZ1MOOU+5CAucvpL/MGzOeg3v28+gxALUY4SXr+cY2Iss583j3dQCXr2DTchDqIf+82Z0oVHafoh7y8FFvWgMQKtUG39vDo0exUGu41nBpCTsBaFhu20HdC2BH0sSOH69zDE4TZAvwqYtkVwgjzpnPsl72Drpnof7FDiN2nuSzW3juKrpLLO4BaC/w5ksBbn+C23aQFy5bhipDU6xfyDd3ZB5GRolJlYqsxiwUcgSwtJe3n601hVtooYUWgPGZobfd/7d3UwiD4p8vPOf1N3x09I7fEB+oR7aVaxzEnC1bGsOvlrE4ajLzyAgHb8dZmsP4/EEHg7UikrN2KihVqL9j/rkLCqnlX5h/yfSWvzCmoLZSWnNLlp0HKJV1eEjyBaLQ5uz0ff+zuudWilLvGi5M9McXCzddFwuX6OHNeuiQiGfnfYB39nY0CWnwNqlRECupuEmTqazVhNaPjU0EDcPo/nuYM9dgbKEYvPBm6esHdGZGR4dN/xxKP7bs6RmGQCR+HDkxRZOrRHEcRix+JZGbaZRBQrI7f7emn4UZG2J88YSEcoqLCbkXqNnwTjoUp4GBmvmc+I7i78YTAYmq5r0IkijAmcLKybuuwXVb7th/1avbAhltVGs2Ol6fBvKYXdMjLYK+hRZa+PdgWclULJGi6HRkf3f39MOT0ZU9uc9t6OjLG8Gq+j5wqR9RUiGUxrNnCpomfu8EWQtV/anAhdubJMjMm1QpM5C5kBNjMaevKhRFciJDddtmROH+scadWnxlX/FnM3X/b7B/2HWCNQFHx596n69vY8p3fZuu843tvHpDys4Dm5bzg73p16W9fPh7nJpyjX1N1n+inJqg2nDRjU4gqkuINwZjaESMzaBQLjC3zMRMhnxXxqvkA18CXhBhqk5XG6M+KjzeM6VsssUHk2Ekuk0iazXzb8ZbkxxOxpmdRndmvDhZz3p6Ei+aEXJCw3vBU1XAq02JnmSVQuALx+MY/+k6lyzhoSPpdbMkgwpxDOkTpzM0jDp/wNx2RJmsUSowU2d5HyhHxlyJG4UNi8li9+nMnQmPHmNOOweH6Suj8LXHueU5FHKIkBMCw1TNNZ5toYVnAy2C/gzFaxYUXrOg8MI5+f+8bVKVjd35LROhM5yFopGpUB+djPJoaFVFgrjQDXGRei+SVQIhJ9Sss2pUBF9b1VlRmaylHBQCMxPaZJF3EdbSZEeJYJCy4VOXdNy4eeJ4zRojv7+q/SwInwdEuPk8bj7vKX46NMy2kyzrpaeNchGrNMJMlKBQzjNVhSxjLwAXL3mmV9+4jIcOcWScUsBL17Osj+/uScXk4BQPHOJzD/uTJ9UEmgMrmugSZbLGRJWhKa5ZTWeBhnX6XNeT1KmNS9l1mt2niSxv3cTGpVy5nNDSmwmLiAez9XDGGw8ibDnKaCUV5LH0/cLDPHrcMeaaKInN0Zgo1UwLeBc4n0RteB008pl7iXs/oQNKeaZrjuPRRLn0HvItR9lxGoGXred556RjfuG5XLkCq3RlOr1sO8HugXQyk5nMCQ0/n7F6FAjPXcUbN6aFGuMHtOs0xYBLlv48lGJsoYUWfmHwhW2f30yw1FYjW33fiZ03b/8IcWvUxIZKuNCsRZax4tNovAw1n4p9HzztVnpxYsELDKNqY3vtlspnvtj+9pKp1On6w/PGf2/V1dlxllbe3POCj8U16Ns3/OqsuzDXXK/fvU0PH5bVa6bD26vb79TGjK0Mzczd3OhYmtflHa94f2HFqnhnnRhPasf7oWZEWHxTSErBi2vYF5uIGitcmfh6SdjeJApNVRCJQh0ctPk8uRwDpzh/vT18MPzHv5V8Plq8NHfzS2XRM1YSziRc0jH33okT+ElCRQ3xq5DH1MT6p228Y8c0KQmoD/nMFJFP5HhTvpp/n+I494xTyIixce2aSJvetlSIP4lBSFiCOJTe2fxxEoBgy6AndeTKHxx59AXLqzayqnE4RoitaJrM0UILLbTwU2B9Z/AX53V85ng1J5Izct9YIxB+MFx//ubxTd35tlwwHfqKoFYxKiqBkZBMbzkXBZ9p29m0rElmuVMfL6/OM544MpuW3PjwJ7O6WQtOgDrUXfs7FSTSZEk9e9DbxulJjBDZp7CFYzRVLhVGK7N3WNXP26/gG9upRaybx/aTVMM0CTuJZYil1aXLsJblvTwx6LYnfmUUG6FxjJ0ljOhtp7uNsUqGPxfCyFn9sfFr1dehzchHR/J4gjt9M7zy5TwxcRiBYrOPLhuUlmkJk8yANPPjs5G8OYlFL6jSwMX8OVmsbpAmIAqbrtiwTfolSsPy4JGMvtDcqCbhECoh581j50A6G/WQ05NcuIiXr2DvID1tXLOaJwb4p4fIGeZ2sGExX3qYnjKvvJDOEluOMF3PPDi4YCHHx33pIRBheS8zDQIhVM6f32oS28KzixZBf0bjjQuLt8wrTEX6qWO1gYYO1u1kQ13VGiiKViKXahS5XGPnA0/YTCNSS2nQlOcVjeuseghGuLw7f99Y6Ht84TQD1+fdeL9lvE3/+Nz2c9pzj13d+8hEuLQtWNV2lqcC/WAvn9/q2NhLl9Hfxui0t+EVEdpyRFBrZEqTQyBsXMbbNj2jS0zV+ODtjE6jQn876xfSWaKjxFTVybC2Aj86gG1OT4Mm73citJJQ9FiqBYauEhcsYttxrPLmS1MGOXbj5wzlAr9yJYNTdBRpLwB0Po0EOndh03V7ywxOI2CMS6+LP+8e8OFyCWsfN5tl9vhT5S/D9JCpIJSyO+JeubgoDcIjx540vmRCFIUwYmEX//o4165uSknryKhloeXWxxmYTpmCNJxEXGk89ZMM3LSOV1zYdMHPbuHu/e7rt3fzgRsJzvJ3voUWWviFQbU+HcfsBfCiwa1RZSgulqaJU9XvmYRGpU7h1LxP4/my4jHRMuJe4+o1jqSFimKT9X5945HX8H/XRoO3rL98zbrXPXmobete1/ZU2wGzeKn5T/9Fp6eko336r34n37dWC53amA6njuWWrSle+Suy2LPzgwOybAWCqKZiypEZcVZhluRwSpHNTIarQY/gJYYjqVFJytjHVH58Y2Eo7Z3RD+8ILrzYPnif9PSQyzMybDc/ENzymp/mmT3b+Pu111/96FdHw2pAcGFH/7ap4RCbQ2wcoafiuQrrrWub8uMx1U5G/5TEvPde/OS9c3LZqwou+E9RsXjjfxY7L4LVbM/42QEE4OgJ95xF1KqgQSUex87x3N6pWnshZ0nfkE+e2v2+pc0VC1tooYUW/o1466LiWxcVgfPuGcsJgUiEbpu0Ryq1SqiuGq26yjYqRElikJOmvnN5k3gWsE1pyhJ/jdJaN4kkT4KclIyLNOMDIOtCz9Cv8chUKlYFOb/dvGBO/mc5df8P8JbL+Jt7ODHBnHaXVP1kXLuGrcc8mQ4vu+Ap9tm03NWjf+gwO0/5SDIFMAGr+zk6ijFcv4a797FvCIGVffSXGatyZIwoJCJlzxHE0JZnfidWyRka6tzYSfh5YBAwkMtRqaWi0yYSM0lLzJThFeu5fu8zUC98nbgkbVTQ5AKX9I7Sv4mo1dk78BTfmjLjk2iOziLj8X7Wv1SzTiiOSTDgGhtmrHJNeARBlUpI3pAPQKmGlPO0FXhigF97Lpcs5fETfO1xlvbwxy9mosqRUT79kKsJfGCI7jZ2D7jLBoa84YY1rOijr8zDRzk2RiPihnNYPZffuJZtJygXuGIFWYqshRZ+5mgR9Gc62gNpD6RgqEVMh5ozRBo3NLMVm03wldjtR5I3bEAJZ2cngcZmkIhavwaKCK+dX1jWHtw/1sCKSz42Lg05qS4WG1oFMb+1olQS6lbvGKoPNnRh8exnKu/eRy4gjtLacpTz5iHi2N5GxO++gMjynZ1sP+VYZlF62yjlKQTPlKi9ax8j0443PznOPzzIdJWFnQwbRmYQIQw5OEKpQL3hy8xlxWCGpgdXXjCh8isN9g7ywnN5+XrK+bQlzj37+PYuRitcsoRfuQojzH8G5dT7y6zo4/AIKIHw3uczNM33dhPZVJOzlkrUJGvJmOLpFh/NkbI+noLXjN6Q5dyt1ykz25qnQjLxd9CIXHmcHyNP79jjchUlqeKXkC5CAKFmxozPfIShKb69m12nGJpKR3NinE88yDtadW9aaKGFswMvXXrZBw48GhmpY/7b+PacqM1QmrFPH29kQdqRC8+dxot3UkFEMxFOybE2zvuSuGVNs1jw9W9nTPlkacnvFZ9Yuf5FP3HYs2rQAwSBdHUDbatf0hh4mKAs+Y7OK/6gY8M7JFcCsLbx5x/SwdMoZu48OzUhtXqcLpDU7FXI9gNP4hWcdBdUPYGvSXs+4mB60aR6oHjOP/5PtTJNPm9rVcLQ3bwRDcNn/JSeBcxE4fsP3n/72NH5hfaPrb5uXXtPvP2BiVN/f3JHQYI2k8sRXNTe/8GVV/zmvnsO1SasqlXrRX2mfC0k2qJ3x2csc++P962Sml8+xzgAcb3aJIYuG6+gaRAAPnA/0VKdY8ATBIkK4SknIR/H+8U5fI05X1u7lc5cwYhEjviQA5XxiajeFWSaCrbQQgst/LS4oN3snRarNi69MRFmu5ARL4AS+wiTamzpj7HDsjkzqckmSqRY8tGvv6reTkxksP+QjZJ2Ak59dHZ8frOkTUJLzeo7l7d1BGcuWRmOajiqhYXGZNWE/nb+6Oast+IpcN583riRb+8iEH7p4p9gGq/op9rIfBdQbljLsTGKASLsGSAXoMrRUd64kd4yf3MPh0b8w8oIwZkGX3mUZX2UAvYMUgsh8+xiY7ZcZKLmnp2mjpyMK0XTjrFCE/3tOP2MWkbywiQMeHZUZM6T/NrMpKenksx5MtXn4iHFory9QM4wXsEIhRzVBthkIBkKHhQii5rZ58+a+0apRxwbI7REllIehc4SOcMEiPClrdy51x249Ri/fT3/uo1AHPV/asLFF+LcW/zFq1wsZleJt1/B/iHKBVbNAVjVz6r+H/catNDCzwotgv7swBsWFr98qn6iHlklELGuWI03p42gmjNiVOtNS6iokkroWGAbgyKiBZFQRcTGC/v3hhsX1CJ1lqrPO1bF8MZFJYTPHa+BdORlKtSPHan+5eHqc3uCndO2ZOT3npi+94ruwxW7bTJa1xG8bF7hLCTsDajzZouw4xSI6/GSMwTCRJ2dp1x6QSyH2go0wqbu8D8BGVkYRuw9jVUQigFiyAsN60qxBwYs6xfy+AkvqxI57R9wX5lXXMiOk5yYYGCSesgjx3j0GO+8hg2L3FVm6nzuYXdzW46y/AluPLdpRFM1Kg3mtD+Fr/gPXsjQNCPTrJ5DYOhp482X8tBh13dl52m6S4zOZHjzbJVDr+q55gcZv312GuJwOetZk9hQj31QuZwLVUh7GmXd+EmIh982PMOrN2CVpys8c98Bl5noOy+4WzZ+kIEQedVE4MoVAJUGf3U3A1Npc7zkZrce4Zb1reaxLbTQwlmB1SuevzNX/MGxzfPa+i947IB6Cj5p7pVaeVmzzmkBLvnY8fiQqB/EiXZZs645/ipr0AlYyW0797c/fMmmVQvfgPlxKmg4vHP87j+sHfl+29pXdV//UdM223DqvvaDEw982E4dL5z3hs6L35mcLbzzuzp42lW0GRowa8+P9uyU7OCTv/5PShe7MatRk9qUvnagSJJA5w3J5ISxrKvVCBvRP/2DuWST3bOLQoFaLbfhkh9zm886fn3f3Z88tQthx8zIc7Z+7v5LXtOwdl9t7J1P/LCu2rAWoTMwXxs68IHlm/5w+SXvO/Dgifq0QVy1eB8xZ5BUTmZdN0LKnqsgcRGhTPHA+BU0STWiRFuwLjQvCQbU5N+kX2LmGXjWPqNp+AGJgpTIVwg1KmEa4Lwmk1Fd4vffSrYvYwsttNDCvx9/u77jxNbJB8dDx5K6pS8Ng0cpGGrOGsokpoGTyppd+hIm04ctk/C2mlK0MSlPEtrsLfrE1kssfUcUSOKTn18wEw07vxAAo6E2Zps/ZxBmHrfDnw8lL/nFUd8rc/l5zZbsT3QrXL+G69c89U8j04xXWdhFKQ8wr4N3X8tf3eWKzwC/fDmf2UwuIIzIB15ICaFltMLjJxirsKCLiQrTjVQUItQj5nUyMMkrL+TXruax43ziAUIf/VbMUcoxVslIxmZ6fbaWltVC/Eb1jz4WgtLs5EZSn3rWNifDm6cz6L9n69Ql5L57r5rLMIWRqydjlWqIEaKkIH6iaPpDBN9/LtEUSS8XZ+1DWrw3ssxpZ7pOaHndxdy+m+/vTY/afYpaSG/ZNWyYVbQRKOeb6I5ygecsooUWzjy0CPqzAwuK5ksXdZ13z0ioVK1m1vrUiyloMTD1KPIi3UcZJex8SmeKoHUVI6iauBb4WKgPjtlUJPgV7N1LCl35YHnZfP10fTJiMkSgElkwd45EopoPpCOQDx+ofGeo0Z2T0VB/dUnxj89pP4M97k+Fm9fxqQe8MkTqxbXC0i7++m4mqymJjNJRYqzC2rlPK92fjEuX8u2dNCKAXEDDJ9PH/vO6f1LvuobIsqyX7jbu2s+XHs60OM/0DFjYyRXLqdTZfCSljxU++QCr+nn+Wi5YyOC0CxWPSyHtH+LQXKoN+svctZ/HTzA4RWBY1MXrNz6F33hOO3Pa069XrnC0dWT57VtpL/gKepmMdZsUPUysbC8dnYYBiPNMGKGYoxb5wvSxaFd3CWPIQT3yukKsvhgC76iIozTzAVetZF4XX3mMrzzGjeu4YQ0q7DjJTJ0VfazspxYyOOWnyI8h1WYFhJ4yhYBKg942XrGB1XMAjo1yeiJpbOcnQkCxyjd38MtXPNOn30ILLbTwrGLJkqvfsuTq6sHvDEeVrM0dy7TEwExqjcRLnsn2/sj0E0l3zsQ+ZclrEh8AEgefS65cWnrtq172v57JaCcf/NPG8C7Jtc1s/3Rt7w96n/tXxY0vz+4QdK/qvenvnuLI4cH0xiy6b5dJa+2nYV6JJRuXGIj39S1jJf7kiOGMgM2GfxkvjU28f7ybtYyOhD+8vfCu9+jwoCxcLHPmPpP7fbZw98SJRJ2MVK955KuKNqzauLAsCkyG9Y5c8VOnd/7Pw5tjBcmm9WpTvhy1SFyZwWuSSWdY9YGcxKf0yZ7pwxA0Zq/icalTFeInk1IMsW7mXzvNtKGLj9KMw4C4JJM7Y0UrHbn8JJUmh4GqUSnncpOEeZH3LdvYCp9voYUWfjp8faD+f49UO3Py31eX13cGQNHInIKvoiXel0uGMxWtx2tUtuWVZtpfW21iFSXZIeOVtF4yucOt93GKX3vBJs1CSMU5meVaQFlUlHcsKf/d0WrJMN7QF889c9fDqQdtrk8whEM6vTXqedG/kdRqZqdT3HeQz2xFYHU//2kT/e0A6+bzvhu5/yAiXL6coWkipVpFoVLHxEXkhVKOew9weoKOIkbobmN5H6emGJl2OtZkBRsRKfce4JIlbFzK1x7n9KQbTy10nEA8smwnnyw1QzaQIqOgmEzx21QmauYAk35M9KI0U61ZlYtP4rZnCf3sddXv7wvcxW1a3e/Wl0T0h6TRdZL2SyDrgBdQcjlKOabq5AJiXktBLDlDLeSaVVy1ivYi77k12z4BhWrIqy7kwJCrPvSKDTx+gn0DbodrVv1kt00LLZwBaBH0Zw0WFuUDq8rv2zsFmd4jfrlUpBLZuGa3QReWgsmQiVDd+o4X9sbG5pJVQbUcyKSre6dAiDUmULWKohgjAfKxIzWkDgRCWUzFWhWSEqGIhpZRq9smo/68DNTsWKh/drByuGI/vr6jfBaR9Jcvp6/Mn/+AKOPXjSMXjkxgfW8TEVfVdPVc3rKRjuKPq1N2YIgf7KOU4yUX0NPG/E7+5MVsP0m5wBceYXxWRxpBob+D8xek2w4P09lGtc5Mw++jAB1F3ryJ6TpfeDgVaWoxhlrI0DQfv58/fRkDE02S+8iIv0HSRjdRyJFR/uIH/N4LWNLzjOYqMLzuEr78CPmARpTK12KOaiO1opPQNjGOgs/eQiynq2Gze1+x3meuEZet4PgEx0exijVpYRxVrlnNS9dzepKuEl0l/uAbzO2gHvLNnXxjm9MScgGB8JZNnDvPP1b/v40z6b1SYoTFXSztZbzCeQs4b54b7L7hpvT8phq48PAxNp3igszzaqGFFlo4sxFOHAFvTCVLml8O48YfibET8/Jx6FK26I1VT976XOpspZPEOYvk0UhiwrS8IOhY2Dj2o6Y4vqdHNH2asGJnhtHA1gYmvve7c3rWyeq1P/FAuewKfXiLc/kaEUxSkyahJjTO608HGvMbMc8uJEKV1Mj1XEbmShpT+3EsuVcbXHkcJcjp1KQe3B/09WPO3MjsxYX2fZXxhNUuBsF01NBsWpsC8qLepR88vNXTOtn+Mcnb4pvEpsXlM52Fk2LK3qPRJPqzYW6eYUfVM1Ym4fldKd5Zr08acOrd/wkTkCmgp2guGWGGZzABL+lb/uYF65YVO5/T3spwb6GFFn4a3D/WeM0jk/HiuGU83H51T3sgHzpQuW2woUn52Tg4ycaCw61dmhojNPch88taZk3166p1depR54NMlz3vQ3bnSVqrePrVncQd7bLk/AUHq/pHa9qu6c0N1PXavvzS0pkrvDJODnn67qZPgzv28tAhigFXrXLBZzHqEf+02Tk8dg/ww328eoP7aWkPSy/2l1bqnklXmN9FZ4nhaSLLyAyjFQoBfe1UQ86bz+hMOlyF6Toi7Bviz77Pu65leDptIfBkIt5AkCMMmxUsSQ/xU+DS1uPP2Z+c/E3KumZpcZ+LlpWI6VDj3bKteciMbdZRnnk3ATZKd0vL72QOcUkkeJ+BTQ/Hv5OxCyqKmu6lEdFRpBYxt4NjY+mQYo2tnHfNXd9/E1N1SjlyhutX8xc/5NQky3p5fqaKgMIn72f7KXIB6+dTi5jbyYvOp/h0mfgttPCzwxm87LaQgYV37Zz604PTtsmxGS/jxq1lIigBijJUsxOhJeHenRVtjRfYBjVIZ07mF4PYo58XVCWyNq5LWzDGKnX1rKRqpFK3ESJYEmteEesXzsNVO9KID5AfjIS3Dzee7nbOUJwzlxefj+Aqu8Ve65wvphtLxKTu265TdJZ+HMtweIQP38lDh7lrHx+63RHivWWuWc3aeUxWACT5X9ALrZFJDg67M4SWLUfpLNBT9vsAwpJe/vBG+stsP+klemLQglWmauQM41W+tTMjGpWRGWohjcj1Y7FZWQj3H2Ro+km1XJ4Gz13JB27iv14NQi4gbzCwqJv2AuUCucAVkHXI+uQzn2fn1nn2PN587WoGpzk8TKguMN8YBNoLPG8tHSWOjXHuPBZ2MVUDYXSGwSmsqyWLhTAiF/DoMcr5Znte6SxkZxRjOD7BPfvZN8Tnt7LzFMDxcb63OyWujJ+phOsp5jky8oymq4UWWmjhzEBp6XVIIMavwd5mTAzD1OTxh6SZ9+JMISdXfPHa2PQTH3EVi0sx+aB7JUEujiSwtWGtjrSd94Zn2H2rsPS6qDqiasEaKdeDQ/bQ/p98GASr1+Ze96Zg3kJduFi6e9wAM3eKIiI+rFDFr/F4jQmwxL1l1SpWVeOvSZs9TR3Q+M3u7LHV2T83/NTfRv/6legrn2v85UeIomcy8mcFf3fODUuK7VbVwJxcqWzy8RQYTcS1CPr8vqUuSI7U052k9Ck+TtMk21NnSMa3kx5C8id94fzrlagHyW5xMEpyXfx29f0N4g/Wv8HJL9r0Uo6FNXDGf3KmUPnC0P6Pn9jRYudbaKGFnxpfOtVQtCBSEDk8Ez0wFgJbxxqp3SBi4qUszjRy9eM8T5pwr1nTLJFMTey8IAmtGZ852ZnMloQMxTucsxu9XE+dB6CMR/r4ZPTCOYU3LSqe0ew8tG804ahGExpNaPnif8tQP7uFLz3M4WEODPOFh10Ae4w7nsh0NVN2nXbbGxGf2cKf3sGXHiFSlvR4E1KcA/7oKKMzhBYROkpEyugM/e2M1xiOCXpxYk4gZwgMh0f5/a+njX1IDGHcI1nSjRGiEJScIZ8DIR+QN/S0edHm/40fses9QNO7Qaa2TNb3k5TByWhwKRtusn/E6X9krftMFIP4G0zY9ux7nOX606PUS/zmt9dAaAl8xnwWdct4lbkdAPM6mdflLqEQCO+4ipk6B4eph3QUXB/B//N9Do5QabBngL+7Nz3Vj/bz4FFqEZNVfnSQh4/x7Z389V200MIZgFYE/dmB3VPhv5yqV10Usl/LXOpTpjcXYlUCwYgUoA6JyBdQMUocoSxWBWGkobXIxktumJjgFkRq6h2siSNWNJx9OY2Lhiry2GToAwGoWSpjpggAACAASURBVLXYWvTMqN4zCi9bT3cb39jORNWVP+stM16d7amOPb5f384Lz6Xtabrb/919aVTX2Ax7BtLQ+EMj3spNpkhT+fqN7fzGdQA5w7nzGJii0kgvLfCqDS7hzmQEc6K6qTDToL/Mh+9wZeASiavNFVZNYgMrjYg79vD9Pczp5O2Xs8KbqQqjM7QXKD5prehvp7+dl13AN3fQUHIBL1vPXXs5NEJkCRUxSechb29n69FnXo+sKZ4I/stX8pHbU+VDPQO0sIsf7HXe9eedy+svJrLUGr5fTnK8Oo6+lOdTm5s0ElFm6vzZK9lxkgcOUQsZmGR4GiOElo4CR0Y5fwGf3cxM3Z0qjc7wWXi5AHBaQgsttNDCWYJc37ldV/zBxP1/EgcoqzcJ0/5wyQqd8aKqRYNANJXrqYPVktCzyXoP5OasbwzvwIbk2rAhUSO/4NKua/7kGY6z87L/pvXJ6Qf/HNqUqGQ3SM8z5U+DjZez8fIchB//a1utSLUmPujbSYhY3xHiIIM4TCEuh6Ku5E2WRxFfoVe9D0NBVP20pZPoqOHc8pXhlgcklwfsqeP2iV3m/PXPcPA/Y5xb7jl6+duO1aYmo8YTM6Nve+LOnJjQRvHdFE3QZoKiyb13371CUjpRnGsmzZEnNcLj2Ujc8Zqh7CFtGu/3FE3JJ9e0Jo3QzyoGnlDI9qSVJFdPPHWVFKnHMU9piYCm7r4v61/59eGDxusM906c/A+b4xZaaOHnH0uLYtVl+QIrSuZ41f5gJFS/Lgl6Xmdh11RdNfYQZkSsaTaCsr5JsnI6a4mYzKrrOVZxzV78ekhTJe6EBo2Fm7UYLxsFgxijecPMWWK/t280haX5cFiLS4155tZYpNwVO/uFhkWEsUraJHb/kPsQT0pH0X39+/t4/ATGcHCY6Tq/fDmXLeeRY4QRgTA8zYIuRmeYqlMMGK24aZ8YYGSGyKZRALF/xapLZ4+SQvPJ4/fMdWeRRT284Fxu3cZ0HVXCCKAR+VI2zTUH3aAzVWvwp9SM5E1TDby4bHLRSPNJkiElB0nTjrkAAw2bxms4N1K2s7H3dqTaAumEaOaW413j645Xs5dN2XyFWx9ndIaXP4d3PpfbtnFqmqXdPG8td+3jL38I0FniPTewqJuRGY6N+RNo+nCBo2NNveiNEBj2DzFT/7c0F2yhhf8QtAj6swM5kZrVStJIwzZV/3TZ5r7PWaQEqg2NzR5DnIKdpD4lnWeQqm/DaUFFUE+4KzkjUVLsXpMytH5Aig+sRyBAnTEHcQ3RrsC8YM7TMNdnOK5dzbWrUeXxk9y9j9DywnWMV7ljN7UIvEZVafDN7Rwd5V3XpMdO1dg/REeRFf0M+XpzsTDrLae7pcF0GWNS/KwmxWeAW57Dt3ay6zQmTooEVZb3ANx/iH96KLVjs85nVYamE78KgCjGuCao+Dy4bPvW+N8ITk/yodtZ2kdHgQsWcHiUHaewlrdfyYVP1UrlpRdw1UpOjLGoh74yS3vYfJh6xNq5lPLsHWTHSVQ4fwFf3850DRRj6G9neBprU6GsmRkAAoMohTzVRiqzI8uSHgan0jf53v28cj0PHXH7Z7gjd7beMtM1th5Nt4OLMigYLl/OBQv4wLeYqbuOd9UQERZ0oXBwxM1qk67jR9xb5ppVXLL0J71PLbTQQgtnFkprXz314IexdUitJ01o+mYWm2RhNoHJ90SV4eyC7Qwxb39JhkGNZk4XFj23fvQuUTCBiimte31QnvdUI3oKSFDovvZDhbZ11c1fNEP18sZ3mGfSbdXa+q3fiXbt01zZLL0md3yBNE6SiwgbzcQHJLecbLReHrvbE/HBXrEDwrqqBEk0AhpzvZqyy+RyEoV2/56MEZzlm89QLCl2AOeVe+9r69kyNTARNaaj+oHqxJHqdEHkm6OHo6QRnNP9rCCaVLNJ34Ys1Y7THoUnedD9V03cHPEWbRK74hUVGxfEz1jyqebjXQJ4KirepILJtLdJtB2vKk/ZRmeQn4rqIgL05kv/ERPbQgst/ILgnctKtw7UNo+FKvLu5aXV7cHHj1ZT1tKIUY5WG5aktrhf95JoLckkrOE7dor/LSE33SKXOUMiZ2J2XvzKqJmiuLP8qRCzqLHL1aDxqn5dX2Fj11nDDuXnyezesFnsOs23d2KEl1zAOb4ZTC10pmhMYZRyLM3Ud13Uw/aT6VwVAzd7h0ddYJYEHBgCeNNGVvczXmVBF1/YiipteeoRhRyq5AMii0Ajoq/M8DQAwqYVPHLMjSHeIhAIb7iML251fVAVynkiy+YjPHQE4ro0uP1RrDJayQi1pKo7KfGN3z+t6uYjzGIpaZM9M0VoE8yqUO+3NgtowJveKfWvYDLjSfwEvt5Dsj15sZtMbNt0I5pRKgTEUMrR08YDh1jWy6XLePtV7vwPHuaufe7WJmt84WF+5waOj2UmQ2jPMO8XLuKufVifo59MZuGseflb+DlG6y08O3BOe7CwaCanI/C2crpSJ150YutIhVpqC/klOcn8JREKbu1TbzIFxkSqgl1UyvXlZcdkFK90glUC5xBQmk+SfExay4oI53bkevLmb45Uvj/cWN2e+53lpXlFM9bQvvzTy9EzCiJsWMSGDCV9y3ru2s/XHqcRUQ+dDNh+kokah4fZfoq+MrdtdxN06XJIJkop5VnYlZ7qgkW0F5iuObGxrJejo2no2fXnpHsu6eG/XMVXH+O7u52PpLvk/Pnf3eUS6yKbit7M88CNIFHCkm+JIE+SzpqVPhWOjjK/k6/voBDQUSS0fHsnz1nk7miswkSVBV0UAoC+Mn3e/dBZ5HmZGsGLurnON9G9agXf3U2lwfPWUgt54BBHR13yYJOlbcGwfgE9bXQWqbnMDG46l2vWMKeD3/lqev56xAe+zXgFkmK1iY/dYKCQ49ETsx4topw7n0KOhuX932SmTraN0vPWsmERt2331X6y4XjqCIK57bz/RkpnpwuqhRZa+MVG0LlUc0X5/9l78wC7rurM97f2OffemqsklebSbE2WB3mUB4zxAAYzBQzdTIFAJxDI1KRDIC8vCS/JSzeZmiZTZ+gM5EGHBAI2YGM84XmSZ9myZlmzSlWlGm/VHc5e74+z9zn7SnYausFI9vn+kK7uPWefUXut9a21v6UlbUxBUL0UVhunKqGhuE2jrjItRlRit+Y6mDhdsEYkGrfNrNI2bbvwZ9rPfP/w166vH31conJ54SVty1//g55q+0Ufar/oQ9//9s1Hn7SP3K9RjySTjaE7ZPwqU1LbeZ+n21UQ9SuyWlLkmraIDV0UdzuMF4Tzej7qVg5yQtUComjSRNGREVBtNEDN4oFozbof9MJ/XDizc/aZnbOzf440a2/e8s3E+v5vEKQj1LmHRlqY8ZAix3FP6W3Ps0DqWXuTtZNNrav6prL4r0BDJ8d/6dbnab4uUPwCf/dP55k6XzdQg0jHXNPe9/bZKz+z94HppNEdldd3zLrumZuu7F30qSXnl+SUFnYoUKDAqYbJRL871PilZR1L1poFFbOs3QA3DtabWVsX1Z7YTCVWQkKSQFC+hc8USJAI/Jzm8uReEDyL9DLznZHvWRF9WJWfbaNZhV8mcieIrURRWbiuv/R3Z3c/NNr48/0zs0vmN1e2LW4/bSW5Byf4wj3uFhwY4/+6ltmdAB0lVvWzexhAlZ84u6Vi+urV3L+byRpAKWLHMYYmmdtFVxsTMy7o7m4DaCtx9iK2HMZaFvayawiF2HDlKv7pCTIXITYYw4VLuWAJjx3gyf1Y6C4zWffPUDER4zWMoRLRtEzXmW4EBeyZZ5a1Q/NZ6vRj3molJIg0oANyXiAvpW9pVBDYzZzbD5vNZI4g+flEEVad7nF2DnmwHBw0ZMklKM9X/CLGbC/cf4r0WCbTw/HKOT1tAOWYxw+CcP4ARtg9xJc2u6tL3//xGsCiXiJDYp2L8q5z81M6ayHvPZ/79yDCaNUV7L9roxPGKVDgx4qCoD89sH0qqasvThNn6oMJLehgmU+s/p+Sqs6bVEbVzapoyuvbLP8KVrUSyfsXtv/Oms6FFbPse8eP1W3DauKNvJt+NTuATRuq2WxSxX3YPtn8wp7qp7dXm1ZF6n+/f8aqjjR0bVf8nQu7l5129l6VLYepN7l0OffvDugM5a7t3LrVJZBVnULcA7tZPosXjgOIaTEJQMnwG9fx1SeoNlnWx107gttnOfukQvWfOJfhKXYco7PCe85zTzbJNOZOEHMP+u9lL4MRmkE6vcVlI2D2g9WUtSaRUG8yUUNgeJLP3c6HN3FglC8+SmxYMYf3X9CyMiBF0/LAbqbqXL7S2dHv7eLObQxNkViMsH2QA8dzFyG35SkFYHjTet56Nr91M0O+JfLlK3jnRoAth6nbLBdFKWJ82u3uHkF6IQYUK+w/7i/KgCKGjhIXLOGCJdy1g9u3OxEb9cnzq1fz1g0A+44HBIHmMT9KV4VPXVOw8wUKFDhNYdpnz3nHjZObPz+z6ybw4Y8YrE29A+dlWN8OXgFMXFLbFFW1DQE1sdim5gGRiJYqtdWR7YobK0rVXmsWRp3z5v3ko/VD92tSLy+6VOL2H/WlJYeOWykjohqVzd5GqdQmfZp30/Pl0+JCzNxaBnVmrrAb7yt5NT93n9I+sicnxMGKgi+qFzGr1kYXXGTOOY/4dHW2//bIc89XR3NLnS4ZSO9P6nymTd1Ndh+DSD53WTPN/iCtoeT6y9mOZISRv795t3nf8DAd3DkveSxdkqihvniCYJmpO8+0V7Gkrena49JXj+16Xe/04KUf+Z+DO39x1z3fHN5bFvPE5NBApeuD80+bhEqBAgV+7JhO9ANPTX5vpK6qV8wqfXRp+02DiRG5c6iRWROQ8cQmWRDdUvXs57E81PDzowQ/pLOl9dJrJiiCbpEOy/KgpA1pM9I/jdfbjUwnRGiSRXwqibVE8n+van9yvHnNo2ORGMXeMVzb+ppZpWx6P73w5CGspRQBTNZ46hBX+QK4X76KW7YyMsUlK1jXuqpvVjvvOY8vPUZHic6K6+AKfOAC/vpBhqZY0MMN5zLTYKbJb99KRwmrVOtEaa2k5dF9XLaCB3ajQm8b1TrnLubtZ7P5BbYfZXYnR8ZJsrwyKNSb3PgUItQT56e0l5hpYDVooZoZ06zN7wkmEp+AkSDEFiII1+3HhmbiGwtrC7mfW2UfFKfnl2V6wg1Ii/0z7dxWIiL/HIb56QkIlZiper5vlkd3jqjmF5t5CBLR28ZEjWMTiGGmwbFJHtvHgh4uXc6hMbrKrqQvPe3LVgDM6eQjm/juNqzlqtVcuqLlWb9utauJtMqhcfo7itC+wCmC0zVmeFVhuKEXPDA6lfgZE0+ou78yHlH15OnRw0dTEthpFlRkuGFqiaZTesVw4/nd1/WX7xlp/PaO6tpOc6SWJKpAjCSCWsQYtb6aSUzFaENpZg6H16LdVk0+s2OqbkVELByrW0SM6PbJ5geenrx3U++P9I798HH3Lr7yhOsb01HOo75SzNYjeWNVgWbiHsqRSc6YQ28H5w1w0dITB5zdwc9czj88zL27qQfidArf2cpbN6Cwc4iRSdYvoLPMRy4hMigMTbDjGE8cpBTRzJacG9/Y1r8b6pdPuueiPl7Fvz8K4iosyOrXgvB4dNp/74307mF+91baS0RCYtk9zCN7ue7Mluuyyh/czt7jCNy5g09fwzOH+afHg9S6Zd/xE0vt0sqR9E+By1cyPOnY+RQ7vWzc9mM+GY5b/x5mh8Rn2sMLd9bd0l7hF69gZT8P7uWvHqTepN5wCQAFtbSVePd5bqhls3j6UKCbD7GQKJ0l/vgdP/D7U6BAgQKnEipLr6osufLgH8UGdS3KxKgxqHXWREqYprT36/SwYDEltQ2CbKZok3KHNKYtiImk3BVNtXVWL7HRJKDSmLrrc21nv0XKXeXFr3nZriteu1Ifus3ayEijlpxdSaZtz3eNdqqpShbYpuSxCuLkBHCRbEYeOz5eMy0bsoLsfJQ0qjT4LrMqKtYbV1StTE3K/AVUp+g53Xwej6HGTEWM93kEwYhJ8h56QY2b+MKPlqXx3vLnLHm2dC+oEHDDqas5IF8SmrP5Ti7WtDi3QUfZhm1klD/pow0aMKaUhVpiEQvTNplOpr82vOsDo2s+u+/hGdsE6mpHm7Wd02M/4ptaoECBVxQeGm3cenSm0kwqVvcen/rkkWm6y0frqmjZSN1qGmYn+VwHtEx4Acl+kqIsrWRlRpfbYGM1Lf0/vRHyo2RNVATBIrFRm6nmCiibeuO/P6d7ZUf00S2TkVAWBdldtY9PJJt6T0+yaHGwcl2VRYEVLkW87aW7wmxczFOH2HaUkSles9J1fVsxh997C8em+P07+NwdCKzppz12i9pHp4mNM3/TTT50Me88l1qDfi+Nf+tzfPs56pbxGp1tqGX5HNpjnh8MLJrS2049oVqnHFFtAEHLOu+buLxOtry7NTueohzRVmJ8xplCvweqNJLc2oZ69OJr4QlJ/7T7OsHL6pmHjHZ3uXB/CTkJlcXmgaVXodF00v9O9EZ8pzp/FZ1lqrU8fZU5EsenMUJdneCPgBEOj3PnDjfmvG6OVxF4y1m8Ya07+oVLufAkEuYEGGHgdHXSCrwicXrOua8yPD3edBQu5LXAKTQLNm26gFszbXFPyKYBtyiIaEbgIqgeb2otDyepqyxpiz61dfIPX5gRVUQWVczBmUREmrija7rWGIuIKjPWqde1+BkKIrXEz7c+EZqWfD842nh8rHn+6WXvb3oGmzgLlHZeTS+5YRmcDNjngHeeabDjGO0Vzl784mOOTvPIviA09Vniao3E8nu3cWDUGzhFYMMikoStg3mqOa0NN2AtJYMKpZhLl/DAXkSoNd0DMBCly8kDml6FckQjcactYaMYb/jLMY0kSJtDrUk9AaEkJE0OjJFYbnmOZw5jhDPmsriXvcddwcJ4jdu2cWgMQ64Ob9MMedBN7jPX8Gf3MVEDUOW8AeZ2cWwyyxSg0F7mvt1M1RmbptYgjkBdYUiQo8qz/bldx3m9RnjbBlb2Azx9kJ4KR+rBUnoLwr87D+B41eU/1s5j2yCRoS1mqo5VIsMb1v/vvkMFChQocCpBTPvqd01v/5eUl5ZSZ/clvzbz3JeSyUO2NooQ9a7qf/dtx2/5UDKyXdWCtVPHAm5BTNusqGepzoyUF185s+8O2xnJWAktpdX0jWRPffCJysAV/9Y5/LARnbmift2Hmpuf12ZnfGhFZI5aYmLE+tJDz8SnsWrWmy11kQQJCx2cGkvG6wfEs2vYk1Mh4uh6vEcQlfToocaf/1dE4rfdYC6+7KXO+VTGNX0Df3zgSXD+SVdUmmo2cg/E5LV7mRv0ojUieZl8VkevAYnvoF671t1SrHXd5jMZOrxTpN6rMf7wzuin4xvXa0e8GJGCiAgJqr7CVFV+54XNR+vVzCVp2KQ3LhrEFShQ4AfAtqlmlNil1ZnEyFC59J5DR+87a5mBvTOJdex8uqFkf7joLPvekZ9ZCBNw9JLNbHiRE3KW1k19YU+voNQ6Rb482iKSluW1G6ZtaveoGPn6BT1zSgZY2BZZC0bTqXRJ5bRV/NiwkMtX8sAeUK48g7Xfb/8byjEf3sQLI5QilszKHwTwpUcYm3Y3c9sQXRXvSQhN64oXzh8A6CzT7RvMfvlx7t7ululFwuQMS2cxNs1YbpwAVKjElA3VOqMzQJjAIQp05N1PwbNWz0uk49UT6im1bwMxW68SE+bG0yx4Lp6DOxP8UfI3iiwdnp9AmE3P3skWjj7rUexf/nTdmwbC99mQ6lcPTNX8XhkUoBJTa+ZN9dIXuxzR08bhMdpiOsv0tgd35iVQT5xIb4ECpyROK5L01YqBNtPUoFV3+tkqRvpKZqwZiKNm3WAyHha1KkZEUJdbd7O9qjCdpFGWwZV92QvuP96EbJo+OGN9/tR3U8G5Ba5laT6xBlVRGaesrS4CgqhVffC0I+in6i35YRFiQYXEUo6YakBr7tqt2zLMNPiHh1nTT1uJB/cwOs2m5a4dTb3hJF8IrF0kXLSM7+3M247jlQSfOeyH9+aQwM5K5Iz6I/tdM1vIolNnIzvKVOv5edab7qC5vc8y5yDpBtnpeaOb0tn1VH7OcNs2vv2sI8r3Hycynu1QsDx1iLmdZC9RS4gOCAN9rOjnd97M3Ts5OMoZ87hiJcDcLpbPYe8wCrFQrfGPm3OXotHEGGJDKaJRb+HoCTzRlhIAQYSvPsmhMY5XGZ3BhrJ3hkg4dzHVBl9+jINjoCzu4xNX8OxhKjHrFzBaZVEvy3Nx3gIFChQ4rTHrzV+0jYn6wQfElNo3fKD74k/1bPo0qsnEvmRqsDT3LInb21a8aXJ4m5S77fRxjKu7E4G4q3Pd+5LJA+VFl3Wd9/Hm6C47M9rc/mjjzn8RSrWOnTaeiXuWvcxXlGx+KH7qrjhWc8VrzVkrdX+//dKNNGrk7LyPMXPRmizFm1U6gGJVjYgTWxHnZjlGxJsOI56OD9hmt1ZbNFU+VaR541fLF2wiOuUCwqZaIH5pyfXLehYoGhmXtzAQGxOL1GxinV6C1w0KQv7A8ZPcYwmj5ZbceqauG1D76m981gkhL00gF7HNGv25o1uM70SXExHqMjJW1LH22fXqC7XxFW3dO6vj7lSERyeO/p/d1AIFCry6sLazBDRFEOqRWTNRvRdGmjZyoXdaPxfEyPlsqW5pT5azdF09/AYh4dkS6wSVSdlkKwFRKwHvKaTsgFOtEwVqKpWIspi2SKea/OW+mYt742v6y7+6ov2bg7Unx5uR8kvL2xe1nbYEPfDBi/jAhQA/qEpPbFjV/yLfH58JeGfljH62D2KVD25ifJoXjrNhAevn8alvMF6jq8LHX8P8Lu7f5bTg0odiDPtHnRhLllpG6e+is8LRCSKwvm49i+JtaEMznwME4oiGXz8hAS2TcUGiAUfhs9f5xj7MDzlx19xYHW0U0g4vei/DzHquxkwrp5+dTHDVeZ7etzxKG+q2sPO4c0sUJc+FKMSGthKJZe08dg0zuwNVvvs8A31sWBAO8Pxmdj3DgtFDZ+9/vDw5xbJZ/PJVtBeaNgVORZxWJOmrFSs7opKRusUlQtNZyQiWsaYNNjSuC1cQ46STr03L3tOCoZRqT1P3lmBeBpEZbZky8+R81qRLHJ/pZtc8S5qqfttA+0zyYbIMqogiPfEPaCl/vAj1x9Orm93ppM9FGJ0JrGyG4BlY2HaMe3eyaxhRbtvGa8/gfRfQ3YaRvLR8VhvrF3L5ClbO4amDuQegrRZUpWVwfCDabDjSfMqLqoc8RGJZ3MPFy/jmFhqt7dpzM5lfZUtCm9DbC3LgwLFJHtmHzWvP6G2nt52jE273kSmOV+lpY6IGSk+FqQaJzYf9xGtQ2DNEJebqNayYkx/0E5dz904OjDI4yaFxYuNl9L0LO910kn/ZiyhZbsm7EbnLAP/8pFtqAL6ywN8lgSiio8QTB3juCEZoL7N3hDes430XnPg+FChQoMArAhK3zXnnTY3DjxKVS/PPl5S4FIl6lkWeW++66JfjvlXN0V2m1Dl65y8F6++TtmXXVFZcl24Wz1oDlBdePJbsmHjiv4uRvmv+JOr5X60s/qHCHtqffPWfUKuo/fo/lxYukvk9NGvuYkVbaN8wO+2LrcXbPgXjWRK/aDAdJS1v8Bum5jJdwS2+Hj81QU1XASEC1mKTU42g/++Ht/zq7geAz6+64iMLXnxxWMrdl8WISENtT1SeTKpkHWNEEjRKRW/EeyM2E73JROe8H5Ux8ulnsa5hjK8cyY2492A1o58kq0XJeK7swXh/xURYizjBec09WJ9eyEgNo+l6voFy9zfPevMFj39lsDFTkWhZW9ctI/vqNimbU+thFShQ4JTFlbPjdzSqN7a3g3z8hYPdnaWnJ5KmzenXsIKLTFsm5WqTdClSKvVpiYyLzfPEJOBTmFlX7YyrdQG3z0kKpLprbm20S2qq6Gtml+4daWS1Vip0R2ZBWY41dMbyGzuqsZFfXt72n9d0br60d+dUMrts+sunMzuf4vun5idrPLCX7jYuWZrd3motOfjs0TmVaPb6eRhh4yIOpxpoSluZn9qEKiVDOeDTfulfma6DMFHjT+7ht95IHPmSODBCbxvHq3ms3V1h5RzOXozAVx6nnvh3Iy2E9OR1+nc5oqNCI2GqhhjE0tfBRC0n5fPkd2pnQyYh83pC9yegOMLq+HytW5gmam2K0EL4+GO5I59A5AepBZWTvs5KJzIdZpO7ZcEBnUZ/W4mmZcNCzlzAgTE272NVP1euYs+Ia/FaiR3L73FoF4/fRST23J0PzMTtpXIs+0f516d5fxHjFzgVURD0pwEi4TMr2v7Lnpl6kvV3Te00JdGG4pfJebUa9SxuzrEKkDaWMdmyIg3nUCUj7tMSpHR2z3L+uUqrZtOmC67SGMn5CKktFxEipZm6JukJBXP1eT2n1YuXqq/gXaWOmEpMbzuxcUx0lu2QwLaFHPHfP5zT6wIP7ObCJaydR6XkmpQCIvzUxe7zBUv4ztagLkxdZjvPM6dnpFljIb8u0hu51EVL3cCSYXYHv/FGEst0k+9sBShFXoEdH75aEM5cyNbDrdR2IAyX1+NDHLFrONffx6e133oWj+/nyYPuolSZrnPuIq5dy+q5/N3DbDtKPaGecO1aGgm//k2GqgBlw0cv5xzfI7e3nU3LueUWEgtC07YcyF92YPRzNzYPwnNfBJcYSF2fPLmEu2/1Bt98lsf2uwPVp4kj1+S2QIECBV6hEFMqL/631FfElNrXvgsYuenfI0atuiKwjrkz++7KCPoMvVd/vufK3xcxmJfb0Nt771VrHc8u6NOPs3K1iO9JoiImdWk0W1ieWRMRUj5XfEfY3IfKS8BVVVy9uI8kVa3jO5xkvZDzJ25PWbiET9iBPAAAIABJREFU0qklnPLc1Miv737ojPbeyerhX3j+5r1bPvOO8377vDnnnrBZxUQfmrfub488JyIR8rvLL/ni4PP3jR1GqUSmqRbVRAN2Xn26wrupWAKTnVHq6TKFLCz33kW2YD+L1SWoJMg8IvXeVBbeu7vtFG8sdJi4mjRbCgDFu0kCCRiNMK+ftWSg0vWXq6/62I675pc7qknz7f0rC3a+QIEC3w8eH28+NZ5cNCv6H29d9vFvb98+WquumnV89Vy7cyY3IZk5ET8dZSuVnS3K9DYzxfATmp34rCea9/kg8ZK2qIoRtUHeOCjpAzDKoZol+1HknG7z6ZUdtw3VvzvUiLAlIxa+eLD2n9d0GpE1XadVnP4D4VtbuHc3wOvO4E2+j9pIlf9yG+MzAPfs4FevQeTAeGP3Xzy49tBwU9l75oLlH72Et59DFPHoPjrLfOAiOk6qv641HTufPrbpOl0VLl3OQ3toWNpLXL+Bfcd5aI+3epZEefvZDPTxp/e6CDT9yVoqJcBFwUmCQr1JOaKe0FYigrZ2OsuMz7TwAycw4ApxRGJzAwo+Ug4azLYkkbKsOY50yofLfs3G8UeUoPwupBFajutz7dmp+tIH5wCk3WtdJ6S0w60QiVv1rp5oaou5fCUC5w3w7zdSikFZOYe9I5SEmYSVQcEfHN6LCG3aUKQhsVWJDCeQ+AUKnDp45c6/ryz81urOc3tKf/HC9F0jjSRPhBpXB5zxwqoiMr9iRhq2HhC5GVmpoqpeu9zBeCOhPooxAm2R1NKoK1c3yxOiIqpifOkTwUztSH+B7pIcb+ILrfBxkS4oy5rO0yf4marzR99zblNqvaab1CawSR7vObrCBeut+2eWrzUJPDzFrc9TrZNWTGCYqLfsJN5LSwNcgTmdoI7Ldg5Xlm3WE4/r0idCbEiUnnaAyPATZ/O6M/jmFh7Zh4mcsL74A/W18R+v5C/v5/H9LnKODNaetMZNAJpJCzkuQiScMY/BCVcekt2xuuXZIzQtK+fw9rO5NWakyhlzuXYNf/0gw1U3TsNy366coAeeHyQJEkh52Qk+sQ897SSWWkKjmbsXEryuLStKTvgYuiPC5hcYnCQybk3AnA7md5/4PhQoUKDAqxISVVCVVFQEFU2iroUvseWPiYxOAjOqYCKZPUfLZa3VXFt0Tc2dhD5L9jldZJiZRM1qEjVVL0fTRrDOyqhvjhYs6JZ8yHQT9/PRw3bzI+bCizllcKRRbYvi6ekj9drh2PRVx7d+8+7r+69/bknbia3S/mbt1e+ae8Yz1aG3zVmxtn3W++ev2TI18rZnv3WoVnWL6m3mUoZa8AQK9a6WXbPseBjgn1BN4gXiW8gprzuUJ+DxKxodQrpBEakmjfQTYn3xvIpzgxEjqiRiv3DwqR3To/+w7tr/d/mld48dXFTu/MWBE7MUBQoUKHAyvrC3+pnt0zWrqvqfVnacf/GKX3lusjsyR3fXbF78q3mk5kyP9fFjVsGWLR4ityYO6cQXBbOkp0HVQpx+nxZbB7v41fbOTGFFdk0mkWBFFHoi7tvU2xWb9y6sbHpwdLCeFTS90rFriG8+S2QQ4RvPsG6+W7p92zbGZ4gjgF3D7B9l6az7Hjt8zaGRoY42hcXPHebgGEv6eNtZrsHs157kD3eTKBcu4UPeuJcjxPX+AzBCOeLfncfGAWYarJ1He4mj4zy0B3xKZqbBH9zJ//Mm4qBXQfqGNBOigFtPDehEPbedUw3GZ2i2NCokHVoDP6dpvYQ9vnAtJMqDdNEJHL1mY578agQl+W4PV6voM0mCERLbYrhTrqCZ+MvxR0wPZHwyIDsxG64a8btYy6xu/uZBYoOFT1/N4j7+5Wm2HHandFLwPms+KDNR5XDnwnnTg0YTLJz3Ej0CCxT4ceP0X7v06oCBd84v33Zx7/jr+183pyRQjowr04K0Pl1IiXM9UnfsfCAB6qc8S9YR3P/hAtMckmYfrc3CoXBa1vSwXvdTgnymm2QlPUY1SSPTjJgWEbm4N75706xyeLhTHA/uYXjS34RMKbXVomQ3s8W2tf6UpaDTOojOEjc+k49wgkLO15/2YnMCllLEhoWMTXt2Hh/iSv50Qrm39I/Vc+nvBGV+F+/yAWc9ITL85EX8yQ38zCX+BNKzUmaazDT42OV88iouWUZ7iUU9lEvuQk54aho0dk9ftes38NgLfPs5njlEPnR63CY7hzg+zewO3nsBP3cF160jMoxOt+jSmmBGmpjhwEge9rtieckvVkEtY9Mk1svmBIl4zXL4uJMX9akIab0W/2gGJxEhUYxg4Iy5FChQoEABADrO+WmiCiZWwJQqK67vPPvDP+6TaoFsOMfXr6sanYoemHj8P2uvp8493Z5Fiyreo0ktoCdMANBUuVy8uUndqFTaRlFRXwOeqqmoT89rbqDc1hKBNG//9o/vxrwINnb2n981d6QxM2U6ljX3L2wOzm0MPjz05Itu/MbZSz81cP7a9llALGZjV/9X1l03O27zHASBR4Szv86Y5ylwF6C7qnlPEGQei7uZGYcV+DPpvc1I+ZyqyCL8oEOSW9CQNkhKd3eyyyUxC8sdwJxSJUofrEpN7TeG91z91Dd+euGZ/7ju9Z9bednicucP6R4XKFDgFQsLv7ZjuqG0GSkb8+f7Zr58qLaoLZpTlpgsOibnN3OTkYUw6pLG4ZwWzqWiiEEM2JZJL533NMrm0pydzwLzNK0sKXOvolaEBPpLclZXdOWcUlfs5uifXdIuaM1qovreBRVe2dg1BGB8LnnXsPveBEkRcQRKLaCoBV/b7cYZ5tZtTDeoN7h/Dw/v9fuKL6tXgM6yG3zdPDYupr1EYvmHRwP2QLAWAwdGuWZtvqMzkYYkIYowBiNExm8QVE82Eu924KNd6G0jav0m8akgDbij/HDitBeyMDmPlHMFQG+F/ZUSch6an7kbUH2NXeaDKZq+rN7Kayiom56hya2/GBSs3yU9EyMsnsX+URpNphvU6ty3G1Vufz73QI5NcvfO8LGv3MCKDSg8Nu+C6RWLZXU/77uAK1ad+HoUKHBqoKigP83QEXHXxb0Wpprad/uwurlaEVGbzYnOJ3DLgFVUQpFOyTfDew8taipExjScXLzRtP9nlmh1c2yWL03/TLwvkn+/uiveN9Mcb1gw6ZwuwuNjzZ96ZvwrG3uWnC5tZ6oN2kvUm97FSiVWPR0sPibPDG1WNNHXwVSNRrNlxXcatr5+LXWL8bmTdBl4r1dTaSRsPZpHm2K4ZCmPHaBp8y/TcbK1aRnf4KCIcN161s5juMrsDioxwO3b+NpTCPS0sbiPcxfx5rO5fRv1Bgpzu5mo07C0wbr5rJvPXTt48gDdFRqWF4adbnu2Dj0kudOg+ttb/PsQ3hP/SrTF9LWfeHvXzmX/cZo+N37dOvd9vck/bmb/aO62WnUvkpJLKqXu6XQziOrTE/COxfJZTNSwMF1npuH2ig2q9LWzpI/9YwxP5teSHiuxLJ3NDed8X29IgQIFCrwKUFny2nkf3Nw4sjmedUZp3nkS//gVwGaGn3vmyT/bXR89tOx1Fyx6zWvPPZ9jg8nmh5k8PrHssWT/Eaam7OSKDnOBJmntPyKKL1pIC93E0xkp8U6W4A2i9czCat7pLydeIle9mBaKZ8r1qiKoiFptWjM+QXWKjlOF/J1davvT1a/93fF7j49s3lh7pkOnEAY6v9+eAb+4697h5kyeCyfzZwCCXnOZs6RALGIRq6hbpBDl/eLUV9xnVfAQpPnzdAh4lyPtpkjqmBk3lGsbm6k5epdMqWNHmjMD5c7RpG7JSH8x8PjksaO16vxKx//2/SxQoMCrCgLrOuNnJpxYqFHKQiOx5dg0XFM4by7ElzNnyjZZaJMGSZJPU3gzBMGMZ4WMm/W2yHGm6fLiXLxbSJe4q9UsukeMEAl1ZcpyuGZ/eXkejn14oLKyw9w5Uj+/O37rvFNLiu2HjzMX8rWnfBSvnOn7iF67hs37GauisHYeA33AhectvPnhuW8+dExU95y35NzFwfKypw74TwKw5QiblrsvVs5hy+F0eGZ3AdSa3LOLZsJrz2C0yt4Rd/TMUNYS+tpY2Mtn38jn72a0SqVEPaHZTINS5nQyMhWG1L67gEVMUI4mzrMJVemtyan2llyQtr6I4XfhTxm3niY2xPlPqeEO189lI+fjaf7yZ4dNkvwEXDLeH04y5yxwJ7Jf0yMaw76R4FjCsSmOTuaJgfTm1Lzovz+7S67nwmsxUcVEF73U21GgwCmCgqA/LWGgO5auSMabWecyEONqx/JCpHziayFU8+SnxRq/ZZ69r1lPwFub2w/P4C9qiw7NWE/m+6FccJVyqcQRFp1okCvrqVhQ5MHR5jUPjz35mr6OKExGn6o4awF3bqcU0Uhcyjq3W1kj8ix3kVtO1s1n/3EOjgU1Yt792ryfnx5I93C7d1b4+BVu1ziiu8JUHauopRTxyD4arRmR9FP+DPydjASrxIYFvWw/xv17qCdctZqzF3J4nH95wrVQG5mmlrD1CCKsm8/zR2kvM93kNSvoDqonrlrNVavd54OjfO4O6s0TTLl3DfH5Cf8hfQ/CnMHEDJv3ccnyltv75g10tXHb80zUiAy3b+enL0GEg2PsHmJWB50ljk6ysIcFPb5CIVy4570Vm9Mi+Q1Pf5+sExsa1vuy6YI7ZWSKkSobFjI85f0kv1c55teu9aUKBQoUKFAAoDRnfWnOi3cTffmRTB4+9I8XNU20FJ3e/733rL72j9Z/9L3XvjG65rrGsaeb//I/TfeS8uBAe/VMUrrdqqZL+YC0eMtiSBVPgEy0JuVWgvBZUvlARZ2+PQRJeUjUaaektImPJUWCVL61SXLzjdEN721ZNPZjxbJK959e+Okv3/WG+tSxsaiv44xPXzJrxfez41Bj5ump4Vikbn1qHFx1npE8wM5KFtJIO5JG2ktWSNWE0t28g+RdGs1KHzw1QNYsLnO6BPHdl5xcb0rWn7BmP3AMAJhOkgN2MsJcPWvg9uP70jOMjGmqzir9+BNOBQoUOF0g8AtLKx99tlGzWjJyZRx//PHS7/TZxzqTOCI2VC2atdxIP2SlwWmzt3x6FNRC5LrFZgSlMU7sNGPnCfnToDxL1Ugq5pUmhrPOcBgwIolVRbojblhQ+fiSysV9Tjx9OtH2SK6cXbpy9kly6q9IDPTyoYu5fRsIr1/Loh73/awOPvtGNu+ju41zF6c3b0Nfqe+XLntm29D89ujcNXMITfc5i/jO1jzYPDtQZy1FucGqN5is8dlbXDe7W5/nY68BJYpIEseuREJnhd+7DeBNG/jcW1EYn+FXb8zHbzS5eg0jU/S2c89OX1GOqzFPyYfIgKCJ01BylEXY8OAEDt0H8+5vT5qr+h6t/orClgl5fin7GJACaV/iUAA5qyPM9e5DJR+b/2oM/V0MT5KEJEN2Yv4ojSRfHJBe4+p+5nW3ZB2McP4SrPLMIY5XWTWXJX1A/EpPPxV4xaAg6E9jvHVu/KXDDf8v6wrDrDqrDyllrLTEJ+6zOSGekZDW9GvlvOp3yOwrB2c8kRnYKhFKKg1c67RmwtbJJJy0CcbYPaM//9zUp1e2rz31xehX9vMrV7NriD0jbH6Bhm257NxKpY1NArL+ob0M9AYEdUArW2XpLH7qEr63AwtXreKiZS1DXrKCW59zhi1LAmdrFLKCC7c1LWlwVZpwaIz9xxEwhq1H+Nhl/M2DqJBYxzpUa8572HKEy5ZzziI6ynRV+O/3U61z6XIubQ3UF/fxpjO5cQv41HeW6Abfsyg7T83NeXrtQFP524c5OMoNG/NhSzHHJhibdnZ68z7OXsgly+mq0FSm65RiSoYPXMjsTvYMcXTS3W0NLxzfVi79zjMrAser1JrUsvvjpZmyXZ893FLFkO4+p6NFbKdAgQIFCpxiOH7w/uPCZFSx2I1TIxvqU98ZfvK9Cy5HJOperM26mU6iRp9ottrMS554jRolFZrPzWneCl0hk07PbF4Yz2Zryl1HWs/v5w19wBP7iIqSPLGZJcuiTZe/3HfqpVEpz/rwdY9aTRBjcn/lf4EnJ4811drMrjq3yNeLnBCKg3N+Au/J29uM33dC/+6uuyXwYcpfW289eeRvjDPiKTKvI/L+bercqrPyqtIU3dA+6z1zVv/K3vvHGjWF31x6Ubkw+gUKFPhB8FMDbRf1xV8/Ul/akEu+HMVdfOpgWznRX3vNzP7IVq2fAFM7Yn1OEc2DJlcAJ3nr1yxCIWjvke7rp8pg0VIQdSKdxlZtml12xsxAJNIby6V95dWd0QW90b9bUIkF4Pbh+qeer26bar5/Udvn13d2nhY1cz8UXLaCy14sFd1eOlnzZHG7WbxxHo/t5+93sriXa9e6ZVtnzOUN67h3FwoXDKDKHds5cwELezg87rTsgcFJvreT8Zp7jtUGD+1h03Ie2OueY2eZpjI5457+t7awdh5r5tJdabGPEzPcuZ25XSydTVeZybrTmM2461KEEWrNlr4sQaMcwrQNYQo8a2KXke94a+tD4xMi7uyD+zvgBBRfl3lC34XAMTihYjQbwVqGJgh/PLGrH6Cu30IsJACsmceVZ2DgJ87hG0+jQmeJn7+SVXP41rPcvZNyxFefor+T2Z2845yUqS9Q4BRHQdCfxvjzs3q+NTQy1nCzp6BqDAasdY0uwyAynZolW6kkjqOX0OSrm9Ahn1izeNNN3YJazRaFY0tiEsUqdWcnJPM6ctI0rylTBKvJ1wfr+2bsVzd295VOeZ9goI+BPl4LY9M8exhoTU3grGx+x8QlNg6MBfcvaNdz5RkAFy7hwiUvfsTls4kjGq09UT1n4AxqJjqvPodshLndDI6DkHirln74mwepZ2vKfPMZC5GgykN7edtZ9LTzmzczMgXKziH62lm/IDwp3rSeZ4+w/SiAZOnxkBxPq+fI42ojuRxQ+sfm/bxzozuRoxPsHuKRfe6UUtfh7p1cspwnDzJdp1oDOH8JR8f5i/uYqiPQWWbKdwLMmZXWh5L+ZmF8pvU725q694/M5ahAlUrM1Wu+b6aiQIECBQr8GNDes7TNJiIaqVbUDsbtG0pd6U/SjHpmbjCHDKaGWDQKmpX6eDAokM8CyJz38A5LRphAwBW31i34T+okBdy2IpLVcAuIdHfrtq2cSgR9CiM/WKnE5w8+5cPkILPhZPe87Ax4giB0FTKaPsuIZzfIL/TUzIcK5PyDFLwvAsDRE0rwILOiOtFU3xnfYi47gdRzFf0Pi9Z/eNG6ZyaHF1e6+ovy+QIFCvzg2NAVbzgjnn7eDpvmmFJW5tfNuploX5f2xTLSDLXjs9KiE8hNDWa3jH9XVxyd/pRlDzOy1fqoUFhQZmN3acpypJbsrNp0uhMxaVhVEn3dnNKfre+cV8lzkONN/cmnJocbVuDLh2bO64k/sbSYA18Cd2znn59wnMnuYX7WW/B3beRdGwH+v83861PEhm9u4dPX0NfG0QnHIM/rbmGcRbHKhzdxxSqOjtNW5o5tHBj1MbuC8oV7mN/Fsll0VJiquWp0Y4gjhia5+VkqsTNtOT8gNBIXyebvEkFpgvhGbmFSxx+zBQELr4G1zYvYrH8/0/P1o7mj+xEkTACQB9r4kxQJTtgPnosqZ6edFp56Q4/PWi3rZ/kcLl7K8tlu1Det57p11Jq0l9xZfPd55nVTrVFvcmiMQ2NsPcLvv71FKqBAgVMSRcHIaYyeWLZdMWtTX2wEI8TGmLRZtsnm03BJXSiGI641DWHMA+C6aUGeg82n1PSfrjbZF0+bZtrkBhXxXKc4xlilZdds6hZhOtH7jzeenmjVCDuVIXDlqiDyzPqlCCLEhthQ8h17soQw5Ew60FHiY5fz+rUAm/fzVw/wr08zNt1yIKt89XGaif+3BqxA8B9WFdK+7TZPsfz0JW6E9AzVR8L1IG2eR8u47upW+eIj7BthaJLIEEWo5cmDJ96BbYMcGUtP0XV6caPkyXEUFvbwznOIJR8/XNFvvGP6Px7gs7fw948w3fSXKQB7hkmUb21xt06Encf4u0cYrjLTBJisu5c2fe8JXzL19z/3iPOfRFqeRX4XyP8b3LCRz1zrMigFChQoUOBURefCi4fO+8TS6fHhqPLryy9eMuesnxt4Q/rTzC1/HY2pRtMqJFIjbU6q4qq0Uxl6bwolCw9btVVzH0hxiiye4M/iSt9xTdOiRcGbLfGfjdE4JjKUSzpdIzrlVw1+H5ho1o1Im4nLEgUVAyl8G7rMAodlpOp78Uma5k+3IBKJstg7bRxnsrA98DRStzKsPskif8m3QtU9U2Nan25KXanAeZ3zAIOc29VfsPMFChT4P0F5sWhdOup0Ntg+y27vshf3xP0Vk0dvYUNOT6znRUIpsvSkqte0sa3TYBayZMLfClKJTFdsblhQHm16mTVIe8i2RfLW+W0fXFzpL7fEPg+ONo/WbUkkFqkpT4+fPsH4jwK7jnHLVi8NfxIe3ktkiAwlw/ZB9+VIle/tZNtRqnUe3UdPGx1lOipsG+Q9F7Cgm0SZ1c4HL+KKla5trAKGQ6P87D/zxUdY2MMT+9kxxEyzhYtpNDgwxn17mKoRGSJaomxguuGTzemTllavJWRsAvY8fQk1C5OzskJ3WESIhGwpnTG5r5O/pGF1YHgsn2AINWbdS27y8QkazGZvdZ61CkfGXaAxqR9FOXbfpNe+/ziP7GVw3P1/ufk5/uv3uPV52rxSk8CaeSSW8Zr7txgSywsv8ZQLFDiVUFTQn96YXzEPXdo3VNfnJxu/uXPmruG64+XTdpoSzqpAmCn1s7YEv+V6ZC2/+hKzTI3VfW8EAxUjU4mWjNQ16BYiaF4YRWxIAJXIaEOxVhqiip5mK+o2DnDeAI/tz22Mc7OE85ewcYB/eISmbWlskrlf6a2rNvjbB3ligJkmzxwiMljLrmN88ipiwzOH+dJj1GpMNVuI48xdsxnPLo7ptn5wEZb1sXQWA33sP+5PIFTM939meXrxYbMI2465Dw2fGJjd2i1t5xB/dBeGVkJcQJnfjSqDE85XODTGwy+wdDYTNUqGZkK1wWQdQAzXrEFSy7o/uIGt9/npg8w0vUOiNBKnzEMgRIM/+e4ykzVsSMdnb3LoOmSvsrZeAvnNWTI771JboECBAgVObVz5uj8evfyzFzamLjeVhZW+SHwOe2rUuzM2iUZNo4JExlPqaar2BDvmI8VUH11UVFEjYv0icSNqVVLnyIBV9TS8i1nDki/UaRIQIRs26rNPUq8rdfvCbup1yqe3Eur75q19aOJoXZNEA3X4/BaExJO2ljUEJtgtt1fIlvypa6SEX+WZbizeDU0dAOP3zRbmu7UKCoiKiCmJqdkkPy5Z2YQYpCzmkfEjH5y/Njpl+gEUKFDg9EXULQv+Y1x9wh6u6t3zkvNmxW+bV3n75jHCWERNvobLLTny+2chWgavUdNKYtIyoJvTdP+0Hpip3TpUm7FiFJypEivUEv36kZlvHa19ekX7Z1fnYV1fSdoMDatpXfhr57w6BOhfFLds5RtPY+Ab8J7z89ZrGdpLzgBZKEUAu4f5wzucxMqlK0CxFmNoJnRVWNjDZ9/EdMOVcgO/+xZu2UozYXCSZ49QMhyd4O8eZnDS+Qq5zmoapPvV3mlXOatYaCYgGEMzU77NguhA2diEA4bpn9RZyd6o8DUK5Oat75pgM0mmgPlxdZcZF3FCIXxLosGF8KJBI9mcyc83S8/NBr5BNmbKaIlQiYkM9SRnoiKhq8K+UTbBf7ub546AsPUIzx/hk1e5wa9bxy3PcWTcpy4UEeb7rgMFCpzCKCroXwnoL8tls8ubR+velAdWX0A1FkzGzPpv3ceMh/fyqd518ElWNN2zzVAyAW+saqEcSQIi1FOLYkJbIHNLYkRUSKvsrapXbVELIlKzjDdDl+SUx09fyoo57v6lxVkiLOrj3edx/gDXrgHyAD03M3kRBQ3LI/vYctgtYogMLxzn6AR7h/nTexiZZKqRJbsDRVe/HqG/k+vWUI68PcM9M6sMzAbYsLDF6DoE/LV7QN4exwYBIxw4jrXOoKJ0BEvAJuv8+b0A1uu6hmM2LaPTqMkT4AfHGJygLaYUYQyXLudzb+U/XMJvX8fVawB3jRq+hMEr+8VHUL88AKGrQmSccU1vbxqMW4tVxmt+LXxo9k2QZBIwYPxZpzehNXNlIJJi1VuBAgUKnF7oK/Ws6lg40DY7Z+chOvN8Y0tC2dg2ZEaIQNOupK7La2gfcLY6awCbcsSOCRFXah+2KXHNebxVF08j57lfISKlktFnntBmQlySUpmxMbtn18tyY36E+NiiDTdtePP7564ZqHT2lsoSBvCprxKWzDtb752ZrBlPduvxCz2FSEzGpIPmazodpFWWSALZRkSIJRJRRBo5g+8NvYJb52+bav/p2Pa/PPzsy3GzChQo8CpAab70vjG67J2VP31N519t6Kpbt6wqiJptsLkXBCOlIMlNiKuO92uj3UQX/q1+GTuxiEBJSGvhm6qLO8yCStxdlo8uqbQbymIqIk3VP9w73bB5uH1RT/RzS9vLxojws0va37fwVRz+3LfLrR2PDN/b+SIb3HAu3W00Etpj3rIB4JbnUCgZSsJDe/jwpQxNcWyS8xazccDt1V4isTy+n289y6Ex3nUu7zmf0SppB4DIMDjpNGAzkprWD6lmbBxRMrxhDesXIFBvOoYg3VOyvoNpYtuydp7bMWOlIVD38zZRTLD0zRvcJCvjSw9gg+2z26GtH07mcLSF8U9tvc3eYA12FGemuyqUYsQExIUfxIJaV+cnWYAPve3MNJjXxVSd5wedJyDC9iGqvjvj6rl84gp+/kq8ugEbB5jb+SKPuECBUwxFBf0rBAau6S/fc7w52rA2z3IKou2GaaW/bC7qKd08VHcTnl9tZwRV6SmbamIbCS6fAW42AAAgAElEQVQ1Knn8GuiHuW9iQdHERGKTarM11pJ8ysUy3FAD1i0OD+hmP9O/64lxq/rdi3qzhvKnOiLDr72efSPcvJVtgzQSXruKN66nu8LBUW7e6jcTFMoRdesV/8MLD2ooUhKgp42/eqBlgxQtGXUwwso5XLaKthI3Peu39IxzKpVz4VLu2kEjcWx7qM1KJnnkv4nEJQmuXs29e/xFimt3c/kK/v5hHt2HQJZHSav4u8pM1VElMqhST3LNuPTxlyKGpyjH1JpsWs6sDjYty2/jGf0+4a/BS5OOr46+T7/uqDBZh6ArbHo5RtzgLa6CZ1zmd9LfzZbDbtQoE+XPVoEEToBAFNG0LJv1A78PBQoUKFDgFEN507tqRu0DN9uhwXJzQH2jWCWtgQ+DTgXNV5q5onjNFnKncimp6cjkA5359m6R4v55ghY61iJGVUVVmw3iSBDpeSUUcF03e+nr+hb3P/A/ppK6K+hI76uzyF7bwbmUQX4jrxwIMh6Oh5emI9az5ZfWq9h7XdrsUWVi92kWRRXkzI5Zz0wOS+puig0XEPqzU1QSo31x5Z6xg59YdNbLcrcKFCjw6sKyNslnMPBBjWCyVUfuayRyE1qW3SVj9p2ZEqTdaDk2zYRpq6j2ls1oXXtKYlUmrcVqHJmzuqK9MwnoH6/rXN4e/c9DtQYWRJULeqI4X8yEEfmDdZ2fXNEei8xrVb959SG4/BddU7V0Nr/3FvYMsaiPzjIE5ix9xBvm80fvoN6ko8xXHuehvYhwzRpGqjy4h6ZFYO18PnkVK+ZwaDxdgsfSPg6N00xQiIRzFzPT5OBoLslSMpzRz+UrqZT49nMcOO6OW4popKo4BoJOwmn52kSdOZ0cm8wz32mq24ROS7AePQ/ecRuHVjO8Ui9t3BK2azZCcA81HJncPcAzIVm2ID2l8RqVEm2GGZ9+cDyW38vtK7THCMzqpFp3ajYnSDGodSmQFLFhw3z+8J1sPcLiXha+EryvAq8GFAT9KwefXd3xG9unbxuqn9kd/fzStg8NtAHfOda4abDWG8vPLmlb3hHdcqxx67HaF/bNOMOvgLx5fumB4431HdGRuj1Wt4KxLihKdWpApCNiOrEKsQhCYonUWs/eSyBok03B6RxrFSTjhb0NEAG1Qt0yv2L+cn/ttCHoUyydzccuY3SajjIV/59o57CTC8Qv2J7xy9BMYPIgp4lFKRneeS7dFTrLAU8dUAe5sQKrPLqfx/bT154bztQEijiRuyV9fPw1fOGe4HQ9g5+eR9byxQjzexipcsO5XLGKz90O5Ay7tdy1g4deyJmIzECKMuUl8CyMVBHJW7opqGVOBx+5lMEJBvroOUngNTasmcfzR4IEkD/TXNoegGZCPXmxFL1QaxWvz75XZbjKmQu5YgXPDzJS9feQfPvUT10yi3LEWJWGZf183nTmSUcpUKBAgQKnHyoXvbu84nXNz39OsUiS2tKWhVUCqioqXrgGSC2IknUszYNNRDRs4IdTY8n9oDRSxRH8DqoCpKUKzcScf6EsXPyy3ogfGZ6tjsxo04f2khNMCsYGVjdbXU5egpCVdEhaIudyI5rmOBx74Ovlw3EyJzMVupGMoRCUpyeHkXR5p3c4vfOyun3W9pkRFIwq8kJt4gpZ9HLdqgIFCry6cEFvaVNv9PCo76iZxSlZejKPdTT4YIJ/Yoxs6DL9JbOrag/X7HQ9ZdtT8yMrOqNrZsdfO1pvWoCRpv31VR2/sKyCiIGm8u6FlX88VJu2WjHyqys7TuaeF1UKHQW46gz+5UmnV5Ougz8ZsWH1vPyf161ny2EnCXvRUqd7E5fZvI87d7htbtpCbGh6Y/f8IM8e5rWrGZliZJq5Xbz/Qu7bxZ07iIRV/fzkRbSXeeIA2weZadK0HBln9wiTDQ6NOR4/NaNNH6eD04LLZA9QDo9RigLGIZWAT7NFmhf8ZXDvYSiJk+XONdzC/xno2gUVCnkSPd8+qPDM/wtoqzPg902a1PXE/x3pOHlGQak1uX4De4ZJLHXL155ididvWMN3tzk34PoznVp9iM4SFy558SdboMApiYKgf+Xg3O74pgu6raoJMsDXzy1dP7cU/vPJcb/2B0WIDX97dvc3jtT+0/NTm/pK719UnmzqJ7dONckao4mI/s1Zvd8erN8/Wp9dMsdq9sCMJhLMrnnUJC5+zWsBfCGA4MTxs7hNmVI9WtcZe4K5OB0gwqxWlfZUhN1lfX3m2QhxRDMJq+2CzLOwst+1JP3gxTx9yGnMCZQjT0AT7AjWkghDU4gvDE9Jgc4Kb9tAOvZNW0gSt6OeZEFRtyZuUS9G6CxjBIFZ7f5BKiJ0t7H1KJxgoUGUOEahmeT9Zk+ohW8rEcfM6aD/JZaS7T3O7qFAZk6dIGOeCfDmueEvhOC+5ecTpv2zzYSm5a4dweY+LYFPMKRv6XkDXL/+33jIBQoUKFDgdMWsWbL+LH1+CyqyYLE9sA9VydQBnDUQR8a7nj025YkhMJtAa2mdM3iplVdBMJpKpaaOjooYFFSMiCqUYlElLsf//oMv8z340aE7Kqk61X7NOHrABAn7FFlmI1uZkFnnXIjeGLCZGwktXpO0upek4/uag/RBuJjfO0XkzywWM9Ks+pNxoy1vK4rpChQo8KPCzRf2LLlrpJqEbTn8dJcR4xl96aY4zQq0YtEvntX57kVtT40n120e7yvJsXpezTSVaIKdtFq32m5EoWLYVk1MPunx12d1/drK9mN1e2ZX3BOWFRcIce1a1s5n5zHWLWBh9/e1y+q5/M6b2byPhT1sHGC6AdBe4unD+TaqJIGokcAtz7FzCGBOB++/kFqD41VW9XP+EuZ2ctcORqd5cE+qoMfsDqxlXheHQ3Y+NYKBFDsZp+LfGyO+OtD7I/hyuixIdzWa6U/G+zp+tMyS4r+ktVAv7zqDJz3SbVL7m9XzZeNkRITkVRL5QQSEprYeMQj2M9ZehDjijLnctZ2GpdEE+PJmfvt6Ll/FjmOsn8+cl6AdqnVGqizqK7S9C5wWKAj6VxpCdv5FcXa3f+iqiNSb+ge7Jn9/XXd3LP98pPatwfpVs0tJxmeqiOhPzG+7YX7p4Exyz3EZqdvDNWskbfoKpJN82kDNB0Vh+RLBNEswp6f/FqpNfWoieefj459Z1XFx7+n8QnaUKJdyVl19PJnq7ovBQBzRaHpVf0Cp1vPdP/8O7txOW4kNCzk2yW3bePbwiRVkgPGmNJUkigyx8ItX0t8N8E+PsWuoNXkSxrSAogZVRqt0tTFdZ+ksgN5292v6hF4Y5tLlJ3HiQmRoJl7uzWBwSYLwccfCxAwWope4V1uP0EiIDYl13WzS8eWkoXL6PcxwgJWga27I0WdhfHDVYfudTE5YlZWzX+L8ChQoUKDA6Q3duUP37JS58wF75JAsWCRHDlm1ad0BqS0V0LBvjMmblfmA10LaNxYfmRpcEO0G8nUIkDL9qKpJdWBVAU2sqJXF81/eG/Cjxer2vghjXTOcVADIl7ll6ym9uHwrstg+4BeMTRRJ8xnZNjbg3yFfb+cW8AW6OmmdQepOpF+6wRWkvRQPN2q5W6pUTLSqvfdHfIcKFCjw6kVfLKpZxTG+m0kWCqfCXD77iIBWhJrPNVqVn3xm6ie3TG3ojBAdqmeJSQTtjkxnLF85VItE3OSnnKBVI7CqI1rV8VKRWAGPJX0s6Wv55vg0kbzI+u8Mc7vcqus7t3PjMwDXrWfNPB7amxugK1Zyz24XkPa2s2uIUgzKyDRff5rN+5wJ2zWEtfS0cXyaunXm8tgkczqZrNHw7Dw+Iu/v5tikPw+lp43JmquOF2hab2EzplvoqTBV86X3qV222YuYV8TnBPoJNXBBK4WMmPfuTVCfl8K6FguctIs7o8w98HtkXpTfwaGl4a2gSjPh1q30tnF43J3DcJUn9nPxcua/dHLlW8/yrWdRZW4nv3I1fR0vuWWBAqcGikTSqw5vnVe+LNWTEQMiIl892nx8rPlzz03eNlT/2tHGzz83GRu/vFtQ5I6R+nuemrxmTvnivvhgXZMgXerg2oJl82orB59NtpEPqyTL1Ioiu6rNHZPN39pRtZzaqDX56lP8t7u55TlOrvpfN5/I27aw6jzrApQo9SbG/6dLc9TnD+QjlGPeeCavW83cLs5cwPsvpKvirZq0GEV8OYZAR5nuNl4YcYM8eyToUgtAnEkZBs9FYarB6n5+5jK6K4xOs36+r+tIe8fDcJWe9mCoYCVdJJQiVJ2YT9m4DVKDPVnn4Ch/cvdL3sm+NgTHzmfX4pyG4N3KAnX1NyH/XV3oTnZpElxjqjacuSkKrSOLIKaluqFAgQIFCryS0KhrKsB3bFAaDY4dtV5KJf3donnpWNbZlIA49sy7K7QXH2uGqi0u4et2cbZKRLIasjiSrk5ZvyF+30+9TBf+cuEXBs7pNKUovaUWwEi6RMH6Wr9sKXyY6QfIafd0o6zxYbihCYQTXYWpuEA9t+pewj60587ZcQX+E4264iv7BAM39K9699wzfoS3pkCBAq9uGJH3La70V6QtlpLItXNKUdC2s9uoMVm4pm2GihE1GJGSiEICTTDIrmoSB6FP+sexhn1hxio0rNYSrVm7qsN8ZOBV3Ov1hwVV/uv3+MxNfOpG/uqB/8XGxyb55hbmdjG3mzu2M9DLhUsoxZRjrljJ+y/iN65j01KuXM1HNgUSezA4QWKJDZFhuo4Y2krEpsX8jVQZmWpRfk+N5ti0p78VI/zqNXzoIt6ygatX59R6aijTUjaBrjaWzvHMe0C7ky1rw79iJ8fFuTvUUv+Ot78nIivJJwjqTwjtQ918iDJipLWWzkI5oqtC5LvHW9h21GUajFAymEBPOMVkjcPjNP2FTDe4+VliQyliaIqvPXXSCRcocMrhdC5YLvC/i/sv6Z19x/DxBvL/s3fecXZc5d3/njNz6/a+K+1q1Xu3qmW5yDYu2AbbYHpMMT0hgYRASAIECAkJeXnJm/C+SQiJCYFAANOMjY17w7IkqzerrLTaXW3vu7fNnPePOVOuJINxbBX7fP+Q7s6dOXfu3Pu5Z87veZ7fg5ICgTo44bgw5mXFC5FXqiouY0KNFlRtTFTHrXt6cz/pzsakKDjKy5iP/OQKvcgVIgyZgl6hRTOi9a9lVD5WQMblYEadyBeG8qo6dvpv/XnDN37Fjg6EYO9JxvO8YVnRs7NqeeMKvrkZgrWoPz0EQrOUOG6YO9ZaxWsW6B1+uINHD6Fg2VQ9kdeW8Nnr+fy9DE+GEgLoqcvbIkAq8gWq/YBwruA77QCKaxaw9yQnhormVPw5+o0ruGevvgW5qAXL06wFCErjHO7jA5fwlYdD4TvI5S+44bI5eDboQGtJpGRvN7/7AxIW1y3iqjlFr752Oo8f0bV++IKHN2EL4efFhxcOIZCwpAkFe7r8k/SW6FKnw8vgiOixwt/HLTpVpbDEGYzqDAaDwfCKQM6cI6e2uG1HyWU9s3IhJY6j15vKVcI3jg+TDjwDen/qCDR65bnjKPxZLtSco73cAwe1YC6yLCoqrYvWWFddd7bf/8vPexoWfq1zV7WdcpQ74GS8rDmlFFjhfU80Oy+KK7QxrvI1CwCFG+jy/l2B97RXoylPFxROSeITQvh+iniBEj+dUICSFXZs+8o3T08ZfxuDwfDy8oU56ca4bM84G6tjtlIPDOaTQoCbdcVFlbGDE27OcfvyCpCQV4CoiDHkPVIglKOYVFBgfWXsicE8IMAWwlEK1/VKuNZVxX63NfnaurjxsXkJePoY+7u1rfzWExzoYV49gIInj9IxxIpm5tTpncdzWH6YxRJM5HjfxUWjNVfynvX68GlVtA3oVq6rpnG0H++JYDWdjjGR19OllwaXI1KU5iehF/ze6U0VfOQyvvY47YMApYniLm4uAlwBio5BGsuR0m+VJ8K9hMSW5N3ieLmK5NFHVvfRboJ6iIiFbDgje/dYIjKICLdHJmtQlCdZO4MHD1II1v5o/d2FVJzKFLkCuUIYKhiYoK6U3jFcRX0ZK6fpg3IFvvE0OzqQgrl1vHs9ZQmyhfB8pWTc9y0wGM5jTAb9q5T3NyeFUlJgC3FzY6I5aQ0H3TkUQM5xd26osqWoi8tjk07GUQ4y4yollIso+qVFhc42ArxvlZLh72zgrKdH93+vI2p+zlUzUuK8VueBw31IC0BIth4vesqzSj/SRyrmz1gKZJEqLgSu0nHgdIy1rfzeRn2RtrRz334mC2QKPH2MH+0EyBV44ADjOf9SBzNlpC4sbpN12DSXxVMAlGIir8e0BBdNY0mT3/n9tCD21ApODPPwIVxFzuGxIzodHkhauC6Lm5hbxwKvMY5fdqeC+gDCAfOOdoMN3qnjgiJfYCzL97fRNVx0uaTgY1ewtlW/L313IrAtJLrtW/QlBDSVU51mT6eu49NfIRFJkxeRuV/peyBAQmslyRi2FQnaS1Y2M6sWg8FgMLwiSaet294uFi0FlGXp+cK2RCzhBW61UblnrCK8icPPCfMtzSNzZ9AFHSVUeAMjhAhy8gGhHXN0foLjMDAg6xvP5vs+a9TEkwlptSRLHZRQIuj2ivCzEzzfW33zEkma04UJvtoeqPDCT4cP7nmCsnfpD+KNGy78RfgSwS2FFJ7fY0xFahYVCDVSyPcVMi/H1TAYDIYojQn5hbnpO5eW3dGcrEtaFTY5l5wr4lJ8eX7pTfXx5eWxNzYmkpJJF1swKy1tRJklJAIpFFJB2hLvaUk+uLbis7NT66piqypiVXEBBN3N72hOvKUpYdT5l4aByaJ6r36/ecnXn+Kbm3noOf72QZ4+pjdOqWBWLWNZxnK0VjO95nmHFfDxK7l5KVfM5k+u5qq5rGwm55B3mVXDhpl0j9JYwWWzqEljC+bVUxIH8D5WnZamSMRwXWIS26ZrhN2dtA8Rs7Alo9miM7ejS2nJyREayrGk9p4NxXNFvuAnsXmHKoTAEkVbVLBU9zMRvPi6DrFHFuBBvl2RAhKVgES4m4LhLPft06JBIC94ryUFjsN4DjcS4Fcws5aPXcG1C7l2Ab9/GaVx/dTjR9nViSVRisP9PHMMoCLFtGryDo7CcVk3/Xk/I4PhvMEkkL5K+eK8ksVl9sMDuTUVsdubk/f15ipicki7pSPg6tp4Q0K+tzn5T8czGR1KdcHPQhLgunht0KK/zgoUb2lO3t2bGdJBSqFXs+GyF996L2geC/gV4uczyRijWQCl6J/gT3/G8CTpBK4ik2dxE67SRqjB0jGYh4I359nDTeTY3sG1CyhLAuzpLCrt3t7Bzct4so2Hn6PghAnmYSDaqwhTfPHGcGYCsg41JQxPkrARgnl19I7p61zU4EWhBI1l/K8HybuRYf09LYvxPDs6+eojrJrG4T4KvtOs8CdOCP2LAqt3T8Jw/BC9n0LHiWGaiv1eLcm71jE0yYHuMFeu4FCdZnBSv4RfI49SdI7QMRIJvHv/uzqDnuA0/LcQ7S93bICWKhQ0lHLLcnIFLEl9Gef9N85gMBgMLxqRTtsbNuZ3biOfRQkqq2Rjk3v0sD85eLYqrq/+6vz5wC5YIHTHUz85Xmg3+shaMdDvFeibHZ2aH0xBTvfJV+Tddn0s9amWVX91fGsWVwX3BloxD/Iw/GQ64a/8w93w7iaDe0MbocDRd5TBRQ7ufwS4nj2jf6MlEK7u6xMqAvpD/WDT4vdPWXTRtu85euUvBNKW1MeNBa3BYDirXF0bf0Nj8gfdWccVX5hTsrLc+tpC3dAyp8p2jxYKigUl1kMD+Qf7c//akU1bYjinlpbFfmdq/PapybjgM3NKPjOHk1n3vbtGHyqoCQeJ+v0ZydunGmebl47VLTx4gPEcCCqSLGsCUIp9J3VavXB55BBrWwHiFr+zhu0ncBTLp5KO/bqRbcnqFu7ayY93smku79/AwASZAk3lCLhlaej04iqGJ/mPZxjPkXMoT7JpLi4810P3KLlC2J3ukUOgcFzc05raF6I9/xQCuobDZW8qTq6AhIIq0h/wB/HsjINEBBl1oIt0fY/cGUFwSLTvnU808z78009nUJHt3vhS8t6LGZige5QFDXz3WQbHUYLaEta28sghGstZMy28aKCdbWyJlLguOUcP+LHLuXsPAxOsaWXplF/3GRkM5wevyCWD4Tcj4G1TEm+boif1+riwBBLlKkAo4W4ecd60feT7XTlXr5v8FZcnFisX6aeHKyJCKkKo73ZmCk60UMlLZFa4Srf98lKkg990AYiS8//LuGEmd+30/1D0jaMg50XXBW39NJTrZu7RiSjI41ZB8pefdb69g6ZygPJk0ezoxSr6xsg74XQYrEi9xaxnlfOzXbz5In3UM8f4r22M5ZCCyQKzalg3nfYhf+Eq9GcnFEKCy85OypIMToSfII4ufRjPgsApcKCH+Q0saGR3ZzgNR0Pf+twIXXfCSEAQjhFnbscqYE49B3t17YV3fUazxG0cl3SMsRwSXfWmzvhCsmhSV+jEOkT0sqHg+CAo2gfZ3sEXb6Qy9Vt98gaDwWC4EBFTmmPX3pR/+glZXmnd/AakLHz9H2Qmo4QWi3XOdlRhx0uq17NOkEoPRFufKS+F0fe0kQKv+6xSuMI7QipPlc5nz/4bPzt8vGXFrbUz/6Z9+z+d3K03BZny4N94uKEcr5QQYm1ZwzOjvS5ucNl1yF1SYsXHCjmFH2jX+fW+T50OySuQfjDeGzgYPxT3/+Xk7v/qfa7WTvQWJr0oiyX4WPOKaYnSs3FpDAaDwScu+KdFpZ+YkSqxRGNCnvLUynK9Br6pPn5TffwPZ6R3jBTmllhzS05t8dqYkN9dUb53zKmOydaUjCY6G14C6kr5/cv5xT5iFtcvoCQBXmw3FDq0Uu9REmfDzFMHyTn8w2O0D1Ca5Pc2Ul8GUHD53C+YzCNgdxd/vIlZdQAnhrh3P4MTrGtl4ywAKahKM6eOQ724itEsOzr5403csJCuET53L46Do5CSE8MoXxCwZehwq2dV6UsGhMt2IcAlk0NBQSE9iTyqnvu3OyLyZ/g1C4LuwQP8kYsOAwLtI7KKj75SJOlez/KOroaXgo2zufNpJvJIySOH9KfQXMWaafx4J+k4mQIjk1yzQA/WNsjmYwB5FwGWYJmvxSdsbik2JTYYzm+MxY0BYE1l7MOtSVf4OdTIzknne13ZItP4UHFW0WinCNqp6bRmUVAgVaTEyfUXUd5AwbfOl4yRMcRlVb828nw+sKhRJ8iH6LUgwEjOiz5op9Rw4lFIN5zw9FHgOPxoJ//8BAMTrG3Vl8tbWC6bguPSMxZ6zoTTYSRNTMHjR3QjlEO9fP1XjOb09vI4TeUkYzRXkrBJ2qQsYhbpmM5ztyUxm7FMKHZ7s6M+58iZnhjivReTjvuzaiQCLgin6uh18fSMYCa+ej41xethLzvAcalK6bccjJpzyORxHLIFHJe8E+mQI/09hW4TH33JU24ggoOCL54rEVBQ7OrCYDAYDK8C3B1bcz/5Hj0n3ef2OQ/8QlRV2/MWIrzQsSJowR7+I/xHwhG6rFDPkEqAkEoEdztB/3IltPuaUsGUo/ujiHjCXn/ZuXjrZ4mZqYqLKxr1tK9n26K7RD1BBzn2ivbseFxYqCDELiwpEMJ1GM1nlfJX7Do1ROAGJnv+gIIwR08E5jnKn/29jAMGnWx/IRsT1tfnXnF83e2DF9/x1zPWv/yXxGAwGE5FwKy0dYo6f0ZakvKG+vjp6rxH2hKrKuyZaaPOvzy0VHLHem5fQ11ZuHHTXPIF8g6lCV6/5NRD8g7HB8PGpP/4GAe6Gc/TPcrnfqFTuZ88ymRe3y4oxX0H9YF3buaZYzzXy7e2cNeucMz2IXIucYuYxYlB9nXTPkTbAO9ex4wa7ZobqN4VKerL9II3SCqP5ryHwjogcaEqhSWDGxd/nyAFITC98Zx1ixf7oS4U0QtCnSf6uqfs6Z5aYyf8Z6vTJHwhqDzJI4eYyIP3NhUKLEn3CM8coyxBwqYsEbayA/75Cb9brEII/vDKUwv3DYYLh/M/adlwlrik0va1Wj/XKShfCtC/twrp5cArhbCEKrflYE5b07s6gCpDq/RTO8r6KrM/rwj4zNzUx1rP+6TmliqWNrG9M9THwyRxKBRorWFfN0KhZChPC0EiTiYfBpK9g73F6pZ2gPesZ0YtHcNac14yhWc7ONpPKsZELpwOT9HHgUScn+1hYQNfe8IPYguUS9ahvhQgFePDl/DLg+QdVkxl+VQeOEjeYVETP9vD0QF/oOBz8dL+IvHzadX0jPjediKcd0Ot3LsagRwedYNVCMGVc4vO+d+eZstxCi61Jbx3PU0VnBjUT0mJBEehFJm8H/xQ4QMVzQgIrqa/jyVJxxg5JVfR30eiP6kyUw1qMBgMrwqcJx8T0saywFX79qCUqK6NtDVDKaWEkJ6qLMNlIwKphIuSCCGUdr1Rgc7sJ9sDSnhisuuZ5ghEbZ0aGyM7iUKVlKh87pUtpLyxbtbfd+7YOtKrL5wQ0TsFPFdDoQKjm47sWEuytD07XqQGCIT0AxxBmN+7k/Smb+8fVyBVMLSXBBJJHIn4DymBUFIIW8iefKbFJM4bDAaD4UVw/UJWtdAxzLyGU61stp3gP7cylqE8yXvWMb9BF6975Ars7mJlMwMTkbi1fxsxNEn7YLh+/8Verp5LaQKgKq33cRW25GAvjx0iGWcsW5wpKBBKa9NTKugZxVFItPPbqenqhKrF4GRRybunP7hB2FtGltj+OEUl7MXnED6ril+reB+ikXX8sn6BJWmpYMe4fmp4MlRLgrQJpZCCuM3QBLZFrkC1NonCVQyMF71Qs1HnDRcwJoPeoNk8XJDSX+S4kR90P1lMh3zxlFkRE+ItTcmH15Z/eX5pTKiGhCwqkPIahQe6vJfQpAuWg7G94mX3XS3JP52ZTp3/mQACPrSRW5ZpqTpscrLA8P0AACAASURBVKtQML+BGxbqaTVM3hYAt63gU1dTnfaFZvx/JcDBPr7xNH2juC4lca6Yw+xahiaI29SVUZJAKN0BJmlHTgVQjE7y87185WEmggnbi6UnqUjrYP78Bn53Ix+9nMvnUJnm1uWsmc63t9E2oPcPE+EjFXzemrg8wabZfGdbZD6Ozrv+liD3P/qsN5Uqxc92h9+oXV081aZPrG+cn+7hz1/D65dRkUIIXJdCUG9B5OZA+V1qhe6FEJQRBBdEgOMykiFhhfcfWtNXfgcFxZQKlk19gR+4wWAwGC5spE5CVK5vZtPQiKtUkH8Q2NTomLLSkW7EpIxN2AmgqJEOKlgwCp0YHskqEyhw+/rITOqnBgfyX/mi23niLL/vs0lK2ltW3LZ55a3fWvCaKtvrwasQQkJKWNLX0sG7eMISoj07rh1sEAgS0rKFCFvEB/42St9z+se7lhQpy/KG0njyfeQGFITwQgKognKlEDOS5S/7VTAYDAbDK5X6MlY0n8Fo/kc7yWSJWYxl+f4OoEgKkIKCA7CwIVy6CrhxCUBF0h/FKz6DT9/L0CTADYuoKaXg4Lik4vSPUZGiNI4lEIKkHUoNCm5bzjvX8okr+cotfOpqbRQTTIpC6PKy4IWI1JfrMAAIQTpevFvwrxcOPyVBPlj4+00KT30KHbAP1+wiMhr6KAUxi8N9kYr5YJiI9O8oFFy/kIWNdI8yo4Zr5uudpaA2EoBvriBhUpANFzBGoDdoNlTalvB/zYVf9a1XWf5OXldYV6FUQXFxlV1pW3vGCrUxq8QSlvB/uL1FalRvD9TbYL7w18ZCyJYXUO53HnH3nnBSCZPEQLn80Y/J5LWhm6dfxyzet56Uzf0HGMwg/Bh1VMGfzPPsCQoursvgBI8d5kc7OdjD0CSjGRIWi5v44CXcsZ5rFpCwkDIigwtQOL76HMy1feN8fzs/8z1ho/SM8Y+P0j/uB0v8jyRla2k7fF8uYzm+s42OkYj4Hrkh8PAGiVmUJk5xndF17o8e5ov3a1H+2EAksAED4zx0iJzDSKZIcNfTuj8xh6/sZ8onY5Fd/c7vMRshyLtaaFH+IMIinWR+HR/cyGeuLU49MBgMBsMrFuvq60Q6pQp54RTk2ksQQs6ZL6ZEwrQKIb0Ubx2J9leQbko5luvmhKWnNuGvaZXybFiibuuuzquP1rop0EtO96nHz9Y7PmesLmt8W93cf5u3qcSyq+xktZ34u9kb0jIWkxYI3VvXX5gL5V8uAYq31M9ZUVLn96L3+/KiQmnfvwFQqJyjABGUQfgJBh4W0kLEpCURFrLCSvz+1GVvqJt1Fq+EwWAwGF4dZAtaT5OCbB7gdy8hYWvRY1olCxsB5tZzw2Jsi5jkLSt1irclT803H8/wxFGAxw/RO6oNXsYzDGf1/CglSlGdRkaS3L+/gzl1JGPcvYevPuyviyNqeDIWEWeUrk7DL15DIWFhE5ZA+m63EcnGPwR/wOh2/+RFZGORK45/4yTccKioRi8gk2c8V5TnF7fCHn7CYlYdb1jGp69lcRNvX81Xb+XW5REpAG5fQ0MZQjCjmo9e8SI/SoPh/MDElwyay2vin52d+uvDkxmXpMW0lHRdsW+iUFQApXzvMCEc1Ef3TSImamwRk6ImJlKSCVcU/B9wFfnR9n+KlY6+RpTYpBBzSy4cgT7vki1EQsSRfw/2gQrasYDAFkjBLw/S1o+rInl2kblNCBwHV1FwdLLYRI579+nHg5PUlbC/l4O9XNTCm1dypJ+uYfonAB2UVkTOROnKfUeRsnnoOW5a4gcMIFvgX59iR6e/yI3oCEumcnyAVJyTI376uQKBlDxxhIQdWPAiJY4/nes+8v7XQ0riNpl8UeTPm5Xbh9h7kqVTWNjI3Xv8hHpFXvHDneS8zrrRZjKeEA8ulKYYyVA0oqSujOMD4fWX/ukJQdyitoTOEdygN45LSYLGClaY3HmDwWB4FSFnzpYf/RPn4H4xpVk2NnkbY7ffkf/SX7gqmO5CIdjSyWB6hkuqguvPd2EFoBASlAr8+7z5RwT/ubhgeZn5nseLiL9arNVeVzPzviU3PTveNzdVeVVV88/7jz84dMJGFoT7uuoZtbHkpFt4YOhEfyFTcPWlrYjFXHj/lEU7nuvPK0epSPIdwf+emiAUuLrKQfnJ9S5+EYRU4pqqaRnlPDbcmbZsqcQvl71uZWndOboYBoPBYHilcLCHBw4St7hxiTaSBRY08NQxPJu85c0A9WX8/a0c7CGTZ249KV9HvmERV8/nvv0cG2B3F4ubsCRXzOHB54rkbAkFlx/uBPTGvEt5nIRF2wDNFSRj7O8mZTHhh6gn8/yfR7lxMfcfQG/yj8UFCymZVk37IEqRipF1cF0vPUHv3FLFnk5citu8FxMtXI/m1IdqgCcPRJMXI6n6yk/9lL4ZTrju9/11HRchqEgyu46BCdoHsCwunU02z0/30DfBDYuIW/zjYxzoAVjdynvWIWBOHZ+7/rf/RA2G8xEj0BtCPjUzfcfU5E96cxKuq421PDyE6zX4VtomzEuI1lI7QrgWoifnLCmLHZpwbm1MvH1K/KGB/N+3ZSZd5bXq0L/mMkiaiiaXAayqsK+pjZ/tt/qisYPGtkTmv8BZ1de1vThzQaEcDvf5u0UOQmAJknFyBRS4bviUi57AAOXSM6pXqk+2Mb+BhU0oxXDW755K+HI6lcw/gbzLrNpQnQeeOc6ek74CTqhuK5ddHQjJcNYf0PPdBccBgeOL57aN6/p/FA+Sc2gtpTTBrg5dhua9Jb3SVvo9zqzhd1bzi/0UXBrL2dWJwh/QDU/VO8QRSBidRPoN+DykImERt8g54fVHaXuckjhenUcYtICJLLNrX9xnbjAYDIYLmNIya+Vq76Hz7Bbnnp+IXM5FiJit8vloT3f8GVij74BcXS/ue7J49jgKoV3Qffc+VymJUCDtGJYkkWR0VCCorLKuvPosv+lzyMUVTRdX6FjIXYuv++SRp/ZODF5Z2fyJlpVeqeWXTzz7qSNPCSEUNCZSZVaiNpa8umpaUKIQ3F8JbUrv32lEPhq/WZL38eh+vx9vWeG1gW3Pjh2eHF6YrqqPp8/iWzcYDAbDK5H2If7Xw3oOOtDD567XGdy3r6W5krZB5tVzyUy9s4B59WcY5B8f5UAPUvLkMe5Yy+pW3ricxjJ+sJ1MASGIWaxuJVfQqXLBon5+I61VfPdZcgWmVPCFG/jeNjYfC3MoD/TQ8YSvtERi29OqKUsyu45r5jORQwgeOsR9+8hGy9YFxwf1a4nIxnAtH0j5IuI17+vrKkjVd/1ETOWfRkSpCPWKiKwfvKLn25OwmVFLbQnPHKckTkmSS2eSc9h7kvoydnWQilGZ4mAPtoUQPNvOnlYWN70kn7DBcJ5gBHpDEfUJeUdzEri3N+9oD3H0z67uzwnon1kHLJBCzE7LZzdUes9cWRN/U2PirTvGdo8WIAifhonlMbAt6ShVbsv3T0v+8YxUuf18sdrzj4EJf66JtIoLQ8T4f/q9WdxTno6Ex0sSSEEm72/zE9IDgkbngXxw52ZiFrmCHw8Idy167B1bX8K1C4tOfiwLRI4VfrfVYIoNFsb+B+2lujsuSZvaUuI2h3v96bn4HCw4OcrshG7xGgj3ngdAQxmLp+g9189g/QyArz0WCdpEZ26FlKxs4dkOna0fXkaBUJSl6Bhmdh37e0AhLaZVsrCJ0QxNFfxkF9kCoB3wlaCulFuWmfR5g8FgeDWjshnne/+JFEoIqZRKJIVlkcngTaKe4tvcSscJlJLanMZPkw+SvFCesixARKrmlPDC2kp49WRCxj/5F253F8PDct4CLOucve1zSomM/Z/Zl3qPR5zcnx99+sDk0LXVLQ8tu+XH/UeeHuneNdG/vrz6w1OWTEuUXlnVfG9/m0IoodIy5iiVU07R/UnQyFdSbsXGnYIQQikXSMvYmvKGjzUv916rJVFqusIaDAaD4aVhy3GE0lP5cIZ93axoBhBw1bwXNIKjONBNLKYntSfaWN2KFFw2m42z2NlJrsCiJkriAIsa2dWp7y+aK0nF+Kv79aq8cwRL8LZV7OtmLBPWnY9lUWD5y/PSOI0VtPWjhtnfQ984ty3nu9t5tp2KFL1jYZ5fWIuvwn+j+fJSFifCE8mri4rvwc2SJOgMHwwkKBo2iD0EA07mmcgz3qnT77yUu+4xXJeEjYBEjP5x/yUARUExOPlCP0GD4QLBCPSGM3NosgDRH2ql/yXsI+og8koJKd7QlIweu6TM/vzs9M3bRwBtP+KGEnzc5j+Wlt7ccGGWeyds3xzmjEGFiD0L6H9jkrzrB5wJhXhbYEkWNnJimMGJ00R2hVJYlk4890Rz12/UrjWBqLQdOTQmuXFJpG2sTyqOoyLqvB9dcP0SB+FP1X4gPAzgZ/J0DBfPpqrohB2YzDKeJW5pfTwq30/mGc1SldJ/5hweeo4jA+E18fYuiZNzKY1RcNnSHrlFiIQ3FKRjuIrXzOfDG2kbwFXMqsX2gwrLp3Ksn39+EqWwBErw3vW0Vj//h2owGAyGVwGjoygHEQPhIsX4OMkkQoQ5BELQeULZlijkXaWkEK6XJq/8si6FDALUetIOZ3yl8LaTy1s33Ixty6ktTG05h+/4vOLmPfc8PNRhwX2D7Z9tXfU3My92Uf35TI2dlEIA+8cHY9J2cQuKSbcwM1mRkNbBicGCvtJqZqoir5yu7MTUZOncVOWl5U2XVU2ttpN7xwcm3MK11dPqY6nfcBIGg8FgMPy2VJfgCrxQu4K6st96BC85L1vQwf5ov1kpWF6cRva+DTxyiIPdLGjkirl8+m7fHlaQKbC3m7oyPrSR/9xCx1AkDx2mVZOwaKmirZ+2fgoFnYf3xBFGJ9lzkoLLZAHbUyf8t6PvZIpz2ylOOhShBBTR5Ql1edfr4RNpDxP5L9SRoFi7UABSIgSOIlvQPvsjGQoutsWhAfrHqUhScJlZw+w6frEfx0WBLZhXzxNHaR+kvpQNM017WMMrAPMlNpyZNzUmPrJ3QkWylnTkk/DXuCUpFpbG3tgYf1PjqR4119XHr6mNPz2ULyjGfXP1SlteXxd737TUpVUX7BevNEF5muGJoo3K17O9Ffy8BvZ3A1qsty0cN1I278efXcVkljet4Ngg33gax4FoQRlYkgX1VCTZ3okQlCXoHg1T7IVXlyBDnd2v8iad4Ic7EIL7D/Dmi7h0FsB4jh9upzLF4MSpc6o8PcQNlkR5Te8kuFiWnguJTL3Bq3s4iuoU/Qlyjq6GUy4xGwGjWZ46yvV+Rv9jh3ngQFg64GFb3LaCH+8mHaNzGCGwPRObUyIQgmyBaVW0VhOzmHOat2x1muo0n3oNd+8l77BpjlHnDQaDwUBVlaiqUUODCClwretfL5csZ3Ag/43/Rz6vPeosKfMFv1wrrL1WCqWUkAJFmFNPYHPjTcLeAlRgSbl67Tl7m+cljlKPDnckpBQIifuT/rZPt66RiLqIpN6SLD2eG4shC8qRgvklVe9pmJ+2Yt/uea4tM/yW+nkfaFpE6MEXsihtZnmDwWAwvGxsnMm2dvZ1IxSXzdJdXgMyef7tV7QPUZXmnWvOLN8LwaZ5/HQXQFWaW5Y+72sNZ3jqKCUJPnAJlgQYzfoSgQCX/nHu2894lk9cxb8/zbHB8Ng3Lefn+3jyKBNZlEAb74GCXSd1OoJS5F2E1Al/gcITiD5SRtx3/YxAb70e+uuiD4k6ChAs612/HD8yWUez8onY3aBwXV2vqLMYJVIwvZpfHdUvOjjB65aycRa25OObePAgluDq+Rzs4cc7SSd49gRjOW5a/LxX1WC4QLhgdVLDy0xdXP7rorKPHRjLOO6SCnvfaGGsEPi6gCAm+N8LSm9uOLN9fEJy59LS73blJh01PW2dzDr1ceu62lhl7MJxs3k+/upGPv4jxrNFUw4RE/n9PQiJBQgKLlUpOrP++h4996ybzpw6lk+lNMGXH8IJMtODaU/iwt5u5tXzqaupK+WBg/xge6SeLGJEExaIgYC8g20hwHF59JAW6PvHiVna5SY484ua6Rvn2IA/jgRFKkbOwbZx8rrxAEKb0essNqFDEUpFJluBgoO9TK1kIsf8BlZO4xtP6Ux8pSiNfFU6h0nHQTKcCb9UpQkWNbGlnfYhFJTFKU/SORyWXwi/IG7tdDbM0DWAz0dLFR/Y8Bs/TIPBYDC8ShCWHbv9ffmf3cX4mFi81Np4BUJQVW3dfJvz4+9j2+SyIJRwgtx4f7mqEEK3hvVD2yiUUF4ivZdTL5RAIpSyNlwmUsb6vAhLiNp4VV+2EBN5R2XqzpTq/q9zN71l/31HJofnpitvq53ztye2bRnpWVVW949zLmtNhHrHKeq8wWAwGAwvL1Lw0csZyxK3iZ/mWfefW9nRhSUYnOT/PcmfX6O3KzjUC4o59QA3LOSSGfSNM70aS/JcLwMTzKyhLmLI1j/Ol37JSAYFjx/mk1chBOkYE/kgL4CaEmyJUhzo5oZF/PNTFByAtdO5czNdo6H2LfxDFH4rVz/3QLlFeYEisKYRxCyyrm9KE1HkQ0k9SkR3D9MHgxcqFuj92yhf8Q9OxvvX/zMZw3GZWsGek7pEvuCSsPTjGTXctoKSOJbkkUOUJIhZxCzaBjAYLnyMQG94Xt7VEn9Xi05Kema48Ht7Rp8e8TKjhS34s1np1z2POu/REJcfaU3+mh0uVGxBUxmHcxG/+GDq0sFlFDjaI4aukbCrahDE3trO9g5qS5lfTyYXGuCEBm3+nvu7+c5WPnIZG2ZwbIDNx7TQT/CafsDZ+/uqeWw+5reXEWGT2LpSWqvZezLqFsN1i8nkuP8AO06gvCIASNg0ldM5zOw6uobIuuQLRdVtBBF1oueBEAxMICXXL6I6zeImFjaxp0s/P5oNd28qZ3cXqViozgMjk4xmefc6Dvawt5tnjtE/4dsrhemKCHjtQp1QYDAYDAbDC6exKXbHh07ZZq1cLUpLVWeHKCt3nn6S40fD1mWppEiXuIMDQinhNz5TuJ7hvM6yFwilJ2OlFLG4XG/Cw6fyuWMHerN5h4mCm2qIV31l1iWn7zMrVbF5xRu9x9fs+sn0ZJkl5P6JwW93H/yTaRed3fM1GAwGg6GY0udx6O0YRqLX3Z0jWnZ2FV/6JUcHEDCzhj++CgGVKSpTAPcf4N69xGwm8/zhFVQk+d6z9I6jXEay2BZA2wAnhmipYno1fRO6NaAnczuKkSz/vYPGMl6/BFvSWE5Vmj//uX9OgT4e6WYXGO0GiYN6Ca9A+C46imzBF9hFxE030B+kb0DvixtBIrxXeS+CkUWRVf0pzfai5xkk4cUsWipZ3MTyqQxOcO9+X3lwaaoAGM/x1YdpHyIV46p51JawqwtbMllgVu2L/mANhvMHI9AbXhCrK+wnL656dCD3lbZMuSX/98LSmthvPuoVy8Y5HB7wBfmo4B0UeSnKk4zlkFBwox61AChyDsLhW1v4/PVUldA1okc+PS4tBQd7cFySMd69jmc7cF3y/ryoiEyxANx3gIUN7O9BOQgRusqkYtyyjPYBhjL6TGzJ5+8Fz4vGL3PzAuwf2kg6hhD8wQ9J24y7etYsRObjU5xn8FX7vjF+uIOyJPfuRUjdqRX48U5aq3Sr2EtnUXA5Pshwxq9FULiCxw/zppWsaGZFM9fM564dbG3HtrXRjYC4zdtWG3XeYDAYDC8ZQsh5C5m3EBDLVzoP/EI99jCuQyLhTa9ChWFzKQArmHS9NasQAoQrEEpYV1wjak7zXnvV842T+2KikBDJgnLqYiXz01W/Zme/17yXsyAKyj1bp2kwGAwGw29JUxmdQ7p4fUqFXh9vPkbbAHELBEf62dbORX5PGgW7O6kuAYhZ7OxkVxfHBpCCgoMgrJL32tLespyTo3QNk46zbjqPH8FxtffsiWF+vIsvv56EzWQey1/LRw2KpcBRxCQFhTefhkK5t/z35lulH4fGNa6/5I/YxwtXL/kFxdmKIqKKqGKFBPxSw+ILJ7wcBz2OUAj44CVUJAGmVrJhBr9qIxnj4uksaAD4+V6OD2FJcg4/3cNnrmEsx7EBZtZy3YL/2adoMJwXGIHe8EKRcHl1/PLqX+sr8iphfStCcfceBifJO8CpAWFLMreOnV3+BBkEqwkT5JWgZ5QPfdf3twEhiNs4LkrhuCihZ9l5jaEkPbeOXV1AWFCmVJFWrlwO9PIHl9I9xqJGakrCs6pMkVWUJZnMgyLv6OC2N1UH2fHDGX7VxtXzAF67iJ/voeAiwJLYMjwxp9g8Lqh9Q2BJxjOMZorN5gT/8hR/dzO2JG5z7QKABw/y3Wf1swqm14S715bQWs3WdlxXT/QN5dSXsa71RXxiBoPBYDD8RoQdEyWloqVVZSZFVa2cOdN54F4sC8dR2tRGeXlgSCnKK9T4uHXrm9V9d7sD/SjkqrXWla8512/i/MRPo1N+0f3zIxBvqJ31J0efSkl7zMm9oW72WTg/g8FgMBheDG9fzWSejmEqU7xznd44mS/KW5/IhfsLsCzcHFLguMQsjg9o/5aYhULLCwsamFIOkLCpLmEsh1Jk8vzt67hzM1vadZJ6rsBjR7hyLnGLq+fxy4MoQdKmKkW2QNZhNINQCIEttCaeK0ROBSyhl9v4Tjin+tv4ir+3kyRsWuv52kczEYsK/SN/BDGAsCg/8BMUlMSoSDGSIVsID799Db+zpighcHhS6/jeDpMFbl32W35aBsN5jRHoDYYXxbrprGimZ4yf7qJtAAGZAkum8lwPcZv101k3nYEJjvRFrNujE5XQm52otq7I5olZ1JQwkkEJEjatVbx9FY4LcLjPrzUrTtgPYtoewuXb2+gepbWaD2ygynd6zeSRUJ0G6B3DyRcJ6OEEKth3Ugv0r5nP7Fr2dXO4j7ZBqlNISc8If3Qlf3k/ruOfhaA8wWiWuE3eQSmc6Ij+GWYKdA4zLZI3t2kuWzs41A2CefWsLRbfr5zLnpMc6AYoTxK3yBVOT9w3GAwGg+ElofDj77tPPYqQSrmyrt5auca57+eipk4N9IlCQcUsKWwVj6lCQTZNEdNmWAsXyxmzWLJctR1VVVWyxlRYn5n3Nc77s2OPC+VYuL83Zf5v3r9p0bryxuOZ0TXlDfVnMqw3GAwGg+G8IBXjI5edunH1NO7dx/AkQGWaVdMA8g7f2cbRPhI2PePEJbNrWT+dRw8xOIG0cByWTmXZFEqTLJ2ihzrYw4khnVf+7AmuX8SMara0g+8Ms+W4bht75Tz+8Ap+eZCTw/SOIQXZAukEE1nyDkJQmmAsE66lBcyo5uhA0GUQhHaKtyVOZDUfGMTrCrdT5HtP4g+W6FLXwgXmvSLiqAN+5qKfoWhLUnEm8yxqojaSXMhpq/5V09h8XDfJayjVAQyD4RWEEegNhhdLwqalkneu5ZnjTORYMoXmyqIdPno5z/WRzdNcydd/xbEBLKmldoJ5LjLteMHkvEP3GIAtqSthIs+XfslollSMkQxS6K7rOuysUEJ70gXFbDGbnlFsybF+vvk0v3+5Hr86zfKp7O1CSpSLJbX9jhCUJRnLoEAKbCtsViNgVi2zanmqjZPDSP8lGsqICbL+PG1L/uJ6DvRw52YsUazOR96gFGfo7PrxK3BcXEXstJY7luSjl7Oni39+irjNUIaLWow6bzAYDIaXBaXU/r1YNkIK13X37ORN77Df/A7nyUcZHrJec4O1/hLnsQdVZ4doaJIbLw87wdq2mD3HzE6/hk+1LrqiquHxkZObKhsvKn1BYYylJTVLS2p+834Gg8FgMJxvlCb409dw/wGk4Op5pGIA/7WNJ4/olXtLFe9Zpzu+vm0V39pC/zjTq3nHKsqK2/jFLS0geK62cYtN83j4sJbgLcHRfmIWSvHgQTqH6BplMofj4gpsC+VSW4IQNJazrxt8zUBCzOLDG/mPZ9jZhet71yRjxGRR97gwKVD5mfWR7EBPwRAisjFanS8QbmSEiGF9cBofuZTuUWI2o5N89RGq0lw191RdxWP5VD64gccPU5bkhsUkjJhpeKVhvtMGw/+MdJzLnqf4Om6zqFE//uRVfHMzB3tJxyhPaZXccSMVXiKU7L1Ee8elfSjMl885uv+MUGFjWOUbx+NHsxc20j5IwStYs+ibCM9HCN56Ebu6yORZ2MjAOP/yK8YytFTxuxs53M8PttM7xrw6rj4tu23ZVHZ08FwvjsstS4lbrJvBI4f0sNctoCTOymYWNGj/nM/cE1ao+S/PJTOKLHcCLMlp4nzIoib+aBNH+qhOawt7g8FgMBheDmIx5ShhK5QrahuwLLlwiVy4BNdFSsC68tpzfYoXKuvLa9eXmwoDg8FgMLw6KE+easBytB8pkQKgfZCGMr19YSNfvOF5x1nQyLIpbD2Bq3j9EsqTAJ+8ikcP0zXMwV6GMrggJXmX/nFSMW1iIwV5F8tiaJK8Q+8YQiAlrqul8ZuWUJZkQRM7OwGtQmTyZL0edZFq+DBl/jS7+cDIN0yT93fU+fKR/aNWOTELKXAV06uZW8+jh7hrF65LwqZ/nI9dEXWw57+fZUcHyRi3LOX3TqtXMBheKRiB3mA4K0jBO9eGf2YdDvfxX1s4OQrBnHdKNn2QYu8HmV1QLrakuoTGChY0sLCBu/eyvxvHpamCa+azZApfeYiDvVjguLRWF51GzGJls35cmeKvIrcCS5pY0kTOIX4msTwd4471dA5TEtci+9suYlULu7pY1cJ0/1VSMZ0g8Nc38uWH6BpBCqqTzKjjxkXUl51h5BdCSyUtZ4qiGwwGg8HwUiGEvPxK9YP/Uo4rS8ut190aPiVNc3KDwWAwGAwvgMk8wxkaSk9ti1pbSucwwkK5v2Fd7Cq2tnOgh6oUCZtpNVw1n3RMV8DbkrIE8+u5ezeOAoWjdJe45kq2d+ibFlfRXMlohqGswVe94QAAIABJREFUr6GD62JJ5tfzxhU0lvPT3fxsD+A72LgICRIpyJ/eM+b0BrB+ciG+Ih99fOqBUbNfRU0a26JvDNsC+FUbCmyLvMvhPsaylCX00Y8f5sGDWBJ3gn97mr+8kcSvSe4zGC5gjEBvMJwLEhYLG/iL19LWzy/3s/VEZArzOqe7xbVjFNnWTxZAsW466RjvWXfq4Hes59tbODlCSzXvWP3bndgZ1XkPWxbZxwPz6plXf+adSxJ8xqQZGgwGg+FCwlq5xpo5xx0ekk1TiCd+8wEGg8FgMBgMAffs5a6dCEF9KR+/Uie8e7xtFaMZTo5SUcK71gFM5rn/ANkCV86hOlJo/qNdPHAAR2lvd88KRgochWXxgfUsncrm47gQs3BcHEV9KTcu5ie7ybngIAVvu4gVzXz8x37BPSiFJXnzSnaf5N79rGzmnr06C1AjdS68o7Q678UYEhau3702zIgHgnxChRSnPhWa3auIzb1EKJCMZHDhHWt0SYElUS55UGBLcgXwb8Oe60UIhMASjGbpHGKGccAzvDIxAr3BcO4QMKOGt65m10kyBZTyWqr4z/np86fGnMFx2N/NjhOsn3GGYcuTfOCSs/MODAaDwWB4RVFZJSurfvNuBoPBYDAYDFEcl5/sJm4D9I1z105uXxM+W5HkE1cV7fyX99M3ihBsPsYnNlFbBqDgwQMRF1x0F1ZXATgO//Qkf38rlSktEVgCx+V9G+gbY2CCmNS77e5i3XTwRHalq/PXtnLXTipTOIquYaTX3M5/1oL59WQcjvQB/qvDW1Yxq4a8y4PPsfUYk4VQl/DCBoFbrxB+ozvCjHsXpEB5NvcuStBcwU2LmV1LqVbhCyum2wd79Tt2Xe7cIj7mW9nMrOXpY0hQLlLQVPESf2oGw3mDqdg1GM41JXHetZaY9P3oPQQobEFVCksgfNN5wIXxPNkC391G1jlnp30WKCi++Qx//QD37i9ywTMYDAaDwWAwGAwGg+H8IVPQMrpHUavV09jfTe8YtoUlGcvw6BG9XUBTJa7yTWO8tnNBI1aBgpzD1fOYXkPewVFcNpupFaTioPQJuFBdQsFlRo1eR6fjvGcts+tI2FiSuEX3CC64SosMliQZQ1q8cXkkUxCAf/8VX32Ev3uQxw8z6SAEtqXViZjlJ8p7JjmgXN8JRyHAkjrF3ttHSOIWfWM8eihau9/fOl0J6UrhCqGQbu94eKEun81lsylLUF/Gey8maZKMDa9YzJfbYDgPWNHMl27kW9vY1u5vUgArpjK1khk1PH6Ere0kLKRkPKvnv4kCn76bL910rs765eWundy7V7fDPdLH9g4+selUIz+DwWAwGAwGg8FgMBjOOSVxplXRPogQuOrMxe7RnYNaeRdS8fCpm5fyD4/g4GemR1CKqZW669snr2JwkqRNKkbbAH1jLJnC9g5yLrNquHY+d27mUC+WxHVpKGNFC10jZAokbMay5BySMZIJmsrZ0w2KyQJH+mgboLGc7lHcQGEX9I0jvER4BWBbuC62JFsIzgwEtiQZYzSDENrZxpI4Shv2epK9UkjJoV4+ew8I1kzj9UsT5bIvXVs71quEELjujOJGem+9iLde9D/7bAyGCwAj0BsM5welST5wMd/fzv0HtInb4inccbGOSC9o4I51CMHjR/iPZ8Lu54MT3L2b1y4+l2f+ctA1zC/2+WZ5gKKtn95x6kvP7XkZDAaDwWAwGAwGg8FwBv5oEz/ZxeAEa6ezbOqv23N6DUub2NmFginlXDU3fGphA1+5mWODHB5g6zFcheMyMEHeYVYt71kf7lmVAnj6GN96BkcB3LCIy2ZTmsBx2dmBlEgBko4hRjJMq+Lda3niCM+OYPv+9ZVplMKyEDCRZ0s7vaMIQdIm6yCFTueP2trMqaU8xaImvr2V8UihwI2L+MV+bSuvBFUp3rue7++ga5hkjNEsBRflkk4wMklhEiG5Zx/NVZWrWg7ftmHyB1vLsiP2nNqydyx9ST4Ng+HCwgj0BsP5xBuW8/qluOoMzVq95PGLZ/D97UzkwqYrWztegQJ9n1fUFsmXF0V/GQwGg8FgMBgMBoPBcB6RsHnjilM3Hh/gX59mOEN9KR/YQHVab//wpRwbYLLA3PpTzacTMebWM7ee6+aHG5U6Q0G5gp/s1pnsQvDT3Vw6C8CSTK/hUC9C4iqmVDI0yWSenV1s70ApCg55Rc6h4JCOk8kDWHC4F9sCcBRSkA8sayKmN0MZ2ofZ1clENmybV5ZgMs9EXu8jFJbFrDo+vJFfHqB/nJZKLIu2frKODh4AUnCwh1Uts9bF1Zr1no+9pneM/d2UJlg6Bcu4cxte+RiB3mA4z7B/7dwjBX94JV+4V0ewpaAkdnbO66wytRIpcV092QvBsqnUmfR5g8FgMBgMBoPBYDBcOPz7ZnpGsSTHB/nWFj5yafhUa/XzH3YaZ7R77Riifzy0gEfxXB8rmwFuXcZ3n+X4AC2VVKb42hM4Dtk8ymsbC4DjsrKFTIHD/RQcZtay96RugFdwuWIO244zlMEfXb9Qzyh1pUhBJo9yySsElCfoHNZJdQqUYHQSpShLcHNxRvxEjk//nIk8AlxFXSndo9SXiagQ0jvGF+4jHcNx2ddtLG4MrwZMGMpguNBoqeB31iAlMQtbcsOic31CLwPVaT6+ibl1VJfSWs0fXMYHNpzrczIYDAaDwWAwGAwGg+G3YSSjE8Cl8CvFfbIF7j/A/QfIFM546G8mWyAutb07oKCpHMfl60/xtccYzfLONdy8lLYBqlNUJHFB+InwQiAlQvBcLyMZMgVmVmNLHAfHRcDGWYzlsIXfotZPl3cUHcO0D6EEDkiBkHSO+HECv0PstQt8uxvFPfv45jOcGARIx3nrKmpLKE/SVM5dO/mLe/jS/RTc8H3t76YkTmmCihSbjzGee5HXx2C4cDAZ9AbDBciGGSyfyskR6kspS57rs3l5mFHDH2061ydhMBgMBoPBYDAYDAbDi2VKBQd6sQSOy4yqcHsmz+fvo38MBQ8f4s+uLmoV+wJpqWJhI7s6KSgEbJpLUzn37uWZdmzJeI5/28x712v5PmbrRq9CoBQlCd6wjG89w3hOt2/9+V7evpqnjqFcrlvAlHLm1rPvpK5uFxJbMr+BPV361QsOQMyzxHGJWyxsYk8nQmBJBicBlOLPfk7vGAKeOMJtK7lyDiubWdlM1wifvQfbQgjaBrh/P9ct1COnYnpwpVBncgA2GF5xGIHeYLgwKYkzq/Zcn4TBYDAYDAaDwWAwGAyG5+G96/n2NrpHmF7NWyJWLVva6R/Thu/9Y2w+zmWzn3cQV3H/Adr6mF3HpnlM5vhVG6NZFjXyzrXsPsl4liVNVJcAtA8hvS5uknyB8iSzajnUh6vYMJPmCvrGuWgaM6qZzPPNLeGrKJhVy8Uz6B/nzmf4zjbqS1nRTM8Ys2u5cTG25PGj7Oz0+8MphPCVdJhVQ8cwUmJLXJcnjvDmlRwfoG9M7wD893Yunk4qBjCWhaDVnGBoMjyTZVPZ183WdpTi9rU6BmAwvKIxAr3BYDAYDAaDwWAwGAwGg8HwUlOW5P0Xn2G7LVG+rbxCK/XAoT4eO0x5gusXaSEb+I/NPNmGFGzroHecTIED3dgWDz3HH1zOqpaikefXs6UdoVBQlaapgnev43A/McnMWqJW9qmYtoD3dq4r043f/u8TtA8gJL3jrJnGn18THuK4oFBC+91YEscFqC/lklncuVnv4ygEPH6E5oqguSyAVPSOMa0KYGYN1SUMjiMEUrC6NdwtZvH21dy4mFSMhNEtDa8KzBfdYDAYDAaDwWAwGAwGg8FgOFtc1ML9+zkxAoqpFaxtBTjYzZcfxhIoxa4uPnOd1tP39egscqnY1cl4TivpbpxDfUyvJu+wvQMJC5vYOJvBSbaeIBWjLMGnfsrcem5YTGvVGU7jw5dw52Z6x2ks4wOXIAXjOU4MgsBVCDjSV7T/eDZ0lleCkjjlSRyXgQniNmtbefYEji/Jf28bX7yRujS9nvm+wLKoKdHPWpJPXMlPdzOR45KZzC52CBBQmXoJrrPBcIFgBHqDwWAwGAwGg8FgMBgMBoPhbBGz+NNr2N4BihUtWoh/vA0L3VS2a4SuYaZUACQsRpR2kE/HGctScLEkOYeqFH3jfPVhesYAZtXywQ3ctISblvDIIe7ZR30ZvWPcvYcPXYKreKqNrmHm1rNkChM5HjlM3GZVCzcsojQOsKsTRZj27p1MwPwGfnkAJRCKmKWT3/OKJU0IWDaVhY3s7kIKpKTgcGyAz9/Ad7ZysIfmKjbNoSRitV+Z4h2rX9bLbDBcKBiB3mAwGAwGg8FgMBgMBoPBYDiLSMHK5qItJfFQGZeC0oR+/IYV3LmZ0QwVKW5bjpTcs4+DPVw1jxXN/GAHveM6xb59kD0nWTcdYDijN9oW+7tR8DcPcLQf4KHnePtqekbZ3kFJjJ2dJG1evxQgbofGNUqxYWbRGS5s5E0reaqNuMVrF7L7JI8cYukUblikd7hkphbolcISTKtCCt626qW9cgbDKw8j0BsMBoPBYDAYDAaDwWAwGAznlBsXsaeL7lEUbJpDeVJvX9L0/9m78/CoqnTt//eqykASEggZkECYWwMqCqK8oDYqyk+cUAQZRAUaPKB4hG4abVqcURRetQdUGlvx2BKgQfgpyrHFdgBRbGR0QAhjGBMSMpOkqvZ6/6gkFJOikuwkfD+XF1ftXWtXPXtbScFdq56lZ25SVqGaNpTHI0ljL5etXGE1uExrkGOPzHk/O0kfbZGsyvzq2V7r92hbjoyVNfI7WrVDDSMVFSZj1CBM2UUVR517ltonafMBOVLzRup19rFF9mx/ZD3bc5rq1guOurdzC11zjv69RUYadJHio0/XtQHqNwJ6AAAAAAAAwFXREXrsOmXmKrbBsdG216hZ3FF7qpZ77dpSn22XLyAjpTbW+c0q9qc11ehLlZGtJjG6KFVLv5WRZCoODPOqdRNtzlJUhA771Dqh4qjIMMWEV6T/e/L1xXZd1u6kBZcH9OFmFZSqexu1bFyxs/+FuqWTsovlOLJWxpz0cACVCOgBAAAAAAAAtxmpZZOfdsivkvTH3vpmr2Ia6JKWR3WNPydZ5yRX3G7VRGEe+R1JCvOobyelxCoiTHvydbBQazK1+5BuvVCxkfo+S+Eeychx9FlIQG+l/+zSrkO6IEW/SpKk//tv7cyVpI8z9Psr1TaxYtirq7Rmt4xVyyb6fS95yeiBH0FADwAAAAAAANRNzeKOzK8/7NPMldqTp8ZRuvMSpVZObL8gRX3P138yFeHVzecrtZEk/bqdFm3Q1/vl8Wh7jg4Wa0IveT0VM9+tFBkSG/7Pl1q5XR6jDzbprkuU1lTbcxXhlSS/o48zKgL6nTlavUthXhmj7Tn6eMsJ+uQAOBoBPQAAqBV2794taerUqXFxcT86GABQ24waNapdu5N3QgAA1IB/rNam/fJ6VVSmv3+uR/tU7DdGvdPUO+3Y8d/uV5hHxkhebcuVpKt+pbe/lhNQowa6pdORkRv2Vqw6axx9ulXnp+jImrZSg8qAsbBMprIDj5EKDlfDSQL1DQE9AACoFXJycowxc+bM8Xg8Pz4aAFDLXH/99QT0AOCy/QXyGhnJ69GBwoq58F/vU0a2Op6ls5OPHd84Spl5CjNyrJpEy0h9OqprK+3PV/skRYUfGemp7FRjjbxGsZH6P621aqckJcTounMr7k1rqvhoHTosScboktbVerpA/UBADwAAaoXJkydPnjzZ7SoAAACAWuz7bK3arsSGuiZN4cfNa0mN1548eR05UovGMkaLNuh/v5MxWvqdBlyoq885avxtnZVdpKxCNYrS4C4VO5NilBQjSdZqxXbtPqT2ybqivd7+WpI8RjecJ0kj/o96na2CUp2TrIjKgDHcqwlX6d1vVebTlWereaNquxBA/UFADwAAAAAAANR66/bopRXyGDlW3+zT73sdO2BwF5X7teuQEmJ0R1dJWrVTYV6ZyrT9mIA+qaEevlb5hxXX4KgFZoOm/ls7siVp+Tbd0kmPXaud+erYVLGRFQNanWhJ24QY3Xmxth7UFzu0JVtXn3OCDxIAhCCgBwAAAAAAAGq95VvlMfJ65JW2HdThckVFHDUgMkx39zhqj8ccWfS1qk3NMQPio0+wf9tB7ciWNfJIAUef79A15+isRsou0v98qYJSdW6hazucuM5v9uvPn8gYyWrjXk087oMEACEI6AEAAAAAAIBar0FIU3gZRYafdGSVXmdrwTr5rWR13Uny9BPKK5U1MpVrwVbNr//zJ8oukjHakasG4bqi/QmOrfogQdLWbBWWHZl0D+A4BPQAAAAAAABArXfL+dp2ULklknTDuSeeEX+MXmer41nanqO0pmpyopnyJ9OxqeKjlHdYVgr3qv+FklRYpgNFivBKkhxt3HvigD70gwSPR5Hen/C8wJmHgB4AAAAAAACo9RIb6onrtC1HiQ1/QtreLE7N4n7yczUI18ReWvqdyvzqnabUxpLUMEJxkSopl8cjxyq54YmPvek8fZ+lnGIZqdfZR5aQBXAi/IQAAAAAAAAAdUGYV2cn19BzJcRoaNej9hij/hdq0QYVlOpXSbql04kPbBKtJ67TlmwlxJw0xAdQqW4H9Js2bZJ0++23N2jQwO1aAACnatq0aRdeeKHbVQAAAAAAfqL/01rdWskX+JF58WEedWhaUzUBdZvnx4fUYvHx8U2aNPF46vZZAAAAAAAAAHWDMXStAU6juv3jNGrUqFGjRrldBQAAAAAAAAAAPxlzzwEAAAAAAAAAcAEBPQAAwBlt4MCBkydPDt7Ozc29+eab4+Pju3btunz5cncLq/e42rUTPxEAAACoSQT0AAAAZ64lS5bMnz+/anPw4MERERFr164dNmxYnz59Dh486GJt9R5XuxbiJwIAAAA1jIAeAADgDFVUVHTfffelpaUFN3fu3Lls2bIXXnihdevWY8eO7dix47x589ytsB7jatdC/EQAAACg5tXtRWIBAADws02aNKlv374HDhwIbq5fv75ly5YpKSnBzR49eqxbt8696uo5rnYtxE8EAAAAah4z6AEAAM5Eq1atevvtt5988smqPVlZWQkJCVWbiYmJWVlZbpR2RuBq1zb8RAAAAMAVBPQAAABnHJ/PN2rUqD//+c8NGzas2mmtNcaEDvP7/TVe2pmCq12r8BMBAAAAtxDQAwAAnBFmz54dFRUVFRXVs2fP559/vmXLlr169SouLvb5fOXl5cXFxU2bNs3Nza0an5ub26xZMxcLrt+42rUKPxEAAABwCz3oAQAAzgjDhg0bNmxY8PYdd9zx7rvvhk4WfvXVV//zn//s2LEjOzs7KSlJ0pdffjlgwABXSj0TdOrUiatde2zcuJGfCAAAALiCGfQAAABnnDfeeMNWGjRo0EMPPZSdnd26deurrrpq0qRJRUVF8+bN27Bhw+233+52pfUWV7tW4ScCAAAAbqnnAf2CBQtGjRpVtZmbm3vzzTfHx8d37dp1+fLlP7ATP2rEiBEmxMKFC8XF/MW4gNWN123N4HcvUHelp6fv378/NTX12Weffe+99xITE92uqD7jatd+/D8CAABAdau3LW7y8/M/+OCDSZMm9ezZs2rn4MGDGzVqtHbt2iVLlvTp02fHjh2JiYkn3Oli5XXF1q1bp02b1qdPn+BmamqqTnKFXS2zjuECVjdet9WN371AXZSenl51OzEx8Z133nGxmDMKV7t24icCAAAANclYa92uoVrce++9b7/9dl5e3qBBg2bNmiVp586dbdu2zczMTElJkXTJJZfcddddN9xww/E77733XperrwuaN2/+zjvvdOnSpWrPCa8wF/PUcQFrAK/b6sbvXgAAAIR6++23+/btu3PnzpYtW7pdCwAAtVG9bXEzY8aMzMzMkSNHVu1Zv359y5Ytg2GQpB49eqxbt+6EO10ot64pKSnZt2/f5MmT4+Li2rdv/6c//UknucKullnHcAGrG6/bGsDvXgAAAAAAgFNXb1vcHC8rKyshIaFqMzExcfv27Sfc6UZ1dcy2bdsk9erVa9asWStXrhw2bFhKSkp+fj4X85fg1VjdeN26gt+9AAAAAAAAJ3MGBfTWWmNM6B6/33/CnTVbV53UsWPHoqKi6OhoSf3791++fPmcOXOuu+46LuYvwauxuvG6dQW/ewEAAAAAAE6m/rS4mT17dlRUVFRUVOjKhKGaNm2am5tbtZmbm9usWbMT7qz2Wuum0Cvs8XiCKWdQWlravn37uJi/EBewuvG6dQW/ewEAAAAAAE6m/sygHzZs2LBhw35gQKdOnXbs2JGdnZ2UlCTpyy+/HDBgwAl31kzBdU7oFZ47d+7cuXMXL14c3Ny2bVu7du24mL8QF7C68bp1Bb97AQAAzmSBQEBSfn7+oUOH3K4FAPCTxcbGhoXVnwC5lrL12rhx40aOHFm1efXVV48cObKwsHDu3LmxsbHZ2dkn24kftmvXrujo6CeeeGLPnj1Llixp1KjRp59+armYvxgXsFrxuq0x/O4FAABA0B//+Ee3Yw8AwM/34Ycfuv1OUv+dWR+ApKenDx8+PDU1tW3btu+9915iYuLJduKHpaamLly4cOLEiU899VTbtm3/9re/XX755eJi/mJcwGrF69Yt/O4FUP8UFxc/9thjCxcu3L9/f6tWrYYNG/a73/3O6/VKMsYMHjx4zpw5VYPvu+8+v9//0ksvSercufO6detCHyoxMTE7O/uHn27BggXvv//+rFmzquFUAKB63XrrrSUlJV26dImMjHS7FgDAT3beeee5XUL9Z6y1btcAAAAA1HZt2rT5xz/+cemll0oaOnRoRkbGX//611atWq1du3bMmDF33XXXww8/LCm4CPb777/fu3fv4IHHBPT9+vW7++67qx7WGJOcnHyyJ83Pz//ggw8mTZrUs2dPAnoAAACg/qk/i8QCAAAANcDn8y1YsGD69Oldu3ZNSkrq3bv3lClT5s2bVzXgzjvvvOeee0pLS094eFxcXNMQP5DOS5o0adL48eP37dt3ms8BAAAAQO1AQA8AAAD8iCuuuCIzM/Omm26aP3++McYYs3jxYp/PF7x30KBBGzZsqBo8fvz46OjoKVOm/PLnnTFjRmZm5siRI3/5QwEAAACohQjoAQAAgB/x8ccfp6amvv3227fddltYWNiMGTNeeeWV1q1bjx49euHChQUFBcEG9EHh4eEzZ86cPn36pk2bjn+ocePGmRB9+vSpwfMAAAAAULsQ0AMAAAA/zYgRI7Zu3frkk08WFBSMHj06JSVl5syZoQO6d+9+1113jRkz5vhjH3/88f0hQpeTBQAAAHCmCXO7AAAAAKAu2b59+5o1a2699dbhw4cPHz48EAjMmjVr7NixN954Y0pKStWwqVOnpqWlvf7668ccHuxBX7MlAwAAAKilmEEPAAAA/ATZ2dnDhg0rLCwMbnq93qFDh/r9/tzc3NBhjRs3fu655yZMmHDw4EE3ygQAAABQBxDQAwAAAKckPz9fUpcuXTp06NC3b9/ly5fv2bNnzZo1I0aMuPDCCzt06HDM+CFDhnTu3Hn+/PmhO4uKinKOFggEau4cAAAAANQmBPRAtSsuLp44cWK7du1iYmI6duz47LPPVv073BgzZMiQ0MH33XdfVb/azp07m6MlJSX96NMtWLBg1KhRp/0sAAA4ww0aNGjgwIHp6elhYWFLlixJS0u744472rdv379//4SEhKVLl4auE1vlxRdfjIiICN3z0EMPJR4tIyOjpk4CAAAAQO1irLVu1wDUQ23atPnHP/5x6aWXSho6dGhGRsZf//rXVq1arV27dsyYMXfdddfDDz8syRgj6f333+/du3fwwPvuu8/v97/00kuSOnfu3K9fv7vvvrvqYY0xycnJJ3vS/Pz8Dz74YNKkST179pw1a1a1niAAAAAAAACAX4gZ9ED18vl8CxYsmD59eteuXZOSknr37j1lypR58+ZVDbjzzjvvueee0tLSEx4eXEeuyg+k85ImTZo0fvz4ffv2neZzAAAAAAAAAFANCOiB0++KK67IzMy86aab5s+fH2xNs3jxYp/PF7x30KBBGzZsqBo8fvz46OjoKVOm/PLnnTFjRmZm5siRI3/5QwEAgBrz1VdfDTiRZ5991u3SAAD1ysaNG6+88sq4uLi2bds+/fTTwZ4KI0aMCG2sunDhQrfLrCdyc3Nvvvnm+Pj4rl27Ll++3O1yziy81FG3hLldAFAPffzxx6EtbmbMmPHb3/42PT39xhtvvOaaa6655pq4uLiqweHh4TNnzrzqqqtuv/32tLS0Yx5q3Lhx48aNq9q89tprly5dWjNnAQAAasZFF130z3/+0+0qAAD1nM/n69evX58+febNm/ftt9/edtttCQkJd99999atW6dNm9anT5/gsNTUVHfrrDcGDx7cqFGjtWvXLlmypE+fPjt27EhMTHS7qDMCL3XUOcygB6rdiBEjtm7d+uSTTxYUFIwePTolJWXmzJmhA7p3737XXXdVrQ0b6vHHH98fYs6cOTVVNQAAAACg/ti4cePu3bufffbZ5OTkK6644t577120aJGkjIyMq6666txKofPJ8LPt3Llz2bJlL7zwQuvWrceOHduxY8fQVreoVrzUUecQ0APVa/v27QsXLkxISBg+fPicOXP2798/ffr0sWPH7t27N3TY1KlTv/vuu9dff/2Yw4/pQR8fH1+DtQMAAAAA6om4uLi//OUvDRo0CG7m5uZ6vd6SkpJ9+/ZNnjw5Li6uffv2f/rTn9wtst5Yv359y5YtU1JSgps9evRYt26duyWdOXipo84hoAeqV3Z29rBhwwoLC4ObXq936NChfr8/Nzc3dFjjxo2fe+65CRMmHDx40I0yAQAAAAD1Wfv27atWLPv7SkmLAAAgAElEQVTkk09mz549cuTIbdu2SerVq9emTZumTp36xz/+ka5rp0VWVlZCQkLVZmJiYlZWlov1nFF4qaPOoQc9UF3y8/MldenSpUOHDn379n3sscfatm174MCBqVOnXnjhhR06dDhm/JAhQ2bPnj1//vy77767amdRUVFOTk7osMaNG3u93hqoHwAAAABQz5SUlEyePPnll1+eNWvWzTff7DhOUVFRdHS0pP79+y9fvnzOnDkDBgxwu8w6z1prjAnd4/f73SrmzMRLHXUIM+iBajFo0KCBAwemp6eHhYUtWbIkLS3tjjvuaN++ff/+/RMSEpYuXXrCkP3FF1+MiIgI3fPQQw8lHi0jI6OmTgIAAAAAUIfNnj07KioqKiqqZ8+ekrZs2dKlS5c1a9Z8+eWXQ4YMkeTxeIKRZVBaWtq+fftcK7ceadq0aej35nNzc5s1a+ZiPWcaXuqoW4y11u0aAAAAAAAAUI3Ky8vPPffc66+//rnnnvN4KuZrzp07d+7cuYsXLw5u/v73v9+7d++bb77pXpn1xI4dO9q1a7d///6kpCRJl1122YABA+6//3636zoj8FJHnUNADwAAAAAAUM+99dZbv/nNb5YvXx4eHh7cE5xQnJaW9oc//GHEiBFr1669/fbb33nnncsvv9zVSuuJa665pnXr1s8///y77747atSobdu2JSYmul3UGYGXOuocetADdcxXX301derU4/dffPHFEydOrPl6AAAAAAC138aNG/Py8s4///yqPVdfffUHH3ywcOHCiRMnPvXUU23btv3b3/5GZHm6pKenDx8+PDU1tW3btu+99x7pfI3hpY46hxn0AAAAAAAAAAC4gEViAQAAAAAAAABwAQE9AAAAAAAAAAAuIKAHAAAAAAAAAMAFBPQAAAAAAAAAALiAgB4AAAAAAAAAABcQ0AMAAAAAAAAA4AICegAAAAAAAAAAXEBADwAAAAAAgDNdcXHxxIkT27VrFxMT07Fjx2effTYQCATvMsYMGTIkdPB99903ZsyY4O3OnTuboyUlJf3o0y1YsGDUqFGn/SwA1DkE9AAAAAAAADgTtWnT5rPPPgve/q//+q9PP/103rx5O3bseOGFF2bOnDllypSqkenp6f/6179O9jiPP/74/hDffPPNDzxpfn7+ggULJk2adLrOAkCdRkAPAAAAAACAM5rP51uwYMH06dO7du2alJTUu3fvKVOmzJs3r2rAnXfeec8995SWlp7w8Li4uKYhkpOTf+C5Jk2aNH78+H379p3mcwBQNxHQAwAAAAAA4IxzxRVXZGZm3nTTTfPnzw+2plm8eLHP5wveO2jQoA0bNlQNHj9+fHR0dOic+p9txowZmZmZI0eO/OUPBaAeIKAHAAAAAADAGefjjz9OTU19++23b7vttrCwsBkzZrzyyiutW7cePXr0woULCwoKvF5v1eDw8PCZM2dOnz5906ZNxz/UuHHjQnvQ9+nTpwbPA0DdRkAPAAAAAACAM92IESO2bt365JNPFhQUjB49OiUlZebMmaEDunfvftddd1WtDRvqmB70c+bMqamqAdR5YW4XAAAAAAAAALhp+/bta9asufXWW4cPHz58+PBAIDBr1qyxY8feeOONKSkpVcOmTp2alpb2+uuvH3N4sAd9zZYMoJ5gBj0AAAAAAADOaNnZ2cOGDSssLAxuer3eoUOH+v3+3Nzc0GGNGzd+7rnnJkyYcPDgQTfKBFAPEdADAAAAAADgDJWfny+pS5cuHTp06Nu37/Lly/fs2bNmzZoRI0ZceOGFHTp0OGb8kCFDOnfuPH/+/NCdRUVFOUcLBAI1dw4A6jICegAAAAAAAJyJBg0aNHDgwPT09LCwsCVLlqSlpd1xxx3t27fv379/QkLC0qVLQ9eJrfLiiy9GRESE7nnooYcSj5aRkVFTJwGgbjPWWrdrAAAAAAAAAADgjMMMegAAAAAAAAAAXBDmdgEAAAAAAABAvfLVV19NnTr1+P0XX3zxxIkTa74eALUWLW4AAAAAAAAAAHABLW4AAAAAAAAAAHABAT0AAAAAAAAAAC4goAcAAAAAAAAAwAUE9AAAAAAAAAAAuICAHgAAAAAAAAAAFxDQAwAAAAAAAADgAgJ6AAAAAAAAAABcQEAPAAAAAAAAAIALCOgBAAAAAAAAAHABAT0AAAAAAAAAAC4goAcAAAAAAAAAwAUE9AAAAAAAAAAAuICAHgAAAAAAAAAAFxDQAwAAAAAAAADgAgJ6AAAAAAAAAABcQEAPAAAAAAAAAIALCOgBAAAAAAAAAHABAT0AAAAAAAAAAC4goAcAAAAAAAAAwAUE9AAAAAAAAAAAuICAHgAAAAAAAAAAFxDQAwAAAAAAAADgAgJ6AAAAAAAAAABcQEAPAAAAAAAAAIALCOgBAAAAAAAAAHABAT0AAAAAAAAAAC4goAcAAAAAAAAAwAUE9AAAAAAAAAAAuICAHgAAAAAAAAAAFxDQAwAAAAAAAADgAgJ6AAAAAAAAAABcQEAPAAAAAAAAAIALCOgBAAAAAAAAAHABAT0AAAAAAAAAAC4goAcAAAAAAAAAwAUE9AAAAAAAAAAAuICAHgAAAAAAAAAAFxDQAwAAAAAAAADgAgJ6AAAAAAAAAABcQEAPAAAAAAAAAIALCOgBAAAAAAAAAHABAT0AAAAAAAAAAC4goAcAAAAAAAAAwAUE9AAAAAAAAAAAuICAHgAAAAAAAAAAFxDQAwAAAAAAAADgAgJ6AAAAAAAAAABcQEAPAAAAAAAAAIALCOgBAAAAAAAAAHABAT0AAAAAAAAAAC4goAcAAAAAAAAAwAUE9AAAAAAAAAAAuICAHgAAAAAAAAAAFxDQAwAAAAAAAADgAgJ6AAAAAAAAAABcQEAPAAAAAAAAAIALCOgBAAAAAAAAAHABAT0AAAAAAAAAAC4goAcAAAAAAAAAwAUE9AAAAAAAAAAAuICAHgAAAAAAAAAAFxDQAwAAAAAAAADgAgJ6AAAAAAAAAABcQEAPAAAAAAAAAIALCOgBAAAAAAAAAHABAT0AAAAAAAAAAC4goAcAAAAAAAAAwAUE9AAAAAAAAAAAuICAHgAAAAAAAAAAFxDQAwAAAAAAAADgAgJ6AAAAAAAAAABcQEAPAAAAAAAAAIALCOgBAAAAAAAAAHABAT0AAAAAAAAAAC4goAcAAAAAAAAAwAUE9AAAAAAAAAAAuICAHgAAAAAAAAAAFxDQAwAAAAAAAADgAgJ6AAAAAAAAAABcQEAPAAAAAAAAAIALCOgBAAAAAAAAAHABAT0AAAAAAAAAAC4goAcAAAAAAAAAwAUE9AAAAAAAAAAAuICAHgAAAAAAAAAAFxDQAwAAAAAAAADgAgJ6AAAAAAAA1GfNmjUzxsybN+9HRx46dOiaa66Jiopq2bJlDRQGAAT0AAAAAAAAgCS99tpry5Yts9Z269bN7VoAnBHC3C4AAAAAAAAAqEZvvfVWeXl5x44df3Tk7t27JV1zzTX//Oc/q78uAGAGPQAAAAAAAOq166677oorrli5cqWkDh06dOjQ4aOPPho8eHBSUlLLli0nT57sOI6k2bNnf/HFF5K2b98+ZcqU4LHp6ek9evRo3Lhxy5Yt+/Xr9/333wf3l5SUBB9q6dKlV155ZaNGjXr06LFmzZoPP/ywa9eusbGx3bp1W7VqVXDwtm3bBg8e3KJFi6ioqHbt2k2cOPHw4cOS8vLygg+yYsWKa6+9Nj4+vlu3bosWLar5SwTALcZa63YNAAAAAAAAQHWJj4/Py8tbvHhx3759jTGSkpKS8vLyrLV+v1/Sq6++Onz48O7duwcD+iBr7RNPPPHwww9Lat68eX5+flFRUYMGDVavXn3uuecWFxc3bNhQUmRkpMfjCQbujRo1Kikp8Xq9paWlklJSUnbt2uX3+88///wtW7aEh4c3b958586d1tr777//hRdeyMnJSUxMlJScnJyXl+f1eg8fPmyMWbRoUd++fd24VABqGjPoAQAAAAAAcGbp3r37oUOHMjMz09LSJH3wwQeSPv/883Hjxknq37+/tXbfvn1PPfWUpKeffnr37t379++/7LLLSktLH3zwwdCHGjhwYHFxcbAlTn5+/pAhQ0pKStLT0yXt3bt327Ztn3/++ZYtW2JiYvbu3bt9+/ZnnnlG0rJly0IfpG3bttnZ2bm5uX369LHWBj8VAHAmIKAHAAAAAADAmWXs2LExMTFnnXVWnz59JGVnZx8/5quvviotLW3cuPGECRMkxcTEPPDAA5I+++yz0GHDhg0zxlx77bXBzbvuuit0s6SkpGfPnn6/Pysra9u2ba+88spbb70lqbi4OPRBHnzwwbi4uAYNGgSj+Q0bNhQVFZ32swZQCxHQA0fx+Xwvv/xy165dExMTY2NjO3Xq9OCDD57wfdp16enpN9xwQ4sWLZo0adK9e/dZs2YFv5f3U8eo8i8TxpjXXnutRmoHAAAAAMBN0dHRwRsxMTEnG7Nr1y5JLVq0CAsLC+5p3bq1pEOHDhUWFlYNa9KkiaRg55zjNyVZaydMmJCcnNytW7dRo0bt3Lnz+OcKPnLojb179/6M8wJQ5xDQA0e5//77x4wZ89VXXx06dKi8vHzjxo3PPPPMZZddFvrWWwMGDBhgjBk/fvwJ77XWDh06dMiQIe++++6ePXsOHTr0xRdf3H333TfddFNwWZtTHBNUVlZWtf7M/Pnzq/W8AAAAAACoK1JTUyXt3r07EAgE9wSz9bi4uNjY2FN/nDlz5rzwwgter3fu3LkHDx6sWn42VFVqH/xUwBjTokWLX1g/gDqBgB444uDBgy+99JKkp59+Ojs7u7S0dNmyZY0aNdq8efPMmTPdru6IN954480335Q0YsSINWvW7Nq1a/r06caYpUuXvvjii6c+Jui9994rKCgI3l62bFlOTk7Nng0AAAAAALXRRRddFBkZmZeX99xzz0kqLi6eOnWqpB49evykx/nuu+8ktWrVauDAgbGxscH29Md45plnioqKysvLH3/8cUldunSpmuMPoH4joAeOCL5lSrr33nubNGlijOnVq9ekSZOuuOKKqs4wpaWlEydO7NChQ1xc3KWXXhpcBEZSTk5OsEvM999/H9wzZswYY8zgwYODm8F7P/nkk//+7/8OLkGzbdu2wYMHt2jRIioqql27dhMnTgyu+T579uxgJatWrXrllVeOr3Py5MmSrr/++r///e+dO3dOTU393e9+d+edd0p6++23T31M0Ny5cyVdffXVERERfr9/8eLFp+t6AgAAAABQd6WkpATXg504cWKbNm2aN2++YsWKBg0aTJs27Sc9zgUXXCBp48aNzZs3b9GixYoVKyT5fL7QMWvXrk1OTk5ISHj33Xc9Hk9wcVoAZwICeuCI4JfXJPXr12/+/Pn5+fmSJk6c+NFHH1Ut0X799ddPmzYtNze3TZs2K1euvO22215++eVTf4onnnjiL3/5S05OTllZ2bXXXjt37tysrKyzzjpr+/bt06ZN+8Mf/iBp5syZ33zzjaTPP/98xowZxzxCTk5O8Ptuo0ePDt3/5z//OSMjY9asWac4Jqi4uHjJkiWShg4detVVV4kuNwAAAAAAVHr00UffeOONbt265ebmxsbG3nLLLevWrTvvvPN+0oMMGDDggQceSExMdBzn5ptvXrlyZfv27aOiotavX1815s0337zggguMMRdffPGSJUt69+59uk8FQC1lrLVu1wDUIr///e+nT58evG2Madu27WWXXTZkyJDgW+PSpUuvu+66qKioXbt2JSYmvvXWW7feemtSUtKOHTsOHz6cmJgoadOmTeecc46kMWPGvPzyy4MGDQp+eS24Psx555338ssvt2rVKiMj48orr4yJidmxY0diYuK0adMmTpx47rnnfv3115IGDBiwYMGCcePGPf/888dU+Pnnnwe/TPfdd98FZ+If71TGBM2ZM+f222/3eDz79+9fuHDhmDFjwsLC9u3bFzwXAAAAAABQfXJyco4JEwCcacLcLgCoXaZNm9a/f/9FixYtX7583bp1W7du3bp16+uvv/7II488+uijn3/+uaTmzZsHW9IHAgGPx5Odnf3111+3a9fuVB5/8uTJl156afBB/H5/WVnZ119/vXjx4rfeektScXHx8YccOHAgLy8veDsqKqrqQzWv13uyZzmVMUHB/jY9evRISkq68cYb77nnHr/fv2jRolGjRp3K6QAAAAAAAAD42WhxAxyrW7duU6dO/eyzzw4dOvTuu+9efvnlkp5++mm/35+ZmSkpIyPjoYceeuihhx555BHHcSRt3br1FB88JSUleMNaO2HChOTk5G7duo0aNapqufbjPfroo2mVbr/99rPPPju4f/v27aHD8vPzv//++y1btkg6lTGS8vLy3n//fUk33nijpObNm1900UWiyw0AAAAAAABQIwjogSPS09M7dOjQrVu34GZERMR111335JNPSiovLy8sLAzG60OGDLFHq1oJVlJJSckxN0IFG91ImjNnzgsvvOD1eufOnXvw4MEpU6acYpGJiYnBXvmzZ88O3f/II48EE/xTHCNp4cKF5eXlkh544IHgGrarV6+W9NFHH2VnZ59iPQAAAAAA4OdJSEgIBgv0twHOWAT0wBFt2rTZtGnTl19+OWnSpGC3me3bt7/yyiuSWrduHR8f37VrV0n//ve/CwoKJGVmZo4YMWL48OEHDhyIi4sLCwuTlJ6e7vf7N2/e/N577/3Ac3333XeSWrVqNXDgwNjY2GCf+mOUlZVJeumll6o+CVi+fLmkxx57LPhEf/jDH3bs2HHo0KHXX389uFZtnz59gseeyphgf5vjBQKBYMsdAAAAAAAAANWHRWKBo4wcOfLvf/+7JGNMw4YNCwsLg7cXL1580003WWu7d+++atWqZs2anXPOOevXrz906NCtt966YMECSVdfffWHH34oKSYmpqSkJCoqqqSk5JhFYlesWBHsQT9//vyBAwdKSklJ8fl8RUVFhw8fbt68+e7duyWNGjXqlVdeSU5Ovvfeex9++OFjinQcZ/Dgwcc3ounateuKFSsiIyNPZUxWVlZKSkogEHj++efHjRtXNeDiiy9evXr1VVddFTwXAAAAAAAAANWEGfTAUWbOnPnmm2/++te/Puuss3w+X7t27QYMGPDFF1/cdNNNkowxH3zwwb333hsdHb1q1aqmTZtOmTKlavL7q6++et1118XFxaWkpDz++OO//e1v27dv37Rp0xM+0YABAx544IHExETHcW6++eaVK1e2b98+Kipq/fr1ksaOHduxY8fc3NylS5cef6zH45k3b95rr73Wu3fv5OTkJk2aXHzxxc8991xVOn8qY/75z38GAoGIiIihQ4eGPviIESMkffzxxwcOHDhtlxUAAAAAAADAcZhBDwAAAAAAAACAC5hBDwAAAAAAAACACwjoAQAAAAAAAABwAQE9AAAAAACoFh9++GG7du327t3rdiEAANRSBPQAAAAAAKBaFBcXb9u2ze/3u10IAAC1FAE9AAAAAAAAAAAuIKAHAAAAAAAAAMAFBPQAAAAAAAAAALiAgB4AAAAAAAAAABcQ0AMAAAAAAAAA4II6GdBnZGQ888wzBQUFbhcCAAAAAAAAAMDPVCcD+m+//fbBBx/My8tzuxAAAAAAAAAAAH6mOhnQAwAAAAAAAABQ1xHQAwAAAAAAAADgAgJ6AAAAAAAAAABcQEAPAAAAAAAAAIALCOgBAAAAAAAAAHABAT0AAAAAAAAAAC4goAcAAAAAAAAAwAUE9AAAAAAAAAAAuICAHgAAAAAAAAAAFxDQAwAAAAAAAADgAgJ6AAAAAAAAAABcQEAPAAAAAAAAAIALCOgBAAAAAACAUxWw+ixLXx9yuw4A9UKY2wUAAAAAAAAAdUOxX5e/r2/yJKsbW2rBr90uCEAdxwx6AAAAAAAA4JS8uEnf5ivKq6gwvZOp1TluFwSgjmMGPQAAAAAAAHBK8vwyIZs5ZccOWLJbf9siK93ZVgNaVez0OVqeJb/V5cmK8tZMpQDqBgJ6AAAAAAAA4JQMa6f/2aqDZZLUtqF6nnXUvXtKNHylWsbISPd+qU5N9P4eLdipHUXK96ncUZjRZcl6tovOj3elfAC1DgE9AAAAAAAAcEp+FasPr9GLm9UwTL/rqAZHd4/eVaIor2SV41PAasYmvZahgJXfVgwIWH24X7d+qnXXS1J0ZTL38X5NXqeSgIa21fgONXg+ANxGQA8AAAAAAACcqrPj9ELXE9+VFqdOTfRJlsr8kvS3LXIqo3kZqfL2jiIlzJfH6P40PdVZhT7duVI5ZfJID67Rr+J0Q/NqPwsAtQSLxAL1TYnjT8/a/Mq+bzPLityuBQAAAACAM0h8hAa2kj8gSUYh6byOpPNBAUd+R3/6Tp9m6d4vtf+wZOUx8hr9756aLBmAy5hBD9QrjuzozR/9O29PuPFM2PrZN5cMaR4R43ZRAAAAAADUQ4708vf61z6lxemRCypWf70wXgEbMl3eHBvNq3K/lXxWv1mp/YclyWclRwEpLU5/26J8n65N0fmNa+pkALiEGfRAvbKztPC93J1nRUQnhDdoFB7xSR4fuwMAAAAAUC2e3qjxq/WvvfrTJt38UcXO8+N1cWJIJh/a4ia4aUN2Wu0sVplTcacxuuYsfZatZ77Wq1t01b+0uaAmTgSAi5hBD9RtpU4gzJgwU/FhW6OwSL9jHWs9RuWO0zgs0t3yAAAAAACor5bsVoRHXiNrtSJLxX6VOfrLpooWN0epmkdfFdMH//RITsVseiMZo/W5yi1XWiOFexSwWpGls+Nq7owA1Dxm0AN1lWPt4zv/0/TzvyesfGV+dkZwZ5OwyD//6tdbSwu2lhYMSv5V7/hUd4sEAAAAAKC+atqgost8wMhIDbx69mu99L3W5R43NDhr3lQG9KZyv3PktrWK9iq+gQLSwTLJqDSgplE1cB4A3MQMeqDW8Vvnk/y9hf7yKxu3aBQWUbU/11f677w90d6wqxu3iPB4383d+UzmGo9MtMc7avO/r2rcIjG8gaQ7m55zS2KbwwF/ckS0eycBAAAAAEB9tr1IFyVoda6ySxVm9FI3eY2W7FFueWXm7pFsSARvjm53Y0Ni+sqd+eXKK5eRsg6ryK+x5+jalJo7IwCuIKAHaoVyJ1AQ8CWGN3Cs/e+M5QsObg1YJ84bcXNi26HJ53xTkrOu+OAneXu3lBwqs06rBrGPtLzk0Z1flgT8MioK+MI9njWFWcvyduf4Sq9t0nJAUvtYb8SPPysAAAAAAPjpdhXrkqVqEqFwj/qm6tXuyijULR9pS2jLeEdSSApvQ3L5Ey4bW3lERS8cq17N5DUnHgmg3iCgB6pdxuH893J3xnkj+iW2jQs7QW7+VObqR3b8R9Z2iGkypXW32Qe+K3UCVsr1lf5l94bZ+77Ld8qNrJUxUgNPWMbh/N9s/rDMcare1H3WGbZpmSNFecPeyt4aYTx9E9v+69CuP+3eUGYD/RLb3ZNyXk2fNgAAAAAA9dSnB9QoXPERkvTxfl25TBtyZXXckrChzIn2HzOPPmSzOKDx/9FX15/WugHUPgT0QPXaXJDbaf08rzERxvv+oZ1vdujtOfrdeF1R9uQdX3qNHGlj8cH+3/xvuQ3IVHyqHpDNc8q88oQZT5l1KhZ7t7ZcAanqU3Ujq33+Eo+M9VlrTL9vl3aISdhcfKhFZMPG4RGP7Fh1YUxCj0bNXDh/AAAAAADqnfhIlQckKWBV5NP6Q5V3nGzC+/ENbY4ZH9qhXjKS1yiv/HTVC6D2YpFYoDodLL5u1T/LHKfECeT5yxflbNtZWhh6/+6yosvWvuU4js9xAo4jaxzjyBhZe+TN2ypgHa/xGCtJZY5fxlgrGVOxxLskY2XlyFoZWes49puigwHr7CorLHMCkR5PRml+jZ88AAAAAAD10/+XooGttbVQ24rk9RzXsub4DjYnC+6r2t1Uzq+val9f7mj/YT2+Qf6T9MMBUD8Q0APVaO+qTdsi/JVvt6Ys4DQw3tABn+bv8cuGvB/bgK3qUmeOTJA3psTxG5kIj8cxVhWH2IoBVkfew21wlyPJkXVkt5UW7C0vmbTt8+GbPvym+PiF5AEAAAAAwE8TZjTtIn3fV5m36sKEoxN5e/S8+OOFhvXOsS1uGkUoPkJhHiU10Lnx+nuGFu86zcUDqFUI6IFqVOrzG1W9NzvGmE2HD83Yu/HNrM3FAZ+k70ryym1AqpwIL2NljZFkZKXgnHkrSc0io6215QFHjq2811TekBwrW3nbGJngj7bHWjk2YKQsX+nrWZs6rU7vuf6tXH+ZpM2H87usmRf+6Yudv5q3+TDz6wEAAAAA+GmaRCraq+tSKv9Nf7zKb8Yf5WQz4q2MFG7UKkbljs5qII8U7dWu4tNWMIBaiIAeqEatz293dlGYZIO9Z4zsjV+/+2zmmglbV4zNWF7q+N/L2VmR31dMh69M5U3lpPqKgF/7Skusqfzam3Uq91sjGSvjMTIywb8ROLYiu5cjI5+VlXxyglPzVxTsH/79h98W597yzbsbi3O8xqwvPnjl+kXv5GwPfmYAAAAAAABORU6ZvsqRz8qGBvQmZF58aPuaYxx/l5H1KLtMO4qUFKl8n4r8yi1X96RqKR5ALcEisUA18rRLPKeg2feFmVbySo6sx2hPWZExZk72973jU7eV5hsZa61k5JEcazwVEX1FPG+r/rQywWjeU9ESx7Ee4zHGE+HxlDl+Y4y1trIrfdX7vLWSbLABjpEcx7EfHNq1In9vfqA84Fi/HMnsLS++6et3wz3el9r3/E2zjm5dLgAAAAAA6orlWer3ibxW+f7gwnCSKr9DH+xK/8O940+U2htH1ijPp8ZhSo3RFWfpmmYE9EA9xwx64DRzQt6Bvy059EHxvuBs9oAkq6KAP9ITFmG8PsoyV1gAACAASURBVMeZsWd9vr/cBNvHm4pZ9rLGBCfUB5eKVWXH+WAqHwzfrYw1EV5vuMcb4TENPJ5Ij/eShk2viU9t6I2o6lzv8QRn7Rsp2LC+orTSQKChNzzSeCsD/ODfI4zfOqMzPglYVp8BAAAAAOBHvJqhFtEK88qxIUGACcnlzYlSeHui25UrzFUtRdc6VntKdG2KrjrrtBcOoHYhoAdOGyv7bOaaxp/NunrD//9u7o7MsqLpmWu9xkR7wz0yRhrS9JwI4ylz/KWOX9LqooMycqxz5LtwRtbYis41waDcmIqkviKjN8Yar/Fc3jiloSciYB3HWo8xVzVu8Vnnfs+1uyzCeJpHxiSHR3tkzJGv2NmKvxZ4gk+hLN/h8oC/spF95Zx9K7911hVl1/SFAwAAAACgril3JKuDZcdNlA/9WvvxAb3n6JFV/1UtLWsVG6ZdxcrzaXlWNdUOoBahxQ1w2nyct+fxnatLHN+/83d/nL+7a0zTvb7iYsdvrY32hLWPbvR8u8u2Hs7/qjBLRgFrPUbWOeYxqtaKDX49zsixMsGvxik43msU7Qkrcnwljs8vG+eNuKJR84daXuyRySovCfN4JFvk91W0tK/ojaMjWbyspFInUPnmb2SsgrP4rYzVvw5lXhSbXIOXDQAAAACAuue2VvrN3pP0sTnZ2rDB9vShY5zK28F/lXtkrAp98ho1DNOfv1OHRooJU7dExUdUy1kAcB0z6IHTw8pOzVxb7JQHI/GA1arC/bvLij3WSHKs3X644E+Z6zPLilIjGoYbT7jxljuV78PB2fHGyFasFSuPKqJzj5FxZIyR41hZIyvFhzdYW3jw7Oj4Ng1iiwP+fontzm/Y5MuCA6uLsvJ95XvKSkqsv7Kjja38uL6y0U1FR/uq5Wdt5fq0FZv/m7uzBi8bAAAAAAB1Ut9UfdJbFzZRWMjX148VuseE/KkTzbI3klV0mBqGq22s2sTKGt39hUav0vCV2lty+k8BQG3ADHrg9NhWWvBF/t7gcqxHmshZxy8j2XLrlFnn04K9+YGyIr/fE5wZH4zIjWSNPFbWRHnCusQm/acwy+84FQvFVnzqXtHjRkYBqdBfZoxyfKUHyoodo7EZn87J2vxl4YFDvnK/HFOx6GxlHcF29sZW1VQ5Jb+yqb2t/PadMZI+L8xanr/38kYpNXftAAAAAACog85trG6J+r5AAZ+sPdE8WHPcpj26oc3RWjdUwKpRuMoclfhVUK4OjdXAo2/z9c5u/dfZ1XMaAFxFQA/8UrvLiqbsWr2lJN/xmEjrLXMCko7JvgPGkTXbSguKA35j5EgyxsoaU5HQexxP26i4i2OT20TFrSnM9nskx1YuA2+OzHaXkWyur0wy+8pKrLGSKfCX/++hXQneSL91Kj4eONLCXkca3Ff9FcBWriVvJOvImIqdxloZn+Pvs+HtNRcNOju6cU1fSgAAAAAA6pS9h9WuofxWmwvkP34GfeiasTYklz86nfcaJUTKaxTlVWlB+d+923NyytY3b/ZEWFKER5KslfdEgT6AeoAWN8AvYmWvWr945t5vPsrfXeQr9xiPMdYEW9YcycGNrEfG7i0rbmC8koyMJzh/XSZMRjKRHs9B3+Gr41Nf3vt1WlR85eR3I2MkG+5UvpFX5PUeGTkVEb6sbMCxB32lIe/2FQfKVr6TB2P6ig8MKmbvy5qKXwK28pt11kqmTM5XRaxEAwDAifl8vpdffrlr166JiYmxsbGdOnV68MEHs7OPXWU9PT39hhtuaNGiRZMmTbp37z5r1iy/3191b1ZW1t13392qVauGDRt26dLl9ddfr9mTAAAAp0eneOWWy2MUF3Hku+tSZTR/TGR/wpDdSEaH/YqP0MUJ+jB3zYXrtvTav/u3H694NSV3R5H2HFanePVNrcazAOAiZtADv8iS3B1bSvM9JrgIqym3AclUxd2q6FMTfA82NiRBt9YxxgS/AXd+dMI9Kef1btLym5LcUieQ5T/skXEqu9QYKeAxXqMw43Ucx1fROF4V3eSNHNlw4/FX9Zc3VjIeyZGRHCMZYyTrhFYV7HtTcYhpGBbuOLbE+oN3+x27uTTPpSsKAEBtd//997/00kuSPB5PWFjYxo0bN27cuGjRotWrV8fGxkqy1t5xxx1vvvlm1SFffPHFF198sWjRoiVLlng8HsdxbrnllpUrV8bGxkZHR69du3bYsGGO4wwfPty1swIAAD/L+A6K8ur7fA1rrBe+1+7iyjuONK09Uff5qrs8FevYFTnaUqgyn51X1HB8w4Lgcna3+HIu6NMku1Sd4hXlrcnTAlBzmEEP/CLfF+cH3yKDuXeYbLjxBGenV673YioCcWtlbIvI2JaRDcOMZI21VsaGGc//bdN9dMp5DTzeO777wMruLSsOBA+21kiRHm+YMe0aNG4dGdcovGrVdisjGSc4+d0vp2qlV1kjR8F8P9zjTY6MkZETfPv3VK4+Yyrb3Rh5jUocf3jol+WMFmZtq/6LBwBA3XPw4MFgOv/0009nZ2eXlpYuW7asUaNGmzdvnjlzZnDMG2+8EUznR4wYsWbNml27dk2fPt0Ys3Tp0hdffFHS6tWrV65cGRkZuX379r179/br10/Sa6+95t5pAQCAn6lhmCZ01Kzu6tBYWSWVU+aPXxs2dDr9MZ1og3db+RxtP2z+kHrexPhzJKnMr/iotg3VLZF0HqjPCOiBX6RNVGyUJ9xa60iyKreBcusEW8NLlUuzGlO1tbU0b1dpYSDYcsYYa01pIND76yUd//PmLV+/V+YEDgcCtqLlTEWLHL+1zSMb7isv2V1eVOz3VzSmr3hn98gYmao5+xWz9Y1HXhkjj986Bb4yx4Z0oq9sUR+sQFYBWWttgd9fMfveGFnlBkpr/mICwP9j777j7Kjr/fG/3p+Z07e3tE3ddEpCBIIU6SCiSFEQ9ArKBQu3Ahc1V+wK/rDr917xgsK1IGJBBC5EOmmUJKSQZFM3uynb2+lTPu/fHzNzzlmKmGSzm/J+PnjAnnNmzvnMLMmZec97Xh8hDn0bN270frjppptqamqI6Nxzz120aNFZZ51VSLC5/fbbAVx88cX33nvvCSecMHHixFtuueXjH/84gEceeQTArl27Ghsbzz///NraWtM0zz33XAC5nHz5CiGEEIexP7fBQVB8V28Ktwkl/ddKn+eSuj0BgEkwCfdUTBzsyeHM6Zg34eAPXAgxyiTiRogDcmnttE+O2/PHnm178mkF5Wg/Ycb/tz9TK4VgOnCJoMEgYtYAe1HyYAZhY6YPzCAVNLYzGCbIAVzmASc/Lhw3SW3M9IKpGGvnR+iQnykPgBjsTT/LGjQtVjlg57O2E9w956fPK0B7hX5igJgLl/i92WJxctnYkd2RQgghxOFh4kQ///Xyyy+/4YYbLrzwwsrKyttuu+22227znu/p6WltbQXw6U9/unTFH/3oR7fffrtpmt66Xte867orV6702u2vvfbakdwQIYQQQgwvBRiARtAXPzRunnWQYlv6aukyBDBs1gqKQsq86xJI17wQRwfpoBfigGzNDdzfsSnjOJrhQiMosAelcxUCnVzW8Pz8DzKz9mLg/albS2aR9drbySiuzAQixy/f84BjtVvpDZmeYP0grI5L7oUrvEQAyAEx0JpP9ti5oHxPYAKzSTQxUg4E1xLg9fgXryhElHHrxPkjsfuEEEKIw82UKVNuvfVWAE899dRVV11VXV09ffr06667bvHixd4Cmzdv9n6YPn166YoVFRVNTU2TJ08uffKLX/ziwoULly1bdskll9x0000jsgVCCCGEOChObUBIwYDfFG/S0PK7W14edgvT1BFpJg1lFRfyJ45jl6wvzXPiUp0X4qghBXohDshz/bsNUK+TB+D3oQczxoIJYAfYlOv/x83PAsGTxNDkh8AX5oXxSuR+GA7Bn++VQTBIMbjcCPkvoORLnshPk/efoSD73o/Bsf1rAvA/RUGBftp0VmOkDH7ujX8EQFBeZZ+AH09/z6kV0kEvhBBCvLW77rprxYoVn/vc50499dRYLLZt27b777//wgsv/MpXvoLC8QBgGO98Yr1w4cITTjiBiB555JHrr7/+oA5bCCGEEAfVlZPxzfmIBvPUMaEs5OXdQhHCCnHDLDcJQEghkugjf4pYv+ceRIZh1VVvKZ/w8HsnJUdzS4QQI0sK9EIckBozMuCUXPH2JoP1L4mz95U8aOc3ZPpKK+lEYPZzbEAEUoWqugKBOabMpkilyaohFJ8Tq24IxUgDmoP4eQQZ9wAD2k+TL8z76lfqKcix9y4cgCKklKLbdi5bner2q/3BSwATo8IMXVA96RNj5ozkPhRCCCEOOwsXLrzzzjuXLl3a19f32GOPnXHGGQDuuOMOx3FmzpzpLbNjx47SVQYGBpqbm7ds2VL65KWXXrpq1apHH30UwM9//vOtW7eO1BYIIYQQYpgpwrvqkHZhEEIKWsPRYCBuoiKEr8zD7cfhismYVw0CDCKu2AVW0ASGqUAqT+Qg0nNaTWJqtGK0t0YIMXKkQC/EAbmkbmpYGYV71BTRFQ1NCKZ5LbaocxBHw+zlzPhldApeIu+iOjdGEyFl5LS9LT/4sbEzr2mY2Rgpy2hnl52BCvrkNUj53fYgBnm99lySruMpXA8ggDSggdMrxperUEY73ogRtOxXh6IhpdKuc3l9k0nyN4MQQgjx1h544IE5c+YsXLjQexgOh9/3vvd94xvfAGBZVjKZrKur83Lq77vvvtIVv/zlL8+ePfujH/0ogIceeuiyyy674447vJfOPvts74e+vr6R2g4hhBBCDL+fbQYAZjgaIHxkCla/H788DY+djVvn4sYZOKYSHTlMSoCy1WFFesxaFRuoiroEJIzQtKrkNZPN708/PaIk4EaIo4iU4YR4B6lcx389Pu/uB80fPjx55e7Fb3g1QsaH6poAJmYmHJuo/e2cC0khaGMP8uX9Sjm8anlQQvcy373FmJk0qDWbdIMnf9nRfO2Y2RFlJB0LCCJxCKzAmtn/A0zFiHmUzv/uJc6TNyetQRgfil/XMLvKDLfmU4B3F503cBikBuy8AhFw87alHXZm+PejEEIIcUSYOnXqpk2bXn755UWLFqXTaQA7duy45557AEyZMqW6uhrAV7/6VQAPPPDAF77whZaWlr6+vvvvv/+nP/0pgIsuush7n4cffvg73/nOtm3bAPzkJz8BYBjG3LlzR2mzhBBCCDEM+myEqXjb+y1zEY0MrHJfeST10rp0D4AlXWiIoiKESWV0ojHp+rJ5dx1b1XKp0XYFVl+s1l4w5q6mhU3RytHdCiHECDNHewBCHOoeXHatSq53yAzn97zw8vXvuqztDQvcP/vchnD0id62mfHqr04+STMUlIs397OXTtRO0BwU1uG3ums/lEaT3w5PpH6w+7X1mZ4gjib4lvfj4+F6Tyo/776QUV/yefBq9C7Q5eR+3bWZwOyNTQXvqcjSOsjCR5lpbkj3jqmKD+dOFEIIIY4Up5xyyvXXX3/vvffecccdd955Z1lZWTKZBEBEP/zhD71lrr322ieeeOJ3v/vdnXfeeeeddxbWPfHEExctWgTg0ksvPf7449euXTtjxox4PO4V+v/jP/4jkUiMxjYJIYQQYnjMKMO6OHIuMjY+MR3jEtY1G5dsyvQR8OPdazeceE25mdiVgUlQhMsa8eV5/gl8HKgOj+7YhRCjRgr0QryDfLqFoADSZMTyeyzthofea0ag70w7/TvTis8ck6hdm+oeUpv3698EDmJviPzaOt4QehM8A3aZf9e5NZjolYtvRPDL8cxQQeHee1j8rDduiEmUcZ1iaz9KLhiAGdDAtFhll5VpilUd0C4TQgghjmh33333Oeecc/fdd2/ZsqWvr6+pqWnBggW33nrrySef7C2glHrwwQcvuuiiBx544LXXXnMcp6mp6eqrr/7sZz8biUQAhEKhp59+etGiRYsXL+7u7p4/f/6nPvWpG2+8cVQ3SwghhBAH6pZjYGtsTuKEGtx2DDZl+l9JdjZGEgAy2nkl2b03m8i76HdhEs4Z+w7vZrMOSQKtEEcBKdAL8Q4qa05OZTYDROxmEjPD75QEN+hYUaVAAJTXFE/ExWo5FSv0UPBmcCWwH1jjhdsESzM4qx0q1NP9vntvXtkg1qbw1l4Ajlfo934GACbv3YlsZvKCeLz6fjEf339zS7tpx/rkuLlVply4F0IIId6WYRjXXHPNNddc87cXu+6666677rq3e7Wuru5nP/vZMI9MCCGEEKNqTBTfP6n4cIJO5LWT0Zy0uN91rHzla32YVQEGevNoSeOMt3mfPif/ue3Lftu15YLqiV+fcsqcePWIDF8IMTrkQpwQ7+Ajp94bHv9hK9JoVZ92xZmPvuPyy5Ptm7ODpCNetkwZVZgwhpTR/dK6Xxc3iExlhAxjaFp9SXM7SvriFQgErQGvms9EQaHfnyo2+AjDnyGWtf82JlGIDCosUGzJD9LswZ1O9nddW25oftYOVhNCCCGEEEIIIcR+GB9JfG/qudv6Yr25eCJ5+oNbqmyNvIZmpB1MK3/bFe/Zu2FxX+vMWNXrmd5vtb46gkMWQowC6aAX4h0YFPrEGQ++42JJ1/qvPeubs/0Wu/12zkuqIZhWcgZVrA5a2hnk9dBT0DsP0zCqzUh7Pg0mv4megpAaIr8lXnPQeu/NMes9TSbR/ETdqnSX9lrpCyV9AC75aTbKC6xnZmiAmYkIRFxYgQFo7/IAM+LKfHZg15ZM/9xEjfd2GddZk+5uCMdkphohhBBCCCGEEOLvV+VMrXAyMDpC4cGlvdkfnhT7yy6kbNw4A6fVv+1ae6103AgBiJPZbmVGbrhCiNEgBXohhsd3d7328/aNlUZoRy5JAEODiXQsnDzpRyfUfXLLEyDyG9e9Mrr2p2mNKKPaDKdcO+3YXCiyMxukANbe0kSl5XQiZQAg/kDt1L35dAjKVCoHx9WIKGIoS7sAQ5PfiU+sgDxrRayICDQpkhgTTqxMdtqsgwsHICIFuIysdh/o2jw3XXNF/fQd2cHrNz/dnOl3mb8xdeFnxx83KrtXCCGEEEIIIYQ47LxmbemNvhJFNGnupnj2vHFnfnTqO691RuX4X3Y215jRlGt/sG7aO68ghDicSYFeiOGxJtVdY0ZMUq6fM6NAzGQ3jV/zb9tfMZTherk0fuc6edPDMpB27dZcKqddP1xeg4iJVFQZM2JV762e9MPda7Pa9mv0ABMTEFGmC36hf7cLtlhbrJnYUCqvdW0oRiZ67Kwfq8MMkAaDtA5mo23Jpfbms2VGeMCxCKzJy8AnAHutFEH9sqO5187/eM+61ckuGxqMhnD8lm1LGsLxy2qnGURvuyOEEEcfrfXnP//53/72t47j3HrrrTfffPNoj0gIIYQQQohDQlZ114YjfTkDMMxE85jomW9exmVuyQ/WmbHKYEK4S+umRpWxYrCjKVZxVf2MkR2yEGKkSYFeiOExM169anCw3IhYrBkAaYDYyK3B8qmh8jLovfl0MSFeMxQRoEhFyag0IzkrDcDQqDAjIAw6uQYz8Y0pp/y8c6NmHVTnixX6tGsDlNMughR5AK7LpKguFL194onXbnnaLc4EG0wG6zXUMxNRRBk3N877Vcfmzdl+AtWYUQN004Tjkq59T/uGXfmUBlYMtoeUMpiI0G6lCbhp8/Otk5I3N84fpd0shDgULVq06IUXXnjiiSeam5uvuuqqBQsWnHXWWaM9KCGEEEIIIUbf7HiVqfJzKlVa2+dUvUWpvdfOfXrLc88M7HZY/++s8y6pnQqAQBfVTL6oZvKIj1cIMQqkQC/EgVrdi9vX6Ofb323rU/YqreIbdOXzoOJErC35ZEk6PCmvUx4cV+G0a+fIzVlpDTDgEvc7eSYmphYr9YHXHw3mcy2Z0NV/q6Asr5lVIfsGDGzLD+TYMUm52vFj6P3oHC7U6BmYFq1MOfagYxFAjLpQ1GGdMELP9Lf1O/nC1lnaNWFoaDDGRRINodhT/bukQC+EKMjlcnffffdzzz03d+7cuXPnfulLX2praxvtQQkhhBBCCHFI+FjDrG47t2KwfUq04taJJ7x5gQe7tr6c7JwSKXdY/2TPuvfXTFFyz7oQRxkp0AtxQHrt3KXLkh0Z01WKuExHt7oVy/1ZXv2iOjFzEDwPAKZSttb/OPaYLfmB1lxqwM332DmADSjtz+daWNybDpaKRXnt5dEHvfheWg6KIfUETItUPNzbktcO/KloGQTS8Ov48CeKXZvpbs72z4lXGUR7rfTufNogXFo39VedzYqhwYXrAQ40mBPKHBuOp7VtEG3NDkyPyYSxQggAePnll6PR6Lx587yHX/ziF0d3PEIIIYQQQhw6wsq4beKCv7FAyrVNIgAmqZcG2h1wGFKgF+LookZ7AEIc3n7RsbkjWWUqgFxWGY62QDlAoX3e+1oNqukEAHEj9L7ayS70i/27d2QHXNbEUF6hvdAf7xXWmaAJAHQhrAZgDWLownsTvGR5Zq9F3mZePtAeJsN/JwJA7CXeF3JyAFfrMjOUZSdMBgMWOx+onTo+nJgZrfJmry1eFWCAKMd6Xbqn18ovHdi7cPVDd7atPJj7VQhx2Ni7d29dXd2//Mu/1NTU1NXV3XLLLY7jjPaghBBCCCGEODxcXDul285129m2fOrmiSeESSp1Qhx15I+9EAeky06XV2zXbhQ6BNI6tg1sgA0wg5RfDSevJu7X6I+J13ysYdb/dmzWzAzut/NlZkgRuewH2QCAF5FT7KNXfl1deS3zBOU123vxNd6nEABD8+5cqtfJOeyC4bfie1cKvC57hl9zB3qsbHO6f0duIK5Cc+M1z/bv/nP3ju80nTYtWk6FKwv+EBjghAp3Otm4MiZGyr/duqrdyhzUfSuEOCz09PSsX7++urp6x44dzzzzzJ/+9Kcf/OAHoz0oIYQQQgghDg9z49WrFlz5tSmn/Gr2+bdPPnG0hyOEGAVSoBdif3y15bWaJfeFX7j7u22rB8uXJKrXmGXbOLERikEa5IJA4GL+DBFIefX0sDJ25AYcby5ZEAhJxwbDVIqU5mJN3f83MREAxQowETTLw6/hg7xCvgIxFGkiG9prswcxCNBUvEKggrUAAC6zC2ZQyrW35wbDSg241sRI2U9nnF0XikXICEr5DIIi1efmAOyx0uszPWntvDTQPoK7XAhxiKqtrR0zZsxXv/rVysrK448//jOf+cyjjz76jmu9+uqrV155ZXd39wiMUAghhBBCiEPZtFjlx8fMOr96opJwGyGOSlKgF2KfPd2352s7l/U7aZtthzlh6neN6/z1KeXPnXLiWKoj0oA/Iav3g/+T9uZoRY+d/VVnM4hBBAKYQNDQLmsv0IaLYTfkvxMBIM1wvKJ/YcYY9grzHHwog0BMzFTswC+E27C3QLCu9+neC4xB127PZ+cmanblU7PiVfPK6k3vigKYCMRwWHvvxgxXs8P6I81PDjrWCOxwIcShbMaMGbZtu67rPbRtOx6Pv+Nae/bseeihhzIZuRFHCCGEEEIIIcRRTSaJFcOPgec7sHEA0ytwZgPC73QZKO3gNzsAwvsnYFxsRIZ4YB7r6tAA+ZVu1qyaopWX1zUBeHd1xZ96uoPM+aAEr3WhGk5MmzP9cSNUzJQnKJD2M2gKNfSSNnoQNEMRiAnEDEORZmbmMZE4M3dZubgyc9p1WXuzx5pEDpiAKCkH7PjFfgoi6DlIlvcvD3izyY4JRz+47jEQjwsnduaSWdcFNBFFDMNyHe2NzevvJyYmh7klN3h8Wd3I7n4hxKFlwYIFkydPvvnmmxctWrRly5Yf//jHd91112gPSgghhBBCHJk6e1YsWfnPltU7rv7M00/6qaHCoz0iIYQ4UFKgF8Msr/G5VbhvO7SLvEbUwE9PwdVT3nb5Zztw+XPI2AgZuH8rfn8mxh7aNXrN3BRPEBSgAQDksj63eqL3qgMdImXDBZHft05BrzorIj0rXrU5059zXPgBOAwm9l4Hs1dIZy6pqHsN8H7hnlkD5DKDySAKQYUMI6UczeyCyc+WZwYllOmAz6+auDufWp3uZoCZvcsKXhHfj6Qnv+++3Ay129nZ8aqsdjdm+hDcA8DgnOsSwx8M+bcGaGLWVBOKjvyvQAhxqPnLX/5yww03zJo1q66u7gtf+MLHPvax0R6REEIIIYQ4Mj29/Jp0eheU2txyXyI+6cTjvjLaIxJCiAMlBXoxPB7bja+txeZB5F24hXQXIO/iMy/hnLEYM7SQa2k8tBMvdOD+7dAMECyN1/rwYic+PHnER/93S7v2Z7c8/3D3diJmN64Ic6IN35913HnVjd4CEyKJCZFEp5XNsANAEbQ3KSsAciMIteZSXg3d77IngLz6O6kgLr5YpvdW9d6BgplgGV6d3QX3OBmX1Qdqp3ygZsq/bHsxpx0NdhgMNokWH/fB6bHKppd+6X2gdz3AJIO1doNP9d6TmTVDgdale7zLBVyYeJYZ5PfNwx9Q0PsPvTzZ/uHI9IO814UQh7oJEyY8/vjjoz0KIYQQQghxhLOcwWSqxTRjAFwyO3uXj/aIhBBiGEgGvRgG316Py57F6l6kHTi6mN0CQANZFy92+A9dxpfXYPIfUfFb/OMK/GKbV7/22Rplh/Y1o993b/trf1taOyaYjbSpclMSema8ioKJXN5TNYHBNrvHx2tPrhgTJqNYi4eyyHXYNf1snCDEJih+a8AkUn6Lu1+IB5iITKIomX7J3svKYQYjRuFjE9WL+1o/WDf1lIoxDrPW7AXTX9Uw89SKsWFSDrthUhFlGAAxasyI4/X2e1PIwr8AQECeXRCRIlU6PAoG6ffTM6C9NwgrQzLohRBCCCGEEEKMjJBZnog3arY1a7BbW3XCaI9ICCGGgRToxTC4f3tx5tFiY7iHwYxrl+K4v+DmV/GN+GLtJQAAIABJREFUdfj269ibhWa4/Mb3mVKGC8aP1KD3y4BjaYZB5IKJWZNem+65d+8G79UOO/OZLc+VGeGZiapWK/WDpjPGRRJAYYcwM9uah2w4UfCnkAGOkXnrxPkRZTB7sfUMZmZ2mG3WhZJ9ofM9rW1Lu3PjNd/b9dp7qya9u2KMN8usw/pne1+/YN0j23KDl9ZNs5ldaEVkkOqws34XPPvt/V4ITx7MzFprxeQWx8deSH0QyAOAQMp7gzzrmdGqg7m/hRBCCCGEEEIIH4FOXfBDw0honYtGG6Y2XjraIxJCiGEgBXpxoDpz0CUFeWDoAwIINqN5APdsxbfWDWmZL13qpDqsuhgGvcWrh47zqyemXctl1gyDFDOihpFybe/Vv/S0WK67K59KOU5CGYOu9dXJJxMpEENzkBqDMCl/jlYAYGjAm6eVkNL2wsSYvHZBBGg/l4YIxC44bpjBjK5ERIrZ0u7GTP+qZNcvO5q/1Pry8sH24ryy4L/2tZ606qE+N39axVgDyoRRbUaDXB1vqWAkzLZ2NDEDFhwgCNj3s/G9kXIwYC4k8LRYyYO/14UQQgghhBBCCABIZ3ZFQhVV5TMcJ7146Yd6BtaO9oiEEOJASYFeHJBfbcecP2N3phg670WnoLQKr/0W8pw75OniA8bEMiy9EIlDO98GwJx49ap3XXVFfVNIKSKqDUW6rOyUaMVf+9se7t7+b9tesFjn2d1lpQYca2685mNjZk4KJwAUwmQYbHsRMSqYdhWF2jcRsDLT5U8e69Xi/WAZAtggRWAKInMUqYZIvD4cI0LStS3taj9Wngp1fwY/2du2dLDdYTcPp8vO+h/n/UMwgHIj5Nfb2VuFAEAFdXwiE1BB1zzgtfz7DfWvDnaO6C9ACCGEEEIIIcRRLJvv0Oz0J7fYdjKd2f34cxf2D27sH9yktT3aQxNCiP10yBdExSEs6+Kml2ExDICAiQkMWnAZSedNTfSeQqA53rjA3AoAeL4D/7MFlsY/TMMHGkdkG/bdjFjVg3MudJmXDu79a2/bg91bbt2+1NYaxMRUGQqHyMi59j9NmDcxUgZgUHsp7RRsO4NBRMxeekzJbLGamZFyHTD7y6MYjwOmtLa1V8pnApgVJch0wGDY7NrsEin/A7zWey8nh0kDgAarwry03pSzt02YNztR+2Rf60Nd2zTBK9lDM1QwJqaEYVw/du6GTN+ywb0Z1wFx4TdIwDGJmpH+BQghhBBCCCGEOIKkM7teWX/7jrY/NE36yEnHfSMWbXjzMtl8V+ueR4nMuqoTVmfuAPxz0my+4w+LTwyZ8fENZ59x4t2RcPVIj14IIQ6YFOjFftKMW15F1gUBhoIi9OWQdeGiWIgeGnxT8rC0TM8A4am9eL4DVzyPyhA08Ew7lr0XMytGcoP2jUHUGCn7/u41We1q/x4BMLjfyk2OVzisP1I/HcCW7ECfbfkVdm9rvfx6YEh6DLypZClmmgNuvjGa2JXP+G31iohBYE2smYjAXllfw2XekU9VKFMR5VlPipT1OzaDU46tvRsZNAXB8Tq4QsB+Vz4TCD/csy5MRpkZ0t5IvMGooKOfGMR5xh96tu/JpYjYy90hpRhsEF1QPemTY+eM6H4XQgghhBBCCHFkWbv5e+2dSyrLZ+7ueCoeG3visV97wwI9/a89/vzFltVrGPGyRCMTB9UFAnM0XBON1LV3L93W+uDc6Z8e6dELIcQBkwK92E+fW4V7tgIAMywNAEn3b68BoKQ0D79Q7EWsxwz8dDNsjfYsiOBoLOk6VAr0GdeJKkPRG642YPlge8IwctopXm0gBlTe0b+ZfcHxZXUAXkm1EzFzSXEcIECBNDPD2wuFiHfKs5vT7k+mn/XxTU8lDLMuFN2bz8yMVS1L7iWQocjRXMyZYWZQyDBsV69719W1odivO5s77eyEcOLTW5/TGn63OwFE0FwYAOC/ZLN2iJN5uxhfg6B5P6jXu6y7rDQrb5gEwsKKMQ/MPl8DU6Pl9MaLMEIIIYQQQgghxD5IpdvMUAJAyEyk0q1veJWh/++F92Vy7QR2da6nv0+RAXaDLjNK53ans7sAem3DndMmfTgarh2NjRgej/a0/G9ncwh04/hjz6wcP9rDEUKMECnQi/3xai9+uCl4MCSJ5S0QYBC8L8/iYgQQTAKAhIH6KDSQcxFWfjv6r7ZhXS9mVGLLIMpMXNeEpvKDvFVvktHOJa8/9mzfbgIqzfD3m874+JhZhVfHheNMCCly3aCcrQBCj5ObEIoD0OA/dm3n0rCaoDofNhQxMqXFfTAAE+qSmilnVU44q3L86nRXr50/t7rx1sb5p67+gyJla9efndUrphNFFFUZETD+0ttyUc3kz44/DgCDN6Z7f7BnLTN5QfcuDw27Jz8kh6jkgklhdlmvjk/+wkywWBd+cURYn+qpD8USRugg734hhBBCCCGEEEe+MXXvbu9eGg5V5q2+MXWnFZ5ncPOOn6/e8K10Zi/8+8BBYNau10TPDC8+FgwCp7I7/7j4Xe+a+5VZ064btY05AFuzAx9v/mtjpFxr/uD6xzaf9NGGcHy0ByWEGAlSoBf74/Mrhz5+c2m+UIVnEOD4PeJDq/kMV8NUqAyjJ4erJuHJPcg6UAQAy7uxoR99NhqiiJlYP4AHTkfUOJhb9Sanvvb7NakeL/+91859YvPT51Y3TvAmfQXOqpzw7+Pnf3HHikI/u1fjtqGv3/rMuyvG/qJ9o0nKa5YvzKrKzC7AzGVmOGOXTJvLfi78I707zq1unJeo67SzkyLlP2g6fVOmv8KM9Dg5EBMUM0KkGOwyW1q35JOOdm/dvvTzO5Z/buK7vjL5JAJ9b/oZTSlj0l+2rahztpQ5D02ySlNuTFIxw0hpx2Wm4FYGEBMjpAwFYua8H1akg8x6v4LPBCKvsi+EEEIIIYQQQhyoY2b8UzRS2zewobZqftOkKwvPt7U/+eIrn9ba8e9X5yAulvz2P19J21s63friys9UlE8bV/+ekd2IYbA52x9XoTApGIgpY3tuUAr0QhwlpEAv9hkDmwbf9NSbFwqe1ChOTeojfxFDgYGvzcOxVTi+Gs904J4tcDVAcDV6LYDQkQMBPXnsTGPWCIbeDDrWmmR3MGgNUlpj6cDeK+unewsoIlu72ptVdcjmYVWye+Vg19hI3NGu9jvnKUh4JzByrHN2zrvSX0yH1yDlPt+/+4rXn1yT7q4wzN1W+obNzz0zsCvvut7Ust6eZXC9GYsoo9vKZtkF4DA72v36zlc+O+4Y7yv86vJpTtfO8Wl19wzHy97xD2cIDGRdF+xH2oPQGCnrsDIVRrg6FO2ysx+qn3rv3mb/okIQeV/I5zm/elJcyV8dQgghhBBCCDHSuLsTtkNjx+EI6poyVHjmlGvf/Pyajd/W7AD+uazf8hc0/AHBPggaAf1kem21dy85HAv0xyRq0trOaIeBrHZnxqpGe0RCiBGiRnsA4vDzSBu6cvu4TumRQ8m0qC5DM1b3YXIZAJw7FuWhIRk4hVJ+2kF95AAHvm9+37UV8CZKhf8nhfjk8uJs8hr83d1rwPB7/r0jBf94AZqwN5+pDccUCKoQ8K6D2WQZzOwF8PvHFgRFOXC/bS0b3JPTdpedy2v35cH2MjJNIoD9tRUR1Ifqp39i7JyqUFQjmPeVoKHHLv/59c1PAaiZ3JCYM366HZ6Zi1LQZgAwoJnZKQTlEDHIYffzExdcUj/trKoJjx/7/m9PPU0VjnT8/xIYilBvRs+rmjgC+18IIYQQRy/N2NSBNbuRtUd7KEIIcQhxn/o/+/99z/6fnzgP/RqOM9rDOeiSqZbSQrxCEC3rPaP8/jUv2dXvsgcz67Ubv/PYc+dtb/v96I19f0yOlD9yzMVnVo4/v3ris/MurQlFR3tEQogRIm2wYp+90PkWHfND4msQ1NYLy6m36rJXAEMDP9qEthR++x5c3IiqCAZKT8QKAemMpof5+yfhumkHsU1g7fbeDUv6w3lj2eS9P4iuKr2wYJK6Y+opU6LFHv5n+nalXCuoX3PJ5LfEwfHBrly6zAgNupY/EaxS/p7yyuNe2nshIB4AKKsdEDTDJHTb2WnRSpt1l5MLPsXLjsembN/FscmNkcRuKxmU0RkMBn7RsemjDbPPqW5MfPI0rNvzcTv337Rie34QDFMZGprZH693NANCez53R9vql0740IKyem8ct0084dutq/xJZhkKgIJJamHF2Mvrpx28X4EQQgghjnauxv/3NFr7YQBTavHZ0xEPj/aYhBBi9HFfr7vkeaqpBcCbm/W2LWrWnNEe1MEykNy8Ydt/Z3N7vV63wkkzEVgDCszBjfsE9k+Ug9NrIG/3dfau7O77VGX5jNqqeaO6KfvmjMrxZ8jcsEIcfaSDXuwzd2ipXRHCKijHvznKht5UnS+8WlJ8/7892J7E3ZvRl3+bT1V2TmU++zKvHzxYbQKv9HT945pnb5jw17tqVp6+vHFysgLE3tc+AXdOffetjSeULt9lZVkXo+c9/h11rAGuMsOVoXBa2wjmrAHDnwPXP7godOd7+e5D9qDD3BSt+PrUhX1ujuHPQAsADEs7z/XvWrRjuWIcH68rzu/qx9xj2WA7AETMzcdUfKJsc5KdOIVunjj/n8cdGyaDmb0oefhXEgCwq13/pgHA0u5P9qwDmDiYdgdg0CW1U38798IxIUnBE0IIIcRB88I2tPTBIDCwoxcbO0d7QEIIcWhw3cLZNBPgHmkd9Ml0y9PLP/p/L1y8ZtNdf1x80vrmHzk6j6CxjbRffPfnuis9ESe/Q65wqs0M2x4kivYPbhqNTRFCiH0jBXqxb9oy+J/NwQMGAA0YhLmVaIi9zTolCXFDnkRxFllb4x+W4rsbkXJKXi0gVxt5h+Gy/t3egWHalDf6/o7V7dHUuFzZrnjynhlrq6yI//XOOLe68abxx5UuvHyw/WcdG5gKGXgASPmFbH/OGgOq1oxp/2iCQAx/elX2Dh8ML3lGUxA+Q/51f3h1f3YYH6mfsXT+Fab/UvBZRC4jq51lqY6PNDRFSHnRNf4uLS6M+9o3bsn1T4qUNSUqW7LJG8cfW6nC5EXicJB9z17sDj3Xv9dbq9+1TBCR8kN4mAmoMEKnVo6V9HkhhBBCHFyDOf94hgiOK+crQgjhq6izK+e5e/vczgEaM5mmzRjtAQ0nx80++ty521sf3NX+15fXfN5QEQb5sfJezV0FrfTwz56pkEFf6K8vnBMDYG3bvTVVx4/8toyMJ3tbF6x6cMbLv7pt+7LRHosQ4kBJrU3sm+fag2Kyh6GA8hD2ZPCbM3DxM2+VfoOSAJyCYO5V74cxUazqg+aSS+IAAEWoSnT2ZmpIGwziyGBt4mC1CdgRHXZNBQq7amNlT2si6V1A+JfGeT9sOuMNC//njpdeSXZ4qTL+dQYF7UfGwKvIRw2jMZxYn+52vc3X3gtMRN7EuW4hbb+QeDOEassnHdbHxmsvqZvyx+4dxflaAYYmIgbf37H5vJrGJQMdA27Oay1QRN9se+Xxvh3lZnhPLp1x7QojrACL9ex49TlVjY/1tw7aeVbe1K8q2Apem+nakRv8we41e/Kp48vqN2R6euwsg0xlKLAiqjPf7iKMEEIIIcQwmTsWTzXDdgCgvhzHyZ3+QggBMPpe1Jn+yyIV82FZKjKjNnpEBZT39q9JpnaYRgyAq13HzTBpf5a3kro8EaD9M2P/Ym7hPvSgah+E0aNxzHnVFUdmClBOOx94/TEABug7batnxauuHzt3tAclhNh/UqAX+2ZpJ2wXxe9AQDMGHYQJ31pXUp3Xb7o9Y0jQul+aL0xE2msFCTlDS/maMZCtQrxFGwqkdaz38vqDlR935djpT/a1xvNm1nA1mBUM0JhwIkIGAEu7d7StenFgj6XdxkjZ8wO7uBhxx8WRe88wE1HatetDsagyM9rh4I47TcHmFaafZwapoLJfEgwPzaDtucGZsar7Zp3/ePe9OXL9KXHYb8IHqN3KaCCl7RAZNrRiECHP7vJkB5irzWi/m7eZHdZeRM+HG5p+270FFHTQI4jrA2mtP7zhidWpLgAKdMP4OSsGOrfnBpKu7YLPr5p4RV3TQdr5QgghhBC+GfW48VSs3IVEGO+dA3PfW+i7Ukjm0FiFsJzsCCEOS8xIPutmNmoVpcpzDF1PK59GaBVqbAOx6UYZ7Ne5drQHObxisfGkTAYziJldN6uINQ05US4No/db+4IWew463xCE0QOYPuUfRmtzDraNmT6HdUyZAAxSz/XvkQK9EIc1OWYVfy9b44KnsLQrKKCrYj0952BCOZoHS5YunEkVKvXF69rFKjwHyfWWRlQhy2Bd8iYEAK4TRnoK6p/W4f5ramZPjERsjWVdUIR318McviljP1w/Pe3af+7ZMSVa8Xz/rjYrXWmEXeb6UAzAA11bfrZ3fYSMVisVTZl+cA2Ce+r8eVe96/j+HLAGqYnRxLennfrjXWubc/3BTtB+OZ4IgEHEXgcAMTP5z2v/3jyDVI0ZBVBuhJ6cd8kXd65Y0r832G8MkCLUhKKdVsbV2gXDy7kp3OLA3O/mo2QeE6/5/vTT5yXqAPQ6+SgZWXaDMRT3YF0ovjrV7a3qQO/MpZbMv+LPPdu7nfzC8oaTy8cM274WQgghxJGtpQevtqE2gVOnIrLvZxzHjd//xvn7XsJLO0FAYxX++UyUR/bzfYQQYvTkNunBZ7VRyU4KHXfbA+8L9XZQXRXMXWz1UijKZSepgWdcziE2V0WmDN9Z8egpj0+aP/tzr224k+ESGYlYYzLd4rfPl1beSzvNCvf2c+FfhYnboGCMrTt1NDZlJMyOVxtEDmtFpKFPLK8vvOSwNkni4YQ4zEiBXvy9Hm7D0q6Sx0OzaHYkYSooL8ellAoWppKvyje8CeAy8hqKhq5eWIt0yI0oc/Cc+pCl8akVeHovmHDhOPz3QoSG6aunOdv/b9uX1JrRV5KdsxPVXU5uZy5ZG4re2bbqSy0rImQSod3NaEaabEXQpccIAJgIzEx+io1L3Tp3R+sqRSg3wiWZ+wrMhQsYujCzTZAa77/KCmBL6193NP9r4zwA76kc/6c5F41Z/gvtHYkQETNBxZQxoK1gihx6Q9sAg3PsvJLs/HLLS+dUNd4w/pjmbL8NtzhpLQfjB3fYac1aeTPNglKOHTfMqxtmDs/+FUIIIcRRYtUu3L3Ub1l4bRf+9SyokSoe7e7H8haEDADY2Ycl23CRdBQKIQ4/bh8oxDpPAEjBTsJQiKVZA4YDFUN+p7ZXgMHJZ2nsLaHQ2COhRn/ScV9fcMztnV1LnlpxDbHjn9UGp9KFHjnAi3yF4qD3j4Lz2pJGQIb72PMX1NecNHvaJ8fVnzkqW3Qg9ljpn+5Z32lnL6iedHndtMLzDG7LpWKG+ZvZF/znjhUt+eTHx8z+5wnHA/hlR/N/bF/W7WTfUzH+z8e8r9wMDzjW9tzAtGhlpRkevU0RQrwzKdCLv1dH7q2i5AtBN4DNJd3xPOTVQjDckCdLS/wExwttGVr39x/qkONM1an6r23NLt3p/LHVHBNDdRhP7MZrfThpmG7te6hrKwEZ16kKRV7o2z01WlFrRjvsrPdqjvNgkDfXK5NX/CZVmD2eqORuOyJoYhCUgqO5x84VP0b5M7j6u4oAhgFyoIuHG4zgXfnmbUurQ9GPj5nF4Peue9TFkJx+Bk8MlzdnBxy4gDexvSoOgpmYQEhr+5Gelj937/j3bUuYmYmKvyR/0loihssMgmb/ssiHG46oSYeEEEIIMUKe3QKDoBSYsbUb3Wk0lI3QR3dnig0gREhbI/S5QggxrEITyBmEl55qVKkxTdjVzJV9OmciFoYeIDfHzCAizeh73G345BFS2zFUuL72lIqy6e3dy7yuMv/kmIOM2NJ78sl/qcBbuFB86E9uSWd379z9yKXnv1RVfph1nt2ybekryQ6D1ENdW6vM8DlVjQBs1v++bckDnZtd8DennLL55I8Vlu+2c5/Y9JQmgPDcwO7PbH3u3xtPOPu1P4HgaP3oce/33kEIcWiS217E3+t9E0quVxeUPMO6ZEZ1lLTM461WBFRpvIoO1huSuVLkxrph5FvzeKhvt63RmsZrfXaX5fx2z55CD/p+0+BftG+8s3XlgJ3vcXKbM/026y25gW43N+S9KXhEYAITazDAk6MVU6LlplLvqZpwesVYZjb8uWnY0toPwyHyyvkKwWGEZmhoZtJBeH3hhj2/wg4wKUW/6mxm8NLBva8mO6nw8QCDFOipgbYoGcU0Pv8V+B305Ff0mQGQ5sJFBG+fB5dEmJnYZZhQ3ssfami6UTLshBBCCPG3uRrJ/BuPxUxV7MtgIB4aufFMrYFpwtFwXCTCOF2mzxFCHAbcAQw+5w487Vp7OfWyHnzetbu0ESEVh1lBnEeNyyc2ugZQRqQyrHPaK89rBgCrVR/wOfEhxDTjkXC1AhVPwINyfKG9zz/xLTS9BY3zquTGcgDE7NjpkJHo7V8zwltxgAYd6//6dg669rbsQL+T/+89673nn+nf9YeubVOjFU2Rii+2rNhrpQurLE926MJkuYyVye47W1emXDvtOha7NzQ/6/Ab8w6EEIeOI+QqqxgB08pwci1e6nn7JUrK8YwhUTYRAhTGRrEzXYxyUQRd+n1LJavwkGeYmJwoKwcMZWZipk46ijhEyv7xZutn/fd8ctzsb049pczYz9O/n7dv/NTmZzUTiGztet/wzOx6tfXiPQEUJMn4JXViihlGjRFRRL127uuTT54er5r+0i812GHtLw8U57UhMogU4EAHd+Jp7YXOe8k2haI5ExhQFFemt3q3nSvMqVvYLw44RJTWdnC/X7AHi4k6hU3wbgKEt2n+y4XovmBpB1BAhRn+8uSTw8rYv/0phBBCiKPCku34zUoAaKrFZ89ALDgSu3AONnfCdgHgvbNRFqTAdybRm0VjZfGZYVcRxaLz8NRmOBrnzsLY8n1+BwbW7kZ7EuMrcOz4t2wcEUKIYcR59PzOttsBQnKJZq05T5wnsAaBDTBTz8OuHmACOKdBRCZphwmsvLums7T7m7bTwxSm6DSUn2HE5h7GvZir13+9dc/jYF164z1TyUnu0Cb64o3sgA4639g/d3cZSGX37Nzz2JTGyxQdBhWwQdcyQOVmaHasemWyI0ymze7jvTtfTnUs7m1bn+4hIgBEZIBSru2ttTLV9cuOjSA/D5fB8xO1T/a3MYFZQ9HOfPL3Xds+8nfcJT/gWOvSPZMiZZOi+/4dKoTYX4fBX0/i0PG7M3HMn5Fn2O6Q78W3yKUZGoaT1zAVsu6Q6/qGgqOHFuULPxTC7L0PMCwOZcg1WTlhp9o0ddImw8xplYY1drzZ8KeebTPilf80/vj9264HOzfrYhR7cBjgX2cozb0LEKBNgJjcrJVY7/YzaU188frHGiMJBlvFdytcr9BgKKLx4cTefCZ4Vz8lRyO4y4C8DgAVVSrrOmBY2r2yfgaBzqua2Bgua7NSJQcgDCKX2QA5BILXHs/FCwneklzcliHJNoWrDkN+W8yg86omzo5V79/OFEIIIcRRwXLxp7UAoAibu/HEJlx2nP/S7AZ88/1o6cX4CjQEp/cv78RvViJkwrLx+fMwrnJ4huFovLITHSlMrMKCiSBgQhWuPXn/33DxRjy2ASEFDVx1Ak6ZMjzjFEKIt2K1cXKpzm1ls5YAOHuZQsQW/HM0Zu0QgXV3cI7sTXxmF5qtwNBuHjoPgDjP2Y2Ub3Hqrzej099Yo9c5phDRIdyFpdn5yzNntXctLbTAw9/i4pxrxVB6goZ/hzoXzqcBFGaR9dvVFBRa9zzWtveJyePfP8JbtE8Y/PWdr35v12oGvj3t1CvrZ6zP9JpMdeFI2na/sH1FS24go90uK+uCDdAxidqbty9NKPOTY+dc+fqTDZF4hRkecCxiHJuo/f7008cvv89vGdSsiW/a+nyPk7tp/HF/Ywzr0r3/sPGvO/IDAN0785wP1cuNaEKMECnQi30wLoavzMetK4vlXL+5vLS3iIOHJZH0DDgandkhRXxXB4FxJasbACvooTn15ERUspFDacOJTQ6NMeKqO+eSkXVdIxTpSoQsxaFd+TT2y+K+1mWD7UBhutRC3z5AFCHSBNu/FyyYg8YPk7FJx8HKccMw0gBS2t6U7QegAOaSTQV5xwsK+MbUU/5zx4rWfNI/iPCub3ifyeQfb4GzGgBqQ5EQGTvzyRcH9nxv12t57Yag/Cle4bfSaxDADWYsz+6AEwStlh6SFPavQjEGh4Ob37xEneDOAMWKoXfmBq7d9NRHx8y8qGby/u1VIYQQQhzhetJI5RAyAUABnYNDXq2KYf6EIc88vgE5GzkbiTBeacMlw1Sgf3YLFm9CzMSL25BzcNrUA3q3vON33zsapsLr7VKgF0IcPE43t/+XZcQVW3D7GAbAgFU4L9WFsFhmwPWbsBSR5sI5dyHWxe/TYmatYbVydDqcPs68pkFIHK8Gl7ip5QxG7TVG/PhDtL9+49afdfQsJ1Lw7zgHUCwpFGZx83ZQcc5Y9pcvhKsVbj33s3DIIFK5fNfIb9E+eTnZ+ZM9a6fHqhhYtGP54uM/eFb/+PXpHpv1KVVjViY7LdZJ13bBvXZueqRyTbp7SqS8y879qWu7aajt2X4XAJhIaXDSdQxDOS6DNBgmVGO07FedzRnX2Zztc5nDhuFofVyi9sZxx8SUXxv8RPNTr2d7DJCj9Y92r5ECvRAjRgr0Yt905oc8VEDUQMYNHjOgYDBclMTDBa9ADZk8NqyQcfGG710Xb2qlZwCkUuMAmIQNwIPnt39nY35LXzmiqVzZym35/hy7PXZWg9W+34d805bn7UIVuzC/TND2nvfGzQbYhQKYwBpQUDaYvAv2bGSLCfIA2JshtnAQQfCa5Em5xH/o3np8onZ3PuOSDo4pqHA4VfgwwKCCAAAgAElEQVQvMTOpiZHynHZ/17X1u22ra8LRfjfvQhNRaZK814Z/eX3Tz9s3FiasBXPxJsBCKv2Qkn1wIYXYP/Dz8m+gGfRqumt9tu/xvpYV8z88M161r7tUCCGEEEe+2gTqy9GTBhE0Y/7fnHquM4mOFEwDADIWUvm/tfA+ae6EQci7iIawtetAC/S7+pGzAUARLLckjVEIIYZfvpVVlFQcBsPtAwAvVt4/RSRVCFhlgIgViP3pUoPzZAAoKdZ7p6R5WB088JyTex12LxOQWa2dXpi1YKD7N07jrJCKHIoBXtl8B4FIGa62/MsO5PeeUXAfuA5Ou4kAVpXZscfufN/yWfdr2IUePwaCmd4UwyXNrpsd33Ams7un81nLHhzfcFYkXDN6G/rWeu1cmAwABITIUEz3zjrnid7WciN8TLzmxFUP5ll7/0e4rLdbAybUxkyfxRqA5biGd12CEVJqY7pvTz5lMjnw5icgl7EtM5Bld8VgB4CoMiztTotWPNG709L6PyaeAKDbzr2e6TWgDCIQepzc6O0MIY46h+iFU3HIOnfMkIdKoS6KhIlQ4R40hkt4izo5B6k1QW05/4YZSoJVIgpRI3im5LTIIDBgMz782sqlzvPtVX9IuXpcIhdSqjGc+EtPy8Pd2/dpWzqtfL9j7cynTFKqmO/O0MX2f+Vl/iEo2RODvDq2CYBVGkamJDW+EPjmh72DYYIWbYgvfrbyvhWJWYPGw907Fve1NYRjBAWC4YIApUsS9TQxERNA3JZPNWf6duVTeehB2wKggRApUkHrPQMgDb57zzqLg8sdzFCFG/wKvwwqHsIhaJ/3FlCkggB8DW9mAMpqx2VszPbt0y4VQgghxNEibODGd2NWAyZW4soTsPBv3nWXzCNi+p3pmjG1dtiG0ZXCQBbJPLrTCB3wqU08DIMQVnA0FHDatOEYohBCvDWzitgG/NxTvy3cO6v0zva0X5f2eq6YudBQpjk4gS1pMfMwCNm1PLCYc9u0MkjFYXf654VEIAM6M4IbuS+mTbyKSDG7ipQZKocXx8Nvypz1/rJnENgyci/P/E1Zvkb71WmQV51X3l5T5Ympx8y46bILXilPTFu++uZnVnxs2ap/ffala7P5zpHevHeysGLsCWX1PU6uy86eXjFubqJ6Tz49K1b1gdops+JV/9Y43/vfAAADttYZbVtukCMcTJVLRAw2iDJw8uwEL7EGp13bL1kAOdchwAVqQ7HVaf/egnIjZEI5rG2tbfA5VX/z0rsQYlhJgV7sm7PH4rhqv8obIvzvafjFqbA07JJIOP+fAu9n9ca0c7dwKDH0IywNa2jt3msBd7W/itt9NnSCAI5v2p4bnBIprzYj5WZ4a3bg79yKjHbnvvLomBU/r1l6b7lRlteFsTCIgtlWmQgMAzrq1+w5+M4HQC44XDJ88ovdFCTVAGAYpK7cGf6nTdFaSzmEySkFhsUcJqqgeJmtIkxgZq9aX9hRwT4cdCwQstoJQ6W0bTODWTM3mPGS4zEvkIeC9v9CuHzwb13ou/B/SSck6sLeZYZgMVMZAEW9J/2JZZC2rclhmRZGCCGEEG9jUg3+7Sx84QKcO/MdlpxQiRl1qIyiLIwptZhWNzwDSFvozyEahqsRMVCTONA3HFeB9x8HJoQNXDYPc8e88ypCHLnWrVt39tlnV1RUTJs27Y477vCKw729vZdeeml1dfWJJ5744osvjvYYD2+RaVR1geGdyamQUjEU78smBO3jBarkZNq7qzqYy6z07JsIzDrPnAU0WZ2u3c8M1hZ0FjqF2BxlVB2K7fMAairnXnreiqZJH62vXjhr2icNFfJb3+D3m5Umzho6zEAuPGCrXDrSSzqoSBT2GpOpzIvOfOLUBT+qKp+Vye7dsvOXiVhjLDqmt3/t7va/jt6GvrUaM/LVqSd/qG76bRMX/GzmWbe3vHzBukcuff3x6zY9ldXOu8rqp0Qr/Pve2Z+ArnhzAQCwQQSGrfUH66Y2hSsNKPLDgBQRiCgo77OXoBQmNeDkGyOJ1lwSQEQZv55zflyZYUNd3TDju02nj9auEOIoJBE3Yp89fR5+sQ0tKVwwHhdPwJ/bEFNwdHBUUFqFJ/jzthR60ocG2hTi5LxnONqhy1exyqv8RNW/oNAEEFKwNKDygIaOQcdo4ES37vGs2XksHdeyt8I0yI5tXFBW/3duws1bN23M7AbHQLrXSSnNXPhWK01pV8Rsh5LH2pXrQXZQfC/MSpMHMVM22AYuBN2QlxRDxMzTkiplornCvXlBelzG+37kvHaV4YJoUppSBnVG9fVbo/9vdk6BvK9VRcpiN6IMW2uAc+wQoyIUThhmv20NuhYjCM/xWvtVcH2EWEFp1kHwfSG9B4ACcUwZzbn+MBkWB60IhAoz1Gvnqo3YXicN+BH2LvHlGx5/cd7lE6Jl+/s/ixBCCCEEEA3hoyfi8dexbAd60vjWk/jXM4ehTB81AY2aMtQmMJAtTkh7IM6biTOmAUBETpTEUc227csvv/yiiy568MEHN2zYcOWVV9bW1t54441XX311ZWXl6tWrH3300YsuuqilpaWubpguuR0F2IHVxhTi8AQFgpvk7CZt72JEiViz5SWlaoLi4kkyoMg7zSNd7KcHQynFDNaFkj4FaxCx32pNIE6h6kIj8S6V2aBVFPF5ig7R+jwAVFce2933Sv9gc1ffS6w1oZgdi6AnzRu+Vo6X10ogV9l+vCsXZnYDAQ7nm3fcu/D4/5+98w6Qo7qy/rmvqjpNzprRaJRGAeWAEAKMyTmtMckGvGBwEqzXYddrDGZZ24uBbw2G9Zo1NgabNYtZQBiMCRJGiCiEch5JE6TJPbFjddV79/ujqrpbJElGEer3B3Sorq6uafWrd965594BQNOCrJTzPLPUtNAh+5AfxAOdG/6rY/36ZL9OokILbkoOPNrbVK4Fkko+39/2646N/7pzea1RUB0Id5kJlR+07zSTIxoXLukw4yPCYSKxeHDXfbpxZc2kh7s3O7oEZx1+TAB00JhQEYBhmbl719r7OzZ8qWby3eNPuKBibPS4LyeUXaYHD9GZ8PH5lOI76H32mdIAvnUUfj4P544EgF0JpN/jms+O9yovX124T2m0W+xKbmPBsvgd1gdBGRVsdXVwZ1hVUOEWq/Zhq/YRFWoDCKnRetcXhV3Z3DFfN8fL5JhG86w5kVF7+RGWdCddqwELsAAJQQIknCh2wM3xY8UArJJVIAvuJU62UgDZ2xpIgDQvVsYgTYAMIb48YsrZlWNWVsgyi1oKVLGNtAEmAnhQmscU1pRAC5KIKNKBUaZGjBCJEj1og8EIC0pKK3fQRI2hElb0u0mnydyFiTfMMgyIkNBrjIi35MF5cfNMBEGsE2WUUooVmBgaREAIHTSvqGZuUbXQSMvK+syGEG1m4kc7V+zlWfXx8fHx8fE5wshIbO5BV+xgvFdpGGkbRWHoGiJBvNmyH/apCXz1ePTG0RvDsWMws24/7BNAUPfVeR+fdevW7dq1684776yurj7ppJMWLlz41FNPtba2Ll68+J577hkzZswNN9wwZcqUxx577FAf6REDm4g+YvU+aHX/Ug48K8Hoe9RObVJghqlEUGgRAjFBKChyJo7O7MzNu8mzvDEzOYE3TAQCeQEn3nQuK/AToCE4VjBg1FD4KCFCh7E8D7R3Lxkc3qxpISFCjvisOM8j7uDG0ytmUkIySae5W7amPVtkDub2riXOi4KB8qOn/ygW3xFPtNZVnzxqxNkH95N9AElp39u+9mtNr3xr+7LvbH9tTSJqK5mWVqed/E3XxiErvS013GEmBqS5qH9HGFq/lUpIKxcunC2hJxBwakl9iR4csq3m1PCwnTlh9ZOdmcQXayZOL6z0Vm+8hgXMtcHIUQXlW1MDg5bJrJLSejy67eXBdgABofnqvI/Pwce/9PT5uMyqgCW9jqT53vm8AjwAzDAI0ukfm3s072nKsNFJsgSASDZC2FABMAwBixKqfDHZpaQKyKwBWYBOdlFB7IQig2pDIQAdMWwexnF756GvU2O2YQtTyhnVFEm39QzybekEZiGg4NnqkdXEvXV5MMCSAXCZERyyM2BIqCItQMC1I46aXlBREn1g4THx+oTeF2BLcy+eHpx06qkl9V9c9dzb1CuZL28LPjjejGj6HeOOS0irPlj4ucrxi6Lbr9j8oncRxgy0msO24k2p/oyS+edXE2AlxheUfLt29r80v+FenmS72hMAEgKsoJgVoBFbSgmCZMVMo4KFD088NSC0J6LbXxzY+UR0m80QBIO0DMuYnfkbvhU+Pj4+Pj4+hzsDSdz1MvoSEIRTJuKSWQf8HbtjGEy6Pf7691ME8pQR+PnFsCUMbf/sMJ+Wfry+A0SYPxrjfY+wz6eL4uLi++67LxRyXcb9/f2apq1Zs6ahoaGuzl0MO+6441avXn3ojvEII9WkzGbWSgmM2JsyPIXSW5gFSBIYKu7lzpNyk0zZs8Q7eTYAciprbqbnusYYDHa90rmScCJAKxBmsxp+WJIBzqBmoRGoP3w1ekOLUM4mL0DKucvI9YnNtWPLE6ndT83MnlIPMJEhVa4t+bSJN46pv8iyY6VFk4gOwKixj9zTvvqe9jWKOS7tjKMrOAlFzCZLZqc7AbPibanhDitJTOwE1zp/W69DATNLwq8710t4dQaEHamhFjOmlCrXQm5eL3td6BjtZmJXOu70PZDMRARGPN8g6OPjc3DxBXqfj8vxVTi3Hi+0w3pPss17Um4klAZD7N4blvJuqKBIj+ZgF1gHJFhzHmegPJzqhiCAlO5U6zmitWUWpnSyGcxISYze69zRK2qrVm04Ix3cIY1oMNibYumuFSjA7RbvCOMUFFpKSQBgBSGywz8EoNwLBCIwaMjOuE51cMzOfK56/KhAYVjoNcHQH0clQaZ3TliArt388vW1U5ZmejWNiPG/4+0CLXB55Ziv1k7VSayM93616a+vDnWARTaFhghx2/p81fjFA+25xRByVggIwJbE4Ld2LEtIGyS8hrwA3AszqdwKRwIySgmGJkRtIFSmh6N2+orNL8ZkZk5h1b+NPua3k045ZfWi5fEeU9mG0L5QPWmfvxM+Pj4+Pj4+hz9PrcNAEoYGZry8FRdMO+C2caKc6SGwL8rI7raP9+0WB0Sdj5m4+xWUhgFgeSv+9Wz3to/Pp4PGxsbGxkbn9tKlSx966KGHH364p6enoiLX5LmysrK5ufkQHeCRR67+2Zn+JkAGkeUkoyo3KdXx0DvbEDErAnmas/NTqNyQUxJQEkLk9GtXnc6ayJ0AVMghOfgCCQOikBBAYqUK1B96bfrDGFF1Qk31iV29rwJUWDA6lmhm7/M4E1pnopsdT4hz2gPyk3QZTFBsj6w5LX//hXtddn8QeG2os98yDRKWI8d73wFv3cH5KCBBGSXL9OCAbQpnai+yaovzfwLDdlZoskOmgFIKoH5lCve8ZUOCyF0MgJviy0BdoHBeUfWT0e02qzPKG0q14J07V/62a1NQ024edfTnqxoP7rnx8fnU4Qv0PvuBh47DQ9vxb2sRtxEUSEsIgnQ0ZJHT6CUg1Yftg4hYHzxBFmxhkSKrzhXoGZZCLFUhxCxVsJ4Nk4w+MusEkU742kTMr8TvdkAj/NtMjIzs7QHXhGBkqiOyetg2A6VrUuF3wQokQN6A7mbXcVpJcuvABNitE3DibpzLIufCJyBERjnhf8xEDDzV2/x8X9sZZaNsme++ZzCRIAL+q2M9M2uaZinWQDfWT681InfuXNmSGn6ge5N3pJ5JgCCAoKZ1ZpLLY11udxf3IL06NcBm5bntkVs6z7sUZDhrJ8yAzarHSg9JKyGtTjMB8PJY90Ndmx+efNpfZ/3dLzrWtaVj51WMPr2sYR++Cj4+Pj4+Pj5HCmnPKEcEKT/iKm2/UV2EuAkCpMSI4r16CTMeWo53WlESxnnTcPzYA3yIeXQOIai7CwkBDZ3DvkDv8ykkmUzecsst999//wMPPHDRRRc98MADtHt+uW3bh+rYjggyu17L9KzUyyYGx5wRmiBCY0Rqh4JE4QIRmkCh8ZRuZpVitzUbZ+u1ASiw8KZy7n+zDnJHtYcnx7rPZmeonI3C8cRqBmfI6mUSSK1XBXPEYWuiJ9LOP/nl9u4ltkw01J332J8nDcd3IG+BIhesS2D26sbdGnjPVe/V9xtGwYamX/YNrq4qmzdryvdCgYoPf+dDQETTnSPNDcDuH8+pinD+yiCi08pGvTDQVqwFYjLjFhE4goDriHc9fZ4S4JwCAVJuZoAjdpAbRe/G3Ci4Qj8DhO+PnvPPO974c39zUkoGn1s++tm+1oAQiviLm15aUFI7MvCxO7H7+Ph8OL5A77MfKDbwD5Mxvghfeh0FOpI2JhVjed/uBnlgt6Vt7GaGcoZUAxGOzd7tKQIIGUVieI4en65EMkRBQ6PKEL45GVeMg6Xw+dH7fMBLe1AfQVhHe0b2mqUIu/aC7Hqy89YaqMwIlWvBpvQQO/4Dyo72zrZMRAZEuR7qzCS96wKnJbptCP35/rYkS3JbrAvnKZsZUAoMYktJBUhl/7hlhSGEQWJQmrm8HddBwQQySBu2rDdjXWklGawRpGuScA8jt8ZO5HyG66uPerh3q8kSACvkrlzcjWGxykjpfWQCIKEe6d5yaVXjd+oPfJ27j4+Pj4+PzyFkwVis64RUUIwJVYgEDvg7njYRi9Jo7sfEKnxm/F69ZNl2vNUMXcNQGr9/BzPrUHiwgnGri5CxYSsAyEjU7I8OtD4+RxRNTU3nn39+bW3t8uXLp06dCqCmpqa/vz+7QX9/f21t7aE7wMOd9LanB57/MgVLOBMrPu7WgtkLK67UzVYlghSoI2Wi7BIt+juYzSobt8oQ5KSYQDi111k9WrkiPrKzOc6fXTs2aMo9mtXv3RZjUGBiCVYY/Iusvk7/qMqkQwqRqB9xOoB4cldN5XHxRJvQdKksYkUkwBLITrvdmnPHKAcwiZyWYOoVBUYoJbuHhzfH4i1EYv7Mnx7ST5Yjo+TqRPRzleOf7Wt11xmyfzxHQyd2xQfmiNCvqZk0vaD8hy3LnXIKJmeGLzz/IFyjHlFuBcP9yjjnhQhQOR1fBYSeITunvDD6zfQL/W0x2xJEDDzb3yoIGgkNSEGuT/T7Ar2PzwHFF+h99hvnjsSqc9GcwJQSTFjkLW7nlySL9+XUeyvgzgWILSEEillmFOrNZHOowMqmygCKDciSNMxUxV+KePK44rETFkEAF47CPfNQsC/f5cog0gokEee+TPlfc9Vx0JALyediPUwMgzQNJJk1jWzpHY2rdRMRXVQ5rlgLPNK9JaVst+6OwURD0gpACIbKd0K478QhoaWUlF6pXsbRyj0/BJi8wjwwKKLpQaFZLMu1cJdM2OxclUCQUFAahAIzYEHpEIamQeG62iknltT9tneru6LgNOl1DkFJCM1zFmSvBgFmFqTR4Xql5uPj4+Pj47MfmT0SN56Ad3aisgBnTD4Y79hQhm98BnETJeH3CkO2gi5ydzM23mpFTww7ByCEJy8pbOzEMWM+YM8MbOtFNI6xFXvlzV+5C2+1QCN8ZjymjPjgbUrD+NrxeG0HAFwyC+V7Xarp4/OJIJPJnHPOOeeee+7PfvYzIdx/njNmzGhpaent7a2qqgKwfPnySy655JAe5mFNqvkFEakhPYxAcbr5hYLZC0lHaLwwW1X3A7bZrCLTNZByGnN48fFKORXZBLy3N6rjmXduk9tFlkkREztTO1IsCcKb4zEUIMjJLCchiBg6RBjp7YptkHHwT8k+YFoDi5Ycm0x2AhAUmD31B2s23wnAsuOO1pwtK/Cmzp6y4DaMEyE1KGUpQTBEKFAyFN96SD9Qjri0vrzl5Rf6W9MspxdWboj1g5QrSnirLADpIJsUQAlln7fhz8cX14aFJlnZxFAMkZ3hZw31efJKftSNICiW5C1rKMc1KImE2/eACIyHejanpO2l3wAKClBgBmugOYV+IxYfnwOLL9D77E9GFWBUAQBcOx73N8F6v2UeH/QIACCiIylRYaBkKBXT9K91Np3R13nOzJPbgpHdNw5i6Ji26qe+v+qa0QWaIbCkE//Xii/tnQ3L4foJ2DSIRbtglW9mtt2jYiXAAaE5lvOQ0HXGhVVjH+/Z7jjqyWkMmx0yyZXPVyf6avSQyWq31qwAFCxStcFIeyburWcTMwdIaEITREBec1rkWfjZy57zTlhS2kll6xDtmbi7Pk4AUKQZEhwReobVoGWWicAwbJ3pxvoZN48++s1Yl83KO+Bc43YIzYvBgTuceymFBonra6fuw6n08fHx8fHxOXKZUospB9f9qov3BsVYEk+txes7MKEa507B2AoAeHELlm1HUMdQGpIBCQWA8PsVKC9E4/tkgr9uxZ83IKAjaeEfTtxDQ9fuGH7/DsrCYOC/X8e80bAVZtZhdv17t5xcg8k1H+8D7yNSoaUf5WGU+UZFn0PMs88+G41Gr7vuuqamJueRSCQyZsyYU0455aabbrr77rv//Oc/r127dtGiRYf2OA9ntHAFpAk9rNIlwpinUhBhABhaIuUA9CphNkErA6tsW1NyXfCUtVB5Wj2c0FO4tmhixUxMgHIz65lB0Eh4LmkIN7TVfYHTQU0UkUqgYKY4zNV5ADvankgmO5zbljWcSO68/LztfYOr/7L0XIAJ0o1rcdcy3Nk6QwIQgG4U2lZMKYuIDKMwbfaNrb/4kH2Y3XlxoO2ZvuYUSzBWDPe4dkUgz9KHMj00YKezObkpab881K6BbGR75nmtYrMJtyrvm+PV/bvt6LJJOJ6I72YCOEoHgxl9lmlBwWtBC7BBwlaqSA+Mj5Tc1742LLSolb6kevyxRX7djI/P/scX6H0OCD+cCSHwX5thZxPRc9VaH0yGURaAAVZESU2fmIilNU1TajcPvnOxYZcIDjbFxLQSAAjqGMjs2+HVhPDTuVjchUSg33JTawCiUj1Yqgfb0vGxoSKAd2YSM4uq7hp/fMK2Ltrw3PpEv04ihWwmDABihS2JgZ2k7ZaKx0yCApqoMwqIsKBoxOp4b1opAEKQyZKUcofTbAla9uqLvfI0EMA6aSBWYAFhs+TsCgGIgGGZ0UkklV2ph0t1vV+azGyB/qdn64/Hzt+VjhdpxjBbeQn0zg0GUEBGgi1dkM0KChWByN+PmPTt+ll1H1K5Zir5WE9T80DfsZUjz6was29n3MfHx8fHx8fHoTuGN5ohFSbXIKRj5yBW7ERVEaIJPLsBN54IADuiKAxCEMpCqC1GxxAyEgRYCo+9ix+cmdvbazuwchfa+hEJIqRD17C240MFeqmwLYq2AQR0aAIAbIX1HQgZWNOOkhDGHVKHYF8cdy9FbxzMOHUiLptzKA/G51PPunXrBgcHp0+fnn3ktNNOe+mllx599NFrrrlm1KhR48aNe+655yorfV/th1Iw86tW36b0JmFH77fDoWjMCk8VFCY1BOhs94FTbA9mJXjOmw06ELz+qO7zu3mrvAmpo8M7qSeeJ8yLYwc87VcJQCA4jrQIGSMp9qqUCQ6OEeGj8qqXDifCoUowgwQAEMeSreFgVX3N6RNGX7m1+bcgt6BdE4ZiycpWYJBGbqSrgJLTJn5zdN150f4Vg7GtpcVHTW38+qH+TC7DMpNSttNqzlXnc15GVyAYlhliZiKnDAIEJZmhIPKScNyvQLbtgGefR/7jtNvG3rPMyOtg4HxplLMKpEAAagKRKiOkCy2aSaXZ/knrCgUG0T3ta38yZv6/NMw9KKfKx+dThC/Q+xwQSgzcNQe3TMfdG3HvFqRtECGgYWwh1g0ByF5kZPvWQCrETMSBy4Z6Lulpq8ukFlXWtwcjuznuHV+5MJlsO7JuS2xyVcAYsOi0fV/BrQnh2Eq8YdcntKjbgYdQqBllerBTJIOkbUwNMNSNW1+9t33Nk0ed3ZQaKtYMkzkIY1CmczI6AaCksiEoW1amC/GVuqmnl416vr+tyghfWjXhcxueazVjNkul3DVw5/Nn3fhebVpehA5YsMhm4OQ1bsuuhxMDGcXQuNtK5K7kmFvN2KM9WxcP7krYtkYkmV31P1cBQBDUGCiJWmlB+GxJ/WNTzjTooy7Obt/29gM71xWm+b72tQ/WLLhguh9S7+Pj4+Pj8wklZaE3jqpChPe3x9K08dgqtPXDknhpMwpDSFsoDoEAQ2Bbr5t1UxZBTxwhA2kbs0ZBMXYOQiMwo2MYw2kUhwBgexRPrkF5BBmFWByjSsCM4IdMcDISv1uOLT2QCqaNoA4pYSkUBCEIYQNrO9Adx8gSNJTt50+9lzyzAdE4DA0MvLINp01Che+j9zlk3Hrrrbfeeuv7H6+srHzmmWcO/vEciWhF9eUX/LG3JyW0AATMZk41SZacy4h32onBuw8mEsgTUR1PtBdN6vQNe6/lzavu9uLI3Rmm4553E0/IicaRAJBcrfhdqDTrFYi9xhVfQGTq4ajRj667IBIekUx3AdBEqKZigfN4OFxTXDRBEwFma2C4SQpbF0HpzKWZNK0gHKxUyqqtPnHBrP8gEiNrTj1UH4HBSwc7tqWG5hVXzyzILWWtiPU4T+dvmpeJy0yo0kM6iZ2ZGATgFEAIcmsG3FDcrKsv30efVfkd+7zwbmS1h+xLnAfIuaFrYnt6OE/gJ4uVyarHTBdpgT4rrdxuBlDMt7Uu/1b9rKDQDshZ8/H5tOIL9D4HkGIDt87EjUdh0MTOFCICcyvwQid+uw2vdCNlwUQukl4qSAEDtKqgbH6wb0AP/KFmdEa891qBSIWq3owEjLq6rTsH+48pmXTzxNrJJft8bAGBH8/CvVvn/9FsGaZBYhYkQpoetVJfqJ6wK53YkO53Bq+mxNAVm14MCC2p7KS0CFSph/vsdF7DHd5N+CacWdbww9Hzno42H1NUfVb56Ou3vDVawnkAACAASURBVLwjPawTeQ178p0PXtY8kDdEO7mBLIhscFhoTrp9SDNS0gYJR2wv14N9mRQEud133WJG4YzWV29erMAEAWZdCMVKuX1kCeCGUMHcwppRocIJoZISPXhhxdiPVucBvNbeMiIliEjY6tWmLb5A7/OJ4fTTT49Go6tWrXrPbR8fH59PKa0D+NlfoWuwJb59EkaX78+d98SxtRuKoRhM0ASKQxhOQxfISCwY6ybRnzMFUuGdNjBj8WYEDCgFCAQ0MOfS6qNxBHUQoSSEnhj6EphQjePGfsD79ifw541Y2wFDQzLjOkdGlaM0jHgGGiFu4q9NiASRzuDv52NcBVbuglSYVX/w0ucdSws8S0rKOkjv+wnFH999DgeIBRBQFnMGKuM5392IESaNlETW5wW3+ScRsWIwWJBgBgm31acHMxiOQYzIDXZhFt6EEO4k00loBUDMDBAFkN7IWhVkD0MDFGmFMLdz5LCMOCUSZ3/2+dffvbF34N3SoknlJdMA7Ox8fv2We6TKhEPVgUBJafHEodhWxTaYg8HS+tpzdnW+SKRJNXzU+K/Qnma4B5r7Ozbc2vp2gTCGZObxKWedWloPQDH/rmtLuRHstzJegr4XX4ScBbDLSpbqAdeZR3m+PiiQyIrsOWEhe9eNlXeeUu5XwNUbvL254brEnkQgmZk5f5/DtjVgmwWaHrVSBZqRC/IlKPIb1/kcSj6p47sv0PsccMoDKA9gXJF79+w6HFuJiU+jMAAzvVsBHxgWY11B6cKJRwM5vbpAQ2UIlUGcX49/nkblb+wYGSoBVHlJ+7iq8OSSvzEBbXoZHpiv/5KveL6/zSBhslw21FkbiFxdM/kzq59gxe70iHhjop/Js70z+q30qFDxTnOIc51Y2At9Y4AWD+68futf18b7TCVvbVneb5sFmp5RkpiYXDXdUfOda6XdwuNchz0zwc467JkYSEk7InQJDmiiSA9ErRQEIeuQcA/PMctDOrshpZMwiAQZSWWxN953ZlJP9+0AY3ZR5ZIZf1esB/Z4umpsvUPjiKKU4Lq0/9Ph88nnF7/4xQ033NDS0jJ69OhDfSw+Pj4+B5HXtqMwAEsCAou34MsL/padSIWUhcKge7c/iWfW492dmDsKGQlDBxTAsCXCIUyrxagylIYxr8HdvqIAVx+DVbsQNBBLI5WBIBAjbcEQWN6GkxoBoKEMKQsBHcyYOgKXzEJ1kZtdk49p49GVaB1ARiJtQRAko3MQ0SQumIr2QSQzCGgwJXSBoIaVO/FGM9oGQcDGblwzHwV7vlLaD5wwDms6YCuAMapsr7rd+uw7/vjuc3BIbeThV+3MDqVVCLuHIYjYaW2azSUBMxMROdki3mQTYGZHsBXsyPluNmp22kfkFlgTOVM+wFN5FQPCnRMyEZQ7ZSUAwbGUaWFigg5YAFhloO271+2gUVE686jxX+lf+c2MNfTqiq+Z9vCbK/+xuHBC2uxJpruFCEybcIOZGWjZtSie3HnU+K/NnfrDts7n44mW6opjqyuOOdSHj2f7WkYGCjWisKY/29fiCPSC6NSy+i2pQRsYtjM5McGTH7KK+4BlujtyyyGcr4fIiz3y5BTOu0Vez1jk3JDw/O/g/M2yRfzMbnkGg4UgBUKBprPiSj2cErYNlbYtC66z8I6xx+qHevHDx+f9HOnju6+y+RwCygI4bQRe7kIugd1BZcckAO6NsiDunIMrxiDgDgF03Ygpj/duK9CMqJU6oaTuYx6MTuK8ijHO7QsqxirwP2xb1pyO5Y6JodyyQseOwAyqNIKFomxjcsDNjVHZ0DcCswn1xlDXyEDBhkw/vLTAcj08xGkJknnDJwvk9XLJl/tFdqhOKdsdLEEgRITOzAGIEi3YxymVzbAnb7U8J9kDYJsVMzMUM2cX5C2lAOiCtqQG/9Cz9et10/Z4om5qmHvLyr8uqc5c0R75cu3kj3nafXx8fHx8fA5TEhn0JaERGGiKupkzH4FpoyuG8giKPDl+Yxfufx1CYM5IXDYHQR1/2YRtvagpwuYelIYQy7jyka0wmMLV83Kp8XETi7eiN45RZQBgSWgCihExEDdRWwJd4Ol1mFCFkSWoLcE3PoPlrRhKA4yn12NyNT7biKSFgAbDq77vimFH1LXqw7vgVEBJEE09+OrxAPD7d7AtCgBKwVLYEUVpBADa+tHSj6kj9nDSumNo7UdVodvk9m9jWi2+ezJe34GyCE6ftIfT7uPjcxij0hz9va2XAyGyOh0vF7NOZCMvbpwBgk5eUZH7Wqcqm71Eeq8TaC6hxJFy3dxyJkfyJ9cm7wiuIhs6TvDs94z0ViaoTDsoRKKYZIwjM7TC+Yf1T82u7pcKI3VCBHW9oK39GSJN0wK6HhYZoaS5dsvPZk7+50vOXs9sCxEAMGbkBYf6kAHAVPLJ3u2bUgND0izTgoO2+eJA23e2v3597ZQ3hjsbwyXb0kMxO+OuorBXFJGfX5RtUCcctSFPWN8tIzf/Rexa7LMiPhPYu8vI6fI5Wz3nW+Oz60NhoZFCErI1EyvXQ4NWJqxp44LFIwORm0cffXLp+3qq+/j4fGx8gd7n0HDXHNy8Gk+0wsxPW8sVdrkTp5IgFp2IBdXYOoy7NyFq4pQR+Ndx8xvDJbvM+GdK6s4oG7V/D2xTcuCx7q3FWiCqJGcb9qissd0dBG2lOjLJIt2I2XbuyF19HAD67TSDBUgxVxuhbiuVVPa1tVOe7N1RZgS3pgYA4vwFiqyJngBPts897t7glLJSymKmIWkVaroGoVi6KwfurigvOccZnakmEOm100oBJKCcEjkCYDMHhD4kvZX5j2TqpPFPFldltvUEjinCpOr9cbJ9fHx8fHx8DiTN/VjRhqIAFoxFSXhvX1VdCGbH4I6Uhe4YRn64wTKawKPvoqUftsL1CzCtFsx4cTOqCiEIG7vwTit6E3htO5hRWYiABgnoNiyJUAANZbj2WJTmHdtzG7G6HRqwth2aQNJyrwuTFhSQSKMkAkNDLA2UAIAGvNnsylslQWzqxuKtGE4BhM+MBwEjimErxDOIW+Ds9RVDAgNJFHrW+JMmYDCFln6MKccJ47Cxyy1ttFVu4eHDaOrFL5YhbMC0cfFMHD9ub0/1+xlf+aEdbn18fI4cZAIQYEDGmNygb2IJEsRu1TWDRXAsl1+o9/zG4mHndQRPTM/O6Ajk2ac9ZxfnNFo4Qae5e179NZFiJ+LUk/Th/ARqDA6MIC2MzC5KbVLxt6n4s4dvmHgwUCZVRoigUplIuG503XkdPUsz1gCAULBSCL0rumzGpG8RHZQ6p71jWGb+fsuS5/paLZY6iX7LNEgMJga2JAd/3rGmUg8BGLDNiNBNVtJJM8oX0F3RgQBAMMAQjiihILI5RrkoeW/FJ2uxz5rqs9pCNg4XntbvaBX56n7eDkEpJRXBZsWMXivVGCop0QJtZvzBSaccV7ynFWsfH5+/icN6sdTnE0x9AR46Hn88CfOqvMsND0EI6zAIl47FlguxoBoAblqNZT3YEcNP1uHVLuMbddP/feyCs8v3f93KiwNtUTvda6eYGCovdoYob50Zm1IDCWnVB4rK9KAA67l/SuQNeBiwTFupKiNcrAWKhPGV2qn/07MVhH7LdGR+YgaD2Gu4orJjqnJveLvyhmpyTPAgMKuYbVks8833BZpOwqtoc3YooMG7MHN2mk3FAQAkpXVW2V6fxtriwGcaMbkmt8zu43M4sWrVqvPOO6+mpqampuaCCy5Yt25d9qn29varr766sbGxqKho/vz5jzzyyEfv6uSTT77hhhsAjBkz5vTTT7/99tuJaPXq1dkNbNuurKw87bTTABiG8fOf//z5558/44wzSktL586de9dddzHnftr29d19fHx8/hZiJl7ZhrdakLYAYFsv7lqCJVvx7EY8+Dakch/fIzNGIhJAWQRVEdg2Vu5Ed+xDN36rBT0xlEdQEcHSbQBgKTT3w5LojWPYxF8247UdKA6BCL1xdMeQslAWRn0ZKgpQGERpGIoRTcCUANA2gGQGvQlkbKQsEKAJsEJAQ9hALIOBFBrK0FCG4TQefBt3LIElIRUYGDJh2uiJw7RhWnhpM9Z04E/r8PgqFBhgBcAzGDIIyEi0DcC0AWBUKeaPxqgyBDREE5hYjc5h9MRx1lF77hm7uh0lYRQGURbBqva9Osk++4I/vvsccQgNRi3JAU/09MJtSAccDZ6JoVSMuu615JDrk2fKOpiBXDB5brpMXraJZ83yiqxz8ztv+urUf+dlppC7OyaG1c1WF7QS6OUY/Ivkw7jhxdTGhSVFk4bjO0qKJk6f+A/Hz71vztQfVFUcEw7ValrIspMFoY9bUr/f+Ut/6xtDnZJVSOhSMTHrJIKargtSzP22GbXSkjkhLVtJAFpuLcZT2NmR19n7TsCtmshWzyt2JfhcTG7+H915ofBUd68X3m4pOt6Y6EgMORe/U3jPaSWJSBAJJ1WAEBBiwE4f1FPp80nHH9/z8QV6n0PJ2XV4/Qz88UTMKUdAYHoZghpqI6gL44w6/OpYlAcBIGZhaRcKdRgCRQa2DB+o4zGV/MGOtwR5fVcFvDLC9+jRHBaiQNNbzNiAnVZEkjmQ3YadCywOadq0gvJeO7XdHC4zQg90rg8L3ZYqaqeEq9ADxCzIeREJ2v2NOLfQzd5dQbsVtTEYJIgIMEicUz66Sg8VagHn1SAU6YEwaSklBRO5g733HEDAP9XPmlXoG7V8PgksXrx4wYIFmzZt+tKXvnTllVe+8cYbJ554YktLC4AtW7bMmDHj2WefPeuss775zW9KKa+66qqbbrrpI/Z25513fuMb3wDw8MMP33777ZdccgmAJ554IrvBiy++2NfXd9VVVzl3n3vuueuvv/6yyy576qmnTjnllO9973tf/vKXnaf+hnf38fHx2Wc6hvGj5/Hou3hkBf77DVgSL22BYugCzGjqxT1L8S/P4DdvIb6nyrlxFThvKmImUjbCAbzVgn9/Cf3JD97Ykp7njiAVAAQ0TBvhCvFSIZpAPA2CawAsDYE09CWRzGAgiem1GE7j/tdx619w4//hjiVIWq5iDs8wqBSIYCtEDIQNjK/AF+YiEsATa7CibbdrJ+bcNY7z31gaGQnJMJW7T7d+UeT0rN++jV++hhc24dF3EUtj1yAeWYH2QRQFMbMOZ+xFrJ8uoBQAKIbhT6/2M/747nNEkFyj+v5oD/5FyiGYrdxxh211K5UGBUA63OzwCFgoaG5yvAhBJtnrauZlqQJwLVfErvEqLxOHvWaxnpSfjRWn7E8x4Px0uisD7m8kcTZEh6AVIGfYPrytVyVFE04+7onMvLdfHnnvM8kyoRcfNf4rpx77P/U1pw7GtlaVz50x+bvveQmzzFiDh+RoHSSzToIdCVzAEBrAzGwrZobFSjEzs0aiUDeKdIPI+ys4WfPZwgn3r+p8KzxFPusdJE+LJ6foTbmKAWUVfQBe2UV+mo37NfPUfKLcXbFbZg4zAxwS+qCdiVqp2YVVC4r/xv5/Pj7vxx/f3wPlLxEcKfzpT3+68MILW1tbGxoa9ry1zxHF8iiebENYw9XjMbYw9/gXlmFVP0I6ulP43fE47cCMC71Wauzbv3OGTNu1sWf7sbhCuRNDoxPJrNTNcBPfyXM3qN3iegJCWCwBCpJmsmSGlm5EukyWrgRkbg0gW5uWG5gBEFh5q+WsgWSuCi0r3zMIBsR1dVMr9NDrQ526oKkFFccX136uctz6eN+Pdq54OrrDyl6UeS+ZHql4e84lYeFHXfkc8UgpZ86cmU6nV6xYUVpaCmDDhg0zZsz47ne/e8cdd5x11lkrV65cuXJlfX09AKXU1Vdf/eijj65du3bq1Kkf1gX+PU1mZs+ebZrmxo0bnXe88sorn3rqqa6urqKiIsMwbNt+991358yZ4zx722233XbbbStXrpw1a9ZHv/uhOFuHBf5Q7uOzn/nvN7B6FzQBZgiB756M5zZiTbv7iAQKDVgKzDh+HC6fs+cddgzj/72MiggAxExcMgtzPyhXsG0A//EyQgYyNi6Zjdn1eGg51rXD9gQCTYNUTgYyBKG2BEqithTFQXTHUBTCtigGEmBACOgCgmDaUCoXsOvsBwARgjq+ewqKghhO466/ImOBhGeNB4igC9jOJRwDBJ3AgOTc5ZxLNocXqC6GIRBNwNBQGEDMRDKDmmIENPTG8aNz9xBx8+p2vNWC3rh7em/4DCZU7fn0+uwd/vj+yeATP+int6ne30gQs0JwtDBqKLVesWLOsEqTVgQ5xAgQpDdPVKAAhAFlMktPSGdwNi+cssE0wpuCsiBXwGcvXx75ldEAETFLkMiK+gwl3E6z7gvBpJdS5Zf02BJp7lRso+Q0rfjkwzfiBsDduzruamsv0bUB2751TMPX69yIFaUsIYz3bNwdfWPlxh93R98YW/+542bfYxiHoNt2v21es3nxG7HumG2ODhXdUDf9mb7Wlwd3AmSA0lDEMISwmUsNYyBjgZTbPuA97kDOE8vJC6l3BlM3Bgd5sjvcB7MSv7cXTwTIVud7bwR423uihxOAk9XxiQg4sbTu4orGkBDnV4wdEYgc8NPn8+nAH9/fz0G1eKxbt+7kk08uLi4eN27c7bff7qwNXHvttZRH/vqGz6eQYyrx0zm4deZu6jyAO+fg4tGYV4G7jz5Q6jyAKiM8t6hKge08JdutNnSj3VkjQYAC6+4VkpNTg4geqDRCTpoMBJz+r96wBwEBwIZiBmVGiIEFoCCpIMkidxvFbu90R5UnAuWlxTGcyHrl3FHepDc3ssIGP9ix8R9HzriiesK55WOurp40r6j6ms1LTljzZJURLtdDACCcwEIeESqcGalcPufSQ6DOpy30JXKVerbaw/Y+PnvBunXrNmzYcMMNNzijO4CpU6f+53/+56xZs+Lx+AsvvHDttdc64ysAIcQ//dM/KaVeeOGFvX+LSy+9dNOmTZs2bQKQTCaffvrpiy66qKioyHn2uOOOy47uAG688UZmfuyxx/bXu/v4+PjsASlzM3ApETZw/DgIgq1gM4iRtKAYkrG2HXtj0CkOQkpYCgNJDKewoRMZ+wM2ayjDrWfjirn4zik4biz+dxVW7YLtlfoRQUkAiBiIGAAQS2EojYlVeLsVQ2ms2oW+hJt3LxVsiVRWnffq/R3FQdcgCBdOx8tN+Jdn8O8vIWODyFPnyb1eUlktQ4AAm70ifi/P1yth9JQOwkASaRuKkTTRFUciAwakhFRuc9qPYEcfFq2FaSMShGL861m+Or9/8cd3nyOC9DZWJrMFSKS3SqtXWYNKxaFSRMwyxiwIthMU4qqlbELGwTY5rnhmZlbeL1fW+C6YpJNc6vwWegkl2XvZSZVzWxGEo/U7v4nO3rIROQQKVFLNDXpoLFVcqVVeadQs1A9zdR7Am0OxqoBRoGnVgcCbw7nItfer8wBWbbo9ntxVXNi4q2vJ1pbfH8TDzFGuB//nqDP+Z/Jpy2ZdvHneF79eN310qKhUDxHBAodIB0CgIk3vtzJMzF79gzfNz5Y3IDdmZbNrRLZqgnN/Wsc2mJXg3fp75HJvnDVp9tz0WXXetRpmW9SK/C0JEExJW7aawxdXjk8r2Zwa3pjo784kU8oG0JPG673o8WNvfPYdf3x/PwdPoLcs63Of+9z06dO3bdv24IMP3n333Q888ACA7du333XXXes9Tj/99IN2SD5HEPUF+PEs/OpYXDbmAL7Lb7s3vzPco0MDIJi8JWvKVpMRCyYEhdAgvGbo7oSQWX2ldpqgXHUhw124VswKHIIQAAgc7LVG/C+LNJMNFXDHS6KwroNJc8ZVhnMF5yIAEDMxgbPDNuVF5MMdQ6vffPArW1757o7XF6x64poti9+MdU8Mlz7Wu607kwKcyEGQIMF8TsXokDjoV2NrOvDPf8KPXsSv38SaDty7FN95Cv+7Ej3x3If18dl3mpqaAEybNi3/wa9//etXXHHFli1bANxxxx35i8GzZs0C0NPTs/dvkV8l98wzz8Tj8Wx9HIBJkyblb1xeXl5VVdXc3Ly/3t3Hx8dnD8wb7ZrHLYmZ9aguwsQqCAFdg0ZghlJuJ9WYifQHSe3vIRLAVfPQE0PMRGEQGzrx6g73qa5hLG9FS797tzyCWSNRX4q3W/BWs3vV5JoKGCSgC0QCKAojqGNWPb7xGZSGETSgFDIyp0HAs7o7fgWRZ6AX3o2GUrzZDENz/YNEzuUViEEMQSgMuLJ+UHMfZy8WIGvDN7zdOVd5GYn+BGwJLzgCGqEvicIgvnECtI+cLkXjCOoQhICATsjI3FO2Qku/e4XzgWsbPnuBP777HBkIAEwEZiYNpIGY3MQROAuEIB0EylZNuziOZ0MQwOT2CkPO8+xGkDs7yLmpKa8cyH3ANd172mwu2QZgJmZmMPQKkmkMvSTZgghRaAIF6o6AVK7RoWDClgDitmwIflRJE0N19CzVRACArofSmehBOsT3UagZZ5Q1zCuqJtDqePRP/c0BISSzBKfZ1jQhQBYzOSNUfh2YewOeS4/c+0p5X458jcBbnHYN9fmpNQRiKJnLxoGnzuf3AMyugjvagvAe9Tz0EuqdePd/7FpV+eZvJiz//bjlj0x/+0/1ryypeu2RW7dtnfonfGEZpj6DN3sP2Kn0+YTij+/v5+CZZ9etW7dr164777wzFApVV1cvXLjwqaee+spXvrJt27ZTTjnFLwP0OeRsSQ0ubFpqQjEzeT1TSDhNUjwjg0CRMGLSEpQd19yLJ1PKn7atzHeDO/4IQwgd4uzyUWklFw+2AQBLUkEOdInYDI7sANxSsrSUJKCY3NJG5FV1u0fDACAI7Enz7DVwZwKxyTaDINhmluClgx21wUiQhCWlV8fGIIwwCi6rmnBTw9EH9Hx+ALbEH1YgIwGJTV1YtQu6gGnj5Sa8vh3zx+LyOdAPxTXirkH0JzGmHMWhQ/DuPvsD0zQB6PoHDGqGYQBYuHDh+eef/56n9qnOurGxcdasWU888cTNN9/8hz/8oaamJn9FWUr5nu0zmUwmk9lf7+7j4+OzB45uQFEQ26KoLcacegAQAgRIBU24djlDgyEwpRbhj3SFA1i2Hf+3GgCqiyAIGsGS6BoGgKZe/GKZm2lz8SyMKUdLHyoLMb4Sf3gXGnn2ebgCeoEBBqJxKKChFFccDQF0x2BaiKWyKQw5sm3tnd2EAtDJdbh/fqa7Z2elAeR2ycuV7TOGUxAEIWDK3E7yI/4YsBmG7orp5FUrKk/P0jXYEkRoG8DbrRhbgaAOAIkMtnShrgwjinJHO7ocKRuGBsUYX4nKAvfxlIWHl6MpCttGaQSDKRzTgM/Pcnfls9f447vPEUFwNJEQTKAAYHNovMi0SQAyAaELZStSxDYYSi8WKgG2mb3WrkoBlvLyRwAwk9v71TM1Z/3Vbr64YDBYeCuQ7npmbmO3zNp5lYKnuwrIQWabEm9Lu4trvm7QETL1+faougHb/mNP9Is1Vf8w8qOq6Qli2oQbtzb/Vtci6Ux/fc1h4f50hqCYnQFAgEFChwhrGgDHh+4Z79j1/2WTbLPN55zwOucP6a4ls7sM48a1eYPgbvE48OR7yh2K+x1hdyf59RjurvICc7ILSgyGskGAoQSzsOz+U/5d/XVCpKFYC/Vb/I+r5TWT7C/UBYv13deOfHw+BH98fz8H7xqxuLj4vvvuC4XcQaC/v1/TtGQy2dnZecsttyxbtqy6uvrGG2/85je/edAOyccnnzeHugrISElLECm4PgQndYa9heWAEAGhTQhE+m2z13K6pbkGLgUIOK9zBzidtALNiBjil40nXVgx7oubXiwVwSGZUQTWTFIZskvAoORENqKsDzNZrJCbZyKvPSy8Wmx3vMsOvd4NchvGuoO6U7gGbk8nOpAwhK657WGIGTGZeahr8+hQ0TdHzjyop3hdJwZTMDQAiGdc1cD5UEJgTTtm1GFG3cE7HgZSFl7ajJe2uMkAn5u5Wy+4jA1Dh3+NcSQwYcIEAJs2bTrppJOyD/7qV79KJBJf/epXAQghzjzzzOxTg4ODa9asqaratyCCSy+99KabblqxYsXzzz+/cOFCTcvVoKxZsyZ/y23btg0NDU2YMKGxsXF/vbuPj4/PR0HA5BpMrsk9EtBwzlQsWgsohHQoxsw6jCzBceP2sKvuGJ5ci8pCAOgeRiSIggASGYwqBYBVu1ASRkCDCuC1HXh8FSIBJC0sGAMA4QDiZk4CqCmGkuhNoL4UzIgm8PgqN2W+ogC7BvPMCPmfhcBAQQAlYfQncfNZGEgiaCCVQVUhKgoQjSN/eM7JEAQwpILMJuR4QfNZnV4IRAIwNFhJ11MoyIvBAcCwbDAQ1FAewaZuvNOGE8ZhQxcefAsJE0Lg/GkYU47lrSgO4ehRWHg81nTA0HD8uJzdfm07WvpQHkZPHF0xjCrBug6MKsOJ4/ftz/qpxx/ffQ5D2IIchlbCpBOA9FYVfdAmDSoDMlC4QC86XrN6kFyttAg4wwBEhLQQZJKq/l4bWiLTmwDJ0ImIYOX/EHqWaQFWnO/YciaHglzPVS4HzDXMO5u6mzGUY+hHnisfilkRoISOTDsnN6qCOUeAfR5AbSDw60mNv57UuDcbHz3t1sqymfHkztqqE6vK5x3oY/sIola6RA8YJGYXVl5QPvb33ZsBCJBjSyfo5Uao3/batnt/Srevym5t8NyFGxBBcp4U4DWrA3vF/XnCuicLuEk4zrjsyhyemz67Rk6e8kCUt//sgXnfLyKwBgTYiJqBgEiP6UybIhhsS6qokrfvSC0fsh6cnreG7ePz4fjj+/s5eL/IjY2N1113nXN76dKlDz300HXXXbdjxw4Ap5566ubNm3/605/+4Ac/ePzxxw/aIfn45FMXjAgB4TSyZ2ggQaR7i9mOXJ6y5YBtmkqdWd4gmHLDGxMrCBJgP+7mhAAAIABJREFUKHZryxR4WJk9ZmpHehiAoWkaCYA0Io3U/Aqqq3uTMrWgDBuDYB0qDHiTSfK6tWRL2Ph9c1ivSZAz8xTZYTS7RAACERMREBZGmHRncT1u24O2+euujeog94hu7gMRMjZs5dWzZ2PyCBohbR3wY0hZeHo9bvsLvrsINzyO7y7C85uQsd302yfW4NdvYl0H1rTjxy/gW4vwH0vQ3HfAj8rnYzNr1qyGhoZ77703Ho87j7S3t3/7299etWpVJBI555xzHnroodbW1uz23/nOd0499VTL2vNXTqlcYYxTJXfNNddkMpn8+jgAa9asefLJJ53bUsrvf//7AP7u7/7uY767j4+Pz8fi7KPw+VnQBSTjgum49licedQeWp4CGE67GTKCEDIwrRYNZTj7KJwwDgACOpwfRsWIp1EYwnAaKRMvb0E4ACgEdRBQVYjCAIIaLOWuzUuFtIXlLXirBcu2I2N7ZlCHfMEd7hulMtAEfvgc3m7BHYtx/+u45TmcOD4nK+Q5TAEACrqAc1VUEHT3Rd4G3vUZEiYGEp45Ea7e4bzceXcmSEbMhC4wkIRU+NM6JDPQNQD40zrc8wrebMGLm/HvL+HZjZhdjwun5+zz7j4JAEzLPUhdQ8yP6d1n/PHd53AjtYF3/avZ/uPMzh9kYm9LttD3f1JloEwQgy3EXpWJ5bZegeBoUklWNvQqEZlDxmiqukYLjhHVXzZG3R6ouDhAEmwxAcLIlUqLkBNV48wGKetmJgLcrHrA1eKZvV9CZwabm0OSMw0Eu5McsJO1ChApljakVC3bD80ZPMAIERg36tIZk75zENR5xXzZphcqXv91zZsP3rFzZfbxuLSu3bJkwjuPnL/+2ZcHd+kk7p9w0i8nnDSzoEIjaggV/aLxxJHBgqbUIMAjAuFKPSQAQaRBFIkAEQkm4WjuTrKu1xIPAu603y2fEDmfezbXKDsykqfmK28QJM/2507DvcSbfM3BkfjZ0xncPeYpEWRC1hACBo9ImsXtKTCL6iKrKkBPdWcGrYOrMPgcsfjj+/s52FWWyWTylltuuf/++x944IGLLrpIKRWPxyORCIDPf/7zy5Yt+8Mf/uCcQR+fg8xppaOuqp70nx1rbbBOKNaMNKuktCBc87nTsyUstABpprRJZEPqGUBIFyMDRVErOcIoKNCNVfGoAoNZEv2wefnUcPmTvdttpRgYFSi8tKrxPzvWpZWNUCtrSUBBpMF6rs7aXeV2CxyzlWV5ZW6e54vdY1NOU1nkL7Y72zAYq4++/OHuTT9pW+GsmjNjY6JfeY2DDjhpC6aNpdsR0JCB23peAVCOjQAEjCzdzfe33+mN48XNWNOOwXSu1p3yzq3zv3fasLwV8FZKmqJYtA7fOukAHpjP/iAYDP7sZz+77LLL5s6de/HFF2ua9rvf/Y6Ibr75ZgB33XXXcccdN3v27KuvvrqwsHDJkiVvvfXWD3/4w9rajyqSDQQCzmvPO++8c845B16V3OrVq6dOnTp79uz8jRsaGi6//PLLL7+8oaHhxRdffOedd6666qpjjz32b353Hx8fn32gqRfLdsCycexozKzf7anTJ+HUiVC8DyFyI0vRUIbOITeqPprAyY1orMT6ThSHcMI47BzE1h7YClUFGE7Dkq6xbiCJ86aitgSNlSgM4oVNaOpFZRF2RLFr0FUBnBI6MGImgjpM29PQORfc5zCQBBEqIpAalm5HWHcD65duy4nyzhUF573KVtAJBQGURrAr4wbXMKAJ2MpNrncuhpQn8bvkCRAaYEvEM4il8fwmvLQFhUGvZhGQTo8+chcqtvfiwbdw85m7BQdNr8PKXWjrhy4gBDI2EpkDe53zCcUf330ON/r+aKkkEYhNDPxRigDkQK7zK0Ewcd8ipZfA7icQSIPdreL9pBUgvYlLz2FzOzNzcj1DgARgQVkQOhTAEjCYLGKF7GyOsyEnuwXYuzn05G6hcgmsIDAROeGmxI78yuQE5TNrgKYbvaHeV8CNu3mlffaRBzo3/F/vthAJxfT95jeuqJrQECoC8L89TYsHd44PFXeayTt3rjy5dKRGdM2Io75UMzkurWI98Mpge2s6NjJQUKQFuqzkijmXPtff+tO2FSMCBSbLaCbdnUkwYJAo1IwBy9wtwcb9bni5R+7o6dzcXaPP/m0F5/QBeH4+UG7LnEfe8wjmpSx5WToACHIEOEzWeCJVJ+pTQTpzlPV8LFEY4ozC/FKjyI+48dk7/PH9/RxUgb6pqen888+vra1dvny5EzovhHDUeYfJkye//fbbB/OQfHyyPB7dfl/HWp2EYNQbkR2ZYXbLuLIjHAGckJYeoj7bnBAq2ZwedAoMBeHY4prv189rjJTUBQo+u/pJz3hPAFusftO5sVAzhEZBIcaHSu7tWGsrBYC1RK5sjazcQrdzUeVMVfMGRyhvIkoEdhbMlTsrdm1fzoioHJuEk1I3t7hqfLh4crjMW0l0PpnIKKV/dOuz/cJLW/DsetgSilEUhi6QsPLPD0rCuGAqZow8sBHwT67B9j4MpUHZs+R1FwBySyOMnAcBgCBs73VPu8/hzcUXX/zKK6/cdtttv/rVr3Rdnz9//k9+8pOJEycCmDJlypo1a773ve89/fTT0Wh08uTJDz/88NVXX/3ROzz//PPPOOOM/8/em8dZVlbn/t/17n2mqlNjV1VP1QM9QDM00EyC0AqCikrUi3EiMVcTb4arN5/EXL0xGrmJypVETfyp1ytEE8eAohJFFJlEpgYauml6nuea5zrj3vtdvz/23uecajBM3S20+/nwoU+ds4e39tm117ue91nP+uY3vzk0NBQGeODtb3/7+vXrn77v1VdfvXr16n/8x3+89dZbly5dev3113/4wx8OP3phZ0+QIEGC54qpCl++H9cwXeWJA7zlLN546owNjDy/KNaU4ppzuWc7v9xJdzOFCv/6CEA2hR/w+hWc28veIZqyDE7VVXth9GxKcd6C6DhvOh3gtk3sHIzpgBoRIFR8rNLVQmsaz3JoArU1hwcQjMUYRgoYg1UKVVIuVhkt1udOEWrCQgBOn8e2AfomUci6lH1EyKaYruA0+ANorB+UWPdQG2TI3Qca2fGhjExHtIiCMaitFzICwwXu3MabzwA4OM5Th8mlePc59E2SchktMFlmeTdLZj2PbyFBjCS+J3gJwRJMKnW6FDuNmHh5EbGEbT/FHyUUuKtREOOCg8LYjwK3Q9RBAzVujXBXi2TmUD6gQVEkQDKigeKrD04kKjKqtt67U+K0se5KHsGARSWk7yUabapT2t/opAbvL6wpmjS5pi1inq2aKsGzYVNhzCCIMSAqGwsjIUF/sDpdsXYyqLY6qYcn+qvWZowDGJGq2lGvfGP/5qnAK1q/r1psddLTfnXCrzQ5aSAjpmi998w+5cGJ/qrag9WpOHvVSDIoDc1jNf6IWm7d8CPUqfoZcbN+40VMgjRsSXzwRhI/2lwxB/FXOpKXanqy3PTahd47l2jXiHvDwcrq9tT/WpJzkqQ5wXNGEt+PwPEj6KvV6hvf+MY3velNn//8542JJtA33XTTTTfddOutt4Y/7t69e+nSxJkxwW8Ain5sz8NAoNbxOOhNnTGZ39dcGk/79eAn6qhRw77K1JlNXRsLI2ojv3hFdhWn3rb59rPyXbtKE+NBFUJLUwWpWP+Wkd2gKXF8azucbDUI4pYscYlZrR9LLJI3mICw90vog39EdARja9KJGZ5xKrUes64RV80/Lb0EeF3nQiNiJWKlT2vqaHKO/ROgb4LbN5NxqVqsMlGqL+/XfpmlnVxyzP7wA8uhCRzDk4extbl0PPOYUYFnGhrsELEDVjl3wdFl5+8ZH/jcgc1pcT6xaOWqlo6jeOQEl1xyyZ133vmMHy1atOimm256xo8ad2l8PWfOnDvuuOOIjcfHx40x11xzzdOPc/XVV1999dXP9+wJEiRI8GIxNIURClVcgxV+tokLF9HZ9Ow7/ifobGLFbB7bH5m6oOTStGZR5fbNvGIR5QDPq4dUFazFMWzoo+AxXsRTmlOcOY/JMq6pz3ZqlWuuiytcupTXreCLv+LAEX70igopE80fwt2rtXZeDbOIWqVhKFlY0M7rTmb7AM1pJkr1XbIpylUCGw+YmNiyDYpCIrNdx8UGMVlP1JBWoDXL287mzm0cGKutI+BZcimGCwADU3z2HjIu1YC1B/jQZRiBxJH8xSKJ7wleKjCk55nqoSgHdDuleZUzeU9gq0BDMhe32VI07JttS0pRwCLijSoCjmhkP4NpEnGkfNCKClZVwMNtF38cV0E0XL40iDZmjVEyaSOfk1hHbcGIqFpErCKutr/Gbb/SwaBDpzav+SxkmazKhW9K5PMvEm/uWvylwxt8tQpzss2XtM0DdpYmv3z4qWGvPFgtZY1575xTqxpkcBT95L61nz+0HktZgybHLVpfYVYqa9H108P7ypOz3Kyiq9vm7y5PHfYKZRtomJDWV2Ea6uklXlduJARq3L1o3T4+umnCWzKOaHHdB2obXHHCd8LfL2QhFBGD2PAulIDU+s7cHqc5PRVkbq24d2zqvaJ9yb5Xd3SkXh4tDRK8pJDE90YcP4L+tttuGx4efv/7379jx47wnaamposvvviP/uiPPvWpT/3hH/7hunXrbrzxxp/85CfHbUgJEtQw5lUOVgsiotY2ealiKqgaTWnNNCZaVXaM+NYW1Lt5aLsbrjOpIqjqmF8u2uChqf6oILHe0zVsIauo+lgVPViZBtVaHG1s0qKgkjLGEw0Ux0jeSRcCL6iHUkVxMX5t3lfv+S7RxMyEQnuMyJ/MPv0tXUsuaJ0NdKWyf7vwvOv2P45gkBuWX3Y8rmzRwzVUAxyJsneVyNmGOBl+xdO61VV9vrWWDYcROG0Ob1hBb8fznkFOlLljG7/aESfnte67RKsjdeFAnKibBku+8N2z5/Puc3lgNyMFlndz2pwXcA0asbkwecWGH7niqrJmum/DuW/pTh3LuoEERxXFYvFb3/rWZZdd1tvb++xbJ0iQIMHxQU9LFOlUsUrWYbryYgl6YEE7ZZ+UhypdeQqh7aagMFbCt/WKtFDh3tpEa4YdQwxMUqhSDZjVzJo9nDEv8l6vr38TKdMzKXpaADqbZrShC6GwpIvN/Q3F+FqnHqhRDxFFgetwxTLecDr37KAlS8kj7LUXCiaGp1nQxjtW4Rg+e0/EuUdOAQIBYuJqAMEGDW4SES2GMRSq3LONg+MxP6IgGCj7UYudncM4hokyjmH7ED98kt89+8V+EY0ILL/axe5hFs/ikiVkjrdb6YmKJL4neO7oeX9q+Cbf71O3x8z6PcfkyZ1mptdZLcX5nao4IhYbe36H+vdo/zjJQNTplGBa8cQWFZCYgRVVAa3GOYlKXdallpl9BAWjWBGJVUYCqhooockNYqTpTAMU19tq36z0VR/P5Q9qe5uZO/+4XLATGVd0LPj6istvOLyp2XE/teQVrW4a+D8H1o55FUdE0bK1Nw3t+M7g9rd1LW1xU9/u374gkx/0ilOeZwMb5vi7ShNv2vjTNKY3ne+rFhbnWp8sDI145VIQROHOxHlr3cGmFi5nusNJLZFtbPRaL8aPafrwaDUmoUZ61IKsxgXmQtiFdua6kOP40351WksZ40zJ4XvHm9aML3pDd/pYXuwECV4IXl7x/fjN6p566qnx8fGVK1fW3rniiivuvPPOH/zgBx/5yEeuu+66JUuW3HDDDatXrz5uQ0qQoIaOVGZ169yHJ/vLqqWUD0y5ftWoQWwssn5NZ+/W6bERv+yIFK3v2aBBXE8p8LRuglp/n7ixehj6WtzstPUcYwJVtQBp41ZtEGW5AoJHEDrnBJYqQZubGvViw1bFiCzJtu4oTzTWqBmV0E81jqQCXNN1ypeWv7rx1/zfiy64pvvkneWJs/Nd89LNHAf0trO4k22D+DYaazRDjfPq3jZWPo31vncHj+yLJg9r97OhjwsWcM15z8M/d6rCp++I7eYbCHeIivgsMyrcZ8jnwpG38eHLSTv8y8NsHSDtcvc23nFO1CLvheL7QwcNJiUphMHK+M9H+94z+6QXc8AExw0f/OAH161b19/ff+ONN/6mx5IgQYIEDchn+O+X8O21TFfIOSzrZl7bUThsW46PXM7a/TiGlfO4bSN7RvEC3rmKPaM4JvJ+CXlqRzAwPEVgSbuMl6MNyj5PHIjnAEQROWrNGrBgNmfOA3jzSh7dR9k/Usy+fYiUgxfUdzcN6r8ahx6+futKXnsKQEsGL6BQwTHgYMAYelqo+jy0l1cvRZW0i2fr+zaW9tfnVzGDHzZitBYL+8cj6/layZ2CAxv7+Nw9TFeYKiOCHyBw13aWdrHqKOWECl9bwxMHQHj8IJv7+R+vOjpH/u1GEt8TPC84Hcz+sxksSvZUM/1ElIopIKIW6sqgkE1VEbShhlhUtChUtf7QiRcfVUQMtqJKLI63GrL0dRl1jYcNf9BIvSVYEUGN1OqwPfwhLW+z43cEIijZjt85peVU5xhfp5ccPFsOrJ9180f3sO+dveK9s1dsLIx88dCGj5XXrG6bVwp8i9ZCRIdJjwaVbw5sm51uGg/KfsVWNQD1Im5dFO2rFIzIqU3teSfdXy0uybYWAr/kB0YkiBZ6IqKh2bhF6xNWTmic2ELEs4vFCiYOTpbYHbdGxwtKXZSmtTBXv30b0ucoJmrtFLEjnGKLtgxtBlFSHhOJ83yClyBedvH9+BH011577bXXXvv096+88sorr7zyuA3jtxDFDXZ6jdWA/IWmeVVSdvTMEOSryy/9/KH1D0z0/d79naeP5B/umTh5MveBi7ZNOUHaSGcq0+FmMo4jgRK5+QFRUmcUGxr9qa13bhExqI37rCDiWS0FVYtYVbWKQRBPA1Pr+QqArRWdQcn6aeM0NPZB4ZSm9p507oGJ/mhNHTmvdc5jU/1h/pgyJmvcC1t6/m3F5U//TU9uaj+5qf2FX6nRIl95gLEive386SVkn+0ZknH5gwt4cDcbDrFrZKaxTzilMM9gIHNgvKG8TkB5ZB/GcM25jBX45mPsGOacXt6x6tfa1t+/i4lyeI76m5F5X0jI2wZ1AHX/2QjC4BRbBrhvJ9sGEEPRQ+A7jxNYXr3suV6up2Fprtliiaoe7IrmF/FdJDi+uO2226ampq677rqrrrrqNz2WBAkSJJiJ0+bwkctZf5CUy9nzn8d69n+O+W3Mj7U171jFt9ayb5QnDnL6nNgvXhAwQnsuko0DwwUcIbAUqiihvcORCT+AsK2f6++iq5lTZuMY5rRS8Sl5eH5EKwj4lrYc48WGijdAI/1DXVQojJf47uM4JtKwW8Xa6GyOMl4kZZiusqCDWXnGihgIqMv2G03theg41Zkkfvg+YBsaOCJYJQjYNQyCmCjIO4aMy307OWv+0fHKmyjx1GFECCwWNvZxy/qjrND/rUQS3xO8SDSdYTreZEZusfW3RFBLXXIM9TxDQaJanZLG647E65egmNDU3sEIpk0EvFF1RIJApZ6Dxj3J1Io0eKHWli3jF5LBH9epRwMC1EEDptbYlkt+owS9b/n2WvaN0p3n986lLXesT3jPgX/91y1/gfLmJX/1u8v/Vjgaz+QYI175let/UAg8R8y944cvap+NoFZVMCJFDQqBR2hUZGUKDyVljFVL7D0brjxvL074WIVDlemUONFCT01qJqSNc06+65GpIV8DEDUYi63p/CLKXmP9mcxYSA4PIfHqct1lvqG2QxrT4Xi3sDajwfU3a1ITXkWEvOOVrRvgXd7a+epZiXw+wUsOL7v4ntRFnuAIxhj5rg8EVS3vsk67mz0p4eifGUtybV9a9mpg3dLBqQ0TH5Sls8+ctWU0+8Ph3XnHVRitlv9k7ukf3fOwqBWJwlSohcg4qQ/MW/nZg+tmTonUICpW1dSqx0qR16AJQ6OGfXuiHqRW1ejMqAhMBF5DNbdx4IaTXzMrlf3znb/6zuB2z9om42woDP/togv2V6am/Wqnmz21ueO/zl7hHAtXwc/ew0gBYHM/X/oV//M1Mz4teThCeuaDJZ9hVS8XLeZHG3h4L1CvUkc4OM71d3PlqZzdUGW5rJvH9kUVAWKjyv37d0byunDe+tg+Mi7vOf+ZxxlmwkaiFLqmMUk5eBbAxMsdMxL+GI7Bs3x9DZ5FFWPRMDkPuOkJ2nOc9QJrQn9v9qIfjpxx6/BGh6Y/nXf++fnEg/5lg7179/66jzzPO44DSZAgQYJnQnuOS5cfw+M/vJfRAj15hgvsHWVeOwcnIjop4zJRpitPEDAaEAQYg4Vq0MCBmAamQAEcg6/sHaV/kk399LYzWSaXYrpCNkXJQ8ELMMJUqYHWjyl+a2nLUQmoeIiQdblrK7NbKXlMlHBMpDsVMIbAMl3FWqoB//oI7z6Xu7axf4xiFYjEg7FuP/qfVXw/EicqZFxasowW6hWBMWOChnRajXzTqJjSCG059oziW9JHgwtLO6g22Ogr9+3iilNoP+bc1omNJL4neL5QxR9QHFLd0aMp1WOMsVZVcESt1uTrNBDzGomwiPXQEY1qBSI/GiWy5sKgVVSVkiDkzjDlp1QQFQUVI2Ijf/Ca/D5KNx1U0EDFigomJaTUNEEgKjZU4UttKcEy/agt71K3k7YrHEkdryv4ncdZswdH6JtkusxHrjimZxurHP7Glg/NyS0Vkdv3fmll1+UrOi4+isffVBx1EFeMK8Zq8ND4gCvGONLuZAa9oo/6YGDAK6mEXyKe2no4EwGsUhXriIhqf7VoxBhDYGPveFWQOalcSty8kyoGWrEWQnaeegCqM+y19R5bj7+NWrQQSuyWQ/2mpLGwLPxE1KpxjEVdcV7fseCG5Zf2VQtf6du0v1xZ3broIwuXJL1hE7wE8bKL7wlBf4LDH1O1YDFGNGD6QZsQ9M+KVe09vKonfP1qO++rfRst2ULgv2nOov+14JxXtsx5cKp/c2H01uHdUzb6q65osKs8nhFTicxqEKsq+HHcbaB/NZJUhPJtKxgVIwoiMTvfWFutM34Od+9OZx3M3yw873tDO5tcd9Qrq8g/Hnji/rOuPqflWDYiUyJ2PhzbofH6R4UqX32QHUOI8M5VdY15NeDGh9gygCqXLuOkWewZiSvs4gX8w5N84xHyq1nWzWSZ7YPMbmH1Mtbuo1KrdhcUyl7E2luLI+wf+7VDPW8hP90UMfu1Trwn9zBcYHS6fmEdAYPVxuK9SJsmSqDx90VdVBBY1ux5wQS9wA9Pu6QYvNIV0ib5Y0yQIEGCBC95HJ5g3UG2DkQ/uoZC2A9RsfFS9+wWCtXImL45E6+m17rCSiwQBOKYbmN2yrNkXFbNZ2CaksfKuTywOwrNQFuW0WLd+oFQ3i64Dh1NiLB3hGyKjEspQKDoRZL2msA9ZLSzDkVLYDk8wX9sYGAaz0cbf88Gjb9Cd57xIoESeh1WA2bnGSlEYzCgBo39dmxMyodXQ2Pt/2iRy08+Ouw80JTmqjP40YaoYiCssKxZMTYWJyRIkODYwTJ6i1980qK0XOK0v8FB8PrVqgioWiVubxE9TjQk4IlJ+7ALbPwmUK/hEURSqlUIIu9T9bTjrU7zeWbwa35lp0ogqIpVFQmfr0ZE4zoiQDXsPauSxxY08BBf/TGaTjdTD6v6gqtNZ0c5yNSaYOzWwPqglLfb2X+eOk5dY/eOYAQxONA/dazPNlkZdiQlYoC0k5mqDh/d4y/OtnpqVa2KCVAHWZ5rO1CZXpZr+9iic+8b77t1eGcQq9HDryzuUKD157aAJRBFwhYGGmoClSi+iDLuV+4ZP1gv6qp96ybOrGu6tEYdfR21UNUY76Qh4Y2qzCM7JZVwrdlANpVqcdITfqXkB8PV4i/GDr6jZ9n/W37p0b2SCRL8liMh6E9wpOaIBnF+ongDR6qzE/zneH3Hwu+fduVDk/2LMy1v714GrG6ft7p93mRQdY35Zv9WIO04vto7Rg/cfsbvvHXT7dOBJ0ZszeIc6pKxmuZLQvl21HsWJCW0mtSYH/qhzigii+lsRXHFnJpr/0bf1nf1nNyVyvpqx4NK1jhVte1u+q7xA8eWoBfIpSlVo7E12svc/ATbh3AdgoDvr2flXDqbAW7bxIbD0Qzgrh3MbauVfNZnC56Pm+JnWzjwEOMljJByeM3J/PPbWHuArz2M1XhJI4QCWOod8HYMsv4Q89p4xeKorr+rmU+9iR9tYN0hUoZKwOqlvO0sPvSjGWXsqRQVr6FSXusrBwgGxBDY+OuL51VPn0duH2T7EO05zl/4XDq2NTkJNZ8gQYIECV40NvezqZ+mFBcvOQoyat+ydQDfsqKHbCykHC3ymbvBUvERoT2HZ7n4JNYdoiVLqYpnEcNZ82jO8Nh++gIqHn4YqbWBHWhk6gEiS8Cw4s0LWDmPM4Wtg6QNy7vZ3I9jaE4zVmjoHwsiOA5qKfscGueMeaRd0i5egCgDU1EolxppriA4kHap+LgOjuHQBM0ZgiA26tHYnzD2AggNczSmP0SZ3cK2ofhTAxq73DRw+jU4JvKpr/j/mZjgBeD1p7J3hKcOE4ANuGQZnU0UPP7vr9g1THuOd6zinAVH84wJEiSYifIeLW1Ut1O0yuS9QWWPVSuVvUH4vDnSOyV6R0P5vMQ6eon6YYVMvajG0mVR9aIamSgpdHGaxaTEaRYChViZHz2gUMLcCqsqYtSFqgK2GEmzTU6m7g263++aVscb0HSvaXlltGpY3q7qY1xAqweoHtDMwuPC0Hc10zeJCWuhjrIp/NMxv2XFaZ2v2jmx1mAWtZx1csdFR/kEo7/6o7F/vTd7/ojpKLs9czNNrpjuVO53u5bOTzWvnRrQWnapGq7jOJhA49SyVlke9WrVAEPMrwO1HSf9akwvhOX8ElV/NXq1xfQCEB12hnFNLWzVuAit3UtxMZk4xrQ6qckwIoO8AAAgAElEQVSg6ttwuYeC9R0xnirCI1ODT+2874npwc8vveQoX8kECX67kRD0JzhME5mTKO1UY8CI18fEXbbpDEnNSTQ2zxUPTBz6l76tij5ZGL5+ySsN8lRh5N8Ht3ensstzbdtL41W1KcxrOua/pqP3+6df+TtP3eZZW4vBwIw6aCv1Beo4a00JNyy//O/3PzLqVVzH+GFoVK03ZA897AVf7VPFsf++674niyNfWLr6R6e94V1bf1Gy/my3SaAr9WsM2Y8ifu88vv0oJZ/WLH/aEJL7JhGwNtLEjVfobGbrAHdvqy8zoBweQ0LnGeozhUApeGzsi7axUAm4axtXnsrj++nKMzKNX7OjiScljiGXArhvB99dFx1t3SE+GDeabstRDZjVjCp+kXu3c2AUL6gTBGHKfdpsdo1gLV5cMx4qDjqaGC9iBCME4ZQl/i6mK9z4EOcu5JxegF3DfOUBmjN4loPjvOucY/0lJEiQIEGCBOwb5YaHSBk8y9YBPvSaFyWgtso3H2XrACIsnsX7Log4+r0j2IBAcR0CS1uOt6xkRQ8P7Yl7vUDG5cHd/O7Z/K/L+dw97BypK/hqHIHGdfphFL7yVIam2NQXSdTfvoofPMmTh1ClKU1PC9kUbTmsogajBDP1fUGA49KaZf3BSDpw+lx2DBIoFS/m/ZVMCkeo+PiWiTIGUoaD4xhhutwgnlA0ZNVjhsIqgUVgeRcpl548aw9EWvVQHGtj+iM8ghGsks9gLQUvmg4JOIbNh/n7O7hwEa9dcRQU7gLvu5BH93FwnBWzObsX4Afr2TlCymGyzM3rOPPoNSFIkCDB06CehslCMKkElHdGPTbVmMgzvG4conEKESWDVk1DZW70oY08b0KIqm2o/5WgQmqeWI/ik0FI7lqBeuVv2Ds2Ootg1RNJgYoGYYc0bAmUwa/6Xe9x2y6fUdDj5OOxWFFRjpvlw++fx1ceZGCS7jzve8WLOVL/8EMbt3/B9wuLe69eseQPn3EbV9J/euYNa/p+4NnK+bPf3JbueQEnKgZ+k/MM7Flgq3c/9O7V+ZNerQ8fKk5+dtaHDlZLh6vFrLibCqOf2f/EoFdsqNMWRVPiKARS63ESl9xH37mARUVrd4HG0aemnZeGoguOKLuXKJltDMERTR/+GOe8ddq+tmN0REW73VxvJv9UYaTNSS/MthysTJdtkBEjBoPkjPla/5ZPnXRhk0kYxQQJjhqSP6cTGcEUIzf51V0Ice9S1alfBuM/11nvdPLn/9a1bn8B+N/7Hvm7vWtFcJAvHtpwUcuci9vnrl7/w9npXDmwE0ERCFSN6JTnPTjR96vxw6vb5v9y8qDVBha+5uwWGdvI55Zc9Il9j04HfhgA52Xynzmwdnd5CiO+jZvBNMZUI2gYtAW0au3X+jb/40mvfE3Hgn8/9fVXb7q9YL23dy97V8/Jx/yKnL+A8xcQmeY3YHEnB8cJbDRp+NpDzG0jm8IxeAFq4lLPWj2HNvRoVTJOVA6PE5d7WL7yYGRHM6+NQpXuPDuHCSwqpA0tOQoVHtjNzevrfnlPHWaiVG80ZITBaXw/OvmeEayN/WSFtMv7LmR5N9f9guFCNMiwXsGVqB9doDRnojZ3tVWWss/hCTY/Rk+e3na2DdKcIZciBw/v4e1nkwjkEyRIkCDBscbeUQKl6iGwfYg7t7CkiyVdRwboqQpjRWa3HFngVagyNE13nuY0QN8Em/qj0rQ9w+wc5rQ5iLBmL9UAideqO3OcNofRIocno7UBEcoebTn2jfGKxXQ0IyP13L82mamzT0JrlllN/Jcz+f46HthNk8svtjIceugJRY/hAsu72dKPVa44mbu21UvyQ/bcGNQyWkSEfAo3x0iBXBrHMBCAJeNSDaj6+EFUtticpifPZImUIZvGC6h4ZNMAGRfXYXQ6GnMIVRzDgXHac2wdiFzvIkE9MfcR/5pWI7ubsBmPSGRVHygIh8a5dYKWDBeddBS+94zL6qVUAx7bz+2bWN7DSIFwUm8Mk2WmKowXyaaY23oUTpcgQYKZyJ5kMotMZY8NymoyIl5Iy4vYGu8Z+oZIrTI3fC/yE5HQ4kbqT5M6WRq7ZoVqalFQY6jsVKcDNGR3JbQxj720BNVQTm2y2IqIIxpYkxVRQbGV0IRcnbQM/7u/4NS0NPTybL/SLW3XYEwxZJcbZ74Hx6XVZ1uOvz4KvvN+UPzZr650nbyq7Rt+oL11xZyuVz7jlvlU5xUL/9sLO8uQV/qr3Q/+eGTPpW3zr1t84WnNnTPG4E+LGCMu8GjmbKv+kmx7Vf15mfz3hrcvSOcH/VJEvotmxa1iu1O5Q5UCiBhUxRVR1aB2xAYlX73YQkJfuIhDz2A+vvi8veWpbw9urwQBplYBRpuTnvArdVlbjdZX6uvcdV4BqC83GwRVI/J3i17xDwefSPnGQeamm8rWH/crKXE8VUUtmjOpM5vbsiYhlBIkOJpICPoTELaq5S0aTOj4nTaYCgXb0UPXuAQFRRn5bjD2o0BykjtZOq92JUV5ly3vVnFoOsNJvZBF5RMQI175H/avC9eSA9Sqri8Mt7hpI+wpT3pRnEPAV7upOPo/dt4/bb3+SmFG0TPUnd2EjDgfW3TeB3rP+ufDT00Hk2GXmAOV6ZqLSkMNWhxBDa1OajLw4jgrqpzR3Jk2DnB5e+/wK98/5Vc7j4N8voYjkn/gzSvZOsBoCQe8gEKVkQKD05FLjK3R8THq7Dy4TlzQF84tYh58a380jWhOESiv7eW0OTy6j0MT+MpokbktfOdxbDjdjbsdhQT9/jH2jDAwFVnyhUcMLelTTtR07u1nc9Z8/u0Rxkt1mX80MIOBAAyUvbi4XiKdSjjmrEP/JL3ttOXwArIpfMuy7oSdT5AgQYIExwMtWao+KRMFr59uIeVw1jx+77x6mN7Yx40Pk3JY1MG7z6WrOXp/9whfuI+0oWp57SlMV8i4BHEkrfr8x0ZueIjXrWDTQEM3Q2F9H5//Je86J4qVjhBYrKVQZdsgf/cz0i75DF5A1aclS0uWvskGgxqlK0/Jo6cFVR7YzewWVDk0AbV5gRBYTpvDln5SDn2TvGop9+4M+YkoQEdEg6JKoFif2e1sG8Q1oOQzNKcpeEyVcUzkXVP12T8W8RSFCi0Zetu4cDE/3kjWYbiIMRHPHoZ7C1WLZylVo+mKI9QYlLp7YTxuxzBdBXCF7mYGpus2+igBPNV3dAh64OA431nLoXFyaX6xlXMWEihYLHS38E/3MjCFI6xawPsvbHAITJAgwVGAZOj6fbe0xY7f7WtRvFFUAxNRpCohWR4JluurlDUW3oZ0OmoiW5uaS31EuEtsYK+hBbhSWmdzZ4kYbFDLDwEwatSoY8UV9TDNYquKqKQl3SstFznFzUFpo9oKIoKL+AQlddP1Z4LJM/d/uuXtaq23Obj2pz/98tzu1Wef+tdzu1fzckCxdDjwy543raoicmjgnl9H0L8Y3NC36YGJw8uybdtKY9cfeOIbK2YsLWTSnUsWvONA308dJ1N2ymkn1+ykxiqVRyYGutLZkmq8IiOgZQ2AvkoBasp49Yn5d1Oj1CO5u4S1GeEakIlUbo4x/3Phqjd0LvrsgXVdqewo5ZINEEQlZWTKeiLiqPgax6BaCYcqgoME4Wka5fmIQSx2YSb/f5a+8prukz84f+WByvTXD2/5Ut+GQLXFTS/OtPZVpi2UrD/qlz/Ue6k5CnVhCRIkqCMh6E84WEa/F5R3BMEU2BqhGD3rrR87jSm2CEWdflhLmyqZ5U5pY6A+GjB+m99yidN5dXJvMOSVMsYpB0HEk4u5rH3+dKky7lXqdWFRBGUyqOwsBy1OqmoDBAM2VkDU2qY3O27fRe9rcdJ7y1OjXsmIsaqC2saplgqiBkRkdio35JVnp5uAad+LXGGEnONcf1J98pESc1zZ+WdES4ZXLObB3UxXsWGLtiKuQ9pQKcdL+g0WeGEGrpA2+JZMhouW8MRBxosxmw/EsvuSB8JNT5B1qfgYUCXlMFbG2siCJoRjGC1RHOD/PhBJ3dPxnVyzG8q45FJ4lnMXMFZk7T48jTdQLHGT2HC3cOIRchYazYxcgxdQ8ultBzh/IYfGeXA3J/fwxtOO6WVOkCBBggQJIpzdi2sQgyheQMbFWh7Zx5nz6p3M79vJrCYcw8AUa/Zy1enR+w/upj1H2mGyzM8305Wn7DGnlf5JRPAsgaW9ids312vjaiT7tgH+/ud05BgtIIIxdLdQ9Dg0EfH1izuZ1cy8Ni4/GS/gG4+xczhye8+lmdPKrCZ2DDFSiPiCyXL94GGkfdUyfr6Fsg/w1GGItYFqQHHcmEkH1aiF7Mp5fPS1rD3AbRspVClUac3W3QDU4FtUMUJgcQzTFX73bM5biDFsG2C0RFeeoSmqNVY9Hk84H8i5eBaUlINCPs1YsT6xUSITnqYUxSrDBea00D8V+dSHQo22ozRVGy/x2XsoeRihUkLh8f288iQOTdCeoynFw3tJOaiy7iAHxlnYcXTOmyBBghiSpuks43ampu4PnBat7KkJ50VVTdy+FcSiJsrIa8qu0IIkNMoSCXuAqg33Rep2YGGqiEdxl82cZtSHUEYPTos4LWLL+GOamitYdBgnRzCBySFpEVeazjKpeeKP+ZWdSgqFppXGbT2SUTVpaTpDdh/48fYnvtHecnKheGDd5k/PefXtsSH6SxqCG1iPmMjuH3ngWJxloFrMGRfIiTvolZ6+gV32kSeDWY4/vnzWZT8dGRnyJwrW7802W9hXmrBSS4Hjb5ua/0zsXYPU2fmIvxGN7prItj4KJYYAvW7f2k/vf9yBQDHgioStCTxVBxSxJj6stfWqLyUi4tW2uOlI/xfGVXCMaXJSf7Po/Dmppk/sfaQ3k1/R1PHVgad8qypaDXxXpDOVe13Hgo8tPLfNzWQS+XyCBEcbCQl7osEb1NJWK03CZMwcx09+izp1P7va/zSYorTBaiDYaPF+6n7bslpT3UfGb/UJxtVpE0nx24Al2dbLO3rvGz88FXi+2k8uesVl7b3f2/RQRk1FNOzVgtEwrnW42VG/XLG+rQnAaWi3IiJKVyqXd1LAvHTTRa1z7p04pKBIu5sKlKmgGtvASKubWd0295bT3rCxMHLL0K6ccYo2+Pz+xwORV7XPvf2MN78UC8ouW8bDe6mE5oWGosfcFua0sP4wGlrpxVMAauWeSjXACO9axaoFzGriR0/h1TaoS00I54ihBB7BNVR9+mLBXYi0i2toz/HLHVR8HEGh4teNdMJ7vlDFCKq4woP78TX+KK7BD08bGtHauLYhn6booUrO5ZTZNKc5dwFzWqkG3Pgwu4dpy/HmlSxoPw5XOsHzgKpOT6Eq+RbMyyDTSJAgwW8d+ia4cztjRc6axyVLn4d7uIEPXcbPt7BlgIzLRDlaTv7BBlbMjgxtgrjFughevYCewEbci29xHVIOrsPhCa69koPjfPMxHMNIIe6hGodIamHRUqiSTbO4k9csZ/Es/von0cgdQ8Xnv8UygmyK1UvY1BdpA992Ku05vvEo+Qwlj5M62TmMb3EMKUPVJ5/mzy5hzyjD0zPK78WAxTWock4vj+6vr7unDbNaWLOHt5/NqT3cncIInmWqXK97q/XCCTTqRb96KRcsArj4JC5YSKHKcIFMimrsDCDx0n7IiZQCBFqzOMJYCQ0L8mwDhU90/V1D2mWqTM20MDzIk4c4cz6jRbb005bjsuX1gobnhf1jkfig5EWWO9WA/WP87esBvr4m+mZFUDvjSz/BkMT3BL9ppBfIrGtc4PA/eN5hnSGMA4jaXYUv47wwXGZURCRSw1uJ5NUhxaqRPY4QmtELqM/kL1VFESOiGqAewRRaUklhJ0FoWmkKT1pRgklA/VENJkn1yJz/nqoctNV9mBxNZ/5axXOx3Oe4TYAx6cGRRzxvMp16GSQ11lZqxdKi+NXJY3GWy9p7vzu0o9PJTAXVd/UsP+LTw9XCWzff05s+oy8ojQ0O5t1UMfC73EygjHml0KvINtjFx0bwYMJVmliaZuPsuLbuK43xJX4RlVUYsIGCiAWDBGqjKBfeRlYJz2AMDT1cAA9NGcdXK3UHXQLU2qAiTPqVt2/6eVc6Vwy8eenmYhCEgy1Ze6A6VbH2nd3LetJNx+I6J0gQ4bc4vicE/YkGyUKAAT9cXleNQj0YkTjK1yh7jBpENah5mxF+6g8eSdB7Azr246C812YXSftVbnreiV/QlDbOV5ZfevPQjmLgv6VrySm5duAMm3csxpGASP8wK5VR5B1dyx7duXvlCLtagjWdXoubHvJKrnECqypqEIu+rnNBOGlLG+efl65+59Y7dhUnZqWyrpi3di/ZXhy7e/zggkzrnFTuotY5759zWlrMOfnuc/Ld4Xj+fvEFBnFeCqXKwwX+/XFGi5zczdtXRTl52WeyVO9RI2EOXFvMaZgR1irlAQSrfHMt6w+zfRDT4I5XK0GoO+DE3H01QIiE8+GMJ+zm+sbTWNxJ2ceYKDEOTyGxHoFY5uYY9o5xeBLHREaxNYTndQ0KQdT3iUIVMQiUAjb2ce2VNKW5bRNr9jI0DcJ0het+wcdeR287aw+wpZ+uPOcuoCd/lC9+gucGu2VjsOZBu3VT7R2zfIVzwUVm5dlJvX+CBAleKpgocd1deAEC2wcZLXL1Wc9j96VdfGA1nuVzd7N7NHq49U9y7w6uPBXg3IXcsp6MQ8nj3AX1Hc9byPpDZFwqARmDKpWAs3uZ1UxLlqVdHBin4sdOMo00dBxJy35kRjdRYqIU1ZaFCvr2mbzzhsPRakFTmh1DdDSRSTFeohpQHKEly3QZ31K1ZF1esYiFndzyZLSvSF0pH/5/fluddA4je9VGHV+nyzxxgEKlYa7boDqMDghWyTjsG+VfHubNK+nJk3JY0sXm/mg9Q+tT5WgKEXLxAoUKuTQiTJSiZYvGgyMUKiCklGkv+rRWHDBa4P+7DyO0pHEcRgv8ycXP47uuobMJPyCfpeRFl0iE/smoMuCCxaw9ENU9zG9jceezHe7lhyS+J3ipoeNKd+hbngYqVhRsaAofNSSLVvtEIw5eVUUc1SAi35FGUl9BVGxdaa8gFsuYSJh5WkyG5vNM4RFLkzopI2ltf6MrSmlbYAuxLWfA6I/87ve6CJkFJrPg1w4+xJyuS9Y+da0REwSVk3qvflmw80A+f1LUsVdRyGXnHIuzvLXrpGbHXTs1tDzX9tauJUd8ur043uS4Q355NCghUrS+RYe8kiOmbjLTsGpTj6U2lK4JEceu9bhTs6ap7Rwu9dSJdtvYCsUnDtNh3zrIOKZirSApEU8D1Yb1IsVDfWubjFPUICOOr7bZTVusr7pmsr8jlWlxUi1Oal1xOOb2FTgl1/HtU167MNtytC9wggQRkvieEPQnGtx2yZ4qxXXWhDMBpNb2Uq3EliwQrdqG7+iRt7tDepEA/qgGU6qWsR8EXr8quC3iDevU/UHoXA/YqppUo1bghEJ3KvfBeWc2vnPa6cu+99WNnzu1NOIGF6Vmvf0VF24rjs3vm1O+rfOSykWLi5tPHt/696vK73vHVcNeZc1kn8KayYGD1anL2uZfv6TuS3Nac+fPzvidT+x95JbhXe/pOeXjC86blcoGqkb4dVczJS+Z9cMv30//FKIcniDt8LazAbKputVMeJ8NTDNYqAvYo/I6E1PtDVsWKuwYZKxI5OPTiNo8RjAmrrWvEe7xtXIcPvgqTu4GuGgxGw7XD9VonlsbjFX+6ZfMbmk4TrQsgBhUsdH6VsNgNdI1+PDofqbKrD8U+deHmofA8pm7WNDGrpFoyv0fG7hqJVclvjfHF8Wi9+/fsNu3HPG23bHV7thqFi9xf/8PpSVpnZcgQYKXAA6MIxK1FQ0smwf4Lzz7nMq3PH6AsSJLu1jeTcpw4UnsGYkdjJWfbuLiJbRkuPgkFrQzUmBRB7k0U2VasgBnzOVvXkvfJD15Ht3PrmEWNEcubWmHzia2DkQO71KrfquFyrq3MsDAFL3tTFcpVvED5rdz6VJueJCJCgs7WL2EB/dEbuwlj3yafIaR6Yh88i0VPzKHAUoeD+/l4AT9oQpS6/E3hOtwcJxDE1itGTujylQZET72U4DmDKUqQW2vGoWhkduMY5iqMj2MKusP8ck3YpU7t9LZzND0zDmIYKAli7VIQDXAEcoeRsikKFXj6UNtkhOPtujFlXsWnOhKWgFLIIyVyabZcJgv38/iTq445cj+vf85etu5+iwe24/vM1ZCwBFW9UYtcM6Yw19cyiN7aM1x5aknWl+cJL4neClAmX40KO9Up0VaVzs4DP+7j4Jt9PQMt1SiHq5iwydF+AiNW2dpmN8gtlZ0TZwKxsXEtlGVr4hgspLqMabFmiYD+KNkFppgOmZsw/M46g3UY0kwraUtatJkTxWTfoYY09VxzhtedfuhgTuzmZ5li959bC7csYC6JuvbSklajLg0n38sziHI6zoWvq5j4TN+enJT+6RfrYQFZ5HfPBnHFcS3oYeMRm6pDV/yzE7jcYk5WhOkgTQ6JFG/LWZmrvUrUb9N8k4aKFMNsA6OiJFQUh9L1sJ/S2qzxvXUBqKLsy3Tgbe7PHnn2KFprbZWU1PW60rlRmw5iJYJ5NHJAfe3TM6c4Pghie8ALwdnsQTPEdbTwoZg6F/80noVMRqqfQ2SBhcLGscA1frjPPJQt0gqTHNUMtr2RsfJy/Sjtu+z3uCXvYEveNWDan3wxR/XYFLKW3T/31QPXef1fck7dK0/eKNX2a+/ZlwnHDqb3viBq+/ufe36ZW/9yuve9pr2+e9rP6P6q86WynTen97fvGJve/eHhrtXNs+6rH3eRxee+zcLz/3xGW984px3fm7pJe5Mhr03k//6KZdPXvzHX17+6lmpLOCIvAzWOio+/ZPRlMLA5sHo/eY0K+cC9dmDEfwA161nxaLoEbdKXNk3WmxQDdT+g1wKgazLyrnMbmlQ8MmMuUkQsLkven3WfM5fiBMfJCQRahe/Xolu6Y8710njMtVMsR5xgaHG0yNV9gzz8B7KfuRcXzto1WfXaH1Hq9yzLdK4JTg+KJWq/+8LT4/uNdi9u72v/LNOPdca2Msuu0wa0N3dfdVVV23cuPGIzb7//e9feumlHR0dHR0dF1544Xe+8x098lZ/Flx66aUi8olPfOJ57ZUgQYKXN9pzqEXjnDy0TX9W/GQj31/P3dv54v1sGwQ4fyGz8lFKn06RTTFSiDZe2MGqXp7q469/wt/ezo82RJGzp4Wz5jO3jbes5EOX8V8voDuPKt94lHt3RP7vIjMU4pEmnXrgiykkjDCriT95Jdecy1cf4olD7BvjoT186hcNBW2wf4yH9kSHVRDF8xGwNupAYwyHJ/D82ISZaJKQcjAGAdfBxtJCmTkwC76lNUtzBqHhCOGwDSIxYW1xDK6DKmsPMFkmZShU4tPVCH1whOkq+SyZFHPbSDs0pUApe5HgoK43aPzmamKCWCJgZo62XAUYLfCrXfxyx3P4ymfikiX85aV85s387tmcMY83nMq7zql/enI377mAt6x8frz/Sx9JfE/w0kBpi479JKge1OJTweiP/dJmC6o+DY9IiVQ94b1F+JbEtCvRG+GPGvufQH1ZMXwdcalHRgVbxpbVllAPWyK71DgtpOeZjre4Jm0UxRWxJj0/yn1skdGbgvHb/dEf+qM3B1ieEbO7Ljrn9E+ctuxP06m2F32RjhMck5ndfXFZm0vaodb7H1tfv270eI9hbrrpdZ0Lo+/OoqgjJiNONuSyRbBhuIx7AIfpcHgvWIlWkcP0WeJV9sYKLY1DkoarL9JQ6VVbuYl6D6I6P91c8v1i4BnUgEUXpfP1xW6JZPhpY5ocJ2ec7lQuJaavWjhUmW4zbs5xjDJpq61OWpA2J40iiINUbbCvPFX7xSv2xLVQS3CckcT3GAlBf4Kg+IQ98Nfe4NeDwkarFrUa0vBqlQD11YQtZxrKfYEoUIRbpi2CyUuq05m+O/D6dPT7flBU6zVOJhTFVqw/BR7+oFZ3WpPSYIyJO0/wB3Qx8PeWp4LwL7Y1y3kLWdETXpTKYFkqnlhrwA2CWU57b/4EWtyr+HzhPj78H3zy5+wdATAGxxAovsXCwTFuXh9t/Laz4tTXxPMJJWXiPDmeRtRVAOEswWCkoWRPo//CDUoeH3gVX3gb15zL6HQ8R435AonVBKpsH4qOsGuYJw7gx79CuI2tHTNm28OX1oJGTAENNH04eNOorI/69NCUIpfmnAUUq/Fg4hM1/FZhex8KVYamX/TXkOC5wrvlOzrQ959voyPD/ne/8dyPefrpp99yyy233HLL9773vY9//OPbt2+//PLLh4eHaxv8+Z//+Tve8Y729vZPfvKT119/fW9v7+///u8/Y6j+y7/8yw9/+MNPf//QoUP3339/Pp+/6aabnvvAEiRI8LJHbztvPZPmDNbS28abz3j2XRTu3s50hUKFqs8vtgI0p3nfBaQMLRlaM1T9yGCt7DE4xXCBH22gJ09Xngd2s2Po1x78hxt4eA/UCKJG2qih+q3G2juCEUamGSkwVuTrj/DzLTgGVao+JQ/f1iNjuA5R9uunU5jV3KAcVKYrqOA3EN/hjmknCsp+8AycePivIwgUPZyIIote1In+cCXAYgU/wPPxLT/ZyLYhFs+i7MWnqx1U8WF2Cx+6lFcsYniKaoDr4jhYRS1GGqYljS9MNBOoXcb6HDz+xTubMIamNP11vuN547Wn8IFLeNPpNKdf+EFeJkjie4KXCLw+a7KIi8lKabMt77G2HP2Ba/TXHlLg4Vsz6PXaI6O2zAixA33tU9FYRi+IaKjfamwtZzQYJ3eGEZfsEul4qxPul7/AzP1wKrfccdukaaXMenvUsay825YPWicvTquUtllv8ITS1Q16uaGpr80/uLEycnd3te1fdqFGJ44AACAASURBVB7vAfxkZO+vxg+p4hiDqIN5a9eSC9vmlAK/IUgJpjEWxHmuxIFV45pv4owyypclSj+pWbaG0OimsLVG7iBkTOo9c05RrEZr4OZP5pz+xHnvXJptFQGJDueIvK5joYPpTGWyxlzZufAryy89O99tRSaCqiqiMifTNCuVPaulKy3GEWOEtDhz0k3A5sLo1Zt/1vPQ1/5o2z2jfuV4Xu0EJySS+F7DiSWs+G1FZb8d+paHhtIgNLasibRJQWRpppj6ar6G8cHES7WiZST0LnOUNMVNgfrEvWtEsTXljxE0qKdb/hTGxdthn+6Uc8Lgzu3D3370YMXxcwvKnz5/1bzMDHPVFi11e+XxdDtifZPqGuzjXcekvO43g+8+zuYBUsJ0ha+t4ZNvYmASx8EPYvkb3LuN159MexNpl6xLwYvKMX2L61LyoolITRUS2tM7hvMWMF1h2xCBEgR101hRtCZ4FyaKAPkMCE0pih5xFWF8SMEYDo2zuZ/T53B4Es/GrXZqq1HQnWdpFyMFdg015MkzJfnhUI2AwTF4Qb0ascbgFz0qAYGNy0iJplm1wTSqFFIO3YkN/XGC3bPLbtzwnLbcvcNufsqctvK5bNzd3f22t72t9uNll1121lln3Xnnne9+97uB++6774tf/OI//dM//cVf/EW4wR//8R9/9KMf/fSnP/0Hf/AHy5dHvaRU9Y477rjxxhv/7M/+7OmnuPnmm40xn/nMZz74wQ+uW7du1apVz2VgCRIkOBGwtIvzF5LPcMkSWrPPvr3ArGaGpjECNnJlEVjew5+/msf2MzTNnDZ+uplFnXxnLY7Q24GJOWvXoVR95iNvOMxd22KNXl1nF1MJcUitxTvXcPESzp7PTU/QpBhhusK+kXp/dYlphdrPR/BCYXPausZDUGW6DDRUpwlAocr8dganZkTY8Pg1mWFoQZNPMzhNyqEaFgHEETzjUg3qO4aC/Xya1iZ+vIEls0CimUMc9iP2bLrC/jF627GKVfyAOS0cnsARyn6kS7C2odRAotlCvZVODTH5Mr+DiQJiqFSZ//Lwev7NIonvCV4iCKbV7RFbQdIajKMBxccDxISJcsyvx0TojDxEJF6mFDTcILaanZlGK6C1jqFgVUQ03EVQ1SqFdVYDlQzVYW293Knt6s5i9gdciP3NATAZpPaYtUjmWF6g447+A+cum7iy4E7l/VnvH5q7ZunTH7zPG6rBwMgjoD2zXmHkWRizDYWRzlR2fia/tzw5pV7edW8d2t2RyqQd9/R8+7rpoUC1njPOWNONv/zw3qmtiMdZaRSOG+OvmREZI2f52n1nqYjXXypqTYpmbZ9X/Frf5sPVIvGtmRazLNf2bysu/7f+LT8Z2dudavrrhavOzfeM+pU/3nava0x4zv5KMSXOh3rPyorzyNSAotfMPmVxtgX4zIHHtxTGlje1/2y4MFXd9/HFS89sqd+ECRI8LyTxvRGJgv5lj2Ccoa8HNf8aJZYqo3GGJTUX+tpn0b+xUZ6qijUIWiGYUq1gXINb1w43CH5CL/sYqih2XPPnvCR6lx4LFCa455el781/7Lae9etHxr64a/MRG5h5LRd07DulsnuZf+B1A/fmPrqaU3p+I0M9JuibjLxiHMNQAavkM4iSiicrClbZMgjw5CGqASlDygFlTis5l4yL64BG0jZRXIc/fiV/9wZ+ZyWTFXxLEACRSSvUO8oKGGF2C0DG5ZIlFKqEFnrSoG03EFhKPt9+DC9geDqqf69zCiDCZJn/egF/cWm8O3GqXBP4m+isHc3RrMippelEH4WzqPUHePzAzNY9Up9aCxjoaOLMefzlpeRqnXITHFvYxx85kv359QjWPvLCztLT0wOk4gbI11577dlnn12L7iH+6q/+asWKFQ888ED446233trW1vaGN7yhUCjwTLjpppuuvPLK9773vU1NTTfffPMLG1iCBAleftgxxPV3cc8OfrqZf3n4uT7BTu6JtOSZFB25eow6uYdzFrB/jNECTx7ilnV0NDGrmZFpmlKMFZmu0NvG0q5nPuy9O4DImC6Mv1AXejZW2QOOQS2HxslnmNuKwuAUJY+CHzdxbXSQrw2xkcKGjBvb3Dd8NIO/iBmNbIo/upCe5oYDNhBfxJrEQDk0TjbF7BYcqbPzgDGojbQFNSZtusrhcXxl5zApqUf5/5+9N4+X46zuvL/nqer97vdq3yzJ2rzLNpZ3bGObGIw3cEjIEAwTzOTNTJglTiDz5s3yhgAhTMLwJsOSDIFhMZAAtsHxCt5kW7ZlYy2WZO3blXR19763t6p6zvtHLV1X3mQZsGX37wNSu7vq6adb1XXO+Z3fOSfiSmykb5lo8N2nac9HSYjJBoUMDYsIgRJoLESQVFI//tRRn5n4VRF6SoxPUvEYGKc9z1lzX/hP4TVo1F78X+mtiZZ9b+F1h53k8Df8/k955dVB+yrHKYp6uH3idErUYKSZgosC8fgZ0iKkUCyXtKGPo4jk3OQOKMn9zwAqqqrhWUpQtephy2idkduC9K9Dawz/S7DnjxuHv+Z7BxXILzalMx1vKPAOqmln/GdBMP4mEdF7h1l68KNFvzSrMm3uZF/e6orDP2hY/5XPfGlY9R9+6j/cs/r6e1a/98EnPxrYl0hpx1he6B73G561k4HX4WSqNvA0OOxVy763tjxgNaLOUynb1CjydJmaxOFkyvZGkHQNVuoUmuxO0gzp64c326gSXDFyx+CuP9z12JxsscfNEQ48QHdUy1euu/0v9zz58Fj/Dwa3XfrzH62bGPzQjOVv75o9M1PMGscqY9bLO85vTVt260nv/Nqyy/7H4os+PH15+N4HG5WicYaqMwcmz7r7UMclT4zdNfgK31ILLbwUWvY9jRZBf7xCPSaftIPf8ff/dT0YTW7Y8eAZARHjhv6BTRXTWXJTiM2QXo1fVvUIRpECk88G1tOmIUDEEadgMn0Sq6cidYBkVbKYdrzDWt9t/RFVD38QfbP0vNm3lXumP9vVKHZ7pf3FkccGXlAYnnPzHzht2TnmpDODjlvOZcbx39/GKtsH+cdH+afH6chHc1kDy+wOjNBV4MaVUWeYECIMTAIYoZDBEaziGFYtwBjcuAGfQluejgLXnYpj+H/v4VN3c7Ac+ytx4Aq4DhcuYm4XjlDM8PePsH2QrQOs3hmX/iV7VYAgfmaowr1b2D8evSNNZwXX4BrqPj9aB8QjZAUJg/bwg9ho8bEaQGCbRH/4pzTVLM2agFCUYgwZB8eQc1k6nb+5ns9ew+9d9JI8SAu/BNjtW49eNKM7t7/a9VV17969t9xyS3d396WXXgr4vr969eoPfOADRxzZ19f33HPPffjDHw7/85JLLnnsscc2bNgwb968Fy67ffv2J5988rd+67dKpdJVV13VCuBbaOEthPueR8E1oGw9zPCLxwBH4teWs3Q6bVms8vZI5oNv2T3M5gEKGVxDIcNEPfL0Kx6jVTxLV5F/dzZtL6afVNg+SM7Ft4iQDbu4JHx6WqYHKFYJlJ3D3LmRdyxltAqQc8k5EOvWIxxxX7aoRYTuIm05Do7FB6Qq5zqnVhIYg2/5i7s5OElztmKiKyRVpQfAWI3DEwSkOgZA1Zsa+MRt6xQMWKjbKOUfbhITHd9dZE4nRmjPUcii4FvK9ahQIJkKmf5yIvdAQZndhWOa34FCI6Aee8mDE/zkuSNC0+ef5kf/i9u+zPrVHPHSWxYt+97C646JJ4LGLnX7xI7R6NeOtzumhMkgRRFXcKIYPLxOLZapuceo73jUX5Z4+LaNXopuHVbFRnq7ONknIqqoRHlTMaJhCxyNDqzvsN6h5p2i/HhQ3Wgz06RxUKMmtIbu6532C1wpYjJS2ahj979JAvWJR/0F5TZAsQ0pdflbl2xb843+B1/LmsOjz+7af/vPSxf/Tee/f1f11L/ZdtfLH3/DtEV/PP/sublSxjiOMb61CWmuGpdMSGwgQqY+muU2Nf5NXy4hJPXfEk8A1lhnqbHKPoKN+iLYVGZa8bGqurs+MTNbNCqBqlX11X9mYmDC9xUMUnTcP9r52Ee23L+i2DM339YI/KwxBTH76xPfHNjS7mQeGTv4BztWX7Xhjo9u+VnDBpd0zT3gVQZrvSK1aVmZlZXbB1oT11o4RrTsexqtFjfHK0b/zZ94zNoaYblbmFONFPMZiguMFJhcF4Qd66KbtCAqWosL6yCptgsfRv25BX9EtYIxzS5pIuJ0Iq7iEDbIkVi6JIGox9hP7djdVowCVlQCcbrpfb9TWH58lztVxhk5jOcETigXs2Za24t1+ewp8msrfsV7+2VhpMKXH2XnUGTXHeHEPgYm6Cxw83nRMRcsZGY7n72vme0pOVhlYIKJOiK4hvecyuaDjFVBcISeIif0kM/i++wb4ccbafjkM7FqPl5Hhc48v38J87r48uooch6t8MUHo4msUSVg6i4ucQFgWCe46RCd+dhfSS5TIedy1lwCy+pdkRYljKvDoXNZh0ZM8xcyUVueZuBt4u3FPlCzkl3BkAk1dDYaaXv5Ul70OmnhlwpVHR56FYdXJqnVyL9yQ4kHHnhApHnJZTKZRx55pLe3F9i1a5fv+4sWLXr5Fbq6urq6uoBc7kV4se985zttbW3XXHMNcOONN/7rv/7rmjVrVq1adfSfpYUWWjheIXEj2tBgvSh1/kL0lrj5PA6W6SrQVQCoeXzjSbYM4AVYyLl4lpmdjFZwDJUGM9rJuRyeYHCS7uKU1faM8MBW6j5zu9gxiAMBNBL6JiUJTw9uDV/yLXtGyWf4jZXcvoHOAgfHEXAdAp1qr5MHBkCVkQq5TCwhNBG5EKLciP0Cjd4lfOewuVzUoVGxqVWjE+KGAGFDeRu/rwIWMc0Ov5ro6+NTVBGTyFqj1Uo5Ci5zOlkxg22DkaC+txS5N8k3QbzVJu8Wf2N7hqJuwMlhk/VoLg5QD3hsFwu6uWhx+PLEGOtW096FCFt/zqyF9M0+qovizYyWfW/hDYBgUsVFGwTj2jhkMZqZYbwBG1QhUNEwQNbwxiRhCVIqgShhBE18K41uPEZB1ISKuvCelwjrAFQtIoIRCfuZqFixzYyp0yZqNajqxG3W61d3uqDgqjZEHA1SIxXtJE5BEJw8/uE3SerPzQczKpq3g2O5rGMLM+zdHTT+rNz/2laVYdPxlez50215RjDy2YH975w9eEbbSyquDPL7c077T3NO/W/bV/99/3piUkaTwa3RvzpNMxpx9HH0auPxsCGapRdxnibdzC18XuMgl5ivt6kkd/yI6KLDIzjQqGaME6hnERVRDWvKxEcnAu/R8QML8h3jfv3kYo+IccV4Glj4Xwc29GUL//vgprC5zZ3Du1aPL/2DuWeckG//3PbMcKPU5WbLgZaOb8qnhdcPLfs+FS2C/jiEZfJZO/5gELPuIcIUuqCKT26xGb3bb1Lw0REStwwnTshqnHZNwpXIdtj6FOmTKkGZ7BwpnWmGf9h8ayHMA6OeAlHvEQRDMC4jdwSFZc7RJ8TeaNixv/7I7UjNfVvfou/NWZO1Tj3jfXzJya/3vn4JKNe5bT1P7OaMuewe5sBY81/fKtsG6SoyPMm6A1ze3nw+n6ERRP3fp7Wzrp/HdzKzg8k6NZ+uPPvHmd1J1WOixh++g0bAX91DoPgBVjFO1C7WmGZ4bAzLZkaj7RCsMlql5jVLzsPnNc1oCI7Bxj3xB8qcM5+n9sTBsJAxXLKEzjy5DJsPYcBx8P0okA4HKswoMl6l5lPK4lkcIUgJFpKlIiiS6hgZyl/Uct2pGIeFvSyd9gpfeM2jXKev7fj9dbwRIUKhQLX6Kk5xjsqdPPnkk//8z/88fDw4OPjFL37xPe95z1133bVy5cpKpQJks68pH3PrrbfecMMNxWIRuPrqqwuFwne/+91WAN9CC28JvP1E1h/EC3CEixbF7VCOAvkMJ/Q0/3PDAbYP0VMEODBGMcusDi5fzliFrYPctzla2fP53jOUsrz9RFbOBWgE3LaewUlEOFwmn2n2nQsROZEx40zIEaS6yQ9N8ul7edsCzprHYzsjBb1v4xbKsaFEI35cUuvWPQRECCWHSb4+nDSTeK1hsrz5jI2lqjFnITYm2RMGJI3YO9XUE6RI86SSLzHrCWo+B8f5/M+YbDBeAzCGnYNTe+uHH0gwEnPxEgv8QzeD+GATFR9A9G0EioGfPs+5J5BxgEZVjSr1QHOuGGk1uoGWfW/hDYHCcjP5qG8D1FOnXbyDFE+Xwsnu6O1eOMpVA5LYOmTnFUVjdbTK1FuGihpSmjlN7nigqhKp5CMBfUS/aqS8VlSsAEFZ3emM3hb4Qzid6m2STC/+CFgrKplUS+TcPFNZ7zslsTUtnPIm4VPt3HJWx9rr0zsats38xMke+P7srlVdi1/Lmr1dpxdnXO1WG2rruUxX0c33NybP4BVKogX5/OILxoPGNw893yCIMzDa1IqlB72m6Rm0OT9WpubCE0MTkfgpexq9p6KIqohjReOL6Ai7GU0nLPsNLzLBqgoqFhAVpehkujO5rJieTN7DLi50bKuOqZI3zqTf+J/7n01R/sZXzRrnA9OXLsn5f7p18smx4Nwu9+a5RzFBp4UWXoiWfZ+KFkF/nME/rIe/4df3acqGS3iPTQa6gkw84oeK+LjRpsRDaExEwSdjSpo2IJ5ZEy5yZFpdraf13eKPWpPHxr8gjdPCkoqjQtZeHPUHwMLx6QAcHvduv63aN9mpohcMLFvg9bafNf7OE6efVOp55ZOPO9y3hecOMaOdjQeoeSkFWexM+AE9Jdbv5x1LIqs/uxOBrgKq1HwW9bF2L76lfyzyLXYNI+Aa2nPUPFyHtXvJZxivRSvYAAzW0p5nooEqGUMuwxO72bAfDeVviddKk50XJZ+l1ohfteQcahJ5LeM11h+IVvMVI/znS8g6fP4BBBoBBRffn6LBRxko4xiWz2BhD+U6a3YTBBiJOwYC4AihLOYISDxr7rHdLOxl1iv1OFqzm288CTCrnY9dwM+2sneUGW1cfUokhGzhWCEdnXrUBl46Oskc1XiAI4bMfPCDHzz11FM//vGPP/TQQ4sXLwZ27NjxwrNuvfVWVQ0H0bwM1q9fv3Hjxo0bN37jG99Invze9773+c9/Xo7kmFpooYU3HVbM5BOXs3OI6e2vaYCNjYnviTqe5eAYhQwFlxnTWTKdsSpr92IVL8Aq5Tpff4KFvXQVGK2yc4iuAofKeBbPbxaNpU1wxqG7wFCFgIgNb+r4IFDW7OL/upD3ns7P9/PNp7CKn1bbJ1VoTeFo9FJHjnLjyKabLyLuDP1WE3XWjbYVuyvhCJnUruO2NcmzOmWpJk+WJOO1KUgUmk6CbxmpMlxpEu5qMQZD1AsoeVPXkMswUScWvzQzCpKw9oqJfXONVLX4Af3jfOlRPrKKYrbr4XXTxqYNVbrFtT0Lsn2zW4YAWva9hTcA8ieaaR9zh77t20CcgmiD6vPW368adR2JqHaD2LieJ+rDZUTj1pqJOl7CbvTJTTG5xSgqmjwW0qR/fILGJfCCKMEh8cOOOj5uj3pj4pQERRzRavNKK51jwK3vtZnppv28l43PA0bvCWo7rNslXVc67rRfxOVarvPkbnzLGXNjJdYvAIVZpR3FXYvKm73MWCE4+N1pJzx/8dzPzDzvlc98aYg4v3n2Z36w7l821yqBk5/wame3H5V1FiSD6XCzQ42KikzRyPMCjh5iy5gcCaqR7ZIX0PSSpu9JWxY1UaFFbJqbmZ54koEajNXUS6oIOXGtDUScD81Y8e1DWwpZd9yvX9I554cnv+t9G+9aWx6YlStlxDxVHrhx2ok/Gdpt4MLOWRd0zAoXf1un+y8rO/vrwby8k2t1zm7hWNGy72m0fknHGYa+7Tf2qWhEqcdtaZrDQRBQ61Wa9U5hzGEwIkatxpKeeMamJMVRMdE/tQ0aEFfqCUowqjZoqp8kNf4mWSu0FFhKZ5vjlJ0HntoxXqjnESyate6Jo7N+Z/7yNyc7DwxNYmC4QsOPCejk8gER6j4adoOJr7VSlk9ewfkLOX8hn3gH7TnqPpVGM+bceIh5XYxVGapw6RLac+Rcaj6BJYj711sLwlgt6mgvEkW2FY+q1/RYkw42oVjdCOef0NwhglWsYiFQrLKuH2OiGv+Vc1kyjXUHsJaah7VMNFLSg5RawbdkDOU6q3fg+WjCd6S2YZNUgcRKOI3+F8ChMruG+Nrj7Bt9ya9alR+txyqBZc8on72fNbuYaLBpgLs2HXlwuU6l1dHvVcAsPepOU4pZuvzY3qVYLF555ZXbtm0DSqXSihUrfvCDHxxxjO/7H/vYx1avXv2Kq33nO98plUr333//AzE+9alP7d+/PxlQ00ILLbzJMa+LixezfDrH7NIr5DK05xitMlyhPUd3iX2jPL0XQOA3z+I/XsS7TorGnBohY6ICtSDghB6GK3ih+Y+HpYfrhkX3GZerTuIvr2bJdHJuzCYkh4V/K3dsZKLBzA5WLaCQobPQZKWbG2WK1N0Ip8zhjy6nt9R0MJL2L0d+yNjBSN4x3eNGYgMdqVRTDXMSbh1SPq7E1jz5M35TbSYWIGnEl7ghlkDpKtCeI3nWGALL9FJUQEBa5MiUxdNteSIhjQJsHeDn+xmpmEe3rzKbT9ftp5Q3r5p3INtSJQIt+97CGwO5BabtPFer6g3gDeDtDZXISdYQJGTnNYmJAXXibiLJXUXCeMuCxDeY+M4WUqqSvgeqiGlG5wJGU3cXidVDGlTxx3Dbkaw6nWJKqG2uIw5t55neX3c7LnHkZbupTTwVTDweaJVgx8TYD8uv7TsDwAv45pN659P2zsf0z2+f3L/5F7AmAFufLzw//cxN3cv3FGY80HfOtODDf336DeboCLL+xuRn9q797zsff6J86IiX2p3cV1Zc83tzz/7IzBVPrLxxeiZSUNVtMNCoJIc9PNb/6T1rv35oczUeS/vPA5uHvZoNTUA0CliaKdtw3LqNe9CLiS1XbJHC/LhJ8sqpRHgyUoWYf9GY3E8OT2h91bxx88ZFMIgjxhERk5pLCDnjtDmZnmxhTq741YMbBv2qI7x/+pJPzj9rX33ygo6Zntp6EBz2ah+cvuzLSy65dcWVX19++TeWX1F0mhrfosOJxRY738JrQsu+p9FS0B9PqO+ytV3h3VyTnHw4aEsxkXkP6+GSAZgp4ZACYizWxOVWkQMgYdt4jQl3nXLzhqg7nkT8vXhRTkBjQj+xI80zhfzJ0vu+4/gCay84QNmtdngFkOLCanv3m1fdPL2dJ/ZESZ+oAj2poRNCn3JwgmtPnXLWzA7esZQnd/Fvm2jL8/COlL4MDoxyw2lcsoRSlgU9AAt68fyoABwh79LwI1cjjFcTyXwSvIaXYMoppZAh63JgPE5HgQh+nDQKCwANkULNNSzqBfADfBuJDhK5Ck3dShSxP3+Yuj9F1BBB4o6ykoqtFZuSvoTfmAi5DHtG+ME6Nh4k63DyTK5YxtyuqL2AVUZSM+7GqwCTDbqLDE7y/GHW7iHrcMEiHtvFz7biBXQVWTmXa04mf1Tp4rcynFUXBA//7KgOFZxzLzzmN9qwYcOpp0Y/hz/7sz97//vf/9WvfvWjH/1ocsAXvvCF8fHxa6+99hWXuvXWW9/97ndfdtllyTNnnnnmX/zFX3z3u9+96KKLjnmHLbTQwpsBIxUOlZnZ8ZL1VQoPbuPO5xivYZW2LBlDVxFAIKFmBBb20lvixxvJeKCc0Eu5xv94AJTpJTIO4kULHoHeIoUse0cA3rmcrzxK1tBIxOmJHRQOjPHffwxQyFDK4gWxpU4LBgkFohBpP3h+gNFJOguMVonS93aqM5C8S2pzU6iumOZucjKxpxstkrzjC9r4ktD6tqmaT8T30VLEbHvK6FcbzOjCjqFQ83AEa9g3RsbQU+RAOVY70vx+iD+aTYnxQ82jKjWP/lFOnomSJVho+6nVyPW++L/7Ww8t+97CGwTtq8zonVgvzuNpEv6GZTgGtU2Bu0ZNvpEk9xk3yYzIeCUtn08Q344iHldThUuqklXxRP2op326eXnpTKd4lhz+UqAe6mnXBceilfOH1eToGHi2UN7DfrjnZK5cdgzrNHGorFv2++ydFGlkip+797+YZad/5ry/krRaVGFokmKG4iv0nahrsKNSXlxozxpn+BC5otmli8UsNsLCU452R57a/7j1wWcnh1yRfziw/vGVNy4rdKUPmJ9vv2XeyvQzd4/s+fXn7jLI9X2LvnjixWsnDl+38c5eN1+1/obJ4c8tOn9vfUJVHRFFbbo7azIpLUQoniRVWRXF4BLPTdGI1m9mGsIrKRn9aiMDmratkvD14axYqamfNU64QwNDjVozDBc8q6O2njVOJfBccazaZyaGbpm78uGx/t95/mclJ+OpPat92qqOmR+asdwVc0nXnKP9clto4dWgZd/TOI7507cgxh8Iy3iZyi+G6VJNZU3TyVQ18QCypApXdaruKSb7Yy7UWLXClNSzEM+FDTvhiaptUqjN3vahoBhxu43bI8evfB44f2nnkxsOdOzqqzv+/tkHP/GuF5nd/CbBD9dx3+bIM4DmeLSEpxbh7Pn8+kpKUx2mqsc/PMK2gfjINPMNInz/GX7/7c0yRj8gm0HDHvQ0XYSmy5KS7KUj67A7bfhq1WfFTDb04zhYjWJoP2YKwvVch4xhssHiaVy4COD8hdw9VZ+e3nOUyUplppoOULxDjX1IjWv/kwRG9Dj++HWfLQNsPADQ8Hl6H8/sxRiuXM71p+EYugpRsXz6SxurcsYc/v5hMgarbDjIeA0jBMrwJD/djCrvn+ImtvBCyLTpzsWXBQ/99BWPdN52rsxbcJTLDg4O3nbbbeHjarV6xx13rF279uGHHw6fufHGG++9996bb7757rvvvuyyy4rF4oMPPvj1r3/9wx/+chFoWwAAIABJREFU8BVXXPHyK69Zs2bnzp2f/exn00+2t7dfccUV3//+97/whS84R9dlr4UWWngTYvMAX3qErEvd58KFBMrcLs49ATfFaGw6yO3rmWygYIRJj2KGA2PkXU7o5Yy5UxbsyPNH7+DJPbiGcxZw61qsxQvYOxo7iTaevxpzPh05HIfJRtR+5+SZfPQ8/uERHCAe1hJa8IyDF+AaECbq1HwKbtP3jGypTnE+EaxyuMzhMsREeUJYTCX1AXIZGkck0QVs0/42p/CZqaems/4vYOdV4w8eo5l9iDsPJBWjPSUcw9AEnrLzML0lSlmGJlHoKxFY6j6jtSM+ZcqvSL1LV4GKR8Nv7vHn+7n2NC5fxv3P4ximt7H5EEOTnL+I4ls9Q9+y7y28QeANq2RFvDDsMBBo06ePSFWJyVlVDcNslUQqL5FeSJvBRyx6ay4DYe1OKDgSjcdshGG81o3TpepJUEaaCUV1u6X7Pa5kmP0Jp77Xuj2SPaYeWbn5xvvpocLkvsApSR5z50bOnhfNODk2tOfwfWuc/aX6F5dlVg5fvfAevffurw3P7a5cfMJNS1eaqs+3nuK5gwSW961k+TT62gNtNLyxQm7KZK/vD27/+PMPnrTXn28Kv3/p5e1ds4YPkS9Sr9E9g1POP9od7a1PPDTWf0K+A6jbYM34wSMI+iNgVT+/95mFuXbXOPeN7vvu4a376pPTMvl2J9tJ5ssHNnx64bmHGpUOJ+djR71aU+9ObN1sSk/Gi6WKE0Y+NDfpgSiSfjLVKi0ZitZMBIeXoa2qn0EC1f7GpIN0uplItm8EyIiZnytN2KDLyR72qhOBlzVuzfr/YeuDeWM6nGxfJt/uZHoy+d+fc9rRfqcttHBMaNn3NFoE/XEDf1Crz9kjQpV0kBK2lw95dGne1FMFcs2K3SYzKA4axB20AbAanZWKZiR52TjGlNROJsKk0PsQwKImg9YF8IfVTkhjr2bnyHHaSMmI/Jf3zu4fq6Eyu+vNyM4r7Bjkqb3c//wUlVlaaxZG6a6D1SnsvFXW97N5gO2DzcA4WoHmpXF4gr+6m/ecyjuWAmwdpNpovlXVpnyRpFRTUroSolhd01kgqPtkHLykB31Cl6f2DLxtPr/9NrIuwIx2PrSKbz4ZTW9zDEFqAF3S2u/0uTyxK9KyHalJgK4i87ooZNg6yPDkET9GxIIwu4NrT+GBbVO+aBUC5a5NnD2Ped2cdwJ3Ppfy2oh2VfUILF6AQP8YpQx1v8loPLWba04h40yhZlp4AdyrrtHDA3bThpc5xiw60b3uxqNfc8OGDdddd134uFAoXHnllU888cQpp0QqHRH56le/etlll33729/+1Kc+ValUli5d+pWvfOUjH/nIK6586623FgqFd73rXUc8f8MNN/z4xz9+4IEH3vGOdxz9PltooYU3FR7fSXcR1zBS4aFt9LRFs14uObF5zECZnMtko2ksrKWrQCnLB8+OpPRpzO5sFsMNVmn4KfOqkcYz6Sl38mw2HWK8DjT7rVUaZAw+TZqgq0jNo5ZqyGaERX2gTAw0pegLetkzFM+ET+e50wx4iJhnjxD7A36QqvFP/A3TPDftP0TZfY0ep9vUJIs4oedgm3Y/lCUmqfck8Z+sP1aNPmAxw6jP8CQFl1qAwESdUp6JSW46h288RdXDgEBAk99Pi2RdQzETE/SCKocn+ecnuPk8zprHxgPcvoHBCYCBCT5w1otfJG8ltOx7C6877CSj9wR2MpS9i0igGt93JJ2PlDicjkn3sFY9fK1JvEY8ftJxntRfqVuPFUM4dpSQkLcEI2JKSMYKjhQVizZk+r/PSgbA6aTYeezxQuFkYy5U7hdTxCkJI0L9tbXc7Cx4l2nmnt7n+mb99Zp8zo5lrYf4A8ON+wfWzb74Wx/e0fOJ5xa1q0rdl28+Abp/+d575n9KxCyce/35K7+QybSHK/X/y+PPry8UfJnMsG7bI2+7+dogyI4N0jODk84l+7Kte9KYnil4qp61rkglCBbkX2GEWF2DNeVDSwqdQFbMiN+YkS1Wrd/uZOvWXtI1xxVzUqnnvI4Z947tyxjH0yTO1cjQGInryWJhJSnz1FSGxTx7ROek8sQkQXFsB5s8jcYafMWQFddic44LOulbRUf9BmJyxlhVT23WGFecDmMu6Jj17YHnFfXUKkxYz6g76Nc7M1mLZqQVdbbwq0DLvidIxNTHE26//fZrr7129+7d8+fPf7338qtDfacd+KdAJ7Fqk6YycoSvHwU7AjqlHdmR6dnUCY5iJSZUNU7ZI0ceFzZRU8cVGwBJQV+0sgqZbvFHLSphuR0ipqiFk5zeX3flJXQ/9Z06+A3PHxW3W/s+ksnNPZYk/y8JVvUPdzx67+i+Wbni/1x44dJS9+u9o180/nUd923G2mbZXTOsTQj6+Pqa380nr4hazQB3bODBbYgwVovCY+KUjSQKNQCKWYKAz11LPsOf/IRD5ebF5Qq+NuNV0abXEiIcwiYGLzhy820ZJr0Ujx87JUAhy5+8k5rH7M7mhkM0Asar/OU9dBU4OJ5suYnpbaAMTEz5sSR/duT5D+czVOFrawjS7lH8i5nbxZ+8E+CHz3LX5pSfHW/jfadz5XL2j/LZ+1ClYdFYtSdKe55yHdfBWqwyvYPBMkFKYOMaAkshy68t58oVvIF+Lm8wWOvf/ZPggXtf9EXngovdd19/lPPfW/jl4a1pylto4VXgn9ewewTXcKiMa+gt4VsWdHPTquYx2wf5+4fxLHUfQGBaiUKWoUn+6HJmtL/k4vtG+ev7qQWpZi6xtXPBOMztYs9ws4OcEf7y3fSW2D/KZ++n4Uduo4XeIjmXaSW2HabqRUvdfD6rd7BtkJofEe7zutk70pzyGo2LT7PtKaSnqiaZe0mrBwTH4Acvcnpybvh0dNgLHNspLnSck2j6MDrlz2aVgE8xR81DIRP6J0l/YcUYzpnP+Yv4ymqqHo6J2us1VRApPUT0oQwhj4NBlbzL392AET59L7tHolrDjMMXbjjSpXlromXfj1u8OYz+2D3B2H2BJjfO+BedyOKSe0wc1VhNfrpNPZJKyMDq1NuSgKZESeG0WAlL0kWtGlfUU5MV60dt5/NLJL/QjD8UqNJzjdt2/i+OTq00+Noa9o5gleUzuGnVa7wFqfUO/9UnttU/vr80Czh1aNOy0W0DeSnY6uxr7vrorvl/umFJpx+ILaJYt3bXqX9X6auZzrZqbeDMk/9kxeKPArp1gM/9DEK+WoeK0vvbF3Dm3Jd/65fCfSN7/3bfszX1r+454T/PPf3ILkMvwB/sWP3tQ8/njTPs1x86/frFhc5bdj76rUNbLuyY/acnvG1l27RnyoP3j+79Yv/6StCoWN/TVIFXWieZ/CMnqrLwLxtOF0gZneblkLZrU0PmkJ2PJgZGds1FfFUkatiWMwaoB1ZixWYG8dCTiz23n/yuLZXR9266KyMyEXgzs6U2x91aGevJ5H0NHjr9htPa+o7t622hhVeHln0HWgr64whOD+KGc0ZiPbvEbWdQI1G5XKA4rqofKds1bCsviEYTwdPlVIq1NjDqhPd4SZsIUVU1ImEDtTCeMkaCIEn3RmqrUOFsRLqvcQ5/2xIgAdH7elS22NJWWzjpRdwFf1gPfamhDUHVH5bBf/Rn/0lG3jA/us/sffp/7P95VpznKkPvqfxkyzn/7vXe0S8UlQb3byGc95vYaohYYM82/zO8sHaP8Jd387sXknH49lp+vg+EtlxMUttm6Bt5FaHTYKg3UKEWkM80W9aGF6A/NROgYR1nSqumyr8/n0d3suFAdED0lzIRd6s3sT7OxHmopdMpZOgrsX2Qe7dQ8zhjDpcsoe6z6RCOcMUy7nuebIZihrFqVKEfYmCCvlLcfdY0txGG3+M1btvArmEyDoEXfz9EO3ENb4tDjmtOZWCCZ/bhJNkFBeGH61B453I+ej5P7uHJ3QSpjz/ZIOPgB9EnGp4g51DxmrmT8N9lssGP1jOjgzNarQBfAsa4V73HWXV+8NQa3bpJR0ZQpbPLLFnmnL1Kps14vffXQgsttHAUOHchP99P1sW35DNRm/JpbVOOWdzHh85hXT/DFbIOmw/hOtR9FvbS/dLtCOo+n/sZ9WTuC80HAr7QnWGkgp+eZwqBBegscNEint7HcAWBrMNolTPmcNY8tg9SyEZV/O05uopxHZgA7BnBMRFn7RpKOcZqGG0OZZGUDxAObo2a0SeSE5niNgTp5L1OfRgf4zrkHCqKTYpQU4RYxJgk/ylNx7Z5WOpVa3EcinHJQj2gM0+5HlP9BrU8s58T++gr0T+OF+AYZnQyME5gk86/qOK68f41/sMiQt1nsoEj7BtDYt9mRluTGrPK03vpH2duF2fMORbKrFznfz/OgXGmt3PTOa+pbcWvHi373sLrCm/Iqh8roKM7iBClGpt0KaiISdrTRzMuNLkbNluXRMvY5p1H0LBHTqyYDmt0FcF6KkrQsOKI5HDyFJaajsud9ksdMcgrdG5/lShmuWkVzx0k43DyzNfIzvujB2o/+JY/fH0+N+2sgcMZ7T9c6Ki4BUeD+2b3vr//Q5O58WzgozUA46vUD3U83xGcADhOrt4YDteRHUM26vMjAiVryBxjTsJXe2Kh619PvipvjpZ9+KuF553bPnPAq17SOfukUg/wDye+/fOLLigYtxw0fmvTvXcM7WioLRq3aoMwvaICVqKhvlE1RZAaxp66DkSbF1RS1GWIG+MkCvrwmISjT3SYcSZAVUQyxgSBr+EGUM/adiejBk9tBuNjrWgO5/nq6J7axGf2PZ0V44pkxCkZ17d6Zfe8Ty44+/RSb5d71CUJLbTwGtGy70CLoD+OUF2v2oiY8jBqSelxokqIsDg58hviPnUqYhSNOL+kf3aUhHXV1ShdH9/5U1lbGzoW8ZCSSOITRy+RZQiPd/EOqjFGfU1ql21DxGP4+/7sP86mRfTq4/Vr+RGr9fgpUb9MMKpu7xtFH/Sz0X2uiCPi4Gytjo369TeViUrU3xr9n3yGnhJnzmZfmWf2TdV5CaLsH+PfNmGE9fsjl3SyjnFSBHccTguxMNwSgMD/8xNOncWsTkbiwfdZN2pGn96SkRQdIGQcFvZwcJwNB6bGzCnYlAY/PGbdfv7rD5nZzkiV3hJGuH0ju4Z5fBcKrmHFDN6xhPu34goZB4IoURF+jsHJZOmm6xPuR2HLAIBjiH8K0ecOndeLFnNgnP2jzOjgYxdE2/vsfewaRgWjiHDHBpZO49TZLJ3Omj3NbSvM7uLsudy2PvLDvLDdzdSaR+KZQjuGWgT9y0N6et0r38WVR1aftdBCCy0cH1g+nT/9NQ6Vacvx8HYOjLN0OpcuOfKw0+dwemwOnt3PM/vIZbh4MdmXJh12DlGrNwnriAmSuHpMKeYwwkg1Ol6Ved1Ma2OywVcfY9dwNOM946KKA+89nZ9spOaTz9BbpFzDMbzrJNbsijTm4RsFGjmIrkPDYgQ/URWmpOuRB6LNTDmJ8DA5ICE74k+RcosREMERggBP6CowPNmUySfSeI3l+bFetfk9JJkAScg4JYCF3ewZjd7TFcZr0UuJTLIR8K2no3UuXcKNKxmc4Kdb2T1EPsNwBS9grEYpS7nadDDCr12VnMsj2+kfR2xz0O45C5of9OHt3LGBQpaHtjFZ56LFL3MFvTi+vibSK4xW+afHueWyVz7lDYaWfW/h9YFFG/HNKSxaj710Sf4AUVFDwsWbJLK2AemGIbHKR9UiomKNSiKVjm5AIka9tllj7tl9Yz/DlCSoWK2BRI9zSw1g8r+cz1vKNrVHrwGTQz/f9eOP1ieCbj7UU6u5WjA6e8XoWkv2oZnzhvMLlk2MFoLitxZt+vC+B43XZ/ySCUonHbhiy8LH3Eax0RibOzNuCb18homzHwj5ZbNYMfMYtrS7Xv74tocfGes/p33GX5yw6uz26UdzVlbM+6YdecstGBf48dCuh8f6fdW8cSvWB7LGGJy69QJDk14H1AHiiSk0pZPpnrGJAWqOK0+MVHxWwtoncWJED4lGzVMFtSqGqA2rCfBnZoo1DUaDuihiyGJu2bn66YnBvJgK6iLv6l0wK1v6wPSl83JT1QAttPArQcu+twj64wbeAbU1EVGVkE43kbJIm2Ngm/ohadY9iWIFQaKpMgKqFiVk8+NSukgsb8QU1E6KqqijxkrIf4ogGjL1GirzTbP8DjFYn/p+nf5Rd+CfPK000wco/oiM/iTovi4KFKtbg8P/GGgDoqZ9kTbK6cDpfKOw88DyYs9PR/e7QoCdnSt1OL9YWcLrh4rHnRvZN0pHgZEkXoVAqfv8eBPFTDMinkINQ/8oStzdBRQcob3AWDXqKptcE5pk+wHIueweoatAdyGKh1fMYPcI/aPNOPnEPnYOxX6JAMzs4F/Xse0wImQcGgEk+1VQHIOESvz400UvCQfGcQyuwSqO8NjOyJXxA7YNsnskKsPvLtBd4rkDTUVe+BZpH4hE8har6cO8QpLtWjmHy5axoJvvPcMjOxBwHd6/kosWY4RPXsE/PMK6flwHVawyXou+k2mlqJ1O+CPMGBb2ROx/qLs/oh0/8QdXuGcTzx3kmlM4ZVar7L2FFlpo4c2J7mIkhP/No2tBnibrXwbFXMrqxXR21L5WMErNo5ilkGFOJxN1lkznN89EhI0H2XYY1dgaWqziCl9/kj0jCEw2qHrM76K3REeejhxDFdDIYopGpXKFDGO1SJJP02UFyDicNZcn9sTEN01fYoqoPZWbB4zBKuJEBXAh2R0oS6djhE0HU8fGbsaRXelDoYATaQXC+jwNbX0sJjCGqk/GRDu3sV42cb/DdjrG4DjYgA0HuWySQobfPJNGwDefYu8IgbJ8BpsPRYL6eAfR3nzLnc/RWyKToeqRdThzAZeksjJbD5NxqHm4Ds8fPhaC/mA5cp8cYaD8qk9voYW3KibW2trz6hSMrQZAXAAUhr1xJbqgolgrYlJRlEXjvjYGcUma5KhYg1jFiAGMiyoEaoxogFEFqfe7snqvMs87GFbPqztNSm+T4opsdt6UECAYYfgOzx+heJLTecUbpXv4oc1frdX2F8rXYyqun4GsLx2etO0u+ts6rCMVI+o5E67MacjMnDuu+Qy9c+SsE/yh+73qxIoTf7ev+8xorQU9XLFM7tuCMTiGk2ce22iur/Rv3FgZPiHfsbte/rv9z35z+SvMhHxFNNS6RjQWOBqRhrUWmxEx4AU2DtZSsraEK2m2u0nlicUiJmpck5DvTc29Rtp5R4gKLKQZtyoeVkQ17IEgguqoX3OMHPIqGTGqWCSLY2BDZdgRQcQBR8x1vYsu6WopwFpo4XVDi6A/buC00xStNwMLbdJ3hI3nY0GRhgVy0Qskc69ULBo6AZFCPhyHZdQ4og0hIxh1OtSUjJ0k16e1bYlnkYwEM8n0AhEDKgWRnGbniNMpQSXU+Guc/9XabsAB/BE9+L8CY0ORvagKxqrilMy0D7ryRroe/3rReZsrIw+M7pufa//bEy8y8mbhQB/cytq9lHLU4tFwIUHc8BmrYgTHxCq0qSJxoLNIxrBrOHpWhPld9I+lxrQmMpKE0QZRxmtkHfIZVsxg7V46CmweYGQyNfcGDpZjFVvMg+8doX+UWZ1kXYYno5XTe2svUG1QMNQtvo8JY+aUUq9/LGr/GiL8u+KR8RBD3WMoDqTVYuMjVKIURSh56C4xWo062CYSGY17TeVczlvI0mmsP8CjO6OP3Ai4YyMXLo72ckIPGw/gBdEG1h3g4DgTDZZM4/BEXMGvHBrDC1gynU0H4w2nft6duWhSX5gnUGHvCF95lLPn8esrKb5ZEkgtHJ+4//77b7nlli1btsydO/eTn/zkTTfd9HrvqIUWjmdUPQTyLzHA57VjetsUTjxhChTE4rp4AYfGue40ls2gu8BolfEqxSy3r4+arUVUg0XAClsHgLgTrtJf5vM/ZbRKPWhaMSM4wvxuyjXyGUQYqWItaqdMdp3TzdWnsHYfAaGMJNoYMfWQJsRDaru3RMFl/1g0hS+wGBPtJ+/y3MGUOj4+JT1CJvQtHHAdprVxYh+rd1JwKddAwhmvka8SWA6N4xgyDlaxNt5VLGMUolbyfoAqw5N8+h4sXH8aXQW2HKSnBLB1AEewEn3GBI4ha2j4lOt0F5nRxvvPpLNA2gOdqDNSjTyukUmOATPaGZzAMQSWaW+6AUsttPDLgZ1k/N5AqwoWB/w4tykWlTAchiirKOJoJIJWRUUMasMQPpz+JWGhrhEsCk4ewHokjbCkhE6Ekjqnpl2Z4fHo/gcKwbBmup0j2Hlg4J8ajX4VI6O7fMTpvPwN0TrWBjXjZm1mt2jBSt2xBpFiMLHImX3lgtk79/UURsteJjPDDhfphk48o7tHzt5zTnGu3bjsoa27/vmUJb/b0RZPR884TGsn76LKz/dNmZp+1ChbL4MBsuKM+w0gUP27/c8+OLp/dq70h/POXPTSM2MD1Z+O7hvzG5d0zenLRMUL7+ye//3D2yb8g2N+nbg7G+BZazBiwq48pALJ8Lx0XdcRI9AlnnNAk7hvmovoaop7ssYkftxgyYb6zNThIIHiIA21y4rd0zM5V5z3T1vy5Pihrx3aJBCoPbWt9+mJw//3rjWdbvbTC887rdR7DN9tCy208FrwRiJEW3hZFE93Ru4PxDPxtJEomhETli+Fc2aS6qn4zu9AEN6TTVgLpqoiEtmNqH8NoBqgASJqijg5CcbUG1OMdlzs1rb5cdc8UcU4aBAIJqThjaumhG1QXOGM3uP7gxrRuhJOizWgWsUfVrdHvP1qpBkkgRZOMe2rnPxJbzgCvGDce0+75vXexavEcIVdw/QWWdDzkscMTJDPIJBzqCZ8OiB4FgE/DoaFKNtv4xGsG/sp5ZDYY3ANu4bARIR16FUYyGeoek3vI7wi6j77RmjLU8xyuBw7KHFMbmGiTs5tNnURIsJ9skFbjnyGjjwHylHnGcdwYh81n1qDYpZ6FRMGurEeP3zoJ2F/3Ncv/PV4EhcN+uwfBaIGOxYcIbBYYXYH/+ntuIYth9g5xHOHODgWdcUNJzo4hmKWRb0snc6OQb68utntR2CsSqVBKQtw2RJ+tpWxGiK48Mh2eopkHMZrkZYw3HXF5/97JF4hNQov/K1WfYhLE+IfGV7AYztZu58PnjWlBL4F8Md2Vtb/c23XPcH4HtQ6HfNyC95ROuUmt2fZ6721NxsGBwdvuOGGz33uc9ddd93tt9/+kY985PTTT1+5cuXrva8WWjgOofBvz3H3JhCuPYW3n4jzS1BB3r0pfjNp6tMzDp4FwfMILKp8/+e05SJFuSqLezk8kTqRqAWNEQJtyuoFGh4D/pQcMxZrMDDRoOqTy+DbWPpH3HFeAXYP8ed30ZlncDKmM5oVbSkKI86jZx08y+IuDk3EjeaFUpZGQMNnw4G4dV5cItBU5Se69bA0zaUty1iFU2dx9nwe3cnavZFT5PtN0aIV1OLEH1lidyJhWzoyEbMvQmApFcln+NE63nt6syePGLIG12GyMSXfEFiqASKU69QanDWPrsKR/3YZB4HAIsLARNTQ/1XhQ+fwT49xoExfiY+seuXj33ho2fcWfvWorLdBJSJZ8QHCMvC4FYlN4qkosInvNEaNNu+GClgPpyDSAIOIYNXWw/BY1QgWyYpOgA2XtwZ/0s5y2z1vIhPeZFXV1o/YILZCo1/Fje6btee08/Jf9rdyVOhd+L6hnT+wXU8E3NJ34A9cNe3Brsa8BbmbTzq12zWPM7TG9tYGTw52UPNpzzFaUxFFT9lzwYGOtXumeX/+6CWDTM4qLf3k2Xd0Zp1mctQ9xgzEu3sWfPPg5q5Mvuw3fnf2KcC/DG77m73PzMwWtlRHRrz6d096J8DBccp15nWl8+X/dfsj3z28LWvktFLfPy69bGa2CMzMFr+x7PI7R/b89uZ7XTG+ahzeiRUbzQMHVCP5V9OyCVZp3sUlOiz8hIlarpkDlqjLUkQIpbRu4aHhqVbUaGSJSOynuiIBsrdW3njWbzoiwI19i7szuYdG++fn2y/qmPWfdzySEcdiN04Orz/7N9rfNC0EWjhO0LLvLYL+uIEpYFRs1JAuvL0nidSwu92U23vYPzssVhYlHFMThTVJ8VTMWYKoIdMlksPtkswcJh5Wk8dkZfIpK66oj4aEe1ZUwZowEBNFSuSWOYVT8A9o+VHV0GWRiLINiVFbZuTHwbTfdp3u+B3jgKT3+uTJY4Sv9p6RvaN+/dKuObOypdey1PGNh7fz7bU4BmN472m8/SUEBSf0sOEAOZdKI0WsJ0EjVBtkHDwfBQtdRUYr0bXjWUYqTa/CDznuoNk+z3XpzDM0EY8sSMvcBBW2HCRICPQkMI4XrHkQy8YVrCWfZbxGzeeiRSzq45/X4IMIszu46iTW7Kbhk3GY5pBzWTqNfaNsOYwfYCDjUku1v0mPn42fijYmkHXxfHrytBUYrXD2fH7jTIA7n+OBbTiG8RoZl0ZckiqG605hWjsrZpDP8NB2OgsMlpvUuUDNiwj6fIbeEpP1SNNHQDFLpYEXRA1n617q2wAxU763SO4nKbcsPjJ8Mm/41lOcOpvCL01ueXxBg7GH/6T8+KfTzwWTBxsHniw//pm2M/9T56V/Iy2P8xeHNWvW9Pb23nzzzcDv/M7v/O3f/u1TTz3VIuhbaOFYsGeY+7YwvYNyje8+w4/W8d4zXtKgHyV2DPHwdgLlzDnsHObxXYxUU+y8ctIs6j6DE9QDMoZyDRtPZ234+JZilp4SGw8BKQV6LBcJki650lw2ekKbHoIoc7ppBGRMVN9GquitmdFXvIChycgmhr1rmsfEWWoHAsUK9YBahecORN3nHIMqkx42wJjY5UiZfk09CF8JWQwswxUUvrSarEtfKeqzP8VjiU/0k6w9hMKdAAAgAElEQVR/4sNopI0VwXVpz6HKWDX6MoxwQg/zutkzjFXOnsdYlQPj1H18G5+e2pyAZym+mE0PEzYhRVXxOFRmTuerux468vyXS1/dKW8ctOx7C68TNFDJIj7aIGwnYtQEak0YkUc+ukStvxXCGnVFUY361hNOfxWwVUXU7TLBpNoahHcjg6hmZhtx8EfIzzO1rQ3H9w2NwC0Vzs40HggkujFKYfmR4bMUcDolKCMGtThdv+Jv6CXRPe+qU699tLJtTembgwVvc/TsRWcyzQVOuxCWuNx/mIks0slYFQknd6FCqdE9aLx+/7AYd8fY2q9u/L0/WPV1dgyxfZBAee/px7ald3bPv+/0654qDywrdl/cOQvYUhntcLOOmHYn+28juz21mQe3c9sGXMOCHv7d2WG69GCj8n8GtoT6+vWTw/eM7PntGcvDNXsy+dPaekEyGIu1EiVYFImn/sZzVYRmEJqwIhJbwGYqN84rS0pRl1SrR6nnRNEVM/sSy9RUUoYrCq59odvJntsxy4nfpSeT/9yiC8LHH9pyn4O4IuDsqU88Wx66sGvWsX3DLbTwqtGy7wC8UXqTtfCKCMpRElSJ2Pbo9pzEDg4mkQkLuRNMfqmoKKmkvUYieCI3IlQUISJkOgyqQVltXfFFrdo6/jj1fqtRda8KZLosfly+B4r6Izr5eDD2Yzu+OlC/WXulimRMGJkENa2st1iyc6TtHEccQRCXwgrzGtl54JYdj9605f5bdjy64slv7am9VZtplut852kA39LwWLMrer4R8OA2vvdzHtsV0d8XLOLdJxPYqLnqFGGaRoVyXjjFSADGKqlOOESHNZ0KnRL3duQYmggPgSTgTGAJbBRgkySK4lg+78YeSUrNV2tgLXmXRX30FrnpHDIOM9rwLV9aTV+RmodVah6zO1m7ly0DoFyxnFuuSOWfUgoCSWR6mjoAsg5Zl+UzGSjztgVccyrlOg9u4/GdFFxGKmhc1J91yDqcOYcrV7BybjTzbc9o9PVK7HUp/OU9/PX97B4BWLUABN/iB3TkqfuMVLFKKUvDj2bZNeWBqW8p+dOPUyYR4s1r2AzBUPdf+Tp5K8D6gz+8/gjrnsbE018c/N6V6teOcr1LL71UUpg2bdrVV1+9YcOGIw77/ve/f8kll3R3d3d3d5977rnf+ta39Mjr/zWt/0bGVVddtXnzZmBwcPCee+45dOjQeeed93pvqoUWjk9MNnANfsBoFQNdRX60jv6x17TgFx5g5yB7RvjqY9y1qTmtPRF0/sZK/uNFfPBt/N6F9BYjix8iGfHq29gOpvjuyDcIncI4pojEfbGhT6xtwixXGrghDZGEIRqHJBq/RXiSiZSSoWGN3FZB4nE4yR4mGtG5IU0fJhiCtLZdmwcnPoDG7EboLBvBgG/pyLMvngQbHmniHPmUzx7vObnZW2WiTkeWcp1ynUKWms++URoBd2/ifSu57nQuW8bFi/mNlZwyk76k15DE+ZIUb/ODddHQmjRWzccIniWXwZFIB/AWQcu+t/D6oXiKk50p0UAKR1EsakQ0bFIT/d9OSQg2o5yQmg1/6wk7K8GE1ZoKiISF8AKiDYIx8Gg7T/LLXNpyQaG96/pM97VO341ufolpO8uZ88cZt+8FBL3Qe73rtov6mpkt3de+IfrbhCh2rejTywrVefgBnsUPGK3ESi+Y0c4HzuLm8/nAWUxvDxlnx7rAzNHTny16ggOIuIcru+gpcvP5/LfL+KurOelYJsSGOLNt2s2zTn575+zw5n5GW9+IV68FwYhfe9+0EzMWfriO3hJdBfpHeWZfeFbeOFathWG/NuLXniwfbtggWfOUYvfiQkdDrSGyERoLJVOqyHDAicQ2KGzIFptOiY8hNkxxcicuNUu3rkkexWY3RclLmBlKittQESmI87aOmX88/yxg9fiBT+x87NN71m6vju2ulbdVxxbnOkKrGaAuLCq8ZJ+fFlr4BaNl32O0FPTHDTIzxWnHH4HUzTh8HHarMyCO2EBNTtSjdKZ0XOzaCQ78recPJbfqsDN9yLdrQtW3XeZU11tvAHGo77T+gKonkehemqoAAHHDjidRKpgoN+wdwvQaXMVXFRXE5BFH1ItaozntUSDTe6ObmWHr263TLR2XvtYU0bBf//KBDQ0biEhe3H8b2f2xWae8xjWPSwxOQDyvDBipsmYXt29gMNagZV02HeLDq3ANJ8/ktvVYTeYEA00iOBBE46rz8OlE46ZTrr6wrrDhQywuy4W+YCqTH57VDIeTcBoI5flVsg4deXzbpJjDmDlj8ANch5EKX3oEVRyDI0x6lLK4wmlzQNg7wqxZbD3McBVH8APu3czD27hwEWt2M1GPy05jZUEi7kuq3UXwA953Bhcv5qZVPLaLbz7J7mHqPvWgeXrYBqe7RD7DcwewihEGy/yftYxXmainmtIASqXBjiH+5qd84nLOns//z957x1tSVWn/37Wr6qSbY9/uvp0z3dDdZEGwAUEQJajoiwoyjmN4J6ijk5x5R/05MPMOOjPKOyOKwjg6jgkUEElKbHLopnPO4d6+OZxYVXv//qhw6jYNNE2T5D7w6c+5dap27apzTq29nrXWs5pzrOuis4kpjfxsBf0F6lLU59AjpB0Gi8k7PvZXnuAEYoJAouWagKc5rp2G5xXCvyUx9OBfl7bc/uL7lHc/OHjvHzdd8P3DHHPhwoVf/epXAa31vn37/v3f//2cc85Zu3Zta2trsMOf/dmfXXfddRdffPHXvva1VCp1zz33fPSjH92wYcPXvva1g4b6/Oc/b9v2tdde+7LGf4NDKZVKpYaGhtra2oAvf/nLixa9JZ/D4xjHK8f0ZqY2h71e0g6OhWMzXGbS8/bcP8yKPWQcTppKXfoFB+wdJWXh2JiAZE++F7Hh/3APSvjE25jbzumz2f5kZO4FY9A+rtCXDw29TiwKk1QUkcBu1JKuSjcH232PwQKeIW2HJs8khohqRCGRWBIimSUQDz6WeY/ZdpKDJM5evWQ5hLUNSlLjmsLu4cQ0EoknITlykAYdY/bxob8IQlMW16dQwdf4hqd201ekP89omTvWMbmB/jzGkLKo+NGlmepNSDtkHLpHqM+M+UCXdHLefO7bhDZctvQQGji/vxi37+N4HWE10PJRe/B2XVihTSV4zglRfWv8sIhSj9TYJ5SI6KALt0T942qWSv654HkWPdMs7Hq8Po0S5VBco9s+5lT2GquOgI6vPU3VnvZivnP2ODX5WKXLqMyL7PU6oTUocw/sgnDPBn63icuW8vaZ1X1mtfKFs8wDW8zN64zvY8z0nqVTRmZtb9iqtKWNd0zLmQCO9bIrh14K722Z/o1Zpz8wuHdKpvYzkxaN9caq0mqNdvofZ5z2xW3LS9qvtVI/P7B5Zqbu851LgncV6uHFl/7djif73dKAV9pRGh723QGvPNbgxEnxkfmQOKctKsPScc5lIIyTtLUSbqkqJ4XGVwlKB/JLRow02GkNI3454nvIKevM+smNVnrEd9cW+t+z+tcTUrlhv/L3O54IfPS31XecXt/x6HBXq5P5y+nHT0q/hZUJxvHaYty+xxgn6N80EIfWK5zu/6jgxkpjJta/BGNM2LjV+Ehahu7UuWOM3SrNH7S6r3fD5rGWyR6nSquNdnWgPy+OSU1RTe+x3J3a6wdfjMEfwcRlUSET6ItlqQwqZ6w68YcjWwAQuhOmX8eRWyNGtKWDut0gbKwYfcbPzrGseuqXKZYdneqNUb9S0n5WbISi8bYWX0GW2Zsa7XX4PqLCrDEl3PQ4mqpTWvF5bi+7+lnXxXCZioeKZGSSUjNV/zAuSz8oHhRtEahJo3VU3i4ow2mz+OVzaJNwoaPUdaCzgcEio5XqeKPlUMi1J8/cNibXs6arSj17GkuFvVVD997gGwYKDJXIOjy9i3ctCNPHvnJnGK0KuIPaFA9tJWMDKJXQxk1I+sQJ+2fP4ey54cJxXRc/XwkmnKdEQbC0Q8Zm2APDgRFczedv4cSpPLWLsk+tE92exIIuOI/nc+3vMHDZEi4/IbzwT53G39+JZdE1hKfJu9XbHK72xzYCqlYsCgI68giCjIz2Oj568kGU/lsTXv/Gkae+cTh75lffWLPk06mJJx3Ozm1tbe9///vjP88666zFixffe++9l19+OfDggw9ed911//qv//q5z30u2OGTn/zk3/zN31x99dVXXnnlnDlzgo3GmLvvvvuGG274zGc+87LGf7OgoaFhZGTk2muvveaaa2bMmPGxj33s9Z7ROMZxNLByL6v3UZvmzFm0vPrOai7FlSfx1C4e3UbepegytYmpz5Mq6C/wT7+lNoU2PLeXZbOZ2jRmeqv3sbWPlhyLJoVq7EqhCCVfAkMDYfZ3Wx1i+N5jfP0SzpjJ+i5W7K4S8Uoo+6TskGJQcV58zBhEa4ZqEnyCsFbRMkArSj5Gkz8o6i/Ygh+G8cfMrYqY/U/y5km2PXFE1dwTrUbiaSbPm+Dfg9YyccILYFvV1u7hVSZa6RIH+C20PzZQQZj6MFDEVngaiRYhW3vDaYhhRy9TmhBh/xCWCoXyjVQVinMORZf2WsYOzGiZ9y7i3PlYQvot5MeN2/dxvO4wRckdryTF6CN+8CwyGIUy4aJc4iwagxHRGCvMlJZY5MYYMSB2m9ScaJc2ud6oCZ8lisx8Sc+UkYeNSiMp8qv85vfZ6Rkvc30vb0h2HqhJkbZA0CasJ86m+MVK5rXTlnjQWUrOmSvHTeL7T5jdA7TW/fW8n95ovtZV2rmo+R1XLrj2hU/wiiDIFRPmXTEhoXN98bHcvhZbMbWJ46fEmz8zadH9g3ufG+2tsx1P+48Od30+MU5HquZ7c88Czl99W5OTaXGyNZXinvJo3MEt4STGtewqUrOJDFZgBWIbFdrWRDg5PDau4hLEGN94IiAKhWgD83MNG4tDw24lGLVszI7ysKrIh9bf/Tedxzfa6RrL3lke8bSPErQsH9r/3ubp3pn/+1W6yeMYxyExbt+TGJe4eTMhPV2yi+zIF9EgSiQg7Kx6cdoCVRIxPpI2ksbtNUB2npp6dbruFEnPULUnWnVLbatOVFrC/p++1JykROOPGDzCdjfBGiNR3yFY4oNFZZfxRyPfK+g6C6HFiPJ5lS1WTqm0lkAFH5QxXh99P/L3fLUystw/+MJeESSn7LLxK0ZnlLWo9i3ZbdzX3L0epUDIONSmGSigozzx0OM1aM2v17J8G0/vxNNhe9KWWi48hra6hJuaSNMOyWDBUZw5kxon3K4gk+K4Di45jj8/i+OncOIU/vZ8zp3LBxYzqYH2OhZ2kHFQYCmUUOvQPUK+HE0pmLmhJkNbLR11NNfwJ++gLhP654A2Ubpfkq02YPB9CmXu3sB1D7G2C18zt524+7Gt6C/iegyXEpV9YSQrka8XJQ/u6o/SOmDlXoolRsvR3TDheqrsMVpmRgu1GSo+jo1j8/BWWmoQyLuknUg/J4Eg+761hrYafr6Sghtub8jywSU4FphQmD6m4GOmg8QHEYlbYQwZG0chkQyONgyXeHBz9aQGdg2wrbdaOvqWQf65776MnVf8x5Gdpb29HXCcUB34y1/+8pIlS2LrHuALX/jC/Pnzly8Pu/7+6le/amhouOCCC/L5/Msd/42PSqVSLpeB2trar371q1ddddXtt79EEsQ4xvHmwNZefvAEW3t5Zjc/WzGWhH3VUJ/hnLn88ZmcM5ez5nD58eSeJ2OyvY+sTS6FEjZ08+Nn+drdbOkJ312zn5ue4Jld/Hotd61n2RzKHoPFiB6Iki8gNDFDRZRCKfqL3LGWtMUHlrBkMlBtQKp9atOJVFGpGutwHI021Uq+wMVorUFUuN0EivZjOG8ksOkR4zDG3DOGf4+TTA8OR0es+aE/nXghFO9w0DIgXHDEkQeUoiZNRwOWijk3UjYSqPSYMXECi5BYHzMjCS/ND1i8sba4mhIRG32pvheqHxgGi2jDvRurq/HePNcv5+/v5NvLGSm9pdh5xu37OF5v5J/W+79R6fuR53VrqxEEFCotuqo+qQ06Fu/UBgJV+TBVTUxQfG4ERA8aRDtTRKxQ4URS1J9t2S0KgzgYj8xMixcujopR2qIHfuUP3ul7A6+NiTpStNayaBI1qbC7RtpBCY7F6PPa3QJttfzV2fLV86Wzoem/t3/hhx+5NvvLjx3zDTla5NU9m/iPh9nR/2L7nD2XvzibPzyVP3rbQbVK83KNrvGBUe1PSdce+ujGzn3lwpBfLmj39IaJOlSbUVGIN8i1kij1KrJucTOzWCwubhw4Jr4sSA7VGjmMGoJsTEHCw1yj1xeGzm+aVqtsR9Tb6yc22emsZaeVVWNZWkxeewfKxZL2QcWlIBtLQ0+MdP/z7md/1L2xpI8uaTOOcRwa4/Y9ibfW2u5NjdJ2v+8m3x1JJtOakEc3GA/86OltGX9YxDGpicqU8QvGbpSWyx1A59n7D67KYCoYjEqjS2bwVr/wrPZHdRywCfuRWGL8KJnIiMGYEQzGiCiJcgWAyF0L1dUMRoxKgQbHGF9QGD+cr/j03+Kn50hqwtGxr1PSNR9pn3tr/3Ylcnyu/fzGqUdl2DcNtGFLD6v28cROJtYzUMRSnD2HtfvZ0juG1BbFpUv49Wpaaii6iOBqxNBfZGknCybw9fvDEAsxo001Wc7TnDiN/3UCP36aDd0UXIzhsZ0s34Zt05zjM6fTUQ/wznm8cx5AocL3HmNtFwZSFmUfx8Lzq740oGGoyHCRjEPZJV9hcgObe0JtWd8woZ7uIaJAEABB+9mojer2Pm58nDltFD0EsjYZm/5CIg89GaVIOsbEaxG29HL3Bt41n7LHo9vwo/sQnzXmx3cNMK0JrakYSh6iEGipYSCP6zG9maJP1wCQ4BGi5EEFFS9cla7ex83P4RnKfrQbYVvdqY3sHgynVx0juGoQoaLxdXwRCLTVctcGzplHysLA9x9j5T5sWDSJK08i9RZ6zpe23fUydt5xz8sd3xizZ8+eL33pS01NTWeddRbged4jjzxyzTXXHLRna2vrunXr4j+XLVv22GOPARdccMHLGv9NgX/5l3959NFHb7vttuDPhoaG0dHR13dK4xjH0cHuAbIpHAvHYlMPo+UXE5M5umjOce68F3y3MRu2Gc9XAOpTDBuue5iKxzETaK2lNo0IpTIPbMZStNYyUIzaxiRSy22Fqym6jJRYMpn7N7FqH2mbtfs5eQYE3eANCK7GL0NkOmOOILaVsV0O0kGzNkZzfCf3bArnHOxvotVqMrc9bp8ncblbtM4cozMTne6QrdRjYiyuAgwON8ndqDIdJtlbzxBL+3ma2jQL2tjdV81hbK0h57C5JzS9ogjEpl0dXUg8fjQzHZn+WDknfFfQhhnNHBhFhEUT6Rpm33BCdg8w+EJKuHcjg0Xetxgl3L6GfUO01tA9zF3reedc2upIvYFkpl9VjNv3cbyeMIw+5VvNiOD1Yk8UU0KyxusnLEmPRGS1Cf9WRoEYdJBcT6gcSyjmlTKlTaQ6VGWHbwAt2UUqM0uhcffrkQdMeg4N58aNPF8Q7n7Tc6OnasFIZZ9pu8qWV+2RkH9KF9Zrq476M237CDLilPDhE3h6NyNlNh2gb5SyMKOFyS/QzVaETT1s6sZRpIQfPMmSyWEvk1eIv7yVwSLAyr28bzHnL3jBPSc1MOkQWjp/OunYA5XC//Rsvqx19henLI2397mlnaWRObmGOiv1551LZmcbtxQHT66b8Pb6iYuf+en6Yj8Yo8favjBlPvqkJU55jK0GhH0OpLqDAcqYIpICNxKnHROFFkzerzyX73n2hA+1pXKu0bOf/GFBewJ537u8fW5KrGt3P2uBH0rmi0HarPQFq29vcdIF31+Z7/161D92HON49TBu35N4CxE3b2oYl/6faW/EYGLXSgATNa7UebFqIGNsW/l5RKTmBNX/S6+4FtDOJGm4QOWfMF6vMRpJYVS4/hdL8KW0ySAqZjMFJGWMJybIo9ex14EgUu0Qi0R0ZzArEWWMwRd/CBG0LyJGEBONbABN3//oCZ9Q6tDx5pcHQa6bfeZFgzPyvnd2Y2er88Ys6nsVYGBHH79Zx7Y+ChW0pujSlGWwyJ4BdvRXlWpEOG4Sp0zjiR2UKlRSWJG2nQZ8rnuI/3sRJ0/jiZ1AWAJfTQY3YWx/Ww+r93FMBydM4ftPIFCuoMH32D/EV+7iXy8l6wD4Gk+TS3HufEoefXkmN5Cy2Ng7hiWPE96BYoW1XfyfO6jLhAX4wT59eS45jlvXRn1Tg6VJUtzWkLZZtZfGHC01lD1aakEYLVH2x5TJh254FNsiIRrjWNy2hhlNiMLVY2RwiL/dUYLd9j4MaB0up4ZLFF08jeOwfxhPo6ywMV0wgqcZKeNrTpoWysSv7eKOtQhU3OrlxOuzPYNUr9VUb1fANTgK3ySyIMFIqLPfn6ejnl+v4cmdILiwah+belg08Wh/+d648Ef3vaydjVcU+6UFfB944AFJOEmO4yxfvrylpQXYsWOH53kzZ8584aMBGhsbGxsbgXT6EOzei4z/psC73/3ur371q7fccstZZ521cuXKm2666frrr3+9JzWOcRwNtNdRcsk6eJqZLdS+Vuz8S2JmK+fN5zfrSNlkHDzDcAklKMWaLma1UPEo+7g+toWn6RuNwsZRRXx9lpES2lDjkEmxeBLHTeJbD4WRYBEe2Up7Ld2jVSOlSRhiwui7JZTiFuXhwgJLcep0FnZw5/oqMR5S2AoiMb2QhhC0jlQipGraYpIhtMJxdookmukliP4qk59MIw1mm8g8kKiFbPh+kqaPFgk9ozy9G8cK7bIIV55Ecw3/9gD7hkIdv2BVEM42Oldi0REi4GLsYGEQmfL5E/jcWTy2nfXdtNfygcV84376C2PXHoLrI/D0bp7eHX50lqJZYeDxHazYw7RmPrT0kPzR7x/G7fs4Xl8ELjCCEdKdKjeP/DPa6wmfAHH0L8ydC5U+dZQKFOjYGGMUGBR+QfwBg43VKKaC8dEjGiwUjRfYjWO5IJ1H5apu2dBv/eImbWWl/p2W121UBpUWoLzN+IMcCXV+GChu0P23ela9uHuMN+C2/4FTZY8PH7Vpls0G6J/Byr0o4fjOF4sy9o4yUq6WGrv6KBD0rmGoWH3S3r7mxQj6F0B7KveduWd9Z+4YJu7+wT2Xrr0zo6wTatu/Puv0Bbmm97WGT49+r9zopEzBiEigeYaAmKzYRd8LDV/My5soshuzLYEjG3YkjlMkg9cVcMRUIlmD0Oe1xNKQVtau0uhnty4/oa79U5OOuee4i27sWu8bc8WEedPSdX/euaTPLf2we8OeSj6IDLc5mcX1bd1eqd5yGixzw/61l7fOqaBPrGt35CjVLoxjHM/DuH1PYpygf3PA6zNuf+CDyFjfQ4TQ/mORalal3UaMQRh9zIgKy2rd3abvPz2rVkiJqWhTVsoS44IHvvi+L4kMZYMRC1MRQmYy6COaTEaS4LsoIZsvkfeUUMXRRmwryBIwNrgqZOnBgNttipt0zfFH50GfUtaFzdOPylCvHANe+Td9O1pTuXc2dr502sPhI9BXacpVA+y/WsVDWylWsCx8A1Dx6BnFsXhmD0DKZk4b8zs4oZPHtvHdxwAw9JfobGCkXPW0B4t86meoaAWgoWqDI8/TwF0baMrx2A5qU+TLCGFSSPCZa813HuXiRQwU+MGTaMPEBvYOYATfZ7DICVMoV8L1h1IhNR/8rwQfsg5FN+zMBhG77TOxgb9/F/9yH8PJEshoYqGyLfTlw/XOUJ6UE3rC4TgChrNm01LLit3sGMA3OIoZrewYoOLi+WjDr9dx6eJobEEI9fGDLSq4OQal0BH1r6E2TcnDscDHJSQaYgoDEMPcNoZKdNSBYcMBvv8YIhRcxvxqImrB16Cqq944GSL87St8F5LkhaGvgCVccy+XLuaJnVXR/4qfFKp6C8Do8uDLPMAVXtrAx01ggN7e3uuuu+69733vXXfdtXTp0kKhAKRSzxOgeDl4kfFfybCvGY477rgbb7zxS1/60q5du6ZOnXr11Vd/4AMfeL0nNY5xHA0s6ODiY1mzn9o075x7JHzEqwSBdy3gnfPYdIDrH6HkRsWPQSKecOwklm/Dsam4mCDRO2FXBC5byuPb2TlAxcMvs2IPD24J880Dw+F6oSxbYBPHdFiJLIvr41ZHrdq+OW1cfjzdI+zsT6xa4zWDhCcK+abYwEUMRXyRMTdh9JhFJkaLkpDjT8TsScxBTNWaV9MKwUjYgyexrfqHiSLrA8WQiEdozrJrgGvvw9Wh4EB1nklrLZhYKieKHAQvgp5MgeG2LBZNYlsvP3kWW7FW2DPINe/l3x5gQ3cUcgCj0REtFZzHA9/jwDBaMIayx8ZublvDp98KGY7j9n0cryuE3Alq4FeeOOgytScou1UKa6pBSyFsdC2hjokYE7VzC0cQETE62EUURtVhNUpxta8ryhjtD0v+GV1zwhjv2B82vT/0Stu13SjNF9vZY1VhrR55yFcNYkbN0F1+/TlKl0WyRrSgUXUJB+Sowu0yKiNigSWlzUYXjcq9ghM15zh7zkvvlnIiyReDEvLlsLvYK8FoeYwo2dHzk/5j75op6Zq0sreUBm/qWv/PM0+L3/p/e1ftKeUdZXm6KgOHkZKJNWTiJ7+gYsdQVeVYA6sZV4dHeY8IGNeYZJN2GlVqSLtBPYfG3NW/866BndfufnbLKVdcP2dZcs6fnXxcn1f6YffGivYb7FRKrCeHukvarbecijYtdvbtq24pa39Kqvb2Re9ZUNN0a9+2feXCJa0zpqbrjtqNe21xb0/lmWHvf03K7C/7tx+oNNjqysnpienx8MPriHH7PgbjBP2bA3ZTIkUI4nV/9KhGgdut6061K/s9o0WCGmINxgRZ8KYkuoxVa1SN0m6QgQ7u7HAAACAASURBVGuMX81ris25SgkE4jYQDBDtYMJMpwQUUX69ERPYEGNQIkZrHbQ6EQvj6ojgNAoRhYyNQrldxuszqU5lvZnTgA64xbevvHlrccgg5zV13nnse+WoLJLWd3P9IyiYP4EPn0hdmqEiD26hKUexghtrpBg0kWSKoeyzvhulmN/Ow9siN1hwfc6bz3cfCY+KzXmyo6wYlIUlVBKKNEE1va/pGo78TMbIu6/fz+4BCi4ddQwU2DkAURtjY3h6F3UZPJ+0w7x2cg4buukeCcZGwWgp1JaR2B0VgJseR4TpzazrAgm/chL57UoYLieE5g2+oBRzmtnYExYKBDz4sZNYOJF9QxQqICghbZFWVCLhvy29/Nv90U03IHxuGUNlfrGCgWL1esdoyRq6R8KUQaMjCiIu0gcgZfPkTrRhQzcbDjCtCUuRL6Njyd3ooyFIx1PVCcSfSEx8VLzqgqyaxmgwUPL46TOkbOLQnK2Y2/6yvmtvcojdMMMb2n6Ye6tsi0rVH86eBzWBueKKK4499tjPfvazDz300KxZs4Bt27Y9/6if/OQnxpjDaRTzIuMfzvTeCLj88svHW96N4/cQAu+YzTtmvw6n3jvEs7uxFKdMe8HmtJZiQQf/cCGbe/n+E/g+GJTQUsOTu7AUrhdx3JJY6QkCc1pZOpmuYX6xMtTJGSxW0/eI4sdhIDzOTk+QGVFi6NhKfBChN8/Tu7AUuRQjJaCa4xHPQcWzYsyx8QLAJCLxktw5XGzuzNRkfX+CWww3HpTCUmXn41q06BKSa+kqxq6Hw3b3YGC4zE+fDdl5JDFU/EKq1zVmtOQlR/A0P19BY5ayh68whjX7GS3xR6fx579EdPUURo89BWFIQhl8sBRas2fg4G/F7yfG7fs4XmfUnqzS0xx/iFSnqByA1RC7QxjQFoIRHVKncXgxevwhjjGuARFljE9qosoulcE7BLRYIsLQvf5BBP3w7/zSVoPCH6TvZn/SXPH7kbSIgE15u05NtJsupLBaqzSN71HFtcaqMZnZ6qj3GUxNVLrkq5QYl8wcUdlX7OFqQ/cw2dRB8u5jMKUhrPHCkC9T84rYtBBNGSyF9kP/97iD64wHvPLPe7bkfffClun1Fv2u+/U9q37Ru/XjHQu+Mu3kRvsQibT3De65dveK3w7sbrYzlpIRz713YFdXZUlHKhfssKs8Um/bOat+a2nYDfqTPc9cBaZWREWeqxgT9wY0iaBCMuocUvLKqEgYVQQzrF0b8bSus1PDXiWtbCVS0t5v+nb80cSFwYEl7Q/55TYne/2cZec2Tfn81uXtThbYVh5+Z2Pnnf27jq9r2zQ0aDBZZe9z81/Y/ki95fyyd5sgX9y6/IkTPri0pvUofByvITzDyY8NrRh2Mfzt5nzWsiZnxNU8OeT+bEm9Fd3gYc88Pug1OXJig/3Gycr4vca4fR+D8WDRmwOSpuOTjijECb0AI0IgSyNggYUxlLf72hM0RkeMJYQimwIKfwSdN6ZsjAhWkAEfBGojt0mBi/FDBcwoJUlARGI6sOqjWTmM0mKFRGPkyQXOkBgjgcckoVQ+geSNqpV0R/WJl39Gd33L7f25t++f3MqeN0HCr3tQv68I39y7cltxOCN2Rql7+nevzb8yr6nis6WH7hHu3UBrDa217Ojn8R0A+0fQoKwxjeMkdp6jz803rN7HN+6LnL3Ihcylqs3oTZS8VrX2BgO+ppKg/gHf0D1CqVJVvznoKCXUZ9CGokvRSzQliE5c8ahJMVTkmd08uwcNx3dy2gzOn09NOlRrjT1nAaWwhMYcBtZ1k7LCpe7URpZ2MquVM2bxV+ewZHLUxS7yYIPSflslHGdhZivAlEbyLiKMVpjRQsqOvsqCkrBeJA5a3LWBWc1R/9joC/58JVlPo030OBWMxsQt44SKhwYRlLCui4e2MlzCSxAEyday1Wx6qj+z4LVEbL6lElxAHAKJPoqyFx4owvsWv9WayKWnnnX4uTDpzjOO7Cy5XO68887bsmULUFNTs2DBgltuueWgfTzP+9SnPvXII4+8wvHHMY5xvBUxWOSff8cTO3lkOz95lrL3YjvXZTi+kz87g3ntdDZw/gJGSrTkmFgfmoBkxVXwiJzXTnOOlMXUJtJ2mJyYssbowJg4KyPZwzw2/RK2Qm3NEVTsB9kiROX5P3qaZ3YzWqya9WRF1xhOX6pjBuNXTxeHrpMp/MHiVZq9ytZcbbQl2asmYTqrV6Sqi4T4vNV/VXRp8S6mOqan8Q46JLo5MXsSR+8lcUUmcTkmMYIIQ6Vo2gbP57Ht1KSY2pi4kPj+M2ajNvggBl+jCaXzjhi+folv1xsG4/Z9HK87nAmSmRuy80DTuy3s0Cu3mmi+yJKUShQHhU8HAbGM0UblRIyoFOJIaorUHK+sjNhNom1/MLP7QHpLsbdUdIeTZ3R7DYIoQaFHjNdjUtNEF4wu4+fJHqNUjtrTVPun7Kb32b0/8gZu83p/6PffdvR/1Jl50nSR7UyUzDHSfPER6dskUfa48XGuvY+v3MnDW19wt2MmsmwO+RL5Mh8/lcxR6q78tQuYUEfWYdkcPv325Du+MZ/Z/MDVu56+bu9zxz1x9bzHPr/0yS/ccuCxNjt9c8+Wb+9b8/zBKtq/dO1v9pXzUzJ1PV6x2y0WtXfALV2z6+mK9reXhsvaP7Wuo8ctFXxPB5KtoVEL1QiC74gyBD3/bFE2ogN2PrSegSE2loq8v9hxhDrLTtmWhaiAhUG0wTO61kp3puuUiJKQ1mmMpIB/N7hnwmPfX/Dkf1+58bdDXqXJTle0j0Eb42n9rdln7jv1qhtmLxOMEgUI0lUevb1vR0bZGWUZ+MddTx+dz+JVwOZi8bbe/i3F0kHbz3oyZOfBGENR666yHvXN/X3u7lJYytBT0R99buQPVo28++nhL29+6b6g4zgqGLfvSYwT9G8apGdJy4dtLDCIbSxbsFDZ4Ilt8Iwg3kCY7hS28rYNVujIIOATRmu14Br8gO4T0BIHbJWRtKARkchT0WHOcKBzE9oRIylRWZyJSkTElmissChLZUl1Bk28jC6hGknPRGxwsNsFzww9UG0Lnn9W203YdaLqTH7Fobnvw0FJ+/rwf9xHBI356s6nWh793vmrb7t7YNfzJhC08Qz/K5lXsDzqHeGae/iXB/jKb1jfHSrb2BZlj9vW8J3l+Jr9A8kAesKXjl1BwUDRYzDykI1hwQTmtnPZ0tCRDhAXUMfMM1HuR/KWhtUaUdTfmLBLauhGKgoVLGGwGA540IdZ9uktAPiaoSK9ozyzm3VdpG3mtOJEznPgt392GX96BhmH4RKuB4aKRoRcip5RPnYyp02nv8CtqxkpRoqE0ULGVnQ2UOOQdcLpfeykUB//HbN5z0JmtrC0k+39DORDB9vX+D4lFxMRDSJs7OZfH2BHf8JPNlgW7XXYKvLMIZPCUqRU1WlXBmtsvCG4G66faNNnqre6ep8TC96D1r5GUAoxKEXKCqkQS8JeeSYSkDJw3EQuP4G/O/ewqkd/v5A79qrD9xlyi6464hOtWbPm2GOPDV5/5Stfeeihh2644YbkDt/85jeHh4cvvvjiVz7+OMbxFkS+uO+hpz510831jz772XKl//WezmuOnf1kbLIOOYft/WG12YtjXjufX8aXzuM9i9jeh1JoE3YUrzrzAoIlXJx4vJw5i74C/QWmN3PspHBjbLmERPlm8FZksIIxRyuIYNthOkjKZkItKZuyx5M7gwVmYsTITIdZJFE+gYkWq7Ehiw2lREn91We7ASpKtmZqFuUHx9LxOrlPIvgtibfGrnUkkdkQL5ySUw1C46lobRAeKImYfRDAiIP0JgoMJOL6EqUskDh5SqF12Hfn5lX8+Gk+/fZEGCNB6wcihCoxsWCqaYtz53PEuHU1f/IL/vRmvn4f3pEvv18bjNv3cbzRYDVI59+mmt5jt37AmvxXKZXFSptYjFSMMRgjBkGyKjPdkjQ4xvhk5kjbFbZkQKh7u+WbitY65zU+MfP7d+789+QpsvMVGjTGBwu7QdLPrm4rPJY7sKVu5kjTJVX19uIGrbJi1YrVQP4J7Y8efY+49mTVeoXdfOkRdYg9CKv2sbmHlhpaa/nFSkruoXcTuGgR37iUf3s/iye/4rNGaK3l/7uQf3sfHz7hoHd2lkd+O7inzcnaDHn+gQa71jOpocqG7YXH95V71uYPsRoZ9MqWKEepZjudU3aDlVqQa5zgZFeM9Jy88ufHPPXjk1b8/Lhcy/+d/rZerwhYohBjIZaEosGRmZDAN/cNvjGiomJxMWAUCsTXulpbFtwfI4J0pmp9TJ3jxO0EjcioX7mgaerS2rai9oraPaNx0sUtM4I5X7t7RU7ZnjG/7Nv2j7ufXdY4+eMdx2wpDW0tDX1z9hntTrbGcmblGs5umlLRXsX4tsiFzdOqafwi/uuhodpVKdzYte5/Dmwa9V/gCwN39w+e/MyqP96y7aRnn7tnoCqcMuSZ5f1B7zcQMSLaSMUw4OpRn/ZUaF+/t7t8f79bNqbR5ls7Sn3u63CZb0GM2/ck3lrJlW921JygcotSw8v9obt839N2VrSLsozxgwc6uhT4YRDkrHuoNKaCFhEdrfFNLI0XDxyEVbUExL42iBZbSQo9aiKaPthPBTKgxmAqRsSUtmgM2g/UuiHSAcETd7/BiHIQI3rUNF/lDD3iubsQBxy8vjGJVHGy9ZG1nneN/tvtj39n35pT6if8eefS85unHskoh4G7+3d9e9/qOdnGrkrhg+vu2v+2j+dU9Uf06YkL/9/eVWXtG8zS2rbja9uO8DTG8PX76S/Gf7N/hLo0xQozWvjuo5Q9lOAblIW4kYsIJCvgYhdaMJCyqU3x0ZNY2IExNGa58mT+88mxnm30Ms6Yi1PugqemDWknZOEdm7JHSvBUWIbh+gyVwvQuSQycuLDgS0QQnQmc0oEiv91IbQbXH5Ow9vBW/vBU5k9g5R60CRVjRShWqElzy3M8vDW6cAnZcEtCWXzL4oldNGTQoIR3zOZtMwAKFQ6McvwULMWPngpJbeIcl0hzJrhzjsLT9OdxdRj/CO7G9EYuOY471rGpBwy1GWzFYAE30RhWJ7PqYt4+WVYffdACM1rZ3osE6v9RJCA5t7iURRsydqgsf8o0FnSwfCvb+9F6TO++0QrL5lByeWoXWrNo0tGpCX0zIN15RnbOpcXNv3zpPacuy845XOvb29t76623Bq+LxeLtt9/+zDPPPPzww8GWyy677N577/3kJz959913n3322blc7sEHH/zBD37wB3/wB+eee+4rH38c43gLYtXGr+/uutux6zbt+E/PL5550ndf7xm9tgj0T4Jepp5PY3ZbqbS/7C6uzdVaL7VOEjhvPvdtDivhpLocAMCwbA4zW9nay4NbqPicNJV/uJC+Avdv4tldY6ThRKhNM1KO4u0SBtGDbD4jZG2yKQaLNOfIOvSMhsz7gRF0dQFxqClK1RQmw9XhuzrcHkSgxyDMHXCMWTI6KFWKP3pRHSRqRRvqL8a8eLRTaO6f7xQmUx+iNUnJi9YnyeuKRkuWsunEoiLexyRCHUZAM6uVSY0s34oobME3LN/K5EamN7NjYMyCQWB+B6Nl8mX6CtHMQAyXn8CSIyWthkr8Zh22hSVs6eXu9Vy48AiHek0wbt/H8QaE1UT9OVHozBajUDmj86EAvbJFstpusdx92j1gdBGrUVQNxU26tTH0H+vPUr8o/N/svgn5mgMbJt09szBGvLjuDEsXKKzUkqXxfEvt7OLRbZm2XEbv4qn1XHZRTOYoB6Pj55vIUco1f7VQ8att1UThajIvvHNYJ01X76Nbdv4IZN6Mj7U1nxy//9TIgev2rRpyy+9vm3XlhFcQs4QmO+1p38f4xkUY8UraeOBgykbvtdXBhD7Qnspd2DztoaH9aaUMxhIxRnq9Ur+wt5K3Ra3P9//xtgenpOoK2hdwRJRYU9O1W0vDgYGwlVhGueg0ysf4+JZSXixWbwB00OIgakcYZMoH1W+OKM/oy9vmfGTCvEvX/qYSCCmIOErNzjVcPePUR4f3Zy27u1L4yo4np2XqLm+f89DQXk9rR5Rn+GXPlmumn3LNjFP/YsrStLJiZkOQ2xa++xt7Vq7K976jofPKCfO2lkZu7t2qwFLWn0w8QhZyxWjPc6N9C2qaTqmb8LIO7HGLn9h035p8v2/07f07/mveO+1D9a39yYHeyelURqkGy/rJgd7zmhqBssaN9SKIWA2h7AUiQubLmwv/PL+m5Jufd5fLGt8w6OqsdWS81DheNsbtexLjBP2bDJKm4RwrM1+NPOC7+40+oJ125fUbXQ7dA4k9DQPgl1GOwQ1zeqLsoIARl4TTQPCvZYv2dfOljtjSf4svKfCqyVIQUbfBSxM3lzXix1raGIQKobdk0MYgRpdMepIqr9cqhy6Z7LHVJ17daVbvDz2xjdMptSc971FrqOzR5b0m1aFS00QPmdI2YzVIema1bfIdfTt+dGDjnGzjgUrhQ+vuOnDaH6bVq/JE3V/JZy1bwBZli+qtFKdmqj1S5mQbV594+X92rW+2M5+ctDDR6PNlYtV+BhPsPEJjhvMXMLuVjIPnYwUcrjAaV28dnG495qVAxWegyLcfob2WvlHedQynz2BiPfuHqnnf1QMT/yZzudI2rh82oLMVFQnVXYLqt7o0NWkOBLLyyfS0mJ6WMQPG86toBoo0ZBgqVYMBz+5mYQeLJ7Kui6JbnYwI2rB8W8IHBg01af7kDJZvY303g0UEevOcMYszZjK1CWDVPq5/JMxry6QiDj2YggGDFmyFZ8LagiCbLG4SG3v+lxzH3HZmtLBnkP96ir1DtNVw/gJ+uxHXx1L4moxDReP7EYtBNQcw+QEFd3LPIJaF71cvJ74JyddBzKAxS3+B//Mu2usA5rfzlbvwE90CBLb3sb6bh7awrQ8FT+1i4SQ2dtNWw3kLqDuEeOLvE5refaP3o41u37oX2cdunNX83v85/DHXrFlzySWXBK+z2ex555335JNPLlq0KNgiIjfccMPZZ5/94x//+Oqrry4UCnPnzv3ud7/78Y9//KiMP45xvAUxPLrVdQc9vySwcccPliz4y/raV0EIfqDAHevoGWVaExcufKNogpU97t+Cr9k7zOQGPnbyjYXhL67anrbUibW118+dNTkdxVyHSzywhaEi89o5aRq7+nlmN47FKdOZ3swdaxkq0TOasO8KS7hsKUWXbz1EUxYl/PApvng2G7t5fEciVh0tD/PlhBJ6NEwczy551KQRQmlFDH95Dvdt4tHtUUn+80ltYg47HDbpMZNswRr3XD2YWxcxdlKePW5CU40fjGXIY5qe5GokPuNYsytSHTBoTjtmiZUMvY+NQAQlbhwUbEiQLAJKUHDabD60FBG297J/GG3CpdRtq7nyZG54JGq9G61ANnSBML2ZgUI13OK8sq9rbz6cYDDiij2cOv0Fux28MTBu38fxRkZ2oYw8rspbdOCRY4ykaLrA8UaMHhU0uqx1UalaEGNcYg69bm723szXc3bDqNs/u/GTBw3b8C6r4V2RV/toCduG6EmSr8RmK7tQZdao4kZtfJouslT6SJ3Q1wYLO/jZCgx4Pm+fcTi+SaG4786H3l2TnYRhy87//tCFm1LlNoxU6rxzV/1qcrrOEfnzrY/MyTa+rb7joGOfy/euzw8cV9NyTE1zvNEz+uberevyA4trWy9pnRG47U12+oa5Z39i033GpGwxHh6IEmWJiOh3NEyKD99aGnpmpGdutnFJbeu3Zp/5Pwc29Xvlc5umrBztfXrkwNxs4/X7VtuiFGIrtb04sr04DMaIVIwWw67SKFFTWN+YZQ2T7hvap0S5xjOIZyI6OeoHq4wyGFspgYr2DYKglOSUM6LdDqvmi1OWLqltvapj/g371ylRKVGe8f9i66OrR/u+Puv0ewZ2f2Lj/S1OdtSvbC8Nn9Ew6XcDe3yMb8x+tzDkV5rsdNPz5PUtUX855fj4z58e865fHNiypTx0YdP0xbVHIkB/R/+OK9b/tt52Rn33m7PP/Ej73MM5an9Z39/vrinsfm60d0IqB/x2YPem4tAxuabn7+woicv4g9/G/9tZ+ouNo76h0VEDYdYdAsFNFkEZrt9duqwj1eioXUVda8mopw28tz3V6EjF8GBfpTOjFtS+MZaIv6cYt+8xxr9nb0qkJ4s7Vyp7tdGii8Zo0KAUWgf9vsXoSEibgFMnWd9s9EFanGHTeVF2gzEjlDab8m5fe+HuGEF02KskfJQRptxH0mk69OcAI6LCVCGD9hALKyvd13tiGafDMpZRjpQ26z1P+nZWsotU3Vlq4l87lV2msEL3/9KrPZbsRF8mpUkJMHiHP/yAZ3wBz2lX/pCRLHjUvd2qPUPln9J6lL2dhYyyEGyxLKWG/Eq7emWinC+A0xsmDbplR1RF++c1Te1M1x60w9xs4zUz3vZKT1NxI6/ShDoqGZuZLXTUA8xoZksvIiEXrMA3B/u3RN41Cb8yl6JQZv8QRrh1NXesZWI9DVmGkhptkdVKZuIHH2zg/PeNkrYpuhRcMhZlH8cGw7nzeGQbKTvyRuM5xC6xQoE2Ye5YPFUjlD3EUAKV2B/4yTNUElLyzTkGCmRT2EKexIkkpAbSNg2ZsEwyINYf3cY7ZgFUPG56POTcBQqV8NRRVlt4t10fIzRnsS0qHkMlbBUqvQY4piNsu7pnkF+spHeUCbUooWuYhRNZvQ9fh2vlU6fy+PawVkDFvW0jyfjgBgRl75Uoue/5a2klYZ+64GpdTfcolmApPM3NK3luL77G9cOPLMwWFO5Zz64hmrMAm3tY14URtM+Tu7jyJBYe3BDp9wkq3dj24Yf6b/9wacc9h9whNfn0lot/btUcvHx/Idx///2Hs9thdkndvHnzkY0/jnG8pVBfO2vn3l9bKmWMn3LqevqfflUI+jvXs6GbjM2TO6nLcO68o3+KI8Cze1jfTUc92tA76h836fOPPjkrm1Eia/OFX/T0fbbLZW0XNSl6C+waIKVYuQfX52crqU9jYNcAf/Q25k/g7o3R0iziqqe3hsVhtqLi05/HGH62gk09iXSMRIPWMWXsiVWFkrA1+mCRugwFl3yFj51CZyMFt7pzdXGSSAepLlVMdUuy53x8eFVdJyLfg5c6MUh1xRKy9VEVmoxh7eOzjIkcJC42ZupNvCoQlMLoaNlMeKAAiji9MdlNt8ZhuJK4nGQTXVOdp+vjWAAfWsqNTzJYQKApi22zZ5A/PI3rl1dvNQalUIrtfdWbFvQRnHWkPfqKLp0NNNcwWECDgd2D/OO9/Ok7mHYIyuMNgnH7Po43IHSxzx/eZTXNVpm6KJMojDLqErklavRxH5A0GMQ3ekhSE6X/F57dJvXvUConF838Yo3TuHd0w4z6pWd1XvViJ5vTRqGCEnyfYyfRVPV2JUXrR2z3gFE5rPo3NjsPNGb5h3ezqYeaVOhYvRQGhtc7do1t5QDbyvXdNWweb0Toe3vebrKyygJqLWdzcegggv6fdv72v7Z8P63odpbceMzlcZ39t/etuXrXMw126vr9qwe80h92HBNsv6xt9iWtM12j+90PX7vz9u/svc/VxsdbWrf4fa2zgn2+ubX/b57L6/I0u/65/zih78qOef97UphRfkrdhE9NXAg8PXLg5t4ttijP6LZM3YbCoEQCBqc3TFyf7x/UFUAbk1LWd+adffm6e1YWegJjoTDGSGz9RMSgz2iY/OxIjzbaFTJiKaFkdKudaXEyQ375vw9sWpBr/vacZcfkWn7Rs2VDvj9nZ9uc7K1920+p71ib72tOZTztZ5T17/tW/2bhhY8OddVatiWyrLHz+dT8IaGQD7a/IvXU23q3T0rlMpbdYKV/cmDbSTWzZueUkhf7uu4p6fkPDWhMCdfK+O0pA+Ia02Afujr8Dzvaf3agJ6OskvY/MWnO2lH/rzblfbCVDHlaiQFRipSi5KMJrbcNfa6xxczPWX2ubk5ZvRX9FzOy+8v6tMeHdhY8kE9NyXx70cHMzziOFsbte4xxgv5NCa/XDNzsG8uAeAOJtGIJRTYNKs7ZCfvFJzvJR0KZVXoy9B2MO0jT+fbgvb7dhIyAX/WgjAGF+CaQuAlU00ycxFztVhKlXxF4Q0ZZyhsxgjGeVPboRDqR8aHS7WNTv0wN3Op7/cbW3shzlSHLUrVu66czNDrDy32jw9R/94CRFHatYBi63y93m8o2bVwz327vO7OEiJv231s3I+hC/mpgXrbxvsWX3NG/s9FOXd4298UtygtiXRfP7SXrcMasQycrzWknZVHxIh8PevNc+zs+ciInTuVjp3L9cvYNUfHJOFFT0CTGzipghLMOro4+MB16pHsHmdrMR0/k+kfQpur4xcR35O0isKmbko8PrhsOW3TJpjihk4uPoyZF0WX5NiwV1E0gCuNjKSwL18NEPHXKjjLiE/M0iX+Jvpte0oWGt83ggc2kbcoe6IRDDgiLJ9GQoXuEkhvV4htczTfu59hJZG3ylWoqeqIQZOx9M1gSKgjZURBLgbI4aSrHTmZmMz98iv3D7OgnpfA1PaO01/LcPjrq6GyktYaOepZ20tnIuxaEWW9lj1+vxffGsAAB+W4Sv5vQyU8E1w5W8Y8yKXYNMNLFQ1uBMbqxwWi+ZkM3SlG0QyHgQIMIYbDIdx/lc8uY8cr1I9+4UNmW1g/eXdxyW37ld0rbfhNvT097Z83iT+Tmf/Dg38g4xjGO1wTGo7BWG5fcAqVeNFV3yfy/Wr/letuqceyasjdaVzPjVZlQzyhpGxHSDj2jr8opXhJbe9kzSEc9c9vDJ1PRxY7zK8RUPCJWW4SJOwa5ZQP1WTyfvjyTGxHIpXlsB8ZQcEkp1nfzq9XsGQijy3EGhWOxrZe/+zXnzWdKE+u7sRTasOVAGNsf/wAAIABJREFUYkIxza2qWQLmoMg9oRIOBs9nWhMfOp66dBifLlawLIwfnro6bBSeN1HidpyrHq8mTdTWNVSDMVGgmjGjSfRHlQonyFUJFzDh4kFXFwkkohRh+orBklBtLxwvWM4+r9xNqB5oQClUECn3o3z2aJU9GhX8xZem4kBFNAdPk4ryYedN4HPLuO4BSh6Ow3CRkstICdvC86sX7Ee1fY4VJP5hDJMaeHYP586rKkUcDtbs5yfPcmAUR3HxcWw6wOp92Aol5Cvcs54/Ou1ljPaaY9y+j+MNhfKu+/t/eSl22plwYsOya/HmVhW6EDQHbqxYWWXV4fYalZbcUgtjimu1KUt5hzauabrITlu5d0//s8M6X1stf30Oa7rIpTihk4P8UIXT8Sp+/0vbdGmTsesld7yozCs+UV2GE6Yc/u4NtbM9r6B12UBqdJK/trOvvlDxdf0jqVMumbDZG3SUGvYqS2qqDk5F+5/Z/Ltb9t1fQ+2MyvL6ytqf98yLCfqHh/d3pLK2qLRYDw3uiwl6wBHliMqlW74596qPdpxx/8DGtlTzRzpOSokFFH3+7qkGZSknNeqOLPr2tlVXHooz/I857wBzW9+Oi1tmtqWyGwuDRGbgsraZfzN6wJjQMNw095yZmfrHj3//o0NdZ6/6lWeMNoJIqHlAsJ+8r2XmnGzD9uLwinzvjEydb8zafH/WsoGy1t/au+qG/es+37n476ee9EcTj5n0+E1tThbIKKvHLU5I5faURl3jG5jo1JxYP+HmhRfc3b9zQip31SsTBXpZqLEcF5OBbtfbMKJP6x68dEL63xfWpl7423RvXyVIr8vKhKI7fUNhmyPmn2aeNjl1iEXkloJ+sM++sH7BllJxXiazbdT52paRom8UogWg1raMwRHTlLK2FbzoZ0qDIzftKd3d5yqRtpScWGdfNjG9tN7+1NrR3UU/ayljzPf2lK6ZV9PkjJuYVwvj9j3AOEH/pkTlgPZLAccYy9SEejIgxkSSmSEJKTpK9QkL7sLNxpiAuBcwTr3SWrdc6mQXqsG7fb8HvKrHpI0oEG0CleyDSXkTCKIZiTRMQmfLiBF02USe0NhsIhExGNcUVvjZBcrrM7Zy24b3DmWay5KmIF3X+21/4lRrnQHQFQOCj3KkuCKQEJFZNPzsoYsemLCrsZK5uGfmwC6v6UL7VfoJL61tW3rE4vLA7kFueJT6DL5h3zCfPr3qWa3cw/LtGMPbpvN/zufu9Ty9C6CiKXlMquep3Zw4lZRF90iYIV6uMLcdDVt6gKhZWaTZGrDAqRRll5Jbzd0O3goS8HtGSDt8/FR+uYq+UQyIiurZTciqB8zAUJkJdXQNRZ4tIJw0jQ8tDcUBJzdELekMIhw7kbX7QipcCcpCNFNb6BmhSCKvLeLKk9GegE2oTzNcxo+S2ppr8DSjheqUkpqzK/aya5Ce0apfHfwk8hWe2D4mBS/4I2AlgrBW1QMXBAouRQ8MWYeSG96EZ3ZTl+anzzBSxrHxNUUdtsntyaMNXSNozUiZllryZYAJdUyoA9AG1+epXXSPhC37LCssnD9oYnGWn2PR2UjGZl1XwhoJaYusQ0+ejV34GtsKj64GPAwGfEH79IyihKYcAwX86P2sw5be32+CPkB29kXZ2RdhfD/fhTGqZoKoN7gk5zjG8XsNQ/e33NJuA6QmScf/dl6Eo89mJrzrjNvWbPqW55dmTvlAe8spr8qUpjXz2HayNoXK6/NUfHYPP3yKrEPZ4/2LOW0GwIIJ3LoKY3A1p8+ws6mrZ0778o7dGSVLamveuc+QTWFJWH2VL5N2GC3TX0D7uD6jBgNP7Wa4VE2YAJTg+SCMutyyiv91PJsPkHHIORwYAQn7ykaZG1A1mOFKM5l4HhNDCrb1UajQWkO+wrO7Q5mXoFPOGDMXWHMdHStVI24izZzwrNF5VZyoHvPsyfVtnK4azzm5c/JFvCFu4kpYiejpqgmO28DGx1UXoCa82MCbDzJYq4ePDUWYpEWOF9qJaSyK6Jy9Q/zD3eHlB2oV926mziHtRNH3aPCKR1MuLOwzGktwNb/dSEuOEw+78VLJ5TuP4vmkLHzN7av523exdn+1zEIdQtL3DYhx+z6ONwjyz31H1U8RK+0Pbims/c/a0/6ptMMnDNkhCl0UPWqsRmm7wrZbsZul72eeygnKqByV/c/PFnopTGxgYsPRv5KXQnmH6fmeq2qVcU15j2r54GtNItXWTHvnaT/Zuv7HM9bMrR85dZ/n9rolS8TR6v1m1h21O3aURq6aOH9OrjE+5Cc9m3/Ws8VCBqwprpx7Yum/uoaeg1CSYqKTW+n31NupgnYnj62JL2lfQUpZwEn1s06qn5V8t7+MiDGiQUT52s8dcsItTuanx5wfvL6pa/0N+9c6CCIVo0+u7wDqLEcQS3h4aN8PD2zMivVnnYs/1jH/x92bCtozmA4nt79SCAkT5IvbH2m1MwXfP72h45HhrhHftZGtpeFmO91dLkzN1rXamW/vW3NGw6RzGjuvaJ/3y76tGbH73NLUdM2u0qgxxjc02qmi9p4eOXBe05Tzml5GgOSo4FOTFm0uDj063DX8/7P33gGSXNXZ9+/cquo4Oe3M5jSbV6tVWkkoICGSRBLCYDDBAev1Z4J5AWODX8C82AY+MCBkGRvbBIMxBoEJRlhZWq3iKq12VxtnNs3OTk6du6ruff+oqu6aVRYCS2LOH7sz3bdu3aqu6XPOc577nGprm6zwxfv+kLmsy3lD1xNS+B2hok1KCVrEP/W9i0796PKGlhjl/5bx6i/GXAy7Cv5NY9WEkqJnROz7jfvdQS+IaXxjNIjgG3N2i3Nhm/XZvnJIjQMMR0v6SLkaOMKyL3+xPHnFvAQw7ZpAUlkEX1P0zRxA/6u2Of8+B9C/AE0zc3OUD0SqGZiQ1g6ooIlrCN5LHTcHMdQSEYxSYXdWjSUqK1SVX0SSJBdK6WCc2YsK+leaCECt5x6BGQxKlEFHYH2YmUjUWZM6A0kCRpExGKMRqRxn5B88wHFd30qWnAbLeKKNV0qWHvUaL7BmbvGNDvVPBKkeDxlYsc5fsmambc10W3CRuTv89FpJrXjeNPYYzbN/hMYUG3q49wgIriHrcGAkbK3m+fzgYW49iIKmFP1jfOQS5jfjG1wNGhGKLhUX4N+24/rhzEao+LSmUWqWiHmNam2gXA1eiBJswuzR1zgWRmhOsqaLBU18aztHJ6KtGIQbMsJ0HQSGctTuOoISzlxca93DvuGQrBdkejsHWdTK0YlwGe88nfXdfO0uZir1FDrI1WvPkoGVHYzmyVXobCDlhF1njeBYPHSUiodQRxAkVipwNYNTEZEtmq12lzD1PD9sgaswGqXqpLlgfCg6r0klKLuhcpQ2VHyu3xfOq6NqR6BZb8AK2jQbxvJcv4fr9/CKNVyxickiu07Q3cSl6+lu4mt3R6xAjQg6qpaIkLQoeyhF2sb16Wrk/OUcn2bfCFrXkQhb4fpc+1BIKtQB0qFnXW+t+NGSBsP5y7nnMEN5MCQTVP34ltgXv4llNTzbHnpzNmdz9txZabeuHCMIs91BU9jhN577ZG56wbxLFsy75Fe7plevpSHJaI6l7WxZ8qs9V2Q/Gan+dLja7MgfLUqt2jVIcwrHImWzczAE6Hua+ItXsC8KG+C9C3oubGk6UXHPaGxos8Yo7aNQoeIBTBZRQkuGpIVI6DTbMyRtpouzQrWgf2Cg2yaKpM3mhRwcpeRGALVBoCFFvlxHycPXJSz5o/D9WVhzykFrHIuRHP/+AENBHxodOty4OnywhlqAYQlIpNEXZ7jHws+46k6tKh+srEaxj5feg3ctQRtsNQvjFgi6E/l+FMkYqppanDorTCJ2ltkRb1BBX9DEglb2DjFWqEdWRHqDNX2/IBI7qRifsFgSVYO29mHAtvA12uDYeC6epqOBYqV+98RgKV6/keseDbd6tGcRSNmMPJOdH/lqrHgRMSROX8z2I+E6X/Xro1I+Bzbn3+fsf9RmbvML9/0+TFvt16nGe41XaThT2W2JyZ97etpIAq8ookBRPabtdstuEyDRrUqPekqJKZvUqudNrvpUVu7XKisqCUkpPmTaLueX7UN7EpbwNGxh9ysX3tXtHT9yxJ7Y1nF888Q8lOzvmLolObB1erDdTn1/5OBgpaCQhLLe3b3uX4b2lHy3AWPhjltLFXpBZmFttg8uOnXULf3XxOHL25e/b0HU8tSYv9zx/b+dHhNlfXHlBe/uWffYZfSkuXCe2Tqaruiq9p33LHtq3t7vda/9z/FD/zV+CG3eu+CU5cmmhFgr0s3AYKX47ZF9K1PNvjGv3/Vfj575tjMbug6Wpg9VZm6aGBDIKqesfY0WVEn78xLpVenmGyePWQHIo81YtYRQ8V3sZEpZw9Ui8Lll557VOG93ceLGiaNv2XODo5Sr9YpMU7OVOFLOZ6z/GcRzdbrlB+tedff0zGX3V6bQFn7V8JOxyTd0PaFuyRvnJf8qWzpQ8IGUkiu6mlrs+uLvn/be9FB+XlIdLweunYofEkWNhLCIBEgA0mqLj75lovrAtJQNUGctmgDeEgnigu+dKL9rQQJ494Lkj4YrVSMa2dJiLUi9MGrYLwb7DfbvcwD9C8+Ku3RlwAiqtlc3CP+NhLo22kRNvgOgUofweI2oLOGXVcCGD8bgDWkck1ph527xy31xwDLWbitIcJoRR7yxOGfIhAr1QbSfgEo42ES7s+oC2xL16gqQfwC8nBaRskpbTtUQfEUqDe4wHW+zUutl5ha/vNOE8jxe2C9FBx1S6nmdhMWDanXk793Olx5Nv3a2W9UUd2t31CQXqVTvr6v+OZzjb24gk8TzWdbOo0O4HsUKBZsVXXiaj/8XI4WQO6YscpWw1eqRCVwvlBTXhskChSo/28We4VkJZEeW3UPMb2KmQrGCG+eCARG9upa9KkVDgkI1fOWKU+hpxtP8aCcThfDpyCbIV2ZB5+E8uk6sA+Y3A9x/lCVteD6jRSQmymI0rs8bNjJS4IyFrO+h7HJ0atbNMfH/BAwjOTqzNKc4Nh3i1wGS7vkM52ddeIAXBCx4W4XEwODaTbTOkxhtEnL4QPA1IiiJ4O84Hw+QsBwS/DyL+xa7JwmbpNCa4fh0vY1egGXcsJf9IxyeCJPeUxcynIsWZtBCyqIpyXQFY1AWng4lZcs+aAYm+df7sCwyDgU3+BNnRSfzm7n9QH0nRNKhLcOJ6RgHMPrDU4qqhwgJh09dylVb9f5Rqv6xxMLpwfb1Htbc1/+czdmc/RrNL5v6N6mA/zxgISVtLnnSHmW5CjftYzTPsnYu6q0XpJ+tbZ/2fn9nriepXG0OFv0fpxPKNzjgG1PJ65uvl575au0GuhrDTuADU/x8N4XqxhUdGy9bj61Y2825y7ntAGkH18fTNKUpu7g+nQ1oQ75CNkku3GhZb3Cyuot9I2FlN6lY0Mym+TwwwA17SdpMl3F9kjaOQqmwVu1YeDHCu2dAo4SGJIVqCB+XqlzYy64hfvJIKK3ensWx8auzXWcwR81Ng65xTSJBuXrfmkDZhlkPTB1GjxT5JAgKZ2kngtCUwhJsFVama1Fi2qG3g30jlN3odDU5iig+qHe1JYoiYrwHy6IpycWruKiX2w6wrQ8LvOjUtV0FtUqDRBeoDKLwNI5w5hKmSty8H8fCj+nYBG1pgr64WrOklcOTtRuHZ+gb43+9hI4s//EQ+0dwPYouS+o9D5/a2jL0drLrBGi0Ye08uhp599lcsIyRApvm05h6BrPN2Zz9Blv5iJ74ia+s0wwn9NGL7QXnZlb/FpBaIT3vd4DqcTN8jWtcMb5JLld2a/j90HCOMp5VOaqdeVbT+VZ5n/HzJrVCrJbngU98YrObxVQwKfAksdTIkyYRrjYlTZP9mCt6ZJDbDqANzWlGZqhqXtrL+ctPHuZryh7ZxxMZH85NOrrk+7fMv3db97yqox5cOLpCNTdayaL2MPxwrG9NutXAtaMHLRFRTknabF1Z5D14OPXq98x/eW2mJcnG7659hWu0I3XP/u0bv3y1snoLNpgP77/t4pYFy9Mn71dQwtfPdr51yDpcNFcs4qKueU918/CN+en6Swu+m1BWcLq3zlv147H+pFjTXrnFSVoilkhCWVNu9Q971gdHHavk/3vi8Pv7thm0JcpG8r7baif7yrmkZWljjJEyfoeVKBh/uFrKa7/iu7dODpzT1L0s1fSOeas/2LftUGUmKRbGJC3raDnfYDnv7l63Ofts+5f80pZS1oUtLfPSxweKDpCxq1Vxn2R8xpL7zmn+u6OVvGde2+U8nPf/fH+xO6U+15tZkLY+018qaz1aBahoINxuEAsX6qX9docDRWMMUzpeHQoAgjozQMOBoheMuKQzcfuWlm8NlBen1YeWP/5WiTmbs+fW5hCaF575MyiLGKW2RvuJEFmRMNPQSCLQoFcQJgxRs6p616oQotfgSnGPP32djvb4BlT4MD8xEZxvN0nlWIDG12B3EYMxPlhGhKoOSM3agDEScOsFo40YEURHnckJsx8J6g0GKScamioz+USTEcQmtUQqh4zO0/xyu7TTFbuWl836Yq2hxkY0BqUKytIzd7ipLUMSK8nObPVnbvYlRe5mv+0tduaUX0sVdPcJskmyCQzsOo5P2KG34rOhh6tuZ7QQ5auC7yOKqseiFv51e3SDowJH1ednu0MF0uCikzZvOhW1g8MTNCTIlWOPRO3DMZgo6VWCo5ipIGBbGFjYAjBdimh0BoRchfnNDOfA4Nf0WMMiNEpQigUtbFnMP2wLNeW1oTEZfhy1HHu8wKtjNZKUw2nzufsIGGptElKJEAoPoJvpCjMVbCvMUTF1BtlEMcjEo6pQLEX3/HBw1IYhXEl4CzRI1EVZ6m8qyCZI2YwWgjt1ciq+op3+Wk82qc9povKAY9HbSb6CEnypP9bBwEPj4VEaHjwWqAmHJwIWt5Kv0JhmLI82lA2OAnB1XfPX0+SqoTjspvm86yz+5R4CCSsFRlgzj987i/f/KJrW1NaI9ilqEhY/20VPI3uHjVEgGa/0cH8iuYPVpz/bR/oFYtqvTA3cMHX8hkruCJhEw6KW+S9rXXSpsn+TNhDM2Zw9byyz1sp16+qQBrFayZzxS4ERRd98+Uj5oRlvVUZ9aFmm7Ve06fjnu3lkkJTNwVFSNueveOpDntR25vwmW6WUpJTcNelee8qy76iWUtl7Y37i3QP/bR4QKZd49WvVmVG3+Z/sZDRHxefQOIUqb9mMpThzMXf1057l2CQGpksYQ08T3U0kLCyL0RxVL1auBgMX9fKS5dzRR8Li/BWh93/JMrYfYaZCykNrUg4lt94X3dUkFQhVv77lyxaqfvAjbRlKLqcv4uqt4VFVn6GZ0JkGjWRjaXJEnw88fiwljjEt6q9IFOoSI6TH4t46/yCcVmMUGMoe2lD1oqkMCJai4nIihxdVymu6OnEvXztjHPQP5zd4HvM6WNvNN+9l9xC2Va+OC1HcQu0Kw8gk2PYnmmwCW7G0nS/dRlMKY+hsoDXLRAEDTakw0NKG8QLvuYB/u5+hmfo9ufMQ249y4UreeApb+5gusbqL9U+3YRqAEt51FjfvZ2CKpe28bFWosrhqHk9aqHq+2Zx/n7P/cav0GRFQTYJjtGQ33JRYOEswJLFAOt/lFHdqSZmGc6yIk4Y4NF1sgQVM/dzP36OxjS4x/8OO3fH8xeizp6rqcSt/p5/qlaZLnkxI9icj1XfuyAn8/qLU51ZlnJqU60yZr99DJkG+SrmKKCzhO9tpTQd7xQDKLj/fzS0HDjdm7jttWe/LVm5unw3TL2pN9Q0nLPORPYn3njt4oNV8YMEpM757w9QRB8tDCySVBdhipUR1JNIzfmLGr5zW8ebfnreuJkBfszg6b8DdP5LsXWjwBUlWGPXKy3kcQaHOFB9eq2AWYttfnvn60KNF33tjx4pVmZZ/OfHoqFs6taHjFxNHfz5++E2dKz677JxsRF3/8orzX96yaNKrLE81X/7odQXt+Vqf3dgdrwcsSjb8Yc+Ghcmmt+69PqucoWoxodQp2fYtTd33zAxP+eWgKOyBZ7SIFHy3J5G5fWZw6MDWn268TJApv2qFRHKVVOqcxu5rei9clmp6wg/v12JK5Ld6/H8dnE4r25X8pljbT23Mtklv2jPntdqtTvjRPDDtl32zMKV25fw/2p23RbQxD057n1mVuWWi6hopaG2M2EKrI8PlqEFOLXIQQWsjqugxq2cihFq1xsRHInK4pK8+Un7fkpTAOS32OS1zvWF/fTbn3+cA+heepZYLPhFVR4w2SI20I4IxEb5uMH4VRKmIVh9DsgNxHFMj/ATAZmmHERXUHmuMfAJ2PIFWjpHK0UDFa1afTYNBlBCVIRGiTrVGjNOGO4kohTLGC2eOigSB3wiLCy5WoaFJGbSjMutVdchMXOeqBLoMljG+EmMQjKmBnWFrcxPC0KKkIso3IgbbTE3FAfryAaOaECXGorRP/5oA+oRNrhLKhmrBRAmnpfjPHWGWGw9z2jK880zasmgdk1WNAdOuj4AlYLCFHzzEazZwZz93HWJWQZgwnwzVgQCDZWOCPdQero8Yvnonf/lqWtIx5VkDwkwZo7FV1Dw2WKQGwQfts7iFHYOIUKjgG7SmFMnFhP8aXJ/vPkBHFqVY1MLqLq7YzEPHKXnhFvumJKu6eGAgIstLmDC7XlhLqteehIRFabZWbL3iXZM7imhr8WczCIr9Gjof3SVtyFXIV1ERob5GmgNWdPKRi3jwGIcnuf8I48X6CoOrW9TK5oVcv4+KR8qiFDHx42AE0V9ErfEd0Vu5MmmHganwIRHwTdiZdpacruBpzlnKO87EVqRsatGFwFSJb20naVEiPIvU6iiKdIKqh+vzvQfRRkSDdBbHls0czk/1PtMH+YVl44d/dPiePy3n+uMvDj361WTDksVn/N+u3nf+Ty1szubsN9ZUls4r7fx9vog0nG1Zv1yk/Q9Hy189Wmp3ZPuUcTX//5on7Tn7rO3EDJkEApkEx6d/+fnWNFg5zzRZ4mJOb3L+8Gh16bwWy+iP5zIbzMKzq+M4ju47EAL0nmbfCCKUqyDc0YclvOU0Frdy8Spu2he6JAEjjJf43xfRlALIVfjwj4GInwEK7uznj89nyxIM7DjOz3ezoIVT5pO0OT4U+jURyl7dVYmhqlFqlmvTgvbDmGG8wKrOsP2Mjnk9gEjGLYgZgwkV6BpFPfK5s0jr0VvxgnowWzg4wvFrP9TI78EPAmUXVaeBhJP74GuGp09G+eWkTXJEATazgpDaxrVHh/nCLTQn8U0YqwRDAjq/iYsEEsH0gmOFd+n85WQTpB0wlDz2j/COM0gnaEzR08TQDO1ZjCGbxFZ0NXAieuoC4KBsuGkfF6zgNeuf3RNIU4rLT3mWxz4/bM6/z9nzwdK9atL4YsCkxZDZ8DgQXmq1pFY/oYiNqZLbpq0OBFGK0h7deP7zWPHGovV1VstlljzpGku+eeeO3PKMskS+d6Jy5rD1ikHHbqPxPEtNllDCRCH0KUGqYoR7j4QA/bFJfvAw+0ddJTnffMlP798+/eWNTe9YEBMof/lqT3mH9x/c2ljY0+T1JBq+N3owpawEqmL8tLJLvpf3XYUYdMmYDHbGcl7Wuug7a15uy1Mk/tqYFdNq8yS7mwFOn5SN6ae7Rams/Q8cvGNPcdIW+cbw3vOauncXJ5Ji/f2JnV12elWm5bap49cM7vrU0rOC8QlRl3eEWwe+uPy8a8cOLkk1fGjh5pQ6+f6+um3xXy3Z8qXjO5JKnd047/Mrzj1WKZzZ2HVPbqjie2syLbuK47aolLJco6tGF9zSweLUK3b+7PMrzn1V6+IfjfZVjQZE88fzN/6Po/OB/fmSBZYc31ssndrQ9ccL6ljNx/YXv3G8YgtL0tYX12bObnbunPTe9PBMh6NK2tiILeKIaNif9x6c8TosySpmPMrG/PnyjC1sanLeuzs3UNGxGEACcuSJqkT8xQjcCLozBuI2BGGDAuNrPrwvt7/ofWx5psOR3Xl/uKrParbbnF8LdvQbbHP+nTmA/oVoznzpeIc18nU/7PCtAq0bY4Kuq6HuVpCkiAGM9o1REnS2CpB0CL6farKYQapioxrEqIBBHyYwIfZtG7tJ/HCvrZg4Uzg8ab1GEOGEEkrSg1iibPCM8YM1aRBEtImE5SO6tCCeJ12/ayWWqNzdevp6T5QYhZWR9HpVOWwqx1F1GDlsTYuIKGUwlnjaU9pLIYmk018YPiPTY6zGcG1WFncUSWI8ai8+Z3Zihjv6qHhsXlgnAgAHx6i4CHi11momJMtn01T9SDcGEJa2894LQip6yqbgxnDqmhkQfENLkuYM/RPsH2FZOzftBVVPWeNc7xqHTnvRbm4NCgNTJb5wE+9/KY5FObbFrOrR08zgNCbqE2tiLDMjbOuPsPio7Fxx66kpUVVga18oQZO0eetpIa8trOUrEjYHxmbz12KJcnghGgRH0Zym5EapskLFMffIskkWNtE/gadnQQASRwSoA/HBb2cvZe8wkzG53kVtvO98vrKVvcMoYc08psr48U1zwlSRG/bSmmY4T9mLLVtqNarwLIawPh/VrMAwNINSnL6EI+NgQrmAoE5Qw/SDLQNGuP8oCYs3bqIlE4YawUX0jTFgkXAQF8cGC9cLPw5tKFTCNYzkCQpySowhU87bsSf0xWdHH/jEsQc//bhvVfJHDtz2rvzo/cvPverkh+cJ7KKLLrrttttqv3Z0dGzZsuWzn/3shg0b4sN+8IMfXHPNNTt27ABWr179vve9721ve1u9eDpnczZnYLdKyytPjjyPH+R4H06S3s00PO3Wd3sKfrMttkirI3sK/lMf8MSmjdlX0FmLxenHAA89TTxynJRDsRqquv1ydm6L/aVV6Z+ZW4EdAAAgAElEQVSOe822vL4r8eCM5yhAZcUcUpmzGTduVTVG+fO2Pjwfr075Ymsfb9yECK9Zz4UruPUgN+7BtmhMM1OqDzsyHdVrifjdij3D9I3S28Wd/fznI2Qcii5nLeHgGD0tuB6TZdRstDr4wdf1eYyEnjccJhwc5Su3R7X8k2rkEcxd82v1eaU+oB7hzIbOMfWz1F6Z9WttVbNPasCP3jXq5Kr57IgqpDKctGZjsC0cFXaMjyk9gqFYQfs4DuXYJHEB/foCTXgHDCjFp15Na4ajkxSrYQsBA9++nz8+j+XtQNipuORy7cPcdYglbTFaAOFt9zUDU3T+hhL65vz7nD1PLLFI2t9oz2z1RUzjS1ViwTNH7qzoq0PEaCOPJ+jyfLMnR+eBac9YgoO0TxVynnPsiFsp2Hr3WOGQ2/hbrbRnKUXJpgFfYwmFCuMF7ujntgOUXIw42t84U7jljnv/5vSF13ae8o42RdrxpqcPHP72VHl/x7qzznr5FTPTg3rfzcNuKedVPeODJERVjZ9Q6uzG7oxt/0H3unY79bPxQ1nLvqJjZQ2dr2oST/BZWSL5FRuu3l7+yaKSMs4lfkvGfhpa7TNlHh06nCjfXR5akmoEGrR7y9TA2kwbYEd7wTLKGawWHnv0v4/s/3DftgY7cdf0iTd39K5INVe0v7swMS+ZWZDI9pemHy6M/3TycFrsdZm2vvLM63b9YtItV4z/6aVbruhc0WIlX7Xrp4dKuaSoQ+WZkvZd308o65aJY+dM/eBzy8/92YbL7pweckSu6FqxNPk46PyBGb5/BCW8ZSnLf12Opc22P7N8yUkvjrvmH4+VFyXV0Yq+b8q95N6ZL6/LTrimzVENFp7hSEkbjKeNEQQpayZ95iUkacnZzfZ7lqS+eKj0Vwfzo66Wx0YWiB9EAvFQJMBJREnQYDGMB0BwffnakfI/HikrwUJak3Jqg/3V9dnHCRTn7DmyOf8e2BxA/4I0q02Jo6lgCKjuIXXHGC2RZLlITMFGBKWNCTF6RHAM1eA7KhylMYlOaX2DmrnV5O8OIf7gH5WR5GKpHou048NpFRhJGFMNIeSQfxxo3xAx+wWM8aZoOl8ZlD+pkystXWHqZz5+BELWko8I1x/7npc90y7e74kSsdElEOP0qLYr7OkbvcnrfIUEXWs1RhlRaRJLsJtU+UDCrk7Y3oCnF1RSZ1Zutcr7/La3WVZGgKaLLf1flA76mXVW47nPaQnU9fnhDkZyKMUDx/jwxeHmceDoBFa06SEAoE0EOufKGI1EAkQtKf7sknC7sesTNh43MbYX4e0PHMx0hYKH5/HDHazsIGHj6lhuGz8qOram+FpTmMFwfIav30MmSa5Sf7ElzUt7+f6DBA+M67OwhYGpes6phaSiUtsBYPANBFvaa8+PCYn/vsbTPDqENnRkKQQNb4WRfFiuqOfYtflitSOlEMhXI16bRFl6DGcPqX8uZR2h89QvP/5rAHAbgyVYCt+n6uFpeprRhuYk79yCEr5wCwOTYQOAnYNYVkxfXxCYqZCwSdg0Jpku1c9mTsICatdhSCfwTZ2f6BuOTTBewFLYFimbTILhmfB5iG4iCjob2TVITzPL2rEtXD+6aVDxqfogeH5EYIzWUYcjgq8II1prUS1Lkx1rebHa0N6vPZF3r9mJ3VcnsgsWbvqzpznn+vXrP/WpTwFa68HBwWuuueZlL3vZ7t27OzpCDcf3v//9V1999etf//pPf/rTiUTihhtuePvb3753795PfzpcSbVa/cIXvvDtb3/76NGjS5cu/d3f/d0PfOADjvOb1ZV+zuYstKOTbD+CpTh76bhpuvs60g1on5kJLrz8aQbebGy0rxt12xNMu+bSznq+5FUZPY6doGM+TyfArmj+v92Fn41UPWM+vjLzwaWzif2XrSdphxr0QQfXX8aM8W++/i1bb/7tJcus8y/yOte+pNXelfdtYcZOntWozMCIWrNeveRCgKkSP95FZyNDMwCWwhg6s3zrPnYOcsoCLurl5v0gFD0qOS5dT2OK+49x72GOjMW6mwpi0Bofvn4ff3Yx9x4maZNwqPo8cIyqx1SRhE3KoruJqke+ArVAAgggZgU+okJpmlAuURMkwnXSxmz3DfV/7YBQEpOMj6vSzeqkqmbHP/GVRAub5WNrBf5Z9JGIQxDVyCHcumlmh0b12KNGawjq5dQL/LOOMpS9KP6JnSiIT4wOLyG8DoXRuBoF/7qdP7mQxa0sbWP/KBDGITsGWR8rm995iIeP05Ri/8isYKB24xKx9M3THBonYbG47Wn+7bxwbc6/z9nzyhrPV43nP/t0Uiza3mxN/MBDkV6tMpteDOTceUn1O83yil88dMHwxPbWpnnV5Y3ks7l+M2aV9rTJWWtSg/eScjCGQtWgxPU5MsUnf4ER2tOU3fBL25D25P/s2HHweP7RH1e/sW6Hw/0LCplVxYED8767sbcxN3qOJNW0VJQEsqi4aAyv7Vj2zTUvq63nfQvqG4au2suXHmW0zBsX8y/nPj5Mf9mbf3unfc/L+gcWNHa2X3HGSe/elxv+6uCuivHf0tn7+vZlANMlPvELMs588dyXV6sJbSkp+f6p2Y5pr5oUy9aybNRMd7ojunxB8/zHnvHa0b5FqQZbVFbZPxzrW5dpvfLAbXfPDFWN//6eU64afKTJTgxVCvOTDSnLKmpvxquuSDe7Rt84dSy4un/uvfgzxx4YqOTXZ9u354YLIkXPTVpWg+V88sh9j57xtvMf77yBjVf40wfZNw3w0/Ejo+k7cn51S9O8/1j7yrT6deOEjqDhWMXPeQCtjnxob/Hv1maLnil5ZtglqaQUovMokb8/Uv7mhuzNE15nUhV9Tr9rqujpqpGKH0UEOkTbIzNR6AJQixFNLWWWGsIgiAniBVcbX5mip7ZOuB/YW/j3TU3JF8Nf6vPO5vx7zeYA+hekTd/o66oRGwn5N7GEI0wflJG6eLeAaIWABb6Ig5UVL6LDB3mN3azmf9DBof3NqukCM/jZasC5QjAVAhJ+lNwEExsNlhtCgRK2vhaDUUpATLg9WYyY1ldYU9f7xjMYKR3wxQhKo1Vt93CyU6rTUEEAB12W/B2eSojdIt6UwWA1SPWEHvuOsVpx2sQbDy4cFQD7JTJrLF0x3n0+0upKCwYno/ycKe423teM3Y6kpPE0q/MPbF2x1XPeBGuiSP8Y7VmAtMPxqTpA39HA8ckwp621ITGCrULF+TCHFU5bRE2n79gURRcBXRMTmo29AibaXt2S5thknThvYlB+PbcEy4o6qcZBfDDQN46tIoV3QQwK/m17CLjbEsM5oglVpGJ/kkqPjtRdRc3Ciz2fkTzFKtMVOrKM+xSqs8oPFiHED5hwKYiQSVCo4oHtRcB3dF3BjoGTMvOhGVoy5Mp4fqzjXDQg2F8v0JRmpozx6WoIuWwGbEV/kb4xvnNfmHvXkH1dAxGiWyewrIOR6Xo5pHbnMw4VD/0YWZs18zDw4LF6cDBZoDGF61LyKVYpVOoZeDzVDoSJpoo0p/Fi1ZrgszBxTCT62cQ+shhUr4zuOHEUvQbrRRhfuOXRYw986umMPHLfn3cuf0uycenTGdzZ2XnFFVfUfr3ooos2bdp04403vvWtbwVuv/32q6+++ktf+tIHPvCBYMCVV1750Y9+9K//+q/f+c539vb2Ap/85Ce//OUvf+ITnzjttNPuueeej3/84wMDA1ddddUzvcA5m7MXvE2V+OKtNCYxcGxq+uxznJRj2Vg2owOUCqSfHoHrykVJV5sHZ7w1Wev9EaperbD1R0yOACzfyOkXPTXcf9N49b/HqkvSysCnDxbf2pPsiedejclnqgfiGR4cJ2lxSuvJJ9f79/p33yHtnczkvO98I/Hxv/rKuoZvDpQLvnljd3JN85txL6cW9wc6LQmL5hRTZXyNpZjXxOEJuho5NEbJJeOQTVL1mClz1mKOT/Nv99OaYcaLgGaiIBEwjOf5/C3MlHF9VDHaFmawFGWXeU20Z9g/HG50k5jkWkgsCO5MFIGEnIMohqEeJM5yfMGLAr4Jhfjq3knXmf7xHXiB2wqCHx0bX8+iLUxt28RJ8clJJWoJTzQLjo+FRvU6RGxTabAeY+oKgfWFUQfxwzqCiRD5QELQ1G+LEVrSTBVQBiPsGaZYJZOgs5H+MXyDMfiG49Nccwdlj2VtbFrA7hOU3Fmd6mtxTkDtnyiG71Q8/uUe+kYBzl7Kmza/iDH6Of8+Zy8+y56m0qsTftE4HfKC/+PNV7n2YRnNfcGx3dGJYsJ6yVRB/CNJPeE5jTOJZUXTI7utZGpL+/IT2pepgZ6m0qPi+1LF9ioYw0heO7YKv/oMIpbbMn8y/1Dn3g3+56umZaLZO2otaCp2fe2RZY+2POwox09UtNHBt3hHpUELa6YXuJoZl/YkwNFKfk9xYn2mzfcbPvZgWBL9/lHOn8eVjyv2qWTjm86p/ZYrHAJpzC4Fptz8++79TIfjnMiu/73xo1tPvXxDtp19I6QdGpJNJH9yV9tVl2ZKNu+bf8qmho7PHbl/4tjYxw5l39OX7l+YPPzbWy7repw2NklledrYFj4mpexrx/p3FMYWJRu0MZ8deLDDSVe0n7ETJ6oFS8h7bmciDVhIWfvDbrHTTq/KtPzTqov+c6z/QGlqQTL73ZH9iLhaNyUSU1614HuPPWnNHpnkoQl60mi8e/mFVTaOUj8fP/xn/Xd/ZeX5z/JJeLbWZMsbuhLfHqwECE/BNyBX9CR35b0vHiqnLBBj/FoQYXzDHVPud4eqCpn2QmVgVY8ITCjJbHQsUAla1gUDABAzC2wJqZMG8H2MAhFfM2WMEq4frX7tWPl9S+a6qT/HNuff4zYH0L8gTbRIoKZlKeOHtUGJc53QYkDEEMhqiUkYKyN+jtQKwaG8N0Y9EjBG5+uPQ3XQqCS6KoBoNKa632hHi1EBnziEcIWoignBV6AYcdCuFkRZgo9BN5xhlQ8Z4yG2aA+dw+4yTrMloJJoTbpXoUkUNJYqPOiboOWJEVNFC3ZGrHapDnvu3YIXIrMhXFxrfmaYvM5PLKo1+hCM8WeMroCY6hGqhw0Wxe16/kd+NR14WjP4mqqPJZQ9umM7yH7nDHadwA/8Sa0wa1AgVigsYyDrcFlMUTRpY4ErSJAS19Kzetve6OMTJoskHd54KsDeER4ZqOelcYFaXxNh8LHUnTBv9zUGlEIJvmE4j6PwDFrjGjAM56IDAWhJsbSdHSfqSzqpvZupdZcNknPh6ASuBsOxCpmTdnKacExwCqJmdA0JClUAFew0r3lUQccT7BozDqo+bpHGFNpw+iIEth7Er+nqRJB91eOiXno7+ca9DOcByi4ICv7lboxEablEdyxGuKtVvxY2cf4yDk9w0776tdsCYCn0bNUFS/HgAJaK1UgMnqEpSQ6KXl1EKKD7hc+3ALg+pSq+5t8fiO5BXL4gVkg4SRApvDk1vEmhYHCa/nF6O3nR2dCef6wWB5/m4MHdX1l29hefxVm6urqAWv38k5/85Kmnnlrz7oF96EMf+slPfrJt27be3l6t9VVXXfXBD37wox/9KPDKV75SKfXpT3/6c5/7XCo1F+TN2W+YHZskaZNyAI5OtJw541bbnQSqqud3mFTm6e4dTin50LKTZewPPMjoAMrCaA4+zNozyDyV2mpZY0VfyUoo+eYpDnhSq2j+6B5uPIE2vGM5nz1tFuRictNiO4hgCcoyhcLiltZPrIx1mYuzcroaWdfNgREsxeouLlnFmnl8ezsJC8Cx8HyqPg3gWBhDY4p9IyQtrIjEHbqwWP1YYKxIdyNTxcilRhmsJQznKLkk7HAXWq28LWZWzAAw+y7VqfrxN+v4d7iAgD6PzHZSUvees+LYaFqp/UsYWlAD3IMAOEZTqVXxT15txIIP11krPMSXWiNDRNeScshXo0XGWtYHvwbRQbiwaFei68Xq5UImQa4EhN1rtaaquXMf9x/F06GT930OjGAJRuif4Kb92IqyHxFv4twODULCYnAq/ID++S4eGUQUjUnuOsxLe1/E0jdz/n3OXpSmsqjsCx2bBwPXbOXQOCJJXydtq8EYwJMigiSlYBbaUpRkqprpya9bYDyqE67JWWI8rS2UTCadzy9dXLbUJ/YebqlWgkmVJuHSyH7HyzZ4jkfSS+25Sy779877mt1kRXzlNxhVUtiWm8lZ+Uvza6VvXc8xRHH5Il6zcuBd+3+RVU7ed/9s3mt8021ZvhjLQnZPPdUFGX3fIx/d0/dPwLqVf3T6hr+89RdvfXPlDqVl2Fn5g/l/uLc4tSHbTtIO6WiGC0edC1e9kmyY4X5fNvPTbWhNko1Hqhtnmuh+nA/6j+dvfM2unyUt+4xs17t71l03flgFlEsR3+gT1WKQ8rXY9nvnb+pMpN974HYw017VNXrtff/2yrYl1/Re+I2hPZ8/9lDWsme86u92r7lxcmDMLZa0/7r2pcvTYRg0WCl8d3R/0ffe0LH8lGx78OLCLGUP31BRRWOMYykBS2RnfuyXfiaejS1Jq0VJNeGbiqenPLl6bfaWserWCVeJKfoSSCcbozUqQAL+9Xi13ZHDZR0W1DWaWJNYIr9ZpxHEs+YItVfxl1TgdkXEyKzBxlCB60Yq716YTFsv/L/Z55PN+fe4zQH0L0jLbpHCboMr2mgUYuSkrCYEI02UUYiINplTrNbX2OIw+k0XEIUJWnUZbQR8Snv89DoLcLqCXbcYH4mkq8WtU8BrCVdNRscARluNSheNsgSFcU2QoeS3a5UAg/FCUXxvRFlNxpmn2i63Zm7z8/f42gUFFSNJMVGyYzRo47ukunFHlYnkOiXa8mzCooQgUDGVvhqPCUR0KUwpwzX7YnyKu3XThb8C7bCExZ+8lFv242letZYlsZYyzSk29vDQwGxOmeBq3nMedx7iwAiu5vfODqXngarP7kFSCcql2TS0OG2tlqxqXHA1+Qqv34jns2Og7oTCURJzPETpOtiKJa0cGg8nD9LXGqXOiwYHZ3T9OmsMmCzR5ZK2KUZtWMJJohRdqUi4FhQo8HR9wmAHfY22pkBZtKYZy8eeZEPBDbF6T0cvxy7ERGek1og1en2mzGXruHQ9wNY+VLRyL3qCqz65EnuGcf36nBLbQ1DrO1eD9U0c/haUsO0QL1/DkjZu2l9flW+oeGHibSk8jUhY9jDBhUT+PkCpJktUI+H4OvUwRvdrSHLmEg6McN9RZkr17fYBBhE2AY6BIPUbq+vNmIOpVSQH9MuBUM9bmzjys2c0+Jk6eGPMwMDAxz72sdbW1osuugjwPO/OO+/8m7/5m5NGdnR0PProo8HPg4ODS5YsufTSS2vvLlu2zHXdkZGRxYsXP6MFzNmcPffmG4o+jb+ugLAjS9UPNxi5um1tZnOG8h25lQ+fUI4Yt1HeNg/nWWY+0+Mh2qysev/OJ7eL2pzNTfZDM55neHN3cmn6l9patG2EW4ZYmAH4Vh9/sJJVsQqBWrrcKxXFskR7atVqaW55onkAlPDOs3hkENdnQ08YIfR2sneYtEPR5eJVrO7iF3tY3s7rNtA/zs5B8lUcG2LOOg6UB75DIGGHQsDBO75Gg4ZcuS6fEoVaET4eQ7GDqn9tZkuhdQTBq7A8HyDvOiIBzMLNY7FQXTsuflJmfXj1a4kNq/WerRW24xdrHkNokFpzl1hfWYmq7xKFQPF5wkCF8JAaRB6+Uoscao2Uak48OkXFjRYQxWz/tYu7D+Od1DVB8EEMrocSbIV40RnjlykAxSpbD9KY4tgkj5wIoYd8Bdumf4LxAr2dL8odcnP+fc7m7PlruTJHJrFU2HZb6yCfsrsUL1lv/2KvACmLTMIUjaSws+LnvHxycVtppwHj679fNB/M/sbGVa88d9tt968oT3tGF51Ua9lrK3V5VinhpbO6XHJXH0q/DlMeT5RcVdWWVqWdCyfeUals+e7e7emFaz6S9BaXKgnL3HQs86iXX5BqSCmrpL0bCw942ZW6vEgEYzKvW/SE8UG+OlHwplRlfG//15salhvY0/dPHZn1M9Nbp9MtjmKee6A9t2dD9rcANvSwsYcHj6ENv7W5hs4D7DqB1tgK3+Bq7JPxB89oW9R5zT2Ht7zraCW/Mt2cUbbTsfxTR+6rokvaUyI67Nxmqob12bZXtC46r6nngfzIV44/MulVlqeb75kZ+ubQnh+MHhhzi2OuNDmJovZu33T5jZNHs5bzytbFwWbzqtHv7dv6cG7UVuqLxx9++LTfXppqBHob+dsz+U4/Ig2tucz+RCFj1GCK81qeUBXnOTRXV3aP31bResY+r8FKbWm2T2m0y6ayOKkmLTm72T6n1d5y95RX88sGpUQbFUIVItOemfZrkAiR6HKArccV7SL/HkZBNVpA/OdwmiB4qIcqNVUcAcMDOb/71sm39yQ+vyabmYPpnyOb8+9xmwPoX5CWXqe63+OMf1/rgq9Lot0YrBfDL4N+sBLIgNgyc5+XXCjlPlPcpQHjR4mIhDt5hv/Zc7q0lcTploYzrcIDvl+Ikh5fo9TsZAYTQP/R2cQWo8PkxWrAn5awWoloVwuRWosxRow/bUTM2L+7piB+rsbzwijBaKxwsEoZSeEOo+vtS8MMCRGRgKQsxugYCB30tTXOPPFz+MUoN1RgcE/8aj6SA6P8aAeHJ2lKsqK9/mEE9toNPHw8Kh6YMJuyFdNlrjyXsQKNKaoet+zHwIZurtnGSC5KWmt+JcoGa8KyEoPgMdywh5v3U/bCp0FFUqrqpJZusWkv6uVNm/jSbRyZCMXWvVidOczMo/lrSWZtAftGaM2Qr4TnUoEOTIRoxy9WhO4Wjo4/Jjk3CHQ18d7zOTzBv24/WRNG12pBEq06hkFL5GgD1CBtU3JJWAHuw52HmKnw2g00JJkpIzWZmgA10OSrPFyr1kZFCxNx7WsvhtB/cLfVrHtiKwpVFjbTmIxl8pEcf3ADV3ZybJJqDCuqieq6PrYVoiS1666r2UZXmq9w2wG0JmmH05roxgartQXHxvUj2mMNiRCIui/bCk+HdyBp05FleIaHjtOcZsuSurbSC9zKMwef0WCjXVFPLSR32223xdvFOI6zbdu29vZ24PDhw57nLV++/EkOX7hw4Z49e2q/lkqlf/qnf1q5cuXChQuf/mrnbM5+FWYeLZrvDJmhKi2OeluXnNH4LCbRpfHc3X/lju+229c1nfN/VLrjyUb3NPPW07jnMErxxk00p1esNd4/DMr8JAqzI2/WZeXMp7WMcpEjeyjmWdRLx3yA1m6OHUBrjKGpjczTmKbNkW9tbLh1wmuw5OJ255f8LtQxGFlm/wpIR1fif71f791FOmOdejoiHBpnNM/SNroeb60JizMWzXrl/BU0phicZmELmxYg8PI1WMLBMf5+G43J0A8G8HHgTawAJVdhDVtgvBBq09W8TMLC12iDNpTcWQFMgLMHrXQUoROpY+gGBF0Took1gzVRRFYfWU9/Y7SDOBCvYpESswar2vol5qk5edhJVguQQsRc4q14ogFB6ULq/9aKGbXJTXRFKYeyN2vlNX2b8CprzleDhI3f45ez9SAYbDtkMNTfCfg0gU6OgmADZXS9QqweAD7ctC+MT4TwLFmbax8CWN3F727BfrFh9HP+fc7m7BmYMTP3fKa4+1siKrv5jxpO+5OnPuSOPh4aIGlzyWpW1P24Mb5bGnFSHU/2B5VJhAmaCBp3/kKzrMNZ6Mj5S7EVZy5u3+GN39DAlEmtVg2bLRK0ePvKye6p5CmN+b15+NCBowmtBa5eufSmeZ2r+vNirEZfA8tGz8ilh4+37ExV2qerX5peMpBzDikjvuC4fsbN5jM3f7Sv+fzpkVtbe/c02Cv9KppkteR22rVvzkPl8cXdlfHJgufbL+2yXta94XGv464T3//qI1fayl7VuHmesgiSRrH8oWnQq3LWWFLblvk/J+avybQCWIq3n8ml60g5s9D54K20HSbmjWmW1tl7Ve1//PC9Xz2x64Lm+R9bfMa5Td0tdsjSW55q2nfW2++ZGe5y0n/af+c9M0OOUtpgI0llAUtTjUtSDb+37+bedDOQUNakVxmo5G1RlqicVx2tlm6eOvbjsUMNlrMo2bC5oRM4VJ65Y2ow6GFb0f69uaEAoAfevozfWYb0T47/Y/Yza6Uv4/7RQef9Z2166gfmlzPPVK/Z8fs7x26d9syYOnef/Xdvnt/4t6szk27m9km36JnTm+1vDVS8mpcMww1jahlurIF9FI+oEKFCUGZW0EH0cwBESASqEKXV9RcVWs8W3wsCOtEGMfRm1E9Hqqc3O7+/MMmcPRc259/jNgfQv1AtuUR5k57TqYxnJEymwsheahBqgJBbqGasjPLGzNj3fDTGiBJiW4IlzFCMuEPGEypH4pVKEW2MSIj2R7il1Qqu+LkwRVGI0UE3VzDoYphOiIlOISaE9INlKfwi3pTBCin+4RZejdUh3mQooe3nMTk85TsLLfdIjS4V4LQBZqpCznYIXwfZmyD4OXTZRGWKYP2ozGPyt+fErnuU41MoyJX56a5gjxXtWU5dgBIWtvChi/nCLTHgG1IO2/rJVThvOQq+fg8nZrCEuw4xnMNWoWJaLfHTkRZqjWqtVAxxNriaqq5v6w52Xjckww3aPAYqAIZmGCvw9jO5ZT+FKht62D3E9iPoKI030YMkUR5bc2zBZAmL1gxL2+hu5u5+DJRcPM2Kdg6MRukr+IbFzYzORJltLLs2wu+dxbxGjk9jW3h+dNW1TegGgm6ueraKjsZItNXCAKQdql6oomM000Xu6GPnILkyhnqeLJGK63AOr5arz64EEN3k4GVb4cY21AMKskl6O+lpQoSPvIxv3stkkanSLPF3LQxMsr6bB4/XFx4PLMpu9KdqACwFCt+NtupH9yoA8Ynwhdoagxcci6YUU6Vwj0IQkebhpnwAACAASURBVIQ8P4lKC0FfPhU+Kt/dzt7RkPN4Rx8fuuhFQbgzXmXiGR3gu3k72fqUw2pNZoCxsbGrr776ta997X//939v3ry5WCwCiUTiSSeo20MPPXTllVfu27fv+uuvV+pFcM/n7IVhM55psh+DPRvMD0f0iIujmPH0P5+w1md55hTy/ANfLh38sUq2lSd+Inam+YKTCSkn21lLOGtJ/deKFlGhEJclFPwnOGyWaZ/7rmf4KF6VPfdx+ktZfSYrNzI9wtH9tHez6YKnu/5WR71x3mP+hI9PccsByi6bFsxa7ZPaSzo5r4s7htGGNy+dRZ8PTBYstBZEkf2dh/jhwyGZ/f0XxAGRk8xg9k5sGysd7W09u3vTMo5OcPN+th/lsnXMbwboHyebIGlT8Zgq1aFwgVet5dhUSLUOHENLhqkS1cgd2wpbUfXrlfgQTo9D7RadGRyLoZkwQqih3kIt4KyXmYNVExWkax2HTC3ppe7Na65V67CiXwfKTVjokMgj1gH/6NSPY7UZTT0OwaDr2rKxYfHBNQcdYfQnweuKWdMSZfghMT+qzQcON/TQMUWdmtv2NAEfpTZPLbKyhKKLBVh4OpRD1DER4eCjKVRJJUg7lH2UprORYpW2DMC+EY5M0JphvMD85pMxoxeqzfn3OZuzZ2Dl/p/n7v6/GGNEpm/9iNO+IbnkZU92QN8YP95JSxrf8JXb+fwbAjm1Sv7oodvfNz2ytbH7nCVn/nW2Y/PjH24r/uAcfvAQk6VS4+Jx9zTpk0RVdZyjxIa2bOYiUucaXcRuCcGExpenGm/fjhbcUrNS2uiKsixjruw/OpZ0sJV4xg73RqtTD7/mVC6bSrYcbkm9p1jt7U59d1mpZPmeZfdU/YF032Zn3x+fk5xObG/3Nu5yerLa19r+cLPzsVzZcqSovQ3Z9rx22+b15X1vfftS4IH86I2TR9vt1Fs6e5vsBOBr96s7/3BeZrkSq69wMN24LJE/hqGn84JlCy6fvPPGPQtuatOy4sQ55y66uH7tQtiFDiar/ON+jhTY0sE713erbX00pXB9XrpyyCvtLIyvSDcvTzX9aKz/OyP7V6VajpRznz6y/ecbXqNiMOI8JxN0oP2LxWdcvvu6iq8TyvqtzhUvaeqOTih/unDzNYO7spY14VYubl7w5YGH05ad872MsrqczHsObp3vZDxjTlQLP1z/6rSyu5y0a3zPmKLbPlpqvGGk6SWNemFK1a6A8UK7JL9wvAlgosBMlcxzJuJR9M3f9JXvm66e0eR8fGU60Ic5PP3wzvGbbWdB3tMtettyZ8e/DZ718o7EnoK/K+cdzPs3jFUrs+r1gom6voYeNkIJaugEMf06E1EEap3t60dpjKrvaD+pxq/9WbvVw4PEUsbXMubqBSmVtmSo8rSC1Tl7Gjbn32fZHED/gjVFZpOqHNTGF1NTwTS6llUoS4yQ6MEbElzjlbSuSJA/KERHeZcEyhsR6UkI0gSJUhKRgKwO2OCFMLGASkjTJdbY9716bmEiirfCuIiYgPwTTmTqCU3wgvaMAIFITy0N9IzVKHarVE5okxe0RolKWCIRWz/stC2RlooRkVqtNEjqgrd1ycRLpAHSnVr9K/iL0oa+Uap+uHlNhB/uwLIwmvNW8NunAazqZFkbhyZqt5hcBU+T62dwmo4G9g6HOd50OZyzvmqNCDouqCrhmDjbq55GCkQM+qJLdxNTJVw/tuE/mmj3Cf76Bi5eFS4S2NDDSI7+8SiRjEnHBH0PaiJCwQhf4/q8fDWLWhnN8ehQqBhzYCy2WhA4NM6r1rK1n/FCbY0ASZvlHQAPD8RS39r/Eg61VbgPoPYc1baQBy8KTBaiJ1lF3XeF6RK2hafRJsSgjWZBC+1ZHjled9UGHAttSDkUq7FsXTBEOL6EQYAIm+azuostS0OS2rxG/uwSPM3//hFVPxYogKd5aDDETSwJm8LVrj8o0dc4d55hdRuHJnC96DGP3caqN+vmEy2qNcuyNvaOUM5DDRCZVRBAU//sNOweRqI2v0cm6Btn1YtAkl4SmflPX8POTrTYySeVmIjspCYz73jHOzZu3Pgnf/InW7duXbFiBdDf3//Yo773ve8ZY4JGNMDExMSHP/zhb33rW69//euvvfbaJUueLuQ3Z3P2LEzDWNW0O9Jf9D+yr3DrhPuKdueLaxtq+RiAb/RANfyWVWLATHuSfsZwnjfVL4kmRCTZ5E/1PZ1DXOM7Em33brDk7Cb9YA5bKPiyLvt0ZshPM3QU7WHZaM2ObSzfhJPk7Es5/RIcZzZn6hmamxsq/vj7qfGWJF3sGaE9+yToedwyNl8/l7tHSSq2dPI4AYcxzJRJJ0hYPHiM1gxKSFg8NPAkp/j5oat+ePCvk1a26E39rfWfnXflaE4zM1n5j/7iilPk/7H35nF2XMW9+LdOL3e/s2/SaLSN9tXaLCwbb1hgvGE2G8zqsORHEpLwIC/JB3gk+RHyeGwh4SWYECAEcMDYGDDY8i7bsrVbsvaRNKPRjDTrneXu3X1OvT96uX1HAguwje1M/WFf3dt9+vTpnlNV36r6lo5UNK6VHcQMTBQq2ocZhoYbVuKrjwGoMKdJhYgOR4IEpIROmNuAg2eBAGsWiGhgN+rPIIJUGM7B0BD3adn9tIjqu6v+HNS3BW6zEJUYfNhiCXzsIPxPPj6u/F6s4VPOZbwJO+chpMPX8j6gXzEhqoME8KvWArsioIYLrktAUVVNOLAf4KtdL9lE81IHgujFuYxDmoDr40k/VYYEABgaPncDjg3h3ueQLSFuwpIYc8L34y1IWxKDOZgCHY24dgm++bR3iGJ0j+KftsLUUbbxiavRfkGa7uUt0/p9WqblNxB7aB9LW+hRAliV7LPPPA9AP5SFqUEQBEETmCi6DS0G7/n/8xM7ok59uXjgjP6FBdd871eOsHYW1rTbZ9XI16ReSwCs006pi2Onu3B0EKmouHapmFlTOf6NS3kStPUISCclNZCplAIZrNqLJUVaf3xGSYs1FYfT9mRZizI47WRXDj07T+fLB+O1Nv7P0qJgdbS+85ax8nWvGZXMikWNlW3OrhwTsb+ayN24d/Hrjt2WX2g13KA9xH0fPb41LvSstG/TZvY+cfB/De84NtMowdmeHfy3hVcBsFUZTALas9Z1j9u3a8L8yzm972kYaG+9Rkd0g/bRRXuvYFI1pZn0vsXnXYPPPoefnOKUgZ/1UWRtyzs+ejlOjqIxsXeOceXO7yU0oyDtby666oyVjwkdhAhpT08O5JWd0s5jel1bP3t804eezQ2ltciSRB2BuorjZ63C6kTjX3esW5Vs7CvnL0m3rk42frBt2X8Nd9Vp0TGnNDuaSgrDFJoJ7MwN9ZVzC2K1dXrku4uv+fueE/vHlzaZ9PiI8adW7kcXpStWSkcdSrZXTjevEY0vZDuTP3gu98OBkibEw6N2V8H50UVpABoZyuvWxsSKYTjMb9+dLROUYoA1IuUxyAfhfD/E7qYtApUYfIAlkU8hwFwJt0/hrwvQGO8DVcy1YGSP2YY1IgUQcQSiBGbgeFE6CmtrpnHUF0qm9XuVTIf3X5GiTnXLR7bUte9MrXV8YlB39yJvOyEoySxh90E6LLNQYxWg2t2MCCRMFlGXqgsgEiT8BHeuUGi4DoYXBfAOZgKZUAUWGhDscIHL4/XUdHu5etVHRML3YxjwW4W5vwUbJRjgUq8snVCcJ4AhiARUieU4yAC7s6BqXjFmxcxeyNTbjEkHxYgQNPhwp6bk6IvwPAThygVeirfDbMtxvcZhAQa2dePbO/DDvRjKedH1cBzYciAIz53Bjh4Ej9FlUlOqykdVPrTqupoGVWrVKUCrg6EZYGjkcc40p3D9UkQ07wWprAYBgKnj0WMYzMKSeOokHj6GWy9CZyMMDRwwmPuKymVy19x3jREz0VGHWy5CZxMiOjbM9vLBq5oisLdEEnjoGLSgE4s/bUPDQ0expw8MWDIEyldeKghgQZN/boBNhz1wCt4s/wAGs1ew76XeM6TymHb7J3B8GLrmLxqBCLaEVMhbXp8Z16P2isR9zxkKzGCFQwM4cBYjuao3QRf44CXQ9ar8QckAw5ZoTGLVTLx1VQUdAAMCUb8s1D3l6BCsoKUwhZaRsWYmkmY17MQA0NmEpiSkqvqlSvzMvjBQEtAHAb8iCfGVJ6nmjbjgW0k0XvTbYXjxeHzz5s3Hjx8HkEgklixZcvfdd085xnGcD3/4w0899ZT7z66urhUrVuzcufOZZ565++67p733aXlR5WRBvmXP5OKtmZv3Tn76eOFwTnbGtT1Z+bXeUtVxOolL0pAKkslhmhejpqkVo+PDePoXeOwuHNn1K/cJs3WdKo6wU1SFEbNtw6+f29axw2989nMNj//BX5/4gc1e/pF4R7P2zmZxXYP2N3PQ/PxVqwCicXCQvcQAwfGrxQzzt/vL9iQ3smf3XYu66DN7Wz4yFtuFqIYzExd+ekTgiha85rzofNnBd3biM/fjE/diX78XFQagGJMlfnSfOniIS6UpJzF4z9B9jbGOtNlYE2kZOH0AER1gR08OnlpQPKjye+ToiTbe1ImYgYhRpYAMDV/bihOjvlIDINCchO14RosAJKM7AxB0ARGYCgp20CDdN99shbLftSXcg4gCC9OPHHOgpj3Tzg0CnYPOuyeFv/G/D6wIN9we/qmyMOER/JFFoGF9WJynnMohz9wflsIIvivhmyJfjYYq6gO4Pyj1q8QP/MPcu2CeqoIB2AqGjjXtiOgg9rI6BPDeDYjo+PZ2ECEdw2geeT8iAt8Yc3PnT4/DkVjfgT+/HEtasX42RvMYzWNNO7pGUB9HTRTpGJ7pwatCpvX7tEzLhYvRup40nVlCOSQMven5GEtm16Noo+ygaKOzySvHsaTT2ytYB0E4mtPXd+55XEapS1l97kZKiAh3041P9NQPPyPv2CUf6EHBxskM/mkr/uVJPHgUR4eQLYOID+ccEmDH1REas8FKYwbTc3XLdzatO1y7+MH2q/N6IiILUVUWSgnmtI0am9aP6k0lai2ipSQS8bkWK9MBwxyPTIh0f33qzJbWwQ+lHvm3FfvNAc3cFrmteeHjq27+5wWXH25746ov7Wq85/D3H4n92QGj2Yj/eOTEmFMGENWTm2d/uLukb7Xem8Spzrj2j0Od+ZrrdS0OTeADG2te//raKzbTX24OUuar1wLfOqoaRyciZ8frbWvvKDC3AVcvxKqZPxg93mrG28x4Ryz1H4NHL023ZZxSVlpDduHtzZ3nReddiQptY7ptaaKeQN8cOHTxnrtuPfzAO49s6S/nbmyY+5EZy1cnGx1WfzxjxefnXfJn7Su3rn7zG+tnZ6VVUk5O2htTrR0Rj8rmhoa5tzdfOicWmxWN1RrisYx9thTqAdOSwp+8FitnYOMc3LrmBSRJU8A9g2VDCAMwiO4dtv9jYKi3XJ6TXnV5+7vL1qkknR7Ubu5yVq5LG9AQcbENIrfxq+cOu71tPLOPqnEP77sqdc8+BVxAAxAwEABVVgFR0OXds2fgfwZA5EbSGbAZhiBNIEqU0ukr3aVfDFu5V2lTt5dYpvV7WKYjP688yW0Zzm3JCqMlEd0RX3k6p90gmRRBQAklHc00G0iOKzfh2oP9TCIJSGK3AyszgbQ0mTNFuUfptaQKii1ySb3gM8Iwe1h/xU1yU5MZFCUnw5lfOMREEXCZgn2SyR1fcAB9ggF3cAqwQAoD7FDk8doTM4RJLEEMdhhMrjfENvmunsd8HzTvCFwx9/8ixmazaPqwNvBFxymEPD0CiKx+9aLEpW5Ygfo49p6ZLBnPlWcNmU0NVuY1wzuMchl7T0MTGJicyjDLCiwwnIMQcEoQVCGxiRtgoBCwmmBqkxPDgOMnU7vrbOiw/S66mvDZ5AGNsLIN+/rgTKmwhrvwmCjC0OBIfPNpHDgLqXDfQUQNz5l3D2Pfr5YKzSlky1g5Aw0JvG4hEhGcHMWOU5hVi+/u9DqsBkLwOFWkwuAkamIeGBGiYEKuhB8+C42gC8hwsZjv+Ud0NCVxZKg69zz0dgWsPgg+BEEZrsQ84L+jmgAYJQcJE0rB1BEzkClUTlGAEHAUaqOYLCF49cJeumKMFvDYcbzXR6OkwqPH0T2CqztRF8d9h5At+U+EAMCRmFmDzYtBAvfsgyO9cFaxHJp2sOYE+BS0wWqMFpGOIm8F9wdThy3x1Akwe9i9WzV/rpLzBg5CIwLMcCSYsaTtApNDX/7S1PmO0Z6puvZXSeP8W3/rCx04cGDFihXu58985jO33HLLN77xjQ9+8IPBAf/4j/84OTl50003AWDmm2++eeXKlffcc8+L2vZ9WqbFlf/bWzqYc+bFta68LEukdQCICQyV1ZQjxW0taDZwtEhtJr2hHlMaXjH2PYHcGISGQ9uRrEV753kul7joI6TH7JEDRuPy+Ir3/5qJKfAN+/737GjTwljbt88+flFy7ttaNgKATrQ+/RuZ22YUa1+HnVsgHegmZsx9weKMw8e/F0m0CQu6LA9GHqgrLcOs5y+kvSDZ04cjA2hMQDH+/Rm+fT3d8TQEEDGw5xR22ogUnRVPGbe+E4mK808gTZhKOZowlHSysxj7LQiyShFhgCApqpV72b52qfmmZfj6U9h92jsPQMzARNEzD+C6rxKHBz131NShAbby6sbcHubttYhHcHTQPcE7yx1NKTgMEiHGvHB7G/8BBjz48GnxGBDCZ1oj/+Aw/M2hcVD5nuEn/gdqnaZebsrnyq8hBN913YMWL5XBfYq5c0F8t5IgFAQIpQVUD151aZfGR5wzyYCQp2KvQhdY0Izb1mOyhANnQcC6DkwUccc22BKKUbChgJgOpbyG8+6wAig6aEoib2NbD3IW3r0et6zBpfMAYGYN/nVbhXTo1RKAn9bv0zItFy7RuZvTl362sP8bYI4tf0903nXPc8KMGvx/l+LZfsQMbJrr1RznrbqJ1SP1T2kqrkSpxXnrlJNkjkfvdKxesET6ClFzjWY0UM0VWuHhCVWwRsz1BCej9BnFnXpmHMwYK2BvP0wBBbUsVZiYfK5pzenEnFm5vlWj++NOwdURStCx2s6UlQUQkeW4UwD8TZUAZlMSmFqLmg4nE1GF0WdTrW2CVZkdRTS/zFwcPFCfrU1GthsDxPTR7GoAyxMNyxMNeOoAFEctxYw/3MELh/HjGUbqNQa6R/HQ0XcVr03Me8MjEXNWbLEuzIimBstyWVIDgNoYNp8/cd6TU5m3DU8+XtOcUnKypBZSCfD2BMoUMF6EU0JMF820Id3ys+XXPTh2utWMv7N54a8ab19+5PO9e0ac0ua6jj9tX/mxE0/Oj9YIosOFsbtGTnysfTWAnlL2z0488cRE/ywzVWtGn5g4+/H2i7696Op7RrtTwvhw2zKXud6VuXEt56haXbdYXVxrNJnVZtf8xhfDHxTA4qR+KOdoRA4zkfWpnjMTx51ta1a9d+kXX9fxQUfxQWv+l06Wdk7aRUdFNCEYElQhgQucfQrS5qr8csDrG68JBlPAwwf4v075bzi6XwElKvaKX+AOgG2FCHG9qQ+XpQMkNbJYZW3cP2rtztqbao1vrUjVGr9DVsi0TOv3apkG6F9hYvXx2ENxDfXS0UYnbm3Z+3/i8oos0hpLCUqXJ8aTjSJKThW7BeBUc3cToBRFteYP6DIHZ4wH/inowUp+OZCPfTPctCKtgerfJsCU38/57RLSzzUqg3xsHwDYhZrZ3zzZy3j3nJtgH2UvfuDzkbqjCEEkAAktTU6mcqAqhFKcAscKUJWsJZf3nbhIzoQa/zk4706dicnbYxWz8+JsoLrA5QvK6xfcfwfiKSeWyY6ZtWUYBpe95jBHhvCGJdh6Ao6LQQvA79ipFJQXnwADpBAzwYySU8lxDnmIIMKSVuztDarV0ZJGtgTS0NmENyxByca/POU9cgV8d6evpsL3HhrZkrj/CPaf8ZYQQNHyotPwW5ZRaIamho1zMKMGBwfQncHT3SBCyfZI3jlwCEOesHvlyRIunYc9pyFVpTOq+/gc9uITUQ0lOzRVRtnGZBG29LxZ9yVyAiifoBjJSIWXBqj+wNCEl8buXkv5QXVHwdTx8avRk8F/7PBdbgIpmDrIwXgpHGH3w/UMkNdw1Q5FFJ45hS1HkDTRPYq5jZASTSkMZ0GArsFyMCONziY4CtcshFK461nP+T8XnYe/bprmBVpc6cl4dLTwm8u56+BOLFv27tdd1eBPufJqBQMRmDG3HlcsQMLEstZXBQE9ADTMeXOycW1uZPfzHhmrWdSy8NchiWEZGRm599573c/FYvFnP/vZ7t27n3jiCfebt73tbQ8++OCHPvShBx544KqrrorH448//vh3vvOd97///ddccw2Abdu2HTx4cPPmzd/7XlVp8Dvf+c5YLPYb3N60TMuFyZjNESIASS53YPQ5qymm44zaWy5OfqJ7xt/N3hgNHDadxLUNuPb841gWBk8jEgMcCA25X0ERSVoksfoPL2RiWacoIEyhA4gL86w1FvyU362Kh5VIIH2ZpjdegKYesOaNFmZu0PoTyVPH6Wwvzn4Lyy/B4nUXMpFfK25+QV0MWQXTwLvWh3u7XZBMltA9ipqYmlMnwpq3aEPzqfAA2fW0mnFUc1LamRbWSzANshPakXH+2qM0oxVXLoDPBnDdnI9+cc8tujAW121avPytaGR0DRsD4BOEoRxMHYjpMQeOhqJdyRfTBZIRAEhFYUmU/J8ASAAMR8JmL7JOPlFh3ziWtUH4uedhZJlcO8vlT/f1S2AzegnmYmpTdE+zBW11XAmMimq4HMF/q8FxkIfUB6g6B63bgvH8MHylwt0fLcwRX/meKldDkJAS6E1RgbYrDZsIhgaloALGIK7SrZWZV8cPKDB4/GsxkLdwZAiZAhY04eqFADCUxWcf8tZqYBJCQLFv3gRPBJjVgN5RFG0ULTCjaxgPH8ONyytUNhtn4zs7ENFQcrBhDi5E3MyDl7ExMK3fp2VafiNJbfh4asPHL/RoxejN4OBZ2BKTJVy/DLUx1MXq0lctOZ7KJbpjpbba9/3RlJNKh9nuh1YDKEw+olKXaoLsmmuMeIMa+M+5mlYkZmJVKiaSHGzFcMnTxP6xkw2dg7HmtDU5Em04WLd0/fAeN/FZMDcWR4paTEDFZaESaAwafgC1NvUmpAasnyx/8vBcieITjSoqy2snU996Oq9JZ+uM2N8sQQ0ih/RMdE5oZ8uWYEuha8pmAi/O4KtDKX3dMB46ikyedPG6J6xN10UOSB2S19Xoa2suqKoPAIr2J4e6zIjWo8duyvS9u7bFA+htedu9o1+/wo7rVJTlf8i3YDS/qa51U7ptygC/yJy6c+hYXDM+3LZsdbLxk93bDxRGM1b5sfG+PbkhoFqxAAC+1Lf30fH+nLTHnFEUQUzbJs7uXnPLDQ1zz53g1Q3GX8ylH50dbtT50/NmmeIlgpW/tix527OTvSUm4cxLZdOGYRL9bCSztGNme3IJgDtPFnuKckFMnACNO2wSSaVSOmUVfN88YJDzK9mIKvrXxYFALhuuoZEtqzvJczifz/1JeG1g2Ff3lZ72QGVlCEBZ4WxJuheccFhnMLEGAtOuSefRjHVzy3S32N9JpvV7WKYB+leYOMNMBqMsSTApxa1LU8KJ7jrjCF2XFmmILRLWAJNObFf8D5Ygwb774qUyySHu/Z9WZDaZHRRbSqUu5iLY5bDxconYT78BAyyQ+ZkSNpwikwe/Q0ERRJhfXoEFV/wqAoVydyrOTyU3OEAOmQBWzFQg0lm6QIBPPOr1BfFY6KEZxBIsg7ax3hSImUFyDPltiolAihTArIQQOkSctN/Qy75AyY7hwDacPg7HwqSjR1Jp3XHI0OAGPhhwFOriuG4pfvqc2wo85L7C5ynyy8+V8pqpVjw6H+Z2F3Nfn08pLkDArFpcuxS2hC6wrRv7zni0rWFkv7L4HnV/BboFsP1UEI0JCUPzIXvhQtJAtgQQEib+1y+gCeTLUIFbCw/7dufssq67l2YACqTBkmhJIR1FRz1+eQi2rMS3GS7TAuoTyOTDbwuyZf8AhgDefhEODeLZvoq2Ltgen094NPcTATETuVLl2yBs0JyEqeELj6CjrtqdJlg24gbs8pT1CGl3YKKEtbMqv54eg0aQCvEInjuDP9iIHacQNwAgaWIkjyNDODKIRASbFyOqe/BH5Q8lQApCkX1HTrXFFHD9Eo+Np7MRd+7FZAlShZoW+IsWZCl6CAIBgKZBAwwd7TW4/TWoe9V5jyQWXX3ncz+/0sqfpw43LIuuvvNC+r+7cuDAgTe96U3u51gstnnz5h07dixfvty7JtE3vvGNq6666vvf//5nP/vZQqGwcOHCO+644/bbb3cPOHjwIIAvf/nLU4a9/vrrpx34aXkx5PWNxr1D5cuK29/R/+X1pd35tive3XFrd3nkZAlfPD00ZBW+s+iaCxln52GVdyiT45giHTQ6cA7w+BtKjR6/uXn9w5kDEc0YtXOX1S5xvy91qczdjpYmLqPc4zS+Rzcazn8ZtWMST07AgnWqPNCYIqkaZpUOcFMyDTCe24Y5SxGN//YzBNC04LahY/8u9YQyCh2XfxGz23/98cUclEIi6Ac7mMXfb7EjWqls/f3yQvmqzs/O3RgT+n3D1oFI8s8my7pizZHYNFft/wE1NrPtmzAAGCJbC8NGbghjBXzkUhcwXd30+n+9qme8PNCSmKeTiVXA8jbjz++pq0G+2EzFfC3tF98HrlqAngwSJlx7qSaK0YKXI//BS5A08eXHULIr8LQKehhxRWkycDLjaXMPwg7FjyvF5uFWruGsdgZrYFXd1jWMy/vHU/gbf/CKyRik2wcHCIArgQSgokC9pvEhswq+hg2F+6ci8mCEzdUwOh/8s2Iv+afNrEW2iMkSLOUfSaApfpkZeQAAIABJREFUhWvCn/8UswpVAQ8B7D2NhiQeP44PXoJlrfjFYShZOUYpgBGuoHcfylAWqQhGCgCgGDEdJ0aQtyr9YC9qx6w6DGXRXov0BaR9HTiLH+3FUBYNSdyyBiumwkYvC5nW79PyKpO84mELTQYltOc/+MWWLUdwz34AYODpbgB41zoA+NiVqftbUxMFbJyLxc3oH4cQaKs0QGcwJsuYKJKI0r9sw6kRzG/Ur17Mbmk4wEIDaT5FeHiPVUVRrysJkM6yoMd97aAALBk78sSMS4m5qTyssVIkBWu+rmAQbRqeceC+TQWdddlsquLf76a9zU9G1eHX9TVFNT4TE5f1y8WL6YlY+aLGhh21Xzl03zdJq7l49f9ct2QNtnVDSsGAoPZ4GpZEbwbdo2hMAEhr9K+c+/GcVma8uTVSo/8Ka4T5K/37HhzsaTZin5i/bnmiAXPq22dEv3rqWTAwpx6z/NT4XHllzjyxa87BhLVoQLUYgxjvwYJm3LrGoxICABzKZ9515MGZZtxhnC7l7lh4xRMTZ3LS1okY9NORnve0LrpzqCsq9NWJxrc0zXfPempyoKgcnchiJkZUaAN24V8HDnxm9nn4BvP2mJN5/6rSHsXOs303Xlz7L0QvRVB2U63ec0X9mM1vP3RwxHYAchjxUDy4K+8MlNFXkqagFUntq0sTpwryBwPOE2OlgqymjFdBcF159f3s2wDkoSuOmgoHVHWmgU+Y49kAytfUwtP1bj958iEaPw/AA2wIDgEgQyMJVkwvWZzj1SzT+j0kxOexHV/u8tOf/vSmm246depUR0fH73suL7XYgzzwFVuIHIplPZlveo9Gepv8h153k6E3N6qNdcUDDIH8Xlk+qViSb+YHODfg7VgezC6iAIgdhkTQ1xVuNNH3PkgAIJYqoKnx0+YJ5KUVuVn0BOHR1XubKQFE3ovmFwwzAGIKEqtQSfoVDCatHmqMhSm4zMxhny0cz3S3ZBHKQPYbcge1Sm5oVBAUU4RiC0T9W3TtBSpVD8vWezDYC9vy5gGgZQ4uP/qQ3j8K5S0XNMJt6/D93bDVOc6q/5kBwfjQJsyqxbe24+SoP6DvN4Yhe/Kp3nVA+vRDyldgVSsWoMBhTxuVQao82NCJHXV493ocG8RPnoMgCAGp8MHXYCiH+w6iZPuNBKqfDgGawLvX4bs7IatrzAHUx+EovGkFnjiJ7tGqu3P/GzNQDPqhBZMLIgrAlQvxxHGP8SYY3KOI56olZUDXsKYdu3oryDX5ndmbU5AKiQgsickSCpY3ghC+t+9fvbJuDACCMKMGNy7HQBb7z2A4B1vCVh5rjaHjNXNw6xp8dycOnAUYOQu6gCW9c3XCn1+JLz0GSwahpcqNBq8zCLrwawVCt18bR9GGoSGqYyRXHYMJPVNdeBEL9henJYX3Xoy5Db8LvvaKkHxm/5EH31yaPH+zykhy9qKr70w1b3yJZzUtU+S/syp/CWRrxo7+8i2p/MmoEYlZY9d0fuCAkXZ1bpz0oUv+IK49f4rG5/7Djk4Kt71FVFALi823If27xbknnML3zz6VHdA3NnS+du4sdzua3CqzWxWYnTEAECaaP6xH5k71G3nImvxc/3Bdqi5bPBCrzcTjzGgsFbItCURFKQ/LwvJLsHxjtS/2m4tVGCiMHYjVLIgkZ//6Iw88jSM7AcL85bjoCoCAB45g64kTVLBYdkzQsttKn5yzfr654G3PTjaZonU8//7cxHsW12DFDPv7/47hQRimOB3VCs2QNhs2KEpNdRACo3l8cjPqzyG6LVjY1w/J+OFetKQwnIMlkY7A0LCkDY93ef3qHYmIDltBKegC716PiI7v7vRbvHKVeqUpMDqCnxTpgm1FumDHQ6IrMWAJaCFrxBdv4Cm6P+QwVyrK2U9ZENVwtn+YW2YeNngq10DIcghr/rDBc95pBMdTkIlX9dOUdfDG8S1bAlRQFhA2fgIGxfDMXaS+mi3XbXNXSc8nAGhN46OvxT9txZnJ0O0Ex8APObhTIjQnkCmCFUwdRRsRA8T4i6sxsxYAyg4iF5yDZUl8/CewJDThvS3/cGMF63+ZybR+f+XKtNIPC58oyi+eJkOwrbRPdNDc3zc/0ucfxslRPzQLdDbiE9VNZRXjjqfw3FkAWD0TH7gEBFXAyL/lrW7FJJpobzTXj/ZaKEZ9fHTRhtwDALGZKrSUdohMtoKxwgXZ+WR61rP160xlW2Qsnji2dPxwyIclRWQJMypLAEDsZS27OyNRX+w6jfNS06RKJvmkpgolraNR3GEU5kMzWEpH4BtXRkc3zLja3nHqyb+TZLOQerl189u3NPz4LPadQdGCLlATQ9HCH70WDx5B/wQ0wkQJH7sSHSG8gBlWGZGqZ/TTkZMf2rdlxiRKOneK5L3XvYtAyJax/wwEsKodcUOBf5k5dSw/vu6xocsOW9AERnOoTyBmoGhjfQduWhEMeNfwiY+deLLZjAE4Xc49uOLGvzm1857Rk2AwcZT0T81Z/6aGeWet/NpkU63upWxfte+eJybOCiJLKUEwhKYT/eWstZ/sWDdhY8sZ6ITNM5DQAWD7wD3fPPjR2kgLgKFCzz9cur01Pv8FfImeV34yknnfkWOGEK+tSX994fxGwwAw4XDbI5mi8lCmiKC9l9R+qqvw0Kg1afPsmFZUPFhWEICfrFmNdaDKCHHVpVJeJlwFxPf9aFfOwfArv1aGospLG/6vj9Qndbq52fz68mR0GqN/IWRav7synUH/ChOjhZpu1/PPpoWhUptaRRMB0D83T/UURbOJmREBpC4lMOQkl04wvJadAhzwvAB+nbC3KTnQG2DOEnoTCrtgD7O7GfnMXwR4bVj9RCJ29SR5UUcvS0oQmL0kIuFi48JvgA24jg0xM7mD+gljFcQZgBfOVKMAkSp5wXZmUCiCyYCAYvZbwPrk9sSk/GpqAhSzcH0pxRBIrBH1b9bpgsvULlzsMgZPe5NnghAAYf2qgj6g4wy8bV4TYIX/2lNFilKBnn0RgKF7edmJCFJR5C0vnYp9L07AK0j3nqaC4+oPWXECww1UvXUmCPJYaDS//WlJQifYquIqG5ofP2AA6BvDFx7B+lmI6CjYcPu13H8EpzNe+zhPUwXQPIMJEQM3r4CuVTWOE5pHMT9aABHuP4KVMzCzBsN5HBmsWoeSg5iGkp9cX3Hm3XkxnjgBJ5ytxgAgBUTgBvseNSlIhWf7vG54HKwbA8BgFvEIEhEIQspEcxJlB7kScnZV+jn76LwASEAQ1s7C1Qvwpcfh+Cw34SYBlo3hHI4OYV8/ogZGCwBXnjsDQsN4CZ9+PT73EBwJS3r36D5a4WMW7hcVBgB4f0zjRcQMmBpG8+eg86EXg1XQhxlEaEri9tdgtm9uKsb2U+jJoCmBy+b/Bp78K0ES9StXv3lv//4vDB79ppXvD743461Nne9uX/2XeuTFKaWZlml52cildfo2O99va2zLJtJbrPEDRtrd/IqQz+VGLq5p/fUj5CX323IhaxJsKLBwDKWx+l0T/ZKIr9p3zcApDCvsWY41VwAEs02oooQk0hg6U1oU9nFk7tRzJ0+pLa2zDVL1MjoSjUUcycRnY1ErWjIn4iwRiaJrD+qazs+Vf+FixlvN+POsD4DJDI7uQrIWALoPon0hmmYCmmDmrLJjJA40I6bp/VZ+tOjUGSKhUbYh+Sex2FtX1sc10l9/nXxkC09O8jXzeOklGM0gX6IfHYMCbAfzG1F7Ti2AJfHN7ejNQBDq4hjNw5JQCjETjkTRQtSA5Xj5Xy5JmqFBEL6zExr5ituVEH08h3AT4QLQHocrQ2MoYrd+zTX42MOI2X8Z3HPrY2hJ49hQVWDeuxRVBbl9u6A6AF8djPcwelG5ROVKQNhwgn8Lle9DznTVpUNAfOV45c8wCHKHjCg30hD8yuTB+lUFBMGCBJraN9iYw8r5PH1ovWMIwzncuQe1MZyd9B8HnWPLkTc9KJQcmDpKlpdbkI6ACM/04NL5+PE+HB3C8ja8bTVqLyDJK1eumHJEIMJ48WUL0E/r92l5dQg/MUF1OkxBluKt4zT3+TXOCyaOwgOHMV7EZfMrMHQ6WhW47Tjn7+jgWezt8wLAu07jkgEsaxVxNM48aR8eFGQblAMRpIKuoWv4MY7EO0kojiq7ftiIIEh1AgzN9X3mTZ5pLWyxySjpsabicEUfAQAL5qgqAWBiRbam3E2JXE1EYGJoEgl5otY+yqAanOJoDBETJYcAQ2gfeUrhtYvv2fcnStimE4NEMdo3+uDPG1KvQV0MzLAlMgW8cQk6G1G/Bk+eRNHGyhmVZVHMv9whdzzC9ggtW6Hf9BYkvZZyx7tOJUsQRHFJW2PZ7IG+9PJZSEWwqWK7/HP//s/27EyRPj7f+fe2RTfmanBs2KsvF4RsVaH2kkRdTlo1yrCZy1LOjaW/MH/TvaMnQdBIs5R8aKy3r5S7JN2arpkZnHVr88J9+VGDxJhdBjgqNMV8Xf3snIMPPI1dowCw8RS+vQkRAVNElddnlRnSFC91WOhNjfUnLl43bNvzY1HDz6Q4XpAmwSG3ixoYfNFT4zajPSpyjhy11fyENmyx4pD94ONGFc46EaIn4ACyD3en88F6BPHvKUmK59P+QQvFaiNCEG6bEf0fc6PLkvqU5k3T8lvLtH535VUFyvw3kegCEV1QnVZWp4u6qgak5V6efEQF5cWAIqJKgrm7afm+BBPYgZbiiYc4cBw8gJBBgpmhpYWcDHq6emC7m2Dv7ZPkBt0VkXBjjUwg9q/ouSheF1omEm5j2KpwppuVH5CAemEA/1cQBEj5fhb5fk14zuGUJrc5qVuMTVDkTOLFQOcBGBG0zcZgr+++MRqaOP21+6ERIEASmgAzFFCW1UHYyvr590DYNBfdo5jbgPo4BrNIRTxvTRB0DbYNFXJfwzzjwbMBKurKlYiBy+bj2iWQCidH8M1nvHT4JfUYymMkF/QB8CD1UKUEWGFPH+ImirbnNJ4YqZ658h0738Mv2/ivPV5IgAiz66ALdI2EfEvGYBaPHgMzoqZPhhO6i6JTca0NAYtBqnKntlPNFese6SMC7ovNoZ9sCRHku6Gy1MQo2hjNI28hqqPkYFkbuoZRcOCE4gFM0AUMDSA4EjetxDWL8PODkNKH3cl73QIf9/AAToyAgEwehgbb8a0El/Tfxpw61CUgFRImrLyLxENjGDpKErrAvAacyMDNXCW3WY3vxjNQtOGwRy4UJh8IPsRNr5GA+0+h4Y8uQ0tol9jeg7v2QSeUJPom8L7zFEK+okUzUh1r/6Zjzf/KZ54r53oBZSZmJRpWEb0M6oinZVpefDmQk/eYl98+/s9lEY84452JmQ8D8ELpjAtI9klohEUqc0h2ZLVkqbTp7HCjXTaG2tH4OzHIDPdhoBfxFAB0H0TnKqTroc8htV7HLikE6TWkJEMDgMkMhk4jEkNtEzQdZy0zIqVBKhc1FRGz6k2WDBX9WstDn5i4LpnUWEFKjA9h5nyc7Ua5iKZ2JGt+l/n+OnHsStd5ISDd0q/1s+jo4PzjRbblHSvkkF18bU3bYFHkJac1lBRdXmfENQJALW36O95bGa69DgAiaew7g7iBKxec5zE9eQIHzkCAoyVInW68GINZPN2NgoWSjQ2zsfs0BKDpsCVsG/A7u7LLO+9KKOLrSaig0aN89fSL4DKTxsLQpO0TubjqPuTXEsEUaK3B/EZ0jYBlJcxMbq3bFIgc1f/0jacqiyhoaRPYGOHJIzSObxYiGKE6DBBA53RuVADe4OfGDypzEFWBf7esPqAGCmryPOOYQhPmiinlDhWMTMEd+VdxFA6cxYKmSiZg+KJhcb/Plz1DhfzIfX0cDGw5goFJNCdxKoPHj4fTM1GyYWjnYZmvi2FJM/af8bj15zagOTn1mJeTTOv3aXkVCDvMws1ZI3b4eY9/IeV/P4zTGRBh6wl8/CosaAKAt69G/wQGsyBg+QzcuHzqWaNFL4AHgIDBSSxrBSD6MhEeBZEXmi05UHZhxTyacCib44iREfHxgtFianAI6Qjaa3BoKNi043YBQI01CWCqCkBA/kYam4AApKt0mZQpRxxRw8xxOWAjTgRBZd3uAPvduRriKDs4PRbn2hwpAExQxM27BLQzGMpW1MovD6OzCUtbsaEDT57Erl6M5LGmHQkTP9orn97CehYc4f2HZdOT2mavac/afGzc5IhESec3njHTUbc6DROO9aPh4zllv7Fu9oNHDs/IKw1WJCa2dMgbF63E48dx7wGAkbeQKaA2huuWuRNZFq//i441X+3fP2qXbmycq0G0mYm40NN6RDJPKnt/LjNoFe8aOREV+lt9ipsra2ZelGo8WZjc1NB2a/OCjFN+bc2MJfG6xwaxYxhtcQB4Ygj7M1jfiBVNV1/U9IZdQz9TLG+e/1f10QrQ/5JJg6E3GFUI5JyYpsCKoYEdkBt90Yn6S7I9KvrLfCQnfQoIqtLp8F1jwFfEVFHlruPskeO5jx/VKtXXv+7IgRERtiYIFWvHsx0EWEnGH3ZEVqamodQXWKb1O6YB+ler5PcoZTM44JDxelupAPOGB2MLAkCROaQlAdv/jYj8RprMTAYl1lJ+H9Q4s5ejzJ7vFXhGbkK9l9FO7qUJFCC98HY8AZ891MVpQ7lNhEqmkZdpT+HE5MqWXCG995t2ubOGFieKQOVZlgX7SLYXag9IU14EuehKHNuNoT4oiaZ2rGocwm6FooQigCDDCgChcK4/b8BrBcbA1hN4qhu3rMbMGvSO4ewE6uIgwNQgBCyJkWwlM7qCwlcrE4/bR4AUlrThuuUYK2B7DwThmVNwFIjgKAwXYDkQwuN2Z8CSobR3AIAtoWlY0IQdvR6v/VR/kSpd4OA7yW5Ixu37SsC8RnSN+Aez99zcJ5IvI6JDE15+/RThgCE3eJNDN+ovaLAWoSmF+HMDLzh409x/MACFXBlEKDsoO9jdi84GDGUr49UlvNOKZTDj8k5sXoSygweOeI/VMwKqoxQg1EaRiODECGSorx0AKCgBt3fN21bjuzsrnHcSMA0sqcfrFqMmhs8/jHLYQAjdJTMs28MCECAODGIQIRXDZNE/2vszHjFVT+bsglRDjWECwKkxOBJ5B0TY3oPL5mF+43nW/5UuJBINqxINq37f85iWaXmpRTH+s/Ujk7XLm0unnoiue8e8ufHu+0rsAFidarwocUF/75/aEL2jqdTw6Nim/lyqVmhk4JExLK0A9OUezu9SABLrKDLnHODvfBI4U4APVDJ2PojBs6KmAbP7JGc52kHJDWJiBA9+H2YUpQJYQdPR1C5UikhJKDhSjOtGVIqnG7tyorinpmddZp4gYsbAKUiJE/shBMpFrL0a85ZDvAi2fW0jWjsw1Aci1Leh0SXuronhg5doZzJ3W/0Js/yj2plX1rY7NTiWl49l7Lmm/NicX9tMbO2squ4mgTAKz6nyYxHNmBeNPAYxALA2EtNueTMunYuRPDrqUBdHew0Gch43muPzqAggEUGu7NtbQcT63FwBhNSNq1oUMSule5h75eBA/EG6htA75jOzhduihsIA3unhEHtonMoXAVbOVRepun7IGqiA4+Fh/RPCbnZwTGAkTEXtETo3aH4bCmCEv6lEBMIT9mcZLv7zpuyvf0SHI/0m8KF59mQQ0VG0/PR5/0JJE1mr6jGpcCyBYElMFLFhNn5+EIYGALrARBH3H0bfONpSKCs83gUAt63DhtnVD5Dw3oux5TBOjmJGLV6/yBvhZS7T+n1aXskiNqTl3hxHicosNqaf/4QXSjIF9Gb8v3GFrcc9gL4+gU9chadOoj6BDR3n4Ylb2Yr/gleOLAQ66jCcQ2MSukBD0kv2imiI6ehsUs8Oq0ZmJpQcqatEOQelIHDoAyvG79+/RlMRFex6Lh7A/XFuKZHOROFd3N+G/a9EsN3X2wfyWockjViRUBZxVJIt4gZnwUA6CiYUbDzTs6zmjVahbzTRw8TLB66vjcyBLvyhyfM0txxFZxPu2of+CeTKePIkfrQX71iLR7o4YYN1AHCA3kEAB8axexTz5q6+496eh2oKLSXxocE03twOICf5HYcee64wYAq64+DOdYPiRBPFJZUdp2FcAsBrO5GM4Fvb0ZxC1MCjXVjcjM4mdxEeHz/TaMRmmIlnJgf+a7jr/a1Lbmqc/72ho+79L0ikdNLqtcju3FAA0P/d6V2nS7laI/pMdvDa+tkfblvmfp/QKsiHo5A0AEAn8yMr/60/fySiJZpi1YrgRZN9w6XDNtUatGPCqTfEO2eY9UaVudhg0H3rav7ueGHHhNQUO0wCbDETYczGGxqNWTFxR2/Jg5jINwwqeHpIMxKq+vyFw/NhHB8e7uSXrQMuwhUOC4HBRASQ4MqXcIkNmkz6dl/50VH7Q7OijebLt7n6K1X+e+v3aYD+1SnFQ9KNybv7CWmcuEikNmnWkJq8XznjCiA9jehiEVssIvNo7Kdy7D5ZOZ4ZRP4GSFotkpdoJKTVD3sYzkjFg/E9Iz8Z3u/d5VdHU4D0EvtU9ASwYEgXrFfs4bue0+OV/3ra2vVPfNZPDtQ0B9ssswZSPiYs8yxAepPgPmbyEH8GQBxf/iL6G4k0Lroy9O8zUVjKd8zY45OxHJ/XXwChMnNWIB+dB0MyFOPH+71YxoJmrJ6Ju/dBE8gWcf0yHBnE3j4Ea6wLVDIvQgopaiCqI6KhJ4PPP+SpHEGQDF14dDeZPGbWQBPIlrxUrGBxAyCYCC0prJ6Jp3v8S4RcUw+eZu+iLuTtHUZgBSZIxhWdePio74v6V/EvBkuhNYnBnB8ACAkBjgQRIjpKDghe5hqHy9hQobIl8mrP4X9wh1Q+DoQwRh941L7VZysUZWhkQr4Iyz+rJo6nu/Ga2bhnv58Uf47/H4jNWNCEeY3YegKO9GD64KCdvXjjUo+VPrhlJqycgXQEd+/HmXEvjTFsQYbXhfwW80R+x2B4RvNEMXQ8A/T4xamb9v0gaqm1pcTn5ly8cuViZAooOt77qQs8dhxHB3FwEKcyWNuBt65Carof/bRMy8tVGOgaxngBnU3hDmNhWZHSb2qJ/nTwCori6gbj9hmpOvOqn2RO1mqRP56xwrwwuLrFFJ9aFFf7c4iCDUARbOZjRR6zaUFM6frQ122tBgByu9HwZ0askYKBcxPI5iXVWa3VnZSa2tHcjqHTUApzliFZi9wk+k8gWYNyQhwyafkKNF4MEaGBPTBjEALSBoB0PYb70dRGI2d1BWy4Gv92/ORd0X2sKU3QD9u3r8vNMUgzohgfRmYQyVoUJqEU9j6G0QFs2HwewIEzNj8yjpyk5Qlal5r68/OJ0LDxWpw5CWa0zYUekIKYWnxO07vQFBypEz7dGa/t3/+pnu0PHeS/mLX2rzrWuPZOxua/P1E4kJPLk9pfz4/XG+fMEgBQOKhGf2Brdo3S0xbyNbwFpi4P7BBXXU4zGzzmcQALmnE266skQlRH2UHSRMTwotFAxWqrklDXE+JqVcyCnRBA7mulICDNgK2wqAl9E75yhK9efY83fLqnexUgKviMb/KdA+jDw9MxRQ+iYghVzAH3G1FJaUcoAb/yJXxzIvRNeJ5hkN9lZg8sUFf118UxVggvkT/fwCIOUQ6eE4mAI1GXwFjBbwXva/m4gYITwhQIhgZmlJxQTxoGgEQUtkTZZ+QThPdtQEcdFjfjF4cR05G3YCs80oWkicODKEu0pcCM7+3C0lYkIwCQK+PEKDJ5JCO4ciFunm5qOi3T8hIJrUxon5qNsxZmmtT8EjJKRQ1v63b3pZhfXT6ax6d+AakAYHsPPnr51BPrE/iTK/DAIUyWIQhfeRyGhjXtWDMLR3Z55CF1cYwWcOZ4krFe7T6Zngtg2dihpJVzD9h3z5OaYSzSEbECMFSBRFnHhKlmFrSypjQFIyAarYQ8p5RSQVf5GnVYkjFqrGm0dxusAEiOeW5swUK+DMnoybQnFtTm/3gkdjJdbK7PzUKsiMYEdJf7lAGXhxYYyqF7FACUgiYQN/DgUeiasGtV9AyzAEkaj20dwlse4Vpl51n/9Ko3/N/eo0gQ/mQJkpGuLP5od/ZhnBYyNT+Feo3/tMv4TLL8ZLp4zUj0w02z3XtCawoRHVEdYOjCbwyDslLbJs8uiNUCMEgbsgvdpcn7Mt1LYnUS3FOaHHeseiOWVXZnrFIY+JPhkwsjKdgyrRnHSxPB92sb8L55+MZxMPDnS7DEP4NItCeX/q5v0QXK9p4/3T/5T7NmAGCgPUIa0TPj9ndXpaYYIJfVGVvW19z+XHbbuHM8L4kQFWgxtTFbHsraWzPswyTsQ0Fh9EhAKK9IHTjH1AsF5oXyO8oKgCFECOt33XlVlfom3I8hi8ilgQAP2/zNvhIDPxuy/nNlqi2qxV8Jce1peUXINED/6hQnE448c+oSre4GnUxE5mqpDVrphHKGoTfDbCN7ABOPyvwer0rX46Nx2W3gVfU6o5T5gXQmmS3ICVVBbwH4TVq9oHaQ0D7ViaqKPfrZ975XxMJNyQeBNEB5yCoRKT9T308YYiIidulzXKibbGIpuDsx3pmt01nIvBKxCmW9O53aa/XUppdw42xLV/huACggontl5pVkgGrnNtAmru9XsCAIIBwcwLpZeP0SdI/C0JC3kIoiHUO2CBCEgCmgJOB6g0F7XoAVSg4mSr7GYoA98FwpCA3MSEZhK+iaB50HxQoV6JkAoLMJ9YmQhxm6tQCvn+p9+hqUGTUxPHcGV3TioWPVy8QVTH8wB6Uq51I4K5/BDMvBgkYIlyrHLzCvzDY8q2CF/bJ0wRWwu6rQnkNDEBSgE3oy/nUJzLBDj2aigKiBrz2JsWL4Dyzk+QfmJmM0h0eO4e1r8P4N+PftIIKU3uM2NChGtoQfP4sgAuWu5/ZuaJpPl4+KSRGsRvAoWcA08LfXYtcp/Oyy2+W3AAAgAElEQVQgCj6hjZT+e+VPLx25o7M4a4wiZJ4wrW/vfPpLyxbCcqC5tR2ALbHjVOWZPt2NvjF88nxo1itN8oW+/sGHsoVTYE7E22e2vC6VmPP7ntS0TMvvLL88hIePwdBQtPGXr0PbeZLvNMK/LE2+Z4YtGa+p1U2BW5sX3Nq84Le4Gl2Uko+NI6aRxdxk8D/3sUkoKPu9s8kUZMBiHEtr49+npllYfgkaZ+D4Pux6RFnSGY6OHb9s1xeWb0xoHgqgG7j4Wu7qLddGzNYZggiG6XekZ1hEZjtEBABME8rlJxOe06RpWLYRsTTMKAwTb4nO+GrfY3EYNqmrh5eZQkuk4Dhe1Nsuw7bADMdC7xEs23gerhu+c1idKpIheE9OJDVa/Buz92g6Zi28oCO7iuN/c2qH61d/uf/ZN9R3rEk2AfhKT/HHA+U6U9w14MQ1+tsF55+DtTurFRXB0dguqHVp/SGqiyFv+6oTAPCLQ9jW7UW1CXCJUWM6mDGcAwK954e0pxgfLqkah44JsOwARuewjmbADxXXRHDLGnx2C5ypNeTVEWwXs/Y5CN1HVZkVfHCcq088R3F7//Kr0zh0rUBLVkYIfwwNpcK/sdeotjJ9H6kPD+Ne1DvXXQr/6oFZUjkdgKgi6HN/1QVYQScYGohgO54dCKDkoOSgPgHbhsWwbSiGVFjehsMDVashCDEDluP1wXOTWAFcsQD1CQxmMasW208hYUITMDWP9ZgImkDeQjKC0Tz+9gGAUXIQM8CMT70Bjec0JX65yrR+n5ZXulCridYXBZrn/tOcGaX2Dqo7h7I5buC18/H4SRDQkMT1XsI1HumCUh6f54GzODuBthqUbGzrxlAOS1qwaiaWtiBXwp17ULBBQNzE/jNYPRO3rcMPdnsF374KmJ3tnZ3t9fZzIhAxq/aCZkepoRgK2RIBfGdH+c2nTUWkKYR75rl34wZUq1QJe26XxrYSasyckXSGiCM65yox0VQUkyXkLdTEksXGZK4euoAGFCwMKixpweEBuIyqGmFFGxricCSEABiKx2M0FrNnx3Vtoo04yqJElBZm233dsjVfSLCqJbrvaPkP3706SGn69nH0ZiOUVobGw0WaiDlNnXN+8lRmLFrbMLORbpqtwGN2ub41RQub0J2BILTXYn6De3pUaO9vWvTDs0dzLHMkfz7a0xZJmqTHNB1ArR5ZSkknZ7+pbv67WxYHq/M+2fbT0f6EpEwc62dViiMF4bMX4SOLIAhtv5fYa648dOe+f73mkoijlIBNYtLBgoT4xbA1ZKmW82Wd39oWuXvITulUdHD7rMiJvBqwqKigbBkq7g/TyrsivfYwrjpW1cg7vGaE4IDsWQCBi+0XdVa5vOyh88q3fAIqYMAUsBQILIg0oh0TctGTYwT6H3Nj/7Dwd2KAnJZA/pvr92mA/tUp0dmi1O0lApOg7FMq95QVX6E1vlfL7ZVjdzkUE6qkYEPEhMwpEJEON0HKxb69RCO3zkxy8YQSBrF9DvjOCOdde0FGRSQoAEIZTEE+PTN5LPMEDSzDmUVMTHqd53tEZpI9wtYZJp3ZIVJQYCISIL95KAlim2RXalxnai0mfjjnyDu6lxDgjHCALRMjvlLUXPMSovOKccc2QFV5lLmyNxv2OutWorUe3uo7vcFpyv/p29vP4zF2NGA0j1wZBRUyWcjz/RyFslPNDhSoIv+6LWlsnIN9fegfD5Gong+TPTaExnh15bgPmVSG9TunBT524CR3DePgWc+bJd+oMg1YjveYklFMljz3OLh9CtB2f2VsiRuW4PhQJWHcu2U/GCA0L/UD1Xl23k1VJ90jCJiHjnQUgrBO2CF3nx0IDTH0VdITwu9+1ZTgG3z37MNfXYM/vgxf3Vp5Iy0Hs2px/2FIf8F9Rx6K/Hw6VGYC35DVBWw/BkOMdAQ1UVyxAE92o2CFbsRfNCiYBhTPG5AHogRAMGwBlBwkI4joKNkeoFCZPABG3zgODWFZy3lehleIjE8efmbfX/Se+fmU72e2XH3xqs831q35vcxqWqblBRDFuP+w11JCI+zrPy9A7/54ad1v33pl68SZr585YIPf1bzwhk/P4e6SaDJ2fOvQPeuHE1K/radt1pmCsuLC0QZIZAUla1HI4dB2XHoj9j7KiVw5LpC0mqKPTfyw5fj7W5e4w2bs0h+f2Hr/aK+Euifxxqtq2yMxrHsddj0EAPNXoG2ON4FZizB4Gn1dAHtEN03tqGuF5puuazsT95159y96zqac6Htf25ofx3NPQUqYUUgbpZwH/wrNQ+qnSkGqgzkvdTFG3Fv6LQD6sGTs0l0jJ3LSvr5+zsJ47ZRfx5yyQV4vMZNExi653x8vyLQhBFCji67C+ajeAADa8JASrZpQSsYiejfSjFJOrF5DDb5DnilgyxE0pZAr/z/23jzKrqu68/+cc4c311wlleZZsgZbkm0hz7KNbQzGBjMEwhggppMYHBb9IyH0Cg00hJXuAN3O3CQmacB2wDY2OJ7wbFm2JUvWPM81qKZXVa/efO895/fHHd4tSTZ2GtKY1F5ey6/eO/fccwedvfd37/3d5EsB4J6wqNQwjSC9UcfAYjFZeflmgAw1ewM6D/nomezNxpW1FHzoQkyJIVAheN0AqWNajKB4smKmTqTnzC8esT23AcdHWfmTABrd0E1BVVz4ZyO5MjJdIvshvLyGktcNQP/M8AMR/97kS0PjMWm8b0o4biwB0/8+YpafHPZorDCc1lEYgsFi+GNYEuepgNymVMUy8DzmtFL3mNeOKSez6mmKNZQOigtNyYbFzG4FkILVIa3wyTH2DZC1URqlKTkoj3Om0ZkF2N5H2ma0jGVQdWjLsKuPDf+WGN6/s0zp9ymZktcQ77lN3gNbhS0w7jZv+X0x8wzOtA9dyDVLyVdY3NloSqFCL8mv/y45AD96hZeOU/d48iDvXMUNyzky4tl21R3cP+1ZC3N2YU3LkQVsWMzlCzmWJ2XTmmFXX+xkGtvA8VBKGPLCIS207/FHpLsCdMJ38tFmHGZoNFo7m87yJxfA1pKZSXsiIavSJ3E1Ba6mUA0YXGt+4/RwEkPyx29lRjP5EvsGqTnMamVRJwI+czn371KHhj96WfHumcNSsKGU+/HPU7lSG+kEAiwj2zviksFzPSmzjsPh4WjLrXrYJBbUrjySeMKBL3SfO+uit8jDwx11j0Wdu93xL+7e9OxYX3ci07rWnH+O9SU1/5xzF5NrdGr9nf32S0rsyeplNWtUln4ydHhdrmtXOS/gQif3vftpFxkqQ9wyyPLpAMXaV35anbkwfSLlXTKSeHdzksnNhme+ulFT1+qHAwf2lvOrsx3v71xsvMGsrDv7e//Tnt6Kl+hOeC+uP3d64gxQcaxStgyhtQieN1rgaDxEq/mq56q42tHaFmJ/yWu35PGqPlVVVRW+KkGG+6TwuRDCEsINMz2CEEvwa2je+AkBUS+3uKaOFLHfn0mBkAEOI4JvQ3JGbQgkJCUVT0ghXa0UGCDQf36k/HvTxJx8H9mc6Ox6QzdzSiKZ0u9MAfS/qdL2AWPwH7Q7rIVGKe2zspa2u9WvKq+oQVLXPjguWrR0haqACuF0IYQOcU8d9AgTykfnJ/N7Cgk+W7yQmqDvnBR4aP/Hxn4KBOi//0kKoV0aTDih/+RNKLNZOkPKzQutsNqkLuM5KtwkUUKF2LZQmqrpmVpKLbTQe5pHwi0WDyGFtmfJ3KVGdt2vjBpMaTaf4MQoXVkumo9tAOwdYOvJwBGNQGrfnxQizKUK0fZJGHGY8W3LkPwkPAtRFXZoPJ3In46YB7CyDpIX4uaLP8DvKYrGNJjfRjbBT3cHad0+M0y8cXlkA/mJeCfHgmLwaM5J0/tXF7Pt/Fn8F6bihH9GAQDBW5fQ3cTOfqY3sfHwZOg88o1jV600y6bx4B68MHcvGBCB/iJE53VwagNyKSZqIb1MDJUgSn+jEbfwM8qlwDRRioQZY+zVaGhN01uc5HhrSFrU/Ip+I+iGR4itCwtDUqgyWqE5SbmOo1CK1jSHhjmWpznJWDVGFBCDIRpGQ+wtclTM09fMa2Nwgq4c582gbyz4IW58GBJHkUveJDv/KjGYUXLCUO/PLCRjc+0yjuWpuMiQl6pxagmKn+978wL0R3vueWzje8/6U+/A4/c+ev4V6/5x6fzf+Xde1ZRMyb9BvPLgxMb/Wt7z/fTyDzdd8l9lugshWNDORC2AXO1fSfh5yKncuOvBWXZWSvHx/Y+/sOa9S9a3HCmPXXfVls667QmxOT16V25a58et0ktKTWAKIQyExq2jFLh4UmuJEvrSnpYnnIFo5h8MHnh+/NSCVJOj1f/oeeWqllnAnCXFlHG/55Q7F1wv5Cx/pGmx/m1ULkNIBk8iBN3zGug8ICQbNiQvdeYbhm+PMJ5npB/DQHmYNmODeB7Kw7AmhWIDSRliSZoBB0tQVeL/LpPR0/r3Dj79wsSAKcRXj2/eccEH5yQmddpcmW6/uHn6yxODAs7PdV2YCzbYtU3m03mn1ZKjjrqg6VW5xbLt4+6QqjvNlltqtk+Zl96oZ7dJ1cyREea3Bwra1ybZBFWHeW1IQWuKjUcbbdhPo3cjIkmP89qBFgFSr0VD5UWavRHPFaBRmisWIWBgAtOg6p2GSishZWDw+KrW0B1ZMVQzvPyX5606YScvGx+6pf+QDE4RWBEx/zuyTMIQfqDPT/PwdexyYhC58o0TA3RQZaiZ1NimYbHELREd+yl+Ct+aEFQcms5s9xIubEYTVyzmiQMMTYTJFv5JJlXKh08EtA5sm6YkhSo1l7qLZTJY5JplPLqXund6wMOQgeF+2+UozfZebruHC+fwzpW0hNmSGxbhevSOc14Ta2dzYBDbYO3soOhBhraKP6tSJP7t8bx/N5nS71MyJa8lFaXvd+X4JSDI9qmdO4wzAXqgq4muyaH9q5ey5SSFKhoMyb/u4QNr2HQ0qLXV8OAurl+mW9KVUn3jOd+bM7hq4eB6hKg9viXx+H6kpC3NZQtJGuzubzi5c9u4dhl7B9g7SL6YCMOrItot0cDlg1aTI2qGNhVmw9kUsc0z3Jl1+HfIeza9qjQFIWLkn55GK5REgmmypIsZOe7ZMWy0Hs3OlTl7oc62AG0ZLp7fuAOjZXb00Z558Fzzh4nBJAaSn2eLd9+y4lPlLnb28/IJDg19fP/otgVrNjV1ulL85YEt9M1g9Ux9rMDjxz/vmT9PLvByizomFnxjjfuJ+Tbg88sDf3F028HyeIuwD5bGOmsij/WnndaP2lZH538of/y3M6946LKhc0WxaIB81vmHFW/90dAhV+v3PDTanqkjBbbJ9r4QoK+3Tqg/2pUGjadYUXz9b8r/6t3+rZOvNBn2Pw3sKyv3k9PfGO/NLbtPlNw2IdyTley7tu19Yf2q00d05ea0Jq4eyj88rcNXm64WM5PyO8sythTAgZL3/b6q0uID3YmVOQP41rGKh05J4cFL4+4XF6ZGHL2v6BkSKVAqoC9OSIEQNaWFxpbit2YkrmmzPrFrQikd6H8pwoBT1C1GN3Q0hPn4IaGN8C2oKBgUbx4TdazRaDyhqyqAoeoqws5wQWv2/eyhGUe3atftu+5t/6vL7K2VrmiZ8Z9mrJQN6GBKXkum9LsvUz0NfjPF6hIzvmDN+GMrsUzIRl9Y4Yxp7QO4HgIpEM6wNrJapjUmWNrsEDKJMMBQwtAahfTp6EM7PmLyDiDIgK1Fgw8WNEKbSmMKDAhw/4ZS1QF0P8kBC9KWHOGOaLTUSguEm9dexY8ThIfqBq29gGG73Fy3m53EjtbhkulKtN8bVwpkWmYvlL9CdB7YeJS7XmZ7Lw/u5tF9wZfPHj59WKN7GAFOTeQHxrZsobENZjZz4VxsH4TQoeMn0dGFxFHs4MjYyURDDxHTLkTaCEzJRJ2tPQiNKSN11DijjnXxU3BqgtFSLJ89OpWYfJQAMASWgW2StrHNGPN7LD1fa4o11s3lk+t5x3IyiZgFJpAyPFEMVV/UyRWLOJGPnV9MSj+PmtP675Ql+dh6/vPVGDJs4B5644YM37vwpFKEpZMaIUhbJC1yiQDojxD/AF/QjRYC8bJxYmmGCLSk4lCq8+QhDBlETfw11ByeOMjRPHVFRwZDkE2E1fG6cdUNyl3duFg0UpBJYhocHOLrj/HkAR7dT8IKAzygVfBEPE3apFK/4MKVzy14x18aK7Ylr7jspssB5rTy2cuZ0xLeYRlMHrnr/bFCgTeV9A088WraPZKnX/rEsd6fvM4Jr7zyShGTzs7OG264YdeuXacN+9GPfrRhw4bW1tbW1tb169f/4Ac/0GdJ2X0t2bBhgxDiT//0T9/QUVPymy3FLd+pHn3YbF1SO/LwxOZvAQjYsJjhEiMl5rSe3u9xstTq+T2H/nrr7v82PLr1DZ33WHUiKY2kYdhCZgzzQHkM2FIabrLsXNVsqRqbOsaOria1VHZ8xFy2srL06MCsfb31waK2S4ce1wtlxTUSjrBcjN5k76UDM6OZx9yaLSVgCvnceJ+ntdbeoWdvOfnyH/fv+sahZz9dL/c31iFIZUmmmbOU2UtiJO8xMa0AnadhoKA1mWakQSpLKs3MBWfht0Eg39fJoiTtprypU6zKnjHijdyxWuHxsZOdVrLVTDSb9sbxvtMGpA3zu0uu+vLcdV+ac8F3l1zVHF7MrXOTX1yQvrjF/JOF6T+Y28ikQ2s2HuWfXuKBXUzUxBXzWss7p5Wf7nBetqyauK9HPj3M/36ev9nIdzdx51Z+uot5bYyWGa+wpJNbLuYzl3PBXAyBFGEBeKTEI+XCJLVuSUyDtKnRscFMjh+HdkIUD37yAP97E3/zPMWolktHiHw5mdVSNFRwR1YPl5NubXpl9JqR3oJpfX3uins75kQZakBod+rYbCGiLWJE8JGN1DAkRePSAnJ2f+W+r24QGL8idjihHgzttEaJgC8qaMAeiPC/o1SLrOHGXdRgwHCJh/aQL01W6yIIePihNeX/FzN+NBSqjfvtemh4eA+dWZpTjXmigIqGbIK/3sjfbuSFY7Sn2TfIY6EtCiRM3rGCWy7mxpXMauaqxVy6gHSIwp8/h5nNJE1cD9tkYWcj9f7XVab0+5RMyWuLPlBmohmzilWlMFOXkr/4GEBpOjL8yTV0ZmlLMbOZgQKP7AtKln0Py1McHq6vW3i4w1PUFgyuLyXGiokRq24jDKoOfeP8wwv8/SbmtCEBgZDMbOH82bSmUQophQ5RiTgAKsTMsgRsD7PBPCbGTK2jDTbYbENVEnOlNSCEQiutK01JbJOmBIZEgG0xv42PXMi5s8qJ3JPdlw9muvqMjsfuFrWNJ8MEslDu2c7WkxwZObrvmNB+CZkQWg8c7qXukUmQS1Kqz66V7969ceO2R49v+enFFLGlPjIm/uwRXjzY/fLeLTue+x8r1cNXyk8sON1eGXGqSWnUajVDa9cQmbp+ZLzHi+0k3z7yUy37LXGy2SnNHxf/8xn720+bM5R928zzPj9r9TyZCoIlSpEMUxUcD8vAU0GIN/ta/cM0+pGR7f/t6L13ntpYV+7z4/1diXTWtDrt1Mbx/tc48EypKafozhHCj/07J6rOWQbZhvzURfeJie/29/yRUd12UfP41a3/en7Tle0WMOboz+8r3dVf/5dTtUtfHBuoK8AJSQF8nH1WwkgbpEzhajyFFhiChCGmJ+SqrFyckkkp3j3N6qt4f7Cn6Pr9E/3XQ4X5hRAaKj65Qqz7QkN9C3SMHjaCWwQCnTR06OATQl5KI2amZNbkg912CHDpZq92Qc8+mppFa9uXTrz40/yxfZX8V49vvmfoDFxoSs4mU/o9kqkM+t9YEQZWp8iskdU9/m4nNEqCVg1fQmtAeAXa3muYHdJsFdVDKn+PKzOosjBnSF1S7ijaizm9weR+X8rIRyL6TSDMaaRWCqtLqrIqPKa9uhaeUFoTgKg68L20DBN9Q8dPYLQiDLxBpUN602gjjfK7RKAxtUa0uKkHZx7Z1TxUSNQ+e/J8Fa1EgNJG868yYjlR497tlB3KDk3JoLEMMBH6VxGwG3fhgm5jscoBET6f5hTXncOlC0iYtKZ47ECQ9SZC7zJSJP5hthHrMhrZK9GckdcqGgf54riB++qqxhMgjCFH5lA0Q81l3xCmgacbJZBEb0MceQdXIzSGoOadESpoPGg2HeO31mJKhkt4CiH9Af6NkbH6xuA9OzTMD7ZgmXhugI9HiHY8Nh6tXMETB8jP4rYr+O4LwUPRmoUdHM8zPUe+RMUJJvHD5kKQsjAlZYd5bRwaDLW1Dh5czW3gESJk3WngG+HNt2WwbFNiW2w9yc5+MjZVF9cjYVBzmdYMmqEJ2pq5ZD5HRjgxyng19pCiaWk8U/+z0jguSqM1lsFd29DgKUyJJwNvX0i/Jo9l07lsAbNalrtNy4dhvMrABHNaAbpy3Hwed25hsBReaQykqJzN2Pq1F9erPL35k69n5MaXb53RtcG2TqehOKusWLHiK1/5CqCU6uvr+6u/+qurr7569+7dHR0BucRnP/vZ22+//aabbvra175m2/ajjz764Q9/eN++fV/72tf8AYVC4Utf+tLPfvazoaGhJUuWfOELX/jABz4QP0Vvb++zzz6bzWbvuuuur371q2/gmqfkzSzexMny7v+jnXJyyc32tLNUbnqF48LKAiRyXuF48O3qmXzjBiaqdGYb9elniEZvfPkzp4Y3Smnv2P8XN711Y2vT682QWpxqriqv5DkCUfSclZl2YE4iWzaVnmV5rq67dLfkAN1ba/qXXtca1SWzovd9r7T9c8/9QZMw5lsTNcnswtho94xpW1q4IJj5utY53+p9BUevPNX12dwaURFV5/B472Nm+pz86If6RmYW1ciat3Zbk33bwR6O70VIFq6i9dVLhxeu4sQ+DBPP5cJrWbme3sNYCeYua4D4cREzEsYnul/nPXltaTOTrlae1lKIqvK67LMUlreZiU+EVD+RJKW4de7ZMJStPdy7g6YE+wcZr/CRC7lhFQ/vJmlhm1Bjz0DQIviVXppTJA3Gq9y4irY0SzpJWgCuR9JGKUr1sCENjaCvJFBVpqDqIcEyWdLJVYv4znNBR5MGbB13aEPRIY7v++eTiseDvizZ6QlqAqUpVKk4nCpIDXA4lVtcKb536MTRZGZ3pum9Q3EFGLMBGiwHIjijjq1CRPhRiOCjg1z7KN4cV23RsiNTShArZIxUfFiohw462Z52uCFJmLj1aBHhB/A0novjTV48pO1AsTbwKRGzYU5DrDQKqg4axqs0p8iX0H4qjEJAwsQQjFbQGqUxBCWHbIKReOvaVxH/XLkEv3sx/eNIsC06s0Hy6a+rTOn3KZmSXyymEKata2X8YOC5Z+Q1j1V44Rg1l/XzmJbj8DB3vMhwiXOm8+mL6chQrCNACsarpCzK9WDDNATj1cQSa+KCqzj+LSU9QPuErnWXuAc+WsY2ac9gSrb30r+UfAnHDTk8RSOASgieakQsHQ/Ey23eOQWhBNKvvxfxvKUzXV1/vxemXwHgengaATWHlIWAE/mxpjZLKkNg1GquZUw8dDyx4zifvCgoQ3QVO/poTjE4cZlr2CupC4XWUvH+XZrBV1jSFVCzKm3BgmopWP+5M/jn3RqJMNBYE6PvLo6yuP302671tWOZr7q9hqccSyeUGLLVRwptEbHMyYk9JyY2G3KJpUTNKNYTSbNt+tJ+xY6+IA/jqsX8dFf1RH7r8lTruo7AkujM0JZmsIgAT7+273bf4OZP7/37Vjs74VaOVYdmJ9p3lkeajUTRdeYkc2/gHYOEtDoTR4drMxB1TfKCJnX2cZ1Z+2MX/k7sC0/ztyerz486huClcXd2UgJlJbcXvGs75G/PSLww5lSV1rA4a+QM/eK4m5K4SjhorTGEmG6Lgbo6VRcGXNBiLsqYL4zX0oaY8ELNGlZnhC+JCKyCeGkdsZh60Fg+dghRVz/xubnpl8bcx0bqsR4zAiGG6rrVEJe0Wj8bdPzIwG2FgzkcsFzBTztTS6SFEM2mvac8+obu7X9MmdLvcZkC6H/DJXuhUTuiJjZpAUiElkLrqOMFIKDlRjNzgXSH9PhjnlfU2csNe4ao7vOKL3p4IohV62jHCjFnHf2Fv7EpnxpDazevrQ4ru05OPKlVzRNCCAvhCq2CjrKTRYck4ghB+3vNyj5dGHCB8BzRWYRosKgDSGit2R85ck7entfsJqUSWkRFczp3kZle+atMn39wN6VasMBCtVFTnLSi9SIIsqejGmofP5VG0Nk1slGkwa2Xk7K4fycTNXb14XqhXom4TWmg50mThInnYVoYgpqLCooYQGOb1J14cCM8HBB4msFisJg45ZymodX81RIC6/7TtQ2UDFHpSM+FLmjGplwPDom3OSXesxSERkqkQMBIif/6EK4HKMtwtWm5ValjZ49WohXHx5jRzGgZpam6tKXoK4SXDJaB4zbW7iqOj3KqwOg8bruCh/YwXmVJB5ct4k//FUPQluFUITQW/Yel+cwVzGvjwCDf3USDZEgCeBFOEdHgTsblfaNTaFI2jkfZwYNKGS1QdaoO05u49VIODPEvWxksoDSG5MrFrJ3NbfdgxEMofiK/TTbB4ETs6fhOdZKqg4C6R6UO4XN3VHB7gzdKoDXtaZImJ0Z56TgvHccyeXA3t13B/HZGSvxwCxWXjjRD5SAbJcJB6q9KhfzrLAeO3jFROvZ6RpYqvbsO/uXa5f/l9Qzu7Ox8z3veE/155ZVXnnfeeY899tgHP/hB4Omnn7799tu//e1v/+Ef/qE/4JZbbvniF7/49a9//aMf/ejixYuBT33qU88888zXvva1OXPm/PjHP/7gBz/Y1NT09re/PZrz7rvvllJ+85vfvPXWW7dt27ZmzZrXfdFT8mYV7dXGfv4Zd2gX0pjY9pfTPjzqq9EAACAASURBVLbNbJ5/2hhz2prBnp96pmU5qntmzM3J2GR+ASVLpTpwov+hpuwCQGv31NBzAUCvtB52RMYg86r0OC1m4qnz3v2PA3tdrT7QuXheMgesb5r+lblvuXf4cCJh/PmsS1rNBMDxmptQBQaK6ba5Y11zRi4cTE6UEq3jiWap6GlpWYNb9Nj/EwaOseg8Fi+fdnfxw7X9eu6I2SoYPuY23dwqXOEc+OaEvsCk1HMonW5l5UVoRWmCZJpahWfuJZVBw9Fd3HgLiVfpeNYxgxtvYSLPqeM8/WMQrLuOucvOPvisUi1zeAfVMtPnMHPRGziw1Ux8d8nVnzzwOIjPzTrvyuazJCMrj90vMNxHKsuK9eRaX3PGnjHSJqbEtNlygg9fwPERSg5Vl3yZRe0MFgFchaewDUzDtdVo/UTHqg1irMrRPNNzLOpgYTt7TsXC8JFeVWiJZTCjmYEJUiaZBOfO5IqFOJ6e1iL6RiatJw5qBxakCFK5JbFu5zIIokf8bLNa2N6DUpQnYQctbl0JLiqMfP3ojkXliUnIeOAz++eNZQ/EAwxEv+rGgMkrjn0QZ/na/2NSKxoZy77Xpw0NJGpDV6pPnifqYRhZBbGuNkDFwRAkLUp1BJgGdTdG8fgqi7QMitUAL4sa8BgSCeMVLDOgKPQ0jsdElYvmTVptocrOPiyD9gw7+gBKNV46wdIu3rGCeW3MPaOH5K+rTOn3KZmSXyhiaVp0C47kAGHn5ehk4LXu8jcbOTYMgkf28rV3cPszVOog2N3PnVs4fzb37cCSVF1uWsXh4UaA09O8dIIL56xvmjjkvbeQGsjW2m03LbFCl1YEqUt+02nHCxKbtGZaE8UjcafUR7pDrRH3FjXIkqHPGZcJRV1qiTC0NlTklIY7dgjxK4QP4mtBwRTtbthRzJC0pgM/ty2dqxbcrNRaaKQnjWza5cg4x/Ms7gQwJSu72X0KgzWj1oMvd/31kqpRcr6wM7m4omhKkDRY0M62vsCn9hd/5WKaU6JcDuPRCq11W+Isoc5tvb9339j8+R37RamMGm6SsyfEJ9Y2toKJ+vA53s5jcrVhJFwtfqvgtlgJarUgax6Y3z72qQs+uf+JjdV+53jPH6m1X5i9Nij49hvdJY2Gz3g2efrEtq5qIlXR2UzuqdE9313+2XGvfu/w4Q91Lbl1xrlv7D2DJy5Y9f4du4bqxtpc8t41573Oo+4+VfvawXJXUo47asxR3QkhEGVXz01J4JOzkqubzP+8r/h03t1d9N73SjFliKQUPo2AEij0yapGo6XWmudGnVFX99c8T+E3NTCEVoEtEAvkEH/Nwl5uEc4Q49ZrpE4SNFb8xpFyxhAIhTDRKoJKakp3pI2PzUyaQjwwWG8xxc1LV4jiPvp6DNe9yT53k1dPS3PMra/KnBGtmZIzZEq/x2UKoP/Nl/b3WxhuaYsnpbCmifpJLVz/l0AZmq2gGX3Aqw8oYYraISWvMMpbtPCEIkK8G7omsUDqsnZOaR1kuet4sFIYQrui1qfUc3r0Zx4gDJSnkQgvKkjzmWpU2OxSE9Yz14/rpktk8VmhPYjlMgXOX7Dj+kn0AYCvobWe9DdSEVRwK2u6aHnnr7gx7J5TwQd/018T0OaypIujeWp+/hQhOh/eQOVhGCi/CVvkFkqUwjD48SucGKXmUqpjGRgyIB6N2P9FGMrwEXnLxNXUQmBa6SDBqubGEHmNMLAlUQGaFngq8Pf05NtsSNwwgGzQ8AaFoD3LvFZmtvKzXdgGRd81jRxRsGR4NyKO+GgNNKAB34B761IMyUN7qftxCKTjSokyTKGRymtEkCI3tVQl1UpnJ6bBlYvZ1sPYAapOGAJRgWMvQ5vPlxeP8YG1fGJ98GfFYdk09g9SdwPamfjlJ0yODjNeDVx00bD/QLCog539MRTgDKJ/f7V+ibpvdEYvLHBqHFPSmQ0568HT/Pwg587ggjlsPBSP5pM08RRjFea2UayRL6MI+t+MV4L29DUnfCXi3Pci6FyHIJvg8YNsOobS1BxmtAQQ/74BZjRz51YGixiCYvivMI5FnNnt580gR3vuff2Dj/Xc+zoV/GnS1dUFWFZAFPDlL3959erVkXb35fOf//z999//3HPPLV68OJ/P/+hHP/re9773sY99DLjuuuteeOGFO++8M67g77rrrre97W0f//jHv/CFL9x9991TDvx/BHFHD9d7nzea5gCGW633bz4ToB/VwxMpS2hRNFRLpinuanta99VLnVYqOVpluMTM5nh1s6uVZbdo7SntSGG6XiWdmgFQUuqf+tXeMkobn+wWa181bWp1tuN/ZS877cvfn7Hy92esnPRVpyXrQlmW9BK2En3pUYEcSci03wRb6eGqqHXKYp5cG8f3cuAVUpmUV9L7MuIt0nX6tHeifXHuH3ccW2wlqhJb1uT4MJUiW37OYA/KY8V6TAvDAjBMimOvCtADiRRFyf6t5NJKu/qlh41ps0lmXuM5TJJXnmLwJNLk6G4uvZHpc1/vgcB7Oxe+q2O+o1VKnn3/PLqHQ9tJZSiNs3MjF9/wmtNNz1F1sU3qLufNYqLG3gGm56g4uIq1c+kZDSDXtrRG54snEkX59/k/P++Rq254+EIMiePx+5fy8XXcdl9jWt8FTZnUPRZ3csEctvaQL+N4XL+ceW386BWO5WXV0ZkEjifqIX99Qx9HFl+o6RrJc7rh/TZ+9bhpJT94ORgQ1kfOqpUFOMi51VJCqcbyQlMvxjSjA34ereLfTq5Q9E/phwdieXCni47llkTfhLl1DV54ETRoia5XSJQmMF0n3wcRcdDF4Kdg7skLUNCUpOQEXXMi9lsdhv/9SURoPAiJKdAmc9rY0RueggCOFwInNPZMyTnTWNHN+tgrW6rzz5vpHcNTTNRoTVN1qDi0Zhgq8sBOPnPFWe7Qr6tM6fcpmZJfLKaQbYPUXMaK1Mr80ymqDpeH0ea+cY6NYJkArsej+6g4DQft4Ai/s5757eTLzGpBwPXLueeVhjd0Is8PtpjPHF4mZqLRtiFak5TqeJp6mFrnu6hpm+FioAuSFqZETu50rSPu0Hg0NHBLTchbelpNCIFUfhI9jVCBCPUCABUT2xOm1qO2SHsaDSmTqkfSQms6MgwUSNm56+ddtG3/EW+arFXPdw4mdR1PkYo13njbcnrHGauQsq4qmlc9n6DqUvfAY7zC9CauXMKLx7hzS1C0lLJ46iBHRxgeRbhCuwBSit4h5k5mzNPQMyYz9tvHzbeTpb/ApQu5vJsVjY6u85pXrytk2/hWQbYuLza/8+DvQYU5baxsjPnXid7NhYFZFakN4xvHt/xu94pWM0F3E4UqSYtijdZ08BT86oe4K1eqT9s0VJ5fTbmJSq08PTN7diL7vaVXf2/p1f+2F21lrnnPJZe80aN2TXgttrQFnbYcqqnpCUNr/f8tyCwN80XmpYyNo25SSoGua+YnjcMV5WothTChxRaDNQVhUhnsnXDD10oj8Ihxw55hswAx7RxiBUKGlH0xuyUYJTQUXS2E1AE677+6WkBPVb805t4yO3nLbL8IMscHP6b7TpJt+mZr7js923trxVtbZr6r/XTDfkrOlCn9Hpc3JQQzJW9MBO3vMbNrDe2QWCDqPar/f7oxVE+YLULVqBzyrA4JYIrCE0rVo26xESYstFYC4RxXIh3scioA2WPKVoBC1fXY/QoFhtD1mPvhk4EqESpkLYQIGrlrhEXhCS+xiORyUdmtBX6+uQQtpNAqABH9s0ROXrAHRx4TGkR6+a/+3T7NLdx0lJXdAFcsZFsPR0bCtQCEmClIIwBPBVG/8cBRPDnCvsEAbUfgehhGw3cK0sdEI61MaZImtWosdUvQkWakNBk7BkvQkaVUY7QcrjfqW+tbO+FCZ7RwTicHhukbxw2p4PxBlTqbT/LSCQwZ5H9Fas+XANeOYer+/w0ZRA5EeCES9p7inSvoHw+/1Gjx4oyLLu59TkTw+mm+t4b9g2iNJUnbrJvL4/tpSVH3yNgU6wEMHUeZpWRRJ/fv5NgIHVneMo+HdrN3MEDw0xYVp9EitT3D1x4GEeSen4bOa8lN53GyENzDSI2LeFje5yzUKEiYZBOMlBp3QwhGyuw8NWmFJ0boL1CoNJLv/AmrLpbAhZ5R5rUxUiKM5wNBOEfAutm8eDz2rCVakTSpe2QsKm4QCkoYlOuMlmlJ+W1jOVXg2AhNSYo10EgJ4EZpj5rLF/ImlPz4ztc/eHh0m9ZKnJX54lVEa93T0/Mnf/Inra2tV155JeC67saNG7/xjW+cNrKjo2PPnj3+50Kh8PGPf3zDhg3xX6VsnPfw4cObN2++8847M5nM9ddff/fdd3/zm998/auakjepGJnp2qujXIRUbtlsmnPmmOLwVjs3DyGkWykOb+1a+gn/+7566X27H95SHPxIf+6vn0vaCYu6yxeuZmYL8O2eV758/CUBf7bqjmn9fz8wvGnVktvmdF8PqBfH9dGq6LDwtH5iTKzJTqqjen3iaPX4aM+EV7+qZVb74pTxnmmJjYNbvYnPr994rMleMja0qJps9vZ7whiQS/bM6M+NzW/y83QlUmDb1DUKPaFpUYiBau7guS2eGDHTCXTdJSv10RcYHRSZJpRH/zFcB6XQCuWRCdnkRw56ux9y6zU9o9VrWZ8aHJGpHAtWUClhuEqPOwgMSeWQmzwvAWjNYA+1Mp0zSYXuc2mcPS9RKdI1m4XncvJgkNieSJI/9cYAesAU0nz1LaU0jmlTU4y4jB2AIS7ufPW5LpzLeJVDw7SluXYZloFSWAYJk/EqbSmuXMTxPFJiMPHIpsN9Bw8v7xuf5bU8U/VwjTKg+efNbrluNrSOAMG0HN05dp3i8AgZm6EibWmUZssJTo4Ff9ZcIQUDE1hRFWBgj8WmivzYWPYZsVR33zTc0S9OjgWotW7YagagdQJvEoONEBASHDZ0ZYSnx6vU4wh7ZJLFMO5JEgP0tYi738HKgzH+GnR0RGMMYZPbs2D+OjxKxBD50+L3YX+g0QomuBpTMLedwQKlWjggXEB0qNJUXAxBxoxF8AVaU3Ebd0YIPrJuEjTvy+FhTuZpSjFUxNOMlIJLHC2RTTBapu6+iYLxU/p9SqbkdUkuxYETQVaWq7h7GxfMDZpP2BZEW53ANhGNvlp0pdnVz+AECZPvb+bICF4sv9iXTccwDQQ4nqh7QeRSgm3ieBiChEXKZKSMgJyNNPm7jaE/Ik7fGBGxZLWGx2srJmx1MuNemLfc+F4dHBJtqloLkXX04YzpGrTXVcqnCUjYeDUMQcpkZz+P7ceULOzIzjp/yWA65+xND5xAwFuXMqsFoFjnG48GLps0sA1Gy3iKdAKlqXlMa2XJNP5uI8fyTG9hpEguQcqmv8Bwia4cw0VqLrkUBvxgC/Pb6Q578D5xgPt30pxivEJHlvEKSvPycUaKzGmhKSC4S/er33vqQy/M3CyEfEvPBekrlrOki0Wd8RCCd3xEVBw8S3gaI6Svf9tyqi47+lg3hysWUXX47ib2DQB8ZB1vCfXCQOHT/YsPddTuaTt29ci0P5ZXvPEX65cgy7PGHb0qIWTJU789M/ndlaf3/il5jf5yAj09KV68uK2i9Hu3FoYdbQrqHgVXRVXeDWolwk+nU9iFA3y8SukGmVtwEh0G2nXgaDdyIoMPkX8eqeCEFO0W2ydcn1I/kFRKLFwCzIT/vuDiX+aN+02XKf0elzeNWTYl/1ciSCwINqPEfNl0uSg8o0EhpICxf/Xa3m8IS9Z7EVJrL7aXBaKFEGglhECiPC0qgMBA+AR0DSxToLQW1PYqfI3q+t8pu8XQStuzZP2Edou6QV8TZO5qgVSuFprhH3ptN5rV/S421MDVPjmYz7rpZypprRCi0czUvzgJWsuMyK6RLTf86hsgz21loNBwKY+FFGNC0F/AEAEq7d9GL/QkvcgOinmkvmLobqE1xcAEhoHygh9XdHNwCFMGGqVcDbrFao2rgvx6QnRe+w5Y3AASoKkr8mU8r0EIE5w2KMkLu64JurK8Zw3lOqcK/PnjDe9XSwpVhMAy8TySFlUntv5Q1Yk4tK0RYBoYgq4sJ8aIXO665vAILxxnYQcHhwLIwJDrskcaTxOhpURpEXIyBfWSQqA9njzA5Qu4ZD47+kBgG8xpZd0clnRwz0529JEwqTq0pjieZ0cvpkHvOEfznCo0UtUiqj4fOBiaCE7k25pBYn54BwzNo/tY1MHmE7F7Gz47KUiYlB0siVbBUos1LpjNyyeD4e0ZZrXwL9tiT1/jwrE8u0/FohqhBeAoTBOlOD6GbVL3YkC8wPPw4HC+MRmhqVGuIyRjlYBzoFQPzOKJGsUaizu5cA4VB0fRnsGSFOp8bB2bjrD7VPAQTcnbXy9X9a+T6Ep18A0dUHfGEvYvLvB/6qmnRAzEtCzrueeea29vB44dO+a67oIFC17j8Hnz5t1xxx3A4ODgwYMHn3jiiZdffvnLX/5yNODOO+/MZrM33ngj8L73ve+ee+558cUX3/KWt7yha5mSN4WUXO47Qb7ONd2c09zW9s47S1tv1169+dxP2TPWnzk+2bRgfOKoYTcpZyLZ1Aib/fnJrS8UTiUM41379L50fXk2a9YsXjrBu1s2Twx+4+TLi1ItFc/54uDwnvU/nm7Zhgz5cGoKQwBIoY9U8N6wJajRtx169r7hI5YU52Y6/nHJVV0bWuZsuOyBnpdeOJ6SiMJNI+v++VHpDgr0rPqCh+2FmRXTqsfShonroP0U6ybhFbFL2p7mGQ+ewtaLC3k8xlPJbnTzS0lR0W2dRjFpSInnkGunNEYyzWXvIumniCl2POyVSsIQYu+w1f3jUn52znUojrL8LTgO0pCeFm1ONbm7wnkJYOdGDm7HMHBqXP/xoG3s9mcZ6cewGO4nmaZrNsVRDAu3TvZ1UVy+AWmbzr4tOA4JOJbhc0/xwttY+Go1DFJw7TKujX3z/rX8y1akZPVMVnZTd6l5pCWzWvtvbv27Lf/UnpoFZOsZWdWYBlqTL5meDqLOkSztYuPhIL9iay8tSbACPeJ6SEG5TsWhPcP6eTx/NDxMhJwtIuYABzpLC59AeDLOIjRa6lLdTViWaqTZB1enaAyOQt06drhvnKioXW0DlGnoX4gdFT9FaIRowrSGWCUi0Xy6oY4D91sg/DR8OakaQBM/jMaJY9BVIwVPxEbFIv22Qc3BNOhKUapz3VJOTfCzXSACwr3oPkTnkoLuHJt7gmlRIZtQbAkp06cK5PAw/QXmtAadZlIWrqbqUnURIME32qVBoRp0PHrTyJR+n5IpeX1y7dLA9fDfa0dxYDBoAT2jiWXTAvTWMrh0ARmbn+xAaVrSpBP87UZsg6pDJokhqDiN3UwKzpnGth7qHlIgoTnFBbNZ3EHfBEdH2D/IRAWvRrkOGsOgUEdXGZ0cthRxDaJjX4ajBALmF41Hut37ZzlXDxi5ugwPP83fFEoIqcl5oqPsBL9ZgkWdnBpnpMypCVyFKRHoo6Oi74g3Y8UYy6qr57e9x4zAcf72uSDf33evmtKUqkHHdSEwBO9YzovHguh11SFl4WkmqrSm/GayJC1cjesy4aIUX3+UP7qG2c0cy/OTnbiKgQkApSjX6cphGfSMsfUkGxYHV3b31pZqy9sOvzUgyJWCVTNOe7DXj2V/XExsaarXpfrDvam2iQPcuJKODJ+6qHFvHtzDzrDj6w+3cP5sTAnQkW0vW/+4/+K/Ntcnh2tc80Yo/H558oHuRN7Rz+Xr89L2H56t+86shLiizX58pO5Tz352biohSUixrsX8QV+9xRJJqduSxtGqUqEKhzDgpD2QIBqvkw+eRKC8RkipaQBIsWCP8Mmgg8OVnjRPvE5dKwRVTV9VL8386uGm/xAypd8nyZvIMpuSX5o0v9UsPFOXUvrIZ2Wv6vumUmU/6Ki1z/U+mZZTSpSfTu2BEMrFsALQT2ihhRC+rpU6d7ko7wATJbRQwW4obSls7E6pwSuqAGcnSmLSAqG1Ekog8fKMPOiaHUJXcCs+FY6Wru8ZNiBRrQkS9oMVk1opOj5sCevM7KZfjXxgLdv7goR3IciG8IeMvNaob3jcvYvf1rDNqWVgGKQt1s/nwV1IMAy0oDvHhXO4eglbT2IZnCqwfwjPp02XdKSxTXrHY16of7pY11ZflwiouwEvfHwkMaZXX80NFPiLJzk8HCZNRCaRQgqkxPVDLiAFHg0Nh0bI4J2InF4NtqQ9Q+/4JLfTP+L+XdgyUJlpm2uWWi+fDF1Q0GiFY9gJtxqugQAN9yv379zK3lNBjCGvAQ4McskCfvdiHtnLw3vR0DMerMT1mPBQOiwLiGllU+IxuUIftKAjR6FCqR7cMqXZ1sNX386xPMMTMZYbgpT5tIXjBehGysI0uOUilnSxs4+nDpGyeNtyTEnf+CQzVCt+sOUMbt8Qo/c8NFgG53Syow/VeHdAIGF4IrzhBPUkpsRVKK8xVYPkUYDm6Aj5Et3NvH8NLxwlYzG3jYf20DsWPE2/crNQC3oMvplEpJJdb0jHv9EmM8Dw8PDtt9/+zne+8+GHH16zZk25XAZs+xewgftyxx13fOUrX8lms+9+97vXrVsXfX/XXXfdfPPN6XQauOGGG1Kp1N133z3lwP9Gyue28LMe6h5/8go/2cBbF1yfXHD9a4yftfpLaF0pHGrP3dx15APqxEhhbZPdaR2vTkghBUIKAbqmPDPAH+mvl2xhHK2MFz3HQ/9g8MAXZjfaz8rzcu5PR4Rn6LqS17Vhnl1jljxnVzmfNayy585NZOMtT3tqpbuHD85PNAE7SyOPj/V8sGsJcOusdZ/oXutqZe57pcq+wfR40s1Oq1av65mfWlIYX5eulJg2G6U4tB2VY67pVfbUtk+kmTnvvHp+nlFYNjQyNK/Tq2esZtykmNmvdmalq0QiBYJUjmoRd1ypH43o/po3PTleakkIhcDQSqBMC9PkyC7WXskVtfxAwdbS6y4V+u3MfIXnsf9lmlrRICW9h1m6FjS9h8i1AVgJCnnOu4zdL1ArM3sJs5f8Ep54XNIZFJQkCGZUmCV4Jf/qAP2Zcsl8Vs+k6tCWoVjjn1/iWB5Pcc3Shdedv7rruu2DjyAYWyZEf9gJRp0GFmtyKV4+iacD3MFRTNRQGsfjsoUUqgwWAxK8qsvJ0bj720gDb2TSB4rGFcqSp3Vn8X9VQmOOTACxuj0d9OMhHDnpLEzSiULEZov5yQ1LhpjqZNK0kSkCIeYe5iWcxlAXWTuCkEM/Iqlj8sxnw+ijNUfOvGBSNr3P5+A3d3E88mWyNvsGeO9q+gvsG8RxKdVpSTFamTS/goFyyMgXrnMS+q9xIG3z7BHu2x5kJ/zOes6dwaIOLl3A4wfQkDBxFSgSFoakK8t7V/Nmkin9PiVT8vqkK8cl83l0f/CnJenM8PBe6h6rZ3LrZbzSR6nG/A6eP8r+Qc6ZzsXzkYJ/2ISGogdQKDc6i/g7/8wWzp3BUIkjw0HFbTpBvsRP+hkuUvdwooQqQASNsuMRyknecfRF6PJMSjbC0tzQO/mfXkOXNcK0htIVQ7Y6rhLC9Hd1R5G26B1vuD9KY0q0llIJwKZeTtAU+DjaKXOiXxDjxe3Lh+1VBIYkaWAYlOtOrVSsTxjSTMyanjhvIbZBOsE/bCJpeZX6rqbaqlFD+p5a3ePPHuG/XMfmE1TdwHvVMFzCNDCNCdIjic5MIdXpX0fvGEfzoT+uQdKanpTrDUDHnGnf/4fmTZlyu2uuLdscOcyyaSzt8m9JIFtPNhRExeHoMIu7AJqS/KdLeOZwUmtunE/n6anrwA8HD9zRv0cI8fHp5/x21y/bAALAFHx2bvKzZ4Pm65oXx5ykFA+c3/S93urhsveh7sTqJnPC1d/vq9WU3tBm1jU7tN5b9HQENfjiO+MNE0IFKti3VcI8Rj+5M9ZJLmwpH0T0fXWvQAYF8dEvDZPBZ5jQQmJIMS3xK6ZT/o8iU/p9kggdz6l5k8gDDzxw0003HT9+fM6cs9SDT8kvFk3/dxynJ2gXKzJCF8NdRwfwcqykTciUMFpxhhRuo8jHE9rQ0daF/60W2p6B0ytkWqsKKCEkntIGQhs6uVDWDmsdVSU1oEgd0nlF5cvazAkjLeqDGi/uDAXpTyHXjQSEEGYn2Utk7hJD/DuHnLb38vfPA2j43Iagzwzw7GG+v6WhIEW09uhvDWEbTyGxDa5YxM3nUanznSc5PhZ4dz5a+geXMVHj2Ai7TzFexg3v+fq5VFy29zZUlDjD55zVQs84thHkdMs4NEzjvkarbLiUjW7lwYeEgaOC0nWhSSco1xsPBNEwuaJDhMaysCXlesgkE7qyIqRt1RrbYFEXhuDoMMVa4HWb8tn2i9Je6byRXaZ20aAVUVWRD9NrHWSNBaeDtM3N53LXNjwPpUKXO7yO6TkGCg3iGhkajpETHpmR/q86foc02QQXz6c5yY9fmcR+43+wTOa1cixPykIISnVuu5yl0xp3e3sPd20jX449LyaBC42kkngUB6TkcxvQ8O0ng2ZBIkjsQ/h9CFy0JpfEVVQmk/yIOLjgHyt5y2zasjx1EE/RnmWggJrMvpe2+e/vCnIu3lTy4FNv7R14/HUO7mhdc/O1W3/hML8U7sknn4y+KZfLq1atmjlz5jPPPFMqlbLZ7He+853bbrvttAPvuusurbXfiCYuWusPfehD5XL5Jz/5CbBz585zzz29O9PMmTNPnjwZD/v/5sl/QFU+VGXZ/ZQ9LImnWNrMi9cHzTt+gZSU+m6f21/76rS2v+ts1pb8raWn/qZwj4W48aT9vzdlcmbK8Dz+6GpmtfTXSwtf+j+OUlLIlDTOz3U+tuomGX+XRhx9oEKLKZalzuS3qexVQxvrrxSHb5/7yhPtJyRIweXNM3OGdVnzjM/OPG/UrS3a/H+6rFTFffdx2wAAIABJREFUcyvK/e7Sq97VPikD5eVN35n3r3sKpjujMFcbhbL5/qZim/G73aQNcobospXH5vvceU/1NVeqg5n0odaWfCp9+WCvB8e7u9sGVLpTSANnSBvXaNPWz72S9JPZ6zUurg21Hi+QkrrkncjkdqbaDEEVY5ZTGpubcx1aOliV9sYedWVdaYRtjW3r7rjsk2a6iXtuJ9uCENQqrLyIhecCvPAQgycxLaplLryW2YsBJvLsfJ7yBM0dLH8LmSZ+KdJ7mBcf5WAdW9LsqGpt34cTw03TM7xtGW2vmybfl+eP8tNdZBNoGCp6X3/nnp3yZE8+2Vq++OIZyR9uYWc/EspOCEmD0J5tGgmTTIL+QqAWBLxnNTOaaE2zrYenDlFzqHs0JSnUUBHifhr8HRcNwhO4UtvKT9eI2RI+WB+R2PhJAzo+LX63I9FQbGHqeji5rx99U9G/kMmVgqFEUL4mBgDpxq++cm+gPHqStp0UJucs13ta5OD0qZh0o0RkZZ1x96KfbJMV03nfag4Os7ufg4OkbfoKkzklRBA2aPStFZOmNCS5BI5HxaU1RcbG8VjUwYcvDCY4PMJfP0e51qAeMiTXLuNdq17lgf6aypR+f7PLf0Cl//9MNPzPpzk0hCW5YSX7B+kdRQkqdb50LaNlvr+FfBmlgmpvQ7BmNjv6GlTysf05yBtTKvBTlMInl0gYaMJm12EXNKL4qzzDlyS2c56xZwbrDp1fQWzfI3Z4OFIIpKx05QYr9V5LXDwUc6/SFmWn4ZwCQmpTDmUvdls6VU1nzjda32kAas9B9S/Pmn3pSfObAgSeCvz0tM3vXTZx39Py+HjNrCdc+7GlT7/9/f/Drpl0ZSlUt+09+NnCtr4cO36USXshoCFgXhu949S9xnXZJm9dmn9++PG2S2ypnIS96hKx9HzoGeMbjyIEnkZpLEnK4srFvGPF6U/2qYP8eDtpm6xNxeHd57Ju7qQBf/44h4Ybque2DXGme19eyXOqyroO2mLg5KHK+LrNd88d1QiOt7B53QcWJpv595Kyxyd2Tjw14ij0h2ck/uKc7ISr7+itHiqpewdq/XWF0raUvzsrcUdfrepprxHOCbvICGIhDdHwaiEwPOLq2CcZFmESg/+Hn+gWRdblpFdPaDImJU9orYUQs5KyrvQD5zeta55Kd/4lyJR+j8ubD3+Zkl+CCNrfZ1rdAkMbOUwrDB+G3ocGIYSUQtgiuURmVktqCKOh+BTI09B5QGuphahJmcIrB0ScWmEIoQFPVA+EIYH4YrQGIXTjWyExM1Jm8IrB/hnfHn08VUYfhVAoq0s0Xf7vjs4D583k6zdw2xV85nL2DfDYfiaqOB6ZBN05CCFUwIhS0Qnuo2kgBG1pOjMgmNHMf3+c/3wfJ8bDowSAIXhgFw/s4uUeRst+BUPASLPlJEfzsduj0V5o0Gik4O0ruGYZ03IYEtskbZO2mdlMSyrmN0Y+erRAFRYrxH4SGtMga2MbjaswotQ2gSkDy2NSBFvgOBTrQbPZ6KIEKIEHfoGaozg8xM4+inWkgZRMb1LvW9uTm7W/Zel98258ZNY1j866WhkmmsDsMySeF7D5R268z8r641dCaho56VWzDNbNZd3cSXagCNMrUiZ2jDmXqEFu9J8gm+Dlkzy0NxwjJr3/LUkyCTQUaoxXcRXfepIv/ozvvUSpziN7+ftNMXQ+BhkQPm4d5usFPe4UQpOyac+wdwBJ4x9qtPKuHDeuYGU3Vy/l05cEHXcn/QOL4P7ojJotvTx7mPY0jqJ/PAD9iWWmVOtBot+bTebPuvn1D573RgbHJZ1OX3vttYcOHQIymcw555xz772nN7dxXffTn/70xo0bgYceeuijH/1o9JMQ4uqrr77//vuVUoBPXff4448/FcrXv/713t7e55577t+2vCn5tZUmG1cFpeEIjhfpLb+uA/WJij5ee7Yt8732pgVlZ7q5/f5DB25sWbg23VXNtL3cti6v1valrinszwHddubW7lXNpj3NTnUYyafH+1f9/+y9d5xdV3X3/d37lNvmTu9qo25JtmTLlpGLLFsuYJpNdUggCZBAyENC4M0LJCEJkAcSIBQHeBPihySEZiA2uFFs3JCbbPXey2hG08udufWUvd8/zjn3npFs8OMQTJnlz0e+c+acffbZ98xea/3WWr+19Zs37//Bw5P94XAtlrisXqxIx9H5U5Xp7fmR4rg38p/e5LCbmbTqi7ZCeyhX64dz/UdLU588vf3Lg/sbTfumloVHi5P9TjHnOg+M9+4bmRo4QWEqHGq4Q+xtH252UlpOTal59XabsKW6c1R9vs//6En94MT4ENkdE9lKpWBbjeVKT2466enj6frji9sMw7F97U8ob0I3zqt03X267c7T3V7RKeI6OGXqyg5pA0OQMuZ2+ovne9317uUrS6kr6yZH8X3sBJM/9PGFEoYyZF9Ta940k2mkZNV6psaYGqexhXnLATyHroW0z6Wpkws3Mm8JwOgZvv8VTh1kpJ++w+z6yc/r+6elC9+hxyar6a6cfOvokfpCif0D3LPv+Q6hYc8Z7tnL8bGY56mP7ODYLoNC2/SxBYe3W/z+S3jrpVwyH03N29QYjs90hcGpWjMbUzJZZFUXXQ0cGqYxRToB4Olamxxx1gyeZVqn6tS2Zm/SViWDkl12TBeiCLGuXhb8o88eKugjFLjZ4XEx80OAUVeh6uqvqoYj4cg68q6rk489fuSZVxXiuVi8iI2saxMQzECaRDXSAJYRmT3Rr4hVJcbFqEYXIgZ8x2f/IFtPc1kPG5fgKqQMWaFrD6ditkGEzq/vYeMSDIOESVsWBC0ZkibTFQBfzSiAG5nGFDSmsE2EoKueziyDU/yqyax+n5VZeb4i4M828oXX89nX0lbHvgHGyowXcBW7+vmPpxnN4ys8HQL0ntJHC1pldZBIXvVDBRjRnqkUvh96YVqjFRUPxwtds+oeVY0CBr5kFf0MdjRNDTSHmrMpNCLACMQMDVDbosNDSoiKkUCD1vjKz01PGvmLJguq6mOiKTk17SMkSYs59eJDN2Te1JlcIRquMxtvMLRyc19568DdFw4n312q2zJDoQS8AQHgKwQ3nIevDqhtn7348w8sePDLF/zHwfQ+86MP8qkf87c/4Jnez3nHJ/Gact7nVpSi+WrQodNXnZjWzGlgMNfXtThpqwROZjrX/2QeTzGnkYUteBEW05CkKR32XTtLNizm/C4MgeNTclncursw9lcnnvrIqWeOlXMA1y4PV0xopGTh2TQgtx7gxgf5oyf0Wx+nt1A73tc3mCwpwzQMw0iWVN/g6PN+234O8si4s3nCnZuS81PGV85UjhX9Dx0pfuZE+ZsDlTMVpTUaWVH6y/0VI6qzjxRsDEcP4KHqaxMeDv7nh5+raQfBuydlzNMHXYUONKravx0QpkHejywnwaTrX95kXZidzaD/+cisfo/LbMznN1TsuaLz3dbYnV5pjzJ7hNFO+ZgWHlpiNQvQXo7O99gyoc1W4ecRKV3YKfxKDMeniqlXFalQWrsF8MJTZBpVjCsXrWtdZ7XQMmSnAULueoGhpSmMLO4kVLQIuE0DTVfNuQ59oBC8F1Da7+fucRtenfqFLmIgjSlKLp/4MdkEZZ8Dg2STHBhCK6TAkkhJxsZXTJdD1QvooP+7jW1hCGzJ17bheSHKHD1m+HkkjykpOjVuehk1HPe8aB6RsqkmrwnBw4exTKbLoJEGi1roz+ErXA9ABAHkyHiKp0sQ91516IUWKpHZJNCaoht98wIibv2EgecjwCP2INFYwYUBO3/cK1aashtOI+j7sqxNGixOjRwrtXmGNSkbLe2OJlra3TGURmlc75xQjwjNx7KqPUtgCAYu//xGXrKAtjquWconHwov8aMQetGN+eTRix1PjktbIVvreDEARGpvdpCJv6iFPQMzMvq1YKLIkyfRmp19+DF2neCqqpVQTZyXOmz0GpygoegioC5B7ySWxIt9PVKSTbCwhUsX0JgCWNrC4ZGQN6nKRRBOJ0oe1OD7CBPHj+UbxkIdQYCg5IQdpX6lZNnCt+46+KnpwsmfeWYmNef8pe9+wTfau3fvBReE6Ycf/vCHb7nllttuu+0P//APqyfceuutU1NTN910E2BZ1le/+tX3vve91d7uW7du7e7uDvrM3H777a94xSs2bdpUvXbt2rUf/ehHv/Wtb23YsOEFz3BWfgklIfnrNfzVDhQ0JLikha40gHKmK70PSyttz9sopAVoRW6cRDLqZdpo4agJadiKuswXOhP/W+lkbmDe6/VH/uCxtdMq61oamHzAz15lCIu3da3814H9SqoTbh7N/tLE/uL43aPH39W16otLr67OZ8wtf3348KRXcbX+Qv8uWxq3FJe9U1542p32pNrc1ldVv0prR3sF33vP0Z98b/R4v1MImPA8oe85NrB2f9K0nJS2rnq16Ozhwo6Xf2D5h5fMm3fTtnfmE+rJeX8iyvrq3tetUVeJBsu/Y0T+ZUOi4ikpDaU1orXknjehpq3M0LTa2PuEnzilyh32uhXWEx7tFrBmYOjU+u5KS6J7EfaOhPpJibSkqM0lyXlrUyP9kKW+hJ3Aspg8qNt1xCOqqC/qq96CaVPKs38LyTSeh68xDJwyT/2AsQGUZuEKFq0Kt8C+I5gmnkaA59F/bMbO/d+RZJqX/S59R5AGiw9PmWULKUjZbDvN7136Uy70PYrTpOow9/Tx9a2kbUouGZvJEp7iFasmpy0rgZTYSXIDPl96goNDuOrsgaqR8qoGti0mShQcjozgKjxNxqZQoVgJQ8K62q39XFC7at6Jr/WUvje//IdHE9eN6Puu+K9XP7Zx0UQPmmoufAivV1nga5ahiKje40t8VkEete9AVweLh5arp9VK2UN9V+Ov1yFmUUtFZ+bgMTi+Onh4fpQ6GowcpWSC4qK5PHMq9iy6NouZSxQSB1Wtu+ApXJ89Z3jZCpa28ZrV7DpDZz2nxhjJRyNQy4SorkB9EstAanRAQO9RcDAlZYexIotbuCrGLxwkiNQlcH0cP+yvk5rV788ps/p9Vn75xR3Tzglt1IvE0p+arOkrHjgU5S1pPI8tpxgrYBmoGieq1lk10qUTUniTRnoY6VHxolijBsImGRCjUY0h6YAAw8A2QgS/7M7Yw6v+qay6hzq2l8bSlquNx4INVsdvKgbTnZu7LheaefnTl4xuN5SfLnpztPzeCvmGPUqG86hGVUGDLalPsqKTrvpMF5kLpafVFw4989ShJzrM6XfoniavMNH+pURxjVSpUFn5Pi0ZuhpY0UnCoOAwMt1SbDrWdDSXyCmpXnf45vDJChV+uN+6eEq1Anx9YeWSMfOlZ+xQy5Q90gmmSuFaNaUZmsbxTJXXdhPaxzDkZIFdE1w8j//nWh48xI7TjBRIJ/BUGFKtSsUjV6I50/fqJU9u3l6Q6upL19tZrtp6Z4eVUuit08NfP+/6+ovn8ttrefw4KZubVpOeweDhKP5up1o8PSXgYCV11yn7T1aGt1jtZtZOWYfqPbS4eMq+wHkWFpqfr9w97Nw97NQbvGt+6qxXWMN/9JWXZYx8KUrVFBooKb00I48VKfgRFiKImBXCr1yDDCyXUAPHe8uf24QmHlaPlZKHn2TVj/Z8EEEPGKG1djUPjjo3bZ++qsm8pSuxKD2L1P+3ZFa/x2UWoP/NFZGk9bdNVUQmQeAOamFT2KlyD/gC0frbhj2XYIsysjS92jTq/fG7PAE66C0bKd0A3gvqgkCoYtXzQ5XjOH4g4ZmiRsseRjrDI4auu8x0ziiZF35RV0PtSFE9hSCsGSL1SiBQevIhneqYtF/y8+7p9nzk+Bhpm4JL0WFvCSmROsxKbkpz4RwuXcDeAUYKbOul6ISOqC2ZqjBVQcO8Bgq54MFq9gqRQVNxqQiI0bkEVO+GiHmekXqqOoS+Qps4PqZAGgiJKfj9dRwYIldm3wCOj5ChHlLMNLJmAuhSYxgEjeZCIy8GYSuwJE0pCi4vW0FFce+eaPIzPfmg44ohEToiVI3wcdNAg6cQgrTJ6Ul29i/LtvQmGxO2Ni1dLkm9qhPPZmdfbJLEfHuNbVGpxh4i6kDPDyc8OMV3d/MHl7GolbYMY/kaqesMtCFg4JFoTVOSvIOnmN9KroDrU3SB2ksdsNcJyKbY3lfLfdC1NxUBx0bRkDQpRUSEwmDtHPacoXJOorolUDI2lALBY8coufhB6UD0eviKoyP844PYFtcuY+9AxBesQ1tQR1WoIsImQlNDU3DQAqVImFS88E0IRYOgOX32xH4VxDRSG9d9+d5Hrv2ZZ16x9vPPk8AOGB0dveuuu4LPpVLpnnvu2bZt2+bNm4Mjb3jDGx544IF3vOMdP/rRjzZt2pROpx999NGvfOUrb33rW6+//npg48aNa9aseeMb3/g3f/M3HR0dDz744G233XbrrbcCW7ZsOXHixCc+8Yn47bLZ7PXXX/+d73zn1ltvNYxZm+/XSv58JU023ztNa4I/OY+ERDtTE/f9njP4DMpPLnlV0w3/4jr66fvlUK/wfS7ayJI1iC5b3NL2kv8aL3Slsg0fKejFUvr1+sQOfohYW928BSL4iz8v3bTv0t/+p9M7P9W/M9zjhDCEuG1w/6cWXZk2TEBp/e6jP3lyasDRasAptNvpLitzb/nEO92LskZiV/1QyYy6VoLWjHnlgnIXJutPVqaPl3JKayEEiKyXmrQLZekltPngNuN3euq7Mks/s2H3gYnNpRXmvx59R5PbRULduu69n3z47tbJbgFNrUwvS4utBRMsX42ns45Jna+mi6LYsEe4SzUJ88B2uCDYjhLKXzHPEZcmADqasQSDrupOnGhp3PY1kml8l2wTdhJpkLBj/CCCpKvaWgDGBpGSYh4hGDrJ6SNIyfggqTrQHN/HeetIZwEME2mgK2CgFQtX/nzQ+UCyTawIoHi/iW2nEIKKz+ULn/1sz0PKyTG581HGBmnp5LL8SKLOxjZJmqQs3nIJGZuuhoZnGDhJIo1bpsEd5eCwdnyhzxou0nc1sjtBxaUry79voXcCxyNp1dCEeOFfFdaP4/uxYd97NLPJruu3f3jH1afG6yZPNZ5eNLkw5hXPxPTPJsSLFYeFQ1Yb6sT5YeNwfWxAwTl3iY+la/9/Lm6cwKEnCkVUGeSrEwgxehmyA4dXKRBkbZJW1HM+snmririKQ4kIaSKC5gO1rDXHxzg5Tk8zGxazYTGe4r13zgT3z4kfPN3LRBFDohWD01QiajtDcuMKDgyGvQE3LAa4oIsdfRwaxlN01TNRZGEL1yw9exF+6WVWv8/KrATiDuiBWz2U0orUEtn+Dus5OREmSpwcj34QaOjP0ZphrBhvT+J784XlGMkJocZxNesXsKSFO3ZR8VCE7htEm2Fsl43vyUpRikeFY7t0VRfEUpLDUGjNaYog0fBGsX0vuuhA0/KMW5BaDWS6TpXnLcqflEqmXb1sRO1sV5cMGxA5StkEvqLoYEg661k2n7zPiSGePHH0zMBdK8eHUnKq7eJpo+ljRx5CG1oWUanQRdKCaYcPrOMnx/jhUZSm5CxuXvl7+3734XmPWto8b2y54QusUCf+wdHkd+fmLEXZoKW9GS0ZL5BJkLFJWzQkOTPFgiaWtbHlFJqFI0dGW+tHkq0KeZGzn1wzgITrl3P5Qr6xlf2DLGzhpefV1vL4KLc+iml48xrGp8c3jrm24s7SlrrrV350Z2r9qDlYJ/5+1ejB+ROX1ndw9dKw9+w5IisuLto0BFo7vnEmx8pwq2xe0P6ZxxfcPjUEvEl3NC/oeNYRfi6ix0ae3nHwrd7SrqThSvNoSX1tdfaqZuvhcddXvG1ucknauKHV3j/tNZpy3PGrL4JE3NKVXJqWA2U16evRivrmYGXcCdrU6zD8Ezm90csZy0uIVfUBtQxFIc7+VXB95DpHnOA168KWUqDuH3W25bzPnypvarHetzC1tn4WWX2BMqvf4zL7Gv2mi4xQOKtLAA3XGvUbpZDiXE1vzxEyAPE8qkQ1OvSragxeUShSgEKFZcBBHrzQokrRQYTKV/00ASRFepXR9GoDjN73V6rtRxFCC2VIqYJLfOKgf5BKL4UqPzP94gD0TSlKLmUvfCjfjzqOCkbybFxCS4a5jQDFCnsHcX2ExraxrZD7O5PANim7tTGlJGlScmsenYiSCIKRDUlDipI7w/msxYUBKLuRK+ghJUdGySZ5+3qG8+wbjBYfNBjUYF+o/Sr4LAV+kFXn1FzEoBrdEGiFp8LE/MEp9gyGei6cNpExF9VIelGVmW3hOiBoyeApJovhUyiBEGTsBqM0Tw31ex2uZXcup72nibtPxw3K0BM2TZRCQcoMmRADm8+QKEhEqH3RZd8AI3k6slw8jwcOIfyYn15t5wspC0NSdPE0C5q5YiGTZXb30z+F69dsSDSGQX2KlEnFx9dhvGGG/y9QmorHmy/h69tCIqCmNDeu4M6ddNRzegKtamw8CYv6JJMlhF8dgJJLoVJ7DarUBOGvBbbBj/bjEzXBi6xnKaNa1OpfTBST8DXNKdbNY2CaisPpHK5f+3KlYLxIy/8lJ/Ivh3R3bLru8m//+Ik3/pRzrlr3f3rmvub5j7l3796bb745+JxKpW644Yann376/PPPD44IIW677bZNmzZ94xvf+NjHPlYsFpctW/av//qvb3vb24ITLMu69957P/CBD3zwgx/M5XLLly//93//97e85S3A7bffnkqlXv7yl591x9e+9rX33nvvI488cu21P9tYmZVfKtFa+ZPHhJ01Mmfzfgby9iW8PZbeWjn9E2fwmeDk8uE7pzIdx545M6j/IVVnyGzzjkfoWYlpITc0zruy4Ynpwvsf05KiZXrKp7MpkyxMlxPJiraFIZtuNqp9zubYmd/pXP65M7vcyE3xtLYQBeU+kut3tVqZar5/srfFTPaXCyDGnbKvVNn2f+vKu19/evmZVKFseOFeipBCTLiVZitVb9gnylNuzffRpg7NBQPx1NTgdY7ZYadbU/M2pH77wM6trz78adtPHGy8O29PDmV6WwY7xc2tIinb1mUnh1Vpws1UjJKZTrueElIISt41+F0CVSyk2tdMmXvLGMjFKXF+GnDKVEoy87KWSpGn72doM8pD+aSyjA1iJZEGU4bw64XMaQTC1mghEhpEOovjhDu9hjPHmL88wg9i27/WWDZWAtdBefSsZHWUBxNoMPGzuCFPH2Gkj3SWxRdgJZ77vHULcH2OjdJWNyPfObqZ98D39WOPAMPL35wvr8nUU8gxUkzOdXxsE8eju4ElbUCuz/1iectQs32JN2/tefUrdh/B9Wt90OJsv5KoH0wkC5o4nePwEPUpBORK1CWwDMYLoX0SwiuRWo9HP2JFZllhX5Hs/j9XJA8N7NQl3dhxCyeq1t4Myy+4dAbRjY4604RmTDTbWjxAVD3uaAQRgubhcNWZ6dgJ8YNVJajPuSTudJ+D+1dbxdYy6armjUQrHj6KVrFFrk4hWrdgdMUM3V21gYUkZXHXHv7oirBKz5Qsb2fPQOxxaosOGsuk4obYmCHwFIYkm8QUOD537aY9ixB8dzfzm1jQTNLi7evpz5G2aUwxUaQxhfUrCQ3P6vdZmRWgdEAJrbUWQlI6pAs7VWbtc2imxhRtGc5MRZnp2kslTqy8OHuqv6kwligUKVYQQghDpPOUc1rawvB44gTPnEJp6pPkKzGtIUKSrhktvqJ9LdyPqzthfHcVAIYIKDzjsHssnFl1oGR0F2oRU/CRY8mWukoegdS+IxNBxXDa5+IBtDDQOnR8mpIkLTRcv1wvmafuneTfxvD6DXkYUzb77t/sSX9ojTZV8vb2lR89cWeqeLHhNdUS+XVQaiw4PIxtMF5ECvKVqxted/XYG/AV6+vZfBxfoTWGtX4qMfqdlglbG5KGt1/I6UmeOEnGouLR2sTvXkquhKcoOjx6FKVTTvHKoSfyZibllS1TsWQZkyWeOuloSusXNvzBZeTK1CVmdAJ78AimQaGij4z0CNXfIAS84enK3oahDYeNXIb2PO8ry3mn9tM1wnXLn6tGynS8f+w98P4FFySUvqQ48Vq7AhFykrGXve7yv9nZh5SsnUvCHHSK2/MjC5P1K9JNz+u9fDbRsHPK03BhffQ8pZJ/z507veb6tjmJfCnZ2fXEhDfp6a+szj4z6aUMLqo3BXxkafrvjhbvG3FMidJCoUA027x9jh1vzdpb0dsm3P6K0kSE8meV1Z0b7A4+yCq1bPClx5q7hAdVyGivsSUVn5qliC74GhCCcVcJIR6bcMdd9V8X1aeNn19Cx2+YzOr3qsw2iX1eUpo8cnrHR9B+y8I3mInG4aNfK+UO4TvJhmXdq95T1/7TCpN/bUT7jHzZLR3QYZ+uwPWI7WfBniaMoHW2BjHz5RIaLUJFLrXQqfMkvpYJgSX8MaVt0stk3XppZAXQ+4GKqoQkIEIIpUnMASX8SWQd3phG1eL4UlaAlvPH029b8GIsjearW3n8GPocn1AI/ngDa7rDMx8/wZ07w26r3Q0MTgMYEttgOB/VD2osgyWtnJig4objQ81RrPHYxKLBwQlxXzSaXM2FNgQCXnch1y7jyZN8bStofBWOqaphFxHy8wSUgqZgTiN9OQwRzjDw2EPStiqqEVd1taWZ4RubAjcCiNsyVHymyogoMS28o6Ylw5WL2HyUTFKXvNEli/WGxW2PPCN29mOKMIc9/phBM5+koV1VbEpkKoq8w9VL2LSM+w/xxHEqUexdwiduoiHJUyf56jY8L+aMRyiGIbloLkdGSNuMTuPHIuoBtBFWXMZQAKAuQdGNCHDjjw8JCwl/9wqAqTJd9VR8tvVyxy5aMpyZxK8CAdCUwffJO7jqHHRAgEaKKPwTQxkiEC0GQwgkJC1KTni5jmJqVVtkfiMfeinRo0P8AAAgAElEQVRKs3eALz0e1UYAkDD565fSXvcz3/1fWpnI7duy6/29A98/63h3+zXrL/xUa9PFL8qsZiUuv5b94rRXnnzgj0tH70b5DRv/PnPhH/20sycn1P69Tu7w5LGPyPp2DRPTBweTqmRsyE9+IulhtqzKT1lXv57GVqwE+FR61XfGP3736D/62simVv7vdd+Y43TpY2VHm+aihNk8wzFQWl+353uPTJ7RUfJal525orHzB+OnPK277boBJ28Lmffds2BOAyG18ISqKh9Di4xpefiNRmLQKTVbiXG3rDRCiEXFlg/uf40jvYQyP7P8+2sWpb6wZOOh0uQit7HyKYaNo4Y2M077Z15y8ce3fLNh7lzjz+aWD+vhr7iHGkzH81cPTiNTaBTC6hr3hzIGOQSKRMNNDXU96L6KShp9KjUwYpw+jGHSPpeWbg5vw/NwHVA0tJKuo7OHkTPU1bPsfF242ysf1ImFov5aI7U89ArvuY3pyTCGW9fEjb/Hlh8yeBKlWHEpq9YDPPxfDJwIFUL3Yi67kUQK4MRetj4Imgs3svSi5/xK+4/x1A9IpPFd5izmkute0GsE6shB75v/KRqbUMobHn9s0Yd9O6UUzVnnksld5q5eVnZy8wV01pf26396dPetS3a0lpNek17W1PC9g3P0/YdCFzMC1RH4AjqzZmMdhwfREeNKNgGCQqVGIiwEdQny5RhcHr1XVYx7htURfBRcvVS/6aL+qQON94/UPTpCxatF6M9SWEThjhlZBTo25FkubsymqlmW1auqMYAZ7nWoQCGWnhmf9VnnnzPPs24dHq9GBWJD1dhvzjXJzvocm0PgxlsmjochWdHBW9eTtpgqc+8+HjsKEj9ub0RP2phkshyxOEX9GzvqQDBeoOxhSmwDQ/LGi7h4Hr92Mqvff0Xl11Lpvygy/RM1/j1XmOGuVX+92Xj9zJDbllPct4+Kx7I2XrKAr291JzzXMJO2erLpktHWbmnJa3bdW+cVkeBrvXypPjIl/aEwNqkFhgARtgqDs+OjVYm7UeEnZuyrkrDja+gJGrgq2s2CEqVoi4sPMmPrrsn2tot66+YLpRzDvr7/oUZngmp/cUOAJp0gY2Ma5EskbQoVNe8CPSxJSvKjsnRaSDWKI+CPLp3e3uRfOzrxuQPDqfwlwrUgcqYEdNXz4Rv50uMcHqXsoCGboOzy6dcEuLm/dahyX58WybQaEIPj4eQbU7zvGrb2smeA/hwrOnjNapTmzt0cHaG7gYvnc2CA3QORRyZY0Mw7L+dvv689rVGn0uk7fufy913cIquLnK+w+RgPHibvYEpfqaJQfY1CwJxJ5Vy5yNwzMCwd4aqenDABw+DyhfzOc2yDt+/gsaMnzPRQOrO6nEt/6LrnalC/uzB21Y4760yrqLx/WrzhzR3Ln33AnyoK/uxA4ZtnKgJ9U0fi/1uZsaTQJ4+7X/vyEx3LX9+9qbuS9xqbFtanvrs2a8tngbZPFP11T+bmJsVAWU37vKk78S+r6qzoREfptgcn6k3dV6m2HACoLS/VH6M3s2rnVEUEqYFRjl38ZAEaI7hMSKm0B0KQNkRZaaWos2TF933kijpjsKweX9+wLPMrGfz+5ZFZ/c5sBv3zkVLu6K7vrfXdPFqMHP1WLDLM9MjW0aO3z7nwLxes+7sXdY6/CBEGqZWytN+XsfYbAVIvdFgbHEYvIeSaj/ks4aHQV9RCUz6oENrqFH4JKTEb5NT9/tSTvpkkeZ6RWmUUt/sE/pDGkEHlvpYp0bDJKB9XxV3KsIXtTOFUyrqpvmk49cq2F2Fdguf8rbUcG2FgKvbAkQVjxXTA5QtJGPTl6MoyUeLgcLhGupb3TH2Sv7yBxjR7zvCNrYyXgrFqLnEVSq6yw5/lTMaKGapfCwh8jSF4+hTXLmN9D2MF7j8YZlgHveC9gHBGs7AVTzE8jSlJ2/Tl0Bov+pKDzDWtwtSwqqpTteKyyCyTaI00QmjejQhthCDvhCXhVRbCoA+tp2jNcM1Syi4nxsV0uW3LLrbsDJ/dZabdBgI8TTbxsZdZnzVPI3h9dsHnL3qVJSW+Ymkbjx2vaWwF//wYGZtjoyg/7AwTRAUSJhU/XLqtvSQtpso1qzTMOgzDTLFEv2jsglOrOYDaCYagIcHcJrJJBIzk+bcnOTwaUsEOToXkQmEAQDBRCH1/GSEIteABNdagGZmGIkpm0SF8oBUZm799GcdG+LctKIXPjNy94Mx18/EVX9vKrjP4ClOGGL1lcPlC2n4l0+er0tSw6mVX3Zcvnu4femC6cAp0JjV3Tsd19XWLXuypzcqvs5RP/LBy8kdmQ4/QOvfoB1PL3yhTZ3foCiU/7X72H0inDd/P2q+c4o6idJ5sdWxfK/mY1/DXYuzzzrRIpNn8PXyPa25CP+I+MzLyk44Ndd0rX7kicWPHhpRZTxpxcV3AFTrulqeVO8+uC1y7H0/27StMpKRZUp5G28IY8Yp3j55QGinEiVIubZoF31NoSxhCa4RotZLDbklrMpaZcx1TCk9pofGFzvtOk5l0tLKEnGPVzbPrjpdzn1uyEcH/a3+jo9g4lJq00vreseH7xr6aNs0L+9u/YF2bKXcXrAkl1B9v/8+G9jny9zsBp1/5aTmBvGx4sL0w7UpbS9NuUGadubOQqlhmvXIanaTZZuvT0/pbw64WLS67FvZ4hikkI31UyhTzyKhhR36S1RuYu4RlPrkxRFK0v93SHhgzvLDWOeQnoy4qUwDrX87kCKZFfTNAPsfQyagKC4Z7ObqTVZdRmGLbQ9Q1Aux+nLa5ND6HuTE2QCKJaWKanNjHJdeeAzU/TykUhGUDSClM4U0XnFSqXGJ6wu431/W88uK118kgl7+4R43Ul1LaFIawSzxEn3/dNfKxE6JQCZSkJ42SkZSi/K2FpTcs6846gv4JcuVwYtMVGtNh33WiwH++MtO00DV9F5xDpO/i9ZMNCYGY29vElsN0NlT6x06n/EV5U6ONKu27iNkMOrpdTYOdRZ4T3b0ahA4KzmBmbEDGUPuqs61jgYTqs1Q1poiNUD3pLCw+ilvVjukZkxTR1IO1EhHrbZyjObR6dZiLoKPV00FbRYnnYggMwe4zfOZh1i/gjl3RvPxoGjXbImzYaMsoiq95y0sAbt+GEDSmcfP4moKLhJ7n2Hx+xWVWv8/Kb7hkLpa5R6Q/ERSKicTcmJqZKjM0zX8+jdIYkqd7ySZ73/zKLT9CKNWVmBrwGuvqZE/foTonH7oVQghjWtRPMwFE7lXQJasWuIyFMDW1PbkmsT22CrXrWBVRsPcGbTCC1LSyG4WK9YxdjrO4yCKNo8WFo7tby2MlI9lRGmqsTEWKSSNE0UhayhOmafo+uRKOh6eps5koITMAZkoon4TRMi0dQyd88bq+5PsWvTK9JEtDkq29PHUSRMggt3YewI0rGX2G3jIpC1NyQXeAzquCX/n2qVSutyKbHIOElKFemizzsfvJJPAVa+bwtvWcGuffngrb8x4bY2iaD17H4CMM58PJn57g84/i+UF53sJCcfkP9m5edMXGZgvA8fj4jxnPAyjwtaEpJWidVgkl9l3TtX7xHLYONGSzjE6FKkv77B981tcm//jJ7XtGLvN0j5tfWJrm0p7nQueBb48caU+kfGUpoT5/5vALA+j3THvfPFNZkJLAPUOV35+TvKLJpKFRu94VxYFPjjx9j93ZnG390+XpZ0XngQUp+ep2+97hyqSPp/S/95U3j7tPXtbYYomHxpz7R90mS5wqKQS1AkERf+sCtz3WQo8YC4OO6+X4+dF7rkNO4rISKFVvy0lXG0I0muQ8cVOHdbikdkypzoRwFesbzQWpWXT+vyuz+p1ZgP75yMmn3ue7eUAIXUM7a26F6tv5Dy09N9e1/fqHdNyhWgPLyPHQQgstldBCax0Sm0aZ9WE1nQ52vpqLE8UmNUq4ZzQIX2pvTIFgXDvgnFGJRaQvNIu7fRRmo7YWyOIehUYktUzrlluM5GLpDCiroyl7vq8nCqJ7HpZRVCotf1b9+f+E2AZvuZRPPxQ2HdWiZrvc+hOuWsLrVpO0cH3SCdbOpeTy3T2hRRIUPgdArYBph69vZU4jhuCqJWw5ycBUNYobrXrMjRRCI4Suur6aAJsOVlhE/WbDe2lOT/DFzUyVqHhsWsamZfRNcHSUlgwlhwePMJbnxDgJgzqbTIKxWJ/fEPEHFFpGbdOo2VVhfnek/wINV5eg3uZ0LkzKCEIL7jnc6z74HobB3Ea+v5/uenb0M1GKkcZGiHzwgDEbThcquwaHe5oM0HdVjr9hx+5r7xtiIIevaxG1YDVOjFFnh2n4gXdtGUhJwqJSCk8UhM2RqnfUMf+/liQSIQ5BpklzhopHfZKBKfyo4L0+ySULuGoRWnPHLh48glJhYKAlw1iBhhRSUKjgehgyrDAI/0JioY5qMCbeek7o2iKoqBAvMNBcn9ECjx7D0xgysj9i5q4UjBS4azdP9yJBgVakLVrreNX5XND9AkGlXzKpS89bvvBtL/YsZuU3SbyiliaghUBK7Zee60R18rhOJEQqDViTbtur7jjJLvvg35vTg+D7qR8u6Pi80/CJiWH8hnLKSTz9qP+TvPtPy880iHLSzR84I6/pSGjfe2xqICmNK+q7vj586E+PbDakuKll4ReXbkxJ83RlOiUNX6ui7wVdrXy0hxIIX2uEqPi+ABEUxQnhalX0PQPhoku+j8BTiiAkr7QSTHhliVSo3YVRU8p3da1almqYdMsLG9NbzTN1htVqZka9UkZaFeWPNpS8shK6LutmLU8dbLp86QXTSdAPTiQGsQpJq162Tuc9w7B9R+JQkmNu+mSb3T5p+OVEJatP9ouBnQnZPadtrDDQmnGQgFvBhWQJw6hBylaCo7toaGbnZkb6UD4XXc3i1WeveVM7pw8iJIZF2xwME6A5xrPqVWacLyWFKYByARlh/dJg9AxDvSQzzF0SDlKVTD2ui2nhe3T1vFB0HsSChZSLSInyzeXnrd/UPDLArs3UNSHg1BHZvYyuHgBh60vHOr/cuQetS4b/h10rjYYUngta6HDzr/MKaN52yObwwRCAqD6hr6i4pG2cImiUjAHg8Wy0mAoJLQGBULGEAE2g1XNlTJN8+XPLi+86nB5J+O2VoBWKRKuZrAUxpLsaDj8r4UDHaNwBZPSjqs2tZhFVwaOqmiZS0wH6MVOxImY8Zs2r19FDR2B6dXYwwyLSET0d1Vo3ZlgsVSuiahcRZVGogPgepMD1MQT5CvfuQ4MpcHREMMiMnAAEq+dyaJCERdmlu4HLegAumoPr8+WnEFCo4GvO63gWnjql2XyME2PYJotaWNxK269qqdysfp+V31iRGbreY+V+7KkK6RUytSLyfB85wp27Q97RgMZKSnUq9/SgrLMrYro04qZWT+4s+c2L+/YpYUitQn+q5DEVN1ci16OWDARUac1iucnVTS+eOaQjgrJa+nzMAfF9tEQphMQIHJAqvw3hjWoi4vuq1Gp+vpcarlDtF0LCc0ZSrXnqllT6cH2EUCVZdJpJqETRExlJxdLXXijGh0XvRGK0+LVnmnjzJazvCe9zfhcvW8mPD9E3ieszVWFgiozNhkWcnKDskjCZ10jvBPOb/PtOJHJnPJk2KRlOSQsdhmtbMigd0pnuOcPQFJ9+CM8PiX2EJl/hjl101DOcr7ntg9PoIM4sBFx/ZuTR0TzNTQBfeYbRPESRXVOSMNu76zk+hinX90HhDNnEjOptDWUn/KzgOzs4Psraefnrlv/uiLi0qX5esSRgQbEsdvThqRlEOjExkBOOznm+EHqs4n13qPKajp/C2ffs4kcmJCCE8LUGRFOz9dpb1DNP/q478HsXzDUubo1f8uMx5++Pl5XmdR32/1qQlEK8qTvx1YGKpzRgCXGs6H+xt3xjq/X6HfmEFIPVXm66GhaKkdVUGfZCLRzpUxkZEaE9E3Wzq6ruyDjRiJJP0hS+YtLVgBQMVHjzHPvL52cl+gej3neHKnWGeOe8ZOLFgKB+LeU3XL/PAvQ/W4rju3UEb8ZzdHTNAPf2/eCl3avePe/iD79Ic/wFidEUbWUapNYaISM3yEY78ch69F/VqWrUagohtVJC+MQ1sQDUDO2thS6fQmg/UF5Gl3CHQ6J7Xdbj9/hzVxt160WUSGWIevt4ufz+w0d+PJ57aUvjPy7umZf4v9Yi/11Z0soHr+Ozj1CsxDqwAbD5KE+f4jWruXsPeQdLoiFtIQ08n9oy6BC/PjjMngEMEXaYsQ3cGP1IzcEUhPpFKymEFqKaXC+ivLazSVE1rmZ3f/jj4H5syctXsbIT4NQ4394Z3qDi4fpMO8xt5Hg5wuWrJlrk09bQ6qA9wMy/kCCWky+TL0Pc9orY/eKrBKRsPMWPDwEhil17T2LQgK761eGKCK2//FSdocQ9C9y/W+WXf7SPvghNqd0iul3eiTLdQAgMgwu7eaY3/CL8+EITet0BGaIUIZrvuJEdEEEMvmJkGgSuz7p57Bmg4NJVzweuJW1TcNh2midPhIumFCJwyCWOR10C0who95koRqsXNdHVgoxF2aUhRVuWY6O1gtM4ziBjjxkc/MeHwkFUEDlTtScKvrgnT4YddIUmCGt1ZHn3VdT9wv92ZmVWfl3Enr/Jbr3AGdmN76bO+y0j0w1USkyNk20iGWu9LDJ1wvMArbTy/B2ZFS2m8FUl0bJclSaUN7n3slv29/Y/Zu7fm+yvq6yfLCzx7STFlRPK7E7/ZGvx+A/HztwxdvCJqUGl9ataer49cnRxukEi7p84fc/YyTe2LWkwE2ecoo8KdghPa0NIP9zjBGgVYZm+Ur5AaXK+Y4CEVzT33Dl2LNoztCWlH8KiSmkthUhJ8+7xU98aOTblVxLS6LCSw265rL02KzXqVgzBzsTQbSuP3nJkue3poSyeFN6Aq/9tQA04phCJpHxovl45bLeVfdOUlDwWpo60N7fl9Jwpv2KIqbw4sk2kkWAMtrfavjK0cgkbm1s2yq91NkmmmRjg0e9SmiZdj2EQcPfH0XPlM9SLaeN5OGV6VtZ+VS4weJr6Rjwv8tQA8FxaugAaWmjpIjcKkG1ix6Mkkvgeo/1cPJNkcuEq8jlGz9BQx6rLXsgrNDbA/i04leb5G/58sb2PREKsvrApJY0Eex6PDCqJFzng2cuMq++e8y87r3+qZWCezP5WaYm2p4XjB3YaWpj4vpCGjvLBNVQ8bAM/IvmteDXkJc6JQ7Uv60y4OZQIERBMm4ZA6JKb9RVLWik5KN2b0Z7UbRUpQlbfKjNMVZtXkfEq6EOoVauYjoiC01XvOjyHGRZ5fFhxDnhEhG7U7hV56fEzdZUrP5jwzMwAzYyoQPAHdHYAJg4w6dDhD6274LlEFS4AjZBIwnyFpEXKZryAAFeE66Ni6xxcIjU3LCdX4sQonub6qItg0iJp0dPMk6dI2eQrNXLFuGw5yT37MCWTRZ48iRS8ewNLX6Ty01mZlVl5oWI00Py6mTDOdIXv7sbxQyfU8bAMlPbmtehBLXJF0EL6Qqk1R55ypYUhQ+ZSAafGYl5eVeIbWsQ+H3FwAzN8QF2lpwd0WOAWRFiJbXqBBJ3DoqL7MH/ZliRMim4Ye6/euVqANXOM6q99yyxjT9vZ402L1w08gw1a+9ocsy9yZFYomUjkmq+3xeom0Z1wx9zC9q+p0mRy0Y3p83tmPG5nlquX8OmHaEhxaJDhKU6Nk7bxFAtb2N/HgSHu3cerLzCK00oYaDRSC0NbtuEWWNTCVYu5fTtBU1Nfc2wsrBjQkc9rCIanma6EHmgAFUd14QJdMg3XNNYZGsD12X468toUQrCwhfkNHBpGCioeh4bDBVFVDBq0JhP5cR+/n95xgJNj+3cNb7lg+SVSpHw1lLArppFc3ILxHIhyrvQ7+8Q/J1OYOR+/21jz8LhXBegnPK/kq+6E/ezXxmR1vfmqtsR9I44QXNtirW8KmfHlmrVyzdpzz9+e827cOh1kdu6ccs/PGlc3W589WdIq/K5drSUUXPXUpNtg0Vvy0AIZRwQiPD5E2xXx5m3VE3W0VrXLAuA+SsgTVcBBI8R5GWNN1rxrqOJrXI0huG/YuXPIeWOn/Yo26xVtz874Pyuz8sJkFqD/aeIUzhx7/F3l/OkgAheHOkU1DwaEtJLZnjP7bu1c9cdWsv1FnPD/tGQvNXL3+RCuhgCR0NIQqiBEUkiNNtElCOPEIoibC4HWOrPCKOzUsk4YHn5R6wqhThYhVf2MmKVGKAhz90T5AMLU4Ypr/DGt8sjsjLl9rm9gT764JJ3cPp3/fN/AJxf3/OLWpSoLmrl0AY8cnWHlaBAGTSnu2BmSoQeFyRkbX4UdZuJVV4FRhcBT5MpMlZGClI1lUi5TUQhoTGKZjBaUafhKWH7gqUcOYQDIxmiHzgkLx8DurX28fFU41QPD4YwDl9XXpAxWddI7juvPcKSrMavAc5aCnlYqLqN5PB8/ZiVIGULSxNYkmFJzClcxVakdL3sRjhzj8ImiDTP8ZBmZI6HhQtYTRUNvGDT+Wqc3DJugw9IEIhtIxB9c1MZZ3MKxcZAYKkLnxdlT1REHka9w/ZD5J2j4U8XohUAIbJMd/Xzy1RiS6QpJix8e4Af78RRaR7xAoBVTJRa2krZpSgHsHSBlkTepuAhBysLTLG8nIRgsYBksa0NKjo7Eg1u16YnIPg7+9VVoH4clHZBOcPMFfGNb7fk8H0NGJPuajEVD+tcMndfo09N7R0qntNYtqbkLsqulmC0/nJX/QTEynclrPzW245OepHPNuxBibICHvo1h4ntsfC3t8zhS8HdMectb5p+//kr/8Uc8pT+w+Kb8I+lFet3qrr8cz/1tS/P6BxI33z8qx63tnhifV1jWa7Rox7ak6wiNrIzR7HP0sanik1OD3XYGuGPkGDpsrOZr/XCu/0hx4u6xU512Ku97k7qiQQvtodBCCEwhvSCdWWgQUgRtqbUGJUgJM+eVo40FEElp5pUrNEoiNKaQBd8pK/+CTPOJij/pOr6hm63EBZmWhyf7fJTWwtd8vWdno25bNNZs+cZ8P5/eNakdJToTACPlybrK37xMvG6rvJJ0emGLuL5JbhEMKh+tlKhYSKEr2kh5niG0H5TeaTTYSdL16DOgwu1wahzfw/PxfIrTZBvC7RYo5TEtrASlAiP91DUAOCXcKFl+pJ8Hv4XyAbKNUXeV4F6KsQEWr8a0WXc9vQdRCtelOIWdBDi+lzVXYsZ2TWmwZgMvWLRmz+MUpxEGew+3p25on7sET6sTpcnmbGrO4sTAKYSgqYP2iFrc6hStv29e9ZW5V5zpNmyhjuuS76QNIyycQiukDALM8aavbXWYkr5JmlOUfUpOmOHOTO1XRepnHAp0sa7aEYamL2X37xq+5um7+duX896r+efHy5J6R8jIv41VFuqZY8ZDzZHdEsvfCC+Py9mw+DkdBZ89osA5p83UpGcZSLU8gHMoa8Ir5ExYP2aTVG9dswZlrPQ+umPA+y8FCCoe+RKGDL8mASJqOSMivB7wNB+7n/U9GG20ZMhYjOTZP0jGZvUcblxJfZLRAj3NrHs2mu/+HBmbXAnTwPXoqGfr6V9RgH5Wv8/KrMwQ1w/3ExkxyNcnWdllv2r5onsLvaWU1L4j7a7iEFpYvlvb/7TG18hqudI5G76Ie2RxxDy+hUbEp1VAOXaD2OYpqv/EDggIvJKoIxrVGOpZMVfC0iJV87IN17MlY+m2lFdSQpKUlFzHaHFkg6EraEqyyZN5uzuBVlOPfMAbPiCENdn7gFE/NzH/mtrI+Qo/OoDS+JqkxclxUmboFu0dwBCMFxHwje1yUbPQZV+kAiIyw8kD5Mqsnc9/bg3nlrE5OQZENd9EsWdB3om6j85Qhb5h6KRVJ5Bfe5plbcxpqF0LSIEpefQ4jocI2Pz9cAFFNSQMQoRZd0D/RPSV6cWnx/zl/o96Oi/M5a8YnbQF3LhqxjvwTC/HxnR7RlyxiG/vXHZi7LqV5z2RVQ0NTdPUtdvhqf9yZvCDx04JyVs72j+1uMc4SzvPFFPwpfPrnphwFVzeaNo/7VyAL/aWtNYJKRR4Wp8o+lc3WyVfS6G1FkqDwJK8oStxtOgPlFEIJNUwtgm+RoJE+QEQJeSM/jpU1yq2aDV7IMjGqyltNEJLtF6QEH+1OP29Yafoa0ugtG6wjGMFD352lGJWXoD8huv3WYD+OaWS7z30wGunRreHobjYDilimkuDlL8pcTNZh9kmnCEtAu9Jol2MdpFeJ91eXenTuqTDajOEFspuEe6kkJYWWZHfoTr+l1k+qIVNeqWc+J5X2F9jpQekqVFCKyECunqNFqH3gxBaobUWQgjQhtDGWWYBQ46TNASQNOSw6/6il6Yqly9k8/FY8D/wX31cHfT/jtqPQNkjk8BRuH7NAAr9zOjqqlFScrhmMZ31+Ip5TXQ1YEoeOCx+sF8WPcIFl0YY9Y2cZma+qeGYVVUEGganODNFdz3AoSFktZoB0BQq3LPvnHF0rHdQFLg+PR5jrREzzk+alJyZIwMwXuKS+WztrUEAceqeQJWaMmSul7HGbDqG19dsRJH2sLV8rdVuORPgz/hDjRuDcX9bCUYLDE+HCD4xKGHGqhH60kmTiofnk6/g65q+DxrkKoXvk7J4/11YBp5PTwunxmnNMpKn4tRWJpOkWGFwGtfHV7zjMh47zngRQ7CkjdeuYUlU8fftHfTmwuYBvqpx+8QfyjJDwL06nyD9MFio4FzXwwChw29BgClRGkPga0wD02DZr6SX/qxS8qbvOf7pB09/eazcVz3YlOjaOPctr1n8wYzV9CLObVZ+jUUp94l9fz2S3yak8fRD3339y3Yf3zs/VYdp4bsc38uBjHvz9ql6U+Z99YULrn3Txk1v3l3o2Z9dOWZWTJ0b/7Orb3jPoY7cD1Xgn5oAACAASURBVA4d7bSsovY3HW+5um/u36+UOVkqCQehlE4WEgWcy/7jZIdlz8WeCEKOr2rpeXDy9JTvlnzvS317Gyy7pH1fa18pqtxj6MCDW5pq7C1PVbSSmkpVY0UwoI8e950qYmkI0WYn82VXASrIiBMKkZQC0FordN53877bXym8rGnBtqlhJdSIW9aW96NVT3/wgVWNJb3aNkXS0CWNxtcaTxfT4lST/uA1latONN802ex/g+WXUEj7hhKGJONoH+FLw09Iw/eVEK5hSK3bCsXFN2Z2PxFOONzOq/3LNZ7LVI7GVvY8TrlI/3G04uJr6VlBaxeFHMLAcahvCb+yA0+jFaaJ1kxP1nb94DnzufDHdJbz1gGc2Bui+Z6LYfLdf2b+eay5akZ5xAsWt8LIGbKNAIZJIceEV3nn4Ycfnux3lbrt4k3rly4OyHOC1rWA8tn5mDgybmKyCq/JxlGZ9JJWTo6jfFxkwsCQFN2YboWkRcZiyKDsUfZAhyUJ4cOfFauu+rHMUKbIQM2cSdoNjqdBT5fFFx5lfQ/T5fccTI4nVXtJ1rgRw7U9BzoPNf9ZwH38RnGTb2YLltoRHevFEl0i4o9DTLPHlXt1WDFzAjHWmip2H+eXFxrDxPNnQlcRtj7jYXW47NVmNtVfCbAMGlNMFHnJQp44gdAUPbQmaVJ0a2958HRBrOWRowCGYPNxhCZl4fg808u7rmTTsnMeLSad9TzdC+BrMjZKYf4syOSXT2b1+6zMygzZO8DDR7AkC1s4OIQWWAYC/uJ66pPARdf5HR/fVhFWZ3E44xVqoVCo7ZnhvhjtgbX9ONr0qp4jotYTi3jhUZWp5qz4a7WWKNrndeDwxjB9DVqEzclmhAHiG2/0Yy3xObyDqf1pO1Pv5m3tUDExpVRORCKGQMrRSaablMxVTjxqOm3gyITtDe6dAdDfvp3DI5Q9KlOkElgGFQWEQdNKlO8P5MoiZZrapeKjvHDCYwW+vw+tkAIBBYeUTTZJvhIRjWqkwelJiMHERmSf1SWMTUvTjxwlXyHv0D8ZMZdGumxBM/sGMCUCFGHfuFAUhoGQ+D6XzudV50dfqKg2U2l2ndeOTXx7bsdbrrrwA63G+1fVzyC3efKU+voz/7A8/w/tpSsfeebPh41NmZYPDU38heh81E68ao75jrlJYMBx/uL4ycXplIBvDI++vKXpuqbGn/5umoKrmp8vUGZIkTal4ysQFc2ljRbwrvmpR8fdYFEXpo0/XZD4+PHSnrzn6NgKCNJSgC4p1o0bu+uVb0b5ZyJGqRcATzoK/5xl4wTaVsfj7qEd8ONxb/O4+18XZv94X37Q0Z0JkXP1S5p+UwDAX6TM6ndmAfrnksLo9v0/erVXPCOFrpYFB5ucqBrJ0V+18kul3MH/n703D5Drqu78P/e+92rtql7Ui5bWbu22bMu2vC+ywQsQCEsAgyGQEJiZBExCBoYEQsAJMJnJkIwDkxAyLMnEELPY4NhgG7zJuyxr36WW1Op9r73ecu/vj7fUq7Ywcn5shj5/SN1V7913763qe875nnO+Z+E5f/yrnT7vy7ybjdEveaqohYHsQJXo+h2z8JBXH1LagZATTgBaWL1CudrICV8xJRfKZJjz1XGz6f2TWz+uQGihs+ca+WsNZ1SJBDP3amfEQwihg+NTay0zQmqhahpT5LcYRma2R3FtW+vDUzN5y5hxvGt7W3++uxKT9jQXLGbvIGUbIidNMFUOuURBw6JWrjmLYp318zkxxZ3bQbAgT/90A6yPEgf82O9DR1jSzvJOVnYFHt91q8SpKfnUcUCghY8Z+CzwDRc12qi4cxuzpVyPv3uEP7uRpMV4aXZahCEDQpW48ywIsOlgPIUQQQtZGg8JDSlN1YYIXo8Zgqbg2RNB4nnTVEORkDIRDp2tSBicgaAqo1ER2XgQIEwFNY/5OU7NNMYJYalGtDygRUigFeOl8MXwskbdPQ2AW4OQZCzqLho8L6CV8S9OGEFJY9XBUihBxUEITkziwXSFmhOsKDALFFpTqQdxi7v2BLvuKk5NszzGxzdRJmWBoOZSd5v2yp+eAKFZ2cmhscZuBN0gwngD4CoSFkvmBdWOUmAYmJqaS0eGtT2s6+GCxfxKyInCrv+x/Y3D5SOzXp+qD9119K8eH/zGH236xqq2i38hc5uTX20plvuGRh9pyS4FlOeMjD+5Ry28o63mGPrKSvImnfjWcH1BQvY6Ol3X3xqs37wgX5f2+glrKqUUeJaeGZP5hYatNdAq2n/vYLbFq08bOZk+htsu6z0d5uHJ1MHl5quz0hx1Vx2rPlhR7qp069VtC0/ZpScLw61WsuTZM26dAI8Pzzf/iFViaTr/g3Ne86kT2/559GDeTBQ9u+apRtcYhK29fZUJAxAigexKpiecuvZzgAVoLCE357q7rfTWwnDJdQWYQgpEf730rfU33T6wc8ytXdjS/Wd9T5+Q03va+35vbFEiZ2rbE+e16D0lA+65Ujzf4qQ8OVl316tcOovWjJ3imnXl6ePVAaO9ImVXtdJardYNo781Z3nawE04XkYoMxXQs/ucO9IilaVSwHVIpbFtlMv4ABNDaI1lYaXY/kMWreS8qzn0PK7NhkvojPg/YnQpTWpTozXdi2Z/xIvXMDpA/0EcG8MikWL4BJnnOefy//jXpl5leoxsnpY2Fi5nYhBpYtfoXMidY0eeKY4sTeU8rb84sucN56yYlbA2cJQTB8imtFdjrzIvq9ip+gjZBOt66JtkukrNBTAEwmi49MfGaU9je2F9m2jGa/zXwpSC2YB4tE0aUEIsqtb7sumEUgLom6Q1jSk3zoQuhog4+iJm2BBkjwCgJji+gSmE/4YmhxbIyHmOAupRzF6Hr4QLmYXDx9fS+NTFCxYYWikNUAkkXLiYbf3hOBo0btRZNzIbop2MvRIVtzXyBsLH+QC9qzh/Ma/ZwEiB/im00xyuaN6cqt2IxHseCZOZOlKwY4BHj3LVSl5ELl1Gqc6eIY5NoMGQ1Dx2DHDuovhn+8ssc/p9TuakSU5O8fnHgp9zKS5fzv5RbJeUxf96mNEiGUumrN55Fv3TQVktxJzNyDOKVyfH44hxtD2sMZtNIxZ5JWBJXDcOcQKN7LTGLfEUe2LnNk1H8WwFpIEZU9+91J5XFTedsiQCjUBdIg4wU0Jpag6WkfCmW7zjBWM5iDbjsPnccfr6xRvOSVbXuMlBtKXdolntbUygbLNnKKgtm6pSczEEjscpl4RBe5bxYmNnpiq0prBdkoJqtDTNY8dChFcjBEfH6E5puyDqVrDDPr+rlHge7WmqLrYbpKBduJgtq/nenkgXa60EMlA3+TRruzg+Gdyuw8J0y8DTIaut4tarWdXFyanAXRVRdAQh5Of3Hf7AFQsSi9tWpF/AbPPEsQd77L9dW1tVMgaM8usvU8OPta6vVu7evrf0jotaNgYAV9FTpgjiBgkhCnEyop+GvKkn8Y2hesoQdaU/tiKzocUA3jw/0bO59V+H6stSxvVd1iufmbGkGLNV4LUHRXeiqrTWoPX+nDp3Rq6sGEMp9cg8n8s1JoH7LsM2780EOIFnHQP3RQB7/PNg7R82tDx+SeuX+mvDtrpuXuLaMw48zMkZypx+92UOoD+NKM8+/Mi77NIAs5RLpElCdmiITlEz09ZIWqmXTjjVsUz7Bmmm+dWS5FLZ+yk586BX+KHSRea92TRbhTsRNN9Sqkljt11vzjzoVQ9qFB1vNojVphgtoue/WPV+hRJmJ2abAJJLjMIPPWdECSGCUjntn5RSCNX78WTtuJIZkVx8Gjfi9xbOX5BM7CtXNmazN3b8hHDuf1Dqin3THB5EOly0jKWnC+L92w76JkgnGtlqAlImZ3VycopCDUAIfvcS6i7HJ3m8j7EiGxZw7Wpa0/z5fcE4Tb4rCKjYHBzl4CgP7GdVF2/ZRFuaHadET46RooirKWJgOs090Bq+YQzanq7RP838POOV5ppEgauaoPkGFB5J+IoO7a1GW9pYnn4wXoSDAzrA9HWMaD4+VQQelG06shggJWmLcuiXBji1ijnD4bQrNhOVWJqbvy2hNRO54gLSJtPVoLq8ETmIGaM6pLLyL9AwWY29Eo4DuB4Jg4xJ2aHqREhY0Lu17IarC/esYoe2GqCZKDVs4prL7Q9z6zXBGEs7ODZOzaPugJ/2DhK6WijVcRWZBCmTliTvuYSvbQsu87GriN8GjWkgYVk7pTrA2m6uXc3uQbb1MzjDzgE6Mj+Wi/BlJUPlw59+9tXxwPssGaue+Ojjl/zPK59flj/vTAbcsmXLww8/HP3a2dl58cUXf/aznz377LPjl915552f//znd+7cCaxZs+b973//2972NvGitZ8vafw5eVlIKtnpaUdpTyKVqnqJRbcy02oaEv1s3r5uZVsK+eoj1Y89XXSEOLA8qddn374o9VibvbpoVaXKCKN1Hhvzud9b0POFgWGps5ePtStpPflw6X+uLX53+TOL7bSr3Rnt5o0EUHTTGKo3mXXR7zv8iIVwUAXXVmga7rAAhZBoIRBIPWSXrtzx7Y0tXV9d84q95ckvDO6pq6rWjaNVIGzP00KgVBU138xM2DUBCOHnvP3nhWeXlH1FbsEHes/9k76nni4Mm0J4WqelXJpq+euVV/gPfmvXWY/ODPUsT7Y9n2bIYWlSXtnmn3WvwhsaHhl33HVeW081RzIMJq5K5+8cTebtMSfRPVz0s+Y77Prz3T0J5RVTyRKJU/cgDTBwbXy7ol5BK4SkXsOwcO0GRuq5uCWkxK7S1sXm62d/ZMvWc+oowkODlcS1GxrAsOh9QTqyaXHxDSxZwyPfQnvUyhgm1dJ//DszM8H9/xL0lV1zXf3k+afsrtQ59YWLlot5CyidckwhAUOIZ4ojjlZGWOc7WFf3jtnpITNjmGZGCFOLGm1dB1I/2o8MIYBI73iahXmGpskkySYYLyMEC3IMFIJYhACoGamkqgsd0x0060SJRotIjyMMza58dkHNzntKYdaNzkR/2YhC+0RqPVSjxAGfaOToOX4THdFUsx8ANCLMuIzB634mZkNCzjcdfwwxGyayT2g8OngrPk6sqM6/PZ+ibJO2qNghsXLYIcYN4ZiYJRKLecRxrrgdINCatjTnL6a7hYuXkTK5eRNb+zg4iusxWQlvjKYUdYzXwf4ogn42vleyf/gnAPSG5MZ13LiOss03d7BniD2DPNnH2h7euJFFPxvj+acnc/p9Tn6t5fE+7tmD7bJ2Pu+5NDgbtp1Ea0wDYKbKqm6eO4UlmSgFqdlFj0INQyIlb9/MvXuYKIfnUHgiCY2O2LdDLtOmIzTmJTX5QbFT2j+dHBXQfzUF/aITUjY8zfgjGih8/AcZKwUO3C5X8C/Lan+z0T5vwrhs1Mw7GH4a/liJ1gwTZdBIIQRtbf25Ur9ASe1QcSjVxecfb028u9T9gKKQLv9WsvMSNPSNs+MUI2Vsl5pDNsF0FVPiqYD256Z11D3u3RvTX4qyzRs2Yhr867YGF5nvYYVr10MTKj9k2J1xTxgdUPhy2Qru3QegwIADo4w9iYgolYXPFRwUGdy4hrO6uf9gw7PzL6srurLM1ECjNLc/wop5DBaoe7QmERpDBv2GPC1uWLd2dcfpv1pSnEq7GVcIjaWEaZnjS7KLpzUXL2uJtTNZmUre0NH28HTBFGJjS/bK1vzpR/uPyvWdiacuadtZdNe3mBtzDdjo6g7r6g4LuH/ckUKM2810fAKJtqSoKS2EMF0O5dTbBhLnFKxHL3dD45LgFsPfPQ8hZwWJ0CHXPzG4AK2h7undRXfzk9NbL2776MqfRr3knLxA5vR7JHMA/WnErpyqzhxqGOqhAtJ+b6cYehl6E9rzyqNHv57rudxKdY0d/frxpz4EItOxYc2130hkT9em6eUsQtD2SqPtOiOMNJLsFfZRn1Sj8W3Oni2thaLzFtMZ10ZWyOwLxrFIrZgNCLozGgkG2vXD+MHuq4pQtk6v/bEAooTXzut47bwfo3j+f4sec9Q/D7O/iCeRw/LBI97vXGpu7m26qOKwZ4juFgBH4bgBr+v8HFet5CtP052j7rCqm2MTfON5JNge7RnSFn+/lf/xm7SlmK4AIV1sGMvVEbSt8WBwhgcPsmEBGpImi1oZK6EUKp63FYOVYbaLGE8SF5CxmIqj86ED7P9qGQ0O+ngYwAfWG3SxcWusOT+u8b1o9vYJV+fz0dccPB1A1f5ifWU5UsYSrO1hx2CjRWrc0Y+8cSFCe042HqdBeAEDbMPI0xSqCNFgqolPONgZ38FWcTgBRCOFhNC6XTOfY+MogeOGl2mERIOrsCTCx+Jnf63QAlOGuxI+5cAoE2U6swDXruaJPsp2gLm7oenQnePyFfz73qCvrNKc38t/voz79nEkbCTb+KQEvW1sPc6R0aAx7ONlnjnB/BwDM6Ap2dyzl3lZLlv+wlm+jERr9bnn3/oi2j2S/7X9rZ+7erchzij9YcOGDZ/85CcBpdTg4ODnP//56667bu/evZ2dQa3DBz7wgdtvv/11r3vdbbfdlkgk7r///ltuueXAgQO33Xabf0GhUPjTP/3Te+65Z2xsbPXq1R/+8Iff+ta3nvn4c/JykWSi45rN//fhp98NnL/+o7XsxWmz2NWB5wql5Vir+7vpxMKnS0dbDA82jTg8X75iU8vD51RPHWK5Ns9ezbJ1CCH+cvnSDyxaaEnhPDCVHppeVeJvn23XiXnfXTzqod955Lx7Voua5/3BUu//jhmetoaqddCuxhDCDc+y2DkrAYTWkEAmpTloV2ZmBrfODL6zZ82kU00ahtLa1so///z+7EIjhFBoJbSfmeRLu5W8fWCXg/r7gb3nZOdVlOPrqoQQv929Lm4GdCcyb+paCXBDfJME0IP8kyW9QLmLZweYGsVzWXsRclFSfGRJene591i1PG040tCwdGpmV2enKyQaJUU6i2lRK2GYtLRSKeI6YRaVxrPjzwpOfaXZ/gibr8dzOfQcpQIteVadT64d1yGdCw5st4qVwq6AQBosXEH+x9gUM2MkktRrSIFr0zH/9JediZzYTzqLmaDuqa8/MfrPG7fWtXfzvHWf6bgUePW8ZZ86/qyjdc1z/7D3vJQMXNZRW793T2lP0e2oGrdW8oYQyhBL1qjcfQcxJULgqkbcF4HAmdCmMjydMnwyV8fDjhGjAeBJQ3hxNR3jZkUgtCdShqppYYjAYNBSc8F0UQnLlnnbFK5IOYVcXheC3YcQrOE0kfimrEkClNxncWlwwkbAfQQkvaDDfAMk0uBX2snTpGSeNh4QSGQzRNIMqfs9gSK71B+qYjcWEvW80RFRnmrwGDT2ObzSX+DCNm5ax54h9g+zcRHtWUaLTJSxPUr1mPEUo4E2DDwvGPaiJQzMMFBAaFrTpM44oc8P0mSSjBSQgr4Jvr2L911O4peX5nVOv8/Jr7XUHP55G4ZGCLadZFkHr1wDMK8lDD5qNBgCS2J7BPH0eIAT6nXbSlqUReS7NXyysMA6XmbdAOFjrl/DrxPNI4jYUR9vOiIhKqSO05LocGRivmTcSYy8M6IXXcmb+pNmJvHV83jkiHPTUMLwoDWN65EIW+S5GiAhjZRDsYYbeo6uZy5e1Tbcg5ScvYA1Pdy9iwcOBuloAkZLSElXhpFScN4Kl6dP8PHr2XqEQi3YTC0wDQp11nQ35tZwMMPlqUlVLxpyXswBDPcnaXDvvsbSPBgpMlpCRCSl4bb7oz59kuvW8tZNbD3GWJmKHU4PJkoYBgJMietxZDwYdrKCECiFBMvg0uXBF8ZT1FyyzeTpl6+45K7h6UTZUsJJGq/I9y767atmd38BQ4gvrjnre+OTFeXd1NHeZf30U8jXtRjrWgzA1vyfk9XnC+6qjPkHS1OtpgA2tBgVT+swtx2EITSalCHKno/J6SmLhOZQ1nu2zXWhqY1kJH5iqYi+biJIqI/MFXxUy69loD0hl6RkwdX3j9tn537Vsm9/GWROv8dlDqA/jVjp+czq5EQTcEcsahy85LnTJ/79+cFHhdBKuUImPLtQGH7i4INv2PCaR6Xxq9hBIgaV5681ZFrUDiuEJiWFp1NrZMuF0r/M6v7JMahIsucbxSeUdrXQkQcjBMgM9oBO51/CUD9d0U8V1EBtMJueTGZydnpZ9TnnO/vMi3obuvj4JAdGSFtMlMkkqTm4XoBfn5zi0WN0tjBdJZ9iQZ67dgUt7DVUbHJJDMm+YWouUTlbAM0DxPrhCADbY88Qe4bxFCenA2dvQSuux0QFT8cAaxqJ5E1geezni5ZwcJS79zSB5yK0rlIGholXC4wGHeWIxZLfo1ca8QABGgmeQsiG/tMgFMjGH4//1i2beegQp2Yo17Bjte0apuugeeU6XnsOjx/jX54NFa0MFujnCSbMoHi/Vg/RqOhPVAS+uvKZqhRCcNPZPLgPRzdmG60lGFujY7WfxPa/8UNgQNGV5cRkeD0Ne9S3rhwVs3Li4wgktKdBMFZsmLOagHmwbPOZ+xktz8JQSJgcGmXT4oBvB81QgS89CbB8Hh+9nh0DQWfa6KNfkGd7P44XBB40OB6nphvHnIadAy93gP6p4W8fm9l+JlcOlg/+qP/Lr1zy3jO5uKur641vfGP065YtW84999wHHnjg5ptvBh555JHbb7/9c5/73Ac/+EH/gve+970f/ehH//Iv//Kd73znqlWrgPe85z2PPvrobbfdtmTJkm9+85s333xzPp9/1atedSbjz8nLS5b3vmFZ728q5RoyUXR1XemqVoYlynW9ocVcYwjXEGdlZUJKWfa+eaL6h3W37LFoiTPlqk8syGyQKX+cvCluO/Hs2gXdm532dlMKz/r7vuwn9820LmlRr1vwmqTsTckVWfV3w2rCcYwAnSYpDeW5UopFyZZJp1p0neAUCivZHaFdz05KQ0LOSJjCyJsJU8iElGN2VQoRwPQ6PLARvVbu78/f8geHHz1cnVqSzO2rTGpICqMmvF2V8QRSI7TW/7TmFW/qftHs3ZhoTfkZr35MGx3i0uuMmTKZXNDBVSxJiSUpsXUmfaRuO0jNVDrliSBJLmEhBfkOKgWsBIUptNvIggr8LNV0sAGGZPQk3/0iiSRaUa+C4PAuLnsVgIRkFg31CqoWqjKP5euRPwauTOcQgmwexyaTZ8U5/6HvSrQb4NhM2o5pyU4jXSnzj/U95z2y6Zprk2vWte3a+Katp/oSLalH7YlX7bnnwpaujyze9PiU2ll0exKShP7rVYXb23OLW+XiZYr7QiXi1xREpWNoadfKueXZ8nFRcUFQqMWY4gC0EBmnHM4oUotA8Fvd6KiLzrw6JOLcr2iEqMv2lDcm0CnGAWQsySWipPOhmTjVu6b5ZxnOliZbJW76NREcx0D5xmghhKRFDKN/AZw0C1EiQtVDYyBuQhBSJBMbDH9BsWxQIWKXxT2G8M9JhwR00buLWvm/T3FsAk/TmeW/XMXOARwVzkc1mU/+g1yP9hQVB8Ng+wBvOY/nTtE/xaJWtqzizKUtzXAh2O2kQd8EUxV6ci9hhJ+vzOn3Ofm1lqECWuFXUAkRUJkDV61k1wB7hhDQlaVvEscLkPFGKFSDRsG3d5meFoFVAFoHB9gsQtS4EeAzsDT5kqFFETGBNAU4oxNPx0Z7ofcUj7NqhJ8NFuuzpePHe0xrwEhKnTeg/3Gt9/uX1394ondtqo2b1vOVpzg0itZkErRnmK7iaRyPcxaw/RQSDANPk0vyzusoO7SlqTo8eKiRk+472imDmtekVkYKTFXZvIxHj2K7wetVm5YE+0degMsT7ozG09otKqsmyAqXJnVje6FuCReoQeoAak8ngmT86JrpGv/7EdZ0c+s1/Pl9zXx0IliCEDTxvQk6s0hBe4a13YF22DPEF59ACi5czJs3NSKym5eurzk/ePCZe5e4rZ5xy8msPBsEgxW+eoyiw2t7uaQLICPlW7p/HsHFL/VX/+pYdZ4lHppwS57+zOoMMOGoG7oS3x2pA4YQhuCLG3KfPVY9XHFNgYdQCI2uC/F3K+uh+aFDcupwM0VoG/hmEsS+zw17w/+/M8GELToSQgpsTZv1C0OifrVlTr/HZQ6gP40YZmblVV868ug7hWpE3OINw6HJug7/V9JICzzXLqArvvYqjj1fntie677k5zb5X4gIi9xVMnfVT4EfI7lc9LzHKj7pokR1v9KuEEKJpNAKs+MXeia6+lAqvyffpYQwtKpMVc6e3o+nghYrB0f5wlbqbphU5SBo9PP0NHsGAutkpkb/VKA7fRBWaco2q7t59Cg1t+GMGYKURdVppNIH6lhTdbA9FrRSqCF00F6s6jBTRYAhcT0QCIHSSDAFQiIlthvHXYIHPXuSZ44zv5UBn7c9wtkVCjyBoUlYmIKKE3r7EhVVHTbbYQ0zJSTFw/fVdZDREK0kMCA0luTs+Sxp465dHBxjrNiU+OYT9t23nytXcMUKlrXzN49QrDVqBQxBLkuhypI2DMmJqdCzDReZMFjVxXSFwRlUiEcMzuDGNlbTQMCbfOxwLdG/Da8epCCdQMLuQebnmSghdfAIdGMr4pMRYZVDlBVyyTISJt/a0WTCPnmcpGT3EKOlwNryt1pE/nmGvYPh9GK5dcfGuWMb16wKvgbRTi5pCxj/G4dXs3EMsTa/L1fZOvivL+XiO85Qwc+S7u5uwAozRz7xiU+cd955kXb35UMf+tDdd9+9devWVatWTU5O3nnnnV/5yld++7d/G7jhhhueeuqpO+64I1LwLz7+nLzsRCANmQBypnj44tYvnqpXPPXWBUk/LUhuaU1vLWDpcsn9SJKBujLQI5KuhDhQcqNBvjpy4GsjBzeuH7ftNVv65+fWevdcbE0l5l3d27E6m3pNeNnHel/1F8d3J6XS6ClxsqbclDQ+seyiEbu6tTC0rzxZ056nFUr4+M+kbwAAIABJREFU/dK09st1vYQ0hp3Kd8aPZKWFxEAuz7QeqUwnpeFqFbF2GogPLz5faX2gOtlupgbtcruZnHBrOqiaFqY00Coh5Ip0XnKmarq6Q03fo2QL+rD2Crr7t15gjm7OGceqHU/MFLKpfbnOKCfAdWnPIzTZPNLArqGi/nPRKSsBTBPXDRrAKoVySaWp+eFOEwGWxbE9XHwj/YeZHEZ5WBb1qAhK8th3uOAV9Cyhdd5sB3zJambGObiNnqVsuCQGR5+BaPQdo4e3zgz1JrOvm7fCXiorz7Z5HoYwn+w6UiniOJDUbTnj2G4o1o8/pnurC762+LGHVpRbs5kvD4+3KfP8oR7HTnY7dm+x8kgivfrC3KkSn9ltvnLj2b/1/G6hFFLSnmayggZDaGGiJQlD1SzpIQwV5PQ1QI+QuEaEIHg8dTFQ2qpqdOQ8Q+gYeQ6gddobbaxQ6IDa3sfkm/SODlF1mpAaERoeET19tFuRAm1iyQsx8Zgaax6cAKOH2EJiaD6h0o8D+BBENQRBRB+i4FZjv/xfZWQshVPS4fXMeq4I7L3I+Q92WDNR5ugEnsYQjBT5ylPYHoZANaPzcYsCTbFO0qTugubOHfy3V2AatGdeWv77azZQqrN3iJYkCYNFbbT/Ulfuz+n3Ofm1liXt5FOU6gHIeM58dg/x2FGyCW65iO/u4dkTTFZ46BC9bWg4NQUCQ6JDpnIgabpVEtjh2eV39RDNBylNXk/T4RO+q2OaIurOHffdRNhkW8Rcxfi94XWB/xV5vpHvLGK3RwWBWqQ8Fpfkvb3OESofPJpdk8iyqhPl0TdJW4a6S9VmZScL8kxWWNbBqi5OTDJZxVOkTHrbGS/zpaeQgrXdaB26tOFBW/HAaVqyp0lZzMtiCuwwdCFgdXfQHa3JSw8yu0FLu1Vm8m7ikKmWCa8jeN8vgQoAYmI3hj7g5qXkU2w9RqkexFEUzFSZqXJwjIEZVPQU0NCeoVANUrIEQf2ZBktgu9y4nmvDwK3S/OMTdLZgCHYPsaqfhW08cBCtuWEtCWOzm9s8mgSYmGCy4s7L3vqovXtGmJb8xyPGY9ezprWpmcDPVHYVvXZTJiTzEuwsOEBfxbvq6ZnuhOxMSNDrsuZvL0rdsjDx3ZFaXUkppET3Vb2cKScdBUJoreMJi8QMDx2E8CVCC6WDPwTf0NAIYQjtaWEKKq64uM3YV1ITQr+223rzguTPZ/m/bjKn3+MyB9CfXrpX3VIafWp4/z+gXQhwToi5fyLItQ2cMg3gOVPas/1LhNBKI7Q9duhrua7Ngb84J2cgqbUitdYC6n268KjnDEmZJ3exYfX8IgF6eWGub78HGEopIfpbFi9eZLdHDdD3DQONgLYGQwb04rPdyBh6q0AKVnexqotNi7nt+w3Hj7CZDGF3UynwwmJAwFMMzwRX+pT3pTpKk7Ko2TGHFtB05Tl7Pk8cR5hIScUGhQ5TvD2FhpqLKYO8LXSQa9CWplCjXAdBTRG0ptEI3eTxzrbDQoxEhxab0hhRqkVkooUe7NkLAZ45zhPHIYqGNYDzYG+/8gxlm6FCsI0mQdnaX7ya1jRKc2iMLz7BolYKNaar4dwEjse+4SaeemD3ID0tDJcIP55YFkPcX4887TDqHvjnGkPSkqTuUnYApqosbGVBGweHAuMp2p8FOYaL4drDpenwWYfH+KMtPNHHUKGx5Lt3NWcR6gZM789kpsrOwZhdF74lBEcnuHAJi1rpmwgGSFtoOLeX7afCPgEaIG1RdRp7Mlig7pJ8GeuFw9NPn/nFxws7wh6IZypa61OnTv3Jn/xJe3v7li1bANd1H3/88U9/+tOzruzs7Ny3b5//c6FQeNe73nXNNdfE35Wng/ReOP6cvEyl7lXu6ftcX2HHopa1f3XWH7YkAqqU3UXv2Yvz16/IuEVnS8EdTklTa1fLSUeZyPNarT1Fb1vBWZE2+qqFnJkYTVSfXXbk9ftsvcu67ln1BzfU/utY//YLz12RChLt39A1/7NHUl1Jw9P64uwlXz0n12FZfh/Rh6cHfmvf94Wm5M7Kw9VIOePYCI7WimjdaqQ+d9YV17YtXPfsHTnDajGsSaecNpN1Ty1IZvZWJgbtSpeVTgij6NpTbi1jJEqeQ9iVXKE99Kr0SyCwtge0TGthCmFQ2abnvWk2AiASUsxP6ISRU+6mkeH7V6zwtZ9hsnwD06NMjSENpASB5x9jkW6RaA/DQmk8HTY119RrId7ggsC3oF2HBcvIt+O6HNsdKgq/ykvx3A9JpFi6jrMvI5WORV0lS9awcDntPRgv8cj83sTxDx7d2mWlRuzqp048mzcTF29Y8c4TVyYtXc/WhnTRS6j3TV6ZxJwYYrLfzNgmlrW9PZWrlGVWtErr8M5DH3xm6LZ5HW/pG6qYskNrZ9VVr9rZudpy/vjISRuRMBBSkE26DtQ96TlCaKUT2eljQrkAbrRdMcukKc7xAhp3oRPedLf3bPCrihgSfAThBfaxmNUFMAIvYgWqEfbd4D6OtFo0VBAciNElR/OKpwsGI4YMMzEovKH947VoUU5oHGcPE+g0gbtO09gN916ELeubJErDp2Hk+Hth+o1h/I2K4TjHJ4PQuG98HZ8EAmOP8HFBZCIWftCCqospcTUZk5PTXLqMlyo9OW69mu2n2N5P0mTLql9mfhvm9Puc/JpL3yQJAwGWwWvW0Zrmrx8KwoSHxpip4ikMidIMFxEgJIbA87hkOcDANAMzlOuJxvEr0TROvODF6PCnCV4PVMPpgp0i9OxiQczGcT2LZyzyTOPHq/9jI0koPOejc6+hXDSIdke+ZjBxw2PtnZMOTj/b+skmUZq6R7EO8PARlnWQTTBRZuvRID9MC5bO4/IV/PMzdGaQkiMTtGcYK4V+t3/AeuRSwTi+tKVwFZcv56FDgcfnn8n/bxu/fxWXLefp47jxvOzIdTXMqRVaVgQtYYzWN5tEg+onUm2+Jt0wn986n92D2OGnqXUUAcH1eH6AXIJiHFSQIGjPYEocj1KdliRlhyXtnNfLFcupu+wdZv8wC1uDKAhgGoyU+cozAcK1f5g3bwpK2JXCU+SS/dtGto60L3UqaF1tTbz/6LanKwdu7FjyqWUXr82crg/fT1XWZo17Ruud0phx9JYOC3h6xm01Zd4UeVOcqKm/WJXZWXJfva3w0KQrhO5JiIqnPrs6u7PofXOkVnHRIUGQKXCV9lnFY3iMQqO1sqSwVWM/F6cMQzDqqHmWdDUrM8Zdm/IpKWZcNT8pf5FQ1K+0zOn3uLyMgZiftSze9Ila8fhU/72gI9w1nm1DGDKOlIty61HcNHJwRg5+taXrou417/4FrOFlLsnlomv5T/MrquHzB7h/iK4UH1zLOS9JuSxOlgwVNQ5B0vqejY13p6vU3Cb7JuirPssuIXYFCEglcD0GZnC8hmniK3gFQnLNCmZq1BzaMzxxLObyiSAbQisGZpCCrInjUndCCCaWujVeoSXFW89nfitpizufZ8dgY1b+l7hsY8pwziJImS/b1F2kCGhhdMhv6FPEqqiyO2aHxSDoYI0RI03DyPPJc0ySFucs4M2b0PC9vQ3evbixSOiaDheDDqiBzysRkLLIJinW+Zdt7DiFBtulPY2UaC/41wsRhHjqnBRsXs739oSrCF1fFXY3CoCDuKftf2oqiDpsXsqOU9Scxs4MzvDui+m6lA/fQ9rEcfEU15zFgja++kwwgagmlHA3xkr8v23kU1QdCnUI6eOFaJpbcL0A8DSeCm3cCLOIHU//vo+aQz6F0lRsqjZ37iRjBpacj19IaM/gFEMmHJgs88NDXL8W82UZUNToydrgT74ulLIzXXGms9ZPPggefvjheLsYy7K2bt06b9484Pjx467rrlix4kVuX7Zs2Ze//GVgdHT08OHDP/rRj5577rlPfOITZzL+nPxSibKLQlrCTP3EK39w4gs/OPH3ucS8IzPPKuW+fe1ngM/0FT9+dFwpaZL9yNL0pKs8T5tCeJrFKePDy1M9CXnRE1MalOCVnQsn7P3CSl99oKWSZxQ3l5BvOpJ4YqF6eLqwYn4wh1VZ454LWr81Uk9L3t2b6opBbNe0Lfrsikv/rO/psnCjI6cR8iN8SYgZVd9VHn/3/LVfX3/9Ow48MO3UFXrGrWgouPX3Hnr4XQvWVjx31KvWPC8jrZSU71+0qTuR/tO+px3lnZ/t/Ic1W54pjtw90ae1NoU0pcwa5pMzwx76dfOW/f7CjWZzmoLZhaoJw0LVyZx7OjPb0/qucboTQsCkEFpLQ2iNYZFMsWqjLk6L0VMIA1VHSpTGMPFczASugxbUysFiZQgXNMVeoVYh18Z9X8G0qJZDtvBofzQYaFCKwzvp20v3YjZtIdcOsPsJDm1HCLp6ueQmrJdCZPhccazdTCalMe3V0SxJ5p61T67KH72+vuaPhl5ZWjhd7kt2y2zFZclahvYpKTSwojTvqfRIm+dN1KubBtKyJXHL4LQnkkkSOunVtx5Ptnb+Tt+h1YVpfDWlteOKQdmdztS7poa1VKYoCeU1KTXfYPV1sxBCzIKkI/wlpGcBgRcSB4f36hjgHpm/oNC1BOmgG3xk9Gi0jIL6CoHQMiK9aWAx0fMj4F4HmlfHX493i/JnqxqYTmByiNjHGjdNZv3czK1H3GCI5h77fszC7sNgBaYkk6BYj6X2yKBjvBemMsQ2g0KNhIEddo5ABHWK0WL9O5IGSuMotEZKzl/Ec/24inwST9P6k0+kHyubetnU+5Mv+0XLnH6fk193+fLTTFaQkrrLRJmJClJgSIDxEks6gpT5qKuqIQJuz6ePA008AJFj1fBNm/yuxs86fKvhV+rGCME1zYZFVDHcGFbE6pAkQmMYKB1GK2e5OeGDGklRhLMNHSgpWm3NYCW4xgO7gqDBP4PixGTAJ6Y1SzpoTVGocdkyWlP0TdCdw/EoVElbAa4d+WiG4DfP4bt7KFQDd2yqxke/xxvOpTMX8JH67Ch9k/zNQ/zZjbxzMwdHGSnwrZ0YUHEbcWKkUNnGfqYMfvNcth7l1EywskyCuhv0pNWavUP81Q8BbCfE7pt7rtguUyFbqb9zU2VaEtgeaRNXcfEylnXQ28bKTnYP8dkHGS4QtZZpzzBTw5BU6uwdwNNBsKFYZ7LMdav4wX5WdPL6c0ma3YcGXDnPMQxDq/nu0wfHD612zd2M/IXc9i9rX/kSv74vWd67OFXy9PYZd3Wn8cfL08DClFH1lNJyxNbTtrpuWyEtKXm61ZRpKTss8YUN+Rs7zUcm3a8P16VEaKX85ktCEJSP+rGQRhNjDX5qrfS/eEq9ZUHivyxN/+H+8qNTzqVt1qdXZzosAWSMl6Vr/LKQOf0+S+YA+tPL4J7/3b/t455bibJwGopJgA7jnjFXInBVYlQTgYviVU4894muVbcIOVfP+AuW75/Qn93JgqQ+XpIf38m3r+YlRUJXJ4aO2D2uMCR67ZKSTIe9y8fL7BzAFAGhuX/uV51Gaxf/exMHiHXo8VbqHBzHDO0PaLqs5nBghP98Bd05PnFvaJ2E3mngUcqAi6boBE9pPNR/lsZ2+d5ePIVlIMALKwfjHqbrsnweZRvTYH6O7adwwfUD+IR8MgQpYIZGSLJJHA87IksNn+iD744K2/JoEDhugzrGz3S47SbyoVd5ZIya07BChMCUuCoAEaQAiauou5gG0m9/pwAqDh/8NtrPvNAAtstoifk5xkoojTRAzQZmECQM1nZzv4nrhaSHkTmoG9syG9Dy/8glaHYNBAyGkcrXgqECS9p53dncvQsFGYuxCj84iIiy7eIV8aDBNDgwQtJCa3rzFOvMVAO6f0HDyBMCywRNRwvDoWGnBZYglaJSD9NEBQKK9cDirLlhcEVRcRrNh9EowXgRKZtaNt23D9vlN2PBp5ePCESL1VFyJs/8lpTZciaXRU1ggPHx8dtvv/03fuM3vv/9759//vmVSgVIJM4In/vyl7/8yU9+sqWl5fWvf/3mzZvPZPwzX8uc/GxF68KTt7k/ejBRXW6dc13yDW9/8WzT/uK+rNVmCLPFbO8v7QNO1usfO7FXmxKtlWq9c6Tn1V2Jfx+1k47+y+PpN+lEy5j8rFW9Ycp6Pu/1Z9R9Yy2fWnP5qDt6dsu8rkJq1K4JNELUleq0moy3y9vNy9tNV6t95cnjteSyVINFenW6rao9gdBaxRFoLcLem8GL8kvD+z7Ue95rOpb97vz1nzu1Uwi00AIhBBJx13jflFsDhBZLk9kxt/4Pg3s7rOSnl138vgVnJ6Wxszz+ln3f70lk+2tFH2usK08AkidmhpQWf9h7rj8lpbWHzl4gvSL2cW20i/y1p3N7hNAEtcb5hHdWvnqkmjFNFnZ73feNiH2lyy/NP97VVSgZTg0NVpJkGkNSr+I6YUG8RoOnaMlTKjTGjk694ZMkUtTK/icc3BKoYhm86LkoDzNDYZID27joldQqHNxGOkOtxlAfh7az4YyJDKfH4EjrhOEYSVNDm5EAUklh5t3iYXoWyy0Xd1hXMj5EpoV0Cyf3m6YytBS/c2LJBQurx1qNi5KZd50Y8lrlqOzoYMKQ2rYxatRzbJw4KtAKLYSsCfn/Ljq/fGzmlsN7tBRC60ZXwMgmQWOAJwDRYKuP2RjxvEj/4xNKNtL5Ym+IUAkGWyl2dXhfWl3/u2eyqFjbdk3QtzAcQkX/QwypCT8MQeOLqmPaMyDbDVWeiunuwP1W0W/BlKKlifjHHJnsYfufWdBSbNSGCRFncpi1QY5HsQoyJGoIn5VNMlNDEkSKhCBpcsFipqqMFpgMOaOjCEqwEz5TgUFPjsECEpIJUgZ1lz+4igcPcnyCV65lXc/pv22e4rl+JiuMFJmu0pHhxnV0nZHW+2WTOf0+J7/WYntMlgM4XgoGZ1g/P8QmNFrzpnP51+cYLmBKzu9l9xA1GxkWMQciZpU1xbySuD+sAuIXEXl/8XMwhDgjsL6hCkK1osMAQFwTB66i0kIKz1NI2eQOQTxCLDTCQIcOpv9cSUBppwWpJNWwR7d/lxSx2coglikEtstogZSFo3jgAP+2A8tgohRoq8Bbj5avWdhOe4Yb1jIwzTMnA9/ZVXxnF1et4KhFzQ03EwamGSqwc4CEwbJ5LG6jb6KhsJp2lUBFmpKOLIOFICmtYiPA0Q3vLCinZrYbqMPt9cJN9lPs0RTrCLhwMQtbuXw5w0VGiqgxvvBY4PVHH9ZUmQ0LODiKFByfCrW2BmhLc8kyblhLiERnU/LOQ9v+tmvl+VMTxVzfPTmN62bG3V1y+mOHKhe2mq/ttuTsMrKfmmQM8bGVTaxrV7abf7w8/edHqkrrjoScdFRdCQtRcNWCrNFuiVd1WYfL3mu3FxwVJA70JPSYLXzj2d/LlGnYntKgY0VpQgitlBAkDXnLovSytPHN8/MjtuqyhDWXNP+zlzn9PkvmAPrTSK1wpP+5P0+1nlWdOezaxQDwjODHsN1j08EbYXqRaqDxllMbnjj+nc4Vb/55rWBOTidl78j9pRYjI2dUJmc8XjWnbOa9FCaxje/qzH9rsDxD1zK58PWLGm9MVrAM8ilGfRqT0M/0sxhkyG3nvwgBWU3cA3Q0aAwZsM3EZbTEvz5HVwujpSYQnNg3spF3IAJIek03x8epNorYcTyEpq6R0JFhohx7hkaA43F4nLSJqzk55b8cUOukLUq14KG+GeOzo5ZtWtN49Ybuj2ZYdZAyiPBHpqGAzhYKdZTiDRsDdH68zL37GC3F/GdNPoPrsaaDtjRHxkmaTNcoVmlJUrRJmcE2ChEkkjesR38ExVSVK1aiPbYPULSjnW5cWrb5zm4cD88L4fUwzhZ57y9MoMMHAhRA2aYS8cOEf/bLOgB623A8NJQ12/tDEyoGi0jIJinV9fqF9SNKdiQSFMkkWNqB7bG9H60aaYnRWWMIzlvMJcv5m4fC0cAyaUnguLQnmaniqOCL56mA4oEQedKE9l+IwqyZz3gptAX92IPgR4d53cbZVmUopZkDleKJzgXXSOOXkYZvfnblkekzVfDzs2edYRf4WU1g3vGOd5xzzjm33nrro48+unLlSuDYsWMvvOvrX/+61jreKOYjH/nIRz7yEa3129/+9re97W133XXXTxz/DNcyJz9rqQ8+6T78cNvgu7VV5bGK1k+Jmy9/keuX5M/ZMXZ/LtFRdmcu6HkNcM/kjFA5rUwha8qYrulu31d+y8nka4ctM095h/femjVqmTlX3LK5ujvnzdQW/++1a7Wuqr/pX2uadl39/aWVt3Z33tQRpI3YyjtYne5OpHNG4vcO/uiB6VOuVh9fcuEf9p4H1JV313hfWloVYdcJSdUQaK0FDc4xIdJSJoX8o6Nb75s6UfW8qBRba61ACjHt1DOGVdeeUnqoXikqF8SUV/vg0ccubOm5rHX+tsJoq5l0tFvRbnRu+l62g/ri8B4foL9r/NgXhvY8XRj+b4sv+G+v2PRiBaoS4+093r+OCkuI5akLbk6skzh1Wu4cFsO2np9gZzmbTY20twUVQQLXxsxSrzQyJAi1Sq0WTQhiMUnLolJAxQrr/TkTnpo+ROC7+YZBPeRO05rCdBCr3fMkKzeSOgP6buWx4xHOnznr1fOKO62BdfPmDavSqFMtuPYHtiztuoZEKpjw4pAz9rq3ihM7U6JYXbG+9VXrXxE8+5Kd1SeHT7YsXlQe8LCk546uWvaDs7bnj37JnXy94SUdye9tWvcDQxhLsj/Krf3qs3taHbcRwY0UnBAISUIEdVRBbRxhHnpMb4axHDmrRyuaKNjjDyG00HI05X34KufVg2k6sm7RMeq2iO4IZzCZ1HkHET0oUN+NMFITGc5sCClMrozwi1mziqqfG1/HEEtqMgYaEYCGDSNCoMcyERo7VnYQbF14WfByDIhHB/QFDYAmxg7ha2QhyFic1cVZnQwU2D8cI/3XjdlGhD+G5Kwuzu3l0aMUq9RdiiP8/pWcPR9Pv1jF2z172XoMrSjadGUZL2N7/O7LtS3WnH6fk19fSRh05xgtBi7k8nnctJ49QxyfRAquX8uabj52PfftY/8o2/pJG0FlGWGqky9R7rBuPvSCIys6TkXjLv/XxpkJ0PSrDmuORXjMEt2oiR/EGi2E0FojZCMaGoH44WlpSDYvoeqwfyTs7uYPHk4STa0+G44RcbAGEPjkfghsj6qDkFRsLANPkUuxtodtJ3B1oMUSFi1JBFgG//QUaOpusHa/wN3zGJqhNU2tEBXmTWeGan/3+U57hekmSCeo20EgIVxvzNn3p+Rx714UMe9MNDawsV0iplhDdSPDZrD+BWZYSe+LgqvPoreNp09wx3OYBnUHAdLvSxeh/JJ9w+RSVJ0mzZW22LQYIJ4nfvWqa4a3X7P3MRR3dZpfWVnTNVmy9Pyx9De9+hf7q/X1LW95KZzsM64eqatlaZl4UdS7rkieNm0DPrwiU/G4Y7iuNVMOttZSaSXkpK1f32MB947bpiAp8RCOouKKnCnKrhemnOAp3ZsyRmzPEkbJ02gtBELodS3mB5amtnQkVmUNwBAsPO0k5uRnI3P6PS5zAP1pxK1PCSMBwkzkPacIMZguxLUILXONCFzd6FiVDWsc0GCa2Xrp5M97GXMCTLjqa0N63GVVWq7JnDdQGl2ZH0lo7YqzW/W85EsLiprtybPes+Q0byzMY7ukTEwZ0LfhfyFCD/P6tTxyBFMGrOU1l4kY2q7DGzzieQiBS+wqDoywfzj0q2kYVYG/GluFf6tSrOlkrBAE+YPLQ92vBDM1iBqg6bB5oEQTEPXEHVpXI8Pk94avLhAaKZmp0pamI0vdZrwSphWEZkd7uokLXsGHrsO22TdC1aFvAq357z9sQMa+oWIYe6+4Nm9UF17dbu44ya4hJivYHgaUHQzB/DwD04ER6ZfPy+ivVAepEzWHh4+wIE/JjnHfN0fPDo/ESGwEElqSlOpoTWcLk+XQ3FRBSWaTnx8iWNGfvmVw7Vn05CjbfC0k9XM9AK1Q4dx8I8wDhfqvN0w80lJP2XpGtSQH2519rO4mn2J5B9/Zhe0FzxKClAWa37mEDQuo2ly3mh8eQgqkRmnGSkjBTC0sUwgwOMp2+D2MHUlxMOXIKFetZLhAFF8xJau6fhxotv2p/7T9+BcFdKaW3Hj9k8nMgtNf94uTC7t/48j0sz/5uuDi1/zki04nmUzm+uuvv/vuu4FsNrtu3bpvf/vbt956a/wa13Xf9773veMd77j55pvvu+++O+6442tf+5r/lhDiuuuue8973qOUOi2TXXz8OfklEVUdT9RW6URVS0djG08OcvOLXX/Dkv+ktXds5vnFufWvWvZ+4HuDQtmdWmjttWP1r2+VW6fcNVnjbEcOC5Wui7wttGQyoW2pXzFiHGv30oYAxKq08ekVmREn0WN9I0ubGVhue8uT7z/y6O7yhKPVO3vWPTQzsDiZHayX/7jv8c+e3L4h2+Gi95Ympt164CkGPqwWwm+JJSSi1UpoSEuj00o/UxxdlWrbUR4XMX2jCJz2mnIVGknJc33doTRo8W9jR/dWJj54dGtVuehYp1EdNlDRnKgWS57jaPWuAz9cns6flW773MDOy1oXXN268EX2UFzeaq7NqGnP6UoYeZkBcri7y/QkABLCy5iuG3ivroP2qFVCIy3y6EEIEkncegOO8DO6pcGaC9jxKHa9ofUEMZhUIMBKU6+iFNUyay8ESGVYtJIT+1FuQEU2cJiV5/7kb1GtzMQQ2Vbj5sKFb6xeuH6J7l88MOHUr2pd0J3IALVjqnZQG3laLjBECqBjPh3zTWhURSAEbzwvdW1VPpT40cBNOac4qfNXXJBWx/9uuneoMjOQLi7YnW+/d35Xe91IKfeZ1panO3LXj4SeTwQXSL8czcPVGAZaY5moENEIwrqhzop69MWhal+/xHurIISmYqicbXybq9iyAAAgAElEQVTwWePaYYlXNgVKSKHDWLivOIVodQBt+EZTg/wtprB+HFgfrYLYLY25RajHrAVHt4RLaGLUiYIzYbWs0ORSTFeaP0MZrj2yAWaNT4h/hXag/06pHsvegFKd3YPsGQ5xkxgzT7BFsjGwJbl0GYUq36sGZpthcGCE9fPD+ssfIz88RHeOmSqGpO7RlmDnQCMZ4uUmc/p9Tn59ZbhIxsIySUjOWcgbz8WQfPSVTFdImqQTAI8d45GjlOoAZU1LgrId6uTwYNEhd5ZlBLhz5EsqHXLCEMMwCFR5iHk0ncPRIaVjcDMQ6Ni4XxaMIDToiBMirlZUY6jeNjYv44m+sGm7n9gkAkL24NZQwcvw5EyarO6hWKVvKjjllEJp0gnqDgkLzw0qwg1JucaaLp7qa8DfnkfGolSnVAdN3QfldaNyK2lwaDxUTxr0nsXff275t4Qy5xdXXXXwfanxlkg/ROttOM6EG5NJMFGJLTy+n2GkoVEuFu5wWxrbpVQPQyxgWign2Ap/j49PsvUYOwapOQg3+EBd1fQ5KoUSVOwGu6m/va8/5zRVoZ1Z/tPlTFf5hyded6JuPNnydKe7omR8Z+PGIUMYCfnYlHOmAH3d/cHR4lsGlSXEFe3m/9nQMv908Let+ejB8pf665d3mB9dkb6y/TQg7KZW8wv91e6EzBiy6mnTENfMs17fk3jbgiSQkX4OHSbCg6UZWXR1yQv0tRbkLd67OPXqLuuzxyrfGLLDLRcLk8Z7F6f9R1Q9/fWh+qmauqLd2jJvjgDj5yFz+j0uc6Gh00im/ex8z2VObcytzwQvxQz7qFusEEagqQRCGsgEwvQBfGmk4upIuXau6+WasfJLLvZOu/LvFe+UA+BqXfTi77pfOKX2VNRoXT82rZ8oLCg7Gp3ydIvrHSyKo8Wf0iRaknz4FWxazNr5QeSfmD5eN58b17F+PkDVwXYpVmPekW4ACUIHWeENiQPxMTdQRP9FoIKOqXjNDw8FkX9Nk9Pr/+t4IfziZx7GfELVGDIYSsCCVpZ0hDOJ0rrDXLCpKotauflCPNVYjn+B3zc18pMlaMW/7eSu3dy9i888wH//UVM7NYGWYqhlwVkP/Kj3u4/Yn3mI1V2kLRwPqfF8pFtxfIKWBK7C8QIoRRJmfIT2kD+HkbCjbATMNPbRd/5j7C7+xDsypKyg6yzENj8empPhsOFtlsE7L+KN5wEcGaNQCx8qwtCLDu8I7yrV1Df2Th+uDya90RZm3MX168+zjxf4pye5/yCeh2kE1/u22mvOJpvkbx/h4/cxU+UTN/KhLXzq1VyxAsDxmowtX/yYUIC2+B+B5P9j77sD7Kiuu3/nTnlt923VNq3KqoNAQiCE6MWAGxiMbRy3EOP2JU6c4uSznUISO479fY5NnORLYmPHLTi2sR2w6R0JCSFUkFj1spK299fLlHu+P2buzLyVMBDAxnjPH9LbeXfu3HvnvnvO+Z2WMNRaCZQdVBxctiT0l9E1vHUlTkW2ldlx7OtxisdFYqo60Lv7b07Z7FdLVy/4Xy++8Vt6/vCFGz0P9fb2nnnmmd7nv/mbv9mwYcNtt90WbfDVr341l8tdd911AAzD+N73vrdz587g223btnV1dZ2Su5/c/yy9FsjsWk9NdXB1lo7QmnDGqa1TOYfvHbc2TDu6lnjboj/9ozW3v2PJXyT0dMnlzVOi0WSNXGJ3qdl5Rp1hCgDY18jxMqbLkl3OE5KCNCbWcEGjcdNcpfk06LQsYTToATr/teE9a3f8aENu0GbZaJj/MvjsiFXcWZgYsUqSMWaXH88MPpkZajDMBfEUEep10xQaAXGhC5BBQoCSQt9+9o3/sOjCLy26cH26PaXpgqjTSAJgQCOq10xTaC4ze37VHrwfKqAM4key/Z/s29QdS+nk5RJXiK0gEIip0Yhd3TyvTjPGrbIhhEZEQEJow9XiSes3k4bzxk/ujv/s22Lrg3AdABBvaELWQVlWCzyoJ/1RwFe9wSG27qOsQDyFprZQJuNA/2Uc2AF2a/LcBjd6V1IN6F6CBSsQT6CuEYVpnNiPfc+gaxFIQGgQGogw2v+idlG8Dq1z4ViQLmwLTa10eWP3O+csdoeSvZtx6Ake+4Zd3OnmHnan7nJ+cVfUlFj7Zm3BhcnGNU0XvcluaJRCT1rm1Imz7z+64u6+eRttTReCKxRzDRGLFf3ZzQSyJTQA5OdjsdwwfVzkUbWfI7wsijuE31JSigTzWwaNuB+JD8FuZIn9f3QJXSLwdVH28gg2HX2iV3UGtaJO+CGCs9cKMRFpZ8bcUSuJee8+IlYxYSqI7Yv0eTI+RWpqoWwWaendKiN+qVAJIlw3dKUMFyfSTCd0NoIEXMahSd+J0sOq8hW8IJ3eAceFqfuOloUq1i8M3E7l5o32f/y784Pv8dDAC3f1GqBZ/j5Lv6HUn8Hn7sfRSVRs5Cqoj4Vuzg1JH50HcHQCFQ+xBQjIVyEZwmKtAniWV+En9SL4miAQnjYiksnXj08KjjJ1robQc/Ch9ngM7Iths+hTCEQQsvZ2TwX2Tj8GA8em8I+PY8cJMGoigDXhoSyhUuxl4V/VjTXdOL8H7z4LHzwPp7cjZaIzjY40NA2mBhCk9O3QkrfVT92xcrpv/34Yhj8ECaRi6J9GoYqqi7Ll58AVQEyHADQBl+HIAA13tOozi35U53bUWc0TdX3Hmp4BoFLC1q5HOFkAQK6qas4pOUpETeDeFUT4DoGAioOiXQMRGFFGyQDww514dhDTBV+1FcKPCQBCKUcQYrqf7x4KPaiP4ZIlOCVpAi0pXLyINP3agdjfPZtawwsOpdIAipK74y+urvhoHl/f/NUd4wunCwvI3ZV3vzt4av7145HqD4arS1NioCI/f6QsZywmAODaNvMfVtStazA+sSD29PkNQ1c0331OenlKu3PM6iu57+qIrW/Qqy4qkhOCb56XmHbgMoNBYAFc22r+xeLE01lnU8ZpMrwU9RDgW5Yk+ivyzw4UP7A7/46d+b86VPreUOWdz+YembRPHsMsveI0y9+jNOtBfwoSeqJn/a2HN3wsW3zQuxLicAovJRJEGktJQhdCI2iuW/bzzzPgVok0EEh6UVzO9MB96c6LfoWTel1RRcofjPHeYtFNFatJKYT7oNO2PqtvnAKRWFsv3tcOkyCB4xUC4AKAPFgaqI/XO7Kz6iAmRgz0l7C4/gUe9WJpbgPevgpFC396p79RPO+BtInze5A08ZHz8fQJfG8rJooqc18UOpd+pnWOoAsUdUaA0gNFrS+b37bmIgmUXUjXB6BlRMYKlGpWclJgoqdIvQWKCGGSMZwFyC8uGowEkT43HMahcWgCtgwn5RVTBcHUfEdyYvzFPaookNdTtEPvx0WduUEmwUSJiWk8dABatPiDEuCmSv6vUdOhCaQMlO1wVB5q4AmjAn7ioOikEAR1RiRLXcP5C1F1sOEIjk6Ev/sZ7mYMlVZIRaATw5FYqQA7z9s9+taSBlyoKnAKCCAujlWf7YiZ0pLQpnU8t2vum4/+rGqYMcuCpqGnBa11aK/HWd1Ix7BnCF96FMzQBQ6OYV4TLl6Mf9qAY1OhkBfFNTxN/ub1ePwQDoz505ESVTc0ihAwnMWquWhN+XWKvGS13Y0n12dwnDzBd3whJtt5pQxcrySlzTkfO/NrX3vuYy/Y8v0rvtiWWPgiu52YmAjs4eVy+ec///n27ds3btzoXXnXu9710EMPffSjH33ggQeuuOKKZDL5xBNPfOc73/ngBz941VVXAbj00ktXr15944033nLLLe3t7Y888shtt9321a9+9UX2P0uvBdKSbbEP/L78ryfEwXlji5fLNUvabei1jjUHis67duZPVLiBJ69K33PtHPfc9mu7UssAxDUCcYvhSkZBGtNV+rcTFWK4MfGd9sqkbazI6tvYvXZYpyIG2yvDZ00sTItvjxR3Z1KQ/L658RsjbkqfPrb5Syee9Y7ainRGqg55hUQ97sPwQ/uIM461KF4/4Vhg1GnGG5sXJ4T+w/HDlnQBLE6mF8Trb+44DYAA/ffE0WY9zqD3tC8brBT35cdH3YjbucpgrmrwMEBEfLScLUtnUBa9w1cwSe8OMIEuaZy7PNnwJ3PPAlCnG6enmo5W8nHSsq51fkPHCyw648m7kGqAEBg8jDld6DkD4toW2W5iwt5fqK8OC+9A9fLlzsgKLggLTwczihmM9PkXQSEULCXGB5FuAQoAQgDBm5wXJdm1ENlJjBwHCJqG/BSkRCIJqwojBqsMBsw46MW5uwiBNZfh0LOwq+heipZOABg8jC33w4zDKlBnvd5jSsRQelY2Xw+a4ZpWtPDIQYzlsbAZly2NJcRyY8j+780lcjd1ieFr1p3R/FRu5Em3rjdR/eH1pcR/JysQ8ncwui6+VzZ1iulUDfMNguU9ri0DCSEih6gXHZENIqBziHFTyNp8HIdqk/BSxPXypPRxiKLeVMtAI2h1EBwWYirRdY+8v/B29X/N3lBvl2rBFGLfDBAaHugkkUwo2SayXMFjaoSKAIsnH7CS7NsAPIOBPx0JTYN0ayxLgWzmwSu2g3v2YO8IwD4AVHWwZA5ekN5yOu56DocnsLQFrfVoq8OlPgrDhw44D9+HVJN2kPD0E0g0oDWFixfj3FPFib42aJa/z9JvKD12EI4bHpLP9OOG1djWj588i0wZp7Xj4xcjX8WOgYinDiNlwpXwdSP2VcIwc6Z3xIiQv8889hHB6xH5tvb05sCHXV1kWaM0+Y0o0jNFjskgxJnUqai6cqSy98M/XU0TZUsd6OrAr0+AgJvXw9TwwD7c2QspAUax6tcpIfhlaRMG6mLfWHD004t3JGPJXPXJBw9fsG6yyWdP+QoaE8hVkC+DhG/adBw2XbIB14VLAKviIsxCEhE5EgyC5+uGcDGDGRLAKrWCd7znyioJg5qaIBgGysoqX5uXAQDSMZCwrarhCiYVEhHTfNHFe5AQsF1MlfybXAlNc8+ZOzw52r2r4MeCM5BOQAOmnbDzmO6HC/wCumgxmhI4NIEFTfXLO886VL533HpfV+xj816c+/xTx3g8b3XM0zSBfNVo0kvy1A1HqtKLHDUJW6btkkTdSSYAAn67K/bbXeGjP3Wg+K8nyjFN2C4/cV7DPWsbtmXtEYtX12k9SW19g/6/9hSOld2UoKLEx+YnABwruwUHBReCiAiHL22eHxfv3ZV/JuMkBHqL7qKkltZJEJ6Yst8w60T/6tMsf4/SLEB/CnKszN4H3lyaPhAm+Y4Gs3piOUE3m1ynJGWV3aofoRt+zyzdiJQvh577cteZf2TEX4Q8PUsvRO59U7whAw2Cqq1OzhJGIdFUecKpq9epTnBvgZ9JoN3kuybJtxATwGTLlYXqmnz1YJ3Jks9uxqoXLv78Eill4n1rccdOCEJzCmN5WIz/3Iaqg3XzsfGwUs+kKlEXrc/J4T4LhB4FiISSja/61mZK9ePdlN7I0s+pB4XCezcK4YdRwwP6ZdiziD4LtbIFwXIhlKqJwA4vQ+VcCIxk0dWMoUyIQXuPGsiCZKiWE9eUUfYju9UKgKRpauWKYOnf0T+NeJQvBpq/+jU6DligbIXrFir8gABO70DvsC8C+vKQKppKwhebPGpK4A3L8cWHIjD6SU73hHDZofwHmRDXkFI+LEvnYFk7eof8tSJgaQf2DPlZhkSY2mjcSOtsm9IB7Kl4anGuT5eOXrWZBGmEvkncvB6NCQBwJL691R+5I1GyUbTw7ACGsr4Bw5V+WbxgBepM/PHl6EgjacJh9E2AWVVEiAABx6ZQcVFxIATG89A1/HAHxvIn+9EnkvO6G88dnN5GJFy4S5d/HK9Jumr+RyfL/T8+/He/oM2bFnz8usX/+8X32dvbe/3113ufE4nE1VdfvXXr1jPOOMO7QkS33XbbFVdc8f3vf//zn/98qVRatmzZ17/+9ZtvvtlrYBjG3Xff/alPferTn/50Nptdvnz5t771rQ984AMvsv9Zeo2Q3trDv9+z9QEMHQG2oWUQ578ZRgwAduWdLxwp3TtuL5m0v9tbuGystHGe++C6b//40OduveS51sS8sivPahnfmMmx4ESsaV6sPWvLd3fG58XFxmn7R7Jqd9kC+PJyt7ViZNr6xqxq56Q5WHGFM4dk+tGMsySpnd2gAxixSrf27wK8AG62wZK500yO2WUQqzJjfsKQnGMdruTe07bsK4svHK4WB6ziA1P9BMwx4lXpahANm267ueO0v1mw7sY5S+JC214Y74nX39q/c285E1GglK7IHAKVPsoIR0qAS9IxSQgiyQBYJ63ZMAWJm9qX/07HCgDfHT3wkYOP2q4kwvp0211nvHVB7AUs5I4NAJ6fiq6r/O+mEBc1AHDuB40AipVx5JAOFNvj+6HrsCyQgovDXGXqjK8UfIYW5LaFykqiGTi6F46KKXcdMGAYMOJwGdWCz8eqFbCL7AQaWgFGpYxY4nmTiKSbcc4VNVfGBhBLQDcg4siUiQE4FOshOrly1b17sXMAcR0HxhDTcfHi6sP7DyUtIcTCEeeBjcdXXfDFNXISnV07hhZeexDrtfjqN/AF9WX76ayTKuulecJq8HkfAqAkgonIqMgRWUcEiHyA0XisP4Jl10jJSlAJe6itjh6+qwD+ZlUjARGMZkZS4xn4uwibzcTgA4w7mqJH8fQghxErXIPJr/viAVg0Y7SBYQBBhVtfKPIEucC5oWbRlJzmtxdojCNXiZQaUi39GggzTBFATIepI1OGyzg4phA08pPRNSROXtCZNL8Jv38JLAexmeoeT45TLKZNNVA+RY6Gagm2i+9vx/wmtL9SriuvPM3y91l6ZWmqMnjf8f+XqY6c2XLFxXPf94vKovwKyazFB5MGJOObT/me3XtGcGcv5qah+x7ivrpx83k4OkmPHIBtu+a4Vp0TOTOhtLDISUhBkdWgQSTtjPfh5ERkYfBTcF+t3TRgMf65GNRBQWiwjJbcCF3HIri/d27bTg078PoRwNEJ9E+jOYl79qrKZBF2nqnA1HHtSjTEcUbXTw99ZV61QyORLPFP5w6tm2xW/TEyFWgpabdJWSe0KSn3Wald8cJaSElIBlzQG7bhpFafuG53990aG625hQsmzlFjht8s1KSVhYOUBh21hRDBZSxswpHxyL2RBhrBllyqTMdRD0645GP02Yp6RR4fkaFO6vXC8o+6Nt/RsvM/R8+5cqQVAOriuHE1bt8W9A0QBOH0DjCjbwpxA51pbO7DPXtRtrCsDe9f69uJz+jCGV0AlgA/OKs+ah4vuc5T+ZE6TV/gjussWxrPpBk+C64k0Fuy2S+2dyTBGUu+re3UlTkvaTI+d7gkICouv6crVqed+vc4ZfPjU3aDTpc1G31l9yt9ZY1gSRkXdNeYdVZaX9/o/2Qsxu3DFQKWJLWLm423zTHXN+oAGnWRc6QpyDNcFByuStwzZs1LOlkuxQytYKcada3kcudsJvpfFs3y94BmAfpTUGbg4VJmv8chvKMvyL8Npfsx4FgZZpulJB8XI3ix35EEG6o1A1o1f3wWoH9lqK9Mgphhsi2FMKXdUJqwhYkpi3OCdPCwhY1ZeawStbEzy6aq+3+OjP5wbqNoNX7rHLP5RdVtfol00SLUxbDxMA5MwHJ89fKBvehMYyQPDXDUrlrUioEp2BQRjKLKbcS6Huy5iAoYwsRdaeSqKFbB8OFXiqq4EXzZFFjSgcEsMiUlYSDUV2WtVBTc6/3vdyuUEovw26DRSBbtdRgr+IkGfHyi1nudg1pzCCUJgu8K1xCns+fTYwf8Fgwcn/Yhg1AiJIDBElBWdc8NkGpXMpA7V3Xi4DgsRxkDgmkKGAK2hBAAQxc4swv370OuGk6KAluFmqP3CENDXEfRgqu+TcdD6VQQPn4Rvr0Vz5wAASvasbgZe4dqo+kBopRdYBKSwSQAWj4xZYlmU06RlyExpmOq6AP0luuvmyct2y40gb5J2K56NYG4rJ4ypx6daXz3GewcQNVWtzMMHQAsx198CRSraE2hfxqGjqYETA0HxvCWlSfrKVdeteHgvltL5YHFSz7U2PSyCpS/qvRbyz+3IL36P/d/arQ0s/ZLa2L+by377GXdN7343h577LEX0+w973lPtJ7MDOru7r799ttfTv+z9Fqg3BQGDiOVBoCpIYwPomsRCi7/wZ7ipowtgU/tLS8uVIfrjq0ZWVc9NvWtRfs/uW90TXPrnHjpSKVwVn18d962xLSDZktqK1Limjbzq8fLLsiDBieEsJoqjjQMYeUdJgghqgaTI7Gv4HgAvSVdW0pDkM1scDntjq7RB/vk6XV6R96xUppecIKAXJLgsuv8YOzgs4Xx54qTknmOkRTADa2L+yr5g6XpZYmGOyeOthvJz8w/5/rWRW9r6Wnd/M1ppxoaI72DIoJX+icyA4LBsCBBpBNZLH2NmOGQW3Jdl+0tueHf6VixJTf6oYOPuMxMzESb86PfGt33pZ4LfsFSDxxGXy8SKRRzMExUy+hY6H+VncT+bbAs6DFYqn65mjEAH4gXOqT0UX7POhlkalX2BRChrgnTo2EPQoN0faXVcWCY4MCWHjEoSxdCh6HMBsf349h+dPXAdTE9itYurL4YTe0valPFU3Ad6AZgINFEzjGOL6aGq7yMLshPY3oM6WY0zgEGM74lOGliIAvmqmszYQzxTU2tdflcz9d3GekkKqPnvd1d/eHFZt+4eHYQCcP44CfZLVB7G27djAGVn9fHgv15K/Ya6N0RMCJY25Dje1dEBLgJUrVEMJfoi/EXkUMkOhA5Qgs6hy/GGxu7pxpPrZ3AH5uSW8LHzoD7AyiqdrtI6VtgSEBGbTi1LDu6FBrh6hXY3o/xfLTvsNuoIcgDZXSB6ZI/AJqxEQlgaMJPLsRqQSwHJQuCYLshEOMNwZEYy6OrAcemMJbHvCZ0pnFKIpyMzgOgufO4XEbFeyuan6rY0DBZfC0D9Jjl77P0UijjODEhEiodwcPTmf8cG28zjA92tC1JJAyi7+7734cyT5taYtvo3XVG89ltb/nVDvjU9OYVeOYY8lUAMHXcuMZPX6NpACAIwxn0NEMjWJGT6Ke78ak3IB3Hjn5tKOaXDK0pGTLD/An1GYFdsdYIippjrQbvCI7WKF5S44Dl+7P7LTkEeL0bNYLrnfmRfjwnJz8em8BeqpmI0kfAZBEAbn0ccxtguzUHNZQSTYxMGeMFDGSMeSwdV8uWXcuOu0EAAcEQsF1pz4E0iaqSGx097+gjmTlf15ym9OR7iGe4i9GavuvmjZ9RiRXbq6cblh5ZqKihRxk5kgbKdg1zUUwYQA06Hw6eAAkJ6BoRtVWpJGRVYDDpLioa0MgvSO41YxF5NIH5UGP5qg00t33FZaMtLkFjRtnCd7b6CxggAD0teOMK/PMGnJgCA+ctxKMHfY11xwDyVfzhpRvKowdK02fXt51T5wNZQg02d/fO36nufLqx2uzuPxyfv6TSf5Mm/+QNXxEU4Ttnd2PDkT8+3L92ePrEZcvOP6dxcfLUuXHWNuj3rW14ZNJuM+m3nie7/VhVfqi38GzOsZlu7DDWNOiG8DYECi6HZXQBAJ/YW7itv6IJclzWBd+6IuVdP7dRb9DJ1MgkVByquBwTOL9FPpTr06E5Qgq98VBxzvu7zA/MfQlVcGfpZdIsf/doFqA/BbnVSS8Lh4/yRcXpUOSWxC6zBHzPG4p43NRExAIAYsm5icZlv/SpvD6JFidkb5EIkJIIYKkBulsmBmyWlhSPTLOXx4MIPgf3GfbSnPVX1XG6ppteDQXk4Bh+1otD4z6SG8DQIwX8w6OQqoKBp7tetBDfmwhxAh/YiGiSHFQjUww45PeB/MQYykNQqB5rGmZwJ++Jly3Gm07DMydwaFw9JALBS0bci3GLSjZqPB7+q3uZagLLfwQN9y64EqMFJW5E1OYaWc1z84cvjTEjpsNx0dmEuInGuLZnKIRYAAgNcP30qZ4I5YtuIvIUpcl7AECwip67+kMHYQU+FwGOTyDAkmitQ6YEXQOAixbhS48gZSJb9rs9ZUofnVBnwmGsX4itx+FIgCAZ0yU0Jf02msCH1uOD52E4C8m47Sm/Vo/L0QF3VMZ6cn2HGxaDxaqxsZidIK6XukUokkaY24iOBr/DpIGlc7BvNHwvm44gb0FKH4/wcs37tYAIAMby2NqP3mFYjgqYYDDQEEdnGntH4bgAw5GYLqGnBUvnYMMRZCowBBoSJ6PzADQtdtoZnz7FF689Or/znWvbr905dt+uiYcmyscZ3BLvXtV65dltb41pyRe+f5Zm6VSk6aH2JL3zCThWkjvytk5kS756xDpcp6XBjm5rpUUPuh+am0s8kSsvqmMbKLju/IR2rOKcKMt3tCWua4vNe3wq7wDEBJgEh2TFJdtqp9hgypAgl9h0pbRAd03vOqtp6cpk87x43aq6lt7ilMkWSK7VDs919nTwwGk9t2okDBJl6f5139MSzALMcNi1JJ4rTsVIK7Fjs9tt1klmZq7TDIDqNPNQJfv5E9t6S1NbcqMKnScV7aSUaqBWdQ+DBgnsKG82gCEApqK0U5rxrdH9zxWndhTGpfSSgPonyz8P7Przeec06TWaT3YS+zfxxACTSYU8pZsgBFwby89G91I0zgGAagmP3YFSHkQgDYvOwPAxVPLQDGg6rIqymTYjOxmyOCEgNEip8Hf4dgcwpkdClVnXkW5GIQ94yL5EcxvKReSn1QbQYFXhTqGhBdUSirkau/BQHwAk61HIYe9WXHjtC2yngUM4vh9CoKkNoyfQsQCrLqKGZjMALsYG8MRPoeuwLay5FEs7G7BrEAkDZcttSxNT7Mx5pUflO0+/st6187qmVQ99LDcUSxnG7qH4ohbctgkNcRSqdP8+MjRcsxJz0xjIhO/Qn7hyzQ7zuUVB8KhoG4EVwL552L9+SxIAACAASURBVFvHmAlHlULhiA0kIBnlpLXYkA/cBGKD924ESIK1U4wkQMB9AV1ErnDAYZ8HdaJw/N4nAZ+Tqq2r9oc8aTXUjS5jwxG88TTc9ZzyWwwGBrCMTF9twYqj6v0I5Xag5uUZlKT0qyACoaG9bMPUIKC8AdSu9SxOm/rwk2chBGyJ37sQy9vwoonmL9Tf/X7cuwcnAKHBdhEDqg7mveKxpa88zfL3WfJoV6E4Ztvn1tcF1Vk8mnIck+hvj/X/29CIJfns+uRXFi96aHr6s8f7Y1JUwf/QP2SCehJme25qXbwRQMpoPJbb9RoF6BsS+MLbsL0fUuLc+TB1AGhJIlP2z5PTOnBmJ3pasGc4PMaHs/jCwxjJhiFEHCqWgFLLagyR6qwL87R4X6uir542QeqMiuqSUQXWp2iEVuA/jkgKF9XM9PJzqsyoNCPvK/n1zAMHLFF7JpsadIHjGZiaj/IHxzvDFUI60thwGK0pOPzx0a4bF+2JQVuXb7rpxEIF9HsKmpCynqgKBrFrFFeaVkpSWXObyPcJC/RieJ23Fhah4KENUdaDmhPeu7Eyo75uQMq5yuMdntnb52XsPzNX9ZrGJe1pcP9jceXWbXrouRX8C/jZSpnBtHQqvjgTu6YfAFU0N+nqkAwS0FT211QMN63Dwmb8+2b0TQKMdByb+moCAE9M/cehHZ/K7q7XjIxrfW/FlW9tXhh++5NdD+9/7pm11bby1NH6ziYnk6OGW/T0O/ufWDj/DWGznhbc8kY6Pn1JWx26G0+1CCGtb9Q9J/dT0q6885n9xSczTndcJDX6z6HqOQ1GXFDOYQIE0Qdrs+5smrJ1kC0ZhK0Z9/tD1fd2xQCsbzCuaDGfyjgO85vajDPrNQDnNFa2FHUBUa9pGTl94vKlDfqs+/wvm2b5O2YB+lNSbmRj6EkMAH5SikBuJxATS3bViSpJACorGBByruBP25oQYtYE98qQeGsLMg5vzGpgZgkQs0vwsHgmEFeVJBEaWXxiAFXmbwxrX3mecij/Azo2iZE8GmL45yd9ecIHKiIJWJ1ofjcGCPftjWwyrv2gJI9wG4nweuh+rij0MWe4bmjA96aeMHBaB963FmN53LtXZUJX7NyLKE8nUKxACEhXSTYRsFuqgkK6wPJ27B1WXhFRsCawZQXyGfsJ7/wIEyVwsMr9ekEPPnAuLAePH8L9+1HKhgP3OmQvfbxSp2sSDEcBhEhEoanDckIPEdvFWAHwYgsUIkAKKdAEOurwW2tgahjOY+txtNVjuqRWmBEdkCCkTFRsSMZ0GS0JFCpwJHQB28VkCf/6JD54HiwXz5xA0cLa+XjqKHYMhL1Jqn1tIMnLs4cW5Pvj5YUl03CF0FyHZUpoRZQdHBzDPzwK10VHGu9YjYsWY/8YwD7Wn6tGEhaxX0rX8+v3qOrgZ8/BdtXSqVPM1LB2PnYNhpI3A01JPH4ItgQzqoSChUPjWNx6cib6XyMyRGxdx/XrOq7/VQ9kll4/VNeApWtwcAdIoHsp2roBYH5CuJIYMAT+eVny5r6KZvYkq9X7m4v1mlZvxA2ip6ZcGXMn2NKILmlo/cOuxuvbY395sJR3lD86ocroiulVdrOSU9y6IFYoVDVd1pcgm+Kju0uHP3V0/L9XvsUg8fCq6z7Tt2X31Na6ypON7uFBx4lXtm/JHv/G8je3mcm9xam/P76tJP18ppKpCqkx6xoBsFnakGndPDPVvDk3rJMoSXt/aUrVNlOsh1T5jeDg9fgpeXViSQr2Et0DqLHIRguiMJi5r5K32I1pWtn1+aBnp3373nuXxBr+bP7ZyxONAOwqdt4nRweJiSSICLYFIw7dRGePj84DOPIcSgV4aIzjYHoMugEjBssGEzQDiTpoeqT0K4OAugYk62FXUSmgXESNZMDQDLAES8SS6FiI7CSmRgGgcQ4uvg4g9D6FgzuhCZ+Tm3GUC7At3/HaSyoAT0kXsKuIJ2BV4NgoZBGL4fgBlPOYMw/dEbkjM44t9yNZB2aU8njbRxE7KWfJiQMwYyjlAcL2R9F0zemtpobxwlDrgi29i+QenPfG0+88O50sV8hwL85Wu6oFvVSulrRMV9OJxwS1nLXEHUx71ozmJO7fjw+sxTP9vv6vXljIykUEvH7epPABlBAwfQ+AtmEIEJgEuTLiz6LS77Ja8Rre6oFBtcw9AHROAWcE0hEUFMIKMILP5oKWFFxhnMR+Q1ApqNEaPi54nQjtFtEkywB0DZuOzowp9KgujmIVUCBXMF9J0L0wx2h7BgBDg83QglhGBgGCICWqAAMxDS7gKkRGAHf3+tlvylUw8ONn8YlLUf8SFA1x2hlYfBqePILD4yg76G7E+gUvqYdfIc3y91n6cv/QF04MxAStqav72rLFRPjssf7eUvlwqTxuW5466P36n84VL9y5WxCBURZ+TrQqaH+pclj/TJfzuU5tvOzk5tat+BVP6ReQqeH8hTVXfu8S/GgHClWs7sIVy0DA6k4cGPUleQ98H8kpzLz2yAX8szE4i/wgY+Gf1YFW5YPsypU+TIMWNAj+pZMO9uBQVfdEE6hGuY/tYn4zBjJwWSXKV970XjSVE5hja+uo6QKuRMxAsQIixAw/YFoymJmIGIL5idam8wvlhKHDwNW9yaMnrh3g3NJsMgEDmjrnHRcEoU+x2wi4gE6iwHB0p8PVp4SjEQkYOjSKOMJHjveYDluqJSLoArYTLjaTXxCPOZrpVGEFwZ+BKBWRqYAgds8W2Nsof/dQXOnmFPbvGcstG4tbcWjc684SHHc1sEy4mr+kfk5cggsYGm7b4k0cBGg6chXElClCsex7Bg7Prdo6O4mWxM8nj9UA9HtGhACDbUG6dADoYME8PZlbOKOaSUsKLSm8PJq0+dKnsykNZZcPFt3TU5oE3jTH3J2Pf2OgIpm/eUaqJ1Hjm9+d0PYWXG/XxAT917AP0Cc1fHdV/SOTliFwRYtpEAD0JMy0gTZDcySviNXXP0+CnVl6tWmWv88C9CExy8LE9uzgQ4XJnaQl2SmFDCX413NXJSa/ErrnwM0qH4dHIVIfSPVOJZOf3JluW//LndPrlHQSN3W4h8oYrASV5gNgwU9ux15qIlGTSTQIO8447k/HtBtegrfRTHriMO7bC8noSuPAuJ/yz3clIwBhsF4A1kfRbAamyqEmHOa+RaSRbw7yZaaa66xU06jQg/AuJghACHTUY918XLQIAHYO+LA5AkEHYAEBZMr+OAPpx/fZjyTRI+DaM3D1Ctz1HO7bpzwFKBynN8IgnDwajRjF0IOv1nTDcfGFBzGcjyACEanOG6R3Y5BiIBiQPxERunmCIAgxA7YDGQlgAXxXuACS8EbtSvQO49A4GhMo26i6sB0Iiri6q8HoBEPDolb0DvnK/EQZEyVfpPOEgckCPveAXz6ICFuPwWHoAhzJDAiEcwQ7wqgKUxJN18fTjl2mVKpagW4xg4jgSgxMA4ThPMYKcKRfXzd0bAkM+wRmvOl03P1cuIUcF5OFyK5Qa2HqMChyhSAEnjqGqhPmRjw2ga88hoYE/vwqpOOYpVmaJUWrLkLPSkgX6RZfOUrr9PO16Y/05ocq+Mczk289PbnGbe6fqz9ZXDJVdKfz7tyYsFASrIGFA34uKz46XRyq8qGiHYCEYGgC9Zo2UZGOFHnbHC41Pr62+ZNHNm0vHJO6lJTYkh8dtkrzY3WtRuK2ZZc/N8H/d8f/nZCxGJxK/NzdxdwVu++ctKsWu/6BGUQLAQ644NoM5F37onTHHDPx50e3WOwiOBoCg1/05EeQVQwq8ZhCRlUTAmKkVdjlQJdmH9MsSZuI6jRjxIYlXc+G7kG4DN6cHXmSh38wfmjPue9dEKvPZzA1AkkkwIKYmRwLJOA6qI849Qrl/+c9vZiFGYdmwhRoakNmAoJgVdDahWIOrgNogINKEaU8pEQqrQKKVMk0ALoOqwoA6SYsWQ3dxHAfCHAZQ33o7MHp63BgO2xVVq2cR2MbdBP5aRhxWGX/7BQaXAdg5KbR04kn78LkCHQDUsIwcWQPzrsanQuhmwCQm4JhQAhUSnAdbLob3UvQvQSxBPIZpOphxKDrsCrQNDAgNBw5Fmt9+6rhPmy5F8kmMOPp+9F8SVdij91VKH1376acbsTsqgk8kl+iVQGak6XU5TzkiyiawO4hNCcw5eVaicq4ikEEOn8gn4RYduAfoHhH4HfvSSMuI26QLZUPo2ceYXULRZ4VQf9JtQzEIUJozw7aUoDLB4PxvvX8DVWUq//QCIgTCGC6BsdRnaj/ggiASMfhpxkASiA4CQHHRcaqEcO8hWKJQjXyAwwnAJBKzqBkm2DujpetgtGQ8GP4vAFbLkwNUqIhibXz8egBaJrvKHBkEraj0CgX/Rn85d349FXPm+vmlGRquGIZrpgN8J2lXzOqSPnZ4yeWJBIE7CkV75qc2l8sPTydHa1WC2Gqz4huAkgOzhAEXzjQ7hGfXi4OfXShvq79ul/6PF4GdTfgTy4HgLKNwSzqTTgMWyplqhaNj1JobmQESXoDba5GLUXkCsIjK9CQBJ3qccEJPKOOd3DbjPOfAcLANNb3YHNfTcL6sGXEE98r5eoZxi0GGFUHmgAzpAQTGuIoWrDdrKHnda3Fcv5tybwLtu1F1QEAyc0ZaqYGX6UC0NWAQT+wTGBYalWwTigSO3BaAGhuE+IxxDS01ePwhBqY4gqevFS1IYQyykpYKvDdF8MCpfUkW2/QBoqfAmFoQ1hABQBiLt5xwtCl4ilRrucJYCRwcNxjo8SIO8JHBLxHLGzGaW148KAf5jVdDvmgIN8AvG4huhtwVy+KFjTCxYvT48/arUJ3hZ0rpdtmIIfyymHjwjHzsc6GgrA06WY1fX1u5MxzPnKqnfdyaX/BTQi0m1pVymlb9pXl3y9Ptpv05RWpW5YkEwLmSV5l/7oytX6zPW6zSZgbF3rk+6SGa2tT4b+7rXVDJnv31LTL+D+LFwqa2dsszdIvh36zAXrmSv4oCSNWNz83uvnE1s/kRjZqRj0DgEPKWjwzX2WgEnjyNUtEjNChA5pqH9TqyA4+MgvQs8TEEAC0doFeZtjQqhQPVj1OJ0LWxwo8UDgBgQPOpywnBMI9U3xBA3X8j3yF9o/h+9t9JpqpnFqMkIRFLRjMwJbgiFjikcdCKMhoy9BEGMIc9BPFoz32KaGcCyjSBmFktHdFAEkTHfX4k8uhC+wZwYlpDGVh2ZE+lVVABio31aSOCbzdodwB9o/ijadhZQc2HYXtwnLhMtImclbt9NRqsJdyJxpvCADQdbx7Dc7sxNPHMZRXeW+juDwAwNCga6hYSJhwJCzH7zlIX0gAJGSk8qrjqlRCkfAFVsaGuOnLZ4JVcQlG1cFYAZoGln7m96IFQ4PrKgGJ4DDqDNgO3GhievUWXCCpo2hHnsh+kIHnmBAVzgIxF9Cl02DnhhYut9fMMXvHY/uKuaSbdopCqtsDGsyC1Bvxlzqynswo27i319+TEVROyV4K1tc0tNfhtqdVKTxvu7oouDUhjUyQjKkSvroBf3kVfp1lFMk8amUYaDPTOp066eEszdJLovqTkkBc2qSfntL6K04B+FBakBCFAh8pSUHkMsZtycaUSZoNdtg1NNFlaF8+WhqxQguoqeHHa9JfPFI6WGJdsBA0Xta+OTS4r3xUwq5KOlLJXd04r9MMAzzL5sot5rvr7b1VSsu6N01Z1VGrFBNaWbqmfzz6R4UgchWUqAFXNs3/82NbHHbh64YB/h6YRSOsh2vqh/ueCeTrjzqJ89Md17UseiwzcO/kMalMvETEQELoCU2fdMoAS9+lAawEI0MICTZIPJkdXtBWn6yHJDIgHRAz6SzPPTzUVi7Zb+8w4yHmOG85dj8JyWAXZhzVio+tA5geh2Eg3Yq2eeg5DT89BMAfp23Bm6xV8culs2LCng1AaABjYgRHe7HqQsxfjid/hqkRkMCJA1h0BoSm7LaKdB26gbZuJOtBwOgJFPNwHWgGdA3DfRAaUmlMj8GM+9x+08+h6TjzAqw4Fw0tsC0wo1wEM0b6MNaPZx9Hcweyk5AurrgRPWfg2F6UiwAQTyA/hec2wXH8zMPe4G/oEpuzMTqYLWq6ppmW7gopW6ypgpOEhs78sP8mR/KYk0LvMAwNgAJBOMwL7L1uQUjHka1E8OvgW/IFBhIhDwpRG4l0CplSKAh4DD2UihUIzrXCn7/3lJwUhCH6j40i+wj7CcVxNfIAx+cI9w+gIm/H1AB20W4jzBRBXdnI/g+i0Ah+qnrTQCki+VC0q2jAXBS6qk21HwAr8Pw9HTAhaSIdx3geDkMy6kw0p8BAnYnrz0R3A76zFcxIGEjoACuzvYChIZ3A9n5cM7PA++uYZvn7bywpZyxkXCdny235/EDVIkKxpmh4hJEhioTWUJ6TWeO8+6uJD79cvfRXQRuP4L+2w2XoAqvnQlOlqgLcPKDaxQCC491rFilg5reJfDi5N0S9haJwCfkHXc0jo38iogdR2L8LDOXCTmrUxuCEJzCQK0NSqNcAsGwIQkyH5aCjDhWV11QjXfId3e2PtDaNdjUuGJgCGD3NODrpxyGRwDtXoWBjIOMrRJCCJsO0bz6coIEZeQulqZCnBCwmyPbjRLKi+aJU9F3UChCeql6zqhRZGQVCheFl/mrosnY1wncBMMOWIPZz0rInc6lZ6IQrl2HdArxhGX78HLYcrXkpEohrOKsb7z0HRLh0KSaLGMgiV/mDjem/rMttra+sn9DfxEVmz48C+PGzGM7XsfjeU/XbW+IDTdjR6jYI+sia39XTDXhF6d5x68lpu04XZQmH0RUTtsR956YvUMlwGnQ65Y09Ce2J9Y2f2FvcnXcnLPmx+b/Ii79e075z2rIRy2rU9aBwxSz9qug3mb//RgL0zLvvOj8/vhXMRKTpqfr28wuTO10rxyDXzhN5ZnbFPQjMXirMKHtTSUwDqR5hnnBJIj1nXW58C6mM0ESaa2V/VTN+jZCU2PoAho4CjK7FWPdGvJzTT3vHHPupHGUcqmF9FGh7AEDExBA+9q3S2kEyE0P+27D2twv/J8++c3coUoBDScJ3GxRoioMJ85twYkoFOANCQNMgANtFTwvG8wDBkag4EAR2I4JIRFllpSt6GLRX1zSETgL1NSoGMZhQsnD2PBgaNh7BD3bCcf0uReBrFkhKUTCY1ROjsgT5QXlHJ2E5aEnBYTSnYLvIVfBnV+KxQ3jsUOj1ENzoJ05FZMAEKOfuJ4/i6RNKJFKaMCLSoe1CMuY3YTDrz9rUQQTb9cMtPW22bCs4HqEDe/iCEApMOuHCJaiP4+49NVliWeUgYkbVBbNylVQDFoR5TXjzadg7UtNzIJkZAqXI+oNUNTw1neCk8DakZ00RECy751m4XEffCbRMNUumuE4ZS+0EL0zVS0qoXlDwUiiy8TWoCgEKaIv6aHioWVcDLuzBnb1wXUCExZ+CzUMycpeH6WQxXUbzr2XSt59PbP/a4MP3TOwIrlzVvOrDXVe8q319NO3VLM3Sy6cvHSvfP2lrIIexK+8SucwEgk5kArbklGwo0xiDIFO2TPfZTsb2IUACd8aFTvTJfcVLmsXmDLlMrsvMlLGraT3WbMQzTpWk84mu1QYJABmn+u/DvbePHizG11YT5w1Vi3pVOCx10gikg2xInxsRM8hlBpgJYLIhN2dHGjSj4jrMnv06MMR67IwgoudATfx1aCIUDKa5RhKEaafSaSY/s+CcDdmhJzNDIKEBLnNVulXpquorYReSvNBzdsES3G4kAMSTuPBie999dtE0klV7aTbTWW+jwRB3j/I5cZrjOzoZJtZdja0PwXFRraheCWDYFdhV8BDa5qJcwtxFyE7BcVDK+m6CDAgKTb3BoLoWY/go6pohCIeeRTGH6RFkJkGAbmJyBE0dMEzA889jNHchNwkClp2N1Rf5XUmJw89iz9NIpAAgO4FEPQAYBlwb+Sk/N0A8hd4t6FiIxjm44Bpsf1RZQAjSgWYiO4lUGq6Dgztw/ltx7tXY9HPoJiolOA7KRVRLkC5IQEp09mBxG/6rFcfmp+b0OhXXHY5VGi18Y/7ea0bOSnJ8SfYwC0F1po8p6xrGCspzUKW586EQAARDg6lxdyP1ZyJMOcrcGAS01WE0rzig4iBeEdRwcYNCgiJk7qhFiAIp2v+K4bKP0YddRYASn/9GZaRa1CMQb4LbA6DHx4MCkSnYkxHGHeX7oUtptD3hxrPw8AFMRif7fNl4av/yGLHnyF+T6kFNwQUyRTSlQIQ/vxL7RnDfPhQtOBILmuBKPLAftgtmlCw4Ehf1YPMxuBKuRMqoleVe5zTL33/DKSboC4sWfvJwn8USoG8Pj+kEeVK2LP/I8k6hk8h3Mwa7LO+ZnP7Z5NRbm5u0145LimRsOIKjE2hO4g3LT5F+KlfBHc+CAUODK7FrKDxnwpRiqjFHDjegRof1T8ioajnjhAzUhOCsi0DnNb+4GTA0FMatrJ6BvjyTCH0TwUf/uKbghFeP01RoUehGoCKkXYmEifEiGhPoakDJapwsyXTiompx40DfgkIZHfX+4iRMxHVUHVRtPHgQVRtJA2ULM5aMAK+SDyQqDE3Acv1FC7ZTTQBW5PZonv0aOzfCD5LDeVGE4zQHpu7A7z5iBgg5phLYwDV8jQHH8SPpw9cKSEJXA7b14z+e8hLue3FeAHy/t0uW44bVfv9bj+OHO1GoImWebeOOUtMBHrKSx77RdMsIbn7v8s/j6AQePeSJNabE+U4aSxe9621nnPRaw21xW3/l0Um7Myb+cGF8YeIl4K0PTVi/vTvfaoqSy5c26RoRA59blrzg+VPVb844/3SsXJL8znbzt+fG71hTv7/oLkyIdvMFgCcCOk3zF7eZpVebZvn7iwXomfnrX//6nXfeqWnazTfffMMNN3jX+/v7b7755oceeuhVG+ErT8N7/iU//jR8dYAdpzg9+AgB7PnChw5tSi0RZCbnOpUxKX03LUFCxOa4dk4juE5lBjdigJiFiJEMM7GydO3i8C9zmq9Bmh7F0FEk6wFg6CimR9HS+TK6G7ep4MIQcJml9IAIRihVMAMsSSXiEwBDCiIf0wZxf4WPVWjhS8zgYTnon1aSCiklUe0aSTAIpg6XcWAsjBZnD6p24blMnpiGy2hIALX5TxDh9DVCFUDAvCb0T9eEwgklu/gRnZFIQwIe2o+VHdjUB1spgRS4n9c6PoRiECkPfdRKKoSqC03g2BSWt+Etp+OhfShY0AR+sEOlW4XveU0EInQ34j1r8JNdODoVYsSeyCUlHtiPuCpxExXvWPkUaAwJSMbxaX8IGkEQ4gYsW93BKNuI6yg7EVGT/eR6FIDj6rdcdbC5D10N6Ej72WMYEZyaQSLMYuBZKbz4zdPbcdM6xHR0NWI4EwXJfUH2hrPwrS2R5fK2h0IlggmGMhbBIBBBSjw3BI2wbxQtSaEJTBTUYgSmFBHZHgEFSSEJUBXkgoElTZQqEViBsLoL71+LnYMqiiLyZr1Et1BJCaJ7Twikfv0klSm78N49//TA5K4Z1x+a2v3Q1O5/6l9+x5l/3Bn7NSiF98uh1xN/f1UpM45yEc3tp8gV/sC4JZn8YpHEAJFgZthSEpGp0Ztb5jwxnXTILcl41kVw8IHAoMGqz0iOlF1B5LkIxDReHG9/JF+dYyQa9dilqa43NM31HvfZ48/cPnaw5Npl6cyP1S9NNi406xt140cTRwiaBGsQc2PJrGPFhbYi2bwhOyjVrz6txefH68yi7nhqbeAsLBXr8UqTSREpKIJQ8SN1NjKBUIbsK+cGK4W40Ees4g9Pe+PvWU8cq+TB7BI0kEQ0jQ7g3cd8Vl3bzsKYIbQ/mLv6isZu76vOdWa7ZslvHqM4cc4d1utHm+rNJnvpqIzPAYC+Pdj2MFiqqi4Bt5Q+kxFAqYC9W7F7M9a/GUefw+iJ0L5JhEpJHcYAM4w4zAQqJQjdZ4+ujcHDsKsAwOw7uTc2A/DzjSfqcNW7fdtAoi6clxBo7oDrgtnPrlPKwk6AAc2A64AAocGqQGiolgGgaxEmh9G7OWTInkE/X5BlOOOF8lI7Nndx/NoPIzeF3Rv9GjFEaOtGugVmDPOWA4S4hhWLUviddUd/sjEj3H8/zXm4oy/h6O8bWe6ahk4OGuIo2uhMY/+ob8YOoJkgc5q3Io5EV2PRqqZ8ZgAFr6j37jGa0XzIj0iBESRDCSSKhjNCpuOzxYj4MSPzOwKn9Sj0ExFaSKEJfrdKughRlahMHmWdAYyiogNDsUTNK+Tgp+K53vA2HMFEKbKnVefR6gsznhs8IlQzIs/172AQ4ABt9bhhFSRj5wAKFRQJEth6AoUqBjKhnJMw8fbVeOtKPHQAjx+GBNrqsW5G3t/XIc3y95dEr2P+/tGOtj86dJThK3928PsNJPPAeufHK0d/zgRinbwcnHS0XNEFvWvP/vXp+gdWrYy/RpxnnzmBe3pRF8fhcRQsvH/tzAZllSXPlZAM6UIQUjGULJBKMVqjfcw40GrXhIKo/4jrt/+vgptZMQJSyq9Xo7vGUDoDQYs4eodHX0TvI9RonTX6L888RYnQmMREIeL+pRi8LSGrkOxnEtM1MDfXm80Adg1AMgSQMlEXx/oF2DGAig3dKOtzoCOuZ6ls+w/2IIPo6nmz9mu8qaUQGpIG8pWZc6zRsIKPAc+NXGVfXIxMmQGCRn4gY5Q3ev9RhC0GO5wjhnbvJXKwYpFbmpJ4/DCe6vMrmclITLYnAFhu+MSf9aJswdBQsdFWP7h85GBh4/5F/c3m3PuO/b+3L/504vGDcN2QkZUsnNaO5yNH/vy5yb8aR0fK2JFzBivuj9a8hFRsT2WcFoPqNKrT6LEpZ/rKll+cHL7g8lueyXQnNJ3oT/YXT6vTz23Qz2v4jXRK/nWjWf7u0YvlQF/84hdvlS58rgAAIABJREFUueWW9evXL168+Kabbvryl7/sXS+VSg8//PCrNrxXhTIDD9YIzswECC0WPe7CE5QAyU51jNlRV4jBRqxRCM1H5wlQnmeqicgNb/APSMVR8uNbfynz+/UgfuEmL9RDVUJAoEAoE3kpRRgR1UyAyAtMI1JAJsmAbxETiH868QsecWo6MAZbFWIN4Ff/1RMIsF2M5jFegOtCsvLUjriTE2A5MDVkSihYgGfDDriNB5GfxOM1gfecHbG3e7w+IjwF6CqU3JUp47MPYKrol6bxvojrSBoAQr/yGZgsRKiNg8M+wZAubn0c39iCn/UiW4ErYbnYM4KBbPiz8cLoCBjL4anj6M+o6USWC4ArUbLD0jTRBfQe7bkpSBW5AoYELBctCaXze2ITo2L7Hwj+OjCgqXfuSTmeqt+URNXF0UmULLTVI2EoVd8bA2F5a+g2EvSvayDCv2zAn96J0VxEhw9kIMb+MVzQE3mDwRuKiF/wIS0IQjrmJwWWjJyFxw+jbGEwi0wZEojrKsuEWg0C6uK+iSJEImT4QFaYBTEMgfkNoTjodbN3GH95D76/LXjNahKMlBlutnQcn74KC5uhEUwdH16P2K+ZTJNxipds/+uTuXtAm7IHLt7+1yNW5kV2ePnll1OE5syZc8011/T29s5odscdd1x22WVNTU1NTU3r16+//fbbeYZr52uVXk/8/dWjAzvwyA+x5V48dQ+KteFwGZu3TDv+GehxIQYkdBCBNOCPFyS+u6rumyubv7ykNUFoNgKfdLVD1P+SwUwayCDYLllu7OHV17+7benHOlf+y9JLTeH7HN012TdlVyrSdcGDVmG4WvzD7tX/tuzy325fYZIwhdYeS0471b/vWf+PSy6+a+VbLmuY652yCc24unnex7vOPFbKho/2jsGwpAVFuEDtaSY4HC0DLB3pTDvVRj0WF1qTHttZnHhT04K40H03MwoBEl8JZwI4oemHytP/uuTS7AUf+buF59Uk+hyrUr2GOn2qIbWlpWMI8aPphu2HYwAcC9seBjMcRx1+Snf2uieV8KNchOtg/zNYsgrXfRRdi5BMQDNAApoenQ/AIIlkHdrno1RAfhquA7tagyHXN0FoIIFkGvVNYBe5KSTqatB5j1q7sPoiSBeOjfpm1DUikcRV78HcRUg3QzfBDOmipQPNHf4tK9Yi3eon1hcC8RSsCqol6EVzmzP0u4cet1km6tA+H4l6P4O6a6OhFSvWYtGZMCL2U7m6+xPnu584t/xgh5O2pdk2eVHjkdjyFjAwWcKiZrx7Da5crmAChTIQahAWQRiYTh2cisgZUWHklCgD+zKHzxw53CH+q1e3eDBZ2E9UyAnEGH/r1GSAiXQH5loIHr6dKRzoDHwk4JgUyeEQBAcEUhzXNouCWeGwwMBITj2EIhb+k8cQ0bA8IVQQWMKRMDQkTAj1+wp3G6ADbXU4swv37MFwDkJAwi+Nc3gCbiTQkBmGhvo4bliNW96Ej5yPD1+Atnq8rmmWv79Ueh3z9z87ctzm53kPAU8JeUvkCrESx6ERGQRBRCCdxMZs7nsjYy/4aAb+e2LyM0ePf21opCRftciVwQwSJnSBZAxbj8/8drKI27ej4vgxNJ4SJBnFqp/vRagTLwDTZwD00fgnP84gOM28NgJAJAVZrYXD7yZQ7iIFRcI2kT8pwnRCVsKh8uKPymtc+8RQRSZkysqfQF0VqoGuwdRRqGKsgPEiTM3PKCtVcEWugsPjeOwQsiWWNEGrJksrJ0srJ4qnMWmupjMJEJAw/ZLpwbOjqWUJZS05ZjZXiwGCH51jsNQB/4owl5Cz1EZXh6+FMVUMtcvgZUV5cdAygK48Ndmzf3ufg9YCfh2biTw2HvFj012Vs96TPARB19Hz/9l78wA7rvLM+/eeqrpL394XSa19sTbbki1hY2xjvC8MJhiDA2YgY0wCZFgDSb6PySSEAYYhyTck8ZBAWMIW9jhgjDHeZVnGlmxJ1r5vraWl3m/3XavqnPmj1ttysORgG/vT+4fUt27dqnNOnXqX57zneTsBDo+y9mBUlgwQfHPkMnlkweMtlcLvPn7DH6/5UOahQ5woJ3vdBN5/GQt7GjriGbNhQj82Zk7U+NbabWsOtU5UneFSqyX3Dblln1OXmTmr5AvGVHxzTZfznKVbj1S1o1ROiS0ULNldOp2bnZGXTs7Y91hOFXn58pe//MMf/vDyyy8Hbr755te//vU33HDDOee8LIkOO+e8aaTv7sR6iIhytPET+xObgyC1SKH9mpDy6cWqju0yEgU0KRo0wthBx3ViI11tauUjL1ofXwipVTi0ncP7qIzT3sP8ZUybc3pX6JzKjLM4shtg5sIkQH1+IjOyaqbhwBBmmlAHx4hFzHZOuHBiEtaOINrTIRZrxCjNaZmIsBtNiKAUOiY6TCVeBSY8mEbFWsQaDxBOpgZPxeA3xrphhloU1wlJPtq502nNpSx92hOKPbAgApTkt2HGWSqFra7J2eQsqinUPjblJjb5cTJ+Cik2YHTKTYyOe6lhVIZ8FqUoVnhiP74fMrokzAgkZHlJEhlRuVcAChkm6knXEihFKHuRy0gjqV9jZ40PiuYMpVp4mQCyD35RqWNbXDCbNXtDrlgNtuJtF/KpX4ROaqwL6j5bjkWTKuWixY6XGDYfYUY7GQtXJwVpjcFSZB3qfpjQETTb10xU0QY/1evgJ2MVROguUNdhuqYRjMISFnRx66vYN8idmxicSK7mWNiKsps8Qc+wO13FyADUNOI3uONECzMZOzxZKSZqDIzz366l7mMrTqq389svt2/70tbS4V9/zt7K8Vu3/N3DKz95itc855xzPvWpTwFa66NHj37xi1+8+uqrt27d2t3dHZzw4Q9/+I477njTm9706U9/OpPJ3Hfffe985zt37Njx6U9/etKlPM+74oor5s2b9+1vf/s0e/ZCySvJvr9A8g8Hq1/ZW2qeUn/rqO8M9vbtspZcmHy7u+y7EtYFj7SQUUhHRizBFvm7g5WLO+wbp2Tq2nxkB+NeYCxCKxCr+eCgiNEYMarF4YTLq5p7XtXcEPZ4Rh+uT4iIp7UIvmF5oWv12NG/PbKxzcq6aFfrsu82WU6Xk//dnrOAbyy55v27H3l87NjFrdM+NvP8s9Z+JwyqGpZ4JbQFEkVcJkqwi5c/iYxUCG6oEa+eE2tLeajTyvvoRfn226cuPe6W7xo6oNF13zeIEpXaWwBG5mVaM7b1ZweeuLStd1mhK9076cmYmjnW3LS7q0UEu8WSgjp2SGpl9m3Dc1M7xdOWU1BBuluklX2fUpEnfsEVb+WiGzi8m32bqZaZaFyYcGt4dc6/nEM78Wu4XnzFyKRDcxuZPNqnqYA2VMtk8hiD54b4+MEd7N2ECPPOYeH5uDX2bg4pccZHaelk4Qr6doeU9DMX0tLJ4d10TKFepbmdq3+XQzup1+iZzq6NTBh3tFZTQqvJ/WDsyP5qcVG+HTj3Yjav4dgBc3zWiR9ntl54pOu/Tl9m7x7klztq+w6PXtM1Mu2qmeUF29o3t/gymuF1G2oMjVDzuGUF50yjowmBc6bxy+2U64FDpI1Vz2QzXk3piGTP1QyWGqAsic3wJHQmMojJg2jEU0w0eeLPJrI7aQg/oFR6FsaDWOJKg5HZNXG6eux5x7M3vn1898hfMo3OTOxBxUmISTvTMyxuWIRVxaUF01MwDXIlb0r6CgqtsRSFLALj1SSmsAUNlkVrhkKWLUc5NMzuAWwb34TrTq5PxmpwmUo1Nh/lvBkA3QW6fx217itGztj305VXqn0f8byvHz+evKeSwqANCaM6J6kuQ7BgpozxEGV8yxgfJSgj0qSsQ7X6c9793waG3rd7b5dtT/j6YLX2P+efZjx8itLbxq8O4CiqHheetDnmvp3sHwzJbfwougl0l2/wXURCHz4OAIkqchkVW/cELyalshp8g0ajm3CqmMk1YMNHoKK6Yo2/DS8ZP4yUEQFMyn43IPsm+ZWCnM2sDgZLlGt4hpqLCvZBAAEDaqT5czYTNYpVACV0NDFaQSSKu8W12irSY/sVMFXTUZVOZDxnakaUtOQoVhGopyLlqEkVKz+Y7drTtmA42/E7B+92tJsUQgtyHZIEApUa/HS8/2y9i01V0MIGJyd1fnI8eogSYxE6dX50cR/wk8z6+E2JSwi05+lp5lUz6G3jwV3cvYWsQ9nF02Gi/QWzXjPttRuO33vVo2dNGe9pbZ5i3bebnhYydjg+87o4e3L6vP7ecbN+AktMuWjl+8+Z1zvm2PlqvVL1ru/ONp0Oo/g7pmd2THhf6qte35P58wUn7WA9Sebk1cUd9o4JzxYZ91jROhntXH3kXx4/9qOc3fyf5n5oYftFp9GUM/JCyhn7HsupAvRDQ0Nnn3128Pfll1/+/ve//4Mf/OCDDz74gjXsBZQpS24fPfbg0L4fg7aznTPP/zPfm+h76s8nBX1CiLOlKm+bKCjwIXU8ZfuMQUmSM5Y2fLZ1mlQqL6kMHOHoPjI55p1DrgljWHc/R/bg+wCjAxzeww2/R2vnaVxTFBddx9BygK5pjQ7TKYg/YUZ/rifW+Xa7FF4lbdfY6sqs/p5NVVAivjZYaUfMRPSnBgnAcIlctsgeirz69LONZrRz2QJW7wOwhGyGikuSQGEa7GJXC65HqYarSRtbESox0hCfng5003PRoBSvm8/Xnky5RBoigrmA7jyAezRkbWpe5PdAe56xSuo2hpoXorHpuHRyNKoafpL6IhzKGBAPvg2WIgI0v1zDKDqawtx2L1ojkRRZnkiqyE/KdRMQRVuOUi3smqTeIm3oH0tetmSgIn8uNfaIoVRlbheDEzRlyGc4Xgw3MVQ8lMfugcRBVcIfX0VvC793Id9fT81L/MNkop4csROCDnWPvQMJ5B2AXJaFr6M6coShdcxNH6Q8iMZLXU0ESzFUYVozStE/FmXMCef2cmKCxVP5i+v5xzXsPBH6WHUPVyJH0ABYgqfDPyBi+4m8aiRpf/BpJNqtr8ESMhYQ/vtyk9WjO/7t1PYqPTKy7a7Bp36n+6Qtw88mPT09b3nLW+KPV1555XnnnXf//fffeuutwKpVq+64444vfOELH/3oR4MT3vve937iE5/47Gc/+3u/93sLFy5MX+oTn/jEmjVr5s2bd6pdeuHllWTfXwh5uuj9xa7SLH98TKlP9mbufWqzqPPTJ9hCBky4GhxmrM1uso7XdIuSfk9j+N0N449d1LaizZ6ZkW0lnxiVNzgirhCSwQvgC9KbkxZL8s+2y3HQNUsyi3bV+nxKgUV7rHhsw8SJhU0d68cHatrPKavse2Xf7XZywIHq+F/3rbeUXN85+63dC16z4ccRg59JFGYS4sUctXEelkQ6I0XiEe5QMtpIxfhK5JhfunXKoktbe9cU+3dXxmq+Z5Q4yvaNzimr4nthHXAjIiZn20BeWUfrpckA/cqWY3t44lDBVqZuLBFUndZOdq5jy9pGBRw1PjAaiy5gz0bcWthkZXBriDB4lK5e2rpx3Qidb8RrjOHxu1GKpmb8cYyJuBAit+HEYS55A4tWsmMdwMorObqPLY9TqzB9Pstfy7r7KLSB4akH6Opl2ly2PonR+B5nLcey6erlpvdTKtLSwYZVbHwEA9UJsk0YzSU3smhl2JiDO7FFSk612c9VMjXX19126Dq293DZTbx/56r7x/qa684Dhw4292fe/ZWtO7v3/fj8H+51d83su/iG6penjHccc8au3zd2c8mj2SbvsPUYl80PbzClma5CmBznaxHjWo6tXTFaEoOeYAHBjCCfoepG4Etky0hv80pjQFFVeVdH1WLSgx7MqFRaQ+SyNdx9EtNxUmU9Qt4nX7DB+wv/1lECKZMwdxO5W2m4hAZvJ+XvpDqYSmlMLph2O9Lz00Rukkn8UW2o1MNS9uGvhUVTWDSFVXvJZxicoOrRPw5QrUOkKDxNxY02YkYgzvEJ/v8kZ+z785BXqn3/xrGBkq+T9y7WD3EIE+81SWKE6F9jHDGuUWC0qKpBgWeM9nWLbb2m9bkDw8eL492OU1CqYFlPjo+/EB0EuGgOEzX2DtJd4JrFk78dmsDV2Aqlwp3KDUpVQnQVGrUrKXpMSZReQ/oOSZzVsF0pUr+h9jtJ/4eKOoqIE/0aKMNUFB6r90QPNypSk8buTaK065quAseKTNTDNmQsqmBJyPPTlmOsSs2j7oeNz9ooxVAp6lx8i5jhRwQ0OmNc37Is7ZmhkpwzjU1Hk/I1qbblvMpM/8jM8pGBXI8V8+slg0YyMok5jcxBsl/wJGab4I94bE2jaYt3dScrTzpyzEBZUcl3EjLbdH+TpZdUO4Mrleu8/1L+YTU/3oTWZDM058g52MJgmarLo3vyeecjr/26fPMeM6XJEhuvzsx2jo6Sd/B8bo08mEjMuK+fLAalg0QrXHPj2Njnjh59KJOfNrf5w4tPbzk5p+SvlhT+asmp/iqn5G8WF77aVy355q3TskubG+LZvWNPfW3rR7pyM33j/Y+113/lqsM5+6TtkGfkRZcz9j0tp0pxs3Llyk9/+tO1WkjC/pnPfObo0aMf//jHXdd9wdr2QomIWnzV9y75ffeS3/df/a6B6cs+KsoxECwtNgZuoVkPDL4mtuwR2AVMChglIAUP494gzhVRIO2zbnjR+vgflNEBHvlX9m1h4yru/D/88G9ZdSf9B0J0HkDwXEYHTv/SQlcvXb2No3xqMr5alzdqjLEGKv4vRio/KjK9RWWKNNXQljHhMnU6UAuMmwoNUrjQLBLN+3MK6prTWWEIrvjIbnYcxxZE8DTlOlpjSWRQY/fFUPcolhO0NL5E8G24uzk1ECq+RxwlEsa6lnBghL0D0emRV5HPYlvRQQkvojV2vFQuvH4pVkJeEN7G12gNmqwV3yd13+hfYxJbTuoEE07z0BUgrokaFOqB5gwZm5Zcgs5jEh8rOE0iByJuvAENvuZIhMIHXqaAkyYmiMGj1G/DW6QOBo08MMx4jYEJ+oZpyyUBvIZyLX7DsRVzO/E0P98a0fClSxua8EGYqD2JK6lAUdfhaKsIzApK+KWdNgVOagtFyCcQ5cTFJypAc6zI0dFku6LRfH89X3+C/343QyXedSEZFVUgiB70nE6as0nOuwk2DQhOnHtIgzsee/C2ikgtQMO249TiPNKXmXzj2COnfvI/Hz2Nk9MyZcoUwHGc4OMnP/nJ888/P7bugXz84x9fsmTJY489lj541113fe1rX5szZ87zu+8LJK8k+/5CSF9F530fJcrgaKNqx/e3VdMnLClYV3TaSKzpQNhf9iu+OeFqywDS6fDTE7W3bxzfVtEp5aZbHDdnkxFjoUGLGNvSxkh/TR8o69umTy4K99iIu+TR0cPjy2ul643uVqCQjLLK2heDoyy0qWq/ZjzXaAcF/Lf9v7pv9NDqkaM/Gthzy/ZfmkTlhjGzI1ZOrFCNGMkoJSrSvBIreVKJw0SGLI5MjcIcqBVnPvHNt277xcaJATDGGM/4HXbWERVbC0S325kRrzbq1SZ8b2Xj5gAAxWBvS75L5aZY2aaQ72VskO3rGyCFhDRF4WSYuRDt4bmJNTDg1qnX6T8Ihk2rQ7w+7nraB9EG32diPNTZThZIcIlahQ2PcO7F3PSH3PwB2jpZex/lCXyPvt3sXB/y1wf8OaUinVO55u0sWsnKqzjvdeFFnCztPXguB7aSbwaDUtgO+Rb2bQGoTLDtSYyhvdmeUes4mB/4SfeGry+5qtNpyO347sCuDjvjiGq3suXVR0T7986+ayh7oqcyZdDaudv+2tXFJW8/dtEN9SkSaHHfkHeS3+ccbjwXpcjZFDKiTMErD608x+RjorPQbQ0tRDBkFTd66GnUJh7HmKOABAtwfRSJuSlkQ+47ObnEVxo9b8Q10EhQCSaYPCloI7ZlMgnmMLGbk4KW0r5WCrUP30RJTezoowkmddRHE32VDFL8FqdESUMXJrk3KDS4OvQJ40CiVOfys7h2MTPaQvdDp9yPcOSJqCRSrb3zGb65NsyECGRS5scrS87Y9+chr0j7fvuO3R/fd8BPb+1K6NTT1PNMVg4YCLesQMhBKhgRdVFbywdmTPvGkoVv6HpuguNZ2WzJ94GS1jNeuJKSSrh2Me+/lLeeT/tJicNLpmIrfIOvsS3mdeOoKDSRcDlQpfSqlSqScTIFUJxHFX1OFH5sdJOobdLPY0NAFCKlRdDB9XUqBIkWO5MrpMIlifRwey4x/MFvay7rDjJaJs68q/ph7bGgtS25ZBMzwkiZ4+O0ZOhoCvlCJWQKdfRYwe/zpOBKU5N3pOAPOb5n+y4o05QNV0kVyd0j6rOgjo4Y3VUdrCsnanY8/WL7EiPjaXMZDy9hIBx3Ng7TkqA+WvAwKWSgwaxFxlFrtAnHQUnqOmnDR2Ix41Y0Z1gylW+tZe8gvsE3lGumr2yGXcoelTqWUHX5yWarYtTyGVZF43pUPC6YxWfewIcu4/O/w+yGV6bkmzUVf29eBVZMUzBzp8hQ6T27Dv1Lrvr/XdA151lzT36jsqhg/dWSwhfPab6yy5n01dGJXTm7YCk7Y+VscYaqz5GyfUZeHDlj39Nyqm/IHXfccc8997S3t3/1q18Fmpqafvazn919992XXXbZC9m8F0lyhTlKZWIvPDQchMDXJDMk0mi/kj8jnDLFER0oTifXM3XRbfMv++qL1J//sAweJZujMoHRGMF36T+A66bdG4AXuYiON2yM1k1eqWvieHN5zFnVrw/a/O5ya3HZWliRTNgynXoqIqJI7J+S8HstQqdNRk75DYhkez//+gwDJVwdVkMNzG6QDBVb2RiW7SqwdBqWSjAOJCz+7qfQ24DzLuekEIjYqIOBuh9yvRmJ2IGjgM31w3OInk5HE5+5kTeewzWL+OQNnNtLT3MUORuMwddYESNwsIUt8QZiD4MojpWQwK41gorSJFDNWZozqbA8OG7wfEZKjKULqUUcgfHJwUHHagjs44aQ8hcNCUVMEqhLqsGpn8fjFqDnwUU0aPCi6F1SZO7xMsnhMbb1MzAR+jfxy2+i25k49YPwSYX8fSDQWcDT+BpRdORpyaQaDMCiKXQ2ReMQagtsC024VYdgJ7tGg6WwFPWo+G1Q9ShnkXP42VbWH8anodaf0RwaplwPiXEAW+FrNJzTmwA0ae9QCSt6ac6GWxRFAzgWaw9y/w5envLwyNZTP3n16Gl30xjT19f3J3/yJx0dHVdeeSXged6aNWve8Y53TDqzu7t727Zt7373u+MjBw4cuO22277+9a/39v5HqmP/5uWVbd9PSzTcdaL+P3aXvnWk5kX7ol7VZo+LFC1rOGOdX5wo5Zy7qw0rWHlLbPHrahR7GOViMEYEmi2xRDT0ZiUj6kRd/2v/RKSoQtszq3mirn1jsERhlDa4WgQ6HSnY7K1MJrf95pHajKyal3cWNmW7ZJFGXHTd9y1RNe17xrcs5SiVEavDyf3DsS2+MXcN7R+sV8f8ug4XBUkDGSJmQa41b9kL8q0FZTtKeVq3qowlKtRzxHY/0ofhkSTC9I1o5Ffj/XXj+cZoyFhOTtk2yhaZ8N1Z2Za8WDbMzrXes+yN7+s95z3Tzl638pYe51l2K+dbCLAjEZRNvhkvBt8jtEEL+WZsGwPZAsf2s/PpFKQQIRLZLCcOsXcrxw9RHk/w26DliS8XaFkd/uXHRjU6Yf9Wdm1g7ya2r2XdAw3eYHWCzqm4Ndw6vkfHFICOKSy5gDlLUI07kWwnQlkJDYiKCsM+9SB7NnLiMMVBrr/F+sxts/de9fabuxcAe6tj68cHXKOBW6csHPHqrvFH3dr5o7ax7LJdsbSFNpl8tnX6eMcU5i2j4y0LmNbCUInuAlc2JAExq50VM2jLsXQaf3a9+vs3T33PYqV9snb0pNN1U9OGlSR9ryH/kcSMprGZEDGL7H5zlpZM5Eaa5CGFXzdCz0SIdpgR0whMJMB3nICZ9p2IKJii0gSJ8xqdkLgxKjrcmC4QO7vpZP/4Lul6sEnXBWPCGj9Jp0j1NAKh4hUC0SCMVNjez5Rmbl6OJWFBpRCLV+FMVYJv0DFNROQBbj/O4/sZKXNolK/+ij/9Cf/rAfYP8UqUM/b9ecgrz77XtPlm/4AJGFGCd1NIGESNTjx/JBURECucjLKs4LUyyoSvpbmqvf3vF86/qfuU0rZu751yc3fXrnJlZaHpv8+Z9Rvu4SnKlQu5dSVLp7ByFh9+HXkn3KstKeXs62ihFPxoe1zCvtVY7Co6MQXsBpGOSSnbtHpMl8Qg+mWaykynLh5fIZJQ66bVbHTH2OUYrYBKLQwYELzIWCR7uQjVY95huEzBCQ8G11TCaAVPh7vMo8wzwXS6m6fVVvVWV3XWn4nVuxitxiscHwfChVIlNGWijhgVddYy2tFeRM4TS9qMpo+HEIGRaKDCoUuveUTmJI7KJTooqW/j55QOeEMeXxOR/TXeOmldaqcFhhntXLeErf3oqOqbMUIVD4ZKGIMbEShtPFKsVMaUP96Z450XsHgKLTnmd4cjE0i53r935Nb1Y7dsmbj4mo4vF5QZdOXcgnzwEj56BR+9krevSPsIL4nMazu/4o3X/UrFG1/ccfGUprkvcYPOCHDGvjfKqVLcLF++fPv27Zs3b25tDcsuL1q0aOvWrXffffemTZuCI3/1V3/1p3/6py9IM19gaZt5devMa4qHH9B+PTZtiZECE+0bkvTxyZyZpiG1JTBqiBHTOuPqfMfZA7u/1bPgbVam7UXr1/OWQiv1ehLoGsFocnmq5QQPFMGtvaitys6R0jMqU6v6yjIi0myZrRPmvXPM/ia9dQw3pg4htmxB9SAxGBHBaIOIMsFWbqPkeVQN6Ruh7mNZ+H5o/pQkeRumMdPKGE5MhCn2EG2mMxFJXASyB6P5uoX4mvV9lOrRl9ElYOC6AAAgAElEQVT0MpCxOThMa0SKFzLdm2jXOQ1IQ1uO1Xu5bjH5DMCdzzA4kSzpmwhXsAXfp6eZrMWh0ZSZj2Pa9GQ2vGU531yLJlyZACxhdgeHRlJhdeSU+IZ3Xci310VOczo2Ng3+x6w29g8lmRTxHeO/TGNLYp8m+LmSFL+QpMatMTAOQtmVs7h/BxiUQoTxWniWLfiGf1gdjqQfM1VIeP0Z7Zwo4lhU/WgjSWpVw0Ahy0QtSooXfMNYLZmPwcToKjC7g1/uTBomUHFP2ssfTQnXT3nJAnB8AoQtx9gQL/inAg8d8TLYFitmMFrG11wyj0vmcd92frIlGt7UEuLuIUq1aJ0p2D3q4gqPH+CKhTRPzt79LReD2V957upesQy540Wv0mo/N6HhI488IqlXzHGcxx57rKurCzhw4IDnefPnz//3fw1Qr9dvueWW22677aabbvr85z9/6o18EeSVbd9PS77WV/3TneWipw18qc+594LWVltm5dSjF7b9zS/2zz8xdn61+o2zZ0/PNCzt7ip59xQPY9cAVAV3KsYWaLOlFQbrpqK5rNPucZSfsOCEam1M16+bWrmnv2BD3jILm83xqtOkpDMjFc2To+5/mdHwGsba11HqrCa/VrXL2mu27S4nf2n79Pm51gdH+h4vHrcUzcopaVegM5M7Vi0Zk6IcjQNdMIad1VFgzKuJYGNd1N5bdGuby8PhLZOd5hFDvURboJIAMNjljQ6WJjBV7dmIiFSMH7w7Zxc6x333zd3zX9My7TUtv64EzfxzGR9m/1ZaOykVcWsoqyE8txTT5nK8LyxxUqvgeQl6kI5K3ToiPHV/7Lk0nBbnXzYCwxgvFQgHotj4MJkmKhPRydGmgP6DXP4WThwGw5ylZH+tOrFslr+WZx4NH6LvUauy/LVUxjlxiEJb+HwGtpju6WEhtC8c3vjpg085Sl3eNv2ri6761NyL2g9nD9bGb++Zdm6uqaaGc7WVR7p/0KSbPL/+++e9cdmJYxRrNPXwvksZKdOex0mtEtQ8frCeY0UEth7j8gWM12jPc8FsdpygyWGkEs2NyEiFqeLx5EmMcfivSALTpE1SUsxAKLuhFW5wrvl3/o6uExjHxGeI67XEyyyCKOZ1sn8oIo1JOU7xvyHAkWZYjvwxDSr2iwJMRzeUC4rvHjxyNWmuEMM6YQpF2U0hR+m5lQa2om5aQs6h6vLd9TgWNZezp/HMkaQgYewe6MBvIbl48GJqzcYj3LUlzA9AODjMPz3Op9+A/eIm0bzAcsa+Pz955dl3L6nfl6K1jLVQfCg5EhxOApCabwTbNsYP431R8L/7jpzblH/H1JM2dT2btFjW354172/Pmveb6dIpiqd5YCfbjzO1mRvOprOJJVM5PsHhER7YxYEhepoZLuPplKqUxGmI/fzJwHGkjiROTox0GhKlb6u0am/8dWMIE+vzhDMnOLuRLT1qEBjQSeAWwysSf5/CVsLTNXkn1LRBRJOx8HwUeD7vvBBX85214R0shVJ4PsVKlDyebiGOXUIbvNTxuGk5m7ofYvolF6VCLD52AhALL9TMOtXaYJe8ifO6opEx5qTbpA9IOFCxyWgoAicNv2oYyfiElO2GcK9bnDjYcAXBBJsqhN5Wugv0F0MOIpRRGUyqDpw2tGXdnz5zJO8qUdN2VR6+ceaVqSnA4/v40UaqLlruXDRr8/zZM9qzusX+xIrm97y7JdudQZiUZf8Syszmsz+28gdP9t+ZtQrXzv4DR72cCKhfqXLGvk+SUwXoAcdxVq5sIJnKZDI333zzzTffHHxct27db7JpL6I4uZ7FV3x7y91Xl0Y2BkpMQhVqwlwxnVi3QIyEiS8N4Ugc+EXniwhiDR/4t9LxJ41xi8dWLbzy20FW92+zTJvLgrPZ/nQCuopgZ6GSqGt+fU2vF0CaL7aMGLnLkjGjCmJljDTb5vGiebwoAiLGJO4AqZbqGPMkVb9rVJt2n4rmtHZazewI7VxscJPFf4OtyDkhwh7cqCULYEnEQQ+oJDJM3CDDukP8wcWc28uX14T5U4nlNnTk2XqM//Ia/vlX1PzEPGuTMtIGS+EZdg+wZ5BVe/njK+lt5ZE92ArPJZrVIHg+CIUsF8ykvYnvPBXdTiUF2ZLpbvAN31hHVwvDE2GXLcW8LuZ3se143EyIfLW8Q08LORvlU4nSwDFkbVw/TKowQsbiwEjoioU1/mhYGwhFAHIOdY90wR4nzqRIFZHLZ/A1rt/guxjoaOL1S7lgFvfvpFilbwTXB4U2eBqlGK00LB5YQV17C6M5PMq0Fs6fSWuOH24ISwTHjz7oXbUegS46Iv2PfFNlQPHEAXxNIcOEmwI+Jrm2wR55ldTdTeJ/E+odZTXGIempAmhqLluP8idXM6ON8Ro/28Ivtycub9Ak28JAqRYlU6RABKMp1zgwzLm/XYlgzymCtNuFUa906j9x1ClR7cdFZoDBwcE77rjjjW9847333rtixYpyuQxknmuP88c+9jHLsn7bQvdYXsH2/dTleF3fM1j3tckqATYVve8dq71vVg5Y3pn58I0LPr9l7EsVXt3h/OXMBtD8v2wZNFLF2ABSRWoOjjb6SE1byF8vKbyhJzM3r27eMI62U6EyBcfNq0pXtvnqTudEXb95WubPFxTet3Xi7uPeUN3UtFnQZBnQJiwnAfzn6Zl/7a8VLFVy9ds7ZEDn2+wssKc8+vcLLssqa0tpqOK7lqgJf+INXXMG3UrRc1uVM6zrqTc9FesGgGTAz2NEi79mtL/JssKzAhLbRAs1lpWbFKiHmlswRjCeYGlTFx9MX7006tcva+t9z7Slz/kgnAwXXMMFV+O6PHkvR/am6PUA0Jo5SzGGUhHPpVRsgHhjE42gU0XK05v7szmq1fg5NMa5ofMWEroGEtDjVCdSPY4eo52lOMSyS3Br2M9FdXB4D8+sBvB9lr+Wzqm0dFBow3NDzvqWI/6MEZ8DsmWbxQXKdby/rWyd19Yq8Kti/z3DB98+ZeHn518CYIyZsbHS596+7aqymvLdBYc/aN7T890Oc+hJyVi1UvX9N9sD3c7HnPOvOpFl70CIwh8fZ/8wHXkMjFa44zGU4XeWcdNyHt7NcJm+UQ6PpMDk2IY2OlZBsl4IdqTqFhAjZY3YQcaiJWeKRak/K/l7o8R5kcmz0SHYlDzlGPLw2TfYMLdFTnqiJtWFGIcyQAijhJ/SAAfxFRsONOxpaXBTELBV6E7EfFBpqCVscDSMClrzzOpg2zE6CyioWKFpThCWeNQNRqPjzIBo/MeqFOtYAcWBxrKwLEarHB5l7mlSOP52yxn7/rzllWTf7xmoPzTkdtr5Ia8M0YsiQaCernihkrXwuKB0YOREFKbJdSZsTwxajIAl0mrZPx0aPkWA/qWRH27gkT1Yip0nOFrkQ6/jBxvYeYKaFyq3iheGUaE2k5QWio39r5FY70eSLM8TqdZYkRLGCw063ES6LqqUmtarEpGwJyYgULAp9D/8Ksl/N6bJmBYRT2QU44Ph2qUYWHuAmo+lcD3qfkjw4hu+sZaMQlk4irqHbxBNxqKzieFKWGAs8G1edxYLu1nWy73beXAXdS8aBEebFsVQEr0GuxCMjloVT7u0oUslwsc1YyXqdVw6Lg1EPIsLFa85SXTB1AA23De2j+lnLQ3nBwbacBLzQ2TEjbDrBJ97gKVTGJgIjJfRWcQSvx5dTzAwr6u0tc8YNKZuy9P79l85fxFA3ecX27hnWzwrtGtEYKImQSWzrsyzGvmXVs7rvva87mtf6lackUTO2PdJchoA/Stb7Gxnofu80vDG4KORUPeFSm7SKiYJ2DWpvGUcnoRnGlPoXO7VhqxsOzDSd2+9dCTb/NLshtu/lb7dVEs0NdMzk7POw/p3nr8IK67i4C4q40mvS6PpUAEDzzxKbYJKhZnzmXJSefnfuIhF66W2WdKpv+eZ7WVm5+W6Dv3oqKn4WEmiRJydHntnogyWGDdIn095AQeq+p+Oqo/MPI1G5G0sC0+DYVorb17Oz7ZydDScE55BDIum0JzD99hyjGIViTno04FfKlUhOGYrjo+z4Ugqc4HEyg5M0N7Et54Md66lYmEgQXx8jYpqrk7U+B/38p8vZOlU9g9TiTkZgmVzxdxO+ka4byc6qtoaZ7dlLWoxm29k5o0BzaULMIacTWuOV89muMzDu6l6EaAcdXB6K1ObactzYiJ8Q4JGdhcYKlPzwsFw/WRSBcQ7QXyrQXTI/RJH6UqhVATVBJu+FcT3Df5XFBwqHq4fErgHN5jWyh9dSSFDtp1yjT0DaI2o5Ha2wvXDmBmhOUvNw7axhaIL0D/Ogzv5w0s5qzusB5s4UjrKqovXCeInFDl3BjwNUSJh+JWfPOgYifCjpT9SIEL8b7CMkWQGRbMlgR4UxlCu8z/v5y9v4JM/j9YwiGAUIWdR97Et/PRMSsEZomh9WeYUTM92nLqBn57tyKtTIg+dVGTmXe9617Jlyz7ykY88+uijCxYsAPbt23fyr77//e8bY2699dY777zze9/73oYNG2LauzPykktdm8dG3KLH5Z12h6M+u7fyN/vLFd/UjeQEjclaMuYlsdOCqv3Z9s76XL24VzlKgM3j3j0DbqstR6vpZGEjOGBabDUjqywl/313+eFhr+LrcS9g//QwQXJ51XOO9dW8Hx/OdDr+mMdn91TWjfk/P1HXGEFsYcLX168rPjHq/uXCpj+amxe4qivz9Oz2x++qLa7b5XWzv/+69W7WVLX7sVnn/0v/ow8Mb15THJydm1E3WUdJVqxuJ//alik/H+lLXvMAkdRRzKljjDLY+Y4SKfkRxUyiPGLcWhK0MchuDkjStCHYMxhAACIYfKGiw6C35Nc/PP28hfn2U31CgpPhkhs5upeNj1IMEvojtGHDQ9RdnAy+BxItVUfJahJBmkTENfEegKA71biIQPBMFAhap2yeicoORS6faIx6FlZzY9CGJ+6hbzc9M1h2KV3//srm3k2IQnuIsHkN17+LQhuA7XDZm3nmfjNj2KtnlWfLtrrKb8K3rbc7lz6yfJ2vjBJxI3ilrL1fPLX+hqcP7m7xspb1wa3Ld+eXnn2wPPXwsVquqd4qw663fL/+RkvtzZt/fuyunqZslrpH/zjXLMbz8Q01l5qP8kH412dYOZM3LQPY1s/frYqeeAoUSMMQRAa9JUfdp1pPGTIJK9cZsAUvSo2s+TgungsZxIRVCiVtmKIrkwId9KQGpAtApf3R+KnECF0skzwuwq5JquRUA8yRakaMeqQxpsQjis9JuWQB6bPWqQghEN2QgkpUruY9F3HXFlzNwDgdTfiajUeSLQImQrsCw62jfQMxg0RwgvaTfQZBOoWlXmHp84Gcse8vlQwPD99+++2rVq1asGDBF77whZeKHueRYff3Nk30ZKRe68XZH8LN8ZuYzpcnzYqerpYpxhgX8r41brsK0RgjxkHabKvFakB8NFS1bnqR6VwnyRMH2XSE3lZuWMrj+7BVCP4eHGH/MLsGqHmoIFeJ0IbFMHFgnYmXFSXUusk4peOIRp0GyZpifKwBWQYirtv0gmiol1Jxx6TrGxoglURjT7pdvBhpYXJaF8RqUq0D3PoqLpjF1mM8uDM0EPFzDwJJEfIZ6hXcwGMJYknDaAVHUDZVF6W4YDbvWBneYl4X+YzJZ8xwF8o1frNIBctK1mODaDTe6h1LPCwBFWq6I7H+DwZHmaRUGxEdjYmGK8bB43g5Vu+kbqrTD2XSUnc0uJMsNZGrZkWGKX4iEu13HxhntMzCHvYOUfekAL7HlC6ODoRXa86ypT+ryfooo3OeNdqdAXjqED/dwnCskwXMTf0nfjGzZ2NHS62qP7WwKftyMERmZFg/8oAZG5V5863XXol1SsjvGfnNyhn7npaXw3vzoklqCTdlN6I/UkBWw7fJTyIm8egKAohq7l7p+zUDxngYz8m9BCktXp2DO3jqAY7tZ/AYR/exfS3bTy6VbHDr7NvMjnWMHKdWSlKEg2QgywlVeiCVcTY8ys51PPQjNj0GYDQn+ji0g4nR8JzxER6/m+9/gR//PT/5B568t9GDOn2RLsf6wAz78/OtD8+Q6VlpscWAa+IQSZIHFFTbNMYo4xtRYkxSdUsMBq13l0/v9puO0tlEW46MzXiNn2ziyEjK6ArjLgPjbD7CgRH8uNJX1KiwZZJApXGYV6qzZh87jkdTTYcmPPApW3KMV9EmBBJi94u4ZnFkk+PkdAza8N2nuXheQ3HU4F+t2T8U8tV4UQ36cPefYtEUHBshyoOIAtSRCpsOU3V50zIumsvdW/nplrDimUT9Cgb+HRfwt49waISqhwiWFZ4w4VL3EicmTZ+Hwdd0FmjNYwsLeiIiiGj9v1RldntqDFP4fuoYg6Wwol1A9p5zaMtzVjcdeYCnDrH1OL7BgNYhjUxAaxM3SWtKLlcv4vVLmKhFjj64mn/bzNvO58K5CXF/MPJTW7FUis8nediNMX+aMTN1TtoVi/ezT9o0GrRTR/m0magwUTi/BCv1pBBcjx9vxItvEGENAnWNZeHrBv87GUbFfzr7t2c34mnJDV3nn/rJ13We9/zu0tTUdN111+3ZswcoFApLly698847J53jed773ve+NWvWAKtXrx4eHp4zZ46IiMgTTzzxne98R0R++tOfPr8GnJH/oBQ9c/264jXrim/ZUJzx0PCd/fUvHCgvaLIWNikxpmJMXVPV5obu0P87uJ2Hfsi21bLjX63BQwLsKfuXPTn2lcPV/7WvbHDE7UFcTB2/G+24hqJnlIiCsm92lf2Butky4TuiMDaYjPLmN6lZqjfjLqj6mYMVM+qaOvzseE1HmtdR8rm9lYG6v7BgfW5v5Vej4cs89PjoWaVK1YxNI7/qxC2fm/eaLy68Yrbj/r97vrul1He8duRAadPxeulErdLp5JTIPSN9QKgBJNo9rQhT44PE5Aj4M+CbKMYz6W3REX22MWGhiyBWDGK8AMwOchGRKGSOyFVNgNqanwztPflZjHn1X/OklGLmQqbMoqkpQXSNUKuifaoV3DroMD9SFCI0tyXrCKGk/Dei9ehAFwYbGrUOc+1N5NeFajWCKeLs7TSqENzUdzmwlaP7aemgVGTbk9H3hm1P8tAP+dXPGR0MD3ouXrTVSlmMpHb0Tp3NomWIJUoxYYltjKXI5+Wc8RnlMau/Xlpe6L6+I0zv+PvtT06/Z29TxZ8/bmVcfOG9O9XZwzUgW62YsutoKg6OKMeX4502eYe2PA/vxlG8dj4m2JRhsKywWsnW/rAdh0aSHiYOSjqPMgCLQYSsHa7lhw5AhHSHLHyRkxPMJV+LZDFi7GgXYAhtRPeaZBaTZPXovjrFz5YcT2FDaUiCeHd/hHHH6wFEGJZJ02I8W22bBtsY2+JUHyFskm2jJKTLC4gCTPr3MTtNNLFyDpbiJ5vZNYASah6DE3QXcFQ0ekQuAdHHYL5G5XwMEfVzik5HwFJccRYzTnkl7OUjZ+z7SyW33nprJpPZsGHDbbfd9vrXv35wcPC5f/MCyJOjXocjvtFlU372YDLN9mlO1g2xBjB5z7a1sg0ZrVo8Z8LoFlt9YEayuPro6Nhr1m9qX/3kOWs3rBode6G69OvlgV18/VesP8zdW/nSGmZ1JmsSWjO9LbLRaZVoGtSgNmSi+CuOp8JvG6MS0sdTmifBPiQJyuLrJ3dP3zcmAgtyxhu1X8ONUqV905KwpVngihoET+sOM7WdgXHWHuLLjyMSVlOLoaygm8YwUiHnhBudOwrh3aoeVZ93Xcj/fCOffQO//5rknq6PJdREmzbjt4IFTtjC9MCkuRSCsCut5JP5mNLecdfCDeKRV9H4lJKPRF1omK4pSr50LC/psuRx8kTjx4bmqZRVTT0FY6j77DgOhtYc5Sq1GrrOZQtYMo2L5vDW87DVgRbzyFT30Snep86tvG2glScO8M21jJUncUnNLFe/s2HbP08xD7267aNzn5uB5LdB/F/+3N+z04yO6NWP+Buffqmbc0pS1vUHhjevLe6ZlJIAGMzG8QM7S0dfkoY9bzlj39NyJoM+kY7p15zY+c+JLYpzwho1ZHAQQYmN8WKrlW9b4tWHvOqA0RrC9CCM77ljhc5zi/2Po+zFV35H2YUXs1PaZ8PDHNpJrUIMTvsedoah/uS0QzvZ8wxG4/uUxxFhw6MYP7LMJkx48l2yeWrVlNExIGjN9qdYeD6rfmxGBgLuHzp76JjBaAD0u9Q9PJe9m2ntYOlF/7FeCTSHy5tmf9UYAS1hjcvwcHyqAAEVvQr3mAV89AF8IKe7tptzKFao+gB1n1K9wWAHkMdIBSWU61G2V2x+U4Q2wZH0tj5R9I0mI2tIMrxEUffQgA59EZ0CbePglihQjN0IQGv6RrhlBV9cTdWN2kC4DyDYrxfdJvm7Ncu1i9h2gqNjCSMNBsfBsdk9wMYj/HAD49UULy1JyzsLHC9ycERLpmTN0DhN+riTr1LxmN7K9qiUwUl8ecayZLiMwDsvoCnDoTXUU4lvIhwcCkdm8mDGCXEG28I32Iql0zg4hGcoVnniALesIO9EgyzJb9+0nIziRxsxYKlwEBzF7kE+fBl1n7u2JE5O3yife4COJrryDJRCdzBjcWgoek9Sz5coCcJSeIQYRxhOpw3qJPc0Yt1NMlUDjkUHMczt4rL5HBhm9V4chdFhFr4x9LRyopjKlIEtR6O/o40lAhmbrMX5szg6wr6hhlmUdWjLs6yXaxc/97vwWynvnXH1/z509yme/Iczn/8Oxy1btixbtiz4+y//8i/f9ra3feUrX/mDP/iD+IS/+7u/KxaLb3rTm4A//MM/vPHGG+OvPvShD02fPv0Tn/jE8uXLn3cDzsh/RO4+UV835uWUCKZq5DtHa7YSoG4EoTejbGVGXbqd8K3s202+GWXhZzi8m965rBnx2m0pKHFs2VfxVzR1bpxoDVayjQSEazLk+gbJiBTE7CrrCS8KuURcraqe02pLyfNNFLAFRgkCoysV32QVlgiQt+RI1Qd7V3n0ieKJlUzxjDnqlhfUWo7Vy585tK7mHcoYVdOmZgQz5hvfFXWgUpz9q2+Y0JrEALMRCWNlkejLJOiWMJCOVXoCnkYKTSIiv8CoRkV6wiA8uIgQVsUQkDBD7J+P77ipe/51HeGGu6cmTrx75wO7y2MXtUz95yXXzM+1TnpME2M88yjjI5SK1CtIxA8XX5u0PSQcuYmxZ4FVY6soUVmd2GqF+W3B3qTUT+AkPR2bDsIq477GdxkfpV4jk8N2KI/zxD3U6+QL9O0mX6A8wTOPcvnNALOXcOIgPmCwbFobEzZ6z5Xdq6z8cZ012i9YKo/R5HH+z7mXlpzqpa29bRGHzpQn++eMq4kMTa6ZPsED092rjmXq2VwlZ+crpZaS9+AM/xuzaodK1TbUHrs2r5rFNyyZyrefYs+AB2NthU6rJEH+f8ZGhPt2sG8IV0cGWZJepyZEMj4GhsuJx5w4NtGfAZNevFmw5uI4pkPJUOo0iTZhxFbPEFFSRO6ZNlg02MQkib4RBAGyGTw3ylSIYI/0k46hjdjhSUMwENHpkIKo4nsFf0YjEx+3LTwPS1GPVvrDK6Tc0jgHUykKOSp12vPsHcS2wuWurgLXLOWHG6iON2T0C+GmhGRGprscv57BlTPUfF49ZxLe9cqQM/b9JZGDBw8+8MADfX1906dP/+AHP/itb33rBz/4wQc+8IEXvyVz8qrkm4wKtoBNVkvQqLJTMHL8dexv7y9M5H1rQanVNuxoLmKky3ZWNBfi8/7iQN/68YmMyK5K5fWbtx16zQXdL/4OiXUHsVWYpb5/kPdfxnef4vg4bXnevoLWLH90BT/ayN4BFBFDugqjfROFDzU/1Gahyk1nr0u0ihmpx2TnccpecjKIT0oVm5SmiuOX4LS4ci8pS0yiwBO6m/TF07GhBhGpghFTkoODHAmYZ2LSTkILkmy3AqBSpyWPo8jaAG058hmGy3x/PRmblbPpauLpQ1TqLOhh5Sw6m2RkUMm4NhnbOgxuolqD8dFxGBVHoDoarrQZiqP49BETrf+bxnk5ySSpBL6HeK42IAOpryfH0cmvJgXX6ScoDahFKgBHQ92jFm1S7y/SX+SaRfzuCvYNovXSojWzljuQ8d7aZxU27IE90eCrhNIn53Dh7I5rl1w3tYWXixhjtm6Wnh7AZHMMngYT+kslY1753dv+8Ymx3R7+bdOu+PzCd8QJDp7xL3v6k0+O7gF+p+dVPznvT17Slp6GnLHvaTkD0CfiFKbTaMpNnOdKEgqaiFvMUgXfHxMRjCgr6+Raq+M7k6g1utDo4fvsXLflFGat/PPOOW988foDwL4t7N0crnBLij7WrdPUzN5nGBnA9zi4nZZOtKY4SGsXpSLGh1T8EnbfpnMqxw427JAL08cN29cxfEKIlMTwCYYHEFBWtNnXIMLgsd9oD4fCMiYaowKwockSJdQ1bswSjgpHIFhoEN8gIiKaN3Sd3u3O7eXfNkcf4jGIXBMdJaEbqHuhIYy3xCfmOHoU6awH12u8WrTB2QjKUPWwhJYcwxUcwWhyGVwPgoqm0Q1CIx5DrkLORmBhD1eexS+2hd8m+wFTTzdxLzRPHCDrcMVZLO/lkT3UPWoeGnyfkTKOxY83Ml5NfiURIhNcb6RM2TXIkHN+3eoCvyiLp3VucFZ2cM+2Rhio0eHQmksXcvMyLMW3n0KDDX68SkYIc0+uR2SwIzJ6bcJ30LaY1c62Y2iwFALrD3PpPC4I6sSSzOwnDnDj2TgW2o1CaKh57B7gM/dx/TnkLGpe1GbQMFRGwJKwbUFVgKQvKY8nGOSAlHZaK8eKDaF78EchQ6mW8tIC7zbCJmLIAMPcLt5zMVuOMlzmyoVctYgvr2FvVGJ3aJz2HMOVxCP00kXzovS6gIzozcvIOfzZ3QGxlrgAACAASURBVIyUk2ZbwkSVC14aDq7fiCxumv7Hs9/4N4d+9pxn3j79yle3nnWKlx0cHIxXyyuVys9+9rOnn3569erVwZFbbrnl/vvvf+973/vLX/7yqquuampqWrVq1Te/+c13v/vd1157LbBo0aJFixbFV2tra+vt7b366qtPr29n5DcnbjqkMqbFkde2O0+OulVNVjEtpxRUfD3uh++GZWE0BAUpXP3XGyZ2lvTRmjlc9Vts8WFW3tow7odGTmMp5WEWNFlv783dPVBfP+qNR6v5wXKxwhyp6mErorIgQr8BEzJf2Uo8YwbqJqMoevqiNhvoq088MHf/NYdn1Wyd9a0dS4c+e+ip+bm2otuzb+IAKIxvqQ4tlm/0DwZ2TfgRraoxWODjKMtDR8ikCEHevITVMkNkNhVGhkhl9DGMhFWyRzs4aFIpwwEmq2LIVRAjSFbsLx/bGgD02pj/vP3+/ZWiJbJmrP9LT277f/ovMJrmC1RuoQLqVR7+ARPFaE3ZwY+WmJP2GXRsSYLmyGT8wQjGR0WPO8ZdQwAharL2GwhXVJyfEeEAykK7YY9D4xydHMCn9UpIQz90DLHoP4CTRQTb5kQfXsCUth8nh+eSKbDisslkONkmFn/IGlwrLZC32bKO7umc9zqmT506aQJP9zNVyx1vIV8zuULuNX90I/+4KXd42Di2EUe9fcXA7MrePY+IsWaP2Waiavq1tOVYtpCfbB5vzQ+PVaf2DQ84TqfRdtbC9ekf44kDtOQp1cLCcYFrEe8ejR9oPDe6mkJTCA1MxNFrhdAApjdl6WiSExPYFp4foUiEhpvIt47XpGPgQ0UogE5PxZMmavCx7uEEVHgpw5c0O7UGEF4jIuEJoRZCfsR4ZqQ9lme5I1gKx0ocTqIVrDBiSG2UNIb2Jqou1RqtOfIOBryoXs5EjS8+mlR3xIS02uHM1uG8JFoPa3AzQCkcGx+as2w6+jLdA/fr5Yx9f0nkmWeemT179vTp04OPl1xyycaNG1+SlrxlamZHyb93oHbYqwtB3bFU1B5vr4mjLdJYZQwih0aqYnn92aFLB2p7CjmQsp8sp9W1WTc+rkRExBJsUbsr1ZcAoC9kkr7YFot6+IsbqLgUIm6HuZ38yVUUK3zpcfpG8UwI08caLLBSgRVuMOWE1421WqB702Q1CeZLg96LCVEnJSSFfkxq3MOYO8qyT1O+BJ5Gsoua1PVJ6LwwIq7WrSK+qBN4flKHjIAqTSf4gom2xQW3qLqUDTPamNqCpxmcCNPUpMZ925K48sgYv9rPOb00ZVT1iPIhdQ+MIWPjeimKG9GIwbLwEp8n7EF6xJJhTT2INLBiGs6MjVRs+BIjGIeHjdNDSwLox0ZJRVY1CR6jnfdJuG9SJ6RaYlLXCkb1kd1cOp/53dx8Hg/tbhkpLRsz2Db40YUFA00ZLprDm5aRfxnSfInI+SvN7h1kslTKMuNlEALfP7xpXXHv9GwH8NWjD3549g0zsyGc9bWjD68d25u3MmDuGly/amT75R3PXfnpt0HO2Pe0nAHoQ6mXDm//5U2iMlrXY6OAGDEZY9wA+E2CDgERpzDFLY4FFGVaV4vHn4BGVwFlZdozhWnKyltOy+jh+3vP+dCL3K/iUEOlllgzT5tDqcihXdSrIZ5ZGiebA8Hz8Oppnyay4AalEEVrO8WxZPVCQITu6ezbQjICkRXRJFh/cKxretK8cpHt6yhPMGUmi1Y27E08RTH1ENAUgpxFJQtyzMiZB4eNiZbXTRRcitFGjDFKNAa5IKuuOp0Y5liRv34osrhENjUeqcjIZezQCQg+KsWKmRwfp7+IGy1NxxVN4+sk/8d+VWTLg7wAz1B2sYWlvSzu4ViRdYeo+2Es1xA5hj4EBjScOx2BS+bx0O4QaEZCUpoE6TZJET0BX1Ou84vtXDyHFTNwNUeLHB+n6obdL1bD52lSzkHs2AkUMn5HZ7U6xdZlEINXmzvfufuxhsCY2KmKfTmDQMbmf92fJHcHzpalsIWql8yt5I6Cn3J3gjGs+9y7I3TyfEPWYdVu9g1w8TyWTWfzsajXcGyMr/yKziZacoxVcesRzCOcmOC760JS+PDVjvpoAhfu5NWOdPJpcLpCwBZaMrzxYh7egxJmtLPpCKU6vgnXcuJeJQ6fJNiBEWoeB4f54XrWHQoxsoMjzOrgyFg4DXI2Vb9h9cyk/zMgaEHB9YspZHh8PxUXJfgGJczv4tIFLOqhp/m53oTfavncWbfuKB+5e3D9rznn8o6zv7j4Pad+zS1bttx0003B3/l8/rrrrlu7du25554bHBGRr3zlK1ddddV3v/vdz372s+VyedGiRf/0T/90++23P+9enJEXVG7ocZY2W+vHPIGM4j0zc+e3WPcM1Edd85Pj9e0lzzfy+p7MWU3hVq2FK3joR9TFjLTov/fG8yVzsKJ9rREZc82F7fZTY74h0roKbbQlsmVCz82rfzi78OrHxyJDHK68BgpGRCwxokJ0WMG0rBp0pe6bVkvNK6hjVf3GqZnejLppamZ23gKWNXU+2n3kD97wy9nFVnua+q8Lz7G3iECbM7Utu7hdlWu4dTMtaHYpQOclAsq1AWJ0PkD9jIBRiI7g1+grUio9PG5Cm0KUgi5p25HOsgewRPwEURVbScmrjbq1oG39bvlgtWgrEaTLy737l8trHQZhYJPX+8eO3SVH9lIuYSl8jTEo8CVc1gytXKPWD/qXZraRCHOIXYs06tsQh5LSwQpLkpRl4oQ5jeXgR6RoyT3AraMsZpxF5zSeWU1zQCufwa2RyeJ7zFyI7XD8EINHaW4HKI/T+mzpAU6O3tcpYAosWMHeLRw/CDB9fsNp5110buumtQMZ3enbzqWLs4Vm3n0eD+9mrMK0mczr2lvaV/Dsz2xueuceyzJmoiffYhT94/i6XPZmlmuAb1u66vGflrHjBA/vxtXYNi15ilX8oOKiTgxcbHDjvg+V0SZkyAEchRvXACJMgU9AAYUVsRXHm/1jCxW6K4bWPK7P7C52HkuZ+OClIvIHUuhJkgwoQLh/zo1WC0IsvmE6pPL00yn5RI5Typ1rQDGiBNUG/CW6RcCqp1PcUAHKr0gGMLhs1UUJyqYpy0glHJAgQ3aiFrWHEPIouw1DFE/fOIEjuKYytBUYLVFz+b/svXeAHVd5N/x7zszcsvdu79pVt4olWZZs3MEdGztUG0jMRwkhLwkBEvKmAQkJ4JA4CYQX/DohEEjCG8CAbQi2cbclG9xtFau3Xe1qe717+5TzfH/MOTPnrgSRMZZloucP6e69M2dOm6f8zlOqQKGKJ/uwfsGvJEZ/Sr6feBofH29tjblVW1tbX1/fK9ITR9CnT6v79Gl1H94/8y/DCLhW34ZxuBX+GWnUbJg8pK8EZhLi81tmX2hy3ndh23u7OqKGkoLe2dH+zdFxYg4AR/Bp6VeiLNPbN+JLmzFbQjaBN60DAEHIJDBewP17UajgnEU4ayG+vw0HJ4HQMDEMiuiAvCYWzOS92g5ClOM0YlmMmsmNION5vuHRB329eWqikn1FMsM4G487ELURGb/QLkohT5ZC5IAZ7cmu+xYdJ1haCqxdgIOTKBlJ8zqzaM/i+jNx50481af7EEkN/WfVx9YjQFTNRv8UKjkqjZtm7kwg4tBOhNaL4pk0LXrDJCQ+xkKoxxCZs6gGafg3wEjMF3VNxMJV9y16qJnHRsTPCec2m0TFU/Ft4Lif8XLo1sLrC1UEEq11uOw0PHoQwznlnhAdpads/PHl6Gk8emjHScWprSO7bpFesXXpdS1Lrz+S30UkerMnDla23vBG2djIMzPWstPE2ldB5JOAYPBIdTYflCvS21k40ptsZfADUy/8cCKq+E0EHqnO/LyGTjI6Jd8jOgXQK8oNb7ITTU5qebU04JWnCCDLTgXdVTkeCA5ZbphvVLn4SC7lDxAgmQGu0cC11GFwqmGZ784IKy2DqpN6kc7avwxqagcBgVGJk4A152LhCmz+IXw3NsDdErwKmFEpxJdyrUtT4GL4kLbBIwYOkEBxFl4l/qbG9GXYApLAAZasxcqNcfe2PoqpEVgOJoeQrMOSF8uNJTBaNrLdEcAsCE/kOGMhzwySLMYzaY+oN1+AOlRgogJbJbF3BkOtLyJT59OHVb2dcPxSqpi1SKSt7wEIe0dBQGMauRIA2ALbR8BS1WKNJ+go27JGJ4CBZWvDsuKBCNuHcGACFV/LSG2nzRexABhvOB1LWgBg1xiqXqxPwEhoAyOxXawfAMz4aT8IWNSMyQLKnro86SifcZjdM55rC4zMWX/yWv5ryWSDA0CozO8wHhp6JSjtWT97TRcKVYXOq1WWSDl48zrsHMPOYUMLhLHJUNsTaFd6qNo4VQ9jBQzM4PF+vPscvHEN/u1pjOZjXa3koqMeZQ+ukUfenN4aTfToKPt5Kml4jQQJVZbHk9g/hbUL8AeXoOrjP57GXBWBD7JUHnw21+BYLRPgetg2pHaORdgzht4mNKQwlkfKgW2hXEU2iZKH2BXINEi0R8ajB3HWIjwzADAcgcYElrXhf10Yb5xXM9lk/XD9n/zFoe/e1P/DY17w0YVv+Pxp70mI4xV/jzzyyPFcdsMNN9xwww3Hc+UTTzxxnI9+FdFJUkTuOKkzIe5/TcP3Rtycz2/vcpbV2QB+ozsJ4Lqu5D0TbsbCte0JS78RbQuw6ZLi8yP+cFIecYOlgcWABU5aoiqxvxjM+hy/rwCIupIiLWhnITi30Zn05mUyVe5hDnFnyh6o+BZBMgshrm1PDLl834TnMw+UA0/ik0vTXUm6a8K7bbS6OmNd31X3043Xf2d8nwD9f52rlqcarmpetGl2SBBe27Tx88su+tjBxx7JHalKmRJ2OTDSmglAEgkihgy1mcjkC/PSyRBPDMurawnF2gbjKGF9eJeIeWNoJ1MUzK74TKCyuKm4uoCZgbe1KaS5zUmHVU8tUG++nm1JCQCgBLwxtluJGcJC4Ct35LA+enjOoVQy1H7QfC7suNTBAGRAARHyYPqCC0vB7gwda2g66SOOwpeBSrNj2Qg8MGBZkBJgZOpx3tUAMNKHuSkFI59+Lkb6IATqmxD4sB0dJc/gsKjPzyaviqcewPQILBuHduB1b0WH4dfVvX4p/qgx0z+FtizWdgNAawZvWodvPoOHD+DB/b9xfve5+1PXDdoEEEPmXDTXAcBbz2j53lZizKScmWQiGwQJP8DANBrSmC5huggGzliAA5PIJOAHmC6pNbUEAj1lsa4CNY+2QHsWI3MaidCzJhhMqEug6CGQGC/AslD1FRKddtBRj4FpvXhAoQJLoG8cltBLyPHjwqOgpA2pHc9Zd0MQLIGGlOqwCXbUBMNGfT460h9IhK79MDdUvKXqHBSq89dJnTcYuRrCfSOlxlaixwEMeAEuWIpCFfsnUPVAABESQiUWMN1Xyy4srT9E8xxt9nk5ImaKMPfsZBF/9xBuehPqkz9vk70K6ZR8P/HEzFTrP+X7/s+6+MRQTzLRYjvTvi8NBhG/74i4NjT+GWVugeJOYUV0xo96Um8brv5fUf/u7g7zEbectrTdth+azfUkEx9f1Nv+ilQAXtCAv3kjhmfR2YCEBQCBxNefwnMDalzPH8HKDhychCXgG+ejEddS0TzQJj3AQMpBxVP8KpKa6n+u4SThtxSdc5ixwjCCfSPTWM9/bUcM08nom1qRyICFeYNxF/T1UEeesTM7wBIBqTWteNjYi8f7FPv1pZqTQhXPDyqfqvCJrJLvxYYzQ7kdqIy5FM+A0n9CZYlcK5kMKgGJUNbF4ePzbGFlIwqK/Nj0BjX+DbUjjtuPBx7ZueF5tpmP1wwLM6m25Xj5EC9fwkHJjcMD1ZoyiGAJrO/Bc4O6/xJEyCSxsBnffAbPDcCTecv75vKB59r71ubtP9j9WjuwQMC1a14KOi/98uFn/ryS7xPCnjly377x7z089wjAl/a8772n/8OEh0/uK4278jd7Utd1HldR0F+AKJO1rrzmZWr85aCrWtcvTrU9ObdfsGhxMl8evOf1Leu/PfaTP9z3zaxIAKhIl0j0plp/rW3jf9vayUOn5HtELxWgD4LgwIEDq1atAvDxj3/8l9GlV4asRCOzK6XrV8KzJsupNCbLHY3umrG2BxmBAuEj45QgDFi+hoiddIeTbCXLKef2NC14/dzIpvqui7rP+N8ncECKlqyF5+HwTkyOKZ8bAlq6AKHgeNJSg3WmtZZOTI8aFoeObLYcsIQMdBVxQz4mk3CSpiA1iFWodKgnHN6NwX1YsAzrLkBzO47sh+VAlkACuQngxQL0nmQIYkTnzxKSthdoUZKIWEhunn7SWzKdbLYlcsnk6VNTNgdCHAZ5VGch46Bv+rgA+kBi7zj2jKOsT+ajrD2RFOxswEdeBwC+xHeew5YhJVCb6zBVgCvV/Ea3WOYhtyGVw2ZN8DcW+hEgTrFpaprKjoXFLTg4qZQrW+B1ywHg4CTu3hm3WZN/EJBH5++LQGECMwamDSWGUKhAkEqjq/BfrUwQYAm4AR7aSztHG1qX5CfbQZSRA3Uz/TVbhATOWYTdozUpVghY24WpQjyr4VsnGd/fCsuCEKpg8bxEPWYkoDC0zFCD8VmpbuEw//MZ/OGlWNyC0Xz8oGwSo3lUXaMCmwQEvMCw5A0LmSPsPuqoGb2I+Bp1PQGMh/fDEihWsXtUef3HkfjRzMxTgo1ACib4fpx8gBj378aqLnRksX8SAcOXKHhgA8oypzHaUbMVfPqeeA4rJXR583rxqiaLxN8uv+GDC674t5FN909tO1yZZHBvsvXKljN+s/uS1ZmeV7qDrw56UfL9hhtuaGxs3LJly1133XXNNdf09/e3tbWdkG7+gtTsiN9ZdAyfuI4Eva9nPqrlSf7PyUoyiWmPmXGoLAWzJBEEkogytpj1DYMH3O5Qsy3G3GBd1vrdHXOMyO849lciojkfxcC3CK4EiDzmrx2pEANgT5CQdGmLsyAlvnmk8tHdBVsIX/JgJfjjpS1/veT8qG9fW3nZPdOHqzK4rLHnxoFnn8yPWmRdUN/x+NzIvHgaW0Cy5MjtPRZfkaAxmE8kGiLuQSa7C3mekWE8NssVHxTQehMRA4LpTxZt/EjP+t2lmbun+7OW8/3Tr/7rw89N+pWLlnVln0qyByJIl51OAWDBMhzeg8khBB7I0uetUZ4+HVoWjcBKwNdpY5UHtUCNljYPhdAUhhlEzL1GrNWY2yEfVrcICzJQx/QyQOdiddlZl2P/FrhV9CzD9BhKeSSS2L8NdgKrzsaytTi0Awys3Iimn+GzceQAdj6OmXEww0khkUIihcnhGoAeAJa0qNP3iHaN4sAEWuoAOuvx4TOqyYCYAJtJVANMFnF4Gl310xevbNm0l6RMup63pBUJB0TIJCAZuTJe04vzluALD8MWsAlpBx9+HYZzuHMH5ipAJPX0VgkDsBwLFR+2AAiBX5MlZnELzlmMnkZ86xkUi7Haw4AXYH03jsyow3siCAFmpBMo+0hbEIR8tUZzYIYb4KJlyFWwY0QpAys78MELkbTxox14cK9KmFMj0WrXsmZDULzARKhLKHEf1oePNr8l8P7z8JWfqlMKGb3IZq6GaN/Mc1uM2gdYYtsR9DajKYUckHIwU9JJojV4FHfQiNE8Btql+xalIZqHKO2fwFm9+JWjU/L9l0LHL987Ozunp6ejP6enp7u7u3/O9SeArmpu+tzhQWkmFAEMZNl0hzLDpiJnIGURJ5iXFoOb1zT+Y293lZE02EOdZf398iUnZjg/jyzCQiMU5kubsWfMeNOBvkkkLbgBLFLxvrEMAxIWqoa/czgVoYMXTJvUhIb1/9EvYUhQPIEhRbFpmt9K407SZrLik/IorqXv4hrWZpBpBrLytXJstNZhaDZm2ukUqq4KBT48jf4ZhT6H7c+WccFSPDcI2wJFPmqkEr9w7YOinpvWvaEuMGgy1QpGi/RsDij6mrW6YOoWKiida1YE0Jnrw2uYOSwsbhGZoQb6xli4mKsy78+od6g554hEj2n9ub7KkxbDF6HAEljWhstX4PlB3TcBANeejoqLZwdCq/Mv1+3+7qLDpcTsd0TyyZ4vfOzgFRc1vAVXrUahir4pNKbnh23lPL5viEsWrW+is46dld4tDRUmnk5mFwOQdmJw+L729hUANg1985Le975h66IDZSmAu8bdH57V8OaOlwujf7WQx4FDVtZKvbHtrH2lkTor2WbX/zS3tyArD03v6Eo0JoWTEI4P+WttGz++5K319qujTm9Ep+R7SMcL0Le3t+/cubOjowPANddc8+1vf7u5uRnA7Ozs6tWrQxvs7LPPfvk6+rKSX50STqap9+qpQ98LsS2G7yYm3cSU7WUtmfZEPuJvprYcw3G12FZQzVlOg2Wl6jvOX3Xl9/zqtJ1qJbJO5KCmRtC/B7kxeK6yPyOZ9eQ92PA6WA68MIu4RjUtCxygNFd7LqsR4zCDKgzIMRq0H6BqmF2kzWMzJCuyTSRwZD+GDuCcq5CuR2EWAJgxMfSix8jjrgAxcSQFiQRJ8GQZqQA5tyr3j3etzwQT4Kb+xsZ66S3p9OhQEc11qLMwU0brcdTs9SW+uAmHJrVXsiHqTJVijXa+KHu4/kx0N+D2bSBgbM7AWw21SZq6TtSmRs/NTHZxRDaUVhGeE8TaDuH8xTh/KVZ3goB9Y7hvH2zCJSvw0B48P4TxvDb/tP9e9NAwCjtpo+ojgApyjLHv8D9hBPEBtoUFjeifjr8/+qxqtoLZSkKIBcFWKZJgqU7jNfADEA6Mo+wZLw8jYWPzfpy7GGkHZY21CIIbAICv00BkU8hXa2oZ1SDa87RzxLpaVDju1ufRmjHSDBPedibuegEjvvGSC3Vv2GR4WWC8G9GEREOwLZ3FCIBOTesGsXrq+njmCIan4UsFbdSovOGrUuufEjaetCB15H50sW2BCPvGceOv4QsPI6yvq8L/See4j5VFhSbUNK519EOTyFd/xbztlqY7PrvsnZ9d9s5XuiMnO710+X7yFJF7mcgRtD5j/zTnKeiapSQCwIz2pHCUj7gMAevGBFlEe0v+uqy1tM56IicRlnJmASBtBRUpWFWGBTO7kU0Vtk0AyGUsSYmK5BlPfr6/UvCREDJgfP1I9Y+X1pl9Swv7urblAH401feDyUPLUo0S/FR+VJdQi9LKIwFRVqlbSFvXrDSAyBc+ggKBGKln7Q5M2hAlnYQNhmkayQ4mUOjpzmDBhASJi5u6b1p6QX8lf8GW29qclM/yvPqun2y8PqyCW63n/BMBJJre4titAJCqw2vfjKkR7H0eE4PwqorjkgYkCTH7JIJtw/dq/LZZquKj5vSquYhkYKS/men3WSESoZBh7cEAwHbgu2BABqqubHiSO7gPMsA5r0e2ERsvBYD8DHY+CTsBYSGZwuwEiLDxMixeNTzdd6sljuRG3pTLXzZ8EE4KKzeivhkAygU8eTcYYTUB+FW4FcgAmQZIieFDqBThdxXm0sU1mZbsPCf8KG8vMwQsItI1gjxLBPWJZMml72/tDAIGD6en9zWVHj/bee/SjvUlD8zwJK5cies3AMAHL8TjfSDCr5+FFe1Y0Y4js3iiH54/3zvBItQlsaINy9uwsg0Ds/jeFrgBCLAEsglkk7AI//4kcpV4ukN1SAbYNwEipC24AUAIJGwBBhpTaMugKY0nD4Og8R1Nzx9B2YVjgQiehwOT+MdH8PYNWNuFR/YZqWainQy1lkLnu4+92o0Pno/ORowXY7VV3c5Y1YGfHkLCRrEKIWp0fkE6MgLGXSLWks0jDctCKoHJAnqbkK/CC8CMbBLVAK4fqzExZqVfzHjH1mIu8zLyh/p3qFp89XHcsBGXrMCvIp2S78dJL12+r1+/vr+/f2Jior29HcDTTz/9jne844T0/dhUCIKbBo7UC4sRVCXLeXBl/LJEb5OGI4nAbJGQrF6tiybdg1n7rkV1FTn3rccPvrax8Tc7269tbclY4piPfuWpf7rG04sBx0JPIw5NQ4aFOmp5UdVXzC3CjiPjnA02Pg89h/6pJst8LdZsmopAnOku/I3NJDaR4WnyTVLsK45wmieqowQvUDwwYLCPtKPiqxiwCKe349C0qpSWsBFIuKySlILhBvivF5BJqBBwRAqMiLsTKS0wdZ6oJzAkhRip697buHL17L4zpneoe2NoPmxO6hPZebZ8dGV0MAAw6XLHR2X/D/9lgEmV0JEar4+UFdPmjSMS9EDipYufBwIkGSuonyYZ+ydwy2M1clMIXLAUfqgDQYK/vqx/UdkObAgERxKZn3Y8etFr/jcmi7jxPqRseAGuWYPXr1K358r8dz+lqRwRy2cWwlpLZx4jgWoi01vfcV4ldwDCgVuabVZajSDRX/L2lYK0Sl2Abw9X/ycD9BJ8Y9/t/3D4rlV1XR/ovuxHk89PecVZvzTlFt7WcU6DlW51slXpJYUDomtaNnx55ftf6S7/4nRKvh8vQD85ORn5i997772u6/78649JJ2cIfHFq6wt3XkoCgVuwnYYAZdb6tiDy7RKxZduNfpADYntWHf0KQ+7ohGkMYvaqcwdIOG0b/5KE7aQ7fubjXx6aHsf936pBWcnA0wMfWzbBTqKlE66LSgGJNCoFhDGLpXycbCNK4xGPLzr6JQUXE+C58FzD8tLJW+ej8+FdEsKC7eC5h5CqU9JNCEyOYmYc06OYHkNDC047E0SYGoXtoLm9VqyHPdmUc787aUtlPovwMDwUhUWBUoD0OJIHGJYkW4hqINJ1Sbb+ZBH2p/HAXlQ9nL8Eq+fXXjsG7RzB/nE1HmZlKBJUdZpwfN0NuGYNSh7+9QnsG0d7Bht7YQkF19aoQLWGHwzjMALxaR6oIOLiwyqxgL4xVFNaM6hPoadRPWVlJ8o+tg/jrh0YzqHsGo8LiaQOWKWwLGrFJeeVmQAAIABJREFUV7oOR8HpUiPUIeZbe7yUdnDeYuweQ75qOmqrcG9HQAKBTMgZT2QdmSPAtzKJIBerO0wYKyo9KYKJqwFu3YLbtmFxC/qmlJFpai2swxUJsEmVZYucEWxCwsGVKzGUw3MDsXau0hhrRdCxcSSHyQKI4FhoSOL8JWhKY6KoViGeYcRKMEegv6l1sZ4rAkinvtVLubQFl67CvTsxNKe4RsnF4cnYY4UQg2gRzsT6MIC0z8hHL8F9u7B3okY/JoIXwBYg4LYtmC4ApIrcxpMc4W+m0lkDWqhV8wL85CCuWXPsV+AU/UrTS5fvJ08RuV8WfXu4etuYm7XoI4tTuwvBfw5XByoBhYVpKDSr1Is0XglSQqQtlEJ3ZXDORWChO2nlffzV/uJI1de2q4RVLAsXQWPEtYIIyFMGnuJ4JHisIq9pS7x3e2FvKWBCAFiCigEAPJXz//5Qadbja9sTf7gkJYgA5Hw3IQSAaiADIM4QCkCyY1ndieyhaq7GqGP9r4gsatInDdBGYISNytiIhcmsYuww5rpqR4WHuORysLecywfuHZMHAS4GfrOTfGj2yOFqflmqAUByKSWX1miko33YuwVEyE2wW42By/mQgs6uXynHnNWwR2tRhXkQgR7u/DStGv1X8YKa3xMQeCrLDbOKmJcSwoLv4fButHZjxQYAGD6Ex+8CS3g+so2QPhrbAIClP77zI8Xp7UI4gzt3jZcuTtdb0kdhFpe8DSCU8hA2qiVYWqwJYPkGLFqFrY+ibyeebjn4f6cfziStcxo6bllxyeKk4ZV2eicWt6BvGoHERctG7Y4FP34URGWbUoEcd0tuwlsiQQE/uGDy3Wc//YG+xWc/0/r8gUdO//gNztAcsims0srqmi6s6Ypbnihg1xhcX20DSbpuMsCMUhXbhrBjWNVmdwSY4UtIiYY09o1h1wikjLXk6F8G9o0DQJipAgQBBBIWoeziTedh0wEkLLh+vEJslBTwfC3mJIZy+PKjaEiiJYO5MioBBEGQOlEIC8ULC69dipKLHSMouIa2A/WBBEYKgJEXEhqo2juukC8hkLRR9dR5PHNYwf0Y20voCMXoKQACiakisgksaMLGXty9EyUBIrTUYTKvNI3woUxIWir4T+3Uoze0iaaY88Nqa35nC54exOJmvGndq7J83yl6yfTS5fuSJUsuv/zyT37yk1/84hfvvvvu7du3//CHx84/cGLo0dm5J+byvalkPgj2l8qCSNYgxQCiF3G+8QOCZGbgjEJw4WilXvLfrm/M1CXumpnpSSYfzeUempm9vKnxb5Yt3pA9Dv+tE0+OThEWsgjHgkU4bwk+fDEmC2jJ4D+fxvNDNZJMKOtYc10Dj1YUMRPzT4NRm74+8U3zZKpxPWi+nA2/jJajJkTYfFYk2qFtItNqZjDjwKS6SxBaM1i7ALvHAEAQsklVIM0WSkKHJlLRrYG8QxIALMigpmOx9iJ030I1I1T75PqpF9bN7KLI/V8NSygnjFDjCsWBSjofXRQ5yOthqqExk01sliJDzZSSnmozszAbVypFKCpLbjyE5i10pJjVGrNEsAieVMVUwl8tGx+6COkEAKzqxK4RQfT60Y6tLRNM7Fl2Ouk2rTkD67rx4D5kE6hLgIG7duCyFbAFgMJTg5mpfNVKWAQL03ywfEyAXlipxefeNLrrK74713P2X3XN3rZ76lEGNrRffVbLGUAhHJhkLEgeY1f9ihGDBypTWSvZ6tQEHPgcfLbv9n8c+HFZVrfM9X+48A1ICjX/KvutTnY2KL6+5cx9pZFHZnb2JFt6ky2loPp8vv9fhh5oc+r/fOl1bc6xIxhO0clJJzQH/ckZAj++75u2naiWJ8DkuTNc4xkmGYBliXRTSrQms4uaeq46/MyfK+s84uFS23gqp5kyc4VVN/TC57vW/p6dbPl5PXgZ6NE7jBLoqDGfI+o5DYN7wRIdC2E7GD6onaGNUNo4XCBysLPU5HCU4DU6mdAmfCQvIsyBIolAymqQAXwPpQCsa84T4el7MDMBZlgOKkUUchgfgGQsPwNLVuPQThRmYSdhWeggTt0nAmdBg5xKe0ULZr6hULQUgtbNiYo4f/b2vZlzp50lS2fnOi5wACh3sOOnbcM1GITQcyEkGEg5yCSwoBH5Kh7ZgZ0jADA8h6l9IIJtqUospkxUi4FYTofTZLpZkfGn6ZWACEMhAFjSiskCUg62HEHFx7tfAwB9U/j3p9GYwlRRAdM1wC7ALBgzdc1Jr5r0XQs6myTrhHcsDHs4MgINw3g4h4kiXB9/cTWSAn9+dwzZNKbZdael3xyQzWUB36e0RV5Czuq9pRsJbVdVDIdArLQLT6JvEsJSWftN9SLUNcOuSt1UOFEhnpGwMJzD2k4cnsZMCVICpIx/HaCJIAAACXWC8seXozWDnxxCNoWyqzP1Gzn+Ij3SpAjkijXIWr9CIiQcfO9Z5F01q+GqRVeGjWQctUkuOQ1P9GOmpJq1WB17tGfxZD+GcjqPZDhYAoAA8BmvXapr3hpYPyJ9TncS+qWN3Tr0NUzIJjB3VHbdU3SKjo9OniJyvxR6Nuf//u5CT9LygSufmrUFLamzFGtUnFjrCEQCqHeoGpBN0mdmthgy78uKRErgzvEg8jMHGFYVXiNEmAPE0qB2JApCe0wAHLrb3zpSLQfc6tBYlT2JpIULm2yf8en9pSPlwLHo7/vKa7LWNe0JAJc29cx6LoEG3EJshjFAREQJEkNeMSOcQmCY91HmO9UBAknIyAjUyUkRcTYTJQyvMTPUo3Y4kQZAAA9Vi+/d/eCoVywGfpXlhF+uI6vVPnblvfw0HrlDHf1KJt/yncCOdJiEYJ9JRvJT4+lRPHfsjmaatFHCHqjLGFHht/jLCJGIsvkhapwNH7VI4Qnr0QDMmJ1AIYc9z2JoP2wHyTqU8mCJ0zao6jtuaSg3/GiqYQkAH2cLUbKsesvC5BDKRaSzaGhFSxcmB+G5YEAwNrQECy+0Ah8HtqG+CQ+07Ozw6utssac08+2xfZ9YZLi+1iXwW+fj4CSSNpa1ds9W5MPJqmMliiWAFhRphDyWFoH66kpvGe76kz0rZ9K+c4Tc4nPOda/5eWlkv/kMpoqGR2q4c8IM6awOhqVEYx0OTILDw36ACEdm9dl2NMuhJDbkfnTqE17SlEFK4LXLcVo7HtoHX6pli3YgS5TceL3NM6HZClBRbYYKhhCoS6BQhS2wqBm9zWjLoCGNJ/vhBqh4EEAqiXIFMtRNAWZE1Segy0/5EpbWX8M3xczsDBPDitLQIwZr1AYTSrsruVjXjaEZlFz4EoUKyi7OWYK0jT2jmCqDgJY6EFANUJmX79vgJ+H/UudTlhwrqNAqVtnD80fQkMIbTlzNvVP0K0bf+c533v/+9y9cuHDZsmU//vGPX1nj3SYFkNYLkRRWRQaAAW/GoqcWdQ0/MUBotu3BJudrWSshhCXodfWZ3aXypOf7DJ+5r1r9yvDoV1YuP1EDejH0tvX4z2cUbzl3EepTWNSMcxdDkMousqYbW47EdhMJBIYze4R3x2QwZyYIrpkubfzNRxBi7NgQkDW/18AANR/IYOY4ujOYf736guIiq5H7f66CH2zDm8/A0hY8sBe7RlUKFxXNLFU60HAeIOOWiXDxcmzaHxtBahyGh1x4FquCufWvICGjIuesv4RhMutHzIPja3ARY9RExL4e7rEUkRrpefT8RE/Us6T7qRqsWYF5XQIySViEQkUl6ze90IIA247g6cMYmEZTGhcsw9DsX82c+6nu7fc5/vLg0NVty96y+pMAVG4lqfeAdnjffDh/hZBCSleIdFCg1mNBjn1T33j+v25N7nGa2j98xgeubdv4UfnGHVObBFlrWy+xKfHZlfIz+4oBY0Oj/dmVJ+WZ2S+PqtL70N5/u23sKcnyS6ve+4EFl4Xf95cnrtxy46HyOEfaRQAQS+ZQDf7y4XtvHry32c4uTbe7HBwuT3z60G0Pz+x6cGq7RYKJ753a+sL5n7dPbCaPU/RS6MQB9CdxCLz03AIjrJ0W69H6E7F03fxhEIRd13Pmn+aGHpodfghca5NGfDeyIBhERFaynNtf33HeiRzP9BjKc/OBUIrkDgOAZBzepUzNkX7YCVhJyHIsZOdLTjUXtf7fBjoaS15hXKAnNJGA5cBzQQzfBwi+D2Gp6QqFHUtMjus59NC/BzJAuh5gHNyGfc9zUsqqR74QlpTp2cCjRLuXS3klCs9EYsUjFC1NorSYxcE2fxsqc3v4rQON7W2LaemLnc1A4kiYhUcL1+YMChVVJZWBsouyh8kitg+rQLBw8ioeHAeBPhVXSEA4S0c7I7BCMdiYtZSjDLPw3nlxzaFWka+izoFFSCXwVD+uXo32LAZmYAtUfSRtI39rrUgue80lXZktipII/zNdG3SPdbcBW0AQGtOqzsxtW/D2DWiuw2w5HNfE4uyHFgw+VF983bjzd1szp88hIedlR9KdUdkHNKwcq4AMIeBHuWIkIGKnsNAd3rHQkcVQLu5jdCS1fQjPDoKApjTO7MHWIeTKYFKxn2E0aP+MUu8cC/kqWjPoaUSpCoviha6xqyMy519PbLTrwg/hRrQFJuYw52ro6Oh0hwAYJQ8dKXiE7gbc9GY83oexPJ49jMkSwEjYKLl4ut8oV0BqsG0ZVHwkLSxpxe7xo6yT2jVFmJqfsKIN+yZqMAVbIJOAL7H6RAf6vNzUV5n799E9988MDFQKErwwmb2iufc3O09fVXfcdaFP0fHRSVhELiQGfpqbSwvr7PoXodnvKwVZixwBByAhHMECaE+IcVe6Gpjn0M+dWDKNV6UQJMO6ZFD4XcCcDyLwEYozeK3awgxATm0gjn58mLKNeS5ASbInwbpkyflN9t+sykx7/NSst6zOApC10FdWrHJhMrv9Nb9x6/j+P+t7oga/A5iQJqsKWfFDUzCqiRIJHS0iZDRzWguIexiJMKmc7mV0o2Y70ShqhIgEkyS+a6a/yUq2J9LjbpnBH+ld32gfO2D5wDaAIWx4AQsmn6VjaCReYHDTWise6nlx8nzSjFnAZXaiS0NYnyJTWsa8k/ThRQ1bjezriAzkIfTD61qELZswOwHPg+/CspGsQ+dCrDoL44MozKG+sZs54KAK4Vhih5Sp0F+hrQepDAA4CZx9OXb/gOcmkLW4A9IZZ8CyLASW/Em6b8oucgASECCP5dw0BvcChMWnI9sIJG2s6Xph6uFN2/9DkHX5a85d/WybRyBQ1eaMS4fObT+tr3L2TEOOKrNJr2TLNERm5yT6HsEb1+Li5aj6cCxVkDCiiTwsgmesbgB1ph5EEpyVi30mCc+HJ0FcK7kiZTHaXYiBJNbydKaApIN7dmHnCLrq1bmKqrkaNYUYgDh6SUIhHugD6ZKLlIO1XZgs4o5tIMLZvbj6dDzZh9kKmtPIeyjp82mF7EMrHohf4XlJDqVR4oAoPkFXlXL0nAA6HR8ACctCfQLtWXxpE3yJhI2eRrgBpsvYMaxSMVyxEq9fhdE5fHkzJMehjWGbsb+MngTSA1feLpaKegnnZ66MlIOJAn616JR8P5HU1tZ25513vtK9UHRJU+NVLU0/np4JpGy0rapn5qKPZBZqvgkpZA9MJV96LCVRVcqVMvv60a7NiX1SsC9lu+PYhDHX+519B6c876qW5v/V3VkrXl5Reu0yrOtG/xQGcnA9bOjFacZhyZ4xPLRPp+6EMrCTNnyp6nyYvkQ1th5pMFdbYTEsTAbH1kpFKDLjYwBDkaghUyEwRMB8Zg5lpASGpayMHe1GYGLHEee3CM112DWKK1biLQnsHEVrBgEjV4ZjQXAc1lwzRoAZB6d0a0bp+ajLpK3UhAXPD4RXTE4xuKHcwYBgUWuS64813nXzxn7MTaT3Kh81//H8RQ8yFI5jTHV0Pc9fjihKbN4qMFCsIJWILyZDqAnCT/qURBvLY3kb3nrG+h/t+K8nLsb6G/w3rrCfGsZ3xtGUhy+Rq2CmBNvCu88JAXp/99jFW/uSQQDyHV8cWrRk+YVHceaSt+XffvinF25eVM3I8bl3eV/af9GX2xMNG9vfEF3yF8vSf7QkNeujO3ESvYUvE/1gfOutI8/63MLg39vzH29rP6fJyRypTH320O39lYmUcMrSVdtBRIADA2BiBqb8wnS+oI6biB+c2ibIcoTFwN7SyA8nn317+wlFI18KnZLvJw6gP2lD4NuW3zCy6xYBYmWy6h8UR1XYLwGFqYOFqcLaX3twx50X50YeU17URASe57YSslnpzQnOphqWnbCxyAB3fg3FfC0Dj4wgVt+Frl7SKE4ZuMi2ouDDdwFCTakSLZoJkLK2kHhE+kE8708CGILgehAeMvUo5rUU0OaM8s+Tcco4AMyoFNWfyRSkhFWVPiAFAZCCslXJkCm/KFiHp7Euu07ELClt0bIr5a5z9zbUjSZ7mZ2U748cSCw980XOab6KiQKSduzEVK7CCww5qpfcC1RmEjUFBA4gjekLJ6XGtQ/xdCQsBIwgUEXSYqNLr1ykoJCeWSbkykhakBLjRSQsfO5+vHMjXhhBrhIPIXKjDlvobUG+jBLUg8jQ2GpsXeOz2k4EMHwJAioepksAYyyPH2zHBy/C7VsxV0HK+WJ6aFu6srxk7++gf1xT+drTWWVah60JC5H/ZqC7x5ECoY1MssC+fjYBjJSNC5bikf3wAliEhIMjs7HuQircBQHDlUq1minj2UEUq+oCPwABr1uGK1bhL++BAITAomZsG8KPd8EWCGRYq9EYvqkDmTNjzGo8t9HvDAAywEQpvt5ULmP7gcDARB4benBGD/wALwxj1wiqAVI2UjZyFSRtDZvVmhkTJYBRAL73vPIxDJsVBJvQkMZkMd48FsGxEDB+6zx8YRMmiio+9B0b0ZjCZBGLm48r3dOrhALmT/U/9bcDz5lfjrqlZ/LjNw08/9Ge9Z9ffmHilCvBL49OwiJyAKrM5z+3bVuxCMZVLc33rF9zTAX/sRnveyNuIeDzGq3rulIdCVqftecCZAL2Gec1WU/N+nM+VwL2GUBU9zR0rKUwDRUAoTPbAkCIqkmwoBoOQAwEKkQplgCaiUV2nFS/hKyx4EshRFeCUhYtTQsAV7Y6z835CUEzHp/fFGeuWJSqfzA3qA90dTAWAObpoNrpZIrwjjpml7HoNfvBOp81GRE/ofYQJq6JPNiVXRpxKTOXfciCBIgtUMBc4aDTrstazmS18q6OlcdcuDl3cmvwQ4feEwQAOyBKSSM7B4EjzDQCUU2GTarjYHUuCQbIk9YkgSFbwSnEvFi3akFKiBokRyMVpLQURNi9mfhHT4NloXMRnrwX9c0gQr6CchFE6FiIzXdg/AgAJJKJJau2p6w/DNy5ledfvYidoQNIpLHq7Dg+rb4Zp6/k2QHfzoJdsnvUYO89/7Ef5Q75FBSS1fZquuz511aW3f9fSKQBRvDC6NqeGaunYXJF8A/PXt+a6kHVe6rt9i8t/nd/oHNbQ1tXhRZXDyzfNoP3nHt2/WuS27a0DE2nOGgvWEg5aK3DHdtw+1YlSdszOL0Ll69EZz0AtGQwayoVAHTdchilmbwAXQ3IV9CUxtic8uyWXLvBIq1Gn5BEL0J0JFL1IATyVYzlsaABU2VIrxYqMkWz/kZQHFdXo4szKh6eG1TIBQibDsCxVCqesQKquuBNmCWgxrtznsgGEhaySZQ9WAQZPdyQ75KNG6FSFEIXT/AlUg4GZtBRj6KLmTJKDmxCex2I4FhwLIzkkEmgLYMPvRY7RrHlCByBXAVFV72YEXQlDJ2QTdTG6HzexVwVFyzFrwqdku//wykp6OurTttWLP3r8Oi/DI+lLVEKZGT0ElMNQq8S07F+TRlAWNDEYthsHURpZpz+oLJ692vG7s5NO0IMVd2MsHaXyilBj/YdXphMXNPSfOyuvCLkS/zrE/AYBGw6gHe/BucvAYDZMv7pJ/ACiPCILhTYhKo/X1Ypm2ueKRrxzDiNgP7JJP0r66hkEuBAcSHT0TFmjJhvTsYtG0pZlFEu/oU1Om/qboZJm3QQSMxVcfOjmC6h6mPSVwVjfV8zfMQJTlmf2wM4Mh1JslrQBGoIDCQsbOzBTw55opx2G+0gCabArgo/WdsZxHXRTVlAIe4v9FqYJXzJEDS6HY7m/1grokYdCVzU3GuS6QIYrrWyW6NncLn+MTe1V3it2fzrhdUIMAKuqfUSmuSWgCCQwKEpfPkx1d+H99kVD88fQX0S+8ZRqKKnEVUfeRdL1JtiPzuQy6aGQQ2uv7shO/pb65c7Ryngk4WBbCUtbQEhSCbZPlKdbk80zLsqLSj9PyPz/LP5gst2kgigMosnc5P/PvK1h2Z25P0yMyTYgggQBXBEKpPePMpxSCnEDA4QlAOVR/M3dvyfTy95x18sve6VHeN/S6fke0gvAqD/6le/2tDQMO9zoXC8ThknbQh8fcd5qy771p6Hfj0WH0Qsddy3coZjZkGgrT/+69aOXdn2c+fGn5IyACSY43NoA6YjIJAy07jSSb2YbCovjQ5sQ3HOkHdHsW7S4oMEJNeEb1cq6OjByOE4rSjNEwEEErFsqZHs5gPnnd1q/x4JVKtwkvCq2hnIkE1xThENBQQ+bBuVEtwKFnb4g0eEFELoUPai7XeWXDs8T0CYx1wSg4jCnG9icYoua8M2Zr+1zoUrZFnYTrpWGzgeakxhVQe2GxVsS14Mkc/TP8wjGgABNDxQG/scr4q+WEJnFaS4vlnFN6ae5++wkFwf5y5C3xTqEmiuAzNu34aSqxZb+QVEpwIAEUbnVLUBPvpQXatu4JoH1fQZyCQxUYAEGpLIJNA3hfok/vQKAPiD2ydXIBkQAk5WeCopjUbC5AlBPKjuBozMGbF4AIDmFNYtQLGKLUPGNgJ8iatWY2MvfrANYwWUqjrfeq22l9fh7eFoClUNqxBAWNGBd54FAJ+4Es8MwBLIl/HwPiQdVHwEDMfWxySmqW+0H60am9nqI3yKdVgAG2kiTM04MqfjXQNmTBUxmsO9u7FtWF0b7gcwClVjgCaL0fvEk7AEHIGkDTdAWxYETBSxpAWDMyBbLbcbwCKUfHzmGjxyADNFrO3Gmu4X+0Kc/OSzvG7nPXdO9f+sC24e2r69OHnvGW9OieOS8ZdddtmmTZuiP9va2s4777ybbrpp3bp15mXf//73b7nllm3btgFYtWrVRz/60Xe9613z/Mp/Pl166aWbN2/+1Kc+9dnPfvb47/ql0EuU7ydbEbmQvjo8ur1QSlsWmO+fnnlkJnd58/wkHgdLwZufz6cFxqvy1hH6s73FJy5oWldv33pm9o4xN2PRBxemygF+c3v+QClQEVpEADOj0Rb5QDY5Ys4LiMgRqMQloskDLAuBjJLfRW9uJCAjkym6yTivDGUIE7NsSNiLkwTCQ1PeNwYr7+hOfmlN9htD1WdzpXNaKzvLwbr69gQRAE8GD04PaqxX8SaCykIz4hXAkW85Kz4P0knYI6Gm+6G4XJQOSwt+1j2PuR8BOjreNOzDwRDAJCFtEhc0dD4yMwxgebLhmG+H5OBrO35vp3wq03NPd/4NPXPvmHGslJeokwlEcRp6BCISYvpfYci0WvlcpKCbaY44EV1NtYfUMZof9l0fMYRHMZGKAsw3tBFGw6eRSKF7KWbGQYBloy4LO4XtP0G1BCFABCL07Vl43Ydvs7T2vXTt0XOAzLkU5KzqANsL0XiVBWDSq/xXdd+ypkZZxkipeO3skjMLHd8e22+1Tl8aLO+dGFx9aAsOOXC9oWtzKavOmfZRDRJJ65mU9/mLprc073VJ/vW2Ve+ZnmnaP4Ff37hu6ZVI727cfACyjLKHqZJRpJQxXsRsPyYK+MAF6J/G4mbMlDFdVPOi5tpQbEK39Loknh2ElBC6/HuNoIy2pZaDMJC0mkyIABhlD0SYLKlkd/Eim69T1CzpE6N5iYO1EasOzqUKwHd9uKTvZo1L6KZiSc3xN+HkeAGmixCEphSmStr1MqJa51ACOFDZD8KmUg6SFgJGrgLXBxizJWzsQXMGWwfhWHB9NKWxaxRffVzlm2Ygm4RNOHMBtg3FaxRVQDY1JYUTRcGweoYLv0jlsJOQTsn3X4Beonw/CckiOiubCSNjEebYYAgSYHYEGNRsOTOBHzAkS1vQhkz2uXwhkrih650Q4IAFo5zwz5lt+1BT458vL+0oFBenkm98YdfydBpAg2XvKZVPLoB+5wiEgM0gwA+w5YgC6CcKKm+nwnCFwTANgTfPvouJY6Zt3mUWykJ0Wh+xSmjUAJqf16IDNXDzPDPZMDwjIxdxw+oC1uxXEGxLsc2Qqh78AIU5EGAJAGUrJSQnuErxmKJH1zzQsKf0t/FPeopmynjyMIDA8pLVLIByYk6w5VCqdgJ1QtG4NT3AeCbC/2oP9uNfI05iVjuLOsbzr6n5QFqqGosC86BFB7KF7iTM1bqn59q+RX4911VlYrpp7LfRmELVN9KpMWwbLFUgWiANGcqQjIOTSNsIJISAL0Gkgv5LOmLeEh0JMcLCJbS31V3cHR1pRE9gNDgbpxvzllcnLUl8XnbZqsyC+Zf9T6KN2bUS/+GDmYMENj6Z2/HM3MG0SMxyUTKHqIdDVsDSqLpRgybEX8U5G8KtQVLyp/tu+2DPFR2Jn53M8JWmU/I9ouMF6Dds2HDHHXcc/Tn883haOGlD4AFw3xRg8GeOs7JG+V4kSXCdqH5+ZhAzgz+GsCxBfHTKF8O0E5bjVSZP5EByM8YftdYjACLlyUQAS6XbK4FF8KuYNatXmrZoSBwLyqMhR1PQzMvcGv4aOt55tTaCAFuB7wrH6Kbqu2SkMiAL5TyOjNs2fBeCCY4MfGG5VjXtzUHVBhL61JBAgEOiM03v7aKuhLiwYd3mCV9YYLmro+O0M+YfzP73RIRf34i94whcPWQ9g9AecXePAAAgAElEQVRmfSwdo5mKNBvAsSAlpOEmNu8aMv/UqkycKBzxSsxPlwswY3UXmtJ4+jBKLsquKvcaLZXSn/Rni4yc+NH+NqafjVvixHz6ieGPs2X1KV9F0UVvE1rqAGC6hM76Kw+X7zgraALlE/7v7MsofYVREw4Z/jk6F+/SSP9Y0oq2DJ46bMSMEwAEEvvGsa4bs2V9AqHbmuedp1oy7FXoaTxnEQBIRv8M9k1guohcGSTgVeKlEQAE/uAS3PIYbIGisWXZ3KZmhKZWoaLchaaWyeZttZAE9MBHC/j7h8G6NmP4fdmDbcVh9WFTkaqKyL8VAJBOoFhFKhFP6QcvhBcgV8E//xQZB0IgkOifRm8Tzl2EvmnUJWreul8V+vihJ36OdA9p8+zwh/dv/vqqy4+zzbVr137mM58BIKUcHh6+5ZZbrrjiip07d0aZWH//93//5ptvfstb3nLjjTcmEon777//3e9+9549e2688cbwgjvuuOP666832/zt3/7tr33ta9GfQ0NDjz32WDabvfXWW0+wAf/S5fuSk6yIXEiznq/xXCKimeAYKse2Ob/eQs7jpCCX0ZEQt426f3mafVVb4qo25bTz7eHq3pLP5qEsAUSVIAAo50kiwcyKU2j/pgRBEAW1chAMI8W8ZrAaFSYwCcGSLUGsebAtCCxLgegrBxlLfOZA6cFp7/+tr1+eLX5p5FDW9W+fGfq7Aev3elb+bvfavxvaqm1hxXZIsm2JIMKhLcPYEzqqbl6mHdNojKSAkhTa8VlqVhaCABFkH/4bI/5Qw2RmIo/5wdkjYNiCDri5jx34yQPr3zxvRSYrg89MPDCDxmTD9tnUc0IkeqffowYUtgKNEhhOw/oCo3BOxM/DP2UDgwiN0AuoJkrDAjGfjsxbc+HC72olYTxnDClhp/D8JixehUQKh16AnUB+FpYF6PgukCq3I44ZiWiQSFDTr9WYH3XClmF9o7DCO9GNi59scJMzzq5cvvip/V7FSmbTFuqsnoNBpbfg+hY75Fru4yK1s3G6s5wG47tLRt85JtCQBABb4NIVuG8Pkgl4PoqVGjnFjKqPveP43vPYPgKhS5WakfgRnkKALfCe8/DxH6E9AyJMl2rFnOmiaBSyQ630N0WsBEpVgGALnd/GvCy62VwkMjpmNMX6hD7qeXwXtL5uDBzQakOt8yYDCYGA4UsIgekSHKGj7ozdYw68hggAHMLQHByBfFU5h3ZkIRnXrEbZxfODOGMBrlqNO7ahuU7lKjytHctaEUjYArvG4Ad6NiJtDfO1IMAwThgEPLQXZ9QW/n110in5/mLppcv3k5be19X5r8PjLksGGmzrrGx2YSr5/q6OrBD3TM82O/ZvdLSPu2674zTb1rv27L99fAqQjhBhZnJfMohXuQ1rS42+j/pmdGbq1mfqAFzR3LStWEoR5Xz/zEzdKz3QWnJC0aANxpQOL+usRzAvRBsxl1Ccdh5mAV3Ivca8iYkQH/LBcEiPrNdIPZgnLBWPCs/Aaw1S1ZhZk8xkm4Y5HHeeFIRR9QFACDgWlrUik8CukdDL2/OJhVWyMqVk3Wyi4Yzpnao9IWAJLGjAwExsHYddsoWyiKPjTKW+UDzGQIJgB8nwTlvaUkhjAo+yPePvdZsxTkLzr4lkaLxA0IIMRuPQNqZWFWt1SrBUiiWMU4dYBJCSvMQIGDa56X7IDLFDnChlf9o49gHKVUDm+hDqHCxrwQsjAFCfRMVHNVCyhhklF9NFNcakpTzJlraiV2cguWhZ4qnDix0BT+LaFTWbq+zxp76PvAS4t8PdNPX276YOpHpa33PGNXXif4ar/LFISrdn5KazK+futFqF1fru3sX7yne7QTDqzqiKxUwg9qBXYV64SU20iq7SF4FIAIMly2u33vSh3qui7PYnG52S7xEdL0C/ZcuWl/ikkzMEPqTKxE4g9qVSFKu4xOSAHcIkIr4YBAxi4tBpG1Bh4kZmGAuQ6cYVJ3IgC5dj/3O14thg5CGXjgDDKPY9+qlsulPoul+R/RkhhzWm7NEfDKZhymtGTZFLMAh89cD9Wa/Q17D0ufYNzNpm1aBx6GLGEnX1cHxKzro+U2OlOpbJuJbl+FVwBFgCIe8igg0eceX/GxXv7+KAKSkcXzJhg52zFv5CThDNdbhyFe7aoVKyWAIWwQtqAvxju86Y8nCa3AAC6GpE2UXRNZzU9HpYuoppFLbPFM9a9D0MJck0cdd2orcRd+80cgdHH1jnLqb5v+jnx8npbEJbFmP5eA3UgGq3C9cuaiAxOIPbt2Ioh70TsOmdntWez25pC1YXk284LIzsgRyfEYGNQHLECiUBW4ewe1wlETK1Hwb+7Sk4FoJAWcU1Sg8r+zzWGqMpMvbog3vRlsFUEXdsQymq/CPhCJUlJtQC13WiuQ4JW9WYVasZvQCGYqQcOM3nzp/f+HNDClUfrl9zTTjMqqcQBNWCVEsc+GhvwGQRFkHqpEDhjJHxHjoWLMLpXUhY2DMGybjkNLRmAKAtC2YkbFiEGRetGYzn8bn7kXLgBbhmDV6/Cr9CtLc0+4Ujx5U87Ruju393wbpz6o8r8357e7spni+77LIzzzzzgQceuOGGGwBs3rz55ptv/uIXv/ixj30svOCDH/zgJz7xic997nPvfe97V6xYAeDAgQOdnZ2hlhDS6tWrzUd897vfFULcdNNNH/nIR7Zs2bJx48bj6dgvhV66fMdJVkQupPd1dfzz8Ni47zJjcSp5TfMxcheelrGKAXOYjobZIrIFzbtmoCKrMnIkF5Grb5UhiOosUQyCVluUwcWAIdRbbAmo1LhxrWZts2mbU4tjddSfdYRDNOtx2kLR5wSRD7aJbl6TvWPUnfJ5cUrYhAenvIOl4LHcXHvCGXEPSS4NVsVnDj/dk8w8Mj2olXICcXci88e9G/9pePvBio6tiziwijQyGVFIOj0OcQ1bMwU9A4KNBx0lX2IsgCLO6TBJQEpmggBZRPvKMwGzRVQuoFpCQyuEBbmjkV2/26srpLyKnU95CywCMzFJAUu1r/sjRdUXRSdoolB/IK2uRHJGd5hrargpXlvDtvWvpFPrx5qMcWM8E6aBDCRTkC6GD+HgCzj7cgwdhBDwq/B9ddYsbEgf5OD8N/yMVIE/l+os+ysrL/3Qgc2C6PKJ3jKPd1SQFEilMzvlsEz31lUDYVmoyLa6xX/a8fXN275CCfuKqTfcnoAlhSQk2N3elCtamYMLnl7Gq4kESi5sgZY6uAGmSkbdFwCAIPgSTw+EvqnqaIcM3cCcFCHwtceVdIsnVM8jz8MOUJPrNlZYDXEJI0Rsnn4Zgxq1LcB8bvhoU/s01FmTTD2nBvXg2g8EYvis3iDJEIBnYD0RmWpVGK8KvV0IyKZge2hIYaKIqouOBgiCG6A+hfedi+vOxLMDeKJfVQ8C4Po4NIXDU5guqzR9YRkeGBh9nI42eu8MFZGgUvf8n024/kycswgtr9ZSe6fk+y9AvxT5fnLS+fXZTRvW/vPwaIvjfGpRb3sizoR2TkN9+KHdUUDH99eseqB79rP9A3tL1Tz8TyzqbXLs8jRWHW5tb3aWX4y6+rjlLyxfesvw6KTnXd3cdPmxNIdXks7qxXOD2D0GPyg3NeVOW9UVsqiGFD52CTbtx+gc5iqYLtecryu742jOGbm962/MJCpsfgnD1EJsnHIt2yRTY0AtI0IsBQgGj53HRbUFHbMxHeQUhUP5AfaMarwAIVBDkNtaz3CFk3fq18zutsLqwe/YiMEZPNGnbeRIlITgOxnjigZriIlQvvuZ8EEJvw7QWX3iK43bWXcy0n9iLaRWwJH2XYPOThA1wVS7RgawQsaiKJIgUXOOctSlAMVOcj7bbhdny6AEo5wunG0kMYxGwShUcGAS15yOS1bgkf24d7fRN8JMWQ0/LEWzoRc9jdjQg6TGFRc342/eiIkC2rPI1MLuf38fzVnhiQKNOevPa9jwxj/Csei28SfvnHiuyc58eOHVK+tOFszwZaLDw3cNDt76R6mew1i+tzz87bFlDqzpoKA2PIOF8UpK7UJC2gcRqNkABHNLhfgmAZXA+7P93zqrfunG+iUnbGjHSafku0knLgf9yRkCH1Jr11sH5v6JwZp/GmJEEFlpomwQJCCLMIyLEJ/VB69gw5mVCYK5vvvi5Zd844SNghmD+2HZ8H2QBIsajBcw4om1Ah//xAi8WMiaSKyaC2FECUcnzfrnMN/dPGM2mkT9EJ17XPN/K/BdO5Gn+oWFwYl0W392UWi0MmAJ9JwGz4WTQMdCDPcBGctKW1kOzm+o3nk4k+vM7JTtZ4xNCO1Xp8SfZJSYGNhdCm4aoNUZ0WyzBDGj9yUczF69GoUqNu1XzlM+Q0SJb01hafJIDeCGmftniljUgv3j+nfDVlzRgd1j6sb/n733jrPrKu+9v2vtcvrMmaaZ0aj3bkvuFWxjx2Bjg8EB04K5EBMIIbxweS8kJKTAhQDXMdwQwIQEyIsL1TbFBdvCXS5yUbd6HY2ml1P33mu9f+x6RrItCwK2oufjj3zmnLVX3+t5nt96SizZTMpYFzVBKN8IAClJW6zeFjt3J3timKjEwgiNo0lJ3NCiz98BUpC16W7irSfxxfuCpL0R+blV47N+UisCpblvazAVjkCIC/rsCwYlnkcxw3AZKUIxJeL+AT4VT4VPWmNI6i6WgeOGgmDYnNbBl8G0hxWmDao6oXUnvSxp+LJvjBtWU0jjeIn5BCEwJB88m32jFFKcOoOUycIpPHsgnOpoBiJBKoS3/GNAT1r9SFgNBdbFnbRkmdHCcwfY2Bd45EYXX0KQMnG8YKp1OD8IRqtojWlQj4Jshlsia2ObzGnDlDSluWA+rVn2DAd553wyJX9+HvdsoeZw5iwWdXLPZvIpsjYa7ljPhfN9z9Djg77Vu+GlC4X09QPr/n3hRcfQypQpUwDLCrTBv/3bvz355JMj7u7Txz/+8dtuu+2hhx6KGPxJJ5103XXXvVCdN99886WXXvre9773k5/85C233PL7VOB/J/SKSiLn04x06uGVy766v3fCkyuzUx4c9pbnxdR0w25fUTD/ZUn+yzsrz417zaZYnDOv6bKBIUfvKHtzsrLVknPS0REcKmOBsZI2hK5rD8iZSEUpOrk1c9LGtrInJK4WWoT6Z1JdQqelrGudk0JpIQQpKUYdJQUlV6elMCWG4spO+z1TU9PS8rHhuilQGsfTLZbsSdklzx1ToxYp2zCaTPO5iYEHx3qJWxAPrHjzrEzTJ3c8HJ8zEV9XkaIt4pMq7FmoW4aFfZlgUjDxWBkQobYQPttgZxcgqo5UhpJCoLX20FrrTjsrBDvX89R9SIP2HlYt0fWf5S7u+MbGKd/2zI1TR27oqF2Qb5ZOXdergU2+UkHTh3J3VawD00bfBihZkzoFcbjvyXgv8fiikDWTZKRohWUYwj6iyHpDJKYnSfU6qQymhW3j1PEczFxwwysEhs2UHuatpH0q6WM1x7xmyoLL2mY99kBl+dpnbpg7+Firl62XPZE+aU7XzNPmc+s4m/pYOIWLFy5rXbnsuek8fQCt33pR9xdyB+tV7Ujvw1vNKeX6Q6t/9aj34BXLvtDU1s6SLrYNBClMDAPPi+fKX30vEQPIFLjRzOpgbP6uqLms70XAgVGyNhkTNBO1BtQjmrf4Zihk4jHuo4KdE28nv2CkgiZZbRJLSq4xIDAMlAqWM2pRR6LwYeWjD7HnYiRWhSKHTuSq1ZA1KdUThcMempJihpqLIRCS0QqGgQDLYOU0HtoB0JSiz2G4Qt1loMSaXZwxix8+w/OHsCQjFaQIktg3KcbrpE2yNsOVSCZqfOUQcXoEEmiXDiR4PwLyj57j5xv4h8soZl7m7ntF0An+foIm0TnNTec0H61v9MUtxYtbikQuXkAPLD9CyZnp1D/Nmfk76uPvmtIWHz5vxz2ju9ercqG59qxxcpE5/iimNrFgCruGGKnGp1yDSV140kaBT4PjLJKLDrt01KGcEAF/8R04iXOYGK2OPIn9jHaxRhbpbgohE5oOiUbDYklXq+RABEGC+ihijxa4Wph6U+vSmpHyMDorfYavyUrB9n6e3BtrbT54kbKCOKLKQxgJISAp+UyG6YUOFUDtJTlDUCIOKdPIpJJKbvxYNC2JG9ygQDzpcduRsqxp/CmxTEdgiIcVE6DJjJ3jGcO19CbTbc8PvzEu5ev7PnmaiTqb+3m2l71DiTUFIgxBB8H7lnSy/LDoNDmbXOvkL4GDEwlNWYidRw418ejo8x/c9O3uVLGuvZ3VQz9d8QnjGEwbXj20uv+xra7zS5XZbHlWpr3sVROboeEFjf9MXuSIULxJiiI0xLPKylTasDKGtbc2+AoE6E/w9yQdLUD/Z3/2Zy/y67/+67++ZA2vTBd4nzLnXbio/2s7hj9bFyNSAFIYhjBSrTOvnL7qbw5u+mZleGN5ZFN1LN75IW/SQhhKK8KYMD5JhLTyy15/l/g9euuUxtizhUyB8lijrXqo7GiNMMCL7bNjnUImlBfQCmE0OL0JHV4Yh9q6EAgjYI6GiVOLAVsivhlaXIm46pjFLBveaLkOAk8YKbdGEBeIlecxdwVWGK+sMkF5nIEDKI+T3mik57QtXcPGx02jKSv6/Hx9EcsHoVFBtlgGXWFIPeqRFrqqjTNffnwbn8ZrPLqLh3fiRdxYY8mAybpeg6rpfwhGKoPxK01LLgzMEskZ/swbQSr5BvMEjSHxEs4L/iMNiUk1AhZ3cctaHtkJAhn6NEVUTDNcaRRxNB4UUoF9lkfwTanG7iEe3YUtqYRiDaJRaDhcwgjXNZYYlJ8PkIxFSQUxZFVULFTpGywOEnIbiRD8DeJFwuegAU3xl0CTMSnXG+CnSDsVoZG7CEWu8WqjiYfG8VjaxaJOVvTENb/zVIZ+w86hcMgiiF0bia2NmaiC1fQRgWjq5rSxahqLu+gbo+ywtIspebb04YZinCnJpylVEYSLHg1MIOB1C7h/G5VaYpbCGUtbCFjcyWvmxX2Y3cYkmt/B/A5cxZpd/PBpxqqxaDWn7aWjLbyq6M6hPUdf+O6hvS+3fq31vn37Pv3pT7e0tFxwwQWA67oPP/zw5z//+Ukl29vbN27cGP25bdu2pUuXDg8P79q1a/bs2cVig03W9u3bn3jiiZtuuimXy73+9a+/5ZZbvvCFL7zcvh0z/fb8/RVLszPpPyr2vOPZiR9TGamrrCE+NCP9hUW55KZ/e3fq7d2pPRVvX1UtK5hNpnhsxL30idG0Iaqevvu0pvuGvSSeG9hhCSGEjA7I3ppWWhFZxQuhIWOIcQ8duHiHGmxCfTUELYYsK+Vp8YmZ6XsG6+tdWi1Z8vSoy/KccbCm39xpPzDsrhlxTy9aDwy7Gv55cW6KLa7r7tpZqX73UMGU1VbLGnarJc+VYEuptPLQn5155rxscdit6ShcmI4AZp9fhDBFEB0muHUIrgaDIzmhrPq/qzC3yqRjloQhngIpYjuyUPf21fqimQKt4C+mrsATT91HrhkhGO7jkKdTKU6tXN6z9QJDthzKmClPlGpaC2FYAFpjCOauYO5y/uXJO3bUVg9lHl9+8MugJamkwhwFA4tFESajE7HpfyN8ocNwZcGZ6/PeyIIgqodYX1Ye4yMUWnAdOqZy6uvY/BSmjdbYaaRBoZVamd6dTJsXizcvRKODbHsGz2X6Arpnx983GXbTrmpbZfj9e1v25L1f9JQuqeQ/MW0l6QzXnUPFIRPakL73dPaNkDIXdBY215Y8dvN9ub3Pnz5mOaQW7Tvz5qd/+M2h93zsotvMd57KM/upOSzt1vc+zoO7UWnwhDITaVR0iImEwRCieYn8J9CxgFGqM6UQ3DoPlhqNAQnknKDucHkyNlUn3EgRB0+CRI0MPaoraZ+YlMHQKC9c2vBX/920TPwIF0kPuUgCSdY52dw+iUkBIkhBT6QYh3+4irNnc/cWKl7gf9DVhIDhCgs6SJv8ahNz2ljRwyM7aGvGlPxgLfPaeW4/HXmAguaMGQyU2dxHymDCj14ogCAFImghhfaUlEJp17Yt1wm3Iw2djHJP+eOrezy6i9cvPvLOe2XTCf5+DHQc8/djple91CvFYL8xb2Rrqr/a39TVf2DenOUCx+Pf17CuN/SFis5SEsdjdFQ2pgYJ5ZYGZyCScLMI05zqqO7IVy9mBxCfnzpRhoR6iw5D30QMuBGahzi3NlElBH32dWqdDMujActzlw6sr87I6YqzeHhTMNhihif2xtWKkLn4RlraU0ZZqJRnjZhOBxGaKWUgsBFNXSPjj9lO+E3UW00g+cTuC4cxkSPA8ZGspRKiRjT8pOYbXa40oiokliCWx6LVbOCSQhuF4SsL+srGcQnSJjUn9NBSaMmOflwdLIFfgR8XKBqFUrQ3M1plWz9zOxoU9xei7gL7xoOmtdbnLz3iQ+sm9jSZmZS0UlgPj2zprQ9PSx2m3h4v1F8f+8fhnbNTM/YZxRavdNAsmEKitYphEhELTpGhzBEEn0gCjgT7eJeVvOqYVxn3qqteeeg8J/h7Ix0tQG+aRyg5MDBw66232rZ9lAz+FegCH5AhW6/+cCsfrk3s2f/cl0f23eNW+wpd58045e+ETPVt+qaZ7nCrgwQJksE/QQOd1JPCwJeXfdIgRc+Kj/8+0Xl8hqIwTLSmuV4rlqr7mgquIfHP1dCEyH/NY4Q1cS4GmpFGS2ybupPILKLDVFghm9AgPBBkm/BqOImeJK9vRSJLTcSdhSDXjN1fT6uKwkipel+u0zSDs2Xaggb1NZPnvCsZGyaTI5UBmL4AO0WhX4nnk3KGlgilQ1lAC9B6a8n47Cy9v0aXLbqOaTn2DPOV+/EUjtfA4VQ4C9HcCRH7HOlwwP70piy0puYhZHxD4ssZaSOoORk6V4sw3WhCdYxWKkgFL5CCzgKP7GyIkBN2CKGpe2QsyvVwpUPJYLSK7wISRe1VUPNYvS2uwDIQgroTDKoBw4istEJNW0dCmAEK2wzS+NScBvcrEckxMrCAIJI8Qn7jC21uZMWvj/AhOe0a5rbhKbYOJFoJe2VIbCPMexM2IUX4ZTixUrB9kHu2cFkiYV/O5sPncf1q+sZRCmmgRWA3oZKXVyAEhiBlIgRVF+XF0d92DrKwk1ufZns/CKTg0xfzuoXcuxVL4mpcD1tQCmPsSMGUHKNVKg4CWrL8IrpSTrw/vijoeMxpY9X0I2/dSfSbbdy5iazNRI2mNENlPMWli49KnHr10IF66WUVrig3I1+aD65evTqZQ8WyrIceeshPe75r1y7XdefMmfPiNWzbtq23t/db3/pWvV4Hrrrqqm9+85sRE7zpppvy+fwVV1wBXH311T/+8Y/XrFlzxhlnHP1Yfhv6nfD3Vyzd3ldvs9hZVmlDWlJ/90D18in2+a3WpGIzMsaMTBD1+9v7qj1pmTFE2dX/tq826KgkKmgbUqMNhIfIGVQ8nZWiEmiPQqAsU2rFxgkvYAdCmEJ7OnRR1sKQGkSrKWdlxNoxz3fP+dzOiq+EVpRKSZYWjBkZ+fYua3tZ/Y/1E22WrLj6A9NTn52XzRkCaLPMGxfO+6uZnd/oXW8cMN6wb/bTWwe6Owp7cqMaLGn8SedCoGjaosHTKyQlhJCa0CJYiMQFcBh6O1IJIq6v46juweWxnOSZ7j8eOlMnneXhlEzb5xeesyo/ZXNpqCedn5kqeG6spwvwmoVXZYqdbTJST6RSbdWaFspFmlLrVtv1WHwq805mbICH7qAuu92W0nD6icemX7Vw8JMdpYviZRIQWoRHbCG6pyAMVpTUeSERxoyg7+EvMaITad+xBSEAhhkY5q98La1dTIxSGsGyqZZw67R1MzLAvq1o2LeNcy7nRRJcuQ5Pr2ZiGCHZ8zwXX0NzUlhuzY3kWnvGSv/xcLsy8iP585o68qwA8NF5V6uq8vKGxYwgpt/UVO5Krer9OemmLTdlu9ZH1374i+ZXevs2TO9ayVmzgh3RNE5rSQ7ZmFo7daFTJJIeYxu4Cs9rcATxpyS6zSAEYnYMMLeNg+OkLJQKXdZIME3ijSGgLcv+0dhzToSFAxkjvDpKsnhNwsYyqaSGz6Yt0iZlB8eJS/mQzVApgc43AlXJcU2uOQGFRG8NibeDsHuGYNcwSlFIkbEZKHFwDFNy9mwWd5Ey2TrAjgHGqjiK4VKQPEZKlMZVgR/hpkMcHKPiUMxiGXgKz8OU4eupJVoLUTPSIiPTlTIpg0ooiScvRXTCZ8Sfzyf3vEoB+hP8/Rjo+Obvxy1p+vZRmaB9Kvkj5XSct+M5e2xESXPe/g0HZ2dgGvtH2dzXmLEj1JEDEvG/frFYMSShpYdnWqTwB89FXoBRMZE4+kTjERpea8fMIokmh0zU/16IBDAtAg4tSMAHIqo1OANtM7wfjdwTtaG90w89jjDICloKDJWp1RtbD0PleAqEZw4ro2Q4LcMdN7b0X2s6XYF1v0rGZEucpUTuU2EniToZMqPkJa4ItfXGlW3kKSTmXMTWY4GzJpMn/Ih1xmKbbljH+NfGBW3oRjgzQlCth3xcN+rm4WJlTHJ2kGMmYsT7R/j+EwjBuXN416kANZcdg2QtZrQeQcf80Gv1l3/FSAWp1LnTjJOWHFYCYElu2phbKZjpmueeXVzYZb/CIk39TmnELY0ZzevzS5VbLmFLIQR4OiFXxC8LCVnI32ONEZCC8onaE6/1aYW5n5x1xSvzquMEf0/S0QL0X/va1yZ9893vfvcTn/jERRdd9PWvf/0oK3kFusBPolR+xpyzv+q5ZadyMJWbLqQ1vPeXhpk37WbDzLpDz4kg8KqSkWSuNXgN548Arc1Ux++589kCi05l85N01ipn7dx3KJvtLeRN160apn/MBohoUgVNqhuROiJAU6sBCRU0aU2W0E1UeKrHnDc6H8LK01mq5cT3AsOke5R4X+sAACAASURBVBZrR1YNTLSnvHpvtnPcavJtr+eddARZRBoUC0o/NqaG3P3Fwpp1qVanNnv/SFs0FA0IJXwAPGxHCNHv0GGJjslYzMugNbtoTjNUDiLVEHoHOG7ijj1kXe0FMiZ9EzSlnGFh6oqWlnBrOEr0jWGZSHAFOkQObANP05Ll0Hg0/TFIkDFxFXUvNCUIVynGtTWOCmOah1w8stAXkreexP3b2DOUkJ+S7dSFNrVwkZ7wMtCIT9TdMPKJbqw5rN8XsSwDrWJTO6F52ynMbuXL9wZZBIk8HyM5gyA5oSWY2oIp2TnYGO1dRzdDoeylA4fEaBRJCWO4QtoIZb4otL3w4xVTceMdGT3aUWDfcDAcDZ6m7vKrjaQs7tmM43HSNN59KoU0n7iQTX38egt7hnEbsYNIahEwt4NFnewdpiXD6m0NWYbu3Bi+SBpP8Hd3hmOU5G1KilntDO8lZ+NqtMNoDdNAuLRkGSxNFnkJr0a6mviT05negn0Y0uMpSnUK6fjRkQpr95EysAya03Q3ce0ZNKdpflX6ub8QaRhxay9dLkGOVkczBVGSGWBgYOBrX/vaG9/4xjvvvHPlypXlchmw7Re7/6vVagMDA0uWLPnpT3/a09Nz//33v+9973v/+98fuZHdfPPNV111VTabBS6//PJMJnPLLbf83hT43wl/f8VS3pROcDWpDYEl5HjiPv2I5Cjte8tIiaP1/Jw51XYmlBh3tdbKjxDmCA2MuszKyGFHBdmz0ApZ94KjKLyow1PC17wygrQpSp4QglVNxt2DjtZEJq6awOrcUby92760PfXxzeUnRutlJSZcTwhxR19daLZV1MqC8b7p1tqJ8VbT+sfiWQe+WaMgVEV85sCZHz3jvrLhXFDsmZkOQurOSBV2V8e1wDdiFwghhCc8TXgy+xRbbokw1btPvk7om1EnpklEpvSh+ZuIhIZYWIiN2AUVidb8qH/b6YXOmakCYJgsPo0tawM/vKmnC9FlltepTNrq2l4dt0xDa0eJllqtv2L76dykZOuzTIwyR3ywZO/c3/TDqeNLC7WlJGQYQSy6xApLwrNQNzr2JaGAWC4S8RfxoBOD0/69rQZQHgLcOsUpPHEP257DskhlsDPkm5m3gsfvIZMD6N/LyACtnS+4/crjDPaSawIwLYb7GwD6JecZ28dWTH9yS8rwnJZpOlOsbFTZFb6bPHcM7XzX5l+D/kD30v89+yxLSEDVRvqHP6ha3tx98DwQGTdTM6oLhuc11RvcCkXHFNd6WmRysmQjTS5exF1bYh++uR3sHqLixlOTnKYGoEGDYM8IHz6fac38v7c3TKuIIsKFj1gGbTn6JnC8EJ0J6wzkKxVEHRKRQaJfQyKNvB8zwUcvNKRttOba07l9AzsHE81pBiZIW0ESGiEaeh7tGC0wQEs81RD1XmvSJlW3wedUCESUyRa0pinLrtD3ruaSs3n9Yk7qoZhBa+7YwFiV9jx7hxACT1KtsKyLliwfOZ9fbWTbAPM7ODBKR57xGiMVVvYwp52sxRN72NpPS4ZFnUxrEpsOZUbKTNSpCgDTCG5QorEE05gQrrTm4BijlVcd9z/B34+Njm/+frzSxsfZ9ASmRb3Kxe+gOAlRqHvFgYPldMGtYaWsnvw4QNpENZysaLDN4GLVPxuj4zdG56MTNfFUBEyLRLi32PM4Yo3J8z9qOKooCRZGLCNRefRrg/m8RtAQpCs6qIVEgOehwIaWHMOlWNXykeViFqUZKtPZhOuFd5Zh64amkGG0GtjwiZpUGaFNbYxXCg8Xht6CFCBpsBBLCELJz5HsFDkQkJzGBMIeY/ck0PNIkW9sIombR/YNkQofTGq0CglhJTBAEA3djOZzssybYMEi1CujDgQO/QIhgiS6UeGKS82d3P/IJ/vB7RQz7Bjg4ESA9Z83jzcdFkOqPSe+8Fb/4wsbKnBucdENC997x8BTLWbuI9MvNcWLlH3V05xM58VtK+4cfGbuSMeHt84pOMbt0w/+cNbBqlfXssHMZbL7hY7yK02WVWO3uehXwZrRrdNSR4o79IemE/x9Eh1LDPrNmzd/8IMf3Lx58w033PCOd7zjt+zBK5AMM2sUgusUO9OtvKpSdaE8KbMI1zCybn2E6B1JhKMUOnpfdO+Gf+5e+mJ+hf8VtOxspi9k4P9O1C3DlUIJkfa8qonW5JqpVqAeMAutJiuoKuGPHh3RMkSGhcBO4TjoyNoblEIKtIeX1JISKr9fmTSQEuUFiryQmBaASBk7xWwfE0hlcevMXsaqC448NPXjfvXUuLDlznS60GEs2dOfrTnakMJTYYtaGP5dvQoFB8Hs9G89qQLHw/PiDOk+CzRkwJPQsZvAcIlBEJoh1xCWZ2bM+jgIPA/A8WjN4XqcPoPFnewc4q7NmJKRUgxhQJB3NG1wxQqe2sOBcSo1vOjkDeznA/9x359dk1i5kFU3pbFNRsvk05TqDZHlDaFFBa20NhEeWiI8MBOCnR/UTwXyBIStJMSs1gxvWMqvN3NoItBRleaC+ZwynS/dixO5+yUAehGZSgpSBs0Z+ieou7FvYCSsJNvyd1vdQQgsE88L/O8ieUjD/rFYXhHh2+hFAkQouvkflGbvcCLMcAg/Abc+HQz14e2UqnzoPLI2q6bz3cdxVOM8JOZcGrzrVDoLABWHp/YyUgXCMIuJVyIKUO23OFbj3adxUg9r9zJeRwo8xfKp1Dz2DjNRT8i+jaxXaE6fwdwjOSE9f4g7N7FziKVdXHMKOZu+cT5/D2hqLk0qyAY845gSJr+yScDsdNPO6thRlm+z0k3GUTnWTEoy8+53v3v58uUf/ehHH3jggblz5wI7duw4/Kmbb75Za33NNdekUilfDvDpiiuu+MxnPvOXf/mXo6Ojzc3N69at27Bhw4YNG773ve9FZW699davfOUryWv/3w8df/z9/dNSG8bdgzUHrS0hVzUZZxdfQvJ5W3fq9kP1vCkmPN7enVpSMPtq6kcHa7Mz9NVkSen4UNTsqigSGF5K6pr/lqv4OFqcM/bW9Pkt5qfnZVcPOY+POItzxn8eqMZN+k9LUEILPPjr7X1/tbOENoRqQVsabMHWsndrX71o8uho+aahQ2OqVlfq89WZl6ZbKpY76tRPHumYN158tth/Wessv+ItY3pfraJJmNELraKDKOi1f4dPjMvLBAIbSfmRwVRClQ6KxQwqGb5do8OqtAZ2O2Pv2nxPzjBH3NqPl7z+guI0YNlZdM6kWqajh3QW5pNp8US7teR7ExsOZQ9ZmZ6JieFMulrBsnj2AWYsxHUQ0FQrXrrta+P216pmZpJqjEYapLJUxsMDOGEwTeSfFuGW8WiDmYghTRHIPCJaqSSziqqVaE25xCN34Lmk0tRrlEukM2QLpLL4+erQKI39ooJJNo/ygpw9bp3mRmWqqZWV7y4O2qeObfdkSugqMg29Y9y2Tm86eGhGadm5TTWLHxx6/pym7je3zwFU6aC2vENtG6f2nu8J5Qk37WbOGLiouWd2MCYPYSBWnWZMTHi7dmmzYLz2fKZNoW+Cp/cFS7+1n7qHIUKz+nA2TRmn2msADqBvlMVTyNuMVht4ejJgsaFJmWzsC8MyxAJ1YpZBh3H/tEYK8mkm6mHKFoLLpWBFJQKa04xU+PojaIWng9jxCAwBBE51sc2BCLB+HzmKou4IwXg9wXjDZ3UItfg7w5RIgRMKJJEFpaMYrQQi0IaDzG3HEPzgKTYfxJAYBkjyqSDpvR/Ad34H81+D0qzeSu8YQD7FRA1Hse4AC6fw5+dTccingu3oae7dihRohWnh6eBSIZYcQueD6PWQEi96wV9NdIK///Z0/PH345M0Gx6l0AICKdm//TCA3jbEST25HYO5rGSszpwWgK4mTpnOozuB4C4zl6bmBneHQqNCU/RYSxdxkxHoLBJqTtJTLEYGI9ZIcCBPCowT/zsJNPRVtoR0ERfw040KvDBGAQlOIQS2Qc0NOHF7luEKKSN2xfbrMSWlOuNVEOwbDVzAow74N6m1KCyt9KwBzxivZtcqY0x6LRDl3mzseYS2B18HKn/FSlmeZyo3FAATUfBiEDXhzRDPhG78KSoZ/ipC5tIgbCXB+mjUxJyoIdmsxpS40cIlFzFpcH1YyFkjecsbmbUlavD3SWsWBLakVGcsIcrevi7YeymLjhyrt3LhfJqOEYp5Z9e57+w699iefXWRIeQ3Fn3gZ71rFjywrTgmkFz49JRKq/Wzwk5HefHei/ckDW/WpECCIpTkDxPW99eHnxrfeUnriv/iAb1sOsHfJ9HLi8NWrVY/85nPrFy5ctGiRZs3bz7uubtbHxna+wvTbq4MrSuPbS10nTnvvG+nm+dKmQnEc5/TRf8l7yA950Vq/q+jQpHxmoGiUKt3T0xUDNM/6k+7iHnLY8gUgVQ07B0NgmKI+CWjViKwUlipBpzTl/mFQbWEU20M16bjKtFUSqSygQrvT1G+hSkzUPUAR5UG6Swadmzg8bupTASPV8usvZ/1Xx0b/au96t4RYUjSUpgiM1ZvHqt4Qf5Vof3IQ1poV2tfURSQkWSkOKXw207oaTMo1RM8PuRSMeoassx8KrD1VqC0VI7pTDRUZQgcBwEzW+nI0zuKhEodxwdEJAIyBloHKuVvttJfojWDZcS8WYRSC+B4nDmTQipm9kT90YxVufERRqqMVWI/f8OguxmltSwrcxzpAMgwGb0lowqQCfGJScxAA0zUuGUthybQoFSgOd//PJ+8jf5o4ALASMYjDqcia1N1cDxc1Qh+6ETDiRYDmN7FC1PeGxIpMARmwqxAyMRCReJmaNdGwi09DCQdozJe4xI/1xtIfrsGqYWvs2jsl99tCQdGOTDKbev49zWMVcOVimIoRP/Jhi2kNT95jnu3BN7rrodp0J7DU4zVqLnhoASAaSAlKYOcjW1y4YIj79i7tzBYoj3P9kEe3QXwzH4KNm15cilGKizp5nUv8Oyrny4o9rx0oZDOaz4sqdHRUTabveSSS7Zt2wbkcrnFixf/5Cc/mVTGdd3rrrvu4YcfPmINCxcuBPr7+wE/dN299967OqTPfe5z+/fvf+ihh46te8dGxyt/X5AzfrKq6ZEzm7+xrOmfFua+szzfYr2E5POGDvvxs4r/siT/5FnNO8pqyYPDP+qr/eOC3Fktdl3pSNsiPFGaTW2IgDHWvIgJBkeMRPQ6+tlzij9aVfifm0t//Xz53kHnq3uq/Q46On1EeDUbsOeSNg8haxglrH4/ervPhdJSmEJIWd5Xq3ZZ1oxU6sZyn3JQSqe0YXvGgexEShjL8q1+Dz61VmZqs7VvWaeBgF0CjQHE/XbDKYhFehEckv5ZFJyf0TfhRPgB03QCsPZlBd/PLDz4J1y31Uy3mulOO/fLKNykoKOH6fNJpyn/pjb0v0fHvzj00H+sf2PnXZX6s2/YtrXoVSdStmGCxLTYs4XumRRrtddv3X7Wvv2Xbt/bPT4RScJWCgk9c5ESJ0qoqcnkg7Z8UknQQDS4PImkyh+yJpFcdBrkmdiyAYDxEWo1DBMpA9Go0Mr2p7HTjA4yPsLSs3Bq1CovuP1Mmwv/mNYumto47RJajmRrXzjNTbW67pA2p1A41+AXG+gdcztyf7TfessmQKSl2e8EbRjNs+2es1ucqierEtf2bAGz+9t5cIcqM3iLu/ev6gP/4XpDhnHBxda1HzDe/VYlrFufXPPxc+s//MDs2ltWkLVpz9GURoMZhkzxY7n4LlxWIjqBPxdKk7UhKZmAITCNOHoS4AlKNVw3FjfjeU/AIloEwdwNSTFLcworaSqYzCcIwHCZqQVMEd7Thztb6RiS0JF3YFLQ0UgwBSWH8RpCH7b2ETrvtyzIp0ib8bZAU6rTlKY5HZhQCOgd5afP8chOdg9jGIHTHhrlYRl4HvMS1+1SsKKHUo2xKsNlWrIMlKg4rN7KcwcopKLGuWghly9l1TReO59V0zh/Lm9YyvQWzOj9jJNBBz3UGqXYdugIu+oVTyf4+zHT8crfj1dq7wntklVg08bOQbYl0mm+5SROn8GcNq45hTltDJbQcPYs8jZ5O2DltTo5K3j9I0dnEgdaQ5CWKJR841HcqAc2QsNJgD0ERBoOHJ2oZNJBqgPWKxIxuLyouIib0hrLoLOJ184jYzG1GctAKYYrQYZSXxm0TBCMVdFgG5gCReK2MvSWrjoI4UlDC0yv27H3pSvLW/o/lJ04NzjArWS2GQnCE5PwHAUoZNqpGtrTMRQQDurIuJw44seG7hEyVoj/jGf1sAojQKBBkAvJ1Qkns1BMSSrjgkTPAbBMtApkNp+X5VO05sOhRU6Imu4mPn8Zn309584Ov0tY4ymoOUGsWiFQyrvldveL/8f7xnd0X98RZ+cENZmZ92ROO2mgyTXRhqyaum0QgTRjcajxfYoXMYKGwrri9y+65gmecrW3q/IK5f4n+HuSXoYF/d133/2hD30ol8vdf//9Z5555m/Z8KuC9j39+YFtN9fLB5CWne2ujGyWZq5n+f+zc80nnfJBpFCeKwiTnSRfHE330o/8QfosDQ52NRUnyh3lyqkH++6faY+k0sBjd9LaGRq3+V2N7I3CPK498yh2MDIQ4g6h2iIl0xewY3188idjrBkWngsqhHATkdj96dCK6gSGDNJnFlo5/0088LPYDMvzGBvCsCgU6d/L43fT0UNrFwd3MbjOOW9dX8k2lSWMQUfb1ozxsSfap+BpWfeEABXE15SIMIq7r31JsSInz/+tY5bNauXC+fxyYywxRIOU4WL746w4ONGxGCnuxPKLq6i4rJrG2r3c9BQVJ0iIGhXRYQIe28QyGCmDpMlPfOfn9AurSpkozUfOZ1qR8+bxy40NZgKASBr4J2zQXI/BCRZ1iV1CiwOibmipURbCIG1RqSdWkfhzzAwSzN5RieEnRg0xq/D3mW1iCkp1dGie4Chas4xXGa0GnQzqT+Yg0g0TTvinFLTnqHt4HhN1gIFSHLNeJ5oO5Jvkroi6H/ZZJ4ZJ8oNAKb7/BFefzL6R2OLDt8OMXEv8PVf3+MbDCYPMKHazjpGIYJ+qxFg0CEo17twUd6bu8ewBhipkrWDGIp+D69/M/hHW7MGUnDUrwD6Ap/exZjem5Py5dDWxoRelSZtk7SAvsSVRYAhaMkwv8s5TElYzxxu9t2vRdw5ueulyfuHORcfc0Pr165cvDzw3P/vZz77tbW+78cYbP/CBD0QFbrjhhrGxsSuvvBK49957L7/88p///OcXXRQknX/kkUeam5v9yHc333zzZZddduGFF0bPrlq16u///u9vueWW884775h7+LLo+ObvX9xR+cftJVeLSzqsKzuPyuZifs6YnzN+PVj/yKYJichI/u75UostnUCDFfGBAWUXT2sppdCohrxMGt+MyVPPjDs3H1RPjropqWseTnQiRS+jf4b7lq2iijZ8KFzLEtIDWdcg2DLhttvClZiWALRmc7GSf6MUTxkHZenbK5+1ciy2W3aUx07O1apO6pF+ioXZY2xFhN5XUcStEJiGxDEYGMQRn1HR+ZnMmkr0oAh8bH0NTTRC15HdvvYD9Osxr5YzzLryms3JCzH+kDd0m0blkHl3nzjbar1n+fiDs5rPHkgLpW3leRjVulj3EErxuuaxum3WhUx53pyRkUO5rCelCHPB9O9Da1wHIclmMU06prNz/eS+68ZUL5FbYaDyhCsce6uHxn/xpcOkkLwgFJ5D2QkeGR/m6XtBkmvGsll6Jgd3s3ENyuXcKxoSwCaprZuzugFG+nn4Dqolpsxg2ZkhznzXJvuXm9rR6vxF8k1LMWCsim1YYNhWbrw24qoht/ra5h5gfWnw1v5tcumfv6nj8fzBgZaxqQgUQkr4ybPjtZnV57E6RL1Xj/5atV1jADy++9YHHv7oSaOtffLWovXMlDmfE1D3EGAJnITfvaeo1NECITHBU/G26chzcg+uolRPjEwHZu8xfw9vS2IeHWYdFIlNSAisdzYxJc+WQ6TM8DaMRNgcEJo5HVyxjP/7ACqMwxhwUo3WeCAl6ADxj/YEoZyjwz7k0yiPUiKqT9wdjRDB4zWPaj2K44SUnD6D+R385Dlsk4qDpxgoMVihIx8EmvfjB+ZSzCjS3cSKHqY1CqvtOf7hMrYPYJvc+EiQOda2GC43FPP5/iSa28a3H0VAxdPNaUbKQjWCbkJ7d6yWi94qMtkj779XKp3g78dGxzd/Pw5JsPAUHr4DaTBlGjMXwZfuY1s/wOw2PnkhUlLMcOVyrRi9d3/zJ+8QKPIplnRRSHNoAimZ38EZs7jl6UbcVkf/hMpIUnNpRGwFMXcMfpMJoSEsGYSAV4nHoyOXBsYZa1jEjUYCSdBUQiiJDMlrLgMTXL6UmmLdfioOQmKKABTO2qRMhkq05XFcRqs4CreOUnQ2cWgsqfFpcAyrbGZB2CLXPPL2IMKqDjmFE98S+DqvoaxQLAh66wjT0EqA0lrEwYJEGPEv8lsKpzoABEImFYlSwRcGwdUEYU9kLKNEQkbDNBIrxZFlQbx2YUM0lk8uULyqMkBwfIjAkpBwoK84CNGQNVcLshZjVT72U9ImZ83mogU8uYfRatwlv4WRCn+0iEJK/exe76nfINMM9unvjZn/8y9fdPf/N6ZipjKrkN4/oaTO1MXseQs+1LngG/vvRnkaDK0dKSJHwXBFEu8OiSyGcfAAIN4OKWn9r+03nVyYdXrTvD/ECF+MTvD3JB0tQP+Od7zjpptues973vOxj33MsqwNGzYkf126dOkLPfiqpvLQOtNurlcOCGEqtyKNrOdMtM95S//z3x+a2B+Z3k7OzSBon/2WqSs+9ofqdi1lPtozLes5NdN0EQiyBdJZRofQMryoho5uDu0PT2kNcGAH+7dhmYGdtwiv6wwzDLQaaU8E4ew9FyPdyAtCDV0nCvs4rRQoj6ZmpMnQwbjDAuwU6RyA63FwF2ODbHqcfJEm7SophCHqpplWDv1utcXIT5FPm9Nm7xmoZuwBM51x6tPGJ7TWgU6n0EIohW5PGZmX5yNyBCrXue/5gDnF7I3AW9A2qLtA8CHmjMmA/QpNYPllSPaP0j+BJclajIeKa+Ri5qPejhfnpN1TQxpIgpNXQiHNsh4uWkBLhrLDofH48cgbMXmLDg2suuZy9kxxxVJZtPT3V3OoLro66Cly31YsSd0LsZtE/DLLYGEnw2UGS1ScgCXYBvXQJz3pmkfoI+nPkm1wxkwe2RF2IcTOdw0xq5WD47FUIUhIeInaoin1yTKwTcaqvP9svv4gSlN3YxQ7kg8madTIYCEOLxCJp75AKRKz9+hO9o/y7lMTaIIf6jcpiUYrGJIIQR0iMwQR2DioqETi2TgiBAg4NA7Q3oSrwrD78KYVpEzmtDMntLPTmtEqB0b53uO0ZFGarz5IzgpufaoujsfCToDTZrLlENsG8BR/tPg4RueB85qnvrl9zk8HjuCwNoleW+y5sv0F4LHDaGBg4LbbbvM/VyqVO+6446mnnnrwwQf9b66++up77rnnT//0T++6664LL7wwm83+5je/+e53v3vttddefPHFwAUXXLB06dL3vve9f/EXf7F8+fKHHnroS1/60j//8z9LKdesWbNz584vfvGLyeYKhcLFF1/8wx/+8IYbbjCM//LAi8c3f39u3Pv89pIUIiO4p7/+hR3lzy/IHc2DZY/rNpRchUDVtbAlQxVP+K9zJBYLhBYOGiGETjKIkAsI6gpHiKvWjvvPBpHQCSFI/84ysjIOcO00Yji8l82hfEYW+IcNO/pNU9Nb6ua2clVI/mnOzNapZuuZ5spS86b+po0Dmd566e/2PHH74M7/WHTxWR32r0brIpPSviM2CXQ+OqaCpsOeRDcHmgB8J3GkRzlCRRLPTjhNK+L6w7nwf9VoUxg7q2OvaZ76vs7JaSrLG1Q4Uj13LP/px2c7lrejubay7+CuYnVfvqBcr9pkp5uE51I+pJst7LrKOG5sP6bxg1i6DlqTL+J5WBbVCnaUeT7BYmKVNuyjiAPmx9pNIqZRvG66sSpCbikt0jkqY/HltY9q1CukMuzfQWmYXAHl8fzTLwjQR/Tsg0yMIE22PkNTCzMXQ+8od22mI48Q8uHnOW0qM1qY287DO0mZXXVj3vJ5H5qaurR15oJs8WC9fO4zP5liZ7TmqeJJ//a2RfrfngrGk0vhKG8M6Rt5W7ijKggJ++Tex3pUm2tkEdmafLwwyrRmNh8KtkfGouqi3GBsPme0JDU3dvEXMKuV8Rr7R+luYvdQ4NwW5Vf3IyNrHdcQbSp9GI9Oogk1hyuXs+4AD+7AdnHcRN5CAEyTj72WHz0Tmu/5mzMK8SfQGk81QEUNIgdocD2kpOpw7hwe2RW40KUMql5UDV0FDo0jBJUwV6H/rKcoO/SOkbUYmMBTgT271GQsRkpohQtpi0qNkQpC0DTIYIn5HbQnjqamNCunAazoYWs/lqBcY85R5HZb0sW7T2PLITeTfrwyd6K3fu62+7NOJR6nRoyU9c7tYslh0YFf2XSCvx8DHd/8/XilqXO48jqqZQpFxLP72NaPZQDsGmTNniCzt+aJe1j1s8cqpp2pV8Rohcd2B9Cq0vQUOWsWq7exayBxkB7GtAiVlMjYVkeRsSYFNBcNj+ioQhEfp9GtvCAM/BK1JeIaJlmdR8wy6Eny2A/7UHZoyvAnp7N/hJsfHx3+l1LTPanqkuahd5jTVrJjCCkp16nUAychKQIn9YidB7VjKcdSrsJwhNRKizjsT6hHE3ljJ4HscOQaS7tKCIL4ttG5Guq/6IZJ9m0jGm6R/ZoU2meZifBugbbr15oMVpZAY2PddhIXS/6aGI6ItOPGZQzsNL3Y19zTQUhevxoftXjNfOa18Zvt1FwWdrJjkI297B4GTbnOnZu47myuOomP/Cget23wlpNZ2EF3M6B3sWowOgAAIABJREFU7RXCQkgMWw3uwXU5UubqE+Qa+voz9k9dM5R15Ia5+lNnfejT228yhVkTSmvtifAVi+A5XwL3N4yMbB38NUgsduIVbjFztjQfG936CgToT/D3JB3tG3LTTTcB3/ve95JBdiLSk9HA44QyxUXV0S1GqujVhrVKu95Ised1CMvxyojQR0gEF6ZaYBp5pZzW2W9ecMH/9wfrtMay0JKSCFxrhcQw0ZpaBbzgXta0WXwWQ7fjOjGm6kcp9wPKRy++BLfO1qdD47LEaW/ZOHXcOtoL+V4C6kxotCBwQ6TxwE4evo3mNob749/tDNUydppqGUNQGqNmOs+p3vZ0dlY+nS3VjDTCEsMfmbvxXiNbcldu3ncwn3uiqzvluZ6Uo+n0iv5+FWAC2pWiZJj5u4bq5xXtKb+d+FtxMCR5k7FqAybrb3lXIQUZi3I9FDhiFSjGfw2BYdBVoFxn3zAIquHRmZg0DBmwRkRDRntPxYH2tKDs8OQentyDhI48e4eDNiN0PmmblqSI0f/nUxhSXLaEv7ySoTI/fpb7tgbaMuHtfXTBojUZi62HuP4qpGCkwqfvQBrhiiZmI45uAAgsA615zxms6KY1w0+fC8sLNFgmOSu0tU/o5EHrBAMRxC4qAYgiODTO7Da+uyYETpKB/AQZi0rCZC/2u0xC6iEDi2UmEdyCxPl4QcOeYfaMYFtBwBm/IdvgsmXcvj7MvJScXwGQNqh6MRNty9KeY9sAJtgmVecwv0MRSmACwJQMlhEwtZlpzbxmHvMbI1BWHb7/BGv3oRRaoEsoQd3BCcPjCvA0X3+ACxZw5XI+cDZP7+WWZ/j2o/zwaT58HjNfiVlifif0nYUXbimPbCwPvUiZuZnmmxZfcvR1rl+//k1vepP/OZPJXHLJJY8//viyZcv8b4QQN95444UXXviDH/zgc5/7XLlcXrBgwbe+9a33ve99fgEp5S9+8YtPfepT119//fj4+JIlS/7zP//z6quvBm6++eZMJvOGN7xhUotXXXXVz3/+89WrV0eX9v91dHzz94M1hRSGBpCwtRxn49hRUV/ZWVkz6rSZ4l1T0++casvw+urHffX3rZsYc3WA0wqhtBZJRDucFu2rl0IokuC1f6wF7tsagUBHJi3xcSXC4BwiUOF8UjmcDowSnolbBI1RB/DSCI0x8euxvnbLMqX40+7O66Z2+Q8ty7VdrdW/9W6YnioAa8b7PrHjIbfFc50JTTU0Fg4vrSPrcZ3gGjoU/QMWlAhgHRyZIlYPgtHr0LoqGp2K1e+YIQSn50XFns/OPL0nlTcSN4Xefrf2YFkN2VEUVy3MMTszlh5c0p8io2fb1e6K8PrZkmoaJ4VgoKdpyq4RzwWUYwyf1TdYEW1PdM7x3cx89bylk/apDB8i18zupF3OYQFRIiiAhPATn+zRmodjireAb+QXSU0CpaiVgzhADS0o6lVaM5RHgzqVx4uT53JoL4UWAMtmYhSAihMExENjSD8J3sbzW9d6e5v7q8VZrRe95vSLwrl9ZmIgb5p+pM4nx/t2Ljt1yrtO4xcbmKjjKRZPydd21kY6VFNO10T25HBvmHJGxZxoV1lPTgjvpHQe28Q2cVyAUj1kuwmU29PkbaRgvIYQWAZP7GbtPrQK07eEurs/Na7i5B7W7otRD39RCinyNgNlPEVDcocwhlJd8aX7OGcWhqQtS99Yg9wFnDMbAY/tTOBH4To1bO8wmJEvYwRvX4TLqCAFcM7mry/hH+5E+5HrBQJMSVcT587mwBi/2R70P/Hms3Yv+RSFFIbE0IFVgSkBpEGTjeNS8zAk41UOjbPuAC1ZKg7/63V0N2TuBfjjk3l0F+NVlnYz+ygAemDlNFZO2/Us/Y+RakttFKet3PSQoQMYSBtaG3VhWUdV1SuMTvD3l0vHN38/jslOh9lKfAXTJ03gGgtjw+zf4q1CGFpp4Sejd4OsGIbg2f1cfTJp8zBUl4Y/G/A7IAmsJ9zKJttuE/J3EXP82IM5CQtG6mQjdpxUmaOgLnFPErHvfWZsSGYUETCtWJ6xruw8ZLjdrnloZN5P2v/8YyD41iOs3YMIA/f5cPN4LUiyFvJjDRqR8qogNhUXLR9aH2qCET/zO5NQ0uIYaHH/ZKTE+wMP9MeEcVv0eEOulEhlnlRntL7J70WCs8hklUHJSCeFhs/JekT0Z6KVQOlOsnAaui2i5dAsnsK8DqYVOTjOml08s6+hFc/jwCgn9bCsm3W9QeccRdby0XlAtHfq3nVCS/Bk0/QT6PwL0TPju7/lPj79nDZgX23olMEd39n/sFAtWhxEJoCdOCty9DbFonpSEpn0ahvIVjPX54zNTk/5PQ7rZdAJ/h7R0b4k/z1Z+LSTPyWkVRl93rQLzV0XFGe8wc52VUafrww+K6UpnbQnywgPDVqk89M7FvyP4tTXNHWd/4e1Uc0UqFaolWM9c3wYCF9dhdaoGpvWsPAU1j+WMKEDCBA/v7wIVVZC8zitSan6rIndlnJ6M91D6RZfyYzvkSO2q+IbXCmws1RLGBIEvbswzYCbCBAmy89Gw3Af25+jXsPFqynvV80bNk3bvy1/2qfGpuW7tHFWU7HNKDxDdn25Lo2DubwWVExLore0tfaMT7RWKv5QTI9c1dWC0T495ZhPIVdR92jNsXwqT+/H9OOEyCCeu4juNASlKD5dBHAnlXNBNs1ElUMTuCpQayPRJFA+BYbA0PhihAZpgIoB5ch/QWs8jevSmiWXYu9w0ARJccefBgma1gLaY7wa4+8IUibFDL/YQDHDTU8FoVRieSgM5JI06pzZyqY+XEXNCToQCWoRFKHDAOsivMvVmn9/FJWUOQCJVNiSvjKmiaPCrRZOBYQx9ULQx0cihKAtT9lBwvO+NV8ig1B3M9U6uRTdTWw4SLmOYYQylsYIt7KKtnUkYipkGKk2AgsiMgS7h7AkdX9SJSt6+ODZjFX52XPxFk+SZQTRAPyQUlozUmG4QtbGlIxXA/cTreLAuIRmmf7nlMnfX4ZSk1PrVB12DZO32T3Exr6gHgjdGsIB+JvFMmjL8fB25newtIsfrA1CDYxU+T/3c/5cLphP61GZEr+6qGimHjj5ze/YdPfdw3uPWOCc5u4fLrm0yz5a7/7777//aIpdc80111xzzQv92tnZ+Z3vfOfw76+//vrrr7/+8O+vvfbaa6+99ih7+FvS8c3fVzUZM1JyR0VJMCSvbw9gKQ0f3zTxm2F3wlVKs2bE3VPNfGRmpskUFU+/77nxOVnj2XEvOK21NqVQUqsoeLmIANqQ0wanKMHZq3UitXjYpv9lxPyiQGQx7hueuqqAag6K2YcwJkDjNkm3ozlVmZKyc1I2GXLtRAnYW6t9u7dvqK5MJ1X2tKcxhB5xa3cO7kYIZU/EjCkm36EncokFQwdhaqOLXkLgvuGIDsm/RBYyqIcInQ+lgcieOuHJ1mlnZ6QbcsO4exz12R2mYTRJeyATBFyXWuXsdFHl8gLhMlhvdjwLQ089IDZZuoJovyxtXTHHuaW38uyBsVS/5aVGc9sds8V2W6IpnL2Ubc8y1Eet1KD4kzjskw5jDbHZxOTyk475aJ4ilhug1h5aYNh41fhBIWluZ+GpFIrcdyumi+uwYNXkCieRYTJ9IX27MUzqFdr9+JzTWpjbzu4hgNltekbzrc//7a3bv3z22Jw37Hmts8/c0//89D9+r7BtYEa6UPE8ZWqFrmpvWirP2Z2cPI3tA6zeyq4hW450ldaPn/46Y2Y+FwH058/9wI3794nMt2eV31yc/tczTmXgUeoe8Q4nkTnG/1ORTjMwEUyl46HB8D9EMkzkc61pzXPZUjYcRCnqGlQQwW+8ylgtwLIj+MYXDISgmKaQZqJGS46xChkLLUibCIHjoRTnzOGPV/LAdqpeqLKGq+vv3kjuEkkMIimYRWsGnmLbAG9cxrKprE1wEw37RrhrC6VaAvAKr338t7vqkPHv9QVVN+hhV4GUpJgB6J+g6lAKowVmTAzJ+t4jAPT5FBcvfIm98gLkL9FIU7tARzEuhYIVnXLO/GOr8w9LJ/j7y6Xjm7//t6BV07l9HaNVhKA5zekz/a+FQAljT/e86b3b0HVkDS8DAlchIWUCnNzDjgFq4W2wViDJ24He17A1xGEfSARsmUT+qS4auGmsriYL6rAkAbNUyZMWCEOGxjXrwHZBhY/4/79zM5ctAbzpruhrEiqFnXPq67VXEWaWqU3sK5AyGasyUsFVCK21GDZbqqlMV+Wg1IGkooR4pv2kvkzn/NGth+HXSWYvIvlHCU9qqYUWSXGO8LpXJ2ZAq4TEE4mIUfqxJHoafTEZ/W/U6CMK+VT0ZTI1aPS9OFzYSw4tEWGVUIgxBJ4+Qk987nzLWk6bxc+eC2PJRgMJ//Xv4Jd08dyBQL9Wmu88xkM7+LNzyVjyzRcZo6N6x3Yxpc1425WH9e1lkN6zSw8Py5mzKLb8NvW8MkkIonstT+m/e8Z0TI2SGKHtoA4FjDiKUtJzV8SoiA4F+PCpNquwqjDb0+qd3edd1v5S0ucfiE7w94iO/RZr//79w8PDixcv/j046P2hyMpMmXXGPx32ZRdaGzKvqWu04aakl3atCWlkaxO7mrr/5g/S1ZgEs5cy2IudxjCplMK77YTiAKDp28fAgcb4POFLHsVOnwT6CZCaU/uf6qgOKCEXD22+Z/pFo3YzIsFeo6fCGPcatKJeAR2b56vQXCmT5+TXMnMxwJQetj0LULJqnlAzS+0D6bHVxV2fOHOFMVcAJsxaTP82YUgt0Z6UaN87i75ctrVSDm66hTaVt6292Nl5rDv8yb38xxoUrOzhXacyWmXHAFkTV+NCXYUh20SCIxIzPN8yS4dcuO6AxnH9/LEJVDcMsQdMKdCd5+n9QQcaxIVQvQwAAI2GlBlDwNH3AiwDDwoplKI5w7Ju7t0aXAxEC1x18FK4Ht95FC9a2yi6QgS4h12o1Bmt8tUHQk6Q4P1RUlYBuRQ1h/ntbB/ElNRV4JShiS3lUyaOwjZRmt6ReMbydqhRa4TA8/AmSTOQMhku093EROhRHtSsEZLhMtOLHJpgYoByPXDDj5wJXIWGxZ2cMo2frqNcB99kT5GyqDpxP6NNHyE0a/fGdxiFNG87GSkYmIhFlChev4BFXewdpj1H71iYni5I0Bh0O3rTYg9EwJffwhpTBvnDImWPVvj+k+wewlPMaW+wfYgWJJaSNZ7mwBg5m4kqEzVKtbjdqsdTexkq84GzX+JFeHVSm5W+a8UVtw/u/OaBDb8c2h19/7qW6e/vXvzHHfMPg9pOUAMdT/y93ZY/XVn4m/+fvfOOu6yq7v5373PO7U/vz/Q+wwxTYOhFBERBBRVjiVExiSUak/DR5A3JGxsxeZOoMUFjyftGjViIDcSggPRB2sD03svT++33nnP2fv849Q4IYw0MrD9m7nPuKbucu9dav73Wb+2vTNjqLX3J62b7m14TdfXApJN3VFIKGwqu/ruDlZ9NOf96WrbZFF796SaDgis1oHXNVTpMxwl/cZHXGa7VRGpVayGCNSVCCU9wX/GRem+n01fVKpZIVEUW0SYgjPyVHZ2nt+RuGaug9UjNLTncOlL7z7GDW4rVqdH5pXI21bJuh/uUIYWrRZps1lSDtWLDGuGpKhEsd76JHzxaxzVUrMZkRC0aXBvrfOiEBw6GCB1SiVZBCrmBOKMplgzkgoHzQEGapm0IR9fTdrGUyZlSKMdoKVbNOiSk05muF5OG5YoOU9c4fbFuOVc0twPm8dceGxz/2VmHL9vTufP7K77Qm+/qci/zenDm5VQK5CdIpamWGgbcW639fki/KFqILcQ756vW8Nqw04HOF0TKnGAglYtyQWMmUIq++Sw/k+65zEwwPcb5r8ZxyLXS/kzVX0+QdS/j4DYqRXrn0zMHgITBO85i6yDA6v7tpQ13HvlijZ4/2HvhaHqybM6ae+iQ2rHVWLceOC3T9plFF948sscQ4iPzzpqVyAJkLPqbOThOZw4QWjfPmuLMGC6cSTStmP2ZqdpnFs1h3SJ/XOLUwzKwcFKmHzTQ1cRkOQp49/Iz7IaSwdGoGYLXr6avmdmtHJqIMc57QLdAaT/6IbwwY+Fqckm0pu6wuJOPXsmhCX52iJECKYt8latWcPFifrSDO3c1AAjhz1MHIZ8iMKtCIAZNdzOmYCjv63QErubAON96ip1DUePROC4eCmYYiPDtiReYAUcxXvRfHY8P8K+uoCvLxmMcnwFNW5pBG4K3zety6tcZWjhrEQMHmBxGOVZlVne2XsSFSp3+nJFPc+t2rlhOU/K5b/Q8k5f0+68op5J+P+WlOM34oJX+/at6tu8CzWVLw99sUxuL17J5y+llUVpS+I7QQqqcWV6Em0AYXL0K4JLF9DTxo50cGPOdOwM6siRNJsuY0neOfD0eqMAwr45ggYrjvxCDoXXs3xMoceKifYdXhyR74Qrc6OuF8fir+rhkKV/cgNK+gXTnLha0c1pvYu5FxSf+QWcTyikW5rx69IFdS7Nt6Xnt3LMXpam6XtU7L/cxpeolM3v37EsvH7jXUAqQK7oWHj68fHpPrl70eySI4tJO1PcakBi+mRNtywcnRAfxvdFn6FfcZNSNH0XDs56eZ9lwAo33ic+Idzy0G0Vg7DX2JTJZYkrQjbEMhW9CaCsemWZku4/aaNXYBUEu4W859zYHzQg2EvaMcscOrl1LNmF84C3P+Fr8QuI+/IB7z0+wEqJaNd/3J6LvF6gp+oKQtbn5r+s66/tjT5RsoatnFGeWJlMfrDbfBGZgqAcF7eJbWkogdQPSQuxF1QghLCGHLvqiJV4AuQsv6XdPTnaqXNf95Cc/ecstt2zdutUwjC9+8Ysf/OAHHcdZt27dHXfc0dvb+xtt5fNKzETzsld8b2jLZ4ytpanmTQmnWSjTMYtSpd36zG+5MXueYMfjaMXc5Zz1Cv/g/NPonMWBrezfFAGAkRfqiccj70YeB8QUdOTVEFvIAVKq0l8eKlo5QEjdVRmfsVq8G3p3ELHd2bibHyHM2k8DFwIlKJc4vo9cK539pHN0zWbkCIaWljKH0tNeDlYyFkbcNZttuVxfS3H5xOTBllYdkILbphFin56+THYn2n658Pmaw1cfwdEoeOIoyuXwBALyNQxBV47RIkpEsIUAU2K70dgpSJte7jkIai5C0JymZlNxTlTJnmc3mkcp5rRxbLphkkLINawws6AT02C8SM1hVguDeX9bO5FgXR+5JA8eoFAFzSuWceduUga2HcNzNY7D4EyABAXQvNeeBm4cjSG5bDF7xhmY8XlU7Ub1HJdKjYTFWfMo2xyd8mc9Mh0EGlzNp65h7yhffiSGUGvaMpw1j6OT7ByhWA1Cy2P2ogDbxXEZKWAZeBPv3cGQPl3svjHSFu0ZVMrH8f2sBS/1QTFV4uYn/eaHtY5qDpaBoyNrJuRZ9lIBCrVg5AT5Cl/6GYbBZDEKAxHBHEnBwQmSJpZBa5qpcsyuFf5DdSOvTjA6wV8CBIUarvLryIXy6GEOTZBNYBnsHQvwixNeFeVbh0L6GZdlm8VdVJ2AJSmA4aarbB2k5vhRNqeiXN2x4OqOBa7Ww/WyRvckMpaQz33Zi09Oef2+ssn83rqmEw62W+LCNvOBKbvqakdhSDotsbes/t/xqqPIGmJXya26PmiNECCF1jGqNx2tnOGedqCC0NoPVw0RX8+LizKpA93hqwPPmwp4PHTsp+35VIHz+LHFmbnJtgenS4/kp3AzM6WWt28p6oSeZ2XLdl23bjOkmZx8bYb0RPstRyqqC0cIqbWKVgCpo0VJhCT4MfcvMhTCgrFEyxQBMc4JifBoj8xHhKcKITTfWHnF/z746KFaQUBKGnvLM0DtsJ65260d0NmzRS4hlJY15RqC5urkp9ce+OOO1ek9Wk7bjpHQrmCorpqF2ZkQEiq6e7lIBgRdLS29/7Du8/ev3DFSPzKT3LVgcpaUSAOhmbeMw7vIVOtJWxXNVEiyd0Lmd3sXhWnqQbVyEQx52K0wTaIBWAi3VBolkcKuIiSuixCYFlaS5nbSTezbxNaHsFI4ddZfflLoPJBMs+Lspx3NJnwOYijkxy0j1W6nFF4AgGsaCVGPSN7e2bP8nU+vppVORHTwjks2th/sKm7dykQJ0+DWrfQ3s7iL5hRD+WDGJcBly9hwgIRJW5p8BW9HKwI4gjxKHQyoEBiSD1/KeJHZbfQ3A6yfw+FJvzJ8qGQ9gKa7ifGSD/R7lWYSBoUqPc1ctNBnemnPML+d721h/zgpE9Ng2yAPHSCVoFBpgFq8X58lGhR9fK4RVOu0pMmlqNTQYAqaUxRr3Lc3KCUcQ/kN6fNOGCKwFoIHhX+o4BLbZVEXdYd797K8h+U9GIKuJr78MJaBY1Kuk6+yuJuWNDMVWtIn9XI8l6RznP9qJkdIpslOnsZPdnFwgrY0QyVaFAPTKMXvrPu1POu3Ly/p95OUU16/n8IyNco938ZK4DjWaWevfrouWHMRC1YK8/s7pZOj6ChZcVOjRm0u11/iE2MKwWm93LkLvGVJAgwXQDO3lcGCfzxONx8rqRpTlirKmtI6QudF4OFHl3gSQsA0smaLWE4VAV4ctIFYTrZl0tdM0qRQ9W+YSzAww2m9yeSajsX/Vi08MrOvunjzeVLvqxna6Ww2r17FhoOU62hJTWshS1YGjaltqZXCMHARQpTd9up0xFDqu2YyaFXcAgg6El/YA7MvAkpCoDzqY2g3xIbiBFL+KP5dNAwXMYsrAmCe5jOecAmNkxI2LWpeBOk3SNqibuM2MPXHvEsAv8BMA4FPcIKjWdYNsLyHjgzjpQbD6L79XLKEjpPO1VaaYo1cEvk060prvXO7aGlDCG2YasdW45QD6CeqRxeX71xXenJGr4fLtmhDVM/MOf9aY4yWLzjmcYl0hQIMIV0fh/ILMIa/JO81EwId1MESkJbJimtbLxxyoZf0+8n29lOf+tTXvva1v/mbvzEMI5/Pf+hDH7rpppvy+fzChQs/8YlP/Eab+DyU1lmXr7jqjrZlr9LScYxaLTWWrvWlB1vb5r7mt9mM6TGeup9amVqVfZvYtzn6ykowdDCifSe+6tKwTOvYei1iKcthMJ/ntstAY9ZlQmgttQZh4lSMVOh8Rf47EbIaPiuEakMQw1NAAkaPcv93qZYRkvWXM3sJFsZP+jftaD4+lixcbS0rT4vhI/7S09LBBW8Uk6/qPfzKOdL3p5HQbNeC1mtACT1n+NlIrJ5NynWcWPz7jhEyCXqa/eCmqoMpGlWdCKhpQv9NY7sIGZUv05panbKNZQTqL9C4XiCClMxUo2/9u2uM+LSBKelpojvH5Ut5zSpO78MMqr3bdXaN8PAhVICqPHkcQ0Q55l5MY9Ikkw7QIoh46ELcIgSbBFpz30GG87gq8OdpaE9c8SdNurN8d7PPQuv3I3Znz1PdcJAdQ35wvXdQCBZ38crlTFUo1aOXieAd0qDww9aqDsWaPwidWfpbUUFCvdZUHSbLfolUD5332IhbUqQshgv+yHiwFEEAqauRYERxoH7DpPTTzyNTQTIwxcERpit+DaLImtFoSBj0N5OvUvReyNiehwzmPepgfHBAgBRYkpW9GJKhPHfs5Lbt3LOXWzZx6zZKNUYLzFRBc8PlvGIZizvJJWPjHKPvtyQJg4XtdGRpz7CsGyPMshS4ipR1CqPzoRhCzEpmZydzLzbtfvLy4tTvUoh/XJ69ujs5O2VkTdGZkB0JKVFPzLjfHq51JWRaIoUIdmLRsYVBwHvnpHqS3oIZLBC+zvM4u7TSutmUGTNcHxRaI7xvZcSw4V0lYgClt/b612l0GpVBOggnI3L/a3dl3eNHdhZ0yumXTrc2nJKqp3RTRZfqHT90k0dLiQPlzMZssjzLWZ8iU3FVl5XKmZZsACu9Dzra/iS21yjwU2XR0UGChUvE7uK7f0QLi/a2LrylVWv023bdPenW+hLZJenW2cncQK0IzNzlOJOYnZQ2u5MD2ZFcXz3RZbjW1n5hGKJyxHVGXEBrgUYqd29udNKo1kd1y+VmcoFQRXQVIFlcePnuPYsOfebco7e+6tjXzh9btHTSMQRnvoJEivkHxi/YceTMzcfWHx8y8H2YMNXBk3QTS8+MvRYnjFKQah/2k2CbI9J/MU3o1jEshOErwHqVSoF9m/jv/2DjPdh10JgJ9j6FGzPPfhVZ1nZ+2Z5JpioP9x9ut5sX6FSqWhdLfj4jiq3VkwW9qaxfdyZjRcaLnDOf03yQTitGtlXd/RPKNJHCV5rAmXNImOAVNYL1c3jTWj5xFR+4iNX9FOpMVrAMTMt/QzxdlrKCoZEoTSbJrVu55Sn+6R5+sovDE9y6LSiNEAAl4FtNtkNz0g/PR9CWoasJV/PGtVwS42Zpy3B0inyF0SLf3MhP94KmVPVL4MSt3vYMTemGOMHwp4dGQrHG8Smak1x3LkmD9iyGwDIxBGYwo5aBBAGmRGna08GLHxi4psSQsZ8MvvWC5rP387ND3LWb0QKXLGFlL29YQ91lfhvvOoe3nMneMW5+go/8mAPjv/qL4YmVpGcurV2wrJsPXsxVK3xqneEZLMOf3BeyvKTfn1NenPr91JCBAyTTJDNkmxg69EzoKjS3kzAcmtMkDYHA1LxmZUPZKldxNKxVplCKlb1oGC8H/kKU8RbpNohvYPr164iBw+ESGkdsReyDENHmawQyN4LEOrIcAusiuHzTcf7mDgr14EqwFX3NjBa48SeJh7JND100++jLhU6hSTrCHC7w7ac4PkPFIZtAIFBSq6SqDWX7T5vabbpBqvSR8YggFBBehL4OsAyCJ8Yw4jBCLsIynoabn2ANhEdE/E8aL9GxL+KwQvzp4fHYc0Xstg24e+Ayi9hgelMcR2dC+83bOM8kffw9nPF4sV+gLeNnhDc0CaRl7iFvAAAgAElEQVTgrLncsZPvbmHPKJcsIZvwR8lrlO1y/35OUkYKfGEDH7mDf/gp24dO/FYIpKxTH0qM1UQN8wVZQ+XZ5ceHbjpW2NZtdPbqbe3ipllZtKZuNy+0RmfLnSldM4XOiMTsZMdrus7IyCSekYywDDOJhUCIOJLnGb1Ca36v96Jm89ez8f/blBezfj9ZdOYrX/nKl7/8ZY/t/q677spkMu9+97sNw7jhhhve9KY3/SZb+PyV5vXX9H7tkemm7Va9b96xN1fPSXQue9dvswHH9vmawnPqhw6zZC2Acnn8TvKTQcFRoFGTQMxDaQxyb8iUihVJC3Woi7Gh94Ll07s7qxN7WpcO5foJgX7QXnBeGEcvYk/XkVbSwU68d8B2MC3yk6Qy5Fo4/7W6e4tpbli3ujRnzdxsfXfLlsO4NkvPYNX5AN2z6Z4t9IDq2D1WnlAD7c2j6Uz3dR3Fb7vpoZJUuFKWLat5uuZD1b+otGZIJ/w6PBrqDkDdRWlcTb7qx/97xodlYhrUnJheVGjhs8p4A+GFX1VcENRdLOkjwkkLw6BQ9dWY0tgKw0C5vu5c1Mmafn64HcdBS1/dPnYEoDnFR1/FfXupuwH6IyjbuEF6oJTUHBZ2snskmHKFgLY0lTCYMPYeGAauGwOUg/s4Dl4arBtCOaEJEU6wRggSJmWbquNTogv8MHUpA6plEPDD7ZiChDdoAeKzdjbfeqrRL40ZMYagK8tYKeJIGi1w3dmct4BvP8ngTGTTKE3FJm1xbIq662NnjqLisKybLQOE4FH0a9BozdnzmaqwfyyKK/S6DLHYUg1ge/0Kc/1owHsWdvC2M9lwkDt3+79MqRt2boSkM8t4yf8Z+D3Fb5WAvhauXs2D+/jWZgx8dj9NFMqar9Ca4dtP0ZqhYmPEoCMdmG4KKi642C6AFPz+eXzqXkbyCPxHF2oMTDOr9eR+FS/JKSunnn5XWk/YOmOIrPFs6//yrPH11TngqwPVD+0ujdVUwdHrWmiqSkPQahpTtgNSCI/F11d1WoiehHFtb/LeKWekFiROeWG/MWROCwq2MgLCeTB8OlcfFqTByXGDoCffF9MIG3MG6eI2U+tDlhBUdOpedxBRQ0iMGUwNEktNuYlm67hUYFsKQWroKLcbOuFQvyp7+rb6PilE0XWi1oWbuJEREDqKYTM8PzlAqX1Y2ohB9rGyM9HlxFZFjZAaXXDsKeppaVSVe7xWdJT68OFzmzpMAC1q4+S7KBZ1U7rNxXntgfZk2awLylYuUy+AmElnfzjryBNdj599fven5184/Fm7NqiFFO2vNw6UZa4pYSjLntK58lUdba49pZa/VmUWSj1hG/dPyT7TtcWcYqnjrNLOUq5eY9Eaju7i+H6EwDDpms3iNRzaQWkmcHslSj2tK/g7rFGJ3MY3SwQaw9BoT+kpAKWQBiooy1IqIAW1Mo/+mPOuQv7KDBMdqdn/eOETG0d/lF6YyeVXJ+tCLl4mfh49q9bu14f19rIwoD8h//erRVaSicLnN93PsZ2pc1Jd2dF8tlXKis2cVoCLFpEw2DyA7bK0m0uXALSm2XiUe/fRkqZYo6uF91/I1x7n2LRvmCpB0qTm+uZEqcruCgISBrdu9V+ephS225C04f0GmlLMa8eQPHIIRzFRxpC+HgSUZvcIx6bZNsRYETzgSbBvDK3QBL/HYJ5SBoaB7QQ2brgBBoAh/asyKSbL1Bw+cBE7hzEkY0WeOBpBFV05CnWKFZqSlOpcdw5ac/NGhvLkkjiaSt0vrez/IDSAYTBUQGuSJimLRw/T18zhKdrS3PhqmlMI+I9HaUthGVTqfGMjvc0s7eZli3m2BewXFCHYOUJTipkKQjBTZd2cX9/dX5LnqZx6+v3FI6bpLyFKI40TlU4oYtUa9d+3kUvoijZ//w0sWNTwdaFGzYEAL9aKbYPYiroLYAia0kyXI0ZQX/fF+U61vzurVcxmIJYKrAO8nkhrZlNUajG20jD4OkgjjuISToCwNaYJHplYcLUhuWQJSvODrSRMcklK9RB+ji72MvSnKiRMsaBNHigOZGdl7HJvZViI4OkqKPkWQeKx8iSh7o9Moxi6HY5GrLmBBA3QNHzbwIX7tA9R+5Xv+Mcj60NzMcJlAuLgxiELJDhVxy6XAsvAVkFcWiyWX0OpimGeWA/JMn1WXg1NCd6wmpkKP91LsUZLmokSGoSgI8f2QQp1HJefHeDMuVywkEePkK9AQLx/YJztQ0jBvPaGXL2ny737ODZF1eHoFF/YwDvP5ux5Wqt8fSybaDNFYnj93P/c/ul92aFFPQvfsuTSxc92rxek5O1x00g1WUzWU64es10+tobX9D3+2U2vH7WWDzsZS5UrIl1ya0WnZgjZZTWP2XkNjuu4Ugot5iQ7BqoTSSUqEoKSCWc2L/z00rf/T3fuJfnF5GQB+qNHj65Zs8b7fPfdd19xxRUedV1PT8/g4OBvqnXPbzF75qbsvpX7r0GoUvaotW79b7kB3X2RK42mO8j1ObSdoUMBOAwEROUR9Ko9QrVnoB2L3O3oWEO5VwTDud7hXO/StcpMyOweKkUcO7ZVIKMHhcn6/n4twbNk7Ag4rq4o9+8nn/xw2+n33l/ZNDH1QOcuzqz98dzTlxzrP5DGSkGa3Rs57RzfodUHK+6XhnpLrmPKBUcLpQ/Oy+2YdsbKGqGkqJlGyrXF0swvg857jXz9ar650RsoEFQdqkFZ1NBkkQJh4mpeuYT2DF9/IuBojdVKjYyPGJeQ7WW/m2jIWD4djZC4mmNTLOlmskTdYWk3bz2TpiSn9fHNjRyaQEpchWUA5Cs8epimVAPViRNGK2gMQXuG313Pwwf4753+S5BJ0JZlbpKNx3xV7aNLICFh0ZTCVliCiVJUNMbDqVd005XjsSO+VSegqwnX9Zs0XsJR5KvRGGp8g8MUtGUZLSIlhsR2WdTNSMEvOicEKYsNB9g3FuH+obkmApaBkWLMsgENNz/BeQsYmI69WNq3GLIWIwVwI786a3HRQrYOxOImQrNGgOaxI5iSdMKPfA+tzHASl3axdzS4JG48hU8X/pS1Zjh/IXfvxTD8ioHeW5E2QDC7jTNmMb+Df/hpQzOkxBS85nQuW8p/PMJTx9EaFWLuQT1JA5SgXGfvmP9VwqApSaGGaWA3hmUKzZEpynUyCbYPMVFqMJGTBlsHT2GAvqbUXVPTd01OH6nWNMxJJi5ra72qoy0tX3Rb8c8up5h+/9Zg7YZ95aMVNyn40qrcO2b5FGl1zbFq7StDExlDrWvKnpnLdSf8GJzrZqXWN1tPzDiO0kdq7v0TjnQYrilTYOsgkZTQkdPDNecNmwptDaUsY7pG4+WcaiEcrUH4TPSho3WCXgphRx3zzaxRZB0NiQL1OaisxFHGOE4WkcEoIeuBoikrMXmo0IE0OjPjnUZif81Juq1110ia5pys6M7M/s7YfgMMYThKaUHCNASiqhxUADl7H/zGNJYL880C7y+PXTTohn/QW2Zj5WR98RdGL4er6jpNRmJJpvXHU0fWXdDz2icWCwu7xkRST9V1C6lcXRiYCVei0YjpVHsx0WRLt2qaf7yn3d63+msLd2y/vdBeTiHRjjt1K+7FUkqEFmgUtXziS3ZTvpXXwyrhooUWQpgJtEFzC+dd4jers5dkmvwk7b0sWsUTd6FcUhlyzbT1MDnC1BjKCabG666nZlVUCj2Yer+joSllK+2mdZOUySROjUoZx2lUFJBpZuQI02O0/zroJfqyS1674Pqf960qj1YP/1QmmlILXsm0ZFNRdFpo9MGS/uq4WJ3ikiVeKlWtwoFtNLXKvYvXzjq2v6vDaX5jP/PaAaTgvAXUXX6wlUMT7BnlzesYyPPdLV6IFx05UiYtaWa1UnMxBBMl6vWg27ENb6DuoEFKFBTqvhkQhWFqEFgGbz+Lzz9EV47pCuU6kyVW9PGjHSiFhkMTFGsxPIXgXY0jSqAhk+C8+SQMZqo8cig4VyOgLUOxTkuasSJoyjXQfHczSvGXr2BWCzMVbIctg0EzbLRizWzmtbG8h0WdANedw78+QFOKwRmAtjQT5cj+9ikdoe5iK6SgK8ePdpBLstdlusI7A94K7/Uo1BF1gL2j5BKsn/urvR2NIvAjHMs2izp51dO4j1448pJ+P0k5xfT7i0rmr2R0gLHjKJe1F//c04yzzpW9/XpyXMyeKzo6oy/yVb76GDuHA1pqfF/dY/70lkelKVbg6XBAqMiDtdQPOIvhv3EV2MDfEmhJFT8UnAkRoBB9DuIAPDvEVWQTVOpo/L3uvmYSBl97AtvxEqmFIREhYn3CnQE4Y0766LYFmUmmSg2F8gAvflHHCPcbXEKiTVbf5dR+fJWOPTA6meg+EZSvo39FfMR0LDarccwbPuuoDSE633CJ8P+Meqz86DFv5GXQEq39bXLvkqipwVSGbD8SUhZa+zpagBCU6tyyiYUdXLKY4zOs6sNRHJmgI8dPdlJ1/OZVHB4/wsev4tq1fOpe9o+hwJQM5/ncQ0hBwnh0cfXvZ2+lJf0Hq159ddfTQLNyHdvFEAjhWnrywQcf6xzfNfXQ9on7l7Se84bFN2xM3D/UJ7rE4nHh/Hj8qx+cdenT3q4XtpzecdlTo3dkrdbOxMzs1j/94z5ePZvDM0JrtcIoJoS9q1IgvSaT6t5XGf4/i966qXj4v8efyhjJ4dpMVdW/uPw9qzfu/lP3/o3NIqFEXQoh+OiCN354wdVJ+QJLOHhJv58sQN/T03P06NHOzk7btm+//fa/+7u/844fOHCgv7//N9a856NoVT/0yIdmBu9JZGd3/M4bB558qD5+OHfBq/qWvOK5L/61Ss8CFq/m8E409M1j+XqAwYM8eW9AbhNoTxVf+fH9TBWs7UKDgXafQUGIYJ9bB4oslaVawjDYu1lqRSIV84PCQDodaQ0I4o+F/1y/ASFwj1boYqqy5u4z7rpXW3bbQ0seO25Nu3l1/aEH/zmR7tBzAaVo7/WZyXXe0f90zHN1TK1Fxmg6kNc/y1cyCbtOU7U+nMt1LyTzrliK3y8qFy+iv5n/2sSRqQDF9louotBy5foa9/YdDQS+xMwg/3Cc6T8YXqVZ1UfFZriACMKxNRwc4xNXedXbAEp16g6DM8xqpVxnouSrYK0xJN/bEoTqBU0MkyBcze5RPns/119Cyea+/WRNEpKUyR+cR6HKrtFYwwSOiyGY10ZzivEiI4UGM0UK9oyhNa1ZRvMgSFqUalxzOlozWaa3mb2jPHoYy8BVfqi7P8OS7iZGCrigFYbg6tP53mamK776rzscGCedYLoCMXONYABNA6398LcQu3cgXw2YE4ODLSnfDkuY1JzwVWS8yJbBBoNSa/99EgGI7+1YmOAIfySjIHfNgQmkARoV4lDBvwkDBS0p/vRinzi+PcPb13PXHo5MYkmE5OqVZBPctYfxAj/dS0esBLnXfstgcTezm/mr230SG4J6SjoW8qAEQvghh95XdQfbxZScO5enjlOuNxBYhybygXFc3WCD2ppTt0TY98cm/vzg4YOVavzgFwaH56WSn5g/9x29v1x5ilNTTiX9PlhT795RrCudlrKu9B/tKr283epJyr/ZV/7c0bJjDjmiIoSSgrSU31m57Io2f4NKCK7fVWw2RUXTYbG3qDQ4nhqM1n/vd+kVAdOzU+J41V92o2XEk3DlQYCP1/sh9iL00HTszFjetBBIG6OKNr2rEXVIalztdCEctMBtIeUlDrs4KZzlYGPPn2LP2V2VupLH6sKS2Er/bMT6zJJLFzmX7Kwe/mHlnoRBj3OarLfb5shxY5cjNFr5vnc8hL9hlz5Ygvy6HYET6C2GwoiKyIUQvwgXLg1+BWzpp52RlEZ5Vb21w3Rn9DHTyd2JMGVnRQh0uu5ziUjQCFcmlFRJxbRVm05U33lwpelVn3cFQrpV1bLXOSJMK4ltiXbxr1Pmvxnd5q6HPr2m86lU1wJ5dot+Mq+llAvSYnm05KaynHmZ/3lqlOEjZJoASgVWX0SmmcKkvw0dedZxXD42xRqEijnsGqlFwdaGgwS7Rmcvo0Hpd28y/SQujfHr9ZhOaB4A5R0T0z98UtWUbPpyetXtbRd8QSuEhmJVlG0xkefe49RdXrsKgpRxQTnVtG3WurUX03xa7F6lOt/fQmuGkQK7hvnkXWQS/hTbMF4E+Osf4WgyFmkrVq6mEaPRIaygox2PEFj3rrAMjkzx9ScYmMbRtGdJGLSk2D6IJckkmCzTlg1UfxxUCh8Tw0psl8uXcedOHj8cwBmeySt4x9nct48jU0hQwv9h1mw0/Ncmrr+EljTvuzAagQPj5JIs6GgY6vntrOxl4zG0JmX5wRwhTOOZWHUXKZgq+4T+dRfLwDJ46hjvOBsB5y1gyyBJk4pNbxOGJJ1gKP8ME62UKhSOD+XyU0ZbN/0LGyh/n00EXLiQmzdiSJZ283vrAw6iF568pN9PXk4l/f5ik1SGC6+mOE06i/Ws5ZzFnLliTsNmnlYc+e5QfqiztTkxd/pYsGRp0okg4EwglAbhhGnvPIMiCVnhvDUtk8IQ5KsxxDmsaR/6oaAFhWrDrUJTpwFZjgWnR5mFoDQ12/dZhCRp6sI0j4yTyYkx24fylUMu7TiOWXGC5T4GXicNEH5AtzpBU0gf+9DxaPdYvHlUgTMO/sunpU03wuVhAc+G3GjvdE/NNVYOi9B3EbUqxEUiAIHoodHNw2ZrP44wHP8I/G/UvHGP3ptWHZ9Z7fva3U0MzvigD4HH3ZpmxzBbBgCeOEpfjp5mNh5rUO+uoq55/AgXLuLPL+U7T/HoUVoyDEx5d9Nld+0OKt3VkZmpd27/3ObzPjUv1dnQwJW9bDqOQuFMpqeOVwa+u/8LdVWdlV02WR249cA/dqbnGkYCwzK0qDolfp4UqhTrdOdOLOT2vJeXzX57a7LnSH7r3KZVa7te6Wn2hS1nnNf3xkeGv9vsqkV213hznw2udruTLZclTv/x+OZWM5szUofKo2el+/X+9/xOm7kjuyqhdZuTKGWSb+o9PyOfNXHh+Scv6XdOnoP+2muv/cAHPrBhw4YbbrhhbGzsyiuvBPL5/Mc+9jHv84tHjj318aEdny/N7J4a+Ongjk/Pf8dXllx/d/+5fyn+JwiSzn4lb7qeN1/PxW/w197DO2kohhZztKOVVPt56gQR7tpFyEhfiJgGCcNtTZOOPppaEQLl+gxj9apPixJ/RMTxKiIVpmmMvcMnV/eUSVs5J5EJ2yrL+s7mgbSTyLkpKcRE12R7L8U8pRmWnRFsgQ/UVVL4qr2mqbgiY2iBXQdwpTjS3TZ2Xg+ZX21GFndRqvtaKmQA8McrGJ3o/8bCKZ6mDLfTI3Re+EYAUHfYdJydwzHQWAO4mu9sYrLMTIUvbeAvbuNT91J1GJphsgzCD1pf2MmSrhgUHur1ABPR4CoGZviL2/jpbpRLXZFOsGuE/3iE4UJkroX/t6R54igPHWTLUAOW7QExSrF7jJEZDIkpqdu8/0IuWczLl3DtGi5YwIUL/XpuEdWDRmgyJvvHSZi+xWBI/ukejk7TnsE00ArLolhjpkJbxqcY8Lrjkbx7d1KQC4sFBz09MM6yLqT0GYcSBrNbOWM22QRnzWVJZ+x0wc5hfyfDgyjiCJQOoAE3ttXh4Vb+OQLLIJvwqSFEzGb1fG+lOG8eEyV+vJM7d/PD7Tx4gGyCd53D+y/k3eeyb5RvPsnQDJMVynUOTQZdE6DJJnn1Kt66jls2Beh8MDUqwHW8JlpGVAwgbDngKH52GBXri3fC7FZqDjWHhBH7WeIP4MKg2OKpJR85dPTaHbtP0O6eHKnW3rl735/sO6if/t3PkZe//OUiJl1dXa95zWu2b99+wmnf+c53Lrnkkra2tra2tnPPPfcb3/iGPtE+/pXu/5uTU0m/D1eViRAIV2tX67Kjlzw49bf7K18fqCXMal1UlPa5yjot81NHh7YUnOGamrD1bSO1rqTsTEpb6z0lFRYM86ZQxp0yrREUXXG8phMhUUzjt0EGd4BZe6JDDy2gc428Lxn8KUDjCp+zHo3WQlvIihZ1hBv4wwoSAEKgWhE1cJB15fbe0POa85PrlZG3RSlJenex/Lont371oH37gdlOfm0tf9rwyPojk/3Dw+cZ5cUIFewBBJlufndCzDRYD2XgCgoZdUoEmCZhJFpUZEYKIbQwhNQKtDaF1OgpuzZuVy+a6teuzqyR2bON959T2dnlusJLVBDCLy7rP9zUQqEnktWaVBnXStnBnqJWEpE67J5ecxfW3fV2obuwMJs+P9HaalithdFHEEK+rUe+t9+4rle+p4/0M9sDhhmt9EpjWnTNxrZjZ8QWY4QfZBBS9oV4QoQ5Q3Nd1oXuW8iV7+Rlb2TVeTESIIEW5KdZsIqWn7P61hRfOla9flfpqwNV+xkiEE+Ucp4Nt3HLZ/jhl9nxKCrgNnSn9dhXU/Wp5ap6jjP0tfLOB101YLy5S4/Z5LXIVUWuTi4R1qU3TM56BYUpSjP0zGHOUgAGZ9g3Rs1htIDWFGp+yZxciuly8A6Aq5kq+zl8hRoTpcYtKxFYBfGBiEMSwv8RhJC60mw4RNVhpsxYgc4cgwXQKJiuBi9eqBzD+fDe1fDnqkHjuNy3jwf243jsisJH57MJ7tvH61bTkoolmWo0GJJ9YxRqDQOdTbC6n4WN6DxwZIodw7RmEIKqTbH6dIzLV8FXruCDF3NaDxUbpanUWTPbP3NFDx99Fb9/DmfOQWkcl0r9GfLb8jPON76y56YHnvhR/dBm57GfcHjnc74gMVk/l4++ig9ezHvOp/WFx0jryUv6/ReSU0m/vwhFSprbfz46X3P4ymP87Z189TGfjjWQvZvYNDHraG7uxvYzDrQsQAuak6QsupqQQUUZaWDUtQwzfePOPBHaS0BKKzSlmp8qHS2zYdZ4cK1vRYjGuzUe85VCrPpX5J5ogJct4aJFSEkuoZpnbPG4U9vs1DZroxqu9xSqliHEkk4sk6Tlp9h7XcvX2D3MG9Zy3Tk4bix+MN5NYgeJHKuwMSErTqPF1ugg4yumeF9Fw6eYkuLEPxsgeAI6AhmMcKMi0c/UCx2j4vG9YxHDcZ427N4QaRCNjdaCuktSkjJjWxQgoO76dEOeDBXZMezvZISKHYES/HA7X30MYO0c/86BhawFdalWTTdb2khr61BllBPk3Pn87np6ciopcuX0xmW7LCPlqHpNlU1p7Zx48Ozua6aqQ4X6+GT1+Lm9bzjxck82HuV/38E/3cO/P0KpHnRPH8lvPZzforV65queHyIQa7teec2iP1/XfWUIKkph/OHKz/1V4pN/ueW1/7nxqr94pDiTn7i0bdVVHete13XW1d3rD5RHDlXGvnn6n4wfv7dZD71yonBucSqpHVfoN3SfvSTzAisD/pJ+9+RkI+g/9rGPve9977v88suFEJ/5zGd6enq+973vXXfddaeddtpHPvKRX70dLyA5uv/rWmilEVDJ71VuVT6fCi+4YV52wFkd4XuhE42PdOvYVxEJrfKLmUfqQ9DWzcwEM2MR/EuI48fu7MfMESgvEZCqBarNW8ZbeygXEGDXcJSuSTvtJgxlCMi6yRWFWQPpSVu6rtLLEu0XXE1xmlKB3Y+z4TbMBOh0snvewqaZxdMzRtWVb+pmfVPhwVJiuCbQw9nshLSmH2D4CL3zmLOUdBCM/guLJaPuEe8VMfwC368TIVIjQTO3jZct4r79HA85WALwN9yjaIho9s7SaNg6zI476G9houQjwi44OjpHSt57AaaBEy+qEx/6WDu9XAmtqdrMVLFdDowzXQ2eHCL7MF0B7bOW+309ga4dHzcHHE26MfxqcRdnzWPTMT8LUgVwVUeWQxN+xHqYamdrppUf3F130Jo5rfQ0s6CDFd08fJiJMuUqCYvDk0yV6Mxy2TJu2eTD616cws0buXQJFy/kgQN+dKeUnNbHG9ch4IfbI9ociMwLEeydiHBS8EkeXE1nLqqcFkXKQ9VGac6fT75GW4aBaaYrTJd9HkNTMlHhk3cjBXXHL8GqYe8of381X3uMQ5N+RKHA5+j3p1KjJe86h9X9TJYZK/lPDGcn7CyCXJK1/Wwe8LeOaIT/PP59KdCKhIXjcnofCP72LmoOzSkIpgCBKTENepqf8cV/QcuXB4dvPHLs2c+5aWBoVjLxv+bOPsl7rly58uMf/ziglBocHPz85z9/2WWX7dixo7PT3wT6kz/5k5tuuumaa6658cYbE4nEXXfd9Xu/93u7d+++8cYbvRO+//3vX3vttfF7/uEf/uG///u/n+T9f6NyKun35TnznDbjp+Ne6QYMhKv1fw5U06ao2KYwtJYCrTSi4HD/ZP2C0XxdqbQhLm63XE3R0UVbnbjL5QdUaX/v0F8b1UBNKx1bceNVtnSoIGUE3Porbcj/TmwRPuFag9psrCm0Em6bNgrIPEjcFpyc/zAFwgKvGrkFVTBxclfdo/969eLOqW6R2zma3Ex6wkaMOMdr1XPccq+WTk0UDKG1VLo6i/Re6dewDFZsPxw+WPN92D1UB7EwMYKM6phNIJVWkuhiqVzIGlZCGlXX+T9jp9cPlc5mSd9ESz7pTv3IWfb+xOVrEhumnIu0SehDB6Fb3ihaylhYaFVSafRkqtZWS0kNQmoNiPSga5nUDCupzk7sWVeZ/4Vq5htWstcbe7Ei++wvTHM7y89i5+MIwdxlGAamEfQ7HAl8Vz3U+Q3UuzFjJ9SlKqnrFZFrBVh9ru4plO7bkdXaX6+loLn9aRhuIP9ypPIvhyotlvj2kK64/NHc1DOfF8iuJxg+goZSgR2PkkyzeA3AwYcQyqobPYaupURV2wuFlRUXt5pnNus794jHhyBJ2ea0pvBW80+jfyH1GtlmhIC793DHTrQml6RQQ0Op5g0sxSoyVi8n45Xt8d8mEtS7zBMAACAASURBVCYtKYbz/rfxREv/VQGCMAvPcNIBT5CUCHAVhoGraM2QTbK4k5EieSfA/UXApxeDPzwDNGX47I3hbAnBE8eizWwdPN1V7BlBa47PxGwcgdY+oPP5BzlrLpbBtiGU5ow5LOnyOfHPmA1wfJreZmoOlkHdwZA4LlJiSaSg6jQwOVRtfrCNRZ2sn8tMlf3jtKW5IkYyo7XP1dvXRNJiWTfrZtEo7uOP6MGB0fRFKVWQNUM2d4wcZcHKZ39BGqUtQ1vmuU97vspL+v0XlVNJv78kJ8r/fYRtQ0jB8WmqDu+7IPxm7DjJtJY1R7pqNN21qHAQDbZLe4a3nYklOTzFwJR6dDN22ai1xjxc7SP4MUgWHVgCaEwT142iDeLnQAzLjsHuIjCr4nH6AeYQeNAqutaAWa3MbyNp8OQx5RxDJ2lO63JZmWOGM8d3bIWg7LB/grRFpYYWSKmpIFy0JTYN8ok7mK4GbQs95fDpcQc/aHPkVMUp6YmdExyMaw0Rc+3RMRuykfknujq0Hk6wMIjMxTBPOhpSFThx4b2CXoTqtaG9IUYRwwQI8x3DsAwRnb93nLQVGX6e+ipWT3ycrfyq92FZFzSGQGu2DVK2WdLF61ezeYBKnYmSf4bQB7LForDLwlmZfab1+fz5nDFr/MBTf3fozcnWjpTTNKWHam6pbE9fs+jDa7tfeeP5Dx7Ob+7PLlvcelY4SSV7Ome1+U37zyfoyiGFe3RMbjwsXrZUa/WVndc/OPhNoTmv/41/uPJzUrzAcseF7cz96V46V4iUeFUxf1bmwv6VV3hhPv+27A/+dtGbc0ZqoDq5XyOh03E+d3D3va2p1gXvecPydxsvqPKqL+n3UE4WoM/lcjfffPNXvvIVIYRpmsAZZ5xxzz33nHHGGd6fLx6pOPl0MHC2EMJ41qyz36JMjbDnSYozELg83oKcyVEtRfi751Lp0BUGYgqL2Crt/y9BMzUKYJh+7HwDNB9DrUMNaJg+hWvk2gtQtHaTSFPK45brDpZ3OKmNII9cCMFbj573zbkPO0nn4iPLa0/NPXwplRLbfubvPbhVQFStxC6rvdiSPuvlWpzZNDnMA+nevq6SI8RgU04jbJvj+zm+ny0Pcemb6Oj7pcb0jHkMbosNR0zvRfhLoMIbSOXAMljYSWeWzz4YRP7HlHd4QxEotrin6iqU4Pi0X40WorA9LVECoWlKMlEmaVINgv3CrfVQs/pqOyj1oxWFKlozXva1MgTWlUYIbCeaTg0JEzvMjxBRD7RGadqydEeOvf/tu87m8qVoGM5zy1PUXPqaOWc+hyf8Oor+LSQQMPMETAg1l9ECwwUOjNOTY9sAZdt/wc6cxx+czWABQ6JiyeOO4t59zG6lv4WRAo7DtkF2DPOq5VxzOruGIwIcb2yTJjUniB3QJCxqAY+z0ly6lIsXkkny1z/CdmO2ZmBF1R3Gy1y8mG9tJG2Rr6KCWas5PHbYz7uUQa1ay8BR3L+f/eMRMNEAyYE0eNt6VvcD/oWE5YPiYy+QgvMX8PrTOTBOKaSfDvfEiDqCoOawooflPdy2naqNhskyEBRxFrguFy6k6fmyfP26ZMy2P/5c2t2Tvzx45M3dXfNTJzUCXV1dcfX88pe/fM2aNXffffdb3/pW4IEHHrjpppv++Z//+c/+7M+8E97znvfccMMNn/zkJ9/xjncsWbIE2L9/f09Pj6fFPVm+fPlJ3v83LaeSfs8Y/Meqpr8/WP7i0ZqQJASOFsO2TisyMjnjdApzTAsM5Jht98qOcaUEdCXkhil7XZO5Ke8qhP9D9BH5EK8PlwIfuI2lQZ8Ayodqj1iqcnBQ4pNox2H6QAGilEcIg05R6wethY01hpvE7UAl0BLhkhjAqKMlCIwCOonbglkwSp01zV3D9Z7eR7fXDypcKYRGFqzDhl6vzQrCRre52FIZwqj4sLK/zhgQbH96EoZHRe5crMWR9xjC93jovCWkrZUlhMJwtFqWaRNwqDDzyqea5hv9A9M9Rto90l55uG9gzt7sX126YDStnT2udrQWHi4vhFBoIQAttFaDmeJtc/d/YM/a1lrKH0cdss9o0xFCS6G7hUNm34dl7pyZHReYV6vc+Sflmaw8l4WrOLqHbQ9zdB+GIGnqeh0dIggCtK94w+mNT5yXwSUCOENCtipTwdaAumuy4+7Jxe3de5MtBDXjJ4Z8GB1wHYzY7+yxabsrKUwhDMHjM84fPVf7K0WURkq0Rkpmxv177tzL6WBotE4qR7Zd+BaZ7gDISnHVYgyHY9OsaOJVK+J3S6RIeDsCdZcf7fC3nMdsTEl3E+UaUxU0OGFVZA2C+Z3sGAjKDUDapFDDMkkalOoRFhNq/8iOjIs30EHtH6WoKaoO02WOzyA1rSkqNjUXAhaCyJIJcvw7cvzueh45xMOHfGBCe/gCDa+NAXXF7BaeOtZQyCd+t4MTHJ3yqfNNwb4x5rSSryLg/n0YkkyCmsNVK6ja/rwa0rdMvN+4B6n4XRYIarfvrb+ptekVy3jFshN7/53NDExjGOQrvOd8lvc8w2RXK5hGilJedErlus6vEIDyApSX9PsvIaeSfj/lZfgIB7YCLFxF34LnOrvkqp2Wqq0SZt6wRjg6Gf8y08RUMilbtVPS6XqddIJynY4sIzP8cDt/dAGzWtmZNh454KqpqNoW+Ix2KkR7QwMlWBtdL4orsHYaiF/i58eu8jhehIhW/ujOkLKo2g03UYKbn0DC61dzxQr9yE5hSDJJErByHpuTzFQhBl6kTFpSdDepfVsc64BXrcsqrBbDGsto4E2N0I0YY6p/K9HYfgIFHwPNCbZ+RSxc8YRzBNETo818wGMFDGji485gpCIb1aJuPKKD5MuwJSI478TGy/Cs2G1jDT7hzvHjttvQsMuXcc/eWKfiPRIAq/qZLDGUR0q0Im350XsXLuTChdQdPv8Qu0dFxpqZnVzc3L+kK/f2VVd2JX5OfFjK6l15zuXpP/7uvhs1vH7RX3Sk53am5qzrvhKY27RqbtOqoj25Z+qRvuzioj319V1/sWPygdWdl1+34tOdidkItOAH3d/+Qc8ti0qnv2Lo+lnZZQ8NfrM7PQ94dOj7L5v1jmVt5z3zo5+vopUC4dngppT9VouMzV27mft/g/f9+b6bM676dHbWucXjWc2bRle1v+5d4gVFPf+Sfo/LL6abLcv6r//6L6/s+4IFCxYsWAB861vf+u0YGc8TqZlGGHxiS/E/wmwTysQQh3ZQLdE7j+P7Kc1QLkJsQW5qZfEatjwUrcaOChHZGBirQUbqRsdoarxoPyFx3Rg6H1vkEUF+W3DQSvLadzMzxv3fx3X8rzQYBvlJP/+6RY3aOqWlURGtpis0JDPCNLGr4sqLmy53X3nocUtKSLHxHgQxV86DLgWuZRT7c4cS5B+gNEPFNA+2tvgnBJGOUmIlOLITu045T0c/LR2/yPhesIA7tgddCxRSg0YLMW594sGjE/zL/VyxgoSBrX1bx0NafQUa4ODEVKz3h/DgY5OKQgS8KyJshkaaTJTpzDKnhX3jsZkQ0W1CPR2qbW/j3begGhssBNkEizvZPYqjcBRSIDS9TQwX/Od6DcgkyCbIWFy7joQBUKjxvS2Ml1jazZXLmduGo9g6SMrEVkyXuW9vw/CEr51h+HFqXquOTfnjc3wqKDcPgIInjgwMjewUpWVJ5noUB54t5W1O7BryKSO8nirFQwe45nQsIzAhBBo/4E4ImlNUbWxFvR6ZWRoeOkBLmu4sly/lx7tOtF2kRLvsHWW8RC5F0qBYD0otaTQ0JcnXgl9I0JKEieOwZhbbBmKTEg4CSEnG4vg0rWnGS0EAYjBEKYOaA2BKEiYXzMeQnLuA/95B3fUhs5RJ1fXBPh17S/eN0ZykbgevTTDvSZP2DIZkrIjGdalXSWVPmsf2+S1fGhwerNVP8uR/PT74mcXP6QM9g3R3dwOW5Zs+H/3oR9euXRtqd08+9KEP3XbbbRs2bAgV/Jo1a9773vf+Evf/7cgpo99npeRnV+R2FNwHp2wb4Wr9/rnpt/clfjJu3z3e9dhMixBOW9Ies82KSAqPH17rlBB/uTAzUVdfOlZ5cCrcmNT+2guAJUhKUXJ0FI0Efjh56P4EMcQ+OOhbCEFMugjPb9QmOkD5ZYAzSoF2MUpBSxLoJMLbQzV8AhzhAf0u1hCWBgPVpWF79fi4HECYeJu9Eq0F5oxqfhKh5FRa1mar9GE3u01rbQihkFp79CAS7fneOnTxArMgtksRrqs0GgNoEFrrunZB2FqbCK05VJ1JS+vqYt88N43UhnDzNvsLMz9rHf6ZNfDkoZF/XHh+6c1i6nZ3sure1eUuLsh1M6FlpYWUm9vH3rNvrdABi7/P5B8VpZUKhJQpVK0157zO6GTyR05ysWV1P/O65joc3kVxms4+Zi0ilWXrBjLNVArUajpj20mtZ6xkOC3eXIkTUsl19JoohZDRlrp2CbEvvb8ims2FunRYN9lCarASAet9ns0PMHiQvgV09lHKk21hYcrc7Lpthi46ekGMmacwxd6nqFfpX8S8WOB11xwGD/qYiUdBVJgi00TdFAMLrJYp6TraOFs3n/+O6JqUxTWnP+PINIiGio0pUQpXUbNJWJg1OnKYgokyCcNXr6MzkQoGTEm+CoJSLQYNCDCiXY5wAMPSBaHRooRPJefG94ggX4/KvIsASIoSzkBoBmf4l/txVawmng4K9QZ7LB62LmBRJ3mv0myA9zekrwkc7X+wNa7DwQmUxpRoTSZJNkHaZO8Y7zyb72+l4oWlKP/nLOLwit/r5J6B5I0/mDxzRft7VzcMdbnO7hG6cgBpi+MzEUBfsTkwTtpiYYdYukJvfGxZ5qGaMkesFbP6WbruuafxlJGX9PsvLaeMfj+FpVLkodvINgFsuJ2r3km25dnOV/dPa7tJyBpuWulO2dJACrH8LGpVju9JzqkcXW4MkDAp13EVU1WGi3xvC285g9N6eds5xsP72DvhZ2mfsGRFqeFxmDgwCQRBCELcx4uj843/hhADIghE0CBQqsH/9YhkHRdD8pPdfPxKo+1y+9bvCLdKvS4vv5ildf7vI+igwpYQzFRJm6zocWxHHEsKlTLLi9AmaOpOsBp7ujncMSXoZghqNFgzgXsYswDiEDw0jknsSDQacXdPBBfqxhGLFOHTsBVOPCIam91wtxgI4HczdvuG2Yk3+oSHSgBbYUmfsA7N3XuiWSPwcOMbLf3NXLqYf3sY28GQrO5veEjC5PqXe4+aC5/mmaXuViyZDCG1qxd++Iq57xNCJo0T870Ozjz50ccuS4pUTVX/P3vvHW7JdZV5/9auqhNvjp1zbrXUUreyJbklJAfkJOPPNlhjbIyNAWPDMMzgZzz4I35gYGAYwAE84DQGG8lBDgqW1MpWq9VBnXO6Od9zT6yqveePiqeVbb7BEr38PNbtU3V27dpVZ6+13rXWuy7qfu25uUPzCitPze7+3um/vn3dH3PLuoNPf+Ounjv65/qOtO7et+vd71n7RxI3zBWljccrTSSXs66/UT/6kLEttXCRWt9UNOca/zeO/uPK3DxVr//20ss/OXL1O2Z77Eqm+Vf5CpAL+j0tLwOgf/TRR4EPf/jDCxcmRZczMzMf/OAH/10peFNcUi1PKYyPjNtijP63wuhrFR74Gr7GdzlzGFEROzyJ7qhVWLyWZx7Di+qilElUQQLhxpt0yvuOJc7MDpDD885Ma5mgRm3ZBnIFRqsoG9+LrisoG88Nv1hWPT5BSbu2peFJvnsexrB4DasusXc9QHUunBhg2almltFkfB+t2fMwtk2lglL4Kc7woI+d0SibqTFOHcJ2qNfY9nZ6zi8afn7pzNPXynAp0oVxFTYpjWtiPCZcjoBBxTVM1/jnp7EsRBLUJsbl03ZPHGNP+/zteSzFql46c2w/jh/7pYKBgWn6WviFa/ivd+Hp5vkEcZXznpM02RZx8ZqJohmdeV6/gdZcmHemQSvG5ugqMFlJbJQV3fzaDckSNXz+4G6mqhjD0VH2nOPjN/PICb5/AFcjUPdCR/08U0ACzplUa0EiIyNIcg9fPhAe6XVvvXai6FKxzD892nbLYKbZmpLkXQmWqFSn7nHxAk5MhOB74O03PBAqHrYkNx5/0fW5c084n4xNI/otBe+W0qBwFLMVHJveFmwLovIFW9HwURETUbD4vsFoelvYtoa8w0PHUx0bonfA1/z9E/gaW/Ezm8PetlqjFAvaWdLBk6cRwVbcuJr57QCXL+a+wzR8jOAoulsYm0NrjIR8OwaMCQ1xE2FtseHY8EMOn3Mzcx+/d0frpZMtPfNXcPktOK+wRjLPId+emHzxk1Inv1wFb4w5d+7cxz/+8c7Ozm3btgGe5z366KNx47VYenp6DhxI6IGPHTu2cePGqampU6dOLV++vKPjWeTCzzP+/x15lel3W/jyJa1/dqp6YM67pSfza0vzlnC6pj99ttaZsWZcq+pmupWZ8bBERKhrLmq1/vRkeWep4mnrd1a1/s8zlfEG4bYPaGNZ8oaejBG+O9rwJar7SXLnI68vKZeKaF7DzTZV6aIjurcYMSS1XQfnGZ/MMFJHDMZCuRhCNW8kBB9DnRCMFWTsGhFtK20psUyuRj3G0f2ee8Jxe7/na1vVlltT12PPdXQenp5d7rU+CTGhVuzKpihoYzGRH5eo/qD1SHRmoH0AjIfpcnIu3ifHrrx1/9KJspvLNLS2Kk59Ybn4+7uuef+SOz89tO8T/VtrB9Q45oZry+8acNbPxhzvBhHBrJ/ttkywiAhIqGdVUj1ujFUQyWNqIrZBRCz0HDxPN6kDT3BsL3aGo7tZujbMVdQenkvG6LqyY2i3CTeIlHCy8JG+FavJdjJw+ClWbaa1A+lyKsP6B8V5ljHaYNsYzZJ1AEd2MjlMaydj5xg8QbENt85b1uVLfforg/X3Lcr+6tJcPOLTDzA7hWUxeJJ8C31Rge/qzSjFyQNoD9/l9AFOPMOl27j4OvY9KuPddtc81m9r8hZ8j4khMlk6XqDbVsbilrV8ax++xlE0fEoNjGF5N9M1tOD5ZKPMx1oDFBmFpzGGqSqiaM/TcFNx69QbFT5ICUF2Ihw8WGsl9LcyXsY3MY8SGnICipqbKlWJtJtJAQdNvXlS3ENEf/ga10cJVyzhsVPYKmLAixsqSAozkXDaJnrPg3ucqzFTpeCwuJPHTuFYLO5grISosGpNmxS+E2dcCpjOpw+ZmTXSniIvymdY3cvILLZF1WV+lF1YqvOFJzk9iW+4drm67RLnF3659dzp13Q7Zrn1r9xn+CdeLuj3H01eZfr91SqlaSw75FG3HUrTLwLQmwmXrhxTHq422Tz/oSnmV2jl6jfCijH+fjcdefI20zARNA6B+49yZooPXMXWJWxZwtd2cf+RKPwZdxyNPPxwD2tqf6p1vzE5ZQ2I0ZzPhkPKpT0PqScCFAQMWRvXx/VTVke0VwebfLXBfYfV4vmZX/kNMz0ptYIM+6yfh6Xwo+rGUH3A9atmvryzA1SjPwVwCQbyjql6gjHKkoQKJk0sw7MmSeikm0hVxeHbdO58tCChuZCq7YsukV4Eab5WdKfJ8kZXSY5L05KmrwjPvcJN84xuR6KlSEaIlJwQphgQwQK+brpKkMUZlvJDfxsjs+HgtnD5EpZ08rEbODZO3qHq8s1nuGZ5GG8OpOHx+SfmTp58eOEjpY25S7a8K05jb/jVLx76re3nvrCm85rbVv72hu7rg89z9nNXhz1w7h86s/NzVtH1aydndxftDsCR3Gx9DOCNG6bnP86QPZQZwbKUtnYMf+vSvtfvGbsH2NR946qOK55z2J9wsW56nVq7wVTLaulysk20h9poNCJCNkstM+EX7dmcbL5Eel9hzVQv6Pe0vAyA/j3veQ8wMzMT/BHLRz7ykR9zEq8sWbbuQ+Mjv+zZluXr1uVv+TfMoC9NYgyeG8Wh08S50cbrNXjybnIFyrOQIsJVAdQctXNLvFBS276EkeYwHyhqYJ7opRTGG1wxIPzoXQhweBdeLbyoCMV2fBet0R7G4JExqBCSJWtnaOvishsBjOHEPnSEtoshX6CRygwQEAtReHXqNape6JcFiEEmh+/hZGnUsDPUK+SLYbaaUgwcfzkAvRLeuJH/9XhK16ZnQbOeiyoRjGk65PsoCW0RE9kcjkVfS9gqnUirFjLUXSyFUuRtpitcs4LbLsaxuGo539jLgeFQ7/qavYNsXsTXd+HpZxsV5xsEpnnaMU5EBCG152n4fO9A2IM0uIrrhauWsWj42BYZB0txbppF0fb0qR8wUUkuPTDNnkGOjYWp5cl1TfJiBY9Kx/0Q0usZL2bwZ/Ca8uVltQVlVdBSF/PFZbVbBp3EHkrZi8kXLcXfPsKZKea1Mq+N6RpHRsGgBMsKCQWCFze+ejiZaFaupi2LbTNXD82RyTINl7oGwXMZmAFDzqHuks1QbYRvtqgwlCKAwVGUG3z+cU5N4ZuQ9CZtXxmNBwiu5r6jLGznxARKgWF4lssW8bfvZLzMZJmpCsfGWNnLF3dQimIens/wLEu78DVnprAkaWxg4OgoSlASpUKcZ/bRMjl13dT2od4lT2e2nj4oMeXCK1eOPVdjmRc42TXGeQm1Aw8++KCkTnMc55FHHunu7gZOnTrled6KFSte5FrHjg0NDX32s59tNBrAbbfd9pnPfCamqHuB8f/vyKtPvy/IqT9b18Q/PlDTBSU+TBm/7NOeVdu6ndv6szOezit5YLr6z+Nn6lbVWPp/jy6Zc7NRnrYYdMZSYBbkVNGS7ybZTzF3jXHEtpSpBfG5mNwzcc+Izwy+B8/aHiX+SDBgVVA1jI0G5eJ2ID4mA6DmUI1o2GCsKPybm1hXzJcaSyy7z3dGxDhCpk1yrtEVXVWqphFVm4/bZ81cE+iIaZ3z234oWEZ8NKG/aiIW2vgTMcl2rSL/M74XJYniizxtIygo+XWtKezNHfHLfZ35Z6yicvQqo9y6blienp6qtXu7dt2z4sQtp7v8N4w6HzmeLXriKyMYK8yrU6tLHaH+xIgoowOHPHSADSAyl1XFkna6BIMuk10iznPpemOYvc8/+6SycyDSqHH6IGeP0dXP1AhaUxfriqmRHV19YoAkBcOkNs+g2ID0Had57ARAGx6/iyVrKa7vYWbWntX5nMm2qmpZXvPWsJivVkHZQFihWKvgODTG5NPbWj69sck7rVUYG6ClPbzQvsdYcxmLVgEoxerNrN7MwR0c3U2+FeD0QW58B16f/9CQN9lrLnGyuUjJ1qs88T0mh9GadVvZeNVzrFIot27EaO4+jKexFA0PpRgp0VlkUQeXLea7+8NHX8hiKSp1bMWKbo5P4vtMl7GiZncmfsmj34IIxo8MVkneLkvYOI9j44SNJGLUQKhF1l7MeJskLgQ/nID9Jm0PpSCYWETRVeRXr6OnyKMnozz9+BWRxIaOLQQTjxZhKOFq+vS08PQhWrPUDJbC1eQzIalOYobpBHgKbMWaRxp9E/iZzdx7mHKdbavZEDV2OzDM2Sna8xh46AQ3r5PFS6zFS57/mb2a5YJ+/9Hk1affX5XS1oX2qFdo1PE9XvTFlVV5vbMk3a2mqq2bOpnf+hwnLWjD9Wn4YLAF18RajDOTfOcAdc2uM2SdxEQxqSurgFY09S1AjPE7jN8jalbC+sNKCh2OnakUWh3j76EGjWIAvqavlVKNstvkJ4Z2jcEYvnMAkEXtsqiTXQfI2izuCOu6VEQrmrXpb/P/abcZ69L2IctI054vhhU9Myfr7ZVJY4IAfzTRJheSaIaxCiCJ+yaudNrxT33XpMeMraP0ejbroWTBSakYE7UBjEeOrpKEeOOjOrTNIjAlcmylaTGDA+l8ixC4iS6Rtk4TMqLUhGMTx7bY0E9ngZESBlqyvPdyFrZjYHUv/a38z4c5MwWGuw/xG9tYFdFw332I3QOf3/J3B7oOOJPOd374hU9eff/y9kuBx4e/9sORO+cVV0/WBu44/kfru6+TppmfL552VcCCJ6oj0zdaPV1w2ubc6Ut6bw6e15r1t1RHPuIbX4zkrdYz5X3/7ap7jkz/EGPWd18nOKfrpR47V3xlxbdFZPGS51yXrHI+seLt/9+pb+ZUZi7D2679D3a+R5Yuf8XVxV/Q72l5GQD9yZMngde+9rUPPvjgj3nVV7RsWv1LR4oLT5/9RrFj0w1rfvXfcCYtHXiNaP9O5R4lfo5gDCOno0ThFHd8eNwkGH3wefJ3sPerlJpKQcmxkjpPCwS5gAee5OguxgdTylqYmw1L5xGUhTFK4nkr1dLB9Hg4yPBpGrWUv6+oV7npXUyNcfoAo+ewM2Rz+C6VUuiOxdVdhRaURXsPr3kzjRrlGdq6efy7zM1gWWiN/XJzhC9ZQF8bI6XUfQZ3FROMmqalSZkwyR/pRCpRaENvC50FBmYSRb6sl3W9TJZBWNBGV5HvHuCBozx9lksXc90KHCt5TkZ4/BRr+nhmKMopTE/BgJC1cd2IKCaK4SfPMmrda6DgEGRyHR/HNeebLONziKAsbKHucmqSP7ufn7+SSxby/YOcmUrequCL5TqLO9lxJnk1UdFyRWOqSPdLVHAQWzMm4ttp+DS8YEyJrEYjUVRIQX8rE9WQNz+pSzBYiu4CExW6izR8JsocnwhvWRO+hW05JssRli3RPCW5F22YrbO+kxtW8a29DM2k2J0MgK/pbWFsDoSqm3rKhGaQY4c5tvccYq6OpRBNzLIY/LCC9r8SfXGsxJwTviS2hedz/1G2LqHa4K8foeBQ97h1I0OzTa+irbhmKXc8EzLsJ6CRYAwaHCuZtkpbiuIjvqj+yXOdPavceudL/E38xIqBSfflVS/O+X7nS6BhjZvAAOPj43/1V3/1pje96fvf//6ll15aqVSATOaFdpZ6vT4+Pr5h5NfKBgAAIABJREFUw4Y777xz4cKFDzzwwPvf//4PfOAD3/jGN150/Jd1Oz+yvJr0+8Oj/OenGalyeTef2sriqED2mg77d4+bnoy02tLtyM8vzH14Sa7TCX2hPz93rmrqxtgKc6I+4ZsF0cZg2hylkBmXz5ytAZm4d1rM92JwjfZ8IuQuzV0WgIZBSXXcMz3uNJtmEY0/EawKzhAEm4ODAb8VFFLDqmKPR2oo7bAJYrItU+cmFrRKxkzcbOeGNrbLvoZTmsmpcrttBDGWVcIvGGkEG4Df+YAuHImuLgErDhLVNoUOW8rHJsYcU0YGJiIZS+WaIQRbvyHvWt9ZdPydZzb+3srq3lbLYG6ctX/tiOzsGj7Uyhtl+yPlh1d4r18yqNf1y5xNQeNCXse6zQT/C9nfjDYiBNogzGvDwKk2e+t7yY34jePY/RS3KJUVf9Y0hozTI3Z3uMr1Y2Z2u5/vkBkt/qwRS+wMuSJTI7zmrRzdzfApnunrxsMy2hOVjgKHG7wkzmy8BskHkrwa40PMzSJYS9Z26oP4RWoVPI/qXPjVvsUMncLJ4jUwGq9Bo0ZrZNh7LqcOUC3Tt5j+RfQupDRJvUa9SmmSH34fXh9i9Mn7EzwxAzBY19cemu52xDvFPdPuly5ucZQAg8eZHgu5yw/8kNWXknkBJs83baKY4+4D1DwweJpKHV+zsJ1VvcxvY7yM51NusLyb27dgW0xWGC4x44Gi7kXvUrRCtoXWaA2KniI+odkTv2HacGqSlizVGLKJyzwjmxLDkk4GZ/BTXXaatHn8JEAUYtDR7wsoOCzrpKfI6SmePH0+6iE69XRTiysKi/B2gvK4nE3eoeExr41TE0kxom1RroXpLeF3g6qPyK5VIoOT9DdnCPa38p6t51/WUik4SKc0+L87uaDff2R5Nen3V4eMnuXI0/g+yzYkfGW5Alt/iie+j+2Qb+HgDroXYD8/iqiubhdHmZNVNS8rVz8Po3dbjo+9lsdOIrBsI//wBBBulVmbPQNh92+3nlgvYsg6NHyMjlKpUjn1IYJgI74xOWM6RKZTG2acNh5t+FkHz8cY/FhNpuK12lCqNQENQcXw/HbOTAUQNEqwFedmODsDUPc4Ns6Cds5OozWAb+gqMDirugrZWtF2t4iJMvqDYbMZMspps6QcMXnHKfDSvNmnUffYM03apyWLF2qEmEkmwQGIWrkGtoJ+1tDRP4XnUjQSkbOZRIWFK69AJz4+OhnSREcTVSvPGlwCSy1UhfHTtK2kFkHA+Maeg5yoHL5uCiEEBsDeAUShhIxFpc5XdjJbJZ/h+pUs6mRoBlsBeD7bjyUA/cBMKTv3VN/OeZV+wJfswalHAoB+ujaSUXnAVpnDU4+dnNl9ZPrxtkzvFfPeYstzbLyvWfCuR4f+KW+11Py5j1zyBRF1rnRgWfvmi3t+KjihJ7/ko5u//Be7fy5nFZVYtyz+paxV3NR9IzDh1j587J77p895Rn9t/eu3tfcfnnpMUGu7rrHkFdyQ4zeXvmlb18aRxsxV7au7nqfy4CdcLuj38+Rlv44XtDuwZsGb1ix407/1LJidShHBpQjBIOXRBGlJfrRhBxnxQDoHLi6UjzZ1ZYXUNGGifZwMHTnmktIKMaGuiXhcpkcjQDjol+ljOwnZOGCiRmJKifFRNo0q/YvDuQ+dTJCB4F4WryFXZGw3Y4MYg1unUcNxcCP3LS7nyuRZuo7lG7Bs8i2hC7r+crbfgVL0LWbFRS9zlXM2xUyKVpjotiNnL6lNC2Ybod7EH8Z4TWQWFBz6WzkzlYxnW5we5/Q4Bnpb+OmN/OE9IcXKVIUHjvDYidBG8aJUL2PYcw5H0YgDJpLC1gFDXxtjJZJ2LyZ67BI+xZYcyzpDWlVf0/CjPrEp6SzgeSzpouYzU8VRIOw6xyUL2TuQ3Fc85vp5dOY5NcnTZ6OSQJ0YOsEEvMQCSqDmmITHGOYaiZUk3H48+5WltYJHxTH/Y0+BrM36fm5cw18/jFJoP3wKtiJn0/BZ2sXATHjbJyeiC0SrZAnT1bDcw7aiW06x+4XvueH0JKenUmse/6IAw2Q59aZGP0UifCpIWncJSeT96AVK6jcjaJ7o1yWGqht+veEDuD6VBv+yB62pubTm2DvIwnamq02jDc/RmsOxKNWYqQKhdRhIMBQWouksMF2N3pOg47ARbdy6efGGVD/xIrAgm3npHHYdtt3x0pqkndcE5vbbb9+0adNHP/rRhx56aOXKlcCJEyee/a2vfvWrxph3v/vd2Ww2sAMCefOb3/yJT3ziYx/72MzMTHt7+wuP/xLv5V9FXgX6fajKT9+Pp7GFb54jY/GFa8NDV3Q437i09b4Jtzcj71mQjaH5wZo+UPZnNdqIgI9odJhspMBQco3BIKGqrAc1RnG71DBfKQAJJdXzI9aXUT5UcojQvwo2RnsMewbdituDtgGcQXQG5YEPGq8ntNZMFpkFBV5zWlbo7laMW88Oz5UWF2yhvuR9y+t/crw6Vm43cfG414Yg2sZgMqO6cDRR/xjxc6q6wi/uQ/mRexkvbepyJkZFgyPRJh/eX+LHemIspG6brLbPZp1drbLAxcqqe7tqGxZ+u90f+MOD9UZH14LxLV7Z7zLq3QMZR6MweYRwz2oyByIs1oQfRw/BtWTdabf2eVPz0HUkIyLkVqmRv/HEMcal5+fs/EUK8GeNOCxBn0SNiVI22ULogPcvYd5SahUsy37mcY7vFvGaatnTzza9/HG2WRNhrwDUy7R1MTPBJTew92F8l3yRnT+grYvu+azcRLbA5DAHd5DN47rYFh294cB7HuLsUbKYI0/p695mbb6eI7s4vpdiG9k8qsHwaSollGLRanIFFq9l5AyTo2ifNZfyxHDj4wez6+ass+3mL1bUT6zWa4shV+BL5CY1Rpd3/Q0HThaqlygvF7ZLFWj4PH6Sx09GxXCKgsPoLB1FHGG4hDHMb6PSCFv5Eem4IME8+GVow3SNK5bx5Gk8P7Wg4NiMlQJrNLEcMop6QLQvAGenU+/AecBHZBAr4cOvQRs+91iqxgFqHrkMT51lohxWijRRFqTCAAnILmB43UZ2nqHUoFYHoe5T87j7UJQiYACqHiomm0vsCokNHiNiDJ952Ntat95y64vUoV80j53dHBlDa269iOIrn4fuR5UL+v3HlFeBfn91SL3K9jsotoHw1L20dyd7PkK+SDYPMDFEpURb1/MPJMjlrXL5+Ynz2ufcMcqz9C2iez4s62JZNMr+QXacQSSs1S7VAVJGAMZQzPK+K9g7xMPHwx2emNBWRcVPZcMCsZXv9YvkrMxgqB2CaSV/GGqNMErqqLBWyVZRG1IQYXk3B0cwhAFOS/GzW3EU/7yLmk/DQ5sQ4ieyMWou56bpzFN1qbq051jSRXVELMm1osZswQK02GJ8saDusn+46KYir8HtiDQNa+LjqaKr8yBvUSGAHkRMhcRvlVhbpdPh41EkBeinbae0mkiHAVKoTDJIs/I2nH80nQt4/ncFCZiFSN1OrJXCp6+divKKxqrj+IjF4g5GSlS9yPADY2EMOmJMnqqSsaj7fPcg772c9P3ZKYaJdX2FPacM2lOere2GqnXlwgrHjd2vveP4HwINXd3Sd+snf7itxelq+LXDU4++b8Nf8CzZ2P3aP71u19nSvoXFdfOKq4AtfT993jlXzb/tUy07D04+1JlbcFnvG4IPXV3/wvDeHaWRZdlW1+g/H9h18PTX9o7fZzCX9b7xly7+7Csao9/S+iJp4D/hckG/nyev4HfxgoyeaoJSJd0+RDf/M6pTJ1W6dD7gToKqa58tN1Fs4+E7wWA05xH5SEp3KAvxQ1oUIs0VRwuCUuOgfVk61c+A46A1LR2099DVz5rLktHT7tKazVx0LXsfYewsjkNDYzm4NQDHwW0ArJo5tqg84CpntG3Nxqt6aJa+xdz2K1TnKLa//IofA2enztfQwSwVYYo0EZCR2CcGRVh8HdCbSuSvO4qGZs9AmE0QiBfzpQpjc3x5R1jZl9avrk/Gwvej4Lph92DUoi3mHkop3brP6ByWQkzY6CyAhEIw2oCwtpe3XcKRUX54ipFSlNjePM5kBYH9w3GuIjkH1QXgxWwGGlFYFh+5np4iwIeuoerypac4OMScG7010KS9TXKtEN4AA5aFgK/jFbh63D7y7a6D7f7qjp4Fly1mXiubF/HgUYxBa5CQE0YbKi4rutmyhP1PkneoNEJW98TqMniEj6O7QD7DwFQIsRlSGZKQy9DwE2raGKOP//YitCKG1030G7MUjoUIDY+UTZhkRgTrpiU1QmzJRWTWGBo+Dx3l3DS+QfvMVOlv5Reu4vfuYbyEETrz/OwWhkv4PjmblizteQamIls5TmU1oNGERQkhq76INhm/YWzr2nVjud4X8ANeMXJVW+sdYxMv8eRLW4ovdz8IpFAo3HLLLd/85jeBYrG4fv36O+6446Mf/Wj6HM/zPvShD91+++3PyfG6du1aYGxsLFDwLzD+BXlZsm8aS0ChQBm+dbbp6PVdzvVdzjPl8ueHh6cado9VKNjqtw5Vi5aMNtrEKVuq5huN106cmE2iGVPVQtF+HvzErFRv54TSNL0/ELpMJvUzD3YhawY1h8lAFWsC0w9gsqAxDmLh5sFB1fBziOB2ozM4I4kmCgc3GCOeo52SUvWym11W9H9Q2jGua8bclHbAExfSmcQolB9+aDCqpuY24xf89qfAS4UPUzFURYRVJwcSG8JEfqDBFnGNESWueDt7R0UPe9IvxtYNXcnPLJtdtHniJl/8zqMLfeUFy5bTSfa9hJ1wg7UOlEESMTCYoLE9ogzG9rUgeibapyt66ls6u1ypvFFFMT6lJ/3cWlXZ67vDYipkbb3e1xsXy8keZ/AkxnDVGxk+TWWWngW097DxSnIF6mWO78OtRbUBwbOXSJeSpEcohQYUuTy1uZTbLpRLtHSycAV7ttPWDSCKqVG654OwaBWLVjE9zuw4uQK1Cj3zAbTm5F4W1mufnffE19YcvnL/wk+95srLb+5t1JgaBfDqjJ5l8DgYBk9wza20tHPNrUyOUGyjtZPSndaCIVPNyDVnVNd0tn0+bALFwlWcPcr4IFqz8aoXSp+vHftW6fHfd7KrCnoDfiZcfjfoTmwQCRWNo2jPMV3lbx9htoYldBeZqmCIetgAAcVcxD8TRLNyNvsGE1MnjvpMV5raMwTL7UtEeX8eKJ8ubTBgWNRBpUHdY8ti1vWjNTet4fuHkt+mD48dZ+cZVvXgxlmHRJ2LAMjZ5DNMV6KSfxBF0WG2Ss1HEwbYJDWTYPyGi07XmUY/OluhLHwfMfggYgYm/Ifut9/+rud9AEDO4QNXc26GgtNE6fvvUi7o9wvyKpBqCRVxzVsOpakEoG/vwq3jZNCG7vkUnyct/oXlmcc48QyWw/4nuP6t9C1OHfvA1bxrC/ccYN8ItqJUTwG+Qkee61dy7Qo68uw4S09L2Bu87uHHjgkIsjxv3dRvhow8dUJKk9RjHxNaHGyL6WpkJpnQctCGFoeaj2NjIrdXmyibilCnru/j2uU8fopSHavpSFhZH2zXWjM6F7rAkxUeOwng62zDx5K6aTeSsUzViHLMnFj6/Bwpk7JtSNHPJp5+ivcsnY4QAxnhV6J/quhQE6FBNH7433SiX3Qyqfkk65vSb4myOy+W/KyesaTZF+PiLQMquuvUUOEYgh8VYgbBYy+PUeJnEEPBYdtq/unpVA1B5OoamkCM4FHP1fVF/d8fqu9rb9lQrr7x+pUJdHTDKqvq/vbh37tz4dcOtu+/demvX97/5uDIqo7LP3HF3fsmHujIzpupjx6Z/mGL04HD/Wf/4baVH398+GsDc4eXtl28beF7LRWWk/Tll/Xll/GCsrh1w+LWDfE/P7//o3ef/htPVE/uzab9HbbIw9MDC2r3decWAk+Pfef07J7l7Zc1/OpDA18aKh9d2bH1mvnviLvL+sbbOXLXeO3sus5rVrRveeFLX5AfTS7o97RcAOhfwdITtQgLNImtKHYyNxUilqS24tDZTb3LTQ3ewBAyucUnHnmam3+WrT/FjvsipZzSO0kBccT5KYqOLqbGws/jlPZ0QnmMJJiA28OlZxGXXn8+KXxlFsvCNxjo7OWymxChPIMdwfECYqFsnAyuS1917OKJZypWoSCV+bu36+pbVd6iWSybludu6vBiooScE1F+kyjjBE6NJISYI//TJ1R4PQVGK2iNJdgqzKeW5u7wRIsVGDlHxyPENnpmdZdlXZRcKo3kcWoTVp0Tw0Dxo4o8VT+wbGL7IIUOv+MSfmotQNcy7trPdDXiw4lmQkxZbrBV6IobqLoMlyg36G1heIa6j1EE0PTdh1nRzYFhTk5wdpqTk1TcCHGOIA1IWRtEsLgJizskbYQRer+Gvpr0VW2uWcLrN3BklLv2c++hMO1OCTmbmktHHstipETOYlU3xybobWFklpYs5XrUxlDCyg4R5urM1aOkhjTZjsFIBAREJub5cFgUVEisqPjFMGiDRyqjJPpqzC2YZmOMMajwkGq61r5hPB12GgiaKf3zbrI2StHTyu1bWNPHijpnJtk3hKXCHHxHRQS+KUtRDHP1MKKzshsDI7O4vvjk7t/PdYvpjNhAXrHy7r7el67g39V3fjDvpcu+ffs2bdoU/P3JT37yne985+c+97lf/MVfjE/4y7/8y9nZ2be85S3AD37wg1tvvfWuu+666aabgqOPPfZYe3v7CzDfpce/IC9dVrWGrp+l8AzvW37+CYcq1et27cvozvFKOzJnsNssXdOWNmIa84rZ6qxr4RdCCDKioY+2AMFEwLpJ7ZZhEC5qxR7vD00eX+zcmuZKpki5iKBcCKJpBaxpEPCxS1AGjerHa0E8/DasWVXpEm3r7KTJlsQrqEofiMlMY6wANhwzx2bnjltOa9Ij0zT9IY3uqCw6Dulrv7gPg/gOujWnBnv1nhl70Zz0+sYBE3a8SeIQUay3ic80UEUeKAv15u4VBaUezQ8dL5685fSiB7p9I6xv3Hfl8DvHi+dyXk6Mcvxc4MdjMEjABJIMn4oAxKIQY0zwHzFGCSGNXwLpUz9lMEjF2G3KnzSjf+c2Bo1pYOrYnhS3qLZt1rwC1RJOjqO7OPgUto1b5+qf5uhupkdp1PEbGAmul/DJxW61xFeTcCFr5VScIniYmvnLyRbonk9pEmXhNs7Pi9x8PQefpFpm+UYWrwZQisVt+v7Kke8tOLWs3H5Ozf7OsSe/vfmnN13LM48ycIKFyxk9F5YJTgwyM073fDI55i0Nx1xYlnMFVavpjrq6csr2vq6nh+l4nZXJcc2tTA6TyaUyN59LvMlDkmlFWaItLzNit66g3EAJVTeqeBMEPM1oGa2puGDwhekqH7iGtgx/fF+6ogI3ypQXQWtKDSxhXhsT5ZAMJ1jcwGgJVaHBVszvZKpC3W3KEDQR+J1G89vzjJbQ4PnsGeSRE6DQURSKyLyp+3QVGZnDT4fQ495HQt2jmE3MaAPKsPMcNT/kVUgef3R7wcTCdBiafhTA2j6KGXaciUAToSiUI7YjYKTEwAzz25IOsYFYiqWveAK6fxW5oN8vyKtAWjronkdpClG4DTr7k0Od/Vz5es4cxsmwejPWywdpjOHITlq7AEQxfLoZoPc1B4e59wiOwrGxJKldBmZrbFpAR56GRyGDNrRksYRrVjBS4tg41UbonZ2ekmMn5ee2UpzgzlOpRtyCZ+jOMVuLCvBTTpMofBffx/MRhS0Yw0yVlmyYy5/N8P9cCtCRw7FC6vwYUIhrspEQ32944UWDiO9snfY8LdnyzDJtrG53N8YYEUnTmcbB89jPTV8iDqgmKEZk8zR93URaP4VrEA1LWi8QweWSQl7iq0Q3hSRaiNjCSHv35+H4sQGZOkoM5aT8Vi0hecL5fjfJo0/MwigHwli4glfnH54MM/OCGZqIgwhh8wJW9vLPu/D8sCT9jj1fvGjFf7pmXbsls6J+zy58cHiWuw9hK96wjjdu2PDGDRv4j9r4SppQmlUdVwS9W7cPfME3dcA3Hpg7jv/R9nNfaHG6Hh/6mq/d1y39MM8S33iHJx8zYtZ2XG2rsMJMG98YHQD6BvP06F3fPfU/QHzU/Op3ByXj+GPXOGv263dtNfsKMqWN2T36/S8e+s8jlRNld7oj2//guS94unHDwtuDAe849offP/23WavwT4d/579c/s31Xdc9eyYX5MeUC/o9LRcA+lewzF/Oqk2c2Ic2WBYrNnHZNh78OiNnE2jXRBB5Ouwaq6d0ODbfiueGmWLaUJnlyNO0dka6iWSQ89Lt40htiM4HEl0rVs5KwshBop4MEwP84J942y+TSbWk9j1yLZRnUMLsFId3sm4rXfM5+nSoHbRPNoey8FyA1sacJ7YR8cXSog7fW7vozU29AX9c6W2hVIsWLq2Dm9D18CYBxwqx0eDOSy6OQixaM0xVIi0LkMLoY2Qnaqcefz/EQRRDc7h+mOSeVt5p/zBRs0FpA1F30EgShFqxcR6nJhmY4fg443PRYdM0ajglSdB5R6EN42X2D3HpQvacSy7t+hwY4k/uZ7JMzU0Y3oNbi/1nk5rMgnYGppvRakIwOl5kCFEh0XzvEHMuDx7B1cm7qA0GlNCWA/A9vriD8QpAuU7GoupiKYyPbeHpMIhiDDmL1hzj5SCdLZpVVISYToANbTWdPLVkUeMHYZpODi5EFIFIn5iA+/HrZJp/G8kDwNUpfijh+DiHx/A1AuMlvrST//cNtGb5wNX8/RPsHQyBj6AoNT1/bZpe2sFZlndT90Mzt6L5swf4/fPrBF9xcltP95bWlp2luRc9c20h/775/S96WiDj4+NxPLxarX7729/euXPnww8/HHzyjne849577/3gBz94991333jjjYVCYfv27f/4j//4vve97+abbwa2bdu2cePGn//5n/+1X/u1TZs2PfLII5/61Kf+4i/+Qin1Usa/IC9dlrfwpWv5/WeYbvDafv7gsvNP2D4902XbY+UC4gKWWCXX2EpnRZSyeq22hmtq+CGpOmCC1HQpWlL2I9bRJLc3+VGLiImjgOFeGm/UUXFZsMEaPyxAVmByqDmMgI/fBoJoVBUxoNG5kBFePKwJtMFkAWt6qWoUjRirPM/vPmCVFuHlASnPE6uG72Sc2mzrAFXHeMoSX4wNqYBB8F+335q42e/+HmJhAB+MyQypxiKDONQudb9w3LnWJZs1pQqdqDQdNhG4HxsEJri7FsYwlKXHM9j4b+ta+7Pzln7q8NzfnbD+er+9rVsvKTDuWSJGaeORCUYIi8bFiDEYE1WohWtnkoUOb8CEGKhoQMJ+OpHDmkxSDKZGo66tFvEHtLIFg9hoz3hTRhUBCm0Aw6cotoBg2Rzfw8wYuSJuIwwvx+nwsV98nuLVqbJFETIF6hUyebIF6nO0dXFiH/UqlTmMYdGqZtAE2rq48vXnv6tLlzNyopL3bRHJamv73IBndFuXuvZNAFMjDJ0Jr+7rkBUhLdlF0ntUurGNGKuI1ULpfr/9FksE26Z16IR/atIs7JQrlzeVoqfE6b3YNGb8Qr7Rcsr2FpOxqXphWViyxIqeAhomyyFKog01lwePsq4/pEpMKHzTUAhhQr0Sels4Nx22UTnPwpHowWYsMBiNUfg6Bf2QmLwitGZxfTKKis90DYsQnY/tt1gLB/QIiY1rUGBZ+D5K0DARs9gJGJZ0MVFOOtCGX/SbXwUwhoxDw4u0tkFgXT8/u4WeIhctMNv3meFTfleZ6oxadWX41UOjfPrRMNXgP1zBZVECzgVJyQX9fkFeBWJnuPQGTuzD91i6jpbmLMzFa1i85kcfXIS+JZRnUQrtkUtl3RiN/w877d2n0YaGxm2Qsbh5HfcdxvVCYswfHGHbar71DCcnyTuMlLh6KRfNY30/nubgcLKB//A0797CTWt48jSnpxKl2PD4zZv420c4MkbMKR18JeA0721hdA7XR1SY2F6qk8+gNbdvpb8NA3Wvmf4+UKs2lqLaAKKy9ditIowcTFdpyeJYDb9j1Lq2r/ZoRIgXnZlA3JHHbUjt8zHgnoKwE+q6+OsJpJ36//StRsor1nqkfcl4tFglxZOJCsJib/285PoElI9HiC8aofPx14lSKNI4gIluEMEYY9fRmSgRJfpWsChGEFOyLCPy2eXdr5koXTU5h2Pj+2AYmaNUp7eF8ahmUMkPcvl5pWqmr1iw1P1D1Q9+7aGwSmPvIP/t9QFF23nofFqumvcz+ye2/3D4Dm30m1b8+r8c/UOQijfTk19ybGbH6wgB+ocHvrJ3/L6O3Lybl3zw60d/b+fodwR1M697+7L/ZC9bvX3kf//dvl8F3r32D1a0X/b1o7//zPgPgju3jWuUt6z6z0Zravc15DV3VX7pBvWbW/ve8M2Tf9abX1pqTNT9clduQVum5/DU4wFAbzD7J7Z35xaA2MrZPX7PBYD+/w+5oN/TcgGgfwXL6FlOHQp9wgXL2XQtls2KTYycbYq8SlS81dZFWydDp/Cjtpoqyg9W4NZZuo6je8Lztc+hp/A9DEjc2Y4IYUj35YqOxiom0Ca2g++lEoyiXChJuTbGYDSlKbrnJ/c1bxkjp0PXplBk6CTrtlJsw/exLJwMfYupV6iU6JzH8Ekmcp2OcX1ji/YnW3oPnyqsqqB9MrkX6q7zMuSnN/DXD4cJAonWjO42lJSmzDt4dYg0cXeeX7wG1+foGF/bHZ5sYnIYwmWNlXEyfnRm8Hm90Rwq4flNhAC2joME6TI6yFgYzaJO/mUv+4cwRJETaUKd4omZdP87cH0EXB/f0JGnq8hwKVkHFSRl6+aEyuY7ghCc+vC1rOnn1/8lKh0ImrAJF81jcJbxOQxYCt9HVDjJmsu9BxOcKc6DqNRpyTIwjWWRz6biDUJDk7FC+MSNuYYMAnMNAIPKAAAgAElEQVQuNR/PR6nIIEkbQ5GNEvDnOIpCjtk6loT8ifGq23b4SVAHEHDzkYIhjNBbZLqK1ok1Ziu8Z8E8EHXsIfy1FBw8P+TBF0IS3sAY8mFkllKNthzacGKCuptqoydhCjBRACN+DTBUXQ4MJxcVGHtxpfiTL0r46oa123Y/c+7FmOy+umHtS+n/Hsi+ffve+ta3Bn/n8/lbbrnlySefvOiisKOFiHzuc5+78cYbv/KVr/zBH/xBpVJZs2bNZz/72fe///3hrJT6zne+89u//dv//b//91KptGHDhi996UvveMc7XuL4F+Rlya2LuPX50a3ejFPTOkJ0scT4ooJCoxUZNVLXd25pe++e2ZF6mNwUtaimLyOTHrOeMQkJabyvGgV/ubbl1w+XPR211QrfLt3M6xVxtNizWDOg8Dtw+5A6xsZtxwJrHFUBAw7KDXDzEAnNjNFYIDIp9VXGqoGIeKraKY1WY9UBEV859Ran3oI643cb56QoTPGAlDelarST1VCNBT6WaNtIAyWgTXbEIEbV2s2RNn9gIrsqb6YaqhAR5EUOs0S6X5NYEkaD1KXFYHX7g8ro+f7u7ad+4eHS9s8PH9Pzza9efdVH9q/vreOv/sXf6Dp3+7n5l051NEUNTLhwGqMFV5HRGGPC9rBoQYWawgShSCORxxv9X7A5SqDNwqU3qIyYrJiGiDIYlI1fbtJ3loOuogTfx8qEi6SsRGPE/nsSWA8eftSGh5Tn69fJ5HEyVGfZeDUPfwNl0aiRydHSxtBpqiV8je2Qy6eUwHnv6la5Zuf8f1y+TzVMLed/YN4GO8U22NnPhsvZ/wQibL7hOWoEz142M1v3FhxsV2PKagFNdpUK5rnj3ieX3XViOqv7nnAKszXnDRufcwK55W9o3/bn9dP3N/okM7WGRgYlHBkFmK7i+SihI0/dZ0UPE+WoghBsi+EZXB/PTxDtxEBMlehZiqkKnqYtF2ZCJK9ptMq+ZqSEpegtMmGouiFzYHCaSGIndBeYLKNUmOInGk1KJ0avmiX4hu4iA9MpU0qwhYUd4Yf9Baaq1HxEUMLSHi5ZwH2Hk+k1ITWRVSYRnwOgFBmFCNev4G2X8MPT3HOIzoL8yk+ZwRNqaEB6+tX6aOV3nqEji2OTd9h55gJA/5xyQb9fkFeHtPdw6WvDv43m2F4mhmnteLGW3S9NNl7FvscYG2TxapZHb5nv8cwdpfVPndNYDlqMRlk0fLYu4u6DODaA1kyUue8wwyXyDtpw4yoamr97AqAjHzVCA2B1L0qoe/S1cnYqqtUWDPiGD13L9w/yvYPRLi5YQleBUg1L0ZplqoqnMYSh1kqD2zZx+RI8zR//gDOTKcw6YK63ac9TaWAFFeoGY2jJMFdvcsmNodIozhsvT85XxjcoMV4T+J44yrGLRJP5kFhIMaafUkZCojJMojog9uhVRGBIsztJ8ydp2DyxJJOjAblwgq2krh7bHybuDdAMwcd8O8FlAq0URMohKmqPFFjQ98g0x86j+dXFOtaa+8qSXX+1+mhD5C/3bvrI4cWhO3l2OjwxfisMfXW3aknGNzUxfRMlSjVsC2Cmxt5BLl/yfNkAgWStwi9f/Pc/t/aPCk7b3+z9QNFur3glhTPbGJtXWBmcs2f8ns/v/2hHdl5DVw9PPnqmtL8/v/yN+5ZdNOCU7c/MLWz70qJPdxcWl9zJLx76rfnFVRjJW60lb1ICk943RtBkgC7z+H7zh1uXf++1naU9Y/cosWyVrfsVT7uurvfll0YLITm7ZbYxaqtsw6+3OK8GPtifQLmg39NyAaB/Bcvhneio1nbgGI+5XP82JkfOPy0m7Vi2gXVbuefLzIyRxHENCIvWcsl11OY4tidhU/fdKGtMRSqAUMeFW3vMXBJDfwJRurPloD1EheCq9rFtLJtGLQRCiZLOmmjZYM2lTA4zeJxsATS1Cod2MDVKtkCjhlvj3FGUhTFUy6zcxIl9HQ/Pv3bR3CA5e2jBCr8uO+5l9Axac8Pb6fvx3ZxNC/jl1/DpR1EK108C1+HmEIUsAnMh61Cqhy1TMLTmGJ2jrxWBRR1MVLjn4LNqECLA2lJYCtdrNg8i6yHdk85EAFBiKKQ0cTFLuUbWoe416fvg2fg6ZP1rNHdPlQhFCgwU244c4MggiA0REWouX95JwwtLFIMPg3MaHkFcsSmGkXp7BBRsXoxn+LP7I29Wh7Q/XUXedyV/+whjcxiDp8k6eFHxe9wmN3kdQ2ID5uoowfdCEqFk6oSVBzpew1TRpedjCUDWRoRKI/ptpGIeIly2mKkypyZZ3MHKHh4+hhsCOGEvey9K6Es3Yg4noMAwPse1KzkxxvAcltCZZ6wMkjAZB9dyLPIZNvTT18pIiS2L2XmWHadT+Ebs/0cG4ie+R8EmazNeTl00sEQFJRRzlGuoCNEw5z2U6Em1/NhuwU+GrMrnvrNpw237Dx2v1p7zhKW57Fc3rN3c8lLrbB544IGXctq73/3u56SrC6S/v//zn//8jzP+BflXkVu7Oh/p6/nMwKRhnjJYqr6lo3ZwqqPbsUq++ZWl+dd1Oydu6Nr8yPR4Q9eMqfoGkaLFqZpREqrEkK8mhVNbIg9ONaKgaORr2TNYFRp9iMbYYBJuG3HDBrDOEPXlmLbwqNSwI7eHqH916FdpgMxZI5YYwYhBYSztVIVw+zVG+bnZhi4OimfXluty0TijorNNMYJEtM4MCcpYdQyiHSOe4OjsEEjdKjrUu/TJabXIlUL4/cQNDj4wqGhXh4BjTTBZU2rxx9fWt8/pNV+cyHaYkwXaXMMj3U8MXrLyAysLP7XYe/zJluGl1mfuI1sWku1MJN6CjWT9aAsO/hN30RFjjAlDJNGGFsfP4/NjvWUw/qy2OvAmtPFFsvh1cl1i6ki07SXN5Jdw8XXs2R5aEcV2qqVmKyVWvyZcg0SZRwiA1ugGV9zMkjWc3E8mi1i4DRo1/BYEdj3E4HE8FxEWrOTia2l/VsGu1SZv/8UlhT23PFQdXOS3vLf1/LzKDVeydgvwHEwIXxw5/LETDxfabXWxuu/U23PHHIx0vt0C6trfv/fQXP/Z8fz4gtkVyw62LnwegB6Rwob3FDa8J/nkoeMcHqUlQ8FhbI73XcWZKfpbWNvHTJXBaRo+lkV/K57P4ZGw8p1mvCCwGZSAYWUv/W08fRYrBrib5xB80fV59xZmq9x/hN4WJqvhsMUst12Cr3noONpgKwxMV6M6uejNwpBx6Mhx+RKG59CaSxZw1XL+5D5OTESq0NAQTk0AKGG8iuuFb2VvCxv7efAoWYu5FCCSsWhERYpJ4MGwtJP2PMfGyFiUGizqZMcZvrab1hx1j+mq+tktrFnf/LBV+CM1JkQ0LshzyQX9fkFeZXJiH888SjbP8CncOptv+HEH7FnAa9+O28BJGfVnjzI2KBsF37JMwxUEEbYuZmEnCzs4NxX6C2v72DvIVCXcQk9McGY6rJwemIEoYas9z5svArhjD0dGk2hloAj/453ctJqfuZQnzzA5F2r1ixfwnq18dRf7h+hv5Q3r+fYBZqohfxzw4DEuX8a+Qc5M4lhAWIeEhE5Tpc7iTg6PoFTEySvYimyGci1SzODr7OjZRWqo4bVK2A8k1cHeKDIWro50TXBUosrIFOJ+HkeZRCS0EIEAMeweL3NsrUWpkU3OYBIcSBz59LoFoiUiQjxvDlEmRGTeRBonjj2kUrKC8yW6kJiwSU4yjRjutxJD6fwJo4XThaF/WH40q7u1Uv914563nu1ZXM03RQU8Hf/5kWPnTs/rvNeXmzqtj1npeIPh4WN8dSeXL+Htm8m/UPpke7YPsMVpyXYjUvPK8/IrX7/0V4KjJ2d2FzMdjpUtuRMHJh8WkFrHJQNbR7JTlqq2namsKnTtUwOurvnaPTO7r+h0NUw1AOcFRCljdNRCx/JN4/dOLdpRljVtVw5X9uWsYkZlJ+uDNyx4j0b/rwO/vqHruivmve1tK//z14/9/pHJJy7te8O2he99gclfkB9HLuj3WC4A9K9gqZTCyt1gix4+xd1folZuiu9K3MQUTh9g7RYyuWeFSAW3QWsnTjYs6zc6lckdc5MkEGE0gkp9Hu3OseJoVFEWxsf44fmei+dFepAQ5XAcSlNNNPQibL6eaonxAawMyuPwLpSiPBMCvwGyDxjDyGne8PNMj/SfPNQ/cgpdItfC3LkTS62va2Ufffydfe9oZrj/0eTihfzuG/md7yXaLq1c04rN87EVF83n2HiY11xo5bGTzG9lRQ9v20Rrljv3UMhQyDJZQeswXmFA6zAKHROepEH5pj8iOj90goHnbAz4hkoDJNUZleavGBwLL1WXLSm8O1DwluJnLuapcxwdDe8rLIAwiIR16EEqvRexEgcjaAkTwBOzgOilMcmr8s7NdBT4wlNU3BDc1yqoj2N8js8/weGxxMKou6zq4fgElsKYsIWs6ycNb4m7BqXu1ESWlK0wJqToaUoriG7Zh4LNun6uWMLfPxGRAkXGRyGLwI4zCDgWw7OcnY5iEmArfu4yxqt8Z18ykyb+WaK+yfDMACt6aRiKDtqwqIPREnWTmgz0tnDLWq5chhVlGazsoe6ydwgRbKERQFYpw65apx4RMaASJimBvMPiTm5eS0eegRkODnNkjMlKU8sjop/6Lev5wg5mK7iGkxNsXsibLnqFdqW7uKW4a+vmPz078PdDIwOpUPy8TOb2/t7/smRRl3NB9/07lYxSf75q+e8u9ycb+utjM52Z3Ft65g/XeGjSm59Tb+xxgIIlv7ki/1uHy76W4J9V31iYIO/WEVwdRSVDRYDAXWMNbeLd2yAGZxS3BzEYP+nTBWAwVirp2kuMMTXbFEFM9vfQlwo4dryeg1ZpIUb5xRFTGPOVpyrzxCjdOqDz42VTMDrTMre25q5EViF1rDo6IpITL4y6gynux2sXVTX2HFoQjBbRrcaamZV5j+Z+eZ373cPOLZNqaVIPTjPDeni/QRo5QIMC2hZtzfqXH3f/Iy1HJryabbl1N4PIsjbvncs4UtV5xeWTqiNgjxMgJDsJOIUkIEONS71NrITEAEFOvUlWJ9EF4fIGE42NF9GuoSTtN1uZxdbsdq9x0pSf0o0zjb4POVarAH2LWLGK44conzRjWa65VWbGcHLMTfLIt3AjUyqYqlKprmlEG79qrob/P+y9Z7RlV3Xn+1trh5NvzrdyVqlKVaWSVIpIQkKARTLBBoEMtgkNNtjd2Nh+7R5umnY/hv36YZvGzXi0wQZbPFsgEAYBEihLVZKQVEGV061bdXM+9+S991rvw47nlgDh5nlY4s4PVeees+Nae68553/O+Z8ehTYQmDZKk7aCIGm1RM9KJoYwbVwHpZib5IW9+MQ1S0Tm2XN6YOeFfiEp/pD8H2ijrSnM4kPzToMTz7E4S1s3G3dhmHx18sQqu2AIsWg4X7rp0H952x4jJ4QJUFbugd4HH2q5x/RSdaPy3oX/62cwki5fweExTs3gKd5yGdv72Rnu/ZHrOTzO8CxPD+N4zFQCuFxpPN+uCE0dv1uslLRmeN+VfO4Jyg1KKg7zJ6GMCPU+NsH7rqKnwIUFvncEUwY0NfuG+L1Xs1jnsVMYkvka6JBhJsYiQPPWHexaETxqUyXKdT58A//tAebKodHsZxpKPA8vQaEzUeLkNPkUUlCsAUiDuoO7pD5GBw/d0Cw7B7llE6NFnr/AP+0nbZI2sSSmzb4h3rWbpmmE69cxucjwHI7izvUvfUJ+AWVZvy/LK0nmJkllMEwMI2gAvkQW5zj5PMC6bbT1vLSDiiZ0HnAbVLP5c4ObVo8cV0KKzoy4fh2v3oiAt+/grx8H2N7PrZt5YSxegisONYeGCDqCClCazhx/cCttGRyPfefoyZO1mSqhwVNYBp7i/uOcmuY9V3DfUYamuWyQO68ga/POy/nSPobnuOvZpqR7oZmr8t8f5Jo18dooJGs7uDBPV45V7exZw0Arf7OXkQWU5oqV7BvCNinXm6K/gKsEjRQzCVtFx0aCG5UyEy77CcdQiJg/zd8xML7CQEIzhE3TUh6Om44uRiR3CP9ULFEAyZwz6e+e4A8MfhGJDC3iI+vQt00W5fs/xHrN/14lUiCSLdZ88wstyxiucHNkcwCV+nwm9Q+rWkpGWiCVECklZuz6ykomHFURxmw0hsAyVw/k7765p9iabTEFqsDe05ycQkNbhrJDT0EfGTvYfejCpsU1LTsu7bzpRR/eqlv8x5P/eWjxwET1bNZoMaT1kZ1fzFlBkeBgfkvFLUphLNQns1arKazF4qzWnkAKpCEMV7s1rxTa16LkzPqjIITQ2jBSl6vq06aouaTmxY4qKzZbY89PPLazb9eOzGBnZvCa/nf05zZ+8fDvfP/c59Nm7tELfy+FeWXvm/5w970lZ84PHizL/3+yrN99+YW4yVeqdPQxMx668AAsTJJvC3jkfX0XI/VQKnLqeRZnae1gcQHlBaokk2V6BKdBZTGo705qqCYd0owlktQRkXIkRkejUxBpRsLs6tDXlQb5sP2V53LqIFMXKM1TmsOwqVdp60IaVBYDpyl2jAGolNl7H5UiTj1AJlV5aoX+WE4eE6j6xMO6fpdI/TxAxo5cUEYdSIQ466Zh8TSG4MgEK9sZmiGfYqbEP1eoO7xjF5cPckkv3zHpzLFQw0tG7P0RCfueNenfhI5PxrfTBnUdA7J1D8tAqWD6ibqehp8HWpirUnODbeKK7OgmfRRb8Ns30FPgnoNIGQZDRHAQoOY0mR06RG0ArQPGGDSGxFNkbUxJsRaz51++igdOBOyuEQrv36MPox8ca6rIEDBZ5srVPDeMp9Fu/LTF4Exo5JGIN/jWw2Abq9p57Exsui3BvISgNUPVYecKrlrN3iG0xpCkrYDrsNIIGKQbIb2Mb4CaBh+/mTUdNDwePkGpEdorxC8e4ZX4xSZzZUzBTBlP4WlyKdwyXsixq2F0gX3DXJvoPVJI8ZEbAIbnKNU5NMaDJ5IPRzDsfnxChACBf7NKYUlWtfMn95GxcBR7VvPgyZChPjL7FMA9++NUx/YsZ2f53lHuvJKXpxQM45NrVv3J6lWHyuXhel1pVqbsHfmc8ZLL4pblFSx5w8hnjP+wKkha7sizNd9kDr1/ZfozZ6vn60prXfYC4pW0IOhTLkIV6yfiCBztk6L7yskFS2hXA8JBy7A+yReBlsgyfm9ZlUFZCI0sYpag0YzIh+eKVILWCLS94HYuRCi5Ts956flotVGiYi701RsGQqvsuHAFTmugamTVa39QG2W8vGz0oLJ4LkYZjZYN0MhKCLXrWWPVk8aHJJ7GCK4ImtHTyLkNdIEQQmvdkm4drv3qsFphpCpO/qk0wtMeZuXq3Kq7txVabVps89/NpXYflqYXaFGEj87rYEDBaPJs49dW+IlQoUcdOcQivjaSyWkQgvV1Xfy+IudRC8atPqIXfuh1vMUERh5Veq/aqJnJymcOyN71qn2jBJ79IY6DYeA6QYAbHWblJdxzrQMywMjrT6U5e5j2XgbXM3aWc0dwXUyTQjsr1jM7jvKChd+Q1Cov/qC609TPKKNdAHi6NqRzO19kBTv2DKcPYacYOwfgutx29NoFaj9ac7yYHzWlMFvjvTrM1PTAYXu+s70uptPW6UtPvObFT/5ikk/xgWs5N8eDx7n3Bb5xkH93HVv7AFrSXLOG3StZ1cGZaY5OIAUTi/Ek+NxEQnPLZh46gW1Qd7jnIJOLIXCQ0F8BdVI8p3gKQ7Kxu7lILmSce81mjoxzejp+a5LgBYJCKriYUoO7fsSxCTzFe67kP93GZx7m/FywMaFCFIm5RJExmSmRsUCSMgDqET2xjh9DH0BxFSenqbk0XLrzSMFsBccjY1F32TkYP87zVR49TbHKJX184FqmSnTlyf5cyBlfybKs35flFSOFDi6cREocpylZzZdGlYfuplwEzckDvOkDQWPwn1X6VvP8wxzuuvRMZvWKdd7WN7fECeBbevm/f5mqQyEFsKKNhVqwcmatINXY91D8Vi8zZR4/w00byKVY38VcBcsgb9NT4NQ0ng4oYc/O8eVneO+VbOzBClOODo/qMxPUq0KlEl6eCBbt6TJDM0iB66IFaYvJRfoKKDgwyh27sU2uWctXnyVl8sRZALfRnMkeuWCRJKwDX4OrZuLW0I4KvWbC9MPIuJCBtbaUsmYJGpI4YOzRq+bjJy4y/hw6sE2rV3O2uw7d7aWnSMQDWOLRNyfmJ/dacl40As8e9TIX0EL2rTBHB2hpRev+xcqbRgtP9PQtmpNdDef6qa5LioXgRvyz+yl9fkHDm7Zz/VrSVtDlXAp+79WMF7EMvvw05Qbw4MCD/+B+OT3UUXXn37/tc9f1/yoXyfeHP79v9OstdndnanBty+UfvuwLeasdmK2NPDZyl6vqt678wPH5J6Yqw53pQUumJ9XZhwaO3Ti6RQt9pHPkcOsFrZXS2pK2Ug3wKS2lq9OGqJ/RK/o4oUQOZEGfbBfPDJZ+32buyfOOxru855duW/1hVzs/vPA3A7nNAlFIdZ6Y23dl75sMaS2j8/86sqzfWQboX9Zy2fWcPhiQWkcrbb2KtFCNppacQqMlUnD4aTwH7YWeoUCD8ujsZ36KvfeFYGzo0TYpHX2RShIxskrop0RIQgDbSpZoHS/Bm4LCdXj+IdZu48JJ5iZxGigv1Gh+iVuNdA6lkH5jsIRCFAIrxfwU2Vzg32qNEvK8/g+Wmu2Xf9vqPe3OHrH6r/o5DLcUvOcK/u4pnHAsBCRggngguvIImCySS1F18DTzZRDc9SPuPUjDw1OMF3GTNPTJuyIxiP44JwLmWgQZW535ABuqOJgCAY7G8RKIsAj84ZSB0rz3KtZ28vknauMLace7SJeHMJCGVW1s7mV4NuCTSaahEWbQB63VwofAMPB07NaqsMurIam7mHawjQbX49nzS8c2DrlE5kLiiZESQ7C9n+cugNf8WEY4fjIDImEboTk3S7GGKWLmRELsnhAL8hTlBr9zDw0HLRAyyHerNig3YlskOqfftTVqHWgbrGzn2ETo3sczF55OIyTFWhCxcD1u3sQzw7geXgJc8nc5ney2nJBV7QAtaR4+GUQy/JMJGT82MfWNRghqHqU6+y+QtfEUnuKhk4ngSmT2JUxAIYK0xEKamfKLX8nLR6RgRz634yVXwy3LL45UPLIhk8RITZU8vTErZWj/fXWsfrzipSVBlZpAI0qeFlq7JHRuGHCWUni4AV+8NpB1rU2cHswpEHg5tIkQQcqYBLcTowTgtYJEVLAn4kVYJF7w2JWKvksonVi9xo6Z1cga5T4lAY2yaRSEtvxjqMyQtqdRGcxFLzNijr9LeLbbezeiCgbCBbSsBScVgMh5Tk0KTwgVwKYEy47WcT5X7CHrrGktug2dPquzR/1Q8Ip0u6ucknJ+c2Bdqy2A7Ch3Pm2FsdbE4kOo4EBrHWopwh8CMnoR2gGRuxmeXpLIc9NCipCkVSOEFlpAGQTCApBSeLMacOe08x231VNC0Fo1FntE6QL2agyD0jzSCOPgkcETjXqC4y24lfC3WpVqGUAa7H41Z4+QziJNKkUaDdp7mR7FU1gWbp1UN2cO0buKXHPDQGXjNDinSu2GVXBsI3B8mRlj/BypDKsvwbKZmyKVCey6oaMsztKiC44pd53azNXVO3s3L3n4t9Rzs86UEDKTsbpaO/mZxJRMFDk9TXeOmsvX9vPB6+grUHX42n5+NMymHm7cwEyZM9O0ZlioIsNe7lqzsZuePG1ZcjYaDo7hhamCgV4SIW6TGFMpec0mpst86nukbaQIyuoNydVrAGbLDM2GL4vCIXh2tAhSPh1FS5rPP8GBUSTkU2QtvvIMn/llfukS/vZp6mHSPSBESFRI8Nw9P0I+RWeOq1axUOH4JJakO898hYaHIam5Mdihoe4yNENniKWlTdozGAab23ldglDoa/s5O4slee4CH7yWLS+179mysKzfl+UVIeu349SYHqO3nUsu8laHjlJeCCqlXJeJc6z5MYRkP1nyrbzmVQsXzhuFDbmVW5Yk34EpKaSouXz5Kc7NM19BQyFFbwsnprFkEAcl9Pu+e4Rzs7xvD7dv5TuHOTXN+i72rOZk6L/4x5+v8v88we3beM1mNHz/iN53mpqDMAgr5YKuNjI0YIZmuG4dT57FNgOaUyEwwBBcWOCB47wwhuthmUuz2YDuHPO1sElYZBqImEM1QCsSRlR0AYRR5PgGkh6lSKS9CxKG11JJFij7dAFxwrtsgjCaMsbCUuYIi2fJv0nAJeHDJj24aHaiU0RZesFl+DklMQF9nMgplMqcF14ahJ6ZVJ4hR/3vuXO4dNPU2m+tb0lV1VtH+lNKBsxCQpI2WKyjNLbBjgFubWbh05qReSZKtGfZ0M1jZ0gZ+weeabf6DSuTkpn9k99/UYB+qjKUsQoIclZbw6v46HzDq37hhd86O//sgjPjqvplXbfs6nntqfmnQXTn1ty/eej5/jHXKZ/OTSgJWghwVSO00zR4JhWtxOr61xFotVAWq0wcpdNpxgmflecnvvtfn7qtkOpRyh0tHU9b+bpbLrvzESHAsvyryS+4fl8G6F/GksrQ0sH8VKwyBDhumIoUuja+SpKCVA7XoVELcuS1Rhjg0agzPsTEcFyy3bQI+X+oi1RS+GekfWIF5xe7h8HdhEpBR61JQo/e85geY3o0RFlD10yHqdK1Mk6D1k5mxhLp5oAg24LrYBhUK3EvXIeOhuipskEa6Q5xp8z1/dxG/KrV1Fy+cYCKgyZsmpdMs/LJ0BukLYo1bBPHC/hetKKhaVQR0Jam2MA2qLtxslgEqTeN+4tQwgFowaV9HJ2kXA88VUJzwtNNTqaEljQ7B6m57n/6dkUqJcRiSrU3pKlE4kShXrckr9mMKRloo6fA6AINFwSmxBoL/uMAACAASURBVFEAOb9s0o1tFcvEU0iBl7APNEE5RleBXYM8M8xsWEXe1GLP74OaoubiRU9Hc3aDKVjZTirixI/2FQCGwJLYFsVaaMCEQQUVcuDMV0FgmnhhC4FkToEUWAZjC2ELWQ1Qd9nYy1w1wREfhykCk2hFOws1jk+SMunIxnMUxb6Sef2egrBtQzaFo3BVQBCkmg/uqibAKynn57nvcPORRXi/IrYLI0RPCCZLTJaoujScoB4iMjN08hQxvhb8tViNuQuWZVleQXJg0f3jE5XH5pxf7k399y3ZL4/UP3mqYgjxll77ry/N2wJgf9HNGaKi6loYKMMQ+BHIFWmptRhpqGgt9l81L3Z7zOCt1AK3FZUFF6mggrIQFgi0QKcjzhlDoIy6jt5foVFZhINwiM4SSwSOR76br3WlFipQt05BS1dJB22IWouQHtHa2SxC2WjLnHyH2/dVLcvxMiI0aKGFRr9q/tipbN/JVG/CxSVuhS18LnifEh4g76ZmqKyuFVZWNrQ7mfOpypg5XLANx61f19LvPjC/+JSoV0zRMG1DJJrthu21NYQLsYgjkDq0DsLFUYeM9ImB8RH4WIlqLUSMn/u/+11ltRts6M2Lxcc8s0O01udyiwsIFlLtrfXOR/ZLcZC2npBLUAMYJsoNdEgTUi8wTDwnoa41wPQoI6cY3MD0GMqloaGOlBgmV7+esSGKM2jN7BhTF5gZ49kHed2vUQhrCk89rw/s4/jqua+tfOpUbvzPvVd9aO0WYHach+4mlcHzmJ3gqtto7WB6hHoVoFZGKXKmnfZMVWx9d7p7Y8ZOTrp+4ezrDqz/i0ufsrS1cWLzTTvf/lNemIul3MAwKDeYq6Dg0z/gw9dxfp4j4/QUGC/y14/RlsUwMMNatCjSbxmkrSDG7EMGUdzDf/5NI9D1vpLPpFjZxm2XsLaLh0+Ss8mlyKeYKPKqdWwfDEDtioMTEhY35T+GdtHulTx6hrPTCIGrmKsgBVrwjRd4+ASNsN4za7Kmi2vW8swQh8YRhGTHUKrRs5L37AYo1fn+Mc7NsrKNQoqFGofGaLhBHEIIag0QdAumK5gGi7UgILGhi87Q4aw5HBqjJw+QtTk3twzQL8uy/KKJabHt2h/7q2EG2gZAYGX+RefQuvKlA5lnhjZKMf54b/F3rmwbvKjRRd3l978ZtE8DpKRY5+lz2BIpkJK6Gy+qnuLEFKem2DFId4HDYxwe58g4K9so1ijW4oB2a4Fvv8C3D4Og1hDST0gXaLRwhTYwIJtisY7QZGwyKSZLtGfJWLiK0QVqDq5iYzePnHROTAjlGVpRrgkIF/zQIWpNU6wliGiSEHwIWJDMqwsv0reh4oQ5EZRNxzVSIixwD02M4FBNoxy7fjHMoeOzRNuE+4dfLmG8SYYEmnVZYkIDBRlZPIIgNnyxr0qIwksRa6gmC4bkfWnHxVPhoUCwsp79rcwWzozTnsEp4mpcTQr2rGXvGYB1XfzyDu59gcfPYEresp0rVvLlZ3hmGE9jG+xZzVsuY7ZcaNng6KcMcHS9YAfJAQ+e/9LjY181MF+35iO7e96woe2qfWP3FOyOilu8qjdovzlWOXlsbm/NXXRUVSMOzPxgd8/tH9j2Pz3t1pzFu078x1p3YaIy6blKaqlDZErj588HtydF0LNeSJXTw2PidTv5w6ZZFPpMcX/OauvLbRgrn1ysT+es9ifH7r6s69ar+96anIGD0w98++xfmMJ+64Y/2tD280gDXZZlScgyQP/yllQO/HB1AiInGa8N/1WK8gJaBStzgOx5Ae9IRKwSrWJJLzeA1Zd8SYJBN4RVA39ahS5S2DgkCtfG2CyJK4yP2MTw5neXNVO85cM8cNfSYHMmz8pN5PKcOkhxJgk2iipbLDU17dzS9kufNVpW/ezj+uOlK4fSGDKAxQ2JUkS0N/6FV+pUGmgRGzqRoeB/LjXwFBIMieuC3y0tOSwhLqF081wSzJCAR8+Qs5ASrxFsECTXJ3IBpKA9x2yFp89RrNcMdT6rNy5KW8sA1ogoTSK821V86Slyab76LJPFANnozFJxabfpzjM0S8MNEuKCXdzg1E31BOAqFLxxGxmTxTrji5ybwVvSAk4AXLuOvUOUauEAiaYnxPHY1MXBkRDcT+xtCd5/LWNFyg36Cjx2mqE5ZCK1MzqKVijImFQTbX4tk10r2N7PIyfD3rOhKeNpDl4IPPOlD34YBjg5yekpNGRtNnaH4YHwFpI7RRZbpUG1Qdbisn4qDZ49j2raKMi1dxUazs+RthgMMyprLn/3FJPlAPtrsvN04g2MnrTwze9rIW8z7aC85p7D+uI7C65h1wrWdQWZiS9nuVBTP5hpnKsqrVmRlrd2WWsyy/33ftHl/zxdPVPxNmSNh2acvzxX+6uh6rqsIeC+ycYDvY3bu20gb4qynNJmjcYAQrjhknK+roPlRUUtUQECB8/nZYnfTY2ykAqjSKML4SE0yk+6T+RzASpMB/MXLlmNfafA05NNuiCxtgVLVr1g1DpBqMy0KxumUKCFMtESz/SvBZDVtTp9RtmTCM9YuAJlA2hbzl/jtf8wqgoKyd9FxtMj6c4xq13JiH7N53cXEqnQg6n8pnTbgwsj4ZXqiuf0e63bFlbePrazJr2Ml5lpP7c4MPGWrrWbjppj3xGeNgI039Mhj2m0HMWZ6JGLGY1DSEyvBUKHlxNNQIi9BwMTOscxD0kQQAg8VY3EsIVy9cL9XtsuJ1cueralFa31uTanILJ2PSNnxsgVABp13EaIzpNYeqNrEwn2+dBJr9fYex+3vYe5ScwUTh1AeQwf59wxWjvZtItsC/d+nnxrsHiPD1FoR5+tTXxzcX+9o2w0UunUR0+9/tNb7/297KN3qg1Zw5y8QCqDlcKCc0fZdROXXMXkBVwXy0IaVIqgMJCmQZYmdB7wnnhg+3zXX/3owzPWzMrSValX/+yg8CW9fOdwkHyQt8jbPHeBtBl09vNHOGeTs5mrsK6TYxN4OoAaunLsWsGRcQ6N4mnecxX/fIjJRXyP2jaRgu4WJooAQlB3uH1rgFybBhqKNRaqKDg2wVyN8SIbuvj+scCe8Y/jd8rR4Yu5UOGx03ENpk68WQ8eD0pH/flreAzN8OZtdOcppEKzJHD0eWEUdgPkU7xtR9OY3L2fHxwPnwq/1tBitsJrL6Ha4IkztGUBnjzDTRuC5i4pi03dTC5iGVQdegs/80T8Ysuyfl+WV7wMbqBjPwvTAN2DDKz9KdsrD0TYsC2SiUXruaGKnRHovtL4uYen2t59Ue7aAyeoR33pQ/bUukPWDvQZxNix31AlZeJ4PHKSSLdeWGD7AIbg+fMgyaeYWgzrxUGAYWjq2ipruyrredwC67v5lV3cd5TDo9Rdag7duYAQDFjfydZ+0hYTC+wblo5rRMkQUeZ7ZAWcmsGWYclbqAsia6nJKyRRm55w3CJ7w/dwl4Tckx+Su4gloD8Btr7U2w29vIvNCB86D88d/iTDK4rdy6US30LyTmlulRfuriLrMQnzBIzGRnWNmxkWWkivIFR3PD6+R4xmSw8np8jYpAzWd1Gs8cCx4FBHx/nBcX5wPNDCX9yH0hwcReug/OLZYV69kWvX3F76o5mjnzg29/ilnTe9bs1vAecWD3756O91ZVZr1F/uf89nbzx+4+CdUhhnFp7rz228ecX7/Htqs3sbXtlVVR+5MIR5cOoH1/e/c//0/Up7GbPl3OIhT7vB+OqEuRxNu06UnGoEaoD7IiszGhWlvXJjruzMe9o1pFmwu0CfnN/nA/Sj5RNHZh+te5W/O/Jx/1zPTd331zef6UgvJ7T9nOUXXL8vA/Qvb/Gj2jHEF6KLgnjlFwolAgQ4UCWJZZywz2iUs+srHZ1csGTQbFaJJh2thM+rncANkpihAsG2a5iZYOR0QhUmVUy04xLUPiwnFwKnwdPfZ3Eu8SsAtQqzY1TzKIUwAnoVgos3G6IfGHXv2PC/MbwvIlt62bmCfUMoaM1Qc3jnlXz/KJMlPIVpohV5mxXtjBSZqwABXhzfnQ6Sqf3bl0bQGs+LWp6C1mRtlMYNQfNgaxHo/rRJw8PT1IJC7qWGCGH7l3KNlEEhTanhCVpdYSuAmqEznsCSKB0EGKL8Ak/zj88xVQzK8bSmr8DHbgoOPLHIqWm+8kw4YQkLIDAjEnfaU2DvWc5M05ZloZogZonuHwyD8UU2dvH8SGw0BFUY/mgIvnYQ6UNUJIwbjQf/ay9XruaGdazvIp/i808gBa4Okj39Swoo2jVVN+CX96Ms772CZ85zzwGK9YQRFt6OajbgoouJrDERlj4oxaFRLJO6EyYmLMHKVWBp+dO0pY8tvWzu4fat/L/PcnqGqocOGxJIwfl5vnuEM9O4ivWdXDrA8BxHximG1BMkBocQr9eJ+oPo1TIk3ziAn0EZW5hJm5Km109A2uYdu8gthXVeXnK05H3iePnbk40l39/Saf3ZltzlLcu67xdXph2VlgAZg/GalmFJiSmphGvUirSHMS/ddt+tibSUQOqoXKt5xY3s/piURdBmyo60e7Zm60B3uggDHYKVWgcpTSqHyiIrLxJ780/rnzFYHhPK0t9WWebMJdp00MqodHmdL2iUcLMAQqETAXaVNmZeK1OTKFs4nQgXZQKyvEk43V7XfVqWEI7QBsLLu6K7Zh/PDOS8FEZM/J2jXCFrCENr3t2z+XcGd6x+6u9c5RFEEuT/MX2bMZmTWqSdVLvQO6dWXtndI4x09fCiS8bUjhLSxZA6SG+PBzLqa0+cLu/j/lENfLDCasLeHdFYCBJp9r7pEqqAyE2TwreBlMBDFBCGEFmti1pkhBToBijRXXLbj4mRddaClK5LJofysCzKxQCIFwLPjQdVSFwnnH1iA8ZtkMmxOIeVQrlIA63QislzCMnCNOUi194ePz5aBZ399LemS8WUldYC1xOeQhectBSipr0sZjqH52DZeIruQUwLIRhYR7nEhFbFhjKzokXJNiGUR9dA89OvlDp/UljZfN3K1Wyj3aK/hRcVDdMl8qkAKEnKijY+cQtfeorFGoU0NRfbYFM3j55Ga6oOMlS7ruZdl/PAcZ4cCnrk3LQB2+B9VzFbIWeTtliocO8LOB6GQdrimtVsG+Czj+F4SEHK4P5jbOpBCnat4OlzHJ8EkILRIqNFDo+FJlaixGJLLyPzTJfjPnsi0UGd8IVXBKmCcfKIpJBi7xAHRyhWm9JPtGahSt0l1aw+NOy/gBTsXsl4kckSjocGy8AUpE0GWnjybPx4yASM8tbLuP84xRrXrGXHkqlalh8ry/p9WV6RUi5yeB+leboGuPRqDJN0lpvezthZDJOBdS9eWxvJsR9x6HGA3beyblviBw1KBb1wNMxXX2Rn100YNMRGiKf41Bs4MMJdzwJBCytP0ZljUw/leryi+judmODylQEpbane5JlqDUIIm5YU79wkVm+g5NGZwza4aiVHxsinSJmcmWb3avYNYRn0Ftjax2Arn7iX9oyYXAxiBVpoibSMMKgAEBaUCwBDYMqQpiz04EToGi+1NJK2R+RNJ0l4FBihPRY6y8R+cPhfFCROYuWJAUryE7JkZHyJ/P3k/xEHYBKFD33hgF9YIrxAYcWJkMkKAAJwh6jOPtSGUqKR9X7LbdO2J708riSRewiCZ86TS9Hfwi2b2N6PZfCxr8eRANcLsuii2zkxGT9NPqrjKGAwv+UPr/xmsT7dYncJIYGpyjnbyEohQVoiPVO70JrqvXHwzhsH70xcADWvDAS0/kIqrTa27fnikd/NWK1TlbNCSB2QGPpWul/WGaNe0UQl4hLhfEY/BeOhPTy/E5On3LHySY06MHX/qwbvnK4O/+X+d+fM9mJjSuOZMgM4Xu3I7GPXD7yTZfk5ybJ+Zxmgf7lLew/zU9QqYYoYELG+R+tRGAP2W5yKZlXiM6SJaCWO+DmSusBH8P2C8igGkCAtFxIS8HKMKsCx59h5I9OjaE0jMgki/SJQfsBANudGR8F/jRCMn8EymxxgITAMpkYQkrZu8gWKC00gvy/P3V9qjB7a+rrrmqyO/x2Rgl/fw4Yu9o+Qtbl5I+s6uWYN9xzgiTO4CtOi6rGxm5EFsja1Bikj6Gmmw6v/5cv49mEcL1DEfjJmhPn6U4XAkoErGNSagdCYEqWwDBpemF8f3bdssjn8eTIklQYjC1iGI8i7ILQjhOnv15FjvoopQqA/tA3mKgkFD9NlvvAkpQYdWa5by0AL7RlmKgHNQnS6JUaJgukSU4sAiw2qTmxqREodcBUvjGAYmAIvqTkTI+abEVo37ehj6Frx5Fn2X+At27m0j6xFuRG/DEldHD1hnkYKbt2MbXFuNugKEN9/1MX4ourFlEnaplgLNoiGuuoEiX7+E2KZrGrn/Cy18H0TYSaFP8vFKk+f46rVdOe5dh1n57AV9cgW1Byd4MgESqEUhyc4OplAFkLs72JzzX9bpGDPahaqLNYpN5ACRzFdQTTz/PovbZJASQACU3LFypc7Ov/18frbn1980Z9+OOPsfmL+i9vzv74i/a98Vcvyb0Re1W59friWM5l11Jt7TEjdO1nBUFe0ZF7daX9jeub+2fmaAiEMw3PcJBAfULkkXkBiD8AHgoNf8ZeqTgtPWUIuarelqRwb0NoQdFhy2tGIWlh61uz2xUuQbnJ0/fOGa5rwbNDg+VSbRrUHLTEaKCtA50m4JsIUtT4kquU5bS4YMzcHL3+jXdRWytqgEE5G12Wje1tF3nJZ230jD5zKXQhP6UkWP1p//B5j25C9/n19W/5g5eXtZurX+jZ/ceyYEKS0vG5yYNV5u+GlXYO8chtK2M8veo/NiDUZJ9+iQSOFVlJIHWTEEw+xDq9UopVGSInSIY2sRvgTEGwdt8+N7ZKAWy+YIi2CGWnOLgsXUa8ovJJG4W1MyQ1pOVx3K7php5UwBWLFWW++j9wKOTPKqs0MrGffd0mlkSblBRAYBkohNNlC8E3SBEIgJU6d0jyHngjaBQkZ1EIYBo0aM6NUFrnqtTz1PYRgxQZWbgJPq+OVjn7pCJl3bVvpk/nx84XpXx/Y0mGmgFWbmB3j9CG6B9l6lS7PPK+Vs3br7qdOCTklurXxTxvKskX/ebawYuNFHQWllNsu02dPC8+i7opbdgVp70uk4vAPP+LoOJ7mN/aw46LssIFW3nk5f/UIjmJNB9evo7fAh67j9BRdOeaqfPcISvP2nfQUePcV3LiBAyNMLLJviBvW01sImF4qDt85TD5NrU7DwxScm6OQ5prVPDNMyiRvc3qGrx9ACnIp5ipNAITPV6NCnhz/UbEM1nWyqYev7Y8zE2Wza+5z05sSR2CImECvJY3jsf8CxXrCKvMfW/ni8NiBEb7yDPkUdY8rV5AyOT+PpyjVsEw299CRZVMPRyfQmhs3xhQ3QH8r712ujv/ZZFm/L8srVV7Yy+R5LJszh8jk2LgLIJ1l7UvgnZ+b4PBeCu1oeO5BeleRi2KvfYWGmUo7dWAy29ORb0a+PIWUvGYzD56k5gSaTIRaNZemNU1bGkPGnpEhuH0rUlBIs6KN83OB8kuZrGzj+QsIsE0aXggf+96HwPFoTYt3Xy0u6QWIqoY8TdYOutRWG7RncTW4DM/x5z/kjiv9kOdsp52dr9ue0ALDkNiSRnh8oZsqkj2Nl6ilTlaKJzWI73iyxLjSsS0SGHgywXcaKvjYRfUlPLjv0Ud2RuxMR93Lw2NenCMVW4DNiXdRzLvJWNIx8Y6PpMTXT2Kz2LgKr3wJUi3I2XhK5HJivoog5jWOlGDaojPLbIViFdNgthI6zuH19LYylehbdsVqFuscm8BVoGu6/ODXfn/yanPTuluu6X97stvq2tZdNW+x6mY1amP7VQO5pS1zfBkqHshbHWmzMF09V/eqHemBtJlPG/mGWzGF7ei6LVMODR2YfdInN2jiIFBxld2SmUOFGYDR/YTDo7UHouwu/OnTt5edmYZXa7V7CnbnVLWstRYCjR78Mde8LP8CWdbvviwD9C9v6V7Fqf0o33FIgorJCioRQHPKjdWBv/JEScAQsHEmM4bVxV1VwvOKxMIWr+QkFEe4daPK8w/Rs4LZcfC97lBfEyYFaoXPndu0aoZYpdbUaqTS4QUkMUlBNofbAIN0CmlRKSMI8pXRKJE+/MLmlhUjK7b/XIuPbljPDeubvtnSy2OnaUnT8Lh6NbdswjIYnqPhYZvsv0DOZrGGZfDePewcZO9ZxhbDaYjMBgkKU7K6g829dOWRML7ID47h6nBYBcKg7rKijZG5RA2aWNrBRgpu2cijp4IrbDhdiOGcMjxR8DQIUgZS0FPgwlyshv3d62Fivj9D4yUmSgBa8+RZDElLmggIiZMOornRiUgOAKVak/ETSTQChqQtzWQ5gRpH90LToWTYaDEEuUBQc9k7xGKNWqLPW9MzG16ef5sKHj1Ne46qi+M22U/oJnomCHL5haDu0ahhirAUILolGTdwUJqWDKem4nkRYEgEuB6eRsCZWc7/iPYsG7vpymEblOvxiORTnJjEc0MT0c+wDceh6e6i8U9UYt68kXfs5J8P88hp6i6u27QuENL4tGYoVhF+FqEGSFvUXW7eyBv+RS2o/s3IgzPOj9PukfzGoVK7Jd/S+5LiEDfffPPDDz8c/dnV1bVnz55Pf/rT27YlM5S4++67P/e5zx04cADYvHnzRz/60TvuuEP85Hynn9/uy/LS5Q/XZTbljLMV7+o26+ZOqywW/2HurAFYLY8XvQ8cP9Vr2zWlBm1zsrEoTEs77cGL5r9l/osm/f7sRuj+CSm0Ei6YUaxUI6QQbWZ2pFGV9qLrplBW9KoaQpiCadfVwsOaQzZidQBL3AcgzNmP2k7Eal4bNb8RhRBobSC9Zm/N3yr5r9BaK2sijAqE/1RXy3q/NotVEKrlaN7+s2549uq/WXX/gjVrKSfjTdXFhe16YuP83re+4RjCaDVTgI9cGgjpiULD3FRMeXVntF3PGHZ/pbR+ehal9KFSKd8iDBxpSAypPS0MEaTUCaWj5q7CNyr8lICAGSUKiKiA58bXMuGyqyUB9w0JC0cQkoZpJaICLAgrnYXyNB5CUPyRyry7z5wrF7/u1kRWmFJ7YHP1dt31epSHNECz/VpGTuF55AaZHsepBgrZsBNEfv6JJUIg4LIbOPg4+TacOuUFpBGk3nsa08RpcP9d9K/h1b9COkcKvHEte4W4rrX1ucXrchMXyHRttk9f6nyx+6bb2gO+Pmlw+avZeSNS6LNPffzsqa8IZPvK1x67/H/sHUGldM3Ubaa4uN+gL8br36gef1gXF+Ta9fLKK158o2eHOTNNZw6leegklw02aXClEBJD8s7L2T/CkXG+e5Q3bWNLD1t6AEYXODHJ0Bz3HGBVO2s7MSQPHKctg6cYX+SD12CbAIdGqLvUfPIgxWyVaoPRBW7bAmCbVBxSBgdGaHgsVANaRsJaCaWC0rFkloqnGGjBg4wVJB9oHWSj+J8NAzTrujgzixAU0ijFYo2+FuarXDbAM8PhVIbq1T/FNeuWps8Dp6eDxM+UxaNnkIK+AhWHmsOr1tPXAvDrexiewzYYbHvxAV+WlybL+n1ZXsFy7hgtbQCWzeL8T9nYr8Hq6CWdA6hVkGaA60qDWjkB0AuRu7yzeqJYNnNdTimzJoRHNdx/jPsOs7aTG9bz6TfxjQMouHYN/2sf8xUE3LEbYFMPG7sYmkVLNLiKu55lZIFf2cUf3MpXn+XwGFmbbQP05xlbIPZpZACd25IPXE9Pjp48RpQ3oHn2POfmyKeoOgjwNJcNcG4Gg8DVUpq/fwpDMrnYJYRrmEIpwxBiXRcdWfYNBU5bzCCvE/4Rgd8Uo9LRnQuyFhUngVlHWW6Rw9Xc1C0wlyKXKvJ5VZO5JaLurAnfLULq4+z1BDqvExcmRFy/vhQuCY8fVYZF6HwThrLkQ3TLhKZjOCb+9woqDbSm7qI1KTPwVVV44xo8xWQJQ/D4Gb5zmKoTM9b697W1l1KNoVkMyVWrubSX9R0cGWfvWc7N3X3JPY+3PZSZyj5SuQe4tv8d0WV1plf8l6sffmL0nywjdePgnWlzSU5BIH3Z9XWvnLc7WtK905WzKSN9duG5qlfMWu0Kz5aZhqoFoyfQ2vPNPx1OYzBa0RTF+DvC7y+Q8P4jUzEcPl2sT2pUi90zXxubr092Z1cX3HLVLaL17Ws/trZ114te87L8rLKs3yNZBuhfxtKo8cQ3cZ0wD30pHgkEqmopF1mI+/mKJuI/7x5keiTc0aevEYHaicgzkkcOFFAiJBz8rhIrPzgNugfpX8dzD6IupmUjcGXRWGkatUAXROT4vpJwGk2KQCuUQGtWbWX4KJUSbV3c9DZKRZ78FovFQD/acgYa8xPeiu0/r1H/MbK1jw9cy8kp2rPsWY1tcmsioHp6PQdHydpcuzZIEHBDzRChzJt6OTWFJ3AVp2cYmuWD17JrBRAQmBoGGYtyg5Y0tqQjS7GGaTBTilDxUDQI2nNs6ebRU+RSlBu+dl9VkkFo+HWX8NAJLINSAxWOaxAqjwgcdEKJJQr6XI+sjRTMVpbyFkV4cdJEiNPqEzaEIEEgCFqTsTGquAkGmzgmE24Tr3fRKQRSIKFYZ3g2hM4j+0xgSlwvtoR0aKNUHX50DkvSaG6MYBsIIwxRaADLxPGCd8xnPzQlLRkqdRpefLpAz8P0YpOppKElzVwlsP+0xlMoxZEJNnTzz4ephOEQ/0ilOsfGlx6hKSCRGJPkKy1ASn54gucvUKrT10q5zoyb4McI32EpKdcAPI0tuLSf12+lWKW/la6Xd8P0qqd/81DppWz520dKN3W0t1kvSYNeeumln/zkJwGl1Ojo6Oc+97lbbrnl8OHDXV1d/gYf+9jHPvvZz775zW/+1Kc+Zdv2/fff/573vOfYsWOf+tSn/A3uemcVcQAAIABJREFUueeet73tbcljvv/97//CF77wEndfln+xuFp/bWrmHyan6p56Z0/Xb/T32lK8s99vdo2GL4xObMykDCEOV8p/OzbZZloZKTNSHq1UVaNXa4nUQQOxSK8Z81gzoKmvCX0nhGxgTOMMIFx0kGw7XVcauTXTeajk4oVMowIUnvQzkAysIqKOZyMd4rapviRpUnWoPpv4xISTRkuv9ayodWgtyE9L6eBZcfWcTGgH3/MQnhAIr1XWVsdBSQ32BSU84XQgXITKm3x7mka6u338jtlUzTMPl9v/6Wrl7Kvndq3/ld9++BKBeN2aj7xr06cqnmsK0dBKS/3gwHk967VMGd3jpRxFs9RACq1Q0sg1FueyKb9a3MUUfpI7+BR1ITmXFlJqpUT0VfBBaK21FDIOiELsnkaep091g0YH+fRaCQKWVa11aDRLrZUQIuivI0TlDO1vatVnHLVf4SLQhkG6QwDSCKZi827Wbeeb/5NsgUwW5bJ2K5uu4OAjqj7p1g3b16KGjdtAK6RBZTEo/bJsrBTtvaQyjJ7GTmOnqNfJ5FiY5viz7FylRu9yhCnSa2THm7vFilTvvNu3xRabs6+iOSHAvwGD2sLJqZNfThfWAPMjP7ii9+gX5YZOZKmu39jzYzOMRGubcftbfsprU3MDGmMpOTuDpzAlQKXs3vctdeA5M7VDzmTxNErTW+DUFPcf452XB7s/fobpEp1ZHI+HT7G2kwvzZCwsAyk4Nc3IAms7AZ44G+qlkFm47mGbCMGHr+fwGK7iqWEyFnVHCyW01lILZSA0KZOaG1h7XqQowYO79/Off4k9a3hqCE/x+q1csZL7DrPvHAg8xfYB1nYytYinma8gBS1pijXefQVS8NRQFHhDaLJpcjav2ciNG19krDqzNFxsk4bDZf00FGNFUiY1h0v6AHXkBfXsU0jD2HOtYBmg/5fLsn5flleqeC7nT9DRw+IsdoZ6jY6f2Bzk7As8+yCmhdPgNXfQ1k1HH+09FGdB0TVAW3fzDm/Ynvnukcx0mfUDXLs2+PLMNPcfpTvPYp0vP81/fQPvDkO2H7uBs3Ns6qIrD5C2+MC1vDDKgVGePY9loDUPneK1l1Cp89x5sjblOpZk50r2j3Jikpqf/KQCLa2gWGFHP4CreOgk52ZxFSemyNvUHG5YR18LaYvL+vnWCxwaA2KXTWm29TJbNc/PocHTHJuI6cJIekVB7rnGEIYO+Ogh5AWNttYhOh9JWK3uu11B9VVkgPm2E7GiIbQ64lauxEA8CUxfhFXgS4MHyYNEmDtxvl0y1T2w+hIBg4i7Jsg/851ZGZ5Fv4gfLYh/ivcNr80fqlqiG7AIN3M9Gi5AuREcxzJwvMDOzFh84wAfuJbLBuKhTltcvpLhOcYXT2WPt7ptSNFiZ0/OP5UE6IE1LTvXtOzkJ8rqlst+89LPPj761anaufb0QNpsSZst50tH1rVcPlI6ttiY0UIhtEIZwmp4lcR8LMVIRAgnLAnZRBMeBXS0QCiEpOHVcnZ73u6ouos1tzRVGfr3l391fcsVaTOfMrI/+cqX5SXKsn5PyjJA/zKWSrGJCU2IODkLwpiuSCxOCuGzd9CkI0wLrVGKubGwSjhcw2OwUweoAjqOE+twmfM388u9IxBSJM5y/hTKQXkIESTmNykLQNDSiefiVIPisFgtagDTwlPh3Qk0tHRy6R7OHcO0aeumUePMYbbu4eZf5eCjjZFTNakdQy82RF/n2n+V53xrH1sv6rrjy/ou1nc1fbO2k8nFWGUIwWArZ2ZQYQtTT/P3z7B9gJF5nj7nsxRTdXAUcxUETJQCw8Uw4hZnfjGFP4XlGp97HAUNNzGSAq2xJYOtvHozT5zB8ZpmMRlijiUJDWvwm5064SSFUHgSU45NigS8TmIx1c1FGY7HTAkDVGQ5CKQICtij8/omjtZhxUcYyVHQX6A1F0YICOwS/1mVEu2n2iUePgGnp1E0ScoASSNE5/2bcrw4O89/rf7sjSzW+OT3QvQ8PKBIpksQV6wUK0sNAS148iyX9HB8oumFJIThYvtPhzZZWBjiX4klgri/0uRtCinGimgwBLMVgJF5rNBqFDSdXakwMwIKaXYOsrIN2X7xxL/s5Esj9aGq99O3g5Ga+h/nqn+84SWZVt3d3Un1fPPNN+/YseOBBx5417veBTzyyCOf/exnP/OZz/zu7/6uv8EHP/jBP/qjP/rTP/3TX/u1X9u4cSNw6tSp3t5e30rwZcuWLf6Hl7L7srx0OTDHF0/Sk+Ejm5nxah89eeb7c/MFaQyk7U+cObcjn9tdiDN0lNb7FksbM2nARLaactZxZx3qytXacIWDakU7CANtgJZIhNJmWWhTqRTaCN51UFqhWtAgPIxFvHzGkB22sb21+p0pR6lsYP77L2XoiyEaKBtDIYxAv2oD4QR6N0Ln4+BAJJH3oZCuthd0alZLT2B5aCNVlI0WbVZUdkY4lqz2BuC+v0whEQ1ZulS4bRDz4qn0hMiMUtqOSqvcsVLpusenxX4TW4kWN7OQbuvSO+489pvXn1/xXM++jTtGS5mJB4a/sLvn9h4r42mdQnqasuH+IDvzpnSfsT5ra0cfVnrO8+ODwcmFRCOk1jpoCutIbE/7ILzPPRIFhEWz3hBaaJQUQmntk9BG4dXAGgrXaYlU2t/dz6gKPVENATG/QKM9AFXVxcdU+VDDm9YgtFZCSK9KbqcE5ic5fwqgUaM0j9YYJmiEwdQYznerW/fv7TC7x7J9M5lOMy0BO4/r4tY5tZ9MnvIi9SoC5idZfxlXvoa5SeanaXhq0qkLYDp1ckgXOmVGUh/TpYO69Za20gLDx9D7WL2F/Ivhuko39XW5rbBw147Cvnl3bcb4lXbJI6dYqHFJLxuboRpP8eBJTk/TlePWzbRlXuTQ2/r59gsoheNxy+YAnQdv7+P61AnR3i9PSp1rCJGi5lBtkLGZS/AaN7zA3ATGFnj4JO05ai6OF7ASf+YR/uAW+gqcmorxjkhLlhv0F9jUzdkZDo1SrpM2kVKLulApQVjs6Wla0whBubGUpmCqRN3lXZfzpm3YBpbBE2d55nxgwfa0cMduvvosuTQLVSBgDszaHJ/kqSGyqaCsTQoQDLTwrstZ8WOw9ctXMlXisTNcNsAbtyEED52kXOf1l7C5R89Mu//0FdHaLsD5yt9Yv/cfReHHkP4vy0+TZf2+LK88eeYHDB/FcxGSVIZ6na4VrFjPmkt+0l5DR8m1ICSGxfBx2rpJZbjyVs6fREhWb8ZY4vh25bjzyuQXjRonD1iVtl3dxuIabwzToFQPcsiePMvdz2MZrGjjXbuDptY5mz1rOD4Fgkbol81XODFFIY0QNDy+d5QN3Vyxikv7SNkcHuWZ4cDtcj3u+hG2yZ7VPH6aB46Tt5kuY0pSJpbByAJvD1Ha12/l4CjjizEpiYa6Yry4BFEP4W8NYcs3AjewatgGOiUbCIHrhQleCSg8lmYHLd7wInRXJ/F0ndidEO9uToeXYb/ZKBWiKcsqYeOJZB7lkmsDljSSTbi6kROqk7GByOUXxI5uVAOawHH8MwYHUc1nD8vHlR+xkCgVj4ejMSSWgdI0XLTib/bxx7fR09ztfPsAD5/qqnaeyE9lMu01d6Ens4YfLwuNyW+e/rOJyul1rbvftPbjthHbJzcM3nHD4B1PjP3jl478e7Su69qOrlv/8IpvKe0dmH7gsZG/3zt2j1KOlloKS+FcDN8GJfRBOWYcy9CqiXAoHuXwZvN2W8VdHCudEMJ4y/pPvHXDH6WMl3c2279BWdbvSVkG6F/GkmsjU6A8HywlmTxXv44nv02tgpCk0mhQHo7PNaeDbPRkBBeNlUIaNOooL1YNoRMLITyok2Tj4YeYl0aDwPPC3UPAIlJS06MBQqgIyt2CYjKC5q65PJ29nD0SVJiFrnlwwNYu1m5l/6OxJpKaTJ7Vl3D6YJzm1agDFNq57s32woXJY4+ONdzs4LZG//p/A+5Q3eXIODNlZisYghvWcW6W8WIwoJt6sM2A1SSam1KD4TmGZwOE2k+79n+N9T14CksgDDw3bGUDQC1c5uJJIhhQPxn/jZeyup1nz3NknJob4uDEGik2YpL2BAjob+HYRJhrDzpJ1dq8pY4vIvwlMl9kfITA8hCYEimDOjulSVkIcMOnM6J38FkPfEpEH6y/cg1C8fQ5amGQSoNHkGvpD50I7S3hcxd6wXPpX7Zl0FDxAEZQe8z9FBb6jS5gCFIW1UbT3SXReaK50KgE+B5h5Qtl/uKRRHJHFAqTxPB5YgBj8wEsieF3I5Bs6MIyeH4kIASMZs9VAa/uknlp6iykmCrxpad4cojfuv5FivdfbnLPeP2nbxRtPNF4iQp+ifT09ACWFfRO/JM/+ZOdO3dG6tmXj3/84/fee+/jjz8eKfgdO3Z86EMfuvhoL2X3ZXmJsneKWx8ISKHuPc/VG8eOVioGNLSaaThZQ56p1XYX8iM1/fSC02nL69uMP1694s/PjzqKsufutFdVGqZhzFe1BybGPLKKSiFcvFahbIHKmvWqbLiehUojPLTB/8fee8fZcZX3/+9zpty6e/du0zbtatWL1SzbcsHGNrhgmsE4QAoQQwoJEH8TkvxIQkLyDaT3iiGFUEIKxRTHFXdjS7JlybJ6X2m12r633ynnfP+4M/fOXcu2TAomv31eetl7Z86cOXPOzHme5/M0hClEi5mc9jykAwZ+Shg5pNGVdr45m/MMEAm83oiKWNemTEQtI40baEciEmEbfKs1NcIA1Yhwqm+kQmrpgBIqLnC0FgKJVdRaeB0HhDJ1Qmm7ZMwuQ4Nw0SaAH9PZJ8XM1REdU8jiKpV5Sqd3LdIjV88dUpVnt8/cUqXXqZk4E6ffc/SCTRPdoy354bk1bQd/9JFNf2RJu+TOvbe64Q6el54Z00ZVeMVqstguu54+ozNSKS0kSkstRD7WVnsmBSCV1IACD8OsRfrUQfq6elk72lDTVRi3LGQAxkfqfxEW8gj+RAgRsI6wach7AIJsOTVjsYc/pUEo8AwJwtJaxCjMct+XSSQpF9GKVAbPpVxECNwqymNq1H88u9UzDEu5WgvPxTARAq+KkBgmTgXLxnNJtWJaHHwGwyKWpFLQZVfPxdyUG5/R2lHSw9iovbRU+LhVnn6AuSmAidNc/kbsF/jEx53ssuq7nTOH59pGEyte29pz5fWmfX2nDfCF7ewZw5J85yAfuYqlEReBbSe5dz+tMUZmKDm851ypcHpb+fiNHBwnk4h6HujcHLYVyIW+T9yk5OBpchUuXdK4/MIBdpwkbpGrEDO59wBFh+40IzMAMYvWOE8e55aN4QsflT4FMYudp5GS+w6QTZJNMl1keaeT3BU7MyzqPiBC4iou6GX7yUD01BEoxPFI2UE9lZLLvzyDr7AMfEXRYc8ZOlIcn6ZU8wcUTBWJWzw/huvjKUwDpbBMLlrMu7YQO1em/vE8X9nN/rNc0MNv3dQwdbyzEfCupyawbAxDg7BMpqdYAOi/V1rg7wv0v4xOHebQTgwDz0NAIk2qlc5ehi94mQvrLkPoQAsGUhlWv0jSshfSrkc5c7bVMORJ2WeUq4tXpOhOA2jYdoJMAsfn1Bw7RnhDxFawupfHjgZ6n4zpOVvETByPXBVDIAR//jCAFLz/Mty6HqoBFHxuGxv7GM2RtDEkcYtClbN5lMIUfHUXSnPxEENZPnwVn9/OoQmURoFtsKGHfWNNU2BIPBVi9A1wXCM8w0p4lbCpiqDqUQpTpTVB7XU3NR1A6nUvjGgJtOhzRfqL/E8E4ka9fF/Dt50QJK5l8gtxFuZpzaLp1tGEM41hhDGX9byyNQ6oCXMKywYKX2ORDVfNZisD9cQI4QPWRhi3qLjB9BKKUTVTxJXLOT3HwfHgMRMWR6bmA/TLOvnl1916uP1f1V9vq9x9Q99PX7v4tsbZ6RJFh97WuhPAVw59csf4t5JGy+HZ7Ukzc9OSDzcvGZf23DJaOLBn6qGs0Ze0Mn/4zK3LMxd/5cgnPd9xVBWtDQwpZN2UUF+oekaAhp+ebpyqCYjRz4rISufdmazdI4VZ9nPrOq5ZQOf/O2iBv0fpBx6O+e+mkTN3P7//jwV63epfGOi98fs9nCaybDZfzRPfQAukYMu19CzhzT/BQ19l4hTVClph2hgGGkwLpxLWOAEZbuOeR0cnk6NR+DbcmFTTxh6F9WukI5yuATzOy2JC4yfR7U8EnCW7iGw3hVlOHY6E8tcbGwjBNe/gqbvDO4V24uIMQM8S9u/ANHGq9C1tjCczMLD1hwf+C2b5v4RKLn/2EKdm8RSmJJvgkaN87PXsPM2pGZa0c/lSZkvcs6/pKq2JWzx7Glc1mEw9hK2hi2q8eoo1mqa+cSSyZhIuGmBtD4Zk8wAX9PHF7Tw/Rr4S8aNv6ixQm/2gnB9Xr2B1N3vHIgJBnZWFxvZ6BeGmjnQostS4YghDa40PRRdDsKyTY1MNeaUapmKvv16AFEiJJYOgcikpOfzjkwFwP0+C2jrEUyewTDwfBLbB1SsoVpEGTx4LxMfahZkEk8UwxXxz6sDoO522OT3L6kWgiVuU3Yh4FJ3yUBDQAhVaF4iYMeoPpXXg99GIHGkIFUHNegRGpF7Edau5cACt+dbznM0zlm8YSBrhloQDC5em1k80n09tZQ2DY5N89xhX/8Dris/lz8v8XqOdOU/pphjZlyWt9alTp37lV34lm81ec801gOd5jz/++Kc+9al5LTs7O/fu3Vv/efjw4XXr1s3MzBw/fnx4eLitLXDGPM/LF+g86dOHUIKYRGv25ugteSnDTBl+2VcVrVxPbUqnf3Zv8Y6RslK6xTI+OBj/1Mr+k0X7y2PFVXbqiVlpehlD+kJ7ILUycHvCIN+ylH63bbTa/gHHRyjMMo6BbkmYMm56SiupTRWEuVRj8elfHBj6q9EpT5kARhm/CnHwQGDP4HSgBULix1FJZDmysWu0kEIqEdkna6XcNQgDZSDc2tethS/9pMz1Yxe81FkwhJvASyC08G0QaEMlJ425YZANFVFoLZorxQklSyu1OZtObvvo6L8vc8a0uvcyfd9vml8sibTA116ipxwrGm5F+9LwzEI650wMt1y4/FtLk7tKv7pyxW+vPVIW6tbchQNG26M9I9PTpVZjQKUYqJZdYVetpBYBymmqatGypxJmi+O7hmivRAWQsAqbDDa0+oalhDLCmrehoNLQYAPYXqOFFkEfqFAHE0hdrxGmoZYAR0uUr6UMlbdgH7d8oVETLcYSmDyDHcO08WaDW6UzWDbCwPPIzyLMlEKkvaIjbQXCR0jKRTSBDFbKUTPXVopIA8/D9zEt/KQ76s2d6phYMd5fxV+uM1ZBjvsiWSC5QZ4+wthxlI+dYGaMmXEWDTa/656r7vpG60y31pmO02utt9wuzRAgdjy2j4Roi+DRI4zMsqwz8AE/M0fCQkoSNjtGzg3QA76aHwsJculy77mdIqH89LhR6cXzWdLBcAeDWS6JjG9tD7/8evad5RvPBWnTXJ/xPHEb18fxKDv4PsCWxTw9EgArUmAadCQxJTtGGMwSMwOeW3H48UuZLub/4fOpmWsMPwMC1yOVoLuFuEXFaYicAgayZCPKW8VtgFi1QE4puHENI7PkqiRtqh6eT9ml7DTEFcPgg1ewpmc+qlOn+w4wOkt3muMzPHiIt214YROxqFc7jnAdrbVwPdH1knkrFuglaYG/L9D/MpodD+DlmneyX8sB/oKgJq0pzGLFiIe72rKNPPUfSIP2RSxZ+4rvOzfB0d0kWoWxKBkr+FN9SxffnGqkhnc8xvIIjULvHxURgF4Pd2tzSBjTSFOZA/J0jvGpYHf1w+/NlGj49h7esp7do42qXabEU0wU6Wnh2VOk46605qxUtjKds1vTJwrWdIWEwWNH+Y0b6UqzZZATs2iF67Oqm5ZExIscpODyYR4/igbboCuNbXJ00hFm2UymvJIALUJPqWgOmbqCRj2doGjSvES0fTQZShS+r3dFVNclcjJQJCNIewNeF3V4OKJpMs+JPvTxbmRLaE6G07Bqh302IJuwkGADmg+HVe/Bllw0xJPHQue/ugsnIAJjdnuCFd10prlrb5DiVWsMQVuCy5bwxgv4zbuCK3zIVc4dkNeb6em9+iNcPf/4o0f4yi4MyYquyg+vOeLubrE7R4sHUlZGIJNm5nRhP/B47sw/jO3Tmvf2rL4q01d0Z6Yqp4/M7Wizu33tJ83W5ybud1XVVVUR2D68+Zp0ba3q9ZsIMjNHQx2CuYn+ivrFae1r35AWiO1nv76h83XneMwF+s/RAn+P0gJA/1JUKJ6477GbTd8DTk08fOsb9ra2LP9+D6qJFq/g5p9hdpJ0JqgGc+hZJk5ByFx8F9Mi04kQTJwO9nMZWpoFKMXEaMAKglMqzLU7LxJLvIAHNVDj0MRcbxBJ693kMhg2kSZdfSxZw86H8D1K+SDCCAVaB17RCO3rwTUkW4TrBH3W7Qcd/QBrL6Gti2KOzj6yjargrya68znu2tcIRnMVc1VMwX/sZabMRIGRWc7muWkdr1/OfYcb85xN8rVd7D0TAYjrcG2df2sQSIlW6OZcw7XbNS2eRkJ/lls2BXLYAwe58zmqHkDCwlX4fsNKn7ACcWowy+k5UjYlh8uWcMsmPvtd2hLMlJoYYEeKTf2sXoTW/P02Ki5aBxKGgLhJOUy205CQmt8tpZkohIh8VFoK/6jNw5J22pPsPEXZjYhZoBRKBHJPXSq6diX7zzJXbXRVqPLeSzg5w55RZkvBkAwjyKznqciQIpNcX5daNH1PK29cxzf2IMAyglQ8QqB8iJSxne8TUe9Wgwi9S0RQkCdafBnNolYm8oEwVPOeqMmm2SRll4TFb9yNF8lpFTxIWPS1JoYYBnGTgtOIDIi+FUJjSLTCNJmr8ANOGsYd9fLtIjTr6fbzSGP30EMPReu9WJb12GOPdXR0AMePH/c8b+nSpS9+NcDhw4fPnDlzxx13OI4DvP3tb//0pz/d2dl5npcv0HlSiwmhiUorbmxv//jJmVbDcLW+MtP660OL9+XlF08XJFiGLHj+35wo/+JwwvUSPaaFUj5eyZfSM7VR257iWqhwd0ohdKuUB8o5dAtCIkuYRXRLWVfKjAttaTotKZUSAvHejtUPTjlTbt0aV4MgfXAxHDRYM3jZIEAHP8Dfob7bqEim9drhBiPQEmGhXVCy3C5zQwKtRU5qqd24MbkaBELJ/GLVMgJaVFupQdu1rDC4QniyuDroXIMQiKpKzKZYdtl4bkVlZE72tsVZ62y70Lhv3N5liTmt9NHet195ts+wZIubfnKFftfK39pcuja5u0q7+UuTSzc/sXm6I+FAqaI+07Jr7+Xjn9j3phX5rkSchG9qYWiERCjtKxlL+KpkidG03Vn2spXa4BpVSrQWAi1bhF9oxGeH1QBCzFigtV8D8hs21GC2AsU0zPgmtFAaESrjjYI5WkpRu1s49TXbspbyRLu52SHZgucSi2PFcCsg8BySrfgubhkhyVSrQNmylRBCCDtOPE17N1aMY89TLWHYJNMUFU4VAbaN51HKY6blsdTE9mXPdRfa4qW40SK0IVp6ZN/rDKOVkadQCmniVUGSiBZO8xWG1NPT6sQxkW0XxNGGHjtL7+KggWWyrIOZMqYkX2HnaQ6MU3L50JUs76K/je8ew5BUXbYOnftDOjnDHz9IwsJRXD6EISk6bOyXGzablqVOnRRdi3TXUuFohrINWCdKva1k4ty5O3AVrOWItwQlDyBfoehScdnYT6HKyAy2SX+G4zOYEtdnWScrOvmagyHxFWt6yCbj7W+2Oopy2gtquklB1WdjP8emODJJ1QeNbZK0eM9Wig5JO3gpskku7OfpkSDAbkkHmwdI2bzvEn77XgwRQkuikQzAFLzlghfNW1ijfBXbIFeh5LBjhIsHX5gGR2TarNt+Wu3cIaQ0tmwluZCv9nukBf6+QD9A5FQ4ugenQu8Sul7cW6x/GbsfRykEGCbVCsNrGVzd1CY3w7MPMzGC1lz0+gCOX7yCjh5KeTIdWLFXNrbZCe77Z4RBaQ43YUjLaNnUTt3vWUB7mqOTKKWlw8FRP3/WaAksi6LD1hsG/cOdwpDkc+LOxxAEOXB7WhkvhIg2uIrNA3zgcu7Zy4mZQDcxJG1xrlyG43Ni+kB18eFCR8x3HcNekj++sbiPtjgxn9NzZJNsP4FQVH2k4MA4vg5A5xr7XtbJDavJxPVjx8hXxOhczSgrEEmvVDFiKe03KVwNEJwGq29ySCeCkkcPEmhYNYeJaELX6LVahyX7QpNAQ3Wtt6l1Vk81EwVZIi0CBVk2NZjnrd+4bzja+ZVmgZqTggpCC+th67VrXcW2EyCacuhLwdYlzFU5OUVLih+7iOkSX9wRGNRrgzIlv3YDKZvJImcLkWHLoEr8+ZDj82/P0t2CQB2feOBb//aV7n+uePmE0eJrrz3eV/Bmhls3jTmlN+75Vr+VQoivTB557qJ3P3HiL3dP3teXWnFs7tmWWEelmi/5OaVVHR3Sdb2bcN00OgxaqJswGtXxIOpf15ACReDMWjtZ9GYKHlqrh0790yWLbk5ZbY+c+qJtJrf23Lwsc95xKwv0IrTA3+fRAkD/UjQx/ojw3dqnLnx1+tiXWzf82vd7UPMplmDR4sbPuYkIGqjR4DrMTeI6TbtVY8vRDU4RXCdD9fdcFkhoPhj+3Uh/P+9UiNAGHdTtkx5ulWoZKxa4DPg+pomvSTmukqJsWEDM85e1a7CWrGHqdKPbWIJ1lwa363s1i757znDX3ibbO1D1cOHJExByu6pH1Wf3aSyJG+JBs2Vmy6GdJBQFtAqt6IQcUWNI3rWFu/cxWSRmUHUjcoUOmE8Nr0jFKDt85xBvWsepWf7lmbCZoOzSGuOG9Tx1gtEcCQvlbMmoAAAgAElEQVQhsCRXDnHdKr5ziNOz9LfxupUASpOysU0m8oGIA3Sm+aEwstvzQ3/tGsrdvIdKgRRBApaG/KHRMFuOJFSqnwlnoHb89AzHpyMN6rJOxAGh/qp96j5kJIlNe4pClYkCf/4I+UqwKG0JSi5VN1ylcLYbDgt1WUogBN98jmyCp0fwfEyB62MZaEXCoqwwBI7fZL9qkgLrfhCRhPi1rMZCo/zgMQ3BbJmYRcVFaXpbSVhMF0nGgpsenmykPGoMV9CfZTKP4zdiVYTgosU8fSo07YCAVYvob2XXaaZKxC00rHx1GrheAQnotuUr4vFt5nnZ3+tFZoDJycm/+Iu/ePOb33z33Xdv3ry5VCoBtv1SBeWr1erk5OTatWu/9rWv9ff3P/jgg7fddtsHPvCBr3/96+dz+QKdP310Hd85y5EcCt6/nA8u7tiYsXcXimtTyasKiinn7w3TNmS5VoNUCAWWYHOr+fVxZ8qtCGHYVkEhYmQrchpf6FqVKETC8H5lqf3rJ0ZQGfwEgExhlNBgFvHbEFViU9LL9CUSo5XE18+ocU9gtmDkQOBn0HFkHmscrxs/FRjkZC2tlh9RHXXTBg4RVTA8KzwALdGmkRvSZmVxLDZeHvLdKsUWr6ZGaikqWTInhRuXuRAhkALhCxQqLqqD1DzMENqeUy2j2ioWhDihq23lqmWrqvJjorK5+/6D5XsrKtNiFo9nz/yO/f4RK/dMy0RvPPnMone2jqD0CLAtbfxT1ulOxc6ofYVVM9Wk0zKX3NV2cu1Muyv9wdzEWMtgTVNECC0QWi+f8WZiwtK+0LIGoMtwvxVCaI2fC0LWg02zHickRI0thHVFG4g7DUOGRgemUhFoYHVOqkP+GUhF9bDm2k8p0FotWopp093P2kvY8wTtPVhxBBQklUKQxyZdrl598mTRtI+2tZ3MtBgmiRROmc4+Vmxm3aVMjrLtXhDE0/g+dox4knKRSomeXnPFavXPk7lvdz/7kUM3ujnZ2c/K14uJaY4+yuQo8QSeh+vT3UtrOwAjs3xzD/vPctkwb1zpaPusswopFjnPpDojG7iAN1/At/dycJyUTTKGBEOy5wzLu7h4kFMz7DhF3OKieW75APvmuHOHmxpc/U5nvLtS5r4DZFPEDHaMcPtr5dr1cu368/oakzY/chFf3IEQXLmMhMnX9wTjE7D9JHMVTs/i+rzzQi5bgqe48zkePszKbm5aQ18bt1/N7lHiJpcuqa2PsfFCjj+H0vg+HWneezFDWX54C0+PsO8M+8ZxfByf370X22R1N+/YRFcaAe/ewvo+xgv0ZVjdjWUAdKX5tev55h6eG6XiNTLOAYbJa85Rm7eJskmeG8VTSHB9vrabD105X9oBOTQsh4bPa8YW6MVpgb8v0A8KKY/7v0x+GmlyYAfLN5HpZPGKcyDp2UVc/iYOPI0QbLiCjj6s6Mui2f04+7bj+yRSxJPsuJ/BVUHd8mQLyZb5HZ4PjZ0glsA0KRdwy6zdynCzD74eSqids5haS18ZM97xe5Lr3xOck8gfW8T2PI4SJyd5GqTEANcnkwDNaA7PR2kuGQLYMsC6RXzmuxyaQCmuXUlLnGdOcWwKQ+ZbslbOEyhLOXmrJcD6HY/OFHvHODaN54PGB9PiyGTgMSvC2mO/fpdWAc6uhJRTRYSwYhSTmVGze8nEYUuHah0Rza72v0Zx1PBsLf3LPBgcGip8TWaoA+Lz5I7gRmE+VVWH6evwdx04FqGcIhvHw3NhDpma4tlsKmjCkkWkW9GkYza0zjCJPKF3fGBFCGcjWuOtNmxDYgn2nkFA0eEvH2VNDzGLshfcU2n62gJMoKY8hiNDCv5pOx0prl5OOobWfGsvjx/FV2zo5Z1bsCOZ4nwVjk1XVXm2eEZrX2k150zFzHjcSLfYnY+c/uLXz2632JwwTKmKacPYX5qZLI/EjJTrVw3DyjvTtWpsQgstmleuhrNHteT6SoqmGa8DNAF4EHqp6rr2L7BEzPWrLXY2ZWcl5t0n/uaZ8bs85SD0Xcf+/ONb716VvfwF780CvQJa4O/zaAGgfylqSQ0plEBqUEKVyie/3yN6eero4/je+cZANyxU3mQq1lBnHHWW0VBuUQSe2RGvtiacOQAKNECmg+mJSCUSGntivdxbVAnWMDfJZBqnguciQo/qti4S00yVZcpzXGEszc1JqxVYvolThxkfAYEUXPOOUF99ldP+swDIsPRKyJ4tk6rfyPjjKcbymEYDnYcwu3rIZRsGFk1LDNfnjesoVImbPHeGf9oOYBt4KnAE88M76vC/QiIEcYuJAsDjRyPZyTVaUPVZ0cXrVvG5p9hxMghLfOAgg1netI7nRnnwMDsfZE03mwb4/HZcL1jxWjzjXFgjruSyopP9Z4OaA2jMmuEBhA5KtqZj5MoowueK1KyvzUmQOtZpiFOEL1Md/W6CzgllFN2ow1NzspORFPmzJV67jDv3NNB5NIZEinAI9QIxgqSNZTBbjshPtbBByZefYa4cyIhJi0ySmMHoXOg7T/CwjRq5NFY/ZmEbFByUCr8ige+TsPAUhiBuBel9qqF9JVfhXRfyV49RcIkZVDziRqSgROgu0Rbn56/mwUM8cpiYSdHhprWsXkR/G4P7+ObewOP+iiHefTGWwds2sO0ks2WWd70Cx4dXMa1vMR6YOl8Gv7nVPM/4uHlFZn7sx35s/fr1P/dzP/fII48sW7YMOHr06Auv+vKXv6y1fve73x2LxWqMvEZvectbPv7xj99+++1zc3Pnc/l5Ps4CAUMptr2BbZMMJFnRCnB5a8vlrS18bTePHkHId6zs/tjQcluKkq9Nye+uSrWY4raB2K5i8fNnqllLW1b+RKW82Bjy/c4beuxp37tr3BOIf9/c8tMHj2okfjLAx1UcXSuS0YLQWseR05ZZrfgJQ1DRWmuB2y28NhBaW6DRcQT4SYQrkLq2n5s56n76DW0ywoyDtDmheuF1BOfMKVFz9ddMuZ6HgTJVzedH1vLVS/Ps5iaFU4MyEEFtW6RW5iyG9NuPaO1JP67hSLr/a97tb5z8fVPwZ7HfPZDv6LN3xIXab245zBa385BAGII53/mL0d2fWHKxvzn+5cKnvjr8hQpX2tVfbZ2uVgtF30IqMVzuy1S9vsKcoVTamc3bWRC+9KQ2xtIHegtr26s6zDhfi5oTIoZ20aq+HYvI2IVQjXjzALhXSkgZUY9DvVlppBSNzKOBoXieMFPjljosE1KXcZBi82uDVVhzCasvDrZYpfjKn9PSDmDGSObdimFqwdK52a5y6dgVffEE7T0s2wCQSLN4JU6FkUNYNluu4cAz5CaRBkOrufyNXCkv+ODy1aYQvF6WC7S0kZvh4a/ie8EwUi1Ig5X1lObf2sN4ge4W9czpvN367Ipfnj6r0XQMvebynmyTQD/cwYeuRGn+5jEmi0iJr0nYADMl7j8Q8O7PfpdPvCHgtgCMlLjqHjpVm59tebTS/oWTj9paMFuiM03C4uQMQ69E9rpkiE39eIqkzc5TET4LnmY8T1sCpXnyOJcOYUpu2cjbNjTilpe0s6T5dhcs4p59zFXQkIkxmAXoSnPjGh470vh6fE3KZnSOBw7yrgsBLIPNoZlKaw5NUKiyvJOuNG9Yw+5REhbFKkIEctdQFscjX8HxuGc/+SprFnH96sbYdozw1AmkgVCkYmTiHJmk7JJcQGP/u2iBvy/Qq5ycCs8+zNHnUR7SwK0CHNqJnWDkAOuvILsIIZg5y/6ncSr0L2P5xhetBzs9zqFniSWoFqkUqQFBvh8A9N8zxeIoHxkj0UJ2Eetf8wKr4kX97j3H7fIqqY384N0xuaTpbMqQV7cBfI7AVlr70t5zCR1Jnhnh4Dire9jUH7SPW7xmKYcmsC0ePsyyTj6/jWwSTZt7/GxmpahWHMPO+qcZ7sCQvGEtPa3sGCEdY7YUqFFVn1VdrOrmm3sAFmc4OkmtDnwtRZoOjPaU3VRlakVHpRKzHM82lG8YwnbKTariPBxEh5h1oFWFOG4dtIjIZaGIMc/bMTwV1WQRdaGjcd8AE6ljAhElrj6oBkYfzaIjGuaExu1oHkD9Ruoc6qdloDW+CpD64L5E8vBoNvWz72wDqSm7zJaoeuEAQAiG2njsKCmLsVxjGLV36Ng0+88yV+ZHLmLvGPfsCxzXnzxBdys3rK76xdOF/dl4XzbRy7UrePgwlmFVxJ6+/QVn1jJiQnhZu7fozRUrJ3LV8TK7S+nh1MwX2p1nU8awLHevar/8qbGvlty5wHdDY0hLiHrcemMZamHnunma9DzDSnTWQsf5qKkFEFr0pJePFQ+nrPaU0TbrjJ0tH/VU1TLiWitDGLsn718A6P/ztMDfo3SuuNQFCinbfnG7Z6V80j49XsJqeTW7age0YjOGHaqp9R1IB0bfaJRVAEWGCW/rJ+ofhwzhxJpCK4hwqwjUXLOAzk6xdC2mjWmGqT51o03tKsMM2UhN0dUISe8whhFconxyU8ya9qJipbXi9ufzlop1rLUAKbnmVq56Gxe/nje8j/aXDDt+NZBz5pTz2Xv0vjEkEVFABP/iVsMSrsHzycTIV4M6nwFTrxk8VCNQrg40aI1l0J3mlo2YkmNTGAKhcX2UQtWryNIERWhF2SVfpaeV6RKPHWsaEpob1zLUTq7M7jM4KsiUIgXPnOLLz3DH4xye4Mwc9x1gx0mWdZKJY0nQQeBhJsGjR9h9mo99kxMz4ZukQeCEApwmEA5cH8PAFHSnIpaiiGn7okG2DtGRDHGV8Flq4oXSkWec91I2S0s1/qw0vsJVQUz9mdkg6W3tLZ0rB+VemyQwUIqqx9XLGO6kNd4YRsljrhyYlWoIe0eCjf3cdhkDraTsIKl9XbAjbFYzfHkKw8A2yMQbYwBKLkkLBUWHihemwgc0BYd79+OFeXJ3nmK6xHBHY31Ng7YkFw+SsrlxDW/fyNYlfOAyXr+KgTYE3LiGv7qFv76VT7+T91wa+A/aJq9ZypvW/e9A54G397yCWN+3L/oekZRkMnn99dcfPnwYSKVSa9as+epXvzqvjed5P/VTP/X444+fs4dVq1YBExMT39vlC/QSlDK5pidA5wOaLPLIEdpTtCdaj0xsa69+fHnyN1aknr0i+zODccCW4v0DsXhsvCuZy5g6bohr2pM/O5T4nVXJf9vYdvy17T/SG/vpPcWRshsywhpobgQFV4WoweGmn15ht12SMRSU/fonb2ttG7VrtGE4gyBsYcWEhSYuFX4CP4uq1QCNbt11jFqjTbRGG3itaBMNMidAS0enJoRvFx2praITm3XTkwhQYR2weYqIAIFKHkK6GB5ooWI4STnXi/S18GLyrBa5O+Kbbu549J1tB+9pecOhpPFI6tbtiasOxi5s1XZSmgJaDbvfTp2o5JHiqesefXjFnSW57KrRjj+5N/6ru3rv+PayKw5kf/L461bPDEwkY/cODxcsy/JcqX1fVDxZcWX54cE/U8LXaCFkYMkUQqO1q1E0R1HVSIuQFwgi2e5kfReOKt9CN7nCSRA1tF5TK0WrIfDTV6qe4aauC2tp6IQBoD3tjmldDDuSLF5FtYLvauGo5TOzpq88KYXWTsyYGGFuivERRo81xr1sA1ffwhVvpneYrTew7jI2XcUlNwRML2mYtjTsGJkOpMHUaBiMCIAZ47KbGFxZmwDN/rOYslKiWDFGn62MjSVj7alEV2qqlJ2OFM9rkBTcsJpsgskiQ1kuHwZ45EgjndJcmW1NridPTdBqk2mx2k3/sUT2aKwFWyKgWKXq0pWef4uXJdskaXNkkn98qsExaxhEvYz5vDG/BG0/xVwFy8CWHJ/mmVPBcQ0Vv4mDGxLLZLJA/gXZ276xh799nC/s4Je/yT/vwDL5+Wt4/So29GMbWAamoL+VT9zN793PXz/GyCz5Kvcf5NnTjU72niFlYYCGkkuxygW9C+j8fyst8PcFepXTkd2MHScWg9CFGo3v47mMHuWBf+GRr5KfYdejTI9RyrPrUcZOvGhvnouQWLFAGyuXWL6x4WJ/eHbbP+y9/fP7f2kk//yLdlFVzHrzgN3B1fQuIT9LcY41F78AnQeR7fTe0T255I/GV/2WWh2LL3/zuTufLQdPqBUdKTqSABcu5l1bGuh8jZ48TleajmRQHtwyKLsUKquKR1Zf4LWvjK9a46z6+Fpuv5oPX8VFiwGySXwPCYbAEFiSSwa5bjXvvJArlzGUDfELaqKDCBK1B08q8tVEbyKty3Ht2NppFihUiN+KhpciUQdGeS7Um4ZsFiRRCVX7QM2va/rRG72QohXaIvh+dI10PaF8s1oaBV+iwE06Fuh0QQMVaU+jI9dr1KRtPHVEUZWCfeMUIyVhtebkbFiaRSN0kPguYVJy8MMKvUA2TjaBJUnFeOoEGiaLQZ8CfMXo3GT55B8/865PbnvjRx5a8+TYV3nLen72Sn54S+kTV2YWDVnSdlW1Lbao5M1NlE54yjWEnRKl6yqfzTp7LKt/pe1/99RfXjPwvrhMU09nC752o1kOdQiWiPCQCKdTh+EEIsSv6nNaB7tC6TBqMdGnC/syse6e5LLR0sEret/Zm1weM1O1m/r4LXbnuRZ6gV4ZLfD3KC0A9C9FhpnoW//zOp41UosmE/bigbd8v0f08iQEay7BspHRqKaIJThgYaLRnqiVN+KupkWQ2FyEpb8b7Wt6cZ2FCdAU5jAtpEk8iWkiZFDLc8NVXHYTUuK5Qdsac9I+SrFsPYYVJinR+D6lCrnWZGdLLNuTHnx/SqYbQ+1byrINtGT/p2bze6XRY/cU//Bfre3TnJoJeUUEAOhtreWQxZTYJobgymX4iu4UZjinAaPQYeJgHYgTtbOFKvkqn3mc58c4PFljUKE9P2SrdeA96E6DwFMUqty5m1//Nr4iZjVWsKeVm9YA7BrF9YNV9hWux54z7DyNo3C8wCH94Diuz2wFXwceZx1JxnLctY8v7sCWQW23KNjkhBb4Gvcru/gKTTCG+vPW/lmC1wxjyMBRrsF5w8epGctbYly4OMDK6qxYSmIGUgZ+8b4fBhOENo+/f5JMgkaXdW4cdm8IbJMb1/COTfzS6/jhi/jY67lhdeBeEeSLj2yfZY9j0zx4iM8+gQYpaY0Frhy1L632NUoRWL08n9kiHUmuW4UpgwS+oVRJVwopSVjh5IWf5Z6xWoUGlKLocHqOj17Ley5mdQ+WQcqm4rJlEMCUXLqEN607R/7ccyYL/l9EP94fW5I4L+ei/rj80NC5yhmdH+3Zs2f9+iDPwyc+8YlHHnnkM5/5TLTBn/3Zn+Vyube+9a3AAw88kEgkHnjggfrZJ554IpPJ1FLXvezlC/SfpWhKSvRQXP7S0uSvL0+sSTdelYta0p9YMni4VOmyrc+vXv7ZdZlfHE60WxL4/WPlz56qjFV9rVoRRYwc2gwQcyEECG2gY0IbQqV2F9R9U54EQ9RgZK0hY5A0hCmIS9FpxvpjhqtkVWEKsSIVM4SUfltSxmNSGg1378CrS6Dx4wiNtkFi5rHP9vPsTfmvbSnvEGg/c9xvP6zajnnZQ3HTt8zJrkV/uDJ7+6r471/WNZGIapoCFBKENeW3348soCQqhuGJUrf04pgV1zA0k178RCm7o5A45sQPaass/fY5OeyLeFu8K2NYgC2NKa96WWsPMFU9lbBTrXLuktF1M/HRfGxqd8/Sa6detyLfY4DpK6n0eDIV8yqWX60aBU9WDmcf3tP1jZJVEFIrWdSioGphThqUaKyVqLuQ1ZYuws90DbLQdSOGCGuT19vVV72Wxacmd4QavEDX6t0ABJ01+JCQltAVrUpM/pN/9i/d0590is8Eyvam17L0Ajr86qapCTdt3b186eMD/Y8uHnimc5HvMzPB6BGe/DajR/FntZ9rQkYSaZZtYMna5jwGEbLjgWJZuyydoW9pnYsKrlpOruLm3bhfzbV3KYVTAVA+9oupNsu7+OBr+I0b+ckraImRq4SoSvhOqKbCXD0JKj5aCq897Zpmd9agPYVlELd4y3pWf681To9OhcnrRIBo2BZFh7EcI9M4fvOoXpyqXtP7XHEbp0pOQ74UAuVzNseBCX7tLr57vNGs4vKdg6RjFB20ZscI//IM/RluWsvPXMmHruLdF/Lz1/LdE3SlaI0zXWKuzOgshQqPHmmgIimbfBXHxxBoTV8bt276Hidngc6PFvj7Ar3KqZTHsDCsJuBXgFtBa1xXnz7Kt/+BsycxDITAtCnMnqsjzfgpDu9CQLlAPEm2h8tvYuNVwfmpyqnffOr6neP3bB+78/P7f7nonqMXvavg/5/D3q8d9T97hkoDLDZMtt7Imz/ALR+id/jcD5K+9OfbP/DV7K1faH/zl2RsfmmNgMbzmBLLwDBeBNEOSUWKlKZsCg6zJYqOrDirDz99aefJNW9ImfHmHrYOcelwwMzjJiu7Gerg9+7nX3fyyGEeOxb0VntSIVSQwSaUF1yP0VmUFrUas2gMGvle6opVaJOP2Pfn/Qxx6hDDBk3NMFt/okYseDPpaF040eib0MNANEPtol4CrX5HHSLN9TPhYzawG0GxiuNHRB6i+n/jKZiX0wbQoeBFoFl7fpAiVYQu/L7CMhBgGUiDljj9GcouPlAr7S5BsLaPiofSVBwuHEDAcEegsdZqDyzrfOT0F08V9nUkBhYlltx34tMIWNbJxv7W9v7bN33pw5s+d1Xfj6zJvuaHVn5ic9cNWvsaX2m/RU+1SLEk3poxUwdmvqu0F7NSTRMePo2ur4lu/BPzJqN+0bz8tZHeBLVsjI2FUlpNl09ZRvzzN8y+d+0f3bjkZ7XWWvu+9jd0vv6q/h89x+ov0CukBf4epYUUNy9DF2/47d6uK0uVM33dV7emX10VYl+MVl3ImROUZnGqeHWFJcIOoiZbFZoWa0dEyBREhDtE0dH63qdrLvB10F8xcYqWDnyX4lyDv0jJge3Ek2FCctG4u5SMnWTjlWy6il2P4LrBJQLytuh6hxnNrf+DRad3/PuFpdcqqTTK0JZY18tb1pGvErfobSUV42wOrTkxE8RND7Txpw9hWyR9cqUAmiEiKtT+KyL2c1Og4Wu7kRHWS5Th1A5Eo7nCUxpqeb58H9vCdVneHUkfr3C84HYaOtIB0j1XCvzQa8vvuAE7FxqlmS4TtyhWI1l6GraeiI2IACRBIyVoctVGpry62dpV/O3jlBykDESWWiZoVYe8obuFgsNb1zNX4tgMQEyydSmbexmZ5cgkJ2couU36fG0ARyZ53yXsOxuwZSlIWBSqjaF2pclV+M4BpMTT/PQVXNBL3A6GV5O4FqWYKGFIOlKUHaoeRQcBZ/P0tpKyKHlBIn4haI0xV0GIIFTElmTiTBUZaCNmIEXgL681VRdfkbaD3nRkAuvfpBagKLmYktcs5TVLGZ1josDiNtpT39ML+7+HEob4u/Xp122be9mWf7E23XYe5WVqNDk5eeedd9b+LpfL3/zmN59++ulHH320duTWW2+97777fvInf/Kee+659tprk8nkww8//LnPfe7Hf/zHr7vuOuCaa65Zt27d+973vo985CPr169/7LHH/uAP/uBP//RPpZTnc/kC/WepM8XWIbafRAqWd7KqKV7kyQkeGacnwVXtvT+R7C2UsKtNVz8+7RkCQwhLp5zqYFiCViC8i1sSeaWPFj1PC43ham0IUVXaFAwnDVfp13VYMSm+Oe5qOF3xPYWrfYn40GD85kX2/VPeHSPljIwvTlUPuLmhRDzvuWNVF5XUaIQbkzpt+FNuFR24Rwnk+uqTv3/q1/IindCVP+/8uXtbr1OxGSAmBII426ZMe8IcWJl4Tvm/UI39VqKSrtABSOVLaVyxSAxl1n3+eNHyhItWyhC+DUIqW+tCv/eVSXNAai10u2uNCen1J4RNuugnWiw5Vj3rqUKrLq0Q9m1LbvmRRauBVW2Xff3w71mqWjFLlorPJXrytmV6nmfbHjIXi2nBoY62NsctxJ65a+WXpDIOdDy4buJNSbfVl2WpbWXNiWpLw4gd1nIlyBWvkQhb6GrN+V3oBk+hLlKEGelrdggdVoWqlYbVAqGa3PKDTVVorYQWoblVg5AYCZFYLcwOUXhSOae0kRVa66l/9VObJBI7hmXByUo6V3lkcHHSd12MkmmFo0cLhEnhXl+d9LWm9Vojc935piQYWEEyQykX7PfL50G+b16nu1tH7ikWu7tn2rqtGZwynsOqi2h7iSAoy6AtAbDzFJ/b1uSibgi2Lom2vaKb/7OG39nD1g5+Y3WxfXseS7Ksk7dvfGEF1FdAMYOqj2UgfICEhWXSm+VMno4U+TL3HWgIIcDJGR45wmyZgQxXLqMjxUSBp0fwFRI8HwSmZF1ohBbQ28roLEpgSYY7aIvz/Fk6kmjNl59mywC2CaGVuh7VZ5scmWK6FKSqr20OU8VADjmTQ4tAFAGOTnFskqWdAFev4InjKI+4SSpGZyow/C/Qfxst8PcF+p+kXcXJr0wciUvzRxetGoydV/BQZx/H9hGPY9tojfKDAGM0njlnqJTW2hGzcdVVLWPaeFXaX2D0nJ1g16OMHkWAYaMVKzaydmtTCvsTud0JMx03U8DR2R2jxQMr2rY29aJRnx6lyxYSvb+kt+fFlZno+fjL1as2syt5aX+4jiRTRaREaVpe0qH10iV8fju2QdXnquWMzDJRRCnKLnvOsOcM9+3no9fSkQIou3zjOQ5PoMGS2BaeR0eShw4xlgu8w0Vo0hdC26azpEcOZ+Xdz/lCAobyQeCooFJXjSv7hHlHBWhMyW1b+dwOqmHMWiMhXrSYakR1pX5EhRntowdr1Mi2F+rsIQU+W7qpfZPjfFTnJ7A0Ry0BUV2+cSTSIJrZJnLXCMRTH2G9QF09F6sAcH3qiQR1iByl4syVcBUCFqVZ14PSHJti71kcF1/TkS+yuR4AACAASURBVOSWjXSnOTJJe4obVgEMZvmpK7hnH1WfLQNcPuwfc0UgpEktGjcA4mb6st5bL+u9tfZzc9eNXzn8qV2T9xacqeHWjcfyOwvurKvKA20/8X93x33jg0J8VOEH3hZCaq01Wsim6QxmKBT8GvJiZD3rU0K4YjpcimAO6ksh5e6J+xy/HDNS69pf++lrT5wtHWuLLepIvHgN6AV6JbTA36O0ANC/DElhDva98fs9ildAx/by5F1o1YBAG7ZB0cxEwmMQ4ubNeGDDWhwW+5QhstpQhGVYB0UA5KbCm4Q9KIVTpVpuQmt1GMQsBNUKyzZw9iQn9oVbtUD7ZDr+u6bof4DKVi6aOZeOJEuan6enFWqa4SSFKlqzpJ3/2AdEjBgKLYNMKUKHJnoRYMo1Fj+ex/PDWaNxua6Z4gUIDIFXT6U27wUQ+IrVPXz4Ko5Nc99+lnSw90wTy58rB9FzNdmi5j++ops9pxviilZoSbFKgw/qQLaov3JNcoxGC0zByh429PLsaQ6Oo1QQd68VwHQJAaYRScwUllSv9TFdIm5SqNKT4Uwe16fq8chBnjjCh67i5AxJi7kytgysEfVb+4oN/Vy7gqdOkq9gSBIm+SpGaCEoVIlZ5DyUixb89WP85o30ZRAa00CA45NzyMQpukjIV0OrA/iKkVlsE88LFkXAbLm2nigdtJyr0NXC6h7et5Xdozw9gu9iSHyN9mhPMVcJZzKyWOF0I0RTqoG+DH1Nkvf/n+naDutfN7f80M78S7T57Pr0215JfNyePXtuvvnm2t+JROL666/ftm3bBRdcUDsihPjMZz5z7bXXfulLX/rkJz9ZKpVWrlx5xx133HbbbbUGUspvf/vbH/vYx/7kT/4kn8+vXbv2C1/4wq233nqely/Qf5aE4J0XcvEgjs+yzmihqqcmectDdMQoe8QMTIkl+PoId13LlnDPXpGST80B2tNATUXWCAxhCqHHKv6ypNxfVDVNSmltSqG0NhFzvn5zd+zqdqvLLj9f8PcWOFPVOU9pwWdGKq/JWp9amfzRvljF1zlKP/y82SJlwrJnXD9hOspPrEylb+1O/t3p8bxfdbSHNkCZMnd99cE5o6Us4nla3pj71n2t12lBQhgdlnnGHXdJJtSM0l0HCh82lOElnhdxxcxNFtWMPJ1j8EgutnO6Zah6apKEW5scZbZ0jBipymrTnZobnWDQEEVfFC9IG+8fWPp/T+4wDeVo92MD6/9t7yeTseE+MVHIH9tsXmaKtcDgySt+Yc+Ts/mRdvdkd9Ued9tEQlVNS6qgprntq6JpP9XXct2x/tecvORg++7B3G2rZ36ianpjacc3VKaayni+pYw662kk5BNak9dI6aa0boghIuRoQgdeBzWmGdhv6ydBaKENtNAEarjWCEQtn44WCNnQ6IRA+9D5diN5gYFEubXo9UCjdae01SG23cvJ/ZBpLVqWVggPnZIiLAhX81cw89qe8o2UIm3kHvKTG6S1SACey4mnys7RXHdLuWVrl9+ampti4hSpVgZXY1oIwXXvZu+TVEoMr6M/TKy4qzj5r+OHY9L40YtXmenhE48h83QtZtNriSVeHmoBHL/s3r/DapO2lcSUxG16WrlpNekm33sBH13L7WuQIEUra97EVJGuNAnr5e/xEnTpMPceZK5MzMT1cTUX9lLxSFWDMLK5iAd9xeWPvoNtkK+yZ5QHDvKzV3L/Qc7kQLO8m/5MkNe4I2KTXtJOrkLVQ2ksyapFHJkKn0ngKmpbvmXwQ5v5l534ioSFbVBy52Pr7Um2DLB9JCiuW8v4FzOwJQUnaNOR4rIlbD9J0qJQbaTmPzPH/QeZKbGhj9cuP0f+iAX6T9ACf1+g/xkaqRZeu+tr3VZCaf1kbuzLa25IGi+FmRRm2fkQYydIteBU8TxiCV0qhlU3pKe0NpWBUNJPKOl2L7ZMm/5l50jZum87sxOBIq8dpCSWml9gtie1rOqXfOVplKMr3Ykl83txlQ49moQhdMn/r9+JbtnMHzyAIVGay5bw8BH6W1nedY6WWxYz0MZkgcVZWuP0ZSg5lN1GBtepEn/7OLdfzViOv36UfLjNSmiJ0xrj2dPBbux6ADXhYnk343m0qGhr9ClnubDKVlxrkfKK0jalV2W+v7gMIOxagP8/bg8dz0XoOE3g9l6HRQISESlDcQ4kOIq50+xeF2lQWxJVd54LGzSaNzvVRcPOmqwFkcUUoU4dNT80P3ZT2vU6Ih99hPoAajq+ihTvEYKyS2+G0RzA82Mo+OAVWKsZzfHgAZIxrlsVpFedRxv62NBX/7W15+3fOPbHripXvfL1Qz/VhJM006Lk0p/Z8Fmg4Eyn7OyJ3K7nph58eqbv74/fnLGdHv2tVhmuUABeaRE+UC2Lz3xjR1j6VYSubtGVieb/p76A9cURAEqrobaNMSMQOdJ2e9r+gaiF+INEC/y9TkLP32J+AOgb3/jGW9/61hMnTgwODn6/x/LqIt/j3/8C321Cw5tIRIyH4ZEm+D78o4a8N6Ltm1lJo/080F/P39SaEP8oaYSge5Cr3oZlM3Ga+77UOLV4JVfe/D1Owv8QPX+WfWdZ3zPPGbNGew//tfvVbeuPXi+19Pri5oevO4dr87YTfG4bloEhuXYFx2fYfTqyXpHJlWAZVAP0en59E6EjmH792uBc0F5BysTVdKY5O9coTiNACnyNbeD4CI00MGr+9eGSm5K2BDNhqkHCN0Ppc61rlDQtMYbb2TMWiBbRhxIh47ckbQlaYowXyFfnvzFSBB4Q9asC+UMBDGRpi3NwAk+hdMP9IW5zzXKeOs5sOXjAhoe+plYpt+KiwRQIyZbFnMkxU8Q2cTwuH2bfOCemQquG5uIhsgnuPRDargT9GYoOxUoT+l930WyNk6tGagNHP4nIR7K0ky0DHJ3mmZP1OQtuapm4bugkUr9DeLkl+YnL5yd5XKAIPV/wf2l/8a4JZ97xazqsP1iV2pJZME5//+nVwMp//3nuOKTLWruKuYrc2I6E6Sq/sp73LQvaHC/7t+7M78h5CI2SgUuR1t0x6SuEEH1x8XzeD+V/Fidkn21kLHFdh3X7krgMEbof3ZX/1rjjaLQmYfC2RbG/Wx+Y2c44zprtOwfsGOiRavX/G1zca1s3d7b/w9i+Xzz2hFJSkxJquanTHxqsVPb97o2T97iiWJXdZ8zFv9T/x1LTGbOvam39zvTuvB5N+BPlqff4freJq/wW1fmNltkNLa6/SByYlOsm9Kp1baw7849fiL3XwvORKVHe1Hv42t6Zt/V2fHr/nf+SFxNmJqP6PziwaU6O7ClOD8TSP913wbCY+asHrmhN9k0lE7PO2WsHfrzV7lzBFbFPX3DGer6r3GJ53Rnjczmr9buZHylYVdtPJJRACQMFuq8wt3ry5Ins822XXTZ7sH/R8Tnf9MYT8WMdblm2Zkti1UxgjpXaR5gaoYWnZdE3J53UffHCTYYbRtU1FE+NQDQLNTTU2aj+KQRRjbRuS1ah2l07pOWAufijgQnHndBn/sg1bOEVNFoLU8jNxlNThgbfQ3gq7bpF0/ZlpHgtAB0VtWrGtZUrWg1PG90/YcUGBbD92/7p5xwpVBV708ye57rXu8JMpvE9htaw+epzv6WnqoULnv7nRVZCab062f7Pa65Xc9Zcwc0uIh07L9y84M78za73v/HOTalqsjXelVWdXDTIzesbLfJVnjhKwWHt/2Pvy+PkuKpzv3Nr7XVmevYZSTMjjSRrlyxZlrzINrYxeMFmccDgkBgcILwYCIQkJHkB4kDgJYQkhBfyICGBYDA2eAED3uVFXrUvo2320ew909N713bv+6Oququ1WAJsIPF8P/+snupbt2/dqrrnnO+ce04LVvyieWxeGYOzeOwoihbWtuGCRQireKYP9x9AWEXJwnUrcflSr+XwHP7+SZhuHjwCEZY3YiwNAmwBR+Cj27DklKyvI3P4/KMQHLoCIty6Ed96GSEVjoPNHbh5Q1XjuSKe7UP/DMIqrlyGrlNCQhyOBw/g6X4AHpHECA1R/MmVFZdGwcL245jOYXE9Ll4MRiha+Oen0TfjKSlXL8M71qM3iecGEFZw6RI0x17lWX1dYl6+/zfFb4LQP0fcn+y/o/fpZjUMYKSUe2TdW9ZFzphpmnM88m2kpsEk2OVdu1UWseht+PLimY8yjyak699H8Wp+T3Cc6EU2hZFjKOVRyAIAMQiOi2/AovNO/tHnx+/dfuJbMlPeuOiD6xrfeJpRfX9KPJeBypC3pT/vRNtrUCEja+DEHIZT+ME+LwPqtStx/aqznDWVw4MHsPuEtxfKFb+6jA9sxdN92DtaZeSGFRStCsENeGFqkgTOXTGfl0IPLbq2xsp0p3slwcfCrV3Zwbb8uGe0unHRDHACNms5WLqKyHDVAapWFYKR7Cfxvj6zD/LyAgd5kwpOZUlOOlI+w/dYlK/U6xxVHbqPRZC4cZWgCi19EnFDlZ67G3A8WRU4756rSDDL+e6E58NwOCTJC2IrXwojfPpN6JnEAwdAwGXduGntK5EBAcyWTvSldzfoC7tqNpy9dTV+ZwcOziFEA01iLcEguHmTyZW2FSqkfK+q3j+Uvz3p9lQNnCq1YasIDoIQ+IsLHtrQdO3PO+x5/LyYl++Yj6D/H4bMLBz7dB7WoNwBAKg6bAvcAWPe5rugeHJJfEkGt0+J/jlJ6ATOIoIahlGo+hLVosGTFAwAtAguus7LxNrYjo1vwN7t4ALNi7D5mldhNl47zH5+X2LwuBCMHj2KG06ji6zs/vDk+zYMZAabQufHWpadRm7tHME3XgAELAeKhIePVKd5CeZ7ARQJK1pQH8boHDIlWALTWd8Jf4oOQOVU9b6ewQgRBduW4Ka1MB083YeXhjFXQLoIAhwBwAsiEATuBhcA3NeEHIGcCTBwx8szU1VWuIxqtcPl3wsWjkx5FPlJjd3LFAKWwHQOkzk0RlCwvKpxXoflqxLeVHj6hJ9LUWU4Pl1pX35YDRPZErZ1o2cCAzN+aXbh6WqAX/EGsAV0wpJ67D2B5jggoEjgAovrMTTj/zjhwDhKZsURojCkCsiX3QmBEbooWIDP/FS4pOpZIqB/Gv0zfogLeYn1XViWR/cxqnL3u2c7HPtGsbQRkfmSdKfHqqj00Kb4SIk/mjSHilwAC3R2Vb2yOHyuuSbm8T8eEwYfMviEwYgJIUCMz5kUkyhrY3mgxmxnSPqDjtD7D2YcTmWjTmIUk1nO4XlbOILCMgoOhSQs0p2myOSufO6zCxd+bEFbcO1/V6t2z4ThFpKol6herRSEaFXVH61e8c2JKSHw1aVLLquNAxAQX584KkFlRI4okjS6c8Obz4uqv5f7wHh6+xIjT87U3Q3XNEtzTfqCN9TGz7O/X8zcuTP0npRYz82FJGdIOIyVYNWEkallqZX0yD38BhuwODZh3z2iVIdMRGRnKXr+3FdK2e9/bpBrUmwrv+hI6V8UNP7d0MMtsZkaWT5USP12Q6f+4uffN1Ti/MiuhsgLixY9MvS1kBxPTD10G/t+bSmh28IRthA1CX5k7dz2FxNrawwWcpSZkCw53GRSa3Yu5OjLs5vkKztbzVk+nC3Y0pJUiSKRQyF5NqQeg9Oa53HTDpmFkhIWjIEcQAhp3Iw8Es1eD+EIMAQrfhHBy1HjuU1QLfzc+xUMGwDgCgMiL0TFX5EFgSCTVsMBCUDpOM/vFuHVrNDjuFJVWCju5rxN0qLIGxDEMqrGJHALjEFWYJnQQ0DJSas0HGeLspJUgL6a1DYC4NgYPMZiwgAxwS2TKQmeGUeCCHoEvfuw/jIQoZhDagqxukq5nT256ZikxCQVwMvZyaPFuWfzO/9y4G4M4G+WvPvDC05DzZyEPVM/7U3vPN5Rf9X+i3nBgpnFE8eQN3DzBm9Dyff3oHcaioRn+3HHpV4Wl1cXnQncvrXqyMWLEVIxOoe2GmwM5DTsS1aVbRcCx6Yg4BFAtsB4+jQEfUhBSEYiAgJyBkwHf3Utjk4hop3G5VAbwvWrX2m0EsMNa5C3sKMfEIhqYISuRNWGg7CCa1dWnTWVw1DKGycJbD+O85rx1WcAAVnGwCz+4NJfdi/CPObl+zxeeyzUY0XuOFyYJkrcaZFfaZvS4ZeQmgY4nEAWcQQDbIi6Zn+fSEBIgCBOvfvRvRbpJGoa4DL1R3fj8EuQFRRzlUSnjFDTjPbTZdjd2vqOra3veIVRsbc3iqVhkbZpRRjNqmNjfBAQaO3CK24G8DA1gqEjIIbuNWdOoRbTsKIZ390FhUAMXOAnPehuQE0IrfEznAM0RXH7Vhg27nwEU1mPIyYgqlUSzhAgOMBE0SKPdgUICGvgHLoM00HRAZHgZDKdwFNq3cuNmwhC4dai3IgvP/zYCW8TthdmFSish6p4eUJAj/CPiypDrorUJQDM2/lN5QaBZhQ4dtoGCHDrlQg8nyo+OarA1VZ49Qh93adCuwNEkJhX7M07S4Ax9CarL1kgEUFHAskChmcr5wq/coAqIaohW6rw1kLgqV48cQwANBXP9GNVK2p0cI6WmpMYD5OL/U/PRUYM1vhUn/pvk6kXNq7+bOfyM5QdPh3SxqTJSw2hRe1hejEJRW0r8ZUh2unPmWCCVQUqct/pENznwCocvTcdAoJV3DREfn6ggAZZvlz38E+G/nmeoP8VYF6+Y56g/x8GLeT5O+kUGj0YzK5HoGjQgVwaTPIJelYhVxtb0NQJs4jUNIoZFPPVwosqq33wV7wdUUH3LaqkmChz9AIQMPKYHsWi5d63yzdi6XoIcU56w68R6Tmntj8pSAaY4JLz6LB8umCB5oatzQ1bTz3u4cEDALwZtBxIDNapxLQrdBlUGcsb0T+L3hkQUBsO6H1UmWgSWNmKiQxmC36uduGFuhOhKQYAqoSrluGqZcgZ+OQDcETgRvpOZxGsYE8QgGFBYmDwqq26CQdPegK8O+6rIwCIUKMja8AWUBgc4QWYn+Th92SjQDJf6cFtUOX7Ji+ETZT1GIHBlBelzsuNfaXn5WF8/npcuxJc4MAYvvacpzh76YgDkexubpxLFmP3CS9nTmcCK1rw0iAKpsekO07VbVnRjH1jFX2AgpGaBAhfSUfVi0cnXbhfmtnVmbiovvUEJsAYGIPtoCWOdMkbjwS0xHFkEk/34s3V7MA8qrFQZ+9boP+6RzGP30T0F5zzd6RCjBlymBlaTLelqNGuh5oV6ROrsDYhvtBf2p+1V0Xlj3Toq2MSd3V5eAudSiJn45I69YYm5U+PFYrIcCVTEGpPUT1eiraH1M8Pn7ggFr2kpmKjXt+k3nd+/DO9hWN5Z3Ot+uFFVVvWL62JX1pTZdD6JWahMGICELQsog4UxIPJDf31l7dZu7Is0qo9/7lEzW0r/2HOmPj9Jz8TYmJL6XtJemkPbmXCKkETQltqH5sWt0+wuZ9E9Dg9n8punDYi34ne8YniV/9J+mCORa5Q7lof3vugXQxZiIVXTKZ3tkiPcXH1cvO5cKk1ofJ16b7iwQFj6IlI7XkFY/ai2ZmjS2plpjJiRsPcbLy/eazbYXkBRRdTEE5KXRq362zJmVXljkwpUUjXG6W46/C3qdRrSjtywgaTYUoslAEPqTJDhBA3snVGAQv04pwMm090L9cKW4SUWnji3bZZK2ALxgSYQ66Ics12okDklOB+mRCgbLXyQB4cd2oJAoLKW6vKNq4UIm0hA2DNiOl/t1kNwRKiUEklq9p8SZT3FZnLuHIOJiHu8AVJHjd5Rmd9QjIhycRnwiwinGUJM3pLgmQAYBIaGpziCCMOB5Jul0paCCaEgGOjpQNEmJ3E49+DosK2sPkaT0Hq0OMFx+ay4BAl4eTs9J39P+jWW9bN8kPbfzBwcVNX19nKkxJA2HHenhONUx/46Tt4fYhFQtg/hsX12NqFgoUDY2iMwrKgQhwdp9eCoD8VjLBpITadUm7o6CQao0jmKiSG6712BByqiuYLoi6EpY0YTXuR7F31qAlhc8e5DmYoheksOhKV9HEyw62bUBvC9uPQZRQsbDhbttlEIFUOF+hI4LFjALxgz6FZTGbROb8v/tXBvHyfx2uHmv7Gd09s2a716pA+PLN53Ak3X3ZyG8GxfweOvAQeqJBFvi5PgbAiEpAQ8r8mQRg9jv79kBVYFi65Aa1dmBiCHvGsE9MAkyA4iCEcBTEYRYwcg21hQTei51gNRCLaEHUll2Pj+YcwPQYAje3Yeu1ZbO18Gk/dh3AUQmDgIG780JnrkLsUZtlLzhj+7QXYDq5bhauWw3SM+54ZO/KQkqhvu/hd7PzOyon7RlGjIVdCyYYs480r0RRFdyP6kjBtCBJgtqwW5FBNaa5Co17SgReGkSpCltxCn0yIWmsuYcxN640gIs4TpVRzcdKXHAwQkCWE1UAitbIhFjDiKuxG8P/+/avYytVRUxx+cVcX1YYeAjava+FWSOJAAcCqnwsOAJUfOinMoNJz8BBBAhyqNG+IIpn108q7QXgBI92FxZE3cWK2YkELVLh+VfIKt5SHVhfG9j7vb8OEUPCzHhybFHD42nrp9qvLdW64I3b/7fCmo6WSmv7+tttjbFG8fumens83JS5oabwE54BvHf6jnw59lYFd1PauDy/72nRJ+dFIrrvxDYo1lLOmyoSFIimmY7i/6qX3dSkQUUU5lB1m8D0UFReHm7rZzw1c4ScCoXf7px/rT+9aXLPxXEY+j18Sr3P5/ptNhc7j50Q4hguvxouPgjve6lpeV4IyZeVmpJLIzqJrIfJpTAyhYtAKgGCaWH8pQHjhpyjlKlLC854G3cwBoUBA00JMDaNULPdUxdQHhRoBAN/xI9a8AJqf/YX9d/CNJSfMGFUiHzl/hbZnBq8K6oPNEVWRMcAFQJDdbWXM810va4TBsXPYm81krtrlAp8mZjg84aUtDCaP62rA2paKmcoFhmYhMSxuRO80gICq4csxUWaQ3QMEL3LR76H8u1X+GF8nlRmWNKAvidmC163rNVIVWHY1DR1g1akc+1+e03IKe8mLFyjLTvek8sGgp8jVOWQGw0EMYIR17fidzfjmC5AY7LJ8psoAHj6CJfW4dAmyJSyux8aFIMKd1+FHhzCewdAsDMtvToBAVwMOjMPx5618POiPcl+Pk7ZJlsW+d6J/JTzwYri9MT8ahTtojeODF+HZAaQKGE5Bk8EIKjBXOvXJmsc85nEueGjarFdZrcKKIp91Ci1hNmE6Xzxf21wrAfhif+mrw8WEwp5N2YPG9OUNXKaw5ea3EQCJBzfWhBnWx5X37MtMGRxqHsS5HQdXLbDBTKROF6PGyTs0r21Ur6wzn+75OrIvz/StbF/+cUU5Y5SZ6RTfVaf/9ViyBCaJyJ8tWqUztjdjyAzH6bYF9LMb0mPLJ6wa+2hp4UAWBUB2wBZahQ323s3szY85f15A7Tr5+4vk9saunoMnPqrYM7vVpbM1l723/Y5V8cVvWfBHnxLGnt5/7+/7P4QaIqhKRGHQJErke/9i6MMSSqqwBFFGitSAO3BMM2nDIUcotlNw0lw4NswjK+7uGL/DkrI6e6CkHJhtU/uKTbVFy5ZsxZGEsDqyGceNVhfiSFOjc7fcaei6lVdtR2ZUUJU4t0qQMwo73ly7+Za6WCvN/blJslQ79aVU64dimQtiuXUFzcwxnXHBGVMdQ0BYTCNiIIiyIuKWhq14jV0Zxl3pxAW5hckFwIiEKHtNCQQCIyZqrpRjFzEA9oSABqYARIK4H4jPiairhccWsoPPIxRBIQs9LVbM2MRBQK3J48SKcZJyDgo8pUnJDbFy8TwirLpcPvQTOTmntFuTM7XNBQoxhlwadU1YcxEADB9BKApZAecYOOQR9Gsj9X+7+KLvTffKoDs7L+SioDL5LUP27++3crLafPw74j06LTslA0IAGxre9Fz8+71zL1/fc5HCFcwZKHGEFS+jekjG4gYxOo1chrjKD73Eti6g2leuD/hLI29CZtBOZ4boCkwHsp95T/hiXRBkBtNB6+lqrkgM79yA5wZh2FjfjpY4JrN48AAOjGNrJ966FvqZQ9d39OPevdAUlCx85DIsDmS8uXYl2mowncOiOpx3tuQ/MR23XYi79yBXgsxw3Sps762oJ1wgcQ7lAuYxj3n8WjExhJcexkVs1Ra+ijHEG3B8H867AHoYtomxARhFdJyH8UEc2+3FGbuZr4N2QFXhrQob6BlW+bTHZlsmXvwZtrwZegj5UYMZVgER7vei6pgZR2oSh1/CzARAOLAD178foXOqWVvB7CSmR72zpkYwO4HGV/Q2ziWhKB6JL8nIzqK+9QxNCdjUgYcPw3YgAJWhNgQB/OgQtnWXdux+au6Pk139nJzOpx6/JPt/6bKlADCZxV27IARKNgA4NvaP4gd7QYTWeK6+IXxw0JaVdLQuKdfVGGnfMgWIIWcA8Ap9QQDkKEqtk2G6Zkha9+ChjuygKqzAzSCENTiOT1sIn3atttFcW/jknLGo0Nb+ffZy0Ht9l7PN+J1QuXGQzQ+YnO4/VA54ryZrELAEEcgF714+c9PEl6/ilB6cAMvvcMzkPCoA1YZ+8BcLJo5OnewtEAA4CMiU0BLHb1+AJ3uRzMO0kSpUQjIFIJE4PFrQRghM2ZctPP1A7HIvSfHEgfyKvqIlUUafkbhCRaIEyVI4Xxw9w8NUhZ7Z7Q/2/71CqkP2jtG7Lm77rb9ZvyKXOa9UKJUAlekLY6uSxZFavXk0dxQ+s1KOfHfvdmV2ArwLoRJBDwTyA5Vpj1O8Ie5fh2efmyfo5/ErwDxB/wsimx/ef/RLmdzx+tr1G1b8adnGTqZ2z2WO1sXPq6+rZNdybGRnEYpBC52hu1cPXWvRsRqWgZlx9LyAqVGg7B70F6mBHmSS4BzJMYCgyLAqYg4Asmkc2Yn6VrQvweDBaoERWN/d9UtR4DiQFXSto4MiUwAAIABJREFUxkAPNB22CduBrsE0q53CouympJBT0B0zrcT27ZA2n31/9m8Q2rq1tFpfZyVdOV3YsvQXSTJy5XJ8b5f3WVVAAqaD+jCSeSgSYhoW1eG2LSAga6A+gr9/0pfWAHyRX/GQUGV+BfM/w9P+1rSAgB/uxdFpr6isIGgSVrVCJjAJhh3w21czyPB/RcCr4IrqXEUVvSSgE9gcx5N+7niAAEkCOAQPbLjze3NbsHKGn1PU2wqDL7yRuB/cqHM3YURFsfAH31FfVT5uVQtiGgomWKD6jUQAoTkOhWFkDmvacF0gID2q4ZbzcXgSX95eYdsJkBie6a3aQyAx1OiYK/mzESiNWwXPv3E65wpVLpYEFtRhayciGoZnEVZx1XKEFNy8HgB+dhiPH4OuoGCetv7BPIIQwKE5DOchgPYw1tRCOs19mcfrERojtxpWi8YKBb4yyv53S2hzrUfhHczZdTIphIK059+nj/97kmStGcWtbo4sYsWsHb2qWX866TwxCYAAJiCBa4Bw3/G0GdkcP02+6Z5jX5ka+hdNSUzNvAhg4+rPnHZ4WWvmX/bfPpR6/jqui9C29bWda+3hh4fqmsJvKjoxizbVFW9rNu85oTRE5/pG9/3tnmX/e7f8e5IQNebBdufJQ+Jtw+ICIjHFN375gsWP7LptBR8UDq03B/4pfMET4/buaVUm3Nyh5RkrColnj3XIdEI3neKJZbUXXpjst+VoyC4KIhKIkSBJo9KsAqjAXFiPmIUZc4TDYcQek76+Jr6yOVVXbPiWEzpSstI1yk2mfbnshEymyILvW7hItoqtRj5Zy0pcr53js6HaesEVYZEQS6dmupOzJVlLh5pIYrO75NDKUm2zkRtXQnNvUwvbNGmW2WpYLUgG51wUtajNZMWxJAiHvEKvlYkjIQTIZeC9NdWzZZlvopGgoPiE8Ez/2psYYxAGSIXcSDBhz4IXBQRIYzAFBIMQDkh63l7Xy9MhmmyUE0XHZpDdJZ0jlBG5EAxJccIwQ9i9H6FFaOn0Rte0EI0fCHMbQiwYOoKBxxGrATHk0iA3QCFYNy5wWe9rWfm+Fk88pe3CpvjizTtHxkOkyZpkN/In9kv1C6tEXjWiauJjG+4aOfLs4qk0YgqKJooWbO7lfiHC9SvFP9xLasiJ5bgzSYf208WXnam3XxYCuH8/nuqFAH5rPS5efHKD+jByBjgHc3ewwd8LCDBCYxTr2k7XL5CIVKUc/EkPjkyBCM8PQFPwtrVnHNLuE6gJwXQQUrHnRBVBzwjnny1wPoiNC7FhAZJ5xDXoCgwbR6e8GjlvXon46zci7FXHvHyfx2uE0eNgPlvHHTgWCGAMtoWn78PUKATHoeexaLlfrQ1ejhOUo+aDoWy+aVXOzuZG4DgOSkUwBtvGMw/gslVTxSymlXpBbhk4BsAqgUkoFTE5gkjc+6GpE+g4s0PWNpGZRShaReK7Tl+P6eWQz5ZnK56AbYFzCA7unC1m/y2rsKQBg0mYDl4eAeBTDhibfXomPBAyagD0N76wfv/O2LalIGAmD8ZQ8FOZEeH4NBQZBIxnIhd0vtxxU+ZoPqdEL2kZwt6wF7VWsnB8umJd+raWAntT3Qi2yGirwRf6KpdaNmcLBiynOkAq8IGC9qMPCvDprh0qyE+Dwr2AdMG9m1rusLJVGp4xWPkzSIBT4PBJLoFyqls/O2swtL+8P76qB1RubTmVgVuznsq5XQLD8y7HH4bD/c3lvt1dVj4IYMDxKYynccEiPNULBjAJluMNTCJ0N/BD/QTZra6Q7nu0TNBrJrcYabaIlhY2z22cqTsq26Zpp5vqL3zF58lDz8yzBEZMguAmN+7r/cKC2ArLLrkDNEUppERXhS/bM/2wIqm2qOyro/LtquImvO/cb+GHa5R1wTJX5l48A3PAhYCbSlEAjrBfnPzh1YtuV6XXns573eN1Lt/nCfpzwtTMS7NzBxoSGxrqzi+UJp55+YNDYz8WQmhKfCa1L1cYbUycrymJgRM/GJn4KecWIOKRJddd8Vgs0pmbc55+aCKXrOFCvfQtrH3xaz7njEELoW0xtBCevAfcge0TsO6qnpoMkJkctm+/lqOTBcfu7Z4CIU56H4TvIfZFQKQGWgSZJHr3Q1Ehyd5x06qsiMxnViVwEoIgFG47RBIcy/zvEDYfQEhm03+xfOxbkZpU1risecmbzxRU8Iq4ohsJHfcdwHQOTOCmtaiP4MA4TqRgOGiO4pZN0CT0TCKZQ1sNZvJVpzOCqqBkgQQ4IDPX/OMkEQkq14QhwOF48ihsoGAGKGDAsHF4Em9bh10j6E1WsdteeXpRJbWASiaWikATflI/CugWgICfT8b/sy6EuSJsJ0A5lN0+CIhO4VeFhZ94wD9OgbPc4zy4ey2obBE0hreu9S7fcqAriGl431bcvRcTc16zkIob1+CBA5CZ93OVLEOA6YDc2rw2YipypucDIIBzJAtgAEkQAiEFK1twy0Y81YvHjoAY2uMYSoExGBaEP1GVDZLB6XX1dIJTrl8DMIZkDo8che3gprXYtgRBXLUciTCmcuhMYNUv9Oy9PpC18A+H8c0+jAaqYrSE8J4ufHIV6uZT97+OYQvIhHe0aA8nzWdmLUvg39dEb22r2r+9MiI9NWvF5dIsPy6RpjIqiSlo+6l0HmOW0KbGrNj9I/rtz0slJypJtg0L6nSVp1OojYqad8TjMxYDrqxXQhIBmMv0aHItY7Km1aUyPacOb+fkj3ZO/ShZHB7KHqhRm7L5HpH5zvFi+Kjj1GqNC2MPfarjK58ZUGfkmV3h9o3cUeXIbHbk/UeH8/INUT59T+zKS7Hshdzv1NMgIPXwN37v0Dci2UMlFpeJW5AbsouTWibFZz70fNPxmbtDfX9UYpEax+qmUIcd07RFN2/4Vzv9qWwqA2G5rIJkF3IiNxvC83XYOkchsud4Zg1f05mt75UGeuOTD1z6n2uPYXVpT06XuCN3mp9M2XdnxKrmkhGzuGzIe5tqp2tyW2e/aljnz9I1g3F9oKaxKZ9ZmpqVOGyIsGnm5UJOjdU9mc49XtR1pzFTzGj1RT1B4fqCOhMp5MLCzmkxh6mSsB0mcWI4iZ0HhBCMGBccwre5yRcgRATibry9z6YQ4KWwl3jhe4Wwncsx0t9ZV4KmdVLpuGAhSGFmzwkpRpBh2jTzDCcBW6aQicYpxyFw4blYOajF4HoD9Y4yLQw9BMtEJoXmTpG0SglZRw6ZJ7k1LdQFVLOCKSoxN0RRQj6Nmnp0rcTxPbAMODbWbzv9A1wjh7923u+ldv2/BjNTZ7So4/ViCrjz4arQb9ewZ5XJ0aRwd+2FoCdQF4ImI2fgtzZggc+7dCZmE8XB2CYOttDa+9r6fo9OYscAGqIQAvfsxZq2k2nrVAFNUU9biKhoiWHvKLIGQLA4FiVOKY50BgynUDDBGATH7pFXIugNBxNZMAIXmMj+EtcGAGCEJp8b27gQDVGMpdFeg0Wv8aaE1w3m5fs8XlPUNIELSL4VYhSwaitUHRNDSI6BACahmEdqCoJD8IBVxL3M12WbKvAPAKghWAZUHUbRowM5oIeQz+KpfQ2kOIv4xCBrI3iR2Zxj6QaoKiwTxTz0ELgN/YyuWOQz2PkYZsbhONjyJixc5h2va8SStejdBwKWrEXd2Zb4WB22XouBQ2ASLrj6bPGFRFjdgtUtyJQwnsHgLGxn7qqN/TuklNNhu3wwCcGERLoAxvpQmK7tNh2PwGbk7Z/2mVFK5S/oGLETM0wiKayjaEGRkDNQo0M5HWlgcoxn8Z1d+NDFKNcKIgEIR5vgWgoOk0U72fEAW+urauyUJKUuIS4CbTwE6HsBj6YvM8FBe7aSz5cCx4OF+PjJXyEYoxYwdRHIm18eWznMi4LjhF+7IGDCcwFikADBPfs96AlwUSb9y7Z8mc0nwBGQGAomnupFREXWBACJwAndDdjQjiUNhcFn9GIzwPPhwWJLRYDWr4z0d+jyYClqKasGPzO9/ikk7M72m2KRzjM/TBV01qxXmOoIy+E2gBlz9OjQc+4sCQFATOT7P37JPQpTf3D8b+7r/4I7W1T17lVuoQhcpeuJqDwK5fA/VO68I7hEkoBQJN20i7ocrlGbR7OHR3KHltRsOpfxz+MXw7x8xzxB/8qYTR956Mk3FEoTIEEAkbSw+RrDnE3O7QUEEUw7Z/NS//B3e4e+7Ts8vWUtk+9/fvcn3njpD156dm9qqp7JQ4LT7mf19sWnxAq9ZqhvQftiDBwJ+PODUqZMIwAQ0MOwbThGxfPPASbAJDh+yZaKN9qXGkyCbcGaQygG2UQuhVLeX945GHMra1fkiOqY3dm+ObV2RkswwW2SF5+t2PtvIBa1aviTJWdv9woYmUPOREMUGQMOhyajqx57TmC2AJNjMgu2C81xPN0H04ZhV7bCuYw8B0oWAO9IXC9evlp9YBcBVI7sLiuGmop0rnITyvqAEFjRjI2L8CcPAKhoAKIcECIqEsxLpuhHfwc1HARcz2XVwZV+ZWUmXfTq0LrCUxJ+EdpqVak2hHTJq1xcPtfVZKq0Cv+7clGd4MMtEWzg757Atm48dQxE2NaNG1ZjZTNKJX8Po0DJhGnh6uV48jhkCSUT69oB4Pkh3L3Ly/bOCKtaYQuoMizH97aTP4EcAAwbe0eRzKOrHusWYFEduurx/AB6pzHFoTLkzcpr5g6zKYbZPIhgCXAOAsIKihYYAQKqjJiGkAIhsGsEly6uIiNk9nMk1X294sAc3vk0+k6hWSaK+FIP7hnCdy7B5l9JjuV5/OZgvIjtE3jgBB4dw7YW/Nkq+u662JG806SyFo2d1PiOzpAlsCvrHMlC8Vc4qZhgmWaAyAhdWaf9yUvojOJoXhiOJBVrQooUDRfH8yECiKBLbKTo/GVv8fmUJQQuq1f+Y21MJdTVrB6b3q5RwrBSiZo1J/1uf3rXP+/73Vq9NWtOF+2sykJC6JxKJSsPoOQUj6Ve2Kj93cX1rY8q7HF7wQW22V1adwgrSnYuLsYICAvjhLLMX3EcwDmc3rdZ8FpezJEmc2cOXcKYdIhJXBkcerybxUPIS8Jx7FxCbzEzg/l8fzHRSnZOFgBhVhN5GQkDz9fiWBgpRVyXtBtS0Vv3by7J/Dqn697Fu44vS+9tO75isEQirNtSRPQuTG/PWF0OsaKsQIhaYcyJxLTaHWPT45I6p0sKR29drSyc7kxasbnDGGOQHWHKYQt6TlBcTsZLSd3Jpwv1c3rDnFZP5XAwpkiOLXwFo7xlSZAgwQQT5AAQJBELk5Mt15QVviXt3253ZeVEjOAwS9ZLEDEzZXx3JpNo5hYEh1LrN5eFUMnIQyF4mdpkKI5IhaWGou31JEPiYvVmKuxHegqcwzJgNeTfefjZx1LDF8Vb//7w5ZEjKukwRhBVUN8qZWZBgG17jElNA278ENJJRGteKYlBm1bXcvW7nEd/Iu2ThA6qjcIBdo94BP3uE3iqFwMzuHENrlwWOC2ODe14eRhgWN+GLZ3lb0yTPRm/Q7dSBAxJq6/tMs5MAf3SKFiQGdz3hBEK5skEfSKCw1OIqiiaWNCEd50PxnBk0jsle8653WIaxuFxYKkCbA5G+EkPHjmC5U1404pKpdm46gloTfaUq1cRHXXomKfmXzXMy/d5vNboXovJYYwPQFGxaDmWb/RKdktSlfms6Fi0HINHvMUD8CPY4BvCCJClAAk4NkAoFXzG1XUAFCEEYjGO6fyY3LDc6B8MLSwJtaEdm66EFsZP/wOKhlIORgErL0TTmbf0DPYgPYNwDJyjd1+FoAdh/TZ0rwVwcji8Of5S4dC3AYRX/bbaurl8vL379MVpXwlxHe/fgsFZy6K9e2pz41zIN3B6KBP6IeBsHPmt0NXrBndP736+UdX0oY4rL83u1CZmQAKKBEaetSsYZvK054SSNyCAqIbmKMbSiGiQGPpnPDUgGDwugLkiCDg4Ae74sdOCyxmunxBcJSbsSI+S2Vy975z8flyruWwFk59q9bS8iX93K39Wf0XVYyt/VQkp44GDqNAuItgzTs6M78Xsl4n+4BNGJw8AQW8CBzFEdGRKfrhYwGx3P1B1t+Uf9TQmfxIW1OHwBGwBRrhhVXnTOb1hZd/BL0hcm2voWXb+DyvPQ1Tq+oP2ub35KcHbtyxdqF18luenGhubrr1+8ccf7Ps7ieSG8MIwi+tKtGhlHLh8AtmO8ZPBf3rXsr+6vuuj9/d/0WPhAiQVgvfplOsOUvaV+fZfVRAc4RDAIGlypD2yTAB5KxVT56XLa4h5+e7iZKN0HmU4TumBxzcXSuPuSicEOHdGxn86Ofui7ZS8fUfC4dzgwgLg7nIS5fVWiKHxB4bGfpzLTTAGIkYSM4xfOjDn5wJh7aUBd+LJXwYgYBRgm36wrx9rzzkc21v4GSCpFTIWvqVsFFHIwDJhlQIZ99x/OfSIZ1JBIGLlAUxFmtrzY6tmexZE0pfdKFq7XsMJ+A3Fd3fjzofxrZdxYBQxFQ0RfGcX/vgBPDeIuSJMG1xg5wn8rAecw3B8qexrEizAfbuTmzEKbY399d0CjBNxJgk3KnxhHZbUYzp/ihsfYIQLOtBag1odXfV+Xz7hXpbr7kYJImgy6qPQFEgEXYYgqMzrj/lijQHNMZDwQ0p8tVRhMO3qMfhR5D71DoUBAukihPBjG33wAIPPyqqVO7BAnD75zyUX4BymhUcPw+YwHTx+DJ+4D/+wHXPFSmsB5Ey01eC2zXjrGrxpBb71Mv70R/jmCx477/70wTFc3ImQEtg6UJ5FUfm54RSe68dAEvcfwD9uR88kciY661CyK68fYyAgqkEAy5rx1nW45jzctBYfvRzv3wKJebqRKiFnVJaS6jd1HmdFbxY3Pnka6V7GcB6XPox9qXPt8IorrqAAGhsbr7/++oMHD57U7J577rn88svr6urq6uq2bNnyne98R1SyW74S7rjjjmD/nZ2dN998c0/PaWKr5/ELYyiPtT/CH+7E/cOIyBjM4XMHoTJaG5NPZecBRCX6y+7wAxsab2o4z+AlgxvEa/X8cpJMkoxQqUkXIXc90BkUQqNK9bL82831EZkRMQCWI55NOc/Omi0aa9XZEzPW3rQFYPWyOzoW/+Fg5K3Koj9f3PU7E/leUam6gcHMvrASV5gWkRMOt3PWjCNMCG+dzJrJvJ368dSTezL7F+m1baQ8oSbuDl9zXLRvzO8JcbXBsgoUraODa9i9KbEgjbYleHoBfyQvURx2kyiaFJoQqwsiknf0hdi1zPxp1J4O2Wk31mwu12vbBf2FgyPDO59vYcfqlZcb6UACo1GxowXDYWgcQzqeaJAXTtbmdDuj5HMRvjW1aqowILVtToW626c3NmTWxvNbNeQFFAgmCRQUGDJxSPW1pUht1tGGVcciAYXzOU2HIyCTJasW6YolCA6EI3GnpEShSZJtSdx2l3t41V8IMvGEoncxSFQWCgSAkxQiEJFCkEhwCAlqFyCVAwXcyrvcW1XdHGmSEIIz4TDYphwqSRFDDrlqHQScWeJZEVoh8Tx4Eg35XG1hJmxxzXZkS2RUVlDoQJPSVyOndCoqyK2Q9cW06Q1YtAJNC7H1OtzLe3ZnpxfrNf3FzOBIloWJGEk68aTYcDkWLceCpbjynRU6XtXQ2H5mdt5/WNjCDvnW97MlS4vh86bz65LFVUY+AgBZA996CTkDTTH8pAcDM5Vz8ybSBjQFKoOgYHx9NgVZl5XGOjkRlyNKunSa7EyvGrobUDSRM5E1sKLFq2AP4MCYl/rm4i6sbcNkFsua8KYVAFAbguVAleFw1J1zGvcrl0GVvAh6Qfj+HuwbxZPHocnon8G9+yoFdVpqUB9BUwx1IYTPlv1hHr8+zMv3efxqcPH1eMcdeNv/wqarPHYeQEM7mjrAbTgOGGHJ6uo6ZBXTqZzT1edR3eAoBrucGl1UkqMk2iArgC6jIcIUSizX3/ohccsn8cb3INGC5BhkFZEY6pqgqOhc+Uo7iLifvf4kjtJFtPZkdj47PjH53TemDj2WPfpY8p43OvmJ03ZrOPn7+r7wj3tvvb/vi4aTP20bD7oyleL7f9iXHBfydEaxpVrj37aufO7mzS8uve4t489skLYvWyp+T1MLZkPt3vMvx5VLsbAO6xfg45djSxdWt2FdG45OwXYgMRCQNzCUAoCYBk328lxIUsA4KmctAfaeQEQrawVCKgESgQAmQIKsk9sH/SQCPgMenLVTKfiTviL/fsNrI8q2G1VMznKcVpA2Ll9CmSEGvBA3VJucQcM8YIWe4j8IXAiVmXoBi6Ng+m6AIAXvzRMEqxDbBEgMjNAax/+6FDID5557+4JF+Nx1+N3N+NTVwZSw0Wvf2v0HD7X8zt+sf09PTWvV1j+Ky3Xbatouq2On07RPhuPwoQFxYtidTwJ79/K//sfLelQpbDrFqeKA4ZTesviPGDEi1hjqjGtNU4VBAHGtkZFUmRHhc1nlYQTn1U9V71IXlc0bAZeH5xMBBFCysyU7N5jZO5o9/M5ln2kKdZ79QubxC2FevpcxH0F/RpyYeMQys+X9RkTgAPfLipU3IXHvnffDj/3FgAhc8Ed23Lyg/lYxtg0iLxw93vkIsO5XeRWRGjS2Y2YUgBdsXR6ed12osOrlgxWPbLmGNUEISD5HbxkgQn0rbAuCIz2DfBrcqSRH8X8GkTisklfKRbeKnaUTpUg0otktG8J4+xmyiP7PRtHC072QGYQAB9IGlEBadiIvOQwjCCDvhsnD5xao6s+y29fhtZnkoU0bhka6JfCWzPiy6SOSLpAIY3Urjk8DvuvelUtxHQtqoMlI5tAYxfsuxL8+hxMpgKDLKNp+z+5/HCC01+Ddm5AI42vP4vg0BGByKAxCwBKQCKqMRAgTWYD54QP+w8R5VVcQcMhz8pcDB0yn4r0XQERHoVS9bRAAIBNqw5jOQ3FT4JWVofLM+PB2G5SDAgQOT3qT5gcIiOcGrEeHZTJZVIbFUbKqtS8/BuGJ434d2qBCg8r7416W5cCw4TiwgawBy0a66Dm7hJ+0571bMFcAAF1G1kBnAhsWeNd357X4wT4cmYTDYdiYzEKScM2KeX7+5wIXuPXZqm1xZ8Ktz2L3dVDOzUm9atWqz372swA452NjY1/96levvPLKQ4cONTR4fvyPfOQjX/nKV2688cY777xTVdVHHnnk1ltvPXLkyJ133uk2+OEPf/j2t7892Oftt9/+9a9/3f1cW1v7jW98A4Bt20ePHr3rrrsuvPDC++6776qrrjrHC5/HK+Nno0hoMBwoDNMGmkN4dhIGx1lNhntXXvZfk517cunBtP5kUukIUYQpg3nIhHd34SMvQ2ZMcBTk0rZa+ZNdoV0Z50DWVgm6RNtnTcdfMWwhdIkATFn6F0u377Lt/JSxdOJv17BvrW24+kNr/jUkxwG0Rpbl7XTOShWtnCBuc8stbC0gk7AFEzIppp01ZXMme0wRsiWHE0bqysJj662nv1l/w85QTav1gi2euEn+jw38LgZ1MXYIx1IFEWSVkEDxU/pVz5duICY20V1xJLlLfXO4QuIwVi0aKdVKVIrJfVFbd0RHARah0YTD8VIoVF/Sj4Zzy5gdIj0R7ZQ4Wppa/u7Sv97x5OfP3/dRZrVCQGgDPLpD5mOSE8kp4f6acAlsQ+mekDMJx6nVS3OWLAtYRImS4YRU9ZqYtivfPjyc0RJ5LSrDzVQj4Hhiw0XZfcwdsJKQm5iUc/cdMW4KuY7kBIueT1P/5gjbm3ee5mbGC5ogYgKAIGIkRGVXIQkQyCFGkDhgSqojScJ9MBxIzYhvk0OrafqbnA+btamkxSRwHoY8tqIO7ZIxCGGD6ZiJKG1LseYyAAjHse5Sb9gzvUWVGACdSYN1mZXD9UwnXhRqO4slvGb5DMYHUNOA8CsQ4wLpx53Mo47aRfFtcmglkaqa69fM3KfLZAhZnuzRF5QESxc96xqAwpAqohwG0ZvESAq1IQA4NI7JLFq9+kmRGjg2OMmQZadUIaReE8R1fPrNODAGVcL6Bd5QD47jmy8iqsJwMJnFLefjlvMrp1zWjWQOO0ewuhXXrDjXH1rXjpvW4N590DWUTGzvxf5RL/UcgP4kJrJoi2M4hWzJi813ON51/lm6ncevCfPyfR6/XhBh0VJMDgECKzYj0YJje3zKjwIRz5X6454RHQxNLrsFXRJVkdGxFI6N2XFITEksRPN17Qh4IUMROF6aGHAO/RUdlIuW4cjLcGw4DpauP3uEz9Hthxt42KaIWUREi9jJHinScmqzhwb+8eGhf4kodT2zTznCeXv3n52pw97dyd07IogstIVaVApa3rSlcGvHqkidM/ZPF8mRRZi16/MPhAtLj9Z/sn28D4MnENXQN424ht/djHv3YtcIuIDheCFQkgSNoWQjb8IRMGzP7EKAZRYAI4QU5AxYvJxjiNkxBxa5qezsOAkFkoSIimypKmStQqOfRMT7nwmVW+uhfEf9u+7ag6KcM6fKXPRJFlROLxcwhQiMhYMHeGXhbhkM0sbBcbofy8QTwIVXPEH4T175amynMmz3jIiCkl0pOSvKgxQQAjKhuxGTWVzUhdE0BLBxAS7sACNsieDuPXi2D0JgTTs+cBEA+VAhNhxFSz63MQmJRZUEAGQNse/Ei86jfYnBltql29rfo7AzV2Gxbfve7/LjR0gIWr9RvuFt7lvUHFl8YetNz43dIzNFk/T60IL3LP/8jwf/QZX0jDm9rG4LAEbSmxZ96OHhr3HBfV6Be/UCgjsKgvsQfCqf4GWmCkxv8PZ5nxzBNUk+NPPUlQtv16T5Yu+vPublexDzBP0ZoaoJQRX/NtyX16UBywujS0UGltlqB6sQvDQy843apYeLs91tC7ou2vr+X/VlANveisMvIZdGTQNmxzA6UCHlK+y8K92YR2l6+8h5xd/gNrN81WAIAAAgAElEQVRMKAocG4yBO5idgKrBMoEyB1vOWy4AwuLV0EPIZ6AImAba39iwvAk4Po26tp+v6Nb/JLiJzl0WXgAlG8VAAEZQQLogBHwpQbIi8KhpsmRam6/BxG4WOTicGD8iSQBJGJjBkgYvrWq557iGgoHDkzgyhf2juO1CfGcXkjmQBHCYDhQGi5/0IGNgBl94FCta0T/jsd4AuEBERcYAFzAsTFgB3w4qiqEn/v2qPsJXaMqysLwf0NUSGKEuhJLhnVipkEOQZdy0FvvHMTCDZA7Vw/R6c1t6ktkfCA/MJIColmXxA/raE02J9nxqXXJPlM+epqtySAIF9S0RSPNHAEFy/VcMGdNTvU3beyVEdR2e/3gBGxZAk9EzgZCKp/tRMHHJYgCojyBroOgmzAUYwycux8L5ffE/H+4fwZ7Zc2p5LIP/7Mft57aBt7GxMSier7jiinXr1j366KO33HILgKeeeuorX/nKl7/85Y997GNugw984AOf+tSnPve5z733ve9dunQpgN7e3ubmZldLcHHeeZUiX7quB/v/wz/8w2uuueaOO+44dOgQY/Mb3V4FhGTYAlEFkwYEkCzh1iVnZ+cBCOB81vzNE8d6+BRX1N5cS5yxj57H2rTC1unPPaTtLOjd7es+/tPJf5rK73uo/4II+9MWTVYIKXPOSX/xMvO/pszLB+WPf6Bj85qYDODBKfNgzmnVaNA4dgAf3aa/cCT13I6xuy9ovrFGazo691zRznFup6SmCE8LKERxiIwX3SPIglnrjLWylkmpvdOavdBgWR6P8EKNnW2wfnY1t+covEvbsE3KrODPEMC4Ei3GC1rekWxNaSwYk/V893Xs5aAFWBD1UcwqjpIotHQZdXua/2WhMaM5EZPSERsWwSFwwnl5dvOhWx0Sh2pHn2vfdZ59wfJ0nrhDG9bwb//xyhN1zGwFK4CBjG4pfLBOvatkbKsvdETMudhGtf6KK53++tJMyco0t/RaBVmKW07YjhR0WT2cp+ESVBYRWdtRrWhY2CKSmSHHIQ4wJiCIkefolCGAurcrUoQK+y2hAybUTopvk7Vuyj3LhZtCDRyCBECcAZwoEK4mRFAmuOabb6YLQwtrLcIcF0SMhUR0kxQ5n0HAGBCRkC0kIqKIZCiikLgqxlYoRhETB0Uxg1QBo/0Y/zYufDMWdGP4KOamUdOANyY6DvaMRRTp5XjavtyO9Ur2tFAWsNgWL5fuxBCeuR+yCtvEJdeJ1u7TcyqlXp55ikuN5GRE8tt2+6dlppMdS1Dcgi6TwmgOzhxYcwxLGnAiBcZQtKvqnepyRffgAqFKqLgexiU3oncvhMCaS14Fgr6/4LyUtrvC0oU1pzM0EmFcVr349iUR0aDJUBXs6MfN66vCRCMqrj4P69rRkfAcDKdiZA77RqHJuLCjkjNneTM0CXkTAAiYLYIEZAkCUCTM5qHL+NvHvRR2tRH88RuQeA2z+8zjl8G8fJ/HrxfZFHZvR7weBBzbjSM7ISsVm6dclLIMr/JXOWI7UOwTPqvMgdkpzIxBkgAGPYzsLI7thqqhazW0EJoWYMUFOPQCiLDlzVBPx3AmR9HzEiwDzYtw3W2YnUI0jtqzJZp3bIxOLmlCkQmTGGAVpLrTvzND2QMRJSEzJSInhrMHXqHPgQNJiQSDQyCHEGVY86ZwPAFhFgFCypK5w4XcMHfMTIy3qBmEVTBCSMVEFqaD/hmEVDCGmRwAEKDLqNGRLqKtBiOpk6MIPSlOXpgUIzhOmfUmHlHyK7iaKirWvsTYat4WlxrIzZyDgP/kFPPPQ5lAr9zaoHQOhm2V4xlFhQQJlklD2QKtNq4Bz0h3/yR/b7oXUMkhKJgRJ5C/HtU+AD/VX9UAy2RCeai+m6gtDk3B6BwkASFgC8gCJKM9hsY48gYW1OKZPoQUFCxYDrYtwdYuz5t+fBpPHPPGtGsEz/RBZvjhPoTV0o5DD+164MfLH75pyR+/ve2P8J8vPW/8+Bvd/xpN1RRjdrI48s5lnznTkyOG+sXxo1RTC4DveVlceDE1e76igpVpCy9lTLa40Te384Nr/zWiJk7kejpj6y5te7fb5r2rvtQY7nph4r6wEpvIH58sDAhwkCBi4qR9+T4nUeHuyh4KgAiKpJqOAT+msTzLFjeOpJ4bzOxdXnfRma5iHr8w5uV7EPME/WngcDObH6yrWSGR5sDwmER3ixQ8wo3KQtdf69xyXKJMrgZyd88VdkTrRy/Y/KlI+NfASmshrL/M+8wd9B3A+CAcC+ODgdH6/gbHgaqBc9hu6HYgOhmAosBy94fZYATheInz4OcnF6yihUCg/wDUEBavBpPQ0Ir2JQA1VJJ+vj4R19Ecx3janzgBmcHklVkDIDPYPmNwmkxzgf+TL867G/RctvOun8KN2LTh7UdriEBWYFqVeut5y2sjBCay+L/PIlPy/iQC5+AEVYZpBfwEBAfgDg6M+aPylQDX7kXZc+VCVA6Wa6+AeYoUKys0/lWENBRN/zwCY5jNY1EdBlOBPR0AAU1RDKdwZMLbakDlfggkEFZQsDzPuRuXYpaTyQbGAMDmvZHu6VA8ZpZm9eiRutWbZp4OBCUwkJ/pya3T5KByd8rR+uUPbTVIhNE3A8uGWY6QIc+nF6TyAew5AUXy8tjYDh47is0dUCUAUBgEYDkgQsnCjw7hgxdBmrfffg58b/DnaHz34LkK+JPQ1NQEQFE8euvTn/70+vXry9LdxSc+8YkHHnjg2WefLQv4devWffCDHzyX/mOx2F/91V9dffXVDz300A033PCLDHEe1bhpIX42iu2T0BmubsUbW/HOzrOfZQnxsd6Bb41O56HV89o67aWQjNvGp+7oiY6Lmene/1K1Rpbq3/fcw09rgwSpN/3ygvoFT5feCyddZz9o4ZtRJbxC6t0W/tKdy34MwBH2aOobHaXnJbtLpq3uRh+bG98+8qffOPgHLZHuOXMyrjaOmrk4T1pQMhwtaqhQyoJZECjyxRPWtQplVuP+W0v7dWFZJEy+64nI59Y733+DMWqSrMLWYB5kS6JsdkGh4eITWxKlxPbOn81EporGBAkIcsq1x05g/UP8zj5+yQr2yDvYx0RkwooPRznmfObWBpPBIUh11LpCMyPTkpzV6da+hgu/dMXiz0ZXz9oj2s/eZ0hORH63AAliDBwCApyxghZ6VOTfWVfkyr6wc9jgzhMyiTX01ED0Y+3JhCQcTpKWzfDs/2fvvcMkOct70d/7VejcPXl24s7M5hy0ytKiXeWEhDDJQhgwGHOOQRhfc6455oJ5Dr7H5gEs+zoARpgcDAgklLN2Ja02SNrdWe3O7uzknRy6p2Ol771/VFV3zSggCSHDYX6PHm1PV9VX9VVVf2/+vYab56CyU21M4vom9eK4/EQJNapU9LBV0uoFN4cKRxw1JQDWllFsm5BF1pbBGARJ4gFMD1iJnYo1xtABybBBqJDJElFFQFVMsnKPWc/+JmIiqvtTPbuX7WnW20T8PLeLOBLnKsVn9ZSUkgQV2dRD+ceVmhaMDuHZfUQCRhHxJFQd++7BlovQ/TS0MORh3lkMXTa8zZY8sUPtvKBLdIqKAAUADBxHNA6yQQU++gP5/Irx1utCm5KLNSVnHqQyEUEhFixzEGFoTcQWcUSwyaHlQq0laAr+8CwcGILtYGur68525tnoYxGtD5+zHE8PQDLetmmRp3vZcixb/ip/T78CBzL25QcyKZXyDv+vVbE/bQ8DOFPAXSPQBW5sR82L23xVR2E6CKmwbKxftpjEYf8gfnAIuoqShb/Y/RLdVqdy+NIjHoP83j58bCfqYgCwLIGWKq/sr+ypYCAegmmjNobeKZiO13gwXcDzo9i96o25C0t4o7Ek35fwX4tiHkKtdOnSQtA0GIVAm7dFZpCfpSt9B4Ifa/dkkJRQCL3Pgwi2hB7G8CmcOY1QDNLGzDguvB6WBdNAfQtiKVTVL74kx8a+ezDUAwYiMczPIFGN5a+uykhRUdvZ3j/6gzrrdsdC9Pwvqsn2l9yzlS7Ijq5UQs5o4o7WeIXbBA5DILhcC6XEIg7HIZgp7N151ZVYDQCkx6Nr31t67gcQukQ2pp21vjMHtQonRhHTUbKxog5ffhSDs5AS1VEkw7h8LeZLeLIPWQNbW3HzDnzhAWQNKAKOBDE2NmM2j4IJy4El0RhHzoBtwykbniAnlQkpt1748biTWDn93Ht7bm506gKFDAvzCsu+m2DueeVxEshlESL/YftWYdlNXzmQF74WfiZAWf0qb5LlrZUs7oq32DWcXX+TF3gI2JVSekld5bkkI8iZHnEBAg5mBhRAEhSCKrCxCTkTAzMV+lZJWFOL956N+jgAPH8Ge04j7Xdue24EMR1tNdAETk4FLpHRM4mwinjIFOakOrYps/lQ7PQv+758UfqSxuHZnnWnknZKt7RQqron/dQrvY4L9CIK6kjLoisG5p+PieqiPd8UW6WSflnbhxYdrZJ+fdcnr+/6JIAvPfeu8VyfJCYJJhkkkChHyBZqYYGrYKypvkCl8JHpBxgsIV2XABg2W5YsRdXUK81iCa8XS/I9iCUH/WIUSuN7D350fHqv45RAsvwLdn/Gkj03W3mBlQQBb6UloTObLP1lO7C85/IDP7lv8zuvPp6Mv3lNYl8MoWDVVqzaisETmBiGtAOeVPKawZoGogkQYJkLVkghQMLr3wm/47qHRa2/4QdrGaaBqTO44uY3b46/A1hdj7EMFIIiYEpcvgYPHPeVCQKAjhqcnl7okYfv4S3fX3hfhlRc2IG2anz3INgPxTNDSrDA5mb8+U7cvg/TeYDgMMRC/TFTrFyYNzZDEyAVhl3Z4KojLAE/KgX2MtwpIPEq8CNXYAgBdgJncQNZ7itCAFAwFpAugaEpGEr74/jTVwU+fD6+dxDJCHKG7+h3NR4JTa1wx+sqVtRhLANdoGhhXSNemPCT2RmKgO0U1YgqJQBFyqKieykJCoGBS1bi+o2I6Tg4hO8cgOFqYOxR5zMvluwbmnDTZnzvIE5MYN5AyfSfgr92lNcLdzZhHdkiNAUMzBXwdL+XS3huB3omwQwB6Cp6pzCeRcuSKvAasH/6Nex8ZO5lVbSXAzOPjIx8+tOfrq6u3rVrFwDbtp988sm//du/XbRnXV1dkIeut7d3w4YNc3NzAwMDnZ2dVVVVeEXs3r1b07Tu7u4lA/4NQVLDty5Ebxa1ITS8fIktAOQlZyxq0KHSQ1OZ/xyfjlkTqjKXVlrqqDsTTi1zZoyTQ6XIoFATIFL0hJk9rEbCBJLs6MWv37/1xr8+9PEW/UTRQsnKxdWawcye4fnuaWNkNNczMvW/a6jaMp5oE5Od9NBs4WTOmlOEwsBI7rhOIS0c1WRJwNEhiShvZAQxM0pO++O5Z3WalVCltXGd+qmTOgTDodFr8h/JqPF5RTigAtS11tgpXTumyrNGNsTM5JnEUDaciVixvJYFeU5p99+Hnf9rBl314vQQ79iLD18tPk/wCgfDTqSqVGOKUoEySUfGjKpl6W2OsLKhedVRdw+LTM03Phse2ZA1d8QKqt2Sr/9lTfrsqsxWQMhoN0I5Q1P67bevnA3ldDWuQJ20ZXX9XGKfwkoCj9QULy4pWpwNRZrQSdjMlmQmISCKBhlh0RXm0yVNsTUqiXckqEst9YnCESl0ETtXkIrcfunMEaksTUYRaj1lHnCgEJe8ZjogZgaIiCCJ4QBMlQBrWeD6S7MgMFMynlOStVXXAEChW07/h82M+Dmi6hpFbdBzva3W/qIkxY7oPEH5550zc4oSddKWxaqim5oWQqoki09zvaS8LqpyxXBfVlsW0oDlh6z5rdbhvtDkEFZtw+aLIBTAl5P2LFuKzMHsPBL/q9CT/3DNhSsjCxb/0HKSRSYVcCiySqg1BEBbRnV/pBYOS6GJ+PmCXKOjKoLL15QPdOZw5u8sJQK2KXbO5urProWmIPZiH/kbhp9PGMtCSlxBLXDHhPGn7eFpA3+2H8fSkMB9o/jORS+qXzlvOcbnsbcPG5tw7YbFI+4fQk0MgqArODj0Eg76/hmoCjIlKISJLL57ELe+BQQoAtdvxFcerWQvutH9sIo/2IKmJGYCBdW8eNQl/FZhSb4v4U3D4HEc2wfpYOUWrD3b+7K6HrXLkJkGCNEEHAskXOcmgMU5VB5ZCAHs1dlSwGXqJe0ypPQ+KCqMIqrqYJrQNEDDWD9mJ3DgAcyOgwnRGEoFXHzDgut8/gkMnfTOWSwgFkd+/jVMc+tb0PPsVXO5q5o60LwJYJw4hDO9UDSsOxuN7QCQz4Af/7OVatpx5IqGd177li53svKeGXn3jOiK0O4q2p4AYJbQ1NmYmR4waE1EPbBiu8CaShp/6rIvhXqXyZkzOm/TcnVYXo2uWkjGcBqNCUzkMDALhcACOcO5auNRsWrGEo0XdqzaIENrqkHA2gZM5WA6nkHcM+4lnAmfJ91w/NLqinvjaMfJ9vnW80fPayu2x4sxSVKw8ExIt4QhuPSX7TVPQ1gYe+GyQ5y9/K3FwRnfUg6M6H94UcJW5aCy4z5AiwqU6ZMXvFXlF478Mctp+0LBFWtxTzdy5TAAVVw5Dlw3MxyJpwdgWr53nj1W2J4p3PY4Pn8NBGFiHkXLnwjDkLjvBBwHqoL2QFkeCNtbMT6P444MO2E7NBKbAqAoel4vwOJaq64kSjprhix0hF4pS5U6OqlrFZ8+yczK1rOovrG86YYVf2lLcyR3fHPtpVd1/PdXGATAvDk9UxxmYvIdccHHW7bIKfjEAlsJojW27v3rv3LbczcfS+8xrXzJzvvdKLk9sakt8SL9ZAlvBJbkexBLDvrFODXw3Zn04Xh0ea4wYtl+I5RyIjmB/eXc/UELLn+ElH4VLXv/orK2gaX9swd2rGx/9wU7/rF34PtTs/sB0dJwWeuyy1T1zWazamyrCBcs9K8yUMz6l+5HakkgUYViwdMkPJTn5jdUJ0AoXo8a9ygiSBtLWID2aoRUmA5shq7g6vWYzOOFURi2573tdb3zElQOjLvyhCEAh32edwYTShYeOQWh4NgYZFl4AyBUhbF/EFEdf7YT/7oXswUoBMupMCAu0DwC/8+bEOQF2xc0yqDKa60o0FWwSwgoAzkI/rBu6qLivxyVeQR+M+6nYDqA6/12iYAU4UavPRmrKDgwhOooZvIL/CquSLUcf0yG5WBNAy7uQt7EukY0JDCcxu37MDoPIjiMVKjBmhqPVmvSsYTSbkxiaxtOTYKBazfgstXepe1oR1THc8Mggdoojozh1FRAr/Klw8FBnEnDcFCwAqUAeBFfoftjEQgpyBEciaiOmIZpf505ux29U9jbh7CGZAiZEhKh1/Ji/b6DgbHir96tjLSJtInqV+GneuyxxyiQIqRp2t69e2trawEMDAzYtt3V9Ssir729vWNjY1/72tdM0wRw0003ffWrXy1T4L0YQoiWlpb+/v5XOZcl/EpoAut+VbSLj+R+/vPpn7To0Zjyro1VD/TYRiqvinmFdcF2nB46Z/IPpIIHU3o83yvkQDN1sJWd1BXJtkIqs1MVauqMUhM9mVAbcqYNcNaaXZU699NPXyRILTnZmlBzbSial+FV4th4/jCJCIMdabtrq8VGunhGZ8kEhiK5kpo161ykUlqjWQZm7AsHYghJEEhhthQLnK51KC0iAhzjQi3P6xKKMHtqX2DFlJAqk1sbXalgYhRQq5LBEioZBdSWZUCqVHttz9sdYStSfa5538na41eOXmiq9uGmp6ejk5JkV7rx+heqzqzO1RtcIKiKGrGj3Su+iZkfNJg9K819UsphOm8i1LIac0JRS0XEIUbq7plL7WdywqXxRuccVbNVV+rZjAtTosjycJZSKu/N8DPzGLdcihpariPvON8e12NKeGcV6j3FVc46POeQBIFYkj3LEASH3WR5QWDBQhK7CY8meeKFmJjc+iioYAtuyEIBOxIxkU+u9lQWO80z37PVGmLmmR/Jpk9qc3VK4QEtoqoQgE08zy/so8Hq0qRRshVHFeqIVjx3sKErbXOI4hambdgOHMKEWYgqWoLQ+xxyjEQN+o+hqh4d6wGgawOGToAEWRBhdooh0WLFn5ofX+SgV+to2cf14lEpIohuE/Ad3Fa9GG4UtoV2Gy9JaVA8IUWURAwM5J6Sqcsjr0AD+4YgopDNDJCUOHt8Fg9N9EVSh2cbGyIA8NQUjqextWbhMbqKd27DO7e99IgVgbugt20FqQhM28/lZAzMIF3w2smuqMPGZnSP+j1pACJ01eKc5QCwoRGdNRiagyKgq9j8e9kb6XcBS/J9CW8a8hk8dbeXjPTcY8hnsWor4lXIzUNRUMgiWYMN56H/BcyOQSh+Qk6ZSMPPUSsbN+wTkMBP9XNB/oIEwJEIRbBiM7qfBkKeuT3Wh2waJCAIlonxATg2lIDzZnbcs8zcxCfTQN2L1rDJEWRnUdOI6sbFm+JV2HIxXngGwycxN4mGNrzwDKJxGCXsuQM3/jeoGiaHEQ6THqkGkJ+qRQnQwKeK/MAcNeoya+MbY8qaaN5W7v0PaFqTVBq7Vp1ad05Tov7K4LlICUVu/gs83ou8ibWNmC/h8V6sbsDu1QDwz094ReEK4PCoWTV4RoTC6J9PGWdwlkspcd1GjM7j5KRX4mxLRDSULM/MLFpe8bRhV3zfoOSE+q6Rd7TkWpJmwiK/rtqrGkeFZLX88BZlxC+ACHxfdgP5oRiCV8Dtij9BEoJAiusH8dz6Qae8nzIfNJ/LpmXlsnzJVR6ksicqhysqCPjp817QovwWBqfgvigM5Ayf/LY8MkMQpnIYy0BT8VjvgqhD0fBtbYn+aVzYhedH4DAu7MRZbcibSBfD+wZ6O3J3rb533kyvSp3TvO487Bq47PGLJ+2Rx5Y/saPmra/QugAAVE151808OECaRq3twbKMlN7wwQ23vdKxwFC2+8nRH84ZYwcm78oa0+WHVJ7BS9xTAgnhukQY7OoOkqTN1lD26LHZJ+oibY5uD2WPCihEpFGkIfLSJSZL+DWxJN8XYclBvxi2kxdCBUAky0umu1azdD3OCrMkVAqkfOHq85wyl8thmCtsGQxpWnPHTv/ryYFvkxACmmmle/q+2dp0xSXnfFPXkm/mNENRtK3G8EmQApa+1CiT6ROIEApBSlgmiMEShTxYVpICyov8IsIP6QAERfVIcsDoWIo1LsKWFhw+g/5ZOBJXrEFEwwfPxV3d2HMaiTCmc17alwwSzvuvWks1whp6JwNVcgTJePBERQ2EhOq2wTHwg0OIaKiJoWh57eAmcpCWX1JXfsd9cV7WS2S5BQEFtgIXdCGmY2weNTE8O4yojinL383PYlgUoWLycs9Dite9Rw30xa3kFJQ1FUYygrk8QhpsB0XLm6Zh4d4XsK0V0wUvFMGVM/vX6WskIRVCoCWF+gQAtFXhr6/AAyfQM4mmFErWyqeP6VYhrdUmwsbyz62FaMdoBhENtQH+2cNncPs+EKEuBlmDoVmQT+TEfsiEBGbyyJkwHSii8ktw59SUxMQ8uKyHMZiRLqA5iaKFkIZcCZ1+MoIg/OEOVEdx33HMFfHeHRUi3SW8ChBQo2PWfA2HxF+dDCw3mQEwPT39T//0T9dff/199923bdu2QqEAQNdfSU0wDGN6enr9+vV33HFHS0vLo48++sEPfvBDH/rQz3/+81c4KqhSLOHNwZG9mT/eFmux2ATsg86afLI2Nj+hJwG1zTrcaT05Gtp9f13VMt7bZR/TYa4R6fe3fLLb3PLk9HSKuzcrt0t2nhr98eXtH7l/8F8ZUoHqOMZ4oc9wcgBJdmZKI7oSIWmmwjUFqzap1xftrC0NN1auqxHTLoIAIsF2GE55/VUxyxxyswQmscattAE4DKqVwhBKhK16mbMBR2CIVJW4r/HpmBl3hBO14vOhuQqpHTy7bC09+JD8lI5cgavXigfKRuLK2TVFrWArlpCiJdOZDs+aqsxp+dnoVMSOEuh0zejG8QsvG6FT9c+3MClssKCSs3k2vKyo2c2g4fo7M/r9JO85ady6dlwwRCF2fDa5T7djIM7Hn83fQKl7JQsCMakCR3PcHKakirgCgIdKXpGZzegrOV8ZJpU4JJyhkvLxVigEQOvJsEwQmIgYkCYJDWwzPLpBAGDBQiH2KftcmhsGUpcK8wysUZaWZ6ZrshTjUqiOxPWe2m3PMukEAQKRxtkhHryb2+e53EOFCaOgPVp/vZPsKNafSU5/s3nPlRNvc3RyJLQQ6zPy+ObibHHm7IlYiZ2ZTeHBTChWAwCqhmLOe+vqW3H9H+Pod+3T80pBiRajNKuJZXoEtsRDPRiYRX0cV6xFIqQ3k96sBN9Y28Jzj2F+BkJg4AVc8V4kFzm+Aajsk8UxM0h50Q5vNN7XEt6fsffNWTcOjH+2uwfR0PaC+daubU+v7GCGKVH7WkPPO1fgG/ugKWirwnkdL7HD6gacvRx7T0MjxCNoTiHhS09V4CMX4JfHcP9xT09QRaW/CxE+cQkODqNoYWOTR4yzhN8+LMn3JbxpmB4Du3aYBAN9R3G6G1XVmJ2CtAGB+Vk8dbfnFohEYUhEEshnPMHqoSyHRMV2FhRw0roOXoKqwTRBBMeB42D1Nhw/gIY2nH0Fxgch3Z5WgOMgHEXfUawKxDFTdUhPwpGAAy2Mc69AQ5u/jTFyGv3dGBtEOAzTwAXnWU0JizrCiFQqmE4fQV+3x30/PwNV9cKgpKCUR7wKWhiO45kvLKG5q3faZg3EIItBRFlnZEQJRaCHwSwGe9ecffVL3dmqCG7YBAB3HMHTA1AF7uzG+85BaxW2tuHIGNhjkG9++OmhNZdkIzWqjuwcUDDx8Cl0j8K0K2njmkBLEqPz0BSYDuYKgJ9XrhJsBhHC6uaJjQ7ZBaUoyYnYEe+nV24tFkwXA1X+rVjZ/uN0mYrKvnumwGzkcc8AACAASURBVMZKQMB9Ceb15FCsrT03lLCCFQ0L09E8Nnnf3H5xMn45Mk2+0kbBcYL2u98h1lnIt+7OFAFnzeKQQ3l/8ixrW+LBY8gbgZQ7BMoFAGasqsP7zq6MEdNx8w7cvKPDnL1ysgnAWY3XhbU4rt8Y3b36Q8q7PxTW8CpAikpdr4e4JGNM/PVTF6VCDVPFAduxXT4p1zvvdwEgXnjLiIhAYYoZVEjq9WljwvXRE5AxxhWhu52IFVJVhFRVj6lVDKc5vvYVLmMJrxtL8n0Rlhz0i7G8+fqjPV8xKFOyZivs3wGGD6EKt3pJLiJwJwIrLB0QsfQaulfShQN+bVvm4YCZhKKTEJMzz4xOPtrRcsMrXNUbjkMPY/B4YJV2L9JvPSIUKAqiSdgmapsgHRgFGCWUrIpwYT/sTy653kJeccfB+dcgPYWGdrT8V5L6/FYiEcKHzkf/DOIhtFYBgK7gqnXon0X/NBwJIQC/ST0CORgEjM5jwzLUJVAwkTcrxDhlfcINszQlkDc9PcYsYd6AKlAVAQMKcNU63Hs8INbJe2xlj7w7VFl/jOgIqyhZMG30TKBgIqShdxqbmnBwuCLvCYFfBTw9wyXTVwiqBtv2/P4uP36lRcvC3xIDczlsacWRMYiFEX5FoGcCVWHMFgNd2MtqVTnBX+DnRxHVYDnYvRrXbfCOvXo9rl4PAHccQW2knSbatWnM5sGrIQRaqzBfQvcY6uNoTEAybt+HZBiTWQybGE57AbcF+pyv47q32rL9eL2b6AeMzgN+iE8QBGFZEkLBZBZXr0O2hBV12BYo+iPgmvW4bDUUscQ+/zrQlcDszKvdeUXi1XaBX9Rk5pZbbtm0adOtt976xBNPrFixAkBfX9+Lj/rhD3/IzO95z3tCoZCrB7h461vf+pnPfOYTn/hEJpNJpV46qZuZz5w58ysD+7/vKEr54BwGi9weVnZVI/nruR4ZxzURl9AZhoDNFJXqH0yk9jTcFpKoxb3zauPBqJJ0ZjrsX84rddU8cxJzP1La785uq4nbDbkfWRTLWbM/7f3bNTXnx7QqZqdab9IUfSTXI6UDAoMk5FRxYEPtJRc2vec7J/7SkkZNpHUyf5oIBMVyDD/rx7XV2ITukNBh1ukPt8rvDhofZqYtsY9IQp4AQJURm21BbIPc5anaxo6CXVDAhKJWUKWaCc9Kr0TXF/sMAt4ibkthdI5bO8QzK2kPAIA0WyN3MfXI62TzfNtocjBeTEn4ZJ4MIezaYuOPo1RlRNYWU9O4tlD6s6icK4nkcNVQLjJKiOli33hTqL/+XzrDsvXMXqIQOAlNFdpo/NKYcmmjs3eeH5hBQgXA/UVSgLjixY/d1DYpQQIA2wwp6USBZy2q12FzZHAOomiKsCKtgp6w9LBaRdYUygXmRKAoZNYl7fHaijC47gZV66T4dmSfcuxpMsckiIqZaAkRpKn6ICV3A4DeKNh0pMEA2ETJopaMxQJwvMELKlqyTjJpfbPzseWoysUKqUyEQSSZBOkhLF+Hv1779ExnYet4PA+7Zm31zf2rRvuhaCjkMDkCKdHUCctEdT24XVX6nLxtZhTzcnvdZVU1eLwXj5xCQsfQHCwH797+4nc2l8bMGKIJAFB1pKdewkEf3SSKLzCOjenGbHhHnHj5b1r5bw+LH29NnMo7q/tPalVRqEINKR82x76X7WDg77ej7bW6wTc143NXYyaP5lSwt20FBLx3B1pTODqKiI7LVkMNLO6agrdtRlcd7j8Ow8bmZlwcWFrDmteqfQm/3ViS70t4c1CzDJCQ5FWE6xoKBUyN+W3n3Fw0AAAzCnkAyGUWOFdda8FLrS6T27xkGrSEZQIMVUUihe6ncNX7oEegaqiqQzEL2wIJz+JRNRzZi1RdxQu/4TxYBkZOoaEdZ1+xoL/36aM4vAe2BccGhxEmZ+SXhcbsFHWE6Y+WUZUnBXJpaDoAaCE4DgwDJCAZDW2IpQCguQvta9F3FADOudLbmVaEqSCRM2CBBWRvAWEdviu4tgmSgYXJ/hU4Eo+eQmMCAIomvrEPuoKLuvAHW3DXMQCoikgD9VMj6XiNZaBtNfDTw9g/CFuCAU0gokFRsKYB16zHAyewfxBKmX8VICAZxmwRmgIhFCkU1jWpkSw7qcsE8cKniwk0XatsDX4Pv6i9/JgDpRCSAz56ZlBRCa+eP6lLkyvxmQD1TSUAgIC3PbiJvXgAgr77svlZduUD8HMSOLC/P09v8K4aOIzB2Yqx7HLhBlPK3EMI+OYziGmIh2EU/LNICIIMnNR6URgAABDXay5p/aMFX/0myfTKGJg/HFbjETVpy2DxBITQACmgWGyWVV8/8MEEKjl5ECVD9WljQoWmKJojrZyVaU9s3N32gYeHbifCzrabo2pqJPtCR2rrNR0fexOm8/uJJfkexJKDfjHqqrdvWf+pA0c+46bJA366mbsOCzjSCK5+5V4xzFJ4qVxMBAmucH27FdeBJZ0BEEtplFgoihT0Zj+IoZ6Fa3jZy+l3L6tvQXYWhRzm0z5bOEMphyV8cSMIoRiauzA1inn/d+Xek7ZV6Nz4Jk/rdwchFWsbF38zm4ctvbZBHJAwZeVAMlji6Cg0FcsSUAUyxYqM9/w5jKoYJvOey9jbBEjGRA6CcPV6LEsgoqJoV/z+ZSHNjLBbMOiCQIBhe8Q4ivAIW4s2ABwYrhCyB8NZ5feprNk4EtLytQV/f02FZQcCDIFBLImjZ+AwWqpweqaySRByBiz/pBTQosp/KoTNzRhJI6pDAvcdR6YES6I1iRV1Xrr6yjrs6UNcR95Ecwp/cYfnKP/p8wipsBy85yxsaQEImdKClIcKUaA/C/f6FfhFheU7Dq/EJlhyQoo3CAGXrHxpRwMAfWllfp24tgUHX7WAv6bldZ4lGo1eccUVv/jFLwDEYrF169b97Gc/u/XWW4P72Lb9kY985JZbbnE7xS/CmjVrAExNTb2cgH/sscdM09ywYan+6OVhs/MvZ/hYjoTg7rwzaCh/1oLXEdXK2FAJMQWE9e2hnOkkmS0Wx1OjuzKxFemddUXRU/9ZO8IZ0WgJS1dtNglMDtsWR/5j5HRBubhJ11PyoYxccbowZUrqmxmsdmYjwpgo9kW1KncFYAYREyhS6sr3rp6z4nkrkzEmiUhTIoJEyc577GUA/HVNgSTmadHWUYzeOvv9ae1Hz9a+QKIAIG5FGDgpNtXrI53WpAq2QSqYgQQjaQEMS9iOsAkgN/fLz8RyVzGFnbPoh17Y0TMeOSTDQ6m+1VMbVaEpUu1u3D+V6CcnddXEjaOpocn4mARvGT9bNVN2amxTrqo929I+eUl/4vNxOQ0U8pRkfVbnuCHmFViJRPeG8/WmQzNy8IIq87LZ8H0g2brts3q0GQDVq3D82RLhrAQ/k6EVEWpL4lAWNjMTNOGRnhGzA6rS3PuCqNBzhkqWkLKoJcl2MCsFhBQKaRRZDWOAnHmXX7ZMQA4ipB+0QRReR7XvUknF/KPO3C8dYhBIOkg/YCd26UQQMTR+XM0fdMAUO0tYJeQYlko6s5AoqWBFpErypuHOo6kzz9SdsU3+fO9lo7qqKY6QxXCTlniLVjcb7jfmD7bm5mzjj0JN23ahugGj/TAKyKUxPYrup6CFUdOAUASRiJLQInV2uC5JgoDxLCIahEBUx9FRjGZQHcW169GQKL+80SQcG9IBEWxzgXemDBGm+u1TeO4Qx3XqthHL4aYtr/138toQFrQpoSIZxuAcVAFLbmgO9b0NqkDk9cXRqiKLutouBgG7VmHXy7d43dKMLUsMNr/DWJLvS3hzkKjCOVfi+H4UclB1lIqV2DbBZwhflGCNSrpz5XN5x2DWfDBPusyMQrBM5DJgxqGHMTcBy8Thx9GxAaEwVB2FHIggFGg6snOYnUB2DtUN6NqEC1+G6HhyGKEoZA4sYRmgnKOFAUXlEQPP5WiXx6Rc3YChHuhh2CaWd2D7Loz0QtPRucGzC4XAWbux6QIoasDhXqvR7mr5WBoxQlThfdnlH6maGMLMOKSN5evwk9vAjDNNPYMbD1THQ+9vektnxOdgUwS6ajGchmnDdJAKIxXBk334xCU4OYWZPBShSbO+U5lfjmQ1Vqy18aMhWBKqADN0Fed34m2bvdHeuwN/eBb+ZS+OjFYeys6VOD7htfUCoAmynUAWtftgyM9h9/8Mppe5WEARE3jkBI8hp+zHD7wFAGqNGXiJAUHH+sI3pnKu8lkCWflYxDGLAKW6e1LfIHUnRfDS58v5+OW40HAaqxu85rpBU50Cc/GsbIHxLOI6ShYUggQUAUt6Dn03wzwexqbfLklaF2k3ZEGyoylhyykqQpPS1pSoLc2W2NpN9Zfd0/+PRIJZ+t2HSCXdloYQakOkQyUVgGSHHRZQdjS+lUC3rP37S9v+WLJsia9d0LJ2Cb8ZLMn3IJYyNBdjZPyB5459wWek8tJey/FLd5klDv5SXcHqJhwz+QFVxT2cCEINhxtA/lLp+/o9Cc5WLrGtuXH3mzxN3a8v9q6+/Ad7jeZH+5HNwJELNrose+yHjQVh4wW45gM49yrsvBF6GPBvWlU91CX27NeEk5NIFysKYG18obwnlywNYEiGZWMyi7+5Bu/YjpDih/F9nbEm7Dck8qU4GBK4ci3+5ipcuRaRckDbjT75At5VBQzHO2M5DC0lHAmWcBxvN09nkJXxy5LeewXYV30Cp/J0G1E5V1AHCqovTCg5sCT6Zv17QBCAJWHzgjERGCcVQ0zDF67DxibPOV4wYTl44hSePo2fHMYXH8FPD8OR2NSMD56LLS1or8LYPGrjmM3jh88iEYaqgATueQEALu7yQwgcWAX8h1K+SSEFIQ3ln/WCywvEwTQVkjGTw3QO165/We/8En4NfHj1r96njI/9GqWK3d3dmzZtcj9/7nOfe+KJJ77+9a8Hd7jtttvm5+dvuOEGAA8//HAkEnn44YfLW5966qlUKvVyAfZ8Pv+Zz3xm7dq111577eu/xP/TwSMGThehCFYJEjie5xnrVx+2YAjIH086/7Pf/tRpfiQNYPMVNd9qi2yr0d+X/NcPOmflm9Yeb/50el11SH/KZlllHd1A6YzSOa5tjfOUw9EpWj3IazOWOJ7Lzio3RmmmKG1VGmPqltPhyxUoElywM6lwY5k5u6a4Y+fpJ7sm/jzzzEXLipcLUsCwnKJjWwJEckGSO4BppXEstHmZMxISQ3sajl0wXfOewW0AdKlKIUuquT3L34ntuDO6YVBJKcyuJeiur5aAAj+KKjztRVbMO2/R8v5U3FWW8npuJjL9sw3f2bv8wbvX/nA+crp9XmZDc882P33e4O5Le6+7puftGya3TUZyP205/mwir5RastG+VaWH8kp9XlQ3OodrUSfZDqMxFIq3b7qxdZUizkrks8nEwL8t73lhXc2Rls2fdM8vNsVpSxzTFsYNspmfy4pVUXFptVgZYlsySxCKUi+pcRYqHKKUCsMBgIJkU5IKMAp6DJoTM7O2rYY0s0GOtVyVj4zMOVmnzOMmgHgpHSGDiJRqEnGUTrDRLzMP2ul7HHbABIfABFnCgW/xwz/E4T1QG6j6erX6rYreQtF2iq0WIQUIQ+mg3HlaxJJSo2wk9k8HL/3J3rcfuv+WG/ubV2fsr204cuFVP9yy9ttfKBzIOlbOtnoKc+ckGj/SvEHTsWob4ilEYlAEbBukIBpHdhZaCMUcClkUs7TS9Z+3pFC0YEvMFpAtoWCifxq/6A6+wnoIb7kJyVpEkzh7l6weHsaDPRiYxSL0TiGpU1RFMozHexe7CN5QHJzBxw7go89gzySwaxWakpjKoSmJS1cltNfrnV/CEpbk+xLeRKzcgus/jJ03wjEWsIZIBPy0vsfSk6S+2eQ5UQN5VhX7gCCCydbkWTwAmGEaaFqO9BRsG8wwSjh9BDXNcBwIglDAEoaBuUmcOIjJYRx9EqePvMTFZ4cz03fs0UZ6ZMEMx0AEx0bSMrvsrHdpAfdP5wZsvgj1LVi1DRvOR20TtlyM9eciEl8wph5enA5PcYVigpIqKcR9xUiML7wOF9+A3e9CXzdYYjw89v/U/d1Phw99Z2TvrSf/w5ABDW1ZEjkDlgTIC8ALgu1g1yrMFDCTR1ivrucdnTOrt0OJqFhZj7AKyZAM28F8Cf/5HD81aH612/zc3tJ/DuPKdd5NdLWde49jOI1k2LvtluM/nkWeVj+zDYu28ALzzTOWF3bhCyaRew+XfMOPVemo0vYc38HcfPfDAhEc1Pnc/+SCN4b8F06UxwnOhYPXWPmG/AuWDEvi2BjUYH69HxUgIKyhqxaqAlV4foasAVvCkZ5PPxmGpqCzDusasaEJH70Q1a8YLH/T0RJf+8fr/zGp16+qOrs9ubkx0nVJ6/u/dcX0v182+uW3HF2e2KQpIU3ouggLoepqOKHXqUJfV7vzb857tDm+ZjTfe0nrLRvrdmlK6KqO/3Zdx8fdYZtja1rj65a8828OluR7EEt5motxavB7jl1CIC9XBtdVUXE5uiLZi8YSyE+Rc5c7CYBIkLKy/d0Ts4dKpUnyXZBMAIhBeaV6MtSRqLuqp+/2mqpNTfU7y5cxN4GZCeTmkJlFNIaODah/vcGil8TOm3DP7R65nj+ZSsYzS78iTy7eRL7MqmrAuVejxg+HJ2tw3Qdw8CGkZ1DTiO273sir/b1ApriQll26/e4AAOyJTHcTAMloTSGs4bLVmC/igRMLFIX+GU/5WpCGLxHRwMDfPYS+WT+eTwuGdd9cL5HSzfcQngh3hbTkitbpHffiXjp+MKocbEf5t1Ou8gPq4pgtVLIVKJAOrwhoKkzbO4urmigCK+sxNPsiRcf/zIRCCed3ojqK7W3oHkPvNAqmN4L7WkvCAyfw7Aiu24DaCB7u8bIJimnvIjNF2BICmLJx9wt422ZkDTwzuOD2lnMxJSEVQtaArkIlbG/DoREUjMD95Mr/GZ6vv7kG7z/XK+1cwhuN+hD++Vz892decScGCF/YhuWvmmZhenrajbcDKBaLd91116FDh/bscSlB8I53vOPBBx/8kz/5k/vvv3/37t3RaPTxxx//1re+9YEPfODyyy8HsGvXrg0bNrz//e//+Mc/vmnTpr17937xi1/8h3/4ByE8I6lUKrnjO47T09Pz3e9+d3Bw8I477ijvsISXQFT45gxDMoHoNVLc8KkiPzmPOo0A52eTytYY1WjXb41fnO35xUO3JapWWg4Sxduv2XjTTPbrR8/8uDbcsnXVh8+Imul8178ffudTOG+caky6k6Rpyk1ntX5yOCNm8i+M6q0zSsdKc48tzayoHwxfaSK0I9atG0cJqM9eYalTppg3aGpcewz+MmexSW6EnxhlvjGJZWJSmmMKU9QO6UJ5svHkx45feVfrs6Zi2nDiVuim8SpHP9KFM0nH9KLs7OUTSK82yav1qUQMy0aiH1otywomJklSSFOUxhPDy0romEdORdIIJ43UbGxiWbaVYJ9ODv10+VNSOCkrfKR2aM3gtnrxjebcXUVNT9mI5Nq06z+XkwPhRNey9R8FYIhQNlGrhiTUSOYQRa/GQC/mZ1HTSB3vW4brauW3xjnjELM8WaSTBbbYVT/S4ZqilgAzEzXmz4g5G/94hnZW4VAWhlRAgIyZOQiKGdmYklOrBWyL/3NKsRQRjUuXHgekOaWUkTbtfCnebE2AHYBhDCN9nyQBVkg4bm83FDTkZtiup/6jSFSjyy8EJA1Nf6QWjklInBjCSJ8TEpwTiiFATO2FmGqDCSytDRPRZXXJcFR+fvDAmmhVQtUyjvmlFRc2alF3qGQNBk/AseGYIAWODSZE4rjxT5FNI57y0h1wficsiYEZxApIF0AEXcPRUV8/89DQ5tMd/PwYnuqHruDuY/jYTqwI9LCqiqBQgg1Axfplvzl7c9rA1Q+jKQoCfjKEZ6+Nt330QuRMxPWFpfRLWMJrxpJ8X8KbBmYYRTS0YP35OLEfpkuOHPSrlvOLsNAcgUfMFnTxopyVBC/rurKVfF8/wIxCFrYN24KiQEqoKkpFuJ0syYFt4dwr0X8MoQiIoEcwPYp4CqqOumZviT15iI88EiZsr6bxpH1y0lzfvEKs2Y7q4xbdWYRC1BmmbRUbhARWbMaKzXhZ2Mz9RRSZ1kQQqry0dFaC75qGxbBYvL0eglQd9S3Iznne475Qf9SOhGSY5vE0TvYVJ9fFAr6MpgSEwGwBhoNMCWsa0V4DVeATb8GXH8HQHIbncP8J3LARl6/FWzfhF0dwfALxEHQVz48ipspHBnXHABijI9bQCs0jFQIkAoXgqPiyK0UNQfe6/wAq1nCgw1mQF94NvLBvAIpyw1+5IJPd+8QBR/xCxatyZn+0RdlmC2zzBfqZN4wITqc8OHkeKBcNMaRLXkKDC8NeeAH+zqrALWfjzm48OwxIL+3Mkl6qHyRyBgA5OHXvTS907bhiXc3Ltsf8L8TOlvfubHnvoi81PQzg/KZ3PDby7eNzewCsqjrn/GV/0D//fE245brOW6tDzetqfuk/TthsqvRmcPIs4cVYku9BLDnoK2Dw8Oi949NPMsugWCWf37vsWix7JkEgCYYXly37El2oSjgaac0VBg1jnOH16yZAMASxw5xTUyfV5df2fu55NWpZ8+du+eK6lX8C4PF7u4dP5RRrO0udCKqOgeO49gOIvnF9ZJM1eOef48SzmBrGeD9AcBwvTOul75VlhHcXwPDiEwQIBZe/B+rCRSwcx0U3vmFX+HuHPX0APAUNgCKgq35/VFQc2e5ORIiGYTnQFVy2BukSnhnwvcHs+feDYt5NP+8ew4PHMVPwdI5F+QHkS/eK1unrBATYjvfGI6iyoHI8BbRU8r9RBdY1IhlG9wTSeX8GBAHMFcCyQq+vEN59FsbnUR3Fyjp86TGfHQ8AENNxcRck0DNe0aX8M1WyAK5ZjyvXgYCYjg9fgOE0vliJeVaOm8nhR8+CAKesFbkxAILpeIoXHNx/HJaDm3cgFcb9Jyr31h1K1eBYsBnVUWRLiGjYNwiF0FGHqSyKZrmNrXTqwDHAJjFFZCJrLHnnf6P40EqM5PH/dr/8HoQ/XY2/WP8axuzu7r7xRm91i0QiV1xxxf79+zdu9Fx3RPT1r3999+7d3//+97/whS8UCoXVq1d/7Wtf++AHP+juIIS4++67/+qv/uorX/lKNptdv379d7/73Xe84x3l8dPpdHn89vb2HTt2/PjHP16qf39lUINON9Txz6ZgMTXodEtj0HR8NeC8zYrPKqsIKsp5C31ZJMwMkQaGJmArmmXPr+t437qO97lH1QIc33V77PzhUpXkOkBC3BvC6PurW75nbn1EbnfkbMI+02btN0kD87LS3ufD7+7Wr/1861sbw633TD4H1lnYU9EnFCdhK1l//QLgR/rhL0sCIeglLjjEJcVUWShSnEiN5rSie4Ch2P+69oFWE0nDNx4BnWECFpEOCGYmP3sAnjSQftQSVFm5y9JAklRAmqNdMGERWJUYSOCSwQuShZVMloDMRw/f33Z8LJIPyZADPW7GkqWaQsiGfjgsEDK3sR7K7PveVPwICFOnvr3u6vucuQYKAzEFAAp88inu6SVdx8ALkBJdGzUGQIycA4dZN9lUCSRJK2pJRVoAJBRDDUfNHHpLsncMGoFISimFyqTESllDC+mWxfMScw4IGjv1+bHJeAsAVRo1xWmGVGFrjmEh5Kprub0OSUAwCI4gCZR0GkyoehwMqDqmRjByCpaJli6s3QEKI3aWYEbf4xy3nckkhMWGELk4JXPSDaQXyak3IrEkGUISQSUREkpcUU8U5pp1z6To2oSB45gYd0zV0R0tnWZdEe1roIVQE6S+UwV2rwJW4fkz+PYBKAoMGxd0vrSnmxmPnPSECwEvjAcd9DIyy86YMlsjQ1NY2/Sb8wv2ziOiIqoAQEzBsTTaooTEUkHlEt4YLMn3JbwJMEt44meYGvW9o/DtDL9UWJLP1omKDeHtBo+eoNKbM1ghjIpZ5m5SVNh+pjURMrOIJWAbcByEYyjmUSxUyEQLeRx8EK0rkZmBHoJlYHYc4wOQjM712LoTUuLwHsSdGajKPDdspIfP3zGnX3wxALRW88YYsjZ1RKBXwgsnn0d6Eo3taF/7UrLFkM5XR7k7DwekkLi1hTb4vrF6Tf27FdxXomoVbSEwHAeKingKtcswNYx6s95QjLiUDklT2h0Hs3jwlyhYWF6NNY3ImkjoCGlY14gLOrG6EY+ewtExjKRhecztsBz84iguXYO6GIigKTAszJcARoGUgPtb6Rv2kg48o1KAvTB/gKamPOsgE0LAt+4pQwKQaKvBSHpBD9VgUMXz2wf96VQZr0wZv/jNeLHnHS/1lpQPDNr+/vcuUU9EQ9GsXFj5Gspv5GQ+yO1Xee1CKkzHSz6VjFjo6Mq+R5//Jm8KXVK/e8vp1ZjKQROYKUACqvDrR5hA7c+o/xtv/bsLDyyLvZ5Wrv9ViKrJz5//6FD2qOmYnaktL3bBk08osuSd/6/FknyvTJQX8Vv9LuDOO++84YYbBgcH29vb38Bhewe//+SztzLbppVm38forvZe+jIvzEgmL08N5GWak58pCwKBiAUpajKxsmRMF4uTXlocAECVZCkEElqoma1pxykREbFyweqBoT1j0cxEtXz8dFWqaP7fRMRAKILzrkbzb6CfkFHEvd9CKQ/pgAT0MMzSgkDyIiYSAJqO7bteMdi+hNeBv7gD2RIgwAxBWF2PMxnkTT9yzwG5DghCIoTL16I6im89A7ieZSzM4qAK6Q0Yws8XqEjqhSkfCJ6BAUAIRFRY7CWzL9yj4hbnwAhlB73niCf8yQXY3ooXxvHPe2BJL19AAIoCy6kct7Ief7kbjsSBITx+GlkDJRNZAwB0FWEV123A6WkcHkUpwGVfJpxhhqZgbSNu3oEaL0sR9BUDvQAAIABJREFU03n8rwdQNP0mtIEbQ7SAMj740638noGwhlt2oC6O2x5D0fZa2Jf1MU1BSEPRguNU6OaJENW8BwewTErZBliAQpQXyhBCKj55iUeFv4TfGH42hE8/h/7c4u/bYvjsZtyy1JvttwBviCjnvAMJSrwu4oycI78xJocNkkxroi+8vel/HqVDM3Bk6St175W5/SCqrdq667zv6FoSABxHjgzz6ZMg+hTd/o+O43AVQwcyq+Xo/8ju1yLNT4g1U7H17dHM6NhXbRGyoWps7o9+aEZ03mT9m+pMp0R7e99n5iIHBqq+aSqzXpAfBCICWErPDPQNNEHCAYNZl4oqlRuGzz5Qe7o3MQHB5K9hqw0sN/3IOqOpgNEoIeBY8Eyzin6ywBgUPssNBVQchdX6kqgyzKyGuCVWzey0RC5WbAk5iUK452jdwQMpkVO5ptT2h727aoy4rRSZMVK3l0UpRqsmwk8z2FJKAFe3XrnqrHvGv2IpCWIHegsdS6rFHIwSLBOpOlz6Togn0/InU2wxDAm95NhxwRZYHUu2KuwQsxRKsjgTtXIEIRUm6c1IkmILRWUnE6kONXK0yuSjOdje9CwtkgslqvKTBGISUhUFPTmvJkn15qzWkzXBJGAQD9doToRSqswZZCRFwYDjIJ6CUFCYxwXXY9ly7449+eXirKWq4CKUiC5NTWkedeqKUheyxPzldc/925rno4pqOHJ1NAWiM6Vc99l/2KJXcn7uuCvfP2SRwqqjzCmFm98dX1G1kFBgwVsOHBpC7zRqY7iwC9GXoUf7//ZgJg9VIGvgqrW4ZNXQ6D2jk49GI01rnonSTJqEAsem5R3q21+CWPMNwWQJG+5EaxREGM5j/zXofPlpLWEJrw9L8v13FL8h+/0NR89BPPvoAn9pUHS6JcoySExCCz4saFaFhV5ZfzSiha5j/3AiaDrOvw7TIygV0XcUQoFje7u4I9W3oKoeuTQUDTOjiMRhlZDPQihYsx0nn0NCTrFtmxRdZzy08h3rxep1LzfTvXdiqAckQMDmi7D+3MU78LNZ5xvjbEkSYJPF2qjyqcXPjrNO7gczxdPGFIXtS2s27VZsC/sfwPApPNHw8L6qfQk99KXmS87+2gBshgLYDja1YHsb+mdQH8fFXQhrODSMHx5CwYLteN4W9x5VRfGpy/DFhzBbWGyDBjzgkjQRFyiYnjmmEBzp2dTu3kQQrrv5RcbvYkiQgKp43DuVB+nCdwkFsaDHLAItYV/kQ6lsxWJ/vfuhnDTBDFFuS4tAwXp5nKDpGvDFVxLzCRQg2Xd3qEugYKJkgyRUZTaWufW8j9cVa0GYiae/fNHzdbMp/PIYTk2iPo419dg3xCXTgU3AZGruc5f//Qc2fOW8ZW/HEpbwm8GSfMdSBn0Qo5OPRsKNRDAzmXJw1Vv3pC8EFgY1veVQLlx6PRHODjlCSgWKaabL5rG7g6MwwJDSLg4xgUBgaObbuh9JRYvhWXWlMJZf2nvkrnYb0ABI+6V7f/36CEVw9uV48heACumAJZo6kc9gfgZCBRihiNeaRlURT6F5JTacuzh3fglvAKoimDfgFuipArVx9EwF/Chlkc/QVOgKLIlHTyFT8jq3eHi5kLvfPdVhkFt7uTC1Y4FrnvyEAkZDAkNzAC9gd/KuxH/rlyUwmfXP6f9sNAXMcBz8+1OoT0AQbFk5CwNS+tfD0DWsqkPRwtefxLHxiraxvQ0FA/1zOKcd53dieA6pMCzHS+d3S/xqE5jOoTaGWAhj8zg0jMvXeBdWE0VXDfrnUDACFYKLUlmwIIsB8HmdGG7uRu80trSgqw7dY4FgHQDAdGA4C6JYDDAjZ5afBosIpLuPLWVCqISojvuO46MX/co3Ygm/Dm5qx7UtuH8UD49jMA9mtEaxuwlXNyO6JPf+DwLFfg1O67giPtA0dSB3NEfz6+OP9dPpHFpjKDnhh/Xb/8eWX0p2ljdfe9K09s8c35A3tz/2JPeeMjX5845n9cRIuHpzHmkChWBuRV5Xq6Jq4iqcSU8+nm+79AyxkCUdCgSSzhkVTkuoWiKWMSZ7VtyaNiYJzJBuLhSxVzGkAcyw/QxnBiRLd/GyyMmp2m0r+vIUC1FrypmLI+euXFMKlvsrHAFhh9g3/oVbuucS0wcCmoRKyh6X7UFys+2JWOiOmtdKKZva84qtKGdqniGIdGy0Y3J3xGxandkcE0cJCjAWQp4pypBSsUN2cry6VxYEOYpUrf+fvTcNk+uqzoXftc9Uc3dXz62W1JqHli3Jkm15nsEDtokZrm0IPECA5GMI95KED19IPuCG4cIFAiSXJJCBhARsYzAY8IhnW5JlW7LmltQtdbd6nmquM+y9vh/nnKrqtsBysA0h9T5+rOqqM+za59TZa3jXu4g1Ipk/sYMuz9IVd5cOJY1kKnXtOfHdyekxuCUo8NRJ+dB3Hr/gxqZoYQnunmQCuaYgr2BFXI0jslDW4kSIeKWYLPmhDyFDohggWOqKWYhEOaMPeIiLeX1KNC4nE5PCiLrFqJ1xNbPUluAZCuL7OrX8vp59WDrHGRlemfUMg8tD3Awqz8C43nrhGQgNADQDhUz1qGestg/ucgqm2V3MrXqdOd2REP93LBU3HKn/Q3ffQyuPLbLieem+q2tdxnMAfH3FRbXReQC8KJ862ujqnin1+xfteYu5Ab8CBGxdgq0vFdK6Zh1+uh/HprG5G9t6RiYefnj7O6KRVleW0oXr2lUXNA1SUuRVVI9ti+CuS/EPRyEZnz+rHp2v41VBfX2v41VFPjvfJaqNp6OmRBmn8rcq/PpacBjXRRBBnce88k8Rbuk6OLIbazajowfjJwIfnFX1JDNjaO7AZW/ByaOYHgUzClkwkGjAsRewaAVG+5sFlxu1qUVnd4tVawEw+Ln8lKPk1mSbESrQey6Gj0DTQATFOHFoYYCe5zw+UoLHxAATEeBhgcYaAPWzaX42Z5hiqZcdeEwML2lesgYX3oCJIaw5csUfmVesOBPx/pMQgyC/Wl/g0Dj+8AKc14PpAr67C6NZWAY0DW65qtDv2yUrW/DQYcyUAjeUa2aqGpIGetLI5WBGkXfQkUKmhFy52hOVCKbuboHxtKruVzv1866XABhujSAMUaBb5J93XvVEJXRek6Vhrl5s4EUXuyYtU2WP0UK+vxA1Q51/24W6hSCABLSQOGYKuBIKgYQxIWw2GZp6gjBTqB7K9sbiQ5a0DGUAsGz95L99r/m9f0ofuhiuB1MHgOki7RkhIk+TY6mJsix0xk/diX2mPOIpuzXWUxdtr+PXQX19Rz1AX4uI1SZV2TIaI1Zr2Z70XdhwPSYiZq5JkdYQ3CqtX2sX3Yr4tuflGdLfrRreV0RhmxgCmBlg3d1iSkeQZyhnJLpyi9oexVM2Lkm14MwLX60APYBFK3DjHyE/B8MEAw1pgDA7jrkpNLQg3Y5yAY6NZFNdQfTVxM1b8ZWHAQ50V54fDtPg4drsmyYJE5JhewCj7M7rIL+AZV9rCbJAxIDtgriGUFBjUgTLP88zvIiwNI2ojoMTYbYfYQIKIKAjhVvPwq4hTORACBQTAWgCqQhmCkHgezRb86sgANAIhoa3nIW+SZQdrGrDxctx+/PYN1Y9OAiHx/Hlm6oL/cUrMVPEZL5K+Fzdho9cio/chaixkM6wbxQP9aFvAgREjFAsKKS+1NpVIKxsxcA0vMp3DA0+T+GRo3A8vHsbfvgCnjgGpYJdVHi6eQQY1P7KIUBeifU2lg5BCD2PpgikwuER/vp9ePMW6vxtFPL7nYGl4YbFuGHxb3ocdfxWolAc3n3oC+NzA49OmSTic7sXH4p8UEMXAA0oIrVy6a0AHsuM3Ljvp4165JPP9q+athOAq+wN4+0njNFbx8tDemRPulTSY73pi9XgP9myOF0adFTx6cm7Ax4UKRvxLve5NhElShJEVE/ZsigEKSWpQmwX/jOSNaDFNTOaymte6OURCYDZI61MVpOaVoIGtaW7tc0XOY+mkAHDI/SZWGVDU2h0MZAKmofAF7WvVEqGfiAhyAlUHv/+yiGCTvfMkLYu4w7FvKQUlqvlNEXEmm3OFCIjsfKibHTWchulViZo08nD0ZlmJVxdRfKRcQVZNjKeUVRMxAwWgL3/rgtcNat3NnvOHA2+e/25/9/ogHRKKqI9qWsDM9P/re/xj22cuY1bTSJgxpMqZ5uGTZ1tuZEUZkFCl4GkbDBnzAAUIABiBal8c5bzEhpIgglMWj7VpEpQZMmIrkwjeTlRizV7r6fygKaabjTMRZS6Qhv/hmu0C3bZGSFbIwYsB9Pbvfbl+uwEBNjJc+O3h9RWS9zYipSWurbhnPY8jxRoaYQ2xhcR8Y1JecekqfMXe/euTjQkhIgJt0G3vrby4gm3dP/M4I+m+q9JL7VEkE+69IyGjxZ35Se1sdjc8iXa6mjjS96xR+d2Dub29aQ2Lm/YsvCzuRJsD8ub8cGLUXYRMwFM79/Zbq+3I45uxZ9J/PQ6888wNEg9y8W2X54eZi7s/pvSsZ+KSDpx9v8w2886nZ/SAlzUhovaXnqzOur4dVBf3+t49bBkNfqeq+FAz6dHo/Ky9s0aD4zCNjDVj0T4YeWACNnSFLgmlWWagNEBjPVj29U4+0rseADFLHQLXlgnZ0VwbC82XozGNqSaMDcBxYgmIDToBjqWYNVm4dqxlkVLTGsJAMX80f4nvztxWICualr896svjwgNmO/UM4z53Ds+XOSvDiubg4kQIINoU/zFsQAecx1daERSE8mSUxp2scZAbX8UAEuaoBSUAgiawNYl0ARciW88jpOZYOIMEfqAYbR6RSvaU3huGKzAImREiqqb5leHr2oXf3AuHurDWAZZBzMFlFxIBnySgH9wjWcnvHhBz3eGFyu8PD7ly9dyIYR+dw2njAFfUTpI0VDYpg/+zcG+3EFlKoGahMx8maTKQSpUsMoLCoWGK3yyKmue5gWbuPbrMyQjbqLswRBQDNcLbpTKl2hNwPaQteHbTRUuHdOiQqej2Y6wmVDW7CVHUurH92pvuj6IzgO4theHJ0BEnnxh49B7N3xjafIUEgo/GfjynUc+QxAXdt3yrt6valQPMNbxH0d9fa//fqroXfWBfGHg+MhPmFVtLN53ZVFDNwP8xywRyLSaXCcn2Q2fs9U8pb82F8oTjfHVtjtrO1khtNbmraPjjwlNl+yET2T/YUuReF7NxuDkPaG32cd1pS85Y8O6CxB79QWrrSis+ZyqpnY0hVqokTgip92NoY7/IFa14As34Ds78cIIPAlPhqVtftqHg9R32YNkCKoxGCu5/WpsO3zBoWXAVTl71MjdILyh51kA4cIPYFED3rIZf/MEDoyGmzFAsHQQ0BJD3yT2jaEhhrkiPC+MCXmwPYCg+waQCqWgwm+RiqLkon8KSQOXrsDyZhQcbD8OhLaq//spuvjwnYgaiBi4ZCWuWI33X4C/vA9jucC8PToFT+HNm/DDPdA1LGnClm4AODSOv30Ktht+kZow2IJqA9/KGZoFy5BfGlpd/p9K4ckBjGSxvh0tcWTK8Djo2DAvF8JVkxEIkiIxg5bHRW8XHyiAHdE3BEehUAKI9s7yoR/zp66nltZX5v6po446Xg6e3f/pkfGHs65cjxNF7uhGNFIavhPfSenIS3wydEB+On283YgldKNLIc9eTMmI0ldk2/7HvqvzhmML7YW02HHN+R9Z8Xs7OHvk2N8J5gNRYigOvF+OcD6q8uTEMkjbXvHWNZ87kdvz4ODf+0/TaoyeQUTXHz/39SfPJND3lz/+QOcBYj/8TARyyTTgGnDb1ViLOzGKJYf0TVeXH2ty0a0lXzBKj1u4OO/O1LicHiCJDV/NtRo7IEWKuMYR5ODZ73cBJ0AAjS5abFJkp0rLJ1L7icokoASZbpLIYTATM7Ej8tnEwLiM6jKWiw3nYoMElM1ZMJtocCmvsalRpJjvs1JLSJi6mS7M7F2cQkfL/y7zXzOSRHOamJseU7KpJDwgKpDUjHRLa0Hx0GCYS602OmOgVjCwEgNxNMt/ZSgPmlLQpxvbZMQiWwGkSVlANPHouKNki1dghbIWT2xpAaCKTJr/tA+yFH7NQjHP516Ogf2w95TaR2cTrOTOPDQhbm2DIDo7Sajps3dpo35GnAvy3fb6u2b646xPuaWN8ZZPntjxnbFDBelZQry+acm31lwuQKU83NnIX27Y+ohzIibark4v1V6K/vDEyPe+vf+DES1Z8rJ/eObfb+u4qfrZg324Zz8EsLkbt27xo/PYO9L7zz2r+B1z6YldZ95j9Gw0z38/ZzOUaoD2S4tOyiceyD71KZFYJLMnco9/ovmmH0PU3YQ66qjjvxZau7HtGuy8H2FeuModWsjJ8V+r+T5BDYWYwljrPNGbCsOnQn224LnQTTilMIgK7LgfW69CQxqNLVi1EcNHMXgYhgUh0NSEfAb3/yuEgOvAigIM14ZdRuvihZS+vtLcv4wf7okkATw0N/xEZuTKpsUANB1nXogXnoCSsOLYdMm8vdQTGTb9QmdBgjiliVs6IJgPF2lVLFTtBgDRY8X7SmVP0105nbCW33OSu9poXWze4dIx/MkV+Nl+zBaxug1XrwOAqTzGstVoMgTa4pjIgwENYKB/CidmYGk1IRiGrmF1M45OgRFI1lzUExRYH56A7cHQ4Up/F5IcTHLRMQYbXUwrvUzSINaql4/9xr6Y156tqo3jvz/feVS18SD/KocBHdTeIvNfLGz+U80GhDeEAggRARawvZq7rUK5qxmJf1dt68FUASczAJBzghSIP56IDiI0xjGemU+/C3cnanCa/ufT/+/DSx4F4ZKRC5vKze7zT2s3vaG6cU8an7tBm8prLYl3xn4fp8JUaejOvv/VHl8O0PbRO8/peOOZLVeecss66qjjdFC3vKuIR7suP+/ffnDv5qm53dV3a6KXBEEUMJaJEIt03HD5o5n8kXseu5EgmCAga/n1vnYNs2e7mVi0S9fiPd03btv0pe17/nTv4a8yc0BjI1o2vmXL8Tc1lJf2rRmd4KSVm1gh94q3n7vlgrpQ9X8lJC0UveqarRhRHY6CVNWceSVqjFANESH7AkHYohqPDsyIkOmha4EeTqVOjitNgVGN1HNojrTFcPZSGAIfvgj37Mf9h8GMdAxzpUCY78A4FMPz4EgIqlowilBw0BTFbKlGGCdMR2kCBRtS4cl+AHjgMLoa8JbN0DR4ssoh8aXqAxmZMr7/PBi4cnVVQAaAUhjO4OIVWN2KTBlLmxAxAODgWNitnsG+QH8lGMXzBQQJAMouiGAIeBJAQGWptbb7pzEwDQoJDpYOW1bNpkoj6YDPSWCCKXBmF67tpdYEXdoIAP0p/MtOFMpBws+LqSd3041X/dr3TR2/CswoFwFGJBbWp9ZRB3B08HuNyVXCGXOhC5ZF0dir7v6jq5xjeXNdA9Y1BJslddMDp8tuZ67cViwLMCA8KAJ5wrMt++xpsyObmS4cnk60HmxdNl48rmo8ueB5TPjkOffl3ZlGq23P1INz9jhDVQLkHPrwa2Y7rxjtHYtmDNb+W/9FzzUPTpl5/0EkIXT2QAAxMXSWnRgqyvZWpUudnMaVLdmj0VJOMrSwX71LmBGwCSWB1XbIElOaIl9XJ8zKVsq0atxGxcgK0e2kF81uMt1mpU1Oxk+CkLJhKQklU6XEaNMoBxaRm0nsEEBRD5ljzNB0VxWYlSLXRhkQdmFUOHNg1bT0WgDx6DNFtDALYjLEM82LevVti3lygg8VsSoq3tKKSVf9zUl2UTSTcTdX6Z4byIwRh243XM20NSvqFph0hvJIN7gMi03HkSTLIiqkZIapbE16yeKUtEwiShRnvT0x49yY1S3MpcodZmZWYI1JZ8qYyJgiO411m7l0x6yWcZSAgpBPlcTjR/Tzk/R7rZSYH+luNqjZ+LR37opYw7Cdv7Ch89HMyD+PH8q4NgjdeuLH0wPHS9nkdMOjd0HT4HrW5W9cXdG1/9XYNf6TJqtLF2ZESzw7/pNqgD5bxj370JoAgL2jODiODZ0A8MhR0dqg7FJ8LrVu4sqmK94MTaOm9K8+i5zrF3qCSIMedUa2y9KUFu84rfHVUcdvAvX1vY5XCk4ZB3diehzSQ7oVpRIEQVLVxkdtTLWGXQ3Uxu8XHpbnvx8EXBdsyfBcSAm2awK/gGLsuC+QPp0YwuVvRbmEk0ehaSgVcGA7DAulHIQOz0UihSVr0L3qFAX3XB0owGCb+dkcdKLe+PpzaclaFDJo6YI2PyZEAFeGopNos/iJOXWsRIrp7JR4W1tloOLqtGEI+6HcXMLsiZVTQvGe/MIAPYClTQvlPRuiVakWAFEDn74O//cJHByDIwEO1FqkgggV5DUNBkEyejtwbBqexKZunLEIt+/GI0dDp8/zvwALImYldGIGWBimUexRVkkURTB4IaBqXGwKL2cwWyIkX/pT6PcerLniAeuBqtH8F00hNMAyUHQBVIvRq/1+KhH80PUGIAndKQzMVD8NBGqAhIWcPU+l9vgMBKHkhDGBysAIjsTKFgxnoGvBnPiuOhi6gCshAKXWZFavecFXrVGyY4qW9cwrkpjI4RdHUHCwoRPnntpecVSRhOaPVhOGLYun3KyOOl4W/iuv7/UA/UJkCkcoFOYO/iWEUjeBApy/uBbLY9//2XoQPWdd8kTsxjXus+cW72tWYxyylhkAK6nKtjtTLI/Fo52K3f6hOw4e+7uG5Nr9YtlwGcvlnnZ7ZDJxfOeK71/e96H1h3auf+956F0Bc82vHmcdpwkFDJTKzYbeqP9nuNuJ562vrsQNG/CjvUG53zzaxoKiOYYQPmszPIKAz+OsGIOK0ZbAeC4w9/ywkBAQVNMJJ4xBmxpuPRsxA66EoeH6Dbh2PYjwgz148HBgrwiBTAnZ0FYITh2ed1Uryh72jYSy72HB57oOLGnCvQdCuxUYzeL+g1jfjueHg9H6x9eNwKTwN3z8GDZ0oOhU50ExPn8/3rABN2xAR6r6FaxKDz0Kx7XAEsL8P6lKoABBE2AO2KSVwVSIFcTQCboIJXHCUlUGrl4LXaBvEkkLN21E2/zil+XNWNuGkUzNkH4N+ew6Xgonj+HIboz0V9/p6MHKM7Gk/nCtA1i3/D0Dwz+M6Jp0PBsWqWyq5dqNaXPj/BjmuzvWPZefXP/MnuaihB6BU1bEgkkwARAkBNOdJ/73wPQ4sabgEWmsXEEkSC9B9Osrpym9nMeH8vtft+T93+v78/sH/87xSpJV9fEdPrYTXsQTqtlOJN1IWfPSdnLKzIOhIFzSDeX5xVP+o9+Au1nuG9JcQ6E8+/wqh8rEriChQMwANEaMEGFowCET3RJxBYN1nWELu6LyWrFvKgaP/6anqxMNU471oPCa102sMbxRIqUxF+JPeiQ0yrflkI2oYgSsypZExENDCSMpSOEr8CoGE5GCV9CQFbLVK5quEsIQIgIg3rS8MLPHseMsMw2N+oar3kcRgz7QxTlJSR0EtJuUNvKz0YIRj7p5JYRgKZhDD9dnQCBnpbJWU9zNsScUgUA6u9xqatNeozbj5oTQGopGwoKbUlkqe8wQnnQ0HRqNPOe19CDdjpab9eI+eaSce8YbTexo6HBaSqbwYtrMJCIDaoYjHVSSIFOqgkoWoh2pnVMnDs5lzmk+43w0tmF6FPk5NHci0YiUbn5oUVB/8dWTexp0K+PZGomC9DzmhGb074fQYRfBwM57ceUtiKXwkojoCalcXZgSbkSvWVlsr2YdozAzDUgFErFoF8hLdl6CxjNO50dhtJ8lnYymR1g65tLLRawuVVPHbynq63sdrywO7MSJA3AcSBezE/AcNLSgXIBTDGOnFQbeAknRmpA9h4So6vuoxl2rxKow4sq+0rgKIrdKhmL3APxwLoN1QEEqZKYRTyKVhm5AScxOgBVIAwAhYJeRTCM7Cyu6cE1ZE228pW317ZNHCXR5suu8O1n1jzOD1se093QmGijRgBeDzm/gZ7MCYJchGMsi6ok5atQB8I4sXpdGW+hqWUK/Np08XkqOOGCCZERPO5ym1YTI17eh7OLMTuweDqgNFYo5M1hCASwRt3BiBp+/HgMzMDSsaMGdu7F9ICSPh1wD+CJ7JJQiKGbAU9TVrBUcCA8RHQUHJRea781Vshgh1R2YJyVPFQ6cjxqn0r+KmoDrLfTTQVBA2cU8hHdMcFf5XDqCCI/uSuTKVZ575WwKcFXNMRggTBcCF54Bruj0AwDiFs5eiuEXKvUEgfTSug4oRsJEpozBGRDBlZBKGUVeZInLrgIDJ2aQK6MrhX/ZhbEcNMK+ETRGseYUVkFHbOWWtmtfmHpQQFvWsHld+qLTvfp11HEq1Nf3/wwhy9cWhp7wZMHX5KAa59nnlGm1WVJihqeUtsHZPmquuCJ/uyQd4aILrj6kXVkSQKE0vPfw1/Ye/hoR/dRad7/5xlvUV0xZcIWIaO504sRk8lj3xBmYKlSVv+r49TDnee85fPQXcxnF+Mc1K29qfYmKhHHH/dHU9N5CKS+9MxLxKxtT62IxU7yGabstS9A3Gbz2Gdnn9eDnB1F2Q+tPzC+wJBBgaIhHUCjD4SrZg2uEZXwwI1sO2ZIqWK0VQwmQwIU9GMxiZBaeghC4aCU6kvjW09g7gqVpXLMe69rhSjzuPy9DukHOBjhQn6/8NvwRDmdw21Xom8DfPoWSA1Dwo+obRzpa1djxB3ZoHIxQZEYBIkgSOG44F4ChYSwHXYOnArF7n0t570FctBxNNWSN5jgEoARIhbky//esQnZ8pTSmxqyuRMwE4ZylGMrgxHT1ywbjVWBCcwKzRQCwNBSd8ICEY9P4syt+1fW94UzePUgzZYbiNItLt57+rVHH6cMp48l7MDqw8P2x4xg7jtZFuPBGROuyXf+1cVbvJyNWSzZ/zJPloltuiHVvXvdbhCi2AAAgAElEQVTfX7xZlxm/fd3rSw/mLbsAlH3JT8HExBHPsAr8SOeBo7HhORU/qG/oUCOdPGoQgUBG+j66sBHFZd7hVjX4rQO3NVrtg7m9riy6bCPsS8MAiAhcFrHDqfEpK7cy2yFJ7WscciANpTlCCigLdlFLxNhGjbSLjVybJ5hVWrEkUaJ4GWY75Sa15Iqy7QgnRlKAUwqLKosAMUPOY//56V3AkiiLsB4fEIAE0kW42nRfx8HFGWaQIpb6HIOlAIB0GZ4OBmZjaM1DEEyJEvmLgwKDiQHEJYSCBzjCa02uLs4eALBo458qWS7OHYynr1x81id1qwn+VKRC+0cj8aY25x9tkFY24lG3AAgYCm7wZRSzEFo20mxIR1dKYylYBkVhEy4zSDJ5qkHNpMQsFaQQxAxBxFLpyoXAoBc9cBccByvPxDMrD39i6OlExJi+wP5I/9XrphfDxoGnMBsT423pHktrzZcMZUgrRuzlKNlAxcEZHHiQk8SHRoURhevi8reguTMY/r0zg0Pl/KRTjGtmVto56X55xQVtZuyYh3IBug6lkM/inm+j9zz0bjv1Xeqq8ujsmFHqvKrzw9Pl4aNzO1c1nru57YM/P4nlSaxJAS1xnLUYL4xACCxpxNpQmnBzN+7eC1NHycFZ3af5ozA7z0lf9y/l/p+JSDq+8b30X42zVMd/BtTX9zpeDeRmIDRIB6QFfoBdgmuHIV+AOWyA9SKaPBBGXEMtcXDVdVggjuJv7POYDQPRJHIz4VLsx4F92r6AYcEpgSUIUBIj/YjGwRw4QLEUCnNB81jTglPCrl9A1+HauOpWNNbIZwqiv1px0dvaVjuszj0e1/sn0aATgL2FwhHn+KzFjKVrF1LvaV1M/1/LMViGJtATwUCZnvBbpTMzs7aQ8SSubua7p7i/hDVRcclLd1UBgKkCDAHJIEACu4aRd+F58wsUwjnVBFiCCCUHl61E1MTyZuwbw1PH8dixQPqVKrPMFZ1iCnoJAkUXk3kwo+SiJKBr2NSN3cOB6EH1QmKho13xrCshnmp4HcEt4oWl7X7kiKm6TVVhsNISVgRd3wQCap2oZeIDc2VXUF8ilnbc9rIjQmMRZRdCAyRkeF6/Mt7QghLwyn0mCNt6cNZi3LMfJbea84kYsHTcsgUNEewdwT/sCPMHJDgllm3EMQ8/ewJ9k/BUtRidCLrA4PQpA/SCtD884293T97nKvvM5isTxqvWNbGO33XU13cf9UDwQpzV+8knn/1Q4FdS5TnPlaavVYIv/KewMtg9s/SYAVvn8AlI1YbvwYpeeTIzAN6tbd1SfrjTGyhQSuqGxhOmG4s4CRBh06LX/Ev/zuJzgyd/NDUjgJgmvjw8cmNL+lcovWalfMfBI48Mpji/FOQoK6NSB9uivGPLxqWW9RqN+LyluGdfEPVmYPMi3PVCoOfu22tQAQGjYkxoAkkLJSeoB+QKZxyA31o2XKp1DR0N6J8MNFiqnRYUogaOTmE8DwC6wNlLcHIOX/oFbAkiHJlE36NY3Iiu1LxOqkzI2IEC/rxbXIAYcyUcHMOaNqQiKDlV60QTWNyIxihmCuE4w1+UTx8wDCgP152BTAm7TyJTDna8dj06U9AEBKGsgjH4yDsYz2Mih6VNWJpGtoy4ibxTQ2MJraVAEx/QdXgVKXmCCEmkMQMdKeweQcGeZ01XyPhgjGaxuAmDsyi61QshqsP5pYga9Kkb+Nl+2GVx7hpEzZfaoY6XDcfGA/+OzNQv3WDyJB74N7zu1tNtrXHZZZc98sgjlT9bWlrOPffcz3/+8xs2bKjd7I477vjrv/7rPXv2AFizZs2HPvShW2+9leqdtX+bwCxdNyuEqetxy0xvXv8/T2cvnSl2tFFGCmABUi6hqJeebj16f/femJ46rg8xq0NGb1aktro78xRnIgtOPLJac9Hu9DfLkQLFWea++OxNF3TeXPIKFZoWk++MKwamRNtw1Lyva++iQnPRsB/q2lfWXL8riActj3iDykeNRMnNhB6osKTmkDQYeUJasUt6lN29ZlfvySuajYcnEyPMssrzIxCjudC8rDD5fCs5WtA6NuZCERwNDS5sqxpV0BViLmIuNAdHzbmjXW0NcxNRaRDLqMvExMRgnywPKBQNFMyauu0wzepLqkYVIOA5nlueTTeuBmBE25df8I1fPfO0NWHuIecFykcai0Y85hbiesEP0DORBp9hCMEy6mSZSQTNu5Vvf2W4IR9vIEJKZBIik4sbB5Ppkqk3F8trJ6eh1JLhmT1NLYkObfAwbjcGFkXjOomI0Pd2HD+rvNiMghVmbBLg4YYGVyQabZWUDhhSmHONiEnuesY9kNZNwcKD3kTDR4IA/eHS3K2H7m/VI5qgnOe8v+uMjy/erJH43sQRoztBBzqlDIzDaAKHdqF7JRpe1DJ8KLf/jqf/rWXfxyCKFta+/+a7vN7hk6XFr/+FGddRcvFX5+DmHsItW7C5G7aHte2Ih2vKJSuxpAkzRfSk0fwyvJnI8msjy689/e3rqOO1RH19r+NVQkMLpkYC/pIZQdlFuRB+RlCqqg7ivzMPvn9Qic7XfsIL5MqD7f0jeR5ys8EntYwqEoglqwr4/qcnj6K5A7lZgCAENl+K869D37MY2I9CLgj3A2CFJ+7GpkvRvRIASnkMHQERbVrdEYmBraJS4TgU9j0jJkpgYGoE265BZL4sDaUNpP2DQp0ss2IM2aRBbGug9MIIEi2P0AcXcc6jRgOnmdttTcBRQadTAQigbwJS1YTLUSVRuQqCQARP4ZGjaIiibxJHJlBwamoAK5MbzqVSEGGHMKVQcEMGQo1PV6U9zPegay9YlUNW4aL5n1TKrE91Z9SQOqsvapn4fnF8MPhqVoClerQ1vW0mI4n6Y9GlpZJRSRMpWXNMAitoWnCT1VZ2MLCmFUkLyUjVj/aTE7uHMZnHJ1+P9R1Y145dQ8HAPcYP96Ahjtk8TB22VxHJBTNctfDmroEhIme33/jLr3Qddbw06ut7BXV2zEL0rvzAyiU3EwAReMG+v+q7UjVNuqsJVMFuQmUBUiCmirgNvMqG4ZbBYgFEUPBgEJiJhJIAn1l8U0vrufjwxYGWaB3/IWQ8+bWTo7cNnLh/dg7AT6am/ekvSd6Vy7mnpj0EO77n8NEHJzwupSEJyhTFNjG3Ytxxt+7a/VfDIz+ZnpG/fPdXDBEDn7seFy/Hila8eROuWof9Y4gaVcY6zzcdCFCM2SJ0XyyF5pl48PvYcGBJtCVw8Yp5nzJDEyBC2cNYLoizawI7TqBgo+ggW0bJCfLzJ2ax/QQ8FQaXahgOVTm80EptjkMXcCSeHcZcOSwKIQgBBSQjuG49EtaLuiYRBGFxI957IUaz2DkIBkwNV67GGzbgvoP44kOwdDTFEbeq5k5HEkcn8XdP4u69+D+/wN4RLG8OywArdIbw+JU8geeFFlpoLfn/lT2cmA3kbip7iYoQIQCCYozO1TSFZQCQCleufulLbGp03iq69Ix6dP5Vwo6f/6rV3Ud+Dk/+5GUcs7e3984777zzzjtvv/32T3ziE319fVdcccXUVPU0H/7wh9/61rc2NjZ+5jOf+cIXvtDd3f32t7/9z//8z2sPsmvXrmuuuSadTi9fvvyLX/ziyzh9Ha8E+odu/4c74//0w+Z/+mHz3r6vnv6OfGLAi9wHZZR0e9iwBk38eMmzdyzbMRUtyHSDIB3AqOjUWE6KFt2nUTGxe6JJThlwFHQGCUjF/PTEDwxh1j6CLRHx/+iWx9M8tbP55MHGYaFw7clNCc9yhGQgoSV7rAYiZbEGgAHFNE7tTxlb50Ry1oTJxpHEykk9OU5NjtN6yygUkSscgAXBVKYpTdOzAJqJzqTsrsuHrdVztLhAW6boojFcPIo1s1g3Y72+/5Jr+m4ylK6xUAKdRYDgaGgqU8b1ShbnoiJjcdaEzqxLZKJwCa6A5cHVQoOSQv8XNd4iAQydoOlmx7r/53Sn3uPkOhWXOZ1cUzmWLMBW6I2zTiD218PG0hQxc0CTC7xzArkiWjBTmnI15WZkyoO2N9UyHYna0PobGoZSyULU6pzNr8xnhIBhwnSNQolzs8jnVZx0w4JTRiEHybANckyaadBMIo4ZUjcyUTXclIqPKinABCXALqRT7ah6oDCT0Iykbi6PNKSNyB+0r3OZ1z/z3Y8NPPWBws+nl41rOoigm9ANEMFzT/Ht7x/8pj50vmdN2saIo0317bI6Yit+NGS2WeiIYHEC/+6TjHSBDZ3YsrganfexrBlbFr+s6HwddfyWo76+1/EqYd3ZWH0W2hYjmgi0UoCqdxL0+fI3nR+mr8RgK3FvrmH4MeY5ZTR/r1q30qf0EaBriCVRLsKTYFEdhiYwPYbGViQbQYSxE8jOoLkLrovGVmgGClkUc1AMz8HTP0O5ANfGzvtxaCcO7MCOe+E6oNVR2pLkKYcn3dL56ZGMYVgwLcxOYG7il04OHyzwvTOUEGBml/n5nPrRqX6HBlH6tKPzAKIGLlsFXQT+o6vgqeo8+k5ujb0ExZAMpVCWuP15HBoPfdLKFaFgHivx60rYujrVBKiAbTaWDcP3latY2QbVm2B9O0ythjKP8ALTvLMD1VNXg3tUk5+hmo05+EgAYKxqDd9kgInR4HnXn7fp97f27kg3uCSCYVfCUpVTaBpSFhpjIDOs3QgHNlMCgM7UvJvZzyiMZJCzoQlc1wut1lMG4joAOL56nqhOBQHddWp8Ha8i6ut7BXUG/SkwPvMMA6SCdKkIU+LzVlkOSLcK8IQ1YvREnUKUc6g8zinoQF6bFvUf7AK4onT7/dG3HTfWrXT2JEhu3fi5Tes+9pv6vr9LeH/f0ftn5yIkvnly9NaOtr5y2S8dk+DeSDTyS8RqFPOFz7+wv1BkA4iPaHIpWABEToqkNQX780MjzOq/dy/62JJFBQ/fOoK+HDan8c7lMF7xJJep4e1nB69Hs2BG3ETRqS75iSiyxSBeTGHD2IINjaqy6bX/rwjYtSexvi1IHwWRdIJiRAyU3Oqbjgz45o4MaQgAQnKIH3ohHo6qKUutz2hmZQP/U78OzpOIW/iXXbAdXww3EHbvSSNm4ru7UHAQNRGtnDocJAPvOAeZEp4ZBAElF0LgZAYD0yiHOa+cDVODpcFVWNkKS8Ptz0OFw/vnZ/CF6/G+8/Ht7YH+jH/qoJAQoZo8zWuW61vNukBUR1mi5FbZEBWbTNRYMD6VgERAEG1N4J3nhAZWHb8xTAxj6MhpbTk+hOGjAcPoJdHa2vqmN72p8udll122cePGBx544JZbbgHw6KOPfv3rX//KV77ykY98xN/gfe9738c//vG//Mu/fMc73rFq1SoAu3btuuyyy2644YZvfetb27dv/9jHPmaa5h//8R+/zO9Xx38QJXvykZ1/oFi25zdvOPKurvvPL15xMPbmtdBfmiKh9u0WenIKuW+vvW8gOVYW0tOKrfGV0/bwaKFPsQegU42MU+chrbdH9XfIMYbKlgbPoNkZkTZRjjBrUAx4nmNRhGoeli4XERoYaTXjafibNQ9snu3xhDyRmPKbuZbkrKOylojNeTNE4hnjnDk0ligmiE7qXX/hHfj9133/K4c+Eevb//bJEy6NO6m9cWeFJS1XeIY0PPJ06DE3UUTeE55Z7oXhRNypY0k5FuEmB6uyWJaHWTojWe5xRfm6vjeONvQJcSDlaFBJW7QO8eeKk5dOGg80RT9qaIOZKPIRMIM1AQUmVQojw4EnV+MLc8goZIAYrjOXm3iquecmnAbU7RN4JpdkhYyCTjCFMnXh+spswdFjTs5ySxorkKqcOBDhYXY1kXQKSa8slCrqmqYUAE2pfMTs5LIHinuedGGX8TZ945fndh6Lj68rd24b6M0Vg+XCc6BpYA0ZUOP7dXOWtUbSdeKTiI8pUugsqCONOgSaBa/YENxO62JNeek26KZitpVcEW3414nDaT2aNiwY+IvOe3ac8c6+7Xohg9wc0u2YKHx7+yPfI9LWr/yjnkUBDa3s5QUMsFKKXOUN9eHIbugiNEIZr6X8Xh11/MZRX9/rePVgWOjdht5teOQHyM3CsQHUBCdDH8V/rWpYd6JW9hwviipX3ieAocJ63Qqdqcr29hdKguvBnYPQId15vEBhQtpQEp4D5eH4QRx7AavPgqYBgBWD5wCApsOMQeVRysOxMT2GWAIApkcxN4HWbhJv76Cr0jCIdMP758CJUR6ileYmzGp3HoM2dVu0OQkBTLmwNJQZgqCARqP0i1xpc3OyXVjRX2/er++FVHj8GCQHBdm1JPRgZmvp6qGQOoCyCyNkp1U+rTbYWZAnqbFK/E9sF7YHU6/RiOd5xdAU9CHEgfH5g67xsquKqWGjNa7lwtcKzdfUcBOqd4b/59FJaARZyfxwTHonEhEwzsrkor6qUdC0tqYigwhKcbJNnmgkNaNpQ9WxGRqaYwCwdQl2nagZcziTUQMA8jZMDY6ERvA4cGwbY4GOay0aIljdvvDNOup4hVBf32tRD9AvhOPOFQrHiYAFAt41jzWEWmSKYYvYnckPg9Ra+zmCAqPahzsQuiEhDAmHVbUAa6lz6GbvMzN62uJS7+qP1KPzrwj2FUq3T0zrRBl4RPTNk2OSK519qMtIFJW6fWJq1HFmHHdOyt547H2d7TFN25Ur7C+UGAwI1m0QAAXyCDprHoBx214bj/18ZvZjSxa9/Uk8OAJLw10nIBXefxqc6f84OlK4eAUeOlJTQ0dQEstaMDA9b7VlhqXD9VvoLEjohwv5/jE8NQCIIPvk7x43YMvqPc0IKBzZElxVaybVKvQdTnrbrs6Yii4c1/9+ZyLtVGT1CG0JmDo2dOG+A2HgXYAZkqEJRHUMzaIxBkei4CAVQTkUhvLj410pPDeMBw6F+zKUwpEpaKHpCoaUKKngm43nkS3VlBYSsmUcGMcZnfjDC/A3T8AUcBTO6MKe4apY0DwyBUAISiylQsGFCAskKaxa8Deq7OKnTAwNthvM29qOenT+twED+17Gxv37TneBX4C2tjYAhhE0yPqLv/iLTZs2VVZ3Hx/96EfvvvvuJ554wl/gP/vZz15wwQXf/e53Adx0001Kqccee6zuwL9mKJcn/f6pm478YbzYlY0PNj29SvXkxLaXbtDJmsYGb0/vOxmbbLJTGd2d1YtlVYho8bw7y+Bj2qpxrQOMjGhmHo1w2dcXTXAuLnO+MRBE5BmecliAABZBdVNNBlBs63rz9rE7n27tq9UsBcBgWxYB5BArcGypGihSfEhbIknv6Llu1pmam3vi4+Mzk6ZgqGlTa3DlIDjiRRVxd36R5umD6WPEtHGipWDNJd2Ofc3jcY/AnDWRM9DgYCbiPtvxCya1bGbZktmeWas9VYyXUvcfxW22Wm9oR225KWd/qCn2pwBkIHKjaP6jNJixyj++14zAoRa6ZZgptzT5oj1OhaJUT2ao1SSAR2w2SLlKK0Nli8TwhDicTmciVoPjrJ6Z0TwVzGTo+RrKdTTEPC9VnlOkEcuto2NPdXcTsyO0dLFk2Y5lisRZkc5WNHfCc9o/fuiafKLQ6ibKniY1CAUiSAklkUzDLkLFKb6SAHQBHYt46C5moKmstow7tkaxMc7ep81s0tIdWJts+te1V/37RJ8ltPd19DboZlToEgqAYvaglqyiY8/AtUHA9Kga2Xl3vGWaWT2y451vveZgLNoJYEv79Xel/nXD3NehFSyvNd6AoT7c/Ho8N43nZ1GS+PTGmhk/OomZIpY316sw6/hdRX19r+PVhlKYHEI8BSCIpCsEqdBKjJfDSOw8FylEVWjEB8/LWFejtZjPpwpfBOxAv2Gsv4sITi09sEJuBgA0E5EopAGnDMcXylfoWo6JYURi8GwYEQwcRHMHWAbZcSVhxYJBUIcJIA6cfSX69wGMli688Bg0V65cz62ZAn9/AjGNy0rMeXRFEy2LoijJIGYgKiYN6/Hudv2nwvNw2VvQ0vVrzHjEwM1n4eazsGsQ/7gTgiBVTTy94vohJJzVFCAQQ9YcakHJXjUYHQbQEerAEIJLOFcOWovNawAbXh6uXM7KeFA9rAA4jJifAuH4OdzFz9tUsgv+gE9B8A/2XVya+3D/kKaLN8Ghj16Orz0KxwvC+lS5EQGP1SAAW4hZQANC7dbmWOCWLmlEewPGMtUUAhHeeQ50AQBLmrC6FQMzcBU64ljXgceOgRlv2YS4hScHcGIGABY14L3b6robdbx6qK/vtagH6BfC0JMM5qpzPP/hPH+VBaGotx031r4x900NHimdmFh4BMGsUFkRhA7PJWIAHqEgMK1h0HI2O3OGEHPZg7+B7/m7iCczGUsTZel3Mw9jG+HCOeLYf3J04CfTs3PSK3gyIkRU00pKva29dVc+F3Z0YY5kvMajotgC1lRyBEHAmw4VSkeoGH9shz21SmhRVmZBaTunXuUAPQFvPBOtSXxnZ/g3UPKwtg0D04E2HIfZ+7ILQ8cFy9A3jrFslTsfHIrgSDx8FBpBUWAlgIP4eND9JtxYFyg6IY+g9oNgFJ/YXFpW0ITCrhbvh4vt9xyLwtLhSBgUcOcfPFyNsFd4BJKr7eUtA2UPIqS3ExC3UHQwPIfBuRoDC2BGzEDBDl5X82a+CH5pvh3GAOOZEzijE2va8JlrMZFDZwMEoSmK+w8BoU1TqWoxNLQmMZ4NftL++41RZMrzuBu1YXpmXL0Wjw/A8YLLsn0AN52BWF215jeM8cGXsfHk8Ms+PjMPDw/fdtttTU1Nl112GQDP85588snPfvazC7ZsaWk5cOCA/zqbzf74xz/2V3cfX/rSl172uev4NZBKrmxu3DQ1/kzb9OZs7ARANmZpMi3wSwP0JclfO1F+PuutXXT+BxYNs10g4pLwstYMAEcWm6zOrDtNTCNaV0wWNaG5yoaeFp4mSLjsiMqjKrAmAIKiMLlY8dEoWH+Y2XYLX75gzzdeePex7C4Cqwrvin2xdzLYO999XJIuoJp41tWb7ztx3w+O3W2x8h+NmQgOJFxFRzSIkiitmFnTVErv7npGl0ZzqbUz1zmTeFbhnLCkGQQoEuSufnrpwbibJMgd3c9cPrimY/xdZmFrZPadxdVSSMVsCthStQXfRQTe7Ly4Q82XqrwMlhEFEroZ63Ltmcauy07rmpmCfGtMECxBRaWF8QsC+tJNA40NhlQz0Qgzb5icqpxXgrORyEgi6WqulS8BEOwBSDnu6pnZrGU22HZT2QZIu76l68pUFwHA3CSopLdSQ/tUrs0pHUdsNJbwFxahAwqei0Rt3zuPoJiJAGgMndnTUNguD42JoqKrbsW1rUuvTS8FIJn3FabPTrZvS3b8IjPsKvXNVZeUZrXpEegGAEiPtOJNhG8QCSEixfKIH6Df1nFT6+uW7NjxoDp+ZpPRRQJEWJPCdy7EgQx64uisUBcfPIx7D8DQUXLx0cuwpF6HXsfvIOrrex2vNoTAio04cTBsDhN2bZ1Xn1xBZRGshNcrW0lAC7eqXSZrxXPCEtwF3G5UWPYCCJVKScBzqul8z8HcFIQG3cR178boAOamkJtFSyeMKObGISVGjuLYC1izGYefA4CNFyGVXvh9e9ajZx0yU3jg3xF3XWXzo/36G1TOaNBIAjrxC3nlKeor08YEdKL+Es96/V4s2gQ9Cemhf++vF6CvYOsS7BrGvpGgcRrXTGjtdNdeAA4p55V2NwS/cLDKpueafWtV2v1/pQri3X4NeksSE/l5fiuHcqm1QX8/zK1rAKExgolc9Zi+Q12bXfBtIE1Aht3aXpw54JrMQXAnuQnlfGRoFK0JTOZRWIZr1mPvSXiMtW04MI6RbNAgGCx4TKmlEPAl7QPHtimGbzyOTAkzJegUVLf7yY/FNf3kowbedjZ2DwPAWYuRiuANvVCMgWm0JXBezytwZeuo4zRQX99rUQ/QLwSR1rvqg/uPfIPZj/OGD9vatGwlt0pIuwO3Tb+LAIYe8SJlI0cQDKWx6ZEjSGNiVh4JzT+gzpxSSCn0eNBJKpZNqbW/ua/7O4W0oTuqNplOITuRDGh95Wz/aHZRJFJwJAgus+15P5me+dTxIYMoiML6K2xkRkZmatZ78m8Dj+Gxp5k5FGKOKJOKtkZfk2xyb0e19AwMxTg8ERh3QI3ZAbgST/ZDhpX+uoCq6LoAhoAQEIDkwGQggkTV5qiYPa6qnr1qNAAgtCbKW7rub9qxcpZA0JhsAYDgeQDgMjIOFGAKuF4Nw8Rvb0tY3QpLx7EpKIXN3VjZipUtSFr4+6dwfAbwmewhc79iyeRtvPNc3PEcsnaYkwhtrKr5pQABJmgCu0/ClTA0pCJIRYIv8qaNmCrg0DgcD64KTSLAVTB0SIapAYBUWJrGyBwEkIigowFnL8F9BzEeGm0XLMPvnYlUBLuGgrQBANfD4GzV4qnjN4R85mVsbJfgOjBOI6vyyCOP1LaLMQzjiSeeaG5uBnD8+HHP85YvX/4rdh8cHJRSCiGuueaa7du3t7S0vO1tb7vttttMs57ReY3QN/CPo5OPQ/BA572Lps9XmtJsayq9txOdp9z+QGH4Tw6NPDXX3WVZT3tasffs9+z++u1WjpFl8GJr6Ts2fvPzz9xIDCYWUEwQJBSE7U0reKxII02yRKUWuSbHV0n4+aH5SsIRwJ7JB1Y2nn1Nzwf2TT3y5Oj3XFX292SABDlsmGxL6DZZYHSrwZI3VfLiJvUTqTs66PfG1YEW33kkBY57sYnEaMHMJe0UwJnIzEgy1ew527ueiDtW0ZCGNFxylk1d4mik8XGNhSJXsBpp3F+mH5jlvc2zF1n680X3MkE5iURKf5iYNGVK4TBxZVmAAgv4ZYIVp7hSlAWACJoeU8rt2vBnVnI5ALc8ZedPRBtWacapcySsGGfG6dk8C2QWJexJ2Vi2Nak0gInylmUoJcCGVDnLrJlh7mtpPtSHuhIAACAASURBVNzSrCl2hFicnZMERcJUCsCyuTkiKuvC8CSUyu4uzzXJrjM1w0RjKy7+PeR/kVs0OCYa9NZ8dmdL52gsbkXR1IZYEue8HtVafpen97tuI1HWb5NLg0kNAj1ZNxKFAgYPI9nCnx3c9VBmuL+UzUmHQLct3vLpZeemdavViE6PQuhhqTqRwqzrZVmp9uZzGpNVm3BFw9aObVt35TE9Aqmw4TyA0GBgU2Pux/1fOpHb251Yd8OyP0nsG0FTHAQYGl4YqQfo6/idRH19r+M1wIbz4No4vh/RKEhDKQ8SIS8ZNYSlF9O1QxI2U1A5XKU5hQqZPuWauOqhVg/mr6R+UFpVktshW1qFR65YFAwiFLOlgft+OnOyOO5drcXaDAPFk9CMoAjAcJHuxE0fAHOQDz4FCLk56FCwldBIAxdGZKPjst+PfdrF/hL7vmePpb2/EwzxrEUzgdv4inVnG5xFawytCUzk4YY0cK4E08PZD3jo4dD9/zGDxNHGo99f84ND6UOXDl/y9v03W9Kqcrl8JzRIeqhKKEcKGjONtONGJYOAM7tQdvHMUFBvXUurD2h8YRgobmJFCy5ZiTuenyeCXJFFNjR4MvTBCZ6sDhgISWDh4Kv3FofXWBeeAZKYzKPs4W+fDA570Uq8aROSh/DDPeFtR0Q2g5ibiQrBXUXA4bEg1QEgHkXZC2T3GRicxVcfwSdf73dbRGMUl66qXohMCf/nYcyVAOCatXjjRtRRx6uP+vpei3qA/hQ458zPnZx4aHZ237wu4jXLAdUmcQk+IZnYjdkdnmZ7JDUYUjgAmCWDmKSux1w3V5N5JWIGiUXtl56x5qOv5bf7nYFivn/a7SuozSntoiYDwMpovNpapkpsYACSJDFK4GPlcsA+AAPYkckpwPYTLEJ4qsqUDpbbBdVtRDJ5EtIkL4pE5l2rWoFfZvK8cmiM4o8uwL/uwmwZhkBzHKNZGDo8WWOjhHaDbwQIEfTSqXDASaAhgoIDU0fEQL48j0heQRAZrwS+w+i/JhAzcEYX3nlOBPjoHf3faJiwFHIav2HYABRkeBClgnV9HkdAAYSWBC5cjisMDEwjYkAx9o/ivoM4PBGIxQNQDCECXkAlwGPp2LYUSxvx+YfmyeUH+YYKgwWB6eZK5GykYwtn8q2b8PODGJjB4HSgYOPvMjiFiAFHQgAa4fylOP8yODJQ6AOwuRsPH8FIBlesxoqW4M0r1+J7zwaD0bV6L77fBphWqBx6ejhNEefe3t5PfepT/uupqf+fvTePl6Sszsef875VXb133/3eucvcmbmzMxsMwwCyDTsEIYgaVBD9ucYQ1EQTNXH7hmhCEqNRo+KWzV1UUASVRXCEGYeBgWH27e770nvX8r7n90dXLxcGVGBEtB8+H6ZvV3X1W29V13nPOc95ztR//Md/XHHFFXfdddeGDRvy+TyAZzfVIyMjAN7+9rffeOONN954465du26++ebJycnPfOYzv8VY63iuyLup23a/Wxm6QdGvlt0yO3x1XC+caNm5dNFbj7v/YHH6jB0fZO81RTU3asuFwda91Brj6Y/NnrQjMG3mZs58xR2utBgsRUBpt887uM08vai5kacWqmMlbz1kxApeurbfGcrPJ1TMDFNJZZ5BKZEcp44l6sBthz8mSRZVvtYfBCGNyAG58tT8RK9dGIjOesQCOs+RvLQOy80umUcaJvoj+9bZHPAsgkOAIhQDubyZjTpxwUxMHhWFRkceS9KcChi2dLqntyTzfcVAVpF2pKup6EnXMTCXfFh4B1KhDKtTGsN/7umVQCFkfcty40IbtpGFcBlliRsBqonL+ydXY1sY8Jw0uemBHR8Y3vWP7av/Ynzv50gGo82n9J72T+GGk55+Ffj+OT5QoHbrcSQOhJKtTbkzhkYVkWRmRqJoT4TDplKukMmiXSHGFaS5p6k5oJUgWEr3J+M9uUwehtQ6FwgMJqJBR62fmBABUTBM7xjsbxX3bg2uvF6YDdTajeZQgZOGNohixstGR+Y+uLSpHQCGDmFyGJ6H9oVATo99ceYXxcaEUM1BSI28ST/rOHxX+x4D+ixv2Zbp1dLA7dNHPzu6OyKMMScXEmZfKHbzwI7r21e0mCEAyRa0LMD0KJgRTWLj5RcPTU1LYfUtfK1hzDMlkTjOvALpaYSiCJXVa3587NP3Dn4lFmg8kt4J4DXyYrDjK/IEJOqo4w8Rdftex4mGY2PbXRgfgFIoFn3fX5drZSteUdVtqomsEuZp01fJ3wLEPnWeKoQoXdM6FCVF3LJfwuUmWYRyz9Ly1nkEcniuntr7cDve2QEBTA1m3mULIgHlwtOuhKk8RBOQvy7Yk2yF65FBpEENbEe0C7dyDsRKlxYhdMxRH+6XWxp6z2gdvB2GAc/FwpXV4/Cch3GHOizEfTPEGvt3YmII4RhWnYrwM5Usjqbxb/chasHVWNSIgRnYXk0LtJrZLJPQWYBKsW+fhI6j8WNToamOXMf2ju0L090XHDu/ZrbK9AGUP0I8YVp/sWH5PS0Nm2bT79vXf/bMLA5MYLYAU2D9QkzmcWSyLCtfIVaUlxpS4IrV+MIvMZmtGRzBMhE2kS7AFPBULe2+OhZJ6EqgpxH7xuCo0tmUTnYw0j0Q7ZZaLU0fairO+F1zGdXBP3gIixpw1hLc+WStOyzXCO7pxUEPM7NoiaA1iq1Hq5r46QLCJvIewBAEQ2A8jeEUumurAsv4/hNIFX1x/7v24+Vr/Th+HXWcSNTtey3qAfrjwJChVPoQV7p3lB+vfnIbZUs8v1cHE8+Gh4mEwVKVVG5IM4PA0Oy6GeZ5D2qALjvnxx2t51Bd0+s54XODxQ8fzEcNMePqDy21ts25t0/PVPuNM0SunewkpKsjI2wWGERUzoaXjamuERlXmktpEzBX1WGqknaoXD2VPBIgI26IPBL3zTofODCb1+L6BZF3L0ycqLNd04m/a8bf34mWCACEA/AU0qqG/M5+36ISv0AzBPvrO39hRehtRHsCx2YwOAspQOSn01F7jmLeEgTwWfbEcDys7ywN5++b1px/7/ZJS585abQUayYdBM3+N6J8xzP8tkK2i8eGceZiLGvFyBxuuR+mQKo472fB5SYOVM2A+bHvjgTefyH++1c4MoW2GMYz/m/v0hW45yACBrJFMFDiQXx+K/72Qv+oT47ikUEEDJy1BFesxle3l/viUnnUBNNAVxKasbodpy+GFKgtj4gE8Cern3pRzutD0cHDxxCQuGBFXfn39wGh6G9h4EPRX++3lPCUJjPXXXfdmjVrbrrppgceeGDJkiUAjhw58vRPfeMb32Dma6+91rIsAO973/v+6q/+CsBll11GRB/4wAduueWWcPhpaaSXPu655573vOc9+/fv7+rqet/73nfDDTe8uOP5f9sv7Jd5IeGCz0B698KvWoHEwgVXdLadD2DX5E9+MfrNicLRRmvBuuaLzul83a8yh+MyyDRXUH1ZlZlwvMs7W+Kn/93X9r53a5S9uPz61lNMGRSMuFJhheWYur67+3tDXwvqWcGlimvOuyk/c8hVN7Pi2jMLEIuagucIZwsiJKBd7fkNy+Z54xTW+etHIzcdukgJvT8+cuvSe48GG7YZm5WQEZ0X8PYGljVy7vQ5W5kpoYUnPFvY7amTH0scbrVSljYUuTKQ2hbHijSIQ40FSeSamAVkyElefPDqw017c4FUozoGgwgey8lC8oeF/A3CXs9iylbnNsivu3JMCBl2G2PFBWOJxzSrymO+NObqUme+T+dHHARYFYd3/RNBBiLRYvrw+P6vLNr8r0+/ajziUFiygcFgDIzJUOT+nq6Y424eHUVc9s3OAjplBROOs3hmWoOFEIqhBTUVCrORkAsRZM9UOmUFh+PRcTNUioeYYSae1VoXssGimQh4MPq96c96ba+V1Buk5oDKpVOelAqjwejRB3HWlTj8BPZuhxmAY2PTxegcz4zPSCusvACPSE6Z1lww+5m++5vtOAFfij20VrRdsKr5nkw2IsyS4mxOuYpZEBWVV8rpSwNnvhxDB6E1upciFF3V0fEPz3QDGyYa2+e9M5zbFw4kBRkRIzmc3Yfz/wJfeAiGQF8LNvf+hr+LOup4aaFu3+s40Rg7hulRCAkhqi2oyhFgMJdbwqIasK3xKMvReZ5X4YxybB0o+zq66mzV/r8qSF5i2Wv/OISqYZ3PIhMd+LaDNo3QCN5iUFpTgoHiktu/J1/Xoc64cPU7ky2X/Jpz9jgawzmX62M/dETGW5xNmbLSlozht8sp/6egfzrTtjB46fXx9AwSzYjEAVvzwQIP2HzHFIKCHZbv6qK+EID+fdizDcEIUpNwizj98mcYw8FJhE2ETISA4ZS3sFUcHBes54W3qbykIkGsS2RHP8wCMCjhJkxtJO345pFNTfmmmulGTWak5F8yGP/V274jGV+UKw4Hg/+ytOfsbbMYTqEjAUnYM4ZXrEP/lC8JC4ZRYcURwCg4+M4uTOZ8Sn7F5y26KLoAIyrhKr8UwF8Ple8Yxdg7jpYIPFV7Xees5LbWU8NenokGo+dedfR2U2owoMrisKU78tuPoTtR7qkGgLG0hd65lvZPYEij4KC9A6osJ1C5V/MuVrdhz7gvtvMsMfeiW129aQ1P17P+dfwOULfvtagH6I+PaKgtle2vUnIrIVBUc93Vqi7tp8dZKGJS5FW6lvgEZXDFxPhHIzTF17S3nFWPzj9n3D3lsDF5jFNsqHcfMUAuZDVOQMVGme5h6cANC2Wqxn3+VcD89VBNbR6XViGlC0YkIRhaM3zTW4oaMwMkiDosY200/LPZub85NMRCkbL+en/LwlDgFa3Ps5/9MyNmYW0HDkzAECg4MMVT++FUWskzQBrS8Hnope0tYfS14IxF0IwjU5ACg3M4NIldI/Monr4gYvlmTYRhmTAJXUmctxQzefziCGyP+qfPTIfKje9rlh0+CK0RTGQrNFG/zi5j43934FuPYnEzggYISNtPuyQEIkiCLmXDNKSBV6z3D9wWw3u2+K9zDkZSaIrg8RHEglCqvHQlMOPoNG76Ls5ZgpE0nhzzMzc7B3HuMgyn0BLDTA5ZpybDpnHtKcdnEzwLLl2FS1f9dh+p40SiYxFS07/xzr3P8VvC4fBFF130gx/8AEAkElm5cuVtt932lI4xnue99a1vve6666699trOzk4AGzdurGzdsGGD1npwcHD58uXPcRC/r5iamrr66qtvueWWq6666vbbb3/jG9+4bt26DRs2vFjjybjTR9KPWRCCNQPTEi/rvHrDqvc1JdcLMo6ld/3bo39GRHkvHaDQromfGiLQETm5oN0u6zGlxZSTeG1H13sWhR11zdbpj4TMhrH8oIQOkeGyWyTkDHhapQa+HaeMVxaNZ4YQRJCaPb8ZbMm4VDRqqfK0giekZilZrfCeFKjKi1UeTqXXAua7Dy0bC6aYsCjbvm5m5YEFk46wiLWAAqTJ3vqJtef0x6aiI3NdgXujj8jIgp/EgwUdT6iGINsjoue0kas4fLMtZgFtsKXJlRwkQEM3FZrNydVRJz7Y/vkZgwXAgl3hJkJ/m7VvYo63RF4FMUQ6oITTmF7ZlO2bjO9VIl8aJ5XTxJjf0AQ1D/dS8beGAgNCOPlxK2Kwdo574ajb0ruyFJVFkkxEgjMBq3cuBQGhQN2B5XMZSk+xEJQ0Oa20poloaC4QdE3pkmAg4dhtIWekMWZnpdCaSZCAo8lbHQs+NMU6IkgTw1DKnTLVvwzKv+milyXGtzvNh+ZG47G9rU25MRzbg/F+hHw5egzsR1ecA1AKZICJYJiYNXMGG5LIMBG3jJYzcuF482a0fdgtNplBg4RBPOYUXtu6rDtYzeMGw+h7rrXjvfF1j0/eE7Ua885cb/vVWNqBj1+BdBHNEcj6qrKOP0zU7XsdJxqVEDkRlK7IzPg2TAqosl1+irw5KtH5ivGruJzVA1RjCPOY8BWqVenPcly+8lld00yUysRBIkgUWvD1OT57kq7VbBFpIwAm+1D+ga6upZrHvj7z6i1qxJLPWOCr75zWP5wBuOX69ta3RfSBPCZj+ntTZcW60qh0mZQIAEzQP54KD9mhjAdm3R3Ud08j5btgFJaUELw1VQrQp2cQsCAEhIWhQ3jq4qCCeNDXVlUaSk9nrYgMm3ACbBPKgelKPJq1S4bJniJBJak9BgFRJ+oK7+WHrmjLtybtBOZPcplNXtVDiLlqWS4/ZZqm1jlDMJg0MJb2h/HD3eV5BwQQNqANZG0wIAU8jQOTtaQL1NwsACFlz8vBcKU9LEMICMJYBobwBXAAgNOBuKE9wRoMKXXOjCTdOX9nrrIgkLPxvzvBqK63zlwMpfGZB9EcQTKEBw8jZkFKeN68DMeSFmRsDM75wjvf24WGMA5OIh7E605Fe8w//ll9eHLMd+tXtp/Y6PzecQzMoiWK9Z11nv4fOer2vRb1AP1x4HrZvD1dS58vvSYAAlRJlFYS3VSOjBI06VIwUnPViHKJy1y2zaYRXLjgTzeu+bCg+vw/R3x2oPBAam4OKb+uvpQRqWlRR14IQgEMUmQnoA0ITxBprsSga4vSCMxEfnQeQIklEDWMrOf6RrdaascaGHGcv21Y8K7D/UwaTCyKZE7dNRk9gQF6ANeegu39yDtY3YEvPoyUXZMcLxVCVhYHwi+L87cSbIXvP4FfDeANp2FVB5TGijZcuBxPjuHTD4IYQvqq8ZUaQFPguo1YswAAHh3Cf2/HTB5EKLiwDNiqsu6AP5s1pQZTeUQtZEudXSu5KYCBoInDU3DU/PVpafErAQ3NEARNaA6jI47Xn4aYdZzZiAT8DvUxC64HUdueCQCh6OHu/b6GYKnDYtrGr/p9in1TBLaHRAgzeUjCy0/6raPzdfz+oW8d9u34TXdeuv7X7/NM2L1795o1a0qvP/zhD7/61a++9dZb3/zmN1d2+OQnP5lOp6+88koAixYt6unpefDBB88555zS1oceeigYDD678t1LFNu2bWtqanrLW94C4E1vetMnPvGJHTt2vIgB+oAIEsiVhqm1ZhVu3XTRmd+tbD2afjRkJKaLg6awXF2IW61HUo9cv+DP3td75YePfHdzIvS2BedfPPJ1+877MtKLeulpI22QZiDjpkyQABHrCcHt+TERDQOOv1ogaNZEzIBgIpIea1ETlAdKTDwwQyotSRMQhF19ilbKewCHTJPdDDUpCA9SQiniHBrHhWHAA9ijYKdj/s3BxDVjwZHwzKPx2Y2ZTe99YhGxcW9zak/S3ZscOGWm4fyCcSjx+aIs7G40GIWunGu5XcHiSjCVEgYBHZiK7Te8xMLJPlfq6cjByYgN80CjfFN5RCR1QCorFxybiu92RV7Ar8qv1D6V9yw/8ivhDPiyvH5JgfZAwi1MNS9+1XEvnDgnCcXot9cH87umIsy0cWy0K5NhAjKKExK2hjLgam0rIgazI8TjLS2lwSRbce7VwawXmfjPuTVTjyac9KFE33BjbzFgjU8KLxZ2WTpFI+C5kGQZNpnEBwrUHRxa0/qgbJWGryDsOgiGkU3BLsAuIp/FYyvjKxrHZlOF4UCkOakaFkINNC6zWwetGcNAjt1NDS0ANsXbvrPq4p/sPxLx5ML2ZFd78pxEZ4VG+Txxcc/bARxL7+qOrb6k588BIGRWNdnqqOMPEXX7XseJRnsvWrowdszvHlrjI4JETUOucsR4nkq5rnFDy/v7m2oD/fPiuNXIc1UUrpJjLXXLqrGwlSOU4saeDj1BP85iA7MpyNOw3CKYLTJtAkkyBJlTqdnxxyKZOTS2o7ULBx+FY6OrD8s2gI8W9V0z1GoCUP8zJm9eLDbEeF+eABalemhRYhaISikgEbPGlKvunoEJUsBD6TK3ihjgOYfag5UTT7bg0C4ICc9Bz/JniM4DWLsARxfh/oNY3Jy9YP2TWwPneAMC7FHAZOcpHyOwZAU/z1ENXvfNLrp+z2uXzC0mkKnMGvqavzRRJCdDLZ4wugoj0Pz/9Y+8emj81t7Of13a88rhcRK1leXAdN5PuXQlkXMQtzCVQym+47u/8+WHZMUNJz8VoIlQU48uKsMvHYHK4QWfvJlwM54wlJYMaixOR92sv2ltB4bT5e61DBCOTdekfwjjaXxnl68QW3RABENiQRhDszXENcJYBmu7MDAHUwCEPeNghiEwkcVnH8RHL/NPZ0Mn/vo8bBtAawwX1GjTv9DIP3T/5AOfygcHjUej5sPN8cte19h75Yn7ujp+z1G377WoB4iPg72HP+95OZQdy6rtBBHzPOtb+kDJbJbCu+Q/ryUJzRrlPHkp01mqcfOUEwjEErFlv/tTe6ljuKgBHM6rDx0swHDAAiwAx5/2Sht0gM08tITU0MRWCtIzOEBMIFeXQghcoxRY+kglMF1eMmU9D367gDKYS8orhsC2bNYkKvobiMleFz0B7rHt4a69for79F6sWYCohW/uxERm/n7VlWT5jGr47AzMFUDAkSl88WEQMDSH85fhqrVY1Y5Te7B/HESY8WqOBrgazRGkCrjjSTx8DK6qfknRq1kq1nxXlVICZG2fB+InqMpBGk+X+8fOHzwRtEY4gLwDVyMeQtbGaBpf3Y41HThjUTWN7ypsH8DgDJa24uRurOvE0Wncf9D/rc4rLKhZCJd+urN5nNKDnQPQjFefjLOX+NSGeur+DwLxRqw8FXt/9ev3XLIGTcfvD3ocTE1NlfLtAAqFwh133PHII488+OCDpXde+cpX/vSnP33LW95y9913b9myJRwO//znP/+v//qvN7zhDRdeeCEAKeV73/ved7/73UqpzZs3P/zwwx/72Mc++MEPmuYfYEDt0ksv3bdvH4CpqamdO3eOj4+ffvrpL+J4LBl5zfJ//L9978+T6oyueNum79du7YgsLapsxEwU3WxAhl1VaI/0AXh3z5/8ZfelksTQox/fsfMfg2YsPjt5VUB/oaf0HJFFBAQVoFkDDQoZyZ62iQT7dp+JRXm9wMyeAHF5NeAvKnRFdpbBYCJQmWaPUim5IcAKdF/gwiAXUpT8dG/6LQMxJsdSga+0NUwIS7AKsrvIG3zLsUXnzfBoeCbiWZcNrW+yg44hTKUvGU9unlk9FexssmODycP7kiNhJyaAPQ2p1aPXBLwkmJhAEDOhyfHYMTt0YM3Aq5UoEKAQGok+TKxMjYhDeZM9ybaZJhZT5j4SuiroWksVLL/2/y0HNUp+YsmdJIZJ0oBcetndsfYzj3vhbJeKpzTGzsdyibZJ2EeKTbvTMEXJ86VRm0Ca2VfrZSKgO5UZjaYG4nHTomwKOiQP3qVXzexVJH/cc7GhPVcbkYzTPjDNRFEvP7o+Kvd7rNjgrGZtJAwAvSfh2H6oUos4gc4loKXYfjcyMwhYsEI4fEAsekX75pnCyJQ7G7TCUQDmDf1n71p8oK2bX9O1pM30617PvS94zgOdHKC0I6evaBvuoq4+iBeCjhaQoSt63zV15Otzw/dPzv1b+6q3mcHWF+C4ddTxe4y6fa/jRMMM4IzL8fCPMXQQXtkl8g3d/DLsEgIh2EV/D66RCA1F4DqwQihVWaWm57loT7GS1XfKr8vauWUZ+nLPLPgOqy+nIwQyvBnEDGgEwBAGgnGnafLlh5p+lph52el416Gfd00NQ7sYO4YnGbFGSIknfol4E1pTLhnlrLFBlFFIGrQsREtC+skcSFQy75U0BDMgBAckeQoewxTsoDREDRZMGqBZV5zhi7J1L4NrY3II4TiWnfzM8y4If7oWV5wESWaRprbhQMOynnS/I624oyRqtG4IAJRpKsWGdqsBaEJABTeMr5s/y1X/NGeEdzeudKW1buaJ0tmYmoOk33lkYGMqde5UCpKgqiWM/kkTYSoLEPI2TFnuDFC+DJVbQQDL27B/AqpMPiP2wz413MEa0WQgbCLvlvYEAKIEZc4cf7g/0m2w15c+bEDBkJCE6zbBVvi7H0GVKaLVsDsQD+KBI5AEDUxmYUowI2iAGfEgMrav6RA2EQnAdksBK39+BIEIBmE8DU/DKKeGlrZi6YldUSg33b/v7zOJ3Z5II8xSBcfuuWP9NY8HE/Xg2B8p6va9FvUA/XGQzh4mGEwuashffga9VKHut1SvvOubbkGkQWANEiDBrEvK2wK+wSY/ySwmpre/WGf3EgUDHzqY+3S/zUovLDp5U7K2YKpykJ1qovMEMFtzKnmU7CSEi+gYmDw4ATJ1JeMNBpdS/tDVz5bU/spt6clnOPrrk3IuXJJgxpJgkMECXAr4L7eSf74wdtzBPy/cuQc/3Q+lwYxHBmAaWNWGx4bnxd/9f8s6d6Vz9O/Scuy7VF7HwNFpn2z+0/2YyYOAhhDOX4aIhZ0DeGKsOj+xIATwpW04POUr5YGqywKUp6VCDZCiKrenSgSDcmxGlLX+pYCjAIJAtb98rc5iewwntcPV2HoUBQ8FF1M57BvD1iPoa0VfExYk8B8P+Aumew/i3D68ZiOuWY+xDPqnkbHLioGVZVBlQgjhAFa14bqNuHwVLAORgP+lTxFLruOljPVnIz2D4cPPtk9rNzZe8Fscc/fu3VdddVXpdSgUuuiii7Zv337SSX5nSyK69dZbt2zZ8rWvfe3mm2/O5/PLli37whe+8MY3vrFyhHe84x2GYXz+85+/5ZZbFi9e/KlPfarEMf/DgxAiEAikUqmWlhYAH/rQhyoT9WLh5Yv/6pzO1+W8VEek7ymycisazrx+xT89MPx/U8WBqNG0ofWS87peX9pkkBycuPdnBz9ihrRHhaa4WjNDTU4gZbiuMBUMKYIeu5ZWAaZjAXCpTocIrDWDSBMTkaHZKxOkmMp1TZXeXSizrwAmDS2IGB7MSdHSqicY2GOcJFhnKCbAn+idfCI5tMye3ROfyplLCREXpiMCOd26uOApaTPYZBmzg5DCVL5POGeqpZn2ybK25gAAIABJREFU6eA0UVGAZLlRvUaQmag8kHixwQ5MOxxXwmHBHhxTB1rsoBI5YmQsjtlISfgDnfeQ9eFTFyoNRCrvVkw0ynsTFKuQlnvuvCDZc0XPqf8Qmu+VDR3CQz8CSbR24tTVdvznM/xYlhnkaDaIwKzA0KAqO7/0z+K5uZFELBbmbEFoBdPxLGUfji+2lG1oT7IXceBKAcCW4pitw72BRSPT4VR+clnDgg1RAO0LceWbcWwvSKJzMWINALDubDz4PWhGLg3WGOin75iHf5IbasyG/+TJDRdtSrztkliR1t07O9RvZxaHEgESUKx/NkttZloE7gl0BJ5gvR8TQ9h4/vO5l6uYGfjh0YfeaQRb57y8nT3Wd/aXX5jj1lHH7zHq9r2OEw0hEYoiEIKXrr5JskqYrnTaYsAuVgjQfga6tNXO49SL4LnYsw35DADfPyu/qlL95rGVyptqSVb+V1NNwJnL7DIqLyDIj/pKA5YZWBLa3F78pB56WThkjaRqPNoys9AMIDuH9sUhz2bKa2gWS8NoDwCAIHFjl75xv6eF0ErMD3MToDWEScwAEzTDYhTLSQXJ8txGcXkjGvz4EhGWrMWStc8426xRyCEYhpAoBYitEFaehol725akDjMZSkrpqTL9q5SRZxNK1daj1eZMqqLw5ZliAIio/IbpJ0y2qRqEp5BSAG2ZmAMBXsnN12DhN+ctHcD2sLwVwynIiogN1ZDhGEETINW/i+Nz7LC0FwgvhlgwZU8cSRxtzjd357pqchwAGJqxtAUHp1B0UV6qweUOb6QjN1bNyWiNgIkf74HjYXM3HuqH1tUBmAIAlrdgx2A5gqFxdh9GUzg0BWa0RuFqFF1oRkMI5y2Fq3HvAbja93xL36w1GiPV6PzvBPnZfVm9l+ESSzAH7bYCTRXmDtQD9H/MqNv3Cmo0PV46uP3226+88sr+/v6enp4Tcfx9R7740M53OyqDakuSahFS1bxWCGIVYTGCEMGOlrNn5p5wvZSr8yU9HF82rubhvLjnmgvP+PaJGPwfKnZlvAu2pxcGaGSmMGaZzAQBUJ5kTpCthAO4/rXRwld5A0reu0XC0aShBAlm5hqR33JIvyYfjnlRBwEIJs9foIjK7XBSNPLBnu7Hstmd2WxO60sakjd1d4Z/w5bSvxU+eheG5qr3XYnoXQqP1CQkKifk/xU0YLugirxdJXsPECDJD6aXahgBCMLbX4aJDL73BFwFSYhZACEUwOhcjfZhOcguyDfwgF/72JnAdA55dx6BvZokAABYBlxVo/tfEQ6qme5YELYHIhTdKi2zSr8ktEQwma0eUxA+9QqYEjd9F60xTGRQ9MrHxDyySmcSJ3fhrCVInkgZojp+D8CMXQ9iz7bjb112Mk4+94XhsdbxLMhms7fccsvHPvaxW2+99fWvf/3TdzjRpvzpYOjp2ceIjMbkmopzp7WTyQ8Mjd49NrU1HGxfs/ydeahvHvzQwyPfbbDNFU6m0dYsZFGo1XO0tdnoN9VgQDgIJIVIWm2TxX5mNsgMBxIZe1pDsWYIEmXfDTXKNtWeF5WnJFWdZ2h4JEdk5w5jkwRMOIKVhIpwbkK0ALRQHzvJfbxAQQmdo9gjgU1FtgRUSDs3DvK7jrZLLUOaHGsgWFzEYC2zDodHLe6yWQWOFIzij5dsC6igJt07u/S0obMBZk0kqqO0gwcZXtBewqC8NXVowY8ICnAVcdhFwYQnqrNZaytr86JPDTqgvIKav6eAYZgxEW6Jt5/5lPjyfd9GMQ8iOHnu659aNjMHV1eV6ASQNHnW8zPA5Z59TJSyrJ8sWmRC96wV8SbeMzvd+UC/oORosC3Anm2qoB1ZPjMTcd2w4z60ZqEbN6Vg7aGhgzZfepx7ZmYMk8MIhvHkdqQmQYARwN6FRz+RuC/pRlzyFjqN/6Qu3XC59/p9P/tleozBFyS7vrT8fBNC/dsgUt4BK3FAxKy4QExmZnHV22AeT7PtN4Rr48ltSE0hTB+V7v9JMwagmDqw6fppEnXGbh1/+Kjb95cufvdG/7lhZhz3fAMk4DoIx1DMQXkAfB+oWoBdawG5So/2CdoWmOG5lVXA/DByCXS8v2qa09JTduPqt/uHEjBEtSeoaUKaWH4KpkeRS0FrpKar7qsgWFGYJop5XPBqJFuBCVfvzMAkcWoccQmAH0ipu6cx4mgwkWBiUcPbJgABAgjtAcooZD2Ygk+KCABhKbYk0B38zec5l8Ij92JiEM0LsO5sNJRJ256Dh+8C7Rlryk5GlkS615n42QGMpJB3ylw0QBIUI2jAVuVWauw7jKi9GBWUroEGSJuOcCx/Zv3wDSERhK2RL87jopUOkAgiFICnMJmd51eW2V0s025kL7RFYAjbzJ6WDxTfuuUdIc9yhPv6J687b+DspwYXWqIwJNJFZO15KZTyblpCSIlEELaHgutr9Fe+ujTmmIWoheFU9UT/7GSctxRZG5aBd30PrvJ3XxDHhy4FARMZ/OIIpMQZvfjGTvTPIBbEtadgWctvfuGeP9zC+M5vLUdRQWsWHE+vFJChFRsXXvHZ3+Uw6vh9Q92+l1Bn0B8HyxbdoLR7qP9/i8XJXGHU9bJUNmw83/msGE4/l87Q2g4Fm/oWXpsvjhwb+r5CsXJY/4EqAMbw2E9+dP9F52z6UjTc/bs+vZcmsh4MguPpSYuZmEiDGbAsFb7zlOjHhw5vy2TTymMmIaArtlmDiYusqaQhwGwIdmvi81xaN1Xr85mIAiCn1OKdWaNEeSy3wAMARKVsNuQN+w7GTFHQfP+6k9ZHn7EDz/NFbS4INWFnrhhy+MMjwJTwNFqisAxkbaxdgLEM9o2XP87VnLkqt4YvrfU042uPIGfDUwDgaaQKIELB8VcqVL77Awaao+hKoDGMew6iMQxPoejh/OW4/xCOTtWMcj5fgAi2Vx6A9o8pCFpXVzsa/kql2rd2/uqVGRPZmk3s94Nd3ooty7D1CEyjHKCv2SsUwGtOxqbe53Uh6njpgAjrz0bfOhx5AqPHkEsDQDiK9l4sPgnxxhd5eH94+OpXv/r2t78dwKZNm376058ys2VZ0Wj0Ix/5yOjo6B133HHcAP3vGAMjdzz4yDvyhXEpAiv73rx53b8QiUzu2Nadfzk6cb9SdiTcTUS5wsihaPzA7LZQITIVmB5ksjzTJG0p7E6KkPZ6VMgOLjZFcTx3eDx/xBQBl5241cqkLu55+92DnyMBKU2lPcWukFJrBTAxQEKAuSZF6Tv5ZY+sJFqb0CkQKRCxoSgQZGdcRBkCYA8GgwLwPMhmNR1RGUcYQS56ZHylK7MkcvhVE8uz2V+5NFywdgFQchZQbdnLWGrLXhJwnKv2LhxK7InY3R3prpKZJAE/7MAAOG891pB+uZJzIFgqpkkJJmJmgZCLfMA3PqgxPiU8e3QeVM2bc9nVV+Rpd04WUcz0P2X/qWGfuk4KyhDsar+trgRJAlEe0g2KiOMJViJh6LRHmjwSqWAwpLyg8gb3B+2AN+cEd3W1NhdHWuzeApEmLgTFjva2lnyhwS42n2TsfwxakRBYeLwyj8lh/Py7CAThuYg3wQrDNKEUGoaa3zS95b62Jyet9MPRY3/J31uxP/qL1GinFQFw9+zgE9npk2Mt4pJG9ZnhQMzRLQIRWSJgGs8vir7vEfTvRcBCwVkWN9PheJhVPtl9aT06X8cfCer2vY4TjXAUXUuRT6FvA7r6cNtnfJmQWuJPJbnub5hvEAF4ztM4VJgXpK21/pUI+Hwm4HH+T+VAecl7S5naSqAhK8wgBCGbwpmXYsEibPsJ0jM1IyKAEW9BRy9YobMPyVI0vNUUl5R/M8zq08PY6Qc9ZEmUTxNbBM1UUjZtEJwtcvJesbFbXnw5pggGofU5Wp+Du5CaQjSJXAr7d2BzWQXdCOCMyzF9Srthtje0AIcneShNtlu9BmBWmkBKuLK7ARNptnPEVg3xq/bClNMjpHV0RslREWjHzAJoBUPA0yAgFkRzDKvbkLJx337/ApcQkDANdCXRFMbD/UjlayhiQFMUk1kWRWLpr+mIWDjT5lTSSYTckCb9i86t5w2cU+XVEYEJEQtjGdhe+aqjpgswCob+2OrijbPNLcN5AH7vNP/OKacomJEq+t566QxZY+sR2B62LPM70FZuwZEUfnkUpy3EsRlEAl5f0miJ4sazn9uFe/4wQ23Ltnx9cOdH3YFjbmBuNvEoATTyaGzg0saeK16sUdXxoqNu30uoB+iPA0HG6r63r+57+8T0ttvvO6/y3KuYRl1OuHJNzpzKCnFzqb1NC0+ZS+8VwvC0HxStWnUNBjxlD4/fs+3xvzl/89detPN8SWFDXJ7RYNw1WVSQgMMwiDxBJCAbLf1QOlM2v6WoPBMklGTpAECNNpGn5y1vABKlrr41LLz2QGDYtlX50vlWsCbWnNX6vrk0gJytDKJ3HDx88+LecxPxE3Lmm3rwg9019Y2E7gbM5JArtZIvR+pNCU8BhFgQYGiG7eHkbrRE8OlfYCzlL0FI+EJ1lSq5SsXebA4oC8KUbmUNeGXdeZ8BQuiI493nIWRi3zgeGcJkBkTobkAyhNYo+meqR65JadRktKjasz4g4ema9AMD5Nf6zatpqCxZnrJoBcCQ0k8q/MlqLIhjPIMfPlnbjQDXbMBZixGsP+v+6BBNYO3LsPZlL/Y4/ghwww033HDDDaXXH//4x3/5y1/efvvtpT8TiUQ2m33GT/6uULAnf/bQa5SyhTC0Lu4/8pXlvW9oTK7Zf/TLc+m9phn39KTtzMSjiwfHfjzZeVqQw3maYRgZEko4royGLMMIRIPC4uyhFlJFGTNkMCjDLaHelDOetNov7H7TWZ2vJSHuPPYpVsyseuNrj6V3oZxmBThsJbPOLAEZiu2XKwsUWqBHFquDZWebAfbgV48zYMJp0hNpEWvT4zYFMxSTUAZ7QTAISZ2eFUkHpisCYR65fNMn8NV/DuolAWrLRbZqKgjdkJfKDD5mFNayKDB0UIkls0s12YK4KkTDKAmlamNOGzkQlzruCC16JzeONm4HIZ5HyEWigIwFV8wj9FVO0FerFfOf/eV9S41IyP86X3ENYOWkTWv+optw0pnYux3SgOPSglyWIgI5XVK2oaVhJ2mZO1JC0Ewi9OiCtpPdmUQ2LZjHI5FjiXhAK1jC1HqS83ZA9eTbvrbowPWHtcWSWEJASTkaj45StCsNMwDTBAlMDGDVqTi2F/37IA0sOxmtXRg7BisMMwAriJkxEEErOAU0imhDPtqXarxp/deDbHDY/cnsoMN+8ZZiDkoDAK2OGP/e15PW04/I/v0A48wrShmReVBuenz/l+3MQLz9ZU29f/rskmuZGZgWSEAHXsnWoBX9eSDc2bnuvb/Vz6GOOl7qqNv3Ok4QlIef/J8fGJoYxoWvwXnX4P7vwHXnOSW+W19+Ma8RS024FRWl3Kexurkcja8N4Fe2+WZUzI/IE0jAZs4LDmsqCAQ9Guy2G/cHpQHloWcFFiwGgJWnopjDxBBCUWgN7cGK4PRLqyz143znwQI/nqNycAMgTSyiUmyK0dkJ3lfQ359E2uaGg+iw1eOPorlFnn7W85lq1wZJACAJx563SUi0dJb/GE55TAZQ7gpHYBAJQKPg6sH0bHswOTsiC23+/lR7PWqTG0JkmmCapBoADVMiFkTexpmLcNW6qsZLIogf7YZbvgaOwlQGSqOQQL4yypIEDcPTYIaKsFCkJEgLL0GeORAfYtZlnr30Xe/KB4MmNnQhVcQDh6HKCvtEPrGQsL2N/2eJ3T1UePNIudK9ep8JyJJjXo7a+zcVMxFNZnHXXoBw1mIo7ScDSp9/8DAmMvrhI99c8s077R8sHzj9yjXvX9P8Aonu/WbwXBRzCMchBBq6L23ovnTvpzfP0oRgA2Amfejnbzz1tSN1wsEfOer2vR60ejYErWbiMhsbVWVVwWX6cskX1eRTsQEmnk7tnnvyo+Fgi+vmSg9G35qUResESJCE0On0gRfx7F5aCEt6Z2/oBzPjQnpKZuE1shcVJD5/UnTWs7Nalfq8ln1fYmgIXbsUKmvNV69VaUdfTNffCcwYst2SGE419lBKrZAoBcqr0XqCx/zLVHrLo7vf0tH6ueV9L/yZn9OH3aM4VGKmS7BGIoQ/fxlu24U9Y4gHMZYBAM8DExwXroeCRE8Trl6G5a1gYHEjxjMwgEQYPUmc0o3v7MJcvqroh5r4Cpc7I5eoE6pmrkpLy3AAIRMZG5/d6svkaUb/DP79/tKEwBDwAANVWb3SFwgBriQGGBCwPUhRszKtxN/LzBAiGAJLmnFkCk658MGvZCmvghc2YnEzABgCmxYCQMrGAwf9w57UjgvrenZ11PG7w2WXXfaRj3zktttuO++88x577LGvfOUrn/vc517sQSFfGBbCVMomkIZgaM0eANfNCDINycSaWbluurv90mjjqp9mP28KS5ObQ2KbZb2q66aJoc/EzCbNqkDWseJgmpXBRVu7MTMryGCoX45+88mZ+1c2nPWm1Z8ZSD+xvOGMnw19EUSsueTMa4gZJz8tuvIUGhLdtgga7OYp7ME04BKDNSCQ5FkBrUgCUGws4OH1zphDloQaFl3joq1ZTxFpzUITG6TCOhdSzkWz4w3fuke5HZqyJrdJ1ajMMQCDQV6mVJhNsCmYANbS9oxJ6TWyUIIl6SiICYIA8mLEbtHaH7CXgliZ4yrwRHNOlZ622SDmSsXrFW8XVYICuGpSann0ldQqzf8Tvj8K2zul/9CqmdlPrDnv4mjzqtKmlRvR1GrP7vl5AlsjPRtw7GSaVmQRrQh7kx4/kiLNM6HQ3kRjyjXnJjhCtK+t5XBDosSzX5ZOHYnGA4y8BQlqzSdcqSzPLA3JMOHYgMbQQTAQjoIEpoYxNYJH7vFzvsOHcOXbEAhCe0AAtqfHmmY+sOi2jx65qt1uDbH3SLR/JJxvssNNLaYgNMKKy+hRO8Oa37pg9cpw0j/JgDCbxaaLsfYsBKzjV+YO7PjgzLHvCSMyeeh/SBiNC1/+LHdysgXjA7BCsAuyYeV7Vp72nuf2i6ijjjrqqOPpmB5BLgVpAIDSOPokTr0QZ78C938Hnlveief/W8MaQuWd+fKcusJ+LgvBE6rGdB7VuxzfLwnf+SEI+LaVGQbo2x25oKK4R481OF/aEE2EMHIUyWY/pDV0CId2ARobt6BrGUYOgxkLFiPw7PIzBc0CVFbLYbC8sIkub6SYBEA9QbEl4X7kA2hpBIgCFqfmnusc+1iwyC8Ic1ws2/DM+7Un4Gn4PDECoGRWeBEWXDDiAaX3U9fa4LawCgi3geERBCBAlXYBDABSQDMaQyIXQE4hGkDRw3QWQuQOB93vFk0jH+YRUh7uOwRohExWDtklaX/CXB5zeXDNJS4p1c8VQBAqYmSXa3MGkNrpPBJf4pjNzfbDQ8lDjnSveewamMIv75YCipEMoSeJew/CEHDhJ3wYTBgLcdSl27psVyChDMQlZm0YwifhlXRuo0HkbbglOh1BYC7aohwVczJm0SNm3H8Al6xAOICcU9YJIIQM3HfwkWW772m9u8PunJFD//zI1V+5aNKgwFMnvCaN9AJiehRPbMX0GJoXYOP5iCQAgJqbkAEzs/AAuMWpXd8/df3Vj73wX19HHS8d1AP0z4Z4dMnKvrfuPvCpeQFc+JltEhKgxsTaM0/5j3sfujabHwBKBHlPcTZXsIkks1cxwERgJibWgGBPa9Xe8rwyz39s+P64kzQ5rTMGBBsTN/YGP9C7oMGgb01kQyQLUMylPr5+pqSGyVAOFxAxc0BIW5e7hlaa9PkLn1KSW2ue3zSgtBOXU9yVhHW1OTt/cWzio4sWtgZe6KxvOIDXn4ab74an4WmAcGAC+ydwyUo8OQYmWBJFz2ctaoAZtoeD4zgyie/tQk8j9oz64887uOIkNEfwpYfK/AIqpx9qeh7NY4PUchAAEGbzADCTB2uUygz8moQyZV6VYzCCoIDKEQ2B3kbsHwdq6JeKyx1in7Ic0GCJphBecwpO6sDALP5zK2ZyEAKmgNLwGIIggEtWIDR/zl93CtYvwN5xLG7Chq4X+HLUUUcdz4q1a9d++ctffv/73z8wMNDT03PzzTdfc801L/agkIgubW86Y3TqAc8rMOvutkubkmsB9Cy4Yv/RrwYCSSGCidiyjtaz1iy9KRBsTVrtY7MHmoZbEty8YPmaRas27W3sOjLwLQkZ7nvHA/3fblDjDXqqUY2PF44y65Q97mlHs9o6+k0J8x9O37okefLW0a+DUZFNV5AFhHaYp0p4RYQs2AZcrjLw/FbZEmqxOtwvej1hLFRHbbJcCrgwXTJ71dG0iOUoYqE4KrsUiQ3OjmY9ZcKbkau26/GlhpAswh4se6VjDheMfIfrBe3VpFqFliUWvyOGXZkOEphcT2ZNJbKhbeH8ZslhASOSPysbvdcOHFEUyFtDBC0AU8EjzAYhFYjgClQa9FTogVxuBF7tVl7hsYmqOa1G8IkIXPQ2jefuljQzkw1lf3DvqlPvUE4mvmBLcsGW0Oi/qmOfJSsxV/xCbMuHaMnb9u2AeTi3ZPdoMWBattuRzjXlinMhK1koSta9qbnDyYQWJICgoftUZr+Im0X9pSX3deQbAUxY6RZEYEvPrUknAIU8BKF3NfJZaA3XAQkohX07sOo0zIxj6BCmkqnvt+9YHk7utybaVct3Fjz2w44nLG1kDduak4GEmnYL/77kZb3BuEG0NJTE0xAMP8OtyTy+/8uh+DIQzGBTZmLbswfol50MEkhNIdmMvvW/3a+gjjrqqKOOZ0coWsMm0ghHAaC1C3/yBtz7bWTmauRF51OYZLk5qU/gKzPkS25WxcOpsuZLtcplmdyKjaywyKqlaTXl3KUXrxoNP9BQTJv8T+si64Tx41/BCCAzg+ZOdC7B1h9CCIAxMYhQFJ1LMDaAySG09/qJh+OCloREb4gPFgCGgHhVq7h4fnGbIcTpm9WjjyAQQD4nFy15nlPd2YfzXomZccQb0fYsir/LW0Y3nRx54kjIy+eNkHt2Z+DRv2gafyPIC6ts0UDGbJ0ILO5WR4QXA7lQwdJM1riVhHAAkmB78BSkQNaGISFENrB4bqxbTLnas3RQxNJHwAzDYDsPACJQbdlqShTdeQ6sFFjahGOzKLrCSwqVRNT6ZeLkqVATsV4x/sPLe7cv2rimeWMDbn8c2wdABMUQhMkM/vOXsAwUHL8bnCgFiXjO1O/aWPhZm3P1aOjlEyGwizXtUBpDc8i7UIyAgOchEcR03j9HzZ6tJbSpXU1CgGmuiLyDv7kA/3A3nHLKJRHGcjlL0wFtQcMQAUEy58wmrLbqVE9k8f3H8eQoNvbg6nWIPC12/1tCq6KTGw5EOoUM7tuBXAaRONLTOPQ41p0FAJ3nvn/mjruYVKUwJTe9yy1OmcHmZzmsZ8/kZ3db0V4r+nvdzaKOOp4b6gH6X4MzNnyytXHz1p03Fe2pko551YZqDSCd3X908LvZ/FAlJc4EQGvlaq0hBJU1zEsOoWUmAmZjIBDvbr/olJM+/KKd2AkATzj8jUmddsXGhLg4+exl2s8NjdQSMcy8thdbkX/u6yyx5ddHIx5LsK4Enf3S/bL8EPnpYwdsAmyXRM8ZxMy+tHoldEDaL+w7TsUhUF4fEc2jn4NApMBTrvPCB+gBtEZx8Qp8fzcEIAiOh58dwCUrcN2puPNJ2J4/jGotAAGA0si72DNSLba0VVVcvqIzU7KHgqoflwLMEMLPB5Rnxn/RGAbgN4mtvF+ZrRLTQwLtMfzlOfh/dyPn+FfA1RjNzIvCSwFUgvjz7xYSMAggjGWwZgEWNuLjV2Aqh+kcBOE/f4FkCAwUXNjzFedLOKkDJ3U8jxmv4w8B3jRnf6UK+9ibY2gYDQguFdFN0mw9AcyQOmpw7bXXXnvttS/2KObBMCJnnPzJ/Ue/kskdWdC6ZdmiG4gkgM62LS/f8sDk7I5EdGl7S7Wc8sKet6AHWFc9wnLn9CX3HWSi/944W4w2N7i7Y5wuiLDkQsiI2l6eWQPQWjHhv/f99Uc23/vKpR/cPX2fowqlrK6AHpftJlyDPU3SIatBz5QXDtVnd57C/XJRkPMZThwxli719glWEBDQGYrHdAaEQdF9WPZ16qFGnrMpVGAqRib/d0H+7w5H06ZhsjUtm/cF1z+cVBPU9C+TfZBZRhBsMCnihqn4AwGnWxkTheBugIP2CiUnpbcQQNBeYRWXTCafmIs9FLMZMImFbbhSM/lBbQGwgGxJL86EBgpmEdUceE1WnP1iJ5Q5gJUog2CwlACTCBSLFxo0JURG8tz07MuHHl8ppRjZ/elVl97pjG4XVoKEhVCzM7p93/DbJkfQkWalQOCAp5lgG7I5ly8aUigaisUsrYrSCJt6xAmf446vzM2KHkukz/jLzm915RpXZBcUterd5Mw+HrIL/qQTYcEitHahZwUKGSjPz9ebAeQzCFhYfpHdv2b4fyZ25uAZTD/p2VlQxcfiww1ORAImi95UZKkMXbZm6aWNC5/LrUnU0H1ZbmaXNCKekw3Gen/NnWxi5anP5XvqqOMPCXX7XscJwtQoAGgFAKEolm3AgZ2YHEZTB865BlvvQGoCgK/QWYmqCwFhQLt+iS+VKrq1T2Eq7VNxdCrMKNTw6KvE+ZrEdmV/qijUAwDiSlwxFY43oncc9/4EyoPrAMCehxFPQruALDXGwwPfQzAK7YGBtm5svvSZWyxGpXxHp3p4jnJanJlA63GCs/KCS6mphedmqHexWL7qOU9yBU0daPoN3LXO63qP7ekdTqNlAWYmoJtvjqfv1LrVFYKMYUuffDT0sgZxm2n0R+bOZ+GxpUQhWK5iYIDRk8S+CXgKRL43rTQIRZ2QpgulpBC2TsaUBgFKEwttFQGQbUIzGLhwOX60p6ZHGrCpG0vMh+adAAAgAElEQVRbcXi6vNyBw+ZYuPWkmScb7Lm8EdaZzc2hRggPOwbnySF5DCngeL6ubGMEp/biF4eQs1eljVsfjqYaA11tzdRlYUEC5/bBMpAp4leDODyFWACrO/CLI5jJQ/jCsGGVt5StSWohNKQJhaKHthgWN2PfuE+033YMN2xa8egpOfllCeHm506ZXRP/7iCubau64HftweAcWmPYM46mQ7jseV3i3MwTA796X3r84Xjb5t7T/tlzV5UKAITwb1cAsfYz/3/2vjtOrqs8+3nPuW3q9i6t6kqyuiVbwpaxLBkbArhR4lAMAT5MCRgCARISQguEkI+PBGPCZ0IxHwk2NtjGxMYNLEsukixZvZfV9r47fW455/3+mJndWWOMsC3LwDzSb3f2zi3n3rlz33Oe87zP237+l7u2/1057ZKbOGg2/1YN68DBb5947MMkJJHs2PCjutnXvJBGVvAyRCW+Vwj63435s94yq/WKBx//896hhwxpEyzXG2dACAGwbdcf6fxhkZgshWHNECiwwJqLOVkmgdvbXt/WeMnCOe82zdhZPqsXHQHrr/XoUY9A+tQgQiTWP4uI7IXgba32d7vzEaMqUPyP58QE8I3O3M8GXZ9J5dvYHITIA5BggFRJhFCwnicMEUc0jEKVXgJsIdxCzJ4yVpFFqp4ZVNaTmozu5VMO5Q67AMAtprUw/Ns0ci8YcxtgCCgN1mDCRAa37cQ1y6F00dm3dA5lqZIorlx8i8AaMQe37oAp4OqpTQSmHGOoKIqELaFUeYoAQJACGzsAwPURMpH1pixxpo7PqImiNoJHj8MxkfWLLQqZqHKmqtUDiNlI5MvZ/Wk0fcyGKZAucyWsj6A+gkCjowHdExCEvF/0t6mggnJojN8XJB5S5ctUCm6XSjys4q+UNVcZ9CdQBb6CcsSj885f9k+/uby2ellt9bLfsbHWwY9vodp6EmL5iWEsDWrUsCBtMUzh+NrTxYrbBfB4vg9AR/XaT66682s7/zynklkK2/AseIVkdwc5BXm+elJqlhSgLF9rjOoFB8W0JuYTxvyYTrXpbgKeNC8clk0meb4263hEQGmWigSAOj32o9b8mgnrogn7ZGRof3Xv+sGlG3qjCVP3VD/RlHcctVDLlNTVvtBZwxqp2h7SKaEjpjdDsg0uBi8CWFBP3XbHiyvKGtqXLHLUOBZKCc4GgqSyI25kxti5QhvD0WOiVPAbKDmsFvZTHj8LLwoz6hpSgM2oNMJ+fiRs3mPILte/KK8usOUWlR9QJJjV4L5vxsePBGOHAaJQnVE1v2c7YjUYsEONIac+kyOwJySBNZHJbLCWgiEpEodhCrDEEU8uDssr6ofvTSnwnTOeqnbDQ6HEx+01S+rmj/QVA06sBh3nYvc+3tqjo2kChFIwLBgmqusx5uf/8sjDu9IjCd/1oaPSGvXzfvuBhtHapMxILV2hTkZzTl9+/srn36lrP+/z3Tu+MN51T/OSDzV0XPe891NBBX8SqMT3Cs4kDj0FKUukucCuzTi6C0Lg1CEkhvGa65DPAoztD6HvBFRBI1QQvGtIAaUhUBxyYfoQiifVXzT9py4maXNJ/VVOx1P5iJPLBnmEXHJXz1P/Sbye1etBIQC5NE4eLArPlAIRDBOZBKLVMC0MnML40HMS4nEpL697rqtjWWLthc/vwr4QSAPzlgPAib04uhPNstZzXMFDHpk2+ylZt8C7Mx/e5FuNudhOjfH64LN6OE8soBxiC6YBrRE24Qm4AZjha9gSnjJs39VcpU5E8l2+HYNtwA+gWFtjyu6j6moxWkU1zfTa1Vg9E93j2NULIQCACCkPR4dBhLgDUyLlmsqbkeqZlexyDTsU5OWhQ3jthdjRA6BsbM4gQj6ALPnLj2Zx/wFIgbCDvBe3rHhC403z4GvMrIZtAEDMwcYOzKzGg4fx4GHMrkV1COM5EBC2BQvPsz1hWtqz4aM5hs/fB6DY1MLRmWCb7e97xz8+GN2577aYG7uoZx35x9AUw6ULi2tN5IuHsyQSuRf0mTH3bf9MdminHWrKJ4717/9W27xv7t4M04KXx4wyS+AZKz/lpk4MHLoZxfuajm16z6LLbmeIcPWiZ/jR+7nBk098lEiChFZu//5vVAj6PypU4juACkF/mjDN6Ia1P9i07d3jiQOBdoUwwqGmwM8wdDrbw6wmaUUumYUwTZGmJKQQxrIFN6xZ/pWzdg5nGNzv8bBHlgBAAbA/g9Mj6PekgqNZvTIm54WLXzjNzCD5G5Nkq+LGkfW1+1L+/IjR7oh7R/KfOpL24RlkKDZJh1nkAUOTX/K5AQgxQ+RUUvGwRiPAYAUIJnJZx4RMaSVQnBoHE0hPUdWT3rrFTlYpYx9ThgRFEFZEIl+fP1eegaSBImqcMnd4wDLhSBwfmTaTD4Ip4KvSuU/K5CfTJgl37MLxETTGMJSB5xfPsbxuERM0gwhhe4pbF4TaKBrCOHcGlrcBQNSBLNr9F39IgUDDKHQGPTTH8fhJRG2ETQDIeHAVhlIwBVbOABFqQxhM4dAQlEbeL+2q1AxTwpBI5rG4+ZmXwhB462psPQVPYWUb6iNn5opX8IcK1hj+np/dr3/bCsnNyuvjpvebdHoBcMOGDY888sjkn/X19WvXrv3KV76ydOnS8tVuv/32m266affu3QAWLlz44Q9/+K1vfSuduWdCBS8e8ifuzZ+4Tzg1kRXvlbFnS7T2PSIqDHVW5SPfMNbeQXeCpSGkz25TaP5I7hTDY81MpCEMo/aJ/jt2jdwftxpICqUMm/MC3Kr6Rqh+QLYyxPneVlP7KEtaL8jMW3RvUseOmIuYAZBiudM8bw9WBoX7leCxRYSQzvdR2zw6CjYlqYPynHf1hC4dNW2m2dkZiyfaCtqxWo8U7fOtRkPVWl6blulkuIuJfckhZTr5haH8MiZP6Gjh6avJS4e3MwUsklmbA7KiueaQNxxyl45HTxpqzNLKVgnPeorBjWkxFtUeTT28C5lsk8FkKsesNBtOjIAAL6m8BAiG3CdoJGT8PKVujjq3gg1BUmtWPU+oXE6bIdaBdMcjq943cwLDPXC13N7W2hZkF/UOR3Ou5WvtkGyxuTc/d2YwXkOjY3Dz9IrXWsaHOmAQgDYRC0i5wh8KJceNjNxfK6JomIGRPtQ3Qpq4/0dIS2YIX8GIcyggN4+6JtS3YUuy/+nUcJMVbjCdI7kJg6jdjtSaTjRjBG7sRGSoJR+XOnc0rv+pZ+d/V18OYHdmZNjLnR9rqjJONzc8VLVwwcb/ekF38PMGM/YPoDeBtiosaT4TiY8VVPAiohLfKzjjKIvIAPo7IWUxcbrzANa8Gk4YKkDTTPQeAxGEhBBonIHkGNw84EHrKZuaKS5guvSr/FhThjaT5jaTIbWQs10+mAOIYKu0ILcq8hGGb9BB36zKB5eBiQldh1DTgIlRiIJWu0BHe5AGWEP+gVffTI7BsJEw5g1Wn9809mSUVF5E1if/j6OzWTrPm5nkQEVPvUqOhlkoKMEyQ6EwIBC14QbwNUyBkInLFyNuI52PJdh4ojOU61Nkm14CVQ4aIhjJkG4QrscucP5sjIRwfBRLmnHNCmQ8nBwrkPvoHIVimAIhC4bASIbqIkszR5WUiqQZ0qHOfjxyFLftAkr3EzEME1U2Unl4hZS9Yn07aA2D8NcbsK8PBwfx7ccRteApvO08rGyDKRFofPNROCayHo4OY908zK/Dj55C3HEIetQbvmBldQ2HkMXDR9EYg9boS4C4aCRLwMxqEM073jzv0Bum7sWdPVME/fx6/PooHAMZHx2/vaDwaSD99DdzJ+9joYPskKiapfxUxwrEa5GeQG0zqhumrUzSkmZc+SkCM3MueXzXXa8wrUi8+dL5678jzfjkmrnEcSKDERAIJLWfeSGNrOBlhUp8n0SFoD9dhJzGi877VmfPXVI6tl3b3Xdfzh0YGn2KKAutJhVkhRArJgvDAgQYRnTlok+cu/jvz/I5nElQTEISlIYkZqZmC8Cwp2/r9zTzW1rtBkv85la39bsfOJA2CTnNv1hdfXGNcWu/+90ed0vCn2OLC2vML3WEm2yxJxU8OOLXWfSmZntjXXHQ+6P+iQBkC+EXipGKfMHBpswjHmBK+WSSpYvFXIptINZxYfpgAAoAWPgxbWam6OZJTHkNljpQz6Tn8cp47JFzlz/L6b2IsE1YEmELyTx8jawL2KiNIGpj4FChoTAMbJyPWbW4/yB6EsXq7ZMdvYKR4XgWs2sxmkVDBKMZeArlk5SFE13WivYa/OpoURhZHwEYl3bg0rJqq7u6kffKup4ExSCguQp/dRFiDn6+F44BQYg5GEgWtRwKqI/gLasRNuErJF38472lKvPT+63r5qIhgvkNmD3dALGAqhAuX/QiX+EK/lgwfk/wHNG9gPxxPXpHUP8XpxsBlyxZ8vnPfx6A1rqvr++mm2669NJL9+/fX19fTOC44YYbbrzxxquuuuqLX/yiZVkPPPDA29/+9kOHDn3xi18E8PDDD7/qVa/6zd3eddddV1111e9xbhWcAXj928Z+cZ2MNEF7/sj+2qtuJ/qNx7ntiFVr1N7dZBrIZta0r7vvaBWB8irNzKPJ3hg1pTA4IS0DXgDrePKpG3e/syk8x1duPkgTKc0C0Dbyq4PtORUy2TcxWW8ODFKQkgMF6ZKjyNAsUHRTIw0O2CjGIA0CTHh9os1m/aR4TUgMZxAeF/X/PmwFhOqg8CAtpsczkRW0akplw9vSET+cXV6Vnj1ctS+QDrM0/CamLEAMD2QQjHT4cdc5VJvVIb+Qp+9arqUtN5ZqqcpFmXww+3ZPKLfU8Fs8Y3Qo+nMrcJRwtfSf6VVWjMNEBYkgQTCUAEEIKxZ4iYJdDok+aVaff4E3etybGDS0yptOncGODoYK8Ukwa1YrLsbhHeg9jjyJRDzqDY1rFRiChSAsCRmfnhkVdFGAxCjCsYLhe7Ep562x/v7Rqx9u2ueReuvYhfPN2tQ4WudACowPFdsYViJnsgwo6esqh3JpjA5i811IrzX9knbRJLEq1ngylyTgVPXQZeaMpXv0jrpxS1FfxPvJ2PGPpoY2J/r+uWuHLeS50fqbF2xotV7288dPdOKnu4v5cG9ciXVzznaDKqjguVCJ7xWcaSw6D1vvL5Ls85aj5ygyXNQ6h0I4sBXRGnQewGgftIZhggiBj74TEBJKTd9XYa4aJf+3stHYZBE0lDTyVFY/thhMNYSYPjwq0vT6otR/uBTZje+lRKNjbKl2Pj+QvhQkAZg2YrVITYAJWkP5IMDNwMui41xUP6c+/uWP6kac2AfLylvuuLBMaJ/NxzPhLYFeGk6e76YfYJGzsJwFw5CQLNwqrGnF8nYcGoSvQIRAoy6CJU14ohOBlgsbo/fvLo3sGRkXc+vRkyDDkNyOEcYjCXACe/txYACfew0+tgHfeQK7eqAZvipUrsPcegiCbSCRC4cC5HPhKCAIdVW4a2/BS6f4P+KAGRkPf34ufrQDXOYWS4SUi/98DAm32J5EHkLgP59AzMZ7LkBLHAAmcoWWYvNRdDTgk5di0zH4Sly9rH12HaI2tnaiQLkIActEQwRDKTgW3roKdREAaItjV0lrSEB9dOr6vnoRasIYTmNWTVGQ9/zAPPH0vxl+kLG1gPDSPW3tfwagcSYan00DQySFtFShv0UgaOjAz0+Mdd/TveurtlNvxedEapcdfujN2dE9JC3WPpNirRoXvvv5N7KClxkq8X0SFYL+90A03L50wQ2F13NnvOlE9+0j43sEhCqwoAUDVpqevwYANLPp8iUdHzobTX4JUW2INzbyT4c4gFgcEVfWn8jppY+OuQyAP3U4s+uimoWRZyalfL83m9NekjWDPnd8/EfL6j6wP11liLzPhwJ9OJPfnvB/vCK+fmuiyhSB5i097s2jCiEh1sZChqfZUUyC2BHaZUnkSsEBl/o1JMDMUAzHoHmKXSYLLABIEkmtuJBDSAAJlgF5VWymCu44AJGWLNRUbiH9JjMPAgwhdqSyt/SPvqvlTPZ6qkO4eB5+faxQyB65AJ5CUwwrWuEpbOtC3sPyVmxYgK2d6J4o9gfLe3+FU+2awA2vxJOdyAV45Tz8ZNc0/cYFc3DFUtRFMJrBA4cgCYqRymNhE1aXIupoBr0T2NkLXwOYUncUXkxkEbEgCIZEIo/qEEbTU7mdYIznsL8fjx7D8VHMqIaUsARA8H0UKs4ywZFY1Fip71rB84A/xMlH1O9eD0hvVbELpd1+WjPkDQ0Nb3zjGyf/3LBhw4oVKx588MGC0/qmTZtuvPHGr3/96x/96EcLK1x//fV/93d/96Uvfekd73hHR0fHokWLvv3tb5fvcNu2bXfccceKFStQwdmGP7hT2lVkhoGw1/VrnR2Skd9I3AHk666mOfM4kxYdC2fWVi0b33hg9NFAe4KN+uw8JiWFWcv2sWiPgCbA1a4bZKNWLee0YBYFo1CAiEM6R8QMqUAGB5oEgwS0JplCfEzUdorZFnsu2QxmKnnHlI3dBXSIs8RWXFd1GiEN+uTJ8CsmLEtDgrQEtBYF4z1COHteJrw9kAOWN9dyFxHMZZ3vZMqCiMklDhNbBAJrljlljGj4UQ9aFB7cJokE6Ug2/GR14qpApoiF7c3TpLTISFUtWEq2hDLyIiGZBUMLUsQEkBaaWLBR8EdjMCkD0mUi5adKddiZAPYS2V99wuE8G1nDjqsgI1sv5cHDgghA2gnlUidijY0r12PxWux7HBPDiLAnA82S4GkcyUEQAGmgtumZH9zcpXiH3bBuz4b+k4hWgQjKR+dhRGK4N75/W81xWxmvHlwxK9/CRNJXI65mE9oO6gwnfrL1Tavm/Xj4iGb+TPv5G6rbPtO5dUuy/w318/517rrvx/f/rLuPBTxoAl349O2CxJJwrSTanxm7a+TEB1t/l3XSWcehIcQdGAKWxMGBCkFfwcsZlfhewUuAOUtR04y+E2icifoWNMzA4/cgn4EQCHyc2IdsGgAsG0Ii8EthmcAMw0TgTdm+FYLoM4TzkyMzpknVWFE/Riij71EaOU0a3ZTkZxLKh3UwdDl0RBo9vl6RDy4RlNU6RoR8FmMDYAU7BJLIJOFEoAKwRjaFo7vRvgD2GTNkPdOYvQg6QPDUnlrdLetqgvFhO9/hRk64xgkZqqt61b9ROGJsNejX3cwaSugWJd55IQAcHkJjDIFG1sNQBv+xpfgBbDleYnAAJoRNSIA1/PKyAAQAfRPI+RjNYF9fqcJAqfxbXRRvXYVkHg8dxmgWBkFKRC0cGQbKZH6FSrNegAWNqI8iZEBr5FXxKIWeXsKdmpMpiNsAJPP490346lVoiqFzbCpL8aFD+PvLcd35mMjhv3bge1vRUoXLFyHrQQCBxvJWvPsVz8zb+LMleKobgymAUOPgLaum3pICF8x+4R9TZmxvPtMTYZvyLkMPOnzbyK3vn3VVqvu+wUPfd5NHpVNfN/vqtmUfK7gfNsy/buDAt0vfl8I/JmnoIN+360uaSJIlDEe5SUjJ2jOd2qrmDfUdb62ddfULb20FLwdU4ns5KgT980db06UNNat6Bx8GXKD0bEfJ5JwZRLZVvbTjr1Yv/QI98+n4RwjxmhpsrIIGHAHgrp48iBwCQHnNPxlwPzMvDKArp4hopiPGguDhiUSgTYAJ8pGJibfuNgVhItCFPokpaG9K3dSZTSue8JVNfGtGvW1vNkd6YnBkbJlv2CNSxwXpD86MXN0w64unuh8YnxBEGqWPAADgsyK2Gyxz3JUKBOFpVpNuwUX2WOQJVtk8Nsit5tBISTIvJvdWZtNODPha+6D3HDoSlee8ufFFtt2fhjeswK4+DKWKfyqNW7bhc3+Gv1iFv1gFN8D9h/CZ/4Fm6BIjX5xU4GJvURBMASnwl2uLO9ndg4NDxU6fILz9fBgCAHZ2Q+miQ46nUB/Gz/chbMIy8NBh+AqKp0wQJ/suDGQ8/P3/lPJHGABiDsYyUysrxs/3YygJIdA1BiHQVAUAEznURZDMQwApD+01Z/BKVvDHi9QTpxXdiys/puz25xMEGxsbAZhmMVX4s5/97MqVKyejewEf//jH77777i1btnR0dLS1tb3vfe+bOm4q9dWvfvXmm2+ePXv28zh6BS8uZPVcHaR3Ws0PWnZ9zcXvk9b01FuM5ntyQaotulAsP7ewxAQ+uPw/b977gcf6bps7cdFw+IihnawxvnTwrf3Rb5HWICLwSL4rYHdWbFlncs9U+hWDCAHMHIXCnPHJcskeoqYuOUsJY7Z/UpMoDL+Bkgidyn4CIA7YPCc4dshYrMCNvvUPx0Lv7rVzAnmDIwFBa5pkBRhm0FqTvELBFeyAWJGbjT7qmp1G0BzJrSYdJSYWSsuEUDWG3xYYYxoeaUiSUoXNoDmSfUXOOZAL7806TzEQzp1ne/MBaehQdXZWMtRTCIwKKPjECU0soEgb2tDSj6dntk2sCoxsPL+gP759oGY3EzR7ZqSRsxMGRFyHZGZERprqZHjMH5JO/UDXT40YRQKpoDMhPSfUjIB5R8oY9c9dEKaNIXXC4GMBFJfNW/xWzOjAjA4c34udvwJl0TATE4M4HB74ScOTtW6ULf4/C+79m6PXPtKWZnv/Rcl5jYnaUZVeLVriECsjdSfzLQ2W87q62QtD1fcsfV1WBRFpAnjn7CX/0L89r5UgYgYRBazH/HyDFQIgfzMP42WImI1AwRDwFaL22W5NBRU8FyrxvYKXBtX1qC7Vt2puxzUfwMQIdj2KfBq+hyAAAfmgFJZLqrCCYn1ylFgeu4t0/aTMi8CAYOjCW3paqjZKXYVyWViZDJ81yX5r6ZjZHlPDPkIMZIN3CjMGH5ohBNw8zBByGUgDJODlQAQVoPc4+k5gx8M4Zw2WX/SHYWnGQT5InDSirWRXAQBh7jLoPKtBQAAqA1SxCogE5jQ551wJAK2KUw/hxAhXGfQXpVqjy1ux9RSUgqcQtTGURm0YIbtoVjOpoNfAU93FT8ggBJP15wgGFf3ZdaHGbHELEOHYMHI+4g7esAIAlMb9h/GLvWBAFXh3AVYgwlgGAHb3Yl8/FjehZwI2I+2hIYKcj1QZOz+lnyvdZ9/chI0L8f0np66OVRI+PnwUhwagGF1juGs3PrER+wYQNrG6/Vk6SKbA5/4MR4agGB0NUzt58aBVLhOJ1I4nItCuASm5/uj9B6q/7T3+RaWzHHgsjufG9zvxeQUH+eFj/4+kCe0CYCp8URQrVaLsWbOnXRdExIogALngVT9xU11d2z9N0m5adL0VPo1awxW8jFGJ7+WoEPTPE8yqZ+Ch6viiaHjm0Oj2seQ+FeRATBDx6LxV5/x9LDqvoXa1IUNnu6UvLcp8bEyaTNoDmA1QVum/PZL7UW8OJD7U7nSq/kCm4LeCmEWOZGLIrTeIfM0MImYw1Zp097CvAEHwQL7EG5eFcvZAYGTVsDYEhOFfXl31xbktlhB3LF20ePvOUzkPALQN4RXT/JkZesjzBAlNIL9BGINljS5SyWwli38CYOjQyNQKxd+FUykKGrjAgKNgRCC/2Tt4Zgl6IjjGtIBtCgwmiybse/ux5QRsE3mv0P4p0TpKrwkINBrKctkyHoCikFEDJ8awoB59CWztKnYzC13OXx0tNkAKFDz7J33tUf6bixw9M0yJljhGM5hRjdGSQxwBtsRICgCUgimhNCZyIEJHA167GNu74Cuc317Mwquggt8TuUO/Izlu2sqHf4+VC2Dmnp6eT3/60zU1NRs2bAAQBMFjjz325S9/+Rlr1tfXHzhw4Fl3csMNN6xbt+7aa6/9fY9ewZmAM+uy75777n/MnSQgLpw9R39w69K/FkSuyvy655atA3cemXjCFKHzGl93/dL/sEoxPWxUXTP/U5v7bl088rqR0IKE0zt7/AKFAv9OJbm78HTeMSIXtr15MHOiO7nX174CAjJyCBGYIQjskrPHXAkQE3Zb585Vx/IU4smH9uQQfTIhisHEmuTnTjhj0lyX4EtHTJdYMvlAr6OeqO+6cLSWhN2QtSxQwRdHwCkM7j3nsCf7pK5imc6GdsZSG4hMJRJCOwQK5ZcQ4Bl9gdVPWmqRMYIGTRkmLxveKYMwYORCTxt+k6FqiKlt5PxItE4LGmjYG3BWsQajoN4XBC2UUHbWGUuEuluCS6kmVJ3qCActyerB8aqTCzb8l7/lX3R+VCV7mW0j7eSqxk0jbETaOD8hWSbMAEQt8VXBift58wzj6HwKmfreUfnhGag3cSzHGiIkaI5zOh/0vGWYtQhawXNx3w/QR0lHG6aknO158L+x5CeB1nHI0ZrRE0FCalo3vuBtC+Z8unNrixU+npv4pPfYXUtfS6BIycS31rC/Nv+iDx59hAFTEIC4sIaDvMf6/FjjNfVzX7yb9IxhQwdGMzg0iIWN01zsKqjg5YdKfK/grIAEahoRiiI9gXym4OcNaLCAYSHwyxh2PPuU8TNcPIsLMZVzP0n0l9dumeT3yxXeYGLQKXsNIDKyLkeWBSKD8sapw7U3BcguH/y6Jc1wFFIiHMXoALQuHlyrYrX2Y7tR14wZHWfiar2YUMlTEw992Ot7kpVXd82ddvuGwnJxzlK9f4/u7ZZoyFXt4yqpPR265L3FzUxJ73k1nnHJFzfjo5fgqw+hIQZDIu3BU1CMoJQlP2k/JETRs1cxXrcY9+4vatuXt0IQ2qoxvwFHBqckfQBG0rhlG145D26AjgZsO4X7DkymTQJc6LdNJUQA0Bp1EayZhZ096B0vDrGn2R5NrsxF//qJPCayWN2OnV1gwBB45bzi+r3jUAVHJGA0i4iNVz+nE6wgLPqNfMMXiEBDUoEqidatdGZf1it/CTfpmjJtWo353MSjnzBZlc4uCNzERM9DdbOvyU8c7T9wE+upJ/ZkVgqVEw1FDoYYKlS7xMsN7r3nQjczQEHDMVUAACAASURBVISRY7cuu3qrYcVRwR8sKvG9HBWC/nni0InvPbXvM5ZZ7fmJFYs+fmHdv1lWrRRmJNQq5WmNFf/44Gn+6snc5jF/Vlh+fHao2aEWW3ZmAha0Im7OCYvGX41nA11jiXZHfKsrVxvNAx6cXmiCzMepKiypN68/2O7c0uuO+FqBqwx5MqdKkQ0MbtDZk0a2MNntaw5YHc74phD70t6rdx/q870idS5cgIDSrDgRClIFBuDXWtaw702lC2KaOFEAkgQBni5PcAO4UPqXuNBBKpHgxAaILHHmpQirZuDU+JSo0g3QEsfOHmw5jpEsWMMk5IpnMa0fUJRkMFbORHXZpFFjDKcmir1AMOIWUnn8y8OwjFKx3MIMhyi6OCkNPSnzQNnOy2Qhhbq1nir2KCMWpEQh7pKA0rAN5HwQQSm01eINy6E1FjbCMjDjTM5wVPAnAJX4DSOq51yZfdBplMx65JFHysvFmKa5ZcuWuro6AJ2dnUEQzJ17umTctm3bbr/99sOHD59+Oys4oxj0k192e00yDRJp7d8/trfXHZvp1P3kyOcf7fuvhDsAEjV28+6RB3cN37+meSqddlZsxfuXffsJfffave+bNb72WO3muxf8jZgaqTOYFQenkvsOjm+dGVn4+rkff3Lgjl25lGau1uMCfMBcmqBqD5YmIVgzC4B7aMYUOz8NhWEetCbA2Gsu/vocWjemrh7ry4m5o6YxM0cWxFNV3q9rg1+233pl13lXZFYVTGQIxcEhEzS5RBIagPTMPuIQU1aqGhQTo4JwbrVpzEwa9wod0TKTjj4KHdIySYxApiRHNPnZ6GYjaCGWRtAYd8ND8YORXMZRRspQmVJtVAYESzuIaQo8I0+WQyIkrVjINb1cPrbgwmjD2uzM9amnv0mehg6czALDOqCiPgc5KJcYEV+YLJx0Mrnl8/W7fhHYB017CWBM/DozcQytcdPwNBTT/N+Rrn9sN3qOwbKxcDXqWmA52PjnMI403AzXN/yE8gAO+fRvTy5e1xNf8IbHDElVEE/XHjLHu8K2YZIwpXg00Tfmu3XmtA7e+1uWZLX/6ZNP+lpHhCSi78/fOCMUPTfaEBYGAN9DLo1IHPJF7W4zo/8ksik0zEDVC3HXq4/g/euQ9RA+3ZK2FVRwtlCJ7xWcRSxeg915ZCbAKBVcBVrnoOcohAmtoQtJZKX4T4Rp92v5WLOMueWyEduk79szq8Jiuh6fmaVkVjlp9ITV+vWCDoot6mPjxh7Bdn/sF7PUa5Qf8nLwXYRjyCTLyGRmQEnDKBj1vMyR2feDYPSgjLdDeZmdN04S9IjGjLe8k091asewUo+LVI8z42JrxkW/Y3ezanDRXGzvQtYDAzkPjVFcdz62dmJPP0AQwMxqHB4GEwQhauOKpVjeij19mF2HZS0AQMBHL8YXHkB/AiilRWjGzm7s7UPYRNgGGIaEW6gBSygKFsqMZ1EaIO/uwa7uqVpxBRAhaoIIeR9eqUtpS5gSAP7XBXiwBv1JnDsDy1tLp1aL/YMIguLm2069pKXalMZde/HoMZ4Tz1yojEXznfj8jvXf79v3jc4dn00IDe06DGI1/c7niZ5f9O2ZO973IOtgam9lKQTl3yBmCCKQsKPtCzbcNnT4Zi/TLw0HQC55ONH3cEGMX8EfKCrxvRwVgv55YmBki2M3SmFJ6QyNblu+8G/OdovOPv673/2PrnyTJU7m/PuGvWFXexo1tvz8fOedbaFrd6eaTdGlORXgUFoF4LGJOKwcWEFqUpEGs2nU11c2WV9ZGPnywkhPTn3iSO6nA25BLVhQGRgg8qCZWRR6OsQsDySdG4/nvjsy2O/5BAkQyC92dCb7N5PqA2gyJkb9kvs8E4jg1YMCGGOFE3GEmO84x/N5j/SkNQuYiBCXMhEEU92uAu9NWhL/7cwXVO78tLC4GXfuncp3A2EgjR9uQ10ErJF0EbFAXHyrPAwWNhHARHYa7/P283FstLhw7Sw0x3FwELZElYOcD98H8zQ5B0/mXmKqt1h8X5S9BggYzuCVczGRh0XwgQCoc5D2UB2CZrgBGmK4diUWnPnr9ocPZu0HacusqAOeEwyd+z23UKcV4CeLzAAYGRm58cYbr7jiil/+8pfnnntuNpsFYFmnS299/OMf/+hHP9rW9gKKL1XwomLUT1nCyCoXEETk66DejAF4oOvbDc7shDskyMjlxg3I3MSA36RG/dQP+jaN+enXN6y6uO3tl858zw/nfur2ox9KmgMKAaYelNAIkn7+qFyYlPGnXfdo53/Os6qa9eghOWdYNOXIGRCtYc4okgBRSUMXkCmgTQ5csmbmxMKsGQ5wT6PLYIgi3U4EAg1Lf3N1blzW/3iXaWoetvThiH7vkuTfdtZxruOXM3dtHF4WChKGrtLMBBsAMSx3Zs7ZRYIZfji7klgCERSf3JqIoCUAkFYybagqTRktU8RF9Z4mV7IVGKOBHC3mmzEFjhnPac1etkSVF8JDxA88mVDEJlJy0Wq17QnbrGdORy66uGX1G6UZja75hAy15X/xf1n6ltdelww6nUdpIgkiV7IkziLQ2UPVOfbC2w2/VWVH/GzDqX55sr6mC95ad8RIefCfq1s/1I1dmxGJIZPA3sdw8TUQEnUtWNJf89c9G78SfzAiDJ+0H6g0fCL6h91z7psznDKGRyw5p3v00ZlVoahU4A3VbbXms5jAfKxt5dV1c+8YPsbgDdUz1sSaAEAzOscGR81HHo0RUFWPdVcg+uJNQO99DMd2wzDhbsKrrkXNC1TCVdj5Cl7+qMT3Cs4q4rVYuR6RKhzdBRVACCxfh8WvwOEd2LUJesrwZBrDOIlCBGUGuFAibYqyn/zFVLakNN4qJ+sLo08mChCSzK2p3Mplst40BxYMDXQ/XGvOdQzRG/3XuX5rk72WCD3HYDlgjWwaggAdaIZBGS9rNrSYwGl8Pc4q2MsUKt+ykDqY/v23HVqwSAJhzP89drgiqh/rl1zN5JMykMhj9UysaMPePmQ8LGzERA7HNhUv95VLQcDsWsyunbaXgsSewFzMrNcBBBE0I+Mj6UEQJIrK90KRNg1IgQWNODKMQIEIM2vwynn47L2lm6RgGCvQGIEGFjXi2nPRPYGwhUeO4olOOCbSeZzXjv+3DU/3wpJIu5hbh5gNAK85B48cRcYr+tnetRcbFxRNa18C7O7Dk52qSRwTX0ju2KsPivbVn21Z+pEZKz4FQO76J1Y+WDMKdQCnviL5ZPfJbZ8oCvsml5YJ5zUgCzLAEjtPkJG6lZ1P3GBYsZKfNJhhWFUv0clWcCZQie/TUSHonyciobaB4S3SsoIgEwn9qXfFkr5+w9PpLeO+Ao/5rJh9BlgT0ZjPPx3wVsTMh0e8OksIgqt0oaYOUUj6zTAmtG9vqGpYW23VW/SOVhuAANpDsjOrJGswAiYCf6izNz+n9vaaqEXxHCXAgBYgJuV86fjoEEtgJigNc3hybrYg4o4E3JhTY7b84LHE186JsaCASwVOAWgL2gFpYAwAGJqpy/Xe09J8Y29fmdKBQ0ImVDCViAgGWOj6KxvoxgXtM+wz7986qxZza3FybFJDj5OjMCUEwTIgBbuKySAomszUmwx0BFhGcfp9EiETX7kCJ0cRt4tl3GvD8BWYYQr4AibB12XMO6EmjPHMtDxMLpj/6JLoHsXu57mtuGIZ/vfDCErJCxfPR3sNHjyMsSxeew5evxTyD8Gl96yCoQ8f/97B499JpA61NF5y/rIv1lYvT/Rt6n7686zc5sUfaJj/9rPdxpcNCEYdBaOnOwkvIiROL9/pGUVmrrvuumXLln3kIx959NFH582bB+DEiRO/udWtt97KzIVCNAVs2rTpySefvOOOO06zhRW8BJgfar60ZtmvJvYlg6xgccvSD4akBWBJ3SWHxx83yPRU3lfIq+VXdD2C/idmhxvTyrVBmzr/eZ46BejG0JwJqyctqpXSBgU+WTGdLFSFHRb1HeqQgjBIHRGLnOy+fcaKTjlHkSw9MEmxJCjNojB00SQIvELtGHXXPvFEw7Cld8SDh+q9rODiMIUgQHVmNBHkRg3Lk+7/bR99d3fdI7XenU3593eF/rI7nDFeMStTnxQpFdkSS75GsMMio0VWBLVm0FKdvNo3+0UQtf05KAY0peS40OFs6CnbXWj4rTKoDoyRQI4ChaziAk3ApSSqkokaQIIjWb8wwyCYC8lqIDg+qnNwpQ55bRGe7SX2O9d/iMdGqW2mXVML5tw9X8qeekA69QRfeGEtvHiu4ZyhN/k6c6zlbg0WBMnSpYCEk236fmTwfxmJWYNV0eH2qtCEHg2sMd9oyuUxzwEQ+DCerbOenoBlgQjSwGg/chlE4hjuwd7HsKCmxYybDdl4T3hUaNTkZL1rvutY25x06G/WjCUN8bqR/MmItSsUXRKp/ec5F/y2YkJznfgnZ5aVWQs0/usp7OnbUbeBTYagsUHs/BUufsOLcb8CrHH4KcRroDRIoO/kCyboK6jg5Y9KfK/g7IE1Hr0LvcchBGI16FiB5tkggWO7kU1DqUl71GdkLoMIGtPV9KJMyVRgGLlsy8kXJQXUlNAeYMCy4HmQimtzuWUjI1W3u3cvb/ra3G0hY/aE3z8TM306MW9tYkU90hM4ub94aNOGny9ormS1vaud/jXsfRzYgJc3Qh1XZ3Z/R6g8e+noyg+88B2qw7tIuEwBSDMFNJbFgUGEDKxsKwrYlYYkGBJK47dlxu/rx2CKNYgYgCKZl3bEz0ExoEEEMJSAIVETQn0UjVHURbCoEbPrkPPROQbbwKwaCCrWmAWKd0O1jayHWbVYPx+WgXn1APCW1djQgYkcZtZg+yk8fhKCwBpdozgwgLWzAMA2UBeBG0AIMIMZOb/I3b8ESOVhijH7iaR12PLqEYl17fhs48J3STM+Y+Xfti79yHj3vYcefFPWwLCFnIFogNZcqUtZmq8qcgmFL4suvpZlk1wM1kpJoUY77yISIGlHZnuZk5pR1bK+quXlfjNX8FyoxPfpqBD0zxNLF9yQzfef6P7pnBlXL1v4sbPdnLOD/Wk14ullcWPVlolThSrkoGCKGhYFWnfzeHDZU0mfecDVDEyWqGcmrW3bb2bQW1qdV9aYD4z4D4z41zRZtkCPyyvjcntCMBXTvvbEo6v84NFX1uxPh991ZE/WdyAIQYyFHoIG2yAP2oGqAo2JYq+IJGNRynMCfOhY5p0nMqO2+OH8qD/N1ixELJkKzDvNcey/aGqISvH2xoabe/vzNJVhldVlgvoi+w8OQpuS/Q+Ox9/V/JIMka9djX95CIVrEmj0jMELkA/gBlA6YVeRFDGVIF3q7hVVjwwmeAoXzX0mw0DA3LIM+aYY3rIaj59EMo+oiYxX3E9plgJpr3RBNEgUczWLcXXyWhE04+le7B1AyoVgQCBigwiLm7G4GUpXqPnTAbN+bOeHD534LnPArDp7f97Z9/N4aM6s4R4AIEr++h12eEa89ZKz3NCXDZz5Ij16unVmnLnP05YqHA5ffvnld999N4BIJHLOOef87Gc/+8hHPlK+ThAE73vf+6677rryAH/TTTddeeWVTU0VOu1lBEsYN5/z3tsHn8yzf2X96rmhJgCB9vJBxteez65ksTG18SMNVXNdQ1vx/emejlBzg+qsCTptp9XN9/akDxgyFFYTI6Jhk7kR4DoeXeHvjOhMiLMuORqkWNXwWErEO+WcMGcziPhkgpGkqsITdlq+F4iIVyespMFJg+t9QVNjdwhQrRkNcfaNLevUtqe+eDQSQHlCv3nAftOgTaC04d688OEjVf23zVHXHV9zSdLJO4fT0UfBwvRbY5kNZtAo/UYUHtnEBCiZBDQAJRKJ+P9UT7w5mr04Eb9bQ01OxGpAACCPdXhq6hoAC0EAa0Mj4lPGYMGQClV5CCCsGDTiUjLXt6OeLrWWFkuU57fcMn7wS4Lifm4fQuTkl1CO2DCET2QaxATBiiC1FmZ1Lp9g+ym/4zjN/czO4zfETKBW8ATMcyNyXX3OpK3/PTbQX2PaNGM+Vm2EWSaIqWmE50JK5PwMaocG1fhcrMqkYFio05FrE6tui+2MSnN9suay/oZAU3XevKKroashuTLnb66xHq+2Y4T9mbF7xjoXhk+vevnJUezrQ23YlQ5BEwkBSk+8sNu0DESoakBiBIEPUTKQq6CCP3pU4nsFZwu9x9B7vOhUlhiFZpDAL38IO4RsoX5ZSeFeGDNZNrx8afEkAYsiy65La5aNRYvDysk9TA2my7YGYNqQmeD8gX5DaWLOC5Hhri5nvC13/aUDC9uTayMNYzPVTADRalz2NvSfBIB9jyNa5frJAYbTYD9WpZ+G9s/oFXtW5LPIpxGvgzi9uqRW24WN1231B5+SVXOt1lf81vWYcXAQ41nMb0BTrPwd7aXczgcAOLNfTVYUJNjMktvIYLCEY+B7jyMAzmvH21aBCE91I+4gZEIztp7CBXOe5XB7++AYnpaW8giQrCJ+tkgOaIABKaAYf3c5Zk7Lm3MfOyBv3a3BE6udxndcAyLMrcPhQlU8hmPiU6+Cq1AXeWbh1uY4muMAsKMbxJASgQZ4mkb+gjm4bScEAMbilpeOnQfQ0YA793DMFWFC2GQpAUy61ggjVD3jNWaoYUQMBwKmRkYiZaDKL93pk+QKFVUooGf74gBCFDZgZg3oquZ1dXO+JqxodcvGP4ySxxX8dlTiezkqBP3zRNhpvmTN99ev+S7hT4Vn3JYIvnEy153XYYOWxgxb4D+6crag2SFxyi0MEIuJSVSYCi0ytqSIlS7I76Yn6YEBqrPFO1qdmY5YumVcMQyiH/WbjRbdM+h5WlOBPACD8eu66s1EC8b9+RHT9VoQRIrPaWOEdLgkRmSwAZABK2Kot9TX/aRv8OGHh/tCcm5GEfiCYe878zEt7ZADEl5VKFFjOrWGkdbqBwMDE4H+wsk+d4pxLmyhi+V1eCpo1Di5Wbb9/YGhrrznsn5TQ/2q6JkscFoTgmXAlsh6UBo7ehGzsbAentZP90EKyYHQekqDMa3gDGNZ63Psu4g1s7BmFvb24VtbQJgstAtTwlfwgyLvTwK6cBQB6ClqHqWETF8jF6AgpxSMvIf2Uk+lws6fHpLpY8e7b9McsNaTOppU9qRmgExJBkiNnvp5haCfRHSNSG893QAfXXN6Q4Rnw759+5YtW1Z4/bnPfe7aa6/9zne+8973vndyhX//939PJpNXXXXV5JKRkZE777zzJz/5yfM+aAVnCHVm7P0zLitfcufxrxwc22wZ4abQnGB8mFXUYpIaUppQnNWu0NmAhFIZT2cZ8FUWkMdlR4izAFKInRJzlmCfA9eHycU5Vd4vl4eQi3IqD8cXls15HyaTMNj3MUUqE3SPmCVCIqTIlV7SGfjOQecvF5seASAJYeYHr8w+1Dr4sw8dec9BJ2BCgy81FeITdtQf74wO13kMOD+ct33t6JxMdJPUVWAKjCHXOh7KLRWALlAADC180hbB9sxu3xwGtG+fdHLnVifenIo8rGVSkQuwmCxbK7NlIj8J0sXpaoHqDHMIRIi5k15obOgwWyYkj9/3bmfBm6Kr/kqGG73ebYQQkQmYSg3kY8cNbjYy1VKbvbWbBWvWAFiYUVcE+Qg72mhrOL+m5c8WBd7BTouI5q9S3Hpvb9ex7m2LR7KvInK9vHVinxgbxCteMyUqr2nCutdj886nj2U2j9T97J7tez65+mczmy7xXAiJqwZXXUbzzznfX0IyL4dSJhh0oMFYHETZH7ytuUYbZk6psSB/Y++ea+rnznNOI41asU+myahViUGqZQ0NVL+IvXqCYSLwQQWLvvyLt+cKKngZoxLfKzhbyGWLQx8ARPA9DHbBcmA5yKZKRWJL461ixZHSrDqVlGnlg+Ci9mlK9QVwmbi+/N3CAipqw7JpSCHqMrmMbTEgmccdLYClE+vqc/P7ndxSv/3AVlx0JQBU1aGqDlpj32OQpkU25fKG7e212y/83Y7tLza6DmPr/SBCvBYXXYHw6Xl2GrULjNrnLGDOwI93YtspOCbyPv76EswqOtKwn+27411qaCuBnRkXNFz9Q3neWv+pbQFOCi9CzgwEQNoDER4/gZXNWNo2TcT22zjfsSzSrsVwhe0od2q4zaWcdV9jZs0z2HlkPfrxzv7IMAjxnZGTHffOWfc6XH8Bvv2I7jqlzWGc0yKlTy3P5oXXPYEHDiHlIpFHVQgJFwTUxaYN6i9dgNoIdnajrRrr55VvzUFe50ZktKXgF/R44sjXu/4nrfLXNKy5vu3S57q2p4nWKnxsQ82+ptHEnrQ6xOnRlqU3GPaUL1B6eJvWQdqErQFAMFwJBFP+TjSNbCmp/ia/QSXrJ+bJLwVDY6LngY5LflBkZir4A0clvpejQtC/IPzpsPN9eXXx1oRfHDLjoRFPAe0hUWuKY5lCSW4BlOm4ik9WnlJVFyZJi6+KEMx71tXUmrTm8UTAILDPfN+wZxPPcgxL0L60mgqQAgHz+/anI4K0jhSpZwJYMmWga0ECTJBZgENcvSESv7Qq9m8dc6j7qbnbugRDaKwf8Zbm9T5H8CRzbWS1kZkIQhOe1SU8LdzSW9MfE1MTu2X9MCKW45rsQ9lcn+tLwrd6B3adt3K2c8YmrqtDuGwBHj6CQBdbks6jJ4lPXJrj3ZEdJ2XRB3HyIk/KMADLeOacfAFugJyPKmdaX2RZK+Y34MgQqES+B7rsY0XJK7GQioZSVSMu2u8ACFRpzobBhNZqnNN8Ji7JHzGIBJgNI+b7E+V5XwEgOCBNYB2uXXLW2vfygzNXhJeJ7N7frSl15ovw0tN9gI+MjBTm2wHkcrl77rlnx44dmzdvLix585vf/OCDD15//fX333//xo0bw+Hwpk2bbrnllne9612XXTZF+/7yl79USq1fv/73PKcKXmocndj2Pye/oaH9wB0MOiOh6Kp020Xj4083SEMGYWmfE57BgRHJPqaCBFGphja0TyYBGkKAtZCkKcQ5G3kFScRPy/PqeWi1t1XBfNo4t1+3ebALD08fVnl6OzP1UltvlffPHcN1ctuJ2HBGqHl6/kFaLAkKal7aqnbblmSHhA4WutrXdliBSslMPmkJZgqEdohJswUAmooT6KRARTn8pLF8MvprEso3ehlKQGadvRTEHW9BdeLNOWdXJrINBaP3UlGSKcYBmot7EQQmghasBfIGCpY8joZyXNYJ9nw9mvCf+EJm+782vmuf2bqcu25hJs1ZYdZH1v2tSnULZ747eCjbe0KLoi+aq1KWrJN2vce+SL2JbqFzRNecuVF6S8No1z91P/HdWd1rFF9sGdmAkIMtBGcStHsz1r9xKqC1zMGhoU+m/DEDVKUanx7+5ZJFl2x4E3qOwjDRvigejwGvwK+P5SJHc2NR4wfLwhMNr9vvPeIzZ3UgAtckkVbBl0/t+O7Cjc998xx+Gkd3NGTr/z977x0nR3Vlj5/7KnXu6clR0ow0ygEBEpIQIAlMNCY5gVmMsb8Yh7X9c8DrsE4YbP/stdfGeNfh64RxAEww0eSMSJIQyqPRKE2OPR0rvfv9o6p7eoQAgUUw7sOH0Uz3q+qq6u6675177rmnntD76FHWM+trF/UGGxraxOITDqe8S9NRUQ2g0JmwjDL+BVCO72W8WahthiLg9SAjQus8DPf61UtChXQnxO+eX4dllijByLcI9X5wQRdPhQUlUCDuJ9bL/i8ESPamFBM8sKOIp5oal3X3AOhqqNS5ZoyeUqHkYTcaYVWBNdnNWQisfi+2Pk1WqKW1umN668X6lONJDb5uV+tgYOzcCCI4JoZ78fDNOOVCX0fP1ribH1OizfTamNa/bcTDHRACAMI6XugtEvTDW9apHUO6c4oZGMjtfczqXWe0HKt/+Rvc20uhBMYc/PQRfyrjMq5+DDURnLcQtRHsT8JycNqcg7xcMo++FBjEHHCL6XGa9Aszmg/k2d1MziKThAAgFQwMdbQCiAbcBY60exEOY6RbPvKAcuaLvPCYcctGDGWgCozlAUbEgGnj0hUHLuoXN2Hxga7LZvcT6Se/bfY+ZbSsqjjpp2aw8vQN32kxqlRSvrLrz3PCTcdVHI52slMS2pRjZ1o3jfc9rgYqozXHlD5pZboVLVhjjQ1r7KlDwq5nKz8pR+V9TQglaaoCgVEUARImNrHzg+mh5yI1Sw7D8ZfxZqMc30tRJujLeGUkHf7Pjpzlggsrcq9saX/etSRcLpTwkX9/LZTqF6YbTCDPZowIzCV2KFWGqNQIwIgjC1MXAGxK6sw5UU0oJFxvT8R+SSFzxpUlMx2GG0egG9QPhAAXMkBQbDexaZwuG8mkJV30nsVuWBf377CCyhQb365rvCw33GtaKNYaMoFd2NUudOh7oVgFoWCJemGS6H7iF1NyV85k8BRDAZBT5bOp9OtI0AM4cz7qo/jV2kJAI3QN44cPhpdPy3Qngj0DBx5tcarXVgWXsXMArkR7DXQVAF7owa+ehCAsaMQFRyFQYuJbG8X2/okUdtHlBqVFm3Li1TzKXgUCOjKW/7jP3RPOXfg6XIu3OaKR6bPb/s+Gjh+DJ03/9lRUtYyPqdKpnnFB3cwPvZmH+NZD9fla76Bl9/HLjFGrqeaiVxH+Nm3adPbZZ3u/B4PBk08++emnn54/f773CBH98pe/XLNmzR//+Mcrr7wym83OnDnzF7/4xSWXXFK6kzvvvHP+/PmVlZUH7r2MtxiG8/sMJRQzasbNgbyTPmPGZxed+p8/N8f+PLg261pn1Rw9J9wEYM/4R3628cMjZrcKbdTud1y72d23WV2gsOOQ1uh0MzOYhIBkDFKdSUa7vSNLoQGqGxHVBkyLdSYScCSUkkw2FNC3O6JtGXHD1Bc6w4Mm6QDa3e071VnMKjNtD/H20Lwngo1NY8/OHVoSkCQ98R0ARV00X0YRpQAAIABJREFUOuVPrY+5gl3Kv6N3QcgJIrs4H9zIrDBZmjkFXllTgTMQMhAwZ6Wj90likoqQMSHDAXsaIKVIBc15+cB2RxkiJoIq2UaxswkBLIrZWi9kBqQ2ptpWEIaD6iygR6U5XioSZCc3fNOZdRe/kO99PLvvTyQCZCjW/ocq33U9kZA3fa06QxkdyQALBiuwrWFywUT5gcdRuQYAem43733GzN9TIacZ+URC29hDRwmQZxirGRjsgZWHUcI/BNToqNmnCcORVkSvBFDdiMw4nrkHW5/BzCOcNvGDOQMNW/nYUXCXw7OCA5stMqULwGUZUwPNRni/lX75T86ubfKZByGJdSFG9YoKPX+cusUd2qCctRSRw9kOvbENGx6BqsM20TT9lceXUcbbA+X4Xsabgng1TrkQO18AJGYtRSSOYBj9e7BnO8Agxdd0edp5xy1I4Yt5d5RQkIWFkTex9xq7CCp5iv3KZBR7YBZWvcWfvdHILbNnCsFLTqcPNeI0+8Lnq8ath+Jhl7ImWmYdePxVDVh5lrf9TOBlBemvDxgY2g8pIRRIRnoUQ72obUZu21/G/v5RJiXYflbFST8lLfTK+ypF1zDu2Q5FAQGWC8VBoOS7/5xZ2/9vLjmKawzVpy0nYgAIhWn6DACokVAFcvYEpTCcwe1b8Lk16B5DZQhVLyqIZ+DqRzCYKrxbwpceFnkPJoAgGMaBejilOjZcnW7srYYAg3mWP0Hh5BgCBgis65wcAwDLwUAaiRDCOgBkbXQOoyYMy4UmML8ey1oxJYGwDga29GIsh/Ya1EZxMKSf/aGT2qfGW+2BDdkXfj14xEdUUgyhAQgLY1eu/2UIemaZHdlEQoQq5h2Kh4yixxNTTn/x45Hapa6VrrZhSFiEkIMwAwIsJ6aP/teh9ItDPjtPpaUkBcEkAcxydO/fM8Prc8mdQg3WzLgwGG9/xYMs4y2LcnwvokzQl/Fy2JFxVq5NDlnMYkIvV+QKJdOwxbU6RuxCihOFijAqzCw8chYsWGgK+144vtAPg6Y8//nUKdXGvIiyK+P1goU3YZFMYxYTWFBBwu11PpkgzIszF1JlwHET3o5JWFFUtgTJQTai8YPD+kWNUeO8I3DynGDf+B26e/H+PWGh6ILiqjpsOcwMMIQJfQh2HdgACuQyCoLxEsm8fwwMEOp07Yx485Cp3pPqNCVrgrKufH3ZeQ9HTcG1zyDvFvzlGR0D2DkU9mn0YiFlIZPvnw/j328EAUEd7TX40DHQFdy/A7EATAfr9qNrBDNrcNpcVIcBoCpUTLr4ECWGiB64mM4uzCs1HQENpgNVQd4GCArhgiMxtyyff9Ug0DGLvrvdHVy77zdzcqwDJDBKorem/uG4+OiCn8+sP+fNPsa3HEQQDZ/UBq91ctsPnoc3WkXtxaoSPVRB64MPPngow84///xSu7oX449//OMhvmIZby6mx4/OOuO6EgxriTmVx509/XIQ1QYSn2o5rXTY1NjCjy385XXbv9IxurY2MG3cHmq1Oit4NINIQo5EKUOkuOyCySY1zmPt7nYGiEkKRYGUhbVIgPN5Ckp4WjIWQNClFaNKUIoZmcSvYsc4QtTIwdnOlmo5YLFuoabKdljYzwWrX6h+vNJVG4aPIfJt3mTACWD999ads6lqQ4izR/UuIiCcXRrMLZJKmslSZHxCneclqIkC5gzDbjP1jnToCYKmuFGGS1CYbMmG4kZcZZg9rX9JzpcBQUxMkAGpmMRCdRJRpAKO4sLVHQhAWuMTSywvbgNyaK97xy16y9L80H0g4Vppp+PW0VvfFzv+itD8c1MdPxUYFQAxhIQUcAQMh1VsYtd0tK3Jii8oI3W7ZeixxP6dS546e+9RRw6b/cryvcYxRlgloKltEjvvOJmF2vRB5/lea/fi2tPXNH+oazO6tmBgL8JRaAF0rrfCmcDUfbMa1E53vOY9Ce0HC9VbRyxmv1gg5VoDVu686klceL+d/VnPC5258bOr2t5dM33MMf/n2X01eqVNbszR+oO1U80BAIp0D2Vl++o+ogsRrcT4MCrrUVm2vC7jXwbl+F7Gm4WKWhxdYgeiqFh6ChYeB1VDLoUHb0Q6CekWUteltHwp8+jBK5Urprp5IqzyAavtwkqXCoI3ALEKmDmQguoGamqDqkJuDDX1h8QcBCOIV6Npxms/zXwWu7fAtdHcjnj1a9/PASBC+yJsfQ4AmCE0CAF28qN/v1SpaCNS8rvvze+8JTjngoNvLxnb+mE6mFnr09YA8jZu2+x3c3UYBFSHsWya96Q9tCnSscFRJeC6ZCj2u8Mtk4ViqkBtFPtHfeN4EBSB8TxCGtprDn4YqTy6xyZbFMEvkdAUOBIMqICqYeGBSnbsGGzpr0traVvYMTe+JOzrc8W0NmfHVgoEKZ8XS5djMI0/r8PuETguPnYcZtcirGNOLTqHMJ4HE57vwYwazKkDgNs34ZGdUFVkLXxhzYtl+wDYSpHQAJCiSyvZEqheGZ+9ObNPhTJuZ4+OvWSGn9nd9fi/D3fdwMy17RdOW/bD11bi4FjjYDn3tLu6nvwMDT4DlFw88lNZBJ9xkbIgokdxICbzDhPzTwjsW/+fYBJaWAvUZobWta++TtUPzTupjLceyvG9iDJBX8ZLwmUc+UQy43Ip2Vv4hcFgEiohpAiighTPTyAX8psl4msmqQtSgKyn9CMAzER/6c3f0GtKkC6IAUleoPTTowzi4t58KxX4Ln3kO/KBiFiAcpARAAZCp1Rp9yT3ZykjWXk6m8rJWUEhEDUQrfndlu0thqERhQTVGfpaOy2LMnlywICnZJxozcOTpPQMgBTgvNqqEysqhszwNbvtSg1R2Zh3k/W6uKy17uho5HV/bwTh2Om4f3vh8npmS3JCkoHSUyAQQxXoGPJ9EtMmOoewvR9zG9A5DNv1qyjHstgxCHMjPrIcAOpjUAl2wZiIAE2B5aKk2gyCENYR0qCoEIxFLZhSgYyF9hrsGkbnIHQNx05D08E89cp4JUh2ezMdS1s//NDQ355WRiKSTS3Qllg+J9w+p3Ll0vqz3+wDfItChKnuMi27SaaecHNbJ8J8cKaILFPCRwgcZrqsjLcVaoJTv7XswSf7bjSU8AlNFzLzhsG/K0Kbk1hpSzOoTsiUpsWO+OJRN49bgzfs/PbGgXszNFopRysxwgCY5let0RRj7dAjLsjg7BR3d5bCIaSbuHsr5khSiJmJsggD3poVYBguXb0lqrEY1PlHjTEWNrGzW2mtcs2jrGfGlPoNSlyVIYeyDtHUVDwRWE7hELJpbxEv7UE7vF9z08f3robUBStepBQwyDUITAwQlVjm+pGCpNCtGYbaaxod0siGspKgCA476pCjjYBAzJACxCCeiPMsmYkUkxie4l6za4FBjaXHOvizg0KRsvA2kxVyy0Yz+qjM9vnOAKDc7r8zW6G5F3I0EciOjgQhBIgRsBE3oTuQ2h6nd4cZe0aEYimp/L5ld00+XpdN3NG0YXZm6tGzE1Pnr+jbg0AQ0ycvw5/bfMXw3j8fJcIpSz+x9n3OSM1zDyAQAjPS44hpAEzHnQ5h6XYCDPFs6oMfmPPdveu4EFBdlu2histbjizd7cXb7n9krMeE+8f+HT+ftWrQynVDNMkaR3FNBX1BMpJZWIQFDZM6sR8m1Dajtvmw77WMMt7qKMf3Mt46CIQAwDLh2KisBQPpUUgJKf2SNi5Zk02UmNMkUh6Y0D5xYd1cEIhNfJxlgbjMZbD8dBChtgWagY4N2PQk9ABsC63z0PIP6OOli2fuwUg/hMDWZ3DaBxE+hK4rh4gjVkP2/Q29dztKlTb90qqGFs5nAUGkACBFk1bq4Fsy8Jf1eG4fFEJLAh9c6nVAtTY9YA5fJ2oToaGjiXS0JPCpE4r0ffqZHwZEPaGZKceiMjx3sVBfdGtY3ITecUjX5y4cF9NeNuMd0kFUcHwtFpQDxFg6FWcvxAvdSOYxvQazX1Qzd98OwSLGFXAYisCIhRYAEEuWqYGA7O0WdQ1i4WL+5X3YPgg40A26d4u/n/cdiZ8+jHSOYYIUeroTx02HK3Hf8060W9p9SqhJbNhDByPoA62nptZ+l7SwNMcCbadrpPz3rA/+3+4H0m7+rJol88IvOY1IDz473PVXIzIVwODO62raL4pUH/lSg18K432Pbf37O0lo0dpls078886HLk72PU4kJU82zfVGywJTX0LJF8mk0u9CkXDy1aCOCaL04DP55LZIzdJXe5BlvHVQju8eygR9GQfHvry8Zk9+gp0HJkxO4OumBXFW0rDNvmk7FWYcHqPtO/MC8Kn2rMvVupIzHZ64HxMTXEAnVOoi5fCMADrznHZ9Zxy/2awnci/tEgIAFFKpURd9lqzRanbZLhHAZLpI6JxD3jHrwYFOO39t7/ilBYJY9fX4RERHRyLbM/kB2/Jv+24IwoKS9o8ckznuwpkDODIS+cvcWQAueSFVqZNBaNSirXrFzYvewLTtexdj9yh2DfiHx8W7WDGxXxzKAMGRQNF4GEjm8LfNCBuYXoVtA/5pWg5GshjK4hJAAIub8c75uG87UhYEoKkgQBNgFFrFMjQV06pw1gJMSRx4hHVRLJ/2ul+Hty9MN/vzFz66fvBul50VDe97rPu6nGLMrTz+sgU/j+kvIe4oowSh+SI0X0DCTTEzlKi3CiijjFdGa3xxa3wxANPNfvfZd+1MPgvmkBbP2Mmjak//0Lz/juv+6ksVemWgaXH1KWt7r4cIuW6OAEFcH2wLaJEja09/YvCBAEGB40LT4YTVirzk49ynuqglysmt6lyNrRyF/NU8Ie7S7KxaY4ob67KWArBKpBkSH92xrNWaedeMzelIb0d4iiLD3+0ILB85lxwJMwUAzAx2aYhYlZS29M6AOcevIgYKsZTY5+gBFFqHgECSAZJqJL06nF/isiU4AHJAjqsOMGyShiSLiEE8UclWWJoygyBAkMJ0RI9X7S8BYt8YjxkCglhTZEi3puv21LH4DVZmB0ghuN7hkJ03u+4yu+5haQmmxhRnNCiMkA2SAOCKgeHWc6WodJTUmBVQWBGsAIYh7fSxx+orP9yEg/u9bN75s4rYTDDiggaH1yr6uZoOVYNuwMwj12/NGdvfnBsRdoSlwaRBwYxO5RNNC37SvZEYgqgwG5gIq2OO+eBYNxEMKI7gX/VsPSnR/EDdjkYzMTvZuC3a27JCF1UngBlTEhD/GkuKMsp4o1CO72W8dRCOw3ULtcQCkQpkxgCAJRwHgkAC0p0w7iitc57kxF3q5kETbL6uQwKOBSJE4rAtqBqilejYgJFejI9CM6CoEAKj/f/QiWTG0b8fkRgAuC6Geg4nQW/1PNE4/CGO1pM0dWsL4UYKVobm/1tu+42k6DI/Zkx9x8G3HMvi6T1+bff+MWzrx5IpVu9TQ4+/XwSCUGzH6IoPfBAfXDIhrgdkfiTXtD+yJ6KlGp26VOC0g00O5jXgrq0I63AkHAdzGvCR5egbx+4RVIUxo+ZANlAV5uKGG/tln6EtG0kuHxkvSMoZx0xFPICVL205lzYhCuQ+S7QUVs0DabFLFW4LZk/hnv1y61Yh4wAjl+e+fv/1bZezgwBDYTiSk0MEQAgn0SfzoyTCUvbT0A7Cohe/bPioT6vV89xkl95wjFZ7BIBpgZorpr/vJY+zAJZ2Sf9VwdJ5xU1ejN7NV+vhFqEY2bHt/dv+b7jqCCvXlx/rEATJvjiw6O/kX+2ioRNP+rJQ4WepuNofyC6klK6ph8qyhbcDyvG9TNCXMQkM9JrWU0l54YZMVjJQ0vlVAqLkTslQiBkIKzRGVHCKL7nLTugB/H9cYMB0Q4owGY4sKNM9thycd5GV2JZFfhKzDIAVgsveLZkhJrJnGYf7WH6pLXjzgLUL0ntFTaDOUBQZJ9IV4VquenOfvLQJAFzGmYnaO4Z3BBXKWsrxserf944Bln9GSgbqOFDoiUpQWJOwSooDfOjCj1izI+p9w3alRkmb59S8sd8mAr64Bn9ahwd3lLxJJQmSSdOKEgf5oiawP4WfP476GAwFDN+OxnYBxh+exkVLQcBpc7GwCd+7D5YL2wVLtNUipmMsj4Yojm1DRRAVQWj/YjfONwTPDdy+afihmuBUBj/e86fvHftMVibbokcqQnvljcsoQkCJl9mxMl4j7tr90xeGHlBItWHnnPHG8OwdY2vv2fPz97T/Z+mwpfVnj0n1A9t+NdXdxTIv1doa9NUFW4+uOzO74+qA2aGy0OAw07hrmSIWd4cW8aALYUPZKWYTmJlACLni0bUJg0XMoX5DCgaYBJBTMMXKz05XD/c1DU/ZdGXze475+3B0NAUywbIgZwcAoriQUVcZyxnbjPw8YiYqLPmZyZcnlbSn86IbCwgbAMgmN6AIYem7La1bQMnrnUw5sCZYl5SfOOeSjDyAQgkXMcgzzBU8UcIvAAIF8vMANZifLWRIpkes2C6wBKQ3b2CSxApUg1mCLUCBMHQpVIVZuOzmWag2OyQH76+io8aSM8ea90YGBYuskm+fPcl96ABMa3rX4MizqhqxnUwkNCVRBcuEokIQhMCi8a3Nmb2uqBRiRCqEYCM0hXus/z515fbs6D2j+8KKFhBin5muf/I3Z1RO/UHbsY1GOKboVVpgwM4KkAsOKMqljXN/07/1xzPuCrtGcyT47SPe57fAK6OMMl4nlON7GW8BBEJYeSY6NoAZqoHB/SCCrsNy/SArFL+jLF60OPP/KrWJ5Ulr6NY5UDRkUxjYj1AMkFB1PPY3uC6I4NgggATiVbBM1E39h07ECIJd38nVdRA8rAXhzsB6GBVqIAgErX0PytygCNXGV/3AmHqSzA0Fpp6kxKYcfEtV8fP8RJDsLTmtfQ+LULUIhJA2M/RA7IIfUPMkoVhg2snjPd+wpu9Gxomf8SOt8kWG8gAUAU1FVQgAxnJ4x2x0J/HfD8FQ4Uq8cx7WTK5HYFyRrxho2SdY/G7q4h9t3LhmcJj1ND6wQsx+Wen9tgHsG4XrnQXjvMWoDAFAzsaNz6N/HER4bBefUy1DSWW0hkmSJBlO+hZJN2xwnWFBIWGFZdCUNaYKgIAKom4BSBiajPFBDWiIoY/XcL9D7KJaQhyqTU20Zkm8cfV470MAVzSfEq464hA3LIXrpIlUAEIorpWM1x072HEthGApi4R7oYyyQDCJkm53mGDnucjUo0B1FF5FkgjE2xvmfUIPN76GgyzjLYp/4fheJujLmEBOyou27L6tX9pOhFmABUpu44IgJzWeJ5shQGFFKCTdYsH8JK05CpIAvw8Ig2yJeRHl+VQhEyuEwpKJci5HFRp3vEp6j4wnAQQVmK5nNV/idVOgob/QGvrS9NCOrNyZcZMOAbItpH60OXTrQHhzWrrMMVU1SAVw+4D58a3Z/ryriOlHVtDGLC5+3hpXCKSCHAAgy0tBCBIuc7WqCtCQTXFVGXecIgUuQJ9uavB+//iUQMbh51PO3Br1860llrdvGM4/Eg0x/Mlz9YNvPlOsB/NRbKfi/VVg8E0bluNb2nl1ZcVygce7UBFAQMeUBPqSsBxPDAnJ6BrC59dgRjUAZCwEtbI28GXALLsz258duP2R7mtd6ZzYfMnR9We+MPRgdbDliJpTFDr4Hdhha23PjXfs+UnGGQuoYUOEHHa++PhSQcrqlg9eNPv7ZY6+jDLeALC0OsefJRISrmfrMmr2JIKN49bgiwcPiUTYaJLqzFGzp9fKvrtywXFNF1688crHMOPC8eB45GkiIobhmjlO2yAVrMOc5nY1uT29omGLOp+Y3jMQUJjGVTmq4Zgx7fYa0xQIumJBWpmeDmkuYmZgznjzCbd1K2lLEgkiSBaeF5wAMfR8rbCWm+HNqmwFK/A7sxfIeM8Rjf0eLvAc5OFp6FVXGc8HdphaByBYNRU7Zqp90o+PNsMuusl7Kyj2XewL5XNgoers2kVDm0KTeC+2uKbRGU2fACiAMPKzzUiXhT2F6KSo4UY30wfXJGkRIKQbdqCSENE6JTbV3Psgs8sEFrx6CE9VJU9KV7hJtV8PRbVIqvMXlVXfeSmD1KPmfe3ZTd/Y23P77Lb/M6v1Q2p69OSZW4eG9H2hhWPjesXAmKPqjiQYECxlREPSoWaDQDfPO/07e9c9nerrNjNZ6cwIxp4Y7726Z+N3Wpf32zlTOo6UIBJEn2haMNWIPbP4PT/r2RRV9U82LgiU2fkyyiijjH8NNLSioRVjg7jnDxAKFIJpAgAJMMO1oapghuutfUtISQ8Tq+dCYPVISUVB20LoAYBhWti/Hfks+vcgUoFMEmYOQgMBUgICLTMx95h/6Cz0AFacgR3rMdSN+SsOs4uammiHnYIRk46pN64QwWoApOjBGe96hS2jBs6cj9s2QRGY34B59QBEqBZODqE4dDaix9PSA7uDho64TIlPc0Z2aHVHGi3Hw3Twt014tBPzG3DmPDTEAaAxjjl12LAPEqiNorUK//sYTAe2C0PFuv0HEPR9d+4ar/5OKvwAwGtSZzxc/bFFsWzV/3c2aYFXOIXt/UiEAMBxkTIndrthPzoGkAhBU2CoJMOspuz4JnIi0PI46hgBIJVHx4CoqHFovZAhqVvq0Wd4W9Pc2TL9JGk6m1ll+sE7D7jPrJX33MGBAPJ5JZNWjj3hFQ61AFKMmSf8Jtn3KJGI1q0Uiv7K25TAynR3rf1csvtBsKsFqm1rJLftt71bfymEAJPfQrBAu5dy9L6Cngp+uqJAYJBP35e4MPgCRQG3/YTflNn5Mt42KBP0ZUzglsHh2/tVkjpY+G64TGDWFHFqlXr3kCu5YA/GDJJExMwjtp3I2kMBTforfQLLoh0N+WX3E61wggptzzhxlcYdb0/SBROTBCBR6MkGAIJxXKW2NmkHFQKQddmVBCr4ljGD6Nfd5ve7cufUGydWaXcNWqfUBn4yO9wUEFfMqLpoYyqiwJT0rloj6fB71qckSCGyHH58hOdFaV8O4BAoB6CYuNWIvj9j2kBevb7PSjpOTBmdGkBXjsddlxhE1BYIvLvW75sTUeib7a+y4/xhx6oZWNiIK+9Byiph4eGXTXqXtbRU0ufxC5HQS+ZPqDUKj9++FQRoKmyn0K6I/Gng757CF9+BPz+HTX1oq8SZ89F6+A1233h0p7b9YfsX0/boysYLTpl62T++w7Q18uMNF24aesBmE6QI4HfbvnDttv8AsQLt6PozPzDrqvrwdMIkUqk7s+2Kp04dyu3x3qgeZ7v3xlQajYlAw+M91y+oOvHoujP/8cN7+8Nh3pThzRketsGgSpXmhmlBBHo5pVTGy0E6uZG9dw52/DrZ+1i4eYZGuulmvdiXd9Oj+Z6F1Se+eKs6PZ5zbdKUuNGUlL1Ryn/yqXMfEEfEyDpmrPLeKGURyIhIpcxGZDorQgpcCRHi3Atq+05llkeWCwkh3JBmg+m8fuOxhHNTXX5uWrlmS6zaUhTGyv6Zy0fnXz3dvqiD9wecFldJZAtH4K9XSHErwuMrAU/OXnwK8GX2hdBA/n+F58Dk2kqvq44KGYVUFLcymDsyFXlAKunSM/Xbv/ildBP3LwbYtfw6rsnRhjyjHSbNbnCVccCQwlTsqsR7/ssd3Eabd/JgMj1+h1AVdvMMgtAZUrVMJVYFkFazQIRr9+/5S1aVkiGYjh3O55QOXXJTVow2tg12/Lq67byDeo9uz41dOzzi1P/7+xb8eHGkBuNJ64ffCYVCza6srNx6n3lh0oiHMyk1pJKUXF9BMYNOraT5YQBBoX5r2lIA522+a2tubFd+POXY1/Xv+EDtzGsHdow5VkBRJTMztxpRAE1G5MrWZa/lM1dGGWW8KpTjexlvPVgmhArXhBS+Dp0ZQgACTTPQt8fvIgv4UZILn9ai+Y302mZSIW4Snr0f40NgoLoRx52F4T4MdQOAUAEvC87QNLQvwoyDGJy8ajTNQNP0gk/tYYUx9R2xFd/Idd6hhWoiSz776l7gxJlY3AzTRn3cu1jB2e+z+tdlN/3OaDo2uvwrL+7ETiQCbaej7XQA9sAGvnejtj5ItXF0j+G2zbh0BQAIQs+IiwESITHA+PsWbB+AIiAIlouMNWmP0tm4649DU+7XnSYA/ZHbKP3OxKfPOaQe8PGAa+9lNU0iIObM9Td5tBM3bUTeRd84qiOwXJrdrlZ9wH30QbZMmrNUXX0yAEQMtFWLobQaPJpTQ+qJS8Qyf6ojVp2EWAwjw9Q8RSw4uMKdd+9CJEqKAk2XXZ2HTtADIMWoaDrp0MeXonfLNemhZ0OJuU5+UA3WOlaSZQ6QLEUg2pZL7URh0soF45pJ1SRFR4ASxxtPT1iqBPWmoyS0zMiGMkH/9sG/fHwvE/RlTKA771pOQBeu9CV1Pmlbo9GtR8Wv6sx+Z1cuazPDBQnBnqCQMG67wqMBmHiCYRdEzFIn2IBkb9LBAIdVcWxE25tzNztuwfyGPBNb18umeo8ADH4q6ZgSkjwLP9KZLS7hoIEhS84KKw8PWx9uDtyweMIC/l21+r1L4uvHndkR9fiE+kLKUQSkZBsOk3SIX7D2ChEiO8GyFsKCMua9akgRS8KJ07dmGoxQjJBytT6z12au1vRGXXUlpgaNt9ztoTKE+Q14ajeI4LLvF286cOFP9DzDO0/I4aGYRCky8oUnJqaNDFh2yaSncN0HMvjF4+gchi7Qn8bdW/GxlW/Uqb5e2D2+8ctPLDfdrIDYOvJYVE+saHhlh76DwmHrqd6/3rXnZzuTzziuKTzjNHb9pkLsAuSS/WTvjU/33doSnfvt5Y8E1YmP7vU7vjGY3TtR0weoQpXsjJo9eZkJKtGMM3pYTvntDX4uJa8f4EF74hEAD46hSlPOqaYVh89Ws4y3F/Kprq4nPjXWfR9LKxCdPnt4oKuqfpfsMtRwSI2n7dGL5/xoSd1Z3uC0m79zeL0lndOrF69OzPuBtrcDAAAgAElEQVREyyn/tfc2SFzRNGfTvp8aaFCYXbb3hkcGqekJfYlgV5I43n4oxBmTAjrMTerc3Uobw/cl295amUomG/tVxRV/be1bna+/y80bTE150a+7cUeEHQjL0tPmk5XKshEl5jh+sCSUMOclfzAUr/V6sUbY85Yr8avzxlnqvnyww9b3ETTNbghnjxRuJRH0sQ+MxW51tD4AXGxgxwogifwDL7jrlKicMNEET7DfR0aq47bWp8iIVDNChqSWDjSvAuY5/b8dCzziSotcYsJYEKprR2wJIjfdIwKV2e3Xm+ZoNiTIlUSQgk2VwnqtbQ0NGzKb6WTi0X1/fzFBP+5an+t84vlxMKv/03PH1iXvqd+1E4Ggq4fHRxDauzlUPTx61NzaYSXqpDCtktbMJPUgrMGqiqa7R/faLIngQv6kZ2NQqF4ptiDKsRt+leKyMsoo4zWjHN/LeGuisg61zRjshmt7FdlgCclobsWx78RwDx66GWYWKOqDS3T0HikpFIRiyI75yuJwDOkxKCoYGO3Hrk1oPwKJOowOAIAegmtB0cBA3UvYw7wW0Ivp7sOyWwov/nh48cdf4+aVk/RwpAYrTvxJ/IT/nxTj5Q83v/ve0dveFxt8rzDnipwlQjXY3Osr1saH0vb/yuq0rQ6EUqtC26uhChDBciAZMye1+0o99xNBfyKw8JfQvKBZKId2odzQiFS6YBJrxBWVPvv2aCcABFS4ElJ6NfGiYbFYuHjSxoJw3iLcv0PkKjD/GKxonbgIuq4se4UFOMXjvLsTwRBbplLxonZxrw/s3MBw11/zqd2qHteDdU5+UDpZJgITs3Tsyd2ACxy9/6XwOxBOCOcnlIeY7NPgK0yIhGZEDuMXoIw3E+X4DuBwp0fL+GfGWTVxReRsFiSKqjoC0cdbAgR8tCVwcpWW0IWqCEWQ9G+jlFEUWxAR2BO3kxBCEKCC6w1FAkQUUEgRTAydxLFx9buzQl9sCxXYeQBwmODx+EUGmQAiS5IAOQzLZcfXHXjZUt9UPe3wrpyMKrQnLyefDZbE1UtbAscnVABtIWVOBBZLV0JCIZEWMCTZrIzAjcOJIz8F5gwV4Usa6gYtEVEppFBcJZaBb02Z8bvZ7baUw47bY1sfqH1L9uc8ZyFaKgAgomPNTJy5oFCIUNQxljgaAiXKBS6kqouhr0jeFLeiQhj0HpfYNQwwLBdpEzm7hN//pwFL+fDajb+/5a6r7vvo9duv+J+NH7HcLAEMCeDx7utf2277sp1fe2LV1c9fsn3kCds1AUjfr8krJfGuJTNLAsC8Z3zjZQ9M++C9VZ97dPFz/be70t6d3Oj3bSx47bnSlQwmZO3kqNk7r3LV4boIb1fIm4fca7pLo/sEhm33V73yj/2H/qFdvXo1laCmpuad73znpk2bDhh2ww03rFq1KpFIJBKJZcuWXXfddcyv4ovx9a9//fe///2hjy/jdcLgjt/lxraR0IQw7PxgXEQujZ69puXDCmmmmz2r7fNrWj4kwdf3P3n5zuvWPPetz+74/Vc6/3zx5p+l3NzXWs8bPP5Xo6t/MydQZZlm0t0X4VSeAmsr3F3KdIAt0h1St6pzMxQeEYmt6ry9Yhq4yGVzVmQ+vTh3f33aEjhzb9Xi4Z4/bowGJDuEiENhh4hIMH14X+AvDflNcVak71QDMBUqhGnCcwYAJBeJeb+wmL3x3tPEltaVCj+YjN9tq10MKWEFzNlCRj3veiY3YLV7BrDeVoKDihsnDgqnAt6dSqJwm/O5eJRk0n2PeQFApkJP2MqgK8byjQORc38ggpVElFEetOVuAjOkSxywEbKkCwBgljI3CMdWw42QjkqGChXAUIiH1FTGUPNCChKqGuve+H1m94B3c1t29MHB6r7U4oH0PCu/5JHRIQRDJB0rx4pgATYSoYytxy5ZQJeuwMmzcTB2fo+ZumGoMy9dAM16pFoPjjnWBbXtulDy0s1L9/iKhrmhN2jdW0YZ/+Iox/cy3rJQNSw7DUeuxuwlMEIIRxEMQzMw+2iAIFTfOB4omI+WSKQUFaqKphmwc1B0NM7AijMwZZa/Z5IgyfbOvE5y2WlYdByOWoN3XoJjTsOilTjlQkTf8iGIJbo2Y90D6NwIeWCsBth1kl3sZA98vD+FJ7uwfeCgX2pSA6+YTMjvukOE6p3KUeFGOZtFMo/jp3ssR/63V2lunWG1RtIrc5FHuFrHmfMhBMI65tbjlDml+7H2PzIXztxkta10OcquY/pXXrzmJbravhiDvZyIobkK9ZW8bYN3XrJnX1Z/IGs8IkUOR03B0qkvuXljHP+2BJeuKGXnDxFixQnUOh1DA2Jqq1i56tVu/trQu+Ua1xoB2DFHs8lt+dQeZvbrKEFS5lFs+ulJMKkwe/SmilzSJ6kAWdCHHMDUk1CnLf9xKDH/jTm1Ml5XlOO7h7KCvowJtIeCdx1Z87nt2c3jYGYS5AAE/Pfu3Kgjvzsrcu3CyPqUG9foy9szdwxYXv/trCqIISSk8NxSPAN5ssHjjte9zs1L4RPuzK5EXk6U9RVVBKoiTOmSIIXJs/sVgiRLAlSQTSCw61HJXHLPJozaDOblFS/3YQ4rdMkU3rKzW+Gw7ah5pwJuZXVwNClGVImsqwFSAV3VOuWzUxPb0k7Gga1CMpuSz6uLVWm0Mh5bn860BQKzQ2+G1/wroiKIL5+CjImw4V+cljju3orRDEZyIMB0UTBum+Rmg4LTYVEG6T9Y+g55jxV+URWENIznIQTyNqZX4RVmR29F/PXRv90+enlK7YCJdTsxeRrAEb3y0Hc1ku/elVxXG2qNG7VfePTIvJsG+87M8PsgF7Ib/u7990HCAZCxRkGUsUavevZMRaghJV5MjxQuOQMgv3ux5EMPTf+SkA+PyduGXmHMfaOoUMXph2rNNG/evG9+85sApJQ9PT3XXHPNiSeeuHnz5upq3+3qU5/61NVXX33WWWddccUVuq7fc889F1544bZt26644gpvgOM43//+93/zm9/09PTMnDnz8ssvf//731/6Erfddtt9992Xz+evvPLK66+/vq+vb9GiRV//+tdPPPEgbiplvH6Qbh6kKFrEzg8JKezcYGXjiR9rOf2cGf+hklYdnALgD72PfqHj2pAw9lrDDXpFjRZ7LtX1ZHLHqVVH6LYrN61fkqq5KYtIMHu0fK5LzDK5KSVcFwoBzDyGhAu1U2nPUMSByiQKSVJ6Pj86Nc+r+mp6g+moQ7PHGtoU+6T1FQwIpkIVMJsKpBEUQkwIiNhr3uKP8e7qE75m5HvbeHlBEKighWc4lr7fNDqIBaB6pjeqU+tlwRnS+1naoYtF3qG86lYZ5oyssnZCNV8MI4UCIMC/71FBti/VwVTsXhGsrnzXX7TKWclHv+Im9+W0deSoLAhwCUwsiCQAkjqExRAyPyJMNxzQcpo3OVED4SY3N+wIV1BQCdcLPW6N75KuqaiTRHYawjmzOaDmCJR3ovtzYdHeIhcdpa1dq0je0fDeMUXdpe81xvVlsTp6iUh22Y6Hnkj2KCRslv12Nu3an2lcdEy0/r4FZ905sqfBCF9U55Mo4671w/0bOrJj766dcU5V22H9YJZRRhnl+F7GWx16AK3zYJsYHUByEIqKynok6gAgFAMBegBWvmSVVfQcdeESQmG88yMgghEEgEgFtj4D1/Hr1xo3DUtVM95f2zrPf7lpcw5yDG88xl03qryCmrzzBbzwOHQDe7bBymNOScGbm+kbu/fj5r5HSDqV595qtBRsWPaO4ocPIqjBdHDKHJwy+zUcm9BjkLZZ2ckz/ma4RwaXrfGp8JFh6ktKsogJgjWnDufORbyK61T51LNS26V0GiJxTDEBoITrhbH1wyPWnlEKmXPmvuOrInioJrdUXQvzOWga5/Ni4SIAcu++kfqfO0oXM+fMp6va//waTm0S0mnu2Y9EJdXUAkAux9k0JaooFlPfeyHefcGht4f9x2FlexgKQRCRZLt0bkVCbVrweaFou5/+MjwFW0EHCJTIAkt0Hv6GhWEHMBTh6qPqZ3/4DTmtMl5flON7EWWCvoxJOLEqtG558H0bUjf1W1KyEEIyD9vuD3fnn0q6gpy1Y05EG827AUbEy/5LAnlZ0WLnDp8DQNZlZoBEyTSEbxqw7hyyJyrrCWAEFVjMgGBmF9JjD1xmMEKq0BQkLdYE2UVyskRnz8DZdfrFTa/QoWVVImyoVo1idCYrQJYqxFC24gMtxm29NDOsuBKDtrykMS6AuRH1V/PD1/WahqBrpgSrNALQoOsNlW/tGnYCIsbEn3PqMKcODDzcgds2+4HZldAUZMySrQieNrJIIQcN5O0JKwQ/uw24hRqFhU3Y3o/KMLI2WuI4c8Ebc36HEXsG9mzf2TuDP9sfubsneisA9kWlXtGI8v5Z3zrEXXUl139t7eqQGs3YY/FAncsF3efELKK0VgQoKWwo/su+4SRc6aR5uLRZji8rQEFrQ3Tt1ss/e+RfDtu1eJsh5cpbXyG6e5A3DtLSGFUfUrvdmpqa8847r/jn6tWrFy1adO+9955//vkAHn744auvvvpHP/rRZz7zGW/ApZde+qUvfenKK6+86KKL2tvbAXz1q1/98Y9//M1vfnPevHl33333+eefHwwGzzrLd0rp7OxMJBKVlZXvfve7H3744W984xutra033XTTqaeeev/99x9//PGv6hqU8Y+gcto5fdv+V1VjQhjxpjUNcz9Z0fwOAPWh6cUxTyZ31OhxAoRJaScPHY50Y0oQzM5N1/OujrAQ3xk//yNHv9Crs+M0VLKdEKkx9lZHlBeBOI/OsTev05dWOOq4Ih0CEQU5nXDHKmRQco0qFROBtEK/arHaM3jXYFAyVEZO8OWzU3+pzy9K60ErSqwU7zGFTu1+TpBowvmmSNP7ST/mYn09SLG1fYpT46qjAAsEJXKWvtOw2uD7nSl5Y2sxtjOxF9FdMWIZXX7/eEKhhg5gYsnF5AAAUWgkW7TTkeaYVj03+eDnre4noQaFDBJcByYRhITGrt/GlkzBOkhIuOymKrNCD509jE3ZYJK0KMb32SSJgdyQdLL18z5xADsPoNkIhUROJZvBFWqgNRiFEOqZ5+aPOuXe67WUIa+uvHdfYuAHm/jDDXOuaF6ezyAUxQHtXXfkxjQhBAQRB0m5fu4pqyqaAKyIN6yIN5SOPHfznQ8mewTjTwMdv5i5+iMNcw/Tp7KMMsoox/cy/mmgGVh6MvZ3gIEpM6HpAGAEcdzZ6FgP24ZjYqgXKFjDUcHuZtdGVDdiWiF0VNbh9A+i8+Ysd1vTkIkFbPlIRry39s11QJC5YTfTqybaSTEGbPszHbvuHBk7Lh67qm3KgnD4pbYa6oERhFAQUDDUM+mp7Kbf2YPPq/FpkFbqmf8qEvT83A4EJIJE4TC29OLkWS+nl987igc7YDo4oqlUjR5e+BF74Hmz+3ExpTZ07Clo8OdybJkkQuQ6LBxyVVE3k+JVYHbXP8DJflZU564dWryCZvpZgciSz8v8SL7r7+3TzqhY9T0Rbzn0KyaOWqqkx3nPbpoyTVn9DgAWbXXUToFKAFZwi1XRp6PEpOW5fVi7m60BNzSMqqiydAVNeWl9PcD9vfY1P4JhwLbVs94N3XCuvxZCiBmzlHPeR6HQG8nOA4jVrRzsuA5CYekA/vzQq6SU0hnve2je6ffZdqp7/VXefJQKbISv7ZAlNowFEE1eR/uiEGpZ/NU38tTKeL1Qju8lKBP0ZRwIQfSdWeF7hqy0FFL6y3oAj43aCiwh3FEzxhAgCSgTbAAKEt/CHZSIJ4rsJ3KgBMCRUpa67hHlC7733hhGQYlHlHXlCVFtUKMtGRcMCL8ljs9vMojke+sDF25MDZhydZX2H20h9WDhe04o9IuZM364Z2wfcY1hSEaK6LKmxsua6LruvCbo4iajUvMD2Ln1xrn1xkH28k8HAla1Q1Nx43poCpqrMLMWd29FtlA9VHjz4Ekfplbig0uRzuPXT2M4AyEQUCAJ3zoNNz6P8SyWTsXK6djUi639iBo4tg3in00/z3jinnRt6hRX5JvH32O1DA+FHgNDFYojZVCN/PuiaxNGwyvvBwDwZN+NCaMuL7N5N53PZEouKJiIJKNElkkFMp4AELFHk3lfpuLMg6GREdDCOTvpsuuNKe5BE8aGwb9nnfFQiW19GUXIh8Yw5hziYL5vlN5f+xpepba2FoCm+ZODr3/960cccUQxunv43Oc+d+uttz722GNegP/tb3/7iU984vLLLwdwxhlnrFu37re//W0xwN98883nnHPO888//9e//vWWW27xHj/99NOHhoa+973vlRfwbySitccsOntdeujZQLQtUnP0Qce0BKrSbr5ai1ao4ZTM7cr2X9p80rL4TE6Oye2bMxHKO2lVo8p02+PV+ZTqrNIGepl3c6KoDbJg1MuhH+4ceyySeDZm94WFxkPLzfsdUjXh/mhW7pM7FhHR+pj9X1PN48bkqhGdgSpL3FBv3lVtzcioY4r7zbbx29ZVEevMAOULPV/Jb8ouQC7Bo+mpcBfxfhRZfCElZHT8DBIyGblNKkmPtU9FH7by/YqTcJVx09hBIj9hluZvSyzYEQO+Hr/EIM17FT/8e1l8fxJRKAliqMEqMipyO/+mJtoB6GKGxZ1Fxb0KL0svAHZhC9agh1VZH3NOUs0GYYqd4TuUrOkIVKoNEarIpjvDs86ta//Qi9+pGl18oz1yVaeiEp9UrZ9W7WfZI43hMz6GX3ft6BsdqlD1Udv80f6N0ftbZ+Xqq5uw5CSESu6v04PxPfmUSuyCj4jVrK5ozrpOr51pMaJ6SZu7cdd6ZKzHEAoRHHZ/N7CtTNCXUcZhRDm+l/FPhGAE7YsPfLB+Kuo9opWx9m50bQEkhID0FFASWgS9XRMEPYBoJRZOt3jzEGIqHBZzwm8uO5/fdefobRewouuNyxLv+NkvRnjt6EirPdQxPPxda/i6ow60RO/eiZ0bwRKaDseGrsC2EJ7sIy2tcZAGAEKDk/MezG76XWrbV0U4qudmRsUFIlb/Muy8zIxlbvqKk+3SeWb4TytRG8U0vxJaiU2pOvuvTmqfEm4gdULMRzV16sxF7o4X2JYcVyIf+BoAzufkrp1UVU0AjIAc6FMKBL2amFH5ruvZNUl59fyAqionnlr6ADU0cIDgqhDMgkSsRBHcN44/PMMx2PnHydW5B/L5dfqXvonQSwr25fPrEY2SEYCUct0zYIlEFQnBe/fI559Tlh/3qg/4H0Nt+7+lB9cOdPwBStC1kihpYESEzPCGF/62Mju6hXmCQpjokVeUYAq/Q+yEpr7oU+/9LsGkyRfbIpXxT4hyfC9FmaAv4yCYEVIeXVbx6a3Zh0dsLpavS7gQrlQLpigmZBAACYBJIzALGx5H7/3vMjRf1eflRiVDAJKdUu89v4K+AH95z0VDMiasTdpeu1MJGESmL/dmsFAJOuGavbmOrJRS/mSP0x5QzxxTiRGYJWhydu3dNVWrKyo/uDG1JeUK8OpK9YioGlJoRUXkDbqybxaObcX0KozlMaUCWRt3boEQYLfAlxCmJvDJ4xEvTlxi+PYZuG0T7t+BRAjNCewdxYeXTfDE8xsw/1Ap7LcU+rO7rt34zZr+H9v6LgbbIlmRO3Io9BgxSSZNCTjSvrXr+0P5vSsb3x/TX67fQNZJPtN/657xFxxpp62RwsM00a+x4BrkfR+8Hr0EEVCCrms7bPkblLgHeZ96Se4507/00L7f7k1PGKV5Yyw3N69mVZmdfynwhtQBmouXHZzGqwzwzLx///4vf/nLiURi9erVABzHefzxx6+66qoDRlZXV2/ZsqX4p6IogcDEwiAQCCjKhEz3lltu+dOf/vTII48AWL58efHxE0444Stf+cqrOsIy/nEEYm2B2Mv5k1zW9I79+ZE/9D16ds2ST085rUFPNBoJAAgGXccazg4IocZYP7kmML913tP7fxQUcd3MBUStSmDXNEXAABtS3ReUHUF3SEdjho1gjyUCDqs2yT0VOy+d3zYtpzxWaWVU3hqReyN8xJgK4iFNGi6BoEl6Ku5YMhZwEmJ8jYzdCb23uIABPBMbLhbzTHSIJd/wxrvXsJIRbJjK3ljqnaPxP4NcAMyQSlK3m2yjjzT4dUGytO6Hi128pJ9UnygI8oT3RCQ9HTxKrOkIIFIiLW6mPzD1RHtwo5sbsTlJpKOwMCuYgjGgCGKGrTcsrVxxNW/YTKaZmPOueTWfHtr4M7fjtohR7451hU1b2fXQ4JZbaj+0UYn5GrTu/vs69lwnSLuo7SPnHnt02uG5EaU0ea8bqKwSzqi7M5/RSFjS/WvzM18bPC05rHa+gAXHToz8+cxVF2y5Z0NmaEm47n/aVz2R7Ltkx/1d+eSUQOwPs046JlbvDYsomn9NISQoVm4bW0YZhxXl+F7G2weEZaehvhVP3wXX9YlLbwlgvMhIlVbE0GPKx5I0O0TvOlRvh9cJ6XU/FfFpJFRneHN287X98bPU9B4JqYF6U53OjCY13locPL5rQ/LWT7fx02PGB7bzNU3TjX07MXU25iyZtM9A2xmZ9T+Da7KdDc25AP+PvTOPs6Mq0//znlNVd+3bt5f0knQ6vWRfSQJJSMIatsi+GxUVRERhwBlmlBHxB6MwygyigqLgAKIgUSSyyRK2bARCEshC9u6k01l63+5eVee8vz/u0p0Q9oQA3u8f+aRvnao6t25VnarnvO/zAqzsnue+BUsAKhZ6ydM2xnvSte/Vq6X/HUv+VRiBFFYgpAN7j8oJ9AAgjIG9yiClnPc12rIJWokRo+D1ASCvj+pHoGUvDINTSVE5eL+VPoo6D2BTK9buQcDCrDqEfQCswTMCU66IvnU3wAVH/8gI9+dooj0KS2q7FZoAgm1DQHe2C/+7B9GLferM8c4dVDIIAKRAKpM07+jk5u7lHukfXngU0SGe5CFRe/SvAiVTupuf7mp+HtpmVgyI9OOlm7Dje1y7mwgKJHJ2NukHymzXWPd/nNOJ+oPgMk+zjptsO7TfJc8nQn58H0heoM9zYCYWGC9NC313Y/TOpgRzTk9Pn5ECcMFW+lFCMhTzUWGrOal2JhjCARwYEZCCUwHOnsTpaVC9Xzof9sliygbfZZZmSWoQETODYKsB7jakNWha2Hyly3EZSc3EeP7l1IRGDmjy14iSL0lh7XOtl5j0m7GBv7fahqBOW5+1us8v6N/r/Olasp9nKkKoCAGA38INp/Ci7VjXiViCinyYU3OAsjOCcPYEmBKvbMOOLmzYi3lTceRnu0g6Q/923RXb+lYdFfyKN1mlhG3qYNzbUOwZEne7NStm5Spne+/qruTuDZ2Lvjv5YUMcWGRx2f7ZynMaelYCEMJIqfiAM3jA9NOARDyTvHXhI4YGx1808qYdkbfebP3HM02/AcC6P3EvfdZr7TzfdHd7ckf/1rLbIWBU0cyDf2g+L3Cb8wFHdwDcZkMx3sc2EwBeeeUVGhC5Y5rm0qVLS0pKAOzYscN13bq69/Gbvu66626++eb6+vp0itxrr732+OOPpxe1trY6jjN06NDq6moAa9euPemkk9KLVq5cmUgkuru7i4o+9fW//pkoNoO/Gf2N37zT9dLjXTXLmrg4xITVQ9ueoheuKX5I2Ce7OuX2rOvViUZd4ApxhPuWxbaNwgfKii3Nx3QboyIyVV0R9/QJ4SHWFdHACo9nYUGKmATTHo9+PWiXpYzByntCj7qtLgZHJCRfurvAQgJqOESCnGFs7ul3KuPsVGF29i+rrmdekDJW9eQyaaaE4YZS1laCAVJgkjoAJtMd5Omp6yl5yuVd6dzk9IbSTjmUicTPGoNi4Ixk/5+UCYfPLmAQwY02t90/CaxEsJKVLQuGqHgbK0HQmWgp4WeVcMmvZKVHdhXOvEFWjUTVyPSWg0DguIk9jkxsfkzbvUZomPCVaCC1a7F/7FcARGKNC5ddGPANYejGnX+Zd2ajx3eAsiKnFVXX+ArbIgmXdakONHjaW8y+IXaxY+/TrNYTWj75gi4nWWx6AXx1018bkr0miaZk5DtbF6+aehEyB5b+d/js6xqWKnYtEj8eNu2de8yTJ89HJj++5/mcUTMaRaV47iEEgojH4KQOHHdPlqAvlYsvlh3+lGVmaCct7xIZ7CaPNyIPGUVhTsaE99zexW5n3UApPPLC10L6bQ1ZlLy/xiqtGv/To08/wFY9Q2aWfXmZvXu5LKyxqk8AoBPtaac85e1jpSITXvSO/e/36Jfdt1aaRXAYCDpiK6rCH+jrSEMMqoHfgjcruxMZp5+jXl2MWEyOHkv1Iz/ggXkvdnbjd8sQ8sFVaO7Bt2aCiEgUjPs3X2AOBcPU56jlS8SY8RQuAoAhhUgpEl42NEQSSjETgqE2m+9tTrbZak6JdVbZPi+nYsJk1bgNra3sOvKk03hYjXp1CUwTiYQYMx5ASsXuWnPpxq4lmtUxQ7789TG3H2qNnoRZPvqb5aO/2bn9b107noh3r7Pje0HS9FUqu0urFACkI+gZRGmf2cxzZi4pkzlbPm+g1w3Sq6ZbwAq8l/lPns8K+fF9IJ93UTLPx4CAO8YE1/apV7rdjHBIABREChyBrgBARHNKzK8P9QQEXbouCuHA0ww2wYBQRHGiAoDKTLQ4/YY3/Voj0rO+A3bZr1PSwFd/1pwOQM74fWTu3NAEU1CFRzTElQAEsJnUjKnRoxLGv2y35jbLrWVqabdT5RVzB1npC7naJ6+p8b3UaX9xa2yoT7Zpfeaqvr0nFPk/wHX+OaG8gC6aiIs+QMtt7SjwQBAEYUv7Z12gX7bnL5u6loGwruw/R3VeV0h148bj69OeSun4HasvXtP5gklezcorgwVmydtdi1rjjUOCBy5J9Fbb8293LjKFB2BbpTzSb6t4boIpG6iKrCc0SMAQxpiiYy4ZczDPB2oAACAASURBVBuAlIquYpVZLJB1gOifPG6NN2SCXrOfIxtrv7zlbycOvbTYO+RQHqrPJgzE1IdbJakRkO/bKldkBkBHR8edd9555plnPvvss5MnT47H4wAs632iZb/97W/Pnz//sssuS/955ZVX5kbxXE7czJkzp02bdtlll918882VlZVPPfXUggULACSTyQ/3pfIcPnbU0j3ug0JBe+Ugf81day7zykDU7T6r4qqvPLfeY4eKbSNmTu22Rjd7Qltq1Lktnit3+pRlcrf3gamxjc4GR6dGm1+7rbH4D+XRLp2Y6/Lj9WZ3AVG7ZtOcErGefaPoldJUZVKc2zxeJiuBKvZsY+9GJiIGU9rQBpo1cXYEpcxY2j/GZvKD08+tQgtHyVi60giR0FCmCmu4hKRM+FxP1lw+7T+X20qW/o2nwwBBTJxxxMlVH6f+MCgda2Ww9BazHTMKh5Hh08pGsjM9jSA9wa6qP0Z2LR9s3yl0S1fBVUMGz+ZohHz+2Pr7EpvmQxjByd8Jn3pv8Mjvdjw0i7xhMFilhC9T9Km7d6NpBKX0ApCGty+6bVDxAeTykGH9on72KWufqBB+gHY50Zqup6viD4X3WqntV3lqTx3YOK3OA+hwkhJEIEloyybjp7lm8MQvDRq5OdY9PlhSaOQj6PPkOXjkx/c8n0cKSzH2KGxaBUOirB6zTofxbiHah12dB0DkHX5236s3C8PPqV7fyHPPLajixeetDR9V47af1PaMUXRdf2Ptom+Dhifd74CzJDwgLZlVKrHxz273NrN8infEOUbJWKMk4+xj71qa2PqYDFSovp1MgrXyT/rKAbvj9m6HdozwCKN4RLJjk0h5WCXl2BkYGgaAvb1YtQuCMG0YSt9hjp9w8MfX1eZ1QIJOOEqckfGBoZJS48zzDsbByrKjCz4TloQlsbkNvUmEfdy0PXXf3dIwdTwOr5c8Xt60QV74JQoWoDiAa4+jp94QOz1MCRCEkPzWyutKZizrcr0SD+1J/fWI0AklGZcAbm1xH/0z9u7hikrjC2eJuuEYN5GG1SISoZo6Ki4B8HbXos3dy9Jvjot3/3HusKsqAsMP5nd8d0pqzy+p7TcB79m1cPNL8wxrQCI4ZWM3eYAdogZEv5tNriFn/BlBJE1viXaTBeXTP5kvkucQkh/f9yUv0OfZn16XC4zMvKoAXpwWKnihK+6mhUYCmdAmOJB+1T63zPrblBCAnzYmgga6HKO/iiszQ1oEG+wxJBydeXdHv/UHOBs/nIOzaX7pNplcJ07n5HO6dIjOyQxMwEtdzpxi2RhPaxD0VqGqssUeQ905JOVNyLNf7RMEAVxR7btjdP/wvDOpA5IIsASZpNtsXeN7/+v804iynZZ1wj9IFh0C9TzsQ3sMXgO2QtE7si4/IyTcyHM7794T3dyZaA6Y4T67I+Jd/9rgL1818b6jqqYD8Ej/dVMffaLx9rfan23oXRn2VmhWrnZCnn0sbhyNH6xcuL7jWj83ysxsExEJrW1D+A2jMKmjWitgX7U9fUZrkdLxl3c9sCe2NeZ0bu5+jXJTupx2i85602cscrKpJjlPZwAEgzxRu3PZ3r+cWfuvn8Sx+2xBQNj44B528Ev4P9BVv1+RmUsuuWTChAnXXnvt4sWL6+vrATQ2Nr5zrUceeYSZ582bZ9v2kUceWVVVtWHDhpqamtWrV1922WUXX3zx/PnzASxYsODnP/85ACnl008//b3vfe+HP/yh4zinnXbaj3/84+9///vl5eUf9BvlOdzs6H3T9AZtldDQSTda4qsikCGtZGvj2NTwdt5bkSxulOF2Q07rCk0v6h0bQ5sPIY93iFHujxW/Hir3eEoXuY5/qOfHa5zWIYO/MnRHqRl6YQSf2BId3BuHYUyxjck7TIAhOtidZBc+BqtJuuWCCSJtrpUdM7PONtnJcZ30bHNkq9SF3uRYsMFGVOiga7RFA0u0jDBpAlizPznJcoeCBGlTGd0skA5tHziViIE3qNyLVXp3QkrfIJ3qFK7USO5TSIMyU5bEpO1eIEI6xd4iAnvqz+Bkj4q3QXqjvb93fcubfX5Fp7RGfzT6zw9hy3o9xOxN/NooqoXWXf/4asXlm83SCeFT7+1+7goQBSZe4a05Ob2TcGi040Y9Oqy1Vm4yFHzXF9HihvJLth/zWnhbyGf+d+GwcfZZsqha2LrzyYvLL98i/QdIoZ1dOPiPrZs0oJinF+zfoNT0loY/k/5vefJ8qsmP73k+p4yfiaqRcG0Ul+9fovxTSHDK1VbFkSqy06qcLkPDAJx16q0nrrkH2vWf/gejKDvaMqt4uwwN5b5dIEmsiutHegeYqEffuD365q+FWRBdc49348Mq2W0EBwdn/ICE7HzsTBGoACDDteagSb7RF/pHf/GdPYm8+l/Rlb8ACe/oi0IzfgDA7d7qrbgoOP0/AKAnav/8Lvg9ljsajZ34xgz4TACsHZAkEli9SzWsVOYekMCiBWZtMY0bd0gOWWmAU1Ft7CItRHUdCjwA1NJFwrY5mWRAOA6KivXe3aJpB42bwLub1boVGAb0GogAQrDW7ro1T46ZMjwgARSZ4o1eJyPQM7sPP6Bb9xIJtO7lN1eibjiIxIjRABi8oXNxV2qPq1O5sArNfMgtbt6dcNXJI45/oG/vokjHG5GWVwVIege5qQ6olM652RBYQOTmpAakaQIggjACvsJRgZKJ5aMvN73v5Uab57NBfnzfl7xAn6efHoev3Rh9vM0+MiRvHBE4rsgEIIj+PCl4/lsRVw2wASMQIAj/UZuJKRsXlAmFgDSiTiVkDygJXQj2a0ZIUqet+93RMs42uVA+yvyjGESZm7FmgmDKBOYRIAW5mjN/CrBOCw/EgGK9uFuni8xqYkdSM+mqBL0adk/f3ZcuvEPAXU3J20b6zWwAwrRCs8dlj4DD+rhic6j3U/9MdCDcSHvPI+fa3asBXTjy+4Fzbj7IOzhtDBJr8XYLjqrGsZ/QZPvHofvvbmwlk4HCuTI4PfP88UTj/7659bEZTUeG3VBhcOSmWn/c7asrnHL8kK/mVjSF5/zhPzhv+H8u2PbTBQ0/BeHqSfcXmPtYPf5lR3tj+xf8cAFoBhi2TghIg6wZlecvb/lbVlnP+DlRduafAIYGodfpeKP1CYbud3hKXwC59llvnGwJhgFpfQRBpkFmZ2rXnzfdkHQjF4y4cUAB2jwAQPU+XhX5oI2rPR/t+Pn9/lNOOSWd4xYIBMaMGfPYY49de+0+/piu637rW9+65JJL5s2b9/zzz2/YsOGZZ55JJ8HNmjXr1ltvveCCC2699dbS0tLdu3ePHZuJGyotLb3vvvtyG7n++uuHDRsmxGGtCJbnA6PY3dz9aqV/JAgJp09KU2nbEB5X2z72kiDB5gNDEtePikrG9J7I6GRyj+UfH+Fi8rGTWuZLBn31hpBlwlk2uvQbp11XaKJ0491be7e40GVWOXQErDhjCQ9ttPXWXK7FXibtTY0Kxo7JzXcPjHEnImZNREnP1ph/KbFXk61F3J+YrpDURswxdgNSqJA2o8w2CW1bjVIHiI2If6VUg6xUnW3uccxd2ZlxIHfvylaO3SdOnpWOtQYS061UdcqzPWVt05RkEc9G0SM3dWCWTymcfbPdutosHuUdfpbdsrLzsTPcQJF23nb1WCEF6Rdqix+nnQ0oKXUj6wiwVYpYEyjZ+Ix/3Nd8oy/2Dj8bKkWe/qpzoWD9STMfSXvQjxz2lejul3qdeNHQ00zfPnq6Y2PNKzhejJ7VMlpKjBi3zqdHBRtOJeVNeN/Ufc0HFOjvGXF8oeF5vW/vEcFBt9bMOHinT548ed6L/Pie5/NKuPRw9+DDYA2eAfSPfVbV7OKqfWvDKrvz8QuS259LR9aRIKNsWslJPx7YJLVrqQyUA0I40WTjM0bxaDu6p2/JD/2jLiQrRGaAzIDb21R47C1G8QFSmd3ubZGVv5ThOgKSWx7zj74oPOdXAzvQ9di8VMkSgL2pqUU7rkJLH2qKN790cef2Baa3uGLsd4am5mn0EKUTFkg1bDEOkUA/NOh4VsLWAAkRNfh4QOjGbdAZ2192HQLguhQIIBp177mTC0IAIRqFIAgJpah1z3GzjK0x7ZUUdXl4IKPgcXcXt7cJw2AQXEd3tA2UMxZs++mT2++wpC/u9IwpPqahZ6WCOrn6m2X+2gP085OiuPqM4uozANjxvcqJeAvq7Vjz7jU/a93w2wFGyDSwQCEw8HXYKKw8vm723Z7g0E+663kOGfnxfSD5x4I8/VyzKfr3NlsAr3S5J63ofWhPJi+j3m/4hKABQiGYBajaKxb3qI0xdffOZIr5/DIzqQAVhF2FZD2cQaRpYkj2KY6pTERfZgsZ83kmSmvuDD0wd48gwGl5kgDoqYXyzEGWN2uGk1P6M3dvJpcHXKbECYFtAeUIJtUfuMeMDqf/Xj82KJ+aWnh2uXl5lffOscEPZW/T7jgL2rs3xRPv3/SQ4dh4YyEW3Bta1f3DuDhOiOLYpgf13l0HeTdlBfjWLNxxLi45CoFPe8J+ZJnqe0WrKLs93PmIozozn2/ve2vKjgl/GzL/haELV5S8Mal3yjGD531nwu/fGUFAoPOG/+f9J7c/eEr39Ir9MxzXts8nuBhgK5+eTQr4atYYk6KlV08c+UDIGpRT1XO+NBkycaw8UDwbeN7xgOcRzkSZZqsvAsTQ2kmqKBgu2/O33vSbNZc5Op8cvQ9i+ocon0sfpvF+rF+/fsKECen/33TTTYsXL7733nsHNvjlL3/Z19eXzn1L14vv6OjILW1vbyeikpKSp59++vTTM5aciURixowZ999/f/rPVCr15z//+ZJLLvnIncxziFjWu/mhlqVb4nv3+1yScdqwq7rsPTG3u9dpP6P2u+2Jna3x7XWFU+eMudaTZMMV3xsVq47LchvLi+KLKtYtq1vBIuVt70RPz2B/aZxtAHFtD/YUwe9dsPVHdX0PX2LtvH/4OUOlj4nAmrMauWPtVmKv4IDUBUnPJiX6cgJ6TkYHACnSJapdo4XgJTak9rlGqyirJOmS9noTk4W2WDpMzMJkCNds7Qsu7C14Bpo8qWEJ/1vKaEtbbCGd4QbqL+iamS/I3heJwexLHGGl6iAgtGm6FVrGAUFCkuHN1JMRJpnB4BFXeGpPjQ0/blnno88tO3/3pv8jKwQmItdH2zxeZXpETWEjTAOANIemEO3q22x3bXadSM+L13T94ytgTYZ3oDqfpqri1BOmP3jskb+LbPi/hiVXbl/+r5tfuNBJdgxsoxWUgnIhJbRCe8fwwO45MlZMtlnQNddoyRhH6n3fEi0hf1k/+7XJF/52xPE535s8efIcavLje548nwmia3+fbHiaSACStVty0Qtl8xbLgqqBbYyCKrZjALQTg+kHEZmB1I6FIjSUnRhrBWVDO2SF42//Mbr6V27X5oGrs0qSyLy7k5Ds7vM2lNr7erJriXSLpSpOeFbaeivCvrYt93U0Piqk6aQiO1fenKp1SUloF0rDR1RcBICbm5y7brd/9l/u3x7h5ib3Lw+5D/5evfHaxzkaauNaaBdSQJLes5N37ABAppG2BkC6nE9nuzz6GBpWq1v3wrTI8pBlwbLYMMjrpcKQGDnmJyMDU8NGqUX/WuM9pzzzSk6GASlYKbAmBlX1J9Mrdhc0/LTUN7TQGhSyBo0pmvW9IxfcNP2FL4/+74Me3aWV3deyONK6PFPa9YNh+St9hSNJSE9BTd2sX1eMu5rIYhCRRO4NnXMxHUREREbdzF+NnPNIXp3/nJEf3weSj6DPk+ErayMP7Uml30MlwWVcsi5607bEEI8osSjqaoPYYZELCWbwniTua7Zv2BJV6SKuA53CMlo8e0hYUqcUJKCzefHEDBIBQTGVs6fljN6Z3kLOxCadCg9MCcsFrZyJKwaDNFggq75rzqn/BDATG0SFjooRJQnpOPw6nyiz9hFkZxUZsz58bdhlPbETVrYpNyCNyE3D/T+oOTxhD9vXY3cD/FZH0qnZwdeOp8tdsRfx2CHZmfwUzeQx656+TVJa73QtiK/V/fNATPFNqmCWBDDUGr3d+3LYLpJauFKZfv9a74W/3/T65ILGH1UfVWH599vOOwvDKnYbet9Qzj84F9ve72NDrziFPS2Lq/x1y/YsOkaWEDpy2hgPePpC2v6B+4vU84BAV8qaSCHrNZ+euspOAwzcIyutiGhl61Oji2fPGfqOSpX/xNDUAqrx8o73n7egCkvM3l/Uezc6OjpyNWESicSTTz65atWqJUuWpD+58MILFy5ceMUVVzz33HMnnnii3+9ftGjRH/7wh0svvfTkk08GcPzxx0+dOvXCCy+84YYbqqurV69efcstt1x22WXhcHjBggXXXZex7PT5fHV1ddddd113d3dNTc1dd92ltb7yyis/9FHIc8iIuIkvr7/z+e61frIU9HOTb5hROGJgg4tH3lxXOLU7tWds8bE1oSOOHfyViNNZ5KkUJPnaIfLZB0FvOBZ1mylbqJQuMOzGZYMDI6LnENO1DUbn1Lqn2ladK2quUiPvX33lwt0PeLQRk281djxvY+YxYnTI9RHA2iuccjJb0jeJTDVYJgZDE4vsbSM9JCtF4SL0dEsdYnKIDCaHnApS2rSHQkrbs9eVnYwU2IB2sn5yxMwsUnHfOqG9TA5DIJ39AwhmLfqnKlkQMcPwkpuCZhCkKmTYfcHntehNT78TACsIOwppCumFdtmN97x0XWz30mdjfwsEhhIZazsXHRl3hZv0+zhhRIibi4aeEh52ll79B/KrRnP3Q7W+ud0y2BshpZSbTGx4pMdTFD7prtzxZ3BL+9JorKmsZFphwchkpKFr+wLNNkH2tS5t3XRv1RH/mWvs8SFYhEg3mCFNmKbH605UvgiRIA79snfH71e+tjMVSWp1fHjI70acUOv96K8EefLk+Zjkx/c8eT4TuF2bmASRyDxN2BGI/V+3C2Zcr51YsuFJT9WxqT2vsROHE/eNmecZMit03E8Tm/9KZrDwpDv7lvwgtWMhS6tv6Y/KLnnDKMo8cZnFoz11c1M7FhIJq3K6NWTWwI1nrHJNRUoQwMMFivzxzRuIBEBCQGuKiq1F3/ySfvZpbt9Jk46UR82AUs6D91IkCma14lW9bQtJyVLimcdFSSnVvWceuePoTW/DtsWoMQgW7NOZlJ3uEzKxFTYAGjtRL3slXTqIJk0xz78YHi8AUVLqOo5QCgATyfGT9fo1YlitPOm0CQXGHycWcNN2vbuZ3DKMGAUihArliaeqlxYCmupHGKeeAQCppFrysmrZM7x0eIQVkcFQHiM4qujoj/ybvgdaJbct+kbPnhfBXFp3ft3Mu/ARLHRI1M78lbdweNPKHwlhaZVgN66Z07+lFCGtI0JYleOvqRj77UPwJfIcZvLj+0DyAn0euIwfb4s/vCeVExFVNlB9W0w3xFVAkiC4A/PYGVpACtoSV1kv2lzob38tDyFobdQFc0BSwuWsKS5AwiKu9olNsWw0PGWE9oxjbu5DZgANcf7x1nimT2BYXXCKs3bdGOD4nfXLIRCoIpm6bPvu/xxXrwg18cRDE0oOShXY/9fQx9pnibhy6fatbf82mLxWyfuvdrBJxCANCLNYJNo6ebZGbyB4hhha88n35JNEs/vY8kta9jzJrM0h5105808Dl3qHiuTm/qKq3vrM88GZo//9jrefFyx6jbKloZn3mMOd3WvBeD3S2pTse3r8me+9U5ft36z9xqt7/uJqJ2dNk7OvEUTNoqqQ7OZUe9SJPIkx44Sq01vR710jAdUfNE/7e1DkMjyyywfEwFLGRIKyWj5n5XsGu3D2RLc09q4e5B+2nxvPPy8EceVg9bOd6H4fJztx5eAPUv89zfr1688555z0/30+3ymnnLJixYrx48dn9kl07733nnjiiQ8//PAtt9wSj8dHjhx5zz335ErKeDye55577uabb77lllv27t1bV1d34403XnPNNalUas2aNdOn9xc4uueee773ve/ddtttRDR79uwHH3ywoqLiwx2BPIeSO3Y+vbB7nQBFdSpsBJ7oWLmfQG8I6+jKC3J/WtJXIjNRY7y7eVBj57VU/rviNlsIl4wxhl0ogkmPTVGBZLx6S+RPdWcmlu6xPEIn/upUrywMe32u5RdWm6+vqaDj2Nb0+CtF5HhyK7zJce3+TR65DWBfcqLggoG5O0BmehsM7ukhw7DcicpOJj1rPTTBHxnrJBoFB0gpS5eX2Jc6vuZe7zMkJFilVyKCbewFKdIewV4IO+sfDxYgRjoZGQIspNAKbgpZl/qUZzOLhBZ9DIOgwNAEQ3iV7oE0WSWhXQaZRfXdTf+gEhaqGtofK+hVCWnGOkq0aZNplhw95PgHSFj8zat003b4atq6ntsqfIP7IpoghWSt4xv+FJp1s/BlboAbtv565fqbhTAcJ3LKMX8vKxirtS2kBYC1SnRv2O8HHTUFby2GNKAVBo8U6B4im7pgiFfNyA9oczLOzBrAi127vrN10TMT3mewyJMnzyEkP77nyfNZwDf87Oiqu0Aug0GGUX7kO9vIwrriMx5Kv/z0Lf+vVNPLRsnowmNvBRCYeHlg4uUAdLw1ue3vsrAOgAandr5sFI1g1jrSTFao+NR7k00vsLI9w+YIax9N3Kyc5imdmWxbDIO8aqR54hcAFNeeu3vdHVo7YDb95aGK44QnLEZdA6UgJQBub0Nvn6bsa1d3JwZXEQDLq9tbZW29/tPjumErWQEx91SaXN+/P2b3sfl622YSQq9907jwy0xAexuVliEYpLHj8eyTcFwQk2GgoACAcdZ5bnEJtm+lqmq4yr77F2R55ImnitFjjXlfVSuWAzDnnoWqoWLykWJQGcJFAPSG9e5f/0Ren0qljJPniqOPASBPOFlOmsK2TeUV6TdMtfhl9cZr5Pef1Fv3u5pnDI9/dNHs2YMP4ON/UIi0Lu/d+5InUAWgvfGv5aOvDJRM/CgbIqocd42vaFys401v4cje5mfbG+cTEZG0k51CGFrb8d5tB7n3eT4l5Mf3ARAzv3+rTxlPPPHE2Wef3dTUlPYDyvMxeWRv6l83xVpSKusmCwBghqB0MLsgZmRrame1RRDqvKIxkU23z5SiowFRwSSIi0yKKti6/0QTBA2QgBeU1Fkj7oGnodhnZ5QJNx5gRkYMzhbWhACTFAKsVTZ+HqT9Uvq1HtfR+8XOzi909wytCNAVM/epRvtRmbWi9Y0eR+oUQF6OLy74xYTZv//4m/2wtOzA0ifg8cFNuUMDK8YPfds7Yx6CwU++J58kTa0vPrrozIQZAijodI+b9djJQ76QW8ouWn7p2LsZ4IJZRvH5/UZ8izc/8r2m+zebR6fI48DrCit9uhqg5DHflu9yYijtMPHmrldveeMLtkoMEM9BDBZpMYrWmFNajHqHlVdHBDgqgqclnzLhpK8FSaaGC+b9ro+c43yuZHLmWwAASAAqE4BPBM0QA67OfbYAYRneG476x7ji4w7u0f7sws0p/etd3OYceHGJKa8cTPWf1aLHnxs+i0P5hevuWNi51mYXgAH5/dqzb6g59wOuq154Rq1eCa9nmT/2nPX6riEbikDRZNe8bTOPaxtHrgvLw64rSkrgKk7GV/k3/Gb0wgLHq0kLFjPbRp61c6rH9Rld81gmYHrgepzQq673ZVN5hCpiJiI4siVlbfM4NaZblR6dsxk5xALGMSeq5Usdq73PM5+JTV1XEJkjg6Xc062tns7Qg8hOFmZvUETaYnLABpOzr/gP5G6GWXuuXOkNEEh7IVLpFgwI7QUMNjVUQqdHbk/YCNc7qe7XjW8mur5DUMr/jzmljxjRJkiLnZi39rTCE+/I7dHRyV+vuWxbx8uXbOkcnHAFhAxUaDtS+e3dZGXGvqdfOaWrd10y2UGEYKDm7DlLNz11UqJnIwBhBIZO/uGQSf+xz6/C2NWA3nYUDkJVPdCbwNJGJJz/q09eEV2VLnYPgkFyiOXfMf1rH/G8yZMnz0EiP75/dvksDvp5Phrxtb+PrrmHTH/BzJu81ce/s4Hqa3L7dlplkxJb/t7zynXCCnGqN3zSr3xjvpRuoBNdkTfvjL52q/BXCN8gHdsTPukub93cnoVXJbc9zlqFT77LP/Yr79oD7SZf/wt6I9aYk8WwuvRn7dsebtlwtzADw6beHCybPrA593TrtavV0+lgWwIYPj/5A5CSI33mN77DG3eoF58AeQCX3JBxy/fhyRrBd3a4d92OomIAHI3IGbP1ohdhmHBt4+vfotp6btii33hdNTdxLEJEcuZx8uS5APT6NXrZYt24FVKCwYKsf/tPKslUPdW7m93f3UmWhx3buPgSMXa8e9/durGBpEAwRIPKjK9fccCv7v7pPt3eRlJCqcjgUPz04yv8w9+ZHX6w6N37ypYX51mBIQBS0abxZ7zsLxr/8TfLrCKty7Sb7Gx6oqfpSQhDmgHTWzbu9Bc+/sbzfDrJj+9p8hH0ebAjoQsktUHonFLIyMiBDBBrQDAz93vIgFFioN3OVbHMOdJklPpskC+6nUw9V0nQADN0OjxfUyIjwfeLAYJIp8V6HhBKn/GoyZWlSyuaKmMUwgAhLNmF6HV1pnAsU0Jpl2jtoMK1xQUncjfNrD4o6jyAbwwJLO+KaUDDODn6THjjHzHzt+/M3TvUVNRg9tno2I1AoVE9aqY0Zn7CHTgsdKa6QJQOK2cSO/f1gCYDldeZyb6Ex+cjc58Vn/fUbAicE1NK7+u7V2b53k2df6n5vvs3fNdlJ2iUpFQiF5maPuUzghfA4Al6YwGLzbqccmcpE2U8HUgIoV0IYWhS1L+BnAlO/x/9BlEAawhByF522dQTSpvkDBDJANa2G3+84Wd5gT4HDfXIm2r1s116Sc8+U/GFhjg6JE4vQeAzWRQ6z2FnTGDIkp5NUTvJPeKOwAAAIABJREFUQI2/7GuVx37wdaliMJIJMozZnWJm7ZeWDdqybd3t1To8PSrIdSEEXEcJUp0dhtIgmpqo/eL2o7cH2sJ2YH1Rs6GFRxlMALzgJLSGaZrSK1KVyAa8u9TbG37CkxglVYkSvVKHmLM3OAI0u0teAUEmTA/GJrxrbLE56SsLlH+RIx0JcxNn0q3T1TKyLjlpkV3YmQcEymavUSZcnrN3p3Tz9A69w+Ykt7+ceRhI39pEitmB0hAGaYeZiKGS3U7ccN1rPaIZ0IifmSqtw94vkOFjJ+obMw8AOzEV2S1D1abhvWrS/W93vGKOS3qX/NppXamdWOEJt+fUeQBCGIlUu2F4tFaJVEfTnqfrZ/+medVN0Y5V4arTykZd+o5fBVXDUZXLXA/7cMY4ADNiXbxqJYE4a6NX6/2gGbV58uQ5dOTH9zx5Pv34J17un3j5uy2Nb/pLz/PfguG1yqZAmEawEsKCGUhufzYt0LMd7Vv2/5INT8pAuepr5mSHd/g5TvfW+JMPJncsFFZA+Af1LLzKN+JcMgMH3ocwvNMu0G5SePq96QYN/9Kg4V86QONoVC34C7e2wDChXECQIHnqGdzdyYmEHDOehlbrF5YyGyQEYGnRge44KjJbJo9HKyXsFNs22bbeuR2hEEwLrqPeWG7U1lP9SAHobZuouBSAWrZITDlKr3tTvfhcVhZhlpKYuaWFSgbBdfX6Neq1peTzIRAUSqmVr7Hfp7dsBms40KmUHPquJuxUXkk7m9jno0S8sOLI4uDY9//BPgah8pnhqlN6dj3LzKX1X/KFD87uiGSo4lgAyo12Ns43jBIn2VlSs399uDyfJ/Lje5rDJtCvW7fummuuWbVqVWlp6Te/+c3rr7+eiC677LKcvz6ARx999Pzzzz9cPfznYVqh/Nn2ARHs/dohgIxGz1mBEFl1MmDKnqTqN+xIS+rp0iBEEuRCM4hBRBm9XoLc/mhhTofKp2X2rFH8fn2gATH9DIhM7DwR2Mz5gxBhZpG5uMtFVv1Pr+Uw9zAGeY0dE2pHhg/avPFlQ4K87tZXeoMjU1vO7Z1PwtCp3lx+/SdJxTBUDPvkd3s4GVN5ylOB+kCsURA2eqq+VTi2cdffCgP1JUVHAGiKbPnT5u9v7F40ueSkS8bcVuarya34eqQ1rliSZNacrVhAwE9r95/Y2NC56Pmm3zHxqranNStHJbvVHur3doIgGNLrqCQAMBOBVGKIWhs3Ru4VQ1LkqVfbTLIZIGGCleumQFDsEsgUXkenmHUm4DQj9MNvhWN2b+5kZ0LW3ply3tLp3eW0+owolhXrd8fySX/74hXinFJxdinvSqHTAQPFBg315iuj5/k4/Fv16cy8JtpU4yu7qe6CYuNDJC2JcRONeFw3bkM4bM08duqa28Ymhhko8cSrGMxaO4K1RkxymMlgMHDynvEMcsmd0zI+aHuJiNjV/hUUnwpbw9Ok9cbMvQxkC8Wyg7RlcJChmByGJggNgLO3PFbEcM0uhgMSADslcTFidN+eO1NmU25aPOfHhawoP/A/QDZkPldOgyDSs48EYhaeQtW7i0gj/WiQGeoNIjCYWEtfKYTpH/1FWVjjc46Qi+FHIYCkZiFqSs57onfR9W7nhsjyH/tqTu5b/Wsd2WVVTvNPujKx8U9lOxdhxL9sxm/7dFf1xCGV4ysHHuSxw7/TvPdZpWzTCBoywMro7jkmMOwfNUd3+osq3lkY/N0YFyj+0bBpP21a5UAT0cRAye9G5GdA8+T5dJAf3/Pk+fShenekg+LfWbZ9IMk4OhbfCe033ITTulqGhrGySVisUuQtVrGW3pf/LdnwD3ZiRtEoMr2Qfk/lUYmGp8SupSrSTEQ6pZHoIjOonZh8F4E+vukvPc9/E0zByd8OHfMT0Hvpenrndt67G8ECeL3obJdjJ9DYCWLi5H1i+ypKaaPNTMQsglUYNODxL1ggJ0/Vr70KEJuS4vHMWyODe/u4eSdVDWXXZYKjtzEci4p55w618FnWOl1VlbROF/Oj8nIA6oVn9crX2bWRTMIwYJiIx/TDD7DWmVRszVRV825fRxxzAgRxSwsNHiKP/hBxJB8NEtbwY/8v2rFKCNNfcsQHf9D6gJQMO5fIiLav8BTUDxo+7+BuPM+njvz4frgEesdxzjvvvLlz586fP3/Dhg0XXXRRSUnJFVdc0dDQ8D//8z9z585NNxv67nODeT4mGniz1326zY4qPqvcGuMXr/W4/RXfclHtBDAbILd/qMkE+u5NacXwSkpw7sPMOzpALmtkY+mZySc5rknngumQ3Rr6q2VmFHpGfw3NbDuwBpFBUOnoYc4uTccTM35Q76/xJ+9sSu47tUAkuNfmSaGDfJ5/edLZp86f41peQxQE6k89LOr855ndPXhiPWIOTh2FCYMHLvGZhV899ulHtvw6znxu0bg1i05U2mbwyJqvddV9+8aVt3VHL+92/rQmusBv/vrbE/4nt+IwT4FHCGZogiRZafnH+ou+X33kcYX7bH9j17L/ev0UDaXBAyrRMxMJsABcQkBRwFPaqnanYyvTM1YWUmPddWOxvo8KC7kncwlpBWjuf7pjR6dAWReIAWYQCSfKAzUxDc5eDbkLJXcF5ma4BmwYld4BZoh5chBoqAdDPYe7H3k+J4SNwI/rL/6IKxOJaUeLaZkiXdJXAmV722qhDAKI4dHUY+iQS2BShF9Ux18qtUfFjB82+EqSQSAdhw7tXwtvE8hPaAFU7gVSanJkQJPjmO3e5ASGBktkQ9td2SlVGGBXdku3hD0bwIoB2SXUptdSnu3SKfbEj5I6oEUi7l+hRKbkOBOIDQELysuU0iKWG8Nz04Sif/gGE3Sql5xAupmg9MR5OilPmcE6phRImqXjgzOul/4y3dk55KW1u83xEjqsdpXXD0psWcDxDiNc73Zt7tn5MpTDRMnmxXbrm8L0ycJhHQ3/K73/XeRH58ardw/9VdWAKgDDBp8xbeKtb238qRDWoJLpHZvO6twFkKeobPDM02F+mDvBTcOmfXvw+E4nGZTmECv4brlWefLkOTzkx/c8eT41JDbN737+SjJ8Ztnk8JxfylB1dMX/pHYtNkLDgtO/b4QzLynJOJY/7ZT3wkBYks/HO0TlVG143fa1nqHHBidfHXvrt/ae142i4W73Nh1tluF6tiNgJb0lLAjC0Moh0gB7a06BSiU2PyoLqqzBMwZ2hlO9vc9dIQvrIGRs/f3W0OO8tae9R+fJH2DXJYCIWEh5+jkI7TPHoFYsV4ufARRYITxYzvsiZFaLYOam7ejro0GlkAaTIGbd18eWSdEoIn3OPb8CCFJEvC+k7C3ECHpO5GceJ9clZhZpYZ7g9clgSL/wLM0+Xi1bRIPKkEwgkURPD0tCu4LOJoGTAFiOHA1mbtyq+/pEbT2Fi/q/jtcr57zX9z3okDAK9rUMOqhbp+JhZxUPO+tQbT/Pp5B/7vH98Aj069at27Vr12233eb1esvKyq666qoFCxZcccUV27ZtO/HEE8eNG3dYevXPQENcvdHrDjLp97tTj7WkXKYCSb/YmQyKXFwu9lH+GALCIAzzy8aYy9QfQGdrEJDUOWv5OIwE7DAgIRRBEJMmAiuQiGsOGYi62RA7IBMWnDGvzRl9MIhABlj3fwKABJhVZmkm4RxEAuyXosBEm61XdKv+75nx3WGTcHyxWW4d5Ek3b+X0sgueTe54TvhK/eMuObgb/2enO46fPJ9Jhdjahstn4qh9JupqgkOvn/JTAC+//lVXO1J6Ad7a9NCfulf42+++eO8En069WHjmH/3Jb0/oX+uG6iObkpEXu3d5pDyjuObekSeEDQ+A3lRbW2J7ZWBk0CzqTO66ffUFLttZp5msMwNA4GobYY1eQbstUnYHiHKuT/1TTsSF3JONNqXceY1sM4LWaVMIgXS6SdYVws1dW5wV1AYYTRCDiTO+OTkpPxeaSkRzat41kzRPnjyfQvzjv+40vWns8IMcsMkER3DQpQ6PLnTEM4NSv6yJVabE+RGPk7H1AkwTriLLgN0LK8EpDeq/zxBTsxchZ6oSO2O+lf7ExAGSMtvmbp8OMdkAgZSAB2DLLfdHx6lIE5eyJzXKa9dqSpl2tSdV31fwtG3tBUAsDBXWZJtueSB+lGu02p7tCc+WgTXdBZtMTibFjgGC0q0CPkYia3uXvst5/Ed8TRbWwU166uZKfxkAUVIy9bQdVa+95MKsmFLmrSpNrOtBuqwrM7tJklZ61Nd2H9ykSvVEA7ZgA5CWeVe042qMGDnwwB4x5vraqvNtp5ucSYsf9fgLAKC7BR17UFn74X6jctNfbvo/8k+cJ0+ePJ8zDpgB39XVddllly1atKi+vv6OO+445phjDnc383zSxNbdbxTWgKTq3hLf+GcjVB196zfSX57q26GdaPEZD6ebtTUjtOcHIbwKaGZTAcmmV6Tl99aeWjz3fhheFW8ThheACA5hJyr8Zb6R58mC6lTzYpJFzJpICN8gTnX7J3+n9b4J5AmxmwjNuCF45HdzndHJbhYGCQmApFcnOt678zSsVh59jFr6MhjyzPP2U+fBrJe+DDAsC1pxpJWqK3OL3Ccf02tWI5lgpciyyPJixCjPly9VK5apFcvJH+TWFgZrTzRFG6RVYVKV2VIOsxeZAAiGZYqjZvDrr6p4gtpasH4tDatFTxe6uliAiGhQJXe0w7VJKTCDtZx9PMrK1fP/UK8vg2GoRMK85t+ptOxg/Zp58uQ5jBwegT4UCt15551erzf9Z1dXl5QyHo/v3bv3xhtvXLJkSVlZ2b/8y79ce+21h6V7n1de63FPfqPXJMQULMGKAaDX1SD0ZMtRZkVFAPAL8grudaHBUaU9kizivnQsvWYiMBGIBRMzsxBwikEuSEFLJmRdOURaOoi6LIm0Zq+BKQXmm32uYigmlYvWTztsp1Phc8bcGQVUI+2My5z2xYHICA9CcIfNX3yrL6Upt530ypYgW/OxRYfkJLeqZltVsw/6ZtNPHgd9s58l1rcgN+sD4MXN+wn0OZSy0yK4Bit2auw9J2yfXpN0XcIpnfK74VEDG9d6Qwsnnh1VTpebqvIE0gYyq9qe+vnqeaY0XeX8ZObSn7zxhZ5UCzNyofH9tRWAbokKFz6N4UaFUTTmmd4X9+tP7srJqerITnjlRPqc4E96YHnu/Vyl0L9idjEhUzzZbxbEnN5916Oq4Nj22I6UintkXkval+44NraiKw5mFPkxphwl7+JWmSfPoYTB8fhu0yywzMyLHykrVPw1XbiE43FOpQgQCoKoyBGOoO0+HXSFAFUnZIfJg2wIAI7DUsJVJIldG/1ziQBYEI2IVGiUMyaLgQ5xBE3xhP8tQ4WkGkRsQJuK+sBmQfQUoYNghPpOAEtNCWIPQTBkqO/MzvAfyUiQ9rsiYqoSX3KCUAUSHHSqFUVtcw8BgCSW6YnD/plFgNmUFAIVKe70h76QpNUkLUiP07mp4Ogb9zs45pSpVVOmIms+5q2bm9j2hPQU6lQ3kdTKyQz7ZoCVTcoWGrZwQS4xKPFb4Of7bbCwYASAaA+0zhwfrWEeqgJpefLkORzkx/dPnHfLgJ83b15hYeGbb7751FNPzZ07d8eOHaWlpYe7s3k+WVhn3t2JCOz2NJBZABJkFiQbnsq93prurvLU7UwewBXsZB5VlE5se7Jn0fcCY7/irT4xuekv5C1iO1Iw/frApCvI9LNKOa0rY+v/YJVNElahDFUHJn0z1bxI+AcJTyHAyYanglOvQfYNWoaqvbWnpnYtgTCR7PFUvZ/NC5E8ea489gQmQdaBnhW0xsBHHNeFZQFwl7ysX1sK04LSBMBOseuIiUcgXERDhoFWwHXT1gRgkX4okyhgUiQkiIk1PBYVlegVr0EpgCEMEMSoMWrlawxNpg8EvXsnCcmshBTa1XLmLHnmeXBdtfQVKh0EAELqDevlsScepN8yT57DzT/3+H54BPrhw4cPH56pybVo0aIHHnjgD3/4Q2NjI4A5c+bce++9r7766te//vXBgwdfeOGFh6WHn0t+0RCLK4BZAzanS61mK5Okx5uMGMlppdwG2S5rYgF02jpkiK9WebdH1SvdTp8LYgYzQ3A6Jl5LgAAz61EDYKDCzppIawZIubSy11k5M3zNxthrPUprnRXds6HBOhspn3PDzRTK5KwimdmuBmKOrvBJr6CGmMq4emc2wx4hJHBFtfeTPcwfFWX3Lr0x9ubdVvXxoaN/aFVOO9wdOkwU7Vub2/uu96iJI6/dvusxpVNgnTA9pho2Jeo0WxLgqKRJLmlmsa8pQVCaQWkCcFXq9jcvfKP1KQYnFQj4waszbTcOSmdrDAiKz/4nItHgwcQEhDA7hQIgAMX9/oScK6OQ8YxnIqJ+//gBzTLif+ZsHQCBmURWd+8vBpu5RBkcs3tzj4jMIAhBcldsw4Ob/mPRnj/efsxbH+wo/xOwtw+PrcHaPft/Proc509CddGB1smT533YFm9Z2LVudGDI8UVjCPT+KwAAlE4tW3VNY/NfAT1zyp0jay4Bs3r8Ud7ZBM1sO2SYcB0JOIJNTR6IKX3m7TVxC1hZaF/ZHMjUQ/cHKBEn04PSUnR0wE0QSCM3zgLA1qDukWpan4XsLCOgHKPDlxwdLVhsJYcTkSs6tEhIFY4ElgYSRxjOEEuNgesAECANDVYEA6RYWKZbEIgcyyDTLQUB5GqkpBpEZgvYI5UPIG0mhelhO5KtYk0kFTw+aIaSVFdFTWvJKtCpHhkc/G5HKXcz9Y26UAYH2+1rrdJxbrQluvJ2nehEdK9RWKdTnfFkqy3d9Pdlou6me5zE901f+Tu3Fwxj3HSsXw4iDJ+EknffMwCt4Njw+N6rTZ48eT4V5Mf3w8QBM+BPPfXUF154obm5efDgwVdfffWDDz44f/78q6666nB3Ns8hhrG7AR17URDGsDHwDJvTt/wn0gxoN+kddaHbtVm/9VtB0o23kCfc8dAsGaz0jji3ODyiHWCQ4KxBnxODSEG78fV/iG94qPi0+8Kn/C6x6VFtd0fX/r5vyQ99oy8sPOH2wjm/Kpj9E9W9mRlGJMjrG7hvFykXALSCkBj4SEai6JS745sfZSfqrf2CDFV/oG/k8R74qY6IJh+ln3+aNDNr46gZeuPbUC4CAX7pedLMjsOsSQqEiuC43LDV3bCefF7yeNDTDYBB0i3wJSdpN27GS6UOcApgTdJgw4IQ7KRTJYmVIinEyNEUCjuP/xXxWOZYkxQsUBA2xo6Xp50BAEIQ0iGMgrUizz+pGUiezxv58f0wFokFEI/Hb7zxxt/+9rf33nvvOeeco7WORqN+vx/ABRdcsGTJkocffjgv0B9EmltiEKbur+maXZAxjcl4XBMRCJKhdabCmwsGqNvR9zUnxwWMlE4rmCIjlmfUciMrmytA7hMQnJl2zkbKM9uaF7Q6Z5dZr/fEGQRoAgUkBJGrEddAWrRPb3Ffi5D+wGaAwAFDVFgiqXn/+D1Qn6u/PNhTan42AtITWx6Nv/0nWTxS9TT2Lbu59PynQB9U/flcMb4SIwZhSzsI8Fs4d+K7NSwrPfqiues3Nv5fl9v5RNeTIYN3hF8Pxic4EEG2jhwlxIEOoMvq6fYl89deaqd2YICrjK3iOX+GFLw7jFqHzEq1p1R3pE90zWiXWFZgea2kiq8jguaMrXL6ZAyYxUm3V7FiYkK/AC9YMDKXUqZ6QnbiKXdKS2FqaMlEwrR1gnIqfg4CZ6+gbJw+EUBCuNpJf9EdfWte2nn/idWXfsxf4PPA6l343bIDL9rUiluex9emYeaHdLvI80/PgrYVX1z/S5c1g+dVzPrj2KsPeJN5Jzv3/GPn3qdCwTqGfnXV1WXFR3kcj9yyiQrD3LqXiNgQQgkKBqxYDJLI8pzQg99sLHi52BaQksEkyDAQDHIykQlR95pIJTJGWJyZVydGZZJGumavqYOKtCADCWJIVexxqw23TIno/2fvPOPkqK60/5x7qzpPT07KGUUkISSEiBI5GQzGgcVejDH22muz67TOGGN71z97nVjv6wV7bYwJhkWYaKKRCAIJoZxQHmk0WRM6d1Xde94PVdU9AgESRhpC/T+gpuZ29a3qqr51n3vOc0LWaKHjEEVH9uaiKweSD9f2XE2O4LIrlwBHVL0CMbRdlO0ivDWRn6+lxaQBSRwGOJk5OZVYzlTQZIcqpyiyEHN0thPKgnagHafQIkKx6vNuDo04VVn7CzsejE74wOAk9DcgNPyk0PCTAISA2OQPA8is/u+BpV8PD5/vRKdQx1P+EYOE6Vj9BxXoAUyZh7HTwRrRN6zmu28Hlj0EIoyajDmLIIfy0TggIOANCcb3oeOgGfBr164dNWrUsGHeEuiCBQvWrAmCRd777NmKlx5HKArHgrXn4eSOH4tQQlvpmvP/aNZOMWsms53Nv3K3nW4hIYvtLwKU3/oXmRxBBIm8Z/EJATBrBQghwyLakHrxhyrdqgt9UAV3Rp/futisnZKY+5XUM9/Iv3IPlA5lhyfMD4acqJWstdN7WFk1J9/wqlkzhZLxGVe7r3Wus7h3qYjUhBPHOk8+pjeskycsEGeeR5FBMXy2zbZNsYMnIhtnnCNGjeatWzB8OG/coB66jwQhFudQGIaBTEYAEAaURjzGq1/maAQ9Xa4zARsmNTQRoaLpC3r1S9AMsIDWZghE1NTMHW2u9uKGToppM51HHoBlkSCv8pg0WQix4CTjgg+W+ySE/NDH1L13MRFVVauWXQzIuSdCvDt0j4CAgxCM7wBwFAvi/uEPf4hGo9Fo9LTTTgOwbdu24447btWqVStWrLjiiisACCFig34WJ0+e3N7eftS6956noDnel/XV+dI372nZZe1bMzOzhsPQvku2G2nPwOio7LK0Yg4JELkON9rbQ1lJNzwX+/JASaXP8TfQ0732F0dH7phZMSkqBGh4RBChyiCLudTS1Tk9PZJLiqe/T2YGaeIeS9saIWOQTYibB8C4p916tXXIOxUn1UpmjAAyIta+59jJD3WPho6vLML15+KzJ+GHF2J0zRs0rKyYNH/mj8897n9OGfWpHqtlZ9N9Vcns2HC+sannivQUzpfLEmzoX/XpVdd95KXPzX/u499e88/9VpcDw42UL6WOAK6/Eq0xj9stx7bT8GXmyf2ikgetCilwf6EzU9zvXqeeOk+IGsms3eew46Z9uCtXDAWGJCMkY0xEAsJPAmH/FmGGIMEaWiuHHUvn3W6U74KSc86g5SfPCwqsWflOOgCwZN8f36bv4N3Mls7XHd1L3LoCa/Yd4v6+853v0IE0NTVdcsklW7ZsKbVZuHDh4Ab19fUXXnjhhg0bXrWre+655/TTT6+urq6urp4/f/7tt9/O/G75iQrATa2PaXBEmGFhLu5csTG79xDfaDspQSZc93dt3ffE/LuXzFFOHvkchACI4hUsBTsKUrCUMEPQ+pKO8C83V3x1ZyShCERi5GhkswCRYaCQF5mcawpX/kVgMHFcUUHCYGqJqH1hRRzS5GgqgClkjYkWpgudALSmglCVIXsMWGiZg1/svWBmc6E2rjGcE+sZyl0KLERX99T+ZqBysWVuV0ZPNvFsIbIhnVgeske4ljh2eptKtbCVYqcghIQMgQywjMqF4diJsmJEzYV/av5CT/UFt8nE8NeeH97bopY+pdethlKv/atLYvbnhl/XX3f54/GRZwvDl9tJVI88N1LxRiWyI7E3Uee1xrKHkKhCogr7dmDH+jf7OgMCAoaKYHwfUiZMmHDNNV7FIzcD/pprrunq6qqtrS21qaur6+rqGqIOBhw9evYhEoMZQjQOtNwlK4bLxHAjObqw61EAIIpN/YfIuAtltEEX+gAAzASV3gsZhi8sEGvyIgY1a+1kWuyOl1SmnVXRewuTttJW90a7e11+6z0yOUoYNUVjpzJ7ZLypouvUussebbpmW2TCxa/XT5Vu7bjlmP6nv9L70JW523+k9+ymunq9bg2/9EKpjV632rrxm9aPb3AeXOxb4x1Ifx8AecpCahymd2yjigrEEzzQj3yOYjGqquLaOs2K81kuFhGNQmsv+5+ZHBv7u8XU6ejpYq0BBoOZKRRCyOTWPWSYpameGD5Kb96Avl5ua+VMGgSQIAJpLUaMflWnxLGzzX/7rpg1G7ks9u7Rj/9VvfTiW/w6AwKGnGB89zl6YUJXXXXVVVdd5b62LOv888+/4IILfvaznwl/oe+uu+666667/vKXv7j/u3PnzvHj32jSFXBY3LAtt7o66ZlmEGOwYztrv0Ss7+3uaoxuTVgqh/vuyasqg53yBclMRAx2w+/Jt/koS4karipZiv4lBiCAflvnNEZGRY/N0yoMS+kiYcCGYvJUUy8Omf04en8Ngf3uCQIjY+O8OqPOFH9q15VS9NjK88CDcEP1l/bap9eYR+EM/52ER5ycXvEfIMFOPjblY/Q+L0w3vBLDK9+01bZc+02tj3VZA+fUnP2r5HfSOyVTe0NHRiQNvW8/dRd2nbdXsVMdHXnBS//aQ9UMzlP4eJ1jUEGE49rxrrWSFxOhSJFu0RDjLIAQRB/VViEF72aQNluDDGZcZUww64LKejcVlSV1AAA7bEmNkAgDZKu8K74zgd37g6BZAcqPXQUILMpXfcneafCemYlKt4nXBMSUMKvevu/g3Ymt8MeXDqnlnS9jUgNih/TjYJrmnXfe6b52HGfbtm2/+MUvzj333I0bN8bjninetGnTbrjhBgBa67a2tl//+tdnnHHGxo0bS06sX/ziF2+66aaLL774xhtvDIVCjz/++JVXXrlly5Ybb7zxcI8yYEgoP40xCyKHDzaLOxjDGhYV7esAOMVsZXpsvXl8T8Omv0189Iz+f6SBAUomKRyBYRqfvBbplG7bpzeuIwHu7wdAJACWxx4nP/RR7uqENPXu7SgW1ROPQCug8Lz+AAAgAElEQVSgNK1zF/yICCGN7pAaWZCCBJglV0gkXINYQSAmkBQ6pskCc8geTpyAcMCUDady4dURlcw629WaouueIyGZbGZ2jL50YkmptrtwYkVzN7GAUFACAhXHf7XQuqS46zEwgTUhbFmdA0t/W3XlDSQMEge/1/SuHc6tt1AsxpYl2/Z5udsHhQSAhkmfSHe9MND2N60KzVO/OOK4b5MwVvdiRxqzazC+4hC/kzLKdcElFPPIZ7BmCVK9mLMQ7/NyMAEB7ziC8f2dwasy4G+55RY6MHjZcZyh6lvAUSNaAceBNOE4EKZJrOGG+QlPXFIDu0kYKt8N7fgOtW6dLwdeChxc1Z6YiQC7jxUDRH5ioG9nC9W/0+72Fs9JSjAzNGxbjj3GaDrOan0uv+InIlIVn36VSAwDK5XtEJFaMiIAirsfp0i1jNaCwTtaqaYRRAiHdF+vl9VcLKj/uxO1dQKk176sJ0wSU6YPPlK9dYtz++8RMsmy5GUfY6W8mAhAnnkO9/QgHOJlz4mKJNs20ikGKBz2WhCgmQt554lHvAJnfkSFIEKhwIk4IjHk81wsisZmsegcvfguFAtwHCLJrMEKTHLBqeLY2XrbK7xjG1VUiOPmIRoFgFice3sRT4AIsRi3HWrgSEDAO4tgfB/E0OTxPvTQQz09Pddcc822bdvcLbFY7KSTTvrUpz71gx/84Oqrr169evUtt9zy4IMPDkn33mNo5rNeSv9tvwUpfHnP1/xKevqgcpTll+TawXtDDEApm9OOO5aC2FfnXYsa1zi79H7XoEaTuwciDI+ItI2Uw2Bo4nVp58NrUufVhStMAnNKccpBhQFWGKTIuy89y+6yJbfwXXoAEF7JOJ2m0Ewhg4dLsbegy8dB1Fk8VA1laAkNX1B7yeJiy99kvCk27cqh7s67AAZ/bfvtG7OtA3ZucdfyzXu6C1PbZrZlz07NDdlOFVXeuv+m5cufgDBq45O7RFWYLTAKiHTIpmGq1UIIQpDWkBGoInzjGZMtDdKQEkqRGUcuAqMIxWCGwqAsDvL7IYUpSDpKM2nwYHXevTugYLEWmjUfcLdhcE3msoFTKXx+kCjP/u3lV6D1H1zL3lEkjdD5o79wJE/5u4Hnd2F/9pBa9uexZBvOn3oobaWUl1122eAt48ePv+KKK5YtW3bWWWe5W+rr6we3Wbhw4cyZM5944omPfexjAJYuXXrTTTf9/Oc//5d/8Sw+rr322m984xs//OEPP/GJT0ycOPGQ+hwwpHxp1AXPr3+lwDYzX1R7/IzEwetXv5ZEbOTl567f++KDxkq7tm9qxKraNOvOTY1/yl50QdWz25xVL9H+HnnJ5TRmHAA5Y5bevRNCYGDAu83NEIPZttHUTNKQTU125xq9JC9s6Q6DgogFoLy8HAKaLAmUxm6ABRNDWMwmSBNIcBgsAW1aI5ToJNXEZMesiqh1EpNDLC17h4p2sMgyHL9chiAoCHLD7ZWRAmnXAx8SRKH0ql+QkDDCsLNEpkK+z1ybK2yueWrH2NP/V7zOqjNv34pYHJEIRaJq2TPynAve2N7NjDYec8afC+ndZrTRCCUB3LELX3oZcYmUjcWn45SGQ/xa/B2GMXYq9mxFMQsixKuwdwuGjcWwcYe3n4CAgCNLML4PBX/4wx/+6Z/+CcC8efOWLl26bdu2iy66qLm5ecWKFdOmTQPQ2NjY29tbat/b29vc3Dxk3Q04Wow/Fpl+7N6I5nGon3hN/vHFZETYKSSO/RSA3Kbb+5/8gpBhGWvQGUerAvmxUKwduC+5PNlhgLX2U+6JmcvPAYxi2zK7Z2Oo6TirewMBkdp5oZYoTWyQZ5zj9GzsWXyRjDWytq2OlVVn/XrgqesKLU+Fmucl538rNOJkyAixu2Kk7VCPmc1ROMK5jBztG2UUCiyEW8OWDAO53KuOVK9+iSqrYBiwbb19q3nmufaTjxJBzj1RnnoGmJ37/gzl8EC/r0ywLhTcQ6OSHx/Kkz4GC5Au5OXIMeju4oF+th1KxNkucutujBqD3TugHF/MJzF9przwg86Tj+q/Pc6hEJmG6GgzLvuY2z2qrefuLkSiXCyI2voj8mUHBBxpgvF9EEMj0K9fv76/v3/GjBmlLWeeeeYTTzxx7733fu1rX/vRj340bty4m2+++ZRTThmS7r3HuKW1+PT+IugA0xkviNd9VR4giVl7sWTevN99SV7ML5eHUTdEnd2WrhzPTEQRKfJKe472VBqNKCHpxCpjcUdREQDSjKf3OzMrjLTDfTZyCgYw4Gjpigwl6XGQ4s8lrxvXV4cJYEG0t8g9lra07iyiwhAl4R4EQZhRIY/euf77CI88PTzy9KHuxbuGPju7pG9TtRHvc7K1Vvi+miUdkf1XpGZf4FRVqdye5M5lw/9an6+k6trOgfVVxrQcVQhSEnY7DVtuLhjLrec2nXLWqKt+27l++84va5YStgEFiHn2ip1yHCBHOpuHqU7WzKLkNV/WxBmYU3/ep2f8v5s3fG5Dz9Mxs8rSWVtZ7s1Tbi/ATJo1/MWmkrLv6melGPjBFk0oP7UOCpz3t4MgfD/7ilD9Ryd9r+jkptaeNqFq7hE95+8CVrceRuNVrYc4wL8Wd/xqa3tNERufhoYGAKbprfBff/31s2bNKo3uLl/+8pfvv//+55577t0+gX+fcFH9nC0n/vwv3SvGRhourJ9j0GEMLonYyGP2XMpOOhVuycueutbJI2aeVV09TVw8Uyw8G+EQhSMAUlbPvdt/MM7sntlRFwuHRbHIQsK29dbN+ic3wiqo8RFx5nmZlT+TYY7lRhORu4burWhHQihapZ8W16OdmSkaIa2V6pOq0qvxwiiGW7Px5cwGgHhuTrQwmynNCEsdZeZwfmo2shZsghRABE2CYCQBwcUUkyZiwHtmIOWwJJ1pF+FKmRimU/vYsbWkZMGOK5Jr7+7cuamm+fPm1IViwqRXnRmKJ+CGWzoOjZtwKMVXSJjRyvIts7gFl6ayE9PFLfHw/S3xwxXoAcw+HRXVWPMsEpWQEiRhW4e9k4CAgCNLML4PBW+aAX/sscfu3r27u7u7vr4ewIoVK4ICcu8HQmHMPQvHn57veer63GO/iYw6w6wa6xR6clvuSURqcxt+R+EKgODk2Zu1CLAiZgiDBEHbJcNPlKZCDLeinCUNQ7Mk5YcZEJlRGW+uPel6ApvDTizl5BXX/16EqyiUIKC495nMyl/ZHSuNyrE6vS+94ie1I06OTvhAYcdDhZYnWNuxC34qi5PRu59GjBIzZnm7TlaKKdP1jq0QgvIFGjfh1Yfqe5e63RWnLAwdN5eUQrJSPb9UP/oQu08MbkiiO3PTmqJxFPPQ2n8+I4CJhF9mjMh21K5txgknqVUrwRq5PEFwT495yeX23X/iHVvJD+nSa1cpM6TXvUwALAuOo19abvX1GgtOE1Ony4Vna0D3dMnJ0+T8k4/gVx4QcOQIxvdBDI1Af/31119//fWv3X7uueeee+65R78/72225zQDwjOUB2GQyzsGKX+iVM0VgFcCVrpatyDFpcBgV5T3KtOVBlMAIAoTN0doV67c1rOlId5X0J8fFbqnveh2AgRLY2RE/mRy4rPr0wpQg7y2PR/vkmBZ0uq16/rBJRN9kyhtc0WEkobotXTK4YgUDmtHkyRcMyI8JTH05d5W98JhzKk9ijUf3gdUm/GF1dOe6dt8Snft1zZO+Md5Lzfn4veN3nBhR+O5e+fY4bUQCkVL7S+QoFOz8qVkd5bio3j/ZLULJL4787cnNH8AwJei0y5r+WWDbnM4wijuMGZHdeosZ1XCznZLRCAAtt3rs3T1+WZOq7r++qVnpn9w/DeHx495cu9vT2z68Na+F9pz28n3ZvKuW2Z/IYy8G5DL+rtpRJUqKtL06kve+6DBW9z/xkXl6MqZw+KTKkJ1l4z7aiL0Rk797y/2DRxG4719YD4UQfC1bNy4EcD06dNf+ydmbm1t/eY3v1ldXb1w4UIAjuM8//zzP/rRj17Vsq6ubtOmTW/h0wOGinHRhi+Nen0PlteHwd2xtcVYR114FmVYNledOvdKQQYASiZLzR7c9bOXOh/YNr52j9w3R54wiWbyls1UXaP3d7PIMdm0LZrt/rJt7jSi8/WAmzZukmtqShBFy80MF0T+krYmIcyPfJyjUb3hETy/xf1hKsS25+JrNCsiTWxY4V3RwkzL7A5b4wB3Zd0J2SMLkXXRwnTb7ObaWGLOF8IjT81v/QucvLZSTvdaJ92ush1gCzCgbAEBVVD9O0GCEg262CEAQzm2EGJgTzb1+8SqXeZV17qJAiXEnLmidY/euE6MHisXnf0Wzu3CnQMfWdGVNWXcVktiDZj75vZor0IaOOY49HaiswUOoaoejYeaHREQEHC0CMb3oeagGfBjxoxZtGjRN7/5zZ///OcPP/zwunXrSna1Ae9hmHV+y59bnnsu3P8XiyZZO9eYeMSsmWipF+yedda+FWznvDh5IyLizSrb5s5pSCsSzH66cEm+ptJ/GXkRqdQZ1r6XKLTOdRXbXqg881ciUj24G0blaLaziFRDO9A2oFmECIAw2c4CoFCi5sLb7N6tMlojYgerJ09kfPDDesNaFApi8lRUv3pKpY6bvW378yEdb3BCyePmwY1N2NvCuZx68q+orOKuzlJJoPLpyWcpGkXRIqW8GEj48Y4AWBMRgdSqlbBsIg0mzqZ5wzpr+1ZEY8KMsmP5s0lSa1YiFIZTAGt2bJISfX32n28LfflblEzKiz/0rolGDAg4KMH4Poih1y4DjjQfbDR+utN3cCdi9oLfy4YaKI2KpfVhz1WmLow+iy3XRc0bUQbF+hKV/kCAJDhMLXk9qLHbDGAUND3cXRTCrV4OAELAJDo+aUAQdKm2JjxPHPbddYUoRyyTBgjC9+oh4TBMQfsK2j0aQ/CYiNFWxD3HV9SZYnbSeCv37ttHaw6nP449WRBwYh0ePRORYAh9yzgaK1rQNoDhlZg3mqT46cSPf2XbbZc/j7iOFqU2bRFS8juznpjnrKyqiMxPTXmxclOv0b+fhrXH1PzcPh3JTB32yVl1N55Sd3x1yHMWSxjRs8d//+nOB5OcP6350v8Zcf53n5vRX8gVJVhAaW3AD3cohbozSq8FGfft+PfvnPD4VVN/9krfC8+0/cnr7eDMD1EOEgEI2rt13JtPaacuOqorvwfQJemeD7yHyvsUAKPAuSsn//sx1QuO9Cl/l8FAunB4b8nZiIfetJVS6v777y+93rFjx09+8pPPfvazc+bMKbVZsmTJYBtW0zSfe+45t3La7t27HccZNy6wzHj/snztN7bI/6GxsrF/1qnVP6+65DgY4dc268hujxpJh3j12N6+ZNuUYf+qt28lwyAizY5QFQDHe+fJWGU4P5YIirIGwu76u2dHR4AQrL1fHAaoqoYmTyVms32mPbzdSbWqpoI596PqqWdJGdBgcjQV89FV4eIx3mI7mInCTnM4Nd7g6kzFyui4KyOZGfzizpicpbavUAOWQEQ3RBUrQIhIFRfTItGs0nvB2qgaD4KBas7tZyJDh6WIahQpFtctO+WBAj3CEePD/4DCpQhH3trT9qXZXEfItAWUKc7szQKHLdADAGHuWdi3A8pG81hE4m9lHwEBAUeKYHx/B/B6GfB33nnnJz/5yZEjR44bN+6RRx4pWfcGvIcpbLm796lvD+Qvr0cUDM2KyClmi6ZZLO56kll5cQIMcixl73PD7wjQfvmsUmq/L12XHTzDyvLUCTCAIteGQwUu7M+s+HHFSTeQLD8+hUcuTMz9Sn77AzJWW3nmfxGJ7NqboS1tZ5NTPuI1ImnWTjn4YWituztFbb047uApyAz9wst3H985t2AUI3Y8t6c7XpG0fvXjxxuT/dq+SDlRq+ClR5cCqUq1+AyTLZsEadbCP1YSRBrsh9qTbemyeSqINXI55LMaJOAHbhFgOwxACtgOETER5bLCMHigb3CQR0DAu5JgfD+QQKB/77OgKvTF0eH/12oRs83wBkdfgi9H5XLZ7d3dJoi7rZIjBx2Qh1ZyofE3MrHS5I+tboIaWPgRxwRb60d7Dkgadxif2ZiRYE2+jQf5GoN2B6SS2Q6DyDe7d/vgLiqzFnA0NHmje9HBrrwKEZ1abUbEURXncymk+1FZh8ggo90L/oY9We8glvVg8R5cMfb1dxHgsqkDy1sgCSePw7hBT/lLt+PRzToSz73g0PZw7PJh46INi4/9cseTj4Tai/+4a9R/T9zpEO8DXzq7//LuhDBOWy/q2qVKiRBDdoObjban2+79dX/ulJ5Nv5v62Uoj1mH1f3rzzcsGXskpMS856/Lh59y/9Rt9hQ52LznmPEEQmTJctPNUWipikO8On7X7icRdr3z3Oyc8urn3WZRsE70iDuRp8QAAQRLQChqDvG6YVX+xS5Jwa076HvWltM7SA1opuYTGVMwI1PmDQEBF5PDG+EMrMmPb9iWXXDJ4y/Dhwz//+c8P3lIqMgOgp6fnpptuuuiiix599NHZs2fncjkAodCbP0kEvCcZyOxc/8rPAJDBHY0r2+asmzB8xkFbjq+c80rfsrhZlbZ6J1TNpYYmecoi5+nHiSE47iaBsyiYYhQqo5S25OTp2NQKYUA7pdksecFaDDARcW+Pc8etiIT1xrWyolJgtBy1AONm0tOGG2LGmiN6vGmPlzrB3i8fmCxb9uYSTxGQ6D/F/FuLUnsQT3AuDS5A2iE9ifcbui6vMu2h4ScV9/wNYBGtYztTfd6tmVW/UDsfEU3zdO9mYZla9YdyM7XTJ8LRg5+jyOtsPwQa62TdPl0MibClZfVbXwM3TIye/JbfHRAQcCQJxvd3AK+XAV9XVxfUjXu/UWxfgWhdNjezCbdoMiQVGFIWdumC5pJDp6cSaJTkBgIYGq5OX/bfHezhyYwIbCYwkwCKqDJUjSz227Q/s/YWlemoPu938D0Gi63PZl78EYSUiYVm7TEi1lj/0SVW2wuyckxkzJvk5HHLLudP/8upFBJx49KPimnHvrZNV2531Ss6Fctpbdlk8cOPhfeOeGhY9WfGV0zOW+e3DfQX8tWDYueZhOs7j1CI4gnOZhAKi2LBj2h0fYFVyQyHMeglEzyTAgKApiZ0dYK1VzFXazJMjkRRLAIEx0Zjk35uqS4UaPgIueAUJCr+3i81IGBICMb3AwkE+vcFv5xacVqtdcXaNPvlXsu140iAtVtkriQIupq6BOzBztsEk8gm9sJ8QcQsCMpfLnbd1Uo29UyA8o3uMWgtAP4qM2sickAhZmvwuF0SI8s+H+4HgF/lEUNgzY6/rsBgElRU/PUJ0aOszrftxPMPwTDg2DjjA62VdSwrRr6Swpb+8skmRsp+o53oYsru2Riqn0GhxNHp9juRnixuXoZYCJaDFXvwowuRjHh/2tHjoHF/eqJNIVpP6bxT+REjWomm047NbX82rozGQrjftDPSWVZjv1jdTxhQqCCmCOcJqj+mhd0XMRtGRmpXpLY/1LPqH5pOfqRn9UupHSknbwr5XP+Wy9Z8P5/dXC2b6pwuIkUAQcRC1RmrtyScA3CV+pLhDJi39b/YmdvVHJ/oX9u+48QBlzCUV6eo7JPj/qmoc152ZKmxb6fzWod60wjFzQMSPAPKDK/ElkMe4EdWH2LEbiQSyefzpf/dvXv3FVdc8eEPf3hwgturisx8/OMfnzFjxnXXXffMM8+MHz8ewM6dO1+757vuuouZ3UI0Ae9VOrqXMCtDRgBYTtpRry5BVuL8MV8My/ie9IaxyVmLRl0NQBwzhZ5+DKYBSwOs5QBx1KA6ildxtkNs69AEcj3siMFghigtCrp6PaA3roE0oRwudIPZefG50Kw5ydnfSK35D2HGIlM+Gt7fLNa2MzmEkDt3tsy2QmSdoaoAzsSeM1NNJE3O9wtOgiQIgE1FIhjRCR+o+cCf08t/nFr2fSFDIMMZ2F59wW3ZtbfYnauoYTZt6jRyEbNYj7DJhfzrHftbRpxZjf12ZHNOTI6Jsw7m98XQOYggKD4g4F1NML4HBLxjMJKjReZ3k+hT+3FRgUfATA5zfiqQBRhsaAoJLrjr/dqNuBtk3OlF0JcEfIKAF2wHV8fWzEICrBAJc7o6s0iqmkLFVqshVdj5sL3/FbPOc6DOrPyZTI6CDDkdq7Lrf19xwtfNhplmw8xDOQT10H3IZmCayBfUIw8cVKCPyHjOyEvFGixZOmEDmzY8O72pXjEUbphQd3lH+oQCg4gI2jTNf7xWr1yuN6yFYaK/T849kZXChjVcLII9m2AA7Jn2Ujk60Rfwibx4eh7oZ9fgxw1l1JqtIpkhrqykXJ6amrmzgzvaYdvYskEvecL43L/SiFF/9xcbEDAUBOP7IAJP7PcLq1NO9ACDtNJw4Fk4leV5BogibtxvWRpkMDSYtLsGTGDNgCqL+r4tNw+yyhbCT2ArqZuu/q49GzpmwFfnQSAuRxuXlcqSL74vag7+CJKlgGMCBHNI0JfGvvVYvLfGjnWIc6GxZ+8xhS9nFx/b9fuZqWe/vSfDIaN8LBUhfGj0Qd7LVoatdGHrfe031fXccVL7bycWdz16NDv/zqIjBQHuG0AuB1ulH1n27L47VnT8xdYFnakophotjgrF7OjMK2rtLzpb72vDtMafXW7dPbK1K2JlTMe9MCRIgAWYoIsULlC4hndGOLMRzZvSO7qt1G0dz+zKdckCisqWEMREhJez3ftQ020Mc8jQEGEjMb/5sqb4OAbgX8vkJ3uUNHoAli4u2fuHB3f+NCITXi1l4S51+TY17NU2Lo8nDCIICpkiLEiAyzcKY9BDqp8EWn6j1lNqggLar8PsEYfR+LjDaTyIMWPGXHfdda+88kqh8LoPE7FY7Oyzz96+fTuAeDw+ZcqUxYsXv6qN4zif+cxnnn/++bfWjYB3C1JEQ2aF0pbStiA5rHHR67UMyeh5Y/75MzN+c/bozxoUAqC2bITtQDNJSRrSbBaIkpCc6ofWqGsQdfWsGaZJsQr4iXDsLpeXc6YVImEwQymQINt2bv5V6G99tb2fqDvz4eqz/wf9BWVYTrhYNDNFcwBEBAlIwH0MEJbsZIYWRZBiZrAETEAnnQ8l516v8z1O7yuyeoJIDJOxmsL2B3Pr/zf9wg+s9uX5nY9EukaGqmbTsBGUSJD9hsvUb416U3x+uPHjceKfh6Ph1TE1dgd3/85p/UGx5w+OOhyLy4CAgHcWwfgeEPAOgBn93ciJmVBKmEaVudoSo8JRReTPV0grRDOYw6X5ixu8R+VpjrvRnfgA5VqqXlibgIASYIPzgNNf+Zdc9OVQfph0IqyVMGNgLu55OrfhjzrXDWkCgAxxMXV4B5LPc0kbKRYP2qYy3EhnHtMZ7azKV+eimdoKAySaIhWjM/kfbOr81o6ekXkbIBAxCSKQZm7dA8emfI6JuG+/fnk5FwrM2s1rZKUBd5ZIohSd6MU5ljQPEIhq6+TUGexlV7ttwLYjho00PvpxMWcemSYcxzuXmtVzSw7r8AMC3kEE4/sgAoH+/UJEIOUoCfjONgDxoKm89tqR501f1CyYpDdy+u7b7C2CU0mAJN93Y1CO1gGLWiW7Dm+771BTEu5RugzZXywoLR8wNIPZs8cXfuOSfzcYWpU+hYGEQQ/OSR5953nuypy1+eEZvffV8S1sNcvKcZm1/zPVXh0iJE2YEgZhyTmoO9BzmLXd++AV+35Zue8XyZ77LyUoMqKc7+1f8nV0Z3DvWtz2EtbuO8rHMrRwbRS5AmAzW5lQ6tf0rT9t+fotGz7/m/Wf4cpqCjEITARFjfm189qfrX9ihbp5efXIuu2JjEWqtH5js7bBxEykQihqCFR/6K+hi/aiIQ8BRzdvMu689aELb6qdnKq3WRW1HaWICSnY6qWGHcYkYVQ2xsYNWN07+leSnxsC+A+UAPwHJgZXhxofbfmvrX3LizoH/wrVvsLuLXsJr3fe/UcgEtILFCk544AIAsJ9UCsH6aOs7zfFJ1487qtH5+t493HSWNQeWqBsVRSnv/Xa6zU1NVrrHTt2vEGbDRs2lKxav/e97z3zzDO33HLL4Aa//OUvU6nUxRdf/Ja7EfCuYGTzOc0Np4dDNaYRn3HMl5KJ8Yfz7tLvhYBhyLPONa/7N7HobHnS6eyatpshSiTkBRdzscDl9XQG+yWtwRA24jFIAwREwuQ4SKVRLApZgdVbAYi6UcxIUb5Izt6q9nWnDkRP/QQLh1HQIm/azVZopxXabqgqK9TihPY5Rkcxuj1cOV+lW7vuPKHjt5Ot9pc4vc/p2+4M7C12rrTaV4hIDcmwjNZaTT0Y6Ecup9Npmjz1bT+93klKSBxs5B94WlndbNaJ4j5OP6+OyKcHBAQcBYLxPSBgqGGNlU/iqT9jyZITtun/1OGxsZrkxPCNw4Z3w6hihMBMzAZyeYxz1edyhLgfewSgZIHj5gq7gkRbuPre2hM2xEd4Hu3eFIoYKh9d3Z9cbA1sqTjh67JyTHrlf+5/4COp579rda1yBnbrQq/OdUbGX3BYxyKmzoCjoBQpRRNe9xfjxPnXjv30Fc74fU2hAWR65HkXfXr49K/uTtfZTp8p6y3lpTwrDcu277lN79/vuvAC4JbdwjUnBbnGvSXvXtfqh0tO+wQ/ct470ygUuLtDELG/TRNArHu6xJTpVN/Itu0JIG7s/ZZN1o3fsn/7a2TSh3UeAgKGnmB8H0RgcfN+4R+HR25qKXTbGn5Er6e4u8vdg0R2AAAzUW2E2gv+DN816ABiggpuAjwzSJQHGQgwSwGTkNf+6njZSAdgATAED+qU765drogJgEfHZGtBK80gAQ0IDUg3gN9XK6mcHVfaPwCgyBgROdrqPIAR+X1FGS4ammGEVVE5EUFGtcw+cgbu3A0JfHwcpr+mcF1x51/zW+4mV3llaGjSNpNEcSBzx8tLj+IAACAASURBVLc4lY7yycaqvfjiaRhbe/QPamiwB5zkLpGrheANw57ZGdlWFR4D4OWuR9IN34iHjIRZSBeiUmdjarctlIZjt7TOanHI81wu+8OAoSAqdFZAxULVO62iQ4YAx5T+7+UfPLt9jE0iLkJPLL/6C/Mfvy3cmi82anO1AhTzdjlhgtOyJ7XOd2zyduz96y4a+T7yMSMZN2t68q1MDO0HwrtLXaWLdtDd4NaAACEqkgWV0ax8pxzP2t6NoGD/XvWuegENAtGchgvCclChg4DBmBKfmIufL3nzlh897hAN7A5KZWUlgPb29mnTprlbenp6SoVo8vn8gw8++PLLLz/77LPulssvv/yJJ5649tprH3vssUWLFsVisaVLl956662f/OQnzzrrrLfcjYB3BeFQzaL5f+rsWRYOVdfVHH9Y7zXmLbCeegy2zSETMMSM2VRZJZua4djcukfv3UNCiOEjsK8NjlPK7AEIIxoyjatU204t+pPGZbI7DSJISY6jlQMJEqbOZkUhozLt4bM+km3ZlOyJdFf3tE7ItRXuP+7cm+tnLNt/23lSRVnmLaPdCu3KJJYxtIw1VjmfkFwLQXm9Qso6qqrXA3u1lQITheOwsgTWxQEpQlzs19Mb5Igrua/PGDOOGpuOxBl+A3SWhcEAkYTK8Ju/ISAg4J1JML4HBAw1Pe3YuxUGpWxlduFDNZn7qgrrouPO3tN3eoN9C0GDoBAChWvwaGkORVR27HQD9pSvQMBXI+6pP+H7oy5NOMW0jNy069aFAxuh3am/+z5BOsRUrJj7JTAXdz5qVIwEEWQ43DQ3NPLU0PAFZt30wzoWed5FqKrmHdvEqFHilNdNbUQ+H7n/r9zZAwJV1cJ2Eg8+cIrWpfwAZmJoIgkiTqV9dYM4myNDlM1KfUMfgufyM8iG3pVD9GCvA+7uLp0fBhMRgaGZe3qcP98GKVFdg979sIqkCcRcLEBI3r5NPXCvvOKqw/9uAwKGjmB8H0Qg0L9fGBERt89Mnr9ywCYALAkECIFi2VCDQLocrAdqLygqe8p74r0uxeSVrOM8xVwD5DActwDtYPXfLYjCChAoafckvCWCUnIX3E8Q+4usPWsdhnCHJr+qbbnOeVn3BPygQQKzvr2r/8Z4rTg0a6q3C6fQR2BhjZfF6Tq00ckUY2NOCjXOOcHECZGMWvsy1js8/ViqrR/8LjWwy3X01+ylB0DbxDaYMrm7EJYZ3N0Y/43Y2z/0An1LHy9ewdl+OmUSnTrrEJ2/3gqRiI6mOGIjb4dIqTDg2sOww6cmpBM2tu1TqX4j3Qloh3Qq0hNzoqv3/V/lMNGP8hqIhC1Zg6AhE2bCBhLcL5hDKM7ubzqjbUJL9ap9ibbxA1N3JqPKii7CQwmxtU2N3SMaBTDdWRvWaQYUSRAEK/h3iSFMhtbac5MXQoaNij2ZDRgc9E7lVE2UHkn9UsbwA0lyTj+R8P6gXXWehAhFZCwkIn1WJ7EevDZA4NrIiJx9eCmc7zsmN+LaBbh52Ru1+cTcw0umew1Tp04lol/+8pdnnnmmu2XDhg2lQjTRaPTss89esWLF9OnebIGIbrnllkWLFt1xxx0//OEPc7ncpEmTbr755quvvvrv6UbAuwXTSIxoepN6ZQenosL8wpf1yuWstZw9lyqrvO2GKS/7mNi4jpUjps7Qi/8MIhaSHAfEIlltfPCqUMMXiy1LKa+NymMpn3NWvIAtmyzszSZfdMz2iDU5nJ+cxwrr9zck7YsjqaSSjh1GVu2HUrz8RQERGbkgu/d+CMOd/gFMMszQNHoU1rcjati8xwiPBUChKDkhWTmBDFNnOsJjzxOJEVbHy8ao0yvmf13EGt6+c3l4RI8R/Y8pEYHOc3TyWy8hGxAQMPQE43tAwJDiTv3tIgNCoaIf50gmQycqun8EaDcwSaLIpKA1k6kpKpGGF0XuRQPCT54vedxqxpOV05uL/ZJVVBcfq5xxeu/G8ocCRNAiDTZdqRoyxGwTC2jbaJgZn3ntWzkYIrngFCzwXEPZSqVX/tzu3hhqmJk4/l/I9OJ59SubuXUPTBMg7tuvnn8ayltfYK9rYBKu9y/BrfHqK/FEbuA7GKVYeT83wH2nZzrvmwSTIDepwEu8Jnfq6HkDExEoFNJrV1EiiUQChinPOBdS6L8+CCEYAAnd1Rk86wS8+wjGdx8/5vRdxQMPPHDxxRe3tLSMGhWUwjg81qXViS/02Ro2cECMLgABsPbi3P2yq56dhyd/u+MI4NVyIbjioSBo9t1t4L/N321ZQEf5VTny3X0vygMc3AIp4NI6+6BdejsYLM2XtjIgdFgWRaj9c8Mbfzp+zNt43t6UZ3+9fPyOdG0hxdS3u3FX7ORZI04+R4Qq4NjOHbeqti1F8QoVnfClX3J0m4jXR0afmXr5F+lnv83KLh0O+THUCsLkkVKbSvRX938m8snrMLH+zTtx5OjL87fvgpIgJm3o82vFxeceic/hHfv4d48hU9RygBP7+bSFf2x65Lm2OzX0RyZ+7/yxX/zDpn99tvUO6p3/0+cu14SkQ1mzcM8xW56c+vLztrVPuj/Z/tXCbMBRZBALJq7U+Tj1dqJpXn/0ppVn/2TBZwwVJVLp4mnFihej3KMgJRwwCSGYHfh1kwsIR1DUJHIUszhSq3sgICAlSYBsXTSEaWuLBl/mr751ylkipRuCAGKCEJoV/CdUMKQwzxn1TxOrT6iNjLp185d2DLyEUnILUVNswpyG8z859RdH4vy/p2gbwL1rsaH91duPacBlszA6qLI79ARD+d+J3rBWr1sNZnnK6XrLZrXsGc7niAihMMXi4sSTxdQZ6qH79I5tbFskBLQGUTq21DFbAUOLnIw267g0nPpEy2SOhXJcMPNYOu6xyX2zRqcmIZbQqjtl3KPI5hCzkyYjAdihEafUXvowr1+ruzoy/bfne54mGdXF3ugxlxe23gdhhEctrD73d2S+9USfXL5ds5OIjXwbThMjv1nbXQiNpMj4IUiwCwgIeJsJxvd3J8Gg/x5AOXjxr2jdWtDKNEVmDL5ej8XhqOHk2jxfGuHP1N3kXze8zp/Tu8oBCc9blwYVhv3SuCtXJ0ZHtX16/6YP9awYm+8qiQQuRCAj0fz5fRRKZlb+bGDpv0ErmRxV95EnjaoJf/+hpZbdkF33vzJSpfK9ieM+X3HC193tes3Lzp1/hGkABNsm02DL9jx6dYWmjCunufHwpUis8uID8wFiiBs/zwxiYvLOEHxzQng1YtlzF/Z3SKBYgpXjFRNSNoSk2nooR55+lph3ov2L/9BdnSQElBLzFhiXfuTvPyEBAUNAML4HEfTvNzotZTEp1u4Q4hVNh2eYHTVF3oHv6OHqi+6I6smdpaFGA67NDUoyfSlHy10DZvilyg/I1ipXnfUCxjUE+fK0ZrdXbn1a8leZCVAMWVL9qbwY4P9LDGGkiUNFOyJQ91+tXWdUV55Xc/Tu4WTjwIrcjHHO96qN2xJwkrEbSZipZd93dqyOba3PVC21dRebzsDDj0ujGmEj1HR8Ye8zzAAJgnaX2hmlw9GWbDeoQZAtTps7xOq81mrx/VKZTEUQmEi/tE184JwjEUTPNz9BKQGKGFZC1VfJM8//FM67ePxXQyJSGW7syu1asvePDZnYntCWK05cdmZncyay575Ru7ZGqqHrlFDlRRt/wQMQYJJgzXqAIhk0zdBbdyUbvj3vvyFN24Bgw4q8lFT92n9EItKucg5mB6YmkaLKVeakAVQT1Hi1o5J7TZBmh4lZKyYo7a+yDFo2ioeqHWUVVd4RghkGOfACKQYtOwkSJBmK/drJBChtP7L7VyN6ps5v/tCOgZe98g0AAwbJ5vjEM0d++m0/8+9BhlXiC6eiL4dNnejNgoHqKKY0oi4x1D0LCHgb4PY25//uIM1sFdX6NdTUzMUiSCAcomQVa4VCXr30Ane1w3FICG+kZjadBsdoRzRC0RiHTBIGOQQmFPIJFQfrRXsvMS0BOCCiNIlkrQ71aruPQhVGzQRWRZkYRtKgmbPSz3wr3/4Iays85fzkvK8aNZPt477Ads5smkOinH+6vf+l1d2PJkN1Jw/7WNyset1D8lmz+T/WbPkxmCaP+9QJs35Mf2e1JEJ0qogeGev7gICAISAY3wMChghpYP55aGns3Lq8P1UYWymeN0Re5dIlHXlQIJ2vJyDEbKEUxuTn2B/orYurOpb2jLjQIfG5tidNdtypsSAvnZ5JMBmsbadvm9k4p7D7SaN6EkhwcaCw+4nErL9DoLcsvWs7pOF0b5CRaghDRKqdnnL8Pk2ZhsZGdHUCYEEcDrvl7qVVwyCY7moDMxO5sfO+cQ0zBJUdbkBuCKLrV+O7Amg/RhGewkFcCpf3nG0AgAQSCQqHeO9eEGCG4Cgu5OE4NGwECgWaMkNYRVYsJkwyPnDpWz8bAQFDSzC+BwL9+41vb82pQaODuzQL3/l6RNjY5ji+JQ3AgOCySs7Mgtzm8P4MAF7CVqnKCQMCEiAhkgb6HY4LSitXGvDF+vIQ7anwUkB5KwLarQPruXe7Hy1KIzgRIJghhFbaIHIYI6Mi43BdxNiakUJarGKC6MVU+mgK9NPOOz78f/8Z67yV4AghU89+Q6X3FLbfLzg2EBuwuZsQEWAQa6dXysbC7idFuFI7Ofiu5TzomcbQScOutY1UYtF3Q3OHuMCU3rhO71kvear74EBMZKgjYnHjaNFvsnSXATQGbAAEqo+Odv8uSMIusmM6sUx/9JEbGmbkRIK4mqAdNphMEEP75jIaLEjDIMABl6q2rheTJKmWeOdIxRrMpC3GDjnhGLVZQ8DLUlSmCEGIeHjMA2o0M7KUCHMxwoVxzvaCiEqdIZDWCqX1qNJTJoMJBpkmRWqS0x7Jy7HWyxEuuA2JwcKrhgRmZmi23aMrifbuGtW+zOb/2/YDJl2+XYAR8elfOe7usDy0IioBAKpjOGnsUHciIODth7s6mBmOA8OAbaFvv2hq1t1dAMGxOZcTx0xV61a7o/ugBDeSTr028hRPcKEvOvUj2bW/5XDGjsRDuTHuCG0W3Z8nCGaQrLDPcFR31lhhm10628Vsh4bNB1BseSq34Q+iegJpXXjl3qrTfgLArD/2Vf1sSa///oqzk6F6RxW39r/whZl/fOPjGkhvW7PlJ8nEeGZs3f3HsSM+2Fi34KAt7+7e/sfOLQaJa5unnV8z+u87nQEBAe82gvE9IGAokAbGzRs9bk5zfv++/sV9Op1DKS/fjY3yEvS9iHob8RA8gd6tEObKD0Re6r4bdzc9u/fm7b/NyEhMF0Wpxj2DhNSsAEGsyIjI5GiwsvYuFfFGMqKRzET5+HZn5a/F/JPF9JkAOJXC/m6qb0TizRU9LhbU3bfrlt1gLZqhnF4RqeZin1k/o9SGwpHQF7+mHrhXt+0jZuQyujrMAykJ4U4x3bAuOsDGhsAg4Z4R1zCY4FcYKz2UlWKwANefgLQnsXjTRC/uEcSskOpnx2FowcSWTVKIhiZxyuk0cpRz121613YYBnIZccrpMN66Q3dAwDuC9/f4Hgj07y/WpBzAD9Uu6ekEQVCM1rzjKei+8zy0+z43INkdRLQ73ZeCHF3+ow+5MfWa0GhSTkFrTms/tNjVoX0P+5IJiCA6t85MKf1crwMuudIB8D3qyItuloAmJA0jpxlCnN8QOqHSyCk+udr4wz5jVz6nmAzSzMbocPiInslXYcRrRh0/te+vNskIAGJltz3PTsHJ7yNpkiZQQQkADJJOsZOk6w7neUwxeWsQzDCc5srURQwLMhoOLzyaR3FQuK8XsbCTbDFSo6Ggwp10wUlH5JMMwTUO+gXAxBL1r7ZHqIuOOqf3xD/VblhnTuyliQWeyppAL4J8qz3t6eVAefXHS+cQEszMkokdyBY5ukr3VnOvZLVdzNwnG6vQX6P3k7YImokaImPCZjxu1pzoGM/mmVnkEVUkARB7d4Ugwf5r13+mOT4pXey2dGFEYgqAjuzWiXY2gpwGSvdaqS6yZAEBLtkyDgqgcLe6qwqDLZ32pNc77BzVKzsgIODowqkBvXkDGaaYNgOR6Os1o8ZmWDYA1m6ONIFIxBN07GyqqTXGjKXm4di4jvv63JVAECANAKFRc5IzT9QiF66cJXcVzBpT18GcOY0WPw8hGJo0kzSIgGwGABUNiaqoMYuTy518T2LWZ2Izrgag8vtJhgmAECQMXewT0ZrX9nNL73MJszpmJGFgZedDA8WuyvAb+dHbTkaS4T4dCDJsJ3PQZlvz/Z/d+vSoSAUzrtj8+KbjrxgWDlYuAwICAgICjgoypPY+yPleItaD/GpoUHI+Aay1SX0YNJ2BL+W7fjhlO1Agou2IslE2vgVJAoPIYCZZOTw+/ZrUCz/QuW6GUqk9hl0bGThJ1FXoTEbdfXt41Bju6bZvvYXMEGxLXv1ZMfpNND7etUPv2U3JJIDIvpG0YJwqtJj1M+OzP39As7Z9av1qqkhyoYB0mqIxsHLM/QKeOq/ZE+XZC6Jn+F70zExM7Nqt+tGG/gG6IjwLFgz2zol/boiEVzaWiIREvkD+hJCIWAhWCo6D/fv15g1UWwcAWvPunWge/nZ+0QEBAUeXQKB/f3FStbm0zybXS4MBYiqbm6GomT2zFYJgsFua1csuJwIzC7caLFG1ST0Wsx5cV7Zktg1mdFraHYYF+eMWSm453i7BLAhE+Nt+OyxQYVDK8ReUS7Yv5PnYgaEIYO5z2G3zl45iTvG9syvikvYW+LEex4GTtnlBDf1D49EuSRceeQpIMDvEIBkxaiY5XesAaLIPeCKBAkGYCRGr1U6RrIFSSoH7TUSKE5TIgWwj2azXvCyOnX2EOtwzsPf29b8K5/fPF06ikK+omV43/VOy4tWVN2j0WH76cTQk7MQmJKvlR68QzcOOUJfoc+fp3/0VaZsbSX7uY69tcGno49fzkx0U1RRjsQ48svw8CP9qGVy+mLw/mdoa5ewmQrscnkUsi/gK88QKTuURq7CTx+TDOyqm1xefIq/QK6ecnloZCYvYxFBiSaFYqfuZkREVW41JU5zN3jdJklmT76QoKbQ/v6c6PMwpdrifLViFkVUs4IVS+B30zKX04D4T+5WVvXMBuMsNpfcwNHRRZeNG5WvPTEBAwHuBznb7f3+DTIaFkBvWGldeDXnwWl/c0yWkYNsGACIIyYU8CnnjxJOpphYAt+7RK5ejqkr09mkC6urFtFnimMli3ASTCFo7t/1OdbabMsJbU8ZHp9lyOWlNRAiH6bwLjbkn6lUr1ZOPsiDOpUNOczEynqI9kCYJk1mHh5/IxQEWhtZ2eMzZRuWYg/azOtxsqTxMKLY1qze1uKmunDascVF797NEor52bkPt/IM225lPxaRpkAAhKo2WYjoQ6AMCAgICAo4aVvtyGW+2B3aWAvBKzrjs/+uG2HFpckZ+GJWfe18ybWdfHmBAEACCENCKWbk2LyrTlX7ppzIxTKX3kIyJeLVMJWGaFIoDgGlyakCtXE6VlTBM2JZ+ecWbCvSQBkpxVxxKHvcVT+k+EN229/+z954Bclxl9vd57q2qjtOTZzTSSBOUc7RlybaMc8QGG9s4EM16iS8s7MLC8t8lLdGwuxjWC8YsGFhjwEk4YRyxZVuWFSzJynGURqOJ3dOpqu593g9V1d2S5ayAcf0+SKPu6uqq6tbcuuee5zwUicEwKWmyXRRt7dy1nYeHoQVKE7rAQh8IIhUGK4A8/eTg9IFAiA+KsUu5wL6dS5Mn0zBDq0BuIT/v3nF4xxa3eze1j2PWpBSkZMemVDhJDAl5axMK9G8vfjw1cemKzK4CO1ozQTG8DHhmImZd6kvie+fJd/wCABioNak9Js5tsObXGNtz+vf77eeHXIcD77efJxfY7bkcLe+9XhII5PriKXvjFxEkyCB2GTnFcUEuw2U/4v4g/DKwUjsVMLBkwFk+5C6qMz8wKmIQr0yriQn5gVGRiDgKGSwvj9O3Lv3EF43qdl0c1sUhaVXlt9wb3GEEDXBKpQsMmHGdOxBtOy2/eTGC+B9iaAaTFiAmqdK7UFd9lP6LPte/6dsPf+Xy7n3zCy8YNGgLDOKerm0PzrvyMTKilVuKtg7jqg/ylo1IJOW8k5A4miLI6CbxlQ+8wvMDp5+6d/WfNMX9ECTaCs3lgGIig4TSmv3MoCB6Bqji9Hi9CUCT3v+8eaIDK+5EIqqlsxAbmY/8uflAjX9vKQWYSefdTA/v/OCU//jtnjtM7JnurolyNo94LfcRMZiIWYAn15/WV9jDzGe1Xb9lYOnWoeUGWRq8N7vJENa4mhNX9jwoSAduUKGDmpTK0hQQPH9refWqfHNX/l/IjM6a2XWRo7U6EhISctxxH/gj0kOQBimlt2zinm56GSeUfmEl6htIa8rnqaWVJkyE44gp0zx1HgAPDsA0USiwYZDWUC6UI8aO91+fHtI7tlJtPQDEosik5eSp2N2lSXA+J8dOgGFS8wh2HFRXkx2FwyxtVczKZGtu/W25NT+39y5NzvsHEasXkVRswqUgCe1CHDpkzW2+6Myh5+/f8cNJdad8cPJ/GMJ65SsghXXaibd07b1fa2fMyPMtM3XYzWYk64e1Y9tQpOYlmybH3xZto0JCQkJCQv5KkNXtzt5nRKSWiwMEYtaiVCfvzdMYAlBlPRraD5T3NkDpr0AzAFBOb9esggh3JgBugUmQESMZVcUBo7pdJ5UYEFzIE4NGt1HTCD/Y3n//Q3SEw0CdY8XEKXrdi2AtFp56WHUegGhsUnYB0Sgpl8Z0UDSqikUCaXIB8mNqgxoBHVjk/fR8LikSJYnkoOa3CPrBEgIDPsCABGl/MhjMDymwV3q+fRAKNu/uMk47i3ds453b5MLTxORpr/XzCwkJ+askFOjfXkxOGM+cVPPMoNPn8PVrM4rhpbwpbxnbs8xXxotTyd0NElCMWks8n1Y1pvjHjtglzdYFzw9tzAXyc8X4glLSvYe/2ktxyRm3tJosAFYM5QWHM5jZZlgCjotAYoW/6lzqLus12SQGhBBQmmtMAiAJ7x8Vff8xL+rS+b7Ms98ZXvFD6KI3QotEk84fAIiCBBsE6SXewMoEnT1A0rJa35Hfei9Yl3zTAijENhkYadi1pGmo93/EXU8nprw/Ou4iki8fbVIscCbDVVERqfLXSMQrddVz7cE1d/3PT7dVR3VU8sS+mjsF9TmGSnWv2tW9bEzrqYdsLyZMwoRJb+YqHSmamzpOqJ+4ZGCP0oakfKe7lcE7RKerJUiA2dUVif7lCgxkRPUe0dqoe2p4oIYHeqjZkTyrr/qWZXPubN33aEtfzmigomdf0JLMs8Zc/76J344aybp4+xODn6wu9ucQTyJrQHlJ8jBqbjp9bX3E/8Kl7d67t3yrOT4WQG10xOmjPrhg5JU/Xvl+3xXiNXYQpgApXeSg4wD8YhYAQODEL/0LDA1SwpSsiHRrauY3T15yjC94SEjIMSWf9S1Ugkgpih2a9FVGSjBgWsxMjY3y1EPz0GjUaC4WSStoZtMUhgXXLT+drCLNcJ1hM701sVTY6XFnvi+xcYws5GnKdGoaAYDaOuR5F+q1L4jU+Jz1vNO7Pj79Q9HO83punUeRlIw3ZFf+qOGKh8zmuc7+5UNLvlrc9Xhy+nWpRd8ko5zMI8m4auI3Lh//r68qzZcwZLxz9HteeZsWM3F74ZqeFyJE6Di9UGNEAAwPYtVfkB1CfQumnoTY26ihVEhISEhIyDElOffTXBjMrvlfJkFakx9L6/9R8stTED3KXlO5Ctm85KyvrISm0gtR4VIikGGxm4eThTCI4Q5us0YtpNPfS9sPMNty/hmwLDFnnvPiaopEYNty9rxXPQWShvGeq3n/PkiDGl9SfO86essmKC3GTzDOfadevxbxuDzlHerBe8l1IISXGc8HGfE8I6GXTIOSws5MnvndL6cm71VeKj2DCV4WP/vpNwRosB8CxKQJRBxk1pMfguAtDShFo9vkmeeyckmGyl5IyFue8L/x244ak85vtACszri/3FMcdLTNgN/ARFQufAe+eO+fZDKPT4gtWRWV9J873PEJeV6DuTUf7Nd7nQhK1MpDq/9yb/zNKypVt5XehxlFVwsiELmalabrRse6i+q+A0U/cqc82Hnaq7/azsBVoyIzqo7R1zg/jP1dMCOoj6/MLv1GccdDybmfLu5+orj7aWLtjZnMULleIS1o2wsor1ynqEjgc6DF8MobhbDYLZSW3gVB4UA6vtiI1Bi6KVroVKsPpHf+Q3HqwzVn33TYo9Kb1udv+2Ym+oiSfanay6PuXN6z1zj3InHyaS/d2Mn3bHvmM4O7Hrhs67V9VsFwi1rrWLGD5QGbyYTORKte6+XwPuhXWgg48gii/538sRt2PvRQ97M1xeW1us9kx2J7nTGtlGYDAKViSwIYAtrShaxINDIkqwJFQchLtax+8LqTVj5T05eHa2i5NTKv3V4Zl/Gim3tkx0/3bt9+mf7WxBOmP3zKH7689PyuoeXMBe2vEcko4ZGdP5tUd/LE2oURGa+y6ibULjyQ32GKSN4Z7qyeGzeSXcPrSofjpRBOqls4u+ncX6//on9nVnGjhnIQFAEsyNDAHjmmWe1RIkk6f1L7l0yKHu6qhISE/I1A4ybRvn2wbUDT7HmoeVljuDhxgfrlzVpKOLaYeZgkNKqts67/pHrkQb1pA0UinEnL6bPKTxuG8ZFP5J+6fynf3h/pE4O7Vz/z8ysv3BSLHjRBlfNPlvNPBmABNcwgyq+7je0sXNuFJhlRw/vMZgwt+aoa2mbWTMht+L3ZMC0+47pDDua1q/OvkZ5dyK6PN9ZDKex5LJFug53Fw7+Fl7qXGQAR5p55ZN8zJCQkJCQkxEfGm2rO/rHZOH1oyb9CM+d7EZTiI5jgsx9167+k7A8vGZVKagF7fr3gqeBBK3cQ6QAAIABJREFUCrYxUm0qs1uzqwuDMjmS3Vy083xHdw1u/BgJGeGLas+5SYyfFPnsF3VPNzW3UPWrROr5ENGIw1UnK+X+4Ta9ZTMIYky7ceW1Yv5CALxnl+49wEaEtAKYob1MmmBvvnTir0Z42nypKDrYyt+ImJmEJ8L4pvhyDI53FXXwcs0Q5GUe+G+kGcQsxrSLseNh2/QyiYghISFvLUKB/u3LxU3WD3cW3MqAmooBUQjosp0XhuB3NkXv7i4AYMAS9ES//edeR3mGZY2gyakKGr4c5F8GgZkkwUXlwBsMzQRACILWzCAp8Ks9hUkJAQgiLifQc+ArJu0Nhde1Rm+edow8crkM7vs5zAhYY6R4ZlT2PtJ2+tlvgpm85PLAJECCWNvQOojZAwmQV/JW2h1D6yKld/pmAXjdY4JgIS4yi0TmRC3yJhuSG4fX3V518ldl/DDB+u6TD6Xjf1QYFlqme3+fw5Jk7Tl4+AFzTAeNHnPIxvs3/Gx4/zOpXNuA4dpkCi4QCYdcIhiqZvHUd3+ifvpL3+KlDC9V/XcpAHXvMpInHVORviPWdOPEa76cuWtVYagIqVnUYCD4mpVqDINbPCKANWQBsXrdV8XDLxrT01QNgIj6rOIzLYOdandM7x/SiW2ic4TZJ+1tBLhwN+DRO4f/30fvvaPhmtiVYz97w/LLFfvBSxKkVfae7Tf8uesn42tP+tTMX8SM1NUTvnHPthuGnf53jPrA7MbzGDwyMWFbeoVXmMmMmkjT9qGV1076VtKsSVi1/bk9NhdL61jef0QBYoZpRF1lGzK6Tk7JWuOrJHaqxH83nXUsr3NISMixR5x2JiWTet9eGtUqT1jwSlt2jsPV7+d77oDjuPfeZb7rCjQ2k2lW1sDRqNH6rOm5yFOUca1pZ1njJlTugUaPyZw988BTPYn4KACuyvcNrmodcc7LviURACezg4wYswsW2smaDdOgXbvrcaNuAgBhxd3hvZUv4v4+teQJZLNiwiQx54Q3clEOoc/RG3KFXFTIiGNjeBBgPPcA7IJfg0QMu4h0/xF4q5CQkJCQkJBXoNj1GCmHWYP8iSwAUHnaqwOxXjB0kFPLlZG1gWwgUA6mx8FeQQ04A5tj4y8VkRq7eynJCGu3sPX+4u7HZbReROuKXY8WNt8dm3w1amrFy5sbXgXX4XQa1dUkDe7ex5s2UE0tAN65Q+/cIcZP5J79zk9+yLYttJfVyxQ45D3Nwo+s9YIJ4M/xK8+z1PnPc897ATmeE79s2/L/IIIXSOB5+LzgHE9v8LsFErPavB73L9ZLl0ApahkpT3nHkbnXCgkJOU6EAv3bl1NqzVNqjOeH3CFV8WgQt8G6PDySRpMp7uspaG/M0Vxg/GhnMSrhx9oI8tXzUq1aoPZLZhBJoqYo7S6UumIG4zJD+y5sdhkACyJJJIF9dtnPLwntcWNbziWwIgBkEAB8sfPly/+PNPt3woogEgdYR3qeYDjE7EfWlBJLGARhpNqdwW1E5SUPDlJ5Sq5uIjCINZNhghW0Iq/rfXB34hrd6dSDkdwMg1ORwohhx848+S+xiZdH2g9WT5gde5vGMAFMrlR1TOmcfrzavIIzQ/SSs3AKvcKmpu7xMUehGHHJLMSGuWPyjup3DU6c/5Fxi0x69eV3t5cH7nHNRsHMA4vdSIdpNr/0rY4WivVXtv3+gfSuUboIYZnC6UWTL3N7YYeBNyMpolIYtrLzbCvI5fKE5RKapGfHiJBZZKddbx9VXGawHinQSl05FnFAeV9oUdyQeriwUTk9Mm9mpIw6bjYIGlSu5uZEZ1Qmtww+t7r3kfkj3t1RPfszs39TOk4Czmn76P+u+4xm12WHiBJmrYKr2JnReM7mgWcNadluERXthJghhaGYmfWY1IzayIgxKrdfKcNs+c64fxoZCUOWQ0L+xiHLogWnvsY1T3XfYgz0E0ne1eXcegvlc2jvNM6+oLQ0q+1M7+/Pk1WtMGT2uQdlx0yreU7lHhLxUUoXmBWIXJ1PxFudvvXE2qifclDYHcCs0/aBhFkr480USQkhtXKt2nEiNQYk4jM+XNh0B8m4KvRFxxxUvKXuu5v37SXTVBvXo6pKjH9TaWncbauv7aCErNfSaWmzDQLBjCCfw/BgRR8coG7EYV9fuU4eEhISEhIS8kZgO13c++zQX77k7F9e7pvljcNBzqgnQOsgX74UDl8y8Pmlw4FRiUpSvvB9bgL+xgIgGYObE7VjWRVIRtjJuX3r4No638v2MEVrtJ15M2ek9+xSf7qPd+0UbR3ynZfCNFhr8pN6NJkmAL3+RTgOMTP51nj/xSS019CPPcWdPc9e4NXzo34ZRKVLwQetRlTmzHtzTSLy7ZOlPrpeFzRBzACz9wNp1k//BaYJ1nrPbiy+g+ob6FW744aEhPy1Egr0b2uuHRV5IaNirPMqGEsrRszSwjcT9hY0+UVq5I2WGsgrBBJ1SYdGkBdPABsC46Jyv8vvaY4sG3R3ezsWnhStQXROo7E2ow/Y2vHX2UkDRc0AO45QgTldMKYm5d6CjgoqaK63qC0qvzg21hk/dt5tafoFerqYjmKrn2lTKhEI7jCYtTu4Vcgoq4I/1nLFTQkHfgGGl0QH1tDKG3o9Bb/UN8aR/RTdbGRPso29Wuns6tuGV98iItWpBf+aPOEf/MMiMton8RoBOETE5BAbttqJYoZa2156FjWtZw2u/r+4XV80MxZT1I4kzvqwPPm0ltdzKdw0kykAEBEZrNIwm9/QNX29MBeXPrlixZ9G8IHimI4DUTvi7u8TDRuNSRClvqtlqmQ0Ii3DTG7Jd4OgvTge76oDBWVHhCntfcMitUd2FFnGeLiG+wE/IYeZZ6bfgyKMOjQ4Y1xtIzDog0iSjAq/ekO8zKrGaa3v2ziwZNn+xY4zkLLqbF0Ym5o3Ojnt+mn//dTe3w4Vuh/d+8veXFfF94Rc7TTGO2MysTP9Qhet1qwJZMnYpu76RfVzDvsuISEhb0dcRx/oISGZCBoYGoAV4Z3b1QOLjes/6W2iMrtJWl7fb4okVf8mHCzQJ+NjTpn73xu23QLw1JmfwJLvH9jwWyKKjr+s9oKfI/jNlrYP/GztJ1/o/fP4mvlXdP5T49gL8xv/ANapk79CJABUn/rvZv1UNbwnMvo0q3WRYvdPO2/aNPDMSDnmks1KNDQxgGiU9+3Fywj0OzNrsvbA2Jp5EfmK6+5rs5SUSMgY+JyuHUtmddhFROLQLpLVyAwAAAixOKbMP+h1ffuw9hn07MK4mZh5KkRYCB4SEhISEvKG0Ln9Aw9+pLjnGS70eQ1LGQztacfsSQXevQkFM1xU5LdUOutRMgRWhNEHVcUlBZ8AsMq7+Z5466nuwJZi16NW4wy7d52IN+jCADvDpN1DTWyvE376SQz0U22d7tlPS5fI8y+WCxepp/8CkJw9l8a0A+Cebk8O8OX3UhKwr4R4zngEbW3L+j15Mbbsd7z1rfcc9NsT0Boi0O79PQQBAoFkDwYL/zJ5Nnr2LimxZrsIw4TQME3ds1+GAn1IyFuWUKB/W/OBUdFREfH0gPtYn70x6/S55Ab91iucZlzyJEuwYhAgiXQQJlKOjoPfAjVu0P1zq4Zsvr/PGXb53SMilzVb71+dWZVx/ZV0grco3mujyaK9hYqEOQCASUJrFTXkghpjc0bttvU9PQ6YE4a4fWbywkbr2HvgRo3F3m3YsxXajhgY8sNUgnUNXV5DBxjsFvyaNRwUuU8MFgTN7Ov0xKy8hQ+gdOX9fRAcRVnH3JePrYQoMBgMLgwNPf6PkbYzzKaZ3pbWuddHt/1vIfc8wFoME8to9ULzw1+iVApK6R3bAFB7h9c3pnb0BZh9g7v74ahbI7QJQ4rRvo7PxYJ+fikPDoqOTjHllYJurJHCatVON4NgjRbmsWrMyxvXu3+6L2HkzlBWS6HuyllTmlMLqkSsmNsLfXCqEgCgx0kndCTtFkCebQFgjohim7vDZKdbtNhG66Cs24G2IsUk3D1iRMzIp+xMlR4CxBY5cXLkvPgHtUzRFCya03TJc91/AEkGhNV2zogLluy7TcCY1nD6jIZy+MzOzOo/7/xpXmUGC93r+p+c3nD6p2bdSqD1/U8KkotGXZswawCc1/ZxAFdM+Mq3n79kVe+ftHYBMkXE0fm8MwRoEGt/mYxtlXt4183XTfkh0bGN/A8JCfmrRRqiZSTv3QPhT2pZa2jW27aU3FZGqs0aOd8d2AQyuJgxglGjknFtV41tey+Y7d1P9q79O5KWZuQ23B6dcm2s42xvm8d3/3LL0LLmeGd/YfedO/7rn8+9p3rRd0QkBeHfQ5KZSMz8u9I+n9p7251bvlltNW12l85uOr8tX4BholigES17s5skGc3xzspjuHvrd+7e9j2DzHE1J358xi0pqyE/tEk5mUTdDBLmQYcbEVDeUjklXXvaQn7uIUIOroO2SSjmAcAw4RQPKQDAmqeRTaOqFjvWo6YRHVPf3MUPCQkJCQl5u1LYcq/bs0aYCZXvK6nvJEqtvwLxveSUL73Ss6MhKB0OFHwdbFwp5etgFq3B3qq62728/86LI62LGq95mmSk59Z5MtkqzCo3t7/uXX8wqt+UKs2FvLd6T4bkQgFE8pwLxNwToTU1NHp3FZRKwTTgOFQx32SA/DsxEHsxNiAmArRnmmdozy9fUgWYDrbPs/CXJiDATMRUSrP3FRL2Y228V/tPMEBSslYgguuSZbHriJHHamYeEhJyFAgF+rc1BJzdYJ3dYP3b+DiAXlt/bkP2oV67u1hS3iuFZ7iMGksM2VoBFsGulKWZSBARTq8zbpycnJyUAC4eEfGezClYkpIGhlXZTG4QVqbdOrM0wviatyG0SWQLaYDvmFVV/4hnimMQeovuLbsLFzW+znZzrPOb7nR6Vhl1E2OTriT5RrrVSQPzz8Nwf3Hg9vkyu6UkBJfq1A4qnKdgxCUulbABOGCO+F3suvdnb8xTokHvJ2giSZGULgxAw/WKEygofBOuY+5zrW6/1M277SEQdG7D7dWB1EJCphZ8o/jwxRIxDRfSqb7yZqppglLuHbfxpvVgovETjcuvhpQAak+8VhsT1bNPkRBi4SLPEQBA//kBtXolWRH3+aXGFSQmT3vpRcip4g1d9y4d2jxv7tjrey+oMqLxmULGj9Fyid7frQXFXCjDWNRPSYfH1oy4Yfw185d9uexh8GCAoJjTbj644SGASWCWs6JW92uITr35z3T+NmoHYMCNk9Ykh7nqMetMi+0CohpiY929ywvbF/MXTJJfmHPbnV1nP7H/oepo+ycnfaHZqj+n7e+LKtuZmiMDCSnvpP9zxfu6i93QaVsVFSWf63n8nsHWWVU3XTfughMbDj0jIvHPJ9yztPvu32/+2v7sNlvnJJk5d8jmgn/QQYZjtdUcqvMhISFliIyLL3MfWMx7dqGmFv190BrMEAStvd/2ZMZTp303t/pn7OZiEy836ycffk8gEDm9awACSQJYFQbuu6Yv1yvrxjVc9JthZ8AgC4BBVsEdBiBida9waF2ZtXGzRgozYdX+z6i7v0P/geEMnbzoVvfmJ56+lZnPbvv7qyf+uzcw5tz0HVu+NSIxlkA70quW99w7oW//7he+S8KoGXnGuEU/E0aifKjzqmhdltdmWbP8cMuYSVRVj9wQapuxvwt7tiIah2ZU10NW3N5qhQO7UVULAIaB3Jsqgg8JCQkJCXlbwySYmIxEkDvPRALMrLlyTl+Rww6gQqwPHvHEegrqy0v/1EG4jbcrg0tOOAIJu2dFYcviqvlfqD79hqFHPgOi6lP/Pdp+7ps8KTF5mnvfXRSJcr4gp/izYKovT954xzb11BPsOEIIVtrLqwGDvExeIj/8lgMHPFNJkZeilGZakWlTmt77J8tBDTeIgpwbKaC1b7sIriqBKZ5kKTkzxEpBEEyLHceYOIXmzKNRo9/kpQgJCTmOhAJ9SJkGS/xyRtVXNue+tz2f08ECNwAikPaGySFHC0JCUkZx0PmUiPiOOakLGy0NRAU92md/aVNuR15NSspLmqwzG6yPrMk8O+i4DAu6JiJ6bY4KRAQNupxXFRZzrxYOoqhYCPrmhIQlhCS4wQZE2Ft4SZTJq5F78VdDT3xeGQk323PgmR+787+2YPobKYIjQiS/TOY3+Vo5A4F+SkGnm1LRgW+eD3rWefwg8bVa9OZFsp/qBVSD7gEMXRgSICVBzAcl0PkDN3ne+uARBiOz7e7YSV+wrGpvt9acc+oGv5fd+GtYVvLkfzRqxgHgvXv0hnV+c5vNG3jXTmr3TYti9gmHNpBh1kufoYYGuDZcx/3tr6i+QcyaK089vdKI+D97H/7ejsV5bT/IL7zQvPPumf/4Bi7jG4b37o4M51pBTOrceUPDkpcPbf7pnoejwixohwOHRnnJpHIVBQyGhNuk9mcpAYLWcVv4C0guG0rWxUF5ZbswXPJ/MRaV+lPvC/f2rriwYfYzg5uaqk76z7brRHCfOabq0DWMH2657bfuB/Jm49TiLUl0ueRlMu36/fCWOx+bsP5iNEQOPSmCOGnEpVPqFn1z2UUDhb1xszrnDKaspp3DL2hSpWLPs0Z/5Mhf0JCQkLcy1N5pfvTTUC5v2+r8+ucwDIDF5GmeOu9h1k+uPv37r2Vv1qiTIUzWjj8K5Q6ASA9s7X/wI7PeeeOfdtyk2Cm42ZNa3vOquxpTNfWJ3beaZOXV8IzOC2igVq9YpjauzU58IjW6abDYvXjrDbq/9+qmz4lRbd6v2/Iv6+LQ7lXfjlV1WNkhtfn+vsT3Gud/pbzrmBDXj0Svg4TIa7nqPuzejJFjUduEMRPR341ta9E4ClNOOshBLyTap2DPVkgDxQKaWl/L9QgJCQkJCQk5DLFxFxe2LLb3PUtWwki1Q9k6u0cXhwMnWdDZlSECy7yfnVue3vo/AH5fVT8xhnynQUkc4HLBvhcQoxnEdgZAYvqH41PfB+Y35r07BDFvvlHfwD37Retoahml/vIob92MVLU87UxqaASgnnpcxKLasbXSvmueBLRmL3Vf62DG783jS6sQ/kOeBx6AH1XvP0klad4LrmfyQ3D86atWKOfglma54GIRhiGicRQK8Kz9+bw4/SwaGd7ihIS8tQkF+pBDubDJ+s+d+WYpBpRWzFr569lgv5M4gGHFACSIJDUY+L9ZqdPr/aFx47A6b1naBRh4IePes9+eVGV059XoqOyx9e68HnQYjJxiVwNArpS57ge0c0rS+0dHrxoZObHGBHBps/WH7qJX+8ZEF75e+zxg71kioo3Z9G6p3Zr0i86fr1hZ9ZfZ7TPeyNWRFgRYBUNl0PEVwco/ACZBwoB2DgldYWCX2ZnTiZgejsm4ADMJYcbJzUHZxADDFtJkRV7rGX9A1gCRNR6ySudXEME2hOjb+NTT1yw65XYjsBbGzvhU7IxPHXSooixQMOBV7bGDwfvc4Wc4Mo5rTsnJXU/z7i4kklRbh1QVD/Qjn4XXx2bvbtXXSy0jxfhJnEk7u7euoFX3DvylqO2IMJn5vt4VNrsWHavfIXZRb1hLtXXIpF+MFZZV2wDntPO7/c8aJBm2f9KCTBhFdipvCP2bPIJiScSCtGYhhC63ECCSZNw06bpGd+tH1t+6ixr8NRICQMuGtvxiz4O79/9mtNr2fWvMt+f9alLNgsMe428Hm2K8tJdPzOvRCbEHbAq4Ssez5lCTwNbMYQR6j5TVMH/Eux7Y+SPvLu3UUVdfEvunX637wlBxf8RInNf+8cvH/+sRv6IhISFveYhgmDRhknHFNXrbFkpVyxMP/9vpVbGaZtec8YOhx//JrBlr964NWmOw27t2Sv2ifzvp4U2DzzTG2mc3nvequzpl5NXD9sCGgSVNsfZ3GVfoe+5EQ6PjZK5df8IXa++2ZcHQYurjvQXnp5GWse64jtP2X8uDhWptZ9rcGfVnbqGvxgZ7ooM9Gmw/84NC/ezouEsqThloNAFs/AsO7EVVHfq7sX4Z5p6JuWdi1mkQ8tB8GwCzFqGmEflhNLehMZy9hoSEhISEvFFErL7uot84PauK+1emH/tHVgWSVtn2HeS7egZzTSAuJ94Ec7LSJO0gP1U51d2bO5dlel/RZzC5xdi4i73HD83Be5Pn1TEWHWMB6BdW6r88gqoU9x5APmdc+2EAyGR0OkPCYO0IAJrBiquS5Cgu5st580wVVfRBQAD8tQf/+lSsQHhljCVLpJ+QW04HImJ4ndY4uDpEAGsIEtW1uqcbTHBsMabNW0gICQl5SxMK9CGHckK18eT86icHnNaorDHFO54dCFLiCAQBrzsqGLAEOZqHNS2qK4vmn1g/7AQ/M6OgedWQAyCtOKsYBCco3HKAIMcdAEpSd0tU/seUZGmHv56RvLjZumlnnoFLmyOfaY+93jMSVaNce8h0syykI6J5iu3qev6NCfRGciS0FkFjlmD0DLRcIWHGSCl2c0AQEUTl/JuZzrK7Yu/7dvX35hWfmuEur7V7wYpd2+sA462MK0gpNNhve8oEAhtVsvrM7/YuvmyYswaM4Whk79CKnv6lI5vOeLlDpZGtNGO2fmEFCGL6LGodDccefmSouLyYiGx1Nxr9G+K18cdEdTVvWlf2KXjFAOS9OXH3XnfnDvfxh56r3zQqXX2DYf5ojPhtq1KAIUTGzdebVW/gMr4RhCRmxOK2UygiD4YSAJBReQSGBBC0Zleog15YcXPEoKetUyc4Gxq4Z6MxRSP4bJhHR+uvHnEK88IFB7YcGNiS115LYFQbMVu7a3runay7hilJdu9/vfDR/z5t1UHZTwAAl3mT0ziK89CJLnrvaH2PQkSiuJ3/G9osKIx9xUt1Qfv/Z5C1a/jF9tTMs0b/nSVjp7S894hdvZCQkL9pxLSZYtphIuZfF4nZH0/M+qib7tr/s3HQCsEAx9rprJ7TWf1a+1RLMi7s+PSFHZ8GoNescg2DAMtI5KU0c0on3Dm97UlO5KJsdW0t7Np8hUMuxXZFrXVd1R/csjHd8cVLdtz1buqRZlLGmgo7H/UE+mwa65Yim0bjKEw+AflhCAGnCBLIZ4O3fpm7WjOC8bPe5OUJCQkJCQkJAQAy42bTrN7fnc1wSUhox6/69lVl4VWR+9OswDZFZQt4oNETBJeF+BKeHV0EnWaZ4BKGLOQsw6ob25Q4uko09x1gK0okKBLRm9ZDKUhJrWOwY6t2lW/oFwKaRaGotaLSyVNFvE+gsrPvpvcbw5aq7X1jHwclBCV3vGeKJDCVfgoybgIdn0nQ6DbdvY/iCTZNmjRNLjwV1ssYwUJCQt46hAJ9yGGYXmVMrzIADCtPhy4nrAuiE6rNlWnHYWjAEnRVS+TFYbW/qOZVGy7juUEXhyz6MoF0Vvk7CQYwJpCG8BukeuvomkH0mbZo5cGYgq5piVzT8saHnOSsj7uD23Mv3ppFYkg2pNyeVMOEN7ar4u6nRLyZ7UEuDnvVa0xSGBG4eSYiYbGT9ZrEEIOFX+fn35YwPpb5ZoO7b7fZYcLpsDcAzMU0B+MxASa7gDQbZ1vNM3JrfoFgYLcHNpnNM60Fnx9e9lVEq3oam7Q6IMUrrlUQGZe8h09YAIBGjuL0kHvrz9xdI2uwEmSRdIfV6XA0Dw35dwb+nUKQx0NMhYJ66H52XFcU53d3gtFKuPFFSB56pJkWNc04duo8AMMQF1+m/niXBc7HvFw+gGFAutDBzQ6DSGm/3ALsRRgiiDwEiHqpsddqrPAtAAyTjPZoIwAi8fGOq+8d+jZx0dvDhMTI1mhthPMKEoCG6M1ucHXRFAd9SwEYRB9vbX14Sx8T9dPMB4znEnr3MHW4SHSi/9env6x93iMi4+/s/OyRuVYhISEhbwwSRqrNGnGis/dZBliYJK2Xrke+jv2NaadiAdIg5ti4GY2tW7LZVddtOb0/mo2rKDu5TJwTNiRT2pQfm944eugxKxL5xpjLZqviFNJcHKJoc/eS4sA6e1cuNmwYsSQ2rYAVQSyJdD+EAGs0jzmClyAkJCQkJCTkVdDFIQAEAUFwi74TXEZIu5qVV2uOQEXgUgA9B/a1Uok5BVmkFTo+EITe+D/KtXVq0ILBblFt0L+dNuc962Rd21E6NTGyVRUeh2HAscW0mX5yYFs7npbE7CfYag0i7ToHefEqXP9+L9egqI8ZkqCC4FXfD+dPv1l4Sbde71gmLzuXgr6yHAj45bdgZbzrCt7dBdeliZMpeQyn5CEhIUeTUKAPeSWSkqokZZRvE5eEpQtr5lTJO7qLN+4sDLh8Zp3ZEKEznhuMCJpVZfzXlAQBKZPSDgOyIoK9YugKQuQ0GARdepyJgEtHWNeNPlT6fJOIeGPdBb/o6vzQruduFG52T8c/XDr55MNsx+jfD61QN8LLgzn4SWWroR1O34s638Oug/LquIKMQDlkxrk45LeGEYK1JgBGDE7OL1UTSHLmg9kfeucrCDpohuPdr3hjr4jVsZsrrLu91LydCBRJiWh9TduFewubVx+4W7n7JrZ/oKl+/qucORGNarWX3e/85itGv0VsRJDRnCRAw4rK58EuiqWA/6CXbekOiTRsmwBLmcx+QZ6h8Z0NKWs9CepS6UflaS9r4T/iyHkniQmTzVz2ge577N4nJAtTyJiwsrpos/JviCq7xXotd3Fw0qGuaGjAfsJfRBg1Rvz6DT8ddLK2UhEy8lQ02NDEL2Z2pUad1Scax7sbWcCAGl1z8kvVeY+vt4+psi+hrq9vpM/m9bghqgZpYv2zmS0LXtIhNiQk5G3FruLwrkJmWrI+dSTCUo8UKr0z/fTXdHEwNvGK+MQrvOlg7Tt/O7D4CqdvI4FTZ/wAwr9XLKS37V7177m+1fHa6aPnfSWSfHVdnKprjE98Tr+4GpYlZs75jHX5Y3t+sWF49+yVSaEYRGSaWZFPKgjK/WD7d+tV36a4uLth+na9idISAAAgAElEQVSremLPUh2btPWRkybv6ooTOjT/pW1Mxok0DmQP3KFyoxKRmKFdQCI7cJQvU0hISEhISEgFMjEi0nZWfuu9gogJRJKlRaoIzUII1goIsmsC83ypi1tJxBalWnqqmIEy+ZJ0EOquiXtiSLhERtQkZJwz936rITLBqTnPsEa/cQ/By0ETJ8t3XoptW5CqlgtO8R90XSQS0BqO7U2QmbXnPQRVdqMLrG6VObcMApVjfQnaU+O9Cnwqyfolmb8s+5cj+NnPxmEGaahVzxtnvnrqYEhIyFsLP6njrcXixYsvueSSnTt3jhkTmqaOOo/02hcvT+cYBuFDoyI/mVZVOQzamhsfGRgXJyLqt/kz7dHWqLhyVdottXoBgp4v5UEHpWVg1sGgAwC1Jm04tbYpIo7pGQaHtOJx7FgHAprbcOK5MCpC7VRmd989lzv7V0LbQFnw9Rb/o21nRNvPGXry38AKWoEAYUC7DEFmFE4erCvSzn1LfcWgGxgKfEhEUgQoNw9leyNxcu4nKNaYXX4jSZMaZ8RO/VpqxCuq80rxjq0MonjcvvFbUN6tk1cPIb3QAmJisCDooHrOOymCV8lQzs6noBeuf6lKNwhCml/7LpnHQWy6ec+jv+x+IkLGhQ2zv7zt9oJrc+W3Cwd/2byPqvS1IkDB70DEAEGyiBsRDc6qQvlVQalitRH7YPMJt++6o573T0+03Hzi7xNmzSsc27Zs/30HNt/T664YNE0Sn2uv/fzYsUfy5ENC/iZ4Ww3l3+5a/q87lrrgcdGaP067cGL8lX6HHDPU8L7un3QwuwSCMGvP/9/45Cu9p9jJ2j0vyGSLUd3hP6KddQ9eOLjnESEM1m6qZdGU8+4XxusOnfP31tPNg4O8ZaP77FOOXRg2cog+acHU2sxHtg9gUpUu6ujawQjbUtbuv65u/+csRXuSKYP1qHRaCwHGvePHSukPyJf8PWLJV3vXkJCQkJDjxNtq0H+boO3M8NLvFLbcrdJdFK1XmV1gTdF6XeyH9lx6ZQua70grSfaolJ9JkyBWpfmbBomS+d6IpRZ9a1nm4d177jdEpAgxddv3R+LdJGuNBjR95EjG0B8C7+5SS5+GUmLWXESjzk3/CWbSGhDeOXhJA4L8ib03vWYwsWDBYBZe61cABwnx5QUJBIY8AC9RSzwnH3Mpp97XVxgkqGOsef2nDtN1JyQk5K1M6KAPeRXObLD2n1W/ZMBNSCysMQ4ZBLwRZdDF3qJyNH93R+EnUxOmIKWplNwSdEURwaAU9GgneGvj7DVCJ/x8RtXxUeeB9AC2rUWyGgD2d+HAbrR0lJ8dfPjjzr5lYM2lzi8AglUGd2CTapxBwmJ32PcBKJfBkAbDFw+IoIMOORzowuWVi4oRWhNrewiQfvYcJIrvGHpkqqz7nNU4LbqjxdzVgOU/L9bcbn3+e/RSqz8A13Vuu5m3bQdJNDaDXWILQSgMka5oyuN/DCWDPAB1cOKNqFhq8bYUfhQOsdK8djXNnndEP4rXxN+NOuPvRp0BQDPf2bPs6aGNlTk2L8kyrAj88xAob89QpLNuQfsJf+xvoAABBlzWs6unfWfC9RocfQ3NiDoTdZ9KzP9U+xE4zZCQkL8BNPgHe16QQprAtsLQV3YuvW3yucf7oACg2PUICQIiBGi36Ox6BIFAT2YiMmph5cZ2dk+m51kSBgkDhOHeFfn0lkTd9Df21tQ0gppGYMIkMeeEu+56T2M+Pm+wLWK3AxwpdiSs7kRu/s7GohZbTK2HGv8vmj3BGnyHJgxZ1u6RIxWBiSRraGKQFcHggVCgDwkJCQkJOXYIqyp16jeS8z478OB1zr5nyUpF288p7Li/FPDq4SXSl2vmS7Ng+HGk2pvywp+Y+hmlwhAyImL1rB2zYfpJ06564ZmP9e+4t27woubceaK2GkBhCx8kah9Z8nn35h8jlQLIXbdaLlwkkim2iygWAVXqokdUtt15aTRM5MfSlBrGEsDQXgx9iYMXLQKBAJWR9IFQQBAUSPWMSIyqUiQPJwKEhIS8xTk+YmjIW4ukpHMbzFNqTfGSRVpT0Jc6Y9vzqqABQndBvXdV5oqWmIFgHPbL1qhCHKXSHwCqDJKE0+utP85NvavpuBX+H3RmLxnmnb71nuscleOonwEHN717ePkPtZuhIL8HxESALsJOE/k3ICKo4KPgwhCBdTA2B2/tSccEpbUmENwamMsYCVaW2d0QybWRjhBbGHCLd/3ksOdSfP4ud90K193n2l28bxfYYk+E95b6K0Ng/DcVAsKrmGOG8JwMBPLuL3zjP1HQx0Z7505gwH34Qb154xu75kcEQXRS9fi4iAgtgIoYJZApDP9ye49oCCHeUTdFerd+B9/PeYFLZWW/5KBnZFUxKkxLGK9FnQ8JCQk5hLRrD7gF735LEAbc4nE+oAAy4oDfyQ1gUd35Chub8RGAZlYAM2uwiiRGvvljGBCDD4xcMTJXF7HHapHTomCqOssZmbGGa3LjNDSDNXhXfffG+tqN9XVbamt7EoneeGIgFlMQkjhVDwYS1W/+WEJCQkJCQkJeHyJWV3fRb+ou/n3T1U9SpEomR1N8hAAF2TUCqJCSAy3b89T7DVCJWERKkzACFATAMjkKMspO1mycFos0zV/w81PGfXFSPBmVf+BiQWW4aqE4Wuo8oPt7YRgwLZgmTIvTGV+d53JheeVfTBzY3Cvy4olLGT7EQXYFe0k17CsGXmW+Z3tkYvYC6X1ZgYJAAmaIWIyhYZqcHRYz5niv4e1b3Z/eaP/Ht9TjjxytaxESEnKsCAX6kDfLqbVGlUEmcYTIq/CaXSUva4manvXaNylXiPLE3h/EXgY93TMn9fAJqfMbjps6z6x543dH4NZMz0C2P9fUUqiv3Vu5AQkLrD1lu6TilnzlxGCtPfWeASGA4PaDgso+lErYKpJkwCBPVaZyUH9ptwLMLEgOEjEhyrkPyazJrEurCbSv+7Cnk99+P0EKsoRKkuOItk5vcYC8OyDyj8LP9iOQr92zv2bgHTETyCuDYBLE2jfZe6k4QXo7o/eA+/Ob9MZ1R/gjeT10xBojwiDhH30QagNXq/LXjv1ixCcG1mnvPEu3VGVNH/6WpT9BEWkkZGR2VfsxOpmQkJC/OWqMyPzUiIJWNmtX8webJx/vI/KJdl4Q6TwfzNrNR9vOSM7+5CtsLGR02oWPVtXPFkY8VjN54pm3G5H6N38MnEqBqCvRR9okjhAbxBHDbRJAb9VGV2jH0FoOt4jv7apRtpBewRkBGsSArUU8iRPPQaruzR9LSEhISEhIyOuGzLjVeorRMBWsCWQkWyhSLYQFIw4SAJn1k8sOtaD7mibBJL1/kypAmP5ElEkSrBHzo53nxzrPb7zyURFvApB++hv02KroDjPlbKim79ec69acfxTTIKiunh2Hs8M40IP0EBcLbBe9Vj2Bjcub87M3+aegHN5T4TlI7/Fnlf7dS5D6SxDkyyF+NTvYd8jhIAXBkxfAAAnEYiJVL6bPND/2aXHiAgCwi+7NP9JbN2PfPvXAPe6Dfzx6FyQkJOQYEEbchLxZJiflvJTxeL8D1i5IAP+8KUtA0uRWi9ZkvK2CMjZCqSIsJuiT7bF/n5A4NDfnKJNX9v9b9Zul2cHWSPKrUy+dkKzPrbkl/dQ/d8BoxnRHpVI7Xuj7FWKTr0nO+RQLw933LMwqptJAG7SYL2W/sH9aBAgizf5wCngaNglmrzRNl/u8VAj1JJi1f3cC/1Gv2A9QDOLCGWxPgHNOZMFdeHaldzkBpjknHfYEuUo5Vb1WegQxaWKxu0uQwXBBYNMg2ylFzrPXhYdKcesAQ4A0VWbjk7/c7/eVJ81B1x6/tTy7d9xmfe5fEDnC3X1fI5c3nfRfXQ8MurnKIH/2+g55lQvB2aiKJH5/o9I3szIMkSGIJAkwxUXkY63njI+3HI8zCwkJ+RvhnikXfHfXih2F9FXNE99V3/HqLzgmkBGtu/h3anCbiKS82e8rk2w8cca7lx3ZY6iPtp496rrf6VsmDo5sydcQeSXcINKDia1MkNoAZEP3x8fEBrcna5WQQDkUziA94xRRH/6GDgkJCQkJOd7Ep76vd9MdwkhoVRSRaqNqNDs5kpKSrdFEsxra4aZ3lkxRRMSeAY4AYZIRZ3uQAgtbbNLlybmfrty52vliJN/GZpFZG4VBs34nmUfR8UCxuPnhjzk//SGsCOobsG0zpKRUDQyD+w7AVTAMKBdac8n+7s2xCb7eUYqq8bV5lPR5cEUKULCtQDlLl0h4obRCGqyZWDE0Dw4gEhVjOqjZv+9Ra1ezUqVj1k8+gbMvQJh+ExLyliUU6EPeLLWm+PHU5Pe35Z8edLryus4S3UWlQe2mXJNRpeYvQZtR9lPNGf8yPv75jvgxVucB/GzlL/5vqK9RF54vpL+8+rbfLfxkesnXoJnJifGKOCAj9bBqsyt/nF17Czu2TDZzYZCEQdr1dd3yajh0hQIMgKP1VOhn1kylpP1gyEZg8faG3uAJsPLWy30TPpWeBwsJ1cT22eaI7vrLZlhj3u/kHF73IhOLWdPNhRcc9gRj067t3/rehvRVYCEAOC4TUFtPSkEpMEhrL6OAhAnXJZRXGhAE6Hm78rz6Xno+Bc1h/Qh6r+uq98kO59TzS+XJpx2VD+zVaLKqvzX+qg+9eFNWF7QftO8n/QHeqkgpsiboil361gnfcG9JaSsFsBAEpqg0O6JNXx97xZRE68T4EYhxCAkJeTtTb0a/07nw1bc75hAJo3bc8T2Ga+beuKDzff2pe1r+lAFYCdVftXlT45MWaQKkigKGY/Zq6Kgq5CmuqTRCceMYCr3zISEhISEhfw1ERr9jxIfWOn3rjOrO4eX/lXvxVlk12uldR/2bNGuzaWbdqV8v7l0KILv6ZmiXQExgZiMxUuf2MQSESayFjCVnf+KQncvq0f5PrEgYMI66kEWNTbAs1NUTAM2yrUNv2wIhaEwHevbp7DCBWApy/Y64ftSN55Avt3wTpXxfzxvGXpJsOf3Xs89L1rrcoC6RQCQiclkuFNjrCscAg1LVYtrM0hGy45QMdQBYOTzQRw2vbrkICQn56yQU6EOOAJMS8ubpyYd6nQ+uyUi/Sgv+CFNSslGxjAy0ROi4qPMAtg/uSlCUIOLED9i6sPNhNbwbgWzOBJXv5/wgAewUCKyz3WQmoYoko4hUWc2zC9sfYaiSa77U5YaspFk/ydnzFMGPpyMQhJCJRraHYVZxcZDdHHPZfa99q6DJZlSoAhORKgIACZJW/cW/lYkWWFVmvW8QMK+9/lVPUETrkid9Ho/0Ysj2QmnAwGA/YnHkc942LKWob+J0mpULsN+r188EpIqR3m8eK0ojvw8RlTv6wHXU4jt59y7jymuP3Af1Oriscb6YTJ/d8qsd+Z5yinwpUagybr7yC0lBChNhjFWviHfkehiokhGD5Nc7r3h344nH9jxCQkJC3nYQaGztfJwxPz9l2+Cyhwr71z2vlxuGXa+EyaRFMZUZF81NHyV7srI6b8S8X+hCoG4EzTkDZuR4n0BISEhISEgIAEBWtcqqVgA1Z91Y/Y7vHrjznRjYBGEKwNm/Mjr+0tiUawGYjdPST3xRRGshIu7QNl3oRaSGcgcgBCstajsgDtWpkmd9ubD/O8auGESVmDFXdIw96ieTSIhJ03j7FjYMzuesd5xF02aSaYrJ06BcteYFvfgPZCV1pp/Kcnx5Hu2VqpceZX8mzeTZyLxJtl+jTxSJopAnzw6nmbPD5Dps20EALcM0IA05fyGsciywHNOupSSlvEJ/IQ0kU0f9soSEhBw1QoE+5IhxWp15ToN5b4/NoLigfpdTktNuWRIlQBJJoM7C/0xLHRd1HsAJEeuXToQIWRIf4LTTvawcve4L7UxQgC/AM2vYaRA1vOdBu3d1bt2t3sblVLmS5uvk7L1L/BHa6+9ABCJWrraHUcwwBAVr6mUzPRHDYduBIJka66Z3gpUwE9H2syMd55N8fdH8hW339993rYzUMHdEMbXk3QeRzmUpFoM0kM2S1mL2Ce5D94FZ+Bk2/ucRpNl4PQJIv2SRBSRLgXnlYD1mXvGcGtMhF5zsb9rrsGJqPkatBS5qmvvxjT8vlyuUM+WDcCXtp96UCTaTELvsfksYN0x4/6hI3b7iwJyqjkW1fy050SEhISFvB2IjOmPv/CizbtlwauGFe/sz2wfi+Tpx8ojtJxtuZITqb+SNf2lo6O2DlGgcjZPOQ7zqeB90SEhISEhIyOEgI2YkWhzWAJi1jDeSEfOeik++qrD9T/beZ6EzyTmfTJ3yNW1nBha/x9671KifUnfBL1+6N1k1OvHRH3FfL5RLjc0HOceOGvKSy3jVcs5mafQY9ehDvKuLlWucc6FYeKqcOkP/8U5ISSxACgCIKlxvgYGPSkG27MfhopwvC0AQwKQLOaqqQmYYHPSkswvMJMiz74NcF0rpXA6bNlAkQmPaQUQtI40Pf1T98Q4MDqK2Tr7zUooen8jZkJCQI0Io0IccMSICt0yrWpNxNdBj65SkepOuXZNdk3FtzYIwJ2XeNDWRcXlWlVFjHid5Hrh8zkecJd9bMrS3PV5zXePY/MY7qDIiv6JNa3k4BYjEgdvPIGiNyqjzoHWLN8iy5kDlF+yF+jBrR+UOeIF0xJoB4Xe3C1R+DtrXR+tj4y4mIyISLSLeFBt74etV5wEUtt0vEy1kxJyWjKWKshhnzRSPQzMVi+TYLCWqqiif1yuWUXmhgKisV1NJxi7dPnA0ikIeAEkJpUrBPswsvFR6gAG9ZoUn0Ou7e/XD/UREC1LiqmYc/U/7wb5V+51BAP6CBFBW6v1Ym2CZqBIGiBQrrXl8rOXaEac2WaHvICQkJOS4QSSiky+PTr68pvTQeTms2AVB5pzR59TIYh75YVTVQob3sCEhISEhIX/F1Jz+fad7hdu/XsYbU6d+ozTHJitVd+Gv7b1Pk5k0W04kEtKMN1z1JFj7zVdfBqpvOCYHHrxdLE4LTgWgnn2Ku/ehupqY1YOLxYkLWBBmzOLlyxiavCxYEHlTZiGgtTe/BuB1fGOQF8HqafgoVeGT32EWtu3HsXov1Af1rWMGEatnntTPLSGlxex58qJ3g0iMnyg++6VjeU1CQkKOHuHkJuRIIgmzUgd9qZYtqAaQdrmg0WQdN1G+EiPR8v6zv3/xY5/Jvfhre/2QgEBpfTsQpwNveyD2MpgVMXSwk8rGop5Z3ju3Uk6OF7nPQfJ8ObyewUaEWLFyqZRPp4mllKn26tNveJNnJ6wUK9soNou84Yy1o3M/7dz1OwwNeMsO7CoMZxigllZOp4Nus8HKvq+yaxLBgTEzkaipFdNmiAmT1Z/+yN3d3nbs5+t76jz7lXuFAisXPVo/0i8SGSr04kmgZSpOb32T5/WqJI0ocNDaiZ/Kc7BeH6xEBI8EHyMBW/L7Hulfc9WIkxESEhIS8tdDXRxnTSz9KxJDJHYcjyYkJCQkJCTkNSHiTf8/e/ceZ1Vd74//9f6stffsPTfmCjLIfVQugUKIFzRIicRMzbsoiubdrCwPvxPHLE2/esyTXY4a6THMkvBgdRS1o1nipYwKENEgUFDkDgNzn9l7rc/798dnrT2DdSqBYTMzr6c+dGb22ms+aw17mHmv93q9+332zbBlq5eq/EBqjSQKCwZP/eAT/m51Pp+0o30NgH3z9eCl3+jOrQiC6AZuAVIpSSZsulBaW9DeqjbX5yd7DKHTXFu9xiPpoIC0t7t6varGObOueTC+rqGQ9nbpdwiA8E9LzKTJUlF5wE8EEXUhFujpQCj15aBqSw7q32l942Ftb4aoaojo78jc1Nbo3ajDPVfFdeX1aPKLm/kS95j7hRq0CVREbTzdBfHe4oyZ+LMEGXcRPS7bG4gYmyqZ+C/R+myY/f0L8v42Ka/0jj0BxR/iHv6iI6/CqvXJ90qQ8KS+MNj4BHbv6ohidwsxnu6qQ0kJmhujiLzOuzDS6SYCAVTrd+mav9ilf9QwEBtG9+blUmQ6DcG1mzcGX/8KBozw5Cize516CSjws99jYl8UdW3WzQl9RpxYNuKlXas6fopRjZPoOwYFuH+MMVY7fiSCqIVts/Z5FuiJiIiIiIj2E6+wX76XsK+80WN11Vu68X0EWRlaG/z3fASBeEZMdDO9KNDWinTapFO6e1fcFhY1/3UU2jvlyiIqLbioegXEurqAK+jnPre46xYKAAXR4B1VhTlYL2YQ0d7iq5p6l8y2ZXVPz6z7n/Nte7NFfNOYq+hGmS3RJXDJldTdvxJV6Q2gCquA5trkgaBV1NpclLvGw2M7TVbtKNOLQuFGsasFYEUTqX4fa101f9tPjqtf/P81/OjS8MknssufC373YvDMk//koenuXcHC+frTp9INo0xFjVc5xPgpu3O7mGhub3S0BiqCIGM+erQbK2+jCxK5xgDXDx/tViDwfWzbIqmUBBmoahBCc/NhNb5pQMQzYtVm2nX9irB4uapBoNAsxGJXy75+5f6RhHgvjP/qvww+TURM1G8Qf832yJ0HIFbViBR4vmdMNCBB4Wn40y2/WdOypauXStSzWWtnz549aNCgmpqab33rW/leDhERERHRPijt4194iX/BTP+z1+q6tSgogFgNstYiLhbAqqCpCfUNiEbbuf9rPLVOopb5OFk3SsCN2v1EBCKiotFkPJH4l1RBIgEvYU4/29QeofW7dddO/4QpUlaezxNCRF2AHfTUi7Svf27HE59GmHF98cZNXBF0XKPunIaC+Do3OjVhC0IYY4xqKKrS6S9f9yz3lomvpeeK8h217zhsTuL9iyYUtn3rH8LtdSJedsufilqPUe9wtda2bpFl7TjtTBQW/f1Ds/XvZ3/0kGxvQqIA2Tb4BchabWoQQKMIPIURFU9sIDaQoqLgl88aWHfHnUIgnrg78eKJNSoqFhBV35NsVut25M5Op1sCoqMRhVorrn0AorLKFlbBFhpboSkrVf9g/fuFL94XBp36vQ3/m9HAQAoTBY3ZtmixOe7KiYU12h5oFEekYmALtaXFFk5/7fLvH3bWyQMvF16/JNorc+bMeemll375y1+uXr36/PPPHz9+/JQpU/K9KCIiIiKivZVKS+3hEgQAkDCwLrw2dxe+iCc2m5Fs1mXUIE6fd8+WRAJBoGo7fjd1LfYSxa3aaD8ekr62ZeD5JpXW9ox/wsfC372CgmT4v08nZ37WnDhFCgqk7yEH+OiJ6ABggZ56kYbffUNtxtWVLaJOeY3T4Z3cNJY46u2DU0VFTJwk17FN9EwLBeCmwsRXx/co+sdh9Ll9Gu1TYI8oaB3U5q/OpFvVBBpmA68uFXhqjELh++Ebr3vHHP9/HpVqw+9ua3rtHmSzaW9cUfPR8H1JJrRhdxS6DoVVVFf7nzlPX1+mO7dreybcuF7iOB73s0WYaPHakyJx038q2eIVpJobDNCUsQVikmpzV/vdFQaNxtsKxADW/RCigGoogQ2TWwBYNJmBZZ6xmslIsmtTbgAMKKh467j/eHjTi202+90Nz3iQMDdVAJ3mDDiiRtVHkEXCwrRI+vBg9Xve4Hmrv540qY8NuLirV0vU87S1tc2dO/fFF18cNWrUqFGjbrnllg0bNuR7UURERERE+8z3vVPPCJ/5uZXQwNNEuwQ+1FfAFBVrQyM8Y0pKddeujoa2dKGEIVSRLtTWlug38L8qN8SdfopM1hQU4PiPSRh4tYfb15dJnzL4vmSz9vWl3tkX5PHoiahLsUBPvUiwc3UuNl06JZ9Exdt4WqjEgTadH9Zc+rwINIgq7yZqko8S40y8eRSFE+02t5/4WjpUYEL4lbVVp/2PfeAR7VPY0rbcohkhALT7a710WSLbT/wSSRaive3vHFR2++vNS//TmCqxLa3p5cnsYD+obCx4pSR5Itoy0VF5kvzivyKRQO0RAIKf/FA2visKV71XQEQT2URjyZuFTSMNPE0kTGiLWuutwELSYVCXTPXNtESHl0vtcXciWIVa10PfcceAKowbq7tZN20NvjobBpIuQksLKqv88y8yg4bu1dfwHxua7vuN4eetbtn0H+89mfKSrTbT8QV2PwF11OdVYD3YlDa2SGFtsKZc6/4iR8CrXtewnAV6or2wZMmSVCp15JFHundvvvnm/K6HiIiIiGh/8Y49wQw5tPmnX/O3JVTVIOVa+GxDIxSSTqtVCMT3IUazGeP7WlGJMMS2zQbRr8odv1AbgfEgQBCKCIwHteg/IHHKaW4bu2J53FGoKvJ/LouIuj9mOFBvETZtDlvqOorynYrM2DM43tXo3RjXqP06ToCDQm1WbdQND6tRfr2J9mDjyaOqsAbitpN4HGnuL2IFBEHDu3VPzbISSqIQidCEhV5QZsLStJngDxyBdDJRMATt7WbEKAAaBrp9G1pbP3BcmmmASYjnLrYZICti0ZSxbS0wXhRGUzsCiUTuKTJ6bOeZt261bUXbgsGNDdVPBSXNEoY20x4l3UBFXHpe9Amji/vqPu4uUAAuP09y9/jBy20fWoGKVTQ3qQHqdoaPP7avX85/pDZ9SP9kRWDDjistCqhK/D3PQMt1V22wJiOJJimu0u1JtK30x1aZTMLuGFB0RFevkKhH2rx5c1VV1ec///mKioqqqqovf/nLgbsXmIiIiIio+5NDhqTPu1lMsWdKAUFJifQpF98ztbXi+QiyYjxYRRhCRH0f2aw2N8FPSkUl+vUTz48K9ApVNZNP9i+8VAuSUt0XRcVIJr3jJuUq+N7Rx6JhNxrq0djgTTgmn4dNRF2MHfTUW4SN74tY7dRIjThfPv77EeJ64t0T4ovbYjWa4RKFo8Q5664XPs6RiSawClTjxnob5dGH8TXyeCRMHFofBpndf2ouNSVNn4RvDAohBpqR5iC1q8ycfQ3C0Bt2GCoq0dQU/uyndv3bEsmt4fEAACAASURBVFrvwkvMiNG540r0+2iy/zGZrX+C3+a39/PCSqhX3HJMaFoESSQSEobwPK3fLX3K3FNM/wGAwKpKnIxnsllZr62NodfgtaUAEUirSaRsBhBRuzVRVJ1thohVmI4z1+nyfy5gD9FcnNDG1ybikxOdOSNatx1hCM9Dl/HE/HDU1V9e+5M3m96HWjUCCxHRUKvC9jJ5r9zWFdmmQm1uM+lE8TG3Df3ivM2/Km9fP8HbdVzFtVMGXtp1ayPqwXbu3Lly5cqzzjpr3bp177777plnntm/f/+bbrop3+siIiIiIto/vJrDvH/9hl2xPHz2SfV9Da05bISu3SlF/TS1U9taJV2kUFRV243vI8gIBImEZrJSUipHD9d33tZddfA9I0bfXIGhwxOnnRU+/XMYY8aMM2PG5T6RDB3u33Sz7tgufftJUXEeD5mIuhoL9NRbSOEhuWGundPnkaubC9TGHfQicKVrP22Dllzve6Dw4mq+y5QTxD3zAsTt5FYg4omGUFjrJsHC5j5LnF/vhre26rI+U/+jYP2upnUPifrqZQpaDlPPM0UlcvgIt8Jw6RLdvFHKKjQMw1cXdy7QS6KofPrDbe88rXU77QtPebbAikLhaylUEWYB6J9XZt9bn/zXryOZBGB/86t4Go1EY+I1WdRwbJDd5n1iur85Ea56S9paC4Jsu/gJ2KXFA8Y0bwNEBSZ3ANn+0BJJrgOycKfE89QCrrPele8lNyEnOs+wFqGV/v27tDrvTKs86vWKI19vXPfFNT/6ff3agkSiNcyMKxl667CzH13936uaf9kKb7MZPrzylG8dcdmRxYMv7D+pq5dE1CPNmzfv2muvBTBx4sTrrruuX79+t956K4CxY8dee+21ixYtYoGeiIiIiHqU4hJz/Ily+Aj9yypNp+1v1WwpUIGUbtGiX8vIUbrmL7pxA8JQxIMxCEK0t2LTRrttqyQSKC+XxkZtbUFra/a/7vcvuMSffQsyGSkrx55RNlJSKiWl+TpKIjpgWKCn3qLlD/8PiMevaNQ4/4F5sFHmk4oqBKJigNA95GanGvc0qxBY8UQDA1gFoAawnWbAujejwHaN8uoRfxCAKIxYqCRrJnoTJ5VOnJR4uDRYvzQR9je2BAmgvKJj9dlMlHDvGVi7R24dYFLlhaMuDhe/ELT9xSXvAAlVifr6RaFim5vCF5/3pn0KgN21I/dckVw3vCTa+un/vmGu/rw2N9n17xhjUtmMWExo2CgCKekjySSaGmxbm2kbhebjRLIwR9qqZ4B2pNJobxUN1PM1COI7BuLMf5fgr6KeQSKB6r77+av7fzAi40qHLf7o10O1npgWmyk0SQAfKx+1aOenm4P2T1YeWVNQfmAWQ9RTzZo1a9asWe7tpUuXZrPZMAw9zwOQzWYLCwvzuTgiIiIioq4hVdVSVY2dgT64Vr0d8Hxp7CuHflTXvonGehGJImGNAKJBgOp+4vuor9dduxBkAIHviVVd8lsZNwFFnXbd2Bg89TOt32UOG+lN/WS+DpCIDhhm0FNvEez8i9qOSbBRSI0Luokr9FHuPNz8FYG1CNoRPRhV28VPexWHQcUTY1zYTW6HGg2AhUJhAVE/Db8IJnqh5Zroc5cE/D5DSk+83T2avmBO4ZEzvT5D5NDB/tkXSqcqthnxETQ3anOT7N5tDh+Jv54P09QU/vo5SAFUBL6o6byJddcP1qyK9jZwyB6RNNLpZoJMNly5QgYP8w4b6X/yNBkxWo2IiEK0uVEmT1XPFxFk+2rB21qwVgs8YyZBgKZG9X1ANVUAz6i7BqLxCXI3GIhKdV9TXtF5dO6B4YkB4KrzAAq9gvP6HndZzRRW54n2r/Hjxw8ePPhLX/rS1q1bX3nlle9973szZszI96KIiIiIiLqKBlY8T8orkEiI78uoMVq/C56vYlQA4yEIVFWMEXcfeUGBf/yJki5SPwExIqrJ5Af2mf3h98MVS7Hh3fD5p+2vn8/DURHRgcUOeuotCg4/p/W9X6NTbVg1mgHbuUbv2slVNRc0n+uxd/9XG2qYERHVoCMbB/FoWbedEVXxi/t7foGGoW14L9enLnG7OkTES5SefG/BwMnRggoLvbMv/JvJLzLgUP/zs/XddVJWLkOHf+BRbWiwa/4MKJI+wiBKhndN6wJAjCgAu3FD5s6voaUFAniCUN1PCVEKT3yY9sUXRKCJhKxdjWQyiu1RwKq+9Gu0tgCwJS9DAU2q+aNpOFKKVUXQ3iZFJaa5CcaI9BG/KMxusbBG44sBYrSl2Waziamn7IevKBEdlJ566qkrr7zyiCOOqKqq+spXvnLxxRfne0VERERERF1F+iZlQokua4KXlNq0Oa4yWOwhDEQMVGTQIDPgUDN2nF3/Tvjyb5BISFurGTcB6bQ+/yystZ6X+MSpe+wxCOzm98VPuC5Au/pNc9In8nNsRHSgsEBPvUXxUVdn1j/XsuYXQJwyA5e70pFLEw2DjSrxcU69S2uJavQiYZtteE9VJaqBx8/VqInePU1Ug6ZNRR+Z1fb2U5JIQQyCVkDKPnFfy58fy7z/Kjyv+Mir08NO+yfXL5VVUln11x/XzZuyD3wbCR/ZrAFUJM6/6XxhQSAioaJ+l7sI4abXRhskCySbUeRuB7CqQDarmQxamuMrCoCq7tgSTcuFFTFQAxUtWAkbKlRUtLUFxoPvec39TWIwjITYCg00CqFXNDRIqhTbdn0gpYeIeowBAwY888wz+V4FEREREdEBITAz++mEEs1YM7IIKZM4d0bwxGOqMKM+krj4cjeAzRsyzAwabHfvNkOGSWWVV3OoOWqCbt9qBg7BBzIhfd8Ul2pLE8RAdY/wWyLqoVigp15DTMVnft6n4b26py9o3/A7RIX0qMTuouQFEBv1wudSa6JKfbQPY8UkSwfZbEvYsjU3L1bjIBfEPfIqEGjLW4/CBqqAiEmVpWvPKDrq6qKjroZatVnxCvbxmDSTCZ99SrIZbW+DwKoKDKCqeyTYANEAW7EdH1ON1x4EEl+fcKE0ViDWolOGPgQQT23YabcWplXc0dpc6L4oQpPuY4elTPVQD4eaksbsH16UbdsUIlYh0LaG7HP/4xclvWM5lJWo91q3bh2Ar3zlK8XFxfleCxER7R9f+tKXjjjiiHyvgojogDMio4tyvyubcROSo8cgk0WnH3R1w7t25Qqp7itxwV0qKqWi8m/v7/Szw/95QpsaTc0A/7SzunbxRHQQYIGeehfxCsKmHW58ahxDb8Rajee6xkNVEUXXmCi0XlwvvbXGQBJpZBsFIoV9NdOAoCWugcMqTFwbtwqxAeId27b64gk3xuswe1ed19279J21KCw0h4/UIAh+8rCufitqlwfE9f9HNwRINAJXcrXz3N0BcaO/W0vCl9BqmHVR8Rodixsyi/hEQNMpaWmJnho9Em3rJupCoDYUY7R+FyorcNpoAVC3A88+kVtF7nn2lRfNhIniJ/biJBBRD5DNZhOJxKuvvurGyRIRUQ+QmxlORNTbJQuQ7PiV3761MvvID0QECnlrZeKK6/7+s70xR3ljjkI2iwR/ZSbqFVigp15EbXbb/I8Fu9fkQmwgAIxrLM/lyDsChRiFgYTxRwCI+OmwcbPNNEiq3LZuEzHwUgjaJAqfj1rvJU7FiYr+gBT2TVSN2acDqNuZ/fa/SzqtQeCNPxoDBupfVrlxtO7TRAX4OI7HSO6TI2rp1zgAH4DCM1CFbW9HWTkaGxCG7qpFVJFXt5so9kdCRbIAmYzbS1TB1z0WKFCoBaBvr83cfrNU97XvroeGImLRcWlAYbFta/Af/0/GHe1P2zNuj4h6h5tuuummm27K9yqIiIiIiLqc/f0rYjyXdaNrVmk2I4kPDob9G1idJ+o1TL4XQHTgZDf9Lty1NuocdxHoXsok0qpQhek0M1YUMAmoQgOxEFX3kcqznuw76/WC4adJYZVfMkArTtyJczH8RjFJK3FR3tW14+q2o0DhsFP2MXU9XP0WCgtRWCR+IvztS/r7V2GtQsUAIkakc7CNAjBGCwvVCDxfqqvgebmmeFepD61G/fD1u6WgACKQjjWKuFm20T5N//7ykbFIJqI8+T1a4tFxXSN+Vxob9J21olHfviv5a3QZQyCqO3faF34ZPv7jfTknRERERERERAczSSTjOoSVdJEY3kJKRHtggZ56EbVBVCR27yrEtmmmGS7fRjqGqkKgNquI/4Ek+o3v/7mtGrQ2vnZH25uPauPm7LYV79d/8l1zy7vrD7Ga6Yh7cfXrZGm8r6j1vnTy3ft6AMkCWKtNjbZhN8LQvvcePF/cVFhAjfFHj/WOmRTl5ouoKtozprhECgvl0MHepCmuxd2V3a3EITYugqe1FYlEnIfT0f4fXW+A6o7teGsl0ulcDd79fKGiyBXmRdWF3Quse8BaaDwRVtyw2nivRiAIl/0R7W37emaIiIiIiIiIDkoy7VQpLkGQRTY0xxwHZjwS0Z4YcUO9SKJytKsPa0cIuxjP1zDjwlesGxjrquq5YBiFWs1sf33nkxcEO1bapk3qyvCq/bLfqzH/7mUbJS7uu3K2SVfABhBPNHRx9uUn3WsKq/dx/d6YI3XNKvv6MqhKWbm2tEh7RkVEgbI+ZsRHzMc/Yd9YjsKUtLUrRNWawiKUlAKwb6xAKhnn6Udt7KpQqCuah1BjVaM8eTUQ1fh4VAxEW5phFe1t7uMCEY3zcnLhOXCriUr0cA/EJ1NcBpCfUCPS3u6K9CqC0P7N4yUiIiIiIiLq7kzfQ8zsW+za1aZvP1Tua2WAiHoeFuipFzGFVeKnJNNqEdeYVW2QAaLgeANoVMBHvAHco6JhZv1zUtBHVUXgBrImsDNj+3lS35H0DgjgFZT1++xq27ar5a2f2KZN6TGXJSpH7ocDSBb4588Ms0Gw+X3NZNDWpgUFSKUkCLwzzjMjR9vXl9qVK9DWrgoVFWPUhqKqra0Is2jJxu3w0TUKzQ13dccTBq6SbhB1xRsVG03IFQ1DEVGrkE5JPbloG9+XsnJz4hR9/71w6RIJ3LT6xo5ZtO4kW/WPnWSq+2Z//ri7m8EbOx6Fhfvh5BAREREREREdnBIJM/Ij+V4EER2kWKCn3kS8ytN/tv2J6a6+LHGnvOZa5l1WTOd0l3gMahQs394Qh8C43JbQlyYg1ykevZEafgaMbwqriyd8cX8fgpjpp5kfPaQ7dgBAph2ZdoUEj/7AegmTzcIIrMIY4/tWQ0kkdftWDW2nLndVjRrdXQO8OzzJPdQpWt66RntEI2dt3CEfx+LkzgWQTCT/5WaIhK+8KH5SbEatcacjF/qvImKAimo5ZlJiyHC7cgUO6e+N4s8oRERERERERETUS7FAT72LJNLuDVWIiZu7XXnduNq8KiBRhk2U1dJRf1cLEVN4iBjf9BkWbF8pmfpob1GtWrzKI0pOuLULD6Gqr/qJjmmsrs/fwtgsAFiIEasWQSBqUb9bUinpW60b33Obuyj4qFaf8DQbSKfofRVrxHT01yMO4QesissHcqV8dx1D43G4pq1d63aGf/q9/vE1ZNqtO4HINdC7vnuViirvoxMASL9DvH6HdN1ZIiIiIiIiIiIiOvixQE+9S9i6w6TKtW03xKp2FOjjPnqN0tKl03Ncx7hrJveTqcPPqTjtxwCCur9se3SiSZVpWx18T9QrHHFuauSFBYNOEj/VdYegLS26eWNUHYdYUaPxrFcgmtGqAGz0vlW7caNxFx4gcC3wBigoBKxkg6iIHuXvG40uNOSmyUb3C+RORXw5Ip5+G018Ndn/ekDaWhEG8cBYxF36UM8zxteSEv+K61HQhSeHiIiIiIiIiIioG2GBnnqXgppjxYZSeqi21NmgOUpgsXGNPlep7oiej+JZxIhJV6VHzSw97ituV37F4X0vWdK27jkN202qIlE5IllzXNetXMPA/uE1fXsNmpuMSVhkxVqFmriXHnG/v6vQR8NZjdFMG1SiOwHco57njR2Pfn2DXz8PY2Ct66m3gAEkqu+7pP2O/B9RsZ3OSvRfNydWYIMsdm6HGNOnzLa1RUtyG0LEWg2z3ugxUlHZdaeIiIiIiIiIiIioe2GBnnoXU1xTfckfWtf8wjZtbPrjd12zueaybuLqfCjRa8P1picPmVh9wa8lUfSBvfnlhxeXH35gVm6XvGb/d5G2tYq6EHnk6uMKGBMlzMch8hCXGa9WjCcSdoyHBcSGwbI/mIICSRUgTKClxaoawEAFIgLbkdjjavRRU77UDNAgwPat0SWN+FMpVMS4E2ZtCOOpDXM99iKqRaVSXKy7dx+Yc0VERERERERERNQtsEBPvY5ffljJxH8BkNn4WtuW33cqQ0MA109vECfCKCBiW7aIl+9glk3vq7WAq8m7ojlyE11VO9avotFIWAg8o2HoJt92ju2RZEKDLLIZKS1TNBlI9CzkBsZGJfgoi95F0W/eKJ4PQOJRuXGfveumV4iYyioMq7WvL41j+6EKNDcqVAYPDZ7+Bd5eg/IK//Rz0KfPATt5REREREREREREByGT7wUQ5U3B0FMkavEG4LJdoubxKJolmoCqQcP77RsW53GpAFBVBWtd3o4b15rLgFdoNPRVckNjo8B5Da2J2+rddtHBBkFUz29qiPrc4+q8xtV4AazaTvcWiCo0DFzTfDQeNn40auM3vhxSg8YGLS6F8aIrH+4CQnMztmwOX/qNbnw/fHNFMG/uATx3RNRdLV++fPLkycXFxUccccS8efPyvZze4vzzz//qV7+a71X0QHV1dWeeeWZ5efmECRNefvnlfC+nt+Cf5wOA36uJiIiI9gUL9NR7JQ89XkzCZbO46Hm1ceh8rsjtomNEtD3P8Szm2BPMmCMNACNGc83riCP0o7Gu6BRJD88Tz8uNdAU6P6piQ1irYQBEqfMuNAdxI75qpyeJeyh+PLq1IDeZFiIKz4Pn2eVLta1NwwBh6J7r9o1UKlz/jkAVCrV2y0YE2a47XUTUAwRBcNppp40YMWL58uU333zzZz/72ddeey3fi+r5Fi1a9Pjjj+d7FT3ThRdemEwmly1bNmvWrOnTp+/YsSPfK+r5+Of5AOD3aiIiIqJ9xAI99V6pwZ8omfBF8QvESxWOvAjiw4h6Jkpfl6jrXAReYb/koSfkd7VSkPLPn5m45Q7/0qu0sAhROLxawBfRXIpNlHxjIEAYIgi1YxdRVA00KppbUVVxjfVx0o+o2ui2gvgfNydX4sG5HV3z0VxdFXfHQRBoGCCVUqumtQWi0dUDp6XFXQlxNwFAAY8RW0T092zYsGHjxo3/9m//VltbO3PmzLFjx7Lo09WamppuuOGGESNG5HshPdC77777q1/96tvf/vaQIUM+97nPjRo1asGCBfleVA/HP88HBr9XExEREe0jFuipFxMpnfzvh1y3pf/n6ypO+/Eh120qm/zviYqRXqpcck3nAq90aNWFi01h3/wuNlJYpJs3SksTFFZFRIzCajyrFRATN7W7Fncj4pm4Lh6V3VWgoqqIto1b4UUAjS5MiKuju30JREVh4CbBSvwcayGueT4KyJHQ2sYGybSpjbJykOuyjy8duK1VpHNjPxHRXxs8ePDw4cP/8z//c+fOnc8888zq1atPOCHP10p7vDlz5pxxxhlHHXVUvhfSA73++uuDBg2qqalx7x5//PHLly/P75J6PP55PjD4vZqIiIhoH7GDlXo7U1Dq3vAKq4sn/ouqNi39rikpsW11Bf2PqfjUj0xxTX5X+AH655VRCA/isnf0dhxJr3GSjbUwRn1fMlajgbfxf5G7ABHvViGiCkhBCu1tUby8qokn5kLUxdBHn8YThNFW0YRd1Siovk+F7NjRcQuCgVoViEXHJFqUckIsEf0Dxpj58+cfc8wx3/zmNwF87WtfmzBhQr4X1ZP9/ve/f/LJJ1euXHnllVfmey090LZt2yorK3PvVlVVrVu3Lo/r6fH45/mA4fdqIiIion3EDnqiPRR/9IaSo7+cGjK1zwm3VZ715MFWnQegrS1Rxkzcn94RGJ+bdqtxS7yqZDIARNV1tFtRVUT58nEpPy7TCwAJsiq5D0kcbeNC+S1c47uoWpt7CCoCiAi8BPqUQi3S6VzajmM7ptcqjJe8+vNddoaIqIfYtGnT6aef/oMf/KCxsfG111774Q9/+MQTT+R7UT1WNpu98sorv/vd7xYXF+d7LT2Tqsqet44FQZCvxfR4/PN8IPF7NREREdE+YoGeaA/ip4sn3Fh+yn8VT7hREoX5Xs7fIBXVncvqgrhzHZ3T4TXqXgeicry4JBqVKGUmyppxbJw3I0YUkHShArCukqC5mBpRgeY69aNnu7z+qMne8ySwmkoiyMK4WbZQBQpSxvPl0IH+0cf5Z5yX/LfbpKKji5CIKGfevHnpdDqdTk+ePPmZZ54ZOnToFVdcUVxcfMwxx1x33XXz5s3L9wJ7lM5n+9577x00aNDJJ5/c3NyczWYzmUxzc3O+F9ij9OvXr66uLvduXV1d//7987ieno1/ng8kfq8mIiIi2keMuCHqZrypp7Q3vBnuWJ0I+htbAhVxnewuKt4NgpUo/9126mLXaOirmxSrIqLGiHgIsqKdyu1hiJYWAWBci72Ii9IRNzE3HvEaRdq45Hq4fBxpb9NMG+p3Q1TEk8K0BllJJlFWgTCUyirv3Bn5OWtE1E3MmjVr1qxZ7u3777/f2tykaVhr29vb87OsHqrz2Z45c+bTTz/dud344Ycf3r59e35W1hONHTt2/fr127dvr66uBrBkyZJzzz0334vqsd544w3+eT5gMpkMv1cTERER7Qt20BN1M2FhU73Oayn+Yyb5HmDhQm7U1clFAXUv63iUq5sAGzW+K1SjmBkAsGoOO1yMsdAoJKdTF34uB0ehqoL4QkA8kFajQPqOJ3Q8XyFqbdjapkGgbrSsWiQSXXROiKhHmj59+sqVK++7776dO3cuXrz4u9/97jnnnJPvRfVYjz76qMYuuOCCm2++mdXM/WvIkCEnnXTSnDlzmpqaFixYsGLFiosuuijfi+qx+Of5QOL3aiIiIqJ9xAI9UTeT2fwHSfZJZgcUtNWqZFwd3XW4i2uct+iotscldVE3ATYKtjEiUIgqClIy7VMGYjoH47oivrjIeHFzYGFzzfKAClRUJPepARiJg28k/r+GUlioLc26c4fW7/aOPeFAnywi6s6GDh26aNGiRx99dPDgwZdffvmXv/zlq666Kt+LItp78+fP37Jly8CBA+++++5nnnmmqqoq3ysi2g/4vZqI8kjrA/vQlvCbG/TF3fleCxHR3mPEDVE34/UZDG0ziUo1gUq7sSlEFXRAFUYgYkKb65IXiBpAVeKyuyg0fjB8Y7lfWITiYm1uhGuTh40nzyIKt4GIK/lrnIUT59vEdXyIwrogfFEXpuO2k3QhUmlvxGhv2qlIpfNyxoio+5oyZcprr72W71X0OvPnz8/3Enqmqqqqp556Kt+r6HX45/kA4PdqIuo6ujNrf75D/9hoTuhjzqpCodf5Ufsf7+vGdhjYP7eIgflYWb7WSUS0L9hBT3Twagn10U3tP9vSnrUdOTIFh04uOfZmW+YZW+CFZRBxlfIoukYVnm8NIBDPjyrsqup5MC6i3pXZXYXeqsK+uUIKi+EXwDNuB5Bcbo2IRtV5NzFWchE2olaiUPoo3B6AaHSxQGGhAoQGyGZlwEBW54mIiIiIiOhD0Z9v1z82IlD70u5w4Y49HmoJ9f02JASeqIH+qSlfiyQi2kfsoCc6SG3L2ON/t3tdq1VgYp/EbyaWpr0oV774o58P6mrDt3+JOF7GVc+jsno2E4fFB66gLiJiVcWItdpRRweMiLUoKoYIfA/ZLKJEe0SBN/F42c7hNqruooCJMugB104vAquSa6A3MID69Y04+lhz5LgDddqIiIiIiIioh7BvtyFU+AKreLO580OSNij2pM2qARSoYIGLiLordtATHaTmvte2rtWmjKSNLNmd/XVdtvOjumO7xG3rbuhrFDGf9BWCuMCuCqMAIIWFUQN8lFDvEms8U1Sk7e0ahtrWgtBGexdFvE1cl8/9V93gWUUcQY/oIXUzajua9FWLir1b7vA/fRZ8joclIiIiIiKiD0dKfLFARiWraLV7PibmM9WaNsioDEx651bnaY1ERPuKFxiJDlLZuD0dgAhCaOdHJZF0YTJxpEzU5a7ZQDTX2e4q6VAompuijxoFoko6BKjuh+YGCUM3Mlbi7HjEXfS50Pkobx6i8cUAqGi0YcdI2Wh7FRh4Rx8jLM0TERERERHRXjHTyuz9LdEUtabAPlNnTq3oePTjZWZKGdotUmw/JaJujN/CiA5Slx9a4AvarLZZjCnxp1YkOx7LZlC3M8p/jxrmXSu9QKHuPcnFzygsgKj4LhoX9V3lfv3bum273bYV8dBX1zqvJpeZE10YcHV9C6i4An/8KUTdPxaqEj0CT7Qg7Y0c0/XniYiIiIiIiHqoIl9z7WUKfXn3BzcQsDpPRN0dO+iJDlJD0t6Gj1c8uqm92JNZh6aS0vGQ3bZVt26W6n66bavCSqehrsiVyOPquiSSGoSqNmqEdzV6JwzhCvcaPdeV31UhatCp4B6NjhXE24q6/nkBIFYgYqSwSEW90WO1T7kYY4YfJoOHdu05IiIiIiIiop5L+iUh0DhaFRmLta12aSMKjDmhDJUsahFRT8DvZUQHr+qk+dKQ9F9/XEr72CBwTQJRPR2Ai7ZR5KJpALimejHQEO7HmuhBEQFCqIcopqYj9UahgCR8zWYEEk+UFTHo6MTvyL0R4xkbBuhTockEGhrMiSdJ335dfWaIiIiIiIiox9Mt7UiKyWhUo6+3wT3vSUUCIcJ327zrBsCXf7QPIqKDHe8DIup+pKQ0cd5FKO2jBvD8eGSriBvhColyb1QlkYTxVTwRET+hLic+zos3KgDU5lrnSVkf6AAAGghJREFU3d4hAmSzEmfeCGAEUHgDBsrAgSivUIEaA2NUrVXrHX28N+ZIqRnoffwTSCR04wbd+H7U5EBERNRTNDc3z549e/jw4UVFRaNGjbr77rvDMHQPiciMGTM6b3zDDTdce+217u1x48bJnqqr//Egu4ULF1555ZX7/SiIiIi6E0/EdvxyaUOLjNXdIQRY26o7snldHBHR/sEOeqJuyYwea0aP1XfWhi+9oBs2aGODGgO1UECsdTk2YuRjJ8vunfbPK2HSaG0SGJdZY9XF06iqGMSh9PEPPQaqEnfUSxyZ43nhlo1SkDKlpTpgEKxKaYn0H2COmSTlFfZ3r9jfvWzfWCbPPgXfQzLlHTXeO/3sqN+eiIioexo6dOiPf/zjSZMmAbj66qvXrl27YMGCwYMHL1u27Nprr21ra7vlllvclvPnz581a9a0adP+5n5uu+22q666Kveu/N2/H+vr659//vk5c+ZMnjx5/x0KERFR9yN9QgTW3Qou7pdWFbSG2q7iQQK2hRFRT8ACPVE3JsNq/WG12toS/Oi/9J01gIjvoaRUGnZDFamUbN1k63airQ1o146iPMR03D0TDYJVjYrxAqsdN9dIboswhEKbm7WlxZv6Se/kU+B5qNsZ/uqX4ZpVqK+PgvAVCALxw/D1pWbCsTLg0AN9UoiIiLpANptduHDhr371qwkTJgCYNm3aHXfc8Y1vfCNXoL/kkkuuu+66lStXplKpv356aWlpv37/bATcnDlznnzyyd27/2oOHhERUW+zaitMaEIfudFo0NxwtOCud71z+8rksnyvkohonzDihqjbk3Rh4uobkrfdnZx9izf5JOnbF8bDIf2losquXY3NG9Uq1Kqqqo0y6j1P/IS6HL9cAL3nweXLi6gr2WvcXO/m0EqUQB+8+KvMrf8a/Pjh4KmfB6ve0vpdUBVXzQcAaDYjQEcSPhERUTc0ZcqUDRs2nH766Y8//riLpvnFL36RzUZ3019wwQUrVqzIbXzjjTcWFhbecccd+/5577vvvg0bNlxxxRX7visiIqLurcBHslWjlFb3G6eoK9ZngVYbPrZVX2uwP9hkf7JVN2fyvFoior3CAj1RT1GQQmWl98nT/LMvRCIhxkMYor0drqiuiKPkFQpkAzNlqqnqCyhEFaIJX6qrXe68+8lHIfHPPyKu+q5Q958glMpqu3mTXb1SwlAgLiEnV48XVRn5Eek/ID+ngoiIaH948cUXBw4c+OSTT5533nm+7993330PPfTQkCFDrrnmmieeeKKhocHzvNzGiURi7ty599xzz6pVq/56V1/84hc7Z9BPnz79AB4HERFRt3XUAOnnq1rASNRPFt3jrVBYIKP2x1vte+26slkf3wbLLjEi6n5YoCfqaaSs3Bx/otbVobEeLkHe/YjimuDdDzVFRd7Jn/Svv9H4CU0XSbrQiCeVh6CqKqrOq4qIep7UHo5D+qtngOh+QgMRI8hkkExIn3INAzUdQTgAUFhkTj/bP/sCGH6HISKinuPyyy9/++23b7/99oaGhmuuuaampmbu3LmdNzjuuOMuvfTS3GzYzm677bYtnTz22GMHatVERETdWTqB4qooe9WFqrpWss7DXKxKAkgZXduqu4P8rJOIaB8wg56oB/KnfUqPHI+2tuCnj6JuR24AbNRwYKDW6qb3UVWtvm/KK3TnDs22483lkNyPOqJqzbAjEldcB8Au+V3wxE9FVKEwHqxFGEhDmzn+RMm02+VLTUuztaF39HFy7CRzSE0ej52IiKgrrFu3bunSpWefffZll1122WWXhWH44IMPfu5zn/v0pz9dU9PxF99dd901YsSIRx555ANP/1AZ9ERERAQA7Rb1ocLlqVoLMYDm7guPaZtFg5WkSG1ayljmIqLuh9+5iHom6dcfgJaVo26HqrqUGwjg+yivRHsrWlulIOUd/7Hw5cWaaYP7WUc1umFQxADS7xC3NzPxuORhRwSLfmb/8mcxvow5UsoqpLqv+ciR8DxMPUXrdvrlFUgW5POYiYiIusz27dtnzZo1bdq0kpISAJ7nXXzxxddee21dXV3nAn1ZWdm3vvWtL3zhC1OnTi0r48w6IiKivaSrW+x3N8IT2x4KoGIkHqImEIXNRdILoJ7IqEI5uRxG/v5uiYgOQizQE/VksmObi7XROFceQaB1O83hI2TgIADetE/pmtV2w7tQWIkzaoyBiNrQ9O/UC19e4c+8Am2tEEFBao9Pk0i66wFEREQ9T319PYDx48ePHDnyjDPOuPXWW4cNG7Z169a77rrrqKOOGjly5Ae2nzFjxrx58x5//PGrrroq98GmpqadO3d23qysrKxzhD0RERF1ps/t0gpfGgPJKMRCjQis5oajiUR3iqtVmCOLzEW8U42IuismRBP1ZFJUHIfbRLk1AiDMeqd/Jiqyi8jgYbktXEC9WqsQOXSwGT32g3tMpT9YnSciIuq5LrjggvPPP3/+/Pm+7y9atGjEiBEzZ86sra0955xzKisrn3322b9ZZL///vuTyWTnj9x8881Ve1q7du2BOggiIqLuR9tD0xigPhQAahClz3c8HqfcqBExU3nXGhF1Y+ygJ+rJ5JhJ8uRChAqoiAACqEDES+S2MSdOsevf1vffU6gY35s0WUaMQpCVocOFtXgiIurd7rzzzjvvvNO93bdv3/vvv/9vbubuuc+pra1tbW3Nvbts2bK9+NT33nvvXjyLiIioZzBHloR/bkV0n7f7fRa5v28VMCKqipQnh6WlL9NWiagbY4GeqCfzjp0kJSX2z2+ipdm+9QbEQFUqq6S0T24bKStPXP8l++c3dcc2qeprRo6G4b01RERERERElDcytVx+s0u3ZCEKFdc+L4CFCmAgVi0AyVjz6QoweZ6IujMW6Il6NBHzkSPNR46Eavib5/StlVpS4n/6rCjLJscYM3pMnpZIRETUG/3pT3+66667/vrjRx999OzZsw/8eoiIiA4uApnRV7/zvgYwAtUo1MbFtyrcmDWohd2SNYfle7VERPuABXqi3kHEO+mTOOmT+V4HERERAcBHP/rR//7v/873KoiIiA5e5iPF5ruH259t0xd2C9A5gl4698wv2G5XtcrUchnKjFYi6pYYZEFERERERERERAeftDEXHaLD0rmZsAAg8YhYAQDbHOrv6sPb14ePbMnPIomI9g0L9EREREREREREdJAyk0rhiQBuVGxHrV4BUbjhsVZ18W5sbM/bKomI9hYL9EREREREREREdJAyJ5aZT1VpZUKhLt2mo06volHajQigmzP5WyYR0V5iBj0RERERERERER2sfDGfqTKfqcLOILhprUIhxsXcGDFQK4AKkDBSU5DvtRIRfWgs0BMRERERERER0UGv0jcX9sWCbdZaJDzvpDIZU2Rf3IWtgZQYM6UMNcl8L5GI6ENjgZ6IiIiIiIiIiLoBM61Cjyv1/tyCEl9GFELgjS7K96KIiPYJC/RERERERERERNQ9SImPiaX5XgUR0X7DIbFERERERERERERERHnAAj0RERERERERERERUR6wQE9ERERERERERERElAcs0BMRERERERERERER5QEL9EREREREREREREREecACPRERERERERERERFRHrBAT0RERERERERERESUByzQExERERERERERERHlAQv0RERERERERERERER5wAI9EREREREREREREVEesEBPRERERERERERERJQHfr4XsDdWrVoF4KKLLkqlUvleCxERfWjf/OY3jzrqqHyvgoiIiIiIiIgoz7plgb5///6HHnpoRUVFQUFBvtdCREQfmu93y799iIiIiIiIiIj2r25ZIpk5c+bMmTPzvQoiIiIiIiIiIiIior3HDHoiIiIiIiIiIiIiojxggZ6IiIiIiIiIiIiIKA9YoCciIiIiIiIiIiIiygMW6ImIiIiIiIiIiIiI8qBbDoklIiIiIiIiooPftm3bADz22GMVFRX5XgsREX1op512Wk1NTb5X0cOxQE9EREREREREXWL9+vUAvvKVr+R7IUREtDdeeOEFFui7mqhqvtdARERERERERD1QS0vL1q1bS0tLjWHELhFR91NSUuL77PDuWizQExERERERERERERHlAa9gExERERERERERERHlAQv0RERERERERERERER5wAI97ZM33njj4x//eGlp6bBhw+68806XmHT55ZdLJ0888US+l9lj1dXVnXnmmeXl5RMmTHj55ZfzvZzeji8HIiIiIiIiIiL6UJjxT3svm82eddZZ06dPX7BgwVtvvXXeeedVVlZeddVVb7/99je/+c3p06e7zQYOHJjfdfZgF154YZ8+fZYtW7Zo0aLp06evX7++qqoq34vqpfhyICIiIiIiIiKiD4tDYmnvLV26dNKkSbt27UqlUgBuvfXW11577dlnnx0wYMBTTz01fvz4fC+wh3v33XeHDRu2YcOGmpoaABMnTrz00kuvv/76fK+rl+LLgYiIiIiIiIiIPixG3NDeKy0t/d73vufKkQDq6uo8z2tpadm8efNXv/rV0tLS2tra73znO/ldZA/2+uuvDxo0yFXnARx//PHLly/P75J6M74ciIiIiIiIiIjow2LEDe292tra2tpa9/bixYvnzZv3yCOPvPPOOwBOPvnkBx988Le//e2sWbNqamrOPffcvK60Z9q2bVtlZWXu3aqqqnXr1uVxPb0cXw5ERERERERERPRhsUBP+6qlpeWrX/3q97///QcffPDMM8+01jY1NRUWFgI455xzXn755ccee4wVya6gqiLS+SNBEORrMeTw5UBERERERERERP88RtzQhzNv3rx0Op1OpydPngxgzZo148ePX7p06ZIlS2bMmAHAGOPKkc6IESM2b96ct+X2aP369aurq8u9W1dX179//zyuh/hyICIiIiIiIiKiD4UFevpwZs2a1dra2traunjx4kwmc+qpp55yyikvvPDC6NGj3QY//elPzzzzzNz277zzzvDhw/O02B5u7Nix69ev3759u3t3yZIlY8aMye+SejO+HIiIiIiI6J/xxhtvfPzjHy8tLR02bNidd96pqgDq6urOPPPM8vLyCRMmvPzyy/leY6/Gr0U3wlcT9Qws0NPeW7Ro0Y4dO6644oo1a9asXr169erVGzZsmDRp0vPPP3/77bdv2rTp6aeffvDBB6+55pp8r7RnGjJkyEknnTRnzpympqYFCxasWLHioosuyveiei++HIiIiIiI6B/KZrNnnXXWmDFj1q5d+/DDD997770PPvgggAsvvDCZTC5btmzWrFnTp0/fsWNHvlfae/Fr0V3w1UQ9hriLS0R74dZbb/3617/e+SNTp059/vnnf/nLX86ePXvt2rXDhg275ZZbzjvvvDwtsOfbsWPHZZdd9sorrwwbNuw73/nOCSeckO8V9V58ORARERER0T+0dOnSSZMm7dq1K5VKAbj11ltfe+2173//+8OGDduwYUNNTQ2AiRMnXnrppddff32+F9sbvfvuu/xadBd8NVGPwSGxtPe+9rWvfe1rX/vrj59yyimnnHLKgV9PL1RVVfXUU0/lexUE8OVARERERET/hNLS0u9973uungigrq7O87zXX3990KBBrp4I4Pjjj1++fHn+1tir8WvRjfDVRD0GC/RERERERERERAdCbW1tbW2te3vx4sXz5s175JFHtm3bVllZmdumqqpq3bp1eVpgb8evRTfCVxP1GMygJyIiIiIiIiI6cFpaWr785S+feuqpDzzwwJlnnqmqItJ5gyAI8rW2Xo5fi26HrybqAVigJyIiIiIiIiLqKvPmzUun0+l0evLkyQDWrFkzfvz4pUuXLlmyZMaMGQD69etXV1eX276urq5///55W27vxq9F98JXE/UMLNATEREREREREXWVWbNmtba2tra2Ll68OJPJnHrqqaeccsoLL7wwevRot8HYsWPXr1+/fft29+6SJUvGjBmTv/X2avxadCN8NVGPIaqa7zUQEREREREREfV8P/vZzz772c++/PLLiUTCfaSwsHDgwIGf+MQnhgwZcu+99z799NNXXnnlO++8U1VVld+l9lr8WnQXfDVRj8EhsUREREREREREB8Ibb7yxe/fuzi29U6dOff755+fPn3/ZZZcNHDhw2LBhzzzzDOuJecSvRXfBVxP1GOygJyIiIiIiIiIiIiLKA2bQE3Wt5ubm2bNnDx8+vKioaNSoUXfffXcYhu4hEXEzTHJuuOGGa6+91r09btw42VN1dfU//HQLFy688sor9/tREBERERERERER0X7HAj3R/jd06NBXX33VvX311Ve/9NJLCxYsWL9+/be//e25c+fecccduS3nz5//3HPP/V/7ue2227Z08uabb/6dT1pfX79w4cI5c+bsr6MgIiIiIiIiIiKiLsUCPVEXymazCxcuvOeeeyZMmFBdXT1t2rQ77rhjwYIFuQ0uueSS6667rq2t7W8+vbS0tF8nffv2/Tufa86cOTfeeOPmzZv38zEQERERERERERFR12CBnmg/mzJlyoYNG04//fTHH3/cRdP84he/yGaz7tELLrhgxYoVuY1vvPHGwsLCzj31e+2+++7bsGHDFVdcse+7IiIiIiIiIiIiogOABXqi/ezFF18cOHDgk08+ed555/m+f9999z300ENDhgy55pprnnjiiYaGBs/zchsnEom5c+fec889q1at+utdffGLX+ycQT99+vQDeBxERERERERERETUtVigJ+pal19++dtvv3377bc3NDRcc801NTU1c+fO7bzBcccdd+mll+Zmw3b2gQz6xx577ECtmoiIiIiIiIiIiLqcn+8FEPVk69atW7p06dlnn33ZZZdddtllYRg++OCDn/vc5z796U/X1NTkNrvrrrtGjBjxyCOPfODpLoP+wC6ZiIiIiIiIiIiIDhB20BN1oe3bt8+aNauxsdG963nexRdfHARBXV1d583Kysq+9a1v3XTTTTt27MjHMomIiIiIiIh6u+bm5tmzZw8fPryoqGjUqFF33313GIbuIRGZMWNG541vuOGG3K3w48aNkz1VV1f/w0+3cOHCK6+8cr8fBRF1OyzQE3WJ+vp6AOPHjx85cuQZZ5zx8ssvb9y4cenSpZdffvlRRx01cuTID2w/Y8aMcePGPf74450/2NTUtHNPuR8OiIiIiIiIiGgfDR069NVXX3VvX3311S+99NKCBQvWr1//7W9/e+7cuXfccUduy/nz5z/33HP/134+EFH75ptv/p1PWl9fv3Dhwjlz5uyvoyCibo0FeqL974ILLjj//PPnz5/v+/6iRYtGjBgxc+bM2trac845p7Ky8tlnn+08Jzbn/vvvTyaTnT9y8803V+1p7dq1B+ogiIiIiIiIiHqLbDa7cOHCe+65Z8KECdXV1dOmTbvjjjsWLFiQ2+CSSy657rrr2tra/ubTXURtTt++ff/O55ozZ86NN964efPm/XwMRNQ9iarmew1EREREREREREQH1JQpU1555ZU+ffo88MADZ511VklJyfXXX3/nnXcmEgm3QRiGrsFORJYtW3bJJZecccYZ3/jGNwDccMMNQRA88MADAMaNGzdr1qwvfOELH+qz33jjjU1NTQ8++OD+Piwi6mbYQU9ERERERERERL3Oiy++OHDgwCeffPK8887zff++++576KGHhgz5/9u7W5fW4jCA416cXfAm0w2GrfnCgn+CQRYUFFF0CzrBYJAlk+kENQpiMgmKRQSDwWDesmFgMukVfAGLwxuEMSdcuGXP3fb5tHP4nfGc+mV79qtYLJ6enj4/Pzf+/L2vr29/f397e/vm5ub7R62vrzfuoJ+YmGjhewDtLRU9APAPyuVykiTf72ez2VKp1Pp5AAAAoDMUCoVcLnd2dnZ5eVksFt/e3nZ2dlZWVuoHxsfHFxcXV1dXr66ump7d2tpaXl6uXzYtsAX4C4Ee2snY2NjJyUn0FAAAANBRbm9vK5XK1NRUPp/P5/O1Wu3g4GBtbW1ycnJwcLB+LEmSdDp9eHjY9PjnDvrWjgx0CCtuAAAAAOhq9/f3S0tLLy8vn5e9vb3z8/Pv7++Pj4+Nx/r7+3d3dzc2Nh4eHiLGBDqQQA8AAABAl3p6eurp6RkdHc1kMrlc7vr6+u7urlKpFAqF4eHhTCbTdH5ubm5kZOT4+Ljx5uvr6++varVa694BaGcCPQAAAADdaHZ2dmZm5ujoKJVKnZ+fp9PphYWFoaGh6enpgYGBi4uLxv+Jrdvb22vaMr+5ufnzq2q12qqXANrbj4+Pj+gZAAAAAACg6/gGPQAAAAAABEhFDwAAAAAAHaVcLidJ8v1+NpstlUqtnwf4b1lxAwAAAAAAAay4AQAAAACAAAI9AAAAAAAEEOgBAAAAACCAQA8AAAAAAAEEegAAAAAACCDQAwAAAABAAIEeAAAAAAACCPQAAAAAABBAoAcAAAAAgAACPQAAAAAABBDoAQAAAAAggEAPAAAAAAABBHoAAAAAAAgg0AMAAAAAQACBHgAAAAAAAgj0AAAAAAAQQKAHAAAAAIAAAj0AAAAAAAQQ6AEAAAAAIIBADwAAAAAAAQR6AAAAAAAIINADAAAAAEAAgR4AAAAAAAII9AAAAAAAEECgBwAAAACAAAI9AAAAAAAEEOgBAAAAACCAQA8AAAAAAAEEegAAAAAACCDQAwAAAABAAIEeAAAAAAACCPQAAAAAABBAoAcAAAAAgAACPQAAAAAABBDoAQAAAAAggEAPAAAAAAABBHoAAAAAAAgg0AMAAAAAQACBHgAAAAAAAgj0AAAAAAAQQKAHAAAAAIAAAj0AAAAAAAQQ6AEAAAAAIIBADwAAAAAAAQR6AAAAAAAIINADAAAAAEAAgR4AAAAAAAII9AAAAAAAEOAPGrTsscGmaaYAAAAASUVORK5CYII="/>
          <p:cNvSpPr>
            <a:spLocks noChangeAspect="1" noChangeArrowheads="1"/>
          </p:cNvSpPr>
          <p:nvPr/>
        </p:nvSpPr>
        <p:spPr bwMode="auto">
          <a:xfrm>
            <a:off x="155575" y="-2582863"/>
            <a:ext cx="8086725" cy="5391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Analysis of mouse retina data with batch effect</a:t>
            </a:r>
            <a:endParaRPr lang="en-US" sz="3000" dirty="0">
              <a:ln w="0"/>
              <a:solidFill>
                <a:srgbClr val="FF0000"/>
              </a:solidFill>
              <a:latin typeface="SimSun" panose="02010600030101010101" pitchFamily="2" charset="-122"/>
              <a:ea typeface="SimSun" panose="02010600030101010101" pitchFamily="2" charset="-122"/>
              <a:cs typeface="+mj-cs"/>
            </a:endParaRPr>
          </a:p>
        </p:txBody>
      </p:sp>
      <p:grpSp>
        <p:nvGrpSpPr>
          <p:cNvPr id="12" name="Group 11"/>
          <p:cNvGrpSpPr/>
          <p:nvPr/>
        </p:nvGrpSpPr>
        <p:grpSpPr>
          <a:xfrm>
            <a:off x="184467" y="1241472"/>
            <a:ext cx="8057833" cy="5469933"/>
            <a:chOff x="455612" y="1092200"/>
            <a:chExt cx="8382000" cy="5588000"/>
          </a:xfrm>
        </p:grpSpPr>
        <p:pic>
          <p:nvPicPr>
            <p:cNvPr id="4" name="Picture 3"/>
            <p:cNvPicPr>
              <a:picLocks noChangeAspect="1"/>
            </p:cNvPicPr>
            <p:nvPr/>
          </p:nvPicPr>
          <p:blipFill>
            <a:blip r:embed="rId2"/>
            <a:stretch>
              <a:fillRect/>
            </a:stretch>
          </p:blipFill>
          <p:spPr>
            <a:xfrm>
              <a:off x="455612" y="1092200"/>
              <a:ext cx="8382000" cy="5588000"/>
            </a:xfrm>
            <a:prstGeom prst="rect">
              <a:avLst/>
            </a:prstGeom>
          </p:spPr>
        </p:pic>
        <p:sp>
          <p:nvSpPr>
            <p:cNvPr id="6" name="TextBox 5"/>
            <p:cNvSpPr txBox="1"/>
            <p:nvPr/>
          </p:nvSpPr>
          <p:spPr>
            <a:xfrm>
              <a:off x="1446212" y="1143000"/>
              <a:ext cx="990600" cy="338554"/>
            </a:xfrm>
            <a:prstGeom prst="rect">
              <a:avLst/>
            </a:prstGeom>
            <a:solidFill>
              <a:schemeClr val="bg1"/>
            </a:solidFill>
            <a:ln>
              <a:noFill/>
            </a:ln>
          </p:spPr>
          <p:txBody>
            <a:bodyPr wrap="square" rtlCol="0">
              <a:spAutoFit/>
            </a:bodyPr>
            <a:lstStyle/>
            <a:p>
              <a:r>
                <a:rPr lang="en-US" sz="1600" b="1" dirty="0" smtClean="0">
                  <a:latin typeface="Calibri Light" panose="020F0302020204030204" pitchFamily="34" charset="0"/>
                </a:rPr>
                <a:t>DESC</a:t>
              </a:r>
              <a:endParaRPr lang="en-US" sz="1600" b="1" dirty="0">
                <a:latin typeface="Calibri Light" panose="020F0302020204030204" pitchFamily="34" charset="0"/>
              </a:endParaRPr>
            </a:p>
          </p:txBody>
        </p:sp>
        <p:sp>
          <p:nvSpPr>
            <p:cNvPr id="7" name="TextBox 6"/>
            <p:cNvSpPr txBox="1"/>
            <p:nvPr/>
          </p:nvSpPr>
          <p:spPr>
            <a:xfrm>
              <a:off x="4151312" y="1166949"/>
              <a:ext cx="990600" cy="338554"/>
            </a:xfrm>
            <a:prstGeom prst="rect">
              <a:avLst/>
            </a:prstGeom>
            <a:solidFill>
              <a:schemeClr val="bg1"/>
            </a:solidFill>
            <a:ln>
              <a:noFill/>
            </a:ln>
          </p:spPr>
          <p:txBody>
            <a:bodyPr wrap="square" rtlCol="0">
              <a:spAutoFit/>
            </a:bodyPr>
            <a:lstStyle/>
            <a:p>
              <a:r>
                <a:rPr lang="en-US" sz="1600" b="1" dirty="0" smtClean="0">
                  <a:latin typeface="Calibri Light" panose="020F0302020204030204" pitchFamily="34" charset="0"/>
                </a:rPr>
                <a:t>Louvain</a:t>
              </a:r>
              <a:endParaRPr lang="en-US" sz="1600" b="1" dirty="0">
                <a:latin typeface="Calibri Light" panose="020F0302020204030204" pitchFamily="34" charset="0"/>
              </a:endParaRPr>
            </a:p>
          </p:txBody>
        </p:sp>
        <p:sp>
          <p:nvSpPr>
            <p:cNvPr id="8" name="TextBox 7"/>
            <p:cNvSpPr txBox="1"/>
            <p:nvPr/>
          </p:nvSpPr>
          <p:spPr>
            <a:xfrm>
              <a:off x="7008812" y="1102546"/>
              <a:ext cx="990600" cy="338554"/>
            </a:xfrm>
            <a:prstGeom prst="rect">
              <a:avLst/>
            </a:prstGeom>
            <a:solidFill>
              <a:schemeClr val="bg1"/>
            </a:solidFill>
            <a:ln>
              <a:noFill/>
            </a:ln>
          </p:spPr>
          <p:txBody>
            <a:bodyPr wrap="square" rtlCol="0">
              <a:spAutoFit/>
            </a:bodyPr>
            <a:lstStyle/>
            <a:p>
              <a:r>
                <a:rPr lang="en-US" sz="1600" b="1" dirty="0" smtClean="0">
                  <a:latin typeface="Calibri Light" panose="020F0302020204030204" pitchFamily="34" charset="0"/>
                </a:rPr>
                <a:t>MNN</a:t>
              </a:r>
              <a:endParaRPr lang="en-US" sz="1600" b="1" dirty="0">
                <a:latin typeface="Calibri Light" panose="020F0302020204030204" pitchFamily="34" charset="0"/>
              </a:endParaRPr>
            </a:p>
          </p:txBody>
        </p:sp>
        <p:sp>
          <p:nvSpPr>
            <p:cNvPr id="9" name="TextBox 8"/>
            <p:cNvSpPr txBox="1"/>
            <p:nvPr/>
          </p:nvSpPr>
          <p:spPr>
            <a:xfrm>
              <a:off x="1446212" y="3962400"/>
              <a:ext cx="990600" cy="338554"/>
            </a:xfrm>
            <a:prstGeom prst="rect">
              <a:avLst/>
            </a:prstGeom>
            <a:solidFill>
              <a:schemeClr val="bg1"/>
            </a:solidFill>
            <a:ln>
              <a:noFill/>
            </a:ln>
          </p:spPr>
          <p:txBody>
            <a:bodyPr wrap="square" rtlCol="0">
              <a:spAutoFit/>
            </a:bodyPr>
            <a:lstStyle/>
            <a:p>
              <a:r>
                <a:rPr lang="en-US" sz="1600" b="1" dirty="0" smtClean="0">
                  <a:latin typeface="Calibri Light" panose="020F0302020204030204" pitchFamily="34" charset="0"/>
                </a:rPr>
                <a:t>CCA</a:t>
              </a:r>
              <a:endParaRPr lang="en-US" sz="1600" b="1" dirty="0">
                <a:latin typeface="Calibri Light" panose="020F0302020204030204" pitchFamily="34" charset="0"/>
              </a:endParaRPr>
            </a:p>
          </p:txBody>
        </p:sp>
        <p:sp>
          <p:nvSpPr>
            <p:cNvPr id="10" name="TextBox 9"/>
            <p:cNvSpPr txBox="1"/>
            <p:nvPr/>
          </p:nvSpPr>
          <p:spPr>
            <a:xfrm>
              <a:off x="4265612" y="4131677"/>
              <a:ext cx="990600" cy="338554"/>
            </a:xfrm>
            <a:prstGeom prst="rect">
              <a:avLst/>
            </a:prstGeom>
            <a:solidFill>
              <a:schemeClr val="bg1"/>
            </a:solidFill>
            <a:ln>
              <a:noFill/>
            </a:ln>
          </p:spPr>
          <p:txBody>
            <a:bodyPr wrap="square" rtlCol="0">
              <a:spAutoFit/>
            </a:bodyPr>
            <a:lstStyle/>
            <a:p>
              <a:r>
                <a:rPr lang="en-US" sz="1600" b="1" dirty="0" smtClean="0">
                  <a:latin typeface="Calibri Light" panose="020F0302020204030204" pitchFamily="34" charset="0"/>
                </a:rPr>
                <a:t>SC3</a:t>
              </a:r>
              <a:endParaRPr lang="en-US" sz="1600" b="1" dirty="0">
                <a:latin typeface="Calibri Light" panose="020F0302020204030204" pitchFamily="34" charset="0"/>
              </a:endParaRPr>
            </a:p>
          </p:txBody>
        </p:sp>
        <p:sp>
          <p:nvSpPr>
            <p:cNvPr id="11" name="TextBox 10"/>
            <p:cNvSpPr txBox="1"/>
            <p:nvPr/>
          </p:nvSpPr>
          <p:spPr>
            <a:xfrm>
              <a:off x="7008812" y="3900488"/>
              <a:ext cx="990600" cy="338554"/>
            </a:xfrm>
            <a:prstGeom prst="rect">
              <a:avLst/>
            </a:prstGeom>
            <a:solidFill>
              <a:schemeClr val="bg1"/>
            </a:solidFill>
            <a:ln>
              <a:noFill/>
            </a:ln>
          </p:spPr>
          <p:txBody>
            <a:bodyPr wrap="square" rtlCol="0">
              <a:spAutoFit/>
            </a:bodyPr>
            <a:lstStyle/>
            <a:p>
              <a:r>
                <a:rPr lang="en-US" sz="1600" b="1" dirty="0" err="1" smtClean="0">
                  <a:latin typeface="Calibri Light" panose="020F0302020204030204" pitchFamily="34" charset="0"/>
                </a:rPr>
                <a:t>Infomap</a:t>
              </a:r>
              <a:endParaRPr lang="en-US" sz="1600" b="1" dirty="0">
                <a:latin typeface="Calibri Light" panose="020F0302020204030204" pitchFamily="34" charset="0"/>
              </a:endParaRPr>
            </a:p>
          </p:txBody>
        </p:sp>
      </p:grpSp>
      <p:sp>
        <p:nvSpPr>
          <p:cNvPr id="13" name="Rectangle 12"/>
          <p:cNvSpPr/>
          <p:nvPr/>
        </p:nvSpPr>
        <p:spPr>
          <a:xfrm>
            <a:off x="8609012" y="1251599"/>
            <a:ext cx="3323474" cy="461665"/>
          </a:xfrm>
          <a:prstGeom prst="rect">
            <a:avLst/>
          </a:prstGeom>
        </p:spPr>
        <p:txBody>
          <a:bodyPr wrap="none">
            <a:spAutoFit/>
          </a:bodyPr>
          <a:lstStyle/>
          <a:p>
            <a:r>
              <a:rPr lang="en-US" b="1" u="sng" dirty="0" err="1">
                <a:latin typeface="Calibri Light" panose="020F0302020204030204" pitchFamily="34" charset="0"/>
                <a:ea typeface="DengXian"/>
              </a:rPr>
              <a:t>Shekhar</a:t>
            </a:r>
            <a:r>
              <a:rPr lang="en-US" b="1" u="sng" dirty="0">
                <a:latin typeface="Calibri Light" panose="020F0302020204030204" pitchFamily="34" charset="0"/>
                <a:ea typeface="DengXian"/>
              </a:rPr>
              <a:t> et al. (2016</a:t>
            </a:r>
            <a:r>
              <a:rPr lang="en-US" b="1" u="sng" dirty="0" smtClean="0">
                <a:latin typeface="Calibri Light" panose="020F0302020204030204" pitchFamily="34" charset="0"/>
                <a:ea typeface="DengXian"/>
              </a:rPr>
              <a:t>) Cell </a:t>
            </a:r>
            <a:endParaRPr lang="en-US" b="1" u="sng" dirty="0">
              <a:latin typeface="Calibri Light" panose="020F0302020204030204" pitchFamily="34" charset="0"/>
            </a:endParaRPr>
          </a:p>
        </p:txBody>
      </p:sp>
      <p:sp>
        <p:nvSpPr>
          <p:cNvPr id="15" name="TextBox 14"/>
          <p:cNvSpPr txBox="1"/>
          <p:nvPr/>
        </p:nvSpPr>
        <p:spPr>
          <a:xfrm>
            <a:off x="8638847" y="1911324"/>
            <a:ext cx="3304058" cy="1877437"/>
          </a:xfrm>
          <a:prstGeom prst="rect">
            <a:avLst/>
          </a:prstGeom>
          <a:noFill/>
        </p:spPr>
        <p:txBody>
          <a:bodyPr wrap="square" rtlCol="0">
            <a:spAutoFit/>
          </a:bodyPr>
          <a:lstStyle/>
          <a:p>
            <a:r>
              <a:rPr lang="en-US" dirty="0">
                <a:latin typeface="Calibri Light" panose="020F0302020204030204" pitchFamily="34" charset="0"/>
              </a:rPr>
              <a:t>27,499 </a:t>
            </a:r>
            <a:r>
              <a:rPr lang="en-US" dirty="0" smtClean="0">
                <a:latin typeface="Calibri Light" panose="020F0302020204030204" pitchFamily="34" charset="0"/>
              </a:rPr>
              <a:t>bipolar cells</a:t>
            </a:r>
          </a:p>
          <a:p>
            <a:endParaRPr lang="en-US" sz="1000" dirty="0">
              <a:latin typeface="Calibri Light" panose="020F0302020204030204" pitchFamily="34" charset="0"/>
            </a:endParaRPr>
          </a:p>
          <a:p>
            <a:r>
              <a:rPr lang="en-US" dirty="0" smtClean="0">
                <a:latin typeface="Calibri Light" panose="020F0302020204030204" pitchFamily="34" charset="0"/>
              </a:rPr>
              <a:t>6 replicates in 2 </a:t>
            </a:r>
            <a:r>
              <a:rPr lang="en-US" dirty="0" smtClean="0">
                <a:latin typeface="Calibri Light" panose="020F0302020204030204" pitchFamily="34" charset="0"/>
              </a:rPr>
              <a:t>batches</a:t>
            </a:r>
          </a:p>
          <a:p>
            <a:endParaRPr lang="en-US" sz="1000" dirty="0" smtClean="0">
              <a:latin typeface="Calibri Light" panose="020F0302020204030204" pitchFamily="34" charset="0"/>
            </a:endParaRPr>
          </a:p>
          <a:p>
            <a:r>
              <a:rPr lang="en-US" dirty="0" smtClean="0">
                <a:latin typeface="Calibri Light" panose="020F0302020204030204" pitchFamily="34" charset="0"/>
              </a:rPr>
              <a:t>14 bipolar cell types</a:t>
            </a:r>
            <a:endParaRPr lang="en-US" dirty="0" smtClean="0">
              <a:latin typeface="Calibri Light" panose="020F0302020204030204" pitchFamily="34" charset="0"/>
            </a:endParaRPr>
          </a:p>
          <a:p>
            <a:r>
              <a:rPr lang="en-US" dirty="0" smtClean="0">
                <a:latin typeface="Calibri Light" panose="020F0302020204030204" pitchFamily="34" charset="0"/>
              </a:rPr>
              <a:t> </a:t>
            </a:r>
            <a:endParaRPr lang="en-US" dirty="0">
              <a:latin typeface="Calibri Light" panose="020F0302020204030204" pitchFamily="34" charset="0"/>
            </a:endParaRPr>
          </a:p>
        </p:txBody>
      </p:sp>
      <p:grpSp>
        <p:nvGrpSpPr>
          <p:cNvPr id="18" name="Group 17"/>
          <p:cNvGrpSpPr/>
          <p:nvPr/>
        </p:nvGrpSpPr>
        <p:grpSpPr>
          <a:xfrm>
            <a:off x="8462058" y="3352800"/>
            <a:ext cx="3540383" cy="2958043"/>
            <a:chOff x="8462058" y="3352800"/>
            <a:chExt cx="3540383" cy="2958043"/>
          </a:xfrm>
        </p:grpSpPr>
        <p:pic>
          <p:nvPicPr>
            <p:cNvPr id="16" name="Picture 15"/>
            <p:cNvPicPr>
              <a:picLocks noChangeAspect="1"/>
            </p:cNvPicPr>
            <p:nvPr/>
          </p:nvPicPr>
          <p:blipFill>
            <a:blip r:embed="rId3">
              <a:lum contrast="20000"/>
            </a:blip>
            <a:stretch>
              <a:fillRect/>
            </a:stretch>
          </p:blipFill>
          <p:spPr>
            <a:xfrm>
              <a:off x="8627429" y="3550860"/>
              <a:ext cx="3375012" cy="2759983"/>
            </a:xfrm>
            <a:prstGeom prst="rect">
              <a:avLst/>
            </a:prstGeom>
          </p:spPr>
        </p:pic>
        <p:sp>
          <p:nvSpPr>
            <p:cNvPr id="17" name="Rectangle 16"/>
            <p:cNvSpPr/>
            <p:nvPr/>
          </p:nvSpPr>
          <p:spPr>
            <a:xfrm>
              <a:off x="8462058" y="3352800"/>
              <a:ext cx="985154" cy="969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1669121" y="1310443"/>
            <a:ext cx="1369115" cy="323165"/>
          </a:xfrm>
          <a:prstGeom prst="rect">
            <a:avLst/>
          </a:prstGeom>
          <a:noFill/>
        </p:spPr>
        <p:txBody>
          <a:bodyPr wrap="square" rtlCol="0">
            <a:spAutoFit/>
          </a:bodyPr>
          <a:lstStyle/>
          <a:p>
            <a:r>
              <a:rPr lang="en-US" sz="1500" dirty="0" smtClean="0">
                <a:solidFill>
                  <a:srgbClr val="FF0000"/>
                </a:solidFill>
              </a:rPr>
              <a:t>ARI = </a:t>
            </a:r>
            <a:r>
              <a:rPr lang="en-US" sz="1500" dirty="0" smtClean="0">
                <a:solidFill>
                  <a:srgbClr val="FF0000"/>
                </a:solidFill>
              </a:rPr>
              <a:t>0.973</a:t>
            </a:r>
            <a:endParaRPr lang="en-US" sz="1500" dirty="0">
              <a:solidFill>
                <a:srgbClr val="FF0000"/>
              </a:solidFill>
            </a:endParaRPr>
          </a:p>
        </p:txBody>
      </p:sp>
      <p:sp>
        <p:nvSpPr>
          <p:cNvPr id="20" name="TextBox 19"/>
          <p:cNvSpPr txBox="1"/>
          <p:nvPr/>
        </p:nvSpPr>
        <p:spPr>
          <a:xfrm>
            <a:off x="4513164" y="1324763"/>
            <a:ext cx="1369115" cy="323165"/>
          </a:xfrm>
          <a:prstGeom prst="rect">
            <a:avLst/>
          </a:prstGeom>
          <a:noFill/>
        </p:spPr>
        <p:txBody>
          <a:bodyPr wrap="square" rtlCol="0">
            <a:spAutoFit/>
          </a:bodyPr>
          <a:lstStyle/>
          <a:p>
            <a:r>
              <a:rPr lang="en-US" sz="1500" dirty="0" smtClean="0">
                <a:solidFill>
                  <a:srgbClr val="FF0000"/>
                </a:solidFill>
              </a:rPr>
              <a:t>ARI = 0.965</a:t>
            </a:r>
            <a:endParaRPr lang="en-US" sz="1500" dirty="0">
              <a:solidFill>
                <a:srgbClr val="FF0000"/>
              </a:solidFill>
            </a:endParaRPr>
          </a:p>
        </p:txBody>
      </p:sp>
      <p:sp>
        <p:nvSpPr>
          <p:cNvPr id="21" name="TextBox 20"/>
          <p:cNvSpPr txBox="1"/>
          <p:nvPr/>
        </p:nvSpPr>
        <p:spPr>
          <a:xfrm>
            <a:off x="7037967" y="1273625"/>
            <a:ext cx="1369115" cy="323165"/>
          </a:xfrm>
          <a:prstGeom prst="rect">
            <a:avLst/>
          </a:prstGeom>
          <a:noFill/>
        </p:spPr>
        <p:txBody>
          <a:bodyPr wrap="square" rtlCol="0">
            <a:spAutoFit/>
          </a:bodyPr>
          <a:lstStyle/>
          <a:p>
            <a:r>
              <a:rPr lang="en-US" sz="1500" dirty="0" smtClean="0">
                <a:solidFill>
                  <a:srgbClr val="FF0000"/>
                </a:solidFill>
              </a:rPr>
              <a:t>ARI = 0.974</a:t>
            </a:r>
            <a:endParaRPr lang="en-US" sz="1500" dirty="0">
              <a:solidFill>
                <a:srgbClr val="FF0000"/>
              </a:solidFill>
            </a:endParaRPr>
          </a:p>
        </p:txBody>
      </p:sp>
      <p:sp>
        <p:nvSpPr>
          <p:cNvPr id="22" name="TextBox 21"/>
          <p:cNvSpPr txBox="1"/>
          <p:nvPr/>
        </p:nvSpPr>
        <p:spPr>
          <a:xfrm>
            <a:off x="1612900" y="4070272"/>
            <a:ext cx="1369115" cy="323165"/>
          </a:xfrm>
          <a:prstGeom prst="rect">
            <a:avLst/>
          </a:prstGeom>
          <a:noFill/>
        </p:spPr>
        <p:txBody>
          <a:bodyPr wrap="square" rtlCol="0">
            <a:spAutoFit/>
          </a:bodyPr>
          <a:lstStyle/>
          <a:p>
            <a:r>
              <a:rPr lang="en-US" sz="1500" dirty="0" smtClean="0">
                <a:solidFill>
                  <a:srgbClr val="FF0000"/>
                </a:solidFill>
              </a:rPr>
              <a:t>ARI = 0.637</a:t>
            </a:r>
            <a:endParaRPr lang="en-US" sz="1500" dirty="0">
              <a:solidFill>
                <a:srgbClr val="FF0000"/>
              </a:solidFill>
            </a:endParaRPr>
          </a:p>
        </p:txBody>
      </p:sp>
      <p:sp>
        <p:nvSpPr>
          <p:cNvPr id="23" name="TextBox 22"/>
          <p:cNvSpPr txBox="1"/>
          <p:nvPr/>
        </p:nvSpPr>
        <p:spPr>
          <a:xfrm>
            <a:off x="4272701" y="4219076"/>
            <a:ext cx="1369115" cy="323165"/>
          </a:xfrm>
          <a:prstGeom prst="rect">
            <a:avLst/>
          </a:prstGeom>
          <a:noFill/>
        </p:spPr>
        <p:txBody>
          <a:bodyPr wrap="square" rtlCol="0">
            <a:spAutoFit/>
          </a:bodyPr>
          <a:lstStyle/>
          <a:p>
            <a:r>
              <a:rPr lang="en-US" sz="1500" dirty="0" smtClean="0">
                <a:solidFill>
                  <a:srgbClr val="FF0000"/>
                </a:solidFill>
              </a:rPr>
              <a:t>ARI = 0.521</a:t>
            </a:r>
            <a:endParaRPr lang="en-US" sz="1500" dirty="0">
              <a:solidFill>
                <a:srgbClr val="FF0000"/>
              </a:solidFill>
            </a:endParaRPr>
          </a:p>
        </p:txBody>
      </p:sp>
      <p:sp>
        <p:nvSpPr>
          <p:cNvPr id="24" name="TextBox 23"/>
          <p:cNvSpPr txBox="1"/>
          <p:nvPr/>
        </p:nvSpPr>
        <p:spPr>
          <a:xfrm>
            <a:off x="7273497" y="4012017"/>
            <a:ext cx="1369115" cy="323165"/>
          </a:xfrm>
          <a:prstGeom prst="rect">
            <a:avLst/>
          </a:prstGeom>
          <a:noFill/>
        </p:spPr>
        <p:txBody>
          <a:bodyPr wrap="square" rtlCol="0">
            <a:spAutoFit/>
          </a:bodyPr>
          <a:lstStyle/>
          <a:p>
            <a:r>
              <a:rPr lang="en-US" sz="1500" dirty="0" smtClean="0">
                <a:solidFill>
                  <a:srgbClr val="FF0000"/>
                </a:solidFill>
              </a:rPr>
              <a:t>ARI = 0.560</a:t>
            </a:r>
            <a:endParaRPr lang="en-US" sz="1500" dirty="0">
              <a:solidFill>
                <a:srgbClr val="FF0000"/>
              </a:solidFill>
            </a:endParaRPr>
          </a:p>
        </p:txBody>
      </p:sp>
      <p:sp>
        <p:nvSpPr>
          <p:cNvPr id="25" name="Slide Number Placeholder 1"/>
          <p:cNvSpPr txBox="1">
            <a:spLocks/>
          </p:cNvSpPr>
          <p:nvPr/>
        </p:nvSpPr>
        <p:spPr>
          <a:xfrm>
            <a:off x="9344766" y="6457347"/>
            <a:ext cx="2844059" cy="365125"/>
          </a:xfrm>
          <a:prstGeom prst="rect">
            <a:avLst/>
          </a:prstGeom>
        </p:spPr>
        <p:txBody>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r"/>
            <a:r>
              <a:rPr lang="en-US" sz="1600" dirty="0" smtClean="0">
                <a:solidFill>
                  <a:schemeClr val="bg1">
                    <a:lumMod val="65000"/>
                  </a:schemeClr>
                </a:solidFill>
              </a:rPr>
              <a:t>15</a:t>
            </a:r>
            <a:endParaRPr lang="en-US" sz="1600" dirty="0">
              <a:solidFill>
                <a:schemeClr val="bg1">
                  <a:lumMod val="65000"/>
                </a:schemeClr>
              </a:solidFill>
            </a:endParaRPr>
          </a:p>
        </p:txBody>
      </p:sp>
    </p:spTree>
    <p:extLst>
      <p:ext uri="{BB962C8B-B14F-4D97-AF65-F5344CB8AC3E}">
        <p14:creationId xmlns:p14="http://schemas.microsoft.com/office/powerpoint/2010/main" val="31236765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43178" y="6467394"/>
            <a:ext cx="2844059" cy="365125"/>
          </a:xfrm>
        </p:spPr>
        <p:txBody>
          <a:bodyPr/>
          <a:lstStyle/>
          <a:p>
            <a:fld id="{22C283BA-319A-4A0F-B168-E853F433D264}" type="slidenum">
              <a:rPr lang="en-US" smtClean="0"/>
              <a:t>16</a:t>
            </a:fld>
            <a:endParaRPr lang="en-US" dirty="0"/>
          </a:p>
        </p:txBody>
      </p:sp>
      <p:sp>
        <p:nvSpPr>
          <p:cNvPr id="4"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Analysis of mouse retina data with batch effect</a:t>
            </a:r>
            <a:endParaRPr lang="en-US" sz="3000" dirty="0">
              <a:ln w="0"/>
              <a:solidFill>
                <a:srgbClr val="FF0000"/>
              </a:solidFill>
              <a:latin typeface="SimSun" panose="02010600030101010101" pitchFamily="2" charset="-122"/>
              <a:ea typeface="SimSun" panose="02010600030101010101" pitchFamily="2" charset="-122"/>
              <a:cs typeface="+mj-cs"/>
            </a:endParaRPr>
          </a:p>
        </p:txBody>
      </p:sp>
      <p:grpSp>
        <p:nvGrpSpPr>
          <p:cNvPr id="13" name="Group 12"/>
          <p:cNvGrpSpPr/>
          <p:nvPr/>
        </p:nvGrpSpPr>
        <p:grpSpPr>
          <a:xfrm>
            <a:off x="150812" y="1280009"/>
            <a:ext cx="8331886" cy="5222307"/>
            <a:chOff x="150812" y="1280009"/>
            <a:chExt cx="8331886" cy="5222307"/>
          </a:xfrm>
        </p:grpSpPr>
        <p:pic>
          <p:nvPicPr>
            <p:cNvPr id="3" name="Picture 2"/>
            <p:cNvPicPr>
              <a:picLocks noChangeAspect="1"/>
            </p:cNvPicPr>
            <p:nvPr/>
          </p:nvPicPr>
          <p:blipFill rotWithShape="1">
            <a:blip r:embed="rId2"/>
            <a:srcRect l="1954" r="2603" b="51193"/>
            <a:stretch/>
          </p:blipFill>
          <p:spPr>
            <a:xfrm>
              <a:off x="150812" y="1498016"/>
              <a:ext cx="8331886" cy="2143144"/>
            </a:xfrm>
            <a:prstGeom prst="rect">
              <a:avLst/>
            </a:prstGeom>
          </p:spPr>
        </p:pic>
        <p:sp>
          <p:nvSpPr>
            <p:cNvPr id="6" name="TextBox 5"/>
            <p:cNvSpPr txBox="1"/>
            <p:nvPr/>
          </p:nvSpPr>
          <p:spPr>
            <a:xfrm>
              <a:off x="1065212" y="1280009"/>
              <a:ext cx="820833" cy="338554"/>
            </a:xfrm>
            <a:prstGeom prst="rect">
              <a:avLst/>
            </a:prstGeom>
            <a:solidFill>
              <a:schemeClr val="bg1"/>
            </a:solidFill>
            <a:ln>
              <a:noFill/>
            </a:ln>
          </p:spPr>
          <p:txBody>
            <a:bodyPr wrap="square" rtlCol="0">
              <a:spAutoFit/>
            </a:bodyPr>
            <a:lstStyle/>
            <a:p>
              <a:r>
                <a:rPr lang="en-US" sz="1600" b="1" dirty="0" smtClean="0">
                  <a:latin typeface="Calibri Light" panose="020F0302020204030204" pitchFamily="34" charset="0"/>
                </a:rPr>
                <a:t>DESC</a:t>
              </a:r>
              <a:endParaRPr lang="en-US" sz="1600" b="1" dirty="0">
                <a:latin typeface="Calibri Light" panose="020F0302020204030204" pitchFamily="34" charset="0"/>
              </a:endParaRPr>
            </a:p>
          </p:txBody>
        </p:sp>
        <p:sp>
          <p:nvSpPr>
            <p:cNvPr id="7" name="TextBox 6"/>
            <p:cNvSpPr txBox="1"/>
            <p:nvPr/>
          </p:nvSpPr>
          <p:spPr>
            <a:xfrm>
              <a:off x="3918909" y="1280009"/>
              <a:ext cx="952289" cy="338554"/>
            </a:xfrm>
            <a:prstGeom prst="rect">
              <a:avLst/>
            </a:prstGeom>
            <a:solidFill>
              <a:schemeClr val="bg1"/>
            </a:solidFill>
            <a:ln>
              <a:noFill/>
            </a:ln>
          </p:spPr>
          <p:txBody>
            <a:bodyPr wrap="square" rtlCol="0">
              <a:spAutoFit/>
            </a:bodyPr>
            <a:lstStyle/>
            <a:p>
              <a:r>
                <a:rPr lang="en-US" sz="1600" b="1" dirty="0" smtClean="0">
                  <a:latin typeface="Calibri Light" panose="020F0302020204030204" pitchFamily="34" charset="0"/>
                </a:rPr>
                <a:t>Louvain</a:t>
              </a:r>
              <a:endParaRPr lang="en-US" sz="1600" b="1" dirty="0">
                <a:latin typeface="Calibri Light" panose="020F0302020204030204" pitchFamily="34" charset="0"/>
              </a:endParaRPr>
            </a:p>
          </p:txBody>
        </p:sp>
        <p:sp>
          <p:nvSpPr>
            <p:cNvPr id="8" name="TextBox 7"/>
            <p:cNvSpPr txBox="1"/>
            <p:nvPr/>
          </p:nvSpPr>
          <p:spPr>
            <a:xfrm>
              <a:off x="6904062" y="1328739"/>
              <a:ext cx="952289" cy="338554"/>
            </a:xfrm>
            <a:prstGeom prst="rect">
              <a:avLst/>
            </a:prstGeom>
            <a:solidFill>
              <a:schemeClr val="bg1"/>
            </a:solidFill>
            <a:ln>
              <a:noFill/>
            </a:ln>
          </p:spPr>
          <p:txBody>
            <a:bodyPr wrap="square" rtlCol="0">
              <a:spAutoFit/>
            </a:bodyPr>
            <a:lstStyle/>
            <a:p>
              <a:r>
                <a:rPr lang="en-US" sz="1600" b="1" dirty="0" smtClean="0">
                  <a:latin typeface="Calibri Light" panose="020F0302020204030204" pitchFamily="34" charset="0"/>
                </a:rPr>
                <a:t>MNN</a:t>
              </a:r>
              <a:endParaRPr lang="en-US" sz="1600" b="1" dirty="0">
                <a:latin typeface="Calibri Light" panose="020F0302020204030204" pitchFamily="34" charset="0"/>
              </a:endParaRPr>
            </a:p>
          </p:txBody>
        </p:sp>
        <p:pic>
          <p:nvPicPr>
            <p:cNvPr id="9" name="Picture 8"/>
            <p:cNvPicPr>
              <a:picLocks noChangeAspect="1"/>
            </p:cNvPicPr>
            <p:nvPr/>
          </p:nvPicPr>
          <p:blipFill rotWithShape="1">
            <a:blip r:embed="rId2"/>
            <a:srcRect l="1954" t="52569" r="2603"/>
            <a:stretch/>
          </p:blipFill>
          <p:spPr>
            <a:xfrm>
              <a:off x="150812" y="4419600"/>
              <a:ext cx="8305800" cy="2082716"/>
            </a:xfrm>
            <a:prstGeom prst="rect">
              <a:avLst/>
            </a:prstGeom>
          </p:spPr>
        </p:pic>
        <p:sp>
          <p:nvSpPr>
            <p:cNvPr id="10" name="TextBox 9"/>
            <p:cNvSpPr txBox="1"/>
            <p:nvPr/>
          </p:nvSpPr>
          <p:spPr>
            <a:xfrm>
              <a:off x="1065212" y="4081046"/>
              <a:ext cx="820833" cy="338554"/>
            </a:xfrm>
            <a:prstGeom prst="rect">
              <a:avLst/>
            </a:prstGeom>
            <a:solidFill>
              <a:schemeClr val="bg1"/>
            </a:solidFill>
            <a:ln>
              <a:noFill/>
            </a:ln>
          </p:spPr>
          <p:txBody>
            <a:bodyPr wrap="square" rtlCol="0">
              <a:spAutoFit/>
            </a:bodyPr>
            <a:lstStyle/>
            <a:p>
              <a:r>
                <a:rPr lang="en-US" sz="1600" b="1" dirty="0" smtClean="0">
                  <a:latin typeface="Calibri Light" panose="020F0302020204030204" pitchFamily="34" charset="0"/>
                </a:rPr>
                <a:t>CCA</a:t>
              </a:r>
              <a:endParaRPr lang="en-US" sz="1600" b="1" dirty="0">
                <a:latin typeface="Calibri Light" panose="020F0302020204030204" pitchFamily="34" charset="0"/>
              </a:endParaRPr>
            </a:p>
          </p:txBody>
        </p:sp>
        <p:sp>
          <p:nvSpPr>
            <p:cNvPr id="11" name="TextBox 10"/>
            <p:cNvSpPr txBox="1"/>
            <p:nvPr/>
          </p:nvSpPr>
          <p:spPr>
            <a:xfrm>
              <a:off x="3986706" y="4250323"/>
              <a:ext cx="820833" cy="338554"/>
            </a:xfrm>
            <a:prstGeom prst="rect">
              <a:avLst/>
            </a:prstGeom>
            <a:solidFill>
              <a:schemeClr val="bg1"/>
            </a:solidFill>
            <a:ln>
              <a:noFill/>
            </a:ln>
          </p:spPr>
          <p:txBody>
            <a:bodyPr wrap="square" rtlCol="0">
              <a:spAutoFit/>
            </a:bodyPr>
            <a:lstStyle/>
            <a:p>
              <a:r>
                <a:rPr lang="en-US" sz="1600" b="1" dirty="0" smtClean="0">
                  <a:latin typeface="Calibri Light" panose="020F0302020204030204" pitchFamily="34" charset="0"/>
                </a:rPr>
                <a:t>SC3</a:t>
              </a:r>
              <a:endParaRPr lang="en-US" sz="1600" b="1" dirty="0">
                <a:latin typeface="Calibri Light" panose="020F0302020204030204" pitchFamily="34" charset="0"/>
              </a:endParaRPr>
            </a:p>
          </p:txBody>
        </p:sp>
        <p:sp>
          <p:nvSpPr>
            <p:cNvPr id="12" name="TextBox 11"/>
            <p:cNvSpPr txBox="1"/>
            <p:nvPr/>
          </p:nvSpPr>
          <p:spPr>
            <a:xfrm>
              <a:off x="6814509" y="4086481"/>
              <a:ext cx="994655" cy="338554"/>
            </a:xfrm>
            <a:prstGeom prst="rect">
              <a:avLst/>
            </a:prstGeom>
            <a:solidFill>
              <a:schemeClr val="bg1"/>
            </a:solidFill>
            <a:ln>
              <a:noFill/>
            </a:ln>
          </p:spPr>
          <p:txBody>
            <a:bodyPr wrap="square" rtlCol="0">
              <a:spAutoFit/>
            </a:bodyPr>
            <a:lstStyle/>
            <a:p>
              <a:r>
                <a:rPr lang="en-US" sz="1600" b="1" dirty="0" err="1" smtClean="0">
                  <a:latin typeface="Calibri Light" panose="020F0302020204030204" pitchFamily="34" charset="0"/>
                </a:rPr>
                <a:t>Infomap</a:t>
              </a:r>
              <a:endParaRPr lang="en-US" sz="1600" b="1" dirty="0">
                <a:latin typeface="Calibri Light" panose="020F0302020204030204" pitchFamily="34" charset="0"/>
              </a:endParaRPr>
            </a:p>
          </p:txBody>
        </p:sp>
      </p:grpSp>
      <p:sp>
        <p:nvSpPr>
          <p:cNvPr id="14" name="Rectangle 13"/>
          <p:cNvSpPr/>
          <p:nvPr/>
        </p:nvSpPr>
        <p:spPr>
          <a:xfrm>
            <a:off x="8609012" y="1251599"/>
            <a:ext cx="3209533" cy="430887"/>
          </a:xfrm>
          <a:prstGeom prst="rect">
            <a:avLst/>
          </a:prstGeom>
        </p:spPr>
        <p:txBody>
          <a:bodyPr wrap="none">
            <a:spAutoFit/>
          </a:bodyPr>
          <a:lstStyle/>
          <a:p>
            <a:r>
              <a:rPr lang="en-US" sz="2200" b="1" u="sng" dirty="0" err="1" smtClean="0">
                <a:latin typeface="Calibri Light" panose="020F0302020204030204" pitchFamily="34" charset="0"/>
                <a:ea typeface="DengXian"/>
              </a:rPr>
              <a:t>Kullback-Leibler</a:t>
            </a:r>
            <a:r>
              <a:rPr lang="en-US" sz="2200" b="1" u="sng" dirty="0" smtClean="0">
                <a:latin typeface="Calibri Light" panose="020F0302020204030204" pitchFamily="34" charset="0"/>
                <a:ea typeface="DengXian"/>
              </a:rPr>
              <a:t> divergence</a:t>
            </a:r>
            <a:endParaRPr lang="en-US" sz="2200" b="1" u="sng" dirty="0">
              <a:latin typeface="Calibri Light" panose="020F0302020204030204" pitchFamily="34" charset="0"/>
            </a:endParaRPr>
          </a:p>
        </p:txBody>
      </p:sp>
      <mc:AlternateContent xmlns:mc="http://schemas.openxmlformats.org/markup-compatibility/2006">
        <mc:Choice xmlns:a14="http://schemas.microsoft.com/office/drawing/2010/main" Requires="a14">
          <p:sp>
            <p:nvSpPr>
              <p:cNvPr id="15" name="Rectangle 14"/>
              <p:cNvSpPr/>
              <p:nvPr/>
            </p:nvSpPr>
            <p:spPr>
              <a:xfrm>
                <a:off x="8798903" y="2041410"/>
                <a:ext cx="2829749" cy="7987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𝐾𝐿</m:t>
                      </m:r>
                      <m:r>
                        <a:rPr lang="en-US" sz="2200" i="0">
                          <a:latin typeface="Cambria Math" panose="02040503050406030204" pitchFamily="18" charset="0"/>
                        </a:rPr>
                        <m:t>=</m:t>
                      </m:r>
                      <m:nary>
                        <m:naryPr>
                          <m:chr m:val="∑"/>
                          <m:limLoc m:val="subSup"/>
                          <m:ctrlPr>
                            <a:rPr lang="en-US" sz="2200" i="1">
                              <a:latin typeface="Cambria Math" panose="02040503050406030204" pitchFamily="18" charset="0"/>
                            </a:rPr>
                          </m:ctrlPr>
                        </m:naryPr>
                        <m:sub>
                          <m:r>
                            <a:rPr lang="en-US" sz="2200" i="1">
                              <a:latin typeface="Cambria Math" panose="02040503050406030204" pitchFamily="18" charset="0"/>
                            </a:rPr>
                            <m:t>𝑏</m:t>
                          </m:r>
                          <m:r>
                            <a:rPr lang="en-US" sz="2200" i="0">
                              <a:latin typeface="Cambria Math" panose="02040503050406030204" pitchFamily="18" charset="0"/>
                            </a:rPr>
                            <m:t>=1</m:t>
                          </m:r>
                        </m:sub>
                        <m:sup>
                          <m:r>
                            <a:rPr lang="en-US" sz="2200" i="1">
                              <a:latin typeface="Cambria Math" panose="02040503050406030204" pitchFamily="18" charset="0"/>
                            </a:rPr>
                            <m:t>𝐵</m:t>
                          </m:r>
                        </m:sup>
                        <m:e>
                          <m:sSub>
                            <m:sSubPr>
                              <m:ctrlPr>
                                <a:rPr lang="en-US" sz="2200" i="1">
                                  <a:latin typeface="Cambria Math" panose="02040503050406030204" pitchFamily="18" charset="0"/>
                                </a:rPr>
                              </m:ctrlPr>
                            </m:sSubPr>
                            <m:e>
                              <m:r>
                                <a:rPr lang="en-US" sz="2200" i="1">
                                  <a:latin typeface="Cambria Math" panose="02040503050406030204" pitchFamily="18" charset="0"/>
                                </a:rPr>
                                <m:t>𝑝</m:t>
                              </m:r>
                            </m:e>
                            <m:sub>
                              <m:r>
                                <a:rPr lang="en-US" sz="2200" i="1">
                                  <a:latin typeface="Cambria Math" panose="02040503050406030204" pitchFamily="18" charset="0"/>
                                </a:rPr>
                                <m:t>𝑏</m:t>
                              </m:r>
                            </m:sub>
                          </m:sSub>
                          <m:r>
                            <a:rPr lang="en-US" sz="2200" i="1">
                              <a:latin typeface="Cambria Math" panose="02040503050406030204" pitchFamily="18" charset="0"/>
                            </a:rPr>
                            <m:t>𝑙𝑜𝑔</m:t>
                          </m:r>
                          <m:f>
                            <m:fPr>
                              <m:ctrlPr>
                                <a:rPr lang="en-US" sz="2200" i="1">
                                  <a:latin typeface="Cambria Math" panose="02040503050406030204" pitchFamily="18" charset="0"/>
                                </a:rPr>
                              </m:ctrlPr>
                            </m:fPr>
                            <m:num>
                              <m:sSub>
                                <m:sSubPr>
                                  <m:ctrlPr>
                                    <a:rPr lang="en-US" sz="2200" i="1">
                                      <a:latin typeface="Cambria Math" panose="02040503050406030204" pitchFamily="18" charset="0"/>
                                    </a:rPr>
                                  </m:ctrlPr>
                                </m:sSubPr>
                                <m:e>
                                  <m:r>
                                    <a:rPr lang="en-US" sz="2200" i="1">
                                      <a:latin typeface="Cambria Math" panose="02040503050406030204" pitchFamily="18" charset="0"/>
                                    </a:rPr>
                                    <m:t>𝑝</m:t>
                                  </m:r>
                                </m:e>
                                <m:sub>
                                  <m:r>
                                    <a:rPr lang="en-US" sz="2200" i="1">
                                      <a:latin typeface="Cambria Math" panose="02040503050406030204" pitchFamily="18" charset="0"/>
                                    </a:rPr>
                                    <m:t>𝑏</m:t>
                                  </m:r>
                                </m:sub>
                              </m:sSub>
                            </m:num>
                            <m:den>
                              <m:sSub>
                                <m:sSubPr>
                                  <m:ctrlPr>
                                    <a:rPr lang="en-US" sz="2200" i="1">
                                      <a:latin typeface="Cambria Math" panose="02040503050406030204" pitchFamily="18" charset="0"/>
                                    </a:rPr>
                                  </m:ctrlPr>
                                </m:sSubPr>
                                <m:e>
                                  <m:r>
                                    <a:rPr lang="en-US" sz="2200" i="1">
                                      <a:latin typeface="Cambria Math" panose="02040503050406030204" pitchFamily="18" charset="0"/>
                                    </a:rPr>
                                    <m:t>𝑞</m:t>
                                  </m:r>
                                </m:e>
                                <m:sub>
                                  <m:r>
                                    <a:rPr lang="en-US" sz="2200" i="1">
                                      <a:latin typeface="Cambria Math" panose="02040503050406030204" pitchFamily="18" charset="0"/>
                                    </a:rPr>
                                    <m:t>𝑏</m:t>
                                  </m:r>
                                </m:sub>
                              </m:sSub>
                            </m:den>
                          </m:f>
                        </m:e>
                      </m:nary>
                    </m:oMath>
                  </m:oMathPara>
                </a14:m>
                <a:endParaRPr lang="en-US" sz="2200" dirty="0"/>
              </a:p>
            </p:txBody>
          </p:sp>
        </mc:Choice>
        <mc:Fallback>
          <p:sp>
            <p:nvSpPr>
              <p:cNvPr id="15" name="Rectangle 14"/>
              <p:cNvSpPr>
                <a:spLocks noRot="1" noChangeAspect="1" noMove="1" noResize="1" noEditPoints="1" noAdjustHandles="1" noChangeArrowheads="1" noChangeShapeType="1" noTextEdit="1"/>
              </p:cNvSpPr>
              <p:nvPr/>
            </p:nvSpPr>
            <p:spPr>
              <a:xfrm>
                <a:off x="8798903" y="2041410"/>
                <a:ext cx="2829749" cy="79874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p:cNvSpPr txBox="1"/>
              <p:nvPr/>
            </p:nvSpPr>
            <p:spPr>
              <a:xfrm>
                <a:off x="8696419" y="3218129"/>
                <a:ext cx="2932233" cy="2862322"/>
              </a:xfrm>
              <a:prstGeom prst="rect">
                <a:avLst/>
              </a:prstGeom>
              <a:noFill/>
            </p:spPr>
            <p:txBody>
              <a:bodyPr wrap="square" rtlCol="0">
                <a:spAutoFit/>
              </a:bodyPr>
              <a:lstStyle/>
              <a:p>
                <a14:m>
                  <m:oMath xmlns:m="http://schemas.openxmlformats.org/officeDocument/2006/math">
                    <m:r>
                      <a:rPr lang="en-US" sz="2200" b="0" i="1" smtClean="0">
                        <a:latin typeface="Cambria Math" panose="02040503050406030204" pitchFamily="18" charset="0"/>
                      </a:rPr>
                      <m:t>𝐵</m:t>
                    </m:r>
                  </m:oMath>
                </a14:m>
                <a:r>
                  <a:rPr lang="en-US" sz="2200" dirty="0" smtClean="0">
                    <a:latin typeface="Calibri Light" panose="020F0302020204030204" pitchFamily="34" charset="0"/>
                  </a:rPr>
                  <a:t>: number of </a:t>
                </a:r>
                <a:r>
                  <a:rPr lang="en-US" sz="2200" dirty="0" smtClean="0">
                    <a:latin typeface="Calibri Light" panose="020F0302020204030204" pitchFamily="34" charset="0"/>
                  </a:rPr>
                  <a:t>batches.</a:t>
                </a:r>
                <a:endParaRPr lang="en-US" sz="2200" dirty="0" smtClean="0">
                  <a:latin typeface="Calibri Light" panose="020F0302020204030204" pitchFamily="34" charset="0"/>
                </a:endParaRPr>
              </a:p>
              <a:p>
                <a:endParaRPr lang="en-US" sz="1000" dirty="0">
                  <a:latin typeface="Calibri Light" panose="020F0302020204030204" pitchFamily="34" charset="0"/>
                </a:endParaRPr>
              </a:p>
              <a:p>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𝑝</m:t>
                        </m:r>
                      </m:e>
                      <m:sub>
                        <m:r>
                          <a:rPr lang="en-US" sz="2200" b="0" i="1" smtClean="0">
                            <a:latin typeface="Cambria Math" panose="02040503050406030204" pitchFamily="18" charset="0"/>
                          </a:rPr>
                          <m:t>𝑏</m:t>
                        </m:r>
                      </m:sub>
                    </m:sSub>
                  </m:oMath>
                </a14:m>
                <a:r>
                  <a:rPr lang="en-US" sz="2200" dirty="0" smtClean="0">
                    <a:latin typeface="Calibri Light" panose="020F0302020204030204" pitchFamily="34" charset="0"/>
                  </a:rPr>
                  <a:t>: </a:t>
                </a:r>
                <a:r>
                  <a:rPr lang="en-US" sz="2200" dirty="0">
                    <a:latin typeface="Calibri Light" panose="020F0302020204030204" pitchFamily="34" charset="0"/>
                  </a:rPr>
                  <a:t>proportion of cells from batch </a:t>
                </a:r>
                <a14:m>
                  <m:oMath xmlns:m="http://schemas.openxmlformats.org/officeDocument/2006/math">
                    <m:r>
                      <a:rPr lang="en-US" sz="2200" i="1">
                        <a:latin typeface="Cambria Math" panose="02040503050406030204" pitchFamily="18" charset="0"/>
                      </a:rPr>
                      <m:t>𝑏</m:t>
                    </m:r>
                  </m:oMath>
                </a14:m>
                <a:r>
                  <a:rPr lang="en-US" sz="2200" dirty="0">
                    <a:latin typeface="Calibri Light" panose="020F0302020204030204" pitchFamily="34" charset="0"/>
                  </a:rPr>
                  <a:t> in a given </a:t>
                </a:r>
                <a:r>
                  <a:rPr lang="en-US" sz="2200" dirty="0" smtClean="0">
                    <a:latin typeface="Calibri Light" panose="020F0302020204030204" pitchFamily="34" charset="0"/>
                  </a:rPr>
                  <a:t>region.</a:t>
                </a:r>
                <a:endParaRPr lang="en-US" sz="2200" dirty="0" smtClean="0">
                  <a:latin typeface="Calibri Light" panose="020F0302020204030204" pitchFamily="34" charset="0"/>
                </a:endParaRPr>
              </a:p>
              <a:p>
                <a:endParaRPr lang="en-US" sz="1000" dirty="0">
                  <a:latin typeface="Calibri Light" panose="020F0302020204030204" pitchFamily="34" charset="0"/>
                </a:endParaRPr>
              </a:p>
              <a:p>
                <a14:m>
                  <m:oMath xmlns:m="http://schemas.openxmlformats.org/officeDocument/2006/math">
                    <m:sSub>
                      <m:sSubPr>
                        <m:ctrlPr>
                          <a:rPr lang="en-US" sz="2200" i="1">
                            <a:latin typeface="Cambria Math" panose="02040503050406030204" pitchFamily="18" charset="0"/>
                          </a:rPr>
                        </m:ctrlPr>
                      </m:sSubPr>
                      <m:e>
                        <m:r>
                          <a:rPr lang="en-US" sz="2200" b="0" i="1" smtClean="0">
                            <a:latin typeface="Cambria Math" panose="02040503050406030204" pitchFamily="18" charset="0"/>
                          </a:rPr>
                          <m:t>𝑞</m:t>
                        </m:r>
                      </m:e>
                      <m:sub>
                        <m:r>
                          <a:rPr lang="en-US" sz="2200" i="1">
                            <a:latin typeface="Cambria Math" panose="02040503050406030204" pitchFamily="18" charset="0"/>
                          </a:rPr>
                          <m:t>𝑏</m:t>
                        </m:r>
                      </m:sub>
                    </m:sSub>
                  </m:oMath>
                </a14:m>
                <a:r>
                  <a:rPr lang="en-US" sz="2200" dirty="0">
                    <a:latin typeface="Calibri Light" panose="020F0302020204030204" pitchFamily="34" charset="0"/>
                  </a:rPr>
                  <a:t>: proportion of cells from batch </a:t>
                </a:r>
                <a14:m>
                  <m:oMath xmlns:m="http://schemas.openxmlformats.org/officeDocument/2006/math">
                    <m:r>
                      <a:rPr lang="en-US" sz="2200" i="1">
                        <a:latin typeface="Cambria Math" panose="02040503050406030204" pitchFamily="18" charset="0"/>
                      </a:rPr>
                      <m:t>𝑏</m:t>
                    </m:r>
                  </m:oMath>
                </a14:m>
                <a:r>
                  <a:rPr lang="en-US" sz="2200" dirty="0">
                    <a:latin typeface="Calibri Light" panose="020F0302020204030204" pitchFamily="34" charset="0"/>
                  </a:rPr>
                  <a:t> </a:t>
                </a:r>
                <a:r>
                  <a:rPr lang="en-US" sz="2200" dirty="0" smtClean="0">
                    <a:latin typeface="Calibri Light" panose="020F0302020204030204" pitchFamily="34" charset="0"/>
                  </a:rPr>
                  <a:t>among all </a:t>
                </a:r>
                <a:r>
                  <a:rPr lang="en-US" sz="2200" dirty="0" smtClean="0">
                    <a:latin typeface="Calibri Light" panose="020F0302020204030204" pitchFamily="34" charset="0"/>
                  </a:rPr>
                  <a:t>cells.</a:t>
                </a:r>
                <a:endParaRPr lang="en-US" sz="2200" dirty="0">
                  <a:latin typeface="Calibri Light" panose="020F0302020204030204"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8696419" y="3218129"/>
                <a:ext cx="2932233" cy="2862322"/>
              </a:xfrm>
              <a:prstGeom prst="rect">
                <a:avLst/>
              </a:prstGeom>
              <a:blipFill>
                <a:blip r:embed="rId4"/>
                <a:stretch>
                  <a:fillRect l="-2703" t="-1493" r="-208" b="-213"/>
                </a:stretch>
              </a:blipFill>
            </p:spPr>
            <p:txBody>
              <a:bodyPr/>
              <a:lstStyle/>
              <a:p>
                <a:r>
                  <a:rPr lang="en-US">
                    <a:noFill/>
                  </a:rPr>
                  <a:t> </a:t>
                </a:r>
              </a:p>
            </p:txBody>
          </p:sp>
        </mc:Fallback>
      </mc:AlternateContent>
    </p:spTree>
    <p:extLst>
      <p:ext uri="{BB962C8B-B14F-4D97-AF65-F5344CB8AC3E}">
        <p14:creationId xmlns:p14="http://schemas.microsoft.com/office/powerpoint/2010/main" val="345516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44766" y="6492875"/>
            <a:ext cx="2844059" cy="365125"/>
          </a:xfrm>
        </p:spPr>
        <p:txBody>
          <a:bodyPr/>
          <a:lstStyle/>
          <a:p>
            <a:fld id="{22C283BA-319A-4A0F-B168-E853F433D264}" type="slidenum">
              <a:rPr lang="en-US" smtClean="0"/>
              <a:t>17</a:t>
            </a:fld>
            <a:endParaRPr lang="en-US"/>
          </a:p>
        </p:txBody>
      </p:sp>
      <p:grpSp>
        <p:nvGrpSpPr>
          <p:cNvPr id="17" name="Group 16"/>
          <p:cNvGrpSpPr/>
          <p:nvPr/>
        </p:nvGrpSpPr>
        <p:grpSpPr>
          <a:xfrm>
            <a:off x="477122" y="1371600"/>
            <a:ext cx="11234579" cy="3725144"/>
            <a:chOff x="456666" y="1652160"/>
            <a:chExt cx="11234579" cy="3725144"/>
          </a:xfrm>
        </p:grpSpPr>
        <p:pic>
          <p:nvPicPr>
            <p:cNvPr id="7" name="Picture 6"/>
            <p:cNvPicPr>
              <a:picLocks noChangeAspect="1"/>
            </p:cNvPicPr>
            <p:nvPr/>
          </p:nvPicPr>
          <p:blipFill rotWithShape="1">
            <a:blip r:embed="rId3"/>
            <a:srcRect l="95900" t="39637" r="354" b="37735"/>
            <a:stretch/>
          </p:blipFill>
          <p:spPr>
            <a:xfrm>
              <a:off x="10844543" y="2895600"/>
              <a:ext cx="846702" cy="1066800"/>
            </a:xfrm>
            <a:prstGeom prst="rect">
              <a:avLst/>
            </a:prstGeom>
          </p:spPr>
        </p:pic>
        <p:grpSp>
          <p:nvGrpSpPr>
            <p:cNvPr id="15" name="Group 14"/>
            <p:cNvGrpSpPr/>
            <p:nvPr/>
          </p:nvGrpSpPr>
          <p:grpSpPr>
            <a:xfrm>
              <a:off x="456666" y="2286000"/>
              <a:ext cx="10209746" cy="2466464"/>
              <a:chOff x="380466" y="1000636"/>
              <a:chExt cx="10209746" cy="2466464"/>
            </a:xfrm>
          </p:grpSpPr>
          <p:pic>
            <p:nvPicPr>
              <p:cNvPr id="3" name="Picture 2"/>
              <p:cNvPicPr>
                <a:picLocks noChangeAspect="1"/>
              </p:cNvPicPr>
              <p:nvPr/>
            </p:nvPicPr>
            <p:blipFill rotWithShape="1">
              <a:blip r:embed="rId4"/>
              <a:srcRect l="2641" t="7055" r="80690" b="58562"/>
              <a:stretch/>
            </p:blipFill>
            <p:spPr>
              <a:xfrm>
                <a:off x="380466" y="1000636"/>
                <a:ext cx="2391724" cy="2466464"/>
              </a:xfrm>
              <a:prstGeom prst="rect">
                <a:avLst/>
              </a:prstGeom>
            </p:spPr>
          </p:pic>
          <p:pic>
            <p:nvPicPr>
              <p:cNvPr id="4" name="Picture 3"/>
              <p:cNvPicPr>
                <a:picLocks noChangeAspect="1"/>
              </p:cNvPicPr>
              <p:nvPr/>
            </p:nvPicPr>
            <p:blipFill rotWithShape="1">
              <a:blip r:embed="rId3"/>
              <a:srcRect l="27588" t="9329" r="55547" b="12183"/>
              <a:stretch/>
            </p:blipFill>
            <p:spPr>
              <a:xfrm>
                <a:off x="2872077" y="1042100"/>
                <a:ext cx="2459232" cy="2386900"/>
              </a:xfrm>
              <a:prstGeom prst="rect">
                <a:avLst/>
              </a:prstGeom>
            </p:spPr>
          </p:pic>
          <p:pic>
            <p:nvPicPr>
              <p:cNvPr id="5" name="Picture 4"/>
              <p:cNvPicPr>
                <a:picLocks noChangeAspect="1"/>
              </p:cNvPicPr>
              <p:nvPr/>
            </p:nvPicPr>
            <p:blipFill rotWithShape="1">
              <a:blip r:embed="rId3"/>
              <a:srcRect l="52825" t="10667" r="30393" b="13466"/>
              <a:stretch/>
            </p:blipFill>
            <p:spPr>
              <a:xfrm>
                <a:off x="5501470" y="1049720"/>
                <a:ext cx="2531561" cy="2386900"/>
              </a:xfrm>
              <a:prstGeom prst="rect">
                <a:avLst/>
              </a:prstGeom>
            </p:spPr>
          </p:pic>
          <p:pic>
            <p:nvPicPr>
              <p:cNvPr id="6" name="Picture 5"/>
              <p:cNvPicPr>
                <a:picLocks noChangeAspect="1"/>
              </p:cNvPicPr>
              <p:nvPr/>
            </p:nvPicPr>
            <p:blipFill rotWithShape="1">
              <a:blip r:embed="rId3"/>
              <a:srcRect l="77569" t="8718" r="4854" b="9912"/>
              <a:stretch/>
            </p:blipFill>
            <p:spPr>
              <a:xfrm>
                <a:off x="8135757" y="1059180"/>
                <a:ext cx="2454455" cy="2369819"/>
              </a:xfrm>
              <a:prstGeom prst="rect">
                <a:avLst/>
              </a:prstGeom>
            </p:spPr>
          </p:pic>
        </p:grpSp>
        <p:sp>
          <p:nvSpPr>
            <p:cNvPr id="8" name="Isosceles Triangle 7"/>
            <p:cNvSpPr/>
            <p:nvPr/>
          </p:nvSpPr>
          <p:spPr>
            <a:xfrm rot="5400000">
              <a:off x="5425769" y="365261"/>
              <a:ext cx="401444" cy="9622642"/>
            </a:xfrm>
            <a:prstGeom prst="triangle">
              <a:avLst/>
            </a:prstGeom>
            <a:gradFill flip="none" rotWithShape="1">
              <a:gsLst>
                <a:gs pos="100000">
                  <a:schemeClr val="tx1">
                    <a:lumMod val="65000"/>
                    <a:lumOff val="35000"/>
                  </a:schemeClr>
                </a:gs>
                <a:gs pos="58000">
                  <a:schemeClr val="bg1">
                    <a:lumMod val="85000"/>
                  </a:schemeClr>
                </a:gs>
                <a:gs pos="0">
                  <a:schemeClr val="bg1">
                    <a:lumMod val="95000"/>
                  </a:schemeClr>
                </a:gs>
                <a:gs pos="100000">
                  <a:schemeClr val="accent1">
                    <a:lumMod val="30000"/>
                    <a:lumOff val="7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88291" y="4638339"/>
              <a:ext cx="1676400" cy="430887"/>
            </a:xfrm>
            <a:prstGeom prst="rect">
              <a:avLst/>
            </a:prstGeom>
            <a:noFill/>
          </p:spPr>
          <p:txBody>
            <a:bodyPr wrap="square" rtlCol="0">
              <a:spAutoFit/>
            </a:bodyPr>
            <a:lstStyle/>
            <a:p>
              <a:r>
                <a:rPr lang="en-US" sz="2200" dirty="0" smtClean="0">
                  <a:latin typeface="Calibri Light" panose="020F0302020204030204" pitchFamily="34" charset="0"/>
                </a:rPr>
                <a:t>Batch effect</a:t>
              </a:r>
              <a:endParaRPr lang="en-US" sz="2200" dirty="0">
                <a:latin typeface="Calibri Light" panose="020F0302020204030204" pitchFamily="34" charset="0"/>
              </a:endParaRPr>
            </a:p>
          </p:txBody>
        </p:sp>
        <p:sp>
          <p:nvSpPr>
            <p:cNvPr id="10" name="TextBox 9"/>
            <p:cNvSpPr txBox="1"/>
            <p:nvPr/>
          </p:nvSpPr>
          <p:spPr>
            <a:xfrm>
              <a:off x="8775064" y="1660972"/>
              <a:ext cx="1676400" cy="430887"/>
            </a:xfrm>
            <a:prstGeom prst="rect">
              <a:avLst/>
            </a:prstGeom>
            <a:noFill/>
          </p:spPr>
          <p:txBody>
            <a:bodyPr wrap="square" rtlCol="0">
              <a:spAutoFit/>
            </a:bodyPr>
            <a:lstStyle/>
            <a:p>
              <a:r>
                <a:rPr lang="en-US" sz="2200" b="1" dirty="0" smtClean="0">
                  <a:latin typeface="Calibri Light" panose="020F0302020204030204" pitchFamily="34" charset="0"/>
                </a:rPr>
                <a:t>Epoch</a:t>
              </a:r>
              <a:r>
                <a:rPr lang="en-US" sz="2200" b="1" dirty="0" smtClean="0">
                  <a:latin typeface="Calibri Light" panose="020F0302020204030204" pitchFamily="34" charset="0"/>
                </a:rPr>
                <a:t>: </a:t>
              </a:r>
              <a:r>
                <a:rPr lang="en-US" sz="2200" b="1" dirty="0" smtClean="0">
                  <a:latin typeface="Calibri Light" panose="020F0302020204030204" pitchFamily="34" charset="0"/>
                </a:rPr>
                <a:t>9</a:t>
              </a:r>
              <a:endParaRPr lang="en-US" sz="2200" b="1" dirty="0">
                <a:latin typeface="Calibri Light" panose="020F0302020204030204" pitchFamily="34" charset="0"/>
              </a:endParaRPr>
            </a:p>
          </p:txBody>
        </p:sp>
        <p:sp>
          <p:nvSpPr>
            <p:cNvPr id="11" name="TextBox 10"/>
            <p:cNvSpPr txBox="1"/>
            <p:nvPr/>
          </p:nvSpPr>
          <p:spPr>
            <a:xfrm>
              <a:off x="3546156" y="1660974"/>
              <a:ext cx="1676400" cy="430887"/>
            </a:xfrm>
            <a:prstGeom prst="rect">
              <a:avLst/>
            </a:prstGeom>
            <a:noFill/>
          </p:spPr>
          <p:txBody>
            <a:bodyPr wrap="square" rtlCol="0">
              <a:spAutoFit/>
            </a:bodyPr>
            <a:lstStyle/>
            <a:p>
              <a:r>
                <a:rPr lang="en-US" sz="2200" b="1" dirty="0" smtClean="0">
                  <a:latin typeface="Calibri Light" panose="020F0302020204030204" pitchFamily="34" charset="0"/>
                </a:rPr>
                <a:t>Epoch: </a:t>
              </a:r>
              <a:r>
                <a:rPr lang="en-US" sz="2200" b="1" dirty="0" smtClean="0">
                  <a:latin typeface="Calibri Light" panose="020F0302020204030204" pitchFamily="34" charset="0"/>
                </a:rPr>
                <a:t>3</a:t>
              </a:r>
              <a:endParaRPr lang="en-US" sz="2200" b="1" dirty="0">
                <a:latin typeface="Calibri Light" panose="020F0302020204030204" pitchFamily="34" charset="0"/>
              </a:endParaRPr>
            </a:p>
          </p:txBody>
        </p:sp>
        <p:sp>
          <p:nvSpPr>
            <p:cNvPr id="12" name="TextBox 11"/>
            <p:cNvSpPr txBox="1"/>
            <p:nvPr/>
          </p:nvSpPr>
          <p:spPr>
            <a:xfrm>
              <a:off x="6191794" y="1652160"/>
              <a:ext cx="1676400" cy="430887"/>
            </a:xfrm>
            <a:prstGeom prst="rect">
              <a:avLst/>
            </a:prstGeom>
            <a:noFill/>
          </p:spPr>
          <p:txBody>
            <a:bodyPr wrap="square" rtlCol="0">
              <a:spAutoFit/>
            </a:bodyPr>
            <a:lstStyle/>
            <a:p>
              <a:r>
                <a:rPr lang="en-US" sz="2200" b="1" dirty="0" smtClean="0">
                  <a:latin typeface="Calibri Light" panose="020F0302020204030204" pitchFamily="34" charset="0"/>
                </a:rPr>
                <a:t>Epoch</a:t>
              </a:r>
              <a:r>
                <a:rPr lang="en-US" sz="2200" b="1" dirty="0" smtClean="0">
                  <a:latin typeface="Calibri Light" panose="020F0302020204030204" pitchFamily="34" charset="0"/>
                </a:rPr>
                <a:t>: </a:t>
              </a:r>
              <a:r>
                <a:rPr lang="en-US" sz="2200" b="1" dirty="0" smtClean="0">
                  <a:latin typeface="Calibri Light" panose="020F0302020204030204" pitchFamily="34" charset="0"/>
                </a:rPr>
                <a:t>6</a:t>
              </a:r>
              <a:endParaRPr lang="en-US" sz="2200" b="1" dirty="0">
                <a:latin typeface="Calibri Light" panose="020F0302020204030204" pitchFamily="34" charset="0"/>
              </a:endParaRPr>
            </a:p>
          </p:txBody>
        </p:sp>
        <p:sp>
          <p:nvSpPr>
            <p:cNvPr id="13" name="TextBox 12"/>
            <p:cNvSpPr txBox="1"/>
            <p:nvPr/>
          </p:nvSpPr>
          <p:spPr>
            <a:xfrm>
              <a:off x="1065212" y="1660973"/>
              <a:ext cx="1676400" cy="430887"/>
            </a:xfrm>
            <a:prstGeom prst="rect">
              <a:avLst/>
            </a:prstGeom>
            <a:noFill/>
          </p:spPr>
          <p:txBody>
            <a:bodyPr wrap="square" rtlCol="0">
              <a:spAutoFit/>
            </a:bodyPr>
            <a:lstStyle/>
            <a:p>
              <a:r>
                <a:rPr lang="en-US" sz="2200" b="1" dirty="0" smtClean="0">
                  <a:latin typeface="Calibri Light" panose="020F0302020204030204" pitchFamily="34" charset="0"/>
                </a:rPr>
                <a:t>Epoch: </a:t>
              </a:r>
              <a:r>
                <a:rPr lang="en-US" sz="2200" b="1" dirty="0" smtClean="0">
                  <a:latin typeface="Calibri Light" panose="020F0302020204030204" pitchFamily="34" charset="0"/>
                </a:rPr>
                <a:t>0</a:t>
              </a:r>
              <a:endParaRPr lang="en-US" sz="2200" b="1" dirty="0">
                <a:latin typeface="Calibri Light" panose="020F0302020204030204" pitchFamily="34" charset="0"/>
              </a:endParaRPr>
            </a:p>
          </p:txBody>
        </p:sp>
      </p:grpSp>
      <p:sp>
        <p:nvSpPr>
          <p:cNvPr id="14"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Analysis of mouse retina data with batch effect</a:t>
            </a:r>
            <a:endParaRPr lang="en-US" sz="3000" dirty="0">
              <a:ln w="0"/>
              <a:solidFill>
                <a:srgbClr val="FF0000"/>
              </a:solidFill>
              <a:latin typeface="SimSun" panose="02010600030101010101" pitchFamily="2" charset="-122"/>
              <a:ea typeface="SimSun" panose="02010600030101010101" pitchFamily="2" charset="-122"/>
              <a:cs typeface="+mj-cs"/>
            </a:endParaRPr>
          </a:p>
        </p:txBody>
      </p:sp>
      <p:sp>
        <p:nvSpPr>
          <p:cNvPr id="16" name="TextBox 15"/>
          <p:cNvSpPr txBox="1"/>
          <p:nvPr/>
        </p:nvSpPr>
        <p:spPr>
          <a:xfrm>
            <a:off x="787791" y="5538509"/>
            <a:ext cx="10613242" cy="830997"/>
          </a:xfrm>
          <a:prstGeom prst="rect">
            <a:avLst/>
          </a:prstGeom>
          <a:noFill/>
        </p:spPr>
        <p:txBody>
          <a:bodyPr wrap="square" rtlCol="0">
            <a:spAutoFit/>
          </a:bodyPr>
          <a:lstStyle/>
          <a:p>
            <a:r>
              <a:rPr lang="en-US" dirty="0" smtClean="0">
                <a:latin typeface="Calibri Light" panose="020F0302020204030204" pitchFamily="34" charset="0"/>
              </a:rPr>
              <a:t>Over iterations, cells from the same cluster are moved closer and closer to the cluster centroid, and hence help remove batch effect.</a:t>
            </a:r>
            <a:endParaRPr lang="en-US" dirty="0">
              <a:latin typeface="Calibri Light" panose="020F0302020204030204" pitchFamily="34" charset="0"/>
            </a:endParaRPr>
          </a:p>
        </p:txBody>
      </p:sp>
    </p:spTree>
    <p:extLst>
      <p:ext uri="{BB962C8B-B14F-4D97-AF65-F5344CB8AC3E}">
        <p14:creationId xmlns:p14="http://schemas.microsoft.com/office/powerpoint/2010/main" val="6020600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75835" y="6460218"/>
            <a:ext cx="2844059" cy="365125"/>
          </a:xfrm>
        </p:spPr>
        <p:txBody>
          <a:bodyPr/>
          <a:lstStyle/>
          <a:p>
            <a:fld id="{22C283BA-319A-4A0F-B168-E853F433D264}" type="slidenum">
              <a:rPr lang="en-US" smtClean="0"/>
              <a:t>18</a:t>
            </a:fld>
            <a:endParaRPr lang="en-US"/>
          </a:p>
        </p:txBody>
      </p:sp>
      <p:sp>
        <p:nvSpPr>
          <p:cNvPr id="4"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Analysis of mouse retina data with batch effect</a:t>
            </a:r>
            <a:endParaRPr lang="en-US" sz="3000" dirty="0">
              <a:ln w="0"/>
              <a:solidFill>
                <a:srgbClr val="FF0000"/>
              </a:solidFill>
              <a:latin typeface="SimSun" panose="02010600030101010101" pitchFamily="2" charset="-122"/>
              <a:ea typeface="SimSun" panose="02010600030101010101" pitchFamily="2" charset="-122"/>
              <a:cs typeface="+mj-cs"/>
            </a:endParaRPr>
          </a:p>
        </p:txBody>
      </p:sp>
      <p:grpSp>
        <p:nvGrpSpPr>
          <p:cNvPr id="3" name="Group 2"/>
          <p:cNvGrpSpPr/>
          <p:nvPr/>
        </p:nvGrpSpPr>
        <p:grpSpPr>
          <a:xfrm>
            <a:off x="531812" y="1752738"/>
            <a:ext cx="10591801" cy="5044151"/>
            <a:chOff x="531811" y="1319743"/>
            <a:chExt cx="10591801" cy="5044151"/>
          </a:xfrm>
        </p:grpSpPr>
        <p:grpSp>
          <p:nvGrpSpPr>
            <p:cNvPr id="14" name="Group 13"/>
            <p:cNvGrpSpPr/>
            <p:nvPr/>
          </p:nvGrpSpPr>
          <p:grpSpPr>
            <a:xfrm>
              <a:off x="684212" y="1319743"/>
              <a:ext cx="10439400" cy="5044151"/>
              <a:chOff x="684212" y="1319743"/>
              <a:chExt cx="10439400" cy="5044151"/>
            </a:xfrm>
          </p:grpSpPr>
          <p:pic>
            <p:nvPicPr>
              <p:cNvPr id="6" name="Picture 5"/>
              <p:cNvPicPr>
                <a:picLocks noChangeAspect="1"/>
              </p:cNvPicPr>
              <p:nvPr/>
            </p:nvPicPr>
            <p:blipFill rotWithShape="1">
              <a:blip r:embed="rId2"/>
              <a:srcRect l="5780" r="23410" b="5912"/>
              <a:stretch/>
            </p:blipFill>
            <p:spPr>
              <a:xfrm>
                <a:off x="684212" y="1319743"/>
                <a:ext cx="4897479" cy="4648200"/>
              </a:xfrm>
              <a:prstGeom prst="rect">
                <a:avLst/>
              </a:prstGeom>
            </p:spPr>
          </p:pic>
          <p:pic>
            <p:nvPicPr>
              <p:cNvPr id="8" name="Picture 7"/>
              <p:cNvPicPr>
                <a:picLocks noChangeAspect="1"/>
              </p:cNvPicPr>
              <p:nvPr/>
            </p:nvPicPr>
            <p:blipFill rotWithShape="1">
              <a:blip r:embed="rId3"/>
              <a:srcRect t="53203" r="79372" b="5542"/>
              <a:stretch/>
            </p:blipFill>
            <p:spPr>
              <a:xfrm>
                <a:off x="6221040" y="1319743"/>
                <a:ext cx="4902572" cy="4902572"/>
              </a:xfrm>
              <a:prstGeom prst="rect">
                <a:avLst/>
              </a:prstGeom>
            </p:spPr>
          </p:pic>
          <p:sp>
            <p:nvSpPr>
              <p:cNvPr id="12" name="TextBox 11"/>
              <p:cNvSpPr txBox="1"/>
              <p:nvPr/>
            </p:nvSpPr>
            <p:spPr>
              <a:xfrm>
                <a:off x="1370012" y="5717563"/>
                <a:ext cx="5003428" cy="369332"/>
              </a:xfrm>
              <a:prstGeom prst="rect">
                <a:avLst/>
              </a:prstGeom>
              <a:solidFill>
                <a:schemeClr val="bg1"/>
              </a:solidFill>
              <a:ln>
                <a:solidFill>
                  <a:schemeClr val="bg1"/>
                </a:solidFill>
              </a:ln>
            </p:spPr>
            <p:txBody>
              <a:bodyPr wrap="square" rtlCol="0">
                <a:spAutoFit/>
              </a:bodyPr>
              <a:lstStyle/>
              <a:p>
                <a:r>
                  <a:rPr lang="en-US" sz="1800" b="1" dirty="0" smtClean="0">
                    <a:latin typeface="Calibri Light" panose="020F0302020204030204" pitchFamily="34" charset="0"/>
                  </a:rPr>
                  <a:t>DESC   Louvain  CCA    MNN   </a:t>
                </a:r>
                <a:r>
                  <a:rPr lang="en-US" sz="1800" b="1" dirty="0" err="1" smtClean="0">
                    <a:latin typeface="Calibri Light" panose="020F0302020204030204" pitchFamily="34" charset="0"/>
                  </a:rPr>
                  <a:t>Infomap</a:t>
                </a:r>
                <a:r>
                  <a:rPr lang="en-US" sz="1800" b="1" dirty="0" smtClean="0">
                    <a:latin typeface="Calibri Light" panose="020F0302020204030204" pitchFamily="34" charset="0"/>
                  </a:rPr>
                  <a:t>   SC3</a:t>
                </a:r>
                <a:endParaRPr lang="en-US" sz="1800" b="1" dirty="0">
                  <a:latin typeface="Calibri Light" panose="020F0302020204030204" pitchFamily="34" charset="0"/>
                </a:endParaRPr>
              </a:p>
            </p:txBody>
          </p:sp>
          <p:sp>
            <p:nvSpPr>
              <p:cNvPr id="13" name="TextBox 12"/>
              <p:cNvSpPr txBox="1"/>
              <p:nvPr/>
            </p:nvSpPr>
            <p:spPr>
              <a:xfrm>
                <a:off x="6932612" y="5717563"/>
                <a:ext cx="4038600" cy="646331"/>
              </a:xfrm>
              <a:prstGeom prst="rect">
                <a:avLst/>
              </a:prstGeom>
              <a:solidFill>
                <a:schemeClr val="bg1"/>
              </a:solidFill>
              <a:ln>
                <a:solidFill>
                  <a:schemeClr val="bg1"/>
                </a:solidFill>
              </a:ln>
            </p:spPr>
            <p:txBody>
              <a:bodyPr wrap="square" rtlCol="0">
                <a:spAutoFit/>
              </a:bodyPr>
              <a:lstStyle/>
              <a:p>
                <a:r>
                  <a:rPr lang="en-US" sz="1800" b="1" dirty="0" smtClean="0">
                    <a:latin typeface="Calibri Light" panose="020F0302020204030204" pitchFamily="34" charset="0"/>
                  </a:rPr>
                  <a:t>Epoch 0      </a:t>
                </a:r>
                <a:r>
                  <a:rPr lang="en-US" sz="1800" b="1" dirty="0" smtClean="0">
                    <a:latin typeface="Calibri Light" panose="020F0302020204030204" pitchFamily="34" charset="0"/>
                  </a:rPr>
                  <a:t>Epoch 3      Epoch 6      Epoch 9</a:t>
                </a:r>
              </a:p>
              <a:p>
                <a:endParaRPr lang="en-US" sz="1800" b="1" dirty="0">
                  <a:latin typeface="Calibri Light" panose="020F0302020204030204" pitchFamily="34" charset="0"/>
                </a:endParaRPr>
              </a:p>
            </p:txBody>
          </p:sp>
        </p:grpSp>
        <p:sp>
          <p:nvSpPr>
            <p:cNvPr id="15" name="TextBox 14"/>
            <p:cNvSpPr txBox="1"/>
            <p:nvPr/>
          </p:nvSpPr>
          <p:spPr>
            <a:xfrm rot="16200000">
              <a:off x="-608956" y="2893369"/>
              <a:ext cx="2743200" cy="461665"/>
            </a:xfrm>
            <a:prstGeom prst="rect">
              <a:avLst/>
            </a:prstGeom>
            <a:solidFill>
              <a:schemeClr val="bg1"/>
            </a:solidFill>
          </p:spPr>
          <p:txBody>
            <a:bodyPr wrap="square" rtlCol="0">
              <a:spAutoFit/>
            </a:bodyPr>
            <a:lstStyle/>
            <a:p>
              <a:r>
                <a:rPr lang="en-US" dirty="0" smtClean="0"/>
                <a:t>KL divergence</a:t>
              </a:r>
              <a:endParaRPr lang="en-US" dirty="0"/>
            </a:p>
          </p:txBody>
        </p:sp>
        <p:sp>
          <p:nvSpPr>
            <p:cNvPr id="16" name="TextBox 15"/>
            <p:cNvSpPr txBox="1"/>
            <p:nvPr/>
          </p:nvSpPr>
          <p:spPr>
            <a:xfrm rot="16200000">
              <a:off x="4849441" y="3045768"/>
              <a:ext cx="2743200" cy="461665"/>
            </a:xfrm>
            <a:prstGeom prst="rect">
              <a:avLst/>
            </a:prstGeom>
            <a:solidFill>
              <a:schemeClr val="bg1"/>
            </a:solidFill>
          </p:spPr>
          <p:txBody>
            <a:bodyPr wrap="square" rtlCol="0">
              <a:spAutoFit/>
            </a:bodyPr>
            <a:lstStyle/>
            <a:p>
              <a:r>
                <a:rPr lang="en-US" dirty="0" smtClean="0"/>
                <a:t>KL divergence</a:t>
              </a:r>
              <a:endParaRPr lang="en-US" dirty="0"/>
            </a:p>
          </p:txBody>
        </p:sp>
      </p:grpSp>
      <p:sp>
        <p:nvSpPr>
          <p:cNvPr id="5" name="TextBox 4"/>
          <p:cNvSpPr txBox="1"/>
          <p:nvPr/>
        </p:nvSpPr>
        <p:spPr>
          <a:xfrm>
            <a:off x="1397460" y="1291073"/>
            <a:ext cx="4391597" cy="461665"/>
          </a:xfrm>
          <a:prstGeom prst="rect">
            <a:avLst/>
          </a:prstGeom>
          <a:noFill/>
        </p:spPr>
        <p:txBody>
          <a:bodyPr wrap="square" rtlCol="0">
            <a:spAutoFit/>
          </a:bodyPr>
          <a:lstStyle/>
          <a:p>
            <a:r>
              <a:rPr lang="en-US" dirty="0" smtClean="0"/>
              <a:t>Comparison of different methods</a:t>
            </a:r>
            <a:endParaRPr lang="en-US" dirty="0"/>
          </a:p>
        </p:txBody>
      </p:sp>
      <p:sp>
        <p:nvSpPr>
          <p:cNvPr id="18" name="TextBox 17"/>
          <p:cNvSpPr txBox="1"/>
          <p:nvPr/>
        </p:nvSpPr>
        <p:spPr>
          <a:xfrm>
            <a:off x="6704013" y="1321251"/>
            <a:ext cx="4840944" cy="461665"/>
          </a:xfrm>
          <a:prstGeom prst="rect">
            <a:avLst/>
          </a:prstGeom>
          <a:noFill/>
        </p:spPr>
        <p:txBody>
          <a:bodyPr wrap="square" rtlCol="0">
            <a:spAutoFit/>
          </a:bodyPr>
          <a:lstStyle/>
          <a:p>
            <a:r>
              <a:rPr lang="en-US" dirty="0" smtClean="0"/>
              <a:t>Performance of DESC over iterations</a:t>
            </a:r>
            <a:endParaRPr lang="en-US" dirty="0"/>
          </a:p>
        </p:txBody>
      </p:sp>
    </p:spTree>
    <p:extLst>
      <p:ext uri="{BB962C8B-B14F-4D97-AF65-F5344CB8AC3E}">
        <p14:creationId xmlns:p14="http://schemas.microsoft.com/office/powerpoint/2010/main" val="528615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44766" y="6492875"/>
            <a:ext cx="2844059" cy="365125"/>
          </a:xfrm>
        </p:spPr>
        <p:txBody>
          <a:bodyPr/>
          <a:lstStyle/>
          <a:p>
            <a:fld id="{22C283BA-319A-4A0F-B168-E853F433D264}" type="slidenum">
              <a:rPr lang="en-US" smtClean="0"/>
              <a:t>19</a:t>
            </a:fld>
            <a:endParaRPr lang="en-US"/>
          </a:p>
        </p:txBody>
      </p:sp>
      <p:grpSp>
        <p:nvGrpSpPr>
          <p:cNvPr id="11" name="Group 10"/>
          <p:cNvGrpSpPr/>
          <p:nvPr/>
        </p:nvGrpSpPr>
        <p:grpSpPr>
          <a:xfrm>
            <a:off x="121572" y="2971800"/>
            <a:ext cx="12079245" cy="3232458"/>
            <a:chOff x="109581" y="2482542"/>
            <a:chExt cx="12079245" cy="3232458"/>
          </a:xfrm>
        </p:grpSpPr>
        <p:pic>
          <p:nvPicPr>
            <p:cNvPr id="3" name="Picture 2"/>
            <p:cNvPicPr>
              <a:picLocks noChangeAspect="1"/>
            </p:cNvPicPr>
            <p:nvPr/>
          </p:nvPicPr>
          <p:blipFill rotWithShape="1">
            <a:blip r:embed="rId2"/>
            <a:srcRect l="1726" t="18870" r="66675" b="18559"/>
            <a:stretch/>
          </p:blipFill>
          <p:spPr>
            <a:xfrm>
              <a:off x="109581" y="2971800"/>
              <a:ext cx="4156031" cy="2743200"/>
            </a:xfrm>
            <a:prstGeom prst="rect">
              <a:avLst/>
            </a:prstGeom>
          </p:spPr>
        </p:pic>
        <p:pic>
          <p:nvPicPr>
            <p:cNvPr id="4" name="Picture 3"/>
            <p:cNvPicPr>
              <a:picLocks noChangeAspect="1"/>
            </p:cNvPicPr>
            <p:nvPr/>
          </p:nvPicPr>
          <p:blipFill rotWithShape="1">
            <a:blip r:embed="rId3"/>
            <a:srcRect l="1212" t="17308" r="67308" b="18840"/>
            <a:stretch/>
          </p:blipFill>
          <p:spPr>
            <a:xfrm>
              <a:off x="4189412" y="3006090"/>
              <a:ext cx="3955870" cy="2674620"/>
            </a:xfrm>
            <a:prstGeom prst="rect">
              <a:avLst/>
            </a:prstGeom>
          </p:spPr>
        </p:pic>
        <p:pic>
          <p:nvPicPr>
            <p:cNvPr id="5" name="Picture 4"/>
            <p:cNvPicPr>
              <a:picLocks noChangeAspect="1"/>
            </p:cNvPicPr>
            <p:nvPr/>
          </p:nvPicPr>
          <p:blipFill rotWithShape="1">
            <a:blip r:embed="rId4"/>
            <a:srcRect l="1320" t="18990" r="67084" b="20243"/>
            <a:stretch/>
          </p:blipFill>
          <p:spPr>
            <a:xfrm>
              <a:off x="8145282" y="3048000"/>
              <a:ext cx="4043544" cy="2632710"/>
            </a:xfrm>
            <a:prstGeom prst="rect">
              <a:avLst/>
            </a:prstGeom>
          </p:spPr>
        </p:pic>
        <p:sp>
          <p:nvSpPr>
            <p:cNvPr id="6" name="TextBox 5"/>
            <p:cNvSpPr txBox="1"/>
            <p:nvPr/>
          </p:nvSpPr>
          <p:spPr>
            <a:xfrm>
              <a:off x="1293812" y="2482542"/>
              <a:ext cx="990600" cy="461665"/>
            </a:xfrm>
            <a:prstGeom prst="rect">
              <a:avLst/>
            </a:prstGeom>
            <a:noFill/>
          </p:spPr>
          <p:txBody>
            <a:bodyPr wrap="square" rtlCol="0">
              <a:spAutoFit/>
            </a:bodyPr>
            <a:lstStyle/>
            <a:p>
              <a:r>
                <a:rPr lang="en-US" b="1" dirty="0" smtClean="0">
                  <a:latin typeface="Calibri Light" panose="020F0302020204030204" pitchFamily="34" charset="0"/>
                </a:rPr>
                <a:t>DESC</a:t>
              </a:r>
              <a:endParaRPr lang="en-US" b="1" dirty="0">
                <a:latin typeface="Calibri Light" panose="020F0302020204030204" pitchFamily="34" charset="0"/>
              </a:endParaRPr>
            </a:p>
          </p:txBody>
        </p:sp>
        <p:sp>
          <p:nvSpPr>
            <p:cNvPr id="7" name="TextBox 6"/>
            <p:cNvSpPr txBox="1"/>
            <p:nvPr/>
          </p:nvSpPr>
          <p:spPr>
            <a:xfrm>
              <a:off x="5319289" y="2498812"/>
              <a:ext cx="990600" cy="461665"/>
            </a:xfrm>
            <a:prstGeom prst="rect">
              <a:avLst/>
            </a:prstGeom>
            <a:noFill/>
          </p:spPr>
          <p:txBody>
            <a:bodyPr wrap="square" rtlCol="0">
              <a:spAutoFit/>
            </a:bodyPr>
            <a:lstStyle/>
            <a:p>
              <a:r>
                <a:rPr lang="en-US" b="1" dirty="0" smtClean="0">
                  <a:latin typeface="Calibri Light" panose="020F0302020204030204" pitchFamily="34" charset="0"/>
                </a:rPr>
                <a:t>MNN</a:t>
              </a:r>
              <a:endParaRPr lang="en-US" b="1" dirty="0">
                <a:latin typeface="Calibri Light" panose="020F0302020204030204" pitchFamily="34" charset="0"/>
              </a:endParaRPr>
            </a:p>
          </p:txBody>
        </p:sp>
        <p:sp>
          <p:nvSpPr>
            <p:cNvPr id="8" name="TextBox 7"/>
            <p:cNvSpPr txBox="1"/>
            <p:nvPr/>
          </p:nvSpPr>
          <p:spPr>
            <a:xfrm>
              <a:off x="9343412" y="2498812"/>
              <a:ext cx="990600" cy="461665"/>
            </a:xfrm>
            <a:prstGeom prst="rect">
              <a:avLst/>
            </a:prstGeom>
            <a:noFill/>
          </p:spPr>
          <p:txBody>
            <a:bodyPr wrap="square" rtlCol="0">
              <a:spAutoFit/>
            </a:bodyPr>
            <a:lstStyle/>
            <a:p>
              <a:r>
                <a:rPr lang="en-US" b="1" dirty="0" smtClean="0">
                  <a:latin typeface="Calibri Light" panose="020F0302020204030204" pitchFamily="34" charset="0"/>
                </a:rPr>
                <a:t>CCA</a:t>
              </a:r>
              <a:endParaRPr lang="en-US" b="1" dirty="0">
                <a:latin typeface="Calibri Light" panose="020F0302020204030204" pitchFamily="34" charset="0"/>
              </a:endParaRPr>
            </a:p>
          </p:txBody>
        </p:sp>
      </p:grpSp>
      <p:sp>
        <p:nvSpPr>
          <p:cNvPr id="9"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Human kidney data with complex batch effect</a:t>
            </a:r>
            <a:endParaRPr lang="en-US" sz="3000" dirty="0">
              <a:ln w="0"/>
              <a:solidFill>
                <a:srgbClr val="FF0000"/>
              </a:solidFill>
              <a:latin typeface="SimSun" panose="02010600030101010101" pitchFamily="2" charset="-122"/>
              <a:ea typeface="SimSun" panose="02010600030101010101" pitchFamily="2" charset="-122"/>
              <a:cs typeface="+mj-cs"/>
            </a:endParaRPr>
          </a:p>
        </p:txBody>
      </p:sp>
      <p:sp>
        <p:nvSpPr>
          <p:cNvPr id="10" name="TextBox 9"/>
          <p:cNvSpPr txBox="1"/>
          <p:nvPr/>
        </p:nvSpPr>
        <p:spPr>
          <a:xfrm>
            <a:off x="646112" y="1209040"/>
            <a:ext cx="10896600" cy="1508105"/>
          </a:xfrm>
          <a:prstGeom prst="rect">
            <a:avLst/>
          </a:prstGeom>
          <a:noFill/>
        </p:spPr>
        <p:txBody>
          <a:bodyPr wrap="square" rtlCol="0">
            <a:spAutoFit/>
          </a:bodyPr>
          <a:lstStyle/>
          <a:p>
            <a:r>
              <a:rPr lang="en-US" b="1" dirty="0" smtClean="0">
                <a:latin typeface="Calibri Light" panose="020F0302020204030204" pitchFamily="34" charset="0"/>
              </a:rPr>
              <a:t>Data set 1</a:t>
            </a:r>
            <a:r>
              <a:rPr lang="en-US" dirty="0" smtClean="0">
                <a:latin typeface="Calibri Light" panose="020F0302020204030204" pitchFamily="34" charset="0"/>
              </a:rPr>
              <a:t>: 8,544 cells (4 subjects) generated by Katalin </a:t>
            </a:r>
            <a:r>
              <a:rPr lang="en-US" dirty="0" err="1" smtClean="0">
                <a:latin typeface="Calibri Light" panose="020F0302020204030204" pitchFamily="34" charset="0"/>
              </a:rPr>
              <a:t>Susztak’s</a:t>
            </a:r>
            <a:r>
              <a:rPr lang="en-US" dirty="0" smtClean="0">
                <a:latin typeface="Calibri Light" panose="020F0302020204030204" pitchFamily="34" charset="0"/>
              </a:rPr>
              <a:t> </a:t>
            </a:r>
            <a:r>
              <a:rPr lang="en-US" dirty="0" smtClean="0">
                <a:latin typeface="Calibri Light" panose="020F0302020204030204" pitchFamily="34" charset="0"/>
              </a:rPr>
              <a:t>lab (</a:t>
            </a:r>
            <a:r>
              <a:rPr lang="en-US" dirty="0" err="1" smtClean="0">
                <a:latin typeface="Calibri Light" panose="020F0302020204030204" pitchFamily="34" charset="0"/>
              </a:rPr>
              <a:t>UPenn</a:t>
            </a:r>
            <a:r>
              <a:rPr lang="en-US" dirty="0" smtClean="0">
                <a:latin typeface="Calibri Light" panose="020F0302020204030204" pitchFamily="34" charset="0"/>
              </a:rPr>
              <a:t>)</a:t>
            </a:r>
            <a:endParaRPr lang="en-US" dirty="0" smtClean="0">
              <a:latin typeface="Calibri Light" panose="020F0302020204030204" pitchFamily="34" charset="0"/>
            </a:endParaRPr>
          </a:p>
          <a:p>
            <a:endParaRPr lang="en-US" sz="1000" dirty="0" smtClean="0">
              <a:latin typeface="Calibri Light" panose="020F0302020204030204" pitchFamily="34" charset="0"/>
            </a:endParaRPr>
          </a:p>
          <a:p>
            <a:r>
              <a:rPr lang="en-US" b="1" dirty="0" smtClean="0">
                <a:latin typeface="Calibri Light" panose="020F0302020204030204" pitchFamily="34" charset="0"/>
              </a:rPr>
              <a:t>Data set 2: </a:t>
            </a:r>
            <a:r>
              <a:rPr lang="en-US" dirty="0" smtClean="0">
                <a:latin typeface="Calibri Light" panose="020F0302020204030204" pitchFamily="34" charset="0"/>
              </a:rPr>
              <a:t>7,149 cells (3 subjects) generated by Young et al. (2018) </a:t>
            </a:r>
            <a:r>
              <a:rPr lang="en-US" dirty="0" smtClean="0">
                <a:latin typeface="Calibri Light" panose="020F0302020204030204" pitchFamily="34" charset="0"/>
              </a:rPr>
              <a:t>Science (UK)</a:t>
            </a:r>
          </a:p>
          <a:p>
            <a:endParaRPr lang="en-US" sz="1000" dirty="0" smtClean="0">
              <a:latin typeface="Calibri Light" panose="020F0302020204030204" pitchFamily="34" charset="0"/>
            </a:endParaRPr>
          </a:p>
          <a:p>
            <a:r>
              <a:rPr lang="en-US" b="1" u="sng" dirty="0" smtClean="0">
                <a:latin typeface="Calibri Light" panose="020F0302020204030204" pitchFamily="34" charset="0"/>
              </a:rPr>
              <a:t>Two levels of batch effect</a:t>
            </a:r>
            <a:r>
              <a:rPr lang="en-US" dirty="0" smtClean="0">
                <a:latin typeface="Calibri Light" panose="020F0302020204030204" pitchFamily="34" charset="0"/>
              </a:rPr>
              <a:t>: 1) subject level, 2) data set level</a:t>
            </a:r>
            <a:endParaRPr lang="en-US" dirty="0">
              <a:latin typeface="Calibri Light" panose="020F0302020204030204" pitchFamily="34" charset="0"/>
            </a:endParaRPr>
          </a:p>
        </p:txBody>
      </p:sp>
    </p:spTree>
    <p:extLst>
      <p:ext uri="{BB962C8B-B14F-4D97-AF65-F5344CB8AC3E}">
        <p14:creationId xmlns:p14="http://schemas.microsoft.com/office/powerpoint/2010/main" val="1226411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0926" y="3810001"/>
            <a:ext cx="1044517" cy="766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2967" y="5874928"/>
            <a:ext cx="540433" cy="611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156925" y="2944091"/>
            <a:ext cx="3798368" cy="738664"/>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latin typeface="Calibri Light" panose="020F0302020204030204" pitchFamily="34" charset="0"/>
              </a:rPr>
              <a:t>Population</a:t>
            </a:r>
            <a:r>
              <a:rPr lang="en-US" sz="2100" b="1" dirty="0">
                <a:latin typeface="Calibri Light" panose="020F0302020204030204" pitchFamily="34" charset="0"/>
              </a:rPr>
              <a:t> of cells </a:t>
            </a:r>
          </a:p>
          <a:p>
            <a:pPr algn="ctr"/>
            <a:r>
              <a:rPr lang="en-US" sz="2100" dirty="0">
                <a:latin typeface="Calibri Light" panose="020F0302020204030204" pitchFamily="34" charset="0"/>
              </a:rPr>
              <a:t>(bulk </a:t>
            </a:r>
            <a:r>
              <a:rPr lang="en-US" sz="2100" dirty="0" smtClean="0">
                <a:latin typeface="Calibri Light" panose="020F0302020204030204" pitchFamily="34" charset="0"/>
              </a:rPr>
              <a:t>RNA sequencing)</a:t>
            </a:r>
            <a:endParaRPr lang="en-US" sz="2100" dirty="0">
              <a:latin typeface="Calibri Light" panose="020F0302020204030204" pitchFamily="34" charset="0"/>
            </a:endParaRPr>
          </a:p>
        </p:txBody>
      </p:sp>
      <p:sp>
        <p:nvSpPr>
          <p:cNvPr id="7" name="TextBox 6"/>
          <p:cNvSpPr txBox="1"/>
          <p:nvPr/>
        </p:nvSpPr>
        <p:spPr>
          <a:xfrm>
            <a:off x="6673875" y="5082489"/>
            <a:ext cx="4875530" cy="70788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latin typeface="Calibri Light" panose="020F0302020204030204" pitchFamily="34" charset="0"/>
              </a:rPr>
              <a:t>Single cell</a:t>
            </a:r>
          </a:p>
          <a:p>
            <a:pPr algn="ctr"/>
            <a:r>
              <a:rPr lang="en-US" sz="2000" dirty="0">
                <a:latin typeface="Calibri Light" panose="020F0302020204030204" pitchFamily="34" charset="0"/>
              </a:rPr>
              <a:t>(</a:t>
            </a:r>
            <a:r>
              <a:rPr lang="en-US" sz="2000" dirty="0" smtClean="0">
                <a:latin typeface="Calibri Light" panose="020F0302020204030204" pitchFamily="34" charset="0"/>
              </a:rPr>
              <a:t>single-cell RNA sequencing)</a:t>
            </a:r>
            <a:endParaRPr lang="en-US" sz="2000" dirty="0">
              <a:latin typeface="Calibri Light" panose="020F0302020204030204" pitchFamily="34" charset="0"/>
            </a:endParaRPr>
          </a:p>
        </p:txBody>
      </p:sp>
      <p:sp>
        <p:nvSpPr>
          <p:cNvPr id="11"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Human and single cells</a:t>
            </a:r>
            <a:endParaRPr lang="en-US" sz="4000" dirty="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endParaRP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1017550" y="1377332"/>
            <a:ext cx="5154780" cy="3847103"/>
          </a:xfrm>
          <a:prstGeom prst="rect">
            <a:avLst/>
          </a:prstGeom>
        </p:spPr>
      </p:pic>
      <p:sp>
        <p:nvSpPr>
          <p:cNvPr id="14" name="Rectangle 13"/>
          <p:cNvSpPr/>
          <p:nvPr/>
        </p:nvSpPr>
        <p:spPr>
          <a:xfrm>
            <a:off x="6536183" y="1402008"/>
            <a:ext cx="5273229" cy="1138751"/>
          </a:xfrm>
          <a:prstGeom prst="rect">
            <a:avLst/>
          </a:prstGeom>
        </p:spPr>
        <p:txBody>
          <a:bodyPr wrap="square" lIns="121899" tIns="60949" rIns="121899" bIns="60949">
            <a:spAutoFit/>
          </a:bodyPr>
          <a:lstStyle/>
          <a:p>
            <a:r>
              <a:rPr lang="en-US" sz="2200" dirty="0" smtClean="0">
                <a:latin typeface="Calibri Light" panose="020F0302020204030204" pitchFamily="34" charset="0"/>
              </a:rPr>
              <a:t>Almost all cells in the human body contain the same DNA, </a:t>
            </a:r>
            <a:r>
              <a:rPr lang="en-US" sz="2200" b="1" dirty="0" smtClean="0">
                <a:latin typeface="Calibri Light" panose="020F0302020204030204" pitchFamily="34" charset="0"/>
              </a:rPr>
              <a:t>but in each cell  only certain genes are expressed at the same time. </a:t>
            </a:r>
            <a:endParaRPr lang="en-US" sz="2200" b="1" dirty="0">
              <a:latin typeface="Calibri Light" panose="020F0302020204030204" pitchFamily="34" charset="0"/>
            </a:endParaRPr>
          </a:p>
        </p:txBody>
      </p:sp>
      <mc:AlternateContent xmlns:mc="http://schemas.openxmlformats.org/markup-compatibility/2006" xmlns:a14="http://schemas.microsoft.com/office/drawing/2010/main">
        <mc:Choice Requires="a14">
          <p:sp>
            <p:nvSpPr>
              <p:cNvPr id="15" name="Rectangle 14"/>
              <p:cNvSpPr/>
              <p:nvPr/>
            </p:nvSpPr>
            <p:spPr>
              <a:xfrm>
                <a:off x="583048" y="5515595"/>
                <a:ext cx="6057489" cy="745631"/>
              </a:xfrm>
              <a:prstGeom prst="rect">
                <a:avLst/>
              </a:prstGeom>
            </p:spPr>
            <p:txBody>
              <a:bodyPr wrap="square" lIns="121899" tIns="60949" rIns="121899" bIns="60949">
                <a:spAutoFit/>
              </a:bodyPr>
              <a:lstStyle/>
              <a:p>
                <a:pPr algn="ctr"/>
                <a:r>
                  <a:rPr lang="en-US" sz="2000" dirty="0" smtClean="0">
                    <a:latin typeface="Calibri Light" panose="020F0302020204030204" pitchFamily="34" charset="0"/>
                  </a:rPr>
                  <a:t>Number of cells in the human body </a:t>
                </a:r>
                <a14:m>
                  <m:oMath xmlns:m="http://schemas.openxmlformats.org/officeDocument/2006/math">
                    <m:r>
                      <a:rPr lang="en-US" sz="2000" i="1" smtClean="0">
                        <a:latin typeface="Cambria Math"/>
                        <a:ea typeface="Cambria Math"/>
                      </a:rPr>
                      <m:t>≈</m:t>
                    </m:r>
                  </m:oMath>
                </a14:m>
                <a:r>
                  <a:rPr lang="en-US" sz="2000" b="1" dirty="0" smtClean="0">
                    <a:latin typeface="Calibri Light" panose="020F0302020204030204" pitchFamily="34" charset="0"/>
                  </a:rPr>
                  <a:t> 37,000,000,000,000</a:t>
                </a:r>
                <a:r>
                  <a:rPr lang="en-US" sz="2000" dirty="0" smtClean="0">
                    <a:latin typeface="Calibri Light" panose="020F0302020204030204" pitchFamily="34" charset="0"/>
                  </a:rPr>
                  <a:t> = </a:t>
                </a:r>
                <a:r>
                  <a:rPr lang="en-US" sz="2000" b="1" dirty="0" smtClean="0">
                    <a:latin typeface="Calibri Light" panose="020F0302020204030204" pitchFamily="34" charset="0"/>
                  </a:rPr>
                  <a:t>37 trillion </a:t>
                </a:r>
                <a:r>
                  <a:rPr lang="en-US" sz="2000" dirty="0" smtClean="0">
                    <a:latin typeface="Calibri Light" panose="020F0302020204030204" pitchFamily="34" charset="0"/>
                  </a:rPr>
                  <a:t>= </a:t>
                </a:r>
                <a14:m>
                  <m:oMath xmlns:m="http://schemas.openxmlformats.org/officeDocument/2006/math">
                    <m:r>
                      <a:rPr lang="en-US" sz="2000" b="1" i="0" smtClean="0">
                        <a:solidFill>
                          <a:srgbClr val="FF0000"/>
                        </a:solidFill>
                        <a:latin typeface="Cambria Math"/>
                      </a:rPr>
                      <m:t>𝟑</m:t>
                    </m:r>
                    <m:r>
                      <a:rPr lang="en-US" sz="2000" b="1" i="0" smtClean="0">
                        <a:solidFill>
                          <a:srgbClr val="FF0000"/>
                        </a:solidFill>
                        <a:latin typeface="Cambria Math"/>
                      </a:rPr>
                      <m:t>.</m:t>
                    </m:r>
                    <m:r>
                      <a:rPr lang="en-US" sz="2000" b="1" i="0" smtClean="0">
                        <a:solidFill>
                          <a:srgbClr val="FF0000"/>
                        </a:solidFill>
                        <a:latin typeface="Cambria Math"/>
                      </a:rPr>
                      <m:t>𝟕</m:t>
                    </m:r>
                    <m:r>
                      <a:rPr lang="en-US" sz="2000" b="1" i="0" smtClean="0">
                        <a:solidFill>
                          <a:srgbClr val="FF0000"/>
                        </a:solidFill>
                        <a:latin typeface="Cambria Math"/>
                      </a:rPr>
                      <m:t>×</m:t>
                    </m:r>
                    <m:sSup>
                      <m:sSupPr>
                        <m:ctrlPr>
                          <a:rPr lang="en-US" sz="2000" b="1" i="1" smtClean="0">
                            <a:solidFill>
                              <a:srgbClr val="FF0000"/>
                            </a:solidFill>
                            <a:latin typeface="Cambria Math" panose="02040503050406030204" pitchFamily="18" charset="0"/>
                          </a:rPr>
                        </m:ctrlPr>
                      </m:sSupPr>
                      <m:e>
                        <m:r>
                          <a:rPr lang="en-US" sz="2000" b="1" i="0" smtClean="0">
                            <a:solidFill>
                              <a:srgbClr val="FF0000"/>
                            </a:solidFill>
                            <a:latin typeface="Cambria Math"/>
                          </a:rPr>
                          <m:t>𝟏𝟎</m:t>
                        </m:r>
                      </m:e>
                      <m:sup>
                        <m:r>
                          <a:rPr lang="en-US" sz="2000" b="1" i="0" smtClean="0">
                            <a:solidFill>
                              <a:srgbClr val="FF0000"/>
                            </a:solidFill>
                            <a:latin typeface="Cambria Math"/>
                          </a:rPr>
                          <m:t>𝟏𝟑</m:t>
                        </m:r>
                      </m:sup>
                    </m:sSup>
                  </m:oMath>
                </a14:m>
                <a:endParaRPr lang="en-US" sz="2000" b="1" dirty="0">
                  <a:latin typeface="Calibri Light" panose="020F03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583048" y="5515595"/>
                <a:ext cx="6057489" cy="745631"/>
              </a:xfrm>
              <a:prstGeom prst="rect">
                <a:avLst/>
              </a:prstGeom>
              <a:blipFill>
                <a:blip r:embed="rId7"/>
                <a:stretch>
                  <a:fillRect t="-2459" b="-12295"/>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a:xfrm>
            <a:off x="9344766" y="6486896"/>
            <a:ext cx="2844059" cy="365125"/>
          </a:xfrm>
        </p:spPr>
        <p:txBody>
          <a:bodyPr/>
          <a:lstStyle/>
          <a:p>
            <a:fld id="{22C283BA-319A-4A0F-B168-E853F433D264}" type="slidenum">
              <a:rPr lang="en-US" smtClean="0"/>
              <a:t>2</a:t>
            </a:fld>
            <a:endParaRPr lang="en-US"/>
          </a:p>
        </p:txBody>
      </p:sp>
    </p:spTree>
    <p:extLst>
      <p:ext uri="{BB962C8B-B14F-4D97-AF65-F5344CB8AC3E}">
        <p14:creationId xmlns:p14="http://schemas.microsoft.com/office/powerpoint/2010/main" val="1656163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41410" y="6492875"/>
            <a:ext cx="2844059" cy="365125"/>
          </a:xfrm>
        </p:spPr>
        <p:txBody>
          <a:bodyPr/>
          <a:lstStyle/>
          <a:p>
            <a:fld id="{22C283BA-319A-4A0F-B168-E853F433D264}" type="slidenum">
              <a:rPr lang="en-US" smtClean="0"/>
              <a:t>20</a:t>
            </a:fld>
            <a:endParaRPr lang="en-US"/>
          </a:p>
        </p:txBody>
      </p:sp>
      <p:grpSp>
        <p:nvGrpSpPr>
          <p:cNvPr id="20" name="Group 19"/>
          <p:cNvGrpSpPr/>
          <p:nvPr/>
        </p:nvGrpSpPr>
        <p:grpSpPr>
          <a:xfrm>
            <a:off x="614974" y="1157012"/>
            <a:ext cx="7613744" cy="5467435"/>
            <a:chOff x="538068" y="960514"/>
            <a:chExt cx="7613744" cy="5467435"/>
          </a:xfrm>
        </p:grpSpPr>
        <p:pic>
          <p:nvPicPr>
            <p:cNvPr id="3" name="Picture 2"/>
            <p:cNvPicPr>
              <a:picLocks noChangeAspect="1"/>
            </p:cNvPicPr>
            <p:nvPr/>
          </p:nvPicPr>
          <p:blipFill rotWithShape="1">
            <a:blip r:embed="rId3"/>
            <a:srcRect l="67920" t="11322" r="5661" b="11309"/>
            <a:stretch/>
          </p:blipFill>
          <p:spPr>
            <a:xfrm>
              <a:off x="538068" y="1321238"/>
              <a:ext cx="2508343" cy="2448622"/>
            </a:xfrm>
            <a:prstGeom prst="rect">
              <a:avLst/>
            </a:prstGeom>
          </p:spPr>
        </p:pic>
        <p:pic>
          <p:nvPicPr>
            <p:cNvPr id="4" name="Picture 3"/>
            <p:cNvPicPr>
              <a:picLocks noChangeAspect="1"/>
            </p:cNvPicPr>
            <p:nvPr/>
          </p:nvPicPr>
          <p:blipFill rotWithShape="1">
            <a:blip r:embed="rId4"/>
            <a:srcRect l="67949" t="8654" r="5769" b="9615"/>
            <a:stretch/>
          </p:blipFill>
          <p:spPr>
            <a:xfrm>
              <a:off x="3321877" y="1336478"/>
              <a:ext cx="2286000" cy="2369634"/>
            </a:xfrm>
            <a:prstGeom prst="rect">
              <a:avLst/>
            </a:prstGeom>
          </p:spPr>
        </p:pic>
        <p:pic>
          <p:nvPicPr>
            <p:cNvPr id="5" name="Picture 4"/>
            <p:cNvPicPr>
              <a:picLocks noChangeAspect="1"/>
            </p:cNvPicPr>
            <p:nvPr/>
          </p:nvPicPr>
          <p:blipFill rotWithShape="1">
            <a:blip r:embed="rId5"/>
            <a:srcRect l="68363" t="9495" r="6355" b="8848"/>
            <a:stretch/>
          </p:blipFill>
          <p:spPr>
            <a:xfrm>
              <a:off x="5929506" y="1336479"/>
              <a:ext cx="2222306" cy="2392494"/>
            </a:xfrm>
            <a:prstGeom prst="rect">
              <a:avLst/>
            </a:prstGeom>
          </p:spPr>
        </p:pic>
        <p:sp>
          <p:nvSpPr>
            <p:cNvPr id="7" name="TextBox 6"/>
            <p:cNvSpPr txBox="1"/>
            <p:nvPr/>
          </p:nvSpPr>
          <p:spPr>
            <a:xfrm>
              <a:off x="1512031" y="960514"/>
              <a:ext cx="990600" cy="400110"/>
            </a:xfrm>
            <a:prstGeom prst="rect">
              <a:avLst/>
            </a:prstGeom>
            <a:noFill/>
          </p:spPr>
          <p:txBody>
            <a:bodyPr wrap="square" rtlCol="0">
              <a:spAutoFit/>
            </a:bodyPr>
            <a:lstStyle/>
            <a:p>
              <a:r>
                <a:rPr lang="en-US" sz="2000" b="1" dirty="0" smtClean="0">
                  <a:latin typeface="Calibri Light" panose="020F0302020204030204" pitchFamily="34" charset="0"/>
                </a:rPr>
                <a:t>DESC</a:t>
              </a:r>
              <a:endParaRPr lang="en-US" sz="2000" b="1" dirty="0">
                <a:latin typeface="Calibri Light" panose="020F0302020204030204" pitchFamily="34" charset="0"/>
              </a:endParaRPr>
            </a:p>
          </p:txBody>
        </p:sp>
        <p:sp>
          <p:nvSpPr>
            <p:cNvPr id="8" name="TextBox 7"/>
            <p:cNvSpPr txBox="1"/>
            <p:nvPr/>
          </p:nvSpPr>
          <p:spPr>
            <a:xfrm>
              <a:off x="4214090" y="960514"/>
              <a:ext cx="990600" cy="400110"/>
            </a:xfrm>
            <a:prstGeom prst="rect">
              <a:avLst/>
            </a:prstGeom>
            <a:noFill/>
          </p:spPr>
          <p:txBody>
            <a:bodyPr wrap="square" rtlCol="0">
              <a:spAutoFit/>
            </a:bodyPr>
            <a:lstStyle/>
            <a:p>
              <a:r>
                <a:rPr lang="en-US" sz="2000" b="1" dirty="0" smtClean="0">
                  <a:latin typeface="Calibri Light" panose="020F0302020204030204" pitchFamily="34" charset="0"/>
                </a:rPr>
                <a:t>MNN</a:t>
              </a:r>
              <a:endParaRPr lang="en-US" sz="2000" b="1" dirty="0">
                <a:latin typeface="Calibri Light" panose="020F0302020204030204" pitchFamily="34" charset="0"/>
              </a:endParaRPr>
            </a:p>
          </p:txBody>
        </p:sp>
        <p:sp>
          <p:nvSpPr>
            <p:cNvPr id="9" name="TextBox 8"/>
            <p:cNvSpPr txBox="1"/>
            <p:nvPr/>
          </p:nvSpPr>
          <p:spPr>
            <a:xfrm>
              <a:off x="6775556" y="965064"/>
              <a:ext cx="990600" cy="400110"/>
            </a:xfrm>
            <a:prstGeom prst="rect">
              <a:avLst/>
            </a:prstGeom>
            <a:noFill/>
          </p:spPr>
          <p:txBody>
            <a:bodyPr wrap="square" rtlCol="0">
              <a:spAutoFit/>
            </a:bodyPr>
            <a:lstStyle/>
            <a:p>
              <a:r>
                <a:rPr lang="en-US" sz="2000" b="1" dirty="0" smtClean="0">
                  <a:latin typeface="Calibri Light" panose="020F0302020204030204" pitchFamily="34" charset="0"/>
                </a:rPr>
                <a:t>CCA</a:t>
              </a:r>
              <a:endParaRPr lang="en-US" sz="2000" b="1" dirty="0">
                <a:latin typeface="Calibri Light" panose="020F0302020204030204" pitchFamily="34" charset="0"/>
              </a:endParaRPr>
            </a:p>
          </p:txBody>
        </p:sp>
        <p:pic>
          <p:nvPicPr>
            <p:cNvPr id="10" name="Picture 9"/>
            <p:cNvPicPr>
              <a:picLocks noChangeAspect="1"/>
            </p:cNvPicPr>
            <p:nvPr/>
          </p:nvPicPr>
          <p:blipFill rotWithShape="1">
            <a:blip r:embed="rId3"/>
            <a:srcRect l="34582" t="11323" r="38370" b="11309"/>
            <a:stretch/>
          </p:blipFill>
          <p:spPr>
            <a:xfrm>
              <a:off x="552327" y="4049869"/>
              <a:ext cx="2494084" cy="2378080"/>
            </a:xfrm>
            <a:prstGeom prst="rect">
              <a:avLst/>
            </a:prstGeom>
          </p:spPr>
        </p:pic>
        <p:pic>
          <p:nvPicPr>
            <p:cNvPr id="11" name="Picture 10"/>
            <p:cNvPicPr>
              <a:picLocks noChangeAspect="1"/>
            </p:cNvPicPr>
            <p:nvPr/>
          </p:nvPicPr>
          <p:blipFill rotWithShape="1">
            <a:blip r:embed="rId4"/>
            <a:srcRect l="34616" t="11539" r="38461" b="9615"/>
            <a:stretch/>
          </p:blipFill>
          <p:spPr>
            <a:xfrm>
              <a:off x="3317664" y="4058770"/>
              <a:ext cx="2373636" cy="2317120"/>
            </a:xfrm>
            <a:prstGeom prst="rect">
              <a:avLst/>
            </a:prstGeom>
          </p:spPr>
        </p:pic>
        <p:pic>
          <p:nvPicPr>
            <p:cNvPr id="12" name="Picture 11"/>
            <p:cNvPicPr>
              <a:picLocks noChangeAspect="1"/>
            </p:cNvPicPr>
            <p:nvPr/>
          </p:nvPicPr>
          <p:blipFill rotWithShape="1">
            <a:blip r:embed="rId5"/>
            <a:srcRect l="34814" t="11394" r="39866" b="8849"/>
            <a:stretch/>
          </p:blipFill>
          <p:spPr>
            <a:xfrm>
              <a:off x="5943854" y="4104490"/>
              <a:ext cx="2163238" cy="2271400"/>
            </a:xfrm>
            <a:prstGeom prst="rect">
              <a:avLst/>
            </a:prstGeom>
          </p:spPr>
        </p:pic>
      </p:grpSp>
      <p:pic>
        <p:nvPicPr>
          <p:cNvPr id="13" name="Picture 12"/>
          <p:cNvPicPr>
            <a:picLocks noChangeAspect="1"/>
          </p:cNvPicPr>
          <p:nvPr/>
        </p:nvPicPr>
        <p:blipFill rotWithShape="1">
          <a:blip r:embed="rId4"/>
          <a:srcRect l="94872" t="47520" r="641" b="46154"/>
          <a:stretch/>
        </p:blipFill>
        <p:spPr>
          <a:xfrm>
            <a:off x="8367405" y="2300698"/>
            <a:ext cx="735842" cy="345801"/>
          </a:xfrm>
          <a:prstGeom prst="rect">
            <a:avLst/>
          </a:prstGeom>
        </p:spPr>
      </p:pic>
      <p:pic>
        <p:nvPicPr>
          <p:cNvPr id="14" name="Picture 13"/>
          <p:cNvPicPr>
            <a:picLocks noChangeAspect="1"/>
          </p:cNvPicPr>
          <p:nvPr/>
        </p:nvPicPr>
        <p:blipFill rotWithShape="1">
          <a:blip r:embed="rId5"/>
          <a:srcRect l="62033" t="39879" r="33536" b="39233"/>
          <a:stretch/>
        </p:blipFill>
        <p:spPr>
          <a:xfrm>
            <a:off x="8415318" y="4737620"/>
            <a:ext cx="713737" cy="1121588"/>
          </a:xfrm>
          <a:prstGeom prst="rect">
            <a:avLst/>
          </a:prstGeom>
        </p:spPr>
      </p:pic>
      <p:sp>
        <p:nvSpPr>
          <p:cNvPr id="15" name="Title 1"/>
          <p:cNvSpPr txBox="1">
            <a:spLocks/>
          </p:cNvSpPr>
          <p:nvPr/>
        </p:nvSpPr>
        <p:spPr>
          <a:xfrm>
            <a:off x="31069" y="14747"/>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Human kidney data with complex batch effect</a:t>
            </a:r>
            <a:endParaRPr lang="en-US" sz="3000" dirty="0">
              <a:ln w="0"/>
              <a:solidFill>
                <a:srgbClr val="FF0000"/>
              </a:solidFill>
              <a:latin typeface="SimSun" panose="02010600030101010101" pitchFamily="2" charset="-122"/>
              <a:ea typeface="SimSun" panose="02010600030101010101" pitchFamily="2" charset="-122"/>
              <a:cs typeface="+mj-cs"/>
            </a:endParaRPr>
          </a:p>
        </p:txBody>
      </p:sp>
      <p:sp>
        <p:nvSpPr>
          <p:cNvPr id="16" name="TextBox 15"/>
          <p:cNvSpPr txBox="1"/>
          <p:nvPr/>
        </p:nvSpPr>
        <p:spPr>
          <a:xfrm>
            <a:off x="9263830" y="1321238"/>
            <a:ext cx="2892605" cy="1785104"/>
          </a:xfrm>
          <a:prstGeom prst="rect">
            <a:avLst/>
          </a:prstGeom>
          <a:noFill/>
        </p:spPr>
        <p:txBody>
          <a:bodyPr wrap="square" rtlCol="0">
            <a:spAutoFit/>
          </a:bodyPr>
          <a:lstStyle/>
          <a:p>
            <a:r>
              <a:rPr lang="en-US" sz="2200" b="1" dirty="0" smtClean="0">
                <a:latin typeface="Calibri Light" panose="020F0302020204030204" pitchFamily="34" charset="0"/>
              </a:rPr>
              <a:t>Median KL-divergence</a:t>
            </a:r>
          </a:p>
          <a:p>
            <a:endParaRPr lang="en-US" sz="2200" dirty="0">
              <a:latin typeface="Calibri Light" panose="020F0302020204030204" pitchFamily="34" charset="0"/>
            </a:endParaRPr>
          </a:p>
          <a:p>
            <a:r>
              <a:rPr lang="en-US" sz="2200" b="1" dirty="0" smtClean="0">
                <a:latin typeface="Calibri Light" panose="020F0302020204030204" pitchFamily="34" charset="0"/>
              </a:rPr>
              <a:t>- </a:t>
            </a:r>
            <a:r>
              <a:rPr lang="en-US" sz="2200" dirty="0" smtClean="0">
                <a:latin typeface="Calibri Light" panose="020F0302020204030204" pitchFamily="34" charset="0"/>
              </a:rPr>
              <a:t>DESC: </a:t>
            </a:r>
            <a:r>
              <a:rPr lang="en-US" sz="2200" dirty="0" smtClean="0">
                <a:solidFill>
                  <a:srgbClr val="FF0000"/>
                </a:solidFill>
                <a:latin typeface="Calibri Light" panose="020F0302020204030204" pitchFamily="34" charset="0"/>
              </a:rPr>
              <a:t>0.39</a:t>
            </a:r>
          </a:p>
          <a:p>
            <a:r>
              <a:rPr lang="en-US" sz="2200" dirty="0" smtClean="0">
                <a:latin typeface="Calibri Light" panose="020F0302020204030204" pitchFamily="34" charset="0"/>
              </a:rPr>
              <a:t>- MNN: </a:t>
            </a:r>
            <a:r>
              <a:rPr lang="en-US" sz="2200" dirty="0" smtClean="0">
                <a:solidFill>
                  <a:srgbClr val="FF0000"/>
                </a:solidFill>
                <a:latin typeface="Calibri Light" panose="020F0302020204030204" pitchFamily="34" charset="0"/>
              </a:rPr>
              <a:t>0.87</a:t>
            </a:r>
          </a:p>
          <a:p>
            <a:r>
              <a:rPr lang="en-US" sz="2200" dirty="0" smtClean="0">
                <a:latin typeface="Calibri Light" panose="020F0302020204030204" pitchFamily="34" charset="0"/>
              </a:rPr>
              <a:t>- CCA: </a:t>
            </a:r>
            <a:r>
              <a:rPr lang="en-US" sz="2200" dirty="0" smtClean="0">
                <a:solidFill>
                  <a:srgbClr val="FF0000"/>
                </a:solidFill>
                <a:latin typeface="Calibri Light" panose="020F0302020204030204" pitchFamily="34" charset="0"/>
              </a:rPr>
              <a:t>0.89</a:t>
            </a:r>
          </a:p>
        </p:txBody>
      </p:sp>
      <p:sp>
        <p:nvSpPr>
          <p:cNvPr id="17" name="TextBox 16"/>
          <p:cNvSpPr txBox="1"/>
          <p:nvPr/>
        </p:nvSpPr>
        <p:spPr>
          <a:xfrm>
            <a:off x="8343418" y="1979169"/>
            <a:ext cx="927407" cy="307777"/>
          </a:xfrm>
          <a:prstGeom prst="rect">
            <a:avLst/>
          </a:prstGeom>
          <a:noFill/>
        </p:spPr>
        <p:txBody>
          <a:bodyPr wrap="square" rtlCol="0">
            <a:spAutoFit/>
          </a:bodyPr>
          <a:lstStyle/>
          <a:p>
            <a:r>
              <a:rPr lang="en-US" sz="1400" dirty="0" smtClean="0"/>
              <a:t>Dataset</a:t>
            </a:r>
            <a:endParaRPr lang="en-US" sz="1400" dirty="0"/>
          </a:p>
        </p:txBody>
      </p:sp>
      <p:sp>
        <p:nvSpPr>
          <p:cNvPr id="18" name="TextBox 17"/>
          <p:cNvSpPr txBox="1"/>
          <p:nvPr/>
        </p:nvSpPr>
        <p:spPr>
          <a:xfrm>
            <a:off x="8360450" y="4432290"/>
            <a:ext cx="927407" cy="307777"/>
          </a:xfrm>
          <a:prstGeom prst="rect">
            <a:avLst/>
          </a:prstGeom>
          <a:noFill/>
        </p:spPr>
        <p:txBody>
          <a:bodyPr wrap="square" rtlCol="0">
            <a:spAutoFit/>
          </a:bodyPr>
          <a:lstStyle/>
          <a:p>
            <a:r>
              <a:rPr lang="en-US" sz="1400" dirty="0" smtClean="0"/>
              <a:t>Subject</a:t>
            </a:r>
            <a:endParaRPr lang="en-US" sz="1400" dirty="0"/>
          </a:p>
        </p:txBody>
      </p:sp>
      <p:sp>
        <p:nvSpPr>
          <p:cNvPr id="19" name="TextBox 18"/>
          <p:cNvSpPr txBox="1"/>
          <p:nvPr/>
        </p:nvSpPr>
        <p:spPr>
          <a:xfrm>
            <a:off x="9270825" y="3962400"/>
            <a:ext cx="2892605" cy="1785104"/>
          </a:xfrm>
          <a:prstGeom prst="rect">
            <a:avLst/>
          </a:prstGeom>
          <a:noFill/>
        </p:spPr>
        <p:txBody>
          <a:bodyPr wrap="square" rtlCol="0">
            <a:spAutoFit/>
          </a:bodyPr>
          <a:lstStyle/>
          <a:p>
            <a:r>
              <a:rPr lang="en-US" sz="2200" b="1" dirty="0" smtClean="0">
                <a:latin typeface="Calibri Light" panose="020F0302020204030204" pitchFamily="34" charset="0"/>
              </a:rPr>
              <a:t>Median KL-divergence</a:t>
            </a:r>
          </a:p>
          <a:p>
            <a:endParaRPr lang="en-US" sz="2200" dirty="0">
              <a:latin typeface="Calibri Light" panose="020F0302020204030204" pitchFamily="34" charset="0"/>
            </a:endParaRPr>
          </a:p>
          <a:p>
            <a:r>
              <a:rPr lang="en-US" sz="2200" dirty="0" smtClean="0">
                <a:latin typeface="Calibri Light" panose="020F0302020204030204" pitchFamily="34" charset="0"/>
              </a:rPr>
              <a:t>- DESC: </a:t>
            </a:r>
            <a:r>
              <a:rPr lang="en-US" sz="2200" dirty="0" smtClean="0">
                <a:solidFill>
                  <a:srgbClr val="FF0000"/>
                </a:solidFill>
                <a:latin typeface="Calibri Light" panose="020F0302020204030204" pitchFamily="34" charset="0"/>
              </a:rPr>
              <a:t>1.21</a:t>
            </a:r>
          </a:p>
          <a:p>
            <a:r>
              <a:rPr lang="en-US" sz="2200" dirty="0" smtClean="0">
                <a:latin typeface="Calibri Light" panose="020F0302020204030204" pitchFamily="34" charset="0"/>
              </a:rPr>
              <a:t>- MNN: </a:t>
            </a:r>
            <a:r>
              <a:rPr lang="en-US" sz="2200" dirty="0" smtClean="0">
                <a:solidFill>
                  <a:srgbClr val="FF0000"/>
                </a:solidFill>
                <a:latin typeface="Calibri Light" panose="020F0302020204030204" pitchFamily="34" charset="0"/>
              </a:rPr>
              <a:t>2.17</a:t>
            </a:r>
          </a:p>
          <a:p>
            <a:r>
              <a:rPr lang="en-US" sz="2200" dirty="0" smtClean="0">
                <a:latin typeface="Calibri Light" panose="020F0302020204030204" pitchFamily="34" charset="0"/>
              </a:rPr>
              <a:t>- CCA: </a:t>
            </a:r>
            <a:r>
              <a:rPr lang="en-US" sz="2200" dirty="0" smtClean="0">
                <a:solidFill>
                  <a:srgbClr val="FF0000"/>
                </a:solidFill>
                <a:latin typeface="Calibri Light" panose="020F0302020204030204" pitchFamily="34" charset="0"/>
              </a:rPr>
              <a:t>2.28</a:t>
            </a:r>
          </a:p>
        </p:txBody>
      </p:sp>
      <p:sp>
        <p:nvSpPr>
          <p:cNvPr id="23" name="TextBox 22"/>
          <p:cNvSpPr txBox="1"/>
          <p:nvPr/>
        </p:nvSpPr>
        <p:spPr>
          <a:xfrm>
            <a:off x="1588937" y="3951787"/>
            <a:ext cx="990600" cy="400110"/>
          </a:xfrm>
          <a:prstGeom prst="rect">
            <a:avLst/>
          </a:prstGeom>
          <a:noFill/>
        </p:spPr>
        <p:txBody>
          <a:bodyPr wrap="square" rtlCol="0">
            <a:spAutoFit/>
          </a:bodyPr>
          <a:lstStyle/>
          <a:p>
            <a:r>
              <a:rPr lang="en-US" sz="2000" b="1" dirty="0" smtClean="0">
                <a:latin typeface="Calibri Light" panose="020F0302020204030204" pitchFamily="34" charset="0"/>
              </a:rPr>
              <a:t>DESC</a:t>
            </a:r>
            <a:endParaRPr lang="en-US" sz="2000" b="1" dirty="0">
              <a:latin typeface="Calibri Light" panose="020F0302020204030204" pitchFamily="34" charset="0"/>
            </a:endParaRPr>
          </a:p>
        </p:txBody>
      </p:sp>
      <p:sp>
        <p:nvSpPr>
          <p:cNvPr id="24" name="TextBox 23"/>
          <p:cNvSpPr txBox="1"/>
          <p:nvPr/>
        </p:nvSpPr>
        <p:spPr>
          <a:xfrm>
            <a:off x="4290996" y="3951787"/>
            <a:ext cx="990600" cy="400110"/>
          </a:xfrm>
          <a:prstGeom prst="rect">
            <a:avLst/>
          </a:prstGeom>
          <a:noFill/>
        </p:spPr>
        <p:txBody>
          <a:bodyPr wrap="square" rtlCol="0">
            <a:spAutoFit/>
          </a:bodyPr>
          <a:lstStyle/>
          <a:p>
            <a:r>
              <a:rPr lang="en-US" sz="2000" b="1" dirty="0" smtClean="0">
                <a:latin typeface="Calibri Light" panose="020F0302020204030204" pitchFamily="34" charset="0"/>
              </a:rPr>
              <a:t>MNN</a:t>
            </a:r>
            <a:endParaRPr lang="en-US" sz="2000" b="1" dirty="0">
              <a:latin typeface="Calibri Light" panose="020F0302020204030204" pitchFamily="34" charset="0"/>
            </a:endParaRPr>
          </a:p>
        </p:txBody>
      </p:sp>
      <p:sp>
        <p:nvSpPr>
          <p:cNvPr id="25" name="TextBox 24"/>
          <p:cNvSpPr txBox="1"/>
          <p:nvPr/>
        </p:nvSpPr>
        <p:spPr>
          <a:xfrm>
            <a:off x="6852462" y="3956337"/>
            <a:ext cx="990600" cy="400110"/>
          </a:xfrm>
          <a:prstGeom prst="rect">
            <a:avLst/>
          </a:prstGeom>
          <a:noFill/>
        </p:spPr>
        <p:txBody>
          <a:bodyPr wrap="square" rtlCol="0">
            <a:spAutoFit/>
          </a:bodyPr>
          <a:lstStyle/>
          <a:p>
            <a:r>
              <a:rPr lang="en-US" sz="2000" b="1" dirty="0" smtClean="0">
                <a:latin typeface="Calibri Light" panose="020F0302020204030204" pitchFamily="34" charset="0"/>
              </a:rPr>
              <a:t>CCA</a:t>
            </a:r>
            <a:endParaRPr lang="en-US" sz="2000" b="1" dirty="0">
              <a:latin typeface="Calibri Light" panose="020F0302020204030204" pitchFamily="34" charset="0"/>
            </a:endParaRPr>
          </a:p>
        </p:txBody>
      </p:sp>
    </p:spTree>
    <p:extLst>
      <p:ext uri="{BB962C8B-B14F-4D97-AF65-F5344CB8AC3E}">
        <p14:creationId xmlns:p14="http://schemas.microsoft.com/office/powerpoint/2010/main" val="38356421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95355" y="6492875"/>
            <a:ext cx="2844059" cy="365125"/>
          </a:xfrm>
        </p:spPr>
        <p:txBody>
          <a:bodyPr/>
          <a:lstStyle/>
          <a:p>
            <a:fld id="{22C283BA-319A-4A0F-B168-E853F433D264}" type="slidenum">
              <a:rPr lang="en-US" smtClean="0"/>
              <a:t>21</a:t>
            </a:fld>
            <a:endParaRPr lang="en-US" dirty="0"/>
          </a:p>
        </p:txBody>
      </p:sp>
      <p:sp>
        <p:nvSpPr>
          <p:cNvPr id="4"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Human PBMC data with complex batch effect</a:t>
            </a:r>
            <a:endParaRPr lang="en-US" sz="3000" dirty="0">
              <a:ln w="0"/>
              <a:solidFill>
                <a:srgbClr val="FF0000"/>
              </a:solidFill>
              <a:latin typeface="SimSun" panose="02010600030101010101" pitchFamily="2" charset="-122"/>
              <a:ea typeface="SimSun" panose="02010600030101010101" pitchFamily="2" charset="-122"/>
              <a:cs typeface="+mj-cs"/>
            </a:endParaRPr>
          </a:p>
        </p:txBody>
      </p:sp>
      <p:pic>
        <p:nvPicPr>
          <p:cNvPr id="5" name="Picture 4"/>
          <p:cNvPicPr>
            <a:picLocks noChangeAspect="1"/>
          </p:cNvPicPr>
          <p:nvPr/>
        </p:nvPicPr>
        <p:blipFill rotWithShape="1">
          <a:blip r:embed="rId2"/>
          <a:srcRect l="2933" b="4902"/>
          <a:stretch/>
        </p:blipFill>
        <p:spPr>
          <a:xfrm>
            <a:off x="150812" y="1774314"/>
            <a:ext cx="7315200" cy="3617357"/>
          </a:xfrm>
          <a:prstGeom prst="rect">
            <a:avLst/>
          </a:prstGeom>
        </p:spPr>
      </p:pic>
      <p:sp>
        <p:nvSpPr>
          <p:cNvPr id="6" name="TextBox 5"/>
          <p:cNvSpPr txBox="1"/>
          <p:nvPr/>
        </p:nvSpPr>
        <p:spPr>
          <a:xfrm>
            <a:off x="7618412" y="1343427"/>
            <a:ext cx="4191000" cy="430887"/>
          </a:xfrm>
          <a:prstGeom prst="rect">
            <a:avLst/>
          </a:prstGeom>
          <a:noFill/>
        </p:spPr>
        <p:txBody>
          <a:bodyPr wrap="square" rtlCol="0">
            <a:spAutoFit/>
          </a:bodyPr>
          <a:lstStyle/>
          <a:p>
            <a:r>
              <a:rPr lang="en-US" sz="2200" b="1" u="sng" dirty="0" smtClean="0">
                <a:latin typeface="Calibri Light" panose="020F0302020204030204" pitchFamily="34" charset="0"/>
              </a:rPr>
              <a:t>Kang et al. (2018) Nature Biotech </a:t>
            </a:r>
            <a:endParaRPr lang="en-US" sz="2200" b="1" u="sng" dirty="0">
              <a:latin typeface="Calibri Light" panose="020F0302020204030204" pitchFamily="34" charset="0"/>
            </a:endParaRPr>
          </a:p>
        </p:txBody>
      </p:sp>
      <p:sp>
        <p:nvSpPr>
          <p:cNvPr id="7" name="Rectangle 6"/>
          <p:cNvSpPr/>
          <p:nvPr/>
        </p:nvSpPr>
        <p:spPr>
          <a:xfrm>
            <a:off x="7618412" y="1969452"/>
            <a:ext cx="4114800" cy="3785652"/>
          </a:xfrm>
          <a:prstGeom prst="rect">
            <a:avLst/>
          </a:prstGeom>
        </p:spPr>
        <p:txBody>
          <a:bodyPr wrap="square">
            <a:spAutoFit/>
          </a:bodyPr>
          <a:lstStyle/>
          <a:p>
            <a:r>
              <a:rPr lang="en-US" sz="2000" dirty="0" smtClean="0">
                <a:latin typeface="Calibri Light" panose="020F0302020204030204" pitchFamily="34" charset="0"/>
                <a:ea typeface="Times New Roman" panose="02020603050405020304" pitchFamily="18" charset="0"/>
              </a:rPr>
              <a:t>29,065 PBMC cells from 8 lupus </a:t>
            </a:r>
            <a:r>
              <a:rPr lang="en-US" sz="2000" dirty="0" smtClean="0">
                <a:latin typeface="Calibri Light" panose="020F0302020204030204" pitchFamily="34" charset="0"/>
                <a:ea typeface="Times New Roman" panose="02020603050405020304" pitchFamily="18" charset="0"/>
              </a:rPr>
              <a:t>patients.</a:t>
            </a:r>
            <a:endParaRPr lang="en-US" sz="2000" dirty="0" smtClean="0">
              <a:latin typeface="Calibri Light" panose="020F0302020204030204" pitchFamily="34" charset="0"/>
              <a:ea typeface="Times New Roman" panose="02020603050405020304" pitchFamily="18" charset="0"/>
            </a:endParaRPr>
          </a:p>
          <a:p>
            <a:endParaRPr lang="en-US" sz="1000" dirty="0">
              <a:latin typeface="Calibri Light" panose="020F0302020204030204" pitchFamily="34" charset="0"/>
            </a:endParaRPr>
          </a:p>
          <a:p>
            <a:r>
              <a:rPr lang="en-US" sz="2000" b="1" dirty="0" smtClean="0">
                <a:latin typeface="Calibri Light" panose="020F0302020204030204" pitchFamily="34" charset="0"/>
              </a:rPr>
              <a:t>Control (CTRL)</a:t>
            </a:r>
            <a:r>
              <a:rPr lang="en-US" sz="2000" dirty="0" smtClean="0">
                <a:latin typeface="Calibri Light" panose="020F0302020204030204" pitchFamily="34" charset="0"/>
              </a:rPr>
              <a:t>: </a:t>
            </a:r>
            <a:r>
              <a:rPr lang="en-US" sz="2000" dirty="0" smtClean="0">
                <a:latin typeface="Calibri Light" panose="020F0302020204030204" pitchFamily="34" charset="0"/>
              </a:rPr>
              <a:t>unstimulated with interferon </a:t>
            </a:r>
            <a:r>
              <a:rPr lang="el-GR" sz="2000" dirty="0" smtClean="0">
                <a:latin typeface="Calibri Light" panose="020F0302020204030204" pitchFamily="34" charset="0"/>
              </a:rPr>
              <a:t>β</a:t>
            </a:r>
            <a:r>
              <a:rPr lang="en-US" sz="2000" dirty="0" smtClean="0">
                <a:latin typeface="Calibri Light" panose="020F0302020204030204" pitchFamily="34" charset="0"/>
              </a:rPr>
              <a:t> (batch 1).</a:t>
            </a:r>
            <a:endParaRPr lang="en-US" sz="2000" dirty="0" smtClean="0">
              <a:latin typeface="Calibri Light" panose="020F0302020204030204" pitchFamily="34" charset="0"/>
            </a:endParaRPr>
          </a:p>
          <a:p>
            <a:endParaRPr lang="en-US" sz="1000" dirty="0">
              <a:latin typeface="Calibri Light" panose="020F0302020204030204" pitchFamily="34" charset="0"/>
            </a:endParaRPr>
          </a:p>
          <a:p>
            <a:r>
              <a:rPr lang="en-US" sz="2000" b="1" dirty="0" smtClean="0">
                <a:latin typeface="Calibri Light" panose="020F0302020204030204" pitchFamily="34" charset="0"/>
              </a:rPr>
              <a:t>Stimulated (STIM)</a:t>
            </a:r>
            <a:r>
              <a:rPr lang="en-US" sz="2000" dirty="0" smtClean="0">
                <a:latin typeface="Calibri Light" panose="020F0302020204030204" pitchFamily="34" charset="0"/>
              </a:rPr>
              <a:t>: </a:t>
            </a:r>
            <a:r>
              <a:rPr lang="en-US" sz="2000" dirty="0" smtClean="0">
                <a:latin typeface="Calibri Light" panose="020F0302020204030204" pitchFamily="34" charset="0"/>
              </a:rPr>
              <a:t>cells stimulated with interferon </a:t>
            </a:r>
            <a:r>
              <a:rPr lang="el-GR" sz="2000" dirty="0" smtClean="0">
                <a:latin typeface="Calibri Light" panose="020F0302020204030204" pitchFamily="34" charset="0"/>
              </a:rPr>
              <a:t>β</a:t>
            </a:r>
            <a:r>
              <a:rPr lang="en-US" sz="2000" dirty="0" smtClean="0">
                <a:latin typeface="Calibri Light" panose="020F0302020204030204" pitchFamily="34" charset="0"/>
              </a:rPr>
              <a:t> (batch 2).</a:t>
            </a:r>
            <a:endParaRPr lang="en-US" sz="2000" dirty="0" smtClean="0">
              <a:latin typeface="Calibri Light" panose="020F0302020204030204" pitchFamily="34" charset="0"/>
            </a:endParaRPr>
          </a:p>
          <a:p>
            <a:endParaRPr lang="en-US" sz="1000" dirty="0">
              <a:latin typeface="Calibri Light" panose="020F0302020204030204" pitchFamily="34" charset="0"/>
            </a:endParaRPr>
          </a:p>
          <a:p>
            <a:r>
              <a:rPr lang="en-US" sz="2000" dirty="0" smtClean="0">
                <a:latin typeface="Calibri Light" panose="020F0302020204030204" pitchFamily="34" charset="0"/>
              </a:rPr>
              <a:t>Interferon </a:t>
            </a:r>
            <a:r>
              <a:rPr lang="el-GR" sz="2000" dirty="0" smtClean="0">
                <a:latin typeface="Calibri Light" panose="020F0302020204030204" pitchFamily="34" charset="0"/>
              </a:rPr>
              <a:t>β</a:t>
            </a:r>
            <a:r>
              <a:rPr lang="en-US" sz="2000" dirty="0" smtClean="0">
                <a:latin typeface="Calibri Light" panose="020F0302020204030204" pitchFamily="34" charset="0"/>
              </a:rPr>
              <a:t> leads to dramatic cell type specific gene expression changes. </a:t>
            </a:r>
          </a:p>
          <a:p>
            <a:endParaRPr lang="en-US" sz="1000" dirty="0">
              <a:latin typeface="Calibri Light" panose="020F0302020204030204" pitchFamily="34" charset="0"/>
            </a:endParaRPr>
          </a:p>
          <a:p>
            <a:r>
              <a:rPr lang="en-US" sz="2000" u="sng" dirty="0" smtClean="0">
                <a:latin typeface="Calibri Light" panose="020F0302020204030204" pitchFamily="34" charset="0"/>
              </a:rPr>
              <a:t>Batch </a:t>
            </a:r>
            <a:r>
              <a:rPr lang="en-US" sz="2000" u="sng" dirty="0" smtClean="0">
                <a:latin typeface="Calibri Light" panose="020F0302020204030204" pitchFamily="34" charset="0"/>
              </a:rPr>
              <a:t>effect is </a:t>
            </a:r>
            <a:r>
              <a:rPr lang="en-US" sz="2000" u="sng" dirty="0" smtClean="0">
                <a:latin typeface="Calibri Light" panose="020F0302020204030204" pitchFamily="34" charset="0"/>
              </a:rPr>
              <a:t>completely confounded with biological </a:t>
            </a:r>
            <a:r>
              <a:rPr lang="en-US" sz="2000" u="sng" dirty="0" smtClean="0">
                <a:latin typeface="Calibri Light" panose="020F0302020204030204" pitchFamily="34" charset="0"/>
              </a:rPr>
              <a:t>variations.</a:t>
            </a:r>
            <a:endParaRPr lang="en-US" sz="2000" u="sng" dirty="0">
              <a:latin typeface="Calibri Light" panose="020F0302020204030204" pitchFamily="34" charset="0"/>
            </a:endParaRPr>
          </a:p>
        </p:txBody>
      </p:sp>
      <p:sp>
        <p:nvSpPr>
          <p:cNvPr id="3" name="TextBox 2"/>
          <p:cNvSpPr txBox="1"/>
          <p:nvPr/>
        </p:nvSpPr>
        <p:spPr>
          <a:xfrm>
            <a:off x="760412" y="2055912"/>
            <a:ext cx="685800" cy="307777"/>
          </a:xfrm>
          <a:prstGeom prst="rect">
            <a:avLst/>
          </a:prstGeom>
          <a:solidFill>
            <a:schemeClr val="bg1"/>
          </a:solidFill>
        </p:spPr>
        <p:txBody>
          <a:bodyPr wrap="square" rtlCol="0">
            <a:spAutoFit/>
          </a:bodyPr>
          <a:lstStyle/>
          <a:p>
            <a:r>
              <a:rPr lang="en-US" sz="1400" dirty="0" smtClean="0"/>
              <a:t>CTRL</a:t>
            </a:r>
            <a:endParaRPr lang="en-US" sz="1400" dirty="0"/>
          </a:p>
        </p:txBody>
      </p:sp>
      <p:sp>
        <p:nvSpPr>
          <p:cNvPr id="8" name="TextBox 7"/>
          <p:cNvSpPr txBox="1"/>
          <p:nvPr/>
        </p:nvSpPr>
        <p:spPr>
          <a:xfrm>
            <a:off x="760412" y="2284125"/>
            <a:ext cx="609600" cy="307777"/>
          </a:xfrm>
          <a:prstGeom prst="rect">
            <a:avLst/>
          </a:prstGeom>
          <a:solidFill>
            <a:schemeClr val="bg1"/>
          </a:solidFill>
        </p:spPr>
        <p:txBody>
          <a:bodyPr wrap="square" rtlCol="0">
            <a:spAutoFit/>
          </a:bodyPr>
          <a:lstStyle/>
          <a:p>
            <a:r>
              <a:rPr lang="en-US" sz="1400" dirty="0" smtClean="0"/>
              <a:t>STIM</a:t>
            </a:r>
            <a:endParaRPr lang="en-US" sz="1400" dirty="0"/>
          </a:p>
        </p:txBody>
      </p:sp>
    </p:spTree>
    <p:extLst>
      <p:ext uri="{BB962C8B-B14F-4D97-AF65-F5344CB8AC3E}">
        <p14:creationId xmlns:p14="http://schemas.microsoft.com/office/powerpoint/2010/main" val="41994894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637212" y="1828800"/>
            <a:ext cx="6349210" cy="3513829"/>
            <a:chOff x="5560721" y="2124075"/>
            <a:chExt cx="6349210" cy="3513829"/>
          </a:xfrm>
        </p:grpSpPr>
        <p:pic>
          <p:nvPicPr>
            <p:cNvPr id="4" name="Picture 3"/>
            <p:cNvPicPr>
              <a:picLocks noChangeAspect="1"/>
            </p:cNvPicPr>
            <p:nvPr/>
          </p:nvPicPr>
          <p:blipFill>
            <a:blip r:embed="rId2"/>
            <a:stretch>
              <a:fillRect/>
            </a:stretch>
          </p:blipFill>
          <p:spPr>
            <a:xfrm>
              <a:off x="5560721" y="2124075"/>
              <a:ext cx="6349210" cy="3513829"/>
            </a:xfrm>
            <a:prstGeom prst="rect">
              <a:avLst/>
            </a:prstGeom>
          </p:spPr>
        </p:pic>
        <p:sp>
          <p:nvSpPr>
            <p:cNvPr id="6" name="Rectangle 5"/>
            <p:cNvSpPr/>
            <p:nvPr/>
          </p:nvSpPr>
          <p:spPr>
            <a:xfrm>
              <a:off x="9066212" y="3124200"/>
              <a:ext cx="2438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912622" y="2124075"/>
              <a:ext cx="858189" cy="1228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91012">
              <a:off x="8111613" y="3437805"/>
              <a:ext cx="778257" cy="12419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608012" y="1956630"/>
            <a:ext cx="4724400" cy="3388308"/>
            <a:chOff x="531812" y="2259121"/>
            <a:chExt cx="4724400" cy="3388308"/>
          </a:xfrm>
        </p:grpSpPr>
        <p:pic>
          <p:nvPicPr>
            <p:cNvPr id="3" name="Picture 2"/>
            <p:cNvPicPr>
              <a:picLocks noChangeAspect="1"/>
            </p:cNvPicPr>
            <p:nvPr/>
          </p:nvPicPr>
          <p:blipFill>
            <a:blip r:embed="rId3"/>
            <a:stretch>
              <a:fillRect/>
            </a:stretch>
          </p:blipFill>
          <p:spPr>
            <a:xfrm>
              <a:off x="531812" y="2259121"/>
              <a:ext cx="4724400" cy="3388308"/>
            </a:xfrm>
            <a:prstGeom prst="rect">
              <a:avLst/>
            </a:prstGeom>
          </p:spPr>
        </p:pic>
        <p:sp>
          <p:nvSpPr>
            <p:cNvPr id="9" name="Oval 8"/>
            <p:cNvSpPr/>
            <p:nvPr/>
          </p:nvSpPr>
          <p:spPr>
            <a:xfrm>
              <a:off x="2035823" y="2259121"/>
              <a:ext cx="858189" cy="11603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991012">
              <a:off x="3172632" y="3486543"/>
              <a:ext cx="789305" cy="12408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008007" y="5709093"/>
            <a:ext cx="10820400" cy="461665"/>
          </a:xfrm>
          <a:prstGeom prst="rect">
            <a:avLst/>
          </a:prstGeom>
          <a:noFill/>
        </p:spPr>
        <p:txBody>
          <a:bodyPr wrap="square" rtlCol="0">
            <a:spAutoFit/>
          </a:bodyPr>
          <a:lstStyle/>
          <a:p>
            <a:r>
              <a:rPr lang="en-US" b="1" dirty="0" smtClean="0">
                <a:latin typeface="Calibri Light" panose="020F0302020204030204" pitchFamily="34" charset="0"/>
              </a:rPr>
              <a:t>CTRL and </a:t>
            </a:r>
            <a:r>
              <a:rPr lang="en-US" b="1" dirty="0" smtClean="0">
                <a:latin typeface="Calibri Light" panose="020F0302020204030204" pitchFamily="34" charset="0"/>
              </a:rPr>
              <a:t>STIM </a:t>
            </a:r>
            <a:r>
              <a:rPr lang="en-US" b="1" dirty="0" smtClean="0">
                <a:latin typeface="Calibri Light" panose="020F0302020204030204" pitchFamily="34" charset="0"/>
              </a:rPr>
              <a:t>cells were mixed well, except CD14+ </a:t>
            </a:r>
            <a:r>
              <a:rPr lang="en-US" b="1" dirty="0" smtClean="0">
                <a:latin typeface="Calibri Light" panose="020F0302020204030204" pitchFamily="34" charset="0"/>
              </a:rPr>
              <a:t>monocytes.</a:t>
            </a:r>
            <a:endParaRPr lang="en-US" b="1" dirty="0">
              <a:latin typeface="Calibri Light" panose="020F0302020204030204" pitchFamily="34" charset="0"/>
            </a:endParaRPr>
          </a:p>
        </p:txBody>
      </p:sp>
      <p:sp>
        <p:nvSpPr>
          <p:cNvPr id="15"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a:ln w="0"/>
                <a:solidFill>
                  <a:srgbClr val="000099"/>
                </a:solidFill>
                <a:effectLst>
                  <a:outerShdw blurRad="38100" dist="19050" dir="2700000" algn="tl" rotWithShape="0">
                    <a:schemeClr val="dk1">
                      <a:alpha val="40000"/>
                    </a:schemeClr>
                  </a:outerShdw>
                </a:effectLst>
                <a:latin typeface="Calibri Light" panose="020F0302020204030204" pitchFamily="34" charset="0"/>
              </a:rPr>
              <a:t>Human PBMC </a:t>
            </a: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rPr>
              <a:t>data – </a:t>
            </a:r>
            <a:r>
              <a:rPr lang="en-US" sz="4000" dirty="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c</a:t>
            </a: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lustering using DESC</a:t>
            </a:r>
            <a:endParaRPr lang="en-US" sz="3000" dirty="0">
              <a:ln w="0"/>
              <a:solidFill>
                <a:srgbClr val="FF0000"/>
              </a:solidFill>
              <a:latin typeface="SimSun" panose="02010600030101010101" pitchFamily="2" charset="-122"/>
              <a:ea typeface="SimSun" panose="02010600030101010101" pitchFamily="2" charset="-122"/>
              <a:cs typeface="+mj-cs"/>
            </a:endParaRPr>
          </a:p>
        </p:txBody>
      </p:sp>
      <p:sp>
        <p:nvSpPr>
          <p:cNvPr id="17" name="Slide Number Placeholder 1"/>
          <p:cNvSpPr txBox="1">
            <a:spLocks/>
          </p:cNvSpPr>
          <p:nvPr/>
        </p:nvSpPr>
        <p:spPr>
          <a:xfrm>
            <a:off x="9344766" y="6492875"/>
            <a:ext cx="2844059" cy="365125"/>
          </a:xfrm>
          <a:prstGeom prst="rect">
            <a:avLst/>
          </a:prstGeom>
        </p:spPr>
        <p:txBody>
          <a:bodyPr vert="horz" lIns="121899" tIns="60949" rIns="121899" bIns="60949" rtlCol="0" anchor="ctr"/>
          <a:lstStyle>
            <a:defPPr>
              <a:defRPr lang="en-US"/>
            </a:defPPr>
            <a:lvl1pPr marL="0" algn="r" defTabSz="1218987" rtl="0" eaLnBrk="1" latinLnBrk="0" hangingPunct="1">
              <a:defRPr sz="16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fld id="{22C283BA-319A-4A0F-B168-E853F433D264}" type="slidenum">
              <a:rPr lang="en-US" smtClean="0"/>
              <a:pPr/>
              <a:t>22</a:t>
            </a:fld>
            <a:endParaRPr lang="en-US" dirty="0"/>
          </a:p>
        </p:txBody>
      </p:sp>
      <p:sp>
        <p:nvSpPr>
          <p:cNvPr id="5" name="TextBox 4"/>
          <p:cNvSpPr txBox="1"/>
          <p:nvPr/>
        </p:nvSpPr>
        <p:spPr>
          <a:xfrm>
            <a:off x="2116122" y="1403680"/>
            <a:ext cx="1371600" cy="461665"/>
          </a:xfrm>
          <a:prstGeom prst="rect">
            <a:avLst/>
          </a:prstGeom>
          <a:noFill/>
        </p:spPr>
        <p:txBody>
          <a:bodyPr wrap="square" rtlCol="0">
            <a:spAutoFit/>
          </a:bodyPr>
          <a:lstStyle/>
          <a:p>
            <a:r>
              <a:rPr lang="en-US" b="1" dirty="0" smtClean="0">
                <a:latin typeface="Calibri Light" panose="020F0302020204030204" pitchFamily="34" charset="0"/>
              </a:rPr>
              <a:t>DESC</a:t>
            </a:r>
            <a:endParaRPr lang="en-US" b="1" dirty="0">
              <a:latin typeface="Calibri Light" panose="020F0302020204030204" pitchFamily="34" charset="0"/>
            </a:endParaRPr>
          </a:p>
        </p:txBody>
      </p:sp>
      <p:sp>
        <p:nvSpPr>
          <p:cNvPr id="18" name="TextBox 17"/>
          <p:cNvSpPr txBox="1"/>
          <p:nvPr/>
        </p:nvSpPr>
        <p:spPr>
          <a:xfrm>
            <a:off x="7029606" y="1326175"/>
            <a:ext cx="1371600" cy="461665"/>
          </a:xfrm>
          <a:prstGeom prst="rect">
            <a:avLst/>
          </a:prstGeom>
          <a:noFill/>
        </p:spPr>
        <p:txBody>
          <a:bodyPr wrap="square" rtlCol="0">
            <a:spAutoFit/>
          </a:bodyPr>
          <a:lstStyle/>
          <a:p>
            <a:r>
              <a:rPr lang="en-US" b="1" dirty="0" smtClean="0">
                <a:latin typeface="Calibri Light" panose="020F0302020204030204" pitchFamily="34" charset="0"/>
              </a:rPr>
              <a:t>DESC</a:t>
            </a:r>
            <a:endParaRPr lang="en-US" b="1" dirty="0">
              <a:latin typeface="Calibri Light" panose="020F0302020204030204" pitchFamily="34" charset="0"/>
            </a:endParaRPr>
          </a:p>
        </p:txBody>
      </p:sp>
    </p:spTree>
    <p:extLst>
      <p:ext uri="{BB962C8B-B14F-4D97-AF65-F5344CB8AC3E}">
        <p14:creationId xmlns:p14="http://schemas.microsoft.com/office/powerpoint/2010/main" val="1761482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44766" y="6492875"/>
            <a:ext cx="2844059" cy="365125"/>
          </a:xfrm>
        </p:spPr>
        <p:txBody>
          <a:bodyPr/>
          <a:lstStyle/>
          <a:p>
            <a:fld id="{22C283BA-319A-4A0F-B168-E853F433D264}" type="slidenum">
              <a:rPr lang="en-US" smtClean="0"/>
              <a:t>23</a:t>
            </a:fld>
            <a:endParaRPr lang="en-US" dirty="0"/>
          </a:p>
        </p:txBody>
      </p:sp>
      <p:grpSp>
        <p:nvGrpSpPr>
          <p:cNvPr id="18" name="Group 17"/>
          <p:cNvGrpSpPr/>
          <p:nvPr/>
        </p:nvGrpSpPr>
        <p:grpSpPr>
          <a:xfrm>
            <a:off x="1028200" y="1246135"/>
            <a:ext cx="7162800" cy="2699198"/>
            <a:chOff x="379412" y="303284"/>
            <a:chExt cx="8258175" cy="3310314"/>
          </a:xfrm>
        </p:grpSpPr>
        <p:pic>
          <p:nvPicPr>
            <p:cNvPr id="6" name="Picture 5"/>
            <p:cNvPicPr>
              <a:picLocks noChangeAspect="1"/>
            </p:cNvPicPr>
            <p:nvPr/>
          </p:nvPicPr>
          <p:blipFill rotWithShape="1">
            <a:blip r:embed="rId2"/>
            <a:srcRect t="55357" r="34127" b="5035"/>
            <a:stretch/>
          </p:blipFill>
          <p:spPr>
            <a:xfrm>
              <a:off x="379412" y="303284"/>
              <a:ext cx="8258175" cy="3310314"/>
            </a:xfrm>
            <a:prstGeom prst="rect">
              <a:avLst/>
            </a:prstGeom>
          </p:spPr>
        </p:pic>
        <p:sp>
          <p:nvSpPr>
            <p:cNvPr id="7" name="Oval 6"/>
            <p:cNvSpPr/>
            <p:nvPr/>
          </p:nvSpPr>
          <p:spPr>
            <a:xfrm rot="944009">
              <a:off x="2026202" y="381919"/>
              <a:ext cx="707442" cy="100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3603389">
              <a:off x="966794" y="832979"/>
              <a:ext cx="791941" cy="11434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3603389">
              <a:off x="5070421" y="1132331"/>
              <a:ext cx="580666" cy="766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944009">
              <a:off x="5873028" y="764066"/>
              <a:ext cx="599151" cy="69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95322" y="4048468"/>
            <a:ext cx="7924800" cy="2490449"/>
            <a:chOff x="150812" y="3733800"/>
            <a:chExt cx="8909688" cy="2987680"/>
          </a:xfrm>
        </p:grpSpPr>
        <p:pic>
          <p:nvPicPr>
            <p:cNvPr id="4" name="Picture 3"/>
            <p:cNvPicPr>
              <a:picLocks noChangeAspect="1"/>
            </p:cNvPicPr>
            <p:nvPr/>
          </p:nvPicPr>
          <p:blipFill rotWithShape="1">
            <a:blip r:embed="rId3"/>
            <a:srcRect l="33730" t="17857" b="15477"/>
            <a:stretch/>
          </p:blipFill>
          <p:spPr>
            <a:xfrm>
              <a:off x="150812" y="3733800"/>
              <a:ext cx="8909688" cy="2987680"/>
            </a:xfrm>
            <a:prstGeom prst="rect">
              <a:avLst/>
            </a:prstGeom>
          </p:spPr>
        </p:pic>
        <p:sp>
          <p:nvSpPr>
            <p:cNvPr id="11" name="Oval 10"/>
            <p:cNvSpPr/>
            <p:nvPr/>
          </p:nvSpPr>
          <p:spPr>
            <a:xfrm rot="7999449">
              <a:off x="5171666" y="4502420"/>
              <a:ext cx="822988" cy="11466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7999449">
              <a:off x="735530" y="4256237"/>
              <a:ext cx="1044034" cy="1638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8720122" y="1712661"/>
            <a:ext cx="3162409" cy="2062103"/>
          </a:xfrm>
          <a:prstGeom prst="rect">
            <a:avLst/>
          </a:prstGeom>
          <a:noFill/>
        </p:spPr>
        <p:txBody>
          <a:bodyPr wrap="square" rtlCol="0">
            <a:spAutoFit/>
          </a:bodyPr>
          <a:lstStyle/>
          <a:p>
            <a:r>
              <a:rPr lang="en-US" sz="1800" dirty="0" smtClean="0">
                <a:latin typeface="Calibri Light" panose="020F0302020204030204" pitchFamily="34" charset="0"/>
              </a:rPr>
              <a:t>CD14+ monocytes, FCGR3A+ monocytes, and dendritic cells were mixed </a:t>
            </a:r>
            <a:r>
              <a:rPr lang="en-US" sz="1800" dirty="0" smtClean="0">
                <a:latin typeface="Calibri Light" panose="020F0302020204030204" pitchFamily="34" charset="0"/>
              </a:rPr>
              <a:t>together.</a:t>
            </a:r>
            <a:endParaRPr lang="en-US" sz="1800" dirty="0" smtClean="0">
              <a:latin typeface="Calibri Light" panose="020F0302020204030204" pitchFamily="34" charset="0"/>
            </a:endParaRPr>
          </a:p>
          <a:p>
            <a:endParaRPr lang="en-US" sz="1800" dirty="0">
              <a:latin typeface="Calibri Light" panose="020F0302020204030204" pitchFamily="34" charset="0"/>
            </a:endParaRPr>
          </a:p>
          <a:p>
            <a:r>
              <a:rPr lang="en-US" sz="1800" dirty="0" smtClean="0">
                <a:latin typeface="Calibri Light" panose="020F0302020204030204" pitchFamily="34" charset="0"/>
              </a:rPr>
              <a:t>CD8 T cells and NK cells were mixed </a:t>
            </a:r>
            <a:r>
              <a:rPr lang="en-US" sz="1800" dirty="0" smtClean="0">
                <a:latin typeface="Calibri Light" panose="020F0302020204030204" pitchFamily="34" charset="0"/>
              </a:rPr>
              <a:t>together.</a:t>
            </a:r>
            <a:endParaRPr lang="en-US" sz="1800" dirty="0" smtClean="0">
              <a:latin typeface="Calibri Light" panose="020F0302020204030204" pitchFamily="34" charset="0"/>
            </a:endParaRPr>
          </a:p>
          <a:p>
            <a:endParaRPr lang="en-US" sz="2000" dirty="0">
              <a:latin typeface="Calibri Light" panose="020F0302020204030204" pitchFamily="34" charset="0"/>
            </a:endParaRPr>
          </a:p>
        </p:txBody>
      </p:sp>
      <p:sp>
        <p:nvSpPr>
          <p:cNvPr id="15" name="TextBox 14"/>
          <p:cNvSpPr txBox="1"/>
          <p:nvPr/>
        </p:nvSpPr>
        <p:spPr>
          <a:xfrm>
            <a:off x="8702940" y="1166999"/>
            <a:ext cx="2977512" cy="461665"/>
          </a:xfrm>
          <a:prstGeom prst="rect">
            <a:avLst/>
          </a:prstGeom>
          <a:noFill/>
        </p:spPr>
        <p:txBody>
          <a:bodyPr wrap="square" rtlCol="0">
            <a:spAutoFit/>
          </a:bodyPr>
          <a:lstStyle/>
          <a:p>
            <a:r>
              <a:rPr lang="en-US" dirty="0" smtClean="0"/>
              <a:t>MNN clustering</a:t>
            </a:r>
            <a:endParaRPr lang="en-US" dirty="0"/>
          </a:p>
        </p:txBody>
      </p:sp>
      <p:sp>
        <p:nvSpPr>
          <p:cNvPr id="16" name="TextBox 15"/>
          <p:cNvSpPr txBox="1"/>
          <p:nvPr/>
        </p:nvSpPr>
        <p:spPr>
          <a:xfrm>
            <a:off x="8712560" y="4048468"/>
            <a:ext cx="2977512" cy="461665"/>
          </a:xfrm>
          <a:prstGeom prst="rect">
            <a:avLst/>
          </a:prstGeom>
          <a:noFill/>
        </p:spPr>
        <p:txBody>
          <a:bodyPr wrap="square" rtlCol="0">
            <a:spAutoFit/>
          </a:bodyPr>
          <a:lstStyle/>
          <a:p>
            <a:r>
              <a:rPr lang="en-US" dirty="0" smtClean="0"/>
              <a:t>CCA clustering</a:t>
            </a:r>
            <a:endParaRPr lang="en-US" dirty="0"/>
          </a:p>
        </p:txBody>
      </p:sp>
      <p:sp>
        <p:nvSpPr>
          <p:cNvPr id="17" name="TextBox 16"/>
          <p:cNvSpPr txBox="1"/>
          <p:nvPr/>
        </p:nvSpPr>
        <p:spPr>
          <a:xfrm>
            <a:off x="8720122" y="4594130"/>
            <a:ext cx="3089135" cy="1754326"/>
          </a:xfrm>
          <a:prstGeom prst="rect">
            <a:avLst/>
          </a:prstGeom>
          <a:noFill/>
        </p:spPr>
        <p:txBody>
          <a:bodyPr wrap="square" rtlCol="0">
            <a:spAutoFit/>
          </a:bodyPr>
          <a:lstStyle/>
          <a:p>
            <a:r>
              <a:rPr lang="en-US" sz="1800" dirty="0" smtClean="0">
                <a:latin typeface="Calibri Light" panose="020F0302020204030204" pitchFamily="34" charset="0"/>
              </a:rPr>
              <a:t>CD14+ monocytes, FCGR3A+ monocytes, and dendritic cells were mixed </a:t>
            </a:r>
            <a:r>
              <a:rPr lang="en-US" sz="1800" dirty="0" smtClean="0">
                <a:latin typeface="Calibri Light" panose="020F0302020204030204" pitchFamily="34" charset="0"/>
              </a:rPr>
              <a:t>together.</a:t>
            </a:r>
            <a:endParaRPr lang="en-US" sz="1800" dirty="0" smtClean="0">
              <a:latin typeface="Calibri Light" panose="020F0302020204030204" pitchFamily="34" charset="0"/>
            </a:endParaRPr>
          </a:p>
          <a:p>
            <a:endParaRPr lang="en-US" sz="1800" dirty="0">
              <a:latin typeface="Calibri Light" panose="020F0302020204030204" pitchFamily="34" charset="0"/>
            </a:endParaRPr>
          </a:p>
          <a:p>
            <a:r>
              <a:rPr lang="en-US" sz="1800" dirty="0" smtClean="0">
                <a:latin typeface="Calibri Light" panose="020F0302020204030204" pitchFamily="34" charset="0"/>
              </a:rPr>
              <a:t>CD8 T cells and NK cells were mixed </a:t>
            </a:r>
            <a:r>
              <a:rPr lang="en-US" sz="1800" dirty="0" smtClean="0">
                <a:latin typeface="Calibri Light" panose="020F0302020204030204" pitchFamily="34" charset="0"/>
              </a:rPr>
              <a:t>together.</a:t>
            </a:r>
            <a:endParaRPr lang="en-US" sz="1800" dirty="0">
              <a:latin typeface="Calibri Light" panose="020F0302020204030204" pitchFamily="34" charset="0"/>
            </a:endParaRPr>
          </a:p>
        </p:txBody>
      </p:sp>
      <p:sp>
        <p:nvSpPr>
          <p:cNvPr id="20"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a:ln w="0"/>
                <a:solidFill>
                  <a:srgbClr val="000099"/>
                </a:solidFill>
                <a:effectLst>
                  <a:outerShdw blurRad="38100" dist="19050" dir="2700000" algn="tl" rotWithShape="0">
                    <a:schemeClr val="dk1">
                      <a:alpha val="40000"/>
                    </a:schemeClr>
                  </a:outerShdw>
                </a:effectLst>
                <a:latin typeface="Calibri Light" panose="020F0302020204030204" pitchFamily="34" charset="0"/>
              </a:rPr>
              <a:t>Human PBMC data – clustering using </a:t>
            </a: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rPr>
              <a:t>MNN and CCA</a:t>
            </a:r>
            <a:endParaRPr lang="en-US" sz="3000" dirty="0">
              <a:ln w="0"/>
              <a:solidFill>
                <a:srgbClr val="FF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866205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contrast="20000"/>
          </a:blip>
          <a:stretch>
            <a:fillRect/>
          </a:stretch>
        </p:blipFill>
        <p:spPr>
          <a:xfrm>
            <a:off x="455612" y="1371600"/>
            <a:ext cx="8305800" cy="4805804"/>
          </a:xfrm>
          <a:prstGeom prst="rect">
            <a:avLst/>
          </a:prstGeom>
        </p:spPr>
      </p:pic>
      <p:sp>
        <p:nvSpPr>
          <p:cNvPr id="3" name="TextBox 2"/>
          <p:cNvSpPr txBox="1"/>
          <p:nvPr/>
        </p:nvSpPr>
        <p:spPr>
          <a:xfrm>
            <a:off x="9066212" y="1188434"/>
            <a:ext cx="2514600" cy="5324535"/>
          </a:xfrm>
          <a:prstGeom prst="rect">
            <a:avLst/>
          </a:prstGeom>
          <a:noFill/>
        </p:spPr>
        <p:txBody>
          <a:bodyPr wrap="square" rtlCol="0">
            <a:spAutoFit/>
          </a:bodyPr>
          <a:lstStyle/>
          <a:p>
            <a:r>
              <a:rPr lang="en-US" sz="2000" b="1" dirty="0" smtClean="0">
                <a:latin typeface="Calibri Light" panose="020F0302020204030204" pitchFamily="34" charset="0"/>
              </a:rPr>
              <a:t>For each cell type, </a:t>
            </a:r>
            <a:r>
              <a:rPr lang="en-US" sz="2000" dirty="0" smtClean="0">
                <a:latin typeface="Calibri Light" panose="020F0302020204030204" pitchFamily="34" charset="0"/>
              </a:rPr>
              <a:t>performed differential expression (DE) analysis between </a:t>
            </a:r>
            <a:r>
              <a:rPr lang="en-US" sz="2000" dirty="0" smtClean="0">
                <a:latin typeface="Calibri Light" panose="020F0302020204030204" pitchFamily="34" charset="0"/>
              </a:rPr>
              <a:t>CTRL </a:t>
            </a:r>
            <a:r>
              <a:rPr lang="en-US" sz="2000" dirty="0" smtClean="0">
                <a:latin typeface="Calibri Light" panose="020F0302020204030204" pitchFamily="34" charset="0"/>
              </a:rPr>
              <a:t>and STIM </a:t>
            </a:r>
            <a:r>
              <a:rPr lang="en-US" sz="2000" dirty="0" smtClean="0">
                <a:latin typeface="Calibri Light" panose="020F0302020204030204" pitchFamily="34" charset="0"/>
              </a:rPr>
              <a:t>conditions.</a:t>
            </a:r>
            <a:endParaRPr lang="en-US" sz="2000" dirty="0" smtClean="0">
              <a:latin typeface="Calibri Light" panose="020F0302020204030204" pitchFamily="34" charset="0"/>
            </a:endParaRPr>
          </a:p>
          <a:p>
            <a:endParaRPr lang="en-US" sz="2000" b="1" dirty="0">
              <a:latin typeface="Calibri Light" panose="020F0302020204030204" pitchFamily="34" charset="0"/>
            </a:endParaRPr>
          </a:p>
          <a:p>
            <a:r>
              <a:rPr lang="en-US" sz="2000" b="1" dirty="0" smtClean="0">
                <a:latin typeface="Calibri Light" panose="020F0302020204030204" pitchFamily="34" charset="0"/>
              </a:rPr>
              <a:t>CD14+ monocytes </a:t>
            </a:r>
            <a:r>
              <a:rPr lang="en-US" sz="2000" dirty="0" smtClean="0">
                <a:latin typeface="Calibri Light" panose="020F0302020204030204" pitchFamily="34" charset="0"/>
              </a:rPr>
              <a:t>had the most pronounced DE </a:t>
            </a:r>
            <a:r>
              <a:rPr lang="en-US" sz="2000" dirty="0" smtClean="0">
                <a:latin typeface="Calibri Light" panose="020F0302020204030204" pitchFamily="34" charset="0"/>
              </a:rPr>
              <a:t>results.</a:t>
            </a:r>
            <a:endParaRPr lang="en-US" sz="2000" dirty="0" smtClean="0">
              <a:latin typeface="Calibri Light" panose="020F0302020204030204" pitchFamily="34" charset="0"/>
            </a:endParaRPr>
          </a:p>
          <a:p>
            <a:endParaRPr lang="en-US" sz="2000" b="1" dirty="0">
              <a:latin typeface="Calibri Light" panose="020F0302020204030204" pitchFamily="34" charset="0"/>
            </a:endParaRPr>
          </a:p>
          <a:p>
            <a:r>
              <a:rPr lang="en-US" sz="2000" b="1" dirty="0" smtClean="0">
                <a:latin typeface="Calibri Light" panose="020F0302020204030204" pitchFamily="34" charset="0"/>
              </a:rPr>
              <a:t>Other cell types </a:t>
            </a:r>
            <a:r>
              <a:rPr lang="en-US" sz="2000" dirty="0" smtClean="0">
                <a:latin typeface="Calibri Light" panose="020F0302020204030204" pitchFamily="34" charset="0"/>
              </a:rPr>
              <a:t>had less DE </a:t>
            </a:r>
            <a:r>
              <a:rPr lang="en-US" sz="2000" dirty="0" smtClean="0">
                <a:latin typeface="Calibri Light" panose="020F0302020204030204" pitchFamily="34" charset="0"/>
              </a:rPr>
              <a:t>genes.</a:t>
            </a:r>
            <a:endParaRPr lang="en-US" sz="2000" dirty="0" smtClean="0">
              <a:latin typeface="Calibri Light" panose="020F0302020204030204" pitchFamily="34" charset="0"/>
            </a:endParaRPr>
          </a:p>
          <a:p>
            <a:endParaRPr lang="en-US" sz="2000" b="1" dirty="0" smtClean="0">
              <a:latin typeface="Calibri Light" panose="020F0302020204030204" pitchFamily="34" charset="0"/>
            </a:endParaRPr>
          </a:p>
          <a:p>
            <a:endParaRPr lang="en-US" sz="2000" b="1" dirty="0">
              <a:latin typeface="Calibri Light" panose="020F0302020204030204" pitchFamily="34" charset="0"/>
            </a:endParaRPr>
          </a:p>
          <a:p>
            <a:endParaRPr lang="en-US" sz="800" b="1" dirty="0">
              <a:latin typeface="Calibri Light" panose="020F0302020204030204" pitchFamily="34" charset="0"/>
            </a:endParaRPr>
          </a:p>
          <a:p>
            <a:r>
              <a:rPr lang="en-US" sz="2000" b="1" u="sng" dirty="0" smtClean="0">
                <a:latin typeface="Calibri Light" panose="020F0302020204030204" pitchFamily="34" charset="0"/>
              </a:rPr>
              <a:t>DESC </a:t>
            </a:r>
            <a:r>
              <a:rPr lang="en-US" sz="2000" u="sng" dirty="0" smtClean="0">
                <a:latin typeface="Calibri Light" panose="020F0302020204030204" pitchFamily="34" charset="0"/>
              </a:rPr>
              <a:t>preserved true biological </a:t>
            </a:r>
            <a:r>
              <a:rPr lang="en-US" sz="2000" u="sng" dirty="0" smtClean="0">
                <a:latin typeface="Calibri Light" panose="020F0302020204030204" pitchFamily="34" charset="0"/>
              </a:rPr>
              <a:t>variations.</a:t>
            </a:r>
            <a:endParaRPr lang="en-US" sz="2000" u="sng" dirty="0">
              <a:latin typeface="Calibri Light" panose="020F0302020204030204" pitchFamily="34" charset="0"/>
            </a:endParaRPr>
          </a:p>
        </p:txBody>
      </p:sp>
      <p:sp>
        <p:nvSpPr>
          <p:cNvPr id="4" name="Down Arrow 3"/>
          <p:cNvSpPr/>
          <p:nvPr/>
        </p:nvSpPr>
        <p:spPr>
          <a:xfrm>
            <a:off x="10056812" y="5029200"/>
            <a:ext cx="381000" cy="533400"/>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a:ln w="0"/>
                <a:solidFill>
                  <a:srgbClr val="000099"/>
                </a:solidFill>
                <a:effectLst>
                  <a:outerShdw blurRad="38100" dist="19050" dir="2700000" algn="tl" rotWithShape="0">
                    <a:schemeClr val="dk1">
                      <a:alpha val="40000"/>
                    </a:schemeClr>
                  </a:outerShdw>
                </a:effectLst>
                <a:latin typeface="Calibri Light" panose="020F0302020204030204" pitchFamily="34" charset="0"/>
              </a:rPr>
              <a:t>Human PBMC data – </a:t>
            </a: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rPr>
              <a:t>differential expression</a:t>
            </a:r>
            <a:endParaRPr lang="en-US" sz="3000" dirty="0">
              <a:ln w="0"/>
              <a:solidFill>
                <a:srgbClr val="FF0000"/>
              </a:solidFill>
              <a:latin typeface="SimSun" panose="02010600030101010101" pitchFamily="2" charset="-122"/>
              <a:ea typeface="SimSun" panose="02010600030101010101" pitchFamily="2" charset="-122"/>
            </a:endParaRPr>
          </a:p>
        </p:txBody>
      </p:sp>
      <p:sp>
        <p:nvSpPr>
          <p:cNvPr id="7" name="Slide Number Placeholder 1"/>
          <p:cNvSpPr txBox="1">
            <a:spLocks/>
          </p:cNvSpPr>
          <p:nvPr/>
        </p:nvSpPr>
        <p:spPr>
          <a:xfrm>
            <a:off x="9344766" y="6492875"/>
            <a:ext cx="2844059" cy="365125"/>
          </a:xfrm>
          <a:prstGeom prst="rect">
            <a:avLst/>
          </a:prstGeom>
        </p:spPr>
        <p:txBody>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r"/>
            <a:r>
              <a:rPr lang="en-US" sz="1600" dirty="0" smtClean="0">
                <a:solidFill>
                  <a:schemeClr val="bg1">
                    <a:lumMod val="65000"/>
                  </a:schemeClr>
                </a:solidFill>
              </a:rPr>
              <a:t>24</a:t>
            </a:r>
            <a:endParaRPr lang="en-US" sz="1600" dirty="0">
              <a:solidFill>
                <a:schemeClr val="bg1">
                  <a:lumMod val="65000"/>
                </a:schemeClr>
              </a:solidFill>
            </a:endParaRPr>
          </a:p>
        </p:txBody>
      </p:sp>
    </p:spTree>
    <p:extLst>
      <p:ext uri="{BB962C8B-B14F-4D97-AF65-F5344CB8AC3E}">
        <p14:creationId xmlns:p14="http://schemas.microsoft.com/office/powerpoint/2010/main" val="13512925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44766" y="6492875"/>
            <a:ext cx="2844059" cy="365125"/>
          </a:xfrm>
        </p:spPr>
        <p:txBody>
          <a:bodyPr/>
          <a:lstStyle/>
          <a:p>
            <a:fld id="{22C283BA-319A-4A0F-B168-E853F433D264}" type="slidenum">
              <a:rPr lang="en-US" smtClean="0"/>
              <a:t>25</a:t>
            </a:fld>
            <a:endParaRPr lang="en-US"/>
          </a:p>
        </p:txBody>
      </p:sp>
      <p:pic>
        <p:nvPicPr>
          <p:cNvPr id="4" name="Image1"/>
          <p:cNvPicPr/>
          <p:nvPr/>
        </p:nvPicPr>
        <p:blipFill rotWithShape="1">
          <a:blip r:embed="rId2"/>
          <a:srcRect l="71409" t="66667" b="337"/>
          <a:stretch/>
        </p:blipFill>
        <p:spPr bwMode="auto">
          <a:xfrm>
            <a:off x="679146" y="1619281"/>
            <a:ext cx="5076020" cy="4724401"/>
          </a:xfrm>
          <a:prstGeom prst="rect">
            <a:avLst/>
          </a:prstGeom>
        </p:spPr>
      </p:pic>
      <p:sp>
        <p:nvSpPr>
          <p:cNvPr id="5" name="Rectangle 4"/>
          <p:cNvSpPr/>
          <p:nvPr/>
        </p:nvSpPr>
        <p:spPr>
          <a:xfrm>
            <a:off x="684212" y="1612872"/>
            <a:ext cx="641077" cy="645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95673" y="1312815"/>
            <a:ext cx="5273949" cy="5201424"/>
          </a:xfrm>
          <a:prstGeom prst="rect">
            <a:avLst/>
          </a:prstGeom>
          <a:noFill/>
        </p:spPr>
        <p:txBody>
          <a:bodyPr wrap="square" rtlCol="0">
            <a:spAutoFit/>
          </a:bodyPr>
          <a:lstStyle/>
          <a:p>
            <a:r>
              <a:rPr lang="en-US" b="1" dirty="0" smtClean="0">
                <a:latin typeface="Calibri Light" panose="020F0302020204030204" pitchFamily="34" charset="0"/>
              </a:rPr>
              <a:t>Evaluation of batch effect removal when considering all cells</a:t>
            </a:r>
          </a:p>
          <a:p>
            <a:endParaRPr lang="en-US" sz="1000" b="1" dirty="0">
              <a:latin typeface="Calibri Light" panose="020F0302020204030204" pitchFamily="34" charset="0"/>
            </a:endParaRPr>
          </a:p>
          <a:p>
            <a:pPr marL="342900" indent="-342900">
              <a:buFontTx/>
              <a:buChar char="-"/>
            </a:pPr>
            <a:r>
              <a:rPr lang="en-US" dirty="0" smtClean="0">
                <a:latin typeface="Calibri Light" panose="020F0302020204030204" pitchFamily="34" charset="0"/>
              </a:rPr>
              <a:t>CCA has the smallest KL divergence</a:t>
            </a:r>
          </a:p>
          <a:p>
            <a:pPr marL="342900" indent="-342900">
              <a:buFontTx/>
              <a:buChar char="-"/>
            </a:pPr>
            <a:r>
              <a:rPr lang="en-US" dirty="0" smtClean="0">
                <a:latin typeface="Calibri Light" panose="020F0302020204030204" pitchFamily="34" charset="0"/>
              </a:rPr>
              <a:t>Followed by DESC and MNN</a:t>
            </a:r>
          </a:p>
          <a:p>
            <a:pPr marL="342900" indent="-342900">
              <a:buFontTx/>
              <a:buChar char="-"/>
            </a:pPr>
            <a:endParaRPr lang="en-US" b="1" dirty="0">
              <a:latin typeface="Calibri Light" panose="020F0302020204030204" pitchFamily="34" charset="0"/>
            </a:endParaRPr>
          </a:p>
          <a:p>
            <a:r>
              <a:rPr lang="en-US" b="1" dirty="0" smtClean="0">
                <a:latin typeface="Calibri Light" panose="020F0302020204030204" pitchFamily="34" charset="0"/>
              </a:rPr>
              <a:t>Evaluation of batch effect removal when CD14+ monocytes were eliminated</a:t>
            </a:r>
          </a:p>
          <a:p>
            <a:endParaRPr lang="en-US" sz="1000" b="1" dirty="0">
              <a:latin typeface="Calibri Light" panose="020F0302020204030204" pitchFamily="34" charset="0"/>
            </a:endParaRPr>
          </a:p>
          <a:p>
            <a:pPr marL="342900" indent="-342900">
              <a:buFontTx/>
              <a:buChar char="-"/>
            </a:pPr>
            <a:r>
              <a:rPr lang="en-US" dirty="0" smtClean="0">
                <a:latin typeface="Calibri Light" panose="020F0302020204030204" pitchFamily="34" charset="0"/>
              </a:rPr>
              <a:t>Both DESC and MNN have reduced KL divergence</a:t>
            </a:r>
          </a:p>
          <a:p>
            <a:pPr marL="342900" indent="-342900">
              <a:buFontTx/>
              <a:buChar char="-"/>
            </a:pPr>
            <a:r>
              <a:rPr lang="en-US" dirty="0" smtClean="0">
                <a:latin typeface="Calibri Light" panose="020F0302020204030204" pitchFamily="34" charset="0"/>
              </a:rPr>
              <a:t>CCA’s KL divergence did not change, suggesting it might have over-corrected batch effect</a:t>
            </a:r>
          </a:p>
          <a:p>
            <a:pPr marL="342900" indent="-342900">
              <a:buFontTx/>
              <a:buChar char="-"/>
            </a:pPr>
            <a:endParaRPr lang="en-US" b="1" dirty="0">
              <a:latin typeface="Calibri Light" panose="020F0302020204030204" pitchFamily="34" charset="0"/>
            </a:endParaRPr>
          </a:p>
        </p:txBody>
      </p:sp>
      <p:sp>
        <p:nvSpPr>
          <p:cNvPr id="8"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a:ln w="0"/>
                <a:solidFill>
                  <a:srgbClr val="000099"/>
                </a:solidFill>
                <a:effectLst>
                  <a:outerShdw blurRad="38100" dist="19050" dir="2700000" algn="tl" rotWithShape="0">
                    <a:schemeClr val="dk1">
                      <a:alpha val="40000"/>
                    </a:schemeClr>
                  </a:outerShdw>
                </a:effectLst>
                <a:latin typeface="Calibri Light" panose="020F0302020204030204" pitchFamily="34" charset="0"/>
              </a:rPr>
              <a:t>Human PBMC data – </a:t>
            </a: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rPr>
              <a:t>batch effect removal</a:t>
            </a:r>
            <a:endParaRPr lang="en-US" sz="3000" dirty="0">
              <a:ln w="0"/>
              <a:solidFill>
                <a:srgbClr val="FF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1671081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2C283BA-319A-4A0F-B168-E853F433D264}" type="slidenum">
              <a:rPr lang="en-US" smtClean="0"/>
              <a:t>26</a:t>
            </a:fld>
            <a:endParaRPr lang="en-US"/>
          </a:p>
        </p:txBody>
      </p:sp>
      <p:sp>
        <p:nvSpPr>
          <p:cNvPr id="5"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rPr>
              <a:t>Computing time and memory usage</a:t>
            </a:r>
            <a:endParaRPr lang="en-US" sz="3000" dirty="0">
              <a:ln w="0"/>
              <a:solidFill>
                <a:srgbClr val="FF0000"/>
              </a:solidFill>
              <a:latin typeface="SimSun" panose="02010600030101010101" pitchFamily="2" charset="-122"/>
              <a:ea typeface="SimSun" panose="02010600030101010101" pitchFamily="2" charset="-122"/>
            </a:endParaRPr>
          </a:p>
        </p:txBody>
      </p:sp>
      <p:pic>
        <p:nvPicPr>
          <p:cNvPr id="6" name="图片 7"/>
          <p:cNvPicPr/>
          <p:nvPr/>
        </p:nvPicPr>
        <p:blipFill rotWithShape="1">
          <a:blip r:embed="rId2"/>
          <a:srcRect t="9223" b="3231"/>
          <a:stretch/>
        </p:blipFill>
        <p:spPr bwMode="auto">
          <a:xfrm>
            <a:off x="493712" y="1295399"/>
            <a:ext cx="5181600" cy="4639046"/>
          </a:xfrm>
          <a:prstGeom prst="rect">
            <a:avLst/>
          </a:prstGeom>
        </p:spPr>
      </p:pic>
      <p:pic>
        <p:nvPicPr>
          <p:cNvPr id="7" name="图片 8"/>
          <p:cNvPicPr/>
          <p:nvPr/>
        </p:nvPicPr>
        <p:blipFill>
          <a:blip r:embed="rId3"/>
          <a:stretch>
            <a:fillRect/>
          </a:stretch>
        </p:blipFill>
        <p:spPr bwMode="auto">
          <a:xfrm>
            <a:off x="5675312" y="1064567"/>
            <a:ext cx="6400800" cy="5595576"/>
          </a:xfrm>
          <a:prstGeom prst="rect">
            <a:avLst/>
          </a:prstGeom>
        </p:spPr>
      </p:pic>
      <p:sp>
        <p:nvSpPr>
          <p:cNvPr id="8" name="TextBox 7"/>
          <p:cNvSpPr txBox="1"/>
          <p:nvPr/>
        </p:nvSpPr>
        <p:spPr>
          <a:xfrm>
            <a:off x="2436019" y="1064567"/>
            <a:ext cx="2438400" cy="461665"/>
          </a:xfrm>
          <a:prstGeom prst="rect">
            <a:avLst/>
          </a:prstGeom>
          <a:noFill/>
        </p:spPr>
        <p:txBody>
          <a:bodyPr wrap="square" rtlCol="0">
            <a:spAutoFit/>
          </a:bodyPr>
          <a:lstStyle/>
          <a:p>
            <a:r>
              <a:rPr lang="en-US" b="1" dirty="0" smtClean="0">
                <a:latin typeface="Calibri Light" panose="020F0302020204030204" pitchFamily="34" charset="0"/>
              </a:rPr>
              <a:t>DESC</a:t>
            </a:r>
            <a:endParaRPr lang="en-US" b="1" dirty="0">
              <a:latin typeface="Calibri Light" panose="020F0302020204030204" pitchFamily="34" charset="0"/>
            </a:endParaRPr>
          </a:p>
        </p:txBody>
      </p:sp>
      <p:sp>
        <p:nvSpPr>
          <p:cNvPr id="9" name="TextBox 8"/>
          <p:cNvSpPr txBox="1"/>
          <p:nvPr/>
        </p:nvSpPr>
        <p:spPr>
          <a:xfrm>
            <a:off x="74612" y="5890702"/>
            <a:ext cx="5791200" cy="769441"/>
          </a:xfrm>
          <a:prstGeom prst="rect">
            <a:avLst/>
          </a:prstGeom>
          <a:noFill/>
        </p:spPr>
        <p:txBody>
          <a:bodyPr wrap="square" rtlCol="0">
            <a:spAutoFit/>
          </a:bodyPr>
          <a:lstStyle/>
          <a:p>
            <a:pPr algn="ctr"/>
            <a:r>
              <a:rPr lang="en-US" sz="2200" dirty="0" smtClean="0">
                <a:latin typeface="Calibri Light" panose="020F0302020204030204" pitchFamily="34" charset="0"/>
              </a:rPr>
              <a:t>1.3 million embryonic mouse brain cells </a:t>
            </a:r>
          </a:p>
          <a:p>
            <a:pPr algn="ctr"/>
            <a:r>
              <a:rPr lang="en-US" sz="2200" dirty="0" smtClean="0">
                <a:latin typeface="Calibri Light" panose="020F0302020204030204" pitchFamily="34" charset="0"/>
              </a:rPr>
              <a:t>(10X Genomics)</a:t>
            </a:r>
            <a:endParaRPr lang="en-US" sz="2200" dirty="0">
              <a:latin typeface="Calibri Light" panose="020F0302020204030204" pitchFamily="34" charset="0"/>
            </a:endParaRPr>
          </a:p>
        </p:txBody>
      </p:sp>
      <p:sp>
        <p:nvSpPr>
          <p:cNvPr id="10" name="Slide Number Placeholder 1"/>
          <p:cNvSpPr txBox="1">
            <a:spLocks/>
          </p:cNvSpPr>
          <p:nvPr/>
        </p:nvSpPr>
        <p:spPr>
          <a:xfrm>
            <a:off x="9344766" y="6492875"/>
            <a:ext cx="2844059" cy="365125"/>
          </a:xfrm>
          <a:prstGeom prst="rect">
            <a:avLst/>
          </a:prstGeom>
        </p:spPr>
        <p:txBody>
          <a:bodyPr vert="horz" lIns="121899" tIns="60949" rIns="121899" bIns="60949" rtlCol="0" anchor="ctr"/>
          <a:lstStyle>
            <a:defPPr>
              <a:defRPr lang="en-US"/>
            </a:defPPr>
            <a:lvl1pPr marL="0" algn="r" defTabSz="1218987" rtl="0" eaLnBrk="1" latinLnBrk="0" hangingPunct="1">
              <a:defRPr sz="1600" kern="1200">
                <a:solidFill>
                  <a:schemeClr val="tx1">
                    <a:tint val="75000"/>
                  </a:schemeClr>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r>
              <a:rPr lang="en-US" dirty="0" smtClean="0"/>
              <a:t>26</a:t>
            </a:r>
            <a:endParaRPr lang="en-US" dirty="0"/>
          </a:p>
        </p:txBody>
      </p:sp>
    </p:spTree>
    <p:extLst>
      <p:ext uri="{BB962C8B-B14F-4D97-AF65-F5344CB8AC3E}">
        <p14:creationId xmlns:p14="http://schemas.microsoft.com/office/powerpoint/2010/main" val="11358221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62457"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Summary</a:t>
            </a:r>
            <a:endParaRPr lang="en-US" sz="3600" dirty="0">
              <a:ln w="0"/>
              <a:solidFill>
                <a:srgbClr val="FF0000"/>
              </a:solidFill>
              <a:latin typeface="SimSun" panose="02010600030101010101" pitchFamily="2" charset="-122"/>
              <a:ea typeface="SimSun" panose="02010600030101010101" pitchFamily="2" charset="-122"/>
              <a:cs typeface="+mj-cs"/>
            </a:endParaRPr>
          </a:p>
        </p:txBody>
      </p:sp>
      <p:sp>
        <p:nvSpPr>
          <p:cNvPr id="19" name="Slide Number Placeholder 18"/>
          <p:cNvSpPr>
            <a:spLocks noGrp="1"/>
          </p:cNvSpPr>
          <p:nvPr>
            <p:ph type="sldNum" sz="quarter" idx="12"/>
          </p:nvPr>
        </p:nvSpPr>
        <p:spPr>
          <a:xfrm>
            <a:off x="9344766" y="6492875"/>
            <a:ext cx="2844059" cy="365125"/>
          </a:xfrm>
        </p:spPr>
        <p:txBody>
          <a:bodyPr/>
          <a:lstStyle/>
          <a:p>
            <a:fld id="{22C283BA-319A-4A0F-B168-E853F433D264}" type="slidenum">
              <a:rPr lang="en-US" smtClean="0"/>
              <a:t>27</a:t>
            </a:fld>
            <a:endParaRPr lang="en-US" dirty="0"/>
          </a:p>
        </p:txBody>
      </p:sp>
      <p:sp>
        <p:nvSpPr>
          <p:cNvPr id="20" name="Content Placeholder 2"/>
          <p:cNvSpPr txBox="1">
            <a:spLocks/>
          </p:cNvSpPr>
          <p:nvPr/>
        </p:nvSpPr>
        <p:spPr>
          <a:xfrm>
            <a:off x="547171" y="1447800"/>
            <a:ext cx="11049000" cy="4648199"/>
          </a:xfrm>
          <a:prstGeom prst="rect">
            <a:avLst/>
          </a:prstGeom>
        </p:spPr>
        <p:txBody>
          <a:bodyPr>
            <a:normAutofit/>
          </a:bodyPr>
          <a:lstStyle>
            <a:lvl1pPr marL="457120" indent="-457120" algn="l" defTabSz="1218987"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a:buClr>
                <a:srgbClr val="000099"/>
              </a:buClr>
            </a:pPr>
            <a:r>
              <a:rPr lang="en-US" sz="2800" dirty="0" smtClean="0">
                <a:latin typeface="Calibri Light" panose="020F0302020204030204" pitchFamily="34" charset="0"/>
              </a:rPr>
              <a:t>Developed a deep learning algorithm that simultaneously </a:t>
            </a:r>
            <a:r>
              <a:rPr lang="en-US" sz="2800" dirty="0" smtClean="0">
                <a:latin typeface="Calibri Light" panose="020F0302020204030204" pitchFamily="34" charset="0"/>
              </a:rPr>
              <a:t>performs </a:t>
            </a:r>
            <a:r>
              <a:rPr lang="en-US" sz="2800" dirty="0" smtClean="0">
                <a:latin typeface="Calibri Light" panose="020F0302020204030204" pitchFamily="34" charset="0"/>
              </a:rPr>
              <a:t>single-cell clustering and batch effect removal.</a:t>
            </a:r>
          </a:p>
          <a:p>
            <a:pPr>
              <a:buClr>
                <a:srgbClr val="000099"/>
              </a:buClr>
            </a:pPr>
            <a:endParaRPr lang="en-US" sz="1100" dirty="0" smtClean="0">
              <a:latin typeface="Calibri Light" panose="020F0302020204030204" pitchFamily="34" charset="0"/>
            </a:endParaRPr>
          </a:p>
          <a:p>
            <a:pPr>
              <a:buClr>
                <a:srgbClr val="000099"/>
              </a:buClr>
            </a:pPr>
            <a:r>
              <a:rPr lang="en-US" sz="2800" dirty="0" smtClean="0">
                <a:latin typeface="Calibri Light" panose="020F0302020204030204" pitchFamily="34" charset="0"/>
              </a:rPr>
              <a:t>DESC improves </a:t>
            </a:r>
            <a:r>
              <a:rPr lang="en-US" sz="2800" dirty="0">
                <a:latin typeface="Calibri Light" panose="020F0302020204030204" pitchFamily="34" charset="0"/>
              </a:rPr>
              <a:t>clustering by iteratively learning cluster-specific gene expression features from cells clustered with high </a:t>
            </a:r>
            <a:r>
              <a:rPr lang="en-US" sz="2800" dirty="0" smtClean="0">
                <a:latin typeface="Calibri Light" panose="020F0302020204030204" pitchFamily="34" charset="0"/>
              </a:rPr>
              <a:t>confidence.</a:t>
            </a:r>
          </a:p>
          <a:p>
            <a:pPr>
              <a:buClr>
                <a:srgbClr val="000099"/>
              </a:buClr>
            </a:pPr>
            <a:endParaRPr lang="en-US" sz="1100" dirty="0" smtClean="0">
              <a:latin typeface="Calibri Light" panose="020F0302020204030204" pitchFamily="34" charset="0"/>
            </a:endParaRPr>
          </a:p>
          <a:p>
            <a:pPr>
              <a:buClr>
                <a:srgbClr val="000099"/>
              </a:buClr>
            </a:pPr>
            <a:r>
              <a:rPr lang="en-US" sz="2800" dirty="0" smtClean="0">
                <a:latin typeface="Calibri Light" panose="020F0302020204030204" pitchFamily="34" charset="0"/>
              </a:rPr>
              <a:t>This </a:t>
            </a:r>
            <a:r>
              <a:rPr lang="en-US" sz="2800" dirty="0">
                <a:latin typeface="Calibri Light" panose="020F0302020204030204" pitchFamily="34" charset="0"/>
              </a:rPr>
              <a:t>iterative clustering also removes batch effect and maintains true biological </a:t>
            </a:r>
            <a:r>
              <a:rPr lang="en-US" sz="2800" dirty="0" smtClean="0">
                <a:latin typeface="Calibri Light" panose="020F0302020204030204" pitchFamily="34" charset="0"/>
              </a:rPr>
              <a:t>variations </a:t>
            </a:r>
            <a:r>
              <a:rPr lang="en-US" sz="2800" dirty="0">
                <a:latin typeface="Calibri Light" panose="020F0302020204030204" pitchFamily="34" charset="0"/>
              </a:rPr>
              <a:t>between clusters</a:t>
            </a:r>
            <a:r>
              <a:rPr lang="en-US" sz="2800" dirty="0" smtClean="0">
                <a:latin typeface="Calibri Light" panose="020F0302020204030204" pitchFamily="34" charset="0"/>
              </a:rPr>
              <a:t>.</a:t>
            </a:r>
          </a:p>
          <a:p>
            <a:pPr>
              <a:buClr>
                <a:srgbClr val="000099"/>
              </a:buClr>
            </a:pPr>
            <a:endParaRPr lang="en-US" sz="1100" dirty="0" smtClean="0">
              <a:latin typeface="Calibri Light" panose="020F0302020204030204" pitchFamily="34" charset="0"/>
            </a:endParaRPr>
          </a:p>
          <a:p>
            <a:pPr>
              <a:buClr>
                <a:srgbClr val="000099"/>
              </a:buClr>
            </a:pPr>
            <a:r>
              <a:rPr lang="en-US" sz="2800" dirty="0" smtClean="0">
                <a:latin typeface="Calibri Light" panose="020F0302020204030204" pitchFamily="34" charset="0"/>
              </a:rPr>
              <a:t>Its </a:t>
            </a:r>
            <a:r>
              <a:rPr lang="en-US" sz="2800" dirty="0">
                <a:latin typeface="Calibri Light" panose="020F0302020204030204" pitchFamily="34" charset="0"/>
              </a:rPr>
              <a:t>memory usage and running time increase linearly with the number of cells, making it scalable to large datasets</a:t>
            </a:r>
            <a:r>
              <a:rPr lang="en-US" sz="2800" dirty="0" smtClean="0">
                <a:latin typeface="Calibri Light" panose="020F0302020204030204" pitchFamily="34" charset="0"/>
              </a:rPr>
              <a:t>.</a:t>
            </a:r>
            <a:endParaRPr lang="en-US" sz="2800" dirty="0">
              <a:latin typeface="Calibri Light" panose="020F0302020204030204" pitchFamily="34" charset="0"/>
            </a:endParaRPr>
          </a:p>
        </p:txBody>
      </p:sp>
    </p:spTree>
    <p:extLst>
      <p:ext uri="{BB962C8B-B14F-4D97-AF65-F5344CB8AC3E}">
        <p14:creationId xmlns:p14="http://schemas.microsoft.com/office/powerpoint/2010/main" val="634154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606" r="10606" b="26249"/>
          <a:stretch/>
        </p:blipFill>
        <p:spPr>
          <a:xfrm>
            <a:off x="2433770" y="623751"/>
            <a:ext cx="1808898" cy="215024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184" y="580657"/>
            <a:ext cx="1524000" cy="2197394"/>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3317" t="17695" r="34865" b="21583"/>
          <a:stretch/>
        </p:blipFill>
        <p:spPr>
          <a:xfrm>
            <a:off x="6246812" y="70638"/>
            <a:ext cx="5791200" cy="6216737"/>
          </a:xfrm>
          <a:prstGeom prst="rect">
            <a:avLst/>
          </a:prstGeom>
        </p:spPr>
      </p:pic>
      <p:pic>
        <p:nvPicPr>
          <p:cNvPr id="5" name="Picture 4"/>
          <p:cNvPicPr>
            <a:picLocks noChangeAspect="1"/>
          </p:cNvPicPr>
          <p:nvPr/>
        </p:nvPicPr>
        <p:blipFill rotWithShape="1">
          <a:blip r:embed="rId5"/>
          <a:srcRect l="19994" t="8148" r="20006" b="14001"/>
          <a:stretch/>
        </p:blipFill>
        <p:spPr>
          <a:xfrm>
            <a:off x="4418012" y="612892"/>
            <a:ext cx="1696302" cy="2200989"/>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6430" b="16279"/>
          <a:stretch/>
        </p:blipFill>
        <p:spPr>
          <a:xfrm>
            <a:off x="601261" y="3454738"/>
            <a:ext cx="1685435" cy="20264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5296" y="3467770"/>
            <a:ext cx="1645846" cy="2000337"/>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4556" b="11115"/>
          <a:stretch/>
        </p:blipFill>
        <p:spPr>
          <a:xfrm>
            <a:off x="4418012" y="3422891"/>
            <a:ext cx="1696302" cy="2067189"/>
          </a:xfrm>
          <a:prstGeom prst="rect">
            <a:avLst/>
          </a:prstGeom>
        </p:spPr>
      </p:pic>
      <p:sp>
        <p:nvSpPr>
          <p:cNvPr id="9" name="TextBox 8"/>
          <p:cNvSpPr txBox="1"/>
          <p:nvPr/>
        </p:nvSpPr>
        <p:spPr>
          <a:xfrm>
            <a:off x="227012" y="6227835"/>
            <a:ext cx="7096866" cy="430887"/>
          </a:xfrm>
          <a:prstGeom prst="rect">
            <a:avLst/>
          </a:prstGeom>
          <a:noFill/>
        </p:spPr>
        <p:txBody>
          <a:bodyPr wrap="square" rtlCol="0">
            <a:spAutoFit/>
          </a:bodyPr>
          <a:lstStyle/>
          <a:p>
            <a:r>
              <a:rPr lang="en-US" altLang="zh-CN" sz="2200" b="1" dirty="0" smtClean="0">
                <a:solidFill>
                  <a:srgbClr val="FF0000"/>
                </a:solidFill>
                <a:latin typeface="Calibri Light" panose="020F0302020204030204" pitchFamily="34" charset="0"/>
              </a:rPr>
              <a:t>Funding</a:t>
            </a:r>
            <a:r>
              <a:rPr lang="en-US" sz="2200" b="1" dirty="0" smtClean="0">
                <a:solidFill>
                  <a:srgbClr val="FF0000"/>
                </a:solidFill>
                <a:latin typeface="Calibri Light" panose="020F0302020204030204" pitchFamily="34" charset="0"/>
              </a:rPr>
              <a:t>:</a:t>
            </a:r>
            <a:r>
              <a:rPr lang="en-US" sz="2200" b="1" dirty="0" smtClean="0">
                <a:latin typeface="Calibri Light" panose="020F0302020204030204" pitchFamily="34" charset="0"/>
              </a:rPr>
              <a:t> </a:t>
            </a:r>
            <a:r>
              <a:rPr lang="en-US" sz="2200" dirty="0" smtClean="0">
                <a:latin typeface="Calibri Light" panose="020F0302020204030204" pitchFamily="34" charset="0"/>
              </a:rPr>
              <a:t>R01GM108600, R01GM125301, R01HL113147</a:t>
            </a:r>
          </a:p>
        </p:txBody>
      </p:sp>
      <p:sp>
        <p:nvSpPr>
          <p:cNvPr id="10" name="Rectangle 9"/>
          <p:cNvSpPr/>
          <p:nvPr/>
        </p:nvSpPr>
        <p:spPr>
          <a:xfrm>
            <a:off x="7323878" y="6287375"/>
            <a:ext cx="3990708" cy="461665"/>
          </a:xfrm>
          <a:prstGeom prst="rect">
            <a:avLst/>
          </a:prstGeom>
        </p:spPr>
        <p:txBody>
          <a:bodyPr wrap="none">
            <a:spAutoFit/>
          </a:bodyPr>
          <a:lstStyle/>
          <a:p>
            <a:r>
              <a:rPr lang="en-US" dirty="0">
                <a:latin typeface="Calibri Light" panose="020F0302020204030204" pitchFamily="34" charset="0"/>
              </a:rPr>
              <a:t>https://eleozzr.github.io/desc/</a:t>
            </a:r>
          </a:p>
        </p:txBody>
      </p:sp>
      <p:sp>
        <p:nvSpPr>
          <p:cNvPr id="11" name="TextBox 10"/>
          <p:cNvSpPr txBox="1"/>
          <p:nvPr/>
        </p:nvSpPr>
        <p:spPr>
          <a:xfrm>
            <a:off x="585189" y="2813881"/>
            <a:ext cx="5986325" cy="400110"/>
          </a:xfrm>
          <a:prstGeom prst="rect">
            <a:avLst/>
          </a:prstGeom>
          <a:noFill/>
        </p:spPr>
        <p:txBody>
          <a:bodyPr wrap="square" rtlCol="0">
            <a:spAutoFit/>
          </a:bodyPr>
          <a:lstStyle/>
          <a:p>
            <a:r>
              <a:rPr lang="en-US" sz="2000" dirty="0" smtClean="0"/>
              <a:t>    </a:t>
            </a:r>
            <a:r>
              <a:rPr lang="en-US" sz="2000" b="1" dirty="0" err="1" smtClean="0">
                <a:latin typeface="Calibri Light" panose="020F0302020204030204" pitchFamily="34" charset="0"/>
              </a:rPr>
              <a:t>Xiangjie</a:t>
            </a:r>
            <a:r>
              <a:rPr lang="en-US" sz="2000" b="1" dirty="0" smtClean="0">
                <a:latin typeface="Calibri Light" panose="020F0302020204030204" pitchFamily="34" charset="0"/>
              </a:rPr>
              <a:t> Li                 Gang Hu                 Yafei Lyu</a:t>
            </a:r>
            <a:endParaRPr lang="en-US" sz="2000" b="1" dirty="0">
              <a:latin typeface="Calibri Light" panose="020F0302020204030204" pitchFamily="34" charset="0"/>
            </a:endParaRPr>
          </a:p>
        </p:txBody>
      </p:sp>
      <p:sp>
        <p:nvSpPr>
          <p:cNvPr id="12" name="TextBox 11"/>
          <p:cNvSpPr txBox="1"/>
          <p:nvPr/>
        </p:nvSpPr>
        <p:spPr>
          <a:xfrm>
            <a:off x="682184" y="5578760"/>
            <a:ext cx="6406201" cy="400110"/>
          </a:xfrm>
          <a:prstGeom prst="rect">
            <a:avLst/>
          </a:prstGeom>
          <a:noFill/>
        </p:spPr>
        <p:txBody>
          <a:bodyPr wrap="square" rtlCol="0">
            <a:spAutoFit/>
          </a:bodyPr>
          <a:lstStyle/>
          <a:p>
            <a:r>
              <a:rPr lang="en-US" sz="2000" b="1" dirty="0" smtClean="0">
                <a:latin typeface="Calibri Light" panose="020F0302020204030204" pitchFamily="34" charset="0"/>
              </a:rPr>
              <a:t>Katalin Susztak        Jihwan Park        Dwight Stambolian</a:t>
            </a:r>
            <a:endParaRPr lang="en-US" sz="2000" b="1" dirty="0">
              <a:latin typeface="Calibri Light" panose="020F0302020204030204" pitchFamily="34" charset="0"/>
            </a:endParaRPr>
          </a:p>
        </p:txBody>
      </p:sp>
      <p:sp>
        <p:nvSpPr>
          <p:cNvPr id="13" name="Slide Number Placeholder 18"/>
          <p:cNvSpPr txBox="1">
            <a:spLocks/>
          </p:cNvSpPr>
          <p:nvPr/>
        </p:nvSpPr>
        <p:spPr>
          <a:xfrm>
            <a:off x="9344766" y="6492875"/>
            <a:ext cx="2844059" cy="365125"/>
          </a:xfrm>
          <a:prstGeom prst="rect">
            <a:avLst/>
          </a:prstGeom>
        </p:spPr>
        <p:txBody>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r"/>
            <a:r>
              <a:rPr lang="en-US" sz="1600" dirty="0" smtClean="0">
                <a:latin typeface="Calibri Light" panose="020F0302020204030204" pitchFamily="34" charset="0"/>
              </a:rPr>
              <a:t>28</a:t>
            </a:r>
            <a:endParaRPr lang="en-US" sz="1600" dirty="0">
              <a:latin typeface="Calibri Light" panose="020F0302020204030204" pitchFamily="34" charset="0"/>
            </a:endParaRPr>
          </a:p>
        </p:txBody>
      </p:sp>
    </p:spTree>
    <p:extLst>
      <p:ext uri="{BB962C8B-B14F-4D97-AF65-F5344CB8AC3E}">
        <p14:creationId xmlns:p14="http://schemas.microsoft.com/office/powerpoint/2010/main" val="210612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Scaling of single-cell RNA-</a:t>
            </a:r>
            <a:r>
              <a:rPr lang="en-US" sz="4000" dirty="0" err="1"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seq</a:t>
            </a: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 experiments</a:t>
            </a:r>
            <a:endParaRPr lang="en-US" sz="4000" dirty="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endParaRPr>
          </a:p>
        </p:txBody>
      </p:sp>
      <p:sp>
        <p:nvSpPr>
          <p:cNvPr id="5" name="TextBox 4"/>
          <p:cNvSpPr txBox="1"/>
          <p:nvPr/>
        </p:nvSpPr>
        <p:spPr>
          <a:xfrm>
            <a:off x="2436812" y="6052852"/>
            <a:ext cx="6477000" cy="400110"/>
          </a:xfrm>
          <a:prstGeom prst="rect">
            <a:avLst/>
          </a:prstGeom>
          <a:noFill/>
        </p:spPr>
        <p:txBody>
          <a:bodyPr wrap="square" rtlCol="0">
            <a:spAutoFit/>
          </a:bodyPr>
          <a:lstStyle/>
          <a:p>
            <a:r>
              <a:rPr lang="en-US" sz="2000" dirty="0" err="1" smtClean="0">
                <a:latin typeface="Calibri Light" panose="020F0302020204030204" pitchFamily="34" charset="0"/>
              </a:rPr>
              <a:t>Svensson</a:t>
            </a:r>
            <a:r>
              <a:rPr lang="en-US" sz="2000" dirty="0" smtClean="0">
                <a:latin typeface="Calibri Light" panose="020F0302020204030204" pitchFamily="34" charset="0"/>
              </a:rPr>
              <a:t> et al. (2018) Nature </a:t>
            </a:r>
            <a:r>
              <a:rPr lang="en-US" sz="2000" dirty="0" smtClean="0">
                <a:latin typeface="Calibri Light" panose="020F0302020204030204" pitchFamily="34" charset="0"/>
              </a:rPr>
              <a:t>Protocol</a:t>
            </a:r>
            <a:endParaRPr lang="en-US" sz="2000" dirty="0">
              <a:latin typeface="Calibri Light" panose="020F030202020403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4612" y="1604093"/>
            <a:ext cx="8727141" cy="4187721"/>
          </a:xfrm>
          <a:prstGeom prst="rect">
            <a:avLst/>
          </a:prstGeom>
          <a:solidFill>
            <a:schemeClr val="bg1"/>
          </a:solidFill>
        </p:spPr>
      </p:pic>
      <p:sp>
        <p:nvSpPr>
          <p:cNvPr id="11" name="Slide Number Placeholder 10"/>
          <p:cNvSpPr>
            <a:spLocks noGrp="1"/>
          </p:cNvSpPr>
          <p:nvPr>
            <p:ph type="sldNum" sz="quarter" idx="12"/>
          </p:nvPr>
        </p:nvSpPr>
        <p:spPr>
          <a:xfrm>
            <a:off x="9325249" y="6479917"/>
            <a:ext cx="2844059" cy="365125"/>
          </a:xfrm>
        </p:spPr>
        <p:txBody>
          <a:bodyPr/>
          <a:lstStyle/>
          <a:p>
            <a:fld id="{22C283BA-319A-4A0F-B168-E853F433D264}" type="slidenum">
              <a:rPr lang="en-US" smtClean="0"/>
              <a:t>3</a:t>
            </a:fld>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1753" y="1617156"/>
            <a:ext cx="3295650" cy="4191000"/>
          </a:xfrm>
          <a:prstGeom prst="rect">
            <a:avLst/>
          </a:prstGeom>
        </p:spPr>
      </p:pic>
      <p:sp>
        <p:nvSpPr>
          <p:cNvPr id="2" name="TextBox 1"/>
          <p:cNvSpPr txBox="1"/>
          <p:nvPr/>
        </p:nvSpPr>
        <p:spPr>
          <a:xfrm>
            <a:off x="6780212" y="3442127"/>
            <a:ext cx="914400" cy="246221"/>
          </a:xfrm>
          <a:prstGeom prst="rect">
            <a:avLst/>
          </a:prstGeom>
          <a:noFill/>
          <a:ln w="19050">
            <a:solidFill>
              <a:srgbClr val="FF0000"/>
            </a:solidFill>
          </a:ln>
        </p:spPr>
        <p:txBody>
          <a:bodyPr wrap="square" rtlCol="0">
            <a:spAutoFit/>
          </a:bodyPr>
          <a:lstStyle/>
          <a:p>
            <a:endParaRPr lang="en-US" sz="1000" dirty="0"/>
          </a:p>
        </p:txBody>
      </p:sp>
    </p:spTree>
    <p:extLst>
      <p:ext uri="{BB962C8B-B14F-4D97-AF65-F5344CB8AC3E}">
        <p14:creationId xmlns:p14="http://schemas.microsoft.com/office/powerpoint/2010/main" val="38880286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Single-cell </a:t>
            </a: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RNA-</a:t>
            </a:r>
            <a:r>
              <a:rPr lang="en-US" sz="4000" dirty="0" err="1"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seq</a:t>
            </a: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 is transforming biomedical research</a:t>
            </a:r>
            <a:endParaRPr lang="en-US" sz="4000" dirty="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endParaRPr>
          </a:p>
        </p:txBody>
      </p:sp>
      <p:sp>
        <p:nvSpPr>
          <p:cNvPr id="20" name="Rectangle 8"/>
          <p:cNvSpPr>
            <a:spLocks noChangeArrowheads="1"/>
          </p:cNvSpPr>
          <p:nvPr/>
        </p:nvSpPr>
        <p:spPr bwMode="auto">
          <a:xfrm>
            <a:off x="0" y="128572"/>
            <a:ext cx="20550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700" b="0" i="0" u="none" strike="noStrike" cap="none" normalizeH="0" baseline="0" dirty="0" smtClean="0">
                <a:ln>
                  <a:noFill/>
                </a:ln>
                <a:solidFill>
                  <a:schemeClr val="tx1"/>
                </a:solidFill>
                <a:effectLst/>
              </a:rPr>
              <a:t> </a:t>
            </a: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Slide Number Placeholder 7"/>
          <p:cNvSpPr>
            <a:spLocks noGrp="1"/>
          </p:cNvSpPr>
          <p:nvPr>
            <p:ph type="sldNum" sz="quarter" idx="12"/>
          </p:nvPr>
        </p:nvSpPr>
        <p:spPr>
          <a:xfrm>
            <a:off x="9344766" y="6492875"/>
            <a:ext cx="2844059" cy="365125"/>
          </a:xfrm>
        </p:spPr>
        <p:txBody>
          <a:bodyPr/>
          <a:lstStyle/>
          <a:p>
            <a:fld id="{22C283BA-319A-4A0F-B168-E853F433D264}" type="slidenum">
              <a:rPr lang="en-US" smtClean="0"/>
              <a:t>4</a:t>
            </a:fld>
            <a:endParaRPr lang="en-US"/>
          </a:p>
        </p:txBody>
      </p:sp>
      <p:pic>
        <p:nvPicPr>
          <p:cNvPr id="15" name="Picture 14"/>
          <p:cNvPicPr>
            <a:picLocks noChangeAspect="1"/>
          </p:cNvPicPr>
          <p:nvPr/>
        </p:nvPicPr>
        <p:blipFill>
          <a:blip r:embed="rId3"/>
          <a:stretch>
            <a:fillRect/>
          </a:stretch>
        </p:blipFill>
        <p:spPr>
          <a:xfrm>
            <a:off x="467537" y="1314932"/>
            <a:ext cx="5666560" cy="4645714"/>
          </a:xfrm>
          <a:prstGeom prst="rect">
            <a:avLst/>
          </a:prstGeom>
        </p:spPr>
      </p:pic>
      <p:grpSp>
        <p:nvGrpSpPr>
          <p:cNvPr id="17" name="Group 16"/>
          <p:cNvGrpSpPr/>
          <p:nvPr/>
        </p:nvGrpSpPr>
        <p:grpSpPr>
          <a:xfrm>
            <a:off x="6876168" y="1092777"/>
            <a:ext cx="5390442" cy="5475555"/>
            <a:chOff x="5647305" y="1139204"/>
            <a:chExt cx="6146962" cy="5475555"/>
          </a:xfrm>
        </p:grpSpPr>
        <p:grpSp>
          <p:nvGrpSpPr>
            <p:cNvPr id="5" name="Group 4"/>
            <p:cNvGrpSpPr/>
            <p:nvPr/>
          </p:nvGrpSpPr>
          <p:grpSpPr>
            <a:xfrm>
              <a:off x="5647305" y="1482104"/>
              <a:ext cx="6146962" cy="5132655"/>
              <a:chOff x="5181218" y="1429133"/>
              <a:chExt cx="6146962" cy="5132655"/>
            </a:xfrm>
          </p:grpSpPr>
          <p:grpSp>
            <p:nvGrpSpPr>
              <p:cNvPr id="3" name="Group 2"/>
              <p:cNvGrpSpPr/>
              <p:nvPr/>
            </p:nvGrpSpPr>
            <p:grpSpPr>
              <a:xfrm>
                <a:off x="5181218" y="1429133"/>
                <a:ext cx="6141944" cy="3005012"/>
                <a:chOff x="6261862" y="1521883"/>
                <a:chExt cx="6141944" cy="3005012"/>
              </a:xfrm>
            </p:grpSpPr>
            <p:sp>
              <p:nvSpPr>
                <p:cNvPr id="4" name="TextBox 3"/>
                <p:cNvSpPr txBox="1"/>
                <p:nvPr/>
              </p:nvSpPr>
              <p:spPr>
                <a:xfrm>
                  <a:off x="7795291" y="2640757"/>
                  <a:ext cx="4608515" cy="461665"/>
                </a:xfrm>
                <a:prstGeom prst="rect">
                  <a:avLst/>
                </a:prstGeom>
                <a:noFill/>
              </p:spPr>
              <p:txBody>
                <a:bodyPr wrap="square" rtlCol="0">
                  <a:spAutoFit/>
                </a:bodyPr>
                <a:lstStyle/>
                <a:p>
                  <a:pPr>
                    <a:buClr>
                      <a:srgbClr val="0070C0"/>
                    </a:buClr>
                    <a:buSzPct val="80000"/>
                  </a:pPr>
                  <a:r>
                    <a:rPr lang="en-US" dirty="0" smtClean="0">
                      <a:latin typeface="Calibri Light" panose="020F0302020204030204" pitchFamily="34" charset="0"/>
                    </a:rPr>
                    <a:t>Alzheimer’s disease</a:t>
                  </a:r>
                  <a:endParaRPr lang="zh-CN" altLang="en-US" dirty="0">
                    <a:latin typeface="Calibri Light" panose="020F030202020403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4440" y="3554955"/>
                  <a:ext cx="1080040" cy="864032"/>
                </a:xfrm>
                <a:prstGeom prst="rect">
                  <a:avLst/>
                </a:prstGeom>
              </p:spPr>
            </p:pic>
            <p:sp>
              <p:nvSpPr>
                <p:cNvPr id="9" name="TextBox 8"/>
                <p:cNvSpPr txBox="1"/>
                <p:nvPr/>
              </p:nvSpPr>
              <p:spPr>
                <a:xfrm>
                  <a:off x="7795291" y="1521883"/>
                  <a:ext cx="4456114" cy="769441"/>
                </a:xfrm>
                <a:prstGeom prst="rect">
                  <a:avLst/>
                </a:prstGeom>
                <a:noFill/>
              </p:spPr>
              <p:txBody>
                <a:bodyPr wrap="square" rtlCol="0">
                  <a:spAutoFit/>
                </a:bodyPr>
                <a:lstStyle/>
                <a:p>
                  <a:pPr>
                    <a:buClr>
                      <a:srgbClr val="0070C0"/>
                    </a:buClr>
                    <a:buSzPct val="80000"/>
                  </a:pPr>
                  <a:r>
                    <a:rPr lang="en-US" dirty="0">
                      <a:latin typeface="Calibri Light" panose="020F0302020204030204" pitchFamily="34" charset="0"/>
                    </a:rPr>
                    <a:t>M</a:t>
                  </a:r>
                  <a:r>
                    <a:rPr lang="en-US" dirty="0" smtClean="0">
                      <a:latin typeface="Calibri Light" panose="020F0302020204030204" pitchFamily="34" charset="0"/>
                    </a:rPr>
                    <a:t>acular degeneration </a:t>
                  </a:r>
                </a:p>
                <a:p>
                  <a:pPr>
                    <a:buClr>
                      <a:srgbClr val="0070C0"/>
                    </a:buClr>
                    <a:buSzPct val="80000"/>
                  </a:pPr>
                  <a:r>
                    <a:rPr lang="en-US" sz="2000" dirty="0" smtClean="0">
                      <a:latin typeface="Calibri Light" panose="020F0302020204030204" pitchFamily="34" charset="0"/>
                    </a:rPr>
                    <a:t> </a:t>
                  </a:r>
                  <a:endParaRPr lang="en-US" sz="1600" dirty="0">
                    <a:latin typeface="Calibri Light" panose="020F0302020204030204" pitchFamily="34" charset="0"/>
                  </a:endParaRPr>
                </a:p>
              </p:txBody>
            </p:sp>
            <p:sp>
              <p:nvSpPr>
                <p:cNvPr id="11" name="TextBox 10"/>
                <p:cNvSpPr txBox="1"/>
                <p:nvPr/>
              </p:nvSpPr>
              <p:spPr>
                <a:xfrm>
                  <a:off x="7795291" y="3757454"/>
                  <a:ext cx="4506742" cy="769441"/>
                </a:xfrm>
                <a:prstGeom prst="rect">
                  <a:avLst/>
                </a:prstGeom>
                <a:noFill/>
              </p:spPr>
              <p:txBody>
                <a:bodyPr wrap="square" rtlCol="0">
                  <a:spAutoFit/>
                </a:bodyPr>
                <a:lstStyle/>
                <a:p>
                  <a:pPr>
                    <a:buClr>
                      <a:srgbClr val="0070C0"/>
                    </a:buClr>
                    <a:buSzPct val="80000"/>
                  </a:pPr>
                  <a:r>
                    <a:rPr lang="en-US" dirty="0" err="1" smtClean="0">
                      <a:latin typeface="Calibri Light" panose="020F0302020204030204" pitchFamily="34" charset="0"/>
                    </a:rPr>
                    <a:t>Cardiometabolic</a:t>
                  </a:r>
                  <a:r>
                    <a:rPr lang="en-US" dirty="0" smtClean="0">
                      <a:latin typeface="Calibri Light" panose="020F0302020204030204" pitchFamily="34" charset="0"/>
                    </a:rPr>
                    <a:t> disease</a:t>
                  </a:r>
                  <a:endParaRPr lang="en-US" dirty="0">
                    <a:latin typeface="SimSun" panose="02010600030101010101" pitchFamily="2" charset="-122"/>
                    <a:ea typeface="SimSun" panose="02010600030101010101" pitchFamily="2" charset="-122"/>
                  </a:endParaRPr>
                </a:p>
                <a:p>
                  <a:pPr>
                    <a:buClr>
                      <a:srgbClr val="0070C0"/>
                    </a:buClr>
                    <a:buSzPct val="80000"/>
                  </a:pPr>
                  <a:r>
                    <a:rPr lang="en-US" sz="2000" dirty="0" smtClean="0">
                      <a:latin typeface="Calibri Light" panose="020F0302020204030204" pitchFamily="34" charset="0"/>
                    </a:rPr>
                    <a:t> </a:t>
                  </a: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23002"/>
                <a:stretch/>
              </p:blipFill>
              <p:spPr>
                <a:xfrm>
                  <a:off x="6261862" y="2373554"/>
                  <a:ext cx="1432532" cy="1088308"/>
                </a:xfrm>
                <a:prstGeom prst="rect">
                  <a:avLst/>
                </a:prstGeom>
              </p:spPr>
            </p:pic>
          </p:grpSp>
          <p:pic>
            <p:nvPicPr>
              <p:cNvPr id="12" name="Picture 3" descr="C:\Users\liang\Desktop\1453148715_Human_Heart_Anatom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02964" y="4429117"/>
                <a:ext cx="989042" cy="11541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722463" y="5858620"/>
                <a:ext cx="4605717" cy="461665"/>
              </a:xfrm>
              <a:prstGeom prst="rect">
                <a:avLst/>
              </a:prstGeom>
              <a:noFill/>
            </p:spPr>
            <p:txBody>
              <a:bodyPr wrap="square" rtlCol="0">
                <a:spAutoFit/>
              </a:bodyPr>
              <a:lstStyle/>
              <a:p>
                <a:pPr>
                  <a:buClr>
                    <a:srgbClr val="0070C0"/>
                  </a:buClr>
                  <a:buSzPct val="80000"/>
                </a:pPr>
                <a:r>
                  <a:rPr lang="en-US" dirty="0" smtClean="0">
                    <a:latin typeface="Calibri Light" panose="020F0302020204030204" pitchFamily="34" charset="0"/>
                  </a:rPr>
                  <a:t>Kidney disease</a:t>
                </a:r>
                <a:endParaRPr lang="en-US" dirty="0" smtClean="0">
                  <a:latin typeface="SimSun" panose="02010600030101010101" pitchFamily="2" charset="-122"/>
                  <a:ea typeface="SimSun" panose="02010600030101010101" pitchFamily="2" charset="-122"/>
                </a:endParaRPr>
              </a:p>
            </p:txBody>
          </p:sp>
          <p:pic>
            <p:nvPicPr>
              <p:cNvPr id="18" name="Picture 17"/>
              <p:cNvPicPr>
                <a:picLocks noChangeAspect="1"/>
              </p:cNvPicPr>
              <p:nvPr/>
            </p:nvPicPr>
            <p:blipFill>
              <a:blip r:embed="rId7"/>
              <a:stretch>
                <a:fillRect/>
              </a:stretch>
            </p:blipFill>
            <p:spPr>
              <a:xfrm>
                <a:off x="5230387" y="5772383"/>
                <a:ext cx="1414351" cy="789405"/>
              </a:xfrm>
              <a:prstGeom prst="rect">
                <a:avLst/>
              </a:prstGeom>
            </p:spPr>
          </p:pic>
          <p:sp>
            <p:nvSpPr>
              <p:cNvPr id="21" name="TextBox 20"/>
              <p:cNvSpPr txBox="1"/>
              <p:nvPr/>
            </p:nvSpPr>
            <p:spPr>
              <a:xfrm>
                <a:off x="6683296" y="4775382"/>
                <a:ext cx="4303715" cy="461665"/>
              </a:xfrm>
              <a:prstGeom prst="rect">
                <a:avLst/>
              </a:prstGeom>
              <a:noFill/>
            </p:spPr>
            <p:txBody>
              <a:bodyPr wrap="square" rtlCol="0">
                <a:spAutoFit/>
              </a:bodyPr>
              <a:lstStyle/>
              <a:p>
                <a:pPr>
                  <a:buClr>
                    <a:srgbClr val="0070C0"/>
                  </a:buClr>
                  <a:buSzPct val="80000"/>
                </a:pPr>
                <a:r>
                  <a:rPr lang="en-US" dirty="0">
                    <a:latin typeface="Calibri Light" panose="020F0302020204030204" pitchFamily="34" charset="0"/>
                  </a:rPr>
                  <a:t>H</a:t>
                </a:r>
                <a:r>
                  <a:rPr lang="en-US" dirty="0" smtClean="0">
                    <a:latin typeface="Calibri Light" panose="020F0302020204030204" pitchFamily="34" charset="0"/>
                  </a:rPr>
                  <a:t>eart disease </a:t>
                </a:r>
                <a:endParaRPr lang="en-US" dirty="0" smtClean="0">
                  <a:latin typeface="SimSun" panose="02010600030101010101" pitchFamily="2" charset="-122"/>
                  <a:ea typeface="SimSun" panose="02010600030101010101" pitchFamily="2" charset="-122"/>
                </a:endParaRPr>
              </a:p>
            </p:txBody>
          </p:sp>
        </p:grpSp>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12500" t="15796" r="4999" b="6468"/>
            <a:stretch/>
          </p:blipFill>
          <p:spPr>
            <a:xfrm>
              <a:off x="5776774" y="1139204"/>
              <a:ext cx="1277649" cy="967916"/>
            </a:xfrm>
            <a:prstGeom prst="rect">
              <a:avLst/>
            </a:prstGeom>
          </p:spPr>
        </p:pic>
      </p:grpSp>
      <p:cxnSp>
        <p:nvCxnSpPr>
          <p:cNvPr id="25" name="Straight Connector 24"/>
          <p:cNvCxnSpPr/>
          <p:nvPr/>
        </p:nvCxnSpPr>
        <p:spPr>
          <a:xfrm>
            <a:off x="6601634" y="1143000"/>
            <a:ext cx="1838" cy="548601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TextBox 25"/>
          <p:cNvSpPr txBox="1"/>
          <p:nvPr/>
        </p:nvSpPr>
        <p:spPr>
          <a:xfrm>
            <a:off x="1370012" y="6248400"/>
            <a:ext cx="3886200" cy="400110"/>
          </a:xfrm>
          <a:prstGeom prst="rect">
            <a:avLst/>
          </a:prstGeom>
          <a:noFill/>
        </p:spPr>
        <p:txBody>
          <a:bodyPr wrap="square" rtlCol="0">
            <a:spAutoFit/>
          </a:bodyPr>
          <a:lstStyle/>
          <a:p>
            <a:r>
              <a:rPr lang="en-US" sz="2000" dirty="0" smtClean="0">
                <a:latin typeface="Calibri Light" panose="020F0302020204030204" pitchFamily="34" charset="0"/>
              </a:rPr>
              <a:t>Wagner et al. (2016) Nature Biotech</a:t>
            </a:r>
            <a:endParaRPr lang="en-US" sz="2000" dirty="0">
              <a:latin typeface="Calibri Light" panose="020F0302020204030204" pitchFamily="34" charset="0"/>
            </a:endParaRPr>
          </a:p>
        </p:txBody>
      </p:sp>
    </p:spTree>
    <p:extLst>
      <p:ext uri="{BB962C8B-B14F-4D97-AF65-F5344CB8AC3E}">
        <p14:creationId xmlns:p14="http://schemas.microsoft.com/office/powerpoint/2010/main" val="1852985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Single-cell RNA-</a:t>
            </a:r>
            <a:r>
              <a:rPr lang="en-US" sz="4000" dirty="0" err="1"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seq</a:t>
            </a: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 clustering</a:t>
            </a:r>
            <a:endParaRPr lang="en-US" sz="4000" dirty="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endParaRPr>
          </a:p>
        </p:txBody>
      </p:sp>
      <p:sp>
        <p:nvSpPr>
          <p:cNvPr id="3" name="Content Placeholder 2"/>
          <p:cNvSpPr txBox="1">
            <a:spLocks/>
          </p:cNvSpPr>
          <p:nvPr/>
        </p:nvSpPr>
        <p:spPr>
          <a:xfrm>
            <a:off x="727074" y="1143000"/>
            <a:ext cx="10782300" cy="4876800"/>
          </a:xfrm>
          <a:prstGeom prst="rect">
            <a:avLst/>
          </a:prstGeom>
        </p:spPr>
        <p:txBody>
          <a:bodyPr lIns="121899" tIns="60949" rIns="121899" bIns="60949"/>
          <a:lstStyle/>
          <a:p>
            <a:pPr>
              <a:spcBef>
                <a:spcPct val="20000"/>
              </a:spcBef>
              <a:buClr>
                <a:srgbClr val="0070C0"/>
              </a:buClr>
              <a:buSzPct val="130000"/>
              <a:defRPr/>
            </a:pPr>
            <a:r>
              <a:rPr lang="en-US" b="1" u="sng" dirty="0" smtClean="0">
                <a:latin typeface="Calibri Light" panose="020F0302020204030204" pitchFamily="34" charset="0"/>
              </a:rPr>
              <a:t>Motivation: </a:t>
            </a:r>
            <a:r>
              <a:rPr lang="en-US" dirty="0" smtClean="0">
                <a:latin typeface="Calibri Light" panose="020F0302020204030204" pitchFamily="34" charset="0"/>
              </a:rPr>
              <a:t>Cell type identification by clustering is typically the 1</a:t>
            </a:r>
            <a:r>
              <a:rPr lang="en-US" baseline="30000" dirty="0" smtClean="0">
                <a:latin typeface="Calibri Light" panose="020F0302020204030204" pitchFamily="34" charset="0"/>
              </a:rPr>
              <a:t>st</a:t>
            </a:r>
            <a:r>
              <a:rPr lang="en-US" dirty="0" smtClean="0">
                <a:latin typeface="Calibri Light" panose="020F0302020204030204" pitchFamily="34" charset="0"/>
              </a:rPr>
              <a:t> step in </a:t>
            </a:r>
            <a:r>
              <a:rPr lang="en-US" dirty="0" err="1" smtClean="0">
                <a:latin typeface="Calibri Light" panose="020F0302020204030204" pitchFamily="34" charset="0"/>
              </a:rPr>
              <a:t>scRNA-seq</a:t>
            </a:r>
            <a:r>
              <a:rPr lang="en-US" dirty="0" smtClean="0">
                <a:latin typeface="Calibri Light" panose="020F0302020204030204" pitchFamily="34" charset="0"/>
              </a:rPr>
              <a:t> analysis.</a:t>
            </a:r>
            <a:endParaRPr lang="en-US" dirty="0">
              <a:latin typeface="Calibri Light" panose="020F0302020204030204" pitchFamily="34" charset="0"/>
            </a:endParaRPr>
          </a:p>
          <a:p>
            <a:pPr>
              <a:spcBef>
                <a:spcPct val="20000"/>
              </a:spcBef>
              <a:buClr>
                <a:srgbClr val="0070C0"/>
              </a:buClr>
              <a:buSzPct val="130000"/>
              <a:defRPr/>
            </a:pPr>
            <a:endParaRPr lang="en-US" sz="2800" b="1" dirty="0" smtClean="0">
              <a:solidFill>
                <a:srgbClr val="FF0000"/>
              </a:solidFill>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smtClean="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smtClean="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smtClean="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smtClean="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smtClean="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smtClean="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smtClean="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smtClean="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smtClean="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500" dirty="0" smtClean="0">
              <a:latin typeface="Calibri Light" panose="020F0302020204030204" pitchFamily="34" charset="0"/>
            </a:endParaRPr>
          </a:p>
          <a:p>
            <a:pPr>
              <a:spcBef>
                <a:spcPct val="20000"/>
              </a:spcBef>
              <a:buClr>
                <a:srgbClr val="000099"/>
              </a:buClr>
              <a:buSzPct val="60000"/>
              <a:defRPr/>
            </a:pPr>
            <a:endParaRPr lang="en-US" sz="2600" dirty="0" smtClean="0">
              <a:latin typeface="Calibri Light" panose="020F0302020204030204" pitchFamily="34" charset="0"/>
            </a:endParaRPr>
          </a:p>
          <a:p>
            <a:pPr marL="457200" indent="-457200">
              <a:spcBef>
                <a:spcPct val="20000"/>
              </a:spcBef>
              <a:buClr>
                <a:srgbClr val="000099"/>
              </a:buClr>
              <a:buSzPct val="60000"/>
              <a:buFont typeface="Wingdings" panose="05000000000000000000" pitchFamily="2" charset="2"/>
              <a:buChar char="v"/>
              <a:defRPr/>
            </a:pPr>
            <a:endParaRPr lang="en-US" sz="1000" b="1" dirty="0">
              <a:latin typeface="Calibri Light" panose="020F0302020204030204" pitchFamily="34" charset="0"/>
            </a:endParaRPr>
          </a:p>
          <a:p>
            <a:pPr>
              <a:spcBef>
                <a:spcPct val="20000"/>
              </a:spcBef>
              <a:buClr>
                <a:srgbClr val="000099"/>
              </a:buClr>
              <a:buSzPct val="60000"/>
              <a:defRPr/>
            </a:pPr>
            <a:endParaRPr lang="en-US" sz="2800" b="1" dirty="0" smtClean="0">
              <a:latin typeface="Calibri Light" panose="020F0302020204030204" pitchFamily="34" charset="0"/>
            </a:endParaRPr>
          </a:p>
          <a:p>
            <a:pPr>
              <a:spcBef>
                <a:spcPct val="20000"/>
              </a:spcBef>
              <a:buClr>
                <a:srgbClr val="000099"/>
              </a:buClr>
              <a:buSzPct val="60000"/>
              <a:defRPr/>
            </a:pPr>
            <a:endParaRPr lang="en-US" sz="2800" b="1" dirty="0" smtClean="0">
              <a:latin typeface="Calibri Light" panose="020F0302020204030204" pitchFamily="34" charset="0"/>
            </a:endParaRPr>
          </a:p>
          <a:p>
            <a:pPr>
              <a:spcBef>
                <a:spcPct val="20000"/>
              </a:spcBef>
              <a:buClr>
                <a:srgbClr val="000099"/>
              </a:buClr>
              <a:buSzPct val="60000"/>
              <a:defRPr/>
            </a:pPr>
            <a:endParaRPr lang="en-US" b="1" dirty="0" smtClean="0">
              <a:latin typeface="Calibri Light" panose="020F0302020204030204" pitchFamily="34" charset="0"/>
            </a:endParaRPr>
          </a:p>
          <a:p>
            <a:pPr>
              <a:spcBef>
                <a:spcPct val="20000"/>
              </a:spcBef>
              <a:buClr>
                <a:srgbClr val="000099"/>
              </a:buClr>
              <a:buSzPct val="60000"/>
              <a:defRPr/>
            </a:pPr>
            <a:endParaRPr lang="en-US" dirty="0" smtClean="0">
              <a:latin typeface="Calibri Light" panose="020F0302020204030204" pitchFamily="34" charset="0"/>
            </a:endParaRPr>
          </a:p>
          <a:p>
            <a:pPr marL="457200" indent="-457200">
              <a:spcBef>
                <a:spcPct val="20000"/>
              </a:spcBef>
              <a:buClr>
                <a:srgbClr val="0070C0"/>
              </a:buClr>
              <a:buSzPct val="60000"/>
              <a:buFont typeface="Wingdings" panose="05000000000000000000" pitchFamily="2" charset="2"/>
              <a:buChar char="v"/>
              <a:defRPr/>
            </a:pPr>
            <a:endParaRPr lang="en-US" sz="2600" dirty="0" smtClean="0">
              <a:latin typeface="Calibri Light" panose="020F0302020204030204" pitchFamily="34" charset="0"/>
            </a:endParaRPr>
          </a:p>
        </p:txBody>
      </p:sp>
      <p:sp>
        <p:nvSpPr>
          <p:cNvPr id="8" name="TextBox 7"/>
          <p:cNvSpPr txBox="1"/>
          <p:nvPr/>
        </p:nvSpPr>
        <p:spPr>
          <a:xfrm>
            <a:off x="5175591" y="2590800"/>
            <a:ext cx="6507251" cy="3046988"/>
          </a:xfrm>
          <a:prstGeom prst="rect">
            <a:avLst/>
          </a:prstGeom>
          <a:noFill/>
        </p:spPr>
        <p:txBody>
          <a:bodyPr wrap="square" rtlCol="0">
            <a:spAutoFit/>
          </a:bodyPr>
          <a:lstStyle/>
          <a:p>
            <a:r>
              <a:rPr lang="en-US" b="1" u="sng" dirty="0" smtClean="0">
                <a:latin typeface="Calibri Light" panose="020F0302020204030204" pitchFamily="34" charset="0"/>
              </a:rPr>
              <a:t>Example:</a:t>
            </a:r>
            <a:r>
              <a:rPr lang="en-US" b="1" dirty="0" smtClean="0">
                <a:latin typeface="Calibri Light" panose="020F0302020204030204" pitchFamily="34" charset="0"/>
              </a:rPr>
              <a:t> </a:t>
            </a:r>
            <a:r>
              <a:rPr lang="en-US" dirty="0" smtClean="0">
                <a:solidFill>
                  <a:srgbClr val="0000CC"/>
                </a:solidFill>
                <a:latin typeface="Calibri Light" panose="020F0302020204030204" pitchFamily="34" charset="0"/>
              </a:rPr>
              <a:t>immune cells in human kidney</a:t>
            </a:r>
          </a:p>
          <a:p>
            <a:endParaRPr lang="en-US" dirty="0" smtClean="0">
              <a:latin typeface="Calibri Light" panose="020F0302020204030204" pitchFamily="34" charset="0"/>
            </a:endParaRPr>
          </a:p>
          <a:p>
            <a:r>
              <a:rPr lang="en-US" dirty="0" smtClean="0">
                <a:latin typeface="Calibri Light" panose="020F0302020204030204" pitchFamily="34" charset="0"/>
              </a:rPr>
              <a:t>Some </a:t>
            </a:r>
            <a:r>
              <a:rPr lang="en-US" dirty="0" smtClean="0">
                <a:latin typeface="Calibri Light" panose="020F0302020204030204" pitchFamily="34" charset="0"/>
              </a:rPr>
              <a:t>cells are easier to cluster, but others are not.</a:t>
            </a:r>
          </a:p>
          <a:p>
            <a:endParaRPr lang="en-US" dirty="0">
              <a:latin typeface="Calibri Light" panose="020F0302020204030204" pitchFamily="34" charset="0"/>
            </a:endParaRPr>
          </a:p>
          <a:p>
            <a:r>
              <a:rPr lang="en-US" dirty="0" smtClean="0">
                <a:latin typeface="Calibri Light" panose="020F0302020204030204" pitchFamily="34" charset="0"/>
              </a:rPr>
              <a:t>Easier-to-cluster cells provide useful information on cell cluster-specific gene expression signatures.</a:t>
            </a:r>
          </a:p>
          <a:p>
            <a:endParaRPr lang="en-US" dirty="0">
              <a:latin typeface="Calibri Light" panose="020F0302020204030204" pitchFamily="34" charset="0"/>
            </a:endParaRPr>
          </a:p>
          <a:p>
            <a:r>
              <a:rPr lang="en-US" dirty="0" smtClean="0">
                <a:latin typeface="Calibri Light" panose="020F0302020204030204" pitchFamily="34" charset="0"/>
              </a:rPr>
              <a:t>They can help cluster harder-to-cluster cells.</a:t>
            </a:r>
            <a:endParaRPr lang="en-US" dirty="0">
              <a:latin typeface="Calibri Light" panose="020F0302020204030204" pitchFamily="34" charset="0"/>
            </a:endParaRPr>
          </a:p>
        </p:txBody>
      </p:sp>
      <p:sp>
        <p:nvSpPr>
          <p:cNvPr id="5" name="Slide Number Placeholder 4"/>
          <p:cNvSpPr>
            <a:spLocks noGrp="1"/>
          </p:cNvSpPr>
          <p:nvPr>
            <p:ph type="sldNum" sz="quarter" idx="12"/>
          </p:nvPr>
        </p:nvSpPr>
        <p:spPr>
          <a:xfrm>
            <a:off x="9344766" y="6492875"/>
            <a:ext cx="2844059" cy="365125"/>
          </a:xfrm>
        </p:spPr>
        <p:txBody>
          <a:bodyPr/>
          <a:lstStyle/>
          <a:p>
            <a:fld id="{22C283BA-319A-4A0F-B168-E853F433D264}" type="slidenum">
              <a:rPr lang="en-US" smtClean="0"/>
              <a:t>5</a:t>
            </a:fld>
            <a:endParaRPr lang="en-US" dirty="0"/>
          </a:p>
        </p:txBody>
      </p:sp>
      <p:pic>
        <p:nvPicPr>
          <p:cNvPr id="7" name="Picture 6"/>
          <p:cNvPicPr>
            <a:picLocks noChangeAspect="1"/>
          </p:cNvPicPr>
          <p:nvPr/>
        </p:nvPicPr>
        <p:blipFill>
          <a:blip r:embed="rId3">
            <a:lum contrast="20000"/>
          </a:blip>
          <a:stretch>
            <a:fillRect/>
          </a:stretch>
        </p:blipFill>
        <p:spPr>
          <a:xfrm>
            <a:off x="912812" y="2362200"/>
            <a:ext cx="3811594" cy="4038600"/>
          </a:xfrm>
          <a:prstGeom prst="rect">
            <a:avLst/>
          </a:prstGeom>
        </p:spPr>
      </p:pic>
    </p:spTree>
    <p:extLst>
      <p:ext uri="{BB962C8B-B14F-4D97-AF65-F5344CB8AC3E}">
        <p14:creationId xmlns:p14="http://schemas.microsoft.com/office/powerpoint/2010/main" val="41511071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Batch effect and its impact</a:t>
            </a:r>
            <a:endParaRPr lang="en-US" sz="3000" dirty="0">
              <a:ln w="0"/>
              <a:solidFill>
                <a:srgbClr val="FF0000"/>
              </a:solidFill>
              <a:latin typeface="SimSun" panose="02010600030101010101" pitchFamily="2" charset="-122"/>
              <a:ea typeface="SimSun" panose="02010600030101010101" pitchFamily="2" charset="-122"/>
              <a:cs typeface="+mj-cs"/>
            </a:endParaRPr>
          </a:p>
        </p:txBody>
      </p:sp>
      <p:grpSp>
        <p:nvGrpSpPr>
          <p:cNvPr id="10" name="Group 9"/>
          <p:cNvGrpSpPr/>
          <p:nvPr/>
        </p:nvGrpSpPr>
        <p:grpSpPr>
          <a:xfrm>
            <a:off x="713785" y="3779701"/>
            <a:ext cx="10809076" cy="2065565"/>
            <a:chOff x="684212" y="3954235"/>
            <a:chExt cx="11039531" cy="2480553"/>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53862" r="60000"/>
            <a:stretch/>
          </p:blipFill>
          <p:spPr>
            <a:xfrm>
              <a:off x="684212" y="3954235"/>
              <a:ext cx="3048000" cy="2480553"/>
            </a:xfrm>
            <a:prstGeom prst="rect">
              <a:avLst/>
            </a:prstGeom>
          </p:spPr>
        </p:pic>
        <p:sp>
          <p:nvSpPr>
            <p:cNvPr id="12" name="Right Arrow 11"/>
            <p:cNvSpPr/>
            <p:nvPr/>
          </p:nvSpPr>
          <p:spPr>
            <a:xfrm>
              <a:off x="3885628" y="5010162"/>
              <a:ext cx="531812" cy="354418"/>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59000" t="42524" b="29130"/>
            <a:stretch/>
          </p:blipFill>
          <p:spPr>
            <a:xfrm>
              <a:off x="4570855" y="4288359"/>
              <a:ext cx="4126230" cy="2012795"/>
            </a:xfrm>
            <a:prstGeom prst="rect">
              <a:avLst/>
            </a:prstGeom>
          </p:spPr>
        </p:pic>
        <p:sp>
          <p:nvSpPr>
            <p:cNvPr id="14" name="TextBox 13"/>
            <p:cNvSpPr txBox="1"/>
            <p:nvPr/>
          </p:nvSpPr>
          <p:spPr>
            <a:xfrm>
              <a:off x="8767686" y="4241652"/>
              <a:ext cx="2956057" cy="1737173"/>
            </a:xfrm>
            <a:prstGeom prst="rect">
              <a:avLst/>
            </a:prstGeom>
            <a:noFill/>
          </p:spPr>
          <p:txBody>
            <a:bodyPr wrap="square" rtlCol="0">
              <a:spAutoFit/>
            </a:bodyPr>
            <a:lstStyle/>
            <a:p>
              <a:r>
                <a:rPr lang="en-US" sz="2200" dirty="0" smtClean="0">
                  <a:latin typeface="Calibri Light" panose="020F0302020204030204" pitchFamily="34" charset="0"/>
                </a:rPr>
                <a:t>Batch effect is removed due to random mixing of biological samples from the same group.</a:t>
              </a:r>
            </a:p>
          </p:txBody>
        </p:sp>
      </p:grpSp>
      <p:grpSp>
        <p:nvGrpSpPr>
          <p:cNvPr id="9" name="Group 8"/>
          <p:cNvGrpSpPr/>
          <p:nvPr/>
        </p:nvGrpSpPr>
        <p:grpSpPr>
          <a:xfrm>
            <a:off x="734707" y="995876"/>
            <a:ext cx="10852986" cy="2501444"/>
            <a:chOff x="684212" y="920847"/>
            <a:chExt cx="11315883" cy="2819662"/>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r="59000" b="47555"/>
            <a:stretch/>
          </p:blipFill>
          <p:spPr>
            <a:xfrm>
              <a:off x="684212" y="920847"/>
              <a:ext cx="3124200" cy="281966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8000" b="61728"/>
            <a:stretch/>
          </p:blipFill>
          <p:spPr>
            <a:xfrm>
              <a:off x="4592015" y="1029060"/>
              <a:ext cx="4191000" cy="2694557"/>
            </a:xfrm>
            <a:prstGeom prst="rect">
              <a:avLst/>
            </a:prstGeom>
          </p:spPr>
        </p:pic>
        <p:sp>
          <p:nvSpPr>
            <p:cNvPr id="4" name="Right Arrow 3"/>
            <p:cNvSpPr/>
            <p:nvPr/>
          </p:nvSpPr>
          <p:spPr>
            <a:xfrm>
              <a:off x="3960812" y="2376339"/>
              <a:ext cx="531812" cy="3048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TextBox 4"/>
            <p:cNvSpPr txBox="1"/>
            <p:nvPr/>
          </p:nvSpPr>
          <p:spPr>
            <a:xfrm>
              <a:off x="8914701" y="1537077"/>
              <a:ext cx="3085394" cy="1107996"/>
            </a:xfrm>
            <a:prstGeom prst="rect">
              <a:avLst/>
            </a:prstGeom>
            <a:noFill/>
          </p:spPr>
          <p:txBody>
            <a:bodyPr wrap="square" rtlCol="0">
              <a:spAutoFit/>
            </a:bodyPr>
            <a:lstStyle/>
            <a:p>
              <a:r>
                <a:rPr lang="en-US" sz="2200" dirty="0">
                  <a:latin typeface="Calibri Light" panose="020F0302020204030204" pitchFamily="34" charset="0"/>
                </a:rPr>
                <a:t>W</a:t>
              </a:r>
              <a:r>
                <a:rPr lang="en-US" sz="2200" dirty="0" smtClean="0">
                  <a:latin typeface="Calibri Light" panose="020F0302020204030204" pitchFamily="34" charset="0"/>
                </a:rPr>
                <a:t>e cannot determine if difference is due to biology or batch effect.</a:t>
              </a:r>
              <a:endParaRPr lang="en-US" sz="2200" dirty="0">
                <a:latin typeface="Calibri Light" panose="020F0302020204030204" pitchFamily="34" charset="0"/>
              </a:endParaRPr>
            </a:p>
          </p:txBody>
        </p:sp>
      </p:grpSp>
      <p:sp>
        <p:nvSpPr>
          <p:cNvPr id="17" name="Slide Number Placeholder 16"/>
          <p:cNvSpPr>
            <a:spLocks noGrp="1"/>
          </p:cNvSpPr>
          <p:nvPr>
            <p:ph type="sldNum" sz="quarter" idx="12"/>
          </p:nvPr>
        </p:nvSpPr>
        <p:spPr>
          <a:xfrm>
            <a:off x="9332933" y="6468720"/>
            <a:ext cx="2844059" cy="365125"/>
          </a:xfrm>
        </p:spPr>
        <p:txBody>
          <a:bodyPr/>
          <a:lstStyle/>
          <a:p>
            <a:fld id="{22C283BA-319A-4A0F-B168-E853F433D264}" type="slidenum">
              <a:rPr lang="en-US" smtClean="0"/>
              <a:t>6</a:t>
            </a:fld>
            <a:endParaRPr lang="en-US" dirty="0"/>
          </a:p>
        </p:txBody>
      </p:sp>
      <p:sp>
        <p:nvSpPr>
          <p:cNvPr id="6" name="TextBox 5"/>
          <p:cNvSpPr txBox="1"/>
          <p:nvPr/>
        </p:nvSpPr>
        <p:spPr>
          <a:xfrm>
            <a:off x="1348933" y="6053084"/>
            <a:ext cx="10287000" cy="461665"/>
          </a:xfrm>
          <a:prstGeom prst="rect">
            <a:avLst/>
          </a:prstGeom>
          <a:noFill/>
        </p:spPr>
        <p:txBody>
          <a:bodyPr wrap="square" rtlCol="0">
            <a:spAutoFit/>
          </a:bodyPr>
          <a:lstStyle/>
          <a:p>
            <a:r>
              <a:rPr lang="en-US" b="1" dirty="0" smtClean="0">
                <a:solidFill>
                  <a:srgbClr val="FF0000"/>
                </a:solidFill>
                <a:latin typeface="Calibri Light" panose="020F0302020204030204" pitchFamily="34" charset="0"/>
              </a:rPr>
              <a:t>Challenge: </a:t>
            </a:r>
            <a:r>
              <a:rPr lang="en-US" dirty="0" smtClean="0">
                <a:latin typeface="Calibri Light" panose="020F0302020204030204" pitchFamily="34" charset="0"/>
              </a:rPr>
              <a:t>Batch effects are unavoidable in studies involving human tissues.</a:t>
            </a:r>
            <a:endParaRPr lang="en-US" dirty="0">
              <a:latin typeface="Calibri Light" panose="020F0302020204030204" pitchFamily="34" charset="0"/>
            </a:endParaRPr>
          </a:p>
        </p:txBody>
      </p:sp>
    </p:spTree>
    <p:extLst>
      <p:ext uri="{BB962C8B-B14F-4D97-AF65-F5344CB8AC3E}">
        <p14:creationId xmlns:p14="http://schemas.microsoft.com/office/powerpoint/2010/main" val="33288288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44766" y="6484166"/>
            <a:ext cx="2844059" cy="365125"/>
          </a:xfrm>
        </p:spPr>
        <p:txBody>
          <a:bodyPr/>
          <a:lstStyle/>
          <a:p>
            <a:fld id="{22C283BA-319A-4A0F-B168-E853F433D264}" type="slidenum">
              <a:rPr lang="en-US" smtClean="0"/>
              <a:t>7</a:t>
            </a:fld>
            <a:endParaRPr lang="en-US"/>
          </a:p>
        </p:txBody>
      </p:sp>
      <p:sp>
        <p:nvSpPr>
          <p:cNvPr id="4"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Existing methods for </a:t>
            </a:r>
            <a:r>
              <a:rPr lang="en-US" sz="4000" dirty="0" err="1"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scRNA-seq</a:t>
            </a: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 clustering</a:t>
            </a:r>
            <a:endParaRPr lang="en-US" sz="3000" dirty="0">
              <a:ln w="0"/>
              <a:solidFill>
                <a:srgbClr val="FF0000"/>
              </a:solidFill>
              <a:latin typeface="SimSun" panose="02010600030101010101" pitchFamily="2" charset="-122"/>
              <a:ea typeface="SimSun" panose="02010600030101010101" pitchFamily="2" charset="-122"/>
              <a:cs typeface="+mj-cs"/>
            </a:endParaRPr>
          </a:p>
        </p:txBody>
      </p:sp>
      <p:grpSp>
        <p:nvGrpSpPr>
          <p:cNvPr id="10" name="Group 9"/>
          <p:cNvGrpSpPr/>
          <p:nvPr/>
        </p:nvGrpSpPr>
        <p:grpSpPr>
          <a:xfrm>
            <a:off x="227012" y="1524000"/>
            <a:ext cx="11734800" cy="4207219"/>
            <a:chOff x="227012" y="1524000"/>
            <a:chExt cx="11734800" cy="4207219"/>
          </a:xfrm>
        </p:grpSpPr>
        <p:grpSp>
          <p:nvGrpSpPr>
            <p:cNvPr id="8" name="Group 7"/>
            <p:cNvGrpSpPr/>
            <p:nvPr/>
          </p:nvGrpSpPr>
          <p:grpSpPr>
            <a:xfrm>
              <a:off x="227012" y="1524000"/>
              <a:ext cx="11734800" cy="3676687"/>
              <a:chOff x="227011" y="990600"/>
              <a:chExt cx="11734800" cy="3676687"/>
            </a:xfrm>
          </p:grpSpPr>
          <p:pic>
            <p:nvPicPr>
              <p:cNvPr id="5" name="Picture 4"/>
              <p:cNvPicPr>
                <a:picLocks noChangeAspect="1"/>
              </p:cNvPicPr>
              <p:nvPr/>
            </p:nvPicPr>
            <p:blipFill rotWithShape="1">
              <a:blip r:embed="rId2">
                <a:grayscl/>
              </a:blip>
              <a:srcRect b="17073"/>
              <a:stretch/>
            </p:blipFill>
            <p:spPr>
              <a:xfrm>
                <a:off x="227011" y="990600"/>
                <a:ext cx="11734800" cy="2590800"/>
              </a:xfrm>
              <a:prstGeom prst="rect">
                <a:avLst/>
              </a:prstGeom>
            </p:spPr>
          </p:pic>
          <p:pic>
            <p:nvPicPr>
              <p:cNvPr id="7" name="Picture 6"/>
              <p:cNvPicPr>
                <a:picLocks noChangeAspect="1"/>
              </p:cNvPicPr>
              <p:nvPr/>
            </p:nvPicPr>
            <p:blipFill>
              <a:blip r:embed="rId3">
                <a:grayscl/>
              </a:blip>
              <a:stretch>
                <a:fillRect/>
              </a:stretch>
            </p:blipFill>
            <p:spPr>
              <a:xfrm>
                <a:off x="227012" y="3581400"/>
                <a:ext cx="11734799" cy="1085887"/>
              </a:xfrm>
              <a:prstGeom prst="rect">
                <a:avLst/>
              </a:prstGeom>
            </p:spPr>
          </p:pic>
        </p:grpSp>
        <p:pic>
          <p:nvPicPr>
            <p:cNvPr id="9" name="Picture 8"/>
            <p:cNvPicPr>
              <a:picLocks noChangeAspect="1"/>
            </p:cNvPicPr>
            <p:nvPr/>
          </p:nvPicPr>
          <p:blipFill>
            <a:blip r:embed="rId4">
              <a:grayscl/>
            </a:blip>
            <a:stretch>
              <a:fillRect/>
            </a:stretch>
          </p:blipFill>
          <p:spPr>
            <a:xfrm>
              <a:off x="227012" y="5166051"/>
              <a:ext cx="11734800" cy="565168"/>
            </a:xfrm>
            <a:prstGeom prst="rect">
              <a:avLst/>
            </a:prstGeom>
          </p:spPr>
        </p:pic>
      </p:grpSp>
      <p:sp>
        <p:nvSpPr>
          <p:cNvPr id="11" name="TextBox 10"/>
          <p:cNvSpPr txBox="1"/>
          <p:nvPr/>
        </p:nvSpPr>
        <p:spPr>
          <a:xfrm>
            <a:off x="3351212" y="6084056"/>
            <a:ext cx="6934200" cy="400110"/>
          </a:xfrm>
          <a:prstGeom prst="rect">
            <a:avLst/>
          </a:prstGeom>
          <a:noFill/>
        </p:spPr>
        <p:txBody>
          <a:bodyPr wrap="square" rtlCol="0">
            <a:spAutoFit/>
          </a:bodyPr>
          <a:lstStyle/>
          <a:p>
            <a:r>
              <a:rPr lang="en-US" sz="2000" dirty="0" err="1" smtClean="0">
                <a:latin typeface="Calibri Light" panose="020F0302020204030204" pitchFamily="34" charset="0"/>
              </a:rPr>
              <a:t>Kiselev</a:t>
            </a:r>
            <a:r>
              <a:rPr lang="en-US" sz="2000" dirty="0" smtClean="0">
                <a:latin typeface="Calibri Light" panose="020F0302020204030204" pitchFamily="34" charset="0"/>
              </a:rPr>
              <a:t> </a:t>
            </a:r>
            <a:r>
              <a:rPr lang="en-US" sz="2000" dirty="0" smtClean="0">
                <a:latin typeface="Calibri Light" panose="020F0302020204030204" pitchFamily="34" charset="0"/>
              </a:rPr>
              <a:t>and </a:t>
            </a:r>
            <a:r>
              <a:rPr lang="en-US" sz="2000" dirty="0" err="1" smtClean="0">
                <a:latin typeface="Calibri Light" panose="020F0302020204030204" pitchFamily="34" charset="0"/>
              </a:rPr>
              <a:t>Satija</a:t>
            </a:r>
            <a:r>
              <a:rPr lang="en-US" sz="2000" dirty="0" smtClean="0">
                <a:latin typeface="Calibri Light" panose="020F0302020204030204" pitchFamily="34" charset="0"/>
              </a:rPr>
              <a:t> </a:t>
            </a:r>
            <a:r>
              <a:rPr lang="en-US" sz="2000" dirty="0" smtClean="0">
                <a:latin typeface="Calibri Light" panose="020F0302020204030204" pitchFamily="34" charset="0"/>
              </a:rPr>
              <a:t>(2019) </a:t>
            </a:r>
            <a:r>
              <a:rPr lang="en-US" sz="2000" dirty="0" smtClean="0">
                <a:latin typeface="Calibri Light" panose="020F0302020204030204" pitchFamily="34" charset="0"/>
              </a:rPr>
              <a:t>Nature Review Genetics</a:t>
            </a:r>
            <a:endParaRPr lang="en-US" sz="2000" dirty="0">
              <a:latin typeface="Calibri Light" panose="020F0302020204030204" pitchFamily="34" charset="0"/>
            </a:endParaRPr>
          </a:p>
        </p:txBody>
      </p:sp>
    </p:spTree>
    <p:extLst>
      <p:ext uri="{BB962C8B-B14F-4D97-AF65-F5344CB8AC3E}">
        <p14:creationId xmlns:p14="http://schemas.microsoft.com/office/powerpoint/2010/main" val="23779153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44766" y="6460218"/>
            <a:ext cx="2844059" cy="365125"/>
          </a:xfrm>
        </p:spPr>
        <p:txBody>
          <a:bodyPr/>
          <a:lstStyle/>
          <a:p>
            <a:fld id="{22C283BA-319A-4A0F-B168-E853F433D264}" type="slidenum">
              <a:rPr lang="en-US" smtClean="0"/>
              <a:t>8</a:t>
            </a:fld>
            <a:endParaRPr lang="en-US" dirty="0"/>
          </a:p>
        </p:txBody>
      </p:sp>
      <p:sp>
        <p:nvSpPr>
          <p:cNvPr id="4"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Existing methods for batch effect correction</a:t>
            </a:r>
            <a:endParaRPr lang="en-US" sz="3000" dirty="0">
              <a:ln w="0"/>
              <a:solidFill>
                <a:srgbClr val="FF0000"/>
              </a:solidFill>
              <a:latin typeface="SimSun" panose="02010600030101010101" pitchFamily="2" charset="-122"/>
              <a:ea typeface="SimSun" panose="02010600030101010101" pitchFamily="2" charset="-122"/>
              <a:cs typeface="+mj-cs"/>
            </a:endParaRPr>
          </a:p>
        </p:txBody>
      </p:sp>
      <p:sp>
        <p:nvSpPr>
          <p:cNvPr id="8" name="TextBox 7"/>
          <p:cNvSpPr txBox="1"/>
          <p:nvPr/>
        </p:nvSpPr>
        <p:spPr>
          <a:xfrm>
            <a:off x="7923212" y="1413788"/>
            <a:ext cx="3581400" cy="4524315"/>
          </a:xfrm>
          <a:prstGeom prst="rect">
            <a:avLst/>
          </a:prstGeom>
          <a:noFill/>
        </p:spPr>
        <p:txBody>
          <a:bodyPr wrap="square" rtlCol="0">
            <a:spAutoFit/>
          </a:bodyPr>
          <a:lstStyle/>
          <a:p>
            <a:r>
              <a:rPr lang="en-US" dirty="0" smtClean="0">
                <a:latin typeface="Calibri Light" panose="020F0302020204030204" pitchFamily="34" charset="0"/>
              </a:rPr>
              <a:t>Existing methods treat clustering and batch effect correction as separate problems. </a:t>
            </a:r>
          </a:p>
          <a:p>
            <a:endParaRPr lang="en-US" dirty="0" smtClean="0">
              <a:latin typeface="Calibri Light" panose="020F0302020204030204" pitchFamily="34" charset="0"/>
            </a:endParaRPr>
          </a:p>
          <a:p>
            <a:r>
              <a:rPr lang="en-US" dirty="0" smtClean="0">
                <a:latin typeface="Calibri Light" panose="020F0302020204030204" pitchFamily="34" charset="0"/>
              </a:rPr>
              <a:t>Some cells are more vulnerable to batch effect than others.</a:t>
            </a:r>
          </a:p>
          <a:p>
            <a:endParaRPr lang="en-US" dirty="0">
              <a:latin typeface="Calibri Light" panose="020F0302020204030204" pitchFamily="34" charset="0"/>
            </a:endParaRPr>
          </a:p>
          <a:p>
            <a:r>
              <a:rPr lang="en-US" b="1" u="sng" dirty="0" smtClean="0">
                <a:latin typeface="Calibri Light" panose="020F0302020204030204" pitchFamily="34" charset="0"/>
              </a:rPr>
              <a:t>Ideal approach: </a:t>
            </a:r>
            <a:r>
              <a:rPr lang="en-US" dirty="0" smtClean="0">
                <a:latin typeface="Calibri Light" panose="020F0302020204030204" pitchFamily="34" charset="0"/>
              </a:rPr>
              <a:t>simultaneous clustering and batch effect removal.</a:t>
            </a:r>
            <a:endParaRPr lang="en-US" dirty="0">
              <a:latin typeface="Calibri Light" panose="020F0302020204030204" pitchFamily="34" charset="0"/>
            </a:endParaRPr>
          </a:p>
        </p:txBody>
      </p:sp>
      <p:grpSp>
        <p:nvGrpSpPr>
          <p:cNvPr id="10" name="Group 9"/>
          <p:cNvGrpSpPr/>
          <p:nvPr/>
        </p:nvGrpSpPr>
        <p:grpSpPr>
          <a:xfrm>
            <a:off x="675084" y="1202203"/>
            <a:ext cx="6639285" cy="5519277"/>
            <a:chOff x="675084" y="1202203"/>
            <a:chExt cx="6639285" cy="5519277"/>
          </a:xfrm>
        </p:grpSpPr>
        <p:pic>
          <p:nvPicPr>
            <p:cNvPr id="3" name="Picture 2"/>
            <p:cNvPicPr>
              <a:picLocks noChangeAspect="1"/>
            </p:cNvPicPr>
            <p:nvPr/>
          </p:nvPicPr>
          <p:blipFill>
            <a:blip r:embed="rId3">
              <a:lum contrast="20000"/>
            </a:blip>
            <a:stretch>
              <a:fillRect/>
            </a:stretch>
          </p:blipFill>
          <p:spPr>
            <a:xfrm>
              <a:off x="798158" y="1679257"/>
              <a:ext cx="6503944" cy="4523035"/>
            </a:xfrm>
            <a:prstGeom prst="rect">
              <a:avLst/>
            </a:prstGeom>
          </p:spPr>
        </p:pic>
        <p:sp>
          <p:nvSpPr>
            <p:cNvPr id="5" name="TextBox 4"/>
            <p:cNvSpPr txBox="1"/>
            <p:nvPr/>
          </p:nvSpPr>
          <p:spPr>
            <a:xfrm>
              <a:off x="675084" y="1448424"/>
              <a:ext cx="381000" cy="461665"/>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2055812" y="1202203"/>
              <a:ext cx="4608512" cy="707886"/>
            </a:xfrm>
            <a:prstGeom prst="rect">
              <a:avLst/>
            </a:prstGeom>
            <a:solidFill>
              <a:schemeClr val="bg1"/>
            </a:solidFill>
          </p:spPr>
          <p:txBody>
            <a:bodyPr wrap="square" rtlCol="0">
              <a:spAutoFit/>
            </a:bodyPr>
            <a:lstStyle/>
            <a:p>
              <a:r>
                <a:rPr lang="en-US" sz="2000" dirty="0">
                  <a:solidFill>
                    <a:srgbClr val="000099"/>
                  </a:solidFill>
                  <a:latin typeface="Calibri Light" panose="020F0302020204030204" pitchFamily="34" charset="0"/>
                </a:rPr>
                <a:t>S</a:t>
              </a:r>
              <a:r>
                <a:rPr lang="en-US" sz="2000" dirty="0" smtClean="0">
                  <a:solidFill>
                    <a:srgbClr val="000099"/>
                  </a:solidFill>
                  <a:latin typeface="Calibri Light" panose="020F0302020204030204" pitchFamily="34" charset="0"/>
                </a:rPr>
                <a:t>hared correlation structure (CCA) </a:t>
              </a:r>
            </a:p>
            <a:p>
              <a:r>
                <a:rPr lang="en-US" sz="2000" dirty="0" smtClean="0">
                  <a:latin typeface="Calibri Light" panose="020F0302020204030204" pitchFamily="34" charset="0"/>
                </a:rPr>
                <a:t>Butler et al. 2018 Nature Biotech</a:t>
              </a:r>
              <a:endParaRPr lang="en-US" sz="2000" dirty="0">
                <a:latin typeface="Calibri Light" panose="020F0302020204030204" pitchFamily="34" charset="0"/>
              </a:endParaRPr>
            </a:p>
          </p:txBody>
        </p:sp>
        <p:sp>
          <p:nvSpPr>
            <p:cNvPr id="7" name="TextBox 6"/>
            <p:cNvSpPr txBox="1"/>
            <p:nvPr/>
          </p:nvSpPr>
          <p:spPr>
            <a:xfrm>
              <a:off x="2061181" y="6013594"/>
              <a:ext cx="4343400" cy="707886"/>
            </a:xfrm>
            <a:prstGeom prst="rect">
              <a:avLst/>
            </a:prstGeom>
            <a:solidFill>
              <a:schemeClr val="bg1"/>
            </a:solidFill>
          </p:spPr>
          <p:txBody>
            <a:bodyPr wrap="square" rtlCol="0">
              <a:spAutoFit/>
            </a:bodyPr>
            <a:lstStyle/>
            <a:p>
              <a:r>
                <a:rPr lang="en-US" sz="2000" dirty="0" smtClean="0">
                  <a:solidFill>
                    <a:srgbClr val="000099"/>
                  </a:solidFill>
                  <a:latin typeface="Calibri Light" panose="020F0302020204030204" pitchFamily="34" charset="0"/>
                </a:rPr>
                <a:t>Mutual nearest neighbors (MNN)</a:t>
              </a:r>
            </a:p>
            <a:p>
              <a:r>
                <a:rPr lang="en-US" sz="2000" dirty="0" err="1" smtClean="0">
                  <a:latin typeface="Calibri Light" panose="020F0302020204030204" pitchFamily="34" charset="0"/>
                </a:rPr>
                <a:t>Haghverdi</a:t>
              </a:r>
              <a:r>
                <a:rPr lang="en-US" sz="2000" dirty="0" smtClean="0">
                  <a:latin typeface="Calibri Light" panose="020F0302020204030204" pitchFamily="34" charset="0"/>
                </a:rPr>
                <a:t> et al. 2018 Nature Biotech</a:t>
              </a:r>
              <a:endParaRPr lang="en-US" sz="2000" dirty="0">
                <a:latin typeface="Calibri Light" panose="020F0302020204030204" pitchFamily="34" charset="0"/>
              </a:endParaRPr>
            </a:p>
          </p:txBody>
        </p:sp>
        <p:sp>
          <p:nvSpPr>
            <p:cNvPr id="9" name="TextBox 8"/>
            <p:cNvSpPr txBox="1"/>
            <p:nvPr/>
          </p:nvSpPr>
          <p:spPr>
            <a:xfrm>
              <a:off x="5221605" y="2387143"/>
              <a:ext cx="2092764" cy="369332"/>
            </a:xfrm>
            <a:prstGeom prst="rect">
              <a:avLst/>
            </a:prstGeom>
            <a:solidFill>
              <a:schemeClr val="bg1"/>
            </a:solidFill>
          </p:spPr>
          <p:txBody>
            <a:bodyPr wrap="square" rtlCol="0">
              <a:spAutoFit/>
            </a:bodyPr>
            <a:lstStyle/>
            <a:p>
              <a:r>
                <a:rPr lang="en-US" sz="1800" dirty="0" smtClean="0">
                  <a:latin typeface="Calibri Light" panose="020F0302020204030204" pitchFamily="34" charset="0"/>
                </a:rPr>
                <a:t>Remove batch effect</a:t>
              </a:r>
              <a:endParaRPr lang="en-US" sz="1800" dirty="0">
                <a:latin typeface="Calibri Light" panose="020F0302020204030204" pitchFamily="34" charset="0"/>
              </a:endParaRPr>
            </a:p>
          </p:txBody>
        </p:sp>
      </p:grpSp>
    </p:spTree>
    <p:extLst>
      <p:ext uri="{BB962C8B-B14F-4D97-AF65-F5344CB8AC3E}">
        <p14:creationId xmlns:p14="http://schemas.microsoft.com/office/powerpoint/2010/main" val="830580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0" y="0"/>
            <a:ext cx="12188825" cy="1143000"/>
          </a:xfrm>
          <a:prstGeom prst="rect">
            <a:avLst/>
          </a:prstGeom>
        </p:spPr>
        <p:txBody>
          <a:bodyPr vert="horz" lIns="121899" tIns="60949" rIns="121899" bIns="60949" rtlCol="0" anchor="ctr">
            <a:normAutofit/>
          </a:bodyPr>
          <a:lstStyle/>
          <a:p>
            <a:pPr algn="ctr">
              <a:spcBef>
                <a:spcPct val="0"/>
              </a:spcBef>
              <a:defRPr/>
            </a:pPr>
            <a:r>
              <a:rPr lang="en-US" sz="4000" u="sng" dirty="0" smtClean="0">
                <a:ln w="0"/>
                <a:solidFill>
                  <a:srgbClr val="FF0000"/>
                </a:solidFill>
                <a:effectLst>
                  <a:outerShdw blurRad="38100" dist="19050" dir="2700000" algn="tl" rotWithShape="0">
                    <a:schemeClr val="dk1">
                      <a:alpha val="40000"/>
                    </a:schemeClr>
                  </a:outerShdw>
                </a:effectLst>
                <a:latin typeface="Calibri Light" panose="020F0302020204030204" pitchFamily="34" charset="0"/>
                <a:ea typeface="+mj-ea"/>
                <a:cs typeface="+mj-cs"/>
              </a:rPr>
              <a:t>D</a:t>
            </a: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eep </a:t>
            </a:r>
            <a:r>
              <a:rPr lang="en-US" sz="4000" u="sng" dirty="0" smtClean="0">
                <a:ln w="0"/>
                <a:solidFill>
                  <a:srgbClr val="FF0000"/>
                </a:solidFill>
                <a:effectLst>
                  <a:outerShdw blurRad="38100" dist="19050" dir="2700000" algn="tl" rotWithShape="0">
                    <a:schemeClr val="dk1">
                      <a:alpha val="40000"/>
                    </a:schemeClr>
                  </a:outerShdw>
                </a:effectLst>
                <a:latin typeface="Calibri Light" panose="020F0302020204030204" pitchFamily="34" charset="0"/>
                <a:ea typeface="+mj-ea"/>
                <a:cs typeface="+mj-cs"/>
              </a:rPr>
              <a:t>E</a:t>
            </a: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mbedding for </a:t>
            </a:r>
            <a:r>
              <a:rPr lang="en-US" sz="4000" u="sng" dirty="0" smtClean="0">
                <a:ln w="0"/>
                <a:solidFill>
                  <a:srgbClr val="FF0000"/>
                </a:solidFill>
                <a:effectLst>
                  <a:outerShdw blurRad="38100" dist="19050" dir="2700000" algn="tl" rotWithShape="0">
                    <a:schemeClr val="dk1">
                      <a:alpha val="40000"/>
                    </a:schemeClr>
                  </a:outerShdw>
                </a:effectLst>
                <a:latin typeface="Calibri Light" panose="020F0302020204030204" pitchFamily="34" charset="0"/>
                <a:ea typeface="+mj-ea"/>
                <a:cs typeface="+mj-cs"/>
              </a:rPr>
              <a:t>S</a:t>
            </a: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ingle-cell </a:t>
            </a:r>
            <a:r>
              <a:rPr lang="en-US" sz="4000" u="sng" dirty="0" smtClean="0">
                <a:ln w="0"/>
                <a:solidFill>
                  <a:srgbClr val="FF0000"/>
                </a:solidFill>
                <a:effectLst>
                  <a:outerShdw blurRad="38100" dist="19050" dir="2700000" algn="tl" rotWithShape="0">
                    <a:schemeClr val="dk1">
                      <a:alpha val="40000"/>
                    </a:schemeClr>
                  </a:outerShdw>
                </a:effectLst>
                <a:latin typeface="Calibri Light" panose="020F0302020204030204" pitchFamily="34" charset="0"/>
                <a:ea typeface="+mj-ea"/>
                <a:cs typeface="+mj-cs"/>
              </a:rPr>
              <a:t>C</a:t>
            </a:r>
            <a:r>
              <a:rPr lang="en-US" sz="4000" dirty="0" smtClean="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rPr>
              <a:t>lustering</a:t>
            </a:r>
            <a:endParaRPr lang="en-US" sz="4000" dirty="0">
              <a:ln w="0"/>
              <a:solidFill>
                <a:srgbClr val="000099"/>
              </a:solidFill>
              <a:effectLst>
                <a:outerShdw blurRad="38100" dist="19050" dir="2700000" algn="tl" rotWithShape="0">
                  <a:schemeClr val="dk1">
                    <a:alpha val="40000"/>
                  </a:schemeClr>
                </a:outerShdw>
              </a:effectLst>
              <a:latin typeface="Calibri Light" panose="020F0302020204030204" pitchFamily="34" charset="0"/>
              <a:ea typeface="+mj-ea"/>
              <a:cs typeface="+mj-cs"/>
            </a:endParaRPr>
          </a:p>
        </p:txBody>
      </p:sp>
      <p:sp>
        <p:nvSpPr>
          <p:cNvPr id="5" name="TextBox 4"/>
          <p:cNvSpPr txBox="1"/>
          <p:nvPr/>
        </p:nvSpPr>
        <p:spPr>
          <a:xfrm>
            <a:off x="8162806" y="3286437"/>
            <a:ext cx="3037005" cy="830997"/>
          </a:xfrm>
          <a:prstGeom prst="rect">
            <a:avLst/>
          </a:prstGeom>
          <a:noFill/>
        </p:spPr>
        <p:txBody>
          <a:bodyPr wrap="square" rtlCol="0">
            <a:spAutoFit/>
          </a:bodyPr>
          <a:lstStyle/>
          <a:p>
            <a:r>
              <a:rPr lang="en-US" dirty="0" smtClean="0">
                <a:latin typeface="Calibri Light" panose="020F0302020204030204" pitchFamily="34" charset="0"/>
              </a:rPr>
              <a:t>Maximum cluster assignment probability</a:t>
            </a:r>
            <a:endParaRPr lang="en-US" dirty="0">
              <a:latin typeface="Calibri Light" panose="020F0302020204030204" pitchFamily="34" charset="0"/>
            </a:endParaRPr>
          </a:p>
        </p:txBody>
      </p:sp>
      <p:sp>
        <p:nvSpPr>
          <p:cNvPr id="44" name="TextBox 43"/>
          <p:cNvSpPr txBox="1"/>
          <p:nvPr/>
        </p:nvSpPr>
        <p:spPr>
          <a:xfrm>
            <a:off x="8152992" y="1927745"/>
            <a:ext cx="2601532" cy="461665"/>
          </a:xfrm>
          <a:prstGeom prst="rect">
            <a:avLst/>
          </a:prstGeom>
          <a:noFill/>
        </p:spPr>
        <p:txBody>
          <a:bodyPr wrap="square" rtlCol="0">
            <a:spAutoFit/>
          </a:bodyPr>
          <a:lstStyle/>
          <a:p>
            <a:r>
              <a:rPr lang="en-US" dirty="0" smtClean="0">
                <a:latin typeface="Calibri Light" panose="020F0302020204030204" pitchFamily="34" charset="0"/>
              </a:rPr>
              <a:t>Cluster assignment</a:t>
            </a:r>
            <a:endParaRPr lang="en-US" dirty="0">
              <a:latin typeface="Calibri Light" panose="020F0302020204030204" pitchFamily="34" charset="0"/>
            </a:endParaRPr>
          </a:p>
        </p:txBody>
      </p:sp>
      <p:sp>
        <p:nvSpPr>
          <p:cNvPr id="45" name="TextBox 44"/>
          <p:cNvSpPr txBox="1"/>
          <p:nvPr/>
        </p:nvSpPr>
        <p:spPr>
          <a:xfrm>
            <a:off x="8172162" y="4912885"/>
            <a:ext cx="2799050" cy="461665"/>
          </a:xfrm>
          <a:prstGeom prst="rect">
            <a:avLst/>
          </a:prstGeom>
          <a:noFill/>
        </p:spPr>
        <p:txBody>
          <a:bodyPr wrap="square" rtlCol="0">
            <a:spAutoFit/>
          </a:bodyPr>
          <a:lstStyle/>
          <a:p>
            <a:r>
              <a:rPr lang="en-US" dirty="0" smtClean="0">
                <a:latin typeface="Calibri Light" panose="020F0302020204030204" pitchFamily="34" charset="0"/>
              </a:rPr>
              <a:t>Batch effect removal</a:t>
            </a:r>
            <a:endParaRPr lang="en-US" dirty="0">
              <a:latin typeface="Calibri Light" panose="020F0302020204030204" pitchFamily="34" charset="0"/>
            </a:endParaRPr>
          </a:p>
        </p:txBody>
      </p:sp>
      <p:sp>
        <p:nvSpPr>
          <p:cNvPr id="9" name="TextBox 8"/>
          <p:cNvSpPr txBox="1"/>
          <p:nvPr/>
        </p:nvSpPr>
        <p:spPr>
          <a:xfrm>
            <a:off x="608012" y="5875766"/>
            <a:ext cx="11430000" cy="830997"/>
          </a:xfrm>
          <a:prstGeom prst="rect">
            <a:avLst/>
          </a:prstGeom>
          <a:noFill/>
        </p:spPr>
        <p:txBody>
          <a:bodyPr wrap="square" rtlCol="0">
            <a:spAutoFit/>
          </a:bodyPr>
          <a:lstStyle/>
          <a:p>
            <a:r>
              <a:rPr lang="en-US" b="1" u="sng" dirty="0" smtClean="0">
                <a:latin typeface="Calibri Light" panose="020F0302020204030204" pitchFamily="34" charset="0"/>
              </a:rPr>
              <a:t>Iterative clustering:</a:t>
            </a:r>
            <a:r>
              <a:rPr lang="en-US" b="1" dirty="0" smtClean="0">
                <a:latin typeface="Calibri Light" panose="020F0302020204030204" pitchFamily="34" charset="0"/>
              </a:rPr>
              <a:t> </a:t>
            </a:r>
            <a:r>
              <a:rPr lang="en-US" dirty="0" smtClean="0">
                <a:latin typeface="Calibri Light" panose="020F0302020204030204" pitchFamily="34" charset="0"/>
              </a:rPr>
              <a:t>1) use easy-to-cluster cells as “training” set to improve clustering accuracy; 2) iteratively moves </a:t>
            </a:r>
            <a:r>
              <a:rPr lang="en-US" dirty="0" smtClean="0">
                <a:latin typeface="Calibri Light" panose="020F0302020204030204" pitchFamily="34" charset="0"/>
              </a:rPr>
              <a:t>cells to </a:t>
            </a:r>
            <a:r>
              <a:rPr lang="en-US" dirty="0" smtClean="0">
                <a:latin typeface="Calibri Light" panose="020F0302020204030204" pitchFamily="34" charset="0"/>
              </a:rPr>
              <a:t>cluster center to remove batch effect.</a:t>
            </a:r>
          </a:p>
        </p:txBody>
      </p:sp>
      <p:sp>
        <p:nvSpPr>
          <p:cNvPr id="4" name="Slide Number Placeholder 3"/>
          <p:cNvSpPr>
            <a:spLocks noGrp="1"/>
          </p:cNvSpPr>
          <p:nvPr>
            <p:ph type="sldNum" sz="quarter" idx="12"/>
          </p:nvPr>
        </p:nvSpPr>
        <p:spPr>
          <a:xfrm>
            <a:off x="9347660" y="6492875"/>
            <a:ext cx="2844059" cy="365125"/>
          </a:xfrm>
        </p:spPr>
        <p:txBody>
          <a:bodyPr/>
          <a:lstStyle/>
          <a:p>
            <a:fld id="{22C283BA-319A-4A0F-B168-E853F433D264}" type="slidenum">
              <a:rPr lang="en-US" smtClean="0"/>
              <a:t>9</a:t>
            </a:fld>
            <a:endParaRPr lang="en-US"/>
          </a:p>
        </p:txBody>
      </p:sp>
      <p:pic>
        <p:nvPicPr>
          <p:cNvPr id="2" name="Picture 1"/>
          <p:cNvPicPr>
            <a:picLocks noChangeAspect="1"/>
          </p:cNvPicPr>
          <p:nvPr/>
        </p:nvPicPr>
        <p:blipFill rotWithShape="1">
          <a:blip r:embed="rId3">
            <a:lum contrast="20000"/>
          </a:blip>
          <a:srcRect l="-1235" t="276" r="1235" b="-276"/>
          <a:stretch/>
        </p:blipFill>
        <p:spPr>
          <a:xfrm>
            <a:off x="1446212" y="1258721"/>
            <a:ext cx="5943600" cy="4643400"/>
          </a:xfrm>
          <a:prstGeom prst="rect">
            <a:avLst/>
          </a:prstGeom>
        </p:spPr>
      </p:pic>
      <p:pic>
        <p:nvPicPr>
          <p:cNvPr id="10" name="Picture 9"/>
          <p:cNvPicPr>
            <a:picLocks noChangeAspect="1"/>
          </p:cNvPicPr>
          <p:nvPr/>
        </p:nvPicPr>
        <p:blipFill rotWithShape="1">
          <a:blip r:embed="rId3">
            <a:lum contrast="20000"/>
          </a:blip>
          <a:srcRect l="-1235" t="276" r="1235" b="-276"/>
          <a:stretch/>
        </p:blipFill>
        <p:spPr>
          <a:xfrm>
            <a:off x="1598612" y="1240930"/>
            <a:ext cx="5943600" cy="4643400"/>
          </a:xfrm>
          <a:prstGeom prst="rect">
            <a:avLst/>
          </a:prstGeom>
        </p:spPr>
      </p:pic>
    </p:spTree>
    <p:extLst>
      <p:ext uri="{BB962C8B-B14F-4D97-AF65-F5344CB8AC3E}">
        <p14:creationId xmlns:p14="http://schemas.microsoft.com/office/powerpoint/2010/main" val="3404590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23242</TotalTime>
  <Words>1782</Words>
  <Application>Microsoft Office PowerPoint</Application>
  <PresentationFormat>Custom</PresentationFormat>
  <Paragraphs>357</Paragraphs>
  <Slides>28</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DengXian</vt:lpstr>
      <vt:lpstr>SimSun</vt:lpstr>
      <vt:lpstr>SimSun</vt:lpstr>
      <vt:lpstr>Arial</vt:lpstr>
      <vt:lpstr>Calibri</vt:lpstr>
      <vt:lpstr>Calibri Light</vt:lpstr>
      <vt:lpstr>Cambria Math</vt:lpstr>
      <vt:lpstr>Times New Roman</vt:lpstr>
      <vt:lpstr>Wingdings</vt:lpstr>
      <vt:lpstr>Office Theme</vt:lpstr>
      <vt:lpstr>Deep Learning Enables Accurate Clustering and  Batch Effect Removal in Single-Cell RNA-Seq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Mingyao Li</dc:creator>
  <cp:lastModifiedBy>Li, Mingyao</cp:lastModifiedBy>
  <cp:revision>1124</cp:revision>
  <cp:lastPrinted>2018-11-01T21:02:01Z</cp:lastPrinted>
  <dcterms:created xsi:type="dcterms:W3CDTF">2016-02-29T01:30:12Z</dcterms:created>
  <dcterms:modified xsi:type="dcterms:W3CDTF">2019-02-05T05:03:32Z</dcterms:modified>
</cp:coreProperties>
</file>