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485" r:id="rId3"/>
    <p:sldId id="283" r:id="rId4"/>
    <p:sldId id="285" r:id="rId5"/>
    <p:sldId id="359" r:id="rId6"/>
    <p:sldId id="376" r:id="rId7"/>
    <p:sldId id="377" r:id="rId8"/>
    <p:sldId id="293" r:id="rId9"/>
    <p:sldId id="290" r:id="rId10"/>
    <p:sldId id="294" r:id="rId11"/>
    <p:sldId id="384" r:id="rId12"/>
    <p:sldId id="383" r:id="rId13"/>
    <p:sldId id="375" r:id="rId14"/>
    <p:sldId id="392" r:id="rId15"/>
    <p:sldId id="391" r:id="rId16"/>
    <p:sldId id="394" r:id="rId17"/>
    <p:sldId id="395" r:id="rId18"/>
    <p:sldId id="396" r:id="rId19"/>
    <p:sldId id="482" r:id="rId20"/>
    <p:sldId id="398" r:id="rId21"/>
    <p:sldId id="481" r:id="rId22"/>
    <p:sldId id="483" r:id="rId23"/>
    <p:sldId id="397" r:id="rId24"/>
    <p:sldId id="400" r:id="rId25"/>
    <p:sldId id="399" r:id="rId26"/>
    <p:sldId id="401" r:id="rId27"/>
    <p:sldId id="402" r:id="rId28"/>
    <p:sldId id="4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Guanghao Qi" initials="GQ" lastIdx="4" clrIdx="1">
    <p:extLst/>
  </p:cmAuthor>
  <p:cmAuthor id="3" name="Guanghao Qi" initials="GQ [2]" lastIdx="1" clrIdx="2">
    <p:extLst/>
  </p:cmAuthor>
  <p:cmAuthor id="4" name="Guanghao Qi" initials="GQ [3]" lastIdx="1" clrIdx="3">
    <p:extLst/>
  </p:cmAuthor>
  <p:cmAuthor id="5" name="Guanghao Qi" initials="GQ [4]" lastIdx="1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723"/>
    <p:restoredTop sz="93716"/>
  </p:normalViewPr>
  <p:slideViewPr>
    <p:cSldViewPr snapToGrid="0" snapToObjects="1">
      <p:cViewPr varScale="1">
        <p:scale>
          <a:sx n="75" d="100"/>
          <a:sy n="75" d="100"/>
        </p:scale>
        <p:origin x="1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24T09:46:34.300" idx="3">
    <p:pos x="6007" y="2469"/>
    <p:text>Is this IVW type of estimator, or the MR estimator based on polygenic risk scores?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24T09:53:41.902" idx="4">
    <p:pos x="5826" y="3409"/>
    <p:text>INSIDE -&gt; InSIDE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23T21:22:45.034" idx="1">
    <p:pos x="10" y="10"/>
    <p:text>Edited formula </p:text>
    <p:extLst>
      <p:ext uri="{C676402C-5697-4E1C-873F-D02D1690AC5C}">
        <p15:threadingInfo xmlns:p15="http://schemas.microsoft.com/office/powerpoint/2012/main" timeZoneBias="240"/>
      </p:ext>
    </p:extLst>
  </p:cm>
  <p:cm authorId="3" dt="2018-09-23T21:24:05.508" idx="1">
    <p:pos x="10" y="106"/>
    <p:text>𝜷_𝒙_=𝜷_𝑪_× 𝜽_𝑪→𝑿</p:text>
    <p:extLst>
      <p:ext uri="{C676402C-5697-4E1C-873F-D02D1690AC5C}">
        <p15:threadingInfo xmlns:p15="http://schemas.microsoft.com/office/powerpoint/2012/main" timeZoneBias="240">
          <p15:parentCm authorId="2" idx="1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8-09-23T21:27:55.194" idx="1">
    <p:pos x="4661" y="2901"/>
    <p:text>Should it be "Has enriched probability mass when \theta represents the true causal effect?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24T09:41:26.056" idx="2">
    <p:pos x="1281" y="1176"/>
    <p:text>Eggar -&gt; Egger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CFCDE-FC4B-244E-A3C7-36FE7DD23985}" type="doc">
      <dgm:prSet loTypeId="urn:microsoft.com/office/officeart/2005/8/layout/hList6" loCatId="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0FD30AB-08F1-814F-89E1-D82C7AA088F0}">
      <dgm:prSet phldrT="[Text]"/>
      <dgm:spPr/>
      <dgm:t>
        <a:bodyPr/>
        <a:lstStyle/>
        <a:p>
          <a:endParaRPr lang="en-US"/>
        </a:p>
        <a:p>
          <a:r>
            <a:rPr lang="en-US"/>
            <a:t>Single SNP association tests</a:t>
          </a:r>
        </a:p>
      </dgm:t>
    </dgm:pt>
    <dgm:pt modelId="{18238B38-FD42-FE43-9162-85D9D359CAB6}" type="parTrans" cxnId="{637F4E43-8B16-E84D-B460-D80F5945C2A6}">
      <dgm:prSet/>
      <dgm:spPr/>
      <dgm:t>
        <a:bodyPr/>
        <a:lstStyle/>
        <a:p>
          <a:endParaRPr lang="en-US"/>
        </a:p>
      </dgm:t>
    </dgm:pt>
    <dgm:pt modelId="{5268BAAA-CEB5-B049-898C-2398C2C2555D}" type="sibTrans" cxnId="{637F4E43-8B16-E84D-B460-D80F5945C2A6}">
      <dgm:prSet/>
      <dgm:spPr/>
      <dgm:t>
        <a:bodyPr/>
        <a:lstStyle/>
        <a:p>
          <a:endParaRPr lang="en-US"/>
        </a:p>
      </dgm:t>
    </dgm:pt>
    <dgm:pt modelId="{1F8F18AB-E132-F34B-8CFF-C7E9ED10210B}">
      <dgm:prSet phldrT="[Text]"/>
      <dgm:spPr/>
      <dgm:t>
        <a:bodyPr/>
        <a:lstStyle/>
        <a:p>
          <a:r>
            <a:rPr lang="en-US"/>
            <a:t>Identify those which reach genome-wide significance</a:t>
          </a:r>
        </a:p>
      </dgm:t>
    </dgm:pt>
    <dgm:pt modelId="{3173D0F1-19D8-4548-8D2E-FCE9760CD045}" type="parTrans" cxnId="{97B11075-B9C9-704E-A9B1-ED6183F7C32E}">
      <dgm:prSet/>
      <dgm:spPr/>
      <dgm:t>
        <a:bodyPr/>
        <a:lstStyle/>
        <a:p>
          <a:endParaRPr lang="en-US"/>
        </a:p>
      </dgm:t>
    </dgm:pt>
    <dgm:pt modelId="{FD7B122E-F93B-C548-888B-5E4530146F14}" type="sibTrans" cxnId="{97B11075-B9C9-704E-A9B1-ED6183F7C32E}">
      <dgm:prSet/>
      <dgm:spPr/>
      <dgm:t>
        <a:bodyPr/>
        <a:lstStyle/>
        <a:p>
          <a:endParaRPr lang="en-US"/>
        </a:p>
      </dgm:t>
    </dgm:pt>
    <dgm:pt modelId="{6D5E0154-C523-E14F-8C94-9EECA3BAE6A6}">
      <dgm:prSet phldrT="[Text]"/>
      <dgm:spPr/>
      <dgm:t>
        <a:bodyPr/>
        <a:lstStyle/>
        <a:p>
          <a:endParaRPr lang="en-US"/>
        </a:p>
        <a:p>
          <a:r>
            <a:rPr lang="en-US"/>
            <a:t>Fine mapping around top SNPs </a:t>
          </a:r>
        </a:p>
      </dgm:t>
    </dgm:pt>
    <dgm:pt modelId="{CC3F197F-D00A-684C-BD30-45D0668AE69B}" type="parTrans" cxnId="{2B187205-8C85-0B45-87A2-44739774AE7E}">
      <dgm:prSet/>
      <dgm:spPr/>
      <dgm:t>
        <a:bodyPr/>
        <a:lstStyle/>
        <a:p>
          <a:endParaRPr lang="en-US"/>
        </a:p>
      </dgm:t>
    </dgm:pt>
    <dgm:pt modelId="{8BDBB28C-255A-4142-8946-08D6522CDDF0}" type="sibTrans" cxnId="{2B187205-8C85-0B45-87A2-44739774AE7E}">
      <dgm:prSet/>
      <dgm:spPr/>
      <dgm:t>
        <a:bodyPr/>
        <a:lstStyle/>
        <a:p>
          <a:endParaRPr lang="en-US"/>
        </a:p>
      </dgm:t>
    </dgm:pt>
    <dgm:pt modelId="{AB4FDCB0-46A2-9A47-BE66-8A3F902027F6}">
      <dgm:prSet phldrT="[Text]"/>
      <dgm:spPr/>
      <dgm:t>
        <a:bodyPr/>
        <a:lstStyle/>
        <a:p>
          <a:r>
            <a:rPr lang="en-US"/>
            <a:t>Imputation, multivariate modelling, conditional. analysis</a:t>
          </a:r>
        </a:p>
      </dgm:t>
    </dgm:pt>
    <dgm:pt modelId="{B229F63E-CB2D-114B-A4B2-F4E0E797B9CC}" type="parTrans" cxnId="{6A0E4EDD-48E5-B943-985D-98D302FF7051}">
      <dgm:prSet/>
      <dgm:spPr/>
      <dgm:t>
        <a:bodyPr/>
        <a:lstStyle/>
        <a:p>
          <a:endParaRPr lang="en-US"/>
        </a:p>
      </dgm:t>
    </dgm:pt>
    <dgm:pt modelId="{281C29A6-3513-9E4B-BAC9-CF2F8AD85E27}" type="sibTrans" cxnId="{6A0E4EDD-48E5-B943-985D-98D302FF7051}">
      <dgm:prSet/>
      <dgm:spPr/>
      <dgm:t>
        <a:bodyPr/>
        <a:lstStyle/>
        <a:p>
          <a:endParaRPr lang="en-US"/>
        </a:p>
      </dgm:t>
    </dgm:pt>
    <dgm:pt modelId="{6198FB99-CD2F-7D45-A261-1241AEF060EE}">
      <dgm:prSet phldrT="[Text]"/>
      <dgm:spPr/>
      <dgm:t>
        <a:bodyPr/>
        <a:lstStyle/>
        <a:p>
          <a:r>
            <a:rPr lang="en-US"/>
            <a:t>Insight to biology, genetic risk-scores, instruments for MR analysis</a:t>
          </a:r>
        </a:p>
      </dgm:t>
    </dgm:pt>
    <dgm:pt modelId="{356B47A3-6CBC-814D-BAB5-83186C5EB708}" type="parTrans" cxnId="{058AAD41-851F-B54C-9209-12219B86E023}">
      <dgm:prSet/>
      <dgm:spPr/>
      <dgm:t>
        <a:bodyPr/>
        <a:lstStyle/>
        <a:p>
          <a:endParaRPr lang="en-US"/>
        </a:p>
      </dgm:t>
    </dgm:pt>
    <dgm:pt modelId="{EE3CB2C2-DCA6-534E-804E-DEA27B92C733}" type="sibTrans" cxnId="{058AAD41-851F-B54C-9209-12219B86E023}">
      <dgm:prSet/>
      <dgm:spPr/>
      <dgm:t>
        <a:bodyPr/>
        <a:lstStyle/>
        <a:p>
          <a:endParaRPr lang="en-US"/>
        </a:p>
      </dgm:t>
    </dgm:pt>
    <dgm:pt modelId="{D13E686D-7F6A-1B45-9BFD-855AB806DA81}">
      <dgm:prSet phldrT="[Text]"/>
      <dgm:spPr/>
      <dgm:t>
        <a:bodyPr/>
        <a:lstStyle/>
        <a:p>
          <a:endParaRPr lang="en-US"/>
        </a:p>
        <a:p>
          <a:r>
            <a:rPr lang="en-US"/>
            <a:t>In silico functional analysis of top SNPs/regions</a:t>
          </a:r>
        </a:p>
      </dgm:t>
    </dgm:pt>
    <dgm:pt modelId="{BC6EBEE9-7B6B-A34C-8A37-9263D691283D}" type="parTrans" cxnId="{FFF4FBD1-43E6-D041-B240-61518550092A}">
      <dgm:prSet/>
      <dgm:spPr/>
      <dgm:t>
        <a:bodyPr/>
        <a:lstStyle/>
        <a:p>
          <a:endParaRPr lang="en-US"/>
        </a:p>
      </dgm:t>
    </dgm:pt>
    <dgm:pt modelId="{CB33885E-AE3E-4246-BB96-DAA1836AC5EF}" type="sibTrans" cxnId="{FFF4FBD1-43E6-D041-B240-61518550092A}">
      <dgm:prSet/>
      <dgm:spPr/>
      <dgm:t>
        <a:bodyPr/>
        <a:lstStyle/>
        <a:p>
          <a:endParaRPr lang="en-US"/>
        </a:p>
      </dgm:t>
    </dgm:pt>
    <dgm:pt modelId="{E6122966-5C8F-FC42-AE97-65B391692D1D}">
      <dgm:prSet phldrT="[Text]"/>
      <dgm:spPr/>
      <dgm:t>
        <a:bodyPr/>
        <a:lstStyle/>
        <a:p>
          <a:r>
            <a:rPr lang="en-US"/>
            <a:t>eQTL databases, ENCODE annotation, enrichment analysis by pathways, etc etc</a:t>
          </a:r>
        </a:p>
      </dgm:t>
    </dgm:pt>
    <dgm:pt modelId="{629A6177-BC05-E74A-BE6B-E42A423AB558}" type="parTrans" cxnId="{F24BF587-F8C4-704F-9BF8-F8B4D2E2F6E9}">
      <dgm:prSet/>
      <dgm:spPr/>
      <dgm:t>
        <a:bodyPr/>
        <a:lstStyle/>
        <a:p>
          <a:endParaRPr lang="en-US"/>
        </a:p>
      </dgm:t>
    </dgm:pt>
    <dgm:pt modelId="{1CE005AB-36B0-DD4B-A8C9-EB8836948A7C}" type="sibTrans" cxnId="{F24BF587-F8C4-704F-9BF8-F8B4D2E2F6E9}">
      <dgm:prSet/>
      <dgm:spPr/>
      <dgm:t>
        <a:bodyPr/>
        <a:lstStyle/>
        <a:p>
          <a:endParaRPr lang="en-US"/>
        </a:p>
      </dgm:t>
    </dgm:pt>
    <dgm:pt modelId="{FBD12E08-C6E8-8149-890B-48C0A1637D2C}" type="pres">
      <dgm:prSet presAssocID="{164CFCDE-FC4B-244E-A3C7-36FE7DD23985}" presName="Name0" presStyleCnt="0">
        <dgm:presLayoutVars>
          <dgm:dir/>
          <dgm:resizeHandles val="exact"/>
        </dgm:presLayoutVars>
      </dgm:prSet>
      <dgm:spPr/>
    </dgm:pt>
    <dgm:pt modelId="{43B0042C-5C01-8145-9201-99A5819B3605}" type="pres">
      <dgm:prSet presAssocID="{00FD30AB-08F1-814F-89E1-D82C7AA088F0}" presName="node" presStyleLbl="node1" presStyleIdx="0" presStyleCnt="4">
        <dgm:presLayoutVars>
          <dgm:bulletEnabled val="1"/>
        </dgm:presLayoutVars>
      </dgm:prSet>
      <dgm:spPr/>
    </dgm:pt>
    <dgm:pt modelId="{3747B688-04F8-F841-AB39-262B4DAD3C42}" type="pres">
      <dgm:prSet presAssocID="{5268BAAA-CEB5-B049-898C-2398C2C2555D}" presName="sibTrans" presStyleCnt="0"/>
      <dgm:spPr/>
    </dgm:pt>
    <dgm:pt modelId="{3099A09E-D70E-E148-83A2-9D383581E34C}" type="pres">
      <dgm:prSet presAssocID="{6D5E0154-C523-E14F-8C94-9EECA3BAE6A6}" presName="node" presStyleLbl="node1" presStyleIdx="1" presStyleCnt="4">
        <dgm:presLayoutVars>
          <dgm:bulletEnabled val="1"/>
        </dgm:presLayoutVars>
      </dgm:prSet>
      <dgm:spPr/>
    </dgm:pt>
    <dgm:pt modelId="{07B2B8C5-0A5F-4841-803D-D8F94036829F}" type="pres">
      <dgm:prSet presAssocID="{8BDBB28C-255A-4142-8946-08D6522CDDF0}" presName="sibTrans" presStyleCnt="0"/>
      <dgm:spPr/>
    </dgm:pt>
    <dgm:pt modelId="{1271DB09-CF73-9B47-9E7F-FA269198DC4B}" type="pres">
      <dgm:prSet presAssocID="{D13E686D-7F6A-1B45-9BFD-855AB806DA81}" presName="node" presStyleLbl="node1" presStyleIdx="2" presStyleCnt="4">
        <dgm:presLayoutVars>
          <dgm:bulletEnabled val="1"/>
        </dgm:presLayoutVars>
      </dgm:prSet>
      <dgm:spPr/>
    </dgm:pt>
    <dgm:pt modelId="{21167B86-EDE0-724C-98E3-6677790B30A4}" type="pres">
      <dgm:prSet presAssocID="{CB33885E-AE3E-4246-BB96-DAA1836AC5EF}" presName="sibTrans" presStyleCnt="0"/>
      <dgm:spPr/>
    </dgm:pt>
    <dgm:pt modelId="{FFBE982D-49B8-224D-8F40-55DDCEBD064B}" type="pres">
      <dgm:prSet presAssocID="{6198FB99-CD2F-7D45-A261-1241AEF060EE}" presName="node" presStyleLbl="node1" presStyleIdx="3" presStyleCnt="4">
        <dgm:presLayoutVars>
          <dgm:bulletEnabled val="1"/>
        </dgm:presLayoutVars>
      </dgm:prSet>
      <dgm:spPr/>
    </dgm:pt>
  </dgm:ptLst>
  <dgm:cxnLst>
    <dgm:cxn modelId="{2B187205-8C85-0B45-87A2-44739774AE7E}" srcId="{164CFCDE-FC4B-244E-A3C7-36FE7DD23985}" destId="{6D5E0154-C523-E14F-8C94-9EECA3BAE6A6}" srcOrd="1" destOrd="0" parTransId="{CC3F197F-D00A-684C-BD30-45D0668AE69B}" sibTransId="{8BDBB28C-255A-4142-8946-08D6522CDDF0}"/>
    <dgm:cxn modelId="{74D3EB06-906F-C64D-9A81-2C843D1D0B3E}" type="presOf" srcId="{1F8F18AB-E132-F34B-8CFF-C7E9ED10210B}" destId="{43B0042C-5C01-8145-9201-99A5819B3605}" srcOrd="0" destOrd="1" presId="urn:microsoft.com/office/officeart/2005/8/layout/hList6"/>
    <dgm:cxn modelId="{34E92A2E-3E50-A14E-A061-D7A675251D8F}" type="presOf" srcId="{6198FB99-CD2F-7D45-A261-1241AEF060EE}" destId="{FFBE982D-49B8-224D-8F40-55DDCEBD064B}" srcOrd="0" destOrd="0" presId="urn:microsoft.com/office/officeart/2005/8/layout/hList6"/>
    <dgm:cxn modelId="{17C33D31-49BB-E04C-8C80-DE6BCCFD8630}" type="presOf" srcId="{E6122966-5C8F-FC42-AE97-65B391692D1D}" destId="{1271DB09-CF73-9B47-9E7F-FA269198DC4B}" srcOrd="0" destOrd="1" presId="urn:microsoft.com/office/officeart/2005/8/layout/hList6"/>
    <dgm:cxn modelId="{058AAD41-851F-B54C-9209-12219B86E023}" srcId="{164CFCDE-FC4B-244E-A3C7-36FE7DD23985}" destId="{6198FB99-CD2F-7D45-A261-1241AEF060EE}" srcOrd="3" destOrd="0" parTransId="{356B47A3-6CBC-814D-BAB5-83186C5EB708}" sibTransId="{EE3CB2C2-DCA6-534E-804E-DEA27B92C733}"/>
    <dgm:cxn modelId="{637F4E43-8B16-E84D-B460-D80F5945C2A6}" srcId="{164CFCDE-FC4B-244E-A3C7-36FE7DD23985}" destId="{00FD30AB-08F1-814F-89E1-D82C7AA088F0}" srcOrd="0" destOrd="0" parTransId="{18238B38-FD42-FE43-9162-85D9D359CAB6}" sibTransId="{5268BAAA-CEB5-B049-898C-2398C2C2555D}"/>
    <dgm:cxn modelId="{51A9605D-E398-914C-B2F4-7C98493B75D0}" type="presOf" srcId="{00FD30AB-08F1-814F-89E1-D82C7AA088F0}" destId="{43B0042C-5C01-8145-9201-99A5819B3605}" srcOrd="0" destOrd="0" presId="urn:microsoft.com/office/officeart/2005/8/layout/hList6"/>
    <dgm:cxn modelId="{97B11075-B9C9-704E-A9B1-ED6183F7C32E}" srcId="{00FD30AB-08F1-814F-89E1-D82C7AA088F0}" destId="{1F8F18AB-E132-F34B-8CFF-C7E9ED10210B}" srcOrd="0" destOrd="0" parTransId="{3173D0F1-19D8-4548-8D2E-FCE9760CD045}" sibTransId="{FD7B122E-F93B-C548-888B-5E4530146F14}"/>
    <dgm:cxn modelId="{F24BF587-F8C4-704F-9BF8-F8B4D2E2F6E9}" srcId="{D13E686D-7F6A-1B45-9BFD-855AB806DA81}" destId="{E6122966-5C8F-FC42-AE97-65B391692D1D}" srcOrd="0" destOrd="0" parTransId="{629A6177-BC05-E74A-BE6B-E42A423AB558}" sibTransId="{1CE005AB-36B0-DD4B-A8C9-EB8836948A7C}"/>
    <dgm:cxn modelId="{CDB435A9-E3E1-464D-97BF-60A99B260C3F}" type="presOf" srcId="{D13E686D-7F6A-1B45-9BFD-855AB806DA81}" destId="{1271DB09-CF73-9B47-9E7F-FA269198DC4B}" srcOrd="0" destOrd="0" presId="urn:microsoft.com/office/officeart/2005/8/layout/hList6"/>
    <dgm:cxn modelId="{607D2DC2-AC19-C54B-9E76-6721E905BA92}" type="presOf" srcId="{164CFCDE-FC4B-244E-A3C7-36FE7DD23985}" destId="{FBD12E08-C6E8-8149-890B-48C0A1637D2C}" srcOrd="0" destOrd="0" presId="urn:microsoft.com/office/officeart/2005/8/layout/hList6"/>
    <dgm:cxn modelId="{FFF4FBD1-43E6-D041-B240-61518550092A}" srcId="{164CFCDE-FC4B-244E-A3C7-36FE7DD23985}" destId="{D13E686D-7F6A-1B45-9BFD-855AB806DA81}" srcOrd="2" destOrd="0" parTransId="{BC6EBEE9-7B6B-A34C-8A37-9263D691283D}" sibTransId="{CB33885E-AE3E-4246-BB96-DAA1836AC5EF}"/>
    <dgm:cxn modelId="{6A0E4EDD-48E5-B943-985D-98D302FF7051}" srcId="{6D5E0154-C523-E14F-8C94-9EECA3BAE6A6}" destId="{AB4FDCB0-46A2-9A47-BE66-8A3F902027F6}" srcOrd="0" destOrd="0" parTransId="{B229F63E-CB2D-114B-A4B2-F4E0E797B9CC}" sibTransId="{281C29A6-3513-9E4B-BAC9-CF2F8AD85E27}"/>
    <dgm:cxn modelId="{C94E5FE1-B1C6-574C-9AC4-895F30128F24}" type="presOf" srcId="{6D5E0154-C523-E14F-8C94-9EECA3BAE6A6}" destId="{3099A09E-D70E-E148-83A2-9D383581E34C}" srcOrd="0" destOrd="0" presId="urn:microsoft.com/office/officeart/2005/8/layout/hList6"/>
    <dgm:cxn modelId="{41E6C6EF-E655-924B-AEB0-4222DB391141}" type="presOf" srcId="{AB4FDCB0-46A2-9A47-BE66-8A3F902027F6}" destId="{3099A09E-D70E-E148-83A2-9D383581E34C}" srcOrd="0" destOrd="1" presId="urn:microsoft.com/office/officeart/2005/8/layout/hList6"/>
    <dgm:cxn modelId="{3C88BAF0-D3C0-DE4F-879B-A5E575E9D27F}" type="presParOf" srcId="{FBD12E08-C6E8-8149-890B-48C0A1637D2C}" destId="{43B0042C-5C01-8145-9201-99A5819B3605}" srcOrd="0" destOrd="0" presId="urn:microsoft.com/office/officeart/2005/8/layout/hList6"/>
    <dgm:cxn modelId="{EF66C809-0CE9-7642-844A-1D76FA274843}" type="presParOf" srcId="{FBD12E08-C6E8-8149-890B-48C0A1637D2C}" destId="{3747B688-04F8-F841-AB39-262B4DAD3C42}" srcOrd="1" destOrd="0" presId="urn:microsoft.com/office/officeart/2005/8/layout/hList6"/>
    <dgm:cxn modelId="{895725FA-E67D-DC40-9A27-E28D2E8531B8}" type="presParOf" srcId="{FBD12E08-C6E8-8149-890B-48C0A1637D2C}" destId="{3099A09E-D70E-E148-83A2-9D383581E34C}" srcOrd="2" destOrd="0" presId="urn:microsoft.com/office/officeart/2005/8/layout/hList6"/>
    <dgm:cxn modelId="{948EA13C-7795-384C-A5AC-C86F6F10C927}" type="presParOf" srcId="{FBD12E08-C6E8-8149-890B-48C0A1637D2C}" destId="{07B2B8C5-0A5F-4841-803D-D8F94036829F}" srcOrd="3" destOrd="0" presId="urn:microsoft.com/office/officeart/2005/8/layout/hList6"/>
    <dgm:cxn modelId="{FEA5869D-21AC-C842-B561-5407D5AE49DD}" type="presParOf" srcId="{FBD12E08-C6E8-8149-890B-48C0A1637D2C}" destId="{1271DB09-CF73-9B47-9E7F-FA269198DC4B}" srcOrd="4" destOrd="0" presId="urn:microsoft.com/office/officeart/2005/8/layout/hList6"/>
    <dgm:cxn modelId="{55FD009E-9AF1-E648-8853-54238BD2CD5B}" type="presParOf" srcId="{FBD12E08-C6E8-8149-890B-48C0A1637D2C}" destId="{21167B86-EDE0-724C-98E3-6677790B30A4}" srcOrd="5" destOrd="0" presId="urn:microsoft.com/office/officeart/2005/8/layout/hList6"/>
    <dgm:cxn modelId="{88683D9E-8CFE-8246-A573-C893789B7DFF}" type="presParOf" srcId="{FBD12E08-C6E8-8149-890B-48C0A1637D2C}" destId="{FFBE982D-49B8-224D-8F40-55DDCEBD064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731E24-1C9A-5E48-81E7-A6E11E8BC5F1}" type="doc">
      <dgm:prSet loTypeId="urn:microsoft.com/office/officeart/2005/8/layout/hList6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E0551BD-8383-7249-92F7-B0ACDB2F3736}">
      <dgm:prSet phldrT="[Text]"/>
      <dgm:spPr/>
      <dgm:t>
        <a:bodyPr/>
        <a:lstStyle/>
        <a:p>
          <a:r>
            <a:rPr lang="en-US"/>
            <a:t>Model association for many (all) SNPs simulteneously</a:t>
          </a:r>
        </a:p>
      </dgm:t>
    </dgm:pt>
    <dgm:pt modelId="{E7432324-A570-7D48-8ACE-C35428EC5311}" type="parTrans" cxnId="{B9924A14-AA74-774F-A815-17885796BBFD}">
      <dgm:prSet/>
      <dgm:spPr/>
      <dgm:t>
        <a:bodyPr/>
        <a:lstStyle/>
        <a:p>
          <a:endParaRPr lang="en-US"/>
        </a:p>
      </dgm:t>
    </dgm:pt>
    <dgm:pt modelId="{D713E992-0E78-1442-A9C3-CFCAF8B79CEB}" type="sibTrans" cxnId="{B9924A14-AA74-774F-A815-17885796BBFD}">
      <dgm:prSet/>
      <dgm:spPr/>
      <dgm:t>
        <a:bodyPr/>
        <a:lstStyle/>
        <a:p>
          <a:endParaRPr lang="en-US"/>
        </a:p>
      </dgm:t>
    </dgm:pt>
    <dgm:pt modelId="{02075DFE-9500-1040-97B0-916910BFB44F}">
      <dgm:prSet phldrT="[Text]"/>
      <dgm:spPr/>
      <dgm:t>
        <a:bodyPr/>
        <a:lstStyle/>
        <a:p>
          <a:r>
            <a:rPr lang="en-US"/>
            <a:t>Estimate heritability</a:t>
          </a:r>
        </a:p>
      </dgm:t>
    </dgm:pt>
    <dgm:pt modelId="{7E4BF9D7-34FD-B742-8986-69DA659389BE}" type="parTrans" cxnId="{46C03F67-CD83-DE4A-A504-C64B09CF089C}">
      <dgm:prSet/>
      <dgm:spPr/>
      <dgm:t>
        <a:bodyPr/>
        <a:lstStyle/>
        <a:p>
          <a:endParaRPr lang="en-US"/>
        </a:p>
      </dgm:t>
    </dgm:pt>
    <dgm:pt modelId="{7EA25D46-9B58-9441-A051-1F8E6F7CCA85}" type="sibTrans" cxnId="{46C03F67-CD83-DE4A-A504-C64B09CF089C}">
      <dgm:prSet/>
      <dgm:spPr/>
      <dgm:t>
        <a:bodyPr/>
        <a:lstStyle/>
        <a:p>
          <a:endParaRPr lang="en-US"/>
        </a:p>
      </dgm:t>
    </dgm:pt>
    <dgm:pt modelId="{AE67A2FE-FFC2-E543-BE41-44983CFE5342}">
      <dgm:prSet phldrT="[Text]"/>
      <dgm:spPr/>
      <dgm:t>
        <a:bodyPr/>
        <a:lstStyle/>
        <a:p>
          <a:r>
            <a:rPr lang="en-US"/>
            <a:t>Effect-size distribution</a:t>
          </a:r>
        </a:p>
      </dgm:t>
    </dgm:pt>
    <dgm:pt modelId="{DE1BC261-C4C7-594F-9C3A-0762A6A3624E}" type="parTrans" cxnId="{6BA3340D-42E0-8746-92E6-0198E7808786}">
      <dgm:prSet/>
      <dgm:spPr/>
      <dgm:t>
        <a:bodyPr/>
        <a:lstStyle/>
        <a:p>
          <a:endParaRPr lang="en-US"/>
        </a:p>
      </dgm:t>
    </dgm:pt>
    <dgm:pt modelId="{53C6BBA9-17F7-4548-B86A-13A42CB52A3C}" type="sibTrans" cxnId="{6BA3340D-42E0-8746-92E6-0198E7808786}">
      <dgm:prSet/>
      <dgm:spPr/>
      <dgm:t>
        <a:bodyPr/>
        <a:lstStyle/>
        <a:p>
          <a:endParaRPr lang="en-US"/>
        </a:p>
      </dgm:t>
    </dgm:pt>
    <dgm:pt modelId="{9123104E-BA18-2449-B809-63BAF5B3F74D}">
      <dgm:prSet phldrT="[Text]"/>
      <dgm:spPr/>
      <dgm:t>
        <a:bodyPr/>
        <a:lstStyle/>
        <a:p>
          <a:r>
            <a:rPr lang="en-US"/>
            <a:t>Use polygenic model to test enrichment for association</a:t>
          </a:r>
        </a:p>
      </dgm:t>
    </dgm:pt>
    <dgm:pt modelId="{AA7E3DAF-C837-E847-840C-238099222631}" type="parTrans" cxnId="{E03524A8-937E-2F47-9408-76278470C8BE}">
      <dgm:prSet/>
      <dgm:spPr/>
      <dgm:t>
        <a:bodyPr/>
        <a:lstStyle/>
        <a:p>
          <a:endParaRPr lang="en-US"/>
        </a:p>
      </dgm:t>
    </dgm:pt>
    <dgm:pt modelId="{4E8B8877-6D19-C14B-8FDB-91F0E4DA0E12}" type="sibTrans" cxnId="{E03524A8-937E-2F47-9408-76278470C8BE}">
      <dgm:prSet/>
      <dgm:spPr/>
      <dgm:t>
        <a:bodyPr/>
        <a:lstStyle/>
        <a:p>
          <a:endParaRPr lang="en-US"/>
        </a:p>
      </dgm:t>
    </dgm:pt>
    <dgm:pt modelId="{DA97D4A6-4CE9-CE4D-B617-DDB8E660D8CD}">
      <dgm:prSet phldrT="[Text]"/>
      <dgm:spPr/>
      <dgm:t>
        <a:bodyPr/>
        <a:lstStyle/>
        <a:p>
          <a:r>
            <a:rPr lang="en-US"/>
            <a:t>By pathways, population/functional genomic characteristics of SNPs</a:t>
          </a:r>
        </a:p>
      </dgm:t>
    </dgm:pt>
    <dgm:pt modelId="{F6BB2AF8-0C1B-1B42-BFA8-4F281F472C15}" type="parTrans" cxnId="{F1A64D90-E7C2-3F41-B5AC-DCA9211B751C}">
      <dgm:prSet/>
      <dgm:spPr/>
      <dgm:t>
        <a:bodyPr/>
        <a:lstStyle/>
        <a:p>
          <a:endParaRPr lang="en-US"/>
        </a:p>
      </dgm:t>
    </dgm:pt>
    <dgm:pt modelId="{8BEE43C6-552D-C342-901E-0CD9AB1569D0}" type="sibTrans" cxnId="{F1A64D90-E7C2-3F41-B5AC-DCA9211B751C}">
      <dgm:prSet/>
      <dgm:spPr/>
      <dgm:t>
        <a:bodyPr/>
        <a:lstStyle/>
        <a:p>
          <a:endParaRPr lang="en-US"/>
        </a:p>
      </dgm:t>
    </dgm:pt>
    <dgm:pt modelId="{51C707B9-EB1A-214B-985F-FF45B26719CF}">
      <dgm:prSet phldrT="[Text]"/>
      <dgm:spPr/>
      <dgm:t>
        <a:bodyPr/>
        <a:lstStyle/>
        <a:p>
          <a:r>
            <a:rPr lang="en-US"/>
            <a:t>Perform polygenic MR analysis</a:t>
          </a:r>
        </a:p>
        <a:p>
          <a:endParaRPr lang="en-US"/>
        </a:p>
      </dgm:t>
    </dgm:pt>
    <dgm:pt modelId="{EE6A8D2C-7275-814F-B8A4-201974F0E8B2}" type="parTrans" cxnId="{79AD761E-5736-9547-9103-943CD5238A0F}">
      <dgm:prSet/>
      <dgm:spPr/>
      <dgm:t>
        <a:bodyPr/>
        <a:lstStyle/>
        <a:p>
          <a:endParaRPr lang="en-US"/>
        </a:p>
      </dgm:t>
    </dgm:pt>
    <dgm:pt modelId="{D052EB36-BDD1-E74A-B882-BA5BCBC6F7AC}" type="sibTrans" cxnId="{79AD761E-5736-9547-9103-943CD5238A0F}">
      <dgm:prSet/>
      <dgm:spPr/>
      <dgm:t>
        <a:bodyPr/>
        <a:lstStyle/>
        <a:p>
          <a:endParaRPr lang="en-US"/>
        </a:p>
      </dgm:t>
    </dgm:pt>
    <dgm:pt modelId="{18BD9A29-8942-1045-98E6-648268826A1A}">
      <dgm:prSet phldrT="[Text]"/>
      <dgm:spPr/>
      <dgm:t>
        <a:bodyPr/>
        <a:lstStyle/>
        <a:p>
          <a:r>
            <a:rPr lang="en-US"/>
            <a:t>Robust to confounding by pleiotropy</a:t>
          </a:r>
        </a:p>
      </dgm:t>
    </dgm:pt>
    <dgm:pt modelId="{42FE1526-18A9-8F4C-B9A9-2E5B67468F05}" type="parTrans" cxnId="{E39278D8-DF98-7A46-988A-06A9CBA3FCD1}">
      <dgm:prSet/>
      <dgm:spPr/>
      <dgm:t>
        <a:bodyPr/>
        <a:lstStyle/>
        <a:p>
          <a:endParaRPr lang="en-US"/>
        </a:p>
      </dgm:t>
    </dgm:pt>
    <dgm:pt modelId="{DC94D4C8-AF59-F04C-BB4F-289D5640A3F8}" type="sibTrans" cxnId="{E39278D8-DF98-7A46-988A-06A9CBA3FCD1}">
      <dgm:prSet/>
      <dgm:spPr/>
      <dgm:t>
        <a:bodyPr/>
        <a:lstStyle/>
        <a:p>
          <a:endParaRPr lang="en-US"/>
        </a:p>
      </dgm:t>
    </dgm:pt>
    <dgm:pt modelId="{0133FCF3-7F07-9847-9E9B-BCFA5A5F791D}">
      <dgm:prSet phldrT="[Text]"/>
      <dgm:spPr/>
      <dgm:t>
        <a:bodyPr/>
        <a:lstStyle/>
        <a:p>
          <a:r>
            <a:rPr lang="en-US"/>
            <a:t>Improve genetic risk prediction</a:t>
          </a:r>
        </a:p>
      </dgm:t>
    </dgm:pt>
    <dgm:pt modelId="{25DFE817-DCBF-8D42-B22E-8B624560DB01}" type="parTrans" cxnId="{81934441-A65D-4547-8B32-7AFB5B54650A}">
      <dgm:prSet/>
      <dgm:spPr/>
      <dgm:t>
        <a:bodyPr/>
        <a:lstStyle/>
        <a:p>
          <a:endParaRPr lang="en-US"/>
        </a:p>
      </dgm:t>
    </dgm:pt>
    <dgm:pt modelId="{4383F873-D8D9-E04D-B801-8A6EBFE51978}" type="sibTrans" cxnId="{81934441-A65D-4547-8B32-7AFB5B54650A}">
      <dgm:prSet/>
      <dgm:spPr/>
      <dgm:t>
        <a:bodyPr/>
        <a:lstStyle/>
        <a:p>
          <a:endParaRPr lang="en-US"/>
        </a:p>
      </dgm:t>
    </dgm:pt>
    <dgm:pt modelId="{78B6E60B-50CD-BE4B-B215-85C8700E7561}">
      <dgm:prSet phldrT="[Text]"/>
      <dgm:spPr/>
      <dgm:t>
        <a:bodyPr/>
        <a:lstStyle/>
        <a:p>
          <a:r>
            <a:rPr lang="en-US"/>
            <a:t>Including SNPs below genome-wide significance</a:t>
          </a:r>
        </a:p>
      </dgm:t>
    </dgm:pt>
    <dgm:pt modelId="{F0642300-5C0F-8F48-B299-16E9B3599545}" type="parTrans" cxnId="{874CA9D7-5C17-F141-90FF-59F642D902B3}">
      <dgm:prSet/>
      <dgm:spPr/>
      <dgm:t>
        <a:bodyPr/>
        <a:lstStyle/>
        <a:p>
          <a:endParaRPr lang="en-US"/>
        </a:p>
      </dgm:t>
    </dgm:pt>
    <dgm:pt modelId="{B0CFF9BF-4B1D-294C-A6C1-AF664246D453}" type="sibTrans" cxnId="{874CA9D7-5C17-F141-90FF-59F642D902B3}">
      <dgm:prSet/>
      <dgm:spPr/>
      <dgm:t>
        <a:bodyPr/>
        <a:lstStyle/>
        <a:p>
          <a:endParaRPr lang="en-US"/>
        </a:p>
      </dgm:t>
    </dgm:pt>
    <dgm:pt modelId="{5D13366F-44E0-8048-84B2-8497A68DB0DC}">
      <dgm:prSet phldrT="[Text]"/>
      <dgm:spPr/>
      <dgm:t>
        <a:bodyPr/>
        <a:lstStyle/>
        <a:p>
          <a:r>
            <a:rPr lang="en-US"/>
            <a:t>Bayesian/shrinkage estimation</a:t>
          </a:r>
        </a:p>
      </dgm:t>
    </dgm:pt>
    <dgm:pt modelId="{1D781379-8D34-CF4C-91E3-2AFC8F23AA3F}" type="parTrans" cxnId="{A67EB7D6-0A8F-3A4E-AB11-611A28ED53D5}">
      <dgm:prSet/>
      <dgm:spPr/>
      <dgm:t>
        <a:bodyPr/>
        <a:lstStyle/>
        <a:p>
          <a:endParaRPr lang="en-US"/>
        </a:p>
      </dgm:t>
    </dgm:pt>
    <dgm:pt modelId="{79B2C289-0F2D-4947-AC85-B07A82E220FA}" type="sibTrans" cxnId="{A67EB7D6-0A8F-3A4E-AB11-611A28ED53D5}">
      <dgm:prSet/>
      <dgm:spPr/>
      <dgm:t>
        <a:bodyPr/>
        <a:lstStyle/>
        <a:p>
          <a:endParaRPr lang="en-US"/>
        </a:p>
      </dgm:t>
    </dgm:pt>
    <dgm:pt modelId="{7B5C2352-64F8-4145-BA2A-1C9851963D01}" type="pres">
      <dgm:prSet presAssocID="{2E731E24-1C9A-5E48-81E7-A6E11E8BC5F1}" presName="Name0" presStyleCnt="0">
        <dgm:presLayoutVars>
          <dgm:dir/>
          <dgm:resizeHandles val="exact"/>
        </dgm:presLayoutVars>
      </dgm:prSet>
      <dgm:spPr/>
    </dgm:pt>
    <dgm:pt modelId="{83F12474-05CA-844B-9B55-9DAFBFB1E2D2}" type="pres">
      <dgm:prSet presAssocID="{4E0551BD-8383-7249-92F7-B0ACDB2F3736}" presName="node" presStyleLbl="node1" presStyleIdx="0" presStyleCnt="4">
        <dgm:presLayoutVars>
          <dgm:bulletEnabled val="1"/>
        </dgm:presLayoutVars>
      </dgm:prSet>
      <dgm:spPr/>
    </dgm:pt>
    <dgm:pt modelId="{BA31A420-7709-2E47-A213-DB70D92BD093}" type="pres">
      <dgm:prSet presAssocID="{D713E992-0E78-1442-A9C3-CFCAF8B79CEB}" presName="sibTrans" presStyleCnt="0"/>
      <dgm:spPr/>
    </dgm:pt>
    <dgm:pt modelId="{F3DF2C37-854F-154D-85C8-731BB148327E}" type="pres">
      <dgm:prSet presAssocID="{9123104E-BA18-2449-B809-63BAF5B3F74D}" presName="node" presStyleLbl="node1" presStyleIdx="1" presStyleCnt="4">
        <dgm:presLayoutVars>
          <dgm:bulletEnabled val="1"/>
        </dgm:presLayoutVars>
      </dgm:prSet>
      <dgm:spPr/>
    </dgm:pt>
    <dgm:pt modelId="{11D6A157-859B-6F44-9922-93A3C71A2959}" type="pres">
      <dgm:prSet presAssocID="{4E8B8877-6D19-C14B-8FDB-91F0E4DA0E12}" presName="sibTrans" presStyleCnt="0"/>
      <dgm:spPr/>
    </dgm:pt>
    <dgm:pt modelId="{86012C81-61DA-5748-8414-617721066A84}" type="pres">
      <dgm:prSet presAssocID="{51C707B9-EB1A-214B-985F-FF45B26719CF}" presName="node" presStyleLbl="node1" presStyleIdx="2" presStyleCnt="4">
        <dgm:presLayoutVars>
          <dgm:bulletEnabled val="1"/>
        </dgm:presLayoutVars>
      </dgm:prSet>
      <dgm:spPr/>
    </dgm:pt>
    <dgm:pt modelId="{E6067BFA-B748-A140-87C3-179B76BCE438}" type="pres">
      <dgm:prSet presAssocID="{D052EB36-BDD1-E74A-B882-BA5BCBC6F7AC}" presName="sibTrans" presStyleCnt="0"/>
      <dgm:spPr/>
    </dgm:pt>
    <dgm:pt modelId="{FCCAD307-B7A3-0446-A3C4-B5C9F0870C1D}" type="pres">
      <dgm:prSet presAssocID="{0133FCF3-7F07-9847-9E9B-BCFA5A5F791D}" presName="node" presStyleLbl="node1" presStyleIdx="3" presStyleCnt="4">
        <dgm:presLayoutVars>
          <dgm:bulletEnabled val="1"/>
        </dgm:presLayoutVars>
      </dgm:prSet>
      <dgm:spPr/>
    </dgm:pt>
  </dgm:ptLst>
  <dgm:cxnLst>
    <dgm:cxn modelId="{6BA3340D-42E0-8746-92E6-0198E7808786}" srcId="{4E0551BD-8383-7249-92F7-B0ACDB2F3736}" destId="{AE67A2FE-FFC2-E543-BE41-44983CFE5342}" srcOrd="1" destOrd="0" parTransId="{DE1BC261-C4C7-594F-9C3A-0762A6A3624E}" sibTransId="{53C6BBA9-17F7-4548-B86A-13A42CB52A3C}"/>
    <dgm:cxn modelId="{EAF8E110-2F55-AC4A-8D6D-7F4082632394}" type="presOf" srcId="{18BD9A29-8942-1045-98E6-648268826A1A}" destId="{86012C81-61DA-5748-8414-617721066A84}" srcOrd="0" destOrd="1" presId="urn:microsoft.com/office/officeart/2005/8/layout/hList6"/>
    <dgm:cxn modelId="{69688F12-5A86-4A4D-8981-BCC7334650FF}" type="presOf" srcId="{DA97D4A6-4CE9-CE4D-B617-DDB8E660D8CD}" destId="{F3DF2C37-854F-154D-85C8-731BB148327E}" srcOrd="0" destOrd="1" presId="urn:microsoft.com/office/officeart/2005/8/layout/hList6"/>
    <dgm:cxn modelId="{B9924A14-AA74-774F-A815-17885796BBFD}" srcId="{2E731E24-1C9A-5E48-81E7-A6E11E8BC5F1}" destId="{4E0551BD-8383-7249-92F7-B0ACDB2F3736}" srcOrd="0" destOrd="0" parTransId="{E7432324-A570-7D48-8ACE-C35428EC5311}" sibTransId="{D713E992-0E78-1442-A9C3-CFCAF8B79CEB}"/>
    <dgm:cxn modelId="{E6C4831A-7D22-1043-8F62-9B302C90AC6A}" type="presOf" srcId="{0133FCF3-7F07-9847-9E9B-BCFA5A5F791D}" destId="{FCCAD307-B7A3-0446-A3C4-B5C9F0870C1D}" srcOrd="0" destOrd="0" presId="urn:microsoft.com/office/officeart/2005/8/layout/hList6"/>
    <dgm:cxn modelId="{79AD761E-5736-9547-9103-943CD5238A0F}" srcId="{2E731E24-1C9A-5E48-81E7-A6E11E8BC5F1}" destId="{51C707B9-EB1A-214B-985F-FF45B26719CF}" srcOrd="2" destOrd="0" parTransId="{EE6A8D2C-7275-814F-B8A4-201974F0E8B2}" sibTransId="{D052EB36-BDD1-E74A-B882-BA5BCBC6F7AC}"/>
    <dgm:cxn modelId="{CB973522-5A07-A94F-AA7C-E01851ED215F}" type="presOf" srcId="{5D13366F-44E0-8048-84B2-8497A68DB0DC}" destId="{FCCAD307-B7A3-0446-A3C4-B5C9F0870C1D}" srcOrd="0" destOrd="2" presId="urn:microsoft.com/office/officeart/2005/8/layout/hList6"/>
    <dgm:cxn modelId="{81934441-A65D-4547-8B32-7AFB5B54650A}" srcId="{2E731E24-1C9A-5E48-81E7-A6E11E8BC5F1}" destId="{0133FCF3-7F07-9847-9E9B-BCFA5A5F791D}" srcOrd="3" destOrd="0" parTransId="{25DFE817-DCBF-8D42-B22E-8B624560DB01}" sibTransId="{4383F873-D8D9-E04D-B801-8A6EBFE51978}"/>
    <dgm:cxn modelId="{367B8342-0491-A54D-BF32-F8F6505857BD}" type="presOf" srcId="{2E731E24-1C9A-5E48-81E7-A6E11E8BC5F1}" destId="{7B5C2352-64F8-4145-BA2A-1C9851963D01}" srcOrd="0" destOrd="0" presId="urn:microsoft.com/office/officeart/2005/8/layout/hList6"/>
    <dgm:cxn modelId="{B88FA948-14DF-7844-AFB4-336EE3F49A2D}" type="presOf" srcId="{4E0551BD-8383-7249-92F7-B0ACDB2F3736}" destId="{83F12474-05CA-844B-9B55-9DAFBFB1E2D2}" srcOrd="0" destOrd="0" presId="urn:microsoft.com/office/officeart/2005/8/layout/hList6"/>
    <dgm:cxn modelId="{8A34194A-9F59-CA44-AB77-2EDEFC7570D6}" type="presOf" srcId="{AE67A2FE-FFC2-E543-BE41-44983CFE5342}" destId="{83F12474-05CA-844B-9B55-9DAFBFB1E2D2}" srcOrd="0" destOrd="2" presId="urn:microsoft.com/office/officeart/2005/8/layout/hList6"/>
    <dgm:cxn modelId="{3D36585B-8B95-224F-B7B7-CCDB42DA2DEC}" type="presOf" srcId="{78B6E60B-50CD-BE4B-B215-85C8700E7561}" destId="{FCCAD307-B7A3-0446-A3C4-B5C9F0870C1D}" srcOrd="0" destOrd="1" presId="urn:microsoft.com/office/officeart/2005/8/layout/hList6"/>
    <dgm:cxn modelId="{46C03F67-CD83-DE4A-A504-C64B09CF089C}" srcId="{4E0551BD-8383-7249-92F7-B0ACDB2F3736}" destId="{02075DFE-9500-1040-97B0-916910BFB44F}" srcOrd="0" destOrd="0" parTransId="{7E4BF9D7-34FD-B742-8986-69DA659389BE}" sibTransId="{7EA25D46-9B58-9441-A051-1F8E6F7CCA85}"/>
    <dgm:cxn modelId="{F1A64D90-E7C2-3F41-B5AC-DCA9211B751C}" srcId="{9123104E-BA18-2449-B809-63BAF5B3F74D}" destId="{DA97D4A6-4CE9-CE4D-B617-DDB8E660D8CD}" srcOrd="0" destOrd="0" parTransId="{F6BB2AF8-0C1B-1B42-BFA8-4F281F472C15}" sibTransId="{8BEE43C6-552D-C342-901E-0CD9AB1569D0}"/>
    <dgm:cxn modelId="{E03524A8-937E-2F47-9408-76278470C8BE}" srcId="{2E731E24-1C9A-5E48-81E7-A6E11E8BC5F1}" destId="{9123104E-BA18-2449-B809-63BAF5B3F74D}" srcOrd="1" destOrd="0" parTransId="{AA7E3DAF-C837-E847-840C-238099222631}" sibTransId="{4E8B8877-6D19-C14B-8FDB-91F0E4DA0E12}"/>
    <dgm:cxn modelId="{A67EB7D6-0A8F-3A4E-AB11-611A28ED53D5}" srcId="{0133FCF3-7F07-9847-9E9B-BCFA5A5F791D}" destId="{5D13366F-44E0-8048-84B2-8497A68DB0DC}" srcOrd="1" destOrd="0" parTransId="{1D781379-8D34-CF4C-91E3-2AFC8F23AA3F}" sibTransId="{79B2C289-0F2D-4947-AC85-B07A82E220FA}"/>
    <dgm:cxn modelId="{874CA9D7-5C17-F141-90FF-59F642D902B3}" srcId="{0133FCF3-7F07-9847-9E9B-BCFA5A5F791D}" destId="{78B6E60B-50CD-BE4B-B215-85C8700E7561}" srcOrd="0" destOrd="0" parTransId="{F0642300-5C0F-8F48-B299-16E9B3599545}" sibTransId="{B0CFF9BF-4B1D-294C-A6C1-AF664246D453}"/>
    <dgm:cxn modelId="{E39278D8-DF98-7A46-988A-06A9CBA3FCD1}" srcId="{51C707B9-EB1A-214B-985F-FF45B26719CF}" destId="{18BD9A29-8942-1045-98E6-648268826A1A}" srcOrd="0" destOrd="0" parTransId="{42FE1526-18A9-8F4C-B9A9-2E5B67468F05}" sibTransId="{DC94D4C8-AF59-F04C-BB4F-289D5640A3F8}"/>
    <dgm:cxn modelId="{31C8BFDB-E03A-9640-9C49-6C81833AF693}" type="presOf" srcId="{02075DFE-9500-1040-97B0-916910BFB44F}" destId="{83F12474-05CA-844B-9B55-9DAFBFB1E2D2}" srcOrd="0" destOrd="1" presId="urn:microsoft.com/office/officeart/2005/8/layout/hList6"/>
    <dgm:cxn modelId="{02886CF7-4296-C541-866F-F7A4E3D2F6F4}" type="presOf" srcId="{51C707B9-EB1A-214B-985F-FF45B26719CF}" destId="{86012C81-61DA-5748-8414-617721066A84}" srcOrd="0" destOrd="0" presId="urn:microsoft.com/office/officeart/2005/8/layout/hList6"/>
    <dgm:cxn modelId="{FB9DA7F9-0693-2948-95E2-80E408F79DCD}" type="presOf" srcId="{9123104E-BA18-2449-B809-63BAF5B3F74D}" destId="{F3DF2C37-854F-154D-85C8-731BB148327E}" srcOrd="0" destOrd="0" presId="urn:microsoft.com/office/officeart/2005/8/layout/hList6"/>
    <dgm:cxn modelId="{FF822F9B-F27E-AA48-A56A-85A2127DB635}" type="presParOf" srcId="{7B5C2352-64F8-4145-BA2A-1C9851963D01}" destId="{83F12474-05CA-844B-9B55-9DAFBFB1E2D2}" srcOrd="0" destOrd="0" presId="urn:microsoft.com/office/officeart/2005/8/layout/hList6"/>
    <dgm:cxn modelId="{7DD1E1C0-F91A-8A47-8137-21BD29C814E2}" type="presParOf" srcId="{7B5C2352-64F8-4145-BA2A-1C9851963D01}" destId="{BA31A420-7709-2E47-A213-DB70D92BD093}" srcOrd="1" destOrd="0" presId="urn:microsoft.com/office/officeart/2005/8/layout/hList6"/>
    <dgm:cxn modelId="{B89E22B4-CCBB-104F-822E-E90A006C4887}" type="presParOf" srcId="{7B5C2352-64F8-4145-BA2A-1C9851963D01}" destId="{F3DF2C37-854F-154D-85C8-731BB148327E}" srcOrd="2" destOrd="0" presId="urn:microsoft.com/office/officeart/2005/8/layout/hList6"/>
    <dgm:cxn modelId="{ECBE3571-7E7C-A248-921E-A0638FA75DA8}" type="presParOf" srcId="{7B5C2352-64F8-4145-BA2A-1C9851963D01}" destId="{11D6A157-859B-6F44-9922-93A3C71A2959}" srcOrd="3" destOrd="0" presId="urn:microsoft.com/office/officeart/2005/8/layout/hList6"/>
    <dgm:cxn modelId="{9585CDBE-3540-3A43-999B-B181E91301EF}" type="presParOf" srcId="{7B5C2352-64F8-4145-BA2A-1C9851963D01}" destId="{86012C81-61DA-5748-8414-617721066A84}" srcOrd="4" destOrd="0" presId="urn:microsoft.com/office/officeart/2005/8/layout/hList6"/>
    <dgm:cxn modelId="{E945B987-70CC-964A-86DD-8A5826AE34A5}" type="presParOf" srcId="{7B5C2352-64F8-4145-BA2A-1C9851963D01}" destId="{E6067BFA-B748-A140-87C3-179B76BCE438}" srcOrd="5" destOrd="0" presId="urn:microsoft.com/office/officeart/2005/8/layout/hList6"/>
    <dgm:cxn modelId="{0EA48D3B-79FD-874A-B9AD-9C96AAF7AD85}" type="presParOf" srcId="{7B5C2352-64F8-4145-BA2A-1C9851963D01}" destId="{FCCAD307-B7A3-0446-A3C4-B5C9F0870C1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0042C-5C01-8145-9201-99A5819B3605}">
      <dsp:nvSpPr>
        <dsp:cNvPr id="0" name=""/>
        <dsp:cNvSpPr/>
      </dsp:nvSpPr>
      <dsp:spPr>
        <a:xfrm rot="16200000">
          <a:off x="-929284" y="931819"/>
          <a:ext cx="4351338" cy="2487699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8539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Single SNP association tests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Identify those which reach genome-wide significance</a:t>
          </a:r>
        </a:p>
      </dsp:txBody>
      <dsp:txXfrm rot="5400000">
        <a:off x="2535" y="870268"/>
        <a:ext cx="2487699" cy="2610802"/>
      </dsp:txXfrm>
    </dsp:sp>
    <dsp:sp modelId="{3099A09E-D70E-E148-83A2-9D383581E34C}">
      <dsp:nvSpPr>
        <dsp:cNvPr id="0" name=""/>
        <dsp:cNvSpPr/>
      </dsp:nvSpPr>
      <dsp:spPr>
        <a:xfrm rot="16200000">
          <a:off x="1744992" y="931819"/>
          <a:ext cx="4351338" cy="2487699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8539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Fine mapping around top SNPs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Imputation, multivariate modelling, conditional. analysis</a:t>
          </a:r>
        </a:p>
      </dsp:txBody>
      <dsp:txXfrm rot="5400000">
        <a:off x="2676811" y="870268"/>
        <a:ext cx="2487699" cy="2610802"/>
      </dsp:txXfrm>
    </dsp:sp>
    <dsp:sp modelId="{1271DB09-CF73-9B47-9E7F-FA269198DC4B}">
      <dsp:nvSpPr>
        <dsp:cNvPr id="0" name=""/>
        <dsp:cNvSpPr/>
      </dsp:nvSpPr>
      <dsp:spPr>
        <a:xfrm rot="16200000">
          <a:off x="4419269" y="931819"/>
          <a:ext cx="4351338" cy="2487699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8539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 silico functional analysis of top SNPs/regions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eQTL databases, ENCODE annotation, enrichment analysis by pathways, etc etc</a:t>
          </a:r>
        </a:p>
      </dsp:txBody>
      <dsp:txXfrm rot="5400000">
        <a:off x="5351088" y="870268"/>
        <a:ext cx="2487699" cy="2610802"/>
      </dsp:txXfrm>
    </dsp:sp>
    <dsp:sp modelId="{FFBE982D-49B8-224D-8F40-55DDCEBD064B}">
      <dsp:nvSpPr>
        <dsp:cNvPr id="0" name=""/>
        <dsp:cNvSpPr/>
      </dsp:nvSpPr>
      <dsp:spPr>
        <a:xfrm rot="16200000">
          <a:off x="7093546" y="931819"/>
          <a:ext cx="4351338" cy="2487699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8539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Insight to biology, genetic risk-scores, instruments for MR analysis</a:t>
          </a:r>
        </a:p>
      </dsp:txBody>
      <dsp:txXfrm rot="5400000">
        <a:off x="8025365" y="870268"/>
        <a:ext cx="2487699" cy="2610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12474-05CA-844B-9B55-9DAFBFB1E2D2}">
      <dsp:nvSpPr>
        <dsp:cNvPr id="0" name=""/>
        <dsp:cNvSpPr/>
      </dsp:nvSpPr>
      <dsp:spPr>
        <a:xfrm rot="16200000">
          <a:off x="-929284" y="931819"/>
          <a:ext cx="4351338" cy="248769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493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Model association for many (all) SNPs simulteneously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Estimate heritability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Effect-size distribution</a:t>
          </a:r>
        </a:p>
      </dsp:txBody>
      <dsp:txXfrm rot="5400000">
        <a:off x="2535" y="870268"/>
        <a:ext cx="2487699" cy="2610802"/>
      </dsp:txXfrm>
    </dsp:sp>
    <dsp:sp modelId="{F3DF2C37-854F-154D-85C8-731BB148327E}">
      <dsp:nvSpPr>
        <dsp:cNvPr id="0" name=""/>
        <dsp:cNvSpPr/>
      </dsp:nvSpPr>
      <dsp:spPr>
        <a:xfrm rot="16200000">
          <a:off x="1744992" y="931819"/>
          <a:ext cx="4351338" cy="248769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493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polygenic model to test enrichment for association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By pathways, population/functional genomic characteristics of SNPs</a:t>
          </a:r>
        </a:p>
      </dsp:txBody>
      <dsp:txXfrm rot="5400000">
        <a:off x="2676811" y="870268"/>
        <a:ext cx="2487699" cy="2610802"/>
      </dsp:txXfrm>
    </dsp:sp>
    <dsp:sp modelId="{86012C81-61DA-5748-8414-617721066A84}">
      <dsp:nvSpPr>
        <dsp:cNvPr id="0" name=""/>
        <dsp:cNvSpPr/>
      </dsp:nvSpPr>
      <dsp:spPr>
        <a:xfrm rot="16200000">
          <a:off x="4419269" y="931819"/>
          <a:ext cx="4351338" cy="248769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493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Perform polygenic MR analysis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Robust to confounding by pleiotropy</a:t>
          </a:r>
        </a:p>
      </dsp:txBody>
      <dsp:txXfrm rot="5400000">
        <a:off x="5351088" y="870268"/>
        <a:ext cx="2487699" cy="2610802"/>
      </dsp:txXfrm>
    </dsp:sp>
    <dsp:sp modelId="{FCCAD307-B7A3-0446-A3C4-B5C9F0870C1D}">
      <dsp:nvSpPr>
        <dsp:cNvPr id="0" name=""/>
        <dsp:cNvSpPr/>
      </dsp:nvSpPr>
      <dsp:spPr>
        <a:xfrm rot="16200000">
          <a:off x="7093546" y="931819"/>
          <a:ext cx="4351338" cy="248769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493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Improve genetic risk prediction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Including SNPs below genome-wide significance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Bayesian/shrinkage estimation</a:t>
          </a:r>
        </a:p>
      </dsp:txBody>
      <dsp:txXfrm rot="5400000">
        <a:off x="8025365" y="870268"/>
        <a:ext cx="2487699" cy="2610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161D6-6053-6F4B-9ACD-E80749792B80}" type="datetimeFigureOut">
              <a:rPr lang="en-US" smtClean="0"/>
              <a:t>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AC07C-0321-894C-8B09-6A37E67BD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3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F484-105F-E74B-B9F2-BC1F4F5454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1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0DB8-9D56-634A-927B-AE9ACE1F5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AE351-763F-0E45-9E94-FE4F511B5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F413F-750B-F940-B4C2-22C2986F8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1C9D0-80B3-4248-BE69-13F5BD43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25E7A-09B7-6C43-BA76-9EFCBD68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1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C69B-5CC0-894C-A183-B747461E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129E2-9DFD-2641-BEA3-4355616E5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29E08-EBD8-E747-A055-5FC5CBF73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2A2B8-2DAE-2A4E-88A9-68DFB3453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30643-5589-FC49-B066-AD7E7C54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E42D39-BD9D-1747-A0D3-1759CAC18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A2BA4-D437-104D-B7A7-355007731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2E286-A01B-2848-AE63-D0B18F34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BBDDD-4B10-3D47-B20F-03B650B5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A2DA-5FB0-7649-A0D8-8835933D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6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D731A-CEA8-3548-9DE4-9BF4BFEC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C523E-8DDF-3E4B-9B77-A01567C77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FC964-CD2A-BC40-B8B5-CE289426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40319-454F-DF47-9A1E-82B054F0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77205-D23D-A74A-B74D-9B82AEB7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9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8C43-84CB-054B-8F75-857C6224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5934E-9700-194B-BB72-E89880577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8B84E-26A7-1645-8BCF-EB2F8A66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A14F-FAF2-F942-93D5-2B6A225F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719D6-FAD5-3C4D-84A9-63752E40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4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B47E-9C68-7846-8707-73B9AA67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5BBFA-C3EB-9143-93B4-42E392E21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31D31-BB25-0144-8258-0F01E7B52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44E03-FE6C-4A4E-A5E8-4F166686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B8CEA-A1FD-9C45-BFE3-B1110B2C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1116C-DF9D-7946-9FA5-6554D005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8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627C-9E73-8142-9C8E-C7BAE323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0E819-9A89-AB49-A92B-006D96744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02FF0-7135-ED48-AD44-D7D12C35D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517E1-05A1-6A4B-B066-AF832AA4B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F0199-FF5B-CA47-A953-2E6C1111A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E9F82E-823A-2740-A9A4-C51B2272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677278-E048-3747-8EDC-8F263719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589CC-AB45-1445-AA66-5256E6E8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0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DC653-1764-0446-8408-7C170321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BCCCD-9C53-C14B-A8CF-FD9E8ED27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CB69F-F07E-874C-B3CE-BD8526DC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750F8-FB00-874D-872C-22CAFA41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2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7309C-A9B2-EB4A-AD0E-E26DFB3F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CC5CF-3702-444A-A048-8212B8A2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9F9FA-8B27-6A47-8185-1665F47B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3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D0A2D-19EF-C244-A2F0-3295E1561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CFCD8-9703-3545-BBEA-9365CA217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2DD3-28A8-9449-816C-5D56F0952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853A3-83A9-764A-8876-CEDA46C5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F0A17-DDBB-E640-9AC6-51969F8F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BED68-E144-D548-95A5-EAD82F18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4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505C-530F-D84E-8B37-201BF5A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DC21C-D608-7C4F-86C0-EAB09DFCA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D7802-5B11-0546-A1C1-E1C6A70BA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8A3F8-3409-C24B-AB83-1A760D5A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67A1C-E851-8345-9E40-4CDDD595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37414-9090-F042-BABE-75055606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4114B5-ED09-D740-9C8C-839EA0CD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F56A8-529E-2C40-ACB0-BC09E8334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CEBA8-688C-C942-AE53-D92723486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0E413-70C5-8241-BED6-C8629E6B4FB5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146C8-084B-834E-A7FB-DB7486011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98961-EAD8-9B4E-BB7D-32154C8B4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02000-7ACF-2341-BE0D-A3392854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2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ithub.com/yandorazhang/GENESI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416BE8BE-A956-8642-AB3F-2C4A9B58E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95800"/>
            <a:ext cx="9282545" cy="186385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Nilanjan Chatterjee, PhD</a:t>
            </a:r>
          </a:p>
          <a:p>
            <a:r>
              <a:rPr lang="en-US" sz="3200" dirty="0"/>
              <a:t>Bloomberg Distinguished Professor</a:t>
            </a:r>
          </a:p>
          <a:p>
            <a:r>
              <a:rPr lang="en-US" sz="2000" dirty="0"/>
              <a:t>Department of Biostatistics, Bloomberg School of Public </a:t>
            </a:r>
            <a:r>
              <a:rPr lang="en-US" sz="2000" dirty="0" err="1"/>
              <a:t>Helath</a:t>
            </a:r>
            <a:endParaRPr lang="en-US" sz="2000" dirty="0"/>
          </a:p>
          <a:p>
            <a:r>
              <a:rPr lang="en-US" sz="2000" dirty="0"/>
              <a:t>Department of Oncology, School of Medicine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BF296-A508-C649-87D3-80D50BDA4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Complex Traits: Leveraging </a:t>
            </a:r>
            <a:r>
              <a:rPr lang="en-US" sz="4000" b="1" dirty="0" err="1">
                <a:solidFill>
                  <a:schemeClr val="bg2"/>
                </a:solidFill>
              </a:rPr>
              <a:t>Polygenecity</a:t>
            </a:r>
            <a:r>
              <a:rPr lang="en-US" sz="4000" b="1" dirty="0">
                <a:solidFill>
                  <a:schemeClr val="bg2"/>
                </a:solidFill>
              </a:rPr>
              <a:t> to Inform Biology, Causality and Prediction</a:t>
            </a:r>
          </a:p>
        </p:txBody>
      </p:sp>
    </p:spTree>
    <p:extLst>
      <p:ext uri="{BB962C8B-B14F-4D97-AF65-F5344CB8AC3E}">
        <p14:creationId xmlns:p14="http://schemas.microsoft.com/office/powerpoint/2010/main" val="2827398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Underlying Models for Effect-Size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57400"/>
                <a:ext cx="10515600" cy="387176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3000" dirty="0"/>
                  <a:t>Flexible normal-mixture model for effect-size distribution</a:t>
                </a:r>
              </a:p>
              <a:p>
                <a:endParaRPr lang="en-US" sz="24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3200" b="0" i="1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sz="3200" i="1">
                        <a:latin typeface="Cambria Math" charset="0"/>
                      </a:rPr>
                      <m:t>𝑌</m:t>
                    </m:r>
                    <m:r>
                      <a:rPr lang="en-US" sz="3200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is-I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32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i="1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/>
                  <a:t>+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endParaRPr lang="en-US" sz="3200" dirty="0">
                  <a:ea typeface="Cambria Math" charset="0"/>
                  <a:cs typeface="Cambria Math" charset="0"/>
                </a:endParaRPr>
              </a:p>
              <a:p>
                <a:pPr marL="457200" lvl="1" indent="0">
                  <a:buNone/>
                </a:pPr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sz="3200" dirty="0"/>
                  <a:t>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3200" b="0" i="1"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3200" b="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3200" b="0" i="1">
                        <a:latin typeface="Cambria Math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is-I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/>
                  <a:t>N(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0, 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sub>
                      <m:sup>
                        <m:r>
                          <a:rPr lang="en-US" sz="3200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3200" i="1">
                        <a:latin typeface="Cambria Math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pPr lvl="2"/>
                <a:endParaRPr lang="en-US" sz="2400" dirty="0"/>
              </a:p>
              <a:p>
                <a:pPr lvl="2"/>
                <a:endParaRPr lang="en-US" sz="2400" dirty="0"/>
              </a:p>
              <a:p>
                <a:pPr lvl="2"/>
                <a:r>
                  <a:rPr lang="en-US" sz="2400" dirty="0"/>
                  <a:t>Incorporates </a:t>
                </a:r>
                <a:r>
                  <a:rPr lang="en-US" sz="2400" b="1" dirty="0"/>
                  <a:t>proportion of SNPs with “null” effects </a:t>
                </a:r>
                <a:r>
                  <a:rPr lang="en-US" sz="2400" dirty="0"/>
                  <a:t>(estimate polygenicity)</a:t>
                </a:r>
              </a:p>
              <a:p>
                <a:pPr lvl="2"/>
                <a:r>
                  <a:rPr lang="en-US" sz="2400" dirty="0"/>
                  <a:t>Non-null SNPs can contain </a:t>
                </a:r>
                <a:r>
                  <a:rPr lang="en-US" sz="2400" b="1" dirty="0"/>
                  <a:t>groups</a:t>
                </a:r>
                <a:r>
                  <a:rPr lang="en-US" sz="2400" dirty="0"/>
                  <a:t> </a:t>
                </a:r>
                <a:r>
                  <a:rPr lang="en-US" sz="2400" b="1" dirty="0"/>
                  <a:t>with very distinct magnitude of effects</a:t>
                </a:r>
              </a:p>
              <a:p>
                <a:pPr lvl="2"/>
                <a:endParaRPr lang="en-US" sz="2400" b="1" dirty="0"/>
              </a:p>
              <a:p>
                <a:r>
                  <a:rPr lang="en-US" sz="2400" b="1" dirty="0"/>
                  <a:t>GENESIS: Likelihood-based Inference for model parameters using summary-level data (code</a:t>
                </a:r>
                <a:r>
                  <a:rPr lang="en-US" sz="2400" b="1" dirty="0">
                    <a:sym typeface="Wingdings" pitchFamily="2" charset="2"/>
                  </a:rPr>
                  <a:t>)</a:t>
                </a:r>
                <a:endParaRPr lang="en-US" sz="2400" b="1" dirty="0"/>
              </a:p>
              <a:p>
                <a:pPr lvl="1"/>
                <a:r>
                  <a:rPr lang="en-US" dirty="0">
                    <a:hlinkClick r:id="rId2"/>
                  </a:rPr>
                  <a:t>https://github.com/yandorazhang/GENESIS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57400"/>
                <a:ext cx="10515600" cy="3871762"/>
              </a:xfrm>
              <a:blipFill>
                <a:blip r:embed="rId3"/>
                <a:stretch>
                  <a:fillRect l="-844" t="-3922" b="-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BFD773D-2B37-4C49-AF76-A65A7B4B3C0A}"/>
              </a:ext>
            </a:extLst>
          </p:cNvPr>
          <p:cNvSpPr txBox="1"/>
          <p:nvPr/>
        </p:nvSpPr>
        <p:spPr>
          <a:xfrm>
            <a:off x="1816924" y="2671948"/>
            <a:ext cx="7018318" cy="148441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23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59DF-59A3-514D-B12D-35139C60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678" y="5269224"/>
            <a:ext cx="5174875" cy="123039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All complex traits are extremely polygenic, some more than others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44D1EF-A2F2-D948-A6EF-E0FEE0A02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457234"/>
              </p:ext>
            </p:extLst>
          </p:nvPr>
        </p:nvGraphicFramePr>
        <p:xfrm>
          <a:off x="658905" y="99705"/>
          <a:ext cx="5082990" cy="6399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495">
                  <a:extLst>
                    <a:ext uri="{9D8B030D-6E8A-4147-A177-3AD203B41FA5}">
                      <a16:colId xmlns:a16="http://schemas.microsoft.com/office/drawing/2014/main" val="3824185326"/>
                    </a:ext>
                  </a:extLst>
                </a:gridCol>
                <a:gridCol w="2541495">
                  <a:extLst>
                    <a:ext uri="{9D8B030D-6E8A-4147-A177-3AD203B41FA5}">
                      <a16:colId xmlns:a16="http://schemas.microsoft.com/office/drawing/2014/main" val="1978726106"/>
                    </a:ext>
                  </a:extLst>
                </a:gridCol>
              </a:tblGrid>
              <a:tr h="478518">
                <a:tc>
                  <a:txBody>
                    <a:bodyPr/>
                    <a:lstStyle/>
                    <a:p>
                      <a:r>
                        <a:rPr lang="en-US" dirty="0"/>
                        <a:t>Quantitative Traits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 # of </a:t>
                      </a:r>
                      <a:r>
                        <a:rPr lang="en-US" dirty="0" err="1"/>
                        <a:t>Indep</a:t>
                      </a:r>
                      <a:r>
                        <a:rPr lang="en-US" dirty="0"/>
                        <a:t> Susceptibility SNP (SE), in Thousands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317993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 at menarche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13.2 (1.4)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5036053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BMI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 (1.5)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28774515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 (1.2)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14550963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Hip circumference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11.9 (1.4)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53372961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Waist circumference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12.8 (1.4)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41987425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Waist-to-hip ratio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 (1.7)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1886449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HDL cholesterol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 (1.5)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77478291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LDL cholesterol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9.3 (1.9)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79243058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cholesterol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 (1.9)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84126559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Triglycerides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 (1.4)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17762245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 birth length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 (1.1)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95056291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 birth weight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 (1.9)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8798794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Childhood obesity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 (2.2)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41868464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Infant head circumference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 (6.8)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24897191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Childhood IQ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51.0 (8.6)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7657986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Cognitive performance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 (2.3)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97154752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Intelligence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14.9 (2.0)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0111613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Years of schooling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19.4 (2.2)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31781976"/>
                  </a:ext>
                </a:extLst>
              </a:tr>
              <a:tr h="288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Neuroticism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 (15.9)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770289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F12A515-C9C5-A742-AC8C-DD009CFA3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213488"/>
              </p:ext>
            </p:extLst>
          </p:nvPr>
        </p:nvGraphicFramePr>
        <p:xfrm>
          <a:off x="7005919" y="99705"/>
          <a:ext cx="4975410" cy="4912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7705">
                  <a:extLst>
                    <a:ext uri="{9D8B030D-6E8A-4147-A177-3AD203B41FA5}">
                      <a16:colId xmlns:a16="http://schemas.microsoft.com/office/drawing/2014/main" val="3071279367"/>
                    </a:ext>
                  </a:extLst>
                </a:gridCol>
                <a:gridCol w="2487705">
                  <a:extLst>
                    <a:ext uri="{9D8B030D-6E8A-4147-A177-3AD203B41FA5}">
                      <a16:colId xmlns:a16="http://schemas.microsoft.com/office/drawing/2014/main" val="603305096"/>
                    </a:ext>
                  </a:extLst>
                </a:gridCol>
              </a:tblGrid>
              <a:tr h="810683">
                <a:tc>
                  <a:txBody>
                    <a:bodyPr/>
                    <a:lstStyle/>
                    <a:p>
                      <a:r>
                        <a:rPr lang="en-US" dirty="0"/>
                        <a:t>Disease/binary Traits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 # of </a:t>
                      </a:r>
                      <a:r>
                        <a:rPr lang="en-US" dirty="0" err="1"/>
                        <a:t>Indep</a:t>
                      </a:r>
                      <a:r>
                        <a:rPr lang="en-US" dirty="0"/>
                        <a:t> Susceptibility SNP (SE)</a:t>
                      </a:r>
                    </a:p>
                    <a:p>
                      <a:r>
                        <a:rPr lang="en-US" dirty="0"/>
                        <a:t>In Thousands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76853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Alzheimer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 (1.9)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44261323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Asthma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 (1.0)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19870026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Coronary artery disease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 (0.9)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89567218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Type 2 diabetes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 (2.4)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0734222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Crohn's disease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 (2.1)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98119628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Inflammatory bowel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 (2.2)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11051882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Ulcerative colitis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 (1.6)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09063322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College completion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12.8 (3.1)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34837052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Rheumatoid arthritis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 (1.5)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9615646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Autism spectrum disorder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 (2.3)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54499292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Bipolar disorder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10.9 (3.6)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43035496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Major depressive disorder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30.4 (4.4)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89089657"/>
                  </a:ext>
                </a:extLst>
              </a:tr>
              <a:tr h="307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Schizophrenia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 (1.9)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5206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55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code_final_realdata/Data_SummaryLevelConsortium/revision2/figures_tables/F1qqplot_marginal.png">
            <a:extLst>
              <a:ext uri="{FF2B5EF4-FFF2-40B4-BE49-F238E27FC236}">
                <a16:creationId xmlns:a16="http://schemas.microsoft.com/office/drawing/2014/main" id="{48EC1245-22B9-8646-ACCA-E514C1B7E6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5" y="1264025"/>
            <a:ext cx="10031505" cy="5392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A9AF5-3A18-7B45-A681-4D91274FF1F3}"/>
              </a:ext>
            </a:extLst>
          </p:cNvPr>
          <p:cNvSpPr txBox="1"/>
          <p:nvPr/>
        </p:nvSpPr>
        <p:spPr>
          <a:xfrm>
            <a:off x="487074" y="186806"/>
            <a:ext cx="11870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Most Traits have Clusters of SNPs with Distinct Magnitude of Effects, </a:t>
            </a:r>
          </a:p>
          <a:p>
            <a:r>
              <a:rPr lang="en-US" sz="3200" b="1" dirty="0"/>
              <a:t>but Psychiatric Diseases have Continuum of Effect-sizes</a:t>
            </a:r>
          </a:p>
        </p:txBody>
      </p:sp>
    </p:spTree>
    <p:extLst>
      <p:ext uri="{BB962C8B-B14F-4D97-AF65-F5344CB8AC3E}">
        <p14:creationId xmlns:p14="http://schemas.microsoft.com/office/powerpoint/2010/main" val="247759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47" y="111986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Known Discoveries are Only the Tip of the Iceberg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0160" y="6211669"/>
            <a:ext cx="1163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Park et al., Nature Genetics, 2010; Chatterjee et al., Nature Genetics 2013; Chatterjee et al., Nature Review Genetics, 2016</a:t>
            </a:r>
          </a:p>
          <a:p>
            <a:r>
              <a:rPr lang="en-US" dirty="0">
                <a:solidFill>
                  <a:srgbClr val="FF0000"/>
                </a:solidFill>
              </a:rPr>
              <a:t>Zhang et al, Nature Genetics, 2018;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4349" y="1650181"/>
            <a:ext cx="237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Effect-size Distribution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0578" y="1690688"/>
            <a:ext cx="503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Heritability Explained with Cumulative Discoveries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8" y="2160557"/>
            <a:ext cx="6021211" cy="4131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8784" y="2442646"/>
            <a:ext cx="24017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Estimated # of susceptibility</a:t>
            </a:r>
          </a:p>
          <a:p>
            <a:r>
              <a:rPr lang="en-US" sz="1400" b="1" dirty="0"/>
              <a:t>markers</a:t>
            </a:r>
          </a:p>
          <a:p>
            <a:pPr lvl="1"/>
            <a:r>
              <a:rPr lang="en-US" sz="1400" b="1" dirty="0">
                <a:solidFill>
                  <a:srgbClr val="FF0000"/>
                </a:solidFill>
              </a:rPr>
              <a:t>Autism </a:t>
            </a:r>
            <a:r>
              <a:rPr lang="mr-IN" sz="1400" b="1" dirty="0">
                <a:solidFill>
                  <a:srgbClr val="FF0000"/>
                </a:solidFill>
              </a:rPr>
              <a:t>–</a:t>
            </a:r>
            <a:r>
              <a:rPr lang="en-US" sz="1400" b="1" dirty="0">
                <a:solidFill>
                  <a:srgbClr val="FF0000"/>
                </a:solidFill>
              </a:rPr>
              <a:t> 10K</a:t>
            </a:r>
          </a:p>
          <a:p>
            <a:pPr lvl="1"/>
            <a:r>
              <a:rPr lang="en-US" sz="1400" b="1" dirty="0">
                <a:solidFill>
                  <a:schemeClr val="accent6"/>
                </a:solidFill>
              </a:rPr>
              <a:t>Crohn’s Disease - 6K</a:t>
            </a:r>
          </a:p>
          <a:p>
            <a:pPr lvl="1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Type2 Diabetes - 5K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90" y="2060020"/>
            <a:ext cx="5871614" cy="421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5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F0A98-FD11-664E-921C-0467B958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033590"/>
            <a:ext cx="10023398" cy="85789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Mendelian Randomization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2551A-5CFE-8049-8BFE-CD0EB16D4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388571"/>
            <a:ext cx="4947544" cy="3393892"/>
          </a:xfrm>
        </p:spPr>
        <p:txBody>
          <a:bodyPr>
            <a:normAutofit/>
          </a:bodyPr>
          <a:lstStyle/>
          <a:p>
            <a:r>
              <a:rPr lang="en-US" sz="2400" dirty="0"/>
              <a:t>An approach to use genetically determined variation of a trait to test for “causal” effect of it on another trait</a:t>
            </a:r>
          </a:p>
          <a:p>
            <a:pPr lvl="1"/>
            <a:r>
              <a:rPr lang="en-US" sz="2000" dirty="0"/>
              <a:t>Component of variation due to genetics is less likely to be affected by confounders and reverse causality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55" y="2559090"/>
            <a:ext cx="5067373" cy="3754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0466" y="6339010"/>
            <a:ext cx="379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Gamazon</a:t>
            </a:r>
            <a:r>
              <a:rPr lang="en-US" dirty="0"/>
              <a:t> et al., Nature Genetics,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D0317-713C-1747-A509-0DCF799F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6" y="4613852"/>
            <a:ext cx="1725158" cy="172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3DE24-3DF3-7E44-907E-8ACD12D17D6A}"/>
              </a:ext>
            </a:extLst>
          </p:cNvPr>
          <p:cNvSpPr txBox="1"/>
          <p:nvPr/>
        </p:nvSpPr>
        <p:spPr>
          <a:xfrm>
            <a:off x="200960" y="6390634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Guanghao</a:t>
            </a:r>
            <a:r>
              <a:rPr lang="en-US" i="1" dirty="0"/>
              <a:t> Qi</a:t>
            </a:r>
          </a:p>
        </p:txBody>
      </p:sp>
    </p:spTree>
    <p:extLst>
      <p:ext uri="{BB962C8B-B14F-4D97-AF65-F5344CB8AC3E}">
        <p14:creationId xmlns:p14="http://schemas.microsoft.com/office/powerpoint/2010/main" val="91839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FBB7-8BB1-FE4A-907C-25B0477B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Basic Mendelian Randomization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ED5E78-A4E5-2646-B9FF-36D65BA373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824502" cy="110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Use genetic correlation across traits to estimate causal effect </a:t>
            </a:r>
          </a:p>
          <a:p>
            <a:pPr marL="0" indent="0">
              <a:buNone/>
            </a:pPr>
            <a:r>
              <a:rPr lang="en-US" sz="3200" dirty="0"/>
              <a:t>   (assuming no horizontal pleiotropy)</a:t>
            </a:r>
            <a:endParaRPr lang="en-US" sz="32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B635D8-95EC-7740-8ADE-197997207026}"/>
                  </a:ext>
                </a:extLst>
              </p:cNvPr>
              <p:cNvSpPr txBox="1"/>
              <p:nvPr/>
            </p:nvSpPr>
            <p:spPr>
              <a:xfrm>
                <a:off x="5795682" y="3114622"/>
                <a:ext cx="5991220" cy="1358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Single-marker Ratio Estimator: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8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/>
              </a:p>
              <a:p>
                <a:r>
                  <a:rPr lang="en-US" sz="2800" dirty="0"/>
                  <a:t>Polygenic Ratio Estimator=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B635D8-95EC-7740-8ADE-197997207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682" y="3114622"/>
                <a:ext cx="5991220" cy="1358049"/>
              </a:xfrm>
              <a:prstGeom prst="rect">
                <a:avLst/>
              </a:prstGeom>
              <a:blipFill rotWithShape="0">
                <a:blip r:embed="rId2"/>
                <a:stretch>
                  <a:fillRect l="-2136" b="-8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2F8C3DE-1E02-1846-8AB4-22B23BA810F3}"/>
              </a:ext>
            </a:extLst>
          </p:cNvPr>
          <p:cNvSpPr txBox="1"/>
          <p:nvPr/>
        </p:nvSpPr>
        <p:spPr>
          <a:xfrm>
            <a:off x="1369665" y="5876363"/>
            <a:ext cx="9984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Note: the causal effect of X may depend on the mechanism by which it is being modified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1" y="3189991"/>
            <a:ext cx="4586207" cy="2388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73777" y="6339010"/>
            <a:ext cx="415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Burgess et al., Genetic Epidemiology, 2013</a:t>
            </a:r>
          </a:p>
        </p:txBody>
      </p:sp>
    </p:spTree>
    <p:extLst>
      <p:ext uri="{BB962C8B-B14F-4D97-AF65-F5344CB8AC3E}">
        <p14:creationId xmlns:p14="http://schemas.microsoft.com/office/powerpoint/2010/main" val="275739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FBB7-8BB1-FE4A-907C-25B0477B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Horizontal Pleiotropy is Ubiquitous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44353A8-7522-2D4E-8E7B-3B35294CCABD}"/>
                  </a:ext>
                </a:extLst>
              </p:cNvPr>
              <p:cNvSpPr txBox="1"/>
              <p:nvPr/>
            </p:nvSpPr>
            <p:spPr>
              <a:xfrm>
                <a:off x="390199" y="4902841"/>
                <a:ext cx="11575044" cy="993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But if direct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) and indirect effects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are uncorrelated, genetic correlation can only arise due to causal effect (</a:t>
                </a:r>
                <a:r>
                  <a:rPr lang="en-US" sz="2800" dirty="0" err="1"/>
                  <a:t>InSIDE</a:t>
                </a:r>
                <a:r>
                  <a:rPr lang="en-US" sz="2800" dirty="0"/>
                  <a:t> Assumption)</a:t>
                </a:r>
                <a:endParaRPr lang="en-US" sz="2800" baseline="300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44353A8-7522-2D4E-8E7B-3B35294CC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9" y="4902841"/>
                <a:ext cx="11575044" cy="993605"/>
              </a:xfrm>
              <a:prstGeom prst="rect">
                <a:avLst/>
              </a:prstGeom>
              <a:blipFill>
                <a:blip r:embed="rId2"/>
                <a:stretch>
                  <a:fillRect l="-1096" t="-3797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22" y="1794852"/>
            <a:ext cx="5152109" cy="2910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195" y="6339821"/>
            <a:ext cx="565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Bowden et al., </a:t>
            </a:r>
            <a:r>
              <a:rPr lang="en-US" i="1" dirty="0"/>
              <a:t>International Journal of Epidemiology,</a:t>
            </a:r>
            <a:r>
              <a:rPr lang="en-US" dirty="0"/>
              <a:t> 2015</a:t>
            </a:r>
          </a:p>
        </p:txBody>
      </p:sp>
    </p:spTree>
    <p:extLst>
      <p:ext uri="{BB962C8B-B14F-4D97-AF65-F5344CB8AC3E}">
        <p14:creationId xmlns:p14="http://schemas.microsoft.com/office/powerpoint/2010/main" val="226075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E7B6A-B277-9A4E-951A-BCCE3E959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Likely Scenario for Violating </a:t>
            </a:r>
            <a:r>
              <a:rPr lang="en-US" sz="3200" b="1" dirty="0" err="1">
                <a:latin typeface="+mn-lt"/>
              </a:rPr>
              <a:t>InSIDE</a:t>
            </a:r>
            <a:r>
              <a:rPr lang="en-US" sz="3200" b="1" dirty="0">
                <a:latin typeface="+mn-lt"/>
              </a:rPr>
              <a:t> Assumption: Existence of Heritable Confounders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712057-1A5A-6748-B7AB-48DDA5B76E5D}"/>
              </a:ext>
            </a:extLst>
          </p:cNvPr>
          <p:cNvSpPr txBox="1"/>
          <p:nvPr/>
        </p:nvSpPr>
        <p:spPr>
          <a:xfrm>
            <a:off x="1401189" y="5483028"/>
            <a:ext cx="9425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Genetically determined BMI (early BMI) confounding relationship between age at menarche and </a:t>
            </a:r>
          </a:p>
          <a:p>
            <a:r>
              <a:rPr lang="en-US" b="1" dirty="0"/>
              <a:t>breast cancer</a:t>
            </a:r>
            <a:endParaRPr lang="en-US" b="1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49" y="1874289"/>
            <a:ext cx="5004660" cy="3407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9672" y="6339010"/>
            <a:ext cx="29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Burgess et al., Genetics, 2017</a:t>
            </a:r>
          </a:p>
        </p:txBody>
      </p:sp>
    </p:spTree>
    <p:extLst>
      <p:ext uri="{BB962C8B-B14F-4D97-AF65-F5344CB8AC3E}">
        <p14:creationId xmlns:p14="http://schemas.microsoft.com/office/powerpoint/2010/main" val="146192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1FBC-1080-2949-A73A-F1CA54EF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How Can we Ever Distinguish Valid vs non-Valid Genetic Instruments: Leverage Polygenicity</a:t>
            </a:r>
            <a:r>
              <a:rPr lang="en-US" b="1" dirty="0"/>
              <a:t>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0F8F-02AE-ED44-9F3D-9A8FA5924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300" dirty="0"/>
              <a:t>Only across valid instruments, the proportionality assumption is satisfied,</a:t>
            </a:r>
          </a:p>
          <a:p>
            <a:endParaRPr lang="en-US" sz="3300" dirty="0"/>
          </a:p>
          <a:p>
            <a:endParaRPr lang="en-US" dirty="0"/>
          </a:p>
          <a:p>
            <a:endParaRPr lang="en-US" dirty="0"/>
          </a:p>
          <a:p>
            <a:r>
              <a:rPr lang="en-US" sz="3300" dirty="0"/>
              <a:t>For other potential instruments, there will “extra” variation around the proportional relationship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100" dirty="0"/>
              <a:t>Use multitude of instruments available to distinguish this pattern and hence estimate causal effect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D8A30-4226-1F4B-B283-253CB2013D16}"/>
                  </a:ext>
                </a:extLst>
              </p:cNvPr>
              <p:cNvSpPr txBox="1"/>
              <p:nvPr/>
            </p:nvSpPr>
            <p:spPr>
              <a:xfrm>
                <a:off x="3984813" y="2432912"/>
                <a:ext cx="2111187" cy="6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D8A30-4226-1F4B-B283-253CB2013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813" y="2432912"/>
                <a:ext cx="2111187" cy="623632"/>
              </a:xfrm>
              <a:prstGeom prst="rect">
                <a:avLst/>
              </a:prstGeom>
              <a:blipFill>
                <a:blip r:embed="rId2"/>
                <a:stretch>
                  <a:fillRect l="-4192" t="-14286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D2C77-400B-A74F-8D5B-75E6A2B02226}"/>
                  </a:ext>
                </a:extLst>
              </p:cNvPr>
              <p:cNvSpPr txBox="1"/>
              <p:nvPr/>
            </p:nvSpPr>
            <p:spPr>
              <a:xfrm>
                <a:off x="3823711" y="4315975"/>
                <a:ext cx="2820399" cy="60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D2C77-400B-A74F-8D5B-75E6A2B02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711" y="4315975"/>
                <a:ext cx="2820399" cy="601556"/>
              </a:xfrm>
              <a:prstGeom prst="rect">
                <a:avLst/>
              </a:prstGeom>
              <a:blipFill>
                <a:blip r:embed="rId3"/>
                <a:stretch>
                  <a:fillRect l="-3139" t="-12500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6182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DB118-E3E2-8D49-BA1E-69E746B2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612" y="-33866"/>
            <a:ext cx="8546592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FB4ABA-B43C-AA4D-AA2C-C10DDF993460}"/>
              </a:ext>
            </a:extLst>
          </p:cNvPr>
          <p:cNvSpPr/>
          <p:nvPr/>
        </p:nvSpPr>
        <p:spPr>
          <a:xfrm rot="20814697">
            <a:off x="4053494" y="2704153"/>
            <a:ext cx="3716663" cy="894830"/>
          </a:xfrm>
          <a:prstGeom prst="ellipse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675E-029E-3545-8717-F0845AB5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Led By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782C2-DA31-8642-8B87-F74EFA459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786" y="2566421"/>
            <a:ext cx="3534278" cy="3534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CD2D3-8E61-2F4A-A380-7C990C28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816" y="2363221"/>
            <a:ext cx="3534278" cy="3534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31E41-D5AF-F940-A113-62653CC32A30}"/>
              </a:ext>
            </a:extLst>
          </p:cNvPr>
          <p:cNvSpPr txBox="1"/>
          <p:nvPr/>
        </p:nvSpPr>
        <p:spPr>
          <a:xfrm>
            <a:off x="1757076" y="6100699"/>
            <a:ext cx="371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Dora Zhang, Post-doc Fellow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FFB4F-E9EB-4340-A335-EA9996835141}"/>
              </a:ext>
            </a:extLst>
          </p:cNvPr>
          <p:cNvSpPr txBox="1"/>
          <p:nvPr/>
        </p:nvSpPr>
        <p:spPr>
          <a:xfrm>
            <a:off x="7287904" y="6056703"/>
            <a:ext cx="2968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Guanghao</a:t>
            </a:r>
            <a:r>
              <a:rPr lang="en-US" sz="2000" dirty="0"/>
              <a:t> Qi, PhD Student</a:t>
            </a:r>
          </a:p>
        </p:txBody>
      </p:sp>
    </p:spTree>
    <p:extLst>
      <p:ext uri="{BB962C8B-B14F-4D97-AF65-F5344CB8AC3E}">
        <p14:creationId xmlns:p14="http://schemas.microsoft.com/office/powerpoint/2010/main" val="1220680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74A4-73AB-DB4B-AF21-DFC497D6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MR analysis using mixture model for effect-size distribution (MR-Mix</a:t>
            </a:r>
            <a:r>
              <a:rPr lang="en-US" sz="3200" dirty="0">
                <a:latin typeface="+mn-lt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BC3C2-8973-2A4B-BC78-5E0639CEAE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Use the representation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that maximizes the probability concentration of the null component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20BC3C2-8973-2A4B-BC78-5E0639CEAE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2801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256CC-3A44-9445-99D8-3A799BF6ED11}"/>
                  </a:ext>
                </a:extLst>
              </p:cNvPr>
              <p:cNvSpPr txBox="1"/>
              <p:nvPr/>
            </p:nvSpPr>
            <p:spPr>
              <a:xfrm>
                <a:off x="2167989" y="3745924"/>
                <a:ext cx="5432064" cy="1200329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Normal distribution with known variance </a:t>
                </a:r>
              </a:p>
              <a:p>
                <a:r>
                  <a:rPr lang="en-US" b="1" dirty="0"/>
                  <a:t>corresponding to valid instruments</a:t>
                </a:r>
              </a:p>
              <a:p>
                <a:endParaRPr lang="en-US" b="1" dirty="0"/>
              </a:p>
              <a:p>
                <a:r>
                  <a:rPr lang="en-US" b="1" dirty="0"/>
                  <a:t>     </a:t>
                </a:r>
                <a:r>
                  <a:rPr lang="en-US" b="1" dirty="0">
                    <a:sym typeface="Wingdings" pitchFamily="2" charset="2"/>
                  </a:rPr>
                  <a:t> </a:t>
                </a:r>
                <a:r>
                  <a:rPr lang="en-US" b="1" dirty="0"/>
                  <a:t>Exists only when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/>
                  <a:t> represents true causal effect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256CC-3A44-9445-99D8-3A799BF6E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989" y="3745924"/>
                <a:ext cx="5432064" cy="1200329"/>
              </a:xfrm>
              <a:prstGeom prst="rect">
                <a:avLst/>
              </a:prstGeom>
              <a:blipFill>
                <a:blip r:embed="rId3"/>
                <a:stretch>
                  <a:fillRect l="-698" t="-1031" b="-6186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27F29E-3496-AB48-A9A3-C9D40D74D188}"/>
              </a:ext>
            </a:extLst>
          </p:cNvPr>
          <p:cNvCxnSpPr>
            <a:cxnSpLocks/>
          </p:cNvCxnSpPr>
          <p:nvPr/>
        </p:nvCxnSpPr>
        <p:spPr>
          <a:xfrm flipV="1">
            <a:off x="4443413" y="3221036"/>
            <a:ext cx="440608" cy="4945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11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33D2-C43E-0D46-9485-E9B24BBA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7615D-1328-E940-97F2-8D38AA34D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FCE79-CCD3-7B4A-BCA8-1AEBE5F2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B96B0A35-5C5A-6A43-9F15-1F6C77F7B004}"/>
              </a:ext>
            </a:extLst>
          </p:cNvPr>
          <p:cNvSpPr/>
          <p:nvPr/>
        </p:nvSpPr>
        <p:spPr>
          <a:xfrm rot="2373604">
            <a:off x="10789881" y="1910762"/>
            <a:ext cx="530045" cy="7304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FF98-0AC0-DA4A-8E6D-1A8728B0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Implicitly Defined Estimating Function: Non-Linear PDE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7AF8A-BC6E-5E40-8841-307E491FB0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b="1" i="1" dirty="0"/>
              </a:p>
              <a:p>
                <a:r>
                  <a:rPr lang="en-US" sz="3600" dirty="0"/>
                  <a:t>Solving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</m:acc>
                      </m:e>
                      <m:sub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3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𝝏𝜽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600" dirty="0">
                    <a:effectLst/>
                  </a:rPr>
                  <a:t> is equivalent to solving</a:t>
                </a:r>
              </a:p>
              <a:p>
                <a:endParaRPr lang="en-US" sz="3600" b="1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p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𝝏𝜽</m:t>
                          </m:r>
                        </m:den>
                      </m:f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𝝏𝜽</m:t>
                          </m:r>
                        </m:den>
                      </m:f>
                      <m:r>
                        <a:rPr lang="en-US" sz="3200" b="1" i="1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dirty="0"/>
                  <a:t>Asymptotic variance based on linearization of estimating function with respect to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𝑴𝒙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𝑴𝒚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</a:rPr>
                  <a:t> 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7AF8A-BC6E-5E40-8841-307E491FB0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1980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8D420-B27C-9F47-BA3E-4625B934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Robust MR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A4E43-EE56-2742-A401-8F32D21F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Egger regression</a:t>
            </a:r>
          </a:p>
          <a:p>
            <a:pPr lvl="1"/>
            <a:r>
              <a:rPr lang="en-US" dirty="0"/>
              <a:t>Corrects for asymmetry in the distribution of ratio estimates, but requires </a:t>
            </a:r>
            <a:r>
              <a:rPr lang="en-US" dirty="0" err="1"/>
              <a:t>InSIDE</a:t>
            </a:r>
            <a:r>
              <a:rPr lang="en-US" dirty="0"/>
              <a:t> assumption to provide unbiased estimate of causal effect</a:t>
            </a:r>
            <a:r>
              <a:rPr lang="en-US" baseline="30000" dirty="0"/>
              <a:t>1</a:t>
            </a:r>
          </a:p>
          <a:p>
            <a:pPr lvl="1"/>
            <a:endParaRPr lang="en-US" dirty="0"/>
          </a:p>
          <a:p>
            <a:r>
              <a:rPr lang="en-US" dirty="0"/>
              <a:t>Use (weighted) median/mode of the distribution of ratio estimates instead of mean</a:t>
            </a:r>
          </a:p>
          <a:p>
            <a:pPr lvl="1"/>
            <a:r>
              <a:rPr lang="en-US" dirty="0"/>
              <a:t>Can produce unbiased estimate of causal effects even under certain types of violation of the </a:t>
            </a:r>
            <a:r>
              <a:rPr lang="en-US" dirty="0" err="1"/>
              <a:t>InSIDE</a:t>
            </a:r>
            <a:r>
              <a:rPr lang="en-US" dirty="0"/>
              <a:t> assumption</a:t>
            </a:r>
            <a:r>
              <a:rPr lang="en-US" baseline="30000" dirty="0"/>
              <a:t>2,3</a:t>
            </a:r>
          </a:p>
          <a:p>
            <a:pPr lvl="1"/>
            <a:endParaRPr lang="en-US" dirty="0"/>
          </a:p>
          <a:p>
            <a:r>
              <a:rPr lang="en-US" dirty="0"/>
              <a:t>Sensitivity analysis (</a:t>
            </a:r>
            <a:r>
              <a:rPr lang="en-US" dirty="0" err="1"/>
              <a:t>e.g</a:t>
            </a:r>
            <a:r>
              <a:rPr lang="en-US" dirty="0"/>
              <a:t> using outlier detection method</a:t>
            </a:r>
            <a:r>
              <a:rPr lang="en-US" baseline="30000" dirty="0"/>
              <a:t>4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6845" y="5945978"/>
            <a:ext cx="3888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Bowden et al., </a:t>
            </a:r>
            <a:r>
              <a:rPr lang="en-US" sz="1200" i="1" dirty="0"/>
              <a:t>International Journal of Epidemiology,</a:t>
            </a:r>
            <a:r>
              <a:rPr lang="en-US" sz="1200" dirty="0"/>
              <a:t> 2015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Bowden et al., </a:t>
            </a:r>
            <a:r>
              <a:rPr lang="en-US" sz="1200" i="1" dirty="0"/>
              <a:t>Genetic Epidemiology</a:t>
            </a:r>
            <a:r>
              <a:rPr lang="en-US" sz="1200" dirty="0"/>
              <a:t>, 2016</a:t>
            </a:r>
          </a:p>
          <a:p>
            <a:pPr lvl="0"/>
            <a:r>
              <a:rPr lang="en-US" sz="1200" baseline="30000" dirty="0"/>
              <a:t>3</a:t>
            </a:r>
            <a:r>
              <a:rPr lang="en-US" sz="1200" dirty="0"/>
              <a:t>Hartwig et al.,  </a:t>
            </a:r>
            <a:r>
              <a:rPr lang="en-US" sz="1200" i="1" dirty="0"/>
              <a:t>International Journal of Epidemiology,</a:t>
            </a:r>
            <a:r>
              <a:rPr lang="en-US" sz="1200" dirty="0"/>
              <a:t> 2017</a:t>
            </a:r>
          </a:p>
          <a:p>
            <a:pPr lvl="0"/>
            <a:r>
              <a:rPr lang="en-US" sz="1200" baseline="30000" dirty="0"/>
              <a:t>4</a:t>
            </a:r>
            <a:r>
              <a:rPr lang="en-US" sz="1200" dirty="0"/>
              <a:t>Corbin et al.  </a:t>
            </a:r>
            <a:r>
              <a:rPr lang="en-US" sz="1200" i="1" dirty="0"/>
              <a:t>Diabetes,</a:t>
            </a:r>
            <a:r>
              <a:rPr lang="en-US" sz="1200" dirty="0"/>
              <a:t> 2016</a:t>
            </a:r>
          </a:p>
        </p:txBody>
      </p:sp>
    </p:spTree>
    <p:extLst>
      <p:ext uri="{BB962C8B-B14F-4D97-AF65-F5344CB8AC3E}">
        <p14:creationId xmlns:p14="http://schemas.microsoft.com/office/powerpoint/2010/main" val="815375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30E1-B63A-4242-869F-6BA1B699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658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Simulation Studies: 50% Valid Instrument (Invalid Instrument Have Correlated Indirect and Direct Effects)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08124" y="6228624"/>
                <a:ext cx="7601825" cy="24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dirty="0"/>
                  <a:t>a) * Egger </a:t>
                </a:r>
                <a:r>
                  <a:rPr lang="en-US" sz="1500"/>
                  <a:t>standard error when N=100K </a:t>
                </a:r>
                <a:r>
                  <a:rPr lang="en-US" sz="1500" dirty="0"/>
                  <a:t>has been truncated (true SE=0.33). 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1500" b="0" i="1" smtClean="0"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US" sz="1500" b="0" i="1" smtClean="0">
                        <a:latin typeface="Cambria Math" charset="0"/>
                      </a:rPr>
                      <m:t>=</m:t>
                    </m:r>
                    <m:r>
                      <a:rPr lang="en-US" sz="1500" b="0" i="1" smtClean="0">
                        <a:latin typeface="Cambria Math" charset="0"/>
                      </a:rPr>
                      <m:t>𝑁</m:t>
                    </m:r>
                    <m:r>
                      <a:rPr lang="en-US" sz="15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1500" b="0" i="1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sz="1500" b="0" i="1" smtClean="0">
                        <a:latin typeface="Cambria Math" charset="0"/>
                      </a:rPr>
                      <m:t>=</m:t>
                    </m:r>
                    <m:r>
                      <a:rPr lang="en-US" sz="1500" b="0" i="1" smtClean="0">
                        <a:latin typeface="Cambria Math" charset="0"/>
                      </a:rPr>
                      <m:t>𝑁</m:t>
                    </m:r>
                    <m:r>
                      <a:rPr lang="en-US" sz="1500" b="0" i="1" smtClean="0">
                        <a:latin typeface="Cambria Math" charset="0"/>
                      </a:rPr>
                      <m:t>/3</m:t>
                    </m:r>
                  </m:oMath>
                </a14:m>
                <a:r>
                  <a:rPr lang="en-US" sz="1500" dirty="0"/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24" y="6228624"/>
                <a:ext cx="7601825" cy="248979"/>
              </a:xfrm>
              <a:prstGeom prst="rect">
                <a:avLst/>
              </a:prstGeom>
              <a:blipFill rotWithShape="0">
                <a:blip r:embed="rId2"/>
                <a:stretch>
                  <a:fillRect l="-1524" t="-21951" r="-561" b="-39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5" y="1526315"/>
            <a:ext cx="9972557" cy="230135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5" y="3910855"/>
            <a:ext cx="9972557" cy="2301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4919" y="40395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C8CC220-8FE3-0A45-B53A-FC65BF941F4B}"/>
              </a:ext>
            </a:extLst>
          </p:cNvPr>
          <p:cNvSpPr/>
          <p:nvPr/>
        </p:nvSpPr>
        <p:spPr>
          <a:xfrm rot="19581662">
            <a:off x="4379406" y="2266059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5288C6E-32EF-4940-A888-CC57739C1DC9}"/>
              </a:ext>
            </a:extLst>
          </p:cNvPr>
          <p:cNvSpPr/>
          <p:nvPr/>
        </p:nvSpPr>
        <p:spPr>
          <a:xfrm rot="19581662">
            <a:off x="6247074" y="2219748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48BC4BE8-D86A-D540-A2E1-C2C74369C7F1}"/>
              </a:ext>
            </a:extLst>
          </p:cNvPr>
          <p:cNvSpPr/>
          <p:nvPr/>
        </p:nvSpPr>
        <p:spPr>
          <a:xfrm rot="19581662">
            <a:off x="4617008" y="5119104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3DF19D5-54AB-DF45-B92A-3A5FF67E96CD}"/>
              </a:ext>
            </a:extLst>
          </p:cNvPr>
          <p:cNvSpPr/>
          <p:nvPr/>
        </p:nvSpPr>
        <p:spPr>
          <a:xfrm rot="19581662">
            <a:off x="6193661" y="4950229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30E1-B63A-4242-869F-6BA1B699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Simulation Studies: 25% Valid Instrument (Invalid Instrument Have Correlated Indirect and Direct Effects)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4" y="1822081"/>
            <a:ext cx="9948744" cy="22958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04" y="3931318"/>
            <a:ext cx="9948744" cy="2295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08124" y="6228624"/>
                <a:ext cx="7601825" cy="24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500" dirty="0"/>
                  <a:t>a) * Egger standard error when N=100K has been truncated (true SE=0.37). 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1500" b="0" i="1" smtClean="0"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US" sz="1500" b="0" i="1" smtClean="0">
                        <a:latin typeface="Cambria Math" charset="0"/>
                      </a:rPr>
                      <m:t>=</m:t>
                    </m:r>
                    <m:r>
                      <a:rPr lang="en-US" sz="1500" b="0" i="1" smtClean="0">
                        <a:latin typeface="Cambria Math" charset="0"/>
                      </a:rPr>
                      <m:t>𝑁</m:t>
                    </m:r>
                    <m:r>
                      <a:rPr lang="en-US" sz="15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1500" b="0" i="1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sz="1500" b="0" i="1" smtClean="0">
                        <a:latin typeface="Cambria Math" charset="0"/>
                      </a:rPr>
                      <m:t>=</m:t>
                    </m:r>
                    <m:r>
                      <a:rPr lang="en-US" sz="1500" b="0" i="1" smtClean="0">
                        <a:latin typeface="Cambria Math" charset="0"/>
                      </a:rPr>
                      <m:t>𝑁</m:t>
                    </m:r>
                    <m:r>
                      <a:rPr lang="en-US" sz="1500" b="0" i="1" smtClean="0">
                        <a:latin typeface="Cambria Math" charset="0"/>
                      </a:rPr>
                      <m:t>/3</m:t>
                    </m:r>
                  </m:oMath>
                </a14:m>
                <a:r>
                  <a:rPr lang="en-US" sz="1500" dirty="0"/>
                  <a:t>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24" y="6228624"/>
                <a:ext cx="7601825" cy="248979"/>
              </a:xfrm>
              <a:prstGeom prst="rect">
                <a:avLst/>
              </a:prstGeom>
              <a:blipFill rotWithShape="0">
                <a:blip r:embed="rId4"/>
                <a:stretch>
                  <a:fillRect l="-1524" t="-21951" r="-561" b="-39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692319" y="40627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7422846-AA71-2044-924A-D2C9107BB2B8}"/>
              </a:ext>
            </a:extLst>
          </p:cNvPr>
          <p:cNvSpPr/>
          <p:nvPr/>
        </p:nvSpPr>
        <p:spPr>
          <a:xfrm rot="19581662">
            <a:off x="6106698" y="4657793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1C1D409-80A6-254A-B292-5B477FC9F661}"/>
              </a:ext>
            </a:extLst>
          </p:cNvPr>
          <p:cNvSpPr/>
          <p:nvPr/>
        </p:nvSpPr>
        <p:spPr>
          <a:xfrm rot="19581662">
            <a:off x="6193661" y="2230537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0CF2B7D-CD41-4246-A847-56221F48D72F}"/>
              </a:ext>
            </a:extLst>
          </p:cNvPr>
          <p:cNvSpPr/>
          <p:nvPr/>
        </p:nvSpPr>
        <p:spPr>
          <a:xfrm rot="19581662">
            <a:off x="4432158" y="4874585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76AAAC89-418C-4241-8F17-71DE090BAA1C}"/>
              </a:ext>
            </a:extLst>
          </p:cNvPr>
          <p:cNvSpPr/>
          <p:nvPr/>
        </p:nvSpPr>
        <p:spPr>
          <a:xfrm rot="19581662">
            <a:off x="4432157" y="2447329"/>
            <a:ext cx="346053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4804-B004-C440-883E-77E55DFB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Estimate of Causal Effect (log-OR per SD unit) of Some Known Risk Factors on Risk of CHD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527"/>
            <a:ext cx="10515600" cy="4347534"/>
          </a:xfr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0E1005B8-86C2-BF4E-A840-1F297EC5A9F3}"/>
              </a:ext>
            </a:extLst>
          </p:cNvPr>
          <p:cNvSpPr/>
          <p:nvPr/>
        </p:nvSpPr>
        <p:spPr>
          <a:xfrm rot="2373604" flipH="1">
            <a:off x="10157199" y="2331902"/>
            <a:ext cx="380730" cy="5453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A2E1AA5-C663-1B4D-A0A6-17820B884AE5}"/>
              </a:ext>
            </a:extLst>
          </p:cNvPr>
          <p:cNvSpPr/>
          <p:nvPr/>
        </p:nvSpPr>
        <p:spPr>
          <a:xfrm rot="2373604" flipH="1">
            <a:off x="6986107" y="3449323"/>
            <a:ext cx="380730" cy="5453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C7F3BAF-31D2-6545-AFF9-2A3D20188FC2}"/>
              </a:ext>
            </a:extLst>
          </p:cNvPr>
          <p:cNvSpPr/>
          <p:nvPr/>
        </p:nvSpPr>
        <p:spPr>
          <a:xfrm rot="2373604" flipH="1">
            <a:off x="5026394" y="2331903"/>
            <a:ext cx="380730" cy="5453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3E2609C-6D46-354C-A339-254B64A0371D}"/>
              </a:ext>
            </a:extLst>
          </p:cNvPr>
          <p:cNvSpPr/>
          <p:nvPr/>
        </p:nvSpPr>
        <p:spPr>
          <a:xfrm rot="2373604" flipH="1">
            <a:off x="5026395" y="3449324"/>
            <a:ext cx="380730" cy="5453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4804-B004-C440-883E-77E55DFB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Estimate of Causal Effect of Some Known Risk Factors on Risk of Breast Cancer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51" y="1494174"/>
            <a:ext cx="10243049" cy="4351338"/>
          </a:xfr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1D82240F-BFE7-4945-B245-724D438D69AC}"/>
              </a:ext>
            </a:extLst>
          </p:cNvPr>
          <p:cNvSpPr/>
          <p:nvPr/>
        </p:nvSpPr>
        <p:spPr>
          <a:xfrm rot="2373604" flipH="1">
            <a:off x="7284898" y="4757483"/>
            <a:ext cx="380730" cy="5453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3884128-21B6-1E48-8151-4E97608C59B8}"/>
              </a:ext>
            </a:extLst>
          </p:cNvPr>
          <p:cNvSpPr/>
          <p:nvPr/>
        </p:nvSpPr>
        <p:spPr>
          <a:xfrm rot="2373604" flipH="1">
            <a:off x="9548954" y="4757482"/>
            <a:ext cx="380730" cy="5453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246CBE7-40C7-A142-9027-F311DEBEAD5C}"/>
              </a:ext>
            </a:extLst>
          </p:cNvPr>
          <p:cNvSpPr/>
          <p:nvPr/>
        </p:nvSpPr>
        <p:spPr>
          <a:xfrm rot="2373604" flipH="1">
            <a:off x="5234670" y="4757483"/>
            <a:ext cx="380730" cy="5453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4C3E-0582-674F-806B-EBAA09F47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C429D-FF78-7C4C-9423-93EE7B33F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 traits are extremely polygenic and we need to better exploit this knowledge for future GWAS analysis</a:t>
            </a:r>
          </a:p>
          <a:p>
            <a:endParaRPr lang="en-US" dirty="0"/>
          </a:p>
          <a:p>
            <a:r>
              <a:rPr lang="en-US" dirty="0"/>
              <a:t>Polygenic risk-scores incorporating SNPs below genome-wide significance can meaningfully improve genetic risk-prediction</a:t>
            </a:r>
          </a:p>
          <a:p>
            <a:endParaRPr lang="en-US" dirty="0"/>
          </a:p>
          <a:p>
            <a:r>
              <a:rPr lang="en-US" dirty="0"/>
              <a:t>Fairly robust MR analysis is possible even in the presence of complex pleiotropic effects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20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54" y="1897098"/>
            <a:ext cx="5121785" cy="330355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54" y="502924"/>
            <a:ext cx="10458450" cy="11566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b="1" dirty="0">
                <a:latin typeface="+mn-lt"/>
              </a:rPr>
              <a:t>Beginning of Modern Genetics: Mendel vs Galton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5827712"/>
            <a:ext cx="339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1865, rediscovered 1900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E13C7D-7842-A54E-922E-B5A170943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136" y="1897098"/>
            <a:ext cx="4129089" cy="3698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B8922-7575-CA42-9A79-F63F9D9F2728}"/>
              </a:ext>
            </a:extLst>
          </p:cNvPr>
          <p:cNvSpPr txBox="1"/>
          <p:nvPr/>
        </p:nvSpPr>
        <p:spPr>
          <a:xfrm>
            <a:off x="8329611" y="5873878"/>
            <a:ext cx="110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1866</a:t>
            </a:r>
          </a:p>
        </p:txBody>
      </p:sp>
    </p:spTree>
    <p:extLst>
      <p:ext uri="{BB962C8B-B14F-4D97-AF65-F5344CB8AC3E}">
        <p14:creationId xmlns:p14="http://schemas.microsoft.com/office/powerpoint/2010/main" val="389544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37" y="1210072"/>
            <a:ext cx="7347013" cy="4867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677" y="914401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>
                <a:solidFill>
                  <a:schemeClr val="bg1"/>
                </a:solidFill>
              </a:rPr>
              <a:t>Fisher’s Infinitesimal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6156" y="6365341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9929" y="188259"/>
            <a:ext cx="10421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Fisher’s Infinitesimal Model Bridges Mendel’s Law and Galton’s Observations for Quantitative Traits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930CC27-CADE-0B45-8C98-9B893653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59" y="1839378"/>
            <a:ext cx="302033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" y="1511456"/>
            <a:ext cx="6416980" cy="50864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380" y="314770"/>
            <a:ext cx="11815948" cy="10772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Recent Genome-wide Association Studies show Complex Traits are</a:t>
            </a:r>
          </a:p>
          <a:p>
            <a:r>
              <a:rPr lang="en-US" sz="3200" b="1" dirty="0"/>
              <a:t>Highly Polygenic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6133" y="1391988"/>
            <a:ext cx="4384195" cy="535531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Discovery</a:t>
            </a:r>
          </a:p>
          <a:p>
            <a:pPr lvl="1"/>
            <a:r>
              <a:rPr lang="en-US" b="1" dirty="0"/>
              <a:t>Dozens to hundreds of SNPs associated with individual traits to disease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Pleiotropy is ubiquitous</a:t>
            </a:r>
          </a:p>
          <a:p>
            <a:pPr lvl="1"/>
            <a:endParaRPr lang="en-US" b="1" dirty="0"/>
          </a:p>
          <a:p>
            <a:r>
              <a:rPr lang="en-US" b="1" u="sng" dirty="0"/>
              <a:t>Biology and causality</a:t>
            </a:r>
          </a:p>
          <a:p>
            <a:pPr lvl="1"/>
            <a:r>
              <a:rPr lang="en-US" b="1" dirty="0"/>
              <a:t>Insights to biological pathways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Gene regulatory mechanisms relevant for diseases </a:t>
            </a:r>
            <a:endParaRPr lang="en-US" dirty="0"/>
          </a:p>
          <a:p>
            <a:pPr lvl="1"/>
            <a:endParaRPr lang="en-US" b="1" dirty="0"/>
          </a:p>
          <a:p>
            <a:pPr lvl="1"/>
            <a:r>
              <a:rPr lang="en-US" b="1" dirty="0"/>
              <a:t>Mendelian randomization studies</a:t>
            </a:r>
          </a:p>
          <a:p>
            <a:pPr lvl="1"/>
            <a:endParaRPr lang="en-US" b="1" dirty="0"/>
          </a:p>
          <a:p>
            <a:r>
              <a:rPr lang="en-US" b="1" u="sng" dirty="0"/>
              <a:t>Translation</a:t>
            </a:r>
          </a:p>
          <a:p>
            <a:r>
              <a:rPr lang="en-US" b="1" dirty="0"/>
              <a:t>      </a:t>
            </a:r>
          </a:p>
          <a:p>
            <a:r>
              <a:rPr lang="en-US" b="1" dirty="0"/>
              <a:t>      New targets for therapeutic drugs</a:t>
            </a:r>
          </a:p>
          <a:p>
            <a:r>
              <a:rPr lang="en-US" b="1" dirty="0"/>
              <a:t>      </a:t>
            </a:r>
          </a:p>
          <a:p>
            <a:r>
              <a:rPr lang="en-US" b="1" dirty="0"/>
              <a:t>      Genetic risk prediction</a:t>
            </a:r>
          </a:p>
        </p:txBody>
      </p:sp>
    </p:spTree>
    <p:extLst>
      <p:ext uri="{BB962C8B-B14F-4D97-AF65-F5344CB8AC3E}">
        <p14:creationId xmlns:p14="http://schemas.microsoft.com/office/powerpoint/2010/main" val="50690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2900C-2D94-DB4A-8829-2AD81F4C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n-lt"/>
              </a:rPr>
              <a:t>Traditional</a:t>
            </a:r>
            <a:r>
              <a:rPr lang="en-US" sz="32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GWAS Analysis: Single-SNP Centric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9DCE348-B945-3646-BEC8-99FDF3EED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23413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87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5239C6-2380-4D44-912B-C1F4157D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Getting More Out of GWAS: Polygenic Analysis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B6F1811-80FD-AC47-8860-9A08A62722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936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465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A Model for </a:t>
            </a:r>
            <a:r>
              <a:rPr lang="en-US" sz="3200" b="1" u="sng" dirty="0">
                <a:latin typeface="+mn-lt"/>
              </a:rPr>
              <a:t>Joint-Effect</a:t>
            </a:r>
            <a:r>
              <a:rPr lang="en-US" sz="3200" b="1" dirty="0">
                <a:latin typeface="+mn-lt"/>
              </a:rPr>
              <a:t> of GWAS SNPs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mixed model for association of the outcome with all SNPs simultaneously</a:t>
                </a: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rgbClr val="FF0000"/>
                    </a:solidFill>
                  </a:rPr>
                  <a:t>                               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                  </a:t>
                </a:r>
                <a:r>
                  <a:rPr lang="en-US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ε</m:t>
                    </m:r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=g+</a:t>
                </a:r>
                <a:r>
                  <a:rPr lang="el-GR" dirty="0">
                    <a:solidFill>
                      <a:schemeClr val="tx1"/>
                    </a:solidFill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ε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               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0,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</a:t>
                </a:r>
                <a:r>
                  <a:rPr lang="en-US" dirty="0" err="1">
                    <a:solidFill>
                      <a:schemeClr val="tx1"/>
                    </a:solidFill>
                  </a:rPr>
                  <a:t>iid</a:t>
                </a:r>
                <a:r>
                  <a:rPr lang="en-US" dirty="0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𝑉𝑎𝑟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𝐾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(heritability)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931649" y="6176963"/>
            <a:ext cx="334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Yang et al., Nature Genetics, 2010</a:t>
            </a:r>
          </a:p>
        </p:txBody>
      </p:sp>
    </p:spTree>
    <p:extLst>
      <p:ext uri="{BB962C8B-B14F-4D97-AF65-F5344CB8AC3E}">
        <p14:creationId xmlns:p14="http://schemas.microsoft.com/office/powerpoint/2010/main" val="413026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166" y="644151"/>
            <a:ext cx="8653019" cy="5717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1649" y="6176963"/>
            <a:ext cx="334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Yang et al., Nature Genetics, 2010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40789-B23F-B140-92F7-ADBBCF882C80}"/>
              </a:ext>
            </a:extLst>
          </p:cNvPr>
          <p:cNvSpPr txBox="1"/>
          <p:nvPr/>
        </p:nvSpPr>
        <p:spPr>
          <a:xfrm>
            <a:off x="8983362" y="459485"/>
            <a:ext cx="2724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Common Variants Explain Large Fraction of Variance of  Adult Height</a:t>
            </a:r>
          </a:p>
        </p:txBody>
      </p:sp>
    </p:spTree>
    <p:extLst>
      <p:ext uri="{BB962C8B-B14F-4D97-AF65-F5344CB8AC3E}">
        <p14:creationId xmlns:p14="http://schemas.microsoft.com/office/powerpoint/2010/main" val="3053699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30683</TotalTime>
  <Words>1326</Words>
  <Application>Microsoft Macintosh PowerPoint</Application>
  <PresentationFormat>Widescreen</PresentationFormat>
  <Paragraphs>241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Complex Traits: Leveraging Polygenecity to Inform Biology, Causality and Prediction</vt:lpstr>
      <vt:lpstr>Work Led By</vt:lpstr>
      <vt:lpstr>Beginning of Modern Genetics: Mendel vs Galton </vt:lpstr>
      <vt:lpstr>Fisher’s Infinitesimal Model</vt:lpstr>
      <vt:lpstr>PowerPoint Presentation</vt:lpstr>
      <vt:lpstr>Traditional GWAS Analysis: Single-SNP Centric</vt:lpstr>
      <vt:lpstr>Getting More Out of GWAS: Polygenic Analysis</vt:lpstr>
      <vt:lpstr>A Model for Joint-Effect of GWAS SNPs</vt:lpstr>
      <vt:lpstr>PowerPoint Presentation</vt:lpstr>
      <vt:lpstr>Underlying Models for Effect-Size Distribution</vt:lpstr>
      <vt:lpstr>All complex traits are extremely polygenic, some more than others</vt:lpstr>
      <vt:lpstr>PowerPoint Presentation</vt:lpstr>
      <vt:lpstr>Known Discoveries are Only the Tip of the Iceberg</vt:lpstr>
      <vt:lpstr>Mendelian Randomization</vt:lpstr>
      <vt:lpstr>Basic Mendelian Randomization</vt:lpstr>
      <vt:lpstr>Horizontal Pleiotropy is Ubiquitous</vt:lpstr>
      <vt:lpstr>Likely Scenario for Violating InSIDE Assumption: Existence of Heritable Confounders</vt:lpstr>
      <vt:lpstr>How Can we Ever Distinguish Valid vs non-Valid Genetic Instruments: Leverage Polygenicity🤔</vt:lpstr>
      <vt:lpstr>PowerPoint Presentation</vt:lpstr>
      <vt:lpstr>MR analysis using mixture model for effect-size distribution (MR-Mix)</vt:lpstr>
      <vt:lpstr>PowerPoint Presentation</vt:lpstr>
      <vt:lpstr>Implicitly Defined Estimating Function: Non-Linear PDE</vt:lpstr>
      <vt:lpstr>Robust MR Analysis</vt:lpstr>
      <vt:lpstr>Simulation Studies: 50% Valid Instrument (Invalid Instrument Have Correlated Indirect and Direct Effects)</vt:lpstr>
      <vt:lpstr>Simulation Studies: 25% Valid Instrument (Invalid Instrument Have Correlated Indirect and Direct Effects)</vt:lpstr>
      <vt:lpstr>Estimate of Causal Effect (log-OR per SD unit) of Some Known Risk Factors on Risk of CHD</vt:lpstr>
      <vt:lpstr>Estimate of Causal Effect of Some Known Risk Factors on Risk of Breast Cancer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Polygenecity to Inform Biology, Causality and Prediction</dc:title>
  <dc:creator>Chatterjee, Nilanjan (NIH/NCI) [V]</dc:creator>
  <cp:lastModifiedBy>Chatterjee, Nilanjan (NIH/NCI) [V]</cp:lastModifiedBy>
  <cp:revision>146</cp:revision>
  <cp:lastPrinted>2018-09-26T17:03:18Z</cp:lastPrinted>
  <dcterms:created xsi:type="dcterms:W3CDTF">2018-09-21T15:41:07Z</dcterms:created>
  <dcterms:modified xsi:type="dcterms:W3CDTF">2019-02-02T16:31:18Z</dcterms:modified>
</cp:coreProperties>
</file>