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76" r:id="rId2"/>
    <p:sldId id="321" r:id="rId3"/>
    <p:sldId id="287" r:id="rId4"/>
    <p:sldId id="312" r:id="rId5"/>
    <p:sldId id="322" r:id="rId6"/>
    <p:sldId id="288" r:id="rId7"/>
    <p:sldId id="289" r:id="rId8"/>
    <p:sldId id="320" r:id="rId9"/>
    <p:sldId id="261" r:id="rId10"/>
    <p:sldId id="323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302" r:id="rId19"/>
    <p:sldId id="324" r:id="rId20"/>
    <p:sldId id="306" r:id="rId21"/>
    <p:sldId id="325" r:id="rId22"/>
    <p:sldId id="311" r:id="rId23"/>
    <p:sldId id="314" r:id="rId24"/>
    <p:sldId id="316" r:id="rId25"/>
    <p:sldId id="319" r:id="rId26"/>
    <p:sldId id="315" r:id="rId27"/>
    <p:sldId id="282" r:id="rId28"/>
  </p:sldIdLst>
  <p:sldSz cx="6858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ine Meloche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CF45D0-B3EA-4844-B616-E8ABCFCBE20D}">
  <a:tblStyle styleId="{52CF45D0-B3EA-4844-B616-E8ABCFCBE2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640"/>
    <p:restoredTop sz="94674"/>
  </p:normalViewPr>
  <p:slideViewPr>
    <p:cSldViewPr snapToGrid="0" snapToObjects="1">
      <p:cViewPr varScale="1">
        <p:scale>
          <a:sx n="139" d="100"/>
          <a:sy n="139" d="100"/>
        </p:scale>
        <p:origin x="17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04T12:36:42.232" idx="2">
    <p:pos x="6000" y="0"/>
    <p:text>j'écrirais ta légende de couleur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04T12:39:39.242" idx="3">
    <p:pos x="6000" y="0"/>
    <p:text>c'est les cas au total? EG et EP?</p:text>
  </p:cm>
  <p:cm authorId="0" dt="2018-05-04T12:48:48.192" idx="4">
    <p:pos x="6000" y="100"/>
    <p:text>la figure de droite est floue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482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A1D53-14B1-40F7-80E8-8E696BD053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8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ef99990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8ef99990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 les EG et les EP...pas très convainquant...les gènes ne sont pas liés à l’épilepsie et de toute façon pas significatifs...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7971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e1ea2ae5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e1ea2ae5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0471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e1ea2ae56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e1ea2ae56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289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e1ea2ae5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e1ea2ae56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2234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e1ea2ae56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e1ea2ae56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31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dc3c0af6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dc3c0af6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19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39743-1D38-4957-96D5-364F15A9F015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979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8b1041d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8b1041d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295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b1041df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b1041df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ICi je dis que les contrôles et les cas peuvent être mis ensemble pour l’étude...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415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8ef99990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8ef99990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Ici je dis qu’on trouve rien avec un GWAS normal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872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ef999902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ef999902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Ça c’est le IBD par paires...Il y a moins de paires de patients qui partagent que de contrôles à chaque position...ça se rapproche quand même de ce qu’il y avait dans l’étude de Gauvin...même que nos patients sont comme les CEU!! Mais je ne vais p-e pas le mentionner...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733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b1041df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8b1041df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 que je veux voir à droite...ce que je ne vois pas à gauche...c’est juste un bordel...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50701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8ef99990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8ef99990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Il y a un segment ou 2 qui ont l’air de ressortir à gauche pour les EG, mais ils sont partagés par 500 ou 1500 paires de patients...ce qui est très ennuyeux quand on cherche une cause assez rare pour la maladie...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73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ef99990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8ef99990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Ça c’est pour les clusters, donc les segments partagés par plusieurs individus. À gauche tous et à droite seulement ceux qui sont partagés par plus de patients...donc à gauche les plus hauts c’est qu’ils sont partagés par plus de contrôles...ce qui ne nous intéresse pas tant à ce stade-ci...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562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3781" y="744575"/>
            <a:ext cx="639045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3775" y="2834125"/>
            <a:ext cx="639045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0762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6858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33775" y="2150850"/>
            <a:ext cx="63904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085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 rtl="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3624300" y="1152475"/>
            <a:ext cx="299992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 rtl="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33775" y="555600"/>
            <a:ext cx="2106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33775" y="1389600"/>
            <a:ext cx="2106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286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685800" lvl="1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 rtl="0">
              <a:spcBef>
                <a:spcPts val="120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 rtl="0">
              <a:spcBef>
                <a:spcPts val="120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 rtl="0">
              <a:spcBef>
                <a:spcPts val="120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 rtl="0">
              <a:spcBef>
                <a:spcPts val="1200"/>
              </a:spcBef>
              <a:spcAft>
                <a:spcPts val="120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67688" y="450150"/>
            <a:ext cx="477585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125"/>
            <a:ext cx="3429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99125" y="1233175"/>
            <a:ext cx="30339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99125" y="2803075"/>
            <a:ext cx="3033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3704625" y="724075"/>
            <a:ext cx="287775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342900" lvl="0" indent="-257175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33775" y="4230575"/>
            <a:ext cx="44991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34290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33775" y="1106125"/>
            <a:ext cx="639045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33775" y="3152225"/>
            <a:ext cx="639045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257175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 algn="ctr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 rtl="0">
              <a:spcBef>
                <a:spcPts val="120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 rtl="0">
              <a:spcBef>
                <a:spcPts val="120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 rtl="0">
              <a:spcBef>
                <a:spcPts val="120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 rtl="0">
              <a:spcBef>
                <a:spcPts val="1200"/>
              </a:spcBef>
              <a:spcAft>
                <a:spcPts val="1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FCB3FA-ECD8-476D-98AC-5715A4609726}" type="datetimeFigureOut">
              <a:rPr lang="fr-FR" altLang="en-US"/>
              <a:pPr/>
              <a:t>07/08/2018</a:t>
            </a:fld>
            <a:endParaRPr lang="fr-FR" alt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6330ACB-BE0F-4B9C-B8CC-50C470EB827C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66421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3775" y="1152475"/>
            <a:ext cx="639045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354344" y="4663217"/>
            <a:ext cx="411525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750">
                <a:solidFill>
                  <a:schemeClr val="dk2"/>
                </a:solidFill>
              </a:defRPr>
            </a:lvl1pPr>
            <a:lvl2pPr lvl="1" algn="r" rtl="0">
              <a:buNone/>
              <a:defRPr sz="750">
                <a:solidFill>
                  <a:schemeClr val="dk2"/>
                </a:solidFill>
              </a:defRPr>
            </a:lvl2pPr>
            <a:lvl3pPr lvl="2" algn="r" rtl="0">
              <a:buNone/>
              <a:defRPr sz="750">
                <a:solidFill>
                  <a:schemeClr val="dk2"/>
                </a:solidFill>
              </a:defRPr>
            </a:lvl3pPr>
            <a:lvl4pPr lvl="3" algn="r" rtl="0">
              <a:buNone/>
              <a:defRPr sz="750">
                <a:solidFill>
                  <a:schemeClr val="dk2"/>
                </a:solidFill>
              </a:defRPr>
            </a:lvl4pPr>
            <a:lvl5pPr lvl="4" algn="r" rtl="0">
              <a:buNone/>
              <a:defRPr sz="750">
                <a:solidFill>
                  <a:schemeClr val="dk2"/>
                </a:solidFill>
              </a:defRPr>
            </a:lvl5pPr>
            <a:lvl6pPr lvl="5" algn="r" rtl="0">
              <a:buNone/>
              <a:defRPr sz="750">
                <a:solidFill>
                  <a:schemeClr val="dk2"/>
                </a:solidFill>
              </a:defRPr>
            </a:lvl6pPr>
            <a:lvl7pPr lvl="6" algn="r" rtl="0">
              <a:buNone/>
              <a:defRPr sz="750">
                <a:solidFill>
                  <a:schemeClr val="dk2"/>
                </a:solidFill>
              </a:defRPr>
            </a:lvl7pPr>
            <a:lvl8pPr lvl="7" algn="r" rtl="0">
              <a:buNone/>
              <a:defRPr sz="750">
                <a:solidFill>
                  <a:schemeClr val="dk2"/>
                </a:solidFill>
              </a:defRPr>
            </a:lvl8pPr>
            <a:lvl9pPr lvl="8" algn="r" rtl="0"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CA" smtClean="0"/>
              <a:pPr/>
              <a:t>‹#›</a:t>
            </a:fld>
            <a:endParaRPr lang="fr-CA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jpeg"/><Relationship Id="rId12" Type="http://schemas.openxmlformats.org/officeDocument/2006/relationships/hyperlink" Target="mailto:simon2_girard@uqac.ca" TargetMode="External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.xml"/><Relationship Id="rId10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Relationship Id="rId3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4.tiff"/><Relationship Id="rId5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tags" Target="../tags/tag18.xml"/><Relationship Id="rId12" Type="http://schemas.openxmlformats.org/officeDocument/2006/relationships/tags" Target="../tags/tag19.xml"/><Relationship Id="rId13" Type="http://schemas.openxmlformats.org/officeDocument/2006/relationships/tags" Target="../tags/tag20.xml"/><Relationship Id="rId14" Type="http://schemas.openxmlformats.org/officeDocument/2006/relationships/slideLayout" Target="../slideLayouts/slideLayout9.xml"/><Relationship Id="rId15" Type="http://schemas.openxmlformats.org/officeDocument/2006/relationships/notesSlide" Target="../notesSlides/notesSlide2.xml"/><Relationship Id="rId16" Type="http://schemas.openxmlformats.org/officeDocument/2006/relationships/image" Target="../media/image9.jpeg"/><Relationship Id="rId17" Type="http://schemas.openxmlformats.org/officeDocument/2006/relationships/image" Target="../media/image10.jpeg"/><Relationship Id="rId18" Type="http://schemas.openxmlformats.org/officeDocument/2006/relationships/image" Target="../media/image11.jpeg"/><Relationship Id="rId19" Type="http://schemas.openxmlformats.org/officeDocument/2006/relationships/image" Target="../media/image12.jpg"/><Relationship Id="rId1" Type="http://schemas.openxmlformats.org/officeDocument/2006/relationships/tags" Target="../tags/tag8.xml"/><Relationship Id="rId2" Type="http://schemas.openxmlformats.org/officeDocument/2006/relationships/tags" Target="../tags/tag9.xml"/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tags" Target="../tags/tag13.xml"/><Relationship Id="rId7" Type="http://schemas.openxmlformats.org/officeDocument/2006/relationships/tags" Target="../tags/tag14.xml"/><Relationship Id="rId8" Type="http://schemas.openxmlformats.org/officeDocument/2006/relationships/tags" Target="../tags/tag15.xml"/><Relationship Id="rId9" Type="http://schemas.openxmlformats.org/officeDocument/2006/relationships/tags" Target="../tags/tag16.xml"/><Relationship Id="rId10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fr-FR">
              <a:ea typeface="+mn-ea"/>
            </a:endParaRPr>
          </a:p>
        </p:txBody>
      </p:sp>
      <p:pic>
        <p:nvPicPr>
          <p:cNvPr id="13315" name="Image 6" descr="DOCppt UQAC H13-06.jpg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2"/>
          <a:stretch/>
        </p:blipFill>
        <p:spPr bwMode="auto">
          <a:xfrm>
            <a:off x="0" y="1"/>
            <a:ext cx="6858000" cy="392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5926" y="3918486"/>
            <a:ext cx="6852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 err="1"/>
              <a:t>Using</a:t>
            </a:r>
            <a:r>
              <a:rPr lang="fr-CA" sz="1600" dirty="0"/>
              <a:t> populations and pedigrees structures to </a:t>
            </a:r>
            <a:r>
              <a:rPr lang="fr-CA" sz="1600" dirty="0" err="1"/>
              <a:t>identify</a:t>
            </a:r>
            <a:r>
              <a:rPr lang="fr-CA" sz="1600" dirty="0"/>
              <a:t> </a:t>
            </a:r>
            <a:r>
              <a:rPr lang="fr-CA" sz="1600" dirty="0" err="1"/>
              <a:t>genetic</a:t>
            </a:r>
            <a:r>
              <a:rPr lang="fr-CA" sz="1600" dirty="0"/>
              <a:t> variations </a:t>
            </a:r>
            <a:r>
              <a:rPr lang="fr-CA" sz="1600" dirty="0" err="1"/>
              <a:t>associated</a:t>
            </a:r>
            <a:r>
              <a:rPr lang="fr-CA" sz="1600" dirty="0"/>
              <a:t> </a:t>
            </a:r>
            <a:r>
              <a:rPr lang="fr-CA" sz="1600" dirty="0" err="1"/>
              <a:t>with</a:t>
            </a:r>
            <a:r>
              <a:rPr lang="fr-CA" sz="1600" dirty="0"/>
              <a:t> </a:t>
            </a:r>
            <a:r>
              <a:rPr lang="fr-CA" sz="1600" dirty="0" err="1"/>
              <a:t>epilepsy</a:t>
            </a:r>
            <a:r>
              <a:rPr lang="fr-CA" sz="1600" dirty="0"/>
              <a:t>.</a:t>
            </a:r>
            <a:endParaRPr lang="en-US" sz="1500" b="1" dirty="0"/>
          </a:p>
        </p:txBody>
      </p:sp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5433646" y="4559911"/>
            <a:ext cx="1088048" cy="402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" name="Image 7" descr="DOCppt UQAC H13-04.jpg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1"/>
          <a:stretch/>
        </p:blipFill>
        <p:spPr bwMode="auto">
          <a:xfrm>
            <a:off x="0" y="4238737"/>
            <a:ext cx="6858000" cy="90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>
            <p:custDataLst>
              <p:tags r:id="rId7"/>
            </p:custDataLst>
          </p:nvPr>
        </p:nvSpPr>
        <p:spPr>
          <a:xfrm>
            <a:off x="0" y="4238737"/>
            <a:ext cx="6737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800" dirty="0">
                <a:solidFill>
                  <a:schemeClr val="bg1"/>
                </a:solidFill>
              </a:rPr>
              <a:t>Simon L. Girard – Professor - Université du Québec à Chicoutimi</a:t>
            </a:r>
          </a:p>
          <a:p>
            <a:pPr algn="ctr"/>
            <a:r>
              <a:rPr lang="fr-CA" sz="1800" u="sng" dirty="0">
                <a:solidFill>
                  <a:schemeClr val="tx2">
                    <a:lumMod val="40000"/>
                    <a:lumOff val="60000"/>
                  </a:schemeClr>
                </a:solidFill>
                <a:hlinkClick r:id="rId12"/>
              </a:rPr>
              <a:t>simon2_girard@uqac.ca</a:t>
            </a:r>
            <a:endParaRPr lang="fr-CA" sz="1800" u="sng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3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0"/>
            <a:ext cx="6107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288019" y="186292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dirty="0" err="1"/>
              <a:t>Principle</a:t>
            </a:r>
            <a:r>
              <a:rPr lang="fr" dirty="0"/>
              <a:t> component </a:t>
            </a:r>
            <a:r>
              <a:rPr lang="fr" dirty="0" err="1"/>
              <a:t>analysis</a:t>
            </a:r>
            <a:endParaRPr dirty="0"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209" y="742053"/>
            <a:ext cx="5288070" cy="4232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7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266" y="194042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dirty="0"/>
              <a:t>Standard GWAS for </a:t>
            </a:r>
            <a:r>
              <a:rPr lang="fr" dirty="0" err="1"/>
              <a:t>unrelated</a:t>
            </a:r>
            <a:r>
              <a:rPr lang="fr" dirty="0"/>
              <a:t> cases and </a:t>
            </a:r>
            <a:r>
              <a:rPr lang="fr" dirty="0" err="1"/>
              <a:t>controls</a:t>
            </a:r>
            <a:endParaRPr dirty="0"/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871" y="1300067"/>
            <a:ext cx="5841239" cy="3659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6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226026" y="116550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fr" dirty="0"/>
              <a:t>IBD sharing per </a:t>
            </a:r>
            <a:r>
              <a:rPr lang="fr" dirty="0" err="1"/>
              <a:t>genomic</a:t>
            </a:r>
            <a:r>
              <a:rPr lang="fr" dirty="0"/>
              <a:t> position</a:t>
            </a:r>
            <a:endParaRPr dirty="0"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51" y="1033303"/>
            <a:ext cx="66294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/>
          <p:nvPr/>
        </p:nvSpPr>
        <p:spPr>
          <a:xfrm>
            <a:off x="1754448" y="3350622"/>
            <a:ext cx="4103912" cy="91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dirty="0" err="1"/>
              <a:t>Average</a:t>
            </a:r>
            <a:r>
              <a:rPr lang="fr" dirty="0"/>
              <a:t> </a:t>
            </a:r>
            <a:r>
              <a:rPr lang="en-US" dirty="0" smtClean="0"/>
              <a:t>pairwise-IBD for </a:t>
            </a:r>
            <a:r>
              <a:rPr lang="fr" dirty="0" smtClean="0"/>
              <a:t>patients</a:t>
            </a:r>
            <a:r>
              <a:rPr lang="fr" dirty="0"/>
              <a:t>: 0.2%</a:t>
            </a:r>
            <a:endParaRPr dirty="0"/>
          </a:p>
          <a:p>
            <a:r>
              <a:rPr lang="fr" dirty="0" err="1"/>
              <a:t>Average</a:t>
            </a:r>
            <a:r>
              <a:rPr lang="fr" dirty="0"/>
              <a:t> </a:t>
            </a:r>
            <a:r>
              <a:rPr lang="en-US" dirty="0" smtClean="0"/>
              <a:t>pairwise-IBD for </a:t>
            </a:r>
            <a:r>
              <a:rPr lang="fr" dirty="0" err="1" smtClean="0"/>
              <a:t>controls</a:t>
            </a:r>
            <a:r>
              <a:rPr lang="fr" dirty="0"/>
              <a:t>: 0.4%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85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285638" y="79742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sz="1800" dirty="0" err="1"/>
              <a:t>Pairwise</a:t>
            </a:r>
            <a:r>
              <a:rPr lang="fr" sz="1800" dirty="0"/>
              <a:t> IBD segments </a:t>
            </a:r>
            <a:r>
              <a:rPr lang="fr" sz="1800" dirty="0" err="1"/>
              <a:t>amongst</a:t>
            </a:r>
            <a:r>
              <a:rPr lang="fr" sz="1800" dirty="0"/>
              <a:t> </a:t>
            </a:r>
            <a:r>
              <a:rPr lang="fr" sz="1800" dirty="0" err="1"/>
              <a:t>our</a:t>
            </a:r>
            <a:r>
              <a:rPr lang="fr" sz="1800" dirty="0"/>
              <a:t> </a:t>
            </a:r>
            <a:r>
              <a:rPr lang="fr" sz="1800" dirty="0" err="1"/>
              <a:t>cohort</a:t>
            </a:r>
            <a:endParaRPr sz="1800" dirty="0"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238" y="747564"/>
            <a:ext cx="3978323" cy="317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/>
          <p:nvPr/>
        </p:nvSpPr>
        <p:spPr>
          <a:xfrm>
            <a:off x="4210561" y="3919144"/>
            <a:ext cx="27135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fr" sz="525">
                <a:solidFill>
                  <a:schemeClr val="dk2"/>
                </a:solidFill>
              </a:rPr>
              <a:t>Lin R et al. (2013) Identity-by-Descent Mapping to Detect Rare Variants Conferring Susceptibility to Multiple Sclerosis. PLoS ONE 8(3)</a:t>
            </a:r>
            <a:endParaRPr sz="1050"/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5036" y="1819819"/>
            <a:ext cx="2330438" cy="209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77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298499" y="395520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>
              <a:buSzPts val="1100"/>
            </a:pPr>
            <a:r>
              <a:rPr lang="fr-CA" sz="1600" dirty="0" err="1"/>
              <a:t>Pairwise</a:t>
            </a:r>
            <a:r>
              <a:rPr lang="fr-CA" sz="1600" dirty="0"/>
              <a:t> IBD segments in </a:t>
            </a:r>
            <a:r>
              <a:rPr lang="fr-CA" sz="1600" dirty="0" err="1"/>
              <a:t>stratified</a:t>
            </a:r>
            <a:r>
              <a:rPr lang="fr-CA" sz="1600" dirty="0"/>
              <a:t> </a:t>
            </a:r>
            <a:r>
              <a:rPr lang="fr-CA" sz="1600" dirty="0" err="1"/>
              <a:t>cohorts</a:t>
            </a:r>
            <a:r>
              <a:rPr lang="fr-CA" sz="1600" dirty="0"/>
              <a:t> (Types of </a:t>
            </a:r>
            <a:r>
              <a:rPr lang="fr-CA" sz="1600" dirty="0" err="1"/>
              <a:t>epilepsy</a:t>
            </a:r>
            <a:r>
              <a:rPr lang="fr-CA" sz="1600" dirty="0"/>
              <a:t>)</a:t>
            </a:r>
            <a:endParaRPr sz="1600" dirty="0"/>
          </a:p>
          <a:p>
            <a:endParaRPr sz="1600" dirty="0"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634831"/>
            <a:ext cx="3249972" cy="251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724" y="1634831"/>
            <a:ext cx="3249972" cy="251134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1128413" y="1456444"/>
            <a:ext cx="1411875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sz="1050"/>
              <a:t>Patients EG</a:t>
            </a:r>
            <a:endParaRPr sz="1050"/>
          </a:p>
        </p:txBody>
      </p:sp>
      <p:sp>
        <p:nvSpPr>
          <p:cNvPr id="125" name="Google Shape;125;p23"/>
          <p:cNvSpPr txBox="1"/>
          <p:nvPr/>
        </p:nvSpPr>
        <p:spPr>
          <a:xfrm>
            <a:off x="4412775" y="1456444"/>
            <a:ext cx="1411875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sz="1050"/>
              <a:t>Patients EP</a:t>
            </a: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32459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297450" y="216320"/>
            <a:ext cx="65605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sz="1500" dirty="0"/>
              <a:t>Association </a:t>
            </a:r>
            <a:r>
              <a:rPr lang="fr" sz="1500" dirty="0" err="1"/>
              <a:t>study</a:t>
            </a:r>
            <a:r>
              <a:rPr lang="fr" sz="1500" dirty="0"/>
              <a:t> for IBD segments </a:t>
            </a:r>
            <a:r>
              <a:rPr lang="fr" sz="1500" dirty="0" err="1"/>
              <a:t>shared</a:t>
            </a:r>
            <a:r>
              <a:rPr lang="fr" sz="1500" dirty="0"/>
              <a:t> </a:t>
            </a:r>
            <a:r>
              <a:rPr lang="fr" sz="1500" dirty="0" err="1"/>
              <a:t>amongst</a:t>
            </a:r>
            <a:r>
              <a:rPr lang="fr" sz="1500" dirty="0"/>
              <a:t> </a:t>
            </a:r>
            <a:r>
              <a:rPr lang="fr" sz="1500" dirty="0" err="1"/>
              <a:t>many</a:t>
            </a:r>
            <a:r>
              <a:rPr lang="fr" sz="1500" dirty="0"/>
              <a:t> </a:t>
            </a:r>
            <a:r>
              <a:rPr lang="fr" sz="1500" dirty="0" err="1"/>
              <a:t>individuals</a:t>
            </a:r>
            <a:endParaRPr sz="1500" dirty="0"/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62" y="1535682"/>
            <a:ext cx="3449531" cy="266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8526" y="1535680"/>
            <a:ext cx="3449531" cy="266555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3658181" y="1247681"/>
            <a:ext cx="3139875" cy="20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fr" sz="1050" dirty="0"/>
              <a:t>IBD segments </a:t>
            </a:r>
            <a:r>
              <a:rPr lang="fr" sz="1050" dirty="0" err="1"/>
              <a:t>higher</a:t>
            </a:r>
            <a:r>
              <a:rPr lang="fr" sz="1050" dirty="0"/>
              <a:t> in cases</a:t>
            </a:r>
            <a:endParaRPr sz="1050" dirty="0"/>
          </a:p>
        </p:txBody>
      </p:sp>
      <p:sp>
        <p:nvSpPr>
          <p:cNvPr id="134" name="Google Shape;134;p24"/>
          <p:cNvSpPr txBox="1"/>
          <p:nvPr/>
        </p:nvSpPr>
        <p:spPr>
          <a:xfrm>
            <a:off x="1161816" y="1247681"/>
            <a:ext cx="1271025" cy="20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fr" sz="1050" dirty="0"/>
              <a:t>All IBD segments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3800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1" y="1520532"/>
            <a:ext cx="3486149" cy="269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7546" y="1520532"/>
            <a:ext cx="3486155" cy="269385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/>
          <p:nvPr/>
        </p:nvSpPr>
        <p:spPr>
          <a:xfrm>
            <a:off x="943556" y="1278000"/>
            <a:ext cx="20259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fr" sz="1050" dirty="0" err="1"/>
              <a:t>Generalized</a:t>
            </a:r>
            <a:r>
              <a:rPr lang="fr" sz="1050" dirty="0"/>
              <a:t> </a:t>
            </a:r>
            <a:r>
              <a:rPr lang="fr" sz="1050" dirty="0" err="1"/>
              <a:t>Epilepsy</a:t>
            </a:r>
            <a:endParaRPr sz="1050" dirty="0"/>
          </a:p>
        </p:txBody>
      </p:sp>
      <p:sp>
        <p:nvSpPr>
          <p:cNvPr id="143" name="Google Shape;143;p25"/>
          <p:cNvSpPr txBox="1"/>
          <p:nvPr/>
        </p:nvSpPr>
        <p:spPr>
          <a:xfrm>
            <a:off x="4101975" y="1278000"/>
            <a:ext cx="20259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fr" sz="1050" dirty="0"/>
              <a:t>P</a:t>
            </a:r>
            <a:r>
              <a:rPr lang="fr-CA" sz="1050" dirty="0" err="1"/>
              <a:t>artial</a:t>
            </a:r>
            <a:r>
              <a:rPr lang="fr-CA" sz="1050" dirty="0"/>
              <a:t> </a:t>
            </a:r>
            <a:r>
              <a:rPr lang="fr-CA" sz="1050" dirty="0" err="1"/>
              <a:t>Epilepsy</a:t>
            </a:r>
            <a:endParaRPr sz="1050" dirty="0"/>
          </a:p>
        </p:txBody>
      </p:sp>
      <p:sp>
        <p:nvSpPr>
          <p:cNvPr id="144" name="Google Shape;144;p25"/>
          <p:cNvSpPr/>
          <p:nvPr/>
        </p:nvSpPr>
        <p:spPr>
          <a:xfrm>
            <a:off x="1340569" y="2352506"/>
            <a:ext cx="701325" cy="157500"/>
          </a:xfrm>
          <a:prstGeom prst="wedgeRectCallout">
            <a:avLst>
              <a:gd name="adj1" fmla="val 44126"/>
              <a:gd name="adj2" fmla="val 12465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-US" sz="750" dirty="0" smtClean="0"/>
              <a:t>No gene</a:t>
            </a:r>
            <a:endParaRPr sz="750" dirty="0"/>
          </a:p>
        </p:txBody>
      </p:sp>
      <p:sp>
        <p:nvSpPr>
          <p:cNvPr id="145" name="Google Shape;145;p25"/>
          <p:cNvSpPr/>
          <p:nvPr/>
        </p:nvSpPr>
        <p:spPr>
          <a:xfrm>
            <a:off x="2268131" y="2242425"/>
            <a:ext cx="701325" cy="469125"/>
          </a:xfrm>
          <a:prstGeom prst="wedgeRectCallout">
            <a:avLst>
              <a:gd name="adj1" fmla="val -37028"/>
              <a:gd name="adj2" fmla="val 7415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fr" sz="450">
                <a:solidFill>
                  <a:schemeClr val="dk1"/>
                </a:solidFill>
              </a:rPr>
              <a:t>PLEKHA7, OR7E14P, RPS13, PIK3C2A, NUCB2, LOC105376575, NCR3LG1, KCNJ11, ABCC8, USH1C</a:t>
            </a:r>
            <a:endParaRPr sz="450"/>
          </a:p>
        </p:txBody>
      </p:sp>
      <p:sp>
        <p:nvSpPr>
          <p:cNvPr id="146" name="Google Shape;146;p25"/>
          <p:cNvSpPr/>
          <p:nvPr/>
        </p:nvSpPr>
        <p:spPr>
          <a:xfrm>
            <a:off x="852525" y="2554088"/>
            <a:ext cx="668700" cy="157500"/>
          </a:xfrm>
          <a:prstGeom prst="wedgeRectCallout">
            <a:avLst>
              <a:gd name="adj1" fmla="val -25493"/>
              <a:gd name="adj2" fmla="val 10195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indent="647700">
              <a:lnSpc>
                <a:spcPct val="115000"/>
              </a:lnSpc>
            </a:pPr>
            <a:endParaRPr sz="75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fr" sz="750">
                <a:solidFill>
                  <a:schemeClr val="dk1"/>
                </a:solidFill>
              </a:rPr>
              <a:t>LINC00882</a:t>
            </a:r>
            <a:endParaRPr sz="750">
              <a:solidFill>
                <a:schemeClr val="dk1"/>
              </a:solidFill>
            </a:endParaRPr>
          </a:p>
          <a:p>
            <a:endParaRPr sz="750"/>
          </a:p>
        </p:txBody>
      </p:sp>
      <p:sp>
        <p:nvSpPr>
          <p:cNvPr id="147" name="Google Shape;147;p25"/>
          <p:cNvSpPr/>
          <p:nvPr/>
        </p:nvSpPr>
        <p:spPr>
          <a:xfrm>
            <a:off x="4359619" y="2602538"/>
            <a:ext cx="701325" cy="242775"/>
          </a:xfrm>
          <a:prstGeom prst="wedgeRectCallout">
            <a:avLst>
              <a:gd name="adj1" fmla="val 44126"/>
              <a:gd name="adj2" fmla="val 12465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indent="647700">
              <a:lnSpc>
                <a:spcPct val="115000"/>
              </a:lnSpc>
            </a:pPr>
            <a:endParaRPr sz="75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</a:pPr>
            <a:r>
              <a:rPr lang="fr" sz="750">
                <a:solidFill>
                  <a:schemeClr val="dk1"/>
                </a:solidFill>
              </a:rPr>
              <a:t>PRSS1,</a:t>
            </a:r>
            <a:endParaRPr sz="75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fr" sz="750">
                <a:solidFill>
                  <a:schemeClr val="dk1"/>
                </a:solidFill>
              </a:rPr>
              <a:t>PRSS3P2</a:t>
            </a:r>
            <a:endParaRPr sz="750">
              <a:solidFill>
                <a:schemeClr val="dk1"/>
              </a:solidFill>
            </a:endParaRPr>
          </a:p>
          <a:p>
            <a:endParaRPr sz="750"/>
          </a:p>
        </p:txBody>
      </p:sp>
      <p:sp>
        <p:nvSpPr>
          <p:cNvPr id="13" name="Google Shape;130;p24">
            <a:extLst>
              <a:ext uri="{FF2B5EF4-FFF2-40B4-BE49-F238E27FC236}">
                <a16:creationId xmlns="" xmlns:a16="http://schemas.microsoft.com/office/drawing/2014/main" id="{EB4A34C6-F715-6645-BDEB-7C985CEB04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sz="1500" dirty="0"/>
              <a:t>Association </a:t>
            </a:r>
            <a:r>
              <a:rPr lang="fr" sz="1500" dirty="0" err="1"/>
              <a:t>study</a:t>
            </a:r>
            <a:r>
              <a:rPr lang="fr" sz="1500" dirty="0"/>
              <a:t> for IBD segments </a:t>
            </a:r>
            <a:r>
              <a:rPr lang="fr" sz="1500" dirty="0" err="1"/>
              <a:t>shared</a:t>
            </a:r>
            <a:r>
              <a:rPr lang="fr" sz="1500" dirty="0"/>
              <a:t> </a:t>
            </a:r>
            <a:r>
              <a:rPr lang="fr" sz="1500" dirty="0" err="1"/>
              <a:t>amongst</a:t>
            </a:r>
            <a:r>
              <a:rPr lang="fr" sz="1500" dirty="0"/>
              <a:t> </a:t>
            </a:r>
            <a:r>
              <a:rPr lang="fr" sz="1500" dirty="0" err="1"/>
              <a:t>many</a:t>
            </a:r>
            <a:r>
              <a:rPr lang="fr" sz="1500" dirty="0"/>
              <a:t> </a:t>
            </a:r>
            <a:r>
              <a:rPr lang="fr" sz="1500" dirty="0" err="1"/>
              <a:t>individuals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206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9"/>
          <p:cNvSpPr txBox="1">
            <a:spLocks noGrp="1"/>
          </p:cNvSpPr>
          <p:nvPr>
            <p:ph type="title"/>
          </p:nvPr>
        </p:nvSpPr>
        <p:spPr>
          <a:xfrm>
            <a:off x="220444" y="0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sz="2000" dirty="0" err="1"/>
              <a:t>Pairwise</a:t>
            </a:r>
            <a:r>
              <a:rPr lang="fr" sz="2000" dirty="0"/>
              <a:t> sharing in </a:t>
            </a:r>
            <a:r>
              <a:rPr lang="fr" sz="2000" dirty="0" err="1"/>
              <a:t>genes</a:t>
            </a:r>
            <a:r>
              <a:rPr lang="fr" sz="2000" dirty="0"/>
              <a:t> in </a:t>
            </a:r>
            <a:r>
              <a:rPr lang="fr" sz="2000" dirty="0" err="1"/>
              <a:t>controls</a:t>
            </a:r>
            <a:r>
              <a:rPr lang="fr" sz="2000" dirty="0"/>
              <a:t> vs EG patients </a:t>
            </a:r>
            <a:endParaRPr sz="2000" dirty="0"/>
          </a:p>
        </p:txBody>
      </p:sp>
      <p:pic>
        <p:nvPicPr>
          <p:cNvPr id="380" name="Google Shape;38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77" y="484991"/>
            <a:ext cx="5715315" cy="345157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9"/>
          <p:cNvSpPr txBox="1"/>
          <p:nvPr/>
        </p:nvSpPr>
        <p:spPr>
          <a:xfrm>
            <a:off x="693187" y="4136790"/>
            <a:ext cx="5606917" cy="61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050" dirty="0" smtClean="0"/>
              <a:t>For each gene, comparison of the number of pairwise IBD between patients and control</a:t>
            </a:r>
          </a:p>
          <a:p>
            <a:endParaRPr lang="en-US" sz="1050" dirty="0"/>
          </a:p>
          <a:p>
            <a:r>
              <a:rPr lang="en-US" sz="1050" dirty="0" smtClean="0"/>
              <a:t>In red : The top 50 genes enriched in patients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16066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79;p59"/>
          <p:cNvSpPr txBox="1">
            <a:spLocks/>
          </p:cNvSpPr>
          <p:nvPr/>
        </p:nvSpPr>
        <p:spPr>
          <a:xfrm>
            <a:off x="220444" y="0"/>
            <a:ext cx="6390450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smtClean="0"/>
              <a:t>LOF </a:t>
            </a:r>
            <a:r>
              <a:rPr lang="en-US" sz="2000" dirty="0"/>
              <a:t>variants in genes found in </a:t>
            </a:r>
            <a:r>
              <a:rPr lang="en-US" sz="2000" dirty="0" smtClean="0"/>
              <a:t>pairwise-IBD-genes</a:t>
            </a:r>
          </a:p>
          <a:p>
            <a:pPr algn="ctr"/>
            <a:r>
              <a:rPr lang="en-US" sz="2000" dirty="0" smtClean="0"/>
              <a:t>Generalized Epilepsy</a:t>
            </a:r>
            <a:endParaRPr lang="fr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720670" y="4339525"/>
            <a:ext cx="5890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Box : Panel of 50 </a:t>
            </a:r>
            <a:r>
              <a:rPr lang="fr-FR" dirty="0" err="1"/>
              <a:t>genes</a:t>
            </a:r>
            <a:r>
              <a:rPr lang="fr-FR" dirty="0"/>
              <a:t> </a:t>
            </a:r>
            <a:r>
              <a:rPr lang="fr-FR" dirty="0" err="1"/>
              <a:t>randomly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in the </a:t>
            </a:r>
            <a:r>
              <a:rPr lang="fr-FR" dirty="0" err="1"/>
              <a:t>genome</a:t>
            </a:r>
            <a:r>
              <a:rPr lang="fr-FR" dirty="0"/>
              <a:t> (n=500)</a:t>
            </a:r>
          </a:p>
          <a:p>
            <a:r>
              <a:rPr lang="fr-FR" dirty="0"/>
              <a:t>Blue : Panel of 50 </a:t>
            </a:r>
            <a:r>
              <a:rPr lang="fr-FR" dirty="0" err="1"/>
              <a:t>genes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in </a:t>
            </a:r>
            <a:r>
              <a:rPr lang="fr-FR" dirty="0" err="1"/>
              <a:t>epilepsy</a:t>
            </a:r>
            <a:r>
              <a:rPr lang="fr-FR" dirty="0"/>
              <a:t> </a:t>
            </a:r>
            <a:r>
              <a:rPr lang="fr-FR" dirty="0" err="1"/>
              <a:t>genes</a:t>
            </a:r>
            <a:r>
              <a:rPr lang="fr-FR" dirty="0"/>
              <a:t> (</a:t>
            </a:r>
            <a:r>
              <a:rPr lang="fr-FR" dirty="0" err="1"/>
              <a:t>EpiPM</a:t>
            </a:r>
            <a:r>
              <a:rPr lang="fr-FR" dirty="0"/>
              <a:t>) (n=10)</a:t>
            </a:r>
          </a:p>
          <a:p>
            <a:r>
              <a:rPr lang="fr-FR" dirty="0" err="1"/>
              <a:t>Red</a:t>
            </a:r>
            <a:r>
              <a:rPr lang="fr-FR" dirty="0"/>
              <a:t> : The top 50 </a:t>
            </a:r>
            <a:r>
              <a:rPr lang="fr-FR" dirty="0" err="1"/>
              <a:t>genes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pairwise</a:t>
            </a:r>
            <a:r>
              <a:rPr lang="fr-FR" dirty="0"/>
              <a:t>-IBD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enrichment</a:t>
            </a:r>
            <a:endParaRPr lang="fr-FR" dirty="0"/>
          </a:p>
          <a:p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CE4ECB7-0FA6-F14D-931E-30AA0FA82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98" y="681144"/>
            <a:ext cx="4805376" cy="37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5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65953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44" y="719220"/>
            <a:ext cx="6219102" cy="32638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9;p59"/>
          <p:cNvSpPr txBox="1">
            <a:spLocks/>
          </p:cNvSpPr>
          <p:nvPr/>
        </p:nvSpPr>
        <p:spPr>
          <a:xfrm>
            <a:off x="220444" y="209227"/>
            <a:ext cx="6390450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" sz="2000" dirty="0" err="1" smtClean="0"/>
              <a:t>Pairwise</a:t>
            </a:r>
            <a:r>
              <a:rPr lang="fr" sz="2000" dirty="0" smtClean="0"/>
              <a:t> sharing in </a:t>
            </a:r>
            <a:r>
              <a:rPr lang="fr" sz="2000" dirty="0" err="1" smtClean="0"/>
              <a:t>genes</a:t>
            </a:r>
            <a:r>
              <a:rPr lang="fr" sz="2000" dirty="0" smtClean="0"/>
              <a:t> in </a:t>
            </a:r>
            <a:r>
              <a:rPr lang="fr" sz="2000" dirty="0" err="1" smtClean="0"/>
              <a:t>controls</a:t>
            </a:r>
            <a:r>
              <a:rPr lang="fr" sz="2000" dirty="0" smtClean="0"/>
              <a:t> vs </a:t>
            </a:r>
            <a:r>
              <a:rPr lang="en-US" sz="2000" dirty="0" smtClean="0"/>
              <a:t>EP</a:t>
            </a:r>
            <a:r>
              <a:rPr lang="fr" sz="2000" dirty="0" smtClean="0"/>
              <a:t>patients </a:t>
            </a:r>
            <a:endParaRPr lang="fr" sz="2000" dirty="0"/>
          </a:p>
        </p:txBody>
      </p:sp>
      <p:sp>
        <p:nvSpPr>
          <p:cNvPr id="7" name="Google Shape;381;p59"/>
          <p:cNvSpPr txBox="1"/>
          <p:nvPr/>
        </p:nvSpPr>
        <p:spPr>
          <a:xfrm>
            <a:off x="693187" y="4136790"/>
            <a:ext cx="5606917" cy="61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050" dirty="0" smtClean="0"/>
              <a:t>For each gene, comparison of the number of pairwise IBD between patients and control</a:t>
            </a:r>
          </a:p>
          <a:p>
            <a:endParaRPr lang="en-US" sz="1050" dirty="0"/>
          </a:p>
          <a:p>
            <a:r>
              <a:rPr lang="en-US" sz="1050" dirty="0" smtClean="0"/>
              <a:t>In red : The top 50 genes enriched in patients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30927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9;p59"/>
          <p:cNvSpPr txBox="1">
            <a:spLocks/>
          </p:cNvSpPr>
          <p:nvPr/>
        </p:nvSpPr>
        <p:spPr>
          <a:xfrm>
            <a:off x="220444" y="0"/>
            <a:ext cx="6390450" cy="42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/>
              <a:t>LOF variants in genes found in </a:t>
            </a:r>
            <a:r>
              <a:rPr lang="en-US" sz="2000" dirty="0" smtClean="0"/>
              <a:t>pairwise-IBD-genes</a:t>
            </a:r>
          </a:p>
          <a:p>
            <a:pPr algn="ctr"/>
            <a:r>
              <a:rPr lang="en-US" sz="2000" dirty="0" smtClean="0"/>
              <a:t>Partial Epilepsy</a:t>
            </a:r>
            <a:endParaRPr lang="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720671" y="4318447"/>
            <a:ext cx="5890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Box : Panel of 50 </a:t>
            </a:r>
            <a:r>
              <a:rPr lang="fr-FR" dirty="0" err="1"/>
              <a:t>genes</a:t>
            </a:r>
            <a:r>
              <a:rPr lang="fr-FR" dirty="0"/>
              <a:t> </a:t>
            </a:r>
            <a:r>
              <a:rPr lang="fr-FR" dirty="0" err="1"/>
              <a:t>randomly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in the </a:t>
            </a:r>
            <a:r>
              <a:rPr lang="fr-FR" dirty="0" err="1"/>
              <a:t>genome</a:t>
            </a:r>
            <a:r>
              <a:rPr lang="fr-FR" dirty="0"/>
              <a:t> (n=500)</a:t>
            </a:r>
          </a:p>
          <a:p>
            <a:r>
              <a:rPr lang="fr-FR" dirty="0"/>
              <a:t>Blue : Panel of 50 </a:t>
            </a:r>
            <a:r>
              <a:rPr lang="fr-FR" dirty="0" err="1"/>
              <a:t>genes</a:t>
            </a:r>
            <a:r>
              <a:rPr lang="fr-FR" dirty="0"/>
              <a:t> </a:t>
            </a:r>
            <a:r>
              <a:rPr lang="fr-FR" dirty="0" err="1"/>
              <a:t>selected</a:t>
            </a:r>
            <a:r>
              <a:rPr lang="fr-FR" dirty="0"/>
              <a:t> in </a:t>
            </a:r>
            <a:r>
              <a:rPr lang="fr-FR" dirty="0" err="1"/>
              <a:t>epilepsy</a:t>
            </a:r>
            <a:r>
              <a:rPr lang="fr-FR" dirty="0"/>
              <a:t> </a:t>
            </a:r>
            <a:r>
              <a:rPr lang="fr-FR" dirty="0" err="1"/>
              <a:t>genes</a:t>
            </a:r>
            <a:r>
              <a:rPr lang="fr-FR" dirty="0"/>
              <a:t> (</a:t>
            </a:r>
            <a:r>
              <a:rPr lang="fr-FR" dirty="0" err="1"/>
              <a:t>EpiPM</a:t>
            </a:r>
            <a:r>
              <a:rPr lang="fr-FR" dirty="0"/>
              <a:t>) (n=10)</a:t>
            </a:r>
          </a:p>
          <a:p>
            <a:r>
              <a:rPr lang="fr-FR" dirty="0" err="1"/>
              <a:t>Red</a:t>
            </a:r>
            <a:r>
              <a:rPr lang="fr-FR" dirty="0"/>
              <a:t> : The top 50 </a:t>
            </a:r>
            <a:r>
              <a:rPr lang="fr-FR" dirty="0" err="1"/>
              <a:t>genes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pairwise</a:t>
            </a:r>
            <a:r>
              <a:rPr lang="fr-FR" dirty="0"/>
              <a:t>-IBD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enrichment</a:t>
            </a:r>
            <a:endParaRPr lang="fr-FR" dirty="0"/>
          </a:p>
          <a:p>
            <a:r>
              <a:rPr lang="fr-FR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DE120254-B252-1945-B6C4-AA57E212B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25" y="964882"/>
            <a:ext cx="4309764" cy="33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8"/>
          <p:cNvSpPr txBox="1">
            <a:spLocks noGrp="1"/>
          </p:cNvSpPr>
          <p:nvPr>
            <p:ph type="title"/>
          </p:nvPr>
        </p:nvSpPr>
        <p:spPr>
          <a:xfrm>
            <a:off x="233775" y="64243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/>
              <a:t>Take</a:t>
            </a:r>
            <a:r>
              <a:rPr lang="fr" dirty="0"/>
              <a:t> home</a:t>
            </a:r>
            <a:endParaRPr dirty="0"/>
          </a:p>
        </p:txBody>
      </p:sp>
      <p:sp>
        <p:nvSpPr>
          <p:cNvPr id="441" name="Google Shape;441;p68"/>
          <p:cNvSpPr txBox="1">
            <a:spLocks noGrp="1"/>
          </p:cNvSpPr>
          <p:nvPr>
            <p:ph type="body" idx="1"/>
          </p:nvPr>
        </p:nvSpPr>
        <p:spPr>
          <a:xfrm>
            <a:off x="233775" y="493768"/>
            <a:ext cx="6390450" cy="25623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sz="1400" dirty="0" err="1"/>
              <a:t>Classical</a:t>
            </a:r>
            <a:r>
              <a:rPr lang="fr" sz="1400" dirty="0"/>
              <a:t> </a:t>
            </a:r>
            <a:r>
              <a:rPr lang="fr" sz="1400" dirty="0" err="1"/>
              <a:t>pairwise</a:t>
            </a:r>
            <a:r>
              <a:rPr lang="fr" sz="1400" dirty="0"/>
              <a:t> sharing in a </a:t>
            </a:r>
            <a:r>
              <a:rPr lang="fr" sz="1400" dirty="0" err="1"/>
              <a:t>founder</a:t>
            </a:r>
            <a:r>
              <a:rPr lang="fr" sz="1400" dirty="0"/>
              <a:t> population </a:t>
            </a:r>
            <a:r>
              <a:rPr lang="fr" sz="1400" dirty="0" err="1"/>
              <a:t>includes</a:t>
            </a:r>
            <a:r>
              <a:rPr lang="fr" sz="1400" dirty="0"/>
              <a:t> background IBD sharing </a:t>
            </a:r>
            <a:r>
              <a:rPr lang="fr" sz="1400" dirty="0" err="1"/>
              <a:t>that</a:t>
            </a:r>
            <a:r>
              <a:rPr lang="fr" sz="1400" dirty="0"/>
              <a:t> </a:t>
            </a:r>
            <a:r>
              <a:rPr lang="fr" sz="1400" dirty="0" err="1"/>
              <a:t>excludes</a:t>
            </a:r>
            <a:r>
              <a:rPr lang="fr" sz="1400" dirty="0"/>
              <a:t> the </a:t>
            </a:r>
            <a:r>
              <a:rPr lang="fr" sz="1400" dirty="0" err="1"/>
              <a:t>possibility</a:t>
            </a:r>
            <a:r>
              <a:rPr lang="fr" sz="1400" dirty="0"/>
              <a:t> to </a:t>
            </a:r>
            <a:r>
              <a:rPr lang="fr" sz="1400" dirty="0" err="1"/>
              <a:t>link</a:t>
            </a:r>
            <a:r>
              <a:rPr lang="fr" sz="1400" dirty="0"/>
              <a:t> a </a:t>
            </a:r>
            <a:r>
              <a:rPr lang="fr" sz="1400" dirty="0" err="1"/>
              <a:t>shared</a:t>
            </a:r>
            <a:r>
              <a:rPr lang="fr" sz="1400" dirty="0"/>
              <a:t> </a:t>
            </a:r>
            <a:r>
              <a:rPr lang="fr" sz="1400" dirty="0" err="1"/>
              <a:t>region</a:t>
            </a:r>
            <a:r>
              <a:rPr lang="fr" sz="1400" dirty="0"/>
              <a:t> to the </a:t>
            </a:r>
            <a:r>
              <a:rPr lang="fr" sz="1400" dirty="0" err="1"/>
              <a:t>disease</a:t>
            </a:r>
            <a:endParaRPr sz="1400" dirty="0"/>
          </a:p>
          <a:p>
            <a:r>
              <a:rPr lang="fr" sz="1400" dirty="0" err="1"/>
              <a:t>Classical</a:t>
            </a:r>
            <a:r>
              <a:rPr lang="fr" sz="1400" dirty="0"/>
              <a:t> IBD clusters (segment </a:t>
            </a:r>
            <a:r>
              <a:rPr lang="fr" sz="1400" dirty="0" err="1"/>
              <a:t>shared</a:t>
            </a:r>
            <a:r>
              <a:rPr lang="fr" sz="1400" dirty="0"/>
              <a:t> by multiple </a:t>
            </a:r>
            <a:r>
              <a:rPr lang="fr" sz="1400" dirty="0" err="1"/>
              <a:t>individuals</a:t>
            </a:r>
            <a:r>
              <a:rPr lang="fr" sz="1400" dirty="0"/>
              <a:t>) are </a:t>
            </a:r>
            <a:r>
              <a:rPr lang="fr" sz="1400" dirty="0" err="1"/>
              <a:t>big</a:t>
            </a:r>
            <a:r>
              <a:rPr lang="fr" sz="1400" dirty="0"/>
              <a:t> and </a:t>
            </a:r>
            <a:r>
              <a:rPr lang="fr" sz="1400" dirty="0" err="1"/>
              <a:t>include</a:t>
            </a:r>
            <a:r>
              <a:rPr lang="fr" sz="1400" dirty="0"/>
              <a:t> </a:t>
            </a:r>
            <a:r>
              <a:rPr lang="fr" sz="1400" dirty="0" err="1"/>
              <a:t>many</a:t>
            </a:r>
            <a:r>
              <a:rPr lang="fr" sz="1400" dirty="0"/>
              <a:t> </a:t>
            </a:r>
            <a:r>
              <a:rPr lang="fr" sz="1400" dirty="0" err="1"/>
              <a:t>genes</a:t>
            </a:r>
            <a:r>
              <a:rPr lang="fr" sz="1400" dirty="0"/>
              <a:t> - hard to </a:t>
            </a:r>
            <a:r>
              <a:rPr lang="fr" sz="1400" dirty="0" err="1"/>
              <a:t>pointed</a:t>
            </a:r>
            <a:r>
              <a:rPr lang="fr" sz="1400" dirty="0"/>
              <a:t> out one </a:t>
            </a:r>
            <a:r>
              <a:rPr lang="fr" sz="1400" dirty="0" err="1"/>
              <a:t>gene</a:t>
            </a:r>
            <a:r>
              <a:rPr lang="fr" sz="1400" dirty="0"/>
              <a:t> as </a:t>
            </a:r>
            <a:r>
              <a:rPr lang="fr" sz="1400" dirty="0" err="1"/>
              <a:t>being</a:t>
            </a:r>
            <a:r>
              <a:rPr lang="fr" sz="1400" dirty="0"/>
              <a:t> </a:t>
            </a:r>
            <a:r>
              <a:rPr lang="fr" sz="1400" dirty="0" err="1"/>
              <a:t>linked</a:t>
            </a:r>
            <a:r>
              <a:rPr lang="fr" sz="1400" dirty="0"/>
              <a:t> to the </a:t>
            </a:r>
            <a:r>
              <a:rPr lang="fr" sz="1400" dirty="0" err="1"/>
              <a:t>disease</a:t>
            </a:r>
            <a:endParaRPr sz="1400" dirty="0"/>
          </a:p>
          <a:p>
            <a:r>
              <a:rPr lang="fr" sz="1400" dirty="0"/>
              <a:t>IBD clusters are not </a:t>
            </a:r>
            <a:r>
              <a:rPr lang="fr" sz="1400" dirty="0" err="1"/>
              <a:t>well</a:t>
            </a:r>
            <a:r>
              <a:rPr lang="fr" sz="1400" dirty="0"/>
              <a:t> </a:t>
            </a:r>
            <a:r>
              <a:rPr lang="fr" sz="1400" dirty="0" err="1"/>
              <a:t>delimited</a:t>
            </a:r>
            <a:r>
              <a:rPr lang="fr" sz="1400" dirty="0"/>
              <a:t> (</a:t>
            </a:r>
            <a:r>
              <a:rPr lang="fr" sz="1400" dirty="0" err="1"/>
              <a:t>ie</a:t>
            </a:r>
            <a:r>
              <a:rPr lang="fr" sz="1400" dirty="0"/>
              <a:t> the </a:t>
            </a:r>
            <a:r>
              <a:rPr lang="fr" sz="1400" dirty="0" err="1"/>
              <a:t>same</a:t>
            </a:r>
            <a:r>
              <a:rPr lang="fr" sz="1400" dirty="0"/>
              <a:t> </a:t>
            </a:r>
            <a:r>
              <a:rPr lang="fr" sz="1400" dirty="0" err="1"/>
              <a:t>haplotype</a:t>
            </a:r>
            <a:r>
              <a:rPr lang="fr" sz="1400" dirty="0"/>
              <a:t> a </a:t>
            </a:r>
            <a:r>
              <a:rPr lang="fr" sz="1400" dirty="0" err="1"/>
              <a:t>little</a:t>
            </a:r>
            <a:r>
              <a:rPr lang="fr" sz="1400" dirty="0"/>
              <a:t> </a:t>
            </a:r>
            <a:r>
              <a:rPr lang="fr" sz="1400" dirty="0" err="1"/>
              <a:t>shifted</a:t>
            </a:r>
            <a:r>
              <a:rPr lang="fr" sz="1400" dirty="0"/>
              <a:t> </a:t>
            </a:r>
            <a:r>
              <a:rPr lang="fr" sz="1400" dirty="0" err="1"/>
              <a:t>accounted</a:t>
            </a:r>
            <a:r>
              <a:rPr lang="fr" sz="1400" dirty="0"/>
              <a:t> for a new segment) - hard to </a:t>
            </a:r>
            <a:r>
              <a:rPr lang="fr" sz="1400" dirty="0" err="1"/>
              <a:t>pointed</a:t>
            </a:r>
            <a:r>
              <a:rPr lang="fr" sz="1400" dirty="0"/>
              <a:t> out one </a:t>
            </a:r>
            <a:r>
              <a:rPr lang="fr" sz="1400" dirty="0" err="1"/>
              <a:t>haplotype</a:t>
            </a:r>
            <a:r>
              <a:rPr lang="fr" sz="1400" dirty="0"/>
              <a:t> as </a:t>
            </a:r>
            <a:r>
              <a:rPr lang="fr" sz="1400" dirty="0" err="1"/>
              <a:t>being</a:t>
            </a:r>
            <a:r>
              <a:rPr lang="fr" sz="1400" dirty="0"/>
              <a:t> </a:t>
            </a:r>
            <a:r>
              <a:rPr lang="fr" sz="1400" dirty="0" err="1"/>
              <a:t>linked</a:t>
            </a:r>
            <a:r>
              <a:rPr lang="fr" sz="1400" dirty="0"/>
              <a:t> to the </a:t>
            </a:r>
            <a:r>
              <a:rPr lang="fr" sz="1400" dirty="0" err="1"/>
              <a:t>disease</a:t>
            </a:r>
            <a:endParaRPr sz="1400" dirty="0"/>
          </a:p>
          <a:p>
            <a:r>
              <a:rPr lang="fr" sz="1400" dirty="0"/>
              <a:t>Gene-</a:t>
            </a:r>
            <a:r>
              <a:rPr lang="fr" sz="1400" dirty="0" err="1"/>
              <a:t>based</a:t>
            </a:r>
            <a:r>
              <a:rPr lang="fr" sz="1400" dirty="0"/>
              <a:t> </a:t>
            </a:r>
            <a:r>
              <a:rPr lang="fr" sz="1400" dirty="0" err="1"/>
              <a:t>pairwise</a:t>
            </a:r>
            <a:r>
              <a:rPr lang="fr" sz="1400" dirty="0"/>
              <a:t> sharing </a:t>
            </a:r>
            <a:r>
              <a:rPr lang="fr" sz="1400" dirty="0" err="1"/>
              <a:t>approach</a:t>
            </a:r>
            <a:r>
              <a:rPr lang="fr" sz="1400" dirty="0"/>
              <a:t> </a:t>
            </a:r>
            <a:r>
              <a:rPr lang="fr" sz="1400" dirty="0" err="1"/>
              <a:t>seems</a:t>
            </a:r>
            <a:r>
              <a:rPr lang="fr" sz="1400" dirty="0"/>
              <a:t> to </a:t>
            </a:r>
            <a:r>
              <a:rPr lang="fr" sz="1400" dirty="0" err="1"/>
              <a:t>be</a:t>
            </a:r>
            <a:r>
              <a:rPr lang="fr" sz="1400" dirty="0"/>
              <a:t> more </a:t>
            </a:r>
            <a:r>
              <a:rPr lang="fr" sz="1400" dirty="0" err="1"/>
              <a:t>promising</a:t>
            </a:r>
            <a:r>
              <a:rPr lang="fr" sz="1400" dirty="0"/>
              <a:t> </a:t>
            </a:r>
            <a:endParaRPr sz="1400" dirty="0"/>
          </a:p>
          <a:p>
            <a:r>
              <a:rPr lang="fr" sz="1400" dirty="0" err="1"/>
              <a:t>Looking</a:t>
            </a:r>
            <a:r>
              <a:rPr lang="fr" sz="1400" dirty="0"/>
              <a:t> </a:t>
            </a:r>
            <a:r>
              <a:rPr lang="fr" sz="1400" dirty="0" err="1"/>
              <a:t>forward</a:t>
            </a:r>
            <a:r>
              <a:rPr lang="fr" sz="1400" dirty="0"/>
              <a:t> to </a:t>
            </a:r>
            <a:r>
              <a:rPr lang="fr" sz="1400" dirty="0" err="1"/>
              <a:t>infer</a:t>
            </a:r>
            <a:r>
              <a:rPr lang="fr" sz="1400" dirty="0"/>
              <a:t> </a:t>
            </a:r>
            <a:r>
              <a:rPr lang="fr" sz="1400" dirty="0" err="1"/>
              <a:t>haplotypes</a:t>
            </a:r>
            <a:r>
              <a:rPr lang="fr" sz="1400" dirty="0"/>
              <a:t> (</a:t>
            </a:r>
            <a:r>
              <a:rPr lang="fr" sz="1400" dirty="0" err="1"/>
              <a:t>with</a:t>
            </a:r>
            <a:r>
              <a:rPr lang="fr" sz="1400" dirty="0"/>
              <a:t> </a:t>
            </a:r>
            <a:r>
              <a:rPr lang="fr" sz="1400" dirty="0" err="1"/>
              <a:t>pre-determined</a:t>
            </a:r>
            <a:r>
              <a:rPr lang="fr" sz="1400" dirty="0"/>
              <a:t> </a:t>
            </a:r>
            <a:r>
              <a:rPr lang="fr" sz="1400" dirty="0" err="1"/>
              <a:t>boundaries</a:t>
            </a:r>
            <a:r>
              <a:rPr lang="fr" sz="1400" dirty="0"/>
              <a:t>) </a:t>
            </a:r>
            <a:r>
              <a:rPr lang="fr" sz="1400" dirty="0" err="1"/>
              <a:t>inside</a:t>
            </a:r>
            <a:r>
              <a:rPr lang="fr" sz="1400" dirty="0"/>
              <a:t> </a:t>
            </a:r>
            <a:r>
              <a:rPr lang="fr" sz="1400" dirty="0" err="1"/>
              <a:t>genes</a:t>
            </a:r>
            <a:r>
              <a:rPr lang="fr" sz="1400" dirty="0"/>
              <a:t> </a:t>
            </a:r>
            <a:r>
              <a:rPr lang="fr" sz="1400" dirty="0" err="1"/>
              <a:t>that</a:t>
            </a:r>
            <a:r>
              <a:rPr lang="fr" sz="1400" dirty="0"/>
              <a:t> </a:t>
            </a:r>
            <a:r>
              <a:rPr lang="fr" sz="1400" dirty="0" err="1"/>
              <a:t>could</a:t>
            </a:r>
            <a:r>
              <a:rPr lang="fr" sz="1400" dirty="0"/>
              <a:t> </a:t>
            </a:r>
            <a:r>
              <a:rPr lang="fr" sz="1400" dirty="0" err="1"/>
              <a:t>be</a:t>
            </a:r>
            <a:r>
              <a:rPr lang="fr" sz="1400" dirty="0"/>
              <a:t> more </a:t>
            </a:r>
            <a:r>
              <a:rPr lang="fr" sz="1400" dirty="0" err="1"/>
              <a:t>easily</a:t>
            </a:r>
            <a:r>
              <a:rPr lang="fr" sz="1400" dirty="0"/>
              <a:t> </a:t>
            </a:r>
            <a:r>
              <a:rPr lang="fr" sz="1400" dirty="0" err="1"/>
              <a:t>linked</a:t>
            </a:r>
            <a:r>
              <a:rPr lang="fr" sz="1400" dirty="0"/>
              <a:t> </a:t>
            </a:r>
            <a:r>
              <a:rPr lang="fr" sz="1400" dirty="0" err="1"/>
              <a:t>with</a:t>
            </a:r>
            <a:r>
              <a:rPr lang="fr" sz="1400" dirty="0"/>
              <a:t> the </a:t>
            </a:r>
            <a:r>
              <a:rPr lang="fr" sz="1400" dirty="0" err="1"/>
              <a:t>disease</a:t>
            </a:r>
            <a:r>
              <a:rPr lang="fr" sz="1400" dirty="0"/>
              <a:t> and go back to WGS or WES to </a:t>
            </a:r>
            <a:r>
              <a:rPr lang="fr" sz="1400" dirty="0" err="1"/>
              <a:t>identify</a:t>
            </a:r>
            <a:r>
              <a:rPr lang="fr" sz="1400" dirty="0"/>
              <a:t> possible causal </a:t>
            </a:r>
            <a:r>
              <a:rPr lang="fr" sz="1400" dirty="0" err="1" smtClean="0"/>
              <a:t>variants</a:t>
            </a:r>
            <a:endParaRPr lang="en-US" sz="1400" dirty="0" smtClean="0"/>
          </a:p>
          <a:p>
            <a:r>
              <a:rPr lang="en-US" sz="1400" b="1" dirty="0" smtClean="0"/>
              <a:t>The control population has a higher number of individuals from regions</a:t>
            </a:r>
            <a:endParaRPr sz="1400" b="1" dirty="0"/>
          </a:p>
          <a:p>
            <a:r>
              <a:rPr lang="fr" sz="1400" dirty="0" err="1" smtClean="0"/>
              <a:t>Genealogies</a:t>
            </a:r>
            <a:endParaRPr lang="en-US" sz="1400" dirty="0"/>
          </a:p>
          <a:p>
            <a:pPr lvl="1"/>
            <a:r>
              <a:rPr lang="en-US" sz="1000" dirty="0" smtClean="0"/>
              <a:t>Segregation and heritability of the phenotype regardless of the </a:t>
            </a:r>
            <a:r>
              <a:rPr lang="en-US" sz="1000" dirty="0" err="1" smtClean="0"/>
              <a:t>genotypge</a:t>
            </a:r>
            <a:endParaRPr lang="en-US" sz="1000" dirty="0" smtClean="0"/>
          </a:p>
          <a:p>
            <a:pPr lvl="1"/>
            <a:r>
              <a:rPr lang="en-US" sz="1000" dirty="0" smtClean="0"/>
              <a:t>Possibility to correct for the complex background of the population (observed VS expected)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4284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326" y="685800"/>
            <a:ext cx="2527355" cy="167303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5" y="1092012"/>
            <a:ext cx="2961422" cy="28652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967" y="2104466"/>
            <a:ext cx="3127840" cy="25022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12078" r="32156"/>
          <a:stretch/>
        </p:blipFill>
        <p:spPr>
          <a:xfrm>
            <a:off x="4536831" y="225238"/>
            <a:ext cx="212463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775" y="119561"/>
            <a:ext cx="6390450" cy="572700"/>
          </a:xfrm>
        </p:spPr>
        <p:txBody>
          <a:bodyPr/>
          <a:lstStyle/>
          <a:p>
            <a:r>
              <a:rPr lang="fr-FR" dirty="0" smtClean="0"/>
              <a:t>The BALSAC </a:t>
            </a:r>
            <a:r>
              <a:rPr lang="fr-FR" dirty="0" err="1" smtClean="0"/>
              <a:t>genealogy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8488" y="811511"/>
            <a:ext cx="6515737" cy="3845729"/>
          </a:xfrm>
        </p:spPr>
        <p:txBody>
          <a:bodyPr/>
          <a:lstStyle/>
          <a:p>
            <a:r>
              <a:rPr lang="en-CA" dirty="0" smtClean="0"/>
              <a:t>Primary dataset : Wedding certificates</a:t>
            </a:r>
          </a:p>
          <a:p>
            <a:pPr lvl="1"/>
            <a:r>
              <a:rPr lang="en-CA" dirty="0" smtClean="0"/>
              <a:t>95% of wedding certificate from catholic wedding between 1620 </a:t>
            </a:r>
            <a:r>
              <a:rPr lang="mr-IN" dirty="0" smtClean="0"/>
              <a:t>–</a:t>
            </a:r>
            <a:r>
              <a:rPr lang="en-CA" dirty="0" smtClean="0"/>
              <a:t> 1965</a:t>
            </a:r>
          </a:p>
          <a:p>
            <a:r>
              <a:rPr lang="en-CA" dirty="0" smtClean="0"/>
              <a:t>Secondary dataset : Birth and death certificates</a:t>
            </a:r>
          </a:p>
          <a:p>
            <a:pPr lvl="1"/>
            <a:r>
              <a:rPr lang="en-CA" dirty="0"/>
              <a:t>B</a:t>
            </a:r>
            <a:r>
              <a:rPr lang="en-CA" dirty="0" smtClean="0"/>
              <a:t>irth and death certificate from the beginning of the colony (1620 </a:t>
            </a:r>
            <a:r>
              <a:rPr lang="mr-IN" dirty="0" smtClean="0"/>
              <a:t>–</a:t>
            </a:r>
            <a:r>
              <a:rPr lang="en-CA" dirty="0" smtClean="0"/>
              <a:t> 1750) - PRDH</a:t>
            </a:r>
          </a:p>
          <a:p>
            <a:pPr lvl="1"/>
            <a:r>
              <a:rPr lang="en-CA" dirty="0" smtClean="0"/>
              <a:t>Birth certificates between 1750 </a:t>
            </a:r>
            <a:r>
              <a:rPr lang="mr-IN" dirty="0" smtClean="0"/>
              <a:t>–</a:t>
            </a:r>
            <a:r>
              <a:rPr lang="en-CA" dirty="0" smtClean="0"/>
              <a:t> 1830 - IMPQ</a:t>
            </a:r>
          </a:p>
          <a:p>
            <a:pPr lvl="1"/>
            <a:r>
              <a:rPr lang="en-CA" dirty="0" smtClean="0"/>
              <a:t>Birth certificates between 1830 </a:t>
            </a:r>
            <a:r>
              <a:rPr lang="mr-IN" dirty="0" smtClean="0"/>
              <a:t>–</a:t>
            </a:r>
            <a:r>
              <a:rPr lang="en-CA" dirty="0" smtClean="0"/>
              <a:t> 1920 (PROJECTED) </a:t>
            </a:r>
            <a:r>
              <a:rPr lang="mr-IN" dirty="0" smtClean="0"/>
              <a:t>–</a:t>
            </a:r>
            <a:r>
              <a:rPr lang="en-CA" dirty="0" smtClean="0"/>
              <a:t> </a:t>
            </a:r>
            <a:r>
              <a:rPr lang="en-CA" dirty="0" err="1" smtClean="0"/>
              <a:t>iBALSAC</a:t>
            </a:r>
            <a:endParaRPr lang="en-CA" dirty="0" smtClean="0"/>
          </a:p>
          <a:p>
            <a:r>
              <a:rPr lang="en-CA" dirty="0" smtClean="0"/>
              <a:t>All civil acts are linked per individuals</a:t>
            </a:r>
          </a:p>
          <a:p>
            <a:pPr lvl="1"/>
            <a:r>
              <a:rPr lang="en-CA" dirty="0" smtClean="0"/>
              <a:t>2,000,000 million individuals between 1620 </a:t>
            </a:r>
            <a:r>
              <a:rPr lang="mr-IN" dirty="0" smtClean="0"/>
              <a:t>–</a:t>
            </a:r>
            <a:r>
              <a:rPr lang="en-CA" dirty="0" smtClean="0"/>
              <a:t> 1960</a:t>
            </a:r>
          </a:p>
          <a:p>
            <a:r>
              <a:rPr lang="en-CA" dirty="0" smtClean="0"/>
              <a:t>Reconstruction of high quality genealogy for individuals born of FC parents (in Quebec) </a:t>
            </a:r>
          </a:p>
        </p:txBody>
      </p:sp>
    </p:spTree>
    <p:extLst>
      <p:ext uri="{BB962C8B-B14F-4D97-AF65-F5344CB8AC3E}">
        <p14:creationId xmlns:p14="http://schemas.microsoft.com/office/powerpoint/2010/main" val="1867081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775" y="119561"/>
            <a:ext cx="6390450" cy="572700"/>
          </a:xfrm>
        </p:spPr>
        <p:txBody>
          <a:bodyPr/>
          <a:lstStyle/>
          <a:p>
            <a:r>
              <a:rPr lang="fr-FR" dirty="0" smtClean="0"/>
              <a:t>The BALSAC </a:t>
            </a:r>
            <a:r>
              <a:rPr lang="fr-FR" dirty="0" err="1" smtClean="0"/>
              <a:t>genealogy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8488" y="811511"/>
            <a:ext cx="6515737" cy="3845729"/>
          </a:xfrm>
        </p:spPr>
        <p:txBody>
          <a:bodyPr/>
          <a:lstStyle/>
          <a:p>
            <a:r>
              <a:rPr lang="en-US" dirty="0" smtClean="0"/>
              <a:t>Hosted at UQAC since 1975</a:t>
            </a:r>
          </a:p>
          <a:p>
            <a:pPr lvl="1"/>
            <a:r>
              <a:rPr lang="en-US" dirty="0" smtClean="0"/>
              <a:t>Partnership between McGill, </a:t>
            </a:r>
            <a:r>
              <a:rPr lang="en-US" dirty="0" err="1" smtClean="0"/>
              <a:t>Université</a:t>
            </a:r>
            <a:r>
              <a:rPr lang="en-US" dirty="0" smtClean="0"/>
              <a:t> de Montréal, </a:t>
            </a:r>
            <a:r>
              <a:rPr lang="en-US" dirty="0" err="1" smtClean="0"/>
              <a:t>Université</a:t>
            </a:r>
            <a:r>
              <a:rPr lang="en-US" dirty="0" smtClean="0"/>
              <a:t> Laval and UQAC</a:t>
            </a:r>
          </a:p>
          <a:p>
            <a:pPr lvl="1"/>
            <a:endParaRPr lang="en-US" dirty="0"/>
          </a:p>
          <a:p>
            <a:r>
              <a:rPr lang="en-US" dirty="0" smtClean="0"/>
              <a:t>Available to the research community</a:t>
            </a:r>
          </a:p>
          <a:p>
            <a:pPr lvl="1"/>
            <a:r>
              <a:rPr lang="en-US" dirty="0" smtClean="0"/>
              <a:t>Through researcher service</a:t>
            </a:r>
          </a:p>
          <a:p>
            <a:pPr lvl="1"/>
            <a:r>
              <a:rPr lang="en-US" dirty="0" smtClean="0"/>
              <a:t>Reconstruction of full genealogies</a:t>
            </a:r>
          </a:p>
          <a:p>
            <a:pPr lvl="1"/>
            <a:r>
              <a:rPr lang="en-US" dirty="0" smtClean="0"/>
              <a:t>Access to anonymized complete </a:t>
            </a:r>
            <a:r>
              <a:rPr lang="en-US" dirty="0" smtClean="0"/>
              <a:t>population </a:t>
            </a:r>
            <a:r>
              <a:rPr lang="en-US" dirty="0" smtClean="0"/>
              <a:t>structure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981719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63499" y="91861"/>
            <a:ext cx="6794501" cy="2780508"/>
            <a:chOff x="63499" y="1024549"/>
            <a:chExt cx="6794501" cy="278050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84" b="25882"/>
            <a:stretch/>
          </p:blipFill>
          <p:spPr>
            <a:xfrm>
              <a:off x="63499" y="1024549"/>
              <a:ext cx="6794501" cy="2780508"/>
            </a:xfrm>
            <a:prstGeom prst="rect">
              <a:avLst/>
            </a:prstGeom>
          </p:spPr>
        </p:pic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2119" y="1366758"/>
              <a:ext cx="420231" cy="249828"/>
            </a:xfrm>
            <a:prstGeom prst="rect">
              <a:avLst/>
            </a:prstGeom>
          </p:spPr>
        </p:pic>
      </p:grpSp>
      <p:sp>
        <p:nvSpPr>
          <p:cNvPr id="6" name="ZoneTexte 5"/>
          <p:cNvSpPr txBox="1"/>
          <p:nvPr/>
        </p:nvSpPr>
        <p:spPr>
          <a:xfrm>
            <a:off x="621792" y="3163824"/>
            <a:ext cx="398218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Lead PI : 	</a:t>
            </a:r>
            <a:r>
              <a:rPr lang="fr-FR" dirty="0" err="1" smtClean="0"/>
              <a:t>Hél</a:t>
            </a:r>
            <a:r>
              <a:rPr lang="en-US" dirty="0" err="1" smtClean="0"/>
              <a:t>ène</a:t>
            </a:r>
            <a:r>
              <a:rPr lang="en-US" dirty="0" smtClean="0"/>
              <a:t> </a:t>
            </a:r>
            <a:r>
              <a:rPr lang="en-US" dirty="0" err="1" smtClean="0"/>
              <a:t>Vézina</a:t>
            </a:r>
            <a:r>
              <a:rPr lang="en-US" dirty="0" smtClean="0"/>
              <a:t> (UQAC)</a:t>
            </a:r>
          </a:p>
          <a:p>
            <a:r>
              <a:rPr lang="en-US" dirty="0" smtClean="0"/>
              <a:t>Co-PI : 	Simon Girard (UQAC)</a:t>
            </a:r>
          </a:p>
          <a:p>
            <a:r>
              <a:rPr lang="en-US" dirty="0"/>
              <a:t>	</a:t>
            </a:r>
            <a:r>
              <a:rPr lang="en-US" dirty="0" smtClean="0"/>
              <a:t>Simon Gravel (McGill)</a:t>
            </a:r>
          </a:p>
          <a:p>
            <a:r>
              <a:rPr lang="en-US" dirty="0"/>
              <a:t>	</a:t>
            </a:r>
            <a:r>
              <a:rPr lang="en-US" dirty="0" smtClean="0"/>
              <a:t>Marie-Hélène Roy-Gagnon (Ottawa)</a:t>
            </a:r>
          </a:p>
          <a:p>
            <a:r>
              <a:rPr lang="en-US" dirty="0"/>
              <a:t>	</a:t>
            </a:r>
            <a:r>
              <a:rPr lang="en-US" dirty="0" err="1" smtClean="0"/>
              <a:t>Sébastien</a:t>
            </a:r>
            <a:r>
              <a:rPr lang="en-US" dirty="0" smtClean="0"/>
              <a:t> </a:t>
            </a:r>
            <a:r>
              <a:rPr lang="en-US" dirty="0" err="1" smtClean="0"/>
              <a:t>Jaquemont</a:t>
            </a:r>
            <a:r>
              <a:rPr lang="en-US" dirty="0" smtClean="0"/>
              <a:t> (</a:t>
            </a:r>
            <a:r>
              <a:rPr lang="en-US" dirty="0" err="1" smtClean="0"/>
              <a:t>Cartagene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Marc St-</a:t>
            </a:r>
            <a:r>
              <a:rPr lang="en-US" dirty="0" err="1" smtClean="0"/>
              <a:t>Hilarie</a:t>
            </a:r>
            <a:r>
              <a:rPr lang="en-US" dirty="0" smtClean="0"/>
              <a:t> (</a:t>
            </a:r>
            <a:r>
              <a:rPr lang="en-US" dirty="0" err="1" smtClean="0"/>
              <a:t>Université</a:t>
            </a:r>
            <a:r>
              <a:rPr lang="en-US" dirty="0" smtClean="0"/>
              <a:t> Laval)</a:t>
            </a:r>
          </a:p>
          <a:p>
            <a:r>
              <a:rPr lang="en-US" dirty="0"/>
              <a:t>	</a:t>
            </a:r>
            <a:r>
              <a:rPr lang="en-US" dirty="0" smtClean="0"/>
              <a:t>Claude </a:t>
            </a:r>
            <a:r>
              <a:rPr lang="en-US" dirty="0" err="1" smtClean="0"/>
              <a:t>Bellavance</a:t>
            </a:r>
            <a:r>
              <a:rPr lang="en-US" dirty="0" smtClean="0"/>
              <a:t> (UQTR)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79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Acknowledgments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7051" y="1031173"/>
            <a:ext cx="2999925" cy="3416400"/>
          </a:xfrm>
        </p:spPr>
        <p:txBody>
          <a:bodyPr/>
          <a:lstStyle/>
          <a:p>
            <a:r>
              <a:rPr lang="fr-FR" dirty="0"/>
              <a:t>UQAC</a:t>
            </a:r>
          </a:p>
          <a:p>
            <a:pPr lvl="1"/>
            <a:r>
              <a:rPr lang="fr-FR" dirty="0"/>
              <a:t>Claudia Moreau</a:t>
            </a:r>
          </a:p>
          <a:p>
            <a:pPr lvl="1"/>
            <a:endParaRPr lang="fr-FR" dirty="0"/>
          </a:p>
          <a:p>
            <a:r>
              <a:rPr lang="fr-FR" dirty="0"/>
              <a:t>CRCHUM</a:t>
            </a:r>
          </a:p>
          <a:p>
            <a:pPr lvl="1"/>
            <a:r>
              <a:rPr lang="fr-FR" u="sng" dirty="0"/>
              <a:t>Patrick Cossette</a:t>
            </a:r>
          </a:p>
          <a:p>
            <a:pPr lvl="1"/>
            <a:r>
              <a:rPr lang="fr-FR" dirty="0"/>
              <a:t>Caroline Meloche</a:t>
            </a:r>
          </a:p>
          <a:p>
            <a:pPr lvl="1"/>
            <a:r>
              <a:rPr lang="fr-FR" dirty="0"/>
              <a:t>Maxime Cadieux-Dion</a:t>
            </a:r>
          </a:p>
          <a:p>
            <a:pPr lvl="1"/>
            <a:endParaRPr lang="fr-FR" dirty="0"/>
          </a:p>
          <a:p>
            <a:r>
              <a:rPr lang="fr-FR" dirty="0"/>
              <a:t>McGill</a:t>
            </a:r>
          </a:p>
          <a:p>
            <a:pPr lvl="1"/>
            <a:r>
              <a:rPr lang="fr-FR" dirty="0"/>
              <a:t>Guillaume Bourque</a:t>
            </a:r>
          </a:p>
          <a:p>
            <a:pPr lvl="1"/>
            <a:r>
              <a:rPr lang="fr-FR" dirty="0"/>
              <a:t>Pascale Marquis</a:t>
            </a:r>
          </a:p>
          <a:p>
            <a:pPr lvl="1"/>
            <a:endParaRPr lang="fr-FR" dirty="0"/>
          </a:p>
          <a:p>
            <a:r>
              <a:rPr lang="fr-FR" dirty="0"/>
              <a:t>Jacques Michaud</a:t>
            </a:r>
          </a:p>
          <a:p>
            <a:r>
              <a:rPr lang="fr-FR" dirty="0"/>
              <a:t>Berge </a:t>
            </a:r>
            <a:r>
              <a:rPr lang="fr-FR" dirty="0" err="1"/>
              <a:t>Minassian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511" y="1017725"/>
            <a:ext cx="2344067" cy="8207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153" y="1981805"/>
            <a:ext cx="1875865" cy="11442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153" y="3422274"/>
            <a:ext cx="2037496" cy="121129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085" y="101977"/>
            <a:ext cx="1130299" cy="10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342900" y="0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2100" dirty="0" err="1"/>
              <a:t>Epilepsy</a:t>
            </a:r>
            <a:endParaRPr lang="fr-FR" sz="2100" dirty="0"/>
          </a:p>
        </p:txBody>
      </p:sp>
      <p:pic>
        <p:nvPicPr>
          <p:cNvPr id="3074" name="Picture 2" descr="Résultats de recherche d'images pour « pylone 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01" y="1308637"/>
            <a:ext cx="3345937" cy="32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s de recherche d'images pour « human population 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41" y="1989850"/>
            <a:ext cx="3879056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ésultats de recherche d'images pour « drugs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3" y="1308637"/>
            <a:ext cx="4429125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Quebec</a:t>
            </a:r>
            <a:r>
              <a:rPr lang="fr-FR" dirty="0" smtClean="0"/>
              <a:t> Population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3775" y="1152475"/>
            <a:ext cx="3168103" cy="3416400"/>
          </a:xfrm>
        </p:spPr>
        <p:txBody>
          <a:bodyPr/>
          <a:lstStyle/>
          <a:p>
            <a:r>
              <a:rPr lang="fr-FR" sz="1600" dirty="0" err="1" smtClean="0"/>
              <a:t>Quebec</a:t>
            </a:r>
            <a:r>
              <a:rPr lang="fr-FR" sz="1600" dirty="0" smtClean="0"/>
              <a:t> vs French-Canadian</a:t>
            </a:r>
          </a:p>
          <a:p>
            <a:endParaRPr lang="fr-FR" sz="1600" dirty="0" smtClean="0"/>
          </a:p>
          <a:p>
            <a:r>
              <a:rPr lang="fr-FR" sz="1600" dirty="0" smtClean="0"/>
              <a:t>10,000 </a:t>
            </a:r>
            <a:r>
              <a:rPr lang="fr-FR" sz="1600" dirty="0" err="1" smtClean="0"/>
              <a:t>founders</a:t>
            </a:r>
            <a:r>
              <a:rPr lang="fr-FR" sz="1600" dirty="0" smtClean="0"/>
              <a:t> </a:t>
            </a:r>
            <a:r>
              <a:rPr lang="fr-FR" sz="1600" dirty="0" err="1" smtClean="0"/>
              <a:t>between</a:t>
            </a:r>
            <a:r>
              <a:rPr lang="fr-FR" sz="1600" dirty="0" smtClean="0"/>
              <a:t> 1620 and 1720</a:t>
            </a:r>
          </a:p>
          <a:p>
            <a:endParaRPr lang="fr-FR" sz="1600" dirty="0" smtClean="0"/>
          </a:p>
          <a:p>
            <a:r>
              <a:rPr lang="fr-FR" sz="1600" dirty="0" err="1" smtClean="0"/>
              <a:t>Regional</a:t>
            </a:r>
            <a:r>
              <a:rPr lang="fr-FR" sz="1600" dirty="0" smtClean="0"/>
              <a:t> </a:t>
            </a:r>
            <a:r>
              <a:rPr lang="fr-FR" sz="1600" dirty="0" err="1" smtClean="0"/>
              <a:t>effect</a:t>
            </a:r>
            <a:r>
              <a:rPr lang="fr-FR" sz="1600" dirty="0" smtClean="0"/>
              <a:t> (Charlevoix-Saguenay and </a:t>
            </a:r>
            <a:r>
              <a:rPr lang="fr-FR" sz="1600" dirty="0" err="1" smtClean="0"/>
              <a:t>Gaspesie</a:t>
            </a:r>
            <a:r>
              <a:rPr lang="fr-FR" sz="1600" dirty="0" smtClean="0"/>
              <a:t>)</a:t>
            </a:r>
          </a:p>
          <a:p>
            <a:endParaRPr lang="fr-FR" sz="1600" dirty="0"/>
          </a:p>
          <a:p>
            <a:r>
              <a:rPr lang="fr-FR" sz="1600" dirty="0" err="1" smtClean="0"/>
              <a:t>Mostly</a:t>
            </a:r>
            <a:r>
              <a:rPr lang="fr-FR" sz="1600" dirty="0" smtClean="0"/>
              <a:t> french </a:t>
            </a:r>
            <a:r>
              <a:rPr lang="fr-FR" sz="1600" dirty="0" err="1" smtClean="0"/>
              <a:t>catholics</a:t>
            </a:r>
            <a:endParaRPr lang="fr-FR" sz="1600" dirty="0"/>
          </a:p>
        </p:txBody>
      </p:sp>
      <p:pic>
        <p:nvPicPr>
          <p:cNvPr id="1028" name="Picture 4" descr="mage result for quebec reg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475" y="917575"/>
            <a:ext cx="33337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3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86" y="157654"/>
            <a:ext cx="3875610" cy="42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211817" y="4556235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Gauvin.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26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4050" y="148424"/>
            <a:ext cx="5639259" cy="497635"/>
          </a:xfrm>
        </p:spPr>
        <p:txBody>
          <a:bodyPr>
            <a:normAutofit fontScale="90000"/>
          </a:bodyPr>
          <a:lstStyle/>
          <a:p>
            <a:pPr algn="ctr"/>
            <a:r>
              <a:rPr lang="en-CA" sz="2100" dirty="0">
                <a:solidFill>
                  <a:schemeClr val="tx1"/>
                </a:solidFill>
              </a:rPr>
              <a:t>Canadian Epilepsy Network</a:t>
            </a:r>
            <a:endParaRPr lang="fr-CA" sz="21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4945534C-B0B1-409A-A03B-F8707E174990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410135" y="924485"/>
            <a:ext cx="56877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b="1" u="sng" dirty="0"/>
              <a:t>Objective</a:t>
            </a:r>
            <a:r>
              <a:rPr lang="fr-CA" sz="1200" dirty="0"/>
              <a:t>: </a:t>
            </a:r>
            <a:r>
              <a:rPr lang="fr-CA" sz="1200" dirty="0" err="1"/>
              <a:t>Bringing</a:t>
            </a:r>
            <a:r>
              <a:rPr lang="fr-CA" sz="1200" dirty="0"/>
              <a:t> </a:t>
            </a:r>
            <a:r>
              <a:rPr lang="fr-CA" sz="1200" dirty="0" err="1"/>
              <a:t>epilepsy</a:t>
            </a:r>
            <a:r>
              <a:rPr lang="fr-CA" sz="1200" dirty="0"/>
              <a:t> </a:t>
            </a:r>
            <a:r>
              <a:rPr lang="fr-CA" sz="1200" dirty="0" err="1"/>
              <a:t>into</a:t>
            </a:r>
            <a:r>
              <a:rPr lang="fr-CA" sz="1200" dirty="0"/>
              <a:t> the </a:t>
            </a:r>
            <a:r>
              <a:rPr lang="fr-CA" sz="1200" dirty="0" err="1"/>
              <a:t>era</a:t>
            </a:r>
            <a:r>
              <a:rPr lang="fr-CA" sz="1200" dirty="0"/>
              <a:t> of </a:t>
            </a:r>
            <a:r>
              <a:rPr lang="fr-CA" sz="1200" dirty="0" err="1"/>
              <a:t>personnalized</a:t>
            </a:r>
            <a:r>
              <a:rPr lang="fr-CA" sz="1200" dirty="0"/>
              <a:t> </a:t>
            </a:r>
            <a:r>
              <a:rPr lang="fr-CA" sz="1200" dirty="0" err="1"/>
              <a:t>medecine</a:t>
            </a:r>
            <a:r>
              <a:rPr lang="fr-CA" sz="1200" dirty="0"/>
              <a:t>. </a:t>
            </a:r>
          </a:p>
          <a:p>
            <a:endParaRPr lang="fr-CA" sz="1200" dirty="0"/>
          </a:p>
          <a:p>
            <a:r>
              <a:rPr lang="fr-CA" sz="1200" b="1" u="sng" dirty="0" err="1"/>
              <a:t>Dataset</a:t>
            </a:r>
            <a:r>
              <a:rPr lang="fr-CA" sz="1200" dirty="0"/>
              <a:t>: </a:t>
            </a:r>
            <a:r>
              <a:rPr lang="fr-CA" sz="1200" dirty="0" err="1"/>
              <a:t>Whole-genome</a:t>
            </a:r>
            <a:r>
              <a:rPr lang="fr-CA" sz="1200" dirty="0"/>
              <a:t> </a:t>
            </a:r>
            <a:r>
              <a:rPr lang="fr-CA" sz="1200" dirty="0" err="1"/>
              <a:t>sequencing</a:t>
            </a:r>
            <a:r>
              <a:rPr lang="fr-CA" sz="1200" dirty="0"/>
              <a:t> data </a:t>
            </a:r>
            <a:r>
              <a:rPr lang="fr-CA" sz="1200" dirty="0" err="1"/>
              <a:t>from</a:t>
            </a:r>
            <a:r>
              <a:rPr lang="fr-CA" sz="1200" dirty="0"/>
              <a:t> : </a:t>
            </a:r>
          </a:p>
          <a:p>
            <a:r>
              <a:rPr lang="fr-CA" sz="1200" dirty="0"/>
              <a:t>			</a:t>
            </a:r>
            <a:r>
              <a:rPr lang="fr-CA" sz="1200" u="sng" dirty="0"/>
              <a:t>320 </a:t>
            </a:r>
            <a:r>
              <a:rPr lang="fr-CA" sz="1200" u="sng" dirty="0" err="1"/>
              <a:t>individuals</a:t>
            </a:r>
            <a:r>
              <a:rPr lang="fr-CA" sz="1200" u="sng" dirty="0"/>
              <a:t> </a:t>
            </a:r>
            <a:r>
              <a:rPr lang="fr-CA" sz="1200" u="sng" dirty="0" err="1"/>
              <a:t>with</a:t>
            </a:r>
            <a:r>
              <a:rPr lang="fr-CA" sz="1200" u="sng" dirty="0"/>
              <a:t> familial </a:t>
            </a:r>
            <a:r>
              <a:rPr lang="fr-CA" sz="1200" u="sng" dirty="0" err="1"/>
              <a:t>epilepsy</a:t>
            </a:r>
            <a:endParaRPr lang="fr-CA" sz="1200" u="sng" dirty="0"/>
          </a:p>
          <a:p>
            <a:r>
              <a:rPr lang="fr-CA" sz="1200" dirty="0"/>
              <a:t>			200 trio </a:t>
            </a:r>
            <a:r>
              <a:rPr lang="fr-CA" sz="1200" dirty="0" err="1"/>
              <a:t>with</a:t>
            </a:r>
            <a:r>
              <a:rPr lang="fr-CA" sz="1200" dirty="0"/>
              <a:t> </a:t>
            </a:r>
            <a:r>
              <a:rPr lang="fr-CA" sz="1200" dirty="0" err="1"/>
              <a:t>epileptic</a:t>
            </a:r>
            <a:r>
              <a:rPr lang="fr-CA" sz="1200" dirty="0"/>
              <a:t> </a:t>
            </a:r>
            <a:r>
              <a:rPr lang="fr-CA" sz="1200" dirty="0" err="1"/>
              <a:t>encephalopathy</a:t>
            </a:r>
            <a:endParaRPr lang="fr-CA" sz="1200" dirty="0"/>
          </a:p>
          <a:p>
            <a:r>
              <a:rPr lang="fr-CA" sz="1200" b="1" dirty="0"/>
              <a:t>			</a:t>
            </a:r>
            <a:r>
              <a:rPr lang="fr-CA" sz="1200" b="1" dirty="0" err="1"/>
              <a:t>Exome</a:t>
            </a:r>
            <a:r>
              <a:rPr lang="fr-CA" sz="1200" b="1" dirty="0"/>
              <a:t> </a:t>
            </a:r>
            <a:r>
              <a:rPr lang="fr-CA" sz="1200" b="1" dirty="0" err="1"/>
              <a:t>sequencing</a:t>
            </a:r>
            <a:r>
              <a:rPr lang="fr-CA" sz="1200" b="1" dirty="0"/>
              <a:t> data </a:t>
            </a:r>
            <a:r>
              <a:rPr lang="fr-CA" sz="1200" b="1" dirty="0" err="1"/>
              <a:t>from</a:t>
            </a:r>
            <a:r>
              <a:rPr lang="fr-CA" sz="1200" b="1" dirty="0"/>
              <a:t> :</a:t>
            </a:r>
          </a:p>
          <a:p>
            <a:r>
              <a:rPr lang="fr-CA" sz="1200" dirty="0"/>
              <a:t>			1000 </a:t>
            </a:r>
            <a:r>
              <a:rPr lang="fr-CA" sz="1200" dirty="0" err="1"/>
              <a:t>antiepileptic</a:t>
            </a:r>
            <a:r>
              <a:rPr lang="fr-CA" sz="1200" dirty="0"/>
              <a:t> </a:t>
            </a:r>
            <a:r>
              <a:rPr lang="fr-CA" sz="1200" dirty="0" err="1"/>
              <a:t>drugs</a:t>
            </a:r>
            <a:r>
              <a:rPr lang="fr-CA" sz="1200" dirty="0"/>
              <a:t> non-</a:t>
            </a:r>
            <a:r>
              <a:rPr lang="fr-CA" sz="1200" dirty="0" err="1"/>
              <a:t>responders</a:t>
            </a:r>
            <a:endParaRPr lang="fr-CA" sz="1200" dirty="0"/>
          </a:p>
          <a:p>
            <a:r>
              <a:rPr lang="fr-CA" sz="1200" dirty="0"/>
              <a:t>			500 </a:t>
            </a:r>
            <a:r>
              <a:rPr lang="fr-CA" sz="1200" dirty="0" err="1"/>
              <a:t>antiepileptic</a:t>
            </a:r>
            <a:r>
              <a:rPr lang="fr-CA" sz="1200" dirty="0"/>
              <a:t> </a:t>
            </a:r>
            <a:r>
              <a:rPr lang="fr-CA" sz="1200" dirty="0" err="1"/>
              <a:t>drugs</a:t>
            </a:r>
            <a:r>
              <a:rPr lang="fr-CA" sz="1200" dirty="0"/>
              <a:t> </a:t>
            </a:r>
            <a:r>
              <a:rPr lang="fr-CA" sz="1200" dirty="0" err="1"/>
              <a:t>responders</a:t>
            </a:r>
            <a:endParaRPr lang="en-US" sz="1200" dirty="0"/>
          </a:p>
        </p:txBody>
      </p:sp>
      <p:pic>
        <p:nvPicPr>
          <p:cNvPr id="27654" name="Picture 6" descr="http://www.genomequebec.com/DATA/CHERCHEUR/1092~v~Jacques_L_Michaud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38" y="2898294"/>
            <a:ext cx="1052231" cy="157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Photo of Berge Minassian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r="34685"/>
          <a:stretch/>
        </p:blipFill>
        <p:spPr bwMode="auto">
          <a:xfrm>
            <a:off x="3433256" y="2905616"/>
            <a:ext cx="1203512" cy="159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Résultats de recherche d'images pour « patrick Cossette »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120254" y="-136922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27660" name="Picture 12" descr="http://crchum.chumontreal.qc.ca/sites/crchum.chumontreal.qc.ca/files/patrick-cossette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3" y="2772573"/>
            <a:ext cx="1314450" cy="183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>
            <p:custDataLst>
              <p:tags r:id="rId8"/>
            </p:custDataLst>
          </p:nvPr>
        </p:nvSpPr>
        <p:spPr>
          <a:xfrm>
            <a:off x="376857" y="4617676"/>
            <a:ext cx="11657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50" dirty="0"/>
              <a:t>Patrick Cossette</a:t>
            </a:r>
          </a:p>
          <a:p>
            <a:pPr algn="ctr"/>
            <a:r>
              <a:rPr lang="fr-CA" sz="1050" dirty="0"/>
              <a:t>CHUM</a:t>
            </a:r>
            <a:endParaRPr lang="en-US" sz="1050" dirty="0"/>
          </a:p>
        </p:txBody>
      </p:sp>
      <p:sp>
        <p:nvSpPr>
          <p:cNvPr id="41" name="TextBox 40"/>
          <p:cNvSpPr txBox="1"/>
          <p:nvPr>
            <p:custDataLst>
              <p:tags r:id="rId9"/>
            </p:custDataLst>
          </p:nvPr>
        </p:nvSpPr>
        <p:spPr>
          <a:xfrm>
            <a:off x="3447578" y="4617675"/>
            <a:ext cx="12779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050" dirty="0"/>
              <a:t>Berge </a:t>
            </a:r>
            <a:r>
              <a:rPr lang="fr-CA" sz="1050" dirty="0" err="1"/>
              <a:t>Minassian</a:t>
            </a:r>
            <a:endParaRPr lang="fr-CA" sz="1050" dirty="0"/>
          </a:p>
          <a:p>
            <a:pPr algn="ctr"/>
            <a:r>
              <a:rPr lang="fr-CA" sz="1050" dirty="0" err="1"/>
              <a:t>Sick</a:t>
            </a:r>
            <a:r>
              <a:rPr lang="fr-CA" sz="1050" dirty="0"/>
              <a:t> Kids, Toronto</a:t>
            </a:r>
            <a:endParaRPr lang="en-US" sz="1050" dirty="0"/>
          </a:p>
        </p:txBody>
      </p:sp>
      <p:sp>
        <p:nvSpPr>
          <p:cNvPr id="42" name="TextBox 41"/>
          <p:cNvSpPr txBox="1"/>
          <p:nvPr>
            <p:custDataLst>
              <p:tags r:id="rId10"/>
            </p:custDataLst>
          </p:nvPr>
        </p:nvSpPr>
        <p:spPr>
          <a:xfrm>
            <a:off x="1970571" y="4617676"/>
            <a:ext cx="13708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050" dirty="0"/>
              <a:t>Jacques Michaud</a:t>
            </a:r>
          </a:p>
          <a:p>
            <a:pPr algn="ctr"/>
            <a:r>
              <a:rPr lang="fr-CA" sz="1050" dirty="0"/>
              <a:t>CHU Sainte-Justine</a:t>
            </a:r>
            <a:endParaRPr lang="en-US" sz="1050" dirty="0"/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r="35441"/>
          <a:stretch/>
        </p:blipFill>
        <p:spPr>
          <a:xfrm>
            <a:off x="5002306" y="3015534"/>
            <a:ext cx="1648309" cy="1343866"/>
          </a:xfrm>
          <a:prstGeom prst="rect">
            <a:avLst/>
          </a:prstGeom>
        </p:spPr>
      </p:pic>
      <p:sp>
        <p:nvSpPr>
          <p:cNvPr id="34" name="Rectangle 33"/>
          <p:cNvSpPr/>
          <p:nvPr>
            <p:custDataLst>
              <p:tags r:id="rId12"/>
            </p:custDataLst>
          </p:nvPr>
        </p:nvSpPr>
        <p:spPr>
          <a:xfrm>
            <a:off x="5344458" y="4561915"/>
            <a:ext cx="1133663" cy="3866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TextBox 45"/>
          <p:cNvSpPr txBox="1"/>
          <p:nvPr>
            <p:custDataLst>
              <p:tags r:id="rId13"/>
            </p:custDataLst>
          </p:nvPr>
        </p:nvSpPr>
        <p:spPr>
          <a:xfrm>
            <a:off x="5421412" y="4561915"/>
            <a:ext cx="9797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sz="1050" dirty="0"/>
              <a:t>Simon Girard</a:t>
            </a:r>
          </a:p>
          <a:p>
            <a:pPr algn="ctr"/>
            <a:r>
              <a:rPr lang="fr-CA" sz="1050" dirty="0"/>
              <a:t>UQAC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4263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41" grpId="0"/>
      <p:bldP spid="42" grpId="0"/>
      <p:bldP spid="34" grpId="0" animBg="1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9ED853B-4F8E-A34D-8DB9-57F00EC7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Study</a:t>
            </a:r>
            <a:r>
              <a:rPr lang="fr-FR" dirty="0"/>
              <a:t> Design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18C9A6D-F687-474F-839F-4F43B0051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genome</a:t>
            </a:r>
            <a:r>
              <a:rPr lang="fr-FR" dirty="0"/>
              <a:t> </a:t>
            </a:r>
            <a:r>
              <a:rPr lang="fr-FR" dirty="0" err="1"/>
              <a:t>sequencing</a:t>
            </a:r>
            <a:r>
              <a:rPr lang="fr-FR" dirty="0"/>
              <a:t> of </a:t>
            </a:r>
            <a:r>
              <a:rPr lang="fr-FR" dirty="0" smtClean="0"/>
              <a:t>patients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epilepsy</a:t>
            </a:r>
            <a:endParaRPr lang="fr-FR" dirty="0"/>
          </a:p>
          <a:p>
            <a:pPr lvl="1"/>
            <a:r>
              <a:rPr lang="fr-FR" b="1" dirty="0" err="1" smtClean="0"/>
              <a:t>Generalized</a:t>
            </a:r>
            <a:r>
              <a:rPr lang="fr-FR" b="1" dirty="0" smtClean="0"/>
              <a:t> </a:t>
            </a:r>
            <a:r>
              <a:rPr lang="fr-FR" b="1" dirty="0" err="1"/>
              <a:t>epilepsy</a:t>
            </a:r>
            <a:r>
              <a:rPr lang="fr-FR" b="1" dirty="0"/>
              <a:t> VS Partial </a:t>
            </a:r>
            <a:r>
              <a:rPr lang="fr-FR" b="1" dirty="0" err="1" smtClean="0"/>
              <a:t>epilepsy</a:t>
            </a:r>
            <a:endParaRPr lang="fr-FR" b="1" dirty="0" smtClean="0"/>
          </a:p>
          <a:p>
            <a:pPr lvl="1"/>
            <a:r>
              <a:rPr lang="fr-FR" b="1" dirty="0" err="1" smtClean="0"/>
              <a:t>Genotyping</a:t>
            </a:r>
            <a:r>
              <a:rPr lang="fr-FR" b="1" dirty="0" smtClean="0"/>
              <a:t> (Illumina Omni Express) </a:t>
            </a:r>
            <a:r>
              <a:rPr lang="fr-FR" dirty="0" smtClean="0"/>
              <a:t>of 158 </a:t>
            </a:r>
            <a:r>
              <a:rPr lang="fr-FR" dirty="0" err="1" smtClean="0"/>
              <a:t>families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PE and 325 </a:t>
            </a:r>
            <a:r>
              <a:rPr lang="fr-FR" dirty="0" err="1" smtClean="0"/>
              <a:t>families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GE</a:t>
            </a:r>
            <a:endParaRPr lang="fr-FR" dirty="0"/>
          </a:p>
          <a:p>
            <a:pPr lvl="1"/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possess</a:t>
            </a:r>
            <a:r>
              <a:rPr lang="fr-FR" dirty="0" smtClean="0"/>
              <a:t> WGS for 325 </a:t>
            </a:r>
            <a:r>
              <a:rPr lang="fr-FR" dirty="0" err="1" smtClean="0"/>
              <a:t>individuals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 err="1"/>
              <a:t>Genotyping</a:t>
            </a:r>
            <a:r>
              <a:rPr lang="fr-FR" dirty="0"/>
              <a:t> of 964 </a:t>
            </a:r>
            <a:r>
              <a:rPr lang="fr-FR" dirty="0" err="1"/>
              <a:t>individuals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population</a:t>
            </a:r>
          </a:p>
          <a:p>
            <a:endParaRPr lang="fr-FR" dirty="0"/>
          </a:p>
          <a:p>
            <a:pPr>
              <a:buClr>
                <a:srgbClr val="000000"/>
              </a:buClr>
            </a:pPr>
            <a:r>
              <a:rPr lang="fr-CA" dirty="0">
                <a:solidFill>
                  <a:srgbClr val="000000"/>
                </a:solidFill>
              </a:rPr>
              <a:t>IBD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fr-CA" dirty="0">
                <a:solidFill>
                  <a:srgbClr val="000000"/>
                </a:solidFill>
              </a:rPr>
              <a:t>Beagle 4.1</a:t>
            </a:r>
            <a:br>
              <a:rPr lang="fr-CA" dirty="0">
                <a:solidFill>
                  <a:srgbClr val="000000"/>
                </a:solidFill>
              </a:rPr>
            </a:b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B L Browning (2013). </a:t>
            </a: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Improving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 the </a:t>
            </a: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accuracy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 and </a:t>
            </a: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efficiency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 of </a:t>
            </a: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identity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-by-</a:t>
            </a: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descent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 </a:t>
            </a: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detection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 in population data. </a:t>
            </a: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Genetics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 194(2):459-71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fr-CA" dirty="0" err="1">
                <a:solidFill>
                  <a:srgbClr val="000000"/>
                </a:solidFill>
                <a:highlight>
                  <a:srgbClr val="FAFAFA"/>
                </a:highlight>
              </a:rPr>
              <a:t>Dash</a:t>
            </a:r>
            <a:r>
              <a:rPr lang="fr-CA" sz="975" dirty="0">
                <a:solidFill>
                  <a:srgbClr val="000000"/>
                </a:solidFill>
                <a:highlight>
                  <a:srgbClr val="FAFAFA"/>
                </a:highlight>
              </a:rPr>
              <a:t> </a:t>
            </a:r>
            <a:r>
              <a:rPr lang="fr-CA" dirty="0">
                <a:solidFill>
                  <a:srgbClr val="000000"/>
                </a:solidFill>
                <a:highlight>
                  <a:srgbClr val="FAFAFA"/>
                </a:highlight>
              </a:rPr>
              <a:t>1.1.0</a:t>
            </a:r>
            <a:r>
              <a:rPr lang="fr-CA" sz="975" dirty="0">
                <a:solidFill>
                  <a:srgbClr val="000000"/>
                </a:solidFill>
                <a:highlight>
                  <a:srgbClr val="FAFAFA"/>
                </a:highlight>
              </a:rPr>
              <a:t/>
            </a:r>
            <a:br>
              <a:rPr lang="fr-CA" sz="975" dirty="0">
                <a:solidFill>
                  <a:srgbClr val="000000"/>
                </a:solidFill>
                <a:highlight>
                  <a:srgbClr val="FAFAFA"/>
                </a:highlight>
              </a:rPr>
            </a:br>
            <a:r>
              <a:rPr lang="fr-CA" sz="900" dirty="0" err="1">
                <a:solidFill>
                  <a:srgbClr val="000000"/>
                </a:solidFill>
                <a:highlight>
                  <a:srgbClr val="FAFAFA"/>
                </a:highlight>
              </a:rPr>
              <a:t>Gusev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 A,  </a:t>
            </a:r>
            <a:r>
              <a:rPr lang="fr-CA" sz="900" dirty="0">
                <a:solidFill>
                  <a:srgbClr val="000000"/>
                </a:solidFill>
              </a:rPr>
              <a:t>DASH: a </a:t>
            </a:r>
            <a:r>
              <a:rPr lang="fr-CA" sz="900" dirty="0" err="1">
                <a:solidFill>
                  <a:srgbClr val="000000"/>
                </a:solidFill>
              </a:rPr>
              <a:t>method</a:t>
            </a:r>
            <a:r>
              <a:rPr lang="fr-CA" sz="900" dirty="0">
                <a:solidFill>
                  <a:srgbClr val="000000"/>
                </a:solidFill>
              </a:rPr>
              <a:t> for </a:t>
            </a:r>
            <a:r>
              <a:rPr lang="fr-CA" sz="900" dirty="0" err="1">
                <a:solidFill>
                  <a:srgbClr val="000000"/>
                </a:solidFill>
              </a:rPr>
              <a:t>identical</a:t>
            </a:r>
            <a:r>
              <a:rPr lang="fr-CA" sz="900" dirty="0">
                <a:solidFill>
                  <a:srgbClr val="000000"/>
                </a:solidFill>
              </a:rPr>
              <a:t>-by-</a:t>
            </a:r>
            <a:r>
              <a:rPr lang="fr-CA" sz="900" dirty="0" err="1">
                <a:solidFill>
                  <a:srgbClr val="000000"/>
                </a:solidFill>
              </a:rPr>
              <a:t>descent</a:t>
            </a:r>
            <a:r>
              <a:rPr lang="fr-CA" sz="900" dirty="0">
                <a:solidFill>
                  <a:srgbClr val="000000"/>
                </a:solidFill>
              </a:rPr>
              <a:t> </a:t>
            </a:r>
            <a:r>
              <a:rPr lang="fr-CA" sz="900" dirty="0" err="1">
                <a:solidFill>
                  <a:srgbClr val="000000"/>
                </a:solidFill>
              </a:rPr>
              <a:t>haplotype</a:t>
            </a:r>
            <a:r>
              <a:rPr lang="fr-CA" sz="900" dirty="0">
                <a:solidFill>
                  <a:srgbClr val="000000"/>
                </a:solidFill>
              </a:rPr>
              <a:t> </a:t>
            </a:r>
            <a:r>
              <a:rPr lang="fr-CA" sz="900" dirty="0" err="1">
                <a:solidFill>
                  <a:srgbClr val="000000"/>
                </a:solidFill>
              </a:rPr>
              <a:t>mapping</a:t>
            </a:r>
            <a:r>
              <a:rPr lang="fr-CA" sz="900" dirty="0">
                <a:solidFill>
                  <a:srgbClr val="000000"/>
                </a:solidFill>
              </a:rPr>
              <a:t> </a:t>
            </a:r>
            <a:r>
              <a:rPr lang="fr-CA" sz="900" dirty="0" err="1">
                <a:solidFill>
                  <a:srgbClr val="000000"/>
                </a:solidFill>
              </a:rPr>
              <a:t>uncovers</a:t>
            </a:r>
            <a:r>
              <a:rPr lang="fr-CA" sz="900" dirty="0">
                <a:solidFill>
                  <a:srgbClr val="000000"/>
                </a:solidFill>
              </a:rPr>
              <a:t> association </a:t>
            </a:r>
            <a:r>
              <a:rPr lang="fr-CA" sz="900" dirty="0" err="1">
                <a:solidFill>
                  <a:srgbClr val="000000"/>
                </a:solidFill>
              </a:rPr>
              <a:t>with</a:t>
            </a:r>
            <a:r>
              <a:rPr lang="fr-CA" sz="900" dirty="0">
                <a:solidFill>
                  <a:srgbClr val="000000"/>
                </a:solidFill>
              </a:rPr>
              <a:t> </a:t>
            </a:r>
            <a:r>
              <a:rPr lang="fr-CA" sz="900" dirty="0" err="1">
                <a:solidFill>
                  <a:srgbClr val="000000"/>
                </a:solidFill>
              </a:rPr>
              <a:t>recent</a:t>
            </a:r>
            <a:r>
              <a:rPr lang="fr-CA" sz="900" dirty="0">
                <a:solidFill>
                  <a:srgbClr val="000000"/>
                </a:solidFill>
              </a:rPr>
              <a:t> variation. </a:t>
            </a:r>
            <a:r>
              <a:rPr lang="fr-CA" sz="900" dirty="0">
                <a:solidFill>
                  <a:srgbClr val="000000"/>
                </a:solidFill>
                <a:highlight>
                  <a:srgbClr val="FAFAFA"/>
                </a:highlight>
              </a:rPr>
              <a:t>Am J Hum Genet. 2011 Jun 10;88(6):706-717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129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Hypothesis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Families from the same founder population have higher odds of sharing pathogenic variants</a:t>
            </a:r>
          </a:p>
          <a:p>
            <a:endParaRPr lang="en-CA" dirty="0" smtClean="0"/>
          </a:p>
          <a:p>
            <a:r>
              <a:rPr lang="en-CA" dirty="0" smtClean="0"/>
              <a:t>No fully penetrant variants (more on that later)</a:t>
            </a:r>
          </a:p>
          <a:p>
            <a:endParaRPr lang="en-CA" dirty="0" smtClean="0"/>
          </a:p>
          <a:p>
            <a:r>
              <a:rPr lang="en-CA" dirty="0" smtClean="0"/>
              <a:t>Haplotypes linked with the disease should have an overrepresentation in cases.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30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96507" y="174669"/>
            <a:ext cx="6390450" cy="4295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fr" dirty="0" err="1"/>
              <a:t>Pathogenic</a:t>
            </a:r>
            <a:r>
              <a:rPr lang="fr" dirty="0"/>
              <a:t> </a:t>
            </a:r>
            <a:r>
              <a:rPr lang="fr" dirty="0" err="1"/>
              <a:t>variants</a:t>
            </a:r>
            <a:r>
              <a:rPr lang="fr" dirty="0"/>
              <a:t> screening</a:t>
            </a:r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33488" y="2533088"/>
            <a:ext cx="6390450" cy="18200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" sz="1100" dirty="0" err="1">
                <a:solidFill>
                  <a:srgbClr val="000000"/>
                </a:solidFill>
              </a:rPr>
              <a:t>Pathogenic</a:t>
            </a:r>
            <a:r>
              <a:rPr lang="fr" sz="1100" dirty="0">
                <a:solidFill>
                  <a:srgbClr val="000000"/>
                </a:solidFill>
              </a:rPr>
              <a:t> SNV:</a:t>
            </a:r>
          </a:p>
          <a:p>
            <a:pPr marL="514350" lvl="1" indent="-171450">
              <a:lnSpc>
                <a:spcPct val="100000"/>
              </a:lnSpc>
            </a:pPr>
            <a:r>
              <a:rPr lang="fr-CA" dirty="0">
                <a:solidFill>
                  <a:srgbClr val="000000"/>
                </a:solidFill>
              </a:rPr>
              <a:t>Rare variant (</a:t>
            </a:r>
            <a:r>
              <a:rPr lang="fr-CA" dirty="0" err="1">
                <a:solidFill>
                  <a:srgbClr val="000000"/>
                </a:solidFill>
              </a:rPr>
              <a:t>Exac</a:t>
            </a:r>
            <a:r>
              <a:rPr lang="fr-CA" dirty="0">
                <a:solidFill>
                  <a:srgbClr val="000000"/>
                </a:solidFill>
              </a:rPr>
              <a:t> MAF &lt; 0.001)</a:t>
            </a:r>
          </a:p>
          <a:p>
            <a:pPr marL="514350" lvl="1" indent="-171450">
              <a:lnSpc>
                <a:spcPct val="100000"/>
              </a:lnSpc>
            </a:pPr>
            <a:r>
              <a:rPr lang="fr-CA" dirty="0" err="1">
                <a:solidFill>
                  <a:srgbClr val="000000"/>
                </a:solidFill>
              </a:rPr>
              <a:t>Loss</a:t>
            </a:r>
            <a:r>
              <a:rPr lang="fr-CA" dirty="0">
                <a:solidFill>
                  <a:srgbClr val="000000"/>
                </a:solidFill>
              </a:rPr>
              <a:t>-of-</a:t>
            </a:r>
            <a:r>
              <a:rPr lang="fr-CA" dirty="0" err="1">
                <a:solidFill>
                  <a:srgbClr val="000000"/>
                </a:solidFill>
              </a:rPr>
              <a:t>function</a:t>
            </a:r>
            <a:r>
              <a:rPr lang="fr-CA" dirty="0">
                <a:solidFill>
                  <a:srgbClr val="000000"/>
                </a:solidFill>
              </a:rPr>
              <a:t> variant in a </a:t>
            </a:r>
            <a:r>
              <a:rPr lang="fr-CA" dirty="0" err="1">
                <a:solidFill>
                  <a:srgbClr val="000000"/>
                </a:solidFill>
              </a:rPr>
              <a:t>loss</a:t>
            </a:r>
            <a:r>
              <a:rPr lang="fr-CA" dirty="0">
                <a:solidFill>
                  <a:srgbClr val="000000"/>
                </a:solidFill>
              </a:rPr>
              <a:t>-of-</a:t>
            </a:r>
            <a:r>
              <a:rPr lang="fr-CA" dirty="0" err="1">
                <a:solidFill>
                  <a:srgbClr val="000000"/>
                </a:solidFill>
              </a:rPr>
              <a:t>function</a:t>
            </a:r>
            <a:r>
              <a:rPr lang="fr-CA" dirty="0">
                <a:solidFill>
                  <a:srgbClr val="000000"/>
                </a:solidFill>
              </a:rPr>
              <a:t> </a:t>
            </a:r>
            <a:r>
              <a:rPr lang="fr-CA" dirty="0" err="1">
                <a:solidFill>
                  <a:srgbClr val="000000"/>
                </a:solidFill>
              </a:rPr>
              <a:t>intolerant</a:t>
            </a:r>
            <a:r>
              <a:rPr lang="fr-CA" dirty="0">
                <a:solidFill>
                  <a:srgbClr val="000000"/>
                </a:solidFill>
              </a:rPr>
              <a:t> </a:t>
            </a:r>
            <a:r>
              <a:rPr lang="fr-CA" dirty="0" err="1">
                <a:solidFill>
                  <a:srgbClr val="000000"/>
                </a:solidFill>
              </a:rPr>
              <a:t>gene</a:t>
            </a:r>
            <a:r>
              <a:rPr lang="fr-CA" dirty="0">
                <a:solidFill>
                  <a:srgbClr val="000000"/>
                </a:solidFill>
              </a:rPr>
              <a:t> (</a:t>
            </a:r>
            <a:r>
              <a:rPr lang="fr-CA" dirty="0" err="1">
                <a:solidFill>
                  <a:srgbClr val="000000"/>
                </a:solidFill>
              </a:rPr>
              <a:t>pLI</a:t>
            </a:r>
            <a:r>
              <a:rPr lang="fr-CA" dirty="0">
                <a:solidFill>
                  <a:srgbClr val="000000"/>
                </a:solidFill>
              </a:rPr>
              <a:t>) or in an </a:t>
            </a:r>
            <a:r>
              <a:rPr lang="fr-CA" dirty="0" err="1">
                <a:solidFill>
                  <a:srgbClr val="000000"/>
                </a:solidFill>
              </a:rPr>
              <a:t>epilepsy</a:t>
            </a:r>
            <a:r>
              <a:rPr lang="fr-CA" dirty="0">
                <a:solidFill>
                  <a:srgbClr val="000000"/>
                </a:solidFill>
              </a:rPr>
              <a:t> </a:t>
            </a:r>
            <a:r>
              <a:rPr lang="fr-CA" dirty="0" err="1">
                <a:solidFill>
                  <a:srgbClr val="000000"/>
                </a:solidFill>
              </a:rPr>
              <a:t>gene</a:t>
            </a:r>
            <a:r>
              <a:rPr lang="fr-CA" dirty="0">
                <a:solidFill>
                  <a:srgbClr val="000000"/>
                </a:solidFill>
              </a:rPr>
              <a:t> panel</a:t>
            </a:r>
            <a:endParaRPr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" sz="1100" dirty="0">
                <a:solidFill>
                  <a:srgbClr val="000000"/>
                </a:solidFill>
              </a:rPr>
              <a:t> 	variant rare (fréquence &lt; 0,001 dans </a:t>
            </a:r>
            <a:r>
              <a:rPr lang="fr" sz="1100" dirty="0" err="1">
                <a:solidFill>
                  <a:srgbClr val="000000"/>
                </a:solidFill>
              </a:rPr>
              <a:t>EXaC</a:t>
            </a:r>
            <a:r>
              <a:rPr lang="fr" sz="1100" dirty="0">
                <a:solidFill>
                  <a:srgbClr val="000000"/>
                </a:solidFill>
              </a:rPr>
              <a:t>)</a:t>
            </a:r>
            <a:endParaRPr sz="11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" sz="900" dirty="0">
                <a:solidFill>
                  <a:srgbClr val="000000"/>
                </a:solidFill>
              </a:rPr>
              <a:t/>
            </a:r>
            <a:br>
              <a:rPr lang="fr" sz="900" dirty="0">
                <a:solidFill>
                  <a:srgbClr val="000000"/>
                </a:solidFill>
              </a:rPr>
            </a:br>
            <a:r>
              <a:rPr lang="fr" sz="1050" dirty="0">
                <a:solidFill>
                  <a:srgbClr val="000000"/>
                </a:solidFill>
              </a:rPr>
              <a:t/>
            </a:r>
            <a:br>
              <a:rPr lang="fr" sz="1050" dirty="0">
                <a:solidFill>
                  <a:srgbClr val="000000"/>
                </a:solidFill>
              </a:rPr>
            </a:br>
            <a:r>
              <a:rPr lang="fr" sz="1050" dirty="0" err="1">
                <a:solidFill>
                  <a:srgbClr val="000000"/>
                </a:solidFill>
              </a:rPr>
              <a:t>Pathogenic</a:t>
            </a:r>
            <a:r>
              <a:rPr lang="fr" sz="1050" dirty="0">
                <a:solidFill>
                  <a:srgbClr val="000000"/>
                </a:solidFill>
              </a:rPr>
              <a:t> CNV: </a:t>
            </a:r>
          </a:p>
          <a:p>
            <a:pPr marL="514350" lvl="1" indent="-171450"/>
            <a:r>
              <a:rPr lang="fr" dirty="0" err="1">
                <a:solidFill>
                  <a:srgbClr val="000000"/>
                </a:solidFill>
              </a:rPr>
              <a:t>Exonic</a:t>
            </a:r>
            <a:r>
              <a:rPr lang="fr" dirty="0">
                <a:solidFill>
                  <a:srgbClr val="000000"/>
                </a:solidFill>
              </a:rPr>
              <a:t> CNV in a </a:t>
            </a:r>
            <a:r>
              <a:rPr lang="fr" dirty="0" err="1">
                <a:solidFill>
                  <a:srgbClr val="000000"/>
                </a:solidFill>
              </a:rPr>
              <a:t>gene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associated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with</a:t>
            </a:r>
            <a:r>
              <a:rPr lang="fr" dirty="0">
                <a:solidFill>
                  <a:srgbClr val="000000"/>
                </a:solidFill>
              </a:rPr>
              <a:t> </a:t>
            </a:r>
            <a:r>
              <a:rPr lang="fr" dirty="0" err="1">
                <a:solidFill>
                  <a:srgbClr val="000000"/>
                </a:solidFill>
              </a:rPr>
              <a:t>epilepsy</a:t>
            </a:r>
            <a:endParaRPr lang="fr" dirty="0">
              <a:solidFill>
                <a:srgbClr val="000000"/>
              </a:solidFill>
            </a:endParaRPr>
          </a:p>
          <a:p>
            <a:pPr marL="514350" lvl="1" indent="-171450"/>
            <a:r>
              <a:rPr lang="fr" dirty="0" err="1">
                <a:solidFill>
                  <a:srgbClr val="000000"/>
                </a:solidFill>
              </a:rPr>
              <a:t>Frequency</a:t>
            </a:r>
            <a:r>
              <a:rPr lang="fr" dirty="0">
                <a:solidFill>
                  <a:srgbClr val="000000"/>
                </a:solidFill>
              </a:rPr>
              <a:t> &lt; 0,01 </a:t>
            </a:r>
            <a:br>
              <a:rPr lang="fr" dirty="0">
                <a:solidFill>
                  <a:srgbClr val="000000"/>
                </a:solidFill>
              </a:rPr>
            </a:br>
            <a:r>
              <a:rPr lang="fr" sz="900" dirty="0">
                <a:solidFill>
                  <a:srgbClr val="000000"/>
                </a:solidFill>
              </a:rPr>
              <a:t>	</a:t>
            </a:r>
            <a:endParaRPr sz="900" dirty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endParaRPr sz="900" dirty="0">
              <a:solidFill>
                <a:srgbClr val="000000"/>
              </a:solidFill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sz="900" dirty="0">
              <a:solidFill>
                <a:srgbClr val="000000"/>
              </a:solidFill>
            </a:endParaRPr>
          </a:p>
        </p:txBody>
      </p:sp>
      <p:graphicFrame>
        <p:nvGraphicFramePr>
          <p:cNvPr id="89" name="Google Shape;89;p18"/>
          <p:cNvGraphicFramePr/>
          <p:nvPr>
            <p:extLst>
              <p:ext uri="{D42A27DB-BD31-4B8C-83A1-F6EECF244321}">
                <p14:modId xmlns:p14="http://schemas.microsoft.com/office/powerpoint/2010/main" val="425847647"/>
              </p:ext>
            </p:extLst>
          </p:nvPr>
        </p:nvGraphicFramePr>
        <p:xfrm>
          <a:off x="937435" y="1331681"/>
          <a:ext cx="4983131" cy="1047357"/>
        </p:xfrm>
        <a:graphic>
          <a:graphicData uri="http://schemas.openxmlformats.org/drawingml/2006/table">
            <a:tbl>
              <a:tblPr>
                <a:noFill/>
                <a:tableStyleId>{52CF45D0-B3EA-4844-B616-E8ABCFCBE20D}</a:tableStyleId>
              </a:tblPr>
              <a:tblGrid>
                <a:gridCol w="13636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4631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SNV (PRE-GENE)</a:t>
                      </a:r>
                      <a:endParaRPr sz="8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 dirty="0"/>
                        <a:t>CNV (</a:t>
                      </a:r>
                      <a:r>
                        <a:rPr lang="fr" sz="800" dirty="0" err="1" smtClean="0"/>
                        <a:t>popS</a:t>
                      </a:r>
                      <a:r>
                        <a:rPr lang="en-US" sz="800" dirty="0" smtClean="0"/>
                        <a:t>V</a:t>
                      </a:r>
                      <a:r>
                        <a:rPr lang="fr" sz="800" dirty="0" smtClean="0"/>
                        <a:t>)</a:t>
                      </a:r>
                      <a:endParaRPr sz="800" dirty="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636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 dirty="0" err="1"/>
                        <a:t>Generalized</a:t>
                      </a:r>
                      <a:r>
                        <a:rPr lang="fr" sz="800" dirty="0"/>
                        <a:t> </a:t>
                      </a:r>
                      <a:r>
                        <a:rPr lang="fr" sz="800" dirty="0" err="1"/>
                        <a:t>Epilepsy</a:t>
                      </a:r>
                      <a:endParaRPr sz="800" dirty="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34</a:t>
                      </a:r>
                      <a:endParaRPr sz="8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22</a:t>
                      </a:r>
                      <a:endParaRPr sz="80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6363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 dirty="0"/>
                        <a:t>Partial </a:t>
                      </a:r>
                      <a:r>
                        <a:rPr lang="fr" sz="800" dirty="0" err="1"/>
                        <a:t>Epilepsy</a:t>
                      </a:r>
                      <a:endParaRPr sz="800" dirty="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/>
                        <a:t>13</a:t>
                      </a:r>
                      <a:endParaRPr sz="80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800" dirty="0"/>
                        <a:t>5</a:t>
                      </a:r>
                      <a:endParaRPr sz="800" dirty="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18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1077</Words>
  <Application>Microsoft Macintosh PowerPoint</Application>
  <PresentationFormat>Personnalisé</PresentationFormat>
  <Paragraphs>166</Paragraphs>
  <Slides>27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0" baseType="lpstr">
      <vt:lpstr>MS PGothic</vt:lpstr>
      <vt:lpstr>Arial</vt:lpstr>
      <vt:lpstr>Simple Light</vt:lpstr>
      <vt:lpstr>Présentation PowerPoint</vt:lpstr>
      <vt:lpstr>Présentation PowerPoint</vt:lpstr>
      <vt:lpstr>Présentation PowerPoint</vt:lpstr>
      <vt:lpstr>The Quebec Population</vt:lpstr>
      <vt:lpstr>Présentation PowerPoint</vt:lpstr>
      <vt:lpstr>Canadian Epilepsy Network</vt:lpstr>
      <vt:lpstr>Study Design</vt:lpstr>
      <vt:lpstr>Hypothesis</vt:lpstr>
      <vt:lpstr>Pathogenic variants screening</vt:lpstr>
      <vt:lpstr>Présentation PowerPoint</vt:lpstr>
      <vt:lpstr>Principle component analysis</vt:lpstr>
      <vt:lpstr>Standard GWAS for unrelated cases and controls</vt:lpstr>
      <vt:lpstr>IBD sharing per genomic position</vt:lpstr>
      <vt:lpstr>Pairwise IBD segments amongst our cohort</vt:lpstr>
      <vt:lpstr>Pairwise IBD segments in stratified cohorts (Types of epilepsy) </vt:lpstr>
      <vt:lpstr>Association study for IBD segments shared amongst many individuals</vt:lpstr>
      <vt:lpstr>Association study for IBD segments shared amongst many individuals</vt:lpstr>
      <vt:lpstr>Pairwise sharing in genes in controls vs EG patients </vt:lpstr>
      <vt:lpstr>Présentation PowerPoint</vt:lpstr>
      <vt:lpstr>Présentation PowerPoint</vt:lpstr>
      <vt:lpstr>Présentation PowerPoint</vt:lpstr>
      <vt:lpstr>Take home</vt:lpstr>
      <vt:lpstr>Présentation PowerPoint</vt:lpstr>
      <vt:lpstr>The BALSAC genealogy project</vt:lpstr>
      <vt:lpstr>The BALSAC genealogy project</vt:lpstr>
      <vt:lpstr>Présentation PowerPoint</vt:lpstr>
      <vt:lpstr>Acknowledgments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utiliser la structure de la population pour identifier de nouveaux gènes candidats pour l’épilepsie? </dc:title>
  <cp:lastModifiedBy>Utilisateur de Microsoft Office</cp:lastModifiedBy>
  <cp:revision>27</cp:revision>
  <dcterms:modified xsi:type="dcterms:W3CDTF">2018-08-07T19:20:52Z</dcterms:modified>
</cp:coreProperties>
</file>