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ACA"/>
          </a:solidFill>
        </a:fill>
      </a:tcStyle>
    </a:wholeTbl>
    <a:band2H>
      <a:tcTxStyle b="def" i="def"/>
      <a:tcStyle>
        <a:tcBdr/>
        <a:fill>
          <a:solidFill>
            <a:srgbClr val="FF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spcBef>
                <a:spcPts val="0"/>
              </a:spcBef>
              <a:buSzTx/>
              <a:buNone/>
              <a:defRPr b="1" sz="2800">
                <a:latin typeface="+mj-lt"/>
                <a:ea typeface="+mj-ea"/>
                <a:cs typeface="+mj-cs"/>
                <a:sym typeface="Helvetica"/>
              </a:defRPr>
            </a:lvl1pPr>
            <a:lvl2pPr marL="794084" indent="-336884" algn="ctr" defTabSz="584200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2pPr>
            <a:lvl3pPr marL="1251284" indent="-336884" algn="ctr" defTabSz="584200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3pPr>
            <a:lvl4pPr marL="1708484" indent="-336884" algn="ctr" defTabSz="584200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4pPr>
            <a:lvl5pPr marL="2165684" indent="-336884" algn="ctr" defTabSz="584200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 marL="0" indent="0" algn="ctr" defTabSz="584200">
              <a:spcBef>
                <a:spcPts val="2400"/>
              </a:spcBef>
              <a:buSzTx/>
              <a:buNone/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Num" sz="quarter" idx="2"/>
          </p:nvPr>
        </p:nvSpPr>
        <p:spPr>
          <a:xfrm>
            <a:off x="11940749" y="8827940"/>
            <a:ext cx="413812" cy="4221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 sz="1600">
                <a:solidFill>
                  <a:srgbClr val="FEFEFE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None/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 defTabSz="584200">
              <a:spcBef>
                <a:spcPts val="38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62000" indent="-381000" defTabSz="584200">
              <a:spcBef>
                <a:spcPts val="38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381000" defTabSz="584200">
              <a:spcBef>
                <a:spcPts val="38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524000" indent="-381000" defTabSz="584200">
              <a:spcBef>
                <a:spcPts val="38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905000" indent="-381000" defTabSz="584200">
              <a:spcBef>
                <a:spcPts val="38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9144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3716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8288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860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7432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004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576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14800" marR="0" indent="-457200" algn="l" defTabSz="468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ctrTitle"/>
          </p:nvPr>
        </p:nvSpPr>
        <p:spPr>
          <a:xfrm>
            <a:off x="1270000" y="2565400"/>
            <a:ext cx="10464800" cy="3302000"/>
          </a:xfrm>
          <a:prstGeom prst="rect">
            <a:avLst/>
          </a:prstGeom>
        </p:spPr>
        <p:txBody>
          <a:bodyPr/>
          <a:lstStyle>
            <a:lvl1pPr defTabSz="543305">
              <a:defRPr sz="6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Testable Bounded Degree Graph Properties Are Random Order Streamable</a:t>
            </a:r>
          </a:p>
        </p:txBody>
      </p:sp>
      <p:sp>
        <p:nvSpPr>
          <p:cNvPr id="127" name="Shape 127"/>
          <p:cNvSpPr/>
          <p:nvPr>
            <p:ph type="subTitle" sz="quarter" idx="1"/>
          </p:nvPr>
        </p:nvSpPr>
        <p:spPr>
          <a:xfrm>
            <a:off x="1208260" y="7289800"/>
            <a:ext cx="10588280" cy="1842642"/>
          </a:xfrm>
          <a:prstGeom prst="rect">
            <a:avLst/>
          </a:prstGeom>
        </p:spPr>
        <p:txBody>
          <a:bodyPr/>
          <a:lstStyle/>
          <a:p>
            <a:pPr defTabSz="397256">
              <a:lnSpc>
                <a:spcPct val="90000"/>
              </a:lnSpc>
              <a:defRPr sz="29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Morteza Monemizadeh</a:t>
            </a:r>
          </a:p>
          <a:p>
            <a:pPr defTabSz="397256">
              <a:lnSpc>
                <a:spcPct val="90000"/>
              </a:lnSpc>
              <a:defRPr sz="29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Rutgers , Amazon</a:t>
            </a:r>
          </a:p>
          <a:p>
            <a:pPr defTabSz="397256">
              <a:lnSpc>
                <a:spcPct val="90000"/>
              </a:lnSpc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97256">
              <a:lnSpc>
                <a:spcPct val="90000"/>
              </a:lnSpc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Joint work with: S. Muthukrishnan, Pan Peng, Christian Sohler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Big Data Models for Graphs</a:t>
            </a:r>
          </a:p>
        </p:txBody>
      </p:sp>
      <p:sp>
        <p:nvSpPr>
          <p:cNvPr id="354" name="Shape 354"/>
          <p:cNvSpPr/>
          <p:nvPr/>
        </p:nvSpPr>
        <p:spPr>
          <a:xfrm>
            <a:off x="1224811" y="2312187"/>
            <a:ext cx="6630678" cy="190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FFFF"/>
                </a:solidFill>
              </a:rPr>
              <a:t>Data Streams: Graph Streams</a:t>
            </a:r>
          </a:p>
        </p:txBody>
      </p:sp>
      <p:sp>
        <p:nvSpPr>
          <p:cNvPr id="355" name="Shape 355"/>
          <p:cNvSpPr/>
          <p:nvPr/>
        </p:nvSpPr>
        <p:spPr>
          <a:xfrm>
            <a:off x="1199411" y="4153687"/>
            <a:ext cx="9401151" cy="190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FFFF"/>
                </a:solidFill>
              </a:rPr>
              <a:t>Property Testing: Testing Graph Properties. </a:t>
            </a:r>
          </a:p>
        </p:txBody>
      </p:sp>
      <p:sp>
        <p:nvSpPr>
          <p:cNvPr id="356" name="Shape 356"/>
          <p:cNvSpPr/>
          <p:nvPr/>
        </p:nvSpPr>
        <p:spPr>
          <a:xfrm>
            <a:off x="1199411" y="5931687"/>
            <a:ext cx="9327159" cy="190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FFFF"/>
                </a:solidFill>
              </a:rPr>
              <a:t>Sublinear Time Approximation Algorithms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Streaming Model</a:t>
            </a:r>
          </a:p>
        </p:txBody>
      </p:sp>
      <p:sp>
        <p:nvSpPr>
          <p:cNvPr id="359" name="Shape 359"/>
          <p:cNvSpPr/>
          <p:nvPr/>
        </p:nvSpPr>
        <p:spPr>
          <a:xfrm>
            <a:off x="5338761" y="3342856"/>
            <a:ext cx="107954" cy="10794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0" name="Shape 360"/>
          <p:cNvSpPr/>
          <p:nvPr/>
        </p:nvSpPr>
        <p:spPr>
          <a:xfrm>
            <a:off x="3814761" y="4028656"/>
            <a:ext cx="107954" cy="10794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1" name="Shape 361"/>
          <p:cNvSpPr/>
          <p:nvPr/>
        </p:nvSpPr>
        <p:spPr>
          <a:xfrm>
            <a:off x="6297611" y="5039894"/>
            <a:ext cx="107954" cy="1079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2" name="Shape 362"/>
          <p:cNvSpPr/>
          <p:nvPr/>
        </p:nvSpPr>
        <p:spPr>
          <a:xfrm>
            <a:off x="5611811" y="4593806"/>
            <a:ext cx="107954" cy="10794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3" name="Shape 363"/>
          <p:cNvSpPr/>
          <p:nvPr/>
        </p:nvSpPr>
        <p:spPr>
          <a:xfrm>
            <a:off x="7135811" y="3287294"/>
            <a:ext cx="107954" cy="1079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4" name="Shape 364"/>
          <p:cNvSpPr/>
          <p:nvPr/>
        </p:nvSpPr>
        <p:spPr>
          <a:xfrm>
            <a:off x="7288211" y="4735094"/>
            <a:ext cx="107954" cy="1079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5" name="Shape 365"/>
          <p:cNvSpPr/>
          <p:nvPr/>
        </p:nvSpPr>
        <p:spPr>
          <a:xfrm>
            <a:off x="4652961" y="4289006"/>
            <a:ext cx="107954" cy="10794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6" name="Shape 366"/>
          <p:cNvSpPr/>
          <p:nvPr/>
        </p:nvSpPr>
        <p:spPr>
          <a:xfrm>
            <a:off x="3434874" y="3812757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67" name="Shape 367"/>
          <p:cNvSpPr/>
          <p:nvPr/>
        </p:nvSpPr>
        <p:spPr>
          <a:xfrm>
            <a:off x="5035074" y="3146007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68" name="Shape 368"/>
          <p:cNvSpPr/>
          <p:nvPr/>
        </p:nvSpPr>
        <p:spPr>
          <a:xfrm>
            <a:off x="7244874" y="3117432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69" name="Shape 369"/>
          <p:cNvSpPr/>
          <p:nvPr/>
        </p:nvSpPr>
        <p:spPr>
          <a:xfrm>
            <a:off x="5263674" y="4365207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370" name="Shape 370"/>
          <p:cNvSpPr/>
          <p:nvPr/>
        </p:nvSpPr>
        <p:spPr>
          <a:xfrm>
            <a:off x="7223443" y="4793832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371" name="Shape 371"/>
          <p:cNvSpPr/>
          <p:nvPr/>
        </p:nvSpPr>
        <p:spPr>
          <a:xfrm>
            <a:off x="6178074" y="5098632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372" name="Shape 372"/>
          <p:cNvSpPr/>
          <p:nvPr/>
        </p:nvSpPr>
        <p:spPr>
          <a:xfrm>
            <a:off x="4353243" y="4136607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373" name="Shape 373"/>
          <p:cNvSpPr/>
          <p:nvPr/>
        </p:nvSpPr>
        <p:spPr>
          <a:xfrm>
            <a:off x="5191123" y="5071644"/>
            <a:ext cx="107948" cy="10795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sx="100000" sy="100000" kx="0" ky="0" algn="b" rotWithShape="0" blurRad="38100" dist="23000" dir="5400000">
              <a:srgbClr val="808080">
                <a:alpha val="34998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4" name="Shape 374"/>
          <p:cNvSpPr/>
          <p:nvPr/>
        </p:nvSpPr>
        <p:spPr>
          <a:xfrm>
            <a:off x="5039043" y="5104982"/>
            <a:ext cx="294639" cy="50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375" name="Shape 375"/>
          <p:cNvSpPr/>
          <p:nvPr/>
        </p:nvSpPr>
        <p:spPr>
          <a:xfrm>
            <a:off x="2127250" y="6940132"/>
            <a:ext cx="2092325" cy="555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Stream S =</a:t>
            </a:r>
          </a:p>
        </p:txBody>
      </p:sp>
      <p:grpSp>
        <p:nvGrpSpPr>
          <p:cNvPr id="378" name="Group 378"/>
          <p:cNvGrpSpPr/>
          <p:nvPr/>
        </p:nvGrpSpPr>
        <p:grpSpPr>
          <a:xfrm>
            <a:off x="4154682" y="3450808"/>
            <a:ext cx="1512693" cy="4010095"/>
            <a:chOff x="0" y="0"/>
            <a:chExt cx="1512692" cy="4010094"/>
          </a:xfrm>
        </p:grpSpPr>
        <p:sp>
          <p:nvSpPr>
            <p:cNvPr id="376" name="Shape 376"/>
            <p:cNvSpPr/>
            <p:nvPr/>
          </p:nvSpPr>
          <p:spPr>
            <a:xfrm>
              <a:off x="1239643" y="0"/>
              <a:ext cx="273050" cy="1142999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6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0" y="3454399"/>
              <a:ext cx="931474" cy="555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(2,4)</a:t>
              </a: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5178619" y="3396833"/>
            <a:ext cx="2012756" cy="4064071"/>
            <a:chOff x="0" y="0"/>
            <a:chExt cx="2012754" cy="4064069"/>
          </a:xfrm>
        </p:grpSpPr>
        <p:sp>
          <p:nvSpPr>
            <p:cNvPr id="379" name="Shape 379"/>
            <p:cNvSpPr/>
            <p:nvPr/>
          </p:nvSpPr>
          <p:spPr>
            <a:xfrm flipV="1">
              <a:off x="1212654" y="0"/>
              <a:ext cx="800101" cy="1660526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6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3508374"/>
              <a:ext cx="1147374" cy="555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, (3,6)</a:t>
              </a:r>
            </a:p>
          </p:txBody>
        </p:sp>
      </p:grpSp>
      <p:grpSp>
        <p:nvGrpSpPr>
          <p:cNvPr id="384" name="Group 384"/>
          <p:cNvGrpSpPr/>
          <p:nvPr/>
        </p:nvGrpSpPr>
        <p:grpSpPr>
          <a:xfrm>
            <a:off x="4745037" y="3434932"/>
            <a:ext cx="2685857" cy="4025972"/>
            <a:chOff x="0" y="0"/>
            <a:chExt cx="2685855" cy="4025970"/>
          </a:xfrm>
        </p:grpSpPr>
        <p:sp>
          <p:nvSpPr>
            <p:cNvPr id="382" name="Shape 382"/>
            <p:cNvSpPr/>
            <p:nvPr/>
          </p:nvSpPr>
          <p:spPr>
            <a:xfrm flipH="1">
              <a:off x="-1" y="0"/>
              <a:ext cx="609602" cy="86995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6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3" name="Shape 383"/>
            <p:cNvSpPr/>
            <p:nvPr/>
          </p:nvSpPr>
          <p:spPr>
            <a:xfrm>
              <a:off x="1538481" y="3470275"/>
              <a:ext cx="1147375" cy="555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, (2,7)</a:t>
              </a:r>
            </a:p>
          </p:txBody>
        </p:sp>
      </p:grpSp>
      <p:grpSp>
        <p:nvGrpSpPr>
          <p:cNvPr id="387" name="Group 387"/>
          <p:cNvGrpSpPr/>
          <p:nvPr/>
        </p:nvGrpSpPr>
        <p:grpSpPr>
          <a:xfrm>
            <a:off x="5716587" y="4695408"/>
            <a:ext cx="3362131" cy="2775021"/>
            <a:chOff x="0" y="0"/>
            <a:chExt cx="3362130" cy="2775020"/>
          </a:xfrm>
        </p:grpSpPr>
        <p:sp>
          <p:nvSpPr>
            <p:cNvPr id="385" name="Shape 385"/>
            <p:cNvSpPr/>
            <p:nvPr/>
          </p:nvSpPr>
          <p:spPr>
            <a:xfrm>
              <a:off x="1675006" y="2219325"/>
              <a:ext cx="1687124" cy="5556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, (4,6), ...</a:t>
              </a:r>
            </a:p>
          </p:txBody>
        </p:sp>
        <p:sp>
          <p:nvSpPr>
            <p:cNvPr id="386" name="Shape 386"/>
            <p:cNvSpPr/>
            <p:nvPr/>
          </p:nvSpPr>
          <p:spPr>
            <a:xfrm flipH="1" flipV="1">
              <a:off x="-1" y="0"/>
              <a:ext cx="546102" cy="371476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6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1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Class="entr" nodeType="after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1" dur="1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Class="entr" nodeType="after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1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Class="entr" nodeType="after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9" dur="1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8" grpId="1"/>
      <p:bldP build="whole" bldLvl="1" animBg="1" rev="0" advAuto="0" spid="381" grpId="2"/>
      <p:bldP build="whole" bldLvl="1" animBg="1" rev="0" advAuto="0" spid="384" grpId="3"/>
      <p:bldP build="whole" bldLvl="1" animBg="1" rev="0" advAuto="0" spid="387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Graph Streams</a:t>
            </a:r>
          </a:p>
        </p:txBody>
      </p:sp>
      <p:sp>
        <p:nvSpPr>
          <p:cNvPr id="390" name="Shape 390"/>
          <p:cNvSpPr/>
          <p:nvPr/>
        </p:nvSpPr>
        <p:spPr>
          <a:xfrm>
            <a:off x="1224811" y="1892008"/>
            <a:ext cx="9621528" cy="195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46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Adverserial or Random Order Model </a:t>
            </a:r>
          </a:p>
        </p:txBody>
      </p:sp>
      <p:sp>
        <p:nvSpPr>
          <p:cNvPr id="391" name="Shape 391"/>
          <p:cNvSpPr/>
          <p:nvPr/>
        </p:nvSpPr>
        <p:spPr>
          <a:xfrm>
            <a:off x="2253544" y="3121750"/>
            <a:ext cx="9442187" cy="300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O(c)-approximate the size of matching in c-bounded arboricity graphs using O(clog</a:t>
            </a:r>
            <a:r>
              <a:rPr baseline="31999" sz="4000">
                <a:solidFill>
                  <a:srgbClr val="FFFFFF"/>
                </a:solidFill>
              </a:rPr>
              <a:t>2</a:t>
            </a:r>
            <a:r>
              <a:rPr>
                <a:solidFill>
                  <a:srgbClr val="FFFFFF"/>
                </a:solidFill>
              </a:rPr>
              <a:t> n) space in adversarial model. </a:t>
            </a:r>
          </a:p>
        </p:txBody>
      </p:sp>
      <p:sp>
        <p:nvSpPr>
          <p:cNvPr id="392" name="Shape 392"/>
          <p:cNvSpPr/>
          <p:nvPr/>
        </p:nvSpPr>
        <p:spPr>
          <a:xfrm>
            <a:off x="2253544" y="5333667"/>
            <a:ext cx="9815978" cy="296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O(polylog n)-approximate the size of matching in general graphs using O(polylog n) space in random order model.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Graph Streams</a:t>
            </a:r>
          </a:p>
        </p:txBody>
      </p:sp>
      <p:sp>
        <p:nvSpPr>
          <p:cNvPr id="395" name="Shape 395"/>
          <p:cNvSpPr/>
          <p:nvPr/>
        </p:nvSpPr>
        <p:spPr>
          <a:xfrm>
            <a:off x="1224811" y="2285708"/>
            <a:ext cx="9621528" cy="1956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46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Adverserial or Random Order Model </a:t>
            </a:r>
          </a:p>
        </p:txBody>
      </p:sp>
      <p:sp>
        <p:nvSpPr>
          <p:cNvPr id="396" name="Shape 396"/>
          <p:cNvSpPr/>
          <p:nvPr/>
        </p:nvSpPr>
        <p:spPr>
          <a:xfrm>
            <a:off x="1824337" y="4903444"/>
            <a:ext cx="9202755" cy="2901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5800"/>
              </a:lnSpc>
              <a:spcBef>
                <a:spcPts val="1200"/>
              </a:spcBef>
              <a:defRPr sz="3600">
                <a:solidFill>
                  <a:srgbClr val="FEFE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 general, it is not clear which graph problems can be solved with much smaller space in the random order stream than in the adversary order stream.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Graph Streams</a:t>
            </a:r>
          </a:p>
        </p:txBody>
      </p:sp>
      <p:sp>
        <p:nvSpPr>
          <p:cNvPr id="399" name="Shape 399"/>
          <p:cNvSpPr/>
          <p:nvPr/>
        </p:nvSpPr>
        <p:spPr>
          <a:xfrm>
            <a:off x="1013144" y="2574654"/>
            <a:ext cx="9941484" cy="190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FFFF"/>
                </a:solidFill>
              </a:rPr>
              <a:t>Semi-Streaming Model: O(n polylog(n)) space</a:t>
            </a:r>
          </a:p>
        </p:txBody>
      </p:sp>
      <p:sp>
        <p:nvSpPr>
          <p:cNvPr id="400" name="Shape 400"/>
          <p:cNvSpPr/>
          <p:nvPr/>
        </p:nvSpPr>
        <p:spPr>
          <a:xfrm>
            <a:off x="1436478" y="3776920"/>
            <a:ext cx="5643328" cy="190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u="sng">
                <a:solidFill>
                  <a:srgbClr val="FBFF3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BFF3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3800"/>
              <a:t>Sparse Graphs: m=O(n) </a:t>
            </a:r>
          </a:p>
        </p:txBody>
      </p:sp>
      <p:sp>
        <p:nvSpPr>
          <p:cNvPr id="401" name="Shape 401"/>
          <p:cNvSpPr/>
          <p:nvPr/>
        </p:nvSpPr>
        <p:spPr>
          <a:xfrm>
            <a:off x="2195822" y="6041754"/>
            <a:ext cx="8613156" cy="811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501315" indent="-501315" algn="l" defTabSz="468200">
              <a:spcBef>
                <a:spcPts val="4200"/>
              </a:spcBef>
              <a:buSzPct val="100000"/>
              <a:buChar char="☞"/>
              <a:defRPr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rPr sz="3800">
                <a:solidFill>
                  <a:srgbClr val="FFFFFF"/>
                </a:solidFill>
              </a:rPr>
              <a:t>O(polylog(n)) or even better O(1) space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type="body" sz="quarter" idx="1"/>
          </p:nvPr>
        </p:nvSpPr>
        <p:spPr>
          <a:xfrm>
            <a:off x="952500" y="3759151"/>
            <a:ext cx="11099800" cy="182097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1" sz="5000">
                <a:solidFill>
                  <a:srgbClr val="FFFB00"/>
                </a:solidFill>
              </a:defRPr>
            </a:lvl1pPr>
          </a:lstStyle>
          <a:p>
            <a:pPr/>
            <a:r>
              <a:t>Constant Query Property Testing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d-Bounded Graph</a:t>
            </a:r>
          </a:p>
        </p:txBody>
      </p:sp>
      <p:sp>
        <p:nvSpPr>
          <p:cNvPr id="406" name="Shape 406"/>
          <p:cNvSpPr/>
          <p:nvPr>
            <p:ph type="body" sz="half" idx="1"/>
          </p:nvPr>
        </p:nvSpPr>
        <p:spPr>
          <a:xfrm>
            <a:off x="673100" y="2208211"/>
            <a:ext cx="11099800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Given a graph G(V,E) whose maximum degree d is constant, where n=|V| and 0 ≤ m</a:t>
            </a:r>
            <a:r>
              <a:t> = |E|</a:t>
            </a:r>
            <a:r>
              <a:t> ≤ nd.</a:t>
            </a:r>
          </a:p>
        </p:txBody>
      </p:sp>
      <p:grpSp>
        <p:nvGrpSpPr>
          <p:cNvPr id="438" name="Group 438"/>
          <p:cNvGrpSpPr/>
          <p:nvPr/>
        </p:nvGrpSpPr>
        <p:grpSpPr>
          <a:xfrm>
            <a:off x="3463456" y="4849143"/>
            <a:ext cx="4613032" cy="3753829"/>
            <a:chOff x="0" y="0"/>
            <a:chExt cx="4613031" cy="3753827"/>
          </a:xfrm>
        </p:grpSpPr>
        <p:sp>
          <p:nvSpPr>
            <p:cNvPr id="407" name="Shape 407"/>
            <p:cNvSpPr/>
            <p:nvPr/>
          </p:nvSpPr>
          <p:spPr>
            <a:xfrm flipH="1">
              <a:off x="3567394" y="1979068"/>
              <a:ext cx="48006" cy="11536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8" name="Shape 408"/>
            <p:cNvSpPr/>
            <p:nvPr/>
          </p:nvSpPr>
          <p:spPr>
            <a:xfrm>
              <a:off x="133558" y="1270698"/>
              <a:ext cx="504043" cy="28335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9" name="Shape 409"/>
            <p:cNvSpPr/>
            <p:nvPr/>
          </p:nvSpPr>
          <p:spPr>
            <a:xfrm flipV="1">
              <a:off x="2415296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 flipV="1">
              <a:off x="783159" y="1979068"/>
              <a:ext cx="432039" cy="6881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1" name="Shape 411"/>
            <p:cNvSpPr/>
            <p:nvPr/>
          </p:nvSpPr>
          <p:spPr>
            <a:xfrm flipV="1">
              <a:off x="2548857" y="866384"/>
              <a:ext cx="757629" cy="161447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2" name="Shape 412"/>
            <p:cNvSpPr/>
            <p:nvPr/>
          </p:nvSpPr>
          <p:spPr>
            <a:xfrm flipH="1" flipV="1">
              <a:off x="3400927" y="900110"/>
              <a:ext cx="214473" cy="9638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3" name="Shape 413"/>
            <p:cNvSpPr/>
            <p:nvPr/>
          </p:nvSpPr>
          <p:spPr>
            <a:xfrm flipH="1" flipV="1">
              <a:off x="2391295" y="3071981"/>
              <a:ext cx="1176101" cy="6072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4" name="Shape 414"/>
            <p:cNvSpPr/>
            <p:nvPr/>
          </p:nvSpPr>
          <p:spPr>
            <a:xfrm flipV="1">
              <a:off x="1215195" y="1027829"/>
              <a:ext cx="1200103" cy="951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5" name="Shape 415"/>
            <p:cNvSpPr/>
            <p:nvPr/>
          </p:nvSpPr>
          <p:spPr>
            <a:xfrm flipH="1" flipV="1">
              <a:off x="3328920" y="230302"/>
              <a:ext cx="72007" cy="4395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6" name="Shape 416"/>
            <p:cNvSpPr/>
            <p:nvPr/>
          </p:nvSpPr>
          <p:spPr>
            <a:xfrm flipH="1" flipV="1">
              <a:off x="783159" y="2667199"/>
              <a:ext cx="238475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7" name="Shape 417"/>
            <p:cNvSpPr/>
            <p:nvPr/>
          </p:nvSpPr>
          <p:spPr>
            <a:xfrm flipV="1">
              <a:off x="3567393" y="2889829"/>
              <a:ext cx="912079" cy="24287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133558" y="1385849"/>
              <a:ext cx="888076" cy="2137678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9" name="Shape 419"/>
            <p:cNvSpPr/>
            <p:nvPr/>
          </p:nvSpPr>
          <p:spPr>
            <a:xfrm flipV="1">
              <a:off x="637601" y="1027830"/>
              <a:ext cx="1777698" cy="52621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2415296" y="1027829"/>
              <a:ext cx="2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1215195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637601" y="1554046"/>
              <a:ext cx="577597" cy="425024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3" name="Shape 423"/>
            <p:cNvSpPr/>
            <p:nvPr/>
          </p:nvSpPr>
          <p:spPr>
            <a:xfrm flipV="1">
              <a:off x="228000" y="115151"/>
              <a:ext cx="2967363" cy="1074125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4" name="Shape 424"/>
            <p:cNvSpPr/>
            <p:nvPr/>
          </p:nvSpPr>
          <p:spPr>
            <a:xfrm flipH="1">
              <a:off x="2391295" y="1999307"/>
              <a:ext cx="24004" cy="1072676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2281739" y="188415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26" name="Shape 426"/>
            <p:cNvSpPr/>
            <p:nvPr/>
          </p:nvSpPr>
          <p:spPr>
            <a:xfrm>
              <a:off x="2281739" y="912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2257737" y="2956831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3481840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1081638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0" name="Shape 430"/>
            <p:cNvSpPr/>
            <p:nvPr/>
          </p:nvSpPr>
          <p:spPr>
            <a:xfrm>
              <a:off x="504042" y="1438896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3267368" y="669810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2" name="Shape 432"/>
            <p:cNvSpPr/>
            <p:nvPr/>
          </p:nvSpPr>
          <p:spPr>
            <a:xfrm>
              <a:off x="3433836" y="301754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3" name="Shape 433"/>
            <p:cNvSpPr/>
            <p:nvPr/>
          </p:nvSpPr>
          <p:spPr>
            <a:xfrm>
              <a:off x="649602" y="25520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3195362" y="0"/>
              <a:ext cx="267119" cy="23030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5" name="Shape 435"/>
            <p:cNvSpPr/>
            <p:nvPr/>
          </p:nvSpPr>
          <p:spPr>
            <a:xfrm>
              <a:off x="4345913" y="2774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6" name="Shape 436"/>
            <p:cNvSpPr/>
            <p:nvPr/>
          </p:nvSpPr>
          <p:spPr>
            <a:xfrm>
              <a:off x="888074" y="352352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0" y="11555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Adjacency List Model</a:t>
            </a:r>
          </a:p>
        </p:txBody>
      </p:sp>
      <p:sp>
        <p:nvSpPr>
          <p:cNvPr id="441" name="Shape 441"/>
          <p:cNvSpPr/>
          <p:nvPr>
            <p:ph type="body" sz="half" idx="1"/>
          </p:nvPr>
        </p:nvSpPr>
        <p:spPr>
          <a:xfrm>
            <a:off x="952500" y="3605731"/>
            <a:ext cx="11099800" cy="26660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Query access to the adjacency list of  G: </a:t>
            </a:r>
          </a:p>
          <a:p>
            <a:pPr marL="0" indent="0">
              <a:buSzTx/>
              <a:buNone/>
            </a:pPr>
            <a:r>
              <a:t>    For any vertex v and index i one can query the i-th neighbor (if exists) of v in constant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Property Testing</a:t>
            </a:r>
          </a:p>
        </p:txBody>
      </p:sp>
      <p:sp>
        <p:nvSpPr>
          <p:cNvPr id="444" name="Shape 444"/>
          <p:cNvSpPr/>
          <p:nvPr>
            <p:ph type="body" idx="1"/>
          </p:nvPr>
        </p:nvSpPr>
        <p:spPr>
          <a:xfrm>
            <a:off x="952499" y="2963117"/>
            <a:ext cx="11747625" cy="5946213"/>
          </a:xfrm>
          <a:prstGeom prst="rect">
            <a:avLst/>
          </a:prstGeom>
        </p:spPr>
        <p:txBody>
          <a:bodyPr/>
          <a:lstStyle/>
          <a:p>
            <a:pPr marL="0" indent="0" defTabSz="440108">
              <a:lnSpc>
                <a:spcPct val="90000"/>
              </a:lnSpc>
              <a:spcBef>
                <a:spcPts val="3900"/>
              </a:spcBef>
              <a:buSzTx/>
              <a:buNone/>
              <a:defRPr sz="3666"/>
            </a:pPr>
            <a:r>
              <a:t>A property ∏</a:t>
            </a:r>
            <a:r>
              <a:rPr baseline="-26212"/>
              <a:t>n</a:t>
            </a:r>
            <a:r>
              <a:t> for d-bounded n-vertex graphs is testable with query complexity q, if for every 𝞮, d and n, there exists an algorithm that performs q(n,d, 𝞮) queries to the adjacency list of the graph and with probability 2/3 </a:t>
            </a:r>
            <a:endParaRPr sz="3008"/>
          </a:p>
          <a:p>
            <a:pPr marL="429768" indent="-429768" defTabSz="440108">
              <a:lnSpc>
                <a:spcPct val="90000"/>
              </a:lnSpc>
              <a:spcBef>
                <a:spcPts val="3900"/>
              </a:spcBef>
              <a:buClr>
                <a:srgbClr val="FFFF00"/>
              </a:buClr>
              <a:buSzPct val="100000"/>
              <a:buFont typeface="Wingdings"/>
              <a:buChar char="❑"/>
              <a:defRPr sz="3008"/>
            </a:pPr>
            <a:r>
              <a:t>Accepts any n-vertex d-bounded graph G satisfying ∏</a:t>
            </a:r>
            <a:r>
              <a:rPr baseline="-26212"/>
              <a:t>n</a:t>
            </a:r>
            <a:r>
              <a:t>,  </a:t>
            </a:r>
          </a:p>
          <a:p>
            <a:pPr marL="429768" indent="-429768" defTabSz="440108">
              <a:lnSpc>
                <a:spcPct val="90000"/>
              </a:lnSpc>
              <a:spcBef>
                <a:spcPts val="3900"/>
              </a:spcBef>
              <a:buClr>
                <a:srgbClr val="FFFF00"/>
              </a:buClr>
              <a:buSzPct val="100000"/>
              <a:buFont typeface="Wingdings"/>
              <a:buChar char="❑"/>
              <a:defRPr sz="3008"/>
            </a:pPr>
            <a:r>
              <a:t>Rejects any n-vertex d-bounded graph G that is 𝞮-far from satisfying ∏</a:t>
            </a:r>
            <a:r>
              <a:rPr baseline="-26212"/>
              <a:t>n</a:t>
            </a:r>
            <a:r>
              <a:t>,  </a:t>
            </a:r>
          </a:p>
          <a:p>
            <a:pPr marL="429768" indent="-429768" defTabSz="440108">
              <a:lnSpc>
                <a:spcPct val="90000"/>
              </a:lnSpc>
              <a:spcBef>
                <a:spcPts val="3900"/>
              </a:spcBef>
              <a:buClr>
                <a:srgbClr val="FFFF00"/>
              </a:buClr>
              <a:buSzPct val="100000"/>
              <a:buFont typeface="Wingdings"/>
              <a:buChar char="❑"/>
              <a:defRPr sz="3008"/>
            </a:pPr>
            <a:r>
              <a:t>If q(d, 𝞮) is independent of n, we call ∏</a:t>
            </a:r>
            <a:r>
              <a:rPr baseline="-26212"/>
              <a:t>n </a:t>
            </a:r>
            <a:r>
              <a:t>constant query testable.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Property Testing</a:t>
            </a:r>
          </a:p>
        </p:txBody>
      </p:sp>
      <p:sp>
        <p:nvSpPr>
          <p:cNvPr id="447" name="Shape 4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t>Theorem:</a:t>
            </a:r>
            <a:r>
              <a:rPr b="0" sz="3800">
                <a:solidFill>
                  <a:srgbClr val="FFFFFF"/>
                </a:solidFill>
              </a:rPr>
              <a:t> Any d-bounded graph property that is constant-query testable in the adjacency list model can be tested in random order streaming model with constant space.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Sparse Graphs</a:t>
            </a:r>
          </a:p>
        </p:txBody>
      </p:sp>
      <p:sp>
        <p:nvSpPr>
          <p:cNvPr id="130" name="Shape 130"/>
          <p:cNvSpPr/>
          <p:nvPr>
            <p:ph type="body" sz="half" idx="1"/>
          </p:nvPr>
        </p:nvSpPr>
        <p:spPr>
          <a:xfrm>
            <a:off x="673100" y="2208211"/>
            <a:ext cx="11099800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Given a graph G(V,E)  where n=|V| and m</a:t>
            </a:r>
            <a:r>
              <a:t> = |E| = O(n)</a:t>
            </a:r>
            <a:r>
              <a:t>.</a:t>
            </a:r>
          </a:p>
        </p:txBody>
      </p:sp>
      <p:grpSp>
        <p:nvGrpSpPr>
          <p:cNvPr id="162" name="Group 162"/>
          <p:cNvGrpSpPr/>
          <p:nvPr/>
        </p:nvGrpSpPr>
        <p:grpSpPr>
          <a:xfrm>
            <a:off x="3463456" y="4849143"/>
            <a:ext cx="4613032" cy="3753829"/>
            <a:chOff x="0" y="0"/>
            <a:chExt cx="4613030" cy="3753827"/>
          </a:xfrm>
        </p:grpSpPr>
        <p:sp>
          <p:nvSpPr>
            <p:cNvPr id="131" name="Shape 131"/>
            <p:cNvSpPr/>
            <p:nvPr/>
          </p:nvSpPr>
          <p:spPr>
            <a:xfrm flipH="1">
              <a:off x="3567394" y="1979068"/>
              <a:ext cx="48006" cy="11536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133558" y="1270698"/>
              <a:ext cx="504043" cy="28335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 flipV="1">
              <a:off x="2415296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 flipV="1">
              <a:off x="783159" y="1979068"/>
              <a:ext cx="432039" cy="6881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 flipV="1">
              <a:off x="2548857" y="866384"/>
              <a:ext cx="757629" cy="161447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 flipH="1" flipV="1">
              <a:off x="3400927" y="900110"/>
              <a:ext cx="214473" cy="9638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 flipH="1" flipV="1">
              <a:off x="2391295" y="3071982"/>
              <a:ext cx="1176101" cy="6071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 flipV="1">
              <a:off x="1215195" y="1027829"/>
              <a:ext cx="1200103" cy="951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 flipH="1" flipV="1">
              <a:off x="3328921" y="230302"/>
              <a:ext cx="72007" cy="4395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 flipH="1" flipV="1">
              <a:off x="783159" y="2667199"/>
              <a:ext cx="238475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 flipV="1">
              <a:off x="3567393" y="2889829"/>
              <a:ext cx="912079" cy="24287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133558" y="1385849"/>
              <a:ext cx="888075" cy="2137678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flipV="1">
              <a:off x="637601" y="1027830"/>
              <a:ext cx="1777698" cy="52621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2415296" y="1027829"/>
              <a:ext cx="2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1215195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637601" y="1554046"/>
              <a:ext cx="577597" cy="425024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 flipV="1">
              <a:off x="228000" y="115151"/>
              <a:ext cx="2967363" cy="1074125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 flipH="1">
              <a:off x="2391295" y="1999307"/>
              <a:ext cx="24004" cy="1072676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2281739" y="188415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2281739" y="912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2257737" y="2956831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3481840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1081638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504042" y="1438896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3267368" y="669810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3433836" y="30175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49602" y="25520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3195362" y="0"/>
              <a:ext cx="267119" cy="23030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4345912" y="2774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888074" y="352352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0" y="11555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Examples</a:t>
            </a:r>
          </a:p>
        </p:txBody>
      </p:sp>
      <p:sp>
        <p:nvSpPr>
          <p:cNvPr id="450" name="Shape 450"/>
          <p:cNvSpPr/>
          <p:nvPr>
            <p:ph type="body" idx="1"/>
          </p:nvPr>
        </p:nvSpPr>
        <p:spPr>
          <a:xfrm>
            <a:off x="732366" y="2510697"/>
            <a:ext cx="11784278" cy="438844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rPr b="0" sz="4600"/>
              <a:t>Adversary Order Model:</a:t>
            </a:r>
            <a:r>
              <a:rPr b="0" sz="3800">
                <a:solidFill>
                  <a:srgbClr val="FFFFFF"/>
                </a:solidFill>
              </a:rPr>
              <a:t> </a:t>
            </a:r>
            <a:endParaRPr b="0" sz="3800">
              <a:solidFill>
                <a:srgbClr val="FFFFFF"/>
              </a:solidFill>
            </a:endParaRPr>
          </a:p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rPr b="0" sz="3800">
                <a:solidFill>
                  <a:srgbClr val="FFFFFF"/>
                </a:solidFill>
              </a:rPr>
              <a:t>Testing k-edge connectivity, k-vertex connectivity and cycle-freeness of d-bounded degree graphs needs </a:t>
            </a:r>
            <a:r>
              <a:rPr b="0" sz="3800">
                <a:solidFill>
                  <a:srgbClr val="FFFFFF"/>
                </a:solidFill>
                <a:latin typeface="STIXGeneral"/>
                <a:ea typeface="STIXGeneral"/>
                <a:cs typeface="STIXGeneral"/>
                <a:sym typeface="STIXGeneral"/>
              </a:rPr>
              <a:t>𝝮(n</a:t>
            </a:r>
            <a:r>
              <a:rPr b="0" baseline="31999" sz="3800">
                <a:solidFill>
                  <a:srgbClr val="FFFFFF"/>
                </a:solidFill>
                <a:latin typeface="STIXGeneral"/>
                <a:ea typeface="STIXGeneral"/>
                <a:cs typeface="STIXGeneral"/>
                <a:sym typeface="STIXGeneral"/>
              </a:rPr>
              <a:t>1-O(</a:t>
            </a:r>
            <a:r>
              <a:rPr b="0" baseline="31999" sz="38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ε</a:t>
            </a:r>
            <a:r>
              <a:rPr b="0" baseline="31999" sz="3800">
                <a:solidFill>
                  <a:srgbClr val="FFFFFF"/>
                </a:solidFill>
                <a:latin typeface="STIXGeneral"/>
                <a:ea typeface="STIXGeneral"/>
                <a:cs typeface="STIXGeneral"/>
                <a:sym typeface="STIXGeneral"/>
              </a:rPr>
              <a:t>)</a:t>
            </a:r>
            <a:r>
              <a:rPr b="0" sz="3800">
                <a:solidFill>
                  <a:srgbClr val="FFFFFF"/>
                </a:solidFill>
                <a:latin typeface="STIXGeneral"/>
                <a:ea typeface="STIXGeneral"/>
                <a:cs typeface="STIXGeneral"/>
                <a:sym typeface="STIXGeneral"/>
              </a:rPr>
              <a:t>) space.</a:t>
            </a:r>
          </a:p>
        </p:txBody>
      </p:sp>
      <p:sp>
        <p:nvSpPr>
          <p:cNvPr id="451" name="Shape 451"/>
          <p:cNvSpPr/>
          <p:nvPr/>
        </p:nvSpPr>
        <p:spPr>
          <a:xfrm>
            <a:off x="1064941" y="7704292"/>
            <a:ext cx="10765425" cy="94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>
                <a:solidFill>
                  <a:srgbClr val="59FFE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Dynamic graph stream algorithms in o(n) space. </a:t>
            </a:r>
          </a:p>
          <a:p>
            <a:pPr algn="l">
              <a:defRPr sz="3000">
                <a:solidFill>
                  <a:srgbClr val="59FFE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Huang and Peng, ICALP 2016.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1162356" y="3032041"/>
            <a:ext cx="10986311" cy="3689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900"/>
              </a:lnSpc>
              <a:spcBef>
                <a:spcPts val="1200"/>
              </a:spcBef>
              <a:defRPr sz="1333">
                <a:solidFill>
                  <a:srgbClr val="FEFE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500">
                <a:solidFill>
                  <a:srgbClr val="FEF653"/>
                </a:solidFill>
              </a:rPr>
              <a:t>Random Order Model: </a:t>
            </a:r>
            <a:endParaRPr sz="4500">
              <a:solidFill>
                <a:srgbClr val="FEF653"/>
              </a:solidFill>
            </a:endParaRPr>
          </a:p>
          <a:p>
            <a:pPr algn="l" defTabSz="457200">
              <a:lnSpc>
                <a:spcPts val="6000"/>
              </a:lnSpc>
              <a:spcBef>
                <a:spcPts val="1200"/>
              </a:spcBef>
              <a:defRPr sz="3500">
                <a:solidFill>
                  <a:srgbClr val="FEFE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800">
                <a:solidFill>
                  <a:srgbClr val="FFFFFF"/>
                </a:solidFill>
              </a:rPr>
              <a:t>k-edge connectivity, k-vertex connectivity and cycle-freeness of d-bounded degree graphs are testable </a:t>
            </a:r>
            <a:r>
              <a:t>in constant space in the random order stream model, since they are constant-query testable in the adjacency list model.  </a:t>
            </a:r>
          </a:p>
        </p:txBody>
      </p:sp>
      <p:sp>
        <p:nvSpPr>
          <p:cNvPr id="454" name="Shape 4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Examples</a:t>
            </a:r>
          </a:p>
        </p:txBody>
      </p:sp>
      <p:sp>
        <p:nvSpPr>
          <p:cNvPr id="455" name="Shape 455"/>
          <p:cNvSpPr/>
          <p:nvPr/>
        </p:nvSpPr>
        <p:spPr>
          <a:xfrm>
            <a:off x="1202886" y="7481772"/>
            <a:ext cx="7724156" cy="1648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4800"/>
              </a:lnSpc>
              <a:spcBef>
                <a:spcPts val="1200"/>
              </a:spcBef>
              <a:defRPr sz="2900">
                <a:solidFill>
                  <a:srgbClr val="36FFF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Property testing in bounded degree graphs. </a:t>
            </a:r>
          </a:p>
          <a:p>
            <a:pPr algn="l" defTabSz="457200">
              <a:lnSpc>
                <a:spcPts val="4800"/>
              </a:lnSpc>
              <a:spcBef>
                <a:spcPts val="1200"/>
              </a:spcBef>
              <a:defRPr sz="2900">
                <a:solidFill>
                  <a:srgbClr val="36FFF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Oded Goldreich and Dana Ron, Algorithmica 2002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Property Testing</a:t>
            </a:r>
          </a:p>
        </p:txBody>
      </p:sp>
      <p:sp>
        <p:nvSpPr>
          <p:cNvPr id="458" name="Shape 4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t>Proof (sketch):</a:t>
            </a:r>
            <a:r>
              <a:rPr b="0" sz="3800">
                <a:solidFill>
                  <a:srgbClr val="FFFFFF"/>
                </a:solidFill>
              </a:rPr>
              <a:t> Every constant query property tester </a:t>
            </a:r>
            <a:endParaRPr b="0" sz="380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  <a:buSzPct val="100000"/>
              <a:buFont typeface="Wingdings"/>
              <a:buChar char="❑"/>
            </a:pPr>
            <a:r>
              <a:t> Samples a constant number of vertices</a:t>
            </a:r>
          </a:p>
          <a:p>
            <a:pPr>
              <a:buClr>
                <a:srgbClr val="FFFF00"/>
              </a:buClr>
              <a:buSzPct val="100000"/>
              <a:buFont typeface="Wingdings"/>
              <a:buChar char="❑"/>
            </a:pPr>
            <a:r>
              <a:t> </a:t>
            </a:r>
            <a:r>
              <a:rPr>
                <a:solidFill>
                  <a:srgbClr val="FF4D45"/>
                </a:solidFill>
              </a:rPr>
              <a:t>Explores the k-discs of these vertices? </a:t>
            </a:r>
            <a:r>
              <a:t> </a:t>
            </a:r>
          </a:p>
          <a:p>
            <a:pPr>
              <a:buClr>
                <a:srgbClr val="FFFF00"/>
              </a:buClr>
              <a:buSzPct val="100000"/>
              <a:buFont typeface="Wingdings"/>
              <a:buChar char="❑"/>
            </a:pPr>
            <a:r>
              <a:t> Makes deterministic decisions based on the explored graph.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0" name="Connector 460"/>
          <p:cNvCxnSpPr>
            <a:stCxn id="486" idx="0"/>
            <a:endCxn id="489" idx="0"/>
          </p:cNvCxnSpPr>
          <p:nvPr/>
        </p:nvCxnSpPr>
        <p:spPr>
          <a:xfrm flipH="1" flipV="1">
            <a:off x="8002636" y="5291956"/>
            <a:ext cx="113484" cy="7493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1" name="Connector 461"/>
          <p:cNvCxnSpPr>
            <a:stCxn id="494" idx="0"/>
            <a:endCxn id="491" idx="0"/>
          </p:cNvCxnSpPr>
          <p:nvPr/>
        </p:nvCxnSpPr>
        <p:spPr>
          <a:xfrm flipH="1" flipV="1">
            <a:off x="6617519" y="6473056"/>
            <a:ext cx="126181" cy="6096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2" name="Connector 462"/>
          <p:cNvCxnSpPr>
            <a:stCxn id="484" idx="0"/>
            <a:endCxn id="483" idx="0"/>
          </p:cNvCxnSpPr>
          <p:nvPr/>
        </p:nvCxnSpPr>
        <p:spPr>
          <a:xfrm>
            <a:off x="7481119" y="5444356"/>
            <a:ext cx="1" cy="6096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3" name="Connector 463"/>
          <p:cNvCxnSpPr>
            <a:stCxn id="491" idx="0"/>
            <a:endCxn id="487" idx="0"/>
          </p:cNvCxnSpPr>
          <p:nvPr/>
        </p:nvCxnSpPr>
        <p:spPr>
          <a:xfrm flipV="1">
            <a:off x="6617519" y="6041256"/>
            <a:ext cx="228601" cy="4318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4" name="Connector 464"/>
          <p:cNvCxnSpPr>
            <a:stCxn id="484" idx="0"/>
            <a:endCxn id="489" idx="0"/>
          </p:cNvCxnSpPr>
          <p:nvPr/>
        </p:nvCxnSpPr>
        <p:spPr>
          <a:xfrm flipV="1">
            <a:off x="7481119" y="5291956"/>
            <a:ext cx="521518" cy="1524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5" name="Connector 465"/>
          <p:cNvCxnSpPr>
            <a:stCxn id="486" idx="0"/>
            <a:endCxn id="490" idx="0"/>
          </p:cNvCxnSpPr>
          <p:nvPr/>
        </p:nvCxnSpPr>
        <p:spPr>
          <a:xfrm flipH="1">
            <a:off x="8090719" y="6041256"/>
            <a:ext cx="25401" cy="7239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6" name="Connector 466"/>
          <p:cNvCxnSpPr>
            <a:stCxn id="490" idx="0"/>
            <a:endCxn id="485" idx="0"/>
          </p:cNvCxnSpPr>
          <p:nvPr/>
        </p:nvCxnSpPr>
        <p:spPr>
          <a:xfrm flipH="1" flipV="1">
            <a:off x="7468419" y="6727056"/>
            <a:ext cx="622301" cy="381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7" name="Connector 467"/>
          <p:cNvCxnSpPr>
            <a:stCxn id="487" idx="0"/>
            <a:endCxn id="484" idx="0"/>
          </p:cNvCxnSpPr>
          <p:nvPr/>
        </p:nvCxnSpPr>
        <p:spPr>
          <a:xfrm flipV="1">
            <a:off x="6846119" y="5444356"/>
            <a:ext cx="635001" cy="5969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8" name="Connector 468"/>
          <p:cNvCxnSpPr>
            <a:stCxn id="495" idx="0"/>
            <a:endCxn id="488" idx="0"/>
          </p:cNvCxnSpPr>
          <p:nvPr/>
        </p:nvCxnSpPr>
        <p:spPr>
          <a:xfrm>
            <a:off x="6273800" y="5596756"/>
            <a:ext cx="266701" cy="1778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69" name="Connector 469"/>
          <p:cNvCxnSpPr>
            <a:stCxn id="489" idx="0"/>
            <a:endCxn id="492" idx="0"/>
          </p:cNvCxnSpPr>
          <p:nvPr/>
        </p:nvCxnSpPr>
        <p:spPr>
          <a:xfrm flipH="1" flipV="1">
            <a:off x="7964536" y="4871652"/>
            <a:ext cx="38101" cy="420305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0" name="Connector 470"/>
          <p:cNvCxnSpPr>
            <a:stCxn id="490" idx="0"/>
            <a:endCxn id="493" idx="0"/>
          </p:cNvCxnSpPr>
          <p:nvPr/>
        </p:nvCxnSpPr>
        <p:spPr>
          <a:xfrm flipV="1">
            <a:off x="8090719" y="6612756"/>
            <a:ext cx="482601" cy="1524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1" name="Connector 471"/>
          <p:cNvCxnSpPr>
            <a:stCxn id="495" idx="0"/>
            <a:endCxn id="494" idx="0"/>
          </p:cNvCxnSpPr>
          <p:nvPr/>
        </p:nvCxnSpPr>
        <p:spPr>
          <a:xfrm>
            <a:off x="6273800" y="5596756"/>
            <a:ext cx="469900" cy="14859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2" name="Connector 472"/>
          <p:cNvCxnSpPr>
            <a:stCxn id="488" idx="0"/>
            <a:endCxn id="484" idx="0"/>
          </p:cNvCxnSpPr>
          <p:nvPr/>
        </p:nvCxnSpPr>
        <p:spPr>
          <a:xfrm flipV="1">
            <a:off x="6540500" y="5444356"/>
            <a:ext cx="940620" cy="3302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3" name="Connector 473"/>
          <p:cNvCxnSpPr>
            <a:stCxn id="487" idx="0"/>
            <a:endCxn id="483" idx="0"/>
          </p:cNvCxnSpPr>
          <p:nvPr/>
        </p:nvCxnSpPr>
        <p:spPr>
          <a:xfrm>
            <a:off x="6846119" y="6041256"/>
            <a:ext cx="635001" cy="127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4" name="Connector 474"/>
          <p:cNvCxnSpPr>
            <a:stCxn id="483" idx="0"/>
            <a:endCxn id="486" idx="0"/>
          </p:cNvCxnSpPr>
          <p:nvPr/>
        </p:nvCxnSpPr>
        <p:spPr>
          <a:xfrm flipV="1">
            <a:off x="7481119" y="6041256"/>
            <a:ext cx="635001" cy="127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5" name="Connector 475"/>
          <p:cNvCxnSpPr>
            <a:stCxn id="483" idx="0"/>
            <a:endCxn id="485" idx="0"/>
          </p:cNvCxnSpPr>
          <p:nvPr/>
        </p:nvCxnSpPr>
        <p:spPr>
          <a:xfrm flipH="1">
            <a:off x="7468419" y="6053956"/>
            <a:ext cx="12701" cy="6731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6" name="Connector 476"/>
          <p:cNvCxnSpPr>
            <a:stCxn id="488" idx="0"/>
            <a:endCxn id="487" idx="0"/>
          </p:cNvCxnSpPr>
          <p:nvPr/>
        </p:nvCxnSpPr>
        <p:spPr>
          <a:xfrm>
            <a:off x="6540500" y="5774556"/>
            <a:ext cx="305620" cy="26670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477" name="Connector 477"/>
          <p:cNvCxnSpPr>
            <a:stCxn id="495" idx="0"/>
            <a:endCxn id="492" idx="0"/>
          </p:cNvCxnSpPr>
          <p:nvPr/>
        </p:nvCxnSpPr>
        <p:spPr>
          <a:xfrm flipV="1">
            <a:off x="6273800" y="4871652"/>
            <a:ext cx="1690737" cy="725105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sp>
        <p:nvSpPr>
          <p:cNvPr id="478" name="Shape 478"/>
          <p:cNvSpPr/>
          <p:nvPr/>
        </p:nvSpPr>
        <p:spPr>
          <a:xfrm>
            <a:off x="6503217" y="5101456"/>
            <a:ext cx="1905003" cy="1905002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79" name="Shape 479"/>
          <p:cNvSpPr/>
          <p:nvPr/>
        </p:nvSpPr>
        <p:spPr>
          <a:xfrm>
            <a:off x="6833417" y="5431656"/>
            <a:ext cx="1270003" cy="1270003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0" name="Shape 480"/>
          <p:cNvSpPr/>
          <p:nvPr/>
        </p:nvSpPr>
        <p:spPr>
          <a:xfrm>
            <a:off x="6198418" y="4758556"/>
            <a:ext cx="2540003" cy="2540003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1" name="Shape 4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k-disc</a:t>
            </a:r>
          </a:p>
        </p:txBody>
      </p:sp>
      <p:sp>
        <p:nvSpPr>
          <p:cNvPr id="482" name="Shape 482"/>
          <p:cNvSpPr/>
          <p:nvPr>
            <p:ph type="body" sz="half" idx="1"/>
          </p:nvPr>
        </p:nvSpPr>
        <p:spPr>
          <a:xfrm>
            <a:off x="914400" y="1293812"/>
            <a:ext cx="11099800" cy="277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The local neighborhood of depth k of a vertex is the subgraph induced by all vertices of distance at most k.</a:t>
            </a:r>
          </a:p>
        </p:txBody>
      </p:sp>
      <p:sp>
        <p:nvSpPr>
          <p:cNvPr id="483" name="Shape 483"/>
          <p:cNvSpPr/>
          <p:nvPr/>
        </p:nvSpPr>
        <p:spPr>
          <a:xfrm>
            <a:off x="7410450" y="5981700"/>
            <a:ext cx="141339" cy="144514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4" name="Shape 484"/>
          <p:cNvSpPr/>
          <p:nvPr/>
        </p:nvSpPr>
        <p:spPr>
          <a:xfrm>
            <a:off x="7410450" y="53721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5" name="Shape 485"/>
          <p:cNvSpPr/>
          <p:nvPr/>
        </p:nvSpPr>
        <p:spPr>
          <a:xfrm>
            <a:off x="7397750" y="66548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6" name="Shape 486"/>
          <p:cNvSpPr/>
          <p:nvPr/>
        </p:nvSpPr>
        <p:spPr>
          <a:xfrm>
            <a:off x="8045450" y="59690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7" name="Shape 487"/>
          <p:cNvSpPr/>
          <p:nvPr/>
        </p:nvSpPr>
        <p:spPr>
          <a:xfrm>
            <a:off x="6775450" y="59690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8" name="Shape 488"/>
          <p:cNvSpPr/>
          <p:nvPr/>
        </p:nvSpPr>
        <p:spPr>
          <a:xfrm>
            <a:off x="6469831" y="57023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89" name="Shape 489"/>
          <p:cNvSpPr/>
          <p:nvPr/>
        </p:nvSpPr>
        <p:spPr>
          <a:xfrm>
            <a:off x="7931967" y="52197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0" name="Shape 490"/>
          <p:cNvSpPr/>
          <p:nvPr/>
        </p:nvSpPr>
        <p:spPr>
          <a:xfrm>
            <a:off x="8020050" y="66929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1" name="Shape 491"/>
          <p:cNvSpPr/>
          <p:nvPr/>
        </p:nvSpPr>
        <p:spPr>
          <a:xfrm>
            <a:off x="6546850" y="64008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2" name="Shape 492"/>
          <p:cNvSpPr/>
          <p:nvPr/>
        </p:nvSpPr>
        <p:spPr>
          <a:xfrm>
            <a:off x="7893867" y="4799395"/>
            <a:ext cx="141339" cy="144515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3" name="Shape 493"/>
          <p:cNvSpPr/>
          <p:nvPr/>
        </p:nvSpPr>
        <p:spPr>
          <a:xfrm>
            <a:off x="8502650" y="65405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4" name="Shape 494"/>
          <p:cNvSpPr/>
          <p:nvPr/>
        </p:nvSpPr>
        <p:spPr>
          <a:xfrm>
            <a:off x="6673030" y="70104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495" name="Shape 495"/>
          <p:cNvSpPr/>
          <p:nvPr/>
        </p:nvSpPr>
        <p:spPr>
          <a:xfrm>
            <a:off x="6203131" y="5524500"/>
            <a:ext cx="141339" cy="144514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grpSp>
        <p:nvGrpSpPr>
          <p:cNvPr id="498" name="Group 498"/>
          <p:cNvGrpSpPr/>
          <p:nvPr/>
        </p:nvGrpSpPr>
        <p:grpSpPr>
          <a:xfrm>
            <a:off x="5079999" y="5301790"/>
            <a:ext cx="4802239" cy="945530"/>
            <a:chOff x="0" y="-1"/>
            <a:chExt cx="4802237" cy="945529"/>
          </a:xfrm>
        </p:grpSpPr>
        <p:sp>
          <p:nvSpPr>
            <p:cNvPr id="496" name="Shape 496"/>
            <p:cNvSpPr/>
            <p:nvPr/>
          </p:nvSpPr>
          <p:spPr>
            <a:xfrm>
              <a:off x="-1" y="-2"/>
              <a:ext cx="876301" cy="945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6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…</a:t>
              </a:r>
            </a:p>
          </p:txBody>
        </p:sp>
        <p:sp>
          <p:nvSpPr>
            <p:cNvPr id="497" name="Shape 497"/>
            <p:cNvSpPr/>
            <p:nvPr/>
          </p:nvSpPr>
          <p:spPr>
            <a:xfrm>
              <a:off x="3925937" y="-2"/>
              <a:ext cx="876301" cy="945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6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…</a:t>
              </a:r>
            </a:p>
          </p:txBody>
        </p:sp>
      </p:grpSp>
      <p:sp>
        <p:nvSpPr>
          <p:cNvPr id="499" name="Shape 499"/>
          <p:cNvSpPr/>
          <p:nvPr/>
        </p:nvSpPr>
        <p:spPr>
          <a:xfrm>
            <a:off x="4941118" y="3488556"/>
            <a:ext cx="5080003" cy="5080002"/>
          </a:xfrm>
          <a:prstGeom prst="ellipse">
            <a:avLst/>
          </a:prstGeom>
          <a:ln w="381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500" name="Shape 500"/>
          <p:cNvSpPr/>
          <p:nvPr/>
        </p:nvSpPr>
        <p:spPr>
          <a:xfrm>
            <a:off x="723900" y="8525585"/>
            <a:ext cx="11099800" cy="63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k-disc has at most d</a:t>
            </a:r>
            <a:r>
              <a:rPr baseline="31999"/>
              <a:t>k+1</a:t>
            </a:r>
            <a:r>
              <a:t> vertices and d</a:t>
            </a:r>
            <a:r>
              <a:rPr baseline="31999"/>
              <a:t>k+2</a:t>
            </a:r>
            <a:r>
              <a:t> edges. </a:t>
            </a:r>
          </a:p>
        </p:txBody>
      </p:sp>
      <p:sp>
        <p:nvSpPr>
          <p:cNvPr id="501" name="Shape 501"/>
          <p:cNvSpPr/>
          <p:nvPr/>
        </p:nvSpPr>
        <p:spPr>
          <a:xfrm>
            <a:off x="7135017" y="5885903"/>
            <a:ext cx="40407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v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1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8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0" grpId="3"/>
      <p:bldP build="whole" bldLvl="1" animBg="1" rev="0" advAuto="0" spid="479" grpId="1"/>
      <p:bldP build="whole" bldLvl="1" animBg="1" rev="0" advAuto="0" spid="478" grpId="2"/>
      <p:bldP build="whole" bldLvl="1" animBg="1" rev="0" advAuto="0" spid="498" grpId="4"/>
      <p:bldP build="whole" bldLvl="1" animBg="1" rev="0" advAuto="0" spid="500" grpId="6"/>
      <p:bldP build="whole" bldLvl="1" animBg="1" rev="0" advAuto="0" spid="499" grpId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>
            <p:ph type="body" sz="quarter" idx="1"/>
          </p:nvPr>
        </p:nvSpPr>
        <p:spPr>
          <a:xfrm>
            <a:off x="952500" y="4066769"/>
            <a:ext cx="11099800" cy="182097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1" sz="5000">
                <a:solidFill>
                  <a:srgbClr val="FFFB00"/>
                </a:solidFill>
              </a:defRPr>
            </a:lvl1pPr>
          </a:lstStyle>
          <a:p>
            <a:pPr/>
            <a:r>
              <a:t>Constant-Time Approximation 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Adjacency List Model</a:t>
            </a:r>
          </a:p>
        </p:txBody>
      </p:sp>
      <p:sp>
        <p:nvSpPr>
          <p:cNvPr id="506" name="Shape 506"/>
          <p:cNvSpPr/>
          <p:nvPr>
            <p:ph type="body" sz="half" idx="1"/>
          </p:nvPr>
        </p:nvSpPr>
        <p:spPr>
          <a:xfrm>
            <a:off x="952500" y="3605731"/>
            <a:ext cx="11099800" cy="26660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Query access to the adjacency list of  G: </a:t>
            </a:r>
          </a:p>
          <a:p>
            <a:pPr marL="0" indent="0">
              <a:buSzTx/>
              <a:buNone/>
            </a:pPr>
            <a:r>
              <a:t>    For any vertex v index i one can query the the i-th neighbor (if exists) of v in constant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(x,y)-</a:t>
            </a:r>
            <a:r>
              <a:t>A</a:t>
            </a:r>
            <a:r>
              <a:t>pproximation</a:t>
            </a:r>
          </a:p>
        </p:txBody>
      </p:sp>
      <p:sp>
        <p:nvSpPr>
          <p:cNvPr id="509" name="Shape 5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We call a value t an (x,y)-approximation for the problem P, if for any instance I, we have </a:t>
            </a:r>
          </a:p>
          <a:p>
            <a:pPr marL="0" indent="0">
              <a:buSzTx/>
              <a:buNone/>
            </a:pPr>
            <a:r>
              <a:t>                     </a:t>
            </a:r>
            <a:r>
              <a:rPr>
                <a:solidFill>
                  <a:srgbClr val="FFFB00"/>
                </a:solidFill>
              </a:rPr>
              <a:t>OPT(I) ≤ t ≤  x⋅OPT(I)+y</a:t>
            </a:r>
          </a:p>
        </p:txBody>
      </p:sp>
      <p:sp>
        <p:nvSpPr>
          <p:cNvPr id="510" name="Shape 510"/>
          <p:cNvSpPr/>
          <p:nvPr/>
        </p:nvSpPr>
        <p:spPr>
          <a:xfrm>
            <a:off x="802523" y="7874483"/>
            <a:ext cx="10986311" cy="1345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4500"/>
              </a:lnSpc>
              <a:spcBef>
                <a:spcPts val="1200"/>
              </a:spcBef>
              <a:defRPr sz="2533">
                <a:solidFill>
                  <a:srgbClr val="2FFEF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a minimization optimization problem P and an instance I, we let OPT(I) denote the value of some optimal solution of 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/>
          <p:nvPr>
            <p:ph type="body" sz="half" idx="1"/>
          </p:nvPr>
        </p:nvSpPr>
        <p:spPr>
          <a:xfrm>
            <a:off x="1106431" y="3386202"/>
            <a:ext cx="11099801" cy="354856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t>Theorem:</a:t>
            </a:r>
            <a:r>
              <a:rPr b="0" sz="3800">
                <a:solidFill>
                  <a:srgbClr val="FFFFFF"/>
                </a:solidFill>
              </a:rPr>
              <a:t> </a:t>
            </a:r>
            <a:r>
              <a:rPr b="0" sz="3800">
                <a:solidFill>
                  <a:srgbClr val="FFFFFF"/>
                </a:solidFill>
              </a:rPr>
              <a:t>There exists an algorithm that uses constant space in the random order model, and with probability 2/3, (1,ɛn)-approximates the size of a maximal matching.   </a:t>
            </a:r>
          </a:p>
        </p:txBody>
      </p:sp>
      <p:sp>
        <p:nvSpPr>
          <p:cNvPr id="513" name="Shape 513"/>
          <p:cNvSpPr/>
          <p:nvPr>
            <p:ph type="title"/>
          </p:nvPr>
        </p:nvSpPr>
        <p:spPr>
          <a:xfrm>
            <a:off x="952500" y="406400"/>
            <a:ext cx="11568029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  <p:sp>
        <p:nvSpPr>
          <p:cNvPr id="514" name="Shape 514"/>
          <p:cNvSpPr/>
          <p:nvPr/>
        </p:nvSpPr>
        <p:spPr>
          <a:xfrm>
            <a:off x="1350746" y="8655771"/>
            <a:ext cx="9690905" cy="507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rgbClr val="5AFFF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Based on Locality Lemma due to Nguyen and Onak, FOCS’08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>
            <p:ph type="title"/>
          </p:nvPr>
        </p:nvSpPr>
        <p:spPr>
          <a:xfrm>
            <a:off x="952498" y="406400"/>
            <a:ext cx="11542373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  <p:sp>
        <p:nvSpPr>
          <p:cNvPr id="517" name="Shape 517"/>
          <p:cNvSpPr/>
          <p:nvPr>
            <p:ph type="body" sz="half" idx="1"/>
          </p:nvPr>
        </p:nvSpPr>
        <p:spPr>
          <a:xfrm>
            <a:off x="1260356" y="3746756"/>
            <a:ext cx="11099801" cy="26660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Similar result holds for minimum vertex cover, maximum matching, the number of connected components</a:t>
            </a:r>
            <a:r>
              <a:t>. </a:t>
            </a:r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>
            <p:ph type="title"/>
          </p:nvPr>
        </p:nvSpPr>
        <p:spPr>
          <a:xfrm>
            <a:off x="952499" y="406400"/>
            <a:ext cx="11747625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  <p:sp>
        <p:nvSpPr>
          <p:cNvPr id="520" name="Shape 520"/>
          <p:cNvSpPr/>
          <p:nvPr>
            <p:ph type="body" sz="half" idx="1"/>
          </p:nvPr>
        </p:nvSpPr>
        <p:spPr>
          <a:xfrm>
            <a:off x="1183395" y="3890155"/>
            <a:ext cx="11099801" cy="322597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5000">
                <a:solidFill>
                  <a:srgbClr val="FFFB00"/>
                </a:solidFill>
              </a:defRPr>
            </a:pPr>
            <a:r>
              <a:t>Theorem:</a:t>
            </a:r>
            <a:r>
              <a:rPr b="0" sz="3800">
                <a:solidFill>
                  <a:srgbClr val="FFFFFF"/>
                </a:solidFill>
              </a:rPr>
              <a:t> There exists an algorithm that uses constant space in the random order model, and with probability 2/3, (1±ɛ)-approximates the size of a maximal matching.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body" sz="quarter" idx="1"/>
          </p:nvPr>
        </p:nvSpPr>
        <p:spPr>
          <a:xfrm>
            <a:off x="952500" y="3759151"/>
            <a:ext cx="11099800" cy="182097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1" sz="6100">
                <a:solidFill>
                  <a:srgbClr val="FFFB00"/>
                </a:solidFill>
              </a:defRPr>
            </a:lvl1pPr>
          </a:lstStyle>
          <a:p>
            <a:pPr/>
            <a:r>
              <a:t>Examples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/>
          <p:nvPr/>
        </p:nvSpPr>
        <p:spPr>
          <a:xfrm>
            <a:off x="3790510" y="4460442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1</a:t>
            </a:r>
          </a:p>
        </p:txBody>
      </p:sp>
      <p:sp>
        <p:nvSpPr>
          <p:cNvPr id="523" name="Shape 523"/>
          <p:cNvSpPr/>
          <p:nvPr/>
        </p:nvSpPr>
        <p:spPr>
          <a:xfrm>
            <a:off x="4520139" y="4458897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2</a:t>
            </a:r>
          </a:p>
        </p:txBody>
      </p:sp>
      <p:sp>
        <p:nvSpPr>
          <p:cNvPr id="524" name="Shape 524"/>
          <p:cNvSpPr/>
          <p:nvPr/>
        </p:nvSpPr>
        <p:spPr>
          <a:xfrm>
            <a:off x="5212815" y="4478141"/>
            <a:ext cx="678534" cy="721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3</a:t>
            </a:r>
          </a:p>
        </p:txBody>
      </p:sp>
      <p:sp>
        <p:nvSpPr>
          <p:cNvPr id="525" name="Shape 525"/>
          <p:cNvSpPr/>
          <p:nvPr/>
        </p:nvSpPr>
        <p:spPr>
          <a:xfrm>
            <a:off x="5942445" y="4476596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4</a:t>
            </a:r>
          </a:p>
        </p:txBody>
      </p:sp>
      <p:sp>
        <p:nvSpPr>
          <p:cNvPr id="526" name="Shape 526"/>
          <p:cNvSpPr/>
          <p:nvPr/>
        </p:nvSpPr>
        <p:spPr>
          <a:xfrm>
            <a:off x="8398344" y="4495577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i</a:t>
            </a:r>
          </a:p>
        </p:txBody>
      </p:sp>
      <p:sp>
        <p:nvSpPr>
          <p:cNvPr id="527" name="Shape 527"/>
          <p:cNvSpPr/>
          <p:nvPr/>
        </p:nvSpPr>
        <p:spPr>
          <a:xfrm>
            <a:off x="7176134" y="4458897"/>
            <a:ext cx="58674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28" name="Shape 528"/>
          <p:cNvSpPr/>
          <p:nvPr>
            <p:ph type="title"/>
          </p:nvPr>
        </p:nvSpPr>
        <p:spPr>
          <a:xfrm>
            <a:off x="602934" y="406400"/>
            <a:ext cx="11879109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  <p:sp>
        <p:nvSpPr>
          <p:cNvPr id="529" name="Shape 529"/>
          <p:cNvSpPr/>
          <p:nvPr/>
        </p:nvSpPr>
        <p:spPr>
          <a:xfrm>
            <a:off x="1339175" y="4495577"/>
            <a:ext cx="2071642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Stream : </a:t>
            </a:r>
          </a:p>
        </p:txBody>
      </p:sp>
      <p:sp>
        <p:nvSpPr>
          <p:cNvPr id="530" name="Shape 530"/>
          <p:cNvSpPr/>
          <p:nvPr/>
        </p:nvSpPr>
        <p:spPr>
          <a:xfrm>
            <a:off x="9560539" y="4457353"/>
            <a:ext cx="58674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31" name="Shape 531"/>
          <p:cNvSpPr/>
          <p:nvPr/>
        </p:nvSpPr>
        <p:spPr>
          <a:xfrm>
            <a:off x="580831" y="2542228"/>
            <a:ext cx="3536937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Greedy Matching</a:t>
            </a:r>
          </a:p>
        </p:txBody>
      </p:sp>
      <p:sp>
        <p:nvSpPr>
          <p:cNvPr id="532" name="Shape 532"/>
          <p:cNvSpPr/>
          <p:nvPr/>
        </p:nvSpPr>
        <p:spPr>
          <a:xfrm>
            <a:off x="1131007" y="6187387"/>
            <a:ext cx="4067667" cy="118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Current Matching 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/>
        </p:nvSpPr>
        <p:spPr>
          <a:xfrm>
            <a:off x="8239442" y="4457353"/>
            <a:ext cx="914401" cy="914401"/>
          </a:xfrm>
          <a:prstGeom prst="ellipse">
            <a:avLst/>
          </a:prstGeom>
          <a:solidFill>
            <a:srgbClr val="3366FF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535" name="Shape 535"/>
          <p:cNvSpPr/>
          <p:nvPr/>
        </p:nvSpPr>
        <p:spPr>
          <a:xfrm>
            <a:off x="3790510" y="4460442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1</a:t>
            </a:r>
          </a:p>
        </p:txBody>
      </p:sp>
      <p:sp>
        <p:nvSpPr>
          <p:cNvPr id="536" name="Shape 536"/>
          <p:cNvSpPr/>
          <p:nvPr/>
        </p:nvSpPr>
        <p:spPr>
          <a:xfrm>
            <a:off x="4520139" y="4458897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2</a:t>
            </a:r>
          </a:p>
        </p:txBody>
      </p:sp>
      <p:sp>
        <p:nvSpPr>
          <p:cNvPr id="537" name="Shape 537"/>
          <p:cNvSpPr/>
          <p:nvPr/>
        </p:nvSpPr>
        <p:spPr>
          <a:xfrm>
            <a:off x="5212815" y="4478141"/>
            <a:ext cx="678534" cy="721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3</a:t>
            </a:r>
          </a:p>
        </p:txBody>
      </p:sp>
      <p:sp>
        <p:nvSpPr>
          <p:cNvPr id="538" name="Shape 538"/>
          <p:cNvSpPr/>
          <p:nvPr/>
        </p:nvSpPr>
        <p:spPr>
          <a:xfrm>
            <a:off x="5942445" y="4476596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4</a:t>
            </a:r>
          </a:p>
        </p:txBody>
      </p:sp>
      <p:sp>
        <p:nvSpPr>
          <p:cNvPr id="539" name="Shape 539"/>
          <p:cNvSpPr/>
          <p:nvPr/>
        </p:nvSpPr>
        <p:spPr>
          <a:xfrm>
            <a:off x="8398344" y="4495577"/>
            <a:ext cx="678534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</a:t>
            </a:r>
            <a:r>
              <a:rPr baseline="-25000"/>
              <a:t>i</a:t>
            </a:r>
          </a:p>
        </p:txBody>
      </p:sp>
      <p:sp>
        <p:nvSpPr>
          <p:cNvPr id="540" name="Shape 540"/>
          <p:cNvSpPr/>
          <p:nvPr/>
        </p:nvSpPr>
        <p:spPr>
          <a:xfrm>
            <a:off x="7176134" y="4458897"/>
            <a:ext cx="58674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41" name="Shape 541"/>
          <p:cNvSpPr/>
          <p:nvPr>
            <p:ph type="title"/>
          </p:nvPr>
        </p:nvSpPr>
        <p:spPr>
          <a:xfrm>
            <a:off x="602934" y="406400"/>
            <a:ext cx="11879109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  <p:sp>
        <p:nvSpPr>
          <p:cNvPr id="542" name="Shape 542"/>
          <p:cNvSpPr/>
          <p:nvPr/>
        </p:nvSpPr>
        <p:spPr>
          <a:xfrm>
            <a:off x="1339175" y="4495577"/>
            <a:ext cx="2071642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Stream : </a:t>
            </a:r>
          </a:p>
        </p:txBody>
      </p:sp>
      <p:sp>
        <p:nvSpPr>
          <p:cNvPr id="543" name="Shape 543"/>
          <p:cNvSpPr/>
          <p:nvPr/>
        </p:nvSpPr>
        <p:spPr>
          <a:xfrm>
            <a:off x="9560539" y="4457353"/>
            <a:ext cx="58674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44" name="Shape 544"/>
          <p:cNvSpPr/>
          <p:nvPr/>
        </p:nvSpPr>
        <p:spPr>
          <a:xfrm>
            <a:off x="580831" y="2542228"/>
            <a:ext cx="3536937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6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Greedy Matching</a:t>
            </a:r>
          </a:p>
        </p:txBody>
      </p:sp>
      <p:sp>
        <p:nvSpPr>
          <p:cNvPr id="545" name="Shape 545"/>
          <p:cNvSpPr/>
          <p:nvPr/>
        </p:nvSpPr>
        <p:spPr>
          <a:xfrm>
            <a:off x="1131007" y="6187387"/>
            <a:ext cx="4067667" cy="118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Current Matching M</a:t>
            </a:r>
          </a:p>
        </p:txBody>
      </p:sp>
      <p:sp>
        <p:nvSpPr>
          <p:cNvPr id="546" name="Shape 546"/>
          <p:cNvSpPr/>
          <p:nvPr/>
        </p:nvSpPr>
        <p:spPr>
          <a:xfrm flipH="1" flipV="1" rot="16200000">
            <a:off x="7168451" y="2967386"/>
            <a:ext cx="767135" cy="2289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24" y="0"/>
                </a:moveTo>
                <a:cubicBezTo>
                  <a:pt x="10262" y="0"/>
                  <a:pt x="0" y="4147"/>
                  <a:pt x="0" y="8294"/>
                </a:cubicBezTo>
                <a:cubicBezTo>
                  <a:pt x="0" y="12441"/>
                  <a:pt x="5400" y="16588"/>
                  <a:pt x="10800" y="16588"/>
                </a:cubicBezTo>
                <a:cubicBezTo>
                  <a:pt x="16200" y="16588"/>
                  <a:pt x="21600" y="19094"/>
                  <a:pt x="21600" y="2160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47" name="Shape 547"/>
          <p:cNvSpPr/>
          <p:nvPr/>
        </p:nvSpPr>
        <p:spPr>
          <a:xfrm flipH="1" flipV="1" rot="16200000">
            <a:off x="6391039" y="2301405"/>
            <a:ext cx="1400860" cy="3292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50" y="0"/>
                </a:moveTo>
                <a:cubicBezTo>
                  <a:pt x="9625" y="0"/>
                  <a:pt x="0" y="3641"/>
                  <a:pt x="0" y="7282"/>
                </a:cubicBezTo>
                <a:cubicBezTo>
                  <a:pt x="0" y="10923"/>
                  <a:pt x="5400" y="14564"/>
                  <a:pt x="10800" y="14564"/>
                </a:cubicBezTo>
                <a:cubicBezTo>
                  <a:pt x="16200" y="14564"/>
                  <a:pt x="21600" y="18082"/>
                  <a:pt x="21600" y="2160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48" name="Shape 548"/>
          <p:cNvSpPr/>
          <p:nvPr/>
        </p:nvSpPr>
        <p:spPr>
          <a:xfrm>
            <a:off x="7023150" y="5708844"/>
            <a:ext cx="4067667" cy="721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e</a:t>
            </a:r>
            <a:r>
              <a:rPr baseline="-25000"/>
              <a:t>i</a:t>
            </a:r>
            <a:r>
              <a:t> in M?</a:t>
            </a:r>
          </a:p>
        </p:txBody>
      </p:sp>
      <p:sp>
        <p:nvSpPr>
          <p:cNvPr id="549" name="Shape 549"/>
          <p:cNvSpPr/>
          <p:nvPr/>
        </p:nvSpPr>
        <p:spPr>
          <a:xfrm>
            <a:off x="4815966" y="3629924"/>
            <a:ext cx="586741" cy="62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550" name="Shape 550"/>
          <p:cNvSpPr/>
          <p:nvPr/>
        </p:nvSpPr>
        <p:spPr>
          <a:xfrm flipH="1" flipV="1" rot="16200000">
            <a:off x="5410783" y="1362119"/>
            <a:ext cx="2112574" cy="445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651" y="0"/>
                </a:moveTo>
                <a:cubicBezTo>
                  <a:pt x="9825" y="0"/>
                  <a:pt x="0" y="4678"/>
                  <a:pt x="0" y="9356"/>
                </a:cubicBezTo>
                <a:cubicBezTo>
                  <a:pt x="0" y="14034"/>
                  <a:pt x="5400" y="18711"/>
                  <a:pt x="10800" y="18711"/>
                </a:cubicBezTo>
                <a:cubicBezTo>
                  <a:pt x="16200" y="18711"/>
                  <a:pt x="21600" y="20156"/>
                  <a:pt x="21600" y="21600"/>
                </a:cubicBezTo>
              </a:path>
            </a:pathLst>
          </a:cu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roup 600"/>
          <p:cNvGrpSpPr/>
          <p:nvPr/>
        </p:nvGrpSpPr>
        <p:grpSpPr>
          <a:xfrm>
            <a:off x="2831411" y="2277557"/>
            <a:ext cx="7639088" cy="7081282"/>
            <a:chOff x="0" y="0"/>
            <a:chExt cx="7639086" cy="7081281"/>
          </a:xfrm>
        </p:grpSpPr>
        <p:grpSp>
          <p:nvGrpSpPr>
            <p:cNvPr id="591" name="Group 591"/>
            <p:cNvGrpSpPr/>
            <p:nvPr/>
          </p:nvGrpSpPr>
          <p:grpSpPr>
            <a:xfrm>
              <a:off x="-1" y="0"/>
              <a:ext cx="7639088" cy="7081282"/>
              <a:chOff x="0" y="0"/>
              <a:chExt cx="7639086" cy="7081281"/>
            </a:xfrm>
          </p:grpSpPr>
          <p:sp>
            <p:nvSpPr>
              <p:cNvPr id="552" name="Shape 552"/>
              <p:cNvSpPr/>
              <p:nvPr/>
            </p:nvSpPr>
            <p:spPr>
              <a:xfrm flipH="1" flipV="1">
                <a:off x="4603779" y="2513854"/>
                <a:ext cx="170650" cy="1044491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3" name="Shape 553"/>
              <p:cNvSpPr/>
              <p:nvPr/>
            </p:nvSpPr>
            <p:spPr>
              <a:xfrm flipH="1" flipV="1">
                <a:off x="2520897" y="4160252"/>
                <a:ext cx="189748" cy="849755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4" name="Shape 554"/>
              <p:cNvSpPr/>
              <p:nvPr/>
            </p:nvSpPr>
            <p:spPr>
              <a:xfrm>
                <a:off x="3819542" y="2726292"/>
                <a:ext cx="2" cy="849755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5" name="Shape 555"/>
              <p:cNvSpPr/>
              <p:nvPr/>
            </p:nvSpPr>
            <p:spPr>
              <a:xfrm flipV="1">
                <a:off x="2520897" y="3558343"/>
                <a:ext cx="343761" cy="601911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6" name="Shape 556"/>
              <p:cNvSpPr/>
              <p:nvPr/>
            </p:nvSpPr>
            <p:spPr>
              <a:xfrm flipV="1">
                <a:off x="3819541" y="2513855"/>
                <a:ext cx="784240" cy="212440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7" name="Shape 557"/>
              <p:cNvSpPr/>
              <p:nvPr/>
            </p:nvSpPr>
            <p:spPr>
              <a:xfrm flipH="1">
                <a:off x="4736233" y="3558343"/>
                <a:ext cx="38196" cy="1009084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8" name="Shape 558"/>
              <p:cNvSpPr/>
              <p:nvPr/>
            </p:nvSpPr>
            <p:spPr>
              <a:xfrm flipH="1" flipV="1">
                <a:off x="3800444" y="4514316"/>
                <a:ext cx="935790" cy="53111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9" name="Shape 559"/>
              <p:cNvSpPr/>
              <p:nvPr/>
            </p:nvSpPr>
            <p:spPr>
              <a:xfrm flipV="1">
                <a:off x="2864656" y="2726293"/>
                <a:ext cx="954887" cy="832052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0" name="Shape 560"/>
              <p:cNvSpPr/>
              <p:nvPr/>
            </p:nvSpPr>
            <p:spPr>
              <a:xfrm>
                <a:off x="2004029" y="2938730"/>
                <a:ext cx="401052" cy="247847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1" name="Shape 561"/>
              <p:cNvSpPr/>
              <p:nvPr/>
            </p:nvSpPr>
            <p:spPr>
              <a:xfrm flipH="1" flipV="1">
                <a:off x="4546487" y="1927972"/>
                <a:ext cx="57295" cy="585884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2" name="Shape 562"/>
              <p:cNvSpPr/>
              <p:nvPr/>
            </p:nvSpPr>
            <p:spPr>
              <a:xfrm flipV="1">
                <a:off x="4736232" y="4354987"/>
                <a:ext cx="725715" cy="212440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3" name="Shape 563"/>
              <p:cNvSpPr/>
              <p:nvPr/>
            </p:nvSpPr>
            <p:spPr>
              <a:xfrm>
                <a:off x="2004029" y="2938730"/>
                <a:ext cx="706616" cy="2071276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4" name="Shape 564"/>
              <p:cNvSpPr/>
              <p:nvPr/>
            </p:nvSpPr>
            <p:spPr>
              <a:xfrm flipV="1">
                <a:off x="2405081" y="2726293"/>
                <a:ext cx="1414463" cy="460285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2864656" y="3558343"/>
                <a:ext cx="954887" cy="17705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6" name="Shape 566"/>
              <p:cNvSpPr/>
              <p:nvPr/>
            </p:nvSpPr>
            <p:spPr>
              <a:xfrm flipV="1">
                <a:off x="3819541" y="3558343"/>
                <a:ext cx="954887" cy="17705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7" name="Shape 567"/>
              <p:cNvSpPr/>
              <p:nvPr/>
            </p:nvSpPr>
            <p:spPr>
              <a:xfrm flipH="1">
                <a:off x="3800444" y="3576045"/>
                <a:ext cx="19100" cy="938272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2405081" y="3186575"/>
                <a:ext cx="459577" cy="371769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9" name="Shape 569"/>
              <p:cNvSpPr/>
              <p:nvPr/>
            </p:nvSpPr>
            <p:spPr>
              <a:xfrm flipV="1">
                <a:off x="2004029" y="1927972"/>
                <a:ext cx="2542459" cy="1010761"/>
              </a:xfrm>
              <a:prstGeom prst="line">
                <a:avLst/>
              </a:prstGeom>
              <a:noFill/>
              <a:ln w="25400" cap="flat">
                <a:solidFill>
                  <a:srgbClr val="00A6AC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0" name="Shape 570"/>
              <p:cNvSpPr/>
              <p:nvPr/>
            </p:nvSpPr>
            <p:spPr>
              <a:xfrm>
                <a:off x="2349018" y="2248306"/>
                <a:ext cx="2864659" cy="2655483"/>
              </a:xfrm>
              <a:prstGeom prst="ellipse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1" name="Shape 571"/>
              <p:cNvSpPr/>
              <p:nvPr/>
            </p:nvSpPr>
            <p:spPr>
              <a:xfrm>
                <a:off x="2845558" y="2708589"/>
                <a:ext cx="1909773" cy="1770323"/>
              </a:xfrm>
              <a:prstGeom prst="ellipse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2" name="Shape 572"/>
              <p:cNvSpPr/>
              <p:nvPr/>
            </p:nvSpPr>
            <p:spPr>
              <a:xfrm>
                <a:off x="1890673" y="1770319"/>
                <a:ext cx="3819545" cy="3540643"/>
              </a:xfrm>
              <a:prstGeom prst="ellipse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3" name="Shape 573"/>
              <p:cNvSpPr/>
              <p:nvPr/>
            </p:nvSpPr>
            <p:spPr>
              <a:xfrm>
                <a:off x="3713274" y="3475324"/>
                <a:ext cx="212539" cy="201445"/>
              </a:xfrm>
              <a:prstGeom prst="ellipse">
                <a:avLst/>
              </a:prstGeom>
              <a:solidFill>
                <a:srgbClr val="FFFB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4" name="Shape 574"/>
              <p:cNvSpPr/>
              <p:nvPr/>
            </p:nvSpPr>
            <p:spPr>
              <a:xfrm>
                <a:off x="3713274" y="2625571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5" name="Shape 575"/>
              <p:cNvSpPr/>
              <p:nvPr/>
            </p:nvSpPr>
            <p:spPr>
              <a:xfrm>
                <a:off x="3694176" y="4413594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6" name="Shape 576"/>
              <p:cNvSpPr/>
              <p:nvPr/>
            </p:nvSpPr>
            <p:spPr>
              <a:xfrm>
                <a:off x="4668160" y="3457621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7" name="Shape 577"/>
              <p:cNvSpPr/>
              <p:nvPr/>
            </p:nvSpPr>
            <p:spPr>
              <a:xfrm>
                <a:off x="2758389" y="3457621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8" name="Shape 578"/>
              <p:cNvSpPr/>
              <p:nvPr/>
            </p:nvSpPr>
            <p:spPr>
              <a:xfrm>
                <a:off x="2298812" y="3085854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79" name="Shape 579"/>
              <p:cNvSpPr/>
              <p:nvPr/>
            </p:nvSpPr>
            <p:spPr>
              <a:xfrm>
                <a:off x="4497510" y="2413132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0" name="Shape 580"/>
              <p:cNvSpPr/>
              <p:nvPr/>
            </p:nvSpPr>
            <p:spPr>
              <a:xfrm>
                <a:off x="4629964" y="4466703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1" name="Shape 581"/>
              <p:cNvSpPr/>
              <p:nvPr/>
            </p:nvSpPr>
            <p:spPr>
              <a:xfrm>
                <a:off x="2414630" y="4059530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2" name="Shape 582"/>
              <p:cNvSpPr/>
              <p:nvPr/>
            </p:nvSpPr>
            <p:spPr>
              <a:xfrm>
                <a:off x="4440217" y="1827248"/>
                <a:ext cx="212539" cy="201447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3" name="Shape 583"/>
              <p:cNvSpPr/>
              <p:nvPr/>
            </p:nvSpPr>
            <p:spPr>
              <a:xfrm>
                <a:off x="5355677" y="4254265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4" name="Shape 584"/>
              <p:cNvSpPr/>
              <p:nvPr/>
            </p:nvSpPr>
            <p:spPr>
              <a:xfrm>
                <a:off x="2604375" y="4909283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85" name="Shape 585"/>
              <p:cNvSpPr/>
              <p:nvPr/>
            </p:nvSpPr>
            <p:spPr>
              <a:xfrm>
                <a:off x="1897760" y="2838009"/>
                <a:ext cx="212539" cy="201445"/>
              </a:xfrm>
              <a:prstGeom prst="ellipse">
                <a:avLst/>
              </a:prstGeom>
              <a:solidFill>
                <a:srgbClr val="FF9300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grpSp>
            <p:nvGrpSpPr>
              <p:cNvPr id="588" name="Group 588"/>
              <p:cNvGrpSpPr/>
              <p:nvPr/>
            </p:nvGrpSpPr>
            <p:grpSpPr>
              <a:xfrm>
                <a:off x="208844" y="2713810"/>
                <a:ext cx="6779957" cy="945531"/>
                <a:chOff x="0" y="0"/>
                <a:chExt cx="6779955" cy="945529"/>
              </a:xfrm>
            </p:grpSpPr>
            <p:sp>
              <p:nvSpPr>
                <p:cNvPr id="586" name="Shape 586"/>
                <p:cNvSpPr/>
                <p:nvPr/>
              </p:nvSpPr>
              <p:spPr>
                <a:xfrm>
                  <a:off x="0" y="-1"/>
                  <a:ext cx="876300" cy="94553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 algn="l">
                    <a:defRPr sz="600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…</a:t>
                  </a:r>
                </a:p>
              </p:txBody>
            </p:sp>
            <p:sp>
              <p:nvSpPr>
                <p:cNvPr id="587" name="Shape 587"/>
                <p:cNvSpPr/>
                <p:nvPr/>
              </p:nvSpPr>
              <p:spPr>
                <a:xfrm>
                  <a:off x="5903655" y="-1"/>
                  <a:ext cx="876301" cy="94553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 algn="l">
                    <a:defRPr sz="600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lvl1pPr>
                </a:lstStyle>
                <a:p>
                  <a:pPr/>
                  <a:r>
                    <a:t>…</a:t>
                  </a:r>
                </a:p>
              </p:txBody>
            </p:sp>
          </p:grpSp>
          <p:sp>
            <p:nvSpPr>
              <p:cNvPr id="589" name="Shape 589"/>
              <p:cNvSpPr/>
              <p:nvPr/>
            </p:nvSpPr>
            <p:spPr>
              <a:xfrm>
                <a:off x="-1" y="0"/>
                <a:ext cx="7639088" cy="7081282"/>
              </a:xfrm>
              <a:prstGeom prst="ellipse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590" name="Shape 590"/>
              <p:cNvSpPr/>
              <p:nvPr/>
            </p:nvSpPr>
            <p:spPr>
              <a:xfrm>
                <a:off x="3299092" y="3341789"/>
                <a:ext cx="607624" cy="6297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v</a:t>
                </a:r>
              </a:p>
            </p:txBody>
          </p:sp>
        </p:grpSp>
        <p:sp>
          <p:nvSpPr>
            <p:cNvPr id="592" name="Shape 592"/>
            <p:cNvSpPr/>
            <p:nvPr/>
          </p:nvSpPr>
          <p:spPr>
            <a:xfrm>
              <a:off x="3113586" y="2129503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.3</a:t>
              </a:r>
            </a:p>
          </p:txBody>
        </p:sp>
        <p:sp>
          <p:nvSpPr>
            <p:cNvPr id="593" name="Shape 593"/>
            <p:cNvSpPr/>
            <p:nvPr/>
          </p:nvSpPr>
          <p:spPr>
            <a:xfrm>
              <a:off x="3452753" y="3133654"/>
              <a:ext cx="1161181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.5</a:t>
              </a:r>
            </a:p>
          </p:txBody>
        </p:sp>
        <p:sp>
          <p:nvSpPr>
            <p:cNvPr id="594" name="Shape 594"/>
            <p:cNvSpPr/>
            <p:nvPr/>
          </p:nvSpPr>
          <p:spPr>
            <a:xfrm>
              <a:off x="4318628" y="2931926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.4</a:t>
              </a:r>
            </a:p>
          </p:txBody>
        </p:sp>
        <p:sp>
          <p:nvSpPr>
            <p:cNvPr id="595" name="Shape 595"/>
            <p:cNvSpPr/>
            <p:nvPr/>
          </p:nvSpPr>
          <p:spPr>
            <a:xfrm>
              <a:off x="3050863" y="3920752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.6</a:t>
              </a:r>
            </a:p>
          </p:txBody>
        </p:sp>
        <p:sp>
          <p:nvSpPr>
            <p:cNvPr id="596" name="Shape 596"/>
            <p:cNvSpPr/>
            <p:nvPr/>
          </p:nvSpPr>
          <p:spPr>
            <a:xfrm>
              <a:off x="2453308" y="2992503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.7</a:t>
              </a:r>
            </a:p>
          </p:txBody>
        </p:sp>
        <p:sp>
          <p:nvSpPr>
            <p:cNvPr id="597" name="Shape 597"/>
            <p:cNvSpPr/>
            <p:nvPr/>
          </p:nvSpPr>
          <p:spPr>
            <a:xfrm>
              <a:off x="4087570" y="4528795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598" name="Shape 598"/>
            <p:cNvSpPr/>
            <p:nvPr/>
          </p:nvSpPr>
          <p:spPr>
            <a:xfrm>
              <a:off x="4264448" y="2028694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.4</a:t>
              </a:r>
            </a:p>
          </p:txBody>
        </p:sp>
        <p:sp>
          <p:nvSpPr>
            <p:cNvPr id="599" name="Shape 599"/>
            <p:cNvSpPr/>
            <p:nvPr/>
          </p:nvSpPr>
          <p:spPr>
            <a:xfrm>
              <a:off x="5186144" y="4065444"/>
              <a:ext cx="1161180" cy="62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.6</a:t>
              </a:r>
            </a:p>
          </p:txBody>
        </p:sp>
      </p:grpSp>
      <p:sp>
        <p:nvSpPr>
          <p:cNvPr id="601" name="Shape 601"/>
          <p:cNvSpPr/>
          <p:nvPr>
            <p:ph type="title"/>
          </p:nvPr>
        </p:nvSpPr>
        <p:spPr>
          <a:xfrm>
            <a:off x="602934" y="406400"/>
            <a:ext cx="11879109" cy="2120900"/>
          </a:xfrm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O(1)-time Approximation Algorithm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/>
          <p:nvPr>
            <p:ph type="title"/>
          </p:nvPr>
        </p:nvSpPr>
        <p:spPr>
          <a:xfrm>
            <a:off x="833966" y="4155245"/>
            <a:ext cx="11099801" cy="1081167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k-Disc Primitive in Data Streams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k-disc Primitive</a:t>
            </a:r>
          </a:p>
        </p:txBody>
      </p:sp>
      <p:sp>
        <p:nvSpPr>
          <p:cNvPr id="606" name="Shape 6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Given a random order stream S of edges of an underlying d-bounded degree graph G(V,E). </a:t>
            </a:r>
          </a:p>
          <a:p>
            <a:pPr marL="0" indent="0">
              <a:buSzTx/>
              <a:buNone/>
              <a:defRPr>
                <a:solidFill>
                  <a:srgbClr val="FFFB00"/>
                </a:solidFill>
              </a:defRPr>
            </a:pPr>
            <a:r>
              <a:t>Sample the full k-disc of a vertex v (almost) uniformly at random.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/>
          <p:nvPr>
            <p:ph type="title"/>
          </p:nvPr>
        </p:nvSpPr>
        <p:spPr>
          <a:xfrm>
            <a:off x="952500" y="3918179"/>
            <a:ext cx="11099800" cy="1081167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2-Pass Streaming Algorithm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2-Pass Algorithm</a:t>
            </a:r>
          </a:p>
        </p:txBody>
      </p:sp>
      <p:sp>
        <p:nvSpPr>
          <p:cNvPr id="611" name="Shape 6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Sample a set S of (d</a:t>
            </a:r>
            <a:r>
              <a:rPr baseline="31999"/>
              <a:t>k+2</a:t>
            </a:r>
            <a:r>
              <a:t>)! vertices</a:t>
            </a:r>
            <a:r>
              <a:t> and collect their observed k-discs in S. </a:t>
            </a:r>
          </a:p>
          <a:p>
            <a:pPr marL="0" indent="0">
              <a:buSzTx/>
              <a:buNone/>
            </a:pPr>
            <a:r>
              <a:t>In expectation, there exists at least one vertex in S whose full k-disc is observed. </a:t>
            </a:r>
          </a:p>
        </p:txBody>
      </p:sp>
      <p:sp>
        <p:nvSpPr>
          <p:cNvPr id="612" name="Shape 612"/>
          <p:cNvSpPr/>
          <p:nvPr/>
        </p:nvSpPr>
        <p:spPr>
          <a:xfrm>
            <a:off x="824661" y="2801136"/>
            <a:ext cx="3109505" cy="811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b="1"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First Pass:</a:t>
            </a:r>
            <a:r>
              <a:rPr b="0" sz="38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2-Pass Algorithm</a:t>
            </a:r>
          </a:p>
        </p:txBody>
      </p:sp>
      <p:sp>
        <p:nvSpPr>
          <p:cNvPr id="615" name="Shape 6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Find the degree of vertices in (partially explored) k-discs of the vertices in S. </a:t>
            </a:r>
          </a:p>
          <a:p>
            <a:pPr marL="0" indent="0">
              <a:buSzTx/>
              <a:buNone/>
            </a:pPr>
            <a:r>
              <a:t>Report the k-disc of a vertex in S that is fully explored. </a:t>
            </a:r>
          </a:p>
        </p:txBody>
      </p:sp>
      <p:sp>
        <p:nvSpPr>
          <p:cNvPr id="616" name="Shape 616"/>
          <p:cNvSpPr/>
          <p:nvPr/>
        </p:nvSpPr>
        <p:spPr>
          <a:xfrm>
            <a:off x="824661" y="2801136"/>
            <a:ext cx="3745435" cy="811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b="1" sz="5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Second Pass:</a:t>
            </a:r>
            <a:r>
              <a:rPr b="0" sz="38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/>
          <p:nvPr>
            <p:ph type="title"/>
          </p:nvPr>
        </p:nvSpPr>
        <p:spPr>
          <a:xfrm>
            <a:off x="952500" y="3918179"/>
            <a:ext cx="11099800" cy="1081167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Streaming Algorithm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Partial Order </a:t>
            </a:r>
          </a:p>
        </p:txBody>
      </p:sp>
      <p:sp>
        <p:nvSpPr>
          <p:cNvPr id="621" name="Shape 621"/>
          <p:cNvSpPr/>
          <p:nvPr>
            <p:ph type="body" sz="half" idx="1"/>
          </p:nvPr>
        </p:nvSpPr>
        <p:spPr>
          <a:xfrm>
            <a:off x="952500" y="3579812"/>
            <a:ext cx="11099800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100"/>
            </a:pPr>
            <a:r>
              <a:t>Δ</a:t>
            </a:r>
            <a:r>
              <a:rPr baseline="-5999"/>
              <a:t>i</a:t>
            </a:r>
            <a:r>
              <a:t>≽Δ</a:t>
            </a:r>
            <a:r>
              <a:rPr baseline="-5999"/>
              <a:t>j</a:t>
            </a:r>
            <a:r>
              <a:t> : Δ</a:t>
            </a:r>
            <a:r>
              <a:rPr baseline="-5999"/>
              <a:t>j </a:t>
            </a:r>
            <a:r>
              <a:t>is root-preserving isomorphic to some subgraph of Δ</a:t>
            </a:r>
            <a:r>
              <a:rPr baseline="-5999"/>
              <a:t>i</a:t>
            </a:r>
            <a:r>
              <a:t>.</a:t>
            </a:r>
          </a:p>
        </p:txBody>
      </p:sp>
      <p:sp>
        <p:nvSpPr>
          <p:cNvPr id="622" name="Shape 622"/>
          <p:cNvSpPr/>
          <p:nvPr/>
        </p:nvSpPr>
        <p:spPr>
          <a:xfrm>
            <a:off x="5873334" y="7063916"/>
            <a:ext cx="613569" cy="893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sz="6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≽</a:t>
            </a:r>
          </a:p>
        </p:txBody>
      </p:sp>
      <p:sp>
        <p:nvSpPr>
          <p:cNvPr id="623" name="Shape 623"/>
          <p:cNvSpPr/>
          <p:nvPr/>
        </p:nvSpPr>
        <p:spPr>
          <a:xfrm>
            <a:off x="952500" y="2677535"/>
            <a:ext cx="11560110" cy="1298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468200">
              <a:spcBef>
                <a:spcPts val="4200"/>
              </a:spcBef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</a:t>
            </a:r>
            <a:r>
              <a:rPr baseline="-5999"/>
              <a:t>d,k</a:t>
            </a:r>
            <a:r>
              <a:t>={Δ</a:t>
            </a:r>
            <a:r>
              <a:rPr baseline="-5999"/>
              <a:t>1</a:t>
            </a:r>
            <a:r>
              <a:t>,…,Δ</a:t>
            </a:r>
            <a:r>
              <a:rPr baseline="-5999"/>
              <a:t>x</a:t>
            </a:r>
            <a:r>
              <a:t>} : The set of all k-disc isomorphism types.</a:t>
            </a:r>
          </a:p>
        </p:txBody>
      </p:sp>
      <p:grpSp>
        <p:nvGrpSpPr>
          <p:cNvPr id="646" name="Group 646"/>
          <p:cNvGrpSpPr/>
          <p:nvPr/>
        </p:nvGrpSpPr>
        <p:grpSpPr>
          <a:xfrm>
            <a:off x="2326676" y="5491289"/>
            <a:ext cx="3213675" cy="3990305"/>
            <a:chOff x="0" y="0"/>
            <a:chExt cx="3213674" cy="3990304"/>
          </a:xfrm>
        </p:grpSpPr>
        <p:cxnSp>
          <p:nvCxnSpPr>
            <p:cNvPr id="624" name="Connector 624"/>
            <p:cNvCxnSpPr>
              <a:stCxn id="641" idx="0"/>
              <a:endCxn id="640" idx="0"/>
            </p:cNvCxnSpPr>
            <p:nvPr/>
          </p:nvCxnSpPr>
          <p:spPr>
            <a:xfrm>
              <a:off x="132272" y="1038539"/>
              <a:ext cx="572035" cy="49919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25" name="Connector 625"/>
            <p:cNvCxnSpPr>
              <a:stCxn id="644" idx="0"/>
              <a:endCxn id="640" idx="0"/>
            </p:cNvCxnSpPr>
            <p:nvPr/>
          </p:nvCxnSpPr>
          <p:spPr>
            <a:xfrm flipV="1">
              <a:off x="276429" y="1537728"/>
              <a:ext cx="427878" cy="80821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26" name="Connector 626"/>
            <p:cNvCxnSpPr>
              <a:stCxn id="637" idx="0"/>
              <a:endCxn id="642" idx="0"/>
            </p:cNvCxnSpPr>
            <p:nvPr/>
          </p:nvCxnSpPr>
          <p:spPr>
            <a:xfrm flipV="1">
              <a:off x="1892855" y="135244"/>
              <a:ext cx="976139" cy="28525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27" name="Connector 627"/>
            <p:cNvCxnSpPr>
              <a:stCxn id="639" idx="0"/>
              <a:endCxn id="642" idx="0"/>
            </p:cNvCxnSpPr>
            <p:nvPr/>
          </p:nvCxnSpPr>
          <p:spPr>
            <a:xfrm flipH="1" flipV="1">
              <a:off x="2868993" y="135244"/>
              <a:ext cx="212408" cy="140248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28" name="Connector 628"/>
            <p:cNvCxnSpPr>
              <a:stCxn id="639" idx="0"/>
              <a:endCxn id="643" idx="0"/>
            </p:cNvCxnSpPr>
            <p:nvPr/>
          </p:nvCxnSpPr>
          <p:spPr>
            <a:xfrm flipH="1">
              <a:off x="3033858" y="1537728"/>
              <a:ext cx="47543" cy="135494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29" name="Connector 629"/>
            <p:cNvCxnSpPr>
              <a:stCxn id="643" idx="0"/>
              <a:endCxn id="638" idx="0"/>
            </p:cNvCxnSpPr>
            <p:nvPr/>
          </p:nvCxnSpPr>
          <p:spPr>
            <a:xfrm flipH="1" flipV="1">
              <a:off x="1869083" y="2821359"/>
              <a:ext cx="1164776" cy="7131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0" name="Connector 630"/>
            <p:cNvCxnSpPr>
              <a:stCxn id="640" idx="0"/>
              <a:endCxn id="637" idx="0"/>
            </p:cNvCxnSpPr>
            <p:nvPr/>
          </p:nvCxnSpPr>
          <p:spPr>
            <a:xfrm flipV="1">
              <a:off x="704306" y="420494"/>
              <a:ext cx="1188550" cy="111723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1" name="Connector 631"/>
            <p:cNvCxnSpPr>
              <a:stCxn id="641" idx="0"/>
              <a:endCxn id="637" idx="0"/>
            </p:cNvCxnSpPr>
            <p:nvPr/>
          </p:nvCxnSpPr>
          <p:spPr>
            <a:xfrm flipV="1">
              <a:off x="132272" y="420494"/>
              <a:ext cx="1760584" cy="61804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2" name="Connector 632"/>
            <p:cNvCxnSpPr>
              <a:stCxn id="637" idx="0"/>
              <a:endCxn id="636" idx="0"/>
            </p:cNvCxnSpPr>
            <p:nvPr/>
          </p:nvCxnSpPr>
          <p:spPr>
            <a:xfrm>
              <a:off x="1892855" y="420494"/>
              <a:ext cx="1" cy="114100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3" name="Connector 633"/>
            <p:cNvCxnSpPr>
              <a:stCxn id="640" idx="0"/>
              <a:endCxn id="636" idx="0"/>
            </p:cNvCxnSpPr>
            <p:nvPr/>
          </p:nvCxnSpPr>
          <p:spPr>
            <a:xfrm>
              <a:off x="704306" y="1537728"/>
              <a:ext cx="1188550" cy="2377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4" name="Connector 634"/>
            <p:cNvCxnSpPr>
              <a:stCxn id="636" idx="0"/>
              <a:endCxn id="638" idx="0"/>
            </p:cNvCxnSpPr>
            <p:nvPr/>
          </p:nvCxnSpPr>
          <p:spPr>
            <a:xfrm flipH="1">
              <a:off x="1869083" y="1561499"/>
              <a:ext cx="23773" cy="125986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35" name="Connector 635"/>
            <p:cNvCxnSpPr>
              <a:stCxn id="636" idx="0"/>
              <a:endCxn id="639" idx="0"/>
            </p:cNvCxnSpPr>
            <p:nvPr/>
          </p:nvCxnSpPr>
          <p:spPr>
            <a:xfrm flipV="1">
              <a:off x="1892855" y="1537728"/>
              <a:ext cx="1188546" cy="2377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636" name="Shape 636"/>
            <p:cNvSpPr/>
            <p:nvPr/>
          </p:nvSpPr>
          <p:spPr>
            <a:xfrm>
              <a:off x="1760581" y="1426254"/>
              <a:ext cx="264548" cy="270491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37" name="Shape 637"/>
            <p:cNvSpPr/>
            <p:nvPr/>
          </p:nvSpPr>
          <p:spPr>
            <a:xfrm>
              <a:off x="1760581" y="285249"/>
              <a:ext cx="264548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38" name="Shape 638"/>
            <p:cNvSpPr/>
            <p:nvPr/>
          </p:nvSpPr>
          <p:spPr>
            <a:xfrm>
              <a:off x="1736809" y="2686114"/>
              <a:ext cx="264548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39" name="Shape 639"/>
            <p:cNvSpPr/>
            <p:nvPr/>
          </p:nvSpPr>
          <p:spPr>
            <a:xfrm>
              <a:off x="2949126" y="1402484"/>
              <a:ext cx="264549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0" name="Shape 640"/>
            <p:cNvSpPr/>
            <p:nvPr/>
          </p:nvSpPr>
          <p:spPr>
            <a:xfrm>
              <a:off x="572032" y="1402484"/>
              <a:ext cx="264549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1" name="Shape 641"/>
            <p:cNvSpPr/>
            <p:nvPr/>
          </p:nvSpPr>
          <p:spPr>
            <a:xfrm>
              <a:off x="0" y="903294"/>
              <a:ext cx="264545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2" name="Shape 642"/>
            <p:cNvSpPr/>
            <p:nvPr/>
          </p:nvSpPr>
          <p:spPr>
            <a:xfrm>
              <a:off x="2736720" y="0"/>
              <a:ext cx="264548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3" name="Shape 643"/>
            <p:cNvSpPr/>
            <p:nvPr/>
          </p:nvSpPr>
          <p:spPr>
            <a:xfrm>
              <a:off x="2901584" y="2757426"/>
              <a:ext cx="264548" cy="270490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4" name="Shape 644"/>
            <p:cNvSpPr/>
            <p:nvPr/>
          </p:nvSpPr>
          <p:spPr>
            <a:xfrm>
              <a:off x="144157" y="2210696"/>
              <a:ext cx="264545" cy="27049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45" name="Shape 645"/>
            <p:cNvSpPr/>
            <p:nvPr/>
          </p:nvSpPr>
          <p:spPr>
            <a:xfrm>
              <a:off x="1219026" y="3076749"/>
              <a:ext cx="733861" cy="9135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i</a:t>
              </a:r>
            </a:p>
          </p:txBody>
        </p:sp>
      </p:grpSp>
      <p:grpSp>
        <p:nvGrpSpPr>
          <p:cNvPr id="665" name="Group 665"/>
          <p:cNvGrpSpPr/>
          <p:nvPr/>
        </p:nvGrpSpPr>
        <p:grpSpPr>
          <a:xfrm>
            <a:off x="6819887" y="5418519"/>
            <a:ext cx="3210202" cy="3990305"/>
            <a:chOff x="0" y="0"/>
            <a:chExt cx="3210200" cy="3990304"/>
          </a:xfrm>
        </p:grpSpPr>
        <p:cxnSp>
          <p:nvCxnSpPr>
            <p:cNvPr id="647" name="Connector 647"/>
            <p:cNvCxnSpPr>
              <a:stCxn id="663" idx="0"/>
              <a:endCxn id="659" idx="0"/>
            </p:cNvCxnSpPr>
            <p:nvPr/>
          </p:nvCxnSpPr>
          <p:spPr>
            <a:xfrm flipV="1">
              <a:off x="263488" y="1465726"/>
              <a:ext cx="407841" cy="77037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48" name="Connector 648"/>
            <p:cNvCxnSpPr>
              <a:stCxn id="656" idx="0"/>
              <a:endCxn id="661" idx="0"/>
            </p:cNvCxnSpPr>
            <p:nvPr/>
          </p:nvCxnSpPr>
          <p:spPr>
            <a:xfrm flipV="1">
              <a:off x="1804224" y="128912"/>
              <a:ext cx="930436" cy="27189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49" name="Connector 649"/>
            <p:cNvCxnSpPr>
              <a:stCxn id="658" idx="0"/>
              <a:endCxn id="661" idx="0"/>
            </p:cNvCxnSpPr>
            <p:nvPr/>
          </p:nvCxnSpPr>
          <p:spPr>
            <a:xfrm flipH="1" flipV="1">
              <a:off x="2734659" y="128912"/>
              <a:ext cx="202461" cy="133681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50" name="Connector 650"/>
            <p:cNvCxnSpPr>
              <a:stCxn id="658" idx="0"/>
              <a:endCxn id="662" idx="0"/>
            </p:cNvCxnSpPr>
            <p:nvPr/>
          </p:nvCxnSpPr>
          <p:spPr>
            <a:xfrm flipH="1">
              <a:off x="2891804" y="1465726"/>
              <a:ext cx="45316" cy="129150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51" name="Connector 651"/>
            <p:cNvCxnSpPr>
              <a:stCxn id="662" idx="0"/>
              <a:endCxn id="657" idx="0"/>
            </p:cNvCxnSpPr>
            <p:nvPr/>
          </p:nvCxnSpPr>
          <p:spPr>
            <a:xfrm flipH="1" flipV="1">
              <a:off x="1781566" y="2689253"/>
              <a:ext cx="1110239" cy="6797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52" name="Connector 652"/>
            <p:cNvCxnSpPr>
              <a:stCxn id="660" idx="0"/>
              <a:endCxn id="656" idx="0"/>
            </p:cNvCxnSpPr>
            <p:nvPr/>
          </p:nvCxnSpPr>
          <p:spPr>
            <a:xfrm flipV="1">
              <a:off x="126078" y="400806"/>
              <a:ext cx="1678147" cy="58910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53" name="Connector 653"/>
            <p:cNvCxnSpPr>
              <a:stCxn id="656" idx="0"/>
              <a:endCxn id="655" idx="0"/>
            </p:cNvCxnSpPr>
            <p:nvPr/>
          </p:nvCxnSpPr>
          <p:spPr>
            <a:xfrm>
              <a:off x="1804224" y="400806"/>
              <a:ext cx="1" cy="1087579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54" name="Connector 654"/>
            <p:cNvCxnSpPr>
              <a:stCxn id="660" idx="0"/>
              <a:endCxn id="659" idx="0"/>
            </p:cNvCxnSpPr>
            <p:nvPr/>
          </p:nvCxnSpPr>
          <p:spPr>
            <a:xfrm>
              <a:off x="126078" y="989911"/>
              <a:ext cx="545251" cy="47581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655" name="Shape 655"/>
            <p:cNvSpPr/>
            <p:nvPr/>
          </p:nvSpPr>
          <p:spPr>
            <a:xfrm>
              <a:off x="1678144" y="1359472"/>
              <a:ext cx="252162" cy="25782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56" name="Shape 656"/>
            <p:cNvSpPr/>
            <p:nvPr/>
          </p:nvSpPr>
          <p:spPr>
            <a:xfrm>
              <a:off x="1678144" y="271894"/>
              <a:ext cx="252162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57" name="Shape 657"/>
            <p:cNvSpPr/>
            <p:nvPr/>
          </p:nvSpPr>
          <p:spPr>
            <a:xfrm>
              <a:off x="1655488" y="2560341"/>
              <a:ext cx="252158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2811040" y="1336814"/>
              <a:ext cx="252159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59" name="Shape 659"/>
            <p:cNvSpPr/>
            <p:nvPr/>
          </p:nvSpPr>
          <p:spPr>
            <a:xfrm>
              <a:off x="545248" y="1336814"/>
              <a:ext cx="252162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60" name="Shape 660"/>
            <p:cNvSpPr/>
            <p:nvPr/>
          </p:nvSpPr>
          <p:spPr>
            <a:xfrm>
              <a:off x="0" y="860999"/>
              <a:ext cx="252158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2608579" y="0"/>
              <a:ext cx="252162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2765724" y="2628315"/>
              <a:ext cx="252161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137407" y="2107184"/>
              <a:ext cx="252162" cy="25782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64" name="Shape 664"/>
            <p:cNvSpPr/>
            <p:nvPr/>
          </p:nvSpPr>
          <p:spPr>
            <a:xfrm>
              <a:off x="2510702" y="3119524"/>
              <a:ext cx="699499" cy="870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j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d-Bounded Degree Graphs</a:t>
            </a:r>
          </a:p>
        </p:txBody>
      </p:sp>
      <p:sp>
        <p:nvSpPr>
          <p:cNvPr id="167" name="Shape 167"/>
          <p:cNvSpPr/>
          <p:nvPr>
            <p:ph type="body" sz="half" idx="1"/>
          </p:nvPr>
        </p:nvSpPr>
        <p:spPr>
          <a:xfrm>
            <a:off x="673100" y="2208211"/>
            <a:ext cx="11099800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Given a graph G(V,E) whose maximum degree d is constant, where n=|V| and 0 ≤ m</a:t>
            </a:r>
            <a:r>
              <a:t> = |E|</a:t>
            </a:r>
            <a:r>
              <a:t> ≤ nd.</a:t>
            </a:r>
          </a:p>
        </p:txBody>
      </p:sp>
      <p:grpSp>
        <p:nvGrpSpPr>
          <p:cNvPr id="199" name="Group 199"/>
          <p:cNvGrpSpPr/>
          <p:nvPr/>
        </p:nvGrpSpPr>
        <p:grpSpPr>
          <a:xfrm>
            <a:off x="3463456" y="4849143"/>
            <a:ext cx="4613032" cy="3753829"/>
            <a:chOff x="0" y="0"/>
            <a:chExt cx="4613031" cy="3753827"/>
          </a:xfrm>
        </p:grpSpPr>
        <p:sp>
          <p:nvSpPr>
            <p:cNvPr id="168" name="Shape 168"/>
            <p:cNvSpPr/>
            <p:nvPr/>
          </p:nvSpPr>
          <p:spPr>
            <a:xfrm flipH="1">
              <a:off x="3567394" y="1979068"/>
              <a:ext cx="48006" cy="11536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33558" y="1270698"/>
              <a:ext cx="504043" cy="28335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 flipV="1">
              <a:off x="2415296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 flipV="1">
              <a:off x="783159" y="1979068"/>
              <a:ext cx="432039" cy="688133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 flipV="1">
              <a:off x="2548857" y="866384"/>
              <a:ext cx="757629" cy="161447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 flipH="1" flipV="1">
              <a:off x="3400927" y="900110"/>
              <a:ext cx="214473" cy="9638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 flipH="1" flipV="1">
              <a:off x="2391295" y="3071981"/>
              <a:ext cx="1176101" cy="6072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 flipV="1">
              <a:off x="1215195" y="1027829"/>
              <a:ext cx="1200103" cy="951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 flipH="1" flipV="1">
              <a:off x="3328920" y="230302"/>
              <a:ext cx="72007" cy="43950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 flipH="1" flipV="1">
              <a:off x="783159" y="2667199"/>
              <a:ext cx="238475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 flipV="1">
              <a:off x="3567393" y="2889829"/>
              <a:ext cx="912079" cy="24287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133558" y="1385849"/>
              <a:ext cx="888076" cy="2137678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 flipV="1">
              <a:off x="637601" y="1027830"/>
              <a:ext cx="1777698" cy="526219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2415296" y="1027829"/>
              <a:ext cx="2" cy="971480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5195" y="1979068"/>
              <a:ext cx="1200103" cy="20241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637601" y="1554046"/>
              <a:ext cx="577597" cy="425024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 flipV="1">
              <a:off x="228000" y="115151"/>
              <a:ext cx="2967363" cy="1074125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 flipH="1">
              <a:off x="2391295" y="1999307"/>
              <a:ext cx="24004" cy="1072676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>
              <a:off x="2281739" y="188415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2281739" y="912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>
              <a:off x="2257737" y="2956831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3481840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1081638" y="186391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504042" y="1438896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3267368" y="669810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3433836" y="3017548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649602" y="25520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3195362" y="0"/>
              <a:ext cx="267119" cy="23030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4345913" y="277467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888074" y="3523527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1155549"/>
              <a:ext cx="267119" cy="23030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Ordering</a:t>
            </a:r>
          </a:p>
        </p:txBody>
      </p:sp>
      <p:sp>
        <p:nvSpPr>
          <p:cNvPr id="668" name="Shape 668"/>
          <p:cNvSpPr/>
          <p:nvPr>
            <p:ph type="body" sz="quarter" idx="1"/>
          </p:nvPr>
        </p:nvSpPr>
        <p:spPr>
          <a:xfrm>
            <a:off x="870562" y="2449511"/>
            <a:ext cx="11099803" cy="2130086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700"/>
            </a:pPr>
            <a:r>
              <a:t>Order all the k-disc types Δ</a:t>
            </a:r>
            <a:r>
              <a:rPr baseline="-5999"/>
              <a:t>1</a:t>
            </a:r>
            <a:r>
              <a:t>,…, Δ</a:t>
            </a:r>
            <a:r>
              <a:rPr baseline="-5999"/>
              <a:t>x</a:t>
            </a:r>
            <a:r>
              <a:t> such that          </a:t>
            </a:r>
            <a:r>
              <a:rPr sz="5100">
                <a:solidFill>
                  <a:srgbClr val="FFF057"/>
                </a:solidFill>
              </a:rPr>
              <a:t>if Δ</a:t>
            </a:r>
            <a:r>
              <a:rPr baseline="-5999" sz="5100">
                <a:solidFill>
                  <a:srgbClr val="FFF057"/>
                </a:solidFill>
              </a:rPr>
              <a:t>i</a:t>
            </a:r>
            <a:r>
              <a:rPr sz="5100">
                <a:solidFill>
                  <a:srgbClr val="FFF057"/>
                </a:solidFill>
              </a:rPr>
              <a:t>≽Δ</a:t>
            </a:r>
            <a:r>
              <a:rPr baseline="-5999" sz="5100">
                <a:solidFill>
                  <a:srgbClr val="FFF057"/>
                </a:solidFill>
              </a:rPr>
              <a:t>j</a:t>
            </a:r>
            <a:r>
              <a:rPr sz="5100">
                <a:solidFill>
                  <a:srgbClr val="FFF057"/>
                </a:solidFill>
              </a:rPr>
              <a:t>, then i ≤ j.</a:t>
            </a:r>
            <a:r>
              <a:t>  </a:t>
            </a:r>
          </a:p>
        </p:txBody>
      </p:sp>
      <p:grpSp>
        <p:nvGrpSpPr>
          <p:cNvPr id="672" name="Group 672"/>
          <p:cNvGrpSpPr/>
          <p:nvPr/>
        </p:nvGrpSpPr>
        <p:grpSpPr>
          <a:xfrm>
            <a:off x="10152112" y="6309493"/>
            <a:ext cx="776339" cy="157215"/>
            <a:chOff x="0" y="0"/>
            <a:chExt cx="776338" cy="157214"/>
          </a:xfrm>
        </p:grpSpPr>
        <p:sp>
          <p:nvSpPr>
            <p:cNvPr id="669" name="Shape 669"/>
            <p:cNvSpPr/>
            <p:nvPr/>
          </p:nvSpPr>
          <p:spPr>
            <a:xfrm flipV="1">
              <a:off x="70668" y="72257"/>
              <a:ext cx="635002" cy="1270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0" name="Shape 670"/>
            <p:cNvSpPr/>
            <p:nvPr/>
          </p:nvSpPr>
          <p:spPr>
            <a:xfrm>
              <a:off x="-1" y="12700"/>
              <a:ext cx="141339" cy="14451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71" name="Shape 671"/>
            <p:cNvSpPr/>
            <p:nvPr/>
          </p:nvSpPr>
          <p:spPr>
            <a:xfrm>
              <a:off x="635000" y="0"/>
              <a:ext cx="141339" cy="14451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673" name="Shape 673"/>
          <p:cNvSpPr/>
          <p:nvPr/>
        </p:nvSpPr>
        <p:spPr>
          <a:xfrm>
            <a:off x="11841212" y="6315843"/>
            <a:ext cx="141339" cy="144515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grpSp>
        <p:nvGrpSpPr>
          <p:cNvPr id="679" name="Group 679"/>
          <p:cNvGrpSpPr/>
          <p:nvPr/>
        </p:nvGrpSpPr>
        <p:grpSpPr>
          <a:xfrm>
            <a:off x="8336012" y="5562600"/>
            <a:ext cx="973395" cy="945530"/>
            <a:chOff x="0" y="0"/>
            <a:chExt cx="973394" cy="945529"/>
          </a:xfrm>
        </p:grpSpPr>
        <p:cxnSp>
          <p:nvCxnSpPr>
            <p:cNvPr id="674" name="Connector 674"/>
            <p:cNvCxnSpPr>
              <a:stCxn id="677" idx="0"/>
              <a:endCxn id="676" idx="0"/>
            </p:cNvCxnSpPr>
            <p:nvPr/>
          </p:nvCxnSpPr>
          <p:spPr>
            <a:xfrm>
              <a:off x="88606" y="90597"/>
              <a:ext cx="1" cy="76433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75" name="Connector 675"/>
            <p:cNvCxnSpPr>
              <a:stCxn id="676" idx="0"/>
              <a:endCxn id="678" idx="0"/>
            </p:cNvCxnSpPr>
            <p:nvPr/>
          </p:nvCxnSpPr>
          <p:spPr>
            <a:xfrm flipV="1">
              <a:off x="88606" y="839008"/>
              <a:ext cx="796182" cy="159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676" name="Shape 676"/>
            <p:cNvSpPr/>
            <p:nvPr/>
          </p:nvSpPr>
          <p:spPr>
            <a:xfrm>
              <a:off x="0" y="764334"/>
              <a:ext cx="177214" cy="181196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77" name="Shape 677"/>
            <p:cNvSpPr/>
            <p:nvPr/>
          </p:nvSpPr>
          <p:spPr>
            <a:xfrm>
              <a:off x="0" y="0"/>
              <a:ext cx="177214" cy="181196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78" name="Shape 678"/>
            <p:cNvSpPr/>
            <p:nvPr/>
          </p:nvSpPr>
          <p:spPr>
            <a:xfrm>
              <a:off x="796181" y="748410"/>
              <a:ext cx="177214" cy="181197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680" name="Shape 680"/>
          <p:cNvSpPr/>
          <p:nvPr/>
        </p:nvSpPr>
        <p:spPr>
          <a:xfrm>
            <a:off x="6885037" y="5695491"/>
            <a:ext cx="876301" cy="94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81" name="Shape 681"/>
          <p:cNvSpPr/>
          <p:nvPr/>
        </p:nvSpPr>
        <p:spPr>
          <a:xfrm>
            <a:off x="4052937" y="5695491"/>
            <a:ext cx="876301" cy="94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682" name="Shape 682"/>
          <p:cNvSpPr/>
          <p:nvPr/>
        </p:nvSpPr>
        <p:spPr>
          <a:xfrm>
            <a:off x="357237" y="5657391"/>
            <a:ext cx="876301" cy="94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grpSp>
        <p:nvGrpSpPr>
          <p:cNvPr id="705" name="Group 705"/>
          <p:cNvGrpSpPr/>
          <p:nvPr/>
        </p:nvGrpSpPr>
        <p:grpSpPr>
          <a:xfrm>
            <a:off x="1445154" y="5284787"/>
            <a:ext cx="2179717" cy="3527427"/>
            <a:chOff x="0" y="0"/>
            <a:chExt cx="2179716" cy="3527426"/>
          </a:xfrm>
        </p:grpSpPr>
        <p:cxnSp>
          <p:nvCxnSpPr>
            <p:cNvPr id="683" name="Connector 683"/>
            <p:cNvCxnSpPr>
              <a:stCxn id="699" idx="0"/>
              <a:endCxn id="695" idx="0"/>
            </p:cNvCxnSpPr>
            <p:nvPr/>
          </p:nvCxnSpPr>
          <p:spPr>
            <a:xfrm>
              <a:off x="477705" y="1042982"/>
              <a:ext cx="806148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4" name="Connector 684"/>
            <p:cNvCxnSpPr>
              <a:stCxn id="695" idx="0"/>
              <a:endCxn id="697" idx="0"/>
            </p:cNvCxnSpPr>
            <p:nvPr/>
          </p:nvCxnSpPr>
          <p:spPr>
            <a:xfrm flipH="1">
              <a:off x="1267730" y="1059105"/>
              <a:ext cx="16123" cy="85451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5" name="Connector 685"/>
            <p:cNvCxnSpPr>
              <a:stCxn id="703" idx="0"/>
              <a:endCxn id="699" idx="0"/>
            </p:cNvCxnSpPr>
            <p:nvPr/>
          </p:nvCxnSpPr>
          <p:spPr>
            <a:xfrm flipV="1">
              <a:off x="187492" y="1042982"/>
              <a:ext cx="290214" cy="54818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6" name="Connector 686"/>
            <p:cNvCxnSpPr>
              <a:stCxn id="696" idx="0"/>
              <a:endCxn id="701" idx="0"/>
            </p:cNvCxnSpPr>
            <p:nvPr/>
          </p:nvCxnSpPr>
          <p:spPr>
            <a:xfrm flipV="1">
              <a:off x="1283852" y="91731"/>
              <a:ext cx="662082" cy="19347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7" name="Connector 687"/>
            <p:cNvCxnSpPr>
              <a:stCxn id="698" idx="0"/>
              <a:endCxn id="701" idx="0"/>
            </p:cNvCxnSpPr>
            <p:nvPr/>
          </p:nvCxnSpPr>
          <p:spPr>
            <a:xfrm flipH="1" flipV="1">
              <a:off x="1945933" y="91731"/>
              <a:ext cx="144068" cy="95125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8" name="Connector 688"/>
            <p:cNvCxnSpPr>
              <a:stCxn id="698" idx="0"/>
              <a:endCxn id="702" idx="0"/>
            </p:cNvCxnSpPr>
            <p:nvPr/>
          </p:nvCxnSpPr>
          <p:spPr>
            <a:xfrm flipH="1">
              <a:off x="2057755" y="1042982"/>
              <a:ext cx="32246" cy="91901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89" name="Connector 689"/>
            <p:cNvCxnSpPr>
              <a:stCxn id="702" idx="0"/>
              <a:endCxn id="697" idx="0"/>
            </p:cNvCxnSpPr>
            <p:nvPr/>
          </p:nvCxnSpPr>
          <p:spPr>
            <a:xfrm flipH="1" flipV="1">
              <a:off x="1267730" y="1913622"/>
              <a:ext cx="790026" cy="4837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90" name="Connector 690"/>
            <p:cNvCxnSpPr>
              <a:stCxn id="699" idx="0"/>
              <a:endCxn id="696" idx="0"/>
            </p:cNvCxnSpPr>
            <p:nvPr/>
          </p:nvCxnSpPr>
          <p:spPr>
            <a:xfrm flipV="1">
              <a:off x="477705" y="285205"/>
              <a:ext cx="806148" cy="75777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91" name="Connector 691"/>
            <p:cNvCxnSpPr>
              <a:stCxn id="700" idx="0"/>
              <a:endCxn id="696" idx="0"/>
            </p:cNvCxnSpPr>
            <p:nvPr/>
          </p:nvCxnSpPr>
          <p:spPr>
            <a:xfrm flipV="1">
              <a:off x="89716" y="285205"/>
              <a:ext cx="1194137" cy="41919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92" name="Connector 692"/>
            <p:cNvCxnSpPr>
              <a:stCxn id="696" idx="0"/>
              <a:endCxn id="695" idx="0"/>
            </p:cNvCxnSpPr>
            <p:nvPr/>
          </p:nvCxnSpPr>
          <p:spPr>
            <a:xfrm>
              <a:off x="1283852" y="285205"/>
              <a:ext cx="1" cy="77390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93" name="Connector 693"/>
            <p:cNvCxnSpPr>
              <a:stCxn id="700" idx="0"/>
              <a:endCxn id="699" idx="0"/>
            </p:cNvCxnSpPr>
            <p:nvPr/>
          </p:nvCxnSpPr>
          <p:spPr>
            <a:xfrm>
              <a:off x="89716" y="704402"/>
              <a:ext cx="387990" cy="33858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694" name="Connector 694"/>
            <p:cNvCxnSpPr>
              <a:stCxn id="695" idx="0"/>
              <a:endCxn id="698" idx="0"/>
            </p:cNvCxnSpPr>
            <p:nvPr/>
          </p:nvCxnSpPr>
          <p:spPr>
            <a:xfrm flipV="1">
              <a:off x="1283852" y="1042982"/>
              <a:ext cx="806149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695" name="Shape 695"/>
            <p:cNvSpPr/>
            <p:nvPr/>
          </p:nvSpPr>
          <p:spPr>
            <a:xfrm>
              <a:off x="1194136" y="967373"/>
              <a:ext cx="179434" cy="18346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96" name="Shape 696"/>
            <p:cNvSpPr/>
            <p:nvPr/>
          </p:nvSpPr>
          <p:spPr>
            <a:xfrm>
              <a:off x="1194136" y="193473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97" name="Shape 697"/>
            <p:cNvSpPr/>
            <p:nvPr/>
          </p:nvSpPr>
          <p:spPr>
            <a:xfrm>
              <a:off x="1178013" y="182189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98" name="Shape 698"/>
            <p:cNvSpPr/>
            <p:nvPr/>
          </p:nvSpPr>
          <p:spPr>
            <a:xfrm>
              <a:off x="2000283" y="95125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699" name="Shape 699"/>
            <p:cNvSpPr/>
            <p:nvPr/>
          </p:nvSpPr>
          <p:spPr>
            <a:xfrm>
              <a:off x="387988" y="951250"/>
              <a:ext cx="179435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00" name="Shape 700"/>
            <p:cNvSpPr/>
            <p:nvPr/>
          </p:nvSpPr>
          <p:spPr>
            <a:xfrm>
              <a:off x="0" y="61267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01" name="Shape 701"/>
            <p:cNvSpPr/>
            <p:nvPr/>
          </p:nvSpPr>
          <p:spPr>
            <a:xfrm>
              <a:off x="1856216" y="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02" name="Shape 702"/>
            <p:cNvSpPr/>
            <p:nvPr/>
          </p:nvSpPr>
          <p:spPr>
            <a:xfrm>
              <a:off x="1968038" y="187026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03" name="Shape 703"/>
            <p:cNvSpPr/>
            <p:nvPr/>
          </p:nvSpPr>
          <p:spPr>
            <a:xfrm>
              <a:off x="97776" y="1499432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04" name="Shape 704"/>
            <p:cNvSpPr/>
            <p:nvPr/>
          </p:nvSpPr>
          <p:spPr>
            <a:xfrm>
              <a:off x="689567" y="2530819"/>
              <a:ext cx="800577" cy="996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i</a:t>
              </a:r>
            </a:p>
          </p:txBody>
        </p:sp>
      </p:grpSp>
      <p:grpSp>
        <p:nvGrpSpPr>
          <p:cNvPr id="724" name="Group 724"/>
          <p:cNvGrpSpPr/>
          <p:nvPr/>
        </p:nvGrpSpPr>
        <p:grpSpPr>
          <a:xfrm>
            <a:off x="4893552" y="5539630"/>
            <a:ext cx="1890743" cy="3244322"/>
            <a:chOff x="0" y="0"/>
            <a:chExt cx="1890741" cy="3244321"/>
          </a:xfrm>
        </p:grpSpPr>
        <p:cxnSp>
          <p:nvCxnSpPr>
            <p:cNvPr id="706" name="Connector 706"/>
            <p:cNvCxnSpPr>
              <a:stCxn id="722" idx="0"/>
              <a:endCxn id="718" idx="0"/>
            </p:cNvCxnSpPr>
            <p:nvPr/>
          </p:nvCxnSpPr>
          <p:spPr>
            <a:xfrm flipV="1">
              <a:off x="162636" y="904710"/>
              <a:ext cx="251738" cy="47550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07" name="Connector 707"/>
            <p:cNvCxnSpPr>
              <a:stCxn id="715" idx="0"/>
              <a:endCxn id="720" idx="0"/>
            </p:cNvCxnSpPr>
            <p:nvPr/>
          </p:nvCxnSpPr>
          <p:spPr>
            <a:xfrm flipV="1">
              <a:off x="1113647" y="79570"/>
              <a:ext cx="574306" cy="1678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08" name="Connector 708"/>
            <p:cNvCxnSpPr>
              <a:stCxn id="717" idx="0"/>
              <a:endCxn id="720" idx="0"/>
            </p:cNvCxnSpPr>
            <p:nvPr/>
          </p:nvCxnSpPr>
          <p:spPr>
            <a:xfrm flipH="1" flipV="1">
              <a:off x="1687952" y="79570"/>
              <a:ext cx="124968" cy="82514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09" name="Connector 709"/>
            <p:cNvCxnSpPr>
              <a:stCxn id="717" idx="0"/>
              <a:endCxn id="721" idx="0"/>
            </p:cNvCxnSpPr>
            <p:nvPr/>
          </p:nvCxnSpPr>
          <p:spPr>
            <a:xfrm flipH="1">
              <a:off x="1784949" y="904710"/>
              <a:ext cx="27971" cy="79717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10" name="Connector 710"/>
            <p:cNvCxnSpPr>
              <a:stCxn id="721" idx="0"/>
              <a:endCxn id="716" idx="0"/>
            </p:cNvCxnSpPr>
            <p:nvPr/>
          </p:nvCxnSpPr>
          <p:spPr>
            <a:xfrm flipH="1" flipV="1">
              <a:off x="1099662" y="1659927"/>
              <a:ext cx="685288" cy="4195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11" name="Connector 711"/>
            <p:cNvCxnSpPr>
              <a:stCxn id="719" idx="0"/>
              <a:endCxn id="715" idx="0"/>
            </p:cNvCxnSpPr>
            <p:nvPr/>
          </p:nvCxnSpPr>
          <p:spPr>
            <a:xfrm flipV="1">
              <a:off x="77821" y="247394"/>
              <a:ext cx="1035827" cy="3636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12" name="Connector 712"/>
            <p:cNvCxnSpPr>
              <a:stCxn id="715" idx="0"/>
              <a:endCxn id="714" idx="0"/>
            </p:cNvCxnSpPr>
            <p:nvPr/>
          </p:nvCxnSpPr>
          <p:spPr>
            <a:xfrm>
              <a:off x="1113647" y="247394"/>
              <a:ext cx="1" cy="67130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13" name="Connector 713"/>
            <p:cNvCxnSpPr>
              <a:stCxn id="719" idx="0"/>
              <a:endCxn id="718" idx="0"/>
            </p:cNvCxnSpPr>
            <p:nvPr/>
          </p:nvCxnSpPr>
          <p:spPr>
            <a:xfrm>
              <a:off x="77821" y="611017"/>
              <a:ext cx="336553" cy="29369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714" name="Shape 714"/>
            <p:cNvSpPr/>
            <p:nvPr/>
          </p:nvSpPr>
          <p:spPr>
            <a:xfrm>
              <a:off x="1035824" y="839126"/>
              <a:ext cx="155648" cy="159143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15" name="Shape 715"/>
            <p:cNvSpPr/>
            <p:nvPr/>
          </p:nvSpPr>
          <p:spPr>
            <a:xfrm>
              <a:off x="1035824" y="167823"/>
              <a:ext cx="155648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>
              <a:off x="1021840" y="1580356"/>
              <a:ext cx="155644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17" name="Shape 717"/>
            <p:cNvSpPr/>
            <p:nvPr/>
          </p:nvSpPr>
          <p:spPr>
            <a:xfrm>
              <a:off x="1735097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336551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19" name="Shape 719"/>
            <p:cNvSpPr/>
            <p:nvPr/>
          </p:nvSpPr>
          <p:spPr>
            <a:xfrm>
              <a:off x="0" y="531446"/>
              <a:ext cx="155644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>
              <a:off x="1610130" y="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1707127" y="1622311"/>
              <a:ext cx="155645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>
              <a:off x="84812" y="1300646"/>
              <a:ext cx="155648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23" name="Shape 723"/>
            <p:cNvSpPr/>
            <p:nvPr/>
          </p:nvSpPr>
          <p:spPr>
            <a:xfrm>
              <a:off x="568608" y="2306289"/>
              <a:ext cx="753523" cy="9380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j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Ordering</a:t>
            </a:r>
          </a:p>
        </p:txBody>
      </p:sp>
      <p:sp>
        <p:nvSpPr>
          <p:cNvPr id="727" name="Shape 727"/>
          <p:cNvSpPr/>
          <p:nvPr>
            <p:ph type="body" sz="half" idx="1"/>
          </p:nvPr>
        </p:nvSpPr>
        <p:spPr>
          <a:xfrm>
            <a:off x="870562" y="2449511"/>
            <a:ext cx="11099803" cy="2770189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800"/>
            </a:pPr>
            <a:r>
              <a:t>Order all the k-disc types Δ</a:t>
            </a:r>
            <a:r>
              <a:rPr baseline="-5999"/>
              <a:t>1</a:t>
            </a:r>
            <a:r>
              <a:t>,…, Δ</a:t>
            </a:r>
            <a:r>
              <a:rPr baseline="-5999"/>
              <a:t>x</a:t>
            </a:r>
            <a:r>
              <a:t> such that </a:t>
            </a:r>
            <a:r>
              <a:rPr>
                <a:solidFill>
                  <a:srgbClr val="FFFA39"/>
                </a:solidFill>
              </a:rPr>
              <a:t>if Δ</a:t>
            </a:r>
            <a:r>
              <a:rPr baseline="-5999">
                <a:solidFill>
                  <a:srgbClr val="FFFA39"/>
                </a:solidFill>
              </a:rPr>
              <a:t>i</a:t>
            </a:r>
            <a:r>
              <a:rPr>
                <a:solidFill>
                  <a:srgbClr val="FFFA39"/>
                </a:solidFill>
              </a:rPr>
              <a:t>≽Δ</a:t>
            </a:r>
            <a:r>
              <a:rPr baseline="-5999">
                <a:solidFill>
                  <a:srgbClr val="FFFA39"/>
                </a:solidFill>
              </a:rPr>
              <a:t>j</a:t>
            </a:r>
            <a:r>
              <a:rPr>
                <a:solidFill>
                  <a:srgbClr val="FFFA39"/>
                </a:solidFill>
              </a:rPr>
              <a:t>, then i ≤ j. </a:t>
            </a:r>
            <a:r>
              <a:t> </a:t>
            </a:r>
          </a:p>
        </p:txBody>
      </p:sp>
      <p:sp>
        <p:nvSpPr>
          <p:cNvPr id="728" name="Shape 728"/>
          <p:cNvSpPr/>
          <p:nvPr/>
        </p:nvSpPr>
        <p:spPr>
          <a:xfrm>
            <a:off x="952499" y="8763000"/>
            <a:ext cx="1109980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1" indent="228600" algn="l" defTabSz="468200">
              <a:spcBef>
                <a:spcPts val="4200"/>
              </a:spcBef>
              <a:defRPr>
                <a:solidFill>
                  <a:srgbClr val="FFFB00"/>
                </a:solidFill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G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(j): All the indices i, except j itself, such that 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≽Δ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</p:txBody>
      </p:sp>
      <p:grpSp>
        <p:nvGrpSpPr>
          <p:cNvPr id="732" name="Group 732"/>
          <p:cNvGrpSpPr/>
          <p:nvPr/>
        </p:nvGrpSpPr>
        <p:grpSpPr>
          <a:xfrm>
            <a:off x="10152112" y="6309493"/>
            <a:ext cx="776339" cy="157215"/>
            <a:chOff x="0" y="0"/>
            <a:chExt cx="776338" cy="157214"/>
          </a:xfrm>
        </p:grpSpPr>
        <p:sp>
          <p:nvSpPr>
            <p:cNvPr id="729" name="Shape 729"/>
            <p:cNvSpPr/>
            <p:nvPr/>
          </p:nvSpPr>
          <p:spPr>
            <a:xfrm flipV="1">
              <a:off x="70668" y="72257"/>
              <a:ext cx="635002" cy="1270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0" name="Shape 730"/>
            <p:cNvSpPr/>
            <p:nvPr/>
          </p:nvSpPr>
          <p:spPr>
            <a:xfrm>
              <a:off x="-1" y="12700"/>
              <a:ext cx="141339" cy="14451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31" name="Shape 731"/>
            <p:cNvSpPr/>
            <p:nvPr/>
          </p:nvSpPr>
          <p:spPr>
            <a:xfrm>
              <a:off x="635000" y="0"/>
              <a:ext cx="141339" cy="14451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733" name="Shape 733"/>
          <p:cNvSpPr/>
          <p:nvPr/>
        </p:nvSpPr>
        <p:spPr>
          <a:xfrm>
            <a:off x="11841212" y="6315843"/>
            <a:ext cx="141339" cy="144515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grpSp>
        <p:nvGrpSpPr>
          <p:cNvPr id="739" name="Group 739"/>
          <p:cNvGrpSpPr/>
          <p:nvPr/>
        </p:nvGrpSpPr>
        <p:grpSpPr>
          <a:xfrm>
            <a:off x="8336012" y="5562600"/>
            <a:ext cx="973395" cy="945530"/>
            <a:chOff x="0" y="0"/>
            <a:chExt cx="973394" cy="945529"/>
          </a:xfrm>
        </p:grpSpPr>
        <p:cxnSp>
          <p:nvCxnSpPr>
            <p:cNvPr id="734" name="Connector 734"/>
            <p:cNvCxnSpPr>
              <a:stCxn id="737" idx="0"/>
              <a:endCxn id="736" idx="0"/>
            </p:cNvCxnSpPr>
            <p:nvPr/>
          </p:nvCxnSpPr>
          <p:spPr>
            <a:xfrm>
              <a:off x="88606" y="90597"/>
              <a:ext cx="1" cy="76433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35" name="Connector 735"/>
            <p:cNvCxnSpPr>
              <a:stCxn id="736" idx="0"/>
              <a:endCxn id="738" idx="0"/>
            </p:cNvCxnSpPr>
            <p:nvPr/>
          </p:nvCxnSpPr>
          <p:spPr>
            <a:xfrm flipV="1">
              <a:off x="88606" y="839008"/>
              <a:ext cx="796182" cy="159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736" name="Shape 736"/>
            <p:cNvSpPr/>
            <p:nvPr/>
          </p:nvSpPr>
          <p:spPr>
            <a:xfrm>
              <a:off x="0" y="764334"/>
              <a:ext cx="177214" cy="181196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37" name="Shape 737"/>
            <p:cNvSpPr/>
            <p:nvPr/>
          </p:nvSpPr>
          <p:spPr>
            <a:xfrm>
              <a:off x="0" y="0"/>
              <a:ext cx="177214" cy="181196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38" name="Shape 738"/>
            <p:cNvSpPr/>
            <p:nvPr/>
          </p:nvSpPr>
          <p:spPr>
            <a:xfrm>
              <a:off x="796181" y="748410"/>
              <a:ext cx="177214" cy="181197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740" name="Shape 740"/>
          <p:cNvSpPr/>
          <p:nvPr/>
        </p:nvSpPr>
        <p:spPr>
          <a:xfrm>
            <a:off x="6885037" y="56954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741" name="Shape 741"/>
          <p:cNvSpPr/>
          <p:nvPr/>
        </p:nvSpPr>
        <p:spPr>
          <a:xfrm>
            <a:off x="4052937" y="56954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742" name="Shape 742"/>
          <p:cNvSpPr/>
          <p:nvPr/>
        </p:nvSpPr>
        <p:spPr>
          <a:xfrm>
            <a:off x="357237" y="56573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grpSp>
        <p:nvGrpSpPr>
          <p:cNvPr id="765" name="Group 765"/>
          <p:cNvGrpSpPr/>
          <p:nvPr/>
        </p:nvGrpSpPr>
        <p:grpSpPr>
          <a:xfrm>
            <a:off x="1445154" y="5284787"/>
            <a:ext cx="2179717" cy="3527427"/>
            <a:chOff x="0" y="0"/>
            <a:chExt cx="2179716" cy="3527426"/>
          </a:xfrm>
        </p:grpSpPr>
        <p:cxnSp>
          <p:nvCxnSpPr>
            <p:cNvPr id="743" name="Connector 743"/>
            <p:cNvCxnSpPr>
              <a:stCxn id="759" idx="0"/>
              <a:endCxn id="755" idx="0"/>
            </p:cNvCxnSpPr>
            <p:nvPr/>
          </p:nvCxnSpPr>
          <p:spPr>
            <a:xfrm>
              <a:off x="477705" y="1042982"/>
              <a:ext cx="806149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4" name="Connector 744"/>
            <p:cNvCxnSpPr>
              <a:stCxn id="755" idx="0"/>
              <a:endCxn id="757" idx="0"/>
            </p:cNvCxnSpPr>
            <p:nvPr/>
          </p:nvCxnSpPr>
          <p:spPr>
            <a:xfrm flipH="1">
              <a:off x="1267730" y="1059105"/>
              <a:ext cx="16124" cy="85451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5" name="Connector 745"/>
            <p:cNvCxnSpPr>
              <a:stCxn id="763" idx="0"/>
              <a:endCxn id="759" idx="0"/>
            </p:cNvCxnSpPr>
            <p:nvPr/>
          </p:nvCxnSpPr>
          <p:spPr>
            <a:xfrm flipV="1">
              <a:off x="187492" y="1042982"/>
              <a:ext cx="290214" cy="54818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6" name="Connector 746"/>
            <p:cNvCxnSpPr>
              <a:stCxn id="756" idx="0"/>
              <a:endCxn id="761" idx="0"/>
            </p:cNvCxnSpPr>
            <p:nvPr/>
          </p:nvCxnSpPr>
          <p:spPr>
            <a:xfrm flipV="1">
              <a:off x="1283853" y="91731"/>
              <a:ext cx="662081" cy="19347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7" name="Connector 747"/>
            <p:cNvCxnSpPr>
              <a:stCxn id="758" idx="0"/>
              <a:endCxn id="761" idx="0"/>
            </p:cNvCxnSpPr>
            <p:nvPr/>
          </p:nvCxnSpPr>
          <p:spPr>
            <a:xfrm flipH="1" flipV="1">
              <a:off x="1945933" y="91731"/>
              <a:ext cx="144068" cy="95125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8" name="Connector 748"/>
            <p:cNvCxnSpPr>
              <a:stCxn id="758" idx="0"/>
              <a:endCxn id="762" idx="0"/>
            </p:cNvCxnSpPr>
            <p:nvPr/>
          </p:nvCxnSpPr>
          <p:spPr>
            <a:xfrm flipH="1">
              <a:off x="2057755" y="1042982"/>
              <a:ext cx="32246" cy="91901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49" name="Connector 749"/>
            <p:cNvCxnSpPr>
              <a:stCxn id="762" idx="0"/>
              <a:endCxn id="757" idx="0"/>
            </p:cNvCxnSpPr>
            <p:nvPr/>
          </p:nvCxnSpPr>
          <p:spPr>
            <a:xfrm flipH="1" flipV="1">
              <a:off x="1267730" y="1913622"/>
              <a:ext cx="790026" cy="4837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50" name="Connector 750"/>
            <p:cNvCxnSpPr>
              <a:stCxn id="759" idx="0"/>
              <a:endCxn id="756" idx="0"/>
            </p:cNvCxnSpPr>
            <p:nvPr/>
          </p:nvCxnSpPr>
          <p:spPr>
            <a:xfrm flipV="1">
              <a:off x="477705" y="285205"/>
              <a:ext cx="806149" cy="75777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51" name="Connector 751"/>
            <p:cNvCxnSpPr>
              <a:stCxn id="760" idx="0"/>
              <a:endCxn id="756" idx="0"/>
            </p:cNvCxnSpPr>
            <p:nvPr/>
          </p:nvCxnSpPr>
          <p:spPr>
            <a:xfrm flipV="1">
              <a:off x="89716" y="285205"/>
              <a:ext cx="1194138" cy="41919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52" name="Connector 752"/>
            <p:cNvCxnSpPr>
              <a:stCxn id="756" idx="0"/>
              <a:endCxn id="755" idx="0"/>
            </p:cNvCxnSpPr>
            <p:nvPr/>
          </p:nvCxnSpPr>
          <p:spPr>
            <a:xfrm>
              <a:off x="1283853" y="285205"/>
              <a:ext cx="1" cy="77390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53" name="Connector 753"/>
            <p:cNvCxnSpPr>
              <a:stCxn id="760" idx="0"/>
              <a:endCxn id="759" idx="0"/>
            </p:cNvCxnSpPr>
            <p:nvPr/>
          </p:nvCxnSpPr>
          <p:spPr>
            <a:xfrm>
              <a:off x="89716" y="704402"/>
              <a:ext cx="387990" cy="33858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54" name="Connector 754"/>
            <p:cNvCxnSpPr>
              <a:stCxn id="755" idx="0"/>
              <a:endCxn id="758" idx="0"/>
            </p:cNvCxnSpPr>
            <p:nvPr/>
          </p:nvCxnSpPr>
          <p:spPr>
            <a:xfrm flipV="1">
              <a:off x="1283853" y="1042982"/>
              <a:ext cx="806148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755" name="Shape 755"/>
            <p:cNvSpPr/>
            <p:nvPr/>
          </p:nvSpPr>
          <p:spPr>
            <a:xfrm>
              <a:off x="1194136" y="967373"/>
              <a:ext cx="179434" cy="18346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56" name="Shape 756"/>
            <p:cNvSpPr/>
            <p:nvPr/>
          </p:nvSpPr>
          <p:spPr>
            <a:xfrm>
              <a:off x="1194136" y="193473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57" name="Shape 757"/>
            <p:cNvSpPr/>
            <p:nvPr/>
          </p:nvSpPr>
          <p:spPr>
            <a:xfrm>
              <a:off x="1178013" y="182189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58" name="Shape 758"/>
            <p:cNvSpPr/>
            <p:nvPr/>
          </p:nvSpPr>
          <p:spPr>
            <a:xfrm>
              <a:off x="2000283" y="95125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59" name="Shape 759"/>
            <p:cNvSpPr/>
            <p:nvPr/>
          </p:nvSpPr>
          <p:spPr>
            <a:xfrm>
              <a:off x="387988" y="951250"/>
              <a:ext cx="179435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60" name="Shape 760"/>
            <p:cNvSpPr/>
            <p:nvPr/>
          </p:nvSpPr>
          <p:spPr>
            <a:xfrm>
              <a:off x="0" y="61267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61" name="Shape 761"/>
            <p:cNvSpPr/>
            <p:nvPr/>
          </p:nvSpPr>
          <p:spPr>
            <a:xfrm>
              <a:off x="1856216" y="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62" name="Shape 762"/>
            <p:cNvSpPr/>
            <p:nvPr/>
          </p:nvSpPr>
          <p:spPr>
            <a:xfrm>
              <a:off x="1968038" y="187026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63" name="Shape 763"/>
            <p:cNvSpPr/>
            <p:nvPr/>
          </p:nvSpPr>
          <p:spPr>
            <a:xfrm>
              <a:off x="97776" y="1499432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64" name="Shape 764"/>
            <p:cNvSpPr/>
            <p:nvPr/>
          </p:nvSpPr>
          <p:spPr>
            <a:xfrm>
              <a:off x="689567" y="2530819"/>
              <a:ext cx="800577" cy="996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i</a:t>
              </a:r>
            </a:p>
          </p:txBody>
        </p:sp>
      </p:grpSp>
      <p:grpSp>
        <p:nvGrpSpPr>
          <p:cNvPr id="784" name="Group 784"/>
          <p:cNvGrpSpPr/>
          <p:nvPr/>
        </p:nvGrpSpPr>
        <p:grpSpPr>
          <a:xfrm>
            <a:off x="4893552" y="5539630"/>
            <a:ext cx="1890742" cy="3244322"/>
            <a:chOff x="0" y="0"/>
            <a:chExt cx="1890741" cy="3244321"/>
          </a:xfrm>
        </p:grpSpPr>
        <p:cxnSp>
          <p:nvCxnSpPr>
            <p:cNvPr id="766" name="Connector 766"/>
            <p:cNvCxnSpPr>
              <a:stCxn id="782" idx="0"/>
              <a:endCxn id="778" idx="0"/>
            </p:cNvCxnSpPr>
            <p:nvPr/>
          </p:nvCxnSpPr>
          <p:spPr>
            <a:xfrm flipV="1">
              <a:off x="162636" y="904710"/>
              <a:ext cx="251738" cy="475507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67" name="Connector 767"/>
            <p:cNvCxnSpPr>
              <a:stCxn id="775" idx="0"/>
              <a:endCxn id="780" idx="0"/>
            </p:cNvCxnSpPr>
            <p:nvPr/>
          </p:nvCxnSpPr>
          <p:spPr>
            <a:xfrm flipV="1">
              <a:off x="1113647" y="79570"/>
              <a:ext cx="574306" cy="1678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68" name="Connector 768"/>
            <p:cNvCxnSpPr>
              <a:stCxn id="777" idx="0"/>
              <a:endCxn id="780" idx="0"/>
            </p:cNvCxnSpPr>
            <p:nvPr/>
          </p:nvCxnSpPr>
          <p:spPr>
            <a:xfrm flipH="1" flipV="1">
              <a:off x="1687952" y="79570"/>
              <a:ext cx="124968" cy="82514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69" name="Connector 769"/>
            <p:cNvCxnSpPr>
              <a:stCxn id="777" idx="0"/>
              <a:endCxn id="781" idx="0"/>
            </p:cNvCxnSpPr>
            <p:nvPr/>
          </p:nvCxnSpPr>
          <p:spPr>
            <a:xfrm flipH="1">
              <a:off x="1784948" y="904710"/>
              <a:ext cx="27972" cy="79717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70" name="Connector 770"/>
            <p:cNvCxnSpPr>
              <a:stCxn id="781" idx="0"/>
              <a:endCxn id="776" idx="0"/>
            </p:cNvCxnSpPr>
            <p:nvPr/>
          </p:nvCxnSpPr>
          <p:spPr>
            <a:xfrm flipH="1" flipV="1">
              <a:off x="1099662" y="1659927"/>
              <a:ext cx="685287" cy="4195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71" name="Connector 771"/>
            <p:cNvCxnSpPr>
              <a:stCxn id="779" idx="0"/>
              <a:endCxn id="775" idx="0"/>
            </p:cNvCxnSpPr>
            <p:nvPr/>
          </p:nvCxnSpPr>
          <p:spPr>
            <a:xfrm flipV="1">
              <a:off x="77821" y="247394"/>
              <a:ext cx="1035827" cy="3636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72" name="Connector 772"/>
            <p:cNvCxnSpPr>
              <a:stCxn id="775" idx="0"/>
              <a:endCxn id="774" idx="0"/>
            </p:cNvCxnSpPr>
            <p:nvPr/>
          </p:nvCxnSpPr>
          <p:spPr>
            <a:xfrm>
              <a:off x="1113647" y="247394"/>
              <a:ext cx="1" cy="67130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773" name="Connector 773"/>
            <p:cNvCxnSpPr>
              <a:stCxn id="779" idx="0"/>
              <a:endCxn id="778" idx="0"/>
            </p:cNvCxnSpPr>
            <p:nvPr/>
          </p:nvCxnSpPr>
          <p:spPr>
            <a:xfrm>
              <a:off x="77821" y="611017"/>
              <a:ext cx="336553" cy="29369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774" name="Shape 774"/>
            <p:cNvSpPr/>
            <p:nvPr/>
          </p:nvSpPr>
          <p:spPr>
            <a:xfrm>
              <a:off x="1035824" y="839126"/>
              <a:ext cx="155648" cy="159143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75" name="Shape 775"/>
            <p:cNvSpPr/>
            <p:nvPr/>
          </p:nvSpPr>
          <p:spPr>
            <a:xfrm>
              <a:off x="1035824" y="167823"/>
              <a:ext cx="155648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76" name="Shape 776"/>
            <p:cNvSpPr/>
            <p:nvPr/>
          </p:nvSpPr>
          <p:spPr>
            <a:xfrm>
              <a:off x="1021840" y="1580356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77" name="Shape 777"/>
            <p:cNvSpPr/>
            <p:nvPr/>
          </p:nvSpPr>
          <p:spPr>
            <a:xfrm>
              <a:off x="1735097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78" name="Shape 778"/>
            <p:cNvSpPr/>
            <p:nvPr/>
          </p:nvSpPr>
          <p:spPr>
            <a:xfrm>
              <a:off x="336551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79" name="Shape 779"/>
            <p:cNvSpPr/>
            <p:nvPr/>
          </p:nvSpPr>
          <p:spPr>
            <a:xfrm>
              <a:off x="0" y="531446"/>
              <a:ext cx="155644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80" name="Shape 780"/>
            <p:cNvSpPr/>
            <p:nvPr/>
          </p:nvSpPr>
          <p:spPr>
            <a:xfrm>
              <a:off x="1610130" y="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81" name="Shape 781"/>
            <p:cNvSpPr/>
            <p:nvPr/>
          </p:nvSpPr>
          <p:spPr>
            <a:xfrm>
              <a:off x="1707127" y="1622311"/>
              <a:ext cx="155644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82" name="Shape 782"/>
            <p:cNvSpPr/>
            <p:nvPr/>
          </p:nvSpPr>
          <p:spPr>
            <a:xfrm>
              <a:off x="84812" y="1300646"/>
              <a:ext cx="155648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783" name="Shape 783"/>
            <p:cNvSpPr/>
            <p:nvPr/>
          </p:nvSpPr>
          <p:spPr>
            <a:xfrm>
              <a:off x="568608" y="2306289"/>
              <a:ext cx="753523" cy="9380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j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Frequency Vector F(G,d)</a:t>
            </a:r>
          </a:p>
        </p:txBody>
      </p:sp>
      <p:sp>
        <p:nvSpPr>
          <p:cNvPr id="787" name="Shape 787"/>
          <p:cNvSpPr/>
          <p:nvPr>
            <p:ph type="body" sz="half" idx="1"/>
          </p:nvPr>
        </p:nvSpPr>
        <p:spPr>
          <a:xfrm>
            <a:off x="870562" y="1903411"/>
            <a:ext cx="11693726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300"/>
            </a:pPr>
            <a:r>
              <a:t>V</a:t>
            </a:r>
            <a:r>
              <a:rPr baseline="-5999"/>
              <a:t>i</a:t>
            </a:r>
            <a:r>
              <a:t>: The set of vertices with k-disc isomorphic to Δ</a:t>
            </a:r>
            <a:r>
              <a:rPr baseline="-5999"/>
              <a:t>i , </a:t>
            </a:r>
            <a:endParaRPr baseline="-5999"/>
          </a:p>
          <a:p>
            <a:pPr marL="0" indent="0">
              <a:buSzTx/>
              <a:buNone/>
              <a:defRPr baseline="-5999" sz="4300"/>
            </a:pPr>
            <a:r>
              <a:t>                                </a:t>
            </a:r>
            <a:r>
              <a:rPr baseline="0"/>
              <a:t>V</a:t>
            </a:r>
            <a:r>
              <a:t>i</a:t>
            </a:r>
            <a:r>
              <a:rPr baseline="0"/>
              <a:t>={v ∈ V: disc</a:t>
            </a:r>
            <a:r>
              <a:t>k,G</a:t>
            </a:r>
            <a:r>
              <a:rPr baseline="0"/>
              <a:t>(v) ≅ Δ</a:t>
            </a:r>
            <a:r>
              <a:t>i</a:t>
            </a:r>
            <a:r>
              <a:rPr baseline="0"/>
              <a:t>}</a:t>
            </a:r>
          </a:p>
        </p:txBody>
      </p:sp>
      <p:grpSp>
        <p:nvGrpSpPr>
          <p:cNvPr id="802" name="Group 802"/>
          <p:cNvGrpSpPr/>
          <p:nvPr/>
        </p:nvGrpSpPr>
        <p:grpSpPr>
          <a:xfrm>
            <a:off x="438150" y="8272281"/>
            <a:ext cx="11722101" cy="730804"/>
            <a:chOff x="0" y="0"/>
            <a:chExt cx="11722100" cy="730802"/>
          </a:xfrm>
        </p:grpSpPr>
        <p:grpSp>
          <p:nvGrpSpPr>
            <p:cNvPr id="796" name="Group 796"/>
            <p:cNvGrpSpPr/>
            <p:nvPr/>
          </p:nvGrpSpPr>
          <p:grpSpPr>
            <a:xfrm>
              <a:off x="-1" y="55166"/>
              <a:ext cx="11722102" cy="670905"/>
              <a:chOff x="0" y="0"/>
              <a:chExt cx="11722100" cy="670903"/>
            </a:xfrm>
          </p:grpSpPr>
          <p:sp>
            <p:nvSpPr>
              <p:cNvPr id="788" name="Shape 788"/>
              <p:cNvSpPr/>
              <p:nvPr/>
            </p:nvSpPr>
            <p:spPr>
              <a:xfrm>
                <a:off x="0" y="0"/>
                <a:ext cx="1457311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89" name="Shape 789"/>
              <p:cNvSpPr/>
              <p:nvPr/>
            </p:nvSpPr>
            <p:spPr>
              <a:xfrm>
                <a:off x="1459209" y="0"/>
                <a:ext cx="1457312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0" name="Shape 790"/>
              <p:cNvSpPr/>
              <p:nvPr/>
            </p:nvSpPr>
            <p:spPr>
              <a:xfrm>
                <a:off x="2935192" y="0"/>
                <a:ext cx="1457312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1" name="Shape 791"/>
              <p:cNvSpPr/>
              <p:nvPr/>
            </p:nvSpPr>
            <p:spPr>
              <a:xfrm>
                <a:off x="4394402" y="0"/>
                <a:ext cx="1457312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2" name="Shape 792"/>
              <p:cNvSpPr/>
              <p:nvPr/>
            </p:nvSpPr>
            <p:spPr>
              <a:xfrm>
                <a:off x="5870384" y="0"/>
                <a:ext cx="1457313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3" name="Shape 793"/>
              <p:cNvSpPr/>
              <p:nvPr/>
            </p:nvSpPr>
            <p:spPr>
              <a:xfrm>
                <a:off x="7329595" y="0"/>
                <a:ext cx="1457312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4" name="Shape 794"/>
              <p:cNvSpPr/>
              <p:nvPr/>
            </p:nvSpPr>
            <p:spPr>
              <a:xfrm>
                <a:off x="8805578" y="0"/>
                <a:ext cx="1457311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795" name="Shape 795"/>
              <p:cNvSpPr/>
              <p:nvPr/>
            </p:nvSpPr>
            <p:spPr>
              <a:xfrm>
                <a:off x="10264788" y="0"/>
                <a:ext cx="1457313" cy="670904"/>
              </a:xfrm>
              <a:prstGeom prst="rect">
                <a:avLst/>
              </a:pr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>
                <a:outerShdw sx="100000" sy="100000" kx="0" ky="0" algn="b" rotWithShape="0" blurRad="76200" dist="0" dir="18900000">
                  <a:srgbClr val="000000">
                    <a:alpha val="8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  <a:effectLst>
                      <a:outerShdw sx="100000" sy="100000" kx="0" ky="0" algn="b" rotWithShape="0" blurRad="25400" dist="23998" dir="2700000">
                        <a:srgbClr val="000000">
                          <a:alpha val="31033"/>
                        </a:srgbClr>
                      </a:outerShdw>
                    </a:effectLst>
                  </a:defRPr>
                </a:pPr>
              </a:p>
            </p:txBody>
          </p:sp>
        </p:grpSp>
        <p:sp>
          <p:nvSpPr>
            <p:cNvPr id="797" name="Shape 797"/>
            <p:cNvSpPr/>
            <p:nvPr/>
          </p:nvSpPr>
          <p:spPr>
            <a:xfrm>
              <a:off x="4673449" y="50432"/>
              <a:ext cx="634652" cy="6803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10</a:t>
              </a:r>
            </a:p>
          </p:txBody>
        </p:sp>
        <p:sp>
          <p:nvSpPr>
            <p:cNvPr id="798" name="Shape 798"/>
            <p:cNvSpPr/>
            <p:nvPr/>
          </p:nvSpPr>
          <p:spPr>
            <a:xfrm>
              <a:off x="1442447" y="0"/>
              <a:ext cx="1404336" cy="6803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10010</a:t>
              </a:r>
            </a:p>
          </p:txBody>
        </p:sp>
        <p:sp>
          <p:nvSpPr>
            <p:cNvPr id="799" name="Shape 799"/>
            <p:cNvSpPr/>
            <p:nvPr/>
          </p:nvSpPr>
          <p:spPr>
            <a:xfrm>
              <a:off x="7480016" y="50432"/>
              <a:ext cx="1147774" cy="6803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2324</a:t>
              </a:r>
            </a:p>
          </p:txBody>
        </p:sp>
        <p:sp>
          <p:nvSpPr>
            <p:cNvPr id="800" name="Shape 800"/>
            <p:cNvSpPr/>
            <p:nvPr/>
          </p:nvSpPr>
          <p:spPr>
            <a:xfrm>
              <a:off x="8992376" y="50432"/>
              <a:ext cx="1147774" cy="6803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8273</a:t>
              </a:r>
            </a:p>
          </p:txBody>
        </p:sp>
        <p:sp>
          <p:nvSpPr>
            <p:cNvPr id="801" name="Shape 801"/>
            <p:cNvSpPr/>
            <p:nvPr/>
          </p:nvSpPr>
          <p:spPr>
            <a:xfrm>
              <a:off x="10423717" y="50432"/>
              <a:ext cx="1147774" cy="6803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9744</a:t>
              </a:r>
            </a:p>
          </p:txBody>
        </p:sp>
      </p:grpSp>
      <p:sp>
        <p:nvSpPr>
          <p:cNvPr id="803" name="Shape 803"/>
          <p:cNvSpPr/>
          <p:nvPr/>
        </p:nvSpPr>
        <p:spPr>
          <a:xfrm>
            <a:off x="2103758" y="9146551"/>
            <a:ext cx="1119922" cy="553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33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|V</a:t>
            </a:r>
            <a:r>
              <a:rPr baseline="-5998"/>
              <a:t>i</a:t>
            </a:r>
            <a:r>
              <a:t>| </a:t>
            </a:r>
          </a:p>
        </p:txBody>
      </p:sp>
      <p:sp>
        <p:nvSpPr>
          <p:cNvPr id="804" name="Shape 804"/>
          <p:cNvSpPr/>
          <p:nvPr/>
        </p:nvSpPr>
        <p:spPr>
          <a:xfrm>
            <a:off x="3058527" y="9184651"/>
            <a:ext cx="1708893" cy="553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33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5998"/>
              <a:t>i</a:t>
            </a:r>
            <a:r>
              <a:t>=|V</a:t>
            </a:r>
            <a:r>
              <a:rPr baseline="-5998"/>
              <a:t>i</a:t>
            </a:r>
            <a:r>
              <a:t>|/n</a:t>
            </a:r>
          </a:p>
        </p:txBody>
      </p:sp>
      <p:grpSp>
        <p:nvGrpSpPr>
          <p:cNvPr id="808" name="Group 808"/>
          <p:cNvGrpSpPr/>
          <p:nvPr/>
        </p:nvGrpSpPr>
        <p:grpSpPr>
          <a:xfrm>
            <a:off x="10152112" y="5915793"/>
            <a:ext cx="776339" cy="157215"/>
            <a:chOff x="0" y="0"/>
            <a:chExt cx="776338" cy="157214"/>
          </a:xfrm>
        </p:grpSpPr>
        <p:sp>
          <p:nvSpPr>
            <p:cNvPr id="805" name="Shape 805"/>
            <p:cNvSpPr/>
            <p:nvPr/>
          </p:nvSpPr>
          <p:spPr>
            <a:xfrm flipV="1">
              <a:off x="70668" y="72257"/>
              <a:ext cx="635002" cy="12702"/>
            </a:xfrm>
            <a:prstGeom prst="line">
              <a:avLst/>
            </a:prstGeom>
            <a:noFill/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6" name="Shape 806"/>
            <p:cNvSpPr/>
            <p:nvPr/>
          </p:nvSpPr>
          <p:spPr>
            <a:xfrm>
              <a:off x="-1" y="12700"/>
              <a:ext cx="141339" cy="14451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07" name="Shape 807"/>
            <p:cNvSpPr/>
            <p:nvPr/>
          </p:nvSpPr>
          <p:spPr>
            <a:xfrm>
              <a:off x="635000" y="0"/>
              <a:ext cx="141339" cy="14451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809" name="Shape 809"/>
          <p:cNvSpPr/>
          <p:nvPr/>
        </p:nvSpPr>
        <p:spPr>
          <a:xfrm>
            <a:off x="11841212" y="5922143"/>
            <a:ext cx="141339" cy="144515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grpSp>
        <p:nvGrpSpPr>
          <p:cNvPr id="815" name="Group 815"/>
          <p:cNvGrpSpPr/>
          <p:nvPr/>
        </p:nvGrpSpPr>
        <p:grpSpPr>
          <a:xfrm>
            <a:off x="8336012" y="5168900"/>
            <a:ext cx="973395" cy="945530"/>
            <a:chOff x="0" y="0"/>
            <a:chExt cx="973394" cy="945529"/>
          </a:xfrm>
        </p:grpSpPr>
        <p:cxnSp>
          <p:nvCxnSpPr>
            <p:cNvPr id="810" name="Connector 810"/>
            <p:cNvCxnSpPr>
              <a:stCxn id="813" idx="0"/>
              <a:endCxn id="812" idx="0"/>
            </p:cNvCxnSpPr>
            <p:nvPr/>
          </p:nvCxnSpPr>
          <p:spPr>
            <a:xfrm>
              <a:off x="88606" y="90597"/>
              <a:ext cx="1" cy="76433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11" name="Connector 811"/>
            <p:cNvCxnSpPr>
              <a:stCxn id="812" idx="0"/>
              <a:endCxn id="814" idx="0"/>
            </p:cNvCxnSpPr>
            <p:nvPr/>
          </p:nvCxnSpPr>
          <p:spPr>
            <a:xfrm flipV="1">
              <a:off x="88606" y="839008"/>
              <a:ext cx="796182" cy="159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12" name="Shape 812"/>
            <p:cNvSpPr/>
            <p:nvPr/>
          </p:nvSpPr>
          <p:spPr>
            <a:xfrm>
              <a:off x="0" y="764334"/>
              <a:ext cx="177214" cy="181196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13" name="Shape 813"/>
            <p:cNvSpPr/>
            <p:nvPr/>
          </p:nvSpPr>
          <p:spPr>
            <a:xfrm>
              <a:off x="0" y="0"/>
              <a:ext cx="177214" cy="181196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14" name="Shape 814"/>
            <p:cNvSpPr/>
            <p:nvPr/>
          </p:nvSpPr>
          <p:spPr>
            <a:xfrm>
              <a:off x="796181" y="748410"/>
              <a:ext cx="177214" cy="181197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816" name="Shape 816"/>
          <p:cNvSpPr/>
          <p:nvPr/>
        </p:nvSpPr>
        <p:spPr>
          <a:xfrm>
            <a:off x="6885037" y="53017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17" name="Shape 817"/>
          <p:cNvSpPr/>
          <p:nvPr/>
        </p:nvSpPr>
        <p:spPr>
          <a:xfrm>
            <a:off x="4052937" y="53017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818" name="Shape 818"/>
          <p:cNvSpPr/>
          <p:nvPr/>
        </p:nvSpPr>
        <p:spPr>
          <a:xfrm>
            <a:off x="357237" y="5263691"/>
            <a:ext cx="876301" cy="945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…</a:t>
            </a:r>
          </a:p>
        </p:txBody>
      </p:sp>
      <p:grpSp>
        <p:nvGrpSpPr>
          <p:cNvPr id="841" name="Group 841"/>
          <p:cNvGrpSpPr/>
          <p:nvPr/>
        </p:nvGrpSpPr>
        <p:grpSpPr>
          <a:xfrm>
            <a:off x="1445154" y="4891087"/>
            <a:ext cx="2179717" cy="3527427"/>
            <a:chOff x="0" y="0"/>
            <a:chExt cx="2179716" cy="3527426"/>
          </a:xfrm>
        </p:grpSpPr>
        <p:cxnSp>
          <p:nvCxnSpPr>
            <p:cNvPr id="819" name="Connector 819"/>
            <p:cNvCxnSpPr>
              <a:stCxn id="835" idx="0"/>
              <a:endCxn id="831" idx="0"/>
            </p:cNvCxnSpPr>
            <p:nvPr/>
          </p:nvCxnSpPr>
          <p:spPr>
            <a:xfrm>
              <a:off x="477705" y="1042982"/>
              <a:ext cx="806149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0" name="Connector 820"/>
            <p:cNvCxnSpPr>
              <a:stCxn id="831" idx="0"/>
              <a:endCxn id="833" idx="0"/>
            </p:cNvCxnSpPr>
            <p:nvPr/>
          </p:nvCxnSpPr>
          <p:spPr>
            <a:xfrm flipH="1">
              <a:off x="1267730" y="1059105"/>
              <a:ext cx="16124" cy="85451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1" name="Connector 821"/>
            <p:cNvCxnSpPr>
              <a:stCxn id="839" idx="0"/>
              <a:endCxn id="835" idx="0"/>
            </p:cNvCxnSpPr>
            <p:nvPr/>
          </p:nvCxnSpPr>
          <p:spPr>
            <a:xfrm flipV="1">
              <a:off x="187492" y="1042982"/>
              <a:ext cx="290214" cy="54818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2" name="Connector 822"/>
            <p:cNvCxnSpPr>
              <a:stCxn id="832" idx="0"/>
              <a:endCxn id="837" idx="0"/>
            </p:cNvCxnSpPr>
            <p:nvPr/>
          </p:nvCxnSpPr>
          <p:spPr>
            <a:xfrm flipV="1">
              <a:off x="1283853" y="91731"/>
              <a:ext cx="662081" cy="19347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3" name="Connector 823"/>
            <p:cNvCxnSpPr>
              <a:stCxn id="834" idx="0"/>
              <a:endCxn id="837" idx="0"/>
            </p:cNvCxnSpPr>
            <p:nvPr/>
          </p:nvCxnSpPr>
          <p:spPr>
            <a:xfrm flipH="1" flipV="1">
              <a:off x="1945933" y="91731"/>
              <a:ext cx="144068" cy="951252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4" name="Connector 824"/>
            <p:cNvCxnSpPr>
              <a:stCxn id="834" idx="0"/>
              <a:endCxn id="838" idx="0"/>
            </p:cNvCxnSpPr>
            <p:nvPr/>
          </p:nvCxnSpPr>
          <p:spPr>
            <a:xfrm flipH="1">
              <a:off x="2057755" y="1042982"/>
              <a:ext cx="32246" cy="91901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5" name="Connector 825"/>
            <p:cNvCxnSpPr>
              <a:stCxn id="838" idx="0"/>
              <a:endCxn id="833" idx="0"/>
            </p:cNvCxnSpPr>
            <p:nvPr/>
          </p:nvCxnSpPr>
          <p:spPr>
            <a:xfrm flipH="1" flipV="1">
              <a:off x="1267730" y="1913622"/>
              <a:ext cx="790026" cy="4837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6" name="Connector 826"/>
            <p:cNvCxnSpPr>
              <a:stCxn id="835" idx="0"/>
              <a:endCxn id="832" idx="0"/>
            </p:cNvCxnSpPr>
            <p:nvPr/>
          </p:nvCxnSpPr>
          <p:spPr>
            <a:xfrm flipV="1">
              <a:off x="477705" y="285205"/>
              <a:ext cx="806149" cy="75777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7" name="Connector 827"/>
            <p:cNvCxnSpPr>
              <a:stCxn id="836" idx="0"/>
              <a:endCxn id="832" idx="0"/>
            </p:cNvCxnSpPr>
            <p:nvPr/>
          </p:nvCxnSpPr>
          <p:spPr>
            <a:xfrm flipV="1">
              <a:off x="89716" y="285205"/>
              <a:ext cx="1194138" cy="41919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8" name="Connector 828"/>
            <p:cNvCxnSpPr>
              <a:stCxn id="832" idx="0"/>
              <a:endCxn id="831" idx="0"/>
            </p:cNvCxnSpPr>
            <p:nvPr/>
          </p:nvCxnSpPr>
          <p:spPr>
            <a:xfrm>
              <a:off x="1283853" y="285205"/>
              <a:ext cx="1" cy="77390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29" name="Connector 829"/>
            <p:cNvCxnSpPr>
              <a:stCxn id="836" idx="0"/>
              <a:endCxn id="835" idx="0"/>
            </p:cNvCxnSpPr>
            <p:nvPr/>
          </p:nvCxnSpPr>
          <p:spPr>
            <a:xfrm>
              <a:off x="89716" y="704402"/>
              <a:ext cx="387990" cy="33858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30" name="Connector 830"/>
            <p:cNvCxnSpPr>
              <a:stCxn id="831" idx="0"/>
              <a:endCxn id="834" idx="0"/>
            </p:cNvCxnSpPr>
            <p:nvPr/>
          </p:nvCxnSpPr>
          <p:spPr>
            <a:xfrm flipV="1">
              <a:off x="1283853" y="1042982"/>
              <a:ext cx="806148" cy="161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31" name="Shape 831"/>
            <p:cNvSpPr/>
            <p:nvPr/>
          </p:nvSpPr>
          <p:spPr>
            <a:xfrm>
              <a:off x="1194136" y="967373"/>
              <a:ext cx="179434" cy="183465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2" name="Shape 832"/>
            <p:cNvSpPr/>
            <p:nvPr/>
          </p:nvSpPr>
          <p:spPr>
            <a:xfrm>
              <a:off x="1194136" y="193473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3" name="Shape 833"/>
            <p:cNvSpPr/>
            <p:nvPr/>
          </p:nvSpPr>
          <p:spPr>
            <a:xfrm>
              <a:off x="1178013" y="182189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4" name="Shape 834"/>
            <p:cNvSpPr/>
            <p:nvPr/>
          </p:nvSpPr>
          <p:spPr>
            <a:xfrm>
              <a:off x="2000283" y="95125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5" name="Shape 835"/>
            <p:cNvSpPr/>
            <p:nvPr/>
          </p:nvSpPr>
          <p:spPr>
            <a:xfrm>
              <a:off x="387988" y="951250"/>
              <a:ext cx="179435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6" name="Shape 836"/>
            <p:cNvSpPr/>
            <p:nvPr/>
          </p:nvSpPr>
          <p:spPr>
            <a:xfrm>
              <a:off x="0" y="612670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7" name="Shape 837"/>
            <p:cNvSpPr/>
            <p:nvPr/>
          </p:nvSpPr>
          <p:spPr>
            <a:xfrm>
              <a:off x="1856216" y="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8" name="Shape 838"/>
            <p:cNvSpPr/>
            <p:nvPr/>
          </p:nvSpPr>
          <p:spPr>
            <a:xfrm>
              <a:off x="1968038" y="1870260"/>
              <a:ext cx="179434" cy="18346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39" name="Shape 839"/>
            <p:cNvSpPr/>
            <p:nvPr/>
          </p:nvSpPr>
          <p:spPr>
            <a:xfrm>
              <a:off x="97776" y="1499432"/>
              <a:ext cx="179434" cy="18346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40" name="Shape 840"/>
            <p:cNvSpPr/>
            <p:nvPr/>
          </p:nvSpPr>
          <p:spPr>
            <a:xfrm>
              <a:off x="689567" y="2530819"/>
              <a:ext cx="800577" cy="996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i</a:t>
              </a:r>
            </a:p>
          </p:txBody>
        </p:sp>
      </p:grpSp>
      <p:grpSp>
        <p:nvGrpSpPr>
          <p:cNvPr id="860" name="Group 860"/>
          <p:cNvGrpSpPr/>
          <p:nvPr/>
        </p:nvGrpSpPr>
        <p:grpSpPr>
          <a:xfrm>
            <a:off x="4893552" y="5145930"/>
            <a:ext cx="1890742" cy="3244322"/>
            <a:chOff x="0" y="0"/>
            <a:chExt cx="1890741" cy="3244321"/>
          </a:xfrm>
        </p:grpSpPr>
        <p:cxnSp>
          <p:nvCxnSpPr>
            <p:cNvPr id="842" name="Connector 842"/>
            <p:cNvCxnSpPr>
              <a:stCxn id="858" idx="0"/>
              <a:endCxn id="854" idx="0"/>
            </p:cNvCxnSpPr>
            <p:nvPr/>
          </p:nvCxnSpPr>
          <p:spPr>
            <a:xfrm flipV="1">
              <a:off x="162636" y="904710"/>
              <a:ext cx="251738" cy="475507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3" name="Connector 843"/>
            <p:cNvCxnSpPr>
              <a:stCxn id="851" idx="0"/>
              <a:endCxn id="856" idx="0"/>
            </p:cNvCxnSpPr>
            <p:nvPr/>
          </p:nvCxnSpPr>
          <p:spPr>
            <a:xfrm flipV="1">
              <a:off x="1113647" y="79570"/>
              <a:ext cx="574306" cy="1678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4" name="Connector 844"/>
            <p:cNvCxnSpPr>
              <a:stCxn id="853" idx="0"/>
              <a:endCxn id="856" idx="0"/>
            </p:cNvCxnSpPr>
            <p:nvPr/>
          </p:nvCxnSpPr>
          <p:spPr>
            <a:xfrm flipH="1" flipV="1">
              <a:off x="1687952" y="79570"/>
              <a:ext cx="124968" cy="825141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5" name="Connector 845"/>
            <p:cNvCxnSpPr>
              <a:stCxn id="853" idx="0"/>
              <a:endCxn id="857" idx="0"/>
            </p:cNvCxnSpPr>
            <p:nvPr/>
          </p:nvCxnSpPr>
          <p:spPr>
            <a:xfrm flipH="1">
              <a:off x="1784948" y="904710"/>
              <a:ext cx="27972" cy="797173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6" name="Connector 846"/>
            <p:cNvCxnSpPr>
              <a:stCxn id="857" idx="0"/>
              <a:endCxn id="852" idx="0"/>
            </p:cNvCxnSpPr>
            <p:nvPr/>
          </p:nvCxnSpPr>
          <p:spPr>
            <a:xfrm flipH="1" flipV="1">
              <a:off x="1099662" y="1659927"/>
              <a:ext cx="685287" cy="4195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7" name="Connector 847"/>
            <p:cNvCxnSpPr>
              <a:stCxn id="855" idx="0"/>
              <a:endCxn id="851" idx="0"/>
            </p:cNvCxnSpPr>
            <p:nvPr/>
          </p:nvCxnSpPr>
          <p:spPr>
            <a:xfrm flipV="1">
              <a:off x="77821" y="247394"/>
              <a:ext cx="1035827" cy="3636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8" name="Connector 848"/>
            <p:cNvCxnSpPr>
              <a:stCxn id="851" idx="0"/>
              <a:endCxn id="850" idx="0"/>
            </p:cNvCxnSpPr>
            <p:nvPr/>
          </p:nvCxnSpPr>
          <p:spPr>
            <a:xfrm>
              <a:off x="1113647" y="247394"/>
              <a:ext cx="1" cy="67130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49" name="Connector 849"/>
            <p:cNvCxnSpPr>
              <a:stCxn id="855" idx="0"/>
              <a:endCxn id="854" idx="0"/>
            </p:cNvCxnSpPr>
            <p:nvPr/>
          </p:nvCxnSpPr>
          <p:spPr>
            <a:xfrm>
              <a:off x="77821" y="611017"/>
              <a:ext cx="336553" cy="29369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50" name="Shape 850"/>
            <p:cNvSpPr/>
            <p:nvPr/>
          </p:nvSpPr>
          <p:spPr>
            <a:xfrm>
              <a:off x="1035824" y="839126"/>
              <a:ext cx="155648" cy="159143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1" name="Shape 851"/>
            <p:cNvSpPr/>
            <p:nvPr/>
          </p:nvSpPr>
          <p:spPr>
            <a:xfrm>
              <a:off x="1035824" y="167823"/>
              <a:ext cx="155648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2" name="Shape 852"/>
            <p:cNvSpPr/>
            <p:nvPr/>
          </p:nvSpPr>
          <p:spPr>
            <a:xfrm>
              <a:off x="1021840" y="1580356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3" name="Shape 853"/>
            <p:cNvSpPr/>
            <p:nvPr/>
          </p:nvSpPr>
          <p:spPr>
            <a:xfrm>
              <a:off x="1735097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4" name="Shape 854"/>
            <p:cNvSpPr/>
            <p:nvPr/>
          </p:nvSpPr>
          <p:spPr>
            <a:xfrm>
              <a:off x="336551" y="82514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5" name="Shape 855"/>
            <p:cNvSpPr/>
            <p:nvPr/>
          </p:nvSpPr>
          <p:spPr>
            <a:xfrm>
              <a:off x="0" y="531446"/>
              <a:ext cx="155644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6" name="Shape 856"/>
            <p:cNvSpPr/>
            <p:nvPr/>
          </p:nvSpPr>
          <p:spPr>
            <a:xfrm>
              <a:off x="1610130" y="0"/>
              <a:ext cx="155645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7" name="Shape 857"/>
            <p:cNvSpPr/>
            <p:nvPr/>
          </p:nvSpPr>
          <p:spPr>
            <a:xfrm>
              <a:off x="1707127" y="1622311"/>
              <a:ext cx="155644" cy="159143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8" name="Shape 858"/>
            <p:cNvSpPr/>
            <p:nvPr/>
          </p:nvSpPr>
          <p:spPr>
            <a:xfrm>
              <a:off x="84812" y="1300646"/>
              <a:ext cx="155648" cy="15914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59" name="Shape 859"/>
            <p:cNvSpPr/>
            <p:nvPr/>
          </p:nvSpPr>
          <p:spPr>
            <a:xfrm>
              <a:off x="568608" y="2306289"/>
              <a:ext cx="753523" cy="9380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j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Marginal Probability</a:t>
            </a:r>
          </a:p>
        </p:txBody>
      </p:sp>
      <p:sp>
        <p:nvSpPr>
          <p:cNvPr id="863" name="Shape 863"/>
          <p:cNvSpPr/>
          <p:nvPr>
            <p:ph type="body" sz="half" idx="1"/>
          </p:nvPr>
        </p:nvSpPr>
        <p:spPr>
          <a:xfrm>
            <a:off x="870562" y="2449511"/>
            <a:ext cx="11891767" cy="2770189"/>
          </a:xfrm>
          <a:prstGeom prst="rect">
            <a:avLst/>
          </a:prstGeom>
        </p:spPr>
        <p:txBody>
          <a:bodyPr/>
          <a:lstStyle/>
          <a:p>
            <a:pPr marL="0" indent="0" defTabSz="333732">
              <a:lnSpc>
                <a:spcPct val="90000"/>
              </a:lnSpc>
              <a:spcBef>
                <a:spcPts val="2900"/>
              </a:spcBef>
              <a:buSzTx/>
              <a:buNone/>
              <a:defRPr sz="3520"/>
            </a:pPr>
            <a:r>
              <a:t>Let S be a random order Stream. </a:t>
            </a:r>
          </a:p>
          <a:p>
            <a:pPr marL="0" indent="0" defTabSz="333732">
              <a:lnSpc>
                <a:spcPct val="90000"/>
              </a:lnSpc>
              <a:spcBef>
                <a:spcPts val="2900"/>
              </a:spcBef>
              <a:buSzTx/>
              <a:buNone/>
              <a:defRPr sz="3520"/>
            </a:pPr>
            <a:r>
              <a:t>Let v be a vertex with k-disc isomorphic to Δ</a:t>
            </a:r>
            <a:r>
              <a:rPr baseline="-5999"/>
              <a:t>i</a:t>
            </a:r>
            <a:r>
              <a:t>. </a:t>
            </a:r>
          </a:p>
          <a:p>
            <a:pPr marL="0" indent="0" defTabSz="333732">
              <a:lnSpc>
                <a:spcPct val="90000"/>
              </a:lnSpc>
              <a:spcBef>
                <a:spcPts val="2900"/>
              </a:spcBef>
              <a:buSzTx/>
              <a:buNone/>
              <a:defRPr sz="3520">
                <a:solidFill>
                  <a:srgbClr val="FFFB00"/>
                </a:solidFill>
              </a:defRPr>
            </a:pPr>
            <a:r>
              <a:t>Marginal Probability:</a:t>
            </a:r>
            <a:r>
              <a:rPr>
                <a:solidFill>
                  <a:srgbClr val="FFFFFF"/>
                </a:solidFill>
              </a:rPr>
              <a:t> The probability λ(Δ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|Δ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) that the observed k-disc  of v in S is disc</a:t>
            </a:r>
            <a:r>
              <a:rPr baseline="-5999">
                <a:solidFill>
                  <a:srgbClr val="FFFFFF"/>
                </a:solidFill>
              </a:rPr>
              <a:t>k</a:t>
            </a:r>
            <a:r>
              <a:rPr>
                <a:solidFill>
                  <a:srgbClr val="FFFFFF"/>
                </a:solidFill>
              </a:rPr>
              <a:t>(v,S) ≅ Δ</a:t>
            </a:r>
            <a:r>
              <a:rPr baseline="-5999">
                <a:solidFill>
                  <a:srgbClr val="FFFFFF"/>
                </a:solidFill>
              </a:rPr>
              <a:t>j </a:t>
            </a:r>
            <a:r>
              <a:rPr>
                <a:solidFill>
                  <a:srgbClr val="FFFFFF"/>
                </a:solidFill>
              </a:rPr>
              <a:t>for any j such that 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≽Δ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64" name="Shape 864"/>
          <p:cNvSpPr/>
          <p:nvPr/>
        </p:nvSpPr>
        <p:spPr>
          <a:xfrm>
            <a:off x="1529499" y="8653139"/>
            <a:ext cx="7972567" cy="676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Stream S:</a:t>
            </a:r>
            <a:r>
              <a:rPr>
                <a:solidFill>
                  <a:srgbClr val="FFFFFF"/>
                </a:solidFill>
              </a:rPr>
              <a:t> …, e’,…, e’’, …, e,…</a:t>
            </a:r>
          </a:p>
        </p:txBody>
      </p:sp>
      <p:grpSp>
        <p:nvGrpSpPr>
          <p:cNvPr id="888" name="Group 888"/>
          <p:cNvGrpSpPr/>
          <p:nvPr/>
        </p:nvGrpSpPr>
        <p:grpSpPr>
          <a:xfrm>
            <a:off x="2192470" y="5512707"/>
            <a:ext cx="2839291" cy="3147651"/>
            <a:chOff x="0" y="0"/>
            <a:chExt cx="2839290" cy="3147649"/>
          </a:xfrm>
        </p:grpSpPr>
        <p:cxnSp>
          <p:nvCxnSpPr>
            <p:cNvPr id="865" name="Connector 865"/>
            <p:cNvCxnSpPr>
              <a:stCxn id="876" idx="0"/>
              <a:endCxn id="878" idx="0"/>
            </p:cNvCxnSpPr>
            <p:nvPr/>
          </p:nvCxnSpPr>
          <p:spPr>
            <a:xfrm flipH="1">
              <a:off x="1826858" y="1175756"/>
              <a:ext cx="17900" cy="94863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66" name="Connector 866"/>
            <p:cNvCxnSpPr>
              <a:stCxn id="876" idx="0"/>
              <a:endCxn id="879" idx="0"/>
            </p:cNvCxnSpPr>
            <p:nvPr/>
          </p:nvCxnSpPr>
          <p:spPr>
            <a:xfrm flipV="1">
              <a:off x="1844757" y="1157857"/>
              <a:ext cx="894935" cy="1790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67" name="Connector 867"/>
            <p:cNvCxnSpPr>
              <a:stCxn id="884" idx="0"/>
              <a:endCxn id="880" idx="0"/>
            </p:cNvCxnSpPr>
            <p:nvPr/>
          </p:nvCxnSpPr>
          <p:spPr>
            <a:xfrm flipV="1">
              <a:off x="189075" y="1157857"/>
              <a:ext cx="760748" cy="799239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68" name="Connector 868"/>
            <p:cNvCxnSpPr>
              <a:stCxn id="877" idx="0"/>
              <a:endCxn id="882" idx="0"/>
            </p:cNvCxnSpPr>
            <p:nvPr/>
          </p:nvCxnSpPr>
          <p:spPr>
            <a:xfrm flipV="1">
              <a:off x="1844757" y="101833"/>
              <a:ext cx="735000" cy="21478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69" name="Connector 869"/>
            <p:cNvCxnSpPr>
              <a:stCxn id="879" idx="0"/>
              <a:endCxn id="882" idx="0"/>
            </p:cNvCxnSpPr>
            <p:nvPr/>
          </p:nvCxnSpPr>
          <p:spPr>
            <a:xfrm flipH="1" flipV="1">
              <a:off x="2579756" y="101833"/>
              <a:ext cx="159936" cy="105602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70" name="Connector 870"/>
            <p:cNvCxnSpPr>
              <a:stCxn id="879" idx="0"/>
              <a:endCxn id="883" idx="0"/>
            </p:cNvCxnSpPr>
            <p:nvPr/>
          </p:nvCxnSpPr>
          <p:spPr>
            <a:xfrm flipH="1">
              <a:off x="2703894" y="1157857"/>
              <a:ext cx="35798" cy="1020224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71" name="Connector 871"/>
            <p:cNvCxnSpPr>
              <a:stCxn id="883" idx="0"/>
              <a:endCxn id="878" idx="0"/>
            </p:cNvCxnSpPr>
            <p:nvPr/>
          </p:nvCxnSpPr>
          <p:spPr>
            <a:xfrm flipH="1" flipV="1">
              <a:off x="1826858" y="2124385"/>
              <a:ext cx="877037" cy="5369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72" name="Connector 872"/>
            <p:cNvCxnSpPr>
              <a:stCxn id="877" idx="0"/>
              <a:endCxn id="876" idx="0"/>
            </p:cNvCxnSpPr>
            <p:nvPr/>
          </p:nvCxnSpPr>
          <p:spPr>
            <a:xfrm>
              <a:off x="1844757" y="316618"/>
              <a:ext cx="1" cy="859139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73" name="Connector 873"/>
            <p:cNvCxnSpPr>
              <a:stCxn id="880" idx="0"/>
              <a:endCxn id="876" idx="0"/>
            </p:cNvCxnSpPr>
            <p:nvPr/>
          </p:nvCxnSpPr>
          <p:spPr>
            <a:xfrm>
              <a:off x="949822" y="1157857"/>
              <a:ext cx="894936" cy="1790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74" name="Connector 874"/>
            <p:cNvCxnSpPr>
              <a:stCxn id="881" idx="0"/>
              <a:endCxn id="880" idx="0"/>
            </p:cNvCxnSpPr>
            <p:nvPr/>
          </p:nvCxnSpPr>
          <p:spPr>
            <a:xfrm>
              <a:off x="99598" y="572232"/>
              <a:ext cx="850225" cy="58562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75" name="Shape 875"/>
            <p:cNvSpPr/>
            <p:nvPr/>
          </p:nvSpPr>
          <p:spPr>
            <a:xfrm>
              <a:off x="1224432" y="2186876"/>
              <a:ext cx="771792" cy="960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i</a:t>
              </a:r>
            </a:p>
          </p:txBody>
        </p:sp>
        <p:sp>
          <p:nvSpPr>
            <p:cNvPr id="876" name="Shape 876"/>
            <p:cNvSpPr/>
            <p:nvPr/>
          </p:nvSpPr>
          <p:spPr>
            <a:xfrm>
              <a:off x="1745160" y="1073920"/>
              <a:ext cx="199195" cy="203672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77" name="Shape 877"/>
            <p:cNvSpPr/>
            <p:nvPr/>
          </p:nvSpPr>
          <p:spPr>
            <a:xfrm>
              <a:off x="1745160" y="214783"/>
              <a:ext cx="199195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78" name="Shape 878"/>
            <p:cNvSpPr/>
            <p:nvPr/>
          </p:nvSpPr>
          <p:spPr>
            <a:xfrm>
              <a:off x="1727262" y="2022549"/>
              <a:ext cx="199194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79" name="Shape 879"/>
            <p:cNvSpPr/>
            <p:nvPr/>
          </p:nvSpPr>
          <p:spPr>
            <a:xfrm>
              <a:off x="2640093" y="1056021"/>
              <a:ext cx="199198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0" name="Shape 880"/>
            <p:cNvSpPr/>
            <p:nvPr/>
          </p:nvSpPr>
          <p:spPr>
            <a:xfrm>
              <a:off x="850226" y="1056021"/>
              <a:ext cx="199194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1" name="Shape 881"/>
            <p:cNvSpPr/>
            <p:nvPr/>
          </p:nvSpPr>
          <p:spPr>
            <a:xfrm>
              <a:off x="0" y="470396"/>
              <a:ext cx="199197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2" name="Shape 882"/>
            <p:cNvSpPr/>
            <p:nvPr/>
          </p:nvSpPr>
          <p:spPr>
            <a:xfrm>
              <a:off x="2480159" y="0"/>
              <a:ext cx="199195" cy="203668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3" name="Shape 883"/>
            <p:cNvSpPr/>
            <p:nvPr/>
          </p:nvSpPr>
          <p:spPr>
            <a:xfrm>
              <a:off x="2604296" y="2076245"/>
              <a:ext cx="199197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4" name="Shape 884"/>
            <p:cNvSpPr/>
            <p:nvPr/>
          </p:nvSpPr>
          <p:spPr>
            <a:xfrm>
              <a:off x="89478" y="1855259"/>
              <a:ext cx="199195" cy="2036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85" name="Shape 885"/>
            <p:cNvSpPr/>
            <p:nvPr/>
          </p:nvSpPr>
          <p:spPr>
            <a:xfrm>
              <a:off x="1205665" y="495695"/>
              <a:ext cx="425520" cy="776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 defTabSz="468200">
                <a:spcBef>
                  <a:spcPts val="4200"/>
                </a:spcBef>
                <a:defRPr sz="3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</a:t>
              </a:r>
            </a:p>
          </p:txBody>
        </p:sp>
        <p:sp>
          <p:nvSpPr>
            <p:cNvPr id="886" name="Shape 886"/>
            <p:cNvSpPr/>
            <p:nvPr/>
          </p:nvSpPr>
          <p:spPr>
            <a:xfrm>
              <a:off x="500237" y="183945"/>
              <a:ext cx="616017" cy="776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 defTabSz="468200">
                <a:spcBef>
                  <a:spcPts val="4200"/>
                </a:spcBef>
                <a:defRPr sz="3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e’</a:t>
              </a:r>
            </a:p>
          </p:txBody>
        </p:sp>
        <p:sp>
          <p:nvSpPr>
            <p:cNvPr id="887" name="Shape 887"/>
            <p:cNvSpPr/>
            <p:nvPr/>
          </p:nvSpPr>
          <p:spPr>
            <a:xfrm>
              <a:off x="384748" y="1355194"/>
              <a:ext cx="846997" cy="7765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 defTabSz="468200">
                <a:spcBef>
                  <a:spcPts val="4200"/>
                </a:spcBef>
                <a:defRPr sz="3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e’’</a:t>
              </a:r>
            </a:p>
          </p:txBody>
        </p:sp>
      </p:grpSp>
      <p:grpSp>
        <p:nvGrpSpPr>
          <p:cNvPr id="911" name="Group 911"/>
          <p:cNvGrpSpPr/>
          <p:nvPr/>
        </p:nvGrpSpPr>
        <p:grpSpPr>
          <a:xfrm>
            <a:off x="6892727" y="5433245"/>
            <a:ext cx="3346997" cy="3147650"/>
            <a:chOff x="0" y="0"/>
            <a:chExt cx="3346995" cy="3147649"/>
          </a:xfrm>
        </p:grpSpPr>
        <p:cxnSp>
          <p:nvCxnSpPr>
            <p:cNvPr id="889" name="Connector 889"/>
            <p:cNvCxnSpPr>
              <a:stCxn id="898" idx="0"/>
              <a:endCxn id="900" idx="0"/>
            </p:cNvCxnSpPr>
            <p:nvPr/>
          </p:nvCxnSpPr>
          <p:spPr>
            <a:xfrm flipH="1">
              <a:off x="2391720" y="1287073"/>
              <a:ext cx="16889" cy="895078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0" name="Connector 890"/>
            <p:cNvCxnSpPr>
              <a:stCxn id="899" idx="0"/>
              <a:endCxn id="904" idx="0"/>
            </p:cNvCxnSpPr>
            <p:nvPr/>
          </p:nvCxnSpPr>
          <p:spPr>
            <a:xfrm flipV="1">
              <a:off x="2408608" y="273779"/>
              <a:ext cx="693509" cy="20266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1" name="Connector 891"/>
            <p:cNvCxnSpPr>
              <a:stCxn id="901" idx="0"/>
              <a:endCxn id="904" idx="0"/>
            </p:cNvCxnSpPr>
            <p:nvPr/>
          </p:nvCxnSpPr>
          <p:spPr>
            <a:xfrm flipH="1" flipV="1">
              <a:off x="3102116" y="273779"/>
              <a:ext cx="150906" cy="996407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2" name="Connector 892"/>
            <p:cNvCxnSpPr>
              <a:stCxn id="901" idx="0"/>
              <a:endCxn id="905" idx="0"/>
            </p:cNvCxnSpPr>
            <p:nvPr/>
          </p:nvCxnSpPr>
          <p:spPr>
            <a:xfrm flipH="1">
              <a:off x="3219245" y="1270185"/>
              <a:ext cx="33777" cy="962630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3" name="Connector 893"/>
            <p:cNvCxnSpPr>
              <a:stCxn id="905" idx="0"/>
              <a:endCxn id="900" idx="0"/>
            </p:cNvCxnSpPr>
            <p:nvPr/>
          </p:nvCxnSpPr>
          <p:spPr>
            <a:xfrm flipH="1" flipV="1">
              <a:off x="2391720" y="2182150"/>
              <a:ext cx="827526" cy="50665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4" name="Connector 894"/>
            <p:cNvCxnSpPr>
              <a:stCxn id="899" idx="0"/>
              <a:endCxn id="898" idx="0"/>
            </p:cNvCxnSpPr>
            <p:nvPr/>
          </p:nvCxnSpPr>
          <p:spPr>
            <a:xfrm>
              <a:off x="2408608" y="476438"/>
              <a:ext cx="1" cy="810636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cxnSp>
          <p:nvCxnSpPr>
            <p:cNvPr id="895" name="Connector 895"/>
            <p:cNvCxnSpPr>
              <a:stCxn id="902" idx="0"/>
              <a:endCxn id="898" idx="0"/>
            </p:cNvCxnSpPr>
            <p:nvPr/>
          </p:nvCxnSpPr>
          <p:spPr>
            <a:xfrm>
              <a:off x="1564197" y="1270185"/>
              <a:ext cx="844412" cy="16889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96" name="Shape 896"/>
            <p:cNvSpPr/>
            <p:nvPr/>
          </p:nvSpPr>
          <p:spPr>
            <a:xfrm>
              <a:off x="1823303" y="2241115"/>
              <a:ext cx="728221" cy="906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68200">
                <a:spcBef>
                  <a:spcPts val="4200"/>
                </a:spcBef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Δ</a:t>
              </a:r>
              <a:r>
                <a:rPr baseline="-5998"/>
                <a:t>j</a:t>
              </a:r>
            </a:p>
          </p:txBody>
        </p:sp>
        <p:cxnSp>
          <p:nvCxnSpPr>
            <p:cNvPr id="897" name="Connector 897"/>
            <p:cNvCxnSpPr>
              <a:stCxn id="898" idx="0"/>
              <a:endCxn id="901" idx="0"/>
            </p:cNvCxnSpPr>
            <p:nvPr/>
          </p:nvCxnSpPr>
          <p:spPr>
            <a:xfrm flipV="1">
              <a:off x="2408608" y="1270185"/>
              <a:ext cx="844414" cy="16889"/>
            </a:xfrm>
            <a:prstGeom prst="straightConnector1">
              <a:avLst/>
            </a:prstGeom>
            <a:ln w="25400" cap="flat">
              <a:solidFill>
                <a:srgbClr val="00A6AC"/>
              </a:solidFill>
              <a:prstDash val="solid"/>
              <a:miter lim="400000"/>
            </a:ln>
            <a:effectLst/>
          </p:spPr>
        </p:cxnSp>
        <p:sp>
          <p:nvSpPr>
            <p:cNvPr id="898" name="Shape 898"/>
            <p:cNvSpPr/>
            <p:nvPr/>
          </p:nvSpPr>
          <p:spPr>
            <a:xfrm>
              <a:off x="2314634" y="1190988"/>
              <a:ext cx="187950" cy="192171"/>
            </a:xfrm>
            <a:prstGeom prst="ellipse">
              <a:avLst/>
            </a:prstGeom>
            <a:solidFill>
              <a:srgbClr val="FFFB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899" name="Shape 899"/>
            <p:cNvSpPr/>
            <p:nvPr/>
          </p:nvSpPr>
          <p:spPr>
            <a:xfrm>
              <a:off x="2314634" y="380352"/>
              <a:ext cx="187950" cy="19217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0" name="Shape 900"/>
            <p:cNvSpPr/>
            <p:nvPr/>
          </p:nvSpPr>
          <p:spPr>
            <a:xfrm>
              <a:off x="2297746" y="2086065"/>
              <a:ext cx="187949" cy="19217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1" name="Shape 901"/>
            <p:cNvSpPr/>
            <p:nvPr/>
          </p:nvSpPr>
          <p:spPr>
            <a:xfrm>
              <a:off x="3159047" y="1174099"/>
              <a:ext cx="187949" cy="1921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2" name="Shape 902"/>
            <p:cNvSpPr/>
            <p:nvPr/>
          </p:nvSpPr>
          <p:spPr>
            <a:xfrm>
              <a:off x="1470222" y="1174099"/>
              <a:ext cx="187952" cy="192172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3" name="Shape 903"/>
            <p:cNvSpPr/>
            <p:nvPr/>
          </p:nvSpPr>
          <p:spPr>
            <a:xfrm>
              <a:off x="667995" y="621535"/>
              <a:ext cx="187949" cy="19217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4" name="Shape 904"/>
            <p:cNvSpPr/>
            <p:nvPr/>
          </p:nvSpPr>
          <p:spPr>
            <a:xfrm>
              <a:off x="3008140" y="177692"/>
              <a:ext cx="187953" cy="192175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5" name="Shape 905"/>
            <p:cNvSpPr/>
            <p:nvPr/>
          </p:nvSpPr>
          <p:spPr>
            <a:xfrm>
              <a:off x="3125270" y="2136729"/>
              <a:ext cx="187950" cy="192171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6" name="Shape 906"/>
            <p:cNvSpPr/>
            <p:nvPr/>
          </p:nvSpPr>
          <p:spPr>
            <a:xfrm>
              <a:off x="752421" y="1928218"/>
              <a:ext cx="187952" cy="192174"/>
            </a:xfrm>
            <a:prstGeom prst="ellipse">
              <a:avLst/>
            </a:prstGeom>
            <a:solidFill>
              <a:srgbClr val="FF93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7" name="Shape 907"/>
            <p:cNvSpPr/>
            <p:nvPr/>
          </p:nvSpPr>
          <p:spPr>
            <a:xfrm>
              <a:off x="1824739" y="581069"/>
              <a:ext cx="401497" cy="732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 defTabSz="468200">
                <a:spcBef>
                  <a:spcPts val="4200"/>
                </a:spcBef>
                <a:defRPr sz="30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</a:t>
              </a:r>
            </a:p>
          </p:txBody>
        </p:sp>
        <p:sp>
          <p:nvSpPr>
            <p:cNvPr id="908" name="Shape 908"/>
            <p:cNvSpPr/>
            <p:nvPr/>
          </p:nvSpPr>
          <p:spPr>
            <a:xfrm>
              <a:off x="0" y="0"/>
              <a:ext cx="1411727" cy="260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27" h="19854" fill="norm" stroke="1" extrusionOk="0">
                  <a:moveTo>
                    <a:pt x="999" y="6138"/>
                  </a:moveTo>
                  <a:cubicBezTo>
                    <a:pt x="1626" y="3476"/>
                    <a:pt x="2834" y="561"/>
                    <a:pt x="7143" y="74"/>
                  </a:cubicBezTo>
                  <a:cubicBezTo>
                    <a:pt x="13573" y="-653"/>
                    <a:pt x="15852" y="4139"/>
                    <a:pt x="17138" y="8531"/>
                  </a:cubicBezTo>
                  <a:cubicBezTo>
                    <a:pt x="18297" y="12491"/>
                    <a:pt x="20642" y="16993"/>
                    <a:pt x="15047" y="19122"/>
                  </a:cubicBezTo>
                  <a:cubicBezTo>
                    <a:pt x="10248" y="20947"/>
                    <a:pt x="3878" y="19177"/>
                    <a:pt x="1349" y="15848"/>
                  </a:cubicBezTo>
                  <a:cubicBezTo>
                    <a:pt x="-958" y="12812"/>
                    <a:pt x="228" y="9413"/>
                    <a:pt x="999" y="6138"/>
                  </a:cubicBezTo>
                  <a:close/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outerShdw sx="100000" sy="100000" kx="0" ky="0" algn="b" rotWithShape="0" blurRad="190500" dist="8455" dir="5400000">
                <a:srgbClr val="000000"/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</a:defRPr>
              </a:pPr>
            </a:p>
          </p:txBody>
        </p:sp>
        <p:sp>
          <p:nvSpPr>
            <p:cNvPr id="909" name="Shape 909"/>
            <p:cNvSpPr/>
            <p:nvPr/>
          </p:nvSpPr>
          <p:spPr>
            <a:xfrm flipV="1">
              <a:off x="83757" y="568502"/>
              <a:ext cx="1040458" cy="130595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0" name="Shape 910"/>
            <p:cNvSpPr/>
            <p:nvPr/>
          </p:nvSpPr>
          <p:spPr>
            <a:xfrm flipH="1" flipV="1">
              <a:off x="70547" y="783169"/>
              <a:ext cx="1270864" cy="876625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12" name="Shape 912"/>
          <p:cNvSpPr/>
          <p:nvPr/>
        </p:nvSpPr>
        <p:spPr>
          <a:xfrm>
            <a:off x="5736250" y="6068841"/>
            <a:ext cx="782395" cy="1138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68200">
              <a:spcBef>
                <a:spcPts val="4200"/>
              </a:spcBef>
              <a:defRPr sz="6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≽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15" name="Shape 915"/>
          <p:cNvSpPr/>
          <p:nvPr>
            <p:ph type="body" sz="quarter" idx="1"/>
          </p:nvPr>
        </p:nvSpPr>
        <p:spPr>
          <a:xfrm>
            <a:off x="1689100" y="3363267"/>
            <a:ext cx="11099800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Sample a set T of O(2</a:t>
            </a:r>
            <a:r>
              <a:rPr baseline="31999"/>
              <a:t>(d</a:t>
            </a:r>
            <a:r>
              <a:rPr baseline="52266"/>
              <a:t>k+2</a:t>
            </a:r>
            <a:r>
              <a:rPr baseline="31999"/>
              <a:t>)</a:t>
            </a:r>
            <a:r>
              <a:t>! /</a:t>
            </a:r>
            <a:r>
              <a:rPr sz="4200"/>
              <a:t>Ɛ</a:t>
            </a:r>
            <a:r>
              <a:rPr baseline="31999"/>
              <a:t>2</a:t>
            </a:r>
            <a:r>
              <a:t>) vertices. </a:t>
            </a:r>
          </a:p>
        </p:txBody>
      </p:sp>
      <p:sp>
        <p:nvSpPr>
          <p:cNvPr id="916" name="Shape 916"/>
          <p:cNvSpPr/>
          <p:nvPr/>
        </p:nvSpPr>
        <p:spPr>
          <a:xfrm>
            <a:off x="824661" y="2770736"/>
            <a:ext cx="4376243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Preprocssing: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/>
          <p:nvPr/>
        </p:nvSpPr>
        <p:spPr>
          <a:xfrm>
            <a:off x="1461878" y="7237090"/>
            <a:ext cx="5133215" cy="1807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Let H</a:t>
            </a:r>
            <a:r>
              <a:rPr baseline="-5999">
                <a:solidFill>
                  <a:srgbClr val="FFFFFF"/>
                </a:solidFill>
              </a:rPr>
              <a:t>v</a:t>
            </a:r>
            <a:r>
              <a:rPr>
                <a:solidFill>
                  <a:srgbClr val="FFFFFF"/>
                </a:solidFill>
              </a:rPr>
              <a:t> be disc</a:t>
            </a:r>
            <a:r>
              <a:rPr baseline="-5999">
                <a:solidFill>
                  <a:srgbClr val="FFFFFF"/>
                </a:solidFill>
              </a:rPr>
              <a:t>k</a:t>
            </a:r>
            <a:r>
              <a:rPr>
                <a:solidFill>
                  <a:srgbClr val="FFFFFF"/>
                </a:solidFill>
              </a:rPr>
              <a:t>(v,S).</a:t>
            </a:r>
          </a:p>
        </p:txBody>
      </p:sp>
      <p:sp>
        <p:nvSpPr>
          <p:cNvPr id="919" name="Shape 919"/>
          <p:cNvSpPr/>
          <p:nvPr/>
        </p:nvSpPr>
        <p:spPr>
          <a:xfrm>
            <a:off x="1461877" y="5846440"/>
            <a:ext cx="9707665" cy="2404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25028" indent="-425028" algn="l" defTabSz="468200">
              <a:spcBef>
                <a:spcPts val="4200"/>
              </a:spcBef>
              <a:buSzPct val="100000"/>
              <a:buChar char="☞"/>
              <a:defRPr sz="40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>
                <a:solidFill>
                  <a:srgbClr val="FFFFFF"/>
                </a:solidFill>
              </a:rPr>
              <a:t>Collect the observed k-disc disc</a:t>
            </a:r>
            <a:r>
              <a:rPr baseline="-5999">
                <a:solidFill>
                  <a:srgbClr val="FFFFFF"/>
                </a:solidFill>
              </a:rPr>
              <a:t>k</a:t>
            </a:r>
            <a:r>
              <a:rPr>
                <a:solidFill>
                  <a:srgbClr val="FFFFFF"/>
                </a:solidFill>
              </a:rPr>
              <a:t>(v,S) from the stream S. </a:t>
            </a:r>
          </a:p>
        </p:txBody>
      </p:sp>
      <p:sp>
        <p:nvSpPr>
          <p:cNvPr id="920" name="Shape 9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21" name="Shape 921"/>
          <p:cNvSpPr/>
          <p:nvPr>
            <p:ph type="body" sz="quarter" idx="1"/>
          </p:nvPr>
        </p:nvSpPr>
        <p:spPr>
          <a:xfrm>
            <a:off x="1689100" y="3363267"/>
            <a:ext cx="11099800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Sample a set T of O(2</a:t>
            </a:r>
            <a:r>
              <a:rPr baseline="31999"/>
              <a:t>(d</a:t>
            </a:r>
            <a:r>
              <a:rPr baseline="52266"/>
              <a:t>k+2</a:t>
            </a:r>
            <a:r>
              <a:rPr baseline="31999"/>
              <a:t>)!</a:t>
            </a:r>
            <a:r>
              <a:t> /</a:t>
            </a:r>
            <a:r>
              <a:rPr sz="4200"/>
              <a:t>Ɛ</a:t>
            </a:r>
            <a:r>
              <a:rPr baseline="31999"/>
              <a:t>2</a:t>
            </a:r>
            <a:r>
              <a:t>) vertices. </a:t>
            </a:r>
          </a:p>
        </p:txBody>
      </p:sp>
      <p:sp>
        <p:nvSpPr>
          <p:cNvPr id="922" name="Shape 922"/>
          <p:cNvSpPr/>
          <p:nvPr/>
        </p:nvSpPr>
        <p:spPr>
          <a:xfrm>
            <a:off x="824661" y="2770736"/>
            <a:ext cx="4376243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Preprocssing: </a:t>
            </a:r>
          </a:p>
        </p:txBody>
      </p:sp>
      <p:sp>
        <p:nvSpPr>
          <p:cNvPr id="923" name="Shape 923"/>
          <p:cNvSpPr/>
          <p:nvPr/>
        </p:nvSpPr>
        <p:spPr>
          <a:xfrm>
            <a:off x="735761" y="5056736"/>
            <a:ext cx="3612941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Streaming: </a:t>
            </a:r>
          </a:p>
        </p:txBody>
      </p:sp>
      <p:sp>
        <p:nvSpPr>
          <p:cNvPr id="924" name="Shape 924"/>
          <p:cNvSpPr/>
          <p:nvPr/>
        </p:nvSpPr>
        <p:spPr>
          <a:xfrm>
            <a:off x="1536700" y="6088627"/>
            <a:ext cx="11099800" cy="78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each vertex v ∈ T: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Shape 9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27" name="Shape 927"/>
          <p:cNvSpPr/>
          <p:nvPr>
            <p:ph type="body" sz="quarter" idx="1"/>
          </p:nvPr>
        </p:nvSpPr>
        <p:spPr>
          <a:xfrm>
            <a:off x="1689100" y="3363267"/>
            <a:ext cx="7161345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Let H= ∪</a:t>
            </a:r>
            <a:r>
              <a:rPr baseline="-5999"/>
              <a:t>v ∈ T </a:t>
            </a:r>
            <a:r>
              <a:t>H</a:t>
            </a:r>
            <a:r>
              <a:rPr baseline="-5999"/>
              <a:t>v</a:t>
            </a:r>
            <a:r>
              <a:t> .</a:t>
            </a:r>
          </a:p>
        </p:txBody>
      </p:sp>
      <p:sp>
        <p:nvSpPr>
          <p:cNvPr id="928" name="Shape 928"/>
          <p:cNvSpPr/>
          <p:nvPr/>
        </p:nvSpPr>
        <p:spPr>
          <a:xfrm>
            <a:off x="824661" y="2491336"/>
            <a:ext cx="4932519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Postprocessing: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Shape 9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31" name="Shape 931"/>
          <p:cNvSpPr/>
          <p:nvPr>
            <p:ph type="body" sz="quarter" idx="1"/>
          </p:nvPr>
        </p:nvSpPr>
        <p:spPr>
          <a:xfrm>
            <a:off x="1689100" y="3363267"/>
            <a:ext cx="7161345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Let H= ∪</a:t>
            </a:r>
            <a:r>
              <a:rPr baseline="-5999"/>
              <a:t>v ∈ T </a:t>
            </a:r>
            <a:r>
              <a:t>H</a:t>
            </a:r>
            <a:r>
              <a:rPr baseline="-5999"/>
              <a:t>v</a:t>
            </a:r>
            <a:r>
              <a:t> .</a:t>
            </a:r>
          </a:p>
        </p:txBody>
      </p:sp>
      <p:sp>
        <p:nvSpPr>
          <p:cNvPr id="932" name="Shape 932"/>
          <p:cNvSpPr/>
          <p:nvPr/>
        </p:nvSpPr>
        <p:spPr>
          <a:xfrm>
            <a:off x="824661" y="2491336"/>
            <a:ext cx="4932519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Postprocessing: </a:t>
            </a:r>
          </a:p>
        </p:txBody>
      </p:sp>
      <p:sp>
        <p:nvSpPr>
          <p:cNvPr id="933" name="Shape 933"/>
          <p:cNvSpPr/>
          <p:nvPr/>
        </p:nvSpPr>
        <p:spPr>
          <a:xfrm>
            <a:off x="1689100" y="4507938"/>
            <a:ext cx="8052555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i =1 to x where x=|F(G,d)|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/>
          <p:nvPr/>
        </p:nvSpPr>
        <p:spPr>
          <a:xfrm>
            <a:off x="2312778" y="4484358"/>
            <a:ext cx="9323545" cy="1978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aseline="-5999"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FFFFFF"/>
                </a:solidFill>
              </a:rPr>
              <a:t>Y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=|{v ∈ T: disc</a:t>
            </a:r>
            <a:r>
              <a:rPr baseline="-5999">
                <a:solidFill>
                  <a:srgbClr val="FFFFFF"/>
                </a:solidFill>
              </a:rPr>
              <a:t>k,H</a:t>
            </a:r>
            <a:r>
              <a:rPr>
                <a:solidFill>
                  <a:srgbClr val="FFFFFF"/>
                </a:solidFill>
              </a:rPr>
              <a:t>(v) ≅ 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}|/|T|</a:t>
            </a:r>
          </a:p>
        </p:txBody>
      </p:sp>
      <p:sp>
        <p:nvSpPr>
          <p:cNvPr id="936" name="Shape 9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37" name="Shape 937"/>
          <p:cNvSpPr/>
          <p:nvPr>
            <p:ph type="body" sz="quarter" idx="1"/>
          </p:nvPr>
        </p:nvSpPr>
        <p:spPr>
          <a:xfrm>
            <a:off x="1689100" y="3363267"/>
            <a:ext cx="7161345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Let H= ∪</a:t>
            </a:r>
            <a:r>
              <a:rPr baseline="-5999"/>
              <a:t>v ∈ T </a:t>
            </a:r>
            <a:r>
              <a:t>H</a:t>
            </a:r>
            <a:r>
              <a:rPr baseline="-5999"/>
              <a:t>v</a:t>
            </a:r>
            <a:r>
              <a:t> .</a:t>
            </a:r>
          </a:p>
        </p:txBody>
      </p:sp>
      <p:sp>
        <p:nvSpPr>
          <p:cNvPr id="938" name="Shape 938"/>
          <p:cNvSpPr/>
          <p:nvPr/>
        </p:nvSpPr>
        <p:spPr>
          <a:xfrm>
            <a:off x="824661" y="2491336"/>
            <a:ext cx="4932519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Postprocessing: </a:t>
            </a:r>
          </a:p>
        </p:txBody>
      </p:sp>
      <p:sp>
        <p:nvSpPr>
          <p:cNvPr id="939" name="Shape 939"/>
          <p:cNvSpPr/>
          <p:nvPr/>
        </p:nvSpPr>
        <p:spPr>
          <a:xfrm>
            <a:off x="1689100" y="4507938"/>
            <a:ext cx="8052555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i =1 to x where x=|F(G,d)|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/>
          <p:nvPr/>
        </p:nvSpPr>
        <p:spPr>
          <a:xfrm>
            <a:off x="2312777" y="5365749"/>
            <a:ext cx="10049563" cy="219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aseline="-5999"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FFFFFF"/>
                </a:solidFill>
              </a:rPr>
              <a:t>X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=(Y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-∑</a:t>
            </a:r>
            <a:r>
              <a:rPr baseline="-5999">
                <a:solidFill>
                  <a:srgbClr val="FFFFFF"/>
                </a:solidFill>
              </a:rPr>
              <a:t>j∈</a:t>
            </a:r>
            <a:r>
              <a:rPr baseline="-5999">
                <a:solidFill>
                  <a:srgbClr val="FFFFFF"/>
                </a:solidFill>
                <a:latin typeface="Apple Chancery"/>
                <a:ea typeface="Apple Chancery"/>
                <a:cs typeface="Apple Chancery"/>
                <a:sym typeface="Apple Chancery"/>
              </a:rPr>
              <a:t>G</a:t>
            </a:r>
            <a:r>
              <a:rPr baseline="-5999">
                <a:solidFill>
                  <a:srgbClr val="FFFFFF"/>
                </a:solidFill>
              </a:rPr>
              <a:t>(i)</a:t>
            </a:r>
            <a:r>
              <a:rPr>
                <a:solidFill>
                  <a:srgbClr val="FFFFFF"/>
                </a:solidFill>
              </a:rPr>
              <a:t> X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∙ λ(Δ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|Δ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))∙ λ</a:t>
            </a:r>
            <a:r>
              <a:rPr baseline="31999">
                <a:solidFill>
                  <a:srgbClr val="FFFFFF"/>
                </a:solidFill>
              </a:rPr>
              <a:t>-1</a:t>
            </a:r>
            <a:r>
              <a:rPr>
                <a:solidFill>
                  <a:srgbClr val="FFFFFF"/>
                </a:solidFill>
              </a:rPr>
              <a:t>(Δ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|Δ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942" name="Shape 942"/>
          <p:cNvSpPr/>
          <p:nvPr/>
        </p:nvSpPr>
        <p:spPr>
          <a:xfrm>
            <a:off x="2312778" y="4484358"/>
            <a:ext cx="9323545" cy="1978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aseline="-5999"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FFFFFF"/>
                </a:solidFill>
              </a:rPr>
              <a:t>Y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=|{v ∈ T: disc</a:t>
            </a:r>
            <a:r>
              <a:rPr baseline="-5999">
                <a:solidFill>
                  <a:srgbClr val="FFFFFF"/>
                </a:solidFill>
              </a:rPr>
              <a:t>k,H</a:t>
            </a:r>
            <a:r>
              <a:rPr>
                <a:solidFill>
                  <a:srgbClr val="FFFFFF"/>
                </a:solidFill>
              </a:rPr>
              <a:t>(v) ≅ 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}|/|T|</a:t>
            </a:r>
          </a:p>
        </p:txBody>
      </p:sp>
      <p:sp>
        <p:nvSpPr>
          <p:cNvPr id="943" name="Shape 9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44" name="Shape 944"/>
          <p:cNvSpPr/>
          <p:nvPr>
            <p:ph type="body" sz="quarter" idx="1"/>
          </p:nvPr>
        </p:nvSpPr>
        <p:spPr>
          <a:xfrm>
            <a:off x="1689100" y="3363267"/>
            <a:ext cx="7161345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Let H= ∪</a:t>
            </a:r>
            <a:r>
              <a:rPr baseline="-5999"/>
              <a:t>v ∈ T </a:t>
            </a:r>
            <a:r>
              <a:t>H</a:t>
            </a:r>
            <a:r>
              <a:rPr baseline="-5999"/>
              <a:t>v</a:t>
            </a:r>
            <a:r>
              <a:t> .</a:t>
            </a:r>
          </a:p>
        </p:txBody>
      </p:sp>
      <p:sp>
        <p:nvSpPr>
          <p:cNvPr id="945" name="Shape 945"/>
          <p:cNvSpPr/>
          <p:nvPr/>
        </p:nvSpPr>
        <p:spPr>
          <a:xfrm>
            <a:off x="824661" y="2491336"/>
            <a:ext cx="4932519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Postprocessing: </a:t>
            </a:r>
          </a:p>
        </p:txBody>
      </p:sp>
      <p:sp>
        <p:nvSpPr>
          <p:cNvPr id="946" name="Shape 946"/>
          <p:cNvSpPr/>
          <p:nvPr/>
        </p:nvSpPr>
        <p:spPr>
          <a:xfrm>
            <a:off x="1689100" y="4507938"/>
            <a:ext cx="8052555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i =1 to x where x=|F(G,d)|</a:t>
            </a:r>
          </a:p>
        </p:txBody>
      </p:sp>
      <p:sp>
        <p:nvSpPr>
          <p:cNvPr id="947" name="Shape 947"/>
          <p:cNvSpPr/>
          <p:nvPr/>
        </p:nvSpPr>
        <p:spPr>
          <a:xfrm>
            <a:off x="952500" y="8668022"/>
            <a:ext cx="11099800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1" indent="228600" algn="l" defTabSz="468200">
              <a:spcBef>
                <a:spcPts val="4200"/>
              </a:spcBef>
              <a:defRPr>
                <a:solidFill>
                  <a:srgbClr val="FFFB00"/>
                </a:solidFill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G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(i): All the indices j, except i itself, such that 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≽Δ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Connector 201"/>
          <p:cNvCxnSpPr>
            <a:stCxn id="266" idx="0"/>
            <a:endCxn id="262" idx="0"/>
          </p:cNvCxnSpPr>
          <p:nvPr/>
        </p:nvCxnSpPr>
        <p:spPr>
          <a:xfrm flipV="1">
            <a:off x="8230298" y="6385399"/>
            <a:ext cx="171728" cy="324379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2" name="Connector 202"/>
          <p:cNvCxnSpPr>
            <a:stCxn id="259" idx="0"/>
            <a:endCxn id="264" idx="0"/>
          </p:cNvCxnSpPr>
          <p:nvPr/>
        </p:nvCxnSpPr>
        <p:spPr>
          <a:xfrm flipV="1">
            <a:off x="8879050" y="5822511"/>
            <a:ext cx="391777" cy="114487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3" name="Connector 203"/>
          <p:cNvCxnSpPr>
            <a:stCxn id="261" idx="0"/>
            <a:endCxn id="264" idx="0"/>
          </p:cNvCxnSpPr>
          <p:nvPr/>
        </p:nvCxnSpPr>
        <p:spPr>
          <a:xfrm flipH="1" flipV="1">
            <a:off x="9270826" y="5822511"/>
            <a:ext cx="85250" cy="562889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4" name="Connector 204"/>
          <p:cNvCxnSpPr>
            <a:stCxn id="261" idx="0"/>
            <a:endCxn id="265" idx="0"/>
          </p:cNvCxnSpPr>
          <p:nvPr/>
        </p:nvCxnSpPr>
        <p:spPr>
          <a:xfrm flipH="1">
            <a:off x="9336994" y="6385399"/>
            <a:ext cx="19082" cy="543809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5" name="Connector 205"/>
          <p:cNvCxnSpPr>
            <a:stCxn id="265" idx="0"/>
            <a:endCxn id="260" idx="0"/>
          </p:cNvCxnSpPr>
          <p:nvPr/>
        </p:nvCxnSpPr>
        <p:spPr>
          <a:xfrm flipH="1" flipV="1">
            <a:off x="8869510" y="6900586"/>
            <a:ext cx="467485" cy="28622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6" name="Connector 206"/>
          <p:cNvCxnSpPr>
            <a:stCxn id="263" idx="0"/>
            <a:endCxn id="259" idx="0"/>
          </p:cNvCxnSpPr>
          <p:nvPr/>
        </p:nvCxnSpPr>
        <p:spPr>
          <a:xfrm flipV="1">
            <a:off x="8172439" y="5936997"/>
            <a:ext cx="706612" cy="2480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7" name="Connector 207"/>
          <p:cNvCxnSpPr>
            <a:stCxn id="259" idx="0"/>
            <a:endCxn id="258" idx="0"/>
          </p:cNvCxnSpPr>
          <p:nvPr/>
        </p:nvCxnSpPr>
        <p:spPr>
          <a:xfrm>
            <a:off x="8879050" y="5936997"/>
            <a:ext cx="1" cy="45794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8" name="Connector 208"/>
          <p:cNvCxnSpPr>
            <a:stCxn id="263" idx="0"/>
            <a:endCxn id="262" idx="0"/>
          </p:cNvCxnSpPr>
          <p:nvPr/>
        </p:nvCxnSpPr>
        <p:spPr>
          <a:xfrm>
            <a:off x="8172439" y="6185049"/>
            <a:ext cx="229587" cy="200351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09" name="Connector 209"/>
          <p:cNvCxnSpPr>
            <a:stCxn id="268" idx="0"/>
            <a:endCxn id="271" idx="0"/>
          </p:cNvCxnSpPr>
          <p:nvPr/>
        </p:nvCxnSpPr>
        <p:spPr>
          <a:xfrm flipV="1">
            <a:off x="5094356" y="8202312"/>
            <a:ext cx="517610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0" name="Connector 210"/>
          <p:cNvCxnSpPr>
            <a:stCxn id="276" idx="0"/>
            <a:endCxn id="272" idx="0"/>
          </p:cNvCxnSpPr>
          <p:nvPr/>
        </p:nvCxnSpPr>
        <p:spPr>
          <a:xfrm flipV="1">
            <a:off x="4390409" y="8202312"/>
            <a:ext cx="186340" cy="35197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1" name="Connector 211"/>
          <p:cNvCxnSpPr>
            <a:stCxn id="269" idx="0"/>
            <a:endCxn id="274" idx="0"/>
          </p:cNvCxnSpPr>
          <p:nvPr/>
        </p:nvCxnSpPr>
        <p:spPr>
          <a:xfrm flipV="1">
            <a:off x="5094356" y="7591533"/>
            <a:ext cx="425108" cy="12422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2" name="Connector 212"/>
          <p:cNvCxnSpPr>
            <a:stCxn id="271" idx="0"/>
            <a:endCxn id="274" idx="0"/>
          </p:cNvCxnSpPr>
          <p:nvPr/>
        </p:nvCxnSpPr>
        <p:spPr>
          <a:xfrm flipH="1" flipV="1">
            <a:off x="5519463" y="7591533"/>
            <a:ext cx="92503" cy="610780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3" name="Connector 213"/>
          <p:cNvCxnSpPr>
            <a:stCxn id="271" idx="0"/>
            <a:endCxn id="275" idx="0"/>
          </p:cNvCxnSpPr>
          <p:nvPr/>
        </p:nvCxnSpPr>
        <p:spPr>
          <a:xfrm flipH="1">
            <a:off x="5591261" y="8202312"/>
            <a:ext cx="20705" cy="59007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4" name="Connector 214"/>
          <p:cNvCxnSpPr>
            <a:stCxn id="275" idx="0"/>
            <a:endCxn id="270" idx="0"/>
          </p:cNvCxnSpPr>
          <p:nvPr/>
        </p:nvCxnSpPr>
        <p:spPr>
          <a:xfrm flipH="1" flipV="1">
            <a:off x="5084004" y="8761329"/>
            <a:ext cx="507258" cy="31057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5" name="Connector 215"/>
          <p:cNvCxnSpPr>
            <a:stCxn id="272" idx="0"/>
            <a:endCxn id="269" idx="0"/>
          </p:cNvCxnSpPr>
          <p:nvPr/>
        </p:nvCxnSpPr>
        <p:spPr>
          <a:xfrm flipV="1">
            <a:off x="4576748" y="7715760"/>
            <a:ext cx="517609" cy="4865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6" name="Connector 216"/>
          <p:cNvCxnSpPr>
            <a:stCxn id="273" idx="0"/>
            <a:endCxn id="269" idx="0"/>
          </p:cNvCxnSpPr>
          <p:nvPr/>
        </p:nvCxnSpPr>
        <p:spPr>
          <a:xfrm flipV="1">
            <a:off x="4327628" y="7715760"/>
            <a:ext cx="766729" cy="26915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7" name="Connector 217"/>
          <p:cNvCxnSpPr>
            <a:stCxn id="269" idx="0"/>
            <a:endCxn id="268" idx="0"/>
          </p:cNvCxnSpPr>
          <p:nvPr/>
        </p:nvCxnSpPr>
        <p:spPr>
          <a:xfrm>
            <a:off x="5094356" y="7715760"/>
            <a:ext cx="1" cy="496905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8" name="Connector 218"/>
          <p:cNvCxnSpPr>
            <a:stCxn id="272" idx="0"/>
            <a:endCxn id="268" idx="0"/>
          </p:cNvCxnSpPr>
          <p:nvPr/>
        </p:nvCxnSpPr>
        <p:spPr>
          <a:xfrm>
            <a:off x="4576748" y="8202312"/>
            <a:ext cx="517609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19" name="Connector 219"/>
          <p:cNvCxnSpPr>
            <a:stCxn id="273" idx="0"/>
            <a:endCxn id="272" idx="0"/>
          </p:cNvCxnSpPr>
          <p:nvPr/>
        </p:nvCxnSpPr>
        <p:spPr>
          <a:xfrm>
            <a:off x="4327628" y="7984915"/>
            <a:ext cx="249121" cy="21739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0" name="Connector 220"/>
          <p:cNvCxnSpPr>
            <a:stCxn id="278" idx="0"/>
            <a:endCxn id="280" idx="0"/>
          </p:cNvCxnSpPr>
          <p:nvPr/>
        </p:nvCxnSpPr>
        <p:spPr>
          <a:xfrm flipH="1">
            <a:off x="7624005" y="8212664"/>
            <a:ext cx="10353" cy="54866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1" name="Connector 221"/>
          <p:cNvCxnSpPr>
            <a:stCxn id="286" idx="0"/>
            <a:endCxn id="282" idx="0"/>
          </p:cNvCxnSpPr>
          <p:nvPr/>
        </p:nvCxnSpPr>
        <p:spPr>
          <a:xfrm flipV="1">
            <a:off x="6930408" y="8202312"/>
            <a:ext cx="186340" cy="35197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2" name="Connector 222"/>
          <p:cNvCxnSpPr>
            <a:stCxn id="279" idx="0"/>
            <a:endCxn id="284" idx="0"/>
          </p:cNvCxnSpPr>
          <p:nvPr/>
        </p:nvCxnSpPr>
        <p:spPr>
          <a:xfrm flipV="1">
            <a:off x="7634357" y="7591533"/>
            <a:ext cx="425107" cy="12422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3" name="Connector 223"/>
          <p:cNvCxnSpPr>
            <a:stCxn id="281" idx="0"/>
            <a:endCxn id="284" idx="0"/>
          </p:cNvCxnSpPr>
          <p:nvPr/>
        </p:nvCxnSpPr>
        <p:spPr>
          <a:xfrm flipH="1" flipV="1">
            <a:off x="8059463" y="7591533"/>
            <a:ext cx="92503" cy="610780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4" name="Connector 224"/>
          <p:cNvCxnSpPr>
            <a:stCxn id="281" idx="0"/>
            <a:endCxn id="285" idx="0"/>
          </p:cNvCxnSpPr>
          <p:nvPr/>
        </p:nvCxnSpPr>
        <p:spPr>
          <a:xfrm flipH="1">
            <a:off x="8131261" y="8202312"/>
            <a:ext cx="20705" cy="59007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5" name="Connector 225"/>
          <p:cNvCxnSpPr>
            <a:stCxn id="285" idx="0"/>
            <a:endCxn id="280" idx="0"/>
          </p:cNvCxnSpPr>
          <p:nvPr/>
        </p:nvCxnSpPr>
        <p:spPr>
          <a:xfrm flipH="1" flipV="1">
            <a:off x="7624005" y="8761329"/>
            <a:ext cx="507257" cy="31057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6" name="Connector 226"/>
          <p:cNvCxnSpPr>
            <a:stCxn id="282" idx="0"/>
            <a:endCxn id="279" idx="0"/>
          </p:cNvCxnSpPr>
          <p:nvPr/>
        </p:nvCxnSpPr>
        <p:spPr>
          <a:xfrm flipV="1">
            <a:off x="7116747" y="7715760"/>
            <a:ext cx="517611" cy="4865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7" name="Connector 227"/>
          <p:cNvCxnSpPr>
            <a:stCxn id="283" idx="0"/>
            <a:endCxn id="279" idx="0"/>
          </p:cNvCxnSpPr>
          <p:nvPr/>
        </p:nvCxnSpPr>
        <p:spPr>
          <a:xfrm flipV="1">
            <a:off x="6867628" y="7715760"/>
            <a:ext cx="766730" cy="26915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8" name="Connector 228"/>
          <p:cNvCxnSpPr>
            <a:stCxn id="279" idx="0"/>
            <a:endCxn id="278" idx="0"/>
          </p:cNvCxnSpPr>
          <p:nvPr/>
        </p:nvCxnSpPr>
        <p:spPr>
          <a:xfrm>
            <a:off x="7634357" y="7715760"/>
            <a:ext cx="1" cy="496905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29" name="Connector 229"/>
          <p:cNvCxnSpPr>
            <a:stCxn id="282" idx="0"/>
            <a:endCxn id="278" idx="0"/>
          </p:cNvCxnSpPr>
          <p:nvPr/>
        </p:nvCxnSpPr>
        <p:spPr>
          <a:xfrm>
            <a:off x="7116747" y="8202312"/>
            <a:ext cx="517611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0" name="Connector 230"/>
          <p:cNvCxnSpPr>
            <a:stCxn id="283" idx="0"/>
            <a:endCxn id="282" idx="0"/>
          </p:cNvCxnSpPr>
          <p:nvPr/>
        </p:nvCxnSpPr>
        <p:spPr>
          <a:xfrm>
            <a:off x="6867628" y="7984915"/>
            <a:ext cx="249120" cy="21739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1" name="Connector 231"/>
          <p:cNvCxnSpPr>
            <a:stCxn id="271" idx="0"/>
            <a:endCxn id="283" idx="0"/>
          </p:cNvCxnSpPr>
          <p:nvPr/>
        </p:nvCxnSpPr>
        <p:spPr>
          <a:xfrm flipV="1">
            <a:off x="5611965" y="7984915"/>
            <a:ext cx="1255664" cy="217398"/>
          </a:xfrm>
          <a:prstGeom prst="straightConnector1">
            <a:avLst/>
          </a:prstGeom>
          <a:ln w="25400">
            <a:solidFill>
              <a:srgbClr val="FFFFFF"/>
            </a:solidFill>
            <a:miter lim="400000"/>
          </a:ln>
        </p:spPr>
      </p:cxnSp>
      <p:cxnSp>
        <p:nvCxnSpPr>
          <p:cNvPr id="232" name="Connector 232"/>
          <p:cNvCxnSpPr>
            <a:stCxn id="257" idx="0"/>
            <a:endCxn id="253" idx="0"/>
          </p:cNvCxnSpPr>
          <p:nvPr/>
        </p:nvCxnSpPr>
        <p:spPr>
          <a:xfrm flipV="1">
            <a:off x="3780809" y="5903612"/>
            <a:ext cx="186340" cy="35197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3" name="Connector 233"/>
          <p:cNvCxnSpPr>
            <a:stCxn id="250" idx="0"/>
            <a:endCxn id="255" idx="0"/>
          </p:cNvCxnSpPr>
          <p:nvPr/>
        </p:nvCxnSpPr>
        <p:spPr>
          <a:xfrm flipV="1">
            <a:off x="4484756" y="5292834"/>
            <a:ext cx="425108" cy="12422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4" name="Connector 234"/>
          <p:cNvCxnSpPr>
            <a:stCxn id="252" idx="0"/>
            <a:endCxn id="255" idx="0"/>
          </p:cNvCxnSpPr>
          <p:nvPr/>
        </p:nvCxnSpPr>
        <p:spPr>
          <a:xfrm flipH="1" flipV="1">
            <a:off x="4909863" y="5292834"/>
            <a:ext cx="92503" cy="610779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5" name="Connector 235"/>
          <p:cNvCxnSpPr>
            <a:stCxn id="252" idx="0"/>
            <a:endCxn id="256" idx="0"/>
          </p:cNvCxnSpPr>
          <p:nvPr/>
        </p:nvCxnSpPr>
        <p:spPr>
          <a:xfrm flipH="1">
            <a:off x="4981661" y="5903612"/>
            <a:ext cx="20705" cy="59007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6" name="Connector 236"/>
          <p:cNvCxnSpPr>
            <a:stCxn id="256" idx="0"/>
            <a:endCxn id="251" idx="0"/>
          </p:cNvCxnSpPr>
          <p:nvPr/>
        </p:nvCxnSpPr>
        <p:spPr>
          <a:xfrm flipH="1" flipV="1">
            <a:off x="4474405" y="6462627"/>
            <a:ext cx="507257" cy="3105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7" name="Connector 237"/>
          <p:cNvCxnSpPr>
            <a:stCxn id="253" idx="0"/>
            <a:endCxn id="250" idx="0"/>
          </p:cNvCxnSpPr>
          <p:nvPr/>
        </p:nvCxnSpPr>
        <p:spPr>
          <a:xfrm flipV="1">
            <a:off x="3967148" y="5417059"/>
            <a:ext cx="517609" cy="48655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8" name="Connector 238"/>
          <p:cNvCxnSpPr>
            <a:stCxn id="254" idx="0"/>
            <a:endCxn id="250" idx="0"/>
          </p:cNvCxnSpPr>
          <p:nvPr/>
        </p:nvCxnSpPr>
        <p:spPr>
          <a:xfrm flipV="1">
            <a:off x="3718028" y="5417059"/>
            <a:ext cx="766729" cy="269157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39" name="Connector 239"/>
          <p:cNvCxnSpPr>
            <a:stCxn id="250" idx="0"/>
            <a:endCxn id="249" idx="0"/>
          </p:cNvCxnSpPr>
          <p:nvPr/>
        </p:nvCxnSpPr>
        <p:spPr>
          <a:xfrm>
            <a:off x="4484756" y="5417059"/>
            <a:ext cx="1" cy="49690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40" name="Connector 240"/>
          <p:cNvCxnSpPr>
            <a:stCxn id="253" idx="0"/>
            <a:endCxn id="249" idx="0"/>
          </p:cNvCxnSpPr>
          <p:nvPr/>
        </p:nvCxnSpPr>
        <p:spPr>
          <a:xfrm>
            <a:off x="3967148" y="5903612"/>
            <a:ext cx="517609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41" name="Connector 241"/>
          <p:cNvCxnSpPr>
            <a:stCxn id="254" idx="0"/>
            <a:endCxn id="253" idx="0"/>
          </p:cNvCxnSpPr>
          <p:nvPr/>
        </p:nvCxnSpPr>
        <p:spPr>
          <a:xfrm>
            <a:off x="3718028" y="5686215"/>
            <a:ext cx="249121" cy="217398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sp>
        <p:nvSpPr>
          <p:cNvPr id="242" name="Shape 242"/>
          <p:cNvSpPr/>
          <p:nvPr/>
        </p:nvSpPr>
        <p:spPr>
          <a:xfrm>
            <a:off x="5071814" y="5481592"/>
            <a:ext cx="3059594" cy="668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27" fill="norm" stroke="1" extrusionOk="0">
                <a:moveTo>
                  <a:pt x="0" y="9612"/>
                </a:moveTo>
                <a:cubicBezTo>
                  <a:pt x="7693" y="-5173"/>
                  <a:pt x="14893" y="-2901"/>
                  <a:pt x="21600" y="16427"/>
                </a:cubicBezTo>
              </a:path>
            </a:pathLst>
          </a:cu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cxnSp>
        <p:nvCxnSpPr>
          <p:cNvPr id="243" name="Connector 243"/>
          <p:cNvCxnSpPr>
            <a:stCxn id="251" idx="0"/>
            <a:endCxn id="269" idx="0"/>
          </p:cNvCxnSpPr>
          <p:nvPr/>
        </p:nvCxnSpPr>
        <p:spPr>
          <a:xfrm>
            <a:off x="4474405" y="6462627"/>
            <a:ext cx="619952" cy="1253134"/>
          </a:xfrm>
          <a:prstGeom prst="straightConnector1">
            <a:avLst/>
          </a:prstGeom>
          <a:ln w="25400">
            <a:solidFill>
              <a:srgbClr val="FFFFFF"/>
            </a:solidFill>
            <a:miter lim="400000"/>
          </a:ln>
        </p:spPr>
      </p:cxnSp>
      <p:cxnSp>
        <p:nvCxnSpPr>
          <p:cNvPr id="244" name="Connector 244"/>
          <p:cNvCxnSpPr>
            <a:stCxn id="256" idx="0"/>
            <a:endCxn id="279" idx="0"/>
          </p:cNvCxnSpPr>
          <p:nvPr/>
        </p:nvCxnSpPr>
        <p:spPr>
          <a:xfrm>
            <a:off x="4981661" y="6493684"/>
            <a:ext cx="2652697" cy="1222077"/>
          </a:xfrm>
          <a:prstGeom prst="straightConnector1">
            <a:avLst/>
          </a:prstGeom>
          <a:ln w="25400">
            <a:solidFill>
              <a:srgbClr val="FFFFFF"/>
            </a:solidFill>
            <a:miter lim="400000"/>
          </a:ln>
        </p:spPr>
      </p:cxnSp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(Ɛ,k,d)-Hyperfinite G(V,E)</a:t>
            </a:r>
          </a:p>
        </p:txBody>
      </p:sp>
      <p:sp>
        <p:nvSpPr>
          <p:cNvPr id="246" name="Shape 246"/>
          <p:cNvSpPr/>
          <p:nvPr>
            <p:ph type="body" sz="half" idx="1"/>
          </p:nvPr>
        </p:nvSpPr>
        <p:spPr>
          <a:xfrm>
            <a:off x="870562" y="2449511"/>
            <a:ext cx="11099803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 is (</a:t>
            </a:r>
            <a:r>
              <a:rPr sz="2600"/>
              <a:t>Ɛ</a:t>
            </a:r>
            <a:r>
              <a:t>,k,d)-hyperfinite graph if we remove a set of at most </a:t>
            </a:r>
            <a:r>
              <a:rPr sz="2600"/>
              <a:t>Ɛ</a:t>
            </a:r>
            <a:r>
              <a:t>dn edges of G s.t. the remaining graph has connected components of size at most k. </a:t>
            </a:r>
          </a:p>
        </p:txBody>
      </p:sp>
      <p:cxnSp>
        <p:nvCxnSpPr>
          <p:cNvPr id="247" name="Connector 247"/>
          <p:cNvCxnSpPr>
            <a:stCxn id="249" idx="0"/>
            <a:endCxn id="251" idx="0"/>
          </p:cNvCxnSpPr>
          <p:nvPr/>
        </p:nvCxnSpPr>
        <p:spPr>
          <a:xfrm flipH="1">
            <a:off x="4474405" y="5913964"/>
            <a:ext cx="10352" cy="548664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cxnSp>
        <p:nvCxnSpPr>
          <p:cNvPr id="248" name="Connector 248"/>
          <p:cNvCxnSpPr>
            <a:stCxn id="249" idx="0"/>
            <a:endCxn id="252" idx="0"/>
          </p:cNvCxnSpPr>
          <p:nvPr/>
        </p:nvCxnSpPr>
        <p:spPr>
          <a:xfrm flipV="1">
            <a:off x="4484756" y="5903612"/>
            <a:ext cx="517610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sp>
        <p:nvSpPr>
          <p:cNvPr id="249" name="Shape 249"/>
          <p:cNvSpPr/>
          <p:nvPr/>
        </p:nvSpPr>
        <p:spPr>
          <a:xfrm>
            <a:off x="4427151" y="5855065"/>
            <a:ext cx="115211" cy="117799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0" name="Shape 250"/>
          <p:cNvSpPr/>
          <p:nvPr/>
        </p:nvSpPr>
        <p:spPr>
          <a:xfrm>
            <a:off x="4427151" y="5358160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4416800" y="6403728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2" name="Shape 252"/>
          <p:cNvSpPr/>
          <p:nvPr/>
        </p:nvSpPr>
        <p:spPr>
          <a:xfrm>
            <a:off x="4944760" y="58447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3909543" y="58447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3660423" y="562731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4852258" y="5233935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6" name="Shape 256"/>
          <p:cNvSpPr/>
          <p:nvPr/>
        </p:nvSpPr>
        <p:spPr>
          <a:xfrm>
            <a:off x="4924056" y="6434785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7" name="Shape 257"/>
          <p:cNvSpPr/>
          <p:nvPr/>
        </p:nvSpPr>
        <p:spPr>
          <a:xfrm>
            <a:off x="3723204" y="619668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8" name="Shape 258"/>
          <p:cNvSpPr/>
          <p:nvPr/>
        </p:nvSpPr>
        <p:spPr>
          <a:xfrm>
            <a:off x="8825962" y="6340659"/>
            <a:ext cx="106177" cy="108563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59" name="Shape 259"/>
          <p:cNvSpPr/>
          <p:nvPr/>
        </p:nvSpPr>
        <p:spPr>
          <a:xfrm>
            <a:off x="8825962" y="5882716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0" name="Shape 260"/>
          <p:cNvSpPr/>
          <p:nvPr/>
        </p:nvSpPr>
        <p:spPr>
          <a:xfrm>
            <a:off x="8816422" y="6846305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1" name="Shape 261"/>
          <p:cNvSpPr/>
          <p:nvPr/>
        </p:nvSpPr>
        <p:spPr>
          <a:xfrm>
            <a:off x="9302987" y="6331118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8348937" y="6331118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3" name="Shape 263"/>
          <p:cNvSpPr/>
          <p:nvPr/>
        </p:nvSpPr>
        <p:spPr>
          <a:xfrm>
            <a:off x="8119351" y="6130768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4" name="Shape 264"/>
          <p:cNvSpPr/>
          <p:nvPr/>
        </p:nvSpPr>
        <p:spPr>
          <a:xfrm>
            <a:off x="9217738" y="5768230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5" name="Shape 265"/>
          <p:cNvSpPr/>
          <p:nvPr/>
        </p:nvSpPr>
        <p:spPr>
          <a:xfrm>
            <a:off x="9283906" y="6874926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6" name="Shape 266"/>
          <p:cNvSpPr/>
          <p:nvPr/>
        </p:nvSpPr>
        <p:spPr>
          <a:xfrm>
            <a:off x="8177210" y="6655496"/>
            <a:ext cx="106177" cy="108563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cxnSp>
        <p:nvCxnSpPr>
          <p:cNvPr id="267" name="Connector 267"/>
          <p:cNvCxnSpPr>
            <a:stCxn id="268" idx="0"/>
            <a:endCxn id="270" idx="0"/>
          </p:cNvCxnSpPr>
          <p:nvPr/>
        </p:nvCxnSpPr>
        <p:spPr>
          <a:xfrm flipH="1">
            <a:off x="5084004" y="8212664"/>
            <a:ext cx="10353" cy="548666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sp>
        <p:nvSpPr>
          <p:cNvPr id="268" name="Shape 268"/>
          <p:cNvSpPr/>
          <p:nvPr/>
        </p:nvSpPr>
        <p:spPr>
          <a:xfrm>
            <a:off x="5036751" y="8153765"/>
            <a:ext cx="115211" cy="117799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69" name="Shape 269"/>
          <p:cNvSpPr/>
          <p:nvPr/>
        </p:nvSpPr>
        <p:spPr>
          <a:xfrm>
            <a:off x="5036751" y="7656861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0" name="Shape 270"/>
          <p:cNvSpPr/>
          <p:nvPr/>
        </p:nvSpPr>
        <p:spPr>
          <a:xfrm>
            <a:off x="5026399" y="8702430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5554360" y="81434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2" name="Shape 272"/>
          <p:cNvSpPr/>
          <p:nvPr/>
        </p:nvSpPr>
        <p:spPr>
          <a:xfrm>
            <a:off x="4519143" y="81434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4270023" y="792601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4" name="Shape 274"/>
          <p:cNvSpPr/>
          <p:nvPr/>
        </p:nvSpPr>
        <p:spPr>
          <a:xfrm>
            <a:off x="5461858" y="7532634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5" name="Shape 275"/>
          <p:cNvSpPr/>
          <p:nvPr/>
        </p:nvSpPr>
        <p:spPr>
          <a:xfrm>
            <a:off x="5533656" y="873348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6" name="Shape 276"/>
          <p:cNvSpPr/>
          <p:nvPr/>
        </p:nvSpPr>
        <p:spPr>
          <a:xfrm>
            <a:off x="4332804" y="849538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cxnSp>
        <p:nvCxnSpPr>
          <p:cNvPr id="277" name="Connector 277"/>
          <p:cNvCxnSpPr>
            <a:stCxn id="278" idx="0"/>
            <a:endCxn id="281" idx="0"/>
          </p:cNvCxnSpPr>
          <p:nvPr/>
        </p:nvCxnSpPr>
        <p:spPr>
          <a:xfrm flipV="1">
            <a:off x="7634357" y="8202312"/>
            <a:ext cx="517609" cy="10353"/>
          </a:xfrm>
          <a:prstGeom prst="straightConnector1">
            <a:avLst/>
          </a:prstGeom>
          <a:ln w="25400">
            <a:solidFill>
              <a:srgbClr val="00A6AC"/>
            </a:solidFill>
            <a:miter lim="400000"/>
          </a:ln>
        </p:spPr>
      </p:cxnSp>
      <p:sp>
        <p:nvSpPr>
          <p:cNvPr id="278" name="Shape 278"/>
          <p:cNvSpPr/>
          <p:nvPr/>
        </p:nvSpPr>
        <p:spPr>
          <a:xfrm>
            <a:off x="7576752" y="8153765"/>
            <a:ext cx="115211" cy="117799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79" name="Shape 279"/>
          <p:cNvSpPr/>
          <p:nvPr/>
        </p:nvSpPr>
        <p:spPr>
          <a:xfrm>
            <a:off x="7576752" y="7656861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0" name="Shape 280"/>
          <p:cNvSpPr/>
          <p:nvPr/>
        </p:nvSpPr>
        <p:spPr>
          <a:xfrm>
            <a:off x="7566400" y="8702430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1" name="Shape 281"/>
          <p:cNvSpPr/>
          <p:nvPr/>
        </p:nvSpPr>
        <p:spPr>
          <a:xfrm>
            <a:off x="8094360" y="81434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2" name="Shape 282"/>
          <p:cNvSpPr/>
          <p:nvPr/>
        </p:nvSpPr>
        <p:spPr>
          <a:xfrm>
            <a:off x="7059142" y="8143413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3" name="Shape 283"/>
          <p:cNvSpPr/>
          <p:nvPr/>
        </p:nvSpPr>
        <p:spPr>
          <a:xfrm>
            <a:off x="6810023" y="792601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4" name="Shape 284"/>
          <p:cNvSpPr/>
          <p:nvPr/>
        </p:nvSpPr>
        <p:spPr>
          <a:xfrm>
            <a:off x="8001858" y="7532634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5" name="Shape 285"/>
          <p:cNvSpPr/>
          <p:nvPr/>
        </p:nvSpPr>
        <p:spPr>
          <a:xfrm>
            <a:off x="8073656" y="873348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286" name="Shape 286"/>
          <p:cNvSpPr/>
          <p:nvPr/>
        </p:nvSpPr>
        <p:spPr>
          <a:xfrm>
            <a:off x="6872803" y="8495386"/>
            <a:ext cx="115211" cy="117799"/>
          </a:xfrm>
          <a:prstGeom prst="ellipse">
            <a:avLst/>
          </a:prstGeom>
          <a:solidFill>
            <a:srgbClr val="FF9300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pic>
        <p:nvPicPr>
          <p:cNvPr id="287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92853" y="4845663"/>
            <a:ext cx="2363004" cy="2115988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  <p:pic>
        <p:nvPicPr>
          <p:cNvPr id="288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50294" y="5311794"/>
            <a:ext cx="1838568" cy="1887657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  <p:pic>
        <p:nvPicPr>
          <p:cNvPr id="289" name="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36405" y="7101612"/>
            <a:ext cx="2095111" cy="2002979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  <p:pic>
        <p:nvPicPr>
          <p:cNvPr id="290" name="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51426" y="7142166"/>
            <a:ext cx="1946202" cy="1964336"/>
          </a:xfrm>
          <a:prstGeom prst="rect">
            <a:avLst/>
          </a:prstGeom>
          <a:effectLst>
            <a:outerShdw sx="100000" sy="100000" kx="0" ky="0" algn="b" rotWithShape="0" blurRad="190500" dist="8455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/>
          <p:nvPr/>
        </p:nvSpPr>
        <p:spPr>
          <a:xfrm>
            <a:off x="2312777" y="5365749"/>
            <a:ext cx="10049563" cy="219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aseline="-5999"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FFFFFF"/>
                </a:solidFill>
              </a:rPr>
              <a:t>X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=(Y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-∑</a:t>
            </a:r>
            <a:r>
              <a:rPr baseline="-5999">
                <a:solidFill>
                  <a:srgbClr val="FFFFFF"/>
                </a:solidFill>
              </a:rPr>
              <a:t>j∈</a:t>
            </a:r>
            <a:r>
              <a:rPr baseline="-5999">
                <a:solidFill>
                  <a:srgbClr val="FFFFFF"/>
                </a:solidFill>
                <a:latin typeface="Apple Chancery"/>
                <a:ea typeface="Apple Chancery"/>
                <a:cs typeface="Apple Chancery"/>
                <a:sym typeface="Apple Chancery"/>
              </a:rPr>
              <a:t>G</a:t>
            </a:r>
            <a:r>
              <a:rPr baseline="-5999">
                <a:solidFill>
                  <a:srgbClr val="FFFFFF"/>
                </a:solidFill>
              </a:rPr>
              <a:t>(i)</a:t>
            </a:r>
            <a:r>
              <a:rPr>
                <a:solidFill>
                  <a:srgbClr val="FFFFFF"/>
                </a:solidFill>
              </a:rPr>
              <a:t> X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∙ λ(Δ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|Δ</a:t>
            </a:r>
            <a:r>
              <a:rPr baseline="-5999">
                <a:solidFill>
                  <a:srgbClr val="FFFFFF"/>
                </a:solidFill>
              </a:rPr>
              <a:t>j</a:t>
            </a:r>
            <a:r>
              <a:rPr>
                <a:solidFill>
                  <a:srgbClr val="FFFFFF"/>
                </a:solidFill>
              </a:rPr>
              <a:t>))∙ λ</a:t>
            </a:r>
            <a:r>
              <a:rPr baseline="31999">
                <a:solidFill>
                  <a:srgbClr val="FFFFFF"/>
                </a:solidFill>
              </a:rPr>
              <a:t>-1</a:t>
            </a:r>
            <a:r>
              <a:rPr>
                <a:solidFill>
                  <a:srgbClr val="FFFFFF"/>
                </a:solidFill>
              </a:rPr>
              <a:t>(Δ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|Δ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950" name="Shape 950"/>
          <p:cNvSpPr/>
          <p:nvPr/>
        </p:nvSpPr>
        <p:spPr>
          <a:xfrm>
            <a:off x="2312778" y="4484358"/>
            <a:ext cx="9323545" cy="1978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68200">
              <a:spcBef>
                <a:spcPts val="4200"/>
              </a:spcBef>
              <a:defRPr sz="4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☞</a:t>
            </a:r>
            <a:r>
              <a:rPr>
                <a:solidFill>
                  <a:srgbClr val="FFFFFF"/>
                </a:solidFill>
              </a:rPr>
              <a:t> </a:t>
            </a:r>
            <a:r>
              <a:rPr baseline="-5999"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FFFFFF"/>
                </a:solidFill>
              </a:rPr>
              <a:t>Y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=|{v ∈ T: disc</a:t>
            </a:r>
            <a:r>
              <a:rPr baseline="-5999">
                <a:solidFill>
                  <a:srgbClr val="FFFFFF"/>
                </a:solidFill>
              </a:rPr>
              <a:t>k,H</a:t>
            </a:r>
            <a:r>
              <a:rPr>
                <a:solidFill>
                  <a:srgbClr val="FFFFFF"/>
                </a:solidFill>
              </a:rPr>
              <a:t>(v) ≅ Δ</a:t>
            </a:r>
            <a:r>
              <a:rPr baseline="-5999">
                <a:solidFill>
                  <a:srgbClr val="FFFFFF"/>
                </a:solidFill>
              </a:rPr>
              <a:t>i</a:t>
            </a:r>
            <a:r>
              <a:rPr>
                <a:solidFill>
                  <a:srgbClr val="FFFFFF"/>
                </a:solidFill>
              </a:rPr>
              <a:t>}|/|T|</a:t>
            </a:r>
          </a:p>
        </p:txBody>
      </p:sp>
      <p:sp>
        <p:nvSpPr>
          <p:cNvPr id="951" name="Shape 9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1-Pass Algorithm</a:t>
            </a:r>
          </a:p>
        </p:txBody>
      </p:sp>
      <p:sp>
        <p:nvSpPr>
          <p:cNvPr id="952" name="Shape 952"/>
          <p:cNvSpPr/>
          <p:nvPr>
            <p:ph type="body" sz="quarter" idx="1"/>
          </p:nvPr>
        </p:nvSpPr>
        <p:spPr>
          <a:xfrm>
            <a:off x="1689100" y="3363267"/>
            <a:ext cx="7161345" cy="1460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500"/>
            </a:pPr>
            <a:r>
              <a:t>Let H= ∪</a:t>
            </a:r>
            <a:r>
              <a:rPr baseline="-5999"/>
              <a:t>v ∈ T </a:t>
            </a:r>
            <a:r>
              <a:t>H</a:t>
            </a:r>
            <a:r>
              <a:rPr baseline="-5999"/>
              <a:t>v</a:t>
            </a:r>
            <a:r>
              <a:t> .</a:t>
            </a:r>
          </a:p>
        </p:txBody>
      </p:sp>
      <p:sp>
        <p:nvSpPr>
          <p:cNvPr id="953" name="Shape 953"/>
          <p:cNvSpPr/>
          <p:nvPr/>
        </p:nvSpPr>
        <p:spPr>
          <a:xfrm>
            <a:off x="824661" y="2491336"/>
            <a:ext cx="4932519" cy="87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b="1" sz="55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Postprocessing: </a:t>
            </a:r>
          </a:p>
        </p:txBody>
      </p:sp>
      <p:sp>
        <p:nvSpPr>
          <p:cNvPr id="954" name="Shape 954"/>
          <p:cNvSpPr/>
          <p:nvPr/>
        </p:nvSpPr>
        <p:spPr>
          <a:xfrm>
            <a:off x="1689100" y="4507938"/>
            <a:ext cx="8052555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For i =1 to x where x=|F(G,d)|</a:t>
            </a:r>
          </a:p>
        </p:txBody>
      </p:sp>
      <p:sp>
        <p:nvSpPr>
          <p:cNvPr id="955" name="Shape 955"/>
          <p:cNvSpPr/>
          <p:nvPr/>
        </p:nvSpPr>
        <p:spPr>
          <a:xfrm>
            <a:off x="952500" y="8668022"/>
            <a:ext cx="11099800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lvl="1" indent="228600" algn="l" defTabSz="468200">
              <a:spcBef>
                <a:spcPts val="4200"/>
              </a:spcBef>
              <a:defRPr>
                <a:solidFill>
                  <a:srgbClr val="FFFB00"/>
                </a:solidFill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G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(i): All the indices j, except i itself, such that 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≽Δ</a:t>
            </a:r>
            <a:r>
              <a:rPr baseline="-5998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</a:p>
        </p:txBody>
      </p:sp>
      <p:sp>
        <p:nvSpPr>
          <p:cNvPr id="956" name="Shape 956"/>
          <p:cNvSpPr/>
          <p:nvPr/>
        </p:nvSpPr>
        <p:spPr>
          <a:xfrm>
            <a:off x="1689100" y="7594038"/>
            <a:ext cx="9080038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468200">
              <a:spcBef>
                <a:spcPts val="4200"/>
              </a:spcBef>
              <a:defRPr sz="4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Return X</a:t>
            </a:r>
            <a:r>
              <a:rPr baseline="-5999"/>
              <a:t>1</a:t>
            </a:r>
            <a:r>
              <a:t>,…, X</a:t>
            </a:r>
            <a:r>
              <a:rPr baseline="-5999"/>
              <a:t>x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Shape 9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Open Problems</a:t>
            </a:r>
          </a:p>
        </p:txBody>
      </p:sp>
      <p:sp>
        <p:nvSpPr>
          <p:cNvPr id="959" name="Shape 959"/>
          <p:cNvSpPr/>
          <p:nvPr/>
        </p:nvSpPr>
        <p:spPr>
          <a:xfrm>
            <a:off x="1098518" y="3135155"/>
            <a:ext cx="11189511" cy="2577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5800"/>
              </a:lnSpc>
              <a:spcBef>
                <a:spcPts val="1200"/>
              </a:spcBef>
              <a:defRPr sz="3600">
                <a:solidFill>
                  <a:srgbClr val="FEFE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AFE4A"/>
                </a:solidFill>
              </a:rPr>
              <a:t>☞ </a:t>
            </a:r>
            <a:r>
              <a:t> In general, it is not clear which graph problems can be solved with much smaller space in the random order stream than in the adversary order stream. </a:t>
            </a:r>
          </a:p>
        </p:txBody>
      </p:sp>
      <p:sp>
        <p:nvSpPr>
          <p:cNvPr id="960" name="Shape 960"/>
          <p:cNvSpPr/>
          <p:nvPr/>
        </p:nvSpPr>
        <p:spPr>
          <a:xfrm>
            <a:off x="1225518" y="6246655"/>
            <a:ext cx="11189511" cy="2043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5800"/>
              </a:lnSpc>
              <a:spcBef>
                <a:spcPts val="1200"/>
              </a:spcBef>
              <a:defRPr sz="3600">
                <a:solidFill>
                  <a:srgbClr val="FEFEF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AFE4A"/>
                </a:solidFill>
              </a:rPr>
              <a:t>☞ </a:t>
            </a:r>
            <a:r>
              <a:t> What can we say about testing graph properties of unbounded planar (or minor-free) graphs in data streams?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/>
          <p:nvPr>
            <p:ph type="title"/>
          </p:nvPr>
        </p:nvSpPr>
        <p:spPr>
          <a:xfrm>
            <a:off x="952500" y="3918179"/>
            <a:ext cx="11099800" cy="1081167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6000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(Almost) Isomorphic Graphs</a:t>
            </a:r>
          </a:p>
        </p:txBody>
      </p:sp>
      <p:sp>
        <p:nvSpPr>
          <p:cNvPr id="965" name="Shape 965"/>
          <p:cNvSpPr/>
          <p:nvPr/>
        </p:nvSpPr>
        <p:spPr>
          <a:xfrm>
            <a:off x="1244661" y="3112433"/>
            <a:ext cx="6327020" cy="480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sz="27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Benjamini, Shapira, and Schramm, STOC’08</a:t>
            </a:r>
          </a:p>
        </p:txBody>
      </p:sp>
      <p:sp>
        <p:nvSpPr>
          <p:cNvPr id="966" name="Shape 966"/>
          <p:cNvSpPr/>
          <p:nvPr/>
        </p:nvSpPr>
        <p:spPr>
          <a:xfrm>
            <a:off x="1279974" y="3495210"/>
            <a:ext cx="4386319" cy="480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68200">
              <a:spcBef>
                <a:spcPts val="4200"/>
              </a:spcBef>
              <a:defRPr sz="270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Newman and Sohler, STOC’11</a:t>
            </a:r>
          </a:p>
        </p:txBody>
      </p:sp>
      <p:sp>
        <p:nvSpPr>
          <p:cNvPr id="967" name="Shape 967"/>
          <p:cNvSpPr/>
          <p:nvPr/>
        </p:nvSpPr>
        <p:spPr>
          <a:xfrm>
            <a:off x="1257300" y="5606084"/>
            <a:ext cx="11099800" cy="63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|F(G</a:t>
            </a:r>
            <a:r>
              <a:rPr baseline="-5998"/>
              <a:t>1</a:t>
            </a:r>
            <a:r>
              <a:t>,d)-F(G</a:t>
            </a:r>
            <a:r>
              <a:rPr baseline="-5998"/>
              <a:t>2</a:t>
            </a:r>
            <a:r>
              <a:t>,d)|</a:t>
            </a:r>
            <a:r>
              <a:rPr baseline="-5998"/>
              <a:t>1</a:t>
            </a:r>
            <a:r>
              <a:t> ≤ Ɛdn, then G</a:t>
            </a:r>
            <a:r>
              <a:rPr baseline="-5998"/>
              <a:t>1 </a:t>
            </a:r>
            <a:r>
              <a:t>and G</a:t>
            </a:r>
            <a:r>
              <a:rPr baseline="-5998"/>
              <a:t>2</a:t>
            </a:r>
            <a:r>
              <a:t> are Ɛ-close. </a:t>
            </a:r>
          </a:p>
        </p:txBody>
      </p:sp>
      <p:sp>
        <p:nvSpPr>
          <p:cNvPr id="968" name="Shape 968"/>
          <p:cNvSpPr/>
          <p:nvPr/>
        </p:nvSpPr>
        <p:spPr>
          <a:xfrm>
            <a:off x="1228347" y="7681050"/>
            <a:ext cx="11749211" cy="11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we insert/delete at most  Ɛdn </a:t>
            </a:r>
            <a:r>
              <a:t>edges </a:t>
            </a:r>
            <a:r>
              <a:t>from G</a:t>
            </a:r>
            <a:r>
              <a:rPr baseline="-5998"/>
              <a:t>1</a:t>
            </a:r>
            <a:r>
              <a:t>, then G</a:t>
            </a:r>
            <a:r>
              <a:rPr baseline="-5998"/>
              <a:t>1 </a:t>
            </a:r>
            <a:r>
              <a:t>and G</a:t>
            </a:r>
            <a:r>
              <a:rPr baseline="-5998"/>
              <a:t>2 </a:t>
            </a:r>
            <a:r>
              <a:t>becomes isomorphic</a:t>
            </a:r>
            <a:r>
              <a:t>. </a:t>
            </a:r>
          </a:p>
        </p:txBody>
      </p:sp>
      <p:sp>
        <p:nvSpPr>
          <p:cNvPr id="969" name="Shape 969"/>
          <p:cNvSpPr/>
          <p:nvPr/>
        </p:nvSpPr>
        <p:spPr>
          <a:xfrm>
            <a:off x="1177831" y="7072236"/>
            <a:ext cx="4469954" cy="63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68200">
              <a:spcBef>
                <a:spcPts val="4200"/>
              </a:spcBef>
              <a:defRPr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</a:t>
            </a:r>
            <a:r>
              <a:rPr baseline="-5998"/>
              <a:t>1 </a:t>
            </a:r>
            <a:r>
              <a:t>and G</a:t>
            </a:r>
            <a:r>
              <a:rPr baseline="-5998"/>
              <a:t>2 </a:t>
            </a:r>
            <a:r>
              <a:t>are Ɛ-close: </a:t>
            </a:r>
          </a:p>
        </p:txBody>
      </p:sp>
      <p:sp>
        <p:nvSpPr>
          <p:cNvPr id="970" name="Shape 970"/>
          <p:cNvSpPr/>
          <p:nvPr>
            <p:ph type="body" sz="half" idx="1"/>
          </p:nvPr>
        </p:nvSpPr>
        <p:spPr>
          <a:xfrm>
            <a:off x="1181100" y="3135311"/>
            <a:ext cx="11099800" cy="27701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</a:t>
            </a:r>
            <a:r>
              <a:rPr baseline="-5998"/>
              <a:t>1</a:t>
            </a:r>
            <a:r>
              <a:t> and G</a:t>
            </a:r>
            <a:r>
              <a:rPr baseline="-5998"/>
              <a:t>2</a:t>
            </a:r>
            <a:r>
              <a:t> : (Ɛ,k,d)-hyperfinite graphs.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type="body" idx="1"/>
          </p:nvPr>
        </p:nvSpPr>
        <p:spPr>
          <a:xfrm>
            <a:off x="939799" y="2984301"/>
            <a:ext cx="11125202" cy="5257139"/>
          </a:xfrm>
          <a:prstGeom prst="rect">
            <a:avLst/>
          </a:prstGeom>
        </p:spPr>
        <p:txBody>
          <a:bodyPr lIns="0" tIns="0" rIns="0" bIns="0" anchor="t"/>
          <a:lstStyle/>
          <a:p>
            <a:pPr marL="506412" indent="-506412" defTabSz="428625">
              <a:spcBef>
                <a:spcPts val="700"/>
              </a:spcBef>
              <a:buSzTx/>
              <a:buFont typeface="Arial"/>
              <a:buNone/>
              <a:defRPr sz="4000"/>
            </a:pPr>
            <a:r>
              <a:t> </a:t>
            </a:r>
          </a:p>
          <a:p>
            <a:pPr marL="506412" indent="-506412" defTabSz="428625">
              <a:spcBef>
                <a:spcPts val="700"/>
              </a:spcBef>
              <a:buClr>
                <a:srgbClr val="FFFF00"/>
              </a:buClr>
              <a:buSzPct val="100000"/>
              <a:buFont typeface="Lucida Grande"/>
              <a:buChar char="☛"/>
              <a:defRPr sz="4000"/>
            </a:pPr>
            <a:r>
              <a:t> Is a way to quantify the density of a graph G(V,E). </a:t>
            </a:r>
          </a:p>
          <a:p>
            <a:pPr marL="506412" indent="-506412" defTabSz="428625">
              <a:spcBef>
                <a:spcPts val="700"/>
              </a:spcBef>
              <a:buClr>
                <a:srgbClr val="FFFF00"/>
              </a:buClr>
              <a:buSzPct val="100000"/>
              <a:buFont typeface="Lucida Grande"/>
              <a:buChar char="☛"/>
              <a:defRPr sz="4000"/>
            </a:pPr>
            <a:r>
              <a:t> c = max</a:t>
            </a:r>
            <a:r>
              <a:rPr baseline="-5999"/>
              <a:t>U</a:t>
            </a:r>
            <a:r>
              <a:t> {|E(U)|/(|U|-1)} where U is a subset of V.</a:t>
            </a:r>
          </a:p>
          <a:p>
            <a:pPr marL="506412" indent="-506412" defTabSz="428625">
              <a:spcBef>
                <a:spcPts val="700"/>
              </a:spcBef>
              <a:buClr>
                <a:srgbClr val="FFFF00"/>
              </a:buClr>
              <a:buSzPct val="100000"/>
              <a:buFont typeface="Lucida Grande"/>
              <a:buChar char="☛"/>
              <a:defRPr sz="4000"/>
            </a:pPr>
            <a:r>
              <a:t> G can be partitioned into at most c forests. </a:t>
            </a:r>
          </a:p>
          <a:p>
            <a:pPr marL="506412" indent="-506412" defTabSz="428625">
              <a:spcBef>
                <a:spcPts val="700"/>
              </a:spcBef>
              <a:buClr>
                <a:srgbClr val="FFFF00"/>
              </a:buClr>
              <a:buSzPct val="100000"/>
              <a:buFont typeface="Lucida Grande"/>
              <a:buChar char="☛"/>
              <a:defRPr sz="4000"/>
            </a:pPr>
            <a:r>
              <a:t> Planar graphs have arboricity c = 3.  </a:t>
            </a:r>
          </a:p>
        </p:txBody>
      </p:sp>
      <p:sp>
        <p:nvSpPr>
          <p:cNvPr id="293" name="Shape 293"/>
          <p:cNvSpPr/>
          <p:nvPr/>
        </p:nvSpPr>
        <p:spPr>
          <a:xfrm>
            <a:off x="577850" y="677333"/>
            <a:ext cx="7499350" cy="843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457200">
              <a:defRPr sz="6000">
                <a:solidFill>
                  <a:srgbClr val="FF474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Arboricity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type="title"/>
          </p:nvPr>
        </p:nvSpPr>
        <p:spPr>
          <a:xfrm>
            <a:off x="451837" y="647699"/>
            <a:ext cx="10665744" cy="975361"/>
          </a:xfrm>
          <a:prstGeom prst="rect">
            <a:avLst/>
          </a:prstGeom>
        </p:spPr>
        <p:txBody>
          <a:bodyPr lIns="0" tIns="0" rIns="0" bIns="0" anchor="t"/>
          <a:lstStyle>
            <a:lvl1pPr algn="l" defTabSz="616373">
              <a:defRPr sz="5800">
                <a:solidFill>
                  <a:srgbClr val="FF1D2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Maximum Matching</a:t>
            </a:r>
          </a:p>
        </p:txBody>
      </p:sp>
      <p:sp>
        <p:nvSpPr>
          <p:cNvPr id="296" name="Shape 296"/>
          <p:cNvSpPr/>
          <p:nvPr>
            <p:ph type="body" sz="half" idx="1"/>
          </p:nvPr>
        </p:nvSpPr>
        <p:spPr>
          <a:xfrm>
            <a:off x="510539" y="4246597"/>
            <a:ext cx="11907522" cy="2795130"/>
          </a:xfrm>
          <a:prstGeom prst="rect">
            <a:avLst/>
          </a:prstGeom>
        </p:spPr>
        <p:txBody>
          <a:bodyPr lIns="0" tIns="0" rIns="0" bIns="0" anchor="t"/>
          <a:lstStyle/>
          <a:p>
            <a:pPr marL="487680" indent="-487680" defTabSz="650240">
              <a:spcBef>
                <a:spcPts val="1100"/>
              </a:spcBef>
              <a:buSzTx/>
              <a:buFont typeface="Arial"/>
              <a:buNone/>
              <a:defRPr sz="4800"/>
            </a:pPr>
            <a:r>
              <a:t>   </a:t>
            </a:r>
            <a:r>
              <a:rPr sz="5000"/>
              <a:t>Given a graph </a:t>
            </a:r>
            <a:r>
              <a:rPr sz="5000">
                <a:solidFill>
                  <a:srgbClr val="E5FEF7"/>
                </a:solidFill>
              </a:rPr>
              <a:t>G(V,E)</a:t>
            </a:r>
            <a:r>
              <a:rPr sz="5000"/>
              <a:t>, find a set of pairwise non-adjacent of maximum size, i.e., no two edges share a common edge.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title"/>
          </p:nvPr>
        </p:nvSpPr>
        <p:spPr>
          <a:xfrm>
            <a:off x="388337" y="431799"/>
            <a:ext cx="10665744" cy="975361"/>
          </a:xfrm>
          <a:prstGeom prst="rect">
            <a:avLst/>
          </a:prstGeom>
        </p:spPr>
        <p:txBody>
          <a:bodyPr lIns="0" tIns="0" rIns="0" bIns="0" anchor="t"/>
          <a:lstStyle>
            <a:lvl1pPr algn="l" defTabSz="616373">
              <a:defRPr sz="5800">
                <a:solidFill>
                  <a:srgbClr val="FF3A4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Example</a:t>
            </a:r>
          </a:p>
        </p:txBody>
      </p:sp>
      <p:sp>
        <p:nvSpPr>
          <p:cNvPr id="299" name="Shape 299"/>
          <p:cNvSpPr/>
          <p:nvPr/>
        </p:nvSpPr>
        <p:spPr>
          <a:xfrm>
            <a:off x="3300867" y="2798512"/>
            <a:ext cx="255124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0" name="Shape 300"/>
          <p:cNvSpPr/>
          <p:nvPr/>
        </p:nvSpPr>
        <p:spPr>
          <a:xfrm>
            <a:off x="4964850" y="3085250"/>
            <a:ext cx="255136" cy="255123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1" name="Shape 301"/>
          <p:cNvSpPr/>
          <p:nvPr/>
        </p:nvSpPr>
        <p:spPr>
          <a:xfrm>
            <a:off x="7240689" y="3773872"/>
            <a:ext cx="255137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2" name="Shape 302"/>
          <p:cNvSpPr/>
          <p:nvPr/>
        </p:nvSpPr>
        <p:spPr>
          <a:xfrm>
            <a:off x="9261401" y="2798512"/>
            <a:ext cx="255123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3" name="Shape 303"/>
          <p:cNvSpPr/>
          <p:nvPr/>
        </p:nvSpPr>
        <p:spPr>
          <a:xfrm>
            <a:off x="738289" y="6483205"/>
            <a:ext cx="255137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4" name="Shape 304"/>
          <p:cNvSpPr/>
          <p:nvPr/>
        </p:nvSpPr>
        <p:spPr>
          <a:xfrm>
            <a:off x="2255516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5" name="Shape 305"/>
          <p:cNvSpPr/>
          <p:nvPr/>
        </p:nvSpPr>
        <p:spPr>
          <a:xfrm>
            <a:off x="5181596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6" name="Shape 306"/>
          <p:cNvSpPr/>
          <p:nvPr/>
        </p:nvSpPr>
        <p:spPr>
          <a:xfrm>
            <a:off x="4097863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7" name="Shape 307"/>
          <p:cNvSpPr/>
          <p:nvPr/>
        </p:nvSpPr>
        <p:spPr>
          <a:xfrm>
            <a:off x="5940209" y="6483205"/>
            <a:ext cx="255137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8" name="Shape 308"/>
          <p:cNvSpPr/>
          <p:nvPr/>
        </p:nvSpPr>
        <p:spPr>
          <a:xfrm>
            <a:off x="7023943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09" name="Shape 309"/>
          <p:cNvSpPr/>
          <p:nvPr/>
        </p:nvSpPr>
        <p:spPr>
          <a:xfrm>
            <a:off x="8866289" y="6483205"/>
            <a:ext cx="255137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10" name="Shape 310"/>
          <p:cNvSpPr/>
          <p:nvPr/>
        </p:nvSpPr>
        <p:spPr>
          <a:xfrm>
            <a:off x="10128387" y="6483205"/>
            <a:ext cx="255124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cxnSp>
        <p:nvCxnSpPr>
          <p:cNvPr id="311" name="Connector 311"/>
          <p:cNvCxnSpPr>
            <a:stCxn id="300" idx="0"/>
            <a:endCxn id="329" idx="0"/>
          </p:cNvCxnSpPr>
          <p:nvPr/>
        </p:nvCxnSpPr>
        <p:spPr>
          <a:xfrm flipH="1">
            <a:off x="3250070" y="3212811"/>
            <a:ext cx="1842348" cy="3397963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2" name="Connector 312"/>
          <p:cNvCxnSpPr>
            <a:stCxn id="300" idx="0"/>
            <a:endCxn id="305" idx="0"/>
          </p:cNvCxnSpPr>
          <p:nvPr/>
        </p:nvCxnSpPr>
        <p:spPr>
          <a:xfrm>
            <a:off x="5092417" y="3212811"/>
            <a:ext cx="216748" cy="3397963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3" name="Connector 313"/>
          <p:cNvCxnSpPr>
            <a:stCxn id="300" idx="0"/>
            <a:endCxn id="307" idx="0"/>
          </p:cNvCxnSpPr>
          <p:nvPr/>
        </p:nvCxnSpPr>
        <p:spPr>
          <a:xfrm>
            <a:off x="5092417" y="3212811"/>
            <a:ext cx="975361" cy="3397963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4" name="Connector 314"/>
          <p:cNvCxnSpPr>
            <a:stCxn id="300" idx="0"/>
            <a:endCxn id="308" idx="0"/>
          </p:cNvCxnSpPr>
          <p:nvPr/>
        </p:nvCxnSpPr>
        <p:spPr>
          <a:xfrm>
            <a:off x="5092417" y="3212811"/>
            <a:ext cx="2059095" cy="3397963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5" name="Connector 315"/>
          <p:cNvCxnSpPr>
            <a:stCxn id="299" idx="0"/>
            <a:endCxn id="333" idx="0"/>
          </p:cNvCxnSpPr>
          <p:nvPr/>
        </p:nvCxnSpPr>
        <p:spPr>
          <a:xfrm>
            <a:off x="3428429" y="2926079"/>
            <a:ext cx="363509" cy="3684695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6" name="Connector 316"/>
          <p:cNvCxnSpPr>
            <a:stCxn id="299" idx="0"/>
            <a:endCxn id="304" idx="0"/>
          </p:cNvCxnSpPr>
          <p:nvPr/>
        </p:nvCxnSpPr>
        <p:spPr>
          <a:xfrm flipH="1">
            <a:off x="2383084" y="2926079"/>
            <a:ext cx="1045346" cy="3684695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7" name="Connector 317"/>
          <p:cNvCxnSpPr>
            <a:stCxn id="299" idx="0"/>
            <a:endCxn id="303" idx="0"/>
          </p:cNvCxnSpPr>
          <p:nvPr/>
        </p:nvCxnSpPr>
        <p:spPr>
          <a:xfrm flipH="1">
            <a:off x="865857" y="2926079"/>
            <a:ext cx="2562573" cy="3684695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8" name="Connector 318"/>
          <p:cNvCxnSpPr>
            <a:stCxn id="299" idx="0"/>
            <a:endCxn id="329" idx="0"/>
          </p:cNvCxnSpPr>
          <p:nvPr/>
        </p:nvCxnSpPr>
        <p:spPr>
          <a:xfrm flipH="1">
            <a:off x="3250070" y="2926079"/>
            <a:ext cx="178360" cy="3684695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19" name="Connector 319"/>
          <p:cNvCxnSpPr>
            <a:stCxn id="301" idx="0"/>
            <a:endCxn id="307" idx="0"/>
          </p:cNvCxnSpPr>
          <p:nvPr/>
        </p:nvCxnSpPr>
        <p:spPr>
          <a:xfrm flipH="1">
            <a:off x="6067777" y="3901440"/>
            <a:ext cx="1300481" cy="2709334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0" name="Connector 320"/>
          <p:cNvCxnSpPr>
            <a:stCxn id="301" idx="0"/>
            <a:endCxn id="331" idx="0"/>
          </p:cNvCxnSpPr>
          <p:nvPr/>
        </p:nvCxnSpPr>
        <p:spPr>
          <a:xfrm>
            <a:off x="7368257" y="3901440"/>
            <a:ext cx="866988" cy="2709334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1" name="Connector 321"/>
          <p:cNvCxnSpPr>
            <a:stCxn id="301" idx="0"/>
            <a:endCxn id="332" idx="0"/>
          </p:cNvCxnSpPr>
          <p:nvPr/>
        </p:nvCxnSpPr>
        <p:spPr>
          <a:xfrm>
            <a:off x="7368257" y="3901440"/>
            <a:ext cx="325121" cy="2709334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2" name="Connector 322"/>
          <p:cNvCxnSpPr>
            <a:stCxn id="302" idx="0"/>
            <a:endCxn id="308" idx="0"/>
          </p:cNvCxnSpPr>
          <p:nvPr/>
        </p:nvCxnSpPr>
        <p:spPr>
          <a:xfrm flipH="1">
            <a:off x="7151511" y="2926079"/>
            <a:ext cx="2237452" cy="3684695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3" name="Connector 323"/>
          <p:cNvCxnSpPr>
            <a:stCxn id="302" idx="0"/>
            <a:endCxn id="330" idx="0"/>
          </p:cNvCxnSpPr>
          <p:nvPr/>
        </p:nvCxnSpPr>
        <p:spPr>
          <a:xfrm>
            <a:off x="9388962" y="2926079"/>
            <a:ext cx="2097483" cy="3646306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4" name="Connector 324"/>
          <p:cNvCxnSpPr>
            <a:stCxn id="302" idx="0"/>
            <a:endCxn id="310" idx="0"/>
          </p:cNvCxnSpPr>
          <p:nvPr/>
        </p:nvCxnSpPr>
        <p:spPr>
          <a:xfrm>
            <a:off x="9388962" y="2926079"/>
            <a:ext cx="866988" cy="3684695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5" name="Connector 325"/>
          <p:cNvCxnSpPr>
            <a:stCxn id="302" idx="0"/>
            <a:endCxn id="301" idx="0"/>
          </p:cNvCxnSpPr>
          <p:nvPr/>
        </p:nvCxnSpPr>
        <p:spPr>
          <a:xfrm flipH="1">
            <a:off x="7368257" y="2926079"/>
            <a:ext cx="2020706" cy="975362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6" name="Connector 326"/>
          <p:cNvCxnSpPr>
            <a:stCxn id="310" idx="0"/>
            <a:endCxn id="309" idx="0"/>
          </p:cNvCxnSpPr>
          <p:nvPr/>
        </p:nvCxnSpPr>
        <p:spPr>
          <a:xfrm flipH="1">
            <a:off x="8993857" y="6610773"/>
            <a:ext cx="1262093" cy="1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7" name="Connector 327"/>
          <p:cNvCxnSpPr>
            <a:stCxn id="305" idx="0"/>
            <a:endCxn id="306" idx="0"/>
          </p:cNvCxnSpPr>
          <p:nvPr/>
        </p:nvCxnSpPr>
        <p:spPr>
          <a:xfrm flipH="1">
            <a:off x="4225431" y="6610773"/>
            <a:ext cx="1083734" cy="1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28" name="Connector 328"/>
          <p:cNvCxnSpPr>
            <a:stCxn id="304" idx="0"/>
            <a:endCxn id="303" idx="0"/>
          </p:cNvCxnSpPr>
          <p:nvPr/>
        </p:nvCxnSpPr>
        <p:spPr>
          <a:xfrm flipH="1">
            <a:off x="865857" y="6610773"/>
            <a:ext cx="1517228" cy="1"/>
          </a:xfrm>
          <a:prstGeom prst="straightConnector1">
            <a:avLst/>
          </a:prstGeom>
          <a:ln w="76200">
            <a:solidFill>
              <a:srgbClr val="FAFBFC"/>
            </a:solidFill>
            <a:miter lim="0"/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sp>
        <p:nvSpPr>
          <p:cNvPr id="329" name="Shape 329"/>
          <p:cNvSpPr/>
          <p:nvPr/>
        </p:nvSpPr>
        <p:spPr>
          <a:xfrm>
            <a:off x="3122503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30" name="Shape 330"/>
          <p:cNvSpPr/>
          <p:nvPr/>
        </p:nvSpPr>
        <p:spPr>
          <a:xfrm>
            <a:off x="11358876" y="6444823"/>
            <a:ext cx="255136" cy="255123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31" name="Shape 331"/>
          <p:cNvSpPr/>
          <p:nvPr/>
        </p:nvSpPr>
        <p:spPr>
          <a:xfrm>
            <a:off x="8107676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32" name="Shape 332"/>
          <p:cNvSpPr/>
          <p:nvPr/>
        </p:nvSpPr>
        <p:spPr>
          <a:xfrm>
            <a:off x="7565810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33" name="Shape 333"/>
          <p:cNvSpPr/>
          <p:nvPr/>
        </p:nvSpPr>
        <p:spPr>
          <a:xfrm>
            <a:off x="3664370" y="6483205"/>
            <a:ext cx="255136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34" name="Shape 334"/>
          <p:cNvSpPr/>
          <p:nvPr/>
        </p:nvSpPr>
        <p:spPr>
          <a:xfrm flipH="1" flipV="1">
            <a:off x="5145475" y="3358444"/>
            <a:ext cx="885050" cy="3124766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cxnSp>
        <p:nvCxnSpPr>
          <p:cNvPr id="335" name="Connector 335"/>
          <p:cNvCxnSpPr>
            <a:stCxn id="329" idx="0"/>
            <a:endCxn id="299" idx="0"/>
          </p:cNvCxnSpPr>
          <p:nvPr/>
        </p:nvCxnSpPr>
        <p:spPr>
          <a:xfrm flipV="1">
            <a:off x="3250070" y="2926079"/>
            <a:ext cx="178360" cy="3684695"/>
          </a:xfrm>
          <a:prstGeom prst="straightConnector1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36" name="Connector 336"/>
          <p:cNvCxnSpPr>
            <a:stCxn id="332" idx="0"/>
            <a:endCxn id="301" idx="0"/>
          </p:cNvCxnSpPr>
          <p:nvPr/>
        </p:nvCxnSpPr>
        <p:spPr>
          <a:xfrm flipH="1" flipV="1">
            <a:off x="7368257" y="3901440"/>
            <a:ext cx="325121" cy="2709334"/>
          </a:xfrm>
          <a:prstGeom prst="straightConnector1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37" name="Connector 337"/>
          <p:cNvCxnSpPr>
            <a:stCxn id="308" idx="0"/>
            <a:endCxn id="302" idx="0"/>
          </p:cNvCxnSpPr>
          <p:nvPr/>
        </p:nvCxnSpPr>
        <p:spPr>
          <a:xfrm flipV="1">
            <a:off x="7151511" y="2926079"/>
            <a:ext cx="2237452" cy="3684695"/>
          </a:xfrm>
          <a:prstGeom prst="straightConnector1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cxnSp>
        <p:nvCxnSpPr>
          <p:cNvPr id="338" name="Connector 338"/>
          <p:cNvCxnSpPr>
            <a:stCxn id="310" idx="0"/>
            <a:endCxn id="309" idx="0"/>
          </p:cNvCxnSpPr>
          <p:nvPr/>
        </p:nvCxnSpPr>
        <p:spPr>
          <a:xfrm flipH="1">
            <a:off x="8993857" y="6610773"/>
            <a:ext cx="1262093" cy="1"/>
          </a:xfrm>
          <a:prstGeom prst="straightConnector1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sp>
        <p:nvSpPr>
          <p:cNvPr id="339" name="Shape 339"/>
          <p:cNvSpPr/>
          <p:nvPr/>
        </p:nvSpPr>
        <p:spPr>
          <a:xfrm flipH="1">
            <a:off x="4359768" y="6611902"/>
            <a:ext cx="815059" cy="1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0" name="Shape 340"/>
          <p:cNvSpPr/>
          <p:nvPr/>
        </p:nvSpPr>
        <p:spPr>
          <a:xfrm flipH="1">
            <a:off x="871502" y="6607386"/>
            <a:ext cx="1514970" cy="1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Class="entr" nodeType="after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9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3" dur="2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7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5"/>
      <p:bldP build="whole" bldLvl="1" animBg="1" rev="0" advAuto="0" spid="335" grpId="2"/>
      <p:bldP build="whole" bldLvl="1" animBg="1" rev="0" advAuto="0" spid="338" grpId="7"/>
      <p:bldP build="whole" bldLvl="1" animBg="1" rev="0" advAuto="0" spid="337" grpId="6"/>
      <p:bldP build="whole" bldLvl="1" animBg="1" rev="0" advAuto="0" spid="339" grpId="3"/>
      <p:bldP build="whole" bldLvl="1" animBg="1" rev="0" advAuto="0" spid="334" grpId="4"/>
      <p:bldP build="whole" bldLvl="1" animBg="1" rev="0" advAuto="0" spid="3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title"/>
          </p:nvPr>
        </p:nvSpPr>
        <p:spPr>
          <a:xfrm>
            <a:off x="451837" y="647699"/>
            <a:ext cx="10665744" cy="975361"/>
          </a:xfrm>
          <a:prstGeom prst="rect">
            <a:avLst/>
          </a:prstGeom>
        </p:spPr>
        <p:txBody>
          <a:bodyPr lIns="0" tIns="0" rIns="0" bIns="0" anchor="t"/>
          <a:lstStyle>
            <a:lvl1pPr algn="l" defTabSz="616373">
              <a:defRPr sz="5800">
                <a:solidFill>
                  <a:srgbClr val="FF1D2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Maximum Matching</a:t>
            </a:r>
          </a:p>
        </p:txBody>
      </p:sp>
      <p:sp>
        <p:nvSpPr>
          <p:cNvPr id="343" name="Shape 343"/>
          <p:cNvSpPr/>
          <p:nvPr>
            <p:ph type="body" sz="half" idx="1"/>
          </p:nvPr>
        </p:nvSpPr>
        <p:spPr>
          <a:xfrm>
            <a:off x="758613" y="1481948"/>
            <a:ext cx="12246187" cy="3253459"/>
          </a:xfrm>
          <a:prstGeom prst="rect">
            <a:avLst/>
          </a:prstGeom>
        </p:spPr>
        <p:txBody>
          <a:bodyPr lIns="0" tIns="0" rIns="0" bIns="0" anchor="t"/>
          <a:lstStyle/>
          <a:p>
            <a:pPr marL="584764" indent="-584764" defTabSz="544124">
              <a:spcBef>
                <a:spcPts val="800"/>
              </a:spcBef>
              <a:buSzTx/>
              <a:buFont typeface="Arial"/>
              <a:buNone/>
            </a:pPr>
            <a:r>
              <a:t> </a:t>
            </a:r>
          </a:p>
          <a:p>
            <a:pPr marL="558006" indent="-558006" defTabSz="544124">
              <a:spcBef>
                <a:spcPts val="800"/>
              </a:spcBef>
              <a:buClr>
                <a:srgbClr val="FFFF00"/>
              </a:buClr>
              <a:buSzPct val="100000"/>
              <a:buFont typeface="Lucida Grande"/>
              <a:buChar char="☛"/>
            </a:pPr>
            <a:r>
              <a:t> 30-years-old algorithm due to Micali and Vazirani with running time </a:t>
            </a:r>
            <a:r>
              <a:rPr>
                <a:solidFill>
                  <a:srgbClr val="FFFF00"/>
                </a:solidFill>
              </a:rPr>
              <a:t>m√n</a:t>
            </a:r>
            <a:r>
              <a:t>. </a:t>
            </a:r>
          </a:p>
          <a:p>
            <a:pPr marL="558006" indent="-558006" defTabSz="544124">
              <a:spcBef>
                <a:spcPts val="800"/>
              </a:spcBef>
              <a:buClr>
                <a:srgbClr val="FFFF00"/>
              </a:buClr>
              <a:buSzPct val="100000"/>
              <a:buFont typeface="Lucida Grande"/>
              <a:buChar char="☛"/>
            </a:pPr>
            <a:r>
              <a:t> Greedy algorithm returns maximal matching (2-approximation of maximum matching). </a:t>
            </a:r>
          </a:p>
        </p:txBody>
      </p:sp>
      <p:sp>
        <p:nvSpPr>
          <p:cNvPr id="344" name="Shape 344"/>
          <p:cNvSpPr/>
          <p:nvPr/>
        </p:nvSpPr>
        <p:spPr>
          <a:xfrm>
            <a:off x="6913312" y="5235783"/>
            <a:ext cx="255123" cy="25513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45" name="Shape 345"/>
          <p:cNvSpPr/>
          <p:nvPr/>
        </p:nvSpPr>
        <p:spPr>
          <a:xfrm>
            <a:off x="7130058" y="8633738"/>
            <a:ext cx="255123" cy="25739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46" name="Shape 346"/>
          <p:cNvSpPr/>
          <p:nvPr/>
        </p:nvSpPr>
        <p:spPr>
          <a:xfrm>
            <a:off x="6046325" y="8633738"/>
            <a:ext cx="255123" cy="25739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47" name="Shape 347"/>
          <p:cNvSpPr/>
          <p:nvPr/>
        </p:nvSpPr>
        <p:spPr>
          <a:xfrm flipH="1">
            <a:off x="5199662" y="5364480"/>
            <a:ext cx="1842348" cy="3397956"/>
          </a:xfrm>
          <a:prstGeom prst="line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cxnSp>
        <p:nvCxnSpPr>
          <p:cNvPr id="348" name="Connector 348"/>
          <p:cNvCxnSpPr>
            <a:stCxn id="345" idx="0"/>
            <a:endCxn id="346" idx="0"/>
          </p:cNvCxnSpPr>
          <p:nvPr/>
        </p:nvCxnSpPr>
        <p:spPr>
          <a:xfrm flipH="1">
            <a:off x="6173886" y="8762435"/>
            <a:ext cx="1083734" cy="1"/>
          </a:xfrm>
          <a:prstGeom prst="straightConnector1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</p:cxnSp>
      <p:sp>
        <p:nvSpPr>
          <p:cNvPr id="349" name="Shape 349"/>
          <p:cNvSpPr/>
          <p:nvPr/>
        </p:nvSpPr>
        <p:spPr>
          <a:xfrm>
            <a:off x="5070965" y="8633738"/>
            <a:ext cx="255124" cy="25739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  <a:effectLst>
            <a:outerShdw sx="100000" sy="100000" kx="0" ky="0" algn="b" rotWithShape="0" blurRad="50800" dist="25400" dir="5400000">
              <a:srgbClr val="808080">
                <a:alpha val="34997"/>
              </a:srgbClr>
            </a:outerShdw>
          </a:effectLst>
        </p:spPr>
        <p:txBody>
          <a:bodyPr lIns="65022" tIns="65022" rIns="65022" bIns="65022" anchor="ctr"/>
          <a:lstStyle/>
          <a:p>
            <a:pPr algn="l" defTabSz="650240">
              <a:defRPr sz="3400">
                <a:solidFill>
                  <a:srgbClr val="000000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</a:p>
        </p:txBody>
      </p:sp>
      <p:sp>
        <p:nvSpPr>
          <p:cNvPr id="350" name="Shape 350"/>
          <p:cNvSpPr/>
          <p:nvPr/>
        </p:nvSpPr>
        <p:spPr>
          <a:xfrm flipH="1" flipV="1">
            <a:off x="7042008" y="5364480"/>
            <a:ext cx="216748" cy="3397956"/>
          </a:xfrm>
          <a:prstGeom prst="line">
            <a:avLst/>
          </a:prstGeom>
          <a:ln w="76200">
            <a:solidFill>
              <a:srgbClr val="FFFFFF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1" name="Shape 351"/>
          <p:cNvSpPr/>
          <p:nvPr/>
        </p:nvSpPr>
        <p:spPr>
          <a:xfrm flipH="1" flipV="1">
            <a:off x="7042008" y="5364480"/>
            <a:ext cx="216748" cy="3397956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outerShdw sx="100000" sy="100000" kx="0" ky="0" algn="b" rotWithShape="0" blurRad="50800" dist="25400" dir="5400000">
              <a:srgbClr val="808080">
                <a:alpha val="37995"/>
              </a:srgbClr>
            </a:outerShdw>
          </a:effectLst>
        </p:spPr>
        <p:txBody>
          <a:bodyPr lIns="65023" tIns="65023" rIns="65023" bIns="65023"/>
          <a:lstStyle/>
          <a:p>
            <a:pPr algn="l" defTabSz="650240">
              <a:defRPr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FFFF"/>
      </a:dk1>
      <a:lt1>
        <a:srgbClr val="FF0000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