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9" r:id="rId3"/>
    <p:sldId id="260" r:id="rId4"/>
    <p:sldId id="264" r:id="rId5"/>
    <p:sldId id="261" r:id="rId6"/>
    <p:sldId id="262" r:id="rId7"/>
    <p:sldId id="263" r:id="rId8"/>
    <p:sldId id="265" r:id="rId9"/>
    <p:sldId id="267" r:id="rId10"/>
    <p:sldId id="266" r:id="rId11"/>
    <p:sldId id="282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94" r:id="rId20"/>
    <p:sldId id="275" r:id="rId21"/>
    <p:sldId id="277" r:id="rId22"/>
    <p:sldId id="279" r:id="rId23"/>
    <p:sldId id="281" r:id="rId24"/>
    <p:sldId id="283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3" d="100"/>
          <a:sy n="53" d="100"/>
        </p:scale>
        <p:origin x="40" y="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48B6A-43EC-4174-B07D-ECDFABB90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" y="171175"/>
            <a:ext cx="7454900" cy="3455945"/>
          </a:xfrm>
        </p:spPr>
        <p:txBody>
          <a:bodyPr>
            <a:normAutofit/>
          </a:bodyPr>
          <a:lstStyle/>
          <a:p>
            <a:r>
              <a:rPr lang="en-CA" sz="5400" dirty="0"/>
              <a:t>On Working with Peter Lancaster for 60 Years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E3D6E-45D0-4BF4-B6FE-0029D45A5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7729" y="4306723"/>
            <a:ext cx="4745631" cy="1388165"/>
          </a:xfrm>
        </p:spPr>
        <p:txBody>
          <a:bodyPr>
            <a:normAutofit/>
          </a:bodyPr>
          <a:lstStyle/>
          <a:p>
            <a:r>
              <a:rPr lang="en-CA" sz="3200" dirty="0"/>
              <a:t>Richard K. Guy</a:t>
            </a:r>
          </a:p>
          <a:p>
            <a:r>
              <a:rPr lang="en-CA" sz="3200" dirty="0"/>
              <a:t>University of Calgary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E0F79-C00F-4DED-98C3-82008B1F4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770" y="1039510"/>
            <a:ext cx="36195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98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B13B5-6174-4BA0-B195-18DCBBCC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summit!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CF9E5E2-0633-45B2-907E-4462E7B10B5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25" r="7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5259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76EAC-21D5-4543-8637-E99F6630C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232" y="1343086"/>
            <a:ext cx="3931920" cy="2580640"/>
          </a:xfrm>
        </p:spPr>
        <p:txBody>
          <a:bodyPr/>
          <a:lstStyle/>
          <a:p>
            <a:r>
              <a:rPr lang="en-CA" dirty="0"/>
              <a:t>Calgary Math Department Centennial Expedition 1967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BE2058-17B0-4335-A122-4BE7CE5B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550" y="910467"/>
            <a:ext cx="7349173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39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9BC38-A73F-4D49-BB6A-3A1EF7AE8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North Wales 1969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7C7344B-77C2-4CE2-95A7-072A1D6353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674" r="66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9899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6D032-EE6F-4C31-9E8F-489029C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Dolomites 1969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BBDACEF-4F09-44ED-B70F-EFE92528E7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17" r="41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456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97795-743C-4118-A2AE-04D2A197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924" y="794785"/>
            <a:ext cx="3931920" cy="1737360"/>
          </a:xfrm>
        </p:spPr>
        <p:txBody>
          <a:bodyPr/>
          <a:lstStyle/>
          <a:p>
            <a:r>
              <a:rPr lang="en-CA" dirty="0"/>
              <a:t>Grotto Mountain, Bow Valley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2968B-7BB2-49AE-99A2-D15D642CA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511875"/>
          </a:xfrm>
        </p:spPr>
        <p:txBody>
          <a:bodyPr>
            <a:normAutofit/>
          </a:bodyPr>
          <a:lstStyle/>
          <a:p>
            <a:r>
              <a:rPr lang="en-CA" sz="2000" dirty="0"/>
              <a:t>Photo by Peter Lancaster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F25BE9-B648-4AC8-BDC0-F856F7C6D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096" y="1282078"/>
            <a:ext cx="7505457" cy="436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5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C8F7-1534-42A0-B169-E901FE228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Math Dep’t on Okotoks Rock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1F576-120B-4219-8567-98398116E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8452" y="432619"/>
            <a:ext cx="3925472" cy="601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74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5A919-2E5E-465B-8024-75545EDF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XC Skiing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28D1713-A924-4F7E-AFDE-9666EDAF76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736" r="67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95428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C67F0-8D33-4B88-B098-E2068E30D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2560320"/>
          </a:xfrm>
        </p:spPr>
        <p:txBody>
          <a:bodyPr/>
          <a:lstStyle/>
          <a:p>
            <a:r>
              <a:rPr lang="en-CA" dirty="0"/>
              <a:t>Colleagues and graduate students at Lac des Arcs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9E1D492-61A6-4B10-8E46-E66DA999DD6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799" r="47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50656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A1BB-7148-48D8-9862-7C2C33B34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1952685"/>
            <a:ext cx="4406327" cy="2013565"/>
          </a:xfrm>
        </p:spPr>
        <p:txBody>
          <a:bodyPr/>
          <a:lstStyle/>
          <a:p>
            <a:r>
              <a:rPr lang="en-CA" dirty="0"/>
              <a:t>With </a:t>
            </a:r>
            <a:br>
              <a:rPr lang="en-CA" dirty="0"/>
            </a:br>
            <a:r>
              <a:rPr lang="en-CA" dirty="0" err="1"/>
              <a:t>Leiba</a:t>
            </a:r>
            <a:r>
              <a:rPr lang="en-CA" dirty="0"/>
              <a:t> Rodman and Israel </a:t>
            </a:r>
            <a:r>
              <a:rPr lang="en-CA" dirty="0" err="1"/>
              <a:t>Gohberg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C71C9-83CC-4027-90BE-9695D079B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604" y="1096332"/>
            <a:ext cx="6898071" cy="447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706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451C9-8C69-492C-AD62-BA8B2ACF6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33" y="1569228"/>
            <a:ext cx="4268675" cy="1737360"/>
          </a:xfrm>
        </p:spPr>
        <p:txBody>
          <a:bodyPr/>
          <a:lstStyle/>
          <a:p>
            <a:r>
              <a:rPr lang="en-CA" dirty="0"/>
              <a:t>Peter and Edna with Israel </a:t>
            </a:r>
            <a:r>
              <a:rPr lang="en-CA" dirty="0" err="1"/>
              <a:t>Gohberg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B79CE1-A5AE-40AE-8CB8-CC5319333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45" y="353961"/>
            <a:ext cx="4803805" cy="614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5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24A4-24A4-4857-8FEE-5FEB0E81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Alexander </a:t>
            </a:r>
            <a:r>
              <a:rPr lang="en-CA" dirty="0" err="1"/>
              <a:t>Markowich</a:t>
            </a:r>
            <a:r>
              <a:rPr lang="en-CA" dirty="0"/>
              <a:t>  Ostrowski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69AFFF-8FFD-45CE-A4BA-34FA94D8C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4356607"/>
            <a:ext cx="3530600" cy="1513840"/>
          </a:xfrm>
        </p:spPr>
        <p:txBody>
          <a:bodyPr/>
          <a:lstStyle/>
          <a:p>
            <a:r>
              <a:rPr lang="pl-PL" dirty="0"/>
              <a:t>By Konrad Jacobs - MFO: http://owpdb.mfo.de/detail?photo_id=3161, CC BY-SA 2.0 de, https://commons.wikimedia.org/w/index.php?curid=5475924</a:t>
            </a:r>
            <a:endParaRPr lang="en-CA" dirty="0"/>
          </a:p>
        </p:txBody>
      </p:sp>
      <p:pic>
        <p:nvPicPr>
          <p:cNvPr id="2050" name="Picture 2" descr="Alexander Ostrowski.jpg">
            <a:extLst>
              <a:ext uri="{FF2B5EF4-FFF2-40B4-BE49-F238E27FC236}">
                <a16:creationId xmlns:a16="http://schemas.microsoft.com/office/drawing/2014/main" id="{D17A000B-9245-42E6-8A74-D8EAB30D165B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4580"/>
          <a:stretch>
            <a:fillRect/>
          </a:stretch>
        </p:blipFill>
        <p:spPr bwMode="auto">
          <a:xfrm>
            <a:off x="4527615" y="599440"/>
            <a:ext cx="7176867" cy="564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255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19959-F00E-4BB8-B9D4-3F395392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33" y="1732787"/>
            <a:ext cx="4347334" cy="1737360"/>
          </a:xfrm>
        </p:spPr>
        <p:txBody>
          <a:bodyPr/>
          <a:lstStyle/>
          <a:p>
            <a:r>
              <a:rPr lang="en-CA" dirty="0"/>
              <a:t>In Iran with </a:t>
            </a:r>
            <a:r>
              <a:rPr lang="en-CA" dirty="0" err="1"/>
              <a:t>Hadi</a:t>
            </a:r>
            <a:r>
              <a:rPr lang="en-CA" dirty="0"/>
              <a:t> </a:t>
            </a:r>
            <a:r>
              <a:rPr lang="en-CA" dirty="0" err="1"/>
              <a:t>Kharaghani</a:t>
            </a:r>
            <a:r>
              <a:rPr lang="en-CA" dirty="0"/>
              <a:t> and colleagues, 1978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E80423-4EBA-4446-9A09-39B2F331751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75" r="1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365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3AFD2-CAE0-4EB8-830E-9565472E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Banff, 1984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44694A3-F94C-4875-97E3-6D3848528C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82" r="63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200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0A2-9537-48F9-B4C2-6501F954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Soviet Union, 1985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186BAD9-D74A-4B0B-90FB-4609A867AE4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264" r="726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8DE5B-FAA9-458F-A03B-8C203CF2D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1198880"/>
          </a:xfrm>
        </p:spPr>
        <p:txBody>
          <a:bodyPr>
            <a:normAutofit/>
          </a:bodyPr>
          <a:lstStyle/>
          <a:p>
            <a:r>
              <a:rPr lang="en-CA" sz="2400" dirty="0"/>
              <a:t>With a poet and Alec Marcus</a:t>
            </a:r>
          </a:p>
        </p:txBody>
      </p:sp>
    </p:spTree>
    <p:extLst>
      <p:ext uri="{BB962C8B-B14F-4D97-AF65-F5344CB8AC3E}">
        <p14:creationId xmlns:p14="http://schemas.microsoft.com/office/powerpoint/2010/main" val="3278407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73EC-D937-4D3B-8149-CB316FBB3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Nottingham Group 2011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A868644-B678-489B-B338-EBABB40F497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763" r="7763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A6E7-8A96-4C43-83B9-6F2F7FF7F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20195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414AE-8693-4E3E-B8D1-6DDFF4BE3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Grandchildren Lynnea and Duncan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64E28-A35C-4145-9AA7-3B4206AF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1572" y="730918"/>
            <a:ext cx="7030453" cy="52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2D0E8-F40E-489B-BFB5-68FF870F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Still at it!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EC8EF9-411F-4B99-8279-524EE7F3D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566973"/>
            <a:ext cx="7735170" cy="57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6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69BB-4B1A-4FE7-BAAF-4D7C073A3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Alston Scott Householder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FDC88E-81E7-4563-ACA3-EFFDF73F9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3000" y="4307840"/>
            <a:ext cx="3931920" cy="1066800"/>
          </a:xfrm>
        </p:spPr>
        <p:txBody>
          <a:bodyPr>
            <a:normAutofit fontScale="62500" lnSpcReduction="20000"/>
          </a:bodyPr>
          <a:lstStyle/>
          <a:p>
            <a:r>
              <a:rPr lang="en-CA" sz="5900" dirty="0"/>
              <a:t> </a:t>
            </a:r>
            <a:r>
              <a:rPr lang="en-CA" sz="4500" dirty="0"/>
              <a:t>Inventor of Householder reflections</a:t>
            </a:r>
            <a:r>
              <a:rPr lang="en-CA" dirty="0"/>
              <a:t>.</a:t>
            </a:r>
          </a:p>
        </p:txBody>
      </p:sp>
      <p:pic>
        <p:nvPicPr>
          <p:cNvPr id="3074" name="Picture 2" descr="alt text">
            <a:extLst>
              <a:ext uri="{FF2B5EF4-FFF2-40B4-BE49-F238E27FC236}">
                <a16:creationId xmlns:a16="http://schemas.microsoft.com/office/drawing/2014/main" id="{7D7B5B20-9E37-4A8F-80BA-62061BBDC09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5" b="1064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141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B9614-474D-4AC2-B28A-FF46739F6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Singapore </a:t>
            </a:r>
            <a:br>
              <a:rPr lang="en-CA" dirty="0"/>
            </a:br>
            <a:r>
              <a:rPr lang="en-CA" dirty="0"/>
              <a:t>1957-1962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211E4C5-2604-4982-8DB5-588D159081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026" r="50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9230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A36B9-3061-4A31-B747-31AC04712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Saving turtles in Malaya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4408C32-AC36-4C22-A420-E64DC6A49E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764" b="237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88707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972B16-EC37-43CE-AA70-3BF0EA5E619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650" r="7650"/>
          <a:stretch>
            <a:fillRect/>
          </a:stretch>
        </p:blipFill>
        <p:spPr>
          <a:xfrm>
            <a:off x="4034673" y="616117"/>
            <a:ext cx="7166539" cy="5640829"/>
          </a:xfrm>
        </p:spPr>
      </p:pic>
    </p:spTree>
    <p:extLst>
      <p:ext uri="{BB962C8B-B14F-4D97-AF65-F5344CB8AC3E}">
        <p14:creationId xmlns:p14="http://schemas.microsoft.com/office/powerpoint/2010/main" val="3933555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EDC59-EE9E-4E0F-BD86-5C153D424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India </a:t>
            </a:r>
            <a:r>
              <a:rPr lang="en-CA" dirty="0" err="1"/>
              <a:t>enroute</a:t>
            </a:r>
            <a:r>
              <a:rPr lang="en-CA" dirty="0"/>
              <a:t> to Canada  1962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4654358-0356-47BB-8653-941B9D59273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339" r="3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71916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B366E1-677D-4FC9-AE2E-8281BAEF35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435" r="54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1534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94867-CB4D-4C94-85C7-24A7B114D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Climbing on Yamnuska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B019E1-F488-4CA9-B273-00F83DEB49D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816" r="68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374054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142</TotalTime>
  <Words>165</Words>
  <Application>Microsoft Office PowerPoint</Application>
  <PresentationFormat>Widescreen</PresentationFormat>
  <Paragraphs>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Corbel</vt:lpstr>
      <vt:lpstr>Basis</vt:lpstr>
      <vt:lpstr>On Working with Peter Lancaster for 60 Years</vt:lpstr>
      <vt:lpstr>Alexander Markowich  Ostrowski</vt:lpstr>
      <vt:lpstr>Alston Scott Householder</vt:lpstr>
      <vt:lpstr>Singapore  1957-1962</vt:lpstr>
      <vt:lpstr>Saving turtles in Malaya</vt:lpstr>
      <vt:lpstr>PowerPoint Presentation</vt:lpstr>
      <vt:lpstr>India enroute to Canada  1962</vt:lpstr>
      <vt:lpstr>PowerPoint Presentation</vt:lpstr>
      <vt:lpstr>Climbing on Yamnuska</vt:lpstr>
      <vt:lpstr>The summit!</vt:lpstr>
      <vt:lpstr>Calgary Math Department Centennial Expedition 1967</vt:lpstr>
      <vt:lpstr>North Wales 1969</vt:lpstr>
      <vt:lpstr>The Dolomites 1969</vt:lpstr>
      <vt:lpstr>Grotto Mountain, Bow Valley</vt:lpstr>
      <vt:lpstr>The Math Dep’t on Okotoks Rock</vt:lpstr>
      <vt:lpstr>XC Skiing</vt:lpstr>
      <vt:lpstr>Colleagues and graduate students at Lac des Arcs</vt:lpstr>
      <vt:lpstr>With  Leiba Rodman and Israel Gohberg</vt:lpstr>
      <vt:lpstr>Peter and Edna with Israel Gohberg</vt:lpstr>
      <vt:lpstr>In Iran with Hadi Kharaghani and colleagues, 1978</vt:lpstr>
      <vt:lpstr>Banff, 1984</vt:lpstr>
      <vt:lpstr>Soviet Union, 1985</vt:lpstr>
      <vt:lpstr>The Nottingham Group 2011</vt:lpstr>
      <vt:lpstr>Grandchildren Lynnea and Duncan</vt:lpstr>
      <vt:lpstr>Still at it!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Working with Peter Lancaster for More than 50 Years</dc:title>
  <dc:creator>Jane Lancaster</dc:creator>
  <cp:lastModifiedBy>Jane Lancaster</cp:lastModifiedBy>
  <cp:revision>25</cp:revision>
  <dcterms:created xsi:type="dcterms:W3CDTF">2017-06-30T01:46:05Z</dcterms:created>
  <dcterms:modified xsi:type="dcterms:W3CDTF">2017-06-30T18:26:30Z</dcterms:modified>
</cp:coreProperties>
</file>