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3" r:id="rId3"/>
    <p:sldId id="257" r:id="rId4"/>
    <p:sldId id="261" r:id="rId5"/>
    <p:sldId id="274" r:id="rId6"/>
    <p:sldId id="258" r:id="rId7"/>
    <p:sldId id="259" r:id="rId8"/>
    <p:sldId id="264" r:id="rId9"/>
    <p:sldId id="260" r:id="rId10"/>
    <p:sldId id="265" r:id="rId11"/>
    <p:sldId id="266" r:id="rId12"/>
    <p:sldId id="267" r:id="rId13"/>
    <p:sldId id="269" r:id="rId14"/>
    <p:sldId id="268" r:id="rId15"/>
    <p:sldId id="270" r:id="rId16"/>
    <p:sldId id="271" r:id="rId17"/>
    <p:sldId id="272" r:id="rId18"/>
    <p:sldId id="273" r:id="rId19"/>
    <p:sldId id="275" r:id="rId20"/>
    <p:sldId id="276" r:id="rId21"/>
    <p:sldId id="278" r:id="rId22"/>
    <p:sldId id="277" r:id="rId23"/>
    <p:sldId id="279" r:id="rId24"/>
    <p:sldId id="280" r:id="rId25"/>
    <p:sldId id="281"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6" autoAdjust="0"/>
    <p:restoredTop sz="94660"/>
  </p:normalViewPr>
  <p:slideViewPr>
    <p:cSldViewPr snapToGrid="0">
      <p:cViewPr varScale="1">
        <p:scale>
          <a:sx n="64" d="100"/>
          <a:sy n="64" d="100"/>
        </p:scale>
        <p:origin x="474"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F842C78-1D23-4B38-9195-DAC9AA1B892C}"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1235273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42C78-1D23-4B38-9195-DAC9AA1B892C}"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11299123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42C78-1D23-4B38-9195-DAC9AA1B892C}"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357280389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F842C78-1D23-4B38-9195-DAC9AA1B892C}"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11509464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842C78-1D23-4B38-9195-DAC9AA1B892C}" type="datetimeFigureOut">
              <a:rPr lang="en-US" smtClean="0"/>
              <a:t>3/12/2016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3026020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F842C78-1D23-4B38-9195-DAC9AA1B892C}"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20738525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F842C78-1D23-4B38-9195-DAC9AA1B892C}" type="datetimeFigureOut">
              <a:rPr lang="en-US" smtClean="0"/>
              <a:t>3/12/2016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165657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F842C78-1D23-4B38-9195-DAC9AA1B892C}" type="datetimeFigureOut">
              <a:rPr lang="en-US" smtClean="0"/>
              <a:t>3/12/2016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328987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842C78-1D23-4B38-9195-DAC9AA1B892C}" type="datetimeFigureOut">
              <a:rPr lang="en-US" smtClean="0"/>
              <a:t>3/12/2016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264532473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42C78-1D23-4B38-9195-DAC9AA1B892C}"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3288712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842C78-1D23-4B38-9195-DAC9AA1B892C}" type="datetimeFigureOut">
              <a:rPr lang="en-US" smtClean="0"/>
              <a:t>3/12/2016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C828593-521B-41B6-BF4E-B59818395C11}" type="slidenum">
              <a:rPr lang="en-US" smtClean="0"/>
              <a:t>‹#›</a:t>
            </a:fld>
            <a:endParaRPr lang="en-US"/>
          </a:p>
        </p:txBody>
      </p:sp>
    </p:spTree>
    <p:extLst>
      <p:ext uri="{BB962C8B-B14F-4D97-AF65-F5344CB8AC3E}">
        <p14:creationId xmlns:p14="http://schemas.microsoft.com/office/powerpoint/2010/main" val="29200652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F842C78-1D23-4B38-9195-DAC9AA1B892C}" type="datetimeFigureOut">
              <a:rPr lang="en-US" smtClean="0"/>
              <a:t>3/12/2016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C828593-521B-41B6-BF4E-B59818395C11}" type="slidenum">
              <a:rPr lang="en-US" smtClean="0"/>
              <a:t>‹#›</a:t>
            </a:fld>
            <a:endParaRPr lang="en-US"/>
          </a:p>
        </p:txBody>
      </p:sp>
    </p:spTree>
    <p:extLst>
      <p:ext uri="{BB962C8B-B14F-4D97-AF65-F5344CB8AC3E}">
        <p14:creationId xmlns:p14="http://schemas.microsoft.com/office/powerpoint/2010/main" val="4010220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8.emf"/><Relationship Id="rId5" Type="http://schemas.openxmlformats.org/officeDocument/2006/relationships/image" Target="../media/image20.pn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4" Type="http://schemas.openxmlformats.org/officeDocument/2006/relationships/image" Target="../media/image8.emf"/></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tif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2.png"/><Relationship Id="rId7" Type="http://schemas.openxmlformats.org/officeDocument/2006/relationships/image" Target="../media/image36.jpeg"/><Relationship Id="rId2" Type="http://schemas.openxmlformats.org/officeDocument/2006/relationships/image" Target="../media/image31.png"/><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image" Target="../media/image33.png"/></Relationships>
</file>

<file path=ppt/slides/_rels/slide2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png"/><Relationship Id="rId1" Type="http://schemas.openxmlformats.org/officeDocument/2006/relationships/slideLayout" Target="../slideLayouts/slideLayout2.xml"/><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6.wmf"/><Relationship Id="rId5" Type="http://schemas.openxmlformats.org/officeDocument/2006/relationships/oleObject" Target="../embeddings/oleObject2.bin"/><Relationship Id="rId4" Type="http://schemas.openxmlformats.org/officeDocument/2006/relationships/image" Target="../media/image5.wmf"/></Relationships>
</file>

<file path=ppt/slides/_rels/slide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6.bin"/><Relationship Id="rId3" Type="http://schemas.openxmlformats.org/officeDocument/2006/relationships/image" Target="../media/image8.emf"/><Relationship Id="rId7"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embeddings/oleObject5.bin"/><Relationship Id="rId11" Type="http://schemas.openxmlformats.org/officeDocument/2006/relationships/image" Target="../media/image15.wmf"/><Relationship Id="rId5" Type="http://schemas.openxmlformats.org/officeDocument/2006/relationships/image" Target="../media/image12.wmf"/><Relationship Id="rId10" Type="http://schemas.openxmlformats.org/officeDocument/2006/relationships/oleObject" Target="../embeddings/oleObject7.bin"/><Relationship Id="rId4" Type="http://schemas.openxmlformats.org/officeDocument/2006/relationships/oleObject" Target="../embeddings/oleObject4.bin"/><Relationship Id="rId9" Type="http://schemas.openxmlformats.org/officeDocument/2006/relationships/image" Target="../media/image1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1249" y="4298"/>
            <a:ext cx="12193249" cy="2227501"/>
          </a:xfrm>
          <a:prstGeom prst="rect">
            <a:avLst/>
          </a:prstGeom>
          <a:noFill/>
          <a:ln w="9525">
            <a:noFill/>
            <a:miter lim="800000"/>
            <a:headEnd/>
            <a:tailEnd/>
          </a:ln>
        </p:spPr>
      </p:pic>
      <p:pic>
        <p:nvPicPr>
          <p:cNvPr id="5128" name="Picture 8" descr="logo-utd"/>
          <p:cNvPicPr>
            <a:picLocks noChangeAspect="1" noChangeArrowheads="1"/>
          </p:cNvPicPr>
          <p:nvPr/>
        </p:nvPicPr>
        <p:blipFill>
          <a:blip r:embed="rId3" cstate="print"/>
          <a:srcRect/>
          <a:stretch>
            <a:fillRect/>
          </a:stretch>
        </p:blipFill>
        <p:spPr bwMode="auto">
          <a:xfrm>
            <a:off x="1532694" y="241110"/>
            <a:ext cx="753306" cy="381014"/>
          </a:xfrm>
          <a:prstGeom prst="rect">
            <a:avLst/>
          </a:prstGeom>
          <a:noFill/>
          <a:ln w="9525">
            <a:noFill/>
            <a:miter lim="800000"/>
            <a:headEnd/>
            <a:tailEnd/>
          </a:ln>
        </p:spPr>
      </p:pic>
      <p:sp>
        <p:nvSpPr>
          <p:cNvPr id="5129" name="Slide Number Placeholder 9"/>
          <p:cNvSpPr>
            <a:spLocks noGrp="1"/>
          </p:cNvSpPr>
          <p:nvPr>
            <p:ph type="sldNum" sz="quarter" idx="12"/>
          </p:nvPr>
        </p:nvSpPr>
        <p:spPr>
          <a:noFill/>
        </p:spPr>
        <p:txBody>
          <a:bodyPr/>
          <a:lstStyle/>
          <a:p>
            <a:fld id="{3098E076-74A3-413E-99E2-18EE5611AA55}" type="slidenum">
              <a:rPr lang="en-US" smtClean="0"/>
              <a:pPr/>
              <a:t>1</a:t>
            </a:fld>
            <a:endParaRPr lang="en-US" dirty="0" smtClean="0"/>
          </a:p>
        </p:txBody>
      </p:sp>
      <p:sp>
        <p:nvSpPr>
          <p:cNvPr id="17410" name="Rectangle 2"/>
          <p:cNvSpPr>
            <a:spLocks noChangeArrowheads="1"/>
          </p:cNvSpPr>
          <p:nvPr/>
        </p:nvSpPr>
        <p:spPr bwMode="auto">
          <a:xfrm>
            <a:off x="620193" y="3731492"/>
            <a:ext cx="6934200" cy="132343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pPr>
            <a:r>
              <a:rPr lang="en-US" sz="2000" dirty="0">
                <a:latin typeface="Arial" pitchFamily="34" charset="0"/>
                <a:ea typeface="Calibri" pitchFamily="34" charset="0"/>
                <a:cs typeface="Arial" pitchFamily="34" charset="0"/>
              </a:rPr>
              <a:t>Daniel A. Griffith</a:t>
            </a:r>
          </a:p>
          <a:p>
            <a:pPr fontAlgn="base">
              <a:spcBef>
                <a:spcPct val="0"/>
              </a:spcBef>
              <a:spcAft>
                <a:spcPct val="0"/>
              </a:spcAft>
            </a:pPr>
            <a:r>
              <a:rPr lang="en-US" sz="2000" dirty="0">
                <a:latin typeface="Arial" pitchFamily="34" charset="0"/>
                <a:cs typeface="Arial" pitchFamily="34" charset="0"/>
              </a:rPr>
              <a:t>Ashbel Smith Professor of Geospatial Information </a:t>
            </a:r>
            <a:r>
              <a:rPr lang="en-US" sz="2000" dirty="0" smtClean="0">
                <a:latin typeface="Arial" pitchFamily="34" charset="0"/>
                <a:cs typeface="Arial" pitchFamily="34" charset="0"/>
              </a:rPr>
              <a:t>Sciences</a:t>
            </a:r>
          </a:p>
          <a:p>
            <a:pPr fontAlgn="base">
              <a:spcBef>
                <a:spcPct val="0"/>
              </a:spcBef>
              <a:spcAft>
                <a:spcPct val="0"/>
              </a:spcAft>
            </a:pPr>
            <a:r>
              <a:rPr lang="en-US" sz="2000" dirty="0" smtClean="0">
                <a:latin typeface="Arial" pitchFamily="34" charset="0"/>
                <a:cs typeface="Arial" pitchFamily="34" charset="0"/>
              </a:rPr>
              <a:t>&amp;</a:t>
            </a:r>
          </a:p>
          <a:p>
            <a:pPr fontAlgn="base">
              <a:spcBef>
                <a:spcPct val="0"/>
              </a:spcBef>
              <a:spcAft>
                <a:spcPct val="0"/>
              </a:spcAft>
            </a:pPr>
            <a:r>
              <a:rPr lang="en-US" sz="2000" dirty="0" smtClean="0">
                <a:latin typeface="Arial" pitchFamily="34" charset="0"/>
                <a:cs typeface="Arial" pitchFamily="34" charset="0"/>
              </a:rPr>
              <a:t>Yongwan Chun</a:t>
            </a:r>
            <a:endParaRPr lang="en-US" sz="2000" dirty="0">
              <a:latin typeface="Arial" pitchFamily="34" charset="0"/>
              <a:cs typeface="Arial" pitchFamily="34" charset="0"/>
            </a:endParaRPr>
          </a:p>
        </p:txBody>
      </p:sp>
      <p:sp>
        <p:nvSpPr>
          <p:cNvPr id="5124" name="Rectangle 3"/>
          <p:cNvSpPr>
            <a:spLocks noGrp="1" noChangeArrowheads="1"/>
          </p:cNvSpPr>
          <p:nvPr>
            <p:ph type="ctrTitle"/>
          </p:nvPr>
        </p:nvSpPr>
        <p:spPr>
          <a:xfrm>
            <a:off x="978058" y="1940373"/>
            <a:ext cx="8869680" cy="1838203"/>
          </a:xfrm>
          <a:noFill/>
          <a:ln>
            <a:noFill/>
          </a:ln>
        </p:spPr>
        <p:txBody>
          <a:bodyPr>
            <a:noAutofit/>
          </a:bodyPr>
          <a:lstStyle/>
          <a:p>
            <a:r>
              <a:rPr lang="en-US" sz="4000" b="1" dirty="0">
                <a:solidFill>
                  <a:srgbClr val="7030A0"/>
                </a:solidFill>
                <a:latin typeface="Algerian" panose="04020705040A02060702" pitchFamily="82" charset="0"/>
              </a:rPr>
              <a:t>Spatial Autocorrelation and Uncertainty Associated With Remotely Sensed Data</a:t>
            </a:r>
          </a:p>
        </p:txBody>
      </p:sp>
      <p:pic>
        <p:nvPicPr>
          <p:cNvPr id="2" name="Picture 1"/>
          <p:cNvPicPr>
            <a:picLocks noChangeAspect="1"/>
          </p:cNvPicPr>
          <p:nvPr/>
        </p:nvPicPr>
        <p:blipFill rotWithShape="1">
          <a:blip r:embed="rId4">
            <a:extLst>
              <a:ext uri="{28A0092B-C50C-407E-A947-70E740481C1C}">
                <a14:useLocalDpi xmlns:a14="http://schemas.microsoft.com/office/drawing/2010/main" val="0"/>
              </a:ext>
            </a:extLst>
          </a:blip>
          <a:srcRect t="20418" b="9745"/>
          <a:stretch/>
        </p:blipFill>
        <p:spPr>
          <a:xfrm>
            <a:off x="0" y="5081666"/>
            <a:ext cx="12192000" cy="1776334"/>
          </a:xfrm>
          <a:prstGeom prst="rect">
            <a:avLst/>
          </a:prstGeom>
        </p:spPr>
      </p:pic>
      <p:pic>
        <p:nvPicPr>
          <p:cNvPr id="8" name="Picture 5" descr="GIS-illustration"/>
          <p:cNvPicPr>
            <a:picLocks noChangeAspect="1" noChangeArrowheads="1"/>
          </p:cNvPicPr>
          <p:nvPr/>
        </p:nvPicPr>
        <p:blipFill>
          <a:blip r:embed="rId5" cstate="print"/>
          <a:srcRect r="2347"/>
          <a:stretch>
            <a:fillRect/>
          </a:stretch>
        </p:blipFill>
        <p:spPr bwMode="auto">
          <a:xfrm>
            <a:off x="9487656" y="2023583"/>
            <a:ext cx="2378075" cy="3962400"/>
          </a:xfrm>
          <a:prstGeom prst="rect">
            <a:avLst/>
          </a:prstGeom>
          <a:noFill/>
          <a:ln w="9525">
            <a:noFill/>
            <a:miter lim="800000"/>
            <a:headEnd/>
            <a:tailEnd/>
          </a:ln>
        </p:spPr>
      </p:pic>
    </p:spTree>
    <p:extLst>
      <p:ext uri="{BB962C8B-B14F-4D97-AF65-F5344CB8AC3E}">
        <p14:creationId xmlns:p14="http://schemas.microsoft.com/office/powerpoint/2010/main" val="20299435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Comparative Simulation Results</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1" y="2118366"/>
            <a:ext cx="10515600" cy="3977942"/>
          </a:xfrm>
          <a:prstGeom prst="rect">
            <a:avLst/>
          </a:prstGeom>
        </p:spPr>
      </p:pic>
    </p:spTree>
    <p:extLst>
      <p:ext uri="{BB962C8B-B14F-4D97-AF65-F5344CB8AC3E}">
        <p14:creationId xmlns:p14="http://schemas.microsoft.com/office/powerpoint/2010/main" val="31984843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4655" y="365125"/>
            <a:ext cx="11227633" cy="1325563"/>
          </a:xfrm>
          <a:solidFill>
            <a:srgbClr val="FFFF00"/>
          </a:solidFill>
        </p:spPr>
        <p:txBody>
          <a:bodyPr/>
          <a:lstStyle/>
          <a:p>
            <a:pPr algn="ctr"/>
            <a:r>
              <a:rPr lang="en-US" dirty="0" smtClean="0"/>
              <a:t>From 400-by-400 Image Simulation Experiments</a:t>
            </a:r>
            <a:endParaRPr lang="en-US" dirty="0"/>
          </a:p>
        </p:txBody>
      </p:sp>
      <p:pic>
        <p:nvPicPr>
          <p:cNvPr id="4" name="Picture 3" descr="C:\Users\dag054000\Desktop\mansucript submissions\Remote Sensing\var-rho\Beta-graph-composite.png"/>
          <p:cNvPicPr/>
          <p:nvPr/>
        </p:nvPicPr>
        <p:blipFill>
          <a:blip r:embed="rId2" cstate="print"/>
          <a:srcRect/>
          <a:stretch>
            <a:fillRect/>
          </a:stretch>
        </p:blipFill>
        <p:spPr bwMode="auto">
          <a:xfrm>
            <a:off x="524654" y="1992296"/>
            <a:ext cx="5546361" cy="3868857"/>
          </a:xfrm>
          <a:prstGeom prst="rect">
            <a:avLst/>
          </a:prstGeom>
          <a:noFill/>
          <a:ln w="9525">
            <a:noFill/>
            <a:miter lim="800000"/>
            <a:headEnd/>
            <a:tailEnd/>
          </a:ln>
        </p:spPr>
      </p:pic>
      <p:pic>
        <p:nvPicPr>
          <p:cNvPr id="5" name="Picture 4" descr="C:\Users\dag054000\Desktop\mansucript submissions\Remote Sensing\var-rho\Beta-graph-rho=0.png"/>
          <p:cNvPicPr/>
          <p:nvPr/>
        </p:nvPicPr>
        <p:blipFill>
          <a:blip r:embed="rId3" cstate="print"/>
          <a:srcRect/>
          <a:stretch>
            <a:fillRect/>
          </a:stretch>
        </p:blipFill>
        <p:spPr bwMode="auto">
          <a:xfrm>
            <a:off x="7340807" y="2098992"/>
            <a:ext cx="1371600" cy="831215"/>
          </a:xfrm>
          <a:prstGeom prst="rect">
            <a:avLst/>
          </a:prstGeom>
          <a:noFill/>
          <a:ln w="9525">
            <a:noFill/>
            <a:miter lim="800000"/>
            <a:headEnd/>
            <a:tailEnd/>
          </a:ln>
        </p:spPr>
      </p:pic>
      <p:pic>
        <p:nvPicPr>
          <p:cNvPr id="6" name="Picture 5" descr="C:\Users\dag054000\Desktop\mansucript submissions\Remote Sensing\var-rho\Beta-graph-rho=0.5.png"/>
          <p:cNvPicPr/>
          <p:nvPr/>
        </p:nvPicPr>
        <p:blipFill>
          <a:blip r:embed="rId4" cstate="print"/>
          <a:srcRect/>
          <a:stretch>
            <a:fillRect/>
          </a:stretch>
        </p:blipFill>
        <p:spPr bwMode="auto">
          <a:xfrm>
            <a:off x="7340807" y="3488411"/>
            <a:ext cx="1371600" cy="831215"/>
          </a:xfrm>
          <a:prstGeom prst="rect">
            <a:avLst/>
          </a:prstGeom>
          <a:noFill/>
          <a:ln w="9525">
            <a:noFill/>
            <a:miter lim="800000"/>
            <a:headEnd/>
            <a:tailEnd/>
          </a:ln>
        </p:spPr>
      </p:pic>
      <p:pic>
        <p:nvPicPr>
          <p:cNvPr id="7" name="Picture 6" descr="C:\Users\dag054000\Desktop\mansucript submissions\Remote Sensing\var-rho\Beta-graph-rho=0.95.png"/>
          <p:cNvPicPr/>
          <p:nvPr/>
        </p:nvPicPr>
        <p:blipFill>
          <a:blip r:embed="rId5" cstate="print"/>
          <a:srcRect/>
          <a:stretch>
            <a:fillRect/>
          </a:stretch>
        </p:blipFill>
        <p:spPr bwMode="auto">
          <a:xfrm>
            <a:off x="7340807" y="4786360"/>
            <a:ext cx="1371600" cy="822960"/>
          </a:xfrm>
          <a:prstGeom prst="rect">
            <a:avLst/>
          </a:prstGeom>
          <a:noFill/>
          <a:ln w="9525">
            <a:noFill/>
            <a:miter lim="800000"/>
            <a:headEnd/>
            <a:tailEnd/>
          </a:ln>
        </p:spPr>
      </p:pic>
      <p:pic>
        <p:nvPicPr>
          <p:cNvPr id="8" name="Picture 7"/>
          <p:cNvPicPr>
            <a:picLocks noChangeAspect="1"/>
          </p:cNvPicPr>
          <p:nvPr/>
        </p:nvPicPr>
        <p:blipFill>
          <a:blip r:embed="rId6"/>
          <a:stretch>
            <a:fillRect/>
          </a:stretch>
        </p:blipFill>
        <p:spPr>
          <a:xfrm>
            <a:off x="3297834" y="5861153"/>
            <a:ext cx="445156" cy="723401"/>
          </a:xfrm>
          <a:prstGeom prst="rect">
            <a:avLst/>
          </a:prstGeom>
        </p:spPr>
      </p:pic>
    </p:spTree>
    <p:extLst>
      <p:ext uri="{BB962C8B-B14F-4D97-AF65-F5344CB8AC3E}">
        <p14:creationId xmlns:p14="http://schemas.microsoft.com/office/powerpoint/2010/main" val="938470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Principal Implication</a:t>
            </a:r>
            <a:endParaRPr lang="en-US" dirty="0"/>
          </a:p>
        </p:txBody>
      </p:sp>
      <p:sp>
        <p:nvSpPr>
          <p:cNvPr id="3" name="Content Placeholder 2"/>
          <p:cNvSpPr>
            <a:spLocks noGrp="1"/>
          </p:cNvSpPr>
          <p:nvPr>
            <p:ph idx="1"/>
          </p:nvPr>
        </p:nvSpPr>
        <p:spPr/>
        <p:txBody>
          <a:bodyPr>
            <a:normAutofit/>
          </a:bodyPr>
          <a:lstStyle/>
          <a:p>
            <a:pPr marL="225425" indent="-225425">
              <a:buNone/>
            </a:pPr>
            <a:r>
              <a:rPr lang="en-US" sz="3200" dirty="0" smtClean="0"/>
              <a:t>Standard errors are so small that virtually everything is significant</a:t>
            </a:r>
          </a:p>
          <a:p>
            <a:pPr marL="225425" indent="-225425">
              <a:buNone/>
            </a:pPr>
            <a:r>
              <a:rPr lang="en-US" sz="3200" dirty="0" smtClean="0"/>
              <a:t>FL Everglades NDVI: 95% CI is (0.948, 0.962)</a:t>
            </a:r>
          </a:p>
          <a:p>
            <a:pPr marL="225425" indent="-225425">
              <a:buNone/>
            </a:pPr>
            <a:r>
              <a:rPr lang="en-US" sz="3200" dirty="0" smtClean="0"/>
              <a:t>FL Everglades NBR: 95% CI is (0.867, 0.884)</a:t>
            </a:r>
          </a:p>
          <a:p>
            <a:pPr marL="225425" indent="-225425">
              <a:buNone/>
            </a:pPr>
            <a:endParaRPr lang="en-US" sz="3200" dirty="0"/>
          </a:p>
          <a:p>
            <a:pPr marL="225425" indent="-225425">
              <a:buNone/>
            </a:pPr>
            <a:r>
              <a:rPr lang="en-US" sz="3200" dirty="0" smtClean="0"/>
              <a:t>These results indicate what the population spatial autocorrelation might be with repeated remote sensing</a:t>
            </a:r>
            <a:endParaRPr lang="en-US" sz="3200" dirty="0"/>
          </a:p>
        </p:txBody>
      </p:sp>
    </p:spTree>
    <p:extLst>
      <p:ext uri="{BB962C8B-B14F-4D97-AF65-F5344CB8AC3E}">
        <p14:creationId xmlns:p14="http://schemas.microsoft.com/office/powerpoint/2010/main" val="34807088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Relevant Questions for Spatial Analysts</a:t>
            </a:r>
            <a:endParaRPr lang="en-US" dirty="0"/>
          </a:p>
        </p:txBody>
      </p:sp>
      <p:sp>
        <p:nvSpPr>
          <p:cNvPr id="3" name="Content Placeholder 2"/>
          <p:cNvSpPr>
            <a:spLocks noGrp="1"/>
          </p:cNvSpPr>
          <p:nvPr>
            <p:ph idx="1"/>
          </p:nvPr>
        </p:nvSpPr>
        <p:spPr/>
        <p:txBody>
          <a:bodyPr>
            <a:noAutofit/>
          </a:bodyPr>
          <a:lstStyle/>
          <a:p>
            <a:pPr marL="465138" indent="-465138">
              <a:buNone/>
            </a:pPr>
            <a:r>
              <a:rPr lang="en-US" sz="3200" dirty="0" smtClean="0"/>
              <a:t>What happens if I select an image in a different location?</a:t>
            </a:r>
          </a:p>
          <a:p>
            <a:pPr marL="465138" indent="-465138">
              <a:buNone/>
            </a:pPr>
            <a:endParaRPr lang="en-US" sz="3200" dirty="0"/>
          </a:p>
          <a:p>
            <a:pPr marL="465138" indent="-465138">
              <a:buNone/>
            </a:pPr>
            <a:r>
              <a:rPr lang="en-US" sz="3200" dirty="0" smtClean="0"/>
              <a:t>What happens if I select an image that is slightly shifted?</a:t>
            </a:r>
          </a:p>
          <a:p>
            <a:pPr marL="465138" indent="-465138">
              <a:buNone/>
            </a:pPr>
            <a:endParaRPr lang="en-US" sz="3200" dirty="0"/>
          </a:p>
          <a:p>
            <a:pPr marL="465138" indent="-465138">
              <a:buNone/>
            </a:pPr>
            <a:r>
              <a:rPr lang="en-US" sz="3200" dirty="0" smtClean="0"/>
              <a:t>What happens if I randomly sample my geographic landscape?</a:t>
            </a:r>
          </a:p>
          <a:p>
            <a:pPr marL="465138" indent="-465138">
              <a:buNone/>
            </a:pPr>
            <a:endParaRPr lang="en-US" sz="3200" dirty="0"/>
          </a:p>
          <a:p>
            <a:pPr marL="465138" indent="-465138">
              <a:buNone/>
            </a:pPr>
            <a:r>
              <a:rPr lang="en-US" sz="3200" dirty="0" smtClean="0"/>
              <a:t>What happens if I increase the scale of my geographic landscape?</a:t>
            </a:r>
            <a:endParaRPr lang="en-US" sz="3200" dirty="0"/>
          </a:p>
        </p:txBody>
      </p:sp>
    </p:spTree>
    <p:extLst>
      <p:ext uri="{BB962C8B-B14F-4D97-AF65-F5344CB8AC3E}">
        <p14:creationId xmlns:p14="http://schemas.microsoft.com/office/powerpoint/2010/main" val="41574466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8941"/>
          </a:xfrm>
          <a:solidFill>
            <a:srgbClr val="FFFF00"/>
          </a:solidFill>
        </p:spPr>
        <p:txBody>
          <a:bodyPr/>
          <a:lstStyle/>
          <a:p>
            <a:pPr algn="ctr"/>
            <a:r>
              <a:rPr lang="en-US" dirty="0" smtClean="0"/>
              <a:t>Experiment #1: coterminous images</a:t>
            </a:r>
            <a:endParaRPr lang="en-US" dirty="0"/>
          </a:p>
        </p:txBody>
      </p:sp>
      <p:sp>
        <p:nvSpPr>
          <p:cNvPr id="3" name="Content Placeholder 2"/>
          <p:cNvSpPr>
            <a:spLocks noGrp="1"/>
          </p:cNvSpPr>
          <p:nvPr>
            <p:ph idx="1"/>
          </p:nvPr>
        </p:nvSpPr>
        <p:spPr>
          <a:xfrm>
            <a:off x="838200" y="5666281"/>
            <a:ext cx="10515600" cy="510681"/>
          </a:xfrm>
        </p:spPr>
        <p:txBody>
          <a:bodyPr>
            <a:normAutofit fontScale="85000" lnSpcReduction="10000"/>
          </a:bodyPr>
          <a:lstStyle/>
          <a:p>
            <a:pPr marL="0" indent="0">
              <a:buNone/>
            </a:pPr>
            <a:r>
              <a:rPr lang="en-US" dirty="0" smtClean="0"/>
              <a:t>Geographic variability of      is much greater than indicated by it asymptotic variance</a:t>
            </a:r>
            <a:endParaRPr lang="en-US" dirty="0"/>
          </a:p>
        </p:txBody>
      </p:sp>
      <p:pic>
        <p:nvPicPr>
          <p:cNvPr id="5" name="Picture 4"/>
          <p:cNvPicPr>
            <a:picLocks noChangeAspect="1"/>
          </p:cNvPicPr>
          <p:nvPr/>
        </p:nvPicPr>
        <p:blipFill>
          <a:blip r:embed="rId2"/>
          <a:stretch>
            <a:fillRect/>
          </a:stretch>
        </p:blipFill>
        <p:spPr>
          <a:xfrm>
            <a:off x="741003" y="1453759"/>
            <a:ext cx="5308733" cy="4033657"/>
          </a:xfrm>
          <a:prstGeom prst="rect">
            <a:avLst/>
          </a:prstGeom>
        </p:spPr>
      </p:pic>
      <p:pic>
        <p:nvPicPr>
          <p:cNvPr id="6" name="Picture 5"/>
          <p:cNvPicPr>
            <a:picLocks noChangeAspect="1"/>
          </p:cNvPicPr>
          <p:nvPr/>
        </p:nvPicPr>
        <p:blipFill>
          <a:blip r:embed="rId3"/>
          <a:stretch>
            <a:fillRect/>
          </a:stretch>
        </p:blipFill>
        <p:spPr>
          <a:xfrm>
            <a:off x="6086005" y="1442317"/>
            <a:ext cx="5304064" cy="4030109"/>
          </a:xfrm>
          <a:prstGeom prst="rect">
            <a:avLst/>
          </a:prstGeom>
        </p:spPr>
      </p:pic>
      <p:pic>
        <p:nvPicPr>
          <p:cNvPr id="7" name="Picture 6"/>
          <p:cNvPicPr>
            <a:picLocks noChangeAspect="1"/>
          </p:cNvPicPr>
          <p:nvPr/>
        </p:nvPicPr>
        <p:blipFill>
          <a:blip r:embed="rId4"/>
          <a:stretch>
            <a:fillRect/>
          </a:stretch>
        </p:blipFill>
        <p:spPr>
          <a:xfrm>
            <a:off x="3982036" y="5559921"/>
            <a:ext cx="379706" cy="617042"/>
          </a:xfrm>
          <a:prstGeom prst="rect">
            <a:avLst/>
          </a:prstGeom>
        </p:spPr>
      </p:pic>
    </p:spTree>
    <p:extLst>
      <p:ext uri="{BB962C8B-B14F-4D97-AF65-F5344CB8AC3E}">
        <p14:creationId xmlns:p14="http://schemas.microsoft.com/office/powerpoint/2010/main" val="9605786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Frequency Distributions: r = 156</a:t>
            </a:r>
            <a:endParaRPr lang="en-US" dirty="0"/>
          </a:p>
        </p:txBody>
      </p:sp>
      <p:sp>
        <p:nvSpPr>
          <p:cNvPr id="3" name="Content Placeholder 2"/>
          <p:cNvSpPr>
            <a:spLocks noGrp="1"/>
          </p:cNvSpPr>
          <p:nvPr>
            <p:ph idx="1"/>
          </p:nvPr>
        </p:nvSpPr>
        <p:spPr>
          <a:xfrm>
            <a:off x="838200" y="6086010"/>
            <a:ext cx="10515600" cy="450719"/>
          </a:xfrm>
        </p:spPr>
        <p:txBody>
          <a:bodyPr>
            <a:normAutofit lnSpcReduction="10000"/>
          </a:bodyPr>
          <a:lstStyle/>
          <a:p>
            <a:pPr marL="0" indent="0" algn="ctr">
              <a:buNone/>
            </a:pPr>
            <a:r>
              <a:rPr lang="en-US" dirty="0" smtClean="0"/>
              <a:t>water versus land: a heterogeneous geographic landscape</a:t>
            </a:r>
            <a:endParaRPr lang="en-US" dirty="0"/>
          </a:p>
        </p:txBody>
      </p:sp>
      <p:pic>
        <p:nvPicPr>
          <p:cNvPr id="4" name="Picture 3"/>
          <p:cNvPicPr>
            <a:picLocks noChangeAspect="1"/>
          </p:cNvPicPr>
          <p:nvPr/>
        </p:nvPicPr>
        <p:blipFill>
          <a:blip r:embed="rId2"/>
          <a:stretch>
            <a:fillRect/>
          </a:stretch>
        </p:blipFill>
        <p:spPr>
          <a:xfrm>
            <a:off x="838199" y="1722622"/>
            <a:ext cx="4363388" cy="4363388"/>
          </a:xfrm>
          <a:prstGeom prst="rect">
            <a:avLst/>
          </a:prstGeom>
        </p:spPr>
      </p:pic>
      <p:pic>
        <p:nvPicPr>
          <p:cNvPr id="5" name="Picture 4"/>
          <p:cNvPicPr>
            <a:picLocks noChangeAspect="1"/>
          </p:cNvPicPr>
          <p:nvPr/>
        </p:nvPicPr>
        <p:blipFill>
          <a:blip r:embed="rId3"/>
          <a:stretch>
            <a:fillRect/>
          </a:stretch>
        </p:blipFill>
        <p:spPr>
          <a:xfrm>
            <a:off x="6703736" y="1720694"/>
            <a:ext cx="4351338" cy="4351338"/>
          </a:xfrm>
          <a:prstGeom prst="rect">
            <a:avLst/>
          </a:prstGeom>
        </p:spPr>
      </p:pic>
    </p:spTree>
    <p:extLst>
      <p:ext uri="{BB962C8B-B14F-4D97-AF65-F5344CB8AC3E}">
        <p14:creationId xmlns:p14="http://schemas.microsoft.com/office/powerpoint/2010/main" val="26075768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10515600" cy="1058941"/>
          </a:xfrm>
          <a:solidFill>
            <a:srgbClr val="FFFF00"/>
          </a:solidFill>
        </p:spPr>
        <p:txBody>
          <a:bodyPr/>
          <a:lstStyle/>
          <a:p>
            <a:pPr algn="ctr"/>
            <a:r>
              <a:rPr lang="en-US" dirty="0" smtClean="0"/>
              <a:t>Experiment #2: random images</a:t>
            </a:r>
            <a:endParaRPr lang="en-US" dirty="0"/>
          </a:p>
        </p:txBody>
      </p:sp>
      <p:sp>
        <p:nvSpPr>
          <p:cNvPr id="3" name="Content Placeholder 2"/>
          <p:cNvSpPr>
            <a:spLocks noGrp="1"/>
          </p:cNvSpPr>
          <p:nvPr>
            <p:ph idx="1"/>
          </p:nvPr>
        </p:nvSpPr>
        <p:spPr>
          <a:xfrm>
            <a:off x="838200" y="5666281"/>
            <a:ext cx="10515600" cy="865085"/>
          </a:xfrm>
        </p:spPr>
        <p:txBody>
          <a:bodyPr>
            <a:normAutofit/>
          </a:bodyPr>
          <a:lstStyle/>
          <a:p>
            <a:pPr marL="225425" indent="-225425">
              <a:buNone/>
            </a:pPr>
            <a:r>
              <a:rPr lang="en-US" dirty="0" smtClean="0"/>
              <a:t>Geographic distribution of quadrat centroid point densities is a Poisson random variable</a:t>
            </a:r>
            <a:endParaRPr lang="en-US" dirty="0"/>
          </a:p>
        </p:txBody>
      </p:sp>
      <p:pic>
        <p:nvPicPr>
          <p:cNvPr id="8" name="Picture 7" descr="C:\Users\dag054000\AppData\Local\Microsoft\Windows\Temporary Internet Files\Content.Word\figure_ random 400-by-400_subarea_centroids.tif"/>
          <p:cNvPicPr/>
          <p:nvPr/>
        </p:nvPicPr>
        <p:blipFill>
          <a:blip r:embed="rId2" cstate="print"/>
          <a:srcRect/>
          <a:stretch>
            <a:fillRect/>
          </a:stretch>
        </p:blipFill>
        <p:spPr bwMode="auto">
          <a:xfrm>
            <a:off x="838200" y="1424066"/>
            <a:ext cx="5412698" cy="4048359"/>
          </a:xfrm>
          <a:prstGeom prst="rect">
            <a:avLst/>
          </a:prstGeom>
          <a:noFill/>
          <a:ln w="9525">
            <a:noFill/>
            <a:miter lim="800000"/>
            <a:headEnd/>
            <a:tailEnd/>
          </a:ln>
        </p:spPr>
      </p:pic>
      <p:pic>
        <p:nvPicPr>
          <p:cNvPr id="9" name="Picture 8" descr="C:\Users\dag054000\Desktop\mansucript submissions\Remote Sensing\graphics\Histogram of quadrat counts.png"/>
          <p:cNvPicPr/>
          <p:nvPr/>
        </p:nvPicPr>
        <p:blipFill rotWithShape="1">
          <a:blip r:embed="rId3" cstate="print"/>
          <a:srcRect l="1503" t="6061" r="1644" b="3409"/>
          <a:stretch/>
        </p:blipFill>
        <p:spPr bwMode="auto">
          <a:xfrm>
            <a:off x="6925456" y="1617922"/>
            <a:ext cx="4428344" cy="387275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30134058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Experiment #3: random pixels</a:t>
            </a:r>
            <a:endParaRPr lang="en-US" dirty="0"/>
          </a:p>
        </p:txBody>
      </p:sp>
      <p:sp>
        <p:nvSpPr>
          <p:cNvPr id="3" name="Content Placeholder 2"/>
          <p:cNvSpPr>
            <a:spLocks noGrp="1"/>
          </p:cNvSpPr>
          <p:nvPr>
            <p:ph idx="1"/>
          </p:nvPr>
        </p:nvSpPr>
        <p:spPr/>
        <p:txBody>
          <a:bodyPr/>
          <a:lstStyle/>
          <a:p>
            <a:pPr marL="0" indent="0">
              <a:buNone/>
            </a:pPr>
            <a:r>
              <a:rPr lang="en-US" dirty="0" smtClean="0"/>
              <a:t>N = 400x400 = 160,000</a:t>
            </a:r>
          </a:p>
          <a:p>
            <a:pPr marL="0" indent="0">
              <a:buNone/>
            </a:pPr>
            <a:r>
              <a:rPr lang="en-US" dirty="0" smtClean="0"/>
              <a:t>Random sampling without replacement</a:t>
            </a:r>
          </a:p>
          <a:p>
            <a:pPr marL="0" indent="0">
              <a:buNone/>
            </a:pPr>
            <a:endParaRPr lang="en-US" dirty="0"/>
          </a:p>
          <a:p>
            <a:pPr marL="0" indent="0">
              <a:buNone/>
            </a:pPr>
            <a:r>
              <a:rPr lang="en-US" dirty="0" smtClean="0"/>
              <a:t>Jacobian term still problematic:</a:t>
            </a:r>
          </a:p>
          <a:p>
            <a:pPr marL="0" indent="0">
              <a:buNone/>
            </a:pPr>
            <a:r>
              <a:rPr lang="en-US" dirty="0" smtClean="0"/>
              <a:t>     OLS     = 1.006 for NDVI 0.995 for NBR</a:t>
            </a:r>
          </a:p>
          <a:p>
            <a:pPr marL="0" indent="0">
              <a:buNone/>
            </a:pPr>
            <a:r>
              <a:rPr lang="en-US" dirty="0"/>
              <a:t> </a:t>
            </a:r>
            <a:r>
              <a:rPr lang="en-US" dirty="0" smtClean="0"/>
              <a:t>    all 156 for NDVI &gt; 1</a:t>
            </a:r>
          </a:p>
          <a:p>
            <a:pPr marL="0" indent="0">
              <a:buNone/>
            </a:pPr>
            <a:r>
              <a:rPr lang="en-US" dirty="0"/>
              <a:t> </a:t>
            </a:r>
            <a:r>
              <a:rPr lang="en-US" dirty="0" smtClean="0"/>
              <a:t>    retaining the original Jacobian term yields: 0.958 and 0.869</a:t>
            </a:r>
            <a:endParaRPr lang="en-US" dirty="0"/>
          </a:p>
        </p:txBody>
      </p:sp>
      <p:pic>
        <p:nvPicPr>
          <p:cNvPr id="4" name="Picture 3"/>
          <p:cNvPicPr>
            <a:picLocks noChangeAspect="1"/>
          </p:cNvPicPr>
          <p:nvPr/>
        </p:nvPicPr>
        <p:blipFill>
          <a:blip r:embed="rId2"/>
          <a:stretch>
            <a:fillRect/>
          </a:stretch>
        </p:blipFill>
        <p:spPr>
          <a:xfrm>
            <a:off x="1888756" y="3747540"/>
            <a:ext cx="445156" cy="723401"/>
          </a:xfrm>
          <a:prstGeom prst="rect">
            <a:avLst/>
          </a:prstGeom>
        </p:spPr>
      </p:pic>
    </p:spTree>
    <p:extLst>
      <p:ext uri="{BB962C8B-B14F-4D97-AF65-F5344CB8AC3E}">
        <p14:creationId xmlns:p14="http://schemas.microsoft.com/office/powerpoint/2010/main" val="177395218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9528" y="365125"/>
            <a:ext cx="10762938" cy="1325563"/>
          </a:xfrm>
          <a:solidFill>
            <a:srgbClr val="FFFF00"/>
          </a:solidFill>
        </p:spPr>
        <p:txBody>
          <a:bodyPr/>
          <a:lstStyle/>
          <a:p>
            <a:pPr algn="ctr"/>
            <a:r>
              <a:rPr lang="en-US" dirty="0" smtClean="0"/>
              <a:t>Experiment #4: increasing domain </a:t>
            </a:r>
            <a:r>
              <a:rPr lang="en-US" dirty="0" err="1" smtClean="0"/>
              <a:t>asymptotics</a:t>
            </a:r>
            <a:endParaRPr lang="en-US" dirty="0"/>
          </a:p>
        </p:txBody>
      </p:sp>
      <p:pic>
        <p:nvPicPr>
          <p:cNvPr id="4" name="Picture 3"/>
          <p:cNvPicPr>
            <a:picLocks noChangeAspect="1"/>
          </p:cNvPicPr>
          <p:nvPr/>
        </p:nvPicPr>
        <p:blipFill>
          <a:blip r:embed="rId2"/>
          <a:stretch>
            <a:fillRect/>
          </a:stretch>
        </p:blipFill>
        <p:spPr>
          <a:xfrm>
            <a:off x="838200" y="2125425"/>
            <a:ext cx="5232816" cy="3932805"/>
          </a:xfrm>
          <a:prstGeom prst="rect">
            <a:avLst/>
          </a:prstGeom>
        </p:spPr>
      </p:pic>
      <p:pic>
        <p:nvPicPr>
          <p:cNvPr id="5" name="Picture 4"/>
          <p:cNvPicPr>
            <a:picLocks noChangeAspect="1"/>
          </p:cNvPicPr>
          <p:nvPr/>
        </p:nvPicPr>
        <p:blipFill>
          <a:blip r:embed="rId3"/>
          <a:stretch>
            <a:fillRect/>
          </a:stretch>
        </p:blipFill>
        <p:spPr>
          <a:xfrm>
            <a:off x="6639443" y="1794254"/>
            <a:ext cx="4370830" cy="4382709"/>
          </a:xfrm>
          <a:prstGeom prst="rect">
            <a:avLst/>
          </a:prstGeom>
        </p:spPr>
      </p:pic>
    </p:spTree>
    <p:extLst>
      <p:ext uri="{BB962C8B-B14F-4D97-AF65-F5344CB8AC3E}">
        <p14:creationId xmlns:p14="http://schemas.microsoft.com/office/powerpoint/2010/main" val="26584194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Summary of Results</a:t>
            </a:r>
            <a:endParaRPr lang="en-US"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4288302166"/>
              </p:ext>
            </p:extLst>
          </p:nvPr>
        </p:nvGraphicFramePr>
        <p:xfrm>
          <a:off x="509665" y="1825625"/>
          <a:ext cx="11002780" cy="3627120"/>
        </p:xfrm>
        <a:graphic>
          <a:graphicData uri="http://schemas.openxmlformats.org/drawingml/2006/table">
            <a:tbl>
              <a:tblPr firstRow="1" bandRow="1">
                <a:tableStyleId>{5C22544A-7EE6-4342-B048-85BDC9FD1C3A}</a:tableStyleId>
              </a:tblPr>
              <a:tblGrid>
                <a:gridCol w="2905008"/>
                <a:gridCol w="2024443"/>
                <a:gridCol w="2024443"/>
                <a:gridCol w="2024443"/>
                <a:gridCol w="2024443"/>
              </a:tblGrid>
              <a:tr h="370840">
                <a:tc rowSpan="2">
                  <a:txBody>
                    <a:bodyPr/>
                    <a:lstStyle/>
                    <a:p>
                      <a:r>
                        <a:rPr lang="en-US" sz="2800" dirty="0" smtClean="0"/>
                        <a:t>Sampling</a:t>
                      </a:r>
                      <a:endParaRPr lang="en-US" sz="2800" dirty="0"/>
                    </a:p>
                  </a:txBody>
                  <a:tcPr anchor="ctr"/>
                </a:tc>
                <a:tc gridSpan="2">
                  <a:txBody>
                    <a:bodyPr/>
                    <a:lstStyle/>
                    <a:p>
                      <a:endParaRPr lang="en-US" sz="2800" dirty="0"/>
                    </a:p>
                  </a:txBody>
                  <a:tcPr/>
                </a:tc>
                <a:tc hMerge="1">
                  <a:txBody>
                    <a:bodyPr/>
                    <a:lstStyle/>
                    <a:p>
                      <a:endParaRPr lang="en-US" sz="2800" dirty="0"/>
                    </a:p>
                  </a:txBody>
                  <a:tcPr/>
                </a:tc>
                <a:tc gridSpan="2">
                  <a:txBody>
                    <a:bodyPr/>
                    <a:lstStyle/>
                    <a:p>
                      <a:endParaRPr lang="en-US" sz="2800" dirty="0"/>
                    </a:p>
                  </a:txBody>
                  <a:tcPr/>
                </a:tc>
                <a:tc hMerge="1">
                  <a:txBody>
                    <a:bodyPr/>
                    <a:lstStyle/>
                    <a:p>
                      <a:endParaRPr lang="en-US" sz="2800" dirty="0"/>
                    </a:p>
                  </a:txBody>
                  <a:tcPr/>
                </a:tc>
              </a:tr>
              <a:tr h="370840">
                <a:tc vMerge="1">
                  <a:txBody>
                    <a:bodyPr/>
                    <a:lstStyle/>
                    <a:p>
                      <a:endParaRPr lang="en-US" sz="2800" dirty="0"/>
                    </a:p>
                  </a:txBody>
                  <a:tcPr/>
                </a:tc>
                <a:tc>
                  <a:txBody>
                    <a:bodyPr/>
                    <a:lstStyle/>
                    <a:p>
                      <a:pPr algn="ctr"/>
                      <a:r>
                        <a:rPr lang="en-US" sz="2800" dirty="0" smtClean="0"/>
                        <a:t>NDVI</a:t>
                      </a:r>
                      <a:endParaRPr lang="en-US" sz="2800" dirty="0"/>
                    </a:p>
                  </a:txBody>
                  <a:tcPr anchor="ctr"/>
                </a:tc>
                <a:tc>
                  <a:txBody>
                    <a:bodyPr/>
                    <a:lstStyle/>
                    <a:p>
                      <a:pPr algn="ctr"/>
                      <a:r>
                        <a:rPr lang="en-US" sz="2800" dirty="0" smtClean="0"/>
                        <a:t>NBR</a:t>
                      </a:r>
                      <a:endParaRPr lang="en-US" sz="2800" dirty="0"/>
                    </a:p>
                  </a:txBody>
                  <a:tcPr anchor="ctr"/>
                </a:tc>
                <a:tc>
                  <a:txBody>
                    <a:bodyPr/>
                    <a:lstStyle/>
                    <a:p>
                      <a:pPr algn="ctr"/>
                      <a:r>
                        <a:rPr lang="en-US" sz="2800" dirty="0" smtClean="0"/>
                        <a:t>NDVI</a:t>
                      </a:r>
                      <a:endParaRPr lang="en-US" sz="2800" dirty="0"/>
                    </a:p>
                  </a:txBody>
                  <a:tcPr anchor="ctr"/>
                </a:tc>
                <a:tc>
                  <a:txBody>
                    <a:bodyPr/>
                    <a:lstStyle/>
                    <a:p>
                      <a:pPr algn="ctr"/>
                      <a:r>
                        <a:rPr lang="en-US" sz="2800" dirty="0" smtClean="0"/>
                        <a:t>NBR</a:t>
                      </a:r>
                      <a:endParaRPr lang="en-US" sz="2800" dirty="0"/>
                    </a:p>
                  </a:txBody>
                  <a:tcPr anchor="ctr"/>
                </a:tc>
              </a:tr>
              <a:tr h="370840">
                <a:tc>
                  <a:txBody>
                    <a:bodyPr/>
                    <a:lstStyle/>
                    <a:p>
                      <a:r>
                        <a:rPr lang="en-US" sz="2800" dirty="0" smtClean="0"/>
                        <a:t>None: asymptotic</a:t>
                      </a:r>
                      <a:endParaRPr lang="en-US" sz="2800" dirty="0"/>
                    </a:p>
                  </a:txBody>
                  <a:tcPr/>
                </a:tc>
                <a:tc>
                  <a:txBody>
                    <a:bodyPr/>
                    <a:lstStyle/>
                    <a:p>
                      <a:pPr algn="ctr"/>
                      <a:r>
                        <a:rPr lang="en-US" sz="2800" dirty="0" smtClean="0"/>
                        <a:t>0.96</a:t>
                      </a:r>
                      <a:endParaRPr lang="en-US" sz="2800" dirty="0"/>
                    </a:p>
                  </a:txBody>
                  <a:tcPr anchor="ctr"/>
                </a:tc>
                <a:tc>
                  <a:txBody>
                    <a:bodyPr/>
                    <a:lstStyle/>
                    <a:p>
                      <a:pPr algn="ctr"/>
                      <a:r>
                        <a:rPr lang="en-US" sz="2800" dirty="0" smtClean="0"/>
                        <a:t>0.87</a:t>
                      </a:r>
                      <a:endParaRPr lang="en-US" sz="2800" dirty="0"/>
                    </a:p>
                  </a:txBody>
                  <a:tcPr anchor="ctr"/>
                </a:tc>
                <a:tc gridSpan="2">
                  <a:txBody>
                    <a:bodyPr/>
                    <a:lstStyle/>
                    <a:p>
                      <a:pPr algn="ctr"/>
                      <a:r>
                        <a:rPr lang="en-US" sz="2800" dirty="0" smtClean="0"/>
                        <a:t>0.0069</a:t>
                      </a:r>
                      <a:endParaRPr lang="en-US" sz="2800" dirty="0"/>
                    </a:p>
                  </a:txBody>
                  <a:tcPr anchor="ctr"/>
                </a:tc>
                <a:tc hMerge="1">
                  <a:txBody>
                    <a:bodyPr/>
                    <a:lstStyle/>
                    <a:p>
                      <a:pPr algn="ctr"/>
                      <a:endParaRPr lang="en-US" sz="2800" dirty="0"/>
                    </a:p>
                  </a:txBody>
                  <a:tcPr anchor="ctr"/>
                </a:tc>
              </a:tr>
              <a:tr h="370840">
                <a:tc>
                  <a:txBody>
                    <a:bodyPr/>
                    <a:lstStyle/>
                    <a:p>
                      <a:r>
                        <a:rPr lang="en-US" sz="2800" dirty="0" smtClean="0"/>
                        <a:t>Coterminous</a:t>
                      </a:r>
                      <a:endParaRPr lang="en-US" sz="2800" dirty="0"/>
                    </a:p>
                  </a:txBody>
                  <a:tcPr/>
                </a:tc>
                <a:tc>
                  <a:txBody>
                    <a:bodyPr/>
                    <a:lstStyle/>
                    <a:p>
                      <a:pPr algn="ctr"/>
                      <a:r>
                        <a:rPr lang="en-US" sz="2800" dirty="0" smtClean="0"/>
                        <a:t>0.97</a:t>
                      </a:r>
                      <a:endParaRPr lang="en-US" sz="2800" dirty="0"/>
                    </a:p>
                  </a:txBody>
                  <a:tcPr anchor="ctr"/>
                </a:tc>
                <a:tc>
                  <a:txBody>
                    <a:bodyPr/>
                    <a:lstStyle/>
                    <a:p>
                      <a:pPr algn="ctr"/>
                      <a:r>
                        <a:rPr lang="en-US" sz="2800" dirty="0" smtClean="0"/>
                        <a:t>0.86</a:t>
                      </a:r>
                      <a:endParaRPr lang="en-US" sz="2800" dirty="0"/>
                    </a:p>
                  </a:txBody>
                  <a:tcPr anchor="ctr"/>
                </a:tc>
                <a:tc>
                  <a:txBody>
                    <a:bodyPr/>
                    <a:lstStyle/>
                    <a:p>
                      <a:pPr algn="ctr"/>
                      <a:r>
                        <a:rPr lang="en-US" sz="2800" dirty="0" smtClean="0"/>
                        <a:t>0.0320</a:t>
                      </a:r>
                      <a:endParaRPr lang="en-US" sz="2800" dirty="0"/>
                    </a:p>
                  </a:txBody>
                  <a:tcPr anchor="ctr"/>
                </a:tc>
                <a:tc>
                  <a:txBody>
                    <a:bodyPr/>
                    <a:lstStyle/>
                    <a:p>
                      <a:pPr algn="ctr"/>
                      <a:r>
                        <a:rPr lang="en-US" sz="2800" dirty="0" smtClean="0"/>
                        <a:t>0.0316</a:t>
                      </a:r>
                      <a:endParaRPr lang="en-US" sz="2800" dirty="0"/>
                    </a:p>
                  </a:txBody>
                  <a:tcPr anchor="ctr"/>
                </a:tc>
              </a:tr>
              <a:tr h="370840">
                <a:tc>
                  <a:txBody>
                    <a:bodyPr/>
                    <a:lstStyle/>
                    <a:p>
                      <a:r>
                        <a:rPr lang="en-US" sz="2800" dirty="0" smtClean="0"/>
                        <a:t>Random quadrat</a:t>
                      </a:r>
                      <a:endParaRPr lang="en-US" sz="2800" dirty="0"/>
                    </a:p>
                  </a:txBody>
                  <a:tcPr/>
                </a:tc>
                <a:tc>
                  <a:txBody>
                    <a:bodyPr/>
                    <a:lstStyle/>
                    <a:p>
                      <a:pPr algn="ctr"/>
                      <a:r>
                        <a:rPr lang="en-US" sz="2800" dirty="0" smtClean="0"/>
                        <a:t>0.85</a:t>
                      </a:r>
                      <a:endParaRPr lang="en-US" sz="2800" dirty="0"/>
                    </a:p>
                  </a:txBody>
                  <a:tcPr anchor="ctr"/>
                </a:tc>
                <a:tc>
                  <a:txBody>
                    <a:bodyPr/>
                    <a:lstStyle/>
                    <a:p>
                      <a:pPr algn="ctr"/>
                      <a:r>
                        <a:rPr lang="en-US" sz="2800" dirty="0" smtClean="0"/>
                        <a:t>0.81</a:t>
                      </a:r>
                      <a:endParaRPr lang="en-US" sz="2800" dirty="0"/>
                    </a:p>
                  </a:txBody>
                  <a:tcPr anchor="ctr"/>
                </a:tc>
                <a:tc>
                  <a:txBody>
                    <a:bodyPr/>
                    <a:lstStyle/>
                    <a:p>
                      <a:pPr algn="ctr"/>
                      <a:r>
                        <a:rPr lang="en-US" sz="2800" dirty="0" smtClean="0"/>
                        <a:t>0.0098</a:t>
                      </a:r>
                      <a:endParaRPr lang="en-US" sz="2800" dirty="0"/>
                    </a:p>
                  </a:txBody>
                  <a:tcPr anchor="ctr"/>
                </a:tc>
                <a:tc>
                  <a:txBody>
                    <a:bodyPr/>
                    <a:lstStyle/>
                    <a:p>
                      <a:pPr algn="ctr"/>
                      <a:r>
                        <a:rPr lang="en-US" sz="2800" dirty="0" smtClean="0"/>
                        <a:t>0.0127</a:t>
                      </a:r>
                      <a:endParaRPr lang="en-US" sz="2800" dirty="0"/>
                    </a:p>
                  </a:txBody>
                  <a:tcPr anchor="ctr"/>
                </a:tc>
              </a:tr>
              <a:tr h="370840">
                <a:tc>
                  <a:txBody>
                    <a:bodyPr/>
                    <a:lstStyle/>
                    <a:p>
                      <a:r>
                        <a:rPr lang="en-US" sz="2800" dirty="0" smtClean="0"/>
                        <a:t>Random pixels</a:t>
                      </a:r>
                      <a:endParaRPr lang="en-US" sz="2800" dirty="0"/>
                    </a:p>
                  </a:txBody>
                  <a:tcPr/>
                </a:tc>
                <a:tc>
                  <a:txBody>
                    <a:bodyPr/>
                    <a:lstStyle/>
                    <a:p>
                      <a:pPr algn="ctr"/>
                      <a:r>
                        <a:rPr lang="en-US" sz="2800" dirty="0" smtClean="0"/>
                        <a:t>0.96</a:t>
                      </a:r>
                      <a:endParaRPr lang="en-US" sz="2800" dirty="0"/>
                    </a:p>
                  </a:txBody>
                  <a:tcPr anchor="ctr"/>
                </a:tc>
                <a:tc>
                  <a:txBody>
                    <a:bodyPr/>
                    <a:lstStyle/>
                    <a:p>
                      <a:pPr algn="ctr"/>
                      <a:r>
                        <a:rPr lang="en-US" sz="2800" dirty="0" smtClean="0"/>
                        <a:t>0.87</a:t>
                      </a:r>
                      <a:endParaRPr lang="en-US" sz="2800" dirty="0"/>
                    </a:p>
                  </a:txBody>
                  <a:tcPr anchor="ctr"/>
                </a:tc>
                <a:tc>
                  <a:txBody>
                    <a:bodyPr/>
                    <a:lstStyle/>
                    <a:p>
                      <a:pPr algn="ctr"/>
                      <a:r>
                        <a:rPr lang="en-US" sz="2800" dirty="0" smtClean="0"/>
                        <a:t>0.0006</a:t>
                      </a:r>
                      <a:endParaRPr lang="en-US" sz="2800" dirty="0"/>
                    </a:p>
                  </a:txBody>
                  <a:tcPr anchor="ctr"/>
                </a:tc>
                <a:tc>
                  <a:txBody>
                    <a:bodyPr/>
                    <a:lstStyle/>
                    <a:p>
                      <a:pPr algn="ctr"/>
                      <a:r>
                        <a:rPr lang="en-US" sz="2800" dirty="0" smtClean="0"/>
                        <a:t>0.0011</a:t>
                      </a:r>
                      <a:endParaRPr lang="en-US" sz="2800" dirty="0"/>
                    </a:p>
                  </a:txBody>
                  <a:tcPr anchor="ctr"/>
                </a:tc>
              </a:tr>
              <a:tr h="370840">
                <a:tc>
                  <a:txBody>
                    <a:bodyPr/>
                    <a:lstStyle/>
                    <a:p>
                      <a:r>
                        <a:rPr lang="en-US" sz="2800" dirty="0" smtClean="0"/>
                        <a:t>Increasing domain</a:t>
                      </a:r>
                      <a:endParaRPr lang="en-US" sz="2800" dirty="0"/>
                    </a:p>
                  </a:txBody>
                  <a:tcPr/>
                </a:tc>
                <a:tc>
                  <a:txBody>
                    <a:bodyPr/>
                    <a:lstStyle/>
                    <a:p>
                      <a:pPr algn="ctr"/>
                      <a:r>
                        <a:rPr lang="en-US" sz="2800" dirty="0" smtClean="0"/>
                        <a:t>0.93</a:t>
                      </a:r>
                      <a:endParaRPr lang="en-US" sz="2800" dirty="0"/>
                    </a:p>
                  </a:txBody>
                  <a:tcPr anchor="ctr"/>
                </a:tc>
                <a:tc>
                  <a:txBody>
                    <a:bodyPr/>
                    <a:lstStyle/>
                    <a:p>
                      <a:pPr algn="ctr"/>
                      <a:r>
                        <a:rPr lang="en-US" sz="2800" dirty="0" smtClean="0"/>
                        <a:t>0.84</a:t>
                      </a:r>
                      <a:endParaRPr lang="en-US" sz="2800" dirty="0"/>
                    </a:p>
                  </a:txBody>
                  <a:tcPr anchor="ctr"/>
                </a:tc>
                <a:tc>
                  <a:txBody>
                    <a:bodyPr/>
                    <a:lstStyle/>
                    <a:p>
                      <a:pPr algn="ctr"/>
                      <a:r>
                        <a:rPr lang="en-US" sz="2800" dirty="0" smtClean="0"/>
                        <a:t>0.0164</a:t>
                      </a:r>
                      <a:endParaRPr lang="en-US" sz="2800" dirty="0"/>
                    </a:p>
                  </a:txBody>
                  <a:tcPr anchor="ctr"/>
                </a:tc>
                <a:tc>
                  <a:txBody>
                    <a:bodyPr/>
                    <a:lstStyle/>
                    <a:p>
                      <a:pPr algn="ctr"/>
                      <a:r>
                        <a:rPr lang="en-US" sz="2800" dirty="0" smtClean="0"/>
                        <a:t>0.0164</a:t>
                      </a:r>
                      <a:endParaRPr lang="en-US" sz="2800" dirty="0"/>
                    </a:p>
                  </a:txBody>
                  <a:tcPr anchor="ctr"/>
                </a:tc>
              </a:tr>
            </a:tbl>
          </a:graphicData>
        </a:graphic>
      </p:graphicFrame>
      <p:pic>
        <p:nvPicPr>
          <p:cNvPr id="5" name="Picture 4"/>
          <p:cNvPicPr>
            <a:picLocks noChangeAspect="1"/>
          </p:cNvPicPr>
          <p:nvPr/>
        </p:nvPicPr>
        <p:blipFill>
          <a:blip r:embed="rId2"/>
          <a:stretch>
            <a:fillRect/>
          </a:stretch>
        </p:blipFill>
        <p:spPr>
          <a:xfrm>
            <a:off x="5231563" y="1690688"/>
            <a:ext cx="445156" cy="723401"/>
          </a:xfrm>
          <a:prstGeom prst="rect">
            <a:avLst/>
          </a:prstGeom>
          <a:solidFill>
            <a:schemeClr val="bg1"/>
          </a:solidFill>
        </p:spPr>
      </p:pic>
      <p:pic>
        <p:nvPicPr>
          <p:cNvPr id="6" name="Picture 5"/>
          <p:cNvPicPr>
            <a:picLocks noChangeAspect="1"/>
          </p:cNvPicPr>
          <p:nvPr/>
        </p:nvPicPr>
        <p:blipFill>
          <a:blip r:embed="rId3"/>
          <a:stretch>
            <a:fillRect/>
          </a:stretch>
        </p:blipFill>
        <p:spPr>
          <a:xfrm>
            <a:off x="9223614" y="1740734"/>
            <a:ext cx="505002" cy="673355"/>
          </a:xfrm>
          <a:prstGeom prst="rect">
            <a:avLst/>
          </a:prstGeom>
          <a:solidFill>
            <a:schemeClr val="bg1"/>
          </a:solidFill>
        </p:spPr>
      </p:pic>
    </p:spTree>
    <p:extLst>
      <p:ext uri="{BB962C8B-B14F-4D97-AF65-F5344CB8AC3E}">
        <p14:creationId xmlns:p14="http://schemas.microsoft.com/office/powerpoint/2010/main" val="21511566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74557" y="365125"/>
            <a:ext cx="10897849" cy="1325563"/>
          </a:xfrm>
          <a:solidFill>
            <a:srgbClr val="FFFF00"/>
          </a:solidFill>
        </p:spPr>
        <p:txBody>
          <a:bodyPr/>
          <a:lstStyle/>
          <a:p>
            <a:pPr algn="ctr"/>
            <a:r>
              <a:rPr lang="en-US" dirty="0" smtClean="0"/>
              <a:t>Big Data, Statistics, and Environmental Sciences</a:t>
            </a:r>
            <a:endParaRPr lang="en-US" dirty="0"/>
          </a:p>
        </p:txBody>
      </p:sp>
      <p:sp>
        <p:nvSpPr>
          <p:cNvPr id="3" name="Content Placeholder 2"/>
          <p:cNvSpPr>
            <a:spLocks noGrp="1"/>
          </p:cNvSpPr>
          <p:nvPr>
            <p:ph idx="1"/>
          </p:nvPr>
        </p:nvSpPr>
        <p:spPr>
          <a:xfrm>
            <a:off x="838200" y="1825624"/>
            <a:ext cx="10515600" cy="4755057"/>
          </a:xfrm>
        </p:spPr>
        <p:txBody>
          <a:bodyPr>
            <a:normAutofit lnSpcReduction="10000"/>
          </a:bodyPr>
          <a:lstStyle/>
          <a:p>
            <a:pPr marL="0" indent="0">
              <a:buNone/>
            </a:pPr>
            <a:r>
              <a:rPr lang="en-US" sz="3200" dirty="0" smtClean="0"/>
              <a:t>Results can be extended to billions+ of pixels</a:t>
            </a:r>
          </a:p>
          <a:p>
            <a:pPr marL="0" indent="0">
              <a:buNone/>
            </a:pPr>
            <a:r>
              <a:rPr lang="en-US" sz="3200" dirty="0" smtClean="0"/>
              <a:t>An extension of spatial statistics to remote sensing work:</a:t>
            </a:r>
          </a:p>
          <a:p>
            <a:pPr marL="465138" indent="0">
              <a:buNone/>
            </a:pPr>
            <a:r>
              <a:rPr lang="en-US" sz="2400" dirty="0">
                <a:latin typeface="Times New Roman" panose="02020603050405020304" pitchFamily="18" charset="0"/>
                <a:cs typeface="Times New Roman" panose="02020603050405020304" pitchFamily="18" charset="0"/>
              </a:rPr>
              <a:t>Chen, X-L.; H-M. Zhao; P-X Li; Z-Y Yin. Remote sensing image-based analysis of the relationship between urban heat island and land use/cover changes, </a:t>
            </a:r>
            <a:r>
              <a:rPr lang="en-US" sz="2400" i="1" dirty="0">
                <a:latin typeface="Times New Roman" panose="02020603050405020304" pitchFamily="18" charset="0"/>
                <a:cs typeface="Times New Roman" panose="02020603050405020304" pitchFamily="18" charset="0"/>
              </a:rPr>
              <a:t>Remote Sensing of Environment</a:t>
            </a:r>
            <a:r>
              <a:rPr lang="en-US" sz="2400" dirty="0">
                <a:latin typeface="Times New Roman" panose="02020603050405020304" pitchFamily="18" charset="0"/>
                <a:cs typeface="Times New Roman" panose="02020603050405020304" pitchFamily="18" charset="0"/>
              </a:rPr>
              <a:t>, 2006, 104, 133-146.</a:t>
            </a:r>
          </a:p>
          <a:p>
            <a:pPr marL="801688" lvl="1" indent="-344488">
              <a:buFont typeface="Wingdings" panose="05000000000000000000" pitchFamily="2" charset="2"/>
              <a:buChar char="Ø"/>
            </a:pPr>
            <a:r>
              <a:rPr lang="en-US" dirty="0" smtClean="0"/>
              <a:t>Uses </a:t>
            </a:r>
            <a:r>
              <a:rPr lang="en-US" dirty="0" err="1" smtClean="0"/>
              <a:t>aspatial</a:t>
            </a:r>
            <a:r>
              <a:rPr lang="en-US" dirty="0" smtClean="0"/>
              <a:t> regression, and has 447 citations</a:t>
            </a:r>
          </a:p>
          <a:p>
            <a:pPr marL="0" indent="0">
              <a:buNone/>
            </a:pPr>
            <a:r>
              <a:rPr lang="en-US" sz="3200" dirty="0" smtClean="0"/>
              <a:t>Relevant to spectral indices analysis</a:t>
            </a:r>
          </a:p>
          <a:p>
            <a:pPr marL="0" indent="0">
              <a:buNone/>
            </a:pPr>
            <a:r>
              <a:rPr lang="en-US" sz="3200" b="1" dirty="0" smtClean="0">
                <a:solidFill>
                  <a:srgbClr val="C00000"/>
                </a:solidFill>
                <a:effectLst>
                  <a:outerShdw blurRad="38100" dist="38100" dir="2700000" algn="tl">
                    <a:srgbClr val="000000">
                      <a:alpha val="43137"/>
                    </a:srgbClr>
                  </a:outerShdw>
                </a:effectLst>
              </a:rPr>
              <a:t>The work most closely relates to Finley’s afternoon presentation</a:t>
            </a:r>
            <a:r>
              <a:rPr lang="en-US" sz="3200" dirty="0" smtClean="0"/>
              <a:t>:</a:t>
            </a:r>
          </a:p>
          <a:p>
            <a:pPr marL="0" indent="0" algn="ctr">
              <a:buNone/>
            </a:pPr>
            <a:r>
              <a:rPr lang="en-US" sz="3200" dirty="0">
                <a:latin typeface="Times New Roman" panose="02020603050405020304" pitchFamily="18" charset="0"/>
                <a:cs typeface="Times New Roman" panose="02020603050405020304" pitchFamily="18" charset="0"/>
              </a:rPr>
              <a:t>C</a:t>
            </a:r>
            <a:r>
              <a:rPr lang="en-US" sz="3200" dirty="0" smtClean="0">
                <a:latin typeface="Times New Roman" panose="02020603050405020304" pitchFamily="18" charset="0"/>
                <a:cs typeface="Times New Roman" panose="02020603050405020304" pitchFamily="18" charset="0"/>
              </a:rPr>
              <a:t>omputational considerations for applying nearest neighbor Gaussian processes to large spatial data sets</a:t>
            </a:r>
            <a:endParaRPr lang="en-US" sz="3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91104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Selected Uncertainty Implications</a:t>
            </a:r>
            <a:endParaRPr lang="en-US" dirty="0"/>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96887" y="2293495"/>
            <a:ext cx="10998225" cy="3942413"/>
          </a:xfrm>
        </p:spPr>
      </p:pic>
      <p:sp>
        <p:nvSpPr>
          <p:cNvPr id="5" name="Content Placeholder 2"/>
          <p:cNvSpPr txBox="1">
            <a:spLocks/>
          </p:cNvSpPr>
          <p:nvPr/>
        </p:nvSpPr>
        <p:spPr>
          <a:xfrm>
            <a:off x="838200" y="1825625"/>
            <a:ext cx="10515600" cy="452880"/>
          </a:xfrm>
          <a:prstGeom prst="rect">
            <a:avLst/>
          </a:prstGeom>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pPr>
            <a:r>
              <a:rPr lang="en-US" b="1" dirty="0" smtClean="0">
                <a:solidFill>
                  <a:srgbClr val="C00000"/>
                </a:solidFill>
                <a:effectLst>
                  <a:outerShdw blurRad="38100" dist="38100" dir="2700000" algn="tl">
                    <a:srgbClr val="000000">
                      <a:alpha val="43137"/>
                    </a:srgbClr>
                  </a:outerShdw>
                </a:effectLst>
              </a:rPr>
              <a:t>EFFECTIVE SAMPLE SIZE, n*: original n is 160,000</a:t>
            </a:r>
            <a:endParaRPr lang="en-US" b="1" dirty="0">
              <a:solidFill>
                <a:srgbClr val="C00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4597951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584616" y="0"/>
            <a:ext cx="10568066" cy="1417638"/>
          </a:xfrm>
          <a:solidFill>
            <a:srgbClr val="FFFF00"/>
          </a:solidFill>
        </p:spPr>
        <p:txBody>
          <a:bodyPr rtlCol="0">
            <a:normAutofit/>
          </a:bodyPr>
          <a:lstStyle/>
          <a:p>
            <a:pPr algn="ctr">
              <a:defRPr/>
            </a:pPr>
            <a:r>
              <a:rPr lang="en-US" dirty="0" smtClean="0"/>
              <a:t>A Principal Impact of Positive Spatial Autocorrelation is Variance Inflation</a:t>
            </a:r>
            <a:endParaRPr lang="en-US" dirty="0"/>
          </a:p>
        </p:txBody>
      </p:sp>
      <p:sp>
        <p:nvSpPr>
          <p:cNvPr id="8" name="Up Arrow Callout 7"/>
          <p:cNvSpPr/>
          <p:nvPr/>
        </p:nvSpPr>
        <p:spPr>
          <a:xfrm>
            <a:off x="2389188" y="4157663"/>
            <a:ext cx="1308100" cy="609600"/>
          </a:xfrm>
          <a:prstGeom prst="up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Gaussian</a:t>
            </a:r>
          </a:p>
        </p:txBody>
      </p:sp>
      <p:sp>
        <p:nvSpPr>
          <p:cNvPr id="9" name="Up Arrow Callout 8"/>
          <p:cNvSpPr/>
          <p:nvPr/>
        </p:nvSpPr>
        <p:spPr>
          <a:xfrm>
            <a:off x="8278813" y="4379913"/>
            <a:ext cx="1408112" cy="609600"/>
          </a:xfrm>
          <a:prstGeom prst="upArrowCallou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binomial</a:t>
            </a:r>
          </a:p>
        </p:txBody>
      </p:sp>
      <p:sp>
        <p:nvSpPr>
          <p:cNvPr id="11269" name="Slide Number Placeholder 10"/>
          <p:cNvSpPr>
            <a:spLocks noGrp="1"/>
          </p:cNvSpPr>
          <p:nvPr>
            <p:ph type="sldNum" sz="quarter" idx="12"/>
          </p:nvPr>
        </p:nvSpPr>
        <p:spPr>
          <a:xfrm>
            <a:off x="9906000" y="6356351"/>
            <a:ext cx="457200" cy="365125"/>
          </a:xfrm>
          <a:noFill/>
        </p:spPr>
        <p:txBody>
          <a:bodyPr/>
          <a:lstStyle/>
          <a:p>
            <a:fld id="{3F27BDDA-9089-435D-9D6B-47CEC3C55612}" type="slidenum">
              <a:rPr lang="en-US" smtClean="0"/>
              <a:pPr/>
              <a:t>21</a:t>
            </a:fld>
            <a:endParaRPr lang="en-US" smtClean="0"/>
          </a:p>
        </p:txBody>
      </p:sp>
      <p:sp>
        <p:nvSpPr>
          <p:cNvPr id="2" name="Content Placeholder 1"/>
          <p:cNvSpPr>
            <a:spLocks noGrp="1"/>
          </p:cNvSpPr>
          <p:nvPr>
            <p:ph idx="1"/>
          </p:nvPr>
        </p:nvSpPr>
        <p:spPr>
          <a:xfrm>
            <a:off x="1981200" y="1481138"/>
            <a:ext cx="8229600" cy="881062"/>
          </a:xfrm>
        </p:spPr>
        <p:txBody>
          <a:bodyPr rtlCol="0">
            <a:normAutofit/>
          </a:bodyPr>
          <a:lstStyle/>
          <a:p>
            <a:pPr>
              <a:buNone/>
              <a:defRPr/>
            </a:pPr>
            <a:r>
              <a:rPr lang="en-US" b="1" dirty="0" smtClean="0">
                <a:solidFill>
                  <a:srgbClr val="C00000"/>
                </a:solidFill>
              </a:rPr>
              <a:t>For the most part, spatial autocorrelation impacts variance, and hence standard errors.</a:t>
            </a:r>
          </a:p>
        </p:txBody>
      </p:sp>
      <p:pic>
        <p:nvPicPr>
          <p:cNvPr id="11271" name="Picture 4" descr="fish"/>
          <p:cNvPicPr>
            <a:picLocks noChangeAspect="1" noChangeArrowheads="1"/>
          </p:cNvPicPr>
          <p:nvPr/>
        </p:nvPicPr>
        <p:blipFill>
          <a:blip r:embed="rId2" cstate="print"/>
          <a:srcRect/>
          <a:stretch>
            <a:fillRect/>
          </a:stretch>
        </p:blipFill>
        <p:spPr bwMode="auto">
          <a:xfrm>
            <a:off x="7696200" y="5087938"/>
            <a:ext cx="1447800" cy="1770062"/>
          </a:xfrm>
          <a:prstGeom prst="rect">
            <a:avLst/>
          </a:prstGeom>
          <a:noFill/>
          <a:ln w="9525">
            <a:noFill/>
            <a:miter lim="800000"/>
            <a:headEnd/>
            <a:tailEnd/>
          </a:ln>
        </p:spPr>
      </p:pic>
      <p:sp>
        <p:nvSpPr>
          <p:cNvPr id="13" name="Cloud Callout 12"/>
          <p:cNvSpPr/>
          <p:nvPr/>
        </p:nvSpPr>
        <p:spPr>
          <a:xfrm>
            <a:off x="8991600" y="5105400"/>
            <a:ext cx="1676400" cy="914400"/>
          </a:xfrm>
          <a:prstGeom prst="cloudCallout">
            <a:avLst>
              <a:gd name="adj1" fmla="val -78833"/>
              <a:gd name="adj2" fmla="val -44011"/>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tx1"/>
                </a:solidFill>
              </a:rPr>
              <a:t>My tail! Darn you </a:t>
            </a:r>
            <a:r>
              <a:rPr lang="en-GB" sz="1000" dirty="0">
                <a:solidFill>
                  <a:srgbClr val="FF0000"/>
                </a:solidFill>
              </a:rPr>
              <a:t>spatial</a:t>
            </a:r>
          </a:p>
          <a:p>
            <a:pPr algn="ctr">
              <a:defRPr/>
            </a:pPr>
            <a:r>
              <a:rPr lang="en-GB" sz="1000" dirty="0">
                <a:solidFill>
                  <a:srgbClr val="FF0000"/>
                </a:solidFill>
              </a:rPr>
              <a:t>autocorrelation!</a:t>
            </a:r>
            <a:endParaRPr lang="en-GB" sz="1000" dirty="0"/>
          </a:p>
        </p:txBody>
      </p:sp>
      <p:pic>
        <p:nvPicPr>
          <p:cNvPr id="11273" name="Picture 14"/>
          <p:cNvPicPr>
            <a:picLocks noChangeAspect="1" noChangeArrowheads="1"/>
          </p:cNvPicPr>
          <p:nvPr/>
        </p:nvPicPr>
        <p:blipFill>
          <a:blip r:embed="rId3" cstate="print">
            <a:clrChange>
              <a:clrFrom>
                <a:srgbClr val="FFFFFF"/>
              </a:clrFrom>
              <a:clrTo>
                <a:srgbClr val="FFFFFF">
                  <a:alpha val="0"/>
                </a:srgbClr>
              </a:clrTo>
            </a:clrChange>
          </a:blip>
          <a:srcRect r="508"/>
          <a:stretch>
            <a:fillRect/>
          </a:stretch>
        </p:blipFill>
        <p:spPr bwMode="auto">
          <a:xfrm>
            <a:off x="1524001" y="2286001"/>
            <a:ext cx="3044825" cy="2041525"/>
          </a:xfrm>
          <a:prstGeom prst="rect">
            <a:avLst/>
          </a:prstGeom>
          <a:noFill/>
          <a:ln w="9525">
            <a:noFill/>
            <a:miter lim="800000"/>
            <a:headEnd/>
            <a:tailEnd/>
          </a:ln>
        </p:spPr>
      </p:pic>
      <p:pic>
        <p:nvPicPr>
          <p:cNvPr id="11274" name="Picture 16"/>
          <p:cNvPicPr>
            <a:picLocks noChangeAspect="1" noChangeArrowheads="1"/>
          </p:cNvPicPr>
          <p:nvPr/>
        </p:nvPicPr>
        <p:blipFill>
          <a:blip r:embed="rId4" cstate="print"/>
          <a:srcRect r="4485"/>
          <a:stretch>
            <a:fillRect/>
          </a:stretch>
        </p:blipFill>
        <p:spPr bwMode="auto">
          <a:xfrm>
            <a:off x="4495801" y="4800600"/>
            <a:ext cx="3044825" cy="1885950"/>
          </a:xfrm>
          <a:prstGeom prst="rect">
            <a:avLst/>
          </a:prstGeom>
          <a:noFill/>
          <a:ln w="9525">
            <a:noFill/>
            <a:miter lim="800000"/>
            <a:headEnd/>
            <a:tailEnd/>
          </a:ln>
        </p:spPr>
      </p:pic>
      <p:sp>
        <p:nvSpPr>
          <p:cNvPr id="16" name="Down Arrow Callout 15"/>
          <p:cNvSpPr/>
          <p:nvPr/>
        </p:nvSpPr>
        <p:spPr>
          <a:xfrm>
            <a:off x="5486400" y="4343400"/>
            <a:ext cx="1143000" cy="685800"/>
          </a:xfrm>
          <a:prstGeom prst="downArrowCallout">
            <a:avLst>
              <a:gd name="adj1" fmla="val 25000"/>
              <a:gd name="adj2" fmla="val 25000"/>
              <a:gd name="adj3" fmla="val 25000"/>
              <a:gd name="adj4" fmla="val 51494"/>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effectLst>
                  <a:outerShdw blurRad="38100" dist="38100" dir="2700000" algn="tl">
                    <a:srgbClr val="000000">
                      <a:alpha val="43137"/>
                    </a:srgbClr>
                  </a:outerShdw>
                </a:effectLst>
              </a:rPr>
              <a:t>Poisson</a:t>
            </a:r>
          </a:p>
        </p:txBody>
      </p:sp>
      <p:pic>
        <p:nvPicPr>
          <p:cNvPr id="11276" name="Picture 18" descr="http://allianthawk.org/images/kurtosis_flat_and_peaked_kangaroos.gif"/>
          <p:cNvPicPr>
            <a:picLocks noChangeAspect="1" noChangeArrowheads="1"/>
          </p:cNvPicPr>
          <p:nvPr/>
        </p:nvPicPr>
        <p:blipFill>
          <a:blip r:embed="rId5" cstate="print">
            <a:clrChange>
              <a:clrFrom>
                <a:srgbClr val="FFFFFF"/>
              </a:clrFrom>
              <a:clrTo>
                <a:srgbClr val="FFFFFF">
                  <a:alpha val="0"/>
                </a:srgbClr>
              </a:clrTo>
            </a:clrChange>
          </a:blip>
          <a:srcRect t="39696"/>
          <a:stretch>
            <a:fillRect/>
          </a:stretch>
        </p:blipFill>
        <p:spPr bwMode="auto">
          <a:xfrm>
            <a:off x="1828801" y="5562600"/>
            <a:ext cx="2606675" cy="1047750"/>
          </a:xfrm>
          <a:prstGeom prst="rect">
            <a:avLst/>
          </a:prstGeom>
          <a:noFill/>
          <a:ln w="9525">
            <a:noFill/>
            <a:miter lim="800000"/>
            <a:headEnd/>
            <a:tailEnd/>
          </a:ln>
        </p:spPr>
      </p:pic>
      <p:pic>
        <p:nvPicPr>
          <p:cNvPr id="11277" name="Picture 19"/>
          <p:cNvPicPr>
            <a:picLocks noChangeAspect="1" noChangeArrowheads="1"/>
          </p:cNvPicPr>
          <p:nvPr/>
        </p:nvPicPr>
        <p:blipFill>
          <a:blip r:embed="rId6" cstate="print"/>
          <a:srcRect/>
          <a:stretch>
            <a:fillRect/>
          </a:stretch>
        </p:blipFill>
        <p:spPr bwMode="auto">
          <a:xfrm>
            <a:off x="7315200" y="2362201"/>
            <a:ext cx="3200400" cy="2017713"/>
          </a:xfrm>
          <a:prstGeom prst="rect">
            <a:avLst/>
          </a:prstGeom>
          <a:noFill/>
          <a:ln w="9525">
            <a:noFill/>
            <a:miter lim="800000"/>
            <a:headEnd/>
            <a:tailEnd/>
          </a:ln>
        </p:spPr>
      </p:pic>
      <p:sp>
        <p:nvSpPr>
          <p:cNvPr id="19" name="Cloud Callout 18"/>
          <p:cNvSpPr/>
          <p:nvPr/>
        </p:nvSpPr>
        <p:spPr>
          <a:xfrm>
            <a:off x="3276600" y="4495800"/>
            <a:ext cx="1676400" cy="1219200"/>
          </a:xfrm>
          <a:prstGeom prst="cloudCallout">
            <a:avLst>
              <a:gd name="adj1" fmla="val -58129"/>
              <a:gd name="adj2" fmla="val 39685"/>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000" dirty="0">
                <a:solidFill>
                  <a:schemeClr val="accent1">
                    <a:lumMod val="50000"/>
                  </a:schemeClr>
                </a:solidFill>
              </a:rPr>
              <a:t>The bell shape deflated onto our feet! Darn you </a:t>
            </a:r>
            <a:r>
              <a:rPr lang="en-GB" sz="1000" dirty="0">
                <a:solidFill>
                  <a:srgbClr val="FF0000"/>
                </a:solidFill>
              </a:rPr>
              <a:t>spatial</a:t>
            </a:r>
          </a:p>
          <a:p>
            <a:pPr algn="ctr">
              <a:defRPr/>
            </a:pPr>
            <a:r>
              <a:rPr lang="en-GB" sz="1000" dirty="0">
                <a:solidFill>
                  <a:srgbClr val="FF0000"/>
                </a:solidFill>
              </a:rPr>
              <a:t>autocorrelation!</a:t>
            </a:r>
            <a:endParaRPr lang="en-GB" sz="1000" dirty="0"/>
          </a:p>
        </p:txBody>
      </p:sp>
      <p:sp>
        <p:nvSpPr>
          <p:cNvPr id="20" name="Block Arc 19"/>
          <p:cNvSpPr/>
          <p:nvPr/>
        </p:nvSpPr>
        <p:spPr>
          <a:xfrm>
            <a:off x="1981200" y="6473825"/>
            <a:ext cx="2438400" cy="185738"/>
          </a:xfrm>
          <a:prstGeom prst="blockArc">
            <a:avLst/>
          </a:prstGeom>
          <a:no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tx1"/>
              </a:solidFill>
            </a:endParaRPr>
          </a:p>
        </p:txBody>
      </p:sp>
      <p:pic>
        <p:nvPicPr>
          <p:cNvPr id="11280" name="Picture 17" descr="http://changingaging.org/wp-content/uploads/2011/03/balloon-1.jpg"/>
          <p:cNvPicPr>
            <a:picLocks noChangeAspect="1" noChangeArrowheads="1"/>
          </p:cNvPicPr>
          <p:nvPr/>
        </p:nvPicPr>
        <p:blipFill>
          <a:blip r:embed="rId7" cstate="print"/>
          <a:srcRect l="19572" t="10909" r="14372" b="9091"/>
          <a:stretch>
            <a:fillRect/>
          </a:stretch>
        </p:blipFill>
        <p:spPr bwMode="auto">
          <a:xfrm>
            <a:off x="5105400" y="2362200"/>
            <a:ext cx="2057400" cy="1676400"/>
          </a:xfrm>
          <a:prstGeom prst="rect">
            <a:avLst/>
          </a:prstGeom>
          <a:noFill/>
          <a:ln w="9525">
            <a:noFill/>
            <a:miter lim="800000"/>
            <a:headEnd/>
            <a:tailEnd/>
          </a:ln>
        </p:spPr>
      </p:pic>
      <p:sp>
        <p:nvSpPr>
          <p:cNvPr id="22" name="Rectangle 21"/>
          <p:cNvSpPr/>
          <p:nvPr/>
        </p:nvSpPr>
        <p:spPr>
          <a:xfrm rot="16912220">
            <a:off x="5092700" y="3487738"/>
            <a:ext cx="838200" cy="30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spatial</a:t>
            </a:r>
          </a:p>
        </p:txBody>
      </p:sp>
      <p:sp>
        <p:nvSpPr>
          <p:cNvPr id="23" name="Rectangle 22"/>
          <p:cNvSpPr/>
          <p:nvPr/>
        </p:nvSpPr>
        <p:spPr>
          <a:xfrm rot="2292933">
            <a:off x="5899150" y="3330576"/>
            <a:ext cx="1752600" cy="23336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rgbClr val="FF0000"/>
                </a:solidFill>
              </a:rPr>
              <a:t>autocorrelation</a:t>
            </a:r>
          </a:p>
        </p:txBody>
      </p:sp>
    </p:spTree>
    <p:extLst>
      <p:ext uri="{BB962C8B-B14F-4D97-AF65-F5344CB8AC3E}">
        <p14:creationId xmlns:p14="http://schemas.microsoft.com/office/powerpoint/2010/main" val="34955949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304143"/>
            <a:ext cx="10515600" cy="4872819"/>
          </a:xfrm>
        </p:spPr>
        <p:txBody>
          <a:bodyPr/>
          <a:lstStyle/>
          <a:p>
            <a:pPr marL="0" indent="0" algn="ctr">
              <a:buNone/>
            </a:pPr>
            <a:r>
              <a:rPr lang="en-US" b="1" dirty="0" smtClean="0">
                <a:solidFill>
                  <a:srgbClr val="C00000"/>
                </a:solidFill>
                <a:effectLst>
                  <a:outerShdw blurRad="38100" dist="38100" dir="2700000" algn="tl">
                    <a:srgbClr val="000000">
                      <a:alpha val="43137"/>
                    </a:srgbClr>
                  </a:outerShdw>
                </a:effectLst>
              </a:rPr>
              <a:t>Variance inflation factor (VIF)</a:t>
            </a:r>
            <a:endParaRPr lang="en-US" b="1" dirty="0">
              <a:solidFill>
                <a:srgbClr val="C00000"/>
              </a:solidFill>
              <a:effectLst>
                <a:outerShdw blurRad="38100" dist="38100" dir="2700000" algn="tl">
                  <a:srgbClr val="000000">
                    <a:alpha val="43137"/>
                  </a:srgbClr>
                </a:outerShdw>
              </a:effectLst>
            </a:endParaRP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3900" y="2023673"/>
            <a:ext cx="11344200" cy="3192904"/>
          </a:xfrm>
          <a:prstGeom prst="rect">
            <a:avLst/>
          </a:prstGeom>
        </p:spPr>
      </p:pic>
    </p:spTree>
    <p:extLst>
      <p:ext uri="{BB962C8B-B14F-4D97-AF65-F5344CB8AC3E}">
        <p14:creationId xmlns:p14="http://schemas.microsoft.com/office/powerpoint/2010/main" val="291428201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043950"/>
          </a:xfrm>
          <a:solidFill>
            <a:srgbClr val="FFFF00"/>
          </a:solidFill>
        </p:spPr>
        <p:txBody>
          <a:bodyPr/>
          <a:lstStyle/>
          <a:p>
            <a:pPr algn="ctr"/>
            <a:r>
              <a:rPr lang="en-US" dirty="0" smtClean="0"/>
              <a:t>Some Concluding Comments</a:t>
            </a:r>
            <a:endParaRPr lang="en-US" dirty="0"/>
          </a:p>
        </p:txBody>
      </p:sp>
      <p:sp>
        <p:nvSpPr>
          <p:cNvPr id="3" name="Content Placeholder 2"/>
          <p:cNvSpPr>
            <a:spLocks noGrp="1"/>
          </p:cNvSpPr>
          <p:nvPr>
            <p:ph idx="1"/>
          </p:nvPr>
        </p:nvSpPr>
        <p:spPr>
          <a:xfrm>
            <a:off x="838200" y="1409076"/>
            <a:ext cx="10515600" cy="5448924"/>
          </a:xfrm>
        </p:spPr>
        <p:txBody>
          <a:bodyPr>
            <a:normAutofit fontScale="92500"/>
          </a:bodyPr>
          <a:lstStyle/>
          <a:p>
            <a:pPr marL="225425" indent="-225425">
              <a:buNone/>
            </a:pPr>
            <a:r>
              <a:rPr lang="en-US" sz="3200" dirty="0" err="1">
                <a:latin typeface="Times New Roman" panose="02020603050405020304" pitchFamily="18" charset="0"/>
                <a:cs typeface="Times New Roman" panose="02020603050405020304" pitchFamily="18" charset="0"/>
              </a:rPr>
              <a:t>Cressie</a:t>
            </a:r>
            <a:r>
              <a:rPr lang="en-US" sz="3200" dirty="0">
                <a:latin typeface="Times New Roman" panose="02020603050405020304" pitchFamily="18" charset="0"/>
                <a:cs typeface="Times New Roman" panose="02020603050405020304" pitchFamily="18" charset="0"/>
              </a:rPr>
              <a:t>, N., A. Olsen, and D. Cook. 1996. Massive data sets: problems and possibilities, with application to environmental monitoring, in </a:t>
            </a:r>
            <a:r>
              <a:rPr lang="en-US" sz="3200" i="1" dirty="0">
                <a:latin typeface="Times New Roman" panose="02020603050405020304" pitchFamily="18" charset="0"/>
                <a:cs typeface="Times New Roman" panose="02020603050405020304" pitchFamily="18" charset="0"/>
              </a:rPr>
              <a:t>Massive Data Sets: Proceedings of a Workshop</a:t>
            </a:r>
            <a:r>
              <a:rPr lang="en-US" sz="3200" dirty="0">
                <a:latin typeface="Times New Roman" panose="02020603050405020304" pitchFamily="18" charset="0"/>
                <a:cs typeface="Times New Roman" panose="02020603050405020304" pitchFamily="18" charset="0"/>
              </a:rPr>
              <a:t>, edited by the Committee of Applied and Theoretical Statistics, pp. 115-119. Washington, DC: National Academy Press.</a:t>
            </a:r>
          </a:p>
          <a:p>
            <a:pPr marL="0" indent="0">
              <a:buNone/>
            </a:pPr>
            <a:endParaRPr lang="en-US" sz="1300" dirty="0" smtClean="0"/>
          </a:p>
          <a:p>
            <a:pPr marL="0" indent="0" algn="ctr">
              <a:buNone/>
            </a:pPr>
            <a:r>
              <a:rPr lang="en-US" b="1" dirty="0">
                <a:solidFill>
                  <a:srgbClr val="C00000"/>
                </a:solidFill>
                <a:effectLst>
                  <a:outerShdw blurRad="38100" dist="38100" dir="2700000" algn="tl">
                    <a:srgbClr val="000000">
                      <a:alpha val="43137"/>
                    </a:srgbClr>
                  </a:outerShdw>
                </a:effectLst>
              </a:rPr>
              <a:t>massively large georeferenced datasets challenge, and may ultimately cause the failure of, spatial statistical methodology initially designed for georeferenced datasets with n in the 100s, which has been extended successfully and effectively to datasets with n in the </a:t>
            </a:r>
            <a:r>
              <a:rPr lang="en-US" b="1" dirty="0" smtClean="0">
                <a:solidFill>
                  <a:srgbClr val="C00000"/>
                </a:solidFill>
                <a:effectLst>
                  <a:outerShdw blurRad="38100" dist="38100" dir="2700000" algn="tl">
                    <a:srgbClr val="000000">
                      <a:alpha val="43137"/>
                    </a:srgbClr>
                  </a:outerShdw>
                </a:effectLst>
              </a:rPr>
              <a:t>10,000s</a:t>
            </a:r>
            <a:endParaRPr lang="en-US" dirty="0" smtClean="0"/>
          </a:p>
          <a:p>
            <a:pPr marL="0" indent="0">
              <a:buNone/>
            </a:pPr>
            <a:r>
              <a:rPr lang="en-US" dirty="0" smtClean="0"/>
              <a:t>Statistical significance is one of these challenge areas.</a:t>
            </a:r>
          </a:p>
          <a:p>
            <a:pPr marL="1423988" indent="-1423988">
              <a:buNone/>
            </a:pPr>
            <a:r>
              <a:rPr lang="en-US" dirty="0" smtClean="0"/>
              <a:t>3/7/2016: </a:t>
            </a:r>
            <a:r>
              <a:rPr lang="en-US" dirty="0"/>
              <a:t>the American Statistical Association Board of Directors issued a statement on </a:t>
            </a:r>
            <a:r>
              <a:rPr lang="en-US" i="1" dirty="0"/>
              <a:t>p</a:t>
            </a:r>
            <a:r>
              <a:rPr lang="en-US" dirty="0"/>
              <a:t>-values and statistical significance. </a:t>
            </a:r>
          </a:p>
        </p:txBody>
      </p:sp>
    </p:spTree>
    <p:extLst>
      <p:ext uri="{BB962C8B-B14F-4D97-AF65-F5344CB8AC3E}">
        <p14:creationId xmlns:p14="http://schemas.microsoft.com/office/powerpoint/2010/main" val="42053649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Spatial Statistical Methodology Developments</a:t>
            </a:r>
            <a:endParaRPr lang="en-US" dirty="0"/>
          </a:p>
        </p:txBody>
      </p:sp>
      <p:sp>
        <p:nvSpPr>
          <p:cNvPr id="3" name="Content Placeholder 2"/>
          <p:cNvSpPr>
            <a:spLocks noGrp="1"/>
          </p:cNvSpPr>
          <p:nvPr>
            <p:ph idx="1"/>
          </p:nvPr>
        </p:nvSpPr>
        <p:spPr/>
        <p:txBody>
          <a:bodyPr/>
          <a:lstStyle/>
          <a:p>
            <a:r>
              <a:rPr lang="en-US" dirty="0" smtClean="0"/>
              <a:t>Now supports estimation of spatial autoregressive model specifications for realistic remotely sensed images</a:t>
            </a:r>
          </a:p>
          <a:p>
            <a:r>
              <a:rPr lang="en-US" dirty="0" smtClean="0"/>
              <a:t>Now supports simulation experiments for massively large georeferenced datasets that can include 10,000 replications in order to exploit the Law of Large Numbers</a:t>
            </a:r>
          </a:p>
          <a:p>
            <a:r>
              <a:rPr lang="en-US" dirty="0" smtClean="0"/>
              <a:t>Reveals that remotely sensed images have large VIFs </a:t>
            </a:r>
          </a:p>
          <a:p>
            <a:r>
              <a:rPr lang="en-US" dirty="0" smtClean="0"/>
              <a:t>Quantifies that much information content in remotely sensed images is compounded duplicate information</a:t>
            </a:r>
          </a:p>
          <a:p>
            <a:r>
              <a:rPr lang="en-US" dirty="0" smtClean="0"/>
              <a:t>Shifts some focus to negative </a:t>
            </a:r>
            <a:r>
              <a:rPr lang="en-US" smtClean="0"/>
              <a:t>spatial autocorrelation</a:t>
            </a:r>
            <a:endParaRPr lang="en-US" dirty="0" smtClean="0"/>
          </a:p>
          <a:p>
            <a:endParaRPr lang="en-US" dirty="0"/>
          </a:p>
        </p:txBody>
      </p:sp>
    </p:spTree>
    <p:extLst>
      <p:ext uri="{BB962C8B-B14F-4D97-AF65-F5344CB8AC3E}">
        <p14:creationId xmlns:p14="http://schemas.microsoft.com/office/powerpoint/2010/main" val="41906398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WordArt 3"/>
          <p:cNvSpPr>
            <a:spLocks noChangeArrowheads="1" noChangeShapeType="1" noTextEdit="1"/>
          </p:cNvSpPr>
          <p:nvPr/>
        </p:nvSpPr>
        <p:spPr bwMode="auto">
          <a:xfrm>
            <a:off x="1641475" y="152400"/>
            <a:ext cx="8763000" cy="3962400"/>
          </a:xfrm>
          <a:prstGeom prst="rect">
            <a:avLst/>
          </a:prstGeom>
        </p:spPr>
        <p:txBody>
          <a:bodyPr wrap="none" fromWordArt="1">
            <a:prstTxWarp prst="textDoubleWave1">
              <a:avLst>
                <a:gd name="adj1" fmla="val 6500"/>
                <a:gd name="adj2" fmla="val 0"/>
              </a:avLst>
            </a:prstTxWarp>
          </a:bodyPr>
          <a:lstStyle/>
          <a:p>
            <a:pPr algn="ctr"/>
            <a:r>
              <a:rPr lang="en-US" sz="3600" kern="10" spc="-360" dirty="0">
                <a:ln w="12700">
                  <a:solidFill>
                    <a:srgbClr val="000099"/>
                  </a:solidFill>
                  <a:round/>
                  <a:headEnd/>
                  <a:tailEnd/>
                </a:ln>
                <a:solidFill>
                  <a:srgbClr val="990033"/>
                </a:solidFill>
                <a:effectLst>
                  <a:outerShdw dist="125724" dir="18900000" algn="ctr" rotWithShape="0">
                    <a:srgbClr val="000099"/>
                  </a:outerShdw>
                </a:effectLst>
                <a:latin typeface="Bradley Hand ITC"/>
              </a:rPr>
              <a:t>Questions ?</a:t>
            </a:r>
          </a:p>
        </p:txBody>
      </p:sp>
      <p:pic>
        <p:nvPicPr>
          <p:cNvPr id="89091" name="Picture 2" descr="http://evolution.berkeley.edu/evosite/misconceps/images/questions_cartoon.gif"/>
          <p:cNvPicPr>
            <a:picLocks noChangeAspect="1" noChangeArrowheads="1"/>
          </p:cNvPicPr>
          <p:nvPr/>
        </p:nvPicPr>
        <p:blipFill>
          <a:blip r:embed="rId2" cstate="print"/>
          <a:srcRect r="51698"/>
          <a:stretch>
            <a:fillRect/>
          </a:stretch>
        </p:blipFill>
        <p:spPr bwMode="auto">
          <a:xfrm>
            <a:off x="2438400" y="3962400"/>
            <a:ext cx="1219200" cy="2476500"/>
          </a:xfrm>
          <a:prstGeom prst="rect">
            <a:avLst/>
          </a:prstGeom>
          <a:noFill/>
          <a:ln w="9525">
            <a:noFill/>
            <a:miter lim="800000"/>
            <a:headEnd/>
            <a:tailEnd/>
          </a:ln>
        </p:spPr>
      </p:pic>
      <p:pic>
        <p:nvPicPr>
          <p:cNvPr id="89092" name="Picture 4" descr="http://www.acclaimimages.com/_gallery/_images_n300/0110-0808-2504-0321_cartoon_globe_holding_question_symbols.jpg"/>
          <p:cNvPicPr>
            <a:picLocks noChangeAspect="1" noChangeArrowheads="1"/>
          </p:cNvPicPr>
          <p:nvPr/>
        </p:nvPicPr>
        <p:blipFill>
          <a:blip r:embed="rId3" cstate="print"/>
          <a:srcRect/>
          <a:stretch>
            <a:fillRect/>
          </a:stretch>
        </p:blipFill>
        <p:spPr bwMode="auto">
          <a:xfrm>
            <a:off x="6248400" y="3810001"/>
            <a:ext cx="2857500" cy="2676525"/>
          </a:xfrm>
          <a:prstGeom prst="rect">
            <a:avLst/>
          </a:prstGeom>
          <a:noFill/>
          <a:ln w="9525">
            <a:noFill/>
            <a:miter lim="800000"/>
            <a:headEnd/>
            <a:tailEnd/>
          </a:ln>
        </p:spPr>
      </p:pic>
      <p:pic>
        <p:nvPicPr>
          <p:cNvPr id="89093" name="Picture 2" descr="http://evolution.berkeley.edu/evosite/misconceps/images/questions_cartoon.gif"/>
          <p:cNvPicPr>
            <a:picLocks noChangeAspect="1" noChangeArrowheads="1"/>
          </p:cNvPicPr>
          <p:nvPr/>
        </p:nvPicPr>
        <p:blipFill>
          <a:blip r:embed="rId4" cstate="print"/>
          <a:srcRect l="51698"/>
          <a:stretch>
            <a:fillRect/>
          </a:stretch>
        </p:blipFill>
        <p:spPr bwMode="auto">
          <a:xfrm>
            <a:off x="3581400" y="3956050"/>
            <a:ext cx="1219200" cy="2476500"/>
          </a:xfrm>
          <a:prstGeom prst="rect">
            <a:avLst/>
          </a:prstGeom>
          <a:noFill/>
          <a:ln w="9525">
            <a:noFill/>
            <a:miter lim="800000"/>
            <a:headEnd/>
            <a:tailEnd/>
          </a:ln>
        </p:spPr>
      </p:pic>
      <p:pic>
        <p:nvPicPr>
          <p:cNvPr id="89094" name="Picture 2" descr="http://evolution.berkeley.edu/evosite/misconceps/images/questions_cartoon.gif"/>
          <p:cNvPicPr>
            <a:picLocks noChangeAspect="1" noChangeArrowheads="1"/>
          </p:cNvPicPr>
          <p:nvPr/>
        </p:nvPicPr>
        <p:blipFill>
          <a:blip r:embed="rId2" cstate="print"/>
          <a:srcRect l="6038" t="6154" r="60754" b="63077"/>
          <a:stretch>
            <a:fillRect/>
          </a:stretch>
        </p:blipFill>
        <p:spPr bwMode="auto">
          <a:xfrm>
            <a:off x="3810000" y="4114800"/>
            <a:ext cx="838200" cy="762000"/>
          </a:xfrm>
          <a:prstGeom prst="rect">
            <a:avLst/>
          </a:prstGeom>
          <a:noFill/>
          <a:ln w="9525">
            <a:noFill/>
            <a:miter lim="800000"/>
            <a:headEnd/>
            <a:tailEnd/>
          </a:ln>
        </p:spPr>
      </p:pic>
      <p:sp>
        <p:nvSpPr>
          <p:cNvPr id="26631" name="Slide Number Placeholder 6"/>
          <p:cNvSpPr>
            <a:spLocks noGrp="1"/>
          </p:cNvSpPr>
          <p:nvPr>
            <p:ph type="sldNum" sz="quarter" idx="12"/>
          </p:nvPr>
        </p:nvSpPr>
        <p:spPr/>
        <p:txBody>
          <a:bodyPr/>
          <a:lstStyle/>
          <a:p>
            <a:pPr>
              <a:defRPr/>
            </a:pPr>
            <a:fld id="{066BA4BA-F71F-4BB2-BDE2-11B8564EC37C}" type="slidenum">
              <a:rPr lang="en-US" smtClean="0"/>
              <a:pPr>
                <a:defRPr/>
              </a:pPr>
              <a:t>25</a:t>
            </a:fld>
            <a:endParaRPr lang="en-US" dirty="0" smtClean="0"/>
          </a:p>
        </p:txBody>
      </p:sp>
    </p:spTree>
    <p:extLst>
      <p:ext uri="{BB962C8B-B14F-4D97-AF65-F5344CB8AC3E}">
        <p14:creationId xmlns:p14="http://schemas.microsoft.com/office/powerpoint/2010/main" val="42180901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ABSTRACT</a:t>
            </a:r>
            <a:endParaRPr lang="en-US" dirty="0"/>
          </a:p>
        </p:txBody>
      </p:sp>
      <p:sp>
        <p:nvSpPr>
          <p:cNvPr id="3" name="Content Placeholder 2"/>
          <p:cNvSpPr>
            <a:spLocks noGrp="1"/>
          </p:cNvSpPr>
          <p:nvPr>
            <p:ph idx="1"/>
          </p:nvPr>
        </p:nvSpPr>
        <p:spPr>
          <a:xfrm>
            <a:off x="838200" y="1825624"/>
            <a:ext cx="10515600" cy="4335333"/>
          </a:xfrm>
        </p:spPr>
        <p:txBody>
          <a:bodyPr>
            <a:normAutofit fontScale="92500" lnSpcReduction="10000"/>
          </a:bodyPr>
          <a:lstStyle/>
          <a:p>
            <a:pPr marL="344488" indent="-344488">
              <a:buFont typeface="Wingdings" panose="05000000000000000000" pitchFamily="2" charset="2"/>
              <a:buChar char="Ø"/>
            </a:pPr>
            <a:r>
              <a:rPr lang="en-US" dirty="0"/>
              <a:t>Virtually all remotely sensed data contain spatial autocorrelation, which impacts upon their statistical features of uncertainty through variance inflation, and the compounding of duplicate information. </a:t>
            </a:r>
            <a:endParaRPr lang="en-US" dirty="0" smtClean="0"/>
          </a:p>
          <a:p>
            <a:pPr marL="344488" indent="-344488">
              <a:buFont typeface="Wingdings" panose="05000000000000000000" pitchFamily="2" charset="2"/>
              <a:buChar char="Ø"/>
            </a:pPr>
            <a:r>
              <a:rPr lang="en-US" dirty="0" smtClean="0"/>
              <a:t>Estimating </a:t>
            </a:r>
            <a:r>
              <a:rPr lang="en-US" dirty="0"/>
              <a:t>the nature and degree of this spatial autocorrelation, which usually is positive and very strong, has been hindered by computational intensity associated with the massive number of pixels in realistic sized remotely sensed </a:t>
            </a:r>
            <a:r>
              <a:rPr lang="en-US" dirty="0" smtClean="0"/>
              <a:t>images.</a:t>
            </a:r>
          </a:p>
          <a:p>
            <a:pPr marL="344488" indent="-344488">
              <a:buFont typeface="Wingdings" panose="05000000000000000000" pitchFamily="2" charset="2"/>
              <a:buChar char="Ø"/>
            </a:pPr>
            <a:r>
              <a:rPr lang="en-US" dirty="0" smtClean="0"/>
              <a:t>Recent </a:t>
            </a:r>
            <a:r>
              <a:rPr lang="en-US" dirty="0"/>
              <a:t>advances in spatial statistical estimation theory support the extraction of information and the distilling of knowledge from remotely sensed images in a way that accounts for latent spatial </a:t>
            </a:r>
            <a:r>
              <a:rPr lang="en-US" dirty="0" smtClean="0"/>
              <a:t>autocorrelation.</a:t>
            </a:r>
          </a:p>
          <a:p>
            <a:pPr marL="344488" indent="-344488">
              <a:buFont typeface="Wingdings" panose="05000000000000000000" pitchFamily="2" charset="2"/>
              <a:buChar char="Ø"/>
            </a:pPr>
            <a:r>
              <a:rPr lang="en-US" dirty="0" smtClean="0"/>
              <a:t>This </a:t>
            </a:r>
            <a:r>
              <a:rPr lang="en-US" dirty="0"/>
              <a:t>paper summarizes an effective methodological approach to achieve this </a:t>
            </a:r>
            <a:r>
              <a:rPr lang="en-US" dirty="0" smtClean="0"/>
              <a:t>end.</a:t>
            </a:r>
            <a:endParaRPr lang="en-US" dirty="0"/>
          </a:p>
          <a:p>
            <a:pPr marL="0" indent="0">
              <a:buNone/>
            </a:pPr>
            <a:endParaRPr lang="en-US" dirty="0"/>
          </a:p>
        </p:txBody>
      </p:sp>
    </p:spTree>
    <p:extLst>
      <p:ext uri="{BB962C8B-B14F-4D97-AF65-F5344CB8AC3E}">
        <p14:creationId xmlns:p14="http://schemas.microsoft.com/office/powerpoint/2010/main" val="255990144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Spatial </a:t>
            </a:r>
            <a:r>
              <a:rPr lang="en-US" dirty="0" err="1"/>
              <a:t>A</a:t>
            </a:r>
            <a:r>
              <a:rPr lang="en-US" dirty="0" err="1" smtClean="0"/>
              <a:t>utoregression</a:t>
            </a:r>
            <a:r>
              <a:rPr lang="en-US" dirty="0" smtClean="0"/>
              <a:t>/autocorrelation</a:t>
            </a:r>
            <a:endParaRPr lang="en-US" dirty="0"/>
          </a:p>
        </p:txBody>
      </p:sp>
      <p:sp>
        <p:nvSpPr>
          <p:cNvPr id="3" name="Content Placeholder 2"/>
          <p:cNvSpPr>
            <a:spLocks noGrp="1"/>
          </p:cNvSpPr>
          <p:nvPr>
            <p:ph idx="1"/>
          </p:nvPr>
        </p:nvSpPr>
        <p:spPr>
          <a:xfrm>
            <a:off x="838200" y="4567884"/>
            <a:ext cx="10515600" cy="571676"/>
          </a:xfrm>
        </p:spPr>
        <p:txBody>
          <a:bodyPr/>
          <a:lstStyle/>
          <a:p>
            <a:pPr marL="0" indent="0">
              <a:buNone/>
            </a:pPr>
            <a:r>
              <a:rPr lang="en-US" dirty="0" err="1" smtClean="0"/>
              <a:t>Fpr</a:t>
            </a:r>
            <a:r>
              <a:rPr lang="en-US" dirty="0" smtClean="0"/>
              <a:t> a P-by-Q remotely sensed image:</a:t>
            </a:r>
            <a:endParaRPr lang="en-US" dirty="0"/>
          </a:p>
        </p:txBody>
      </p:sp>
      <p:sp>
        <p:nvSpPr>
          <p:cNvPr id="4" name="Rectangle 2"/>
          <p:cNvSpPr>
            <a:spLocks noChangeArrowheads="1"/>
          </p:cNvSpPr>
          <p:nvPr/>
        </p:nvSpPr>
        <p:spPr bwMode="auto">
          <a:xfrm>
            <a:off x="3147933" y="2053651"/>
            <a:ext cx="2496698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p:cNvGraphicFramePr>
            <a:graphicFrameLocks noChangeAspect="1"/>
          </p:cNvGraphicFramePr>
          <p:nvPr>
            <p:extLst>
              <p:ext uri="{D42A27DB-BD31-4B8C-83A1-F6EECF244321}">
                <p14:modId xmlns:p14="http://schemas.microsoft.com/office/powerpoint/2010/main" val="1984764945"/>
              </p:ext>
            </p:extLst>
          </p:nvPr>
        </p:nvGraphicFramePr>
        <p:xfrm>
          <a:off x="1870926" y="1872169"/>
          <a:ext cx="8130289" cy="1052155"/>
        </p:xfrm>
        <a:graphic>
          <a:graphicData uri="http://schemas.openxmlformats.org/presentationml/2006/ole">
            <mc:AlternateContent xmlns:mc="http://schemas.openxmlformats.org/markup-compatibility/2006">
              <mc:Choice xmlns:v="urn:schemas-microsoft-com:vml" Requires="v">
                <p:oleObj spid="_x0000_s1161" name="Equation" r:id="rId3" imgW="1586811" imgH="203112" progId="Equation.3">
                  <p:embed/>
                </p:oleObj>
              </mc:Choice>
              <mc:Fallback>
                <p:oleObj name="Equation" r:id="rId3" imgW="1586811" imgH="203112" progId="Equation.3">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70926" y="1872169"/>
                        <a:ext cx="8130289" cy="1052155"/>
                      </a:xfrm>
                      <a:prstGeom prst="rect">
                        <a:avLst/>
                      </a:prstGeom>
                      <a:noFill/>
                    </p:spPr>
                  </p:pic>
                </p:oleObj>
              </mc:Fallback>
            </mc:AlternateContent>
          </a:graphicData>
        </a:graphic>
      </p:graphicFrame>
      <p:sp>
        <p:nvSpPr>
          <p:cNvPr id="6" name="Rectangle 5"/>
          <p:cNvSpPr>
            <a:spLocks noChangeArrowheads="1"/>
          </p:cNvSpPr>
          <p:nvPr/>
        </p:nvSpPr>
        <p:spPr bwMode="auto">
          <a:xfrm>
            <a:off x="-219393" y="3105804"/>
            <a:ext cx="17022524"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7" name="Object 6"/>
          <p:cNvGraphicFramePr>
            <a:graphicFrameLocks noChangeAspect="1"/>
          </p:cNvGraphicFramePr>
          <p:nvPr>
            <p:extLst>
              <p:ext uri="{D42A27DB-BD31-4B8C-83A1-F6EECF244321}">
                <p14:modId xmlns:p14="http://schemas.microsoft.com/office/powerpoint/2010/main" val="1647806992"/>
              </p:ext>
            </p:extLst>
          </p:nvPr>
        </p:nvGraphicFramePr>
        <p:xfrm>
          <a:off x="269875" y="3117850"/>
          <a:ext cx="11436350" cy="1435100"/>
        </p:xfrm>
        <a:graphic>
          <a:graphicData uri="http://schemas.openxmlformats.org/presentationml/2006/ole">
            <mc:AlternateContent xmlns:mc="http://schemas.openxmlformats.org/markup-compatibility/2006">
              <mc:Choice xmlns:v="urn:schemas-microsoft-com:vml" Requires="v">
                <p:oleObj spid="_x0000_s1162" name="Equation" r:id="rId5" imgW="5092560" imgH="672840" progId="Equation.3">
                  <p:embed/>
                </p:oleObj>
              </mc:Choice>
              <mc:Fallback>
                <p:oleObj name="Equation" r:id="rId5" imgW="5092560" imgH="672840" progId="Equation.3">
                  <p:embed/>
                  <p:pic>
                    <p:nvPicPr>
                      <p:cNvPr id="0" name="Object 4"/>
                      <p:cNvPicPr>
                        <a:picLocks noChangeAspect="1" noChangeArrowheads="1"/>
                      </p:cNvPicPr>
                      <p:nvPr/>
                    </p:nvPicPr>
                    <p:blipFill>
                      <a:blip r:embed="rId6"/>
                      <a:srcRect/>
                      <a:stretch>
                        <a:fillRect/>
                      </a:stretch>
                    </p:blipFill>
                    <p:spPr bwMode="auto">
                      <a:xfrm>
                        <a:off x="269875" y="3117850"/>
                        <a:ext cx="11436350" cy="1435100"/>
                      </a:xfrm>
                      <a:prstGeom prst="rect">
                        <a:avLst/>
                      </a:prstGeom>
                      <a:noFill/>
                    </p:spPr>
                  </p:pic>
                </p:oleObj>
              </mc:Fallback>
            </mc:AlternateContent>
          </a:graphicData>
        </a:graphic>
      </p:graphicFrame>
      <p:sp>
        <p:nvSpPr>
          <p:cNvPr id="8" name="Rectangle 7"/>
          <p:cNvSpPr>
            <a:spLocks noChangeArrowheads="1"/>
          </p:cNvSpPr>
          <p:nvPr/>
        </p:nvSpPr>
        <p:spPr bwMode="auto">
          <a:xfrm flipV="1">
            <a:off x="1870926" y="5990895"/>
            <a:ext cx="23515786" cy="487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9" name="Object 8"/>
          <p:cNvGraphicFramePr>
            <a:graphicFrameLocks noChangeAspect="1"/>
          </p:cNvGraphicFramePr>
          <p:nvPr>
            <p:extLst>
              <p:ext uri="{D42A27DB-BD31-4B8C-83A1-F6EECF244321}">
                <p14:modId xmlns:p14="http://schemas.microsoft.com/office/powerpoint/2010/main" val="1866480392"/>
              </p:ext>
            </p:extLst>
          </p:nvPr>
        </p:nvGraphicFramePr>
        <p:xfrm>
          <a:off x="3040063" y="5140325"/>
          <a:ext cx="6369050" cy="1360488"/>
        </p:xfrm>
        <a:graphic>
          <a:graphicData uri="http://schemas.openxmlformats.org/presentationml/2006/ole">
            <mc:AlternateContent xmlns:mc="http://schemas.openxmlformats.org/markup-compatibility/2006">
              <mc:Choice xmlns:v="urn:schemas-microsoft-com:vml" Requires="v">
                <p:oleObj spid="_x0000_s1163" name="Equation" r:id="rId7" imgW="2070000" imgH="469800" progId="Equation.3">
                  <p:embed/>
                </p:oleObj>
              </mc:Choice>
              <mc:Fallback>
                <p:oleObj name="Equation" r:id="rId7" imgW="2070000" imgH="469800" progId="Equation.3">
                  <p:embed/>
                  <p:pic>
                    <p:nvPicPr>
                      <p:cNvPr id="0" name="Object 6"/>
                      <p:cNvPicPr>
                        <a:picLocks noChangeAspect="1" noChangeArrowheads="1"/>
                      </p:cNvPicPr>
                      <p:nvPr/>
                    </p:nvPicPr>
                    <p:blipFill>
                      <a:blip r:embed="rId8"/>
                      <a:srcRect/>
                      <a:stretch>
                        <a:fillRect/>
                      </a:stretch>
                    </p:blipFill>
                    <p:spPr bwMode="auto">
                      <a:xfrm>
                        <a:off x="3040063" y="5140325"/>
                        <a:ext cx="6369050" cy="1360488"/>
                      </a:xfrm>
                      <a:prstGeom prst="rect">
                        <a:avLst/>
                      </a:prstGeom>
                      <a:noFill/>
                    </p:spPr>
                  </p:pic>
                </p:oleObj>
              </mc:Fallback>
            </mc:AlternateContent>
          </a:graphicData>
        </a:graphic>
      </p:graphicFrame>
    </p:spTree>
    <p:extLst>
      <p:ext uri="{BB962C8B-B14F-4D97-AF65-F5344CB8AC3E}">
        <p14:creationId xmlns:p14="http://schemas.microsoft.com/office/powerpoint/2010/main" val="119194834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Estimation of </a:t>
            </a:r>
            <a:r>
              <a:rPr lang="en-US" dirty="0" smtClean="0">
                <a:solidFill>
                  <a:srgbClr val="FFFF00"/>
                </a:solidFill>
              </a:rPr>
              <a:t>xxx</a:t>
            </a:r>
            <a:endParaRPr lang="en-US" dirty="0">
              <a:solidFill>
                <a:srgbClr val="FFFF00"/>
              </a:solidFill>
            </a:endParaRPr>
          </a:p>
        </p:txBody>
      </p:sp>
      <p:sp>
        <p:nvSpPr>
          <p:cNvPr id="3" name="Content Placeholder 2"/>
          <p:cNvSpPr>
            <a:spLocks noGrp="1"/>
          </p:cNvSpPr>
          <p:nvPr>
            <p:ph idx="1"/>
          </p:nvPr>
        </p:nvSpPr>
        <p:spPr/>
        <p:txBody>
          <a:bodyPr/>
          <a:lstStyle/>
          <a:p>
            <a:pPr marL="225425" indent="-225425">
              <a:buNone/>
            </a:pPr>
            <a:r>
              <a:rPr lang="en-US" sz="3200" dirty="0" smtClean="0"/>
              <a:t>Replace nonlinear minimization from the condensed likelihood function (regression equation) by a condensed normal equation with a Jacobian approximation:</a:t>
            </a:r>
          </a:p>
          <a:p>
            <a:pPr marL="225425" indent="-225425">
              <a:buNone/>
            </a:pPr>
            <a:endParaRPr lang="en-US" dirty="0"/>
          </a:p>
          <a:p>
            <a:pPr marL="688975" indent="-225425">
              <a:buNone/>
            </a:pPr>
            <a:r>
              <a:rPr lang="en-US" sz="3200" dirty="0" smtClean="0">
                <a:latin typeface="Times New Roman" panose="02020603050405020304" pitchFamily="18" charset="0"/>
                <a:cs typeface="Times New Roman" panose="02020603050405020304" pitchFamily="18" charset="0"/>
              </a:rPr>
              <a:t>Griffith, D. (2015). Approximation </a:t>
            </a:r>
            <a:r>
              <a:rPr lang="en-US" sz="3200" dirty="0">
                <a:latin typeface="Times New Roman" panose="02020603050405020304" pitchFamily="18" charset="0"/>
                <a:cs typeface="Times New Roman" panose="02020603050405020304" pitchFamily="18" charset="0"/>
              </a:rPr>
              <a:t>of Gaussian spatial autoregressive models for massive regular square tessellation data, </a:t>
            </a:r>
            <a:r>
              <a:rPr lang="en-US" sz="3200" i="1" dirty="0">
                <a:latin typeface="Times New Roman" panose="02020603050405020304" pitchFamily="18" charset="0"/>
                <a:cs typeface="Times New Roman" panose="02020603050405020304" pitchFamily="18" charset="0"/>
              </a:rPr>
              <a:t>International J. of Geographical Information Science</a:t>
            </a:r>
            <a:r>
              <a:rPr lang="en-US" sz="3200" dirty="0">
                <a:latin typeface="Times New Roman" panose="02020603050405020304" pitchFamily="18" charset="0"/>
                <a:cs typeface="Times New Roman" panose="02020603050405020304" pitchFamily="18" charset="0"/>
              </a:rPr>
              <a:t>, 29: 2143-2173.</a:t>
            </a:r>
          </a:p>
        </p:txBody>
      </p:sp>
      <p:pic>
        <p:nvPicPr>
          <p:cNvPr id="4" name="Picture 3"/>
          <p:cNvPicPr>
            <a:picLocks noChangeAspect="1"/>
          </p:cNvPicPr>
          <p:nvPr/>
        </p:nvPicPr>
        <p:blipFill>
          <a:blip r:embed="rId2"/>
          <a:stretch>
            <a:fillRect/>
          </a:stretch>
        </p:blipFill>
        <p:spPr>
          <a:xfrm>
            <a:off x="7439275" y="673055"/>
            <a:ext cx="445156" cy="723401"/>
          </a:xfrm>
          <a:prstGeom prst="rect">
            <a:avLst/>
          </a:prstGeom>
        </p:spPr>
      </p:pic>
    </p:spTree>
    <p:extLst>
      <p:ext uri="{BB962C8B-B14F-4D97-AF65-F5344CB8AC3E}">
        <p14:creationId xmlns:p14="http://schemas.microsoft.com/office/powerpoint/2010/main" val="2978554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Florida Everglades database</a:t>
            </a:r>
            <a:endParaRPr lang="en-US" dirty="0"/>
          </a:p>
        </p:txBody>
      </p:sp>
      <p:sp>
        <p:nvSpPr>
          <p:cNvPr id="3" name="Content Placeholder 2"/>
          <p:cNvSpPr>
            <a:spLocks noGrp="1"/>
          </p:cNvSpPr>
          <p:nvPr>
            <p:ph idx="1"/>
          </p:nvPr>
        </p:nvSpPr>
        <p:spPr>
          <a:xfrm>
            <a:off x="6580682" y="1825624"/>
            <a:ext cx="5291528" cy="4837505"/>
          </a:xfrm>
        </p:spPr>
        <p:txBody>
          <a:bodyPr>
            <a:normAutofit fontScale="92500" lnSpcReduction="20000"/>
          </a:bodyPr>
          <a:lstStyle/>
          <a:p>
            <a:r>
              <a:rPr lang="en-US" dirty="0" smtClean="0"/>
              <a:t>A </a:t>
            </a:r>
            <a:r>
              <a:rPr lang="en-US" dirty="0"/>
              <a:t>January 1, 2002 Landsat 7 Enhanced Thematic Mapper Plus (ETM+) image </a:t>
            </a:r>
            <a:r>
              <a:rPr lang="en-US" dirty="0" smtClean="0"/>
              <a:t>forming </a:t>
            </a:r>
            <a:r>
              <a:rPr lang="en-US" dirty="0"/>
              <a:t>a 7,649-by-8,581 (n = 65,636,069 pixels) rectangular region rotated clockwise on the horizontal </a:t>
            </a:r>
            <a:r>
              <a:rPr lang="en-US" dirty="0" smtClean="0"/>
              <a:t>axis. </a:t>
            </a:r>
            <a:r>
              <a:rPr lang="en-US" dirty="0"/>
              <a:t>This image has been </a:t>
            </a:r>
            <a:r>
              <a:rPr lang="en-US" dirty="0" err="1"/>
              <a:t>orthorectified</a:t>
            </a:r>
            <a:r>
              <a:rPr lang="en-US" dirty="0"/>
              <a:t> and converted to the UTM 17-N projection, and includes spectral bands B1-B7; its spatial resolution is 28.5 meters for bands B1-B5 and B7, and 57 meters for </a:t>
            </a:r>
            <a:r>
              <a:rPr lang="en-US" dirty="0" smtClean="0"/>
              <a:t>B6. </a:t>
            </a:r>
            <a:r>
              <a:rPr lang="en-US" dirty="0"/>
              <a:t>Pixels with nonzero spectral reflectance values total 41,611,007, whereas 8,935,349 pixels with a zero value form a white border around the remotely sensed image</a:t>
            </a:r>
          </a:p>
        </p:txBody>
      </p:sp>
      <p:pic>
        <p:nvPicPr>
          <p:cNvPr id="4" name="Picture 3" descr="C:\Users\dag054000\Desktop\mansucript submissions\Remote Sensing\graphics\FLA-everglades-b1&amp;b2&amp;b3-color.png"/>
          <p:cNvPicPr/>
          <p:nvPr/>
        </p:nvPicPr>
        <p:blipFill rotWithShape="1">
          <a:blip r:embed="rId2" cstate="print"/>
          <a:srcRect l="638" t="717" r="1054" b="986"/>
          <a:stretch/>
        </p:blipFill>
        <p:spPr bwMode="auto">
          <a:xfrm>
            <a:off x="838200" y="1806015"/>
            <a:ext cx="5456555" cy="4857115"/>
          </a:xfrm>
          <a:prstGeom prst="rect">
            <a:avLst/>
          </a:prstGeom>
          <a:noFill/>
          <a:ln w="12700">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8393727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Sampling Experiment Empirical Data</a:t>
            </a:r>
            <a:endParaRPr lang="en-US" dirty="0"/>
          </a:p>
        </p:txBody>
      </p:sp>
      <p:sp>
        <p:nvSpPr>
          <p:cNvPr id="3" name="Content Placeholder 2"/>
          <p:cNvSpPr>
            <a:spLocks noGrp="1"/>
          </p:cNvSpPr>
          <p:nvPr>
            <p:ph idx="1"/>
          </p:nvPr>
        </p:nvSpPr>
        <p:spPr>
          <a:xfrm>
            <a:off x="838200" y="1825624"/>
            <a:ext cx="10515600" cy="4755057"/>
          </a:xfrm>
        </p:spPr>
        <p:txBody>
          <a:bodyPr>
            <a:normAutofit fontScale="92500" lnSpcReduction="20000"/>
          </a:bodyPr>
          <a:lstStyle/>
          <a:p>
            <a:pPr marL="344488" indent="-344488">
              <a:buFont typeface="Wingdings" panose="05000000000000000000" pitchFamily="2" charset="2"/>
              <a:buChar char="Ø"/>
            </a:pPr>
            <a:r>
              <a:rPr lang="en-US" dirty="0" smtClean="0"/>
              <a:t>A </a:t>
            </a:r>
            <a:r>
              <a:rPr lang="en-US" dirty="0"/>
              <a:t>4800-by-5200 (n = 24,960,000 pixels) rectangular region parallel to the horizontal axis was extracted for analysis </a:t>
            </a:r>
            <a:r>
              <a:rPr lang="en-US" dirty="0" smtClean="0"/>
              <a:t>purposes.</a:t>
            </a:r>
          </a:p>
          <a:p>
            <a:pPr marL="344488" indent="-344488">
              <a:buFont typeface="Wingdings" panose="05000000000000000000" pitchFamily="2" charset="2"/>
              <a:buChar char="Ø"/>
            </a:pPr>
            <a:r>
              <a:rPr lang="en-US" dirty="0" smtClean="0"/>
              <a:t>The </a:t>
            </a:r>
            <a:r>
              <a:rPr lang="en-US" dirty="0"/>
              <a:t>sampling experiments use two spectral </a:t>
            </a:r>
            <a:r>
              <a:rPr lang="en-US" dirty="0" smtClean="0"/>
              <a:t>indices (both indices range from -1 to 1, and have a variance that conceptually can range from 0 to 1):</a:t>
            </a:r>
          </a:p>
          <a:p>
            <a:pPr marL="793750" lvl="1" indent="-336550">
              <a:buFont typeface="Wingdings" panose="05000000000000000000" pitchFamily="2" charset="2"/>
              <a:buChar char="v"/>
            </a:pPr>
            <a:r>
              <a:rPr lang="en-US" dirty="0" smtClean="0"/>
              <a:t>the </a:t>
            </a:r>
            <a:r>
              <a:rPr lang="en-US" dirty="0"/>
              <a:t>normalized difference vegetation index [i.e., NDVI = (B4-B3)/(B4+B3</a:t>
            </a:r>
            <a:r>
              <a:rPr lang="en-US" dirty="0" smtClean="0"/>
              <a:t>)]</a:t>
            </a:r>
          </a:p>
          <a:p>
            <a:pPr marL="793750" lvl="1" indent="-336550">
              <a:buFont typeface="Wingdings" panose="05000000000000000000" pitchFamily="2" charset="2"/>
              <a:buChar char="v"/>
            </a:pPr>
            <a:r>
              <a:rPr lang="en-US" dirty="0" smtClean="0"/>
              <a:t>NDVI tends to be around 0.95 (the Everglades image analyzed in this paper has a spatial autocorrelation of 0.955), the common upper bound for many remotely sensed images</a:t>
            </a:r>
          </a:p>
          <a:p>
            <a:pPr marL="793750" lvl="1" indent="-336550">
              <a:buFont typeface="Wingdings" panose="05000000000000000000" pitchFamily="2" charset="2"/>
              <a:buChar char="v"/>
            </a:pPr>
            <a:r>
              <a:rPr lang="en-US" dirty="0" smtClean="0"/>
              <a:t>Large positive NDVI values indicate dense vegetation land cover, whereas large negative values indicate deep water</a:t>
            </a:r>
          </a:p>
          <a:p>
            <a:pPr marL="793750" lvl="1" indent="-336550">
              <a:buFont typeface="Wingdings" panose="05000000000000000000" pitchFamily="2" charset="2"/>
              <a:buChar char="v"/>
            </a:pPr>
            <a:r>
              <a:rPr lang="en-US" dirty="0" smtClean="0"/>
              <a:t>the </a:t>
            </a:r>
            <a:r>
              <a:rPr lang="en-US" dirty="0"/>
              <a:t>normalized burn ratio [i.e., NBR = (B4-B7)/(B4+B7)]. </a:t>
            </a:r>
            <a:endParaRPr lang="en-US" dirty="0" smtClean="0"/>
          </a:p>
          <a:p>
            <a:pPr marL="793750" lvl="1" indent="-336550">
              <a:buFont typeface="Wingdings" panose="05000000000000000000" pitchFamily="2" charset="2"/>
              <a:buChar char="v"/>
            </a:pPr>
            <a:r>
              <a:rPr lang="en-US" dirty="0" smtClean="0"/>
              <a:t>NBR </a:t>
            </a:r>
            <a:r>
              <a:rPr lang="en-US" dirty="0"/>
              <a:t>tends to be around 0.85 (the Everglades image analyzed in this paper has a spatial autocorrelation of 0.874), the common lower bound for many remotely sensed </a:t>
            </a:r>
            <a:r>
              <a:rPr lang="en-US" dirty="0" smtClean="0"/>
              <a:t>images</a:t>
            </a:r>
          </a:p>
          <a:p>
            <a:pPr marL="793750" lvl="1" indent="-336550">
              <a:buFont typeface="Wingdings" panose="05000000000000000000" pitchFamily="2" charset="2"/>
              <a:buChar char="v"/>
            </a:pPr>
            <a:r>
              <a:rPr lang="en-US" dirty="0" smtClean="0"/>
              <a:t>Large </a:t>
            </a:r>
            <a:r>
              <a:rPr lang="en-US" dirty="0"/>
              <a:t>positive NBR values indicate high severity burn, whereas large negative values indicate high post-fire regrowth.</a:t>
            </a:r>
          </a:p>
          <a:p>
            <a:endParaRPr lang="en-US" dirty="0"/>
          </a:p>
        </p:txBody>
      </p:sp>
    </p:spTree>
    <p:extLst>
      <p:ext uri="{BB962C8B-B14F-4D97-AF65-F5344CB8AC3E}">
        <p14:creationId xmlns:p14="http://schemas.microsoft.com/office/powerpoint/2010/main" val="25425469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NDVI and NBR for the Florida Everglades</a:t>
            </a:r>
            <a:endParaRPr lang="en-US" dirty="0"/>
          </a:p>
        </p:txBody>
      </p:sp>
      <p:sp>
        <p:nvSpPr>
          <p:cNvPr id="3" name="Content Placeholder 2"/>
          <p:cNvSpPr>
            <a:spLocks noGrp="1"/>
          </p:cNvSpPr>
          <p:nvPr>
            <p:ph idx="1"/>
          </p:nvPr>
        </p:nvSpPr>
        <p:spPr/>
        <p:txBody>
          <a:bodyPr/>
          <a:lstStyle/>
          <a:p>
            <a:pPr marL="0" indent="0">
              <a:buNone/>
            </a:pPr>
            <a:r>
              <a:rPr lang="en-US" dirty="0"/>
              <a:t>N</a:t>
            </a:r>
            <a:r>
              <a:rPr lang="en-US" dirty="0" smtClean="0"/>
              <a:t>ormal mixtures with two components:</a:t>
            </a:r>
            <a:endParaRPr lang="en-US" dirty="0"/>
          </a:p>
        </p:txBody>
      </p:sp>
      <p:pic>
        <p:nvPicPr>
          <p:cNvPr id="4" name="Picture 3" descr="SAS Report - data prep-everglades-mixture_files\img2.png"/>
          <p:cNvPicPr/>
          <p:nvPr/>
        </p:nvPicPr>
        <p:blipFill>
          <a:blip r:embed="rId2" cstate="print">
            <a:clrChange>
              <a:clrFrom>
                <a:srgbClr val="FDFBF3"/>
              </a:clrFrom>
              <a:clrTo>
                <a:srgbClr val="FDFBF3">
                  <a:alpha val="0"/>
                </a:srgbClr>
              </a:clrTo>
            </a:clrChange>
          </a:blip>
          <a:srcRect/>
          <a:stretch>
            <a:fillRect/>
          </a:stretch>
        </p:blipFill>
        <p:spPr bwMode="auto">
          <a:xfrm>
            <a:off x="838200" y="2383436"/>
            <a:ext cx="5262798" cy="4317167"/>
          </a:xfrm>
          <a:prstGeom prst="rect">
            <a:avLst/>
          </a:prstGeom>
          <a:noFill/>
          <a:ln w="9525">
            <a:noFill/>
            <a:miter lim="800000"/>
            <a:headEnd/>
            <a:tailEnd/>
          </a:ln>
        </p:spPr>
      </p:pic>
      <p:pic>
        <p:nvPicPr>
          <p:cNvPr id="5" name="Picture 4" descr="SAS Report - data prep-everglades-mixture_files\img3.png"/>
          <p:cNvPicPr/>
          <p:nvPr/>
        </p:nvPicPr>
        <p:blipFill>
          <a:blip r:embed="rId3" cstate="print">
            <a:clrChange>
              <a:clrFrom>
                <a:srgbClr val="FDFBF3"/>
              </a:clrFrom>
              <a:clrTo>
                <a:srgbClr val="FDFBF3">
                  <a:alpha val="0"/>
                </a:srgbClr>
              </a:clrTo>
            </a:clrChange>
          </a:blip>
          <a:srcRect/>
          <a:stretch>
            <a:fillRect/>
          </a:stretch>
        </p:blipFill>
        <p:spPr bwMode="auto">
          <a:xfrm>
            <a:off x="6100998" y="2383436"/>
            <a:ext cx="5252802" cy="4317167"/>
          </a:xfrm>
          <a:prstGeom prst="rect">
            <a:avLst/>
          </a:prstGeom>
          <a:noFill/>
          <a:ln w="9525">
            <a:noFill/>
            <a:miter lim="800000"/>
            <a:headEnd/>
            <a:tailEnd/>
          </a:ln>
        </p:spPr>
      </p:pic>
    </p:spTree>
    <p:extLst>
      <p:ext uri="{BB962C8B-B14F-4D97-AF65-F5344CB8AC3E}">
        <p14:creationId xmlns:p14="http://schemas.microsoft.com/office/powerpoint/2010/main" val="5230161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ctr"/>
            <a:r>
              <a:rPr lang="en-US" dirty="0" smtClean="0"/>
              <a:t>Describing the Asymptotic Sampling Distribution of </a:t>
            </a:r>
            <a:r>
              <a:rPr lang="en-US" dirty="0" smtClean="0">
                <a:solidFill>
                  <a:srgbClr val="FFFF00"/>
                </a:solidFill>
              </a:rPr>
              <a:t>xxx</a:t>
            </a:r>
            <a:endParaRPr lang="en-US" dirty="0">
              <a:solidFill>
                <a:srgbClr val="FFFF00"/>
              </a:solidFill>
            </a:endParaRPr>
          </a:p>
        </p:txBody>
      </p:sp>
      <p:sp>
        <p:nvSpPr>
          <p:cNvPr id="3" name="Content Placeholder 2"/>
          <p:cNvSpPr>
            <a:spLocks noGrp="1"/>
          </p:cNvSpPr>
          <p:nvPr>
            <p:ph idx="1"/>
          </p:nvPr>
        </p:nvSpPr>
        <p:spPr>
          <a:xfrm>
            <a:off x="838200" y="1825624"/>
            <a:ext cx="10515600" cy="4725077"/>
          </a:xfrm>
        </p:spPr>
        <p:txBody>
          <a:bodyPr/>
          <a:lstStyle/>
          <a:p>
            <a:pPr marL="0" indent="0">
              <a:buNone/>
            </a:pPr>
            <a:r>
              <a:rPr lang="en-US" u="sng" dirty="0" smtClean="0"/>
              <a:t>Distributed as a beta-beta random variable</a:t>
            </a:r>
          </a:p>
          <a:p>
            <a:pPr marL="0" indent="0">
              <a:buNone/>
            </a:pPr>
            <a:r>
              <a:rPr lang="en-US" dirty="0" smtClean="0"/>
              <a:t>Beta 1:</a:t>
            </a:r>
          </a:p>
          <a:p>
            <a:pPr marL="0" indent="0">
              <a:buNone/>
            </a:pPr>
            <a:endParaRPr lang="en-US" dirty="0" smtClean="0"/>
          </a:p>
          <a:p>
            <a:pPr marL="0" indent="0">
              <a:buNone/>
            </a:pPr>
            <a:r>
              <a:rPr lang="en-US" dirty="0" smtClean="0"/>
              <a:t>p </a:t>
            </a:r>
            <a:r>
              <a:rPr lang="en-US" dirty="0"/>
              <a:t>increasing as spatial autocorrelation increases from -1 to </a:t>
            </a:r>
            <a:r>
              <a:rPr lang="en-US" dirty="0" smtClean="0"/>
              <a:t>1</a:t>
            </a:r>
          </a:p>
          <a:p>
            <a:pPr marL="0" indent="0">
              <a:buNone/>
            </a:pPr>
            <a:r>
              <a:rPr lang="en-US" dirty="0" smtClean="0"/>
              <a:t>Beta 2: p</a:t>
            </a:r>
          </a:p>
          <a:p>
            <a:pPr marL="0" indent="0">
              <a:buNone/>
            </a:pPr>
            <a:endParaRPr lang="en-US" dirty="0"/>
          </a:p>
          <a:p>
            <a:pPr marL="0" indent="0">
              <a:buNone/>
            </a:pPr>
            <a:endParaRPr lang="en-US" dirty="0" smtClean="0"/>
          </a:p>
          <a:p>
            <a:pPr marL="0" indent="0">
              <a:buNone/>
            </a:pPr>
            <a:endParaRPr lang="en-US" dirty="0"/>
          </a:p>
          <a:p>
            <a:pPr marL="0" indent="0">
              <a:buNone/>
            </a:pPr>
            <a:r>
              <a:rPr lang="en-US" dirty="0" smtClean="0"/>
              <a:t>K calibrated for     = 0: K = 80512 for a 400-by-400 pixel image </a:t>
            </a:r>
          </a:p>
          <a:p>
            <a:pPr marL="0" indent="0">
              <a:buNone/>
            </a:pPr>
            <a:endParaRPr lang="en-US" dirty="0" smtClean="0"/>
          </a:p>
          <a:p>
            <a:pPr marL="0" indent="0">
              <a:buNone/>
            </a:pPr>
            <a:endParaRPr lang="en-US" dirty="0" smtClean="0"/>
          </a:p>
          <a:p>
            <a:pPr marL="0" indent="0">
              <a:buNone/>
            </a:pPr>
            <a:endParaRPr lang="en-US" dirty="0"/>
          </a:p>
          <a:p>
            <a:pPr marL="0" indent="0">
              <a:buNone/>
            </a:pPr>
            <a:endParaRPr lang="en-US" dirty="0"/>
          </a:p>
        </p:txBody>
      </p:sp>
      <p:pic>
        <p:nvPicPr>
          <p:cNvPr id="6" name="Picture 5"/>
          <p:cNvPicPr>
            <a:picLocks noChangeAspect="1"/>
          </p:cNvPicPr>
          <p:nvPr/>
        </p:nvPicPr>
        <p:blipFill>
          <a:blip r:embed="rId3"/>
          <a:stretch>
            <a:fillRect/>
          </a:stretch>
        </p:blipFill>
        <p:spPr>
          <a:xfrm>
            <a:off x="7544206" y="967287"/>
            <a:ext cx="445156" cy="723401"/>
          </a:xfrm>
          <a:prstGeom prst="rect">
            <a:avLst/>
          </a:prstGeom>
        </p:spPr>
      </p:pic>
      <p:graphicFrame>
        <p:nvGraphicFramePr>
          <p:cNvPr id="9" name="Object 8"/>
          <p:cNvGraphicFramePr>
            <a:graphicFrameLocks noChangeAspect="1"/>
          </p:cNvGraphicFramePr>
          <p:nvPr>
            <p:extLst>
              <p:ext uri="{D42A27DB-BD31-4B8C-83A1-F6EECF244321}">
                <p14:modId xmlns:p14="http://schemas.microsoft.com/office/powerpoint/2010/main" val="2263481798"/>
              </p:ext>
            </p:extLst>
          </p:nvPr>
        </p:nvGraphicFramePr>
        <p:xfrm>
          <a:off x="913150" y="2757984"/>
          <a:ext cx="6173788" cy="588963"/>
        </p:xfrm>
        <a:graphic>
          <a:graphicData uri="http://schemas.openxmlformats.org/presentationml/2006/ole">
            <mc:AlternateContent xmlns:mc="http://schemas.openxmlformats.org/markup-compatibility/2006">
              <mc:Choice xmlns:v="urn:schemas-microsoft-com:vml" Requires="v">
                <p:oleObj spid="_x0000_s2187" name="Equation" r:id="rId4" imgW="2006280" imgH="203040" progId="Equation.3">
                  <p:embed/>
                </p:oleObj>
              </mc:Choice>
              <mc:Fallback>
                <p:oleObj name="Equation" r:id="rId4" imgW="2006280" imgH="203040" progId="Equation.3">
                  <p:embed/>
                  <p:pic>
                    <p:nvPicPr>
                      <p:cNvPr id="0" name=""/>
                      <p:cNvPicPr>
                        <a:picLocks noChangeAspect="1" noChangeArrowheads="1"/>
                      </p:cNvPicPr>
                      <p:nvPr/>
                    </p:nvPicPr>
                    <p:blipFill>
                      <a:blip r:embed="rId5"/>
                      <a:srcRect/>
                      <a:stretch>
                        <a:fillRect/>
                      </a:stretch>
                    </p:blipFill>
                    <p:spPr bwMode="auto">
                      <a:xfrm>
                        <a:off x="913150" y="2757984"/>
                        <a:ext cx="6173788" cy="588963"/>
                      </a:xfrm>
                      <a:prstGeom prst="rect">
                        <a:avLst/>
                      </a:prstGeom>
                      <a:noFill/>
                    </p:spPr>
                  </p:pic>
                </p:oleObj>
              </mc:Fallback>
            </mc:AlternateContent>
          </a:graphicData>
        </a:graphic>
      </p:graphicFrame>
      <p:graphicFrame>
        <p:nvGraphicFramePr>
          <p:cNvPr id="10" name="Object 9"/>
          <p:cNvGraphicFramePr>
            <a:graphicFrameLocks noChangeAspect="1"/>
          </p:cNvGraphicFramePr>
          <p:nvPr>
            <p:extLst>
              <p:ext uri="{D42A27DB-BD31-4B8C-83A1-F6EECF244321}">
                <p14:modId xmlns:p14="http://schemas.microsoft.com/office/powerpoint/2010/main" val="1048358319"/>
              </p:ext>
            </p:extLst>
          </p:nvPr>
        </p:nvGraphicFramePr>
        <p:xfrm>
          <a:off x="913150" y="4279306"/>
          <a:ext cx="3751263" cy="1546225"/>
        </p:xfrm>
        <a:graphic>
          <a:graphicData uri="http://schemas.openxmlformats.org/presentationml/2006/ole">
            <mc:AlternateContent xmlns:mc="http://schemas.openxmlformats.org/markup-compatibility/2006">
              <mc:Choice xmlns:v="urn:schemas-microsoft-com:vml" Requires="v">
                <p:oleObj spid="_x0000_s2188" name="Equation" r:id="rId6" imgW="1218960" imgH="533160" progId="Equation.3">
                  <p:embed/>
                </p:oleObj>
              </mc:Choice>
              <mc:Fallback>
                <p:oleObj name="Equation" r:id="rId6" imgW="1218960" imgH="533160" progId="Equation.3">
                  <p:embed/>
                  <p:pic>
                    <p:nvPicPr>
                      <p:cNvPr id="0" name=""/>
                      <p:cNvPicPr>
                        <a:picLocks noChangeAspect="1" noChangeArrowheads="1"/>
                      </p:cNvPicPr>
                      <p:nvPr/>
                    </p:nvPicPr>
                    <p:blipFill>
                      <a:blip r:embed="rId7"/>
                      <a:srcRect/>
                      <a:stretch>
                        <a:fillRect/>
                      </a:stretch>
                    </p:blipFill>
                    <p:spPr bwMode="auto">
                      <a:xfrm>
                        <a:off x="913150" y="4279306"/>
                        <a:ext cx="3751263" cy="1546225"/>
                      </a:xfrm>
                      <a:prstGeom prst="rect">
                        <a:avLst/>
                      </a:prstGeom>
                      <a:noFill/>
                    </p:spPr>
                  </p:pic>
                </p:oleObj>
              </mc:Fallback>
            </mc:AlternateContent>
          </a:graphicData>
        </a:graphic>
      </p:graphicFrame>
      <p:graphicFrame>
        <p:nvGraphicFramePr>
          <p:cNvPr id="11" name="Object 10"/>
          <p:cNvGraphicFramePr>
            <a:graphicFrameLocks noChangeAspect="1"/>
          </p:cNvGraphicFramePr>
          <p:nvPr>
            <p:extLst>
              <p:ext uri="{D42A27DB-BD31-4B8C-83A1-F6EECF244321}">
                <p14:modId xmlns:p14="http://schemas.microsoft.com/office/powerpoint/2010/main" val="2867313283"/>
              </p:ext>
            </p:extLst>
          </p:nvPr>
        </p:nvGraphicFramePr>
        <p:xfrm>
          <a:off x="1963478" y="2384128"/>
          <a:ext cx="392112" cy="477838"/>
        </p:xfrm>
        <a:graphic>
          <a:graphicData uri="http://schemas.openxmlformats.org/presentationml/2006/ole">
            <mc:AlternateContent xmlns:mc="http://schemas.openxmlformats.org/markup-compatibility/2006">
              <mc:Choice xmlns:v="urn:schemas-microsoft-com:vml" Requires="v">
                <p:oleObj spid="_x0000_s2189" name="Equation" r:id="rId8" imgW="126720" imgH="164880" progId="Equation.3">
                  <p:embed/>
                </p:oleObj>
              </mc:Choice>
              <mc:Fallback>
                <p:oleObj name="Equation" r:id="rId8" imgW="126720" imgH="164880" progId="Equation.3">
                  <p:embed/>
                  <p:pic>
                    <p:nvPicPr>
                      <p:cNvPr id="0" name=""/>
                      <p:cNvPicPr>
                        <a:picLocks noChangeAspect="1" noChangeArrowheads="1"/>
                      </p:cNvPicPr>
                      <p:nvPr/>
                    </p:nvPicPr>
                    <p:blipFill>
                      <a:blip r:embed="rId9"/>
                      <a:srcRect/>
                      <a:stretch>
                        <a:fillRect/>
                      </a:stretch>
                    </p:blipFill>
                    <p:spPr bwMode="auto">
                      <a:xfrm>
                        <a:off x="1963478" y="2384128"/>
                        <a:ext cx="392112" cy="477838"/>
                      </a:xfrm>
                      <a:prstGeom prst="rect">
                        <a:avLst/>
                      </a:prstGeom>
                      <a:noFill/>
                    </p:spPr>
                  </p:pic>
                </p:oleObj>
              </mc:Fallback>
            </mc:AlternateContent>
          </a:graphicData>
        </a:graphic>
      </p:graphicFrame>
      <p:graphicFrame>
        <p:nvGraphicFramePr>
          <p:cNvPr id="12" name="Object 11"/>
          <p:cNvGraphicFramePr>
            <a:graphicFrameLocks noChangeAspect="1"/>
          </p:cNvGraphicFramePr>
          <p:nvPr>
            <p:extLst>
              <p:ext uri="{D42A27DB-BD31-4B8C-83A1-F6EECF244321}">
                <p14:modId xmlns:p14="http://schemas.microsoft.com/office/powerpoint/2010/main" val="309958943"/>
              </p:ext>
            </p:extLst>
          </p:nvPr>
        </p:nvGraphicFramePr>
        <p:xfrm>
          <a:off x="3150199" y="5949197"/>
          <a:ext cx="392112" cy="477838"/>
        </p:xfrm>
        <a:graphic>
          <a:graphicData uri="http://schemas.openxmlformats.org/presentationml/2006/ole">
            <mc:AlternateContent xmlns:mc="http://schemas.openxmlformats.org/markup-compatibility/2006">
              <mc:Choice xmlns:v="urn:schemas-microsoft-com:vml" Requires="v">
                <p:oleObj spid="_x0000_s2190" name="Equation" r:id="rId10" imgW="126720" imgH="164880" progId="Equation.3">
                  <p:embed/>
                </p:oleObj>
              </mc:Choice>
              <mc:Fallback>
                <p:oleObj name="Equation" r:id="rId10" imgW="126720" imgH="164880" progId="Equation.3">
                  <p:embed/>
                  <p:pic>
                    <p:nvPicPr>
                      <p:cNvPr id="0" name=""/>
                      <p:cNvPicPr>
                        <a:picLocks noChangeAspect="1" noChangeArrowheads="1"/>
                      </p:cNvPicPr>
                      <p:nvPr/>
                    </p:nvPicPr>
                    <p:blipFill>
                      <a:blip r:embed="rId11"/>
                      <a:srcRect/>
                      <a:stretch>
                        <a:fillRect/>
                      </a:stretch>
                    </p:blipFill>
                    <p:spPr bwMode="auto">
                      <a:xfrm>
                        <a:off x="3150199" y="5949197"/>
                        <a:ext cx="392112" cy="477838"/>
                      </a:xfrm>
                      <a:prstGeom prst="rect">
                        <a:avLst/>
                      </a:prstGeom>
                      <a:noFill/>
                    </p:spPr>
                  </p:pic>
                </p:oleObj>
              </mc:Fallback>
            </mc:AlternateContent>
          </a:graphicData>
        </a:graphic>
      </p:graphicFrame>
    </p:spTree>
    <p:extLst>
      <p:ext uri="{BB962C8B-B14F-4D97-AF65-F5344CB8AC3E}">
        <p14:creationId xmlns:p14="http://schemas.microsoft.com/office/powerpoint/2010/main" val="40585593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115</TotalTime>
  <Words>1166</Words>
  <Application>Microsoft Office PowerPoint</Application>
  <PresentationFormat>Widescreen</PresentationFormat>
  <Paragraphs>140</Paragraphs>
  <Slides>25</Slides>
  <Notes>0</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34" baseType="lpstr">
      <vt:lpstr>Algerian</vt:lpstr>
      <vt:lpstr>Arial</vt:lpstr>
      <vt:lpstr>Bradley Hand ITC</vt:lpstr>
      <vt:lpstr>Calibri</vt:lpstr>
      <vt:lpstr>Calibri Light</vt:lpstr>
      <vt:lpstr>Times New Roman</vt:lpstr>
      <vt:lpstr>Wingdings</vt:lpstr>
      <vt:lpstr>Office Theme</vt:lpstr>
      <vt:lpstr>Equation</vt:lpstr>
      <vt:lpstr>Spatial Autocorrelation and Uncertainty Associated With Remotely Sensed Data</vt:lpstr>
      <vt:lpstr>Big Data, Statistics, and Environmental Sciences</vt:lpstr>
      <vt:lpstr>ABSTRACT</vt:lpstr>
      <vt:lpstr>Spatial Autoregression/autocorrelation</vt:lpstr>
      <vt:lpstr>Estimation of xxx</vt:lpstr>
      <vt:lpstr>Florida Everglades database</vt:lpstr>
      <vt:lpstr>Sampling Experiment Empirical Data</vt:lpstr>
      <vt:lpstr>NDVI and NBR for the Florida Everglades</vt:lpstr>
      <vt:lpstr>Describing the Asymptotic Sampling Distribution of xxx</vt:lpstr>
      <vt:lpstr>Comparative Simulation Results</vt:lpstr>
      <vt:lpstr>From 400-by-400 Image Simulation Experiments</vt:lpstr>
      <vt:lpstr>Principal Implication</vt:lpstr>
      <vt:lpstr>Relevant Questions for Spatial Analysts</vt:lpstr>
      <vt:lpstr>Experiment #1: coterminous images</vt:lpstr>
      <vt:lpstr>Frequency Distributions: r = 156</vt:lpstr>
      <vt:lpstr>Experiment #2: random images</vt:lpstr>
      <vt:lpstr>Experiment #3: random pixels</vt:lpstr>
      <vt:lpstr>Experiment #4: increasing domain asymptotics</vt:lpstr>
      <vt:lpstr>Summary of Results</vt:lpstr>
      <vt:lpstr>Selected Uncertainty Implications</vt:lpstr>
      <vt:lpstr>A Principal Impact of Positive Spatial Autocorrelation is Variance Inflation</vt:lpstr>
      <vt:lpstr>PowerPoint Presentation</vt:lpstr>
      <vt:lpstr>Some Concluding Comments</vt:lpstr>
      <vt:lpstr>Spatial Statistical Methodology Developments</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Griffith, Daniel</dc:creator>
  <cp:lastModifiedBy>Griffith, Daniel</cp:lastModifiedBy>
  <cp:revision>50</cp:revision>
  <dcterms:created xsi:type="dcterms:W3CDTF">2016-03-12T15:53:53Z</dcterms:created>
  <dcterms:modified xsi:type="dcterms:W3CDTF">2016-03-13T02:33:25Z</dcterms:modified>
</cp:coreProperties>
</file>