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3.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4.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5.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46.bin" ContentType="application/vnd.openxmlformats-officedocument.oleObject"/>
  <Override PartName="/ppt/notesSlides/notesSlide14.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4" r:id="rId3"/>
    <p:sldMasterId id="2147483687" r:id="rId4"/>
    <p:sldMasterId id="2147483699" r:id="rId5"/>
    <p:sldMasterId id="2147483711" r:id="rId6"/>
    <p:sldMasterId id="2147483723" r:id="rId7"/>
    <p:sldMasterId id="2147483737" r:id="rId8"/>
  </p:sldMasterIdLst>
  <p:notesMasterIdLst>
    <p:notesMasterId r:id="rId70"/>
  </p:notesMasterIdLst>
  <p:handoutMasterIdLst>
    <p:handoutMasterId r:id="rId71"/>
  </p:handoutMasterIdLst>
  <p:sldIdLst>
    <p:sldId id="256" r:id="rId9"/>
    <p:sldId id="283" r:id="rId10"/>
    <p:sldId id="307" r:id="rId11"/>
    <p:sldId id="284" r:id="rId12"/>
    <p:sldId id="290" r:id="rId13"/>
    <p:sldId id="291" r:id="rId14"/>
    <p:sldId id="318" r:id="rId15"/>
    <p:sldId id="319" r:id="rId16"/>
    <p:sldId id="320" r:id="rId17"/>
    <p:sldId id="293" r:id="rId18"/>
    <p:sldId id="294" r:id="rId19"/>
    <p:sldId id="295" r:id="rId20"/>
    <p:sldId id="296" r:id="rId21"/>
    <p:sldId id="350" r:id="rId22"/>
    <p:sldId id="308" r:id="rId23"/>
    <p:sldId id="356" r:id="rId24"/>
    <p:sldId id="357" r:id="rId25"/>
    <p:sldId id="297" r:id="rId26"/>
    <p:sldId id="309" r:id="rId27"/>
    <p:sldId id="337" r:id="rId28"/>
    <p:sldId id="321" r:id="rId29"/>
    <p:sldId id="343"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44" r:id="rId46"/>
    <p:sldId id="311" r:id="rId47"/>
    <p:sldId id="312" r:id="rId48"/>
    <p:sldId id="346" r:id="rId49"/>
    <p:sldId id="347" r:id="rId50"/>
    <p:sldId id="348" r:id="rId51"/>
    <p:sldId id="299" r:id="rId52"/>
    <p:sldId id="306" r:id="rId53"/>
    <p:sldId id="300" r:id="rId54"/>
    <p:sldId id="301" r:id="rId55"/>
    <p:sldId id="302" r:id="rId56"/>
    <p:sldId id="303" r:id="rId57"/>
    <p:sldId id="304" r:id="rId58"/>
    <p:sldId id="358" r:id="rId59"/>
    <p:sldId id="310" r:id="rId60"/>
    <p:sldId id="338" r:id="rId61"/>
    <p:sldId id="349" r:id="rId62"/>
    <p:sldId id="351" r:id="rId63"/>
    <p:sldId id="352" r:id="rId64"/>
    <p:sldId id="353" r:id="rId65"/>
    <p:sldId id="354" r:id="rId66"/>
    <p:sldId id="359" r:id="rId67"/>
    <p:sldId id="289" r:id="rId68"/>
    <p:sldId id="345" r:id="rId69"/>
  </p:sldIdLst>
  <p:sldSz cx="9144000" cy="6858000" type="screen4x3"/>
  <p:notesSz cx="9080500" cy="6934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153"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305"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458"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61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5763" algn="l" defTabSz="914305" rtl="0" eaLnBrk="1" latinLnBrk="0" hangingPunct="1">
      <a:defRPr sz="2400" kern="1200">
        <a:solidFill>
          <a:schemeClr val="tx1"/>
        </a:solidFill>
        <a:latin typeface="Times New Roman" pitchFamily="18" charset="0"/>
        <a:ea typeface="+mn-ea"/>
        <a:cs typeface="+mn-cs"/>
      </a:defRPr>
    </a:lvl6pPr>
    <a:lvl7pPr marL="2742915" algn="l" defTabSz="914305" rtl="0" eaLnBrk="1" latinLnBrk="0" hangingPunct="1">
      <a:defRPr sz="2400" kern="1200">
        <a:solidFill>
          <a:schemeClr val="tx1"/>
        </a:solidFill>
        <a:latin typeface="Times New Roman" pitchFamily="18" charset="0"/>
        <a:ea typeface="+mn-ea"/>
        <a:cs typeface="+mn-cs"/>
      </a:defRPr>
    </a:lvl7pPr>
    <a:lvl8pPr marL="3200068" algn="l" defTabSz="914305" rtl="0" eaLnBrk="1" latinLnBrk="0" hangingPunct="1">
      <a:defRPr sz="2400" kern="1200">
        <a:solidFill>
          <a:schemeClr val="tx1"/>
        </a:solidFill>
        <a:latin typeface="Times New Roman" pitchFamily="18" charset="0"/>
        <a:ea typeface="+mn-ea"/>
        <a:cs typeface="+mn-cs"/>
      </a:defRPr>
    </a:lvl8pPr>
    <a:lvl9pPr marL="3657220" algn="l" defTabSz="914305"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00"/>
    <a:srgbClr val="FF5050"/>
    <a:srgbClr val="33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95" autoAdjust="0"/>
  </p:normalViewPr>
  <p:slideViewPr>
    <p:cSldViewPr>
      <p:cViewPr varScale="1">
        <p:scale>
          <a:sx n="52" d="100"/>
          <a:sy n="52" d="100"/>
        </p:scale>
        <p:origin x="-15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1" Type="http://schemas.openxmlformats.org/officeDocument/2006/relationships/image" Target="../media/image46.wmf"/><Relationship Id="rId2"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54.wmf"/><Relationship Id="rId3"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1" Type="http://schemas.openxmlformats.org/officeDocument/2006/relationships/image" Target="../media/image60.wmf"/><Relationship Id="rId2"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69.wmf"/><Relationship Id="rId5" Type="http://schemas.openxmlformats.org/officeDocument/2006/relationships/image" Target="../media/image70.wmf"/><Relationship Id="rId1" Type="http://schemas.openxmlformats.org/officeDocument/2006/relationships/image" Target="../media/image66.wmf"/><Relationship Id="rId2"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1.wmf"/><Relationship Id="rId2" Type="http://schemas.openxmlformats.org/officeDocument/2006/relationships/image" Target="../media/image82.wmf"/><Relationship Id="rId3"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image" Target="../media/image2.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1" Type="http://schemas.openxmlformats.org/officeDocument/2006/relationships/image" Target="../media/image18.wmf"/><Relationship Id="rId2"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image" Target="../media/image36.wmf"/><Relationship Id="rId2"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6438258" cy="341861"/>
          </a:xfrm>
          <a:prstGeom prst="rect">
            <a:avLst/>
          </a:prstGeom>
          <a:noFill/>
          <a:ln w="12700">
            <a:noFill/>
            <a:miter lim="800000"/>
            <a:headEnd type="none" w="sm" len="sm"/>
            <a:tailEnd type="none" w="sm" len="sm"/>
          </a:ln>
          <a:effectLst/>
        </p:spPr>
        <p:txBody>
          <a:bodyPr vert="horz" wrap="square" lIns="90014" tIns="45007" rIns="90014" bIns="45007" numCol="1" anchor="t" anchorCtr="0" compatLnSpc="1">
            <a:prstTxWarp prst="textNoShape">
              <a:avLst/>
            </a:prstTxWarp>
          </a:bodyPr>
          <a:lstStyle>
            <a:lvl1pPr defTabSz="900113">
              <a:defRPr sz="1000">
                <a:latin typeface="Arial" charset="0"/>
              </a:defRPr>
            </a:lvl1pPr>
          </a:lstStyle>
          <a:p>
            <a:r>
              <a:rPr lang="en-US"/>
              <a:t>Introduction to Data Assimilation and applications to atmospheric data analysis</a:t>
            </a:r>
            <a:br>
              <a:rPr lang="en-US"/>
            </a:br>
            <a:r>
              <a:rPr lang="en-US" b="1"/>
              <a:t>McGill- Winter term 2002</a:t>
            </a:r>
          </a:p>
        </p:txBody>
      </p:sp>
      <p:sp>
        <p:nvSpPr>
          <p:cNvPr id="27651" name="Rectangle 3"/>
          <p:cNvSpPr>
            <a:spLocks noGrp="1" noChangeArrowheads="1"/>
          </p:cNvSpPr>
          <p:nvPr>
            <p:ph type="dt" sz="quarter" idx="1"/>
          </p:nvPr>
        </p:nvSpPr>
        <p:spPr bwMode="auto">
          <a:xfrm>
            <a:off x="5151438" y="0"/>
            <a:ext cx="3962324" cy="341861"/>
          </a:xfrm>
          <a:prstGeom prst="rect">
            <a:avLst/>
          </a:prstGeom>
          <a:noFill/>
          <a:ln w="12700">
            <a:noFill/>
            <a:miter lim="800000"/>
            <a:headEnd type="none" w="sm" len="sm"/>
            <a:tailEnd type="none" w="sm" len="sm"/>
          </a:ln>
          <a:effectLst/>
        </p:spPr>
        <p:txBody>
          <a:bodyPr vert="horz" wrap="square" lIns="90014" tIns="45007" rIns="90014" bIns="45007" numCol="1" anchor="t" anchorCtr="0" compatLnSpc="1">
            <a:prstTxWarp prst="textNoShape">
              <a:avLst/>
            </a:prstTxWarp>
          </a:bodyPr>
          <a:lstStyle>
            <a:lvl1pPr algn="r" defTabSz="900113">
              <a:defRPr sz="1200"/>
            </a:lvl1pPr>
          </a:lstStyle>
          <a:p>
            <a:endParaRPr lang="en-US"/>
          </a:p>
        </p:txBody>
      </p:sp>
      <p:sp>
        <p:nvSpPr>
          <p:cNvPr id="27652" name="Rectangle 4"/>
          <p:cNvSpPr>
            <a:spLocks noGrp="1" noChangeArrowheads="1"/>
          </p:cNvSpPr>
          <p:nvPr>
            <p:ph type="ftr" sz="quarter" idx="2"/>
          </p:nvPr>
        </p:nvSpPr>
        <p:spPr bwMode="auto">
          <a:xfrm>
            <a:off x="1" y="6603250"/>
            <a:ext cx="3962324" cy="341861"/>
          </a:xfrm>
          <a:prstGeom prst="rect">
            <a:avLst/>
          </a:prstGeom>
          <a:noFill/>
          <a:ln w="12700">
            <a:noFill/>
            <a:miter lim="800000"/>
            <a:headEnd type="none" w="sm" len="sm"/>
            <a:tailEnd type="none" w="sm" len="sm"/>
          </a:ln>
          <a:effectLst/>
        </p:spPr>
        <p:txBody>
          <a:bodyPr vert="horz" wrap="square" lIns="90014" tIns="45007" rIns="90014" bIns="45007" numCol="1" anchor="b" anchorCtr="0" compatLnSpc="1">
            <a:prstTxWarp prst="textNoShape">
              <a:avLst/>
            </a:prstTxWarp>
          </a:bodyPr>
          <a:lstStyle>
            <a:lvl1pPr defTabSz="900113">
              <a:defRPr sz="1000" i="1"/>
            </a:lvl1pPr>
          </a:lstStyle>
          <a:p>
            <a:r>
              <a:rPr lang="en-US"/>
              <a:t>Topics in Geophysical Fluid Dynamics (195-616B)</a:t>
            </a:r>
            <a:endParaRPr lang="en-US" sz="1200"/>
          </a:p>
        </p:txBody>
      </p:sp>
      <p:sp>
        <p:nvSpPr>
          <p:cNvPr id="27653" name="Rectangle 5"/>
          <p:cNvSpPr>
            <a:spLocks noGrp="1" noChangeArrowheads="1"/>
          </p:cNvSpPr>
          <p:nvPr>
            <p:ph type="sldNum" sz="quarter" idx="3"/>
          </p:nvPr>
        </p:nvSpPr>
        <p:spPr bwMode="auto">
          <a:xfrm>
            <a:off x="5151438" y="6603250"/>
            <a:ext cx="3962324" cy="341861"/>
          </a:xfrm>
          <a:prstGeom prst="rect">
            <a:avLst/>
          </a:prstGeom>
          <a:noFill/>
          <a:ln w="12700">
            <a:noFill/>
            <a:miter lim="800000"/>
            <a:headEnd type="none" w="sm" len="sm"/>
            <a:tailEnd type="none" w="sm" len="sm"/>
          </a:ln>
          <a:effectLst/>
        </p:spPr>
        <p:txBody>
          <a:bodyPr vert="horz" wrap="square" lIns="90014" tIns="45007" rIns="90014" bIns="45007" numCol="1" anchor="b" anchorCtr="0" compatLnSpc="1">
            <a:prstTxWarp prst="textNoShape">
              <a:avLst/>
            </a:prstTxWarp>
          </a:bodyPr>
          <a:lstStyle>
            <a:lvl1pPr algn="r" defTabSz="900113">
              <a:defRPr sz="1200"/>
            </a:lvl1pPr>
          </a:lstStyle>
          <a:p>
            <a:fld id="{6EEFE470-FE6E-4B22-8528-93D46E066AE7}" type="slidenum">
              <a:rPr lang="en-US"/>
              <a:pPr/>
              <a:t>‹#›</a:t>
            </a:fld>
            <a:endParaRPr lang="en-US"/>
          </a:p>
        </p:txBody>
      </p:sp>
    </p:spTree>
    <p:extLst>
      <p:ext uri="{BB962C8B-B14F-4D97-AF65-F5344CB8AC3E}">
        <p14:creationId xmlns:p14="http://schemas.microsoft.com/office/powerpoint/2010/main" val="362021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226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5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0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45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61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2806700" y="520700"/>
            <a:ext cx="3467100" cy="2600325"/>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08469" y="3293985"/>
            <a:ext cx="7263568" cy="3119673"/>
          </a:xfrm>
          <a:prstGeom prst="rect">
            <a:avLst/>
          </a:prstGeom>
          <a:noFill/>
          <a:ln>
            <a:miter lim="800000"/>
            <a:headEnd/>
            <a:tailEnd/>
          </a:ln>
        </p:spPr>
        <p:txBody>
          <a:bodyPr lIns="92205" tIns="46102" rIns="92205" bIns="46102"/>
          <a:lstStyle/>
          <a:p>
            <a:pPr eaLnBrk="1" hangingPunct="1"/>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0634" tIns="45317" rIns="90634" bIns="45317"/>
          <a:lstStyle/>
          <a:p>
            <a:pPr algn="just"/>
            <a:r>
              <a:rPr lang="en-CA" dirty="0" smtClean="0"/>
              <a:t>The same global sensitivity function was introduced in the formulation of the background-error covariance </a:t>
            </a:r>
            <a:r>
              <a:rPr lang="en-CA" b="1" dirty="0" smtClean="0"/>
              <a:t>B </a:t>
            </a:r>
            <a:r>
              <a:rPr lang="en-CA" dirty="0" smtClean="0"/>
              <a:t>to introduce a similar dynamical structure known to improve the forecast. This </a:t>
            </a:r>
            <a:r>
              <a:rPr lang="en-CA" i="1" dirty="0" smtClean="0"/>
              <a:t>adapted 3D-Var</a:t>
            </a:r>
            <a:r>
              <a:rPr lang="en-CA" dirty="0" smtClean="0"/>
              <a:t> assimilation includes the global sensitivity function and its variance is controlled through the variance we assign to it. Here, we have chose the value of </a:t>
            </a:r>
            <a:r>
              <a:rPr lang="en-CA" dirty="0" smtClean="0">
                <a:latin typeface="Symbol" pitchFamily="18" charset="2"/>
              </a:rPr>
              <a:t>s</a:t>
            </a:r>
            <a:r>
              <a:rPr lang="en-CA" sz="900" baseline="-25000" dirty="0" smtClean="0"/>
              <a:t>1</a:t>
            </a:r>
            <a:r>
              <a:rPr lang="en-CA" dirty="0" smtClean="0"/>
              <a:t> =100 which amounts to increasing by 25% the effective error variance in this direction.</a:t>
            </a:r>
          </a:p>
          <a:p>
            <a:pPr algn="just"/>
            <a:endParaRPr lang="en-CA" dirty="0" smtClean="0"/>
          </a:p>
          <a:p>
            <a:pPr algn="just"/>
            <a:r>
              <a:rPr lang="en-CA" dirty="0" smtClean="0"/>
              <a:t>The picture shows a close-up of the difference between the temperature analysis increments for 12UTC, January 27, 2003 analysis 3D-adapted - 3D-Var standard and cross section. This difference does correspond, as it should, to the global sensitivity function but with a different amplitude.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5747" tIns="47873" rIns="95747" bIns="47873"/>
          <a:lstStyle/>
          <a:p>
            <a:pPr algn="just"/>
            <a:r>
              <a:rPr lang="en-CA" smtClean="0"/>
              <a:t>The </a:t>
            </a:r>
            <a:r>
              <a:rPr lang="en-CA" i="1" smtClean="0"/>
              <a:t>adapted 3D-Var</a:t>
            </a:r>
            <a:r>
              <a:rPr lang="en-CA" smtClean="0"/>
              <a:t> was first introudced by Hello and Bouttier (2001). In our study, a different algorithm is proposed and tested in the full 3D-Var system of the Canadian Meteorological Centre. The structure functions were defined with respect to </a:t>
            </a:r>
            <a:r>
              <a:rPr lang="en-CA" i="1" smtClean="0"/>
              <a:t>a posteriori</a:t>
            </a:r>
            <a:r>
              <a:rPr lang="en-CA" smtClean="0"/>
              <a:t> sensitivities and were introduced in the 3D-Var;</a:t>
            </a:r>
            <a:endParaRPr lang="fr-CA" smtClean="0"/>
          </a:p>
          <a:p>
            <a:pPr algn="just"/>
            <a:endParaRPr lang="en-CA" smtClean="0"/>
          </a:p>
          <a:p>
            <a:pPr algn="just"/>
            <a:r>
              <a:rPr lang="en-CA" smtClean="0"/>
              <a:t>The modification is done on the background term of the 3D-Var. The new background error covariance matrix </a:t>
            </a:r>
            <a:r>
              <a:rPr lang="en-CA" b="1" smtClean="0"/>
              <a:t>B </a:t>
            </a:r>
            <a:r>
              <a:rPr lang="en-CA" smtClean="0"/>
              <a:t>includes the original covariance matrix with homogeneous and isotropic error correlation to which is added a modulation in the space spanned by the sensitivity function. The 3D-var then behaves as usual in regions where the sensitivity function vanishes but adopts the structure of the sensitivity function where it does not.</a:t>
            </a:r>
          </a:p>
          <a:p>
            <a:pPr algn="just"/>
            <a:r>
              <a:rPr lang="en-CA" smtClean="0"/>
              <a:t>The parameter </a:t>
            </a:r>
            <a:r>
              <a:rPr lang="en-CA" smtClean="0">
                <a:latin typeface="Symbol" pitchFamily="18" charset="2"/>
              </a:rPr>
              <a:t>s</a:t>
            </a:r>
            <a:r>
              <a:rPr lang="en-CA" sz="900" baseline="-25000" smtClean="0"/>
              <a:t>1</a:t>
            </a:r>
            <a:r>
              <a:rPr lang="en-CA" smtClean="0"/>
              <a:t> is the constraint imposed on the amplitude of the variance in the sensitive direction within the background error matrix. When </a:t>
            </a:r>
            <a:r>
              <a:rPr lang="en-CA" smtClean="0">
                <a:latin typeface="Symbol" pitchFamily="18" charset="2"/>
              </a:rPr>
              <a:t>l</a:t>
            </a:r>
            <a:r>
              <a:rPr lang="en-CA" sz="900" baseline="-25000" smtClean="0"/>
              <a:t>1 </a:t>
            </a:r>
            <a:r>
              <a:rPr lang="en-CA" smtClean="0"/>
              <a:t>= 0 and </a:t>
            </a:r>
            <a:r>
              <a:rPr lang="en-CA" smtClean="0">
                <a:latin typeface="Symbol" pitchFamily="18" charset="2"/>
              </a:rPr>
              <a:t>s</a:t>
            </a:r>
            <a:r>
              <a:rPr lang="en-CA" sz="900" baseline="-25000" smtClean="0"/>
              <a:t>1</a:t>
            </a:r>
            <a:r>
              <a:rPr lang="en-CA" smtClean="0"/>
              <a:t> =1, we recover the initial covariance model.</a:t>
            </a:r>
          </a:p>
          <a:p>
            <a:pPr algn="just"/>
            <a:endParaRPr lang="en-CA" smtClean="0"/>
          </a:p>
          <a:p>
            <a:pPr algn="just"/>
            <a:r>
              <a:rPr lang="en-CA" smtClean="0"/>
              <a:t>Does a flow-dependent background error formulation improve the analysis and subsequent forecast?</a:t>
            </a:r>
          </a:p>
          <a:p>
            <a:pPr algn="just"/>
            <a:r>
              <a:rPr lang="en-CA" smtClean="0"/>
              <a:t>The impact of the change brought by the adapted 3D-Var assimilation was studied using the </a:t>
            </a:r>
            <a:r>
              <a:rPr lang="en-CA" i="1" smtClean="0"/>
              <a:t>a posteriori</a:t>
            </a:r>
            <a:r>
              <a:rPr lang="en-CA" smtClean="0"/>
              <a:t> sensitivity functions associated to an inaccurate forecast on the East Coast.</a:t>
            </a:r>
          </a:p>
          <a:p>
            <a:pPr algn="just"/>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0634" tIns="45317" rIns="90634" bIns="45317"/>
          <a:lstStyle/>
          <a:p>
            <a:pPr algn="just"/>
            <a:r>
              <a:rPr lang="en-US" smtClean="0"/>
              <a:t>To give a global view, this picture represents the energy (total) of the forecast error (forecast minus reference analysis) averaged over the Northern Hemisphere Extra-Tropics for forecasts with the CMC global model based on the operational analysis (red line), the adapted 3D-Var analysis (blue line) and the sensitivity analysis (black line) valid at 12 UTC 27 January 2003.</a:t>
            </a:r>
          </a:p>
          <a:p>
            <a:pPr algn="just"/>
            <a:endParaRPr lang="en-US" smtClean="0"/>
          </a:p>
          <a:p>
            <a:pPr algn="just"/>
            <a:r>
              <a:rPr lang="en-US" smtClean="0"/>
              <a:t>The 24 hours forecast error in the Northern Extra-tropics is reduced by 1% in the adapted forecast but by 40% in the sensitivity forecast. </a:t>
            </a:r>
          </a:p>
          <a:p>
            <a:pPr algn="just"/>
            <a:endParaRPr lang="en-US" smtClean="0"/>
          </a:p>
          <a:p>
            <a:pPr algn="just"/>
            <a:r>
              <a:rPr lang="en-US" smtClean="0"/>
              <a:t>The forecast improvement at 24 hours is also maintained in the medium range as the estimated key analysis errors continues to grow in the nonlinear regime.</a:t>
            </a:r>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0634" tIns="45317" rIns="90634" bIns="45317"/>
          <a:lstStyle/>
          <a:p>
            <a:pPr algn="just"/>
            <a:r>
              <a:rPr lang="en-CA" dirty="0" smtClean="0"/>
              <a:t>The sensitivity analyses are obtained under the only constraint that the resulting 24-h forecast error be reduced. They are not constrained to fit the available observations at initial time while the adapted 3D-Var. Do the corrections decrease or increase the departure between the analysis and the observation?</a:t>
            </a:r>
          </a:p>
          <a:p>
            <a:pPr algn="just"/>
            <a:endParaRPr lang="en-CA" dirty="0" smtClean="0"/>
          </a:p>
          <a:p>
            <a:pPr algn="just"/>
            <a:r>
              <a:rPr lang="en-CA" dirty="0" smtClean="0"/>
              <a:t>A measure of the fit to the observations is given by the observation component of the cost function, </a:t>
            </a:r>
            <a:r>
              <a:rPr lang="en-CA" i="1" dirty="0" smtClean="0"/>
              <a:t>J</a:t>
            </a:r>
            <a:r>
              <a:rPr lang="en-CA" sz="900" i="1" baseline="-25000" dirty="0" smtClean="0"/>
              <a:t>o</a:t>
            </a:r>
            <a:r>
              <a:rPr lang="en-CA" dirty="0" smtClean="0"/>
              <a:t>. This figure represents the relative difference between the fit to the observational data (</a:t>
            </a:r>
            <a:r>
              <a:rPr lang="en-CA" i="1" dirty="0" smtClean="0"/>
              <a:t>J</a:t>
            </a:r>
            <a:r>
              <a:rPr lang="en-CA" sz="900" i="1" baseline="-25000" dirty="0" smtClean="0"/>
              <a:t>o</a:t>
            </a:r>
            <a:r>
              <a:rPr lang="en-CA" dirty="0" smtClean="0"/>
              <a:t>) for the sensitivity analysis and the adapted analysis with respect to the operational analysis valid at 12 UTC 27 January 2003 for different family of observational data.</a:t>
            </a:r>
          </a:p>
          <a:p>
            <a:pPr algn="just"/>
            <a:r>
              <a:rPr lang="en-CA" dirty="0" smtClean="0"/>
              <a:t>A positive value means that the departure</a:t>
            </a:r>
            <a:r>
              <a:rPr lang="en-CA" i="1" dirty="0" smtClean="0"/>
              <a:t> </a:t>
            </a:r>
            <a:r>
              <a:rPr lang="en-CA" dirty="0" smtClean="0"/>
              <a:t>between the analysis and the observations</a:t>
            </a:r>
            <a:r>
              <a:rPr lang="en-CA" i="1" dirty="0" smtClean="0"/>
              <a:t> </a:t>
            </a:r>
            <a:r>
              <a:rPr lang="en-CA" dirty="0" smtClean="0"/>
              <a:t>increase and a negative value means that the departure</a:t>
            </a:r>
            <a:r>
              <a:rPr lang="en-CA" i="1" dirty="0" smtClean="0"/>
              <a:t> </a:t>
            </a:r>
            <a:r>
              <a:rPr lang="en-CA" dirty="0" smtClean="0"/>
              <a:t>between the analysis and the observations decrease.</a:t>
            </a:r>
          </a:p>
          <a:p>
            <a:pPr algn="just"/>
            <a:r>
              <a:rPr lang="en-CA" dirty="0" smtClean="0"/>
              <a:t>Figures present the difference in </a:t>
            </a:r>
            <a:r>
              <a:rPr lang="en-CA" i="1" dirty="0" smtClean="0"/>
              <a:t>J</a:t>
            </a:r>
            <a:r>
              <a:rPr lang="en-CA" sz="900" i="1" baseline="-25000" dirty="0" smtClean="0"/>
              <a:t>o</a:t>
            </a:r>
            <a:r>
              <a:rPr lang="en-CA" i="1" dirty="0" smtClean="0"/>
              <a:t> </a:t>
            </a:r>
            <a:r>
              <a:rPr lang="en-CA" dirty="0" smtClean="0"/>
              <a:t>for different of observation types as well as their sum (total).</a:t>
            </a:r>
          </a:p>
          <a:p>
            <a:pPr algn="just"/>
            <a:endParaRPr lang="en-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0634" tIns="45317" rIns="90634" bIns="45317"/>
          <a:lstStyle/>
          <a:p>
            <a:pPr algn="just"/>
            <a:r>
              <a:rPr lang="en-CA" dirty="0" smtClean="0"/>
              <a:t>It shows that the sensitivity analysis degrades the fit to the observations </a:t>
            </a:r>
            <a:r>
              <a:rPr lang="en-US" dirty="0" smtClean="0"/>
              <a:t>(i.e. Jo(</a:t>
            </a:r>
            <a:r>
              <a:rPr lang="en-US" dirty="0" err="1" smtClean="0"/>
              <a:t>x</a:t>
            </a:r>
            <a:r>
              <a:rPr lang="en-US" sz="900" baseline="-25000" dirty="0" err="1" smtClean="0"/>
              <a:t>s</a:t>
            </a:r>
            <a:r>
              <a:rPr lang="en-US" dirty="0" smtClean="0"/>
              <a:t>) &gt; Jo(</a:t>
            </a:r>
            <a:r>
              <a:rPr lang="en-US" dirty="0" err="1" smtClean="0"/>
              <a:t>x</a:t>
            </a:r>
            <a:r>
              <a:rPr lang="en-US" sz="900" baseline="-25000" dirty="0" err="1" smtClean="0"/>
              <a:t>a</a:t>
            </a:r>
            <a:r>
              <a:rPr lang="en-US" dirty="0" smtClean="0"/>
              <a:t>))</a:t>
            </a:r>
            <a:r>
              <a:rPr lang="en-CA" dirty="0" smtClean="0"/>
              <a:t>, particularly for satellite data while a slight improvement is obtained with the adapted 3D-Var for </a:t>
            </a:r>
            <a:r>
              <a:rPr lang="en-US" dirty="0" smtClean="0"/>
              <a:t>each individual type of observation with the exception of the SATWIND wind data derived from satellite imagery where no significant changes are observed.</a:t>
            </a:r>
            <a:endParaRPr lang="en-CA" dirty="0" smtClean="0"/>
          </a:p>
          <a:p>
            <a:pPr algn="just"/>
            <a:r>
              <a:rPr lang="en-US" dirty="0" smtClean="0"/>
              <a:t>However recent work at ECMWF by </a:t>
            </a:r>
            <a:r>
              <a:rPr lang="en-US" dirty="0" err="1" smtClean="0"/>
              <a:t>Isaksen</a:t>
            </a:r>
            <a:r>
              <a:rPr lang="en-US" dirty="0" smtClean="0"/>
              <a:t> et al. (2004) showed from daily application of the key analysis errors algorithm (with the energy norm) over a two month period that the forecast starting from the sensitivity analysis is, on average, further away from the observations not only at initial time but also during the first 12 hours approximately. This corresponds to one quarter of the optimization period since they were seeking initials corrections that minimize the 48 hours forecast errors.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2806700" y="520700"/>
            <a:ext cx="3467100" cy="2600325"/>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08445" y="3293975"/>
            <a:ext cx="7263612" cy="3119702"/>
          </a:xfrm>
          <a:prstGeom prst="rect">
            <a:avLst/>
          </a:prstGeom>
          <a:noFill/>
          <a:ln>
            <a:miter lim="800000"/>
            <a:headEnd/>
            <a:tailEnd/>
          </a:ln>
        </p:spPr>
        <p:txBody>
          <a:bodyPr lIns="90634" tIns="45317" rIns="90634" bIns="45317"/>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2806700" y="520700"/>
            <a:ext cx="3467100" cy="2600325"/>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908445" y="3293975"/>
            <a:ext cx="7263612" cy="3119702"/>
          </a:xfrm>
          <a:prstGeom prst="rect">
            <a:avLst/>
          </a:prstGeom>
          <a:noFill/>
          <a:ln>
            <a:miter lim="800000"/>
            <a:headEnd/>
            <a:tailEnd/>
          </a:ln>
        </p:spPr>
        <p:txBody>
          <a:bodyPr lIns="90634" tIns="45317" rIns="90634" bIns="45317"/>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2806700" y="520700"/>
            <a:ext cx="3467100" cy="2600325"/>
          </a:xfrm>
          <a:prstGeom prst="rect">
            <a:avLst/>
          </a:prstGeom>
          <a:noFill/>
          <a:ln>
            <a:solidFill>
              <a:srgbClr val="000000"/>
            </a:solidFill>
            <a:miter lim="800000"/>
            <a:headEnd/>
            <a:tailEnd/>
          </a:ln>
        </p:spPr>
      </p:sp>
      <p:sp>
        <p:nvSpPr>
          <p:cNvPr id="63491" name="Rectangle 3"/>
          <p:cNvSpPr>
            <a:spLocks noGrp="1" noChangeArrowheads="1"/>
          </p:cNvSpPr>
          <p:nvPr>
            <p:ph type="body" idx="1"/>
          </p:nvPr>
        </p:nvSpPr>
        <p:spPr bwMode="auto">
          <a:xfrm>
            <a:off x="908445" y="3293975"/>
            <a:ext cx="7263612" cy="3119702"/>
          </a:xfrm>
          <a:prstGeom prst="rect">
            <a:avLst/>
          </a:prstGeom>
          <a:noFill/>
          <a:ln>
            <a:miter lim="800000"/>
            <a:headEnd/>
            <a:tailEnd/>
          </a:ln>
        </p:spPr>
        <p:txBody>
          <a:bodyPr lIns="90634" tIns="45317" rIns="90634" bIns="45317"/>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143252" y="6586803"/>
            <a:ext cx="3935278" cy="346251"/>
          </a:xfrm>
          <a:prstGeom prst="rect">
            <a:avLst/>
          </a:prstGeom>
          <a:noFill/>
          <a:ln w="9525">
            <a:noFill/>
            <a:miter lim="800000"/>
            <a:headEnd/>
            <a:tailEnd/>
          </a:ln>
        </p:spPr>
        <p:txBody>
          <a:bodyPr lIns="96530" tIns="48266" rIns="96530" bIns="48266" anchor="b"/>
          <a:lstStyle/>
          <a:p>
            <a:pPr algn="r" defTabSz="965200" eaLnBrk="1" hangingPunct="1"/>
            <a:fld id="{4E7BD2DC-9D9F-4B92-A822-BD823E02AFBF}" type="slidenum">
              <a:rPr lang="en-US" sz="1200">
                <a:latin typeface="Arial" charset="0"/>
              </a:rPr>
              <a:pPr algn="r" defTabSz="965200" eaLnBrk="1" hangingPunct="1"/>
              <a:t>14</a:t>
            </a:fld>
            <a:endParaRPr lang="en-US" sz="1200">
              <a:latin typeface="Arial" charset="0"/>
            </a:endParaRPr>
          </a:p>
        </p:txBody>
      </p:sp>
      <p:sp>
        <p:nvSpPr>
          <p:cNvPr id="67587"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6530" tIns="48266" rIns="96530" bIns="48266"/>
          <a:lstStyle/>
          <a:p>
            <a:pPr eaLnBrk="1" hangingPunct="1"/>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43252" y="6586803"/>
            <a:ext cx="3935278" cy="346251"/>
          </a:xfrm>
          <a:prstGeom prst="rect">
            <a:avLst/>
          </a:prstGeom>
          <a:ln/>
        </p:spPr>
        <p:txBody>
          <a:bodyPr lIns="86557" tIns="43279" rIns="86557" bIns="43279"/>
          <a:lstStyle/>
          <a:p>
            <a:fld id="{64ED9CAA-9D6E-413F-B2FC-E376A643D7DB}" type="slidenum">
              <a:rPr lang="en-US">
                <a:solidFill>
                  <a:prstClr val="black"/>
                </a:solidFill>
              </a:rPr>
              <a:pPr/>
              <a:t>16</a:t>
            </a:fld>
            <a:endParaRPr lang="en-US">
              <a:solidFill>
                <a:prstClr val="black"/>
              </a:solidFill>
            </a:endParaRPr>
          </a:p>
        </p:txBody>
      </p:sp>
      <p:sp>
        <p:nvSpPr>
          <p:cNvPr id="155650" name="Rectangle 2"/>
          <p:cNvSpPr>
            <a:spLocks noGrp="1" noRot="1" noChangeAspect="1" noChangeArrowheads="1" noTextEdit="1"/>
          </p:cNvSpPr>
          <p:nvPr>
            <p:ph type="sldImg"/>
          </p:nvPr>
        </p:nvSpPr>
        <p:spPr>
          <a:xfrm>
            <a:off x="2806700" y="520700"/>
            <a:ext cx="3467100" cy="2600325"/>
          </a:xfrm>
          <a:prstGeom prst="rect">
            <a:avLst/>
          </a:prstGeom>
          <a:ln/>
        </p:spPr>
      </p:sp>
      <p:sp>
        <p:nvSpPr>
          <p:cNvPr id="155651" name="Rectangle 3"/>
          <p:cNvSpPr>
            <a:spLocks noGrp="1" noChangeArrowheads="1"/>
          </p:cNvSpPr>
          <p:nvPr>
            <p:ph type="body" idx="1"/>
          </p:nvPr>
        </p:nvSpPr>
        <p:spPr>
          <a:xfrm>
            <a:off x="908445" y="3293975"/>
            <a:ext cx="7263612" cy="3119702"/>
          </a:xfrm>
          <a:prstGeom prst="rect">
            <a:avLst/>
          </a:prstGeom>
        </p:spPr>
        <p:txBody>
          <a:bodyPr lIns="86557" tIns="43279" rIns="86557" bIns="43279"/>
          <a:lstStyle/>
          <a:p>
            <a:r>
              <a:rPr lang="en-US"/>
              <a:t>Following Baker and Daley (2000) and Langland and Baker (2004), it is possible to estimate the impact of observations on a 24-h forecast, say. The results depend on the different components of the assimilation system including the model. Moreover, the computation of the sensitivities involves a metric like total energy (moist or dry), over a given area, which can be also global. All those factors have an impact on the results.</a:t>
            </a:r>
          </a:p>
          <a:p>
            <a:r>
              <a:rPr lang="en-US"/>
              <a:t>The results presented here were obtained in Canada with our own system and are presented in details in the poster of Josée Morneau displayed on the second floor. This figure represents the total impact of observations on the 24-h forecast measured over a month (August 2004) in the 3D-Var assimilation system. The region represented here is the Southern Hemisphere. The impact is represented here over the 6-h assimilation window. The impact of surface pressure (green), radiosonde (blue) and AMSU-a (red) clearly stand out, the impact of the latter being independent of the time of the observations.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43252" y="6586803"/>
            <a:ext cx="3935278" cy="346251"/>
          </a:xfrm>
          <a:prstGeom prst="rect">
            <a:avLst/>
          </a:prstGeom>
          <a:ln/>
        </p:spPr>
        <p:txBody>
          <a:bodyPr lIns="86557" tIns="43279" rIns="86557" bIns="43279"/>
          <a:lstStyle/>
          <a:p>
            <a:fld id="{19ABB870-3DED-4B1F-B3E8-9F9197A459E5}" type="slidenum">
              <a:rPr lang="en-US">
                <a:solidFill>
                  <a:prstClr val="black"/>
                </a:solidFill>
              </a:rPr>
              <a:pPr/>
              <a:t>17</a:t>
            </a:fld>
            <a:endParaRPr lang="en-US">
              <a:solidFill>
                <a:prstClr val="black"/>
              </a:solidFill>
            </a:endParaRPr>
          </a:p>
        </p:txBody>
      </p:sp>
      <p:sp>
        <p:nvSpPr>
          <p:cNvPr id="156674" name="Rectangle 2"/>
          <p:cNvSpPr>
            <a:spLocks noGrp="1" noRot="1" noChangeAspect="1" noChangeArrowheads="1" noTextEdit="1"/>
          </p:cNvSpPr>
          <p:nvPr>
            <p:ph type="sldImg"/>
          </p:nvPr>
        </p:nvSpPr>
        <p:spPr>
          <a:xfrm>
            <a:off x="2806700" y="520700"/>
            <a:ext cx="3467100" cy="2600325"/>
          </a:xfrm>
          <a:prstGeom prst="rect">
            <a:avLst/>
          </a:prstGeom>
          <a:ln/>
        </p:spPr>
      </p:sp>
      <p:sp>
        <p:nvSpPr>
          <p:cNvPr id="156675" name="Rectangle 3"/>
          <p:cNvSpPr>
            <a:spLocks noGrp="1" noChangeArrowheads="1"/>
          </p:cNvSpPr>
          <p:nvPr>
            <p:ph type="body" idx="1"/>
          </p:nvPr>
        </p:nvSpPr>
        <p:spPr>
          <a:xfrm>
            <a:off x="908445" y="3293975"/>
            <a:ext cx="7263612" cy="3119702"/>
          </a:xfrm>
          <a:prstGeom prst="rect">
            <a:avLst/>
          </a:prstGeom>
        </p:spPr>
        <p:txBody>
          <a:bodyPr lIns="86557" tIns="43279" rIns="86557" bIns="43279"/>
          <a:lstStyle/>
          <a:p>
            <a:r>
              <a:rPr lang="en-US"/>
              <a:t>This is now the impact measured within the 4D-Var assimilation. All other components (e.g., model, observations, background and observation error statistics) are exactly the same. The striking feature is that the impact of  observations is more important for observations further down in the assimilation window. This shows that the impact of observations depends on the assimilation method employed and that 4D-Var is more sensitive to the cut-off time than 3D-Var.</a:t>
            </a:r>
          </a:p>
          <a:p>
            <a:r>
              <a:rPr lang="en-US"/>
              <a:t>The method itself used to evaluate the impact of observations can alter our perception and it is important to compare different approaches to make firm statements on the value of a particular type of observations.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5143501" y="6586540"/>
            <a:ext cx="3935414" cy="346075"/>
          </a:xfrm>
          <a:prstGeom prst="rect">
            <a:avLst/>
          </a:prstGeom>
          <a:noFill/>
          <a:ln>
            <a:miter lim="800000"/>
            <a:headEnd/>
            <a:tailEnd/>
          </a:ln>
        </p:spPr>
        <p:txBody>
          <a:bodyPr/>
          <a:lstStyle/>
          <a:p>
            <a:pPr eaLnBrk="0" hangingPunct="0"/>
            <a:fld id="{A5FBADCA-229E-4582-8329-AF8D4A8CDA63}" type="slidenum">
              <a:rPr lang="en-US">
                <a:solidFill>
                  <a:srgbClr val="000000"/>
                </a:solidFill>
              </a:rPr>
              <a:pPr eaLnBrk="0" hangingPunct="0"/>
              <a:t>18</a:t>
            </a:fld>
            <a:endParaRPr lang="en-US">
              <a:solidFill>
                <a:srgbClr val="000000"/>
              </a:solidFill>
            </a:endParaRPr>
          </a:p>
        </p:txBody>
      </p:sp>
      <p:sp>
        <p:nvSpPr>
          <p:cNvPr id="144387"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miter lim="800000"/>
            <a:headEnd/>
            <a:tailEnd/>
          </a:ln>
        </p:spPr>
      </p:sp>
      <p:sp>
        <p:nvSpPr>
          <p:cNvPr id="144388" name="Rectangle 3"/>
          <p:cNvSpPr>
            <a:spLocks noGrp="1" noChangeArrowheads="1"/>
          </p:cNvSpPr>
          <p:nvPr>
            <p:ph type="body" idx="1"/>
          </p:nvPr>
        </p:nvSpPr>
        <p:spPr bwMode="auto">
          <a:xfrm>
            <a:off x="908050" y="3294065"/>
            <a:ext cx="7264400" cy="3119437"/>
          </a:xfrm>
          <a:prstGeom prst="rect">
            <a:avLst/>
          </a:prstGeom>
          <a:solidFill>
            <a:schemeClr val="accent1"/>
          </a:solidFill>
          <a:ln>
            <a:solidFill>
              <a:schemeClr val="tx1"/>
            </a:solidFill>
            <a:miter lim="800000"/>
            <a:headEnd/>
            <a:tailEnd/>
          </a:ln>
        </p:spPr>
        <p:txBody>
          <a:bodyPr lIns="90538" tIns="45269" rIns="90538" bIns="45269"/>
          <a:lstStyle/>
          <a:p>
            <a:r>
              <a:rPr lang="en-US" smtClean="0">
                <a:latin typeface="Times New Roman" pitchFamily="16" charset="0"/>
              </a:rPr>
              <a:t>Same forward and adjoint systems as in slide 1.</a:t>
            </a:r>
          </a:p>
          <a:p>
            <a:endParaRPr lang="en-US" smtClean="0">
              <a:latin typeface="Times New Roman" pitchFamily="16" charset="0"/>
            </a:endParaRPr>
          </a:p>
          <a:p>
            <a:r>
              <a:rPr lang="en-US" smtClean="0">
                <a:latin typeface="Times New Roman" pitchFamily="16" charset="0"/>
              </a:rPr>
              <a:t>Top panel:  Both blue and red are good…more obs improve forecast than degrade.  Gray not good…more than half of the obs degrade.</a:t>
            </a:r>
          </a:p>
          <a:p>
            <a:endParaRPr lang="en-US" smtClean="0">
              <a:latin typeface="Times New Roman" pitchFamily="16" charset="0"/>
            </a:endParaRPr>
          </a:p>
          <a:p>
            <a:endParaRPr lang="en-US" smtClean="0">
              <a:latin typeface="Times New Roman" pitchFamily="16" charset="0"/>
            </a:endParaRPr>
          </a:p>
          <a:p>
            <a:r>
              <a:rPr lang="en-US" smtClean="0">
                <a:latin typeface="Times New Roman" pitchFamily="16" charset="0"/>
              </a:rPr>
              <a:t>Bottom panel:  Magnitude of impact.  Note that scale is not linear.  Negative (blue) is good.   Positive (red) is bad.  Sorry for the different color convention than in top panel.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2806700" y="520700"/>
            <a:ext cx="3467100" cy="2600325"/>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08445" y="3293975"/>
            <a:ext cx="7263612" cy="3119702"/>
          </a:xfrm>
          <a:prstGeom prst="rect">
            <a:avLst/>
          </a:prstGeom>
          <a:solidFill>
            <a:srgbClr val="FFFFFF"/>
          </a:solidFill>
          <a:ln>
            <a:solidFill>
              <a:srgbClr val="000000"/>
            </a:solidFill>
            <a:miter lim="800000"/>
            <a:headEnd/>
            <a:tailEnd/>
          </a:ln>
        </p:spPr>
        <p:txBody>
          <a:bodyPr lIns="90634" tIns="45317" rIns="90634" bIns="45317"/>
          <a:lstStyle/>
          <a:p>
            <a:pPr algn="just"/>
            <a:r>
              <a:rPr lang="en-US" smtClean="0"/>
              <a:t>The key analysis error algorithm implemented at MSC is based on the Global Environmental Multi-scale (GEM) model and it’s corresponding tangent linear and adjoint versions.</a:t>
            </a:r>
          </a:p>
          <a:p>
            <a:pPr algn="just"/>
            <a:r>
              <a:rPr lang="en-US" smtClean="0"/>
              <a:t>A reference analysis valid at to+24hr is used to estimate the errors within the operational analysis. The cost function can be </a:t>
            </a:r>
            <a:r>
              <a:rPr lang="en-CA" smtClean="0"/>
              <a:t>defined as the norm of the difference between a 24-h forecast and a verifying analysis and an iterative procedure minimizing the short range forecast errors leads to the so-called key analysis errors. </a:t>
            </a:r>
            <a:r>
              <a:rPr lang="en-US" smtClean="0"/>
              <a:t>Three iterations provide key analysis increments that, when added to the analysis substantially reduce the forecast error (at short and medium ranges).</a:t>
            </a:r>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w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w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838200" y="1600201"/>
            <a:ext cx="7772400" cy="1470025"/>
          </a:xfrm>
        </p:spPr>
        <p:txBody>
          <a:bodyPr/>
          <a:lstStyle>
            <a:lvl1pPr>
              <a:defRPr sz="3200">
                <a:solidFill>
                  <a:srgbClr val="333399"/>
                </a:solidFill>
              </a:defRPr>
            </a:lvl1pPr>
          </a:lstStyle>
          <a:p>
            <a:r>
              <a:rPr lang="fr-FR" smtClean="0"/>
              <a:t>Cliquez pour modifier le style du titre</a:t>
            </a:r>
            <a:endParaRPr lang="en-CA"/>
          </a:p>
        </p:txBody>
      </p:sp>
      <p:sp>
        <p:nvSpPr>
          <p:cNvPr id="41987" name="Rectangle 3"/>
          <p:cNvSpPr>
            <a:spLocks noGrp="1" noChangeArrowheads="1"/>
          </p:cNvSpPr>
          <p:nvPr>
            <p:ph type="subTitle" idx="1"/>
          </p:nvPr>
        </p:nvSpPr>
        <p:spPr>
          <a:xfrm>
            <a:off x="1066800" y="3886201"/>
            <a:ext cx="7315200" cy="1752600"/>
          </a:xfrm>
        </p:spPr>
        <p:txBody>
          <a:bodyPr/>
          <a:lstStyle>
            <a:lvl1pPr marL="0" indent="0" algn="ctr">
              <a:buFontTx/>
              <a:buNone/>
              <a:defRPr sz="2000" b="0"/>
            </a:lvl1pPr>
          </a:lstStyle>
          <a:p>
            <a:r>
              <a:rPr lang="fr-FR" smtClean="0"/>
              <a:t>Cliquez pour modifier le style des sous-titres du masque</a:t>
            </a:r>
            <a:endParaRPr lang="en-CA"/>
          </a:p>
        </p:txBody>
      </p:sp>
      <p:sp>
        <p:nvSpPr>
          <p:cNvPr id="41989" name="Rectangle 5"/>
          <p:cNvSpPr>
            <a:spLocks noGrp="1" noChangeArrowheads="1"/>
          </p:cNvSpPr>
          <p:nvPr>
            <p:ph type="ftr" sz="quarter" idx="3"/>
          </p:nvPr>
        </p:nvSpPr>
        <p:spPr>
          <a:xfrm>
            <a:off x="2514600" y="6172201"/>
            <a:ext cx="4114800" cy="476250"/>
          </a:xfrm>
        </p:spPr>
        <p:txBody>
          <a:bodyPr/>
          <a:lstStyle>
            <a:lvl1pPr algn="l">
              <a:spcBef>
                <a:spcPct val="20000"/>
              </a:spcBef>
              <a:defRPr b="1">
                <a:solidFill>
                  <a:srgbClr val="333399"/>
                </a:solidFill>
                <a:latin typeface="+mn-lt"/>
              </a:defRPr>
            </a:lvl1pPr>
          </a:lstStyle>
          <a:p>
            <a:r>
              <a:rPr lang="en-CA"/>
              <a:t>Department of Earth and Atmospheric Sciences</a:t>
            </a:r>
            <a:br>
              <a:rPr lang="en-CA"/>
            </a:br>
            <a:r>
              <a:rPr lang="en-CA"/>
              <a:t>Université du Québec à Montréal</a:t>
            </a:r>
          </a:p>
        </p:txBody>
      </p:sp>
      <p:sp>
        <p:nvSpPr>
          <p:cNvPr id="41990" name="Rectangle 6"/>
          <p:cNvSpPr>
            <a:spLocks noGrp="1" noChangeArrowheads="1"/>
          </p:cNvSpPr>
          <p:nvPr>
            <p:ph type="sldNum" sz="quarter" idx="4"/>
          </p:nvPr>
        </p:nvSpPr>
        <p:spPr>
          <a:xfrm>
            <a:off x="6553200" y="6245225"/>
            <a:ext cx="2133600" cy="476250"/>
          </a:xfrm>
        </p:spPr>
        <p:txBody>
          <a:bodyPr/>
          <a:lstStyle>
            <a:lvl1pPr>
              <a:defRPr/>
            </a:lvl1pPr>
          </a:lstStyle>
          <a:p>
            <a:fld id="{B4AAD422-879B-4685-87DB-BF2283DCE8FC}" type="slidenum">
              <a:rPr lang="en-CA"/>
              <a:pPr/>
              <a:t>‹#›</a:t>
            </a:fld>
            <a:endParaRPr lang="en-CA"/>
          </a:p>
        </p:txBody>
      </p:sp>
      <p:pic>
        <p:nvPicPr>
          <p:cNvPr id="41992" name="Picture 8" descr="1222s_UQAM10mm_n"/>
          <p:cNvPicPr>
            <a:picLocks noChangeAspect="1" noChangeArrowheads="1"/>
          </p:cNvPicPr>
          <p:nvPr/>
        </p:nvPicPr>
        <p:blipFill>
          <a:blip r:embed="rId2" cstate="print"/>
          <a:srcRect/>
          <a:stretch>
            <a:fillRect/>
          </a:stretch>
        </p:blipFill>
        <p:spPr bwMode="auto">
          <a:xfrm>
            <a:off x="995363" y="6116639"/>
            <a:ext cx="1524000" cy="520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1B67E7D3-CA3B-4101-BD61-C9EE0D66D9B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1" y="304800"/>
            <a:ext cx="2038350" cy="5638800"/>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533400" y="304800"/>
            <a:ext cx="596265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ACD804B3-6414-4F48-9ED9-818A1079126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7772400" cy="533400"/>
          </a:xfrm>
        </p:spPr>
        <p:txBody>
          <a:bodyPr/>
          <a:lstStyle/>
          <a:p>
            <a:r>
              <a:rPr lang="fr-FR" smtClean="0"/>
              <a:t>Cliquez pour modifier le style du titre</a:t>
            </a:r>
            <a:endParaRPr lang="en-US"/>
          </a:p>
        </p:txBody>
      </p:sp>
      <p:sp>
        <p:nvSpPr>
          <p:cNvPr id="3" name="Text Placeholder 2"/>
          <p:cNvSpPr>
            <a:spLocks noGrp="1"/>
          </p:cNvSpPr>
          <p:nvPr>
            <p:ph type="body" sz="half" idx="1"/>
          </p:nvPr>
        </p:nvSpPr>
        <p:spPr>
          <a:xfrm>
            <a:off x="533401" y="1143001"/>
            <a:ext cx="4000500" cy="4800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86301" y="1143001"/>
            <a:ext cx="4000500" cy="4800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fr-CA"/>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F96513-A351-4D58-B645-D8859B61AC9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1" y="304800"/>
            <a:ext cx="7772400" cy="533400"/>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533401" y="1143001"/>
            <a:ext cx="8153400" cy="4800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9990BC76-8764-4124-9F1B-B12AFA808F7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fr-C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0030C7-13F1-449F-908C-A66B2BB543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C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17DD16-93EB-4C99-9719-7D98FB43953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C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E8FE4D-A8DB-4CD1-86F8-DE38740F187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fr-C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34ECF-73BA-42D1-97C8-B246FA7E55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fr-CA">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fr-C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DD592FD-7E47-43DD-AD64-C5F1D5B3EF5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fr-CA">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fr-C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122B15B-7A96-4E71-B89D-61B58ABCDBF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1" y="533401"/>
            <a:ext cx="7772400" cy="533400"/>
          </a:xfrm>
        </p:spPr>
        <p:txBody>
          <a:bodyPr/>
          <a:lstStyle>
            <a:lvl1pPr>
              <a:defRPr sz="3200" baseline="0">
                <a:solidFill>
                  <a:schemeClr val="accent6">
                    <a:lumMod val="75000"/>
                  </a:schemeClr>
                </a:solidFill>
              </a:defRPr>
            </a:lvl1pPr>
          </a:lstStyle>
          <a:p>
            <a:r>
              <a:rPr lang="fr-FR" dirty="0" smtClean="0"/>
              <a:t>Cliquez pour modifier le style du titre</a:t>
            </a:r>
            <a:endParaRPr lang="en-US" dirty="0"/>
          </a:p>
        </p:txBody>
      </p:sp>
      <p:sp>
        <p:nvSpPr>
          <p:cNvPr id="3" name="Content Placeholder 2"/>
          <p:cNvSpPr>
            <a:spLocks noGrp="1"/>
          </p:cNvSpPr>
          <p:nvPr>
            <p:ph idx="1"/>
          </p:nvPr>
        </p:nvSpPr>
        <p:spPr>
          <a:xfrm>
            <a:off x="533401" y="1447800"/>
            <a:ext cx="8153400" cy="4800600"/>
          </a:xfrm>
        </p:spPr>
        <p:txBody>
          <a:bodyPr/>
          <a:lstStyle>
            <a:lvl2pPr>
              <a:buFont typeface="Courier New" pitchFamily="49" charset="0"/>
              <a:buChar char="o"/>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a:xfrm>
            <a:off x="7162800" y="6248400"/>
            <a:ext cx="1905000" cy="457200"/>
          </a:xfrm>
        </p:spPr>
        <p:txBody>
          <a:bodyPr/>
          <a:lstStyle>
            <a:lvl1pPr>
              <a:defRPr/>
            </a:lvl1pPr>
          </a:lstStyle>
          <a:p>
            <a:fld id="{45AE3F16-1ED2-4E55-9EA0-DE84785CF7B3}" type="slidenum">
              <a:rPr lang="en-US" smtClean="0"/>
              <a:pPr/>
              <a:t>‹#›</a:t>
            </a:fld>
            <a:r>
              <a:rPr lang="en-US" dirty="0" smtClean="0"/>
              <a: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CA">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fr-C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C7C6EAF-23E4-4F07-85DB-D663CAF919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DC8C1E-0D1B-437D-B701-7F53B61FC0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2D95E3-84EF-4CBE-BB88-FAAEF2F31C3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C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81AB81-E9FD-4801-B555-6E5993B054C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1" y="3048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C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6FFD33-CCA6-4A3B-851C-0DC61EA96D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8" descr="1222s_UQAM10mm_n"/>
          <p:cNvPicPr>
            <a:picLocks noChangeAspect="1" noChangeArrowheads="1"/>
          </p:cNvPicPr>
          <p:nvPr/>
        </p:nvPicPr>
        <p:blipFill>
          <a:blip r:embed="rId2" cstate="print"/>
          <a:srcRect/>
          <a:stretch>
            <a:fillRect/>
          </a:stretch>
        </p:blipFill>
        <p:spPr bwMode="auto">
          <a:xfrm>
            <a:off x="995363" y="6116639"/>
            <a:ext cx="1524000" cy="520700"/>
          </a:xfrm>
          <a:prstGeom prst="rect">
            <a:avLst/>
          </a:prstGeom>
          <a:noFill/>
          <a:ln w="9525">
            <a:noFill/>
            <a:miter lim="800000"/>
            <a:headEnd/>
            <a:tailEnd/>
          </a:ln>
        </p:spPr>
      </p:pic>
      <p:sp>
        <p:nvSpPr>
          <p:cNvPr id="41986" name="Rectangle 2"/>
          <p:cNvSpPr>
            <a:spLocks noGrp="1" noChangeArrowheads="1"/>
          </p:cNvSpPr>
          <p:nvPr>
            <p:ph type="ctrTitle"/>
          </p:nvPr>
        </p:nvSpPr>
        <p:spPr>
          <a:xfrm>
            <a:off x="838200" y="1600201"/>
            <a:ext cx="7772400" cy="1470025"/>
          </a:xfrm>
        </p:spPr>
        <p:txBody>
          <a:bodyPr/>
          <a:lstStyle>
            <a:lvl1pPr>
              <a:defRPr sz="3200">
                <a:solidFill>
                  <a:srgbClr val="000000"/>
                </a:solidFill>
              </a:defRPr>
            </a:lvl1pPr>
          </a:lstStyle>
          <a:p>
            <a:r>
              <a:rPr lang="en-US"/>
              <a:t>Observability of flow dependent structure functions and their use</a:t>
            </a:r>
            <a:br>
              <a:rPr lang="en-US"/>
            </a:br>
            <a:r>
              <a:rPr lang="en-US"/>
              <a:t>in data assimilation</a:t>
            </a:r>
            <a:endParaRPr lang="en-CA"/>
          </a:p>
        </p:txBody>
      </p:sp>
      <p:sp>
        <p:nvSpPr>
          <p:cNvPr id="41987" name="Rectangle 3"/>
          <p:cNvSpPr>
            <a:spLocks noGrp="1" noChangeArrowheads="1"/>
          </p:cNvSpPr>
          <p:nvPr>
            <p:ph type="subTitle" idx="1"/>
          </p:nvPr>
        </p:nvSpPr>
        <p:spPr>
          <a:xfrm>
            <a:off x="1066800" y="3886201"/>
            <a:ext cx="7315200" cy="1752600"/>
          </a:xfrm>
        </p:spPr>
        <p:txBody>
          <a:bodyPr/>
          <a:lstStyle>
            <a:lvl1pPr marL="0" indent="0" algn="ctr">
              <a:buFontTx/>
              <a:buNone/>
              <a:defRPr sz="2000" b="0"/>
            </a:lvl1pPr>
          </a:lstStyle>
          <a:p>
            <a:r>
              <a:rPr lang="en-CA"/>
              <a:t>Pierre Gauthier</a:t>
            </a:r>
          </a:p>
        </p:txBody>
      </p:sp>
      <p:sp>
        <p:nvSpPr>
          <p:cNvPr id="5" name="Rectangle 5"/>
          <p:cNvSpPr>
            <a:spLocks noGrp="1" noChangeArrowheads="1"/>
          </p:cNvSpPr>
          <p:nvPr>
            <p:ph type="ftr" sz="quarter" idx="10"/>
          </p:nvPr>
        </p:nvSpPr>
        <p:spPr>
          <a:xfrm>
            <a:off x="2514600" y="6172201"/>
            <a:ext cx="4114800" cy="476250"/>
          </a:xfrm>
        </p:spPr>
        <p:txBody>
          <a:bodyPr/>
          <a:lstStyle>
            <a:lvl1pPr algn="l">
              <a:spcBef>
                <a:spcPct val="20000"/>
              </a:spcBef>
              <a:defRPr b="1">
                <a:solidFill>
                  <a:srgbClr val="333399"/>
                </a:solidFill>
                <a:latin typeface="Arial" charset="0"/>
              </a:defRPr>
            </a:lvl1pPr>
          </a:lstStyle>
          <a:p>
            <a:pPr>
              <a:defRPr/>
            </a:pPr>
            <a:r>
              <a:rPr lang="en-CA"/>
              <a:t>Department of Earth and Atmospheric Sciences</a:t>
            </a:r>
            <a:br>
              <a:rPr lang="en-CA"/>
            </a:br>
            <a:r>
              <a:rPr lang="en-CA"/>
              <a:t>Université du Québec à Montréal</a:t>
            </a:r>
          </a:p>
        </p:txBody>
      </p:sp>
      <p:sp>
        <p:nvSpPr>
          <p:cNvPr id="6"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D49B2A58-5156-4B79-8892-1E19E2855A7A}"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C355F6-776A-4C2E-BE77-F03256AB8A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ACBC3-5769-4994-8571-D9A493A6F6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5334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863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E71A49-A1B3-4D42-A768-A589C032287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864039-62E1-4B9C-8E8F-026AC4EDCA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3DB41012-33E6-4EFA-AF70-1BEF23C72F1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0156AD-F78F-46F9-97F6-A37C1BF0BA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9F6D58-F903-47DE-8FBB-DD0863B517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22009E-5C85-4856-B319-C38DAB77270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CC29A3-D8B5-475E-A7F2-2BC84E37159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3974F4-0F41-47E7-9E5D-DDBF8F81841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1" y="304800"/>
            <a:ext cx="2038350" cy="56388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533400" y="304800"/>
            <a:ext cx="596265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EAC7F-E81C-4F5F-8961-07EE737284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1" y="304800"/>
            <a:ext cx="7772400" cy="533400"/>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533401" y="1143001"/>
            <a:ext cx="8153400" cy="4800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8D4BB-8CA2-4267-BD9A-17665C41B65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2129984"/>
            <a:ext cx="7773120" cy="1470394"/>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2321" y="3885528"/>
            <a:ext cx="6400800" cy="1752664"/>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fr-FR" smtClean="0"/>
              <a:t>Cliquez pour modifier le style des sous-titres du masque</a:t>
            </a:r>
            <a:endParaRPr lang="fr-CA"/>
          </a:p>
        </p:txBody>
      </p:sp>
      <p:sp>
        <p:nvSpPr>
          <p:cNvPr id="4" name="Rectangle 3"/>
          <p:cNvSpPr>
            <a:spLocks noGrp="1" noChangeArrowheads="1"/>
          </p:cNvSpPr>
          <p:nvPr>
            <p:ph type="dt" idx="10"/>
          </p:nvPr>
        </p:nvSpPr>
        <p:spPr>
          <a:ln/>
        </p:spPr>
        <p:txBody>
          <a:bodyPr/>
          <a:lstStyle>
            <a:lvl1pPr>
              <a:defRPr/>
            </a:lvl1pPr>
          </a:lstStyle>
          <a:p>
            <a:pPr>
              <a:defRPr/>
            </a:pPr>
            <a:endParaRPr lang="fr-CA"/>
          </a:p>
        </p:txBody>
      </p:sp>
      <p:sp>
        <p:nvSpPr>
          <p:cNvPr id="5" name="Rectangle 4"/>
          <p:cNvSpPr>
            <a:spLocks noGrp="1" noChangeArrowheads="1"/>
          </p:cNvSpPr>
          <p:nvPr>
            <p:ph type="ftr" idx="11"/>
          </p:nvPr>
        </p:nvSpPr>
        <p:spPr>
          <a:ln/>
        </p:spPr>
        <p:txBody>
          <a:bodyPr/>
          <a:lstStyle>
            <a:lvl1pPr>
              <a:defRPr/>
            </a:lvl1pPr>
          </a:lstStyle>
          <a:p>
            <a:pPr>
              <a:defRPr/>
            </a:pPr>
            <a:endParaRPr lang="fr-CA"/>
          </a:p>
        </p:txBody>
      </p:sp>
      <p:sp>
        <p:nvSpPr>
          <p:cNvPr id="6" name="Rectangle 5"/>
          <p:cNvSpPr>
            <a:spLocks noGrp="1" noChangeArrowheads="1"/>
          </p:cNvSpPr>
          <p:nvPr>
            <p:ph type="sldNum" idx="12"/>
          </p:nvPr>
        </p:nvSpPr>
        <p:spPr>
          <a:ln/>
        </p:spPr>
        <p:txBody>
          <a:bodyPr/>
          <a:lstStyle>
            <a:lvl1pPr>
              <a:defRPr/>
            </a:lvl1pPr>
          </a:lstStyle>
          <a:p>
            <a:pPr>
              <a:defRPr/>
            </a:pPr>
            <a:fld id="{977875CC-C32C-43A9-B691-F47FD81FDD3C}" type="slidenum">
              <a:rPr lang="fr-CA"/>
              <a:pPr>
                <a:defRPr/>
              </a:pPr>
              <a:t>‹#›</a:t>
            </a:fld>
            <a:endParaRPr lang="fr-CA"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3"/>
          <p:cNvSpPr>
            <a:spLocks noGrp="1" noChangeArrowheads="1"/>
          </p:cNvSpPr>
          <p:nvPr>
            <p:ph type="dt" idx="10"/>
          </p:nvPr>
        </p:nvSpPr>
        <p:spPr>
          <a:ln/>
        </p:spPr>
        <p:txBody>
          <a:bodyPr/>
          <a:lstStyle>
            <a:lvl1pPr>
              <a:defRPr/>
            </a:lvl1pPr>
          </a:lstStyle>
          <a:p>
            <a:pPr>
              <a:defRPr/>
            </a:pPr>
            <a:endParaRPr lang="fr-CA"/>
          </a:p>
        </p:txBody>
      </p:sp>
      <p:sp>
        <p:nvSpPr>
          <p:cNvPr id="5" name="Rectangle 4"/>
          <p:cNvSpPr>
            <a:spLocks noGrp="1" noChangeArrowheads="1"/>
          </p:cNvSpPr>
          <p:nvPr>
            <p:ph type="ftr" idx="11"/>
          </p:nvPr>
        </p:nvSpPr>
        <p:spPr>
          <a:ln/>
        </p:spPr>
        <p:txBody>
          <a:bodyPr/>
          <a:lstStyle>
            <a:lvl1pPr>
              <a:defRPr/>
            </a:lvl1pPr>
          </a:lstStyle>
          <a:p>
            <a:pPr>
              <a:defRPr/>
            </a:pPr>
            <a:endParaRPr lang="fr-CA"/>
          </a:p>
        </p:txBody>
      </p:sp>
      <p:sp>
        <p:nvSpPr>
          <p:cNvPr id="6" name="Rectangle 5"/>
          <p:cNvSpPr>
            <a:spLocks noGrp="1" noChangeArrowheads="1"/>
          </p:cNvSpPr>
          <p:nvPr>
            <p:ph type="sldNum" idx="12"/>
          </p:nvPr>
        </p:nvSpPr>
        <p:spPr>
          <a:ln/>
        </p:spPr>
        <p:txBody>
          <a:bodyPr/>
          <a:lstStyle>
            <a:lvl1pPr>
              <a:defRPr/>
            </a:lvl1pPr>
          </a:lstStyle>
          <a:p>
            <a:pPr>
              <a:defRPr/>
            </a:pPr>
            <a:fld id="{45E6E357-1782-402F-9CA0-B1ABDA78D5FE}" type="slidenum">
              <a:rPr lang="fr-CA"/>
              <a:pPr>
                <a:defRPr/>
              </a:pPr>
              <a:t>‹#›</a:t>
            </a:fld>
            <a:endParaRPr lang="fr-C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6864"/>
            <a:ext cx="7771680" cy="1362383"/>
          </a:xfrm>
        </p:spPr>
        <p:txBody>
          <a:bodyPr anchor="t"/>
          <a:lstStyle>
            <a:lvl1pPr algn="l">
              <a:defRPr sz="36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880" y="2906225"/>
            <a:ext cx="777168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CA"/>
          </a:p>
        </p:txBody>
      </p:sp>
      <p:sp>
        <p:nvSpPr>
          <p:cNvPr id="5" name="Rectangle 4"/>
          <p:cNvSpPr>
            <a:spLocks noGrp="1" noChangeArrowheads="1"/>
          </p:cNvSpPr>
          <p:nvPr>
            <p:ph type="ftr" idx="11"/>
          </p:nvPr>
        </p:nvSpPr>
        <p:spPr>
          <a:ln/>
        </p:spPr>
        <p:txBody>
          <a:bodyPr/>
          <a:lstStyle>
            <a:lvl1pPr>
              <a:defRPr/>
            </a:lvl1pPr>
          </a:lstStyle>
          <a:p>
            <a:pPr>
              <a:defRPr/>
            </a:pPr>
            <a:endParaRPr lang="fr-CA"/>
          </a:p>
        </p:txBody>
      </p:sp>
      <p:sp>
        <p:nvSpPr>
          <p:cNvPr id="6" name="Rectangle 5"/>
          <p:cNvSpPr>
            <a:spLocks noGrp="1" noChangeArrowheads="1"/>
          </p:cNvSpPr>
          <p:nvPr>
            <p:ph type="sldNum" idx="12"/>
          </p:nvPr>
        </p:nvSpPr>
        <p:spPr>
          <a:ln/>
        </p:spPr>
        <p:txBody>
          <a:bodyPr/>
          <a:lstStyle>
            <a:lvl1pPr>
              <a:defRPr/>
            </a:lvl1pPr>
          </a:lstStyle>
          <a:p>
            <a:pPr>
              <a:defRPr/>
            </a:pPr>
            <a:fld id="{297E44FA-39BD-4C71-8B83-A46F47AAFC07}" type="slidenum">
              <a:rPr lang="fr-CA"/>
              <a:pPr>
                <a:defRPr/>
              </a:pPr>
              <a:t>‹#›</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5334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863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F8837756-DBC5-468D-AC52-3D59EA33E85C}"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6480" y="1604330"/>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38241" y="1604330"/>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3"/>
          <p:cNvSpPr>
            <a:spLocks noGrp="1" noChangeArrowheads="1"/>
          </p:cNvSpPr>
          <p:nvPr>
            <p:ph type="dt" idx="10"/>
          </p:nvPr>
        </p:nvSpPr>
        <p:spPr>
          <a:ln/>
        </p:spPr>
        <p:txBody>
          <a:bodyPr/>
          <a:lstStyle>
            <a:lvl1pPr>
              <a:defRPr/>
            </a:lvl1pPr>
          </a:lstStyle>
          <a:p>
            <a:pPr>
              <a:defRPr/>
            </a:pPr>
            <a:endParaRPr lang="fr-CA"/>
          </a:p>
        </p:txBody>
      </p:sp>
      <p:sp>
        <p:nvSpPr>
          <p:cNvPr id="6" name="Rectangle 4"/>
          <p:cNvSpPr>
            <a:spLocks noGrp="1" noChangeArrowheads="1"/>
          </p:cNvSpPr>
          <p:nvPr>
            <p:ph type="ftr" idx="11"/>
          </p:nvPr>
        </p:nvSpPr>
        <p:spPr>
          <a:ln/>
        </p:spPr>
        <p:txBody>
          <a:bodyPr/>
          <a:lstStyle>
            <a:lvl1pPr>
              <a:defRPr/>
            </a:lvl1pPr>
          </a:lstStyle>
          <a:p>
            <a:pPr>
              <a:defRPr/>
            </a:pPr>
            <a:endParaRPr lang="fr-CA"/>
          </a:p>
        </p:txBody>
      </p:sp>
      <p:sp>
        <p:nvSpPr>
          <p:cNvPr id="7" name="Rectangle 5"/>
          <p:cNvSpPr>
            <a:spLocks noGrp="1" noChangeArrowheads="1"/>
          </p:cNvSpPr>
          <p:nvPr>
            <p:ph type="sldNum" idx="12"/>
          </p:nvPr>
        </p:nvSpPr>
        <p:spPr>
          <a:ln/>
        </p:spPr>
        <p:txBody>
          <a:bodyPr/>
          <a:lstStyle>
            <a:lvl1pPr>
              <a:defRPr/>
            </a:lvl1pPr>
          </a:lstStyle>
          <a:p>
            <a:pPr>
              <a:defRPr/>
            </a:pPr>
            <a:fld id="{B9E7BB5E-13F9-4F27-AB3F-9DE88D81FCEE}" type="slidenum">
              <a:rPr lang="fr-CA"/>
              <a:pPr>
                <a:defRPr/>
              </a:pPr>
              <a:t>‹#›</a:t>
            </a:fld>
            <a:endParaRPr lang="fr-C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2" y="275071"/>
            <a:ext cx="8229600" cy="1142039"/>
          </a:xfrm>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3"/>
          <p:cNvSpPr>
            <a:spLocks noGrp="1" noChangeArrowheads="1"/>
          </p:cNvSpPr>
          <p:nvPr>
            <p:ph type="dt" idx="10"/>
          </p:nvPr>
        </p:nvSpPr>
        <p:spPr>
          <a:ln/>
        </p:spPr>
        <p:txBody>
          <a:bodyPr/>
          <a:lstStyle>
            <a:lvl1pPr>
              <a:defRPr/>
            </a:lvl1pPr>
          </a:lstStyle>
          <a:p>
            <a:pPr>
              <a:defRPr/>
            </a:pPr>
            <a:endParaRPr lang="fr-CA"/>
          </a:p>
        </p:txBody>
      </p:sp>
      <p:sp>
        <p:nvSpPr>
          <p:cNvPr id="8" name="Rectangle 4"/>
          <p:cNvSpPr>
            <a:spLocks noGrp="1" noChangeArrowheads="1"/>
          </p:cNvSpPr>
          <p:nvPr>
            <p:ph type="ftr" idx="11"/>
          </p:nvPr>
        </p:nvSpPr>
        <p:spPr>
          <a:ln/>
        </p:spPr>
        <p:txBody>
          <a:bodyPr/>
          <a:lstStyle>
            <a:lvl1pPr>
              <a:defRPr/>
            </a:lvl1pPr>
          </a:lstStyle>
          <a:p>
            <a:pPr>
              <a:defRPr/>
            </a:pPr>
            <a:endParaRPr lang="fr-CA"/>
          </a:p>
        </p:txBody>
      </p:sp>
      <p:sp>
        <p:nvSpPr>
          <p:cNvPr id="9" name="Rectangle 5"/>
          <p:cNvSpPr>
            <a:spLocks noGrp="1" noChangeArrowheads="1"/>
          </p:cNvSpPr>
          <p:nvPr>
            <p:ph type="sldNum" idx="12"/>
          </p:nvPr>
        </p:nvSpPr>
        <p:spPr>
          <a:ln/>
        </p:spPr>
        <p:txBody>
          <a:bodyPr/>
          <a:lstStyle>
            <a:lvl1pPr>
              <a:defRPr/>
            </a:lvl1pPr>
          </a:lstStyle>
          <a:p>
            <a:pPr>
              <a:defRPr/>
            </a:pPr>
            <a:fld id="{D88126D5-42A4-4A70-BDEA-EE9822EE139D}" type="slidenum">
              <a:rPr lang="fr-CA"/>
              <a:pPr>
                <a:defRPr/>
              </a:pPr>
              <a:t>‹#›</a:t>
            </a:fld>
            <a:endParaRPr lang="fr-C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Rectangle 3"/>
          <p:cNvSpPr>
            <a:spLocks noGrp="1" noChangeArrowheads="1"/>
          </p:cNvSpPr>
          <p:nvPr>
            <p:ph type="dt" idx="10"/>
          </p:nvPr>
        </p:nvSpPr>
        <p:spPr>
          <a:ln/>
        </p:spPr>
        <p:txBody>
          <a:bodyPr/>
          <a:lstStyle>
            <a:lvl1pPr>
              <a:defRPr/>
            </a:lvl1pPr>
          </a:lstStyle>
          <a:p>
            <a:pPr>
              <a:defRPr/>
            </a:pPr>
            <a:endParaRPr lang="fr-CA"/>
          </a:p>
        </p:txBody>
      </p:sp>
      <p:sp>
        <p:nvSpPr>
          <p:cNvPr id="4" name="Rectangle 4"/>
          <p:cNvSpPr>
            <a:spLocks noGrp="1" noChangeArrowheads="1"/>
          </p:cNvSpPr>
          <p:nvPr>
            <p:ph type="ftr" idx="11"/>
          </p:nvPr>
        </p:nvSpPr>
        <p:spPr>
          <a:ln/>
        </p:spPr>
        <p:txBody>
          <a:bodyPr/>
          <a:lstStyle>
            <a:lvl1pPr>
              <a:defRPr/>
            </a:lvl1pPr>
          </a:lstStyle>
          <a:p>
            <a:pPr>
              <a:defRPr/>
            </a:pPr>
            <a:endParaRPr lang="fr-CA"/>
          </a:p>
        </p:txBody>
      </p:sp>
      <p:sp>
        <p:nvSpPr>
          <p:cNvPr id="5" name="Rectangle 5"/>
          <p:cNvSpPr>
            <a:spLocks noGrp="1" noChangeArrowheads="1"/>
          </p:cNvSpPr>
          <p:nvPr>
            <p:ph type="sldNum" idx="12"/>
          </p:nvPr>
        </p:nvSpPr>
        <p:spPr>
          <a:ln/>
        </p:spPr>
        <p:txBody>
          <a:bodyPr/>
          <a:lstStyle>
            <a:lvl1pPr>
              <a:defRPr/>
            </a:lvl1pPr>
          </a:lstStyle>
          <a:p>
            <a:pPr>
              <a:defRPr/>
            </a:pPr>
            <a:fld id="{9019D151-693C-489E-9AFA-C62D2459028F}" type="slidenum">
              <a:rPr lang="fr-CA"/>
              <a:pPr>
                <a:defRPr/>
              </a:pPr>
              <a:t>‹#›</a:t>
            </a:fld>
            <a:endParaRPr lang="fr-CA"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CA"/>
          </a:p>
        </p:txBody>
      </p:sp>
      <p:sp>
        <p:nvSpPr>
          <p:cNvPr id="3" name="Rectangle 4"/>
          <p:cNvSpPr>
            <a:spLocks noGrp="1" noChangeArrowheads="1"/>
          </p:cNvSpPr>
          <p:nvPr>
            <p:ph type="ftr" idx="11"/>
          </p:nvPr>
        </p:nvSpPr>
        <p:spPr>
          <a:ln/>
        </p:spPr>
        <p:txBody>
          <a:bodyPr/>
          <a:lstStyle>
            <a:lvl1pPr>
              <a:defRPr/>
            </a:lvl1pPr>
          </a:lstStyle>
          <a:p>
            <a:pPr>
              <a:defRPr/>
            </a:pPr>
            <a:endParaRPr lang="fr-CA"/>
          </a:p>
        </p:txBody>
      </p:sp>
      <p:sp>
        <p:nvSpPr>
          <p:cNvPr id="4" name="Rectangle 5"/>
          <p:cNvSpPr>
            <a:spLocks noGrp="1" noChangeArrowheads="1"/>
          </p:cNvSpPr>
          <p:nvPr>
            <p:ph type="sldNum" idx="12"/>
          </p:nvPr>
        </p:nvSpPr>
        <p:spPr>
          <a:ln/>
        </p:spPr>
        <p:txBody>
          <a:bodyPr/>
          <a:lstStyle>
            <a:lvl1pPr>
              <a:defRPr/>
            </a:lvl1pPr>
          </a:lstStyle>
          <a:p>
            <a:pPr>
              <a:defRPr/>
            </a:pPr>
            <a:fld id="{E8AFD257-9871-4839-9EB9-5AB7A81005B4}" type="slidenum">
              <a:rPr lang="fr-CA"/>
              <a:pPr>
                <a:defRPr/>
              </a:pPr>
              <a:t>‹#›</a:t>
            </a:fld>
            <a:endParaRPr lang="fr-C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29"/>
            <a:ext cx="3008160" cy="1160762"/>
          </a:xfrm>
        </p:spPr>
        <p:txBody>
          <a:bodyPr anchor="b"/>
          <a:lstStyle>
            <a:lvl1pPr algn="l">
              <a:defRPr sz="18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CA"/>
          </a:p>
        </p:txBody>
      </p:sp>
      <p:sp>
        <p:nvSpPr>
          <p:cNvPr id="6" name="Rectangle 4"/>
          <p:cNvSpPr>
            <a:spLocks noGrp="1" noChangeArrowheads="1"/>
          </p:cNvSpPr>
          <p:nvPr>
            <p:ph type="ftr" idx="11"/>
          </p:nvPr>
        </p:nvSpPr>
        <p:spPr>
          <a:ln/>
        </p:spPr>
        <p:txBody>
          <a:bodyPr/>
          <a:lstStyle>
            <a:lvl1pPr>
              <a:defRPr/>
            </a:lvl1pPr>
          </a:lstStyle>
          <a:p>
            <a:pPr>
              <a:defRPr/>
            </a:pPr>
            <a:endParaRPr lang="fr-CA"/>
          </a:p>
        </p:txBody>
      </p:sp>
      <p:sp>
        <p:nvSpPr>
          <p:cNvPr id="7" name="Rectangle 5"/>
          <p:cNvSpPr>
            <a:spLocks noGrp="1" noChangeArrowheads="1"/>
          </p:cNvSpPr>
          <p:nvPr>
            <p:ph type="sldNum" idx="12"/>
          </p:nvPr>
        </p:nvSpPr>
        <p:spPr>
          <a:ln/>
        </p:spPr>
        <p:txBody>
          <a:bodyPr/>
          <a:lstStyle>
            <a:lvl1pPr>
              <a:defRPr/>
            </a:lvl1pPr>
          </a:lstStyle>
          <a:p>
            <a:pPr>
              <a:defRPr/>
            </a:pPr>
            <a:fld id="{DD7503C0-7D4F-4568-B488-79F9CC629967}" type="slidenum">
              <a:rPr lang="fr-CA"/>
              <a:pPr>
                <a:defRPr/>
              </a:pPr>
              <a:t>‹#›</a:t>
            </a:fld>
            <a:endParaRPr lang="fr-C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2" y="4800026"/>
            <a:ext cx="5486400" cy="567420"/>
          </a:xfrm>
        </p:spPr>
        <p:txBody>
          <a:bodyPr anchor="b"/>
          <a:lstStyle>
            <a:lvl1pPr algn="l">
              <a:defRPr sz="18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fr-CA" noProof="0" dirty="0" smtClean="0"/>
          </a:p>
        </p:txBody>
      </p:sp>
      <p:sp>
        <p:nvSpPr>
          <p:cNvPr id="4" name="Espace réservé du texte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CA"/>
          </a:p>
        </p:txBody>
      </p:sp>
      <p:sp>
        <p:nvSpPr>
          <p:cNvPr id="6" name="Rectangle 4"/>
          <p:cNvSpPr>
            <a:spLocks noGrp="1" noChangeArrowheads="1"/>
          </p:cNvSpPr>
          <p:nvPr>
            <p:ph type="ftr" idx="11"/>
          </p:nvPr>
        </p:nvSpPr>
        <p:spPr>
          <a:ln/>
        </p:spPr>
        <p:txBody>
          <a:bodyPr/>
          <a:lstStyle>
            <a:lvl1pPr>
              <a:defRPr/>
            </a:lvl1pPr>
          </a:lstStyle>
          <a:p>
            <a:pPr>
              <a:defRPr/>
            </a:pPr>
            <a:endParaRPr lang="fr-CA"/>
          </a:p>
        </p:txBody>
      </p:sp>
      <p:sp>
        <p:nvSpPr>
          <p:cNvPr id="7" name="Rectangle 5"/>
          <p:cNvSpPr>
            <a:spLocks noGrp="1" noChangeArrowheads="1"/>
          </p:cNvSpPr>
          <p:nvPr>
            <p:ph type="sldNum" idx="12"/>
          </p:nvPr>
        </p:nvSpPr>
        <p:spPr>
          <a:ln/>
        </p:spPr>
        <p:txBody>
          <a:bodyPr/>
          <a:lstStyle>
            <a:lvl1pPr>
              <a:defRPr/>
            </a:lvl1pPr>
          </a:lstStyle>
          <a:p>
            <a:pPr>
              <a:defRPr/>
            </a:pPr>
            <a:fld id="{354389AC-F0C7-42AC-A7AA-9C7734EF8409}" type="slidenum">
              <a:rPr lang="fr-CA"/>
              <a:pPr>
                <a:defRPr/>
              </a:pPr>
              <a:t>‹#›</a:t>
            </a:fld>
            <a:endParaRPr lang="fr-CA"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3"/>
          <p:cNvSpPr>
            <a:spLocks noGrp="1" noChangeArrowheads="1"/>
          </p:cNvSpPr>
          <p:nvPr>
            <p:ph type="dt" idx="10"/>
          </p:nvPr>
        </p:nvSpPr>
        <p:spPr>
          <a:ln/>
        </p:spPr>
        <p:txBody>
          <a:bodyPr/>
          <a:lstStyle>
            <a:lvl1pPr>
              <a:defRPr/>
            </a:lvl1pPr>
          </a:lstStyle>
          <a:p>
            <a:pPr>
              <a:defRPr/>
            </a:pPr>
            <a:endParaRPr lang="fr-CA"/>
          </a:p>
        </p:txBody>
      </p:sp>
      <p:sp>
        <p:nvSpPr>
          <p:cNvPr id="5" name="Rectangle 4"/>
          <p:cNvSpPr>
            <a:spLocks noGrp="1" noChangeArrowheads="1"/>
          </p:cNvSpPr>
          <p:nvPr>
            <p:ph type="ftr" idx="11"/>
          </p:nvPr>
        </p:nvSpPr>
        <p:spPr>
          <a:ln/>
        </p:spPr>
        <p:txBody>
          <a:bodyPr/>
          <a:lstStyle>
            <a:lvl1pPr>
              <a:defRPr/>
            </a:lvl1pPr>
          </a:lstStyle>
          <a:p>
            <a:pPr>
              <a:defRPr/>
            </a:pPr>
            <a:endParaRPr lang="fr-CA"/>
          </a:p>
        </p:txBody>
      </p:sp>
      <p:sp>
        <p:nvSpPr>
          <p:cNvPr id="6" name="Rectangle 5"/>
          <p:cNvSpPr>
            <a:spLocks noGrp="1" noChangeArrowheads="1"/>
          </p:cNvSpPr>
          <p:nvPr>
            <p:ph type="sldNum" idx="12"/>
          </p:nvPr>
        </p:nvSpPr>
        <p:spPr>
          <a:ln/>
        </p:spPr>
        <p:txBody>
          <a:bodyPr/>
          <a:lstStyle>
            <a:lvl1pPr>
              <a:defRPr/>
            </a:lvl1pPr>
          </a:lstStyle>
          <a:p>
            <a:pPr>
              <a:defRPr/>
            </a:pPr>
            <a:fld id="{4223A09E-54D6-42D6-9CAC-3C291C4DC15E}" type="slidenum">
              <a:rPr lang="fr-CA"/>
              <a:pPr>
                <a:defRPr/>
              </a:pPr>
              <a:t>‹#›</a:t>
            </a:fld>
            <a:endParaRPr lang="fr-CA"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880" y="273630"/>
            <a:ext cx="2056320" cy="585565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6481" y="273630"/>
            <a:ext cx="6032160" cy="585565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3"/>
          <p:cNvSpPr>
            <a:spLocks noGrp="1" noChangeArrowheads="1"/>
          </p:cNvSpPr>
          <p:nvPr>
            <p:ph type="dt" idx="10"/>
          </p:nvPr>
        </p:nvSpPr>
        <p:spPr>
          <a:ln/>
        </p:spPr>
        <p:txBody>
          <a:bodyPr/>
          <a:lstStyle>
            <a:lvl1pPr>
              <a:defRPr/>
            </a:lvl1pPr>
          </a:lstStyle>
          <a:p>
            <a:pPr>
              <a:defRPr/>
            </a:pPr>
            <a:endParaRPr lang="fr-CA"/>
          </a:p>
        </p:txBody>
      </p:sp>
      <p:sp>
        <p:nvSpPr>
          <p:cNvPr id="5" name="Rectangle 4"/>
          <p:cNvSpPr>
            <a:spLocks noGrp="1" noChangeArrowheads="1"/>
          </p:cNvSpPr>
          <p:nvPr>
            <p:ph type="ftr" idx="11"/>
          </p:nvPr>
        </p:nvSpPr>
        <p:spPr>
          <a:ln/>
        </p:spPr>
        <p:txBody>
          <a:bodyPr/>
          <a:lstStyle>
            <a:lvl1pPr>
              <a:defRPr/>
            </a:lvl1pPr>
          </a:lstStyle>
          <a:p>
            <a:pPr>
              <a:defRPr/>
            </a:pPr>
            <a:endParaRPr lang="fr-CA"/>
          </a:p>
        </p:txBody>
      </p:sp>
      <p:sp>
        <p:nvSpPr>
          <p:cNvPr id="6" name="Rectangle 5"/>
          <p:cNvSpPr>
            <a:spLocks noGrp="1" noChangeArrowheads="1"/>
          </p:cNvSpPr>
          <p:nvPr>
            <p:ph type="sldNum" idx="12"/>
          </p:nvPr>
        </p:nvSpPr>
        <p:spPr>
          <a:ln/>
        </p:spPr>
        <p:txBody>
          <a:bodyPr/>
          <a:lstStyle>
            <a:lvl1pPr>
              <a:defRPr/>
            </a:lvl1pPr>
          </a:lstStyle>
          <a:p>
            <a:pPr>
              <a:defRPr/>
            </a:pPr>
            <a:fld id="{896FB07F-CBB7-447D-BC1C-57A80AEF139D}" type="slidenum">
              <a:rPr lang="fr-CA"/>
              <a:pPr>
                <a:defRPr/>
              </a:pPr>
              <a:t>‹#›</a:t>
            </a:fld>
            <a:endParaRPr lang="fr-CA"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89A94A03-D0B4-4A49-9186-33122947439E}"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658A8AE-2543-4C44-B513-DAE2E82C647B}"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fr-CA"/>
          </a:p>
        </p:txBody>
      </p:sp>
      <p:sp>
        <p:nvSpPr>
          <p:cNvPr id="9" name="Slide Number Placeholder 8"/>
          <p:cNvSpPr>
            <a:spLocks noGrp="1"/>
          </p:cNvSpPr>
          <p:nvPr>
            <p:ph type="sldNum" sz="quarter" idx="12"/>
          </p:nvPr>
        </p:nvSpPr>
        <p:spPr/>
        <p:txBody>
          <a:bodyPr/>
          <a:lstStyle>
            <a:lvl1pPr>
              <a:defRPr/>
            </a:lvl1pPr>
          </a:lstStyle>
          <a:p>
            <a:fld id="{CD6293E7-49A3-4894-B958-8F2E5E1611E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495140F-51A1-4D31-AF33-D265602DD756}"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7226C97-C3C4-4DE5-A3D8-432324D871D1}"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5E949224-400B-4A25-BFE2-327C80849177}" type="datetime1">
              <a:rPr lang="fr-CA" smtClean="0">
                <a:solidFill>
                  <a:prstClr val="black">
                    <a:tint val="75000"/>
                  </a:prstClr>
                </a:solidFill>
              </a:rPr>
              <a:pPr/>
              <a:t>2013-02-21</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C4F40396-C0DB-484B-88E8-FB2E46756D3C}" type="datetime1">
              <a:rPr lang="fr-CA" smtClean="0">
                <a:solidFill>
                  <a:prstClr val="black">
                    <a:tint val="75000"/>
                  </a:prstClr>
                </a:solidFill>
              </a:rPr>
              <a:pPr/>
              <a:t>2013-02-21</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39CF39-AC0A-4A81-BC05-5077283D3F2C}" type="datetime1">
              <a:rPr lang="fr-CA" smtClean="0">
                <a:solidFill>
                  <a:prstClr val="black">
                    <a:tint val="75000"/>
                  </a:prstClr>
                </a:solidFill>
              </a:rPr>
              <a:pPr/>
              <a:t>2013-02-21</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147D0E-08B3-4252-A2BD-4DA3DEBB7622}"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3D6660-64F6-499B-B4E7-C53D0A859628}"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266B56-564F-4BD4-82FE-60C6E349FD49}"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C5136B-7044-4350-B616-CBC2B0D52207}"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89A94A03-D0B4-4A49-9186-33122947439E}"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fr-CA"/>
          </a:p>
        </p:txBody>
      </p:sp>
      <p:sp>
        <p:nvSpPr>
          <p:cNvPr id="5" name="Slide Number Placeholder 4"/>
          <p:cNvSpPr>
            <a:spLocks noGrp="1"/>
          </p:cNvSpPr>
          <p:nvPr>
            <p:ph type="sldNum" sz="quarter" idx="12"/>
          </p:nvPr>
        </p:nvSpPr>
        <p:spPr/>
        <p:txBody>
          <a:bodyPr/>
          <a:lstStyle>
            <a:lvl1pPr>
              <a:defRPr/>
            </a:lvl1pPr>
          </a:lstStyle>
          <a:p>
            <a:fld id="{66C247EB-AC4A-40C6-922B-843EC82F90B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658A8AE-2543-4C44-B513-DAE2E82C647B}"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495140F-51A1-4D31-AF33-D265602DD756}"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7226C97-C3C4-4DE5-A3D8-432324D871D1}"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5E949224-400B-4A25-BFE2-327C80849177}" type="datetime1">
              <a:rPr lang="fr-CA" smtClean="0">
                <a:solidFill>
                  <a:prstClr val="black">
                    <a:tint val="75000"/>
                  </a:prstClr>
                </a:solidFill>
              </a:rPr>
              <a:pPr/>
              <a:t>2013-02-21</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C4F40396-C0DB-484B-88E8-FB2E46756D3C}" type="datetime1">
              <a:rPr lang="fr-CA" smtClean="0">
                <a:solidFill>
                  <a:prstClr val="black">
                    <a:tint val="75000"/>
                  </a:prstClr>
                </a:solidFill>
              </a:rPr>
              <a:pPr/>
              <a:t>2013-02-21</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39CF39-AC0A-4A81-BC05-5077283D3F2C}" type="datetime1">
              <a:rPr lang="fr-CA" smtClean="0">
                <a:solidFill>
                  <a:prstClr val="black">
                    <a:tint val="75000"/>
                  </a:prstClr>
                </a:solidFill>
              </a:rPr>
              <a:pPr/>
              <a:t>2013-02-21</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147D0E-08B3-4252-A2BD-4DA3DEBB7622}"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3D6660-64F6-499B-B4E7-C53D0A859628}" type="datetime1">
              <a:rPr lang="fr-CA" smtClean="0">
                <a:solidFill>
                  <a:prstClr val="black">
                    <a:tint val="75000"/>
                  </a:prstClr>
                </a:solidFill>
              </a:rPr>
              <a:pPr/>
              <a:t>2013-02-21</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266B56-564F-4BD4-82FE-60C6E349FD49}"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C5136B-7044-4350-B616-CBC2B0D52207}" type="datetime1">
              <a:rPr lang="fr-CA" smtClean="0">
                <a:solidFill>
                  <a:prstClr val="black">
                    <a:tint val="75000"/>
                  </a:prstClr>
                </a:solidFill>
              </a:rPr>
              <a:pPr/>
              <a:t>2013-02-21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0B9D67-1DE8-4827-AA0D-08481AD57170}"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fr-CA"/>
          </a:p>
        </p:txBody>
      </p:sp>
      <p:sp>
        <p:nvSpPr>
          <p:cNvPr id="4" name="Slide Number Placeholder 3"/>
          <p:cNvSpPr>
            <a:spLocks noGrp="1"/>
          </p:cNvSpPr>
          <p:nvPr>
            <p:ph type="sldNum" sz="quarter" idx="12"/>
          </p:nvPr>
        </p:nvSpPr>
        <p:spPr/>
        <p:txBody>
          <a:bodyPr/>
          <a:lstStyle>
            <a:lvl1pPr>
              <a:defRPr/>
            </a:lvl1pPr>
          </a:lstStyle>
          <a:p>
            <a:fld id="{80193709-D66B-4F54-B763-252709A78C43}"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838200" y="1600201"/>
            <a:ext cx="7772400" cy="1470025"/>
          </a:xfrm>
        </p:spPr>
        <p:txBody>
          <a:bodyPr/>
          <a:lstStyle>
            <a:lvl1pPr>
              <a:defRPr sz="3200">
                <a:solidFill>
                  <a:srgbClr val="333399"/>
                </a:solidFill>
              </a:defRPr>
            </a:lvl1pPr>
          </a:lstStyle>
          <a:p>
            <a:r>
              <a:rPr lang="fr-FR" smtClean="0"/>
              <a:t>Cliquez pour modifier le style du titre</a:t>
            </a:r>
            <a:endParaRPr lang="en-CA"/>
          </a:p>
        </p:txBody>
      </p:sp>
      <p:sp>
        <p:nvSpPr>
          <p:cNvPr id="41987" name="Rectangle 3"/>
          <p:cNvSpPr>
            <a:spLocks noGrp="1" noChangeArrowheads="1"/>
          </p:cNvSpPr>
          <p:nvPr>
            <p:ph type="subTitle" idx="1"/>
          </p:nvPr>
        </p:nvSpPr>
        <p:spPr>
          <a:xfrm>
            <a:off x="1066800" y="3886201"/>
            <a:ext cx="7315200" cy="1752600"/>
          </a:xfrm>
        </p:spPr>
        <p:txBody>
          <a:bodyPr/>
          <a:lstStyle>
            <a:lvl1pPr marL="0" indent="0" algn="ctr">
              <a:buFontTx/>
              <a:buNone/>
              <a:defRPr sz="2000" b="0"/>
            </a:lvl1pPr>
          </a:lstStyle>
          <a:p>
            <a:r>
              <a:rPr lang="fr-FR" smtClean="0"/>
              <a:t>Cliquez pour modifier le style des sous-titres du masque</a:t>
            </a:r>
            <a:endParaRPr lang="en-CA"/>
          </a:p>
        </p:txBody>
      </p:sp>
      <p:sp>
        <p:nvSpPr>
          <p:cNvPr id="41989" name="Rectangle 5"/>
          <p:cNvSpPr>
            <a:spLocks noGrp="1" noChangeArrowheads="1"/>
          </p:cNvSpPr>
          <p:nvPr>
            <p:ph type="ftr" sz="quarter" idx="3"/>
          </p:nvPr>
        </p:nvSpPr>
        <p:spPr>
          <a:xfrm>
            <a:off x="2514600" y="6172201"/>
            <a:ext cx="4114800" cy="476250"/>
          </a:xfrm>
        </p:spPr>
        <p:txBody>
          <a:bodyPr/>
          <a:lstStyle>
            <a:lvl1pPr algn="l">
              <a:spcBef>
                <a:spcPct val="20000"/>
              </a:spcBef>
              <a:defRPr b="1">
                <a:solidFill>
                  <a:srgbClr val="333399"/>
                </a:solidFill>
                <a:latin typeface="+mn-lt"/>
              </a:defRPr>
            </a:lvl1pPr>
          </a:lstStyle>
          <a:p>
            <a:r>
              <a:rPr lang="en-CA"/>
              <a:t>Department of Earth and Atmospheric Sciences</a:t>
            </a:r>
            <a:br>
              <a:rPr lang="en-CA"/>
            </a:br>
            <a:r>
              <a:rPr lang="en-CA"/>
              <a:t>Université du Québec à Montréal</a:t>
            </a:r>
          </a:p>
        </p:txBody>
      </p:sp>
      <p:sp>
        <p:nvSpPr>
          <p:cNvPr id="41990" name="Rectangle 6"/>
          <p:cNvSpPr>
            <a:spLocks noGrp="1" noChangeArrowheads="1"/>
          </p:cNvSpPr>
          <p:nvPr>
            <p:ph type="sldNum" sz="quarter" idx="4"/>
          </p:nvPr>
        </p:nvSpPr>
        <p:spPr>
          <a:xfrm>
            <a:off x="6553200" y="6245225"/>
            <a:ext cx="2133600" cy="476250"/>
          </a:xfrm>
        </p:spPr>
        <p:txBody>
          <a:bodyPr/>
          <a:lstStyle>
            <a:lvl1pPr>
              <a:defRPr/>
            </a:lvl1pPr>
          </a:lstStyle>
          <a:p>
            <a:fld id="{B4AAD422-879B-4685-87DB-BF2283DCE8FC}" type="slidenum">
              <a:rPr lang="en-CA">
                <a:solidFill>
                  <a:srgbClr val="000000"/>
                </a:solidFill>
              </a:rPr>
              <a:pPr/>
              <a:t>‹#›</a:t>
            </a:fld>
            <a:endParaRPr lang="en-CA">
              <a:solidFill>
                <a:srgbClr val="000000"/>
              </a:solidFill>
            </a:endParaRPr>
          </a:p>
        </p:txBody>
      </p:sp>
      <p:pic>
        <p:nvPicPr>
          <p:cNvPr id="41992" name="Picture 8" descr="1222s_UQAM10mm_n"/>
          <p:cNvPicPr>
            <a:picLocks noChangeAspect="1" noChangeArrowheads="1"/>
          </p:cNvPicPr>
          <p:nvPr/>
        </p:nvPicPr>
        <p:blipFill>
          <a:blip r:embed="rId2" cstate="print"/>
          <a:srcRect/>
          <a:stretch>
            <a:fillRect/>
          </a:stretch>
        </p:blipFill>
        <p:spPr bwMode="auto">
          <a:xfrm>
            <a:off x="995363" y="6116639"/>
            <a:ext cx="1524000" cy="520700"/>
          </a:xfrm>
          <a:prstGeom prst="rect">
            <a:avLst/>
          </a:prstGeom>
          <a:noFill/>
          <a:ln w="9525">
            <a:noFill/>
            <a:miter lim="800000"/>
            <a:headEnd/>
            <a:tailEnd/>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1" y="533401"/>
            <a:ext cx="7772400" cy="533400"/>
          </a:xfrm>
        </p:spPr>
        <p:txBody>
          <a:bodyPr/>
          <a:lstStyle>
            <a:lvl1pPr>
              <a:defRPr sz="3200" baseline="0">
                <a:solidFill>
                  <a:schemeClr val="accent6">
                    <a:lumMod val="75000"/>
                  </a:schemeClr>
                </a:solidFill>
              </a:defRPr>
            </a:lvl1pPr>
          </a:lstStyle>
          <a:p>
            <a:r>
              <a:rPr lang="fr-FR" dirty="0" smtClean="0"/>
              <a:t>Cliquez pour modifier le style du titre</a:t>
            </a:r>
            <a:endParaRPr lang="en-US" dirty="0"/>
          </a:p>
        </p:txBody>
      </p:sp>
      <p:sp>
        <p:nvSpPr>
          <p:cNvPr id="3" name="Content Placeholder 2"/>
          <p:cNvSpPr>
            <a:spLocks noGrp="1"/>
          </p:cNvSpPr>
          <p:nvPr>
            <p:ph idx="1"/>
          </p:nvPr>
        </p:nvSpPr>
        <p:spPr>
          <a:xfrm>
            <a:off x="533401" y="1447800"/>
            <a:ext cx="8153400" cy="4800600"/>
          </a:xfrm>
        </p:spPr>
        <p:txBody>
          <a:bodyPr/>
          <a:lstStyle>
            <a:lvl2pPr>
              <a:buFont typeface="Courier New" pitchFamily="49" charset="0"/>
              <a:buChar char="o"/>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a:xfrm>
            <a:off x="7162800" y="6248400"/>
            <a:ext cx="1905000" cy="457200"/>
          </a:xfrm>
        </p:spPr>
        <p:txBody>
          <a:bodyPr/>
          <a:lstStyle>
            <a:lvl1pPr>
              <a:defRPr/>
            </a:lvl1pPr>
          </a:lstStyle>
          <a:p>
            <a:fld id="{45AE3F16-1ED2-4E55-9EA0-DE84785CF7B3}" type="slidenum">
              <a:rPr lang="en-US" smtClean="0">
                <a:solidFill>
                  <a:srgbClr val="000000"/>
                </a:solidFill>
              </a:rPr>
              <a:pPr/>
              <a:t>‹#›</a:t>
            </a:fld>
            <a:r>
              <a:rPr lang="en-US" dirty="0" smtClean="0">
                <a:solidFill>
                  <a:srgbClr val="000000"/>
                </a:solidFill>
              </a:rPr>
              <a:t>.</a:t>
            </a:r>
            <a:endParaRPr lang="en-US"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B41012-33E6-4EFA-AF70-1BEF23C72F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5334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86301" y="1143001"/>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837756-DBC5-468D-AC52-3D59EA33E85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fr-C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D6293E7-49A3-4894-B958-8F2E5E1611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fr-C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6C247EB-AC4A-40C6-922B-843EC82F90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fr-C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193709-D66B-4F54-B763-252709A78C4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7E6D3A-7AEE-4B34-8E78-0C35EE11B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82B88E-BCF5-4F9C-97D3-13E7151AA8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67E7D3-CA3B-4101-BD61-C9EE0D66D9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177E6D3A-7AEE-4B34-8E78-0C35EE11BBDE}"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1" y="304800"/>
            <a:ext cx="2038350" cy="5638800"/>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533400" y="304800"/>
            <a:ext cx="596265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804B3-6414-4F48-9ED9-818A107912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7772400" cy="533400"/>
          </a:xfrm>
        </p:spPr>
        <p:txBody>
          <a:bodyPr/>
          <a:lstStyle/>
          <a:p>
            <a:r>
              <a:rPr lang="fr-FR" smtClean="0"/>
              <a:t>Cliquez pour modifier le style du titre</a:t>
            </a:r>
            <a:endParaRPr lang="en-US"/>
          </a:p>
        </p:txBody>
      </p:sp>
      <p:sp>
        <p:nvSpPr>
          <p:cNvPr id="3" name="Text Placeholder 2"/>
          <p:cNvSpPr>
            <a:spLocks noGrp="1"/>
          </p:cNvSpPr>
          <p:nvPr>
            <p:ph type="body" sz="half" idx="1"/>
          </p:nvPr>
        </p:nvSpPr>
        <p:spPr>
          <a:xfrm>
            <a:off x="533401" y="1143001"/>
            <a:ext cx="4000500" cy="4800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86301" y="1143001"/>
            <a:ext cx="4000500" cy="4800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F96513-A351-4D58-B645-D8859B61AC9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1" y="304800"/>
            <a:ext cx="7772400" cy="533400"/>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533401" y="1143001"/>
            <a:ext cx="8153400" cy="4800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0BC76-8764-4124-9F1B-B12AFA808F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838200" y="1600200"/>
            <a:ext cx="7772400" cy="1470025"/>
          </a:xfrm>
        </p:spPr>
        <p:txBody>
          <a:bodyPr/>
          <a:lstStyle>
            <a:lvl1pPr>
              <a:defRPr sz="3200">
                <a:solidFill>
                  <a:srgbClr val="333399"/>
                </a:solidFill>
              </a:defRPr>
            </a:lvl1pPr>
          </a:lstStyle>
          <a:p>
            <a:r>
              <a:rPr lang="en-US" smtClean="0"/>
              <a:t>Click to edit Master title style</a:t>
            </a:r>
            <a:endParaRPr lang="en-CA"/>
          </a:p>
        </p:txBody>
      </p:sp>
      <p:sp>
        <p:nvSpPr>
          <p:cNvPr id="41987" name="Rectangle 3"/>
          <p:cNvSpPr>
            <a:spLocks noGrp="1" noChangeArrowheads="1"/>
          </p:cNvSpPr>
          <p:nvPr>
            <p:ph type="subTitle" idx="1"/>
          </p:nvPr>
        </p:nvSpPr>
        <p:spPr>
          <a:xfrm>
            <a:off x="1066800" y="3886200"/>
            <a:ext cx="7315200" cy="1752600"/>
          </a:xfrm>
        </p:spPr>
        <p:txBody>
          <a:bodyPr/>
          <a:lstStyle>
            <a:lvl1pPr marL="0" indent="0" algn="ctr">
              <a:buFontTx/>
              <a:buNone/>
              <a:defRPr sz="2000" b="0"/>
            </a:lvl1pPr>
          </a:lstStyle>
          <a:p>
            <a:r>
              <a:rPr lang="en-US" smtClean="0"/>
              <a:t>Click to edit Master subtitle style</a:t>
            </a:r>
            <a:endParaRPr lang="en-CA"/>
          </a:p>
        </p:txBody>
      </p:sp>
      <p:sp>
        <p:nvSpPr>
          <p:cNvPr id="41989" name="Rectangle 5"/>
          <p:cNvSpPr>
            <a:spLocks noGrp="1" noChangeArrowheads="1"/>
          </p:cNvSpPr>
          <p:nvPr>
            <p:ph type="ftr" sz="quarter" idx="3"/>
          </p:nvPr>
        </p:nvSpPr>
        <p:spPr>
          <a:xfrm>
            <a:off x="2514600" y="6172200"/>
            <a:ext cx="4114800" cy="476250"/>
          </a:xfrm>
        </p:spPr>
        <p:txBody>
          <a:bodyPr/>
          <a:lstStyle>
            <a:lvl1pPr algn="l">
              <a:spcBef>
                <a:spcPct val="20000"/>
              </a:spcBef>
              <a:defRPr b="1">
                <a:solidFill>
                  <a:srgbClr val="333399"/>
                </a:solidFill>
                <a:latin typeface="+mn-lt"/>
              </a:defRPr>
            </a:lvl1pPr>
          </a:lstStyle>
          <a:p>
            <a:r>
              <a:rPr lang="en-CA"/>
              <a:t>Department of Earth and Atmospheric Sciences</a:t>
            </a:r>
            <a:br>
              <a:rPr lang="en-CA"/>
            </a:br>
            <a:r>
              <a:rPr lang="en-CA"/>
              <a:t>Université du Québec à Montréal</a:t>
            </a:r>
          </a:p>
        </p:txBody>
      </p:sp>
      <p:sp>
        <p:nvSpPr>
          <p:cNvPr id="41990" name="Rectangle 6"/>
          <p:cNvSpPr>
            <a:spLocks noGrp="1" noChangeArrowheads="1"/>
          </p:cNvSpPr>
          <p:nvPr>
            <p:ph type="sldNum" sz="quarter" idx="4"/>
          </p:nvPr>
        </p:nvSpPr>
        <p:spPr>
          <a:xfrm>
            <a:off x="6553200" y="6245225"/>
            <a:ext cx="2133600" cy="476250"/>
          </a:xfrm>
        </p:spPr>
        <p:txBody>
          <a:bodyPr/>
          <a:lstStyle>
            <a:lvl1pPr>
              <a:defRPr/>
            </a:lvl1pPr>
          </a:lstStyle>
          <a:p>
            <a:fld id="{B4AAD422-879B-4685-87DB-BF2283DCE8FC}" type="slidenum">
              <a:rPr lang="en-CA">
                <a:solidFill>
                  <a:srgbClr val="000000"/>
                </a:solidFill>
              </a:rPr>
              <a:pPr/>
              <a:t>‹#›</a:t>
            </a:fld>
            <a:endParaRPr lang="en-CA">
              <a:solidFill>
                <a:srgbClr val="000000"/>
              </a:solidFill>
            </a:endParaRPr>
          </a:p>
        </p:txBody>
      </p:sp>
      <p:pic>
        <p:nvPicPr>
          <p:cNvPr id="41992" name="Picture 8" descr="1222s_UQAM10mm_n"/>
          <p:cNvPicPr>
            <a:picLocks noChangeAspect="1" noChangeArrowheads="1"/>
          </p:cNvPicPr>
          <p:nvPr/>
        </p:nvPicPr>
        <p:blipFill>
          <a:blip r:embed="rId2" cstate="print"/>
          <a:srcRect/>
          <a:stretch>
            <a:fillRect/>
          </a:stretch>
        </p:blipFill>
        <p:spPr bwMode="auto">
          <a:xfrm>
            <a:off x="995363" y="6116638"/>
            <a:ext cx="1524000" cy="520700"/>
          </a:xfrm>
          <a:prstGeom prst="rect">
            <a:avLst/>
          </a:prstGeom>
          <a:noFill/>
          <a:ln w="9525">
            <a:noFill/>
            <a:miter lim="800000"/>
            <a:headEnd/>
            <a:tailEnd/>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533400"/>
          </a:xfr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33400" y="1447800"/>
            <a:ext cx="8153400" cy="4800600"/>
          </a:xfrm>
        </p:spPr>
        <p:txBody>
          <a:bodyPr/>
          <a:lstStyle>
            <a:lvl2pPr>
              <a:buFont typeface="Courier New" pitchFamily="49" charset="0"/>
              <a:buChar char="o"/>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a:xfrm>
            <a:off x="7162800" y="6248400"/>
            <a:ext cx="1905000" cy="457200"/>
          </a:xfrm>
        </p:spPr>
        <p:txBody>
          <a:bodyPr/>
          <a:lstStyle>
            <a:lvl1pPr>
              <a:defRPr/>
            </a:lvl1pPr>
          </a:lstStyle>
          <a:p>
            <a:fld id="{45AE3F16-1ED2-4E55-9EA0-DE84785CF7B3}" type="slidenum">
              <a:rPr lang="en-US" smtClean="0">
                <a:solidFill>
                  <a:srgbClr val="000000"/>
                </a:solidFill>
              </a:rPr>
              <a:pPr/>
              <a:t>‹#›</a:t>
            </a:fld>
            <a:r>
              <a:rPr lang="en-US" dirty="0" smtClean="0">
                <a:solidFill>
                  <a:srgbClr val="000000"/>
                </a:solidFill>
              </a:rPr>
              <a:t>.</a:t>
            </a:r>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B41012-33E6-4EFA-AF70-1BEF23C72F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837756-DBC5-468D-AC52-3D59EA33E85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fr-C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D6293E7-49A3-4894-B958-8F2E5E1611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fr-C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6C247EB-AC4A-40C6-922B-843EC82F90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fr-C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193709-D66B-4F54-B763-252709A78C4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AF82B88E-BCF5-4F9C-97D3-13E7151AA846}"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7E6D3A-7AEE-4B34-8E78-0C35EE11B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82B88E-BCF5-4F9C-97D3-13E7151AA8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67E7D3-CA3B-4101-BD61-C9EE0D66D9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r-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804B3-6414-4F48-9ED9-818A107912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1430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fr-CA">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F96513-A351-4D58-B645-D8859B61AC9A}"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theme" Target="../theme/theme8.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1" y="304800"/>
            <a:ext cx="7772400" cy="533400"/>
          </a:xfrm>
          <a:prstGeom prst="rect">
            <a:avLst/>
          </a:prstGeom>
          <a:noFill/>
          <a:ln w="9525">
            <a:noFill/>
            <a:miter lim="800000"/>
            <a:headEnd/>
            <a:tailEnd/>
          </a:ln>
          <a:effectLst/>
        </p:spPr>
        <p:txBody>
          <a:bodyPr vert="horz" wrap="square" lIns="92065" tIns="46034" rIns="92065" bIns="46034"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533401" y="1143001"/>
            <a:ext cx="8153400" cy="4800600"/>
          </a:xfrm>
          <a:prstGeom prst="rect">
            <a:avLst/>
          </a:prstGeom>
          <a:noFill/>
          <a:ln w="9525">
            <a:noFill/>
            <a:miter lim="800000"/>
            <a:headEnd/>
            <a:tailEnd/>
          </a:ln>
          <a:effectLst/>
        </p:spPr>
        <p:txBody>
          <a:bodyPr vert="horz" wrap="square" lIns="92065" tIns="46034" rIns="92065" bIns="4603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defTabSz="761921">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ctr" defTabSz="761921">
              <a:defRPr sz="1400"/>
            </a:lvl1pPr>
          </a:lstStyle>
          <a:p>
            <a:endParaRPr lang="fr-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r" defTabSz="761921">
              <a:defRPr sz="1400"/>
            </a:lvl1pPr>
          </a:lstStyle>
          <a:p>
            <a:fld id="{2DF045E8-25D9-4C34-B68F-68026D4AFD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761921" rtl="0" eaLnBrk="1" fontAlgn="base" hangingPunct="1">
        <a:spcBef>
          <a:spcPct val="0"/>
        </a:spcBef>
        <a:spcAft>
          <a:spcPct val="0"/>
        </a:spcAft>
        <a:defRPr sz="2800" b="1">
          <a:solidFill>
            <a:schemeClr val="accent2"/>
          </a:solidFill>
          <a:latin typeface="+mj-lt"/>
          <a:ea typeface="+mj-ea"/>
          <a:cs typeface="+mj-cs"/>
        </a:defRPr>
      </a:lvl1pPr>
      <a:lvl2pPr algn="l" defTabSz="761921" rtl="0" eaLnBrk="1" fontAlgn="base" hangingPunct="1">
        <a:spcBef>
          <a:spcPct val="0"/>
        </a:spcBef>
        <a:spcAft>
          <a:spcPct val="0"/>
        </a:spcAft>
        <a:defRPr sz="2800" b="1">
          <a:solidFill>
            <a:schemeClr val="accent2"/>
          </a:solidFill>
          <a:latin typeface="Arial" charset="0"/>
        </a:defRPr>
      </a:lvl2pPr>
      <a:lvl3pPr algn="l" defTabSz="761921" rtl="0" eaLnBrk="1" fontAlgn="base" hangingPunct="1">
        <a:spcBef>
          <a:spcPct val="0"/>
        </a:spcBef>
        <a:spcAft>
          <a:spcPct val="0"/>
        </a:spcAft>
        <a:defRPr sz="2800" b="1">
          <a:solidFill>
            <a:schemeClr val="accent2"/>
          </a:solidFill>
          <a:latin typeface="Arial" charset="0"/>
        </a:defRPr>
      </a:lvl3pPr>
      <a:lvl4pPr algn="l" defTabSz="761921" rtl="0" eaLnBrk="1" fontAlgn="base" hangingPunct="1">
        <a:spcBef>
          <a:spcPct val="0"/>
        </a:spcBef>
        <a:spcAft>
          <a:spcPct val="0"/>
        </a:spcAft>
        <a:defRPr sz="2800" b="1">
          <a:solidFill>
            <a:schemeClr val="accent2"/>
          </a:solidFill>
          <a:latin typeface="Arial" charset="0"/>
        </a:defRPr>
      </a:lvl4pPr>
      <a:lvl5pPr algn="l" defTabSz="761921" rtl="0" eaLnBrk="1" fontAlgn="base" hangingPunct="1">
        <a:spcBef>
          <a:spcPct val="0"/>
        </a:spcBef>
        <a:spcAft>
          <a:spcPct val="0"/>
        </a:spcAft>
        <a:defRPr sz="2800" b="1">
          <a:solidFill>
            <a:schemeClr val="accent2"/>
          </a:solidFill>
          <a:latin typeface="Arial" charset="0"/>
        </a:defRPr>
      </a:lvl5pPr>
      <a:lvl6pPr marL="457153" algn="l" defTabSz="761921" rtl="0" eaLnBrk="1" fontAlgn="base" hangingPunct="1">
        <a:spcBef>
          <a:spcPct val="0"/>
        </a:spcBef>
        <a:spcAft>
          <a:spcPct val="0"/>
        </a:spcAft>
        <a:defRPr sz="2800" b="1">
          <a:solidFill>
            <a:schemeClr val="accent2"/>
          </a:solidFill>
          <a:latin typeface="Arial" charset="0"/>
        </a:defRPr>
      </a:lvl6pPr>
      <a:lvl7pPr marL="914305" algn="l" defTabSz="761921" rtl="0" eaLnBrk="1" fontAlgn="base" hangingPunct="1">
        <a:spcBef>
          <a:spcPct val="0"/>
        </a:spcBef>
        <a:spcAft>
          <a:spcPct val="0"/>
        </a:spcAft>
        <a:defRPr sz="2800" b="1">
          <a:solidFill>
            <a:schemeClr val="accent2"/>
          </a:solidFill>
          <a:latin typeface="Arial" charset="0"/>
        </a:defRPr>
      </a:lvl7pPr>
      <a:lvl8pPr marL="1371458" algn="l" defTabSz="761921" rtl="0" eaLnBrk="1" fontAlgn="base" hangingPunct="1">
        <a:spcBef>
          <a:spcPct val="0"/>
        </a:spcBef>
        <a:spcAft>
          <a:spcPct val="0"/>
        </a:spcAft>
        <a:defRPr sz="2800" b="1">
          <a:solidFill>
            <a:schemeClr val="accent2"/>
          </a:solidFill>
          <a:latin typeface="Arial" charset="0"/>
        </a:defRPr>
      </a:lvl8pPr>
      <a:lvl9pPr marL="1828610" algn="l" defTabSz="761921" rtl="0" eaLnBrk="1" fontAlgn="base" hangingPunct="1">
        <a:spcBef>
          <a:spcPct val="0"/>
        </a:spcBef>
        <a:spcAft>
          <a:spcPct val="0"/>
        </a:spcAft>
        <a:defRPr sz="2800" b="1">
          <a:solidFill>
            <a:schemeClr val="accent2"/>
          </a:solidFill>
          <a:latin typeface="Arial" charset="0"/>
        </a:defRPr>
      </a:lvl9pPr>
    </p:titleStyle>
    <p:bodyStyle>
      <a:lvl1pPr marL="284134" indent="-284134" algn="l" defTabSz="1049229" rtl="0" eaLnBrk="1" fontAlgn="base" hangingPunct="1">
        <a:spcBef>
          <a:spcPct val="20000"/>
        </a:spcBef>
        <a:spcAft>
          <a:spcPct val="0"/>
        </a:spcAft>
        <a:buChar char="•"/>
        <a:defRPr sz="2400" b="1">
          <a:solidFill>
            <a:schemeClr val="tx2"/>
          </a:solidFill>
          <a:latin typeface="+mn-lt"/>
          <a:ea typeface="+mn-ea"/>
          <a:cs typeface="+mn-cs"/>
        </a:defRPr>
      </a:lvl1pPr>
      <a:lvl2pPr marL="679380" indent="-280959" algn="l" defTabSz="1049229" rtl="0" eaLnBrk="1" fontAlgn="base" hangingPunct="1">
        <a:spcBef>
          <a:spcPct val="50000"/>
        </a:spcBef>
        <a:spcAft>
          <a:spcPct val="0"/>
        </a:spcAft>
        <a:buSzPct val="85000"/>
        <a:buChar char="*"/>
        <a:defRPr sz="2000">
          <a:solidFill>
            <a:schemeClr val="tx1"/>
          </a:solidFill>
          <a:latin typeface="Times New Roman" pitchFamily="18" charset="0"/>
        </a:defRPr>
      </a:lvl2pPr>
      <a:lvl3pPr marL="1090500" indent="-296832" algn="l" defTabSz="1049229" rtl="0" eaLnBrk="1" fontAlgn="base" hangingPunct="1">
        <a:spcBef>
          <a:spcPct val="20000"/>
        </a:spcBef>
        <a:spcAft>
          <a:spcPct val="0"/>
        </a:spcAft>
        <a:buSzPct val="80000"/>
        <a:buFont typeface="Symbol" pitchFamily="18" charset="2"/>
        <a:buChar char="®"/>
        <a:defRPr sz="2000">
          <a:solidFill>
            <a:schemeClr val="tx1"/>
          </a:solidFill>
          <a:latin typeface="Times New Roman" pitchFamily="18" charset="0"/>
        </a:defRPr>
      </a:lvl3pPr>
      <a:lvl4pPr marL="1436539" indent="-231751" algn="l" defTabSz="1049229" rtl="0" eaLnBrk="1" fontAlgn="base" hangingPunct="1">
        <a:spcBef>
          <a:spcPct val="20000"/>
        </a:spcBef>
        <a:spcAft>
          <a:spcPct val="0"/>
        </a:spcAft>
        <a:buChar char="–"/>
        <a:defRPr>
          <a:solidFill>
            <a:schemeClr val="tx1"/>
          </a:solidFill>
          <a:latin typeface="Times New Roman" pitchFamily="18" charset="0"/>
        </a:defRPr>
      </a:lvl4pPr>
      <a:lvl5pPr marL="1888929" indent="-226989" algn="l" defTabSz="1049229" rtl="0" eaLnBrk="1" fontAlgn="base" hangingPunct="1">
        <a:spcBef>
          <a:spcPct val="20000"/>
        </a:spcBef>
        <a:spcAft>
          <a:spcPct val="0"/>
        </a:spcAft>
        <a:buChar char="•"/>
        <a:defRPr>
          <a:solidFill>
            <a:schemeClr val="tx1"/>
          </a:solidFill>
          <a:latin typeface="Times New Roman" pitchFamily="18" charset="0"/>
        </a:defRPr>
      </a:lvl5pPr>
      <a:lvl6pPr marL="2346082" indent="-226989" algn="l" defTabSz="1049229" rtl="0" eaLnBrk="1" fontAlgn="base" hangingPunct="1">
        <a:spcBef>
          <a:spcPct val="20000"/>
        </a:spcBef>
        <a:spcAft>
          <a:spcPct val="0"/>
        </a:spcAft>
        <a:buChar char="•"/>
        <a:defRPr>
          <a:solidFill>
            <a:schemeClr val="tx1"/>
          </a:solidFill>
          <a:latin typeface="Times New Roman" pitchFamily="18" charset="0"/>
        </a:defRPr>
      </a:lvl6pPr>
      <a:lvl7pPr marL="2803235" indent="-226989" algn="l" defTabSz="1049229" rtl="0" eaLnBrk="1" fontAlgn="base" hangingPunct="1">
        <a:spcBef>
          <a:spcPct val="20000"/>
        </a:spcBef>
        <a:spcAft>
          <a:spcPct val="0"/>
        </a:spcAft>
        <a:buChar char="•"/>
        <a:defRPr>
          <a:solidFill>
            <a:schemeClr val="tx1"/>
          </a:solidFill>
          <a:latin typeface="Times New Roman" pitchFamily="18" charset="0"/>
        </a:defRPr>
      </a:lvl7pPr>
      <a:lvl8pPr marL="3260387" indent="-226989" algn="l" defTabSz="1049229" rtl="0" eaLnBrk="1" fontAlgn="base" hangingPunct="1">
        <a:spcBef>
          <a:spcPct val="20000"/>
        </a:spcBef>
        <a:spcAft>
          <a:spcPct val="0"/>
        </a:spcAft>
        <a:buChar char="•"/>
        <a:defRPr>
          <a:solidFill>
            <a:schemeClr val="tx1"/>
          </a:solidFill>
          <a:latin typeface="Times New Roman" pitchFamily="18" charset="0"/>
        </a:defRPr>
      </a:lvl8pPr>
      <a:lvl9pPr marL="3717540" indent="-226989" algn="l" defTabSz="1049229" rtl="0" eaLnBrk="1" fontAlgn="base" hangingPunct="1">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533401" y="304800"/>
            <a:ext cx="7772400" cy="533400"/>
          </a:xfrm>
          <a:prstGeom prst="rect">
            <a:avLst/>
          </a:prstGeom>
          <a:noFill/>
          <a:ln w="9525">
            <a:noFill/>
            <a:miter lim="800000"/>
            <a:headEnd/>
            <a:tailEnd/>
          </a:ln>
        </p:spPr>
        <p:txBody>
          <a:bodyPr vert="horz" wrap="square" lIns="92065" tIns="46034" rIns="92065" bIns="46034" numCol="1" anchor="ctr" anchorCtr="0" compatLnSpc="1">
            <a:prstTxWarp prst="textNoShape">
              <a:avLst/>
            </a:prstTxWarp>
          </a:bodyPr>
          <a:lstStyle/>
          <a:p>
            <a:pPr lvl="0"/>
            <a:r>
              <a:rPr lang="en-US" smtClean="0"/>
              <a:t>Click to edit Master title style</a:t>
            </a:r>
          </a:p>
        </p:txBody>
      </p:sp>
      <p:sp>
        <p:nvSpPr>
          <p:cNvPr id="107523" name="Rectangle 3"/>
          <p:cNvSpPr>
            <a:spLocks noGrp="1" noChangeArrowheads="1"/>
          </p:cNvSpPr>
          <p:nvPr>
            <p:ph type="body" idx="1"/>
          </p:nvPr>
        </p:nvSpPr>
        <p:spPr bwMode="auto">
          <a:xfrm>
            <a:off x="533401" y="1143001"/>
            <a:ext cx="8153400" cy="480060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eaLnBrk="0" hangingPunct="0">
              <a:defRPr sz="1400">
                <a:latin typeface="Times New Roman" pitchFamily="18" charset="0"/>
              </a:defRPr>
            </a:lvl1pPr>
          </a:lstStyle>
          <a:p>
            <a:endParaRPr lang="fr-CA"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ctr" eaLnBrk="0" hangingPunct="0">
              <a:defRPr sz="1400">
                <a:latin typeface="Times New Roman" pitchFamily="18" charset="0"/>
              </a:defRPr>
            </a:lvl1pPr>
          </a:lstStyle>
          <a:p>
            <a:endParaRPr lang="fr-CA"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r" eaLnBrk="0" hangingPunct="0">
              <a:defRPr sz="1400">
                <a:latin typeface="Times New Roman" pitchFamily="18" charset="0"/>
              </a:defRPr>
            </a:lvl1pPr>
          </a:lstStyle>
          <a:p>
            <a:fld id="{207C6DA3-002B-4844-9DBF-398F6280F0CB}"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761921" rtl="0" fontAlgn="base">
        <a:spcBef>
          <a:spcPct val="0"/>
        </a:spcBef>
        <a:spcAft>
          <a:spcPct val="0"/>
        </a:spcAft>
        <a:defRPr sz="2800" b="1">
          <a:solidFill>
            <a:schemeClr val="accent2"/>
          </a:solidFill>
          <a:latin typeface="+mj-lt"/>
          <a:ea typeface="+mj-ea"/>
          <a:cs typeface="+mj-cs"/>
        </a:defRPr>
      </a:lvl1pPr>
      <a:lvl2pPr algn="l" defTabSz="761921" rtl="0" fontAlgn="base">
        <a:spcBef>
          <a:spcPct val="0"/>
        </a:spcBef>
        <a:spcAft>
          <a:spcPct val="0"/>
        </a:spcAft>
        <a:defRPr sz="2800" b="1">
          <a:solidFill>
            <a:schemeClr val="accent2"/>
          </a:solidFill>
          <a:latin typeface="Arial" charset="0"/>
        </a:defRPr>
      </a:lvl2pPr>
      <a:lvl3pPr algn="l" defTabSz="761921" rtl="0" fontAlgn="base">
        <a:spcBef>
          <a:spcPct val="0"/>
        </a:spcBef>
        <a:spcAft>
          <a:spcPct val="0"/>
        </a:spcAft>
        <a:defRPr sz="2800" b="1">
          <a:solidFill>
            <a:schemeClr val="accent2"/>
          </a:solidFill>
          <a:latin typeface="Arial" charset="0"/>
        </a:defRPr>
      </a:lvl3pPr>
      <a:lvl4pPr algn="l" defTabSz="761921" rtl="0" fontAlgn="base">
        <a:spcBef>
          <a:spcPct val="0"/>
        </a:spcBef>
        <a:spcAft>
          <a:spcPct val="0"/>
        </a:spcAft>
        <a:defRPr sz="2800" b="1">
          <a:solidFill>
            <a:schemeClr val="accent2"/>
          </a:solidFill>
          <a:latin typeface="Arial" charset="0"/>
        </a:defRPr>
      </a:lvl4pPr>
      <a:lvl5pPr algn="l" defTabSz="761921" rtl="0" fontAlgn="base">
        <a:spcBef>
          <a:spcPct val="0"/>
        </a:spcBef>
        <a:spcAft>
          <a:spcPct val="0"/>
        </a:spcAft>
        <a:defRPr sz="2800" b="1">
          <a:solidFill>
            <a:schemeClr val="accent2"/>
          </a:solidFill>
          <a:latin typeface="Arial" charset="0"/>
        </a:defRPr>
      </a:lvl5pPr>
      <a:lvl6pPr marL="457153" algn="l" defTabSz="761921" rtl="0" fontAlgn="base">
        <a:spcBef>
          <a:spcPct val="0"/>
        </a:spcBef>
        <a:spcAft>
          <a:spcPct val="0"/>
        </a:spcAft>
        <a:defRPr sz="2800" b="1">
          <a:solidFill>
            <a:schemeClr val="accent2"/>
          </a:solidFill>
          <a:latin typeface="Arial" charset="0"/>
        </a:defRPr>
      </a:lvl6pPr>
      <a:lvl7pPr marL="914305" algn="l" defTabSz="761921" rtl="0" fontAlgn="base">
        <a:spcBef>
          <a:spcPct val="0"/>
        </a:spcBef>
        <a:spcAft>
          <a:spcPct val="0"/>
        </a:spcAft>
        <a:defRPr sz="2800" b="1">
          <a:solidFill>
            <a:schemeClr val="accent2"/>
          </a:solidFill>
          <a:latin typeface="Arial" charset="0"/>
        </a:defRPr>
      </a:lvl7pPr>
      <a:lvl8pPr marL="1371458" algn="l" defTabSz="761921" rtl="0" fontAlgn="base">
        <a:spcBef>
          <a:spcPct val="0"/>
        </a:spcBef>
        <a:spcAft>
          <a:spcPct val="0"/>
        </a:spcAft>
        <a:defRPr sz="2800" b="1">
          <a:solidFill>
            <a:schemeClr val="accent2"/>
          </a:solidFill>
          <a:latin typeface="Arial" charset="0"/>
        </a:defRPr>
      </a:lvl8pPr>
      <a:lvl9pPr marL="1828610" algn="l" defTabSz="761921" rtl="0" fontAlgn="base">
        <a:spcBef>
          <a:spcPct val="0"/>
        </a:spcBef>
        <a:spcAft>
          <a:spcPct val="0"/>
        </a:spcAft>
        <a:defRPr sz="2800" b="1">
          <a:solidFill>
            <a:schemeClr val="accent2"/>
          </a:solidFill>
          <a:latin typeface="Arial" charset="0"/>
        </a:defRPr>
      </a:lvl9pPr>
    </p:titleStyle>
    <p:bodyStyle>
      <a:lvl1pPr marL="284134" indent="-284134" algn="l" defTabSz="1049229" rtl="0" fontAlgn="base">
        <a:spcBef>
          <a:spcPct val="20000"/>
        </a:spcBef>
        <a:spcAft>
          <a:spcPct val="0"/>
        </a:spcAft>
        <a:buChar char="•"/>
        <a:defRPr sz="2400" b="1">
          <a:solidFill>
            <a:schemeClr val="tx2"/>
          </a:solidFill>
          <a:latin typeface="+mn-lt"/>
          <a:ea typeface="+mn-ea"/>
          <a:cs typeface="+mn-cs"/>
        </a:defRPr>
      </a:lvl1pPr>
      <a:lvl2pPr marL="679380" indent="-280959" algn="l" defTabSz="1049229" rtl="0" fontAlgn="base">
        <a:spcBef>
          <a:spcPct val="50000"/>
        </a:spcBef>
        <a:spcAft>
          <a:spcPct val="0"/>
        </a:spcAft>
        <a:buSzPct val="85000"/>
        <a:buChar char="*"/>
        <a:defRPr sz="2000">
          <a:solidFill>
            <a:schemeClr val="tx1"/>
          </a:solidFill>
          <a:latin typeface="+mn-lt"/>
        </a:defRPr>
      </a:lvl2pPr>
      <a:lvl3pPr marL="1090500" indent="-296832" algn="l" defTabSz="1049229" rtl="0" fontAlgn="base">
        <a:spcBef>
          <a:spcPct val="20000"/>
        </a:spcBef>
        <a:spcAft>
          <a:spcPct val="0"/>
        </a:spcAft>
        <a:buSzPct val="80000"/>
        <a:buFont typeface="Symbol" pitchFamily="18" charset="2"/>
        <a:buChar char="®"/>
        <a:defRPr sz="2000">
          <a:solidFill>
            <a:schemeClr val="tx1"/>
          </a:solidFill>
          <a:latin typeface="+mn-lt"/>
        </a:defRPr>
      </a:lvl3pPr>
      <a:lvl4pPr marL="1436539" indent="-231751" algn="l" defTabSz="1049229" rtl="0" fontAlgn="base">
        <a:spcBef>
          <a:spcPct val="20000"/>
        </a:spcBef>
        <a:spcAft>
          <a:spcPct val="0"/>
        </a:spcAft>
        <a:buChar char="–"/>
        <a:defRPr>
          <a:solidFill>
            <a:schemeClr val="tx1"/>
          </a:solidFill>
          <a:latin typeface="+mn-lt"/>
        </a:defRPr>
      </a:lvl4pPr>
      <a:lvl5pPr marL="1888929" indent="-226989" algn="l" defTabSz="1049229" rtl="0" fontAlgn="base">
        <a:spcBef>
          <a:spcPct val="20000"/>
        </a:spcBef>
        <a:spcAft>
          <a:spcPct val="0"/>
        </a:spcAft>
        <a:buChar char="•"/>
        <a:defRPr>
          <a:solidFill>
            <a:schemeClr val="tx1"/>
          </a:solidFill>
          <a:latin typeface="+mn-lt"/>
        </a:defRPr>
      </a:lvl5pPr>
      <a:lvl6pPr marL="2346082" indent="-226989" algn="l" defTabSz="1049229" rtl="0" fontAlgn="base">
        <a:spcBef>
          <a:spcPct val="20000"/>
        </a:spcBef>
        <a:spcAft>
          <a:spcPct val="0"/>
        </a:spcAft>
        <a:buChar char="•"/>
        <a:defRPr>
          <a:solidFill>
            <a:schemeClr val="tx1"/>
          </a:solidFill>
          <a:latin typeface="+mn-lt"/>
        </a:defRPr>
      </a:lvl6pPr>
      <a:lvl7pPr marL="2803235" indent="-226989" algn="l" defTabSz="1049229" rtl="0" fontAlgn="base">
        <a:spcBef>
          <a:spcPct val="20000"/>
        </a:spcBef>
        <a:spcAft>
          <a:spcPct val="0"/>
        </a:spcAft>
        <a:buChar char="•"/>
        <a:defRPr>
          <a:solidFill>
            <a:schemeClr val="tx1"/>
          </a:solidFill>
          <a:latin typeface="+mn-lt"/>
        </a:defRPr>
      </a:lvl7pPr>
      <a:lvl8pPr marL="3260387" indent="-226989" algn="l" defTabSz="1049229" rtl="0" fontAlgn="base">
        <a:spcBef>
          <a:spcPct val="20000"/>
        </a:spcBef>
        <a:spcAft>
          <a:spcPct val="0"/>
        </a:spcAft>
        <a:buChar char="•"/>
        <a:defRPr>
          <a:solidFill>
            <a:schemeClr val="tx1"/>
          </a:solidFill>
          <a:latin typeface="+mn-lt"/>
        </a:defRPr>
      </a:lvl8pPr>
      <a:lvl9pPr marL="3717540" indent="-226989" algn="l" defTabSz="1049229" rtl="0" fontAlgn="base">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33401" y="304800"/>
            <a:ext cx="7772400" cy="533400"/>
          </a:xfrm>
          <a:prstGeom prst="rect">
            <a:avLst/>
          </a:prstGeom>
          <a:noFill/>
          <a:ln w="9525">
            <a:noFill/>
            <a:miter lim="800000"/>
            <a:headEnd/>
            <a:tailEnd/>
          </a:ln>
        </p:spPr>
        <p:txBody>
          <a:bodyPr vert="horz" wrap="square" lIns="92065" tIns="46034" rIns="92065" bIns="46034"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533401" y="1143001"/>
            <a:ext cx="8153400" cy="480060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defRPr sz="1400"/>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ctr">
              <a:defRPr sz="1400"/>
            </a:lvl1pPr>
          </a:lstStyle>
          <a:p>
            <a:pPr>
              <a:defRPr/>
            </a:pPr>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r">
              <a:defRPr sz="1400"/>
            </a:lvl1pPr>
          </a:lstStyle>
          <a:p>
            <a:pPr>
              <a:defRPr/>
            </a:pPr>
            <a:fld id="{C8F108E4-9AD7-4421-97B3-3BA4975D308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761921" rtl="0" eaLnBrk="0" fontAlgn="base" hangingPunct="0">
        <a:spcBef>
          <a:spcPct val="0"/>
        </a:spcBef>
        <a:spcAft>
          <a:spcPct val="0"/>
        </a:spcAft>
        <a:defRPr sz="2800" b="1">
          <a:solidFill>
            <a:schemeClr val="accent2"/>
          </a:solidFill>
          <a:latin typeface="+mj-lt"/>
          <a:ea typeface="+mj-ea"/>
          <a:cs typeface="+mj-cs"/>
        </a:defRPr>
      </a:lvl1pPr>
      <a:lvl2pPr algn="l" defTabSz="761921" rtl="0" eaLnBrk="0" fontAlgn="base" hangingPunct="0">
        <a:spcBef>
          <a:spcPct val="0"/>
        </a:spcBef>
        <a:spcAft>
          <a:spcPct val="0"/>
        </a:spcAft>
        <a:defRPr sz="2800" b="1">
          <a:solidFill>
            <a:schemeClr val="accent2"/>
          </a:solidFill>
          <a:latin typeface="Arial" pitchFamily="34" charset="0"/>
        </a:defRPr>
      </a:lvl2pPr>
      <a:lvl3pPr algn="l" defTabSz="761921" rtl="0" eaLnBrk="0" fontAlgn="base" hangingPunct="0">
        <a:spcBef>
          <a:spcPct val="0"/>
        </a:spcBef>
        <a:spcAft>
          <a:spcPct val="0"/>
        </a:spcAft>
        <a:defRPr sz="2800" b="1">
          <a:solidFill>
            <a:schemeClr val="accent2"/>
          </a:solidFill>
          <a:latin typeface="Arial" pitchFamily="34" charset="0"/>
        </a:defRPr>
      </a:lvl3pPr>
      <a:lvl4pPr algn="l" defTabSz="761921" rtl="0" eaLnBrk="0" fontAlgn="base" hangingPunct="0">
        <a:spcBef>
          <a:spcPct val="0"/>
        </a:spcBef>
        <a:spcAft>
          <a:spcPct val="0"/>
        </a:spcAft>
        <a:defRPr sz="2800" b="1">
          <a:solidFill>
            <a:schemeClr val="accent2"/>
          </a:solidFill>
          <a:latin typeface="Arial" pitchFamily="34" charset="0"/>
        </a:defRPr>
      </a:lvl4pPr>
      <a:lvl5pPr algn="l" defTabSz="761921" rtl="0" eaLnBrk="0" fontAlgn="base" hangingPunct="0">
        <a:spcBef>
          <a:spcPct val="0"/>
        </a:spcBef>
        <a:spcAft>
          <a:spcPct val="0"/>
        </a:spcAft>
        <a:defRPr sz="2800" b="1">
          <a:solidFill>
            <a:schemeClr val="accent2"/>
          </a:solidFill>
          <a:latin typeface="Arial" pitchFamily="34" charset="0"/>
        </a:defRPr>
      </a:lvl5pPr>
      <a:lvl6pPr marL="457153" algn="l" defTabSz="761921" rtl="0" eaLnBrk="0" fontAlgn="base" hangingPunct="0">
        <a:spcBef>
          <a:spcPct val="0"/>
        </a:spcBef>
        <a:spcAft>
          <a:spcPct val="0"/>
        </a:spcAft>
        <a:defRPr sz="2800" b="1">
          <a:solidFill>
            <a:schemeClr val="accent2"/>
          </a:solidFill>
          <a:latin typeface="Arial" pitchFamily="34" charset="0"/>
        </a:defRPr>
      </a:lvl6pPr>
      <a:lvl7pPr marL="914305" algn="l" defTabSz="761921" rtl="0" eaLnBrk="0" fontAlgn="base" hangingPunct="0">
        <a:spcBef>
          <a:spcPct val="0"/>
        </a:spcBef>
        <a:spcAft>
          <a:spcPct val="0"/>
        </a:spcAft>
        <a:defRPr sz="2800" b="1">
          <a:solidFill>
            <a:schemeClr val="accent2"/>
          </a:solidFill>
          <a:latin typeface="Arial" pitchFamily="34" charset="0"/>
        </a:defRPr>
      </a:lvl7pPr>
      <a:lvl8pPr marL="1371458" algn="l" defTabSz="761921" rtl="0" eaLnBrk="0" fontAlgn="base" hangingPunct="0">
        <a:spcBef>
          <a:spcPct val="0"/>
        </a:spcBef>
        <a:spcAft>
          <a:spcPct val="0"/>
        </a:spcAft>
        <a:defRPr sz="2800" b="1">
          <a:solidFill>
            <a:schemeClr val="accent2"/>
          </a:solidFill>
          <a:latin typeface="Arial" pitchFamily="34" charset="0"/>
        </a:defRPr>
      </a:lvl8pPr>
      <a:lvl9pPr marL="1828610" algn="l" defTabSz="761921" rtl="0" eaLnBrk="0" fontAlgn="base" hangingPunct="0">
        <a:spcBef>
          <a:spcPct val="0"/>
        </a:spcBef>
        <a:spcAft>
          <a:spcPct val="0"/>
        </a:spcAft>
        <a:defRPr sz="2800" b="1">
          <a:solidFill>
            <a:schemeClr val="accent2"/>
          </a:solidFill>
          <a:latin typeface="Arial" pitchFamily="34" charset="0"/>
        </a:defRPr>
      </a:lvl9pPr>
    </p:titleStyle>
    <p:bodyStyle>
      <a:lvl1pPr marL="284134" indent="-284134" algn="l" defTabSz="1049229" rtl="0" eaLnBrk="0" fontAlgn="base" hangingPunct="0">
        <a:spcBef>
          <a:spcPct val="20000"/>
        </a:spcBef>
        <a:spcAft>
          <a:spcPct val="0"/>
        </a:spcAft>
        <a:buChar char="•"/>
        <a:defRPr sz="2400" b="1">
          <a:solidFill>
            <a:schemeClr val="tx2"/>
          </a:solidFill>
          <a:latin typeface="+mn-lt"/>
          <a:ea typeface="+mn-ea"/>
          <a:cs typeface="+mn-cs"/>
        </a:defRPr>
      </a:lvl1pPr>
      <a:lvl2pPr marL="679380" indent="-280959" algn="l" defTabSz="1049229" rtl="0" eaLnBrk="0" fontAlgn="base" hangingPunct="0">
        <a:spcBef>
          <a:spcPct val="50000"/>
        </a:spcBef>
        <a:spcAft>
          <a:spcPct val="0"/>
        </a:spcAft>
        <a:buSzPct val="85000"/>
        <a:buChar char="*"/>
        <a:defRPr sz="2000">
          <a:solidFill>
            <a:schemeClr val="tx1"/>
          </a:solidFill>
          <a:latin typeface="+mn-lt"/>
        </a:defRPr>
      </a:lvl2pPr>
      <a:lvl3pPr marL="1090500" indent="-296832" algn="l" defTabSz="1049229" rtl="0" eaLnBrk="0" fontAlgn="base" hangingPunct="0">
        <a:spcBef>
          <a:spcPct val="20000"/>
        </a:spcBef>
        <a:spcAft>
          <a:spcPct val="0"/>
        </a:spcAft>
        <a:buSzPct val="80000"/>
        <a:buFont typeface="Symbol" pitchFamily="18" charset="2"/>
        <a:buChar char="®"/>
        <a:defRPr sz="2000">
          <a:solidFill>
            <a:schemeClr val="tx1"/>
          </a:solidFill>
          <a:latin typeface="+mn-lt"/>
        </a:defRPr>
      </a:lvl3pPr>
      <a:lvl4pPr marL="1436539" indent="-231751" algn="l" defTabSz="1049229" rtl="0" eaLnBrk="0" fontAlgn="base" hangingPunct="0">
        <a:spcBef>
          <a:spcPct val="20000"/>
        </a:spcBef>
        <a:spcAft>
          <a:spcPct val="0"/>
        </a:spcAft>
        <a:buChar char="–"/>
        <a:defRPr>
          <a:solidFill>
            <a:schemeClr val="tx1"/>
          </a:solidFill>
          <a:latin typeface="+mn-lt"/>
        </a:defRPr>
      </a:lvl4pPr>
      <a:lvl5pPr marL="1888929" indent="-226989" algn="l" defTabSz="1049229" rtl="0" eaLnBrk="0" fontAlgn="base" hangingPunct="0">
        <a:spcBef>
          <a:spcPct val="20000"/>
        </a:spcBef>
        <a:spcAft>
          <a:spcPct val="0"/>
        </a:spcAft>
        <a:buChar char="•"/>
        <a:defRPr>
          <a:solidFill>
            <a:schemeClr val="tx1"/>
          </a:solidFill>
          <a:latin typeface="+mn-lt"/>
        </a:defRPr>
      </a:lvl5pPr>
      <a:lvl6pPr marL="2346082" indent="-226989" algn="l" defTabSz="1049229" rtl="0" eaLnBrk="0" fontAlgn="base" hangingPunct="0">
        <a:spcBef>
          <a:spcPct val="20000"/>
        </a:spcBef>
        <a:spcAft>
          <a:spcPct val="0"/>
        </a:spcAft>
        <a:buChar char="•"/>
        <a:defRPr>
          <a:solidFill>
            <a:schemeClr val="tx1"/>
          </a:solidFill>
          <a:latin typeface="+mn-lt"/>
        </a:defRPr>
      </a:lvl6pPr>
      <a:lvl7pPr marL="2803235" indent="-226989" algn="l" defTabSz="1049229" rtl="0" eaLnBrk="0" fontAlgn="base" hangingPunct="0">
        <a:spcBef>
          <a:spcPct val="20000"/>
        </a:spcBef>
        <a:spcAft>
          <a:spcPct val="0"/>
        </a:spcAft>
        <a:buChar char="•"/>
        <a:defRPr>
          <a:solidFill>
            <a:schemeClr val="tx1"/>
          </a:solidFill>
          <a:latin typeface="+mn-lt"/>
        </a:defRPr>
      </a:lvl7pPr>
      <a:lvl8pPr marL="3260387" indent="-226989" algn="l" defTabSz="1049229" rtl="0" eaLnBrk="0" fontAlgn="base" hangingPunct="0">
        <a:spcBef>
          <a:spcPct val="20000"/>
        </a:spcBef>
        <a:spcAft>
          <a:spcPct val="0"/>
        </a:spcAft>
        <a:buChar char="•"/>
        <a:defRPr>
          <a:solidFill>
            <a:schemeClr val="tx1"/>
          </a:solidFill>
          <a:latin typeface="+mn-lt"/>
        </a:defRPr>
      </a:lvl8pPr>
      <a:lvl9pPr marL="3717540" indent="-226989" algn="l" defTabSz="1049229"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6481" y="273629"/>
            <a:ext cx="822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3075" name="Rectangle 2"/>
          <p:cNvSpPr>
            <a:spLocks noGrp="1" noChangeArrowheads="1"/>
          </p:cNvSpPr>
          <p:nvPr>
            <p:ph type="body" idx="1"/>
          </p:nvPr>
        </p:nvSpPr>
        <p:spPr bwMode="auto">
          <a:xfrm>
            <a:off x="456481" y="1604330"/>
            <a:ext cx="8226720" cy="4524955"/>
          </a:xfrm>
          <a:prstGeom prst="rect">
            <a:avLst/>
          </a:prstGeom>
          <a:noFill/>
          <a:ln w="9525">
            <a:noFill/>
            <a:round/>
            <a:headEnd/>
            <a:tailEnd/>
          </a:ln>
        </p:spPr>
        <p:txBody>
          <a:bodyPr vert="horz" wrap="square" lIns="0" tIns="25599"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648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07484" eaLnBrk="1">
              <a:lnSpc>
                <a:spcPct val="93000"/>
              </a:lnSpc>
              <a:buClr>
                <a:srgbClr val="000000"/>
              </a:buClr>
              <a:buSzPct val="100000"/>
              <a:buFont typeface="Times New Roman" pitchFamily="16" charset="0"/>
              <a:buNone/>
              <a:tabLst>
                <a:tab pos="656582" algn="l"/>
                <a:tab pos="1313162" algn="l"/>
                <a:tab pos="1969745" algn="l"/>
              </a:tabLst>
              <a:defRPr sz="1300">
                <a:solidFill>
                  <a:srgbClr val="000000"/>
                </a:solidFill>
                <a:latin typeface="Times New Roman" pitchFamily="16" charset="0"/>
                <a:ea typeface="+mn-ea"/>
                <a:cs typeface="+mn-cs"/>
              </a:defRPr>
            </a:lvl1pPr>
          </a:lstStyle>
          <a:p>
            <a:pPr>
              <a:defRPr/>
            </a:pPr>
            <a:endParaRPr lang="fr-CA" dirty="0"/>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407484" eaLnBrk="1">
              <a:lnSpc>
                <a:spcPct val="93000"/>
              </a:lnSpc>
              <a:buClr>
                <a:srgbClr val="000000"/>
              </a:buClr>
              <a:buSzPct val="100000"/>
              <a:buFont typeface="Times New Roman" pitchFamily="16" charset="0"/>
              <a:buNone/>
              <a:tabLst>
                <a:tab pos="656582" algn="l"/>
                <a:tab pos="1313162" algn="l"/>
                <a:tab pos="1969745" algn="l"/>
                <a:tab pos="2626327" algn="l"/>
              </a:tabLst>
              <a:defRPr sz="1300">
                <a:solidFill>
                  <a:srgbClr val="000000"/>
                </a:solidFill>
                <a:latin typeface="Times New Roman" pitchFamily="16" charset="0"/>
                <a:ea typeface="+mn-ea"/>
                <a:cs typeface="+mn-cs"/>
              </a:defRPr>
            </a:lvl1pPr>
          </a:lstStyle>
          <a:p>
            <a:pPr>
              <a:defRPr/>
            </a:pPr>
            <a:endParaRPr lang="fr-CA" dirty="0"/>
          </a:p>
        </p:txBody>
      </p:sp>
      <p:sp>
        <p:nvSpPr>
          <p:cNvPr id="1029" name="Rectangle 5"/>
          <p:cNvSpPr>
            <a:spLocks noGrp="1" noChangeArrowheads="1"/>
          </p:cNvSpPr>
          <p:nvPr>
            <p:ph type="sldNum"/>
          </p:nvPr>
        </p:nvSpPr>
        <p:spPr bwMode="auto">
          <a:xfrm>
            <a:off x="655632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07484" eaLnBrk="1">
              <a:lnSpc>
                <a:spcPct val="93000"/>
              </a:lnSpc>
              <a:buClr>
                <a:srgbClr val="000000"/>
              </a:buClr>
              <a:buSzPct val="100000"/>
              <a:buFont typeface="Times New Roman" pitchFamily="16" charset="0"/>
              <a:buNone/>
              <a:tabLst>
                <a:tab pos="656582" algn="l"/>
                <a:tab pos="1313162" algn="l"/>
                <a:tab pos="1969745" algn="l"/>
              </a:tabLst>
              <a:defRPr sz="1300">
                <a:solidFill>
                  <a:srgbClr val="000000"/>
                </a:solidFill>
                <a:latin typeface="Times New Roman" pitchFamily="16" charset="0"/>
                <a:ea typeface="+mn-ea"/>
                <a:cs typeface="+mn-cs"/>
              </a:defRPr>
            </a:lvl1pPr>
          </a:lstStyle>
          <a:p>
            <a:pPr>
              <a:defRPr/>
            </a:pPr>
            <a:fld id="{B5681D16-FEA8-44DA-9128-F9D255689A72}" type="slidenum">
              <a:rPr lang="fr-CA" smtClean="0"/>
              <a:pPr>
                <a:defRPr/>
              </a:pPr>
              <a:t>‹#›</a:t>
            </a:fld>
            <a:endParaRPr lang="fr-CA"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0748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p:titleStyle>
    <p:bodyStyle>
      <a:lvl1pPr marL="311013" indent="-311013" algn="l" defTabSz="407484"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3860" indent="-259178" algn="l" defTabSz="407484"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cs typeface="+mn-cs"/>
        </a:defRPr>
      </a:lvl2pPr>
      <a:lvl3pPr marL="1036707" indent="-207341" algn="l" defTabSz="407484"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cs typeface="+mn-cs"/>
        </a:defRPr>
      </a:lvl3pPr>
      <a:lvl4pPr marL="1451391" indent="-207341" algn="l" defTabSz="407484"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cs typeface="+mn-cs"/>
        </a:defRPr>
      </a:lvl4pPr>
      <a:lvl5pPr marL="1866074" indent="-207341" algn="l" defTabSz="407484"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cs typeface="+mn-cs"/>
        </a:defRPr>
      </a:lvl5pPr>
      <a:lvl6pPr marL="2280758"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440"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124"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4806"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fr-FR"/>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3A4ABA3-26DC-441D-9081-2876AD76B85F}" type="datetime1">
              <a:rPr lang="fr-CA" smtClean="0">
                <a:solidFill>
                  <a:prstClr val="black">
                    <a:tint val="75000"/>
                  </a:prstClr>
                </a:solidFill>
                <a:latin typeface="Calibri"/>
              </a:rPr>
              <a:pPr eaLnBrk="1" fontAlgn="auto" hangingPunct="1">
                <a:spcBef>
                  <a:spcPts val="0"/>
                </a:spcBef>
                <a:spcAft>
                  <a:spcPts val="0"/>
                </a:spcAft>
              </a:pPr>
              <a:t>2013-02-21</a:t>
            </a:fld>
            <a:endParaRPr lang="fr-CA">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CA">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40B9D67-1DE8-4827-AA0D-08481AD57170}" type="slidenum">
              <a:rPr lang="fr-CA" smtClean="0">
                <a:solidFill>
                  <a:prstClr val="black">
                    <a:tint val="75000"/>
                  </a:prstClr>
                </a:solidFill>
                <a:latin typeface="Calibri"/>
              </a:rPr>
              <a:pPr eaLnBrk="1" fontAlgn="auto" hangingPunct="1">
                <a:spcBef>
                  <a:spcPts val="0"/>
                </a:spcBef>
                <a:spcAft>
                  <a:spcPts val="0"/>
                </a:spcAft>
              </a:pPr>
              <a:t>‹#›</a:t>
            </a:fld>
            <a:endParaRPr lang="fr-CA">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3A4ABA3-26DC-441D-9081-2876AD76B85F}" type="datetime1">
              <a:rPr lang="fr-CA" smtClean="0">
                <a:solidFill>
                  <a:prstClr val="black">
                    <a:tint val="75000"/>
                  </a:prstClr>
                </a:solidFill>
                <a:latin typeface="Calibri"/>
              </a:rPr>
              <a:pPr eaLnBrk="1" fontAlgn="auto" hangingPunct="1">
                <a:spcBef>
                  <a:spcPts val="0"/>
                </a:spcBef>
                <a:spcAft>
                  <a:spcPts val="0"/>
                </a:spcAft>
              </a:pPr>
              <a:t>2013-02-21</a:t>
            </a:fld>
            <a:endParaRPr lang="fr-CA">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CA">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40B9D67-1DE8-4827-AA0D-08481AD57170}" type="slidenum">
              <a:rPr lang="fr-CA" smtClean="0">
                <a:solidFill>
                  <a:prstClr val="black">
                    <a:tint val="75000"/>
                  </a:prstClr>
                </a:solidFill>
                <a:latin typeface="Calibri"/>
              </a:rPr>
              <a:pPr eaLnBrk="1" fontAlgn="auto" hangingPunct="1">
                <a:spcBef>
                  <a:spcPts val="0"/>
                </a:spcBef>
                <a:spcAft>
                  <a:spcPts val="0"/>
                </a:spcAft>
              </a:pPr>
              <a:t>‹#›</a:t>
            </a:fld>
            <a:endParaRPr lang="fr-CA">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1" y="304800"/>
            <a:ext cx="7772400" cy="533400"/>
          </a:xfrm>
          <a:prstGeom prst="rect">
            <a:avLst/>
          </a:prstGeom>
          <a:noFill/>
          <a:ln w="9525">
            <a:noFill/>
            <a:miter lim="800000"/>
            <a:headEnd/>
            <a:tailEnd/>
          </a:ln>
          <a:effectLst/>
        </p:spPr>
        <p:txBody>
          <a:bodyPr vert="horz" wrap="square" lIns="92065" tIns="46034" rIns="92065" bIns="46034"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533401" y="1143001"/>
            <a:ext cx="8153400" cy="4800600"/>
          </a:xfrm>
          <a:prstGeom prst="rect">
            <a:avLst/>
          </a:prstGeom>
          <a:noFill/>
          <a:ln w="9525">
            <a:noFill/>
            <a:miter lim="800000"/>
            <a:headEnd/>
            <a:tailEnd/>
          </a:ln>
          <a:effectLst/>
        </p:spPr>
        <p:txBody>
          <a:bodyPr vert="horz" wrap="square" lIns="92065" tIns="46034" rIns="92065" bIns="4603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defTabSz="761921">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ctr" defTabSz="761921">
              <a:defRPr sz="1400"/>
            </a:lvl1pPr>
          </a:lstStyle>
          <a:p>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65" tIns="46034" rIns="92065" bIns="46034" numCol="1" anchor="ctr" anchorCtr="0" compatLnSpc="1">
            <a:prstTxWarp prst="textNoShape">
              <a:avLst/>
            </a:prstTxWarp>
          </a:bodyPr>
          <a:lstStyle>
            <a:lvl1pPr algn="r" defTabSz="761921">
              <a:defRPr sz="1400"/>
            </a:lvl1pPr>
          </a:lstStyle>
          <a:p>
            <a:fld id="{2DF045E8-25D9-4C34-B68F-68026D4AFD71}"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761921" rtl="0" eaLnBrk="1" fontAlgn="base" hangingPunct="1">
        <a:spcBef>
          <a:spcPct val="0"/>
        </a:spcBef>
        <a:spcAft>
          <a:spcPct val="0"/>
        </a:spcAft>
        <a:defRPr sz="2800" b="1">
          <a:solidFill>
            <a:schemeClr val="accent2"/>
          </a:solidFill>
          <a:latin typeface="+mj-lt"/>
          <a:ea typeface="+mj-ea"/>
          <a:cs typeface="+mj-cs"/>
        </a:defRPr>
      </a:lvl1pPr>
      <a:lvl2pPr algn="l" defTabSz="761921" rtl="0" eaLnBrk="1" fontAlgn="base" hangingPunct="1">
        <a:spcBef>
          <a:spcPct val="0"/>
        </a:spcBef>
        <a:spcAft>
          <a:spcPct val="0"/>
        </a:spcAft>
        <a:defRPr sz="2800" b="1">
          <a:solidFill>
            <a:schemeClr val="accent2"/>
          </a:solidFill>
          <a:latin typeface="Arial" charset="0"/>
        </a:defRPr>
      </a:lvl2pPr>
      <a:lvl3pPr algn="l" defTabSz="761921" rtl="0" eaLnBrk="1" fontAlgn="base" hangingPunct="1">
        <a:spcBef>
          <a:spcPct val="0"/>
        </a:spcBef>
        <a:spcAft>
          <a:spcPct val="0"/>
        </a:spcAft>
        <a:defRPr sz="2800" b="1">
          <a:solidFill>
            <a:schemeClr val="accent2"/>
          </a:solidFill>
          <a:latin typeface="Arial" charset="0"/>
        </a:defRPr>
      </a:lvl3pPr>
      <a:lvl4pPr algn="l" defTabSz="761921" rtl="0" eaLnBrk="1" fontAlgn="base" hangingPunct="1">
        <a:spcBef>
          <a:spcPct val="0"/>
        </a:spcBef>
        <a:spcAft>
          <a:spcPct val="0"/>
        </a:spcAft>
        <a:defRPr sz="2800" b="1">
          <a:solidFill>
            <a:schemeClr val="accent2"/>
          </a:solidFill>
          <a:latin typeface="Arial" charset="0"/>
        </a:defRPr>
      </a:lvl4pPr>
      <a:lvl5pPr algn="l" defTabSz="761921" rtl="0" eaLnBrk="1" fontAlgn="base" hangingPunct="1">
        <a:spcBef>
          <a:spcPct val="0"/>
        </a:spcBef>
        <a:spcAft>
          <a:spcPct val="0"/>
        </a:spcAft>
        <a:defRPr sz="2800" b="1">
          <a:solidFill>
            <a:schemeClr val="accent2"/>
          </a:solidFill>
          <a:latin typeface="Arial" charset="0"/>
        </a:defRPr>
      </a:lvl5pPr>
      <a:lvl6pPr marL="457153" algn="l" defTabSz="761921" rtl="0" eaLnBrk="1" fontAlgn="base" hangingPunct="1">
        <a:spcBef>
          <a:spcPct val="0"/>
        </a:spcBef>
        <a:spcAft>
          <a:spcPct val="0"/>
        </a:spcAft>
        <a:defRPr sz="2800" b="1">
          <a:solidFill>
            <a:schemeClr val="accent2"/>
          </a:solidFill>
          <a:latin typeface="Arial" charset="0"/>
        </a:defRPr>
      </a:lvl6pPr>
      <a:lvl7pPr marL="914305" algn="l" defTabSz="761921" rtl="0" eaLnBrk="1" fontAlgn="base" hangingPunct="1">
        <a:spcBef>
          <a:spcPct val="0"/>
        </a:spcBef>
        <a:spcAft>
          <a:spcPct val="0"/>
        </a:spcAft>
        <a:defRPr sz="2800" b="1">
          <a:solidFill>
            <a:schemeClr val="accent2"/>
          </a:solidFill>
          <a:latin typeface="Arial" charset="0"/>
        </a:defRPr>
      </a:lvl7pPr>
      <a:lvl8pPr marL="1371458" algn="l" defTabSz="761921" rtl="0" eaLnBrk="1" fontAlgn="base" hangingPunct="1">
        <a:spcBef>
          <a:spcPct val="0"/>
        </a:spcBef>
        <a:spcAft>
          <a:spcPct val="0"/>
        </a:spcAft>
        <a:defRPr sz="2800" b="1">
          <a:solidFill>
            <a:schemeClr val="accent2"/>
          </a:solidFill>
          <a:latin typeface="Arial" charset="0"/>
        </a:defRPr>
      </a:lvl8pPr>
      <a:lvl9pPr marL="1828610" algn="l" defTabSz="761921" rtl="0" eaLnBrk="1" fontAlgn="base" hangingPunct="1">
        <a:spcBef>
          <a:spcPct val="0"/>
        </a:spcBef>
        <a:spcAft>
          <a:spcPct val="0"/>
        </a:spcAft>
        <a:defRPr sz="2800" b="1">
          <a:solidFill>
            <a:schemeClr val="accent2"/>
          </a:solidFill>
          <a:latin typeface="Arial" charset="0"/>
        </a:defRPr>
      </a:lvl9pPr>
    </p:titleStyle>
    <p:bodyStyle>
      <a:lvl1pPr marL="284134" indent="-284134" algn="l" defTabSz="1049229" rtl="0" eaLnBrk="1" fontAlgn="base" hangingPunct="1">
        <a:spcBef>
          <a:spcPct val="20000"/>
        </a:spcBef>
        <a:spcAft>
          <a:spcPct val="0"/>
        </a:spcAft>
        <a:buChar char="•"/>
        <a:defRPr sz="2400" b="1">
          <a:solidFill>
            <a:schemeClr val="tx2"/>
          </a:solidFill>
          <a:latin typeface="+mn-lt"/>
          <a:ea typeface="+mn-ea"/>
          <a:cs typeface="+mn-cs"/>
        </a:defRPr>
      </a:lvl1pPr>
      <a:lvl2pPr marL="679380" indent="-280959" algn="l" defTabSz="1049229" rtl="0" eaLnBrk="1" fontAlgn="base" hangingPunct="1">
        <a:spcBef>
          <a:spcPct val="50000"/>
        </a:spcBef>
        <a:spcAft>
          <a:spcPct val="0"/>
        </a:spcAft>
        <a:buSzPct val="85000"/>
        <a:buChar char="*"/>
        <a:defRPr sz="2000">
          <a:solidFill>
            <a:schemeClr val="tx1"/>
          </a:solidFill>
          <a:latin typeface="Times New Roman" pitchFamily="18" charset="0"/>
        </a:defRPr>
      </a:lvl2pPr>
      <a:lvl3pPr marL="1090500" indent="-296832" algn="l" defTabSz="1049229" rtl="0" eaLnBrk="1" fontAlgn="base" hangingPunct="1">
        <a:spcBef>
          <a:spcPct val="20000"/>
        </a:spcBef>
        <a:spcAft>
          <a:spcPct val="0"/>
        </a:spcAft>
        <a:buSzPct val="80000"/>
        <a:buFont typeface="Symbol" pitchFamily="18" charset="2"/>
        <a:buChar char="®"/>
        <a:defRPr sz="2000">
          <a:solidFill>
            <a:schemeClr val="tx1"/>
          </a:solidFill>
          <a:latin typeface="Times New Roman" pitchFamily="18" charset="0"/>
        </a:defRPr>
      </a:lvl3pPr>
      <a:lvl4pPr marL="1436539" indent="-231751" algn="l" defTabSz="1049229" rtl="0" eaLnBrk="1" fontAlgn="base" hangingPunct="1">
        <a:spcBef>
          <a:spcPct val="20000"/>
        </a:spcBef>
        <a:spcAft>
          <a:spcPct val="0"/>
        </a:spcAft>
        <a:buChar char="–"/>
        <a:defRPr>
          <a:solidFill>
            <a:schemeClr val="tx1"/>
          </a:solidFill>
          <a:latin typeface="Times New Roman" pitchFamily="18" charset="0"/>
        </a:defRPr>
      </a:lvl4pPr>
      <a:lvl5pPr marL="1888929" indent="-226989" algn="l" defTabSz="1049229" rtl="0" eaLnBrk="1" fontAlgn="base" hangingPunct="1">
        <a:spcBef>
          <a:spcPct val="20000"/>
        </a:spcBef>
        <a:spcAft>
          <a:spcPct val="0"/>
        </a:spcAft>
        <a:buChar char="•"/>
        <a:defRPr>
          <a:solidFill>
            <a:schemeClr val="tx1"/>
          </a:solidFill>
          <a:latin typeface="Times New Roman" pitchFamily="18" charset="0"/>
        </a:defRPr>
      </a:lvl5pPr>
      <a:lvl6pPr marL="2346082" indent="-226989" algn="l" defTabSz="1049229" rtl="0" eaLnBrk="1" fontAlgn="base" hangingPunct="1">
        <a:spcBef>
          <a:spcPct val="20000"/>
        </a:spcBef>
        <a:spcAft>
          <a:spcPct val="0"/>
        </a:spcAft>
        <a:buChar char="•"/>
        <a:defRPr>
          <a:solidFill>
            <a:schemeClr val="tx1"/>
          </a:solidFill>
          <a:latin typeface="Times New Roman" pitchFamily="18" charset="0"/>
        </a:defRPr>
      </a:lvl6pPr>
      <a:lvl7pPr marL="2803235" indent="-226989" algn="l" defTabSz="1049229" rtl="0" eaLnBrk="1" fontAlgn="base" hangingPunct="1">
        <a:spcBef>
          <a:spcPct val="20000"/>
        </a:spcBef>
        <a:spcAft>
          <a:spcPct val="0"/>
        </a:spcAft>
        <a:buChar char="•"/>
        <a:defRPr>
          <a:solidFill>
            <a:schemeClr val="tx1"/>
          </a:solidFill>
          <a:latin typeface="Times New Roman" pitchFamily="18" charset="0"/>
        </a:defRPr>
      </a:lvl7pPr>
      <a:lvl8pPr marL="3260387" indent="-226989" algn="l" defTabSz="1049229" rtl="0" eaLnBrk="1" fontAlgn="base" hangingPunct="1">
        <a:spcBef>
          <a:spcPct val="20000"/>
        </a:spcBef>
        <a:spcAft>
          <a:spcPct val="0"/>
        </a:spcAft>
        <a:buChar char="•"/>
        <a:defRPr>
          <a:solidFill>
            <a:schemeClr val="tx1"/>
          </a:solidFill>
          <a:latin typeface="Times New Roman" pitchFamily="18" charset="0"/>
        </a:defRPr>
      </a:lvl8pPr>
      <a:lvl9pPr marL="3717540" indent="-226989" algn="l" defTabSz="1049229" rtl="0" eaLnBrk="1" fontAlgn="base" hangingPunct="1">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77240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1534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762000">
              <a:defRPr sz="1400"/>
            </a:lvl1pPr>
          </a:lstStyle>
          <a:p>
            <a:endParaRPr lang="fr-CA">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762000">
              <a:defRPr sz="1400"/>
            </a:lvl1pPr>
          </a:lstStyle>
          <a:p>
            <a:fld id="{2DF045E8-25D9-4C34-B68F-68026D4AFD71}"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762000" rtl="0" eaLnBrk="1" fontAlgn="base" hangingPunct="1">
        <a:spcBef>
          <a:spcPct val="0"/>
        </a:spcBef>
        <a:spcAft>
          <a:spcPct val="0"/>
        </a:spcAft>
        <a:defRPr sz="2800" b="1">
          <a:solidFill>
            <a:schemeClr val="accent2"/>
          </a:solidFill>
          <a:latin typeface="+mj-lt"/>
          <a:ea typeface="+mj-ea"/>
          <a:cs typeface="+mj-cs"/>
        </a:defRPr>
      </a:lvl1pPr>
      <a:lvl2pPr algn="l" defTabSz="762000" rtl="0" eaLnBrk="1" fontAlgn="base" hangingPunct="1">
        <a:spcBef>
          <a:spcPct val="0"/>
        </a:spcBef>
        <a:spcAft>
          <a:spcPct val="0"/>
        </a:spcAft>
        <a:defRPr sz="2800" b="1">
          <a:solidFill>
            <a:schemeClr val="accent2"/>
          </a:solidFill>
          <a:latin typeface="Arial" charset="0"/>
        </a:defRPr>
      </a:lvl2pPr>
      <a:lvl3pPr algn="l" defTabSz="762000" rtl="0" eaLnBrk="1" fontAlgn="base" hangingPunct="1">
        <a:spcBef>
          <a:spcPct val="0"/>
        </a:spcBef>
        <a:spcAft>
          <a:spcPct val="0"/>
        </a:spcAft>
        <a:defRPr sz="2800" b="1">
          <a:solidFill>
            <a:schemeClr val="accent2"/>
          </a:solidFill>
          <a:latin typeface="Arial" charset="0"/>
        </a:defRPr>
      </a:lvl3pPr>
      <a:lvl4pPr algn="l" defTabSz="762000" rtl="0" eaLnBrk="1" fontAlgn="base" hangingPunct="1">
        <a:spcBef>
          <a:spcPct val="0"/>
        </a:spcBef>
        <a:spcAft>
          <a:spcPct val="0"/>
        </a:spcAft>
        <a:defRPr sz="2800" b="1">
          <a:solidFill>
            <a:schemeClr val="accent2"/>
          </a:solidFill>
          <a:latin typeface="Arial" charset="0"/>
        </a:defRPr>
      </a:lvl4pPr>
      <a:lvl5pPr algn="l" defTabSz="762000" rtl="0" eaLnBrk="1" fontAlgn="base" hangingPunct="1">
        <a:spcBef>
          <a:spcPct val="0"/>
        </a:spcBef>
        <a:spcAft>
          <a:spcPct val="0"/>
        </a:spcAft>
        <a:defRPr sz="2800" b="1">
          <a:solidFill>
            <a:schemeClr val="accent2"/>
          </a:solidFill>
          <a:latin typeface="Arial" charset="0"/>
        </a:defRPr>
      </a:lvl5pPr>
      <a:lvl6pPr marL="457200" algn="l" defTabSz="762000" rtl="0" eaLnBrk="1" fontAlgn="base" hangingPunct="1">
        <a:spcBef>
          <a:spcPct val="0"/>
        </a:spcBef>
        <a:spcAft>
          <a:spcPct val="0"/>
        </a:spcAft>
        <a:defRPr sz="2800" b="1">
          <a:solidFill>
            <a:schemeClr val="accent2"/>
          </a:solidFill>
          <a:latin typeface="Arial" charset="0"/>
        </a:defRPr>
      </a:lvl6pPr>
      <a:lvl7pPr marL="914400" algn="l" defTabSz="762000" rtl="0" eaLnBrk="1" fontAlgn="base" hangingPunct="1">
        <a:spcBef>
          <a:spcPct val="0"/>
        </a:spcBef>
        <a:spcAft>
          <a:spcPct val="0"/>
        </a:spcAft>
        <a:defRPr sz="2800" b="1">
          <a:solidFill>
            <a:schemeClr val="accent2"/>
          </a:solidFill>
          <a:latin typeface="Arial" charset="0"/>
        </a:defRPr>
      </a:lvl7pPr>
      <a:lvl8pPr marL="1371600" algn="l" defTabSz="762000" rtl="0" eaLnBrk="1" fontAlgn="base" hangingPunct="1">
        <a:spcBef>
          <a:spcPct val="0"/>
        </a:spcBef>
        <a:spcAft>
          <a:spcPct val="0"/>
        </a:spcAft>
        <a:defRPr sz="2800" b="1">
          <a:solidFill>
            <a:schemeClr val="accent2"/>
          </a:solidFill>
          <a:latin typeface="Arial" charset="0"/>
        </a:defRPr>
      </a:lvl8pPr>
      <a:lvl9pPr marL="1828800" algn="l" defTabSz="762000" rtl="0" eaLnBrk="1" fontAlgn="base" hangingPunct="1">
        <a:spcBef>
          <a:spcPct val="0"/>
        </a:spcBef>
        <a:spcAft>
          <a:spcPct val="0"/>
        </a:spcAft>
        <a:defRPr sz="2800" b="1">
          <a:solidFill>
            <a:schemeClr val="accent2"/>
          </a:solidFill>
          <a:latin typeface="Arial" charset="0"/>
        </a:defRPr>
      </a:lvl9pPr>
    </p:titleStyle>
    <p:bodyStyle>
      <a:lvl1pPr marL="284163" indent="-284163" algn="l" defTabSz="1049338" rtl="0" eaLnBrk="1" fontAlgn="base" hangingPunct="1">
        <a:spcBef>
          <a:spcPct val="20000"/>
        </a:spcBef>
        <a:spcAft>
          <a:spcPct val="0"/>
        </a:spcAft>
        <a:buChar char="•"/>
        <a:defRPr sz="2400" b="1">
          <a:solidFill>
            <a:schemeClr val="tx2"/>
          </a:solidFill>
          <a:latin typeface="+mn-lt"/>
          <a:ea typeface="+mn-ea"/>
          <a:cs typeface="+mn-cs"/>
        </a:defRPr>
      </a:lvl1pPr>
      <a:lvl2pPr marL="679450" indent="-280988" algn="l" defTabSz="1049338" rtl="0" eaLnBrk="1" fontAlgn="base" hangingPunct="1">
        <a:spcBef>
          <a:spcPct val="50000"/>
        </a:spcBef>
        <a:spcAft>
          <a:spcPct val="0"/>
        </a:spcAft>
        <a:buSzPct val="85000"/>
        <a:buChar char="*"/>
        <a:defRPr sz="2000">
          <a:solidFill>
            <a:schemeClr val="tx1"/>
          </a:solidFill>
          <a:latin typeface="Times New Roman" pitchFamily="18" charset="0"/>
        </a:defRPr>
      </a:lvl2pPr>
      <a:lvl3pPr marL="1090613" indent="-296863" algn="l" defTabSz="1049338" rtl="0" eaLnBrk="1" fontAlgn="base" hangingPunct="1">
        <a:spcBef>
          <a:spcPct val="20000"/>
        </a:spcBef>
        <a:spcAft>
          <a:spcPct val="0"/>
        </a:spcAft>
        <a:buSzPct val="80000"/>
        <a:buFont typeface="Symbol" pitchFamily="18" charset="2"/>
        <a:buChar char="®"/>
        <a:defRPr sz="2000">
          <a:solidFill>
            <a:schemeClr val="tx1"/>
          </a:solidFill>
          <a:latin typeface="Times New Roman" pitchFamily="18" charset="0"/>
        </a:defRPr>
      </a:lvl3pPr>
      <a:lvl4pPr marL="1436688" indent="-231775" algn="l" defTabSz="1049338" rtl="0" eaLnBrk="1" fontAlgn="base" hangingPunct="1">
        <a:spcBef>
          <a:spcPct val="20000"/>
        </a:spcBef>
        <a:spcAft>
          <a:spcPct val="0"/>
        </a:spcAft>
        <a:buChar char="–"/>
        <a:defRPr>
          <a:solidFill>
            <a:schemeClr val="tx1"/>
          </a:solidFill>
          <a:latin typeface="Times New Roman" pitchFamily="18" charset="0"/>
        </a:defRPr>
      </a:lvl4pPr>
      <a:lvl5pPr marL="1889125" indent="-227013" algn="l" defTabSz="1049338" rtl="0" eaLnBrk="1" fontAlgn="base" hangingPunct="1">
        <a:spcBef>
          <a:spcPct val="20000"/>
        </a:spcBef>
        <a:spcAft>
          <a:spcPct val="0"/>
        </a:spcAft>
        <a:buChar char="•"/>
        <a:defRPr>
          <a:solidFill>
            <a:schemeClr val="tx1"/>
          </a:solidFill>
          <a:latin typeface="Times New Roman" pitchFamily="18" charset="0"/>
        </a:defRPr>
      </a:lvl5pPr>
      <a:lvl6pPr marL="2346325" indent="-227013" algn="l" defTabSz="1049338" rtl="0" eaLnBrk="1" fontAlgn="base" hangingPunct="1">
        <a:spcBef>
          <a:spcPct val="20000"/>
        </a:spcBef>
        <a:spcAft>
          <a:spcPct val="0"/>
        </a:spcAft>
        <a:buChar char="•"/>
        <a:defRPr>
          <a:solidFill>
            <a:schemeClr val="tx1"/>
          </a:solidFill>
          <a:latin typeface="Times New Roman" pitchFamily="18" charset="0"/>
        </a:defRPr>
      </a:lvl6pPr>
      <a:lvl7pPr marL="2803525" indent="-227013" algn="l" defTabSz="1049338" rtl="0" eaLnBrk="1" fontAlgn="base" hangingPunct="1">
        <a:spcBef>
          <a:spcPct val="20000"/>
        </a:spcBef>
        <a:spcAft>
          <a:spcPct val="0"/>
        </a:spcAft>
        <a:buChar char="•"/>
        <a:defRPr>
          <a:solidFill>
            <a:schemeClr val="tx1"/>
          </a:solidFill>
          <a:latin typeface="Times New Roman" pitchFamily="18" charset="0"/>
        </a:defRPr>
      </a:lvl7pPr>
      <a:lvl8pPr marL="3260725" indent="-227013" algn="l" defTabSz="1049338" rtl="0" eaLnBrk="1" fontAlgn="base" hangingPunct="1">
        <a:spcBef>
          <a:spcPct val="20000"/>
        </a:spcBef>
        <a:spcAft>
          <a:spcPct val="0"/>
        </a:spcAft>
        <a:buChar char="•"/>
        <a:defRPr>
          <a:solidFill>
            <a:schemeClr val="tx1"/>
          </a:solidFill>
          <a:latin typeface="Times New Roman" pitchFamily="18" charset="0"/>
        </a:defRPr>
      </a:lvl8pPr>
      <a:lvl9pPr marL="3717925" indent="-227013" algn="l" defTabSz="1049338" rtl="0" eaLnBrk="1" fontAlgn="base" hangingPunct="1">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5.wmf"/><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0.wmf"/><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oleObject" Target="../embeddings/oleObject29.bin"/><Relationship Id="rId6" Type="http://schemas.openxmlformats.org/officeDocument/2006/relationships/image" Target="../media/image33.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oleObject" Target="../embeddings/oleObject34.bin"/><Relationship Id="rId13" Type="http://schemas.openxmlformats.org/officeDocument/2006/relationships/image" Target="../media/image39.wm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30.bin"/><Relationship Id="rId5" Type="http://schemas.openxmlformats.org/officeDocument/2006/relationships/image" Target="../media/image36.wmf"/><Relationship Id="rId6" Type="http://schemas.openxmlformats.org/officeDocument/2006/relationships/image" Target="../media/image40.jpeg"/><Relationship Id="rId7" Type="http://schemas.openxmlformats.org/officeDocument/2006/relationships/oleObject" Target="../embeddings/oleObject31.bin"/><Relationship Id="rId8" Type="http://schemas.openxmlformats.org/officeDocument/2006/relationships/oleObject" Target="../embeddings/oleObject32.bin"/><Relationship Id="rId9" Type="http://schemas.openxmlformats.org/officeDocument/2006/relationships/image" Target="../media/image37.wmf"/><Relationship Id="rId10"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39.wmf"/><Relationship Id="rId5" Type="http://schemas.openxmlformats.org/officeDocument/2006/relationships/oleObject" Target="../embeddings/oleObject36.bin"/><Relationship Id="rId6" Type="http://schemas.openxmlformats.org/officeDocument/2006/relationships/image" Target="../media/image41.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6.xml"/><Relationship Id="rId3" Type="http://schemas.openxmlformats.org/officeDocument/2006/relationships/image" Target="../media/image4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7.xml"/><Relationship Id="rId3" Type="http://schemas.openxmlformats.org/officeDocument/2006/relationships/image" Target="../media/image4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49.wmf"/><Relationship Id="rId12" Type="http://schemas.openxmlformats.org/officeDocument/2006/relationships/oleObject" Target="../embeddings/oleObject41.bin"/><Relationship Id="rId13" Type="http://schemas.openxmlformats.org/officeDocument/2006/relationships/image" Target="../media/image50.wmf"/><Relationship Id="rId14" Type="http://schemas.openxmlformats.org/officeDocument/2006/relationships/oleObject" Target="../embeddings/oleObject42.bin"/><Relationship Id="rId15" Type="http://schemas.openxmlformats.org/officeDocument/2006/relationships/image" Target="../media/image51.wmf"/><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37.bin"/><Relationship Id="rId5" Type="http://schemas.openxmlformats.org/officeDocument/2006/relationships/image" Target="../media/image46.wmf"/><Relationship Id="rId6" Type="http://schemas.openxmlformats.org/officeDocument/2006/relationships/oleObject" Target="../embeddings/oleObject38.bin"/><Relationship Id="rId7" Type="http://schemas.openxmlformats.org/officeDocument/2006/relationships/image" Target="../media/image47.wmf"/><Relationship Id="rId8" Type="http://schemas.openxmlformats.org/officeDocument/2006/relationships/oleObject" Target="../embeddings/oleObject39.bin"/><Relationship Id="rId9" Type="http://schemas.openxmlformats.org/officeDocument/2006/relationships/image" Target="../media/image48.wmf"/><Relationship Id="rId10"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3.bin"/><Relationship Id="rId5" Type="http://schemas.openxmlformats.org/officeDocument/2006/relationships/oleObject" Target="../embeddings/oleObject44.bin"/><Relationship Id="rId6" Type="http://schemas.openxmlformats.org/officeDocument/2006/relationships/image" Target="../media/image54.wmf"/><Relationship Id="rId7" Type="http://schemas.openxmlformats.org/officeDocument/2006/relationships/oleObject" Target="../embeddings/oleObject45.bin"/><Relationship Id="rId8" Type="http://schemas.openxmlformats.org/officeDocument/2006/relationships/image" Target="../media/image55.wmf"/><Relationship Id="rId1" Type="http://schemas.openxmlformats.org/officeDocument/2006/relationships/vmlDrawing" Target="../drawings/vmlDrawing12.vml"/><Relationship Id="rId2"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6.bin"/><Relationship Id="rId5" Type="http://schemas.openxmlformats.org/officeDocument/2006/relationships/image" Target="../media/image57.wmf"/><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51.bin"/><Relationship Id="rId12" Type="http://schemas.openxmlformats.org/officeDocument/2006/relationships/image" Target="../media/image64.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47.bin"/><Relationship Id="rId4" Type="http://schemas.openxmlformats.org/officeDocument/2006/relationships/image" Target="../media/image60.wmf"/><Relationship Id="rId5" Type="http://schemas.openxmlformats.org/officeDocument/2006/relationships/oleObject" Target="../embeddings/oleObject48.bin"/><Relationship Id="rId6" Type="http://schemas.openxmlformats.org/officeDocument/2006/relationships/image" Target="../media/image61.wmf"/><Relationship Id="rId7" Type="http://schemas.openxmlformats.org/officeDocument/2006/relationships/oleObject" Target="../embeddings/oleObject49.bin"/><Relationship Id="rId8" Type="http://schemas.openxmlformats.org/officeDocument/2006/relationships/image" Target="../media/image62.wmf"/><Relationship Id="rId9" Type="http://schemas.openxmlformats.org/officeDocument/2006/relationships/oleObject" Target="../embeddings/oleObject50.bin"/><Relationship Id="rId10" Type="http://schemas.openxmlformats.org/officeDocument/2006/relationships/image" Target="../media/image6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65.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70.wmf"/><Relationship Id="rId1" Type="http://schemas.openxmlformats.org/officeDocument/2006/relationships/vmlDrawing" Target="../drawings/vmlDrawing16.vml"/><Relationship Id="rId2" Type="http://schemas.openxmlformats.org/officeDocument/2006/relationships/slideLayout" Target="../slideLayouts/slideLayout6.xml"/><Relationship Id="rId3" Type="http://schemas.openxmlformats.org/officeDocument/2006/relationships/oleObject" Target="../embeddings/oleObject53.bin"/><Relationship Id="rId4" Type="http://schemas.openxmlformats.org/officeDocument/2006/relationships/image" Target="../media/image66.wmf"/><Relationship Id="rId5" Type="http://schemas.openxmlformats.org/officeDocument/2006/relationships/oleObject" Target="../embeddings/oleObject54.bin"/><Relationship Id="rId6" Type="http://schemas.openxmlformats.org/officeDocument/2006/relationships/image" Target="../media/image67.wmf"/><Relationship Id="rId7" Type="http://schemas.openxmlformats.org/officeDocument/2006/relationships/oleObject" Target="../embeddings/oleObject55.bin"/><Relationship Id="rId8" Type="http://schemas.openxmlformats.org/officeDocument/2006/relationships/image" Target="../media/image68.wmf"/><Relationship Id="rId9" Type="http://schemas.openxmlformats.org/officeDocument/2006/relationships/oleObject" Target="../embeddings/oleObject56.bin"/><Relationship Id="rId10" Type="http://schemas.openxmlformats.org/officeDocument/2006/relationships/image" Target="../media/image6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oleObject" Target="../embeddings/oleObject58.bin"/><Relationship Id="rId5" Type="http://schemas.openxmlformats.org/officeDocument/2006/relationships/image" Target="../media/image73.wmf"/><Relationship Id="rId6" Type="http://schemas.openxmlformats.org/officeDocument/2006/relationships/oleObject" Target="../embeddings/oleObject59.bin"/><Relationship Id="rId7" Type="http://schemas.openxmlformats.org/officeDocument/2006/relationships/image" Target="../media/image74.w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78.png"/><Relationship Id="rId3" Type="http://schemas.openxmlformats.org/officeDocument/2006/relationships/image" Target="../media/image7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8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81.wmf"/><Relationship Id="rId5" Type="http://schemas.openxmlformats.org/officeDocument/2006/relationships/oleObject" Target="../embeddings/oleObject61.bin"/><Relationship Id="rId6" Type="http://schemas.openxmlformats.org/officeDocument/2006/relationships/image" Target="../media/image82.wmf"/><Relationship Id="rId7" Type="http://schemas.openxmlformats.org/officeDocument/2006/relationships/oleObject" Target="../embeddings/oleObject62.bin"/><Relationship Id="rId8" Type="http://schemas.openxmlformats.org/officeDocument/2006/relationships/image" Target="../media/image83.w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1" Type="http://schemas.openxmlformats.org/officeDocument/2006/relationships/slideLayout" Target="../slideLayouts/slideLayout7.xml"/><Relationship Id="rId2"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image" Target="../media/image95.pn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8.png"/><Relationship Id="rId3" Type="http://schemas.openxmlformats.org/officeDocument/2006/relationships/image" Target="../media/image9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1" Type="http://schemas.openxmlformats.org/officeDocument/2006/relationships/slideLayout" Target="../slideLayouts/slideLayout6.xml"/><Relationship Id="rId2" Type="http://schemas.openxmlformats.org/officeDocument/2006/relationships/image" Target="../media/image10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0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0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0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wmf"/><Relationship Id="rId5" Type="http://schemas.openxmlformats.org/officeDocument/2006/relationships/oleObject" Target="../embeddings/oleObject7.bin"/><Relationship Id="rId6" Type="http://schemas.openxmlformats.org/officeDocument/2006/relationships/image" Target="../media/image8.wmf"/><Relationship Id="rId7" Type="http://schemas.openxmlformats.org/officeDocument/2006/relationships/oleObject" Target="../embeddings/oleObject8.bin"/><Relationship Id="rId8" Type="http://schemas.openxmlformats.org/officeDocument/2006/relationships/image" Target="../media/image9.wmf"/><Relationship Id="rId9" Type="http://schemas.openxmlformats.org/officeDocument/2006/relationships/oleObject" Target="../embeddings/oleObject9.bin"/><Relationship Id="rId10"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9.gif"/><Relationship Id="rId4" Type="http://schemas.openxmlformats.org/officeDocument/2006/relationships/image" Target="../media/image110.jpeg"/><Relationship Id="rId5" Type="http://schemas.openxmlformats.org/officeDocument/2006/relationships/image" Target="../media/image111.gif"/><Relationship Id="rId6" Type="http://schemas.openxmlformats.org/officeDocument/2006/relationships/image" Target="../media/image112.jpeg"/><Relationship Id="rId1" Type="http://schemas.openxmlformats.org/officeDocument/2006/relationships/slideLayout" Target="../slideLayouts/slideLayout7.xml"/><Relationship Id="rId2" Type="http://schemas.openxmlformats.org/officeDocument/2006/relationships/image" Target="../media/image108.png"/></Relationships>
</file>

<file path=ppt/slides/_rels/slide7.xml.rels><?xml version="1.0" encoding="UTF-8" standalone="yes"?>
<Relationships xmlns="http://schemas.openxmlformats.org/package/2006/relationships"><Relationship Id="rId11" Type="http://schemas.openxmlformats.org/officeDocument/2006/relationships/image" Target="../media/image13.wmf"/><Relationship Id="rId12" Type="http://schemas.openxmlformats.org/officeDocument/2006/relationships/oleObject" Target="../embeddings/oleObject14.bin"/><Relationship Id="rId13" Type="http://schemas.openxmlformats.org/officeDocument/2006/relationships/image" Target="../media/image14.w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2.xml"/><Relationship Id="rId4" Type="http://schemas.openxmlformats.org/officeDocument/2006/relationships/oleObject" Target="../embeddings/oleObject10.bin"/><Relationship Id="rId5" Type="http://schemas.openxmlformats.org/officeDocument/2006/relationships/image" Target="../media/image2.wmf"/><Relationship Id="rId6" Type="http://schemas.openxmlformats.org/officeDocument/2006/relationships/oleObject" Target="../embeddings/oleObject11.bin"/><Relationship Id="rId7" Type="http://schemas.openxmlformats.org/officeDocument/2006/relationships/image" Target="../media/image11.wmf"/><Relationship Id="rId8" Type="http://schemas.openxmlformats.org/officeDocument/2006/relationships/oleObject" Target="../embeddings/oleObject12.bin"/><Relationship Id="rId9" Type="http://schemas.openxmlformats.org/officeDocument/2006/relationships/image" Target="../media/image12.wmf"/><Relationship Id="rId10"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5.bin"/><Relationship Id="rId5" Type="http://schemas.openxmlformats.org/officeDocument/2006/relationships/image" Target="../media/image15.wmf"/><Relationship Id="rId6" Type="http://schemas.openxmlformats.org/officeDocument/2006/relationships/oleObject" Target="../embeddings/oleObject16.bin"/><Relationship Id="rId7" Type="http://schemas.openxmlformats.org/officeDocument/2006/relationships/image" Target="../media/image16.wmf"/><Relationship Id="rId8" Type="http://schemas.openxmlformats.org/officeDocument/2006/relationships/image" Target="../media/image1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20.wmf"/><Relationship Id="rId20" Type="http://schemas.openxmlformats.org/officeDocument/2006/relationships/oleObject" Target="../embeddings/oleObject26.bin"/><Relationship Id="rId10" Type="http://schemas.openxmlformats.org/officeDocument/2006/relationships/oleObject" Target="../embeddings/oleObject20.bin"/><Relationship Id="rId11" Type="http://schemas.openxmlformats.org/officeDocument/2006/relationships/image" Target="../media/image21.wmf"/><Relationship Id="rId12" Type="http://schemas.openxmlformats.org/officeDocument/2006/relationships/oleObject" Target="../embeddings/oleObject21.bin"/><Relationship Id="rId13" Type="http://schemas.openxmlformats.org/officeDocument/2006/relationships/image" Target="../media/image22.wmf"/><Relationship Id="rId14" Type="http://schemas.openxmlformats.org/officeDocument/2006/relationships/oleObject" Target="../embeddings/oleObject22.bin"/><Relationship Id="rId15" Type="http://schemas.openxmlformats.org/officeDocument/2006/relationships/oleObject" Target="../embeddings/oleObject23.bin"/><Relationship Id="rId16" Type="http://schemas.openxmlformats.org/officeDocument/2006/relationships/oleObject" Target="../embeddings/oleObject24.bin"/><Relationship Id="rId17" Type="http://schemas.openxmlformats.org/officeDocument/2006/relationships/image" Target="../media/image23.wmf"/><Relationship Id="rId18" Type="http://schemas.openxmlformats.org/officeDocument/2006/relationships/oleObject" Target="../embeddings/oleObject25.bin"/><Relationship Id="rId19" Type="http://schemas.openxmlformats.org/officeDocument/2006/relationships/image" Target="../media/image24.w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oleObject" Target="../embeddings/oleObject17.bin"/><Relationship Id="rId5" Type="http://schemas.openxmlformats.org/officeDocument/2006/relationships/image" Target="../media/image18.wmf"/><Relationship Id="rId6" Type="http://schemas.openxmlformats.org/officeDocument/2006/relationships/oleObject" Target="../embeddings/oleObject18.bin"/><Relationship Id="rId7" Type="http://schemas.openxmlformats.org/officeDocument/2006/relationships/image" Target="../media/image19.wmf"/><Relationship Id="rId8"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p:cNvSpPr>
            <a:spLocks noGrp="1" noChangeArrowheads="1"/>
          </p:cNvSpPr>
          <p:nvPr>
            <p:ph type="ctrTitle"/>
          </p:nvPr>
        </p:nvSpPr>
        <p:spPr/>
        <p:txBody>
          <a:bodyPr/>
          <a:lstStyle/>
          <a:p>
            <a:pPr algn="ctr"/>
            <a:r>
              <a:rPr lang="fr-CA" dirty="0" smtClean="0"/>
              <a:t>Diagnostics of data assimilation and </a:t>
            </a:r>
            <a:r>
              <a:rPr lang="fr-CA" dirty="0" err="1" smtClean="0"/>
              <a:t>models</a:t>
            </a:r>
            <a:r>
              <a:rPr lang="fr-CA" dirty="0" smtClean="0"/>
              <a:t> for </a:t>
            </a:r>
            <a:r>
              <a:rPr lang="fr-CA" dirty="0" err="1" smtClean="0"/>
              <a:t>environmental</a:t>
            </a:r>
            <a:r>
              <a:rPr lang="fr-CA" dirty="0" smtClean="0"/>
              <a:t> and </a:t>
            </a:r>
            <a:r>
              <a:rPr lang="fr-CA" dirty="0" err="1" smtClean="0"/>
              <a:t>climate</a:t>
            </a:r>
            <a:r>
              <a:rPr lang="fr-CA" dirty="0" smtClean="0"/>
              <a:t> </a:t>
            </a:r>
            <a:r>
              <a:rPr lang="fr-CA" dirty="0" err="1" smtClean="0"/>
              <a:t>prediction</a:t>
            </a:r>
            <a:endParaRPr lang="fr-CA" dirty="0"/>
          </a:p>
        </p:txBody>
      </p:sp>
      <p:sp>
        <p:nvSpPr>
          <p:cNvPr id="36875" name="Rectangle 11"/>
          <p:cNvSpPr>
            <a:spLocks noGrp="1" noChangeArrowheads="1"/>
          </p:cNvSpPr>
          <p:nvPr>
            <p:ph type="subTitle" idx="1"/>
          </p:nvPr>
        </p:nvSpPr>
        <p:spPr>
          <a:xfrm>
            <a:off x="304800" y="3276600"/>
            <a:ext cx="8077200" cy="2362200"/>
          </a:xfrm>
        </p:spPr>
        <p:txBody>
          <a:bodyPr/>
          <a:lstStyle/>
          <a:p>
            <a:r>
              <a:rPr lang="fr-CA" sz="2400" b="1" dirty="0" smtClean="0"/>
              <a:t>Pierre Gauthier</a:t>
            </a:r>
            <a:r>
              <a:rPr lang="fr-CA" dirty="0" smtClean="0"/>
              <a:t/>
            </a:r>
            <a:br>
              <a:rPr lang="fr-CA" dirty="0" smtClean="0"/>
            </a:br>
            <a:r>
              <a:rPr lang="fr-CA" dirty="0" err="1" smtClean="0"/>
              <a:t>Presentation</a:t>
            </a:r>
            <a:r>
              <a:rPr lang="fr-CA" dirty="0" smtClean="0"/>
              <a:t> </a:t>
            </a:r>
            <a:r>
              <a:rPr lang="fr-CA" dirty="0" err="1" smtClean="0"/>
              <a:t>at</a:t>
            </a:r>
            <a:r>
              <a:rPr lang="fr-CA" dirty="0" smtClean="0"/>
              <a:t> the </a:t>
            </a:r>
            <a:r>
              <a:rPr lang="en-US" i="1" dirty="0" smtClean="0"/>
              <a:t>Workshop on</a:t>
            </a:r>
            <a:r>
              <a:rPr lang="fr-CA" dirty="0" smtClean="0"/>
              <a:t/>
            </a:r>
            <a:br>
              <a:rPr lang="fr-CA" dirty="0" smtClean="0"/>
            </a:br>
            <a:r>
              <a:rPr lang="en-US" i="1" dirty="0" smtClean="0"/>
              <a:t>Probabilistic Approaches to Data Assimilation for Earth Systems </a:t>
            </a:r>
            <a:endParaRPr lang="fr-CA" i="1" dirty="0" smtClean="0"/>
          </a:p>
          <a:p>
            <a:r>
              <a:rPr lang="fr-CA" dirty="0" err="1" smtClean="0"/>
              <a:t>February</a:t>
            </a:r>
            <a:r>
              <a:rPr lang="fr-CA" dirty="0" smtClean="0"/>
              <a:t> 17-22, 2013</a:t>
            </a:r>
            <a:br>
              <a:rPr lang="fr-CA" dirty="0" smtClean="0"/>
            </a:br>
            <a:r>
              <a:rPr lang="fr-CA" dirty="0" smtClean="0"/>
              <a:t>Banff International </a:t>
            </a:r>
            <a:r>
              <a:rPr lang="fr-CA" dirty="0" err="1" smtClean="0"/>
              <a:t>Research</a:t>
            </a:r>
            <a:r>
              <a:rPr lang="fr-CA" dirty="0" smtClean="0"/>
              <a:t> Station (BIRS)</a:t>
            </a:r>
            <a:br>
              <a:rPr lang="fr-CA" dirty="0" smtClean="0"/>
            </a:br>
            <a:r>
              <a:rPr lang="fr-CA" dirty="0" smtClean="0"/>
              <a:t>Banff (Alberta), CANADA</a:t>
            </a:r>
            <a:endParaRPr lang="fr-CA" dirty="0"/>
          </a:p>
        </p:txBody>
      </p:sp>
      <p:sp>
        <p:nvSpPr>
          <p:cNvPr id="4" name="Rectangle 5"/>
          <p:cNvSpPr>
            <a:spLocks noGrp="1" noChangeArrowheads="1"/>
          </p:cNvSpPr>
          <p:nvPr>
            <p:ph type="ftr" sz="quarter" idx="3"/>
          </p:nvPr>
        </p:nvSpPr>
        <p:spPr/>
        <p:txBody>
          <a:bodyPr/>
          <a:lstStyle/>
          <a:p>
            <a:r>
              <a:rPr lang="en-CA"/>
              <a:t>Department of Earth and Atmospheric Sciences</a:t>
            </a:r>
            <a:br>
              <a:rPr lang="en-CA"/>
            </a:br>
            <a:r>
              <a:rPr lang="en-CA"/>
              <a:t>Université du Québec à Montréal</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827088" y="2457450"/>
          <a:ext cx="3270250" cy="755650"/>
        </p:xfrm>
        <a:graphic>
          <a:graphicData uri="http://schemas.openxmlformats.org/presentationml/2006/ole">
            <mc:AlternateContent xmlns:mc="http://schemas.openxmlformats.org/markup-compatibility/2006">
              <mc:Choice xmlns:v="urn:schemas-microsoft-com:vml" Requires="v">
                <p:oleObj spid="_x0000_s4100" name="Equation" r:id="rId3" imgW="2082600" imgH="482400" progId="Equation.3">
                  <p:embed/>
                </p:oleObj>
              </mc:Choice>
              <mc:Fallback>
                <p:oleObj name="Equation" r:id="rId3" imgW="208260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57450"/>
                        <a:ext cx="3270250" cy="75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 Box 3"/>
          <p:cNvSpPr txBox="1">
            <a:spLocks noChangeArrowheads="1"/>
          </p:cNvSpPr>
          <p:nvPr/>
        </p:nvSpPr>
        <p:spPr bwMode="auto">
          <a:xfrm>
            <a:off x="612775" y="1624013"/>
            <a:ext cx="8280400" cy="650750"/>
          </a:xfrm>
          <a:prstGeom prst="rect">
            <a:avLst/>
          </a:prstGeom>
          <a:noFill/>
          <a:ln w="9525">
            <a:noFill/>
            <a:miter lim="800000"/>
            <a:headEnd/>
            <a:tailEnd/>
          </a:ln>
        </p:spPr>
        <p:txBody>
          <a:bodyPr lIns="91430" tIns="45715" rIns="91430" bIns="45715">
            <a:spAutoFit/>
          </a:bodyPr>
          <a:lstStyle/>
          <a:p>
            <a:pPr algn="just" eaLnBrk="1" hangingPunct="1">
              <a:spcBef>
                <a:spcPct val="50000"/>
              </a:spcBef>
            </a:pPr>
            <a:r>
              <a:rPr lang="en-US" sz="1800" dirty="0">
                <a:latin typeface="Arial" charset="0"/>
              </a:rPr>
              <a:t> We assumed that the complete set of observations can be split in observation subsets with independent errors (R is block-diagonal);</a:t>
            </a:r>
          </a:p>
        </p:txBody>
      </p:sp>
      <p:sp>
        <p:nvSpPr>
          <p:cNvPr id="5124" name="Text Box 4"/>
          <p:cNvSpPr txBox="1">
            <a:spLocks noChangeArrowheads="1"/>
          </p:cNvSpPr>
          <p:nvPr/>
        </p:nvSpPr>
        <p:spPr bwMode="auto">
          <a:xfrm>
            <a:off x="4716464" y="2492375"/>
            <a:ext cx="4427537" cy="761737"/>
          </a:xfrm>
          <a:prstGeom prst="rect">
            <a:avLst/>
          </a:prstGeom>
          <a:noFill/>
          <a:ln w="9525">
            <a:noFill/>
            <a:miter lim="800000"/>
            <a:headEnd/>
            <a:tailEnd/>
          </a:ln>
        </p:spPr>
        <p:txBody>
          <a:bodyPr lIns="91430" tIns="45715" rIns="91430" bIns="45715">
            <a:spAutoFit/>
          </a:bodyPr>
          <a:lstStyle/>
          <a:p>
            <a:pPr eaLnBrk="1" hangingPunct="1"/>
            <a:r>
              <a:rPr lang="en-US" sz="1200" dirty="0">
                <a:latin typeface="Arial" charset="0"/>
              </a:rPr>
              <a:t>Regions</a:t>
            </a:r>
            <a:r>
              <a:rPr lang="fr-CA" sz="1200" dirty="0">
                <a:latin typeface="Arial" charset="0"/>
              </a:rPr>
              <a:t> : HN, HS, TROPICS;</a:t>
            </a:r>
          </a:p>
          <a:p>
            <a:pPr eaLnBrk="1" hangingPunct="1"/>
            <a:r>
              <a:rPr lang="fr-CA" sz="1200" dirty="0" err="1">
                <a:latin typeface="Arial" charset="0"/>
              </a:rPr>
              <a:t>Obs_types</a:t>
            </a:r>
            <a:r>
              <a:rPr lang="fr-CA" sz="1200" dirty="0">
                <a:latin typeface="Arial" charset="0"/>
              </a:rPr>
              <a:t> : AI, GO, PR, SF, SW, AMSU-A, AMSU-B, RAOB;</a:t>
            </a:r>
          </a:p>
          <a:p>
            <a:pPr eaLnBrk="1" hangingPunct="1">
              <a:spcBef>
                <a:spcPct val="50000"/>
              </a:spcBef>
            </a:pPr>
            <a:endParaRPr lang="fr-FR" sz="1200" dirty="0">
              <a:latin typeface="Arial" charset="0"/>
            </a:endParaRPr>
          </a:p>
        </p:txBody>
      </p:sp>
      <p:sp>
        <p:nvSpPr>
          <p:cNvPr id="5125" name="Rectangle 5"/>
          <p:cNvSpPr>
            <a:spLocks noGrp="1" noChangeArrowheads="1"/>
          </p:cNvSpPr>
          <p:nvPr>
            <p:ph type="title"/>
          </p:nvPr>
        </p:nvSpPr>
        <p:spPr>
          <a:noFill/>
        </p:spPr>
        <p:txBody>
          <a:bodyPr/>
          <a:lstStyle/>
          <a:p>
            <a:pPr eaLnBrk="1" hangingPunct="1"/>
            <a:r>
              <a:rPr lang="fr-FR" sz="2400" i="1" dirty="0" smtClean="0"/>
              <a:t>DFS in </a:t>
            </a:r>
            <a:r>
              <a:rPr lang="fr-FR" sz="2400" i="1" dirty="0" err="1" smtClean="0"/>
              <a:t>MSC’s</a:t>
            </a:r>
            <a:r>
              <a:rPr lang="fr-FR" sz="2400" i="1" dirty="0" smtClean="0"/>
              <a:t> 3D-Var and 4D-Var </a:t>
            </a:r>
            <a:r>
              <a:rPr lang="fr-FR" sz="2400" i="1" dirty="0" err="1" smtClean="0"/>
              <a:t>systems</a:t>
            </a:r>
            <a:endParaRPr lang="fr-FR" sz="2400" i="1" dirty="0" smtClean="0"/>
          </a:p>
        </p:txBody>
      </p:sp>
      <p:sp>
        <p:nvSpPr>
          <p:cNvPr id="5126" name="Text Box 6"/>
          <p:cNvSpPr txBox="1">
            <a:spLocks noChangeArrowheads="1"/>
          </p:cNvSpPr>
          <p:nvPr/>
        </p:nvSpPr>
        <p:spPr bwMode="auto">
          <a:xfrm>
            <a:off x="539750" y="1125538"/>
            <a:ext cx="8064500" cy="371541"/>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fr-CA" sz="1800" b="1" dirty="0">
                <a:solidFill>
                  <a:srgbClr val="000066"/>
                </a:solidFill>
                <a:latin typeface="Arial" charset="0"/>
              </a:rPr>
              <a:t>DFS for </a:t>
            </a:r>
            <a:r>
              <a:rPr lang="fr-CA" sz="1800" b="1" dirty="0" err="1">
                <a:solidFill>
                  <a:srgbClr val="000066"/>
                </a:solidFill>
                <a:latin typeface="Arial" charset="0"/>
              </a:rPr>
              <a:t>each</a:t>
            </a:r>
            <a:r>
              <a:rPr lang="fr-CA" sz="1800" b="1" dirty="0">
                <a:solidFill>
                  <a:srgbClr val="000066"/>
                </a:solidFill>
                <a:latin typeface="Arial" charset="0"/>
              </a:rPr>
              <a:t> type of observations</a:t>
            </a:r>
            <a:endParaRPr lang="fr-FR" sz="1800" b="1" dirty="0">
              <a:latin typeface="Arial" charset="0"/>
            </a:endParaRPr>
          </a:p>
        </p:txBody>
      </p:sp>
      <p:grpSp>
        <p:nvGrpSpPr>
          <p:cNvPr id="2" name="Group 7"/>
          <p:cNvGrpSpPr>
            <a:grpSpLocks/>
          </p:cNvGrpSpPr>
          <p:nvPr/>
        </p:nvGrpSpPr>
        <p:grpSpPr bwMode="auto">
          <a:xfrm>
            <a:off x="34925" y="3354389"/>
            <a:ext cx="8978900" cy="3387725"/>
            <a:chOff x="22" y="2113"/>
            <a:chExt cx="5656" cy="2134"/>
          </a:xfrm>
        </p:grpSpPr>
        <p:pic>
          <p:nvPicPr>
            <p:cNvPr id="5128" name="Picture 8" descr="dfs_3d_regions_all07"/>
            <p:cNvPicPr>
              <a:picLocks noChangeAspect="1" noChangeArrowheads="1"/>
            </p:cNvPicPr>
            <p:nvPr/>
          </p:nvPicPr>
          <p:blipFill>
            <a:blip r:embed="rId5" cstate="print"/>
            <a:srcRect/>
            <a:stretch>
              <a:fillRect/>
            </a:stretch>
          </p:blipFill>
          <p:spPr bwMode="auto">
            <a:xfrm>
              <a:off x="22" y="2113"/>
              <a:ext cx="2845" cy="2134"/>
            </a:xfrm>
            <a:prstGeom prst="rect">
              <a:avLst/>
            </a:prstGeom>
            <a:noFill/>
            <a:ln w="9525">
              <a:noFill/>
              <a:miter lim="800000"/>
              <a:headEnd/>
              <a:tailEnd/>
            </a:ln>
          </p:spPr>
        </p:pic>
        <p:pic>
          <p:nvPicPr>
            <p:cNvPr id="5129" name="Picture 9" descr="dfs_4d_regions_all07"/>
            <p:cNvPicPr>
              <a:picLocks noChangeAspect="1" noChangeArrowheads="1"/>
            </p:cNvPicPr>
            <p:nvPr/>
          </p:nvPicPr>
          <p:blipFill>
            <a:blip r:embed="rId6" cstate="print"/>
            <a:srcRect/>
            <a:stretch>
              <a:fillRect/>
            </a:stretch>
          </p:blipFill>
          <p:spPr bwMode="auto">
            <a:xfrm>
              <a:off x="2833" y="2113"/>
              <a:ext cx="2845" cy="213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i="1" dirty="0" err="1" smtClean="0">
                <a:solidFill>
                  <a:srgbClr val="000066"/>
                </a:solidFill>
              </a:rPr>
              <a:t>Assimilated</a:t>
            </a:r>
            <a:r>
              <a:rPr lang="fr-CA" i="1" dirty="0" smtClean="0">
                <a:solidFill>
                  <a:srgbClr val="000066"/>
                </a:solidFill>
              </a:rPr>
              <a:t> observations in </a:t>
            </a:r>
            <a:r>
              <a:rPr lang="fr-CA" i="1" dirty="0" err="1" smtClean="0">
                <a:solidFill>
                  <a:srgbClr val="000066"/>
                </a:solidFill>
              </a:rPr>
              <a:t>each</a:t>
            </a:r>
            <a:r>
              <a:rPr lang="fr-CA" i="1" dirty="0" smtClean="0">
                <a:solidFill>
                  <a:srgbClr val="000066"/>
                </a:solidFill>
              </a:rPr>
              <a:t> </a:t>
            </a:r>
            <a:r>
              <a:rPr lang="fr-CA" i="1" dirty="0" err="1" smtClean="0">
                <a:solidFill>
                  <a:srgbClr val="000066"/>
                </a:solidFill>
              </a:rPr>
              <a:t>region</a:t>
            </a:r>
            <a:r>
              <a:rPr lang="fr-CA" sz="1400" dirty="0" smtClean="0">
                <a:solidFill>
                  <a:srgbClr val="000066"/>
                </a:solidFill>
              </a:rPr>
              <a:t> </a:t>
            </a:r>
            <a:r>
              <a:rPr lang="fr-CA" sz="1400" dirty="0" smtClean="0"/>
              <a:t> </a:t>
            </a:r>
            <a:endParaRPr lang="fr-FR" sz="1400" dirty="0" smtClean="0"/>
          </a:p>
        </p:txBody>
      </p:sp>
      <p:grpSp>
        <p:nvGrpSpPr>
          <p:cNvPr id="2" name="Group 3"/>
          <p:cNvGrpSpPr>
            <a:grpSpLocks/>
          </p:cNvGrpSpPr>
          <p:nvPr/>
        </p:nvGrpSpPr>
        <p:grpSpPr bwMode="auto">
          <a:xfrm>
            <a:off x="38101" y="1863726"/>
            <a:ext cx="8975725" cy="3387725"/>
            <a:chOff x="24" y="1174"/>
            <a:chExt cx="5654" cy="2134"/>
          </a:xfrm>
        </p:grpSpPr>
        <p:pic>
          <p:nvPicPr>
            <p:cNvPr id="19461" name="Picture 4" descr="nb_data_3d_regions_all07"/>
            <p:cNvPicPr>
              <a:picLocks noChangeAspect="1" noChangeArrowheads="1"/>
            </p:cNvPicPr>
            <p:nvPr/>
          </p:nvPicPr>
          <p:blipFill>
            <a:blip r:embed="rId2" cstate="print"/>
            <a:srcRect/>
            <a:stretch>
              <a:fillRect/>
            </a:stretch>
          </p:blipFill>
          <p:spPr bwMode="auto">
            <a:xfrm>
              <a:off x="24" y="1174"/>
              <a:ext cx="2845" cy="2134"/>
            </a:xfrm>
            <a:prstGeom prst="rect">
              <a:avLst/>
            </a:prstGeom>
            <a:noFill/>
            <a:ln w="9525">
              <a:noFill/>
              <a:miter lim="800000"/>
              <a:headEnd/>
              <a:tailEnd/>
            </a:ln>
          </p:spPr>
        </p:pic>
        <p:pic>
          <p:nvPicPr>
            <p:cNvPr id="19462" name="Picture 5" descr="nb_data_4d_regions_all07"/>
            <p:cNvPicPr>
              <a:picLocks noChangeAspect="1" noChangeArrowheads="1"/>
            </p:cNvPicPr>
            <p:nvPr/>
          </p:nvPicPr>
          <p:blipFill>
            <a:blip r:embed="rId3" cstate="print"/>
            <a:srcRect/>
            <a:stretch>
              <a:fillRect/>
            </a:stretch>
          </p:blipFill>
          <p:spPr bwMode="auto">
            <a:xfrm>
              <a:off x="2833" y="1174"/>
              <a:ext cx="2845" cy="2134"/>
            </a:xfrm>
            <a:prstGeom prst="rect">
              <a:avLst/>
            </a:prstGeom>
            <a:noFill/>
            <a:ln w="9525">
              <a:noFill/>
              <a:miter lim="800000"/>
              <a:headEnd/>
              <a:tailEnd/>
            </a:ln>
          </p:spPr>
        </p:pic>
      </p:grpSp>
      <p:sp>
        <p:nvSpPr>
          <p:cNvPr id="19460" name="Text Box 6"/>
          <p:cNvSpPr txBox="1">
            <a:spLocks noChangeArrowheads="1"/>
          </p:cNvSpPr>
          <p:nvPr/>
        </p:nvSpPr>
        <p:spPr bwMode="auto">
          <a:xfrm>
            <a:off x="6324600" y="6172200"/>
            <a:ext cx="2598788" cy="461665"/>
          </a:xfrm>
          <a:prstGeom prst="rect">
            <a:avLst/>
          </a:prstGeom>
          <a:noFill/>
          <a:ln w="12700">
            <a:noFill/>
            <a:miter lim="800000"/>
            <a:headEnd type="none" w="sm" len="sm"/>
            <a:tailEnd type="none" w="sm" len="sm"/>
          </a:ln>
        </p:spPr>
        <p:txBody>
          <a:bodyPr wrap="none" lIns="91430" tIns="45715" rIns="91430" bIns="45715">
            <a:spAutoFit/>
          </a:bodyPr>
          <a:lstStyle/>
          <a:p>
            <a:r>
              <a:rPr lang="en-US" dirty="0" err="1" smtClean="0">
                <a:latin typeface="Arial" charset="0"/>
              </a:rPr>
              <a:t>Lupu</a:t>
            </a:r>
            <a:r>
              <a:rPr lang="en-US" dirty="0" smtClean="0">
                <a:latin typeface="Arial" charset="0"/>
              </a:rPr>
              <a:t> </a:t>
            </a:r>
            <a:r>
              <a:rPr lang="en-US" i="1" dirty="0" smtClean="0">
                <a:latin typeface="Arial" charset="0"/>
              </a:rPr>
              <a:t>et al. </a:t>
            </a:r>
            <a:r>
              <a:rPr lang="en-US" dirty="0" smtClean="0">
                <a:latin typeface="Arial" charset="0"/>
              </a:rPr>
              <a:t>(2009)</a:t>
            </a:r>
            <a:endParaRPr lang="en-US"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fr-CA" sz="2000" i="1" dirty="0" smtClean="0">
                <a:solidFill>
                  <a:srgbClr val="000066"/>
                </a:solidFill>
              </a:rPr>
              <a:t>Observation impact  per observation in </a:t>
            </a:r>
            <a:r>
              <a:rPr lang="fr-CA" sz="2000" i="1" dirty="0" err="1" smtClean="0">
                <a:solidFill>
                  <a:srgbClr val="000066"/>
                </a:solidFill>
              </a:rPr>
              <a:t>each</a:t>
            </a:r>
            <a:r>
              <a:rPr lang="fr-CA" sz="2000" i="1" dirty="0" smtClean="0">
                <a:solidFill>
                  <a:srgbClr val="000066"/>
                </a:solidFill>
              </a:rPr>
              <a:t> </a:t>
            </a:r>
            <a:r>
              <a:rPr lang="fr-CA" sz="2000" i="1" dirty="0" err="1" smtClean="0">
                <a:solidFill>
                  <a:srgbClr val="000066"/>
                </a:solidFill>
              </a:rPr>
              <a:t>region</a:t>
            </a:r>
            <a:endParaRPr lang="fr-FR" sz="2000" i="1" dirty="0" smtClean="0">
              <a:solidFill>
                <a:srgbClr val="000066"/>
              </a:solidFill>
            </a:endParaRPr>
          </a:p>
        </p:txBody>
      </p:sp>
      <p:graphicFrame>
        <p:nvGraphicFramePr>
          <p:cNvPr id="6146" name="Object 3"/>
          <p:cNvGraphicFramePr>
            <a:graphicFrameLocks noGrp="1" noChangeAspect="1"/>
          </p:cNvGraphicFramePr>
          <p:nvPr>
            <p:ph idx="1"/>
          </p:nvPr>
        </p:nvGraphicFramePr>
        <p:xfrm>
          <a:off x="3527426" y="1214439"/>
          <a:ext cx="2017713" cy="631825"/>
        </p:xfrm>
        <a:graphic>
          <a:graphicData uri="http://schemas.openxmlformats.org/presentationml/2006/ole">
            <mc:AlternateContent xmlns:mc="http://schemas.openxmlformats.org/markup-compatibility/2006">
              <mc:Choice xmlns:v="urn:schemas-microsoft-com:vml" Requires="v">
                <p:oleObj spid="_x0000_s5124" name="Equation" r:id="rId3" imgW="1460160" imgH="457200" progId="Equation.3">
                  <p:embed/>
                </p:oleObj>
              </mc:Choice>
              <mc:Fallback>
                <p:oleObj name="Equation" r:id="rId3" imgW="146016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426" y="1214439"/>
                        <a:ext cx="2017713" cy="631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38101" y="1863726"/>
            <a:ext cx="8975725" cy="3387725"/>
            <a:chOff x="24" y="1174"/>
            <a:chExt cx="5654" cy="2134"/>
          </a:xfrm>
        </p:grpSpPr>
        <p:pic>
          <p:nvPicPr>
            <p:cNvPr id="6150" name="Picture 5" descr="1_dfs_per_obs_3d_regions_all07"/>
            <p:cNvPicPr>
              <a:picLocks noChangeAspect="1" noChangeArrowheads="1"/>
            </p:cNvPicPr>
            <p:nvPr/>
          </p:nvPicPr>
          <p:blipFill>
            <a:blip r:embed="rId5" cstate="print"/>
            <a:srcRect/>
            <a:stretch>
              <a:fillRect/>
            </a:stretch>
          </p:blipFill>
          <p:spPr bwMode="auto">
            <a:xfrm>
              <a:off x="24" y="1174"/>
              <a:ext cx="2845" cy="2134"/>
            </a:xfrm>
            <a:prstGeom prst="rect">
              <a:avLst/>
            </a:prstGeom>
            <a:noFill/>
            <a:ln w="9525">
              <a:noFill/>
              <a:miter lim="800000"/>
              <a:headEnd/>
              <a:tailEnd/>
            </a:ln>
          </p:spPr>
        </p:pic>
        <p:pic>
          <p:nvPicPr>
            <p:cNvPr id="6151" name="Picture 6" descr="1_dfs_per_obs_4d_regions_all07"/>
            <p:cNvPicPr>
              <a:picLocks noChangeAspect="1" noChangeArrowheads="1"/>
            </p:cNvPicPr>
            <p:nvPr/>
          </p:nvPicPr>
          <p:blipFill>
            <a:blip r:embed="rId6" cstate="print"/>
            <a:srcRect/>
            <a:stretch>
              <a:fillRect/>
            </a:stretch>
          </p:blipFill>
          <p:spPr bwMode="auto">
            <a:xfrm>
              <a:off x="2833" y="1174"/>
              <a:ext cx="2845" cy="2134"/>
            </a:xfrm>
            <a:prstGeom prst="rect">
              <a:avLst/>
            </a:prstGeom>
            <a:noFill/>
            <a:ln w="9525">
              <a:noFill/>
              <a:miter lim="800000"/>
              <a:headEnd/>
              <a:tailEnd/>
            </a:ln>
          </p:spPr>
        </p:pic>
      </p:grpSp>
      <p:sp>
        <p:nvSpPr>
          <p:cNvPr id="8" name="Text Box 6"/>
          <p:cNvSpPr txBox="1">
            <a:spLocks noChangeArrowheads="1"/>
          </p:cNvSpPr>
          <p:nvPr/>
        </p:nvSpPr>
        <p:spPr bwMode="auto">
          <a:xfrm>
            <a:off x="6324600" y="6172200"/>
            <a:ext cx="2598788" cy="461665"/>
          </a:xfrm>
          <a:prstGeom prst="rect">
            <a:avLst/>
          </a:prstGeom>
          <a:noFill/>
          <a:ln w="12700">
            <a:noFill/>
            <a:miter lim="800000"/>
            <a:headEnd type="none" w="sm" len="sm"/>
            <a:tailEnd type="none" w="sm" len="sm"/>
          </a:ln>
        </p:spPr>
        <p:txBody>
          <a:bodyPr wrap="none" lIns="91430" tIns="45715" rIns="91430" bIns="45715">
            <a:spAutoFit/>
          </a:bodyPr>
          <a:lstStyle/>
          <a:p>
            <a:r>
              <a:rPr lang="en-US" dirty="0" err="1" smtClean="0">
                <a:latin typeface="Arial" charset="0"/>
              </a:rPr>
              <a:t>Lupu</a:t>
            </a:r>
            <a:r>
              <a:rPr lang="en-US" dirty="0" smtClean="0">
                <a:latin typeface="Arial" charset="0"/>
              </a:rPr>
              <a:t> </a:t>
            </a:r>
            <a:r>
              <a:rPr lang="en-US" i="1" dirty="0" smtClean="0">
                <a:latin typeface="Arial" charset="0"/>
              </a:rPr>
              <a:t>et al. </a:t>
            </a:r>
            <a:r>
              <a:rPr lang="en-US" dirty="0" smtClean="0">
                <a:latin typeface="Arial" charset="0"/>
              </a:rPr>
              <a:t>(2009)</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673101" y="44450"/>
            <a:ext cx="8229600" cy="1143000"/>
          </a:xfrm>
          <a:prstGeom prst="rect">
            <a:avLst/>
          </a:prstGeom>
          <a:noFill/>
          <a:ln w="9525">
            <a:noFill/>
            <a:miter lim="800000"/>
            <a:headEnd/>
            <a:tailEnd/>
          </a:ln>
        </p:spPr>
        <p:txBody>
          <a:bodyPr lIns="91430" tIns="45715" rIns="91430" bIns="45715" anchor="ctr"/>
          <a:lstStyle/>
          <a:p>
            <a:pPr algn="ctr" eaLnBrk="1" hangingPunct="1"/>
            <a:r>
              <a:rPr lang="fr-CA" sz="2000" i="1" dirty="0" err="1">
                <a:solidFill>
                  <a:schemeClr val="tx2"/>
                </a:solidFill>
                <a:latin typeface="Arial" charset="0"/>
              </a:rPr>
              <a:t>OSEs</a:t>
            </a:r>
            <a:r>
              <a:rPr lang="fr-CA" sz="2000" i="1" dirty="0">
                <a:solidFill>
                  <a:schemeClr val="tx2"/>
                </a:solidFill>
                <a:latin typeface="Arial" charset="0"/>
              </a:rPr>
              <a:t> </a:t>
            </a:r>
            <a:r>
              <a:rPr lang="fr-CA" sz="2000" i="1" dirty="0" err="1">
                <a:solidFill>
                  <a:schemeClr val="tx2"/>
                </a:solidFill>
                <a:latin typeface="Arial" charset="0"/>
              </a:rPr>
              <a:t>experiments</a:t>
            </a:r>
            <a:r>
              <a:rPr lang="fr-CA" sz="2000" i="1" dirty="0">
                <a:solidFill>
                  <a:schemeClr val="tx2"/>
                </a:solidFill>
                <a:latin typeface="Arial" charset="0"/>
              </a:rPr>
              <a:t>: </a:t>
            </a:r>
            <a:r>
              <a:rPr lang="fr-CA" sz="2000" b="1" i="1" dirty="0">
                <a:solidFill>
                  <a:schemeClr val="tx2"/>
                </a:solidFill>
                <a:latin typeface="Arial" charset="0"/>
              </a:rPr>
              <a:t>3D-Var and 4D-Var, </a:t>
            </a:r>
            <a:r>
              <a:rPr lang="fr-CA" sz="2000" b="1" i="1" dirty="0" err="1">
                <a:solidFill>
                  <a:schemeClr val="tx2"/>
                </a:solidFill>
                <a:latin typeface="Arial" charset="0"/>
              </a:rPr>
              <a:t>North</a:t>
            </a:r>
            <a:r>
              <a:rPr lang="fr-CA" sz="2000" b="1" i="1" dirty="0">
                <a:solidFill>
                  <a:schemeClr val="tx2"/>
                </a:solidFill>
                <a:latin typeface="Arial" charset="0"/>
              </a:rPr>
              <a:t> </a:t>
            </a:r>
            <a:r>
              <a:rPr lang="fr-CA" sz="2000" b="1" i="1" dirty="0" err="1">
                <a:solidFill>
                  <a:schemeClr val="tx2"/>
                </a:solidFill>
                <a:latin typeface="Arial" charset="0"/>
              </a:rPr>
              <a:t>America</a:t>
            </a:r>
            <a:endParaRPr lang="fr-FR" sz="2000" b="1" i="1" dirty="0">
              <a:latin typeface="Arial" charset="0"/>
            </a:endParaRPr>
          </a:p>
        </p:txBody>
      </p:sp>
      <p:pic>
        <p:nvPicPr>
          <p:cNvPr id="7172" name="Picture 3" descr="OSEs_3d_NA_all07"/>
          <p:cNvPicPr>
            <a:picLocks noChangeAspect="1" noChangeArrowheads="1"/>
          </p:cNvPicPr>
          <p:nvPr/>
        </p:nvPicPr>
        <p:blipFill>
          <a:blip r:embed="rId3" cstate="print"/>
          <a:srcRect/>
          <a:stretch>
            <a:fillRect/>
          </a:stretch>
        </p:blipFill>
        <p:spPr bwMode="auto">
          <a:xfrm>
            <a:off x="585788" y="1798639"/>
            <a:ext cx="3714750" cy="2786062"/>
          </a:xfrm>
          <a:prstGeom prst="rect">
            <a:avLst/>
          </a:prstGeom>
          <a:noFill/>
          <a:ln w="9525">
            <a:noFill/>
            <a:miter lim="800000"/>
            <a:headEnd/>
            <a:tailEnd/>
          </a:ln>
        </p:spPr>
      </p:pic>
      <p:pic>
        <p:nvPicPr>
          <p:cNvPr id="7173" name="Picture 4" descr="OSEs_4d_NA_all07"/>
          <p:cNvPicPr>
            <a:picLocks noChangeAspect="1" noChangeArrowheads="1"/>
          </p:cNvPicPr>
          <p:nvPr/>
        </p:nvPicPr>
        <p:blipFill>
          <a:blip r:embed="rId4" cstate="print"/>
          <a:srcRect/>
          <a:stretch>
            <a:fillRect/>
          </a:stretch>
        </p:blipFill>
        <p:spPr bwMode="auto">
          <a:xfrm>
            <a:off x="4556125" y="1798639"/>
            <a:ext cx="3714750" cy="2786062"/>
          </a:xfrm>
          <a:prstGeom prst="rect">
            <a:avLst/>
          </a:prstGeom>
          <a:noFill/>
          <a:ln w="9525">
            <a:noFill/>
            <a:miter lim="800000"/>
            <a:headEnd/>
            <a:tailEnd/>
          </a:ln>
        </p:spPr>
      </p:pic>
      <p:sp>
        <p:nvSpPr>
          <p:cNvPr id="7174" name="Text Box 5"/>
          <p:cNvSpPr txBox="1">
            <a:spLocks noChangeArrowheads="1"/>
          </p:cNvSpPr>
          <p:nvPr/>
        </p:nvSpPr>
        <p:spPr bwMode="auto">
          <a:xfrm>
            <a:off x="0" y="692151"/>
            <a:ext cx="1331913" cy="371541"/>
          </a:xfrm>
          <a:prstGeom prst="rect">
            <a:avLst/>
          </a:prstGeom>
          <a:noFill/>
          <a:ln w="9525">
            <a:noFill/>
            <a:miter lim="800000"/>
            <a:headEnd/>
            <a:tailEnd/>
          </a:ln>
        </p:spPr>
        <p:txBody>
          <a:bodyPr lIns="91430" tIns="45715" rIns="91430" bIns="45715">
            <a:spAutoFit/>
          </a:bodyPr>
          <a:lstStyle/>
          <a:p>
            <a:pPr eaLnBrk="1" hangingPunct="1">
              <a:spcBef>
                <a:spcPct val="50000"/>
              </a:spcBef>
            </a:pPr>
            <a:endParaRPr lang="fr-CA" sz="1800" dirty="0">
              <a:latin typeface="Arial" charset="0"/>
            </a:endParaRPr>
          </a:p>
        </p:txBody>
      </p:sp>
      <p:graphicFrame>
        <p:nvGraphicFramePr>
          <p:cNvPr id="7170" name="Object 6"/>
          <p:cNvGraphicFramePr>
            <a:graphicFrameLocks noChangeAspect="1"/>
          </p:cNvGraphicFramePr>
          <p:nvPr/>
        </p:nvGraphicFramePr>
        <p:xfrm>
          <a:off x="827088" y="1125539"/>
          <a:ext cx="760412" cy="720725"/>
        </p:xfrm>
        <a:graphic>
          <a:graphicData uri="http://schemas.openxmlformats.org/presentationml/2006/ole">
            <mc:AlternateContent xmlns:mc="http://schemas.openxmlformats.org/markup-compatibility/2006">
              <mc:Choice xmlns:v="urn:schemas-microsoft-com:vml" Requires="v">
                <p:oleObj spid="_x0000_s6148" name="Equation" r:id="rId5" imgW="482400" imgH="457200" progId="Equation.3">
                  <p:embed/>
                </p:oleObj>
              </mc:Choice>
              <mc:Fallback>
                <p:oleObj name="Equation" r:id="rId5" imgW="4824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125539"/>
                        <a:ext cx="760412"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 Box 7"/>
          <p:cNvSpPr txBox="1">
            <a:spLocks noChangeArrowheads="1"/>
          </p:cNvSpPr>
          <p:nvPr/>
        </p:nvSpPr>
        <p:spPr bwMode="auto">
          <a:xfrm>
            <a:off x="1692275" y="1341438"/>
            <a:ext cx="7272338" cy="371541"/>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fr-CA" sz="1800" dirty="0">
                <a:latin typeface="Arial" charset="0"/>
              </a:rPr>
              <a:t>DFS values per </a:t>
            </a:r>
            <a:r>
              <a:rPr lang="fr-CA" sz="1800" dirty="0" err="1">
                <a:latin typeface="Arial" charset="0"/>
              </a:rPr>
              <a:t>obstype</a:t>
            </a:r>
            <a:r>
              <a:rPr lang="fr-CA" sz="1800" dirty="0">
                <a:latin typeface="Arial" charset="0"/>
              </a:rPr>
              <a:t> </a:t>
            </a:r>
            <a:r>
              <a:rPr lang="fr-CA" sz="1800" dirty="0" err="1">
                <a:latin typeface="Arial" charset="0"/>
              </a:rPr>
              <a:t>normalized</a:t>
            </a:r>
            <a:r>
              <a:rPr lang="fr-CA" sz="1800" dirty="0">
                <a:latin typeface="Arial" charset="0"/>
              </a:rPr>
              <a:t> by the </a:t>
            </a:r>
            <a:r>
              <a:rPr lang="fr-CA" sz="1800" dirty="0" err="1">
                <a:latin typeface="Arial" charset="0"/>
              </a:rPr>
              <a:t>number</a:t>
            </a:r>
            <a:r>
              <a:rPr lang="fr-CA" sz="1800" dirty="0">
                <a:latin typeface="Arial" charset="0"/>
              </a:rPr>
              <a:t> of observations.</a:t>
            </a:r>
            <a:endParaRPr lang="fr-FR" sz="1800" dirty="0">
              <a:latin typeface="Arial" charset="0"/>
            </a:endParaRPr>
          </a:p>
        </p:txBody>
      </p:sp>
      <p:sp>
        <p:nvSpPr>
          <p:cNvPr id="7176" name="Text Box 8"/>
          <p:cNvSpPr txBox="1">
            <a:spLocks noChangeArrowheads="1"/>
          </p:cNvSpPr>
          <p:nvPr/>
        </p:nvSpPr>
        <p:spPr bwMode="auto">
          <a:xfrm>
            <a:off x="900113" y="4724401"/>
            <a:ext cx="8135937" cy="1877427"/>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fr-CA" sz="1600" dirty="0">
                <a:solidFill>
                  <a:srgbClr val="009900"/>
                </a:solidFill>
                <a:latin typeface="Arial" charset="0"/>
              </a:rPr>
              <a:t>NO_RAOB: DFS per single observation </a:t>
            </a:r>
            <a:r>
              <a:rPr lang="fr-CA" sz="1600" dirty="0" err="1">
                <a:solidFill>
                  <a:srgbClr val="009900"/>
                </a:solidFill>
                <a:latin typeface="Arial" charset="0"/>
              </a:rPr>
              <a:t>notably</a:t>
            </a:r>
            <a:r>
              <a:rPr lang="fr-CA" sz="1600" dirty="0">
                <a:solidFill>
                  <a:srgbClr val="009900"/>
                </a:solidFill>
                <a:latin typeface="Arial" charset="0"/>
              </a:rPr>
              <a:t> </a:t>
            </a:r>
            <a:r>
              <a:rPr lang="fr-CA" sz="1600" dirty="0" err="1">
                <a:solidFill>
                  <a:srgbClr val="009900"/>
                </a:solidFill>
                <a:latin typeface="Arial" charset="0"/>
              </a:rPr>
              <a:t>increases</a:t>
            </a:r>
            <a:r>
              <a:rPr lang="fr-CA" sz="1600" dirty="0">
                <a:solidFill>
                  <a:srgbClr val="009900"/>
                </a:solidFill>
                <a:latin typeface="Arial" charset="0"/>
              </a:rPr>
              <a:t>, </a:t>
            </a:r>
            <a:r>
              <a:rPr lang="fr-CA" sz="1600" dirty="0" err="1">
                <a:solidFill>
                  <a:srgbClr val="009900"/>
                </a:solidFill>
                <a:latin typeface="Arial" charset="0"/>
              </a:rPr>
              <a:t>especially</a:t>
            </a:r>
            <a:r>
              <a:rPr lang="fr-CA" sz="1600" dirty="0">
                <a:solidFill>
                  <a:srgbClr val="009900"/>
                </a:solidFill>
                <a:latin typeface="Arial" charset="0"/>
              </a:rPr>
              <a:t> for 	     AMSU-B and GO;</a:t>
            </a:r>
          </a:p>
          <a:p>
            <a:pPr eaLnBrk="1" hangingPunct="1">
              <a:spcBef>
                <a:spcPct val="50000"/>
              </a:spcBef>
            </a:pPr>
            <a:endParaRPr lang="fr-CA" sz="1600" dirty="0">
              <a:solidFill>
                <a:srgbClr val="009900"/>
              </a:solidFill>
              <a:latin typeface="Arial" charset="0"/>
            </a:endParaRPr>
          </a:p>
          <a:p>
            <a:pPr eaLnBrk="1" hangingPunct="1">
              <a:spcBef>
                <a:spcPct val="50000"/>
              </a:spcBef>
            </a:pPr>
            <a:r>
              <a:rPr lang="fr-CA" sz="1600" dirty="0">
                <a:solidFill>
                  <a:srgbClr val="000066"/>
                </a:solidFill>
                <a:latin typeface="Arial" charset="0"/>
              </a:rPr>
              <a:t>NO_AIRCRAFT: DFS per single observation </a:t>
            </a:r>
            <a:r>
              <a:rPr lang="fr-CA" sz="1600" dirty="0" err="1">
                <a:solidFill>
                  <a:srgbClr val="000066"/>
                </a:solidFill>
                <a:latin typeface="Arial" charset="0"/>
              </a:rPr>
              <a:t>notably</a:t>
            </a:r>
            <a:r>
              <a:rPr lang="fr-CA" sz="1600" dirty="0">
                <a:solidFill>
                  <a:srgbClr val="000066"/>
                </a:solidFill>
                <a:latin typeface="Arial" charset="0"/>
              </a:rPr>
              <a:t> </a:t>
            </a:r>
            <a:r>
              <a:rPr lang="fr-CA" sz="1600" dirty="0" err="1">
                <a:solidFill>
                  <a:srgbClr val="000066"/>
                </a:solidFill>
                <a:latin typeface="Arial" charset="0"/>
              </a:rPr>
              <a:t>increases</a:t>
            </a:r>
            <a:r>
              <a:rPr lang="fr-CA" sz="1600" dirty="0">
                <a:solidFill>
                  <a:srgbClr val="000066"/>
                </a:solidFill>
                <a:latin typeface="Arial" charset="0"/>
              </a:rPr>
              <a:t>, </a:t>
            </a:r>
            <a:r>
              <a:rPr lang="fr-CA" sz="1600" dirty="0" err="1">
                <a:solidFill>
                  <a:srgbClr val="000066"/>
                </a:solidFill>
                <a:latin typeface="Arial" charset="0"/>
              </a:rPr>
              <a:t>especially</a:t>
            </a:r>
            <a:r>
              <a:rPr lang="fr-CA" sz="1600" dirty="0">
                <a:solidFill>
                  <a:srgbClr val="000066"/>
                </a:solidFill>
                <a:latin typeface="Arial" charset="0"/>
              </a:rPr>
              <a:t> for 	    RAOB, SF and PR; For </a:t>
            </a:r>
            <a:r>
              <a:rPr lang="en-US" sz="1600" dirty="0">
                <a:solidFill>
                  <a:srgbClr val="000066"/>
                </a:solidFill>
                <a:latin typeface="Arial" charset="0"/>
              </a:rPr>
              <a:t>other observations (GO, SW and AMSU-B) DFS per </a:t>
            </a:r>
            <a:r>
              <a:rPr lang="en-US" sz="1600" dirty="0" err="1">
                <a:solidFill>
                  <a:srgbClr val="000066"/>
                </a:solidFill>
                <a:latin typeface="Arial" charset="0"/>
              </a:rPr>
              <a:t>obs</a:t>
            </a:r>
            <a:r>
              <a:rPr lang="en-US" sz="1600" dirty="0">
                <a:solidFill>
                  <a:srgbClr val="000066"/>
                </a:solidFill>
                <a:latin typeface="Arial" charset="0"/>
              </a:rPr>
              <a:t> </a:t>
            </a:r>
            <a:r>
              <a:rPr lang="fr-FR" sz="1600" dirty="0" err="1">
                <a:solidFill>
                  <a:srgbClr val="000066"/>
                </a:solidFill>
                <a:latin typeface="Arial" charset="0"/>
              </a:rPr>
              <a:t>also</a:t>
            </a:r>
            <a:r>
              <a:rPr lang="fr-FR" sz="1600" dirty="0">
                <a:solidFill>
                  <a:srgbClr val="000066"/>
                </a:solidFill>
                <a:latin typeface="Arial" charset="0"/>
              </a:rPr>
              <a:t> </a:t>
            </a:r>
            <a:r>
              <a:rPr lang="fr-FR" sz="1600" dirty="0" err="1">
                <a:solidFill>
                  <a:srgbClr val="000066"/>
                </a:solidFill>
                <a:latin typeface="Arial" charset="0"/>
              </a:rPr>
              <a:t>increases</a:t>
            </a:r>
            <a:r>
              <a:rPr lang="fr-FR" sz="1600" dirty="0">
                <a:solidFill>
                  <a:srgbClr val="000066"/>
                </a:solidFill>
                <a:latin typeface="Arial" charset="0"/>
              </a:rPr>
              <a:t> </a:t>
            </a:r>
            <a:r>
              <a:rPr lang="fr-FR" sz="1600" dirty="0" err="1">
                <a:solidFill>
                  <a:srgbClr val="000066"/>
                </a:solidFill>
                <a:latin typeface="Arial" charset="0"/>
              </a:rPr>
              <a:t>slightly</a:t>
            </a:r>
            <a:r>
              <a:rPr lang="fr-FR" sz="1600" dirty="0">
                <a:solidFill>
                  <a:srgbClr val="000066"/>
                </a:solidFill>
                <a:latin typeface="Arial" charset="0"/>
              </a:rPr>
              <a:t>.</a:t>
            </a:r>
          </a:p>
        </p:txBody>
      </p:sp>
      <p:grpSp>
        <p:nvGrpSpPr>
          <p:cNvPr id="2" name="Group 13"/>
          <p:cNvGrpSpPr>
            <a:grpSpLocks/>
          </p:cNvGrpSpPr>
          <p:nvPr/>
        </p:nvGrpSpPr>
        <p:grpSpPr bwMode="auto">
          <a:xfrm>
            <a:off x="3203576" y="2565401"/>
            <a:ext cx="4752975" cy="1873250"/>
            <a:chOff x="2018" y="1616"/>
            <a:chExt cx="2994" cy="1180"/>
          </a:xfrm>
        </p:grpSpPr>
        <p:sp>
          <p:nvSpPr>
            <p:cNvPr id="7178" name="Oval 9"/>
            <p:cNvSpPr>
              <a:spLocks noChangeArrowheads="1"/>
            </p:cNvSpPr>
            <p:nvPr/>
          </p:nvSpPr>
          <p:spPr bwMode="auto">
            <a:xfrm>
              <a:off x="2018" y="2341"/>
              <a:ext cx="182" cy="409"/>
            </a:xfrm>
            <a:prstGeom prst="ellipse">
              <a:avLst/>
            </a:prstGeom>
            <a:noFill/>
            <a:ln w="12700">
              <a:solidFill>
                <a:schemeClr val="tx1"/>
              </a:solidFill>
              <a:round/>
              <a:headEnd type="none" w="sm" len="sm"/>
              <a:tailEnd type="none" w="sm" len="sm"/>
            </a:ln>
          </p:spPr>
          <p:txBody>
            <a:bodyPr wrap="none" anchor="ctr"/>
            <a:lstStyle/>
            <a:p>
              <a:endParaRPr lang="fr-CA"/>
            </a:p>
          </p:txBody>
        </p:sp>
        <p:sp>
          <p:nvSpPr>
            <p:cNvPr id="7179" name="Oval 10"/>
            <p:cNvSpPr>
              <a:spLocks noChangeArrowheads="1"/>
            </p:cNvSpPr>
            <p:nvPr/>
          </p:nvSpPr>
          <p:spPr bwMode="auto">
            <a:xfrm>
              <a:off x="4513" y="2387"/>
              <a:ext cx="182" cy="409"/>
            </a:xfrm>
            <a:prstGeom prst="ellipse">
              <a:avLst/>
            </a:prstGeom>
            <a:noFill/>
            <a:ln w="12700">
              <a:solidFill>
                <a:schemeClr val="tx1"/>
              </a:solidFill>
              <a:round/>
              <a:headEnd type="none" w="sm" len="sm"/>
              <a:tailEnd type="none" w="sm" len="sm"/>
            </a:ln>
          </p:spPr>
          <p:txBody>
            <a:bodyPr wrap="none" anchor="ctr"/>
            <a:lstStyle/>
            <a:p>
              <a:endParaRPr lang="fr-CA"/>
            </a:p>
          </p:txBody>
        </p:sp>
        <p:sp>
          <p:nvSpPr>
            <p:cNvPr id="7180" name="Oval 11"/>
            <p:cNvSpPr>
              <a:spLocks noChangeArrowheads="1"/>
            </p:cNvSpPr>
            <p:nvPr/>
          </p:nvSpPr>
          <p:spPr bwMode="auto">
            <a:xfrm>
              <a:off x="2336" y="1616"/>
              <a:ext cx="182" cy="409"/>
            </a:xfrm>
            <a:prstGeom prst="ellipse">
              <a:avLst/>
            </a:prstGeom>
            <a:noFill/>
            <a:ln w="12700">
              <a:solidFill>
                <a:schemeClr val="tx1"/>
              </a:solidFill>
              <a:round/>
              <a:headEnd type="none" w="sm" len="sm"/>
              <a:tailEnd type="none" w="sm" len="sm"/>
            </a:ln>
          </p:spPr>
          <p:txBody>
            <a:bodyPr wrap="none" anchor="ctr"/>
            <a:lstStyle/>
            <a:p>
              <a:endParaRPr lang="fr-CA"/>
            </a:p>
          </p:txBody>
        </p:sp>
        <p:sp>
          <p:nvSpPr>
            <p:cNvPr id="7181" name="Oval 12"/>
            <p:cNvSpPr>
              <a:spLocks noChangeArrowheads="1"/>
            </p:cNvSpPr>
            <p:nvPr/>
          </p:nvSpPr>
          <p:spPr bwMode="auto">
            <a:xfrm>
              <a:off x="4830" y="1752"/>
              <a:ext cx="182" cy="409"/>
            </a:xfrm>
            <a:prstGeom prst="ellipse">
              <a:avLst/>
            </a:prstGeom>
            <a:noFill/>
            <a:ln w="12700">
              <a:solidFill>
                <a:schemeClr val="tx1"/>
              </a:solidFill>
              <a:round/>
              <a:headEnd type="none" w="sm" len="sm"/>
              <a:tailEnd type="none" w="sm" len="sm"/>
            </a:ln>
          </p:spPr>
          <p:txBody>
            <a:bodyPr wrap="none" anchor="ctr"/>
            <a:lstStyle/>
            <a:p>
              <a:endParaRPr lang="fr-CA"/>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8"/>
          <p:cNvSpPr txBox="1">
            <a:spLocks noChangeArrowheads="1"/>
          </p:cNvSpPr>
          <p:nvPr/>
        </p:nvSpPr>
        <p:spPr bwMode="auto">
          <a:xfrm>
            <a:off x="762000" y="4191000"/>
            <a:ext cx="7467600" cy="1463675"/>
          </a:xfrm>
          <a:prstGeom prst="rect">
            <a:avLst/>
          </a:prstGeom>
          <a:noFill/>
          <a:ln w="9525">
            <a:noFill/>
            <a:miter lim="800000"/>
            <a:headEnd/>
            <a:tailEnd/>
          </a:ln>
        </p:spPr>
        <p:txBody>
          <a:bodyPr>
            <a:spAutoFit/>
          </a:bodyPr>
          <a:lstStyle/>
          <a:p>
            <a:pPr eaLnBrk="1" hangingPunct="1">
              <a:spcBef>
                <a:spcPct val="50000"/>
              </a:spcBef>
            </a:pPr>
            <a:r>
              <a:rPr lang="en-US" sz="2000" dirty="0">
                <a:latin typeface="Arial" charset="0"/>
              </a:rPr>
              <a:t>Observations move the model state from the “</a:t>
            </a:r>
            <a:r>
              <a:rPr lang="en-US" sz="2000" b="1" dirty="0">
                <a:solidFill>
                  <a:srgbClr val="339966"/>
                </a:solidFill>
                <a:latin typeface="Arial" charset="0"/>
              </a:rPr>
              <a:t>background</a:t>
            </a:r>
            <a:r>
              <a:rPr lang="en-US" sz="2000" dirty="0">
                <a:latin typeface="Arial" charset="0"/>
              </a:rPr>
              <a:t>” trajectory to the new “</a:t>
            </a:r>
            <a:r>
              <a:rPr lang="en-US" sz="2000" b="1" dirty="0">
                <a:solidFill>
                  <a:srgbClr val="CC3300"/>
                </a:solidFill>
                <a:latin typeface="Arial" charset="0"/>
              </a:rPr>
              <a:t>analysis</a:t>
            </a:r>
            <a:r>
              <a:rPr lang="en-US" sz="2000" dirty="0">
                <a:latin typeface="Arial" charset="0"/>
              </a:rPr>
              <a:t>” trajectory</a:t>
            </a:r>
          </a:p>
          <a:p>
            <a:pPr eaLnBrk="1" hangingPunct="1">
              <a:spcBef>
                <a:spcPct val="50000"/>
              </a:spcBef>
            </a:pPr>
            <a:r>
              <a:rPr lang="en-US" sz="2000" dirty="0">
                <a:latin typeface="Arial" charset="0"/>
              </a:rPr>
              <a:t>The difference in forecast error norms,                 , is due to the combined impact of all observations assimilated at 00UTC</a:t>
            </a:r>
            <a:r>
              <a:rPr lang="en-US" sz="2000" dirty="0">
                <a:solidFill>
                  <a:schemeClr val="bg2"/>
                </a:solidFill>
                <a:latin typeface="Arial" charset="0"/>
              </a:rPr>
              <a:t> </a:t>
            </a:r>
          </a:p>
        </p:txBody>
      </p:sp>
      <p:sp>
        <p:nvSpPr>
          <p:cNvPr id="12295" name="Rectangle 4"/>
          <p:cNvSpPr>
            <a:spLocks noGrp="1" noChangeArrowheads="1"/>
          </p:cNvSpPr>
          <p:nvPr>
            <p:ph type="title" sz="quarter" idx="4294967295"/>
          </p:nvPr>
        </p:nvSpPr>
        <p:spPr>
          <a:xfrm>
            <a:off x="323850" y="447675"/>
            <a:ext cx="8712200" cy="868363"/>
          </a:xfrm>
        </p:spPr>
        <p:txBody>
          <a:bodyPr/>
          <a:lstStyle/>
          <a:p>
            <a:pPr>
              <a:tabLst>
                <a:tab pos="450850" algn="l"/>
              </a:tabLst>
            </a:pPr>
            <a:r>
              <a:rPr lang="en-US" sz="3200" smtClean="0"/>
              <a:t>Observation Impact Methodology</a:t>
            </a:r>
            <a:r>
              <a:rPr lang="en-US" sz="1600" b="0" smtClean="0">
                <a:solidFill>
                  <a:srgbClr val="CC3300"/>
                </a:solidFill>
              </a:rPr>
              <a:t/>
            </a:r>
            <a:br>
              <a:rPr lang="en-US" sz="1600" b="0" smtClean="0">
                <a:solidFill>
                  <a:srgbClr val="CC3300"/>
                </a:solidFill>
              </a:rPr>
            </a:br>
            <a:r>
              <a:rPr lang="en-US" sz="2400" b="0" smtClean="0">
                <a:solidFill>
                  <a:schemeClr val="tx1"/>
                </a:solidFill>
              </a:rPr>
              <a:t>(</a:t>
            </a:r>
            <a:r>
              <a:rPr lang="en-US" sz="2000" b="0" smtClean="0">
                <a:solidFill>
                  <a:schemeClr val="tx1"/>
                </a:solidFill>
              </a:rPr>
              <a:t>Langland and Baker, 2004)</a:t>
            </a:r>
            <a:r>
              <a:rPr lang="en-US" sz="1600" b="0" smtClean="0">
                <a:solidFill>
                  <a:srgbClr val="CC3300"/>
                </a:solidFill>
              </a:rPr>
              <a:t> </a:t>
            </a:r>
          </a:p>
        </p:txBody>
      </p:sp>
      <p:graphicFrame>
        <p:nvGraphicFramePr>
          <p:cNvPr id="12290" name="Object 5"/>
          <p:cNvGraphicFramePr>
            <a:graphicFrameLocks noGrp="1" noChangeAspect="1"/>
          </p:cNvGraphicFramePr>
          <p:nvPr>
            <p:ph sz="quarter" idx="4294967295"/>
          </p:nvPr>
        </p:nvGraphicFramePr>
        <p:xfrm>
          <a:off x="2289175" y="2179638"/>
          <a:ext cx="490538" cy="242887"/>
        </p:xfrm>
        <a:graphic>
          <a:graphicData uri="http://schemas.openxmlformats.org/presentationml/2006/ole">
            <mc:AlternateContent xmlns:mc="http://schemas.openxmlformats.org/markup-compatibility/2006">
              <mc:Choice xmlns:v="urn:schemas-microsoft-com:vml" Requires="v">
                <p:oleObj spid="_x0000_s129032" name="Equation" r:id="rId4" imgW="495000" imgH="228600" progId="Equation.DSMT4">
                  <p:embed/>
                </p:oleObj>
              </mc:Choice>
              <mc:Fallback>
                <p:oleObj name="Equation" r:id="rId4" imgW="495000" imgH="228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2179638"/>
                        <a:ext cx="490538" cy="24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6" name="Picture 11" descr="scan2"/>
          <p:cNvPicPr>
            <a:picLocks noChangeAspect="1" noChangeArrowheads="1"/>
          </p:cNvPicPr>
          <p:nvPr/>
        </p:nvPicPr>
        <p:blipFill>
          <a:blip r:embed="rId6" cstate="print">
            <a:lum contrast="-8000"/>
          </a:blip>
          <a:srcRect l="11504" t="-3290" r="45615" b="83250"/>
          <a:stretch>
            <a:fillRect/>
          </a:stretch>
        </p:blipFill>
        <p:spPr bwMode="auto">
          <a:xfrm>
            <a:off x="2235200" y="1525588"/>
            <a:ext cx="3725863" cy="2689225"/>
          </a:xfrm>
          <a:prstGeom prst="rect">
            <a:avLst/>
          </a:prstGeom>
          <a:noFill/>
          <a:ln w="9525">
            <a:noFill/>
            <a:miter lim="800000"/>
            <a:headEnd/>
            <a:tailEnd/>
          </a:ln>
        </p:spPr>
      </p:pic>
      <p:sp>
        <p:nvSpPr>
          <p:cNvPr id="12297" name="Text Box 12"/>
          <p:cNvSpPr txBox="1">
            <a:spLocks noChangeArrowheads="1"/>
          </p:cNvSpPr>
          <p:nvPr/>
        </p:nvSpPr>
        <p:spPr bwMode="auto">
          <a:xfrm>
            <a:off x="2490788" y="1600200"/>
            <a:ext cx="1524000" cy="396875"/>
          </a:xfrm>
          <a:prstGeom prst="rect">
            <a:avLst/>
          </a:prstGeom>
          <a:solidFill>
            <a:srgbClr val="DDDDDD"/>
          </a:solidFill>
          <a:ln w="9525">
            <a:noFill/>
            <a:miter lim="800000"/>
            <a:headEnd/>
            <a:tailEnd/>
          </a:ln>
        </p:spPr>
        <p:txBody>
          <a:bodyPr>
            <a:spAutoFit/>
          </a:bodyPr>
          <a:lstStyle/>
          <a:p>
            <a:pPr algn="ctr" eaLnBrk="1" hangingPunct="1">
              <a:spcBef>
                <a:spcPct val="50000"/>
              </a:spcBef>
            </a:pPr>
            <a:r>
              <a:rPr lang="en-US" sz="1000" b="1" dirty="0">
                <a:latin typeface="Arial" charset="0"/>
              </a:rPr>
              <a:t>OBSERVATIONS ASSIMILATED   </a:t>
            </a:r>
          </a:p>
        </p:txBody>
      </p:sp>
      <p:sp>
        <p:nvSpPr>
          <p:cNvPr id="12298" name="Text Box 13"/>
          <p:cNvSpPr txBox="1">
            <a:spLocks noChangeArrowheads="1"/>
          </p:cNvSpPr>
          <p:nvPr/>
        </p:nvSpPr>
        <p:spPr bwMode="auto">
          <a:xfrm>
            <a:off x="2767013" y="3471863"/>
            <a:ext cx="2667000" cy="366712"/>
          </a:xfrm>
          <a:prstGeom prst="rect">
            <a:avLst/>
          </a:prstGeom>
          <a:solidFill>
            <a:srgbClr val="E6E6E6"/>
          </a:solidFill>
          <a:ln w="9525">
            <a:noFill/>
            <a:miter lim="800000"/>
            <a:headEnd/>
            <a:tailEnd/>
          </a:ln>
        </p:spPr>
        <p:txBody>
          <a:bodyPr>
            <a:spAutoFit/>
          </a:bodyPr>
          <a:lstStyle/>
          <a:p>
            <a:pPr eaLnBrk="1" hangingPunct="1">
              <a:spcBef>
                <a:spcPct val="50000"/>
              </a:spcBef>
            </a:pPr>
            <a:r>
              <a:rPr lang="en-US" sz="1800" b="1">
                <a:latin typeface="Arial" charset="0"/>
              </a:rPr>
              <a:t>00UTC                + 24h </a:t>
            </a:r>
          </a:p>
        </p:txBody>
      </p:sp>
      <p:graphicFrame>
        <p:nvGraphicFramePr>
          <p:cNvPr id="12291" name="Object 9"/>
          <p:cNvGraphicFramePr>
            <a:graphicFrameLocks noGrp="1" noChangeAspect="1"/>
          </p:cNvGraphicFramePr>
          <p:nvPr>
            <p:ph sz="quarter" idx="4294967295"/>
          </p:nvPr>
        </p:nvGraphicFramePr>
        <p:xfrm>
          <a:off x="5364163" y="4876800"/>
          <a:ext cx="898525" cy="476250"/>
        </p:xfrm>
        <a:graphic>
          <a:graphicData uri="http://schemas.openxmlformats.org/presentationml/2006/ole">
            <mc:AlternateContent xmlns:mc="http://schemas.openxmlformats.org/markup-compatibility/2006">
              <mc:Choice xmlns:v="urn:schemas-microsoft-com:vml" Requires="v">
                <p:oleObj spid="_x0000_s129033" name="Equation" r:id="rId7" imgW="495000" imgH="228600" progId="Equation.DSMT4">
                  <p:embed/>
                </p:oleObj>
              </mc:Choice>
              <mc:Fallback>
                <p:oleObj name="Equation" r:id="rId7" imgW="495000" imgH="2286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876800"/>
                        <a:ext cx="8985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0"/>
          <p:cNvGraphicFramePr>
            <a:graphicFrameLocks noGrp="1" noChangeAspect="1"/>
          </p:cNvGraphicFramePr>
          <p:nvPr>
            <p:ph sz="quarter" idx="4294967295"/>
          </p:nvPr>
        </p:nvGraphicFramePr>
        <p:xfrm>
          <a:off x="5175250" y="2290763"/>
          <a:ext cx="493713" cy="561975"/>
        </p:xfrm>
        <a:graphic>
          <a:graphicData uri="http://schemas.openxmlformats.org/presentationml/2006/ole">
            <mc:AlternateContent xmlns:mc="http://schemas.openxmlformats.org/markup-compatibility/2006">
              <mc:Choice xmlns:v="urn:schemas-microsoft-com:vml" Requires="v">
                <p:oleObj spid="_x0000_s129034" name="Equation" r:id="rId8" imgW="203040" imgH="215640" progId="Equation.DSMT4">
                  <p:embed/>
                </p:oleObj>
              </mc:Choice>
              <mc:Fallback>
                <p:oleObj name="Equation" r:id="rId8" imgW="203040" imgH="21564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5250" y="2290763"/>
                        <a:ext cx="493713" cy="561975"/>
                      </a:xfrm>
                      <a:prstGeom prst="rect">
                        <a:avLst/>
                      </a:prstGeom>
                      <a:solidFill>
                        <a:srgbClr val="E6E6E6"/>
                      </a:solidFill>
                    </p:spPr>
                  </p:pic>
                </p:oleObj>
              </mc:Fallback>
            </mc:AlternateContent>
          </a:graphicData>
        </a:graphic>
      </p:graphicFrame>
      <p:graphicFrame>
        <p:nvGraphicFramePr>
          <p:cNvPr id="12293" name="Object 11"/>
          <p:cNvGraphicFramePr>
            <a:graphicFrameLocks noGrp="1" noChangeAspect="1"/>
          </p:cNvGraphicFramePr>
          <p:nvPr>
            <p:ph sz="quarter" idx="4294967295"/>
          </p:nvPr>
        </p:nvGraphicFramePr>
        <p:xfrm>
          <a:off x="5148263" y="1719263"/>
          <a:ext cx="523875" cy="631825"/>
        </p:xfrm>
        <a:graphic>
          <a:graphicData uri="http://schemas.openxmlformats.org/presentationml/2006/ole">
            <mc:AlternateContent xmlns:mc="http://schemas.openxmlformats.org/markup-compatibility/2006">
              <mc:Choice xmlns:v="urn:schemas-microsoft-com:vml" Requires="v">
                <p:oleObj spid="_x0000_s129035" name="Equation" r:id="rId10" imgW="203040" imgH="228600" progId="Equation.DSMT4">
                  <p:embed/>
                </p:oleObj>
              </mc:Choice>
              <mc:Fallback>
                <p:oleObj name="Equation" r:id="rId10" imgW="203040" imgH="2286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1719263"/>
                        <a:ext cx="523875" cy="631825"/>
                      </a:xfrm>
                      <a:prstGeom prst="rect">
                        <a:avLst/>
                      </a:prstGeom>
                      <a:solidFill>
                        <a:srgbClr val="E6E6E6"/>
                      </a:solidFill>
                    </p:spPr>
                  </p:pic>
                </p:oleObj>
              </mc:Fallback>
            </mc:AlternateContent>
          </a:graphicData>
        </a:graphic>
      </p:graphicFrame>
      <p:graphicFrame>
        <p:nvGraphicFramePr>
          <p:cNvPr id="129030" name="Object 6"/>
          <p:cNvGraphicFramePr>
            <a:graphicFrameLocks noChangeAspect="1"/>
          </p:cNvGraphicFramePr>
          <p:nvPr/>
        </p:nvGraphicFramePr>
        <p:xfrm>
          <a:off x="609600" y="5711824"/>
          <a:ext cx="7371375" cy="765175"/>
        </p:xfrm>
        <a:graphic>
          <a:graphicData uri="http://schemas.openxmlformats.org/presentationml/2006/ole">
            <mc:AlternateContent xmlns:mc="http://schemas.openxmlformats.org/markup-compatibility/2006">
              <mc:Choice xmlns:v="urn:schemas-microsoft-com:vml" Requires="v">
                <p:oleObj spid="_x0000_s129036" name="Equation" r:id="rId12" imgW="4279680" imgH="444240" progId="Equation.3">
                  <p:embed/>
                </p:oleObj>
              </mc:Choice>
              <mc:Fallback>
                <p:oleObj name="Equation" r:id="rId12" imgW="4279680" imgH="4442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5711824"/>
                        <a:ext cx="7371375"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27088" y="620713"/>
            <a:ext cx="7772400" cy="533400"/>
          </a:xfrm>
        </p:spPr>
        <p:txBody>
          <a:bodyPr/>
          <a:lstStyle/>
          <a:p>
            <a:r>
              <a:rPr lang="en-CA" sz="2400" dirty="0" smtClean="0"/>
              <a:t>Observation impact (Langland and Baker, 2004)</a:t>
            </a:r>
            <a:endParaRPr lang="en-CA" sz="2400" dirty="0"/>
          </a:p>
        </p:txBody>
      </p:sp>
      <p:grpSp>
        <p:nvGrpSpPr>
          <p:cNvPr id="2" name="Group 40"/>
          <p:cNvGrpSpPr>
            <a:grpSpLocks/>
          </p:cNvGrpSpPr>
          <p:nvPr/>
        </p:nvGrpSpPr>
        <p:grpSpPr bwMode="auto">
          <a:xfrm>
            <a:off x="1187450" y="1268416"/>
            <a:ext cx="6732588" cy="3937000"/>
            <a:chOff x="816" y="1177"/>
            <a:chExt cx="4241" cy="2480"/>
          </a:xfrm>
        </p:grpSpPr>
        <p:sp>
          <p:nvSpPr>
            <p:cNvPr id="104451" name="Line 3"/>
            <p:cNvSpPr>
              <a:spLocks noChangeShapeType="1"/>
            </p:cNvSpPr>
            <p:nvPr/>
          </p:nvSpPr>
          <p:spPr bwMode="auto">
            <a:xfrm>
              <a:off x="4105" y="1706"/>
              <a:ext cx="0" cy="318"/>
            </a:xfrm>
            <a:prstGeom prst="line">
              <a:avLst/>
            </a:prstGeom>
            <a:noFill/>
            <a:ln w="28575">
              <a:solidFill>
                <a:schemeClr val="tx1"/>
              </a:solidFill>
              <a:round/>
              <a:headEnd type="triangle" w="med" len="med"/>
              <a:tailEnd type="triangle" w="med" len="med"/>
            </a:ln>
            <a:effectLst/>
          </p:spPr>
          <p:txBody>
            <a:bodyPr/>
            <a:lstStyle/>
            <a:p>
              <a:pPr defTabSz="914210"/>
              <a:endParaRPr lang="fr-CA" dirty="0" smtClean="0">
                <a:solidFill>
                  <a:srgbClr val="000000"/>
                </a:solidFill>
              </a:endParaRPr>
            </a:p>
          </p:txBody>
        </p:sp>
        <p:sp>
          <p:nvSpPr>
            <p:cNvPr id="104454" name="Rectangle 6"/>
            <p:cNvSpPr>
              <a:spLocks noChangeArrowheads="1"/>
            </p:cNvSpPr>
            <p:nvPr/>
          </p:nvSpPr>
          <p:spPr bwMode="auto">
            <a:xfrm>
              <a:off x="816" y="1177"/>
              <a:ext cx="4241" cy="2480"/>
            </a:xfrm>
            <a:prstGeom prst="rect">
              <a:avLst/>
            </a:prstGeom>
            <a:solidFill>
              <a:srgbClr val="FFFFFF"/>
            </a:solidFill>
            <a:ln w="9525">
              <a:solidFill>
                <a:srgbClr val="000000"/>
              </a:solidFill>
              <a:miter lim="800000"/>
              <a:headEnd/>
              <a:tailEnd/>
            </a:ln>
          </p:spPr>
          <p:txBody>
            <a:bodyPr anchor="ctr"/>
            <a:lstStyle/>
            <a:p>
              <a:pPr defTabSz="914210"/>
              <a:endParaRPr lang="fr-CA" dirty="0" smtClean="0">
                <a:solidFill>
                  <a:srgbClr val="000000"/>
                </a:solidFill>
              </a:endParaRPr>
            </a:p>
          </p:txBody>
        </p:sp>
        <p:sp>
          <p:nvSpPr>
            <p:cNvPr id="104455" name="Line 7"/>
            <p:cNvSpPr>
              <a:spLocks noChangeShapeType="1"/>
            </p:cNvSpPr>
            <p:nvPr/>
          </p:nvSpPr>
          <p:spPr bwMode="auto">
            <a:xfrm>
              <a:off x="1753" y="3044"/>
              <a:ext cx="2077" cy="1"/>
            </a:xfrm>
            <a:prstGeom prst="line">
              <a:avLst/>
            </a:prstGeom>
            <a:noFill/>
            <a:ln w="38100">
              <a:solidFill>
                <a:srgbClr val="000000"/>
              </a:solidFill>
              <a:round/>
              <a:headEnd/>
              <a:tailEnd/>
            </a:ln>
          </p:spPr>
          <p:txBody>
            <a:bodyPr/>
            <a:lstStyle/>
            <a:p>
              <a:pPr defTabSz="914210"/>
              <a:endParaRPr lang="fr-CA" dirty="0" smtClean="0">
                <a:solidFill>
                  <a:srgbClr val="000000"/>
                </a:solidFill>
              </a:endParaRPr>
            </a:p>
          </p:txBody>
        </p:sp>
        <p:sp>
          <p:nvSpPr>
            <p:cNvPr id="104456" name="Oval 8"/>
            <p:cNvSpPr>
              <a:spLocks noChangeArrowheads="1"/>
            </p:cNvSpPr>
            <p:nvPr/>
          </p:nvSpPr>
          <p:spPr bwMode="auto">
            <a:xfrm>
              <a:off x="1697" y="2405"/>
              <a:ext cx="113" cy="127"/>
            </a:xfrm>
            <a:prstGeom prst="ellipse">
              <a:avLst/>
            </a:prstGeom>
            <a:solidFill>
              <a:srgbClr val="000000"/>
            </a:solidFill>
            <a:ln w="9525">
              <a:solidFill>
                <a:srgbClr val="000000"/>
              </a:solidFill>
              <a:round/>
              <a:headEnd/>
              <a:tailEnd/>
            </a:ln>
          </p:spPr>
          <p:txBody>
            <a:bodyPr anchor="ctr"/>
            <a:lstStyle/>
            <a:p>
              <a:pPr defTabSz="914210"/>
              <a:endParaRPr lang="fr-CA" dirty="0" smtClean="0">
                <a:solidFill>
                  <a:srgbClr val="000000"/>
                </a:solidFill>
              </a:endParaRPr>
            </a:p>
          </p:txBody>
        </p:sp>
        <p:grpSp>
          <p:nvGrpSpPr>
            <p:cNvPr id="3" name="Group 9"/>
            <p:cNvGrpSpPr>
              <a:grpSpLocks/>
            </p:cNvGrpSpPr>
            <p:nvPr/>
          </p:nvGrpSpPr>
          <p:grpSpPr bwMode="auto">
            <a:xfrm>
              <a:off x="1810" y="2298"/>
              <a:ext cx="2091" cy="319"/>
              <a:chOff x="1392" y="1408"/>
              <a:chExt cx="1776" cy="240"/>
            </a:xfrm>
          </p:grpSpPr>
          <p:sp>
            <p:nvSpPr>
              <p:cNvPr id="104458" name="Oval 10"/>
              <p:cNvSpPr>
                <a:spLocks noChangeArrowheads="1"/>
              </p:cNvSpPr>
              <p:nvPr/>
            </p:nvSpPr>
            <p:spPr bwMode="auto">
              <a:xfrm>
                <a:off x="3072" y="1488"/>
                <a:ext cx="96" cy="96"/>
              </a:xfrm>
              <a:prstGeom prst="ellipse">
                <a:avLst/>
              </a:prstGeom>
              <a:solidFill>
                <a:srgbClr val="000000"/>
              </a:solidFill>
              <a:ln w="19050">
                <a:solidFill>
                  <a:srgbClr val="000000"/>
                </a:solidFill>
                <a:round/>
                <a:headEnd/>
                <a:tailEnd/>
              </a:ln>
            </p:spPr>
            <p:txBody>
              <a:bodyPr anchor="ctr"/>
              <a:lstStyle/>
              <a:p>
                <a:pPr defTabSz="914210"/>
                <a:endParaRPr lang="fr-CA" dirty="0" smtClean="0">
                  <a:solidFill>
                    <a:srgbClr val="000000"/>
                  </a:solidFill>
                </a:endParaRPr>
              </a:p>
            </p:txBody>
          </p:sp>
          <p:sp>
            <p:nvSpPr>
              <p:cNvPr id="104459" name="Freeform 11"/>
              <p:cNvSpPr>
                <a:spLocks/>
              </p:cNvSpPr>
              <p:nvPr/>
            </p:nvSpPr>
            <p:spPr bwMode="auto">
              <a:xfrm>
                <a:off x="1392" y="1408"/>
                <a:ext cx="1728" cy="240"/>
              </a:xfrm>
              <a:custGeom>
                <a:avLst/>
                <a:gdLst/>
                <a:ahLst/>
                <a:cxnLst>
                  <a:cxn ang="0">
                    <a:pos x="0" y="128"/>
                  </a:cxn>
                  <a:cxn ang="0">
                    <a:pos x="336" y="32"/>
                  </a:cxn>
                  <a:cxn ang="0">
                    <a:pos x="624" y="32"/>
                  </a:cxn>
                  <a:cxn ang="0">
                    <a:pos x="960" y="224"/>
                  </a:cxn>
                  <a:cxn ang="0">
                    <a:pos x="1344" y="128"/>
                  </a:cxn>
                </a:cxnLst>
                <a:rect l="0" t="0" r="r" b="b"/>
                <a:pathLst>
                  <a:path w="1344" h="240">
                    <a:moveTo>
                      <a:pt x="0" y="128"/>
                    </a:moveTo>
                    <a:cubicBezTo>
                      <a:pt x="116" y="88"/>
                      <a:pt x="232" y="48"/>
                      <a:pt x="336" y="32"/>
                    </a:cubicBezTo>
                    <a:cubicBezTo>
                      <a:pt x="440" y="16"/>
                      <a:pt x="520" y="0"/>
                      <a:pt x="624" y="32"/>
                    </a:cubicBezTo>
                    <a:cubicBezTo>
                      <a:pt x="728" y="64"/>
                      <a:pt x="840" y="208"/>
                      <a:pt x="960" y="224"/>
                    </a:cubicBezTo>
                    <a:cubicBezTo>
                      <a:pt x="1080" y="240"/>
                      <a:pt x="1212" y="184"/>
                      <a:pt x="1344" y="128"/>
                    </a:cubicBezTo>
                  </a:path>
                </a:pathLst>
              </a:custGeom>
              <a:noFill/>
              <a:ln w="19050" cmpd="sng">
                <a:solidFill>
                  <a:srgbClr val="000000"/>
                </a:solidFill>
                <a:round/>
                <a:headEnd/>
                <a:tailEnd/>
              </a:ln>
              <a:effectLst/>
            </p:spPr>
            <p:txBody>
              <a:bodyPr/>
              <a:lstStyle/>
              <a:p>
                <a:pPr defTabSz="914210"/>
                <a:endParaRPr lang="fr-CA" dirty="0" smtClean="0">
                  <a:solidFill>
                    <a:srgbClr val="000000"/>
                  </a:solidFill>
                </a:endParaRPr>
              </a:p>
            </p:txBody>
          </p:sp>
        </p:grpSp>
        <p:sp>
          <p:nvSpPr>
            <p:cNvPr id="104460" name="Oval 12"/>
            <p:cNvSpPr>
              <a:spLocks noChangeArrowheads="1"/>
            </p:cNvSpPr>
            <p:nvPr/>
          </p:nvSpPr>
          <p:spPr bwMode="auto">
            <a:xfrm>
              <a:off x="1697" y="2212"/>
              <a:ext cx="113" cy="127"/>
            </a:xfrm>
            <a:prstGeom prst="ellipse">
              <a:avLst/>
            </a:prstGeom>
            <a:solidFill>
              <a:srgbClr val="333399"/>
            </a:solidFill>
            <a:ln w="9525">
              <a:solidFill>
                <a:srgbClr val="000000"/>
              </a:solidFill>
              <a:round/>
              <a:headEnd/>
              <a:tailEnd/>
            </a:ln>
          </p:spPr>
          <p:txBody>
            <a:bodyPr anchor="ctr"/>
            <a:lstStyle/>
            <a:p>
              <a:pPr defTabSz="914210"/>
              <a:endParaRPr lang="fr-CA" dirty="0" smtClean="0">
                <a:solidFill>
                  <a:srgbClr val="000000"/>
                </a:solidFill>
              </a:endParaRPr>
            </a:p>
          </p:txBody>
        </p:sp>
        <p:grpSp>
          <p:nvGrpSpPr>
            <p:cNvPr id="4" name="Group 13"/>
            <p:cNvGrpSpPr>
              <a:grpSpLocks/>
            </p:cNvGrpSpPr>
            <p:nvPr/>
          </p:nvGrpSpPr>
          <p:grpSpPr bwMode="auto">
            <a:xfrm>
              <a:off x="1810" y="1893"/>
              <a:ext cx="2091" cy="383"/>
              <a:chOff x="1392" y="1104"/>
              <a:chExt cx="1776" cy="288"/>
            </a:xfrm>
          </p:grpSpPr>
          <p:sp>
            <p:nvSpPr>
              <p:cNvPr id="104462" name="Oval 14"/>
              <p:cNvSpPr>
                <a:spLocks noChangeArrowheads="1"/>
              </p:cNvSpPr>
              <p:nvPr/>
            </p:nvSpPr>
            <p:spPr bwMode="auto">
              <a:xfrm>
                <a:off x="3072" y="1152"/>
                <a:ext cx="96" cy="96"/>
              </a:xfrm>
              <a:prstGeom prst="ellipse">
                <a:avLst/>
              </a:prstGeom>
              <a:solidFill>
                <a:srgbClr val="333399"/>
              </a:solidFill>
              <a:ln w="6350">
                <a:solidFill>
                  <a:srgbClr val="000000"/>
                </a:solidFill>
                <a:round/>
                <a:headEnd/>
                <a:tailEnd/>
              </a:ln>
            </p:spPr>
            <p:txBody>
              <a:bodyPr anchor="ctr"/>
              <a:lstStyle/>
              <a:p>
                <a:pPr defTabSz="914210"/>
                <a:endParaRPr lang="fr-CA" dirty="0" smtClean="0">
                  <a:solidFill>
                    <a:srgbClr val="000000"/>
                  </a:solidFill>
                </a:endParaRPr>
              </a:p>
            </p:txBody>
          </p:sp>
          <p:sp>
            <p:nvSpPr>
              <p:cNvPr id="104463" name="Freeform 15"/>
              <p:cNvSpPr>
                <a:spLocks/>
              </p:cNvSpPr>
              <p:nvPr/>
            </p:nvSpPr>
            <p:spPr bwMode="auto">
              <a:xfrm>
                <a:off x="1392" y="1104"/>
                <a:ext cx="1728" cy="288"/>
              </a:xfrm>
              <a:custGeom>
                <a:avLst/>
                <a:gdLst/>
                <a:ahLst/>
                <a:cxnLst>
                  <a:cxn ang="0">
                    <a:pos x="0" y="216"/>
                  </a:cxn>
                  <a:cxn ang="0">
                    <a:pos x="288" y="168"/>
                  </a:cxn>
                  <a:cxn ang="0">
                    <a:pos x="528" y="24"/>
                  </a:cxn>
                  <a:cxn ang="0">
                    <a:pos x="720" y="24"/>
                  </a:cxn>
                  <a:cxn ang="0">
                    <a:pos x="912" y="120"/>
                  </a:cxn>
                  <a:cxn ang="0">
                    <a:pos x="1104" y="168"/>
                  </a:cxn>
                  <a:cxn ang="0">
                    <a:pos x="1344" y="72"/>
                  </a:cxn>
                </a:cxnLst>
                <a:rect l="0" t="0" r="r" b="b"/>
                <a:pathLst>
                  <a:path w="1344" h="216">
                    <a:moveTo>
                      <a:pt x="0" y="216"/>
                    </a:moveTo>
                    <a:cubicBezTo>
                      <a:pt x="100" y="208"/>
                      <a:pt x="200" y="200"/>
                      <a:pt x="288" y="168"/>
                    </a:cubicBezTo>
                    <a:cubicBezTo>
                      <a:pt x="376" y="136"/>
                      <a:pt x="456" y="48"/>
                      <a:pt x="528" y="24"/>
                    </a:cubicBezTo>
                    <a:cubicBezTo>
                      <a:pt x="600" y="0"/>
                      <a:pt x="656" y="8"/>
                      <a:pt x="720" y="24"/>
                    </a:cubicBezTo>
                    <a:cubicBezTo>
                      <a:pt x="784" y="40"/>
                      <a:pt x="848" y="96"/>
                      <a:pt x="912" y="120"/>
                    </a:cubicBezTo>
                    <a:cubicBezTo>
                      <a:pt x="976" y="144"/>
                      <a:pt x="1032" y="176"/>
                      <a:pt x="1104" y="168"/>
                    </a:cubicBezTo>
                    <a:cubicBezTo>
                      <a:pt x="1176" y="160"/>
                      <a:pt x="1260" y="116"/>
                      <a:pt x="1344" y="72"/>
                    </a:cubicBezTo>
                  </a:path>
                </a:pathLst>
              </a:custGeom>
              <a:noFill/>
              <a:ln w="19050" cmpd="sng">
                <a:solidFill>
                  <a:srgbClr val="333399"/>
                </a:solidFill>
                <a:round/>
                <a:headEnd/>
                <a:tailEnd/>
              </a:ln>
              <a:effectLst/>
            </p:spPr>
            <p:txBody>
              <a:bodyPr/>
              <a:lstStyle/>
              <a:p>
                <a:pPr defTabSz="914210"/>
                <a:endParaRPr lang="fr-CA" dirty="0" smtClean="0">
                  <a:solidFill>
                    <a:srgbClr val="000000"/>
                  </a:solidFill>
                </a:endParaRPr>
              </a:p>
            </p:txBody>
          </p:sp>
        </p:grpSp>
        <p:grpSp>
          <p:nvGrpSpPr>
            <p:cNvPr id="5" name="Group 16"/>
            <p:cNvGrpSpPr>
              <a:grpSpLocks/>
            </p:cNvGrpSpPr>
            <p:nvPr/>
          </p:nvGrpSpPr>
          <p:grpSpPr bwMode="auto">
            <a:xfrm>
              <a:off x="1980" y="1231"/>
              <a:ext cx="1696" cy="453"/>
              <a:chOff x="1536" y="768"/>
              <a:chExt cx="1488" cy="384"/>
            </a:xfrm>
          </p:grpSpPr>
          <p:sp>
            <p:nvSpPr>
              <p:cNvPr id="104465" name="AutoShape 17"/>
              <p:cNvSpPr>
                <a:spLocks noChangeArrowheads="1"/>
              </p:cNvSpPr>
              <p:nvPr/>
            </p:nvSpPr>
            <p:spPr bwMode="auto">
              <a:xfrm flipH="1">
                <a:off x="1536" y="768"/>
                <a:ext cx="1488" cy="384"/>
              </a:xfrm>
              <a:prstGeom prst="leftArrow">
                <a:avLst>
                  <a:gd name="adj1" fmla="val 50000"/>
                  <a:gd name="adj2" fmla="val 96875"/>
                </a:avLst>
              </a:prstGeom>
              <a:solidFill>
                <a:srgbClr val="DDDDDD"/>
              </a:solidFill>
              <a:ln w="9525">
                <a:noFill/>
                <a:miter lim="800000"/>
                <a:headEnd/>
                <a:tailEnd/>
              </a:ln>
            </p:spPr>
            <p:txBody>
              <a:bodyPr anchor="ctr"/>
              <a:lstStyle/>
              <a:p>
                <a:pPr defTabSz="914210"/>
                <a:endParaRPr lang="fr-CA" dirty="0" smtClean="0">
                  <a:solidFill>
                    <a:srgbClr val="000000"/>
                  </a:solidFill>
                </a:endParaRPr>
              </a:p>
            </p:txBody>
          </p:sp>
          <p:sp>
            <p:nvSpPr>
              <p:cNvPr id="104466" name="Rectangle 18"/>
              <p:cNvSpPr>
                <a:spLocks noChangeArrowheads="1"/>
              </p:cNvSpPr>
              <p:nvPr/>
            </p:nvSpPr>
            <p:spPr bwMode="auto">
              <a:xfrm>
                <a:off x="1920" y="864"/>
                <a:ext cx="624" cy="192"/>
              </a:xfrm>
              <a:prstGeom prst="rect">
                <a:avLst/>
              </a:prstGeom>
              <a:solidFill>
                <a:srgbClr val="DDDDDD"/>
              </a:solidFill>
              <a:ln w="9525">
                <a:noFill/>
                <a:miter lim="800000"/>
                <a:headEnd/>
                <a:tailEnd/>
              </a:ln>
            </p:spPr>
            <p:txBody>
              <a:bodyPr anchor="ctr"/>
              <a:lstStyle/>
              <a:p>
                <a:pPr algn="ctr" defTabSz="914210"/>
                <a:r>
                  <a:rPr lang="fr-CA" altLang="ja-JP" sz="1400" b="1" dirty="0" err="1" smtClean="0">
                    <a:solidFill>
                      <a:srgbClr val="000000"/>
                    </a:solidFill>
                    <a:latin typeface="Arial" pitchFamily="34" charset="0"/>
                    <a:ea typeface="MS Mincho" pitchFamily="49" charset="-128"/>
                  </a:rPr>
                  <a:t>Forecast</a:t>
                </a:r>
                <a:endParaRPr lang="fr-CA" sz="1400" b="1" dirty="0" smtClean="0">
                  <a:solidFill>
                    <a:srgbClr val="000000"/>
                  </a:solidFill>
                  <a:latin typeface="Arial" pitchFamily="34" charset="0"/>
                </a:endParaRPr>
              </a:p>
            </p:txBody>
          </p:sp>
        </p:grpSp>
        <p:sp>
          <p:nvSpPr>
            <p:cNvPr id="104467" name="Line 19"/>
            <p:cNvSpPr>
              <a:spLocks noChangeShapeType="1"/>
            </p:cNvSpPr>
            <p:nvPr/>
          </p:nvSpPr>
          <p:spPr bwMode="auto">
            <a:xfrm>
              <a:off x="3844" y="3044"/>
              <a:ext cx="509" cy="1"/>
            </a:xfrm>
            <a:prstGeom prst="line">
              <a:avLst/>
            </a:prstGeom>
            <a:noFill/>
            <a:ln w="38100">
              <a:solidFill>
                <a:srgbClr val="000000"/>
              </a:solidFill>
              <a:prstDash val="sysDot"/>
              <a:round/>
              <a:headEnd/>
              <a:tailEnd/>
            </a:ln>
          </p:spPr>
          <p:txBody>
            <a:bodyPr/>
            <a:lstStyle/>
            <a:p>
              <a:pPr defTabSz="914210"/>
              <a:endParaRPr lang="fr-CA" dirty="0" smtClean="0">
                <a:solidFill>
                  <a:srgbClr val="000000"/>
                </a:solidFill>
              </a:endParaRPr>
            </a:p>
          </p:txBody>
        </p:sp>
        <p:sp>
          <p:nvSpPr>
            <p:cNvPr id="104468" name="Line 20"/>
            <p:cNvSpPr>
              <a:spLocks noChangeShapeType="1"/>
            </p:cNvSpPr>
            <p:nvPr/>
          </p:nvSpPr>
          <p:spPr bwMode="auto">
            <a:xfrm>
              <a:off x="1753" y="2980"/>
              <a:ext cx="1" cy="126"/>
            </a:xfrm>
            <a:prstGeom prst="line">
              <a:avLst/>
            </a:prstGeom>
            <a:noFill/>
            <a:ln w="19050">
              <a:solidFill>
                <a:srgbClr val="000000"/>
              </a:solidFill>
              <a:round/>
              <a:headEnd/>
              <a:tailEnd/>
            </a:ln>
          </p:spPr>
          <p:txBody>
            <a:bodyPr/>
            <a:lstStyle/>
            <a:p>
              <a:pPr defTabSz="914210"/>
              <a:endParaRPr lang="fr-CA" dirty="0" smtClean="0">
                <a:solidFill>
                  <a:srgbClr val="000000"/>
                </a:solidFill>
              </a:endParaRPr>
            </a:p>
          </p:txBody>
        </p:sp>
        <p:sp>
          <p:nvSpPr>
            <p:cNvPr id="104469" name="Line 21"/>
            <p:cNvSpPr>
              <a:spLocks noChangeShapeType="1"/>
            </p:cNvSpPr>
            <p:nvPr/>
          </p:nvSpPr>
          <p:spPr bwMode="auto">
            <a:xfrm>
              <a:off x="3844" y="2980"/>
              <a:ext cx="1" cy="126"/>
            </a:xfrm>
            <a:prstGeom prst="line">
              <a:avLst/>
            </a:prstGeom>
            <a:noFill/>
            <a:ln w="19050">
              <a:solidFill>
                <a:srgbClr val="000000"/>
              </a:solidFill>
              <a:round/>
              <a:headEnd/>
              <a:tailEnd/>
            </a:ln>
          </p:spPr>
          <p:txBody>
            <a:bodyPr/>
            <a:lstStyle/>
            <a:p>
              <a:pPr defTabSz="914210"/>
              <a:endParaRPr lang="fr-CA" dirty="0" smtClean="0">
                <a:solidFill>
                  <a:srgbClr val="000000"/>
                </a:solidFill>
              </a:endParaRPr>
            </a:p>
          </p:txBody>
        </p:sp>
        <p:sp>
          <p:nvSpPr>
            <p:cNvPr id="104470" name="Rectangle 22"/>
            <p:cNvSpPr>
              <a:spLocks noChangeArrowheads="1"/>
            </p:cNvSpPr>
            <p:nvPr/>
          </p:nvSpPr>
          <p:spPr bwMode="auto">
            <a:xfrm>
              <a:off x="1583" y="3106"/>
              <a:ext cx="452" cy="257"/>
            </a:xfrm>
            <a:prstGeom prst="rect">
              <a:avLst/>
            </a:prstGeom>
            <a:noFill/>
            <a:ln w="9525">
              <a:noFill/>
              <a:miter lim="800000"/>
              <a:headEnd/>
              <a:tailEnd/>
            </a:ln>
          </p:spPr>
          <p:txBody>
            <a:bodyPr anchor="ctr"/>
            <a:lstStyle/>
            <a:p>
              <a:pPr algn="ctr" defTabSz="914210"/>
              <a:r>
                <a:rPr lang="fr-CA" altLang="ja-JP" sz="1400" b="1" dirty="0" smtClean="0">
                  <a:solidFill>
                    <a:srgbClr val="000000"/>
                  </a:solidFill>
                  <a:latin typeface="Arial" pitchFamily="34" charset="0"/>
                  <a:ea typeface="MS Mincho" pitchFamily="49" charset="-128"/>
                </a:rPr>
                <a:t>0-h </a:t>
              </a:r>
              <a:endParaRPr lang="fr-CA" sz="1400" dirty="0" smtClean="0">
                <a:solidFill>
                  <a:srgbClr val="000000"/>
                </a:solidFill>
                <a:latin typeface="Arial" pitchFamily="34" charset="0"/>
              </a:endParaRPr>
            </a:p>
          </p:txBody>
        </p:sp>
        <p:sp>
          <p:nvSpPr>
            <p:cNvPr id="104471" name="Rectangle 23"/>
            <p:cNvSpPr>
              <a:spLocks noChangeArrowheads="1"/>
            </p:cNvSpPr>
            <p:nvPr/>
          </p:nvSpPr>
          <p:spPr bwMode="auto">
            <a:xfrm>
              <a:off x="3619" y="3106"/>
              <a:ext cx="452" cy="257"/>
            </a:xfrm>
            <a:prstGeom prst="rect">
              <a:avLst/>
            </a:prstGeom>
            <a:noFill/>
            <a:ln w="9525">
              <a:noFill/>
              <a:miter lim="800000"/>
              <a:headEnd/>
              <a:tailEnd/>
            </a:ln>
          </p:spPr>
          <p:txBody>
            <a:bodyPr anchor="ctr"/>
            <a:lstStyle/>
            <a:p>
              <a:pPr algn="ctr" defTabSz="914210"/>
              <a:r>
                <a:rPr lang="fr-CA" altLang="ja-JP" sz="1400" b="1" dirty="0" smtClean="0">
                  <a:solidFill>
                    <a:srgbClr val="000000"/>
                  </a:solidFill>
                  <a:latin typeface="Arial" pitchFamily="34" charset="0"/>
                  <a:ea typeface="MS Mincho" pitchFamily="49" charset="-128"/>
                </a:rPr>
                <a:t>24-h </a:t>
              </a:r>
              <a:endParaRPr lang="fr-CA" sz="1400" dirty="0" smtClean="0">
                <a:solidFill>
                  <a:srgbClr val="000000"/>
                </a:solidFill>
                <a:latin typeface="Arial" pitchFamily="34" charset="0"/>
              </a:endParaRPr>
            </a:p>
          </p:txBody>
        </p:sp>
        <p:grpSp>
          <p:nvGrpSpPr>
            <p:cNvPr id="6" name="Group 24"/>
            <p:cNvGrpSpPr>
              <a:grpSpLocks/>
            </p:cNvGrpSpPr>
            <p:nvPr/>
          </p:nvGrpSpPr>
          <p:grpSpPr bwMode="auto">
            <a:xfrm>
              <a:off x="1548" y="2285"/>
              <a:ext cx="107" cy="202"/>
              <a:chOff x="1683" y="1745"/>
              <a:chExt cx="96" cy="130"/>
            </a:xfrm>
          </p:grpSpPr>
          <p:sp>
            <p:nvSpPr>
              <p:cNvPr id="104473" name="Line 25"/>
              <p:cNvSpPr>
                <a:spLocks noChangeShapeType="1"/>
              </p:cNvSpPr>
              <p:nvPr/>
            </p:nvSpPr>
            <p:spPr bwMode="auto">
              <a:xfrm>
                <a:off x="1731" y="1745"/>
                <a:ext cx="0" cy="130"/>
              </a:xfrm>
              <a:prstGeom prst="line">
                <a:avLst/>
              </a:prstGeom>
              <a:noFill/>
              <a:ln w="19050">
                <a:solidFill>
                  <a:srgbClr val="333399"/>
                </a:solidFill>
                <a:round/>
                <a:headEnd/>
                <a:tailEnd/>
              </a:ln>
            </p:spPr>
            <p:txBody>
              <a:bodyPr/>
              <a:lstStyle/>
              <a:p>
                <a:pPr defTabSz="914210"/>
                <a:endParaRPr lang="fr-CA" dirty="0" smtClean="0">
                  <a:solidFill>
                    <a:srgbClr val="000000"/>
                  </a:solidFill>
                </a:endParaRPr>
              </a:p>
            </p:txBody>
          </p:sp>
          <p:sp>
            <p:nvSpPr>
              <p:cNvPr id="104474" name="Line 26"/>
              <p:cNvSpPr>
                <a:spLocks noChangeShapeType="1"/>
              </p:cNvSpPr>
              <p:nvPr/>
            </p:nvSpPr>
            <p:spPr bwMode="auto">
              <a:xfrm>
                <a:off x="1683" y="1875"/>
                <a:ext cx="96" cy="0"/>
              </a:xfrm>
              <a:prstGeom prst="line">
                <a:avLst/>
              </a:prstGeom>
              <a:noFill/>
              <a:ln w="19050">
                <a:solidFill>
                  <a:srgbClr val="333399"/>
                </a:solidFill>
                <a:round/>
                <a:headEnd/>
                <a:tailEnd/>
              </a:ln>
            </p:spPr>
            <p:txBody>
              <a:bodyPr/>
              <a:lstStyle/>
              <a:p>
                <a:pPr defTabSz="914210"/>
                <a:endParaRPr lang="fr-CA" dirty="0" smtClean="0">
                  <a:solidFill>
                    <a:srgbClr val="000000"/>
                  </a:solidFill>
                </a:endParaRPr>
              </a:p>
            </p:txBody>
          </p:sp>
          <p:sp>
            <p:nvSpPr>
              <p:cNvPr id="104475" name="Line 27"/>
              <p:cNvSpPr>
                <a:spLocks noChangeShapeType="1"/>
              </p:cNvSpPr>
              <p:nvPr/>
            </p:nvSpPr>
            <p:spPr bwMode="auto">
              <a:xfrm>
                <a:off x="1683" y="1745"/>
                <a:ext cx="96" cy="0"/>
              </a:xfrm>
              <a:prstGeom prst="line">
                <a:avLst/>
              </a:prstGeom>
              <a:noFill/>
              <a:ln w="19050">
                <a:solidFill>
                  <a:srgbClr val="333399"/>
                </a:solidFill>
                <a:round/>
                <a:headEnd/>
                <a:tailEnd/>
              </a:ln>
            </p:spPr>
            <p:txBody>
              <a:bodyPr/>
              <a:lstStyle/>
              <a:p>
                <a:pPr defTabSz="914210"/>
                <a:endParaRPr lang="fr-CA" dirty="0" smtClean="0">
                  <a:solidFill>
                    <a:srgbClr val="000000"/>
                  </a:solidFill>
                </a:endParaRPr>
              </a:p>
            </p:txBody>
          </p:sp>
        </p:grpSp>
        <p:sp>
          <p:nvSpPr>
            <p:cNvPr id="104476" name="Text Box 28"/>
            <p:cNvSpPr txBox="1">
              <a:spLocks noChangeArrowheads="1"/>
            </p:cNvSpPr>
            <p:nvPr/>
          </p:nvSpPr>
          <p:spPr bwMode="auto">
            <a:xfrm>
              <a:off x="1411" y="3399"/>
              <a:ext cx="791" cy="258"/>
            </a:xfrm>
            <a:prstGeom prst="rect">
              <a:avLst/>
            </a:prstGeom>
            <a:noFill/>
            <a:ln w="9525">
              <a:noFill/>
              <a:miter lim="800000"/>
              <a:headEnd/>
              <a:tailEnd/>
            </a:ln>
          </p:spPr>
          <p:txBody>
            <a:bodyPr/>
            <a:lstStyle/>
            <a:p>
              <a:pPr algn="ctr" defTabSz="914210"/>
              <a:r>
                <a:rPr lang="fr-CA" altLang="ja-JP" sz="1100" dirty="0" smtClean="0">
                  <a:solidFill>
                    <a:srgbClr val="000000"/>
                  </a:solidFill>
                  <a:ea typeface="MS Mincho" pitchFamily="49" charset="-128"/>
                </a:rPr>
                <a:t>26/01</a:t>
              </a:r>
            </a:p>
            <a:p>
              <a:pPr algn="ctr" defTabSz="914210"/>
              <a:r>
                <a:rPr lang="fr-CA" altLang="ja-JP" sz="1100" dirty="0" smtClean="0">
                  <a:solidFill>
                    <a:srgbClr val="000000"/>
                  </a:solidFill>
                  <a:ea typeface="MS Mincho" pitchFamily="49" charset="-128"/>
                </a:rPr>
                <a:t>12 UTC</a:t>
              </a:r>
              <a:endParaRPr lang="fr-CA" dirty="0" smtClean="0">
                <a:solidFill>
                  <a:srgbClr val="000000"/>
                </a:solidFill>
              </a:endParaRPr>
            </a:p>
          </p:txBody>
        </p:sp>
        <p:sp>
          <p:nvSpPr>
            <p:cNvPr id="104477" name="Text Box 29"/>
            <p:cNvSpPr txBox="1">
              <a:spLocks noChangeArrowheads="1"/>
            </p:cNvSpPr>
            <p:nvPr/>
          </p:nvSpPr>
          <p:spPr bwMode="auto">
            <a:xfrm>
              <a:off x="3489" y="3399"/>
              <a:ext cx="720" cy="258"/>
            </a:xfrm>
            <a:prstGeom prst="rect">
              <a:avLst/>
            </a:prstGeom>
            <a:noFill/>
            <a:ln w="9525">
              <a:noFill/>
              <a:miter lim="800000"/>
              <a:headEnd/>
              <a:tailEnd/>
            </a:ln>
          </p:spPr>
          <p:txBody>
            <a:bodyPr/>
            <a:lstStyle/>
            <a:p>
              <a:pPr algn="ctr" defTabSz="914210"/>
              <a:r>
                <a:rPr lang="fr-CA" altLang="ja-JP" sz="1100" dirty="0" smtClean="0">
                  <a:solidFill>
                    <a:srgbClr val="000000"/>
                  </a:solidFill>
                  <a:ea typeface="MS Mincho" pitchFamily="49" charset="-128"/>
                </a:rPr>
                <a:t>28/01</a:t>
              </a:r>
            </a:p>
            <a:p>
              <a:pPr algn="ctr" defTabSz="914210"/>
              <a:r>
                <a:rPr lang="fr-CA" altLang="ja-JP" sz="1100" dirty="0" smtClean="0">
                  <a:solidFill>
                    <a:srgbClr val="000000"/>
                  </a:solidFill>
                  <a:ea typeface="MS Mincho" pitchFamily="49" charset="-128"/>
                </a:rPr>
                <a:t>12 UTC</a:t>
              </a:r>
              <a:endParaRPr lang="fr-CA" dirty="0" smtClean="0">
                <a:solidFill>
                  <a:srgbClr val="000000"/>
                </a:solidFill>
              </a:endParaRPr>
            </a:p>
          </p:txBody>
        </p:sp>
        <p:sp>
          <p:nvSpPr>
            <p:cNvPr id="104478" name="Oval 30"/>
            <p:cNvSpPr>
              <a:spLocks noChangeArrowheads="1"/>
            </p:cNvSpPr>
            <p:nvPr/>
          </p:nvSpPr>
          <p:spPr bwMode="auto">
            <a:xfrm>
              <a:off x="3768" y="1618"/>
              <a:ext cx="116" cy="118"/>
            </a:xfrm>
            <a:prstGeom prst="ellipse">
              <a:avLst/>
            </a:prstGeom>
            <a:solidFill>
              <a:srgbClr val="009999"/>
            </a:solidFill>
            <a:ln w="9525">
              <a:solidFill>
                <a:srgbClr val="000000"/>
              </a:solidFill>
              <a:round/>
              <a:headEnd/>
              <a:tailEnd/>
            </a:ln>
          </p:spPr>
          <p:txBody>
            <a:bodyPr anchor="ctr"/>
            <a:lstStyle/>
            <a:p>
              <a:pPr defTabSz="914210"/>
              <a:endParaRPr lang="fr-CA" dirty="0" smtClean="0">
                <a:solidFill>
                  <a:srgbClr val="000000"/>
                </a:solidFill>
              </a:endParaRPr>
            </a:p>
          </p:txBody>
        </p:sp>
        <p:sp>
          <p:nvSpPr>
            <p:cNvPr id="104479" name="Text Box 31"/>
            <p:cNvSpPr txBox="1">
              <a:spLocks noChangeArrowheads="1"/>
            </p:cNvSpPr>
            <p:nvPr/>
          </p:nvSpPr>
          <p:spPr bwMode="auto">
            <a:xfrm>
              <a:off x="1021" y="1979"/>
              <a:ext cx="1007" cy="193"/>
            </a:xfrm>
            <a:prstGeom prst="rect">
              <a:avLst/>
            </a:prstGeom>
            <a:noFill/>
            <a:ln w="9525">
              <a:noFill/>
              <a:miter lim="800000"/>
              <a:headEnd/>
              <a:tailEnd/>
            </a:ln>
          </p:spPr>
          <p:txBody>
            <a:bodyPr/>
            <a:lstStyle/>
            <a:p>
              <a:pPr algn="ctr" defTabSz="914210"/>
              <a:r>
                <a:rPr lang="fr-CA" altLang="ja-JP" sz="1400" b="1" dirty="0" err="1" smtClean="0">
                  <a:solidFill>
                    <a:srgbClr val="333399"/>
                  </a:solidFill>
                  <a:latin typeface="Arial" pitchFamily="34" charset="0"/>
                  <a:ea typeface="MS Mincho" pitchFamily="49" charset="-128"/>
                </a:rPr>
                <a:t>Analysis</a:t>
              </a:r>
              <a:r>
                <a:rPr lang="fr-CA" altLang="ja-JP" sz="1400" b="1" dirty="0" smtClean="0">
                  <a:solidFill>
                    <a:srgbClr val="333399"/>
                  </a:solidFill>
                  <a:latin typeface="Arial" pitchFamily="34" charset="0"/>
                  <a:ea typeface="MS Mincho" pitchFamily="49" charset="-128"/>
                </a:rPr>
                <a:t> </a:t>
              </a:r>
              <a:r>
                <a:rPr lang="fr-CA" altLang="ja-JP" sz="1400" b="1" dirty="0" err="1" smtClean="0">
                  <a:solidFill>
                    <a:srgbClr val="333399"/>
                  </a:solidFill>
                  <a:latin typeface="Arial" pitchFamily="34" charset="0"/>
                  <a:ea typeface="MS Mincho" pitchFamily="49" charset="-128"/>
                </a:rPr>
                <a:t>X</a:t>
              </a:r>
              <a:r>
                <a:rPr lang="fr-CA" altLang="ja-JP" sz="1400" baseline="-25000" dirty="0" err="1" smtClean="0">
                  <a:solidFill>
                    <a:srgbClr val="333399"/>
                  </a:solidFill>
                  <a:latin typeface="Arial" pitchFamily="34" charset="0"/>
                  <a:ea typeface="MS Mincho" pitchFamily="49" charset="-128"/>
                </a:rPr>
                <a:t>a</a:t>
              </a:r>
              <a:endParaRPr lang="fr-CA" sz="1400" dirty="0" smtClean="0">
                <a:solidFill>
                  <a:srgbClr val="000000"/>
                </a:solidFill>
                <a:latin typeface="Arial" pitchFamily="34" charset="0"/>
              </a:endParaRPr>
            </a:p>
          </p:txBody>
        </p:sp>
        <p:sp>
          <p:nvSpPr>
            <p:cNvPr id="104480" name="Text Box 32"/>
            <p:cNvSpPr txBox="1">
              <a:spLocks noChangeArrowheads="1"/>
            </p:cNvSpPr>
            <p:nvPr/>
          </p:nvSpPr>
          <p:spPr bwMode="auto">
            <a:xfrm>
              <a:off x="1463" y="2489"/>
              <a:ext cx="1007" cy="215"/>
            </a:xfrm>
            <a:prstGeom prst="rect">
              <a:avLst/>
            </a:prstGeom>
            <a:noFill/>
            <a:ln w="9525">
              <a:noFill/>
              <a:miter lim="800000"/>
              <a:headEnd/>
              <a:tailEnd/>
            </a:ln>
          </p:spPr>
          <p:txBody>
            <a:bodyPr/>
            <a:lstStyle/>
            <a:p>
              <a:pPr algn="ctr" defTabSz="914210"/>
              <a:r>
                <a:rPr lang="fr-CA" altLang="ja-JP" sz="1400" b="1" dirty="0" smtClean="0">
                  <a:solidFill>
                    <a:srgbClr val="000000"/>
                  </a:solidFill>
                  <a:latin typeface="Arial" pitchFamily="34" charset="0"/>
                  <a:ea typeface="MS Mincho" pitchFamily="49" charset="-128"/>
                </a:rPr>
                <a:t>Background </a:t>
              </a:r>
              <a:r>
                <a:rPr lang="fr-CA" altLang="ja-JP" sz="1400" b="1" dirty="0" err="1" smtClean="0">
                  <a:solidFill>
                    <a:srgbClr val="000000"/>
                  </a:solidFill>
                  <a:latin typeface="Arial" pitchFamily="34" charset="0"/>
                  <a:ea typeface="MS Mincho" pitchFamily="49" charset="-128"/>
                </a:rPr>
                <a:t>X</a:t>
              </a:r>
              <a:r>
                <a:rPr lang="fr-CA" altLang="ja-JP" sz="1400" baseline="-25000" dirty="0" err="1" smtClean="0">
                  <a:solidFill>
                    <a:srgbClr val="000000"/>
                  </a:solidFill>
                  <a:latin typeface="Arial" pitchFamily="34" charset="0"/>
                  <a:ea typeface="MS Mincho" pitchFamily="49" charset="-128"/>
                </a:rPr>
                <a:t>b</a:t>
              </a:r>
              <a:endParaRPr lang="fr-CA" sz="1400" dirty="0" smtClean="0">
                <a:solidFill>
                  <a:srgbClr val="000000"/>
                </a:solidFill>
                <a:latin typeface="Arial" pitchFamily="34" charset="0"/>
              </a:endParaRPr>
            </a:p>
          </p:txBody>
        </p:sp>
        <p:sp>
          <p:nvSpPr>
            <p:cNvPr id="104481" name="Text Box 33"/>
            <p:cNvSpPr txBox="1">
              <a:spLocks noChangeArrowheads="1"/>
            </p:cNvSpPr>
            <p:nvPr/>
          </p:nvSpPr>
          <p:spPr bwMode="auto">
            <a:xfrm>
              <a:off x="3787" y="1386"/>
              <a:ext cx="789" cy="199"/>
            </a:xfrm>
            <a:prstGeom prst="rect">
              <a:avLst/>
            </a:prstGeom>
            <a:noFill/>
            <a:ln w="9525">
              <a:noFill/>
              <a:miter lim="800000"/>
              <a:headEnd/>
              <a:tailEnd/>
            </a:ln>
          </p:spPr>
          <p:txBody>
            <a:bodyPr/>
            <a:lstStyle/>
            <a:p>
              <a:pPr algn="ctr" defTabSz="914210"/>
              <a:r>
                <a:rPr lang="fr-CA" altLang="ja-JP" sz="1400" b="1" dirty="0" err="1" smtClean="0">
                  <a:solidFill>
                    <a:srgbClr val="009999"/>
                  </a:solidFill>
                  <a:latin typeface="Arial" pitchFamily="34" charset="0"/>
                  <a:ea typeface="MS Mincho" pitchFamily="49" charset="-128"/>
                </a:rPr>
                <a:t>True</a:t>
              </a:r>
              <a:r>
                <a:rPr lang="fr-CA" altLang="ja-JP" sz="1400" b="1" dirty="0" smtClean="0">
                  <a:solidFill>
                    <a:srgbClr val="009999"/>
                  </a:solidFill>
                  <a:latin typeface="Arial" pitchFamily="34" charset="0"/>
                  <a:ea typeface="MS Mincho" pitchFamily="49" charset="-128"/>
                </a:rPr>
                <a:t> state</a:t>
              </a:r>
              <a:endParaRPr lang="fr-CA" sz="1400" b="1" dirty="0" smtClean="0">
                <a:solidFill>
                  <a:srgbClr val="000000"/>
                </a:solidFill>
                <a:latin typeface="Arial" pitchFamily="34" charset="0"/>
              </a:endParaRPr>
            </a:p>
          </p:txBody>
        </p:sp>
        <p:grpSp>
          <p:nvGrpSpPr>
            <p:cNvPr id="7" name="Group 34"/>
            <p:cNvGrpSpPr>
              <a:grpSpLocks/>
            </p:cNvGrpSpPr>
            <p:nvPr/>
          </p:nvGrpSpPr>
          <p:grpSpPr bwMode="auto">
            <a:xfrm>
              <a:off x="3719" y="1641"/>
              <a:ext cx="257" cy="875"/>
              <a:chOff x="2981" y="1008"/>
              <a:chExt cx="331" cy="528"/>
            </a:xfrm>
          </p:grpSpPr>
          <p:sp>
            <p:nvSpPr>
              <p:cNvPr id="104483" name="Line 35"/>
              <p:cNvSpPr>
                <a:spLocks noChangeShapeType="1"/>
              </p:cNvSpPr>
              <p:nvPr/>
            </p:nvSpPr>
            <p:spPr bwMode="auto">
              <a:xfrm>
                <a:off x="3264" y="1008"/>
                <a:ext cx="0" cy="528"/>
              </a:xfrm>
              <a:prstGeom prst="line">
                <a:avLst/>
              </a:prstGeom>
              <a:noFill/>
              <a:ln w="19050">
                <a:solidFill>
                  <a:srgbClr val="000000"/>
                </a:solidFill>
                <a:round/>
                <a:headEnd type="arrow" w="med" len="med"/>
                <a:tailEnd type="arrow" w="med" len="med"/>
              </a:ln>
            </p:spPr>
            <p:txBody>
              <a:bodyPr/>
              <a:lstStyle/>
              <a:p>
                <a:pPr defTabSz="914210"/>
                <a:endParaRPr lang="fr-CA" dirty="0" smtClean="0">
                  <a:solidFill>
                    <a:srgbClr val="000000"/>
                  </a:solidFill>
                </a:endParaRPr>
              </a:p>
            </p:txBody>
          </p:sp>
          <p:sp>
            <p:nvSpPr>
              <p:cNvPr id="104484" name="Line 36"/>
              <p:cNvSpPr>
                <a:spLocks noChangeShapeType="1"/>
              </p:cNvSpPr>
              <p:nvPr/>
            </p:nvSpPr>
            <p:spPr bwMode="auto">
              <a:xfrm>
                <a:off x="3216" y="1536"/>
                <a:ext cx="96" cy="0"/>
              </a:xfrm>
              <a:prstGeom prst="line">
                <a:avLst/>
              </a:prstGeom>
              <a:noFill/>
              <a:ln w="19050">
                <a:solidFill>
                  <a:srgbClr val="000000"/>
                </a:solidFill>
                <a:round/>
                <a:headEnd/>
                <a:tailEnd/>
              </a:ln>
            </p:spPr>
            <p:txBody>
              <a:bodyPr/>
              <a:lstStyle/>
              <a:p>
                <a:pPr defTabSz="914210"/>
                <a:endParaRPr lang="fr-CA" dirty="0" smtClean="0">
                  <a:solidFill>
                    <a:srgbClr val="000000"/>
                  </a:solidFill>
                </a:endParaRPr>
              </a:p>
            </p:txBody>
          </p:sp>
          <p:sp>
            <p:nvSpPr>
              <p:cNvPr id="104485" name="Line 37"/>
              <p:cNvSpPr>
                <a:spLocks noChangeShapeType="1"/>
              </p:cNvSpPr>
              <p:nvPr/>
            </p:nvSpPr>
            <p:spPr bwMode="auto">
              <a:xfrm>
                <a:off x="3216" y="1008"/>
                <a:ext cx="96" cy="0"/>
              </a:xfrm>
              <a:prstGeom prst="line">
                <a:avLst/>
              </a:prstGeom>
              <a:noFill/>
              <a:ln w="19050">
                <a:solidFill>
                  <a:srgbClr val="000000"/>
                </a:solidFill>
                <a:round/>
                <a:headEnd/>
                <a:tailEnd/>
              </a:ln>
            </p:spPr>
            <p:txBody>
              <a:bodyPr/>
              <a:lstStyle/>
              <a:p>
                <a:pPr defTabSz="914210"/>
                <a:endParaRPr lang="fr-CA" dirty="0" smtClean="0">
                  <a:solidFill>
                    <a:srgbClr val="000000"/>
                  </a:solidFill>
                </a:endParaRPr>
              </a:p>
            </p:txBody>
          </p:sp>
          <p:sp>
            <p:nvSpPr>
              <p:cNvPr id="41" name="Line 35"/>
              <p:cNvSpPr>
                <a:spLocks noChangeShapeType="1"/>
              </p:cNvSpPr>
              <p:nvPr/>
            </p:nvSpPr>
            <p:spPr bwMode="auto">
              <a:xfrm>
                <a:off x="2981" y="1028"/>
                <a:ext cx="0" cy="203"/>
              </a:xfrm>
              <a:prstGeom prst="line">
                <a:avLst/>
              </a:prstGeom>
              <a:noFill/>
              <a:ln w="19050">
                <a:solidFill>
                  <a:srgbClr val="000000"/>
                </a:solidFill>
                <a:round/>
                <a:headEnd type="arrow" w="med" len="med"/>
                <a:tailEnd type="arrow" w="med" len="med"/>
              </a:ln>
            </p:spPr>
            <p:txBody>
              <a:bodyPr/>
              <a:lstStyle/>
              <a:p>
                <a:pPr defTabSz="914210"/>
                <a:endParaRPr lang="fr-CA" dirty="0" smtClean="0">
                  <a:solidFill>
                    <a:srgbClr val="000000"/>
                  </a:solidFill>
                </a:endParaRPr>
              </a:p>
            </p:txBody>
          </p:sp>
        </p:grpSp>
        <p:sp>
          <p:nvSpPr>
            <p:cNvPr id="104486" name="Rectangle 38"/>
            <p:cNvSpPr>
              <a:spLocks noChangeArrowheads="1"/>
            </p:cNvSpPr>
            <p:nvPr/>
          </p:nvSpPr>
          <p:spPr bwMode="auto">
            <a:xfrm>
              <a:off x="4052" y="1902"/>
              <a:ext cx="935" cy="476"/>
            </a:xfrm>
            <a:prstGeom prst="rect">
              <a:avLst/>
            </a:prstGeom>
            <a:noFill/>
            <a:ln w="9525">
              <a:noFill/>
              <a:miter lim="800000"/>
              <a:headEnd/>
              <a:tailEnd/>
            </a:ln>
          </p:spPr>
          <p:txBody>
            <a:bodyPr lIns="47786" tIns="23894" rIns="47786" bIns="23894" anchor="ctr"/>
            <a:lstStyle/>
            <a:p>
              <a:pPr defTabSz="914210"/>
              <a:r>
                <a:rPr lang="fr-CA" altLang="ja-JP" sz="1500" dirty="0" err="1" smtClean="0">
                  <a:solidFill>
                    <a:srgbClr val="000000"/>
                  </a:solidFill>
                  <a:latin typeface="Arial" pitchFamily="34" charset="0"/>
                  <a:ea typeface="MS Mincho" pitchFamily="49" charset="-128"/>
                </a:rPr>
                <a:t>Forecast</a:t>
              </a:r>
              <a:r>
                <a:rPr lang="fr-CA" altLang="ja-JP" sz="1500" dirty="0" smtClean="0">
                  <a:solidFill>
                    <a:srgbClr val="000000"/>
                  </a:solidFill>
                  <a:latin typeface="Arial" pitchFamily="34" charset="0"/>
                  <a:ea typeface="MS Mincho" pitchFamily="49" charset="-128"/>
                </a:rPr>
                <a:t> </a:t>
              </a:r>
              <a:r>
                <a:rPr lang="fr-CA" altLang="ja-JP" sz="1500" dirty="0" err="1" smtClean="0">
                  <a:solidFill>
                    <a:srgbClr val="000000"/>
                  </a:solidFill>
                  <a:latin typeface="Arial" pitchFamily="34" charset="0"/>
                  <a:ea typeface="MS Mincho" pitchFamily="49" charset="-128"/>
                </a:rPr>
                <a:t>error</a:t>
              </a:r>
              <a:endParaRPr lang="fr-CA" altLang="ja-JP" sz="1500" dirty="0" smtClean="0">
                <a:solidFill>
                  <a:srgbClr val="000000"/>
                </a:solidFill>
                <a:latin typeface="Arial" pitchFamily="34" charset="0"/>
                <a:ea typeface="MS Mincho" pitchFamily="49" charset="-128"/>
              </a:endParaRPr>
            </a:p>
            <a:p>
              <a:pPr algn="ctr" defTabSz="914210"/>
              <a:r>
                <a:rPr lang="fr-CA" altLang="ja-JP" sz="1500" dirty="0" smtClean="0">
                  <a:solidFill>
                    <a:srgbClr val="000000"/>
                  </a:solidFill>
                  <a:latin typeface="Arial" pitchFamily="34" charset="0"/>
                  <a:ea typeface="MS Mincho" pitchFamily="49" charset="-128"/>
                </a:rPr>
                <a:t>(e</a:t>
              </a:r>
              <a:r>
                <a:rPr lang="fr-CA" altLang="ja-JP" sz="1500" baseline="-25000" dirty="0" smtClean="0">
                  <a:solidFill>
                    <a:srgbClr val="000000"/>
                  </a:solidFill>
                  <a:latin typeface="Arial" pitchFamily="34" charset="0"/>
                  <a:ea typeface="MS Mincho" pitchFamily="49" charset="-128"/>
                </a:rPr>
                <a:t>30</a:t>
              </a:r>
              <a:r>
                <a:rPr lang="fr-CA" altLang="ja-JP" sz="1500" dirty="0" smtClean="0">
                  <a:solidFill>
                    <a:srgbClr val="000000"/>
                  </a:solidFill>
                  <a:latin typeface="Arial" pitchFamily="34" charset="0"/>
                  <a:ea typeface="MS Mincho" pitchFamily="49" charset="-128"/>
                </a:rPr>
                <a:t>)</a:t>
              </a:r>
              <a:endParaRPr lang="fr-CA" sz="3200" dirty="0" smtClean="0">
                <a:solidFill>
                  <a:srgbClr val="000000"/>
                </a:solidFill>
                <a:latin typeface="Arial" pitchFamily="34" charset="0"/>
              </a:endParaRPr>
            </a:p>
          </p:txBody>
        </p:sp>
        <p:sp>
          <p:nvSpPr>
            <p:cNvPr id="104487" name="Rectangle 39"/>
            <p:cNvSpPr>
              <a:spLocks noChangeArrowheads="1"/>
            </p:cNvSpPr>
            <p:nvPr/>
          </p:nvSpPr>
          <p:spPr bwMode="auto">
            <a:xfrm>
              <a:off x="2517" y="1661"/>
              <a:ext cx="1225" cy="227"/>
            </a:xfrm>
            <a:prstGeom prst="rect">
              <a:avLst/>
            </a:prstGeom>
            <a:noFill/>
            <a:ln w="9525">
              <a:noFill/>
              <a:miter lim="800000"/>
              <a:headEnd/>
              <a:tailEnd/>
            </a:ln>
          </p:spPr>
          <p:txBody>
            <a:bodyPr lIns="47786" tIns="23894" rIns="47786" bIns="23894" anchor="ctr"/>
            <a:lstStyle/>
            <a:p>
              <a:pPr defTabSz="914210"/>
              <a:r>
                <a:rPr lang="fr-CA" altLang="ja-JP" sz="1500" dirty="0" err="1" smtClean="0">
                  <a:solidFill>
                    <a:srgbClr val="000000"/>
                  </a:solidFill>
                  <a:latin typeface="Arial" pitchFamily="34" charset="0"/>
                  <a:ea typeface="MS Mincho" pitchFamily="49" charset="-128"/>
                </a:rPr>
                <a:t>Analysis</a:t>
              </a:r>
              <a:r>
                <a:rPr lang="fr-CA" altLang="ja-JP" sz="1500" dirty="0" smtClean="0">
                  <a:solidFill>
                    <a:srgbClr val="000000"/>
                  </a:solidFill>
                  <a:latin typeface="Arial" pitchFamily="34" charset="0"/>
                  <a:ea typeface="MS Mincho" pitchFamily="49" charset="-128"/>
                </a:rPr>
                <a:t> </a:t>
              </a:r>
              <a:r>
                <a:rPr lang="fr-CA" altLang="ja-JP" sz="1500" dirty="0" err="1" smtClean="0">
                  <a:solidFill>
                    <a:srgbClr val="000000"/>
                  </a:solidFill>
                  <a:latin typeface="Arial" pitchFamily="34" charset="0"/>
                  <a:ea typeface="MS Mincho" pitchFamily="49" charset="-128"/>
                </a:rPr>
                <a:t>error</a:t>
              </a:r>
              <a:r>
                <a:rPr lang="fr-CA" altLang="ja-JP" sz="1500" dirty="0" smtClean="0">
                  <a:solidFill>
                    <a:srgbClr val="000000"/>
                  </a:solidFill>
                  <a:latin typeface="Arial" pitchFamily="34" charset="0"/>
                  <a:ea typeface="MS Mincho" pitchFamily="49" charset="-128"/>
                </a:rPr>
                <a:t>  (e</a:t>
              </a:r>
              <a:r>
                <a:rPr lang="fr-CA" altLang="ja-JP" sz="1500" baseline="-25000" dirty="0" smtClean="0">
                  <a:solidFill>
                    <a:srgbClr val="000000"/>
                  </a:solidFill>
                  <a:latin typeface="Arial" pitchFamily="34" charset="0"/>
                  <a:ea typeface="MS Mincho" pitchFamily="49" charset="-128"/>
                </a:rPr>
                <a:t>24</a:t>
              </a:r>
              <a:r>
                <a:rPr lang="fr-CA" altLang="ja-JP" sz="1500" dirty="0" smtClean="0">
                  <a:solidFill>
                    <a:srgbClr val="000000"/>
                  </a:solidFill>
                  <a:latin typeface="Arial" pitchFamily="34" charset="0"/>
                  <a:ea typeface="MS Mincho" pitchFamily="49" charset="-128"/>
                </a:rPr>
                <a:t>)</a:t>
              </a:r>
              <a:endParaRPr lang="fr-CA" sz="3200" dirty="0" smtClean="0">
                <a:solidFill>
                  <a:srgbClr val="000000"/>
                </a:solidFill>
                <a:latin typeface="Arial" pitchFamily="34" charset="0"/>
              </a:endParaRPr>
            </a:p>
          </p:txBody>
        </p:sp>
      </p:grpSp>
      <p:graphicFrame>
        <p:nvGraphicFramePr>
          <p:cNvPr id="104489" name="Object 6"/>
          <p:cNvGraphicFramePr>
            <a:graphicFrameLocks noChangeAspect="1"/>
          </p:cNvGraphicFramePr>
          <p:nvPr/>
        </p:nvGraphicFramePr>
        <p:xfrm>
          <a:off x="1763716" y="5711825"/>
          <a:ext cx="6010275" cy="623888"/>
        </p:xfrm>
        <a:graphic>
          <a:graphicData uri="http://schemas.openxmlformats.org/presentationml/2006/ole">
            <mc:AlternateContent xmlns:mc="http://schemas.openxmlformats.org/markup-compatibility/2006">
              <mc:Choice xmlns:v="urn:schemas-microsoft-com:vml" Requires="v">
                <p:oleObj spid="_x0000_s10245" name="Equation" r:id="rId3" imgW="4279680" imgH="444240" progId="Equation.3">
                  <p:embed/>
                </p:oleObj>
              </mc:Choice>
              <mc:Fallback>
                <p:oleObj name="Equation" r:id="rId3" imgW="4279680" imgH="4442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6" y="5711825"/>
                        <a:ext cx="601027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90" name="Object 42"/>
          <p:cNvGraphicFramePr>
            <a:graphicFrameLocks noChangeAspect="1"/>
          </p:cNvGraphicFramePr>
          <p:nvPr/>
        </p:nvGraphicFramePr>
        <p:xfrm>
          <a:off x="1835150" y="2924175"/>
          <a:ext cx="482600" cy="406400"/>
        </p:xfrm>
        <a:graphic>
          <a:graphicData uri="http://schemas.openxmlformats.org/presentationml/2006/ole">
            <mc:AlternateContent xmlns:mc="http://schemas.openxmlformats.org/markup-compatibility/2006">
              <mc:Choice xmlns:v="urn:schemas-microsoft-com:vml" Requires="v">
                <p:oleObj spid="_x0000_s10246" name="Equation" r:id="rId5" imgW="241200" imgH="203040" progId="Equation.3">
                  <p:embed/>
                </p:oleObj>
              </mc:Choice>
              <mc:Fallback>
                <p:oleObj name="Equation" r:id="rId5" imgW="24120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924175"/>
                        <a:ext cx="482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20" name="Text Box 8"/>
          <p:cNvSpPr txBox="1">
            <a:spLocks noGrp="1" noChangeArrowheads="1"/>
          </p:cNvSpPr>
          <p:nvPr>
            <p:ph type="title"/>
          </p:nvPr>
        </p:nvSpPr>
        <p:spPr>
          <a:xfrm>
            <a:off x="277813" y="0"/>
            <a:ext cx="8686800" cy="1187450"/>
          </a:xfrm>
          <a:noFill/>
          <a:ln/>
        </p:spPr>
        <p:txBody>
          <a:bodyPr lIns="91440" tIns="45720" rIns="91440" bIns="45720"/>
          <a:lstStyle/>
          <a:p>
            <a:r>
              <a:rPr lang="en-US" dirty="0" err="1">
                <a:solidFill>
                  <a:schemeClr val="accent6">
                    <a:lumMod val="75000"/>
                  </a:schemeClr>
                </a:solidFill>
              </a:rPr>
              <a:t>Adjoint</a:t>
            </a:r>
            <a:r>
              <a:rPr lang="en-US" dirty="0">
                <a:solidFill>
                  <a:schemeClr val="accent6">
                    <a:lumMod val="75000"/>
                  </a:schemeClr>
                </a:solidFill>
              </a:rPr>
              <a:t>-based estimation of observation impact</a:t>
            </a:r>
            <a:r>
              <a:rPr lang="en-US" dirty="0"/>
              <a:t/>
            </a:r>
            <a:br>
              <a:rPr lang="en-US" dirty="0"/>
            </a:br>
            <a:r>
              <a:rPr lang="en-US" sz="2000" b="0" dirty="0" smtClean="0">
                <a:solidFill>
                  <a:schemeClr val="tx1"/>
                </a:solidFill>
              </a:rPr>
              <a:t>(</a:t>
            </a:r>
            <a:r>
              <a:rPr lang="en-US" sz="2000" b="0" dirty="0" err="1" smtClean="0">
                <a:solidFill>
                  <a:schemeClr val="tx1"/>
                </a:solidFill>
              </a:rPr>
              <a:t>Pellerin</a:t>
            </a:r>
            <a:r>
              <a:rPr lang="en-US" sz="2000" b="0" dirty="0" smtClean="0">
                <a:solidFill>
                  <a:schemeClr val="tx1"/>
                </a:solidFill>
              </a:rPr>
              <a:t> </a:t>
            </a:r>
            <a:r>
              <a:rPr lang="en-US" sz="2000" b="0" i="1" dirty="0">
                <a:solidFill>
                  <a:schemeClr val="tx1"/>
                </a:solidFill>
              </a:rPr>
              <a:t>et al.</a:t>
            </a:r>
            <a:r>
              <a:rPr lang="en-US" sz="2000" b="0" dirty="0">
                <a:solidFill>
                  <a:schemeClr val="tx1"/>
                </a:solidFill>
              </a:rPr>
              <a:t>, 2007)</a:t>
            </a:r>
          </a:p>
        </p:txBody>
      </p:sp>
      <p:sp>
        <p:nvSpPr>
          <p:cNvPr id="141321" name="Text Box 9"/>
          <p:cNvSpPr txBox="1">
            <a:spLocks noChangeArrowheads="1"/>
          </p:cNvSpPr>
          <p:nvPr/>
        </p:nvSpPr>
        <p:spPr bwMode="auto">
          <a:xfrm>
            <a:off x="468313" y="1196975"/>
            <a:ext cx="8064500" cy="457200"/>
          </a:xfrm>
          <a:prstGeom prst="rect">
            <a:avLst/>
          </a:prstGeom>
          <a:noFill/>
          <a:ln w="9525">
            <a:noFill/>
            <a:miter lim="800000"/>
            <a:headEnd/>
            <a:tailEnd/>
          </a:ln>
          <a:effectLst/>
        </p:spPr>
        <p:txBody>
          <a:bodyPr>
            <a:spAutoFit/>
          </a:bodyPr>
          <a:lstStyle/>
          <a:p>
            <a:pPr algn="ctr"/>
            <a:r>
              <a:rPr kumimoji="1" lang="en-US" dirty="0">
                <a:solidFill>
                  <a:schemeClr val="accent6">
                    <a:lumMod val="75000"/>
                  </a:schemeClr>
                </a:solidFill>
                <a:latin typeface="Arial" pitchFamily="34" charset="0"/>
                <a:ea typeface="新細明體" pitchFamily="18" charset="-120"/>
                <a:cs typeface="Arial" pitchFamily="34" charset="0"/>
              </a:rPr>
              <a:t>Total Observation Impact over the Southern Hemisphere</a:t>
            </a:r>
          </a:p>
        </p:txBody>
      </p:sp>
      <p:pic>
        <p:nvPicPr>
          <p:cNvPr id="141338" name="Picture 26" descr="FG_all_Southern_Hemisphere"/>
          <p:cNvPicPr>
            <a:picLocks noChangeAspect="1" noChangeArrowheads="1"/>
          </p:cNvPicPr>
          <p:nvPr/>
        </p:nvPicPr>
        <p:blipFill>
          <a:blip r:embed="rId3" cstate="print"/>
          <a:srcRect t="3951" b="34125"/>
          <a:stretch>
            <a:fillRect/>
          </a:stretch>
        </p:blipFill>
        <p:spPr bwMode="auto">
          <a:xfrm>
            <a:off x="1258888" y="2133600"/>
            <a:ext cx="7010400" cy="4318000"/>
          </a:xfrm>
          <a:prstGeom prst="rect">
            <a:avLst/>
          </a:prstGeom>
          <a:noFill/>
        </p:spPr>
      </p:pic>
      <p:sp>
        <p:nvSpPr>
          <p:cNvPr id="141339" name="Text Box 27"/>
          <p:cNvSpPr txBox="1">
            <a:spLocks noChangeArrowheads="1"/>
          </p:cNvSpPr>
          <p:nvPr/>
        </p:nvSpPr>
        <p:spPr bwMode="auto">
          <a:xfrm rot="21600000">
            <a:off x="3203575" y="1628775"/>
            <a:ext cx="2493963" cy="519113"/>
          </a:xfrm>
          <a:prstGeom prst="rect">
            <a:avLst/>
          </a:prstGeom>
          <a:noFill/>
          <a:ln w="9525">
            <a:noFill/>
            <a:miter lim="800000"/>
            <a:headEnd/>
            <a:tailEnd/>
          </a:ln>
          <a:effectLst/>
        </p:spPr>
        <p:txBody>
          <a:bodyPr>
            <a:spAutoFit/>
          </a:bodyPr>
          <a:lstStyle/>
          <a:p>
            <a:r>
              <a:rPr kumimoji="1" lang="en-US" sz="2800" b="1" dirty="0">
                <a:solidFill>
                  <a:schemeClr val="accent6">
                    <a:lumMod val="75000"/>
                  </a:schemeClr>
                </a:solidFill>
                <a:latin typeface="Arial" pitchFamily="34" charset="0"/>
                <a:ea typeface="新細明體" pitchFamily="18" charset="-120"/>
                <a:cs typeface="Arial" pitchFamily="34" charset="0"/>
              </a:rPr>
              <a:t>3D-Var FGAT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ext Box 2"/>
          <p:cNvSpPr txBox="1">
            <a:spLocks noGrp="1" noChangeArrowheads="1"/>
          </p:cNvSpPr>
          <p:nvPr>
            <p:ph type="title"/>
          </p:nvPr>
        </p:nvSpPr>
        <p:spPr>
          <a:xfrm>
            <a:off x="107950" y="0"/>
            <a:ext cx="8686800" cy="1187450"/>
          </a:xfrm>
          <a:noFill/>
          <a:ln/>
        </p:spPr>
        <p:txBody>
          <a:bodyPr lIns="91440" tIns="45720" rIns="91440" bIns="45720"/>
          <a:lstStyle/>
          <a:p>
            <a:r>
              <a:rPr lang="en-US" dirty="0" err="1">
                <a:solidFill>
                  <a:schemeClr val="accent6">
                    <a:lumMod val="75000"/>
                  </a:schemeClr>
                </a:solidFill>
              </a:rPr>
              <a:t>Adjoint</a:t>
            </a:r>
            <a:r>
              <a:rPr lang="en-US" dirty="0">
                <a:solidFill>
                  <a:schemeClr val="accent6">
                    <a:lumMod val="75000"/>
                  </a:schemeClr>
                </a:solidFill>
              </a:rPr>
              <a:t>-based estimation of observation impact</a:t>
            </a:r>
            <a:r>
              <a:rPr lang="en-US" dirty="0"/>
              <a:t/>
            </a:r>
            <a:br>
              <a:rPr lang="en-US" dirty="0"/>
            </a:br>
            <a:r>
              <a:rPr lang="en-US" sz="2000" b="0" dirty="0" smtClean="0">
                <a:solidFill>
                  <a:schemeClr val="tx1"/>
                </a:solidFill>
              </a:rPr>
              <a:t>(</a:t>
            </a:r>
            <a:r>
              <a:rPr lang="en-US" sz="2000" b="0" dirty="0" err="1" smtClean="0">
                <a:solidFill>
                  <a:schemeClr val="tx1"/>
                </a:solidFill>
              </a:rPr>
              <a:t>Pellerin</a:t>
            </a:r>
            <a:r>
              <a:rPr lang="en-US" sz="2000" b="0" dirty="0" smtClean="0">
                <a:solidFill>
                  <a:schemeClr val="tx1"/>
                </a:solidFill>
              </a:rPr>
              <a:t> </a:t>
            </a:r>
            <a:r>
              <a:rPr lang="en-US" sz="2000" b="0" i="1" dirty="0">
                <a:solidFill>
                  <a:schemeClr val="tx1"/>
                </a:solidFill>
              </a:rPr>
              <a:t>et al.</a:t>
            </a:r>
            <a:r>
              <a:rPr lang="en-US" sz="2000" b="0" dirty="0">
                <a:solidFill>
                  <a:schemeClr val="tx1"/>
                </a:solidFill>
              </a:rPr>
              <a:t>, 2007)</a:t>
            </a:r>
          </a:p>
        </p:txBody>
      </p:sp>
      <p:sp>
        <p:nvSpPr>
          <p:cNvPr id="146435" name="Text Box 3"/>
          <p:cNvSpPr txBox="1">
            <a:spLocks noChangeArrowheads="1"/>
          </p:cNvSpPr>
          <p:nvPr/>
        </p:nvSpPr>
        <p:spPr bwMode="auto">
          <a:xfrm>
            <a:off x="468313" y="1196975"/>
            <a:ext cx="8064500" cy="457200"/>
          </a:xfrm>
          <a:prstGeom prst="rect">
            <a:avLst/>
          </a:prstGeom>
          <a:noFill/>
          <a:ln w="9525">
            <a:noFill/>
            <a:miter lim="800000"/>
            <a:headEnd/>
            <a:tailEnd/>
          </a:ln>
          <a:effectLst/>
        </p:spPr>
        <p:txBody>
          <a:bodyPr>
            <a:spAutoFit/>
          </a:bodyPr>
          <a:lstStyle/>
          <a:p>
            <a:pPr algn="ctr"/>
            <a:r>
              <a:rPr kumimoji="1" lang="en-US" dirty="0">
                <a:solidFill>
                  <a:schemeClr val="accent6">
                    <a:lumMod val="75000"/>
                  </a:schemeClr>
                </a:solidFill>
                <a:latin typeface="Arial" pitchFamily="34" charset="0"/>
                <a:ea typeface="新細明體" pitchFamily="18" charset="-120"/>
                <a:cs typeface="Arial" pitchFamily="34" charset="0"/>
              </a:rPr>
              <a:t>Total Observation Impact over the Southern Hemisphere</a:t>
            </a:r>
          </a:p>
        </p:txBody>
      </p:sp>
      <p:sp>
        <p:nvSpPr>
          <p:cNvPr id="146437" name="Text Box 5"/>
          <p:cNvSpPr txBox="1">
            <a:spLocks noChangeArrowheads="1"/>
          </p:cNvSpPr>
          <p:nvPr/>
        </p:nvSpPr>
        <p:spPr bwMode="auto">
          <a:xfrm rot="21600000">
            <a:off x="3203575" y="1628775"/>
            <a:ext cx="2493963" cy="519113"/>
          </a:xfrm>
          <a:prstGeom prst="rect">
            <a:avLst/>
          </a:prstGeom>
          <a:noFill/>
          <a:ln w="9525">
            <a:noFill/>
            <a:miter lim="800000"/>
            <a:headEnd/>
            <a:tailEnd/>
          </a:ln>
          <a:effectLst/>
        </p:spPr>
        <p:txBody>
          <a:bodyPr>
            <a:spAutoFit/>
          </a:bodyPr>
          <a:lstStyle/>
          <a:p>
            <a:pPr algn="ctr"/>
            <a:r>
              <a:rPr kumimoji="1" lang="en-US" sz="2800" b="1" dirty="0">
                <a:solidFill>
                  <a:srgbClr val="000099"/>
                </a:solidFill>
                <a:latin typeface="Arial" pitchFamily="34" charset="0"/>
                <a:ea typeface="新細明體" pitchFamily="18" charset="-120"/>
                <a:cs typeface="Arial" pitchFamily="34" charset="0"/>
              </a:rPr>
              <a:t>4D-Var</a:t>
            </a:r>
          </a:p>
        </p:txBody>
      </p:sp>
      <p:pic>
        <p:nvPicPr>
          <p:cNvPr id="146438" name="Picture 6" descr="4d_all_Southern_Hemisphere"/>
          <p:cNvPicPr>
            <a:picLocks noChangeAspect="1" noChangeArrowheads="1"/>
          </p:cNvPicPr>
          <p:nvPr/>
        </p:nvPicPr>
        <p:blipFill>
          <a:blip r:embed="rId3" cstate="print"/>
          <a:srcRect t="3308" b="34125"/>
          <a:stretch>
            <a:fillRect/>
          </a:stretch>
        </p:blipFill>
        <p:spPr bwMode="auto">
          <a:xfrm>
            <a:off x="1258888" y="2133600"/>
            <a:ext cx="6935787" cy="43164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um00_Jan2006"/>
          <p:cNvPicPr>
            <a:picLocks noChangeAspect="1" noChangeArrowheads="1"/>
          </p:cNvPicPr>
          <p:nvPr/>
        </p:nvPicPr>
        <p:blipFill>
          <a:blip r:embed="rId3" cstate="print"/>
          <a:srcRect/>
          <a:stretch>
            <a:fillRect/>
          </a:stretch>
        </p:blipFill>
        <p:spPr bwMode="auto">
          <a:xfrm>
            <a:off x="609600" y="609600"/>
            <a:ext cx="7315200" cy="5486400"/>
          </a:xfrm>
          <a:prstGeom prst="rect">
            <a:avLst/>
          </a:prstGeom>
          <a:noFill/>
          <a:ln w="9525">
            <a:noFill/>
            <a:miter lim="800000"/>
            <a:headEnd/>
            <a:tailEnd/>
          </a:ln>
        </p:spPr>
      </p:pic>
      <p:sp>
        <p:nvSpPr>
          <p:cNvPr id="81923" name="Text Box 3"/>
          <p:cNvSpPr txBox="1">
            <a:spLocks noChangeArrowheads="1"/>
          </p:cNvSpPr>
          <p:nvPr/>
        </p:nvSpPr>
        <p:spPr bwMode="auto">
          <a:xfrm>
            <a:off x="1219200" y="5226051"/>
            <a:ext cx="7696200" cy="371541"/>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en-US" sz="1800" dirty="0" smtClean="0">
                <a:solidFill>
                  <a:srgbClr val="000000"/>
                </a:solidFill>
                <a:latin typeface="Arial" charset="0"/>
                <a:cs typeface="Arial" charset="0"/>
                <a:sym typeface="Symbol" pitchFamily="18" charset="2"/>
              </a:rPr>
              <a:t>Removal of AMSUA results in large increase in AIRS (and other) impacts</a:t>
            </a:r>
          </a:p>
        </p:txBody>
      </p:sp>
      <p:sp>
        <p:nvSpPr>
          <p:cNvPr id="81924" name="Text Box 4"/>
          <p:cNvSpPr txBox="1">
            <a:spLocks noChangeArrowheads="1"/>
          </p:cNvSpPr>
          <p:nvPr/>
        </p:nvSpPr>
        <p:spPr bwMode="auto">
          <a:xfrm>
            <a:off x="1219200" y="5638801"/>
            <a:ext cx="7467600" cy="371541"/>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en-US" sz="1800" dirty="0" smtClean="0">
                <a:solidFill>
                  <a:srgbClr val="000000"/>
                </a:solidFill>
                <a:latin typeface="Arial" charset="0"/>
                <a:cs typeface="Arial" charset="0"/>
                <a:sym typeface="Symbol" pitchFamily="18" charset="2"/>
              </a:rPr>
              <a:t>Removal of AIRS results in significant increase in AMSUA impact</a:t>
            </a:r>
          </a:p>
        </p:txBody>
      </p:sp>
      <p:sp>
        <p:nvSpPr>
          <p:cNvPr id="81925" name="Text Box 5"/>
          <p:cNvSpPr txBox="1">
            <a:spLocks noChangeArrowheads="1"/>
          </p:cNvSpPr>
          <p:nvPr/>
        </p:nvSpPr>
        <p:spPr bwMode="auto">
          <a:xfrm>
            <a:off x="1219200" y="6019801"/>
            <a:ext cx="7467600" cy="650750"/>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en-US" sz="1800" dirty="0" smtClean="0">
                <a:solidFill>
                  <a:srgbClr val="000000"/>
                </a:solidFill>
                <a:latin typeface="Arial" charset="0"/>
                <a:cs typeface="Arial" charset="0"/>
                <a:sym typeface="Symbol" pitchFamily="18" charset="2"/>
              </a:rPr>
              <a:t>Removal of </a:t>
            </a:r>
            <a:r>
              <a:rPr lang="en-US" sz="1800" dirty="0" err="1" smtClean="0">
                <a:solidFill>
                  <a:srgbClr val="000000"/>
                </a:solidFill>
                <a:latin typeface="Arial" charset="0"/>
                <a:cs typeface="Arial" charset="0"/>
                <a:sym typeface="Symbol" pitchFamily="18" charset="2"/>
              </a:rPr>
              <a:t>raobs</a:t>
            </a:r>
            <a:r>
              <a:rPr lang="en-US" sz="1800" dirty="0" smtClean="0">
                <a:solidFill>
                  <a:srgbClr val="000000"/>
                </a:solidFill>
                <a:latin typeface="Arial" charset="0"/>
                <a:cs typeface="Arial" charset="0"/>
                <a:sym typeface="Symbol" pitchFamily="18" charset="2"/>
              </a:rPr>
              <a:t> results in significant increase in AMSUA, aircraft and other impacts (but not AIRS)</a:t>
            </a:r>
          </a:p>
        </p:txBody>
      </p:sp>
      <p:sp>
        <p:nvSpPr>
          <p:cNvPr id="81926" name="Oval 6"/>
          <p:cNvSpPr>
            <a:spLocks noChangeArrowheads="1"/>
          </p:cNvSpPr>
          <p:nvPr/>
        </p:nvSpPr>
        <p:spPr bwMode="auto">
          <a:xfrm>
            <a:off x="1676401" y="2971800"/>
            <a:ext cx="685800" cy="990600"/>
          </a:xfrm>
          <a:prstGeom prst="ellipse">
            <a:avLst/>
          </a:prstGeom>
          <a:noFill/>
          <a:ln w="25400">
            <a:solidFill>
              <a:srgbClr val="FFFF00"/>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81927" name="Oval 7"/>
          <p:cNvSpPr>
            <a:spLocks noChangeArrowheads="1"/>
          </p:cNvSpPr>
          <p:nvPr/>
        </p:nvSpPr>
        <p:spPr bwMode="auto">
          <a:xfrm>
            <a:off x="990600" y="5334000"/>
            <a:ext cx="152400" cy="152400"/>
          </a:xfrm>
          <a:prstGeom prst="ellipse">
            <a:avLst/>
          </a:prstGeom>
          <a:noFill/>
          <a:ln w="25400">
            <a:solidFill>
              <a:srgbClr val="FFFF00"/>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81928" name="Oval 8"/>
          <p:cNvSpPr>
            <a:spLocks noChangeArrowheads="1"/>
          </p:cNvSpPr>
          <p:nvPr/>
        </p:nvSpPr>
        <p:spPr bwMode="auto">
          <a:xfrm>
            <a:off x="2209800" y="1981200"/>
            <a:ext cx="685800" cy="990600"/>
          </a:xfrm>
          <a:prstGeom prst="ellipse">
            <a:avLst/>
          </a:prstGeom>
          <a:noFill/>
          <a:ln w="25400">
            <a:solidFill>
              <a:srgbClr val="FF00FF"/>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81929" name="Oval 9"/>
          <p:cNvSpPr>
            <a:spLocks noChangeArrowheads="1"/>
          </p:cNvSpPr>
          <p:nvPr/>
        </p:nvSpPr>
        <p:spPr bwMode="auto">
          <a:xfrm>
            <a:off x="990600" y="5715000"/>
            <a:ext cx="152400" cy="152400"/>
          </a:xfrm>
          <a:prstGeom prst="ellipse">
            <a:avLst/>
          </a:prstGeom>
          <a:noFill/>
          <a:ln w="25400">
            <a:solidFill>
              <a:srgbClr val="FF00FF"/>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81930" name="Oval 10"/>
          <p:cNvSpPr>
            <a:spLocks noChangeArrowheads="1"/>
          </p:cNvSpPr>
          <p:nvPr/>
        </p:nvSpPr>
        <p:spPr bwMode="auto">
          <a:xfrm>
            <a:off x="5486401" y="2743200"/>
            <a:ext cx="685800" cy="990600"/>
          </a:xfrm>
          <a:prstGeom prst="ellipse">
            <a:avLst/>
          </a:prstGeom>
          <a:noFill/>
          <a:ln w="25400">
            <a:solidFill>
              <a:srgbClr val="0000FF"/>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81931" name="Oval 11"/>
          <p:cNvSpPr>
            <a:spLocks noChangeArrowheads="1"/>
          </p:cNvSpPr>
          <p:nvPr/>
        </p:nvSpPr>
        <p:spPr bwMode="auto">
          <a:xfrm>
            <a:off x="990600" y="6096000"/>
            <a:ext cx="152400" cy="152400"/>
          </a:xfrm>
          <a:prstGeom prst="ellipse">
            <a:avLst/>
          </a:prstGeom>
          <a:noFill/>
          <a:ln w="25400">
            <a:solidFill>
              <a:srgbClr val="0000FF"/>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
        <p:nvSpPr>
          <p:cNvPr id="122892" name="Text Box 12"/>
          <p:cNvSpPr txBox="1">
            <a:spLocks noChangeArrowheads="1"/>
          </p:cNvSpPr>
          <p:nvPr/>
        </p:nvSpPr>
        <p:spPr bwMode="auto">
          <a:xfrm>
            <a:off x="609601" y="152400"/>
            <a:ext cx="8153400" cy="457200"/>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smtClean="0">
                <a:solidFill>
                  <a:srgbClr val="000000"/>
                </a:solidFill>
                <a:latin typeface="Arial" charset="0"/>
                <a:cs typeface="Arial" charset="0"/>
              </a:rPr>
              <a:t>Combined Use of ADJ and OSEs  (Gelaro </a:t>
            </a:r>
            <a:r>
              <a:rPr lang="en-US" i="1" smtClean="0">
                <a:solidFill>
                  <a:srgbClr val="000000"/>
                </a:solidFill>
                <a:latin typeface="Arial" charset="0"/>
                <a:cs typeface="Arial" charset="0"/>
              </a:rPr>
              <a:t>et al.</a:t>
            </a:r>
            <a:r>
              <a:rPr lang="en-US" smtClean="0">
                <a:solidFill>
                  <a:srgbClr val="000000"/>
                </a:solidFill>
                <a:latin typeface="Arial" charset="0"/>
                <a:cs typeface="Arial" charset="0"/>
              </a:rPr>
              <a:t>, 2008)</a:t>
            </a:r>
            <a:endParaRPr lang="en-US" smtClean="0">
              <a:solidFill>
                <a:srgbClr val="FF0000"/>
              </a:solidFill>
              <a:latin typeface="Arial" charset="0"/>
              <a:cs typeface="Arial" charset="0"/>
            </a:endParaRPr>
          </a:p>
        </p:txBody>
      </p:sp>
      <p:sp>
        <p:nvSpPr>
          <p:cNvPr id="122893" name="Text Box 13"/>
          <p:cNvSpPr txBox="1">
            <a:spLocks noChangeArrowheads="1"/>
          </p:cNvSpPr>
          <p:nvPr/>
        </p:nvSpPr>
        <p:spPr bwMode="auto">
          <a:xfrm>
            <a:off x="914400" y="762000"/>
            <a:ext cx="7315200" cy="646321"/>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sz="1800" dirty="0" smtClean="0">
                <a:solidFill>
                  <a:srgbClr val="CC3300"/>
                </a:solidFill>
                <a:latin typeface="Arial" charset="0"/>
                <a:cs typeface="Arial" charset="0"/>
              </a:rPr>
              <a:t>…ADJ applied to </a:t>
            </a:r>
            <a:r>
              <a:rPr lang="en-US" sz="1800" i="1" dirty="0" smtClean="0">
                <a:solidFill>
                  <a:srgbClr val="CC3300"/>
                </a:solidFill>
                <a:latin typeface="Arial" charset="0"/>
                <a:cs typeface="Arial" charset="0"/>
              </a:rPr>
              <a:t>various</a:t>
            </a:r>
            <a:r>
              <a:rPr lang="en-US" sz="1800" dirty="0" smtClean="0">
                <a:solidFill>
                  <a:srgbClr val="CC3300"/>
                </a:solidFill>
                <a:latin typeface="Arial" charset="0"/>
                <a:cs typeface="Arial" charset="0"/>
              </a:rPr>
              <a:t> OSE members to examine how the mix of observations influences their impacts</a:t>
            </a:r>
          </a:p>
        </p:txBody>
      </p:sp>
      <p:sp>
        <p:nvSpPr>
          <p:cNvPr id="81934" name="Oval 14"/>
          <p:cNvSpPr>
            <a:spLocks noChangeArrowheads="1"/>
          </p:cNvSpPr>
          <p:nvPr/>
        </p:nvSpPr>
        <p:spPr bwMode="auto">
          <a:xfrm>
            <a:off x="2209800" y="1981200"/>
            <a:ext cx="685800" cy="990600"/>
          </a:xfrm>
          <a:prstGeom prst="ellipse">
            <a:avLst/>
          </a:prstGeom>
          <a:noFill/>
          <a:ln w="25400">
            <a:solidFill>
              <a:srgbClr val="0000FF"/>
            </a:solidFill>
            <a:round/>
            <a:headEnd/>
            <a:tailEnd/>
          </a:ln>
        </p:spPr>
        <p:txBody>
          <a:bodyPr wrap="none" lIns="91430" tIns="45715" rIns="91430" bIns="45715" anchor="ctr"/>
          <a:lstStyle/>
          <a:p>
            <a:endParaRPr lang="fr-CA" smtClean="0">
              <a:solidFill>
                <a:srgbClr val="000000"/>
              </a:solidFill>
              <a:latin typeface="Times New Roman" pitchFamily="16"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4" grpId="0"/>
      <p:bldP spid="81925" grpId="0"/>
      <p:bldP spid="81926" grpId="0" animBg="1"/>
      <p:bldP spid="81927" grpId="0" animBg="1"/>
      <p:bldP spid="81928" grpId="0" animBg="1"/>
      <p:bldP spid="81929" grpId="0" animBg="1"/>
      <p:bldP spid="81930" grpId="0" animBg="1"/>
      <p:bldP spid="81931" grpId="0" animBg="1"/>
      <p:bldP spid="819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pture1"/>
          <p:cNvPicPr>
            <a:picLocks noChangeAspect="1" noChangeArrowheads="1"/>
          </p:cNvPicPr>
          <p:nvPr/>
        </p:nvPicPr>
        <p:blipFill>
          <a:blip r:embed="rId2" cstate="print"/>
          <a:srcRect/>
          <a:stretch>
            <a:fillRect/>
          </a:stretch>
        </p:blipFill>
        <p:spPr bwMode="auto">
          <a:xfrm>
            <a:off x="1722438" y="838201"/>
            <a:ext cx="5364162" cy="5457825"/>
          </a:xfrm>
          <a:prstGeom prst="rect">
            <a:avLst/>
          </a:prstGeom>
          <a:noFill/>
          <a:ln w="9525">
            <a:noFill/>
            <a:miter lim="800000"/>
            <a:headEnd/>
            <a:tailEnd/>
          </a:ln>
        </p:spPr>
      </p:pic>
      <p:sp>
        <p:nvSpPr>
          <p:cNvPr id="23555" name="Text Box 3"/>
          <p:cNvSpPr txBox="1">
            <a:spLocks noChangeArrowheads="1"/>
          </p:cNvSpPr>
          <p:nvPr/>
        </p:nvSpPr>
        <p:spPr bwMode="auto">
          <a:xfrm>
            <a:off x="381000" y="76200"/>
            <a:ext cx="8458200" cy="457200"/>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a:latin typeface="Arial" charset="0"/>
              </a:rPr>
              <a:t>Fraction of Observations that Improve the Forecast</a:t>
            </a:r>
          </a:p>
        </p:txBody>
      </p:sp>
      <p:sp>
        <p:nvSpPr>
          <p:cNvPr id="23556" name="Text Box 4"/>
          <p:cNvSpPr txBox="1">
            <a:spLocks noChangeArrowheads="1"/>
          </p:cNvSpPr>
          <p:nvPr/>
        </p:nvSpPr>
        <p:spPr bwMode="auto">
          <a:xfrm>
            <a:off x="1066800" y="457201"/>
            <a:ext cx="7086600" cy="371541"/>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sz="1800" dirty="0">
                <a:latin typeface="Arial" charset="0"/>
              </a:rPr>
              <a:t>GEOS-5  July 2005 00z   (</a:t>
            </a:r>
            <a:r>
              <a:rPr lang="en-US" sz="1800" dirty="0" err="1">
                <a:latin typeface="Arial" charset="0"/>
              </a:rPr>
              <a:t>Gelaro</a:t>
            </a:r>
            <a:r>
              <a:rPr lang="en-US" sz="1800" dirty="0">
                <a:latin typeface="Arial" charset="0"/>
              </a:rPr>
              <a:t>, 2008)</a:t>
            </a:r>
            <a:endParaRPr lang="en-US" sz="1800" b="1" dirty="0">
              <a:solidFill>
                <a:srgbClr val="FF0000"/>
              </a:solidFill>
              <a:latin typeface="Arial" charset="0"/>
            </a:endParaRPr>
          </a:p>
        </p:txBody>
      </p:sp>
      <p:sp>
        <p:nvSpPr>
          <p:cNvPr id="23557" name="Text Box 5"/>
          <p:cNvSpPr txBox="1">
            <a:spLocks noChangeArrowheads="1"/>
          </p:cNvSpPr>
          <p:nvPr/>
        </p:nvSpPr>
        <p:spPr bwMode="auto">
          <a:xfrm>
            <a:off x="533401" y="1752600"/>
            <a:ext cx="1219200" cy="457200"/>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a:latin typeface="Arial" charset="0"/>
              </a:rPr>
              <a:t>AIRS</a:t>
            </a:r>
          </a:p>
        </p:txBody>
      </p:sp>
      <p:sp>
        <p:nvSpPr>
          <p:cNvPr id="23558" name="Text Box 6"/>
          <p:cNvSpPr txBox="1">
            <a:spLocks noChangeArrowheads="1"/>
          </p:cNvSpPr>
          <p:nvPr/>
        </p:nvSpPr>
        <p:spPr bwMode="auto">
          <a:xfrm>
            <a:off x="381000" y="4343400"/>
            <a:ext cx="1447800" cy="457200"/>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a:latin typeface="Arial" charset="0"/>
              </a:rPr>
              <a:t>AMSU-A</a:t>
            </a:r>
          </a:p>
        </p:txBody>
      </p:sp>
      <p:grpSp>
        <p:nvGrpSpPr>
          <p:cNvPr id="2" name="Group 7"/>
          <p:cNvGrpSpPr>
            <a:grpSpLocks/>
          </p:cNvGrpSpPr>
          <p:nvPr/>
        </p:nvGrpSpPr>
        <p:grpSpPr bwMode="auto">
          <a:xfrm>
            <a:off x="7086600" y="1600201"/>
            <a:ext cx="1447800" cy="366713"/>
            <a:chOff x="4656" y="969"/>
            <a:chExt cx="912" cy="231"/>
          </a:xfrm>
        </p:grpSpPr>
        <p:sp>
          <p:nvSpPr>
            <p:cNvPr id="23572" name="Oval 8"/>
            <p:cNvSpPr>
              <a:spLocks noChangeArrowheads="1"/>
            </p:cNvSpPr>
            <p:nvPr/>
          </p:nvSpPr>
          <p:spPr bwMode="auto">
            <a:xfrm>
              <a:off x="4656" y="1056"/>
              <a:ext cx="96" cy="96"/>
            </a:xfrm>
            <a:prstGeom prst="ellipse">
              <a:avLst/>
            </a:prstGeom>
            <a:solidFill>
              <a:srgbClr val="0000FF"/>
            </a:solidFill>
            <a:ln w="9525">
              <a:noFill/>
              <a:round/>
              <a:headEnd/>
              <a:tailEnd/>
            </a:ln>
          </p:spPr>
          <p:txBody>
            <a:bodyPr wrap="none" anchor="ctr"/>
            <a:lstStyle/>
            <a:p>
              <a:endParaRPr lang="fr-CA"/>
            </a:p>
          </p:txBody>
        </p:sp>
        <p:sp>
          <p:nvSpPr>
            <p:cNvPr id="23573" name="Text Box 9"/>
            <p:cNvSpPr txBox="1">
              <a:spLocks noChangeArrowheads="1"/>
            </p:cNvSpPr>
            <p:nvPr/>
          </p:nvSpPr>
          <p:spPr bwMode="auto">
            <a:xfrm>
              <a:off x="4752" y="969"/>
              <a:ext cx="816" cy="231"/>
            </a:xfrm>
            <a:prstGeom prst="rect">
              <a:avLst/>
            </a:prstGeom>
            <a:noFill/>
            <a:ln w="9525">
              <a:noFill/>
              <a:miter lim="800000"/>
              <a:headEnd/>
              <a:tailEnd/>
            </a:ln>
          </p:spPr>
          <p:txBody>
            <a:bodyPr>
              <a:spAutoFit/>
            </a:bodyPr>
            <a:lstStyle/>
            <a:p>
              <a:pPr eaLnBrk="1" hangingPunct="1">
                <a:spcBef>
                  <a:spcPct val="50000"/>
                </a:spcBef>
              </a:pPr>
              <a:r>
                <a:rPr lang="en-US" sz="1800" dirty="0">
                  <a:latin typeface="Arial" charset="0"/>
                </a:rPr>
                <a:t>Control</a:t>
              </a:r>
            </a:p>
          </p:txBody>
        </p:sp>
      </p:grpSp>
      <p:grpSp>
        <p:nvGrpSpPr>
          <p:cNvPr id="3" name="Group 10"/>
          <p:cNvGrpSpPr>
            <a:grpSpLocks/>
          </p:cNvGrpSpPr>
          <p:nvPr/>
        </p:nvGrpSpPr>
        <p:grpSpPr bwMode="auto">
          <a:xfrm>
            <a:off x="7086601" y="1905001"/>
            <a:ext cx="1600200" cy="366713"/>
            <a:chOff x="4656" y="1161"/>
            <a:chExt cx="1008" cy="231"/>
          </a:xfrm>
        </p:grpSpPr>
        <p:sp>
          <p:nvSpPr>
            <p:cNvPr id="23570" name="Oval 11"/>
            <p:cNvSpPr>
              <a:spLocks noChangeArrowheads="1"/>
            </p:cNvSpPr>
            <p:nvPr/>
          </p:nvSpPr>
          <p:spPr bwMode="auto">
            <a:xfrm>
              <a:off x="4656" y="1248"/>
              <a:ext cx="96" cy="96"/>
            </a:xfrm>
            <a:prstGeom prst="ellipse">
              <a:avLst/>
            </a:prstGeom>
            <a:solidFill>
              <a:srgbClr val="FF0000"/>
            </a:solidFill>
            <a:ln w="9525">
              <a:noFill/>
              <a:round/>
              <a:headEnd/>
              <a:tailEnd/>
            </a:ln>
          </p:spPr>
          <p:txBody>
            <a:bodyPr wrap="none" anchor="ctr"/>
            <a:lstStyle/>
            <a:p>
              <a:endParaRPr lang="fr-CA"/>
            </a:p>
          </p:txBody>
        </p:sp>
        <p:sp>
          <p:nvSpPr>
            <p:cNvPr id="23571" name="Text Box 12"/>
            <p:cNvSpPr txBox="1">
              <a:spLocks noChangeArrowheads="1"/>
            </p:cNvSpPr>
            <p:nvPr/>
          </p:nvSpPr>
          <p:spPr bwMode="auto">
            <a:xfrm>
              <a:off x="4752" y="1161"/>
              <a:ext cx="912" cy="231"/>
            </a:xfrm>
            <a:prstGeom prst="rect">
              <a:avLst/>
            </a:prstGeom>
            <a:noFill/>
            <a:ln w="9525">
              <a:noFill/>
              <a:miter lim="800000"/>
              <a:headEnd/>
              <a:tailEnd/>
            </a:ln>
          </p:spPr>
          <p:txBody>
            <a:bodyPr>
              <a:spAutoFit/>
            </a:bodyPr>
            <a:lstStyle/>
            <a:p>
              <a:pPr eaLnBrk="1" hangingPunct="1">
                <a:spcBef>
                  <a:spcPct val="50000"/>
                </a:spcBef>
              </a:pPr>
              <a:r>
                <a:rPr lang="en-US" sz="1800" dirty="0">
                  <a:latin typeface="Arial" charset="0"/>
                </a:rPr>
                <a:t>No AMSU-A</a:t>
              </a:r>
            </a:p>
          </p:txBody>
        </p:sp>
      </p:grpSp>
      <p:grpSp>
        <p:nvGrpSpPr>
          <p:cNvPr id="4" name="Group 13"/>
          <p:cNvGrpSpPr>
            <a:grpSpLocks/>
          </p:cNvGrpSpPr>
          <p:nvPr/>
        </p:nvGrpSpPr>
        <p:grpSpPr bwMode="auto">
          <a:xfrm>
            <a:off x="7086600" y="4129088"/>
            <a:ext cx="1447800" cy="366712"/>
            <a:chOff x="4656" y="969"/>
            <a:chExt cx="912" cy="231"/>
          </a:xfrm>
        </p:grpSpPr>
        <p:sp>
          <p:nvSpPr>
            <p:cNvPr id="23568" name="Oval 14"/>
            <p:cNvSpPr>
              <a:spLocks noChangeArrowheads="1"/>
            </p:cNvSpPr>
            <p:nvPr/>
          </p:nvSpPr>
          <p:spPr bwMode="auto">
            <a:xfrm>
              <a:off x="4656" y="1056"/>
              <a:ext cx="96" cy="96"/>
            </a:xfrm>
            <a:prstGeom prst="ellipse">
              <a:avLst/>
            </a:prstGeom>
            <a:solidFill>
              <a:srgbClr val="0000FF"/>
            </a:solidFill>
            <a:ln w="9525">
              <a:noFill/>
              <a:round/>
              <a:headEnd/>
              <a:tailEnd/>
            </a:ln>
          </p:spPr>
          <p:txBody>
            <a:bodyPr wrap="none" anchor="ctr"/>
            <a:lstStyle/>
            <a:p>
              <a:endParaRPr lang="fr-CA"/>
            </a:p>
          </p:txBody>
        </p:sp>
        <p:sp>
          <p:nvSpPr>
            <p:cNvPr id="23569" name="Text Box 15"/>
            <p:cNvSpPr txBox="1">
              <a:spLocks noChangeArrowheads="1"/>
            </p:cNvSpPr>
            <p:nvPr/>
          </p:nvSpPr>
          <p:spPr bwMode="auto">
            <a:xfrm>
              <a:off x="4752" y="969"/>
              <a:ext cx="816" cy="231"/>
            </a:xfrm>
            <a:prstGeom prst="rect">
              <a:avLst/>
            </a:prstGeom>
            <a:noFill/>
            <a:ln w="9525">
              <a:noFill/>
              <a:miter lim="800000"/>
              <a:headEnd/>
              <a:tailEnd/>
            </a:ln>
          </p:spPr>
          <p:txBody>
            <a:bodyPr>
              <a:spAutoFit/>
            </a:bodyPr>
            <a:lstStyle/>
            <a:p>
              <a:pPr eaLnBrk="1" hangingPunct="1">
                <a:spcBef>
                  <a:spcPct val="50000"/>
                </a:spcBef>
              </a:pPr>
              <a:r>
                <a:rPr lang="en-US" sz="1800" dirty="0">
                  <a:latin typeface="Arial" charset="0"/>
                </a:rPr>
                <a:t>Control</a:t>
              </a:r>
            </a:p>
          </p:txBody>
        </p:sp>
      </p:grpSp>
      <p:grpSp>
        <p:nvGrpSpPr>
          <p:cNvPr id="5" name="Group 16"/>
          <p:cNvGrpSpPr>
            <a:grpSpLocks/>
          </p:cNvGrpSpPr>
          <p:nvPr/>
        </p:nvGrpSpPr>
        <p:grpSpPr bwMode="auto">
          <a:xfrm>
            <a:off x="7086601" y="4433888"/>
            <a:ext cx="1600200" cy="366712"/>
            <a:chOff x="4656" y="1161"/>
            <a:chExt cx="1008" cy="231"/>
          </a:xfrm>
        </p:grpSpPr>
        <p:sp>
          <p:nvSpPr>
            <p:cNvPr id="23566" name="Oval 17"/>
            <p:cNvSpPr>
              <a:spLocks noChangeArrowheads="1"/>
            </p:cNvSpPr>
            <p:nvPr/>
          </p:nvSpPr>
          <p:spPr bwMode="auto">
            <a:xfrm>
              <a:off x="4656" y="1248"/>
              <a:ext cx="96" cy="96"/>
            </a:xfrm>
            <a:prstGeom prst="ellipse">
              <a:avLst/>
            </a:prstGeom>
            <a:solidFill>
              <a:srgbClr val="FF0000"/>
            </a:solidFill>
            <a:ln w="9525">
              <a:noFill/>
              <a:round/>
              <a:headEnd/>
              <a:tailEnd/>
            </a:ln>
          </p:spPr>
          <p:txBody>
            <a:bodyPr wrap="none" anchor="ctr"/>
            <a:lstStyle/>
            <a:p>
              <a:endParaRPr lang="fr-CA"/>
            </a:p>
          </p:txBody>
        </p:sp>
        <p:sp>
          <p:nvSpPr>
            <p:cNvPr id="23567" name="Text Box 18"/>
            <p:cNvSpPr txBox="1">
              <a:spLocks noChangeArrowheads="1"/>
            </p:cNvSpPr>
            <p:nvPr/>
          </p:nvSpPr>
          <p:spPr bwMode="auto">
            <a:xfrm>
              <a:off x="4752" y="1161"/>
              <a:ext cx="912" cy="231"/>
            </a:xfrm>
            <a:prstGeom prst="rect">
              <a:avLst/>
            </a:prstGeom>
            <a:noFill/>
            <a:ln w="9525">
              <a:noFill/>
              <a:miter lim="800000"/>
              <a:headEnd/>
              <a:tailEnd/>
            </a:ln>
          </p:spPr>
          <p:txBody>
            <a:bodyPr>
              <a:spAutoFit/>
            </a:bodyPr>
            <a:lstStyle/>
            <a:p>
              <a:pPr eaLnBrk="1" hangingPunct="1">
                <a:spcBef>
                  <a:spcPct val="50000"/>
                </a:spcBef>
              </a:pPr>
              <a:r>
                <a:rPr lang="en-US" sz="1800" dirty="0">
                  <a:latin typeface="Arial" charset="0"/>
                </a:rPr>
                <a:t>No AIRS</a:t>
              </a:r>
            </a:p>
          </p:txBody>
        </p:sp>
      </p:grpSp>
      <p:sp>
        <p:nvSpPr>
          <p:cNvPr id="23563" name="Rectangle 19"/>
          <p:cNvSpPr>
            <a:spLocks noChangeArrowheads="1"/>
          </p:cNvSpPr>
          <p:nvPr/>
        </p:nvSpPr>
        <p:spPr bwMode="auto">
          <a:xfrm>
            <a:off x="2362200" y="990601"/>
            <a:ext cx="990600" cy="2057400"/>
          </a:xfrm>
          <a:prstGeom prst="rect">
            <a:avLst/>
          </a:prstGeom>
          <a:solidFill>
            <a:schemeClr val="bg2">
              <a:alpha val="25098"/>
            </a:schemeClr>
          </a:solidFill>
          <a:ln w="9525">
            <a:noFill/>
            <a:miter lim="800000"/>
            <a:headEnd/>
            <a:tailEnd/>
          </a:ln>
        </p:spPr>
        <p:txBody>
          <a:bodyPr wrap="none" lIns="91430" tIns="45715" rIns="91430" bIns="45715" anchor="ctr"/>
          <a:lstStyle/>
          <a:p>
            <a:endParaRPr lang="fr-CA"/>
          </a:p>
        </p:txBody>
      </p:sp>
      <p:sp>
        <p:nvSpPr>
          <p:cNvPr id="23564" name="Rectangle 20"/>
          <p:cNvSpPr>
            <a:spLocks noChangeArrowheads="1"/>
          </p:cNvSpPr>
          <p:nvPr/>
        </p:nvSpPr>
        <p:spPr bwMode="auto">
          <a:xfrm>
            <a:off x="2362200" y="3581400"/>
            <a:ext cx="990600" cy="2057400"/>
          </a:xfrm>
          <a:prstGeom prst="rect">
            <a:avLst/>
          </a:prstGeom>
          <a:solidFill>
            <a:schemeClr val="bg2">
              <a:alpha val="25098"/>
            </a:schemeClr>
          </a:solidFill>
          <a:ln w="9525">
            <a:noFill/>
            <a:miter lim="800000"/>
            <a:headEnd/>
            <a:tailEnd/>
          </a:ln>
        </p:spPr>
        <p:txBody>
          <a:bodyPr wrap="none" lIns="91430" tIns="45715" rIns="91430" bIns="45715" anchor="ctr"/>
          <a:lstStyle/>
          <a:p>
            <a:endParaRPr lang="fr-CA"/>
          </a:p>
        </p:txBody>
      </p:sp>
      <p:sp>
        <p:nvSpPr>
          <p:cNvPr id="23565" name="Text Box 21"/>
          <p:cNvSpPr txBox="1">
            <a:spLocks noChangeArrowheads="1"/>
          </p:cNvSpPr>
          <p:nvPr/>
        </p:nvSpPr>
        <p:spPr bwMode="auto">
          <a:xfrm>
            <a:off x="381000" y="6232526"/>
            <a:ext cx="8382000" cy="396875"/>
          </a:xfrm>
          <a:prstGeom prst="rect">
            <a:avLst/>
          </a:prstGeom>
          <a:noFill/>
          <a:ln w="9525">
            <a:noFill/>
            <a:miter lim="800000"/>
            <a:headEnd/>
            <a:tailEnd/>
          </a:ln>
        </p:spPr>
        <p:txBody>
          <a:bodyPr lIns="91430" tIns="45715" rIns="91430" bIns="45715">
            <a:spAutoFit/>
          </a:bodyPr>
          <a:lstStyle/>
          <a:p>
            <a:pPr algn="ctr" eaLnBrk="1" hangingPunct="1">
              <a:spcBef>
                <a:spcPct val="50000"/>
              </a:spcBef>
            </a:pPr>
            <a:r>
              <a:rPr lang="en-US" sz="2000" dirty="0">
                <a:latin typeface="Arial" charset="0"/>
              </a:rPr>
              <a:t>…only a small majority of the observations improve the forecast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533401" y="1295400"/>
            <a:ext cx="8153400" cy="4800600"/>
          </a:xfrm>
        </p:spPr>
        <p:txBody>
          <a:bodyPr>
            <a:normAutofit fontScale="77500" lnSpcReduction="20000"/>
          </a:bodyPr>
          <a:lstStyle/>
          <a:p>
            <a:r>
              <a:rPr lang="en-CA" dirty="0" smtClean="0"/>
              <a:t>Observing and Modeling the Earth System</a:t>
            </a:r>
          </a:p>
          <a:p>
            <a:pPr lvl="1"/>
            <a:r>
              <a:rPr lang="en-CA" dirty="0" smtClean="0"/>
              <a:t>Virtual laboratory where models and observations are compared to improve our understanding of the physical processes governing the Earth system</a:t>
            </a:r>
          </a:p>
          <a:p>
            <a:r>
              <a:rPr lang="en-CA" dirty="0" smtClean="0"/>
              <a:t>Dynamical balance associated with analyses</a:t>
            </a:r>
          </a:p>
          <a:p>
            <a:pPr lvl="1"/>
            <a:r>
              <a:rPr lang="en-CA" dirty="0" smtClean="0"/>
              <a:t>Inconsistencies between physical processes acting on fast time scales (e.g., convection, radiation) can be diagnosed in the first moments of a model integration (spin-up)</a:t>
            </a:r>
          </a:p>
          <a:p>
            <a:pPr lvl="1"/>
            <a:r>
              <a:rPr lang="en-CA" dirty="0" smtClean="0"/>
              <a:t>Imbalances can create a significant spurious variability that is important for climate simulations (</a:t>
            </a:r>
            <a:r>
              <a:rPr lang="en-CA" dirty="0" err="1" smtClean="0"/>
              <a:t>Rodwell</a:t>
            </a:r>
            <a:r>
              <a:rPr lang="en-CA" dirty="0" smtClean="0"/>
              <a:t> and Palmer, 2007)</a:t>
            </a:r>
          </a:p>
          <a:p>
            <a:pPr lvl="1"/>
            <a:r>
              <a:rPr lang="en-CA" dirty="0" smtClean="0"/>
              <a:t>Data assimilation can help to</a:t>
            </a:r>
          </a:p>
          <a:p>
            <a:pPr lvl="2"/>
            <a:r>
              <a:rPr lang="en-CA" dirty="0" smtClean="0"/>
              <a:t>evaluate the consistencies between physical processes and </a:t>
            </a:r>
          </a:p>
          <a:p>
            <a:pPr lvl="2"/>
            <a:r>
              <a:rPr lang="en-CA" dirty="0" smtClean="0"/>
              <a:t>Diagnose differences between observed and modeled processes</a:t>
            </a:r>
          </a:p>
          <a:p>
            <a:r>
              <a:rPr lang="en-CA" dirty="0" smtClean="0"/>
              <a:t>Reanalyses for climate studies</a:t>
            </a:r>
          </a:p>
          <a:p>
            <a:pPr lvl="1"/>
            <a:r>
              <a:rPr lang="en-CA" dirty="0" smtClean="0"/>
              <a:t>Collecting and validating historical data (1900 to present day)</a:t>
            </a:r>
          </a:p>
          <a:p>
            <a:pPr lvl="1"/>
            <a:r>
              <a:rPr lang="en-CA" dirty="0" smtClean="0"/>
              <a:t>Bias corrections</a:t>
            </a:r>
          </a:p>
          <a:p>
            <a:pPr lvl="1"/>
            <a:r>
              <a:rPr lang="en-CA" dirty="0" smtClean="0"/>
              <a:t>Ability of data assimilation system to reconstruct the climate of our recent past</a:t>
            </a:r>
          </a:p>
          <a:p>
            <a:pPr lvl="1"/>
            <a:r>
              <a:rPr lang="en-CA" dirty="0" smtClean="0"/>
              <a:t>Existing projects  to perform reanalyses for the whole </a:t>
            </a:r>
            <a:r>
              <a:rPr lang="en-CA" dirty="0" err="1" smtClean="0"/>
              <a:t>XX</a:t>
            </a:r>
            <a:r>
              <a:rPr lang="en-CA" baseline="30000" dirty="0" err="1" smtClean="0"/>
              <a:t>th</a:t>
            </a:r>
            <a:r>
              <a:rPr lang="en-CA" dirty="0" smtClean="0"/>
              <a:t> century</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323851" y="1452563"/>
            <a:ext cx="8785225" cy="4929187"/>
            <a:chOff x="204" y="915"/>
            <a:chExt cx="5534" cy="3105"/>
          </a:xfrm>
        </p:grpSpPr>
        <p:grpSp>
          <p:nvGrpSpPr>
            <p:cNvPr id="3" name="Group 3"/>
            <p:cNvGrpSpPr>
              <a:grpSpLocks/>
            </p:cNvGrpSpPr>
            <p:nvPr/>
          </p:nvGrpSpPr>
          <p:grpSpPr bwMode="auto">
            <a:xfrm>
              <a:off x="204" y="915"/>
              <a:ext cx="5534" cy="3105"/>
              <a:chOff x="158" y="936"/>
              <a:chExt cx="5534" cy="3105"/>
            </a:xfrm>
          </p:grpSpPr>
          <p:grpSp>
            <p:nvGrpSpPr>
              <p:cNvPr id="4" name="Group 4"/>
              <p:cNvGrpSpPr>
                <a:grpSpLocks/>
              </p:cNvGrpSpPr>
              <p:nvPr/>
            </p:nvGrpSpPr>
            <p:grpSpPr bwMode="auto">
              <a:xfrm>
                <a:off x="1214" y="969"/>
                <a:ext cx="4478" cy="3012"/>
                <a:chOff x="1214" y="969"/>
                <a:chExt cx="4478" cy="3012"/>
              </a:xfrm>
            </p:grpSpPr>
            <p:sp>
              <p:nvSpPr>
                <p:cNvPr id="17463" name="Rectangle 5"/>
                <p:cNvSpPr>
                  <a:spLocks noChangeArrowheads="1"/>
                </p:cNvSpPr>
                <p:nvPr/>
              </p:nvSpPr>
              <p:spPr bwMode="auto">
                <a:xfrm>
                  <a:off x="1292" y="1815"/>
                  <a:ext cx="624" cy="240"/>
                </a:xfrm>
                <a:prstGeom prst="rect">
                  <a:avLst/>
                </a:prstGeom>
                <a:noFill/>
                <a:ln w="9525">
                  <a:noFill/>
                  <a:miter lim="800000"/>
                  <a:headEnd/>
                  <a:tailEnd/>
                </a:ln>
              </p:spPr>
              <p:txBody>
                <a:bodyPr anchor="ctr"/>
                <a:lstStyle/>
                <a:p>
                  <a:pPr algn="ctr" eaLnBrk="1" hangingPunct="1"/>
                  <a:r>
                    <a:rPr lang="fr-FR" sz="1200" dirty="0">
                      <a:latin typeface="Arial" charset="0"/>
                    </a:rPr>
                    <a:t>Initial </a:t>
                  </a:r>
                  <a:r>
                    <a:rPr lang="fr-FR" sz="1200" dirty="0" err="1">
                      <a:latin typeface="Arial" charset="0"/>
                    </a:rPr>
                    <a:t>analysis</a:t>
                  </a:r>
                  <a:endParaRPr lang="fr-FR" sz="1200" dirty="0">
                    <a:latin typeface="Arial" charset="0"/>
                  </a:endParaRPr>
                </a:p>
              </p:txBody>
            </p:sp>
            <p:sp>
              <p:nvSpPr>
                <p:cNvPr id="17464" name="Oval 6"/>
                <p:cNvSpPr>
                  <a:spLocks noChangeArrowheads="1"/>
                </p:cNvSpPr>
                <p:nvPr/>
              </p:nvSpPr>
              <p:spPr bwMode="auto">
                <a:xfrm>
                  <a:off x="1310" y="1785"/>
                  <a:ext cx="96" cy="96"/>
                </a:xfrm>
                <a:prstGeom prst="ellipse">
                  <a:avLst/>
                </a:prstGeom>
                <a:solidFill>
                  <a:schemeClr val="tx1"/>
                </a:solidFill>
                <a:ln w="9525">
                  <a:solidFill>
                    <a:schemeClr val="tx1"/>
                  </a:solidFill>
                  <a:round/>
                  <a:headEnd/>
                  <a:tailEnd/>
                </a:ln>
              </p:spPr>
              <p:txBody>
                <a:bodyPr wrap="none" anchor="ctr"/>
                <a:lstStyle/>
                <a:p>
                  <a:endParaRPr lang="fr-FR"/>
                </a:p>
              </p:txBody>
            </p:sp>
            <p:grpSp>
              <p:nvGrpSpPr>
                <p:cNvPr id="5" name="Group 7"/>
                <p:cNvGrpSpPr>
                  <a:grpSpLocks/>
                </p:cNvGrpSpPr>
                <p:nvPr/>
              </p:nvGrpSpPr>
              <p:grpSpPr bwMode="auto">
                <a:xfrm>
                  <a:off x="1406" y="1705"/>
                  <a:ext cx="1776" cy="240"/>
                  <a:chOff x="1392" y="1408"/>
                  <a:chExt cx="1776" cy="240"/>
                </a:xfrm>
              </p:grpSpPr>
              <p:sp>
                <p:nvSpPr>
                  <p:cNvPr id="17486" name="Oval 8"/>
                  <p:cNvSpPr>
                    <a:spLocks noChangeArrowheads="1"/>
                  </p:cNvSpPr>
                  <p:nvPr/>
                </p:nvSpPr>
                <p:spPr bwMode="auto">
                  <a:xfrm>
                    <a:off x="3072" y="1488"/>
                    <a:ext cx="96" cy="96"/>
                  </a:xfrm>
                  <a:prstGeom prst="ellipse">
                    <a:avLst/>
                  </a:prstGeom>
                  <a:solidFill>
                    <a:schemeClr val="tx1"/>
                  </a:solidFill>
                  <a:ln w="19050">
                    <a:solidFill>
                      <a:schemeClr val="tx1"/>
                    </a:solidFill>
                    <a:round/>
                    <a:headEnd/>
                    <a:tailEnd/>
                  </a:ln>
                </p:spPr>
                <p:txBody>
                  <a:bodyPr wrap="none" anchor="ctr"/>
                  <a:lstStyle/>
                  <a:p>
                    <a:endParaRPr lang="fr-FR"/>
                  </a:p>
                </p:txBody>
              </p:sp>
              <p:sp>
                <p:nvSpPr>
                  <p:cNvPr id="17487" name="Freeform 9"/>
                  <p:cNvSpPr>
                    <a:spLocks/>
                  </p:cNvSpPr>
                  <p:nvPr/>
                </p:nvSpPr>
                <p:spPr bwMode="auto">
                  <a:xfrm>
                    <a:off x="1392" y="1408"/>
                    <a:ext cx="1728" cy="240"/>
                  </a:xfrm>
                  <a:custGeom>
                    <a:avLst/>
                    <a:gdLst>
                      <a:gd name="T0" fmla="*/ 0 w 1344"/>
                      <a:gd name="T1" fmla="*/ 128 h 240"/>
                      <a:gd name="T2" fmla="*/ 714 w 1344"/>
                      <a:gd name="T3" fmla="*/ 32 h 240"/>
                      <a:gd name="T4" fmla="*/ 1326 w 1344"/>
                      <a:gd name="T5" fmla="*/ 32 h 240"/>
                      <a:gd name="T6" fmla="*/ 2040 w 1344"/>
                      <a:gd name="T7" fmla="*/ 224 h 240"/>
                      <a:gd name="T8" fmla="*/ 2857 w 1344"/>
                      <a:gd name="T9" fmla="*/ 128 h 240"/>
                      <a:gd name="T10" fmla="*/ 0 60000 65536"/>
                      <a:gd name="T11" fmla="*/ 0 60000 65536"/>
                      <a:gd name="T12" fmla="*/ 0 60000 65536"/>
                      <a:gd name="T13" fmla="*/ 0 60000 65536"/>
                      <a:gd name="T14" fmla="*/ 0 60000 65536"/>
                      <a:gd name="T15" fmla="*/ 0 w 1344"/>
                      <a:gd name="T16" fmla="*/ 0 h 240"/>
                      <a:gd name="T17" fmla="*/ 1344 w 1344"/>
                      <a:gd name="T18" fmla="*/ 240 h 240"/>
                    </a:gdLst>
                    <a:ahLst/>
                    <a:cxnLst>
                      <a:cxn ang="T10">
                        <a:pos x="T0" y="T1"/>
                      </a:cxn>
                      <a:cxn ang="T11">
                        <a:pos x="T2" y="T3"/>
                      </a:cxn>
                      <a:cxn ang="T12">
                        <a:pos x="T4" y="T5"/>
                      </a:cxn>
                      <a:cxn ang="T13">
                        <a:pos x="T6" y="T7"/>
                      </a:cxn>
                      <a:cxn ang="T14">
                        <a:pos x="T8" y="T9"/>
                      </a:cxn>
                    </a:cxnLst>
                    <a:rect l="T15" t="T16" r="T17" b="T18"/>
                    <a:pathLst>
                      <a:path w="1344" h="240">
                        <a:moveTo>
                          <a:pt x="0" y="128"/>
                        </a:moveTo>
                        <a:cubicBezTo>
                          <a:pt x="116" y="88"/>
                          <a:pt x="232" y="48"/>
                          <a:pt x="336" y="32"/>
                        </a:cubicBezTo>
                        <a:cubicBezTo>
                          <a:pt x="440" y="16"/>
                          <a:pt x="520" y="0"/>
                          <a:pt x="624" y="32"/>
                        </a:cubicBezTo>
                        <a:cubicBezTo>
                          <a:pt x="728" y="64"/>
                          <a:pt x="840" y="208"/>
                          <a:pt x="960" y="224"/>
                        </a:cubicBezTo>
                        <a:cubicBezTo>
                          <a:pt x="1080" y="240"/>
                          <a:pt x="1212" y="184"/>
                          <a:pt x="1344" y="128"/>
                        </a:cubicBezTo>
                      </a:path>
                    </a:pathLst>
                  </a:custGeom>
                  <a:noFill/>
                  <a:ln w="19050" cmpd="sng">
                    <a:solidFill>
                      <a:schemeClr val="tx1"/>
                    </a:solidFill>
                    <a:round/>
                    <a:headEnd/>
                    <a:tailEnd/>
                  </a:ln>
                </p:spPr>
                <p:txBody>
                  <a:bodyPr/>
                  <a:lstStyle/>
                  <a:p>
                    <a:endParaRPr lang="fr-CA"/>
                  </a:p>
                </p:txBody>
              </p:sp>
            </p:grpSp>
            <p:grpSp>
              <p:nvGrpSpPr>
                <p:cNvPr id="6" name="Group 10"/>
                <p:cNvGrpSpPr>
                  <a:grpSpLocks/>
                </p:cNvGrpSpPr>
                <p:nvPr/>
              </p:nvGrpSpPr>
              <p:grpSpPr bwMode="auto">
                <a:xfrm>
                  <a:off x="1550" y="1065"/>
                  <a:ext cx="1488" cy="384"/>
                  <a:chOff x="1536" y="768"/>
                  <a:chExt cx="1488" cy="384"/>
                </a:xfrm>
              </p:grpSpPr>
              <p:sp>
                <p:nvSpPr>
                  <p:cNvPr id="17484" name="AutoShape 11"/>
                  <p:cNvSpPr>
                    <a:spLocks noChangeArrowheads="1"/>
                  </p:cNvSpPr>
                  <p:nvPr/>
                </p:nvSpPr>
                <p:spPr bwMode="auto">
                  <a:xfrm flipH="1">
                    <a:off x="1536" y="768"/>
                    <a:ext cx="1488" cy="384"/>
                  </a:xfrm>
                  <a:prstGeom prst="leftArrow">
                    <a:avLst>
                      <a:gd name="adj1" fmla="val 50000"/>
                      <a:gd name="adj2" fmla="val 96875"/>
                    </a:avLst>
                  </a:prstGeom>
                  <a:solidFill>
                    <a:schemeClr val="bg2"/>
                  </a:solidFill>
                  <a:ln w="9525">
                    <a:noFill/>
                    <a:miter lim="800000"/>
                    <a:headEnd/>
                    <a:tailEnd/>
                  </a:ln>
                </p:spPr>
                <p:txBody>
                  <a:bodyPr wrap="none" anchor="ctr"/>
                  <a:lstStyle/>
                  <a:p>
                    <a:endParaRPr lang="fr-FR"/>
                  </a:p>
                </p:txBody>
              </p:sp>
              <p:sp>
                <p:nvSpPr>
                  <p:cNvPr id="17485" name="Rectangle 12"/>
                  <p:cNvSpPr>
                    <a:spLocks noChangeArrowheads="1"/>
                  </p:cNvSpPr>
                  <p:nvPr/>
                </p:nvSpPr>
                <p:spPr bwMode="auto">
                  <a:xfrm>
                    <a:off x="1920" y="864"/>
                    <a:ext cx="624" cy="192"/>
                  </a:xfrm>
                  <a:prstGeom prst="rect">
                    <a:avLst/>
                  </a:prstGeom>
                  <a:solidFill>
                    <a:srgbClr val="DDDDDD"/>
                  </a:solidFill>
                  <a:ln w="9525">
                    <a:noFill/>
                    <a:miter lim="800000"/>
                    <a:headEnd/>
                    <a:tailEnd/>
                  </a:ln>
                </p:spPr>
                <p:txBody>
                  <a:bodyPr anchor="ctr"/>
                  <a:lstStyle/>
                  <a:p>
                    <a:pPr algn="ctr" eaLnBrk="1" hangingPunct="1"/>
                    <a:r>
                      <a:rPr lang="fr-CA" sz="1200" b="1" i="1" dirty="0">
                        <a:latin typeface="Arial" charset="0"/>
                      </a:rPr>
                      <a:t>GEM</a:t>
                    </a:r>
                    <a:endParaRPr lang="en-US" sz="1200" b="1" i="1" dirty="0">
                      <a:latin typeface="Arial" charset="0"/>
                    </a:endParaRPr>
                  </a:p>
                </p:txBody>
              </p:sp>
            </p:grpSp>
            <p:grpSp>
              <p:nvGrpSpPr>
                <p:cNvPr id="7" name="Group 13"/>
                <p:cNvGrpSpPr>
                  <a:grpSpLocks/>
                </p:cNvGrpSpPr>
                <p:nvPr/>
              </p:nvGrpSpPr>
              <p:grpSpPr bwMode="auto">
                <a:xfrm>
                  <a:off x="2750" y="969"/>
                  <a:ext cx="768" cy="384"/>
                  <a:chOff x="2736" y="672"/>
                  <a:chExt cx="768" cy="384"/>
                </a:xfrm>
              </p:grpSpPr>
              <p:sp>
                <p:nvSpPr>
                  <p:cNvPr id="17482" name="Oval 14"/>
                  <p:cNvSpPr>
                    <a:spLocks noChangeArrowheads="1"/>
                  </p:cNvSpPr>
                  <p:nvPr/>
                </p:nvSpPr>
                <p:spPr bwMode="auto">
                  <a:xfrm>
                    <a:off x="3072" y="960"/>
                    <a:ext cx="96" cy="96"/>
                  </a:xfrm>
                  <a:prstGeom prst="ellipse">
                    <a:avLst/>
                  </a:prstGeom>
                  <a:solidFill>
                    <a:schemeClr val="hlink"/>
                  </a:solidFill>
                  <a:ln w="9525">
                    <a:solidFill>
                      <a:schemeClr val="tx1"/>
                    </a:solidFill>
                    <a:round/>
                    <a:headEnd/>
                    <a:tailEnd/>
                  </a:ln>
                </p:spPr>
                <p:txBody>
                  <a:bodyPr wrap="none" anchor="ctr"/>
                  <a:lstStyle/>
                  <a:p>
                    <a:endParaRPr lang="fr-FR"/>
                  </a:p>
                </p:txBody>
              </p:sp>
              <p:sp>
                <p:nvSpPr>
                  <p:cNvPr id="102415" name="Rectangle 15"/>
                  <p:cNvSpPr>
                    <a:spLocks noChangeArrowheads="1"/>
                  </p:cNvSpPr>
                  <p:nvPr/>
                </p:nvSpPr>
                <p:spPr bwMode="auto">
                  <a:xfrm>
                    <a:off x="2736" y="672"/>
                    <a:ext cx="768" cy="288"/>
                  </a:xfrm>
                  <a:prstGeom prst="rect">
                    <a:avLst/>
                  </a:prstGeom>
                  <a:noFill/>
                  <a:ln w="9525">
                    <a:noFill/>
                    <a:miter lim="800000"/>
                    <a:headEnd/>
                    <a:tailEnd/>
                  </a:ln>
                  <a:effectLst/>
                </p:spPr>
                <p:txBody>
                  <a:bodyPr anchor="ctr"/>
                  <a:lstStyle/>
                  <a:p>
                    <a:pPr algn="ctr" eaLnBrk="1" hangingPunct="1">
                      <a:defRPr/>
                    </a:pPr>
                    <a:r>
                      <a:rPr lang="fr-FR" sz="1200" b="1" dirty="0" err="1">
                        <a:latin typeface="Arial" pitchFamily="34" charset="0"/>
                      </a:rPr>
                      <a:t>Reference</a:t>
                    </a:r>
                    <a:r>
                      <a:rPr lang="fr-FR" sz="1200" b="1" dirty="0">
                        <a:effectLst>
                          <a:outerShdw blurRad="38100" dist="38100" dir="2700000" algn="tl">
                            <a:srgbClr val="C0C0C0"/>
                          </a:outerShdw>
                        </a:effectLst>
                        <a:latin typeface="Arial" pitchFamily="34" charset="0"/>
                      </a:rPr>
                      <a:t> </a:t>
                    </a:r>
                    <a:r>
                      <a:rPr lang="fr-FR" sz="1200" b="1" dirty="0" err="1">
                        <a:latin typeface="Arial" pitchFamily="34" charset="0"/>
                      </a:rPr>
                      <a:t>analysis</a:t>
                    </a:r>
                    <a:endParaRPr lang="fr-FR" sz="1200" b="1" dirty="0">
                      <a:latin typeface="Arial" pitchFamily="34" charset="0"/>
                    </a:endParaRPr>
                  </a:p>
                </p:txBody>
              </p:sp>
            </p:grpSp>
            <p:sp>
              <p:nvSpPr>
                <p:cNvPr id="17468" name="Line 16"/>
                <p:cNvSpPr>
                  <a:spLocks noChangeShapeType="1"/>
                </p:cNvSpPr>
                <p:nvPr/>
              </p:nvSpPr>
              <p:spPr bwMode="auto">
                <a:xfrm>
                  <a:off x="1358" y="2265"/>
                  <a:ext cx="1763" cy="0"/>
                </a:xfrm>
                <a:prstGeom prst="line">
                  <a:avLst/>
                </a:prstGeom>
                <a:noFill/>
                <a:ln w="38100">
                  <a:solidFill>
                    <a:schemeClr val="tx1"/>
                  </a:solidFill>
                  <a:round/>
                  <a:headEnd/>
                  <a:tailEnd/>
                </a:ln>
              </p:spPr>
              <p:txBody>
                <a:bodyPr/>
                <a:lstStyle/>
                <a:p>
                  <a:endParaRPr lang="fr-CA"/>
                </a:p>
              </p:txBody>
            </p:sp>
            <p:sp>
              <p:nvSpPr>
                <p:cNvPr id="17469" name="Line 17"/>
                <p:cNvSpPr>
                  <a:spLocks noChangeShapeType="1"/>
                </p:cNvSpPr>
                <p:nvPr/>
              </p:nvSpPr>
              <p:spPr bwMode="auto">
                <a:xfrm>
                  <a:off x="3134" y="2265"/>
                  <a:ext cx="432" cy="0"/>
                </a:xfrm>
                <a:prstGeom prst="line">
                  <a:avLst/>
                </a:prstGeom>
                <a:noFill/>
                <a:ln w="38100">
                  <a:solidFill>
                    <a:schemeClr val="tx1"/>
                  </a:solidFill>
                  <a:prstDash val="sysDot"/>
                  <a:round/>
                  <a:headEnd/>
                  <a:tailEnd/>
                </a:ln>
              </p:spPr>
              <p:txBody>
                <a:bodyPr/>
                <a:lstStyle/>
                <a:p>
                  <a:endParaRPr lang="fr-CA"/>
                </a:p>
              </p:txBody>
            </p:sp>
            <p:sp>
              <p:nvSpPr>
                <p:cNvPr id="17470" name="Line 18"/>
                <p:cNvSpPr>
                  <a:spLocks noChangeShapeType="1"/>
                </p:cNvSpPr>
                <p:nvPr/>
              </p:nvSpPr>
              <p:spPr bwMode="auto">
                <a:xfrm>
                  <a:off x="1358" y="2217"/>
                  <a:ext cx="0" cy="96"/>
                </a:xfrm>
                <a:prstGeom prst="line">
                  <a:avLst/>
                </a:prstGeom>
                <a:noFill/>
                <a:ln w="19050">
                  <a:solidFill>
                    <a:schemeClr val="tx1"/>
                  </a:solidFill>
                  <a:round/>
                  <a:headEnd/>
                  <a:tailEnd/>
                </a:ln>
              </p:spPr>
              <p:txBody>
                <a:bodyPr/>
                <a:lstStyle/>
                <a:p>
                  <a:endParaRPr lang="fr-CA"/>
                </a:p>
              </p:txBody>
            </p:sp>
            <p:sp>
              <p:nvSpPr>
                <p:cNvPr id="17471" name="Line 19"/>
                <p:cNvSpPr>
                  <a:spLocks noChangeShapeType="1"/>
                </p:cNvSpPr>
                <p:nvPr/>
              </p:nvSpPr>
              <p:spPr bwMode="auto">
                <a:xfrm>
                  <a:off x="3134" y="2217"/>
                  <a:ext cx="0" cy="96"/>
                </a:xfrm>
                <a:prstGeom prst="line">
                  <a:avLst/>
                </a:prstGeom>
                <a:noFill/>
                <a:ln w="19050">
                  <a:solidFill>
                    <a:schemeClr val="tx1"/>
                  </a:solidFill>
                  <a:round/>
                  <a:headEnd/>
                  <a:tailEnd/>
                </a:ln>
              </p:spPr>
              <p:txBody>
                <a:bodyPr/>
                <a:lstStyle/>
                <a:p>
                  <a:endParaRPr lang="fr-CA"/>
                </a:p>
              </p:txBody>
            </p:sp>
            <p:sp>
              <p:nvSpPr>
                <p:cNvPr id="17472" name="Rectangle 20"/>
                <p:cNvSpPr>
                  <a:spLocks noChangeArrowheads="1"/>
                </p:cNvSpPr>
                <p:nvPr/>
              </p:nvSpPr>
              <p:spPr bwMode="auto">
                <a:xfrm>
                  <a:off x="1214" y="2313"/>
                  <a:ext cx="384" cy="192"/>
                </a:xfrm>
                <a:prstGeom prst="rect">
                  <a:avLst/>
                </a:prstGeom>
                <a:noFill/>
                <a:ln w="9525">
                  <a:noFill/>
                  <a:miter lim="800000"/>
                  <a:headEnd/>
                  <a:tailEnd/>
                </a:ln>
              </p:spPr>
              <p:txBody>
                <a:bodyPr anchor="ctr"/>
                <a:lstStyle/>
                <a:p>
                  <a:pPr algn="ctr" eaLnBrk="1" hangingPunct="1"/>
                  <a:r>
                    <a:rPr lang="fr-CA" sz="1200" b="1" i="1" dirty="0">
                      <a:latin typeface="Arial" charset="0"/>
                    </a:rPr>
                    <a:t>0 </a:t>
                  </a:r>
                  <a:r>
                    <a:rPr lang="fr-CA" sz="1200" b="1" i="1" dirty="0" err="1">
                      <a:latin typeface="Arial" charset="0"/>
                    </a:rPr>
                    <a:t>hr</a:t>
                  </a:r>
                  <a:endParaRPr lang="en-US" sz="1200" b="1" i="1" dirty="0">
                    <a:latin typeface="Arial" charset="0"/>
                  </a:endParaRPr>
                </a:p>
              </p:txBody>
            </p:sp>
            <p:sp>
              <p:nvSpPr>
                <p:cNvPr id="17473" name="Rectangle 21"/>
                <p:cNvSpPr>
                  <a:spLocks noChangeArrowheads="1"/>
                </p:cNvSpPr>
                <p:nvPr/>
              </p:nvSpPr>
              <p:spPr bwMode="auto">
                <a:xfrm>
                  <a:off x="2942" y="2313"/>
                  <a:ext cx="384" cy="192"/>
                </a:xfrm>
                <a:prstGeom prst="rect">
                  <a:avLst/>
                </a:prstGeom>
                <a:noFill/>
                <a:ln w="9525">
                  <a:noFill/>
                  <a:miter lim="800000"/>
                  <a:headEnd/>
                  <a:tailEnd/>
                </a:ln>
              </p:spPr>
              <p:txBody>
                <a:bodyPr anchor="ctr"/>
                <a:lstStyle/>
                <a:p>
                  <a:pPr algn="ctr" eaLnBrk="1" hangingPunct="1"/>
                  <a:r>
                    <a:rPr lang="fr-CA" sz="1200" b="1" i="1" dirty="0">
                      <a:latin typeface="Arial" charset="0"/>
                    </a:rPr>
                    <a:t>24 </a:t>
                  </a:r>
                  <a:r>
                    <a:rPr lang="fr-CA" sz="1200" b="1" i="1" dirty="0" err="1">
                      <a:latin typeface="Arial" charset="0"/>
                    </a:rPr>
                    <a:t>hr</a:t>
                  </a:r>
                  <a:endParaRPr lang="en-US" sz="1200" b="1" i="1" dirty="0">
                    <a:latin typeface="Arial" charset="0"/>
                  </a:endParaRPr>
                </a:p>
              </p:txBody>
            </p:sp>
            <p:sp>
              <p:nvSpPr>
                <p:cNvPr id="17474" name="Line 22"/>
                <p:cNvSpPr>
                  <a:spLocks noChangeShapeType="1"/>
                </p:cNvSpPr>
                <p:nvPr/>
              </p:nvSpPr>
              <p:spPr bwMode="auto">
                <a:xfrm>
                  <a:off x="3806" y="1689"/>
                  <a:ext cx="0" cy="2016"/>
                </a:xfrm>
                <a:prstGeom prst="line">
                  <a:avLst/>
                </a:prstGeom>
                <a:noFill/>
                <a:ln w="19050">
                  <a:solidFill>
                    <a:schemeClr val="tx1"/>
                  </a:solidFill>
                  <a:round/>
                  <a:headEnd/>
                  <a:tailEnd type="triangle" w="med" len="med"/>
                </a:ln>
              </p:spPr>
              <p:txBody>
                <a:bodyPr/>
                <a:lstStyle/>
                <a:p>
                  <a:endParaRPr lang="fr-CA"/>
                </a:p>
              </p:txBody>
            </p:sp>
            <p:grpSp>
              <p:nvGrpSpPr>
                <p:cNvPr id="8" name="Group 23"/>
                <p:cNvGrpSpPr>
                  <a:grpSpLocks/>
                </p:cNvGrpSpPr>
                <p:nvPr/>
              </p:nvGrpSpPr>
              <p:grpSpPr bwMode="auto">
                <a:xfrm>
                  <a:off x="3230" y="1305"/>
                  <a:ext cx="1200" cy="528"/>
                  <a:chOff x="3216" y="1008"/>
                  <a:chExt cx="1200" cy="528"/>
                </a:xfrm>
              </p:grpSpPr>
              <p:sp>
                <p:nvSpPr>
                  <p:cNvPr id="17477" name="Rectangle 24"/>
                  <p:cNvSpPr>
                    <a:spLocks noChangeArrowheads="1"/>
                  </p:cNvSpPr>
                  <p:nvPr/>
                </p:nvSpPr>
                <p:spPr bwMode="auto">
                  <a:xfrm>
                    <a:off x="3216" y="1104"/>
                    <a:ext cx="1200" cy="288"/>
                  </a:xfrm>
                  <a:prstGeom prst="rect">
                    <a:avLst/>
                  </a:prstGeom>
                  <a:noFill/>
                  <a:ln w="9525">
                    <a:noFill/>
                    <a:miter lim="800000"/>
                    <a:headEnd/>
                    <a:tailEnd/>
                  </a:ln>
                </p:spPr>
                <p:txBody>
                  <a:bodyPr anchor="ctr"/>
                  <a:lstStyle/>
                  <a:p>
                    <a:pPr algn="ctr" eaLnBrk="1" hangingPunct="1"/>
                    <a:r>
                      <a:rPr lang="fr-CA" sz="1400" b="1" dirty="0" err="1">
                        <a:solidFill>
                          <a:srgbClr val="FF0000"/>
                        </a:solidFill>
                        <a:latin typeface="Arial" charset="0"/>
                      </a:rPr>
                      <a:t>Forecast</a:t>
                    </a:r>
                    <a:r>
                      <a:rPr lang="fr-CA" sz="1400" b="1" dirty="0">
                        <a:solidFill>
                          <a:srgbClr val="FF0000"/>
                        </a:solidFill>
                        <a:latin typeface="Arial" charset="0"/>
                      </a:rPr>
                      <a:t> </a:t>
                    </a:r>
                    <a:r>
                      <a:rPr lang="fr-CA" sz="1400" b="1" dirty="0" err="1">
                        <a:solidFill>
                          <a:srgbClr val="FF0000"/>
                        </a:solidFill>
                        <a:latin typeface="Arial" charset="0"/>
                      </a:rPr>
                      <a:t>error</a:t>
                    </a:r>
                    <a:r>
                      <a:rPr lang="fr-CA" sz="1400" b="1" dirty="0">
                        <a:solidFill>
                          <a:srgbClr val="FF0000"/>
                        </a:solidFill>
                        <a:latin typeface="Arial" charset="0"/>
                      </a:rPr>
                      <a:t> (e</a:t>
                    </a:r>
                    <a:r>
                      <a:rPr lang="fr-CA" sz="1400" b="1" baseline="-25000" dirty="0">
                        <a:solidFill>
                          <a:srgbClr val="FF0000"/>
                        </a:solidFill>
                        <a:latin typeface="Arial" charset="0"/>
                      </a:rPr>
                      <a:t>24</a:t>
                    </a:r>
                    <a:r>
                      <a:rPr lang="fr-CA" sz="1400" b="1" dirty="0">
                        <a:solidFill>
                          <a:srgbClr val="FF0000"/>
                        </a:solidFill>
                        <a:latin typeface="Arial" charset="0"/>
                      </a:rPr>
                      <a:t>)</a:t>
                    </a:r>
                    <a:endParaRPr lang="en-US" sz="1400" b="1" dirty="0">
                      <a:solidFill>
                        <a:srgbClr val="FF0000"/>
                      </a:solidFill>
                      <a:latin typeface="Arial" charset="0"/>
                    </a:endParaRPr>
                  </a:p>
                </p:txBody>
              </p:sp>
              <p:grpSp>
                <p:nvGrpSpPr>
                  <p:cNvPr id="9" name="Group 25"/>
                  <p:cNvGrpSpPr>
                    <a:grpSpLocks/>
                  </p:cNvGrpSpPr>
                  <p:nvPr/>
                </p:nvGrpSpPr>
                <p:grpSpPr bwMode="auto">
                  <a:xfrm>
                    <a:off x="3216" y="1008"/>
                    <a:ext cx="96" cy="528"/>
                    <a:chOff x="3216" y="1008"/>
                    <a:chExt cx="96" cy="528"/>
                  </a:xfrm>
                </p:grpSpPr>
                <p:sp>
                  <p:nvSpPr>
                    <p:cNvPr id="17479" name="Line 26"/>
                    <p:cNvSpPr>
                      <a:spLocks noChangeShapeType="1"/>
                    </p:cNvSpPr>
                    <p:nvPr/>
                  </p:nvSpPr>
                  <p:spPr bwMode="auto">
                    <a:xfrm>
                      <a:off x="3264" y="1008"/>
                      <a:ext cx="0" cy="528"/>
                    </a:xfrm>
                    <a:prstGeom prst="line">
                      <a:avLst/>
                    </a:prstGeom>
                    <a:noFill/>
                    <a:ln w="19050">
                      <a:solidFill>
                        <a:srgbClr val="FF0000"/>
                      </a:solidFill>
                      <a:round/>
                      <a:headEnd/>
                      <a:tailEnd/>
                    </a:ln>
                  </p:spPr>
                  <p:txBody>
                    <a:bodyPr/>
                    <a:lstStyle/>
                    <a:p>
                      <a:endParaRPr lang="fr-CA"/>
                    </a:p>
                  </p:txBody>
                </p:sp>
                <p:sp>
                  <p:nvSpPr>
                    <p:cNvPr id="17480" name="Line 27"/>
                    <p:cNvSpPr>
                      <a:spLocks noChangeShapeType="1"/>
                    </p:cNvSpPr>
                    <p:nvPr/>
                  </p:nvSpPr>
                  <p:spPr bwMode="auto">
                    <a:xfrm>
                      <a:off x="3216" y="1536"/>
                      <a:ext cx="96" cy="0"/>
                    </a:xfrm>
                    <a:prstGeom prst="line">
                      <a:avLst/>
                    </a:prstGeom>
                    <a:noFill/>
                    <a:ln w="19050">
                      <a:solidFill>
                        <a:srgbClr val="FF0000"/>
                      </a:solidFill>
                      <a:round/>
                      <a:headEnd/>
                      <a:tailEnd/>
                    </a:ln>
                  </p:spPr>
                  <p:txBody>
                    <a:bodyPr/>
                    <a:lstStyle/>
                    <a:p>
                      <a:endParaRPr lang="fr-CA"/>
                    </a:p>
                  </p:txBody>
                </p:sp>
                <p:sp>
                  <p:nvSpPr>
                    <p:cNvPr id="17481" name="Line 28"/>
                    <p:cNvSpPr>
                      <a:spLocks noChangeShapeType="1"/>
                    </p:cNvSpPr>
                    <p:nvPr/>
                  </p:nvSpPr>
                  <p:spPr bwMode="auto">
                    <a:xfrm>
                      <a:off x="3216" y="1008"/>
                      <a:ext cx="96" cy="0"/>
                    </a:xfrm>
                    <a:prstGeom prst="line">
                      <a:avLst/>
                    </a:prstGeom>
                    <a:noFill/>
                    <a:ln w="19050">
                      <a:solidFill>
                        <a:srgbClr val="FF0000"/>
                      </a:solidFill>
                      <a:round/>
                      <a:headEnd/>
                      <a:tailEnd/>
                    </a:ln>
                  </p:spPr>
                  <p:txBody>
                    <a:bodyPr/>
                    <a:lstStyle/>
                    <a:p>
                      <a:endParaRPr lang="fr-CA"/>
                    </a:p>
                  </p:txBody>
                </p:sp>
              </p:grpSp>
            </p:grpSp>
            <p:graphicFrame>
              <p:nvGraphicFramePr>
                <p:cNvPr id="17415" name="Object 29"/>
                <p:cNvGraphicFramePr>
                  <a:graphicFrameLocks noChangeAspect="1"/>
                </p:cNvGraphicFramePr>
                <p:nvPr/>
              </p:nvGraphicFramePr>
              <p:xfrm>
                <a:off x="3774" y="3770"/>
                <a:ext cx="121" cy="153"/>
              </p:xfrm>
              <a:graphic>
                <a:graphicData uri="http://schemas.openxmlformats.org/presentationml/2006/ole">
                  <mc:AlternateContent xmlns:mc="http://schemas.openxmlformats.org/markup-compatibility/2006">
                    <mc:Choice xmlns:v="urn:schemas-microsoft-com:vml" Requires="v">
                      <p:oleObj spid="_x0000_s21513" name="Equation" r:id="rId4" imgW="139680" imgH="177480" progId="Equation.3">
                        <p:embed/>
                      </p:oleObj>
                    </mc:Choice>
                    <mc:Fallback>
                      <p:oleObj name="Equation" r:id="rId4" imgW="139680" imgH="177480"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 y="3770"/>
                              <a:ext cx="121" cy="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76" name="Text Box 30"/>
                <p:cNvSpPr txBox="1">
                  <a:spLocks noChangeArrowheads="1"/>
                </p:cNvSpPr>
                <p:nvPr/>
              </p:nvSpPr>
              <p:spPr bwMode="auto">
                <a:xfrm>
                  <a:off x="4059" y="3748"/>
                  <a:ext cx="1633" cy="233"/>
                </a:xfrm>
                <a:prstGeom prst="rect">
                  <a:avLst/>
                </a:prstGeom>
                <a:noFill/>
                <a:ln w="9525">
                  <a:solidFill>
                    <a:schemeClr val="tx1"/>
                  </a:solidFill>
                  <a:miter lim="800000"/>
                  <a:headEnd/>
                  <a:tailEnd/>
                </a:ln>
              </p:spPr>
              <p:txBody>
                <a:bodyPr>
                  <a:spAutoFit/>
                </a:bodyPr>
                <a:lstStyle/>
                <a:p>
                  <a:pPr eaLnBrk="1" hangingPunct="1">
                    <a:spcBef>
                      <a:spcPct val="50000"/>
                    </a:spcBef>
                  </a:pPr>
                  <a:r>
                    <a:rPr lang="fr-CA" sz="1800" i="1" dirty="0">
                      <a:latin typeface="Arial" charset="0"/>
                    </a:rPr>
                    <a:t>J=</a:t>
                  </a:r>
                  <a:r>
                    <a:rPr lang="fr-CA" sz="1800" i="1" dirty="0" err="1">
                      <a:latin typeface="Arial" charset="0"/>
                    </a:rPr>
                    <a:t>Energy</a:t>
                  </a:r>
                  <a:r>
                    <a:rPr lang="fr-CA" sz="1800" i="1" dirty="0">
                      <a:latin typeface="Arial" charset="0"/>
                    </a:rPr>
                    <a:t> of</a:t>
                  </a:r>
                  <a:r>
                    <a:rPr lang="fr-CA" sz="1800" dirty="0">
                      <a:latin typeface="Arial" charset="0"/>
                    </a:rPr>
                    <a:t> (              )</a:t>
                  </a:r>
                </a:p>
              </p:txBody>
            </p:sp>
          </p:grpSp>
          <p:grpSp>
            <p:nvGrpSpPr>
              <p:cNvPr id="10" name="Group 31"/>
              <p:cNvGrpSpPr>
                <a:grpSpLocks/>
              </p:cNvGrpSpPr>
              <p:nvPr/>
            </p:nvGrpSpPr>
            <p:grpSpPr bwMode="auto">
              <a:xfrm>
                <a:off x="158" y="2937"/>
                <a:ext cx="3648" cy="1104"/>
                <a:chOff x="158" y="2937"/>
                <a:chExt cx="3648" cy="1104"/>
              </a:xfrm>
            </p:grpSpPr>
            <p:grpSp>
              <p:nvGrpSpPr>
                <p:cNvPr id="11" name="Group 32"/>
                <p:cNvGrpSpPr>
                  <a:grpSpLocks/>
                </p:cNvGrpSpPr>
                <p:nvPr/>
              </p:nvGrpSpPr>
              <p:grpSpPr bwMode="auto">
                <a:xfrm>
                  <a:off x="158" y="2937"/>
                  <a:ext cx="3648" cy="1104"/>
                  <a:chOff x="158" y="2937"/>
                  <a:chExt cx="3648" cy="1104"/>
                </a:xfrm>
              </p:grpSpPr>
              <p:grpSp>
                <p:nvGrpSpPr>
                  <p:cNvPr id="12" name="Group 33"/>
                  <p:cNvGrpSpPr>
                    <a:grpSpLocks/>
                  </p:cNvGrpSpPr>
                  <p:nvPr/>
                </p:nvGrpSpPr>
                <p:grpSpPr bwMode="auto">
                  <a:xfrm>
                    <a:off x="1550" y="2937"/>
                    <a:ext cx="1440" cy="384"/>
                    <a:chOff x="1536" y="2640"/>
                    <a:chExt cx="1440" cy="384"/>
                  </a:xfrm>
                </p:grpSpPr>
                <p:sp>
                  <p:nvSpPr>
                    <p:cNvPr id="17461" name="AutoShape 34"/>
                    <p:cNvSpPr>
                      <a:spLocks noChangeArrowheads="1"/>
                    </p:cNvSpPr>
                    <p:nvPr/>
                  </p:nvSpPr>
                  <p:spPr bwMode="auto">
                    <a:xfrm flipH="1">
                      <a:off x="1536" y="2640"/>
                      <a:ext cx="1440" cy="384"/>
                    </a:xfrm>
                    <a:prstGeom prst="leftArrow">
                      <a:avLst>
                        <a:gd name="adj1" fmla="val 50000"/>
                        <a:gd name="adj2" fmla="val 93750"/>
                      </a:avLst>
                    </a:prstGeom>
                    <a:solidFill>
                      <a:schemeClr val="bg2"/>
                    </a:solidFill>
                    <a:ln w="9525">
                      <a:noFill/>
                      <a:miter lim="800000"/>
                      <a:headEnd/>
                      <a:tailEnd/>
                    </a:ln>
                  </p:spPr>
                  <p:txBody>
                    <a:bodyPr wrap="none" anchor="ctr"/>
                    <a:lstStyle/>
                    <a:p>
                      <a:endParaRPr lang="fr-FR"/>
                    </a:p>
                  </p:txBody>
                </p:sp>
                <p:sp>
                  <p:nvSpPr>
                    <p:cNvPr id="17462" name="Rectangle 35"/>
                    <p:cNvSpPr>
                      <a:spLocks noChangeArrowheads="1"/>
                    </p:cNvSpPr>
                    <p:nvPr/>
                  </p:nvSpPr>
                  <p:spPr bwMode="auto">
                    <a:xfrm>
                      <a:off x="1776" y="2736"/>
                      <a:ext cx="960" cy="192"/>
                    </a:xfrm>
                    <a:prstGeom prst="rect">
                      <a:avLst/>
                    </a:prstGeom>
                    <a:noFill/>
                    <a:ln w="9525">
                      <a:noFill/>
                      <a:miter lim="800000"/>
                      <a:headEnd/>
                      <a:tailEnd/>
                    </a:ln>
                  </p:spPr>
                  <p:txBody>
                    <a:bodyPr anchor="ctr"/>
                    <a:lstStyle/>
                    <a:p>
                      <a:pPr algn="ctr" eaLnBrk="1" hangingPunct="1"/>
                      <a:r>
                        <a:rPr lang="fr-FR" sz="1200" b="1" i="1" dirty="0">
                          <a:latin typeface="Arial" charset="0"/>
                        </a:rPr>
                        <a:t>GEM </a:t>
                      </a:r>
                    </a:p>
                    <a:p>
                      <a:pPr algn="ctr" eaLnBrk="1" hangingPunct="1"/>
                      <a:r>
                        <a:rPr lang="fr-FR" sz="1200" b="1" i="1" dirty="0">
                          <a:latin typeface="Arial" charset="0"/>
                        </a:rPr>
                        <a:t>( Tangent </a:t>
                      </a:r>
                      <a:r>
                        <a:rPr lang="fr-FR" sz="1200" b="1" i="1" dirty="0" err="1">
                          <a:latin typeface="Arial" charset="0"/>
                        </a:rPr>
                        <a:t>linear</a:t>
                      </a:r>
                      <a:r>
                        <a:rPr lang="fr-FR" sz="1200" b="1" i="1" dirty="0">
                          <a:latin typeface="Arial" charset="0"/>
                        </a:rPr>
                        <a:t> )</a:t>
                      </a:r>
                    </a:p>
                  </p:txBody>
                </p:sp>
              </p:grpSp>
              <p:graphicFrame>
                <p:nvGraphicFramePr>
                  <p:cNvPr id="17411" name="Object 36"/>
                  <p:cNvGraphicFramePr>
                    <a:graphicFrameLocks noChangeAspect="1"/>
                  </p:cNvGraphicFramePr>
                  <p:nvPr/>
                </p:nvGraphicFramePr>
                <p:xfrm>
                  <a:off x="1224" y="3049"/>
                  <a:ext cx="219" cy="198"/>
                </p:xfrm>
                <a:graphic>
                  <a:graphicData uri="http://schemas.openxmlformats.org/presentationml/2006/ole">
                    <mc:AlternateContent xmlns:mc="http://schemas.openxmlformats.org/markup-compatibility/2006">
                      <mc:Choice xmlns:v="urn:schemas-microsoft-com:vml" Requires="v">
                        <p:oleObj spid="_x0000_s21514" name="Equation" r:id="rId6" imgW="253800" imgH="228600" progId="Equation.3">
                          <p:embed/>
                        </p:oleObj>
                      </mc:Choice>
                      <mc:Fallback>
                        <p:oleObj name="Equation" r:id="rId6" imgW="253800" imgH="22860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 y="3049"/>
                                <a:ext cx="219" cy="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37"/>
                  <p:cNvGraphicFramePr>
                    <a:graphicFrameLocks noChangeAspect="1"/>
                  </p:cNvGraphicFramePr>
                  <p:nvPr/>
                </p:nvGraphicFramePr>
                <p:xfrm>
                  <a:off x="3005" y="3038"/>
                  <a:ext cx="273" cy="187"/>
                </p:xfrm>
                <a:graphic>
                  <a:graphicData uri="http://schemas.openxmlformats.org/presentationml/2006/ole">
                    <mc:AlternateContent xmlns:mc="http://schemas.openxmlformats.org/markup-compatibility/2006">
                      <mc:Choice xmlns:v="urn:schemas-microsoft-com:vml" Requires="v">
                        <p:oleObj spid="_x0000_s21515" name="Equation" r:id="rId8" imgW="317160" imgH="215640" progId="Equation.3">
                          <p:embed/>
                        </p:oleObj>
                      </mc:Choice>
                      <mc:Fallback>
                        <p:oleObj name="Equation" r:id="rId8" imgW="317160" imgH="215640" progId="Equation.3">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5" y="3038"/>
                                <a:ext cx="273" cy="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50" name="Line 38"/>
                  <p:cNvSpPr>
                    <a:spLocks noChangeShapeType="1"/>
                  </p:cNvSpPr>
                  <p:nvPr/>
                </p:nvSpPr>
                <p:spPr bwMode="auto">
                  <a:xfrm>
                    <a:off x="3326" y="3129"/>
                    <a:ext cx="480" cy="0"/>
                  </a:xfrm>
                  <a:prstGeom prst="line">
                    <a:avLst/>
                  </a:prstGeom>
                  <a:noFill/>
                  <a:ln w="19050">
                    <a:solidFill>
                      <a:schemeClr val="tx1"/>
                    </a:solidFill>
                    <a:round/>
                    <a:headEnd/>
                    <a:tailEnd type="triangle" w="med" len="med"/>
                  </a:ln>
                </p:spPr>
                <p:txBody>
                  <a:bodyPr/>
                  <a:lstStyle/>
                  <a:p>
                    <a:endParaRPr lang="fr-CA"/>
                  </a:p>
                </p:txBody>
              </p:sp>
              <p:sp>
                <p:nvSpPr>
                  <p:cNvPr id="17451" name="Line 39"/>
                  <p:cNvSpPr>
                    <a:spLocks noChangeShapeType="1"/>
                  </p:cNvSpPr>
                  <p:nvPr/>
                </p:nvSpPr>
                <p:spPr bwMode="auto">
                  <a:xfrm flipH="1">
                    <a:off x="3374" y="3849"/>
                    <a:ext cx="288" cy="0"/>
                  </a:xfrm>
                  <a:prstGeom prst="line">
                    <a:avLst/>
                  </a:prstGeom>
                  <a:noFill/>
                  <a:ln w="19050">
                    <a:solidFill>
                      <a:schemeClr val="tx1"/>
                    </a:solidFill>
                    <a:round/>
                    <a:headEnd/>
                    <a:tailEnd type="triangle" w="med" len="med"/>
                  </a:ln>
                </p:spPr>
                <p:txBody>
                  <a:bodyPr/>
                  <a:lstStyle/>
                  <a:p>
                    <a:endParaRPr lang="fr-CA"/>
                  </a:p>
                </p:txBody>
              </p:sp>
              <p:grpSp>
                <p:nvGrpSpPr>
                  <p:cNvPr id="13" name="Group 40"/>
                  <p:cNvGrpSpPr>
                    <a:grpSpLocks/>
                  </p:cNvGrpSpPr>
                  <p:nvPr/>
                </p:nvGrpSpPr>
                <p:grpSpPr bwMode="auto">
                  <a:xfrm>
                    <a:off x="1502" y="3657"/>
                    <a:ext cx="1392" cy="384"/>
                    <a:chOff x="1488" y="3360"/>
                    <a:chExt cx="1392" cy="384"/>
                  </a:xfrm>
                </p:grpSpPr>
                <p:sp>
                  <p:nvSpPr>
                    <p:cNvPr id="17459" name="AutoShape 41"/>
                    <p:cNvSpPr>
                      <a:spLocks noChangeArrowheads="1"/>
                    </p:cNvSpPr>
                    <p:nvPr/>
                  </p:nvSpPr>
                  <p:spPr bwMode="auto">
                    <a:xfrm>
                      <a:off x="1488" y="3360"/>
                      <a:ext cx="1392" cy="384"/>
                    </a:xfrm>
                    <a:prstGeom prst="leftArrow">
                      <a:avLst>
                        <a:gd name="adj1" fmla="val 50000"/>
                        <a:gd name="adj2" fmla="val 90625"/>
                      </a:avLst>
                    </a:prstGeom>
                    <a:solidFill>
                      <a:schemeClr val="bg2"/>
                    </a:solidFill>
                    <a:ln w="9525">
                      <a:noFill/>
                      <a:miter lim="800000"/>
                      <a:headEnd/>
                      <a:tailEnd/>
                    </a:ln>
                  </p:spPr>
                  <p:txBody>
                    <a:bodyPr wrap="none" anchor="ctr"/>
                    <a:lstStyle/>
                    <a:p>
                      <a:endParaRPr lang="fr-FR"/>
                    </a:p>
                  </p:txBody>
                </p:sp>
                <p:sp>
                  <p:nvSpPr>
                    <p:cNvPr id="17460" name="Rectangle 42"/>
                    <p:cNvSpPr>
                      <a:spLocks noChangeArrowheads="1"/>
                    </p:cNvSpPr>
                    <p:nvPr/>
                  </p:nvSpPr>
                  <p:spPr bwMode="auto">
                    <a:xfrm>
                      <a:off x="1920" y="3456"/>
                      <a:ext cx="720" cy="192"/>
                    </a:xfrm>
                    <a:prstGeom prst="rect">
                      <a:avLst/>
                    </a:prstGeom>
                    <a:noFill/>
                    <a:ln w="9525">
                      <a:noFill/>
                      <a:miter lim="800000"/>
                      <a:headEnd/>
                      <a:tailEnd/>
                    </a:ln>
                  </p:spPr>
                  <p:txBody>
                    <a:bodyPr anchor="ctr"/>
                    <a:lstStyle/>
                    <a:p>
                      <a:pPr algn="ctr" eaLnBrk="1" hangingPunct="1"/>
                      <a:r>
                        <a:rPr lang="en-US" sz="1200" b="1" i="1" dirty="0">
                          <a:latin typeface="Arial" charset="0"/>
                        </a:rPr>
                        <a:t>GEM (</a:t>
                      </a:r>
                      <a:r>
                        <a:rPr lang="en-US" sz="1200" b="1" i="1" dirty="0" err="1">
                          <a:latin typeface="Arial" charset="0"/>
                        </a:rPr>
                        <a:t>Adjoint</a:t>
                      </a:r>
                      <a:r>
                        <a:rPr lang="en-US" sz="1200" b="1" i="1" dirty="0">
                          <a:latin typeface="Arial" charset="0"/>
                        </a:rPr>
                        <a:t>)</a:t>
                      </a:r>
                    </a:p>
                  </p:txBody>
                </p:sp>
              </p:grpSp>
              <p:graphicFrame>
                <p:nvGraphicFramePr>
                  <p:cNvPr id="17413" name="Object 43"/>
                  <p:cNvGraphicFramePr>
                    <a:graphicFrameLocks noChangeAspect="1"/>
                  </p:cNvGraphicFramePr>
                  <p:nvPr/>
                </p:nvGraphicFramePr>
                <p:xfrm>
                  <a:off x="2990" y="3640"/>
                  <a:ext cx="318" cy="384"/>
                </p:xfrm>
                <a:graphic>
                  <a:graphicData uri="http://schemas.openxmlformats.org/presentationml/2006/ole">
                    <mc:AlternateContent xmlns:mc="http://schemas.openxmlformats.org/markup-compatibility/2006">
                      <mc:Choice xmlns:v="urn:schemas-microsoft-com:vml" Requires="v">
                        <p:oleObj spid="_x0000_s21516" name="Equation" r:id="rId10" imgW="368280" imgH="444240" progId="Equation.3">
                          <p:embed/>
                        </p:oleObj>
                      </mc:Choice>
                      <mc:Fallback>
                        <p:oleObj name="Equation" r:id="rId10" imgW="368280" imgH="444240" progId="Equation.3">
                          <p:embed/>
                          <p:pic>
                            <p:nvPicPr>
                              <p:cNvPr id="0" name="Object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0" y="3640"/>
                                <a:ext cx="318"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44"/>
                  <p:cNvGraphicFramePr>
                    <a:graphicFrameLocks noChangeAspect="1"/>
                  </p:cNvGraphicFramePr>
                  <p:nvPr/>
                </p:nvGraphicFramePr>
                <p:xfrm>
                  <a:off x="1197" y="3626"/>
                  <a:ext cx="274" cy="384"/>
                </p:xfrm>
                <a:graphic>
                  <a:graphicData uri="http://schemas.openxmlformats.org/presentationml/2006/ole">
                    <mc:AlternateContent xmlns:mc="http://schemas.openxmlformats.org/markup-compatibility/2006">
                      <mc:Choice xmlns:v="urn:schemas-microsoft-com:vml" Requires="v">
                        <p:oleObj spid="_x0000_s21517" name="Equation" r:id="rId12" imgW="317160" imgH="444240" progId="Equation.3">
                          <p:embed/>
                        </p:oleObj>
                      </mc:Choice>
                      <mc:Fallback>
                        <p:oleObj name="Equation" r:id="rId12" imgW="317160" imgH="444240" progId="Equation.3">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7" y="3626"/>
                                <a:ext cx="27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45"/>
                  <p:cNvGrpSpPr>
                    <a:grpSpLocks/>
                  </p:cNvGrpSpPr>
                  <p:nvPr/>
                </p:nvGrpSpPr>
                <p:grpSpPr bwMode="auto">
                  <a:xfrm>
                    <a:off x="158" y="3321"/>
                    <a:ext cx="1536" cy="288"/>
                    <a:chOff x="144" y="3024"/>
                    <a:chExt cx="1536" cy="288"/>
                  </a:xfrm>
                </p:grpSpPr>
                <p:sp>
                  <p:nvSpPr>
                    <p:cNvPr id="17457" name="Rectangle 46"/>
                    <p:cNvSpPr>
                      <a:spLocks noChangeArrowheads="1"/>
                    </p:cNvSpPr>
                    <p:nvPr/>
                  </p:nvSpPr>
                  <p:spPr bwMode="auto">
                    <a:xfrm>
                      <a:off x="144" y="3024"/>
                      <a:ext cx="1536" cy="288"/>
                    </a:xfrm>
                    <a:prstGeom prst="rect">
                      <a:avLst/>
                    </a:prstGeom>
                    <a:noFill/>
                    <a:ln w="9525">
                      <a:noFill/>
                      <a:miter lim="800000"/>
                      <a:headEnd/>
                      <a:tailEnd/>
                    </a:ln>
                  </p:spPr>
                  <p:txBody>
                    <a:bodyPr anchor="ctr"/>
                    <a:lstStyle/>
                    <a:p>
                      <a:pPr algn="ctr" eaLnBrk="1" hangingPunct="1"/>
                      <a:endParaRPr lang="fr-FR" sz="1200" dirty="0">
                        <a:latin typeface="Arial" charset="0"/>
                      </a:endParaRPr>
                    </a:p>
                  </p:txBody>
                </p:sp>
                <p:sp>
                  <p:nvSpPr>
                    <p:cNvPr id="17458" name="Line 47"/>
                    <p:cNvSpPr>
                      <a:spLocks noChangeShapeType="1"/>
                    </p:cNvSpPr>
                    <p:nvPr/>
                  </p:nvSpPr>
                  <p:spPr bwMode="auto">
                    <a:xfrm flipV="1">
                      <a:off x="1296" y="3024"/>
                      <a:ext cx="0" cy="240"/>
                    </a:xfrm>
                    <a:prstGeom prst="line">
                      <a:avLst/>
                    </a:prstGeom>
                    <a:noFill/>
                    <a:ln w="19050">
                      <a:solidFill>
                        <a:schemeClr val="tx1"/>
                      </a:solidFill>
                      <a:round/>
                      <a:headEnd/>
                      <a:tailEnd type="triangle" w="med" len="med"/>
                    </a:ln>
                  </p:spPr>
                  <p:txBody>
                    <a:bodyPr/>
                    <a:lstStyle/>
                    <a:p>
                      <a:endParaRPr lang="fr-CA"/>
                    </a:p>
                  </p:txBody>
                </p:sp>
              </p:grpSp>
              <p:grpSp>
                <p:nvGrpSpPr>
                  <p:cNvPr id="15" name="Group 48"/>
                  <p:cNvGrpSpPr>
                    <a:grpSpLocks/>
                  </p:cNvGrpSpPr>
                  <p:nvPr/>
                </p:nvGrpSpPr>
                <p:grpSpPr bwMode="auto">
                  <a:xfrm>
                    <a:off x="1716" y="3324"/>
                    <a:ext cx="1073" cy="288"/>
                    <a:chOff x="1807" y="3072"/>
                    <a:chExt cx="1073" cy="288"/>
                  </a:xfrm>
                </p:grpSpPr>
                <p:sp>
                  <p:nvSpPr>
                    <p:cNvPr id="17455" name="Arc 49"/>
                    <p:cNvSpPr>
                      <a:spLocks/>
                    </p:cNvSpPr>
                    <p:nvPr/>
                  </p:nvSpPr>
                  <p:spPr bwMode="auto">
                    <a:xfrm flipH="1" flipV="1">
                      <a:off x="1807" y="3072"/>
                      <a:ext cx="1073" cy="288"/>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7943" y="311"/>
                          </a:moveTo>
                          <a:cubicBezTo>
                            <a:pt x="19151" y="104"/>
                            <a:pt x="20374" y="-1"/>
                            <a:pt x="21600" y="0"/>
                          </a:cubicBezTo>
                          <a:cubicBezTo>
                            <a:pt x="33529" y="0"/>
                            <a:pt x="43200" y="9670"/>
                            <a:pt x="43200" y="21600"/>
                          </a:cubicBezTo>
                          <a:cubicBezTo>
                            <a:pt x="43200" y="33529"/>
                            <a:pt x="33529" y="43200"/>
                            <a:pt x="21600" y="43200"/>
                          </a:cubicBezTo>
                          <a:cubicBezTo>
                            <a:pt x="9670" y="43200"/>
                            <a:pt x="0" y="33529"/>
                            <a:pt x="0" y="21600"/>
                          </a:cubicBezTo>
                          <a:cubicBezTo>
                            <a:pt x="-1" y="16848"/>
                            <a:pt x="1566" y="12229"/>
                            <a:pt x="4458" y="8458"/>
                          </a:cubicBezTo>
                        </a:path>
                        <a:path w="43200" h="43200" stroke="0" extrusionOk="0">
                          <a:moveTo>
                            <a:pt x="17943" y="311"/>
                          </a:moveTo>
                          <a:cubicBezTo>
                            <a:pt x="19151" y="104"/>
                            <a:pt x="20374" y="-1"/>
                            <a:pt x="21600" y="0"/>
                          </a:cubicBezTo>
                          <a:cubicBezTo>
                            <a:pt x="33529" y="0"/>
                            <a:pt x="43200" y="9670"/>
                            <a:pt x="43200" y="21600"/>
                          </a:cubicBezTo>
                          <a:cubicBezTo>
                            <a:pt x="43200" y="33529"/>
                            <a:pt x="33529" y="43200"/>
                            <a:pt x="21600" y="43200"/>
                          </a:cubicBezTo>
                          <a:cubicBezTo>
                            <a:pt x="9670" y="43200"/>
                            <a:pt x="0" y="33529"/>
                            <a:pt x="0" y="21600"/>
                          </a:cubicBezTo>
                          <a:cubicBezTo>
                            <a:pt x="-1" y="16848"/>
                            <a:pt x="1566" y="12229"/>
                            <a:pt x="4458" y="8458"/>
                          </a:cubicBezTo>
                          <a:lnTo>
                            <a:pt x="21600" y="21600"/>
                          </a:lnTo>
                          <a:close/>
                        </a:path>
                      </a:pathLst>
                    </a:custGeom>
                    <a:noFill/>
                    <a:ln w="38100">
                      <a:solidFill>
                        <a:schemeClr val="tx1"/>
                      </a:solidFill>
                      <a:round/>
                      <a:headEnd/>
                      <a:tailEnd type="triangle" w="med" len="med"/>
                    </a:ln>
                  </p:spPr>
                  <p:txBody>
                    <a:bodyPr wrap="none" anchor="ctr"/>
                    <a:lstStyle/>
                    <a:p>
                      <a:endParaRPr lang="fr-CA"/>
                    </a:p>
                  </p:txBody>
                </p:sp>
                <p:sp>
                  <p:nvSpPr>
                    <p:cNvPr id="17456" name="Rectangle 50"/>
                    <p:cNvSpPr>
                      <a:spLocks noChangeArrowheads="1"/>
                    </p:cNvSpPr>
                    <p:nvPr/>
                  </p:nvSpPr>
                  <p:spPr bwMode="auto">
                    <a:xfrm>
                      <a:off x="1994" y="3100"/>
                      <a:ext cx="748" cy="213"/>
                    </a:xfrm>
                    <a:prstGeom prst="rect">
                      <a:avLst/>
                    </a:prstGeom>
                    <a:noFill/>
                    <a:ln w="9525">
                      <a:noFill/>
                      <a:miter lim="800000"/>
                      <a:headEnd/>
                      <a:tailEnd/>
                    </a:ln>
                  </p:spPr>
                  <p:txBody>
                    <a:bodyPr wrap="none">
                      <a:spAutoFit/>
                    </a:bodyPr>
                    <a:lstStyle/>
                    <a:p>
                      <a:pPr eaLnBrk="1" hangingPunct="1"/>
                      <a:r>
                        <a:rPr lang="fr-CA" sz="1600" dirty="0">
                          <a:latin typeface="Arial" charset="0"/>
                        </a:rPr>
                        <a:t>3 </a:t>
                      </a:r>
                      <a:r>
                        <a:rPr lang="fr-CA" sz="1600" dirty="0" err="1">
                          <a:latin typeface="Arial" charset="0"/>
                        </a:rPr>
                        <a:t>iterations</a:t>
                      </a:r>
                      <a:endParaRPr lang="en-US" sz="1600" dirty="0">
                        <a:latin typeface="Arial" charset="0"/>
                      </a:endParaRPr>
                    </a:p>
                  </p:txBody>
                </p:sp>
              </p:grpSp>
            </p:grpSp>
            <p:sp>
              <p:nvSpPr>
                <p:cNvPr id="17448" name="Text Box 51"/>
                <p:cNvSpPr txBox="1">
                  <a:spLocks noChangeArrowheads="1"/>
                </p:cNvSpPr>
                <p:nvPr/>
              </p:nvSpPr>
              <p:spPr bwMode="auto">
                <a:xfrm>
                  <a:off x="204" y="3339"/>
                  <a:ext cx="1225" cy="173"/>
                </a:xfrm>
                <a:prstGeom prst="rect">
                  <a:avLst/>
                </a:prstGeom>
                <a:noFill/>
                <a:ln w="9525">
                  <a:noFill/>
                  <a:miter lim="800000"/>
                  <a:headEnd/>
                  <a:tailEnd/>
                </a:ln>
              </p:spPr>
              <p:txBody>
                <a:bodyPr>
                  <a:spAutoFit/>
                </a:bodyPr>
                <a:lstStyle/>
                <a:p>
                  <a:pPr eaLnBrk="1" hangingPunct="1">
                    <a:spcBef>
                      <a:spcPct val="50000"/>
                    </a:spcBef>
                  </a:pPr>
                  <a:r>
                    <a:rPr lang="fr-CA" sz="1200" dirty="0" err="1">
                      <a:latin typeface="Arial" charset="0"/>
                    </a:rPr>
                    <a:t>Minimization</a:t>
                  </a:r>
                  <a:r>
                    <a:rPr lang="fr-CA" sz="1200" dirty="0">
                      <a:latin typeface="Arial" charset="0"/>
                    </a:rPr>
                    <a:t> </a:t>
                  </a:r>
                  <a:r>
                    <a:rPr lang="fr-CA" sz="1200" dirty="0" err="1">
                      <a:latin typeface="Arial" charset="0"/>
                    </a:rPr>
                    <a:t>algorithm</a:t>
                  </a:r>
                  <a:endParaRPr lang="fr-CA" sz="1200" dirty="0">
                    <a:latin typeface="Arial" charset="0"/>
                  </a:endParaRPr>
                </a:p>
              </p:txBody>
            </p:sp>
          </p:grpSp>
          <p:grpSp>
            <p:nvGrpSpPr>
              <p:cNvPr id="16" name="Group 52"/>
              <p:cNvGrpSpPr>
                <a:grpSpLocks/>
              </p:cNvGrpSpPr>
              <p:nvPr/>
            </p:nvGrpSpPr>
            <p:grpSpPr bwMode="auto">
              <a:xfrm>
                <a:off x="158" y="1353"/>
                <a:ext cx="1536" cy="1920"/>
                <a:chOff x="158" y="1353"/>
                <a:chExt cx="1536" cy="1920"/>
              </a:xfrm>
            </p:grpSpPr>
            <p:sp>
              <p:nvSpPr>
                <p:cNvPr id="17433" name="Rectangle 53"/>
                <p:cNvSpPr>
                  <a:spLocks noChangeArrowheads="1"/>
                </p:cNvSpPr>
                <p:nvPr/>
              </p:nvSpPr>
              <p:spPr bwMode="auto">
                <a:xfrm>
                  <a:off x="1022" y="1353"/>
                  <a:ext cx="672" cy="288"/>
                </a:xfrm>
                <a:prstGeom prst="rect">
                  <a:avLst/>
                </a:prstGeom>
                <a:noFill/>
                <a:ln w="9525">
                  <a:noFill/>
                  <a:miter lim="800000"/>
                  <a:headEnd/>
                  <a:tailEnd/>
                </a:ln>
              </p:spPr>
              <p:txBody>
                <a:bodyPr anchor="ctr"/>
                <a:lstStyle/>
                <a:p>
                  <a:pPr algn="ctr" eaLnBrk="1" hangingPunct="1"/>
                  <a:r>
                    <a:rPr lang="fr-FR" sz="1200" b="1" dirty="0" err="1">
                      <a:solidFill>
                        <a:schemeClr val="accent2"/>
                      </a:solidFill>
                      <a:latin typeface="Arial" charset="0"/>
                    </a:rPr>
                    <a:t>Sensitivity</a:t>
                  </a:r>
                  <a:r>
                    <a:rPr lang="fr-FR" sz="1200" b="1" dirty="0">
                      <a:solidFill>
                        <a:schemeClr val="accent2"/>
                      </a:solidFill>
                      <a:latin typeface="Arial" charset="0"/>
                    </a:rPr>
                    <a:t> </a:t>
                  </a:r>
                  <a:r>
                    <a:rPr lang="fr-FR" sz="1200" b="1" dirty="0" err="1">
                      <a:solidFill>
                        <a:schemeClr val="accent2"/>
                      </a:solidFill>
                      <a:latin typeface="Arial" charset="0"/>
                    </a:rPr>
                    <a:t>analysis</a:t>
                  </a:r>
                  <a:endParaRPr lang="fr-FR" sz="1200" b="1" dirty="0">
                    <a:solidFill>
                      <a:schemeClr val="accent2"/>
                    </a:solidFill>
                    <a:latin typeface="Arial" charset="0"/>
                  </a:endParaRPr>
                </a:p>
              </p:txBody>
            </p:sp>
            <p:grpSp>
              <p:nvGrpSpPr>
                <p:cNvPr id="17" name="Group 54"/>
                <p:cNvGrpSpPr>
                  <a:grpSpLocks/>
                </p:cNvGrpSpPr>
                <p:nvPr/>
              </p:nvGrpSpPr>
              <p:grpSpPr bwMode="auto">
                <a:xfrm>
                  <a:off x="158" y="1641"/>
                  <a:ext cx="1344" cy="1632"/>
                  <a:chOff x="158" y="1641"/>
                  <a:chExt cx="1344" cy="1632"/>
                </a:xfrm>
              </p:grpSpPr>
              <p:grpSp>
                <p:nvGrpSpPr>
                  <p:cNvPr id="18" name="Group 55"/>
                  <p:cNvGrpSpPr>
                    <a:grpSpLocks/>
                  </p:cNvGrpSpPr>
                  <p:nvPr/>
                </p:nvGrpSpPr>
                <p:grpSpPr bwMode="auto">
                  <a:xfrm>
                    <a:off x="206" y="1641"/>
                    <a:ext cx="1200" cy="240"/>
                    <a:chOff x="192" y="1344"/>
                    <a:chExt cx="1200" cy="240"/>
                  </a:xfrm>
                </p:grpSpPr>
                <p:sp>
                  <p:nvSpPr>
                    <p:cNvPr id="17442" name="Oval 56"/>
                    <p:cNvSpPr>
                      <a:spLocks noChangeArrowheads="1"/>
                    </p:cNvSpPr>
                    <p:nvPr/>
                  </p:nvSpPr>
                  <p:spPr bwMode="auto">
                    <a:xfrm>
                      <a:off x="1296" y="1344"/>
                      <a:ext cx="96" cy="96"/>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17443" name="Line 57"/>
                    <p:cNvSpPr>
                      <a:spLocks noChangeShapeType="1"/>
                    </p:cNvSpPr>
                    <p:nvPr/>
                  </p:nvSpPr>
                  <p:spPr bwMode="auto">
                    <a:xfrm>
                      <a:off x="1200" y="1392"/>
                      <a:ext cx="0" cy="144"/>
                    </a:xfrm>
                    <a:prstGeom prst="line">
                      <a:avLst/>
                    </a:prstGeom>
                    <a:noFill/>
                    <a:ln w="19050">
                      <a:solidFill>
                        <a:schemeClr val="accent2"/>
                      </a:solidFill>
                      <a:round/>
                      <a:headEnd/>
                      <a:tailEnd/>
                    </a:ln>
                  </p:spPr>
                  <p:txBody>
                    <a:bodyPr/>
                    <a:lstStyle/>
                    <a:p>
                      <a:endParaRPr lang="fr-CA"/>
                    </a:p>
                  </p:txBody>
                </p:sp>
                <p:sp>
                  <p:nvSpPr>
                    <p:cNvPr id="17444" name="Line 58"/>
                    <p:cNvSpPr>
                      <a:spLocks noChangeShapeType="1"/>
                    </p:cNvSpPr>
                    <p:nvPr/>
                  </p:nvSpPr>
                  <p:spPr bwMode="auto">
                    <a:xfrm>
                      <a:off x="1152" y="1536"/>
                      <a:ext cx="96" cy="0"/>
                    </a:xfrm>
                    <a:prstGeom prst="line">
                      <a:avLst/>
                    </a:prstGeom>
                    <a:noFill/>
                    <a:ln w="19050">
                      <a:solidFill>
                        <a:schemeClr val="accent2"/>
                      </a:solidFill>
                      <a:round/>
                      <a:headEnd/>
                      <a:tailEnd/>
                    </a:ln>
                  </p:spPr>
                  <p:txBody>
                    <a:bodyPr/>
                    <a:lstStyle/>
                    <a:p>
                      <a:endParaRPr lang="fr-CA"/>
                    </a:p>
                  </p:txBody>
                </p:sp>
                <p:sp>
                  <p:nvSpPr>
                    <p:cNvPr id="17445" name="Line 59"/>
                    <p:cNvSpPr>
                      <a:spLocks noChangeShapeType="1"/>
                    </p:cNvSpPr>
                    <p:nvPr/>
                  </p:nvSpPr>
                  <p:spPr bwMode="auto">
                    <a:xfrm>
                      <a:off x="1152" y="1392"/>
                      <a:ext cx="96" cy="0"/>
                    </a:xfrm>
                    <a:prstGeom prst="line">
                      <a:avLst/>
                    </a:prstGeom>
                    <a:noFill/>
                    <a:ln w="19050">
                      <a:solidFill>
                        <a:schemeClr val="accent2"/>
                      </a:solidFill>
                      <a:round/>
                      <a:headEnd/>
                      <a:tailEnd/>
                    </a:ln>
                  </p:spPr>
                  <p:txBody>
                    <a:bodyPr/>
                    <a:lstStyle/>
                    <a:p>
                      <a:endParaRPr lang="fr-CA"/>
                    </a:p>
                  </p:txBody>
                </p:sp>
                <p:sp>
                  <p:nvSpPr>
                    <p:cNvPr id="17446" name="Rectangle 60"/>
                    <p:cNvSpPr>
                      <a:spLocks noChangeArrowheads="1"/>
                    </p:cNvSpPr>
                    <p:nvPr/>
                  </p:nvSpPr>
                  <p:spPr bwMode="auto">
                    <a:xfrm>
                      <a:off x="192" y="1344"/>
                      <a:ext cx="960" cy="240"/>
                    </a:xfrm>
                    <a:prstGeom prst="rect">
                      <a:avLst/>
                    </a:prstGeom>
                    <a:noFill/>
                    <a:ln w="9525">
                      <a:noFill/>
                      <a:miter lim="800000"/>
                      <a:headEnd/>
                      <a:tailEnd/>
                    </a:ln>
                  </p:spPr>
                  <p:txBody>
                    <a:bodyPr anchor="ctr"/>
                    <a:lstStyle/>
                    <a:p>
                      <a:pPr algn="ctr" eaLnBrk="1" hangingPunct="1"/>
                      <a:r>
                        <a:rPr lang="fr-CA" sz="1400" b="1" dirty="0">
                          <a:solidFill>
                            <a:schemeClr val="accent2"/>
                          </a:solidFill>
                          <a:latin typeface="Arial" charset="0"/>
                        </a:rPr>
                        <a:t>Key </a:t>
                      </a:r>
                      <a:r>
                        <a:rPr lang="fr-CA" sz="1400" b="1" dirty="0" err="1">
                          <a:solidFill>
                            <a:schemeClr val="accent2"/>
                          </a:solidFill>
                          <a:latin typeface="Arial" charset="0"/>
                        </a:rPr>
                        <a:t>analysis</a:t>
                      </a:r>
                      <a:r>
                        <a:rPr lang="fr-CA" sz="1400" b="1" dirty="0">
                          <a:solidFill>
                            <a:schemeClr val="accent2"/>
                          </a:solidFill>
                          <a:latin typeface="Arial" charset="0"/>
                        </a:rPr>
                        <a:t> </a:t>
                      </a:r>
                      <a:r>
                        <a:rPr lang="fr-CA" sz="1400" b="1" dirty="0" err="1">
                          <a:solidFill>
                            <a:schemeClr val="accent2"/>
                          </a:solidFill>
                          <a:latin typeface="Arial" charset="0"/>
                        </a:rPr>
                        <a:t>error</a:t>
                      </a:r>
                      <a:endParaRPr lang="en-US" sz="1400" b="1" dirty="0">
                        <a:solidFill>
                          <a:schemeClr val="accent2"/>
                        </a:solidFill>
                        <a:latin typeface="Arial" charset="0"/>
                      </a:endParaRPr>
                    </a:p>
                  </p:txBody>
                </p:sp>
              </p:grpSp>
              <p:grpSp>
                <p:nvGrpSpPr>
                  <p:cNvPr id="19" name="Group 61"/>
                  <p:cNvGrpSpPr>
                    <a:grpSpLocks/>
                  </p:cNvGrpSpPr>
                  <p:nvPr/>
                </p:nvGrpSpPr>
                <p:grpSpPr bwMode="auto">
                  <a:xfrm>
                    <a:off x="446" y="1929"/>
                    <a:ext cx="288" cy="1056"/>
                    <a:chOff x="432" y="1632"/>
                    <a:chExt cx="288" cy="1056"/>
                  </a:xfrm>
                </p:grpSpPr>
                <p:sp>
                  <p:nvSpPr>
                    <p:cNvPr id="17440" name="Line 62"/>
                    <p:cNvSpPr>
                      <a:spLocks noChangeShapeType="1"/>
                    </p:cNvSpPr>
                    <p:nvPr/>
                  </p:nvSpPr>
                  <p:spPr bwMode="auto">
                    <a:xfrm flipV="1">
                      <a:off x="672" y="1632"/>
                      <a:ext cx="0" cy="1056"/>
                    </a:xfrm>
                    <a:prstGeom prst="line">
                      <a:avLst/>
                    </a:prstGeom>
                    <a:noFill/>
                    <a:ln w="19050">
                      <a:solidFill>
                        <a:schemeClr val="tx1"/>
                      </a:solidFill>
                      <a:round/>
                      <a:headEnd/>
                      <a:tailEnd type="triangle" w="med" len="med"/>
                    </a:ln>
                  </p:spPr>
                  <p:txBody>
                    <a:bodyPr/>
                    <a:lstStyle/>
                    <a:p>
                      <a:endParaRPr lang="fr-CA"/>
                    </a:p>
                  </p:txBody>
                </p:sp>
                <p:sp>
                  <p:nvSpPr>
                    <p:cNvPr id="17441" name="Rectangle 63"/>
                    <p:cNvSpPr>
                      <a:spLocks noChangeArrowheads="1"/>
                    </p:cNvSpPr>
                    <p:nvPr/>
                  </p:nvSpPr>
                  <p:spPr bwMode="auto">
                    <a:xfrm rot="-5400000">
                      <a:off x="192" y="2016"/>
                      <a:ext cx="768" cy="288"/>
                    </a:xfrm>
                    <a:prstGeom prst="rect">
                      <a:avLst/>
                    </a:prstGeom>
                    <a:noFill/>
                    <a:ln w="9525">
                      <a:noFill/>
                      <a:miter lim="800000"/>
                      <a:headEnd/>
                      <a:tailEnd/>
                    </a:ln>
                  </p:spPr>
                  <p:txBody>
                    <a:bodyPr vert="eaVert" anchor="ctr"/>
                    <a:lstStyle/>
                    <a:p>
                      <a:pPr algn="ctr" eaLnBrk="1" hangingPunct="1"/>
                      <a:endParaRPr lang="fr-FR" sz="1200" dirty="0">
                        <a:latin typeface="Arial" charset="0"/>
                      </a:endParaRPr>
                    </a:p>
                  </p:txBody>
                </p:sp>
              </p:grpSp>
              <p:grpSp>
                <p:nvGrpSpPr>
                  <p:cNvPr id="20" name="Group 64"/>
                  <p:cNvGrpSpPr>
                    <a:grpSpLocks/>
                  </p:cNvGrpSpPr>
                  <p:nvPr/>
                </p:nvGrpSpPr>
                <p:grpSpPr bwMode="auto">
                  <a:xfrm>
                    <a:off x="158" y="2985"/>
                    <a:ext cx="1344" cy="288"/>
                    <a:chOff x="144" y="2688"/>
                    <a:chExt cx="1344" cy="288"/>
                  </a:xfrm>
                </p:grpSpPr>
                <p:sp>
                  <p:nvSpPr>
                    <p:cNvPr id="17438" name="Rectangle 65"/>
                    <p:cNvSpPr>
                      <a:spLocks noChangeArrowheads="1"/>
                    </p:cNvSpPr>
                    <p:nvPr/>
                  </p:nvSpPr>
                  <p:spPr bwMode="auto">
                    <a:xfrm>
                      <a:off x="144" y="2736"/>
                      <a:ext cx="1008" cy="240"/>
                    </a:xfrm>
                    <a:prstGeom prst="rect">
                      <a:avLst/>
                    </a:prstGeom>
                    <a:noFill/>
                    <a:ln w="9525">
                      <a:noFill/>
                      <a:miter lim="800000"/>
                      <a:headEnd/>
                      <a:tailEnd/>
                    </a:ln>
                  </p:spPr>
                  <p:txBody>
                    <a:bodyPr anchor="ctr"/>
                    <a:lstStyle/>
                    <a:p>
                      <a:pPr algn="ctr" eaLnBrk="1" hangingPunct="1"/>
                      <a:r>
                        <a:rPr lang="fr-CA" sz="1400" b="1" dirty="0">
                          <a:solidFill>
                            <a:schemeClr val="accent2"/>
                          </a:solidFill>
                          <a:latin typeface="Arial" charset="0"/>
                        </a:rPr>
                        <a:t>Key </a:t>
                      </a:r>
                      <a:r>
                        <a:rPr lang="fr-CA" sz="1400" b="1" dirty="0" err="1">
                          <a:solidFill>
                            <a:schemeClr val="accent2"/>
                          </a:solidFill>
                          <a:latin typeface="Arial" charset="0"/>
                        </a:rPr>
                        <a:t>analysis</a:t>
                      </a:r>
                      <a:r>
                        <a:rPr lang="fr-CA" sz="1400" b="1" dirty="0">
                          <a:solidFill>
                            <a:schemeClr val="accent2"/>
                          </a:solidFill>
                          <a:latin typeface="Arial" charset="0"/>
                        </a:rPr>
                        <a:t> </a:t>
                      </a:r>
                      <a:r>
                        <a:rPr lang="fr-CA" sz="1400" b="1" dirty="0" err="1">
                          <a:solidFill>
                            <a:schemeClr val="accent2"/>
                          </a:solidFill>
                          <a:latin typeface="Arial" charset="0"/>
                        </a:rPr>
                        <a:t>error</a:t>
                      </a:r>
                      <a:endParaRPr lang="en-US" sz="1400" b="1" dirty="0">
                        <a:solidFill>
                          <a:schemeClr val="accent2"/>
                        </a:solidFill>
                        <a:latin typeface="Arial" charset="0"/>
                      </a:endParaRPr>
                    </a:p>
                  </p:txBody>
                </p:sp>
                <p:sp>
                  <p:nvSpPr>
                    <p:cNvPr id="17439" name="Oval 66"/>
                    <p:cNvSpPr>
                      <a:spLocks noChangeArrowheads="1"/>
                    </p:cNvSpPr>
                    <p:nvPr/>
                  </p:nvSpPr>
                  <p:spPr bwMode="auto">
                    <a:xfrm>
                      <a:off x="1152" y="2688"/>
                      <a:ext cx="336" cy="288"/>
                    </a:xfrm>
                    <a:prstGeom prst="ellipse">
                      <a:avLst/>
                    </a:prstGeom>
                    <a:noFill/>
                    <a:ln w="38100">
                      <a:solidFill>
                        <a:schemeClr val="accent2"/>
                      </a:solidFill>
                      <a:round/>
                      <a:headEnd/>
                      <a:tailEnd/>
                    </a:ln>
                  </p:spPr>
                  <p:txBody>
                    <a:bodyPr wrap="none" anchor="ctr"/>
                    <a:lstStyle/>
                    <a:p>
                      <a:pPr algn="ctr" eaLnBrk="1" hangingPunct="1"/>
                      <a:endParaRPr lang="fr-FR">
                        <a:solidFill>
                          <a:schemeClr val="accent2"/>
                        </a:solidFill>
                      </a:endParaRPr>
                    </a:p>
                  </p:txBody>
                </p:sp>
              </p:grpSp>
            </p:grpSp>
          </p:grpSp>
          <p:grpSp>
            <p:nvGrpSpPr>
              <p:cNvPr id="21" name="Group 67"/>
              <p:cNvGrpSpPr>
                <a:grpSpLocks/>
              </p:cNvGrpSpPr>
              <p:nvPr/>
            </p:nvGrpSpPr>
            <p:grpSpPr bwMode="auto">
              <a:xfrm>
                <a:off x="1406" y="1401"/>
                <a:ext cx="1776" cy="288"/>
                <a:chOff x="1392" y="1104"/>
                <a:chExt cx="1776" cy="288"/>
              </a:xfrm>
            </p:grpSpPr>
            <p:sp>
              <p:nvSpPr>
                <p:cNvPr id="17431" name="Oval 68"/>
                <p:cNvSpPr>
                  <a:spLocks noChangeArrowheads="1"/>
                </p:cNvSpPr>
                <p:nvPr/>
              </p:nvSpPr>
              <p:spPr bwMode="auto">
                <a:xfrm>
                  <a:off x="3072" y="1152"/>
                  <a:ext cx="96" cy="96"/>
                </a:xfrm>
                <a:prstGeom prst="ellipse">
                  <a:avLst/>
                </a:prstGeom>
                <a:solidFill>
                  <a:schemeClr val="accent2"/>
                </a:solidFill>
                <a:ln w="6350">
                  <a:solidFill>
                    <a:schemeClr val="tx1"/>
                  </a:solidFill>
                  <a:round/>
                  <a:headEnd/>
                  <a:tailEnd/>
                </a:ln>
              </p:spPr>
              <p:txBody>
                <a:bodyPr wrap="none" anchor="ctr"/>
                <a:lstStyle/>
                <a:p>
                  <a:endParaRPr lang="fr-FR"/>
                </a:p>
              </p:txBody>
            </p:sp>
            <p:sp>
              <p:nvSpPr>
                <p:cNvPr id="17432" name="Freeform 69"/>
                <p:cNvSpPr>
                  <a:spLocks/>
                </p:cNvSpPr>
                <p:nvPr/>
              </p:nvSpPr>
              <p:spPr bwMode="auto">
                <a:xfrm>
                  <a:off x="1392" y="1104"/>
                  <a:ext cx="1728" cy="288"/>
                </a:xfrm>
                <a:custGeom>
                  <a:avLst/>
                  <a:gdLst>
                    <a:gd name="T0" fmla="*/ 0 w 1344"/>
                    <a:gd name="T1" fmla="*/ 512 h 216"/>
                    <a:gd name="T2" fmla="*/ 612 w 1344"/>
                    <a:gd name="T3" fmla="*/ 399 h 216"/>
                    <a:gd name="T4" fmla="*/ 1122 w 1344"/>
                    <a:gd name="T5" fmla="*/ 57 h 216"/>
                    <a:gd name="T6" fmla="*/ 1531 w 1344"/>
                    <a:gd name="T7" fmla="*/ 57 h 216"/>
                    <a:gd name="T8" fmla="*/ 1939 w 1344"/>
                    <a:gd name="T9" fmla="*/ 284 h 216"/>
                    <a:gd name="T10" fmla="*/ 2345 w 1344"/>
                    <a:gd name="T11" fmla="*/ 399 h 216"/>
                    <a:gd name="T12" fmla="*/ 2857 w 1344"/>
                    <a:gd name="T13" fmla="*/ 171 h 216"/>
                    <a:gd name="T14" fmla="*/ 0 60000 65536"/>
                    <a:gd name="T15" fmla="*/ 0 60000 65536"/>
                    <a:gd name="T16" fmla="*/ 0 60000 65536"/>
                    <a:gd name="T17" fmla="*/ 0 60000 65536"/>
                    <a:gd name="T18" fmla="*/ 0 60000 65536"/>
                    <a:gd name="T19" fmla="*/ 0 60000 65536"/>
                    <a:gd name="T20" fmla="*/ 0 60000 65536"/>
                    <a:gd name="T21" fmla="*/ 0 w 1344"/>
                    <a:gd name="T22" fmla="*/ 0 h 216"/>
                    <a:gd name="T23" fmla="*/ 1344 w 1344"/>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216">
                      <a:moveTo>
                        <a:pt x="0" y="216"/>
                      </a:moveTo>
                      <a:cubicBezTo>
                        <a:pt x="100" y="208"/>
                        <a:pt x="200" y="200"/>
                        <a:pt x="288" y="168"/>
                      </a:cubicBezTo>
                      <a:cubicBezTo>
                        <a:pt x="376" y="136"/>
                        <a:pt x="456" y="48"/>
                        <a:pt x="528" y="24"/>
                      </a:cubicBezTo>
                      <a:cubicBezTo>
                        <a:pt x="600" y="0"/>
                        <a:pt x="656" y="8"/>
                        <a:pt x="720" y="24"/>
                      </a:cubicBezTo>
                      <a:cubicBezTo>
                        <a:pt x="784" y="40"/>
                        <a:pt x="848" y="96"/>
                        <a:pt x="912" y="120"/>
                      </a:cubicBezTo>
                      <a:cubicBezTo>
                        <a:pt x="976" y="144"/>
                        <a:pt x="1032" y="176"/>
                        <a:pt x="1104" y="168"/>
                      </a:cubicBezTo>
                      <a:cubicBezTo>
                        <a:pt x="1176" y="160"/>
                        <a:pt x="1260" y="116"/>
                        <a:pt x="1344" y="72"/>
                      </a:cubicBezTo>
                    </a:path>
                  </a:pathLst>
                </a:custGeom>
                <a:noFill/>
                <a:ln w="19050" cmpd="sng">
                  <a:solidFill>
                    <a:schemeClr val="accent2"/>
                  </a:solidFill>
                  <a:round/>
                  <a:headEnd/>
                  <a:tailEnd/>
                </a:ln>
              </p:spPr>
              <p:txBody>
                <a:bodyPr/>
                <a:lstStyle/>
                <a:p>
                  <a:endParaRPr lang="fr-CA"/>
                </a:p>
              </p:txBody>
            </p:sp>
          </p:grpSp>
          <p:grpSp>
            <p:nvGrpSpPr>
              <p:cNvPr id="22" name="Group 70"/>
              <p:cNvGrpSpPr>
                <a:grpSpLocks/>
              </p:cNvGrpSpPr>
              <p:nvPr/>
            </p:nvGrpSpPr>
            <p:grpSpPr bwMode="auto">
              <a:xfrm>
                <a:off x="756" y="936"/>
                <a:ext cx="1062" cy="384"/>
                <a:chOff x="756" y="768"/>
                <a:chExt cx="1062" cy="384"/>
              </a:xfrm>
            </p:grpSpPr>
            <p:sp>
              <p:nvSpPr>
                <p:cNvPr id="17426" name="Oval 71"/>
                <p:cNvSpPr>
                  <a:spLocks noChangeArrowheads="1"/>
                </p:cNvSpPr>
                <p:nvPr/>
              </p:nvSpPr>
              <p:spPr bwMode="auto">
                <a:xfrm>
                  <a:off x="1290" y="1056"/>
                  <a:ext cx="96" cy="96"/>
                </a:xfrm>
                <a:prstGeom prst="ellipse">
                  <a:avLst/>
                </a:prstGeom>
                <a:solidFill>
                  <a:srgbClr val="FF0000"/>
                </a:solidFill>
                <a:ln w="9525">
                  <a:solidFill>
                    <a:schemeClr val="tx1"/>
                  </a:solidFill>
                  <a:round/>
                  <a:headEnd/>
                  <a:tailEnd/>
                </a:ln>
              </p:spPr>
              <p:txBody>
                <a:bodyPr wrap="none" anchor="ctr"/>
                <a:lstStyle/>
                <a:p>
                  <a:endParaRPr lang="fr-FR"/>
                </a:p>
              </p:txBody>
            </p:sp>
            <p:grpSp>
              <p:nvGrpSpPr>
                <p:cNvPr id="23" name="Group 72"/>
                <p:cNvGrpSpPr>
                  <a:grpSpLocks/>
                </p:cNvGrpSpPr>
                <p:nvPr/>
              </p:nvGrpSpPr>
              <p:grpSpPr bwMode="auto">
                <a:xfrm>
                  <a:off x="756" y="768"/>
                  <a:ext cx="1062" cy="288"/>
                  <a:chOff x="522" y="1200"/>
                  <a:chExt cx="1062" cy="288"/>
                </a:xfrm>
              </p:grpSpPr>
              <p:sp>
                <p:nvSpPr>
                  <p:cNvPr id="17428" name="Rectangle 73"/>
                  <p:cNvSpPr>
                    <a:spLocks noChangeArrowheads="1"/>
                  </p:cNvSpPr>
                  <p:nvPr/>
                </p:nvSpPr>
                <p:spPr bwMode="auto">
                  <a:xfrm>
                    <a:off x="576" y="1200"/>
                    <a:ext cx="1008" cy="288"/>
                  </a:xfrm>
                  <a:prstGeom prst="rect">
                    <a:avLst/>
                  </a:prstGeom>
                  <a:noFill/>
                  <a:ln w="9525">
                    <a:noFill/>
                    <a:miter lim="800000"/>
                    <a:headEnd/>
                    <a:tailEnd/>
                  </a:ln>
                </p:spPr>
                <p:txBody>
                  <a:bodyPr anchor="ctr"/>
                  <a:lstStyle/>
                  <a:p>
                    <a:pPr algn="ctr" eaLnBrk="1" hangingPunct="1"/>
                    <a:r>
                      <a:rPr lang="en-CA" sz="1400" b="1" dirty="0">
                        <a:solidFill>
                          <a:srgbClr val="FF0000"/>
                        </a:solidFill>
                        <a:latin typeface="Arial" charset="0"/>
                      </a:rPr>
                      <a:t>True State of the Atmosphere</a:t>
                    </a:r>
                  </a:p>
                </p:txBody>
              </p:sp>
              <p:sp>
                <p:nvSpPr>
                  <p:cNvPr id="17429" name="Rectangle 74"/>
                  <p:cNvSpPr>
                    <a:spLocks noChangeArrowheads="1"/>
                  </p:cNvSpPr>
                  <p:nvPr/>
                </p:nvSpPr>
                <p:spPr bwMode="auto">
                  <a:xfrm>
                    <a:off x="1440" y="1209"/>
                    <a:ext cx="116" cy="233"/>
                  </a:xfrm>
                  <a:prstGeom prst="rect">
                    <a:avLst/>
                  </a:prstGeom>
                  <a:noFill/>
                  <a:ln w="9525">
                    <a:noFill/>
                    <a:miter lim="800000"/>
                    <a:headEnd/>
                    <a:tailEnd/>
                  </a:ln>
                </p:spPr>
                <p:txBody>
                  <a:bodyPr wrap="none">
                    <a:spAutoFit/>
                  </a:bodyPr>
                  <a:lstStyle/>
                  <a:p>
                    <a:pPr eaLnBrk="1" hangingPunct="1"/>
                    <a:endParaRPr lang="fr-FR" sz="1800" b="1" dirty="0">
                      <a:solidFill>
                        <a:srgbClr val="FF0000"/>
                      </a:solidFill>
                      <a:latin typeface="Tahoma" pitchFamily="34" charset="0"/>
                    </a:endParaRPr>
                  </a:p>
                </p:txBody>
              </p:sp>
              <p:sp>
                <p:nvSpPr>
                  <p:cNvPr id="17430" name="Rectangle 75"/>
                  <p:cNvSpPr>
                    <a:spLocks noChangeArrowheads="1"/>
                  </p:cNvSpPr>
                  <p:nvPr/>
                </p:nvSpPr>
                <p:spPr bwMode="auto">
                  <a:xfrm>
                    <a:off x="522" y="1209"/>
                    <a:ext cx="116" cy="233"/>
                  </a:xfrm>
                  <a:prstGeom prst="rect">
                    <a:avLst/>
                  </a:prstGeom>
                  <a:noFill/>
                  <a:ln w="9525">
                    <a:noFill/>
                    <a:miter lim="800000"/>
                    <a:headEnd/>
                    <a:tailEnd/>
                  </a:ln>
                </p:spPr>
                <p:txBody>
                  <a:bodyPr wrap="none">
                    <a:spAutoFit/>
                  </a:bodyPr>
                  <a:lstStyle/>
                  <a:p>
                    <a:pPr eaLnBrk="1" hangingPunct="1"/>
                    <a:endParaRPr lang="fr-FR" sz="1800" b="1" dirty="0">
                      <a:solidFill>
                        <a:srgbClr val="FF0000"/>
                      </a:solidFill>
                      <a:latin typeface="Tahoma" pitchFamily="34" charset="0"/>
                    </a:endParaRPr>
                  </a:p>
                </p:txBody>
              </p:sp>
            </p:grpSp>
          </p:grpSp>
        </p:grpSp>
        <p:graphicFrame>
          <p:nvGraphicFramePr>
            <p:cNvPr id="17410" name="Object 76"/>
            <p:cNvGraphicFramePr>
              <a:graphicFrameLocks noChangeAspect="1"/>
            </p:cNvGraphicFramePr>
            <p:nvPr/>
          </p:nvGraphicFramePr>
          <p:xfrm>
            <a:off x="5016" y="3769"/>
            <a:ext cx="544" cy="192"/>
          </p:xfrm>
          <a:graphic>
            <a:graphicData uri="http://schemas.openxmlformats.org/presentationml/2006/ole">
              <mc:AlternateContent xmlns:mc="http://schemas.openxmlformats.org/markup-compatibility/2006">
                <mc:Choice xmlns:v="urn:schemas-microsoft-com:vml" Requires="v">
                  <p:oleObj spid="_x0000_s21518" name="Equation" r:id="rId14" imgW="609480" imgH="215640" progId="Equation.3">
                    <p:embed/>
                  </p:oleObj>
                </mc:Choice>
                <mc:Fallback>
                  <p:oleObj name="Equation" r:id="rId14" imgW="609480" imgH="215640" progId="Equation.3">
                    <p:embed/>
                    <p:pic>
                      <p:nvPicPr>
                        <p:cNvPr id="0" name="Object 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6" y="3769"/>
                          <a:ext cx="544"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417" name="Rectangle 77"/>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a:p>
        </p:txBody>
      </p:sp>
      <p:sp>
        <p:nvSpPr>
          <p:cNvPr id="102478" name="Text Box 78"/>
          <p:cNvSpPr txBox="1">
            <a:spLocks noChangeArrowheads="1"/>
          </p:cNvSpPr>
          <p:nvPr/>
        </p:nvSpPr>
        <p:spPr bwMode="auto">
          <a:xfrm>
            <a:off x="179388" y="476250"/>
            <a:ext cx="8897937" cy="457200"/>
          </a:xfrm>
          <a:prstGeom prst="rect">
            <a:avLst/>
          </a:prstGeom>
          <a:noFill/>
          <a:ln w="9525">
            <a:noFill/>
            <a:miter lim="800000"/>
            <a:headEnd/>
            <a:tailEnd/>
          </a:ln>
          <a:effectLst/>
        </p:spPr>
        <p:txBody>
          <a:bodyPr lIns="91430" tIns="45715" rIns="91430" bIns="45715">
            <a:spAutoFit/>
          </a:bodyPr>
          <a:lstStyle/>
          <a:p>
            <a:pPr eaLnBrk="1" hangingPunct="1">
              <a:spcBef>
                <a:spcPct val="50000"/>
              </a:spcBef>
              <a:defRPr/>
            </a:pPr>
            <a:r>
              <a:rPr lang="en-CA" b="1">
                <a:solidFill>
                  <a:schemeClr val="accent2"/>
                </a:solidFill>
                <a:effectLst>
                  <a:outerShdw blurRad="38100" dist="38100" dir="2700000" algn="tl">
                    <a:srgbClr val="C0C0C0"/>
                  </a:outerShdw>
                </a:effectLst>
                <a:latin typeface="Tahoma" pitchFamily="34" charset="0"/>
              </a:rPr>
              <a:t>Key analysis errors algorithm – configuration</a:t>
            </a:r>
          </a:p>
        </p:txBody>
      </p:sp>
      <p:sp>
        <p:nvSpPr>
          <p:cNvPr id="17419" name="Rectangle 79"/>
          <p:cNvSpPr>
            <a:spLocks noChangeArrowheads="1"/>
          </p:cNvSpPr>
          <p:nvPr/>
        </p:nvSpPr>
        <p:spPr bwMode="auto">
          <a:xfrm>
            <a:off x="5580063" y="835308"/>
            <a:ext cx="2462962" cy="369322"/>
          </a:xfrm>
          <a:prstGeom prst="rect">
            <a:avLst/>
          </a:prstGeom>
          <a:noFill/>
          <a:ln w="9525">
            <a:noFill/>
            <a:miter lim="800000"/>
            <a:headEnd/>
            <a:tailEnd/>
          </a:ln>
        </p:spPr>
        <p:txBody>
          <a:bodyPr wrap="none" lIns="91430" tIns="45715" rIns="91430" bIns="45715" anchor="ctr">
            <a:spAutoFit/>
          </a:bodyPr>
          <a:lstStyle/>
          <a:p>
            <a:pPr eaLnBrk="1" hangingPunct="1"/>
            <a:r>
              <a:rPr lang="en-US" sz="1800" dirty="0">
                <a:latin typeface="Tahoma" pitchFamily="34" charset="0"/>
              </a:rPr>
              <a:t>(</a:t>
            </a:r>
            <a:r>
              <a:rPr lang="en-US" sz="1800" dirty="0" err="1">
                <a:latin typeface="Tahoma" pitchFamily="34" charset="0"/>
              </a:rPr>
              <a:t>Laroche</a:t>
            </a:r>
            <a:r>
              <a:rPr lang="en-US" sz="1800" dirty="0">
                <a:latin typeface="Tahoma" pitchFamily="34" charset="0"/>
              </a:rPr>
              <a:t> </a:t>
            </a:r>
            <a:r>
              <a:rPr lang="en-US" sz="1800" i="1" dirty="0">
                <a:latin typeface="Tahoma" pitchFamily="34" charset="0"/>
              </a:rPr>
              <a:t>et al.</a:t>
            </a:r>
            <a:r>
              <a:rPr lang="en-US" sz="1800" dirty="0">
                <a:latin typeface="Tahoma" pitchFamily="34" charset="0"/>
              </a:rPr>
              <a:t>, 2002)</a:t>
            </a:r>
            <a:r>
              <a:rPr lang="fr-CA" sz="1800" dirty="0">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a:p>
        </p:txBody>
      </p:sp>
      <p:sp>
        <p:nvSpPr>
          <p:cNvPr id="128003" name="Text Box 3"/>
          <p:cNvSpPr txBox="1">
            <a:spLocks noChangeArrowheads="1"/>
          </p:cNvSpPr>
          <p:nvPr/>
        </p:nvSpPr>
        <p:spPr bwMode="auto">
          <a:xfrm>
            <a:off x="179388" y="476250"/>
            <a:ext cx="8964612" cy="525106"/>
          </a:xfrm>
          <a:prstGeom prst="rect">
            <a:avLst/>
          </a:prstGeom>
          <a:noFill/>
          <a:ln w="9525">
            <a:noFill/>
            <a:miter lim="800000"/>
            <a:headEnd/>
            <a:tailEnd/>
          </a:ln>
          <a:effectLst/>
        </p:spPr>
        <p:txBody>
          <a:bodyPr lIns="91430" tIns="45715" rIns="91430" bIns="45715">
            <a:spAutoFit/>
          </a:bodyPr>
          <a:lstStyle/>
          <a:p>
            <a:pPr eaLnBrk="1" hangingPunct="1">
              <a:spcBef>
                <a:spcPct val="50000"/>
              </a:spcBef>
              <a:defRPr/>
            </a:pPr>
            <a:r>
              <a:rPr lang="en-CA" sz="2800" b="1" dirty="0">
                <a:solidFill>
                  <a:srgbClr val="09334C"/>
                </a:solidFill>
                <a:latin typeface="Tahoma" pitchFamily="34" charset="0"/>
              </a:rPr>
              <a:t>Impact of the adapted 3D-Var in the analysis</a:t>
            </a:r>
          </a:p>
        </p:txBody>
      </p:sp>
      <p:pic>
        <p:nvPicPr>
          <p:cNvPr id="41988" name="Picture 4" descr="fig312b"/>
          <p:cNvPicPr>
            <a:picLocks noChangeAspect="1" noChangeArrowheads="1"/>
          </p:cNvPicPr>
          <p:nvPr/>
        </p:nvPicPr>
        <p:blipFill>
          <a:blip r:embed="rId3" cstate="print"/>
          <a:srcRect/>
          <a:stretch>
            <a:fillRect/>
          </a:stretch>
        </p:blipFill>
        <p:spPr bwMode="auto">
          <a:xfrm>
            <a:off x="4605339" y="1836739"/>
            <a:ext cx="4078287" cy="3538537"/>
          </a:xfrm>
          <a:prstGeom prst="rect">
            <a:avLst/>
          </a:prstGeom>
          <a:noFill/>
          <a:ln w="3175">
            <a:solidFill>
              <a:schemeClr val="tx1"/>
            </a:solidFill>
            <a:miter lim="800000"/>
            <a:headEnd/>
            <a:tailEnd/>
          </a:ln>
        </p:spPr>
      </p:pic>
      <p:sp>
        <p:nvSpPr>
          <p:cNvPr id="41989" name="Text Box 5"/>
          <p:cNvSpPr txBox="1">
            <a:spLocks noChangeArrowheads="1"/>
          </p:cNvSpPr>
          <p:nvPr/>
        </p:nvSpPr>
        <p:spPr bwMode="auto">
          <a:xfrm>
            <a:off x="179389" y="5589588"/>
            <a:ext cx="8856662" cy="1015653"/>
          </a:xfrm>
          <a:prstGeom prst="rect">
            <a:avLst/>
          </a:prstGeom>
          <a:noFill/>
          <a:ln w="9525" algn="ctr">
            <a:noFill/>
            <a:miter lim="800000"/>
            <a:headEnd/>
            <a:tailEnd/>
          </a:ln>
        </p:spPr>
        <p:txBody>
          <a:bodyPr lIns="91430" tIns="45715" rIns="91430" bIns="45715">
            <a:spAutoFit/>
          </a:bodyPr>
          <a:lstStyle/>
          <a:p>
            <a:pPr eaLnBrk="1" hangingPunct="1">
              <a:spcBef>
                <a:spcPct val="50000"/>
              </a:spcBef>
            </a:pPr>
            <a:r>
              <a:rPr lang="en-CA" sz="2000" b="1" dirty="0">
                <a:solidFill>
                  <a:srgbClr val="09334C"/>
                </a:solidFill>
                <a:latin typeface="Tahoma" pitchFamily="34" charset="0"/>
              </a:rPr>
              <a:t>Difference between the temperature analysis increments for 12 UTC January 27, 2003 analysis </a:t>
            </a:r>
            <a:r>
              <a:rPr lang="en-CA" sz="2000" b="1" dirty="0">
                <a:latin typeface="Tahoma" pitchFamily="34" charset="0"/>
              </a:rPr>
              <a:t>3D adapted -3D standard</a:t>
            </a:r>
            <a:r>
              <a:rPr lang="fr-CA" sz="2000" b="1" dirty="0">
                <a:latin typeface="Tahoma" pitchFamily="34" charset="0"/>
              </a:rPr>
              <a:t> </a:t>
            </a:r>
            <a:r>
              <a:rPr lang="en-CA" sz="2000" b="1" dirty="0">
                <a:solidFill>
                  <a:srgbClr val="09334C"/>
                </a:solidFill>
                <a:latin typeface="Tahoma" pitchFamily="34" charset="0"/>
              </a:rPr>
              <a:t>and cross section.</a:t>
            </a:r>
            <a:r>
              <a:rPr lang="fr-CA" sz="2000" dirty="0">
                <a:latin typeface="Tahoma" pitchFamily="34" charset="0"/>
              </a:rPr>
              <a:t>     </a:t>
            </a:r>
          </a:p>
        </p:txBody>
      </p:sp>
      <p:grpSp>
        <p:nvGrpSpPr>
          <p:cNvPr id="2" name="Group 6"/>
          <p:cNvGrpSpPr>
            <a:grpSpLocks/>
          </p:cNvGrpSpPr>
          <p:nvPr/>
        </p:nvGrpSpPr>
        <p:grpSpPr bwMode="auto">
          <a:xfrm>
            <a:off x="338139" y="1627188"/>
            <a:ext cx="4084637" cy="3746500"/>
            <a:chOff x="612" y="1554"/>
            <a:chExt cx="2145" cy="1967"/>
          </a:xfrm>
        </p:grpSpPr>
        <p:pic>
          <p:nvPicPr>
            <p:cNvPr id="41991" name="Picture 7" descr="fig312a"/>
            <p:cNvPicPr>
              <a:picLocks noChangeAspect="1" noChangeArrowheads="1"/>
            </p:cNvPicPr>
            <p:nvPr/>
          </p:nvPicPr>
          <p:blipFill>
            <a:blip r:embed="rId4" cstate="print"/>
            <a:srcRect/>
            <a:stretch>
              <a:fillRect/>
            </a:stretch>
          </p:blipFill>
          <p:spPr bwMode="auto">
            <a:xfrm>
              <a:off x="612" y="1661"/>
              <a:ext cx="2145" cy="1860"/>
            </a:xfrm>
            <a:prstGeom prst="rect">
              <a:avLst/>
            </a:prstGeom>
            <a:noFill/>
            <a:ln w="3175">
              <a:solidFill>
                <a:schemeClr val="tx1"/>
              </a:solidFill>
              <a:miter lim="800000"/>
              <a:headEnd/>
              <a:tailEnd/>
            </a:ln>
          </p:spPr>
        </p:pic>
        <p:sp>
          <p:nvSpPr>
            <p:cNvPr id="41992" name="Text Box 8"/>
            <p:cNvSpPr txBox="1">
              <a:spLocks noChangeArrowheads="1"/>
            </p:cNvSpPr>
            <p:nvPr/>
          </p:nvSpPr>
          <p:spPr bwMode="auto">
            <a:xfrm>
              <a:off x="1338" y="1554"/>
              <a:ext cx="635" cy="194"/>
            </a:xfrm>
            <a:prstGeom prst="rect">
              <a:avLst/>
            </a:prstGeom>
            <a:solidFill>
              <a:schemeClr val="bg1"/>
            </a:solidFill>
            <a:ln w="3175">
              <a:solidFill>
                <a:schemeClr val="tx1"/>
              </a:solidFill>
              <a:miter lim="800000"/>
              <a:headEnd/>
              <a:tailEnd/>
            </a:ln>
          </p:spPr>
          <p:txBody>
            <a:bodyPr>
              <a:spAutoFit/>
            </a:bodyPr>
            <a:lstStyle/>
            <a:p>
              <a:pPr algn="ctr" eaLnBrk="1" hangingPunct="1">
                <a:spcBef>
                  <a:spcPct val="50000"/>
                </a:spcBef>
              </a:pPr>
              <a:r>
                <a:rPr lang="fr-CA" sz="1800" dirty="0">
                  <a:latin typeface="Arial" charset="0"/>
                </a:rPr>
                <a:t>700hPa</a:t>
              </a:r>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smtClean="0">
              <a:solidFill>
                <a:srgbClr val="000000"/>
              </a:solidFill>
            </a:endParaRPr>
          </a:p>
        </p:txBody>
      </p:sp>
      <p:sp>
        <p:nvSpPr>
          <p:cNvPr id="18438" name="Text Box 3"/>
          <p:cNvSpPr txBox="1">
            <a:spLocks noChangeArrowheads="1"/>
          </p:cNvSpPr>
          <p:nvPr/>
        </p:nvSpPr>
        <p:spPr bwMode="auto">
          <a:xfrm>
            <a:off x="828676" y="476250"/>
            <a:ext cx="7704138" cy="579438"/>
          </a:xfrm>
          <a:prstGeom prst="rect">
            <a:avLst/>
          </a:prstGeom>
          <a:noFill/>
          <a:ln w="9525">
            <a:noFill/>
            <a:miter lim="800000"/>
            <a:headEnd/>
            <a:tailEnd/>
          </a:ln>
        </p:spPr>
        <p:txBody>
          <a:bodyPr lIns="91430" tIns="45715" rIns="91430" bIns="45715">
            <a:spAutoFit/>
          </a:bodyPr>
          <a:lstStyle/>
          <a:p>
            <a:pPr eaLnBrk="1" hangingPunct="1">
              <a:spcBef>
                <a:spcPct val="50000"/>
              </a:spcBef>
            </a:pPr>
            <a:endParaRPr lang="en-CA" sz="3200" b="1" i="1" dirty="0" smtClean="0">
              <a:solidFill>
                <a:srgbClr val="09334C"/>
              </a:solidFill>
              <a:latin typeface="Arial" charset="0"/>
            </a:endParaRPr>
          </a:p>
        </p:txBody>
      </p:sp>
      <p:graphicFrame>
        <p:nvGraphicFramePr>
          <p:cNvPr id="18434"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81926" name="Equation" r:id="rId4" imgW="0" imgH="0" progId="Equation.3">
                  <p:embed/>
                </p:oleObj>
              </mc:Choice>
              <mc:Fallback>
                <p:oleObj name="Equation" r:id="rId4"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7" name="Text Box 5"/>
          <p:cNvSpPr txBox="1">
            <a:spLocks noChangeArrowheads="1"/>
          </p:cNvSpPr>
          <p:nvPr/>
        </p:nvSpPr>
        <p:spPr bwMode="auto">
          <a:xfrm>
            <a:off x="179388" y="476250"/>
            <a:ext cx="8964612" cy="579438"/>
          </a:xfrm>
          <a:prstGeom prst="rect">
            <a:avLst/>
          </a:prstGeom>
          <a:noFill/>
          <a:ln w="9525">
            <a:noFill/>
            <a:miter lim="800000"/>
            <a:headEnd/>
            <a:tailEnd/>
          </a:ln>
          <a:effectLst/>
        </p:spPr>
        <p:txBody>
          <a:bodyPr lIns="91430" tIns="45715" rIns="91430" bIns="45715">
            <a:spAutoFit/>
          </a:bodyPr>
          <a:lstStyle/>
          <a:p>
            <a:pPr eaLnBrk="1" hangingPunct="1">
              <a:spcBef>
                <a:spcPct val="50000"/>
              </a:spcBef>
              <a:defRPr/>
            </a:pPr>
            <a:r>
              <a:rPr lang="en-CA" b="1" dirty="0">
                <a:solidFill>
                  <a:srgbClr val="09334C"/>
                </a:solidFill>
                <a:effectLst>
                  <a:outerShdw blurRad="38100" dist="38100" dir="2700000" algn="tl">
                    <a:srgbClr val="C0C0C0"/>
                  </a:outerShdw>
                </a:effectLst>
                <a:latin typeface="Arial" pitchFamily="34" charset="0"/>
              </a:rPr>
              <a:t>Modelling</a:t>
            </a:r>
            <a:r>
              <a:rPr lang="en-CA" sz="3200" b="1" dirty="0">
                <a:solidFill>
                  <a:srgbClr val="09334C"/>
                </a:solidFill>
                <a:effectLst>
                  <a:outerShdw blurRad="38100" dist="38100" dir="2700000" algn="tl">
                    <a:srgbClr val="C0C0C0"/>
                  </a:outerShdw>
                </a:effectLst>
                <a:latin typeface="Arial" pitchFamily="34" charset="0"/>
              </a:rPr>
              <a:t> </a:t>
            </a:r>
            <a:r>
              <a:rPr lang="en-CA" b="1" dirty="0">
                <a:solidFill>
                  <a:srgbClr val="09334C"/>
                </a:solidFill>
                <a:effectLst>
                  <a:outerShdw blurRad="38100" dist="38100" dir="2700000" algn="tl">
                    <a:srgbClr val="C0C0C0"/>
                  </a:outerShdw>
                </a:effectLst>
                <a:latin typeface="Arial" pitchFamily="34" charset="0"/>
              </a:rPr>
              <a:t>background-error covariances using sensitivities</a:t>
            </a:r>
          </a:p>
        </p:txBody>
      </p:sp>
      <p:sp>
        <p:nvSpPr>
          <p:cNvPr id="18440" name="Rectangle 6"/>
          <p:cNvSpPr>
            <a:spLocks noChangeArrowheads="1"/>
          </p:cNvSpPr>
          <p:nvPr/>
        </p:nvSpPr>
        <p:spPr bwMode="auto">
          <a:xfrm>
            <a:off x="250826" y="1516063"/>
            <a:ext cx="8785225" cy="384175"/>
          </a:xfrm>
          <a:prstGeom prst="rect">
            <a:avLst/>
          </a:prstGeom>
          <a:noFill/>
          <a:ln w="9525">
            <a:noFill/>
            <a:miter lim="800000"/>
            <a:headEnd/>
            <a:tailEnd/>
          </a:ln>
        </p:spPr>
        <p:txBody>
          <a:bodyPr lIns="91430" tIns="45715" rIns="91430" bIns="45715">
            <a:spAutoFit/>
          </a:bodyPr>
          <a:lstStyle/>
          <a:p>
            <a:pPr eaLnBrk="1" hangingPunct="1">
              <a:lnSpc>
                <a:spcPct val="80000"/>
              </a:lnSpc>
              <a:spcBef>
                <a:spcPct val="20000"/>
              </a:spcBef>
              <a:buFont typeface="Wingdings" pitchFamily="2" charset="2"/>
              <a:buChar char="§"/>
            </a:pPr>
            <a:r>
              <a:rPr lang="fr-CA" b="1" dirty="0" smtClean="0">
                <a:solidFill>
                  <a:srgbClr val="DD2607"/>
                </a:solidFill>
                <a:latin typeface="Tahoma" pitchFamily="34" charset="0"/>
              </a:rPr>
              <a:t>The </a:t>
            </a:r>
            <a:r>
              <a:rPr lang="fr-CA" b="1" dirty="0" err="1" smtClean="0">
                <a:solidFill>
                  <a:srgbClr val="DD2607"/>
                </a:solidFill>
                <a:latin typeface="Tahoma" pitchFamily="34" charset="0"/>
              </a:rPr>
              <a:t>adapted</a:t>
            </a:r>
            <a:r>
              <a:rPr lang="fr-CA" b="1" dirty="0" smtClean="0">
                <a:solidFill>
                  <a:srgbClr val="DD2607"/>
                </a:solidFill>
                <a:latin typeface="Tahoma" pitchFamily="34" charset="0"/>
              </a:rPr>
              <a:t> 3D-Var</a:t>
            </a:r>
            <a:endParaRPr lang="en-US" sz="2000" b="1" dirty="0" smtClean="0">
              <a:solidFill>
                <a:srgbClr val="09334C"/>
              </a:solidFill>
              <a:latin typeface="Tahoma" pitchFamily="34" charset="0"/>
            </a:endParaRPr>
          </a:p>
        </p:txBody>
      </p:sp>
      <p:sp>
        <p:nvSpPr>
          <p:cNvPr id="18441" name="Rectangle 7"/>
          <p:cNvSpPr>
            <a:spLocks noChangeArrowheads="1"/>
          </p:cNvSpPr>
          <p:nvPr/>
        </p:nvSpPr>
        <p:spPr bwMode="auto">
          <a:xfrm>
            <a:off x="468314" y="2208214"/>
            <a:ext cx="8018200" cy="2754590"/>
          </a:xfrm>
          <a:prstGeom prst="rect">
            <a:avLst/>
          </a:prstGeom>
          <a:noFill/>
          <a:ln w="9525">
            <a:noFill/>
            <a:miter lim="800000"/>
            <a:headEnd/>
            <a:tailEnd/>
          </a:ln>
        </p:spPr>
        <p:txBody>
          <a:bodyPr wrap="none" lIns="91430" tIns="45715" rIns="91430" bIns="45715">
            <a:spAutoFit/>
          </a:bodyPr>
          <a:lstStyle/>
          <a:p>
            <a:pPr eaLnBrk="1" hangingPunct="1">
              <a:spcBef>
                <a:spcPct val="50000"/>
              </a:spcBef>
              <a:buClr>
                <a:srgbClr val="09334C"/>
              </a:buClr>
              <a:buFont typeface="Wingdings" pitchFamily="2" charset="2"/>
              <a:buChar char="§"/>
            </a:pPr>
            <a:r>
              <a:rPr lang="en-CA" sz="2000" i="1" dirty="0" smtClean="0">
                <a:solidFill>
                  <a:srgbClr val="09334C"/>
                </a:solidFill>
                <a:latin typeface="Arial" charset="0"/>
              </a:rPr>
              <a:t> </a:t>
            </a:r>
            <a:r>
              <a:rPr lang="en-CA" sz="2000" dirty="0" smtClean="0">
                <a:solidFill>
                  <a:srgbClr val="09334C"/>
                </a:solidFill>
                <a:latin typeface="Tahoma" pitchFamily="34" charset="0"/>
              </a:rPr>
              <a:t>Structure functions defined with respect to </a:t>
            </a:r>
            <a:r>
              <a:rPr lang="en-CA" sz="2000" dirty="0" smtClean="0">
                <a:solidFill>
                  <a:srgbClr val="CC0000"/>
                </a:solidFill>
                <a:latin typeface="Tahoma" pitchFamily="34" charset="0"/>
              </a:rPr>
              <a:t>a </a:t>
            </a:r>
            <a:r>
              <a:rPr lang="en-CA" sz="2000" dirty="0" err="1" smtClean="0">
                <a:solidFill>
                  <a:srgbClr val="CC0000"/>
                </a:solidFill>
                <a:latin typeface="Tahoma" pitchFamily="34" charset="0"/>
              </a:rPr>
              <a:t>posteriori</a:t>
            </a:r>
            <a:r>
              <a:rPr lang="en-CA" sz="2000" dirty="0" smtClean="0">
                <a:solidFill>
                  <a:srgbClr val="CC0000"/>
                </a:solidFill>
                <a:latin typeface="Tahoma" pitchFamily="34" charset="0"/>
              </a:rPr>
              <a:t> sensitivities;</a:t>
            </a:r>
          </a:p>
          <a:p>
            <a:pPr eaLnBrk="1" hangingPunct="1">
              <a:spcBef>
                <a:spcPct val="50000"/>
              </a:spcBef>
              <a:buClr>
                <a:srgbClr val="09334C"/>
              </a:buClr>
              <a:buFont typeface="Wingdings" pitchFamily="2" charset="2"/>
              <a:buChar char="§"/>
            </a:pPr>
            <a:r>
              <a:rPr lang="en-CA" sz="2000" dirty="0" smtClean="0">
                <a:solidFill>
                  <a:srgbClr val="09334C"/>
                </a:solidFill>
                <a:latin typeface="Tahoma" pitchFamily="34" charset="0"/>
              </a:rPr>
              <a:t> Flow dependent structure functions were introduced in the 3D-Var;</a:t>
            </a:r>
          </a:p>
          <a:p>
            <a:pPr eaLnBrk="1" hangingPunct="1">
              <a:spcBef>
                <a:spcPct val="50000"/>
              </a:spcBef>
              <a:buClr>
                <a:srgbClr val="09334C"/>
              </a:buClr>
              <a:buFont typeface="Wingdings" pitchFamily="2" charset="2"/>
              <a:buChar char="§"/>
            </a:pPr>
            <a:endParaRPr lang="en-CA" sz="2000" dirty="0" smtClean="0">
              <a:solidFill>
                <a:srgbClr val="09334C"/>
              </a:solidFill>
              <a:latin typeface="Tahoma" pitchFamily="34" charset="0"/>
            </a:endParaRPr>
          </a:p>
          <a:p>
            <a:pPr eaLnBrk="1" hangingPunct="1">
              <a:spcBef>
                <a:spcPct val="50000"/>
              </a:spcBef>
              <a:buClr>
                <a:srgbClr val="09334C"/>
              </a:buClr>
              <a:buFont typeface="Wingdings" pitchFamily="2" charset="2"/>
              <a:buChar char="§"/>
            </a:pPr>
            <a:endParaRPr lang="en-CA" sz="2000" dirty="0" smtClean="0">
              <a:solidFill>
                <a:srgbClr val="09334C"/>
              </a:solidFill>
              <a:latin typeface="Tahoma" pitchFamily="34" charset="0"/>
            </a:endParaRPr>
          </a:p>
          <a:p>
            <a:pPr eaLnBrk="1" hangingPunct="1">
              <a:spcBef>
                <a:spcPct val="50000"/>
              </a:spcBef>
              <a:buClr>
                <a:srgbClr val="09334C"/>
              </a:buClr>
              <a:buFont typeface="Wingdings" pitchFamily="2" charset="2"/>
              <a:buChar char="§"/>
            </a:pPr>
            <a:endParaRPr lang="en-CA" sz="2000" i="1" dirty="0" smtClean="0">
              <a:solidFill>
                <a:srgbClr val="09334C"/>
              </a:solidFill>
              <a:latin typeface="Arial" charset="0"/>
            </a:endParaRPr>
          </a:p>
          <a:p>
            <a:pPr eaLnBrk="1" hangingPunct="1">
              <a:spcBef>
                <a:spcPct val="50000"/>
              </a:spcBef>
              <a:buClr>
                <a:srgbClr val="09334C"/>
              </a:buClr>
              <a:buFont typeface="Wingdings" pitchFamily="2" charset="2"/>
              <a:buChar char="§"/>
            </a:pPr>
            <a:r>
              <a:rPr lang="en-CA" sz="2000" i="1" dirty="0" smtClean="0">
                <a:solidFill>
                  <a:srgbClr val="09334C"/>
                </a:solidFill>
                <a:latin typeface="Arial" charset="0"/>
              </a:rPr>
              <a:t> </a:t>
            </a:r>
            <a:r>
              <a:rPr lang="en-CA" sz="2000" dirty="0" smtClean="0">
                <a:solidFill>
                  <a:srgbClr val="09334C"/>
                </a:solidFill>
                <a:latin typeface="Tahoma" pitchFamily="34" charset="0"/>
              </a:rPr>
              <a:t>Error variance along </a:t>
            </a:r>
            <a:r>
              <a:rPr lang="en-CA" sz="2000" b="1" dirty="0" smtClean="0">
                <a:solidFill>
                  <a:srgbClr val="09334C"/>
                </a:solidFill>
                <a:latin typeface="Tahoma" pitchFamily="34" charset="0"/>
              </a:rPr>
              <a:t>f</a:t>
            </a:r>
            <a:r>
              <a:rPr lang="en-CA" sz="2000" dirty="0" smtClean="0">
                <a:solidFill>
                  <a:srgbClr val="09334C"/>
                </a:solidFill>
                <a:latin typeface="Tahoma" pitchFamily="34" charset="0"/>
              </a:rPr>
              <a:t>:</a:t>
            </a:r>
          </a:p>
        </p:txBody>
      </p:sp>
      <p:graphicFrame>
        <p:nvGraphicFramePr>
          <p:cNvPr id="18435" name="Object 8"/>
          <p:cNvGraphicFramePr>
            <a:graphicFrameLocks noChangeAspect="1"/>
          </p:cNvGraphicFramePr>
          <p:nvPr/>
        </p:nvGraphicFramePr>
        <p:xfrm>
          <a:off x="2727325" y="3267075"/>
          <a:ext cx="3175000" cy="668338"/>
        </p:xfrm>
        <a:graphic>
          <a:graphicData uri="http://schemas.openxmlformats.org/presentationml/2006/ole">
            <mc:AlternateContent xmlns:mc="http://schemas.openxmlformats.org/markup-compatibility/2006">
              <mc:Choice xmlns:v="urn:schemas-microsoft-com:vml" Requires="v">
                <p:oleObj spid="_x0000_s81927" name="Equation" r:id="rId5" imgW="1269720" imgH="266400" progId="Equation.DSMT4">
                  <p:embed/>
                </p:oleObj>
              </mc:Choice>
              <mc:Fallback>
                <p:oleObj name="Equation" r:id="rId5" imgW="1269720" imgH="266400" progId="Equation.DSMT4">
                  <p:embed/>
                  <p:pic>
                    <p:nvPicPr>
                      <p:cNvPr id="0" name="Object 8"/>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a:off x="2727325" y="3267075"/>
                        <a:ext cx="3175000" cy="668338"/>
                      </a:xfrm>
                      <a:prstGeom prst="rect">
                        <a:avLst/>
                      </a:prstGeom>
                      <a:noFill/>
                      <a:ln w="9525">
                        <a:solidFill>
                          <a:srgbClr val="09334C"/>
                        </a:solidFill>
                        <a:miter lim="800000"/>
                        <a:headEnd/>
                        <a:tailEnd/>
                      </a:ln>
                      <a:extLst>
                        <a:ext uri="{909E8E84-426E-40dd-AFC4-6F175D3DCCD1}">
                          <a14:hiddenFill xmlns:a14="http://schemas.microsoft.com/office/drawing/2010/main">
                            <a:solidFill>
                              <a:srgbClr val="CCECFF">
                                <a:alpha val="50000"/>
                              </a:srgbClr>
                            </a:solidFill>
                          </a14:hiddenFill>
                        </a:ext>
                      </a:extLst>
                    </p:spPr>
                  </p:pic>
                </p:oleObj>
              </mc:Fallback>
            </mc:AlternateContent>
          </a:graphicData>
        </a:graphic>
      </p:graphicFrame>
      <p:graphicFrame>
        <p:nvGraphicFramePr>
          <p:cNvPr id="18436" name="Object 9"/>
          <p:cNvGraphicFramePr>
            <a:graphicFrameLocks noChangeAspect="1"/>
          </p:cNvGraphicFramePr>
          <p:nvPr/>
        </p:nvGraphicFramePr>
        <p:xfrm>
          <a:off x="3995738" y="4411663"/>
          <a:ext cx="1652587" cy="571500"/>
        </p:xfrm>
        <a:graphic>
          <a:graphicData uri="http://schemas.openxmlformats.org/presentationml/2006/ole">
            <mc:AlternateContent xmlns:mc="http://schemas.openxmlformats.org/markup-compatibility/2006">
              <mc:Choice xmlns:v="urn:schemas-microsoft-com:vml" Requires="v">
                <p:oleObj spid="_x0000_s81928" name="Equation" r:id="rId7" imgW="660240" imgH="228600" progId="Equation.3">
                  <p:embed/>
                </p:oleObj>
              </mc:Choice>
              <mc:Fallback>
                <p:oleObj name="Equation" r:id="rId7" imgW="660240" imgH="228600" progId="Equation.3">
                  <p:embed/>
                  <p:pic>
                    <p:nvPicPr>
                      <p:cNvPr id="0" name="Object 9"/>
                      <p:cNvPicPr>
                        <a:picLocks noChangeAspect="1" noChangeArrowheads="1"/>
                      </p:cNvPicPr>
                      <p:nvPr/>
                    </p:nvPicPr>
                    <p:blipFill>
                      <a:blip r:embed="rId8">
                        <a:alphaModFix amt="50000"/>
                        <a:extLst>
                          <a:ext uri="{28A0092B-C50C-407E-A947-70E740481C1C}">
                            <a14:useLocalDpi xmlns:a14="http://schemas.microsoft.com/office/drawing/2010/main" val="0"/>
                          </a:ext>
                        </a:extLst>
                      </a:blip>
                      <a:srcRect/>
                      <a:stretch>
                        <a:fillRect/>
                      </a:stretch>
                    </p:blipFill>
                    <p:spPr bwMode="auto">
                      <a:xfrm>
                        <a:off x="3995738" y="4411663"/>
                        <a:ext cx="1652587" cy="571500"/>
                      </a:xfrm>
                      <a:prstGeom prst="rect">
                        <a:avLst/>
                      </a:prstGeom>
                      <a:noFill/>
                      <a:ln w="9525">
                        <a:solidFill>
                          <a:srgbClr val="09334C"/>
                        </a:solidFill>
                        <a:miter lim="800000"/>
                        <a:headEnd/>
                        <a:tailEnd/>
                      </a:ln>
                      <a:extLst>
                        <a:ext uri="{909E8E84-426E-40dd-AFC4-6F175D3DCCD1}">
                          <a14:hiddenFill xmlns:a14="http://schemas.microsoft.com/office/drawing/2010/main">
                            <a:solidFill>
                              <a:srgbClr val="FFFF99">
                                <a:alpha val="50000"/>
                              </a:srgbClr>
                            </a:solidFill>
                          </a14:hiddenFill>
                        </a:ext>
                      </a:extLst>
                    </p:spPr>
                  </p:pic>
                </p:oleObj>
              </mc:Fallback>
            </mc:AlternateContent>
          </a:graphicData>
        </a:graphic>
      </p:graphicFrame>
      <p:sp>
        <p:nvSpPr>
          <p:cNvPr id="18442" name="Rectangle 10"/>
          <p:cNvSpPr>
            <a:spLocks noChangeArrowheads="1"/>
          </p:cNvSpPr>
          <p:nvPr/>
        </p:nvSpPr>
        <p:spPr bwMode="auto">
          <a:xfrm>
            <a:off x="0" y="3015611"/>
            <a:ext cx="184710" cy="461655"/>
          </a:xfrm>
          <a:prstGeom prst="rect">
            <a:avLst/>
          </a:prstGeom>
          <a:noFill/>
          <a:ln w="9525">
            <a:noFill/>
            <a:miter lim="800000"/>
            <a:headEnd/>
            <a:tailEnd/>
          </a:ln>
        </p:spPr>
        <p:txBody>
          <a:bodyPr wrap="none" lIns="91430" tIns="45715" rIns="91430" bIns="45715" anchor="ctr">
            <a:spAutoFit/>
          </a:bodyPr>
          <a:lstStyle/>
          <a:p>
            <a:endParaRPr lang="fr-FR" smtClean="0">
              <a:solidFill>
                <a:srgbClr val="000000"/>
              </a:solidFill>
            </a:endParaRPr>
          </a:p>
        </p:txBody>
      </p:sp>
      <p:sp>
        <p:nvSpPr>
          <p:cNvPr id="18443" name="Rectangle 11"/>
          <p:cNvSpPr>
            <a:spLocks noChangeArrowheads="1"/>
          </p:cNvSpPr>
          <p:nvPr/>
        </p:nvSpPr>
        <p:spPr bwMode="auto">
          <a:xfrm>
            <a:off x="0" y="3015611"/>
            <a:ext cx="184710" cy="461655"/>
          </a:xfrm>
          <a:prstGeom prst="rect">
            <a:avLst/>
          </a:prstGeom>
          <a:noFill/>
          <a:ln w="9525">
            <a:noFill/>
            <a:miter lim="800000"/>
            <a:headEnd/>
            <a:tailEnd/>
          </a:ln>
        </p:spPr>
        <p:txBody>
          <a:bodyPr wrap="none" lIns="91430" tIns="45715" rIns="91430" bIns="45715" anchor="ctr">
            <a:spAutoFit/>
          </a:bodyPr>
          <a:lstStyle/>
          <a:p>
            <a:endParaRPr lang="fr-FR" smtClean="0">
              <a:solidFill>
                <a:srgbClr val="000000"/>
              </a:solidFill>
            </a:endParaRPr>
          </a:p>
        </p:txBody>
      </p:sp>
      <p:sp>
        <p:nvSpPr>
          <p:cNvPr id="18444" name="Text Box 12"/>
          <p:cNvSpPr txBox="1">
            <a:spLocks noChangeArrowheads="1"/>
          </p:cNvSpPr>
          <p:nvPr/>
        </p:nvSpPr>
        <p:spPr bwMode="auto">
          <a:xfrm>
            <a:off x="266700" y="5473700"/>
            <a:ext cx="8785225" cy="711200"/>
          </a:xfrm>
          <a:prstGeom prst="rect">
            <a:avLst/>
          </a:prstGeom>
          <a:solidFill>
            <a:srgbClr val="FFFFCC">
              <a:alpha val="50195"/>
            </a:srgbClr>
          </a:solidFill>
          <a:ln w="9525">
            <a:solidFill>
              <a:srgbClr val="09334C"/>
            </a:solidFill>
            <a:miter lim="800000"/>
            <a:headEnd/>
            <a:tailEnd/>
          </a:ln>
        </p:spPr>
        <p:txBody>
          <a:bodyPr lIns="91430" tIns="45715" rIns="91430" bIns="45715">
            <a:spAutoFit/>
          </a:bodyPr>
          <a:lstStyle/>
          <a:p>
            <a:pPr eaLnBrk="1" hangingPunct="1"/>
            <a:r>
              <a:rPr lang="en-CA" sz="2000" b="1" dirty="0" smtClean="0">
                <a:solidFill>
                  <a:srgbClr val="09334C"/>
                </a:solidFill>
                <a:latin typeface="Tahoma" pitchFamily="34" charset="0"/>
              </a:rPr>
              <a:t>Does a flow-dependent background error formulation improve the analysis and subsequent forecast?</a:t>
            </a:r>
            <a:endParaRPr lang="fr-CA" sz="2000" dirty="0" smtClean="0">
              <a:solidFill>
                <a:srgbClr val="000000"/>
              </a:solidFill>
              <a:latin typeface="Tahoma" pitchFamily="34" charset="0"/>
            </a:endParaRPr>
          </a:p>
        </p:txBody>
      </p:sp>
      <p:sp>
        <p:nvSpPr>
          <p:cNvPr id="18445" name="Text Box 13"/>
          <p:cNvSpPr txBox="1">
            <a:spLocks noChangeArrowheads="1"/>
          </p:cNvSpPr>
          <p:nvPr/>
        </p:nvSpPr>
        <p:spPr bwMode="auto">
          <a:xfrm>
            <a:off x="7319964" y="6257925"/>
            <a:ext cx="1716087" cy="457200"/>
          </a:xfrm>
          <a:prstGeom prst="rect">
            <a:avLst/>
          </a:prstGeom>
          <a:noFill/>
          <a:ln w="12700">
            <a:noFill/>
            <a:miter lim="800000"/>
            <a:headEnd type="none" w="sm" len="sm"/>
            <a:tailEnd type="none" w="sm" len="sm"/>
          </a:ln>
        </p:spPr>
        <p:txBody>
          <a:bodyPr wrap="none" lIns="91430" tIns="45715" rIns="91430" bIns="45715">
            <a:spAutoFit/>
          </a:bodyPr>
          <a:lstStyle/>
          <a:p>
            <a:r>
              <a:rPr lang="fr-CA" smtClean="0">
                <a:solidFill>
                  <a:srgbClr val="000000"/>
                </a:solidFill>
              </a:rPr>
              <a:t>(Lupu 2006)</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a:p>
        </p:txBody>
      </p:sp>
      <p:sp>
        <p:nvSpPr>
          <p:cNvPr id="43011" name="Text Box 3"/>
          <p:cNvSpPr txBox="1">
            <a:spLocks noChangeArrowheads="1"/>
          </p:cNvSpPr>
          <p:nvPr/>
        </p:nvSpPr>
        <p:spPr bwMode="auto">
          <a:xfrm>
            <a:off x="466725" y="476250"/>
            <a:ext cx="8713788" cy="579438"/>
          </a:xfrm>
          <a:prstGeom prst="rect">
            <a:avLst/>
          </a:prstGeom>
          <a:noFill/>
          <a:ln w="9525">
            <a:noFill/>
            <a:miter lim="800000"/>
            <a:headEnd/>
            <a:tailEnd/>
          </a:ln>
        </p:spPr>
        <p:txBody>
          <a:bodyPr lIns="91430" tIns="45715" rIns="91430" bIns="45715">
            <a:spAutoFit/>
          </a:bodyPr>
          <a:lstStyle/>
          <a:p>
            <a:pPr eaLnBrk="1" hangingPunct="1">
              <a:spcBef>
                <a:spcPct val="50000"/>
              </a:spcBef>
            </a:pPr>
            <a:r>
              <a:rPr lang="en-CA" sz="3200" b="1" dirty="0">
                <a:solidFill>
                  <a:srgbClr val="09334C"/>
                </a:solidFill>
                <a:latin typeface="Tahoma" pitchFamily="34" charset="0"/>
              </a:rPr>
              <a:t>Case study –Forecast improvement</a:t>
            </a:r>
          </a:p>
        </p:txBody>
      </p:sp>
      <p:sp>
        <p:nvSpPr>
          <p:cNvPr id="43012" name="Rectangle 4"/>
          <p:cNvSpPr>
            <a:spLocks noChangeArrowheads="1"/>
          </p:cNvSpPr>
          <p:nvPr/>
        </p:nvSpPr>
        <p:spPr bwMode="auto">
          <a:xfrm>
            <a:off x="1692275" y="1557339"/>
            <a:ext cx="6408738" cy="701675"/>
          </a:xfrm>
          <a:prstGeom prst="rect">
            <a:avLst/>
          </a:prstGeom>
          <a:noFill/>
          <a:ln w="9525">
            <a:noFill/>
            <a:miter lim="800000"/>
            <a:headEnd/>
            <a:tailEnd/>
          </a:ln>
        </p:spPr>
        <p:txBody>
          <a:bodyPr lIns="91430" tIns="45715" rIns="91430" bIns="45715">
            <a:spAutoFit/>
          </a:bodyPr>
          <a:lstStyle/>
          <a:p>
            <a:pPr algn="ctr" eaLnBrk="1" hangingPunct="1"/>
            <a:r>
              <a:rPr lang="en-CA" sz="2000" b="1" dirty="0">
                <a:solidFill>
                  <a:srgbClr val="09334C"/>
                </a:solidFill>
                <a:latin typeface="Tahoma" pitchFamily="34" charset="0"/>
              </a:rPr>
              <a:t>Energy (total) of the forecast error average over Northern Hemisphere Extra-tropics (25N - 90N)</a:t>
            </a:r>
          </a:p>
        </p:txBody>
      </p:sp>
      <p:grpSp>
        <p:nvGrpSpPr>
          <p:cNvPr id="2" name="Group 5"/>
          <p:cNvGrpSpPr>
            <a:grpSpLocks/>
          </p:cNvGrpSpPr>
          <p:nvPr/>
        </p:nvGrpSpPr>
        <p:grpSpPr bwMode="auto">
          <a:xfrm>
            <a:off x="1692275" y="2295525"/>
            <a:ext cx="5619750" cy="4040188"/>
            <a:chOff x="1066" y="1446"/>
            <a:chExt cx="3540" cy="2545"/>
          </a:xfrm>
        </p:grpSpPr>
        <p:pic>
          <p:nvPicPr>
            <p:cNvPr id="43014" name="Picture 6" descr="fig_en_in_global100_120"/>
            <p:cNvPicPr>
              <a:picLocks noChangeAspect="1" noChangeArrowheads="1"/>
            </p:cNvPicPr>
            <p:nvPr/>
          </p:nvPicPr>
          <p:blipFill>
            <a:blip r:embed="rId3" cstate="print"/>
            <a:srcRect/>
            <a:stretch>
              <a:fillRect/>
            </a:stretch>
          </p:blipFill>
          <p:spPr bwMode="auto">
            <a:xfrm>
              <a:off x="1131" y="1446"/>
              <a:ext cx="3475" cy="2428"/>
            </a:xfrm>
            <a:prstGeom prst="rect">
              <a:avLst/>
            </a:prstGeom>
            <a:noFill/>
            <a:ln w="3175">
              <a:noFill/>
              <a:miter lim="800000"/>
              <a:headEnd/>
              <a:tailEnd/>
            </a:ln>
          </p:spPr>
        </p:pic>
        <p:sp>
          <p:nvSpPr>
            <p:cNvPr id="43015" name="Line 7"/>
            <p:cNvSpPr>
              <a:spLocks noChangeShapeType="1"/>
            </p:cNvSpPr>
            <p:nvPr/>
          </p:nvSpPr>
          <p:spPr bwMode="auto">
            <a:xfrm flipV="1">
              <a:off x="3288" y="2931"/>
              <a:ext cx="0" cy="240"/>
            </a:xfrm>
            <a:prstGeom prst="line">
              <a:avLst/>
            </a:prstGeom>
            <a:noFill/>
            <a:ln w="19050">
              <a:solidFill>
                <a:schemeClr val="tx1"/>
              </a:solidFill>
              <a:round/>
              <a:headEnd/>
              <a:tailEnd type="triangle" w="med" len="med"/>
            </a:ln>
          </p:spPr>
          <p:txBody>
            <a:bodyPr/>
            <a:lstStyle/>
            <a:p>
              <a:endParaRPr lang="fr-CA"/>
            </a:p>
          </p:txBody>
        </p:sp>
        <p:sp>
          <p:nvSpPr>
            <p:cNvPr id="43016" name="Text Box 8"/>
            <p:cNvSpPr txBox="1">
              <a:spLocks noChangeArrowheads="1"/>
            </p:cNvSpPr>
            <p:nvPr/>
          </p:nvSpPr>
          <p:spPr bwMode="auto">
            <a:xfrm>
              <a:off x="2426" y="3760"/>
              <a:ext cx="1407" cy="231"/>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800" b="1" dirty="0">
                  <a:latin typeface="Tahoma" pitchFamily="34" charset="0"/>
                </a:rPr>
                <a:t>Forecast hour</a:t>
              </a:r>
            </a:p>
          </p:txBody>
        </p:sp>
        <p:sp>
          <p:nvSpPr>
            <p:cNvPr id="43017" name="Text Box 9"/>
            <p:cNvSpPr txBox="1">
              <a:spLocks noChangeArrowheads="1"/>
            </p:cNvSpPr>
            <p:nvPr/>
          </p:nvSpPr>
          <p:spPr bwMode="auto">
            <a:xfrm rot="-5400000">
              <a:off x="524" y="2396"/>
              <a:ext cx="1316" cy="231"/>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800" b="1" dirty="0">
                  <a:latin typeface="Tahoma" pitchFamily="34" charset="0"/>
                </a:rPr>
                <a:t>Energy (J/Kg)</a:t>
              </a:r>
            </a:p>
          </p:txBody>
        </p:sp>
        <p:sp>
          <p:nvSpPr>
            <p:cNvPr id="43018" name="Line 10"/>
            <p:cNvSpPr>
              <a:spLocks noChangeShapeType="1"/>
            </p:cNvSpPr>
            <p:nvPr/>
          </p:nvSpPr>
          <p:spPr bwMode="auto">
            <a:xfrm>
              <a:off x="3787" y="2009"/>
              <a:ext cx="0" cy="288"/>
            </a:xfrm>
            <a:prstGeom prst="line">
              <a:avLst/>
            </a:prstGeom>
            <a:noFill/>
            <a:ln w="19050">
              <a:solidFill>
                <a:srgbClr val="FF3300"/>
              </a:solidFill>
              <a:round/>
              <a:headEnd/>
              <a:tailEnd type="triangle" w="med" len="med"/>
            </a:ln>
          </p:spPr>
          <p:txBody>
            <a:bodyPr/>
            <a:lstStyle/>
            <a:p>
              <a:endParaRPr lang="fr-CA"/>
            </a:p>
          </p:txBody>
        </p:sp>
        <p:sp>
          <p:nvSpPr>
            <p:cNvPr id="43019" name="Rectangle 11"/>
            <p:cNvSpPr>
              <a:spLocks noChangeArrowheads="1"/>
            </p:cNvSpPr>
            <p:nvPr/>
          </p:nvSpPr>
          <p:spPr bwMode="auto">
            <a:xfrm>
              <a:off x="1565" y="1582"/>
              <a:ext cx="1270" cy="363"/>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43020" name="Rectangle 12"/>
            <p:cNvSpPr>
              <a:spLocks noChangeArrowheads="1"/>
            </p:cNvSpPr>
            <p:nvPr/>
          </p:nvSpPr>
          <p:spPr bwMode="auto">
            <a:xfrm>
              <a:off x="2653" y="1628"/>
              <a:ext cx="1344" cy="384"/>
            </a:xfrm>
            <a:prstGeom prst="rect">
              <a:avLst/>
            </a:prstGeom>
            <a:noFill/>
            <a:ln w="9525">
              <a:solidFill>
                <a:srgbClr val="FF3300"/>
              </a:solidFill>
              <a:miter lim="800000"/>
              <a:headEnd/>
              <a:tailEnd/>
            </a:ln>
          </p:spPr>
          <p:txBody>
            <a:bodyPr/>
            <a:lstStyle/>
            <a:p>
              <a:pPr algn="ctr" eaLnBrk="1" hangingPunct="1">
                <a:spcBef>
                  <a:spcPct val="20000"/>
                </a:spcBef>
              </a:pPr>
              <a:r>
                <a:rPr lang="en-CA" sz="1600" dirty="0">
                  <a:solidFill>
                    <a:srgbClr val="FF3300"/>
                  </a:solidFill>
                  <a:latin typeface="Arial" charset="0"/>
                </a:rPr>
                <a:t>Global-GEM </a:t>
              </a:r>
              <a:r>
                <a:rPr lang="en-CA" sz="1600" b="1" dirty="0">
                  <a:solidFill>
                    <a:srgbClr val="FF3300"/>
                  </a:solidFill>
                  <a:latin typeface="Arial" charset="0"/>
                </a:rPr>
                <a:t>operational</a:t>
              </a:r>
              <a:r>
                <a:rPr lang="en-CA" sz="1600" dirty="0">
                  <a:solidFill>
                    <a:srgbClr val="FF3300"/>
                  </a:solidFill>
                  <a:latin typeface="Arial" charset="0"/>
                </a:rPr>
                <a:t> forecast</a:t>
              </a:r>
            </a:p>
          </p:txBody>
        </p:sp>
        <p:sp>
          <p:nvSpPr>
            <p:cNvPr id="43021" name="Rectangle 13"/>
            <p:cNvSpPr>
              <a:spLocks noChangeArrowheads="1"/>
            </p:cNvSpPr>
            <p:nvPr/>
          </p:nvSpPr>
          <p:spPr bwMode="auto">
            <a:xfrm>
              <a:off x="3061" y="3170"/>
              <a:ext cx="1344" cy="384"/>
            </a:xfrm>
            <a:prstGeom prst="rect">
              <a:avLst/>
            </a:prstGeom>
            <a:noFill/>
            <a:ln w="9525">
              <a:solidFill>
                <a:schemeClr val="tx1"/>
              </a:solidFill>
              <a:miter lim="800000"/>
              <a:headEnd/>
              <a:tailEnd/>
            </a:ln>
          </p:spPr>
          <p:txBody>
            <a:bodyPr/>
            <a:lstStyle/>
            <a:p>
              <a:pPr algn="ctr" eaLnBrk="1" hangingPunct="1">
                <a:spcBef>
                  <a:spcPct val="20000"/>
                </a:spcBef>
              </a:pPr>
              <a:r>
                <a:rPr lang="en-CA" sz="1600" dirty="0">
                  <a:latin typeface="Arial" charset="0"/>
                </a:rPr>
                <a:t>Global-GEM </a:t>
              </a:r>
              <a:r>
                <a:rPr lang="en-CA" sz="1600" b="1" dirty="0">
                  <a:latin typeface="Arial" charset="0"/>
                </a:rPr>
                <a:t>sensitivity</a:t>
              </a:r>
              <a:r>
                <a:rPr lang="en-CA" sz="1600" dirty="0">
                  <a:latin typeface="Arial" charset="0"/>
                </a:rPr>
                <a:t> forecast</a:t>
              </a:r>
            </a:p>
          </p:txBody>
        </p:sp>
        <p:sp>
          <p:nvSpPr>
            <p:cNvPr id="43022" name="Rectangle 14"/>
            <p:cNvSpPr>
              <a:spLocks noChangeArrowheads="1"/>
            </p:cNvSpPr>
            <p:nvPr/>
          </p:nvSpPr>
          <p:spPr bwMode="auto">
            <a:xfrm>
              <a:off x="1973" y="2217"/>
              <a:ext cx="1344" cy="384"/>
            </a:xfrm>
            <a:prstGeom prst="rect">
              <a:avLst/>
            </a:prstGeom>
            <a:noFill/>
            <a:ln w="9525">
              <a:solidFill>
                <a:srgbClr val="0000FF"/>
              </a:solidFill>
              <a:miter lim="800000"/>
              <a:headEnd/>
              <a:tailEnd/>
            </a:ln>
          </p:spPr>
          <p:txBody>
            <a:bodyPr/>
            <a:lstStyle/>
            <a:p>
              <a:pPr algn="ctr" eaLnBrk="1" hangingPunct="1">
                <a:spcBef>
                  <a:spcPct val="20000"/>
                </a:spcBef>
              </a:pPr>
              <a:r>
                <a:rPr lang="en-CA" sz="1600" dirty="0">
                  <a:solidFill>
                    <a:srgbClr val="3333FF"/>
                  </a:solidFill>
                  <a:latin typeface="Arial" charset="0"/>
                </a:rPr>
                <a:t>Global-GEM </a:t>
              </a:r>
              <a:r>
                <a:rPr lang="en-CA" sz="1600" b="1" dirty="0">
                  <a:solidFill>
                    <a:srgbClr val="3333FF"/>
                  </a:solidFill>
                  <a:latin typeface="Arial" charset="0"/>
                </a:rPr>
                <a:t>adapted</a:t>
              </a:r>
              <a:r>
                <a:rPr lang="en-CA" sz="1600" dirty="0">
                  <a:solidFill>
                    <a:srgbClr val="3333FF"/>
                  </a:solidFill>
                  <a:latin typeface="Arial" charset="0"/>
                </a:rPr>
                <a:t> forecast</a:t>
              </a:r>
            </a:p>
          </p:txBody>
        </p:sp>
        <p:sp>
          <p:nvSpPr>
            <p:cNvPr id="43023" name="Line 15"/>
            <p:cNvSpPr>
              <a:spLocks noChangeShapeType="1"/>
            </p:cNvSpPr>
            <p:nvPr/>
          </p:nvSpPr>
          <p:spPr bwMode="auto">
            <a:xfrm>
              <a:off x="3180" y="2598"/>
              <a:ext cx="0" cy="288"/>
            </a:xfrm>
            <a:prstGeom prst="line">
              <a:avLst/>
            </a:prstGeom>
            <a:noFill/>
            <a:ln w="19050">
              <a:solidFill>
                <a:srgbClr val="3333FF"/>
              </a:solidFill>
              <a:round/>
              <a:headEnd/>
              <a:tailEnd type="triangle" w="med" len="med"/>
            </a:ln>
          </p:spPr>
          <p:txBody>
            <a:bodyPr/>
            <a:lstStyle/>
            <a:p>
              <a:endParaRPr lang="fr-CA"/>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a:p>
        </p:txBody>
      </p:sp>
      <p:sp>
        <p:nvSpPr>
          <p:cNvPr id="19460" name="Rectangle 3"/>
          <p:cNvSpPr>
            <a:spLocks noChangeArrowheads="1"/>
          </p:cNvSpPr>
          <p:nvPr/>
        </p:nvSpPr>
        <p:spPr bwMode="auto">
          <a:xfrm>
            <a:off x="827089" y="474663"/>
            <a:ext cx="7991475" cy="381000"/>
          </a:xfrm>
          <a:prstGeom prst="rect">
            <a:avLst/>
          </a:prstGeom>
          <a:noFill/>
          <a:ln w="9525">
            <a:noFill/>
            <a:miter lim="800000"/>
            <a:headEnd/>
            <a:tailEnd/>
          </a:ln>
        </p:spPr>
        <p:txBody>
          <a:bodyPr lIns="91430" tIns="45715" rIns="91430" bIns="45715"/>
          <a:lstStyle/>
          <a:p>
            <a:pPr eaLnBrk="1" hangingPunct="1">
              <a:spcBef>
                <a:spcPct val="20000"/>
              </a:spcBef>
            </a:pPr>
            <a:endParaRPr lang="en-CA" sz="3600" b="1" i="1" dirty="0">
              <a:solidFill>
                <a:srgbClr val="09334C"/>
              </a:solidFill>
              <a:latin typeface="Arial" charset="0"/>
            </a:endParaRPr>
          </a:p>
          <a:p>
            <a:pPr eaLnBrk="1" hangingPunct="1">
              <a:spcBef>
                <a:spcPct val="20000"/>
              </a:spcBef>
            </a:pPr>
            <a:endParaRPr lang="en-CA" sz="3600" b="1" i="1" dirty="0">
              <a:solidFill>
                <a:srgbClr val="09334C"/>
              </a:solidFill>
              <a:latin typeface="Arial" charset="0"/>
            </a:endParaRPr>
          </a:p>
        </p:txBody>
      </p:sp>
      <p:sp>
        <p:nvSpPr>
          <p:cNvPr id="132100" name="Text Box 4"/>
          <p:cNvSpPr txBox="1">
            <a:spLocks noChangeArrowheads="1"/>
          </p:cNvSpPr>
          <p:nvPr/>
        </p:nvSpPr>
        <p:spPr bwMode="auto">
          <a:xfrm>
            <a:off x="827089" y="476250"/>
            <a:ext cx="6408737" cy="579438"/>
          </a:xfrm>
          <a:prstGeom prst="rect">
            <a:avLst/>
          </a:prstGeom>
          <a:noFill/>
          <a:ln w="9525">
            <a:noFill/>
            <a:miter lim="800000"/>
            <a:headEnd/>
            <a:tailEnd/>
          </a:ln>
          <a:effectLst/>
        </p:spPr>
        <p:txBody>
          <a:bodyPr lIns="91430" tIns="45715" rIns="91430" bIns="45715">
            <a:spAutoFit/>
          </a:bodyPr>
          <a:lstStyle/>
          <a:p>
            <a:pPr eaLnBrk="1" hangingPunct="1">
              <a:spcBef>
                <a:spcPct val="50000"/>
              </a:spcBef>
              <a:defRPr/>
            </a:pPr>
            <a:r>
              <a:rPr lang="en-CA" sz="3200" b="1" dirty="0">
                <a:solidFill>
                  <a:srgbClr val="09334C"/>
                </a:solidFill>
                <a:effectLst>
                  <a:outerShdw blurRad="38100" dist="38100" dir="2700000" algn="tl">
                    <a:srgbClr val="C0C0C0"/>
                  </a:outerShdw>
                </a:effectLst>
                <a:latin typeface="Tahoma" pitchFamily="34" charset="0"/>
              </a:rPr>
              <a:t>Fit to the observational Data</a:t>
            </a:r>
            <a:endParaRPr lang="fr-CA" sz="3200" b="1" dirty="0">
              <a:solidFill>
                <a:srgbClr val="09334C"/>
              </a:solidFill>
              <a:effectLst>
                <a:outerShdw blurRad="38100" dist="38100" dir="2700000" algn="tl">
                  <a:srgbClr val="C0C0C0"/>
                </a:outerShdw>
              </a:effectLst>
              <a:latin typeface="Tahoma" pitchFamily="34" charset="0"/>
            </a:endParaRPr>
          </a:p>
        </p:txBody>
      </p:sp>
      <p:grpSp>
        <p:nvGrpSpPr>
          <p:cNvPr id="2" name="Group 5"/>
          <p:cNvGrpSpPr>
            <a:grpSpLocks/>
          </p:cNvGrpSpPr>
          <p:nvPr/>
        </p:nvGrpSpPr>
        <p:grpSpPr bwMode="auto">
          <a:xfrm>
            <a:off x="827089" y="1616075"/>
            <a:ext cx="8066087" cy="1597025"/>
            <a:chOff x="521" y="1018"/>
            <a:chExt cx="5081" cy="1006"/>
          </a:xfrm>
        </p:grpSpPr>
        <p:sp>
          <p:nvSpPr>
            <p:cNvPr id="19474" name="Rectangle 6"/>
            <p:cNvSpPr>
              <a:spLocks noChangeArrowheads="1"/>
            </p:cNvSpPr>
            <p:nvPr/>
          </p:nvSpPr>
          <p:spPr bwMode="auto">
            <a:xfrm>
              <a:off x="521" y="1018"/>
              <a:ext cx="5081" cy="446"/>
            </a:xfrm>
            <a:prstGeom prst="rect">
              <a:avLst/>
            </a:prstGeom>
            <a:noFill/>
            <a:ln w="9525">
              <a:noFill/>
              <a:miter lim="800000"/>
              <a:headEnd/>
              <a:tailEnd/>
            </a:ln>
          </p:spPr>
          <p:txBody>
            <a:bodyPr>
              <a:spAutoFit/>
            </a:bodyPr>
            <a:lstStyle/>
            <a:p>
              <a:pPr eaLnBrk="1" hangingPunct="1"/>
              <a:r>
                <a:rPr lang="en-CA" sz="2000" dirty="0">
                  <a:solidFill>
                    <a:srgbClr val="09334C"/>
                  </a:solidFill>
                  <a:latin typeface="Tahoma" pitchFamily="34" charset="0"/>
                </a:rPr>
                <a:t>Do the corrections </a:t>
              </a:r>
              <a:r>
                <a:rPr lang="en-CA" sz="2000" b="1" dirty="0">
                  <a:solidFill>
                    <a:srgbClr val="09334C"/>
                  </a:solidFill>
                  <a:latin typeface="Tahoma" pitchFamily="34" charset="0"/>
                </a:rPr>
                <a:t>decrease</a:t>
              </a:r>
              <a:r>
                <a:rPr lang="en-CA" sz="2000" dirty="0">
                  <a:solidFill>
                    <a:srgbClr val="09334C"/>
                  </a:solidFill>
                  <a:latin typeface="Tahoma" pitchFamily="34" charset="0"/>
                </a:rPr>
                <a:t> or </a:t>
              </a:r>
              <a:r>
                <a:rPr lang="en-CA" sz="2000" b="1" dirty="0">
                  <a:solidFill>
                    <a:srgbClr val="09334C"/>
                  </a:solidFill>
                  <a:latin typeface="Tahoma" pitchFamily="34" charset="0"/>
                </a:rPr>
                <a:t>increase</a:t>
              </a:r>
              <a:r>
                <a:rPr lang="en-CA" sz="2000" dirty="0">
                  <a:solidFill>
                    <a:srgbClr val="09334C"/>
                  </a:solidFill>
                  <a:latin typeface="Tahoma" pitchFamily="34" charset="0"/>
                </a:rPr>
                <a:t> the departure between </a:t>
              </a:r>
              <a:r>
                <a:rPr lang="en-CA" sz="2000" b="1" dirty="0">
                  <a:solidFill>
                    <a:srgbClr val="09334C"/>
                  </a:solidFill>
                  <a:latin typeface="Tahoma" pitchFamily="34" charset="0"/>
                </a:rPr>
                <a:t>the analysis </a:t>
              </a:r>
              <a:r>
                <a:rPr lang="en-CA" sz="2000" dirty="0">
                  <a:solidFill>
                    <a:srgbClr val="09334C"/>
                  </a:solidFill>
                  <a:latin typeface="Tahoma" pitchFamily="34" charset="0"/>
                </a:rPr>
                <a:t>and</a:t>
              </a:r>
              <a:r>
                <a:rPr lang="en-CA" sz="2000" b="1" dirty="0">
                  <a:solidFill>
                    <a:srgbClr val="09334C"/>
                  </a:solidFill>
                  <a:latin typeface="Tahoma" pitchFamily="34" charset="0"/>
                </a:rPr>
                <a:t> the observations</a:t>
              </a:r>
              <a:r>
                <a:rPr lang="en-CA" sz="2000" dirty="0">
                  <a:solidFill>
                    <a:srgbClr val="09334C"/>
                  </a:solidFill>
                  <a:latin typeface="Tahoma" pitchFamily="34" charset="0"/>
                </a:rPr>
                <a:t> ?</a:t>
              </a:r>
            </a:p>
          </p:txBody>
        </p:sp>
        <p:sp>
          <p:nvSpPr>
            <p:cNvPr id="19475" name="Rectangle 7"/>
            <p:cNvSpPr>
              <a:spLocks noChangeArrowheads="1"/>
            </p:cNvSpPr>
            <p:nvPr/>
          </p:nvSpPr>
          <p:spPr bwMode="auto">
            <a:xfrm>
              <a:off x="3552" y="1480"/>
              <a:ext cx="1155" cy="233"/>
            </a:xfrm>
            <a:prstGeom prst="rect">
              <a:avLst/>
            </a:prstGeom>
            <a:noFill/>
            <a:ln w="9525">
              <a:noFill/>
              <a:miter lim="800000"/>
              <a:headEnd/>
              <a:tailEnd/>
            </a:ln>
          </p:spPr>
          <p:txBody>
            <a:bodyPr wrap="none">
              <a:spAutoFit/>
            </a:bodyPr>
            <a:lstStyle/>
            <a:p>
              <a:pPr eaLnBrk="1" hangingPunct="1"/>
              <a:r>
                <a:rPr lang="en-CA" sz="1800" dirty="0">
                  <a:solidFill>
                    <a:srgbClr val="FF0000"/>
                  </a:solidFill>
                  <a:latin typeface="Tahoma" pitchFamily="34" charset="0"/>
                </a:rPr>
                <a:t>&gt; 0 = </a:t>
              </a:r>
              <a:r>
                <a:rPr lang="en-CA" sz="1800" b="1" dirty="0">
                  <a:solidFill>
                    <a:srgbClr val="FF0000"/>
                  </a:solidFill>
                  <a:latin typeface="Tahoma" pitchFamily="34" charset="0"/>
                </a:rPr>
                <a:t>increase</a:t>
              </a:r>
              <a:endParaRPr lang="en-US" sz="1800" b="1" dirty="0">
                <a:solidFill>
                  <a:srgbClr val="FF0000"/>
                </a:solidFill>
                <a:latin typeface="Tahoma" pitchFamily="34" charset="0"/>
              </a:endParaRPr>
            </a:p>
          </p:txBody>
        </p:sp>
        <p:sp>
          <p:nvSpPr>
            <p:cNvPr id="19476" name="Rectangle 8"/>
            <p:cNvSpPr>
              <a:spLocks noChangeArrowheads="1"/>
            </p:cNvSpPr>
            <p:nvPr/>
          </p:nvSpPr>
          <p:spPr bwMode="auto">
            <a:xfrm>
              <a:off x="3552" y="1752"/>
              <a:ext cx="1198" cy="233"/>
            </a:xfrm>
            <a:prstGeom prst="rect">
              <a:avLst/>
            </a:prstGeom>
            <a:noFill/>
            <a:ln w="9525">
              <a:noFill/>
              <a:miter lim="800000"/>
              <a:headEnd/>
              <a:tailEnd/>
            </a:ln>
          </p:spPr>
          <p:txBody>
            <a:bodyPr wrap="none">
              <a:spAutoFit/>
            </a:bodyPr>
            <a:lstStyle/>
            <a:p>
              <a:pPr eaLnBrk="1" hangingPunct="1"/>
              <a:r>
                <a:rPr lang="en-CA" sz="1800" dirty="0">
                  <a:solidFill>
                    <a:srgbClr val="0000CC"/>
                  </a:solidFill>
                  <a:latin typeface="Tahoma" pitchFamily="34" charset="0"/>
                </a:rPr>
                <a:t>&lt; 0 = </a:t>
              </a:r>
              <a:r>
                <a:rPr lang="en-CA" sz="1800" b="1" dirty="0">
                  <a:solidFill>
                    <a:srgbClr val="0000CC"/>
                  </a:solidFill>
                  <a:latin typeface="Tahoma" pitchFamily="34" charset="0"/>
                </a:rPr>
                <a:t>decrease</a:t>
              </a:r>
              <a:endParaRPr lang="en-US" sz="1800" b="1" dirty="0">
                <a:solidFill>
                  <a:srgbClr val="0000CC"/>
                </a:solidFill>
                <a:latin typeface="Tahoma" pitchFamily="34" charset="0"/>
              </a:endParaRPr>
            </a:p>
          </p:txBody>
        </p:sp>
        <p:graphicFrame>
          <p:nvGraphicFramePr>
            <p:cNvPr id="19458" name="Object 9"/>
            <p:cNvGraphicFramePr>
              <a:graphicFrameLocks noChangeAspect="1"/>
            </p:cNvGraphicFramePr>
            <p:nvPr/>
          </p:nvGraphicFramePr>
          <p:xfrm>
            <a:off x="1299" y="1485"/>
            <a:ext cx="1893" cy="507"/>
          </p:xfrm>
          <a:graphic>
            <a:graphicData uri="http://schemas.openxmlformats.org/presentationml/2006/ole">
              <mc:AlternateContent xmlns:mc="http://schemas.openxmlformats.org/markup-compatibility/2006">
                <mc:Choice xmlns:v="urn:schemas-microsoft-com:vml" Requires="v">
                  <p:oleObj spid="_x0000_s17412" name="Equation" r:id="rId4" imgW="1701720" imgH="457200" progId="Equation.DSMT4">
                    <p:embed/>
                  </p:oleObj>
                </mc:Choice>
                <mc:Fallback>
                  <p:oleObj name="Equation" r:id="rId4" imgW="1701720" imgH="4572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 y="1485"/>
                          <a:ext cx="1893"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7" name="AutoShape 10"/>
            <p:cNvSpPr>
              <a:spLocks/>
            </p:cNvSpPr>
            <p:nvPr/>
          </p:nvSpPr>
          <p:spPr bwMode="auto">
            <a:xfrm>
              <a:off x="3289" y="1479"/>
              <a:ext cx="181" cy="545"/>
            </a:xfrm>
            <a:prstGeom prst="leftBrace">
              <a:avLst>
                <a:gd name="adj1" fmla="val 25092"/>
                <a:gd name="adj2" fmla="val 50000"/>
              </a:avLst>
            </a:prstGeom>
            <a:noFill/>
            <a:ln w="9525">
              <a:solidFill>
                <a:schemeClr val="tx1"/>
              </a:solidFill>
              <a:round/>
              <a:headEnd/>
              <a:tailEnd/>
            </a:ln>
          </p:spPr>
          <p:txBody>
            <a:bodyPr wrap="none" anchor="ctr"/>
            <a:lstStyle/>
            <a:p>
              <a:endParaRPr lang="fr-FR"/>
            </a:p>
          </p:txBody>
        </p:sp>
      </p:grpSp>
      <p:grpSp>
        <p:nvGrpSpPr>
          <p:cNvPr id="3" name="Group 11"/>
          <p:cNvGrpSpPr>
            <a:grpSpLocks/>
          </p:cNvGrpSpPr>
          <p:nvPr/>
        </p:nvGrpSpPr>
        <p:grpSpPr bwMode="auto">
          <a:xfrm>
            <a:off x="328614" y="3213101"/>
            <a:ext cx="8707437" cy="3306763"/>
            <a:chOff x="126" y="845"/>
            <a:chExt cx="5485" cy="2083"/>
          </a:xfrm>
        </p:grpSpPr>
        <p:grpSp>
          <p:nvGrpSpPr>
            <p:cNvPr id="4" name="Group 12"/>
            <p:cNvGrpSpPr>
              <a:grpSpLocks/>
            </p:cNvGrpSpPr>
            <p:nvPr/>
          </p:nvGrpSpPr>
          <p:grpSpPr bwMode="auto">
            <a:xfrm>
              <a:off x="126" y="845"/>
              <a:ext cx="2718" cy="2083"/>
              <a:chOff x="126" y="845"/>
              <a:chExt cx="2718" cy="2083"/>
            </a:xfrm>
          </p:grpSpPr>
          <p:pic>
            <p:nvPicPr>
              <p:cNvPr id="19470" name="Picture 13" descr="sensib"/>
              <p:cNvPicPr>
                <a:picLocks noChangeAspect="1" noChangeArrowheads="1"/>
              </p:cNvPicPr>
              <p:nvPr/>
            </p:nvPicPr>
            <p:blipFill>
              <a:blip r:embed="rId6" cstate="print"/>
              <a:srcRect/>
              <a:stretch>
                <a:fillRect/>
              </a:stretch>
            </p:blipFill>
            <p:spPr bwMode="auto">
              <a:xfrm>
                <a:off x="204" y="1119"/>
                <a:ext cx="2582" cy="1808"/>
              </a:xfrm>
              <a:prstGeom prst="rect">
                <a:avLst/>
              </a:prstGeom>
              <a:noFill/>
              <a:ln w="9525">
                <a:noFill/>
                <a:miter lim="800000"/>
                <a:headEnd/>
                <a:tailEnd/>
              </a:ln>
            </p:spPr>
          </p:pic>
          <p:sp>
            <p:nvSpPr>
              <p:cNvPr id="19471" name="Text Box 14"/>
              <p:cNvSpPr txBox="1">
                <a:spLocks noChangeArrowheads="1"/>
              </p:cNvSpPr>
              <p:nvPr/>
            </p:nvSpPr>
            <p:spPr bwMode="auto">
              <a:xfrm>
                <a:off x="521" y="2773"/>
                <a:ext cx="2132" cy="155"/>
              </a:xfrm>
              <a:prstGeom prst="rect">
                <a:avLst/>
              </a:prstGeom>
              <a:solidFill>
                <a:schemeClr val="bg1"/>
              </a:solidFill>
              <a:ln w="9525">
                <a:noFill/>
                <a:miter lim="800000"/>
                <a:headEnd/>
                <a:tailEnd/>
              </a:ln>
            </p:spPr>
            <p:txBody>
              <a:bodyPr>
                <a:spAutoFit/>
              </a:bodyPr>
              <a:lstStyle/>
              <a:p>
                <a:pPr eaLnBrk="1" hangingPunct="1">
                  <a:spcBef>
                    <a:spcPct val="50000"/>
                  </a:spcBef>
                </a:pPr>
                <a:r>
                  <a:rPr lang="fr-CA" sz="1000" b="1" dirty="0">
                    <a:latin typeface="Arial" charset="0"/>
                  </a:rPr>
                  <a:t>    </a:t>
                </a:r>
                <a:r>
                  <a:rPr lang="fr-CA" sz="1000" b="1" dirty="0">
                    <a:latin typeface="Tahoma" pitchFamily="34" charset="0"/>
                  </a:rPr>
                  <a:t>RAOB    AIREP   SURFC ATOV  SATWIND  TOTAL</a:t>
                </a:r>
              </a:p>
            </p:txBody>
          </p:sp>
          <p:sp>
            <p:nvSpPr>
              <p:cNvPr id="19472" name="Text Box 15"/>
              <p:cNvSpPr txBox="1">
                <a:spLocks noChangeArrowheads="1"/>
              </p:cNvSpPr>
              <p:nvPr/>
            </p:nvSpPr>
            <p:spPr bwMode="auto">
              <a:xfrm>
                <a:off x="204" y="890"/>
                <a:ext cx="2640" cy="250"/>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CA" sz="2000" b="1" dirty="0">
                    <a:solidFill>
                      <a:srgbClr val="FF0000"/>
                    </a:solidFill>
                    <a:latin typeface="Tahoma" pitchFamily="34" charset="0"/>
                  </a:rPr>
                  <a:t>1- Sensitivity analysis</a:t>
                </a:r>
              </a:p>
            </p:txBody>
          </p:sp>
          <p:sp>
            <p:nvSpPr>
              <p:cNvPr id="19473" name="Text Box 16"/>
              <p:cNvSpPr txBox="1">
                <a:spLocks noChangeArrowheads="1"/>
              </p:cNvSpPr>
              <p:nvPr/>
            </p:nvSpPr>
            <p:spPr bwMode="auto">
              <a:xfrm rot="-5400000">
                <a:off x="-723" y="1694"/>
                <a:ext cx="1890" cy="192"/>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400" b="1" dirty="0">
                    <a:latin typeface="Tahoma" pitchFamily="34" charset="0"/>
                  </a:rPr>
                  <a:t>Difference relative en Jo (%)</a:t>
                </a:r>
              </a:p>
            </p:txBody>
          </p:sp>
        </p:grpSp>
        <p:grpSp>
          <p:nvGrpSpPr>
            <p:cNvPr id="5" name="Group 17"/>
            <p:cNvGrpSpPr>
              <a:grpSpLocks/>
            </p:cNvGrpSpPr>
            <p:nvPr/>
          </p:nvGrpSpPr>
          <p:grpSpPr bwMode="auto">
            <a:xfrm>
              <a:off x="2937" y="890"/>
              <a:ext cx="2674" cy="2038"/>
              <a:chOff x="2937" y="890"/>
              <a:chExt cx="2674" cy="2038"/>
            </a:xfrm>
          </p:grpSpPr>
          <p:pic>
            <p:nvPicPr>
              <p:cNvPr id="19466" name="Picture 18" descr="adapte"/>
              <p:cNvPicPr>
                <a:picLocks noChangeAspect="1" noChangeArrowheads="1"/>
              </p:cNvPicPr>
              <p:nvPr/>
            </p:nvPicPr>
            <p:blipFill>
              <a:blip r:embed="rId7" cstate="print"/>
              <a:srcRect/>
              <a:stretch>
                <a:fillRect/>
              </a:stretch>
            </p:blipFill>
            <p:spPr bwMode="auto">
              <a:xfrm>
                <a:off x="3019" y="1119"/>
                <a:ext cx="2582" cy="1808"/>
              </a:xfrm>
              <a:prstGeom prst="rect">
                <a:avLst/>
              </a:prstGeom>
              <a:noFill/>
              <a:ln w="9525">
                <a:noFill/>
                <a:miter lim="800000"/>
                <a:headEnd/>
                <a:tailEnd/>
              </a:ln>
            </p:spPr>
          </p:pic>
          <p:sp>
            <p:nvSpPr>
              <p:cNvPr id="19467" name="Text Box 19"/>
              <p:cNvSpPr txBox="1">
                <a:spLocks noChangeArrowheads="1"/>
              </p:cNvSpPr>
              <p:nvPr/>
            </p:nvSpPr>
            <p:spPr bwMode="auto">
              <a:xfrm>
                <a:off x="3333" y="2773"/>
                <a:ext cx="2223" cy="155"/>
              </a:xfrm>
              <a:prstGeom prst="rect">
                <a:avLst/>
              </a:prstGeom>
              <a:solidFill>
                <a:schemeClr val="bg1"/>
              </a:solidFill>
              <a:ln w="9525">
                <a:noFill/>
                <a:miter lim="800000"/>
                <a:headEnd/>
                <a:tailEnd/>
              </a:ln>
            </p:spPr>
            <p:txBody>
              <a:bodyPr>
                <a:spAutoFit/>
              </a:bodyPr>
              <a:lstStyle/>
              <a:p>
                <a:pPr eaLnBrk="1" hangingPunct="1">
                  <a:spcBef>
                    <a:spcPct val="50000"/>
                  </a:spcBef>
                </a:pPr>
                <a:r>
                  <a:rPr lang="fr-CA" sz="1000" b="1" dirty="0">
                    <a:latin typeface="Arial" charset="0"/>
                  </a:rPr>
                  <a:t>    </a:t>
                </a:r>
                <a:r>
                  <a:rPr lang="fr-CA" sz="1000" b="1" dirty="0">
                    <a:latin typeface="Tahoma" pitchFamily="34" charset="0"/>
                  </a:rPr>
                  <a:t>RAOB    AIREP   SURFC ATOV  SATWIND  TOTAL</a:t>
                </a:r>
              </a:p>
            </p:txBody>
          </p:sp>
          <p:sp>
            <p:nvSpPr>
              <p:cNvPr id="19468" name="Text Box 20"/>
              <p:cNvSpPr txBox="1">
                <a:spLocks noChangeArrowheads="1"/>
              </p:cNvSpPr>
              <p:nvPr/>
            </p:nvSpPr>
            <p:spPr bwMode="auto">
              <a:xfrm>
                <a:off x="2971" y="890"/>
                <a:ext cx="2640" cy="250"/>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CA" sz="2000" b="1" dirty="0">
                    <a:solidFill>
                      <a:srgbClr val="0000CC"/>
                    </a:solidFill>
                    <a:latin typeface="Tahoma" pitchFamily="34" charset="0"/>
                  </a:rPr>
                  <a:t>2- Adapted 3D-Var analysis</a:t>
                </a:r>
              </a:p>
            </p:txBody>
          </p:sp>
          <p:sp>
            <p:nvSpPr>
              <p:cNvPr id="19469" name="Text Box 21"/>
              <p:cNvSpPr txBox="1">
                <a:spLocks noChangeArrowheads="1"/>
              </p:cNvSpPr>
              <p:nvPr/>
            </p:nvSpPr>
            <p:spPr bwMode="auto">
              <a:xfrm rot="-5400000">
                <a:off x="2123" y="1748"/>
                <a:ext cx="1819" cy="192"/>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400" b="1" dirty="0">
                    <a:latin typeface="Tahoma" pitchFamily="34" charset="0"/>
                  </a:rPr>
                  <a:t>Difference relative en Jo (%)</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600200" y="1220788"/>
            <a:ext cx="7543800" cy="36512"/>
          </a:xfrm>
          <a:prstGeom prst="rect">
            <a:avLst/>
          </a:prstGeom>
          <a:gradFill rotWithShape="1">
            <a:gsLst>
              <a:gs pos="0">
                <a:srgbClr val="DD2607"/>
              </a:gs>
              <a:gs pos="100000">
                <a:srgbClr val="3F0B02"/>
              </a:gs>
            </a:gsLst>
            <a:path path="shape">
              <a:fillToRect l="50000" t="50000" r="50000" b="50000"/>
            </a:path>
          </a:gradFill>
          <a:ln w="9525">
            <a:noFill/>
            <a:miter lim="800000"/>
            <a:headEnd/>
            <a:tailEnd/>
          </a:ln>
        </p:spPr>
        <p:txBody>
          <a:bodyPr wrap="none" lIns="91430" tIns="45715" rIns="91430" bIns="45715" anchor="ctr"/>
          <a:lstStyle/>
          <a:p>
            <a:endParaRPr lang="fr-FR"/>
          </a:p>
        </p:txBody>
      </p:sp>
      <p:sp>
        <p:nvSpPr>
          <p:cNvPr id="44035" name="Rectangle 3"/>
          <p:cNvSpPr>
            <a:spLocks noChangeArrowheads="1"/>
          </p:cNvSpPr>
          <p:nvPr/>
        </p:nvSpPr>
        <p:spPr bwMode="auto">
          <a:xfrm>
            <a:off x="827089" y="474663"/>
            <a:ext cx="7991475" cy="381000"/>
          </a:xfrm>
          <a:prstGeom prst="rect">
            <a:avLst/>
          </a:prstGeom>
          <a:noFill/>
          <a:ln w="9525">
            <a:noFill/>
            <a:miter lim="800000"/>
            <a:headEnd/>
            <a:tailEnd/>
          </a:ln>
        </p:spPr>
        <p:txBody>
          <a:bodyPr lIns="91430" tIns="45715" rIns="91430" bIns="45715"/>
          <a:lstStyle/>
          <a:p>
            <a:pPr eaLnBrk="1" hangingPunct="1">
              <a:spcBef>
                <a:spcPct val="20000"/>
              </a:spcBef>
            </a:pPr>
            <a:endParaRPr lang="en-CA" sz="3600" b="1" i="1" dirty="0">
              <a:solidFill>
                <a:srgbClr val="09334C"/>
              </a:solidFill>
              <a:latin typeface="Arial" charset="0"/>
            </a:endParaRPr>
          </a:p>
          <a:p>
            <a:pPr eaLnBrk="1" hangingPunct="1">
              <a:spcBef>
                <a:spcPct val="20000"/>
              </a:spcBef>
            </a:pPr>
            <a:endParaRPr lang="en-CA" sz="3600" b="1" i="1" dirty="0">
              <a:solidFill>
                <a:srgbClr val="09334C"/>
              </a:solidFill>
              <a:latin typeface="Arial" charset="0"/>
            </a:endParaRPr>
          </a:p>
        </p:txBody>
      </p:sp>
      <p:sp>
        <p:nvSpPr>
          <p:cNvPr id="134148" name="Text Box 4"/>
          <p:cNvSpPr txBox="1">
            <a:spLocks noChangeArrowheads="1"/>
          </p:cNvSpPr>
          <p:nvPr/>
        </p:nvSpPr>
        <p:spPr bwMode="auto">
          <a:xfrm>
            <a:off x="827089" y="476250"/>
            <a:ext cx="6408737" cy="579438"/>
          </a:xfrm>
          <a:prstGeom prst="rect">
            <a:avLst/>
          </a:prstGeom>
          <a:noFill/>
          <a:ln w="9525">
            <a:noFill/>
            <a:miter lim="800000"/>
            <a:headEnd/>
            <a:tailEnd/>
          </a:ln>
          <a:effectLst/>
        </p:spPr>
        <p:txBody>
          <a:bodyPr lIns="91430" tIns="45715" rIns="91430" bIns="45715">
            <a:spAutoFit/>
          </a:bodyPr>
          <a:lstStyle/>
          <a:p>
            <a:pPr eaLnBrk="1" hangingPunct="1">
              <a:spcBef>
                <a:spcPct val="50000"/>
              </a:spcBef>
              <a:defRPr/>
            </a:pPr>
            <a:r>
              <a:rPr lang="en-CA" sz="3200" b="1" dirty="0">
                <a:solidFill>
                  <a:srgbClr val="09334C"/>
                </a:solidFill>
                <a:effectLst>
                  <a:outerShdw blurRad="38100" dist="38100" dir="2700000" algn="tl">
                    <a:srgbClr val="C0C0C0"/>
                  </a:outerShdw>
                </a:effectLst>
                <a:latin typeface="Tahoma" pitchFamily="34" charset="0"/>
              </a:rPr>
              <a:t>Fit to the observational Data</a:t>
            </a:r>
            <a:endParaRPr lang="fr-CA" sz="3200" b="1" dirty="0">
              <a:solidFill>
                <a:srgbClr val="09334C"/>
              </a:solidFill>
              <a:effectLst>
                <a:outerShdw blurRad="38100" dist="38100" dir="2700000" algn="tl">
                  <a:srgbClr val="C0C0C0"/>
                </a:outerShdw>
              </a:effectLst>
              <a:latin typeface="Tahoma" pitchFamily="34" charset="0"/>
            </a:endParaRPr>
          </a:p>
        </p:txBody>
      </p:sp>
      <p:grpSp>
        <p:nvGrpSpPr>
          <p:cNvPr id="2" name="Group 5"/>
          <p:cNvGrpSpPr>
            <a:grpSpLocks/>
          </p:cNvGrpSpPr>
          <p:nvPr/>
        </p:nvGrpSpPr>
        <p:grpSpPr bwMode="auto">
          <a:xfrm>
            <a:off x="328614" y="3213101"/>
            <a:ext cx="8707437" cy="3306763"/>
            <a:chOff x="126" y="845"/>
            <a:chExt cx="5485" cy="2083"/>
          </a:xfrm>
        </p:grpSpPr>
        <p:grpSp>
          <p:nvGrpSpPr>
            <p:cNvPr id="3" name="Group 6"/>
            <p:cNvGrpSpPr>
              <a:grpSpLocks/>
            </p:cNvGrpSpPr>
            <p:nvPr/>
          </p:nvGrpSpPr>
          <p:grpSpPr bwMode="auto">
            <a:xfrm>
              <a:off x="126" y="845"/>
              <a:ext cx="2718" cy="2083"/>
              <a:chOff x="126" y="845"/>
              <a:chExt cx="2718" cy="2083"/>
            </a:xfrm>
          </p:grpSpPr>
          <p:pic>
            <p:nvPicPr>
              <p:cNvPr id="44045" name="Picture 7" descr="sensib"/>
              <p:cNvPicPr>
                <a:picLocks noChangeAspect="1" noChangeArrowheads="1"/>
              </p:cNvPicPr>
              <p:nvPr/>
            </p:nvPicPr>
            <p:blipFill>
              <a:blip r:embed="rId3" cstate="print"/>
              <a:srcRect/>
              <a:stretch>
                <a:fillRect/>
              </a:stretch>
            </p:blipFill>
            <p:spPr bwMode="auto">
              <a:xfrm>
                <a:off x="204" y="1119"/>
                <a:ext cx="2582" cy="1808"/>
              </a:xfrm>
              <a:prstGeom prst="rect">
                <a:avLst/>
              </a:prstGeom>
              <a:noFill/>
              <a:ln w="9525">
                <a:noFill/>
                <a:miter lim="800000"/>
                <a:headEnd/>
                <a:tailEnd/>
              </a:ln>
            </p:spPr>
          </p:pic>
          <p:sp>
            <p:nvSpPr>
              <p:cNvPr id="44046" name="Text Box 8"/>
              <p:cNvSpPr txBox="1">
                <a:spLocks noChangeArrowheads="1"/>
              </p:cNvSpPr>
              <p:nvPr/>
            </p:nvSpPr>
            <p:spPr bwMode="auto">
              <a:xfrm>
                <a:off x="521" y="2773"/>
                <a:ext cx="2132" cy="155"/>
              </a:xfrm>
              <a:prstGeom prst="rect">
                <a:avLst/>
              </a:prstGeom>
              <a:solidFill>
                <a:schemeClr val="bg1"/>
              </a:solidFill>
              <a:ln w="9525">
                <a:noFill/>
                <a:miter lim="800000"/>
                <a:headEnd/>
                <a:tailEnd/>
              </a:ln>
            </p:spPr>
            <p:txBody>
              <a:bodyPr>
                <a:spAutoFit/>
              </a:bodyPr>
              <a:lstStyle/>
              <a:p>
                <a:pPr eaLnBrk="1" hangingPunct="1">
                  <a:spcBef>
                    <a:spcPct val="50000"/>
                  </a:spcBef>
                </a:pPr>
                <a:r>
                  <a:rPr lang="fr-CA" sz="1000" b="1" dirty="0">
                    <a:latin typeface="Arial" charset="0"/>
                  </a:rPr>
                  <a:t>    </a:t>
                </a:r>
                <a:r>
                  <a:rPr lang="fr-CA" sz="1000" b="1" dirty="0">
                    <a:latin typeface="Tahoma" pitchFamily="34" charset="0"/>
                  </a:rPr>
                  <a:t>RAOB    AIREP   SURFC ATOV  SATWIND  TOTAL</a:t>
                </a:r>
              </a:p>
            </p:txBody>
          </p:sp>
          <p:sp>
            <p:nvSpPr>
              <p:cNvPr id="44047" name="Text Box 9"/>
              <p:cNvSpPr txBox="1">
                <a:spLocks noChangeArrowheads="1"/>
              </p:cNvSpPr>
              <p:nvPr/>
            </p:nvSpPr>
            <p:spPr bwMode="auto">
              <a:xfrm>
                <a:off x="204" y="890"/>
                <a:ext cx="2640" cy="250"/>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CA" sz="2000" b="1" dirty="0">
                    <a:solidFill>
                      <a:srgbClr val="FF0000"/>
                    </a:solidFill>
                    <a:latin typeface="Tahoma" pitchFamily="34" charset="0"/>
                  </a:rPr>
                  <a:t>1- Sensitivity analysis</a:t>
                </a:r>
              </a:p>
            </p:txBody>
          </p:sp>
          <p:sp>
            <p:nvSpPr>
              <p:cNvPr id="44048" name="Text Box 10"/>
              <p:cNvSpPr txBox="1">
                <a:spLocks noChangeArrowheads="1"/>
              </p:cNvSpPr>
              <p:nvPr/>
            </p:nvSpPr>
            <p:spPr bwMode="auto">
              <a:xfrm rot="-5400000">
                <a:off x="-723" y="1694"/>
                <a:ext cx="1890" cy="192"/>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400" b="1" dirty="0">
                    <a:latin typeface="Tahoma" pitchFamily="34" charset="0"/>
                  </a:rPr>
                  <a:t>Difference relative en Jo (%)</a:t>
                </a:r>
              </a:p>
            </p:txBody>
          </p:sp>
        </p:grpSp>
        <p:grpSp>
          <p:nvGrpSpPr>
            <p:cNvPr id="4" name="Group 11"/>
            <p:cNvGrpSpPr>
              <a:grpSpLocks/>
            </p:cNvGrpSpPr>
            <p:nvPr/>
          </p:nvGrpSpPr>
          <p:grpSpPr bwMode="auto">
            <a:xfrm>
              <a:off x="2937" y="890"/>
              <a:ext cx="2674" cy="2038"/>
              <a:chOff x="2937" y="890"/>
              <a:chExt cx="2674" cy="2038"/>
            </a:xfrm>
          </p:grpSpPr>
          <p:pic>
            <p:nvPicPr>
              <p:cNvPr id="44041" name="Picture 12" descr="adapte"/>
              <p:cNvPicPr>
                <a:picLocks noChangeAspect="1" noChangeArrowheads="1"/>
              </p:cNvPicPr>
              <p:nvPr/>
            </p:nvPicPr>
            <p:blipFill>
              <a:blip r:embed="rId4" cstate="print"/>
              <a:srcRect/>
              <a:stretch>
                <a:fillRect/>
              </a:stretch>
            </p:blipFill>
            <p:spPr bwMode="auto">
              <a:xfrm>
                <a:off x="3019" y="1119"/>
                <a:ext cx="2582" cy="1808"/>
              </a:xfrm>
              <a:prstGeom prst="rect">
                <a:avLst/>
              </a:prstGeom>
              <a:noFill/>
              <a:ln w="9525">
                <a:noFill/>
                <a:miter lim="800000"/>
                <a:headEnd/>
                <a:tailEnd/>
              </a:ln>
            </p:spPr>
          </p:pic>
          <p:sp>
            <p:nvSpPr>
              <p:cNvPr id="44042" name="Text Box 13"/>
              <p:cNvSpPr txBox="1">
                <a:spLocks noChangeArrowheads="1"/>
              </p:cNvSpPr>
              <p:nvPr/>
            </p:nvSpPr>
            <p:spPr bwMode="auto">
              <a:xfrm>
                <a:off x="3333" y="2773"/>
                <a:ext cx="2223" cy="155"/>
              </a:xfrm>
              <a:prstGeom prst="rect">
                <a:avLst/>
              </a:prstGeom>
              <a:solidFill>
                <a:schemeClr val="bg1"/>
              </a:solidFill>
              <a:ln w="9525">
                <a:noFill/>
                <a:miter lim="800000"/>
                <a:headEnd/>
                <a:tailEnd/>
              </a:ln>
            </p:spPr>
            <p:txBody>
              <a:bodyPr>
                <a:spAutoFit/>
              </a:bodyPr>
              <a:lstStyle/>
              <a:p>
                <a:pPr eaLnBrk="1" hangingPunct="1">
                  <a:spcBef>
                    <a:spcPct val="50000"/>
                  </a:spcBef>
                </a:pPr>
                <a:r>
                  <a:rPr lang="fr-CA" sz="1000" b="1" dirty="0">
                    <a:latin typeface="Arial" charset="0"/>
                  </a:rPr>
                  <a:t>    </a:t>
                </a:r>
                <a:r>
                  <a:rPr lang="fr-CA" sz="1000" b="1" dirty="0">
                    <a:latin typeface="Tahoma" pitchFamily="34" charset="0"/>
                  </a:rPr>
                  <a:t>RAOB    AIREP   SURFC ATOV  SATWIND  TOTAL</a:t>
                </a:r>
              </a:p>
            </p:txBody>
          </p:sp>
          <p:sp>
            <p:nvSpPr>
              <p:cNvPr id="44043" name="Text Box 14"/>
              <p:cNvSpPr txBox="1">
                <a:spLocks noChangeArrowheads="1"/>
              </p:cNvSpPr>
              <p:nvPr/>
            </p:nvSpPr>
            <p:spPr bwMode="auto">
              <a:xfrm>
                <a:off x="2971" y="890"/>
                <a:ext cx="2640" cy="250"/>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CA" sz="2000" b="1" dirty="0">
                    <a:solidFill>
                      <a:srgbClr val="0000CC"/>
                    </a:solidFill>
                    <a:latin typeface="Tahoma" pitchFamily="34" charset="0"/>
                  </a:rPr>
                  <a:t>2- Adapted 3D-Var analysis</a:t>
                </a:r>
              </a:p>
            </p:txBody>
          </p:sp>
          <p:sp>
            <p:nvSpPr>
              <p:cNvPr id="44044" name="Text Box 15"/>
              <p:cNvSpPr txBox="1">
                <a:spLocks noChangeArrowheads="1"/>
              </p:cNvSpPr>
              <p:nvPr/>
            </p:nvSpPr>
            <p:spPr bwMode="auto">
              <a:xfrm rot="-5400000">
                <a:off x="2123" y="1748"/>
                <a:ext cx="1819" cy="192"/>
              </a:xfrm>
              <a:prstGeom prst="rect">
                <a:avLst/>
              </a:prstGeom>
              <a:solidFill>
                <a:schemeClr val="bg1"/>
              </a:solidFill>
              <a:ln w="9525">
                <a:noFill/>
                <a:miter lim="800000"/>
                <a:headEnd/>
                <a:tailEnd/>
              </a:ln>
            </p:spPr>
            <p:txBody>
              <a:bodyPr>
                <a:spAutoFit/>
              </a:bodyPr>
              <a:lstStyle/>
              <a:p>
                <a:pPr eaLnBrk="1" hangingPunct="1">
                  <a:spcBef>
                    <a:spcPct val="50000"/>
                  </a:spcBef>
                </a:pPr>
                <a:r>
                  <a:rPr lang="en-CA" sz="1400" b="1" dirty="0">
                    <a:latin typeface="Tahoma" pitchFamily="34" charset="0"/>
                  </a:rPr>
                  <a:t>Difference relative en Jo (%)</a:t>
                </a:r>
              </a:p>
            </p:txBody>
          </p:sp>
        </p:grpSp>
      </p:grpSp>
      <p:sp>
        <p:nvSpPr>
          <p:cNvPr id="44038" name="Text Box 16"/>
          <p:cNvSpPr txBox="1">
            <a:spLocks noChangeArrowheads="1"/>
          </p:cNvSpPr>
          <p:nvPr/>
        </p:nvSpPr>
        <p:spPr bwMode="auto">
          <a:xfrm>
            <a:off x="323851" y="1393827"/>
            <a:ext cx="8640763" cy="1615817"/>
          </a:xfrm>
          <a:prstGeom prst="rect">
            <a:avLst/>
          </a:prstGeom>
          <a:solidFill>
            <a:schemeClr val="bg1"/>
          </a:solidFill>
          <a:ln w="9525">
            <a:noFill/>
            <a:miter lim="800000"/>
            <a:headEnd/>
            <a:tailEnd/>
          </a:ln>
        </p:spPr>
        <p:txBody>
          <a:bodyPr lIns="91430" tIns="45715" rIns="91430" bIns="45715">
            <a:spAutoFit/>
          </a:bodyPr>
          <a:lstStyle/>
          <a:p>
            <a:pPr algn="just" eaLnBrk="1" hangingPunct="1">
              <a:spcBef>
                <a:spcPct val="50000"/>
              </a:spcBef>
              <a:buFont typeface="Wingdings" pitchFamily="2" charset="2"/>
              <a:buChar char="§"/>
            </a:pPr>
            <a:r>
              <a:rPr lang="en-CA" sz="1800" b="1" dirty="0">
                <a:solidFill>
                  <a:srgbClr val="FF0000"/>
                </a:solidFill>
                <a:latin typeface="Arial" charset="0"/>
              </a:rPr>
              <a:t> </a:t>
            </a:r>
            <a:r>
              <a:rPr lang="en-CA" sz="1800" b="1" dirty="0">
                <a:solidFill>
                  <a:srgbClr val="FF0000"/>
                </a:solidFill>
                <a:latin typeface="Tahoma" pitchFamily="34" charset="0"/>
              </a:rPr>
              <a:t>Positive values mean that the sensitivity analysis is further away from the obs. than the initial analysis </a:t>
            </a:r>
            <a:r>
              <a:rPr lang="en-CA" sz="1800" b="1" dirty="0">
                <a:latin typeface="Tahoma" pitchFamily="34" charset="0"/>
              </a:rPr>
              <a:t>(same conclusions from ECMWF, </a:t>
            </a:r>
            <a:r>
              <a:rPr lang="en-CA" sz="1800" b="1" dirty="0" err="1">
                <a:latin typeface="Tahoma" pitchFamily="34" charset="0"/>
              </a:rPr>
              <a:t>Isaksen</a:t>
            </a:r>
            <a:r>
              <a:rPr lang="en-CA" sz="1800" b="1" dirty="0">
                <a:latin typeface="Tahoma" pitchFamily="34" charset="0"/>
              </a:rPr>
              <a:t> et al., 2004);</a:t>
            </a:r>
          </a:p>
          <a:p>
            <a:pPr algn="just" eaLnBrk="1" hangingPunct="1">
              <a:spcBef>
                <a:spcPct val="50000"/>
              </a:spcBef>
              <a:buFont typeface="Wingdings" pitchFamily="2" charset="2"/>
              <a:buChar char="§"/>
            </a:pPr>
            <a:r>
              <a:rPr lang="en-CA" sz="1800" b="1" dirty="0">
                <a:solidFill>
                  <a:srgbClr val="0000CC"/>
                </a:solidFill>
                <a:latin typeface="Tahoma" pitchFamily="34" charset="0"/>
              </a:rPr>
              <a:t> Negative values mean that the adapted 3D-Var analysis is closer to the obs. (due to the increase background-error variance);</a:t>
            </a:r>
            <a:endParaRPr lang="en-CA" sz="1800" b="1" dirty="0">
              <a:latin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Grp="1" noChangeArrowheads="1"/>
          </p:cNvSpPr>
          <p:nvPr>
            <p:ph type="title"/>
          </p:nvPr>
        </p:nvSpPr>
        <p:spPr/>
        <p:txBody>
          <a:bodyPr/>
          <a:lstStyle/>
          <a:p>
            <a:r>
              <a:rPr lang="fr-CA" smtClean="0"/>
              <a:t>Observability of flow-dependent structures</a:t>
            </a:r>
          </a:p>
        </p:txBody>
      </p:sp>
      <p:sp>
        <p:nvSpPr>
          <p:cNvPr id="20488" name="Rectangle 3"/>
          <p:cNvSpPr>
            <a:spLocks noGrp="1" noChangeArrowheads="1"/>
          </p:cNvSpPr>
          <p:nvPr>
            <p:ph idx="1"/>
          </p:nvPr>
        </p:nvSpPr>
        <p:spPr>
          <a:xfrm>
            <a:off x="533401" y="1436688"/>
            <a:ext cx="8153400" cy="4800600"/>
          </a:xfrm>
        </p:spPr>
        <p:txBody>
          <a:bodyPr/>
          <a:lstStyle/>
          <a:p>
            <a:r>
              <a:rPr lang="fr-CA" dirty="0" err="1" smtClean="0"/>
              <a:t>Adapted</a:t>
            </a:r>
            <a:r>
              <a:rPr lang="fr-CA" dirty="0" smtClean="0"/>
              <a:t> 3D-Var for </a:t>
            </a:r>
            <a:r>
              <a:rPr lang="fr-CA" dirty="0" err="1" smtClean="0"/>
              <a:t>which</a:t>
            </a:r>
            <a:r>
              <a:rPr lang="fr-CA" dirty="0" smtClean="0"/>
              <a:t> the structure </a:t>
            </a:r>
            <a:r>
              <a:rPr lang="fr-CA" dirty="0" err="1" smtClean="0"/>
              <a:t>functions</a:t>
            </a:r>
            <a:r>
              <a:rPr lang="fr-CA" dirty="0" smtClean="0"/>
              <a:t> </a:t>
            </a:r>
            <a:r>
              <a:rPr lang="fr-CA" dirty="0" err="1" smtClean="0"/>
              <a:t>where</a:t>
            </a:r>
            <a:r>
              <a:rPr lang="fr-CA" dirty="0" smtClean="0"/>
              <a:t> </a:t>
            </a:r>
            <a:r>
              <a:rPr lang="fr-CA" dirty="0" err="1" smtClean="0"/>
              <a:t>defined</a:t>
            </a:r>
            <a:r>
              <a:rPr lang="fr-CA" dirty="0" smtClean="0"/>
              <a:t> by </a:t>
            </a:r>
            <a:r>
              <a:rPr lang="fr-CA" dirty="0" err="1" smtClean="0"/>
              <a:t>normalizing</a:t>
            </a:r>
            <a:r>
              <a:rPr lang="fr-CA" dirty="0" smtClean="0"/>
              <a:t> the </a:t>
            </a:r>
            <a:r>
              <a:rPr lang="fr-CA" i="1" dirty="0" smtClean="0"/>
              <a:t>a posteriori </a:t>
            </a:r>
            <a:r>
              <a:rPr lang="fr-CA" dirty="0" err="1" smtClean="0"/>
              <a:t>sensitivity</a:t>
            </a:r>
            <a:r>
              <a:rPr lang="fr-CA" dirty="0" smtClean="0"/>
              <a:t> </a:t>
            </a:r>
            <a:r>
              <a:rPr lang="fr-CA" dirty="0" err="1" smtClean="0"/>
              <a:t>function</a:t>
            </a:r>
            <a:endParaRPr lang="fr-CA" dirty="0" smtClean="0"/>
          </a:p>
          <a:p>
            <a:r>
              <a:rPr lang="fr-CA" dirty="0" err="1" smtClean="0"/>
              <a:t>Consider</a:t>
            </a:r>
            <a:r>
              <a:rPr lang="fr-CA" dirty="0" smtClean="0"/>
              <a:t> the case </a:t>
            </a:r>
            <a:r>
              <a:rPr lang="fr-CA" dirty="0" err="1" smtClean="0"/>
              <a:t>where</a:t>
            </a:r>
            <a:r>
              <a:rPr lang="fr-CA" dirty="0" smtClean="0"/>
              <a:t>                 and the </a:t>
            </a:r>
            <a:r>
              <a:rPr lang="fr-CA" dirty="0" err="1" smtClean="0"/>
              <a:t>analysis</a:t>
            </a:r>
            <a:r>
              <a:rPr lang="fr-CA" dirty="0" smtClean="0"/>
              <a:t> </a:t>
            </a:r>
            <a:r>
              <a:rPr lang="fr-CA" dirty="0" err="1" smtClean="0"/>
              <a:t>increment</a:t>
            </a:r>
            <a:r>
              <a:rPr lang="fr-CA" dirty="0" smtClean="0"/>
              <a:t> </a:t>
            </a:r>
            <a:r>
              <a:rPr lang="fr-CA" dirty="0" err="1" smtClean="0"/>
              <a:t>is</a:t>
            </a:r>
            <a:r>
              <a:rPr lang="fr-CA" dirty="0" smtClean="0"/>
              <a:t> </a:t>
            </a:r>
            <a:r>
              <a:rPr lang="fr-CA" dirty="0" err="1" smtClean="0"/>
              <a:t>then</a:t>
            </a:r>
            <a:endParaRPr lang="fr-CA" dirty="0" smtClean="0"/>
          </a:p>
          <a:p>
            <a:endParaRPr lang="fr-CA" dirty="0" smtClean="0"/>
          </a:p>
          <a:p>
            <a:pPr>
              <a:buFontTx/>
              <a:buNone/>
            </a:pPr>
            <a:r>
              <a:rPr lang="fr-CA" dirty="0" smtClean="0"/>
              <a:t>	</a:t>
            </a:r>
            <a:r>
              <a:rPr lang="fr-CA" dirty="0" err="1" smtClean="0"/>
              <a:t>with</a:t>
            </a:r>
            <a:endParaRPr lang="fr-CA" dirty="0" smtClean="0"/>
          </a:p>
          <a:p>
            <a:pPr>
              <a:buFontTx/>
              <a:buNone/>
            </a:pPr>
            <a:endParaRPr lang="fr-CA" dirty="0" smtClean="0"/>
          </a:p>
          <a:p>
            <a:pPr>
              <a:buFontTx/>
              <a:buNone/>
            </a:pPr>
            <a:r>
              <a:rPr lang="fr-CA" dirty="0" smtClean="0"/>
              <a:t>	</a:t>
            </a:r>
          </a:p>
          <a:p>
            <a:pPr>
              <a:buFontTx/>
              <a:buNone/>
            </a:pPr>
            <a:r>
              <a:rPr lang="fr-CA" dirty="0" smtClean="0"/>
              <a:t>and </a:t>
            </a:r>
          </a:p>
        </p:txBody>
      </p:sp>
      <p:graphicFrame>
        <p:nvGraphicFramePr>
          <p:cNvPr id="20482" name="Object 4"/>
          <p:cNvGraphicFramePr>
            <a:graphicFrameLocks noChangeAspect="1"/>
          </p:cNvGraphicFramePr>
          <p:nvPr/>
        </p:nvGraphicFramePr>
        <p:xfrm>
          <a:off x="4521200" y="2636838"/>
          <a:ext cx="1398588" cy="406400"/>
        </p:xfrm>
        <a:graphic>
          <a:graphicData uri="http://schemas.openxmlformats.org/presentationml/2006/ole">
            <mc:AlternateContent xmlns:mc="http://schemas.openxmlformats.org/markup-compatibility/2006">
              <mc:Choice xmlns:v="urn:schemas-microsoft-com:vml" Requires="v">
                <p:oleObj spid="_x0000_s18440" name="Equation" r:id="rId3" imgW="698400" imgH="203040" progId="Equation.DSMT4">
                  <p:embed/>
                </p:oleObj>
              </mc:Choice>
              <mc:Fallback>
                <p:oleObj name="Equation" r:id="rId3" imgW="698400" imgH="203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2636838"/>
                        <a:ext cx="13985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7"/>
          <p:cNvSpPr>
            <a:spLocks noChangeArrowheads="1"/>
          </p:cNvSpPr>
          <p:nvPr/>
        </p:nvSpPr>
        <p:spPr bwMode="auto">
          <a:xfrm>
            <a:off x="0" y="3083873"/>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graphicFrame>
        <p:nvGraphicFramePr>
          <p:cNvPr id="20483" name="Object 6"/>
          <p:cNvGraphicFramePr>
            <a:graphicFrameLocks noChangeAspect="1"/>
          </p:cNvGraphicFramePr>
          <p:nvPr/>
        </p:nvGraphicFramePr>
        <p:xfrm>
          <a:off x="2947988" y="3378200"/>
          <a:ext cx="3522662" cy="508000"/>
        </p:xfrm>
        <a:graphic>
          <a:graphicData uri="http://schemas.openxmlformats.org/presentationml/2006/ole">
            <mc:AlternateContent xmlns:mc="http://schemas.openxmlformats.org/markup-compatibility/2006">
              <mc:Choice xmlns:v="urn:schemas-microsoft-com:vml" Requires="v">
                <p:oleObj spid="_x0000_s18441" name="Equation" r:id="rId5" imgW="1803240" imgH="253800" progId="Equation.DSMT4">
                  <p:embed/>
                </p:oleObj>
              </mc:Choice>
              <mc:Fallback>
                <p:oleObj name="Equation" r:id="rId5" imgW="180324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988" y="3378200"/>
                        <a:ext cx="35226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Rectangle 9"/>
          <p:cNvSpPr>
            <a:spLocks noChangeArrowheads="1"/>
          </p:cNvSpPr>
          <p:nvPr/>
        </p:nvSpPr>
        <p:spPr bwMode="auto">
          <a:xfrm>
            <a:off x="0" y="-230827"/>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graphicFrame>
        <p:nvGraphicFramePr>
          <p:cNvPr id="20484" name="Object 8"/>
          <p:cNvGraphicFramePr>
            <a:graphicFrameLocks noChangeAspect="1"/>
          </p:cNvGraphicFramePr>
          <p:nvPr/>
        </p:nvGraphicFramePr>
        <p:xfrm>
          <a:off x="2262188" y="4121150"/>
          <a:ext cx="4451350" cy="917575"/>
        </p:xfrm>
        <a:graphic>
          <a:graphicData uri="http://schemas.openxmlformats.org/presentationml/2006/ole">
            <mc:AlternateContent xmlns:mc="http://schemas.openxmlformats.org/markup-compatibility/2006">
              <mc:Choice xmlns:v="urn:schemas-microsoft-com:vml" Requires="v">
                <p:oleObj spid="_x0000_s18442" name="Equation" r:id="rId7" imgW="2197080" imgH="457200" progId="Equation.DSMT4">
                  <p:embed/>
                </p:oleObj>
              </mc:Choice>
              <mc:Fallback>
                <p:oleObj name="Equation" r:id="rId7" imgW="2197080" imgH="4572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2188" y="4121150"/>
                        <a:ext cx="445135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10"/>
          <p:cNvSpPr>
            <a:spLocks noChangeArrowheads="1"/>
          </p:cNvSpPr>
          <p:nvPr/>
        </p:nvSpPr>
        <p:spPr bwMode="auto">
          <a:xfrm>
            <a:off x="0" y="197798"/>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graphicFrame>
        <p:nvGraphicFramePr>
          <p:cNvPr id="20485" name="Object 12"/>
          <p:cNvGraphicFramePr>
            <a:graphicFrameLocks noChangeAspect="1"/>
          </p:cNvGraphicFramePr>
          <p:nvPr/>
        </p:nvGraphicFramePr>
        <p:xfrm>
          <a:off x="1800225" y="5516563"/>
          <a:ext cx="1887538" cy="457200"/>
        </p:xfrm>
        <a:graphic>
          <a:graphicData uri="http://schemas.openxmlformats.org/presentationml/2006/ole">
            <mc:AlternateContent xmlns:mc="http://schemas.openxmlformats.org/markup-compatibility/2006">
              <mc:Choice xmlns:v="urn:schemas-microsoft-com:vml" Requires="v">
                <p:oleObj spid="_x0000_s18443" name="Equation" r:id="rId9" imgW="952200" imgH="228600" progId="Equation.3">
                  <p:embed/>
                </p:oleObj>
              </mc:Choice>
              <mc:Fallback>
                <p:oleObj name="Equation" r:id="rId9" imgW="95220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0225" y="5516563"/>
                        <a:ext cx="18875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11"/>
          <p:cNvGraphicFramePr>
            <a:graphicFrameLocks noChangeAspect="1"/>
          </p:cNvGraphicFramePr>
          <p:nvPr/>
        </p:nvGraphicFramePr>
        <p:xfrm>
          <a:off x="4356100" y="5516563"/>
          <a:ext cx="2343150" cy="457200"/>
        </p:xfrm>
        <a:graphic>
          <a:graphicData uri="http://schemas.openxmlformats.org/presentationml/2006/ole">
            <mc:AlternateContent xmlns:mc="http://schemas.openxmlformats.org/markup-compatibility/2006">
              <mc:Choice xmlns:v="urn:schemas-microsoft-com:vml" Requires="v">
                <p:oleObj spid="_x0000_s18444" name="Equation" r:id="rId11" imgW="1193800" imgH="228600" progId="Equation.3">
                  <p:embed/>
                </p:oleObj>
              </mc:Choice>
              <mc:Fallback>
                <p:oleObj name="Equation" r:id="rId11" imgW="1193800" imgH="228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6100" y="5516563"/>
                        <a:ext cx="2343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3"/>
          <p:cNvSpPr>
            <a:spLocks noChangeArrowheads="1"/>
          </p:cNvSpPr>
          <p:nvPr/>
        </p:nvSpPr>
        <p:spPr bwMode="auto">
          <a:xfrm>
            <a:off x="0" y="2833048"/>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fr-CA" sz="2400" dirty="0" err="1" smtClean="0"/>
              <a:t>Associated</a:t>
            </a:r>
            <a:r>
              <a:rPr lang="fr-CA" sz="2400" dirty="0" smtClean="0"/>
              <a:t> information content and </a:t>
            </a:r>
            <a:r>
              <a:rPr lang="fr-CA" sz="2400" dirty="0" err="1" smtClean="0"/>
              <a:t>observability</a:t>
            </a:r>
            <a:endParaRPr lang="fr-CA" sz="2400" dirty="0" smtClean="0"/>
          </a:p>
        </p:txBody>
      </p:sp>
      <p:sp>
        <p:nvSpPr>
          <p:cNvPr id="21509" name="Rectangle 3"/>
          <p:cNvSpPr>
            <a:spLocks noGrp="1" noChangeArrowheads="1"/>
          </p:cNvSpPr>
          <p:nvPr>
            <p:ph idx="1"/>
          </p:nvPr>
        </p:nvSpPr>
        <p:spPr/>
        <p:txBody>
          <a:bodyPr/>
          <a:lstStyle/>
          <a:p>
            <a:r>
              <a:rPr lang="fr-CA" dirty="0" err="1" smtClean="0"/>
              <a:t>Correlation</a:t>
            </a:r>
            <a:r>
              <a:rPr lang="fr-CA" dirty="0" smtClean="0"/>
              <a:t> </a:t>
            </a:r>
            <a:r>
              <a:rPr lang="fr-CA" dirty="0" err="1" smtClean="0"/>
              <a:t>between</a:t>
            </a:r>
            <a:r>
              <a:rPr lang="fr-CA" dirty="0" smtClean="0"/>
              <a:t> the innovations and a structure </a:t>
            </a:r>
            <a:r>
              <a:rPr lang="fr-CA" dirty="0" err="1" smtClean="0"/>
              <a:t>function</a:t>
            </a:r>
            <a:endParaRPr lang="fr-CA" dirty="0" smtClean="0"/>
          </a:p>
          <a:p>
            <a:r>
              <a:rPr lang="fr-CA" dirty="0" smtClean="0"/>
              <a:t>This </a:t>
            </a:r>
            <a:r>
              <a:rPr lang="fr-CA" dirty="0" err="1" smtClean="0"/>
              <a:t>defines</a:t>
            </a:r>
            <a:r>
              <a:rPr lang="fr-CA" dirty="0" smtClean="0"/>
              <a:t> the </a:t>
            </a:r>
            <a:r>
              <a:rPr lang="fr-CA" dirty="0" err="1" smtClean="0"/>
              <a:t>observability</a:t>
            </a:r>
            <a:r>
              <a:rPr lang="fr-CA" dirty="0" smtClean="0"/>
              <a:t> of a structure </a:t>
            </a:r>
            <a:r>
              <a:rPr lang="fr-CA" dirty="0" err="1" smtClean="0"/>
              <a:t>functions</a:t>
            </a:r>
            <a:endParaRPr lang="fr-CA" dirty="0" smtClean="0"/>
          </a:p>
          <a:p>
            <a:pPr lvl="1"/>
            <a:r>
              <a:rPr lang="fr-CA" dirty="0" smtClean="0"/>
              <a:t>Can the observations </a:t>
            </a:r>
            <a:r>
              <a:rPr lang="fr-CA" dirty="0" err="1" smtClean="0"/>
              <a:t>detect</a:t>
            </a:r>
            <a:r>
              <a:rPr lang="fr-CA" dirty="0" smtClean="0"/>
              <a:t> a </a:t>
            </a:r>
            <a:r>
              <a:rPr lang="fr-CA" dirty="0" err="1" smtClean="0"/>
              <a:t>given</a:t>
            </a:r>
            <a:r>
              <a:rPr lang="fr-CA" dirty="0" smtClean="0"/>
              <a:t> structure </a:t>
            </a:r>
            <a:r>
              <a:rPr lang="fr-CA" dirty="0" err="1" smtClean="0"/>
              <a:t>function</a:t>
            </a:r>
            <a:endParaRPr lang="fr-CA" dirty="0" smtClean="0"/>
          </a:p>
        </p:txBody>
      </p:sp>
      <p:sp>
        <p:nvSpPr>
          <p:cNvPr id="21510" name="Rectangle 5"/>
          <p:cNvSpPr>
            <a:spLocks noChangeArrowheads="1"/>
          </p:cNvSpPr>
          <p:nvPr/>
        </p:nvSpPr>
        <p:spPr bwMode="auto">
          <a:xfrm>
            <a:off x="0" y="298386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sp>
        <p:nvSpPr>
          <p:cNvPr id="21511" name="Rectangle 6"/>
          <p:cNvSpPr>
            <a:spLocks noChangeArrowheads="1"/>
          </p:cNvSpPr>
          <p:nvPr/>
        </p:nvSpPr>
        <p:spPr bwMode="auto">
          <a:xfrm>
            <a:off x="0" y="3412486"/>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sp>
        <p:nvSpPr>
          <p:cNvPr id="21512" name="Rectangle 8"/>
          <p:cNvSpPr>
            <a:spLocks noChangeArrowheads="1"/>
          </p:cNvSpPr>
          <p:nvPr/>
        </p:nvSpPr>
        <p:spPr bwMode="auto">
          <a:xfrm>
            <a:off x="0" y="296481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FR"/>
          </a:p>
        </p:txBody>
      </p:sp>
      <p:graphicFrame>
        <p:nvGraphicFramePr>
          <p:cNvPr id="21507" name="Object 7"/>
          <p:cNvGraphicFramePr>
            <a:graphicFrameLocks noChangeAspect="1"/>
          </p:cNvGraphicFramePr>
          <p:nvPr/>
        </p:nvGraphicFramePr>
        <p:xfrm>
          <a:off x="2051050" y="3644901"/>
          <a:ext cx="5651500" cy="917575"/>
        </p:xfrm>
        <a:graphic>
          <a:graphicData uri="http://schemas.openxmlformats.org/presentationml/2006/ole">
            <mc:AlternateContent xmlns:mc="http://schemas.openxmlformats.org/markup-compatibility/2006">
              <mc:Choice xmlns:v="urn:schemas-microsoft-com:vml" Requires="v">
                <p:oleObj spid="_x0000_s19461" name="Equation" r:id="rId3" imgW="2857320" imgH="457200" progId="Equation.3">
                  <p:embed/>
                </p:oleObj>
              </mc:Choice>
              <mc:Fallback>
                <p:oleObj name="Equation" r:id="rId3" imgW="2857320" imgH="457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644901"/>
                        <a:ext cx="56515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CA" smtClean="0"/>
              <a:t>Example from 1D-Var experiments</a:t>
            </a:r>
          </a:p>
        </p:txBody>
      </p:sp>
      <p:sp>
        <p:nvSpPr>
          <p:cNvPr id="45059" name="Rectangle 3"/>
          <p:cNvSpPr>
            <a:spLocks noGrp="1" noChangeArrowheads="1"/>
          </p:cNvSpPr>
          <p:nvPr>
            <p:ph idx="1"/>
          </p:nvPr>
        </p:nvSpPr>
        <p:spPr/>
        <p:txBody>
          <a:bodyPr/>
          <a:lstStyle/>
          <a:p>
            <a:r>
              <a:rPr lang="fr-CA" smtClean="0"/>
              <a:t>Consider the following cases</a:t>
            </a:r>
          </a:p>
          <a:p>
            <a:pPr lvl="1"/>
            <a:r>
              <a:rPr lang="fr-CA" smtClean="0"/>
              <a:t>Observations are generated from the same structure function as that used in the assimilation</a:t>
            </a:r>
          </a:p>
          <a:p>
            <a:pPr lvl="1"/>
            <a:r>
              <a:rPr lang="fr-CA" smtClean="0"/>
              <a:t>Observations are generated from a different structure function (phase shift)</a:t>
            </a:r>
          </a:p>
          <a:p>
            <a:pPr lvl="1"/>
            <a:r>
              <a:rPr lang="fr-CA" smtClean="0"/>
              <a:t>Signal has an amplitude lower than the level of observation error</a:t>
            </a:r>
          </a:p>
          <a:p>
            <a:endParaRPr lang="fr-CA" smtClean="0"/>
          </a:p>
          <a:p>
            <a:pPr lvl="1"/>
            <a:endParaRPr lang="fr-CA"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4"/>
          <p:cNvSpPr>
            <a:spLocks noGrp="1" noChangeArrowheads="1"/>
          </p:cNvSpPr>
          <p:nvPr>
            <p:ph type="title"/>
          </p:nvPr>
        </p:nvSpPr>
        <p:spPr>
          <a:xfrm>
            <a:off x="1116013" y="1196975"/>
            <a:ext cx="7772400" cy="533400"/>
          </a:xfrm>
        </p:spPr>
        <p:txBody>
          <a:bodyPr/>
          <a:lstStyle/>
          <a:p>
            <a:r>
              <a:rPr lang="fr-CA" sz="2400" dirty="0" err="1" smtClean="0">
                <a:solidFill>
                  <a:schemeClr val="accent6">
                    <a:lumMod val="75000"/>
                  </a:schemeClr>
                </a:solidFill>
              </a:rPr>
              <a:t>Observability</a:t>
            </a:r>
            <a:r>
              <a:rPr lang="fr-CA" sz="2400" dirty="0" smtClean="0">
                <a:solidFill>
                  <a:schemeClr val="accent6">
                    <a:lumMod val="75000"/>
                  </a:schemeClr>
                </a:solidFill>
              </a:rPr>
              <a:t> as a </a:t>
            </a:r>
            <a:r>
              <a:rPr lang="fr-CA" sz="2400" dirty="0" err="1" smtClean="0">
                <a:solidFill>
                  <a:schemeClr val="accent6">
                    <a:lumMod val="75000"/>
                  </a:schemeClr>
                </a:solidFill>
              </a:rPr>
              <a:t>function</a:t>
            </a:r>
            <a:r>
              <a:rPr lang="fr-CA" sz="2400" dirty="0" smtClean="0">
                <a:solidFill>
                  <a:schemeClr val="accent6">
                    <a:lumMod val="75000"/>
                  </a:schemeClr>
                </a:solidFill>
              </a:rPr>
              <a:t> of observation </a:t>
            </a:r>
            <a:r>
              <a:rPr lang="fr-CA" sz="2400" dirty="0" err="1" smtClean="0">
                <a:solidFill>
                  <a:schemeClr val="accent6">
                    <a:lumMod val="75000"/>
                  </a:schemeClr>
                </a:solidFill>
              </a:rPr>
              <a:t>error</a:t>
            </a:r>
            <a:endParaRPr lang="fr-CA" sz="2400" dirty="0" smtClean="0">
              <a:solidFill>
                <a:schemeClr val="accent6">
                  <a:lumMod val="75000"/>
                </a:schemeClr>
              </a:solidFill>
            </a:endParaRPr>
          </a:p>
        </p:txBody>
      </p:sp>
      <p:sp>
        <p:nvSpPr>
          <p:cNvPr id="22536" name="Rectangle 15"/>
          <p:cNvSpPr>
            <a:spLocks noChangeArrowheads="1"/>
          </p:cNvSpPr>
          <p:nvPr/>
        </p:nvSpPr>
        <p:spPr bwMode="auto">
          <a:xfrm>
            <a:off x="1079501" y="1194108"/>
            <a:ext cx="184710" cy="461655"/>
          </a:xfrm>
          <a:prstGeom prst="rect">
            <a:avLst/>
          </a:prstGeom>
          <a:noFill/>
          <a:ln w="12700">
            <a:noFill/>
            <a:miter lim="800000"/>
            <a:headEnd type="none" w="sm" len="sm"/>
            <a:tailEnd type="none" w="sm" len="sm"/>
          </a:ln>
        </p:spPr>
        <p:txBody>
          <a:bodyPr wrap="none" lIns="91430" tIns="45715" rIns="91430" bIns="45715" anchor="b">
            <a:spAutoFit/>
          </a:bodyPr>
          <a:lstStyle/>
          <a:p>
            <a:endParaRPr lang="fr-FR"/>
          </a:p>
        </p:txBody>
      </p:sp>
      <p:sp>
        <p:nvSpPr>
          <p:cNvPr id="22537" name="Rectangle 17"/>
          <p:cNvSpPr>
            <a:spLocks noChangeArrowheads="1"/>
          </p:cNvSpPr>
          <p:nvPr/>
        </p:nvSpPr>
        <p:spPr bwMode="auto">
          <a:xfrm>
            <a:off x="1079501" y="735320"/>
            <a:ext cx="184710" cy="461655"/>
          </a:xfrm>
          <a:prstGeom prst="rect">
            <a:avLst/>
          </a:prstGeom>
          <a:noFill/>
          <a:ln w="12700">
            <a:noFill/>
            <a:miter lim="800000"/>
            <a:headEnd type="none" w="sm" len="sm"/>
            <a:tailEnd type="none" w="sm" len="sm"/>
          </a:ln>
        </p:spPr>
        <p:txBody>
          <a:bodyPr wrap="none" lIns="91430" tIns="45715" rIns="91430" bIns="45715" anchor="b">
            <a:spAutoFit/>
          </a:bodyPr>
          <a:lstStyle/>
          <a:p>
            <a:endParaRPr lang="fr-FR"/>
          </a:p>
        </p:txBody>
      </p:sp>
      <p:graphicFrame>
        <p:nvGraphicFramePr>
          <p:cNvPr id="143742" name="Group 382"/>
          <p:cNvGraphicFramePr>
            <a:graphicFrameLocks noGrp="1"/>
          </p:cNvGraphicFramePr>
          <p:nvPr/>
        </p:nvGraphicFramePr>
        <p:xfrm>
          <a:off x="1258889" y="1773239"/>
          <a:ext cx="6626225" cy="3249930"/>
        </p:xfrm>
        <a:graphic>
          <a:graphicData uri="http://schemas.openxmlformats.org/drawingml/2006/table">
            <a:tbl>
              <a:tblPr/>
              <a:tblGrid>
                <a:gridCol w="1873250"/>
                <a:gridCol w="1439862"/>
                <a:gridCol w="1322388"/>
                <a:gridCol w="911225"/>
                <a:gridCol w="1079500"/>
              </a:tblGrid>
              <a:tr h="518160">
                <a:tc rowSpan="4">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1400" b="1" i="0" u="none" strike="noStrike" cap="none" normalizeH="0" baseline="0" dirty="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cs typeface="Times New Roman" pitchFamily="18" charset="0"/>
                        </a:rPr>
                        <a:t>Nb obs.</a:t>
                      </a:r>
                      <a:endParaRPr kumimoji="0" lang="en-CA"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1049338" rtl="0" eaLnBrk="0" fontAlgn="base" latinLnBrk="0" hangingPunct="0">
                        <a:lnSpc>
                          <a:spcPct val="100000"/>
                        </a:lnSpc>
                        <a:spcBef>
                          <a:spcPct val="20000"/>
                        </a:spcBef>
                        <a:spcAft>
                          <a:spcPct val="0"/>
                        </a:spcAft>
                        <a:buClrTx/>
                        <a:buSzTx/>
                        <a:buFontTx/>
                        <a:buNone/>
                        <a:tabLst/>
                      </a:pPr>
                      <a:r>
                        <a:rPr kumimoji="0" lang="fr-CA" sz="1400" b="1" i="0" u="none" strike="noStrike" cap="none" normalizeH="0" baseline="0" smtClean="0">
                          <a:ln>
                            <a:noFill/>
                          </a:ln>
                          <a:solidFill>
                            <a:schemeClr val="tx2"/>
                          </a:solidFill>
                          <a:effectLst/>
                          <a:latin typeface="Arial" pitchFamily="34" charset="0"/>
                        </a:rPr>
                        <a:t>C</a:t>
                      </a:r>
                      <a:r>
                        <a:rPr kumimoji="0" lang="fr-CA" sz="1400" b="1" i="0" u="none" strike="noStrike" cap="none" normalizeH="0" baseline="-25000" smtClean="0">
                          <a:ln>
                            <a:noFill/>
                          </a:ln>
                          <a:solidFill>
                            <a:schemeClr val="tx2"/>
                          </a:solidFill>
                          <a:effectLst/>
                          <a:latin typeface="Arial" pitchFamily="34" charset="0"/>
                        </a:rPr>
                        <a:t>1</a:t>
                      </a:r>
                      <a:endParaRPr kumimoji="0" lang="fr-CA" sz="1400" b="1" i="0" u="none" strike="noStrike" cap="none" normalizeH="0" baseline="0" smtClean="0">
                        <a:ln>
                          <a:noFill/>
                        </a:ln>
                        <a:solidFill>
                          <a:schemeClr val="tx2"/>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1049338" rtl="0" eaLnBrk="0" fontAlgn="base" latinLnBrk="0" hangingPunct="0">
                        <a:lnSpc>
                          <a:spcPct val="100000"/>
                        </a:lnSpc>
                        <a:spcBef>
                          <a:spcPct val="20000"/>
                        </a:spcBef>
                        <a:spcAft>
                          <a:spcPct val="0"/>
                        </a:spcAft>
                        <a:buClrTx/>
                        <a:buSzTx/>
                        <a:buFontTx/>
                        <a:buNone/>
                        <a:tabLst/>
                      </a:pPr>
                      <a:r>
                        <a:rPr kumimoji="0" lang="fr-CA" sz="1400" b="1" i="0" u="none" strike="noStrike" cap="none" normalizeH="0" baseline="0" smtClean="0">
                          <a:ln>
                            <a:noFill/>
                          </a:ln>
                          <a:solidFill>
                            <a:schemeClr val="tx2"/>
                          </a:solidFill>
                          <a:effectLst/>
                          <a:latin typeface="Arial" pitchFamily="34" charset="0"/>
                        </a:rPr>
                        <a:t>C</a:t>
                      </a:r>
                      <a:r>
                        <a:rPr kumimoji="0" lang="fr-CA" sz="1400" b="1" i="0" u="none" strike="noStrike" cap="none" normalizeH="0" baseline="-25000" smtClean="0">
                          <a:ln>
                            <a:noFill/>
                          </a:ln>
                          <a:solidFill>
                            <a:schemeClr val="tx2"/>
                          </a:solidFill>
                          <a:effectLst/>
                          <a:latin typeface="Arial" pitchFamily="34" charset="0"/>
                        </a:rPr>
                        <a:t>2</a:t>
                      </a:r>
                      <a:endParaRPr kumimoji="0" lang="fr-CA" sz="1400" b="1" i="0" u="none" strike="noStrike" cap="none" normalizeH="0" baseline="0" smtClean="0">
                        <a:ln>
                          <a:noFill/>
                        </a:ln>
                        <a:solidFill>
                          <a:schemeClr val="tx2"/>
                        </a:solidFill>
                        <a:effectLst/>
                        <a:latin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fr-CA"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smtClean="0">
                          <a:ln>
                            <a:noFill/>
                          </a:ln>
                          <a:solidFill>
                            <a:schemeClr val="tx1"/>
                          </a:solidFill>
                          <a:effectLst/>
                          <a:latin typeface="Arial" pitchFamily="34" charset="0"/>
                          <a:cs typeface="Times New Roman" pitchFamily="18" charset="0"/>
                        </a:rPr>
                        <a:t>ρ</a:t>
                      </a:r>
                      <a:endParaRPr kumimoji="0" lang="fr-CA"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19710">
                <a:tc vMerge="1">
                  <a:txBody>
                    <a:bodyPr/>
                    <a:lstStyle/>
                    <a:p>
                      <a:endParaRPr lang="en-US"/>
                    </a:p>
                  </a:txBody>
                  <a:tcPr/>
                </a:tc>
                <a:tc>
                  <a:txBody>
                    <a:bodyPr/>
                    <a:lstStyle/>
                    <a:p>
                      <a:pPr algn="ctr">
                        <a:spcAft>
                          <a:spcPts val="0"/>
                        </a:spcAft>
                      </a:pPr>
                      <a:r>
                        <a:rPr lang="en-CA" sz="1400">
                          <a:latin typeface="+mn-lt"/>
                          <a:ea typeface="Times New Roman"/>
                          <a:cs typeface="Times New Roman"/>
                        </a:rPr>
                        <a:t>10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1.29</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0.64</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0.99</a:t>
                      </a:r>
                      <a:endParaRPr lang="fr-CA" sz="140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19710">
                <a:tc vMerge="1">
                  <a:txBody>
                    <a:bodyPr/>
                    <a:lstStyle/>
                    <a:p>
                      <a:endParaRPr lang="en-US"/>
                    </a:p>
                  </a:txBody>
                  <a:tcPr/>
                </a:tc>
                <a:tc>
                  <a:txBody>
                    <a:bodyPr/>
                    <a:lstStyle/>
                    <a:p>
                      <a:pPr algn="ctr">
                        <a:spcAft>
                          <a:spcPts val="0"/>
                        </a:spcAft>
                      </a:pPr>
                      <a:r>
                        <a:rPr lang="en-CA" sz="1400">
                          <a:latin typeface="+mn-lt"/>
                          <a:ea typeface="Times New Roman"/>
                          <a:cs typeface="Times New Roman"/>
                        </a:rPr>
                        <a:t>20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1.96</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0.97</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0.99</a:t>
                      </a:r>
                      <a:endParaRPr lang="fr-CA" sz="140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19710">
                <a:tc vMerge="1">
                  <a:txBody>
                    <a:bodyPr/>
                    <a:lstStyle/>
                    <a:p>
                      <a:endParaRPr lang="en-US"/>
                    </a:p>
                  </a:txBody>
                  <a:tcPr/>
                </a:tc>
                <a:tc>
                  <a:txBody>
                    <a:bodyPr/>
                    <a:lstStyle/>
                    <a:p>
                      <a:pPr algn="ctr">
                        <a:spcAft>
                          <a:spcPts val="0"/>
                        </a:spcAft>
                      </a:pPr>
                      <a:r>
                        <a:rPr lang="en-CA" sz="1400">
                          <a:latin typeface="+mn-lt"/>
                          <a:ea typeface="Times New Roman"/>
                          <a:cs typeface="Times New Roman"/>
                        </a:rPr>
                        <a:t>40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2.26</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1.13</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dirty="0">
                          <a:latin typeface="+mn-lt"/>
                          <a:ea typeface="Times New Roman"/>
                          <a:cs typeface="Times New Roman"/>
                        </a:rPr>
                        <a:t>1.</a:t>
                      </a:r>
                      <a:endParaRPr lang="fr-CA" sz="1400" dirty="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gridSpan="5">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1400" b="1" i="0" u="none" strike="noStrike" cap="none" normalizeH="0" baseline="0" dirty="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710">
                <a:tc rowSpan="3">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fr-CA" sz="14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endParaRPr kumimoji="0" lang="fr-CA" sz="14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pitchFamily="34" charset="0"/>
                          <a:cs typeface="Times New Roman" pitchFamily="18" charset="0"/>
                        </a:rPr>
                        <a:t>=1</a:t>
                      </a:r>
                      <a:endParaRPr kumimoji="0" lang="fr-CA"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10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0.95</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0.64</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0.38</a:t>
                      </a:r>
                      <a:endParaRPr lang="fr-CA" sz="140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19710">
                <a:tc vMerge="1">
                  <a:txBody>
                    <a:bodyPr/>
                    <a:lstStyle/>
                    <a:p>
                      <a:endParaRPr lang="en-US"/>
                    </a:p>
                  </a:txBody>
                  <a:tcPr/>
                </a:tc>
                <a:tc>
                  <a:txBody>
                    <a:bodyPr/>
                    <a:lstStyle/>
                    <a:p>
                      <a:pPr algn="ctr">
                        <a:spcAft>
                          <a:spcPts val="0"/>
                        </a:spcAft>
                      </a:pPr>
                      <a:r>
                        <a:rPr lang="en-CA" sz="1400">
                          <a:latin typeface="+mn-lt"/>
                          <a:ea typeface="Times New Roman"/>
                          <a:cs typeface="Times New Roman"/>
                        </a:rPr>
                        <a:t>20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1.15</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0.97</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Times New Roman"/>
                          <a:cs typeface="Times New Roman"/>
                        </a:rPr>
                        <a:t>0.22</a:t>
                      </a:r>
                      <a:endParaRPr lang="fr-CA" sz="140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algn="ctr">
                        <a:spcAft>
                          <a:spcPts val="0"/>
                        </a:spcAft>
                      </a:pPr>
                      <a:r>
                        <a:rPr lang="en-CA" sz="1400">
                          <a:latin typeface="+mn-lt"/>
                          <a:ea typeface="Times New Roman"/>
                          <a:cs typeface="Times New Roman"/>
                        </a:rPr>
                        <a:t>40 obs.</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1.48</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mn-lt"/>
                          <a:ea typeface="Arial Unicode MS"/>
                          <a:cs typeface="Times New Roman"/>
                        </a:rPr>
                        <a:t>1.13</a:t>
                      </a:r>
                      <a:endParaRPr lang="fr-CA" sz="1400">
                        <a:latin typeface="+mn-lt"/>
                        <a:ea typeface="Times New Roman"/>
                        <a:cs typeface="Times New Roman"/>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dirty="0">
                          <a:latin typeface="+mn-lt"/>
                          <a:ea typeface="Times New Roman"/>
                          <a:cs typeface="Times New Roman"/>
                        </a:rPr>
                        <a:t>0.20</a:t>
                      </a:r>
                      <a:endParaRPr lang="fr-CA" sz="1400" dirty="0">
                        <a:latin typeface="+mn-lt"/>
                        <a:ea typeface="Times New Roman"/>
                        <a:cs typeface="Times New Roman"/>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gridSpan="5">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14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710">
                <a:tc rowSpan="3">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smtClean="0">
                          <a:ln>
                            <a:noFill/>
                          </a:ln>
                          <a:solidFill>
                            <a:schemeClr val="tx1"/>
                          </a:solidFill>
                          <a:effectLst/>
                          <a:latin typeface="Arial" pitchFamily="34" charset="0"/>
                          <a:cs typeface="Times New Roman" pitchFamily="18" charset="0"/>
                        </a:rPr>
                        <a:t>     </a:t>
                      </a:r>
                    </a:p>
                    <a:p>
                      <a:pPr marL="0" marR="0" lvl="0" indent="0" algn="ctr" defTabSz="762000" rtl="0" eaLnBrk="0" fontAlgn="base" latinLnBrk="0" hangingPunct="0">
                        <a:lnSpc>
                          <a:spcPct val="100000"/>
                        </a:lnSpc>
                        <a:spcBef>
                          <a:spcPct val="0"/>
                        </a:spcBef>
                        <a:spcAft>
                          <a:spcPct val="0"/>
                        </a:spcAft>
                        <a:buClrTx/>
                        <a:buSzTx/>
                        <a:buFontTx/>
                        <a:buNone/>
                        <a:tabLst/>
                      </a:pPr>
                      <a:endParaRPr kumimoji="0" lang="fr-CA" sz="1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smtClean="0">
                          <a:ln>
                            <a:noFill/>
                          </a:ln>
                          <a:solidFill>
                            <a:schemeClr val="tx1"/>
                          </a:solidFill>
                          <a:effectLst/>
                          <a:latin typeface="Arial" pitchFamily="34" charset="0"/>
                          <a:cs typeface="Times New Roman" pitchFamily="18" charset="0"/>
                        </a:rPr>
                        <a:t> =4</a:t>
                      </a:r>
                      <a:endParaRPr kumimoji="0" lang="fr-CA"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Times New Roman"/>
                          <a:cs typeface="Arial" pitchFamily="34" charset="0"/>
                        </a:rPr>
                        <a:t>10 obs.</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0.89</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0.64</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Times New Roman"/>
                          <a:cs typeface="Arial" pitchFamily="34" charset="0"/>
                        </a:rPr>
                        <a:t>0.17</a:t>
                      </a:r>
                      <a:endParaRPr lang="fr-CA" sz="1400">
                        <a:latin typeface="Arial" pitchFamily="34" charset="0"/>
                        <a:ea typeface="Times New Roman"/>
                        <a:cs typeface="Arial" pitchFamily="34" charset="0"/>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19710">
                <a:tc vMerge="1">
                  <a:txBody>
                    <a:bodyPr/>
                    <a:lstStyle/>
                    <a:p>
                      <a:endParaRPr lang="en-US"/>
                    </a:p>
                  </a:txBody>
                  <a:tcPr/>
                </a:tc>
                <a:tc>
                  <a:txBody>
                    <a:bodyPr/>
                    <a:lstStyle/>
                    <a:p>
                      <a:pPr algn="ctr">
                        <a:spcAft>
                          <a:spcPts val="0"/>
                        </a:spcAft>
                      </a:pPr>
                      <a:r>
                        <a:rPr lang="en-CA" sz="1400">
                          <a:latin typeface="Arial" pitchFamily="34" charset="0"/>
                          <a:ea typeface="Times New Roman"/>
                          <a:cs typeface="Arial" pitchFamily="34" charset="0"/>
                        </a:rPr>
                        <a:t>20 obs.</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0.89</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0.97</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Times New Roman"/>
                          <a:cs typeface="Arial" pitchFamily="34" charset="0"/>
                        </a:rPr>
                        <a:t>0.11</a:t>
                      </a:r>
                      <a:endParaRPr lang="fr-CA" sz="1400">
                        <a:latin typeface="Arial" pitchFamily="34" charset="0"/>
                        <a:ea typeface="Times New Roman"/>
                        <a:cs typeface="Arial" pitchFamily="34" charset="0"/>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algn="ctr">
                        <a:spcAft>
                          <a:spcPts val="0"/>
                        </a:spcAft>
                      </a:pPr>
                      <a:r>
                        <a:rPr lang="en-CA" sz="1400">
                          <a:latin typeface="Arial" pitchFamily="34" charset="0"/>
                          <a:ea typeface="Times New Roman"/>
                          <a:cs typeface="Arial" pitchFamily="34" charset="0"/>
                        </a:rPr>
                        <a:t>40 obs.</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0.87</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a:latin typeface="Arial" pitchFamily="34" charset="0"/>
                          <a:ea typeface="Arial Unicode MS"/>
                          <a:cs typeface="Arial" pitchFamily="34" charset="0"/>
                        </a:rPr>
                        <a:t>1.13</a:t>
                      </a:r>
                      <a:endParaRPr lang="fr-CA" sz="1400">
                        <a:latin typeface="Arial" pitchFamily="34" charset="0"/>
                        <a:ea typeface="Times New Roman"/>
                        <a:cs typeface="Arial" pitchFamily="34" charset="0"/>
                      </a:endParaRPr>
                    </a:p>
                  </a:txBody>
                  <a:tcPr marL="6350" marR="6350" marT="6350" marB="0" anchor="b">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ctr">
                        <a:spcAft>
                          <a:spcPts val="0"/>
                        </a:spcAft>
                      </a:pPr>
                      <a:r>
                        <a:rPr lang="en-CA" sz="1400" dirty="0">
                          <a:latin typeface="Arial" pitchFamily="34" charset="0"/>
                          <a:ea typeface="Times New Roman"/>
                          <a:cs typeface="Arial" pitchFamily="34" charset="0"/>
                        </a:rPr>
                        <a:t>0.08</a:t>
                      </a:r>
                      <a:endParaRPr lang="fr-CA" sz="1400" dirty="0">
                        <a:latin typeface="Arial" pitchFamily="34" charset="0"/>
                        <a:ea typeface="Times New Roman"/>
                        <a:cs typeface="Arial" pitchFamily="34" charset="0"/>
                      </a:endParaRPr>
                    </a:p>
                  </a:txBody>
                  <a:tcPr marL="6350" marR="6350" marT="635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graphicFrame>
        <p:nvGraphicFramePr>
          <p:cNvPr id="22530" name="Object 7"/>
          <p:cNvGraphicFramePr>
            <a:graphicFrameLocks noChangeAspect="1"/>
          </p:cNvGraphicFramePr>
          <p:nvPr/>
        </p:nvGraphicFramePr>
        <p:xfrm>
          <a:off x="1784350" y="3644900"/>
          <a:ext cx="298450" cy="341313"/>
        </p:xfrm>
        <a:graphic>
          <a:graphicData uri="http://schemas.openxmlformats.org/presentationml/2006/ole">
            <mc:AlternateContent xmlns:mc="http://schemas.openxmlformats.org/markup-compatibility/2006">
              <mc:Choice xmlns:v="urn:schemas-microsoft-com:vml" Requires="v">
                <p:oleObj spid="_x0000_s20488" name="Equation" r:id="rId3" imgW="203112" imgH="228501" progId="Equation.3">
                  <p:embed/>
                </p:oleObj>
              </mc:Choice>
              <mc:Fallback>
                <p:oleObj name="Equation" r:id="rId3" imgW="203112" imgH="228501"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3644900"/>
                        <a:ext cx="298450"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5"/>
          <p:cNvGraphicFramePr>
            <a:graphicFrameLocks noChangeAspect="1"/>
          </p:cNvGraphicFramePr>
          <p:nvPr/>
        </p:nvGraphicFramePr>
        <p:xfrm>
          <a:off x="1825625" y="4681539"/>
          <a:ext cx="298450" cy="341312"/>
        </p:xfrm>
        <a:graphic>
          <a:graphicData uri="http://schemas.openxmlformats.org/presentationml/2006/ole">
            <mc:AlternateContent xmlns:mc="http://schemas.openxmlformats.org/markup-compatibility/2006">
              <mc:Choice xmlns:v="urn:schemas-microsoft-com:vml" Requires="v">
                <p:oleObj spid="_x0000_s20489" name="Equation" r:id="rId5" imgW="203112" imgH="228501" progId="Equation.3">
                  <p:embed/>
                </p:oleObj>
              </mc:Choice>
              <mc:Fallback>
                <p:oleObj name="Equation" r:id="rId5" imgW="203112"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25" y="4681539"/>
                        <a:ext cx="298450"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11"/>
          <p:cNvGraphicFramePr>
            <a:graphicFrameLocks noChangeAspect="1"/>
          </p:cNvGraphicFramePr>
          <p:nvPr/>
        </p:nvGraphicFramePr>
        <p:xfrm>
          <a:off x="1593850" y="2276475"/>
          <a:ext cx="933450" cy="285750"/>
        </p:xfrm>
        <a:graphic>
          <a:graphicData uri="http://schemas.openxmlformats.org/presentationml/2006/ole">
            <mc:AlternateContent xmlns:mc="http://schemas.openxmlformats.org/markup-compatibility/2006">
              <mc:Choice xmlns:v="urn:schemas-microsoft-com:vml" Requires="v">
                <p:oleObj spid="_x0000_s20490" name="Equation" r:id="rId7" imgW="622300" imgH="190500" progId="Equation.3">
                  <p:embed/>
                </p:oleObj>
              </mc:Choice>
              <mc:Fallback>
                <p:oleObj name="Equation" r:id="rId7" imgW="622300" imgH="1905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850" y="2276475"/>
                        <a:ext cx="9334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8"/>
          <p:cNvGraphicFramePr>
            <a:graphicFrameLocks noChangeAspect="1"/>
          </p:cNvGraphicFramePr>
          <p:nvPr/>
        </p:nvGraphicFramePr>
        <p:xfrm>
          <a:off x="1403350" y="3357563"/>
          <a:ext cx="1314450" cy="304800"/>
        </p:xfrm>
        <a:graphic>
          <a:graphicData uri="http://schemas.openxmlformats.org/presentationml/2006/ole">
            <mc:AlternateContent xmlns:mc="http://schemas.openxmlformats.org/markup-compatibility/2006">
              <mc:Choice xmlns:v="urn:schemas-microsoft-com:vml" Requires="v">
                <p:oleObj spid="_x0000_s20491" name="Equation" r:id="rId9" imgW="876300" imgH="203200" progId="Equation.3">
                  <p:embed/>
                </p:oleObj>
              </mc:Choice>
              <mc:Fallback>
                <p:oleObj name="Equation" r:id="rId9" imgW="876300" imgH="203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3357563"/>
                        <a:ext cx="13144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1403350" y="4292600"/>
          <a:ext cx="1314450" cy="304800"/>
        </p:xfrm>
        <a:graphic>
          <a:graphicData uri="http://schemas.openxmlformats.org/presentationml/2006/ole">
            <mc:AlternateContent xmlns:mc="http://schemas.openxmlformats.org/markup-compatibility/2006">
              <mc:Choice xmlns:v="urn:schemas-microsoft-com:vml" Requires="v">
                <p:oleObj spid="_x0000_s20492" name="Equation" r:id="rId11" imgW="876300" imgH="203200" progId="Equation.3">
                  <p:embed/>
                </p:oleObj>
              </mc:Choice>
              <mc:Fallback>
                <p:oleObj name="Equation" r:id="rId11" imgW="876300" imgH="2032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4292600"/>
                        <a:ext cx="13144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Outline</a:t>
            </a:r>
            <a:endParaRPr lang="fr-CA" dirty="0"/>
          </a:p>
        </p:txBody>
      </p:sp>
      <p:sp>
        <p:nvSpPr>
          <p:cNvPr id="3" name="Espace réservé du contenu 2"/>
          <p:cNvSpPr>
            <a:spLocks noGrp="1"/>
          </p:cNvSpPr>
          <p:nvPr>
            <p:ph idx="1"/>
          </p:nvPr>
        </p:nvSpPr>
        <p:spPr/>
        <p:txBody>
          <a:bodyPr/>
          <a:lstStyle/>
          <a:p>
            <a:r>
              <a:rPr lang="fr-CA" dirty="0" err="1" smtClean="0"/>
              <a:t>Assessing</a:t>
            </a:r>
            <a:r>
              <a:rPr lang="fr-CA" dirty="0" smtClean="0"/>
              <a:t> the impact of observations and </a:t>
            </a:r>
            <a:r>
              <a:rPr lang="fr-CA" dirty="0" err="1" smtClean="0"/>
              <a:t>its</a:t>
            </a:r>
            <a:r>
              <a:rPr lang="fr-CA" dirty="0" smtClean="0"/>
              <a:t> applications</a:t>
            </a:r>
          </a:p>
          <a:p>
            <a:r>
              <a:rPr lang="fr-CA" dirty="0" err="1" smtClean="0"/>
              <a:t>Observability</a:t>
            </a:r>
            <a:r>
              <a:rPr lang="fr-CA" dirty="0" smtClean="0"/>
              <a:t> of </a:t>
            </a:r>
            <a:r>
              <a:rPr lang="fr-CA" dirty="0" err="1" smtClean="0"/>
              <a:t>precursors</a:t>
            </a:r>
            <a:r>
              <a:rPr lang="fr-CA" dirty="0" smtClean="0"/>
              <a:t> to </a:t>
            </a:r>
            <a:r>
              <a:rPr lang="fr-CA" dirty="0" err="1" smtClean="0"/>
              <a:t>instability</a:t>
            </a:r>
            <a:r>
              <a:rPr lang="fr-CA" dirty="0" smtClean="0"/>
              <a:t> </a:t>
            </a:r>
          </a:p>
          <a:p>
            <a:r>
              <a:rPr lang="fr-CA" dirty="0" err="1" smtClean="0"/>
              <a:t>Diagnosing</a:t>
            </a:r>
            <a:r>
              <a:rPr lang="fr-CA" dirty="0" smtClean="0"/>
              <a:t> </a:t>
            </a:r>
            <a:r>
              <a:rPr lang="fr-CA" dirty="0" err="1" smtClean="0"/>
              <a:t>dynamical</a:t>
            </a:r>
            <a:r>
              <a:rPr lang="fr-CA" dirty="0" smtClean="0"/>
              <a:t> balance </a:t>
            </a:r>
            <a:r>
              <a:rPr lang="fr-CA" dirty="0" err="1" smtClean="0"/>
              <a:t>based</a:t>
            </a:r>
            <a:r>
              <a:rPr lang="fr-CA" dirty="0" smtClean="0"/>
              <a:t> on </a:t>
            </a:r>
            <a:r>
              <a:rPr lang="fr-CA" dirty="0" err="1" smtClean="0"/>
              <a:t>physical</a:t>
            </a:r>
            <a:r>
              <a:rPr lang="fr-CA" dirty="0" smtClean="0"/>
              <a:t> </a:t>
            </a:r>
            <a:r>
              <a:rPr lang="fr-CA" dirty="0" err="1" smtClean="0"/>
              <a:t>tendencies</a:t>
            </a:r>
            <a:endParaRPr lang="fr-CA" dirty="0" smtClean="0"/>
          </a:p>
          <a:p>
            <a:pPr lvl="1"/>
            <a:r>
              <a:rPr lang="fr-CA" dirty="0" smtClean="0"/>
              <a:t>Impact of </a:t>
            </a:r>
            <a:r>
              <a:rPr lang="fr-CA" dirty="0" err="1" smtClean="0"/>
              <a:t>using</a:t>
            </a:r>
            <a:r>
              <a:rPr lang="fr-CA" dirty="0" smtClean="0"/>
              <a:t> an </a:t>
            </a:r>
            <a:r>
              <a:rPr lang="fr-CA" dirty="0" err="1" smtClean="0"/>
              <a:t>analysis</a:t>
            </a:r>
            <a:r>
              <a:rPr lang="fr-CA" dirty="0" smtClean="0"/>
              <a:t> </a:t>
            </a:r>
            <a:r>
              <a:rPr lang="fr-CA" dirty="0" err="1" smtClean="0"/>
              <a:t>produced</a:t>
            </a:r>
            <a:r>
              <a:rPr lang="fr-CA" dirty="0" smtClean="0"/>
              <a:t> by a </a:t>
            </a:r>
            <a:r>
              <a:rPr lang="fr-CA" dirty="0" err="1" smtClean="0"/>
              <a:t>different</a:t>
            </a:r>
            <a:r>
              <a:rPr lang="fr-CA" dirty="0" smtClean="0"/>
              <a:t> model</a:t>
            </a:r>
          </a:p>
          <a:p>
            <a:pPr lvl="1"/>
            <a:r>
              <a:rPr lang="fr-CA" dirty="0" err="1" smtClean="0"/>
              <a:t>Driving</a:t>
            </a:r>
            <a:r>
              <a:rPr lang="fr-CA" dirty="0" smtClean="0"/>
              <a:t> a </a:t>
            </a:r>
            <a:r>
              <a:rPr lang="fr-CA" dirty="0" err="1" smtClean="0"/>
              <a:t>limited</a:t>
            </a:r>
            <a:r>
              <a:rPr lang="fr-CA" dirty="0" smtClean="0"/>
              <a:t>-area model for </a:t>
            </a:r>
            <a:r>
              <a:rPr lang="fr-CA" dirty="0" err="1" smtClean="0"/>
              <a:t>regional</a:t>
            </a:r>
            <a:r>
              <a:rPr lang="fr-CA" dirty="0" smtClean="0"/>
              <a:t> </a:t>
            </a:r>
            <a:r>
              <a:rPr lang="fr-CA" dirty="0" err="1" smtClean="0"/>
              <a:t>climate</a:t>
            </a:r>
            <a:r>
              <a:rPr lang="fr-CA" dirty="0" smtClean="0"/>
              <a:t> applications </a:t>
            </a:r>
            <a:r>
              <a:rPr lang="fr-CA" dirty="0" err="1" smtClean="0"/>
              <a:t>with</a:t>
            </a:r>
            <a:r>
              <a:rPr lang="fr-CA" dirty="0" smtClean="0"/>
              <a:t> analyses </a:t>
            </a:r>
            <a:r>
              <a:rPr lang="fr-CA" dirty="0" err="1" smtClean="0"/>
              <a:t>produced</a:t>
            </a:r>
            <a:r>
              <a:rPr lang="fr-CA" dirty="0" smtClean="0"/>
              <a:t> by a </a:t>
            </a:r>
            <a:r>
              <a:rPr lang="fr-CA" dirty="0" err="1" smtClean="0"/>
              <a:t>different</a:t>
            </a:r>
            <a:r>
              <a:rPr lang="fr-CA" dirty="0" smtClean="0"/>
              <a:t> model</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900113" y="620713"/>
            <a:ext cx="7772400" cy="533400"/>
          </a:xfrm>
        </p:spPr>
        <p:txBody>
          <a:bodyPr/>
          <a:lstStyle/>
          <a:p>
            <a:r>
              <a:rPr lang="fr-CA" smtClean="0"/>
              <a:t>Experiment with the same function</a:t>
            </a:r>
          </a:p>
        </p:txBody>
      </p:sp>
      <p:pic>
        <p:nvPicPr>
          <p:cNvPr id="46083" name="Picture 266" descr="fig_exp1_20obs_10"/>
          <p:cNvPicPr>
            <a:picLocks noChangeAspect="1" noChangeArrowheads="1"/>
          </p:cNvPicPr>
          <p:nvPr/>
        </p:nvPicPr>
        <p:blipFill>
          <a:blip r:embed="rId2" cstate="print"/>
          <a:srcRect t="7565"/>
          <a:stretch>
            <a:fillRect/>
          </a:stretch>
        </p:blipFill>
        <p:spPr bwMode="auto">
          <a:xfrm>
            <a:off x="250825" y="1524000"/>
            <a:ext cx="8281988" cy="52181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0113" y="1125538"/>
            <a:ext cx="7772400" cy="533400"/>
          </a:xfrm>
        </p:spPr>
        <p:txBody>
          <a:bodyPr/>
          <a:lstStyle/>
          <a:p>
            <a:r>
              <a:rPr lang="fr-CA" smtClean="0"/>
              <a:t>Experiment with a shifted function</a:t>
            </a:r>
          </a:p>
        </p:txBody>
      </p:sp>
      <p:pic>
        <p:nvPicPr>
          <p:cNvPr id="47107" name="Picture 267" descr="fig_exp2_20obs_10"/>
          <p:cNvPicPr>
            <a:picLocks noChangeAspect="1" noChangeArrowheads="1"/>
          </p:cNvPicPr>
          <p:nvPr/>
        </p:nvPicPr>
        <p:blipFill>
          <a:blip r:embed="rId2" cstate="print"/>
          <a:srcRect t="7743"/>
          <a:stretch>
            <a:fillRect/>
          </a:stretch>
        </p:blipFill>
        <p:spPr bwMode="auto">
          <a:xfrm>
            <a:off x="1116014" y="2057400"/>
            <a:ext cx="6769100" cy="425608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r-CA" dirty="0" err="1" smtClean="0"/>
              <a:t>Observability</a:t>
            </a:r>
            <a:r>
              <a:rPr lang="fr-CA" dirty="0" smtClean="0"/>
              <a:t> of structure </a:t>
            </a:r>
            <a:r>
              <a:rPr lang="fr-CA" dirty="0" err="1" smtClean="0"/>
              <a:t>functions</a:t>
            </a:r>
            <a:endParaRPr lang="fr-CA" dirty="0" smtClean="0"/>
          </a:p>
        </p:txBody>
      </p:sp>
      <p:sp>
        <p:nvSpPr>
          <p:cNvPr id="48131" name="Rectangle 3"/>
          <p:cNvSpPr>
            <a:spLocks noGrp="1" noChangeArrowheads="1"/>
          </p:cNvSpPr>
          <p:nvPr>
            <p:ph idx="1"/>
          </p:nvPr>
        </p:nvSpPr>
        <p:spPr/>
        <p:txBody>
          <a:bodyPr/>
          <a:lstStyle/>
          <a:p>
            <a:pPr>
              <a:lnSpc>
                <a:spcPct val="80000"/>
              </a:lnSpc>
            </a:pPr>
            <a:r>
              <a:rPr lang="en-CA" sz="2000" i="1" dirty="0" smtClean="0"/>
              <a:t>A </a:t>
            </a:r>
            <a:r>
              <a:rPr lang="en-CA" sz="2000" i="1" dirty="0" err="1" smtClean="0"/>
              <a:t>posteriori</a:t>
            </a:r>
            <a:r>
              <a:rPr lang="en-CA" sz="2000" i="1" dirty="0" smtClean="0"/>
              <a:t> </a:t>
            </a:r>
            <a:r>
              <a:rPr lang="en-CA" sz="2000" dirty="0" smtClean="0"/>
              <a:t>sensitivities depend on</a:t>
            </a:r>
          </a:p>
          <a:p>
            <a:pPr lvl="1">
              <a:lnSpc>
                <a:spcPct val="80000"/>
              </a:lnSpc>
            </a:pPr>
            <a:r>
              <a:rPr lang="en-CA" sz="1800" dirty="0" smtClean="0"/>
              <a:t>Target area</a:t>
            </a:r>
          </a:p>
          <a:p>
            <a:pPr lvl="1">
              <a:lnSpc>
                <a:spcPct val="80000"/>
              </a:lnSpc>
            </a:pPr>
            <a:r>
              <a:rPr lang="en-CA" sz="1800" dirty="0" smtClean="0"/>
              <a:t>Norm used to measure the forecast error</a:t>
            </a:r>
          </a:p>
          <a:p>
            <a:pPr lvl="1">
              <a:lnSpc>
                <a:spcPct val="80000"/>
              </a:lnSpc>
            </a:pPr>
            <a:r>
              <a:rPr lang="en-CA" sz="1800" dirty="0" smtClean="0"/>
              <a:t>Initial norm</a:t>
            </a:r>
          </a:p>
          <a:p>
            <a:pPr lvl="1">
              <a:lnSpc>
                <a:spcPct val="80000"/>
              </a:lnSpc>
            </a:pPr>
            <a:r>
              <a:rPr lang="en-CA" sz="1800" dirty="0" smtClean="0"/>
              <a:t>Definition of the tangent-linear and </a:t>
            </a:r>
            <a:r>
              <a:rPr lang="en-CA" sz="1800" dirty="0" err="1" smtClean="0"/>
              <a:t>adjoint</a:t>
            </a:r>
            <a:r>
              <a:rPr lang="en-CA" sz="1800" dirty="0" smtClean="0"/>
              <a:t> model</a:t>
            </a:r>
          </a:p>
          <a:p>
            <a:pPr>
              <a:lnSpc>
                <a:spcPct val="80000"/>
              </a:lnSpc>
            </a:pPr>
            <a:r>
              <a:rPr lang="en-CA" sz="2000" dirty="0" smtClean="0"/>
              <a:t>Experiments with an adapted 3D-Var based on EC’s 3D-Var assimilation</a:t>
            </a:r>
          </a:p>
          <a:p>
            <a:pPr lvl="1">
              <a:lnSpc>
                <a:spcPct val="80000"/>
              </a:lnSpc>
            </a:pPr>
            <a:r>
              <a:rPr lang="en-CA" sz="1800" dirty="0" smtClean="0"/>
              <a:t>Dry energy norm</a:t>
            </a:r>
          </a:p>
          <a:p>
            <a:pPr lvl="1">
              <a:lnSpc>
                <a:spcPct val="80000"/>
              </a:lnSpc>
            </a:pPr>
            <a:r>
              <a:rPr lang="en-CA" sz="1800" dirty="0" smtClean="0"/>
              <a:t>Four cases documented in Caron </a:t>
            </a:r>
            <a:r>
              <a:rPr lang="en-CA" sz="1800" i="1" dirty="0" smtClean="0"/>
              <a:t>et al. (2007):</a:t>
            </a:r>
            <a:br>
              <a:rPr lang="en-CA" sz="1800" i="1" dirty="0" smtClean="0"/>
            </a:br>
            <a:r>
              <a:rPr lang="en-CA" sz="1800" i="1" dirty="0" smtClean="0"/>
              <a:t>January 19, 2002, 00UTC, </a:t>
            </a:r>
            <a:r>
              <a:rPr lang="en-CA" sz="1800" i="1" dirty="0" err="1" smtClean="0"/>
              <a:t>Feburary</a:t>
            </a:r>
            <a:r>
              <a:rPr lang="en-CA" sz="1800" i="1" dirty="0" smtClean="0"/>
              <a:t> 6, 2002, 00UTC</a:t>
            </a:r>
            <a:br>
              <a:rPr lang="en-CA" sz="1800" i="1" dirty="0" smtClean="0"/>
            </a:br>
            <a:r>
              <a:rPr lang="en-CA" sz="1800" i="1" dirty="0" smtClean="0"/>
              <a:t>January 6, 2003 12UTC;  January 27, 2003 12UTC</a:t>
            </a:r>
          </a:p>
          <a:p>
            <a:pPr lvl="1">
              <a:lnSpc>
                <a:spcPct val="80000"/>
              </a:lnSpc>
            </a:pPr>
            <a:r>
              <a:rPr lang="en-CA" sz="1800" dirty="0" smtClean="0"/>
              <a:t>Target area: global, hemispheric (25-90N) and local (area on the East Coast of North America)</a:t>
            </a:r>
          </a:p>
          <a:p>
            <a:pPr lvl="1">
              <a:lnSpc>
                <a:spcPct val="80000"/>
              </a:lnSpc>
            </a:pPr>
            <a:r>
              <a:rPr lang="en-CA" sz="1800" dirty="0" smtClean="0"/>
              <a:t>Imposition of a nonlinear balance constraint (Caron </a:t>
            </a:r>
            <a:r>
              <a:rPr lang="en-CA" sz="1800" i="1" dirty="0" smtClean="0"/>
              <a:t>et al</a:t>
            </a:r>
            <a:r>
              <a:rPr lang="en-CA" sz="1800" dirty="0" smtClean="0"/>
              <a:t>., 2007)</a:t>
            </a:r>
          </a:p>
          <a:p>
            <a:pPr lvl="1">
              <a:lnSpc>
                <a:spcPct val="80000"/>
              </a:lnSpc>
            </a:pPr>
            <a:endParaRPr lang="en-CA" sz="1800" dirty="0" smtClean="0"/>
          </a:p>
          <a:p>
            <a:pPr lvl="1">
              <a:lnSpc>
                <a:spcPct val="80000"/>
              </a:lnSpc>
            </a:pPr>
            <a:endParaRPr lang="en-CA" sz="18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r-CA" smtClean="0"/>
              <a:t>Preliminary test: does it work?</a:t>
            </a:r>
          </a:p>
        </p:txBody>
      </p:sp>
      <p:sp>
        <p:nvSpPr>
          <p:cNvPr id="49155" name="Rectangle 3"/>
          <p:cNvSpPr>
            <a:spLocks noGrp="1" noChangeArrowheads="1"/>
          </p:cNvSpPr>
          <p:nvPr>
            <p:ph idx="1"/>
          </p:nvPr>
        </p:nvSpPr>
        <p:spPr/>
        <p:txBody>
          <a:bodyPr/>
          <a:lstStyle/>
          <a:p>
            <a:r>
              <a:rPr lang="fr-CA" smtClean="0"/>
              <a:t>Normalized analysis increment of a 3D-Var as a structure function</a:t>
            </a:r>
          </a:p>
          <a:p>
            <a:pPr lvl="1"/>
            <a:r>
              <a:rPr lang="fr-CA" smtClean="0"/>
              <a:t>Limiting case where </a:t>
            </a:r>
            <a:r>
              <a:rPr lang="fr-CA" b="1" smtClean="0"/>
              <a:t>B</a:t>
            </a:r>
            <a:r>
              <a:rPr lang="fr-CA" smtClean="0"/>
              <a:t> = </a:t>
            </a:r>
            <a:r>
              <a:rPr lang="fr-CA" smtClean="0">
                <a:latin typeface="Symbol" pitchFamily="18" charset="2"/>
              </a:rPr>
              <a:t>s</a:t>
            </a:r>
            <a:r>
              <a:rPr lang="fr-CA" baseline="30000" smtClean="0"/>
              <a:t>2</a:t>
            </a:r>
            <a:r>
              <a:rPr lang="fr-CA" smtClean="0"/>
              <a:t> </a:t>
            </a:r>
            <a:r>
              <a:rPr lang="fr-CA" b="1" smtClean="0"/>
              <a:t>vv</a:t>
            </a:r>
            <a:r>
              <a:rPr lang="fr-CA" baseline="30000" smtClean="0"/>
              <a:t>T</a:t>
            </a:r>
            <a:endParaRPr lang="fr-CA" smtClean="0"/>
          </a:p>
          <a:p>
            <a:pPr lvl="1"/>
            <a:r>
              <a:rPr lang="fr-CA" smtClean="0"/>
              <a:t>Does the adapted 3D-Var recover the right amplitude</a:t>
            </a:r>
          </a:p>
          <a:p>
            <a:pPr lvl="1"/>
            <a:r>
              <a:rPr lang="fr-CA" smtClean="0"/>
              <a:t>This particular choice insures that we have a structure that can fit the observations.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684213" y="1341439"/>
            <a:ext cx="7772400" cy="533400"/>
          </a:xfrm>
        </p:spPr>
        <p:txBody>
          <a:bodyPr/>
          <a:lstStyle/>
          <a:p>
            <a:r>
              <a:rPr lang="fr-CA" smtClean="0"/>
              <a:t>Observability for the test case</a:t>
            </a:r>
          </a:p>
        </p:txBody>
      </p:sp>
      <p:graphicFrame>
        <p:nvGraphicFramePr>
          <p:cNvPr id="153851" name="Group 251"/>
          <p:cNvGraphicFramePr>
            <a:graphicFrameLocks noGrp="1"/>
          </p:cNvGraphicFramePr>
          <p:nvPr/>
        </p:nvGraphicFramePr>
        <p:xfrm>
          <a:off x="1588" y="2246313"/>
          <a:ext cx="9142412" cy="2651760"/>
        </p:xfrm>
        <a:graphic>
          <a:graphicData uri="http://schemas.openxmlformats.org/drawingml/2006/table">
            <a:tbl>
              <a:tblPr/>
              <a:tblGrid>
                <a:gridCol w="1200150"/>
                <a:gridCol w="2254250"/>
                <a:gridCol w="2170112"/>
                <a:gridCol w="1989138"/>
                <a:gridCol w="1528762"/>
              </a:tblGrid>
              <a:tr h="304800">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Obs. type</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4">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Correlation coefficient </a:t>
                      </a:r>
                      <a:r>
                        <a:rPr kumimoji="0" lang="en-CA" sz="1400" b="1" i="0" u="none" strike="noStrike" cap="none" normalizeH="0" baseline="0" smtClean="0">
                          <a:ln>
                            <a:noFill/>
                          </a:ln>
                          <a:solidFill>
                            <a:schemeClr val="tx1"/>
                          </a:solidFill>
                          <a:effectLst/>
                          <a:latin typeface="Symbol" pitchFamily="18" charset="2"/>
                          <a:ea typeface="Times New Roman" pitchFamily="18" charset="0"/>
                          <a:cs typeface="Arial" pitchFamily="34" charset="0"/>
                        </a:rPr>
                        <a:t>r</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1816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27,</a:t>
                      </a:r>
                      <a:endParaRPr kumimoji="0" lang="fr-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2003</a:t>
                      </a:r>
                      <a:endParaRPr kumimoji="0" lang="en-CA"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06, </a:t>
                      </a:r>
                      <a:endParaRPr kumimoji="0" lang="fr-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2003</a:t>
                      </a:r>
                      <a:endParaRPr kumimoji="0" lang="en-CA"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February 06, </a:t>
                      </a:r>
                      <a:endParaRPr kumimoji="0" lang="fr-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2002</a:t>
                      </a:r>
                      <a:endParaRPr kumimoji="0" lang="en-CA"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19, 2002</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RAOB</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0.76</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0.77</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0.76</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AIREP</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0.72</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AMV</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0.68</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0.72</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0.72</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SURFC</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0.69</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0.74</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0.75</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0.76</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ATOVS</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0.59</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0.58</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0.71</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0.65</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w="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0.71</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0.73</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0.75</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0.74</a:t>
                      </a:r>
                      <a:endParaRPr kumimoji="0" lang="en-CA"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971551" y="260351"/>
            <a:ext cx="7772400" cy="533400"/>
          </a:xfrm>
        </p:spPr>
        <p:txBody>
          <a:bodyPr/>
          <a:lstStyle/>
          <a:p>
            <a:r>
              <a:rPr lang="fr-CA" sz="2400" dirty="0" err="1" smtClean="0"/>
              <a:t>Observability</a:t>
            </a:r>
            <a:r>
              <a:rPr lang="fr-CA" sz="2400" dirty="0" smtClean="0"/>
              <a:t> of </a:t>
            </a:r>
            <a:r>
              <a:rPr lang="fr-CA" sz="2400" dirty="0" err="1" smtClean="0"/>
              <a:t>different</a:t>
            </a:r>
            <a:r>
              <a:rPr lang="fr-CA" sz="2400" dirty="0" smtClean="0"/>
              <a:t> structure </a:t>
            </a:r>
            <a:r>
              <a:rPr lang="fr-CA" sz="2400" dirty="0" err="1" smtClean="0"/>
              <a:t>functions</a:t>
            </a:r>
            <a:r>
              <a:rPr lang="fr-CA" sz="2400" dirty="0" smtClean="0"/>
              <a:t> </a:t>
            </a:r>
            <a:r>
              <a:rPr lang="fr-CA" sz="2400" dirty="0" err="1" smtClean="0"/>
              <a:t>based</a:t>
            </a:r>
            <a:r>
              <a:rPr lang="fr-CA" sz="2400" dirty="0" smtClean="0"/>
              <a:t> on </a:t>
            </a:r>
            <a:r>
              <a:rPr lang="fr-CA" sz="2400" dirty="0" err="1" smtClean="0"/>
              <a:t>key</a:t>
            </a:r>
            <a:r>
              <a:rPr lang="fr-CA" sz="2400" dirty="0" smtClean="0"/>
              <a:t> analyses</a:t>
            </a:r>
          </a:p>
        </p:txBody>
      </p:sp>
      <p:graphicFrame>
        <p:nvGraphicFramePr>
          <p:cNvPr id="153244" name="Group 1692"/>
          <p:cNvGraphicFramePr>
            <a:graphicFrameLocks noGrp="1"/>
          </p:cNvGraphicFramePr>
          <p:nvPr/>
        </p:nvGraphicFramePr>
        <p:xfrm>
          <a:off x="1476375" y="1125538"/>
          <a:ext cx="6624638" cy="5227287"/>
        </p:xfrm>
        <a:graphic>
          <a:graphicData uri="http://schemas.openxmlformats.org/drawingml/2006/table">
            <a:tbl>
              <a:tblPr/>
              <a:tblGrid>
                <a:gridCol w="1462088"/>
                <a:gridCol w="914400"/>
                <a:gridCol w="1150937"/>
                <a:gridCol w="1081088"/>
                <a:gridCol w="935037"/>
                <a:gridCol w="1081088"/>
              </a:tblGrid>
              <a:tr h="367949">
                <a:tc rowSpan="2">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Structure</a:t>
                      </a:r>
                      <a:endParaRPr kumimoji="0" lang="fr-CA"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functions</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Obs. type</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4">
                  <a:txBody>
                    <a:bodyPr/>
                    <a:lstStyle/>
                    <a:p>
                      <a:pPr marL="0" marR="0" lvl="0" indent="0" algn="ctr" defTabSz="1049338" rtl="0" eaLnBrk="0" fontAlgn="base" latinLnBrk="0" hangingPunct="0">
                        <a:lnSpc>
                          <a:spcPct val="100000"/>
                        </a:lnSpc>
                        <a:spcBef>
                          <a:spcPct val="20000"/>
                        </a:spcBef>
                        <a:spcAft>
                          <a:spcPct val="0"/>
                        </a:spcAft>
                        <a:buClrTx/>
                        <a:buSzTx/>
                        <a:buFontTx/>
                        <a:buNone/>
                        <a:tabLst/>
                      </a:pPr>
                      <a:r>
                        <a:rPr kumimoji="0" lang="fr-CA" sz="1800" b="1" i="0" u="none" strike="noStrike" cap="none" normalizeH="0" baseline="0" smtClean="0">
                          <a:ln>
                            <a:noFill/>
                          </a:ln>
                          <a:solidFill>
                            <a:schemeClr val="tx2"/>
                          </a:solidFill>
                          <a:effectLst/>
                          <a:latin typeface="Symbol" pitchFamily="18" charset="2"/>
                        </a:rPr>
                        <a:t>r</a:t>
                      </a:r>
                      <a:r>
                        <a:rPr kumimoji="0" lang="fr-CA" sz="1800" b="1" i="0" u="none" strike="noStrike" cap="none" normalizeH="0" baseline="0" smtClean="0">
                          <a:ln>
                            <a:noFill/>
                          </a:ln>
                          <a:solidFill>
                            <a:schemeClr val="tx2"/>
                          </a:solidFill>
                          <a:effectLst/>
                          <a:latin typeface="Arial" pitchFamily="34" charset="0"/>
                        </a:rPr>
                        <a:t>, correlation coefficient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vMerge="1">
                  <a:txBody>
                    <a:bodyPr/>
                    <a:lstStyle/>
                    <a:p>
                      <a:endParaRPr lang="en-US"/>
                    </a:p>
                  </a:txBody>
                  <a:tcPr/>
                </a:tc>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27,</a:t>
                      </a:r>
                      <a:endParaRPr kumimoji="0" lang="fr-CA"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06, </a:t>
                      </a:r>
                      <a:endParaRPr kumimoji="0" lang="fr-CA"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February 06, 2002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January 19, 2002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rowSpan="4">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GLOBAL </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RAOB</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AIREP</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ATOVS</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0.07</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87338">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rowSpan="4">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LOCAL </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RAOB</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AIREP</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ATOVS</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0.06</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rowSpan="4">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HEMISPHERIC</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RAOB</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AIREP</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ATOVS</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0.08</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0.07</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0.07</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0.04</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0.04</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0.04</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rowSpan="4">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PV-BAL </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RAOB</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AIREP</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ATOVS</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0.09</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0.08</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0.08</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0.05</a:t>
                      </a:r>
                      <a:endParaRPr kumimoji="0" lang="en-CA" sz="2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0.03</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-0.01</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0.06</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0.02</a:t>
                      </a:r>
                      <a:endParaRPr kumimoji="0" lang="en-CA" sz="2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4800"/>
            <a:ext cx="8286750" cy="533400"/>
          </a:xfrm>
        </p:spPr>
        <p:txBody>
          <a:bodyPr/>
          <a:lstStyle/>
          <a:p>
            <a:r>
              <a:rPr lang="fr-CA" sz="2400" dirty="0" err="1" smtClean="0"/>
              <a:t>Observability</a:t>
            </a:r>
            <a:r>
              <a:rPr lang="fr-CA" sz="2400" dirty="0" smtClean="0"/>
              <a:t> of a pseudo-inverse </a:t>
            </a:r>
            <a:r>
              <a:rPr lang="fr-CA" sz="2400" dirty="0" err="1" smtClean="0"/>
              <a:t>obtained</a:t>
            </a:r>
            <a:r>
              <a:rPr lang="fr-CA" sz="2400" dirty="0" smtClean="0"/>
              <a:t> </a:t>
            </a:r>
            <a:r>
              <a:rPr lang="fr-CA" sz="2400" dirty="0" err="1" smtClean="0"/>
              <a:t>from</a:t>
            </a:r>
            <a:r>
              <a:rPr lang="fr-CA" sz="2400" dirty="0" smtClean="0"/>
              <a:t> a </a:t>
            </a:r>
            <a:r>
              <a:rPr lang="fr-CA" sz="2400" dirty="0" err="1" smtClean="0"/>
              <a:t>finite</a:t>
            </a:r>
            <a:r>
              <a:rPr lang="fr-CA" sz="2400" dirty="0" smtClean="0"/>
              <a:t> </a:t>
            </a:r>
            <a:r>
              <a:rPr lang="fr-CA" sz="2400" dirty="0" err="1" smtClean="0"/>
              <a:t>number</a:t>
            </a:r>
            <a:r>
              <a:rPr lang="fr-CA" sz="2400" dirty="0" smtClean="0"/>
              <a:t> of </a:t>
            </a:r>
            <a:r>
              <a:rPr lang="fr-CA" sz="2400" dirty="0" err="1" smtClean="0"/>
              <a:t>singular</a:t>
            </a:r>
            <a:r>
              <a:rPr lang="fr-CA" sz="2400" dirty="0" smtClean="0"/>
              <a:t> </a:t>
            </a:r>
            <a:r>
              <a:rPr lang="fr-CA" sz="2400" dirty="0" err="1" smtClean="0"/>
              <a:t>vectors</a:t>
            </a:r>
            <a:r>
              <a:rPr lang="fr-CA" sz="2400" dirty="0" smtClean="0"/>
              <a:t> (</a:t>
            </a:r>
            <a:r>
              <a:rPr lang="fr-CA" sz="2400" dirty="0" err="1" smtClean="0"/>
              <a:t>Mahidjiba</a:t>
            </a:r>
            <a:r>
              <a:rPr lang="fr-CA" sz="2400" dirty="0" smtClean="0"/>
              <a:t> et al., 2007) </a:t>
            </a:r>
          </a:p>
        </p:txBody>
      </p:sp>
      <p:sp>
        <p:nvSpPr>
          <p:cNvPr id="52227" name="Rectangle 3"/>
          <p:cNvSpPr>
            <a:spLocks noGrp="1" noChangeArrowheads="1"/>
          </p:cNvSpPr>
          <p:nvPr>
            <p:ph idx="1"/>
          </p:nvPr>
        </p:nvSpPr>
        <p:spPr>
          <a:xfrm>
            <a:off x="539750" y="1484313"/>
            <a:ext cx="8153400" cy="4800600"/>
          </a:xfrm>
        </p:spPr>
        <p:txBody>
          <a:bodyPr/>
          <a:lstStyle/>
          <a:p>
            <a:pPr>
              <a:lnSpc>
                <a:spcPct val="90000"/>
              </a:lnSpc>
            </a:pPr>
            <a:r>
              <a:rPr lang="fr-CA" smtClean="0"/>
              <a:t>Leading singular vectors are the structures that will grow the most rapidly over a finite period of time</a:t>
            </a:r>
          </a:p>
          <a:p>
            <a:pPr lvl="1">
              <a:lnSpc>
                <a:spcPct val="90000"/>
              </a:lnSpc>
            </a:pPr>
            <a:r>
              <a:rPr lang="fr-CA" smtClean="0"/>
              <a:t>Leading 60 SVs were computed based on a total dry energy norm at a lead time of 48-h</a:t>
            </a:r>
          </a:p>
          <a:p>
            <a:pPr lvl="1">
              <a:lnSpc>
                <a:spcPct val="90000"/>
              </a:lnSpc>
            </a:pPr>
            <a:r>
              <a:rPr lang="fr-CA" smtClean="0"/>
              <a:t>The forecast error is projected onto those SVs at the final time which allows to express the error at initial time that explains that forecast error (pseudo-inverse)</a:t>
            </a:r>
          </a:p>
          <a:p>
            <a:pPr>
              <a:lnSpc>
                <a:spcPct val="90000"/>
              </a:lnSpc>
            </a:pPr>
            <a:r>
              <a:rPr lang="fr-CA" smtClean="0"/>
              <a:t>Experiments</a:t>
            </a:r>
          </a:p>
          <a:p>
            <a:pPr lvl="1">
              <a:lnSpc>
                <a:spcPct val="90000"/>
              </a:lnSpc>
            </a:pPr>
            <a:r>
              <a:rPr lang="fr-CA" smtClean="0"/>
              <a:t>18 cases were considered in December 2007</a:t>
            </a:r>
          </a:p>
          <a:p>
            <a:pPr lvl="1">
              <a:lnSpc>
                <a:spcPct val="90000"/>
              </a:lnSpc>
            </a:pPr>
            <a:r>
              <a:rPr lang="fr-CA" smtClean="0"/>
              <a:t>Are those structures observable from available observations?</a:t>
            </a:r>
          </a:p>
          <a:p>
            <a:pPr lvl="1">
              <a:lnSpc>
                <a:spcPct val="90000"/>
              </a:lnSpc>
            </a:pPr>
            <a:r>
              <a:rPr lang="fr-CA" smtClean="0"/>
              <a:t>Observability of SV</a:t>
            </a:r>
            <a:r>
              <a:rPr lang="fr-CA" baseline="-25000" smtClean="0"/>
              <a:t>1</a:t>
            </a:r>
            <a:r>
              <a:rPr lang="fr-CA" smtClean="0"/>
              <a:t>, the leading singular vectors</a:t>
            </a:r>
          </a:p>
          <a:p>
            <a:pPr lvl="1">
              <a:lnSpc>
                <a:spcPct val="90000"/>
              </a:lnSpc>
            </a:pPr>
            <a:r>
              <a:rPr lang="fr-CA" smtClean="0"/>
              <a:t>Observability of the pseudo-inverse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1" y="304800"/>
            <a:ext cx="8359775" cy="533400"/>
          </a:xfrm>
        </p:spPr>
        <p:txBody>
          <a:bodyPr/>
          <a:lstStyle/>
          <a:p>
            <a:r>
              <a:rPr lang="fr-CA" sz="2400" dirty="0" err="1" smtClean="0"/>
              <a:t>Observability</a:t>
            </a:r>
            <a:r>
              <a:rPr lang="fr-CA" sz="2400" dirty="0" smtClean="0"/>
              <a:t> of the </a:t>
            </a:r>
            <a:r>
              <a:rPr lang="fr-CA" sz="2400" dirty="0" err="1" smtClean="0"/>
              <a:t>leading</a:t>
            </a:r>
            <a:r>
              <a:rPr lang="fr-CA" sz="2400" dirty="0" smtClean="0"/>
              <a:t> </a:t>
            </a:r>
            <a:r>
              <a:rPr lang="fr-CA" sz="2400" dirty="0" err="1" smtClean="0"/>
              <a:t>singular</a:t>
            </a:r>
            <a:r>
              <a:rPr lang="fr-CA" sz="2400" dirty="0" smtClean="0"/>
              <a:t> </a:t>
            </a:r>
            <a:r>
              <a:rPr lang="fr-CA" sz="2400" dirty="0" err="1" smtClean="0"/>
              <a:t>vector</a:t>
            </a:r>
            <a:r>
              <a:rPr lang="fr-CA" sz="2400" dirty="0" smtClean="0"/>
              <a:t> and pseudo-inverse</a:t>
            </a:r>
          </a:p>
        </p:txBody>
      </p:sp>
      <p:graphicFrame>
        <p:nvGraphicFramePr>
          <p:cNvPr id="159371" name="Group 651"/>
          <p:cNvGraphicFramePr>
            <a:graphicFrameLocks noGrp="1"/>
          </p:cNvGraphicFramePr>
          <p:nvPr/>
        </p:nvGraphicFramePr>
        <p:xfrm>
          <a:off x="-1588" y="984250"/>
          <a:ext cx="9145588" cy="5867215"/>
        </p:xfrm>
        <a:graphic>
          <a:graphicData uri="http://schemas.openxmlformats.org/drawingml/2006/table">
            <a:tbl>
              <a:tblPr/>
              <a:tblGrid>
                <a:gridCol w="2317751"/>
                <a:gridCol w="1211262"/>
                <a:gridCol w="1925638"/>
                <a:gridCol w="1817687"/>
                <a:gridCol w="1873250"/>
              </a:tblGrid>
              <a:tr h="340298">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Date</a:t>
                      </a:r>
                      <a:endParaRPr kumimoji="0" lang="en-CA"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en-CA" sz="16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Obs. type</a:t>
                      </a:r>
                      <a:endParaRPr kumimoji="0" lang="en-CA"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1049338" rtl="0" eaLnBrk="0" fontAlgn="base" latinLnBrk="0" hangingPunct="0">
                        <a:lnSpc>
                          <a:spcPct val="100000"/>
                        </a:lnSpc>
                        <a:spcBef>
                          <a:spcPct val="20000"/>
                        </a:spcBef>
                        <a:spcAft>
                          <a:spcPct val="0"/>
                        </a:spcAft>
                        <a:buClrTx/>
                        <a:buSzTx/>
                        <a:buFontTx/>
                        <a:buNone/>
                        <a:tabLst/>
                      </a:pPr>
                      <a:r>
                        <a:rPr kumimoji="0" lang="fr-CA" sz="1600" b="1" i="0" u="none" strike="noStrike" cap="none" normalizeH="0" baseline="0" smtClean="0">
                          <a:ln>
                            <a:noFill/>
                          </a:ln>
                          <a:solidFill>
                            <a:schemeClr val="tx2"/>
                          </a:solidFill>
                          <a:effectLst/>
                          <a:latin typeface="Arial" pitchFamily="34" charset="0"/>
                        </a:rPr>
                        <a:t>Correlation coefficient </a:t>
                      </a:r>
                      <a:r>
                        <a:rPr kumimoji="0" lang="fr-CA" sz="1600" b="0" i="0" u="none" strike="noStrike" cap="none" normalizeH="0" baseline="0" smtClean="0">
                          <a:ln>
                            <a:noFill/>
                          </a:ln>
                          <a:solidFill>
                            <a:schemeClr val="tx2"/>
                          </a:solidFill>
                          <a:effectLst/>
                          <a:latin typeface="Symbol" pitchFamily="18" charset="2"/>
                        </a:rPr>
                        <a:t>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589157">
                <a:tc vMerge="1">
                  <a:txBody>
                    <a:bodyPr/>
                    <a:lstStyle/>
                    <a:p>
                      <a:endParaRPr lang="en-US"/>
                    </a:p>
                  </a:txBody>
                  <a:tcPr/>
                </a:tc>
                <a:tc vMerge="1">
                  <a:txBody>
                    <a:bodyPr/>
                    <a:lstStyle/>
                    <a:p>
                      <a:endParaRPr lang="en-US"/>
                    </a:p>
                  </a:txBody>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SV no. 1</a:t>
                      </a:r>
                      <a:endParaRPr kumimoji="0" lang="fr-CA" sz="16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Initial time </a:t>
                      </a:r>
                      <a:endParaRPr kumimoji="0" lang="en-CA"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SV no. 1</a:t>
                      </a:r>
                      <a:endParaRPr kumimoji="0" lang="fr-CA" sz="16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Final time</a:t>
                      </a:r>
                      <a:endParaRPr kumimoji="0" lang="en-CA"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600" b="1" i="0" u="none" strike="noStrike" cap="none" normalizeH="0" baseline="0" smtClean="0">
                          <a:ln>
                            <a:noFill/>
                          </a:ln>
                          <a:solidFill>
                            <a:schemeClr val="tx1"/>
                          </a:solidFill>
                          <a:effectLst/>
                          <a:latin typeface="Arial" pitchFamily="34" charset="0"/>
                          <a:cs typeface="Times New Roman" pitchFamily="18" charset="0"/>
                        </a:rPr>
                        <a:t>Pseudo-inverse</a:t>
                      </a:r>
                      <a:endParaRPr kumimoji="0" lang="en-CA"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2007120100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0.0098</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0.0169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2007120212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0.0140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-0.0179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-0.0011</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2007120400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-0.0187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-0.0211</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-0.0034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2007120512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0.0022</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0.0124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2007120700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0.0159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-0.0033</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2007120812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0.0019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0.0212</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0.0062</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2007121000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-0.0151</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0.0040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2007121112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0.0054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0.0148</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0.0096</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2007121300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0.0125</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-0.0241</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-0.0028</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2007121412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0.0224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-0.056</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0.0209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2007121600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0.0125</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0.0235</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0.0234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2007121712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0.0041</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0.0465</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2007121900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0.0119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-0.0097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-0.0010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2007122012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0.0217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0.0047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2007122200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0.0103</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-0.0084</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-0.0053</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2007122312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0.0099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-0.0068</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0.0110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2007122500</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-0.0020</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-0.0065</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-0.0059</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32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cs typeface="Times New Roman" pitchFamily="18" charset="0"/>
                        </a:rPr>
                        <a:t>2007122612</a:t>
                      </a:r>
                      <a:endParaRPr kumimoji="0" lang="en-CA"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TOTAL</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-0.0086</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0.0056</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smtClean="0">
                          <a:ln>
                            <a:noFill/>
                          </a:ln>
                          <a:solidFill>
                            <a:schemeClr val="tx1"/>
                          </a:solidFill>
                          <a:effectLst/>
                          <a:latin typeface="Arial" pitchFamily="34" charset="0"/>
                          <a:cs typeface="Times New Roman" pitchFamily="18" charset="0"/>
                        </a:rPr>
                        <a:t>-0.0117</a:t>
                      </a:r>
                      <a:endParaRPr kumimoji="0" lang="en-CA"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Summary</a:t>
            </a:r>
            <a:r>
              <a:rPr lang="fr-CA" dirty="0" smtClean="0"/>
              <a:t> on </a:t>
            </a:r>
            <a:r>
              <a:rPr lang="fr-CA" dirty="0" err="1" smtClean="0"/>
              <a:t>observability</a:t>
            </a:r>
            <a:r>
              <a:rPr lang="fr-CA" dirty="0" smtClean="0"/>
              <a:t> of </a:t>
            </a:r>
            <a:r>
              <a:rPr lang="fr-CA" dirty="0" err="1" smtClean="0"/>
              <a:t>precursors</a:t>
            </a:r>
            <a:endParaRPr lang="en-US" dirty="0"/>
          </a:p>
        </p:txBody>
      </p:sp>
      <p:sp>
        <p:nvSpPr>
          <p:cNvPr id="3" name="Content Placeholder 2"/>
          <p:cNvSpPr>
            <a:spLocks noGrp="1"/>
          </p:cNvSpPr>
          <p:nvPr>
            <p:ph idx="1"/>
          </p:nvPr>
        </p:nvSpPr>
        <p:spPr/>
        <p:txBody>
          <a:bodyPr>
            <a:normAutofit lnSpcReduction="10000"/>
          </a:bodyPr>
          <a:lstStyle/>
          <a:p>
            <a:r>
              <a:rPr lang="fr-CA" sz="2000" dirty="0" err="1" smtClean="0"/>
              <a:t>Observability</a:t>
            </a:r>
            <a:r>
              <a:rPr lang="fr-CA" sz="2000" dirty="0" smtClean="0"/>
              <a:t> of structure </a:t>
            </a:r>
            <a:r>
              <a:rPr lang="fr-CA" sz="2000" dirty="0" err="1" smtClean="0"/>
              <a:t>functions</a:t>
            </a:r>
            <a:r>
              <a:rPr lang="fr-CA" sz="2000" dirty="0" smtClean="0"/>
              <a:t> has been </a:t>
            </a:r>
            <a:r>
              <a:rPr lang="fr-CA" sz="2000" dirty="0" err="1" smtClean="0"/>
              <a:t>defined</a:t>
            </a:r>
            <a:r>
              <a:rPr lang="fr-CA" sz="2000" dirty="0" smtClean="0"/>
              <a:t> in observation </a:t>
            </a:r>
            <a:r>
              <a:rPr lang="fr-CA" sz="2000" dirty="0" err="1" smtClean="0"/>
              <a:t>space</a:t>
            </a:r>
            <a:r>
              <a:rPr lang="fr-CA" sz="2000" dirty="0" smtClean="0"/>
              <a:t>  as a </a:t>
            </a:r>
            <a:r>
              <a:rPr lang="fr-CA" sz="2000" dirty="0" err="1" smtClean="0"/>
              <a:t>correlation</a:t>
            </a:r>
            <a:r>
              <a:rPr lang="fr-CA" sz="2000" dirty="0" smtClean="0"/>
              <a:t> </a:t>
            </a:r>
            <a:r>
              <a:rPr lang="fr-CA" sz="2000" dirty="0" err="1" smtClean="0"/>
              <a:t>between</a:t>
            </a:r>
            <a:r>
              <a:rPr lang="fr-CA" sz="2000" dirty="0" smtClean="0"/>
              <a:t> innovations and the structure </a:t>
            </a:r>
            <a:r>
              <a:rPr lang="fr-CA" sz="2000" dirty="0" err="1" smtClean="0"/>
              <a:t>function</a:t>
            </a:r>
            <a:endParaRPr lang="fr-CA" sz="2000" dirty="0" smtClean="0"/>
          </a:p>
          <a:p>
            <a:r>
              <a:rPr lang="fr-CA" sz="2000" dirty="0" err="1" smtClean="0"/>
              <a:t>Even</a:t>
            </a:r>
            <a:r>
              <a:rPr lang="fr-CA" sz="2000" dirty="0" smtClean="0"/>
              <a:t> </a:t>
            </a:r>
            <a:r>
              <a:rPr lang="fr-CA" sz="2000" dirty="0" err="1" smtClean="0"/>
              <a:t>though</a:t>
            </a:r>
            <a:r>
              <a:rPr lang="fr-CA" sz="2000" dirty="0" smtClean="0"/>
              <a:t> </a:t>
            </a:r>
            <a:r>
              <a:rPr lang="fr-CA" sz="2000" dirty="0" err="1" smtClean="0"/>
              <a:t>those</a:t>
            </a:r>
            <a:r>
              <a:rPr lang="fr-CA" sz="2000" dirty="0" smtClean="0"/>
              <a:t> structures do correspond to structure </a:t>
            </a:r>
            <a:r>
              <a:rPr lang="fr-CA" sz="2000" dirty="0" err="1" smtClean="0"/>
              <a:t>that</a:t>
            </a:r>
            <a:r>
              <a:rPr lang="fr-CA" sz="2000" dirty="0" smtClean="0"/>
              <a:t> </a:t>
            </a:r>
            <a:r>
              <a:rPr lang="fr-CA" sz="2000" dirty="0" err="1" smtClean="0"/>
              <a:t>will</a:t>
            </a:r>
            <a:r>
              <a:rPr lang="fr-CA" sz="2000" dirty="0" smtClean="0"/>
              <a:t> </a:t>
            </a:r>
            <a:r>
              <a:rPr lang="fr-CA" sz="2000" dirty="0" err="1" smtClean="0"/>
              <a:t>grow</a:t>
            </a:r>
            <a:r>
              <a:rPr lang="fr-CA" sz="2000" dirty="0" smtClean="0"/>
              <a:t> the </a:t>
            </a:r>
            <a:r>
              <a:rPr lang="fr-CA" sz="2000" dirty="0" err="1" smtClean="0"/>
              <a:t>most</a:t>
            </a:r>
            <a:r>
              <a:rPr lang="fr-CA" sz="2000" dirty="0" smtClean="0"/>
              <a:t> or </a:t>
            </a:r>
            <a:r>
              <a:rPr lang="fr-CA" sz="2000" dirty="0" err="1" smtClean="0"/>
              <a:t>grow</a:t>
            </a:r>
            <a:r>
              <a:rPr lang="fr-CA" sz="2000" dirty="0" smtClean="0"/>
              <a:t> to correct the </a:t>
            </a:r>
            <a:r>
              <a:rPr lang="fr-CA" sz="2000" dirty="0" err="1" smtClean="0"/>
              <a:t>forecast</a:t>
            </a:r>
            <a:r>
              <a:rPr lang="fr-CA" sz="2000" dirty="0" smtClean="0"/>
              <a:t> </a:t>
            </a:r>
            <a:r>
              <a:rPr lang="fr-CA" sz="2000" dirty="0" err="1" smtClean="0"/>
              <a:t>error</a:t>
            </a:r>
            <a:r>
              <a:rPr lang="fr-CA" sz="2000" dirty="0" smtClean="0"/>
              <a:t> </a:t>
            </a:r>
            <a:r>
              <a:rPr lang="fr-CA" sz="2000" dirty="0" err="1" smtClean="0"/>
              <a:t>at</a:t>
            </a:r>
            <a:r>
              <a:rPr lang="fr-CA" sz="2000" dirty="0" smtClean="0"/>
              <a:t> a </a:t>
            </a:r>
            <a:r>
              <a:rPr lang="fr-CA" sz="2000" dirty="0" err="1" smtClean="0"/>
              <a:t>given</a:t>
            </a:r>
            <a:r>
              <a:rPr lang="fr-CA" sz="2000" dirty="0" smtClean="0"/>
              <a:t> </a:t>
            </a:r>
            <a:r>
              <a:rPr lang="fr-CA" sz="2000" dirty="0" err="1" smtClean="0"/>
              <a:t>lead</a:t>
            </a:r>
            <a:r>
              <a:rPr lang="fr-CA" sz="2000" dirty="0" smtClean="0"/>
              <a:t> time</a:t>
            </a:r>
          </a:p>
          <a:p>
            <a:pPr lvl="1"/>
            <a:r>
              <a:rPr lang="fr-CA" sz="1800" i="1" dirty="0" smtClean="0"/>
              <a:t>A posteriori </a:t>
            </a:r>
            <a:r>
              <a:rPr lang="fr-CA" sz="1800" dirty="0" err="1" smtClean="0"/>
              <a:t>sensitivities</a:t>
            </a:r>
            <a:r>
              <a:rPr lang="fr-CA" sz="1800" dirty="0" smtClean="0"/>
              <a:t> are not </a:t>
            </a:r>
            <a:r>
              <a:rPr lang="fr-CA" sz="1800" dirty="0" err="1" smtClean="0"/>
              <a:t>well</a:t>
            </a:r>
            <a:r>
              <a:rPr lang="fr-CA" sz="1800" dirty="0" smtClean="0"/>
              <a:t> </a:t>
            </a:r>
            <a:r>
              <a:rPr lang="fr-CA" sz="1800" dirty="0" err="1" smtClean="0"/>
              <a:t>correlated</a:t>
            </a:r>
            <a:r>
              <a:rPr lang="fr-CA" sz="1800" dirty="0" smtClean="0"/>
              <a:t> </a:t>
            </a:r>
            <a:r>
              <a:rPr lang="fr-CA" sz="1800" dirty="0" err="1" smtClean="0"/>
              <a:t>with</a:t>
            </a:r>
            <a:r>
              <a:rPr lang="fr-CA" sz="1800" dirty="0" smtClean="0"/>
              <a:t> observations</a:t>
            </a:r>
          </a:p>
          <a:p>
            <a:pPr lvl="2"/>
            <a:r>
              <a:rPr lang="fr-CA" sz="1800" i="1" dirty="0" smtClean="0"/>
              <a:t>This has been </a:t>
            </a:r>
            <a:r>
              <a:rPr lang="fr-CA" sz="1800" i="1" dirty="0" err="1" smtClean="0"/>
              <a:t>tested</a:t>
            </a:r>
            <a:r>
              <a:rPr lang="fr-CA" sz="1800" i="1" dirty="0" smtClean="0"/>
              <a:t> for </a:t>
            </a:r>
            <a:r>
              <a:rPr lang="fr-CA" sz="1800" i="1" dirty="0" err="1" smtClean="0"/>
              <a:t>different</a:t>
            </a:r>
            <a:r>
              <a:rPr lang="fr-CA" sz="1800" i="1" dirty="0" smtClean="0"/>
              <a:t> </a:t>
            </a:r>
            <a:r>
              <a:rPr lang="fr-CA" sz="1800" i="1" dirty="0" err="1" smtClean="0"/>
              <a:t>ways</a:t>
            </a:r>
            <a:r>
              <a:rPr lang="fr-CA" sz="1800" i="1" dirty="0" smtClean="0"/>
              <a:t> to </a:t>
            </a:r>
            <a:r>
              <a:rPr lang="fr-CA" sz="1800" i="1" dirty="0" err="1" smtClean="0"/>
              <a:t>compute</a:t>
            </a:r>
            <a:r>
              <a:rPr lang="fr-CA" sz="1800" i="1" dirty="0" smtClean="0"/>
              <a:t> the </a:t>
            </a:r>
            <a:r>
              <a:rPr lang="fr-CA" sz="1800" i="1" dirty="0" err="1" smtClean="0"/>
              <a:t>sensitivities</a:t>
            </a:r>
            <a:endParaRPr lang="fr-CA" sz="1800" i="1" dirty="0" smtClean="0"/>
          </a:p>
          <a:p>
            <a:pPr lvl="1"/>
            <a:r>
              <a:rPr lang="fr-CA" sz="1800" dirty="0" err="1" smtClean="0"/>
              <a:t>Singular</a:t>
            </a:r>
            <a:r>
              <a:rPr lang="fr-CA" sz="1800" dirty="0" smtClean="0"/>
              <a:t> </a:t>
            </a:r>
            <a:r>
              <a:rPr lang="fr-CA" sz="1800" dirty="0" err="1" smtClean="0"/>
              <a:t>vectors</a:t>
            </a:r>
            <a:r>
              <a:rPr lang="fr-CA" sz="1800" dirty="0" smtClean="0"/>
              <a:t> </a:t>
            </a:r>
            <a:r>
              <a:rPr lang="fr-CA" sz="1800" dirty="0" err="1" smtClean="0"/>
              <a:t>were</a:t>
            </a:r>
            <a:r>
              <a:rPr lang="fr-CA" sz="1800" dirty="0" smtClean="0"/>
              <a:t> not </a:t>
            </a:r>
            <a:r>
              <a:rPr lang="fr-CA" sz="1800" dirty="0" err="1" smtClean="0"/>
              <a:t>found</a:t>
            </a:r>
            <a:r>
              <a:rPr lang="fr-CA" sz="1800" dirty="0" smtClean="0"/>
              <a:t> to </a:t>
            </a:r>
            <a:r>
              <a:rPr lang="fr-CA" sz="1800" dirty="0" err="1" smtClean="0"/>
              <a:t>be</a:t>
            </a:r>
            <a:r>
              <a:rPr lang="fr-CA" sz="1800" dirty="0" smtClean="0"/>
              <a:t> observable </a:t>
            </a:r>
            <a:r>
              <a:rPr lang="fr-CA" sz="1800" dirty="0" err="1" smtClean="0"/>
              <a:t>either</a:t>
            </a:r>
            <a:endParaRPr lang="fr-CA" sz="1800" dirty="0" smtClean="0"/>
          </a:p>
          <a:p>
            <a:r>
              <a:rPr lang="fr-CA" sz="2000" dirty="0" err="1" smtClean="0"/>
              <a:t>Reduced</a:t>
            </a:r>
            <a:r>
              <a:rPr lang="fr-CA" sz="2000" dirty="0" smtClean="0"/>
              <a:t> </a:t>
            </a:r>
            <a:r>
              <a:rPr lang="fr-CA" sz="2000" dirty="0" err="1" smtClean="0"/>
              <a:t>rank</a:t>
            </a:r>
            <a:r>
              <a:rPr lang="fr-CA" sz="2000" dirty="0" smtClean="0"/>
              <a:t> Kalman </a:t>
            </a:r>
            <a:r>
              <a:rPr lang="fr-CA" sz="2000" dirty="0" err="1" smtClean="0"/>
              <a:t>filters</a:t>
            </a:r>
            <a:r>
              <a:rPr lang="fr-CA" sz="2000" dirty="0" smtClean="0"/>
              <a:t> do not </a:t>
            </a:r>
            <a:r>
              <a:rPr lang="fr-CA" sz="2000" dirty="0" err="1" smtClean="0"/>
              <a:t>seem</a:t>
            </a:r>
            <a:r>
              <a:rPr lang="fr-CA" sz="2000" dirty="0" smtClean="0"/>
              <a:t> to </a:t>
            </a:r>
            <a:r>
              <a:rPr lang="fr-CA" sz="2000" dirty="0" err="1" smtClean="0"/>
              <a:t>be</a:t>
            </a:r>
            <a:r>
              <a:rPr lang="fr-CA" sz="2000" dirty="0" smtClean="0"/>
              <a:t> </a:t>
            </a:r>
            <a:r>
              <a:rPr lang="fr-CA" sz="2000" dirty="0" err="1" smtClean="0"/>
              <a:t>appropriate</a:t>
            </a:r>
            <a:r>
              <a:rPr lang="fr-CA" sz="2000" dirty="0" smtClean="0"/>
              <a:t> to </a:t>
            </a:r>
            <a:r>
              <a:rPr lang="fr-CA" sz="2000" dirty="0" err="1" smtClean="0"/>
              <a:t>represent</a:t>
            </a:r>
            <a:r>
              <a:rPr lang="fr-CA" sz="2000" dirty="0" smtClean="0"/>
              <a:t> the background </a:t>
            </a:r>
            <a:r>
              <a:rPr lang="fr-CA" sz="2000" dirty="0" err="1" smtClean="0"/>
              <a:t>error</a:t>
            </a:r>
            <a:r>
              <a:rPr lang="fr-CA" sz="2000" dirty="0" smtClean="0"/>
              <a:t> covariances in an assimilation system</a:t>
            </a:r>
          </a:p>
          <a:p>
            <a:r>
              <a:rPr lang="fr-CA" sz="2000" dirty="0" smtClean="0"/>
              <a:t>Evolved covariances as </a:t>
            </a:r>
            <a:r>
              <a:rPr lang="fr-CA" sz="2000" dirty="0" err="1" smtClean="0"/>
              <a:t>estimated</a:t>
            </a:r>
            <a:r>
              <a:rPr lang="fr-CA" sz="2000" dirty="0" smtClean="0"/>
              <a:t> </a:t>
            </a:r>
            <a:r>
              <a:rPr lang="fr-CA" sz="2000" dirty="0" err="1" smtClean="0"/>
              <a:t>with</a:t>
            </a:r>
            <a:r>
              <a:rPr lang="fr-CA" sz="2000" dirty="0" smtClean="0"/>
              <a:t> an Ensemble Kalman </a:t>
            </a:r>
            <a:r>
              <a:rPr lang="fr-CA" sz="2000" dirty="0" err="1" smtClean="0"/>
              <a:t>filter</a:t>
            </a:r>
            <a:r>
              <a:rPr lang="fr-CA" sz="2000" dirty="0" smtClean="0"/>
              <a:t>  </a:t>
            </a:r>
            <a:r>
              <a:rPr lang="fr-CA" sz="2000" dirty="0" err="1" smtClean="0"/>
              <a:t>would</a:t>
            </a:r>
            <a:r>
              <a:rPr lang="fr-CA" sz="2000" dirty="0" smtClean="0"/>
              <a:t> </a:t>
            </a:r>
            <a:r>
              <a:rPr lang="fr-CA" sz="2000" dirty="0" err="1" smtClean="0"/>
              <a:t>be</a:t>
            </a:r>
            <a:r>
              <a:rPr lang="fr-CA" sz="2000" dirty="0" smtClean="0"/>
              <a:t> more </a:t>
            </a:r>
            <a:r>
              <a:rPr lang="fr-CA" sz="2000" dirty="0" err="1" smtClean="0"/>
              <a:t>appropriate</a:t>
            </a:r>
            <a:r>
              <a:rPr lang="fr-CA" sz="2000" dirty="0" smtClean="0"/>
              <a:t> for an </a:t>
            </a:r>
            <a:r>
              <a:rPr lang="fr-CA" sz="2000" dirty="0" err="1" smtClean="0"/>
              <a:t>hybrid</a:t>
            </a:r>
            <a:r>
              <a:rPr lang="fr-CA" sz="2000" dirty="0" smtClean="0"/>
              <a:t> 4D-Var assimilation</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2590801"/>
            <a:ext cx="7772400" cy="1362075"/>
          </a:xfrm>
        </p:spPr>
        <p:txBody>
          <a:bodyPr>
            <a:noAutofit/>
          </a:bodyPr>
          <a:lstStyle/>
          <a:p>
            <a:r>
              <a:rPr lang="en-US" sz="2400" cap="none" dirty="0" smtClean="0">
                <a:solidFill>
                  <a:schemeClr val="accent6">
                    <a:lumMod val="75000"/>
                  </a:schemeClr>
                </a:solidFill>
              </a:rPr>
              <a:t>Using short-term physical tendencies to study the dynamical balance of atmospheric models</a:t>
            </a:r>
            <a:endParaRPr lang="fr-CA" sz="2400" cap="none" dirty="0">
              <a:solidFill>
                <a:schemeClr val="accent6">
                  <a:lumMod val="75000"/>
                </a:schemeClr>
              </a:solidFill>
            </a:endParaRPr>
          </a:p>
        </p:txBody>
      </p:sp>
      <p:sp>
        <p:nvSpPr>
          <p:cNvPr id="3" name="Espace réservé du texte 2"/>
          <p:cNvSpPr>
            <a:spLocks noGrp="1"/>
          </p:cNvSpPr>
          <p:nvPr>
            <p:ph type="body" idx="1"/>
          </p:nvPr>
        </p:nvSpPr>
        <p:spPr>
          <a:xfrm>
            <a:off x="914401" y="3429001"/>
            <a:ext cx="7772400" cy="1131887"/>
          </a:xfrm>
        </p:spPr>
        <p:txBody>
          <a:bodyPr/>
          <a:lstStyle/>
          <a:p>
            <a:r>
              <a:rPr lang="fr-CA" dirty="0" err="1" smtClean="0"/>
              <a:t>work</a:t>
            </a:r>
            <a:r>
              <a:rPr lang="fr-CA" dirty="0" smtClean="0"/>
              <a:t> of Kamel </a:t>
            </a:r>
            <a:r>
              <a:rPr lang="fr-CA" dirty="0" err="1" smtClean="0"/>
              <a:t>Chikhar</a:t>
            </a:r>
            <a:r>
              <a:rPr lang="fr-CA" dirty="0" smtClean="0"/>
              <a:t>, UQAM</a:t>
            </a:r>
            <a:br>
              <a:rPr lang="fr-CA" dirty="0" smtClean="0"/>
            </a:br>
            <a:r>
              <a:rPr lang="fr-CA" dirty="0" err="1" smtClean="0"/>
              <a:t>presented</a:t>
            </a:r>
            <a:r>
              <a:rPr lang="fr-CA" dirty="0" smtClean="0"/>
              <a:t> </a:t>
            </a:r>
            <a:r>
              <a:rPr lang="fr-CA" dirty="0" err="1" smtClean="0"/>
              <a:t>at</a:t>
            </a:r>
            <a:r>
              <a:rPr lang="fr-CA" dirty="0" smtClean="0"/>
              <a:t> the 4th WMO </a:t>
            </a:r>
            <a:r>
              <a:rPr lang="fr-CA" dirty="0" err="1" smtClean="0"/>
              <a:t>conference</a:t>
            </a:r>
            <a:r>
              <a:rPr lang="fr-CA" dirty="0" smtClean="0"/>
              <a:t> on </a:t>
            </a:r>
            <a:r>
              <a:rPr lang="fr-CA" dirty="0" err="1" smtClean="0"/>
              <a:t>reanalyses</a:t>
            </a:r>
            <a:r>
              <a:rPr lang="fr-CA" dirty="0" smtClean="0"/>
              <a:t/>
            </a:r>
            <a:br>
              <a:rPr lang="fr-CA" dirty="0" smtClean="0"/>
            </a:br>
            <a:r>
              <a:rPr lang="fr-CA" dirty="0" smtClean="0"/>
              <a:t>7-11 May 2012, </a:t>
            </a:r>
            <a:r>
              <a:rPr lang="fr-CA" dirty="0" err="1" smtClean="0"/>
              <a:t>Silver</a:t>
            </a:r>
            <a:r>
              <a:rPr lang="fr-CA" dirty="0" smtClean="0"/>
              <a:t> </a:t>
            </a:r>
            <a:r>
              <a:rPr lang="fr-CA" dirty="0" err="1" smtClean="0"/>
              <a:t>Spring</a:t>
            </a:r>
            <a:r>
              <a:rPr lang="fr-CA" dirty="0" smtClean="0"/>
              <a:t>, MD, USA</a:t>
            </a:r>
            <a:endParaRPr lang="fr-CA"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7"/>
          <p:cNvSpPr>
            <a:spLocks noGrp="1" noChangeArrowheads="1"/>
          </p:cNvSpPr>
          <p:nvPr>
            <p:ph type="title"/>
          </p:nvPr>
        </p:nvSpPr>
        <p:spPr>
          <a:xfrm>
            <a:off x="533404" y="598508"/>
            <a:ext cx="7772400" cy="533400"/>
          </a:xfrm>
        </p:spPr>
        <p:txBody>
          <a:bodyPr/>
          <a:lstStyle/>
          <a:p>
            <a:r>
              <a:rPr lang="en-US" dirty="0">
                <a:solidFill>
                  <a:schemeClr val="accent2">
                    <a:lumMod val="75000"/>
                  </a:schemeClr>
                </a:solidFill>
              </a:rPr>
              <a:t>Approaches to measuring the impact of assimilated observations</a:t>
            </a:r>
          </a:p>
        </p:txBody>
      </p:sp>
      <p:sp>
        <p:nvSpPr>
          <p:cNvPr id="58371" name="Rectangle 18"/>
          <p:cNvSpPr>
            <a:spLocks noGrp="1" noChangeArrowheads="1"/>
          </p:cNvSpPr>
          <p:nvPr>
            <p:ph idx="1"/>
          </p:nvPr>
        </p:nvSpPr>
        <p:spPr>
          <a:xfrm>
            <a:off x="533404" y="1436713"/>
            <a:ext cx="8153400" cy="4800600"/>
          </a:xfrm>
        </p:spPr>
        <p:txBody>
          <a:bodyPr/>
          <a:lstStyle/>
          <a:p>
            <a:pPr>
              <a:buFontTx/>
              <a:buNone/>
            </a:pPr>
            <a:r>
              <a:rPr lang="en-US" dirty="0"/>
              <a:t>Information content</a:t>
            </a:r>
          </a:p>
          <a:p>
            <a:pPr lvl="1"/>
            <a:r>
              <a:rPr lang="en-US" dirty="0"/>
              <a:t>based on the relative accuracy of observations and the background </a:t>
            </a:r>
            <a:r>
              <a:rPr lang="en-US" dirty="0" smtClean="0"/>
              <a:t>state</a:t>
            </a:r>
            <a:endParaRPr lang="en-US" dirty="0"/>
          </a:p>
          <a:p>
            <a:pPr>
              <a:buFontTx/>
              <a:buNone/>
            </a:pPr>
            <a:r>
              <a:rPr lang="en-US" dirty="0"/>
              <a:t>Observing System Experiments</a:t>
            </a:r>
          </a:p>
          <a:p>
            <a:pPr lvl="1"/>
            <a:r>
              <a:rPr lang="en-US" dirty="0"/>
              <a:t>Data denials</a:t>
            </a:r>
          </a:p>
          <a:p>
            <a:pPr lvl="1"/>
            <a:r>
              <a:rPr lang="en-US" dirty="0"/>
              <a:t>Global view of the impact of observations on the quality of the forecasts</a:t>
            </a:r>
          </a:p>
          <a:p>
            <a:pPr>
              <a:buFontTx/>
              <a:buNone/>
            </a:pPr>
            <a:r>
              <a:rPr lang="en-US" dirty="0"/>
              <a:t>Observation impact on the quality of the forecasts</a:t>
            </a:r>
          </a:p>
          <a:p>
            <a:pPr lvl="1"/>
            <a:r>
              <a:rPr lang="en-US" dirty="0"/>
              <a:t>Sensitivities with respect to observations based on </a:t>
            </a:r>
            <a:r>
              <a:rPr lang="en-US" dirty="0" err="1"/>
              <a:t>adjoint</a:t>
            </a:r>
            <a:r>
              <a:rPr lang="en-US" dirty="0"/>
              <a:t> methods  (Baker and Daley, 2000; Langland and Baker, 2003)</a:t>
            </a:r>
          </a:p>
          <a:p>
            <a:pPr lvl="1"/>
            <a:r>
              <a:rPr lang="en-US" dirty="0"/>
              <a:t>Ensemble </a:t>
            </a:r>
            <a:r>
              <a:rPr lang="en-US" dirty="0" err="1"/>
              <a:t>Kalman</a:t>
            </a:r>
            <a:r>
              <a:rPr lang="en-US" dirty="0"/>
              <a:t> filter </a:t>
            </a:r>
            <a:r>
              <a:rPr lang="en-US" dirty="0" smtClean="0"/>
              <a:t>methods (EFSO, </a:t>
            </a:r>
            <a:r>
              <a:rPr lang="en-US" dirty="0" err="1" smtClean="0"/>
              <a:t>Kalnay</a:t>
            </a:r>
            <a:r>
              <a:rPr lang="en-US" dirty="0" smtClean="0"/>
              <a:t> et al.,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preferRelativeResize="0">
            <a:picLocks noChangeArrowheads="1"/>
          </p:cNvPicPr>
          <p:nvPr/>
        </p:nvPicPr>
        <p:blipFill>
          <a:blip r:embed="rId3" cstate="print"/>
          <a:srcRect/>
          <a:stretch>
            <a:fillRect/>
          </a:stretch>
        </p:blipFill>
        <p:spPr bwMode="auto">
          <a:xfrm>
            <a:off x="848161" y="1219200"/>
            <a:ext cx="7316640" cy="2743623"/>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1173163" y="3886200"/>
          <a:ext cx="6497637" cy="1970087"/>
        </p:xfrm>
        <a:graphic>
          <a:graphicData uri="http://schemas.openxmlformats.org/presentationml/2006/ole">
            <mc:AlternateContent xmlns:mc="http://schemas.openxmlformats.org/markup-compatibility/2006">
              <mc:Choice xmlns:v="urn:schemas-microsoft-com:vml" Requires="v">
                <p:oleObj spid="_x0000_s11269" name="Equation" r:id="rId4" imgW="3936960" imgH="1600200" progId="Equation.DSMT4">
                  <p:embed/>
                </p:oleObj>
              </mc:Choice>
              <mc:Fallback>
                <p:oleObj name="Equation" r:id="rId4" imgW="3936960" imgH="1600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3886200"/>
                        <a:ext cx="6497637" cy="19700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Titre 1"/>
          <p:cNvSpPr txBox="1">
            <a:spLocks/>
          </p:cNvSpPr>
          <p:nvPr/>
        </p:nvSpPr>
        <p:spPr>
          <a:xfrm>
            <a:off x="1" y="152400"/>
            <a:ext cx="8991600" cy="835716"/>
          </a:xfrm>
          <a:prstGeom prst="rect">
            <a:avLst/>
          </a:prstGeom>
        </p:spPr>
        <p:txBody>
          <a:bodyPr lIns="82936" tIns="41469" rIns="82936" bIns="41469"/>
          <a:lstStyle/>
          <a:p>
            <a:pPr defTabSz="829366">
              <a:defRPr/>
            </a:pPr>
            <a:r>
              <a:rPr lang="fr-CA" sz="2800" b="1" dirty="0" err="1" smtClean="0">
                <a:solidFill>
                  <a:schemeClr val="accent6">
                    <a:lumMod val="75000"/>
                  </a:schemeClr>
                </a:solidFill>
                <a:latin typeface="+mj-lt"/>
                <a:ea typeface="+mj-ea"/>
                <a:cs typeface="+mj-cs"/>
              </a:rPr>
              <a:t>Equivalence</a:t>
            </a:r>
            <a:r>
              <a:rPr lang="fr-CA" sz="2800" b="1" dirty="0" smtClean="0">
                <a:solidFill>
                  <a:schemeClr val="accent6">
                    <a:lumMod val="75000"/>
                  </a:schemeClr>
                </a:solidFill>
                <a:latin typeface="+mj-lt"/>
                <a:ea typeface="+mj-ea"/>
                <a:cs typeface="+mj-cs"/>
              </a:rPr>
              <a:t> </a:t>
            </a:r>
            <a:r>
              <a:rPr lang="fr-CA" sz="2800" b="1" dirty="0" err="1" smtClean="0">
                <a:solidFill>
                  <a:schemeClr val="accent6">
                    <a:lumMod val="75000"/>
                  </a:schemeClr>
                </a:solidFill>
                <a:latin typeface="+mj-lt"/>
                <a:ea typeface="+mj-ea"/>
                <a:cs typeface="+mj-cs"/>
              </a:rPr>
              <a:t>between</a:t>
            </a:r>
            <a:r>
              <a:rPr lang="fr-CA" sz="2800" b="1" dirty="0" smtClean="0">
                <a:solidFill>
                  <a:schemeClr val="accent6">
                    <a:lumMod val="75000"/>
                  </a:schemeClr>
                </a:solidFill>
                <a:latin typeface="+mj-lt"/>
                <a:ea typeface="+mj-ea"/>
                <a:cs typeface="+mj-cs"/>
              </a:rPr>
              <a:t> the </a:t>
            </a:r>
            <a:r>
              <a:rPr lang="fr-CA" sz="2800" b="1" dirty="0" err="1" smtClean="0">
                <a:solidFill>
                  <a:schemeClr val="accent6">
                    <a:lumMod val="75000"/>
                  </a:schemeClr>
                </a:solidFill>
                <a:latin typeface="+mj-lt"/>
                <a:ea typeface="+mj-ea"/>
                <a:cs typeface="+mj-cs"/>
              </a:rPr>
              <a:t>mean</a:t>
            </a:r>
            <a:r>
              <a:rPr lang="fr-CA" sz="2800" b="1" dirty="0" smtClean="0">
                <a:solidFill>
                  <a:schemeClr val="accent6">
                    <a:lumMod val="75000"/>
                  </a:schemeClr>
                </a:solidFill>
                <a:latin typeface="+mj-lt"/>
                <a:ea typeface="+mj-ea"/>
                <a:cs typeface="+mj-cs"/>
              </a:rPr>
              <a:t> </a:t>
            </a:r>
            <a:r>
              <a:rPr lang="fr-CA" sz="2800" b="1" dirty="0" err="1" smtClean="0">
                <a:solidFill>
                  <a:schemeClr val="accent6">
                    <a:lumMod val="75000"/>
                  </a:schemeClr>
                </a:solidFill>
                <a:latin typeface="+mj-lt"/>
                <a:ea typeface="+mj-ea"/>
                <a:cs typeface="+mj-cs"/>
              </a:rPr>
              <a:t>analysis</a:t>
            </a:r>
            <a:r>
              <a:rPr lang="fr-CA" sz="2800" b="1" dirty="0" smtClean="0">
                <a:solidFill>
                  <a:schemeClr val="accent6">
                    <a:lumMod val="75000"/>
                  </a:schemeClr>
                </a:solidFill>
                <a:latin typeface="+mj-lt"/>
                <a:ea typeface="+mj-ea"/>
                <a:cs typeface="+mj-cs"/>
              </a:rPr>
              <a:t> </a:t>
            </a:r>
            <a:r>
              <a:rPr lang="fr-CA" sz="2800" b="1" dirty="0" err="1" smtClean="0">
                <a:solidFill>
                  <a:schemeClr val="accent6">
                    <a:lumMod val="75000"/>
                  </a:schemeClr>
                </a:solidFill>
                <a:latin typeface="+mj-lt"/>
                <a:ea typeface="+mj-ea"/>
                <a:cs typeface="+mj-cs"/>
              </a:rPr>
              <a:t>increments</a:t>
            </a:r>
            <a:r>
              <a:rPr lang="fr-CA" sz="2800" b="1" dirty="0" smtClean="0">
                <a:solidFill>
                  <a:schemeClr val="accent6">
                    <a:lumMod val="75000"/>
                  </a:schemeClr>
                </a:solidFill>
                <a:latin typeface="+mj-lt"/>
                <a:ea typeface="+mj-ea"/>
                <a:cs typeface="+mj-cs"/>
              </a:rPr>
              <a:t> and the </a:t>
            </a:r>
            <a:r>
              <a:rPr lang="fr-CA" sz="2800" b="1" dirty="0" err="1" smtClean="0">
                <a:solidFill>
                  <a:schemeClr val="accent6">
                    <a:lumMod val="75000"/>
                  </a:schemeClr>
                </a:solidFill>
                <a:latin typeface="+mj-lt"/>
                <a:ea typeface="+mj-ea"/>
                <a:cs typeface="+mj-cs"/>
              </a:rPr>
              <a:t>mean</a:t>
            </a:r>
            <a:r>
              <a:rPr lang="fr-CA" sz="2800" b="1" dirty="0" smtClean="0">
                <a:solidFill>
                  <a:schemeClr val="accent6">
                    <a:lumMod val="75000"/>
                  </a:schemeClr>
                </a:solidFill>
                <a:latin typeface="+mj-lt"/>
                <a:ea typeface="+mj-ea"/>
                <a:cs typeface="+mj-cs"/>
              </a:rPr>
              <a:t> of </a:t>
            </a:r>
            <a:r>
              <a:rPr lang="fr-CA" sz="2800" b="1" dirty="0" err="1" smtClean="0">
                <a:solidFill>
                  <a:schemeClr val="accent6">
                    <a:lumMod val="75000"/>
                  </a:schemeClr>
                </a:solidFill>
                <a:latin typeface="+mj-lt"/>
                <a:ea typeface="+mj-ea"/>
                <a:cs typeface="+mj-cs"/>
              </a:rPr>
              <a:t>physical</a:t>
            </a:r>
            <a:r>
              <a:rPr lang="fr-CA" sz="2800" b="1" dirty="0" smtClean="0">
                <a:solidFill>
                  <a:schemeClr val="accent6">
                    <a:lumMod val="75000"/>
                  </a:schemeClr>
                </a:solidFill>
                <a:latin typeface="+mj-lt"/>
                <a:ea typeface="+mj-ea"/>
                <a:cs typeface="+mj-cs"/>
              </a:rPr>
              <a:t> </a:t>
            </a:r>
            <a:r>
              <a:rPr lang="fr-CA" sz="2800" b="1" dirty="0" err="1" smtClean="0">
                <a:solidFill>
                  <a:schemeClr val="accent6">
                    <a:lumMod val="75000"/>
                  </a:schemeClr>
                </a:solidFill>
                <a:latin typeface="+mj-lt"/>
                <a:ea typeface="+mj-ea"/>
                <a:cs typeface="+mj-cs"/>
              </a:rPr>
              <a:t>tendencies</a:t>
            </a:r>
            <a:endParaRPr lang="fr-CA" sz="2800" b="1" dirty="0">
              <a:solidFill>
                <a:schemeClr val="accent6">
                  <a:lumMod val="75000"/>
                </a:schemeClr>
              </a:solidFill>
              <a:latin typeface="+mj-lt"/>
              <a:ea typeface="+mj-ea"/>
              <a:cs typeface="+mj-cs"/>
            </a:endParaRPr>
          </a:p>
        </p:txBody>
      </p:sp>
      <p:sp>
        <p:nvSpPr>
          <p:cNvPr id="9" name="ZoneTexte 8"/>
          <p:cNvSpPr txBox="1"/>
          <p:nvPr/>
        </p:nvSpPr>
        <p:spPr>
          <a:xfrm>
            <a:off x="5867400" y="990600"/>
            <a:ext cx="3071941" cy="329969"/>
          </a:xfrm>
          <a:prstGeom prst="rect">
            <a:avLst/>
          </a:prstGeom>
          <a:noFill/>
        </p:spPr>
        <p:txBody>
          <a:bodyPr wrap="none" lIns="82936" tIns="41469" rIns="82936" bIns="41469" rtlCol="0">
            <a:spAutoFit/>
          </a:bodyPr>
          <a:lstStyle/>
          <a:p>
            <a:r>
              <a:rPr lang="fr-CA" sz="1600" dirty="0" smtClean="0"/>
              <a:t>Source : (</a:t>
            </a:r>
            <a:r>
              <a:rPr lang="fr-CA" sz="1600" dirty="0" err="1" smtClean="0"/>
              <a:t>Rodwell</a:t>
            </a:r>
            <a:r>
              <a:rPr lang="fr-CA" sz="1600" dirty="0" smtClean="0"/>
              <a:t> et Palmer, 2007)</a:t>
            </a:r>
            <a:endParaRPr lang="fr-CA" sz="1600" dirty="0"/>
          </a:p>
        </p:txBody>
      </p:sp>
      <p:graphicFrame>
        <p:nvGraphicFramePr>
          <p:cNvPr id="6" name="Object 5"/>
          <p:cNvGraphicFramePr>
            <a:graphicFrameLocks noChangeAspect="1"/>
          </p:cNvGraphicFramePr>
          <p:nvPr/>
        </p:nvGraphicFramePr>
        <p:xfrm>
          <a:off x="838200" y="5943600"/>
          <a:ext cx="7718323" cy="762000"/>
        </p:xfrm>
        <a:graphic>
          <a:graphicData uri="http://schemas.openxmlformats.org/presentationml/2006/ole">
            <mc:AlternateContent xmlns:mc="http://schemas.openxmlformats.org/markup-compatibility/2006">
              <mc:Choice xmlns:v="urn:schemas-microsoft-com:vml" Requires="v">
                <p:oleObj spid="_x0000_s11270" name="Equation" r:id="rId6" imgW="3987720" imgH="393480" progId="Equation.DSMT4">
                  <p:embed/>
                </p:oleObj>
              </mc:Choice>
              <mc:Fallback>
                <p:oleObj name="Equation" r:id="rId6" imgW="3987720" imgH="393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943600"/>
                        <a:ext cx="7718323"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sz="5000" dirty="0" smtClean="0">
                <a:solidFill>
                  <a:schemeClr val="tx2"/>
                </a:solidFill>
              </a:rPr>
              <a:t>Initial </a:t>
            </a:r>
            <a:r>
              <a:rPr lang="fr-CA" sz="5000" dirty="0" err="1" smtClean="0">
                <a:solidFill>
                  <a:schemeClr val="tx2"/>
                </a:solidFill>
              </a:rPr>
              <a:t>systematic</a:t>
            </a:r>
            <a:r>
              <a:rPr lang="fr-CA" sz="5000" dirty="0" smtClean="0">
                <a:solidFill>
                  <a:schemeClr val="tx2"/>
                </a:solidFill>
              </a:rPr>
              <a:t> </a:t>
            </a:r>
            <a:r>
              <a:rPr lang="fr-CA" sz="5000" dirty="0" err="1" smtClean="0">
                <a:solidFill>
                  <a:schemeClr val="tx2"/>
                </a:solidFill>
              </a:rPr>
              <a:t>tendency</a:t>
            </a:r>
            <a:endParaRPr lang="fr-CA" sz="5000" dirty="0">
              <a:solidFill>
                <a:schemeClr val="tx2"/>
              </a:solidFill>
            </a:endParaRPr>
          </a:p>
        </p:txBody>
      </p:sp>
      <p:sp>
        <p:nvSpPr>
          <p:cNvPr id="3" name="Espace réservé du contenu 2"/>
          <p:cNvSpPr>
            <a:spLocks noGrp="1"/>
          </p:cNvSpPr>
          <p:nvPr>
            <p:ph idx="1"/>
          </p:nvPr>
        </p:nvSpPr>
        <p:spPr/>
        <p:txBody>
          <a:bodyPr/>
          <a:lstStyle/>
          <a:p>
            <a:pPr marL="547151" lvl="2" indent="-273576">
              <a:buSzPct val="95000"/>
            </a:pPr>
            <a:r>
              <a:rPr lang="fr-CA" dirty="0" err="1" smtClean="0">
                <a:latin typeface="+mj-lt"/>
              </a:rPr>
              <a:t>Correspondence</a:t>
            </a:r>
            <a:r>
              <a:rPr lang="fr-CA" dirty="0" smtClean="0">
                <a:latin typeface="+mj-lt"/>
              </a:rPr>
              <a:t> </a:t>
            </a:r>
            <a:r>
              <a:rPr lang="fr-CA" dirty="0" err="1" smtClean="0">
                <a:latin typeface="+mj-lt"/>
              </a:rPr>
              <a:t>with</a:t>
            </a:r>
            <a:r>
              <a:rPr lang="fr-CA" dirty="0" smtClean="0">
                <a:latin typeface="+mj-lt"/>
              </a:rPr>
              <a:t> the </a:t>
            </a:r>
            <a:r>
              <a:rPr lang="fr-CA" dirty="0" err="1" smtClean="0">
                <a:latin typeface="+mj-lt"/>
              </a:rPr>
              <a:t>mean</a:t>
            </a:r>
            <a:r>
              <a:rPr lang="fr-CA" dirty="0" smtClean="0">
                <a:latin typeface="+mj-lt"/>
              </a:rPr>
              <a:t> </a:t>
            </a:r>
            <a:r>
              <a:rPr lang="fr-CA" dirty="0" err="1" smtClean="0">
                <a:latin typeface="+mj-lt"/>
              </a:rPr>
              <a:t>analysis</a:t>
            </a:r>
            <a:r>
              <a:rPr lang="fr-CA" dirty="0" smtClean="0">
                <a:latin typeface="+mj-lt"/>
              </a:rPr>
              <a:t> </a:t>
            </a:r>
            <a:r>
              <a:rPr lang="fr-CA" dirty="0" err="1" smtClean="0">
                <a:latin typeface="+mj-lt"/>
              </a:rPr>
              <a:t>increment</a:t>
            </a:r>
            <a:r>
              <a:rPr lang="fr-CA" dirty="0" smtClean="0">
                <a:latin typeface="+mj-lt"/>
              </a:rPr>
              <a:t> (but o opposite </a:t>
            </a:r>
            <a:r>
              <a:rPr lang="fr-CA" dirty="0" err="1" smtClean="0">
                <a:latin typeface="+mj-lt"/>
              </a:rPr>
              <a:t>sign</a:t>
            </a:r>
            <a:r>
              <a:rPr lang="fr-CA" dirty="0" smtClean="0">
                <a:latin typeface="+mj-lt"/>
              </a:rPr>
              <a:t>) (</a:t>
            </a:r>
            <a:r>
              <a:rPr lang="fr-CA" dirty="0" err="1" smtClean="0">
                <a:latin typeface="+mj-lt"/>
              </a:rPr>
              <a:t>Rodwell</a:t>
            </a:r>
            <a:r>
              <a:rPr lang="fr-CA" dirty="0" smtClean="0">
                <a:latin typeface="+mj-lt"/>
              </a:rPr>
              <a:t> and Palmer, 2007)</a:t>
            </a:r>
          </a:p>
          <a:p>
            <a:pPr marL="547151" lvl="2" indent="-273576">
              <a:buSzPct val="95000"/>
            </a:pPr>
            <a:r>
              <a:rPr lang="fr-CA" dirty="0" smtClean="0">
                <a:latin typeface="+mj-lt"/>
              </a:rPr>
              <a:t>For an </a:t>
            </a:r>
            <a:r>
              <a:rPr lang="fr-CA" dirty="0" err="1" smtClean="0">
                <a:latin typeface="+mj-lt"/>
              </a:rPr>
              <a:t>unbiased</a:t>
            </a:r>
            <a:r>
              <a:rPr lang="fr-CA" dirty="0" smtClean="0">
                <a:latin typeface="+mj-lt"/>
              </a:rPr>
              <a:t> model, the </a:t>
            </a:r>
            <a:r>
              <a:rPr lang="fr-CA" dirty="0" err="1" smtClean="0">
                <a:latin typeface="+mj-lt"/>
              </a:rPr>
              <a:t>mean</a:t>
            </a:r>
            <a:r>
              <a:rPr lang="fr-CA" dirty="0" smtClean="0">
                <a:latin typeface="+mj-lt"/>
              </a:rPr>
              <a:t> </a:t>
            </a:r>
            <a:r>
              <a:rPr lang="fr-CA" dirty="0" err="1" smtClean="0">
                <a:latin typeface="+mj-lt"/>
              </a:rPr>
              <a:t>analysis</a:t>
            </a:r>
            <a:r>
              <a:rPr lang="fr-CA" dirty="0" smtClean="0">
                <a:latin typeface="+mj-lt"/>
              </a:rPr>
              <a:t> </a:t>
            </a:r>
            <a:r>
              <a:rPr lang="fr-CA" dirty="0" err="1" smtClean="0">
                <a:latin typeface="+mj-lt"/>
              </a:rPr>
              <a:t>increment</a:t>
            </a:r>
            <a:r>
              <a:rPr lang="fr-CA" dirty="0" smtClean="0">
                <a:latin typeface="+mj-lt"/>
              </a:rPr>
              <a:t> </a:t>
            </a:r>
            <a:r>
              <a:rPr lang="fr-CA" dirty="0" err="1" smtClean="0">
                <a:latin typeface="+mj-lt"/>
              </a:rPr>
              <a:t>should</a:t>
            </a:r>
            <a:r>
              <a:rPr lang="fr-CA" dirty="0" smtClean="0">
                <a:latin typeface="+mj-lt"/>
              </a:rPr>
              <a:t> go to </a:t>
            </a:r>
            <a:r>
              <a:rPr lang="fr-CA" dirty="0" err="1" smtClean="0">
                <a:latin typeface="+mj-lt"/>
              </a:rPr>
              <a:t>zero</a:t>
            </a:r>
            <a:endParaRPr lang="fr-CA" dirty="0" smtClean="0">
              <a:latin typeface="+mj-lt"/>
            </a:endParaRPr>
          </a:p>
          <a:p>
            <a:pPr marL="547151" lvl="2" indent="-273576">
              <a:buSzPct val="95000"/>
            </a:pPr>
            <a:r>
              <a:rPr lang="fr-CA" dirty="0" err="1" smtClean="0">
                <a:latin typeface="+mj-lt"/>
              </a:rPr>
              <a:t>Weak</a:t>
            </a:r>
            <a:r>
              <a:rPr lang="fr-CA" dirty="0" smtClean="0">
                <a:latin typeface="+mj-lt"/>
              </a:rPr>
              <a:t> </a:t>
            </a:r>
            <a:r>
              <a:rPr lang="fr-CA" dirty="0" err="1" smtClean="0">
                <a:latin typeface="+mj-lt"/>
              </a:rPr>
              <a:t>average</a:t>
            </a:r>
            <a:r>
              <a:rPr lang="fr-CA" dirty="0" smtClean="0">
                <a:latin typeface="+mj-lt"/>
              </a:rPr>
              <a:t> total </a:t>
            </a:r>
            <a:r>
              <a:rPr lang="fr-CA" dirty="0" err="1" smtClean="0">
                <a:latin typeface="+mj-lt"/>
              </a:rPr>
              <a:t>tendency</a:t>
            </a:r>
            <a:r>
              <a:rPr lang="fr-CA" dirty="0" smtClean="0">
                <a:latin typeface="+mj-lt"/>
              </a:rPr>
              <a:t>          </a:t>
            </a:r>
            <a:r>
              <a:rPr lang="fr-CA" dirty="0" err="1" smtClean="0">
                <a:latin typeface="+mj-lt"/>
              </a:rPr>
              <a:t>Unbiased</a:t>
            </a:r>
            <a:r>
              <a:rPr lang="fr-CA" dirty="0" smtClean="0">
                <a:latin typeface="+mj-lt"/>
              </a:rPr>
              <a:t> model </a:t>
            </a:r>
          </a:p>
        </p:txBody>
      </p:sp>
      <p:cxnSp>
        <p:nvCxnSpPr>
          <p:cNvPr id="9" name="Connecteur droit avec flèche 8"/>
          <p:cNvCxnSpPr/>
          <p:nvPr/>
        </p:nvCxnSpPr>
        <p:spPr>
          <a:xfrm>
            <a:off x="4495800" y="2971800"/>
            <a:ext cx="57606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Image 7" descr="model_non_biaise2.png"/>
          <p:cNvPicPr preferRelativeResize="0">
            <a:picLocks/>
          </p:cNvPicPr>
          <p:nvPr/>
        </p:nvPicPr>
        <p:blipFill>
          <a:blip r:embed="rId2" cstate="print"/>
          <a:stretch>
            <a:fillRect/>
          </a:stretch>
        </p:blipFill>
        <p:spPr>
          <a:xfrm>
            <a:off x="381000" y="3520801"/>
            <a:ext cx="4320000" cy="2952328"/>
          </a:xfrm>
          <a:prstGeom prst="rect">
            <a:avLst/>
          </a:prstGeom>
        </p:spPr>
      </p:pic>
      <p:pic>
        <p:nvPicPr>
          <p:cNvPr id="10" name="Image 9" descr="model_biaise2.png"/>
          <p:cNvPicPr preferRelativeResize="0">
            <a:picLocks/>
          </p:cNvPicPr>
          <p:nvPr/>
        </p:nvPicPr>
        <p:blipFill>
          <a:blip r:embed="rId3" cstate="print"/>
          <a:stretch>
            <a:fillRect/>
          </a:stretch>
        </p:blipFill>
        <p:spPr>
          <a:xfrm>
            <a:off x="4716496" y="3597000"/>
            <a:ext cx="4320000" cy="2880000"/>
          </a:xfrm>
          <a:prstGeom prst="rect">
            <a:avLst/>
          </a:prstGeom>
        </p:spPr>
      </p:pic>
      <p:sp>
        <p:nvSpPr>
          <p:cNvPr id="11" name="ZoneTexte 10"/>
          <p:cNvSpPr txBox="1"/>
          <p:nvPr/>
        </p:nvSpPr>
        <p:spPr>
          <a:xfrm>
            <a:off x="1371600" y="3901801"/>
            <a:ext cx="2191626" cy="461665"/>
          </a:xfrm>
          <a:prstGeom prst="rect">
            <a:avLst/>
          </a:prstGeom>
          <a:noFill/>
        </p:spPr>
        <p:txBody>
          <a:bodyPr wrap="none" lIns="91430" tIns="45715" rIns="91430" bIns="45715" rtlCol="0">
            <a:spAutoFit/>
          </a:bodyPr>
          <a:lstStyle/>
          <a:p>
            <a:r>
              <a:rPr lang="fr-CA" dirty="0" err="1" smtClean="0"/>
              <a:t>Unbiased</a:t>
            </a:r>
            <a:r>
              <a:rPr lang="fr-CA" dirty="0" smtClean="0"/>
              <a:t> model</a:t>
            </a:r>
            <a:endParaRPr lang="fr-CA" dirty="0"/>
          </a:p>
        </p:txBody>
      </p:sp>
      <p:sp>
        <p:nvSpPr>
          <p:cNvPr id="12" name="ZoneTexte 11"/>
          <p:cNvSpPr txBox="1"/>
          <p:nvPr/>
        </p:nvSpPr>
        <p:spPr>
          <a:xfrm>
            <a:off x="5672412" y="3840033"/>
            <a:ext cx="1866217" cy="461665"/>
          </a:xfrm>
          <a:prstGeom prst="rect">
            <a:avLst/>
          </a:prstGeom>
          <a:noFill/>
        </p:spPr>
        <p:txBody>
          <a:bodyPr wrap="none" lIns="91430" tIns="45715" rIns="91430" bIns="45715" rtlCol="0">
            <a:spAutoFit/>
          </a:bodyPr>
          <a:lstStyle/>
          <a:p>
            <a:r>
              <a:rPr lang="fr-CA" dirty="0" err="1" smtClean="0"/>
              <a:t>Biased</a:t>
            </a:r>
            <a:r>
              <a:rPr lang="fr-CA" dirty="0" smtClean="0"/>
              <a:t> model</a:t>
            </a:r>
            <a:endParaRPr lang="fr-CA"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a:grpSpLocks/>
          </p:cNvGrpSpPr>
          <p:nvPr/>
        </p:nvGrpSpPr>
        <p:grpSpPr bwMode="auto">
          <a:xfrm>
            <a:off x="2351520" y="1522243"/>
            <a:ext cx="3974400" cy="2952310"/>
            <a:chOff x="2592040" y="1677466"/>
            <a:chExt cx="4381500" cy="3254499"/>
          </a:xfrm>
        </p:grpSpPr>
        <p:pic>
          <p:nvPicPr>
            <p:cNvPr id="8198" name="Picture 2"/>
            <p:cNvPicPr>
              <a:picLocks noChangeAspect="1" noChangeArrowheads="1"/>
            </p:cNvPicPr>
            <p:nvPr/>
          </p:nvPicPr>
          <p:blipFill>
            <a:blip r:embed="rId2" cstate="print"/>
            <a:srcRect/>
            <a:stretch>
              <a:fillRect/>
            </a:stretch>
          </p:blipFill>
          <p:spPr bwMode="auto">
            <a:xfrm>
              <a:off x="2592040" y="1677466"/>
              <a:ext cx="4381500" cy="3038475"/>
            </a:xfrm>
            <a:prstGeom prst="rect">
              <a:avLst/>
            </a:prstGeom>
            <a:noFill/>
            <a:ln w="9525">
              <a:noFill/>
              <a:miter lim="800000"/>
              <a:headEnd/>
              <a:tailEnd/>
            </a:ln>
          </p:spPr>
        </p:pic>
        <p:pic>
          <p:nvPicPr>
            <p:cNvPr id="8199" name="Picture 3"/>
            <p:cNvPicPr>
              <a:picLocks noChangeAspect="1" noChangeArrowheads="1"/>
            </p:cNvPicPr>
            <p:nvPr/>
          </p:nvPicPr>
          <p:blipFill>
            <a:blip r:embed="rId3" cstate="print"/>
            <a:srcRect/>
            <a:stretch>
              <a:fillRect/>
            </a:stretch>
          </p:blipFill>
          <p:spPr bwMode="auto">
            <a:xfrm>
              <a:off x="4097338" y="4703365"/>
              <a:ext cx="1885950" cy="228600"/>
            </a:xfrm>
            <a:prstGeom prst="rect">
              <a:avLst/>
            </a:prstGeom>
            <a:noFill/>
            <a:ln w="9525">
              <a:noFill/>
              <a:miter lim="800000"/>
              <a:headEnd/>
              <a:tailEnd/>
            </a:ln>
          </p:spPr>
        </p:pic>
      </p:grpSp>
      <p:sp>
        <p:nvSpPr>
          <p:cNvPr id="8195" name="Text Box 1"/>
          <p:cNvSpPr txBox="1">
            <a:spLocks noChangeArrowheads="1"/>
          </p:cNvSpPr>
          <p:nvPr/>
        </p:nvSpPr>
        <p:spPr bwMode="auto">
          <a:xfrm>
            <a:off x="533400" y="293793"/>
            <a:ext cx="8382000" cy="596223"/>
          </a:xfrm>
          <a:prstGeom prst="rect">
            <a:avLst/>
          </a:prstGeom>
          <a:noFill/>
          <a:ln w="9525">
            <a:noFill/>
            <a:round/>
            <a:headEnd/>
            <a:tailEnd/>
          </a:ln>
        </p:spPr>
        <p:txBody>
          <a:bodyPr wrap="square" lIns="81623" tIns="72807" rIns="81623" bIns="40811"/>
          <a:lstStyle/>
          <a:p>
            <a:pPr defTabSz="407442" eaLnBrk="1">
              <a:lnSpc>
                <a:spcPct val="93000"/>
              </a:lnSpc>
              <a:buClr>
                <a:srgbClr val="000000"/>
              </a:buClr>
              <a:buSzPct val="100000"/>
              <a:tabLst>
                <a:tab pos="656514" algn="l"/>
                <a:tab pos="1313025" algn="l"/>
                <a:tab pos="1969541" algn="l"/>
                <a:tab pos="2626055" algn="l"/>
              </a:tabLst>
            </a:pPr>
            <a:r>
              <a:rPr lang="fr-CA" sz="3600" b="1" dirty="0" err="1" smtClean="0">
                <a:solidFill>
                  <a:srgbClr val="000000"/>
                </a:solidFill>
                <a:latin typeface="Arial" charset="0"/>
              </a:rPr>
              <a:t>Assessing</a:t>
            </a:r>
            <a:r>
              <a:rPr lang="fr-CA" sz="3600" b="1" dirty="0" smtClean="0">
                <a:solidFill>
                  <a:srgbClr val="000000"/>
                </a:solidFill>
                <a:latin typeface="Arial" charset="0"/>
              </a:rPr>
              <a:t> the </a:t>
            </a:r>
            <a:r>
              <a:rPr lang="fr-CA" sz="3600" b="1" dirty="0" err="1" smtClean="0">
                <a:solidFill>
                  <a:srgbClr val="000000"/>
                </a:solidFill>
                <a:latin typeface="Arial" charset="0"/>
              </a:rPr>
              <a:t>uncertainty</a:t>
            </a:r>
            <a:r>
              <a:rPr lang="fr-CA" sz="3600" b="1" dirty="0" smtClean="0">
                <a:solidFill>
                  <a:srgbClr val="000000"/>
                </a:solidFill>
                <a:latin typeface="Arial" charset="0"/>
              </a:rPr>
              <a:t> in </a:t>
            </a:r>
            <a:r>
              <a:rPr lang="fr-CA" sz="3600" b="1" dirty="0" err="1" smtClean="0">
                <a:solidFill>
                  <a:srgbClr val="000000"/>
                </a:solidFill>
                <a:latin typeface="Arial" charset="0"/>
              </a:rPr>
              <a:t>climate</a:t>
            </a:r>
            <a:r>
              <a:rPr lang="fr-CA" sz="3600" b="1" dirty="0" smtClean="0">
                <a:solidFill>
                  <a:srgbClr val="000000"/>
                </a:solidFill>
                <a:latin typeface="Arial" charset="0"/>
              </a:rPr>
              <a:t> simulations</a:t>
            </a:r>
          </a:p>
        </p:txBody>
      </p:sp>
      <p:sp>
        <p:nvSpPr>
          <p:cNvPr id="8196" name="ZoneTexte 4"/>
          <p:cNvSpPr txBox="1">
            <a:spLocks noChangeArrowheads="1"/>
          </p:cNvSpPr>
          <p:nvPr/>
        </p:nvSpPr>
        <p:spPr bwMode="auto">
          <a:xfrm>
            <a:off x="3657600" y="914400"/>
            <a:ext cx="3373480" cy="341372"/>
          </a:xfrm>
          <a:prstGeom prst="rect">
            <a:avLst/>
          </a:prstGeom>
          <a:noFill/>
          <a:ln w="9525">
            <a:noFill/>
            <a:miter lim="800000"/>
            <a:headEnd/>
            <a:tailEnd/>
          </a:ln>
        </p:spPr>
        <p:txBody>
          <a:bodyPr wrap="none" lIns="82927" tIns="41464" rIns="82927" bIns="41464">
            <a:spAutoFit/>
          </a:bodyPr>
          <a:lstStyle/>
          <a:p>
            <a:pPr defTabSz="407442" eaLnBrk="1">
              <a:lnSpc>
                <a:spcPct val="93000"/>
              </a:lnSpc>
              <a:buClr>
                <a:srgbClr val="000000"/>
              </a:buClr>
              <a:buSzPct val="100000"/>
            </a:pPr>
            <a:r>
              <a:rPr lang="fr-CA" sz="1800" dirty="0" smtClean="0">
                <a:solidFill>
                  <a:srgbClr val="000000"/>
                </a:solidFill>
                <a:latin typeface="Arial" charset="0"/>
              </a:rPr>
              <a:t>(Source : </a:t>
            </a:r>
            <a:r>
              <a:rPr lang="fr-CA" sz="1800" dirty="0" err="1" smtClean="0">
                <a:solidFill>
                  <a:srgbClr val="000000"/>
                </a:solidFill>
                <a:latin typeface="Arial" charset="0"/>
              </a:rPr>
              <a:t>Stainforth</a:t>
            </a:r>
            <a:r>
              <a:rPr lang="fr-CA" sz="1800" dirty="0" smtClean="0">
                <a:solidFill>
                  <a:srgbClr val="000000"/>
                </a:solidFill>
                <a:latin typeface="Arial" charset="0"/>
              </a:rPr>
              <a:t> et al, 2005)</a:t>
            </a:r>
          </a:p>
        </p:txBody>
      </p:sp>
      <p:sp>
        <p:nvSpPr>
          <p:cNvPr id="8197" name="Rectangle 6"/>
          <p:cNvSpPr>
            <a:spLocks noChangeArrowheads="1"/>
          </p:cNvSpPr>
          <p:nvPr/>
        </p:nvSpPr>
        <p:spPr bwMode="auto">
          <a:xfrm>
            <a:off x="1501920" y="4596965"/>
            <a:ext cx="6178222" cy="1191733"/>
          </a:xfrm>
          <a:prstGeom prst="rect">
            <a:avLst/>
          </a:prstGeom>
          <a:noFill/>
          <a:ln w="9525">
            <a:noFill/>
            <a:miter lim="800000"/>
            <a:headEnd/>
            <a:tailEnd/>
          </a:ln>
        </p:spPr>
        <p:txBody>
          <a:bodyPr wrap="none" lIns="82927" tIns="41464" rIns="82927" bIns="41464">
            <a:spAutoFit/>
          </a:bodyPr>
          <a:lstStyle/>
          <a:p>
            <a:pPr defTabSz="407442" eaLnBrk="1">
              <a:lnSpc>
                <a:spcPct val="150000"/>
              </a:lnSpc>
              <a:buClr>
                <a:srgbClr val="000000"/>
              </a:buClr>
              <a:buSzPct val="100000"/>
              <a:buFont typeface="Wingdings" pitchFamily="2" charset="2"/>
              <a:buChar char="§"/>
            </a:pPr>
            <a:r>
              <a:rPr lang="fr-CA" sz="1600" dirty="0" smtClean="0">
                <a:solidFill>
                  <a:srgbClr val="000000"/>
                </a:solidFill>
                <a:latin typeface="Arial" charset="0"/>
              </a:rPr>
              <a:t> ‘climateprediction.net’,  (</a:t>
            </a:r>
            <a:r>
              <a:rPr lang="fr-CA" sz="1600" dirty="0" err="1" smtClean="0">
                <a:solidFill>
                  <a:srgbClr val="000000"/>
                </a:solidFill>
                <a:latin typeface="Arial" charset="0"/>
              </a:rPr>
              <a:t>Stainforth</a:t>
            </a:r>
            <a:r>
              <a:rPr lang="fr-CA" sz="1600" dirty="0" smtClean="0">
                <a:solidFill>
                  <a:srgbClr val="000000"/>
                </a:solidFill>
                <a:latin typeface="Arial" charset="0"/>
              </a:rPr>
              <a:t> et al, 2005)</a:t>
            </a:r>
          </a:p>
          <a:p>
            <a:pPr defTabSz="407442" eaLnBrk="1">
              <a:lnSpc>
                <a:spcPct val="150000"/>
              </a:lnSpc>
              <a:buClr>
                <a:srgbClr val="000000"/>
              </a:buClr>
              <a:buSzPct val="100000"/>
              <a:buFont typeface="Wingdings" pitchFamily="2" charset="2"/>
              <a:buChar char="§"/>
            </a:pPr>
            <a:r>
              <a:rPr lang="fr-CA" sz="1600" dirty="0" smtClean="0">
                <a:solidFill>
                  <a:srgbClr val="000000"/>
                </a:solidFill>
                <a:latin typeface="Arial" charset="0"/>
              </a:rPr>
              <a:t>  45 </a:t>
            </a:r>
            <a:r>
              <a:rPr lang="fr-CA" sz="1600" dirty="0" err="1" smtClean="0">
                <a:solidFill>
                  <a:srgbClr val="000000"/>
                </a:solidFill>
                <a:latin typeface="Arial" charset="0"/>
              </a:rPr>
              <a:t>years</a:t>
            </a:r>
            <a:r>
              <a:rPr lang="fr-CA" sz="1600" dirty="0" smtClean="0">
                <a:solidFill>
                  <a:srgbClr val="000000"/>
                </a:solidFill>
                <a:latin typeface="Arial" charset="0"/>
              </a:rPr>
              <a:t> </a:t>
            </a:r>
            <a:r>
              <a:rPr lang="fr-CA" sz="1600" dirty="0" err="1" smtClean="0">
                <a:solidFill>
                  <a:srgbClr val="000000"/>
                </a:solidFill>
                <a:latin typeface="Arial" charset="0"/>
              </a:rPr>
              <a:t>climate</a:t>
            </a:r>
            <a:r>
              <a:rPr lang="fr-CA" sz="1600" dirty="0" smtClean="0">
                <a:solidFill>
                  <a:srgbClr val="000000"/>
                </a:solidFill>
                <a:latin typeface="Arial" charset="0"/>
              </a:rPr>
              <a:t> simulations </a:t>
            </a:r>
            <a:r>
              <a:rPr lang="fr-CA" sz="1600" dirty="0" err="1" smtClean="0">
                <a:solidFill>
                  <a:srgbClr val="000000"/>
                </a:solidFill>
                <a:latin typeface="Arial" charset="0"/>
              </a:rPr>
              <a:t>with</a:t>
            </a:r>
            <a:r>
              <a:rPr lang="fr-CA" sz="1600" dirty="0" smtClean="0">
                <a:solidFill>
                  <a:srgbClr val="000000"/>
                </a:solidFill>
                <a:latin typeface="Arial" charset="0"/>
              </a:rPr>
              <a:t> </a:t>
            </a:r>
            <a:r>
              <a:rPr lang="fr-CA" sz="1600" dirty="0" err="1" smtClean="0">
                <a:solidFill>
                  <a:srgbClr val="000000"/>
                </a:solidFill>
                <a:latin typeface="Arial" charset="0"/>
              </a:rPr>
              <a:t>different</a:t>
            </a:r>
            <a:r>
              <a:rPr lang="fr-CA" sz="1600" dirty="0" smtClean="0">
                <a:solidFill>
                  <a:srgbClr val="000000"/>
                </a:solidFill>
                <a:latin typeface="Arial" charset="0"/>
              </a:rPr>
              <a:t> model configurations </a:t>
            </a:r>
            <a:br>
              <a:rPr lang="fr-CA" sz="1600" dirty="0" smtClean="0">
                <a:solidFill>
                  <a:srgbClr val="000000"/>
                </a:solidFill>
                <a:latin typeface="Arial" charset="0"/>
              </a:rPr>
            </a:br>
            <a:r>
              <a:rPr lang="fr-CA" sz="1600" dirty="0" smtClean="0">
                <a:solidFill>
                  <a:srgbClr val="000000"/>
                </a:solidFill>
                <a:latin typeface="Arial" charset="0"/>
              </a:rPr>
              <a:t>   to </a:t>
            </a:r>
            <a:r>
              <a:rPr lang="fr-CA" sz="1600" dirty="0" err="1" smtClean="0">
                <a:solidFill>
                  <a:srgbClr val="000000"/>
                </a:solidFill>
                <a:latin typeface="Arial" charset="0"/>
              </a:rPr>
              <a:t>assess</a:t>
            </a:r>
            <a:r>
              <a:rPr lang="fr-CA" sz="1600" dirty="0" smtClean="0">
                <a:solidFill>
                  <a:srgbClr val="000000"/>
                </a:solidFill>
                <a:latin typeface="Arial" charset="0"/>
              </a:rPr>
              <a:t> the </a:t>
            </a:r>
            <a:r>
              <a:rPr lang="fr-CA" sz="1600" dirty="0" err="1" smtClean="0">
                <a:solidFill>
                  <a:srgbClr val="000000"/>
                </a:solidFill>
                <a:latin typeface="Arial" charset="0"/>
              </a:rPr>
              <a:t>climate</a:t>
            </a:r>
            <a:r>
              <a:rPr lang="fr-CA" sz="1600" dirty="0" smtClean="0">
                <a:solidFill>
                  <a:srgbClr val="000000"/>
                </a:solidFill>
                <a:latin typeface="Arial" charset="0"/>
              </a:rPr>
              <a:t> </a:t>
            </a:r>
            <a:r>
              <a:rPr lang="fr-CA" sz="1600" dirty="0" err="1" smtClean="0">
                <a:solidFill>
                  <a:srgbClr val="000000"/>
                </a:solidFill>
                <a:latin typeface="Arial" charset="0"/>
              </a:rPr>
              <a:t>sensitivity</a:t>
            </a:r>
            <a:r>
              <a:rPr lang="fr-CA" sz="1600" dirty="0" smtClean="0">
                <a:solidFill>
                  <a:srgbClr val="000000"/>
                </a:solidFill>
                <a:latin typeface="Arial" charset="0"/>
              </a:rPr>
              <a:t> to a 2xCO</a:t>
            </a:r>
            <a:r>
              <a:rPr lang="fr-CA" sz="1600" baseline="-25000" dirty="0" smtClean="0">
                <a:solidFill>
                  <a:srgbClr val="000000"/>
                </a:solidFill>
                <a:latin typeface="Arial" charset="0"/>
              </a:rPr>
              <a:t>2</a:t>
            </a:r>
            <a:r>
              <a:rPr lang="fr-CA" sz="1600" dirty="0" smtClean="0">
                <a:solidFill>
                  <a:srgbClr val="000000"/>
                </a:solidFill>
                <a:latin typeface="Arial" charset="0"/>
              </a:rPr>
              <a:t> scenario</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893600" y="1631692"/>
            <a:ext cx="5356800" cy="3594617"/>
          </a:xfrm>
          <a:prstGeom prst="rect">
            <a:avLst/>
          </a:prstGeom>
          <a:noFill/>
          <a:ln w="9525">
            <a:noFill/>
            <a:miter lim="800000"/>
            <a:headEnd/>
            <a:tailEnd/>
          </a:ln>
        </p:spPr>
      </p:pic>
      <p:sp>
        <p:nvSpPr>
          <p:cNvPr id="11267" name="Text Box 1"/>
          <p:cNvSpPr txBox="1">
            <a:spLocks noChangeArrowheads="1"/>
          </p:cNvSpPr>
          <p:nvPr/>
        </p:nvSpPr>
        <p:spPr bwMode="auto">
          <a:xfrm>
            <a:off x="1632960" y="293791"/>
            <a:ext cx="6009120" cy="596223"/>
          </a:xfrm>
          <a:prstGeom prst="rect">
            <a:avLst/>
          </a:prstGeom>
          <a:noFill/>
          <a:ln w="9525">
            <a:noFill/>
            <a:round/>
            <a:headEnd/>
            <a:tailEnd/>
          </a:ln>
        </p:spPr>
        <p:txBody>
          <a:bodyPr wrap="none" lIns="81639" tIns="72822" rIns="81639" bIns="40820"/>
          <a:lstStyle/>
          <a:p>
            <a:pPr algn="ctr">
              <a:tabLst>
                <a:tab pos="656650" algn="l"/>
                <a:tab pos="1313299" algn="l"/>
                <a:tab pos="1969949" algn="l"/>
                <a:tab pos="2626599" algn="l"/>
              </a:tabLst>
            </a:pPr>
            <a:r>
              <a:rPr lang="fr-CA" sz="3200" b="1" dirty="0" err="1" smtClean="0">
                <a:solidFill>
                  <a:srgbClr val="000000"/>
                </a:solidFill>
                <a:latin typeface="Arial" pitchFamily="34" charset="0"/>
                <a:cs typeface="Arial" pitchFamily="34" charset="0"/>
              </a:rPr>
              <a:t>Uncertainty</a:t>
            </a:r>
            <a:r>
              <a:rPr lang="fr-CA" sz="3200" b="1" dirty="0" smtClean="0">
                <a:solidFill>
                  <a:srgbClr val="000000"/>
                </a:solidFill>
                <a:latin typeface="Arial" pitchFamily="34" charset="0"/>
                <a:cs typeface="Arial" pitchFamily="34" charset="0"/>
              </a:rPr>
              <a:t> in </a:t>
            </a:r>
            <a:r>
              <a:rPr lang="fr-CA" sz="3200" b="1" dirty="0" err="1" smtClean="0">
                <a:solidFill>
                  <a:srgbClr val="000000"/>
                </a:solidFill>
                <a:latin typeface="Arial" pitchFamily="34" charset="0"/>
                <a:cs typeface="Arial" pitchFamily="34" charset="0"/>
              </a:rPr>
              <a:t>climate</a:t>
            </a:r>
            <a:r>
              <a:rPr lang="fr-CA" sz="3200" b="1" dirty="0" smtClean="0">
                <a:solidFill>
                  <a:srgbClr val="000000"/>
                </a:solidFill>
                <a:latin typeface="Arial" pitchFamily="34" charset="0"/>
                <a:cs typeface="Arial" pitchFamily="34" charset="0"/>
              </a:rPr>
              <a:t> scenarios</a:t>
            </a:r>
            <a:br>
              <a:rPr lang="fr-CA" sz="3200" b="1" dirty="0" smtClean="0">
                <a:solidFill>
                  <a:srgbClr val="000000"/>
                </a:solidFill>
                <a:latin typeface="Arial" pitchFamily="34" charset="0"/>
                <a:cs typeface="Arial" pitchFamily="34" charset="0"/>
              </a:rPr>
            </a:br>
            <a:r>
              <a:rPr lang="fr-CA" dirty="0" smtClean="0">
                <a:solidFill>
                  <a:srgbClr val="000000"/>
                </a:solidFill>
                <a:latin typeface="Arial" pitchFamily="34" charset="0"/>
                <a:cs typeface="Arial" pitchFamily="34" charset="0"/>
              </a:rPr>
              <a:t>(</a:t>
            </a:r>
            <a:r>
              <a:rPr lang="fr-CA" dirty="0" err="1" smtClean="0">
                <a:solidFill>
                  <a:srgbClr val="000000"/>
                </a:solidFill>
                <a:latin typeface="Arial" pitchFamily="34" charset="0"/>
                <a:cs typeface="Arial" pitchFamily="34" charset="0"/>
              </a:rPr>
              <a:t>from</a:t>
            </a:r>
            <a:r>
              <a:rPr lang="fr-CA" dirty="0" smtClean="0">
                <a:solidFill>
                  <a:srgbClr val="000000"/>
                </a:solidFill>
                <a:latin typeface="Arial" pitchFamily="34" charset="0"/>
                <a:cs typeface="Arial" pitchFamily="34" charset="0"/>
              </a:rPr>
              <a:t> </a:t>
            </a:r>
            <a:r>
              <a:rPr lang="fr-CA" dirty="0" err="1" smtClean="0">
                <a:solidFill>
                  <a:srgbClr val="000000"/>
                </a:solidFill>
                <a:latin typeface="Arial" pitchFamily="34" charset="0"/>
                <a:cs typeface="Arial" pitchFamily="34" charset="0"/>
              </a:rPr>
              <a:t>Rodwell</a:t>
            </a:r>
            <a:r>
              <a:rPr lang="fr-CA" dirty="0" smtClean="0">
                <a:solidFill>
                  <a:srgbClr val="000000"/>
                </a:solidFill>
                <a:latin typeface="Arial" pitchFamily="34" charset="0"/>
                <a:cs typeface="Arial" pitchFamily="34" charset="0"/>
              </a:rPr>
              <a:t> and Palmer, 2007)</a:t>
            </a:r>
            <a:endParaRPr lang="fr-CA" dirty="0">
              <a:solidFill>
                <a:srgbClr val="00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85720" y="304800"/>
            <a:ext cx="8231040" cy="304800"/>
          </a:xfrm>
          <a:prstGeom prst="rect">
            <a:avLst/>
          </a:prstGeom>
        </p:spPr>
        <p:txBody>
          <a:bodyPr lIns="82936" tIns="41469" rIns="82936" bIns="41469"/>
          <a:lstStyle/>
          <a:p>
            <a:pPr algn="ctr" defTabSz="829366">
              <a:defRPr/>
            </a:pPr>
            <a:r>
              <a:rPr lang="fr-CA" sz="3200" b="1" dirty="0" smtClean="0">
                <a:solidFill>
                  <a:schemeClr val="tx2"/>
                </a:solidFill>
                <a:latin typeface="+mj-lt"/>
                <a:ea typeface="+mj-ea"/>
                <a:cs typeface="+mj-cs"/>
              </a:rPr>
              <a:t>The model</a:t>
            </a:r>
            <a:endParaRPr lang="fr-CA" sz="3200" b="1" dirty="0">
              <a:solidFill>
                <a:schemeClr val="tx2"/>
              </a:solidFill>
              <a:latin typeface="+mj-lt"/>
              <a:ea typeface="+mj-ea"/>
              <a:cs typeface="+mj-cs"/>
            </a:endParaRPr>
          </a:p>
        </p:txBody>
      </p:sp>
      <p:sp>
        <p:nvSpPr>
          <p:cNvPr id="4" name="ZoneTexte 2"/>
          <p:cNvSpPr txBox="1">
            <a:spLocks noChangeArrowheads="1"/>
          </p:cNvSpPr>
          <p:nvPr/>
        </p:nvSpPr>
        <p:spPr bwMode="auto">
          <a:xfrm>
            <a:off x="1143000" y="767895"/>
            <a:ext cx="6492396" cy="3423105"/>
          </a:xfrm>
          <a:prstGeom prst="rect">
            <a:avLst/>
          </a:prstGeom>
          <a:noFill/>
          <a:ln w="25400">
            <a:solidFill>
              <a:schemeClr val="accent1"/>
            </a:solidFill>
            <a:miter lim="800000"/>
            <a:headEnd/>
            <a:tailEnd/>
          </a:ln>
        </p:spPr>
        <p:txBody>
          <a:bodyPr wrap="square" lIns="82918" tIns="41460" rIns="82918" bIns="41460">
            <a:spAutoFit/>
          </a:bodyPr>
          <a:lstStyle/>
          <a:p>
            <a:pPr defTabSz="359963">
              <a:buFont typeface="Arial" pitchFamily="34" charset="0"/>
              <a:buChar char="•"/>
              <a:tabLst>
                <a:tab pos="353977" algn="l"/>
              </a:tabLst>
            </a:pPr>
            <a:r>
              <a:rPr lang="en-US" sz="2000" dirty="0" smtClean="0">
                <a:latin typeface="+mj-lt"/>
              </a:rPr>
              <a:t> 	GEM (Global Environmental </a:t>
            </a:r>
            <a:r>
              <a:rPr lang="en-US" sz="2000" dirty="0" err="1" smtClean="0">
                <a:latin typeface="+mj-lt"/>
              </a:rPr>
              <a:t>Multiscale</a:t>
            </a:r>
            <a:r>
              <a:rPr lang="en-US" sz="2000" dirty="0" smtClean="0">
                <a:latin typeface="+mj-lt"/>
              </a:rPr>
              <a:t>)</a:t>
            </a:r>
          </a:p>
          <a:p>
            <a:pPr defTabSz="359963">
              <a:buFont typeface="Arial" pitchFamily="34" charset="0"/>
              <a:buChar char="•"/>
            </a:pPr>
            <a:endParaRPr lang="en-US" sz="100" dirty="0" smtClean="0">
              <a:latin typeface="+mj-lt"/>
            </a:endParaRPr>
          </a:p>
          <a:p>
            <a:pPr defTabSz="359963">
              <a:buFont typeface="Arial" pitchFamily="34" charset="0"/>
              <a:buChar char="•"/>
              <a:tabLst>
                <a:tab pos="353977" algn="l"/>
              </a:tabLst>
            </a:pPr>
            <a:r>
              <a:rPr lang="en-US" sz="2000" dirty="0" smtClean="0">
                <a:latin typeface="+mj-lt"/>
              </a:rPr>
              <a:t> 	Global uniform configuration (800x600) </a:t>
            </a:r>
            <a:r>
              <a:rPr lang="en-US" sz="2000" dirty="0" smtClean="0"/>
              <a:t>≈  </a:t>
            </a:r>
            <a:r>
              <a:rPr lang="en-US" sz="2000" dirty="0" smtClean="0">
                <a:latin typeface="+mn-lt"/>
              </a:rPr>
              <a:t>35 km</a:t>
            </a:r>
            <a:r>
              <a:rPr lang="en-US" sz="2000" dirty="0" smtClean="0"/>
              <a:t> </a:t>
            </a:r>
            <a:endParaRPr lang="en-US" sz="2000" dirty="0" smtClean="0">
              <a:latin typeface="+mj-lt"/>
            </a:endParaRPr>
          </a:p>
          <a:p>
            <a:pPr>
              <a:buFont typeface="Arial" pitchFamily="34" charset="0"/>
              <a:buChar char="•"/>
            </a:pPr>
            <a:endParaRPr lang="en-US" sz="100" dirty="0" smtClean="0">
              <a:latin typeface="+mj-lt"/>
            </a:endParaRPr>
          </a:p>
          <a:p>
            <a:pPr defTabSz="359963">
              <a:buFont typeface="Arial" pitchFamily="34" charset="0"/>
              <a:buChar char="•"/>
            </a:pPr>
            <a:r>
              <a:rPr lang="en-US" sz="2000" dirty="0" smtClean="0">
                <a:latin typeface="+mj-lt"/>
              </a:rPr>
              <a:t> 	80 levels (top at 0.1 </a:t>
            </a:r>
            <a:r>
              <a:rPr lang="en-US" sz="2000" dirty="0" err="1" smtClean="0">
                <a:latin typeface="+mj-lt"/>
              </a:rPr>
              <a:t>hPa</a:t>
            </a:r>
            <a:r>
              <a:rPr lang="en-US" sz="2000" dirty="0" smtClean="0">
                <a:latin typeface="+mj-lt"/>
              </a:rPr>
              <a:t>)</a:t>
            </a:r>
          </a:p>
          <a:p>
            <a:endParaRPr lang="en-US" sz="100" dirty="0" smtClean="0">
              <a:latin typeface="+mj-lt"/>
            </a:endParaRPr>
          </a:p>
          <a:p>
            <a:pPr defTabSz="359963">
              <a:buFont typeface="Arial" pitchFamily="34" charset="0"/>
              <a:buChar char="•"/>
            </a:pPr>
            <a:r>
              <a:rPr lang="en-US" sz="2000" dirty="0" smtClean="0">
                <a:latin typeface="+mj-lt"/>
              </a:rPr>
              <a:t> 	Physical parameterization schemes</a:t>
            </a:r>
          </a:p>
          <a:p>
            <a:pPr>
              <a:buFont typeface="Arial" pitchFamily="34" charset="0"/>
              <a:buChar char="•"/>
            </a:pPr>
            <a:endParaRPr lang="en-US" sz="100" dirty="0" smtClean="0">
              <a:latin typeface="+mj-lt"/>
            </a:endParaRPr>
          </a:p>
          <a:p>
            <a:pPr lvl="1">
              <a:buClrTx/>
              <a:buFont typeface="Arial" charset="0"/>
              <a:buChar char="•"/>
            </a:pPr>
            <a:r>
              <a:rPr lang="en-US" sz="2000" dirty="0" smtClean="0">
                <a:latin typeface="+mj-lt"/>
              </a:rPr>
              <a:t> 	Radiation : </a:t>
            </a:r>
            <a:r>
              <a:rPr lang="en-US" sz="2000" i="1" dirty="0" err="1" smtClean="0">
                <a:latin typeface="+mj-lt"/>
              </a:rPr>
              <a:t>cccmarad</a:t>
            </a:r>
            <a:endParaRPr lang="en-US" sz="2000" i="1" dirty="0" smtClean="0">
              <a:latin typeface="+mj-lt"/>
            </a:endParaRPr>
          </a:p>
          <a:p>
            <a:pPr lvl="1">
              <a:buClrTx/>
              <a:buFont typeface="Arial" charset="0"/>
              <a:buChar char="•"/>
            </a:pPr>
            <a:endParaRPr lang="en-US" sz="100" dirty="0" smtClean="0">
              <a:latin typeface="+mj-lt"/>
            </a:endParaRPr>
          </a:p>
          <a:p>
            <a:pPr lvl="1">
              <a:buClrTx/>
              <a:buFont typeface="Arial" charset="0"/>
              <a:buChar char="•"/>
            </a:pPr>
            <a:r>
              <a:rPr lang="en-US" sz="2000" dirty="0" smtClean="0">
                <a:latin typeface="+mj-lt"/>
              </a:rPr>
              <a:t> 	Deep convection : </a:t>
            </a:r>
            <a:r>
              <a:rPr lang="en-US" sz="2000" i="1" dirty="0" err="1" smtClean="0">
                <a:latin typeface="+mj-lt"/>
              </a:rPr>
              <a:t>Kain</a:t>
            </a:r>
            <a:r>
              <a:rPr lang="en-US" sz="2000" i="1" dirty="0" smtClean="0">
                <a:latin typeface="+mj-lt"/>
              </a:rPr>
              <a:t>-Fritch</a:t>
            </a:r>
          </a:p>
          <a:p>
            <a:pPr lvl="1">
              <a:buClrTx/>
              <a:buFont typeface="Arial" charset="0"/>
              <a:buChar char="•"/>
            </a:pPr>
            <a:endParaRPr lang="en-US" sz="100" dirty="0" smtClean="0">
              <a:latin typeface="+mj-lt"/>
            </a:endParaRPr>
          </a:p>
          <a:p>
            <a:pPr lvl="1">
              <a:buClrTx/>
              <a:buFont typeface="Arial" charset="0"/>
              <a:buChar char="•"/>
            </a:pPr>
            <a:r>
              <a:rPr lang="en-US" sz="2000" dirty="0" smtClean="0">
                <a:latin typeface="+mj-lt"/>
              </a:rPr>
              <a:t> 	Shallow Convection : </a:t>
            </a:r>
            <a:r>
              <a:rPr lang="en-US" sz="2000" i="1" dirty="0" err="1" smtClean="0">
                <a:latin typeface="+mj-lt"/>
              </a:rPr>
              <a:t>Kuo</a:t>
            </a:r>
            <a:r>
              <a:rPr lang="en-US" sz="2000" i="1" dirty="0" smtClean="0">
                <a:latin typeface="+mj-lt"/>
              </a:rPr>
              <a:t> Transient</a:t>
            </a:r>
          </a:p>
          <a:p>
            <a:pPr lvl="1">
              <a:buClrTx/>
              <a:buFont typeface="Arial" charset="0"/>
              <a:buChar char="•"/>
            </a:pPr>
            <a:endParaRPr lang="en-US" sz="100" dirty="0" smtClean="0">
              <a:latin typeface="+mj-lt"/>
            </a:endParaRPr>
          </a:p>
          <a:p>
            <a:pPr lvl="1">
              <a:buClrTx/>
              <a:buFont typeface="Arial" charset="0"/>
              <a:buChar char="•"/>
            </a:pPr>
            <a:r>
              <a:rPr lang="en-US" sz="2000" dirty="0" smtClean="0">
                <a:latin typeface="+mj-lt"/>
              </a:rPr>
              <a:t> 	Surface : </a:t>
            </a:r>
            <a:r>
              <a:rPr lang="en-US" sz="2000" i="1" dirty="0" smtClean="0">
                <a:latin typeface="+mj-lt"/>
              </a:rPr>
              <a:t>ISBA</a:t>
            </a:r>
          </a:p>
          <a:p>
            <a:pPr lvl="1">
              <a:buClrTx/>
              <a:buFont typeface="Arial" charset="0"/>
              <a:buChar char="•"/>
            </a:pPr>
            <a:endParaRPr lang="en-US" sz="100" dirty="0" smtClean="0">
              <a:latin typeface="+mj-lt"/>
            </a:endParaRPr>
          </a:p>
          <a:p>
            <a:pPr lvl="1">
              <a:buClrTx/>
              <a:buFont typeface="Arial" charset="0"/>
              <a:buChar char="•"/>
            </a:pPr>
            <a:r>
              <a:rPr lang="en-US" sz="2000" dirty="0" smtClean="0">
                <a:latin typeface="+mj-lt"/>
              </a:rPr>
              <a:t> 	Large scale condensation : </a:t>
            </a:r>
            <a:r>
              <a:rPr lang="en-US" sz="2000" i="1" dirty="0" err="1" smtClean="0">
                <a:latin typeface="+mj-lt"/>
              </a:rPr>
              <a:t>Sundqvist</a:t>
            </a:r>
            <a:endParaRPr lang="en-US" sz="2000" i="1" dirty="0" smtClean="0">
              <a:latin typeface="+mj-lt"/>
            </a:endParaRPr>
          </a:p>
          <a:p>
            <a:pPr lvl="1">
              <a:buClrTx/>
              <a:buFont typeface="Arial" charset="0"/>
              <a:buChar char="•"/>
            </a:pPr>
            <a:endParaRPr lang="en-US" sz="100" dirty="0" smtClean="0">
              <a:latin typeface="+mj-lt"/>
            </a:endParaRPr>
          </a:p>
          <a:p>
            <a:pPr lvl="1">
              <a:buClrTx/>
              <a:buFont typeface="Arial" charset="0"/>
              <a:buChar char="•"/>
            </a:pPr>
            <a:r>
              <a:rPr lang="en-US" sz="2000" dirty="0" smtClean="0">
                <a:latin typeface="+mj-lt"/>
              </a:rPr>
              <a:t> 	Vertical diffusion :</a:t>
            </a:r>
            <a:r>
              <a:rPr lang="en-US" sz="2000" i="1" dirty="0" smtClean="0">
                <a:latin typeface="+mj-lt"/>
              </a:rPr>
              <a:t> </a:t>
            </a:r>
            <a:r>
              <a:rPr lang="en-US" sz="2000" i="1" dirty="0" err="1" smtClean="0">
                <a:latin typeface="+mj-lt"/>
              </a:rPr>
              <a:t>Mailhot</a:t>
            </a:r>
            <a:r>
              <a:rPr lang="en-US" sz="2000" i="1" dirty="0" smtClean="0">
                <a:latin typeface="+mj-lt"/>
              </a:rPr>
              <a:t> and Benoit </a:t>
            </a:r>
            <a:endParaRPr lang="en-US" sz="2000" i="1" dirty="0">
              <a:latin typeface="+mj-lt"/>
            </a:endParaRPr>
          </a:p>
        </p:txBody>
      </p:sp>
      <p:sp>
        <p:nvSpPr>
          <p:cNvPr id="5" name="ZoneTexte 4"/>
          <p:cNvSpPr txBox="1">
            <a:spLocks noChangeArrowheads="1"/>
          </p:cNvSpPr>
          <p:nvPr/>
        </p:nvSpPr>
        <p:spPr bwMode="auto">
          <a:xfrm>
            <a:off x="1066801" y="4495800"/>
            <a:ext cx="7239000" cy="1930389"/>
          </a:xfrm>
          <a:prstGeom prst="rect">
            <a:avLst/>
          </a:prstGeom>
          <a:noFill/>
          <a:ln w="25400">
            <a:solidFill>
              <a:schemeClr val="accent1"/>
            </a:solidFill>
            <a:miter lim="800000"/>
            <a:headEnd/>
            <a:tailEnd/>
          </a:ln>
        </p:spPr>
        <p:txBody>
          <a:bodyPr wrap="square" lIns="82918" tIns="41460" rIns="82918" bIns="41460">
            <a:spAutoFit/>
          </a:bodyPr>
          <a:lstStyle/>
          <a:p>
            <a:pPr marL="341277" lvl="1" indent="-341277" defTabSz="359963">
              <a:buFont typeface="Arial" pitchFamily="34" charset="0"/>
              <a:buChar char="•"/>
            </a:pPr>
            <a:r>
              <a:rPr lang="en-US" sz="2000" dirty="0" smtClean="0">
                <a:latin typeface="+mj-lt"/>
              </a:rPr>
              <a:t>Sets of simulations (124) starting every six hours from 01January 2009  at 00Z until 31 January 2009 18Z</a:t>
            </a:r>
          </a:p>
          <a:p>
            <a:pPr defTabSz="359963">
              <a:buFont typeface="Arial" charset="0"/>
              <a:buChar char="•"/>
            </a:pPr>
            <a:r>
              <a:rPr lang="en-US" sz="2000" dirty="0" smtClean="0">
                <a:latin typeface="+mj-lt"/>
              </a:rPr>
              <a:t> 	Use of an analysis type in each set</a:t>
            </a:r>
          </a:p>
          <a:p>
            <a:pPr lvl="1">
              <a:buFont typeface="Arial" charset="0"/>
              <a:buChar char="•"/>
            </a:pPr>
            <a:r>
              <a:rPr lang="en-US" sz="2000" dirty="0" smtClean="0">
                <a:latin typeface="+mj-lt"/>
              </a:rPr>
              <a:t> 	3D-Var and 4D-Var analyses from MSC</a:t>
            </a:r>
          </a:p>
          <a:p>
            <a:pPr lvl="1">
              <a:buFont typeface="Arial" charset="0"/>
              <a:buChar char="•"/>
            </a:pPr>
            <a:r>
              <a:rPr lang="en-US" sz="2000" dirty="0" smtClean="0">
                <a:latin typeface="+mj-lt"/>
              </a:rPr>
              <a:t> 	ERA-Interim (ECMWF) reanalysis</a:t>
            </a:r>
          </a:p>
          <a:p>
            <a:pPr marL="0" lvl="1">
              <a:buFont typeface="Arial" charset="0"/>
              <a:buChar char="•"/>
            </a:pPr>
            <a:r>
              <a:rPr lang="en-US" sz="2000" dirty="0" smtClean="0">
                <a:latin typeface="+mj-lt"/>
              </a:rPr>
              <a:t>     Sets of monthly simulations</a:t>
            </a:r>
          </a:p>
        </p:txBody>
      </p:sp>
      <p:sp>
        <p:nvSpPr>
          <p:cNvPr id="6" name="Titre 1"/>
          <p:cNvSpPr txBox="1">
            <a:spLocks/>
          </p:cNvSpPr>
          <p:nvPr/>
        </p:nvSpPr>
        <p:spPr>
          <a:xfrm>
            <a:off x="3505200" y="4114799"/>
            <a:ext cx="3733800" cy="378517"/>
          </a:xfrm>
          <a:prstGeom prst="rect">
            <a:avLst/>
          </a:prstGeom>
        </p:spPr>
        <p:txBody>
          <a:bodyPr lIns="82936" tIns="41469" rIns="82936" bIns="41469" anchor="ctr"/>
          <a:lstStyle/>
          <a:p>
            <a:pPr defTabSz="829366">
              <a:defRPr/>
            </a:pPr>
            <a:r>
              <a:rPr lang="fr-CA" sz="2800" b="1" dirty="0">
                <a:solidFill>
                  <a:schemeClr val="tx2"/>
                </a:solidFill>
                <a:latin typeface="+mj-lt"/>
                <a:ea typeface="+mj-ea"/>
                <a:cs typeface="+mj-cs"/>
              </a:rPr>
              <a:t>Simulations</a:t>
            </a:r>
            <a:endParaRPr lang="fr-CA" sz="3600" b="1"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40B9D67-1DE8-4827-AA0D-08481AD57170}" type="slidenum">
              <a:rPr lang="fr-CA" smtClean="0"/>
              <a:pPr/>
              <a:t>45</a:t>
            </a:fld>
            <a:endParaRPr lang="fr-CA" dirty="0"/>
          </a:p>
        </p:txBody>
      </p:sp>
      <p:sp>
        <p:nvSpPr>
          <p:cNvPr id="3" name="ZoneTexte 103"/>
          <p:cNvSpPr txBox="1">
            <a:spLocks noChangeArrowheads="1"/>
          </p:cNvSpPr>
          <p:nvPr/>
        </p:nvSpPr>
        <p:spPr bwMode="auto">
          <a:xfrm>
            <a:off x="428597" y="1196752"/>
            <a:ext cx="8429683" cy="4753813"/>
          </a:xfrm>
          <a:prstGeom prst="rect">
            <a:avLst/>
          </a:prstGeom>
          <a:solidFill>
            <a:schemeClr val="bg1"/>
          </a:solidFill>
          <a:ln w="47625" cap="sq">
            <a:noFill/>
            <a:round/>
            <a:headEnd/>
            <a:tailEnd/>
          </a:ln>
        </p:spPr>
        <p:txBody>
          <a:bodyPr wrap="square" lIns="159359" tIns="159359" rIns="159359" bIns="159359">
            <a:spAutoFit/>
          </a:bodyPr>
          <a:lstStyle/>
          <a:p>
            <a:pPr algn="just"/>
            <a:r>
              <a:rPr lang="en-CA" dirty="0" smtClean="0">
                <a:latin typeface="Calibri" pitchFamily="34" charset="0"/>
                <a:cs typeface="Times New Roman" charset="0"/>
              </a:rPr>
              <a:t>The diagnostic parameter applied to temperature is defined as</a:t>
            </a:r>
          </a:p>
          <a:p>
            <a:pPr indent="472604" algn="just"/>
            <a:endParaRPr lang="en-CA" dirty="0" smtClean="0">
              <a:latin typeface="Calibri" pitchFamily="34" charset="0"/>
              <a:cs typeface="Times New Roman" charset="0"/>
            </a:endParaRPr>
          </a:p>
          <a:p>
            <a:pPr indent="472604" algn="just"/>
            <a:r>
              <a:rPr lang="en-CA" dirty="0" smtClean="0">
                <a:latin typeface="Calibri" pitchFamily="34" charset="0"/>
                <a:cs typeface="Times New Roman" charset="0"/>
              </a:rPr>
              <a:t>                                       </a:t>
            </a:r>
          </a:p>
          <a:p>
            <a:pPr algn="just">
              <a:buFont typeface="Arial" pitchFamily="34" charset="0"/>
              <a:buChar char="•"/>
            </a:pPr>
            <a:endParaRPr lang="en-CA" dirty="0" smtClean="0">
              <a:latin typeface="Calibri" pitchFamily="34" charset="0"/>
              <a:cs typeface="Times New Roman" charset="0"/>
            </a:endParaRPr>
          </a:p>
          <a:p>
            <a:pPr algn="just">
              <a:buFont typeface="Arial" pitchFamily="34" charset="0"/>
              <a:buChar char="•"/>
            </a:pPr>
            <a:r>
              <a:rPr lang="en-CA" dirty="0" smtClean="0">
                <a:latin typeface="Calibri" pitchFamily="34" charset="0"/>
                <a:cs typeface="Times New Roman" charset="0"/>
              </a:rPr>
              <a:t>  </a:t>
            </a:r>
            <a:r>
              <a:rPr lang="en-CA" i="1" dirty="0" smtClean="0">
                <a:latin typeface="Calibri" pitchFamily="34" charset="0"/>
                <a:cs typeface="Times New Roman" charset="0"/>
              </a:rPr>
              <a:t>m</a:t>
            </a:r>
            <a:r>
              <a:rPr lang="en-CA" dirty="0" smtClean="0">
                <a:latin typeface="Calibri" pitchFamily="34" charset="0"/>
                <a:cs typeface="Times New Roman" charset="0"/>
              </a:rPr>
              <a:t>      total number of simulations</a:t>
            </a:r>
          </a:p>
          <a:p>
            <a:pPr algn="just">
              <a:buFont typeface="Arial" pitchFamily="34" charset="0"/>
              <a:buChar char="•"/>
            </a:pPr>
            <a:endParaRPr lang="en-CA" dirty="0" smtClean="0">
              <a:latin typeface="Calibri" pitchFamily="34" charset="0"/>
              <a:cs typeface="Times New Roman" charset="0"/>
            </a:endParaRPr>
          </a:p>
          <a:p>
            <a:pPr algn="just">
              <a:buFont typeface="Arial" pitchFamily="34" charset="0"/>
              <a:buChar char="•"/>
            </a:pPr>
            <a:r>
              <a:rPr lang="en-CA" dirty="0" smtClean="0">
                <a:latin typeface="Calibri" pitchFamily="34" charset="0"/>
                <a:cs typeface="Times New Roman" charset="0"/>
              </a:rPr>
              <a:t>           total temperature tendency (</a:t>
            </a:r>
            <a:r>
              <a:rPr lang="en-CA" b="1" dirty="0" smtClean="0">
                <a:latin typeface="Calibri" pitchFamily="34" charset="0"/>
                <a:cs typeface="Times New Roman" charset="0"/>
              </a:rPr>
              <a:t>in black</a:t>
            </a:r>
            <a:r>
              <a:rPr lang="en-CA" dirty="0" smtClean="0">
                <a:latin typeface="Calibri" pitchFamily="34" charset="0"/>
                <a:cs typeface="Times New Roman" charset="0"/>
              </a:rPr>
              <a:t>)</a:t>
            </a:r>
          </a:p>
          <a:p>
            <a:pPr algn="just">
              <a:buFont typeface="Arial" pitchFamily="34" charset="0"/>
              <a:buChar char="•"/>
            </a:pPr>
            <a:endParaRPr lang="en-CA" dirty="0" smtClean="0">
              <a:latin typeface="Calibri" pitchFamily="34" charset="0"/>
              <a:cs typeface="Times New Roman" charset="0"/>
            </a:endParaRPr>
          </a:p>
          <a:p>
            <a:pPr algn="just">
              <a:buFont typeface="Arial" pitchFamily="34" charset="0"/>
              <a:buChar char="•"/>
            </a:pPr>
            <a:r>
              <a:rPr lang="en-CA" dirty="0" smtClean="0">
                <a:latin typeface="Calibri" pitchFamily="34" charset="0"/>
                <a:cs typeface="Times New Roman" charset="0"/>
              </a:rPr>
              <a:t>           individual temperature tendencies associated with each</a:t>
            </a:r>
          </a:p>
          <a:p>
            <a:pPr algn="just"/>
            <a:r>
              <a:rPr lang="en-CA" dirty="0" smtClean="0">
                <a:latin typeface="Calibri" pitchFamily="34" charset="0"/>
                <a:cs typeface="Times New Roman" charset="0"/>
              </a:rPr>
              <a:t>             physical process considered in the model (</a:t>
            </a:r>
            <a:r>
              <a:rPr lang="en-CA" b="1" dirty="0" smtClean="0">
                <a:solidFill>
                  <a:schemeClr val="accent1">
                    <a:lumMod val="50000"/>
                  </a:schemeClr>
                </a:solidFill>
                <a:latin typeface="Calibri" pitchFamily="34" charset="0"/>
                <a:cs typeface="Times New Roman" charset="0"/>
              </a:rPr>
              <a:t>radiation</a:t>
            </a:r>
            <a:r>
              <a:rPr lang="en-CA" dirty="0" smtClean="0">
                <a:latin typeface="Calibri" pitchFamily="34" charset="0"/>
                <a:cs typeface="Times New Roman" charset="0"/>
              </a:rPr>
              <a:t>, </a:t>
            </a:r>
          </a:p>
          <a:p>
            <a:pPr algn="just"/>
            <a:r>
              <a:rPr lang="en-CA" dirty="0" smtClean="0">
                <a:latin typeface="Calibri" pitchFamily="34" charset="0"/>
                <a:cs typeface="Times New Roman" charset="0"/>
              </a:rPr>
              <a:t>             </a:t>
            </a:r>
            <a:r>
              <a:rPr lang="en-CA" b="1" dirty="0" smtClean="0">
                <a:solidFill>
                  <a:srgbClr val="CC0000"/>
                </a:solidFill>
                <a:latin typeface="Calibri" pitchFamily="34" charset="0"/>
                <a:cs typeface="Times New Roman" charset="0"/>
              </a:rPr>
              <a:t>convection</a:t>
            </a:r>
            <a:r>
              <a:rPr lang="en-CA" dirty="0" smtClean="0">
                <a:latin typeface="Calibri" pitchFamily="34" charset="0"/>
                <a:cs typeface="Times New Roman" charset="0"/>
              </a:rPr>
              <a:t>, </a:t>
            </a:r>
            <a:r>
              <a:rPr lang="en-CA" b="1" dirty="0" smtClean="0">
                <a:solidFill>
                  <a:schemeClr val="accent6"/>
                </a:solidFill>
                <a:latin typeface="Calibri" pitchFamily="34" charset="0"/>
                <a:cs typeface="Times New Roman" charset="0"/>
              </a:rPr>
              <a:t>advection</a:t>
            </a:r>
            <a:r>
              <a:rPr lang="en-CA" dirty="0" smtClean="0">
                <a:latin typeface="Calibri" pitchFamily="34" charset="0"/>
                <a:cs typeface="Times New Roman" charset="0"/>
              </a:rPr>
              <a:t>, </a:t>
            </a:r>
            <a:r>
              <a:rPr lang="en-CA" b="1" dirty="0" smtClean="0">
                <a:solidFill>
                  <a:srgbClr val="666633"/>
                </a:solidFill>
                <a:latin typeface="Calibri" pitchFamily="34" charset="0"/>
                <a:cs typeface="Times New Roman" charset="0"/>
              </a:rPr>
              <a:t>vertical diffusion</a:t>
            </a:r>
            <a:r>
              <a:rPr lang="en-CA" dirty="0" smtClean="0">
                <a:latin typeface="Calibri" pitchFamily="34" charset="0"/>
                <a:cs typeface="Times New Roman" charset="0"/>
              </a:rPr>
              <a:t> and </a:t>
            </a:r>
            <a:r>
              <a:rPr lang="en-CA" b="1" dirty="0" smtClean="0">
                <a:solidFill>
                  <a:srgbClr val="FF00FF"/>
                </a:solidFill>
                <a:latin typeface="Calibri" pitchFamily="34" charset="0"/>
                <a:cs typeface="Times New Roman" charset="0"/>
              </a:rPr>
              <a:t>large scale</a:t>
            </a:r>
          </a:p>
          <a:p>
            <a:pPr algn="just"/>
            <a:r>
              <a:rPr lang="en-CA" b="1" dirty="0" smtClean="0">
                <a:solidFill>
                  <a:srgbClr val="FF00FF"/>
                </a:solidFill>
                <a:latin typeface="Calibri" pitchFamily="34" charset="0"/>
                <a:cs typeface="Times New Roman" charset="0"/>
              </a:rPr>
              <a:t>             condensation</a:t>
            </a:r>
            <a:r>
              <a:rPr lang="en-CA" dirty="0" smtClean="0">
                <a:latin typeface="Calibri" pitchFamily="34" charset="0"/>
                <a:cs typeface="Times New Roman" charset="0"/>
              </a:rPr>
              <a:t>)</a:t>
            </a:r>
          </a:p>
        </p:txBody>
      </p:sp>
      <p:sp>
        <p:nvSpPr>
          <p:cNvPr id="4" name="Titre 1"/>
          <p:cNvSpPr txBox="1">
            <a:spLocks/>
          </p:cNvSpPr>
          <p:nvPr/>
        </p:nvSpPr>
        <p:spPr>
          <a:xfrm>
            <a:off x="685801" y="228601"/>
            <a:ext cx="7620000" cy="578768"/>
          </a:xfrm>
          <a:prstGeom prst="rect">
            <a:avLst/>
          </a:prstGeom>
        </p:spPr>
        <p:txBody>
          <a:bodyPr lIns="91430" tIns="45715" rIns="91430" bIns="45715">
            <a:noAutofit/>
          </a:bodyPr>
          <a:lstStyle/>
          <a:p>
            <a:pPr algn="ctr" defTabSz="914305" eaLnBrk="1" fontAlgn="auto" hangingPunct="1">
              <a:spcAft>
                <a:spcPts val="0"/>
              </a:spcAft>
              <a:defRPr/>
            </a:pPr>
            <a:r>
              <a:rPr lang="en-US" sz="4000" b="1" dirty="0" smtClean="0">
                <a:solidFill>
                  <a:schemeClr val="accent6">
                    <a:lumMod val="75000"/>
                  </a:schemeClr>
                </a:solidFill>
                <a:latin typeface="+mj-lt"/>
                <a:ea typeface="+mj-ea"/>
                <a:cs typeface="+mj-cs"/>
              </a:rPr>
              <a:t>Initial tendency diagnostic</a:t>
            </a:r>
            <a:endParaRPr lang="en-US" sz="4800" dirty="0">
              <a:solidFill>
                <a:schemeClr val="tx2"/>
              </a:solidFill>
              <a:latin typeface="+mj-lt"/>
              <a:ea typeface="+mj-ea"/>
              <a:cs typeface="+mj-cs"/>
            </a:endParaRPr>
          </a:p>
        </p:txBody>
      </p:sp>
      <p:graphicFrame>
        <p:nvGraphicFramePr>
          <p:cNvPr id="25603" name="Object 3"/>
          <p:cNvGraphicFramePr>
            <a:graphicFrameLocks noChangeAspect="1"/>
          </p:cNvGraphicFramePr>
          <p:nvPr/>
        </p:nvGraphicFramePr>
        <p:xfrm>
          <a:off x="2987824" y="2064147"/>
          <a:ext cx="3276365" cy="936104"/>
        </p:xfrm>
        <a:graphic>
          <a:graphicData uri="http://schemas.openxmlformats.org/presentationml/2006/ole">
            <mc:AlternateContent xmlns:mc="http://schemas.openxmlformats.org/markup-compatibility/2006">
              <mc:Choice xmlns:v="urn:schemas-microsoft-com:vml" Requires="v">
                <p:oleObj spid="_x0000_s9222" name="Equation" r:id="rId3" imgW="1422360" imgH="406080" progId="Equation.DSMT4">
                  <p:embed/>
                </p:oleObj>
              </mc:Choice>
              <mc:Fallback>
                <p:oleObj name="Equation" r:id="rId3" imgW="142236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064147"/>
                        <a:ext cx="3276365"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nvGraphicFramePr>
        <p:xfrm>
          <a:off x="755577" y="3505200"/>
          <a:ext cx="585787" cy="431800"/>
        </p:xfrm>
        <a:graphic>
          <a:graphicData uri="http://schemas.openxmlformats.org/presentationml/2006/ole">
            <mc:AlternateContent xmlns:mc="http://schemas.openxmlformats.org/markup-compatibility/2006">
              <mc:Choice xmlns:v="urn:schemas-microsoft-com:vml" Requires="v">
                <p:oleObj spid="_x0000_s9223" name="Equation" r:id="rId5" imgW="291960" imgH="215640" progId="Equation.DSMT4">
                  <p:embed/>
                </p:oleObj>
              </mc:Choice>
              <mc:Fallback>
                <p:oleObj name="Equation" r:id="rId5" imgW="29196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7" y="3505200"/>
                        <a:ext cx="5857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762000" y="4191000"/>
          <a:ext cx="509588" cy="457200"/>
        </p:xfrm>
        <a:graphic>
          <a:graphicData uri="http://schemas.openxmlformats.org/presentationml/2006/ole">
            <mc:AlternateContent xmlns:mc="http://schemas.openxmlformats.org/markup-compatibility/2006">
              <mc:Choice xmlns:v="urn:schemas-microsoft-com:vml" Requires="v">
                <p:oleObj spid="_x0000_s9224" name="Equation" r:id="rId7" imgW="253800" imgH="228600" progId="Equation.DSMT4">
                  <p:embed/>
                </p:oleObj>
              </mc:Choice>
              <mc:Fallback>
                <p:oleObj name="Equation" r:id="rId7" imgW="2538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191000"/>
                        <a:ext cx="5095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tendance_moyenne_6h_4D_tropics_v2.png"/>
          <p:cNvPicPr preferRelativeResize="0">
            <a:picLocks/>
          </p:cNvPicPr>
          <p:nvPr/>
        </p:nvPicPr>
        <p:blipFill>
          <a:blip r:embed="rId2" cstate="print"/>
          <a:stretch>
            <a:fillRect/>
          </a:stretch>
        </p:blipFill>
        <p:spPr>
          <a:xfrm>
            <a:off x="4572000" y="3657601"/>
            <a:ext cx="4032000" cy="2880000"/>
          </a:xfrm>
          <a:prstGeom prst="rect">
            <a:avLst/>
          </a:prstGeom>
        </p:spPr>
      </p:pic>
      <p:pic>
        <p:nvPicPr>
          <p:cNvPr id="19" name="Image 18" descr="tendance_moyenne_6h_4D_global_v2.png"/>
          <p:cNvPicPr preferRelativeResize="0">
            <a:picLocks/>
          </p:cNvPicPr>
          <p:nvPr/>
        </p:nvPicPr>
        <p:blipFill>
          <a:blip r:embed="rId3" cstate="print"/>
          <a:stretch>
            <a:fillRect/>
          </a:stretch>
        </p:blipFill>
        <p:spPr>
          <a:xfrm>
            <a:off x="4572000" y="979201"/>
            <a:ext cx="4032000" cy="2880000"/>
          </a:xfrm>
          <a:prstGeom prst="rect">
            <a:avLst/>
          </a:prstGeom>
        </p:spPr>
      </p:pic>
      <p:pic>
        <p:nvPicPr>
          <p:cNvPr id="16" name="Image 15" descr="tendance_moyenne_6h_3D_tropics_v2.png"/>
          <p:cNvPicPr preferRelativeResize="0">
            <a:picLocks/>
          </p:cNvPicPr>
          <p:nvPr/>
        </p:nvPicPr>
        <p:blipFill>
          <a:blip r:embed="rId4" cstate="print"/>
          <a:stretch>
            <a:fillRect/>
          </a:stretch>
        </p:blipFill>
        <p:spPr>
          <a:xfrm>
            <a:off x="467544" y="3645025"/>
            <a:ext cx="4032000" cy="2880000"/>
          </a:xfrm>
          <a:prstGeom prst="rect">
            <a:avLst/>
          </a:prstGeom>
        </p:spPr>
      </p:pic>
      <p:sp>
        <p:nvSpPr>
          <p:cNvPr id="7" name="Espace réservé du numéro de diapositive 6"/>
          <p:cNvSpPr>
            <a:spLocks noGrp="1"/>
          </p:cNvSpPr>
          <p:nvPr>
            <p:ph type="sldNum" sz="quarter" idx="12"/>
          </p:nvPr>
        </p:nvSpPr>
        <p:spPr/>
        <p:txBody>
          <a:bodyPr/>
          <a:lstStyle/>
          <a:p>
            <a:pPr>
              <a:defRPr/>
            </a:pPr>
            <a:fld id="{5D7CED36-8CB4-4286-9990-E21E897BA4A6}" type="slidenum">
              <a:rPr lang="fr-CA"/>
              <a:pPr>
                <a:defRPr/>
              </a:pPr>
              <a:t>46</a:t>
            </a:fld>
            <a:endParaRPr lang="fr-CA" dirty="0"/>
          </a:p>
        </p:txBody>
      </p:sp>
      <p:sp>
        <p:nvSpPr>
          <p:cNvPr id="10" name="Titre 1"/>
          <p:cNvSpPr txBox="1">
            <a:spLocks/>
          </p:cNvSpPr>
          <p:nvPr/>
        </p:nvSpPr>
        <p:spPr>
          <a:xfrm>
            <a:off x="1403648" y="-27384"/>
            <a:ext cx="6408712" cy="835716"/>
          </a:xfrm>
          <a:prstGeom prst="rect">
            <a:avLst/>
          </a:prstGeom>
        </p:spPr>
        <p:txBody>
          <a:bodyPr lIns="82936" tIns="41469" rIns="82936" bIns="41469"/>
          <a:lstStyle/>
          <a:p>
            <a:pPr algn="ctr" defTabSz="829366">
              <a:defRPr/>
            </a:pPr>
            <a:r>
              <a:rPr lang="fr-CA" sz="4000" b="1" dirty="0" smtClean="0">
                <a:solidFill>
                  <a:schemeClr val="accent6"/>
                </a:solidFill>
                <a:latin typeface="+mj-lt"/>
                <a:ea typeface="+mj-ea"/>
                <a:cs typeface="+mj-cs"/>
              </a:rPr>
              <a:t>3D-Var   vs   4D-Var   </a:t>
            </a:r>
            <a:endParaRPr lang="fr-CA" sz="4000" b="1" dirty="0">
              <a:solidFill>
                <a:schemeClr val="accent6"/>
              </a:solidFill>
              <a:latin typeface="+mj-lt"/>
              <a:ea typeface="+mj-ea"/>
              <a:cs typeface="+mj-cs"/>
            </a:endParaRPr>
          </a:p>
        </p:txBody>
      </p:sp>
      <p:pic>
        <p:nvPicPr>
          <p:cNvPr id="15" name="Image 14" descr="tendance_moyenne_6h_3D_global_v2.png"/>
          <p:cNvPicPr preferRelativeResize="0">
            <a:picLocks/>
          </p:cNvPicPr>
          <p:nvPr/>
        </p:nvPicPr>
        <p:blipFill>
          <a:blip r:embed="rId5" cstate="print"/>
          <a:stretch>
            <a:fillRect/>
          </a:stretch>
        </p:blipFill>
        <p:spPr>
          <a:xfrm>
            <a:off x="428400" y="980729"/>
            <a:ext cx="4032000" cy="2880000"/>
          </a:xfrm>
          <a:prstGeom prst="rect">
            <a:avLst/>
          </a:prstGeom>
        </p:spPr>
      </p:pic>
      <p:sp>
        <p:nvSpPr>
          <p:cNvPr id="8" name="ZoneTexte 7"/>
          <p:cNvSpPr txBox="1"/>
          <p:nvPr/>
        </p:nvSpPr>
        <p:spPr>
          <a:xfrm>
            <a:off x="971600" y="692696"/>
            <a:ext cx="7867600" cy="400099"/>
          </a:xfrm>
          <a:prstGeom prst="rect">
            <a:avLst/>
          </a:prstGeom>
          <a:solidFill>
            <a:schemeClr val="bg1">
              <a:lumMod val="95000"/>
            </a:schemeClr>
          </a:solidFill>
        </p:spPr>
        <p:txBody>
          <a:bodyPr wrap="square" lIns="91430" tIns="45715" rIns="91430" bIns="45715" rtlCol="0">
            <a:spAutoFit/>
          </a:bodyPr>
          <a:lstStyle/>
          <a:p>
            <a:r>
              <a:rPr lang="en-US" sz="2000" b="1" dirty="0" smtClean="0">
                <a:solidFill>
                  <a:srgbClr val="002060"/>
                </a:solidFill>
                <a:latin typeface="+mn-lt"/>
              </a:rPr>
              <a:t>Mean 6 hours initial tendencies (1</a:t>
            </a:r>
            <a:r>
              <a:rPr lang="en-US" sz="2000" b="1" baseline="30000" dirty="0" smtClean="0">
                <a:solidFill>
                  <a:srgbClr val="002060"/>
                </a:solidFill>
                <a:latin typeface="+mn-lt"/>
              </a:rPr>
              <a:t>st</a:t>
            </a:r>
            <a:r>
              <a:rPr lang="en-US" sz="2000" b="1" dirty="0" smtClean="0">
                <a:solidFill>
                  <a:srgbClr val="002060"/>
                </a:solidFill>
                <a:latin typeface="+mn-lt"/>
              </a:rPr>
              <a:t> time step excluded)</a:t>
            </a:r>
            <a:endParaRPr lang="en-US" sz="2000" b="1" dirty="0">
              <a:solidFill>
                <a:srgbClr val="002060"/>
              </a:solidFill>
              <a:latin typeface="+mn-lt"/>
            </a:endParaRPr>
          </a:p>
        </p:txBody>
      </p:sp>
      <p:sp>
        <p:nvSpPr>
          <p:cNvPr id="21" name="ZoneTexte 20"/>
          <p:cNvSpPr txBox="1"/>
          <p:nvPr/>
        </p:nvSpPr>
        <p:spPr>
          <a:xfrm>
            <a:off x="107505" y="1891913"/>
            <a:ext cx="492422" cy="889016"/>
          </a:xfrm>
          <a:prstGeom prst="rect">
            <a:avLst/>
          </a:prstGeom>
          <a:noFill/>
        </p:spPr>
        <p:txBody>
          <a:bodyPr vert="vert270" wrap="none" lIns="91430" tIns="45715" rIns="91430" bIns="45715" rtlCol="0">
            <a:spAutoFit/>
          </a:bodyPr>
          <a:lstStyle/>
          <a:p>
            <a:r>
              <a:rPr lang="fr-FR" sz="2000" b="1" dirty="0" smtClean="0">
                <a:latin typeface="+mn-lt"/>
              </a:rPr>
              <a:t>Global</a:t>
            </a:r>
            <a:endParaRPr lang="fr-FR" sz="2000" b="1" dirty="0">
              <a:latin typeface="+mn-lt"/>
            </a:endParaRPr>
          </a:p>
        </p:txBody>
      </p:sp>
      <p:sp>
        <p:nvSpPr>
          <p:cNvPr id="22" name="ZoneTexte 21"/>
          <p:cNvSpPr txBox="1"/>
          <p:nvPr/>
        </p:nvSpPr>
        <p:spPr>
          <a:xfrm>
            <a:off x="108001" y="4440536"/>
            <a:ext cx="492422" cy="1004689"/>
          </a:xfrm>
          <a:prstGeom prst="rect">
            <a:avLst/>
          </a:prstGeom>
          <a:noFill/>
        </p:spPr>
        <p:txBody>
          <a:bodyPr vert="vert270" wrap="none" lIns="91430" tIns="45715" rIns="91430" bIns="45715" rtlCol="0">
            <a:spAutoFit/>
          </a:bodyPr>
          <a:lstStyle/>
          <a:p>
            <a:r>
              <a:rPr lang="en-US" sz="2000" b="1" dirty="0" smtClean="0">
                <a:latin typeface="+mn-lt"/>
              </a:rPr>
              <a:t>Tropics</a:t>
            </a:r>
            <a:endParaRPr lang="en-US" sz="20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diff_conv2.png"/>
          <p:cNvPicPr preferRelativeResize="0">
            <a:picLocks/>
          </p:cNvPicPr>
          <p:nvPr/>
        </p:nvPicPr>
        <p:blipFill>
          <a:blip r:embed="rId2" cstate="print"/>
          <a:stretch>
            <a:fillRect/>
          </a:stretch>
        </p:blipFill>
        <p:spPr>
          <a:xfrm>
            <a:off x="323528" y="3501369"/>
            <a:ext cx="4247992" cy="3095984"/>
          </a:xfrm>
          <a:prstGeom prst="rect">
            <a:avLst/>
          </a:prstGeom>
        </p:spPr>
      </p:pic>
      <p:sp>
        <p:nvSpPr>
          <p:cNvPr id="7" name="Espace réservé du numéro de diapositive 6"/>
          <p:cNvSpPr>
            <a:spLocks noGrp="1"/>
          </p:cNvSpPr>
          <p:nvPr>
            <p:ph type="sldNum" sz="quarter" idx="12"/>
          </p:nvPr>
        </p:nvSpPr>
        <p:spPr/>
        <p:txBody>
          <a:bodyPr/>
          <a:lstStyle/>
          <a:p>
            <a:pPr>
              <a:defRPr/>
            </a:pPr>
            <a:fld id="{5D7CED36-8CB4-4286-9990-E21E897BA4A6}" type="slidenum">
              <a:rPr lang="fr-CA"/>
              <a:pPr>
                <a:defRPr/>
              </a:pPr>
              <a:t>47</a:t>
            </a:fld>
            <a:endParaRPr lang="fr-CA" dirty="0"/>
          </a:p>
        </p:txBody>
      </p:sp>
      <p:sp>
        <p:nvSpPr>
          <p:cNvPr id="16" name="Ellipse 15"/>
          <p:cNvSpPr/>
          <p:nvPr/>
        </p:nvSpPr>
        <p:spPr>
          <a:xfrm>
            <a:off x="1979712" y="4797152"/>
            <a:ext cx="1371667" cy="326622"/>
          </a:xfrm>
          <a:prstGeom prst="ellipse">
            <a:avLst/>
          </a:prstGeom>
          <a:noFill/>
          <a:ln>
            <a:solidFill>
              <a:srgbClr val="C00000"/>
            </a:solid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rtlCol="0" anchor="ctr"/>
          <a:lstStyle/>
          <a:p>
            <a:pPr algn="ctr"/>
            <a:endParaRPr lang="fr-CA"/>
          </a:p>
        </p:txBody>
      </p:sp>
      <p:sp>
        <p:nvSpPr>
          <p:cNvPr id="17" name="Ellipse 16"/>
          <p:cNvSpPr/>
          <p:nvPr/>
        </p:nvSpPr>
        <p:spPr>
          <a:xfrm>
            <a:off x="3851920" y="4941168"/>
            <a:ext cx="457222" cy="1959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rtlCol="0" anchor="ctr"/>
          <a:lstStyle/>
          <a:p>
            <a:pPr algn="ctr"/>
            <a:endParaRPr lang="fr-CA"/>
          </a:p>
        </p:txBody>
      </p:sp>
      <p:sp>
        <p:nvSpPr>
          <p:cNvPr id="19" name="Titre 1"/>
          <p:cNvSpPr txBox="1">
            <a:spLocks/>
          </p:cNvSpPr>
          <p:nvPr/>
        </p:nvSpPr>
        <p:spPr>
          <a:xfrm>
            <a:off x="1331640" y="125017"/>
            <a:ext cx="6408712" cy="636984"/>
          </a:xfrm>
          <a:prstGeom prst="rect">
            <a:avLst/>
          </a:prstGeom>
        </p:spPr>
        <p:txBody>
          <a:bodyPr lIns="82936" tIns="41469" rIns="82936" bIns="41469"/>
          <a:lstStyle/>
          <a:p>
            <a:pPr algn="ctr" defTabSz="829366">
              <a:defRPr/>
            </a:pPr>
            <a:r>
              <a:rPr lang="fr-CA" sz="4000" b="1" dirty="0" smtClean="0">
                <a:solidFill>
                  <a:schemeClr val="accent6">
                    <a:lumMod val="75000"/>
                  </a:schemeClr>
                </a:solidFill>
                <a:latin typeface="+mj-lt"/>
                <a:ea typeface="+mj-ea"/>
                <a:cs typeface="+mj-cs"/>
              </a:rPr>
              <a:t>3D-Var </a:t>
            </a:r>
            <a:r>
              <a:rPr lang="fr-CA" sz="4000" b="1" dirty="0">
                <a:solidFill>
                  <a:schemeClr val="accent6">
                    <a:lumMod val="75000"/>
                  </a:schemeClr>
                </a:solidFill>
                <a:latin typeface="+mj-lt"/>
                <a:ea typeface="+mj-ea"/>
                <a:cs typeface="+mj-cs"/>
              </a:rPr>
              <a:t>vs </a:t>
            </a:r>
            <a:r>
              <a:rPr lang="fr-CA" sz="4000" b="1" dirty="0" smtClean="0">
                <a:solidFill>
                  <a:schemeClr val="accent6">
                    <a:lumMod val="75000"/>
                  </a:schemeClr>
                </a:solidFill>
                <a:latin typeface="+mj-lt"/>
                <a:ea typeface="+mj-ea"/>
                <a:cs typeface="+mj-cs"/>
              </a:rPr>
              <a:t>4D-Var   </a:t>
            </a:r>
            <a:endParaRPr lang="fr-CA" sz="4000" b="1" dirty="0">
              <a:solidFill>
                <a:schemeClr val="accent6">
                  <a:lumMod val="75000"/>
                </a:schemeClr>
              </a:solidFill>
              <a:latin typeface="+mj-lt"/>
              <a:ea typeface="+mj-ea"/>
              <a:cs typeface="+mj-cs"/>
            </a:endParaRPr>
          </a:p>
        </p:txBody>
      </p:sp>
      <p:sp>
        <p:nvSpPr>
          <p:cNvPr id="20" name="Ellipse 19"/>
          <p:cNvSpPr/>
          <p:nvPr/>
        </p:nvSpPr>
        <p:spPr>
          <a:xfrm>
            <a:off x="971600" y="5013177"/>
            <a:ext cx="576064" cy="216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rtlCol="0" anchor="ctr"/>
          <a:lstStyle/>
          <a:p>
            <a:pPr algn="ctr"/>
            <a:endParaRPr lang="fr-CA"/>
          </a:p>
        </p:txBody>
      </p:sp>
      <p:sp>
        <p:nvSpPr>
          <p:cNvPr id="18" name="ZoneTexte 17"/>
          <p:cNvSpPr txBox="1"/>
          <p:nvPr/>
        </p:nvSpPr>
        <p:spPr>
          <a:xfrm>
            <a:off x="268481" y="6338278"/>
            <a:ext cx="4387552" cy="391525"/>
          </a:xfrm>
          <a:prstGeom prst="rect">
            <a:avLst/>
          </a:prstGeom>
          <a:noFill/>
        </p:spPr>
        <p:txBody>
          <a:bodyPr wrap="square" lIns="82936" tIns="41469" rIns="82936" bIns="41469" rtlCol="0">
            <a:spAutoFit/>
          </a:bodyPr>
          <a:lstStyle/>
          <a:p>
            <a:pPr algn="ctr"/>
            <a:r>
              <a:rPr lang="fr-CA" sz="2000" dirty="0" err="1" smtClean="0">
                <a:effectLst>
                  <a:outerShdw blurRad="38100" dist="38100" dir="2700000" algn="tl">
                    <a:srgbClr val="000000">
                      <a:alpha val="43137"/>
                    </a:srgbClr>
                  </a:outerShdw>
                </a:effectLst>
                <a:latin typeface="+mj-lt"/>
              </a:rPr>
              <a:t>Difference</a:t>
            </a:r>
            <a:r>
              <a:rPr lang="fr-CA" sz="2000" dirty="0" smtClean="0">
                <a:effectLst>
                  <a:outerShdw blurRad="38100" dist="38100" dir="2700000" algn="tl">
                    <a:srgbClr val="000000">
                      <a:alpha val="43137"/>
                    </a:srgbClr>
                  </a:outerShdw>
                </a:effectLst>
                <a:latin typeface="+mj-lt"/>
              </a:rPr>
              <a:t>: </a:t>
            </a:r>
            <a:r>
              <a:rPr lang="fr-CA" sz="2000" dirty="0" smtClean="0">
                <a:latin typeface="+mj-lt"/>
              </a:rPr>
              <a:t>4D-Var - 3D-Var</a:t>
            </a:r>
            <a:endParaRPr lang="fr-CA" sz="2000" dirty="0">
              <a:latin typeface="+mj-lt"/>
            </a:endParaRPr>
          </a:p>
        </p:txBody>
      </p:sp>
      <p:pic>
        <p:nvPicPr>
          <p:cNvPr id="23" name="Image 22" descr="tendance_conv_3D.png"/>
          <p:cNvPicPr preferRelativeResize="0">
            <a:picLocks/>
          </p:cNvPicPr>
          <p:nvPr/>
        </p:nvPicPr>
        <p:blipFill>
          <a:blip r:embed="rId3" cstate="print"/>
          <a:stretch>
            <a:fillRect/>
          </a:stretch>
        </p:blipFill>
        <p:spPr>
          <a:xfrm>
            <a:off x="252000" y="692696"/>
            <a:ext cx="4320000" cy="3240000"/>
          </a:xfrm>
          <a:prstGeom prst="rect">
            <a:avLst/>
          </a:prstGeom>
        </p:spPr>
      </p:pic>
      <p:pic>
        <p:nvPicPr>
          <p:cNvPr id="24" name="Image 23" descr="tendance_conv_4D.png"/>
          <p:cNvPicPr preferRelativeResize="0">
            <a:picLocks/>
          </p:cNvPicPr>
          <p:nvPr/>
        </p:nvPicPr>
        <p:blipFill>
          <a:blip r:embed="rId4" cstate="print"/>
          <a:stretch>
            <a:fillRect/>
          </a:stretch>
        </p:blipFill>
        <p:spPr>
          <a:xfrm>
            <a:off x="4428464" y="693056"/>
            <a:ext cx="4320000" cy="3240000"/>
          </a:xfrm>
          <a:prstGeom prst="rect">
            <a:avLst/>
          </a:prstGeom>
        </p:spPr>
      </p:pic>
      <p:sp>
        <p:nvSpPr>
          <p:cNvPr id="22" name="ZoneTexte 21"/>
          <p:cNvSpPr txBox="1"/>
          <p:nvPr/>
        </p:nvSpPr>
        <p:spPr>
          <a:xfrm>
            <a:off x="1403648" y="663079"/>
            <a:ext cx="6120680" cy="461665"/>
          </a:xfrm>
          <a:prstGeom prst="rect">
            <a:avLst/>
          </a:prstGeom>
          <a:solidFill>
            <a:schemeClr val="bg1"/>
          </a:solidFill>
        </p:spPr>
        <p:txBody>
          <a:bodyPr wrap="square" lIns="91430" tIns="45715" rIns="91430" bIns="45715" rtlCol="0">
            <a:spAutoFit/>
          </a:bodyPr>
          <a:lstStyle/>
          <a:p>
            <a:r>
              <a:rPr lang="en-US" dirty="0" smtClean="0"/>
              <a:t>   Tendency due to convection at level 500 </a:t>
            </a:r>
            <a:r>
              <a:rPr lang="en-US" dirty="0" err="1" smtClean="0"/>
              <a:t>hPa</a:t>
            </a:r>
            <a:endParaRPr lang="en-US" dirty="0"/>
          </a:p>
        </p:txBody>
      </p:sp>
      <p:sp>
        <p:nvSpPr>
          <p:cNvPr id="14" name="ZoneTexte 13"/>
          <p:cNvSpPr txBox="1"/>
          <p:nvPr/>
        </p:nvSpPr>
        <p:spPr>
          <a:xfrm>
            <a:off x="381864" y="733212"/>
            <a:ext cx="959838" cy="390886"/>
          </a:xfrm>
          <a:prstGeom prst="rect">
            <a:avLst/>
          </a:prstGeom>
          <a:noFill/>
        </p:spPr>
        <p:txBody>
          <a:bodyPr wrap="none" lIns="82936" tIns="41469" rIns="82936" bIns="41469" rtlCol="0">
            <a:spAutoFit/>
          </a:bodyPr>
          <a:lstStyle/>
          <a:p>
            <a:r>
              <a:rPr lang="fr-CA" sz="2000" dirty="0" smtClean="0">
                <a:latin typeface="+mj-lt"/>
              </a:rPr>
              <a:t>3D-Var</a:t>
            </a:r>
            <a:endParaRPr lang="fr-CA" sz="2000" dirty="0">
              <a:latin typeface="+mj-lt"/>
            </a:endParaRPr>
          </a:p>
        </p:txBody>
      </p:sp>
      <p:sp>
        <p:nvSpPr>
          <p:cNvPr id="15" name="ZoneTexte 14"/>
          <p:cNvSpPr txBox="1"/>
          <p:nvPr/>
        </p:nvSpPr>
        <p:spPr>
          <a:xfrm>
            <a:off x="7668345" y="733212"/>
            <a:ext cx="959838" cy="390886"/>
          </a:xfrm>
          <a:prstGeom prst="rect">
            <a:avLst/>
          </a:prstGeom>
          <a:noFill/>
        </p:spPr>
        <p:txBody>
          <a:bodyPr wrap="none" lIns="82936" tIns="41469" rIns="82936" bIns="41469" rtlCol="0">
            <a:spAutoFit/>
          </a:bodyPr>
          <a:lstStyle/>
          <a:p>
            <a:r>
              <a:rPr lang="fr-CA" sz="2000" dirty="0" smtClean="0">
                <a:latin typeface="+mj-lt"/>
              </a:rPr>
              <a:t>4D-Var</a:t>
            </a:r>
            <a:endParaRPr lang="fr-CA" sz="2000" dirty="0">
              <a:latin typeface="+mj-lt"/>
            </a:endParaRPr>
          </a:p>
        </p:txBody>
      </p:sp>
      <p:sp>
        <p:nvSpPr>
          <p:cNvPr id="21" name="ZoneTexte 20"/>
          <p:cNvSpPr txBox="1"/>
          <p:nvPr/>
        </p:nvSpPr>
        <p:spPr>
          <a:xfrm>
            <a:off x="4572001" y="4161275"/>
            <a:ext cx="4343399" cy="646321"/>
          </a:xfrm>
          <a:prstGeom prst="rect">
            <a:avLst/>
          </a:prstGeom>
          <a:noFill/>
          <a:ln w="25400">
            <a:solidFill>
              <a:schemeClr val="accent1"/>
            </a:solidFill>
          </a:ln>
        </p:spPr>
        <p:txBody>
          <a:bodyPr wrap="square" lIns="91430" tIns="45715" rIns="91430" bIns="45715" rtlCol="0">
            <a:spAutoFit/>
          </a:bodyPr>
          <a:lstStyle/>
          <a:p>
            <a:r>
              <a:rPr lang="en-US" sz="1800" dirty="0" smtClean="0">
                <a:latin typeface="+mn-lt"/>
              </a:rPr>
              <a:t>Stronger convection in the ITCZ when </a:t>
            </a:r>
          </a:p>
          <a:p>
            <a:r>
              <a:rPr lang="en-US" sz="1800" dirty="0" smtClean="0">
                <a:latin typeface="+mn-lt"/>
              </a:rPr>
              <a:t>GEM is initialized by 4D-Var analyses</a:t>
            </a:r>
            <a:endParaRPr lang="en-US" sz="2000" dirty="0" smtClean="0">
              <a:latin typeface="+mn-lt"/>
            </a:endParaRPr>
          </a:p>
        </p:txBody>
      </p:sp>
      <p:sp>
        <p:nvSpPr>
          <p:cNvPr id="30" name="ZoneTexte 29"/>
          <p:cNvSpPr txBox="1"/>
          <p:nvPr/>
        </p:nvSpPr>
        <p:spPr>
          <a:xfrm>
            <a:off x="4572496" y="5229200"/>
            <a:ext cx="4103960" cy="646331"/>
          </a:xfrm>
          <a:prstGeom prst="rect">
            <a:avLst/>
          </a:prstGeom>
          <a:noFill/>
          <a:ln w="25400">
            <a:solidFill>
              <a:schemeClr val="accent1"/>
            </a:solidFill>
          </a:ln>
        </p:spPr>
        <p:txBody>
          <a:bodyPr wrap="square" lIns="91430" tIns="45715" rIns="91430" bIns="45715" rtlCol="0">
            <a:spAutoFit/>
          </a:bodyPr>
          <a:lstStyle/>
          <a:p>
            <a:r>
              <a:rPr lang="en-US" sz="1800" dirty="0" smtClean="0">
                <a:latin typeface="+mn-lt"/>
              </a:rPr>
              <a:t>Adjustments in the convection scheme needed?</a:t>
            </a:r>
            <a:endParaRPr lang="fr-FR" sz="1800"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endance_moyenne_6h_4D_tropics_v3.png"/>
          <p:cNvPicPr preferRelativeResize="0">
            <a:picLocks/>
          </p:cNvPicPr>
          <p:nvPr/>
        </p:nvPicPr>
        <p:blipFill>
          <a:blip r:embed="rId2" cstate="print"/>
          <a:stretch>
            <a:fillRect/>
          </a:stretch>
        </p:blipFill>
        <p:spPr>
          <a:xfrm>
            <a:off x="4572000" y="3646801"/>
            <a:ext cx="4032000" cy="2880000"/>
          </a:xfrm>
          <a:prstGeom prst="rect">
            <a:avLst/>
          </a:prstGeom>
        </p:spPr>
      </p:pic>
      <p:pic>
        <p:nvPicPr>
          <p:cNvPr id="10" name="Image 9" descr="tendance_moyenne_6h_4D_global_v3.png"/>
          <p:cNvPicPr preferRelativeResize="0">
            <a:picLocks/>
          </p:cNvPicPr>
          <p:nvPr/>
        </p:nvPicPr>
        <p:blipFill>
          <a:blip r:embed="rId3" cstate="print"/>
          <a:stretch>
            <a:fillRect/>
          </a:stretch>
        </p:blipFill>
        <p:spPr>
          <a:xfrm>
            <a:off x="4572000" y="979201"/>
            <a:ext cx="4032000" cy="2880000"/>
          </a:xfrm>
          <a:prstGeom prst="rect">
            <a:avLst/>
          </a:prstGeom>
        </p:spPr>
      </p:pic>
      <p:pic>
        <p:nvPicPr>
          <p:cNvPr id="16" name="Image 15" descr="tendance_moyenne_6h_tropics_v2.png"/>
          <p:cNvPicPr preferRelativeResize="0">
            <a:picLocks/>
          </p:cNvPicPr>
          <p:nvPr/>
        </p:nvPicPr>
        <p:blipFill>
          <a:blip r:embed="rId4" cstate="print"/>
          <a:stretch>
            <a:fillRect/>
          </a:stretch>
        </p:blipFill>
        <p:spPr>
          <a:xfrm>
            <a:off x="428400" y="3646801"/>
            <a:ext cx="4032000" cy="2880000"/>
          </a:xfrm>
          <a:prstGeom prst="rect">
            <a:avLst/>
          </a:prstGeom>
        </p:spPr>
      </p:pic>
      <p:pic>
        <p:nvPicPr>
          <p:cNvPr id="15" name="Image 14" descr="tendance_moyenne_6h_global_v2.png"/>
          <p:cNvPicPr preferRelativeResize="0">
            <a:picLocks/>
          </p:cNvPicPr>
          <p:nvPr/>
        </p:nvPicPr>
        <p:blipFill>
          <a:blip r:embed="rId5" cstate="print"/>
          <a:stretch>
            <a:fillRect/>
          </a:stretch>
        </p:blipFill>
        <p:spPr>
          <a:xfrm>
            <a:off x="428400" y="979201"/>
            <a:ext cx="4032000" cy="2880000"/>
          </a:xfrm>
          <a:prstGeom prst="rect">
            <a:avLst/>
          </a:prstGeom>
        </p:spPr>
      </p:pic>
      <p:sp>
        <p:nvSpPr>
          <p:cNvPr id="18436" name="ZoneTexte 8"/>
          <p:cNvSpPr txBox="1">
            <a:spLocks noChangeArrowheads="1"/>
          </p:cNvSpPr>
          <p:nvPr/>
        </p:nvSpPr>
        <p:spPr bwMode="auto">
          <a:xfrm>
            <a:off x="1566720" y="6247376"/>
            <a:ext cx="1568160" cy="453080"/>
          </a:xfrm>
          <a:prstGeom prst="rect">
            <a:avLst/>
          </a:prstGeom>
          <a:noFill/>
          <a:ln w="9525">
            <a:noFill/>
            <a:miter lim="800000"/>
            <a:headEnd/>
            <a:tailEnd/>
          </a:ln>
        </p:spPr>
        <p:txBody>
          <a:bodyPr lIns="82936" tIns="41469" rIns="82936" bIns="41469">
            <a:spAutoFit/>
          </a:bodyPr>
          <a:lstStyle/>
          <a:p>
            <a:endParaRPr lang="fr-CA"/>
          </a:p>
        </p:txBody>
      </p:sp>
      <p:sp>
        <p:nvSpPr>
          <p:cNvPr id="19" name="Titre 1"/>
          <p:cNvSpPr txBox="1">
            <a:spLocks/>
          </p:cNvSpPr>
          <p:nvPr/>
        </p:nvSpPr>
        <p:spPr>
          <a:xfrm>
            <a:off x="755576" y="154885"/>
            <a:ext cx="7992888" cy="607116"/>
          </a:xfrm>
          <a:prstGeom prst="rect">
            <a:avLst/>
          </a:prstGeom>
        </p:spPr>
        <p:txBody>
          <a:bodyPr lIns="82936" tIns="41469" rIns="82936" bIns="41469"/>
          <a:lstStyle/>
          <a:p>
            <a:pPr algn="ctr" defTabSz="829366">
              <a:defRPr/>
            </a:pPr>
            <a:r>
              <a:rPr lang="fr-CA" sz="3600" b="1" dirty="0" err="1" smtClean="0">
                <a:solidFill>
                  <a:schemeClr val="accent6">
                    <a:lumMod val="75000"/>
                  </a:schemeClr>
                </a:solidFill>
                <a:latin typeface="+mj-lt"/>
                <a:ea typeface="+mj-ea"/>
                <a:cs typeface="+mj-cs"/>
              </a:rPr>
              <a:t>Era</a:t>
            </a:r>
            <a:r>
              <a:rPr lang="fr-CA" sz="3600" b="1" dirty="0" smtClean="0">
                <a:solidFill>
                  <a:schemeClr val="accent6">
                    <a:lumMod val="75000"/>
                  </a:schemeClr>
                </a:solidFill>
                <a:latin typeface="+mj-lt"/>
                <a:ea typeface="+mj-ea"/>
                <a:cs typeface="+mj-cs"/>
              </a:rPr>
              <a:t>-</a:t>
            </a:r>
            <a:r>
              <a:rPr lang="fr-CA" sz="3600" b="1" dirty="0" err="1" smtClean="0">
                <a:solidFill>
                  <a:schemeClr val="accent6">
                    <a:lumMod val="75000"/>
                  </a:schemeClr>
                </a:solidFill>
                <a:latin typeface="+mj-lt"/>
                <a:ea typeface="+mj-ea"/>
                <a:cs typeface="+mj-cs"/>
              </a:rPr>
              <a:t>Interim</a:t>
            </a:r>
            <a:r>
              <a:rPr lang="fr-CA" sz="3600" b="1" dirty="0" smtClean="0">
                <a:solidFill>
                  <a:schemeClr val="accent6">
                    <a:lumMod val="75000"/>
                  </a:schemeClr>
                </a:solidFill>
                <a:latin typeface="+mj-lt"/>
                <a:ea typeface="+mj-ea"/>
                <a:cs typeface="+mj-cs"/>
              </a:rPr>
              <a:t>   vs   4D-Var (MSC)   </a:t>
            </a:r>
            <a:endParaRPr lang="fr-CA" sz="3600" b="1" dirty="0">
              <a:solidFill>
                <a:schemeClr val="accent6">
                  <a:lumMod val="75000"/>
                </a:schemeClr>
              </a:solidFill>
              <a:latin typeface="+mj-lt"/>
              <a:ea typeface="+mj-ea"/>
              <a:cs typeface="+mj-cs"/>
            </a:endParaRPr>
          </a:p>
        </p:txBody>
      </p:sp>
      <p:sp>
        <p:nvSpPr>
          <p:cNvPr id="14" name="ZoneTexte 13"/>
          <p:cNvSpPr txBox="1"/>
          <p:nvPr/>
        </p:nvSpPr>
        <p:spPr>
          <a:xfrm>
            <a:off x="533400" y="740392"/>
            <a:ext cx="8172400" cy="461665"/>
          </a:xfrm>
          <a:prstGeom prst="rect">
            <a:avLst/>
          </a:prstGeom>
          <a:solidFill>
            <a:schemeClr val="bg1">
              <a:lumMod val="95000"/>
            </a:schemeClr>
          </a:solidFill>
        </p:spPr>
        <p:txBody>
          <a:bodyPr wrap="square" lIns="91430" tIns="45715" rIns="91430" bIns="45715" rtlCol="0">
            <a:spAutoFit/>
          </a:bodyPr>
          <a:lstStyle/>
          <a:p>
            <a:r>
              <a:rPr lang="en-US" b="1" dirty="0" smtClean="0">
                <a:solidFill>
                  <a:srgbClr val="002060"/>
                </a:solidFill>
                <a:latin typeface="+mn-lt"/>
              </a:rPr>
              <a:t>Mean 6 hours initial tendencies (1</a:t>
            </a:r>
            <a:r>
              <a:rPr lang="en-US" b="1" baseline="30000" dirty="0" smtClean="0">
                <a:solidFill>
                  <a:srgbClr val="002060"/>
                </a:solidFill>
                <a:latin typeface="+mn-lt"/>
              </a:rPr>
              <a:t>st</a:t>
            </a:r>
            <a:r>
              <a:rPr lang="en-US" b="1" dirty="0" smtClean="0">
                <a:solidFill>
                  <a:srgbClr val="002060"/>
                </a:solidFill>
                <a:latin typeface="+mn-lt"/>
              </a:rPr>
              <a:t> time step excluded)</a:t>
            </a:r>
            <a:endParaRPr lang="en-US" b="1" dirty="0">
              <a:solidFill>
                <a:srgbClr val="002060"/>
              </a:solidFill>
              <a:latin typeface="+mn-lt"/>
            </a:endParaRPr>
          </a:p>
        </p:txBody>
      </p:sp>
      <p:sp>
        <p:nvSpPr>
          <p:cNvPr id="12" name="ZoneTexte 11"/>
          <p:cNvSpPr txBox="1"/>
          <p:nvPr/>
        </p:nvSpPr>
        <p:spPr>
          <a:xfrm>
            <a:off x="107505" y="1891913"/>
            <a:ext cx="492422" cy="889016"/>
          </a:xfrm>
          <a:prstGeom prst="rect">
            <a:avLst/>
          </a:prstGeom>
          <a:noFill/>
        </p:spPr>
        <p:txBody>
          <a:bodyPr vert="vert270" wrap="none" lIns="91430" tIns="45715" rIns="91430" bIns="45715" rtlCol="0">
            <a:spAutoFit/>
          </a:bodyPr>
          <a:lstStyle/>
          <a:p>
            <a:r>
              <a:rPr lang="fr-FR" sz="2000" b="1" dirty="0" smtClean="0">
                <a:latin typeface="+mn-lt"/>
              </a:rPr>
              <a:t>Global</a:t>
            </a:r>
            <a:endParaRPr lang="fr-FR" sz="2000" b="1" dirty="0">
              <a:latin typeface="+mn-lt"/>
            </a:endParaRPr>
          </a:p>
        </p:txBody>
      </p:sp>
      <p:sp>
        <p:nvSpPr>
          <p:cNvPr id="13" name="ZoneTexte 12"/>
          <p:cNvSpPr txBox="1"/>
          <p:nvPr/>
        </p:nvSpPr>
        <p:spPr>
          <a:xfrm>
            <a:off x="108001" y="4440536"/>
            <a:ext cx="492422" cy="1004689"/>
          </a:xfrm>
          <a:prstGeom prst="rect">
            <a:avLst/>
          </a:prstGeom>
          <a:noFill/>
        </p:spPr>
        <p:txBody>
          <a:bodyPr vert="vert270" wrap="none" lIns="91430" tIns="45715" rIns="91430" bIns="45715" rtlCol="0">
            <a:spAutoFit/>
          </a:bodyPr>
          <a:lstStyle/>
          <a:p>
            <a:r>
              <a:rPr lang="en-US" sz="2000" b="1" dirty="0" smtClean="0">
                <a:latin typeface="+mn-lt"/>
              </a:rPr>
              <a:t>Tropics</a:t>
            </a:r>
            <a:endParaRPr lang="en-US" sz="20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diff_tendance_conv.png"/>
          <p:cNvPicPr preferRelativeResize="0">
            <a:picLocks/>
          </p:cNvPicPr>
          <p:nvPr/>
        </p:nvPicPr>
        <p:blipFill>
          <a:blip r:embed="rId2" cstate="print"/>
          <a:stretch>
            <a:fillRect/>
          </a:stretch>
        </p:blipFill>
        <p:spPr>
          <a:xfrm>
            <a:off x="914400" y="3789361"/>
            <a:ext cx="4726800" cy="2880000"/>
          </a:xfrm>
          <a:prstGeom prst="rect">
            <a:avLst/>
          </a:prstGeom>
        </p:spPr>
      </p:pic>
      <p:pic>
        <p:nvPicPr>
          <p:cNvPr id="6" name="Image 5" descr="tendance_conv_4D.png"/>
          <p:cNvPicPr>
            <a:picLocks noChangeAspect="1"/>
          </p:cNvPicPr>
          <p:nvPr/>
        </p:nvPicPr>
        <p:blipFill>
          <a:blip r:embed="rId3" cstate="print"/>
          <a:stretch>
            <a:fillRect/>
          </a:stretch>
        </p:blipFill>
        <p:spPr>
          <a:xfrm>
            <a:off x="4320001" y="1053056"/>
            <a:ext cx="4718881" cy="2880000"/>
          </a:xfrm>
          <a:prstGeom prst="rect">
            <a:avLst/>
          </a:prstGeom>
        </p:spPr>
      </p:pic>
      <p:sp>
        <p:nvSpPr>
          <p:cNvPr id="18436" name="ZoneTexte 8"/>
          <p:cNvSpPr txBox="1">
            <a:spLocks noChangeArrowheads="1"/>
          </p:cNvSpPr>
          <p:nvPr/>
        </p:nvSpPr>
        <p:spPr bwMode="auto">
          <a:xfrm>
            <a:off x="1566720" y="6247376"/>
            <a:ext cx="1568160" cy="453080"/>
          </a:xfrm>
          <a:prstGeom prst="rect">
            <a:avLst/>
          </a:prstGeom>
          <a:noFill/>
          <a:ln w="9525">
            <a:noFill/>
            <a:miter lim="800000"/>
            <a:headEnd/>
            <a:tailEnd/>
          </a:ln>
        </p:spPr>
        <p:txBody>
          <a:bodyPr lIns="82936" tIns="41469" rIns="82936" bIns="41469">
            <a:spAutoFit/>
          </a:bodyPr>
          <a:lstStyle/>
          <a:p>
            <a:endParaRPr lang="fr-CA"/>
          </a:p>
        </p:txBody>
      </p:sp>
      <p:sp>
        <p:nvSpPr>
          <p:cNvPr id="19" name="Titre 1"/>
          <p:cNvSpPr txBox="1">
            <a:spLocks/>
          </p:cNvSpPr>
          <p:nvPr/>
        </p:nvSpPr>
        <p:spPr>
          <a:xfrm>
            <a:off x="1043608" y="125016"/>
            <a:ext cx="7488832" cy="713184"/>
          </a:xfrm>
          <a:prstGeom prst="rect">
            <a:avLst/>
          </a:prstGeom>
        </p:spPr>
        <p:txBody>
          <a:bodyPr lIns="82936" tIns="41469" rIns="82936" bIns="41469"/>
          <a:lstStyle/>
          <a:p>
            <a:pPr algn="ctr" defTabSz="829366">
              <a:defRPr/>
            </a:pPr>
            <a:r>
              <a:rPr lang="fr-CA" sz="3600" b="1" dirty="0" err="1" smtClean="0">
                <a:solidFill>
                  <a:schemeClr val="accent6"/>
                </a:solidFill>
                <a:latin typeface="+mj-lt"/>
                <a:ea typeface="+mj-ea"/>
                <a:cs typeface="+mj-cs"/>
              </a:rPr>
              <a:t>Era</a:t>
            </a:r>
            <a:r>
              <a:rPr lang="fr-CA" sz="3600" b="1" dirty="0" smtClean="0">
                <a:solidFill>
                  <a:schemeClr val="accent6"/>
                </a:solidFill>
                <a:latin typeface="+mj-lt"/>
                <a:ea typeface="+mj-ea"/>
                <a:cs typeface="+mj-cs"/>
              </a:rPr>
              <a:t>-</a:t>
            </a:r>
            <a:r>
              <a:rPr lang="fr-CA" sz="3600" b="1" dirty="0" err="1" smtClean="0">
                <a:solidFill>
                  <a:schemeClr val="accent6"/>
                </a:solidFill>
                <a:latin typeface="+mj-lt"/>
                <a:ea typeface="+mj-ea"/>
                <a:cs typeface="+mj-cs"/>
              </a:rPr>
              <a:t>Interim</a:t>
            </a:r>
            <a:r>
              <a:rPr lang="fr-CA" sz="3600" b="1" dirty="0" smtClean="0">
                <a:solidFill>
                  <a:schemeClr val="accent6"/>
                </a:solidFill>
                <a:latin typeface="+mj-lt"/>
                <a:ea typeface="+mj-ea"/>
                <a:cs typeface="+mj-cs"/>
              </a:rPr>
              <a:t> </a:t>
            </a:r>
            <a:r>
              <a:rPr lang="fr-CA" sz="3600" b="1" dirty="0">
                <a:solidFill>
                  <a:schemeClr val="accent6"/>
                </a:solidFill>
                <a:latin typeface="+mj-lt"/>
                <a:ea typeface="+mj-ea"/>
                <a:cs typeface="+mj-cs"/>
              </a:rPr>
              <a:t>vs </a:t>
            </a:r>
            <a:r>
              <a:rPr lang="fr-CA" sz="3600" b="1" dirty="0" smtClean="0">
                <a:solidFill>
                  <a:schemeClr val="accent6"/>
                </a:solidFill>
                <a:latin typeface="+mj-lt"/>
                <a:ea typeface="+mj-ea"/>
                <a:cs typeface="+mj-cs"/>
              </a:rPr>
              <a:t>4D-Var (MSC)   </a:t>
            </a:r>
            <a:endParaRPr lang="fr-CA" sz="3600" b="1" dirty="0">
              <a:solidFill>
                <a:schemeClr val="accent6"/>
              </a:solidFill>
              <a:latin typeface="+mj-lt"/>
              <a:ea typeface="+mj-ea"/>
              <a:cs typeface="+mj-cs"/>
            </a:endParaRPr>
          </a:p>
        </p:txBody>
      </p:sp>
      <p:pic>
        <p:nvPicPr>
          <p:cNvPr id="5" name="Image 4" descr="tendance_conv_era.png"/>
          <p:cNvPicPr>
            <a:picLocks noChangeAspect="1"/>
          </p:cNvPicPr>
          <p:nvPr/>
        </p:nvPicPr>
        <p:blipFill>
          <a:blip r:embed="rId4" cstate="print"/>
          <a:stretch>
            <a:fillRect/>
          </a:stretch>
        </p:blipFill>
        <p:spPr>
          <a:xfrm>
            <a:off x="0" y="1053056"/>
            <a:ext cx="4726115" cy="2880000"/>
          </a:xfrm>
          <a:prstGeom prst="rect">
            <a:avLst/>
          </a:prstGeom>
        </p:spPr>
      </p:pic>
      <p:sp>
        <p:nvSpPr>
          <p:cNvPr id="10" name="ZoneTexte 9"/>
          <p:cNvSpPr txBox="1"/>
          <p:nvPr/>
        </p:nvSpPr>
        <p:spPr>
          <a:xfrm>
            <a:off x="5439816" y="4869161"/>
            <a:ext cx="3674404" cy="461665"/>
          </a:xfrm>
          <a:prstGeom prst="rect">
            <a:avLst/>
          </a:prstGeom>
          <a:noFill/>
        </p:spPr>
        <p:txBody>
          <a:bodyPr wrap="none" lIns="91430" tIns="45715" rIns="91430" bIns="45715" rtlCol="0">
            <a:spAutoFit/>
          </a:bodyPr>
          <a:lstStyle/>
          <a:p>
            <a:r>
              <a:rPr lang="fr-CA" dirty="0" smtClean="0">
                <a:latin typeface="+mn-lt"/>
              </a:rPr>
              <a:t>4D-var/MSC - </a:t>
            </a:r>
            <a:r>
              <a:rPr lang="fr-CA" dirty="0" err="1" smtClean="0">
                <a:latin typeface="+mn-lt"/>
              </a:rPr>
              <a:t>Era</a:t>
            </a:r>
            <a:r>
              <a:rPr lang="fr-CA" dirty="0" smtClean="0">
                <a:latin typeface="+mn-lt"/>
              </a:rPr>
              <a:t>-</a:t>
            </a:r>
            <a:r>
              <a:rPr lang="fr-CA" dirty="0" err="1" smtClean="0">
                <a:latin typeface="+mn-lt"/>
              </a:rPr>
              <a:t>Interim</a:t>
            </a:r>
            <a:endParaRPr lang="fr-CA" dirty="0">
              <a:latin typeface="+mn-lt"/>
            </a:endParaRPr>
          </a:p>
        </p:txBody>
      </p:sp>
      <p:sp>
        <p:nvSpPr>
          <p:cNvPr id="11" name="ZoneTexte 10"/>
          <p:cNvSpPr txBox="1"/>
          <p:nvPr/>
        </p:nvSpPr>
        <p:spPr>
          <a:xfrm>
            <a:off x="611561" y="735088"/>
            <a:ext cx="8208912" cy="461665"/>
          </a:xfrm>
          <a:prstGeom prst="rect">
            <a:avLst/>
          </a:prstGeom>
          <a:solidFill>
            <a:schemeClr val="bg1"/>
          </a:solidFill>
        </p:spPr>
        <p:txBody>
          <a:bodyPr wrap="square" lIns="91430" tIns="45715" rIns="91430" bIns="45715" rtlCol="0">
            <a:spAutoFit/>
          </a:bodyPr>
          <a:lstStyle/>
          <a:p>
            <a:pPr algn="ctr"/>
            <a:r>
              <a:rPr lang="en-US" dirty="0" smtClean="0">
                <a:latin typeface="+mn-lt"/>
              </a:rPr>
              <a:t>Zonal mean tendency due to convection</a:t>
            </a:r>
            <a:endParaRPr lang="en-US" dirty="0">
              <a:latin typeface="+mn-lt"/>
            </a:endParaRPr>
          </a:p>
        </p:txBody>
      </p:sp>
      <p:sp>
        <p:nvSpPr>
          <p:cNvPr id="12" name="ZoneTexte 11"/>
          <p:cNvSpPr txBox="1"/>
          <p:nvPr/>
        </p:nvSpPr>
        <p:spPr>
          <a:xfrm>
            <a:off x="611561" y="1187460"/>
            <a:ext cx="1810111" cy="461665"/>
          </a:xfrm>
          <a:prstGeom prst="rect">
            <a:avLst/>
          </a:prstGeom>
          <a:noFill/>
        </p:spPr>
        <p:txBody>
          <a:bodyPr wrap="none" lIns="91430" tIns="45715" rIns="91430" bIns="45715" rtlCol="0">
            <a:spAutoFit/>
          </a:bodyPr>
          <a:lstStyle/>
          <a:p>
            <a:r>
              <a:rPr lang="fr-CA" b="1" dirty="0" err="1" smtClean="0">
                <a:latin typeface="+mn-lt"/>
              </a:rPr>
              <a:t>Era</a:t>
            </a:r>
            <a:r>
              <a:rPr lang="fr-CA" b="1" dirty="0" smtClean="0">
                <a:latin typeface="+mn-lt"/>
              </a:rPr>
              <a:t>-</a:t>
            </a:r>
            <a:r>
              <a:rPr lang="fr-CA" b="1" dirty="0" err="1" smtClean="0">
                <a:latin typeface="+mn-lt"/>
              </a:rPr>
              <a:t>Interim</a:t>
            </a:r>
            <a:endParaRPr lang="fr-CA" b="1" dirty="0">
              <a:latin typeface="+mn-lt"/>
            </a:endParaRPr>
          </a:p>
        </p:txBody>
      </p:sp>
      <p:sp>
        <p:nvSpPr>
          <p:cNvPr id="13" name="ZoneTexte 12"/>
          <p:cNvSpPr txBox="1"/>
          <p:nvPr/>
        </p:nvSpPr>
        <p:spPr>
          <a:xfrm>
            <a:off x="4918080" y="1196752"/>
            <a:ext cx="2136162" cy="461665"/>
          </a:xfrm>
          <a:prstGeom prst="rect">
            <a:avLst/>
          </a:prstGeom>
          <a:noFill/>
        </p:spPr>
        <p:txBody>
          <a:bodyPr wrap="none" lIns="91430" tIns="45715" rIns="91430" bIns="45715" rtlCol="0">
            <a:spAutoFit/>
          </a:bodyPr>
          <a:lstStyle/>
          <a:p>
            <a:r>
              <a:rPr lang="fr-CA" b="1" dirty="0" smtClean="0">
                <a:latin typeface="+mn-lt"/>
              </a:rPr>
              <a:t>4D-Var (MSC)</a:t>
            </a:r>
            <a:endParaRPr lang="fr-CA" b="1" dirty="0">
              <a:latin typeface="+mn-lt"/>
            </a:endParaRPr>
          </a:p>
        </p:txBody>
      </p:sp>
      <p:grpSp>
        <p:nvGrpSpPr>
          <p:cNvPr id="2" name="Groupe 15"/>
          <p:cNvGrpSpPr/>
          <p:nvPr/>
        </p:nvGrpSpPr>
        <p:grpSpPr>
          <a:xfrm>
            <a:off x="1643042" y="2285992"/>
            <a:ext cx="1571636" cy="369332"/>
            <a:chOff x="285720" y="5488560"/>
            <a:chExt cx="1571636" cy="369332"/>
          </a:xfrm>
        </p:grpSpPr>
        <p:sp>
          <p:nvSpPr>
            <p:cNvPr id="14" name="ZoneTexte 13"/>
            <p:cNvSpPr txBox="1"/>
            <p:nvPr/>
          </p:nvSpPr>
          <p:spPr>
            <a:xfrm>
              <a:off x="285720" y="5488560"/>
              <a:ext cx="1571636" cy="369332"/>
            </a:xfrm>
            <a:prstGeom prst="rect">
              <a:avLst/>
            </a:prstGeom>
            <a:noFill/>
          </p:spPr>
          <p:txBody>
            <a:bodyPr wrap="none" rtlCol="0">
              <a:normAutofit/>
            </a:bodyPr>
            <a:lstStyle/>
            <a:p>
              <a:r>
                <a:rPr lang="en-CA" sz="1400" dirty="0" smtClean="0"/>
                <a:t>Missing convection</a:t>
              </a:r>
              <a:endParaRPr lang="en-CA" sz="1400" dirty="0"/>
            </a:p>
          </p:txBody>
        </p:sp>
        <p:sp>
          <p:nvSpPr>
            <p:cNvPr id="15" name="Rectangle à coins arrondis 14"/>
            <p:cNvSpPr/>
            <p:nvPr/>
          </p:nvSpPr>
          <p:spPr>
            <a:xfrm>
              <a:off x="285720" y="5500702"/>
              <a:ext cx="1557342"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533401" y="304801"/>
            <a:ext cx="7772400" cy="1036638"/>
          </a:xfrm>
        </p:spPr>
        <p:txBody>
          <a:bodyPr/>
          <a:lstStyle/>
          <a:p>
            <a:r>
              <a:rPr lang="en-US" smtClean="0"/>
              <a:t>Diagnosing the statistical information from the results of analysis</a:t>
            </a:r>
          </a:p>
        </p:txBody>
      </p:sp>
      <p:sp>
        <p:nvSpPr>
          <p:cNvPr id="3080" name="Rectangle 3"/>
          <p:cNvSpPr>
            <a:spLocks noGrp="1" noChangeArrowheads="1"/>
          </p:cNvSpPr>
          <p:nvPr>
            <p:ph idx="1"/>
          </p:nvPr>
        </p:nvSpPr>
        <p:spPr>
          <a:xfrm>
            <a:off x="533401" y="1724025"/>
            <a:ext cx="8153400" cy="4800600"/>
          </a:xfrm>
        </p:spPr>
        <p:txBody>
          <a:bodyPr/>
          <a:lstStyle/>
          <a:p>
            <a:r>
              <a:rPr lang="en-US" smtClean="0"/>
              <a:t>Desroziers (2005)</a:t>
            </a:r>
          </a:p>
          <a:p>
            <a:pPr lvl="1"/>
            <a:r>
              <a:rPr lang="en-US" smtClean="0"/>
              <a:t>use the results of the assimilation to estimate the observation, background and analysis error covariances in observation space</a:t>
            </a:r>
          </a:p>
          <a:p>
            <a:pPr lvl="1"/>
            <a:endParaRPr lang="en-US" smtClean="0"/>
          </a:p>
          <a:p>
            <a:pPr lvl="1"/>
            <a:endParaRPr lang="en-US" smtClean="0"/>
          </a:p>
          <a:p>
            <a:pPr lvl="1"/>
            <a:r>
              <a:rPr lang="en-US" smtClean="0"/>
              <a:t>and then,</a:t>
            </a:r>
          </a:p>
          <a:p>
            <a:pPr lvl="1"/>
            <a:endParaRPr lang="en-US" smtClean="0"/>
          </a:p>
          <a:p>
            <a:pPr lvl="1"/>
            <a:endParaRPr lang="en-US" smtClean="0"/>
          </a:p>
          <a:p>
            <a:pPr lvl="1"/>
            <a:endParaRPr lang="en-US" smtClean="0"/>
          </a:p>
          <a:p>
            <a:pPr lvl="1"/>
            <a:endParaRPr lang="en-US" smtClean="0"/>
          </a:p>
        </p:txBody>
      </p:sp>
      <p:graphicFrame>
        <p:nvGraphicFramePr>
          <p:cNvPr id="3074" name="Object 4"/>
          <p:cNvGraphicFramePr>
            <a:graphicFrameLocks noChangeAspect="1"/>
          </p:cNvGraphicFramePr>
          <p:nvPr/>
        </p:nvGraphicFramePr>
        <p:xfrm>
          <a:off x="1476376" y="3141663"/>
          <a:ext cx="5895975" cy="457200"/>
        </p:xfrm>
        <a:graphic>
          <a:graphicData uri="http://schemas.openxmlformats.org/presentationml/2006/ole">
            <mc:AlternateContent xmlns:mc="http://schemas.openxmlformats.org/markup-compatibility/2006">
              <mc:Choice xmlns:v="urn:schemas-microsoft-com:vml" Requires="v">
                <p:oleObj spid="_x0000_s2056" name="Equation" r:id="rId3" imgW="2946240" imgH="228600" progId="Equation.3">
                  <p:embed/>
                </p:oleObj>
              </mc:Choice>
              <mc:Fallback>
                <p:oleObj name="Equation" r:id="rId3" imgW="294624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6" y="3141663"/>
                        <a:ext cx="5895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4" name="Object 6"/>
          <p:cNvGraphicFramePr>
            <a:graphicFrameLocks noChangeAspect="1"/>
          </p:cNvGraphicFramePr>
          <p:nvPr/>
        </p:nvGraphicFramePr>
        <p:xfrm>
          <a:off x="2916239" y="3870325"/>
          <a:ext cx="3321050" cy="560388"/>
        </p:xfrm>
        <a:graphic>
          <a:graphicData uri="http://schemas.openxmlformats.org/presentationml/2006/ole">
            <mc:AlternateContent xmlns:mc="http://schemas.openxmlformats.org/markup-compatibility/2006">
              <mc:Choice xmlns:v="urn:schemas-microsoft-com:vml" Requires="v">
                <p:oleObj spid="_x0000_s2057" name="Equation" r:id="rId5" imgW="1650960" imgH="279360" progId="Equation.3">
                  <p:embed/>
                </p:oleObj>
              </mc:Choice>
              <mc:Fallback>
                <p:oleObj name="Equation" r:id="rId5" imgW="1650960" imgH="27936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9" y="3870325"/>
                        <a:ext cx="33210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8"/>
          <p:cNvSpPr>
            <a:spLocks noChangeArrowheads="1"/>
          </p:cNvSpPr>
          <p:nvPr/>
        </p:nvSpPr>
        <p:spPr bwMode="auto">
          <a:xfrm>
            <a:off x="0" y="306006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CA"/>
          </a:p>
        </p:txBody>
      </p:sp>
      <p:sp>
        <p:nvSpPr>
          <p:cNvPr id="3082" name="Rectangle 10"/>
          <p:cNvSpPr>
            <a:spLocks noChangeArrowheads="1"/>
          </p:cNvSpPr>
          <p:nvPr/>
        </p:nvSpPr>
        <p:spPr bwMode="auto">
          <a:xfrm>
            <a:off x="0" y="306006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CA"/>
          </a:p>
        </p:txBody>
      </p:sp>
      <p:sp>
        <p:nvSpPr>
          <p:cNvPr id="3083" name="Rectangle 12"/>
          <p:cNvSpPr>
            <a:spLocks noChangeArrowheads="1"/>
          </p:cNvSpPr>
          <p:nvPr/>
        </p:nvSpPr>
        <p:spPr bwMode="auto">
          <a:xfrm>
            <a:off x="0" y="307911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CA"/>
          </a:p>
        </p:txBody>
      </p:sp>
      <p:graphicFrame>
        <p:nvGraphicFramePr>
          <p:cNvPr id="73737" name="Object 9"/>
          <p:cNvGraphicFramePr>
            <a:graphicFrameLocks noChangeAspect="1"/>
          </p:cNvGraphicFramePr>
          <p:nvPr/>
        </p:nvGraphicFramePr>
        <p:xfrm>
          <a:off x="2916239" y="5157789"/>
          <a:ext cx="3716337" cy="504825"/>
        </p:xfrm>
        <a:graphic>
          <a:graphicData uri="http://schemas.openxmlformats.org/presentationml/2006/ole">
            <mc:AlternateContent xmlns:mc="http://schemas.openxmlformats.org/markup-compatibility/2006">
              <mc:Choice xmlns:v="urn:schemas-microsoft-com:vml" Requires="v">
                <p:oleObj spid="_x0000_s2058" name="Equation" r:id="rId7" imgW="1815840" imgH="279360" progId="Equation.3">
                  <p:embed/>
                </p:oleObj>
              </mc:Choice>
              <mc:Fallback>
                <p:oleObj name="Equation" r:id="rId7" imgW="1815840" imgH="27936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9" y="5157789"/>
                        <a:ext cx="37163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1" name="Object 13"/>
          <p:cNvGraphicFramePr>
            <a:graphicFrameLocks noChangeAspect="1"/>
          </p:cNvGraphicFramePr>
          <p:nvPr/>
        </p:nvGraphicFramePr>
        <p:xfrm>
          <a:off x="2916239" y="5876925"/>
          <a:ext cx="4208462" cy="504825"/>
        </p:xfrm>
        <a:graphic>
          <a:graphicData uri="http://schemas.openxmlformats.org/presentationml/2006/ole">
            <mc:AlternateContent xmlns:mc="http://schemas.openxmlformats.org/markup-compatibility/2006">
              <mc:Choice xmlns:v="urn:schemas-microsoft-com:vml" Requires="v">
                <p:oleObj spid="_x0000_s2059" name="Equation" r:id="rId9" imgW="2057400" imgH="279360" progId="Equation.3">
                  <p:embed/>
                </p:oleObj>
              </mc:Choice>
              <mc:Fallback>
                <p:oleObj name="Equation" r:id="rId9" imgW="2057400" imgH="27936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9" y="5876925"/>
                        <a:ext cx="420846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3" name="Object 15"/>
          <p:cNvGraphicFramePr>
            <a:graphicFrameLocks noChangeAspect="1"/>
          </p:cNvGraphicFramePr>
          <p:nvPr/>
        </p:nvGraphicFramePr>
        <p:xfrm>
          <a:off x="2916238" y="4437063"/>
          <a:ext cx="2465387" cy="558800"/>
        </p:xfrm>
        <a:graphic>
          <a:graphicData uri="http://schemas.openxmlformats.org/presentationml/2006/ole">
            <mc:AlternateContent xmlns:mc="http://schemas.openxmlformats.org/markup-compatibility/2006">
              <mc:Choice xmlns:v="urn:schemas-microsoft-com:vml" Requires="v">
                <p:oleObj spid="_x0000_s2060" name="Equation" r:id="rId11" imgW="1218960" imgH="279360" progId="Equation.3">
                  <p:embed/>
                </p:oleObj>
              </mc:Choice>
              <mc:Fallback>
                <p:oleObj name="Equation" r:id="rId11" imgW="1218960" imgH="27936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6238" y="4437063"/>
                        <a:ext cx="2465387"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humidite_moyenne_4D_2.png"/>
          <p:cNvPicPr preferRelativeResize="0">
            <a:picLocks/>
          </p:cNvPicPr>
          <p:nvPr/>
        </p:nvPicPr>
        <p:blipFill>
          <a:blip r:embed="rId2" cstate="print"/>
          <a:srcRect l="8555" t="3604" r="2780"/>
          <a:stretch>
            <a:fillRect/>
          </a:stretch>
        </p:blipFill>
        <p:spPr>
          <a:xfrm>
            <a:off x="4724400" y="1295400"/>
            <a:ext cx="4191000" cy="2776200"/>
          </a:xfrm>
          <a:prstGeom prst="rect">
            <a:avLst/>
          </a:prstGeom>
        </p:spPr>
      </p:pic>
      <p:sp>
        <p:nvSpPr>
          <p:cNvPr id="7" name="Espace réservé du numéro de diapositive 6"/>
          <p:cNvSpPr>
            <a:spLocks noGrp="1"/>
          </p:cNvSpPr>
          <p:nvPr>
            <p:ph type="sldNum" sz="quarter" idx="12"/>
          </p:nvPr>
        </p:nvSpPr>
        <p:spPr/>
        <p:txBody>
          <a:bodyPr/>
          <a:lstStyle/>
          <a:p>
            <a:pPr>
              <a:defRPr/>
            </a:pPr>
            <a:fld id="{5D7CED36-8CB4-4286-9990-E21E897BA4A6}" type="slidenum">
              <a:rPr lang="fr-CA"/>
              <a:pPr>
                <a:defRPr/>
              </a:pPr>
              <a:t>50</a:t>
            </a:fld>
            <a:endParaRPr lang="fr-CA" dirty="0"/>
          </a:p>
        </p:txBody>
      </p:sp>
      <p:sp>
        <p:nvSpPr>
          <p:cNvPr id="18436" name="ZoneTexte 8"/>
          <p:cNvSpPr txBox="1">
            <a:spLocks noChangeArrowheads="1"/>
          </p:cNvSpPr>
          <p:nvPr/>
        </p:nvSpPr>
        <p:spPr bwMode="auto">
          <a:xfrm>
            <a:off x="1566720" y="6247376"/>
            <a:ext cx="1568160" cy="453080"/>
          </a:xfrm>
          <a:prstGeom prst="rect">
            <a:avLst/>
          </a:prstGeom>
          <a:noFill/>
          <a:ln w="9525">
            <a:noFill/>
            <a:miter lim="800000"/>
            <a:headEnd/>
            <a:tailEnd/>
          </a:ln>
        </p:spPr>
        <p:txBody>
          <a:bodyPr lIns="82936" tIns="41469" rIns="82936" bIns="41469">
            <a:spAutoFit/>
          </a:bodyPr>
          <a:lstStyle/>
          <a:p>
            <a:endParaRPr lang="fr-CA"/>
          </a:p>
        </p:txBody>
      </p:sp>
      <p:sp>
        <p:nvSpPr>
          <p:cNvPr id="19" name="Titre 1"/>
          <p:cNvSpPr txBox="1">
            <a:spLocks/>
          </p:cNvSpPr>
          <p:nvPr/>
        </p:nvSpPr>
        <p:spPr>
          <a:xfrm>
            <a:off x="533400" y="383484"/>
            <a:ext cx="7999040" cy="835716"/>
          </a:xfrm>
          <a:prstGeom prst="rect">
            <a:avLst/>
          </a:prstGeom>
        </p:spPr>
        <p:txBody>
          <a:bodyPr lIns="82936" tIns="41469" rIns="82936" bIns="41469"/>
          <a:lstStyle/>
          <a:p>
            <a:pPr algn="ctr" defTabSz="829366">
              <a:defRPr/>
            </a:pPr>
            <a:r>
              <a:rPr lang="fr-CA" sz="3600" b="1" dirty="0" err="1" smtClean="0">
                <a:solidFill>
                  <a:schemeClr val="accent6"/>
                </a:solidFill>
                <a:latin typeface="+mj-lt"/>
                <a:ea typeface="+mj-ea"/>
                <a:cs typeface="+mj-cs"/>
              </a:rPr>
              <a:t>Monthly</a:t>
            </a:r>
            <a:r>
              <a:rPr lang="fr-CA" sz="3600" b="1" dirty="0" smtClean="0">
                <a:solidFill>
                  <a:schemeClr val="accent6"/>
                </a:solidFill>
                <a:latin typeface="+mj-lt"/>
                <a:ea typeface="+mj-ea"/>
                <a:cs typeface="+mj-cs"/>
              </a:rPr>
              <a:t> </a:t>
            </a:r>
            <a:r>
              <a:rPr lang="fr-CA" sz="3600" b="1" dirty="0" err="1" smtClean="0">
                <a:solidFill>
                  <a:schemeClr val="accent6"/>
                </a:solidFill>
                <a:latin typeface="+mj-lt"/>
                <a:ea typeface="+mj-ea"/>
                <a:cs typeface="+mj-cs"/>
              </a:rPr>
              <a:t>mean</a:t>
            </a:r>
            <a:r>
              <a:rPr lang="fr-CA" sz="3600" b="1" dirty="0" smtClean="0">
                <a:solidFill>
                  <a:schemeClr val="accent6"/>
                </a:solidFill>
                <a:latin typeface="+mj-lt"/>
                <a:ea typeface="+mj-ea"/>
                <a:cs typeface="+mj-cs"/>
              </a:rPr>
              <a:t> of </a:t>
            </a:r>
            <a:r>
              <a:rPr lang="fr-CA" sz="3600" b="1" dirty="0" err="1" smtClean="0">
                <a:solidFill>
                  <a:schemeClr val="accent6"/>
                </a:solidFill>
                <a:latin typeface="+mj-lt"/>
                <a:ea typeface="+mj-ea"/>
                <a:cs typeface="+mj-cs"/>
              </a:rPr>
              <a:t>specific</a:t>
            </a:r>
            <a:r>
              <a:rPr lang="fr-CA" sz="3600" b="1" dirty="0" smtClean="0">
                <a:solidFill>
                  <a:schemeClr val="accent6"/>
                </a:solidFill>
                <a:latin typeface="+mj-lt"/>
                <a:ea typeface="+mj-ea"/>
                <a:cs typeface="+mj-cs"/>
              </a:rPr>
              <a:t> </a:t>
            </a:r>
            <a:r>
              <a:rPr lang="fr-CA" sz="3600" b="1" dirty="0" err="1" smtClean="0">
                <a:solidFill>
                  <a:schemeClr val="accent6"/>
                </a:solidFill>
                <a:latin typeface="+mj-lt"/>
                <a:ea typeface="+mj-ea"/>
                <a:cs typeface="+mj-cs"/>
              </a:rPr>
              <a:t>humidity</a:t>
            </a:r>
            <a:endParaRPr lang="fr-CA" sz="3600" b="1" dirty="0">
              <a:solidFill>
                <a:schemeClr val="accent6"/>
              </a:solidFill>
              <a:latin typeface="+mj-lt"/>
              <a:ea typeface="+mj-ea"/>
              <a:cs typeface="+mj-cs"/>
            </a:endParaRPr>
          </a:p>
        </p:txBody>
      </p:sp>
      <p:sp>
        <p:nvSpPr>
          <p:cNvPr id="11" name="ZoneTexte 10"/>
          <p:cNvSpPr txBox="1"/>
          <p:nvPr/>
        </p:nvSpPr>
        <p:spPr>
          <a:xfrm>
            <a:off x="6096000" y="1066800"/>
            <a:ext cx="1541750" cy="343620"/>
          </a:xfrm>
          <a:prstGeom prst="rect">
            <a:avLst/>
          </a:prstGeom>
          <a:noFill/>
        </p:spPr>
        <p:txBody>
          <a:bodyPr wrap="none" lIns="91430" tIns="45715" rIns="91430" bIns="45715" rtlCol="0">
            <a:spAutoFit/>
          </a:bodyPr>
          <a:lstStyle/>
          <a:p>
            <a:r>
              <a:rPr lang="en-CA" sz="1600" dirty="0" smtClean="0">
                <a:latin typeface="+mn-lt"/>
              </a:rPr>
              <a:t>4D-Var / MSC)</a:t>
            </a:r>
            <a:endParaRPr lang="en-CA" sz="1600" dirty="0">
              <a:latin typeface="+mn-lt"/>
            </a:endParaRPr>
          </a:p>
        </p:txBody>
      </p:sp>
      <p:sp>
        <p:nvSpPr>
          <p:cNvPr id="10" name="ZoneTexte 9"/>
          <p:cNvSpPr txBox="1"/>
          <p:nvPr/>
        </p:nvSpPr>
        <p:spPr>
          <a:xfrm>
            <a:off x="1905001" y="1066800"/>
            <a:ext cx="1324629" cy="343620"/>
          </a:xfrm>
          <a:prstGeom prst="rect">
            <a:avLst/>
          </a:prstGeom>
          <a:noFill/>
        </p:spPr>
        <p:txBody>
          <a:bodyPr wrap="none" lIns="91430" tIns="45715" rIns="91430" bIns="45715" rtlCol="0">
            <a:spAutoFit/>
          </a:bodyPr>
          <a:lstStyle/>
          <a:p>
            <a:r>
              <a:rPr lang="en-CA" sz="1600" dirty="0" smtClean="0">
                <a:latin typeface="+mn-lt"/>
              </a:rPr>
              <a:t>ERA-Interim</a:t>
            </a:r>
            <a:endParaRPr lang="en-CA" sz="1600" dirty="0">
              <a:latin typeface="+mn-lt"/>
            </a:endParaRPr>
          </a:p>
        </p:txBody>
      </p:sp>
      <p:pic>
        <p:nvPicPr>
          <p:cNvPr id="12" name="Image 11" descr="humidite_moyenne_era_2.png"/>
          <p:cNvPicPr preferRelativeResize="0">
            <a:picLocks/>
          </p:cNvPicPr>
          <p:nvPr/>
        </p:nvPicPr>
        <p:blipFill>
          <a:blip r:embed="rId3" cstate="print"/>
          <a:srcRect l="8060" t="6238" r="3275"/>
          <a:stretch>
            <a:fillRect/>
          </a:stretch>
        </p:blipFill>
        <p:spPr>
          <a:xfrm>
            <a:off x="304800" y="1371600"/>
            <a:ext cx="4191000" cy="2700342"/>
          </a:xfrm>
          <a:prstGeom prst="rect">
            <a:avLst/>
          </a:prstGeom>
        </p:spPr>
      </p:pic>
      <p:sp>
        <p:nvSpPr>
          <p:cNvPr id="15" name="ZoneTexte 14"/>
          <p:cNvSpPr txBox="1"/>
          <p:nvPr/>
        </p:nvSpPr>
        <p:spPr>
          <a:xfrm>
            <a:off x="6810723" y="2000241"/>
            <a:ext cx="1811714" cy="461665"/>
          </a:xfrm>
          <a:prstGeom prst="rect">
            <a:avLst/>
          </a:prstGeom>
          <a:noFill/>
        </p:spPr>
        <p:txBody>
          <a:bodyPr wrap="none" lIns="91430" tIns="45715" rIns="91430" bIns="45715" rtlCol="0">
            <a:spAutoFit/>
          </a:bodyPr>
          <a:lstStyle/>
          <a:p>
            <a:r>
              <a:rPr lang="en-CA" dirty="0" smtClean="0">
                <a:solidFill>
                  <a:schemeClr val="bg1"/>
                </a:solidFill>
                <a:latin typeface="+mn-lt"/>
              </a:rPr>
              <a:t>More humid</a:t>
            </a:r>
            <a:endParaRPr lang="en-CA" dirty="0">
              <a:solidFill>
                <a:schemeClr val="bg1"/>
              </a:solidFill>
              <a:latin typeface="+mn-lt"/>
            </a:endParaRPr>
          </a:p>
        </p:txBody>
      </p:sp>
      <p:sp>
        <p:nvSpPr>
          <p:cNvPr id="16" name="ZoneTexte 15"/>
          <p:cNvSpPr txBox="1"/>
          <p:nvPr/>
        </p:nvSpPr>
        <p:spPr>
          <a:xfrm>
            <a:off x="978699" y="4488429"/>
            <a:ext cx="7606549" cy="707876"/>
          </a:xfrm>
          <a:prstGeom prst="rect">
            <a:avLst/>
          </a:prstGeom>
          <a:noFill/>
          <a:ln w="25400">
            <a:solidFill>
              <a:schemeClr val="accent1">
                <a:shade val="50000"/>
              </a:schemeClr>
            </a:solidFill>
          </a:ln>
        </p:spPr>
        <p:txBody>
          <a:bodyPr wrap="none" lIns="91430" tIns="45715" rIns="91430" bIns="45715" rtlCol="0">
            <a:spAutoFit/>
          </a:bodyPr>
          <a:lstStyle/>
          <a:p>
            <a:r>
              <a:rPr lang="en-CA" sz="2000" dirty="0" smtClean="0">
                <a:latin typeface="+mn-lt"/>
              </a:rPr>
              <a:t>Less humidity in ERA-Interim could prevent convection triggering </a:t>
            </a:r>
          </a:p>
          <a:p>
            <a:r>
              <a:rPr lang="en-CA" sz="2000" dirty="0" smtClean="0">
                <a:latin typeface="+mn-lt"/>
              </a:rPr>
              <a:t>in the first time steps of the Canadian model</a:t>
            </a:r>
            <a:endParaRPr lang="en-CA" sz="2000"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599" cy="990600"/>
          </a:xfrm>
        </p:spPr>
        <p:txBody>
          <a:bodyPr/>
          <a:lstStyle/>
          <a:p>
            <a:r>
              <a:rPr lang="fr-CA" sz="3200" dirty="0" smtClean="0">
                <a:solidFill>
                  <a:srgbClr val="2D2DB9">
                    <a:lumMod val="75000"/>
                  </a:srgbClr>
                </a:solidFill>
              </a:rPr>
              <a:t>Time </a:t>
            </a:r>
            <a:r>
              <a:rPr lang="fr-CA" sz="3200" dirty="0" err="1" smtClean="0">
                <a:solidFill>
                  <a:srgbClr val="2D2DB9">
                    <a:lumMod val="75000"/>
                  </a:srgbClr>
                </a:solidFill>
              </a:rPr>
              <a:t>series</a:t>
            </a:r>
            <a:r>
              <a:rPr lang="fr-CA" sz="3200" dirty="0" smtClean="0">
                <a:solidFill>
                  <a:srgbClr val="2D2DB9">
                    <a:lumMod val="75000"/>
                  </a:srgbClr>
                </a:solidFill>
              </a:rPr>
              <a:t> of total </a:t>
            </a:r>
            <a:r>
              <a:rPr lang="fr-CA" sz="3200" dirty="0" err="1" smtClean="0">
                <a:solidFill>
                  <a:srgbClr val="2D2DB9">
                    <a:lumMod val="75000"/>
                  </a:srgbClr>
                </a:solidFill>
              </a:rPr>
              <a:t>physical</a:t>
            </a:r>
            <a:r>
              <a:rPr lang="fr-CA" sz="3200" dirty="0" smtClean="0">
                <a:solidFill>
                  <a:srgbClr val="2D2DB9">
                    <a:lumMod val="75000"/>
                  </a:srgbClr>
                </a:solidFill>
              </a:rPr>
              <a:t> </a:t>
            </a:r>
            <a:r>
              <a:rPr lang="fr-CA" sz="3200" dirty="0" err="1" smtClean="0">
                <a:solidFill>
                  <a:srgbClr val="2D2DB9">
                    <a:lumMod val="75000"/>
                  </a:srgbClr>
                </a:solidFill>
              </a:rPr>
              <a:t>tendency</a:t>
            </a:r>
            <a:r>
              <a:rPr lang="fr-CA" sz="3200" dirty="0" smtClean="0">
                <a:solidFill>
                  <a:srgbClr val="2D2DB9">
                    <a:lumMod val="75000"/>
                  </a:srgbClr>
                </a:solidFill>
              </a:rPr>
              <a:t> (</a:t>
            </a:r>
            <a:r>
              <a:rPr lang="fr-CA" sz="3200" dirty="0" err="1" smtClean="0">
                <a:solidFill>
                  <a:srgbClr val="2D2DB9">
                    <a:lumMod val="75000"/>
                  </a:srgbClr>
                </a:solidFill>
              </a:rPr>
              <a:t>Temperature</a:t>
            </a:r>
            <a:r>
              <a:rPr lang="fr-CA" sz="3200" dirty="0" smtClean="0">
                <a:solidFill>
                  <a:srgbClr val="2D2DB9">
                    <a:lumMod val="75000"/>
                  </a:srgbClr>
                </a:solidFill>
              </a:rPr>
              <a:t>)</a:t>
            </a:r>
            <a:endParaRPr lang="fr-CA" dirty="0"/>
          </a:p>
        </p:txBody>
      </p:sp>
      <p:pic>
        <p:nvPicPr>
          <p:cNvPr id="6" name="Picture 5" descr="Picture1.png"/>
          <p:cNvPicPr>
            <a:picLocks noChangeAspect="1"/>
          </p:cNvPicPr>
          <p:nvPr/>
        </p:nvPicPr>
        <p:blipFill>
          <a:blip r:embed="rId2" cstate="print"/>
          <a:stretch>
            <a:fillRect/>
          </a:stretch>
        </p:blipFill>
        <p:spPr>
          <a:xfrm>
            <a:off x="533400" y="1676400"/>
            <a:ext cx="8405057" cy="4038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3328987"/>
            <a:ext cx="7772400" cy="1362075"/>
          </a:xfrm>
        </p:spPr>
        <p:txBody>
          <a:bodyPr/>
          <a:lstStyle/>
          <a:p>
            <a:r>
              <a:rPr lang="fr-CA" sz="3200" dirty="0" smtClean="0">
                <a:solidFill>
                  <a:schemeClr val="accent6">
                    <a:lumMod val="75000"/>
                  </a:schemeClr>
                </a:solidFill>
              </a:rPr>
              <a:t>Impact of spatial </a:t>
            </a:r>
            <a:r>
              <a:rPr lang="fr-CA" sz="3200" dirty="0" err="1" smtClean="0">
                <a:solidFill>
                  <a:schemeClr val="accent6">
                    <a:lumMod val="75000"/>
                  </a:schemeClr>
                </a:solidFill>
              </a:rPr>
              <a:t>resolution</a:t>
            </a:r>
            <a:endParaRPr lang="fr-CA" sz="3200" dirty="0">
              <a:solidFill>
                <a:schemeClr val="accent6">
                  <a:lumMod val="75000"/>
                </a:schemeClr>
              </a:solidFill>
            </a:endParaRPr>
          </a:p>
        </p:txBody>
      </p:sp>
      <p:sp>
        <p:nvSpPr>
          <p:cNvPr id="3" name="Espace réservé du contenu 2"/>
          <p:cNvSpPr>
            <a:spLocks noGrp="1"/>
          </p:cNvSpPr>
          <p:nvPr>
            <p:ph type="body" idx="1"/>
          </p:nvPr>
        </p:nvSpPr>
        <p:spPr>
          <a:xfrm>
            <a:off x="722313" y="1828800"/>
            <a:ext cx="7772400" cy="1500187"/>
          </a:xfrm>
        </p:spPr>
        <p:txBody>
          <a:bodyPr/>
          <a:lstStyle/>
          <a:p>
            <a:r>
              <a:rPr lang="fr-CA" dirty="0" smtClean="0"/>
              <a:t>ERA </a:t>
            </a:r>
            <a:r>
              <a:rPr lang="fr-CA" dirty="0" err="1" smtClean="0"/>
              <a:t>reanalyses</a:t>
            </a:r>
            <a:r>
              <a:rPr lang="fr-CA" dirty="0" smtClean="0"/>
              <a:t> </a:t>
            </a:r>
            <a:r>
              <a:rPr lang="fr-CA" dirty="0" err="1" smtClean="0"/>
              <a:t>with</a:t>
            </a:r>
            <a:r>
              <a:rPr lang="fr-CA" dirty="0" smtClean="0"/>
              <a:t> </a:t>
            </a:r>
            <a:r>
              <a:rPr lang="fr-CA" dirty="0" err="1" smtClean="0"/>
              <a:t>higher</a:t>
            </a:r>
            <a:r>
              <a:rPr lang="fr-CA" dirty="0" smtClean="0"/>
              <a:t> vertical and horizontal </a:t>
            </a:r>
            <a:r>
              <a:rPr lang="fr-CA" dirty="0" err="1" smtClean="0"/>
              <a:t>resolution</a:t>
            </a:r>
            <a:endParaRPr lang="fr-CA" dirty="0"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1" y="304800"/>
            <a:ext cx="3352800" cy="533400"/>
          </a:xfrm>
        </p:spPr>
        <p:txBody>
          <a:bodyPr/>
          <a:lstStyle/>
          <a:p>
            <a:r>
              <a:rPr lang="fr-CA" dirty="0" smtClean="0">
                <a:solidFill>
                  <a:schemeClr val="accent6">
                    <a:lumMod val="75000"/>
                  </a:schemeClr>
                </a:solidFill>
              </a:rPr>
              <a:t>Control (High </a:t>
            </a:r>
            <a:r>
              <a:rPr lang="fr-CA" dirty="0" err="1" smtClean="0">
                <a:solidFill>
                  <a:schemeClr val="accent6">
                    <a:lumMod val="75000"/>
                  </a:schemeClr>
                </a:solidFill>
              </a:rPr>
              <a:t>Res</a:t>
            </a:r>
            <a:r>
              <a:rPr lang="fr-CA" dirty="0" smtClean="0">
                <a:solidFill>
                  <a:schemeClr val="accent6">
                    <a:lumMod val="75000"/>
                  </a:schemeClr>
                </a:solidFill>
              </a:rPr>
              <a:t>)</a:t>
            </a:r>
            <a:endParaRPr lang="en-US" dirty="0">
              <a:solidFill>
                <a:schemeClr val="accent6">
                  <a:lumMod val="75000"/>
                </a:schemeClr>
              </a:solidFill>
            </a:endParaRPr>
          </a:p>
        </p:txBody>
      </p:sp>
      <p:pic>
        <p:nvPicPr>
          <p:cNvPr id="5" name="Picture 4" descr="vert_resolution_test_6H.png"/>
          <p:cNvPicPr>
            <a:picLocks noChangeAspect="1"/>
          </p:cNvPicPr>
          <p:nvPr/>
        </p:nvPicPr>
        <p:blipFill>
          <a:blip r:embed="rId2" cstate="print"/>
          <a:srcRect l="3987" t="23333" r="9739" b="23333"/>
          <a:stretch>
            <a:fillRect/>
          </a:stretch>
        </p:blipFill>
        <p:spPr>
          <a:xfrm>
            <a:off x="2667000" y="3810000"/>
            <a:ext cx="3771878" cy="3017558"/>
          </a:xfrm>
          <a:prstGeom prst="rect">
            <a:avLst/>
          </a:prstGeom>
        </p:spPr>
      </p:pic>
      <p:pic>
        <p:nvPicPr>
          <p:cNvPr id="6" name="Picture 5" descr="controle_6H.png"/>
          <p:cNvPicPr>
            <a:picLocks noChangeAspect="1"/>
          </p:cNvPicPr>
          <p:nvPr/>
        </p:nvPicPr>
        <p:blipFill>
          <a:blip r:embed="rId3" cstate="print"/>
          <a:srcRect l="3888" t="23308" r="11144" b="26187"/>
          <a:stretch>
            <a:fillRect/>
          </a:stretch>
        </p:blipFill>
        <p:spPr>
          <a:xfrm>
            <a:off x="457200" y="838202"/>
            <a:ext cx="3714780" cy="2857497"/>
          </a:xfrm>
          <a:prstGeom prst="rect">
            <a:avLst/>
          </a:prstGeom>
        </p:spPr>
      </p:pic>
      <p:pic>
        <p:nvPicPr>
          <p:cNvPr id="7" name="Picture 6" descr="horiz_resolution_test_6H.png"/>
          <p:cNvPicPr>
            <a:picLocks noChangeAspect="1"/>
          </p:cNvPicPr>
          <p:nvPr/>
        </p:nvPicPr>
        <p:blipFill>
          <a:blip r:embed="rId4" cstate="print"/>
          <a:srcRect l="3104" t="23308" r="10621" b="23156"/>
          <a:stretch>
            <a:fillRect/>
          </a:stretch>
        </p:blipFill>
        <p:spPr>
          <a:xfrm>
            <a:off x="4876800" y="762002"/>
            <a:ext cx="3771922" cy="3028987"/>
          </a:xfrm>
          <a:prstGeom prst="rect">
            <a:avLst/>
          </a:prstGeom>
        </p:spPr>
      </p:pic>
      <p:sp>
        <p:nvSpPr>
          <p:cNvPr id="8" name="Title 3"/>
          <p:cNvSpPr txBox="1">
            <a:spLocks/>
          </p:cNvSpPr>
          <p:nvPr/>
        </p:nvSpPr>
        <p:spPr bwMode="auto">
          <a:xfrm>
            <a:off x="4419600" y="228600"/>
            <a:ext cx="4419600" cy="533400"/>
          </a:xfrm>
          <a:prstGeom prst="rect">
            <a:avLst/>
          </a:prstGeom>
          <a:noFill/>
          <a:ln w="9525">
            <a:noFill/>
            <a:miter lim="800000"/>
            <a:headEnd/>
            <a:tailEnd/>
          </a:ln>
          <a:effectLst/>
        </p:spPr>
        <p:txBody>
          <a:bodyPr vert="horz" wrap="square" lIns="92065" tIns="46034" rIns="92065" bIns="46034" numCol="1" anchor="ctr" anchorCtr="0" compatLnSpc="1">
            <a:prstTxWarp prst="textNoShape">
              <a:avLst/>
            </a:prstTxWarp>
          </a:bodyPr>
          <a:lstStyle/>
          <a:p>
            <a:pPr defTabSz="761921" eaLnBrk="1" hangingPunct="1"/>
            <a:r>
              <a:rPr lang="fr-CA" sz="2800" b="1" kern="0" dirty="0" err="1" smtClean="0">
                <a:solidFill>
                  <a:schemeClr val="accent6">
                    <a:lumMod val="75000"/>
                  </a:schemeClr>
                </a:solidFill>
                <a:latin typeface="+mj-lt"/>
                <a:ea typeface="+mj-ea"/>
                <a:cs typeface="+mj-cs"/>
              </a:rPr>
              <a:t>Lower</a:t>
            </a:r>
            <a:r>
              <a:rPr lang="fr-CA" sz="2800" b="1" kern="0" dirty="0" smtClean="0">
                <a:solidFill>
                  <a:schemeClr val="accent6">
                    <a:lumMod val="75000"/>
                  </a:schemeClr>
                </a:solidFill>
                <a:latin typeface="+mj-lt"/>
                <a:ea typeface="+mj-ea"/>
                <a:cs typeface="+mj-cs"/>
              </a:rPr>
              <a:t> Horizontal </a:t>
            </a:r>
            <a:r>
              <a:rPr lang="fr-CA" sz="2800" b="1" kern="0" dirty="0" err="1" smtClean="0">
                <a:solidFill>
                  <a:schemeClr val="accent6">
                    <a:lumMod val="75000"/>
                  </a:schemeClr>
                </a:solidFill>
                <a:latin typeface="+mj-lt"/>
                <a:ea typeface="+mj-ea"/>
                <a:cs typeface="+mj-cs"/>
              </a:rPr>
              <a:t>Res</a:t>
            </a:r>
            <a:r>
              <a:rPr lang="fr-CA" sz="2800" b="1" kern="0" dirty="0" smtClean="0">
                <a:solidFill>
                  <a:schemeClr val="accent6">
                    <a:lumMod val="75000"/>
                  </a:schemeClr>
                </a:solidFill>
                <a:latin typeface="+mj-lt"/>
                <a:ea typeface="+mj-ea"/>
                <a:cs typeface="+mj-cs"/>
              </a:rPr>
              <a:t>.</a:t>
            </a:r>
            <a:endParaRPr lang="en-US" sz="2800" b="1" kern="0" dirty="0">
              <a:solidFill>
                <a:schemeClr val="accent6">
                  <a:lumMod val="75000"/>
                </a:schemeClr>
              </a:solidFill>
              <a:latin typeface="+mj-lt"/>
              <a:ea typeface="+mj-ea"/>
              <a:cs typeface="+mj-cs"/>
            </a:endParaRPr>
          </a:p>
        </p:txBody>
      </p:sp>
      <p:sp>
        <p:nvSpPr>
          <p:cNvPr id="9" name="Title 3"/>
          <p:cNvSpPr txBox="1">
            <a:spLocks/>
          </p:cNvSpPr>
          <p:nvPr/>
        </p:nvSpPr>
        <p:spPr bwMode="auto">
          <a:xfrm>
            <a:off x="533400" y="4343400"/>
            <a:ext cx="2133600" cy="1295400"/>
          </a:xfrm>
          <a:prstGeom prst="rect">
            <a:avLst/>
          </a:prstGeom>
          <a:noFill/>
          <a:ln w="9525">
            <a:noFill/>
            <a:miter lim="800000"/>
            <a:headEnd/>
            <a:tailEnd/>
          </a:ln>
          <a:effectLst/>
        </p:spPr>
        <p:txBody>
          <a:bodyPr vert="horz" wrap="square" lIns="92065" tIns="46034" rIns="92065" bIns="46034" numCol="1" anchor="ctr" anchorCtr="0" compatLnSpc="1">
            <a:prstTxWarp prst="textNoShape">
              <a:avLst/>
            </a:prstTxWarp>
          </a:bodyPr>
          <a:lstStyle/>
          <a:p>
            <a:pPr defTabSz="761921" eaLnBrk="1" hangingPunct="1"/>
            <a:r>
              <a:rPr lang="fr-CA" sz="2800" b="1" kern="0" dirty="0" err="1" smtClean="0">
                <a:solidFill>
                  <a:schemeClr val="accent6">
                    <a:lumMod val="75000"/>
                  </a:schemeClr>
                </a:solidFill>
                <a:latin typeface="+mj-lt"/>
                <a:ea typeface="+mj-ea"/>
                <a:cs typeface="+mj-cs"/>
              </a:rPr>
              <a:t>Lower</a:t>
            </a:r>
            <a:r>
              <a:rPr lang="fr-CA" sz="2800" b="1" kern="0" dirty="0" smtClean="0">
                <a:solidFill>
                  <a:schemeClr val="accent6">
                    <a:lumMod val="75000"/>
                  </a:schemeClr>
                </a:solidFill>
                <a:latin typeface="+mj-lt"/>
                <a:ea typeface="+mj-ea"/>
                <a:cs typeface="+mj-cs"/>
              </a:rPr>
              <a:t/>
            </a:r>
            <a:br>
              <a:rPr lang="fr-CA" sz="2800" b="1" kern="0" dirty="0" smtClean="0">
                <a:solidFill>
                  <a:schemeClr val="accent6">
                    <a:lumMod val="75000"/>
                  </a:schemeClr>
                </a:solidFill>
                <a:latin typeface="+mj-lt"/>
                <a:ea typeface="+mj-ea"/>
                <a:cs typeface="+mj-cs"/>
              </a:rPr>
            </a:br>
            <a:r>
              <a:rPr lang="fr-CA" sz="2800" b="1" kern="0" dirty="0" smtClean="0">
                <a:solidFill>
                  <a:schemeClr val="accent6">
                    <a:lumMod val="75000"/>
                  </a:schemeClr>
                </a:solidFill>
                <a:latin typeface="+mj-lt"/>
                <a:ea typeface="+mj-ea"/>
                <a:cs typeface="+mj-cs"/>
              </a:rPr>
              <a:t>Vertical</a:t>
            </a:r>
            <a:br>
              <a:rPr lang="fr-CA" sz="2800" b="1" kern="0" dirty="0" smtClean="0">
                <a:solidFill>
                  <a:schemeClr val="accent6">
                    <a:lumMod val="75000"/>
                  </a:schemeClr>
                </a:solidFill>
                <a:latin typeface="+mj-lt"/>
                <a:ea typeface="+mj-ea"/>
                <a:cs typeface="+mj-cs"/>
              </a:rPr>
            </a:br>
            <a:r>
              <a:rPr lang="fr-CA" sz="2800" b="1" kern="0" dirty="0" err="1" smtClean="0">
                <a:solidFill>
                  <a:schemeClr val="accent6">
                    <a:lumMod val="75000"/>
                  </a:schemeClr>
                </a:solidFill>
                <a:latin typeface="+mj-lt"/>
                <a:ea typeface="+mj-ea"/>
                <a:cs typeface="+mj-cs"/>
              </a:rPr>
              <a:t>Resolution</a:t>
            </a:r>
            <a:endParaRPr lang="en-US" sz="2800" b="1" kern="0" dirty="0">
              <a:solidFill>
                <a:schemeClr val="accent6">
                  <a:lumMod val="75000"/>
                </a:schemeClr>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Time </a:t>
            </a:r>
            <a:r>
              <a:rPr lang="fr-CA" dirty="0" err="1" smtClean="0"/>
              <a:t>series</a:t>
            </a:r>
            <a:r>
              <a:rPr lang="fr-CA" dirty="0" smtClean="0"/>
              <a:t> of total </a:t>
            </a:r>
            <a:r>
              <a:rPr lang="fr-CA" dirty="0" err="1" smtClean="0"/>
              <a:t>physical</a:t>
            </a:r>
            <a:r>
              <a:rPr lang="fr-CA" dirty="0" smtClean="0"/>
              <a:t> </a:t>
            </a:r>
            <a:r>
              <a:rPr lang="fr-CA" dirty="0" err="1" smtClean="0"/>
              <a:t>tendency</a:t>
            </a:r>
            <a:r>
              <a:rPr lang="fr-CA" dirty="0" smtClean="0"/>
              <a:t> (</a:t>
            </a:r>
            <a:r>
              <a:rPr lang="fr-CA" dirty="0" err="1" smtClean="0"/>
              <a:t>Temperature</a:t>
            </a:r>
            <a:r>
              <a:rPr lang="fr-CA" dirty="0" smtClean="0"/>
              <a:t>)</a:t>
            </a:r>
            <a:endParaRPr lang="en-US" dirty="0"/>
          </a:p>
        </p:txBody>
      </p:sp>
      <p:pic>
        <p:nvPicPr>
          <p:cNvPr id="4" name="Content Placeholder 3" descr="integrale.png"/>
          <p:cNvPicPr>
            <a:picLocks noGrp="1" noChangeAspect="1"/>
          </p:cNvPicPr>
          <p:nvPr>
            <p:ph idx="1"/>
          </p:nvPr>
        </p:nvPicPr>
        <p:blipFill>
          <a:blip r:embed="rId2" cstate="print"/>
          <a:srcRect l="9231" t="24965" r="9231" b="23916"/>
          <a:stretch>
            <a:fillRect/>
          </a:stretch>
        </p:blipFill>
        <p:spPr>
          <a:xfrm>
            <a:off x="1143000" y="1295400"/>
            <a:ext cx="6324600" cy="5131279"/>
          </a:xfr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Impact for </a:t>
            </a:r>
            <a:r>
              <a:rPr lang="fr-CA" dirty="0" err="1" smtClean="0"/>
              <a:t>regional</a:t>
            </a:r>
            <a:r>
              <a:rPr lang="fr-CA" dirty="0" smtClean="0"/>
              <a:t> </a:t>
            </a:r>
            <a:r>
              <a:rPr lang="fr-CA" dirty="0" err="1" smtClean="0"/>
              <a:t>climate</a:t>
            </a:r>
            <a:r>
              <a:rPr lang="fr-CA" dirty="0" smtClean="0"/>
              <a:t> </a:t>
            </a:r>
            <a:r>
              <a:rPr lang="fr-CA" dirty="0" err="1" smtClean="0"/>
              <a:t>models</a:t>
            </a:r>
            <a:endParaRPr lang="en-US" dirty="0"/>
          </a:p>
        </p:txBody>
      </p:sp>
      <p:sp>
        <p:nvSpPr>
          <p:cNvPr id="3" name="Content Placeholder 2"/>
          <p:cNvSpPr>
            <a:spLocks noGrp="1"/>
          </p:cNvSpPr>
          <p:nvPr>
            <p:ph idx="1"/>
          </p:nvPr>
        </p:nvSpPr>
        <p:spPr/>
        <p:txBody>
          <a:bodyPr/>
          <a:lstStyle/>
          <a:p>
            <a:r>
              <a:rPr lang="en-CA" dirty="0" smtClean="0"/>
              <a:t>Boundary conditions are imposed from either reanalyses or global climate simulations</a:t>
            </a:r>
          </a:p>
          <a:p>
            <a:r>
              <a:rPr lang="en-CA" dirty="0" smtClean="0"/>
              <a:t>Intercomparison experiments of regional climate models assess the impact of having different forcing data on regional climate simulations</a:t>
            </a:r>
          </a:p>
          <a:p>
            <a:r>
              <a:rPr lang="en-CA" dirty="0" smtClean="0"/>
              <a:t>Do differences between the driving model and the limited-area regional climate model impact the internal variability of the climate simulation?</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40B9D67-1DE8-4827-AA0D-08481AD57170}" type="slidenum">
              <a:rPr lang="fr-CA" smtClean="0">
                <a:solidFill>
                  <a:prstClr val="black">
                    <a:tint val="75000"/>
                  </a:prstClr>
                </a:solidFill>
              </a:rPr>
              <a:pPr/>
              <a:t>56</a:t>
            </a:fld>
            <a:endParaRPr lang="fr-CA">
              <a:solidFill>
                <a:prstClr val="black">
                  <a:tint val="75000"/>
                </a:prstClr>
              </a:solidFill>
            </a:endParaRPr>
          </a:p>
        </p:txBody>
      </p:sp>
      <p:sp>
        <p:nvSpPr>
          <p:cNvPr id="3" name="Titre 1"/>
          <p:cNvSpPr txBox="1">
            <a:spLocks/>
          </p:cNvSpPr>
          <p:nvPr/>
        </p:nvSpPr>
        <p:spPr>
          <a:xfrm>
            <a:off x="0" y="245664"/>
            <a:ext cx="9144000" cy="714356"/>
          </a:xfrm>
          <a:prstGeom prst="rect">
            <a:avLst/>
          </a:prstGeom>
        </p:spPr>
        <p:txBody>
          <a:bodyPr lIns="82945" tIns="41473" rIns="82945" bIns="41473"/>
          <a:lstStyle/>
          <a:p>
            <a:pPr algn="ctr" defTabSz="829452">
              <a:defRPr/>
            </a:pPr>
            <a:r>
              <a:rPr lang="en-US" sz="3200" b="1" dirty="0" smtClean="0">
                <a:solidFill>
                  <a:srgbClr val="1F497D"/>
                </a:solidFill>
                <a:latin typeface="Arial" pitchFamily="34" charset="0"/>
                <a:cs typeface="Arial" pitchFamily="34" charset="0"/>
              </a:rPr>
              <a:t>Tendency diagnostic applied to longer runs </a:t>
            </a:r>
            <a:endParaRPr lang="en-US" sz="3200" b="1" dirty="0">
              <a:solidFill>
                <a:srgbClr val="1F497D"/>
              </a:solidFill>
              <a:latin typeface="Arial" pitchFamily="34" charset="0"/>
              <a:cs typeface="Arial" pitchFamily="34" charset="0"/>
            </a:endParaRPr>
          </a:p>
        </p:txBody>
      </p:sp>
      <p:sp>
        <p:nvSpPr>
          <p:cNvPr id="4" name="ZoneTexte 3"/>
          <p:cNvSpPr txBox="1"/>
          <p:nvPr/>
        </p:nvSpPr>
        <p:spPr>
          <a:xfrm>
            <a:off x="3714744" y="835990"/>
            <a:ext cx="2529860" cy="461665"/>
          </a:xfrm>
          <a:prstGeom prst="rect">
            <a:avLst/>
          </a:prstGeom>
          <a:noFill/>
        </p:spPr>
        <p:txBody>
          <a:bodyPr wrap="none" rtlCol="0">
            <a:spAutoFit/>
          </a:bodyPr>
          <a:lstStyle/>
          <a:p>
            <a:pPr eaLnBrk="1" fontAlgn="auto" hangingPunct="1">
              <a:spcBef>
                <a:spcPts val="0"/>
              </a:spcBef>
              <a:spcAft>
                <a:spcPts val="0"/>
              </a:spcAft>
            </a:pPr>
            <a:r>
              <a:rPr lang="en-CA" dirty="0" smtClean="0">
                <a:solidFill>
                  <a:prstClr val="black"/>
                </a:solidFill>
                <a:latin typeface="Calibri"/>
              </a:rPr>
              <a:t>Global GEM model</a:t>
            </a:r>
            <a:endParaRPr lang="en-CA" dirty="0">
              <a:solidFill>
                <a:prstClr val="black"/>
              </a:solidFill>
              <a:latin typeface="Calibri"/>
            </a:endParaRPr>
          </a:p>
        </p:txBody>
      </p:sp>
      <p:sp>
        <p:nvSpPr>
          <p:cNvPr id="15" name="ZoneTexte 14"/>
          <p:cNvSpPr txBox="1"/>
          <p:nvPr/>
        </p:nvSpPr>
        <p:spPr>
          <a:xfrm>
            <a:off x="2506446" y="1252476"/>
            <a:ext cx="3851504"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Vertically integrated absolute tendency</a:t>
            </a:r>
            <a:endParaRPr lang="en-US" sz="1800" dirty="0">
              <a:solidFill>
                <a:prstClr val="black"/>
              </a:solidFill>
              <a:latin typeface="Calibri"/>
            </a:endParaRPr>
          </a:p>
        </p:txBody>
      </p:sp>
      <p:pic>
        <p:nvPicPr>
          <p:cNvPr id="16" name="Image 15" descr="Month_integrale_6hs_2.png"/>
          <p:cNvPicPr preferRelativeResize="0">
            <a:picLocks/>
          </p:cNvPicPr>
          <p:nvPr/>
        </p:nvPicPr>
        <p:blipFill>
          <a:blip r:embed="rId2" cstate="print"/>
          <a:srcRect l="8333" t="4970" r="6250"/>
          <a:stretch>
            <a:fillRect/>
          </a:stretch>
        </p:blipFill>
        <p:spPr>
          <a:xfrm>
            <a:off x="1524000" y="1752600"/>
            <a:ext cx="6248400" cy="41052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40B9D67-1DE8-4827-AA0D-08481AD57170}" type="slidenum">
              <a:rPr lang="fr-CA" smtClean="0">
                <a:solidFill>
                  <a:prstClr val="black">
                    <a:tint val="75000"/>
                  </a:prstClr>
                </a:solidFill>
              </a:rPr>
              <a:pPr/>
              <a:t>57</a:t>
            </a:fld>
            <a:endParaRPr lang="fr-CA">
              <a:solidFill>
                <a:prstClr val="black">
                  <a:tint val="75000"/>
                </a:prstClr>
              </a:solidFill>
            </a:endParaRPr>
          </a:p>
        </p:txBody>
      </p:sp>
      <p:sp>
        <p:nvSpPr>
          <p:cNvPr id="3" name="Titre 1"/>
          <p:cNvSpPr txBox="1">
            <a:spLocks/>
          </p:cNvSpPr>
          <p:nvPr/>
        </p:nvSpPr>
        <p:spPr>
          <a:xfrm>
            <a:off x="0" y="0"/>
            <a:ext cx="9144000" cy="714356"/>
          </a:xfrm>
          <a:prstGeom prst="rect">
            <a:avLst/>
          </a:prstGeom>
        </p:spPr>
        <p:txBody>
          <a:bodyPr lIns="82945" tIns="41473" rIns="82945" bIns="41473"/>
          <a:lstStyle/>
          <a:p>
            <a:pPr algn="ctr" defTabSz="829452">
              <a:defRPr/>
            </a:pPr>
            <a:r>
              <a:rPr lang="en-US" sz="4000" dirty="0" smtClean="0">
                <a:solidFill>
                  <a:srgbClr val="1F497D"/>
                </a:solidFill>
                <a:latin typeface="Calibri"/>
              </a:rPr>
              <a:t>Tendency diagnostic applied to longer runs </a:t>
            </a:r>
            <a:endParaRPr lang="en-US" sz="4000" dirty="0">
              <a:solidFill>
                <a:srgbClr val="1F497D"/>
              </a:solidFill>
              <a:latin typeface="Calibri"/>
            </a:endParaRPr>
          </a:p>
        </p:txBody>
      </p:sp>
      <p:sp>
        <p:nvSpPr>
          <p:cNvPr id="4" name="ZoneTexte 3"/>
          <p:cNvSpPr txBox="1"/>
          <p:nvPr/>
        </p:nvSpPr>
        <p:spPr>
          <a:xfrm>
            <a:off x="2571736" y="571480"/>
            <a:ext cx="4143891" cy="461665"/>
          </a:xfrm>
          <a:prstGeom prst="rect">
            <a:avLst/>
          </a:prstGeom>
          <a:noFill/>
        </p:spPr>
        <p:txBody>
          <a:bodyPr wrap="none" rtlCol="0">
            <a:spAutoFit/>
          </a:bodyPr>
          <a:lstStyle/>
          <a:p>
            <a:pPr eaLnBrk="1" fontAlgn="auto" hangingPunct="1">
              <a:spcBef>
                <a:spcPts val="0"/>
              </a:spcBef>
              <a:spcAft>
                <a:spcPts val="0"/>
              </a:spcAft>
            </a:pPr>
            <a:r>
              <a:rPr lang="en-CA" dirty="0" smtClean="0">
                <a:solidFill>
                  <a:srgbClr val="1F497D"/>
                </a:solidFill>
                <a:latin typeface="Calibri"/>
              </a:rPr>
              <a:t>CRCM (blending zone included)</a:t>
            </a:r>
            <a:endParaRPr lang="en-CA" dirty="0">
              <a:solidFill>
                <a:srgbClr val="1F497D"/>
              </a:solidFill>
              <a:latin typeface="Calibri"/>
            </a:endParaRPr>
          </a:p>
        </p:txBody>
      </p:sp>
      <p:sp>
        <p:nvSpPr>
          <p:cNvPr id="19" name="ZoneTexte 18"/>
          <p:cNvSpPr txBox="1"/>
          <p:nvPr/>
        </p:nvSpPr>
        <p:spPr>
          <a:xfrm>
            <a:off x="2506446" y="1130842"/>
            <a:ext cx="3851504"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Vertically integrated absolute tendency</a:t>
            </a:r>
            <a:endParaRPr lang="en-US" sz="1800" dirty="0">
              <a:solidFill>
                <a:prstClr val="black"/>
              </a:solidFill>
              <a:latin typeface="Calibri"/>
            </a:endParaRPr>
          </a:p>
        </p:txBody>
      </p:sp>
      <p:pic>
        <p:nvPicPr>
          <p:cNvPr id="20" name="Image 19" descr="integrale_6hs_blend.png"/>
          <p:cNvPicPr preferRelativeResize="0">
            <a:picLocks/>
          </p:cNvPicPr>
          <p:nvPr/>
        </p:nvPicPr>
        <p:blipFill>
          <a:blip r:embed="rId2" cstate="print"/>
          <a:stretch>
            <a:fillRect/>
          </a:stretch>
        </p:blipFill>
        <p:spPr>
          <a:xfrm>
            <a:off x="914392" y="1440000"/>
            <a:ext cx="7315215" cy="432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40B9D67-1DE8-4827-AA0D-08481AD57170}" type="slidenum">
              <a:rPr lang="fr-CA" smtClean="0"/>
              <a:pPr/>
              <a:t>58</a:t>
            </a:fld>
            <a:endParaRPr lang="fr-CA" dirty="0"/>
          </a:p>
        </p:txBody>
      </p:sp>
      <p:sp>
        <p:nvSpPr>
          <p:cNvPr id="5" name="Titre 1"/>
          <p:cNvSpPr txBox="1">
            <a:spLocks/>
          </p:cNvSpPr>
          <p:nvPr/>
        </p:nvSpPr>
        <p:spPr>
          <a:xfrm>
            <a:off x="0" y="352444"/>
            <a:ext cx="9144000" cy="714356"/>
          </a:xfrm>
          <a:prstGeom prst="rect">
            <a:avLst/>
          </a:prstGeom>
        </p:spPr>
        <p:txBody>
          <a:bodyPr lIns="82945" tIns="41473" rIns="82945" bIns="41473"/>
          <a:lstStyle/>
          <a:p>
            <a:pPr algn="ctr" defTabSz="829452" eaLnBrk="0" fontAlgn="base" hangingPunct="0">
              <a:spcBef>
                <a:spcPct val="0"/>
              </a:spcBef>
              <a:spcAft>
                <a:spcPct val="0"/>
              </a:spcAft>
              <a:defRPr/>
            </a:pPr>
            <a:r>
              <a:rPr lang="en-US" sz="3200" b="1" dirty="0" smtClean="0">
                <a:solidFill>
                  <a:schemeClr val="tx2"/>
                </a:solidFill>
                <a:latin typeface="Arial" pitchFamily="34" charset="0"/>
                <a:ea typeface="+mj-ea"/>
                <a:cs typeface="Arial" pitchFamily="34" charset="0"/>
              </a:rPr>
              <a:t>Tendency diagnostic applied to longer runs </a:t>
            </a:r>
            <a:endParaRPr lang="en-US" sz="3200" b="1" dirty="0">
              <a:solidFill>
                <a:schemeClr val="tx2"/>
              </a:solidFill>
              <a:latin typeface="Arial" pitchFamily="34" charset="0"/>
              <a:ea typeface="+mj-ea"/>
              <a:cs typeface="Arial" pitchFamily="34" charset="0"/>
            </a:endParaRPr>
          </a:p>
        </p:txBody>
      </p:sp>
      <p:sp>
        <p:nvSpPr>
          <p:cNvPr id="6" name="ZoneTexte 5"/>
          <p:cNvSpPr txBox="1"/>
          <p:nvPr/>
        </p:nvSpPr>
        <p:spPr>
          <a:xfrm>
            <a:off x="1913154" y="1226893"/>
            <a:ext cx="5295039" cy="461665"/>
          </a:xfrm>
          <a:prstGeom prst="rect">
            <a:avLst/>
          </a:prstGeom>
          <a:noFill/>
        </p:spPr>
        <p:txBody>
          <a:bodyPr wrap="none" rtlCol="0">
            <a:spAutoFit/>
          </a:bodyPr>
          <a:lstStyle/>
          <a:p>
            <a:r>
              <a:rPr lang="en-CA" b="1" dirty="0" smtClean="0">
                <a:latin typeface="Arial" pitchFamily="34" charset="0"/>
                <a:cs typeface="Arial" pitchFamily="34" charset="0"/>
              </a:rPr>
              <a:t>R</a:t>
            </a:r>
            <a:r>
              <a:rPr lang="en-CA" sz="2400" b="1" dirty="0" smtClean="0">
                <a:latin typeface="Arial" pitchFamily="34" charset="0"/>
                <a:cs typeface="Arial" pitchFamily="34" charset="0"/>
              </a:rPr>
              <a:t>egional Climate Model (free zone)</a:t>
            </a:r>
            <a:endParaRPr lang="en-CA" sz="2400" b="1" dirty="0">
              <a:latin typeface="Arial" pitchFamily="34" charset="0"/>
              <a:cs typeface="Arial" pitchFamily="34" charset="0"/>
            </a:endParaRPr>
          </a:p>
        </p:txBody>
      </p:sp>
      <p:sp>
        <p:nvSpPr>
          <p:cNvPr id="19" name="ZoneTexte 18"/>
          <p:cNvSpPr txBox="1"/>
          <p:nvPr/>
        </p:nvSpPr>
        <p:spPr>
          <a:xfrm>
            <a:off x="1828800" y="1671935"/>
            <a:ext cx="5459187" cy="461665"/>
          </a:xfrm>
          <a:prstGeom prst="rect">
            <a:avLst/>
          </a:prstGeom>
          <a:noFill/>
        </p:spPr>
        <p:txBody>
          <a:bodyPr wrap="none" rtlCol="0">
            <a:spAutoFit/>
          </a:bodyPr>
          <a:lstStyle/>
          <a:p>
            <a:r>
              <a:rPr lang="en-US" dirty="0" smtClean="0">
                <a:latin typeface="Arial" pitchFamily="34" charset="0"/>
                <a:cs typeface="Arial" pitchFamily="34" charset="0"/>
              </a:rPr>
              <a:t>Vertically integrated absolute tendency</a:t>
            </a:r>
            <a:endParaRPr lang="en-US" dirty="0">
              <a:latin typeface="Arial" pitchFamily="34" charset="0"/>
              <a:cs typeface="Arial" pitchFamily="34" charset="0"/>
            </a:endParaRPr>
          </a:p>
        </p:txBody>
      </p:sp>
      <p:pic>
        <p:nvPicPr>
          <p:cNvPr id="20" name="Image 19" descr="integrale_6hs_free.png"/>
          <p:cNvPicPr preferRelativeResize="0">
            <a:picLocks/>
          </p:cNvPicPr>
          <p:nvPr/>
        </p:nvPicPr>
        <p:blipFill>
          <a:blip r:embed="rId2" cstate="print"/>
          <a:srcRect l="7292" t="5472" r="7292"/>
          <a:stretch>
            <a:fillRect/>
          </a:stretch>
        </p:blipFill>
        <p:spPr>
          <a:xfrm>
            <a:off x="1219200" y="2088600"/>
            <a:ext cx="6858000" cy="461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solidFill>
                  <a:schemeClr val="tx2"/>
                </a:solidFill>
              </a:rPr>
              <a:t>Conclusions</a:t>
            </a:r>
            <a:endParaRPr lang="fr-CA" dirty="0"/>
          </a:p>
        </p:txBody>
      </p:sp>
      <p:sp>
        <p:nvSpPr>
          <p:cNvPr id="6" name="Content Placeholder 5"/>
          <p:cNvSpPr>
            <a:spLocks noGrp="1"/>
          </p:cNvSpPr>
          <p:nvPr>
            <p:ph idx="1"/>
          </p:nvPr>
        </p:nvSpPr>
        <p:spPr>
          <a:xfrm>
            <a:off x="457200" y="1143000"/>
            <a:ext cx="8153400" cy="5410200"/>
          </a:xfrm>
        </p:spPr>
        <p:txBody>
          <a:bodyPr>
            <a:normAutofit fontScale="92500" lnSpcReduction="20000"/>
          </a:bodyPr>
          <a:lstStyle/>
          <a:p>
            <a:pPr marL="360000" indent="-288000" algn="just">
              <a:buFont typeface="Arial" pitchFamily="34" charset="0"/>
              <a:buChar char="•"/>
            </a:pPr>
            <a:r>
              <a:rPr lang="en-US" b="0" dirty="0" smtClean="0">
                <a:solidFill>
                  <a:srgbClr val="000000"/>
                </a:solidFill>
                <a:ea typeface="ＭＳ Ｐゴシック" charset="-128"/>
                <a:cs typeface="Times New Roman" charset="0"/>
              </a:rPr>
              <a:t>Dynamical equilibrium of a model is sensitive to initial conditions and to boundary forcing. </a:t>
            </a:r>
          </a:p>
          <a:p>
            <a:pPr marL="472653" indent="-472653" algn="just">
              <a:buFont typeface="Arial" pitchFamily="34" charset="0"/>
              <a:buChar char="•"/>
            </a:pPr>
            <a:endParaRPr lang="en-US" sz="1050" b="0" dirty="0" smtClean="0">
              <a:solidFill>
                <a:srgbClr val="000000"/>
              </a:solidFill>
              <a:ea typeface="ＭＳ Ｐゴシック" charset="-128"/>
              <a:cs typeface="Times New Roman" charset="0"/>
            </a:endParaRPr>
          </a:p>
          <a:p>
            <a:pPr marL="360000" indent="-288000" algn="just">
              <a:buFont typeface="Arial" pitchFamily="34" charset="0"/>
              <a:buChar char="•"/>
            </a:pPr>
            <a:r>
              <a:rPr lang="en-US" b="0" dirty="0" smtClean="0">
                <a:solidFill>
                  <a:srgbClr val="000000"/>
                </a:solidFill>
                <a:ea typeface="ＭＳ Ｐゴシック" charset="-128"/>
                <a:cs typeface="Times New Roman" charset="0"/>
              </a:rPr>
              <a:t>Significant differences are observed when the global GEM model is initialized from 3D-Var or 4D-Var analyses. For the latter, convection in the ITCZ is stronger</a:t>
            </a:r>
          </a:p>
          <a:p>
            <a:pPr marL="472653" indent="-472653" algn="just">
              <a:buFont typeface="Arial" pitchFamily="34" charset="0"/>
              <a:buChar char="•"/>
            </a:pPr>
            <a:endParaRPr lang="en-US" sz="1050" b="0" dirty="0" smtClean="0">
              <a:solidFill>
                <a:srgbClr val="000000"/>
              </a:solidFill>
              <a:ea typeface="ＭＳ Ｐゴシック" charset="-128"/>
              <a:cs typeface="Times New Roman" charset="0"/>
            </a:endParaRPr>
          </a:p>
          <a:p>
            <a:pPr marL="360000" indent="-288000" algn="just">
              <a:buFont typeface="Arial" pitchFamily="34" charset="0"/>
              <a:buChar char="•"/>
            </a:pPr>
            <a:r>
              <a:rPr lang="en-US" b="0" dirty="0" smtClean="0">
                <a:solidFill>
                  <a:srgbClr val="000000"/>
                </a:solidFill>
                <a:ea typeface="ＭＳ Ｐゴシック" charset="-128"/>
                <a:cs typeface="Times New Roman" charset="0"/>
              </a:rPr>
              <a:t>Results show that an external analysis not produced by the model, such as those from ERA-Interim in our case, can induce serious initial imbalances reflecting differences with respect to the model used in the assimilation, particularly vertical resolution.</a:t>
            </a:r>
          </a:p>
          <a:p>
            <a:pPr marL="472653" indent="-472653" algn="just">
              <a:buFont typeface="Arial" pitchFamily="34" charset="0"/>
              <a:buChar char="•"/>
            </a:pPr>
            <a:endParaRPr lang="en-US" sz="1050" b="0" dirty="0" smtClean="0">
              <a:solidFill>
                <a:srgbClr val="000000"/>
              </a:solidFill>
              <a:ea typeface="ＭＳ Ｐゴシック" charset="-128"/>
              <a:cs typeface="Times New Roman" charset="0"/>
            </a:endParaRPr>
          </a:p>
          <a:p>
            <a:pPr marL="360000" indent="-288000" algn="just">
              <a:buFont typeface="Arial" pitchFamily="34" charset="0"/>
              <a:buChar char="•"/>
            </a:pPr>
            <a:r>
              <a:rPr lang="en-US" b="0" dirty="0" smtClean="0">
                <a:solidFill>
                  <a:srgbClr val="000000"/>
                </a:solidFill>
                <a:ea typeface="ＭＳ Ｐゴシック" charset="-128"/>
                <a:cs typeface="Times New Roman" charset="0"/>
              </a:rPr>
              <a:t>The analyses used to drive a regional climate model can impact the dynamical equilibrium and induce spurious internal variability</a:t>
            </a:r>
          </a:p>
          <a:p>
            <a:pPr marL="472653" indent="-472653" algn="just">
              <a:buFont typeface="Arial" pitchFamily="34" charset="0"/>
              <a:buChar char="•"/>
            </a:pPr>
            <a:endParaRPr lang="en-US" sz="1050" b="0" dirty="0" smtClean="0">
              <a:solidFill>
                <a:srgbClr val="000000"/>
              </a:solidFill>
              <a:ea typeface="ＭＳ Ｐゴシック" charset="-128"/>
              <a:cs typeface="Times New Roman" charset="0"/>
            </a:endParaRPr>
          </a:p>
          <a:p>
            <a:pPr marL="360000" indent="-288000" algn="just">
              <a:buFont typeface="Arial" pitchFamily="34" charset="0"/>
              <a:buChar char="•"/>
            </a:pPr>
            <a:r>
              <a:rPr lang="en-US" b="0" dirty="0" smtClean="0">
                <a:solidFill>
                  <a:srgbClr val="000000"/>
                </a:solidFill>
                <a:ea typeface="ＭＳ Ｐゴシック" charset="-128"/>
                <a:cs typeface="Times New Roman" charset="0"/>
              </a:rPr>
              <a:t>Results from 30-days integrations indicate that a model is converging more rapidly towards its own climatology when initialized and driven by “compatible” analyses .</a:t>
            </a:r>
            <a:endParaRPr lang="fr-CA" b="0" dirty="0" smtClean="0"/>
          </a:p>
        </p:txBody>
      </p:sp>
      <p:sp>
        <p:nvSpPr>
          <p:cNvPr id="2" name="Espace réservé du numéro de diapositive 1"/>
          <p:cNvSpPr>
            <a:spLocks noGrp="1"/>
          </p:cNvSpPr>
          <p:nvPr>
            <p:ph type="sldNum" sz="quarter" idx="12"/>
          </p:nvPr>
        </p:nvSpPr>
        <p:spPr/>
        <p:txBody>
          <a:bodyPr/>
          <a:lstStyle/>
          <a:p>
            <a:fld id="{340B9D67-1DE8-4827-AA0D-08481AD57170}" type="slidenum">
              <a:rPr lang="fr-CA" smtClean="0"/>
              <a:pPr/>
              <a:t>59</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533401" y="304801"/>
            <a:ext cx="7772400" cy="963613"/>
          </a:xfrm>
        </p:spPr>
        <p:txBody>
          <a:bodyPr>
            <a:normAutofit fontScale="90000"/>
          </a:bodyPr>
          <a:lstStyle/>
          <a:p>
            <a:r>
              <a:rPr lang="en-US" dirty="0" smtClean="0"/>
              <a:t>Estimating the information content</a:t>
            </a:r>
            <a:br>
              <a:rPr lang="en-US" dirty="0" smtClean="0"/>
            </a:br>
            <a:r>
              <a:rPr lang="en-US" dirty="0" smtClean="0"/>
              <a:t>(or Degrees of Freedom per signal, DFS)</a:t>
            </a:r>
          </a:p>
        </p:txBody>
      </p:sp>
      <p:sp>
        <p:nvSpPr>
          <p:cNvPr id="4103" name="Rectangle 3"/>
          <p:cNvSpPr>
            <a:spLocks noGrp="1" noChangeArrowheads="1"/>
          </p:cNvSpPr>
          <p:nvPr>
            <p:ph idx="1"/>
          </p:nvPr>
        </p:nvSpPr>
        <p:spPr>
          <a:xfrm>
            <a:off x="468314" y="1557338"/>
            <a:ext cx="8153400" cy="4967287"/>
          </a:xfrm>
        </p:spPr>
        <p:txBody>
          <a:bodyPr/>
          <a:lstStyle/>
          <a:p>
            <a:pPr>
              <a:lnSpc>
                <a:spcPct val="90000"/>
              </a:lnSpc>
            </a:pPr>
            <a:r>
              <a:rPr lang="en-US" dirty="0" smtClean="0"/>
              <a:t>Noticing that</a:t>
            </a:r>
          </a:p>
          <a:p>
            <a:pPr>
              <a:lnSpc>
                <a:spcPct val="90000"/>
              </a:lnSpc>
            </a:pPr>
            <a:endParaRPr lang="en-US" dirty="0" smtClean="0"/>
          </a:p>
          <a:p>
            <a:pPr>
              <a:lnSpc>
                <a:spcPct val="90000"/>
              </a:lnSpc>
            </a:pPr>
            <a:endParaRPr lang="en-US" dirty="0" smtClean="0"/>
          </a:p>
          <a:p>
            <a:pPr>
              <a:lnSpc>
                <a:spcPct val="90000"/>
              </a:lnSpc>
            </a:pPr>
            <a:r>
              <a:rPr lang="en-US" dirty="0" smtClean="0"/>
              <a:t>If the statistics are consistent then</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If they are not</a:t>
            </a:r>
          </a:p>
          <a:p>
            <a:pPr>
              <a:lnSpc>
                <a:spcPct val="90000"/>
              </a:lnSpc>
            </a:pPr>
            <a:endParaRPr lang="en-US" dirty="0" smtClean="0"/>
          </a:p>
          <a:p>
            <a:pPr lvl="1">
              <a:lnSpc>
                <a:spcPct val="90000"/>
              </a:lnSpc>
              <a:buFontTx/>
              <a:buNone/>
            </a:pPr>
            <a:r>
              <a:rPr lang="en-US" dirty="0" smtClean="0"/>
              <a:t>	</a:t>
            </a:r>
          </a:p>
          <a:p>
            <a:pPr lvl="1">
              <a:lnSpc>
                <a:spcPct val="90000"/>
              </a:lnSpc>
              <a:buFontTx/>
              <a:buNone/>
            </a:pPr>
            <a:r>
              <a:rPr lang="en-US" dirty="0" smtClean="0"/>
              <a:t>	This gives the same information content with respect to the </a:t>
            </a:r>
            <a:r>
              <a:rPr lang="en-US" i="1" dirty="0" smtClean="0"/>
              <a:t>a priori </a:t>
            </a:r>
            <a:r>
              <a:rPr lang="en-US" dirty="0" smtClean="0"/>
              <a:t>error statistics</a:t>
            </a:r>
          </a:p>
        </p:txBody>
      </p:sp>
      <p:sp>
        <p:nvSpPr>
          <p:cNvPr id="4104" name="Rectangle 5"/>
          <p:cNvSpPr>
            <a:spLocks noChangeArrowheads="1"/>
          </p:cNvSpPr>
          <p:nvPr/>
        </p:nvSpPr>
        <p:spPr bwMode="auto">
          <a:xfrm>
            <a:off x="0" y="3021961"/>
            <a:ext cx="184710" cy="461655"/>
          </a:xfrm>
          <a:prstGeom prst="rect">
            <a:avLst/>
          </a:prstGeom>
          <a:noFill/>
          <a:ln w="12700">
            <a:noFill/>
            <a:miter lim="800000"/>
            <a:headEnd type="none" w="sm" len="sm"/>
            <a:tailEnd type="none" w="sm" len="sm"/>
          </a:ln>
        </p:spPr>
        <p:txBody>
          <a:bodyPr wrap="none" lIns="91430" tIns="45715" rIns="91430" bIns="45715" anchor="ctr">
            <a:spAutoFit/>
          </a:bodyPr>
          <a:lstStyle/>
          <a:p>
            <a:endParaRPr lang="fr-CA"/>
          </a:p>
        </p:txBody>
      </p:sp>
      <p:graphicFrame>
        <p:nvGraphicFramePr>
          <p:cNvPr id="4098" name="Object 7"/>
          <p:cNvGraphicFramePr>
            <a:graphicFrameLocks noChangeAspect="1"/>
          </p:cNvGraphicFramePr>
          <p:nvPr/>
        </p:nvGraphicFramePr>
        <p:xfrm>
          <a:off x="4284663" y="2060575"/>
          <a:ext cx="2570162" cy="457200"/>
        </p:xfrm>
        <a:graphic>
          <a:graphicData uri="http://schemas.openxmlformats.org/presentationml/2006/ole">
            <mc:AlternateContent xmlns:mc="http://schemas.openxmlformats.org/markup-compatibility/2006">
              <mc:Choice xmlns:v="urn:schemas-microsoft-com:vml" Requires="v">
                <p:oleObj spid="_x0000_s3079" name="Equation" r:id="rId3" imgW="1269720" imgH="228600" progId="Equation.3">
                  <p:embed/>
                </p:oleObj>
              </mc:Choice>
              <mc:Fallback>
                <p:oleObj name="Equation" r:id="rId3" imgW="12697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060575"/>
                        <a:ext cx="2570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8"/>
          <p:cNvGraphicFramePr>
            <a:graphicFrameLocks noChangeAspect="1"/>
          </p:cNvGraphicFramePr>
          <p:nvPr/>
        </p:nvGraphicFramePr>
        <p:xfrm>
          <a:off x="2051051" y="2060575"/>
          <a:ext cx="1490663" cy="457200"/>
        </p:xfrm>
        <a:graphic>
          <a:graphicData uri="http://schemas.openxmlformats.org/presentationml/2006/ole">
            <mc:AlternateContent xmlns:mc="http://schemas.openxmlformats.org/markup-compatibility/2006">
              <mc:Choice xmlns:v="urn:schemas-microsoft-com:vml" Requires="v">
                <p:oleObj spid="_x0000_s3080" name="Equation" r:id="rId5" imgW="736560" imgH="228600" progId="Equation.3">
                  <p:embed/>
                </p:oleObj>
              </mc:Choice>
              <mc:Fallback>
                <p:oleObj name="Equation" r:id="rId5" imgW="73656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1" y="2060575"/>
                        <a:ext cx="14906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1" name="Object 9"/>
          <p:cNvGraphicFramePr>
            <a:graphicFrameLocks noChangeAspect="1"/>
          </p:cNvGraphicFramePr>
          <p:nvPr/>
        </p:nvGraphicFramePr>
        <p:xfrm>
          <a:off x="1835150" y="3213100"/>
          <a:ext cx="5856288" cy="1146175"/>
        </p:xfrm>
        <a:graphic>
          <a:graphicData uri="http://schemas.openxmlformats.org/presentationml/2006/ole">
            <mc:AlternateContent xmlns:mc="http://schemas.openxmlformats.org/markup-compatibility/2006">
              <mc:Choice xmlns:v="urn:schemas-microsoft-com:vml" Requires="v">
                <p:oleObj spid="_x0000_s3081" name="Equation" r:id="rId7" imgW="2920680" imgH="571320" progId="Equation.3">
                  <p:embed/>
                </p:oleObj>
              </mc:Choice>
              <mc:Fallback>
                <p:oleObj name="Equation" r:id="rId7" imgW="2920680" imgH="57132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3213100"/>
                        <a:ext cx="5856288"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2" name="Object 10"/>
          <p:cNvGraphicFramePr>
            <a:graphicFrameLocks noChangeAspect="1"/>
          </p:cNvGraphicFramePr>
          <p:nvPr/>
        </p:nvGraphicFramePr>
        <p:xfrm>
          <a:off x="2700339" y="4797426"/>
          <a:ext cx="3665537" cy="712788"/>
        </p:xfrm>
        <a:graphic>
          <a:graphicData uri="http://schemas.openxmlformats.org/presentationml/2006/ole">
            <mc:AlternateContent xmlns:mc="http://schemas.openxmlformats.org/markup-compatibility/2006">
              <mc:Choice xmlns:v="urn:schemas-microsoft-com:vml" Requires="v">
                <p:oleObj spid="_x0000_s3082" name="Equation" r:id="rId9" imgW="1828800" imgH="355320" progId="Equation.3">
                  <p:embed/>
                </p:oleObj>
              </mc:Choice>
              <mc:Fallback>
                <p:oleObj name="Equation" r:id="rId9" imgW="1828800" imgH="35532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9" y="4797426"/>
                        <a:ext cx="3665537"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9"/>
            <a:ext cx="8229600" cy="778098"/>
          </a:xfrm>
        </p:spPr>
        <p:txBody>
          <a:bodyPr/>
          <a:lstStyle/>
          <a:p>
            <a:r>
              <a:rPr lang="fr-CA" b="1" dirty="0" smtClean="0">
                <a:solidFill>
                  <a:schemeClr val="accent6"/>
                </a:solidFill>
              </a:rPr>
              <a:t>Conclusion</a:t>
            </a:r>
            <a:endParaRPr lang="fr-CA" b="1" dirty="0">
              <a:solidFill>
                <a:schemeClr val="accent6"/>
              </a:solidFill>
            </a:endParaRPr>
          </a:p>
        </p:txBody>
      </p:sp>
      <p:sp>
        <p:nvSpPr>
          <p:cNvPr id="4" name="Espace réservé du contenu 3"/>
          <p:cNvSpPr>
            <a:spLocks noGrp="1"/>
          </p:cNvSpPr>
          <p:nvPr>
            <p:ph idx="1"/>
          </p:nvPr>
        </p:nvSpPr>
        <p:spPr>
          <a:xfrm>
            <a:off x="457200" y="1196752"/>
            <a:ext cx="8229600" cy="5472608"/>
          </a:xfrm>
        </p:spPr>
        <p:txBody>
          <a:bodyPr>
            <a:normAutofit lnSpcReduction="10000"/>
          </a:bodyPr>
          <a:lstStyle/>
          <a:p>
            <a:r>
              <a:rPr lang="en-CA" dirty="0" smtClean="0"/>
              <a:t>Numerical simulations of the atmosphere are central to better understanding the complexities of the Earth system</a:t>
            </a:r>
          </a:p>
          <a:p>
            <a:pPr lvl="1"/>
            <a:r>
              <a:rPr lang="en-CA" dirty="0" smtClean="0"/>
              <a:t>Climate simulations (global and regional)</a:t>
            </a:r>
          </a:p>
          <a:p>
            <a:pPr lvl="1"/>
            <a:r>
              <a:rPr lang="en-CA" dirty="0" smtClean="0"/>
              <a:t>Weather predictions at increasingly higher resolution (simulation of the detailed structures of hurricanes)</a:t>
            </a:r>
          </a:p>
          <a:p>
            <a:pPr lvl="1"/>
            <a:r>
              <a:rPr lang="en-CA" dirty="0" smtClean="0"/>
              <a:t>Comparison to observations require the best validated model available to produce </a:t>
            </a:r>
            <a:r>
              <a:rPr lang="en-CA" i="1" dirty="0" smtClean="0"/>
              <a:t>analyses </a:t>
            </a:r>
            <a:r>
              <a:rPr lang="en-CA" dirty="0" smtClean="0"/>
              <a:t>which is the best estimate of the atmosphere one can get</a:t>
            </a:r>
          </a:p>
          <a:p>
            <a:r>
              <a:rPr lang="en-CA" dirty="0" smtClean="0"/>
              <a:t>Climate and weather forecasting systems now need to take into account interactions with the oceans, the land, ice, snow, atmospheric chemistry</a:t>
            </a:r>
          </a:p>
          <a:p>
            <a:pPr lvl="1"/>
            <a:r>
              <a:rPr lang="en-CA" b="1" dirty="0" smtClean="0">
                <a:solidFill>
                  <a:srgbClr val="C00000"/>
                </a:solidFill>
              </a:rPr>
              <a:t>Modeling the Earth system with data assimilation is certainly the challenge of this century to better understand our changing environment</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40B9D67-1DE8-4827-AA0D-08481AD57170}" type="slidenum">
              <a:rPr lang="fr-CA" smtClean="0"/>
              <a:pPr/>
              <a:t>61</a:t>
            </a:fld>
            <a:endParaRPr lang="fr-CA"/>
          </a:p>
        </p:txBody>
      </p:sp>
      <p:sp>
        <p:nvSpPr>
          <p:cNvPr id="4" name="Titre 1"/>
          <p:cNvSpPr txBox="1">
            <a:spLocks/>
          </p:cNvSpPr>
          <p:nvPr/>
        </p:nvSpPr>
        <p:spPr>
          <a:xfrm>
            <a:off x="1043608" y="836712"/>
            <a:ext cx="7488832" cy="2016224"/>
          </a:xfrm>
          <a:prstGeom prst="rect">
            <a:avLst/>
          </a:prstGeom>
        </p:spPr>
        <p:txBody>
          <a:bodyPr lIns="82936" tIns="41469" rIns="82936" bIns="41469"/>
          <a:lstStyle/>
          <a:p>
            <a:pPr algn="ctr" defTabSz="829366">
              <a:defRPr/>
            </a:pPr>
            <a:r>
              <a:rPr lang="en-US" sz="5000" dirty="0" smtClean="0">
                <a:solidFill>
                  <a:schemeClr val="tx2"/>
                </a:solidFill>
                <a:latin typeface="+mj-lt"/>
                <a:ea typeface="+mj-ea"/>
                <a:cs typeface="+mj-cs"/>
              </a:rPr>
              <a:t>Thank you</a:t>
            </a:r>
          </a:p>
          <a:p>
            <a:pPr algn="ctr" defTabSz="829366">
              <a:defRPr/>
            </a:pPr>
            <a:endParaRPr lang="en-US" sz="5000" dirty="0" smtClean="0">
              <a:solidFill>
                <a:schemeClr val="tx2"/>
              </a:solidFill>
              <a:latin typeface="+mj-lt"/>
              <a:ea typeface="+mj-ea"/>
              <a:cs typeface="+mj-cs"/>
            </a:endParaRPr>
          </a:p>
          <a:p>
            <a:pPr algn="ctr" defTabSz="829366">
              <a:defRPr/>
            </a:pPr>
            <a:endParaRPr lang="en-US" sz="2800" dirty="0" smtClean="0">
              <a:solidFill>
                <a:schemeClr val="tx2"/>
              </a:solidFill>
              <a:latin typeface="+mj-lt"/>
              <a:ea typeface="+mj-ea"/>
              <a:cs typeface="+mj-cs"/>
            </a:endParaRPr>
          </a:p>
          <a:p>
            <a:pPr algn="ctr" defTabSz="829366">
              <a:defRPr/>
            </a:pPr>
            <a:r>
              <a:rPr lang="en-US" sz="4000" dirty="0" smtClean="0">
                <a:solidFill>
                  <a:schemeClr val="tx2"/>
                </a:solidFill>
                <a:latin typeface="+mj-lt"/>
                <a:ea typeface="+mj-ea"/>
                <a:cs typeface="+mj-cs"/>
              </a:rPr>
              <a:t>Research partly funded by</a:t>
            </a:r>
            <a:endParaRPr lang="en-US" sz="5000" dirty="0">
              <a:solidFill>
                <a:schemeClr val="tx2"/>
              </a:solidFill>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827585" y="5589240"/>
            <a:ext cx="3890637" cy="1080120"/>
          </a:xfrm>
          <a:prstGeom prst="rect">
            <a:avLst/>
          </a:prstGeom>
          <a:noFill/>
          <a:ln w="9525">
            <a:noFill/>
            <a:miter lim="800000"/>
            <a:headEnd/>
            <a:tailEnd/>
          </a:ln>
        </p:spPr>
      </p:pic>
      <p:pic>
        <p:nvPicPr>
          <p:cNvPr id="6" name="Image 5" descr="logo_mdeie.gif"/>
          <p:cNvPicPr>
            <a:picLocks noChangeAspect="1"/>
          </p:cNvPicPr>
          <p:nvPr/>
        </p:nvPicPr>
        <p:blipFill>
          <a:blip r:embed="rId3" cstate="print"/>
          <a:stretch>
            <a:fillRect/>
          </a:stretch>
        </p:blipFill>
        <p:spPr>
          <a:xfrm>
            <a:off x="3347865" y="4365104"/>
            <a:ext cx="3376375" cy="1440160"/>
          </a:xfrm>
          <a:prstGeom prst="rect">
            <a:avLst/>
          </a:prstGeom>
        </p:spPr>
      </p:pic>
      <p:pic>
        <p:nvPicPr>
          <p:cNvPr id="7" name="Image 6" descr="CRSNG_C.jpg"/>
          <p:cNvPicPr>
            <a:picLocks noChangeAspect="1"/>
          </p:cNvPicPr>
          <p:nvPr/>
        </p:nvPicPr>
        <p:blipFill>
          <a:blip r:embed="rId4" cstate="print"/>
          <a:stretch>
            <a:fillRect/>
          </a:stretch>
        </p:blipFill>
        <p:spPr>
          <a:xfrm>
            <a:off x="6444209" y="3645024"/>
            <a:ext cx="2160240" cy="1080120"/>
          </a:xfrm>
          <a:prstGeom prst="rect">
            <a:avLst/>
          </a:prstGeom>
          <a:solidFill>
            <a:schemeClr val="tx1"/>
          </a:solidFill>
          <a:ln>
            <a:solidFill>
              <a:schemeClr val="tx1"/>
            </a:solidFill>
          </a:ln>
        </p:spPr>
      </p:pic>
      <p:pic>
        <p:nvPicPr>
          <p:cNvPr id="8" name="Image 7" descr="logo ec.gif"/>
          <p:cNvPicPr>
            <a:picLocks noChangeAspect="1"/>
          </p:cNvPicPr>
          <p:nvPr/>
        </p:nvPicPr>
        <p:blipFill>
          <a:blip r:embed="rId5" cstate="print"/>
          <a:srcRect r="39604" b="6346"/>
          <a:stretch>
            <a:fillRect/>
          </a:stretch>
        </p:blipFill>
        <p:spPr>
          <a:xfrm>
            <a:off x="827585" y="3861049"/>
            <a:ext cx="4392488" cy="360040"/>
          </a:xfrm>
          <a:prstGeom prst="rect">
            <a:avLst/>
          </a:prstGeom>
        </p:spPr>
      </p:pic>
      <p:pic>
        <p:nvPicPr>
          <p:cNvPr id="9" name="Image 8" descr="UQAM_logo_couleur.jpg"/>
          <p:cNvPicPr>
            <a:picLocks noChangeAspect="1"/>
          </p:cNvPicPr>
          <p:nvPr/>
        </p:nvPicPr>
        <p:blipFill>
          <a:blip r:embed="rId6" cstate="print"/>
          <a:stretch>
            <a:fillRect/>
          </a:stretch>
        </p:blipFill>
        <p:spPr>
          <a:xfrm>
            <a:off x="899592" y="4581128"/>
            <a:ext cx="1588008" cy="53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idx="4294967295"/>
          </p:nvPr>
        </p:nvSpPr>
        <p:spPr>
          <a:xfrm>
            <a:off x="0" y="304801"/>
            <a:ext cx="7772400" cy="963613"/>
          </a:xfrm>
        </p:spPr>
        <p:txBody>
          <a:bodyPr/>
          <a:lstStyle/>
          <a:p>
            <a:r>
              <a:rPr lang="en-US" dirty="0" smtClean="0"/>
              <a:t>Estimating the information content</a:t>
            </a:r>
            <a:br>
              <a:rPr lang="en-US" dirty="0" smtClean="0"/>
            </a:br>
            <a:r>
              <a:rPr lang="en-US" sz="2400" b="0" dirty="0" smtClean="0">
                <a:solidFill>
                  <a:schemeClr val="tx1"/>
                </a:solidFill>
                <a:latin typeface="Arial" charset="0"/>
              </a:rPr>
              <a:t>(</a:t>
            </a:r>
            <a:r>
              <a:rPr lang="en-US" sz="2400" b="0" dirty="0" err="1" smtClean="0">
                <a:solidFill>
                  <a:schemeClr val="tx1"/>
                </a:solidFill>
                <a:latin typeface="Arial" charset="0"/>
              </a:rPr>
              <a:t>Lupu</a:t>
            </a:r>
            <a:r>
              <a:rPr lang="en-US" sz="2400" b="0" dirty="0" smtClean="0">
                <a:solidFill>
                  <a:schemeClr val="tx1"/>
                </a:solidFill>
                <a:latin typeface="Arial" charset="0"/>
              </a:rPr>
              <a:t> </a:t>
            </a:r>
            <a:r>
              <a:rPr lang="en-US" sz="2400" b="0" i="1" dirty="0" smtClean="0">
                <a:solidFill>
                  <a:schemeClr val="tx1"/>
                </a:solidFill>
                <a:latin typeface="Arial" charset="0"/>
              </a:rPr>
              <a:t>et al., </a:t>
            </a:r>
            <a:r>
              <a:rPr lang="en-US" sz="2400" b="0" dirty="0" smtClean="0">
                <a:solidFill>
                  <a:schemeClr val="tx1"/>
                </a:solidFill>
                <a:latin typeface="Arial" charset="0"/>
              </a:rPr>
              <a:t>2009)</a:t>
            </a:r>
            <a:r>
              <a:rPr lang="en-US" dirty="0" smtClean="0">
                <a:latin typeface="Arial" charset="0"/>
              </a:rPr>
              <a:t/>
            </a:r>
            <a:br>
              <a:rPr lang="en-US" dirty="0" smtClean="0">
                <a:latin typeface="Arial" charset="0"/>
              </a:rPr>
            </a:br>
            <a:r>
              <a:rPr lang="en-US" dirty="0" smtClean="0"/>
              <a:t> </a:t>
            </a:r>
          </a:p>
        </p:txBody>
      </p:sp>
      <p:sp>
        <p:nvSpPr>
          <p:cNvPr id="81924" name="Rectangle 3"/>
          <p:cNvSpPr>
            <a:spLocks noGrp="1" noChangeArrowheads="1"/>
          </p:cNvSpPr>
          <p:nvPr>
            <p:ph type="body" idx="4294967295"/>
          </p:nvPr>
        </p:nvSpPr>
        <p:spPr>
          <a:xfrm>
            <a:off x="0" y="1125538"/>
            <a:ext cx="8153400" cy="792162"/>
          </a:xfrm>
        </p:spPr>
        <p:txBody>
          <a:bodyPr/>
          <a:lstStyle/>
          <a:p>
            <a:r>
              <a:rPr lang="en-US" smtClean="0"/>
              <a:t>Estimate of the information content is based solely on diagnostics from the assimilation process</a:t>
            </a:r>
          </a:p>
        </p:txBody>
      </p:sp>
      <p:graphicFrame>
        <p:nvGraphicFramePr>
          <p:cNvPr id="81934" name="Object 4"/>
          <p:cNvGraphicFramePr>
            <a:graphicFrameLocks noChangeAspect="1"/>
          </p:cNvGraphicFramePr>
          <p:nvPr/>
        </p:nvGraphicFramePr>
        <p:xfrm>
          <a:off x="1476376" y="1916113"/>
          <a:ext cx="5895975" cy="457200"/>
        </p:xfrm>
        <a:graphic>
          <a:graphicData uri="http://schemas.openxmlformats.org/presentationml/2006/ole">
            <mc:AlternateContent xmlns:mc="http://schemas.openxmlformats.org/markup-compatibility/2006">
              <mc:Choice xmlns:v="urn:schemas-microsoft-com:vml" Requires="v">
                <p:oleObj spid="_x0000_s14344" name="Equation" r:id="rId4" imgW="2946240" imgH="228600" progId="Equation.3">
                  <p:embed/>
                </p:oleObj>
              </mc:Choice>
              <mc:Fallback>
                <p:oleObj name="Equation" r:id="rId4" imgW="294624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6" y="1916113"/>
                        <a:ext cx="5895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35" name="Object 15"/>
          <p:cNvGraphicFramePr>
            <a:graphicFrameLocks noChangeAspect="1"/>
          </p:cNvGraphicFramePr>
          <p:nvPr/>
        </p:nvGraphicFramePr>
        <p:xfrm>
          <a:off x="839788" y="2347913"/>
          <a:ext cx="7658100" cy="787400"/>
        </p:xfrm>
        <a:graphic>
          <a:graphicData uri="http://schemas.openxmlformats.org/presentationml/2006/ole">
            <mc:AlternateContent xmlns:mc="http://schemas.openxmlformats.org/markup-compatibility/2006">
              <mc:Choice xmlns:v="urn:schemas-microsoft-com:vml" Requires="v">
                <p:oleObj spid="_x0000_s14345" name="Equation" r:id="rId6" imgW="3835080" imgH="393480" progId="Equation.3">
                  <p:embed/>
                </p:oleObj>
              </mc:Choice>
              <mc:Fallback>
                <p:oleObj name="Equation" r:id="rId6" imgW="3835080" imgH="39348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8" y="2347913"/>
                        <a:ext cx="76581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6" name="Rectangle 3"/>
          <p:cNvSpPr>
            <a:spLocks noChangeArrowheads="1"/>
          </p:cNvSpPr>
          <p:nvPr/>
        </p:nvSpPr>
        <p:spPr bwMode="auto">
          <a:xfrm>
            <a:off x="395289" y="3375026"/>
            <a:ext cx="8153400" cy="792163"/>
          </a:xfrm>
          <a:prstGeom prst="rect">
            <a:avLst/>
          </a:prstGeom>
          <a:noFill/>
          <a:ln w="9525">
            <a:noFill/>
            <a:miter lim="800000"/>
            <a:headEnd/>
            <a:tailEnd/>
          </a:ln>
        </p:spPr>
        <p:txBody>
          <a:bodyPr lIns="92065" tIns="46034" rIns="92065" bIns="46034"/>
          <a:lstStyle/>
          <a:p>
            <a:pPr marL="284134" indent="-284134" defTabSz="1049229">
              <a:spcBef>
                <a:spcPct val="20000"/>
              </a:spcBef>
              <a:buFontTx/>
              <a:buChar char="•"/>
            </a:pPr>
            <a:r>
              <a:rPr lang="en-US" b="1" dirty="0">
                <a:solidFill>
                  <a:schemeClr val="tx2"/>
                </a:solidFill>
                <a:latin typeface="Arial" charset="0"/>
              </a:rPr>
              <a:t>Need to estimate and </a:t>
            </a:r>
            <a:r>
              <a:rPr lang="en-US" b="1" i="1" dirty="0">
                <a:solidFill>
                  <a:schemeClr val="tx2"/>
                </a:solidFill>
                <a:latin typeface="Arial" charset="0"/>
              </a:rPr>
              <a:t>invert          </a:t>
            </a:r>
            <a:r>
              <a:rPr lang="en-US" b="1" dirty="0">
                <a:solidFill>
                  <a:schemeClr val="tx2"/>
                </a:solidFill>
                <a:latin typeface="Arial" charset="0"/>
              </a:rPr>
              <a:t>which is a full matrix because it contains the background error</a:t>
            </a:r>
          </a:p>
          <a:p>
            <a:pPr marL="284134" indent="-284134" defTabSz="1049229">
              <a:spcBef>
                <a:spcPct val="20000"/>
              </a:spcBef>
              <a:buFontTx/>
              <a:buChar char="•"/>
            </a:pPr>
            <a:r>
              <a:rPr lang="en-US" b="1" dirty="0">
                <a:solidFill>
                  <a:schemeClr val="tx2"/>
                </a:solidFill>
                <a:latin typeface="Arial" charset="0"/>
              </a:rPr>
              <a:t>Alternate form</a:t>
            </a:r>
          </a:p>
        </p:txBody>
      </p:sp>
      <p:graphicFrame>
        <p:nvGraphicFramePr>
          <p:cNvPr id="81937" name="Object 17"/>
          <p:cNvGraphicFramePr>
            <a:graphicFrameLocks noChangeAspect="1"/>
          </p:cNvGraphicFramePr>
          <p:nvPr/>
        </p:nvGraphicFramePr>
        <p:xfrm>
          <a:off x="4783139" y="3357564"/>
          <a:ext cx="784225" cy="555625"/>
        </p:xfrm>
        <a:graphic>
          <a:graphicData uri="http://schemas.openxmlformats.org/presentationml/2006/ole">
            <mc:AlternateContent xmlns:mc="http://schemas.openxmlformats.org/markup-compatibility/2006">
              <mc:Choice xmlns:v="urn:schemas-microsoft-com:vml" Requires="v">
                <p:oleObj spid="_x0000_s14346" name="Equation" r:id="rId8" imgW="393480" imgH="279360" progId="Equation.3">
                  <p:embed/>
                </p:oleObj>
              </mc:Choice>
              <mc:Fallback>
                <p:oleObj name="Equation" r:id="rId8" imgW="393480" imgH="27936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3139" y="3357564"/>
                        <a:ext cx="78422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38" name="Object 18"/>
          <p:cNvGraphicFramePr>
            <a:graphicFrameLocks noChangeAspect="1"/>
          </p:cNvGraphicFramePr>
          <p:nvPr/>
        </p:nvGraphicFramePr>
        <p:xfrm>
          <a:off x="2439988" y="4508500"/>
          <a:ext cx="4868862" cy="1498600"/>
        </p:xfrm>
        <a:graphic>
          <a:graphicData uri="http://schemas.openxmlformats.org/presentationml/2006/ole">
            <mc:AlternateContent xmlns:mc="http://schemas.openxmlformats.org/markup-compatibility/2006">
              <mc:Choice xmlns:v="urn:schemas-microsoft-com:vml" Requires="v">
                <p:oleObj spid="_x0000_s14347" name="Equation" r:id="rId10" imgW="2438280" imgH="749160" progId="Equation.3">
                  <p:embed/>
                </p:oleObj>
              </mc:Choice>
              <mc:Fallback>
                <p:oleObj name="Equation" r:id="rId10" imgW="2438280" imgH="74916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9988" y="4508500"/>
                        <a:ext cx="4868862"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39" name="Text Box 19"/>
          <p:cNvSpPr txBox="1">
            <a:spLocks noChangeArrowheads="1"/>
          </p:cNvSpPr>
          <p:nvPr/>
        </p:nvSpPr>
        <p:spPr bwMode="auto">
          <a:xfrm>
            <a:off x="735013" y="6111875"/>
            <a:ext cx="5387975" cy="457200"/>
          </a:xfrm>
          <a:prstGeom prst="rect">
            <a:avLst/>
          </a:prstGeom>
          <a:noFill/>
          <a:ln w="12700">
            <a:noFill/>
            <a:miter lim="800000"/>
            <a:headEnd type="none" w="sm" len="sm"/>
            <a:tailEnd type="none" w="sm" len="sm"/>
          </a:ln>
        </p:spPr>
        <p:txBody>
          <a:bodyPr wrap="none" lIns="91430" tIns="45715" rIns="91430" bIns="45715">
            <a:spAutoFit/>
          </a:bodyPr>
          <a:lstStyle/>
          <a:p>
            <a:r>
              <a:rPr lang="fr-CA">
                <a:latin typeface="Arial" charset="0"/>
              </a:rPr>
              <a:t>Additional assumption:        is diagonal</a:t>
            </a:r>
          </a:p>
        </p:txBody>
      </p:sp>
      <p:graphicFrame>
        <p:nvGraphicFramePr>
          <p:cNvPr id="81940" name="Object 20"/>
          <p:cNvGraphicFramePr>
            <a:graphicFrameLocks noChangeAspect="1"/>
          </p:cNvGraphicFramePr>
          <p:nvPr/>
        </p:nvGraphicFramePr>
        <p:xfrm>
          <a:off x="4133851" y="6126164"/>
          <a:ext cx="306388" cy="382587"/>
        </p:xfrm>
        <a:graphic>
          <a:graphicData uri="http://schemas.openxmlformats.org/presentationml/2006/ole">
            <mc:AlternateContent xmlns:mc="http://schemas.openxmlformats.org/markup-compatibility/2006">
              <mc:Choice xmlns:v="urn:schemas-microsoft-com:vml" Requires="v">
                <p:oleObj spid="_x0000_s14348" name="Equation" r:id="rId12" imgW="152280" imgH="190440" progId="Equation.3">
                  <p:embed/>
                </p:oleObj>
              </mc:Choice>
              <mc:Fallback>
                <p:oleObj name="Equation" r:id="rId12" imgW="152280" imgH="19044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3851" y="6126164"/>
                        <a:ext cx="306388"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fr-CA" sz="2800" dirty="0" err="1" smtClean="0"/>
              <a:t>Estimating</a:t>
            </a:r>
            <a:r>
              <a:rPr lang="fr-CA" sz="2800" dirty="0" smtClean="0"/>
              <a:t> the observation </a:t>
            </a:r>
            <a:r>
              <a:rPr lang="fr-CA" sz="2800" dirty="0" err="1" smtClean="0"/>
              <a:t>error</a:t>
            </a:r>
            <a:r>
              <a:rPr lang="fr-CA" sz="2800" dirty="0" smtClean="0"/>
              <a:t> covariance</a:t>
            </a:r>
          </a:p>
        </p:txBody>
      </p:sp>
      <p:sp>
        <p:nvSpPr>
          <p:cNvPr id="7173" name="Rectangle 3"/>
          <p:cNvSpPr>
            <a:spLocks noGrp="1" noChangeArrowheads="1"/>
          </p:cNvSpPr>
          <p:nvPr>
            <p:ph idx="1"/>
          </p:nvPr>
        </p:nvSpPr>
        <p:spPr/>
        <p:txBody>
          <a:bodyPr/>
          <a:lstStyle/>
          <a:p>
            <a:r>
              <a:rPr lang="fr-CA" dirty="0" err="1" smtClean="0"/>
              <a:t>Estimate</a:t>
            </a:r>
            <a:r>
              <a:rPr lang="fr-CA" dirty="0" smtClean="0"/>
              <a:t> of the off-diagonal </a:t>
            </a:r>
            <a:r>
              <a:rPr lang="fr-CA" dirty="0" err="1" smtClean="0"/>
              <a:t>terms</a:t>
            </a:r>
            <a:r>
              <a:rPr lang="fr-CA" dirty="0" smtClean="0"/>
              <a:t> of                           as a </a:t>
            </a:r>
            <a:r>
              <a:rPr lang="fr-CA" dirty="0" err="1" smtClean="0"/>
              <a:t>function</a:t>
            </a:r>
            <a:r>
              <a:rPr lang="fr-CA" dirty="0" smtClean="0"/>
              <a:t> of distance </a:t>
            </a:r>
            <a:r>
              <a:rPr lang="fr-CA" dirty="0" err="1" smtClean="0"/>
              <a:t>r</a:t>
            </a:r>
            <a:r>
              <a:rPr lang="fr-CA" baseline="-25000" dirty="0" err="1" smtClean="0"/>
              <a:t>i,j</a:t>
            </a:r>
            <a:endParaRPr lang="fr-CA" dirty="0" smtClean="0"/>
          </a:p>
        </p:txBody>
      </p:sp>
      <p:graphicFrame>
        <p:nvGraphicFramePr>
          <p:cNvPr id="7170" name="Object 4"/>
          <p:cNvGraphicFramePr>
            <a:graphicFrameLocks noChangeAspect="1"/>
          </p:cNvGraphicFramePr>
          <p:nvPr/>
        </p:nvGraphicFramePr>
        <p:xfrm>
          <a:off x="8153400" y="533400"/>
          <a:ext cx="341312" cy="427037"/>
        </p:xfrm>
        <a:graphic>
          <a:graphicData uri="http://schemas.openxmlformats.org/presentationml/2006/ole">
            <mc:AlternateContent xmlns:mc="http://schemas.openxmlformats.org/markup-compatibility/2006">
              <mc:Choice xmlns:v="urn:schemas-microsoft-com:vml" Requires="v">
                <p:oleObj spid="_x0000_s15365" name="Equation" r:id="rId4" imgW="152280" imgH="190440" progId="Equation.3">
                  <p:embed/>
                </p:oleObj>
              </mc:Choice>
              <mc:Fallback>
                <p:oleObj name="Equation" r:id="rId4" imgW="152280" imgH="1904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33400"/>
                        <a:ext cx="341312"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5"/>
          <p:cNvGraphicFramePr>
            <a:graphicFrameLocks noChangeAspect="1"/>
          </p:cNvGraphicFramePr>
          <p:nvPr/>
        </p:nvGraphicFramePr>
        <p:xfrm>
          <a:off x="6324600" y="1438275"/>
          <a:ext cx="1649413" cy="569912"/>
        </p:xfrm>
        <a:graphic>
          <a:graphicData uri="http://schemas.openxmlformats.org/presentationml/2006/ole">
            <mc:AlternateContent xmlns:mc="http://schemas.openxmlformats.org/markup-compatibility/2006">
              <mc:Choice xmlns:v="urn:schemas-microsoft-com:vml" Requires="v">
                <p:oleObj spid="_x0000_s15366" name="Equation" r:id="rId6" imgW="736560" imgH="253800" progId="Equation.3">
                  <p:embed/>
                </p:oleObj>
              </mc:Choice>
              <mc:Fallback>
                <p:oleObj name="Equation" r:id="rId6" imgW="736560" imgH="253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438275"/>
                        <a:ext cx="16494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
          <p:cNvGrpSpPr>
            <a:grpSpLocks/>
          </p:cNvGrpSpPr>
          <p:nvPr/>
        </p:nvGrpSpPr>
        <p:grpSpPr bwMode="auto">
          <a:xfrm>
            <a:off x="684214" y="2205038"/>
            <a:ext cx="5024437" cy="3890962"/>
            <a:chOff x="1202" y="1389"/>
            <a:chExt cx="3165" cy="2451"/>
          </a:xfrm>
        </p:grpSpPr>
        <p:pic>
          <p:nvPicPr>
            <p:cNvPr id="7179" name="Picture 575" descr="cov"/>
            <p:cNvPicPr>
              <a:picLocks noChangeAspect="1" noChangeArrowheads="1"/>
            </p:cNvPicPr>
            <p:nvPr/>
          </p:nvPicPr>
          <p:blipFill>
            <a:blip r:embed="rId8" cstate="print"/>
            <a:srcRect l="3780" t="26877" r="55937" b="36116"/>
            <a:stretch>
              <a:fillRect/>
            </a:stretch>
          </p:blipFill>
          <p:spPr bwMode="auto">
            <a:xfrm>
              <a:off x="1202" y="1389"/>
              <a:ext cx="2904" cy="2000"/>
            </a:xfrm>
            <a:prstGeom prst="rect">
              <a:avLst/>
            </a:prstGeom>
            <a:noFill/>
            <a:ln w="9525">
              <a:noFill/>
              <a:miter lim="800000"/>
              <a:headEnd/>
              <a:tailEnd/>
            </a:ln>
          </p:spPr>
        </p:pic>
        <p:pic>
          <p:nvPicPr>
            <p:cNvPr id="7180" name="Picture 575" descr="cov"/>
            <p:cNvPicPr>
              <a:picLocks noChangeAspect="1" noChangeArrowheads="1"/>
            </p:cNvPicPr>
            <p:nvPr/>
          </p:nvPicPr>
          <p:blipFill>
            <a:blip r:embed="rId8" cstate="print"/>
            <a:srcRect l="12599" t="89029" r="52095" b="2519"/>
            <a:stretch>
              <a:fillRect/>
            </a:stretch>
          </p:blipFill>
          <p:spPr bwMode="auto">
            <a:xfrm>
              <a:off x="1830" y="3385"/>
              <a:ext cx="2537" cy="455"/>
            </a:xfrm>
            <a:prstGeom prst="rect">
              <a:avLst/>
            </a:prstGeom>
            <a:noFill/>
            <a:ln w="9525">
              <a:noFill/>
              <a:miter lim="800000"/>
              <a:headEnd/>
              <a:tailEnd/>
            </a:ln>
          </p:spPr>
        </p:pic>
      </p:grpSp>
      <p:sp>
        <p:nvSpPr>
          <p:cNvPr id="7175" name="Text Box 11"/>
          <p:cNvSpPr txBox="1">
            <a:spLocks noChangeArrowheads="1"/>
          </p:cNvSpPr>
          <p:nvPr/>
        </p:nvSpPr>
        <p:spPr bwMode="auto">
          <a:xfrm>
            <a:off x="6280150" y="2584451"/>
            <a:ext cx="1459973" cy="929959"/>
          </a:xfrm>
          <a:prstGeom prst="rect">
            <a:avLst/>
          </a:prstGeom>
          <a:noFill/>
          <a:ln w="12700">
            <a:noFill/>
            <a:miter lim="800000"/>
            <a:headEnd type="none" w="sm" len="sm"/>
            <a:tailEnd type="none" w="sm" len="sm"/>
          </a:ln>
        </p:spPr>
        <p:txBody>
          <a:bodyPr wrap="none" lIns="91430" tIns="45715" rIns="91430" bIns="45715">
            <a:spAutoFit/>
          </a:bodyPr>
          <a:lstStyle/>
          <a:p>
            <a:r>
              <a:rPr lang="fr-CA" sz="1800" dirty="0">
                <a:latin typeface="Arial" charset="0"/>
              </a:rPr>
              <a:t>L =   300 km</a:t>
            </a:r>
            <a:br>
              <a:rPr lang="fr-CA" sz="1800" dirty="0">
                <a:latin typeface="Arial" charset="0"/>
              </a:rPr>
            </a:br>
            <a:r>
              <a:rPr lang="fr-CA" sz="1800" dirty="0">
                <a:latin typeface="Arial" charset="0"/>
              </a:rPr>
              <a:t>L =   500 km</a:t>
            </a:r>
            <a:br>
              <a:rPr lang="fr-CA" sz="1800" dirty="0">
                <a:latin typeface="Arial" charset="0"/>
              </a:rPr>
            </a:br>
            <a:r>
              <a:rPr lang="fr-CA" sz="1800" dirty="0">
                <a:latin typeface="Arial" charset="0"/>
              </a:rPr>
              <a:t>L = 1000 km</a:t>
            </a:r>
          </a:p>
        </p:txBody>
      </p:sp>
      <p:sp>
        <p:nvSpPr>
          <p:cNvPr id="7176" name="Text Box 12"/>
          <p:cNvSpPr txBox="1">
            <a:spLocks noChangeArrowheads="1"/>
          </p:cNvSpPr>
          <p:nvPr/>
        </p:nvSpPr>
        <p:spPr bwMode="auto">
          <a:xfrm>
            <a:off x="7793038" y="2513013"/>
            <a:ext cx="336550" cy="457200"/>
          </a:xfrm>
          <a:prstGeom prst="rect">
            <a:avLst/>
          </a:prstGeom>
          <a:noFill/>
          <a:ln w="12700">
            <a:noFill/>
            <a:miter lim="800000"/>
            <a:headEnd type="none" w="sm" len="sm"/>
            <a:tailEnd type="none" w="sm" len="sm"/>
          </a:ln>
        </p:spPr>
        <p:txBody>
          <a:bodyPr wrap="none" lIns="91430" tIns="45715" rIns="91430" bIns="45715">
            <a:spAutoFit/>
          </a:bodyPr>
          <a:lstStyle/>
          <a:p>
            <a:r>
              <a:rPr lang="fr-CA">
                <a:latin typeface="Arial" charset="0"/>
              </a:rPr>
              <a:t>x</a:t>
            </a:r>
          </a:p>
        </p:txBody>
      </p:sp>
      <p:sp>
        <p:nvSpPr>
          <p:cNvPr id="7177" name="Rectangle 13"/>
          <p:cNvSpPr>
            <a:spLocks noChangeAspect="1" noChangeArrowheads="1"/>
          </p:cNvSpPr>
          <p:nvPr/>
        </p:nvSpPr>
        <p:spPr bwMode="auto">
          <a:xfrm>
            <a:off x="7885114" y="2997200"/>
            <a:ext cx="115887" cy="115888"/>
          </a:xfrm>
          <a:prstGeom prst="rect">
            <a:avLst/>
          </a:prstGeom>
          <a:solidFill>
            <a:schemeClr val="accent2"/>
          </a:solidFill>
          <a:ln w="12700">
            <a:noFill/>
            <a:miter lim="800000"/>
            <a:headEnd type="none" w="sm" len="sm"/>
            <a:tailEnd type="none" w="sm" len="sm"/>
          </a:ln>
        </p:spPr>
        <p:txBody>
          <a:bodyPr wrap="none" lIns="91430" tIns="45715" rIns="91430" bIns="45715" anchor="ctr"/>
          <a:lstStyle/>
          <a:p>
            <a:endParaRPr lang="fr-FR"/>
          </a:p>
        </p:txBody>
      </p:sp>
      <p:sp>
        <p:nvSpPr>
          <p:cNvPr id="7178" name="Oval 14"/>
          <p:cNvSpPr>
            <a:spLocks noChangeArrowheads="1"/>
          </p:cNvSpPr>
          <p:nvPr/>
        </p:nvSpPr>
        <p:spPr bwMode="auto">
          <a:xfrm>
            <a:off x="7885114" y="3284539"/>
            <a:ext cx="144462" cy="144462"/>
          </a:xfrm>
          <a:prstGeom prst="ellipse">
            <a:avLst/>
          </a:prstGeom>
          <a:solidFill>
            <a:srgbClr val="FF0000"/>
          </a:solidFill>
          <a:ln w="12700">
            <a:noFill/>
            <a:round/>
            <a:headEnd type="none" w="sm" len="sm"/>
            <a:tailEnd type="none" w="sm" len="sm"/>
          </a:ln>
        </p:spPr>
        <p:txBody>
          <a:bodyPr wrap="none" lIns="91430" tIns="45715" rIns="91430" bIns="45715" anchor="ctr"/>
          <a:lstStyle/>
          <a:p>
            <a:endParaRPr lang="fr-F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4"/>
          <p:cNvSpPr>
            <a:spLocks noGrp="1" noChangeArrowheads="1"/>
          </p:cNvSpPr>
          <p:nvPr>
            <p:ph type="title"/>
          </p:nvPr>
        </p:nvSpPr>
        <p:spPr>
          <a:xfrm>
            <a:off x="903288" y="533400"/>
            <a:ext cx="7772400" cy="533400"/>
          </a:xfrm>
        </p:spPr>
        <p:txBody>
          <a:bodyPr/>
          <a:lstStyle/>
          <a:p>
            <a:r>
              <a:rPr lang="fr-CA" dirty="0" smtClean="0">
                <a:solidFill>
                  <a:schemeClr val="accent6">
                    <a:lumMod val="75000"/>
                  </a:schemeClr>
                </a:solidFill>
              </a:rPr>
              <a:t>Estimation of the information content</a:t>
            </a:r>
          </a:p>
        </p:txBody>
      </p:sp>
      <p:sp>
        <p:nvSpPr>
          <p:cNvPr id="8205" name="Rectangle 11"/>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sp>
        <p:nvSpPr>
          <p:cNvPr id="8206" name="Rectangle 13"/>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sp>
        <p:nvSpPr>
          <p:cNvPr id="8207" name="Rectangle 15"/>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sp>
        <p:nvSpPr>
          <p:cNvPr id="8208" name="Rectangle 17"/>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sp>
        <p:nvSpPr>
          <p:cNvPr id="8209" name="Rectangle 19"/>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sp>
        <p:nvSpPr>
          <p:cNvPr id="8210" name="Rectangle 21"/>
          <p:cNvSpPr>
            <a:spLocks noChangeArrowheads="1"/>
          </p:cNvSpPr>
          <p:nvPr/>
        </p:nvSpPr>
        <p:spPr bwMode="auto">
          <a:xfrm>
            <a:off x="1128714" y="2841625"/>
            <a:ext cx="184710" cy="461655"/>
          </a:xfrm>
          <a:prstGeom prst="rect">
            <a:avLst/>
          </a:prstGeom>
          <a:noFill/>
          <a:ln w="12700">
            <a:noFill/>
            <a:miter lim="800000"/>
            <a:headEnd type="none" w="sm" len="sm"/>
            <a:tailEnd type="none" w="sm" len="sm"/>
          </a:ln>
        </p:spPr>
        <p:txBody>
          <a:bodyPr wrap="none" lIns="91430" tIns="45715" rIns="91430" bIns="45715">
            <a:spAutoFit/>
          </a:bodyPr>
          <a:lstStyle/>
          <a:p>
            <a:endParaRPr lang="fr-FR"/>
          </a:p>
        </p:txBody>
      </p:sp>
      <p:graphicFrame>
        <p:nvGraphicFramePr>
          <p:cNvPr id="87234" name="Group 194"/>
          <p:cNvGraphicFramePr>
            <a:graphicFrameLocks noGrp="1"/>
          </p:cNvGraphicFramePr>
          <p:nvPr/>
        </p:nvGraphicFramePr>
        <p:xfrm>
          <a:off x="1547814" y="2819400"/>
          <a:ext cx="6264275" cy="2068514"/>
        </p:xfrm>
        <a:graphic>
          <a:graphicData uri="http://schemas.openxmlformats.org/drawingml/2006/table">
            <a:tbl>
              <a:tblPr/>
              <a:tblGrid>
                <a:gridCol w="1042987"/>
                <a:gridCol w="1044575"/>
                <a:gridCol w="1042988"/>
                <a:gridCol w="1046162"/>
                <a:gridCol w="1042988"/>
                <a:gridCol w="1044575"/>
              </a:tblGrid>
              <a:tr h="576263">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chemeClr val="tx2"/>
                          </a:solidFill>
                          <a:effectLst/>
                          <a:latin typeface="Arial" pitchFamily="34" charset="0"/>
                        </a:rPr>
                        <a:t>L (km)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28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28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28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28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1049338" rtl="0" eaLnBrk="0" fontAlgn="base" latinLnBrk="0" hangingPunct="0">
                        <a:lnSpc>
                          <a:spcPct val="100000"/>
                        </a:lnSpc>
                        <a:spcBef>
                          <a:spcPct val="20000"/>
                        </a:spcBef>
                        <a:spcAft>
                          <a:spcPct val="0"/>
                        </a:spcAft>
                        <a:buClrTx/>
                        <a:buSzTx/>
                        <a:buFontTx/>
                        <a:buNone/>
                        <a:tabLst/>
                      </a:pPr>
                      <a:endParaRPr kumimoji="0" lang="fr-CA" sz="2800" b="1" i="0" u="none" strike="noStrike" cap="none" normalizeH="0" baseline="0" smtClean="0">
                        <a:ln>
                          <a:noFill/>
                        </a:ln>
                        <a:solidFill>
                          <a:schemeClr val="tx2"/>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90538">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300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11.03</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10.88</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dirty="0" smtClean="0">
                          <a:ln>
                            <a:noFill/>
                          </a:ln>
                          <a:solidFill>
                            <a:schemeClr val="tx1"/>
                          </a:solidFill>
                          <a:effectLst/>
                          <a:latin typeface="Arial" pitchFamily="34" charset="0"/>
                        </a:rPr>
                        <a:t>10.81</a:t>
                      </a:r>
                      <a:endParaRPr kumimoji="0" lang="en-US" sz="3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10.80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10.70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28625">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500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9.50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9.37</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dirty="0" smtClean="0">
                          <a:ln>
                            <a:noFill/>
                          </a:ln>
                          <a:solidFill>
                            <a:schemeClr val="tx1"/>
                          </a:solidFill>
                          <a:effectLst/>
                          <a:latin typeface="Arial" pitchFamily="34" charset="0"/>
                        </a:rPr>
                        <a:t>9.21</a:t>
                      </a:r>
                      <a:endParaRPr kumimoji="0" lang="en-US" sz="3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9.20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9.07</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3088">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1000</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7.34</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7.08</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6.79</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smtClean="0">
                          <a:ln>
                            <a:noFill/>
                          </a:ln>
                          <a:solidFill>
                            <a:schemeClr val="tx1"/>
                          </a:solidFill>
                          <a:effectLst/>
                          <a:latin typeface="Arial" pitchFamily="34" charset="0"/>
                        </a:rPr>
                        <a:t>6.79</a:t>
                      </a:r>
                      <a:endParaRPr kumimoji="0" lang="en-US" sz="3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tab pos="685800" algn="l"/>
                          <a:tab pos="2514600" algn="ctr"/>
                          <a:tab pos="5224463" algn="r"/>
                          <a:tab pos="5943600" algn="r"/>
                        </a:tabLst>
                      </a:pPr>
                      <a:r>
                        <a:rPr kumimoji="0" lang="en-US" sz="1500" b="0" i="0" u="none" strike="noStrike" cap="none" normalizeH="0" baseline="0" dirty="0" smtClean="0">
                          <a:ln>
                            <a:noFill/>
                          </a:ln>
                          <a:solidFill>
                            <a:schemeClr val="tx1"/>
                          </a:solidFill>
                          <a:effectLst/>
                          <a:latin typeface="Arial" pitchFamily="34" charset="0"/>
                        </a:rPr>
                        <a:t>6.75</a:t>
                      </a:r>
                      <a:endParaRPr kumimoji="0" lang="en-US" sz="3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grpSp>
        <p:nvGrpSpPr>
          <p:cNvPr id="2" name="Group 178"/>
          <p:cNvGrpSpPr>
            <a:grpSpLocks/>
          </p:cNvGrpSpPr>
          <p:nvPr/>
        </p:nvGrpSpPr>
        <p:grpSpPr bwMode="auto">
          <a:xfrm>
            <a:off x="2700338" y="2924175"/>
            <a:ext cx="4983162" cy="381000"/>
            <a:chOff x="1202" y="1888"/>
            <a:chExt cx="3139" cy="240"/>
          </a:xfrm>
        </p:grpSpPr>
        <p:graphicFrame>
          <p:nvGraphicFramePr>
            <p:cNvPr id="8199" name="Object 9"/>
            <p:cNvGraphicFramePr>
              <a:graphicFrameLocks noChangeAspect="1"/>
            </p:cNvGraphicFramePr>
            <p:nvPr/>
          </p:nvGraphicFramePr>
          <p:xfrm>
            <a:off x="1202" y="1888"/>
            <a:ext cx="583" cy="215"/>
          </p:xfrm>
          <a:graphic>
            <a:graphicData uri="http://schemas.openxmlformats.org/presentationml/2006/ole">
              <mc:AlternateContent xmlns:mc="http://schemas.openxmlformats.org/markup-compatibility/2006">
                <mc:Choice xmlns:v="urn:schemas-microsoft-com:vml" Requires="v">
                  <p:oleObj spid="_x0000_s16397" name="Equation" r:id="rId4" imgW="622300" imgH="228600" progId="Equation.3">
                    <p:embed/>
                  </p:oleObj>
                </mc:Choice>
                <mc:Fallback>
                  <p:oleObj name="Equation" r:id="rId4" imgW="6223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 y="1888"/>
                          <a:ext cx="583"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1791" y="1888"/>
            <a:ext cx="619" cy="215"/>
          </p:xfrm>
          <a:graphic>
            <a:graphicData uri="http://schemas.openxmlformats.org/presentationml/2006/ole">
              <mc:AlternateContent xmlns:mc="http://schemas.openxmlformats.org/markup-compatibility/2006">
                <mc:Choice xmlns:v="urn:schemas-microsoft-com:vml" Requires="v">
                  <p:oleObj spid="_x0000_s16398" name="Equation" r:id="rId6" imgW="660400" imgH="228600" progId="Equation.3">
                    <p:embed/>
                  </p:oleObj>
                </mc:Choice>
                <mc:Fallback>
                  <p:oleObj name="Equation" r:id="rId6" imgW="6604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 y="1888"/>
                          <a:ext cx="619"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7"/>
            <p:cNvGraphicFramePr>
              <a:graphicFrameLocks noChangeAspect="1"/>
            </p:cNvGraphicFramePr>
            <p:nvPr/>
          </p:nvGraphicFramePr>
          <p:xfrm>
            <a:off x="2472" y="1888"/>
            <a:ext cx="578" cy="240"/>
          </p:xfrm>
          <a:graphic>
            <a:graphicData uri="http://schemas.openxmlformats.org/presentationml/2006/ole">
              <mc:AlternateContent xmlns:mc="http://schemas.openxmlformats.org/markup-compatibility/2006">
                <mc:Choice xmlns:v="urn:schemas-microsoft-com:vml" Requires="v">
                  <p:oleObj spid="_x0000_s16399" name="Equation" r:id="rId8" imgW="622570" imgH="254110" progId="Equation.3">
                    <p:embed/>
                  </p:oleObj>
                </mc:Choice>
                <mc:Fallback>
                  <p:oleObj name="Equation" r:id="rId8" imgW="622570" imgH="25411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2" y="1888"/>
                          <a:ext cx="57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2" name="Object 6"/>
            <p:cNvGraphicFramePr>
              <a:graphicFrameLocks noChangeAspect="1"/>
            </p:cNvGraphicFramePr>
            <p:nvPr/>
          </p:nvGraphicFramePr>
          <p:xfrm>
            <a:off x="3152" y="1888"/>
            <a:ext cx="578" cy="240"/>
          </p:xfrm>
          <a:graphic>
            <a:graphicData uri="http://schemas.openxmlformats.org/presentationml/2006/ole">
              <mc:AlternateContent xmlns:mc="http://schemas.openxmlformats.org/markup-compatibility/2006">
                <mc:Choice xmlns:v="urn:schemas-microsoft-com:vml" Requires="v">
                  <p:oleObj spid="_x0000_s16400" name="Equation" r:id="rId10" imgW="622570" imgH="254110" progId="Equation.3">
                    <p:embed/>
                  </p:oleObj>
                </mc:Choice>
                <mc:Fallback>
                  <p:oleObj name="Equation" r:id="rId10" imgW="622570" imgH="25411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2" y="1888"/>
                          <a:ext cx="57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5"/>
            <p:cNvGraphicFramePr>
              <a:graphicFrameLocks noChangeAspect="1"/>
            </p:cNvGraphicFramePr>
            <p:nvPr/>
          </p:nvGraphicFramePr>
          <p:xfrm>
            <a:off x="3833" y="1888"/>
            <a:ext cx="508" cy="240"/>
          </p:xfrm>
          <a:graphic>
            <a:graphicData uri="http://schemas.openxmlformats.org/presentationml/2006/ole">
              <mc:AlternateContent xmlns:mc="http://schemas.openxmlformats.org/markup-compatibility/2006">
                <mc:Choice xmlns:v="urn:schemas-microsoft-com:vml" Requires="v">
                  <p:oleObj spid="_x0000_s16401" name="Equation" r:id="rId12" imgW="558800" imgH="254000" progId="Equation.3">
                    <p:embed/>
                  </p:oleObj>
                </mc:Choice>
                <mc:Fallback>
                  <p:oleObj name="Equation" r:id="rId12" imgW="558800" imgH="2540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3" y="1888"/>
                          <a:ext cx="50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194" name="Object 180"/>
          <p:cNvGraphicFramePr>
            <a:graphicFrameLocks noChangeAspect="1"/>
          </p:cNvGraphicFramePr>
          <p:nvPr/>
        </p:nvGraphicFramePr>
        <p:xfrm>
          <a:off x="755650" y="5791200"/>
          <a:ext cx="925513" cy="341312"/>
        </p:xfrm>
        <a:graphic>
          <a:graphicData uri="http://schemas.openxmlformats.org/presentationml/2006/ole">
            <mc:AlternateContent xmlns:mc="http://schemas.openxmlformats.org/markup-compatibility/2006">
              <mc:Choice xmlns:v="urn:schemas-microsoft-com:vml" Requires="v">
                <p:oleObj spid="_x0000_s16402" name="Equation" r:id="rId14" imgW="622300" imgH="228600" progId="Equation.3">
                  <p:embed/>
                </p:oleObj>
              </mc:Choice>
              <mc:Fallback>
                <p:oleObj name="Equation" r:id="rId14" imgW="622300" imgH="228600" progId="Equation.3">
                  <p:embed/>
                  <p:pic>
                    <p:nvPicPr>
                      <p:cNvPr id="0" name="Object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791200"/>
                        <a:ext cx="925513"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181"/>
          <p:cNvGraphicFramePr>
            <a:graphicFrameLocks noChangeAspect="1"/>
          </p:cNvGraphicFramePr>
          <p:nvPr/>
        </p:nvGraphicFramePr>
        <p:xfrm>
          <a:off x="781051" y="5434012"/>
          <a:ext cx="982663" cy="341313"/>
        </p:xfrm>
        <a:graphic>
          <a:graphicData uri="http://schemas.openxmlformats.org/presentationml/2006/ole">
            <mc:AlternateContent xmlns:mc="http://schemas.openxmlformats.org/markup-compatibility/2006">
              <mc:Choice xmlns:v="urn:schemas-microsoft-com:vml" Requires="v">
                <p:oleObj spid="_x0000_s16403" name="Equation" r:id="rId15" imgW="660400" imgH="228600" progId="Equation.3">
                  <p:embed/>
                </p:oleObj>
              </mc:Choice>
              <mc:Fallback>
                <p:oleObj name="Equation" r:id="rId15" imgW="660400" imgH="228600" progId="Equation.3">
                  <p:embed/>
                  <p:pic>
                    <p:nvPicPr>
                      <p:cNvPr id="0" name="Object 1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1" y="5434012"/>
                        <a:ext cx="982663"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182"/>
          <p:cNvGraphicFramePr>
            <a:graphicFrameLocks noChangeAspect="1"/>
          </p:cNvGraphicFramePr>
          <p:nvPr/>
        </p:nvGraphicFramePr>
        <p:xfrm>
          <a:off x="827088" y="1233488"/>
          <a:ext cx="2897187" cy="457200"/>
        </p:xfrm>
        <a:graphic>
          <a:graphicData uri="http://schemas.openxmlformats.org/presentationml/2006/ole">
            <mc:AlternateContent xmlns:mc="http://schemas.openxmlformats.org/markup-compatibility/2006">
              <mc:Choice xmlns:v="urn:schemas-microsoft-com:vml" Requires="v">
                <p:oleObj spid="_x0000_s16404" name="Equation" r:id="rId16" imgW="1473120" imgH="228600" progId="Equation.3">
                  <p:embed/>
                </p:oleObj>
              </mc:Choice>
              <mc:Fallback>
                <p:oleObj name="Equation" r:id="rId16" imgW="1473120" imgH="228600" progId="Equation.3">
                  <p:embed/>
                  <p:pic>
                    <p:nvPicPr>
                      <p:cNvPr id="0" name="Object 18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088" y="1233488"/>
                        <a:ext cx="28971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183"/>
          <p:cNvGraphicFramePr>
            <a:graphicFrameLocks noChangeAspect="1"/>
          </p:cNvGraphicFramePr>
          <p:nvPr/>
        </p:nvGraphicFramePr>
        <p:xfrm>
          <a:off x="827088" y="1809750"/>
          <a:ext cx="3119437" cy="457200"/>
        </p:xfrm>
        <a:graphic>
          <a:graphicData uri="http://schemas.openxmlformats.org/presentationml/2006/ole">
            <mc:AlternateContent xmlns:mc="http://schemas.openxmlformats.org/markup-compatibility/2006">
              <mc:Choice xmlns:v="urn:schemas-microsoft-com:vml" Requires="v">
                <p:oleObj spid="_x0000_s16405" name="Equation" r:id="rId18" imgW="1587240" imgH="228600" progId="Equation.3">
                  <p:embed/>
                </p:oleObj>
              </mc:Choice>
              <mc:Fallback>
                <p:oleObj name="Equation" r:id="rId18" imgW="1587240" imgH="228600" progId="Equation.3">
                  <p:embed/>
                  <p:pic>
                    <p:nvPicPr>
                      <p:cNvPr id="0" name="Object 18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7088" y="1809750"/>
                        <a:ext cx="31194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184"/>
          <p:cNvGraphicFramePr>
            <a:graphicFrameLocks noChangeAspect="1"/>
          </p:cNvGraphicFramePr>
          <p:nvPr/>
        </p:nvGraphicFramePr>
        <p:xfrm>
          <a:off x="4467225" y="1171575"/>
          <a:ext cx="1019175" cy="482450"/>
        </p:xfrm>
        <a:graphic>
          <a:graphicData uri="http://schemas.openxmlformats.org/presentationml/2006/ole">
            <mc:AlternateContent xmlns:mc="http://schemas.openxmlformats.org/markup-compatibility/2006">
              <mc:Choice xmlns:v="urn:schemas-microsoft-com:vml" Requires="v">
                <p:oleObj spid="_x0000_s16406" name="Equation" r:id="rId20" imgW="558800" imgH="254000" progId="Equation.3">
                  <p:embed/>
                </p:oleObj>
              </mc:Choice>
              <mc:Fallback>
                <p:oleObj name="Equation" r:id="rId20" imgW="558800" imgH="254000" progId="Equation.3">
                  <p:embed/>
                  <p:pic>
                    <p:nvPicPr>
                      <p:cNvPr id="0" name="Object 1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7225" y="1171575"/>
                        <a:ext cx="1019175" cy="48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49" name="Text Box 185"/>
          <p:cNvSpPr txBox="1">
            <a:spLocks noChangeArrowheads="1"/>
          </p:cNvSpPr>
          <p:nvPr/>
        </p:nvSpPr>
        <p:spPr bwMode="auto">
          <a:xfrm>
            <a:off x="5400675" y="1143000"/>
            <a:ext cx="3452812" cy="731838"/>
          </a:xfrm>
          <a:prstGeom prst="rect">
            <a:avLst/>
          </a:prstGeom>
          <a:noFill/>
          <a:ln w="12700">
            <a:noFill/>
            <a:miter lim="800000"/>
            <a:headEnd type="none" w="sm" len="sm"/>
            <a:tailEnd type="none" w="sm" len="sm"/>
          </a:ln>
        </p:spPr>
        <p:txBody>
          <a:bodyPr wrap="square" lIns="91430" tIns="45715" rIns="91430" bIns="45715">
            <a:spAutoFit/>
          </a:bodyPr>
          <a:lstStyle/>
          <a:p>
            <a:pPr marL="357151" indent="-357151">
              <a:tabLst>
                <a:tab pos="357151" algn="l"/>
              </a:tabLst>
            </a:pPr>
            <a:r>
              <a:rPr lang="fr-CA" dirty="0"/>
              <a:t>: 	</a:t>
            </a:r>
            <a:r>
              <a:rPr lang="fr-CA" sz="1800" dirty="0" err="1">
                <a:latin typeface="Arial" charset="0"/>
              </a:rPr>
              <a:t>only</a:t>
            </a:r>
            <a:r>
              <a:rPr lang="fr-CA" sz="1800" dirty="0">
                <a:latin typeface="Arial" charset="0"/>
              </a:rPr>
              <a:t> the diagonal </a:t>
            </a:r>
            <a:r>
              <a:rPr lang="fr-CA" sz="1800" dirty="0" err="1">
                <a:latin typeface="Arial" charset="0"/>
              </a:rPr>
              <a:t>terms</a:t>
            </a:r>
            <a:r>
              <a:rPr lang="fr-CA" sz="1800" dirty="0">
                <a:latin typeface="Arial" charset="0"/>
              </a:rPr>
              <a:t> of the second </a:t>
            </a:r>
            <a:r>
              <a:rPr lang="fr-CA" sz="1800" dirty="0" err="1">
                <a:latin typeface="Arial" charset="0"/>
              </a:rPr>
              <a:t>method</a:t>
            </a:r>
            <a:r>
              <a:rPr lang="fr-CA" sz="1800" dirty="0">
                <a:latin typeface="Arial" charset="0"/>
              </a:rPr>
              <a:t> are </a:t>
            </a:r>
            <a:r>
              <a:rPr lang="fr-CA" sz="1800" dirty="0" err="1">
                <a:latin typeface="Arial" charset="0"/>
              </a:rPr>
              <a:t>used</a:t>
            </a:r>
            <a:endParaRPr lang="fr-CA" sz="1800" dirty="0">
              <a:latin typeface="Arial" charset="0"/>
            </a:endParaRPr>
          </a:p>
        </p:txBody>
      </p:sp>
      <p:sp>
        <p:nvSpPr>
          <p:cNvPr id="8250" name="Text Box 186"/>
          <p:cNvSpPr txBox="1">
            <a:spLocks noChangeArrowheads="1"/>
          </p:cNvSpPr>
          <p:nvPr/>
        </p:nvSpPr>
        <p:spPr bwMode="auto">
          <a:xfrm>
            <a:off x="1908176" y="5334000"/>
            <a:ext cx="6119813" cy="457200"/>
          </a:xfrm>
          <a:prstGeom prst="rect">
            <a:avLst/>
          </a:prstGeom>
          <a:noFill/>
          <a:ln w="12700">
            <a:noFill/>
            <a:miter lim="800000"/>
            <a:headEnd type="none" w="sm" len="sm"/>
            <a:tailEnd type="none" w="sm" len="sm"/>
          </a:ln>
        </p:spPr>
        <p:txBody>
          <a:bodyPr lIns="91430" tIns="45715" rIns="91430" bIns="45715">
            <a:spAutoFit/>
          </a:bodyPr>
          <a:lstStyle/>
          <a:p>
            <a:pPr marL="357151" indent="-357151">
              <a:tabLst>
                <a:tab pos="357151" algn="l"/>
              </a:tabLst>
            </a:pPr>
            <a:r>
              <a:rPr lang="fr-CA" dirty="0"/>
              <a:t>: 	</a:t>
            </a:r>
            <a:r>
              <a:rPr lang="fr-CA" sz="1800" dirty="0">
                <a:latin typeface="Arial" charset="0"/>
              </a:rPr>
              <a:t>estimation </a:t>
            </a:r>
            <a:r>
              <a:rPr lang="fr-CA" sz="1800" dirty="0" err="1">
                <a:latin typeface="Arial" charset="0"/>
              </a:rPr>
              <a:t>obtained</a:t>
            </a:r>
            <a:r>
              <a:rPr lang="fr-CA" sz="1800" dirty="0">
                <a:latin typeface="Arial" charset="0"/>
              </a:rPr>
              <a:t> </a:t>
            </a:r>
            <a:r>
              <a:rPr lang="fr-CA" sz="1800" dirty="0" err="1">
                <a:latin typeface="Arial" charset="0"/>
              </a:rPr>
              <a:t>from</a:t>
            </a:r>
            <a:r>
              <a:rPr lang="fr-CA" sz="1800" dirty="0">
                <a:latin typeface="Arial" charset="0"/>
              </a:rPr>
              <a:t> </a:t>
            </a:r>
            <a:r>
              <a:rPr lang="fr-CA" sz="1800" dirty="0" err="1">
                <a:latin typeface="Arial" charset="0"/>
              </a:rPr>
              <a:t>perturbed</a:t>
            </a:r>
            <a:r>
              <a:rPr lang="fr-CA" sz="1800" dirty="0">
                <a:latin typeface="Arial" charset="0"/>
              </a:rPr>
              <a:t> </a:t>
            </a:r>
            <a:r>
              <a:rPr lang="fr-CA" sz="1800" dirty="0" err="1">
                <a:latin typeface="Arial" charset="0"/>
              </a:rPr>
              <a:t>analysis</a:t>
            </a:r>
            <a:endParaRPr lang="fr-CA" sz="1800" dirty="0">
              <a:latin typeface="Arial" charset="0"/>
            </a:endParaRPr>
          </a:p>
        </p:txBody>
      </p:sp>
      <p:sp>
        <p:nvSpPr>
          <p:cNvPr id="8251" name="Text Box 187"/>
          <p:cNvSpPr txBox="1">
            <a:spLocks noChangeArrowheads="1"/>
          </p:cNvSpPr>
          <p:nvPr/>
        </p:nvSpPr>
        <p:spPr bwMode="auto">
          <a:xfrm>
            <a:off x="1908175" y="5707062"/>
            <a:ext cx="6408738" cy="457200"/>
          </a:xfrm>
          <a:prstGeom prst="rect">
            <a:avLst/>
          </a:prstGeom>
          <a:noFill/>
          <a:ln w="12700">
            <a:noFill/>
            <a:miter lim="800000"/>
            <a:headEnd type="none" w="sm" len="sm"/>
            <a:tailEnd type="none" w="sm" len="sm"/>
          </a:ln>
        </p:spPr>
        <p:txBody>
          <a:bodyPr lIns="91430" tIns="45715" rIns="91430" bIns="45715"/>
          <a:lstStyle/>
          <a:p>
            <a:pPr marL="357151" indent="-357151">
              <a:tabLst>
                <a:tab pos="357151" algn="l"/>
              </a:tabLst>
            </a:pPr>
            <a:r>
              <a:rPr lang="fr-CA" dirty="0"/>
              <a:t>: 	</a:t>
            </a:r>
            <a:r>
              <a:rPr lang="fr-CA" sz="1800" dirty="0">
                <a:latin typeface="Arial" charset="0"/>
              </a:rPr>
              <a:t>estimation </a:t>
            </a:r>
            <a:r>
              <a:rPr lang="fr-CA" sz="1800" dirty="0" err="1">
                <a:latin typeface="Arial" charset="0"/>
              </a:rPr>
              <a:t>obtained</a:t>
            </a:r>
            <a:r>
              <a:rPr lang="fr-CA" sz="1800" dirty="0">
                <a:latin typeface="Arial" charset="0"/>
              </a:rPr>
              <a:t> </a:t>
            </a:r>
            <a:r>
              <a:rPr lang="fr-CA" sz="1800" dirty="0" err="1">
                <a:latin typeface="Arial" charset="0"/>
              </a:rPr>
              <a:t>from</a:t>
            </a:r>
            <a:r>
              <a:rPr lang="fr-CA" sz="1800" dirty="0">
                <a:latin typeface="Arial" charset="0"/>
              </a:rPr>
              <a:t> the </a:t>
            </a:r>
            <a:r>
              <a:rPr lang="fr-CA" sz="1800" dirty="0" err="1">
                <a:latin typeface="Arial" charset="0"/>
              </a:rPr>
              <a:t>true</a:t>
            </a:r>
            <a:r>
              <a:rPr lang="fr-CA" sz="1800" dirty="0">
                <a:latin typeface="Arial" charset="0"/>
              </a:rPr>
              <a:t> values</a:t>
            </a:r>
          </a:p>
        </p:txBody>
      </p:sp>
      <p:sp>
        <p:nvSpPr>
          <p:cNvPr id="24" name="TextBox 23"/>
          <p:cNvSpPr txBox="1">
            <a:spLocks noChangeArrowheads="1"/>
          </p:cNvSpPr>
          <p:nvPr/>
        </p:nvSpPr>
        <p:spPr bwMode="auto">
          <a:xfrm>
            <a:off x="6172200" y="5029200"/>
            <a:ext cx="2802350" cy="461655"/>
          </a:xfrm>
          <a:prstGeom prst="rect">
            <a:avLst/>
          </a:prstGeom>
          <a:noFill/>
          <a:ln w="12700">
            <a:solidFill>
              <a:srgbClr val="FF0000"/>
            </a:solidFill>
            <a:miter lim="800000"/>
            <a:headEnd/>
            <a:tailEnd/>
          </a:ln>
        </p:spPr>
        <p:txBody>
          <a:bodyPr wrap="none" lIns="91430" tIns="45715" rIns="91430" bIns="45715">
            <a:spAutoFit/>
          </a:bodyPr>
          <a:lstStyle/>
          <a:p>
            <a:r>
              <a:rPr lang="en-CA" dirty="0">
                <a:solidFill>
                  <a:srgbClr val="FF0000"/>
                </a:solidFill>
                <a:latin typeface="Arial" pitchFamily="34" charset="0"/>
                <a:cs typeface="Arial" pitchFamily="34" charset="0"/>
              </a:rPr>
              <a:t>Easiest to compute</a:t>
            </a:r>
            <a:endParaRPr lang="fr-CA" dirty="0">
              <a:solidFill>
                <a:srgbClr val="FF0000"/>
              </a:solidFill>
              <a:latin typeface="Arial" pitchFamily="34" charset="0"/>
              <a:cs typeface="Arial" pitchFamily="34" charset="0"/>
            </a:endParaRPr>
          </a:p>
        </p:txBody>
      </p:sp>
      <p:cxnSp>
        <p:nvCxnSpPr>
          <p:cNvPr id="26" name="Straight Arrow Connector 25"/>
          <p:cNvCxnSpPr>
            <a:cxnSpLocks noChangeShapeType="1"/>
          </p:cNvCxnSpPr>
          <p:nvPr/>
        </p:nvCxnSpPr>
        <p:spPr bwMode="auto">
          <a:xfrm rot="16200000" flipV="1">
            <a:off x="7740651" y="4698030"/>
            <a:ext cx="431800" cy="288925"/>
          </a:xfrm>
          <a:prstGeom prst="straightConnector1">
            <a:avLst/>
          </a:prstGeom>
          <a:noFill/>
          <a:ln w="25400" algn="ctr">
            <a:solidFill>
              <a:srgbClr val="FF0000"/>
            </a:solidFill>
            <a:round/>
            <a:headEnd type="none" w="sm" len="sm"/>
            <a:tailEnd type="arrow"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Modèle présentation (Gauthier, November 2011)">
  <a:themeElements>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ctu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QAM template">
  <a:themeElements>
    <a:clrScheme name="UQ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QA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Q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Q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UQ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Q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Q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Q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UQ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QAM template">
  <a:themeElements>
    <a:clrScheme name="UQ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QA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Q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Q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UQ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Q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Q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Q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UQ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odèle présentation (Gauthier, November 2011)">
  <a:themeElements>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ctu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UQAM template">
  <a:themeElements>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ctu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présentation (Gauthier, November 2011)</Template>
  <TotalTime>1074</TotalTime>
  <Words>4190</Words>
  <Application>Microsoft Macintosh PowerPoint</Application>
  <PresentationFormat>On-screen Show (4:3)</PresentationFormat>
  <Paragraphs>701</Paragraphs>
  <Slides>61</Slides>
  <Notes>14</Notes>
  <HiddenSlides>1</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61</vt:i4>
      </vt:variant>
    </vt:vector>
  </HeadingPairs>
  <TitlesOfParts>
    <vt:vector size="70" baseType="lpstr">
      <vt:lpstr>Modèle présentation (Gauthier, November 2011)</vt:lpstr>
      <vt:lpstr>1_UQAM template</vt:lpstr>
      <vt:lpstr>UQAM template</vt:lpstr>
      <vt:lpstr>Thème Office</vt:lpstr>
      <vt:lpstr>1_Thème Office</vt:lpstr>
      <vt:lpstr>2_Thème Office</vt:lpstr>
      <vt:lpstr>1_Modèle présentation (Gauthier, November 2011)</vt:lpstr>
      <vt:lpstr>2_UQAM template</vt:lpstr>
      <vt:lpstr>Equation</vt:lpstr>
      <vt:lpstr>Diagnostics of data assimilation and models for environmental and climate prediction</vt:lpstr>
      <vt:lpstr>Introduction</vt:lpstr>
      <vt:lpstr>Outline</vt:lpstr>
      <vt:lpstr>Approaches to measuring the impact of assimilated observations</vt:lpstr>
      <vt:lpstr>Diagnosing the statistical information from the results of analysis</vt:lpstr>
      <vt:lpstr>Estimating the information content (or Degrees of Freedom per signal, DFS)</vt:lpstr>
      <vt:lpstr>Estimating the information content (Lupu et al., 2009)  </vt:lpstr>
      <vt:lpstr>Estimating the observation error covariance</vt:lpstr>
      <vt:lpstr>Estimation of the information content</vt:lpstr>
      <vt:lpstr>DFS in MSC’s 3D-Var and 4D-Var systems</vt:lpstr>
      <vt:lpstr>Assimilated observations in each region  </vt:lpstr>
      <vt:lpstr>Observation impact  per observation in each region</vt:lpstr>
      <vt:lpstr>PowerPoint Presentation</vt:lpstr>
      <vt:lpstr>Observation Impact Methodology (Langland and Baker, 2004) </vt:lpstr>
      <vt:lpstr>Observation impact (Langland and Baker, 2004)</vt:lpstr>
      <vt:lpstr>Adjoint-based estimation of observation impact (Pellerin et al., 2007)</vt:lpstr>
      <vt:lpstr>Adjoint-based estimation of observation impact (Pellerin et al.,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Observability of flow-dependent structures</vt:lpstr>
      <vt:lpstr>Associated information content and observability</vt:lpstr>
      <vt:lpstr>Example from 1D-Var experiments</vt:lpstr>
      <vt:lpstr>Observability as a function of observation error</vt:lpstr>
      <vt:lpstr>Experiment with the same function</vt:lpstr>
      <vt:lpstr>Experiment with a shifted function</vt:lpstr>
      <vt:lpstr>Observability of structure functions</vt:lpstr>
      <vt:lpstr>Preliminary test: does it work?</vt:lpstr>
      <vt:lpstr>Observability for the test case</vt:lpstr>
      <vt:lpstr>Observability of different structure functions based on key analyses</vt:lpstr>
      <vt:lpstr>Observability of a pseudo-inverse obtained from a finite number of singular vectors (Mahidjiba et al., 2007) </vt:lpstr>
      <vt:lpstr>Observability of the leading singular vector and pseudo-inverse</vt:lpstr>
      <vt:lpstr>Summary on observability of precursors</vt:lpstr>
      <vt:lpstr>Using short-term physical tendencies to study the dynamical balance of atmospheric models</vt:lpstr>
      <vt:lpstr>PowerPoint Presentation</vt:lpstr>
      <vt:lpstr>Initial systematic tendency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 of total physical tendency (Temperature)</vt:lpstr>
      <vt:lpstr>Impact of spatial resolution</vt:lpstr>
      <vt:lpstr>Control (High Res)</vt:lpstr>
      <vt:lpstr>Time series of total physical tendency (Temperature)</vt:lpstr>
      <vt:lpstr>Impact for regional climate models</vt:lpstr>
      <vt:lpstr>PowerPoint Presentation</vt:lpstr>
      <vt:lpstr>PowerPoint Presentation</vt:lpstr>
      <vt:lpstr>PowerPoint Presentation</vt:lpstr>
      <vt:lpstr>Conclusions</vt:lpstr>
      <vt:lpstr>Conclusion</vt:lpstr>
      <vt:lpstr>PowerPoint Presentation</vt:lpstr>
    </vt:vector>
  </TitlesOfParts>
  <Company>Universite du Quebec a Montreal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Pierre Gauthier</dc:creator>
  <cp:lastModifiedBy>BIRS Guest</cp:lastModifiedBy>
  <cp:revision>51</cp:revision>
  <cp:lastPrinted>2003-03-28T13:13:12Z</cp:lastPrinted>
  <dcterms:created xsi:type="dcterms:W3CDTF">2013-02-10T17:13:04Z</dcterms:created>
  <dcterms:modified xsi:type="dcterms:W3CDTF">2013-02-21T22:41:37Z</dcterms:modified>
</cp:coreProperties>
</file>