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629" r:id="rId3"/>
    <p:sldId id="630" r:id="rId4"/>
    <p:sldId id="631" r:id="rId5"/>
    <p:sldId id="635" r:id="rId6"/>
    <p:sldId id="632" r:id="rId7"/>
    <p:sldId id="633" r:id="rId8"/>
    <p:sldId id="634" r:id="rId9"/>
    <p:sldId id="466" r:id="rId10"/>
    <p:sldId id="478" r:id="rId11"/>
    <p:sldId id="475" r:id="rId12"/>
    <p:sldId id="479" r:id="rId13"/>
    <p:sldId id="589" r:id="rId14"/>
    <p:sldId id="590" r:id="rId15"/>
    <p:sldId id="591" r:id="rId16"/>
    <p:sldId id="598" r:id="rId17"/>
    <p:sldId id="597" r:id="rId18"/>
    <p:sldId id="484" r:id="rId19"/>
    <p:sldId id="599" r:id="rId20"/>
    <p:sldId id="481" r:id="rId21"/>
    <p:sldId id="485" r:id="rId22"/>
    <p:sldId id="645" r:id="rId23"/>
    <p:sldId id="646" r:id="rId24"/>
    <p:sldId id="487" r:id="rId25"/>
    <p:sldId id="600" r:id="rId26"/>
    <p:sldId id="602" r:id="rId27"/>
    <p:sldId id="492" r:id="rId28"/>
    <p:sldId id="603" r:id="rId29"/>
    <p:sldId id="605" r:id="rId30"/>
    <p:sldId id="607" r:id="rId31"/>
    <p:sldId id="604" r:id="rId32"/>
    <p:sldId id="608" r:id="rId33"/>
    <p:sldId id="610" r:id="rId34"/>
    <p:sldId id="609" r:id="rId35"/>
    <p:sldId id="611" r:id="rId36"/>
    <p:sldId id="612" r:id="rId37"/>
    <p:sldId id="613" r:id="rId38"/>
    <p:sldId id="615" r:id="rId39"/>
    <p:sldId id="621" r:id="rId40"/>
    <p:sldId id="622" r:id="rId41"/>
    <p:sldId id="616" r:id="rId42"/>
    <p:sldId id="617" r:id="rId43"/>
    <p:sldId id="618" r:id="rId44"/>
    <p:sldId id="619" r:id="rId45"/>
    <p:sldId id="620" r:id="rId46"/>
    <p:sldId id="623" r:id="rId47"/>
    <p:sldId id="639" r:id="rId48"/>
    <p:sldId id="640" r:id="rId49"/>
    <p:sldId id="641" r:id="rId50"/>
    <p:sldId id="642" r:id="rId51"/>
    <p:sldId id="643" r:id="rId52"/>
    <p:sldId id="644" r:id="rId53"/>
    <p:sldId id="624" r:id="rId54"/>
    <p:sldId id="628" r:id="rId5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FF99"/>
    <a:srgbClr val="FF5353"/>
    <a:srgbClr val="FF9999"/>
    <a:srgbClr val="FFC5C5"/>
    <a:srgbClr val="540000"/>
    <a:srgbClr val="3F691E"/>
    <a:srgbClr val="6E0202"/>
    <a:srgbClr val="00004D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2" autoAdjust="0"/>
    <p:restoredTop sz="94141" autoAdjust="0"/>
  </p:normalViewPr>
  <p:slideViewPr>
    <p:cSldViewPr snapToGrid="0">
      <p:cViewPr varScale="1">
        <p:scale>
          <a:sx n="73" d="100"/>
          <a:sy n="73" d="100"/>
        </p:scale>
        <p:origin x="-10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02C0BD-20A0-4C7A-9D7B-0FC568479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030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D3377-BC50-4847-B1F9-2BABC0CF7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4C7E6-82E5-46E7-9F1A-E330FF597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54D41-B261-4A6B-A424-EC56C633C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47C01-F227-42B9-BFFF-988F851FF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A53CC-7570-400F-8DC8-1434EB126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503BB-F0CA-42E2-9B6F-7746C4757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25B8F-9155-427D-89B9-29A7075E3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878E1-169B-4D33-AF25-E6021054C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1FAA5-4B50-4176-9D96-4F0A9C179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911D5-09CE-4CF7-A92E-DA3F0B33E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E8839-894F-4D02-8024-707A9C4A0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DA01C-9E1E-4F8B-8DA1-52DC5C250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EEA0725F-07EB-4F65-A6F6-CA96D3DA98A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1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9.wmf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5ED71B-AA98-4C7F-8116-7014F0A357E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7476" y="1047016"/>
            <a:ext cx="8190304" cy="2427704"/>
          </a:xfrm>
        </p:spPr>
        <p:txBody>
          <a:bodyPr/>
          <a:lstStyle/>
          <a:p>
            <a:r>
              <a:rPr lang="en-US" sz="5400" dirty="0" smtClean="0"/>
              <a:t>Information and interactive computation</a:t>
            </a:r>
            <a:endParaRPr lang="en-US" sz="3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24" y="5273693"/>
            <a:ext cx="7572375" cy="72707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January 16, 2012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63932" y="3701687"/>
            <a:ext cx="6858048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CA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Mark Braverman</a:t>
            </a:r>
          </a:p>
          <a:p>
            <a:pPr algn="ctr">
              <a:spcBef>
                <a:spcPct val="20000"/>
              </a:spcBef>
            </a:pPr>
            <a:r>
              <a:rPr lang="en-CA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Computer Science, Princeton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86" y="254420"/>
            <a:ext cx="7772400" cy="1143000"/>
          </a:xfrm>
        </p:spPr>
        <p:txBody>
          <a:bodyPr/>
          <a:lstStyle/>
          <a:p>
            <a:r>
              <a:rPr lang="en-US" dirty="0" smtClean="0"/>
              <a:t>Communication complexity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pSp>
        <p:nvGrpSpPr>
          <p:cNvPr id="5" name="Group 10"/>
          <p:cNvGrpSpPr/>
          <p:nvPr/>
        </p:nvGrpSpPr>
        <p:grpSpPr>
          <a:xfrm>
            <a:off x="581890" y="3740729"/>
            <a:ext cx="1494175" cy="1682835"/>
            <a:chOff x="1095727" y="3635956"/>
            <a:chExt cx="1009787" cy="1029206"/>
          </a:xfrm>
        </p:grpSpPr>
        <p:pic>
          <p:nvPicPr>
            <p:cNvPr id="12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727" y="3635956"/>
              <a:ext cx="1009787" cy="1029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800514" y="4306118"/>
              <a:ext cx="303099" cy="356263"/>
            </a:xfrm>
            <a:prstGeom prst="rect">
              <a:avLst/>
            </a:prstGeom>
            <a:solidFill>
              <a:srgbClr val="FFFFFF">
                <a:alpha val="4509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CA" sz="3200" b="1" dirty="0" smtClean="0">
                  <a:solidFill>
                    <a:schemeClr val="bg1"/>
                  </a:solidFill>
                  <a:latin typeface="+mj-lt"/>
                </a:rPr>
                <a:t>A</a:t>
              </a:r>
              <a:endParaRPr lang="en-CA" sz="3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6" name="Group 14"/>
          <p:cNvGrpSpPr/>
          <p:nvPr/>
        </p:nvGrpSpPr>
        <p:grpSpPr>
          <a:xfrm>
            <a:off x="6830943" y="3740730"/>
            <a:ext cx="1415918" cy="1684745"/>
            <a:chOff x="1043609" y="4305122"/>
            <a:chExt cx="1007100" cy="1097679"/>
          </a:xfrm>
        </p:grpSpPr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9" y="4305122"/>
              <a:ext cx="1007100" cy="1097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1727420" y="5017486"/>
              <a:ext cx="318689" cy="381004"/>
            </a:xfrm>
            <a:prstGeom prst="rect">
              <a:avLst/>
            </a:prstGeom>
            <a:solidFill>
              <a:srgbClr val="FFFFFF">
                <a:alpha val="4509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CA" sz="3200" b="1" dirty="0" smtClean="0">
                  <a:solidFill>
                    <a:schemeClr val="bg1"/>
                  </a:solidFill>
                  <a:latin typeface="+mj-lt"/>
                </a:rPr>
                <a:t>B</a:t>
              </a:r>
              <a:endParaRPr lang="en-CA" sz="3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6" name="Cloud Callout 15"/>
          <p:cNvSpPr/>
          <p:nvPr/>
        </p:nvSpPr>
        <p:spPr>
          <a:xfrm>
            <a:off x="566777" y="2592063"/>
            <a:ext cx="1609647" cy="869058"/>
          </a:xfrm>
          <a:prstGeom prst="cloudCallout">
            <a:avLst>
              <a:gd name="adj1" fmla="val 9214"/>
              <a:gd name="adj2" fmla="val 96413"/>
            </a:avLst>
          </a:prstGeom>
          <a:solidFill>
            <a:srgbClr val="FF99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X</a:t>
            </a:r>
            <a:endParaRPr lang="en-US" sz="3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Cloud Callout 16"/>
          <p:cNvSpPr/>
          <p:nvPr/>
        </p:nvSpPr>
        <p:spPr>
          <a:xfrm>
            <a:off x="6757239" y="2585765"/>
            <a:ext cx="1609647" cy="869058"/>
          </a:xfrm>
          <a:prstGeom prst="cloudCallout">
            <a:avLst>
              <a:gd name="adj1" fmla="val -10504"/>
              <a:gd name="adj2" fmla="val 92935"/>
            </a:avLst>
          </a:prstGeom>
          <a:solidFill>
            <a:srgbClr val="99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8762" y="1231794"/>
            <a:ext cx="742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latin typeface="Calibri" pitchFamily="34" charset="0"/>
                <a:cs typeface="Calibri" pitchFamily="34" charset="0"/>
              </a:rPr>
              <a:t>Goal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: implement a functionality </a:t>
            </a: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F(X,Y)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A protocol </a:t>
            </a:r>
            <a:r>
              <a:rPr lang="el-GR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π</a:t>
            </a: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(X,Y)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computing </a:t>
            </a: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F(X,Y)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:</a:t>
            </a:r>
          </a:p>
        </p:txBody>
      </p:sp>
      <p:sp>
        <p:nvSpPr>
          <p:cNvPr id="19" name="Cloud Callout 18"/>
          <p:cNvSpPr/>
          <p:nvPr/>
        </p:nvSpPr>
        <p:spPr>
          <a:xfrm>
            <a:off x="2780984" y="5425946"/>
            <a:ext cx="3430889" cy="1027755"/>
          </a:xfrm>
          <a:prstGeom prst="cloudCallout">
            <a:avLst>
              <a:gd name="adj1" fmla="val -67529"/>
              <a:gd name="adj2" fmla="val -51471"/>
            </a:avLst>
          </a:prstGeom>
          <a:solidFill>
            <a:srgbClr val="FFFF66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loud Callout 19"/>
          <p:cNvSpPr/>
          <p:nvPr/>
        </p:nvSpPr>
        <p:spPr>
          <a:xfrm>
            <a:off x="2782243" y="5434763"/>
            <a:ext cx="3430889" cy="1027755"/>
          </a:xfrm>
          <a:prstGeom prst="cloudCallout">
            <a:avLst>
              <a:gd name="adj1" fmla="val 64850"/>
              <a:gd name="adj2" fmla="val -58089"/>
            </a:avLst>
          </a:prstGeom>
          <a:solidFill>
            <a:srgbClr val="FFFF66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F(X,Y)</a:t>
            </a:r>
          </a:p>
        </p:txBody>
      </p:sp>
      <p:sp>
        <p:nvSpPr>
          <p:cNvPr id="23" name="Rounded Rectangular Callout 22"/>
          <p:cNvSpPr/>
          <p:nvPr/>
        </p:nvSpPr>
        <p:spPr>
          <a:xfrm>
            <a:off x="3219294" y="2629844"/>
            <a:ext cx="2773427" cy="604563"/>
          </a:xfrm>
          <a:prstGeom prst="wedgeRoundRectCallout">
            <a:avLst>
              <a:gd name="adj1" fmla="val -87860"/>
              <a:gd name="adj2" fmla="val 165577"/>
              <a:gd name="adj3" fmla="val 16667"/>
            </a:avLst>
          </a:prstGeom>
          <a:solidFill>
            <a:srgbClr val="FF99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m</a:t>
            </a:r>
            <a:r>
              <a:rPr lang="en-US" sz="3600" baseline="-250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(X)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3212996" y="3281007"/>
            <a:ext cx="2802396" cy="565519"/>
          </a:xfrm>
          <a:prstGeom prst="wedgeRoundRectCallout">
            <a:avLst>
              <a:gd name="adj1" fmla="val 76464"/>
              <a:gd name="adj2" fmla="val 72776"/>
              <a:gd name="adj3" fmla="val 16667"/>
            </a:avLst>
          </a:prstGeom>
          <a:solidFill>
            <a:srgbClr val="99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m</a:t>
            </a:r>
            <a:r>
              <a:rPr lang="en-US" sz="3600" baseline="-250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(Y,m</a:t>
            </a:r>
            <a:r>
              <a:rPr lang="en-US" sz="3600" baseline="-250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5" name="Rounded Rectangular Callout 24"/>
          <p:cNvSpPr/>
          <p:nvPr/>
        </p:nvSpPr>
        <p:spPr>
          <a:xfrm>
            <a:off x="3220553" y="3885570"/>
            <a:ext cx="2787281" cy="550404"/>
          </a:xfrm>
          <a:prstGeom prst="wedgeRoundRectCallout">
            <a:avLst>
              <a:gd name="adj1" fmla="val -87860"/>
              <a:gd name="adj2" fmla="val -29428"/>
              <a:gd name="adj3" fmla="val 16667"/>
            </a:avLst>
          </a:prstGeom>
          <a:solidFill>
            <a:srgbClr val="FF99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m</a:t>
            </a:r>
            <a:r>
              <a:rPr lang="en-US" sz="3600" baseline="-250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(X,m</a:t>
            </a:r>
            <a:r>
              <a:rPr lang="en-US" sz="3600" baseline="-250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,m</a:t>
            </a:r>
            <a:r>
              <a:rPr lang="en-US" sz="3600" baseline="-250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>
            <a:off x="4632456" y="4582982"/>
            <a:ext cx="2716" cy="699378"/>
          </a:xfrm>
          <a:prstGeom prst="line">
            <a:avLst/>
          </a:prstGeom>
          <a:solidFill>
            <a:srgbClr val="FFFF66"/>
          </a:solidFill>
          <a:ln w="101600"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2464" y="5767268"/>
            <a:ext cx="7421000" cy="584775"/>
          </a:xfrm>
          <a:prstGeom prst="rect">
            <a:avLst/>
          </a:prstGeom>
          <a:solidFill>
            <a:srgbClr val="00004D">
              <a:alpha val="85098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Communication cost = #of bits exchanged.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243" y="496244"/>
            <a:ext cx="7772400" cy="1143000"/>
          </a:xfrm>
        </p:spPr>
        <p:txBody>
          <a:bodyPr/>
          <a:lstStyle/>
          <a:p>
            <a:r>
              <a:rPr lang="en-US" dirty="0" smtClean="0"/>
              <a:t>Distributional communication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input pair </a:t>
            </a:r>
            <a:r>
              <a:rPr lang="en-US" dirty="0" smtClean="0">
                <a:solidFill>
                  <a:schemeClr val="tx2"/>
                </a:solidFill>
              </a:rPr>
              <a:t>(X,Y) </a:t>
            </a:r>
            <a:r>
              <a:rPr lang="en-US" dirty="0" smtClean="0"/>
              <a:t>is drawn according to some distribution </a:t>
            </a:r>
            <a:r>
              <a:rPr lang="el-GR" dirty="0" smtClean="0">
                <a:solidFill>
                  <a:schemeClr val="tx2"/>
                </a:solidFill>
              </a:rPr>
              <a:t>μ</a:t>
            </a:r>
            <a:r>
              <a:rPr lang="en-US" dirty="0" smtClean="0"/>
              <a:t>. </a:t>
            </a:r>
          </a:p>
          <a:p>
            <a:r>
              <a:rPr lang="en-US" u="sng" dirty="0" smtClean="0"/>
              <a:t>Goal</a:t>
            </a:r>
            <a:r>
              <a:rPr lang="en-US" dirty="0" smtClean="0"/>
              <a:t>: make a mistake on at most an 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US" dirty="0" smtClean="0"/>
              <a:t> fraction of inputs.</a:t>
            </a:r>
          </a:p>
          <a:p>
            <a:r>
              <a:rPr lang="en-US" dirty="0" smtClean="0"/>
              <a:t>The communication cost: </a:t>
            </a:r>
            <a:r>
              <a:rPr lang="en-US" dirty="0" smtClean="0">
                <a:solidFill>
                  <a:schemeClr val="tx2"/>
                </a:solidFill>
              </a:rPr>
              <a:t>C(F,</a:t>
            </a:r>
            <a:r>
              <a:rPr lang="el-GR" dirty="0" smtClean="0">
                <a:solidFill>
                  <a:schemeClr val="tx2"/>
                </a:solidFill>
              </a:rPr>
              <a:t>μ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2"/>
                </a:solidFill>
              </a:rPr>
              <a:t>C(F,</a:t>
            </a:r>
            <a:r>
              <a:rPr lang="el-GR" dirty="0">
                <a:solidFill>
                  <a:schemeClr val="tx2"/>
                </a:solidFill>
              </a:rPr>
              <a:t>μ</a:t>
            </a:r>
            <a:r>
              <a:rPr lang="en-US" dirty="0">
                <a:solidFill>
                  <a:schemeClr val="tx2"/>
                </a:solidFill>
              </a:rPr>
              <a:t>,</a:t>
            </a:r>
            <a:r>
              <a:rPr lang="el-GR" dirty="0">
                <a:solidFill>
                  <a:schemeClr val="tx2"/>
                </a:solidFill>
              </a:rPr>
              <a:t>ε</a:t>
            </a:r>
            <a:r>
              <a:rPr lang="en-US" dirty="0">
                <a:solidFill>
                  <a:schemeClr val="tx2"/>
                </a:solidFill>
              </a:rPr>
              <a:t>) := min</a:t>
            </a:r>
            <a:r>
              <a:rPr lang="el-GR" baseline="-25000" dirty="0">
                <a:solidFill>
                  <a:schemeClr val="tx2"/>
                </a:solidFill>
              </a:rPr>
              <a:t>π</a:t>
            </a:r>
            <a:r>
              <a:rPr lang="en-US" baseline="-25000" dirty="0">
                <a:solidFill>
                  <a:schemeClr val="tx2"/>
                </a:solidFill>
              </a:rPr>
              <a:t> computes F with error</a:t>
            </a:r>
            <a:r>
              <a:rPr lang="en-CA" baseline="-25000" dirty="0">
                <a:solidFill>
                  <a:schemeClr val="tx2"/>
                </a:solidFill>
              </a:rPr>
              <a:t>≤</a:t>
            </a:r>
            <a:r>
              <a:rPr lang="el-GR" baseline="-25000" dirty="0">
                <a:solidFill>
                  <a:schemeClr val="tx2"/>
                </a:solidFill>
              </a:rPr>
              <a:t>ε</a:t>
            </a:r>
            <a:r>
              <a:rPr lang="en-US" dirty="0">
                <a:solidFill>
                  <a:schemeClr val="tx2"/>
                </a:solidFill>
              </a:rPr>
              <a:t> C(</a:t>
            </a:r>
            <a:r>
              <a:rPr lang="el-GR" dirty="0">
                <a:solidFill>
                  <a:schemeClr val="tx2"/>
                </a:solidFill>
              </a:rPr>
              <a:t>π</a:t>
            </a:r>
            <a:r>
              <a:rPr lang="en-US" dirty="0">
                <a:solidFill>
                  <a:schemeClr val="tx2"/>
                </a:solidFill>
              </a:rPr>
              <a:t>,</a:t>
            </a:r>
            <a:r>
              <a:rPr lang="el-GR" dirty="0">
                <a:solidFill>
                  <a:schemeClr val="tx2"/>
                </a:solidFill>
              </a:rPr>
              <a:t> μ</a:t>
            </a:r>
            <a:r>
              <a:rPr lang="en-CA" dirty="0">
                <a:solidFill>
                  <a:schemeClr val="tx2"/>
                </a:solidFill>
              </a:rPr>
              <a:t>).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86" y="25442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8534" y="1231794"/>
            <a:ext cx="742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μ</a:t>
            </a: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is a distribution of pairs of files. </a:t>
            </a: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F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is</a:t>
            </a: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“X=Y?”: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3204180" y="3604700"/>
            <a:ext cx="2773427" cy="604563"/>
          </a:xfrm>
          <a:prstGeom prst="wedgeRoundRectCallout">
            <a:avLst>
              <a:gd name="adj1" fmla="val -89495"/>
              <a:gd name="adj2" fmla="val 25577"/>
              <a:gd name="adj3" fmla="val 16667"/>
            </a:avLst>
          </a:prstGeom>
          <a:solidFill>
            <a:srgbClr val="FF99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MD5(X) (128b)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3197882" y="4255863"/>
            <a:ext cx="2802396" cy="565519"/>
          </a:xfrm>
          <a:prstGeom prst="wedgeRoundRectCallout">
            <a:avLst>
              <a:gd name="adj1" fmla="val 76194"/>
              <a:gd name="adj2" fmla="val -75553"/>
              <a:gd name="adj3" fmla="val 16667"/>
            </a:avLst>
          </a:prstGeom>
          <a:solidFill>
            <a:srgbClr val="99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X=Y? (1b)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4907" y="5593457"/>
            <a:ext cx="7421000" cy="1077218"/>
          </a:xfrm>
          <a:prstGeom prst="rect">
            <a:avLst/>
          </a:prstGeom>
          <a:solidFill>
            <a:srgbClr val="00004D">
              <a:alpha val="85098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Communication cost = </a:t>
            </a: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129 bits.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ε</a:t>
            </a: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≈ 2</a:t>
            </a:r>
            <a:r>
              <a:rPr lang="en-US" sz="3200" baseline="300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-128</a:t>
            </a: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9" name="Group 10"/>
          <p:cNvGrpSpPr/>
          <p:nvPr/>
        </p:nvGrpSpPr>
        <p:grpSpPr>
          <a:xfrm>
            <a:off x="581890" y="3740729"/>
            <a:ext cx="1494175" cy="1682835"/>
            <a:chOff x="1095727" y="3635956"/>
            <a:chExt cx="1009787" cy="1029206"/>
          </a:xfrm>
        </p:grpSpPr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727" y="3635956"/>
              <a:ext cx="1009787" cy="1029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1800514" y="4306118"/>
              <a:ext cx="303099" cy="356263"/>
            </a:xfrm>
            <a:prstGeom prst="rect">
              <a:avLst/>
            </a:prstGeom>
            <a:solidFill>
              <a:srgbClr val="FFFFFF">
                <a:alpha val="4509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CA" sz="3200" b="1" dirty="0" smtClean="0">
                  <a:solidFill>
                    <a:schemeClr val="bg1"/>
                  </a:solidFill>
                  <a:latin typeface="+mj-lt"/>
                </a:rPr>
                <a:t>A</a:t>
              </a:r>
              <a:endParaRPr lang="en-CA" sz="3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25" name="Group 14"/>
          <p:cNvGrpSpPr/>
          <p:nvPr/>
        </p:nvGrpSpPr>
        <p:grpSpPr>
          <a:xfrm>
            <a:off x="6830943" y="3740730"/>
            <a:ext cx="1415918" cy="1684745"/>
            <a:chOff x="1043609" y="4305122"/>
            <a:chExt cx="1007100" cy="1097679"/>
          </a:xfrm>
        </p:grpSpPr>
        <p:pic>
          <p:nvPicPr>
            <p:cNvPr id="26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9" y="4305122"/>
              <a:ext cx="1007100" cy="1097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TextBox 26"/>
            <p:cNvSpPr txBox="1"/>
            <p:nvPr/>
          </p:nvSpPr>
          <p:spPr>
            <a:xfrm>
              <a:off x="1727420" y="5017486"/>
              <a:ext cx="318689" cy="381004"/>
            </a:xfrm>
            <a:prstGeom prst="rect">
              <a:avLst/>
            </a:prstGeom>
            <a:solidFill>
              <a:srgbClr val="FFFFFF">
                <a:alpha val="4509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CA" sz="3200" b="1" dirty="0" smtClean="0">
                  <a:solidFill>
                    <a:schemeClr val="bg1"/>
                  </a:solidFill>
                  <a:latin typeface="+mj-lt"/>
                </a:rPr>
                <a:t>B</a:t>
              </a:r>
              <a:endParaRPr lang="en-CA" sz="3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28" name="Cloud Callout 27"/>
          <p:cNvSpPr/>
          <p:nvPr/>
        </p:nvSpPr>
        <p:spPr>
          <a:xfrm>
            <a:off x="566777" y="2592063"/>
            <a:ext cx="1609647" cy="869058"/>
          </a:xfrm>
          <a:prstGeom prst="cloudCallout">
            <a:avLst>
              <a:gd name="adj1" fmla="val 9214"/>
              <a:gd name="adj2" fmla="val 96413"/>
            </a:avLst>
          </a:prstGeom>
          <a:solidFill>
            <a:srgbClr val="FF99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X</a:t>
            </a:r>
            <a:endParaRPr lang="en-US" sz="3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Cloud Callout 28"/>
          <p:cNvSpPr/>
          <p:nvPr/>
        </p:nvSpPr>
        <p:spPr>
          <a:xfrm>
            <a:off x="6757239" y="2585765"/>
            <a:ext cx="1609647" cy="869058"/>
          </a:xfrm>
          <a:prstGeom prst="cloudCallout">
            <a:avLst>
              <a:gd name="adj1" fmla="val -10504"/>
              <a:gd name="adj2" fmla="val 92935"/>
            </a:avLst>
          </a:prstGeom>
          <a:solidFill>
            <a:srgbClr val="99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Randomized communication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Goal</a:t>
            </a:r>
            <a:r>
              <a:rPr lang="en-US" dirty="0" smtClean="0"/>
              <a:t>: make a mistake of at most 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US" b="1" dirty="0" smtClean="0"/>
              <a:t> on every input.</a:t>
            </a:r>
          </a:p>
          <a:p>
            <a:r>
              <a:rPr lang="en-US" dirty="0" smtClean="0"/>
              <a:t>The communication cost: </a:t>
            </a:r>
            <a:r>
              <a:rPr lang="en-US" dirty="0" smtClean="0">
                <a:solidFill>
                  <a:schemeClr val="tx2"/>
                </a:solidFill>
              </a:rPr>
              <a:t>R(F,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).</a:t>
            </a:r>
          </a:p>
          <a:p>
            <a:r>
              <a:rPr lang="en-US" dirty="0" smtClean="0"/>
              <a:t>Clearly: </a:t>
            </a:r>
            <a:r>
              <a:rPr lang="en-US" dirty="0" smtClean="0">
                <a:solidFill>
                  <a:schemeClr val="tx2"/>
                </a:solidFill>
              </a:rPr>
              <a:t>C(F,</a:t>
            </a:r>
            <a:r>
              <a:rPr lang="el-GR" dirty="0" smtClean="0">
                <a:solidFill>
                  <a:schemeClr val="tx2"/>
                </a:solidFill>
              </a:rPr>
              <a:t>μ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)≤R(F,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) </a:t>
            </a:r>
            <a:r>
              <a:rPr lang="en-US" dirty="0" smtClean="0"/>
              <a:t>for all </a:t>
            </a:r>
            <a:r>
              <a:rPr lang="el-GR" dirty="0" smtClean="0">
                <a:solidFill>
                  <a:schemeClr val="tx2"/>
                </a:solidFill>
              </a:rPr>
              <a:t>μ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dirty="0" smtClean="0"/>
              <a:t>What about the converse?</a:t>
            </a:r>
          </a:p>
          <a:p>
            <a:r>
              <a:rPr lang="en-US" dirty="0" smtClean="0"/>
              <a:t>A minimax(!) argument [Yao]: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R(F,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)=max</a:t>
            </a:r>
            <a:r>
              <a:rPr lang="el-GR" baseline="-25000" dirty="0" smtClean="0">
                <a:solidFill>
                  <a:schemeClr val="tx2"/>
                </a:solidFill>
              </a:rPr>
              <a:t>μ</a:t>
            </a:r>
            <a:r>
              <a:rPr lang="en-US" dirty="0" smtClean="0">
                <a:solidFill>
                  <a:schemeClr val="tx2"/>
                </a:solidFill>
              </a:rPr>
              <a:t> C(F,</a:t>
            </a:r>
            <a:r>
              <a:rPr lang="el-GR" dirty="0" smtClean="0">
                <a:solidFill>
                  <a:schemeClr val="tx2"/>
                </a:solidFill>
              </a:rPr>
              <a:t>μ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).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Arrow Connector 17"/>
          <p:cNvCxnSpPr/>
          <p:nvPr/>
        </p:nvCxnSpPr>
        <p:spPr>
          <a:xfrm>
            <a:off x="6172200" y="4130040"/>
            <a:ext cx="731520" cy="60198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2270760" y="4221480"/>
            <a:ext cx="693420" cy="57912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about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420" y="1874520"/>
            <a:ext cx="7772400" cy="1363980"/>
          </a:xfrm>
        </p:spPr>
        <p:txBody>
          <a:bodyPr/>
          <a:lstStyle/>
          <a:p>
            <a:r>
              <a:rPr lang="en-US" dirty="0" smtClean="0"/>
              <a:t>We assume a shared public source of randomness.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3326100" y="4694360"/>
            <a:ext cx="2773427" cy="604563"/>
          </a:xfrm>
          <a:prstGeom prst="wedgeRoundRectCallout">
            <a:avLst>
              <a:gd name="adj1" fmla="val -89495"/>
              <a:gd name="adj2" fmla="val 25577"/>
              <a:gd name="adj3" fmla="val 16667"/>
            </a:avLst>
          </a:prstGeom>
          <a:solidFill>
            <a:srgbClr val="FF99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319802" y="5345523"/>
            <a:ext cx="2802396" cy="565519"/>
          </a:xfrm>
          <a:prstGeom prst="wedgeRoundRectCallout">
            <a:avLst>
              <a:gd name="adj1" fmla="val 76194"/>
              <a:gd name="adj2" fmla="val -75553"/>
              <a:gd name="adj3" fmla="val 16667"/>
            </a:avLst>
          </a:prstGeom>
          <a:solidFill>
            <a:srgbClr val="99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7" name="Group 10"/>
          <p:cNvGrpSpPr/>
          <p:nvPr/>
        </p:nvGrpSpPr>
        <p:grpSpPr>
          <a:xfrm>
            <a:off x="703810" y="4830389"/>
            <a:ext cx="1494175" cy="1682835"/>
            <a:chOff x="1095727" y="3635956"/>
            <a:chExt cx="1009787" cy="1029206"/>
          </a:xfrm>
        </p:grpSpPr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727" y="3635956"/>
              <a:ext cx="1009787" cy="1029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1800514" y="4306118"/>
              <a:ext cx="303099" cy="356263"/>
            </a:xfrm>
            <a:prstGeom prst="rect">
              <a:avLst/>
            </a:prstGeom>
            <a:solidFill>
              <a:srgbClr val="FFFFFF">
                <a:alpha val="4509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CA" sz="3200" b="1" dirty="0" smtClean="0">
                  <a:solidFill>
                    <a:schemeClr val="bg1"/>
                  </a:solidFill>
                  <a:latin typeface="+mj-lt"/>
                </a:rPr>
                <a:t>A</a:t>
              </a:r>
              <a:endParaRPr lang="en-CA" sz="3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0" name="Group 14"/>
          <p:cNvGrpSpPr/>
          <p:nvPr/>
        </p:nvGrpSpPr>
        <p:grpSpPr>
          <a:xfrm>
            <a:off x="6952863" y="4830390"/>
            <a:ext cx="1415918" cy="1684745"/>
            <a:chOff x="1043609" y="4305122"/>
            <a:chExt cx="1007100" cy="1097679"/>
          </a:xfrm>
        </p:grpSpPr>
        <p:pic>
          <p:nvPicPr>
            <p:cNvPr id="11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9" y="4305122"/>
              <a:ext cx="1007100" cy="1097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1727420" y="5017486"/>
              <a:ext cx="318689" cy="381004"/>
            </a:xfrm>
            <a:prstGeom prst="rect">
              <a:avLst/>
            </a:prstGeom>
            <a:solidFill>
              <a:srgbClr val="FFFFFF">
                <a:alpha val="4509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CA" sz="3200" b="1" dirty="0" smtClean="0">
                  <a:solidFill>
                    <a:schemeClr val="bg1"/>
                  </a:solidFill>
                  <a:latin typeface="+mj-lt"/>
                </a:rPr>
                <a:t>B</a:t>
              </a:r>
              <a:endParaRPr lang="en-CA" sz="3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3" name="Cloud Callout 12"/>
          <p:cNvSpPr/>
          <p:nvPr/>
        </p:nvSpPr>
        <p:spPr>
          <a:xfrm>
            <a:off x="688697" y="3681723"/>
            <a:ext cx="1609647" cy="869058"/>
          </a:xfrm>
          <a:prstGeom prst="cloudCallout">
            <a:avLst>
              <a:gd name="adj1" fmla="val 9214"/>
              <a:gd name="adj2" fmla="val 96413"/>
            </a:avLst>
          </a:prstGeom>
          <a:solidFill>
            <a:srgbClr val="FF99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X</a:t>
            </a:r>
            <a:endParaRPr lang="en-US" sz="3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Cloud Callout 13"/>
          <p:cNvSpPr/>
          <p:nvPr/>
        </p:nvSpPr>
        <p:spPr>
          <a:xfrm>
            <a:off x="6879159" y="3675425"/>
            <a:ext cx="1609647" cy="869058"/>
          </a:xfrm>
          <a:prstGeom prst="cloudCallout">
            <a:avLst>
              <a:gd name="adj1" fmla="val -10504"/>
              <a:gd name="adj2" fmla="val 92935"/>
            </a:avLst>
          </a:prstGeom>
          <a:solidFill>
            <a:srgbClr val="99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Y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849880" y="3177540"/>
            <a:ext cx="3528060" cy="11201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n-US" sz="6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>
            <a:off x="4684545" y="6032959"/>
            <a:ext cx="2716" cy="699378"/>
          </a:xfrm>
          <a:prstGeom prst="line">
            <a:avLst/>
          </a:prstGeom>
          <a:solidFill>
            <a:srgbClr val="FFFF66"/>
          </a:solidFill>
          <a:ln w="101600"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65907"/>
            <a:ext cx="7772400" cy="1143000"/>
          </a:xfrm>
        </p:spPr>
        <p:txBody>
          <a:bodyPr/>
          <a:lstStyle/>
          <a:p>
            <a:r>
              <a:rPr lang="en-US" dirty="0" smtClean="0"/>
              <a:t>The communication complexity of EQ(X,Y)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7507"/>
            <a:ext cx="7772400" cy="4114800"/>
          </a:xfrm>
        </p:spPr>
        <p:txBody>
          <a:bodyPr/>
          <a:lstStyle/>
          <a:p>
            <a:r>
              <a:rPr lang="en-US" dirty="0" smtClean="0"/>
              <a:t>The communication complexity of equality: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R(EQ,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) </a:t>
            </a:r>
            <a:r>
              <a:rPr lang="en-US" dirty="0" smtClean="0">
                <a:solidFill>
                  <a:schemeClr val="tx2"/>
                </a:solidFill>
                <a:latin typeface="Calibri"/>
                <a:cs typeface="Calibri"/>
              </a:rPr>
              <a:t>≈ log 1/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endParaRPr lang="en-US" dirty="0" smtClean="0"/>
          </a:p>
          <a:p>
            <a:r>
              <a:rPr lang="en-US" dirty="0" smtClean="0"/>
              <a:t>Send </a:t>
            </a:r>
            <a:r>
              <a:rPr lang="en-US" dirty="0" smtClean="0">
                <a:solidFill>
                  <a:schemeClr val="tx2"/>
                </a:solidFill>
                <a:latin typeface="Calibri"/>
                <a:cs typeface="Calibri"/>
              </a:rPr>
              <a:t>log 1/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US" dirty="0" smtClean="0"/>
              <a:t> random hash functions applied to the inputs. Accept if all of them agree. </a:t>
            </a:r>
          </a:p>
          <a:p>
            <a:r>
              <a:rPr lang="en-US" dirty="0" smtClean="0"/>
              <a:t>What if 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=0?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R(EQ,0) </a:t>
            </a:r>
            <a:r>
              <a:rPr lang="en-US" dirty="0" smtClean="0">
                <a:solidFill>
                  <a:schemeClr val="tx2"/>
                </a:solidFill>
                <a:latin typeface="Calibri"/>
                <a:cs typeface="Calibri"/>
              </a:rPr>
              <a:t>≈ n,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smtClean="0"/>
              <a:t>where</a:t>
            </a:r>
            <a:r>
              <a:rPr lang="en-US" dirty="0" smtClean="0">
                <a:solidFill>
                  <a:schemeClr val="tx2"/>
                </a:solidFill>
              </a:rPr>
              <a:t> X,Y </a:t>
            </a:r>
            <a:r>
              <a:rPr lang="en-US" dirty="0" smtClean="0"/>
              <a:t>in</a:t>
            </a:r>
            <a:r>
              <a:rPr lang="en-US" dirty="0" smtClean="0">
                <a:solidFill>
                  <a:schemeClr val="tx2"/>
                </a:solidFill>
              </a:rPr>
              <a:t> {0,1}</a:t>
            </a:r>
            <a:r>
              <a:rPr lang="en-US" baseline="30000" dirty="0" smtClean="0">
                <a:solidFill>
                  <a:schemeClr val="tx2"/>
                </a:solidFill>
              </a:rPr>
              <a:t>n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601980"/>
            <a:ext cx="7993380" cy="1104900"/>
          </a:xfrm>
        </p:spPr>
        <p:txBody>
          <a:bodyPr/>
          <a:lstStyle/>
          <a:p>
            <a:r>
              <a:rPr lang="en-US" dirty="0" smtClean="0"/>
              <a:t>Information in a two-way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41732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H(X)</a:t>
            </a:r>
            <a:r>
              <a:rPr lang="en-US" dirty="0" smtClean="0"/>
              <a:t> is the “inherent information cost” of sending a message distributed according to </a:t>
            </a:r>
            <a:r>
              <a:rPr lang="en-US" dirty="0" smtClean="0">
                <a:solidFill>
                  <a:schemeClr val="tx2"/>
                </a:solidFill>
              </a:rPr>
              <a:t>X</a:t>
            </a:r>
            <a:r>
              <a:rPr lang="en-US" dirty="0" smtClean="0"/>
              <a:t> over the channel.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2984" y="3591086"/>
            <a:ext cx="16668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272" y="3663094"/>
            <a:ext cx="2286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ight Arrow 7"/>
          <p:cNvSpPr/>
          <p:nvPr/>
        </p:nvSpPr>
        <p:spPr>
          <a:xfrm>
            <a:off x="2748528" y="4095142"/>
            <a:ext cx="4104456" cy="648072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communication channel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4272" y="4806672"/>
            <a:ext cx="792088" cy="461665"/>
          </a:xfrm>
          <a:prstGeom prst="rect">
            <a:avLst/>
          </a:prstGeom>
          <a:solidFill>
            <a:srgbClr val="404040">
              <a:alpha val="6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Alice</a:t>
            </a:r>
            <a:endParaRPr lang="en-US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48221" y="4760858"/>
            <a:ext cx="792088" cy="461665"/>
          </a:xfrm>
          <a:prstGeom prst="rect">
            <a:avLst/>
          </a:prstGeom>
          <a:solidFill>
            <a:srgbClr val="404040">
              <a:alpha val="6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Bob</a:t>
            </a:r>
            <a:endParaRPr lang="en-US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0996" y="4661148"/>
            <a:ext cx="13944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X</a:t>
            </a:r>
            <a:endParaRPr lang="en-US" sz="66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91868" y="5037504"/>
            <a:ext cx="3158836" cy="1544665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Calibri" pitchFamily="34" charset="0"/>
                <a:cs typeface="Calibri" pitchFamily="34" charset="0"/>
              </a:rPr>
              <a:t>What is the two-way analogue of </a:t>
            </a:r>
            <a:r>
              <a:rPr lang="en-CA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H(X)</a:t>
            </a:r>
            <a:r>
              <a:rPr lang="en-CA" dirty="0" smtClean="0">
                <a:latin typeface="Calibri" pitchFamily="34" charset="0"/>
                <a:cs typeface="Calibri" pitchFamily="34" charset="0"/>
              </a:rPr>
              <a:t>?</a:t>
            </a:r>
            <a:endParaRPr lang="en-CA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1.38889E-6 -3.7037E-7 L 0.29323 -0.0011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00" y="-1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609600"/>
            <a:ext cx="8488680" cy="1143000"/>
          </a:xfrm>
        </p:spPr>
        <p:txBody>
          <a:bodyPr/>
          <a:lstStyle/>
          <a:p>
            <a:r>
              <a:rPr lang="en-US" dirty="0" smtClean="0"/>
              <a:t>Entropy of interactive computation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271260" y="3924300"/>
            <a:ext cx="731520" cy="60198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 flipV="1">
            <a:off x="2369820" y="4015740"/>
            <a:ext cx="693420" cy="57912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ular Callout 6"/>
          <p:cNvSpPr/>
          <p:nvPr/>
        </p:nvSpPr>
        <p:spPr>
          <a:xfrm>
            <a:off x="3425160" y="4488620"/>
            <a:ext cx="2773427" cy="604563"/>
          </a:xfrm>
          <a:prstGeom prst="wedgeRoundRectCallout">
            <a:avLst>
              <a:gd name="adj1" fmla="val -89495"/>
              <a:gd name="adj2" fmla="val 25577"/>
              <a:gd name="adj3" fmla="val 16667"/>
            </a:avLst>
          </a:prstGeom>
          <a:solidFill>
            <a:srgbClr val="FF99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3418862" y="5139783"/>
            <a:ext cx="2802396" cy="565519"/>
          </a:xfrm>
          <a:prstGeom prst="wedgeRoundRectCallout">
            <a:avLst>
              <a:gd name="adj1" fmla="val 76194"/>
              <a:gd name="adj2" fmla="val -75553"/>
              <a:gd name="adj3" fmla="val 16667"/>
            </a:avLst>
          </a:prstGeom>
          <a:solidFill>
            <a:srgbClr val="99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9" name="Group 10"/>
          <p:cNvGrpSpPr/>
          <p:nvPr/>
        </p:nvGrpSpPr>
        <p:grpSpPr>
          <a:xfrm>
            <a:off x="802870" y="4624649"/>
            <a:ext cx="1494175" cy="1682835"/>
            <a:chOff x="1095727" y="3635956"/>
            <a:chExt cx="1009787" cy="1029206"/>
          </a:xfrm>
        </p:grpSpPr>
        <p:pic>
          <p:nvPicPr>
            <p:cNvPr id="10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727" y="3635956"/>
              <a:ext cx="1009787" cy="1029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800514" y="4306118"/>
              <a:ext cx="303099" cy="356263"/>
            </a:xfrm>
            <a:prstGeom prst="rect">
              <a:avLst/>
            </a:prstGeom>
            <a:solidFill>
              <a:srgbClr val="FFFFFF">
                <a:alpha val="4509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CA" sz="3200" b="1" dirty="0" smtClean="0">
                  <a:solidFill>
                    <a:schemeClr val="bg1"/>
                  </a:solidFill>
                  <a:latin typeface="+mj-lt"/>
                </a:rPr>
                <a:t>A</a:t>
              </a:r>
              <a:endParaRPr lang="en-CA" sz="3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2" name="Group 14"/>
          <p:cNvGrpSpPr/>
          <p:nvPr/>
        </p:nvGrpSpPr>
        <p:grpSpPr>
          <a:xfrm>
            <a:off x="7051923" y="4624650"/>
            <a:ext cx="1415918" cy="1684745"/>
            <a:chOff x="1043609" y="4305122"/>
            <a:chExt cx="1007100" cy="1097679"/>
          </a:xfrm>
        </p:grpSpPr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9" y="4305122"/>
              <a:ext cx="1007100" cy="1097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1727420" y="5017486"/>
              <a:ext cx="318689" cy="381004"/>
            </a:xfrm>
            <a:prstGeom prst="rect">
              <a:avLst/>
            </a:prstGeom>
            <a:solidFill>
              <a:srgbClr val="FFFFFF">
                <a:alpha val="4509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CA" sz="3200" b="1" dirty="0" smtClean="0">
                  <a:solidFill>
                    <a:schemeClr val="bg1"/>
                  </a:solidFill>
                  <a:latin typeface="+mj-lt"/>
                </a:rPr>
                <a:t>B</a:t>
              </a:r>
              <a:endParaRPr lang="en-CA" sz="3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5" name="Cloud Callout 14"/>
          <p:cNvSpPr/>
          <p:nvPr/>
        </p:nvSpPr>
        <p:spPr>
          <a:xfrm>
            <a:off x="787757" y="3475983"/>
            <a:ext cx="1609647" cy="869058"/>
          </a:xfrm>
          <a:prstGeom prst="cloudCallout">
            <a:avLst>
              <a:gd name="adj1" fmla="val 9214"/>
              <a:gd name="adj2" fmla="val 96413"/>
            </a:avLst>
          </a:prstGeom>
          <a:solidFill>
            <a:srgbClr val="FF99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X</a:t>
            </a:r>
            <a:endParaRPr lang="en-US" sz="3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Cloud Callout 15"/>
          <p:cNvSpPr/>
          <p:nvPr/>
        </p:nvSpPr>
        <p:spPr>
          <a:xfrm>
            <a:off x="6978219" y="3469685"/>
            <a:ext cx="1609647" cy="869058"/>
          </a:xfrm>
          <a:prstGeom prst="cloudCallout">
            <a:avLst>
              <a:gd name="adj1" fmla="val -10504"/>
              <a:gd name="adj2" fmla="val 92935"/>
            </a:avLst>
          </a:prstGeom>
          <a:solidFill>
            <a:srgbClr val="99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Y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948940" y="2971800"/>
            <a:ext cx="3528060" cy="11201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n-US" sz="6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685800" y="1722120"/>
            <a:ext cx="8100060" cy="1455420"/>
          </a:xfrm>
        </p:spPr>
        <p:txBody>
          <a:bodyPr/>
          <a:lstStyle/>
          <a:p>
            <a:r>
              <a:rPr lang="en-US" dirty="0" smtClean="0"/>
              <a:t>“Inherent information cost” of </a:t>
            </a:r>
            <a:r>
              <a:rPr lang="en-US" i="1" dirty="0" smtClean="0"/>
              <a:t>interactive</a:t>
            </a:r>
            <a:r>
              <a:rPr lang="en-US" dirty="0" smtClean="0"/>
              <a:t> two-party tasks. </a:t>
            </a:r>
            <a:endParaRPr lang="en-US" dirty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>
            <a:off x="4820060" y="5837016"/>
            <a:ext cx="2716" cy="699378"/>
          </a:xfrm>
          <a:prstGeom prst="line">
            <a:avLst/>
          </a:prstGeom>
          <a:solidFill>
            <a:srgbClr val="FFFF66"/>
          </a:solidFill>
          <a:ln w="101600"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486" y="243840"/>
            <a:ext cx="7772400" cy="1143000"/>
          </a:xfrm>
        </p:spPr>
        <p:txBody>
          <a:bodyPr/>
          <a:lstStyle/>
          <a:p>
            <a:r>
              <a:rPr lang="en-CA" dirty="0" smtClean="0"/>
              <a:t>One more definition: </a:t>
            </a:r>
            <a:br>
              <a:rPr lang="en-CA" dirty="0" smtClean="0"/>
            </a:br>
            <a:r>
              <a:rPr lang="en-CA" dirty="0" smtClean="0"/>
              <a:t>Mutual Information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486" y="1615440"/>
            <a:ext cx="7772400" cy="4114800"/>
          </a:xfrm>
        </p:spPr>
        <p:txBody>
          <a:bodyPr/>
          <a:lstStyle/>
          <a:p>
            <a:r>
              <a:rPr lang="en-CA" dirty="0" smtClean="0"/>
              <a:t>The mutual information of two random variables is the amount of information knowing one reveals about the other:</a:t>
            </a:r>
          </a:p>
          <a:p>
            <a:pPr marL="0" indent="0" algn="ctr">
              <a:buNone/>
            </a:pPr>
            <a:r>
              <a:rPr lang="en-CA" dirty="0" smtClean="0">
                <a:solidFill>
                  <a:schemeClr val="tx2"/>
                </a:solidFill>
              </a:rPr>
              <a:t>I(A;B) = H(A)+H(B)-H(AB)</a:t>
            </a:r>
          </a:p>
          <a:p>
            <a:r>
              <a:rPr lang="en-CA" dirty="0" smtClean="0"/>
              <a:t>If </a:t>
            </a:r>
            <a:r>
              <a:rPr lang="en-CA" dirty="0" smtClean="0">
                <a:solidFill>
                  <a:schemeClr val="tx2"/>
                </a:solidFill>
              </a:rPr>
              <a:t>A,B</a:t>
            </a:r>
            <a:r>
              <a:rPr lang="en-CA" dirty="0" smtClean="0"/>
              <a:t> are independent, </a:t>
            </a:r>
            <a:r>
              <a:rPr lang="en-CA" dirty="0" smtClean="0">
                <a:solidFill>
                  <a:schemeClr val="tx2"/>
                </a:solidFill>
              </a:rPr>
              <a:t>I(A;B)=0.</a:t>
            </a:r>
          </a:p>
          <a:p>
            <a:r>
              <a:rPr lang="en-CA" dirty="0" smtClean="0">
                <a:solidFill>
                  <a:schemeClr val="tx2"/>
                </a:solidFill>
              </a:rPr>
              <a:t>I(A;A)=H(A).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095897" y="4458731"/>
            <a:ext cx="2704012" cy="2090057"/>
          </a:xfrm>
          <a:prstGeom prst="ellipse">
            <a:avLst/>
          </a:prstGeom>
          <a:solidFill>
            <a:srgbClr val="FF9999">
              <a:alpha val="69804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Oval 5"/>
          <p:cNvSpPr/>
          <p:nvPr/>
        </p:nvSpPr>
        <p:spPr>
          <a:xfrm>
            <a:off x="4447903" y="4441371"/>
            <a:ext cx="2704012" cy="2090057"/>
          </a:xfrm>
          <a:prstGeom prst="ellipse">
            <a:avLst/>
          </a:prstGeom>
          <a:solidFill>
            <a:srgbClr val="99FF99">
              <a:alpha val="69804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3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154" y="5194011"/>
            <a:ext cx="947057" cy="584775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H(A)</a:t>
            </a:r>
            <a:endParaRPr lang="en-CA" sz="32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04559" y="5184651"/>
            <a:ext cx="947057" cy="584775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H(B)</a:t>
            </a:r>
            <a:endParaRPr lang="en-CA" sz="32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3770" y="5211371"/>
            <a:ext cx="10624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I(A,B)</a:t>
            </a:r>
            <a:endParaRPr lang="en-CA" sz="28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102247" y="4458731"/>
            <a:ext cx="2704012" cy="209005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899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cost of a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35780"/>
          </a:xfrm>
        </p:spPr>
        <p:txBody>
          <a:bodyPr/>
          <a:lstStyle/>
          <a:p>
            <a:r>
              <a:rPr lang="en-CA" dirty="0" smtClean="0">
                <a:sym typeface="Mathematica1"/>
              </a:rPr>
              <a:t>[</a:t>
            </a:r>
            <a:r>
              <a:rPr lang="en-US" dirty="0" smtClean="0"/>
              <a:t>Chakrabarti-Shi-Wirth-Yao-01, </a:t>
            </a:r>
            <a:r>
              <a:rPr lang="en-CA" dirty="0" smtClean="0">
                <a:sym typeface="Mathematica1"/>
              </a:rPr>
              <a:t>Bar-Yossef-Jayram-Kumar-Sivakumar-04, Barak-B-Chen-Rao-10].</a:t>
            </a:r>
          </a:p>
          <a:p>
            <a:r>
              <a:rPr lang="en-CA" b="1" u="sng" dirty="0" smtClean="0">
                <a:sym typeface="Mathematica1"/>
              </a:rPr>
              <a:t>Caution</a:t>
            </a:r>
            <a:r>
              <a:rPr lang="en-CA" dirty="0" smtClean="0">
                <a:sym typeface="Mathematica1"/>
              </a:rPr>
              <a:t>: different papers use “information cost” to denote different things!</a:t>
            </a:r>
          </a:p>
          <a:p>
            <a:r>
              <a:rPr lang="en-CA" dirty="0" smtClean="0">
                <a:sym typeface="Mathematica1"/>
              </a:rPr>
              <a:t>Today, we have a better understanding of the relationship between those different things.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138243" name="Picture 3" descr="C:\Users\Mark\AppData\Local\Microsoft\Windows\Temporary Internet Files\Content.IE5\2B95Z88K\MC90005628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9" y="3481710"/>
            <a:ext cx="809896" cy="1093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93576"/>
            <a:ext cx="7772400" cy="1143000"/>
          </a:xfrm>
        </p:spPr>
        <p:txBody>
          <a:bodyPr/>
          <a:lstStyle/>
          <a:p>
            <a:r>
              <a:rPr lang="en-US" dirty="0" smtClean="0"/>
              <a:t>Prelude: one-way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65176"/>
            <a:ext cx="7772400" cy="1447800"/>
          </a:xfrm>
        </p:spPr>
        <p:txBody>
          <a:bodyPr/>
          <a:lstStyle/>
          <a:p>
            <a:r>
              <a:rPr lang="en-US" u="sng" dirty="0" smtClean="0"/>
              <a:t>Basic goal</a:t>
            </a:r>
            <a:r>
              <a:rPr lang="en-US" dirty="0" smtClean="0"/>
              <a:t>: send a message from Alice to Bob over a channel.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509558"/>
            <a:ext cx="16668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9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581566"/>
            <a:ext cx="2286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5309758"/>
            <a:ext cx="107157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ight Arrow 16"/>
          <p:cNvSpPr/>
          <p:nvPr/>
        </p:nvSpPr>
        <p:spPr>
          <a:xfrm>
            <a:off x="2699792" y="4013614"/>
            <a:ext cx="4104456" cy="648072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communication channel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5003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5453774"/>
            <a:ext cx="838215" cy="7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5453774"/>
            <a:ext cx="838215" cy="7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395536" y="4725144"/>
            <a:ext cx="792088" cy="461665"/>
          </a:xfrm>
          <a:prstGeom prst="rect">
            <a:avLst/>
          </a:prstGeom>
          <a:solidFill>
            <a:srgbClr val="404040">
              <a:alpha val="6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Alice</a:t>
            </a:r>
            <a:endParaRPr lang="en-US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99485" y="4679330"/>
            <a:ext cx="792088" cy="461665"/>
          </a:xfrm>
          <a:prstGeom prst="rect">
            <a:avLst/>
          </a:prstGeom>
          <a:solidFill>
            <a:srgbClr val="404040">
              <a:alpha val="6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Bob</a:t>
            </a:r>
            <a:endParaRPr lang="en-US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40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cost of a protocol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807" y="1730296"/>
            <a:ext cx="7772400" cy="1078218"/>
          </a:xfrm>
        </p:spPr>
        <p:txBody>
          <a:bodyPr/>
          <a:lstStyle/>
          <a:p>
            <a:r>
              <a:rPr lang="en-US" dirty="0" smtClean="0"/>
              <a:t>Prior distribution: </a:t>
            </a:r>
            <a:r>
              <a:rPr lang="en-US" dirty="0" smtClean="0">
                <a:solidFill>
                  <a:schemeClr val="tx2"/>
                </a:solidFill>
              </a:rPr>
              <a:t>(X,Y) ~ </a:t>
            </a:r>
            <a:r>
              <a:rPr lang="el-GR" dirty="0" smtClean="0">
                <a:solidFill>
                  <a:schemeClr val="tx2"/>
                </a:solidFill>
              </a:rPr>
              <a:t>μ</a:t>
            </a:r>
            <a:r>
              <a:rPr lang="en-CA" dirty="0" smtClean="0">
                <a:solidFill>
                  <a:schemeClr val="tx2"/>
                </a:solidFill>
              </a:rPr>
              <a:t>.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5" name="Group 10"/>
          <p:cNvGrpSpPr/>
          <p:nvPr/>
        </p:nvGrpSpPr>
        <p:grpSpPr>
          <a:xfrm>
            <a:off x="581890" y="3714603"/>
            <a:ext cx="1494175" cy="1682835"/>
            <a:chOff x="1095727" y="3635956"/>
            <a:chExt cx="1009787" cy="1029206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727" y="3635956"/>
              <a:ext cx="1009787" cy="1029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800514" y="4306118"/>
              <a:ext cx="303099" cy="356263"/>
            </a:xfrm>
            <a:prstGeom prst="rect">
              <a:avLst/>
            </a:prstGeom>
            <a:solidFill>
              <a:srgbClr val="FFFFFF">
                <a:alpha val="4509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CA" sz="3200" b="1" dirty="0" smtClean="0">
                  <a:solidFill>
                    <a:schemeClr val="bg1"/>
                  </a:solidFill>
                  <a:latin typeface="+mj-lt"/>
                </a:rPr>
                <a:t>A</a:t>
              </a:r>
              <a:endParaRPr lang="en-CA" sz="3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8" name="Group 14"/>
          <p:cNvGrpSpPr/>
          <p:nvPr/>
        </p:nvGrpSpPr>
        <p:grpSpPr>
          <a:xfrm>
            <a:off x="6830943" y="3714604"/>
            <a:ext cx="1415918" cy="1684745"/>
            <a:chOff x="1043609" y="4305122"/>
            <a:chExt cx="1007100" cy="1097679"/>
          </a:xfrm>
        </p:grpSpPr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9" y="4305122"/>
              <a:ext cx="1007100" cy="1097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727420" y="5017486"/>
              <a:ext cx="318689" cy="381004"/>
            </a:xfrm>
            <a:prstGeom prst="rect">
              <a:avLst/>
            </a:prstGeom>
            <a:solidFill>
              <a:srgbClr val="FFFFFF">
                <a:alpha val="4509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CA" sz="3200" b="1" dirty="0" smtClean="0">
                  <a:solidFill>
                    <a:schemeClr val="bg1"/>
                  </a:solidFill>
                  <a:latin typeface="+mj-lt"/>
                </a:rPr>
                <a:t>B</a:t>
              </a:r>
              <a:endParaRPr lang="en-CA" sz="3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1" name="Cloud Callout 10"/>
          <p:cNvSpPr/>
          <p:nvPr/>
        </p:nvSpPr>
        <p:spPr>
          <a:xfrm>
            <a:off x="566777" y="2565937"/>
            <a:ext cx="1609647" cy="869058"/>
          </a:xfrm>
          <a:prstGeom prst="cloudCallout">
            <a:avLst>
              <a:gd name="adj1" fmla="val 9214"/>
              <a:gd name="adj2" fmla="val 96413"/>
            </a:avLst>
          </a:prstGeom>
          <a:solidFill>
            <a:srgbClr val="FF99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X</a:t>
            </a:r>
            <a:endParaRPr lang="en-US" sz="3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6757239" y="2559639"/>
            <a:ext cx="1609647" cy="869058"/>
          </a:xfrm>
          <a:prstGeom prst="cloudCallout">
            <a:avLst>
              <a:gd name="adj1" fmla="val -10504"/>
              <a:gd name="adj2" fmla="val 92935"/>
            </a:avLst>
          </a:prstGeom>
          <a:solidFill>
            <a:srgbClr val="99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Y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3219294" y="3452813"/>
            <a:ext cx="2773427" cy="1889905"/>
          </a:xfrm>
          <a:prstGeom prst="wedgeRoundRectCallout">
            <a:avLst>
              <a:gd name="adj1" fmla="val -88802"/>
              <a:gd name="adj2" fmla="val -1692"/>
              <a:gd name="adj3" fmla="val 16667"/>
            </a:avLst>
          </a:prstGeom>
          <a:solidFill>
            <a:schemeClr val="tx1">
              <a:lumMod val="85000"/>
            </a:schemeClr>
          </a:solidFill>
          <a:ln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Protocol </a:t>
            </a:r>
            <a:r>
              <a:rPr lang="el-GR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π</a:t>
            </a:r>
            <a:endParaRPr lang="en-US" sz="36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3219294" y="3452812"/>
            <a:ext cx="2773427" cy="1889905"/>
          </a:xfrm>
          <a:prstGeom prst="wedgeRoundRectCallout">
            <a:avLst>
              <a:gd name="adj1" fmla="val 81700"/>
              <a:gd name="adj2" fmla="val -1000"/>
              <a:gd name="adj3" fmla="val 16667"/>
            </a:avLst>
          </a:prstGeom>
          <a:solidFill>
            <a:schemeClr val="tx1">
              <a:lumMod val="85000"/>
            </a:schemeClr>
          </a:solidFill>
          <a:ln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Protocol transcript </a:t>
            </a:r>
            <a:r>
              <a:rPr lang="el-GR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π</a:t>
            </a:r>
            <a:endParaRPr lang="en-US" sz="36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719807" y="5431147"/>
            <a:ext cx="7772400" cy="554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I(</a:t>
            </a:r>
            <a:r>
              <a:rPr lang="el-GR" dirty="0">
                <a:solidFill>
                  <a:schemeClr val="tx2"/>
                </a:solidFill>
              </a:rPr>
              <a:t>π</a:t>
            </a:r>
            <a:r>
              <a:rPr lang="en-US" dirty="0">
                <a:solidFill>
                  <a:schemeClr val="tx2"/>
                </a:solidFill>
              </a:rPr>
              <a:t>,</a:t>
            </a:r>
            <a:r>
              <a:rPr lang="el-GR" dirty="0">
                <a:solidFill>
                  <a:schemeClr val="tx2"/>
                </a:solidFill>
              </a:rPr>
              <a:t> </a:t>
            </a:r>
            <a:r>
              <a:rPr lang="el-GR" dirty="0" smtClean="0">
                <a:solidFill>
                  <a:schemeClr val="tx2"/>
                </a:solidFill>
              </a:rPr>
              <a:t>μ</a:t>
            </a:r>
            <a:r>
              <a:rPr lang="en-CA" dirty="0" smtClean="0">
                <a:solidFill>
                  <a:schemeClr val="tx2"/>
                </a:solidFill>
              </a:rPr>
              <a:t>)</a:t>
            </a:r>
            <a:r>
              <a:rPr lang="en-US" dirty="0" smtClean="0">
                <a:solidFill>
                  <a:schemeClr val="tx2"/>
                </a:solidFill>
              </a:rPr>
              <a:t> = I(</a:t>
            </a:r>
            <a:r>
              <a:rPr lang="el-GR" dirty="0" smtClean="0">
                <a:solidFill>
                  <a:schemeClr val="tx2"/>
                </a:solidFill>
              </a:rPr>
              <a:t>π</a:t>
            </a:r>
            <a:r>
              <a:rPr lang="en-CA" dirty="0" smtClean="0">
                <a:solidFill>
                  <a:schemeClr val="tx2"/>
                </a:solidFill>
              </a:rPr>
              <a:t>;Y|X)           +               I(</a:t>
            </a:r>
            <a:r>
              <a:rPr lang="el-GR" dirty="0" smtClean="0">
                <a:solidFill>
                  <a:schemeClr val="tx2"/>
                </a:solidFill>
              </a:rPr>
              <a:t>π</a:t>
            </a:r>
            <a:r>
              <a:rPr lang="en-CA" dirty="0" smtClean="0">
                <a:solidFill>
                  <a:schemeClr val="tx2"/>
                </a:solidFill>
              </a:rPr>
              <a:t>;X|Y)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598578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atin typeface="Calibri" pitchFamily="34" charset="0"/>
                <a:cs typeface="Calibri" pitchFamily="34" charset="0"/>
              </a:rPr>
              <a:t>what Alice learns about </a:t>
            </a:r>
            <a:r>
              <a:rPr lang="en-CA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Y</a:t>
            </a:r>
            <a:r>
              <a:rPr lang="en-CA" sz="3200" dirty="0" smtClean="0">
                <a:latin typeface="Calibri" pitchFamily="34" charset="0"/>
                <a:cs typeface="Calibri" pitchFamily="34" charset="0"/>
              </a:rPr>
              <a:t>  + </a:t>
            </a:r>
            <a:r>
              <a:rPr lang="en-CA" sz="3200" dirty="0">
                <a:latin typeface="Calibri" pitchFamily="34" charset="0"/>
                <a:cs typeface="Calibri" pitchFamily="34" charset="0"/>
              </a:rPr>
              <a:t>what </a:t>
            </a:r>
            <a:r>
              <a:rPr lang="en-CA" sz="3200" dirty="0" smtClean="0">
                <a:latin typeface="Calibri" pitchFamily="34" charset="0"/>
                <a:cs typeface="Calibri" pitchFamily="34" charset="0"/>
              </a:rPr>
              <a:t>Bob learns </a:t>
            </a:r>
            <a:r>
              <a:rPr lang="en-CA" sz="3200" dirty="0">
                <a:latin typeface="Calibri" pitchFamily="34" charset="0"/>
                <a:cs typeface="Calibri" pitchFamily="34" charset="0"/>
              </a:rPr>
              <a:t>about </a:t>
            </a:r>
            <a:r>
              <a:rPr lang="en-CA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X</a:t>
            </a:r>
            <a:endParaRPr lang="en-CA" sz="32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External information cost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807" y="1730296"/>
            <a:ext cx="7772400" cy="1078218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(X,Y) ~ </a:t>
            </a:r>
            <a:r>
              <a:rPr lang="el-GR" dirty="0" smtClean="0">
                <a:solidFill>
                  <a:schemeClr val="tx2"/>
                </a:solidFill>
              </a:rPr>
              <a:t>μ</a:t>
            </a:r>
            <a:r>
              <a:rPr lang="en-CA" dirty="0" smtClean="0">
                <a:solidFill>
                  <a:schemeClr val="tx2"/>
                </a:solidFill>
              </a:rPr>
              <a:t>.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5" name="Group 10"/>
          <p:cNvGrpSpPr/>
          <p:nvPr/>
        </p:nvGrpSpPr>
        <p:grpSpPr>
          <a:xfrm>
            <a:off x="581890" y="3714603"/>
            <a:ext cx="1494175" cy="1682835"/>
            <a:chOff x="1095727" y="3635956"/>
            <a:chExt cx="1009787" cy="1029206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727" y="3635956"/>
              <a:ext cx="1009787" cy="1029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800514" y="4306118"/>
              <a:ext cx="303099" cy="356263"/>
            </a:xfrm>
            <a:prstGeom prst="rect">
              <a:avLst/>
            </a:prstGeom>
            <a:solidFill>
              <a:srgbClr val="FFFFFF">
                <a:alpha val="4509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CA" sz="3200" b="1" dirty="0" smtClean="0">
                  <a:solidFill>
                    <a:schemeClr val="bg1"/>
                  </a:solidFill>
                  <a:latin typeface="+mj-lt"/>
                </a:rPr>
                <a:t>A</a:t>
              </a:r>
              <a:endParaRPr lang="en-CA" sz="3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8" name="Group 14"/>
          <p:cNvGrpSpPr/>
          <p:nvPr/>
        </p:nvGrpSpPr>
        <p:grpSpPr>
          <a:xfrm>
            <a:off x="6830943" y="3714604"/>
            <a:ext cx="1415918" cy="1684745"/>
            <a:chOff x="1043609" y="4305122"/>
            <a:chExt cx="1007100" cy="1097679"/>
          </a:xfrm>
        </p:grpSpPr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9" y="4305122"/>
              <a:ext cx="1007100" cy="1097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727420" y="5017486"/>
              <a:ext cx="318689" cy="381004"/>
            </a:xfrm>
            <a:prstGeom prst="rect">
              <a:avLst/>
            </a:prstGeom>
            <a:solidFill>
              <a:srgbClr val="FFFFFF">
                <a:alpha val="4509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CA" sz="3200" b="1" dirty="0" smtClean="0">
                  <a:solidFill>
                    <a:schemeClr val="bg1"/>
                  </a:solidFill>
                  <a:latin typeface="+mj-lt"/>
                </a:rPr>
                <a:t>B</a:t>
              </a:r>
              <a:endParaRPr lang="en-CA" sz="3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1" name="Cloud Callout 10"/>
          <p:cNvSpPr/>
          <p:nvPr/>
        </p:nvSpPr>
        <p:spPr>
          <a:xfrm>
            <a:off x="566777" y="2565937"/>
            <a:ext cx="1609647" cy="869058"/>
          </a:xfrm>
          <a:prstGeom prst="cloudCallout">
            <a:avLst>
              <a:gd name="adj1" fmla="val 9214"/>
              <a:gd name="adj2" fmla="val 96413"/>
            </a:avLst>
          </a:prstGeom>
          <a:solidFill>
            <a:srgbClr val="FF99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X</a:t>
            </a:r>
            <a:endParaRPr lang="en-US" sz="3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6757239" y="2559639"/>
            <a:ext cx="1609647" cy="869058"/>
          </a:xfrm>
          <a:prstGeom prst="cloudCallout">
            <a:avLst>
              <a:gd name="adj1" fmla="val -10504"/>
              <a:gd name="adj2" fmla="val 92935"/>
            </a:avLst>
          </a:prstGeom>
          <a:solidFill>
            <a:srgbClr val="99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Y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3219294" y="3452813"/>
            <a:ext cx="2773427" cy="1889905"/>
          </a:xfrm>
          <a:prstGeom prst="wedgeRoundRectCallout">
            <a:avLst>
              <a:gd name="adj1" fmla="val -88802"/>
              <a:gd name="adj2" fmla="val -1692"/>
              <a:gd name="adj3" fmla="val 16667"/>
            </a:avLst>
          </a:prstGeom>
          <a:solidFill>
            <a:schemeClr val="tx1">
              <a:lumMod val="85000"/>
            </a:schemeClr>
          </a:solidFill>
          <a:ln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Protocol </a:t>
            </a:r>
            <a:r>
              <a:rPr lang="el-GR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π</a:t>
            </a:r>
            <a:endParaRPr lang="en-US" sz="36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3219294" y="3452812"/>
            <a:ext cx="2773427" cy="1889905"/>
          </a:xfrm>
          <a:prstGeom prst="wedgeRoundRectCallout">
            <a:avLst>
              <a:gd name="adj1" fmla="val 81700"/>
              <a:gd name="adj2" fmla="val -1000"/>
              <a:gd name="adj3" fmla="val 16667"/>
            </a:avLst>
          </a:prstGeom>
          <a:solidFill>
            <a:schemeClr val="tx1">
              <a:lumMod val="85000"/>
            </a:schemeClr>
          </a:solidFill>
          <a:ln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Protocol transcript </a:t>
            </a:r>
            <a:r>
              <a:rPr lang="el-GR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π</a:t>
            </a:r>
            <a:endParaRPr lang="en-US" sz="36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719807" y="5431147"/>
            <a:ext cx="7772400" cy="554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baseline="-25000" dirty="0" err="1" smtClean="0">
                <a:solidFill>
                  <a:schemeClr val="tx2"/>
                </a:solidFill>
              </a:rPr>
              <a:t>ext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l-GR" dirty="0">
                <a:solidFill>
                  <a:schemeClr val="tx2"/>
                </a:solidFill>
              </a:rPr>
              <a:t>π</a:t>
            </a:r>
            <a:r>
              <a:rPr lang="en-US" dirty="0">
                <a:solidFill>
                  <a:schemeClr val="tx2"/>
                </a:solidFill>
              </a:rPr>
              <a:t>,</a:t>
            </a:r>
            <a:r>
              <a:rPr lang="el-GR" dirty="0">
                <a:solidFill>
                  <a:schemeClr val="tx2"/>
                </a:solidFill>
              </a:rPr>
              <a:t> </a:t>
            </a:r>
            <a:r>
              <a:rPr lang="el-GR" dirty="0" smtClean="0">
                <a:solidFill>
                  <a:schemeClr val="tx2"/>
                </a:solidFill>
              </a:rPr>
              <a:t>μ</a:t>
            </a:r>
            <a:r>
              <a:rPr lang="en-CA" dirty="0" smtClean="0">
                <a:solidFill>
                  <a:schemeClr val="tx2"/>
                </a:solidFill>
              </a:rPr>
              <a:t>)</a:t>
            </a:r>
            <a:r>
              <a:rPr lang="en-US" dirty="0" smtClean="0">
                <a:solidFill>
                  <a:schemeClr val="tx2"/>
                </a:solidFill>
              </a:rPr>
              <a:t> = I(</a:t>
            </a:r>
            <a:r>
              <a:rPr lang="el-GR" dirty="0" smtClean="0">
                <a:solidFill>
                  <a:schemeClr val="tx2"/>
                </a:solidFill>
              </a:rPr>
              <a:t>π</a:t>
            </a:r>
            <a:r>
              <a:rPr lang="en-CA" dirty="0" smtClean="0">
                <a:solidFill>
                  <a:schemeClr val="tx2"/>
                </a:solidFill>
              </a:rPr>
              <a:t>;XY)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598578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>
                <a:latin typeface="Calibri" pitchFamily="34" charset="0"/>
                <a:cs typeface="Calibri" pitchFamily="34" charset="0"/>
              </a:rPr>
              <a:t>what Charlie learns about </a:t>
            </a:r>
            <a:r>
              <a:rPr lang="en-CA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(X,Y)</a:t>
            </a:r>
            <a:endParaRPr lang="en-CA" sz="32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488829" y="1636943"/>
            <a:ext cx="2050273" cy="1640218"/>
            <a:chOff x="1849006" y="3883754"/>
            <a:chExt cx="2050273" cy="1640218"/>
          </a:xfrm>
        </p:grpSpPr>
        <p:pic>
          <p:nvPicPr>
            <p:cNvPr id="18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9006" y="3883754"/>
              <a:ext cx="2050273" cy="1640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3488829" y="4939197"/>
              <a:ext cx="410450" cy="584775"/>
            </a:xfrm>
            <a:prstGeom prst="rect">
              <a:avLst/>
            </a:prstGeom>
            <a:solidFill>
              <a:srgbClr val="FFFFFF">
                <a:alpha val="4509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CA" sz="3200" b="1" dirty="0" smtClean="0">
                  <a:solidFill>
                    <a:schemeClr val="bg1"/>
                  </a:solidFill>
                  <a:latin typeface="+mj-lt"/>
                </a:rPr>
                <a:t>C</a:t>
              </a:r>
              <a:endParaRPr lang="en-CA" sz="3200" b="1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110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" y="297180"/>
            <a:ext cx="8557260" cy="1143000"/>
          </a:xfrm>
        </p:spPr>
        <p:txBody>
          <a:bodyPr/>
          <a:lstStyle/>
          <a:p>
            <a:r>
              <a:rPr lang="en-CA" dirty="0" smtClean="0"/>
              <a:t>Another view on I and </a:t>
            </a:r>
            <a:r>
              <a:rPr lang="en-CA" dirty="0" err="1" smtClean="0"/>
              <a:t>I</a:t>
            </a:r>
            <a:r>
              <a:rPr lang="en-CA" baseline="-25000" dirty="0" err="1" smtClean="0"/>
              <a:t>ext</a:t>
            </a:r>
            <a:endParaRPr lang="en-US" sz="1800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235" y="1305753"/>
            <a:ext cx="7914743" cy="3975994"/>
          </a:xfrm>
        </p:spPr>
        <p:txBody>
          <a:bodyPr/>
          <a:lstStyle/>
          <a:p>
            <a:r>
              <a:rPr lang="en-US" dirty="0" smtClean="0"/>
              <a:t>It is always the case that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C(</a:t>
            </a:r>
            <a:r>
              <a:rPr lang="el-GR" dirty="0" smtClean="0">
                <a:solidFill>
                  <a:schemeClr val="tx2"/>
                </a:solidFill>
              </a:rPr>
              <a:t>π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l-GR" dirty="0" smtClean="0">
                <a:solidFill>
                  <a:schemeClr val="tx2"/>
                </a:solidFill>
              </a:rPr>
              <a:t> μ</a:t>
            </a:r>
            <a:r>
              <a:rPr lang="en-CA" dirty="0" smtClean="0">
                <a:solidFill>
                  <a:schemeClr val="tx2"/>
                </a:solidFill>
              </a:rPr>
              <a:t>) ≥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baseline="-25000" dirty="0" err="1" smtClean="0">
                <a:solidFill>
                  <a:schemeClr val="tx2"/>
                </a:solidFill>
              </a:rPr>
              <a:t>ext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l-GR" dirty="0" smtClean="0">
                <a:solidFill>
                  <a:schemeClr val="tx2"/>
                </a:solidFill>
              </a:rPr>
              <a:t>π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l-GR" dirty="0" smtClean="0">
                <a:solidFill>
                  <a:schemeClr val="tx2"/>
                </a:solidFill>
              </a:rPr>
              <a:t> μ</a:t>
            </a:r>
            <a:r>
              <a:rPr lang="en-CA" dirty="0" smtClean="0">
                <a:solidFill>
                  <a:schemeClr val="tx2"/>
                </a:solidFill>
              </a:rPr>
              <a:t>) ≥</a:t>
            </a:r>
            <a:r>
              <a:rPr lang="en-US" dirty="0" smtClean="0">
                <a:solidFill>
                  <a:schemeClr val="tx2"/>
                </a:solidFill>
              </a:rPr>
              <a:t> I(</a:t>
            </a:r>
            <a:r>
              <a:rPr lang="el-GR" dirty="0" smtClean="0">
                <a:solidFill>
                  <a:schemeClr val="tx2"/>
                </a:solidFill>
              </a:rPr>
              <a:t>π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l-GR" dirty="0" smtClean="0">
                <a:solidFill>
                  <a:schemeClr val="tx2"/>
                </a:solidFill>
              </a:rPr>
              <a:t> μ</a:t>
            </a:r>
            <a:r>
              <a:rPr lang="en-CA" dirty="0" smtClean="0">
                <a:solidFill>
                  <a:schemeClr val="tx2"/>
                </a:solidFill>
              </a:rPr>
              <a:t>)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baseline="-25000" dirty="0" err="1" smtClean="0">
                <a:solidFill>
                  <a:schemeClr val="tx2"/>
                </a:solidFill>
              </a:rPr>
              <a:t>ext</a:t>
            </a:r>
            <a:r>
              <a:rPr lang="en-US" dirty="0" smtClean="0"/>
              <a:t> measures the ability of Alice and Bob to compute </a:t>
            </a:r>
            <a:r>
              <a:rPr lang="en-US" dirty="0" smtClean="0">
                <a:solidFill>
                  <a:schemeClr val="tx2"/>
                </a:solidFill>
              </a:rPr>
              <a:t>F(X,Y) </a:t>
            </a:r>
            <a:r>
              <a:rPr lang="en-US" dirty="0" smtClean="0"/>
              <a:t>in an </a:t>
            </a:r>
            <a:r>
              <a:rPr lang="en-US" i="1" dirty="0" smtClean="0"/>
              <a:t>information theoretically secure </a:t>
            </a:r>
            <a:r>
              <a:rPr lang="en-US" dirty="0" smtClean="0"/>
              <a:t>way if they are afraid of </a:t>
            </a:r>
            <a:r>
              <a:rPr lang="en-US" i="1" dirty="0" smtClean="0"/>
              <a:t>an eavesdropper.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</a:t>
            </a:r>
            <a:r>
              <a:rPr lang="en-US" dirty="0" smtClean="0"/>
              <a:t> measures the ability of the parties to compute </a:t>
            </a:r>
            <a:r>
              <a:rPr lang="en-US" dirty="0" smtClean="0">
                <a:solidFill>
                  <a:schemeClr val="tx2"/>
                </a:solidFill>
              </a:rPr>
              <a:t>F(X,Y) </a:t>
            </a:r>
            <a:r>
              <a:rPr lang="en-US" dirty="0" smtClean="0"/>
              <a:t>if they are afraid of </a:t>
            </a:r>
            <a:r>
              <a:rPr lang="en-US" i="1" dirty="0" smtClean="0"/>
              <a:t>each other.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316" y="5706290"/>
            <a:ext cx="1005202" cy="861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 descr="C:\Users\Mark\AppData\Local\Microsoft\Windows\Temporary Internet Files\Content.IE5\RMCI67O2\MC90043593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972" y="5729150"/>
            <a:ext cx="1134272" cy="897231"/>
          </a:xfrm>
          <a:prstGeom prst="rect">
            <a:avLst/>
          </a:prstGeom>
          <a:noFill/>
        </p:spPr>
      </p:pic>
      <p:sp>
        <p:nvSpPr>
          <p:cNvPr id="6" name="Right Arrow 5"/>
          <p:cNvSpPr/>
          <p:nvPr/>
        </p:nvSpPr>
        <p:spPr>
          <a:xfrm>
            <a:off x="4182321" y="5969727"/>
            <a:ext cx="846879" cy="391886"/>
          </a:xfrm>
          <a:prstGeom prst="rightArrow">
            <a:avLst/>
          </a:prstGeom>
          <a:solidFill>
            <a:schemeClr val="tx1"/>
          </a:solidFill>
          <a:ln>
            <a:solidFill>
              <a:schemeClr val="bg2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060" y="5692140"/>
            <a:ext cx="734945" cy="827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289" y="5693232"/>
            <a:ext cx="696452" cy="828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ight Arrow 12"/>
          <p:cNvSpPr/>
          <p:nvPr/>
        </p:nvSpPr>
        <p:spPr>
          <a:xfrm flipH="1">
            <a:off x="6377939" y="5939247"/>
            <a:ext cx="829521" cy="391886"/>
          </a:xfrm>
          <a:prstGeom prst="rightArrow">
            <a:avLst/>
          </a:prstGeom>
          <a:solidFill>
            <a:schemeClr val="tx1"/>
          </a:solidFill>
          <a:ln>
            <a:solidFill>
              <a:schemeClr val="bg2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9" name="Group 8"/>
          <p:cNvGrpSpPr/>
          <p:nvPr/>
        </p:nvGrpSpPr>
        <p:grpSpPr>
          <a:xfrm>
            <a:off x="2534194" y="1881051"/>
            <a:ext cx="3187586" cy="627018"/>
            <a:chOff x="2534194" y="1881051"/>
            <a:chExt cx="3187586" cy="627018"/>
          </a:xfrm>
          <a:solidFill>
            <a:schemeClr val="bg1">
              <a:lumMod val="75000"/>
            </a:schemeClr>
          </a:solidFill>
        </p:grpSpPr>
        <p:sp>
          <p:nvSpPr>
            <p:cNvPr id="7" name="Rounded Rectangle 6"/>
            <p:cNvSpPr/>
            <p:nvPr/>
          </p:nvSpPr>
          <p:spPr>
            <a:xfrm>
              <a:off x="2534194" y="1881051"/>
              <a:ext cx="1461324" cy="62701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512525" y="1881051"/>
              <a:ext cx="209255" cy="62701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8585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826" y="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45674" y="977374"/>
            <a:ext cx="82411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F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is</a:t>
            </a: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“X=Y?”.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μ</a:t>
            </a: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is a distribution where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w.p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½ X=Y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w.p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½ (X,Y)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are random. </a:t>
            </a:r>
          </a:p>
        </p:txBody>
      </p:sp>
      <p:sp>
        <p:nvSpPr>
          <p:cNvPr id="23" name="Rounded Rectangular Callout 22"/>
          <p:cNvSpPr/>
          <p:nvPr/>
        </p:nvSpPr>
        <p:spPr>
          <a:xfrm>
            <a:off x="3204180" y="3604700"/>
            <a:ext cx="2773427" cy="604563"/>
          </a:xfrm>
          <a:prstGeom prst="wedgeRoundRectCallout">
            <a:avLst>
              <a:gd name="adj1" fmla="val -89495"/>
              <a:gd name="adj2" fmla="val 25577"/>
              <a:gd name="adj3" fmla="val 16667"/>
            </a:avLst>
          </a:prstGeom>
          <a:solidFill>
            <a:srgbClr val="FF99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MD5(X) </a:t>
            </a:r>
            <a:r>
              <a:rPr lang="en-US" sz="28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[128b]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3197882" y="4255863"/>
            <a:ext cx="2802396" cy="565519"/>
          </a:xfrm>
          <a:prstGeom prst="wedgeRoundRectCallout">
            <a:avLst>
              <a:gd name="adj1" fmla="val 76194"/>
              <a:gd name="adj2" fmla="val -75553"/>
              <a:gd name="adj3" fmla="val 16667"/>
            </a:avLst>
          </a:prstGeom>
          <a:solidFill>
            <a:srgbClr val="99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X=Y?</a:t>
            </a:r>
          </a:p>
        </p:txBody>
      </p:sp>
      <p:grpSp>
        <p:nvGrpSpPr>
          <p:cNvPr id="3" name="Group 10"/>
          <p:cNvGrpSpPr/>
          <p:nvPr/>
        </p:nvGrpSpPr>
        <p:grpSpPr>
          <a:xfrm>
            <a:off x="581890" y="3740729"/>
            <a:ext cx="1494175" cy="1682835"/>
            <a:chOff x="1095727" y="3635956"/>
            <a:chExt cx="1009787" cy="1029206"/>
          </a:xfrm>
        </p:grpSpPr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727" y="3635956"/>
              <a:ext cx="1009787" cy="1029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1800514" y="4306118"/>
              <a:ext cx="303099" cy="356263"/>
            </a:xfrm>
            <a:prstGeom prst="rect">
              <a:avLst/>
            </a:prstGeom>
            <a:solidFill>
              <a:srgbClr val="FFFFFF">
                <a:alpha val="4509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CA" sz="3200" b="1" dirty="0" smtClean="0">
                  <a:solidFill>
                    <a:schemeClr val="bg1"/>
                  </a:solidFill>
                  <a:latin typeface="+mj-lt"/>
                </a:rPr>
                <a:t>A</a:t>
              </a:r>
              <a:endParaRPr lang="en-CA" sz="3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5" name="Group 14"/>
          <p:cNvGrpSpPr/>
          <p:nvPr/>
        </p:nvGrpSpPr>
        <p:grpSpPr>
          <a:xfrm>
            <a:off x="6830943" y="3740730"/>
            <a:ext cx="1415918" cy="1684745"/>
            <a:chOff x="1043609" y="4305122"/>
            <a:chExt cx="1007100" cy="1097679"/>
          </a:xfrm>
        </p:grpSpPr>
        <p:pic>
          <p:nvPicPr>
            <p:cNvPr id="26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9" y="4305122"/>
              <a:ext cx="1007100" cy="1097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TextBox 26"/>
            <p:cNvSpPr txBox="1"/>
            <p:nvPr/>
          </p:nvSpPr>
          <p:spPr>
            <a:xfrm>
              <a:off x="1727420" y="5017486"/>
              <a:ext cx="318689" cy="381004"/>
            </a:xfrm>
            <a:prstGeom prst="rect">
              <a:avLst/>
            </a:prstGeom>
            <a:solidFill>
              <a:srgbClr val="FFFFFF">
                <a:alpha val="4509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CA" sz="3200" b="1" dirty="0" smtClean="0">
                  <a:solidFill>
                    <a:schemeClr val="bg1"/>
                  </a:solidFill>
                  <a:latin typeface="+mj-lt"/>
                </a:rPr>
                <a:t>B</a:t>
              </a:r>
              <a:endParaRPr lang="en-CA" sz="3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28" name="Cloud Callout 27"/>
          <p:cNvSpPr/>
          <p:nvPr/>
        </p:nvSpPr>
        <p:spPr>
          <a:xfrm>
            <a:off x="566777" y="2592063"/>
            <a:ext cx="1609647" cy="869058"/>
          </a:xfrm>
          <a:prstGeom prst="cloudCallout">
            <a:avLst>
              <a:gd name="adj1" fmla="val 9214"/>
              <a:gd name="adj2" fmla="val 96413"/>
            </a:avLst>
          </a:prstGeom>
          <a:solidFill>
            <a:srgbClr val="FF99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X</a:t>
            </a:r>
            <a:endParaRPr lang="en-US" sz="3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Cloud Callout 28"/>
          <p:cNvSpPr/>
          <p:nvPr/>
        </p:nvSpPr>
        <p:spPr>
          <a:xfrm>
            <a:off x="6757239" y="2585765"/>
            <a:ext cx="1609647" cy="869058"/>
          </a:xfrm>
          <a:prstGeom prst="cloudCallout">
            <a:avLst>
              <a:gd name="adj1" fmla="val -10504"/>
              <a:gd name="adj2" fmla="val 92935"/>
            </a:avLst>
          </a:prstGeom>
          <a:solidFill>
            <a:srgbClr val="99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Y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719807" y="5431147"/>
            <a:ext cx="7772400" cy="554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baseline="-25000" dirty="0" err="1" smtClean="0">
                <a:solidFill>
                  <a:schemeClr val="tx2"/>
                </a:solidFill>
              </a:rPr>
              <a:t>ext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l-GR" dirty="0">
                <a:solidFill>
                  <a:schemeClr val="tx2"/>
                </a:solidFill>
              </a:rPr>
              <a:t>π</a:t>
            </a:r>
            <a:r>
              <a:rPr lang="en-US" dirty="0">
                <a:solidFill>
                  <a:schemeClr val="tx2"/>
                </a:solidFill>
              </a:rPr>
              <a:t>,</a:t>
            </a:r>
            <a:r>
              <a:rPr lang="el-GR" dirty="0">
                <a:solidFill>
                  <a:schemeClr val="tx2"/>
                </a:solidFill>
              </a:rPr>
              <a:t> </a:t>
            </a:r>
            <a:r>
              <a:rPr lang="el-GR" dirty="0" smtClean="0">
                <a:solidFill>
                  <a:schemeClr val="tx2"/>
                </a:solidFill>
              </a:rPr>
              <a:t>μ</a:t>
            </a:r>
            <a:r>
              <a:rPr lang="en-CA" dirty="0" smtClean="0">
                <a:solidFill>
                  <a:schemeClr val="tx2"/>
                </a:solidFill>
              </a:rPr>
              <a:t>)</a:t>
            </a:r>
            <a:r>
              <a:rPr lang="en-US" dirty="0" smtClean="0">
                <a:solidFill>
                  <a:schemeClr val="tx2"/>
                </a:solidFill>
              </a:rPr>
              <a:t> = I(</a:t>
            </a:r>
            <a:r>
              <a:rPr lang="el-GR" dirty="0" smtClean="0">
                <a:solidFill>
                  <a:schemeClr val="tx2"/>
                </a:solidFill>
              </a:rPr>
              <a:t>π</a:t>
            </a:r>
            <a:r>
              <a:rPr lang="en-CA" dirty="0" smtClean="0">
                <a:solidFill>
                  <a:schemeClr val="tx2"/>
                </a:solidFill>
              </a:rPr>
              <a:t>;XY) = 129 bits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598578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>
                <a:latin typeface="Calibri" pitchFamily="34" charset="0"/>
                <a:cs typeface="Calibri" pitchFamily="34" charset="0"/>
              </a:rPr>
              <a:t>what Charlie learns about </a:t>
            </a:r>
            <a:r>
              <a:rPr lang="en-CA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(X,Y)</a:t>
            </a:r>
            <a:endParaRPr lang="en-CA" sz="32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460" y="2545079"/>
            <a:ext cx="1005202" cy="861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093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826" y="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45674" y="977374"/>
            <a:ext cx="82411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F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is</a:t>
            </a: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“X=Y?”.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μ</a:t>
            </a: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is a distribution where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w.p</a:t>
            </a: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. ½ X=Y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w.p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½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(X,Y)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are random. </a:t>
            </a:r>
          </a:p>
        </p:txBody>
      </p:sp>
      <p:sp>
        <p:nvSpPr>
          <p:cNvPr id="23" name="Rounded Rectangular Callout 22"/>
          <p:cNvSpPr/>
          <p:nvPr/>
        </p:nvSpPr>
        <p:spPr>
          <a:xfrm>
            <a:off x="3204180" y="3604700"/>
            <a:ext cx="2773427" cy="604563"/>
          </a:xfrm>
          <a:prstGeom prst="wedgeRoundRectCallout">
            <a:avLst>
              <a:gd name="adj1" fmla="val -89495"/>
              <a:gd name="adj2" fmla="val 25577"/>
              <a:gd name="adj3" fmla="val 16667"/>
            </a:avLst>
          </a:prstGeom>
          <a:solidFill>
            <a:srgbClr val="FF99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MD5(X) </a:t>
            </a:r>
            <a:r>
              <a:rPr lang="en-US" sz="2800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[128b</a:t>
            </a:r>
            <a:r>
              <a:rPr lang="en-US" sz="28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]</a:t>
            </a:r>
            <a:endParaRPr lang="en-US" sz="28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ounded Rectangular Callout 23"/>
          <p:cNvSpPr/>
          <p:nvPr/>
        </p:nvSpPr>
        <p:spPr>
          <a:xfrm>
            <a:off x="3197882" y="4255863"/>
            <a:ext cx="2802396" cy="565519"/>
          </a:xfrm>
          <a:prstGeom prst="wedgeRoundRectCallout">
            <a:avLst>
              <a:gd name="adj1" fmla="val 76194"/>
              <a:gd name="adj2" fmla="val -75553"/>
              <a:gd name="adj3" fmla="val 16667"/>
            </a:avLst>
          </a:prstGeom>
          <a:solidFill>
            <a:srgbClr val="99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X=Y?</a:t>
            </a:r>
          </a:p>
        </p:txBody>
      </p:sp>
      <p:grpSp>
        <p:nvGrpSpPr>
          <p:cNvPr id="3" name="Group 10"/>
          <p:cNvGrpSpPr/>
          <p:nvPr/>
        </p:nvGrpSpPr>
        <p:grpSpPr>
          <a:xfrm>
            <a:off x="581890" y="3740729"/>
            <a:ext cx="1494175" cy="1682835"/>
            <a:chOff x="1095727" y="3635956"/>
            <a:chExt cx="1009787" cy="1029206"/>
          </a:xfrm>
        </p:grpSpPr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727" y="3635956"/>
              <a:ext cx="1009787" cy="1029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1800514" y="4306118"/>
              <a:ext cx="303099" cy="356263"/>
            </a:xfrm>
            <a:prstGeom prst="rect">
              <a:avLst/>
            </a:prstGeom>
            <a:solidFill>
              <a:srgbClr val="FFFFFF">
                <a:alpha val="4509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CA" sz="3200" b="1" dirty="0" smtClean="0">
                  <a:solidFill>
                    <a:schemeClr val="bg1"/>
                  </a:solidFill>
                  <a:latin typeface="+mj-lt"/>
                </a:rPr>
                <a:t>A</a:t>
              </a:r>
              <a:endParaRPr lang="en-CA" sz="3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5" name="Group 14"/>
          <p:cNvGrpSpPr/>
          <p:nvPr/>
        </p:nvGrpSpPr>
        <p:grpSpPr>
          <a:xfrm>
            <a:off x="6830943" y="3740730"/>
            <a:ext cx="1415918" cy="1684745"/>
            <a:chOff x="1043609" y="4305122"/>
            <a:chExt cx="1007100" cy="1097679"/>
          </a:xfrm>
        </p:grpSpPr>
        <p:pic>
          <p:nvPicPr>
            <p:cNvPr id="26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9" y="4305122"/>
              <a:ext cx="1007100" cy="1097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TextBox 26"/>
            <p:cNvSpPr txBox="1"/>
            <p:nvPr/>
          </p:nvSpPr>
          <p:spPr>
            <a:xfrm>
              <a:off x="1727420" y="5017486"/>
              <a:ext cx="318689" cy="381004"/>
            </a:xfrm>
            <a:prstGeom prst="rect">
              <a:avLst/>
            </a:prstGeom>
            <a:solidFill>
              <a:srgbClr val="FFFFFF">
                <a:alpha val="4509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CA" sz="3200" b="1" dirty="0" smtClean="0">
                  <a:solidFill>
                    <a:schemeClr val="bg1"/>
                  </a:solidFill>
                  <a:latin typeface="+mj-lt"/>
                </a:rPr>
                <a:t>B</a:t>
              </a:r>
              <a:endParaRPr lang="en-CA" sz="3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28" name="Cloud Callout 27"/>
          <p:cNvSpPr/>
          <p:nvPr/>
        </p:nvSpPr>
        <p:spPr>
          <a:xfrm>
            <a:off x="566777" y="2592063"/>
            <a:ext cx="1609647" cy="869058"/>
          </a:xfrm>
          <a:prstGeom prst="cloudCallout">
            <a:avLst>
              <a:gd name="adj1" fmla="val 9214"/>
              <a:gd name="adj2" fmla="val 96413"/>
            </a:avLst>
          </a:prstGeom>
          <a:solidFill>
            <a:srgbClr val="FF99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X</a:t>
            </a:r>
            <a:endParaRPr lang="en-US" sz="3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Cloud Callout 28"/>
          <p:cNvSpPr/>
          <p:nvPr/>
        </p:nvSpPr>
        <p:spPr>
          <a:xfrm>
            <a:off x="6757239" y="2585765"/>
            <a:ext cx="1609647" cy="869058"/>
          </a:xfrm>
          <a:prstGeom prst="cloudCallout">
            <a:avLst>
              <a:gd name="adj1" fmla="val -10504"/>
              <a:gd name="adj2" fmla="val 92935"/>
            </a:avLst>
          </a:prstGeom>
          <a:solidFill>
            <a:srgbClr val="99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Y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719807" y="5431147"/>
            <a:ext cx="4792720" cy="554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I(</a:t>
            </a:r>
            <a:r>
              <a:rPr lang="el-GR" dirty="0">
                <a:solidFill>
                  <a:schemeClr val="tx2"/>
                </a:solidFill>
              </a:rPr>
              <a:t>π</a:t>
            </a:r>
            <a:r>
              <a:rPr lang="en-US" dirty="0">
                <a:solidFill>
                  <a:schemeClr val="tx2"/>
                </a:solidFill>
              </a:rPr>
              <a:t>,</a:t>
            </a:r>
            <a:r>
              <a:rPr lang="el-GR" dirty="0">
                <a:solidFill>
                  <a:schemeClr val="tx2"/>
                </a:solidFill>
              </a:rPr>
              <a:t> </a:t>
            </a:r>
            <a:r>
              <a:rPr lang="el-GR" dirty="0" smtClean="0">
                <a:solidFill>
                  <a:schemeClr val="tx2"/>
                </a:solidFill>
              </a:rPr>
              <a:t>μ</a:t>
            </a:r>
            <a:r>
              <a:rPr lang="en-CA" dirty="0" smtClean="0">
                <a:solidFill>
                  <a:schemeClr val="tx2"/>
                </a:solidFill>
              </a:rPr>
              <a:t>)</a:t>
            </a:r>
            <a:r>
              <a:rPr lang="en-US" dirty="0" smtClean="0">
                <a:solidFill>
                  <a:schemeClr val="tx2"/>
                </a:solidFill>
              </a:rPr>
              <a:t> = I(</a:t>
            </a:r>
            <a:r>
              <a:rPr lang="el-GR" dirty="0" smtClean="0">
                <a:solidFill>
                  <a:schemeClr val="tx2"/>
                </a:solidFill>
              </a:rPr>
              <a:t>π</a:t>
            </a:r>
            <a:r>
              <a:rPr lang="en-CA" dirty="0" smtClean="0">
                <a:solidFill>
                  <a:schemeClr val="tx2"/>
                </a:solidFill>
              </a:rPr>
              <a:t>;Y|X)+I(</a:t>
            </a:r>
            <a:r>
              <a:rPr lang="el-GR" dirty="0" smtClean="0">
                <a:solidFill>
                  <a:schemeClr val="tx2"/>
                </a:solidFill>
              </a:rPr>
              <a:t>π</a:t>
            </a:r>
            <a:r>
              <a:rPr lang="en-CA" dirty="0" smtClean="0">
                <a:solidFill>
                  <a:schemeClr val="tx2"/>
                </a:solidFill>
              </a:rPr>
              <a:t>;X|Y) </a:t>
            </a:r>
            <a:r>
              <a:rPr lang="en-US" dirty="0" smtClean="0">
                <a:solidFill>
                  <a:schemeClr val="tx2"/>
                </a:solidFill>
              </a:rPr>
              <a:t>≈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598578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atin typeface="Calibri" pitchFamily="34" charset="0"/>
                <a:cs typeface="Calibri" pitchFamily="34" charset="0"/>
              </a:rPr>
              <a:t>what Alice learns about </a:t>
            </a:r>
            <a:r>
              <a:rPr lang="en-CA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Y</a:t>
            </a:r>
            <a:r>
              <a:rPr lang="en-CA" sz="3200" dirty="0" smtClean="0">
                <a:latin typeface="Calibri" pitchFamily="34" charset="0"/>
                <a:cs typeface="Calibri" pitchFamily="34" charset="0"/>
              </a:rPr>
              <a:t>  + </a:t>
            </a:r>
            <a:r>
              <a:rPr lang="en-CA" sz="3200" dirty="0">
                <a:latin typeface="Calibri" pitchFamily="34" charset="0"/>
                <a:cs typeface="Calibri" pitchFamily="34" charset="0"/>
              </a:rPr>
              <a:t>what </a:t>
            </a:r>
            <a:r>
              <a:rPr lang="en-CA" sz="3200" dirty="0" smtClean="0">
                <a:latin typeface="Calibri" pitchFamily="34" charset="0"/>
                <a:cs typeface="Calibri" pitchFamily="34" charset="0"/>
              </a:rPr>
              <a:t>Bob learns </a:t>
            </a:r>
            <a:r>
              <a:rPr lang="en-CA" sz="3200" dirty="0">
                <a:latin typeface="Calibri" pitchFamily="34" charset="0"/>
                <a:cs typeface="Calibri" pitchFamily="34" charset="0"/>
              </a:rPr>
              <a:t>about </a:t>
            </a:r>
            <a:r>
              <a:rPr lang="en-CA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X</a:t>
            </a:r>
            <a:endParaRPr lang="en-CA" sz="32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5355772" y="5431147"/>
            <a:ext cx="709822" cy="554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1 +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6000279" y="5431147"/>
            <a:ext cx="2960841" cy="554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64.5 = 65.5 bits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6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(distributional) information </a:t>
            </a:r>
            <a:r>
              <a:rPr lang="en-US" i="1" dirty="0" smtClean="0"/>
              <a:t>cost of a problem </a:t>
            </a:r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63140"/>
            <a:ext cx="7772400" cy="3406140"/>
          </a:xfrm>
        </p:spPr>
        <p:txBody>
          <a:bodyPr/>
          <a:lstStyle/>
          <a:p>
            <a:r>
              <a:rPr lang="en-US" dirty="0" smtClean="0"/>
              <a:t>Recall: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C(F,</a:t>
            </a:r>
            <a:r>
              <a:rPr lang="el-GR" dirty="0" smtClean="0">
                <a:solidFill>
                  <a:schemeClr val="tx2"/>
                </a:solidFill>
              </a:rPr>
              <a:t>μ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) := min</a:t>
            </a:r>
            <a:r>
              <a:rPr lang="el-GR" baseline="-25000" dirty="0" smtClean="0">
                <a:solidFill>
                  <a:schemeClr val="tx2"/>
                </a:solidFill>
              </a:rPr>
              <a:t>π</a:t>
            </a:r>
            <a:r>
              <a:rPr lang="en-US" baseline="-25000" dirty="0" smtClean="0">
                <a:solidFill>
                  <a:schemeClr val="tx2"/>
                </a:solidFill>
              </a:rPr>
              <a:t> computes F with error</a:t>
            </a:r>
            <a:r>
              <a:rPr lang="en-CA" baseline="-25000" dirty="0" smtClean="0">
                <a:solidFill>
                  <a:schemeClr val="tx2"/>
                </a:solidFill>
              </a:rPr>
              <a:t>≤</a:t>
            </a:r>
            <a:r>
              <a:rPr lang="el-GR" baseline="-25000" dirty="0" smtClean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 C(</a:t>
            </a:r>
            <a:r>
              <a:rPr lang="el-GR" dirty="0" smtClean="0">
                <a:solidFill>
                  <a:schemeClr val="tx2"/>
                </a:solidFill>
              </a:rPr>
              <a:t>π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l-GR" dirty="0" smtClean="0">
                <a:solidFill>
                  <a:schemeClr val="tx2"/>
                </a:solidFill>
              </a:rPr>
              <a:t> μ</a:t>
            </a:r>
            <a:r>
              <a:rPr lang="en-CA" dirty="0" smtClean="0">
                <a:solidFill>
                  <a:schemeClr val="tx2"/>
                </a:solidFill>
              </a:rPr>
              <a:t>).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By analogy: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I(F,</a:t>
            </a:r>
            <a:r>
              <a:rPr lang="el-GR" dirty="0" smtClean="0">
                <a:solidFill>
                  <a:schemeClr val="tx2"/>
                </a:solidFill>
              </a:rPr>
              <a:t> μ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CA" dirty="0" smtClean="0">
                <a:solidFill>
                  <a:schemeClr val="tx2"/>
                </a:solidFill>
              </a:rPr>
              <a:t>) := </a:t>
            </a:r>
            <a:r>
              <a:rPr lang="en-CA" dirty="0" err="1" smtClean="0">
                <a:solidFill>
                  <a:schemeClr val="tx2"/>
                </a:solidFill>
              </a:rPr>
              <a:t>inf</a:t>
            </a:r>
            <a:r>
              <a:rPr lang="el-GR" baseline="-25000" dirty="0" smtClean="0">
                <a:solidFill>
                  <a:schemeClr val="tx2"/>
                </a:solidFill>
              </a:rPr>
              <a:t>π</a:t>
            </a:r>
            <a:r>
              <a:rPr lang="en-US" baseline="-25000" dirty="0" smtClean="0">
                <a:solidFill>
                  <a:schemeClr val="tx2"/>
                </a:solidFill>
              </a:rPr>
              <a:t> computes F with error</a:t>
            </a:r>
            <a:r>
              <a:rPr lang="en-CA" baseline="-25000" dirty="0" smtClean="0">
                <a:solidFill>
                  <a:schemeClr val="tx2"/>
                </a:solidFill>
              </a:rPr>
              <a:t>≤</a:t>
            </a:r>
            <a:r>
              <a:rPr lang="el-GR" baseline="-25000" dirty="0" smtClean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CA" dirty="0" smtClean="0">
                <a:solidFill>
                  <a:schemeClr val="tx2"/>
                </a:solidFill>
              </a:rPr>
              <a:t>I(</a:t>
            </a:r>
            <a:r>
              <a:rPr lang="el-GR" dirty="0" smtClean="0">
                <a:solidFill>
                  <a:schemeClr val="tx2"/>
                </a:solidFill>
              </a:rPr>
              <a:t>π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l-GR" dirty="0" smtClean="0">
                <a:solidFill>
                  <a:schemeClr val="tx2"/>
                </a:solidFill>
              </a:rPr>
              <a:t> μ</a:t>
            </a:r>
            <a:r>
              <a:rPr lang="en-CA" dirty="0" smtClean="0">
                <a:solidFill>
                  <a:schemeClr val="tx2"/>
                </a:solidFill>
              </a:rPr>
              <a:t>)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algn="ctr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baseline="-25000" dirty="0" err="1" smtClean="0">
                <a:solidFill>
                  <a:schemeClr val="tx2"/>
                </a:solidFill>
              </a:rPr>
              <a:t>ext</a:t>
            </a:r>
            <a:r>
              <a:rPr lang="en-US" baseline="-25000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(F,</a:t>
            </a:r>
            <a:r>
              <a:rPr lang="el-GR" dirty="0" smtClean="0">
                <a:solidFill>
                  <a:schemeClr val="tx2"/>
                </a:solidFill>
              </a:rPr>
              <a:t> μ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CA" dirty="0" smtClean="0">
                <a:solidFill>
                  <a:schemeClr val="tx2"/>
                </a:solidFill>
              </a:rPr>
              <a:t>) := </a:t>
            </a:r>
            <a:r>
              <a:rPr lang="en-CA" dirty="0" err="1" smtClean="0">
                <a:solidFill>
                  <a:schemeClr val="tx2"/>
                </a:solidFill>
              </a:rPr>
              <a:t>inf</a:t>
            </a:r>
            <a:r>
              <a:rPr lang="el-GR" baseline="-25000" dirty="0" smtClean="0">
                <a:solidFill>
                  <a:schemeClr val="tx2"/>
                </a:solidFill>
              </a:rPr>
              <a:t>π</a:t>
            </a:r>
            <a:r>
              <a:rPr lang="en-US" baseline="-25000" dirty="0" smtClean="0">
                <a:solidFill>
                  <a:schemeClr val="tx2"/>
                </a:solidFill>
              </a:rPr>
              <a:t> computes F with error</a:t>
            </a:r>
            <a:r>
              <a:rPr lang="en-CA" baseline="-25000" dirty="0" smtClean="0">
                <a:solidFill>
                  <a:schemeClr val="tx2"/>
                </a:solidFill>
              </a:rPr>
              <a:t>≤</a:t>
            </a:r>
            <a:r>
              <a:rPr lang="el-GR" baseline="-25000" dirty="0" smtClean="0">
                <a:solidFill>
                  <a:schemeClr val="tx2"/>
                </a:solidFill>
              </a:rPr>
              <a:t>ε</a:t>
            </a:r>
            <a:r>
              <a:rPr lang="en-CA" dirty="0" smtClean="0">
                <a:solidFill>
                  <a:schemeClr val="tx2"/>
                </a:solidFill>
              </a:rPr>
              <a:t> I</a:t>
            </a:r>
            <a:r>
              <a:rPr lang="en-US" baseline="-25000" dirty="0" smtClean="0">
                <a:solidFill>
                  <a:schemeClr val="tx2"/>
                </a:solidFill>
              </a:rPr>
              <a:t>ext </a:t>
            </a:r>
            <a:r>
              <a:rPr lang="en-CA" dirty="0" smtClean="0">
                <a:solidFill>
                  <a:schemeClr val="tx2"/>
                </a:solidFill>
              </a:rPr>
              <a:t>(</a:t>
            </a:r>
            <a:r>
              <a:rPr lang="el-GR" dirty="0" smtClean="0">
                <a:solidFill>
                  <a:schemeClr val="tx2"/>
                </a:solidFill>
              </a:rPr>
              <a:t>π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l-GR" dirty="0" smtClean="0">
                <a:solidFill>
                  <a:schemeClr val="tx2"/>
                </a:solidFill>
              </a:rPr>
              <a:t> μ</a:t>
            </a:r>
            <a:r>
              <a:rPr lang="en-CA" dirty="0" smtClean="0">
                <a:solidFill>
                  <a:schemeClr val="tx2"/>
                </a:solidFill>
              </a:rPr>
              <a:t>)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I(F,</a:t>
            </a:r>
            <a:r>
              <a:rPr lang="el-GR" dirty="0" smtClean="0"/>
              <a:t>μ</a:t>
            </a:r>
            <a:r>
              <a:rPr lang="en-US" dirty="0" smtClean="0"/>
              <a:t>,</a:t>
            </a:r>
            <a:r>
              <a:rPr lang="el-GR" dirty="0" smtClean="0"/>
              <a:t>ε</a:t>
            </a:r>
            <a:r>
              <a:rPr lang="en-US" dirty="0" smtClean="0"/>
              <a:t>) vs. C(F,</a:t>
            </a:r>
            <a:r>
              <a:rPr lang="el-GR" dirty="0" smtClean="0"/>
              <a:t>μ</a:t>
            </a:r>
            <a:r>
              <a:rPr lang="en-US" dirty="0" smtClean="0"/>
              <a:t>,</a:t>
            </a:r>
            <a:r>
              <a:rPr lang="el-GR" dirty="0" smtClean="0"/>
              <a:t>ε</a:t>
            </a:r>
            <a:r>
              <a:rPr lang="en-US" dirty="0" smtClean="0"/>
              <a:t>): compressing interactive computation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" y="2013564"/>
            <a:ext cx="1257300" cy="1775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ounded Rectangular Callout 5"/>
          <p:cNvSpPr/>
          <p:nvPr/>
        </p:nvSpPr>
        <p:spPr>
          <a:xfrm>
            <a:off x="2567940" y="2011680"/>
            <a:ext cx="6050280" cy="2202180"/>
          </a:xfrm>
          <a:prstGeom prst="wedgeRoundRectCallout">
            <a:avLst>
              <a:gd name="adj1" fmla="val -62215"/>
              <a:gd name="adj2" fmla="val 4489"/>
              <a:gd name="adj3" fmla="val 16667"/>
            </a:avLst>
          </a:prstGeom>
          <a:solidFill>
            <a:srgbClr val="99FF99"/>
          </a:solidFill>
          <a:ln>
            <a:solidFill>
              <a:srgbClr val="3F69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Source Coding Theorem</a:t>
            </a:r>
            <a:r>
              <a:rPr lang="en-US" sz="28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: the problem of sending a sample of X can be implemented in </a:t>
            </a:r>
            <a:r>
              <a:rPr lang="en-US" sz="2800" i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expected cost</a:t>
            </a:r>
            <a:r>
              <a:rPr lang="en-US" sz="28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&lt;H(X)+1 communication – the information content of X. </a:t>
            </a:r>
            <a:endParaRPr lang="en-US" sz="28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4632959"/>
            <a:ext cx="1591276" cy="1363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loud Callout 7"/>
          <p:cNvSpPr/>
          <p:nvPr/>
        </p:nvSpPr>
        <p:spPr>
          <a:xfrm>
            <a:off x="0" y="4198620"/>
            <a:ext cx="6941820" cy="2659380"/>
          </a:xfrm>
          <a:prstGeom prst="cloudCallout">
            <a:avLst>
              <a:gd name="adj1" fmla="val 57321"/>
              <a:gd name="adj2" fmla="val -24327"/>
            </a:avLst>
          </a:prstGeom>
          <a:solidFill>
            <a:srgbClr val="FF99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Is the same compression true for </a:t>
            </a:r>
            <a:r>
              <a:rPr lang="en-US" sz="2600" i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interactive</a:t>
            </a:r>
            <a:r>
              <a:rPr lang="en-US" sz="2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protocols?</a:t>
            </a:r>
          </a:p>
          <a:p>
            <a:pPr algn="ctr"/>
            <a:r>
              <a:rPr lang="en-US" sz="2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Can F be solved in </a:t>
            </a:r>
            <a:r>
              <a:rPr lang="en-US" sz="28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I(F,</a:t>
            </a:r>
            <a:r>
              <a:rPr lang="el-GR" sz="28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μ</a:t>
            </a:r>
            <a:r>
              <a:rPr lang="en-US" sz="28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,</a:t>
            </a:r>
            <a:r>
              <a:rPr lang="el-GR" sz="28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ε</a:t>
            </a:r>
            <a:r>
              <a:rPr lang="en-US" sz="28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n-CA" sz="2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communication? </a:t>
            </a:r>
          </a:p>
          <a:p>
            <a:pPr algn="ctr"/>
            <a:r>
              <a:rPr lang="en-CA" sz="2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Or in </a:t>
            </a:r>
            <a:r>
              <a:rPr lang="en-US" sz="2800" dirty="0" err="1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800" baseline="-25000" dirty="0" err="1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ext</a:t>
            </a:r>
            <a:r>
              <a:rPr lang="en-US" sz="28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(F,</a:t>
            </a:r>
            <a:r>
              <a:rPr lang="el-GR" sz="28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μ</a:t>
            </a:r>
            <a:r>
              <a:rPr lang="en-US" sz="28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,</a:t>
            </a:r>
            <a:r>
              <a:rPr lang="el-GR" sz="28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ε</a:t>
            </a:r>
            <a:r>
              <a:rPr lang="en-US" sz="28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n-CA" sz="2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communication?</a:t>
            </a:r>
            <a:endParaRPr lang="en-US" sz="26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158240" y="4305300"/>
            <a:ext cx="6835140" cy="891540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interactive communication be compressed?</a:t>
            </a:r>
          </a:p>
          <a:p>
            <a:r>
              <a:rPr lang="en-US" dirty="0" smtClean="0"/>
              <a:t>Can </a:t>
            </a:r>
            <a:r>
              <a:rPr lang="el-GR" dirty="0" smtClean="0">
                <a:solidFill>
                  <a:schemeClr val="tx2"/>
                </a:solidFill>
              </a:rPr>
              <a:t>π 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be simulated by </a:t>
            </a:r>
            <a:r>
              <a:rPr lang="el-GR" dirty="0" smtClean="0">
                <a:solidFill>
                  <a:schemeClr val="tx2"/>
                </a:solidFill>
              </a:rPr>
              <a:t>π</a:t>
            </a:r>
            <a:r>
              <a:rPr lang="en-US" dirty="0" smtClean="0">
                <a:solidFill>
                  <a:schemeClr val="tx2"/>
                </a:solidFill>
              </a:rPr>
              <a:t>’ </a:t>
            </a:r>
            <a:r>
              <a:rPr lang="en-US" dirty="0" smtClean="0"/>
              <a:t>such that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C(</a:t>
            </a:r>
            <a:r>
              <a:rPr lang="el-GR" dirty="0" smtClean="0">
                <a:solidFill>
                  <a:schemeClr val="tx2"/>
                </a:solidFill>
              </a:rPr>
              <a:t>π</a:t>
            </a:r>
            <a:r>
              <a:rPr lang="en-US" dirty="0" smtClean="0">
                <a:solidFill>
                  <a:schemeClr val="tx2"/>
                </a:solidFill>
              </a:rPr>
              <a:t>’,</a:t>
            </a:r>
            <a:r>
              <a:rPr lang="el-GR" dirty="0" smtClean="0">
                <a:solidFill>
                  <a:schemeClr val="tx2"/>
                </a:solidFill>
              </a:rPr>
              <a:t> μ</a:t>
            </a:r>
            <a:r>
              <a:rPr lang="en-CA" dirty="0" smtClean="0">
                <a:solidFill>
                  <a:schemeClr val="tx2"/>
                </a:solidFill>
              </a:rPr>
              <a:t>) ≈ </a:t>
            </a:r>
            <a:r>
              <a:rPr lang="en-US" dirty="0" smtClean="0">
                <a:solidFill>
                  <a:schemeClr val="tx2"/>
                </a:solidFill>
              </a:rPr>
              <a:t>I(</a:t>
            </a:r>
            <a:r>
              <a:rPr lang="el-GR" dirty="0" smtClean="0">
                <a:solidFill>
                  <a:schemeClr val="tx2"/>
                </a:solidFill>
              </a:rPr>
              <a:t>π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l-GR" dirty="0" smtClean="0">
                <a:solidFill>
                  <a:schemeClr val="tx2"/>
                </a:solidFill>
              </a:rPr>
              <a:t> μ</a:t>
            </a:r>
            <a:r>
              <a:rPr lang="en-CA" dirty="0" smtClean="0">
                <a:solidFill>
                  <a:schemeClr val="tx2"/>
                </a:solidFill>
              </a:rPr>
              <a:t>)?</a:t>
            </a:r>
          </a:p>
          <a:p>
            <a:pPr algn="ctr">
              <a:buNone/>
            </a:pPr>
            <a:r>
              <a:rPr lang="en-CA" sz="5400" dirty="0" smtClean="0"/>
              <a:t>Does</a:t>
            </a:r>
            <a:r>
              <a:rPr lang="en-CA" sz="5400" dirty="0" smtClean="0">
                <a:solidFill>
                  <a:schemeClr val="tx2"/>
                </a:solidFill>
              </a:rPr>
              <a:t> I(</a:t>
            </a:r>
            <a:r>
              <a:rPr lang="en-US" sz="5400" dirty="0" smtClean="0">
                <a:solidFill>
                  <a:schemeClr val="tx2"/>
                </a:solidFill>
              </a:rPr>
              <a:t>F,</a:t>
            </a:r>
            <a:r>
              <a:rPr lang="el-GR" sz="5400" dirty="0" smtClean="0">
                <a:solidFill>
                  <a:schemeClr val="tx2"/>
                </a:solidFill>
              </a:rPr>
              <a:t>μ</a:t>
            </a:r>
            <a:r>
              <a:rPr lang="en-US" sz="5400" dirty="0" smtClean="0">
                <a:solidFill>
                  <a:schemeClr val="tx2"/>
                </a:solidFill>
              </a:rPr>
              <a:t>,</a:t>
            </a:r>
            <a:r>
              <a:rPr lang="el-GR" sz="5400" dirty="0" smtClean="0">
                <a:solidFill>
                  <a:schemeClr val="tx2"/>
                </a:solidFill>
              </a:rPr>
              <a:t>ε</a:t>
            </a:r>
            <a:r>
              <a:rPr lang="en-US" sz="5400" dirty="0" smtClean="0">
                <a:solidFill>
                  <a:schemeClr val="tx2"/>
                </a:solidFill>
              </a:rPr>
              <a:t>) </a:t>
            </a:r>
            <a:r>
              <a:rPr lang="en-CA" sz="5400" dirty="0" smtClean="0">
                <a:solidFill>
                  <a:schemeClr val="tx2"/>
                </a:solidFill>
              </a:rPr>
              <a:t>≈</a:t>
            </a:r>
            <a:r>
              <a:rPr lang="en-US" sz="5400" dirty="0" smtClean="0">
                <a:solidFill>
                  <a:schemeClr val="tx2"/>
                </a:solidFill>
              </a:rPr>
              <a:t> </a:t>
            </a:r>
            <a:r>
              <a:rPr lang="en-CA" sz="5400" dirty="0" smtClean="0">
                <a:solidFill>
                  <a:schemeClr val="tx2"/>
                </a:solidFill>
              </a:rPr>
              <a:t>C(</a:t>
            </a:r>
            <a:r>
              <a:rPr lang="en-US" sz="5400" dirty="0" smtClean="0">
                <a:solidFill>
                  <a:schemeClr val="tx2"/>
                </a:solidFill>
              </a:rPr>
              <a:t>F,</a:t>
            </a:r>
            <a:r>
              <a:rPr lang="el-GR" sz="5400" dirty="0" smtClean="0">
                <a:solidFill>
                  <a:schemeClr val="tx2"/>
                </a:solidFill>
              </a:rPr>
              <a:t>μ</a:t>
            </a:r>
            <a:r>
              <a:rPr lang="en-US" sz="5400" dirty="0" smtClean="0">
                <a:solidFill>
                  <a:schemeClr val="tx2"/>
                </a:solidFill>
              </a:rPr>
              <a:t>,</a:t>
            </a:r>
            <a:r>
              <a:rPr lang="el-GR" sz="5400" dirty="0" smtClean="0">
                <a:solidFill>
                  <a:schemeClr val="tx2"/>
                </a:solidFill>
              </a:rPr>
              <a:t>ε</a:t>
            </a:r>
            <a:r>
              <a:rPr lang="en-US" sz="5400" dirty="0" smtClean="0">
                <a:solidFill>
                  <a:schemeClr val="tx2"/>
                </a:solidFill>
              </a:rPr>
              <a:t>)?</a:t>
            </a:r>
            <a:endParaRPr lang="en-US" sz="5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results we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940" y="1744980"/>
            <a:ext cx="7856220" cy="4549140"/>
          </a:xfrm>
        </p:spPr>
        <p:txBody>
          <a:bodyPr/>
          <a:lstStyle/>
          <a:p>
            <a:r>
              <a:rPr lang="en-US" dirty="0" smtClean="0"/>
              <a:t>Let 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l-GR" dirty="0" smtClean="0">
                <a:solidFill>
                  <a:schemeClr val="tx2"/>
                </a:solidFill>
              </a:rPr>
              <a:t>ρ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be constants; let </a:t>
            </a:r>
            <a:r>
              <a:rPr lang="el-GR" dirty="0" smtClean="0">
                <a:solidFill>
                  <a:schemeClr val="tx2"/>
                </a:solidFill>
              </a:rPr>
              <a:t>π</a:t>
            </a:r>
            <a:r>
              <a:rPr lang="en-US" dirty="0" smtClean="0"/>
              <a:t> be a protocol that computes </a:t>
            </a:r>
            <a:r>
              <a:rPr lang="en-US" dirty="0" smtClean="0">
                <a:solidFill>
                  <a:schemeClr val="tx2"/>
                </a:solidFill>
              </a:rPr>
              <a:t>F</a:t>
            </a:r>
            <a:r>
              <a:rPr lang="en-US" dirty="0" smtClean="0"/>
              <a:t> with error 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π</a:t>
            </a:r>
            <a:r>
              <a:rPr lang="en-US" dirty="0" smtClean="0"/>
              <a:t>’s costs: </a:t>
            </a:r>
            <a:r>
              <a:rPr lang="en-US" dirty="0" smtClean="0">
                <a:solidFill>
                  <a:schemeClr val="tx2"/>
                </a:solidFill>
              </a:rPr>
              <a:t>C, </a:t>
            </a: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baseline="-25000" dirty="0" err="1" smtClean="0">
                <a:solidFill>
                  <a:schemeClr val="tx2"/>
                </a:solidFill>
              </a:rPr>
              <a:t>ext</a:t>
            </a:r>
            <a:r>
              <a:rPr lang="en-US" dirty="0" smtClean="0">
                <a:solidFill>
                  <a:schemeClr val="tx2"/>
                </a:solidFill>
              </a:rPr>
              <a:t>, I.</a:t>
            </a:r>
          </a:p>
          <a:p>
            <a:r>
              <a:rPr lang="en-US" dirty="0" smtClean="0"/>
              <a:t>Then </a:t>
            </a:r>
            <a:r>
              <a:rPr lang="el-GR" dirty="0" smtClean="0">
                <a:solidFill>
                  <a:schemeClr val="tx2"/>
                </a:solidFill>
              </a:rPr>
              <a:t>π</a:t>
            </a:r>
            <a:r>
              <a:rPr lang="en-US" dirty="0" smtClean="0"/>
              <a:t> can be simulated using: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(I</a:t>
            </a:r>
            <a:r>
              <a:rPr lang="en-US" dirty="0" smtClean="0">
                <a:solidFill>
                  <a:schemeClr val="tx2"/>
                </a:solidFill>
                <a:ea typeface="Cambria Math"/>
              </a:rPr>
              <a:t>·C)</a:t>
            </a:r>
            <a:r>
              <a:rPr lang="en-US" baseline="30000" dirty="0" smtClean="0">
                <a:solidFill>
                  <a:schemeClr val="tx2"/>
                </a:solidFill>
                <a:ea typeface="Cambria Math"/>
              </a:rPr>
              <a:t>½</a:t>
            </a:r>
            <a:r>
              <a:rPr lang="en-US" dirty="0" smtClean="0">
                <a:solidFill>
                  <a:schemeClr val="tx2"/>
                </a:solidFill>
                <a:ea typeface="Cambria Math"/>
              </a:rPr>
              <a:t>·polylog(C) </a:t>
            </a:r>
            <a:r>
              <a:rPr lang="en-US" dirty="0" smtClean="0">
                <a:ea typeface="Cambria Math"/>
              </a:rPr>
              <a:t>communication; </a:t>
            </a:r>
            <a:r>
              <a:rPr lang="en-US" sz="1800" dirty="0" smtClean="0">
                <a:ea typeface="Cambria Math"/>
              </a:rPr>
              <a:t>[Barak-B-Chen-Rao’10]</a:t>
            </a:r>
          </a:p>
          <a:p>
            <a:pPr lvl="1"/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baseline="-25000" dirty="0" err="1" smtClean="0">
                <a:solidFill>
                  <a:schemeClr val="tx2"/>
                </a:solidFill>
              </a:rPr>
              <a:t>ext</a:t>
            </a:r>
            <a:r>
              <a:rPr lang="en-US" dirty="0" err="1" smtClean="0">
                <a:solidFill>
                  <a:schemeClr val="tx2"/>
                </a:solidFill>
                <a:ea typeface="Cambria Math"/>
              </a:rPr>
              <a:t>·polylog</a:t>
            </a:r>
            <a:r>
              <a:rPr lang="en-US" dirty="0" smtClean="0">
                <a:solidFill>
                  <a:schemeClr val="tx2"/>
                </a:solidFill>
                <a:ea typeface="Cambria Math"/>
              </a:rPr>
              <a:t>(C) </a:t>
            </a:r>
            <a:r>
              <a:rPr lang="en-US" dirty="0" smtClean="0">
                <a:ea typeface="Cambria Math"/>
              </a:rPr>
              <a:t>communication</a:t>
            </a:r>
            <a:r>
              <a:rPr lang="en-US" dirty="0">
                <a:ea typeface="Cambria Math"/>
              </a:rPr>
              <a:t>; </a:t>
            </a:r>
            <a:r>
              <a:rPr lang="en-US" sz="1800" dirty="0">
                <a:ea typeface="Cambria Math"/>
              </a:rPr>
              <a:t>[Barak-B-Chen-Rao’10]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ea typeface="Cambria Math"/>
              </a:rPr>
              <a:t>2</a:t>
            </a:r>
            <a:r>
              <a:rPr lang="en-US" baseline="30000" dirty="0" smtClean="0">
                <a:solidFill>
                  <a:schemeClr val="tx2"/>
                </a:solidFill>
                <a:ea typeface="Cambria Math"/>
              </a:rPr>
              <a:t>O(I)</a:t>
            </a:r>
            <a:r>
              <a:rPr lang="en-US" dirty="0" smtClean="0">
                <a:solidFill>
                  <a:schemeClr val="tx2"/>
                </a:solidFill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communication;</a:t>
            </a:r>
            <a:r>
              <a:rPr lang="en-US" dirty="0" smtClean="0">
                <a:solidFill>
                  <a:schemeClr val="tx2"/>
                </a:solidFill>
                <a:ea typeface="Cambria Math"/>
              </a:rPr>
              <a:t> </a:t>
            </a:r>
            <a:r>
              <a:rPr lang="en-US" sz="1800" dirty="0" smtClean="0">
                <a:ea typeface="Cambria Math"/>
              </a:rPr>
              <a:t>[B’11]</a:t>
            </a:r>
            <a:endParaRPr lang="en-US" sz="1800" dirty="0" smtClean="0">
              <a:solidFill>
                <a:schemeClr val="tx2"/>
              </a:solidFill>
              <a:ea typeface="Cambria Math"/>
            </a:endParaRPr>
          </a:p>
          <a:p>
            <a:pPr>
              <a:buNone/>
            </a:pPr>
            <a:r>
              <a:rPr lang="en-US" dirty="0" smtClean="0">
                <a:ea typeface="Cambria Math"/>
              </a:rPr>
              <a:t>	while introducing an extra error of </a:t>
            </a:r>
            <a:r>
              <a:rPr lang="el-GR" dirty="0" smtClean="0">
                <a:solidFill>
                  <a:schemeClr val="tx2"/>
                </a:solidFill>
              </a:rPr>
              <a:t>ρ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amortized cost of interactive computation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" y="1975464"/>
            <a:ext cx="1257300" cy="1775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ounded Rectangular Callout 5"/>
          <p:cNvSpPr/>
          <p:nvPr/>
        </p:nvSpPr>
        <p:spPr>
          <a:xfrm>
            <a:off x="2598420" y="1943100"/>
            <a:ext cx="5966460" cy="1470660"/>
          </a:xfrm>
          <a:prstGeom prst="wedgeRoundRectCallout">
            <a:avLst>
              <a:gd name="adj1" fmla="val -74281"/>
              <a:gd name="adj2" fmla="val -2148"/>
              <a:gd name="adj3" fmla="val 16667"/>
            </a:avLst>
          </a:prstGeom>
          <a:solidFill>
            <a:srgbClr val="99FF99"/>
          </a:solidFill>
          <a:ln>
            <a:solidFill>
              <a:srgbClr val="3F69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u="sng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Source Coding Theorem</a:t>
            </a:r>
            <a:r>
              <a:rPr lang="en-US" sz="2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: the amortized cost of sending many independent samples of X is =H(X). </a:t>
            </a:r>
            <a:endParaRPr lang="en-US" sz="2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480" y="4297679"/>
            <a:ext cx="1591276" cy="1363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loud Callout 7"/>
          <p:cNvSpPr/>
          <p:nvPr/>
        </p:nvSpPr>
        <p:spPr>
          <a:xfrm>
            <a:off x="220980" y="3863340"/>
            <a:ext cx="6941820" cy="2659380"/>
          </a:xfrm>
          <a:prstGeom prst="cloudCallout">
            <a:avLst>
              <a:gd name="adj1" fmla="val 57321"/>
              <a:gd name="adj2" fmla="val -24327"/>
            </a:avLst>
          </a:prstGeom>
          <a:solidFill>
            <a:srgbClr val="FF99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What is the amortized cost of computing many independent copies of F(X,Y)?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220650"/>
            <a:ext cx="108012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653136"/>
            <a:ext cx="5040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5301208"/>
            <a:ext cx="107157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93576"/>
            <a:ext cx="7772400" cy="1143000"/>
          </a:xfrm>
        </p:spPr>
        <p:txBody>
          <a:bodyPr/>
          <a:lstStyle/>
          <a:p>
            <a:r>
              <a:rPr lang="en-US" dirty="0" smtClean="0"/>
              <a:t>One-way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1728192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Encode;</a:t>
            </a:r>
          </a:p>
          <a:p>
            <a:pPr marL="514350" indent="-514350">
              <a:buAutoNum type="arabicParenR"/>
            </a:pPr>
            <a:r>
              <a:rPr lang="en-US" dirty="0" smtClean="0"/>
              <a:t>Send;</a:t>
            </a:r>
          </a:p>
          <a:p>
            <a:pPr marL="514350" indent="-514350">
              <a:buAutoNum type="arabicParenR"/>
            </a:pPr>
            <a:r>
              <a:rPr lang="en-US" dirty="0" smtClean="0"/>
              <a:t>Decode.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509558"/>
            <a:ext cx="16668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9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581566"/>
            <a:ext cx="2286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5309758"/>
            <a:ext cx="107157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ight Arrow 16"/>
          <p:cNvSpPr/>
          <p:nvPr/>
        </p:nvSpPr>
        <p:spPr>
          <a:xfrm>
            <a:off x="2699792" y="4013614"/>
            <a:ext cx="4104456" cy="648072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communication channel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5003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5301208"/>
            <a:ext cx="838215" cy="7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38041" y="5301208"/>
            <a:ext cx="838215" cy="7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4653136"/>
            <a:ext cx="666738" cy="60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395536" y="4725144"/>
            <a:ext cx="792088" cy="461665"/>
          </a:xfrm>
          <a:prstGeom prst="rect">
            <a:avLst/>
          </a:prstGeom>
          <a:solidFill>
            <a:srgbClr val="404040">
              <a:alpha val="6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Alice</a:t>
            </a:r>
            <a:endParaRPr lang="en-US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99485" y="4679330"/>
            <a:ext cx="792088" cy="461665"/>
          </a:xfrm>
          <a:prstGeom prst="rect">
            <a:avLst/>
          </a:prstGeom>
          <a:solidFill>
            <a:srgbClr val="404040">
              <a:alpha val="6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Bob</a:t>
            </a:r>
            <a:endParaRPr lang="en-US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5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1273E-6 L 0.18108 -0.12587 " pathEditMode="relative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0.28803 -0.0057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215000" y="21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0162 L 0.16684 0.1224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0" y="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609600"/>
            <a:ext cx="8633460" cy="1143000"/>
          </a:xfrm>
        </p:spPr>
        <p:txBody>
          <a:bodyPr/>
          <a:lstStyle/>
          <a:p>
            <a:r>
              <a:rPr lang="en-US" dirty="0" smtClean="0"/>
              <a:t>Information = amortized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Theorem</a:t>
            </a:r>
            <a:r>
              <a:rPr lang="en-US" sz="1800" dirty="0" smtClean="0">
                <a:ea typeface="Cambria Math"/>
              </a:rPr>
              <a:t>[B-Rao’11]</a:t>
            </a:r>
            <a:r>
              <a:rPr lang="en-US" dirty="0" smtClean="0"/>
              <a:t>: for 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&gt;0</a:t>
            </a:r>
            <a:endParaRPr lang="en-US" dirty="0" smtClean="0"/>
          </a:p>
          <a:p>
            <a:pPr algn="ctr">
              <a:buNone/>
            </a:pPr>
            <a:r>
              <a:rPr lang="en-CA" dirty="0" smtClean="0">
                <a:solidFill>
                  <a:schemeClr val="tx2"/>
                </a:solidFill>
              </a:rPr>
              <a:t>I(</a:t>
            </a:r>
            <a:r>
              <a:rPr lang="en-US" dirty="0" smtClean="0">
                <a:solidFill>
                  <a:schemeClr val="tx2"/>
                </a:solidFill>
              </a:rPr>
              <a:t>F,</a:t>
            </a:r>
            <a:r>
              <a:rPr lang="el-GR" dirty="0" smtClean="0">
                <a:solidFill>
                  <a:schemeClr val="tx2"/>
                </a:solidFill>
              </a:rPr>
              <a:t>μ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) = lim</a:t>
            </a:r>
            <a:r>
              <a:rPr lang="en-US" baseline="-25000" dirty="0" smtClean="0">
                <a:solidFill>
                  <a:schemeClr val="tx2"/>
                </a:solidFill>
              </a:rPr>
              <a:t>n→∞ </a:t>
            </a:r>
            <a:r>
              <a:rPr lang="en-US" dirty="0" smtClean="0">
                <a:solidFill>
                  <a:schemeClr val="tx2"/>
                </a:solidFill>
              </a:rPr>
              <a:t>C(F</a:t>
            </a:r>
            <a:r>
              <a:rPr lang="en-US" baseline="30000" dirty="0" smtClean="0">
                <a:solidFill>
                  <a:schemeClr val="tx2"/>
                </a:solidFill>
              </a:rPr>
              <a:t>n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l-GR" dirty="0" smtClean="0">
                <a:solidFill>
                  <a:schemeClr val="tx2"/>
                </a:solidFill>
              </a:rPr>
              <a:t>μ</a:t>
            </a:r>
            <a:r>
              <a:rPr lang="en-US" baseline="30000" dirty="0" smtClean="0">
                <a:solidFill>
                  <a:schemeClr val="tx2"/>
                </a:solidFill>
              </a:rPr>
              <a:t>n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)/n.</a:t>
            </a:r>
          </a:p>
          <a:p>
            <a:r>
              <a:rPr lang="en-CA" dirty="0" smtClean="0">
                <a:solidFill>
                  <a:schemeClr val="tx2"/>
                </a:solidFill>
              </a:rPr>
              <a:t>I(</a:t>
            </a:r>
            <a:r>
              <a:rPr lang="en-US" dirty="0" smtClean="0">
                <a:solidFill>
                  <a:schemeClr val="tx2"/>
                </a:solidFill>
              </a:rPr>
              <a:t>F,</a:t>
            </a:r>
            <a:r>
              <a:rPr lang="el-GR" dirty="0" smtClean="0">
                <a:solidFill>
                  <a:schemeClr val="tx2"/>
                </a:solidFill>
              </a:rPr>
              <a:t>μ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) </a:t>
            </a:r>
            <a:r>
              <a:rPr lang="en-US" dirty="0" smtClean="0"/>
              <a:t>is the interactive analogue of </a:t>
            </a:r>
            <a:r>
              <a:rPr lang="en-US" dirty="0" smtClean="0">
                <a:solidFill>
                  <a:schemeClr val="tx2"/>
                </a:solidFill>
              </a:rPr>
              <a:t>H(X).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609600"/>
            <a:ext cx="8633460" cy="1143000"/>
          </a:xfrm>
        </p:spPr>
        <p:txBody>
          <a:bodyPr/>
          <a:lstStyle/>
          <a:p>
            <a:r>
              <a:rPr lang="en-US" dirty="0" smtClean="0"/>
              <a:t>Information = amortized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Theorem</a:t>
            </a:r>
            <a:r>
              <a:rPr lang="en-US" sz="1800" dirty="0">
                <a:ea typeface="Cambria Math"/>
              </a:rPr>
              <a:t>[B-Rao’11]</a:t>
            </a:r>
            <a:r>
              <a:rPr lang="en-US" dirty="0"/>
              <a:t>: for </a:t>
            </a:r>
            <a:r>
              <a:rPr lang="el-GR" dirty="0">
                <a:solidFill>
                  <a:schemeClr val="tx2"/>
                </a:solidFill>
              </a:rPr>
              <a:t>ε</a:t>
            </a:r>
            <a:r>
              <a:rPr lang="en-US" dirty="0">
                <a:solidFill>
                  <a:schemeClr val="tx2"/>
                </a:solidFill>
              </a:rPr>
              <a:t>&gt;0</a:t>
            </a:r>
            <a:endParaRPr lang="en-US" dirty="0"/>
          </a:p>
          <a:p>
            <a:pPr algn="ctr">
              <a:buNone/>
            </a:pPr>
            <a:r>
              <a:rPr lang="en-CA" dirty="0" smtClean="0">
                <a:solidFill>
                  <a:schemeClr val="tx2"/>
                </a:solidFill>
              </a:rPr>
              <a:t>I(</a:t>
            </a:r>
            <a:r>
              <a:rPr lang="en-US" dirty="0" smtClean="0">
                <a:solidFill>
                  <a:schemeClr val="tx2"/>
                </a:solidFill>
              </a:rPr>
              <a:t>F,</a:t>
            </a:r>
            <a:r>
              <a:rPr lang="el-GR" dirty="0" smtClean="0">
                <a:solidFill>
                  <a:schemeClr val="tx2"/>
                </a:solidFill>
              </a:rPr>
              <a:t>μ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) = lim</a:t>
            </a:r>
            <a:r>
              <a:rPr lang="en-US" baseline="-25000" dirty="0" smtClean="0">
                <a:solidFill>
                  <a:schemeClr val="tx2"/>
                </a:solidFill>
              </a:rPr>
              <a:t>n→∞ </a:t>
            </a:r>
            <a:r>
              <a:rPr lang="en-US" dirty="0" smtClean="0">
                <a:solidFill>
                  <a:schemeClr val="tx2"/>
                </a:solidFill>
              </a:rPr>
              <a:t>C(F</a:t>
            </a:r>
            <a:r>
              <a:rPr lang="en-US" baseline="30000" dirty="0" smtClean="0">
                <a:solidFill>
                  <a:schemeClr val="tx2"/>
                </a:solidFill>
              </a:rPr>
              <a:t>n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l-GR" dirty="0" smtClean="0">
                <a:solidFill>
                  <a:schemeClr val="tx2"/>
                </a:solidFill>
              </a:rPr>
              <a:t>μ</a:t>
            </a:r>
            <a:r>
              <a:rPr lang="en-US" baseline="30000" dirty="0" smtClean="0">
                <a:solidFill>
                  <a:schemeClr val="tx2"/>
                </a:solidFill>
              </a:rPr>
              <a:t>n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)/n.</a:t>
            </a:r>
          </a:p>
          <a:p>
            <a:r>
              <a:rPr lang="en-CA" dirty="0" smtClean="0">
                <a:solidFill>
                  <a:schemeClr val="tx2"/>
                </a:solidFill>
              </a:rPr>
              <a:t>I(</a:t>
            </a:r>
            <a:r>
              <a:rPr lang="en-US" dirty="0" smtClean="0">
                <a:solidFill>
                  <a:schemeClr val="tx2"/>
                </a:solidFill>
              </a:rPr>
              <a:t>F,</a:t>
            </a:r>
            <a:r>
              <a:rPr lang="el-GR" dirty="0" smtClean="0">
                <a:solidFill>
                  <a:schemeClr val="tx2"/>
                </a:solidFill>
              </a:rPr>
              <a:t>μ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) </a:t>
            </a:r>
            <a:r>
              <a:rPr lang="en-US" dirty="0" smtClean="0"/>
              <a:t>is the interactive analogue of </a:t>
            </a:r>
            <a:r>
              <a:rPr lang="en-US" dirty="0" smtClean="0">
                <a:solidFill>
                  <a:schemeClr val="tx2"/>
                </a:solidFill>
              </a:rPr>
              <a:t>H(X).</a:t>
            </a:r>
          </a:p>
          <a:p>
            <a:r>
              <a:rPr lang="en-US" dirty="0" smtClean="0"/>
              <a:t>Can we get rid of </a:t>
            </a:r>
            <a:r>
              <a:rPr lang="el-GR" dirty="0" smtClean="0">
                <a:solidFill>
                  <a:schemeClr val="tx2"/>
                </a:solidFill>
              </a:rPr>
              <a:t>μ</a:t>
            </a:r>
            <a:r>
              <a:rPr lang="en-US" dirty="0" smtClean="0"/>
              <a:t>? I.e. make </a:t>
            </a:r>
            <a:r>
              <a:rPr lang="en-CA" dirty="0" smtClean="0">
                <a:solidFill>
                  <a:schemeClr val="tx2"/>
                </a:solidFill>
              </a:rPr>
              <a:t>I(</a:t>
            </a:r>
            <a:r>
              <a:rPr lang="en-US" dirty="0" smtClean="0">
                <a:solidFill>
                  <a:schemeClr val="tx2"/>
                </a:solidFill>
              </a:rPr>
              <a:t>F,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) </a:t>
            </a:r>
            <a:r>
              <a:rPr lang="en-US" dirty="0" smtClean="0"/>
              <a:t>a property of the task</a:t>
            </a:r>
            <a:r>
              <a:rPr lang="en-US" dirty="0" smtClean="0">
                <a:solidFill>
                  <a:schemeClr val="tx2"/>
                </a:solidFill>
              </a:rPr>
              <a:t> F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00200" y="5260340"/>
          <a:ext cx="6096000" cy="11582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  <a:latin typeface="Calibri" pitchFamily="34" charset="0"/>
                          <a:cs typeface="Calibri" pitchFamily="34" charset="0"/>
                        </a:rPr>
                        <a:t> C(F,</a:t>
                      </a:r>
                      <a:r>
                        <a:rPr lang="el-GR" sz="3200" dirty="0" smtClean="0">
                          <a:solidFill>
                            <a:schemeClr val="tx2"/>
                          </a:solidFill>
                          <a:latin typeface="Calibri" pitchFamily="34" charset="0"/>
                          <a:cs typeface="Calibri" pitchFamily="34" charset="0"/>
                        </a:rPr>
                        <a:t>μ</a:t>
                      </a:r>
                      <a:r>
                        <a:rPr lang="en-US" sz="3200" dirty="0" smtClean="0">
                          <a:solidFill>
                            <a:schemeClr val="tx2"/>
                          </a:solidFill>
                          <a:latin typeface="Calibri" pitchFamily="34" charset="0"/>
                          <a:cs typeface="Calibri" pitchFamily="34" charset="0"/>
                        </a:rPr>
                        <a:t>,</a:t>
                      </a:r>
                      <a:r>
                        <a:rPr lang="el-GR" sz="3200" dirty="0" smtClean="0">
                          <a:solidFill>
                            <a:schemeClr val="tx2"/>
                          </a:solidFill>
                          <a:latin typeface="Calibri" pitchFamily="34" charset="0"/>
                          <a:cs typeface="Calibri" pitchFamily="34" charset="0"/>
                        </a:rPr>
                        <a:t>ε</a:t>
                      </a:r>
                      <a:r>
                        <a:rPr lang="en-US" sz="3200" dirty="0" smtClean="0">
                          <a:solidFill>
                            <a:schemeClr val="tx2"/>
                          </a:solidFill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  <a:endParaRPr lang="en-US" sz="3200" dirty="0">
                        <a:solidFill>
                          <a:schemeClr val="tx2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2"/>
                          </a:solidFill>
                          <a:latin typeface="Calibri" pitchFamily="34" charset="0"/>
                          <a:cs typeface="Calibri" pitchFamily="34" charset="0"/>
                        </a:rPr>
                        <a:t> I(F,</a:t>
                      </a:r>
                      <a:r>
                        <a:rPr lang="el-GR" sz="3200" dirty="0" smtClean="0">
                          <a:solidFill>
                            <a:schemeClr val="tx2"/>
                          </a:solidFill>
                          <a:latin typeface="Calibri" pitchFamily="34" charset="0"/>
                          <a:cs typeface="Calibri" pitchFamily="34" charset="0"/>
                        </a:rPr>
                        <a:t>μ</a:t>
                      </a:r>
                      <a:r>
                        <a:rPr lang="en-US" sz="3200" dirty="0" smtClean="0">
                          <a:solidFill>
                            <a:schemeClr val="tx2"/>
                          </a:solidFill>
                          <a:latin typeface="Calibri" pitchFamily="34" charset="0"/>
                          <a:cs typeface="Calibri" pitchFamily="34" charset="0"/>
                        </a:rPr>
                        <a:t>,</a:t>
                      </a:r>
                      <a:r>
                        <a:rPr lang="el-GR" sz="3200" dirty="0" smtClean="0">
                          <a:solidFill>
                            <a:schemeClr val="tx2"/>
                          </a:solidFill>
                          <a:latin typeface="Calibri" pitchFamily="34" charset="0"/>
                          <a:cs typeface="Calibri" pitchFamily="34" charset="0"/>
                        </a:rPr>
                        <a:t>ε</a:t>
                      </a:r>
                      <a:r>
                        <a:rPr lang="en-US" sz="3200" dirty="0" smtClean="0">
                          <a:solidFill>
                            <a:schemeClr val="tx2"/>
                          </a:solidFill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bg2">
                        <a:lumMod val="65000"/>
                        <a:lumOff val="3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2"/>
                          </a:solidFill>
                          <a:latin typeface="Calibri" pitchFamily="34" charset="0"/>
                          <a:cs typeface="Calibri" pitchFamily="34" charset="0"/>
                        </a:rPr>
                        <a:t> R(F,</a:t>
                      </a:r>
                      <a:r>
                        <a:rPr lang="el-GR" sz="3200" dirty="0" smtClean="0">
                          <a:solidFill>
                            <a:schemeClr val="tx2"/>
                          </a:solidFill>
                          <a:latin typeface="Calibri" pitchFamily="34" charset="0"/>
                          <a:cs typeface="Calibri" pitchFamily="34" charset="0"/>
                        </a:rPr>
                        <a:t>ε</a:t>
                      </a:r>
                      <a:r>
                        <a:rPr lang="en-US" sz="3200" dirty="0" smtClean="0">
                          <a:solidFill>
                            <a:schemeClr val="tx2"/>
                          </a:solidFill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bg2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/>
                          </a:solidFill>
                          <a:latin typeface="Calibri" pitchFamily="34" charset="0"/>
                          <a:cs typeface="Calibri" pitchFamily="34" charset="0"/>
                        </a:rPr>
                        <a:t>?</a:t>
                      </a:r>
                      <a:endParaRPr lang="en-US" sz="3200" dirty="0">
                        <a:solidFill>
                          <a:schemeClr val="tx2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85000"/>
                        <a:lumOff val="1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96240"/>
            <a:ext cx="7772400" cy="1143000"/>
          </a:xfrm>
        </p:spPr>
        <p:txBody>
          <a:bodyPr/>
          <a:lstStyle/>
          <a:p>
            <a:r>
              <a:rPr lang="en-US" dirty="0" smtClean="0"/>
              <a:t>Prior-free information cost 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24940"/>
            <a:ext cx="7772400" cy="5059680"/>
          </a:xfrm>
        </p:spPr>
        <p:txBody>
          <a:bodyPr/>
          <a:lstStyle/>
          <a:p>
            <a:r>
              <a:rPr lang="en-US" u="sng" dirty="0" smtClean="0"/>
              <a:t>Define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I(F,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CA" dirty="0" smtClean="0">
                <a:solidFill>
                  <a:schemeClr val="tx2"/>
                </a:solidFill>
              </a:rPr>
              <a:t>) := </a:t>
            </a:r>
            <a:r>
              <a:rPr lang="en-CA" dirty="0" err="1" smtClean="0">
                <a:solidFill>
                  <a:schemeClr val="tx2"/>
                </a:solidFill>
              </a:rPr>
              <a:t>inf</a:t>
            </a:r>
            <a:r>
              <a:rPr lang="el-GR" baseline="-25000" dirty="0" smtClean="0">
                <a:solidFill>
                  <a:schemeClr val="tx2"/>
                </a:solidFill>
              </a:rPr>
              <a:t>π</a:t>
            </a:r>
            <a:r>
              <a:rPr lang="en-US" baseline="-25000" dirty="0" smtClean="0">
                <a:solidFill>
                  <a:schemeClr val="tx2"/>
                </a:solidFill>
              </a:rPr>
              <a:t> computes F with error</a:t>
            </a:r>
            <a:r>
              <a:rPr lang="en-CA" baseline="-25000" dirty="0" smtClean="0">
                <a:solidFill>
                  <a:schemeClr val="tx2"/>
                </a:solidFill>
              </a:rPr>
              <a:t>≤</a:t>
            </a:r>
            <a:r>
              <a:rPr lang="el-GR" baseline="-25000" dirty="0" smtClean="0">
                <a:solidFill>
                  <a:schemeClr val="tx2"/>
                </a:solidFill>
              </a:rPr>
              <a:t>ε</a:t>
            </a:r>
            <a:r>
              <a:rPr lang="en-CA" dirty="0" smtClean="0">
                <a:solidFill>
                  <a:schemeClr val="tx2"/>
                </a:solidFill>
              </a:rPr>
              <a:t> max</a:t>
            </a:r>
            <a:r>
              <a:rPr lang="el-GR" baseline="-25000" dirty="0" smtClean="0">
                <a:solidFill>
                  <a:schemeClr val="tx2"/>
                </a:solidFill>
              </a:rPr>
              <a:t>μ</a:t>
            </a:r>
            <a:r>
              <a:rPr lang="en-US" dirty="0" smtClean="0">
                <a:solidFill>
                  <a:schemeClr val="tx2"/>
                </a:solidFill>
              </a:rPr>
              <a:t> I(</a:t>
            </a:r>
            <a:r>
              <a:rPr lang="el-GR" dirty="0" smtClean="0">
                <a:solidFill>
                  <a:schemeClr val="tx2"/>
                </a:solidFill>
              </a:rPr>
              <a:t>π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l-GR" dirty="0" smtClean="0">
                <a:solidFill>
                  <a:schemeClr val="tx2"/>
                </a:solidFill>
              </a:rPr>
              <a:t> μ</a:t>
            </a:r>
            <a:r>
              <a:rPr lang="en-CA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dirty="0" smtClean="0"/>
              <a:t>Want a protocol that reveals little information against </a:t>
            </a:r>
            <a:r>
              <a:rPr lang="en-US" i="1" dirty="0" smtClean="0"/>
              <a:t>all</a:t>
            </a:r>
            <a:r>
              <a:rPr lang="en-US" dirty="0" smtClean="0"/>
              <a:t> priors </a:t>
            </a:r>
            <a:r>
              <a:rPr lang="el-GR" dirty="0" smtClean="0">
                <a:solidFill>
                  <a:schemeClr val="tx2"/>
                </a:solidFill>
              </a:rPr>
              <a:t>μ</a:t>
            </a:r>
            <a:r>
              <a:rPr lang="en-US" dirty="0" smtClean="0"/>
              <a:t>!</a:t>
            </a:r>
          </a:p>
          <a:p>
            <a:r>
              <a:rPr lang="en-US" dirty="0" smtClean="0"/>
              <a:t>Definitions are cheap!</a:t>
            </a:r>
          </a:p>
          <a:p>
            <a:r>
              <a:rPr lang="en-US" dirty="0" smtClean="0"/>
              <a:t>What is the connection between the “syntactic” </a:t>
            </a:r>
            <a:r>
              <a:rPr lang="en-US" dirty="0" smtClean="0">
                <a:solidFill>
                  <a:schemeClr val="tx2"/>
                </a:solidFill>
              </a:rPr>
              <a:t>I(F,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CA" dirty="0" smtClean="0">
                <a:solidFill>
                  <a:schemeClr val="tx2"/>
                </a:solidFill>
              </a:rPr>
              <a:t>) </a:t>
            </a:r>
            <a:r>
              <a:rPr lang="en-US" dirty="0" smtClean="0"/>
              <a:t>and the “meaningful” </a:t>
            </a:r>
            <a:r>
              <a:rPr lang="en-CA" dirty="0" smtClean="0">
                <a:solidFill>
                  <a:schemeClr val="tx2"/>
                </a:solidFill>
              </a:rPr>
              <a:t>I(</a:t>
            </a:r>
            <a:r>
              <a:rPr lang="en-US" dirty="0" smtClean="0">
                <a:solidFill>
                  <a:schemeClr val="tx2"/>
                </a:solidFill>
              </a:rPr>
              <a:t>F,</a:t>
            </a:r>
            <a:r>
              <a:rPr lang="el-GR" dirty="0" smtClean="0">
                <a:solidFill>
                  <a:schemeClr val="tx2"/>
                </a:solidFill>
              </a:rPr>
              <a:t>μ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)?</a:t>
            </a:r>
          </a:p>
          <a:p>
            <a:r>
              <a:rPr lang="en-CA" dirty="0" smtClean="0">
                <a:solidFill>
                  <a:schemeClr val="tx2"/>
                </a:solidFill>
              </a:rPr>
              <a:t>I(</a:t>
            </a:r>
            <a:r>
              <a:rPr lang="en-US" dirty="0" smtClean="0">
                <a:solidFill>
                  <a:schemeClr val="tx2"/>
                </a:solidFill>
              </a:rPr>
              <a:t>F,</a:t>
            </a:r>
            <a:r>
              <a:rPr lang="el-GR" dirty="0" smtClean="0">
                <a:solidFill>
                  <a:schemeClr val="tx2"/>
                </a:solidFill>
              </a:rPr>
              <a:t>μ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) ≤ I(F,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CA" dirty="0" smtClean="0">
                <a:solidFill>
                  <a:schemeClr val="tx2"/>
                </a:solidFill>
              </a:rPr>
              <a:t>)…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396240"/>
            <a:ext cx="7772400" cy="1143000"/>
          </a:xfrm>
        </p:spPr>
        <p:txBody>
          <a:bodyPr/>
          <a:lstStyle/>
          <a:p>
            <a:r>
              <a:rPr lang="en-US" dirty="0" smtClean="0"/>
              <a:t>Prior-free information cost 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424940"/>
            <a:ext cx="7772400" cy="340614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I(F,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CA" dirty="0" smtClean="0">
                <a:solidFill>
                  <a:schemeClr val="tx2"/>
                </a:solidFill>
              </a:rPr>
              <a:t>) := </a:t>
            </a:r>
            <a:r>
              <a:rPr lang="en-CA" dirty="0" err="1" smtClean="0">
                <a:solidFill>
                  <a:schemeClr val="tx2"/>
                </a:solidFill>
              </a:rPr>
              <a:t>inf</a:t>
            </a:r>
            <a:r>
              <a:rPr lang="el-GR" baseline="-25000" dirty="0" smtClean="0">
                <a:solidFill>
                  <a:schemeClr val="tx2"/>
                </a:solidFill>
              </a:rPr>
              <a:t>π</a:t>
            </a:r>
            <a:r>
              <a:rPr lang="en-US" baseline="-25000" dirty="0" smtClean="0">
                <a:solidFill>
                  <a:schemeClr val="tx2"/>
                </a:solidFill>
              </a:rPr>
              <a:t> computes F with error</a:t>
            </a:r>
            <a:r>
              <a:rPr lang="en-CA" baseline="-25000" dirty="0" smtClean="0">
                <a:solidFill>
                  <a:schemeClr val="tx2"/>
                </a:solidFill>
              </a:rPr>
              <a:t> ≤</a:t>
            </a:r>
            <a:r>
              <a:rPr lang="el-GR" baseline="-25000" dirty="0" smtClean="0">
                <a:solidFill>
                  <a:schemeClr val="tx2"/>
                </a:solidFill>
              </a:rPr>
              <a:t>ε</a:t>
            </a:r>
            <a:r>
              <a:rPr lang="en-CA" dirty="0" smtClean="0">
                <a:solidFill>
                  <a:schemeClr val="tx2"/>
                </a:solidFill>
              </a:rPr>
              <a:t> max</a:t>
            </a:r>
            <a:r>
              <a:rPr lang="el-GR" baseline="-25000" dirty="0" smtClean="0">
                <a:solidFill>
                  <a:schemeClr val="tx2"/>
                </a:solidFill>
              </a:rPr>
              <a:t>μ</a:t>
            </a:r>
            <a:r>
              <a:rPr lang="en-US" dirty="0" smtClean="0">
                <a:solidFill>
                  <a:schemeClr val="tx2"/>
                </a:solidFill>
              </a:rPr>
              <a:t> I(</a:t>
            </a:r>
            <a:r>
              <a:rPr lang="el-GR" dirty="0" smtClean="0">
                <a:solidFill>
                  <a:schemeClr val="tx2"/>
                </a:solidFill>
              </a:rPr>
              <a:t>π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l-GR" dirty="0" smtClean="0">
                <a:solidFill>
                  <a:schemeClr val="tx2"/>
                </a:solidFill>
              </a:rPr>
              <a:t> μ</a:t>
            </a:r>
            <a:r>
              <a:rPr lang="en-CA" dirty="0" smtClean="0">
                <a:solidFill>
                  <a:schemeClr val="tx2"/>
                </a:solidFill>
              </a:rPr>
              <a:t>).</a:t>
            </a:r>
          </a:p>
          <a:p>
            <a:r>
              <a:rPr lang="en-CA" dirty="0" smtClean="0">
                <a:solidFill>
                  <a:schemeClr val="tx2"/>
                </a:solidFill>
              </a:rPr>
              <a:t>I(</a:t>
            </a:r>
            <a:r>
              <a:rPr lang="en-US" dirty="0" smtClean="0">
                <a:solidFill>
                  <a:schemeClr val="tx2"/>
                </a:solidFill>
              </a:rPr>
              <a:t>F,</a:t>
            </a:r>
            <a:r>
              <a:rPr lang="el-GR" dirty="0" smtClean="0">
                <a:solidFill>
                  <a:schemeClr val="tx2"/>
                </a:solidFill>
              </a:rPr>
              <a:t>μ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) ≤ I(F,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CA" dirty="0" smtClean="0">
                <a:solidFill>
                  <a:schemeClr val="tx2"/>
                </a:solidFill>
              </a:rPr>
              <a:t>) </a:t>
            </a:r>
            <a:r>
              <a:rPr lang="en-CA" dirty="0" smtClean="0"/>
              <a:t>for all </a:t>
            </a:r>
            <a:r>
              <a:rPr lang="el-GR" dirty="0" smtClean="0">
                <a:solidFill>
                  <a:schemeClr val="tx2"/>
                </a:solidFill>
              </a:rPr>
              <a:t>μ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dirty="0" smtClean="0"/>
              <a:t>Recall: </a:t>
            </a:r>
            <a:r>
              <a:rPr lang="en-US" dirty="0">
                <a:solidFill>
                  <a:schemeClr val="tx2"/>
                </a:solidFill>
              </a:rPr>
              <a:t>R(F,</a:t>
            </a:r>
            <a:r>
              <a:rPr lang="el-GR" dirty="0">
                <a:solidFill>
                  <a:schemeClr val="tx2"/>
                </a:solidFill>
              </a:rPr>
              <a:t>ε</a:t>
            </a:r>
            <a:r>
              <a:rPr lang="en-US" dirty="0">
                <a:solidFill>
                  <a:schemeClr val="tx2"/>
                </a:solidFill>
              </a:rPr>
              <a:t>)=max</a:t>
            </a:r>
            <a:r>
              <a:rPr lang="el-GR" baseline="-25000" dirty="0">
                <a:solidFill>
                  <a:schemeClr val="tx2"/>
                </a:solidFill>
              </a:rPr>
              <a:t>μ</a:t>
            </a:r>
            <a:r>
              <a:rPr lang="en-US" dirty="0">
                <a:solidFill>
                  <a:schemeClr val="tx2"/>
                </a:solidFill>
              </a:rPr>
              <a:t> C(F,</a:t>
            </a:r>
            <a:r>
              <a:rPr lang="el-GR" dirty="0">
                <a:solidFill>
                  <a:schemeClr val="tx2"/>
                </a:solidFill>
              </a:rPr>
              <a:t>μ</a:t>
            </a:r>
            <a:r>
              <a:rPr lang="en-US" dirty="0">
                <a:solidFill>
                  <a:schemeClr val="tx2"/>
                </a:solidFill>
              </a:rPr>
              <a:t>,</a:t>
            </a:r>
            <a:r>
              <a:rPr lang="el-GR" dirty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).</a:t>
            </a:r>
            <a:endParaRPr lang="en-US" dirty="0" smtClean="0"/>
          </a:p>
          <a:p>
            <a:r>
              <a:rPr lang="en-US" u="sng" dirty="0" smtClean="0"/>
              <a:t>Theorem</a:t>
            </a:r>
            <a:r>
              <a:rPr lang="en-US" sz="1800" dirty="0" smtClean="0"/>
              <a:t>[B’11]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I(F,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CA" dirty="0" smtClean="0">
                <a:solidFill>
                  <a:schemeClr val="tx2"/>
                </a:solidFill>
              </a:rPr>
              <a:t>) </a:t>
            </a:r>
            <a:r>
              <a:rPr lang="en-CA" dirty="0" smtClean="0">
                <a:solidFill>
                  <a:schemeClr val="tx2"/>
                </a:solidFill>
                <a:latin typeface="Cambria Math"/>
                <a:ea typeface="Cambria Math"/>
              </a:rPr>
              <a:t>≤</a:t>
            </a:r>
            <a:r>
              <a:rPr lang="en-CA" dirty="0" smtClean="0">
                <a:solidFill>
                  <a:schemeClr val="tx2"/>
                </a:solidFill>
              </a:rPr>
              <a:t> 2</a:t>
            </a:r>
            <a:r>
              <a:rPr lang="en-CA" dirty="0" smtClean="0">
                <a:solidFill>
                  <a:schemeClr val="tx2"/>
                </a:solidFill>
                <a:latin typeface="Cambria Math"/>
                <a:ea typeface="Cambria Math"/>
              </a:rPr>
              <a:t>·</a:t>
            </a:r>
            <a:r>
              <a:rPr lang="en-CA" dirty="0" smtClean="0">
                <a:solidFill>
                  <a:schemeClr val="tx2"/>
                </a:solidFill>
              </a:rPr>
              <a:t>max</a:t>
            </a:r>
            <a:r>
              <a:rPr lang="el-GR" baseline="-25000" dirty="0" smtClean="0">
                <a:solidFill>
                  <a:schemeClr val="tx2"/>
                </a:solidFill>
              </a:rPr>
              <a:t>μ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CA" dirty="0" smtClean="0">
                <a:solidFill>
                  <a:schemeClr val="tx2"/>
                </a:solidFill>
              </a:rPr>
              <a:t>I(</a:t>
            </a:r>
            <a:r>
              <a:rPr lang="en-US" dirty="0" smtClean="0">
                <a:solidFill>
                  <a:schemeClr val="tx2"/>
                </a:solidFill>
              </a:rPr>
              <a:t>F,</a:t>
            </a:r>
            <a:r>
              <a:rPr lang="el-GR" dirty="0" smtClean="0">
                <a:solidFill>
                  <a:schemeClr val="tx2"/>
                </a:solidFill>
              </a:rPr>
              <a:t>μ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/2).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I(F,0</a:t>
            </a:r>
            <a:r>
              <a:rPr lang="en-CA" dirty="0" smtClean="0">
                <a:solidFill>
                  <a:schemeClr val="tx2"/>
                </a:solidFill>
              </a:rPr>
              <a:t>) </a:t>
            </a:r>
            <a:r>
              <a:rPr lang="en-CA" dirty="0" smtClean="0">
                <a:solidFill>
                  <a:schemeClr val="tx2"/>
                </a:solidFill>
                <a:latin typeface="Cambria Math"/>
                <a:ea typeface="Cambria Math"/>
              </a:rPr>
              <a:t>=</a:t>
            </a:r>
            <a:r>
              <a:rPr lang="en-CA" dirty="0" smtClean="0">
                <a:solidFill>
                  <a:schemeClr val="tx2"/>
                </a:solidFill>
              </a:rPr>
              <a:t> max</a:t>
            </a:r>
            <a:r>
              <a:rPr lang="el-GR" baseline="-25000" dirty="0" smtClean="0">
                <a:solidFill>
                  <a:schemeClr val="tx2"/>
                </a:solidFill>
              </a:rPr>
              <a:t>μ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CA" dirty="0" smtClean="0">
                <a:solidFill>
                  <a:schemeClr val="tx2"/>
                </a:solidFill>
              </a:rPr>
              <a:t>I(</a:t>
            </a:r>
            <a:r>
              <a:rPr lang="en-US" dirty="0" smtClean="0">
                <a:solidFill>
                  <a:schemeClr val="tx2"/>
                </a:solidFill>
              </a:rPr>
              <a:t>F,</a:t>
            </a:r>
            <a:r>
              <a:rPr lang="el-GR" dirty="0" smtClean="0">
                <a:solidFill>
                  <a:schemeClr val="tx2"/>
                </a:solidFill>
              </a:rPr>
              <a:t>μ</a:t>
            </a:r>
            <a:r>
              <a:rPr lang="en-US" dirty="0" smtClean="0">
                <a:solidFill>
                  <a:schemeClr val="tx2"/>
                </a:solidFill>
              </a:rPr>
              <a:t>,0).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396240"/>
            <a:ext cx="7772400" cy="1143000"/>
          </a:xfrm>
        </p:spPr>
        <p:txBody>
          <a:bodyPr/>
          <a:lstStyle/>
          <a:p>
            <a:r>
              <a:rPr lang="en-US" dirty="0" smtClean="0"/>
              <a:t>Prior-free information cost 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424940"/>
            <a:ext cx="7772400" cy="2743200"/>
          </a:xfrm>
        </p:spPr>
        <p:txBody>
          <a:bodyPr/>
          <a:lstStyle/>
          <a:p>
            <a:endParaRPr lang="en-US" u="sng" dirty="0" smtClean="0"/>
          </a:p>
          <a:p>
            <a:r>
              <a:rPr lang="en-US" dirty="0" smtClean="0"/>
              <a:t>Recall: </a:t>
            </a:r>
            <a:r>
              <a:rPr lang="en-CA" dirty="0" smtClean="0">
                <a:solidFill>
                  <a:schemeClr val="tx2"/>
                </a:solidFill>
              </a:rPr>
              <a:t>I(</a:t>
            </a:r>
            <a:r>
              <a:rPr lang="en-US" dirty="0" smtClean="0">
                <a:solidFill>
                  <a:schemeClr val="tx2"/>
                </a:solidFill>
              </a:rPr>
              <a:t>F,</a:t>
            </a:r>
            <a:r>
              <a:rPr lang="el-GR" dirty="0" smtClean="0">
                <a:solidFill>
                  <a:schemeClr val="tx2"/>
                </a:solidFill>
              </a:rPr>
              <a:t>μ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) = lim</a:t>
            </a:r>
            <a:r>
              <a:rPr lang="en-US" baseline="-25000" dirty="0" smtClean="0">
                <a:solidFill>
                  <a:schemeClr val="tx2"/>
                </a:solidFill>
              </a:rPr>
              <a:t>n→∞ </a:t>
            </a:r>
            <a:r>
              <a:rPr lang="en-US" dirty="0" smtClean="0">
                <a:solidFill>
                  <a:schemeClr val="tx2"/>
                </a:solidFill>
              </a:rPr>
              <a:t>C(F</a:t>
            </a:r>
            <a:r>
              <a:rPr lang="en-US" baseline="30000" dirty="0" smtClean="0">
                <a:solidFill>
                  <a:schemeClr val="tx2"/>
                </a:solidFill>
              </a:rPr>
              <a:t>n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l-GR" dirty="0" smtClean="0">
                <a:solidFill>
                  <a:schemeClr val="tx2"/>
                </a:solidFill>
              </a:rPr>
              <a:t>μ</a:t>
            </a:r>
            <a:r>
              <a:rPr lang="en-US" baseline="30000" dirty="0" smtClean="0">
                <a:solidFill>
                  <a:schemeClr val="tx2"/>
                </a:solidFill>
              </a:rPr>
              <a:t>n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)/n.</a:t>
            </a:r>
          </a:p>
          <a:p>
            <a:r>
              <a:rPr lang="en-US" dirty="0" smtClean="0"/>
              <a:t> </a:t>
            </a:r>
            <a:r>
              <a:rPr lang="en-US" u="sng" dirty="0" smtClean="0"/>
              <a:t>Theorem</a:t>
            </a:r>
            <a:r>
              <a:rPr lang="en-US" dirty="0" smtClean="0"/>
              <a:t>: for 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&gt;0</a:t>
            </a:r>
            <a:endParaRPr lang="en-US" dirty="0" smtClean="0"/>
          </a:p>
          <a:p>
            <a:pPr algn="ctr">
              <a:buNone/>
            </a:pPr>
            <a:r>
              <a:rPr lang="en-CA" dirty="0" smtClean="0">
                <a:solidFill>
                  <a:schemeClr val="tx2"/>
                </a:solidFill>
              </a:rPr>
              <a:t>I(</a:t>
            </a:r>
            <a:r>
              <a:rPr lang="en-US" dirty="0" smtClean="0">
                <a:solidFill>
                  <a:schemeClr val="tx2"/>
                </a:solidFill>
              </a:rPr>
              <a:t>F,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) = lim</a:t>
            </a:r>
            <a:r>
              <a:rPr lang="en-US" baseline="-25000" dirty="0" smtClean="0">
                <a:solidFill>
                  <a:schemeClr val="tx2"/>
                </a:solidFill>
              </a:rPr>
              <a:t>n→∞ </a:t>
            </a:r>
            <a:r>
              <a:rPr lang="en-US" dirty="0" smtClean="0">
                <a:solidFill>
                  <a:schemeClr val="tx2"/>
                </a:solidFill>
              </a:rPr>
              <a:t>R(F</a:t>
            </a:r>
            <a:r>
              <a:rPr lang="en-US" baseline="30000" dirty="0" smtClean="0">
                <a:solidFill>
                  <a:schemeClr val="tx2"/>
                </a:solidFill>
              </a:rPr>
              <a:t>n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)/n.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R(EQ,0) </a:t>
            </a:r>
            <a:r>
              <a:rPr lang="en-US" dirty="0" smtClean="0">
                <a:solidFill>
                  <a:schemeClr val="tx2"/>
                </a:solidFill>
                <a:latin typeface="Calibri"/>
                <a:cs typeface="Calibri"/>
              </a:rPr>
              <a:t>≈ n.</a:t>
            </a:r>
          </a:p>
          <a:p>
            <a:r>
              <a:rPr lang="en-US" dirty="0" smtClean="0">
                <a:latin typeface="Calibri"/>
                <a:cs typeface="Calibri"/>
              </a:rPr>
              <a:t>What is </a:t>
            </a:r>
            <a:r>
              <a:rPr lang="en-US" dirty="0" smtClean="0">
                <a:solidFill>
                  <a:schemeClr val="tx2"/>
                </a:solidFill>
                <a:latin typeface="Calibri"/>
                <a:cs typeface="Calibri"/>
              </a:rPr>
              <a:t>I(EQ,0)?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information cost of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What is </a:t>
            </a:r>
            <a:r>
              <a:rPr lang="en-US" dirty="0" smtClean="0">
                <a:solidFill>
                  <a:schemeClr val="tx2"/>
                </a:solidFill>
                <a:latin typeface="Calibri"/>
                <a:cs typeface="Calibri"/>
              </a:rPr>
              <a:t>I(EQ,0)?</a:t>
            </a:r>
          </a:p>
          <a:p>
            <a:r>
              <a:rPr lang="en-US" dirty="0" smtClean="0">
                <a:latin typeface="Calibri"/>
                <a:cs typeface="Calibri"/>
              </a:rPr>
              <a:t>Consider the following protocol.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6137910" y="3928110"/>
            <a:ext cx="952500" cy="79248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2289810" y="4019550"/>
            <a:ext cx="937260" cy="7620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10"/>
          <p:cNvGrpSpPr/>
          <p:nvPr/>
        </p:nvGrpSpPr>
        <p:grpSpPr>
          <a:xfrm>
            <a:off x="810490" y="4898969"/>
            <a:ext cx="1494175" cy="1682835"/>
            <a:chOff x="1095727" y="3635956"/>
            <a:chExt cx="1009787" cy="1029206"/>
          </a:xfrm>
        </p:grpSpPr>
        <p:pic>
          <p:nvPicPr>
            <p:cNvPr id="10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727" y="3635956"/>
              <a:ext cx="1009787" cy="1029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800514" y="4306118"/>
              <a:ext cx="303099" cy="356263"/>
            </a:xfrm>
            <a:prstGeom prst="rect">
              <a:avLst/>
            </a:prstGeom>
            <a:solidFill>
              <a:srgbClr val="FFFFFF">
                <a:alpha val="4509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CA" sz="3200" b="1" dirty="0" smtClean="0">
                  <a:solidFill>
                    <a:schemeClr val="bg1"/>
                  </a:solidFill>
                  <a:latin typeface="+mj-lt"/>
                </a:rPr>
                <a:t>A</a:t>
              </a:r>
              <a:endParaRPr lang="en-CA" sz="3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2" name="Group 14"/>
          <p:cNvGrpSpPr/>
          <p:nvPr/>
        </p:nvGrpSpPr>
        <p:grpSpPr>
          <a:xfrm>
            <a:off x="7059543" y="4898970"/>
            <a:ext cx="1415918" cy="1684745"/>
            <a:chOff x="1043609" y="4305122"/>
            <a:chExt cx="1007100" cy="1097679"/>
          </a:xfrm>
        </p:grpSpPr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9" y="4305122"/>
              <a:ext cx="1007100" cy="1097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1727420" y="5017486"/>
              <a:ext cx="318689" cy="381004"/>
            </a:xfrm>
            <a:prstGeom prst="rect">
              <a:avLst/>
            </a:prstGeom>
            <a:solidFill>
              <a:srgbClr val="FFFFFF">
                <a:alpha val="4509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CA" sz="3200" b="1" dirty="0" smtClean="0">
                  <a:solidFill>
                    <a:schemeClr val="bg1"/>
                  </a:solidFill>
                  <a:latin typeface="+mj-lt"/>
                </a:rPr>
                <a:t>B</a:t>
              </a:r>
              <a:endParaRPr lang="en-CA" sz="3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5" name="Cloud Callout 14"/>
          <p:cNvSpPr/>
          <p:nvPr/>
        </p:nvSpPr>
        <p:spPr>
          <a:xfrm>
            <a:off x="198120" y="3750303"/>
            <a:ext cx="2206905" cy="869058"/>
          </a:xfrm>
          <a:prstGeom prst="cloudCallout">
            <a:avLst>
              <a:gd name="adj1" fmla="val 9214"/>
              <a:gd name="adj2" fmla="val 96413"/>
            </a:avLst>
          </a:prstGeom>
          <a:solidFill>
            <a:srgbClr val="FF99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X in {0,1}</a:t>
            </a:r>
            <a:r>
              <a:rPr lang="en-US" baseline="300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n</a:t>
            </a:r>
            <a:endParaRPr lang="en-US" baseline="300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Cloud Callout 15"/>
          <p:cNvSpPr/>
          <p:nvPr/>
        </p:nvSpPr>
        <p:spPr>
          <a:xfrm>
            <a:off x="6941821" y="3751625"/>
            <a:ext cx="2156459" cy="869058"/>
          </a:xfrm>
          <a:prstGeom prst="cloudCallout">
            <a:avLst>
              <a:gd name="adj1" fmla="val -10504"/>
              <a:gd name="adj2" fmla="val 92935"/>
            </a:avLst>
          </a:prstGeom>
          <a:solidFill>
            <a:srgbClr val="99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Y in {0,1}</a:t>
            </a:r>
            <a:r>
              <a:rPr lang="en-US" baseline="300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n</a:t>
            </a:r>
            <a:endParaRPr lang="en-US" baseline="300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971800" y="3268980"/>
            <a:ext cx="3528060" cy="693420"/>
          </a:xfrm>
          <a:prstGeom prst="round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      </a:t>
            </a:r>
            <a:r>
              <a:rPr lang="en-US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non-singular in   </a:t>
            </a:r>
            <a:endParaRPr lang="en-US" baseline="300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5692140" y="3409950"/>
          <a:ext cx="563880" cy="422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76" name="Equation" r:id="rId5" imgW="304560" imgH="228600" progId="Equation.3">
                  <p:embed/>
                </p:oleObj>
              </mc:Choice>
              <mc:Fallback>
                <p:oleObj name="Equation" r:id="rId5" imgW="3045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2140" y="3409950"/>
                        <a:ext cx="563880" cy="4229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ounded Rectangular Callout 6"/>
          <p:cNvSpPr/>
          <p:nvPr/>
        </p:nvSpPr>
        <p:spPr>
          <a:xfrm>
            <a:off x="3440400" y="4084761"/>
            <a:ext cx="2773427" cy="494860"/>
          </a:xfrm>
          <a:prstGeom prst="wedgeRoundRectCallout">
            <a:avLst>
              <a:gd name="adj1" fmla="val -92243"/>
              <a:gd name="adj2" fmla="val 136351"/>
              <a:gd name="adj3" fmla="val 16667"/>
            </a:avLst>
          </a:prstGeom>
          <a:solidFill>
            <a:srgbClr val="FF99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2800" baseline="-250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800" dirty="0" smtClean="0">
                <a:solidFill>
                  <a:schemeClr val="bg2"/>
                </a:solidFill>
                <a:latin typeface="Calibri" pitchFamily="34" charset="0"/>
                <a:ea typeface="Cambria Math"/>
                <a:cs typeface="Calibri" pitchFamily="34" charset="0"/>
              </a:rPr>
              <a:t>·X</a:t>
            </a:r>
            <a:endParaRPr lang="en-US" sz="28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3418862" y="4606383"/>
            <a:ext cx="2802396" cy="529497"/>
          </a:xfrm>
          <a:prstGeom prst="wedgeRoundRectCallout">
            <a:avLst>
              <a:gd name="adj1" fmla="val 86255"/>
              <a:gd name="adj2" fmla="val 48439"/>
              <a:gd name="adj3" fmla="val 16667"/>
            </a:avLst>
          </a:prstGeom>
          <a:solidFill>
            <a:srgbClr val="99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2800" baseline="-250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800" dirty="0" smtClean="0">
                <a:solidFill>
                  <a:schemeClr val="bg2"/>
                </a:solidFill>
                <a:latin typeface="Calibri" pitchFamily="34" charset="0"/>
                <a:ea typeface="Cambria Math"/>
                <a:cs typeface="Calibri" pitchFamily="34" charset="0"/>
              </a:rPr>
              <a:t>·Y</a:t>
            </a:r>
            <a:endParaRPr lang="en-US" sz="28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3417540" y="5174421"/>
            <a:ext cx="2773427" cy="494860"/>
          </a:xfrm>
          <a:prstGeom prst="wedgeRoundRectCallout">
            <a:avLst>
              <a:gd name="adj1" fmla="val -92793"/>
              <a:gd name="adj2" fmla="val -56128"/>
              <a:gd name="adj3" fmla="val 16667"/>
            </a:avLst>
          </a:prstGeom>
          <a:solidFill>
            <a:srgbClr val="FF99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2800" baseline="-250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800" dirty="0" smtClean="0">
                <a:solidFill>
                  <a:schemeClr val="bg2"/>
                </a:solidFill>
                <a:latin typeface="Calibri" pitchFamily="34" charset="0"/>
                <a:ea typeface="Cambria Math"/>
                <a:cs typeface="Calibri" pitchFamily="34" charset="0"/>
              </a:rPr>
              <a:t>·X</a:t>
            </a:r>
            <a:endParaRPr lang="en-US" sz="28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3396002" y="5696043"/>
            <a:ext cx="2802396" cy="529497"/>
          </a:xfrm>
          <a:prstGeom prst="wedgeRoundRectCallout">
            <a:avLst>
              <a:gd name="adj1" fmla="val 88431"/>
              <a:gd name="adj2" fmla="val -85398"/>
              <a:gd name="adj3" fmla="val 16667"/>
            </a:avLst>
          </a:prstGeom>
          <a:solidFill>
            <a:srgbClr val="99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2800" baseline="-250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800" dirty="0" smtClean="0">
                <a:solidFill>
                  <a:schemeClr val="bg2"/>
                </a:solidFill>
                <a:latin typeface="Calibri" pitchFamily="34" charset="0"/>
                <a:ea typeface="Cambria Math"/>
                <a:cs typeface="Calibri" pitchFamily="34" charset="0"/>
              </a:rPr>
              <a:t>·Y</a:t>
            </a:r>
            <a:endParaRPr lang="en-US" sz="28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4644390" y="6518910"/>
            <a:ext cx="449580" cy="0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loud 24"/>
          <p:cNvSpPr/>
          <p:nvPr/>
        </p:nvSpPr>
        <p:spPr>
          <a:xfrm>
            <a:off x="2385060" y="3904706"/>
            <a:ext cx="4968240" cy="2423160"/>
          </a:xfrm>
          <a:prstGeom prst="cloud">
            <a:avLst/>
          </a:prstGeom>
          <a:solidFill>
            <a:srgbClr val="000000">
              <a:alpha val="94902"/>
            </a:srgbClr>
          </a:solidFill>
          <a:ln>
            <a:solidFill>
              <a:schemeClr val="bg2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Continue for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steps, or until a disagreement is discovered.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1" grpId="0" animBg="1"/>
      <p:bldP spid="22" grpId="0" animBg="1"/>
      <p:bldP spid="2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(sketch)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smtClean="0">
                <a:solidFill>
                  <a:schemeClr val="tx2"/>
                </a:solidFill>
              </a:rPr>
              <a:t>X≠Y</a:t>
            </a:r>
            <a:r>
              <a:rPr lang="en-US" dirty="0" smtClean="0"/>
              <a:t>, the protocol will terminate in </a:t>
            </a:r>
            <a:r>
              <a:rPr lang="en-US" dirty="0" smtClean="0">
                <a:solidFill>
                  <a:schemeClr val="tx2"/>
                </a:solidFill>
              </a:rPr>
              <a:t>O(1)</a:t>
            </a:r>
            <a:r>
              <a:rPr lang="en-US" dirty="0" smtClean="0"/>
              <a:t> rounds on average, and thus reveal </a:t>
            </a:r>
            <a:r>
              <a:rPr lang="en-US" dirty="0" smtClean="0">
                <a:solidFill>
                  <a:schemeClr val="tx2"/>
                </a:solidFill>
              </a:rPr>
              <a:t>O(1)</a:t>
            </a:r>
            <a:r>
              <a:rPr lang="en-US" dirty="0" smtClean="0"/>
              <a:t> information. </a:t>
            </a:r>
          </a:p>
          <a:p>
            <a:r>
              <a:rPr lang="en-US" dirty="0" smtClean="0"/>
              <a:t>If </a:t>
            </a:r>
            <a:r>
              <a:rPr lang="en-US" dirty="0" smtClean="0">
                <a:solidFill>
                  <a:schemeClr val="tx2"/>
                </a:solidFill>
              </a:rPr>
              <a:t>X=Y…</a:t>
            </a:r>
            <a:r>
              <a:rPr lang="en-US" dirty="0" smtClean="0"/>
              <a:t> the players only learn the fact that </a:t>
            </a:r>
            <a:r>
              <a:rPr lang="en-US" dirty="0" smtClean="0">
                <a:solidFill>
                  <a:schemeClr val="tx2"/>
                </a:solidFill>
              </a:rPr>
              <a:t>X=Y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tx2"/>
                </a:solidFill>
              </a:rPr>
              <a:t>≤1</a:t>
            </a:r>
            <a:r>
              <a:rPr lang="en-US" dirty="0" smtClean="0"/>
              <a:t> bit of information). </a:t>
            </a:r>
          </a:p>
          <a:p>
            <a:r>
              <a:rPr lang="en-US" dirty="0" smtClean="0"/>
              <a:t>Thus the protocol has </a:t>
            </a:r>
            <a:r>
              <a:rPr lang="en-US" dirty="0" smtClean="0">
                <a:solidFill>
                  <a:schemeClr val="tx2"/>
                </a:solidFill>
              </a:rPr>
              <a:t>O(1) </a:t>
            </a:r>
            <a:r>
              <a:rPr lang="en-US" dirty="0" smtClean="0"/>
              <a:t>information complexity.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Direct sum theorems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olidFill>
                  <a:schemeClr val="tx2"/>
                </a:solidFill>
              </a:rPr>
              <a:t>I(</a:t>
            </a:r>
            <a:r>
              <a:rPr lang="en-US" dirty="0">
                <a:solidFill>
                  <a:schemeClr val="tx2"/>
                </a:solidFill>
              </a:rPr>
              <a:t>F,</a:t>
            </a:r>
            <a:r>
              <a:rPr lang="el-GR" dirty="0">
                <a:solidFill>
                  <a:schemeClr val="tx2"/>
                </a:solidFill>
              </a:rPr>
              <a:t>ε</a:t>
            </a:r>
            <a:r>
              <a:rPr lang="en-US" dirty="0">
                <a:solidFill>
                  <a:schemeClr val="tx2"/>
                </a:solidFill>
              </a:rPr>
              <a:t>) = lim</a:t>
            </a:r>
            <a:r>
              <a:rPr lang="en-US" baseline="-25000" dirty="0">
                <a:solidFill>
                  <a:schemeClr val="tx2"/>
                </a:solidFill>
              </a:rPr>
              <a:t>n→∞ </a:t>
            </a:r>
            <a:r>
              <a:rPr lang="en-US" dirty="0">
                <a:solidFill>
                  <a:schemeClr val="tx2"/>
                </a:solidFill>
              </a:rPr>
              <a:t>R(</a:t>
            </a:r>
            <a:r>
              <a:rPr lang="en-US" dirty="0" err="1">
                <a:solidFill>
                  <a:schemeClr val="tx2"/>
                </a:solidFill>
              </a:rPr>
              <a:t>F</a:t>
            </a:r>
            <a:r>
              <a:rPr lang="en-US" baseline="30000" dirty="0" err="1">
                <a:solidFill>
                  <a:schemeClr val="tx2"/>
                </a:solidFill>
              </a:rPr>
              <a:t>n</a:t>
            </a:r>
            <a:r>
              <a:rPr lang="en-US" dirty="0">
                <a:solidFill>
                  <a:schemeClr val="tx2"/>
                </a:solidFill>
              </a:rPr>
              <a:t>,</a:t>
            </a:r>
            <a:r>
              <a:rPr lang="el-GR" dirty="0">
                <a:solidFill>
                  <a:schemeClr val="tx2"/>
                </a:solidFill>
              </a:rPr>
              <a:t>ε</a:t>
            </a:r>
            <a:r>
              <a:rPr lang="en-US" dirty="0">
                <a:solidFill>
                  <a:schemeClr val="tx2"/>
                </a:solidFill>
              </a:rPr>
              <a:t>)/n.</a:t>
            </a:r>
          </a:p>
          <a:p>
            <a:r>
              <a:rPr lang="en-CA" dirty="0" smtClean="0"/>
              <a:t>Questions:</a:t>
            </a:r>
          </a:p>
          <a:p>
            <a:pPr lvl="1"/>
            <a:r>
              <a:rPr lang="en-CA" dirty="0" smtClean="0"/>
              <a:t>Does </a:t>
            </a:r>
            <a:r>
              <a:rPr lang="en-US" dirty="0">
                <a:solidFill>
                  <a:schemeClr val="tx2"/>
                </a:solidFill>
              </a:rPr>
              <a:t>R(</a:t>
            </a:r>
            <a:r>
              <a:rPr lang="en-US" dirty="0" err="1">
                <a:solidFill>
                  <a:schemeClr val="tx2"/>
                </a:solidFill>
              </a:rPr>
              <a:t>F</a:t>
            </a:r>
            <a:r>
              <a:rPr lang="en-US" baseline="30000" dirty="0" err="1">
                <a:solidFill>
                  <a:schemeClr val="tx2"/>
                </a:solidFill>
              </a:rPr>
              <a:t>n</a:t>
            </a:r>
            <a:r>
              <a:rPr lang="en-US" dirty="0">
                <a:solidFill>
                  <a:schemeClr val="tx2"/>
                </a:solidFill>
              </a:rPr>
              <a:t>,</a:t>
            </a:r>
            <a:r>
              <a:rPr lang="el-GR" dirty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)=</a:t>
            </a:r>
            <a:r>
              <a:rPr lang="el-GR" dirty="0" smtClean="0">
                <a:solidFill>
                  <a:schemeClr val="tx2"/>
                </a:solidFill>
              </a:rPr>
              <a:t>Ω</a:t>
            </a:r>
            <a:r>
              <a:rPr lang="en-CA" dirty="0" smtClean="0">
                <a:solidFill>
                  <a:schemeClr val="tx2"/>
                </a:solidFill>
              </a:rPr>
              <a:t>(</a:t>
            </a:r>
            <a:r>
              <a:rPr lang="en-CA" dirty="0" err="1" smtClean="0">
                <a:solidFill>
                  <a:schemeClr val="tx2"/>
                </a:solidFill>
              </a:rPr>
              <a:t>n·R</a:t>
            </a:r>
            <a:r>
              <a:rPr lang="en-CA" dirty="0" smtClean="0">
                <a:solidFill>
                  <a:schemeClr val="tx2"/>
                </a:solidFill>
              </a:rPr>
              <a:t>(F,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CA" dirty="0" smtClean="0">
                <a:solidFill>
                  <a:schemeClr val="tx2"/>
                </a:solidFill>
              </a:rPr>
              <a:t>))?</a:t>
            </a:r>
          </a:p>
          <a:p>
            <a:pPr lvl="1"/>
            <a:r>
              <a:rPr lang="en-CA" dirty="0" smtClean="0"/>
              <a:t>Does</a:t>
            </a:r>
            <a:r>
              <a:rPr lang="en-CA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R(</a:t>
            </a:r>
            <a:r>
              <a:rPr lang="en-US" dirty="0" err="1">
                <a:solidFill>
                  <a:schemeClr val="tx2"/>
                </a:solidFill>
              </a:rPr>
              <a:t>F</a:t>
            </a:r>
            <a:r>
              <a:rPr lang="en-US" baseline="30000" dirty="0" err="1">
                <a:solidFill>
                  <a:schemeClr val="tx2"/>
                </a:solidFill>
              </a:rPr>
              <a:t>n</a:t>
            </a:r>
            <a:r>
              <a:rPr lang="en-US" dirty="0">
                <a:solidFill>
                  <a:schemeClr val="tx2"/>
                </a:solidFill>
              </a:rPr>
              <a:t>,</a:t>
            </a:r>
            <a:r>
              <a:rPr lang="el-GR" dirty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)=</a:t>
            </a:r>
            <a:r>
              <a:rPr lang="el-GR" dirty="0" smtClean="0">
                <a:solidFill>
                  <a:schemeClr val="tx2"/>
                </a:solidFill>
              </a:rPr>
              <a:t>ω</a:t>
            </a:r>
            <a:r>
              <a:rPr lang="en-CA" dirty="0" smtClean="0">
                <a:solidFill>
                  <a:schemeClr val="tx2"/>
                </a:solidFill>
              </a:rPr>
              <a:t>(R(F,</a:t>
            </a:r>
            <a:r>
              <a:rPr lang="el-GR" dirty="0">
                <a:solidFill>
                  <a:schemeClr val="tx2"/>
                </a:solidFill>
              </a:rPr>
              <a:t>ε</a:t>
            </a:r>
            <a:r>
              <a:rPr lang="en-CA" dirty="0">
                <a:solidFill>
                  <a:schemeClr val="tx2"/>
                </a:solidFill>
              </a:rPr>
              <a:t>))?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5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609600"/>
            <a:ext cx="8321040" cy="1143000"/>
          </a:xfrm>
        </p:spPr>
        <p:txBody>
          <a:bodyPr/>
          <a:lstStyle/>
          <a:p>
            <a:r>
              <a:rPr lang="en-US" dirty="0" smtClean="0"/>
              <a:t>Direct sum strategy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22920" cy="2598420"/>
          </a:xfrm>
        </p:spPr>
        <p:txBody>
          <a:bodyPr/>
          <a:lstStyle/>
          <a:p>
            <a:r>
              <a:rPr lang="en-US" dirty="0" smtClean="0"/>
              <a:t>The strategy for proving direct sum results. </a:t>
            </a:r>
          </a:p>
          <a:p>
            <a:r>
              <a:rPr lang="en-US" dirty="0" smtClean="0"/>
              <a:t>Take a protocol for </a:t>
            </a:r>
            <a:r>
              <a:rPr lang="en-US" dirty="0" smtClean="0">
                <a:solidFill>
                  <a:schemeClr val="tx2"/>
                </a:solidFill>
              </a:rPr>
              <a:t>F</a:t>
            </a:r>
            <a:r>
              <a:rPr lang="en-US" baseline="30000" dirty="0" smtClean="0">
                <a:solidFill>
                  <a:schemeClr val="tx2"/>
                </a:solidFill>
              </a:rPr>
              <a:t>n</a:t>
            </a:r>
            <a:r>
              <a:rPr lang="en-US" dirty="0" smtClean="0"/>
              <a:t> that costs </a:t>
            </a:r>
            <a:r>
              <a:rPr lang="en-US" dirty="0" err="1" smtClean="0">
                <a:solidFill>
                  <a:schemeClr val="tx2"/>
                </a:solidFill>
              </a:rPr>
              <a:t>C</a:t>
            </a:r>
            <a:r>
              <a:rPr lang="en-US" baseline="-25000" dirty="0" err="1" smtClean="0">
                <a:solidFill>
                  <a:schemeClr val="tx2"/>
                </a:solidFill>
              </a:rPr>
              <a:t>n</a:t>
            </a:r>
            <a:r>
              <a:rPr lang="en-US" dirty="0" smtClean="0">
                <a:solidFill>
                  <a:schemeClr val="tx2"/>
                </a:solidFill>
              </a:rPr>
              <a:t>=R(</a:t>
            </a:r>
            <a:r>
              <a:rPr lang="en-US" dirty="0" err="1" smtClean="0">
                <a:solidFill>
                  <a:schemeClr val="tx2"/>
                </a:solidFill>
              </a:rPr>
              <a:t>F</a:t>
            </a:r>
            <a:r>
              <a:rPr lang="en-US" baseline="30000" dirty="0" err="1" smtClean="0">
                <a:solidFill>
                  <a:schemeClr val="tx2"/>
                </a:solidFill>
              </a:rPr>
              <a:t>n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), </a:t>
            </a:r>
            <a:r>
              <a:rPr lang="en-US" dirty="0" smtClean="0"/>
              <a:t>and make a protocol for </a:t>
            </a:r>
            <a:r>
              <a:rPr lang="en-US" dirty="0" smtClean="0">
                <a:solidFill>
                  <a:schemeClr val="tx2"/>
                </a:solidFill>
              </a:rPr>
              <a:t>F</a:t>
            </a:r>
            <a:r>
              <a:rPr lang="en-US" dirty="0" smtClean="0"/>
              <a:t> that costs </a:t>
            </a:r>
            <a:r>
              <a:rPr lang="en-US" dirty="0" smtClean="0">
                <a:solidFill>
                  <a:schemeClr val="tx2"/>
                </a:solidFill>
              </a:rPr>
              <a:t>≈</a:t>
            </a:r>
            <a:r>
              <a:rPr lang="en-US" dirty="0" err="1" smtClean="0">
                <a:solidFill>
                  <a:schemeClr val="tx2"/>
                </a:solidFill>
              </a:rPr>
              <a:t>C</a:t>
            </a:r>
            <a:r>
              <a:rPr lang="en-US" baseline="-25000" dirty="0" err="1" smtClean="0">
                <a:solidFill>
                  <a:schemeClr val="tx2"/>
                </a:solidFill>
              </a:rPr>
              <a:t>n</a:t>
            </a:r>
            <a:r>
              <a:rPr lang="en-US" dirty="0" smtClean="0">
                <a:solidFill>
                  <a:schemeClr val="tx2"/>
                </a:solidFill>
              </a:rPr>
              <a:t>/n.</a:t>
            </a:r>
          </a:p>
          <a:p>
            <a:r>
              <a:rPr lang="en-US" dirty="0" smtClean="0"/>
              <a:t>This would mean that </a:t>
            </a:r>
            <a:r>
              <a:rPr lang="en-US" dirty="0" smtClean="0">
                <a:solidFill>
                  <a:schemeClr val="tx2"/>
                </a:solidFill>
              </a:rPr>
              <a:t>C&lt;</a:t>
            </a:r>
            <a:r>
              <a:rPr lang="en-US" dirty="0" err="1" smtClean="0">
                <a:solidFill>
                  <a:schemeClr val="tx2"/>
                </a:solidFill>
              </a:rPr>
              <a:t>C</a:t>
            </a:r>
            <a:r>
              <a:rPr lang="en-US" baseline="-25000" dirty="0" err="1" smtClean="0">
                <a:solidFill>
                  <a:schemeClr val="tx2"/>
                </a:solidFill>
              </a:rPr>
              <a:t>n</a:t>
            </a:r>
            <a:r>
              <a:rPr lang="en-US" dirty="0" smtClean="0">
                <a:solidFill>
                  <a:schemeClr val="tx2"/>
                </a:solidFill>
              </a:rPr>
              <a:t>/n, </a:t>
            </a:r>
            <a:r>
              <a:rPr lang="en-US" dirty="0" smtClean="0"/>
              <a:t>i.e.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C</a:t>
            </a:r>
            <a:r>
              <a:rPr lang="en-US" baseline="-25000" dirty="0" err="1" smtClean="0">
                <a:solidFill>
                  <a:schemeClr val="tx2"/>
                </a:solidFill>
              </a:rPr>
              <a:t>n</a:t>
            </a:r>
            <a:r>
              <a:rPr lang="en-US" dirty="0" smtClean="0">
                <a:solidFill>
                  <a:schemeClr val="tx2"/>
                </a:solidFill>
              </a:rPr>
              <a:t>&gt;</a:t>
            </a:r>
            <a:r>
              <a:rPr lang="en-US" dirty="0" err="1" smtClean="0">
                <a:solidFill>
                  <a:schemeClr val="tx2"/>
                </a:solidFill>
              </a:rPr>
              <a:t>n∙C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14900" y="3863340"/>
            <a:ext cx="281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~</a:t>
            </a:r>
            <a:endParaRPr lang="en-US" sz="32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95160" y="3863340"/>
            <a:ext cx="281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~</a:t>
            </a:r>
            <a:endParaRPr lang="en-US" sz="32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46860" y="4373880"/>
            <a:ext cx="1866900" cy="2164080"/>
          </a:xfrm>
          <a:prstGeom prst="roundRect">
            <a:avLst/>
          </a:prstGeom>
          <a:solidFill>
            <a:srgbClr val="FF99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A protocol for n copies of F</a:t>
            </a:r>
            <a:endParaRPr lang="en-US" sz="28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669280" y="5059680"/>
            <a:ext cx="1866900" cy="510540"/>
          </a:xfrm>
          <a:prstGeom prst="roundRect">
            <a:avLst/>
          </a:prstGeom>
          <a:solidFill>
            <a:srgbClr val="99FF99"/>
          </a:solidFill>
          <a:ln>
            <a:solidFill>
              <a:srgbClr val="3F69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1 copy of F</a:t>
            </a:r>
          </a:p>
        </p:txBody>
      </p:sp>
      <p:sp>
        <p:nvSpPr>
          <p:cNvPr id="9" name="Left Brace 8"/>
          <p:cNvSpPr/>
          <p:nvPr/>
        </p:nvSpPr>
        <p:spPr>
          <a:xfrm>
            <a:off x="1150620" y="4389120"/>
            <a:ext cx="274320" cy="2133600"/>
          </a:xfrm>
          <a:prstGeom prst="lef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47700" y="5120640"/>
            <a:ext cx="822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en-US" sz="3200" baseline="-25000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n</a:t>
            </a:r>
            <a:endParaRPr lang="en-US" sz="3200" baseline="-250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25740" y="4998720"/>
            <a:ext cx="1036320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en-US" sz="3200" baseline="-25000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/n</a:t>
            </a:r>
            <a:endParaRPr lang="en-US" sz="3200" baseline="-250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3200" baseline="-250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Left Brace 11"/>
          <p:cNvSpPr/>
          <p:nvPr/>
        </p:nvSpPr>
        <p:spPr>
          <a:xfrm flipH="1">
            <a:off x="7589520" y="5059680"/>
            <a:ext cx="259080" cy="525780"/>
          </a:xfrm>
          <a:prstGeom prst="lef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642360" y="4907280"/>
            <a:ext cx="1790700" cy="800100"/>
          </a:xfrm>
          <a:prstGeom prst="rightArrow">
            <a:avLst/>
          </a:prstGeom>
          <a:solidFill>
            <a:schemeClr val="tx1"/>
          </a:solidFill>
          <a:ln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?</a:t>
            </a:r>
            <a:endParaRPr lang="en-US" sz="32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43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" y="609600"/>
            <a:ext cx="8328660" cy="1143000"/>
          </a:xfrm>
        </p:spPr>
        <p:txBody>
          <a:bodyPr/>
          <a:lstStyle/>
          <a:p>
            <a:r>
              <a:rPr lang="en-US" dirty="0" smtClean="0"/>
              <a:t>Coding for one-way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180" y="1752600"/>
            <a:ext cx="7772400" cy="3268980"/>
          </a:xfrm>
        </p:spPr>
        <p:txBody>
          <a:bodyPr/>
          <a:lstStyle/>
          <a:p>
            <a:r>
              <a:rPr lang="en-US" dirty="0" smtClean="0"/>
              <a:t>There are two main problems a good encoding needs to address: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Efficiency:</a:t>
            </a:r>
            <a:r>
              <a:rPr lang="en-US" dirty="0"/>
              <a:t> use the least amount of the channel/storage necessary.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Error-correction:</a:t>
            </a:r>
            <a:r>
              <a:rPr lang="en-US" dirty="0" smtClean="0"/>
              <a:t> recover from (reasonable) errors;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870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710" y="4876800"/>
            <a:ext cx="2425018" cy="177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2779" y="5190736"/>
            <a:ext cx="2658977" cy="912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4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0553" y="4709160"/>
            <a:ext cx="1962611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451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609600"/>
            <a:ext cx="8321040" cy="1143000"/>
          </a:xfrm>
        </p:spPr>
        <p:txBody>
          <a:bodyPr/>
          <a:lstStyle/>
          <a:p>
            <a:r>
              <a:rPr lang="en-US" dirty="0" smtClean="0"/>
              <a:t>Direct sum strategy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22920" cy="2598420"/>
          </a:xfrm>
        </p:spPr>
        <p:txBody>
          <a:bodyPr/>
          <a:lstStyle/>
          <a:p>
            <a:r>
              <a:rPr lang="en-US" dirty="0" smtClean="0"/>
              <a:t>If life were so simple…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402080" y="3162300"/>
            <a:ext cx="1866900" cy="2164080"/>
          </a:xfrm>
          <a:prstGeom prst="roundRect">
            <a:avLst/>
          </a:prstGeom>
          <a:solidFill>
            <a:srgbClr val="FF99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524500" y="3848100"/>
            <a:ext cx="1866900" cy="510540"/>
          </a:xfrm>
          <a:prstGeom prst="roundRect">
            <a:avLst/>
          </a:prstGeom>
          <a:solidFill>
            <a:srgbClr val="99FF99"/>
          </a:solidFill>
          <a:ln>
            <a:solidFill>
              <a:srgbClr val="3F69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1 copy of F</a:t>
            </a:r>
          </a:p>
        </p:txBody>
      </p:sp>
      <p:sp>
        <p:nvSpPr>
          <p:cNvPr id="9" name="Left Brace 8"/>
          <p:cNvSpPr/>
          <p:nvPr/>
        </p:nvSpPr>
        <p:spPr>
          <a:xfrm>
            <a:off x="1005840" y="3177540"/>
            <a:ext cx="274320" cy="2133600"/>
          </a:xfrm>
          <a:prstGeom prst="lef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2920" y="3909060"/>
            <a:ext cx="822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en-US" sz="3200" baseline="-25000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n</a:t>
            </a:r>
            <a:endParaRPr lang="en-US" sz="3200" baseline="-250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80960" y="3787140"/>
            <a:ext cx="1036320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en-US" sz="3200" baseline="-25000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/n</a:t>
            </a:r>
            <a:endParaRPr lang="en-US" sz="3200" baseline="-250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3200" baseline="-250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Left Brace 11"/>
          <p:cNvSpPr/>
          <p:nvPr/>
        </p:nvSpPr>
        <p:spPr>
          <a:xfrm flipH="1">
            <a:off x="7444740" y="3848100"/>
            <a:ext cx="259080" cy="525780"/>
          </a:xfrm>
          <a:prstGeom prst="lef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497580" y="3695700"/>
            <a:ext cx="1790700" cy="800100"/>
          </a:xfrm>
          <a:prstGeom prst="rightArrow">
            <a:avLst/>
          </a:prstGeom>
          <a:solidFill>
            <a:schemeClr val="tx1"/>
          </a:solidFill>
          <a:ln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Easy!</a:t>
            </a:r>
            <a:endParaRPr lang="en-US" sz="32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394460" y="3169920"/>
            <a:ext cx="1866900" cy="563880"/>
          </a:xfrm>
          <a:prstGeom prst="roundRect">
            <a:avLst/>
          </a:prstGeom>
          <a:solidFill>
            <a:srgbClr val="FFC5C5"/>
          </a:solidFill>
          <a:ln>
            <a:solidFill>
              <a:srgbClr val="5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Copy 1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394460" y="3733800"/>
            <a:ext cx="1866900" cy="441960"/>
          </a:xfrm>
          <a:prstGeom prst="roundRect">
            <a:avLst/>
          </a:prstGeom>
          <a:solidFill>
            <a:srgbClr val="FFC5C5"/>
          </a:solidFill>
          <a:ln>
            <a:solidFill>
              <a:srgbClr val="5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Copy 2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386840" y="4716780"/>
            <a:ext cx="1866900" cy="609600"/>
          </a:xfrm>
          <a:prstGeom prst="roundRect">
            <a:avLst/>
          </a:prstGeom>
          <a:solidFill>
            <a:srgbClr val="FFC5C5"/>
          </a:solidFill>
          <a:ln>
            <a:solidFill>
              <a:srgbClr val="5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Copy n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16200000" flipH="1">
            <a:off x="2091452" y="4446507"/>
            <a:ext cx="435769" cy="953"/>
          </a:xfrm>
          <a:prstGeom prst="line">
            <a:avLst/>
          </a:prstGeom>
          <a:ln w="76200">
            <a:solidFill>
              <a:srgbClr val="54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939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Direct sum strategy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u="sng" dirty="0" smtClean="0"/>
              <a:t>Theorem</a:t>
            </a:r>
            <a:r>
              <a:rPr lang="en-CA" dirty="0" smtClean="0"/>
              <a:t>: </a:t>
            </a:r>
            <a:r>
              <a:rPr lang="en-CA" dirty="0" smtClean="0">
                <a:solidFill>
                  <a:schemeClr val="tx2"/>
                </a:solidFill>
              </a:rPr>
              <a:t>I(</a:t>
            </a:r>
            <a:r>
              <a:rPr lang="en-US" dirty="0">
                <a:solidFill>
                  <a:schemeClr val="tx2"/>
                </a:solidFill>
              </a:rPr>
              <a:t>F,</a:t>
            </a:r>
            <a:r>
              <a:rPr lang="el-GR" dirty="0">
                <a:solidFill>
                  <a:schemeClr val="tx2"/>
                </a:solidFill>
              </a:rPr>
              <a:t>ε</a:t>
            </a:r>
            <a:r>
              <a:rPr lang="en-US" dirty="0">
                <a:solidFill>
                  <a:schemeClr val="tx2"/>
                </a:solidFill>
              </a:rPr>
              <a:t>) = </a:t>
            </a:r>
            <a:r>
              <a:rPr lang="en-US" dirty="0" smtClean="0">
                <a:solidFill>
                  <a:schemeClr val="tx2"/>
                </a:solidFill>
              </a:rPr>
              <a:t>I(</a:t>
            </a:r>
            <a:r>
              <a:rPr lang="en-US" dirty="0" err="1" smtClean="0">
                <a:solidFill>
                  <a:schemeClr val="tx2"/>
                </a:solidFill>
              </a:rPr>
              <a:t>F</a:t>
            </a:r>
            <a:r>
              <a:rPr lang="en-US" baseline="30000" dirty="0" err="1" smtClean="0">
                <a:solidFill>
                  <a:schemeClr val="tx2"/>
                </a:solidFill>
              </a:rPr>
              <a:t>n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l-GR" dirty="0">
                <a:solidFill>
                  <a:schemeClr val="tx2"/>
                </a:solidFill>
              </a:rPr>
              <a:t>ε</a:t>
            </a:r>
            <a:r>
              <a:rPr lang="en-US" dirty="0">
                <a:solidFill>
                  <a:schemeClr val="tx2"/>
                </a:solidFill>
              </a:rPr>
              <a:t>)/</a:t>
            </a:r>
            <a:r>
              <a:rPr lang="en-US" dirty="0" smtClean="0">
                <a:solidFill>
                  <a:schemeClr val="tx2"/>
                </a:solidFill>
              </a:rPr>
              <a:t>n ≤ </a:t>
            </a:r>
            <a:r>
              <a:rPr lang="en-US" dirty="0" err="1" smtClean="0">
                <a:solidFill>
                  <a:schemeClr val="tx2"/>
                </a:solidFill>
              </a:rPr>
              <a:t>C</a:t>
            </a:r>
            <a:r>
              <a:rPr lang="en-US" baseline="-25000" dirty="0" err="1" smtClean="0">
                <a:solidFill>
                  <a:schemeClr val="tx2"/>
                </a:solidFill>
              </a:rPr>
              <a:t>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= R(</a:t>
            </a:r>
            <a:r>
              <a:rPr lang="en-US" dirty="0" err="1" smtClean="0">
                <a:solidFill>
                  <a:schemeClr val="tx2"/>
                </a:solidFill>
              </a:rPr>
              <a:t>F</a:t>
            </a:r>
            <a:r>
              <a:rPr lang="en-US" baseline="30000" dirty="0" err="1" smtClean="0">
                <a:solidFill>
                  <a:schemeClr val="tx2"/>
                </a:solidFill>
              </a:rPr>
              <a:t>n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l-GR" dirty="0">
                <a:solidFill>
                  <a:schemeClr val="tx2"/>
                </a:solidFill>
              </a:rPr>
              <a:t>ε</a:t>
            </a:r>
            <a:r>
              <a:rPr lang="en-US" dirty="0">
                <a:solidFill>
                  <a:schemeClr val="tx2"/>
                </a:solidFill>
              </a:rPr>
              <a:t>)/n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CA" dirty="0" smtClean="0"/>
              <a:t>Compression → direct sum!</a:t>
            </a:r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4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50520"/>
            <a:ext cx="8321040" cy="1143000"/>
          </a:xfrm>
        </p:spPr>
        <p:txBody>
          <a:bodyPr/>
          <a:lstStyle/>
          <a:p>
            <a:r>
              <a:rPr lang="en-US" dirty="0" smtClean="0"/>
              <a:t>The information cost angle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14500"/>
            <a:ext cx="8122920" cy="2598420"/>
          </a:xfrm>
        </p:spPr>
        <p:txBody>
          <a:bodyPr/>
          <a:lstStyle/>
          <a:p>
            <a:r>
              <a:rPr lang="en-US" dirty="0" smtClean="0"/>
              <a:t>There is a protocol of communication cost </a:t>
            </a:r>
            <a:r>
              <a:rPr lang="en-US" dirty="0" err="1" smtClean="0">
                <a:solidFill>
                  <a:schemeClr val="tx2"/>
                </a:solidFill>
              </a:rPr>
              <a:t>C</a:t>
            </a:r>
            <a:r>
              <a:rPr lang="en-US" baseline="-25000" dirty="0" err="1" smtClean="0">
                <a:solidFill>
                  <a:schemeClr val="tx2"/>
                </a:solidFill>
              </a:rPr>
              <a:t>n</a:t>
            </a:r>
            <a:r>
              <a:rPr lang="en-US" dirty="0" smtClean="0"/>
              <a:t>, but information cost </a:t>
            </a:r>
            <a:r>
              <a:rPr lang="en-US" dirty="0" smtClean="0">
                <a:solidFill>
                  <a:schemeClr val="tx2"/>
                </a:solidFill>
              </a:rPr>
              <a:t>≤</a:t>
            </a:r>
            <a:r>
              <a:rPr lang="en-US" dirty="0" err="1" smtClean="0">
                <a:solidFill>
                  <a:schemeClr val="tx2"/>
                </a:solidFill>
              </a:rPr>
              <a:t>C</a:t>
            </a:r>
            <a:r>
              <a:rPr lang="en-US" baseline="-25000" dirty="0" err="1" smtClean="0">
                <a:solidFill>
                  <a:schemeClr val="tx2"/>
                </a:solidFill>
              </a:rPr>
              <a:t>n</a:t>
            </a:r>
            <a:r>
              <a:rPr lang="en-US" dirty="0" smtClean="0">
                <a:solidFill>
                  <a:schemeClr val="tx2"/>
                </a:solidFill>
              </a:rPr>
              <a:t>/n.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59181" y="3061335"/>
            <a:ext cx="1866900" cy="2164080"/>
          </a:xfrm>
          <a:prstGeom prst="roundRect">
            <a:avLst/>
          </a:prstGeom>
          <a:solidFill>
            <a:srgbClr val="FF99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951220" y="5739190"/>
            <a:ext cx="1866900" cy="510540"/>
          </a:xfrm>
          <a:prstGeom prst="roundRect">
            <a:avLst/>
          </a:prstGeom>
          <a:solidFill>
            <a:srgbClr val="99FF99"/>
          </a:solidFill>
          <a:ln>
            <a:solidFill>
              <a:srgbClr val="3F69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1 copy of F</a:t>
            </a:r>
          </a:p>
        </p:txBody>
      </p:sp>
      <p:sp>
        <p:nvSpPr>
          <p:cNvPr id="9" name="Left Brace 8"/>
          <p:cNvSpPr/>
          <p:nvPr/>
        </p:nvSpPr>
        <p:spPr>
          <a:xfrm>
            <a:off x="662941" y="3076575"/>
            <a:ext cx="274320" cy="2133600"/>
          </a:xfrm>
          <a:prstGeom prst="lef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7160" y="3861435"/>
            <a:ext cx="822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en-US" sz="3200" baseline="-25000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n</a:t>
            </a:r>
            <a:endParaRPr lang="en-US" sz="3200" baseline="-250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07680" y="5678230"/>
            <a:ext cx="1036320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en-US" sz="3200" baseline="-25000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/n</a:t>
            </a:r>
            <a:endParaRPr lang="en-US" sz="3200" baseline="-250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3200" baseline="-250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Left Brace 11"/>
          <p:cNvSpPr/>
          <p:nvPr/>
        </p:nvSpPr>
        <p:spPr>
          <a:xfrm flipH="1">
            <a:off x="7871460" y="5739190"/>
            <a:ext cx="259080" cy="525780"/>
          </a:xfrm>
          <a:prstGeom prst="lef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101341" y="3602355"/>
            <a:ext cx="1790700" cy="800100"/>
          </a:xfrm>
          <a:prstGeom prst="rightArrow">
            <a:avLst/>
          </a:prstGeom>
          <a:solidFill>
            <a:schemeClr val="tx1"/>
          </a:solidFill>
          <a:ln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Restriction</a:t>
            </a:r>
            <a:endParaRPr lang="en-US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1038225" y="3053927"/>
            <a:ext cx="581025" cy="2179108"/>
          </a:xfrm>
          <a:custGeom>
            <a:avLst/>
            <a:gdLst>
              <a:gd name="connsiteX0" fmla="*/ 504825 w 542925"/>
              <a:gd name="connsiteY0" fmla="*/ 1478 h 2201753"/>
              <a:gd name="connsiteX1" fmla="*/ 504825 w 542925"/>
              <a:gd name="connsiteY1" fmla="*/ 1478 h 2201753"/>
              <a:gd name="connsiteX2" fmla="*/ 419100 w 542925"/>
              <a:gd name="connsiteY2" fmla="*/ 11003 h 2201753"/>
              <a:gd name="connsiteX3" fmla="*/ 342900 w 542925"/>
              <a:gd name="connsiteY3" fmla="*/ 1478 h 2201753"/>
              <a:gd name="connsiteX4" fmla="*/ 276225 w 542925"/>
              <a:gd name="connsiteY4" fmla="*/ 1478 h 2201753"/>
              <a:gd name="connsiteX5" fmla="*/ 47625 w 542925"/>
              <a:gd name="connsiteY5" fmla="*/ 125303 h 2201753"/>
              <a:gd name="connsiteX6" fmla="*/ 0 w 542925"/>
              <a:gd name="connsiteY6" fmla="*/ 506303 h 2201753"/>
              <a:gd name="connsiteX7" fmla="*/ 9525 w 542925"/>
              <a:gd name="connsiteY7" fmla="*/ 1935053 h 2201753"/>
              <a:gd name="connsiteX8" fmla="*/ 85725 w 542925"/>
              <a:gd name="connsiteY8" fmla="*/ 2068403 h 2201753"/>
              <a:gd name="connsiteX9" fmla="*/ 276225 w 542925"/>
              <a:gd name="connsiteY9" fmla="*/ 2201753 h 2201753"/>
              <a:gd name="connsiteX10" fmla="*/ 485775 w 542925"/>
              <a:gd name="connsiteY10" fmla="*/ 2163653 h 2201753"/>
              <a:gd name="connsiteX11" fmla="*/ 342900 w 542925"/>
              <a:gd name="connsiteY11" fmla="*/ 1858853 h 2201753"/>
              <a:gd name="connsiteX12" fmla="*/ 542925 w 542925"/>
              <a:gd name="connsiteY12" fmla="*/ 1449278 h 2201753"/>
              <a:gd name="connsiteX13" fmla="*/ 400050 w 542925"/>
              <a:gd name="connsiteY13" fmla="*/ 915878 h 2201753"/>
              <a:gd name="connsiteX14" fmla="*/ 400050 w 542925"/>
              <a:gd name="connsiteY14" fmla="*/ 753953 h 2201753"/>
              <a:gd name="connsiteX15" fmla="*/ 409575 w 542925"/>
              <a:gd name="connsiteY15" fmla="*/ 725378 h 2201753"/>
              <a:gd name="connsiteX16" fmla="*/ 438150 w 542925"/>
              <a:gd name="connsiteY16" fmla="*/ 706328 h 2201753"/>
              <a:gd name="connsiteX17" fmla="*/ 504825 w 542925"/>
              <a:gd name="connsiteY17" fmla="*/ 687278 h 2201753"/>
              <a:gd name="connsiteX18" fmla="*/ 400050 w 542925"/>
              <a:gd name="connsiteY18" fmla="*/ 296753 h 2201753"/>
              <a:gd name="connsiteX19" fmla="*/ 504825 w 542925"/>
              <a:gd name="connsiteY19" fmla="*/ 1478 h 2201753"/>
              <a:gd name="connsiteX0" fmla="*/ 504825 w 542925"/>
              <a:gd name="connsiteY0" fmla="*/ 1478 h 2201753"/>
              <a:gd name="connsiteX1" fmla="*/ 504825 w 542925"/>
              <a:gd name="connsiteY1" fmla="*/ 1478 h 2201753"/>
              <a:gd name="connsiteX2" fmla="*/ 419100 w 542925"/>
              <a:gd name="connsiteY2" fmla="*/ 11003 h 2201753"/>
              <a:gd name="connsiteX3" fmla="*/ 342900 w 542925"/>
              <a:gd name="connsiteY3" fmla="*/ 1478 h 2201753"/>
              <a:gd name="connsiteX4" fmla="*/ 276225 w 542925"/>
              <a:gd name="connsiteY4" fmla="*/ 1478 h 2201753"/>
              <a:gd name="connsiteX5" fmla="*/ 47625 w 542925"/>
              <a:gd name="connsiteY5" fmla="*/ 125303 h 2201753"/>
              <a:gd name="connsiteX6" fmla="*/ 28575 w 542925"/>
              <a:gd name="connsiteY6" fmla="*/ 249128 h 2201753"/>
              <a:gd name="connsiteX7" fmla="*/ 0 w 542925"/>
              <a:gd name="connsiteY7" fmla="*/ 506303 h 2201753"/>
              <a:gd name="connsiteX8" fmla="*/ 9525 w 542925"/>
              <a:gd name="connsiteY8" fmla="*/ 1935053 h 2201753"/>
              <a:gd name="connsiteX9" fmla="*/ 85725 w 542925"/>
              <a:gd name="connsiteY9" fmla="*/ 2068403 h 2201753"/>
              <a:gd name="connsiteX10" fmla="*/ 276225 w 542925"/>
              <a:gd name="connsiteY10" fmla="*/ 2201753 h 2201753"/>
              <a:gd name="connsiteX11" fmla="*/ 485775 w 542925"/>
              <a:gd name="connsiteY11" fmla="*/ 2163653 h 2201753"/>
              <a:gd name="connsiteX12" fmla="*/ 342900 w 542925"/>
              <a:gd name="connsiteY12" fmla="*/ 1858853 h 2201753"/>
              <a:gd name="connsiteX13" fmla="*/ 542925 w 542925"/>
              <a:gd name="connsiteY13" fmla="*/ 1449278 h 2201753"/>
              <a:gd name="connsiteX14" fmla="*/ 400050 w 542925"/>
              <a:gd name="connsiteY14" fmla="*/ 915878 h 2201753"/>
              <a:gd name="connsiteX15" fmla="*/ 400050 w 542925"/>
              <a:gd name="connsiteY15" fmla="*/ 753953 h 2201753"/>
              <a:gd name="connsiteX16" fmla="*/ 409575 w 542925"/>
              <a:gd name="connsiteY16" fmla="*/ 725378 h 2201753"/>
              <a:gd name="connsiteX17" fmla="*/ 438150 w 542925"/>
              <a:gd name="connsiteY17" fmla="*/ 706328 h 2201753"/>
              <a:gd name="connsiteX18" fmla="*/ 504825 w 542925"/>
              <a:gd name="connsiteY18" fmla="*/ 687278 h 2201753"/>
              <a:gd name="connsiteX19" fmla="*/ 400050 w 542925"/>
              <a:gd name="connsiteY19" fmla="*/ 296753 h 2201753"/>
              <a:gd name="connsiteX20" fmla="*/ 504825 w 542925"/>
              <a:gd name="connsiteY20" fmla="*/ 1478 h 2201753"/>
              <a:gd name="connsiteX0" fmla="*/ 514350 w 552450"/>
              <a:gd name="connsiteY0" fmla="*/ 1478 h 2201753"/>
              <a:gd name="connsiteX1" fmla="*/ 514350 w 552450"/>
              <a:gd name="connsiteY1" fmla="*/ 1478 h 2201753"/>
              <a:gd name="connsiteX2" fmla="*/ 428625 w 552450"/>
              <a:gd name="connsiteY2" fmla="*/ 11003 h 2201753"/>
              <a:gd name="connsiteX3" fmla="*/ 352425 w 552450"/>
              <a:gd name="connsiteY3" fmla="*/ 1478 h 2201753"/>
              <a:gd name="connsiteX4" fmla="*/ 285750 w 552450"/>
              <a:gd name="connsiteY4" fmla="*/ 1478 h 2201753"/>
              <a:gd name="connsiteX5" fmla="*/ 57150 w 552450"/>
              <a:gd name="connsiteY5" fmla="*/ 125303 h 2201753"/>
              <a:gd name="connsiteX6" fmla="*/ 0 w 552450"/>
              <a:gd name="connsiteY6" fmla="*/ 239603 h 2201753"/>
              <a:gd name="connsiteX7" fmla="*/ 9525 w 552450"/>
              <a:gd name="connsiteY7" fmla="*/ 506303 h 2201753"/>
              <a:gd name="connsiteX8" fmla="*/ 19050 w 552450"/>
              <a:gd name="connsiteY8" fmla="*/ 1935053 h 2201753"/>
              <a:gd name="connsiteX9" fmla="*/ 95250 w 552450"/>
              <a:gd name="connsiteY9" fmla="*/ 2068403 h 2201753"/>
              <a:gd name="connsiteX10" fmla="*/ 285750 w 552450"/>
              <a:gd name="connsiteY10" fmla="*/ 2201753 h 2201753"/>
              <a:gd name="connsiteX11" fmla="*/ 495300 w 552450"/>
              <a:gd name="connsiteY11" fmla="*/ 2163653 h 2201753"/>
              <a:gd name="connsiteX12" fmla="*/ 352425 w 552450"/>
              <a:gd name="connsiteY12" fmla="*/ 1858853 h 2201753"/>
              <a:gd name="connsiteX13" fmla="*/ 552450 w 552450"/>
              <a:gd name="connsiteY13" fmla="*/ 1449278 h 2201753"/>
              <a:gd name="connsiteX14" fmla="*/ 409575 w 552450"/>
              <a:gd name="connsiteY14" fmla="*/ 915878 h 2201753"/>
              <a:gd name="connsiteX15" fmla="*/ 409575 w 552450"/>
              <a:gd name="connsiteY15" fmla="*/ 753953 h 2201753"/>
              <a:gd name="connsiteX16" fmla="*/ 419100 w 552450"/>
              <a:gd name="connsiteY16" fmla="*/ 725378 h 2201753"/>
              <a:gd name="connsiteX17" fmla="*/ 447675 w 552450"/>
              <a:gd name="connsiteY17" fmla="*/ 706328 h 2201753"/>
              <a:gd name="connsiteX18" fmla="*/ 514350 w 552450"/>
              <a:gd name="connsiteY18" fmla="*/ 687278 h 2201753"/>
              <a:gd name="connsiteX19" fmla="*/ 409575 w 552450"/>
              <a:gd name="connsiteY19" fmla="*/ 296753 h 2201753"/>
              <a:gd name="connsiteX20" fmla="*/ 514350 w 552450"/>
              <a:gd name="connsiteY20" fmla="*/ 1478 h 2201753"/>
              <a:gd name="connsiteX0" fmla="*/ 514350 w 552450"/>
              <a:gd name="connsiteY0" fmla="*/ 1478 h 2201753"/>
              <a:gd name="connsiteX1" fmla="*/ 514350 w 552450"/>
              <a:gd name="connsiteY1" fmla="*/ 1478 h 2201753"/>
              <a:gd name="connsiteX2" fmla="*/ 428625 w 552450"/>
              <a:gd name="connsiteY2" fmla="*/ 11003 h 2201753"/>
              <a:gd name="connsiteX3" fmla="*/ 352425 w 552450"/>
              <a:gd name="connsiteY3" fmla="*/ 1478 h 2201753"/>
              <a:gd name="connsiteX4" fmla="*/ 285750 w 552450"/>
              <a:gd name="connsiteY4" fmla="*/ 1478 h 2201753"/>
              <a:gd name="connsiteX5" fmla="*/ 133350 w 552450"/>
              <a:gd name="connsiteY5" fmla="*/ 30053 h 2201753"/>
              <a:gd name="connsiteX6" fmla="*/ 0 w 552450"/>
              <a:gd name="connsiteY6" fmla="*/ 239603 h 2201753"/>
              <a:gd name="connsiteX7" fmla="*/ 9525 w 552450"/>
              <a:gd name="connsiteY7" fmla="*/ 506303 h 2201753"/>
              <a:gd name="connsiteX8" fmla="*/ 19050 w 552450"/>
              <a:gd name="connsiteY8" fmla="*/ 1935053 h 2201753"/>
              <a:gd name="connsiteX9" fmla="*/ 95250 w 552450"/>
              <a:gd name="connsiteY9" fmla="*/ 2068403 h 2201753"/>
              <a:gd name="connsiteX10" fmla="*/ 285750 w 552450"/>
              <a:gd name="connsiteY10" fmla="*/ 2201753 h 2201753"/>
              <a:gd name="connsiteX11" fmla="*/ 495300 w 552450"/>
              <a:gd name="connsiteY11" fmla="*/ 2163653 h 2201753"/>
              <a:gd name="connsiteX12" fmla="*/ 352425 w 552450"/>
              <a:gd name="connsiteY12" fmla="*/ 1858853 h 2201753"/>
              <a:gd name="connsiteX13" fmla="*/ 552450 w 552450"/>
              <a:gd name="connsiteY13" fmla="*/ 1449278 h 2201753"/>
              <a:gd name="connsiteX14" fmla="*/ 409575 w 552450"/>
              <a:gd name="connsiteY14" fmla="*/ 915878 h 2201753"/>
              <a:gd name="connsiteX15" fmla="*/ 409575 w 552450"/>
              <a:gd name="connsiteY15" fmla="*/ 753953 h 2201753"/>
              <a:gd name="connsiteX16" fmla="*/ 419100 w 552450"/>
              <a:gd name="connsiteY16" fmla="*/ 725378 h 2201753"/>
              <a:gd name="connsiteX17" fmla="*/ 447675 w 552450"/>
              <a:gd name="connsiteY17" fmla="*/ 706328 h 2201753"/>
              <a:gd name="connsiteX18" fmla="*/ 514350 w 552450"/>
              <a:gd name="connsiteY18" fmla="*/ 687278 h 2201753"/>
              <a:gd name="connsiteX19" fmla="*/ 409575 w 552450"/>
              <a:gd name="connsiteY19" fmla="*/ 296753 h 2201753"/>
              <a:gd name="connsiteX20" fmla="*/ 514350 w 552450"/>
              <a:gd name="connsiteY20" fmla="*/ 1478 h 2201753"/>
              <a:gd name="connsiteX0" fmla="*/ 514350 w 552450"/>
              <a:gd name="connsiteY0" fmla="*/ 1478 h 2173178"/>
              <a:gd name="connsiteX1" fmla="*/ 514350 w 552450"/>
              <a:gd name="connsiteY1" fmla="*/ 1478 h 2173178"/>
              <a:gd name="connsiteX2" fmla="*/ 428625 w 552450"/>
              <a:gd name="connsiteY2" fmla="*/ 11003 h 2173178"/>
              <a:gd name="connsiteX3" fmla="*/ 352425 w 552450"/>
              <a:gd name="connsiteY3" fmla="*/ 1478 h 2173178"/>
              <a:gd name="connsiteX4" fmla="*/ 285750 w 552450"/>
              <a:gd name="connsiteY4" fmla="*/ 1478 h 2173178"/>
              <a:gd name="connsiteX5" fmla="*/ 133350 w 552450"/>
              <a:gd name="connsiteY5" fmla="*/ 30053 h 2173178"/>
              <a:gd name="connsiteX6" fmla="*/ 0 w 552450"/>
              <a:gd name="connsiteY6" fmla="*/ 239603 h 2173178"/>
              <a:gd name="connsiteX7" fmla="*/ 9525 w 552450"/>
              <a:gd name="connsiteY7" fmla="*/ 506303 h 2173178"/>
              <a:gd name="connsiteX8" fmla="*/ 19050 w 552450"/>
              <a:gd name="connsiteY8" fmla="*/ 1935053 h 2173178"/>
              <a:gd name="connsiteX9" fmla="*/ 95250 w 552450"/>
              <a:gd name="connsiteY9" fmla="*/ 2068403 h 2173178"/>
              <a:gd name="connsiteX10" fmla="*/ 276225 w 552450"/>
              <a:gd name="connsiteY10" fmla="*/ 2173178 h 2173178"/>
              <a:gd name="connsiteX11" fmla="*/ 495300 w 552450"/>
              <a:gd name="connsiteY11" fmla="*/ 2163653 h 2173178"/>
              <a:gd name="connsiteX12" fmla="*/ 352425 w 552450"/>
              <a:gd name="connsiteY12" fmla="*/ 1858853 h 2173178"/>
              <a:gd name="connsiteX13" fmla="*/ 552450 w 552450"/>
              <a:gd name="connsiteY13" fmla="*/ 1449278 h 2173178"/>
              <a:gd name="connsiteX14" fmla="*/ 409575 w 552450"/>
              <a:gd name="connsiteY14" fmla="*/ 915878 h 2173178"/>
              <a:gd name="connsiteX15" fmla="*/ 409575 w 552450"/>
              <a:gd name="connsiteY15" fmla="*/ 753953 h 2173178"/>
              <a:gd name="connsiteX16" fmla="*/ 419100 w 552450"/>
              <a:gd name="connsiteY16" fmla="*/ 725378 h 2173178"/>
              <a:gd name="connsiteX17" fmla="*/ 447675 w 552450"/>
              <a:gd name="connsiteY17" fmla="*/ 706328 h 2173178"/>
              <a:gd name="connsiteX18" fmla="*/ 514350 w 552450"/>
              <a:gd name="connsiteY18" fmla="*/ 687278 h 2173178"/>
              <a:gd name="connsiteX19" fmla="*/ 409575 w 552450"/>
              <a:gd name="connsiteY19" fmla="*/ 296753 h 2173178"/>
              <a:gd name="connsiteX20" fmla="*/ 514350 w 552450"/>
              <a:gd name="connsiteY20" fmla="*/ 1478 h 2173178"/>
              <a:gd name="connsiteX0" fmla="*/ 514350 w 552450"/>
              <a:gd name="connsiteY0" fmla="*/ 7937 h 2179637"/>
              <a:gd name="connsiteX1" fmla="*/ 514350 w 552450"/>
              <a:gd name="connsiteY1" fmla="*/ 7937 h 2179637"/>
              <a:gd name="connsiteX2" fmla="*/ 428625 w 552450"/>
              <a:gd name="connsiteY2" fmla="*/ 17462 h 2179637"/>
              <a:gd name="connsiteX3" fmla="*/ 413584 w 552450"/>
              <a:gd name="connsiteY3" fmla="*/ 1587 h 2179637"/>
              <a:gd name="connsiteX4" fmla="*/ 352425 w 552450"/>
              <a:gd name="connsiteY4" fmla="*/ 7937 h 2179637"/>
              <a:gd name="connsiteX5" fmla="*/ 285750 w 552450"/>
              <a:gd name="connsiteY5" fmla="*/ 7937 h 2179637"/>
              <a:gd name="connsiteX6" fmla="*/ 133350 w 552450"/>
              <a:gd name="connsiteY6" fmla="*/ 36512 h 2179637"/>
              <a:gd name="connsiteX7" fmla="*/ 0 w 552450"/>
              <a:gd name="connsiteY7" fmla="*/ 246062 h 2179637"/>
              <a:gd name="connsiteX8" fmla="*/ 9525 w 552450"/>
              <a:gd name="connsiteY8" fmla="*/ 512762 h 2179637"/>
              <a:gd name="connsiteX9" fmla="*/ 19050 w 552450"/>
              <a:gd name="connsiteY9" fmla="*/ 1941512 h 2179637"/>
              <a:gd name="connsiteX10" fmla="*/ 95250 w 552450"/>
              <a:gd name="connsiteY10" fmla="*/ 2074862 h 2179637"/>
              <a:gd name="connsiteX11" fmla="*/ 276225 w 552450"/>
              <a:gd name="connsiteY11" fmla="*/ 2179637 h 2179637"/>
              <a:gd name="connsiteX12" fmla="*/ 495300 w 552450"/>
              <a:gd name="connsiteY12" fmla="*/ 2170112 h 2179637"/>
              <a:gd name="connsiteX13" fmla="*/ 352425 w 552450"/>
              <a:gd name="connsiteY13" fmla="*/ 1865312 h 2179637"/>
              <a:gd name="connsiteX14" fmla="*/ 552450 w 552450"/>
              <a:gd name="connsiteY14" fmla="*/ 1455737 h 2179637"/>
              <a:gd name="connsiteX15" fmla="*/ 409575 w 552450"/>
              <a:gd name="connsiteY15" fmla="*/ 922337 h 2179637"/>
              <a:gd name="connsiteX16" fmla="*/ 409575 w 552450"/>
              <a:gd name="connsiteY16" fmla="*/ 760412 h 2179637"/>
              <a:gd name="connsiteX17" fmla="*/ 419100 w 552450"/>
              <a:gd name="connsiteY17" fmla="*/ 731837 h 2179637"/>
              <a:gd name="connsiteX18" fmla="*/ 447675 w 552450"/>
              <a:gd name="connsiteY18" fmla="*/ 712787 h 2179637"/>
              <a:gd name="connsiteX19" fmla="*/ 514350 w 552450"/>
              <a:gd name="connsiteY19" fmla="*/ 693737 h 2179637"/>
              <a:gd name="connsiteX20" fmla="*/ 409575 w 552450"/>
              <a:gd name="connsiteY20" fmla="*/ 303212 h 2179637"/>
              <a:gd name="connsiteX21" fmla="*/ 514350 w 552450"/>
              <a:gd name="connsiteY21" fmla="*/ 7937 h 2179637"/>
              <a:gd name="connsiteX0" fmla="*/ 514350 w 552450"/>
              <a:gd name="connsiteY0" fmla="*/ 7408 h 2179108"/>
              <a:gd name="connsiteX1" fmla="*/ 514350 w 552450"/>
              <a:gd name="connsiteY1" fmla="*/ 7408 h 2179108"/>
              <a:gd name="connsiteX2" fmla="*/ 452776 w 552450"/>
              <a:gd name="connsiteY2" fmla="*/ 1058 h 2179108"/>
              <a:gd name="connsiteX3" fmla="*/ 413584 w 552450"/>
              <a:gd name="connsiteY3" fmla="*/ 1058 h 2179108"/>
              <a:gd name="connsiteX4" fmla="*/ 352425 w 552450"/>
              <a:gd name="connsiteY4" fmla="*/ 7408 h 2179108"/>
              <a:gd name="connsiteX5" fmla="*/ 285750 w 552450"/>
              <a:gd name="connsiteY5" fmla="*/ 7408 h 2179108"/>
              <a:gd name="connsiteX6" fmla="*/ 133350 w 552450"/>
              <a:gd name="connsiteY6" fmla="*/ 35983 h 2179108"/>
              <a:gd name="connsiteX7" fmla="*/ 0 w 552450"/>
              <a:gd name="connsiteY7" fmla="*/ 245533 h 2179108"/>
              <a:gd name="connsiteX8" fmla="*/ 9525 w 552450"/>
              <a:gd name="connsiteY8" fmla="*/ 512233 h 2179108"/>
              <a:gd name="connsiteX9" fmla="*/ 19050 w 552450"/>
              <a:gd name="connsiteY9" fmla="*/ 1940983 h 2179108"/>
              <a:gd name="connsiteX10" fmla="*/ 95250 w 552450"/>
              <a:gd name="connsiteY10" fmla="*/ 2074333 h 2179108"/>
              <a:gd name="connsiteX11" fmla="*/ 276225 w 552450"/>
              <a:gd name="connsiteY11" fmla="*/ 2179108 h 2179108"/>
              <a:gd name="connsiteX12" fmla="*/ 495300 w 552450"/>
              <a:gd name="connsiteY12" fmla="*/ 2169583 h 2179108"/>
              <a:gd name="connsiteX13" fmla="*/ 352425 w 552450"/>
              <a:gd name="connsiteY13" fmla="*/ 1864783 h 2179108"/>
              <a:gd name="connsiteX14" fmla="*/ 552450 w 552450"/>
              <a:gd name="connsiteY14" fmla="*/ 1455208 h 2179108"/>
              <a:gd name="connsiteX15" fmla="*/ 409575 w 552450"/>
              <a:gd name="connsiteY15" fmla="*/ 921808 h 2179108"/>
              <a:gd name="connsiteX16" fmla="*/ 409575 w 552450"/>
              <a:gd name="connsiteY16" fmla="*/ 759883 h 2179108"/>
              <a:gd name="connsiteX17" fmla="*/ 419100 w 552450"/>
              <a:gd name="connsiteY17" fmla="*/ 731308 h 2179108"/>
              <a:gd name="connsiteX18" fmla="*/ 447675 w 552450"/>
              <a:gd name="connsiteY18" fmla="*/ 712258 h 2179108"/>
              <a:gd name="connsiteX19" fmla="*/ 514350 w 552450"/>
              <a:gd name="connsiteY19" fmla="*/ 693208 h 2179108"/>
              <a:gd name="connsiteX20" fmla="*/ 409575 w 552450"/>
              <a:gd name="connsiteY20" fmla="*/ 302683 h 2179108"/>
              <a:gd name="connsiteX21" fmla="*/ 514350 w 552450"/>
              <a:gd name="connsiteY21" fmla="*/ 7408 h 2179108"/>
              <a:gd name="connsiteX0" fmla="*/ 514350 w 552450"/>
              <a:gd name="connsiteY0" fmla="*/ 7408 h 2179108"/>
              <a:gd name="connsiteX1" fmla="*/ 514350 w 552450"/>
              <a:gd name="connsiteY1" fmla="*/ 7408 h 2179108"/>
              <a:gd name="connsiteX2" fmla="*/ 452776 w 552450"/>
              <a:gd name="connsiteY2" fmla="*/ 1058 h 2179108"/>
              <a:gd name="connsiteX3" fmla="*/ 413584 w 552450"/>
              <a:gd name="connsiteY3" fmla="*/ 1058 h 2179108"/>
              <a:gd name="connsiteX4" fmla="*/ 352425 w 552450"/>
              <a:gd name="connsiteY4" fmla="*/ 7408 h 2179108"/>
              <a:gd name="connsiteX5" fmla="*/ 285750 w 552450"/>
              <a:gd name="connsiteY5" fmla="*/ 7408 h 2179108"/>
              <a:gd name="connsiteX6" fmla="*/ 133350 w 552450"/>
              <a:gd name="connsiteY6" fmla="*/ 35983 h 2179108"/>
              <a:gd name="connsiteX7" fmla="*/ 0 w 552450"/>
              <a:gd name="connsiteY7" fmla="*/ 245533 h 2179108"/>
              <a:gd name="connsiteX8" fmla="*/ 9525 w 552450"/>
              <a:gd name="connsiteY8" fmla="*/ 512233 h 2179108"/>
              <a:gd name="connsiteX9" fmla="*/ 19050 w 552450"/>
              <a:gd name="connsiteY9" fmla="*/ 1940983 h 2179108"/>
              <a:gd name="connsiteX10" fmla="*/ 95250 w 552450"/>
              <a:gd name="connsiteY10" fmla="*/ 2074333 h 2179108"/>
              <a:gd name="connsiteX11" fmla="*/ 181132 w 552450"/>
              <a:gd name="connsiteY11" fmla="*/ 2121958 h 2179108"/>
              <a:gd name="connsiteX12" fmla="*/ 276225 w 552450"/>
              <a:gd name="connsiteY12" fmla="*/ 2179108 h 2179108"/>
              <a:gd name="connsiteX13" fmla="*/ 495300 w 552450"/>
              <a:gd name="connsiteY13" fmla="*/ 2169583 h 2179108"/>
              <a:gd name="connsiteX14" fmla="*/ 352425 w 552450"/>
              <a:gd name="connsiteY14" fmla="*/ 1864783 h 2179108"/>
              <a:gd name="connsiteX15" fmla="*/ 552450 w 552450"/>
              <a:gd name="connsiteY15" fmla="*/ 1455208 h 2179108"/>
              <a:gd name="connsiteX16" fmla="*/ 409575 w 552450"/>
              <a:gd name="connsiteY16" fmla="*/ 921808 h 2179108"/>
              <a:gd name="connsiteX17" fmla="*/ 409575 w 552450"/>
              <a:gd name="connsiteY17" fmla="*/ 759883 h 2179108"/>
              <a:gd name="connsiteX18" fmla="*/ 419100 w 552450"/>
              <a:gd name="connsiteY18" fmla="*/ 731308 h 2179108"/>
              <a:gd name="connsiteX19" fmla="*/ 447675 w 552450"/>
              <a:gd name="connsiteY19" fmla="*/ 712258 h 2179108"/>
              <a:gd name="connsiteX20" fmla="*/ 514350 w 552450"/>
              <a:gd name="connsiteY20" fmla="*/ 693208 h 2179108"/>
              <a:gd name="connsiteX21" fmla="*/ 409575 w 552450"/>
              <a:gd name="connsiteY21" fmla="*/ 302683 h 2179108"/>
              <a:gd name="connsiteX22" fmla="*/ 514350 w 552450"/>
              <a:gd name="connsiteY22" fmla="*/ 7408 h 2179108"/>
              <a:gd name="connsiteX0" fmla="*/ 514350 w 552450"/>
              <a:gd name="connsiteY0" fmla="*/ 7408 h 2179108"/>
              <a:gd name="connsiteX1" fmla="*/ 514350 w 552450"/>
              <a:gd name="connsiteY1" fmla="*/ 7408 h 2179108"/>
              <a:gd name="connsiteX2" fmla="*/ 452776 w 552450"/>
              <a:gd name="connsiteY2" fmla="*/ 1058 h 2179108"/>
              <a:gd name="connsiteX3" fmla="*/ 413584 w 552450"/>
              <a:gd name="connsiteY3" fmla="*/ 1058 h 2179108"/>
              <a:gd name="connsiteX4" fmla="*/ 352425 w 552450"/>
              <a:gd name="connsiteY4" fmla="*/ 7408 h 2179108"/>
              <a:gd name="connsiteX5" fmla="*/ 285750 w 552450"/>
              <a:gd name="connsiteY5" fmla="*/ 7408 h 2179108"/>
              <a:gd name="connsiteX6" fmla="*/ 133350 w 552450"/>
              <a:gd name="connsiteY6" fmla="*/ 35983 h 2179108"/>
              <a:gd name="connsiteX7" fmla="*/ 0 w 552450"/>
              <a:gd name="connsiteY7" fmla="*/ 245533 h 2179108"/>
              <a:gd name="connsiteX8" fmla="*/ 9525 w 552450"/>
              <a:gd name="connsiteY8" fmla="*/ 512233 h 2179108"/>
              <a:gd name="connsiteX9" fmla="*/ 19050 w 552450"/>
              <a:gd name="connsiteY9" fmla="*/ 1940983 h 2179108"/>
              <a:gd name="connsiteX10" fmla="*/ 95250 w 552450"/>
              <a:gd name="connsiteY10" fmla="*/ 2074333 h 2179108"/>
              <a:gd name="connsiteX11" fmla="*/ 166038 w 552450"/>
              <a:gd name="connsiteY11" fmla="*/ 2137833 h 2179108"/>
              <a:gd name="connsiteX12" fmla="*/ 276225 w 552450"/>
              <a:gd name="connsiteY12" fmla="*/ 2179108 h 2179108"/>
              <a:gd name="connsiteX13" fmla="*/ 495300 w 552450"/>
              <a:gd name="connsiteY13" fmla="*/ 2169583 h 2179108"/>
              <a:gd name="connsiteX14" fmla="*/ 352425 w 552450"/>
              <a:gd name="connsiteY14" fmla="*/ 1864783 h 2179108"/>
              <a:gd name="connsiteX15" fmla="*/ 552450 w 552450"/>
              <a:gd name="connsiteY15" fmla="*/ 1455208 h 2179108"/>
              <a:gd name="connsiteX16" fmla="*/ 409575 w 552450"/>
              <a:gd name="connsiteY16" fmla="*/ 921808 h 2179108"/>
              <a:gd name="connsiteX17" fmla="*/ 409575 w 552450"/>
              <a:gd name="connsiteY17" fmla="*/ 759883 h 2179108"/>
              <a:gd name="connsiteX18" fmla="*/ 419100 w 552450"/>
              <a:gd name="connsiteY18" fmla="*/ 731308 h 2179108"/>
              <a:gd name="connsiteX19" fmla="*/ 447675 w 552450"/>
              <a:gd name="connsiteY19" fmla="*/ 712258 h 2179108"/>
              <a:gd name="connsiteX20" fmla="*/ 514350 w 552450"/>
              <a:gd name="connsiteY20" fmla="*/ 693208 h 2179108"/>
              <a:gd name="connsiteX21" fmla="*/ 409575 w 552450"/>
              <a:gd name="connsiteY21" fmla="*/ 302683 h 2179108"/>
              <a:gd name="connsiteX22" fmla="*/ 514350 w 552450"/>
              <a:gd name="connsiteY22" fmla="*/ 7408 h 2179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52450" h="2179108">
                <a:moveTo>
                  <a:pt x="514350" y="7408"/>
                </a:moveTo>
                <a:lnTo>
                  <a:pt x="514350" y="7408"/>
                </a:lnTo>
                <a:cubicBezTo>
                  <a:pt x="485775" y="10583"/>
                  <a:pt x="481527" y="1058"/>
                  <a:pt x="452776" y="1058"/>
                </a:cubicBezTo>
                <a:cubicBezTo>
                  <a:pt x="435479" y="2116"/>
                  <a:pt x="430309" y="0"/>
                  <a:pt x="413584" y="1058"/>
                </a:cubicBezTo>
                <a:cubicBezTo>
                  <a:pt x="396859" y="2116"/>
                  <a:pt x="373227" y="8466"/>
                  <a:pt x="352425" y="7408"/>
                </a:cubicBezTo>
                <a:cubicBezTo>
                  <a:pt x="330249" y="5930"/>
                  <a:pt x="307975" y="7408"/>
                  <a:pt x="285750" y="7408"/>
                </a:cubicBezTo>
                <a:lnTo>
                  <a:pt x="133350" y="35983"/>
                </a:lnTo>
                <a:lnTo>
                  <a:pt x="0" y="245533"/>
                </a:lnTo>
                <a:lnTo>
                  <a:pt x="9525" y="512233"/>
                </a:lnTo>
                <a:lnTo>
                  <a:pt x="19050" y="1940983"/>
                </a:lnTo>
                <a:lnTo>
                  <a:pt x="95250" y="2074333"/>
                </a:lnTo>
                <a:lnTo>
                  <a:pt x="166038" y="2137833"/>
                </a:lnTo>
                <a:lnTo>
                  <a:pt x="276225" y="2179108"/>
                </a:lnTo>
                <a:lnTo>
                  <a:pt x="495300" y="2169583"/>
                </a:lnTo>
                <a:lnTo>
                  <a:pt x="352425" y="1864783"/>
                </a:lnTo>
                <a:lnTo>
                  <a:pt x="552450" y="1455208"/>
                </a:lnTo>
                <a:lnTo>
                  <a:pt x="409575" y="921808"/>
                </a:lnTo>
                <a:cubicBezTo>
                  <a:pt x="400476" y="830820"/>
                  <a:pt x="393666" y="839429"/>
                  <a:pt x="409575" y="759883"/>
                </a:cubicBezTo>
                <a:cubicBezTo>
                  <a:pt x="411544" y="750038"/>
                  <a:pt x="412828" y="739148"/>
                  <a:pt x="419100" y="731308"/>
                </a:cubicBezTo>
                <a:cubicBezTo>
                  <a:pt x="426251" y="722369"/>
                  <a:pt x="437214" y="716907"/>
                  <a:pt x="447675" y="712258"/>
                </a:cubicBezTo>
                <a:cubicBezTo>
                  <a:pt x="492797" y="692204"/>
                  <a:pt x="487123" y="693208"/>
                  <a:pt x="514350" y="693208"/>
                </a:cubicBezTo>
                <a:lnTo>
                  <a:pt x="409575" y="302683"/>
                </a:lnTo>
                <a:lnTo>
                  <a:pt x="514350" y="7408"/>
                </a:lnTo>
                <a:close/>
              </a:path>
            </a:pathLst>
          </a:custGeom>
          <a:solidFill>
            <a:srgbClr val="FFC5C5"/>
          </a:solidFill>
          <a:ln>
            <a:solidFill>
              <a:srgbClr val="5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1412876" y="3061335"/>
            <a:ext cx="561975" cy="2165350"/>
          </a:xfrm>
          <a:custGeom>
            <a:avLst/>
            <a:gdLst>
              <a:gd name="connsiteX0" fmla="*/ 174625 w 561975"/>
              <a:gd name="connsiteY0" fmla="*/ 0 h 2165350"/>
              <a:gd name="connsiteX1" fmla="*/ 441325 w 561975"/>
              <a:gd name="connsiteY1" fmla="*/ 0 h 2165350"/>
              <a:gd name="connsiteX2" fmla="*/ 530225 w 561975"/>
              <a:gd name="connsiteY2" fmla="*/ 215900 h 2165350"/>
              <a:gd name="connsiteX3" fmla="*/ 469900 w 561975"/>
              <a:gd name="connsiteY3" fmla="*/ 371475 h 2165350"/>
              <a:gd name="connsiteX4" fmla="*/ 466725 w 561975"/>
              <a:gd name="connsiteY4" fmla="*/ 447675 h 2165350"/>
              <a:gd name="connsiteX5" fmla="*/ 476250 w 561975"/>
              <a:gd name="connsiteY5" fmla="*/ 485775 h 2165350"/>
              <a:gd name="connsiteX6" fmla="*/ 485775 w 561975"/>
              <a:gd name="connsiteY6" fmla="*/ 495300 h 2165350"/>
              <a:gd name="connsiteX7" fmla="*/ 488950 w 561975"/>
              <a:gd name="connsiteY7" fmla="*/ 504825 h 2165350"/>
              <a:gd name="connsiteX8" fmla="*/ 514350 w 561975"/>
              <a:gd name="connsiteY8" fmla="*/ 533400 h 2165350"/>
              <a:gd name="connsiteX9" fmla="*/ 520700 w 561975"/>
              <a:gd name="connsiteY9" fmla="*/ 555625 h 2165350"/>
              <a:gd name="connsiteX10" fmla="*/ 533400 w 561975"/>
              <a:gd name="connsiteY10" fmla="*/ 584200 h 2165350"/>
              <a:gd name="connsiteX11" fmla="*/ 536575 w 561975"/>
              <a:gd name="connsiteY11" fmla="*/ 596900 h 2165350"/>
              <a:gd name="connsiteX12" fmla="*/ 539750 w 561975"/>
              <a:gd name="connsiteY12" fmla="*/ 606425 h 2165350"/>
              <a:gd name="connsiteX13" fmla="*/ 533400 w 561975"/>
              <a:gd name="connsiteY13" fmla="*/ 663575 h 2165350"/>
              <a:gd name="connsiteX14" fmla="*/ 530225 w 561975"/>
              <a:gd name="connsiteY14" fmla="*/ 673100 h 2165350"/>
              <a:gd name="connsiteX15" fmla="*/ 523875 w 561975"/>
              <a:gd name="connsiteY15" fmla="*/ 685800 h 2165350"/>
              <a:gd name="connsiteX16" fmla="*/ 520700 w 561975"/>
              <a:gd name="connsiteY16" fmla="*/ 695325 h 2165350"/>
              <a:gd name="connsiteX17" fmla="*/ 514350 w 561975"/>
              <a:gd name="connsiteY17" fmla="*/ 704850 h 2165350"/>
              <a:gd name="connsiteX18" fmla="*/ 511175 w 561975"/>
              <a:gd name="connsiteY18" fmla="*/ 714375 h 2165350"/>
              <a:gd name="connsiteX19" fmla="*/ 498475 w 561975"/>
              <a:gd name="connsiteY19" fmla="*/ 720725 h 2165350"/>
              <a:gd name="connsiteX20" fmla="*/ 492125 w 561975"/>
              <a:gd name="connsiteY20" fmla="*/ 742950 h 2165350"/>
              <a:gd name="connsiteX21" fmla="*/ 488950 w 561975"/>
              <a:gd name="connsiteY21" fmla="*/ 752475 h 2165350"/>
              <a:gd name="connsiteX22" fmla="*/ 485775 w 561975"/>
              <a:gd name="connsiteY22" fmla="*/ 777875 h 2165350"/>
              <a:gd name="connsiteX23" fmla="*/ 492125 w 561975"/>
              <a:gd name="connsiteY23" fmla="*/ 828675 h 2165350"/>
              <a:gd name="connsiteX24" fmla="*/ 495300 w 561975"/>
              <a:gd name="connsiteY24" fmla="*/ 844550 h 2165350"/>
              <a:gd name="connsiteX25" fmla="*/ 504825 w 561975"/>
              <a:gd name="connsiteY25" fmla="*/ 854075 h 2165350"/>
              <a:gd name="connsiteX26" fmla="*/ 514350 w 561975"/>
              <a:gd name="connsiteY26" fmla="*/ 873125 h 2165350"/>
              <a:gd name="connsiteX27" fmla="*/ 517525 w 561975"/>
              <a:gd name="connsiteY27" fmla="*/ 882650 h 2165350"/>
              <a:gd name="connsiteX28" fmla="*/ 527050 w 561975"/>
              <a:gd name="connsiteY28" fmla="*/ 889000 h 2165350"/>
              <a:gd name="connsiteX29" fmla="*/ 533400 w 561975"/>
              <a:gd name="connsiteY29" fmla="*/ 908050 h 2165350"/>
              <a:gd name="connsiteX30" fmla="*/ 536575 w 561975"/>
              <a:gd name="connsiteY30" fmla="*/ 927100 h 2165350"/>
              <a:gd name="connsiteX31" fmla="*/ 539750 w 561975"/>
              <a:gd name="connsiteY31" fmla="*/ 936625 h 2165350"/>
              <a:gd name="connsiteX32" fmla="*/ 546100 w 561975"/>
              <a:gd name="connsiteY32" fmla="*/ 958850 h 2165350"/>
              <a:gd name="connsiteX33" fmla="*/ 552450 w 561975"/>
              <a:gd name="connsiteY33" fmla="*/ 996950 h 2165350"/>
              <a:gd name="connsiteX34" fmla="*/ 555625 w 561975"/>
              <a:gd name="connsiteY34" fmla="*/ 1016000 h 2165350"/>
              <a:gd name="connsiteX35" fmla="*/ 517525 w 561975"/>
              <a:gd name="connsiteY35" fmla="*/ 1203325 h 2165350"/>
              <a:gd name="connsiteX36" fmla="*/ 561975 w 561975"/>
              <a:gd name="connsiteY36" fmla="*/ 1489075 h 2165350"/>
              <a:gd name="connsiteX37" fmla="*/ 457200 w 561975"/>
              <a:gd name="connsiteY37" fmla="*/ 1730375 h 2165350"/>
              <a:gd name="connsiteX38" fmla="*/ 374650 w 561975"/>
              <a:gd name="connsiteY38" fmla="*/ 1828800 h 2165350"/>
              <a:gd name="connsiteX39" fmla="*/ 368300 w 561975"/>
              <a:gd name="connsiteY39" fmla="*/ 1857375 h 2165350"/>
              <a:gd name="connsiteX40" fmla="*/ 377825 w 561975"/>
              <a:gd name="connsiteY40" fmla="*/ 1889125 h 2165350"/>
              <a:gd name="connsiteX41" fmla="*/ 393700 w 561975"/>
              <a:gd name="connsiteY41" fmla="*/ 1917700 h 2165350"/>
              <a:gd name="connsiteX42" fmla="*/ 415925 w 561975"/>
              <a:gd name="connsiteY42" fmla="*/ 1946275 h 2165350"/>
              <a:gd name="connsiteX43" fmla="*/ 425450 w 561975"/>
              <a:gd name="connsiteY43" fmla="*/ 1968500 h 2165350"/>
              <a:gd name="connsiteX44" fmla="*/ 431800 w 561975"/>
              <a:gd name="connsiteY44" fmla="*/ 1990725 h 2165350"/>
              <a:gd name="connsiteX45" fmla="*/ 434975 w 561975"/>
              <a:gd name="connsiteY45" fmla="*/ 2006600 h 2165350"/>
              <a:gd name="connsiteX46" fmla="*/ 438150 w 561975"/>
              <a:gd name="connsiteY46" fmla="*/ 2016125 h 2165350"/>
              <a:gd name="connsiteX47" fmla="*/ 438150 w 561975"/>
              <a:gd name="connsiteY47" fmla="*/ 2035175 h 2165350"/>
              <a:gd name="connsiteX48" fmla="*/ 422275 w 561975"/>
              <a:gd name="connsiteY48" fmla="*/ 2162175 h 2165350"/>
              <a:gd name="connsiteX49" fmla="*/ 149225 w 561975"/>
              <a:gd name="connsiteY49" fmla="*/ 2165350 h 2165350"/>
              <a:gd name="connsiteX50" fmla="*/ 0 w 561975"/>
              <a:gd name="connsiteY50" fmla="*/ 1854200 h 2165350"/>
              <a:gd name="connsiteX51" fmla="*/ 212725 w 561975"/>
              <a:gd name="connsiteY51" fmla="*/ 1441450 h 2165350"/>
              <a:gd name="connsiteX52" fmla="*/ 66675 w 561975"/>
              <a:gd name="connsiteY52" fmla="*/ 946150 h 2165350"/>
              <a:gd name="connsiteX53" fmla="*/ 63500 w 561975"/>
              <a:gd name="connsiteY53" fmla="*/ 946150 h 2165350"/>
              <a:gd name="connsiteX54" fmla="*/ 50800 w 561975"/>
              <a:gd name="connsiteY54" fmla="*/ 869950 h 2165350"/>
              <a:gd name="connsiteX55" fmla="*/ 44450 w 561975"/>
              <a:gd name="connsiteY55" fmla="*/ 850900 h 2165350"/>
              <a:gd name="connsiteX56" fmla="*/ 47625 w 561975"/>
              <a:gd name="connsiteY56" fmla="*/ 825500 h 2165350"/>
              <a:gd name="connsiteX57" fmla="*/ 53975 w 561975"/>
              <a:gd name="connsiteY57" fmla="*/ 815975 h 2165350"/>
              <a:gd name="connsiteX58" fmla="*/ 57150 w 561975"/>
              <a:gd name="connsiteY58" fmla="*/ 806450 h 2165350"/>
              <a:gd name="connsiteX59" fmla="*/ 57150 w 561975"/>
              <a:gd name="connsiteY59" fmla="*/ 736600 h 2165350"/>
              <a:gd name="connsiteX60" fmla="*/ 73025 w 561975"/>
              <a:gd name="connsiteY60" fmla="*/ 714375 h 2165350"/>
              <a:gd name="connsiteX61" fmla="*/ 92075 w 561975"/>
              <a:gd name="connsiteY61" fmla="*/ 698500 h 2165350"/>
              <a:gd name="connsiteX62" fmla="*/ 133350 w 561975"/>
              <a:gd name="connsiteY62" fmla="*/ 688975 h 2165350"/>
              <a:gd name="connsiteX63" fmla="*/ 152400 w 561975"/>
              <a:gd name="connsiteY63" fmla="*/ 682625 h 2165350"/>
              <a:gd name="connsiteX64" fmla="*/ 171450 w 561975"/>
              <a:gd name="connsiteY64" fmla="*/ 669925 h 2165350"/>
              <a:gd name="connsiteX65" fmla="*/ 161925 w 561975"/>
              <a:gd name="connsiteY65" fmla="*/ 641350 h 2165350"/>
              <a:gd name="connsiteX66" fmla="*/ 158750 w 561975"/>
              <a:gd name="connsiteY66" fmla="*/ 631825 h 2165350"/>
              <a:gd name="connsiteX67" fmla="*/ 155575 w 561975"/>
              <a:gd name="connsiteY67" fmla="*/ 622300 h 2165350"/>
              <a:gd name="connsiteX68" fmla="*/ 155575 w 561975"/>
              <a:gd name="connsiteY68" fmla="*/ 615950 h 2165350"/>
              <a:gd name="connsiteX69" fmla="*/ 57150 w 561975"/>
              <a:gd name="connsiteY69" fmla="*/ 295275 h 2165350"/>
              <a:gd name="connsiteX70" fmla="*/ 174625 w 561975"/>
              <a:gd name="connsiteY70" fmla="*/ 0 h 216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561975" h="2165350">
                <a:moveTo>
                  <a:pt x="174625" y="0"/>
                </a:moveTo>
                <a:lnTo>
                  <a:pt x="441325" y="0"/>
                </a:lnTo>
                <a:lnTo>
                  <a:pt x="530225" y="215900"/>
                </a:lnTo>
                <a:lnTo>
                  <a:pt x="469900" y="371475"/>
                </a:lnTo>
                <a:cubicBezTo>
                  <a:pt x="460802" y="412415"/>
                  <a:pt x="461754" y="395477"/>
                  <a:pt x="466725" y="447675"/>
                </a:cubicBezTo>
                <a:cubicBezTo>
                  <a:pt x="467277" y="453474"/>
                  <a:pt x="471735" y="481260"/>
                  <a:pt x="476250" y="485775"/>
                </a:cubicBezTo>
                <a:lnTo>
                  <a:pt x="485775" y="495300"/>
                </a:lnTo>
                <a:cubicBezTo>
                  <a:pt x="486833" y="498475"/>
                  <a:pt x="486895" y="502183"/>
                  <a:pt x="488950" y="504825"/>
                </a:cubicBezTo>
                <a:cubicBezTo>
                  <a:pt x="500731" y="519971"/>
                  <a:pt x="507254" y="519208"/>
                  <a:pt x="514350" y="533400"/>
                </a:cubicBezTo>
                <a:cubicBezTo>
                  <a:pt x="517018" y="538735"/>
                  <a:pt x="519174" y="550539"/>
                  <a:pt x="520700" y="555625"/>
                </a:cubicBezTo>
                <a:cubicBezTo>
                  <a:pt x="526883" y="576234"/>
                  <a:pt x="524120" y="570281"/>
                  <a:pt x="533400" y="584200"/>
                </a:cubicBezTo>
                <a:cubicBezTo>
                  <a:pt x="534458" y="588433"/>
                  <a:pt x="535376" y="592704"/>
                  <a:pt x="536575" y="596900"/>
                </a:cubicBezTo>
                <a:cubicBezTo>
                  <a:pt x="537494" y="600118"/>
                  <a:pt x="539750" y="603078"/>
                  <a:pt x="539750" y="606425"/>
                </a:cubicBezTo>
                <a:cubicBezTo>
                  <a:pt x="539750" y="631491"/>
                  <a:pt x="539154" y="643437"/>
                  <a:pt x="533400" y="663575"/>
                </a:cubicBezTo>
                <a:cubicBezTo>
                  <a:pt x="532481" y="666793"/>
                  <a:pt x="531543" y="670024"/>
                  <a:pt x="530225" y="673100"/>
                </a:cubicBezTo>
                <a:cubicBezTo>
                  <a:pt x="528361" y="677450"/>
                  <a:pt x="525739" y="681450"/>
                  <a:pt x="523875" y="685800"/>
                </a:cubicBezTo>
                <a:cubicBezTo>
                  <a:pt x="522557" y="688876"/>
                  <a:pt x="522197" y="692332"/>
                  <a:pt x="520700" y="695325"/>
                </a:cubicBezTo>
                <a:cubicBezTo>
                  <a:pt x="518993" y="698738"/>
                  <a:pt x="516057" y="701437"/>
                  <a:pt x="514350" y="704850"/>
                </a:cubicBezTo>
                <a:cubicBezTo>
                  <a:pt x="512853" y="707843"/>
                  <a:pt x="513542" y="712008"/>
                  <a:pt x="511175" y="714375"/>
                </a:cubicBezTo>
                <a:cubicBezTo>
                  <a:pt x="507828" y="717722"/>
                  <a:pt x="502708" y="718608"/>
                  <a:pt x="498475" y="720725"/>
                </a:cubicBezTo>
                <a:cubicBezTo>
                  <a:pt x="490862" y="743563"/>
                  <a:pt x="500098" y="715043"/>
                  <a:pt x="492125" y="742950"/>
                </a:cubicBezTo>
                <a:cubicBezTo>
                  <a:pt x="491206" y="746168"/>
                  <a:pt x="490008" y="749300"/>
                  <a:pt x="488950" y="752475"/>
                </a:cubicBezTo>
                <a:cubicBezTo>
                  <a:pt x="487892" y="760942"/>
                  <a:pt x="485775" y="769342"/>
                  <a:pt x="485775" y="777875"/>
                </a:cubicBezTo>
                <a:cubicBezTo>
                  <a:pt x="485775" y="813555"/>
                  <a:pt x="487070" y="805929"/>
                  <a:pt x="492125" y="828675"/>
                </a:cubicBezTo>
                <a:cubicBezTo>
                  <a:pt x="493296" y="833943"/>
                  <a:pt x="492887" y="839723"/>
                  <a:pt x="495300" y="844550"/>
                </a:cubicBezTo>
                <a:cubicBezTo>
                  <a:pt x="497308" y="848566"/>
                  <a:pt x="501650" y="850900"/>
                  <a:pt x="504825" y="854075"/>
                </a:cubicBezTo>
                <a:cubicBezTo>
                  <a:pt x="512805" y="878016"/>
                  <a:pt x="502040" y="848506"/>
                  <a:pt x="514350" y="873125"/>
                </a:cubicBezTo>
                <a:cubicBezTo>
                  <a:pt x="515847" y="876118"/>
                  <a:pt x="515434" y="880037"/>
                  <a:pt x="517525" y="882650"/>
                </a:cubicBezTo>
                <a:cubicBezTo>
                  <a:pt x="519909" y="885630"/>
                  <a:pt x="523875" y="886883"/>
                  <a:pt x="527050" y="889000"/>
                </a:cubicBezTo>
                <a:cubicBezTo>
                  <a:pt x="529167" y="895350"/>
                  <a:pt x="532300" y="901448"/>
                  <a:pt x="533400" y="908050"/>
                </a:cubicBezTo>
                <a:cubicBezTo>
                  <a:pt x="534458" y="914400"/>
                  <a:pt x="535178" y="920816"/>
                  <a:pt x="536575" y="927100"/>
                </a:cubicBezTo>
                <a:cubicBezTo>
                  <a:pt x="537301" y="930367"/>
                  <a:pt x="538831" y="933407"/>
                  <a:pt x="539750" y="936625"/>
                </a:cubicBezTo>
                <a:cubicBezTo>
                  <a:pt x="547723" y="964532"/>
                  <a:pt x="538487" y="936012"/>
                  <a:pt x="546100" y="958850"/>
                </a:cubicBezTo>
                <a:cubicBezTo>
                  <a:pt x="548751" y="977404"/>
                  <a:pt x="548736" y="980236"/>
                  <a:pt x="552450" y="996950"/>
                </a:cubicBezTo>
                <a:cubicBezTo>
                  <a:pt x="556138" y="1013548"/>
                  <a:pt x="555625" y="1004392"/>
                  <a:pt x="555625" y="1016000"/>
                </a:cubicBezTo>
                <a:lnTo>
                  <a:pt x="517525" y="1203325"/>
                </a:lnTo>
                <a:lnTo>
                  <a:pt x="561975" y="1489075"/>
                </a:lnTo>
                <a:lnTo>
                  <a:pt x="457200" y="1730375"/>
                </a:lnTo>
                <a:lnTo>
                  <a:pt x="374650" y="1828800"/>
                </a:lnTo>
                <a:cubicBezTo>
                  <a:pt x="372533" y="1838325"/>
                  <a:pt x="368909" y="1847637"/>
                  <a:pt x="368300" y="1857375"/>
                </a:cubicBezTo>
                <a:cubicBezTo>
                  <a:pt x="366696" y="1883038"/>
                  <a:pt x="370036" y="1873547"/>
                  <a:pt x="377825" y="1889125"/>
                </a:cubicBezTo>
                <a:cubicBezTo>
                  <a:pt x="385810" y="1905095"/>
                  <a:pt x="373678" y="1897678"/>
                  <a:pt x="393700" y="1917700"/>
                </a:cubicBezTo>
                <a:cubicBezTo>
                  <a:pt x="401918" y="1925918"/>
                  <a:pt x="412127" y="1934882"/>
                  <a:pt x="415925" y="1946275"/>
                </a:cubicBezTo>
                <a:cubicBezTo>
                  <a:pt x="423371" y="1968613"/>
                  <a:pt x="413680" y="1941037"/>
                  <a:pt x="425450" y="1968500"/>
                </a:cubicBezTo>
                <a:cubicBezTo>
                  <a:pt x="427898" y="1974211"/>
                  <a:pt x="430561" y="1985148"/>
                  <a:pt x="431800" y="1990725"/>
                </a:cubicBezTo>
                <a:cubicBezTo>
                  <a:pt x="432971" y="1995993"/>
                  <a:pt x="433666" y="2001365"/>
                  <a:pt x="434975" y="2006600"/>
                </a:cubicBezTo>
                <a:cubicBezTo>
                  <a:pt x="435787" y="2009847"/>
                  <a:pt x="437780" y="2012799"/>
                  <a:pt x="438150" y="2016125"/>
                </a:cubicBezTo>
                <a:cubicBezTo>
                  <a:pt x="438851" y="2022436"/>
                  <a:pt x="438150" y="2028825"/>
                  <a:pt x="438150" y="2035175"/>
                </a:cubicBezTo>
                <a:lnTo>
                  <a:pt x="422275" y="2162175"/>
                </a:lnTo>
                <a:lnTo>
                  <a:pt x="149225" y="2165350"/>
                </a:lnTo>
                <a:lnTo>
                  <a:pt x="0" y="1854200"/>
                </a:lnTo>
                <a:lnTo>
                  <a:pt x="212725" y="1441450"/>
                </a:lnTo>
                <a:lnTo>
                  <a:pt x="66675" y="946150"/>
                </a:lnTo>
                <a:lnTo>
                  <a:pt x="63500" y="946150"/>
                </a:lnTo>
                <a:cubicBezTo>
                  <a:pt x="44317" y="894995"/>
                  <a:pt x="61483" y="948292"/>
                  <a:pt x="50800" y="869950"/>
                </a:cubicBezTo>
                <a:cubicBezTo>
                  <a:pt x="49896" y="863318"/>
                  <a:pt x="44450" y="850900"/>
                  <a:pt x="44450" y="850900"/>
                </a:cubicBezTo>
                <a:cubicBezTo>
                  <a:pt x="45508" y="842433"/>
                  <a:pt x="45380" y="833732"/>
                  <a:pt x="47625" y="825500"/>
                </a:cubicBezTo>
                <a:cubicBezTo>
                  <a:pt x="48629" y="821819"/>
                  <a:pt x="52268" y="819388"/>
                  <a:pt x="53975" y="815975"/>
                </a:cubicBezTo>
                <a:cubicBezTo>
                  <a:pt x="55472" y="812982"/>
                  <a:pt x="56092" y="809625"/>
                  <a:pt x="57150" y="806450"/>
                </a:cubicBezTo>
                <a:cubicBezTo>
                  <a:pt x="53977" y="774721"/>
                  <a:pt x="51570" y="770081"/>
                  <a:pt x="57150" y="736600"/>
                </a:cubicBezTo>
                <a:cubicBezTo>
                  <a:pt x="60636" y="715682"/>
                  <a:pt x="59111" y="719013"/>
                  <a:pt x="73025" y="714375"/>
                </a:cubicBezTo>
                <a:cubicBezTo>
                  <a:pt x="79007" y="708393"/>
                  <a:pt x="84118" y="702036"/>
                  <a:pt x="92075" y="698500"/>
                </a:cubicBezTo>
                <a:cubicBezTo>
                  <a:pt x="108590" y="691160"/>
                  <a:pt x="115270" y="691558"/>
                  <a:pt x="133350" y="688975"/>
                </a:cubicBezTo>
                <a:cubicBezTo>
                  <a:pt x="139700" y="686858"/>
                  <a:pt x="146831" y="686338"/>
                  <a:pt x="152400" y="682625"/>
                </a:cubicBezTo>
                <a:lnTo>
                  <a:pt x="171450" y="669925"/>
                </a:lnTo>
                <a:lnTo>
                  <a:pt x="161925" y="641350"/>
                </a:lnTo>
                <a:lnTo>
                  <a:pt x="158750" y="631825"/>
                </a:lnTo>
                <a:cubicBezTo>
                  <a:pt x="157692" y="628650"/>
                  <a:pt x="155575" y="625647"/>
                  <a:pt x="155575" y="622300"/>
                </a:cubicBezTo>
                <a:lnTo>
                  <a:pt x="155575" y="615950"/>
                </a:lnTo>
                <a:lnTo>
                  <a:pt x="57150" y="295275"/>
                </a:lnTo>
                <a:lnTo>
                  <a:pt x="174625" y="0"/>
                </a:lnTo>
                <a:close/>
              </a:path>
            </a:pathLst>
          </a:custGeom>
          <a:solidFill>
            <a:srgbClr val="FFC5C5"/>
          </a:solidFill>
          <a:ln>
            <a:solidFill>
              <a:srgbClr val="5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2026286" y="4086860"/>
            <a:ext cx="418465" cy="3174"/>
          </a:xfrm>
          <a:prstGeom prst="line">
            <a:avLst/>
          </a:prstGeom>
          <a:ln w="57150">
            <a:solidFill>
              <a:srgbClr val="54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Left Brace 22"/>
          <p:cNvSpPr/>
          <p:nvPr/>
        </p:nvSpPr>
        <p:spPr>
          <a:xfrm rot="5400000" flipH="1">
            <a:off x="1821182" y="4472941"/>
            <a:ext cx="312417" cy="1821180"/>
          </a:xfrm>
          <a:prstGeom prst="lef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493521" y="5454015"/>
            <a:ext cx="967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1 bit</a:t>
            </a:r>
            <a:endParaRPr lang="en-US" sz="3200" baseline="-250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2336801" y="3058160"/>
            <a:ext cx="609600" cy="2168525"/>
          </a:xfrm>
          <a:custGeom>
            <a:avLst/>
            <a:gdLst>
              <a:gd name="connsiteX0" fmla="*/ 0 w 536575"/>
              <a:gd name="connsiteY0" fmla="*/ 3175 h 2168525"/>
              <a:gd name="connsiteX1" fmla="*/ 0 w 536575"/>
              <a:gd name="connsiteY1" fmla="*/ 3175 h 2168525"/>
              <a:gd name="connsiteX2" fmla="*/ 9525 w 536575"/>
              <a:gd name="connsiteY2" fmla="*/ 34925 h 2168525"/>
              <a:gd name="connsiteX3" fmla="*/ 12700 w 536575"/>
              <a:gd name="connsiteY3" fmla="*/ 44450 h 2168525"/>
              <a:gd name="connsiteX4" fmla="*/ 19050 w 536575"/>
              <a:gd name="connsiteY4" fmla="*/ 57150 h 2168525"/>
              <a:gd name="connsiteX5" fmla="*/ 31750 w 536575"/>
              <a:gd name="connsiteY5" fmla="*/ 85725 h 2168525"/>
              <a:gd name="connsiteX6" fmla="*/ 44450 w 536575"/>
              <a:gd name="connsiteY6" fmla="*/ 104775 h 2168525"/>
              <a:gd name="connsiteX7" fmla="*/ 50800 w 536575"/>
              <a:gd name="connsiteY7" fmla="*/ 114300 h 2168525"/>
              <a:gd name="connsiteX8" fmla="*/ 63500 w 536575"/>
              <a:gd name="connsiteY8" fmla="*/ 161925 h 2168525"/>
              <a:gd name="connsiteX9" fmla="*/ 69850 w 536575"/>
              <a:gd name="connsiteY9" fmla="*/ 206375 h 2168525"/>
              <a:gd name="connsiteX10" fmla="*/ 73025 w 536575"/>
              <a:gd name="connsiteY10" fmla="*/ 215900 h 2168525"/>
              <a:gd name="connsiteX11" fmla="*/ 85725 w 536575"/>
              <a:gd name="connsiteY11" fmla="*/ 234950 h 2168525"/>
              <a:gd name="connsiteX12" fmla="*/ 92075 w 536575"/>
              <a:gd name="connsiteY12" fmla="*/ 238125 h 2168525"/>
              <a:gd name="connsiteX13" fmla="*/ 190500 w 536575"/>
              <a:gd name="connsiteY13" fmla="*/ 536575 h 2168525"/>
              <a:gd name="connsiteX14" fmla="*/ 98425 w 536575"/>
              <a:gd name="connsiteY14" fmla="*/ 803275 h 2168525"/>
              <a:gd name="connsiteX15" fmla="*/ 228600 w 536575"/>
              <a:gd name="connsiteY15" fmla="*/ 1139825 h 2168525"/>
              <a:gd name="connsiteX16" fmla="*/ 234950 w 536575"/>
              <a:gd name="connsiteY16" fmla="*/ 1390650 h 2168525"/>
              <a:gd name="connsiteX17" fmla="*/ 101600 w 536575"/>
              <a:gd name="connsiteY17" fmla="*/ 1727200 h 2168525"/>
              <a:gd name="connsiteX18" fmla="*/ 155575 w 536575"/>
              <a:gd name="connsiteY18" fmla="*/ 1984375 h 2168525"/>
              <a:gd name="connsiteX19" fmla="*/ 88900 w 536575"/>
              <a:gd name="connsiteY19" fmla="*/ 2168525 h 2168525"/>
              <a:gd name="connsiteX20" fmla="*/ 276225 w 536575"/>
              <a:gd name="connsiteY20" fmla="*/ 2168525 h 2168525"/>
              <a:gd name="connsiteX21" fmla="*/ 361950 w 536575"/>
              <a:gd name="connsiteY21" fmla="*/ 2139950 h 2168525"/>
              <a:gd name="connsiteX22" fmla="*/ 425450 w 536575"/>
              <a:gd name="connsiteY22" fmla="*/ 2095500 h 2168525"/>
              <a:gd name="connsiteX23" fmla="*/ 488950 w 536575"/>
              <a:gd name="connsiteY23" fmla="*/ 2022475 h 2168525"/>
              <a:gd name="connsiteX24" fmla="*/ 527050 w 536575"/>
              <a:gd name="connsiteY24" fmla="*/ 1936750 h 2168525"/>
              <a:gd name="connsiteX25" fmla="*/ 536575 w 536575"/>
              <a:gd name="connsiteY25" fmla="*/ 250825 h 2168525"/>
              <a:gd name="connsiteX26" fmla="*/ 495300 w 536575"/>
              <a:gd name="connsiteY26" fmla="*/ 161925 h 2168525"/>
              <a:gd name="connsiteX27" fmla="*/ 438150 w 536575"/>
              <a:gd name="connsiteY27" fmla="*/ 82550 h 2168525"/>
              <a:gd name="connsiteX28" fmla="*/ 365125 w 536575"/>
              <a:gd name="connsiteY28" fmla="*/ 31750 h 2168525"/>
              <a:gd name="connsiteX29" fmla="*/ 282575 w 536575"/>
              <a:gd name="connsiteY29" fmla="*/ 0 h 2168525"/>
              <a:gd name="connsiteX30" fmla="*/ 0 w 536575"/>
              <a:gd name="connsiteY30" fmla="*/ 3175 h 2168525"/>
              <a:gd name="connsiteX0" fmla="*/ 0 w 536575"/>
              <a:gd name="connsiteY0" fmla="*/ 3175 h 2168525"/>
              <a:gd name="connsiteX1" fmla="*/ 0 w 536575"/>
              <a:gd name="connsiteY1" fmla="*/ 3175 h 2168525"/>
              <a:gd name="connsiteX2" fmla="*/ 9525 w 536575"/>
              <a:gd name="connsiteY2" fmla="*/ 34925 h 2168525"/>
              <a:gd name="connsiteX3" fmla="*/ 12700 w 536575"/>
              <a:gd name="connsiteY3" fmla="*/ 44450 h 2168525"/>
              <a:gd name="connsiteX4" fmla="*/ 19050 w 536575"/>
              <a:gd name="connsiteY4" fmla="*/ 57150 h 2168525"/>
              <a:gd name="connsiteX5" fmla="*/ 31750 w 536575"/>
              <a:gd name="connsiteY5" fmla="*/ 85725 h 2168525"/>
              <a:gd name="connsiteX6" fmla="*/ 44450 w 536575"/>
              <a:gd name="connsiteY6" fmla="*/ 104775 h 2168525"/>
              <a:gd name="connsiteX7" fmla="*/ 50800 w 536575"/>
              <a:gd name="connsiteY7" fmla="*/ 114300 h 2168525"/>
              <a:gd name="connsiteX8" fmla="*/ 63500 w 536575"/>
              <a:gd name="connsiteY8" fmla="*/ 161925 h 2168525"/>
              <a:gd name="connsiteX9" fmla="*/ 69850 w 536575"/>
              <a:gd name="connsiteY9" fmla="*/ 206375 h 2168525"/>
              <a:gd name="connsiteX10" fmla="*/ 73025 w 536575"/>
              <a:gd name="connsiteY10" fmla="*/ 215900 h 2168525"/>
              <a:gd name="connsiteX11" fmla="*/ 85725 w 536575"/>
              <a:gd name="connsiteY11" fmla="*/ 234950 h 2168525"/>
              <a:gd name="connsiteX12" fmla="*/ 92075 w 536575"/>
              <a:gd name="connsiteY12" fmla="*/ 238125 h 2168525"/>
              <a:gd name="connsiteX13" fmla="*/ 190500 w 536575"/>
              <a:gd name="connsiteY13" fmla="*/ 536575 h 2168525"/>
              <a:gd name="connsiteX14" fmla="*/ 98425 w 536575"/>
              <a:gd name="connsiteY14" fmla="*/ 803275 h 2168525"/>
              <a:gd name="connsiteX15" fmla="*/ 228600 w 536575"/>
              <a:gd name="connsiteY15" fmla="*/ 1139825 h 2168525"/>
              <a:gd name="connsiteX16" fmla="*/ 234950 w 536575"/>
              <a:gd name="connsiteY16" fmla="*/ 1390650 h 2168525"/>
              <a:gd name="connsiteX17" fmla="*/ 101600 w 536575"/>
              <a:gd name="connsiteY17" fmla="*/ 1727200 h 2168525"/>
              <a:gd name="connsiteX18" fmla="*/ 155575 w 536575"/>
              <a:gd name="connsiteY18" fmla="*/ 1984375 h 2168525"/>
              <a:gd name="connsiteX19" fmla="*/ 88900 w 536575"/>
              <a:gd name="connsiteY19" fmla="*/ 2168525 h 2168525"/>
              <a:gd name="connsiteX20" fmla="*/ 276225 w 536575"/>
              <a:gd name="connsiteY20" fmla="*/ 2168525 h 2168525"/>
              <a:gd name="connsiteX21" fmla="*/ 370334 w 536575"/>
              <a:gd name="connsiteY21" fmla="*/ 2159000 h 2168525"/>
              <a:gd name="connsiteX22" fmla="*/ 425450 w 536575"/>
              <a:gd name="connsiteY22" fmla="*/ 2095500 h 2168525"/>
              <a:gd name="connsiteX23" fmla="*/ 488950 w 536575"/>
              <a:gd name="connsiteY23" fmla="*/ 2022475 h 2168525"/>
              <a:gd name="connsiteX24" fmla="*/ 527050 w 536575"/>
              <a:gd name="connsiteY24" fmla="*/ 1936750 h 2168525"/>
              <a:gd name="connsiteX25" fmla="*/ 536575 w 536575"/>
              <a:gd name="connsiteY25" fmla="*/ 250825 h 2168525"/>
              <a:gd name="connsiteX26" fmla="*/ 495300 w 536575"/>
              <a:gd name="connsiteY26" fmla="*/ 161925 h 2168525"/>
              <a:gd name="connsiteX27" fmla="*/ 438150 w 536575"/>
              <a:gd name="connsiteY27" fmla="*/ 82550 h 2168525"/>
              <a:gd name="connsiteX28" fmla="*/ 365125 w 536575"/>
              <a:gd name="connsiteY28" fmla="*/ 31750 h 2168525"/>
              <a:gd name="connsiteX29" fmla="*/ 282575 w 536575"/>
              <a:gd name="connsiteY29" fmla="*/ 0 h 2168525"/>
              <a:gd name="connsiteX30" fmla="*/ 0 w 536575"/>
              <a:gd name="connsiteY30" fmla="*/ 3175 h 2168525"/>
              <a:gd name="connsiteX0" fmla="*/ 0 w 536575"/>
              <a:gd name="connsiteY0" fmla="*/ 3175 h 2168525"/>
              <a:gd name="connsiteX1" fmla="*/ 0 w 536575"/>
              <a:gd name="connsiteY1" fmla="*/ 3175 h 2168525"/>
              <a:gd name="connsiteX2" fmla="*/ 9525 w 536575"/>
              <a:gd name="connsiteY2" fmla="*/ 34925 h 2168525"/>
              <a:gd name="connsiteX3" fmla="*/ 12700 w 536575"/>
              <a:gd name="connsiteY3" fmla="*/ 44450 h 2168525"/>
              <a:gd name="connsiteX4" fmla="*/ 19050 w 536575"/>
              <a:gd name="connsiteY4" fmla="*/ 57150 h 2168525"/>
              <a:gd name="connsiteX5" fmla="*/ 31750 w 536575"/>
              <a:gd name="connsiteY5" fmla="*/ 85725 h 2168525"/>
              <a:gd name="connsiteX6" fmla="*/ 44450 w 536575"/>
              <a:gd name="connsiteY6" fmla="*/ 104775 h 2168525"/>
              <a:gd name="connsiteX7" fmla="*/ 50800 w 536575"/>
              <a:gd name="connsiteY7" fmla="*/ 114300 h 2168525"/>
              <a:gd name="connsiteX8" fmla="*/ 63500 w 536575"/>
              <a:gd name="connsiteY8" fmla="*/ 161925 h 2168525"/>
              <a:gd name="connsiteX9" fmla="*/ 69850 w 536575"/>
              <a:gd name="connsiteY9" fmla="*/ 206375 h 2168525"/>
              <a:gd name="connsiteX10" fmla="*/ 73025 w 536575"/>
              <a:gd name="connsiteY10" fmla="*/ 215900 h 2168525"/>
              <a:gd name="connsiteX11" fmla="*/ 85725 w 536575"/>
              <a:gd name="connsiteY11" fmla="*/ 234950 h 2168525"/>
              <a:gd name="connsiteX12" fmla="*/ 92075 w 536575"/>
              <a:gd name="connsiteY12" fmla="*/ 238125 h 2168525"/>
              <a:gd name="connsiteX13" fmla="*/ 190500 w 536575"/>
              <a:gd name="connsiteY13" fmla="*/ 536575 h 2168525"/>
              <a:gd name="connsiteX14" fmla="*/ 98425 w 536575"/>
              <a:gd name="connsiteY14" fmla="*/ 803275 h 2168525"/>
              <a:gd name="connsiteX15" fmla="*/ 228600 w 536575"/>
              <a:gd name="connsiteY15" fmla="*/ 1139825 h 2168525"/>
              <a:gd name="connsiteX16" fmla="*/ 234950 w 536575"/>
              <a:gd name="connsiteY16" fmla="*/ 1390650 h 2168525"/>
              <a:gd name="connsiteX17" fmla="*/ 101600 w 536575"/>
              <a:gd name="connsiteY17" fmla="*/ 1727200 h 2168525"/>
              <a:gd name="connsiteX18" fmla="*/ 155575 w 536575"/>
              <a:gd name="connsiteY18" fmla="*/ 1984375 h 2168525"/>
              <a:gd name="connsiteX19" fmla="*/ 88900 w 536575"/>
              <a:gd name="connsiteY19" fmla="*/ 2168525 h 2168525"/>
              <a:gd name="connsiteX20" fmla="*/ 276225 w 536575"/>
              <a:gd name="connsiteY20" fmla="*/ 2168525 h 2168525"/>
              <a:gd name="connsiteX21" fmla="*/ 370334 w 536575"/>
              <a:gd name="connsiteY21" fmla="*/ 2159000 h 2168525"/>
              <a:gd name="connsiteX22" fmla="*/ 436629 w 536575"/>
              <a:gd name="connsiteY22" fmla="*/ 2105025 h 2168525"/>
              <a:gd name="connsiteX23" fmla="*/ 488950 w 536575"/>
              <a:gd name="connsiteY23" fmla="*/ 2022475 h 2168525"/>
              <a:gd name="connsiteX24" fmla="*/ 527050 w 536575"/>
              <a:gd name="connsiteY24" fmla="*/ 1936750 h 2168525"/>
              <a:gd name="connsiteX25" fmla="*/ 536575 w 536575"/>
              <a:gd name="connsiteY25" fmla="*/ 250825 h 2168525"/>
              <a:gd name="connsiteX26" fmla="*/ 495300 w 536575"/>
              <a:gd name="connsiteY26" fmla="*/ 161925 h 2168525"/>
              <a:gd name="connsiteX27" fmla="*/ 438150 w 536575"/>
              <a:gd name="connsiteY27" fmla="*/ 82550 h 2168525"/>
              <a:gd name="connsiteX28" fmla="*/ 365125 w 536575"/>
              <a:gd name="connsiteY28" fmla="*/ 31750 h 2168525"/>
              <a:gd name="connsiteX29" fmla="*/ 282575 w 536575"/>
              <a:gd name="connsiteY29" fmla="*/ 0 h 2168525"/>
              <a:gd name="connsiteX30" fmla="*/ 0 w 536575"/>
              <a:gd name="connsiteY30" fmla="*/ 3175 h 2168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36575" h="2168525">
                <a:moveTo>
                  <a:pt x="0" y="3175"/>
                </a:moveTo>
                <a:lnTo>
                  <a:pt x="0" y="3175"/>
                </a:lnTo>
                <a:cubicBezTo>
                  <a:pt x="3175" y="13758"/>
                  <a:pt x="6276" y="24364"/>
                  <a:pt x="9525" y="34925"/>
                </a:cubicBezTo>
                <a:cubicBezTo>
                  <a:pt x="10509" y="38124"/>
                  <a:pt x="11382" y="41374"/>
                  <a:pt x="12700" y="44450"/>
                </a:cubicBezTo>
                <a:cubicBezTo>
                  <a:pt x="14564" y="48800"/>
                  <a:pt x="17128" y="52825"/>
                  <a:pt x="19050" y="57150"/>
                </a:cubicBezTo>
                <a:cubicBezTo>
                  <a:pt x="24509" y="69434"/>
                  <a:pt x="25051" y="74559"/>
                  <a:pt x="31750" y="85725"/>
                </a:cubicBezTo>
                <a:cubicBezTo>
                  <a:pt x="35677" y="92269"/>
                  <a:pt x="40217" y="98425"/>
                  <a:pt x="44450" y="104775"/>
                </a:cubicBezTo>
                <a:cubicBezTo>
                  <a:pt x="46567" y="107950"/>
                  <a:pt x="49593" y="110680"/>
                  <a:pt x="50800" y="114300"/>
                </a:cubicBezTo>
                <a:cubicBezTo>
                  <a:pt x="59350" y="139951"/>
                  <a:pt x="60605" y="138762"/>
                  <a:pt x="63500" y="161925"/>
                </a:cubicBezTo>
                <a:cubicBezTo>
                  <a:pt x="67155" y="191163"/>
                  <a:pt x="64077" y="186168"/>
                  <a:pt x="69850" y="206375"/>
                </a:cubicBezTo>
                <a:cubicBezTo>
                  <a:pt x="70769" y="209593"/>
                  <a:pt x="71400" y="212974"/>
                  <a:pt x="73025" y="215900"/>
                </a:cubicBezTo>
                <a:cubicBezTo>
                  <a:pt x="76731" y="222571"/>
                  <a:pt x="78899" y="231537"/>
                  <a:pt x="85725" y="234950"/>
                </a:cubicBezTo>
                <a:lnTo>
                  <a:pt x="92075" y="238125"/>
                </a:lnTo>
                <a:lnTo>
                  <a:pt x="190500" y="536575"/>
                </a:lnTo>
                <a:lnTo>
                  <a:pt x="98425" y="803275"/>
                </a:lnTo>
                <a:lnTo>
                  <a:pt x="228600" y="1139825"/>
                </a:lnTo>
                <a:lnTo>
                  <a:pt x="234950" y="1390650"/>
                </a:lnTo>
                <a:lnTo>
                  <a:pt x="101600" y="1727200"/>
                </a:lnTo>
                <a:lnTo>
                  <a:pt x="155575" y="1984375"/>
                </a:lnTo>
                <a:lnTo>
                  <a:pt x="88900" y="2168525"/>
                </a:lnTo>
                <a:lnTo>
                  <a:pt x="276225" y="2168525"/>
                </a:lnTo>
                <a:lnTo>
                  <a:pt x="370334" y="2159000"/>
                </a:lnTo>
                <a:lnTo>
                  <a:pt x="436629" y="2105025"/>
                </a:lnTo>
                <a:lnTo>
                  <a:pt x="488950" y="2022475"/>
                </a:lnTo>
                <a:lnTo>
                  <a:pt x="527050" y="1936750"/>
                </a:lnTo>
                <a:lnTo>
                  <a:pt x="536575" y="250825"/>
                </a:lnTo>
                <a:lnTo>
                  <a:pt x="495300" y="161925"/>
                </a:lnTo>
                <a:lnTo>
                  <a:pt x="438150" y="82550"/>
                </a:lnTo>
                <a:lnTo>
                  <a:pt x="365125" y="31750"/>
                </a:lnTo>
                <a:lnTo>
                  <a:pt x="282575" y="0"/>
                </a:lnTo>
                <a:lnTo>
                  <a:pt x="0" y="3175"/>
                </a:lnTo>
                <a:close/>
              </a:path>
            </a:pathLst>
          </a:custGeom>
          <a:solidFill>
            <a:srgbClr val="FFC5C5"/>
          </a:solidFill>
          <a:ln>
            <a:solidFill>
              <a:srgbClr val="5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571502" y="3797935"/>
            <a:ext cx="1339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Copy 1</a:t>
            </a:r>
            <a:endParaRPr lang="en-US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1085853" y="3797808"/>
            <a:ext cx="1339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Copy 2</a:t>
            </a:r>
            <a:endParaRPr lang="en-US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16200000">
            <a:off x="2047879" y="3797808"/>
            <a:ext cx="1339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Copy n</a:t>
            </a:r>
            <a:endParaRPr lang="en-US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4998403" y="3047048"/>
            <a:ext cx="561975" cy="2165350"/>
          </a:xfrm>
          <a:custGeom>
            <a:avLst/>
            <a:gdLst>
              <a:gd name="connsiteX0" fmla="*/ 174625 w 561975"/>
              <a:gd name="connsiteY0" fmla="*/ 0 h 2165350"/>
              <a:gd name="connsiteX1" fmla="*/ 441325 w 561975"/>
              <a:gd name="connsiteY1" fmla="*/ 0 h 2165350"/>
              <a:gd name="connsiteX2" fmla="*/ 530225 w 561975"/>
              <a:gd name="connsiteY2" fmla="*/ 215900 h 2165350"/>
              <a:gd name="connsiteX3" fmla="*/ 469900 w 561975"/>
              <a:gd name="connsiteY3" fmla="*/ 371475 h 2165350"/>
              <a:gd name="connsiteX4" fmla="*/ 466725 w 561975"/>
              <a:gd name="connsiteY4" fmla="*/ 447675 h 2165350"/>
              <a:gd name="connsiteX5" fmla="*/ 476250 w 561975"/>
              <a:gd name="connsiteY5" fmla="*/ 485775 h 2165350"/>
              <a:gd name="connsiteX6" fmla="*/ 485775 w 561975"/>
              <a:gd name="connsiteY6" fmla="*/ 495300 h 2165350"/>
              <a:gd name="connsiteX7" fmla="*/ 488950 w 561975"/>
              <a:gd name="connsiteY7" fmla="*/ 504825 h 2165350"/>
              <a:gd name="connsiteX8" fmla="*/ 514350 w 561975"/>
              <a:gd name="connsiteY8" fmla="*/ 533400 h 2165350"/>
              <a:gd name="connsiteX9" fmla="*/ 520700 w 561975"/>
              <a:gd name="connsiteY9" fmla="*/ 555625 h 2165350"/>
              <a:gd name="connsiteX10" fmla="*/ 533400 w 561975"/>
              <a:gd name="connsiteY10" fmla="*/ 584200 h 2165350"/>
              <a:gd name="connsiteX11" fmla="*/ 536575 w 561975"/>
              <a:gd name="connsiteY11" fmla="*/ 596900 h 2165350"/>
              <a:gd name="connsiteX12" fmla="*/ 539750 w 561975"/>
              <a:gd name="connsiteY12" fmla="*/ 606425 h 2165350"/>
              <a:gd name="connsiteX13" fmla="*/ 533400 w 561975"/>
              <a:gd name="connsiteY13" fmla="*/ 663575 h 2165350"/>
              <a:gd name="connsiteX14" fmla="*/ 530225 w 561975"/>
              <a:gd name="connsiteY14" fmla="*/ 673100 h 2165350"/>
              <a:gd name="connsiteX15" fmla="*/ 523875 w 561975"/>
              <a:gd name="connsiteY15" fmla="*/ 685800 h 2165350"/>
              <a:gd name="connsiteX16" fmla="*/ 520700 w 561975"/>
              <a:gd name="connsiteY16" fmla="*/ 695325 h 2165350"/>
              <a:gd name="connsiteX17" fmla="*/ 514350 w 561975"/>
              <a:gd name="connsiteY17" fmla="*/ 704850 h 2165350"/>
              <a:gd name="connsiteX18" fmla="*/ 511175 w 561975"/>
              <a:gd name="connsiteY18" fmla="*/ 714375 h 2165350"/>
              <a:gd name="connsiteX19" fmla="*/ 498475 w 561975"/>
              <a:gd name="connsiteY19" fmla="*/ 720725 h 2165350"/>
              <a:gd name="connsiteX20" fmla="*/ 492125 w 561975"/>
              <a:gd name="connsiteY20" fmla="*/ 742950 h 2165350"/>
              <a:gd name="connsiteX21" fmla="*/ 488950 w 561975"/>
              <a:gd name="connsiteY21" fmla="*/ 752475 h 2165350"/>
              <a:gd name="connsiteX22" fmla="*/ 485775 w 561975"/>
              <a:gd name="connsiteY22" fmla="*/ 777875 h 2165350"/>
              <a:gd name="connsiteX23" fmla="*/ 492125 w 561975"/>
              <a:gd name="connsiteY23" fmla="*/ 828675 h 2165350"/>
              <a:gd name="connsiteX24" fmla="*/ 495300 w 561975"/>
              <a:gd name="connsiteY24" fmla="*/ 844550 h 2165350"/>
              <a:gd name="connsiteX25" fmla="*/ 504825 w 561975"/>
              <a:gd name="connsiteY25" fmla="*/ 854075 h 2165350"/>
              <a:gd name="connsiteX26" fmla="*/ 514350 w 561975"/>
              <a:gd name="connsiteY26" fmla="*/ 873125 h 2165350"/>
              <a:gd name="connsiteX27" fmla="*/ 517525 w 561975"/>
              <a:gd name="connsiteY27" fmla="*/ 882650 h 2165350"/>
              <a:gd name="connsiteX28" fmla="*/ 527050 w 561975"/>
              <a:gd name="connsiteY28" fmla="*/ 889000 h 2165350"/>
              <a:gd name="connsiteX29" fmla="*/ 533400 w 561975"/>
              <a:gd name="connsiteY29" fmla="*/ 908050 h 2165350"/>
              <a:gd name="connsiteX30" fmla="*/ 536575 w 561975"/>
              <a:gd name="connsiteY30" fmla="*/ 927100 h 2165350"/>
              <a:gd name="connsiteX31" fmla="*/ 539750 w 561975"/>
              <a:gd name="connsiteY31" fmla="*/ 936625 h 2165350"/>
              <a:gd name="connsiteX32" fmla="*/ 546100 w 561975"/>
              <a:gd name="connsiteY32" fmla="*/ 958850 h 2165350"/>
              <a:gd name="connsiteX33" fmla="*/ 552450 w 561975"/>
              <a:gd name="connsiteY33" fmla="*/ 996950 h 2165350"/>
              <a:gd name="connsiteX34" fmla="*/ 555625 w 561975"/>
              <a:gd name="connsiteY34" fmla="*/ 1016000 h 2165350"/>
              <a:gd name="connsiteX35" fmla="*/ 517525 w 561975"/>
              <a:gd name="connsiteY35" fmla="*/ 1203325 h 2165350"/>
              <a:gd name="connsiteX36" fmla="*/ 561975 w 561975"/>
              <a:gd name="connsiteY36" fmla="*/ 1489075 h 2165350"/>
              <a:gd name="connsiteX37" fmla="*/ 457200 w 561975"/>
              <a:gd name="connsiteY37" fmla="*/ 1730375 h 2165350"/>
              <a:gd name="connsiteX38" fmla="*/ 374650 w 561975"/>
              <a:gd name="connsiteY38" fmla="*/ 1828800 h 2165350"/>
              <a:gd name="connsiteX39" fmla="*/ 368300 w 561975"/>
              <a:gd name="connsiteY39" fmla="*/ 1857375 h 2165350"/>
              <a:gd name="connsiteX40" fmla="*/ 377825 w 561975"/>
              <a:gd name="connsiteY40" fmla="*/ 1889125 h 2165350"/>
              <a:gd name="connsiteX41" fmla="*/ 393700 w 561975"/>
              <a:gd name="connsiteY41" fmla="*/ 1917700 h 2165350"/>
              <a:gd name="connsiteX42" fmla="*/ 415925 w 561975"/>
              <a:gd name="connsiteY42" fmla="*/ 1946275 h 2165350"/>
              <a:gd name="connsiteX43" fmla="*/ 425450 w 561975"/>
              <a:gd name="connsiteY43" fmla="*/ 1968500 h 2165350"/>
              <a:gd name="connsiteX44" fmla="*/ 431800 w 561975"/>
              <a:gd name="connsiteY44" fmla="*/ 1990725 h 2165350"/>
              <a:gd name="connsiteX45" fmla="*/ 434975 w 561975"/>
              <a:gd name="connsiteY45" fmla="*/ 2006600 h 2165350"/>
              <a:gd name="connsiteX46" fmla="*/ 438150 w 561975"/>
              <a:gd name="connsiteY46" fmla="*/ 2016125 h 2165350"/>
              <a:gd name="connsiteX47" fmla="*/ 438150 w 561975"/>
              <a:gd name="connsiteY47" fmla="*/ 2035175 h 2165350"/>
              <a:gd name="connsiteX48" fmla="*/ 422275 w 561975"/>
              <a:gd name="connsiteY48" fmla="*/ 2162175 h 2165350"/>
              <a:gd name="connsiteX49" fmla="*/ 149225 w 561975"/>
              <a:gd name="connsiteY49" fmla="*/ 2165350 h 2165350"/>
              <a:gd name="connsiteX50" fmla="*/ 0 w 561975"/>
              <a:gd name="connsiteY50" fmla="*/ 1854200 h 2165350"/>
              <a:gd name="connsiteX51" fmla="*/ 212725 w 561975"/>
              <a:gd name="connsiteY51" fmla="*/ 1441450 h 2165350"/>
              <a:gd name="connsiteX52" fmla="*/ 66675 w 561975"/>
              <a:gd name="connsiteY52" fmla="*/ 946150 h 2165350"/>
              <a:gd name="connsiteX53" fmla="*/ 63500 w 561975"/>
              <a:gd name="connsiteY53" fmla="*/ 946150 h 2165350"/>
              <a:gd name="connsiteX54" fmla="*/ 50800 w 561975"/>
              <a:gd name="connsiteY54" fmla="*/ 869950 h 2165350"/>
              <a:gd name="connsiteX55" fmla="*/ 44450 w 561975"/>
              <a:gd name="connsiteY55" fmla="*/ 850900 h 2165350"/>
              <a:gd name="connsiteX56" fmla="*/ 47625 w 561975"/>
              <a:gd name="connsiteY56" fmla="*/ 825500 h 2165350"/>
              <a:gd name="connsiteX57" fmla="*/ 53975 w 561975"/>
              <a:gd name="connsiteY57" fmla="*/ 815975 h 2165350"/>
              <a:gd name="connsiteX58" fmla="*/ 57150 w 561975"/>
              <a:gd name="connsiteY58" fmla="*/ 806450 h 2165350"/>
              <a:gd name="connsiteX59" fmla="*/ 57150 w 561975"/>
              <a:gd name="connsiteY59" fmla="*/ 736600 h 2165350"/>
              <a:gd name="connsiteX60" fmla="*/ 73025 w 561975"/>
              <a:gd name="connsiteY60" fmla="*/ 714375 h 2165350"/>
              <a:gd name="connsiteX61" fmla="*/ 92075 w 561975"/>
              <a:gd name="connsiteY61" fmla="*/ 698500 h 2165350"/>
              <a:gd name="connsiteX62" fmla="*/ 133350 w 561975"/>
              <a:gd name="connsiteY62" fmla="*/ 688975 h 2165350"/>
              <a:gd name="connsiteX63" fmla="*/ 152400 w 561975"/>
              <a:gd name="connsiteY63" fmla="*/ 682625 h 2165350"/>
              <a:gd name="connsiteX64" fmla="*/ 171450 w 561975"/>
              <a:gd name="connsiteY64" fmla="*/ 669925 h 2165350"/>
              <a:gd name="connsiteX65" fmla="*/ 161925 w 561975"/>
              <a:gd name="connsiteY65" fmla="*/ 641350 h 2165350"/>
              <a:gd name="connsiteX66" fmla="*/ 158750 w 561975"/>
              <a:gd name="connsiteY66" fmla="*/ 631825 h 2165350"/>
              <a:gd name="connsiteX67" fmla="*/ 155575 w 561975"/>
              <a:gd name="connsiteY67" fmla="*/ 622300 h 2165350"/>
              <a:gd name="connsiteX68" fmla="*/ 155575 w 561975"/>
              <a:gd name="connsiteY68" fmla="*/ 615950 h 2165350"/>
              <a:gd name="connsiteX69" fmla="*/ 57150 w 561975"/>
              <a:gd name="connsiteY69" fmla="*/ 295275 h 2165350"/>
              <a:gd name="connsiteX70" fmla="*/ 174625 w 561975"/>
              <a:gd name="connsiteY70" fmla="*/ 0 h 216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561975" h="2165350">
                <a:moveTo>
                  <a:pt x="174625" y="0"/>
                </a:moveTo>
                <a:lnTo>
                  <a:pt x="441325" y="0"/>
                </a:lnTo>
                <a:lnTo>
                  <a:pt x="530225" y="215900"/>
                </a:lnTo>
                <a:lnTo>
                  <a:pt x="469900" y="371475"/>
                </a:lnTo>
                <a:cubicBezTo>
                  <a:pt x="460802" y="412415"/>
                  <a:pt x="461754" y="395477"/>
                  <a:pt x="466725" y="447675"/>
                </a:cubicBezTo>
                <a:cubicBezTo>
                  <a:pt x="467277" y="453474"/>
                  <a:pt x="471735" y="481260"/>
                  <a:pt x="476250" y="485775"/>
                </a:cubicBezTo>
                <a:lnTo>
                  <a:pt x="485775" y="495300"/>
                </a:lnTo>
                <a:cubicBezTo>
                  <a:pt x="486833" y="498475"/>
                  <a:pt x="486895" y="502183"/>
                  <a:pt x="488950" y="504825"/>
                </a:cubicBezTo>
                <a:cubicBezTo>
                  <a:pt x="500731" y="519971"/>
                  <a:pt x="507254" y="519208"/>
                  <a:pt x="514350" y="533400"/>
                </a:cubicBezTo>
                <a:cubicBezTo>
                  <a:pt x="517018" y="538735"/>
                  <a:pt x="519174" y="550539"/>
                  <a:pt x="520700" y="555625"/>
                </a:cubicBezTo>
                <a:cubicBezTo>
                  <a:pt x="526883" y="576234"/>
                  <a:pt x="524120" y="570281"/>
                  <a:pt x="533400" y="584200"/>
                </a:cubicBezTo>
                <a:cubicBezTo>
                  <a:pt x="534458" y="588433"/>
                  <a:pt x="535376" y="592704"/>
                  <a:pt x="536575" y="596900"/>
                </a:cubicBezTo>
                <a:cubicBezTo>
                  <a:pt x="537494" y="600118"/>
                  <a:pt x="539750" y="603078"/>
                  <a:pt x="539750" y="606425"/>
                </a:cubicBezTo>
                <a:cubicBezTo>
                  <a:pt x="539750" y="631491"/>
                  <a:pt x="539154" y="643437"/>
                  <a:pt x="533400" y="663575"/>
                </a:cubicBezTo>
                <a:cubicBezTo>
                  <a:pt x="532481" y="666793"/>
                  <a:pt x="531543" y="670024"/>
                  <a:pt x="530225" y="673100"/>
                </a:cubicBezTo>
                <a:cubicBezTo>
                  <a:pt x="528361" y="677450"/>
                  <a:pt x="525739" y="681450"/>
                  <a:pt x="523875" y="685800"/>
                </a:cubicBezTo>
                <a:cubicBezTo>
                  <a:pt x="522557" y="688876"/>
                  <a:pt x="522197" y="692332"/>
                  <a:pt x="520700" y="695325"/>
                </a:cubicBezTo>
                <a:cubicBezTo>
                  <a:pt x="518993" y="698738"/>
                  <a:pt x="516057" y="701437"/>
                  <a:pt x="514350" y="704850"/>
                </a:cubicBezTo>
                <a:cubicBezTo>
                  <a:pt x="512853" y="707843"/>
                  <a:pt x="513542" y="712008"/>
                  <a:pt x="511175" y="714375"/>
                </a:cubicBezTo>
                <a:cubicBezTo>
                  <a:pt x="507828" y="717722"/>
                  <a:pt x="502708" y="718608"/>
                  <a:pt x="498475" y="720725"/>
                </a:cubicBezTo>
                <a:cubicBezTo>
                  <a:pt x="490862" y="743563"/>
                  <a:pt x="500098" y="715043"/>
                  <a:pt x="492125" y="742950"/>
                </a:cubicBezTo>
                <a:cubicBezTo>
                  <a:pt x="491206" y="746168"/>
                  <a:pt x="490008" y="749300"/>
                  <a:pt x="488950" y="752475"/>
                </a:cubicBezTo>
                <a:cubicBezTo>
                  <a:pt x="487892" y="760942"/>
                  <a:pt x="485775" y="769342"/>
                  <a:pt x="485775" y="777875"/>
                </a:cubicBezTo>
                <a:cubicBezTo>
                  <a:pt x="485775" y="813555"/>
                  <a:pt x="487070" y="805929"/>
                  <a:pt x="492125" y="828675"/>
                </a:cubicBezTo>
                <a:cubicBezTo>
                  <a:pt x="493296" y="833943"/>
                  <a:pt x="492887" y="839723"/>
                  <a:pt x="495300" y="844550"/>
                </a:cubicBezTo>
                <a:cubicBezTo>
                  <a:pt x="497308" y="848566"/>
                  <a:pt x="501650" y="850900"/>
                  <a:pt x="504825" y="854075"/>
                </a:cubicBezTo>
                <a:cubicBezTo>
                  <a:pt x="512805" y="878016"/>
                  <a:pt x="502040" y="848506"/>
                  <a:pt x="514350" y="873125"/>
                </a:cubicBezTo>
                <a:cubicBezTo>
                  <a:pt x="515847" y="876118"/>
                  <a:pt x="515434" y="880037"/>
                  <a:pt x="517525" y="882650"/>
                </a:cubicBezTo>
                <a:cubicBezTo>
                  <a:pt x="519909" y="885630"/>
                  <a:pt x="523875" y="886883"/>
                  <a:pt x="527050" y="889000"/>
                </a:cubicBezTo>
                <a:cubicBezTo>
                  <a:pt x="529167" y="895350"/>
                  <a:pt x="532300" y="901448"/>
                  <a:pt x="533400" y="908050"/>
                </a:cubicBezTo>
                <a:cubicBezTo>
                  <a:pt x="534458" y="914400"/>
                  <a:pt x="535178" y="920816"/>
                  <a:pt x="536575" y="927100"/>
                </a:cubicBezTo>
                <a:cubicBezTo>
                  <a:pt x="537301" y="930367"/>
                  <a:pt x="538831" y="933407"/>
                  <a:pt x="539750" y="936625"/>
                </a:cubicBezTo>
                <a:cubicBezTo>
                  <a:pt x="547723" y="964532"/>
                  <a:pt x="538487" y="936012"/>
                  <a:pt x="546100" y="958850"/>
                </a:cubicBezTo>
                <a:cubicBezTo>
                  <a:pt x="548751" y="977404"/>
                  <a:pt x="548736" y="980236"/>
                  <a:pt x="552450" y="996950"/>
                </a:cubicBezTo>
                <a:cubicBezTo>
                  <a:pt x="556138" y="1013548"/>
                  <a:pt x="555625" y="1004392"/>
                  <a:pt x="555625" y="1016000"/>
                </a:cubicBezTo>
                <a:lnTo>
                  <a:pt x="517525" y="1203325"/>
                </a:lnTo>
                <a:lnTo>
                  <a:pt x="561975" y="1489075"/>
                </a:lnTo>
                <a:lnTo>
                  <a:pt x="457200" y="1730375"/>
                </a:lnTo>
                <a:lnTo>
                  <a:pt x="374650" y="1828800"/>
                </a:lnTo>
                <a:cubicBezTo>
                  <a:pt x="372533" y="1838325"/>
                  <a:pt x="368909" y="1847637"/>
                  <a:pt x="368300" y="1857375"/>
                </a:cubicBezTo>
                <a:cubicBezTo>
                  <a:pt x="366696" y="1883038"/>
                  <a:pt x="370036" y="1873547"/>
                  <a:pt x="377825" y="1889125"/>
                </a:cubicBezTo>
                <a:cubicBezTo>
                  <a:pt x="385810" y="1905095"/>
                  <a:pt x="373678" y="1897678"/>
                  <a:pt x="393700" y="1917700"/>
                </a:cubicBezTo>
                <a:cubicBezTo>
                  <a:pt x="401918" y="1925918"/>
                  <a:pt x="412127" y="1934882"/>
                  <a:pt x="415925" y="1946275"/>
                </a:cubicBezTo>
                <a:cubicBezTo>
                  <a:pt x="423371" y="1968613"/>
                  <a:pt x="413680" y="1941037"/>
                  <a:pt x="425450" y="1968500"/>
                </a:cubicBezTo>
                <a:cubicBezTo>
                  <a:pt x="427898" y="1974211"/>
                  <a:pt x="430561" y="1985148"/>
                  <a:pt x="431800" y="1990725"/>
                </a:cubicBezTo>
                <a:cubicBezTo>
                  <a:pt x="432971" y="1995993"/>
                  <a:pt x="433666" y="2001365"/>
                  <a:pt x="434975" y="2006600"/>
                </a:cubicBezTo>
                <a:cubicBezTo>
                  <a:pt x="435787" y="2009847"/>
                  <a:pt x="437780" y="2012799"/>
                  <a:pt x="438150" y="2016125"/>
                </a:cubicBezTo>
                <a:cubicBezTo>
                  <a:pt x="438851" y="2022436"/>
                  <a:pt x="438150" y="2028825"/>
                  <a:pt x="438150" y="2035175"/>
                </a:cubicBezTo>
                <a:lnTo>
                  <a:pt x="422275" y="2162175"/>
                </a:lnTo>
                <a:lnTo>
                  <a:pt x="149225" y="2165350"/>
                </a:lnTo>
                <a:lnTo>
                  <a:pt x="0" y="1854200"/>
                </a:lnTo>
                <a:lnTo>
                  <a:pt x="212725" y="1441450"/>
                </a:lnTo>
                <a:lnTo>
                  <a:pt x="66675" y="946150"/>
                </a:lnTo>
                <a:lnTo>
                  <a:pt x="63500" y="946150"/>
                </a:lnTo>
                <a:cubicBezTo>
                  <a:pt x="44317" y="894995"/>
                  <a:pt x="61483" y="948292"/>
                  <a:pt x="50800" y="869950"/>
                </a:cubicBezTo>
                <a:cubicBezTo>
                  <a:pt x="49896" y="863318"/>
                  <a:pt x="44450" y="850900"/>
                  <a:pt x="44450" y="850900"/>
                </a:cubicBezTo>
                <a:cubicBezTo>
                  <a:pt x="45508" y="842433"/>
                  <a:pt x="45380" y="833732"/>
                  <a:pt x="47625" y="825500"/>
                </a:cubicBezTo>
                <a:cubicBezTo>
                  <a:pt x="48629" y="821819"/>
                  <a:pt x="52268" y="819388"/>
                  <a:pt x="53975" y="815975"/>
                </a:cubicBezTo>
                <a:cubicBezTo>
                  <a:pt x="55472" y="812982"/>
                  <a:pt x="56092" y="809625"/>
                  <a:pt x="57150" y="806450"/>
                </a:cubicBezTo>
                <a:cubicBezTo>
                  <a:pt x="53977" y="774721"/>
                  <a:pt x="51570" y="770081"/>
                  <a:pt x="57150" y="736600"/>
                </a:cubicBezTo>
                <a:cubicBezTo>
                  <a:pt x="60636" y="715682"/>
                  <a:pt x="59111" y="719013"/>
                  <a:pt x="73025" y="714375"/>
                </a:cubicBezTo>
                <a:cubicBezTo>
                  <a:pt x="79007" y="708393"/>
                  <a:pt x="84118" y="702036"/>
                  <a:pt x="92075" y="698500"/>
                </a:cubicBezTo>
                <a:cubicBezTo>
                  <a:pt x="108590" y="691160"/>
                  <a:pt x="115270" y="691558"/>
                  <a:pt x="133350" y="688975"/>
                </a:cubicBezTo>
                <a:cubicBezTo>
                  <a:pt x="139700" y="686858"/>
                  <a:pt x="146831" y="686338"/>
                  <a:pt x="152400" y="682625"/>
                </a:cubicBezTo>
                <a:lnTo>
                  <a:pt x="171450" y="669925"/>
                </a:lnTo>
                <a:lnTo>
                  <a:pt x="161925" y="641350"/>
                </a:lnTo>
                <a:lnTo>
                  <a:pt x="158750" y="631825"/>
                </a:lnTo>
                <a:cubicBezTo>
                  <a:pt x="157692" y="628650"/>
                  <a:pt x="155575" y="625647"/>
                  <a:pt x="155575" y="622300"/>
                </a:cubicBezTo>
                <a:lnTo>
                  <a:pt x="155575" y="615950"/>
                </a:lnTo>
                <a:lnTo>
                  <a:pt x="57150" y="295275"/>
                </a:lnTo>
                <a:lnTo>
                  <a:pt x="174625" y="0"/>
                </a:lnTo>
                <a:close/>
              </a:path>
            </a:pathLst>
          </a:custGeom>
          <a:solidFill>
            <a:srgbClr val="FFC5C5"/>
          </a:solidFill>
          <a:ln>
            <a:solidFill>
              <a:srgbClr val="5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16200000">
            <a:off x="4657095" y="3880359"/>
            <a:ext cx="1339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en-US" baseline="-25000" dirty="0" err="1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/n info</a:t>
            </a:r>
            <a:endParaRPr lang="en-US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ight Arrow 31"/>
          <p:cNvSpPr/>
          <p:nvPr/>
        </p:nvSpPr>
        <p:spPr>
          <a:xfrm rot="2700000">
            <a:off x="5437218" y="4450897"/>
            <a:ext cx="2225522" cy="800100"/>
          </a:xfrm>
          <a:prstGeom prst="rightArrow">
            <a:avLst/>
          </a:prstGeom>
          <a:solidFill>
            <a:schemeClr val="tx1"/>
          </a:solidFill>
          <a:ln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Compression?</a:t>
            </a:r>
            <a:endParaRPr lang="en-US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46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Direct sum theorems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Best known general simulation </a:t>
            </a:r>
            <a:r>
              <a:rPr lang="en-CA" sz="1800" dirty="0" smtClean="0"/>
              <a:t>[BBCR’10]</a:t>
            </a:r>
            <a:r>
              <a:rPr lang="en-CA" dirty="0" smtClean="0"/>
              <a:t>:</a:t>
            </a:r>
          </a:p>
          <a:p>
            <a:r>
              <a:rPr lang="en-CA" dirty="0" smtClean="0"/>
              <a:t>A protocol with </a:t>
            </a:r>
            <a:r>
              <a:rPr lang="en-CA" dirty="0" smtClean="0">
                <a:solidFill>
                  <a:schemeClr val="tx2"/>
                </a:solidFill>
              </a:rPr>
              <a:t>C</a:t>
            </a:r>
            <a:r>
              <a:rPr lang="en-CA" dirty="0" smtClean="0"/>
              <a:t> communication and </a:t>
            </a:r>
            <a:r>
              <a:rPr lang="en-CA" dirty="0" smtClean="0">
                <a:solidFill>
                  <a:schemeClr val="tx2"/>
                </a:solidFill>
              </a:rPr>
              <a:t>I </a:t>
            </a:r>
            <a:r>
              <a:rPr lang="en-CA" dirty="0" smtClean="0"/>
              <a:t>information cost can be simulated using </a:t>
            </a:r>
            <a:r>
              <a:rPr lang="en-US" dirty="0">
                <a:solidFill>
                  <a:schemeClr val="tx2"/>
                </a:solidFill>
              </a:rPr>
              <a:t>(I</a:t>
            </a:r>
            <a:r>
              <a:rPr lang="en-US" dirty="0">
                <a:solidFill>
                  <a:schemeClr val="tx2"/>
                </a:solidFill>
                <a:ea typeface="Cambria Math"/>
              </a:rPr>
              <a:t>·C)</a:t>
            </a:r>
            <a:r>
              <a:rPr lang="en-US" baseline="30000" dirty="0">
                <a:solidFill>
                  <a:schemeClr val="tx2"/>
                </a:solidFill>
                <a:ea typeface="Cambria Math"/>
              </a:rPr>
              <a:t>½</a:t>
            </a:r>
            <a:r>
              <a:rPr lang="en-US" dirty="0">
                <a:solidFill>
                  <a:schemeClr val="tx2"/>
                </a:solidFill>
                <a:ea typeface="Cambria Math"/>
              </a:rPr>
              <a:t>·polylog(C) </a:t>
            </a:r>
            <a:r>
              <a:rPr lang="en-US" dirty="0" smtClean="0">
                <a:ea typeface="Cambria Math"/>
              </a:rPr>
              <a:t>communication. </a:t>
            </a:r>
          </a:p>
          <a:p>
            <a:r>
              <a:rPr lang="en-US" dirty="0" smtClean="0">
                <a:ea typeface="Cambria Math"/>
              </a:rPr>
              <a:t>Implies: </a:t>
            </a:r>
            <a:r>
              <a:rPr lang="en-US" dirty="0">
                <a:solidFill>
                  <a:schemeClr val="tx2"/>
                </a:solidFill>
              </a:rPr>
              <a:t>R(</a:t>
            </a:r>
            <a:r>
              <a:rPr lang="en-US" dirty="0" err="1">
                <a:solidFill>
                  <a:schemeClr val="tx2"/>
                </a:solidFill>
              </a:rPr>
              <a:t>F</a:t>
            </a:r>
            <a:r>
              <a:rPr lang="en-US" baseline="30000" dirty="0" err="1">
                <a:solidFill>
                  <a:schemeClr val="tx2"/>
                </a:solidFill>
              </a:rPr>
              <a:t>n</a:t>
            </a:r>
            <a:r>
              <a:rPr lang="en-US" dirty="0">
                <a:solidFill>
                  <a:schemeClr val="tx2"/>
                </a:solidFill>
              </a:rPr>
              <a:t>,</a:t>
            </a:r>
            <a:r>
              <a:rPr lang="el-GR" dirty="0">
                <a:solidFill>
                  <a:schemeClr val="tx2"/>
                </a:solidFill>
              </a:rPr>
              <a:t>ε</a:t>
            </a:r>
            <a:r>
              <a:rPr lang="en-US" dirty="0">
                <a:solidFill>
                  <a:schemeClr val="tx2"/>
                </a:solidFill>
              </a:rPr>
              <a:t>) = </a:t>
            </a:r>
            <a:r>
              <a:rPr lang="el-GR" dirty="0">
                <a:solidFill>
                  <a:schemeClr val="tx2"/>
                </a:solidFill>
              </a:rPr>
              <a:t>Ω</a:t>
            </a:r>
            <a:r>
              <a:rPr lang="en-US" dirty="0">
                <a:solidFill>
                  <a:schemeClr val="tx2"/>
                </a:solidFill>
              </a:rPr>
              <a:t>(n</a:t>
            </a:r>
            <a:r>
              <a:rPr lang="en-US" baseline="30000" dirty="0">
                <a:solidFill>
                  <a:schemeClr val="tx2"/>
                </a:solidFill>
              </a:rPr>
              <a:t>1/2</a:t>
            </a:r>
            <a:r>
              <a:rPr lang="en-US" dirty="0">
                <a:solidFill>
                  <a:schemeClr val="tx2"/>
                </a:solidFill>
              </a:rPr>
              <a:t>∙R(F,</a:t>
            </a:r>
            <a:r>
              <a:rPr lang="el-GR" dirty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)).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26229" y="3944225"/>
            <a:ext cx="281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~</a:t>
            </a:r>
            <a:endParaRPr lang="en-US" sz="32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59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Compression vs. direct sum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11" y="1981200"/>
            <a:ext cx="8281851" cy="4114800"/>
          </a:xfrm>
        </p:spPr>
        <p:txBody>
          <a:bodyPr/>
          <a:lstStyle/>
          <a:p>
            <a:r>
              <a:rPr lang="en-CA" dirty="0" smtClean="0"/>
              <a:t>We saw that compression → direct sum. </a:t>
            </a:r>
          </a:p>
          <a:p>
            <a:r>
              <a:rPr lang="en-CA" dirty="0" smtClean="0"/>
              <a:t>A form of the converse is also true. </a:t>
            </a:r>
          </a:p>
          <a:p>
            <a:r>
              <a:rPr lang="en-CA" dirty="0" smtClean="0"/>
              <a:t>Recall: </a:t>
            </a:r>
            <a:r>
              <a:rPr lang="en-CA" dirty="0">
                <a:solidFill>
                  <a:schemeClr val="tx2"/>
                </a:solidFill>
              </a:rPr>
              <a:t>I(</a:t>
            </a:r>
            <a:r>
              <a:rPr lang="en-US" dirty="0">
                <a:solidFill>
                  <a:schemeClr val="tx2"/>
                </a:solidFill>
              </a:rPr>
              <a:t>F,</a:t>
            </a:r>
            <a:r>
              <a:rPr lang="el-GR" dirty="0">
                <a:solidFill>
                  <a:schemeClr val="tx2"/>
                </a:solidFill>
              </a:rPr>
              <a:t>ε</a:t>
            </a:r>
            <a:r>
              <a:rPr lang="en-US" dirty="0">
                <a:solidFill>
                  <a:schemeClr val="tx2"/>
                </a:solidFill>
              </a:rPr>
              <a:t>) = lim</a:t>
            </a:r>
            <a:r>
              <a:rPr lang="en-US" baseline="-25000" dirty="0">
                <a:solidFill>
                  <a:schemeClr val="tx2"/>
                </a:solidFill>
              </a:rPr>
              <a:t>n→∞ </a:t>
            </a:r>
            <a:r>
              <a:rPr lang="en-US" dirty="0">
                <a:solidFill>
                  <a:schemeClr val="tx2"/>
                </a:solidFill>
              </a:rPr>
              <a:t>R(</a:t>
            </a:r>
            <a:r>
              <a:rPr lang="en-US" dirty="0" err="1">
                <a:solidFill>
                  <a:schemeClr val="tx2"/>
                </a:solidFill>
              </a:rPr>
              <a:t>F</a:t>
            </a:r>
            <a:r>
              <a:rPr lang="en-US" baseline="30000" dirty="0" err="1">
                <a:solidFill>
                  <a:schemeClr val="tx2"/>
                </a:solidFill>
              </a:rPr>
              <a:t>n</a:t>
            </a:r>
            <a:r>
              <a:rPr lang="en-US" dirty="0">
                <a:solidFill>
                  <a:schemeClr val="tx2"/>
                </a:solidFill>
              </a:rPr>
              <a:t>,</a:t>
            </a:r>
            <a:r>
              <a:rPr lang="el-GR" dirty="0">
                <a:solidFill>
                  <a:schemeClr val="tx2"/>
                </a:solidFill>
              </a:rPr>
              <a:t>ε</a:t>
            </a:r>
            <a:r>
              <a:rPr lang="en-US" dirty="0">
                <a:solidFill>
                  <a:schemeClr val="tx2"/>
                </a:solidFill>
              </a:rPr>
              <a:t>)/n.</a:t>
            </a:r>
          </a:p>
          <a:p>
            <a:r>
              <a:rPr lang="en-CA" dirty="0" smtClean="0"/>
              <a:t>If there is a problem such that </a:t>
            </a:r>
            <a:r>
              <a:rPr lang="en-CA" dirty="0">
                <a:solidFill>
                  <a:schemeClr val="tx2"/>
                </a:solidFill>
              </a:rPr>
              <a:t>I(</a:t>
            </a:r>
            <a:r>
              <a:rPr lang="en-US" dirty="0">
                <a:solidFill>
                  <a:schemeClr val="tx2"/>
                </a:solidFill>
              </a:rPr>
              <a:t>F,</a:t>
            </a:r>
            <a:r>
              <a:rPr lang="el-GR" dirty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)=o(R(F,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CA" dirty="0" smtClean="0">
                <a:solidFill>
                  <a:schemeClr val="tx2"/>
                </a:solidFill>
              </a:rPr>
              <a:t>)), </a:t>
            </a:r>
            <a:r>
              <a:rPr lang="en-CA" dirty="0" smtClean="0"/>
              <a:t>then</a:t>
            </a:r>
            <a:r>
              <a:rPr lang="en-CA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R(</a:t>
            </a:r>
            <a:r>
              <a:rPr lang="en-US" dirty="0" err="1">
                <a:solidFill>
                  <a:schemeClr val="tx2"/>
                </a:solidFill>
              </a:rPr>
              <a:t>F</a:t>
            </a:r>
            <a:r>
              <a:rPr lang="en-US" baseline="30000" dirty="0" err="1">
                <a:solidFill>
                  <a:schemeClr val="tx2"/>
                </a:solidFill>
              </a:rPr>
              <a:t>n</a:t>
            </a:r>
            <a:r>
              <a:rPr lang="en-US" dirty="0">
                <a:solidFill>
                  <a:schemeClr val="tx2"/>
                </a:solidFill>
              </a:rPr>
              <a:t>,</a:t>
            </a:r>
            <a:r>
              <a:rPr lang="el-GR" dirty="0">
                <a:solidFill>
                  <a:schemeClr val="tx2"/>
                </a:solidFill>
              </a:rPr>
              <a:t>ε</a:t>
            </a:r>
            <a:r>
              <a:rPr lang="en-US" dirty="0" smtClean="0">
                <a:solidFill>
                  <a:schemeClr val="tx2"/>
                </a:solidFill>
              </a:rPr>
              <a:t>)=o(</a:t>
            </a:r>
            <a:r>
              <a:rPr lang="en-US" dirty="0" err="1" smtClean="0">
                <a:solidFill>
                  <a:schemeClr val="tx2"/>
                </a:solidFill>
              </a:rPr>
              <a:t>n·</a:t>
            </a:r>
            <a:r>
              <a:rPr lang="en-US" dirty="0" err="1">
                <a:solidFill>
                  <a:schemeClr val="tx2"/>
                </a:solidFill>
              </a:rPr>
              <a:t>R</a:t>
            </a:r>
            <a:r>
              <a:rPr lang="en-US" dirty="0">
                <a:solidFill>
                  <a:schemeClr val="tx2"/>
                </a:solidFill>
              </a:rPr>
              <a:t>(F,</a:t>
            </a:r>
            <a:r>
              <a:rPr lang="el-GR" dirty="0">
                <a:solidFill>
                  <a:schemeClr val="tx2"/>
                </a:solidFill>
              </a:rPr>
              <a:t>ε</a:t>
            </a:r>
            <a:r>
              <a:rPr lang="en-CA" dirty="0" smtClean="0">
                <a:solidFill>
                  <a:schemeClr val="tx2"/>
                </a:solidFill>
              </a:rPr>
              <a:t>)). 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6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complete 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1" y="1981200"/>
            <a:ext cx="8425542" cy="4114800"/>
          </a:xfrm>
        </p:spPr>
        <p:txBody>
          <a:bodyPr/>
          <a:lstStyle/>
          <a:p>
            <a:r>
              <a:rPr lang="en-CA" dirty="0" smtClean="0"/>
              <a:t>Can define a </a:t>
            </a:r>
            <a:r>
              <a:rPr lang="en-CA" dirty="0"/>
              <a:t>problem called Correlated Pointer Jumping – </a:t>
            </a:r>
            <a:r>
              <a:rPr lang="en-CA" b="1" dirty="0">
                <a:solidFill>
                  <a:schemeClr val="tx2"/>
                </a:solidFill>
              </a:rPr>
              <a:t>CPJ</a:t>
            </a:r>
            <a:r>
              <a:rPr lang="en-CA" dirty="0">
                <a:solidFill>
                  <a:schemeClr val="tx2"/>
                </a:solidFill>
              </a:rPr>
              <a:t>(C,I). </a:t>
            </a:r>
          </a:p>
          <a:p>
            <a:r>
              <a:rPr lang="en-CA" dirty="0"/>
              <a:t>The problem has communication cost </a:t>
            </a:r>
            <a:r>
              <a:rPr lang="en-CA" dirty="0" smtClean="0">
                <a:solidFill>
                  <a:schemeClr val="tx2"/>
                </a:solidFill>
              </a:rPr>
              <a:t>C</a:t>
            </a:r>
            <a:r>
              <a:rPr lang="en-CA" dirty="0" smtClean="0"/>
              <a:t> and information cost </a:t>
            </a:r>
            <a:r>
              <a:rPr lang="en-CA" dirty="0" smtClean="0">
                <a:solidFill>
                  <a:schemeClr val="tx2"/>
                </a:solidFill>
              </a:rPr>
              <a:t>I. </a:t>
            </a:r>
          </a:p>
          <a:p>
            <a:r>
              <a:rPr lang="en-CA" b="1" dirty="0">
                <a:solidFill>
                  <a:schemeClr val="tx2"/>
                </a:solidFill>
              </a:rPr>
              <a:t>CPJ</a:t>
            </a:r>
            <a:r>
              <a:rPr lang="en-CA" dirty="0">
                <a:solidFill>
                  <a:schemeClr val="tx2"/>
                </a:solidFill>
              </a:rPr>
              <a:t>(C,I</a:t>
            </a:r>
            <a:r>
              <a:rPr lang="en-CA" dirty="0" smtClean="0">
                <a:solidFill>
                  <a:schemeClr val="tx2"/>
                </a:solidFill>
              </a:rPr>
              <a:t>) </a:t>
            </a:r>
            <a:r>
              <a:rPr lang="en-CA" dirty="0" smtClean="0"/>
              <a:t>is the “least compressible problem”. </a:t>
            </a:r>
          </a:p>
          <a:p>
            <a:r>
              <a:rPr lang="en-CA" dirty="0" smtClean="0"/>
              <a:t>If </a:t>
            </a:r>
            <a:r>
              <a:rPr lang="en-CA" dirty="0" smtClean="0">
                <a:solidFill>
                  <a:schemeClr val="tx2"/>
                </a:solidFill>
              </a:rPr>
              <a:t>R(</a:t>
            </a:r>
            <a:r>
              <a:rPr lang="en-CA" b="1" dirty="0">
                <a:solidFill>
                  <a:schemeClr val="tx2"/>
                </a:solidFill>
              </a:rPr>
              <a:t>CPJ</a:t>
            </a:r>
            <a:r>
              <a:rPr lang="en-CA" dirty="0">
                <a:solidFill>
                  <a:schemeClr val="tx2"/>
                </a:solidFill>
              </a:rPr>
              <a:t>(C,I</a:t>
            </a:r>
            <a:r>
              <a:rPr lang="en-CA" dirty="0" smtClean="0">
                <a:solidFill>
                  <a:schemeClr val="tx2"/>
                </a:solidFill>
              </a:rPr>
              <a:t>),1/3)=O(I), </a:t>
            </a:r>
            <a:r>
              <a:rPr lang="en-CA" dirty="0" smtClean="0"/>
              <a:t>then </a:t>
            </a:r>
            <a:r>
              <a:rPr lang="en-CA" dirty="0" smtClean="0">
                <a:solidFill>
                  <a:schemeClr val="tx2"/>
                </a:solidFill>
              </a:rPr>
              <a:t>R(F,1/3)=O(I(F,1/3)) </a:t>
            </a:r>
            <a:r>
              <a:rPr lang="en-CA" dirty="0" smtClean="0"/>
              <a:t>for all </a:t>
            </a:r>
            <a:r>
              <a:rPr lang="en-CA" dirty="0" smtClean="0">
                <a:solidFill>
                  <a:schemeClr val="tx2"/>
                </a:solidFill>
              </a:rPr>
              <a:t>F. </a:t>
            </a:r>
            <a:endParaRPr lang="en-CA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5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big picture</a:t>
            </a:r>
            <a:endParaRPr lang="en-CA" dirty="0"/>
          </a:p>
        </p:txBody>
      </p:sp>
      <p:sp>
        <p:nvSpPr>
          <p:cNvPr id="5" name="Rounded Rectangle 4"/>
          <p:cNvSpPr/>
          <p:nvPr/>
        </p:nvSpPr>
        <p:spPr>
          <a:xfrm>
            <a:off x="496385" y="5172891"/>
            <a:ext cx="2599508" cy="1136469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R(F, </a:t>
            </a:r>
            <a:r>
              <a:rPr lang="el-GR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ε</a:t>
            </a:r>
            <a:r>
              <a:rPr lang="en-CA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n-CA" sz="32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416736" y="5172889"/>
            <a:ext cx="2599508" cy="1136469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R(</a:t>
            </a:r>
            <a:r>
              <a:rPr lang="en-US" sz="320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3200" baseline="3000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3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,</a:t>
            </a:r>
            <a:r>
              <a:rPr lang="el-GR" sz="3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ε</a:t>
            </a:r>
            <a:r>
              <a:rPr lang="en-US" sz="3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)/n</a:t>
            </a:r>
            <a:endParaRPr lang="en-CA" sz="32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6385" y="2255520"/>
            <a:ext cx="2599508" cy="1136469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I(F, </a:t>
            </a:r>
            <a:r>
              <a:rPr lang="el-GR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ε</a:t>
            </a:r>
            <a:r>
              <a:rPr lang="en-CA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n-CA" sz="32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416736" y="2255518"/>
            <a:ext cx="2599508" cy="1136469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I(</a:t>
            </a:r>
            <a:r>
              <a:rPr lang="en-US" sz="3200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3200" baseline="30000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,</a:t>
            </a:r>
            <a:r>
              <a:rPr lang="el-GR" sz="3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ε</a:t>
            </a:r>
            <a:r>
              <a:rPr lang="en-US" sz="3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)/n</a:t>
            </a:r>
            <a:endParaRPr lang="en-CA" sz="32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095893" y="1894115"/>
            <a:ext cx="2320843" cy="929640"/>
            <a:chOff x="3095893" y="1894115"/>
            <a:chExt cx="2320843" cy="929640"/>
          </a:xfrm>
        </p:grpSpPr>
        <p:cxnSp>
          <p:nvCxnSpPr>
            <p:cNvPr id="10" name="Straight Arrow Connector 9"/>
            <p:cNvCxnSpPr>
              <a:stCxn id="7" idx="3"/>
              <a:endCxn id="8" idx="1"/>
            </p:cNvCxnSpPr>
            <p:nvPr/>
          </p:nvCxnSpPr>
          <p:spPr>
            <a:xfrm flipV="1">
              <a:off x="3095893" y="2823753"/>
              <a:ext cx="2320843" cy="2"/>
            </a:xfrm>
            <a:prstGeom prst="straightConnector1">
              <a:avLst/>
            </a:prstGeom>
            <a:ln w="76200">
              <a:solidFill>
                <a:schemeClr val="tx1">
                  <a:lumMod val="65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233053" y="1894115"/>
              <a:ext cx="204652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 smtClean="0">
                  <a:latin typeface="Calibri" pitchFamily="34" charset="0"/>
                  <a:cs typeface="Calibri" pitchFamily="34" charset="0"/>
                </a:rPr>
                <a:t>direct sum for information</a:t>
              </a:r>
              <a:endParaRPr lang="en-CA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716490" y="3391987"/>
            <a:ext cx="2257691" cy="1780902"/>
            <a:chOff x="6716490" y="3391987"/>
            <a:chExt cx="2257691" cy="1780902"/>
          </a:xfrm>
        </p:grpSpPr>
        <p:cxnSp>
          <p:nvCxnSpPr>
            <p:cNvPr id="12" name="Straight Arrow Connector 11"/>
            <p:cNvCxnSpPr>
              <a:stCxn id="8" idx="2"/>
              <a:endCxn id="6" idx="0"/>
            </p:cNvCxnSpPr>
            <p:nvPr/>
          </p:nvCxnSpPr>
          <p:spPr>
            <a:xfrm>
              <a:off x="6716490" y="3391987"/>
              <a:ext cx="0" cy="1780902"/>
            </a:xfrm>
            <a:prstGeom prst="straightConnector1">
              <a:avLst/>
            </a:prstGeom>
            <a:ln w="76200">
              <a:solidFill>
                <a:schemeClr val="tx1">
                  <a:lumMod val="65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716490" y="3682273"/>
              <a:ext cx="225769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 smtClean="0">
                  <a:latin typeface="Calibri" pitchFamily="34" charset="0"/>
                  <a:cs typeface="Calibri" pitchFamily="34" charset="0"/>
                </a:rPr>
                <a:t>information = amortized communication</a:t>
              </a:r>
              <a:endParaRPr lang="en-CA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041467" y="4757390"/>
            <a:ext cx="2429694" cy="983736"/>
            <a:chOff x="3041467" y="4757390"/>
            <a:chExt cx="2429694" cy="983736"/>
          </a:xfrm>
        </p:grpSpPr>
        <p:cxnSp>
          <p:nvCxnSpPr>
            <p:cNvPr id="20" name="Straight Arrow Connector 19"/>
            <p:cNvCxnSpPr>
              <a:stCxn id="5" idx="3"/>
              <a:endCxn id="6" idx="1"/>
            </p:cNvCxnSpPr>
            <p:nvPr/>
          </p:nvCxnSpPr>
          <p:spPr>
            <a:xfrm flipV="1">
              <a:off x="3095893" y="5741124"/>
              <a:ext cx="2320843" cy="2"/>
            </a:xfrm>
            <a:prstGeom prst="straightConnector1">
              <a:avLst/>
            </a:prstGeom>
            <a:ln w="76200">
              <a:solidFill>
                <a:schemeClr val="tx1">
                  <a:lumMod val="65000"/>
                </a:schemeClr>
              </a:solidFill>
              <a:prstDash val="sysDot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041467" y="4757390"/>
              <a:ext cx="24296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 smtClean="0">
                  <a:latin typeface="Calibri" pitchFamily="34" charset="0"/>
                  <a:cs typeface="Calibri" pitchFamily="34" charset="0"/>
                </a:rPr>
                <a:t>direct sum for communication?</a:t>
              </a:r>
              <a:endParaRPr lang="en-CA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676401" y="3391989"/>
            <a:ext cx="2257691" cy="1780902"/>
            <a:chOff x="1676401" y="3391989"/>
            <a:chExt cx="2257691" cy="1780902"/>
          </a:xfrm>
        </p:grpSpPr>
        <p:cxnSp>
          <p:nvCxnSpPr>
            <p:cNvPr id="24" name="Straight Arrow Connector 23"/>
            <p:cNvCxnSpPr>
              <a:stCxn id="7" idx="2"/>
              <a:endCxn id="5" idx="0"/>
            </p:cNvCxnSpPr>
            <p:nvPr/>
          </p:nvCxnSpPr>
          <p:spPr>
            <a:xfrm>
              <a:off x="1796139" y="3391989"/>
              <a:ext cx="0" cy="1780902"/>
            </a:xfrm>
            <a:prstGeom prst="straightConnector1">
              <a:avLst/>
            </a:prstGeom>
            <a:ln w="76200">
              <a:solidFill>
                <a:schemeClr val="tx1">
                  <a:lumMod val="65000"/>
                </a:schemeClr>
              </a:solidFill>
              <a:prstDash val="sysDot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676401" y="3866938"/>
              <a:ext cx="22576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 smtClean="0">
                  <a:latin typeface="Calibri" pitchFamily="34" charset="0"/>
                  <a:cs typeface="Calibri" pitchFamily="34" charset="0"/>
                </a:rPr>
                <a:t>interactive compression?</a:t>
              </a:r>
              <a:endParaRPr lang="en-CA" dirty="0"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079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Partial progress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Can compress bounded-round interactive protocols. </a:t>
            </a:r>
          </a:p>
          <a:p>
            <a:r>
              <a:rPr lang="en-CA" dirty="0" smtClean="0"/>
              <a:t>The main primitive is a one-shot version of </a:t>
            </a:r>
            <a:r>
              <a:rPr lang="en-CA" dirty="0" err="1" smtClean="0"/>
              <a:t>Slepian</a:t>
            </a:r>
            <a:r>
              <a:rPr lang="en-CA" dirty="0" smtClean="0"/>
              <a:t>-Wolf theorem. </a:t>
            </a:r>
          </a:p>
          <a:p>
            <a:r>
              <a:rPr lang="en-CA" dirty="0" smtClean="0"/>
              <a:t>Alice gets a distribution </a:t>
            </a:r>
            <a:r>
              <a:rPr lang="en-CA" dirty="0" smtClean="0">
                <a:solidFill>
                  <a:schemeClr val="tx2"/>
                </a:solidFill>
              </a:rPr>
              <a:t>P</a:t>
            </a:r>
            <a:r>
              <a:rPr lang="en-CA" baseline="-25000" dirty="0" smtClean="0">
                <a:solidFill>
                  <a:schemeClr val="tx2"/>
                </a:solidFill>
              </a:rPr>
              <a:t>X</a:t>
            </a:r>
            <a:r>
              <a:rPr lang="en-CA" dirty="0" smtClean="0"/>
              <a:t>. </a:t>
            </a:r>
          </a:p>
          <a:p>
            <a:r>
              <a:rPr lang="en-CA" dirty="0" smtClean="0"/>
              <a:t>Bob gets a prior distribution </a:t>
            </a:r>
            <a:r>
              <a:rPr lang="en-CA" dirty="0" smtClean="0">
                <a:solidFill>
                  <a:schemeClr val="tx2"/>
                </a:solidFill>
              </a:rPr>
              <a:t>P</a:t>
            </a:r>
            <a:r>
              <a:rPr lang="en-CA" baseline="-25000" dirty="0" smtClean="0">
                <a:solidFill>
                  <a:schemeClr val="tx2"/>
                </a:solidFill>
              </a:rPr>
              <a:t>Y</a:t>
            </a:r>
            <a:r>
              <a:rPr lang="en-CA" dirty="0" smtClean="0"/>
              <a:t>. </a:t>
            </a:r>
          </a:p>
          <a:p>
            <a:r>
              <a:rPr lang="en-CA" u="sng" dirty="0" smtClean="0"/>
              <a:t>Goal</a:t>
            </a:r>
            <a:r>
              <a:rPr lang="en-CA" dirty="0" smtClean="0"/>
              <a:t>: both must sample from </a:t>
            </a:r>
            <a:r>
              <a:rPr lang="en-CA" dirty="0">
                <a:solidFill>
                  <a:schemeClr val="tx2"/>
                </a:solidFill>
              </a:rPr>
              <a:t>P</a:t>
            </a:r>
            <a:r>
              <a:rPr lang="en-CA" baseline="-25000" dirty="0">
                <a:solidFill>
                  <a:schemeClr val="tx2"/>
                </a:solidFill>
              </a:rPr>
              <a:t>X</a:t>
            </a:r>
            <a:r>
              <a:rPr lang="en-CA" dirty="0" smtClean="0"/>
              <a:t>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6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Correlated sampling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grpSp>
        <p:nvGrpSpPr>
          <p:cNvPr id="5" name="Group 10"/>
          <p:cNvGrpSpPr/>
          <p:nvPr/>
        </p:nvGrpSpPr>
        <p:grpSpPr>
          <a:xfrm>
            <a:off x="676699" y="4091253"/>
            <a:ext cx="1494175" cy="1682835"/>
            <a:chOff x="1095727" y="3635956"/>
            <a:chExt cx="1009787" cy="1029206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727" y="3635956"/>
              <a:ext cx="1009787" cy="1029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800514" y="4306118"/>
              <a:ext cx="303099" cy="356263"/>
            </a:xfrm>
            <a:prstGeom prst="rect">
              <a:avLst/>
            </a:prstGeom>
            <a:solidFill>
              <a:srgbClr val="FFFFFF">
                <a:alpha val="4509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CA" sz="3200" b="1" dirty="0" smtClean="0">
                  <a:solidFill>
                    <a:schemeClr val="bg1"/>
                  </a:solidFill>
                  <a:latin typeface="+mj-lt"/>
                </a:rPr>
                <a:t>A</a:t>
              </a:r>
              <a:endParaRPr lang="en-CA" sz="3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8" name="Group 14"/>
          <p:cNvGrpSpPr/>
          <p:nvPr/>
        </p:nvGrpSpPr>
        <p:grpSpPr>
          <a:xfrm>
            <a:off x="6925752" y="4091254"/>
            <a:ext cx="1415918" cy="1684745"/>
            <a:chOff x="1043609" y="4305122"/>
            <a:chExt cx="1007100" cy="1097679"/>
          </a:xfrm>
        </p:grpSpPr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9" y="4305122"/>
              <a:ext cx="1007100" cy="1097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727420" y="5017486"/>
              <a:ext cx="318689" cy="381004"/>
            </a:xfrm>
            <a:prstGeom prst="rect">
              <a:avLst/>
            </a:prstGeom>
            <a:solidFill>
              <a:srgbClr val="FFFFFF">
                <a:alpha val="4509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CA" sz="3200" b="1" dirty="0" smtClean="0">
                  <a:solidFill>
                    <a:schemeClr val="bg1"/>
                  </a:solidFill>
                  <a:latin typeface="+mj-lt"/>
                </a:rPr>
                <a:t>B</a:t>
              </a:r>
              <a:endParaRPr lang="en-CA" sz="3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1" name="Cloud Callout 10"/>
          <p:cNvSpPr/>
          <p:nvPr/>
        </p:nvSpPr>
        <p:spPr>
          <a:xfrm>
            <a:off x="661586" y="2942587"/>
            <a:ext cx="1609647" cy="869058"/>
          </a:xfrm>
          <a:prstGeom prst="cloudCallout">
            <a:avLst>
              <a:gd name="adj1" fmla="val 9214"/>
              <a:gd name="adj2" fmla="val 96413"/>
            </a:avLst>
          </a:prstGeom>
          <a:solidFill>
            <a:srgbClr val="FF99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kern="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CA" sz="3600" kern="0" baseline="-250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X</a:t>
            </a:r>
            <a:endParaRPr lang="en-US" sz="3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6852048" y="2936289"/>
            <a:ext cx="1609647" cy="869058"/>
          </a:xfrm>
          <a:prstGeom prst="cloudCallout">
            <a:avLst>
              <a:gd name="adj1" fmla="val -10504"/>
              <a:gd name="adj2" fmla="val 92935"/>
            </a:avLst>
          </a:prstGeom>
          <a:solidFill>
            <a:srgbClr val="99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kern="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CA" sz="3600" kern="0" baseline="-250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Y</a:t>
            </a:r>
            <a:endParaRPr lang="en-US" sz="3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2797356" y="4698549"/>
            <a:ext cx="3430889" cy="1027755"/>
          </a:xfrm>
          <a:prstGeom prst="cloudCallout">
            <a:avLst>
              <a:gd name="adj1" fmla="val 64850"/>
              <a:gd name="adj2" fmla="val -58089"/>
            </a:avLst>
          </a:prstGeom>
          <a:solidFill>
            <a:srgbClr val="FFFF66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M ~ </a:t>
            </a:r>
            <a:r>
              <a:rPr lang="en-CA" sz="3600" kern="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CA" sz="3600" kern="0" baseline="-250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X</a:t>
            </a:r>
            <a:endParaRPr lang="en-US" sz="3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3234407" y="1893630"/>
            <a:ext cx="2773427" cy="604563"/>
          </a:xfrm>
          <a:prstGeom prst="wedgeRoundRectCallout">
            <a:avLst>
              <a:gd name="adj1" fmla="val -87860"/>
              <a:gd name="adj2" fmla="val 165577"/>
              <a:gd name="adj3" fmla="val 16667"/>
            </a:avLst>
          </a:prstGeom>
          <a:solidFill>
            <a:srgbClr val="FF99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3228109" y="2544793"/>
            <a:ext cx="2802396" cy="565519"/>
          </a:xfrm>
          <a:prstGeom prst="wedgeRoundRectCallout">
            <a:avLst>
              <a:gd name="adj1" fmla="val 76464"/>
              <a:gd name="adj2" fmla="val 72776"/>
              <a:gd name="adj3" fmla="val 16667"/>
            </a:avLst>
          </a:prstGeom>
          <a:solidFill>
            <a:srgbClr val="99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3235666" y="3149356"/>
            <a:ext cx="2787281" cy="550404"/>
          </a:xfrm>
          <a:prstGeom prst="wedgeRoundRectCallout">
            <a:avLst>
              <a:gd name="adj1" fmla="val -87860"/>
              <a:gd name="adj2" fmla="val -29428"/>
              <a:gd name="adj3" fmla="val 16667"/>
            </a:avLst>
          </a:prstGeom>
          <a:solidFill>
            <a:srgbClr val="FF99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>
            <a:off x="4647569" y="3846768"/>
            <a:ext cx="2716" cy="699378"/>
          </a:xfrm>
          <a:prstGeom prst="line">
            <a:avLst/>
          </a:prstGeom>
          <a:solidFill>
            <a:srgbClr val="FFFF66"/>
          </a:solidFill>
          <a:ln w="101600">
            <a:solidFill>
              <a:schemeClr val="tx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3" name="Cloud Callout 22"/>
          <p:cNvSpPr/>
          <p:nvPr/>
        </p:nvSpPr>
        <p:spPr>
          <a:xfrm>
            <a:off x="2797355" y="4698549"/>
            <a:ext cx="3430889" cy="1027755"/>
          </a:xfrm>
          <a:prstGeom prst="cloudCallout">
            <a:avLst>
              <a:gd name="adj1" fmla="val -63184"/>
              <a:gd name="adj2" fmla="val -59833"/>
            </a:avLst>
          </a:prstGeom>
          <a:solidFill>
            <a:srgbClr val="FFFF66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M ~ </a:t>
            </a:r>
            <a:r>
              <a:rPr lang="en-CA" sz="3600" kern="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CA" sz="3600" kern="0" baseline="-250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X</a:t>
            </a:r>
            <a:endParaRPr lang="en-US" sz="3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3650" y="5849137"/>
            <a:ext cx="7627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CA" sz="3200" dirty="0" smtClean="0">
                <a:latin typeface="Calibri" pitchFamily="34" charset="0"/>
                <a:cs typeface="Calibri" pitchFamily="34" charset="0"/>
              </a:rPr>
              <a:t>The best we can hope for is </a:t>
            </a:r>
            <a:r>
              <a:rPr lang="en-CA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D(P</a:t>
            </a:r>
            <a:r>
              <a:rPr lang="en-CA" sz="3200" baseline="-250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en-CA" sz="3200" b="1" dirty="0" smtClean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||</a:t>
            </a:r>
            <a:r>
              <a:rPr lang="en-CA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CA" sz="3200" baseline="-250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Y</a:t>
            </a:r>
            <a:r>
              <a:rPr lang="en-CA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). </a:t>
            </a:r>
            <a:endParaRPr lang="en-CA" sz="32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8" name="Object 1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7394621"/>
              </p:ext>
            </p:extLst>
          </p:nvPr>
        </p:nvGraphicFramePr>
        <p:xfrm>
          <a:off x="4512800" y="5656542"/>
          <a:ext cx="4537075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69" name="Equation" r:id="rId5" imgW="2019300" imgH="431800" progId="Equation.3">
                  <p:embed/>
                </p:oleObj>
              </mc:Choice>
              <mc:Fallback>
                <p:oleObj name="Equation" r:id="rId5" imgW="2019300" imgH="431800" progId="Equation.3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2800" y="5656542"/>
                        <a:ext cx="4537075" cy="9699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748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2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F62EE9-F53E-4DDC-8BE6-F033520B2C7D}" type="slidenum">
              <a:rPr lang="en-US" smtClean="0"/>
              <a:pPr/>
              <a:t>49</a:t>
            </a:fld>
            <a:endParaRPr lang="en-US" dirty="0" smtClean="0"/>
          </a:p>
        </p:txBody>
      </p:sp>
      <p:pic>
        <p:nvPicPr>
          <p:cNvPr id="53" name="Picture 5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35" y="5957094"/>
            <a:ext cx="62583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8769" y="5948316"/>
            <a:ext cx="593053" cy="70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7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1143000"/>
          </a:xfrm>
        </p:spPr>
        <p:txBody>
          <a:bodyPr/>
          <a:lstStyle/>
          <a:p>
            <a:r>
              <a:rPr lang="en-CA" smtClean="0">
                <a:latin typeface="Calibri" pitchFamily="34" charset="0"/>
                <a:ea typeface="Calibri" pitchFamily="34" charset="0"/>
                <a:cs typeface="Calibri" pitchFamily="34" charset="0"/>
              </a:rPr>
              <a:t>Proof Idea</a:t>
            </a:r>
          </a:p>
        </p:txBody>
      </p:sp>
      <p:sp>
        <p:nvSpPr>
          <p:cNvPr id="2662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750" y="1052513"/>
            <a:ext cx="8389938" cy="1152525"/>
          </a:xfrm>
        </p:spPr>
        <p:txBody>
          <a:bodyPr/>
          <a:lstStyle/>
          <a:p>
            <a:r>
              <a:rPr lang="en-CA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Sample using </a:t>
            </a:r>
            <a:r>
              <a:rPr lang="en-CA" dirty="0">
                <a:solidFill>
                  <a:schemeClr val="tx2"/>
                </a:solidFill>
                <a:ea typeface="Calibri" pitchFamily="34" charset="0"/>
              </a:rPr>
              <a:t>D(</a:t>
            </a:r>
            <a:r>
              <a:rPr lang="en-CA" dirty="0">
                <a:solidFill>
                  <a:schemeClr val="tx2"/>
                </a:solidFill>
                <a:ea typeface="Calibri" pitchFamily="34" charset="0"/>
                <a:sym typeface="Tahoma" pitchFamily="34" charset="0"/>
              </a:rPr>
              <a:t>P</a:t>
            </a:r>
            <a:r>
              <a:rPr lang="en-CA" baseline="-25000" dirty="0">
                <a:solidFill>
                  <a:schemeClr val="tx2"/>
                </a:solidFill>
                <a:ea typeface="Calibri" pitchFamily="34" charset="0"/>
              </a:rPr>
              <a:t>X</a:t>
            </a:r>
            <a:r>
              <a:rPr lang="en-CA" b="1" kern="1200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</a:rPr>
              <a:t>||</a:t>
            </a:r>
            <a:r>
              <a:rPr lang="en-CA" dirty="0" smtClean="0">
                <a:solidFill>
                  <a:schemeClr val="tx2"/>
                </a:solidFill>
                <a:ea typeface="Calibri" pitchFamily="34" charset="0"/>
                <a:sym typeface="Tahoma" pitchFamily="34" charset="0"/>
              </a:rPr>
              <a:t>P</a:t>
            </a:r>
            <a:r>
              <a:rPr lang="en-CA" baseline="-25000" dirty="0" smtClean="0">
                <a:solidFill>
                  <a:schemeClr val="tx2"/>
                </a:solidFill>
                <a:ea typeface="Calibri" pitchFamily="34" charset="0"/>
              </a:rPr>
              <a:t>Y</a:t>
            </a:r>
            <a:r>
              <a:rPr lang="en-CA" dirty="0" smtClean="0">
                <a:solidFill>
                  <a:schemeClr val="tx2"/>
                </a:solidFill>
                <a:ea typeface="Calibri" pitchFamily="34" charset="0"/>
              </a:rPr>
              <a:t>)+O(log </a:t>
            </a:r>
            <a:r>
              <a:rPr lang="en-CA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1/</a:t>
            </a:r>
            <a:r>
              <a:rPr lang="el-GR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n-CA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+D(</a:t>
            </a:r>
            <a:r>
              <a:rPr lang="en-CA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P</a:t>
            </a:r>
            <a:r>
              <a:rPr lang="en-CA" baseline="-25000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n-CA" b="1" kern="1200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</a:rPr>
              <a:t>||</a:t>
            </a:r>
            <a:r>
              <a:rPr lang="en-CA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P</a:t>
            </a:r>
            <a:r>
              <a:rPr lang="en-CA" baseline="-25000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</a:t>
            </a:r>
            <a:r>
              <a:rPr lang="en-CA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CA" baseline="30000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½</a:t>
            </a:r>
            <a:r>
              <a:rPr lang="en-CA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n-CA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communication with statistical error </a:t>
            </a:r>
            <a:r>
              <a:rPr lang="el-GR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n-CA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303111" name="Freeform 7"/>
          <p:cNvSpPr>
            <a:spLocks noChangeAspect="1"/>
          </p:cNvSpPr>
          <p:nvPr/>
        </p:nvSpPr>
        <p:spPr bwMode="auto">
          <a:xfrm>
            <a:off x="250825" y="4724400"/>
            <a:ext cx="4221163" cy="900113"/>
          </a:xfrm>
          <a:custGeom>
            <a:avLst/>
            <a:gdLst/>
            <a:ahLst/>
            <a:cxnLst>
              <a:cxn ang="0">
                <a:pos x="4" y="378"/>
              </a:cxn>
              <a:cxn ang="0">
                <a:pos x="1592" y="378"/>
              </a:cxn>
              <a:cxn ang="0">
                <a:pos x="1773" y="378"/>
              </a:cxn>
              <a:cxn ang="0">
                <a:pos x="1773" y="197"/>
              </a:cxn>
              <a:cxn ang="0">
                <a:pos x="1728" y="151"/>
              </a:cxn>
              <a:cxn ang="0">
                <a:pos x="1696" y="159"/>
              </a:cxn>
              <a:cxn ang="0">
                <a:pos x="1648" y="221"/>
              </a:cxn>
              <a:cxn ang="0">
                <a:pos x="1553" y="317"/>
              </a:cxn>
              <a:cxn ang="0">
                <a:pos x="1514" y="268"/>
              </a:cxn>
              <a:cxn ang="0">
                <a:pos x="1347" y="221"/>
              </a:cxn>
              <a:cxn ang="0">
                <a:pos x="1255" y="209"/>
              </a:cxn>
              <a:cxn ang="0">
                <a:pos x="1155" y="209"/>
              </a:cxn>
              <a:cxn ang="0">
                <a:pos x="1053" y="269"/>
              </a:cxn>
              <a:cxn ang="0">
                <a:pos x="946" y="9"/>
              </a:cxn>
              <a:cxn ang="0">
                <a:pos x="883" y="57"/>
              </a:cxn>
              <a:cxn ang="0">
                <a:pos x="835" y="117"/>
              </a:cxn>
              <a:cxn ang="0">
                <a:pos x="759" y="179"/>
              </a:cxn>
              <a:cxn ang="0">
                <a:pos x="687" y="17"/>
              </a:cxn>
              <a:cxn ang="0">
                <a:pos x="599" y="80"/>
              </a:cxn>
              <a:cxn ang="0">
                <a:pos x="544" y="25"/>
              </a:cxn>
              <a:cxn ang="0">
                <a:pos x="449" y="41"/>
              </a:cxn>
              <a:cxn ang="0">
                <a:pos x="410" y="96"/>
              </a:cxn>
              <a:cxn ang="0">
                <a:pos x="378" y="143"/>
              </a:cxn>
              <a:cxn ang="0">
                <a:pos x="370" y="167"/>
              </a:cxn>
              <a:cxn ang="0">
                <a:pos x="276" y="183"/>
              </a:cxn>
              <a:cxn ang="0">
                <a:pos x="228" y="206"/>
              </a:cxn>
              <a:cxn ang="0">
                <a:pos x="149" y="277"/>
              </a:cxn>
              <a:cxn ang="0">
                <a:pos x="110" y="270"/>
              </a:cxn>
              <a:cxn ang="0">
                <a:pos x="94" y="222"/>
              </a:cxn>
              <a:cxn ang="0">
                <a:pos x="63" y="175"/>
              </a:cxn>
              <a:cxn ang="0">
                <a:pos x="0" y="120"/>
              </a:cxn>
              <a:cxn ang="0">
                <a:pos x="4" y="378"/>
              </a:cxn>
            </a:cxnLst>
            <a:rect l="0" t="0" r="r" b="b"/>
            <a:pathLst>
              <a:path w="1773" h="378">
                <a:moveTo>
                  <a:pt x="4" y="378"/>
                </a:moveTo>
                <a:lnTo>
                  <a:pt x="1592" y="378"/>
                </a:lnTo>
                <a:lnTo>
                  <a:pt x="1773" y="378"/>
                </a:lnTo>
                <a:lnTo>
                  <a:pt x="1773" y="197"/>
                </a:lnTo>
                <a:cubicBezTo>
                  <a:pt x="1758" y="182"/>
                  <a:pt x="1747" y="160"/>
                  <a:pt x="1728" y="151"/>
                </a:cubicBezTo>
                <a:cubicBezTo>
                  <a:pt x="1718" y="146"/>
                  <a:pt x="1707" y="160"/>
                  <a:pt x="1696" y="159"/>
                </a:cubicBezTo>
                <a:cubicBezTo>
                  <a:pt x="1661" y="155"/>
                  <a:pt x="1683" y="226"/>
                  <a:pt x="1648" y="221"/>
                </a:cubicBezTo>
                <a:cubicBezTo>
                  <a:pt x="1597" y="188"/>
                  <a:pt x="1585" y="351"/>
                  <a:pt x="1553" y="317"/>
                </a:cubicBezTo>
                <a:cubicBezTo>
                  <a:pt x="1515" y="299"/>
                  <a:pt x="1532" y="280"/>
                  <a:pt x="1514" y="268"/>
                </a:cubicBezTo>
                <a:cubicBezTo>
                  <a:pt x="1469" y="270"/>
                  <a:pt x="1392" y="217"/>
                  <a:pt x="1347" y="221"/>
                </a:cubicBezTo>
                <a:cubicBezTo>
                  <a:pt x="1300" y="225"/>
                  <a:pt x="1301" y="196"/>
                  <a:pt x="1255" y="209"/>
                </a:cubicBezTo>
                <a:cubicBezTo>
                  <a:pt x="1215" y="236"/>
                  <a:pt x="1194" y="234"/>
                  <a:pt x="1155" y="209"/>
                </a:cubicBezTo>
                <a:cubicBezTo>
                  <a:pt x="1136" y="181"/>
                  <a:pt x="1081" y="288"/>
                  <a:pt x="1053" y="269"/>
                </a:cubicBezTo>
                <a:cubicBezTo>
                  <a:pt x="1021" y="220"/>
                  <a:pt x="1010" y="1"/>
                  <a:pt x="946" y="9"/>
                </a:cubicBezTo>
                <a:cubicBezTo>
                  <a:pt x="926" y="40"/>
                  <a:pt x="910" y="34"/>
                  <a:pt x="883" y="57"/>
                </a:cubicBezTo>
                <a:cubicBezTo>
                  <a:pt x="844" y="89"/>
                  <a:pt x="884" y="101"/>
                  <a:pt x="835" y="117"/>
                </a:cubicBezTo>
                <a:cubicBezTo>
                  <a:pt x="827" y="125"/>
                  <a:pt x="770" y="177"/>
                  <a:pt x="759" y="179"/>
                </a:cubicBezTo>
                <a:cubicBezTo>
                  <a:pt x="754" y="183"/>
                  <a:pt x="714" y="34"/>
                  <a:pt x="687" y="17"/>
                </a:cubicBezTo>
                <a:cubicBezTo>
                  <a:pt x="660" y="0"/>
                  <a:pt x="623" y="79"/>
                  <a:pt x="599" y="80"/>
                </a:cubicBezTo>
                <a:cubicBezTo>
                  <a:pt x="580" y="53"/>
                  <a:pt x="576" y="36"/>
                  <a:pt x="544" y="25"/>
                </a:cubicBezTo>
                <a:cubicBezTo>
                  <a:pt x="512" y="29"/>
                  <a:pt x="472" y="18"/>
                  <a:pt x="449" y="41"/>
                </a:cubicBezTo>
                <a:cubicBezTo>
                  <a:pt x="433" y="57"/>
                  <a:pt x="426" y="80"/>
                  <a:pt x="410" y="96"/>
                </a:cubicBezTo>
                <a:cubicBezTo>
                  <a:pt x="391" y="153"/>
                  <a:pt x="418" y="84"/>
                  <a:pt x="378" y="143"/>
                </a:cubicBezTo>
                <a:cubicBezTo>
                  <a:pt x="373" y="150"/>
                  <a:pt x="376" y="161"/>
                  <a:pt x="370" y="167"/>
                </a:cubicBezTo>
                <a:cubicBezTo>
                  <a:pt x="348" y="190"/>
                  <a:pt x="308" y="179"/>
                  <a:pt x="276" y="183"/>
                </a:cubicBezTo>
                <a:cubicBezTo>
                  <a:pt x="261" y="188"/>
                  <a:pt x="239" y="193"/>
                  <a:pt x="228" y="206"/>
                </a:cubicBezTo>
                <a:cubicBezTo>
                  <a:pt x="185" y="255"/>
                  <a:pt x="212" y="259"/>
                  <a:pt x="149" y="277"/>
                </a:cubicBezTo>
                <a:cubicBezTo>
                  <a:pt x="136" y="275"/>
                  <a:pt x="119" y="279"/>
                  <a:pt x="110" y="270"/>
                </a:cubicBezTo>
                <a:cubicBezTo>
                  <a:pt x="98" y="258"/>
                  <a:pt x="99" y="238"/>
                  <a:pt x="94" y="222"/>
                </a:cubicBezTo>
                <a:cubicBezTo>
                  <a:pt x="81" y="183"/>
                  <a:pt x="94" y="213"/>
                  <a:pt x="63" y="175"/>
                </a:cubicBezTo>
                <a:cubicBezTo>
                  <a:pt x="38" y="144"/>
                  <a:pt x="10" y="86"/>
                  <a:pt x="0" y="120"/>
                </a:cubicBezTo>
                <a:lnTo>
                  <a:pt x="4" y="378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28575" cmpd="sng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3112" name="Text Box 8"/>
          <p:cNvSpPr txBox="1">
            <a:spLocks noChangeArrowheads="1"/>
          </p:cNvSpPr>
          <p:nvPr/>
        </p:nvSpPr>
        <p:spPr bwMode="auto">
          <a:xfrm>
            <a:off x="179388" y="5949950"/>
            <a:ext cx="606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CA" sz="3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  <a:sym typeface="Tahoma" pitchFamily="34" charset="0"/>
              </a:rPr>
              <a:t>P</a:t>
            </a:r>
            <a:r>
              <a:rPr lang="en-CA" sz="3200" kern="0" baseline="-250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X</a:t>
            </a:r>
            <a:endParaRPr lang="en-CA" sz="3200" dirty="0">
              <a:solidFill>
                <a:schemeClr val="tx2"/>
              </a:solidFill>
            </a:endParaRPr>
          </a:p>
        </p:txBody>
      </p:sp>
      <p:sp>
        <p:nvSpPr>
          <p:cNvPr id="303113" name="Freeform 9"/>
          <p:cNvSpPr>
            <a:spLocks noChangeAspect="1"/>
          </p:cNvSpPr>
          <p:nvPr/>
        </p:nvSpPr>
        <p:spPr bwMode="auto">
          <a:xfrm flipH="1">
            <a:off x="4716463" y="4724400"/>
            <a:ext cx="4210050" cy="900113"/>
          </a:xfrm>
          <a:custGeom>
            <a:avLst/>
            <a:gdLst/>
            <a:ahLst/>
            <a:cxnLst>
              <a:cxn ang="0">
                <a:pos x="4" y="378"/>
              </a:cxn>
              <a:cxn ang="0">
                <a:pos x="1592" y="378"/>
              </a:cxn>
              <a:cxn ang="0">
                <a:pos x="1773" y="378"/>
              </a:cxn>
              <a:cxn ang="0">
                <a:pos x="1773" y="197"/>
              </a:cxn>
              <a:cxn ang="0">
                <a:pos x="1728" y="151"/>
              </a:cxn>
              <a:cxn ang="0">
                <a:pos x="1696" y="159"/>
              </a:cxn>
              <a:cxn ang="0">
                <a:pos x="1648" y="221"/>
              </a:cxn>
              <a:cxn ang="0">
                <a:pos x="1553" y="317"/>
              </a:cxn>
              <a:cxn ang="0">
                <a:pos x="1514" y="268"/>
              </a:cxn>
              <a:cxn ang="0">
                <a:pos x="1347" y="221"/>
              </a:cxn>
              <a:cxn ang="0">
                <a:pos x="1255" y="209"/>
              </a:cxn>
              <a:cxn ang="0">
                <a:pos x="1155" y="209"/>
              </a:cxn>
              <a:cxn ang="0">
                <a:pos x="1053" y="269"/>
              </a:cxn>
              <a:cxn ang="0">
                <a:pos x="946" y="9"/>
              </a:cxn>
              <a:cxn ang="0">
                <a:pos x="883" y="57"/>
              </a:cxn>
              <a:cxn ang="0">
                <a:pos x="835" y="117"/>
              </a:cxn>
              <a:cxn ang="0">
                <a:pos x="759" y="179"/>
              </a:cxn>
              <a:cxn ang="0">
                <a:pos x="687" y="17"/>
              </a:cxn>
              <a:cxn ang="0">
                <a:pos x="599" y="80"/>
              </a:cxn>
              <a:cxn ang="0">
                <a:pos x="544" y="25"/>
              </a:cxn>
              <a:cxn ang="0">
                <a:pos x="449" y="41"/>
              </a:cxn>
              <a:cxn ang="0">
                <a:pos x="410" y="96"/>
              </a:cxn>
              <a:cxn ang="0">
                <a:pos x="378" y="143"/>
              </a:cxn>
              <a:cxn ang="0">
                <a:pos x="370" y="167"/>
              </a:cxn>
              <a:cxn ang="0">
                <a:pos x="276" y="183"/>
              </a:cxn>
              <a:cxn ang="0">
                <a:pos x="228" y="206"/>
              </a:cxn>
              <a:cxn ang="0">
                <a:pos x="149" y="277"/>
              </a:cxn>
              <a:cxn ang="0">
                <a:pos x="110" y="270"/>
              </a:cxn>
              <a:cxn ang="0">
                <a:pos x="94" y="222"/>
              </a:cxn>
              <a:cxn ang="0">
                <a:pos x="63" y="175"/>
              </a:cxn>
              <a:cxn ang="0">
                <a:pos x="0" y="120"/>
              </a:cxn>
              <a:cxn ang="0">
                <a:pos x="4" y="378"/>
              </a:cxn>
            </a:cxnLst>
            <a:rect l="0" t="0" r="r" b="b"/>
            <a:pathLst>
              <a:path w="1773" h="378">
                <a:moveTo>
                  <a:pt x="4" y="378"/>
                </a:moveTo>
                <a:lnTo>
                  <a:pt x="1592" y="378"/>
                </a:lnTo>
                <a:lnTo>
                  <a:pt x="1773" y="378"/>
                </a:lnTo>
                <a:lnTo>
                  <a:pt x="1773" y="197"/>
                </a:lnTo>
                <a:cubicBezTo>
                  <a:pt x="1758" y="182"/>
                  <a:pt x="1747" y="160"/>
                  <a:pt x="1728" y="151"/>
                </a:cubicBezTo>
                <a:cubicBezTo>
                  <a:pt x="1718" y="146"/>
                  <a:pt x="1707" y="160"/>
                  <a:pt x="1696" y="159"/>
                </a:cubicBezTo>
                <a:cubicBezTo>
                  <a:pt x="1661" y="155"/>
                  <a:pt x="1683" y="226"/>
                  <a:pt x="1648" y="221"/>
                </a:cubicBezTo>
                <a:cubicBezTo>
                  <a:pt x="1597" y="188"/>
                  <a:pt x="1585" y="351"/>
                  <a:pt x="1553" y="317"/>
                </a:cubicBezTo>
                <a:cubicBezTo>
                  <a:pt x="1515" y="299"/>
                  <a:pt x="1532" y="280"/>
                  <a:pt x="1514" y="268"/>
                </a:cubicBezTo>
                <a:cubicBezTo>
                  <a:pt x="1469" y="270"/>
                  <a:pt x="1392" y="217"/>
                  <a:pt x="1347" y="221"/>
                </a:cubicBezTo>
                <a:cubicBezTo>
                  <a:pt x="1300" y="225"/>
                  <a:pt x="1301" y="196"/>
                  <a:pt x="1255" y="209"/>
                </a:cubicBezTo>
                <a:cubicBezTo>
                  <a:pt x="1215" y="236"/>
                  <a:pt x="1194" y="234"/>
                  <a:pt x="1155" y="209"/>
                </a:cubicBezTo>
                <a:cubicBezTo>
                  <a:pt x="1136" y="181"/>
                  <a:pt x="1081" y="288"/>
                  <a:pt x="1053" y="269"/>
                </a:cubicBezTo>
                <a:cubicBezTo>
                  <a:pt x="1021" y="220"/>
                  <a:pt x="1010" y="1"/>
                  <a:pt x="946" y="9"/>
                </a:cubicBezTo>
                <a:cubicBezTo>
                  <a:pt x="926" y="40"/>
                  <a:pt x="910" y="34"/>
                  <a:pt x="883" y="57"/>
                </a:cubicBezTo>
                <a:cubicBezTo>
                  <a:pt x="844" y="89"/>
                  <a:pt x="884" y="101"/>
                  <a:pt x="835" y="117"/>
                </a:cubicBezTo>
                <a:cubicBezTo>
                  <a:pt x="827" y="125"/>
                  <a:pt x="770" y="177"/>
                  <a:pt x="759" y="179"/>
                </a:cubicBezTo>
                <a:cubicBezTo>
                  <a:pt x="754" y="183"/>
                  <a:pt x="714" y="34"/>
                  <a:pt x="687" y="17"/>
                </a:cubicBezTo>
                <a:cubicBezTo>
                  <a:pt x="660" y="0"/>
                  <a:pt x="623" y="79"/>
                  <a:pt x="599" y="80"/>
                </a:cubicBezTo>
                <a:cubicBezTo>
                  <a:pt x="580" y="53"/>
                  <a:pt x="576" y="36"/>
                  <a:pt x="544" y="25"/>
                </a:cubicBezTo>
                <a:cubicBezTo>
                  <a:pt x="512" y="29"/>
                  <a:pt x="472" y="18"/>
                  <a:pt x="449" y="41"/>
                </a:cubicBezTo>
                <a:cubicBezTo>
                  <a:pt x="433" y="57"/>
                  <a:pt x="426" y="80"/>
                  <a:pt x="410" y="96"/>
                </a:cubicBezTo>
                <a:cubicBezTo>
                  <a:pt x="391" y="153"/>
                  <a:pt x="418" y="84"/>
                  <a:pt x="378" y="143"/>
                </a:cubicBezTo>
                <a:cubicBezTo>
                  <a:pt x="373" y="150"/>
                  <a:pt x="376" y="161"/>
                  <a:pt x="370" y="167"/>
                </a:cubicBezTo>
                <a:cubicBezTo>
                  <a:pt x="348" y="190"/>
                  <a:pt x="308" y="179"/>
                  <a:pt x="276" y="183"/>
                </a:cubicBezTo>
                <a:cubicBezTo>
                  <a:pt x="261" y="188"/>
                  <a:pt x="239" y="193"/>
                  <a:pt x="228" y="206"/>
                </a:cubicBezTo>
                <a:cubicBezTo>
                  <a:pt x="185" y="255"/>
                  <a:pt x="212" y="259"/>
                  <a:pt x="149" y="277"/>
                </a:cubicBezTo>
                <a:cubicBezTo>
                  <a:pt x="136" y="275"/>
                  <a:pt x="119" y="279"/>
                  <a:pt x="110" y="270"/>
                </a:cubicBezTo>
                <a:cubicBezTo>
                  <a:pt x="98" y="258"/>
                  <a:pt x="99" y="238"/>
                  <a:pt x="94" y="222"/>
                </a:cubicBezTo>
                <a:cubicBezTo>
                  <a:pt x="81" y="183"/>
                  <a:pt x="94" y="213"/>
                  <a:pt x="63" y="175"/>
                </a:cubicBezTo>
                <a:cubicBezTo>
                  <a:pt x="38" y="144"/>
                  <a:pt x="10" y="86"/>
                  <a:pt x="0" y="120"/>
                </a:cubicBezTo>
                <a:lnTo>
                  <a:pt x="4" y="378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28575" cmpd="sng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3114" name="Text Box 10"/>
          <p:cNvSpPr txBox="1">
            <a:spLocks noChangeArrowheads="1"/>
          </p:cNvSpPr>
          <p:nvPr/>
        </p:nvSpPr>
        <p:spPr bwMode="auto">
          <a:xfrm>
            <a:off x="7358063" y="5857875"/>
            <a:ext cx="669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CA" sz="3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  <a:sym typeface="Tahoma" pitchFamily="34" charset="0"/>
              </a:rPr>
              <a:t>P</a:t>
            </a:r>
            <a:r>
              <a:rPr lang="en-CA" sz="3200" kern="0" baseline="-250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Y</a:t>
            </a:r>
            <a:endParaRPr lang="en-CA" sz="3200" dirty="0">
              <a:solidFill>
                <a:schemeClr val="tx2"/>
              </a:solidFill>
            </a:endParaRPr>
          </a:p>
        </p:txBody>
      </p:sp>
      <p:sp>
        <p:nvSpPr>
          <p:cNvPr id="26633" name="Rectangle 18"/>
          <p:cNvSpPr>
            <a:spLocks noChangeArrowheads="1"/>
          </p:cNvSpPr>
          <p:nvPr/>
        </p:nvSpPr>
        <p:spPr bwMode="auto">
          <a:xfrm>
            <a:off x="250825" y="2997200"/>
            <a:ext cx="4249738" cy="2663825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619250" y="3789363"/>
            <a:ext cx="5041900" cy="457200"/>
            <a:chOff x="1020" y="2387"/>
            <a:chExt cx="3176" cy="288"/>
          </a:xfrm>
        </p:grpSpPr>
        <p:sp>
          <p:nvSpPr>
            <p:cNvPr id="26673" name="Text Box 20"/>
            <p:cNvSpPr txBox="1">
              <a:spLocks noChangeArrowheads="1"/>
            </p:cNvSpPr>
            <p:nvPr/>
          </p:nvSpPr>
          <p:spPr bwMode="auto">
            <a:xfrm>
              <a:off x="1020" y="2387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>
                  <a:solidFill>
                    <a:schemeClr val="tx2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u</a:t>
              </a:r>
              <a:r>
                <a:rPr lang="en-CA" baseline="-25000">
                  <a:solidFill>
                    <a:schemeClr val="tx2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1</a:t>
              </a:r>
            </a:p>
          </p:txBody>
        </p:sp>
        <p:sp>
          <p:nvSpPr>
            <p:cNvPr id="26674" name="Text Box 31"/>
            <p:cNvSpPr txBox="1">
              <a:spLocks noChangeArrowheads="1"/>
            </p:cNvSpPr>
            <p:nvPr/>
          </p:nvSpPr>
          <p:spPr bwMode="auto">
            <a:xfrm>
              <a:off x="3833" y="2387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>
                  <a:solidFill>
                    <a:schemeClr val="tx2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u</a:t>
              </a:r>
              <a:r>
                <a:rPr lang="en-CA" baseline="-25000">
                  <a:solidFill>
                    <a:schemeClr val="tx2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1</a:t>
              </a:r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2987675" y="4652963"/>
            <a:ext cx="5041900" cy="457200"/>
            <a:chOff x="1882" y="2931"/>
            <a:chExt cx="3176" cy="288"/>
          </a:xfrm>
        </p:grpSpPr>
        <p:sp>
          <p:nvSpPr>
            <p:cNvPr id="26671" name="Text Box 21"/>
            <p:cNvSpPr txBox="1">
              <a:spLocks noChangeArrowheads="1"/>
            </p:cNvSpPr>
            <p:nvPr/>
          </p:nvSpPr>
          <p:spPr bwMode="auto">
            <a:xfrm>
              <a:off x="1882" y="2931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>
                  <a:solidFill>
                    <a:schemeClr val="tx2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u</a:t>
              </a:r>
              <a:r>
                <a:rPr lang="en-CA" baseline="-25000">
                  <a:solidFill>
                    <a:schemeClr val="tx2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2</a:t>
              </a:r>
            </a:p>
          </p:txBody>
        </p:sp>
        <p:sp>
          <p:nvSpPr>
            <p:cNvPr id="26672" name="Text Box 32"/>
            <p:cNvSpPr txBox="1">
              <a:spLocks noChangeArrowheads="1"/>
            </p:cNvSpPr>
            <p:nvPr/>
          </p:nvSpPr>
          <p:spPr bwMode="auto">
            <a:xfrm>
              <a:off x="4695" y="2931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>
                  <a:solidFill>
                    <a:schemeClr val="tx2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u</a:t>
              </a:r>
              <a:r>
                <a:rPr lang="en-CA" baseline="-25000">
                  <a:solidFill>
                    <a:schemeClr val="tx2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2</a:t>
              </a:r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3059113" y="3284538"/>
            <a:ext cx="5041900" cy="457200"/>
            <a:chOff x="1927" y="2069"/>
            <a:chExt cx="3176" cy="288"/>
          </a:xfrm>
        </p:grpSpPr>
        <p:sp>
          <p:nvSpPr>
            <p:cNvPr id="26669" name="Text Box 22"/>
            <p:cNvSpPr txBox="1">
              <a:spLocks noChangeArrowheads="1"/>
            </p:cNvSpPr>
            <p:nvPr/>
          </p:nvSpPr>
          <p:spPr bwMode="auto">
            <a:xfrm>
              <a:off x="1927" y="2069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>
                  <a:solidFill>
                    <a:schemeClr val="tx2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u</a:t>
              </a:r>
              <a:r>
                <a:rPr lang="en-CA" baseline="-25000">
                  <a:solidFill>
                    <a:schemeClr val="tx2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3</a:t>
              </a:r>
            </a:p>
          </p:txBody>
        </p:sp>
        <p:sp>
          <p:nvSpPr>
            <p:cNvPr id="26670" name="Text Box 33"/>
            <p:cNvSpPr txBox="1">
              <a:spLocks noChangeArrowheads="1"/>
            </p:cNvSpPr>
            <p:nvPr/>
          </p:nvSpPr>
          <p:spPr bwMode="auto">
            <a:xfrm>
              <a:off x="4740" y="2069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>
                  <a:solidFill>
                    <a:schemeClr val="tx2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u</a:t>
              </a:r>
              <a:r>
                <a:rPr lang="en-CA" baseline="-25000">
                  <a:solidFill>
                    <a:schemeClr val="tx2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3</a:t>
              </a:r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1258888" y="4724400"/>
            <a:ext cx="5041900" cy="457200"/>
            <a:chOff x="793" y="2976"/>
            <a:chExt cx="3176" cy="288"/>
          </a:xfrm>
        </p:grpSpPr>
        <p:sp>
          <p:nvSpPr>
            <p:cNvPr id="26667" name="Text Box 23"/>
            <p:cNvSpPr txBox="1">
              <a:spLocks noChangeArrowheads="1"/>
            </p:cNvSpPr>
            <p:nvPr/>
          </p:nvSpPr>
          <p:spPr bwMode="auto">
            <a:xfrm>
              <a:off x="793" y="2976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>
                  <a:solidFill>
                    <a:schemeClr val="tx2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u</a:t>
              </a:r>
              <a:r>
                <a:rPr lang="en-CA" baseline="-25000">
                  <a:solidFill>
                    <a:schemeClr val="tx2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4</a:t>
              </a:r>
            </a:p>
          </p:txBody>
        </p:sp>
        <p:sp>
          <p:nvSpPr>
            <p:cNvPr id="26668" name="Text Box 34"/>
            <p:cNvSpPr txBox="1">
              <a:spLocks noChangeArrowheads="1"/>
            </p:cNvSpPr>
            <p:nvPr/>
          </p:nvSpPr>
          <p:spPr bwMode="auto">
            <a:xfrm>
              <a:off x="3606" y="2976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>
                  <a:solidFill>
                    <a:schemeClr val="tx2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u</a:t>
              </a:r>
              <a:r>
                <a:rPr lang="en-CA" baseline="-25000">
                  <a:solidFill>
                    <a:schemeClr val="tx2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4</a:t>
              </a:r>
            </a:p>
          </p:txBody>
        </p:sp>
      </p:grpSp>
      <p:sp>
        <p:nvSpPr>
          <p:cNvPr id="26638" name="Rectangle 35"/>
          <p:cNvSpPr>
            <a:spLocks noChangeArrowheads="1"/>
          </p:cNvSpPr>
          <p:nvPr/>
        </p:nvSpPr>
        <p:spPr bwMode="auto">
          <a:xfrm>
            <a:off x="4716463" y="2997200"/>
            <a:ext cx="4249737" cy="2663825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3143" name="AutoShape 39"/>
          <p:cNvSpPr>
            <a:spLocks noChangeArrowheads="1"/>
          </p:cNvSpPr>
          <p:nvPr/>
        </p:nvSpPr>
        <p:spPr bwMode="auto">
          <a:xfrm>
            <a:off x="1619250" y="5949950"/>
            <a:ext cx="1439863" cy="719138"/>
          </a:xfrm>
          <a:prstGeom prst="cloudCallout">
            <a:avLst>
              <a:gd name="adj1" fmla="val -79329"/>
              <a:gd name="adj2" fmla="val -37194"/>
            </a:avLst>
          </a:prstGeom>
          <a:solidFill>
            <a:srgbClr val="3F691E"/>
          </a:solidFill>
          <a:ln w="25400" cap="flat">
            <a:solidFill>
              <a:srgbClr val="40404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en-CA" sz="3200" dirty="0">
                <a:solidFill>
                  <a:srgbClr val="F0EEC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  <a:sym typeface="Tahoma" pitchFamily="34" charset="0"/>
              </a:rPr>
              <a:t>u</a:t>
            </a:r>
            <a:r>
              <a:rPr lang="en-CA" sz="3200" baseline="-25000" dirty="0">
                <a:solidFill>
                  <a:srgbClr val="F0EEC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  <a:sym typeface="Tahoma" pitchFamily="34" charset="0"/>
              </a:rPr>
              <a:t>4</a:t>
            </a:r>
          </a:p>
        </p:txBody>
      </p:sp>
      <p:sp>
        <p:nvSpPr>
          <p:cNvPr id="303149" name="Text Box 45"/>
          <p:cNvSpPr txBox="1">
            <a:spLocks noChangeArrowheads="1"/>
          </p:cNvSpPr>
          <p:nvPr/>
        </p:nvSpPr>
        <p:spPr bwMode="auto">
          <a:xfrm>
            <a:off x="6929438" y="2276475"/>
            <a:ext cx="1998662" cy="509588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solidFill>
              <a:schemeClr val="accent5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~|U| samples</a:t>
            </a:r>
          </a:p>
        </p:txBody>
      </p:sp>
      <p:sp>
        <p:nvSpPr>
          <p:cNvPr id="31" name="Cloud 30"/>
          <p:cNvSpPr/>
          <p:nvPr/>
        </p:nvSpPr>
        <p:spPr>
          <a:xfrm>
            <a:off x="500063" y="2071688"/>
            <a:ext cx="4000500" cy="500062"/>
          </a:xfrm>
          <a:prstGeom prst="cloud">
            <a:avLst/>
          </a:prstGeom>
          <a:solidFill>
            <a:schemeClr val="accent5">
              <a:lumMod val="25000"/>
            </a:schemeClr>
          </a:solidFill>
          <a:ln>
            <a:solidFill>
              <a:schemeClr val="accent5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Public randomness:</a:t>
            </a:r>
          </a:p>
        </p:txBody>
      </p: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1928813" y="2714625"/>
            <a:ext cx="4572000" cy="428625"/>
            <a:chOff x="1928813" y="2714625"/>
            <a:chExt cx="4572000" cy="428625"/>
          </a:xfrm>
        </p:grpSpPr>
        <p:sp>
          <p:nvSpPr>
            <p:cNvPr id="32" name="Rectangle 31"/>
            <p:cNvSpPr/>
            <p:nvPr/>
          </p:nvSpPr>
          <p:spPr>
            <a:xfrm>
              <a:off x="1928813" y="2714625"/>
              <a:ext cx="571500" cy="428625"/>
            </a:xfrm>
            <a:prstGeom prst="rect">
              <a:avLst/>
            </a:prstGeom>
            <a:solidFill>
              <a:schemeClr val="accent5">
                <a:lumMod val="25000"/>
              </a:schemeClr>
            </a:solidFill>
            <a:ln>
              <a:solidFill>
                <a:schemeClr val="accent5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latin typeface="Calibri" pitchFamily="34" charset="0"/>
                  <a:cs typeface="Calibri" pitchFamily="34" charset="0"/>
                </a:rPr>
                <a:t>q</a:t>
              </a:r>
              <a:r>
                <a:rPr lang="en-US" baseline="-25000" dirty="0">
                  <a:latin typeface="Calibri" pitchFamily="34" charset="0"/>
                  <a:cs typeface="Calibri" pitchFamily="34" charset="0"/>
                </a:rPr>
                <a:t>1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00313" y="2714625"/>
              <a:ext cx="571500" cy="428625"/>
            </a:xfrm>
            <a:prstGeom prst="rect">
              <a:avLst/>
            </a:prstGeom>
            <a:solidFill>
              <a:schemeClr val="accent5">
                <a:lumMod val="25000"/>
              </a:schemeClr>
            </a:solidFill>
            <a:ln>
              <a:solidFill>
                <a:schemeClr val="accent5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latin typeface="Calibri" pitchFamily="34" charset="0"/>
                  <a:cs typeface="Calibri" pitchFamily="34" charset="0"/>
                </a:rPr>
                <a:t>q</a:t>
              </a:r>
              <a:r>
                <a:rPr lang="en-US" baseline="-25000" dirty="0">
                  <a:latin typeface="Calibri" pitchFamily="34" charset="0"/>
                  <a:cs typeface="Calibri" pitchFamily="34" charset="0"/>
                </a:rPr>
                <a:t>2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071813" y="2714625"/>
              <a:ext cx="571500" cy="428625"/>
            </a:xfrm>
            <a:prstGeom prst="rect">
              <a:avLst/>
            </a:prstGeom>
            <a:solidFill>
              <a:schemeClr val="accent5">
                <a:lumMod val="25000"/>
              </a:schemeClr>
            </a:solidFill>
            <a:ln>
              <a:solidFill>
                <a:schemeClr val="accent5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latin typeface="Calibri" pitchFamily="34" charset="0"/>
                  <a:cs typeface="Calibri" pitchFamily="34" charset="0"/>
                </a:rPr>
                <a:t>q</a:t>
              </a:r>
              <a:r>
                <a:rPr lang="en-US" baseline="-25000" dirty="0">
                  <a:latin typeface="Calibri" pitchFamily="34" charset="0"/>
                  <a:cs typeface="Calibri" pitchFamily="34" charset="0"/>
                </a:rPr>
                <a:t>3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643313" y="2714625"/>
              <a:ext cx="571500" cy="428625"/>
            </a:xfrm>
            <a:prstGeom prst="rect">
              <a:avLst/>
            </a:prstGeom>
            <a:solidFill>
              <a:schemeClr val="accent5">
                <a:lumMod val="25000"/>
              </a:schemeClr>
            </a:solidFill>
            <a:ln>
              <a:solidFill>
                <a:schemeClr val="accent5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latin typeface="Calibri" pitchFamily="34" charset="0"/>
                  <a:cs typeface="Calibri" pitchFamily="34" charset="0"/>
                </a:rPr>
                <a:t>q</a:t>
              </a:r>
              <a:r>
                <a:rPr lang="en-US" baseline="-25000" dirty="0">
                  <a:latin typeface="Calibri" pitchFamily="34" charset="0"/>
                  <a:cs typeface="Calibri" pitchFamily="34" charset="0"/>
                </a:rPr>
                <a:t>4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214813" y="2714625"/>
              <a:ext cx="571500" cy="428625"/>
            </a:xfrm>
            <a:prstGeom prst="rect">
              <a:avLst/>
            </a:prstGeom>
            <a:solidFill>
              <a:schemeClr val="accent5">
                <a:lumMod val="25000"/>
              </a:schemeClr>
            </a:solidFill>
            <a:ln>
              <a:solidFill>
                <a:schemeClr val="accent5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latin typeface="Calibri" pitchFamily="34" charset="0"/>
                  <a:cs typeface="Calibri" pitchFamily="34" charset="0"/>
                </a:rPr>
                <a:t>q</a:t>
              </a:r>
              <a:r>
                <a:rPr lang="en-US" baseline="-25000" dirty="0">
                  <a:latin typeface="Calibri" pitchFamily="34" charset="0"/>
                  <a:cs typeface="Calibri" pitchFamily="34" charset="0"/>
                </a:rPr>
                <a:t>5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786313" y="2714625"/>
              <a:ext cx="571500" cy="428625"/>
            </a:xfrm>
            <a:prstGeom prst="rect">
              <a:avLst/>
            </a:prstGeom>
            <a:solidFill>
              <a:schemeClr val="accent5">
                <a:lumMod val="25000"/>
              </a:schemeClr>
            </a:solidFill>
            <a:ln>
              <a:solidFill>
                <a:schemeClr val="accent5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latin typeface="Calibri" pitchFamily="34" charset="0"/>
                  <a:cs typeface="Calibri" pitchFamily="34" charset="0"/>
                </a:rPr>
                <a:t>q</a:t>
              </a:r>
              <a:r>
                <a:rPr lang="en-US" baseline="-25000" dirty="0">
                  <a:latin typeface="Calibri" pitchFamily="34" charset="0"/>
                  <a:cs typeface="Calibri" pitchFamily="34" charset="0"/>
                </a:rPr>
                <a:t>6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357813" y="2714625"/>
              <a:ext cx="571500" cy="428625"/>
            </a:xfrm>
            <a:prstGeom prst="rect">
              <a:avLst/>
            </a:prstGeom>
            <a:solidFill>
              <a:schemeClr val="accent5">
                <a:lumMod val="25000"/>
              </a:schemeClr>
            </a:solidFill>
            <a:ln>
              <a:solidFill>
                <a:schemeClr val="accent5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latin typeface="Calibri" pitchFamily="34" charset="0"/>
                  <a:cs typeface="Calibri" pitchFamily="34" charset="0"/>
                </a:rPr>
                <a:t>q</a:t>
              </a:r>
              <a:r>
                <a:rPr lang="en-US" baseline="-25000" dirty="0">
                  <a:latin typeface="Calibri" pitchFamily="34" charset="0"/>
                  <a:cs typeface="Calibri" pitchFamily="34" charset="0"/>
                </a:rPr>
                <a:t>7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929313" y="2714625"/>
              <a:ext cx="571500" cy="428625"/>
            </a:xfrm>
            <a:prstGeom prst="rect">
              <a:avLst/>
            </a:prstGeom>
            <a:solidFill>
              <a:schemeClr val="accent5">
                <a:lumMod val="25000"/>
              </a:schemeClr>
            </a:solidFill>
            <a:ln>
              <a:solidFill>
                <a:schemeClr val="accent5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latin typeface="Calibri" pitchFamily="34" charset="0"/>
                  <a:cs typeface="Calibri" pitchFamily="34" charset="0"/>
                </a:rPr>
                <a:t>….</a:t>
              </a:r>
              <a:endParaRPr lang="en-US" baseline="-25000" dirty="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26659" name="Group 39"/>
            <p:cNvGrpSpPr>
              <a:grpSpLocks/>
            </p:cNvGrpSpPr>
            <p:nvPr/>
          </p:nvGrpSpPr>
          <p:grpSpPr bwMode="auto">
            <a:xfrm>
              <a:off x="1928813" y="2714625"/>
              <a:ext cx="4000500" cy="428625"/>
              <a:chOff x="1714480" y="2285992"/>
              <a:chExt cx="4000528" cy="428628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14480" y="2285992"/>
                <a:ext cx="571504" cy="428628"/>
              </a:xfrm>
              <a:prstGeom prst="rect">
                <a:avLst/>
              </a:prstGeom>
              <a:solidFill>
                <a:schemeClr val="accent5">
                  <a:lumMod val="25000"/>
                </a:schemeClr>
              </a:solidFill>
              <a:ln>
                <a:solidFill>
                  <a:schemeClr val="accent5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latin typeface="Calibri" pitchFamily="34" charset="0"/>
                    <a:cs typeface="Calibri" pitchFamily="34" charset="0"/>
                  </a:rPr>
                  <a:t>u</a:t>
                </a:r>
                <a:r>
                  <a:rPr lang="en-US" baseline="-25000" dirty="0">
                    <a:latin typeface="Calibri" pitchFamily="34" charset="0"/>
                    <a:cs typeface="Calibri" pitchFamily="34" charset="0"/>
                  </a:rPr>
                  <a:t>1</a:t>
                </a: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285984" y="2285992"/>
                <a:ext cx="571504" cy="428628"/>
              </a:xfrm>
              <a:prstGeom prst="rect">
                <a:avLst/>
              </a:prstGeom>
              <a:solidFill>
                <a:schemeClr val="accent5">
                  <a:lumMod val="25000"/>
                </a:schemeClr>
              </a:solidFill>
              <a:ln>
                <a:solidFill>
                  <a:schemeClr val="accent5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latin typeface="Calibri" pitchFamily="34" charset="0"/>
                    <a:cs typeface="Calibri" pitchFamily="34" charset="0"/>
                  </a:rPr>
                  <a:t>u</a:t>
                </a:r>
                <a:r>
                  <a:rPr lang="en-US" baseline="-25000" dirty="0">
                    <a:latin typeface="Calibri" pitchFamily="34" charset="0"/>
                    <a:cs typeface="Calibri" pitchFamily="34" charset="0"/>
                  </a:rPr>
                  <a:t>2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857488" y="2285992"/>
                <a:ext cx="571504" cy="428628"/>
              </a:xfrm>
              <a:prstGeom prst="rect">
                <a:avLst/>
              </a:prstGeom>
              <a:solidFill>
                <a:schemeClr val="accent5">
                  <a:lumMod val="25000"/>
                </a:schemeClr>
              </a:solidFill>
              <a:ln>
                <a:solidFill>
                  <a:schemeClr val="accent5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latin typeface="Calibri" pitchFamily="34" charset="0"/>
                    <a:cs typeface="Calibri" pitchFamily="34" charset="0"/>
                  </a:rPr>
                  <a:t>u</a:t>
                </a:r>
                <a:r>
                  <a:rPr lang="en-US" baseline="-25000" dirty="0">
                    <a:latin typeface="Calibri" pitchFamily="34" charset="0"/>
                    <a:cs typeface="Calibri" pitchFamily="34" charset="0"/>
                  </a:rPr>
                  <a:t>3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3428992" y="2285992"/>
                <a:ext cx="571504" cy="428628"/>
              </a:xfrm>
              <a:prstGeom prst="rect">
                <a:avLst/>
              </a:prstGeom>
              <a:solidFill>
                <a:schemeClr val="accent5">
                  <a:lumMod val="25000"/>
                </a:schemeClr>
              </a:solidFill>
              <a:ln>
                <a:solidFill>
                  <a:schemeClr val="accent5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latin typeface="Calibri" pitchFamily="34" charset="0"/>
                    <a:cs typeface="Calibri" pitchFamily="34" charset="0"/>
                  </a:rPr>
                  <a:t>u</a:t>
                </a:r>
                <a:r>
                  <a:rPr lang="en-US" baseline="-25000" dirty="0">
                    <a:latin typeface="Calibri" pitchFamily="34" charset="0"/>
                    <a:cs typeface="Calibri" pitchFamily="34" charset="0"/>
                  </a:rPr>
                  <a:t>4</a:t>
                </a: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4000496" y="2285992"/>
                <a:ext cx="571504" cy="428628"/>
              </a:xfrm>
              <a:prstGeom prst="rect">
                <a:avLst/>
              </a:prstGeom>
              <a:solidFill>
                <a:schemeClr val="accent5">
                  <a:lumMod val="25000"/>
                </a:schemeClr>
              </a:solidFill>
              <a:ln>
                <a:solidFill>
                  <a:schemeClr val="accent5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latin typeface="Calibri" pitchFamily="34" charset="0"/>
                    <a:cs typeface="Calibri" pitchFamily="34" charset="0"/>
                  </a:rPr>
                  <a:t>u</a:t>
                </a:r>
                <a:r>
                  <a:rPr lang="en-US" baseline="-25000" dirty="0">
                    <a:latin typeface="Calibri" pitchFamily="34" charset="0"/>
                    <a:cs typeface="Calibri" pitchFamily="34" charset="0"/>
                  </a:rPr>
                  <a:t>5</a:t>
                </a: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4572000" y="2285992"/>
                <a:ext cx="571504" cy="428628"/>
              </a:xfrm>
              <a:prstGeom prst="rect">
                <a:avLst/>
              </a:prstGeom>
              <a:solidFill>
                <a:schemeClr val="accent5">
                  <a:lumMod val="25000"/>
                </a:schemeClr>
              </a:solidFill>
              <a:ln>
                <a:solidFill>
                  <a:schemeClr val="accent5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latin typeface="Calibri" pitchFamily="34" charset="0"/>
                    <a:cs typeface="Calibri" pitchFamily="34" charset="0"/>
                  </a:rPr>
                  <a:t>u</a:t>
                </a:r>
                <a:r>
                  <a:rPr lang="en-US" baseline="-25000" dirty="0">
                    <a:latin typeface="Calibri" pitchFamily="34" charset="0"/>
                    <a:cs typeface="Calibri" pitchFamily="34" charset="0"/>
                  </a:rPr>
                  <a:t>6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143504" y="2285992"/>
                <a:ext cx="571504" cy="428628"/>
              </a:xfrm>
              <a:prstGeom prst="rect">
                <a:avLst/>
              </a:prstGeom>
              <a:solidFill>
                <a:schemeClr val="accent5">
                  <a:lumMod val="25000"/>
                </a:schemeClr>
              </a:solidFill>
              <a:ln>
                <a:solidFill>
                  <a:schemeClr val="accent5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latin typeface="Calibri" pitchFamily="34" charset="0"/>
                    <a:cs typeface="Calibri" pitchFamily="34" charset="0"/>
                  </a:rPr>
                  <a:t>u</a:t>
                </a:r>
                <a:r>
                  <a:rPr lang="en-US" baseline="-25000" dirty="0">
                    <a:latin typeface="Calibri" pitchFamily="34" charset="0"/>
                    <a:cs typeface="Calibri" pitchFamily="34" charset="0"/>
                  </a:rPr>
                  <a:t>7</a:t>
                </a:r>
              </a:p>
            </p:txBody>
          </p:sp>
        </p:grpSp>
      </p:grp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428625" y="3000375"/>
            <a:ext cx="606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CA" sz="3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  <a:sym typeface="Tahoma" pitchFamily="34" charset="0"/>
              </a:rPr>
              <a:t>P</a:t>
            </a:r>
            <a:r>
              <a:rPr lang="en-CA" sz="3200" kern="0" baseline="-250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X</a:t>
            </a:r>
            <a:endParaRPr lang="en-CA" sz="3200" dirty="0">
              <a:solidFill>
                <a:schemeClr val="tx2"/>
              </a:solidFill>
            </a:endParaRPr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4857750" y="3000375"/>
            <a:ext cx="669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CA" sz="3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  <a:sym typeface="Tahoma" pitchFamily="34" charset="0"/>
              </a:rPr>
              <a:t>P</a:t>
            </a:r>
            <a:r>
              <a:rPr lang="en-CA" sz="3200" kern="0" baseline="-250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Y</a:t>
            </a:r>
            <a:endParaRPr lang="en-CA" sz="3200" dirty="0">
              <a:solidFill>
                <a:schemeClr val="tx2"/>
              </a:solidFill>
            </a:endParaRPr>
          </a:p>
        </p:txBody>
      </p:sp>
      <p:sp>
        <p:nvSpPr>
          <p:cNvPr id="26647" name="Text Box 8"/>
          <p:cNvSpPr txBox="1">
            <a:spLocks noChangeArrowheads="1"/>
          </p:cNvSpPr>
          <p:nvPr/>
        </p:nvSpPr>
        <p:spPr bwMode="auto">
          <a:xfrm>
            <a:off x="0" y="2643188"/>
            <a:ext cx="382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320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1</a:t>
            </a:r>
            <a:endParaRPr lang="en-CA" sz="3200">
              <a:solidFill>
                <a:schemeClr val="tx2"/>
              </a:solidFill>
            </a:endParaRPr>
          </a:p>
        </p:txBody>
      </p:sp>
      <p:sp>
        <p:nvSpPr>
          <p:cNvPr id="26648" name="Text Box 8"/>
          <p:cNvSpPr txBox="1">
            <a:spLocks noChangeArrowheads="1"/>
          </p:cNvSpPr>
          <p:nvPr/>
        </p:nvSpPr>
        <p:spPr bwMode="auto">
          <a:xfrm>
            <a:off x="8761413" y="2643188"/>
            <a:ext cx="382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320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1</a:t>
            </a:r>
            <a:endParaRPr lang="en-CA" sz="3200">
              <a:solidFill>
                <a:schemeClr val="tx2"/>
              </a:solidFill>
            </a:endParaRPr>
          </a:p>
        </p:txBody>
      </p:sp>
      <p:sp>
        <p:nvSpPr>
          <p:cNvPr id="26649" name="Text Box 8"/>
          <p:cNvSpPr txBox="1">
            <a:spLocks noChangeArrowheads="1"/>
          </p:cNvSpPr>
          <p:nvPr/>
        </p:nvSpPr>
        <p:spPr bwMode="auto">
          <a:xfrm>
            <a:off x="0" y="5286375"/>
            <a:ext cx="382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320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0</a:t>
            </a:r>
            <a:endParaRPr lang="en-CA" sz="3200">
              <a:solidFill>
                <a:schemeClr val="tx2"/>
              </a:solidFill>
            </a:endParaRPr>
          </a:p>
        </p:txBody>
      </p:sp>
      <p:sp>
        <p:nvSpPr>
          <p:cNvPr id="26650" name="Text Box 8"/>
          <p:cNvSpPr txBox="1">
            <a:spLocks noChangeArrowheads="1"/>
          </p:cNvSpPr>
          <p:nvPr/>
        </p:nvSpPr>
        <p:spPr bwMode="auto">
          <a:xfrm>
            <a:off x="8761413" y="5286375"/>
            <a:ext cx="382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320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0</a:t>
            </a:r>
            <a:endParaRPr lang="en-CA" sz="3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72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31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3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43" grpId="0" animBg="1"/>
      <p:bldP spid="303149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463039" y="2638697"/>
            <a:ext cx="6008915" cy="1175657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Interactive computation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7810"/>
            <a:ext cx="7772400" cy="2106178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Today’s theme</a:t>
            </a:r>
          </a:p>
          <a:p>
            <a:pPr marL="800100" lvl="2" indent="0">
              <a:buNone/>
            </a:pPr>
            <a:r>
              <a:rPr lang="en-CA" sz="3200" dirty="0" smtClean="0"/>
              <a:t>Extending information and coding theory to </a:t>
            </a:r>
            <a:r>
              <a:rPr lang="en-CA" sz="3200" dirty="0" smtClean="0">
                <a:solidFill>
                  <a:schemeClr val="tx2"/>
                </a:solidFill>
              </a:rPr>
              <a:t>interactive</a:t>
            </a:r>
            <a:r>
              <a:rPr lang="en-CA" sz="3200" dirty="0" smtClean="0"/>
              <a:t> computation.</a:t>
            </a:r>
            <a:endParaRPr lang="en-C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69915" y="4101737"/>
            <a:ext cx="6995161" cy="1658983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 smtClean="0">
                <a:latin typeface="Calibri" pitchFamily="34" charset="0"/>
                <a:cs typeface="Calibri" pitchFamily="34" charset="0"/>
              </a:rPr>
              <a:t>I will talk about</a:t>
            </a:r>
            <a:r>
              <a:rPr lang="en-CA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interactive information theory</a:t>
            </a:r>
            <a:r>
              <a:rPr lang="en-CA" sz="3200" dirty="0" smtClean="0">
                <a:latin typeface="Calibri" pitchFamily="34" charset="0"/>
                <a:cs typeface="Calibri" pitchFamily="34" charset="0"/>
              </a:rPr>
              <a:t> and Anup Rao will talk about </a:t>
            </a:r>
            <a:r>
              <a:rPr lang="en-CA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interactive error correction. </a:t>
            </a:r>
            <a:endParaRPr lang="en-US" sz="32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28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35" y="5957094"/>
            <a:ext cx="62583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0" name="Rectangle 3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1143000"/>
          </a:xfrm>
        </p:spPr>
        <p:txBody>
          <a:bodyPr/>
          <a:lstStyle/>
          <a:p>
            <a:r>
              <a:rPr lang="en-CA" smtClean="0">
                <a:latin typeface="Calibri" pitchFamily="34" charset="0"/>
                <a:ea typeface="Calibri" pitchFamily="34" charset="0"/>
                <a:cs typeface="Calibri" pitchFamily="34" charset="0"/>
              </a:rPr>
              <a:t>Proof Idea</a:t>
            </a:r>
          </a:p>
        </p:txBody>
      </p:sp>
      <p:sp>
        <p:nvSpPr>
          <p:cNvPr id="2765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052513"/>
            <a:ext cx="8045030" cy="1152525"/>
          </a:xfrm>
        </p:spPr>
        <p:txBody>
          <a:bodyPr/>
          <a:lstStyle/>
          <a:p>
            <a:r>
              <a:rPr lang="en-CA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Sample using </a:t>
            </a:r>
            <a:r>
              <a:rPr lang="en-CA" dirty="0">
                <a:solidFill>
                  <a:schemeClr val="tx2"/>
                </a:solidFill>
                <a:ea typeface="Calibri" pitchFamily="34" charset="0"/>
              </a:rPr>
              <a:t>D(</a:t>
            </a:r>
            <a:r>
              <a:rPr lang="en-CA" dirty="0">
                <a:solidFill>
                  <a:schemeClr val="tx2"/>
                </a:solidFill>
                <a:ea typeface="Calibri" pitchFamily="34" charset="0"/>
                <a:sym typeface="Tahoma" pitchFamily="34" charset="0"/>
              </a:rPr>
              <a:t>P</a:t>
            </a:r>
            <a:r>
              <a:rPr lang="en-CA" baseline="-25000" dirty="0">
                <a:solidFill>
                  <a:schemeClr val="tx2"/>
                </a:solidFill>
                <a:ea typeface="Calibri" pitchFamily="34" charset="0"/>
              </a:rPr>
              <a:t>X</a:t>
            </a:r>
            <a:r>
              <a:rPr lang="en-CA" b="1" kern="1200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</a:rPr>
              <a:t>||</a:t>
            </a:r>
            <a:r>
              <a:rPr lang="en-CA" dirty="0">
                <a:solidFill>
                  <a:schemeClr val="tx2"/>
                </a:solidFill>
                <a:ea typeface="Calibri" pitchFamily="34" charset="0"/>
                <a:sym typeface="Tahoma" pitchFamily="34" charset="0"/>
              </a:rPr>
              <a:t>P</a:t>
            </a:r>
            <a:r>
              <a:rPr lang="en-CA" baseline="-25000" dirty="0">
                <a:solidFill>
                  <a:schemeClr val="tx2"/>
                </a:solidFill>
                <a:ea typeface="Calibri" pitchFamily="34" charset="0"/>
              </a:rPr>
              <a:t>Y</a:t>
            </a:r>
            <a:r>
              <a:rPr lang="en-CA" dirty="0">
                <a:solidFill>
                  <a:schemeClr val="tx2"/>
                </a:solidFill>
                <a:ea typeface="Calibri" pitchFamily="34" charset="0"/>
              </a:rPr>
              <a:t>)+O(log 1/</a:t>
            </a:r>
            <a:r>
              <a:rPr lang="el-GR" dirty="0">
                <a:solidFill>
                  <a:schemeClr val="tx2"/>
                </a:solidFill>
                <a:ea typeface="Calibri" pitchFamily="34" charset="0"/>
              </a:rPr>
              <a:t>ε</a:t>
            </a:r>
            <a:r>
              <a:rPr lang="en-CA" dirty="0">
                <a:solidFill>
                  <a:schemeClr val="tx2"/>
                </a:solidFill>
                <a:ea typeface="Calibri" pitchFamily="34" charset="0"/>
              </a:rPr>
              <a:t>+D(</a:t>
            </a:r>
            <a:r>
              <a:rPr lang="en-CA" dirty="0">
                <a:solidFill>
                  <a:schemeClr val="tx2"/>
                </a:solidFill>
                <a:ea typeface="Calibri" pitchFamily="34" charset="0"/>
                <a:sym typeface="Tahoma" pitchFamily="34" charset="0"/>
              </a:rPr>
              <a:t>P</a:t>
            </a:r>
            <a:r>
              <a:rPr lang="en-CA" baseline="-25000" dirty="0">
                <a:solidFill>
                  <a:schemeClr val="tx2"/>
                </a:solidFill>
                <a:ea typeface="Calibri" pitchFamily="34" charset="0"/>
              </a:rPr>
              <a:t>X</a:t>
            </a:r>
            <a:r>
              <a:rPr lang="en-CA" b="1" kern="1200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</a:rPr>
              <a:t>||</a:t>
            </a:r>
            <a:r>
              <a:rPr lang="en-CA" dirty="0">
                <a:solidFill>
                  <a:schemeClr val="tx2"/>
                </a:solidFill>
                <a:ea typeface="Calibri" pitchFamily="34" charset="0"/>
                <a:sym typeface="Tahoma" pitchFamily="34" charset="0"/>
              </a:rPr>
              <a:t>P</a:t>
            </a:r>
            <a:r>
              <a:rPr lang="en-CA" baseline="-25000" dirty="0">
                <a:solidFill>
                  <a:schemeClr val="tx2"/>
                </a:solidFill>
                <a:ea typeface="Calibri" pitchFamily="34" charset="0"/>
              </a:rPr>
              <a:t>Y</a:t>
            </a:r>
            <a:r>
              <a:rPr lang="en-CA" dirty="0">
                <a:solidFill>
                  <a:schemeClr val="tx2"/>
                </a:solidFill>
                <a:ea typeface="Calibri" pitchFamily="34" charset="0"/>
              </a:rPr>
              <a:t>)</a:t>
            </a:r>
            <a:r>
              <a:rPr lang="en-CA" baseline="30000" dirty="0">
                <a:solidFill>
                  <a:schemeClr val="tx2"/>
                </a:solidFill>
                <a:ea typeface="Calibri" pitchFamily="34" charset="0"/>
              </a:rPr>
              <a:t>½</a:t>
            </a:r>
            <a:r>
              <a:rPr lang="en-CA" dirty="0">
                <a:solidFill>
                  <a:schemeClr val="tx2"/>
                </a:solidFill>
                <a:ea typeface="Calibri" pitchFamily="34" charset="0"/>
              </a:rPr>
              <a:t>) </a:t>
            </a:r>
            <a:r>
              <a:rPr lang="en-CA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communication with statistical error </a:t>
            </a:r>
            <a:r>
              <a:rPr lang="el-GR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n-CA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23556" name="Freeform 6"/>
          <p:cNvSpPr>
            <a:spLocks noChangeAspect="1"/>
          </p:cNvSpPr>
          <p:nvPr/>
        </p:nvSpPr>
        <p:spPr bwMode="auto">
          <a:xfrm>
            <a:off x="250825" y="4724400"/>
            <a:ext cx="4221163" cy="900113"/>
          </a:xfrm>
          <a:custGeom>
            <a:avLst/>
            <a:gdLst>
              <a:gd name="T0" fmla="*/ 4 w 1773"/>
              <a:gd name="T1" fmla="*/ 378 h 378"/>
              <a:gd name="T2" fmla="*/ 1592 w 1773"/>
              <a:gd name="T3" fmla="*/ 378 h 378"/>
              <a:gd name="T4" fmla="*/ 1773 w 1773"/>
              <a:gd name="T5" fmla="*/ 378 h 378"/>
              <a:gd name="T6" fmla="*/ 1773 w 1773"/>
              <a:gd name="T7" fmla="*/ 197 h 378"/>
              <a:gd name="T8" fmla="*/ 1728 w 1773"/>
              <a:gd name="T9" fmla="*/ 151 h 378"/>
              <a:gd name="T10" fmla="*/ 1696 w 1773"/>
              <a:gd name="T11" fmla="*/ 159 h 378"/>
              <a:gd name="T12" fmla="*/ 1648 w 1773"/>
              <a:gd name="T13" fmla="*/ 221 h 378"/>
              <a:gd name="T14" fmla="*/ 1553 w 1773"/>
              <a:gd name="T15" fmla="*/ 317 h 378"/>
              <a:gd name="T16" fmla="*/ 1514 w 1773"/>
              <a:gd name="T17" fmla="*/ 268 h 378"/>
              <a:gd name="T18" fmla="*/ 1347 w 1773"/>
              <a:gd name="T19" fmla="*/ 221 h 378"/>
              <a:gd name="T20" fmla="*/ 1255 w 1773"/>
              <a:gd name="T21" fmla="*/ 209 h 378"/>
              <a:gd name="T22" fmla="*/ 1155 w 1773"/>
              <a:gd name="T23" fmla="*/ 209 h 378"/>
              <a:gd name="T24" fmla="*/ 1053 w 1773"/>
              <a:gd name="T25" fmla="*/ 269 h 378"/>
              <a:gd name="T26" fmla="*/ 946 w 1773"/>
              <a:gd name="T27" fmla="*/ 9 h 378"/>
              <a:gd name="T28" fmla="*/ 883 w 1773"/>
              <a:gd name="T29" fmla="*/ 57 h 378"/>
              <a:gd name="T30" fmla="*/ 835 w 1773"/>
              <a:gd name="T31" fmla="*/ 117 h 378"/>
              <a:gd name="T32" fmla="*/ 759 w 1773"/>
              <a:gd name="T33" fmla="*/ 179 h 378"/>
              <a:gd name="T34" fmla="*/ 687 w 1773"/>
              <a:gd name="T35" fmla="*/ 17 h 378"/>
              <a:gd name="T36" fmla="*/ 599 w 1773"/>
              <a:gd name="T37" fmla="*/ 80 h 378"/>
              <a:gd name="T38" fmla="*/ 544 w 1773"/>
              <a:gd name="T39" fmla="*/ 25 h 378"/>
              <a:gd name="T40" fmla="*/ 449 w 1773"/>
              <a:gd name="T41" fmla="*/ 41 h 378"/>
              <a:gd name="T42" fmla="*/ 410 w 1773"/>
              <a:gd name="T43" fmla="*/ 96 h 378"/>
              <a:gd name="T44" fmla="*/ 378 w 1773"/>
              <a:gd name="T45" fmla="*/ 143 h 378"/>
              <a:gd name="T46" fmla="*/ 370 w 1773"/>
              <a:gd name="T47" fmla="*/ 167 h 378"/>
              <a:gd name="T48" fmla="*/ 276 w 1773"/>
              <a:gd name="T49" fmla="*/ 183 h 378"/>
              <a:gd name="T50" fmla="*/ 228 w 1773"/>
              <a:gd name="T51" fmla="*/ 206 h 378"/>
              <a:gd name="T52" fmla="*/ 149 w 1773"/>
              <a:gd name="T53" fmla="*/ 277 h 378"/>
              <a:gd name="T54" fmla="*/ 110 w 1773"/>
              <a:gd name="T55" fmla="*/ 270 h 378"/>
              <a:gd name="T56" fmla="*/ 94 w 1773"/>
              <a:gd name="T57" fmla="*/ 222 h 378"/>
              <a:gd name="T58" fmla="*/ 63 w 1773"/>
              <a:gd name="T59" fmla="*/ 175 h 378"/>
              <a:gd name="T60" fmla="*/ 0 w 1773"/>
              <a:gd name="T61" fmla="*/ 120 h 378"/>
              <a:gd name="T62" fmla="*/ 4 w 1773"/>
              <a:gd name="T63" fmla="*/ 378 h 37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73"/>
              <a:gd name="T97" fmla="*/ 0 h 378"/>
              <a:gd name="T98" fmla="*/ 1773 w 1773"/>
              <a:gd name="T99" fmla="*/ 378 h 37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73" h="378">
                <a:moveTo>
                  <a:pt x="4" y="378"/>
                </a:moveTo>
                <a:lnTo>
                  <a:pt x="1592" y="378"/>
                </a:lnTo>
                <a:lnTo>
                  <a:pt x="1773" y="378"/>
                </a:lnTo>
                <a:lnTo>
                  <a:pt x="1773" y="197"/>
                </a:lnTo>
                <a:cubicBezTo>
                  <a:pt x="1758" y="182"/>
                  <a:pt x="1747" y="160"/>
                  <a:pt x="1728" y="151"/>
                </a:cubicBezTo>
                <a:cubicBezTo>
                  <a:pt x="1718" y="146"/>
                  <a:pt x="1707" y="160"/>
                  <a:pt x="1696" y="159"/>
                </a:cubicBezTo>
                <a:cubicBezTo>
                  <a:pt x="1661" y="155"/>
                  <a:pt x="1683" y="226"/>
                  <a:pt x="1648" y="221"/>
                </a:cubicBezTo>
                <a:cubicBezTo>
                  <a:pt x="1597" y="188"/>
                  <a:pt x="1585" y="351"/>
                  <a:pt x="1553" y="317"/>
                </a:cubicBezTo>
                <a:cubicBezTo>
                  <a:pt x="1515" y="299"/>
                  <a:pt x="1532" y="280"/>
                  <a:pt x="1514" y="268"/>
                </a:cubicBezTo>
                <a:cubicBezTo>
                  <a:pt x="1469" y="270"/>
                  <a:pt x="1392" y="217"/>
                  <a:pt x="1347" y="221"/>
                </a:cubicBezTo>
                <a:cubicBezTo>
                  <a:pt x="1300" y="225"/>
                  <a:pt x="1301" y="196"/>
                  <a:pt x="1255" y="209"/>
                </a:cubicBezTo>
                <a:cubicBezTo>
                  <a:pt x="1215" y="236"/>
                  <a:pt x="1194" y="234"/>
                  <a:pt x="1155" y="209"/>
                </a:cubicBezTo>
                <a:cubicBezTo>
                  <a:pt x="1136" y="181"/>
                  <a:pt x="1081" y="288"/>
                  <a:pt x="1053" y="269"/>
                </a:cubicBezTo>
                <a:cubicBezTo>
                  <a:pt x="1021" y="220"/>
                  <a:pt x="1010" y="1"/>
                  <a:pt x="946" y="9"/>
                </a:cubicBezTo>
                <a:cubicBezTo>
                  <a:pt x="926" y="40"/>
                  <a:pt x="910" y="34"/>
                  <a:pt x="883" y="57"/>
                </a:cubicBezTo>
                <a:cubicBezTo>
                  <a:pt x="844" y="89"/>
                  <a:pt x="884" y="101"/>
                  <a:pt x="835" y="117"/>
                </a:cubicBezTo>
                <a:cubicBezTo>
                  <a:pt x="827" y="125"/>
                  <a:pt x="770" y="177"/>
                  <a:pt x="759" y="179"/>
                </a:cubicBezTo>
                <a:cubicBezTo>
                  <a:pt x="754" y="183"/>
                  <a:pt x="714" y="34"/>
                  <a:pt x="687" y="17"/>
                </a:cubicBezTo>
                <a:cubicBezTo>
                  <a:pt x="660" y="0"/>
                  <a:pt x="623" y="79"/>
                  <a:pt x="599" y="80"/>
                </a:cubicBezTo>
                <a:cubicBezTo>
                  <a:pt x="580" y="53"/>
                  <a:pt x="576" y="36"/>
                  <a:pt x="544" y="25"/>
                </a:cubicBezTo>
                <a:cubicBezTo>
                  <a:pt x="512" y="29"/>
                  <a:pt x="472" y="18"/>
                  <a:pt x="449" y="41"/>
                </a:cubicBezTo>
                <a:cubicBezTo>
                  <a:pt x="433" y="57"/>
                  <a:pt x="426" y="80"/>
                  <a:pt x="410" y="96"/>
                </a:cubicBezTo>
                <a:cubicBezTo>
                  <a:pt x="391" y="153"/>
                  <a:pt x="418" y="84"/>
                  <a:pt x="378" y="143"/>
                </a:cubicBezTo>
                <a:cubicBezTo>
                  <a:pt x="373" y="150"/>
                  <a:pt x="376" y="161"/>
                  <a:pt x="370" y="167"/>
                </a:cubicBezTo>
                <a:cubicBezTo>
                  <a:pt x="348" y="190"/>
                  <a:pt x="308" y="179"/>
                  <a:pt x="276" y="183"/>
                </a:cubicBezTo>
                <a:cubicBezTo>
                  <a:pt x="261" y="188"/>
                  <a:pt x="239" y="193"/>
                  <a:pt x="228" y="206"/>
                </a:cubicBezTo>
                <a:cubicBezTo>
                  <a:pt x="185" y="255"/>
                  <a:pt x="212" y="259"/>
                  <a:pt x="149" y="277"/>
                </a:cubicBezTo>
                <a:cubicBezTo>
                  <a:pt x="136" y="275"/>
                  <a:pt x="119" y="279"/>
                  <a:pt x="110" y="270"/>
                </a:cubicBezTo>
                <a:cubicBezTo>
                  <a:pt x="98" y="258"/>
                  <a:pt x="99" y="238"/>
                  <a:pt x="94" y="222"/>
                </a:cubicBezTo>
                <a:cubicBezTo>
                  <a:pt x="81" y="183"/>
                  <a:pt x="94" y="213"/>
                  <a:pt x="63" y="175"/>
                </a:cubicBezTo>
                <a:cubicBezTo>
                  <a:pt x="38" y="144"/>
                  <a:pt x="10" y="86"/>
                  <a:pt x="0" y="120"/>
                </a:cubicBezTo>
                <a:lnTo>
                  <a:pt x="4" y="378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28575" cmpd="sng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557" name="Freeform 8"/>
          <p:cNvSpPr>
            <a:spLocks noChangeAspect="1"/>
          </p:cNvSpPr>
          <p:nvPr/>
        </p:nvSpPr>
        <p:spPr bwMode="auto">
          <a:xfrm flipH="1">
            <a:off x="4716463" y="4724400"/>
            <a:ext cx="4210050" cy="900113"/>
          </a:xfrm>
          <a:custGeom>
            <a:avLst/>
            <a:gdLst>
              <a:gd name="T0" fmla="*/ 4 w 1773"/>
              <a:gd name="T1" fmla="*/ 378 h 378"/>
              <a:gd name="T2" fmla="*/ 1592 w 1773"/>
              <a:gd name="T3" fmla="*/ 378 h 378"/>
              <a:gd name="T4" fmla="*/ 1773 w 1773"/>
              <a:gd name="T5" fmla="*/ 378 h 378"/>
              <a:gd name="T6" fmla="*/ 1773 w 1773"/>
              <a:gd name="T7" fmla="*/ 197 h 378"/>
              <a:gd name="T8" fmla="*/ 1728 w 1773"/>
              <a:gd name="T9" fmla="*/ 151 h 378"/>
              <a:gd name="T10" fmla="*/ 1696 w 1773"/>
              <a:gd name="T11" fmla="*/ 159 h 378"/>
              <a:gd name="T12" fmla="*/ 1648 w 1773"/>
              <a:gd name="T13" fmla="*/ 221 h 378"/>
              <a:gd name="T14" fmla="*/ 1553 w 1773"/>
              <a:gd name="T15" fmla="*/ 317 h 378"/>
              <a:gd name="T16" fmla="*/ 1514 w 1773"/>
              <a:gd name="T17" fmla="*/ 268 h 378"/>
              <a:gd name="T18" fmla="*/ 1347 w 1773"/>
              <a:gd name="T19" fmla="*/ 221 h 378"/>
              <a:gd name="T20" fmla="*/ 1255 w 1773"/>
              <a:gd name="T21" fmla="*/ 209 h 378"/>
              <a:gd name="T22" fmla="*/ 1155 w 1773"/>
              <a:gd name="T23" fmla="*/ 209 h 378"/>
              <a:gd name="T24" fmla="*/ 1053 w 1773"/>
              <a:gd name="T25" fmla="*/ 269 h 378"/>
              <a:gd name="T26" fmla="*/ 946 w 1773"/>
              <a:gd name="T27" fmla="*/ 9 h 378"/>
              <a:gd name="T28" fmla="*/ 883 w 1773"/>
              <a:gd name="T29" fmla="*/ 57 h 378"/>
              <a:gd name="T30" fmla="*/ 835 w 1773"/>
              <a:gd name="T31" fmla="*/ 117 h 378"/>
              <a:gd name="T32" fmla="*/ 759 w 1773"/>
              <a:gd name="T33" fmla="*/ 179 h 378"/>
              <a:gd name="T34" fmla="*/ 687 w 1773"/>
              <a:gd name="T35" fmla="*/ 17 h 378"/>
              <a:gd name="T36" fmla="*/ 599 w 1773"/>
              <a:gd name="T37" fmla="*/ 80 h 378"/>
              <a:gd name="T38" fmla="*/ 544 w 1773"/>
              <a:gd name="T39" fmla="*/ 25 h 378"/>
              <a:gd name="T40" fmla="*/ 449 w 1773"/>
              <a:gd name="T41" fmla="*/ 41 h 378"/>
              <a:gd name="T42" fmla="*/ 410 w 1773"/>
              <a:gd name="T43" fmla="*/ 96 h 378"/>
              <a:gd name="T44" fmla="*/ 378 w 1773"/>
              <a:gd name="T45" fmla="*/ 143 h 378"/>
              <a:gd name="T46" fmla="*/ 370 w 1773"/>
              <a:gd name="T47" fmla="*/ 167 h 378"/>
              <a:gd name="T48" fmla="*/ 276 w 1773"/>
              <a:gd name="T49" fmla="*/ 183 h 378"/>
              <a:gd name="T50" fmla="*/ 228 w 1773"/>
              <a:gd name="T51" fmla="*/ 206 h 378"/>
              <a:gd name="T52" fmla="*/ 149 w 1773"/>
              <a:gd name="T53" fmla="*/ 277 h 378"/>
              <a:gd name="T54" fmla="*/ 110 w 1773"/>
              <a:gd name="T55" fmla="*/ 270 h 378"/>
              <a:gd name="T56" fmla="*/ 94 w 1773"/>
              <a:gd name="T57" fmla="*/ 222 h 378"/>
              <a:gd name="T58" fmla="*/ 63 w 1773"/>
              <a:gd name="T59" fmla="*/ 175 h 378"/>
              <a:gd name="T60" fmla="*/ 0 w 1773"/>
              <a:gd name="T61" fmla="*/ 120 h 378"/>
              <a:gd name="T62" fmla="*/ 4 w 1773"/>
              <a:gd name="T63" fmla="*/ 378 h 37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73"/>
              <a:gd name="T97" fmla="*/ 0 h 378"/>
              <a:gd name="T98" fmla="*/ 1773 w 1773"/>
              <a:gd name="T99" fmla="*/ 378 h 37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73" h="378">
                <a:moveTo>
                  <a:pt x="4" y="378"/>
                </a:moveTo>
                <a:lnTo>
                  <a:pt x="1592" y="378"/>
                </a:lnTo>
                <a:lnTo>
                  <a:pt x="1773" y="378"/>
                </a:lnTo>
                <a:lnTo>
                  <a:pt x="1773" y="197"/>
                </a:lnTo>
                <a:cubicBezTo>
                  <a:pt x="1758" y="182"/>
                  <a:pt x="1747" y="160"/>
                  <a:pt x="1728" y="151"/>
                </a:cubicBezTo>
                <a:cubicBezTo>
                  <a:pt x="1718" y="146"/>
                  <a:pt x="1707" y="160"/>
                  <a:pt x="1696" y="159"/>
                </a:cubicBezTo>
                <a:cubicBezTo>
                  <a:pt x="1661" y="155"/>
                  <a:pt x="1683" y="226"/>
                  <a:pt x="1648" y="221"/>
                </a:cubicBezTo>
                <a:cubicBezTo>
                  <a:pt x="1597" y="188"/>
                  <a:pt x="1585" y="351"/>
                  <a:pt x="1553" y="317"/>
                </a:cubicBezTo>
                <a:cubicBezTo>
                  <a:pt x="1515" y="299"/>
                  <a:pt x="1532" y="280"/>
                  <a:pt x="1514" y="268"/>
                </a:cubicBezTo>
                <a:cubicBezTo>
                  <a:pt x="1469" y="270"/>
                  <a:pt x="1392" y="217"/>
                  <a:pt x="1347" y="221"/>
                </a:cubicBezTo>
                <a:cubicBezTo>
                  <a:pt x="1300" y="225"/>
                  <a:pt x="1301" y="196"/>
                  <a:pt x="1255" y="209"/>
                </a:cubicBezTo>
                <a:cubicBezTo>
                  <a:pt x="1215" y="236"/>
                  <a:pt x="1194" y="234"/>
                  <a:pt x="1155" y="209"/>
                </a:cubicBezTo>
                <a:cubicBezTo>
                  <a:pt x="1136" y="181"/>
                  <a:pt x="1081" y="288"/>
                  <a:pt x="1053" y="269"/>
                </a:cubicBezTo>
                <a:cubicBezTo>
                  <a:pt x="1021" y="220"/>
                  <a:pt x="1010" y="1"/>
                  <a:pt x="946" y="9"/>
                </a:cubicBezTo>
                <a:cubicBezTo>
                  <a:pt x="926" y="40"/>
                  <a:pt x="910" y="34"/>
                  <a:pt x="883" y="57"/>
                </a:cubicBezTo>
                <a:cubicBezTo>
                  <a:pt x="844" y="89"/>
                  <a:pt x="884" y="101"/>
                  <a:pt x="835" y="117"/>
                </a:cubicBezTo>
                <a:cubicBezTo>
                  <a:pt x="827" y="125"/>
                  <a:pt x="770" y="177"/>
                  <a:pt x="759" y="179"/>
                </a:cubicBezTo>
                <a:cubicBezTo>
                  <a:pt x="754" y="183"/>
                  <a:pt x="714" y="34"/>
                  <a:pt x="687" y="17"/>
                </a:cubicBezTo>
                <a:cubicBezTo>
                  <a:pt x="660" y="0"/>
                  <a:pt x="623" y="79"/>
                  <a:pt x="599" y="80"/>
                </a:cubicBezTo>
                <a:cubicBezTo>
                  <a:pt x="580" y="53"/>
                  <a:pt x="576" y="36"/>
                  <a:pt x="544" y="25"/>
                </a:cubicBezTo>
                <a:cubicBezTo>
                  <a:pt x="512" y="29"/>
                  <a:pt x="472" y="18"/>
                  <a:pt x="449" y="41"/>
                </a:cubicBezTo>
                <a:cubicBezTo>
                  <a:pt x="433" y="57"/>
                  <a:pt x="426" y="80"/>
                  <a:pt x="410" y="96"/>
                </a:cubicBezTo>
                <a:cubicBezTo>
                  <a:pt x="391" y="153"/>
                  <a:pt x="418" y="84"/>
                  <a:pt x="378" y="143"/>
                </a:cubicBezTo>
                <a:cubicBezTo>
                  <a:pt x="373" y="150"/>
                  <a:pt x="376" y="161"/>
                  <a:pt x="370" y="167"/>
                </a:cubicBezTo>
                <a:cubicBezTo>
                  <a:pt x="348" y="190"/>
                  <a:pt x="308" y="179"/>
                  <a:pt x="276" y="183"/>
                </a:cubicBezTo>
                <a:cubicBezTo>
                  <a:pt x="261" y="188"/>
                  <a:pt x="239" y="193"/>
                  <a:pt x="228" y="206"/>
                </a:cubicBezTo>
                <a:cubicBezTo>
                  <a:pt x="185" y="255"/>
                  <a:pt x="212" y="259"/>
                  <a:pt x="149" y="277"/>
                </a:cubicBezTo>
                <a:cubicBezTo>
                  <a:pt x="136" y="275"/>
                  <a:pt x="119" y="279"/>
                  <a:pt x="110" y="270"/>
                </a:cubicBezTo>
                <a:cubicBezTo>
                  <a:pt x="98" y="258"/>
                  <a:pt x="99" y="238"/>
                  <a:pt x="94" y="222"/>
                </a:cubicBezTo>
                <a:cubicBezTo>
                  <a:pt x="81" y="183"/>
                  <a:pt x="94" y="213"/>
                  <a:pt x="63" y="175"/>
                </a:cubicBezTo>
                <a:cubicBezTo>
                  <a:pt x="38" y="144"/>
                  <a:pt x="10" y="86"/>
                  <a:pt x="0" y="120"/>
                </a:cubicBezTo>
                <a:lnTo>
                  <a:pt x="4" y="378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28575" cmpd="sng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54" name="Rectangle 10"/>
          <p:cNvSpPr>
            <a:spLocks noChangeArrowheads="1"/>
          </p:cNvSpPr>
          <p:nvPr/>
        </p:nvSpPr>
        <p:spPr bwMode="auto">
          <a:xfrm>
            <a:off x="250825" y="2997200"/>
            <a:ext cx="4249738" cy="2663825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Text Box 15"/>
          <p:cNvSpPr txBox="1">
            <a:spLocks noChangeArrowheads="1"/>
          </p:cNvSpPr>
          <p:nvPr/>
        </p:nvSpPr>
        <p:spPr bwMode="auto">
          <a:xfrm>
            <a:off x="1258888" y="472440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</a:t>
            </a:r>
            <a:r>
              <a:rPr lang="en-CA" baseline="-2500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27656" name="Text Box 18"/>
          <p:cNvSpPr txBox="1">
            <a:spLocks noChangeArrowheads="1"/>
          </p:cNvSpPr>
          <p:nvPr/>
        </p:nvSpPr>
        <p:spPr bwMode="auto">
          <a:xfrm>
            <a:off x="7453313" y="4652963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</a:t>
            </a:r>
            <a:r>
              <a:rPr lang="en-CA" baseline="-2500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27657" name="Rectangle 21"/>
          <p:cNvSpPr>
            <a:spLocks noChangeArrowheads="1"/>
          </p:cNvSpPr>
          <p:nvPr/>
        </p:nvSpPr>
        <p:spPr bwMode="auto">
          <a:xfrm>
            <a:off x="4716463" y="2997200"/>
            <a:ext cx="4249737" cy="2663825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3419475" y="5734050"/>
            <a:ext cx="2952750" cy="503238"/>
            <a:chOff x="2154" y="3612"/>
            <a:chExt cx="1860" cy="317"/>
          </a:xfrm>
        </p:grpSpPr>
        <p:sp>
          <p:nvSpPr>
            <p:cNvPr id="27680" name="Line 26"/>
            <p:cNvSpPr>
              <a:spLocks noChangeShapeType="1"/>
            </p:cNvSpPr>
            <p:nvPr/>
          </p:nvSpPr>
          <p:spPr bwMode="auto">
            <a:xfrm>
              <a:off x="2154" y="3929"/>
              <a:ext cx="1860" cy="0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7681" name="Text Box 27"/>
            <p:cNvSpPr txBox="1">
              <a:spLocks noChangeArrowheads="1"/>
            </p:cNvSpPr>
            <p:nvPr/>
          </p:nvSpPr>
          <p:spPr bwMode="auto">
            <a:xfrm>
              <a:off x="2336" y="3612"/>
              <a:ext cx="6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>
                  <a:solidFill>
                    <a:schemeClr val="tx2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h</a:t>
              </a:r>
              <a:r>
                <a:rPr lang="en-CA" baseline="-25000">
                  <a:solidFill>
                    <a:schemeClr val="tx2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1</a:t>
              </a:r>
              <a:r>
                <a:rPr lang="en-CA">
                  <a:solidFill>
                    <a:schemeClr val="tx2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(u</a:t>
              </a:r>
              <a:r>
                <a:rPr lang="en-CA" baseline="-25000">
                  <a:solidFill>
                    <a:schemeClr val="tx2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4</a:t>
              </a:r>
              <a:r>
                <a:rPr lang="en-CA">
                  <a:solidFill>
                    <a:schemeClr val="tx2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)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7429500" y="4643438"/>
            <a:ext cx="503238" cy="504825"/>
            <a:chOff x="4604" y="2840"/>
            <a:chExt cx="499" cy="454"/>
          </a:xfrm>
        </p:grpSpPr>
        <p:sp>
          <p:nvSpPr>
            <p:cNvPr id="23578" name="Line 29"/>
            <p:cNvSpPr>
              <a:spLocks noChangeShapeType="1"/>
            </p:cNvSpPr>
            <p:nvPr/>
          </p:nvSpPr>
          <p:spPr bwMode="auto">
            <a:xfrm flipH="1">
              <a:off x="4604" y="2840"/>
              <a:ext cx="499" cy="454"/>
            </a:xfrm>
            <a:prstGeom prst="line">
              <a:avLst/>
            </a:prstGeom>
            <a:noFill/>
            <a:ln w="2857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3579" name="Line 30"/>
            <p:cNvSpPr>
              <a:spLocks noChangeShapeType="1"/>
            </p:cNvSpPr>
            <p:nvPr/>
          </p:nvSpPr>
          <p:spPr bwMode="auto">
            <a:xfrm>
              <a:off x="4650" y="2886"/>
              <a:ext cx="408" cy="363"/>
            </a:xfrm>
            <a:prstGeom prst="line">
              <a:avLst/>
            </a:prstGeom>
            <a:noFill/>
            <a:ln w="2857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304162" name="Text Box 34"/>
          <p:cNvSpPr txBox="1">
            <a:spLocks noChangeArrowheads="1"/>
          </p:cNvSpPr>
          <p:nvPr/>
        </p:nvSpPr>
        <p:spPr bwMode="auto">
          <a:xfrm>
            <a:off x="4716463" y="5734050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</a:t>
            </a:r>
            <a:r>
              <a:rPr lang="en-CA" baseline="-2500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CA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(u</a:t>
            </a:r>
            <a:r>
              <a:rPr lang="en-CA" baseline="-2500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</a:t>
            </a:r>
            <a:r>
              <a:rPr lang="en-CA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3419475" y="6381750"/>
            <a:ext cx="2879725" cy="476250"/>
            <a:chOff x="2154" y="4020"/>
            <a:chExt cx="1814" cy="300"/>
          </a:xfrm>
        </p:grpSpPr>
        <p:sp>
          <p:nvSpPr>
            <p:cNvPr id="27676" name="Line 35"/>
            <p:cNvSpPr>
              <a:spLocks noChangeShapeType="1"/>
            </p:cNvSpPr>
            <p:nvPr/>
          </p:nvSpPr>
          <p:spPr bwMode="auto">
            <a:xfrm flipH="1">
              <a:off x="2154" y="4020"/>
              <a:ext cx="1814" cy="0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7677" name="Text Box 36"/>
            <p:cNvSpPr txBox="1">
              <a:spLocks noChangeArrowheads="1"/>
            </p:cNvSpPr>
            <p:nvPr/>
          </p:nvSpPr>
          <p:spPr bwMode="auto">
            <a:xfrm>
              <a:off x="2971" y="4032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>
                  <a:solidFill>
                    <a:schemeClr val="tx2"/>
                  </a:solidFill>
                  <a:latin typeface="Calibri" pitchFamily="34" charset="0"/>
                  <a:ea typeface="Calibri" pitchFamily="34" charset="0"/>
                  <a:cs typeface="Calibri" pitchFamily="34" charset="0"/>
                  <a:sym typeface="Wingdings" pitchFamily="2" charset="2"/>
                </a:rPr>
                <a:t></a:t>
              </a:r>
            </a:p>
          </p:txBody>
        </p:sp>
      </p:grpSp>
      <p:sp>
        <p:nvSpPr>
          <p:cNvPr id="304167" name="Oval 39"/>
          <p:cNvSpPr>
            <a:spLocks noChangeArrowheads="1"/>
          </p:cNvSpPr>
          <p:nvPr/>
        </p:nvSpPr>
        <p:spPr bwMode="auto">
          <a:xfrm>
            <a:off x="7451725" y="4724400"/>
            <a:ext cx="433388" cy="433388"/>
          </a:xfrm>
          <a:prstGeom prst="ellips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98BCE6-9DF4-49F5-8473-509FA6A0DAD4}" type="slidenum">
              <a:rPr lang="en-US" smtClean="0">
                <a:latin typeface="Calibri" pitchFamily="34" charset="0"/>
                <a:ea typeface="Calibri" pitchFamily="34" charset="0"/>
                <a:cs typeface="Calibri" pitchFamily="34" charset="0"/>
              </a:rPr>
              <a:pPr/>
              <a:t>50</a:t>
            </a:fld>
            <a:endParaRPr lang="en-US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179388" y="5949950"/>
            <a:ext cx="606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CA" sz="3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  <a:sym typeface="Tahoma" pitchFamily="34" charset="0"/>
              </a:rPr>
              <a:t>P</a:t>
            </a:r>
            <a:r>
              <a:rPr lang="en-CA" sz="3200" kern="0" baseline="-250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X</a:t>
            </a:r>
            <a:endParaRPr lang="en-CA" sz="32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7358063" y="5857875"/>
            <a:ext cx="669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CA" sz="3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  <a:sym typeface="Tahoma" pitchFamily="34" charset="0"/>
              </a:rPr>
              <a:t>P</a:t>
            </a:r>
            <a:r>
              <a:rPr lang="en-CA" sz="3200" kern="0" baseline="-250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Y</a:t>
            </a:r>
            <a:endParaRPr lang="en-CA" sz="32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AutoShape 39"/>
          <p:cNvSpPr>
            <a:spLocks noChangeArrowheads="1"/>
          </p:cNvSpPr>
          <p:nvPr/>
        </p:nvSpPr>
        <p:spPr bwMode="auto">
          <a:xfrm>
            <a:off x="1619250" y="5949950"/>
            <a:ext cx="1439863" cy="719138"/>
          </a:xfrm>
          <a:prstGeom prst="cloudCallout">
            <a:avLst>
              <a:gd name="adj1" fmla="val -79329"/>
              <a:gd name="adj2" fmla="val -37194"/>
            </a:avLst>
          </a:prstGeom>
          <a:solidFill>
            <a:srgbClr val="3F691E"/>
          </a:solidFill>
          <a:ln w="25400" cap="flat">
            <a:solidFill>
              <a:srgbClr val="40404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en-CA" sz="3200" dirty="0">
                <a:solidFill>
                  <a:srgbClr val="F0EEC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  <a:sym typeface="Tahoma" pitchFamily="34" charset="0"/>
              </a:rPr>
              <a:t>u</a:t>
            </a:r>
            <a:r>
              <a:rPr lang="en-CA" sz="3200" baseline="-25000" dirty="0">
                <a:solidFill>
                  <a:srgbClr val="F0EEC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  <a:sym typeface="Tahoma" pitchFamily="34" charset="0"/>
              </a:rPr>
              <a:t>4</a:t>
            </a: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428625" y="3000375"/>
            <a:ext cx="606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CA" sz="3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  <a:sym typeface="Tahoma" pitchFamily="34" charset="0"/>
              </a:rPr>
              <a:t>P</a:t>
            </a:r>
            <a:r>
              <a:rPr lang="en-CA" sz="3200" kern="0" baseline="-250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X</a:t>
            </a:r>
            <a:endParaRPr lang="en-CA" sz="3200" dirty="0">
              <a:solidFill>
                <a:schemeClr val="tx2"/>
              </a:solidFill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4857750" y="3000375"/>
            <a:ext cx="669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CA" sz="3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  <a:sym typeface="Tahoma" pitchFamily="34" charset="0"/>
              </a:rPr>
              <a:t>P</a:t>
            </a:r>
            <a:r>
              <a:rPr lang="en-CA" sz="3200" kern="0" baseline="-250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Y</a:t>
            </a:r>
            <a:endParaRPr lang="en-CA" sz="3200" dirty="0">
              <a:solidFill>
                <a:schemeClr val="tx2"/>
              </a:solidFill>
            </a:endParaRPr>
          </a:p>
        </p:txBody>
      </p:sp>
      <p:sp>
        <p:nvSpPr>
          <p:cNvPr id="27672" name="Text Box 8"/>
          <p:cNvSpPr txBox="1">
            <a:spLocks noChangeArrowheads="1"/>
          </p:cNvSpPr>
          <p:nvPr/>
        </p:nvSpPr>
        <p:spPr bwMode="auto">
          <a:xfrm>
            <a:off x="0" y="2643188"/>
            <a:ext cx="382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320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1</a:t>
            </a:r>
            <a:endParaRPr lang="en-CA" sz="3200">
              <a:solidFill>
                <a:schemeClr val="tx2"/>
              </a:solidFill>
            </a:endParaRPr>
          </a:p>
        </p:txBody>
      </p:sp>
      <p:sp>
        <p:nvSpPr>
          <p:cNvPr id="27673" name="Text Box 8"/>
          <p:cNvSpPr txBox="1">
            <a:spLocks noChangeArrowheads="1"/>
          </p:cNvSpPr>
          <p:nvPr/>
        </p:nvSpPr>
        <p:spPr bwMode="auto">
          <a:xfrm>
            <a:off x="8761413" y="2643188"/>
            <a:ext cx="382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320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1</a:t>
            </a:r>
            <a:endParaRPr lang="en-CA" sz="3200">
              <a:solidFill>
                <a:schemeClr val="tx2"/>
              </a:solidFill>
            </a:endParaRPr>
          </a:p>
        </p:txBody>
      </p:sp>
      <p:sp>
        <p:nvSpPr>
          <p:cNvPr id="27674" name="Text Box 8"/>
          <p:cNvSpPr txBox="1">
            <a:spLocks noChangeArrowheads="1"/>
          </p:cNvSpPr>
          <p:nvPr/>
        </p:nvSpPr>
        <p:spPr bwMode="auto">
          <a:xfrm>
            <a:off x="0" y="5286375"/>
            <a:ext cx="382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320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0</a:t>
            </a:r>
            <a:endParaRPr lang="en-CA" sz="3200">
              <a:solidFill>
                <a:schemeClr val="tx2"/>
              </a:solidFill>
            </a:endParaRPr>
          </a:p>
        </p:txBody>
      </p:sp>
      <p:sp>
        <p:nvSpPr>
          <p:cNvPr id="27675" name="Text Box 8"/>
          <p:cNvSpPr txBox="1">
            <a:spLocks noChangeArrowheads="1"/>
          </p:cNvSpPr>
          <p:nvPr/>
        </p:nvSpPr>
        <p:spPr bwMode="auto">
          <a:xfrm>
            <a:off x="8761413" y="5286375"/>
            <a:ext cx="382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320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0</a:t>
            </a:r>
            <a:endParaRPr lang="en-CA" sz="3200">
              <a:solidFill>
                <a:schemeClr val="tx2"/>
              </a:solidFill>
            </a:endParaRPr>
          </a:p>
        </p:txBody>
      </p:sp>
      <p:pic>
        <p:nvPicPr>
          <p:cNvPr id="3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8769" y="5948316"/>
            <a:ext cx="593053" cy="70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AutoShape 39"/>
          <p:cNvSpPr>
            <a:spLocks noChangeArrowheads="1"/>
          </p:cNvSpPr>
          <p:nvPr/>
        </p:nvSpPr>
        <p:spPr bwMode="auto">
          <a:xfrm>
            <a:off x="6215063" y="5500688"/>
            <a:ext cx="1439862" cy="719137"/>
          </a:xfrm>
          <a:prstGeom prst="cloudCallout">
            <a:avLst>
              <a:gd name="adj1" fmla="val 73210"/>
              <a:gd name="adj2" fmla="val 6436"/>
            </a:avLst>
          </a:prstGeom>
          <a:solidFill>
            <a:srgbClr val="FF0000"/>
          </a:solidFill>
          <a:ln w="25400" cap="flat">
            <a:solidFill>
              <a:srgbClr val="40404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en-CA" sz="3200" dirty="0">
                <a:solidFill>
                  <a:srgbClr val="F0EEC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  <a:sym typeface="Tahoma" pitchFamily="34" charset="0"/>
              </a:rPr>
              <a:t>u</a:t>
            </a:r>
            <a:r>
              <a:rPr lang="en-CA" sz="3200" baseline="-25000" dirty="0">
                <a:solidFill>
                  <a:srgbClr val="F0EEC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  <a:sym typeface="Tahoma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5232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0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62" grpId="0"/>
      <p:bldP spid="304167" grpId="0" animBg="1"/>
      <p:bldP spid="3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5" name="Slide Number Placeholder 5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1447782-5D05-41E1-A7B8-BD8ED20EF8FB}" type="slidenum">
              <a:rPr lang="en-US" sz="1400"/>
              <a:pPr algn="r"/>
              <a:t>51</a:t>
            </a:fld>
            <a:endParaRPr lang="en-US" sz="1400"/>
          </a:p>
        </p:txBody>
      </p:sp>
      <p:pic>
        <p:nvPicPr>
          <p:cNvPr id="41" name="Picture 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35" y="5957094"/>
            <a:ext cx="62583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8769" y="5948316"/>
            <a:ext cx="593053" cy="70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F3C31E-C8D4-4359-ACFB-684C03B3FBD0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1143000"/>
          </a:xfrm>
        </p:spPr>
        <p:txBody>
          <a:bodyPr/>
          <a:lstStyle/>
          <a:p>
            <a:r>
              <a:rPr lang="en-CA" smtClean="0"/>
              <a:t>Proof Idea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49" y="1052513"/>
            <a:ext cx="8067701" cy="1152525"/>
          </a:xfrm>
        </p:spPr>
        <p:txBody>
          <a:bodyPr/>
          <a:lstStyle/>
          <a:p>
            <a:r>
              <a:rPr lang="en-CA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Sample using </a:t>
            </a:r>
            <a:r>
              <a:rPr lang="en-CA" dirty="0">
                <a:solidFill>
                  <a:schemeClr val="tx2"/>
                </a:solidFill>
                <a:ea typeface="Calibri" pitchFamily="34" charset="0"/>
              </a:rPr>
              <a:t>D(</a:t>
            </a:r>
            <a:r>
              <a:rPr lang="en-CA" dirty="0">
                <a:solidFill>
                  <a:schemeClr val="tx2"/>
                </a:solidFill>
                <a:ea typeface="Calibri" pitchFamily="34" charset="0"/>
                <a:sym typeface="Tahoma" pitchFamily="34" charset="0"/>
              </a:rPr>
              <a:t>P</a:t>
            </a:r>
            <a:r>
              <a:rPr lang="en-CA" baseline="-25000" dirty="0">
                <a:solidFill>
                  <a:schemeClr val="tx2"/>
                </a:solidFill>
                <a:ea typeface="Calibri" pitchFamily="34" charset="0"/>
              </a:rPr>
              <a:t>X</a:t>
            </a:r>
            <a:r>
              <a:rPr lang="en-CA" b="1" kern="1200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</a:rPr>
              <a:t>||</a:t>
            </a:r>
            <a:r>
              <a:rPr lang="en-CA" dirty="0">
                <a:solidFill>
                  <a:schemeClr val="tx2"/>
                </a:solidFill>
                <a:ea typeface="Calibri" pitchFamily="34" charset="0"/>
                <a:sym typeface="Tahoma" pitchFamily="34" charset="0"/>
              </a:rPr>
              <a:t>P</a:t>
            </a:r>
            <a:r>
              <a:rPr lang="en-CA" baseline="-25000" dirty="0">
                <a:solidFill>
                  <a:schemeClr val="tx2"/>
                </a:solidFill>
                <a:ea typeface="Calibri" pitchFamily="34" charset="0"/>
              </a:rPr>
              <a:t>Y</a:t>
            </a:r>
            <a:r>
              <a:rPr lang="en-CA" dirty="0">
                <a:solidFill>
                  <a:schemeClr val="tx2"/>
                </a:solidFill>
                <a:ea typeface="Calibri" pitchFamily="34" charset="0"/>
              </a:rPr>
              <a:t>)+O(log 1/</a:t>
            </a:r>
            <a:r>
              <a:rPr lang="el-GR" dirty="0">
                <a:solidFill>
                  <a:schemeClr val="tx2"/>
                </a:solidFill>
                <a:ea typeface="Calibri" pitchFamily="34" charset="0"/>
              </a:rPr>
              <a:t>ε</a:t>
            </a:r>
            <a:r>
              <a:rPr lang="en-CA" dirty="0">
                <a:solidFill>
                  <a:schemeClr val="tx2"/>
                </a:solidFill>
                <a:ea typeface="Calibri" pitchFamily="34" charset="0"/>
              </a:rPr>
              <a:t>+D(</a:t>
            </a:r>
            <a:r>
              <a:rPr lang="en-CA" dirty="0">
                <a:solidFill>
                  <a:schemeClr val="tx2"/>
                </a:solidFill>
                <a:ea typeface="Calibri" pitchFamily="34" charset="0"/>
                <a:sym typeface="Tahoma" pitchFamily="34" charset="0"/>
              </a:rPr>
              <a:t>P</a:t>
            </a:r>
            <a:r>
              <a:rPr lang="en-CA" baseline="-25000" dirty="0">
                <a:solidFill>
                  <a:schemeClr val="tx2"/>
                </a:solidFill>
                <a:ea typeface="Calibri" pitchFamily="34" charset="0"/>
              </a:rPr>
              <a:t>X</a:t>
            </a:r>
            <a:r>
              <a:rPr lang="en-CA" b="1" kern="1200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</a:rPr>
              <a:t>||</a:t>
            </a:r>
            <a:r>
              <a:rPr lang="en-CA" dirty="0">
                <a:solidFill>
                  <a:schemeClr val="tx2"/>
                </a:solidFill>
                <a:ea typeface="Calibri" pitchFamily="34" charset="0"/>
                <a:sym typeface="Tahoma" pitchFamily="34" charset="0"/>
              </a:rPr>
              <a:t>P</a:t>
            </a:r>
            <a:r>
              <a:rPr lang="en-CA" baseline="-25000" dirty="0">
                <a:solidFill>
                  <a:schemeClr val="tx2"/>
                </a:solidFill>
                <a:ea typeface="Calibri" pitchFamily="34" charset="0"/>
              </a:rPr>
              <a:t>Y</a:t>
            </a:r>
            <a:r>
              <a:rPr lang="en-CA" dirty="0">
                <a:solidFill>
                  <a:schemeClr val="tx2"/>
                </a:solidFill>
                <a:ea typeface="Calibri" pitchFamily="34" charset="0"/>
              </a:rPr>
              <a:t>)</a:t>
            </a:r>
            <a:r>
              <a:rPr lang="en-CA" baseline="30000" dirty="0">
                <a:solidFill>
                  <a:schemeClr val="tx2"/>
                </a:solidFill>
                <a:ea typeface="Calibri" pitchFamily="34" charset="0"/>
              </a:rPr>
              <a:t>½</a:t>
            </a:r>
            <a:r>
              <a:rPr lang="en-CA" dirty="0">
                <a:solidFill>
                  <a:schemeClr val="tx2"/>
                </a:solidFill>
                <a:ea typeface="Calibri" pitchFamily="34" charset="0"/>
              </a:rPr>
              <a:t>) </a:t>
            </a:r>
            <a:r>
              <a:rPr lang="en-CA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communication with statistical error </a:t>
            </a:r>
            <a:r>
              <a:rPr lang="el-GR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n-CA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24581" name="Freeform 6"/>
          <p:cNvSpPr>
            <a:spLocks noChangeAspect="1"/>
          </p:cNvSpPr>
          <p:nvPr/>
        </p:nvSpPr>
        <p:spPr bwMode="auto">
          <a:xfrm>
            <a:off x="250825" y="4724400"/>
            <a:ext cx="4221163" cy="900113"/>
          </a:xfrm>
          <a:custGeom>
            <a:avLst/>
            <a:gdLst>
              <a:gd name="T0" fmla="*/ 4 w 1773"/>
              <a:gd name="T1" fmla="*/ 378 h 378"/>
              <a:gd name="T2" fmla="*/ 1592 w 1773"/>
              <a:gd name="T3" fmla="*/ 378 h 378"/>
              <a:gd name="T4" fmla="*/ 1773 w 1773"/>
              <a:gd name="T5" fmla="*/ 378 h 378"/>
              <a:gd name="T6" fmla="*/ 1773 w 1773"/>
              <a:gd name="T7" fmla="*/ 197 h 378"/>
              <a:gd name="T8" fmla="*/ 1728 w 1773"/>
              <a:gd name="T9" fmla="*/ 151 h 378"/>
              <a:gd name="T10" fmla="*/ 1696 w 1773"/>
              <a:gd name="T11" fmla="*/ 159 h 378"/>
              <a:gd name="T12" fmla="*/ 1648 w 1773"/>
              <a:gd name="T13" fmla="*/ 221 h 378"/>
              <a:gd name="T14" fmla="*/ 1553 w 1773"/>
              <a:gd name="T15" fmla="*/ 317 h 378"/>
              <a:gd name="T16" fmla="*/ 1514 w 1773"/>
              <a:gd name="T17" fmla="*/ 268 h 378"/>
              <a:gd name="T18" fmla="*/ 1347 w 1773"/>
              <a:gd name="T19" fmla="*/ 221 h 378"/>
              <a:gd name="T20" fmla="*/ 1255 w 1773"/>
              <a:gd name="T21" fmla="*/ 209 h 378"/>
              <a:gd name="T22" fmla="*/ 1155 w 1773"/>
              <a:gd name="T23" fmla="*/ 209 h 378"/>
              <a:gd name="T24" fmla="*/ 1053 w 1773"/>
              <a:gd name="T25" fmla="*/ 269 h 378"/>
              <a:gd name="T26" fmla="*/ 946 w 1773"/>
              <a:gd name="T27" fmla="*/ 9 h 378"/>
              <a:gd name="T28" fmla="*/ 883 w 1773"/>
              <a:gd name="T29" fmla="*/ 57 h 378"/>
              <a:gd name="T30" fmla="*/ 835 w 1773"/>
              <a:gd name="T31" fmla="*/ 117 h 378"/>
              <a:gd name="T32" fmla="*/ 759 w 1773"/>
              <a:gd name="T33" fmla="*/ 179 h 378"/>
              <a:gd name="T34" fmla="*/ 687 w 1773"/>
              <a:gd name="T35" fmla="*/ 17 h 378"/>
              <a:gd name="T36" fmla="*/ 599 w 1773"/>
              <a:gd name="T37" fmla="*/ 80 h 378"/>
              <a:gd name="T38" fmla="*/ 544 w 1773"/>
              <a:gd name="T39" fmla="*/ 25 h 378"/>
              <a:gd name="T40" fmla="*/ 449 w 1773"/>
              <a:gd name="T41" fmla="*/ 41 h 378"/>
              <a:gd name="T42" fmla="*/ 410 w 1773"/>
              <a:gd name="T43" fmla="*/ 96 h 378"/>
              <a:gd name="T44" fmla="*/ 378 w 1773"/>
              <a:gd name="T45" fmla="*/ 143 h 378"/>
              <a:gd name="T46" fmla="*/ 370 w 1773"/>
              <a:gd name="T47" fmla="*/ 167 h 378"/>
              <a:gd name="T48" fmla="*/ 276 w 1773"/>
              <a:gd name="T49" fmla="*/ 183 h 378"/>
              <a:gd name="T50" fmla="*/ 228 w 1773"/>
              <a:gd name="T51" fmla="*/ 206 h 378"/>
              <a:gd name="T52" fmla="*/ 149 w 1773"/>
              <a:gd name="T53" fmla="*/ 277 h 378"/>
              <a:gd name="T54" fmla="*/ 110 w 1773"/>
              <a:gd name="T55" fmla="*/ 270 h 378"/>
              <a:gd name="T56" fmla="*/ 94 w 1773"/>
              <a:gd name="T57" fmla="*/ 222 h 378"/>
              <a:gd name="T58" fmla="*/ 63 w 1773"/>
              <a:gd name="T59" fmla="*/ 175 h 378"/>
              <a:gd name="T60" fmla="*/ 0 w 1773"/>
              <a:gd name="T61" fmla="*/ 120 h 378"/>
              <a:gd name="T62" fmla="*/ 4 w 1773"/>
              <a:gd name="T63" fmla="*/ 378 h 37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73"/>
              <a:gd name="T97" fmla="*/ 0 h 378"/>
              <a:gd name="T98" fmla="*/ 1773 w 1773"/>
              <a:gd name="T99" fmla="*/ 378 h 37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73" h="378">
                <a:moveTo>
                  <a:pt x="4" y="378"/>
                </a:moveTo>
                <a:lnTo>
                  <a:pt x="1592" y="378"/>
                </a:lnTo>
                <a:lnTo>
                  <a:pt x="1773" y="378"/>
                </a:lnTo>
                <a:lnTo>
                  <a:pt x="1773" y="197"/>
                </a:lnTo>
                <a:cubicBezTo>
                  <a:pt x="1758" y="182"/>
                  <a:pt x="1747" y="160"/>
                  <a:pt x="1728" y="151"/>
                </a:cubicBezTo>
                <a:cubicBezTo>
                  <a:pt x="1718" y="146"/>
                  <a:pt x="1707" y="160"/>
                  <a:pt x="1696" y="159"/>
                </a:cubicBezTo>
                <a:cubicBezTo>
                  <a:pt x="1661" y="155"/>
                  <a:pt x="1683" y="226"/>
                  <a:pt x="1648" y="221"/>
                </a:cubicBezTo>
                <a:cubicBezTo>
                  <a:pt x="1597" y="188"/>
                  <a:pt x="1585" y="351"/>
                  <a:pt x="1553" y="317"/>
                </a:cubicBezTo>
                <a:cubicBezTo>
                  <a:pt x="1515" y="299"/>
                  <a:pt x="1532" y="280"/>
                  <a:pt x="1514" y="268"/>
                </a:cubicBezTo>
                <a:cubicBezTo>
                  <a:pt x="1469" y="270"/>
                  <a:pt x="1392" y="217"/>
                  <a:pt x="1347" y="221"/>
                </a:cubicBezTo>
                <a:cubicBezTo>
                  <a:pt x="1300" y="225"/>
                  <a:pt x="1301" y="196"/>
                  <a:pt x="1255" y="209"/>
                </a:cubicBezTo>
                <a:cubicBezTo>
                  <a:pt x="1215" y="236"/>
                  <a:pt x="1194" y="234"/>
                  <a:pt x="1155" y="209"/>
                </a:cubicBezTo>
                <a:cubicBezTo>
                  <a:pt x="1136" y="181"/>
                  <a:pt x="1081" y="288"/>
                  <a:pt x="1053" y="269"/>
                </a:cubicBezTo>
                <a:cubicBezTo>
                  <a:pt x="1021" y="220"/>
                  <a:pt x="1010" y="1"/>
                  <a:pt x="946" y="9"/>
                </a:cubicBezTo>
                <a:cubicBezTo>
                  <a:pt x="926" y="40"/>
                  <a:pt x="910" y="34"/>
                  <a:pt x="883" y="57"/>
                </a:cubicBezTo>
                <a:cubicBezTo>
                  <a:pt x="844" y="89"/>
                  <a:pt x="884" y="101"/>
                  <a:pt x="835" y="117"/>
                </a:cubicBezTo>
                <a:cubicBezTo>
                  <a:pt x="827" y="125"/>
                  <a:pt x="770" y="177"/>
                  <a:pt x="759" y="179"/>
                </a:cubicBezTo>
                <a:cubicBezTo>
                  <a:pt x="754" y="183"/>
                  <a:pt x="714" y="34"/>
                  <a:pt x="687" y="17"/>
                </a:cubicBezTo>
                <a:cubicBezTo>
                  <a:pt x="660" y="0"/>
                  <a:pt x="623" y="79"/>
                  <a:pt x="599" y="80"/>
                </a:cubicBezTo>
                <a:cubicBezTo>
                  <a:pt x="580" y="53"/>
                  <a:pt x="576" y="36"/>
                  <a:pt x="544" y="25"/>
                </a:cubicBezTo>
                <a:cubicBezTo>
                  <a:pt x="512" y="29"/>
                  <a:pt x="472" y="18"/>
                  <a:pt x="449" y="41"/>
                </a:cubicBezTo>
                <a:cubicBezTo>
                  <a:pt x="433" y="57"/>
                  <a:pt x="426" y="80"/>
                  <a:pt x="410" y="96"/>
                </a:cubicBezTo>
                <a:cubicBezTo>
                  <a:pt x="391" y="153"/>
                  <a:pt x="418" y="84"/>
                  <a:pt x="378" y="143"/>
                </a:cubicBezTo>
                <a:cubicBezTo>
                  <a:pt x="373" y="150"/>
                  <a:pt x="376" y="161"/>
                  <a:pt x="370" y="167"/>
                </a:cubicBezTo>
                <a:cubicBezTo>
                  <a:pt x="348" y="190"/>
                  <a:pt x="308" y="179"/>
                  <a:pt x="276" y="183"/>
                </a:cubicBezTo>
                <a:cubicBezTo>
                  <a:pt x="261" y="188"/>
                  <a:pt x="239" y="193"/>
                  <a:pt x="228" y="206"/>
                </a:cubicBezTo>
                <a:cubicBezTo>
                  <a:pt x="185" y="255"/>
                  <a:pt x="212" y="259"/>
                  <a:pt x="149" y="277"/>
                </a:cubicBezTo>
                <a:cubicBezTo>
                  <a:pt x="136" y="275"/>
                  <a:pt x="119" y="279"/>
                  <a:pt x="110" y="270"/>
                </a:cubicBezTo>
                <a:cubicBezTo>
                  <a:pt x="98" y="258"/>
                  <a:pt x="99" y="238"/>
                  <a:pt x="94" y="222"/>
                </a:cubicBezTo>
                <a:cubicBezTo>
                  <a:pt x="81" y="183"/>
                  <a:pt x="94" y="213"/>
                  <a:pt x="63" y="175"/>
                </a:cubicBezTo>
                <a:cubicBezTo>
                  <a:pt x="38" y="144"/>
                  <a:pt x="10" y="86"/>
                  <a:pt x="0" y="120"/>
                </a:cubicBezTo>
                <a:lnTo>
                  <a:pt x="4" y="378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28575" cmpd="sng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582" name="Freeform 8"/>
          <p:cNvSpPr>
            <a:spLocks/>
          </p:cNvSpPr>
          <p:nvPr/>
        </p:nvSpPr>
        <p:spPr bwMode="auto">
          <a:xfrm flipH="1">
            <a:off x="4714875" y="3857625"/>
            <a:ext cx="4286250" cy="1800225"/>
          </a:xfrm>
          <a:custGeom>
            <a:avLst/>
            <a:gdLst>
              <a:gd name="T0" fmla="*/ 4 w 1773"/>
              <a:gd name="T1" fmla="*/ 378 h 378"/>
              <a:gd name="T2" fmla="*/ 1592 w 1773"/>
              <a:gd name="T3" fmla="*/ 378 h 378"/>
              <a:gd name="T4" fmla="*/ 1773 w 1773"/>
              <a:gd name="T5" fmla="*/ 378 h 378"/>
              <a:gd name="T6" fmla="*/ 1773 w 1773"/>
              <a:gd name="T7" fmla="*/ 197 h 378"/>
              <a:gd name="T8" fmla="*/ 1728 w 1773"/>
              <a:gd name="T9" fmla="*/ 151 h 378"/>
              <a:gd name="T10" fmla="*/ 1696 w 1773"/>
              <a:gd name="T11" fmla="*/ 159 h 378"/>
              <a:gd name="T12" fmla="*/ 1648 w 1773"/>
              <a:gd name="T13" fmla="*/ 221 h 378"/>
              <a:gd name="T14" fmla="*/ 1553 w 1773"/>
              <a:gd name="T15" fmla="*/ 317 h 378"/>
              <a:gd name="T16" fmla="*/ 1514 w 1773"/>
              <a:gd name="T17" fmla="*/ 268 h 378"/>
              <a:gd name="T18" fmla="*/ 1347 w 1773"/>
              <a:gd name="T19" fmla="*/ 221 h 378"/>
              <a:gd name="T20" fmla="*/ 1255 w 1773"/>
              <a:gd name="T21" fmla="*/ 209 h 378"/>
              <a:gd name="T22" fmla="*/ 1155 w 1773"/>
              <a:gd name="T23" fmla="*/ 209 h 378"/>
              <a:gd name="T24" fmla="*/ 1053 w 1773"/>
              <a:gd name="T25" fmla="*/ 269 h 378"/>
              <a:gd name="T26" fmla="*/ 946 w 1773"/>
              <a:gd name="T27" fmla="*/ 9 h 378"/>
              <a:gd name="T28" fmla="*/ 883 w 1773"/>
              <a:gd name="T29" fmla="*/ 57 h 378"/>
              <a:gd name="T30" fmla="*/ 835 w 1773"/>
              <a:gd name="T31" fmla="*/ 117 h 378"/>
              <a:gd name="T32" fmla="*/ 759 w 1773"/>
              <a:gd name="T33" fmla="*/ 179 h 378"/>
              <a:gd name="T34" fmla="*/ 687 w 1773"/>
              <a:gd name="T35" fmla="*/ 17 h 378"/>
              <a:gd name="T36" fmla="*/ 599 w 1773"/>
              <a:gd name="T37" fmla="*/ 80 h 378"/>
              <a:gd name="T38" fmla="*/ 544 w 1773"/>
              <a:gd name="T39" fmla="*/ 25 h 378"/>
              <a:gd name="T40" fmla="*/ 449 w 1773"/>
              <a:gd name="T41" fmla="*/ 41 h 378"/>
              <a:gd name="T42" fmla="*/ 410 w 1773"/>
              <a:gd name="T43" fmla="*/ 96 h 378"/>
              <a:gd name="T44" fmla="*/ 378 w 1773"/>
              <a:gd name="T45" fmla="*/ 143 h 378"/>
              <a:gd name="T46" fmla="*/ 370 w 1773"/>
              <a:gd name="T47" fmla="*/ 167 h 378"/>
              <a:gd name="T48" fmla="*/ 276 w 1773"/>
              <a:gd name="T49" fmla="*/ 183 h 378"/>
              <a:gd name="T50" fmla="*/ 228 w 1773"/>
              <a:gd name="T51" fmla="*/ 206 h 378"/>
              <a:gd name="T52" fmla="*/ 149 w 1773"/>
              <a:gd name="T53" fmla="*/ 277 h 378"/>
              <a:gd name="T54" fmla="*/ 110 w 1773"/>
              <a:gd name="T55" fmla="*/ 270 h 378"/>
              <a:gd name="T56" fmla="*/ 94 w 1773"/>
              <a:gd name="T57" fmla="*/ 222 h 378"/>
              <a:gd name="T58" fmla="*/ 63 w 1773"/>
              <a:gd name="T59" fmla="*/ 175 h 378"/>
              <a:gd name="T60" fmla="*/ 0 w 1773"/>
              <a:gd name="T61" fmla="*/ 120 h 378"/>
              <a:gd name="T62" fmla="*/ 4 w 1773"/>
              <a:gd name="T63" fmla="*/ 378 h 37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73"/>
              <a:gd name="T97" fmla="*/ 0 h 378"/>
              <a:gd name="T98" fmla="*/ 1773 w 1773"/>
              <a:gd name="T99" fmla="*/ 378 h 37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73" h="378">
                <a:moveTo>
                  <a:pt x="4" y="378"/>
                </a:moveTo>
                <a:lnTo>
                  <a:pt x="1592" y="378"/>
                </a:lnTo>
                <a:lnTo>
                  <a:pt x="1773" y="378"/>
                </a:lnTo>
                <a:lnTo>
                  <a:pt x="1773" y="197"/>
                </a:lnTo>
                <a:cubicBezTo>
                  <a:pt x="1758" y="182"/>
                  <a:pt x="1747" y="160"/>
                  <a:pt x="1728" y="151"/>
                </a:cubicBezTo>
                <a:cubicBezTo>
                  <a:pt x="1718" y="146"/>
                  <a:pt x="1707" y="160"/>
                  <a:pt x="1696" y="159"/>
                </a:cubicBezTo>
                <a:cubicBezTo>
                  <a:pt x="1661" y="155"/>
                  <a:pt x="1683" y="226"/>
                  <a:pt x="1648" y="221"/>
                </a:cubicBezTo>
                <a:cubicBezTo>
                  <a:pt x="1597" y="188"/>
                  <a:pt x="1585" y="351"/>
                  <a:pt x="1553" y="317"/>
                </a:cubicBezTo>
                <a:cubicBezTo>
                  <a:pt x="1515" y="299"/>
                  <a:pt x="1532" y="280"/>
                  <a:pt x="1514" y="268"/>
                </a:cubicBezTo>
                <a:cubicBezTo>
                  <a:pt x="1469" y="270"/>
                  <a:pt x="1392" y="217"/>
                  <a:pt x="1347" y="221"/>
                </a:cubicBezTo>
                <a:cubicBezTo>
                  <a:pt x="1300" y="225"/>
                  <a:pt x="1301" y="196"/>
                  <a:pt x="1255" y="209"/>
                </a:cubicBezTo>
                <a:cubicBezTo>
                  <a:pt x="1215" y="236"/>
                  <a:pt x="1194" y="234"/>
                  <a:pt x="1155" y="209"/>
                </a:cubicBezTo>
                <a:cubicBezTo>
                  <a:pt x="1136" y="181"/>
                  <a:pt x="1081" y="288"/>
                  <a:pt x="1053" y="269"/>
                </a:cubicBezTo>
                <a:cubicBezTo>
                  <a:pt x="1021" y="220"/>
                  <a:pt x="1010" y="1"/>
                  <a:pt x="946" y="9"/>
                </a:cubicBezTo>
                <a:cubicBezTo>
                  <a:pt x="926" y="40"/>
                  <a:pt x="910" y="34"/>
                  <a:pt x="883" y="57"/>
                </a:cubicBezTo>
                <a:cubicBezTo>
                  <a:pt x="844" y="89"/>
                  <a:pt x="884" y="101"/>
                  <a:pt x="835" y="117"/>
                </a:cubicBezTo>
                <a:cubicBezTo>
                  <a:pt x="827" y="125"/>
                  <a:pt x="770" y="177"/>
                  <a:pt x="759" y="179"/>
                </a:cubicBezTo>
                <a:cubicBezTo>
                  <a:pt x="754" y="183"/>
                  <a:pt x="714" y="34"/>
                  <a:pt x="687" y="17"/>
                </a:cubicBezTo>
                <a:cubicBezTo>
                  <a:pt x="660" y="0"/>
                  <a:pt x="623" y="79"/>
                  <a:pt x="599" y="80"/>
                </a:cubicBezTo>
                <a:cubicBezTo>
                  <a:pt x="580" y="53"/>
                  <a:pt x="576" y="36"/>
                  <a:pt x="544" y="25"/>
                </a:cubicBezTo>
                <a:cubicBezTo>
                  <a:pt x="512" y="29"/>
                  <a:pt x="472" y="18"/>
                  <a:pt x="449" y="41"/>
                </a:cubicBezTo>
                <a:cubicBezTo>
                  <a:pt x="433" y="57"/>
                  <a:pt x="426" y="80"/>
                  <a:pt x="410" y="96"/>
                </a:cubicBezTo>
                <a:cubicBezTo>
                  <a:pt x="391" y="153"/>
                  <a:pt x="418" y="84"/>
                  <a:pt x="378" y="143"/>
                </a:cubicBezTo>
                <a:cubicBezTo>
                  <a:pt x="373" y="150"/>
                  <a:pt x="376" y="161"/>
                  <a:pt x="370" y="167"/>
                </a:cubicBezTo>
                <a:cubicBezTo>
                  <a:pt x="348" y="190"/>
                  <a:pt x="308" y="179"/>
                  <a:pt x="276" y="183"/>
                </a:cubicBezTo>
                <a:cubicBezTo>
                  <a:pt x="261" y="188"/>
                  <a:pt x="239" y="193"/>
                  <a:pt x="228" y="206"/>
                </a:cubicBezTo>
                <a:cubicBezTo>
                  <a:pt x="185" y="255"/>
                  <a:pt x="212" y="259"/>
                  <a:pt x="149" y="277"/>
                </a:cubicBezTo>
                <a:cubicBezTo>
                  <a:pt x="136" y="275"/>
                  <a:pt x="119" y="279"/>
                  <a:pt x="110" y="270"/>
                </a:cubicBezTo>
                <a:cubicBezTo>
                  <a:pt x="98" y="258"/>
                  <a:pt x="99" y="238"/>
                  <a:pt x="94" y="222"/>
                </a:cubicBezTo>
                <a:cubicBezTo>
                  <a:pt x="81" y="183"/>
                  <a:pt x="94" y="213"/>
                  <a:pt x="63" y="175"/>
                </a:cubicBezTo>
                <a:cubicBezTo>
                  <a:pt x="38" y="144"/>
                  <a:pt x="10" y="86"/>
                  <a:pt x="0" y="120"/>
                </a:cubicBezTo>
                <a:lnTo>
                  <a:pt x="4" y="378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28575" cmpd="sng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8679" name="Rectangle 10"/>
          <p:cNvSpPr>
            <a:spLocks noChangeArrowheads="1"/>
          </p:cNvSpPr>
          <p:nvPr/>
        </p:nvSpPr>
        <p:spPr bwMode="auto">
          <a:xfrm>
            <a:off x="250825" y="2997200"/>
            <a:ext cx="4249738" cy="2663825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Text Box 11"/>
          <p:cNvSpPr txBox="1">
            <a:spLocks noChangeArrowheads="1"/>
          </p:cNvSpPr>
          <p:nvPr/>
        </p:nvSpPr>
        <p:spPr bwMode="auto">
          <a:xfrm>
            <a:off x="1258888" y="472440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</a:t>
            </a:r>
            <a:r>
              <a:rPr lang="en-CA" baseline="-2500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28681" name="Text Box 12"/>
          <p:cNvSpPr txBox="1">
            <a:spLocks noChangeArrowheads="1"/>
          </p:cNvSpPr>
          <p:nvPr/>
        </p:nvSpPr>
        <p:spPr bwMode="auto">
          <a:xfrm>
            <a:off x="7453313" y="4652963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</a:t>
            </a:r>
            <a:r>
              <a:rPr lang="en-CA" baseline="-2500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28682" name="Rectangle 13"/>
          <p:cNvSpPr>
            <a:spLocks noChangeArrowheads="1"/>
          </p:cNvSpPr>
          <p:nvPr/>
        </p:nvSpPr>
        <p:spPr bwMode="auto">
          <a:xfrm>
            <a:off x="4716463" y="2997200"/>
            <a:ext cx="4249737" cy="2663825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83" name="Group 17"/>
          <p:cNvGrpSpPr>
            <a:grpSpLocks/>
          </p:cNvGrpSpPr>
          <p:nvPr/>
        </p:nvGrpSpPr>
        <p:grpSpPr bwMode="auto">
          <a:xfrm>
            <a:off x="7380288" y="4652963"/>
            <a:ext cx="503237" cy="504825"/>
            <a:chOff x="4604" y="2840"/>
            <a:chExt cx="499" cy="454"/>
          </a:xfrm>
        </p:grpSpPr>
        <p:sp>
          <p:nvSpPr>
            <p:cNvPr id="24610" name="Line 18"/>
            <p:cNvSpPr>
              <a:spLocks noChangeShapeType="1"/>
            </p:cNvSpPr>
            <p:nvPr/>
          </p:nvSpPr>
          <p:spPr bwMode="auto">
            <a:xfrm flipH="1">
              <a:off x="4604" y="2840"/>
              <a:ext cx="499" cy="454"/>
            </a:xfrm>
            <a:prstGeom prst="line">
              <a:avLst/>
            </a:prstGeom>
            <a:noFill/>
            <a:ln w="2857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611" name="Line 19"/>
            <p:cNvSpPr>
              <a:spLocks noChangeShapeType="1"/>
            </p:cNvSpPr>
            <p:nvPr/>
          </p:nvSpPr>
          <p:spPr bwMode="auto">
            <a:xfrm>
              <a:off x="4650" y="2886"/>
              <a:ext cx="408" cy="363"/>
            </a:xfrm>
            <a:prstGeom prst="line">
              <a:avLst/>
            </a:prstGeom>
            <a:noFill/>
            <a:ln w="2857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305174" name="Text Box 22"/>
          <p:cNvSpPr txBox="1">
            <a:spLocks noChangeArrowheads="1"/>
          </p:cNvSpPr>
          <p:nvPr/>
        </p:nvSpPr>
        <p:spPr bwMode="auto">
          <a:xfrm>
            <a:off x="4140200" y="57340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</a:t>
            </a:r>
            <a:r>
              <a:rPr lang="en-CA" baseline="-2500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</a:t>
            </a:r>
            <a:r>
              <a:rPr lang="en-CA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(u</a:t>
            </a:r>
            <a:r>
              <a:rPr lang="en-CA" baseline="-2500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</a:t>
            </a:r>
            <a:r>
              <a:rPr lang="en-CA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)…</a:t>
            </a:r>
          </a:p>
        </p:txBody>
      </p:sp>
      <p:sp>
        <p:nvSpPr>
          <p:cNvPr id="305175" name="Text Box 23"/>
          <p:cNvSpPr txBox="1">
            <a:spLocks noChangeArrowheads="1"/>
          </p:cNvSpPr>
          <p:nvPr/>
        </p:nvSpPr>
        <p:spPr bwMode="auto">
          <a:xfrm>
            <a:off x="5148263" y="5734050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</a:t>
            </a:r>
            <a:r>
              <a:rPr lang="en-CA" baseline="-2500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log 1/ </a:t>
            </a:r>
            <a:r>
              <a:rPr lang="el-GR" baseline="-2500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n-CA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(u</a:t>
            </a:r>
            <a:r>
              <a:rPr lang="en-CA" baseline="-2500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</a:t>
            </a:r>
            <a:r>
              <a:rPr lang="en-CA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8686" name="Text Box 28"/>
          <p:cNvSpPr txBox="1">
            <a:spLocks noChangeArrowheads="1"/>
          </p:cNvSpPr>
          <p:nvPr/>
        </p:nvSpPr>
        <p:spPr bwMode="auto">
          <a:xfrm>
            <a:off x="5724525" y="47244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</a:t>
            </a:r>
            <a:r>
              <a:rPr lang="en-CA" baseline="-2500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24591" name="Oval 29"/>
          <p:cNvSpPr>
            <a:spLocks noChangeArrowheads="1"/>
          </p:cNvSpPr>
          <p:nvPr/>
        </p:nvSpPr>
        <p:spPr bwMode="auto">
          <a:xfrm>
            <a:off x="5651500" y="4724400"/>
            <a:ext cx="576263" cy="576263"/>
          </a:xfrm>
          <a:prstGeom prst="ellips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5182" name="Oval 30"/>
          <p:cNvSpPr>
            <a:spLocks noChangeArrowheads="1"/>
          </p:cNvSpPr>
          <p:nvPr/>
        </p:nvSpPr>
        <p:spPr bwMode="auto">
          <a:xfrm>
            <a:off x="5643563" y="4714875"/>
            <a:ext cx="576262" cy="576263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5183" name="Oval 31"/>
          <p:cNvSpPr>
            <a:spLocks noChangeArrowheads="1"/>
          </p:cNvSpPr>
          <p:nvPr/>
        </p:nvSpPr>
        <p:spPr bwMode="auto">
          <a:xfrm>
            <a:off x="5643563" y="4714875"/>
            <a:ext cx="576262" cy="576263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3419475" y="6400800"/>
            <a:ext cx="2879725" cy="457200"/>
            <a:chOff x="2154" y="4032"/>
            <a:chExt cx="1814" cy="288"/>
          </a:xfrm>
        </p:grpSpPr>
        <p:sp>
          <p:nvSpPr>
            <p:cNvPr id="28709" name="Line 32"/>
            <p:cNvSpPr>
              <a:spLocks noChangeShapeType="1"/>
            </p:cNvSpPr>
            <p:nvPr/>
          </p:nvSpPr>
          <p:spPr bwMode="auto">
            <a:xfrm flipH="1">
              <a:off x="2154" y="4065"/>
              <a:ext cx="1814" cy="0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8710" name="Text Box 33"/>
            <p:cNvSpPr txBox="1">
              <a:spLocks noChangeArrowheads="1"/>
            </p:cNvSpPr>
            <p:nvPr/>
          </p:nvSpPr>
          <p:spPr bwMode="auto">
            <a:xfrm>
              <a:off x="2971" y="4032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>
                  <a:solidFill>
                    <a:schemeClr val="tx2"/>
                  </a:solidFill>
                  <a:sym typeface="Wingdings" pitchFamily="2" charset="2"/>
                </a:rPr>
                <a:t></a:t>
              </a: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3276600" y="5734050"/>
            <a:ext cx="3095625" cy="503238"/>
            <a:chOff x="2064" y="3612"/>
            <a:chExt cx="1950" cy="317"/>
          </a:xfrm>
        </p:grpSpPr>
        <p:sp>
          <p:nvSpPr>
            <p:cNvPr id="28707" name="Line 15"/>
            <p:cNvSpPr>
              <a:spLocks noChangeShapeType="1"/>
            </p:cNvSpPr>
            <p:nvPr/>
          </p:nvSpPr>
          <p:spPr bwMode="auto">
            <a:xfrm>
              <a:off x="2154" y="3929"/>
              <a:ext cx="1860" cy="0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8708" name="Rectangle 34"/>
            <p:cNvSpPr>
              <a:spLocks noChangeArrowheads="1"/>
            </p:cNvSpPr>
            <p:nvPr/>
          </p:nvSpPr>
          <p:spPr bwMode="auto">
            <a:xfrm>
              <a:off x="2064" y="3612"/>
              <a:ext cx="5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>
                  <a:solidFill>
                    <a:schemeClr val="tx2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h</a:t>
              </a:r>
              <a:r>
                <a:rPr lang="en-CA" baseline="-25000">
                  <a:solidFill>
                    <a:schemeClr val="tx2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3</a:t>
              </a:r>
              <a:r>
                <a:rPr lang="en-CA">
                  <a:solidFill>
                    <a:schemeClr val="tx2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(u</a:t>
              </a:r>
              <a:r>
                <a:rPr lang="en-CA" baseline="-25000">
                  <a:solidFill>
                    <a:schemeClr val="tx2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4</a:t>
              </a:r>
              <a:r>
                <a:rPr lang="en-CA">
                  <a:solidFill>
                    <a:schemeClr val="tx2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)</a:t>
              </a:r>
            </a:p>
          </p:txBody>
        </p:sp>
      </p:grpSp>
      <p:sp>
        <p:nvSpPr>
          <p:cNvPr id="305189" name="Oval 37"/>
          <p:cNvSpPr>
            <a:spLocks noChangeArrowheads="1"/>
          </p:cNvSpPr>
          <p:nvPr/>
        </p:nvSpPr>
        <p:spPr bwMode="auto">
          <a:xfrm>
            <a:off x="5643563" y="4714875"/>
            <a:ext cx="576262" cy="576263"/>
          </a:xfrm>
          <a:prstGeom prst="ellipse">
            <a:avLst/>
          </a:prstGeom>
          <a:noFill/>
          <a:ln w="76200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428625" y="3000375"/>
            <a:ext cx="606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CA" sz="3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  <a:sym typeface="Tahoma" pitchFamily="34" charset="0"/>
              </a:rPr>
              <a:t>P</a:t>
            </a:r>
            <a:r>
              <a:rPr lang="en-CA" sz="3200" kern="0" baseline="-250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X</a:t>
            </a:r>
            <a:endParaRPr lang="en-CA" sz="3200" dirty="0">
              <a:solidFill>
                <a:schemeClr val="tx2"/>
              </a:solidFill>
            </a:endParaRP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4857750" y="3000375"/>
            <a:ext cx="928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CA" sz="3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  <a:sym typeface="Tahoma" pitchFamily="34" charset="0"/>
              </a:rPr>
              <a:t>2P</a:t>
            </a:r>
            <a:r>
              <a:rPr lang="en-CA" sz="3200" kern="0" baseline="-250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Y</a:t>
            </a:r>
            <a:endParaRPr lang="en-CA" sz="3200" dirty="0">
              <a:solidFill>
                <a:schemeClr val="tx2"/>
              </a:solidFill>
            </a:endParaRPr>
          </a:p>
        </p:txBody>
      </p: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179388" y="5949950"/>
            <a:ext cx="606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CA" sz="3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  <a:sym typeface="Tahoma" pitchFamily="34" charset="0"/>
              </a:rPr>
              <a:t>P</a:t>
            </a:r>
            <a:r>
              <a:rPr lang="en-CA" sz="3200" kern="0" baseline="-250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X</a:t>
            </a:r>
            <a:endParaRPr lang="en-CA" sz="3200" dirty="0">
              <a:solidFill>
                <a:schemeClr val="tx2"/>
              </a:solidFill>
            </a:endParaRPr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7358063" y="5857875"/>
            <a:ext cx="669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CA" sz="3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  <a:sym typeface="Tahoma" pitchFamily="34" charset="0"/>
              </a:rPr>
              <a:t>P</a:t>
            </a:r>
            <a:r>
              <a:rPr lang="en-CA" sz="3200" kern="0" baseline="-250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Y</a:t>
            </a:r>
            <a:endParaRPr lang="en-CA" sz="3200" dirty="0">
              <a:solidFill>
                <a:schemeClr val="tx2"/>
              </a:solidFill>
            </a:endParaRPr>
          </a:p>
        </p:txBody>
      </p:sp>
      <p:sp>
        <p:nvSpPr>
          <p:cNvPr id="39" name="AutoShape 39"/>
          <p:cNvSpPr>
            <a:spLocks noChangeArrowheads="1"/>
          </p:cNvSpPr>
          <p:nvPr/>
        </p:nvSpPr>
        <p:spPr bwMode="auto">
          <a:xfrm>
            <a:off x="1619250" y="5949950"/>
            <a:ext cx="1439863" cy="719138"/>
          </a:xfrm>
          <a:prstGeom prst="cloudCallout">
            <a:avLst>
              <a:gd name="adj1" fmla="val -79329"/>
              <a:gd name="adj2" fmla="val -37194"/>
            </a:avLst>
          </a:prstGeom>
          <a:solidFill>
            <a:srgbClr val="3F691E"/>
          </a:solidFill>
          <a:ln w="25400" cap="flat">
            <a:solidFill>
              <a:srgbClr val="40404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en-CA" sz="3200" dirty="0">
                <a:solidFill>
                  <a:srgbClr val="F0EEC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  <a:sym typeface="Tahoma" pitchFamily="34" charset="0"/>
              </a:rPr>
              <a:t>u</a:t>
            </a:r>
            <a:r>
              <a:rPr lang="en-CA" sz="3200" baseline="-25000" dirty="0">
                <a:solidFill>
                  <a:srgbClr val="F0EEC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  <a:sym typeface="Tahoma" pitchFamily="34" charset="0"/>
              </a:rPr>
              <a:t>4</a:t>
            </a:r>
          </a:p>
        </p:txBody>
      </p:sp>
      <p:sp>
        <p:nvSpPr>
          <p:cNvPr id="42" name="AutoShape 39"/>
          <p:cNvSpPr>
            <a:spLocks noChangeArrowheads="1"/>
          </p:cNvSpPr>
          <p:nvPr/>
        </p:nvSpPr>
        <p:spPr bwMode="auto">
          <a:xfrm>
            <a:off x="6429375" y="5286375"/>
            <a:ext cx="1439863" cy="719138"/>
          </a:xfrm>
          <a:prstGeom prst="cloudCallout">
            <a:avLst>
              <a:gd name="adj1" fmla="val 55777"/>
              <a:gd name="adj2" fmla="val 37601"/>
            </a:avLst>
          </a:prstGeom>
          <a:solidFill>
            <a:srgbClr val="FF0000"/>
          </a:solidFill>
          <a:ln w="25400" cap="flat">
            <a:solidFill>
              <a:srgbClr val="40404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en-CA" sz="3200" dirty="0">
                <a:solidFill>
                  <a:srgbClr val="F0EEC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  <a:sym typeface="Tahoma" pitchFamily="34" charset="0"/>
              </a:rPr>
              <a:t>u</a:t>
            </a:r>
            <a:r>
              <a:rPr lang="en-CA" sz="3200" baseline="-25000" dirty="0">
                <a:solidFill>
                  <a:srgbClr val="F0EEC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  <a:sym typeface="Tahoma" pitchFamily="34" charset="0"/>
              </a:rPr>
              <a:t>4</a:t>
            </a:r>
          </a:p>
        </p:txBody>
      </p:sp>
      <p:sp>
        <p:nvSpPr>
          <p:cNvPr id="28702" name="Text Box 27"/>
          <p:cNvSpPr txBox="1">
            <a:spLocks noChangeArrowheads="1"/>
          </p:cNvSpPr>
          <p:nvPr/>
        </p:nvSpPr>
        <p:spPr bwMode="auto">
          <a:xfrm>
            <a:off x="6500813" y="6350000"/>
            <a:ext cx="20081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</a:t>
            </a:r>
            <a:r>
              <a:rPr lang="en-CA" baseline="-2500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CA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(u</a:t>
            </a:r>
            <a:r>
              <a:rPr lang="en-CA" baseline="-2500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</a:t>
            </a:r>
            <a:r>
              <a:rPr lang="en-CA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), h</a:t>
            </a:r>
            <a:r>
              <a:rPr lang="en-CA" baseline="-2500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CA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(u</a:t>
            </a:r>
            <a:r>
              <a:rPr lang="en-CA" baseline="-2500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</a:t>
            </a:r>
            <a:r>
              <a:rPr lang="en-CA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>
              <a:spcBef>
                <a:spcPct val="50000"/>
              </a:spcBef>
            </a:pPr>
            <a:endParaRPr lang="en-CA">
              <a:solidFill>
                <a:schemeClr val="tx2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8703" name="Text Box 8"/>
          <p:cNvSpPr txBox="1">
            <a:spLocks noChangeArrowheads="1"/>
          </p:cNvSpPr>
          <p:nvPr/>
        </p:nvSpPr>
        <p:spPr bwMode="auto">
          <a:xfrm>
            <a:off x="0" y="2643188"/>
            <a:ext cx="382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320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1</a:t>
            </a:r>
            <a:endParaRPr lang="en-CA" sz="3200">
              <a:solidFill>
                <a:schemeClr val="tx2"/>
              </a:solidFill>
            </a:endParaRPr>
          </a:p>
        </p:txBody>
      </p:sp>
      <p:sp>
        <p:nvSpPr>
          <p:cNvPr id="28704" name="Text Box 8"/>
          <p:cNvSpPr txBox="1">
            <a:spLocks noChangeArrowheads="1"/>
          </p:cNvSpPr>
          <p:nvPr/>
        </p:nvSpPr>
        <p:spPr bwMode="auto">
          <a:xfrm>
            <a:off x="8761413" y="2643188"/>
            <a:ext cx="382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320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1</a:t>
            </a:r>
            <a:endParaRPr lang="en-CA" sz="3200">
              <a:solidFill>
                <a:schemeClr val="tx2"/>
              </a:solidFill>
            </a:endParaRPr>
          </a:p>
        </p:txBody>
      </p:sp>
      <p:sp>
        <p:nvSpPr>
          <p:cNvPr id="28705" name="Text Box 8"/>
          <p:cNvSpPr txBox="1">
            <a:spLocks noChangeArrowheads="1"/>
          </p:cNvSpPr>
          <p:nvPr/>
        </p:nvSpPr>
        <p:spPr bwMode="auto">
          <a:xfrm>
            <a:off x="0" y="5286375"/>
            <a:ext cx="382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320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0</a:t>
            </a:r>
            <a:endParaRPr lang="en-CA" sz="3200">
              <a:solidFill>
                <a:schemeClr val="tx2"/>
              </a:solidFill>
            </a:endParaRPr>
          </a:p>
        </p:txBody>
      </p:sp>
      <p:sp>
        <p:nvSpPr>
          <p:cNvPr id="28706" name="Text Box 8"/>
          <p:cNvSpPr txBox="1">
            <a:spLocks noChangeArrowheads="1"/>
          </p:cNvSpPr>
          <p:nvPr/>
        </p:nvSpPr>
        <p:spPr bwMode="auto">
          <a:xfrm>
            <a:off x="8761413" y="5286375"/>
            <a:ext cx="382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320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0</a:t>
            </a:r>
            <a:endParaRPr lang="en-CA" sz="3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06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0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0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74" grpId="0"/>
      <p:bldP spid="305175" grpId="0"/>
      <p:bldP spid="24591" grpId="0" animBg="1"/>
      <p:bldP spid="305182" grpId="0" animBg="1"/>
      <p:bldP spid="305183" grpId="0" animBg="1"/>
      <p:bldP spid="305189" grpId="0" animBg="1"/>
      <p:bldP spid="4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F95B95-DDB0-426A-B4F4-D843CD41F6FF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Analysis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If </a:t>
            </a:r>
            <a:r>
              <a:rPr lang="en-CA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P</a:t>
            </a:r>
            <a:r>
              <a:rPr lang="en-CA" baseline="-25000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n-CA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(u</a:t>
            </a:r>
            <a:r>
              <a:rPr lang="en-CA" baseline="-25000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</a:t>
            </a:r>
            <a:r>
              <a:rPr lang="en-CA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)≈2</a:t>
            </a:r>
            <a:r>
              <a:rPr lang="en-CA" baseline="30000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 </a:t>
            </a:r>
            <a:r>
              <a:rPr lang="en-CA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P</a:t>
            </a:r>
            <a:r>
              <a:rPr lang="en-CA" baseline="-25000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</a:t>
            </a:r>
            <a:r>
              <a:rPr lang="en-CA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(u</a:t>
            </a:r>
            <a:r>
              <a:rPr lang="en-CA" baseline="-25000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</a:t>
            </a:r>
            <a:r>
              <a:rPr lang="en-CA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CA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then the protocol will reach round </a:t>
            </a:r>
            <a:r>
              <a:rPr lang="en-CA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</a:t>
            </a:r>
            <a:r>
              <a:rPr lang="en-CA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of doubling.</a:t>
            </a:r>
          </a:p>
          <a:p>
            <a:r>
              <a:rPr lang="en-CA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There will be </a:t>
            </a:r>
            <a:r>
              <a:rPr lang="en-CA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≈2</a:t>
            </a:r>
            <a:r>
              <a:rPr lang="en-CA" baseline="30000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</a:t>
            </a:r>
            <a:r>
              <a:rPr lang="en-CA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candidates.</a:t>
            </a:r>
          </a:p>
          <a:p>
            <a:r>
              <a:rPr lang="en-CA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About </a:t>
            </a:r>
            <a:r>
              <a:rPr lang="en-CA" dirty="0" err="1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k+log</a:t>
            </a:r>
            <a:r>
              <a:rPr lang="en-CA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1/</a:t>
            </a:r>
            <a:r>
              <a:rPr lang="el-GR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n-CA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hashes.</a:t>
            </a:r>
          </a:p>
          <a:p>
            <a:r>
              <a:rPr lang="en-CA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The contribution of </a:t>
            </a:r>
            <a:r>
              <a:rPr lang="en-CA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</a:t>
            </a:r>
            <a:r>
              <a:rPr lang="en-CA" baseline="-25000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</a:t>
            </a:r>
            <a:r>
              <a:rPr lang="en-CA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to cost: </a:t>
            </a:r>
          </a:p>
          <a:p>
            <a:pPr lvl="1"/>
            <a:r>
              <a:rPr lang="en-CA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P</a:t>
            </a:r>
            <a:r>
              <a:rPr lang="en-CA" baseline="-25000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n-CA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(u</a:t>
            </a:r>
            <a:r>
              <a:rPr lang="en-CA" baseline="-25000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</a:t>
            </a:r>
            <a:r>
              <a:rPr lang="en-CA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(log </a:t>
            </a:r>
            <a:r>
              <a:rPr lang="en-CA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P</a:t>
            </a:r>
            <a:r>
              <a:rPr lang="en-CA" baseline="-25000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n-CA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(u</a:t>
            </a:r>
            <a:r>
              <a:rPr lang="en-CA" baseline="-25000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</a:t>
            </a:r>
            <a:r>
              <a:rPr lang="en-CA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)/</a:t>
            </a:r>
            <a:r>
              <a:rPr lang="en-CA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P</a:t>
            </a:r>
            <a:r>
              <a:rPr lang="en-CA" baseline="-25000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CA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(u</a:t>
            </a:r>
            <a:r>
              <a:rPr lang="en-CA" baseline="-25000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</a:t>
            </a:r>
            <a:r>
              <a:rPr lang="en-CA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+ log 1/</a:t>
            </a:r>
            <a:r>
              <a:rPr lang="el-GR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n-CA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).</a:t>
            </a:r>
          </a:p>
        </p:txBody>
      </p:sp>
      <p:graphicFrame>
        <p:nvGraphicFramePr>
          <p:cNvPr id="306180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124075" y="5565775"/>
          <a:ext cx="4537075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59" name="Equation" r:id="rId3" imgW="2019300" imgH="431800" progId="Equation.3">
                  <p:embed/>
                </p:oleObj>
              </mc:Choice>
              <mc:Fallback>
                <p:oleObj name="Equation" r:id="rId3" imgW="2019300" imgH="4318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5565775"/>
                        <a:ext cx="4537075" cy="9699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xplosion 2 1"/>
          <p:cNvSpPr/>
          <p:nvPr/>
        </p:nvSpPr>
        <p:spPr>
          <a:xfrm>
            <a:off x="6633882" y="4724400"/>
            <a:ext cx="2411506" cy="1954306"/>
          </a:xfrm>
          <a:prstGeom prst="irregularSeal2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Calibri" pitchFamily="34" charset="0"/>
                <a:cs typeface="Calibri" pitchFamily="34" charset="0"/>
              </a:rPr>
              <a:t>Done!</a:t>
            </a:r>
            <a:endParaRPr lang="en-CA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35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3655"/>
            <a:ext cx="7772400" cy="1143000"/>
          </a:xfrm>
        </p:spPr>
        <p:txBody>
          <a:bodyPr/>
          <a:lstStyle/>
          <a:p>
            <a:r>
              <a:rPr lang="en-CA" dirty="0" smtClean="0"/>
              <a:t>Directions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3183"/>
            <a:ext cx="7818120" cy="4524103"/>
          </a:xfrm>
        </p:spPr>
        <p:txBody>
          <a:bodyPr/>
          <a:lstStyle/>
          <a:p>
            <a:r>
              <a:rPr lang="en-CA" dirty="0" smtClean="0"/>
              <a:t>Can interactive communication be fully compressed? </a:t>
            </a:r>
            <a:r>
              <a:rPr lang="en-CA" dirty="0" smtClean="0">
                <a:solidFill>
                  <a:schemeClr val="tx2"/>
                </a:solidFill>
              </a:rPr>
              <a:t>R(F</a:t>
            </a:r>
            <a:r>
              <a:rPr lang="en-CA" dirty="0">
                <a:solidFill>
                  <a:schemeClr val="tx2"/>
                </a:solidFill>
              </a:rPr>
              <a:t>, </a:t>
            </a:r>
            <a:r>
              <a:rPr lang="el-GR" dirty="0">
                <a:solidFill>
                  <a:schemeClr val="tx2"/>
                </a:solidFill>
              </a:rPr>
              <a:t>ε</a:t>
            </a:r>
            <a:r>
              <a:rPr lang="en-CA" dirty="0" smtClean="0">
                <a:solidFill>
                  <a:schemeClr val="tx2"/>
                </a:solidFill>
              </a:rPr>
              <a:t>) = I(F, </a:t>
            </a:r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en-CA" dirty="0" smtClean="0">
                <a:solidFill>
                  <a:schemeClr val="tx2"/>
                </a:solidFill>
              </a:rPr>
              <a:t>)?</a:t>
            </a:r>
          </a:p>
          <a:p>
            <a:r>
              <a:rPr lang="en-CA" dirty="0" smtClean="0"/>
              <a:t>What is the relationship between</a:t>
            </a:r>
            <a:r>
              <a:rPr lang="en-CA" dirty="0" smtClean="0">
                <a:solidFill>
                  <a:schemeClr val="tx2"/>
                </a:solidFill>
              </a:rPr>
              <a:t> </a:t>
            </a:r>
            <a:r>
              <a:rPr lang="en-CA" dirty="0">
                <a:solidFill>
                  <a:schemeClr val="tx2"/>
                </a:solidFill>
              </a:rPr>
              <a:t>I(F, </a:t>
            </a:r>
            <a:r>
              <a:rPr lang="el-GR" dirty="0">
                <a:solidFill>
                  <a:schemeClr val="tx2"/>
                </a:solidFill>
              </a:rPr>
              <a:t>ε</a:t>
            </a:r>
            <a:r>
              <a:rPr lang="en-CA" dirty="0" smtClean="0">
                <a:solidFill>
                  <a:schemeClr val="tx2"/>
                </a:solidFill>
              </a:rPr>
              <a:t>), </a:t>
            </a:r>
            <a:r>
              <a:rPr lang="en-CA" dirty="0" err="1" smtClean="0">
                <a:solidFill>
                  <a:schemeClr val="tx2"/>
                </a:solidFill>
              </a:rPr>
              <a:t>I</a:t>
            </a:r>
            <a:r>
              <a:rPr lang="en-CA" baseline="-25000" dirty="0" err="1" smtClean="0">
                <a:solidFill>
                  <a:schemeClr val="tx2"/>
                </a:solidFill>
              </a:rPr>
              <a:t>ext</a:t>
            </a:r>
            <a:r>
              <a:rPr lang="en-CA" dirty="0" smtClean="0">
                <a:solidFill>
                  <a:schemeClr val="tx2"/>
                </a:solidFill>
              </a:rPr>
              <a:t>(F</a:t>
            </a:r>
            <a:r>
              <a:rPr lang="en-CA" dirty="0">
                <a:solidFill>
                  <a:schemeClr val="tx2"/>
                </a:solidFill>
              </a:rPr>
              <a:t>, </a:t>
            </a:r>
            <a:r>
              <a:rPr lang="el-GR" dirty="0">
                <a:solidFill>
                  <a:schemeClr val="tx2"/>
                </a:solidFill>
              </a:rPr>
              <a:t>ε</a:t>
            </a:r>
            <a:r>
              <a:rPr lang="en-CA" dirty="0" smtClean="0">
                <a:solidFill>
                  <a:schemeClr val="tx2"/>
                </a:solidFill>
              </a:rPr>
              <a:t>) </a:t>
            </a:r>
            <a:r>
              <a:rPr lang="en-CA" dirty="0"/>
              <a:t>and </a:t>
            </a:r>
            <a:r>
              <a:rPr lang="en-CA" dirty="0">
                <a:solidFill>
                  <a:schemeClr val="tx2"/>
                </a:solidFill>
              </a:rPr>
              <a:t>R(F, </a:t>
            </a:r>
            <a:r>
              <a:rPr lang="el-GR" dirty="0">
                <a:solidFill>
                  <a:schemeClr val="tx2"/>
                </a:solidFill>
              </a:rPr>
              <a:t>ε</a:t>
            </a:r>
            <a:r>
              <a:rPr lang="en-CA" dirty="0" smtClean="0">
                <a:solidFill>
                  <a:schemeClr val="tx2"/>
                </a:solidFill>
              </a:rPr>
              <a:t>)?</a:t>
            </a:r>
          </a:p>
          <a:p>
            <a:r>
              <a:rPr lang="en-CA" dirty="0" smtClean="0"/>
              <a:t>Many other questions on interactive coding theory!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9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3EFDBD-AF72-4C83-A287-B78F33965C2B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700213"/>
            <a:ext cx="7772400" cy="1143000"/>
          </a:xfrm>
        </p:spPr>
        <p:txBody>
          <a:bodyPr/>
          <a:lstStyle/>
          <a:p>
            <a:pPr eaLnBrk="1" hangingPunct="1"/>
            <a:r>
              <a:rPr lang="en-US" sz="7200" smtClean="0"/>
              <a:t>Thank You</a:t>
            </a:r>
          </a:p>
        </p:txBody>
      </p:sp>
      <p:pic>
        <p:nvPicPr>
          <p:cNvPr id="37892" name="Picture 3" descr="so0103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5" y="3213100"/>
            <a:ext cx="27273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774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37360"/>
            <a:ext cx="7909560" cy="4853940"/>
          </a:xfrm>
        </p:spPr>
        <p:txBody>
          <a:bodyPr/>
          <a:lstStyle/>
          <a:p>
            <a:r>
              <a:rPr lang="en-US" dirty="0" smtClean="0"/>
              <a:t>Can measure the cost of storing a random variable </a:t>
            </a:r>
            <a:r>
              <a:rPr lang="en-US" dirty="0" smtClean="0">
                <a:solidFill>
                  <a:schemeClr val="tx2"/>
                </a:solidFill>
              </a:rPr>
              <a:t>X</a:t>
            </a:r>
            <a:r>
              <a:rPr lang="en-US" dirty="0" smtClean="0"/>
              <a:t> very precisely. </a:t>
            </a:r>
          </a:p>
          <a:p>
            <a:r>
              <a:rPr lang="en-US" dirty="0" smtClean="0"/>
              <a:t>Entropy: </a:t>
            </a:r>
            <a:r>
              <a:rPr lang="en-US" dirty="0" smtClean="0">
                <a:solidFill>
                  <a:schemeClr val="tx2"/>
                </a:solidFill>
                <a:ea typeface="Calibri" pitchFamily="34" charset="0"/>
                <a:sym typeface="Tahoma" pitchFamily="34" charset="0"/>
              </a:rPr>
              <a:t>H(X) = ∑Pr[X=x] log(1/</a:t>
            </a:r>
            <a:r>
              <a:rPr lang="en-US" dirty="0" err="1" smtClean="0">
                <a:solidFill>
                  <a:schemeClr val="tx2"/>
                </a:solidFill>
                <a:ea typeface="Calibri" pitchFamily="34" charset="0"/>
                <a:sym typeface="Tahoma" pitchFamily="34" charset="0"/>
              </a:rPr>
              <a:t>Pr</a:t>
            </a:r>
            <a:r>
              <a:rPr lang="en-US" dirty="0" smtClean="0">
                <a:solidFill>
                  <a:schemeClr val="tx2"/>
                </a:solidFill>
                <a:ea typeface="Calibri" pitchFamily="34" charset="0"/>
                <a:sym typeface="Tahoma" pitchFamily="34" charset="0"/>
              </a:rPr>
              <a:t>[X=x]).</a:t>
            </a:r>
            <a:endParaRPr lang="en-US" dirty="0" smtClean="0">
              <a:ea typeface="Calibri" pitchFamily="34" charset="0"/>
              <a:sym typeface="Tahoma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ea typeface="Calibri" pitchFamily="34" charset="0"/>
                <a:sym typeface="Tahoma" pitchFamily="34" charset="0"/>
              </a:rPr>
              <a:t>H(X) </a:t>
            </a:r>
            <a:r>
              <a:rPr lang="en-US" dirty="0" smtClean="0">
                <a:ea typeface="Calibri" pitchFamily="34" charset="0"/>
                <a:sym typeface="Tahoma" pitchFamily="34" charset="0"/>
              </a:rPr>
              <a:t>measures the average amount of information a sample from </a:t>
            </a:r>
            <a:r>
              <a:rPr lang="en-US" dirty="0" smtClean="0">
                <a:solidFill>
                  <a:schemeClr val="tx2"/>
                </a:solidFill>
                <a:ea typeface="Calibri" pitchFamily="34" charset="0"/>
                <a:sym typeface="Tahoma" pitchFamily="34" charset="0"/>
              </a:rPr>
              <a:t>X</a:t>
            </a:r>
            <a:r>
              <a:rPr lang="en-US" dirty="0" smtClean="0">
                <a:ea typeface="Calibri" pitchFamily="34" charset="0"/>
                <a:sym typeface="Tahoma" pitchFamily="34" charset="0"/>
              </a:rPr>
              <a:t> reveals. </a:t>
            </a:r>
          </a:p>
          <a:p>
            <a:r>
              <a:rPr lang="en-US" dirty="0" smtClean="0">
                <a:ea typeface="Calibri" pitchFamily="34" charset="0"/>
                <a:sym typeface="Tahoma" pitchFamily="34" charset="0"/>
              </a:rPr>
              <a:t>A uniformly random string of </a:t>
            </a:r>
            <a:r>
              <a:rPr lang="en-US" dirty="0" smtClean="0">
                <a:solidFill>
                  <a:schemeClr val="tx2"/>
                </a:solidFill>
                <a:ea typeface="Calibri" pitchFamily="34" charset="0"/>
                <a:sym typeface="Tahoma" pitchFamily="34" charset="0"/>
              </a:rPr>
              <a:t>1,000 </a:t>
            </a:r>
            <a:r>
              <a:rPr lang="en-US" dirty="0" smtClean="0">
                <a:ea typeface="Calibri" pitchFamily="34" charset="0"/>
                <a:sym typeface="Tahoma" pitchFamily="34" charset="0"/>
              </a:rPr>
              <a:t>bits has </a:t>
            </a:r>
            <a:r>
              <a:rPr lang="en-US" dirty="0" smtClean="0">
                <a:solidFill>
                  <a:schemeClr val="tx2"/>
                </a:solidFill>
                <a:ea typeface="Calibri" pitchFamily="34" charset="0"/>
                <a:sym typeface="Tahoma" pitchFamily="34" charset="0"/>
              </a:rPr>
              <a:t>1,000 </a:t>
            </a:r>
            <a:r>
              <a:rPr lang="en-US" dirty="0" smtClean="0">
                <a:ea typeface="Calibri" pitchFamily="34" charset="0"/>
                <a:sym typeface="Tahoma" pitchFamily="34" charset="0"/>
              </a:rPr>
              <a:t>bits of entropy.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5740" y="169524"/>
            <a:ext cx="1171894" cy="1654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2416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37360"/>
            <a:ext cx="7909560" cy="4853940"/>
          </a:xfrm>
        </p:spPr>
        <p:txBody>
          <a:bodyPr/>
          <a:lstStyle/>
          <a:p>
            <a:endParaRPr lang="en-US" dirty="0" smtClean="0">
              <a:ea typeface="Calibri" pitchFamily="34" charset="0"/>
              <a:sym typeface="Tahoma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5740" y="169524"/>
            <a:ext cx="1171894" cy="1654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60744" cy="138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62940" y="1866900"/>
            <a:ext cx="7909560" cy="485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H(X) = ∑Pr[X=x] log(1/Pr[X=x]).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noProof="0" dirty="0" smtClean="0"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The ZIP algorithm works because 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	</a:t>
            </a:r>
            <a:r>
              <a:rPr kumimoji="0" lang="en-US" sz="3200" b="0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H(X=</a:t>
            </a:r>
            <a:r>
              <a:rPr kumimoji="0" lang="en-US" sz="3200" b="0" i="1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typical</a:t>
            </a:r>
            <a:r>
              <a:rPr kumimoji="0" lang="en-US" sz="3200" b="0" i="0" u="none" strike="noStrike" kern="0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 1MB file) &lt; 8Mbits.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  <a:sym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P[“Hello,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 my name is Bob”] &gt;&gt;               				P[“h)2cjCv9]dsnC1=Ns{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da</a:t>
            </a:r>
            <a:r>
              <a:rPr lang="en-US" sz="3200" kern="0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3”].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For one-way encoding, </a:t>
            </a:r>
            <a:r>
              <a:rPr lang="en-US" sz="3200" i="1" kern="0" dirty="0" smtClean="0"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Shannon’s source coding theorem </a:t>
            </a:r>
            <a:r>
              <a:rPr lang="en-US" sz="3200" kern="0" dirty="0" smtClean="0"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states that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4400" kern="0" dirty="0" smtClean="0">
                <a:latin typeface="Calibri" pitchFamily="34" charset="0"/>
                <a:ea typeface="Calibri" pitchFamily="34" charset="0"/>
                <a:cs typeface="Calibri" pitchFamily="34" charset="0"/>
                <a:sym typeface="Tahoma" pitchFamily="34" charset="0"/>
              </a:rPr>
              <a:t>Communication ≈ Information.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  <a:sym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56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37360"/>
            <a:ext cx="7909560" cy="4853940"/>
          </a:xfrm>
        </p:spPr>
        <p:txBody>
          <a:bodyPr/>
          <a:lstStyle/>
          <a:p>
            <a:pPr>
              <a:buNone/>
            </a:pPr>
            <a:endParaRPr lang="en-US" dirty="0" smtClean="0">
              <a:ea typeface="Calibri" pitchFamily="34" charset="0"/>
              <a:sym typeface="Tahoma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5740" y="169524"/>
            <a:ext cx="1171894" cy="1654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60744" cy="138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62940" y="1866900"/>
            <a:ext cx="7909560" cy="259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The problem of sending many samples of </a:t>
            </a: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can be implemented in </a:t>
            </a: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H(X)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communication on average.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The problem of sending </a:t>
            </a:r>
            <a:r>
              <a:rPr lang="en-US" sz="3200" i="1" dirty="0" smtClean="0">
                <a:latin typeface="Calibri" pitchFamily="34" charset="0"/>
                <a:cs typeface="Calibri" pitchFamily="34" charset="0"/>
              </a:rPr>
              <a:t>a single sample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of X can be implemented in </a:t>
            </a: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&lt;H(X)+1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communication in expectation. 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endParaRPr kumimoji="0" lang="en-US" sz="3200" b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7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86" y="360218"/>
            <a:ext cx="7772400" cy="1143000"/>
          </a:xfrm>
        </p:spPr>
        <p:txBody>
          <a:bodyPr/>
          <a:lstStyle/>
          <a:p>
            <a:r>
              <a:rPr lang="en-US" dirty="0" smtClean="0"/>
              <a:t>Communication complexity [Yao]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243" y="2050869"/>
            <a:ext cx="7772400" cy="4183675"/>
          </a:xfrm>
        </p:spPr>
        <p:txBody>
          <a:bodyPr/>
          <a:lstStyle/>
          <a:p>
            <a:r>
              <a:rPr lang="en-US" dirty="0" smtClean="0"/>
              <a:t>Focus on the </a:t>
            </a:r>
            <a:r>
              <a:rPr lang="en-US" i="1" dirty="0" smtClean="0"/>
              <a:t>two party</a:t>
            </a:r>
            <a:r>
              <a:rPr lang="en-US" dirty="0" smtClean="0"/>
              <a:t> setting.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81890" y="4541771"/>
            <a:ext cx="1494175" cy="1682835"/>
            <a:chOff x="1095727" y="3635956"/>
            <a:chExt cx="1009787" cy="1029206"/>
          </a:xfrm>
        </p:grpSpPr>
        <p:pic>
          <p:nvPicPr>
            <p:cNvPr id="12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727" y="3635956"/>
              <a:ext cx="1009787" cy="1029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800514" y="4306118"/>
              <a:ext cx="303099" cy="356263"/>
            </a:xfrm>
            <a:prstGeom prst="rect">
              <a:avLst/>
            </a:prstGeom>
            <a:solidFill>
              <a:srgbClr val="FFFFFF">
                <a:alpha val="4509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CA" sz="3200" b="1" dirty="0" smtClean="0">
                  <a:solidFill>
                    <a:schemeClr val="bg1"/>
                  </a:solidFill>
                  <a:latin typeface="+mj-lt"/>
                </a:rPr>
                <a:t>A</a:t>
              </a:r>
              <a:endParaRPr lang="en-CA" sz="3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830943" y="4541772"/>
            <a:ext cx="1415918" cy="1684745"/>
            <a:chOff x="1043609" y="4305122"/>
            <a:chExt cx="1007100" cy="1097679"/>
          </a:xfrm>
        </p:grpSpPr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9" y="4305122"/>
              <a:ext cx="1007100" cy="1097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1727420" y="5017486"/>
              <a:ext cx="318689" cy="381004"/>
            </a:xfrm>
            <a:prstGeom prst="rect">
              <a:avLst/>
            </a:prstGeom>
            <a:solidFill>
              <a:srgbClr val="FFFFFF">
                <a:alpha val="4509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CA" sz="3200" b="1" dirty="0" smtClean="0">
                  <a:solidFill>
                    <a:schemeClr val="bg1"/>
                  </a:solidFill>
                  <a:latin typeface="+mj-lt"/>
                </a:rPr>
                <a:t>B</a:t>
              </a:r>
              <a:endParaRPr lang="en-CA" sz="3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6" name="Cloud Callout 15"/>
          <p:cNvSpPr/>
          <p:nvPr/>
        </p:nvSpPr>
        <p:spPr>
          <a:xfrm>
            <a:off x="566777" y="3393105"/>
            <a:ext cx="1609647" cy="869058"/>
          </a:xfrm>
          <a:prstGeom prst="cloudCallout">
            <a:avLst>
              <a:gd name="adj1" fmla="val 9214"/>
              <a:gd name="adj2" fmla="val 96413"/>
            </a:avLst>
          </a:prstGeom>
          <a:solidFill>
            <a:srgbClr val="FF99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X</a:t>
            </a:r>
            <a:endParaRPr lang="en-US" sz="3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Cloud Callout 16"/>
          <p:cNvSpPr/>
          <p:nvPr/>
        </p:nvSpPr>
        <p:spPr>
          <a:xfrm>
            <a:off x="6757239" y="3386807"/>
            <a:ext cx="1609647" cy="869058"/>
          </a:xfrm>
          <a:prstGeom prst="cloudCallout">
            <a:avLst>
              <a:gd name="adj1" fmla="val -10504"/>
              <a:gd name="adj2" fmla="val 92935"/>
            </a:avLst>
          </a:prstGeom>
          <a:solidFill>
            <a:srgbClr val="99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62352" y="3408218"/>
            <a:ext cx="3650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A &amp; B implement a functionality </a:t>
            </a: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F(X,Y)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9" name="Cloud Callout 18"/>
          <p:cNvSpPr/>
          <p:nvPr/>
        </p:nvSpPr>
        <p:spPr>
          <a:xfrm>
            <a:off x="2728085" y="4662684"/>
            <a:ext cx="3430889" cy="1027755"/>
          </a:xfrm>
          <a:prstGeom prst="cloudCallout">
            <a:avLst>
              <a:gd name="adj1" fmla="val -65327"/>
              <a:gd name="adj2" fmla="val -27206"/>
            </a:avLst>
          </a:prstGeom>
          <a:solidFill>
            <a:srgbClr val="FFFF66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loud Callout 19"/>
          <p:cNvSpPr/>
          <p:nvPr/>
        </p:nvSpPr>
        <p:spPr>
          <a:xfrm>
            <a:off x="2729344" y="4671501"/>
            <a:ext cx="3430889" cy="1027755"/>
          </a:xfrm>
          <a:prstGeom prst="cloudCallout">
            <a:avLst>
              <a:gd name="adj1" fmla="val 65731"/>
              <a:gd name="adj2" fmla="val -43383"/>
            </a:avLst>
          </a:prstGeom>
          <a:solidFill>
            <a:srgbClr val="FFFF66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F(X,Y)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01398" y="5812611"/>
            <a:ext cx="3650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e.g. </a:t>
            </a: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F(X,Y) = “X=Y?”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/>
      <p:bldP spid="19" grpId="0" animBg="1"/>
      <p:bldP spid="20" grpId="0" animBg="1"/>
      <p:bldP spid="22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FF9900"/>
      </a:accent1>
      <a:accent2>
        <a:srgbClr val="00FFFF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66"/>
    </a:dk2>
    <a:lt2>
      <a:srgbClr val="FFFF00"/>
    </a:lt2>
    <a:accent1>
      <a:srgbClr val="FF9900"/>
    </a:accent1>
    <a:accent2>
      <a:srgbClr val="00FFFF"/>
    </a:accent2>
    <a:accent3>
      <a:srgbClr val="AAAAB8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29321</TotalTime>
  <Words>2390</Words>
  <Application>Microsoft Office PowerPoint</Application>
  <PresentationFormat>On-screen Show (4:3)</PresentationFormat>
  <Paragraphs>459</Paragraphs>
  <Slides>54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Default Design</vt:lpstr>
      <vt:lpstr>Equation</vt:lpstr>
      <vt:lpstr>Information and interactive computation</vt:lpstr>
      <vt:lpstr>Prelude: one-way communication</vt:lpstr>
      <vt:lpstr>One-way communication</vt:lpstr>
      <vt:lpstr>Coding for one-way communication</vt:lpstr>
      <vt:lpstr>Interactive computation</vt:lpstr>
      <vt:lpstr>Efficient encoding</vt:lpstr>
      <vt:lpstr>Efficient encoding</vt:lpstr>
      <vt:lpstr>Efficient encoding</vt:lpstr>
      <vt:lpstr>Communication complexity [Yao]</vt:lpstr>
      <vt:lpstr>Communication complexity</vt:lpstr>
      <vt:lpstr>Distributional communication complexity</vt:lpstr>
      <vt:lpstr>Example</vt:lpstr>
      <vt:lpstr>Randomized communication complexity</vt:lpstr>
      <vt:lpstr>A note about the model</vt:lpstr>
      <vt:lpstr>The communication complexity of EQ(X,Y)</vt:lpstr>
      <vt:lpstr>Information in a two-way channel</vt:lpstr>
      <vt:lpstr>Entropy of interactive computation</vt:lpstr>
      <vt:lpstr>One more definition:  Mutual Information</vt:lpstr>
      <vt:lpstr>Information cost of a protocol</vt:lpstr>
      <vt:lpstr>Information cost of a protocol </vt:lpstr>
      <vt:lpstr>External information cost</vt:lpstr>
      <vt:lpstr>Another view on I and Iext</vt:lpstr>
      <vt:lpstr>Example</vt:lpstr>
      <vt:lpstr>Example</vt:lpstr>
      <vt:lpstr>The (distributional) information cost of a problem F</vt:lpstr>
      <vt:lpstr>I(F,μ,ε) vs. C(F,μ,ε): compressing interactive computation</vt:lpstr>
      <vt:lpstr>The big question</vt:lpstr>
      <vt:lpstr>Compression results we know</vt:lpstr>
      <vt:lpstr>The amortized cost of interactive computation</vt:lpstr>
      <vt:lpstr>Information = amortized communication</vt:lpstr>
      <vt:lpstr>Information = amortized communication</vt:lpstr>
      <vt:lpstr>Prior-free information cost  </vt:lpstr>
      <vt:lpstr>Prior-free information cost  </vt:lpstr>
      <vt:lpstr>Prior-free information cost  </vt:lpstr>
      <vt:lpstr>Example</vt:lpstr>
      <vt:lpstr>The information cost of Equality</vt:lpstr>
      <vt:lpstr>Analysis (sketch)</vt:lpstr>
      <vt:lpstr>Direct sum theorems</vt:lpstr>
      <vt:lpstr>Direct sum strategy</vt:lpstr>
      <vt:lpstr>Direct sum strategy</vt:lpstr>
      <vt:lpstr>Direct sum strategy</vt:lpstr>
      <vt:lpstr>The information cost angle</vt:lpstr>
      <vt:lpstr>Direct sum theorems</vt:lpstr>
      <vt:lpstr>Compression vs. direct sum</vt:lpstr>
      <vt:lpstr>A complete problem</vt:lpstr>
      <vt:lpstr>The big picture</vt:lpstr>
      <vt:lpstr>Partial progress</vt:lpstr>
      <vt:lpstr>Correlated sampling</vt:lpstr>
      <vt:lpstr>Proof Idea</vt:lpstr>
      <vt:lpstr>Proof Idea</vt:lpstr>
      <vt:lpstr>Proof Idea</vt:lpstr>
      <vt:lpstr>Analysis</vt:lpstr>
      <vt:lpstr>Directions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Computability of Julia Sets</dc:title>
  <dc:creator>Mark Braverman</dc:creator>
  <cp:lastModifiedBy>Mark</cp:lastModifiedBy>
  <cp:revision>1181</cp:revision>
  <dcterms:created xsi:type="dcterms:W3CDTF">2004-01-26T20:46:54Z</dcterms:created>
  <dcterms:modified xsi:type="dcterms:W3CDTF">2012-01-19T05:30:31Z</dcterms:modified>
</cp:coreProperties>
</file>