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8" r:id="rId2"/>
    <p:sldId id="299" r:id="rId3"/>
    <p:sldId id="301" r:id="rId4"/>
    <p:sldId id="303" r:id="rId5"/>
    <p:sldId id="260" r:id="rId6"/>
    <p:sldId id="292" r:id="rId7"/>
    <p:sldId id="298" r:id="rId8"/>
    <p:sldId id="264" r:id="rId9"/>
    <p:sldId id="305" r:id="rId10"/>
    <p:sldId id="268" r:id="rId11"/>
    <p:sldId id="290" r:id="rId12"/>
    <p:sldId id="267" r:id="rId13"/>
    <p:sldId id="270" r:id="rId14"/>
    <p:sldId id="271" r:id="rId15"/>
    <p:sldId id="262" r:id="rId16"/>
    <p:sldId id="282" r:id="rId17"/>
    <p:sldId id="285" r:id="rId18"/>
    <p:sldId id="310" r:id="rId19"/>
    <p:sldId id="311" r:id="rId20"/>
    <p:sldId id="307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0000FF"/>
    <a:srgbClr val="FDE5CD"/>
    <a:srgbClr val="000000"/>
    <a:srgbClr val="F9FBF3"/>
    <a:srgbClr val="F3F8E8"/>
    <a:srgbClr val="F5DBDE"/>
    <a:srgbClr val="9FEFB4"/>
    <a:srgbClr val="B6D8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526" autoAdjust="0"/>
    <p:restoredTop sz="94246" autoAdjust="0"/>
  </p:normalViewPr>
  <p:slideViewPr>
    <p:cSldViewPr>
      <p:cViewPr>
        <p:scale>
          <a:sx n="70" d="100"/>
          <a:sy n="70" d="100"/>
        </p:scale>
        <p:origin x="106" y="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27C9C-F4A7-4C8C-867E-80D1F4F2A6BE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036F0-245C-4BBA-8726-C2BB24227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B01C40-1695-4421-9029-01BBDBA6E197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21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33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81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85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44235-5D98-4050-B72D-14B64DAE5F6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EB129-B51C-42D6-8E49-0A9C85BDD18C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E04E-4723-4856-AF8E-4C4549FC0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990600"/>
            <a:ext cx="86868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ahoma" pitchFamily="34" charset="0"/>
                <a:cs typeface="Tahoma" pitchFamily="34" charset="0"/>
              </a:rPr>
              <a:t>Proof Complexity of Dense random 3CNF formulas 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433007-E24B-4274-87AD-560804EBC596}" type="slidenum">
              <a:rPr lang="he-IL" smtClean="0"/>
              <a:pPr>
                <a:defRPr/>
              </a:pPr>
              <a:t>1</a:t>
            </a:fld>
            <a:endParaRPr lang="en-US" sz="1400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5429264"/>
            <a:ext cx="7500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Institute for Theoretical Computer Science, IIIS</a:t>
            </a:r>
          </a:p>
          <a:p>
            <a:pPr algn="ctr"/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Tsinghua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university, Beijing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0364" y="4857760"/>
            <a:ext cx="3143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Iddo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Tzameret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3571876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Based on joint work with </a:t>
            </a:r>
            <a:r>
              <a:rPr lang="en-US" sz="2800" dirty="0" smtClean="0"/>
              <a:t>Sebastian </a:t>
            </a:r>
            <a:r>
              <a:rPr lang="en-US" sz="2800" dirty="0" err="1" smtClean="0"/>
              <a:t>Müller</a:t>
            </a:r>
            <a:r>
              <a:rPr lang="en-US" sz="2800" dirty="0" smtClean="0"/>
              <a:t> </a:t>
            </a:r>
            <a:r>
              <a:rPr lang="en-US" sz="2400" dirty="0" smtClean="0"/>
              <a:t>(Prague)</a:t>
            </a:r>
            <a:endParaRPr lang="en-US" sz="2400" dirty="0"/>
          </a:p>
        </p:txBody>
      </p:sp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0532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rgbClr val="000066"/>
                </a:solidFill>
                <a:latin typeface="Corbel" pitchFamily="34" charset="0"/>
              </a:rPr>
              <a:t>Refutation algorithms</a:t>
            </a:r>
            <a:endParaRPr lang="en-US" sz="4000" b="1">
              <a:solidFill>
                <a:srgbClr val="000066"/>
              </a:solidFill>
              <a:latin typeface="Corbel" pitchFamily="34" charset="0"/>
            </a:endParaRPr>
          </a:p>
        </p:txBody>
      </p:sp>
      <p:grpSp>
        <p:nvGrpSpPr>
          <p:cNvPr id="7" name="קבוצה 6"/>
          <p:cNvGrpSpPr/>
          <p:nvPr/>
        </p:nvGrpSpPr>
        <p:grpSpPr>
          <a:xfrm>
            <a:off x="571472" y="980728"/>
            <a:ext cx="8215370" cy="5570756"/>
            <a:chOff x="571472" y="980728"/>
            <a:chExt cx="8215370" cy="5570756"/>
          </a:xfrm>
        </p:grpSpPr>
        <p:sp>
          <p:nvSpPr>
            <p:cNvPr id="5" name="מלבן 4"/>
            <p:cNvSpPr/>
            <p:nvPr/>
          </p:nvSpPr>
          <p:spPr>
            <a:xfrm>
              <a:off x="571472" y="3000372"/>
              <a:ext cx="8143932" cy="3071834"/>
            </a:xfrm>
            <a:prstGeom prst="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42910" y="980728"/>
              <a:ext cx="8143932" cy="55707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</a:rPr>
                <a:t>Spectral approach </a:t>
              </a:r>
              <a:r>
                <a:rPr lang="en-US" sz="3200" b="1" dirty="0" smtClean="0"/>
                <a:t>initiated by </a:t>
              </a:r>
              <a:r>
                <a:rPr lang="en-US" sz="3200" b="1" dirty="0" err="1" smtClean="0"/>
                <a:t>Goerdt</a:t>
              </a:r>
              <a:r>
                <a:rPr lang="en-US" sz="3200" b="1" dirty="0" smtClean="0"/>
                <a:t> &amp; </a:t>
              </a:r>
              <a:r>
                <a:rPr lang="en-US" sz="3200" b="1" dirty="0" err="1" smtClean="0"/>
                <a:t>Krivelevich</a:t>
              </a:r>
              <a:r>
                <a:rPr lang="en-US" sz="3200" b="1" dirty="0" smtClean="0"/>
                <a:t> (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</a:rPr>
                <a:t>STACS 2001</a:t>
              </a:r>
              <a:r>
                <a:rPr lang="en-US" sz="3200" b="1" dirty="0" smtClean="0"/>
                <a:t>), and led to </a:t>
              </a:r>
              <a:r>
                <a:rPr lang="en-US" sz="3200" b="1" dirty="0" err="1" smtClean="0"/>
                <a:t>Feige</a:t>
              </a:r>
              <a:r>
                <a:rPr lang="en-US" sz="3200" b="1" dirty="0" smtClean="0"/>
                <a:t>, Kim and </a:t>
              </a:r>
              <a:r>
                <a:rPr lang="en-US" sz="3200" b="1" dirty="0" err="1" smtClean="0"/>
                <a:t>Ofek</a:t>
              </a:r>
              <a:r>
                <a:rPr lang="en-US" sz="3200" b="1" dirty="0" smtClean="0"/>
                <a:t> (</a:t>
              </a:r>
              <a:r>
                <a:rPr lang="en-US" sz="2800" b="1" dirty="0" smtClean="0">
                  <a:solidFill>
                    <a:schemeClr val="bg2">
                      <a:lumMod val="50000"/>
                    </a:schemeClr>
                  </a:solidFill>
                </a:rPr>
                <a:t>FOCS 2006</a:t>
              </a:r>
              <a:r>
                <a:rPr lang="en-US" sz="3200" b="1" dirty="0" smtClean="0"/>
                <a:t>):</a:t>
              </a:r>
              <a:endParaRPr lang="en-US" sz="3200" b="1" u="sng" dirty="0" smtClean="0"/>
            </a:p>
            <a:p>
              <a:endParaRPr lang="en-US" sz="3200" u="sng" dirty="0" smtClean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lang="en-US" sz="3200" b="1" dirty="0" smtClean="0">
                  <a:solidFill>
                    <a:schemeClr val="accent1">
                      <a:lumMod val="75000"/>
                    </a:schemeClr>
                  </a:solidFill>
                </a:rPr>
                <a:t>Algorithm</a:t>
              </a:r>
              <a:r>
                <a:rPr lang="en-US" sz="3200" b="1" dirty="0" smtClean="0"/>
                <a:t>  A(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K</a:t>
              </a:r>
              <a:r>
                <a:rPr lang="en-US" sz="3200" b="1" dirty="0" smtClean="0"/>
                <a:t>)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3200" dirty="0" smtClean="0"/>
                <a:t>Input: 3CNF </a:t>
              </a:r>
              <a:r>
                <a:rPr lang="en-US" sz="3200" dirty="0" smtClean="0">
                  <a:solidFill>
                    <a:srgbClr val="0000FF"/>
                  </a:solidFill>
                </a:rPr>
                <a:t>K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3200" dirty="0" smtClean="0"/>
                <a:t>Output: “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K is </a:t>
              </a:r>
              <a:r>
                <a:rPr lang="en-US" sz="28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unsatisfiable</a:t>
              </a:r>
              <a:r>
                <a:rPr lang="en-US" sz="3200" dirty="0" smtClean="0"/>
                <a:t>” or “</a:t>
              </a:r>
              <a:r>
                <a:rPr lang="en-US" sz="28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Don’t know</a:t>
              </a:r>
              <a:r>
                <a:rPr lang="en-US" sz="3200" dirty="0" smtClean="0"/>
                <a:t>”.</a:t>
              </a:r>
            </a:p>
            <a:p>
              <a:r>
                <a:rPr lang="en-US" sz="3200" dirty="0" smtClean="0"/>
                <a:t> </a:t>
              </a:r>
              <a:r>
                <a:rPr lang="en-US" sz="3200" b="1" dirty="0" smtClean="0"/>
                <a:t>A </a:t>
              </a:r>
              <a:r>
                <a:rPr lang="en-US" sz="3200" dirty="0" smtClean="0"/>
                <a:t>is never wrong. 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3200" dirty="0" smtClean="0"/>
                <a:t> With probability </a:t>
              </a:r>
              <a:r>
                <a:rPr lang="en-US" sz="3200" dirty="0" smtClean="0">
                  <a:solidFill>
                    <a:srgbClr val="0000FF"/>
                  </a:solidFill>
                </a:rPr>
                <a:t>1-o(1)</a:t>
              </a:r>
              <a:r>
                <a:rPr lang="en-US" sz="3200" dirty="0" smtClean="0"/>
                <a:t> over 3CNFs </a:t>
              </a:r>
              <a:r>
                <a:rPr lang="en-US" sz="3200" dirty="0" smtClean="0">
                  <a:solidFill>
                    <a:srgbClr val="0000FF"/>
                  </a:solidFill>
                </a:rPr>
                <a:t>K</a:t>
              </a:r>
              <a:r>
                <a:rPr lang="en-US" sz="3200" dirty="0" smtClean="0"/>
                <a:t>, </a:t>
              </a:r>
              <a:r>
                <a:rPr lang="en-US" sz="3200" b="1" dirty="0" smtClean="0"/>
                <a:t>A</a:t>
              </a:r>
              <a:r>
                <a:rPr lang="en-US" sz="3200" dirty="0" smtClean="0"/>
                <a:t>(</a:t>
              </a:r>
              <a:r>
                <a:rPr lang="en-US" sz="3200" dirty="0" smtClean="0">
                  <a:solidFill>
                    <a:srgbClr val="0000FF"/>
                  </a:solidFill>
                </a:rPr>
                <a:t>K</a:t>
              </a:r>
              <a:r>
                <a:rPr lang="en-US" sz="3200" dirty="0" smtClean="0"/>
                <a:t>) answers “</a:t>
              </a:r>
              <a:r>
                <a:rPr lang="en-US" sz="2800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800" dirty="0" smtClean="0">
                  <a:latin typeface="Arial" pitchFamily="34" charset="0"/>
                  <a:cs typeface="Arial" pitchFamily="34" charset="0"/>
                </a:rPr>
                <a:t> is </a:t>
              </a:r>
              <a:r>
                <a:rPr lang="en-US" sz="2800" dirty="0" err="1" smtClean="0">
                  <a:latin typeface="Arial" pitchFamily="34" charset="0"/>
                  <a:cs typeface="Arial" pitchFamily="34" charset="0"/>
                </a:rPr>
                <a:t>unsatisfiable</a:t>
              </a:r>
              <a:r>
                <a:rPr lang="en-US" sz="3200" dirty="0" smtClean="0"/>
                <a:t>”, in polynomial-time.</a:t>
              </a:r>
            </a:p>
            <a:p>
              <a:endParaRPr lang="en-US" sz="3200" dirty="0" smtClean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42910" y="3786190"/>
            <a:ext cx="80724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dirty="0" smtClean="0">
                <a:solidFill>
                  <a:srgbClr val="002060"/>
                </a:solidFill>
              </a:rPr>
              <a:t>Idea of method</a:t>
            </a:r>
            <a:r>
              <a:rPr lang="en-US" sz="2800" b="1" dirty="0" smtClean="0">
                <a:solidFill>
                  <a:prstClr val="black"/>
                </a:solidFill>
              </a:rPr>
              <a:t>: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84AA33">
                    <a:lumMod val="50000"/>
                  </a:srgbClr>
                </a:solidFill>
              </a:rPr>
              <a:t>Random 3CNF induces an associated random graph. </a:t>
            </a: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84AA33">
                    <a:lumMod val="50000"/>
                  </a:srgbClr>
                </a:solidFill>
              </a:rPr>
              <a:t>One can verify efficiently that a random graph does not have a </a:t>
            </a:r>
            <a:r>
              <a:rPr lang="en-US" sz="2800" b="1" dirty="0" smtClean="0">
                <a:solidFill>
                  <a:srgbClr val="84AA33">
                    <a:lumMod val="75000"/>
                  </a:srgbClr>
                </a:solidFill>
              </a:rPr>
              <a:t>large cut </a:t>
            </a:r>
            <a:r>
              <a:rPr lang="en-US" sz="2800" b="1" dirty="0" smtClean="0">
                <a:solidFill>
                  <a:srgbClr val="84AA33">
                    <a:lumMod val="50000"/>
                  </a:srgbClr>
                </a:solidFill>
              </a:rPr>
              <a:t>with high probability by considering the spectrum of the associated matrix (</a:t>
            </a:r>
            <a:r>
              <a:rPr lang="en-US" sz="2800" b="1" dirty="0" smtClean="0">
                <a:solidFill>
                  <a:srgbClr val="FEB80A">
                    <a:lumMod val="50000"/>
                  </a:srgbClr>
                </a:solidFill>
              </a:rPr>
              <a:t>e.g., the </a:t>
            </a:r>
            <a:r>
              <a:rPr lang="en-US" sz="2800" b="1" dirty="0" err="1" smtClean="0">
                <a:solidFill>
                  <a:srgbClr val="FEB80A">
                    <a:lumMod val="50000"/>
                  </a:srgbClr>
                </a:solidFill>
              </a:rPr>
              <a:t>adgacency</a:t>
            </a:r>
            <a:r>
              <a:rPr lang="en-US" sz="2800" b="1" dirty="0" smtClean="0">
                <a:solidFill>
                  <a:srgbClr val="FEB80A">
                    <a:lumMod val="50000"/>
                  </a:srgbClr>
                </a:solidFill>
              </a:rPr>
              <a:t> matrix</a:t>
            </a:r>
            <a:r>
              <a:rPr lang="en-US" sz="2800" b="1" dirty="0" smtClean="0">
                <a:solidFill>
                  <a:srgbClr val="84AA33">
                    <a:lumMod val="50000"/>
                  </a:srgbClr>
                </a:solidFill>
              </a:rPr>
              <a:t>). 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-0.14375 -0.21274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705321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rgbClr val="000066"/>
                </a:solidFill>
                <a:latin typeface="Corbel" pitchFamily="34" charset="0"/>
              </a:rPr>
              <a:t>Refutation algorithms</a:t>
            </a:r>
            <a:endParaRPr lang="en-US" sz="4000" b="1">
              <a:solidFill>
                <a:srgbClr val="000066"/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785794"/>
            <a:ext cx="81439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Example in our case </a:t>
            </a:r>
            <a:r>
              <a:rPr lang="en-US" sz="2800" b="1" dirty="0" smtClean="0"/>
              <a:t>(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exsercise</a:t>
            </a:r>
            <a:r>
              <a:rPr lang="en-US" sz="2800" b="1" dirty="0" smtClean="0"/>
              <a:t>)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FF"/>
                </a:solidFill>
              </a:rPr>
              <a:t>M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is an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en-US" sz="2800" b="1" dirty="0" err="1" smtClean="0">
                <a:solidFill>
                  <a:schemeClr val="accent4">
                    <a:lumMod val="75000"/>
                  </a:schemeClr>
                </a:solidFill>
              </a:rPr>
              <a:t>x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</a:rPr>
              <a:t>n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symmetric rational matrix defined as follows: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Start from </a:t>
            </a:r>
            <a:r>
              <a:rPr lang="en-US" sz="2800" b="1" dirty="0" smtClean="0">
                <a:solidFill>
                  <a:srgbClr val="0000FF"/>
                </a:solidFill>
              </a:rPr>
              <a:t>M=0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For every clause C in the 3CNF: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Add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½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M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ij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if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are in </a:t>
            </a:r>
            <a:r>
              <a:rPr lang="en-US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and have different polarities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Add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-½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to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</a:rPr>
              <a:t>M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ij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if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800" b="1" dirty="0" smtClean="0">
                <a:solidFill>
                  <a:srgbClr val="0000FF"/>
                </a:solidFill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</a:rPr>
              <a:t>x</a:t>
            </a:r>
            <a:r>
              <a:rPr lang="en-US" sz="2800" b="1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2800" b="1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are in </a:t>
            </a:r>
            <a:r>
              <a:rPr lang="en-US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and have </a:t>
            </a:r>
            <a:r>
              <a:rPr lang="en-US" sz="2800" b="1" dirty="0" smtClean="0">
                <a:solidFill>
                  <a:srgbClr val="0070C0"/>
                </a:solidFill>
              </a:rPr>
              <a:t>same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polarities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Then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: for any assignment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in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{-1,1}</a:t>
            </a:r>
            <a:r>
              <a:rPr lang="en-US" sz="2800" b="1" baseline="30000" dirty="0" smtClean="0">
                <a:solidFill>
                  <a:schemeClr val="accent1">
                    <a:lumMod val="75000"/>
                  </a:schemeClr>
                </a:solidFill>
              </a:rPr>
              <a:t>n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, any clause </a:t>
            </a:r>
            <a:r>
              <a:rPr lang="en-US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adds to the value of </a:t>
            </a:r>
          </a:p>
          <a:p>
            <a:pPr lvl="6"/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a</a:t>
            </a:r>
            <a:r>
              <a:rPr lang="en-US" sz="2800" i="1" baseline="30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+1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if </a:t>
            </a:r>
            <a:r>
              <a:rPr lang="en-US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’s literals are </a:t>
            </a:r>
            <a:r>
              <a:rPr lang="en-US" sz="2800" b="1" dirty="0" smtClean="0">
                <a:solidFill>
                  <a:srgbClr val="0000FF"/>
                </a:solidFill>
              </a:rPr>
              <a:t>Not All Equal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(NAE) under </a:t>
            </a:r>
            <a:r>
              <a:rPr lang="en-US" sz="2800" b="1" dirty="0" smtClean="0">
                <a:solidFill>
                  <a:srgbClr val="0000FF"/>
                </a:solidFill>
              </a:rPr>
              <a:t>a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, and otherwise </a:t>
            </a:r>
            <a:r>
              <a:rPr lang="en-US" sz="2800" b="1" dirty="0" smtClean="0">
                <a:solidFill>
                  <a:srgbClr val="0000FF"/>
                </a:solidFill>
              </a:rPr>
              <a:t>C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 adds </a:t>
            </a:r>
            <a:r>
              <a:rPr lang="en-US" sz="2800" b="1" dirty="0" smtClean="0">
                <a:solidFill>
                  <a:srgbClr val="FF0000"/>
                </a:solidFill>
              </a:rPr>
              <a:t>-3 </a:t>
            </a:r>
            <a:r>
              <a:rPr lang="en-US" sz="2800" b="1" dirty="0" smtClean="0"/>
              <a:t>to this </a:t>
            </a:r>
            <a:r>
              <a:rPr lang="en-US" sz="2800" b="1" dirty="0" smtClean="0"/>
              <a:t>value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12" name="קבוצה 11"/>
          <p:cNvGrpSpPr/>
          <p:nvPr/>
        </p:nvGrpSpPr>
        <p:grpSpPr>
          <a:xfrm>
            <a:off x="428596" y="4857760"/>
            <a:ext cx="8643998" cy="1678769"/>
            <a:chOff x="500002" y="6000768"/>
            <a:chExt cx="8643998" cy="1678769"/>
          </a:xfrm>
        </p:grpSpPr>
        <p:sp>
          <p:nvSpPr>
            <p:cNvPr id="8" name="מלבן 7"/>
            <p:cNvSpPr/>
            <p:nvPr/>
          </p:nvSpPr>
          <p:spPr>
            <a:xfrm>
              <a:off x="500002" y="6036463"/>
              <a:ext cx="8643998" cy="164307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71572" y="6362351"/>
              <a:ext cx="7331096" cy="575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43010" y="7056183"/>
              <a:ext cx="6891356" cy="55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571440" y="7159403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and so</a:t>
              </a:r>
              <a:endParaRPr lang="en-US" sz="2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4316" y="6000768"/>
              <a:ext cx="84296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Corollary</a:t>
              </a:r>
              <a:r>
                <a:rPr lang="en-US" b="1" dirty="0" smtClean="0">
                  <a:solidFill>
                    <a:schemeClr val="bg2">
                      <a:lumMod val="10000"/>
                    </a:schemeClr>
                  </a:solidFill>
                </a:rPr>
                <a:t>:  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Let </a:t>
              </a:r>
              <a:r>
                <a:rPr lang="en-US" b="1" dirty="0" smtClean="0">
                  <a:solidFill>
                    <a:srgbClr val="0000FF"/>
                  </a:solidFill>
                </a:rPr>
                <a:t>k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 = #clauses satisfied as </a:t>
              </a:r>
              <a:r>
                <a:rPr lang="en-US" b="1" dirty="0" smtClean="0">
                  <a:solidFill>
                    <a:srgbClr val="0000FF"/>
                  </a:solidFill>
                </a:rPr>
                <a:t>NAE</a:t>
              </a:r>
              <a:r>
                <a:rPr 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 by </a:t>
              </a:r>
              <a:r>
                <a:rPr lang="en-US" b="1" dirty="0" smtClean="0">
                  <a:solidFill>
                    <a:srgbClr val="0000FF"/>
                  </a:solidFill>
                </a:rPr>
                <a:t>a</a:t>
              </a:r>
              <a:r>
                <a:rPr lang="en-US" b="1" dirty="0" smtClean="0">
                  <a:solidFill>
                    <a:schemeClr val="accent4">
                      <a:lumMod val="75000"/>
                    </a:schemeClr>
                  </a:solidFill>
                </a:rPr>
                <a:t>. Then:</a:t>
              </a:r>
              <a:endParaRPr lang="en-US" b="1" dirty="0" smtClean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zh-CN" altLang="en-US" dirty="0"/>
            </a:p>
          </p:txBody>
        </p:sp>
      </p:grpSp>
      <p:sp>
        <p:nvSpPr>
          <p:cNvPr id="9" name="הסבר ענן 8"/>
          <p:cNvSpPr/>
          <p:nvPr/>
        </p:nvSpPr>
        <p:spPr>
          <a:xfrm>
            <a:off x="5572132" y="2357430"/>
            <a:ext cx="3071834" cy="1357322"/>
          </a:xfrm>
          <a:prstGeom prst="cloudCallout">
            <a:avLst>
              <a:gd name="adj1" fmla="val -29217"/>
              <a:gd name="adj2" fmla="val 2175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7030A0"/>
                </a:solidFill>
              </a:rPr>
              <a:t>Largest eigenvalue of M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62000" y="62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11007 -0.166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438221" y="2961592"/>
            <a:ext cx="8348621" cy="325349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rgbClr val="000066"/>
                </a:solidFill>
                <a:latin typeface="Corbel" pitchFamily="34" charset="0"/>
              </a:rPr>
              <a:t>Refutation algorithms</a:t>
            </a:r>
            <a:endParaRPr lang="en-US" sz="4000" b="1">
              <a:solidFill>
                <a:srgbClr val="000066"/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928670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Feige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, Kim &amp; 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</a:rPr>
              <a:t>Ofek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(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FOCS 2006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): </a:t>
            </a:r>
            <a:r>
              <a:rPr lang="en-US" sz="2400" b="1" dirty="0" smtClean="0"/>
              <a:t>nondeterministic refutation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algorithm</a:t>
            </a:r>
            <a:r>
              <a:rPr lang="en-US" sz="2400" b="1" dirty="0" smtClean="0"/>
              <a:t> for 3CNFs with at least </a:t>
            </a:r>
            <a:r>
              <a:rPr lang="en-US" sz="2400" b="1" dirty="0" smtClean="0">
                <a:solidFill>
                  <a:srgbClr val="0000FF"/>
                </a:solidFill>
              </a:rPr>
              <a:t>cn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1.4</a:t>
            </a:r>
            <a:r>
              <a:rPr lang="en-US" sz="2400" b="1" dirty="0" smtClean="0"/>
              <a:t> clauses (i.e., witnesses).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We “simulate” this construction inside a weak propositional proof system 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Corollaries &amp; motivations of our result: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All known refutation algorithms are not stronger than </a:t>
            </a:r>
            <a:r>
              <a:rPr lang="en-US" sz="2400" b="1" dirty="0" smtClean="0">
                <a:solidFill>
                  <a:srgbClr val="0000FF"/>
                </a:solidFill>
              </a:rPr>
              <a:t>TC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0</a:t>
            </a:r>
            <a:r>
              <a:rPr lang="en-US" sz="2400" b="1" dirty="0" smtClean="0">
                <a:solidFill>
                  <a:srgbClr val="0000FF"/>
                </a:solidFill>
              </a:rPr>
              <a:t>-Frege.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Separates </a:t>
            </a:r>
            <a:r>
              <a:rPr lang="en-US" sz="2400" b="1" dirty="0" smtClean="0">
                <a:solidFill>
                  <a:srgbClr val="0000FF"/>
                </a:solidFill>
              </a:rPr>
              <a:t>TC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0</a:t>
            </a:r>
            <a:r>
              <a:rPr lang="en-US" sz="2400" b="1" dirty="0" smtClean="0">
                <a:solidFill>
                  <a:srgbClr val="0000FF"/>
                </a:solidFill>
              </a:rPr>
              <a:t>-Frege</a:t>
            </a:r>
            <a:r>
              <a:rPr lang="en-US" sz="2400" b="1" dirty="0" smtClean="0"/>
              <a:t> from resolution in random 3CNF </a:t>
            </a:r>
            <a:r>
              <a:rPr lang="en-US" sz="2400" b="1" dirty="0" smtClean="0"/>
              <a:t>regime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smtClean="0">
                <a:solidFill>
                  <a:srgbClr val="C00000"/>
                </a:solidFill>
              </a:rPr>
              <a:t>Technical </a:t>
            </a:r>
            <a:r>
              <a:rPr lang="en-US" sz="2400" b="1" dirty="0" smtClean="0">
                <a:solidFill>
                  <a:srgbClr val="C00000"/>
                </a:solidFill>
              </a:rPr>
              <a:t>contribution</a:t>
            </a:r>
            <a:r>
              <a:rPr lang="en-US" sz="2400" b="1" dirty="0" smtClean="0"/>
              <a:t>: carry out certain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spectral arguments </a:t>
            </a:r>
            <a:r>
              <a:rPr lang="en-US" sz="2400" b="1" dirty="0" smtClean="0"/>
              <a:t>inside weak propositional proof systems.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Conjecture</a:t>
            </a:r>
            <a:r>
              <a:rPr lang="en-US" sz="2400" b="1" dirty="0" smtClean="0"/>
              <a:t>: </a:t>
            </a:r>
            <a:r>
              <a:rPr lang="en-US" sz="2400" b="1" dirty="0" smtClean="0">
                <a:solidFill>
                  <a:srgbClr val="0000FF"/>
                </a:solidFill>
              </a:rPr>
              <a:t>~depth-2-Frege </a:t>
            </a:r>
            <a:r>
              <a:rPr lang="en-US" sz="2400" b="1" dirty="0" smtClean="0"/>
              <a:t>admits quasi-polynomial refutations for random 3CNFs with </a:t>
            </a:r>
            <a:r>
              <a:rPr lang="en-US" sz="2400" b="1" dirty="0" smtClean="0">
                <a:solidFill>
                  <a:srgbClr val="0000FF"/>
                </a:solidFill>
              </a:rPr>
              <a:t>≥ cn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1.4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/>
              <a:t>clauses.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747000" cy="1013098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smtClean="0">
                <a:solidFill>
                  <a:srgbClr val="0070C0"/>
                </a:solidFill>
                <a:latin typeface="Corbel" pitchFamily="34" charset="0"/>
              </a:rPr>
              <a:t>Proof Overview</a:t>
            </a:r>
            <a:endParaRPr lang="en-US" sz="6000" b="1">
              <a:solidFill>
                <a:srgbClr val="0070C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Proof overview</a:t>
            </a:r>
            <a:endParaRPr lang="en-US" sz="4000" b="1" dirty="0">
              <a:solidFill>
                <a:schemeClr val="bg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214423"/>
            <a:ext cx="81439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Goal</a:t>
            </a:r>
            <a:r>
              <a:rPr lang="en-US" sz="3200" b="1" dirty="0" smtClean="0"/>
              <a:t>: Construct certain propositional proofs in </a:t>
            </a:r>
            <a:r>
              <a:rPr lang="en-US" sz="3200" b="1" dirty="0" smtClean="0">
                <a:solidFill>
                  <a:srgbClr val="C00000"/>
                </a:solidFill>
              </a:rPr>
              <a:t>TC</a:t>
            </a:r>
            <a:r>
              <a:rPr lang="en-US" sz="3200" b="1" baseline="30000" dirty="0" smtClean="0">
                <a:solidFill>
                  <a:srgbClr val="C00000"/>
                </a:solidFill>
              </a:rPr>
              <a:t>0</a:t>
            </a:r>
            <a:r>
              <a:rPr lang="en-US" sz="3200" b="1" dirty="0" smtClean="0">
                <a:solidFill>
                  <a:srgbClr val="C00000"/>
                </a:solidFill>
              </a:rPr>
              <a:t>-Frege</a:t>
            </a:r>
            <a:endParaRPr lang="en-US" sz="3200" b="1" dirty="0" smtClean="0"/>
          </a:p>
          <a:p>
            <a:pPr>
              <a:buFont typeface="Arial" pitchFamily="34" charset="0"/>
              <a:buChar char="•"/>
            </a:pPr>
            <a:endParaRPr lang="en-US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For simplicity</a:t>
            </a:r>
            <a:r>
              <a:rPr lang="en-US" sz="3200" b="1" dirty="0" smtClean="0"/>
              <a:t>: work in the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first order theory VTC</a:t>
            </a:r>
            <a:r>
              <a:rPr lang="en-US" sz="3200" b="1" baseline="30000" dirty="0" smtClean="0">
                <a:solidFill>
                  <a:schemeClr val="accent1">
                    <a:lumMod val="50000"/>
                  </a:schemeClr>
                </a:solidFill>
              </a:rPr>
              <a:t>0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 [</a:t>
            </a:r>
            <a:r>
              <a:rPr lang="en-U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CN’10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en-US" sz="3200" b="1" baseline="30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</a:rPr>
              <a:t>Exists first-order proof</a:t>
            </a:r>
            <a:r>
              <a:rPr lang="en-US" sz="3200" b="1" dirty="0" smtClean="0">
                <a:solidFill>
                  <a:srgbClr val="7030A0"/>
                </a:solidFill>
                <a:sym typeface="Wingdings" pitchFamily="2" charset="2"/>
              </a:rPr>
              <a:t> Exists polysize propositional proof </a:t>
            </a:r>
            <a:endParaRPr lang="en-US" sz="36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1785926"/>
            <a:ext cx="17144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            (1)       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</a:rPr>
              <a:t>Proof structure</a:t>
            </a:r>
            <a:endParaRPr lang="en-US" sz="4000" b="1">
              <a:solidFill>
                <a:schemeClr val="accent4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685800" y="1003301"/>
            <a:ext cx="8153400" cy="673774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514350" indent="-514350">
              <a:spcBef>
                <a:spcPct val="50000"/>
              </a:spcBef>
            </a:pPr>
            <a:r>
              <a:rPr lang="en-US" sz="3200" b="1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Consider the first-order statement:</a:t>
            </a:r>
          </a:p>
          <a:p>
            <a:pPr marL="514350" indent="-514350">
              <a:spcBef>
                <a:spcPct val="50000"/>
              </a:spcBef>
            </a:pPr>
            <a:endParaRPr lang="en-US" sz="2800" dirty="0" smtClean="0">
              <a:latin typeface="Calibri" pitchFamily="34" charset="0"/>
            </a:endParaRPr>
          </a:p>
          <a:p>
            <a:pPr marL="514350" indent="-514350">
              <a:spcBef>
                <a:spcPct val="50000"/>
              </a:spcBef>
            </a:pPr>
            <a:endParaRPr lang="en-US" sz="28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US" sz="24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(FKO witness =the Feige et al. witness of unsatisfiability.)</a:t>
            </a:r>
          </a:p>
          <a:p>
            <a:pPr marL="514350" indent="-5143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latin typeface="Calibri" pitchFamily="34" charset="0"/>
              </a:rPr>
              <a:t>Prove 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(1)</a:t>
            </a:r>
            <a:r>
              <a:rPr lang="en-US" sz="3200" b="1" dirty="0" smtClean="0">
                <a:latin typeface="Calibri" pitchFamily="34" charset="0"/>
              </a:rPr>
              <a:t> in a the theory 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VTC</a:t>
            </a:r>
            <a:r>
              <a:rPr lang="en-US" sz="3200" b="1" baseline="30000" dirty="0" smtClean="0">
                <a:solidFill>
                  <a:srgbClr val="0000FF"/>
                </a:solidFill>
                <a:latin typeface="Calibri" pitchFamily="34" charset="0"/>
              </a:rPr>
              <a:t>0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(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that corresponds to TC</a:t>
            </a:r>
            <a:r>
              <a:rPr lang="en-US" sz="3200" b="1" baseline="30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0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-Frege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)</a:t>
            </a:r>
          </a:p>
          <a:p>
            <a:pPr marL="514350" indent="-5143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We get a poly-size TC</a:t>
            </a:r>
            <a:r>
              <a:rPr lang="en-US" sz="3200" b="1" baseline="30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-Frege of the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propositional translation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of 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(1), 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denoted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 (1’)</a:t>
            </a:r>
          </a:p>
          <a:p>
            <a:pPr>
              <a:spcBef>
                <a:spcPct val="50000"/>
              </a:spcBef>
            </a:pPr>
            <a:endParaRPr lang="en-US" sz="28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7" y="2214554"/>
            <a:ext cx="8305827" cy="857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</a:rPr>
              <a:t>Proof structure</a:t>
            </a:r>
            <a:endParaRPr lang="en-US" sz="4000" b="1">
              <a:solidFill>
                <a:schemeClr val="accent4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428596" y="2357430"/>
            <a:ext cx="8153400" cy="353686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914400" lvl="1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Let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latin typeface="Calibri" pitchFamily="34" charset="0"/>
              </a:rPr>
              <a:t> be a random 3CNF with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cn</a:t>
            </a:r>
            <a:r>
              <a:rPr lang="en-US" sz="2400" b="1" baseline="30000" dirty="0" smtClean="0">
                <a:solidFill>
                  <a:srgbClr val="0000FF"/>
                </a:solidFill>
                <a:latin typeface="Calibri" pitchFamily="34" charset="0"/>
              </a:rPr>
              <a:t>1.4</a:t>
            </a:r>
            <a:r>
              <a:rPr lang="en-US" sz="2400" b="1" dirty="0" smtClean="0">
                <a:latin typeface="Calibri" pitchFamily="34" charset="0"/>
              </a:rPr>
              <a:t> clauses. By </a:t>
            </a:r>
            <a:r>
              <a:rPr lang="en-US" sz="2400" b="1" dirty="0" err="1" smtClean="0">
                <a:latin typeface="Calibri" pitchFamily="34" charset="0"/>
              </a:rPr>
              <a:t>Feige</a:t>
            </a:r>
            <a:r>
              <a:rPr lang="en-US" sz="2400" b="1" dirty="0" smtClean="0">
                <a:latin typeface="Calibri" pitchFamily="34" charset="0"/>
              </a:rPr>
              <a:t> et al. almost surely it has an FKO witness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w</a:t>
            </a:r>
          </a:p>
          <a:p>
            <a:pPr marL="914400" lvl="1" indent="-45720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b="1" dirty="0" smtClean="0">
                <a:latin typeface="Calibri" pitchFamily="34" charset="0"/>
              </a:rPr>
              <a:t>The </a:t>
            </a:r>
            <a:r>
              <a:rPr lang="en-US" sz="2400" b="1" dirty="0" smtClean="0">
                <a:latin typeface="Calibri" pitchFamily="34" charset="0"/>
              </a:rPr>
              <a:t>premise of 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(1’)</a:t>
            </a:r>
            <a:r>
              <a:rPr lang="en-US" sz="2400" b="1" dirty="0" smtClean="0">
                <a:latin typeface="Calibri" pitchFamily="34" charset="0"/>
              </a:rPr>
              <a:t> is satisfied by </a:t>
            </a:r>
            <a:r>
              <a:rPr lang="en-US" sz="2400" b="1" dirty="0" err="1" smtClean="0">
                <a:solidFill>
                  <a:srgbClr val="0000FF"/>
                </a:solidFill>
                <a:latin typeface="Calibri" pitchFamily="34" charset="0"/>
              </a:rPr>
              <a:t>C,w</a:t>
            </a:r>
            <a:r>
              <a:rPr lang="en-US" sz="2400" b="1" dirty="0" smtClean="0">
                <a:solidFill>
                  <a:srgbClr val="0000FF"/>
                </a:solidFill>
                <a:latin typeface="Calibri" pitchFamily="34" charset="0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</a:rPr>
              <a:t>Lemma</a:t>
            </a:r>
            <a:r>
              <a:rPr lang="en-US" sz="2800" b="1" dirty="0" smtClean="0">
                <a:latin typeface="Calibri" pitchFamily="34" charset="0"/>
              </a:rPr>
              <a:t>: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Assigning  ”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C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” to consequence in (1’) yields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¬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C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lvl="1">
              <a:spcBef>
                <a:spcPct val="50000"/>
              </a:spcBef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Thus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, we get </a:t>
            </a:r>
            <a:r>
              <a:rPr lang="el-GR" sz="2800" b="1" dirty="0" smtClean="0">
                <a:solidFill>
                  <a:srgbClr val="0000FF"/>
                </a:solidFill>
                <a:latin typeface="Calibri" pitchFamily="34" charset="0"/>
              </a:rPr>
              <a:t>φ</a:t>
            </a:r>
            <a:r>
              <a:rPr lang="en-US" b="1" dirty="0" smtClean="0">
                <a:solidFill>
                  <a:srgbClr val="0000FF"/>
                </a:solidFill>
                <a:latin typeface="Calibri" pitchFamily="34" charset="0"/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0000FF"/>
                </a:solidFill>
                <a:latin typeface="Calibri" pitchFamily="34" charset="0"/>
              </a:rPr>
              <a:t>¬C </a:t>
            </a:r>
            <a:r>
              <a:rPr lang="en-US" sz="2800" b="1" dirty="0" smtClean="0">
                <a:latin typeface="Calibri" pitchFamily="34" charset="0"/>
              </a:rPr>
              <a:t>, for </a:t>
            </a:r>
            <a:r>
              <a:rPr lang="el-GR" sz="2800" b="1" dirty="0" smtClean="0">
                <a:solidFill>
                  <a:srgbClr val="0000FF"/>
                </a:solidFill>
                <a:latin typeface="Calibri" pitchFamily="34" charset="0"/>
              </a:rPr>
              <a:t>φ</a:t>
            </a:r>
            <a:r>
              <a:rPr lang="en-US" sz="2800" b="1" dirty="0" smtClean="0">
                <a:latin typeface="Calibri" pitchFamily="34" charset="0"/>
              </a:rPr>
              <a:t> a tautological sentence (no variables) of polynomial-size. And we’re done.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14422"/>
            <a:ext cx="8305827" cy="857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מלבן 5"/>
          <p:cNvSpPr/>
          <p:nvPr/>
        </p:nvSpPr>
        <p:spPr>
          <a:xfrm>
            <a:off x="357158" y="1285860"/>
            <a:ext cx="173628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14414" y="1214422"/>
            <a:ext cx="8572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 (1’)       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</a:rPr>
              <a:t>Proof structure</a:t>
            </a:r>
            <a:endParaRPr lang="en-US" sz="4000" b="1">
              <a:solidFill>
                <a:schemeClr val="accent4">
                  <a:lumMod val="75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8215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Bulk of work: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prove the implication in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VTC</a:t>
            </a:r>
            <a:r>
              <a:rPr lang="en-US" sz="2800" b="1" baseline="300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0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!</a:t>
            </a:r>
            <a:endParaRPr lang="en-US" sz="32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The main formula 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(1)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looks like: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14620"/>
            <a:ext cx="8486832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14348" y="521495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(where all free variables are universally quantified).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8284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ln>
                  <a:solidFill>
                    <a:srgbClr val="FFFF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Zoom in: </a:t>
            </a:r>
            <a:r>
              <a:rPr lang="en-US" sz="3200" b="1" dirty="0" smtClean="0">
                <a:solidFill>
                  <a:srgbClr val="FF0000"/>
                </a:solidFill>
              </a:rPr>
              <a:t>spectral argument </a:t>
            </a:r>
            <a:r>
              <a:rPr lang="en-US" sz="3200" b="1" dirty="0" smtClean="0"/>
              <a:t>in TC</a:t>
            </a:r>
            <a:r>
              <a:rPr lang="en-US" sz="3200" b="1" baseline="30000" dirty="0" smtClean="0"/>
              <a:t>0</a:t>
            </a:r>
            <a:r>
              <a:rPr lang="en-US" sz="3200" b="1" dirty="0" smtClean="0"/>
              <a:t>-Frege</a:t>
            </a:r>
            <a:endParaRPr lang="en-US" sz="4800" b="1" dirty="0">
              <a:ln>
                <a:solidFill>
                  <a:srgbClr val="FFFF00"/>
                </a:solidFill>
              </a:ln>
              <a:solidFill>
                <a:schemeClr val="accent1">
                  <a:lumMod val="50000"/>
                </a:schemeClr>
              </a:solidFill>
              <a:latin typeface="Corbel" pitchFamily="34" charset="0"/>
            </a:endParaRPr>
          </a:p>
        </p:txBody>
      </p:sp>
      <p:grpSp>
        <p:nvGrpSpPr>
          <p:cNvPr id="14" name="קבוצה 13"/>
          <p:cNvGrpSpPr/>
          <p:nvPr/>
        </p:nvGrpSpPr>
        <p:grpSpPr>
          <a:xfrm>
            <a:off x="428596" y="1071546"/>
            <a:ext cx="8501122" cy="4554809"/>
            <a:chOff x="428596" y="1071546"/>
            <a:chExt cx="8501122" cy="4554809"/>
          </a:xfrm>
        </p:grpSpPr>
        <p:sp>
          <p:nvSpPr>
            <p:cNvPr id="9" name="TextBox 8"/>
            <p:cNvSpPr txBox="1"/>
            <p:nvPr/>
          </p:nvSpPr>
          <p:spPr>
            <a:xfrm>
              <a:off x="428596" y="3071810"/>
              <a:ext cx="8501122" cy="255454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</a:rPr>
                <a:t>TWO OSTENSIBLE OBSTACLES: </a:t>
              </a:r>
            </a:p>
            <a:p>
              <a:pPr marL="457200" indent="-457200">
                <a:buAutoNum type="arabicPeriod"/>
              </a:pP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</a:rPr>
                <a:t>Eigenvalues and eigenvectors are reals.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Don’t</a:t>
              </a: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</a:rPr>
                <a:t> have reals in our theories.</a:t>
              </a:r>
            </a:p>
            <a:p>
              <a:pPr marL="457200" indent="-457200">
                <a:buAutoNum type="arabicPeriod"/>
              </a:pP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</a:rPr>
                <a:t>Proving the statement of linear algebra conjectured to be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beyond </a:t>
              </a: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</a:rPr>
                <a:t>TC</a:t>
              </a:r>
              <a:r>
                <a:rPr lang="en-US" sz="2400" b="1" baseline="30000" dirty="0" smtClean="0">
                  <a:solidFill>
                    <a:schemeClr val="bg2">
                      <a:lumMod val="50000"/>
                    </a:schemeClr>
                  </a:solidFill>
                </a:rPr>
                <a:t>0</a:t>
              </a: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</a:rPr>
                <a:t>-Frege. </a:t>
              </a:r>
              <a:r>
                <a:rPr lang="en-US" sz="2000" b="1" dirty="0" smtClean="0">
                  <a:solidFill>
                    <a:schemeClr val="accent3">
                      <a:lumMod val="75000"/>
                    </a:schemeClr>
                  </a:solidFill>
                </a:rPr>
                <a:t>(E.g., apparently </a:t>
              </a:r>
              <a:r>
                <a:rPr lang="en-US" sz="2000" b="1" dirty="0" smtClean="0">
                  <a:solidFill>
                    <a:srgbClr val="FF0000"/>
                  </a:solidFill>
                </a:rPr>
                <a:t>can’t</a:t>
              </a:r>
              <a:r>
                <a:rPr lang="en-US" sz="2000" b="1" dirty="0" smtClean="0">
                  <a:solidFill>
                    <a:schemeClr val="accent3">
                      <a:lumMod val="75000"/>
                    </a:schemeClr>
                  </a:solidFill>
                </a:rPr>
                <a:t> prove (in the theory) that for any matrix </a:t>
              </a:r>
              <a:r>
                <a:rPr lang="en-US" sz="2000" b="1" dirty="0" smtClean="0">
                  <a:solidFill>
                    <a:srgbClr val="0000FF"/>
                  </a:solidFill>
                </a:rPr>
                <a:t>M</a:t>
              </a:r>
              <a:r>
                <a:rPr lang="en-US" sz="2000" b="1" dirty="0" smtClean="0">
                  <a:solidFill>
                    <a:schemeClr val="accent3">
                      <a:lumMod val="75000"/>
                    </a:schemeClr>
                  </a:solidFill>
                </a:rPr>
                <a:t> exists an object  </a:t>
              </a:r>
              <a:r>
                <a:rPr lang="el-GR" sz="2000" b="1" dirty="0" smtClean="0">
                  <a:solidFill>
                    <a:srgbClr val="0000FF"/>
                  </a:solidFill>
                </a:rPr>
                <a:t>λ</a:t>
              </a:r>
              <a:r>
                <a:rPr lang="en-US" sz="2000" b="1" dirty="0" smtClean="0">
                  <a:solidFill>
                    <a:schemeClr val="accent3">
                      <a:lumMod val="75000"/>
                    </a:schemeClr>
                  </a:solidFill>
                </a:rPr>
                <a:t>, which has the properties of an eigenvalue of </a:t>
              </a:r>
              <a:r>
                <a:rPr lang="en-US" sz="2000" b="1" dirty="0" smtClean="0">
                  <a:solidFill>
                    <a:srgbClr val="0000FF"/>
                  </a:solidFill>
                </a:rPr>
                <a:t>M</a:t>
              </a:r>
              <a:r>
                <a:rPr lang="en-US" sz="2000" b="1" dirty="0" smtClean="0">
                  <a:solidFill>
                    <a:schemeClr val="accent3">
                      <a:lumMod val="75000"/>
                    </a:schemeClr>
                  </a:solidFill>
                </a:rPr>
                <a:t>.)</a:t>
              </a:r>
              <a:endParaRPr lang="en-US" b="1" dirty="0" smtClean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71472" y="1071546"/>
              <a:ext cx="7858180" cy="1877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altLang="zh-CN" sz="2800" b="1" dirty="0" smtClean="0"/>
                <a:t>We need to prove in the theory:  </a:t>
              </a:r>
            </a:p>
            <a:p>
              <a:r>
                <a:rPr lang="en-US" altLang="zh-CN" sz="2800" b="1" dirty="0" smtClean="0"/>
                <a:t>  for any </a:t>
              </a:r>
              <a:r>
                <a:rPr lang="en-US" altLang="zh-CN" sz="2800" b="1" dirty="0" smtClean="0">
                  <a:solidFill>
                    <a:srgbClr val="0000FF"/>
                  </a:solidFill>
                </a:rPr>
                <a:t>a</a:t>
              </a:r>
              <a:r>
                <a:rPr lang="en-US" altLang="zh-CN" sz="2800" b="1" dirty="0" smtClean="0"/>
                <a:t> in </a:t>
              </a:r>
              <a:r>
                <a:rPr lang="en-US" altLang="zh-CN" sz="2800" b="1" dirty="0" smtClean="0">
                  <a:solidFill>
                    <a:srgbClr val="0000FF"/>
                  </a:solidFill>
                </a:rPr>
                <a:t>{-1,1}:  </a:t>
              </a:r>
              <a:r>
                <a:rPr lang="en-US" sz="3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n-US" sz="3200" i="1" baseline="300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</a:t>
              </a:r>
              <a:r>
                <a:rPr lang="en-US" sz="3200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3200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el-GR" sz="3200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≤ λ</a:t>
              </a:r>
              <a:r>
                <a:rPr lang="en-US" sz="3200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n.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altLang="zh-CN" sz="2800" b="1" dirty="0" smtClean="0">
                  <a:solidFill>
                    <a:schemeClr val="accent3">
                      <a:lumMod val="75000"/>
                    </a:schemeClr>
                  </a:solidFill>
                </a:rPr>
                <a:t>The proofs goes via writing </a:t>
              </a:r>
              <a:r>
                <a:rPr lang="en-US" altLang="zh-CN" sz="2800" b="1" dirty="0" smtClean="0">
                  <a:solidFill>
                    <a:srgbClr val="0000FF"/>
                  </a:solidFill>
                </a:rPr>
                <a:t>a</a:t>
              </a:r>
              <a:r>
                <a:rPr lang="en-US" altLang="zh-CN" sz="2800" b="1" dirty="0" smtClean="0">
                  <a:solidFill>
                    <a:schemeClr val="accent3">
                      <a:lumMod val="75000"/>
                    </a:schemeClr>
                  </a:solidFill>
                </a:rPr>
                <a:t> as a linear combination of </a:t>
              </a:r>
              <a:r>
                <a:rPr lang="en-US" altLang="zh-CN" sz="2800" b="1" i="1" dirty="0" smtClean="0">
                  <a:solidFill>
                    <a:srgbClr val="0000FF"/>
                  </a:solidFill>
                </a:rPr>
                <a:t>M</a:t>
              </a:r>
              <a:r>
                <a:rPr lang="en-US" altLang="zh-CN" sz="2800" b="1" dirty="0" smtClean="0">
                  <a:solidFill>
                    <a:schemeClr val="accent3">
                      <a:lumMod val="75000"/>
                    </a:schemeClr>
                  </a:solidFill>
                </a:rPr>
                <a:t>’s eigenvectors</a:t>
              </a:r>
              <a:r>
                <a:rPr lang="en-US" altLang="zh-CN" sz="2800" b="1" dirty="0" smtClean="0"/>
                <a:t>.  </a:t>
              </a:r>
              <a:endParaRPr lang="zh-CN" altLang="en-US" sz="3200" i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00034" y="3914381"/>
            <a:ext cx="8001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Fortunately: </a:t>
            </a:r>
          </a:p>
          <a:p>
            <a:r>
              <a:rPr lang="en-US" sz="2400" b="1" dirty="0" smtClean="0"/>
              <a:t>1. Enough to use </a:t>
            </a:r>
            <a:r>
              <a:rPr lang="en-US" sz="2400" b="1" dirty="0" smtClean="0">
                <a:solidFill>
                  <a:srgbClr val="0070C0"/>
                </a:solidFill>
              </a:rPr>
              <a:t>rational approximations</a:t>
            </a:r>
          </a:p>
          <a:p>
            <a:r>
              <a:rPr lang="en-US" sz="2400" b="1" dirty="0" smtClean="0"/>
              <a:t>2. In our application enough to state following </a:t>
            </a:r>
            <a:r>
              <a:rPr lang="en-US" sz="2400" b="1" dirty="0" smtClean="0">
                <a:solidFill>
                  <a:srgbClr val="000000"/>
                </a:solidFill>
              </a:rPr>
              <a:t>implication</a:t>
            </a:r>
            <a:r>
              <a:rPr lang="en-US" sz="2400" b="1" dirty="0" smtClean="0"/>
              <a:t>:</a:t>
            </a: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</a:rPr>
              <a:t>Assuming </a:t>
            </a:r>
            <a:r>
              <a:rPr lang="el-GR" sz="2400" b="1" dirty="0" smtClean="0">
                <a:solidFill>
                  <a:srgbClr val="0000FF"/>
                </a:solidFill>
              </a:rPr>
              <a:t>λ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b="1" dirty="0" smtClean="0">
                <a:solidFill>
                  <a:srgbClr val="0000FF"/>
                </a:solidFill>
              </a:rPr>
              <a:t>,…,</a:t>
            </a:r>
            <a:r>
              <a:rPr lang="el-GR" sz="2400" b="1" dirty="0" smtClean="0">
                <a:solidFill>
                  <a:srgbClr val="0000FF"/>
                </a:solidFill>
              </a:rPr>
              <a:t> λ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</a:rPr>
              <a:t>, 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and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-1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are objects that have the properties of being eigenvalues and eigenvectors matrix and its inverse, respectively,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    then </a:t>
            </a:r>
            <a:r>
              <a:rPr lang="en-US" altLang="zh-CN" sz="2400" b="1" dirty="0" smtClean="0">
                <a:solidFill>
                  <a:schemeClr val="accent3">
                    <a:lumMod val="75000"/>
                  </a:schemeClr>
                </a:solidFill>
              </a:rPr>
              <a:t>for any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a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olidFill>
                  <a:schemeClr val="accent3">
                    <a:lumMod val="75000"/>
                  </a:schemeClr>
                </a:solidFill>
              </a:rPr>
              <a:t>in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{-1,1}: 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i="1" baseline="30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l-GR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≤ λ</a:t>
            </a:r>
            <a:r>
              <a:rPr lang="en-US" sz="2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zh-CN" altLang="en-US" sz="2400" dirty="0"/>
          </a:p>
        </p:txBody>
      </p:sp>
      <p:sp>
        <p:nvSpPr>
          <p:cNvPr id="16" name="הסבר קווי 2 15"/>
          <p:cNvSpPr/>
          <p:nvPr/>
        </p:nvSpPr>
        <p:spPr>
          <a:xfrm>
            <a:off x="5072066" y="857232"/>
            <a:ext cx="3643338" cy="242889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60797"/>
              <a:gd name="adj6" fmla="val -33521"/>
            </a:avLst>
          </a:prstGeom>
          <a:solidFill>
            <a:srgbClr val="FDE5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</a:rPr>
              <a:t>Because the </a:t>
            </a:r>
            <a:r>
              <a:rPr lang="en-US" sz="2000" b="1" dirty="0" err="1" smtClean="0">
                <a:solidFill>
                  <a:srgbClr val="0000FF"/>
                </a:solidFill>
              </a:rPr>
              <a:t>premise</a:t>
            </a:r>
            <a:r>
              <a:rPr lang="en-US" sz="2000" b="1" dirty="0" err="1" smtClean="0">
                <a:solidFill>
                  <a:srgbClr val="0000FF"/>
                </a:solidFill>
                <a:sym typeface="Wingdings" pitchFamily="2" charset="2"/>
              </a:rPr>
              <a:t>conclusion</a:t>
            </a:r>
            <a:r>
              <a:rPr lang="en-US" sz="2000" b="1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form of the main formula, when plugging-in the actual CNF with its corresponding values of M,</a:t>
            </a:r>
            <a:r>
              <a:rPr lang="el-GR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λ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cs typeface="Times New Roman" pitchFamily="18" charset="0"/>
              </a:rPr>
              <a:t>etc.,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the premise becomes </a:t>
            </a:r>
            <a:r>
              <a:rPr lang="en-US" sz="2000" b="1" dirty="0" smtClean="0">
                <a:solidFill>
                  <a:srgbClr val="0000FF"/>
                </a:solidFill>
                <a:sym typeface="Wingdings" pitchFamily="2" charset="2"/>
              </a:rPr>
              <a:t>true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 (i.e., disappears).</a:t>
            </a:r>
            <a:endParaRPr lang="en-US" sz="2000" b="1" baseline="30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14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-0.14548 -0.13843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357158" y="1142984"/>
            <a:ext cx="8429684" cy="1928826"/>
          </a:xfrm>
          <a:prstGeom prst="rect">
            <a:avLst/>
          </a:prstGeom>
          <a:solidFill>
            <a:srgbClr val="F9FBF3"/>
          </a:solidFill>
          <a:ln w="317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8284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ln>
                  <a:solidFill>
                    <a:srgbClr val="FFFF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Zoom in: </a:t>
            </a:r>
            <a:r>
              <a:rPr lang="en-US" sz="3200" b="1" dirty="0" smtClean="0">
                <a:solidFill>
                  <a:srgbClr val="FF0000"/>
                </a:solidFill>
              </a:rPr>
              <a:t>spectral argument </a:t>
            </a:r>
            <a:r>
              <a:rPr lang="en-US" sz="3200" b="1" dirty="0" smtClean="0"/>
              <a:t>in TC</a:t>
            </a:r>
            <a:r>
              <a:rPr lang="en-US" sz="3200" b="1" baseline="30000" dirty="0" smtClean="0"/>
              <a:t>0</a:t>
            </a:r>
            <a:r>
              <a:rPr lang="en-US" sz="3200" b="1" dirty="0" smtClean="0"/>
              <a:t>-Frege</a:t>
            </a:r>
            <a:endParaRPr lang="en-US" sz="4800" b="1" dirty="0">
              <a:ln>
                <a:solidFill>
                  <a:srgbClr val="FFFF00"/>
                </a:solidFill>
              </a:ln>
              <a:solidFill>
                <a:schemeClr val="accent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103" y="114250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Lemma</a:t>
            </a:r>
            <a:r>
              <a:rPr lang="en-US" sz="2400" dirty="0" smtClean="0"/>
              <a:t>: </a:t>
            </a:r>
            <a:r>
              <a:rPr lang="en-US" altLang="zh-CN" sz="2400" dirty="0" smtClean="0"/>
              <a:t>TC</a:t>
            </a:r>
            <a:r>
              <a:rPr lang="en-US" altLang="zh-CN" sz="2400" baseline="30000" dirty="0" smtClean="0"/>
              <a:t>0</a:t>
            </a:r>
            <a:r>
              <a:rPr lang="en-US" altLang="zh-CN" sz="2400" dirty="0" smtClean="0"/>
              <a:t>-Frege </a:t>
            </a:r>
            <a:r>
              <a:rPr lang="en-US" sz="2400" dirty="0" smtClean="0"/>
              <a:t>proves that for any </a:t>
            </a:r>
            <a:r>
              <a:rPr lang="en-US" sz="2400" dirty="0" smtClean="0">
                <a:solidFill>
                  <a:srgbClr val="0000FF"/>
                </a:solidFill>
              </a:rPr>
              <a:t>{-1,1}</a:t>
            </a:r>
            <a:r>
              <a:rPr lang="en-US" sz="2400" baseline="30000" dirty="0" smtClean="0">
                <a:solidFill>
                  <a:srgbClr val="0000FF"/>
                </a:solidFill>
              </a:rPr>
              <a:t>n  </a:t>
            </a:r>
            <a:r>
              <a:rPr lang="en-US" sz="2400" dirty="0" smtClean="0"/>
              <a:t>vector </a:t>
            </a:r>
            <a:r>
              <a:rPr lang="en-US" sz="2400" b="1" dirty="0" smtClean="0">
                <a:solidFill>
                  <a:srgbClr val="0000FF"/>
                </a:solidFill>
              </a:rPr>
              <a:t>a</a:t>
            </a:r>
            <a:r>
              <a:rPr lang="en-US" sz="2400" dirty="0" smtClean="0"/>
              <a:t>, if </a:t>
            </a:r>
            <a:r>
              <a:rPr lang="en-US" sz="2400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/>
              <a:t> is a real symetric </a:t>
            </a:r>
            <a:r>
              <a:rPr lang="en-US" sz="2400" dirty="0" err="1" smtClean="0">
                <a:solidFill>
                  <a:srgbClr val="0000FF"/>
                </a:solidFill>
              </a:rPr>
              <a:t>nxn</a:t>
            </a:r>
            <a:r>
              <a:rPr lang="en-US" sz="2400" dirty="0" smtClean="0"/>
              <a:t> matrix,    ={			}  the eigenvalues of </a:t>
            </a:r>
            <a:r>
              <a:rPr lang="en-US" sz="2400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00FF"/>
                </a:solidFill>
              </a:rPr>
              <a:t>V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nxn</a:t>
            </a:r>
            <a:r>
              <a:rPr lang="en-US" sz="2400" dirty="0" smtClean="0"/>
              <a:t> matrix whose rows are the eigenvectors of </a:t>
            </a:r>
            <a:r>
              <a:rPr lang="en-US" sz="2400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/>
              <a:t>, then </a:t>
            </a:r>
            <a:endParaRPr lang="en-US" sz="20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1571132"/>
            <a:ext cx="214314" cy="355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11316" y="1593384"/>
            <a:ext cx="2357454" cy="35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26" y="2428388"/>
            <a:ext cx="2500330" cy="4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הסבר קווי 2 12"/>
          <p:cNvSpPr/>
          <p:nvPr/>
        </p:nvSpPr>
        <p:spPr>
          <a:xfrm>
            <a:off x="6143636" y="3143248"/>
            <a:ext cx="2071702" cy="57150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52070"/>
              <a:gd name="adj6" fmla="val -356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0000"/>
                </a:solidFill>
              </a:rPr>
              <a:t>Because of rational approximations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3786190"/>
            <a:ext cx="87154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So, one can prove in the theory that: 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for </a:t>
            </a:r>
            <a:r>
              <a:rPr lang="en-US" sz="2400" b="1" dirty="0" smtClean="0">
                <a:solidFill>
                  <a:srgbClr val="0000FF"/>
                </a:solidFill>
              </a:rPr>
              <a:t>v</a:t>
            </a:r>
            <a:r>
              <a:rPr lang="en-US" sz="2400" b="1" baseline="-25000" dirty="0" smtClean="0">
                <a:solidFill>
                  <a:srgbClr val="0000FF"/>
                </a:solidFill>
              </a:rPr>
              <a:t>i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's the approximate eigenvectors of </a:t>
            </a:r>
            <a:r>
              <a:rPr lang="en-US" sz="2400" b="1" dirty="0" smtClean="0">
                <a:solidFill>
                  <a:srgbClr val="0000FF"/>
                </a:solidFill>
              </a:rPr>
              <a:t>M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and some </a:t>
            </a:r>
            <a:r>
              <a:rPr lang="en-US" sz="2400" b="1" dirty="0" err="1" smtClean="0">
                <a:solidFill>
                  <a:schemeClr val="accent3">
                    <a:lumMod val="75000"/>
                  </a:schemeClr>
                </a:solidFill>
              </a:rPr>
              <a:t>rationals</a:t>
            </a:r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      's.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Now simulate standard proof to obtain the spectral inequality </a:t>
            </a:r>
          </a:p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a lot of computations due to approximations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14678" y="4357694"/>
            <a:ext cx="3071834" cy="454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15338" y="5214950"/>
            <a:ext cx="28575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 rot="21307049">
            <a:off x="285720" y="571480"/>
            <a:ext cx="8405813" cy="698500"/>
          </a:xfrm>
          <a:prstGeom prst="rect">
            <a:avLst/>
          </a:prstGeom>
          <a:solidFill>
            <a:srgbClr val="FFFF00"/>
          </a:solidFill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Corbel" pitchFamily="34" charset="0"/>
              </a:rPr>
              <a:t>In ONE sentence!</a:t>
            </a:r>
            <a:endParaRPr lang="en-US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571472" y="2143116"/>
            <a:ext cx="8153400" cy="1567096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We give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an (</a:t>
            </a:r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optimal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?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)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propositional characterization of the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currently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best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known 3CNF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unsatisfiability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witnesses.</a:t>
            </a:r>
            <a:endParaRPr lang="en-US" sz="3200" b="1" dirty="0" smtClean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56" grpId="0" animBg="1"/>
      <p:bldP spid="22326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828432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 smtClean="0">
                <a:ln>
                  <a:solidFill>
                    <a:srgbClr val="FFFF0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orbel" pitchFamily="34" charset="0"/>
              </a:rPr>
              <a:t>Conclusions</a:t>
            </a:r>
            <a:endParaRPr lang="en-US" sz="4800" b="1" dirty="0">
              <a:ln>
                <a:solidFill>
                  <a:srgbClr val="FFFF00"/>
                </a:solidFill>
              </a:ln>
              <a:solidFill>
                <a:schemeClr val="accent1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2103" y="1142504"/>
            <a:ext cx="85011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All refutation algorithms fits into TC</a:t>
            </a:r>
            <a:r>
              <a:rPr lang="en-US" sz="2800" b="1" baseline="30000" dirty="0" smtClean="0"/>
              <a:t>0</a:t>
            </a:r>
            <a:r>
              <a:rPr lang="en-US" sz="2800" b="1" dirty="0" smtClean="0"/>
              <a:t>-Frege from proof-complexity perspective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Can we make the upper bound tighter?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Can we extract an algorithm?</a:t>
            </a:r>
          </a:p>
          <a:p>
            <a:pPr>
              <a:buFont typeface="Arial" pitchFamily="34" charset="0"/>
              <a:buChar char="•"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1295400" y="2286000"/>
            <a:ext cx="5791200" cy="119776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7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Thank</a:t>
            </a:r>
            <a:r>
              <a:rPr lang="en-US" sz="7200" b="1" dirty="0">
                <a:solidFill>
                  <a:schemeClr val="accent2"/>
                </a:solidFill>
              </a:rPr>
              <a:t> </a:t>
            </a:r>
            <a:r>
              <a:rPr lang="en-US" sz="7200" b="1" dirty="0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en-US" sz="7200" b="1" dirty="0">
                <a:solidFill>
                  <a:srgbClr val="808000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 rot="21413506">
            <a:off x="285720" y="500042"/>
            <a:ext cx="8405813" cy="698500"/>
          </a:xfrm>
          <a:prstGeom prst="rect">
            <a:avLst/>
          </a:prstGeom>
          <a:solidFill>
            <a:srgbClr val="FFFF00"/>
          </a:solidFill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00FF"/>
                </a:solidFill>
                <a:latin typeface="Corbel" pitchFamily="34" charset="0"/>
              </a:rPr>
              <a:t>In TWO sentences!</a:t>
            </a:r>
            <a:endParaRPr lang="en-US" sz="4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571472" y="1857364"/>
            <a:ext cx="8153400" cy="378308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We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prove the correctness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of the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Feige, Kim, Ofek 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FOCS 2006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)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unsatisfiability witnesses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of random 3CNF formulas with cn</a:t>
            </a:r>
            <a:r>
              <a:rPr lang="en-US" sz="3200" b="1" baseline="30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1.4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clauses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within 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TC</a:t>
            </a:r>
            <a:r>
              <a:rPr lang="en-US" sz="3200" b="1" baseline="30000" dirty="0" smtClean="0">
                <a:solidFill>
                  <a:srgbClr val="0000FF"/>
                </a:solidFill>
                <a:latin typeface="Calibri" pitchFamily="34" charset="0"/>
              </a:rPr>
              <a:t>0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-Frege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system.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We use such proofs to obtain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</a:rPr>
              <a:t>propositional refutations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of random 3CNF formulas with </a:t>
            </a:r>
            <a:r>
              <a:rPr lang="en-US" sz="3200" b="1" dirty="0" smtClean="0">
                <a:solidFill>
                  <a:srgbClr val="0000FF"/>
                </a:solidFill>
                <a:latin typeface="Calibri" pitchFamily="34" charset="0"/>
              </a:rPr>
              <a:t>cn</a:t>
            </a:r>
            <a:r>
              <a:rPr lang="en-US" sz="3200" b="1" baseline="30000" dirty="0" smtClean="0">
                <a:solidFill>
                  <a:srgbClr val="0000FF"/>
                </a:solidFill>
                <a:latin typeface="Calibri" pitchFamily="34" charset="0"/>
              </a:rPr>
              <a:t>1.4</a:t>
            </a:r>
            <a:r>
              <a:rPr lang="en-US" sz="3200" b="1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clauses.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56" grpId="0" animBg="1"/>
      <p:bldP spid="2232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747000" cy="1936428"/>
          </a:xfrm>
          <a:prstGeom prst="rect">
            <a:avLst/>
          </a:prstGeom>
          <a:solidFill>
            <a:srgbClr val="FDE5CD"/>
          </a:solidFill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000" b="1" dirty="0" smtClean="0">
                <a:solidFill>
                  <a:srgbClr val="0000FF"/>
                </a:solidFill>
                <a:latin typeface="Corbel" pitchFamily="34" charset="0"/>
              </a:rPr>
              <a:t>Background </a:t>
            </a:r>
            <a:r>
              <a:rPr lang="en-US" sz="6000" b="1" dirty="0" smtClean="0">
                <a:solidFill>
                  <a:schemeClr val="accent2"/>
                </a:solidFill>
                <a:latin typeface="Corbel" pitchFamily="34" charset="0"/>
              </a:rPr>
              <a:t>&amp;</a:t>
            </a:r>
            <a:r>
              <a:rPr lang="en-US" sz="60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Corbel" pitchFamily="34" charset="0"/>
              </a:rPr>
              <a:t>Overview</a:t>
            </a:r>
            <a:endParaRPr lang="en-US" sz="6000" b="1" dirty="0">
              <a:solidFill>
                <a:srgbClr val="FF0000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284904"/>
            <a:ext cx="8405813" cy="766877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Corbel" pitchFamily="34" charset="0"/>
              </a:rPr>
              <a:t>Abstract </a:t>
            </a:r>
            <a:r>
              <a:rPr lang="en-US" sz="4400" b="1" dirty="0" smtClean="0">
                <a:solidFill>
                  <a:srgbClr val="000066"/>
                </a:solidFill>
                <a:latin typeface="Corbel" pitchFamily="34" charset="0"/>
              </a:rPr>
              <a:t>Proof Systems</a:t>
            </a:r>
            <a:endParaRPr lang="en-US" sz="4400" b="1" dirty="0">
              <a:solidFill>
                <a:srgbClr val="000066"/>
              </a:solidFill>
              <a:latin typeface="Corbel" pitchFamily="34" charset="0"/>
            </a:endParaRPr>
          </a:p>
        </p:txBody>
      </p:sp>
      <p:sp>
        <p:nvSpPr>
          <p:cNvPr id="223264" name="Text Box 32"/>
          <p:cNvSpPr txBox="1">
            <a:spLocks noChangeArrowheads="1"/>
          </p:cNvSpPr>
          <p:nvPr/>
        </p:nvSpPr>
        <p:spPr bwMode="auto">
          <a:xfrm>
            <a:off x="251520" y="836712"/>
            <a:ext cx="8784976" cy="52065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28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643050"/>
            <a:ext cx="8429684" cy="414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endParaRPr lang="en-US" altLang="zh-CN" sz="4000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Propositional proof system: a </a:t>
            </a:r>
            <a:r>
              <a:rPr lang="en-US" altLang="zh-CN" sz="3600" b="1" dirty="0" err="1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polytime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verifier </a:t>
            </a:r>
            <a:r>
              <a:rPr lang="en-US" altLang="zh-CN" sz="3600" b="1" dirty="0" smtClean="0">
                <a:solidFill>
                  <a:srgbClr val="0000FF"/>
                </a:solidFill>
                <a:latin typeface="Calibri" pitchFamily="34" charset="0"/>
              </a:rPr>
              <a:t>A(</a:t>
            </a:r>
            <a:r>
              <a:rPr lang="en-US" altLang="zh-CN" sz="3600" b="1" dirty="0" err="1" smtClean="0">
                <a:solidFill>
                  <a:srgbClr val="0000FF"/>
                </a:solidFill>
                <a:latin typeface="Calibri" pitchFamily="34" charset="0"/>
              </a:rPr>
              <a:t>x,y</a:t>
            </a:r>
            <a:r>
              <a:rPr lang="en-US" altLang="zh-CN" sz="3600" b="1" dirty="0" smtClean="0">
                <a:solidFill>
                  <a:srgbClr val="0000FF"/>
                </a:solidFill>
                <a:latin typeface="Calibri" pitchFamily="34" charset="0"/>
              </a:rPr>
              <a:t>)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for proofs </a:t>
            </a:r>
            <a:r>
              <a:rPr lang="en-US" altLang="zh-CN" sz="3600" b="1" dirty="0" smtClean="0">
                <a:solidFill>
                  <a:srgbClr val="0000FF"/>
                </a:solidFill>
                <a:latin typeface="Calibri" pitchFamily="34" charset="0"/>
              </a:rPr>
              <a:t>x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of tautologies </a:t>
            </a:r>
            <a:r>
              <a:rPr lang="en-US" altLang="zh-CN" sz="3600" b="1" dirty="0" smtClean="0">
                <a:solidFill>
                  <a:srgbClr val="0000FF"/>
                </a:solidFill>
                <a:latin typeface="Calibri" pitchFamily="34" charset="0"/>
              </a:rPr>
              <a:t>y</a:t>
            </a:r>
            <a:r>
              <a:rPr lang="en-US" altLang="zh-CN" sz="3600" b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 (sound and complete).</a:t>
            </a:r>
          </a:p>
          <a:p>
            <a:pPr>
              <a:buFontTx/>
              <a:buChar char="•"/>
            </a:pPr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The proof </a:t>
            </a:r>
            <a:r>
              <a:rPr lang="en-US" altLang="zh-CN" sz="3600" b="1" dirty="0" smtClean="0">
                <a:solidFill>
                  <a:srgbClr val="0000FF"/>
                </a:solidFill>
                <a:latin typeface="Calibri" pitchFamily="34" charset="0"/>
              </a:rPr>
              <a:t>x</a:t>
            </a:r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 can be of </a:t>
            </a:r>
            <a:r>
              <a:rPr lang="en-US" altLang="zh-CN" sz="3600" b="1" dirty="0" smtClean="0">
                <a:solidFill>
                  <a:srgbClr val="FF0000"/>
                </a:solidFill>
                <a:latin typeface="Calibri" pitchFamily="34" charset="0"/>
              </a:rPr>
              <a:t>any kind</a:t>
            </a:r>
            <a:r>
              <a:rPr lang="en-US" altLang="zh-CN" sz="36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3600" b="1" dirty="0" smtClean="0">
                <a:solidFill>
                  <a:srgbClr val="C00000"/>
                </a:solidFill>
                <a:latin typeface="Calibri" pitchFamily="34" charset="0"/>
              </a:rPr>
              <a:t>  But most work in proof complexity is dedicated to understanding </a:t>
            </a:r>
            <a:r>
              <a:rPr lang="en-US" altLang="zh-CN" sz="3600" b="1" dirty="0" smtClean="0">
                <a:solidFill>
                  <a:srgbClr val="0000FF"/>
                </a:solidFill>
                <a:latin typeface="Calibri" pitchFamily="34" charset="0"/>
              </a:rPr>
              <a:t>concrete</a:t>
            </a:r>
            <a:r>
              <a:rPr lang="en-US" altLang="zh-CN" sz="36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altLang="zh-CN" sz="3600" b="1" dirty="0" smtClean="0">
                <a:solidFill>
                  <a:srgbClr val="C00000"/>
                </a:solidFill>
                <a:latin typeface="Calibri" pitchFamily="34" charset="0"/>
              </a:rPr>
              <a:t>proofs---within </a:t>
            </a:r>
            <a:r>
              <a:rPr lang="en-US" altLang="zh-CN" sz="3600" b="1" dirty="0" smtClean="0">
                <a:solidFill>
                  <a:srgbClr val="C00000"/>
                </a:solidFill>
                <a:latin typeface="Calibri" pitchFamily="34" charset="0"/>
              </a:rPr>
              <a:t>the Frege hierarchy.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1443985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FF0000"/>
                </a:solidFill>
                <a:latin typeface="Corbel" pitchFamily="34" charset="0"/>
              </a:rPr>
              <a:t>Concrete</a:t>
            </a:r>
            <a:r>
              <a:rPr lang="en-US" sz="44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Proof Systems</a:t>
            </a:r>
            <a:r>
              <a:rPr lang="en-U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rbel" pitchFamily="34" charset="0"/>
              </a:rPr>
              <a:t>:                        </a:t>
            </a:r>
            <a:r>
              <a:rPr lang="en-US" sz="4400" b="1" dirty="0" smtClean="0">
                <a:solidFill>
                  <a:srgbClr val="000066"/>
                </a:solidFill>
                <a:latin typeface="Corbel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Corbel" pitchFamily="34" charset="0"/>
              </a:rPr>
              <a:t>the Frege Hierarchy</a:t>
            </a:r>
            <a:endParaRPr lang="en-US" sz="4400" b="1" dirty="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746112"/>
            <a:ext cx="821537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3">
                    <a:lumMod val="75000"/>
                  </a:schemeClr>
                </a:solidFill>
              </a:rPr>
              <a:t>Frege proof systems: </a:t>
            </a:r>
          </a:p>
          <a:p>
            <a:endParaRPr lang="en-US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Frege = NC</a:t>
            </a:r>
            <a:r>
              <a:rPr lang="en-US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-Frege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	Extended Frege = P/poly-Frege</a:t>
            </a:r>
          </a:p>
          <a:p>
            <a:pPr>
              <a:buFont typeface="Arial" pitchFamily="34" charset="0"/>
              <a:buChar char="•"/>
            </a:pP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	Bounded-depth Frege = AC</a:t>
            </a:r>
            <a:r>
              <a:rPr lang="en-US" sz="3200" b="1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-Frege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1320874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FF0000"/>
                </a:solidFill>
                <a:latin typeface="Corbel" pitchFamily="34" charset="0"/>
              </a:rPr>
              <a:t>Concrete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rPr>
              <a:t>Proof Systems</a:t>
            </a:r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rbel" pitchFamily="34" charset="0"/>
              </a:rPr>
              <a:t>:                            </a:t>
            </a:r>
            <a:r>
              <a:rPr lang="en-US" sz="4000" b="1" dirty="0" smtClean="0">
                <a:solidFill>
                  <a:srgbClr val="000066"/>
                </a:solidFill>
                <a:latin typeface="Corbel" pitchFamily="34" charset="0"/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latin typeface="Corbel" pitchFamily="34" charset="0"/>
              </a:rPr>
              <a:t>the Frege Hierarchy</a:t>
            </a:r>
            <a:endParaRPr lang="en-US" sz="4000" b="1" dirty="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357298"/>
            <a:ext cx="835824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TC</a:t>
            </a:r>
            <a:r>
              <a:rPr lang="en-US" sz="3200" b="1" baseline="30000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-Frege: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Unbounded fan-in formulas with threshold gates    	</a:t>
            </a:r>
            <a:r>
              <a:rPr lang="en-US" altLang="zh-CN" sz="3200" dirty="0" err="1" smtClean="0">
                <a:solidFill>
                  <a:srgbClr val="0000FF"/>
                </a:solidFill>
              </a:rPr>
              <a:t>Th</a:t>
            </a:r>
            <a:r>
              <a:rPr lang="en-US" altLang="zh-CN" sz="32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altLang="zh-CN" sz="3200" dirty="0" smtClean="0">
                <a:solidFill>
                  <a:srgbClr val="0000FF"/>
                </a:solidFill>
              </a:rPr>
              <a:t>(x</a:t>
            </a:r>
            <a:r>
              <a:rPr lang="en-US" altLang="zh-CN" sz="3200" baseline="-25000" dirty="0" smtClean="0">
                <a:solidFill>
                  <a:srgbClr val="0000FF"/>
                </a:solidFill>
              </a:rPr>
              <a:t>1</a:t>
            </a:r>
            <a:r>
              <a:rPr lang="en-US" altLang="zh-CN" sz="3200" dirty="0" smtClean="0">
                <a:solidFill>
                  <a:srgbClr val="0000FF"/>
                </a:solidFill>
              </a:rPr>
              <a:t>,…,</a:t>
            </a:r>
            <a:r>
              <a:rPr lang="en-US" altLang="zh-CN" sz="3200" dirty="0" err="1" smtClean="0">
                <a:solidFill>
                  <a:srgbClr val="0000FF"/>
                </a:solidFill>
              </a:rPr>
              <a:t>x</a:t>
            </a:r>
            <a:r>
              <a:rPr lang="en-US" altLang="zh-CN" sz="3200" baseline="-25000" dirty="0" err="1" smtClean="0">
                <a:solidFill>
                  <a:srgbClr val="0000FF"/>
                </a:solidFill>
              </a:rPr>
              <a:t>m</a:t>
            </a:r>
            <a:r>
              <a:rPr lang="en-US" altLang="zh-CN" sz="3200" dirty="0" smtClean="0">
                <a:solidFill>
                  <a:srgbClr val="0000FF"/>
                </a:solidFill>
              </a:rPr>
              <a:t>), </a:t>
            </a:r>
            <a:r>
              <a:rPr lang="en-US" altLang="zh-CN" sz="3200" dirty="0" smtClean="0"/>
              <a:t>for any </a:t>
            </a:r>
            <a:r>
              <a:rPr lang="en-US" altLang="zh-CN" sz="3200" dirty="0" err="1" smtClean="0">
                <a:solidFill>
                  <a:srgbClr val="0000FF"/>
                </a:solidFill>
              </a:rPr>
              <a:t>i,m</a:t>
            </a:r>
            <a:endParaRPr lang="en-US" sz="3200" dirty="0" smtClean="0">
              <a:solidFill>
                <a:srgbClr val="0000FF"/>
              </a:solidFill>
            </a:endParaRPr>
          </a:p>
          <a:p>
            <a:pPr lvl="1"/>
            <a:r>
              <a:rPr lang="en-US" sz="3200" dirty="0" err="1" smtClean="0">
                <a:solidFill>
                  <a:srgbClr val="0000FF"/>
                </a:solidFill>
              </a:rPr>
              <a:t>Th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>
                <a:solidFill>
                  <a:srgbClr val="0000FF"/>
                </a:solidFill>
              </a:rPr>
              <a:t>(x</a:t>
            </a:r>
            <a:r>
              <a:rPr lang="en-US" sz="3200" baseline="-25000" dirty="0" smtClean="0">
                <a:solidFill>
                  <a:srgbClr val="0000FF"/>
                </a:solidFill>
              </a:rPr>
              <a:t>1</a:t>
            </a:r>
            <a:r>
              <a:rPr lang="en-US" sz="3200" dirty="0" smtClean="0">
                <a:solidFill>
                  <a:srgbClr val="0000FF"/>
                </a:solidFill>
              </a:rPr>
              <a:t>,…,</a:t>
            </a:r>
            <a:r>
              <a:rPr lang="en-US" sz="3200" dirty="0" err="1" smtClean="0">
                <a:solidFill>
                  <a:srgbClr val="0000FF"/>
                </a:solidFill>
              </a:rPr>
              <a:t>x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m</a:t>
            </a:r>
            <a:r>
              <a:rPr lang="en-US" sz="3200" dirty="0" smtClean="0">
                <a:solidFill>
                  <a:srgbClr val="0000FF"/>
                </a:solidFill>
              </a:rPr>
              <a:t>)=1 </a:t>
            </a:r>
            <a:r>
              <a:rPr lang="en-US" sz="3200" dirty="0" err="1" smtClean="0"/>
              <a:t>iff</a:t>
            </a:r>
            <a:r>
              <a:rPr lang="en-US" sz="3200" dirty="0" smtClean="0"/>
              <a:t> at least </a:t>
            </a:r>
            <a:r>
              <a:rPr lang="en-US" sz="3200" dirty="0" err="1" smtClean="0">
                <a:solidFill>
                  <a:srgbClr val="0000FF"/>
                </a:solidFill>
              </a:rPr>
              <a:t>i</a:t>
            </a:r>
            <a:r>
              <a:rPr lang="en-US" sz="3200" dirty="0" smtClean="0"/>
              <a:t> of </a:t>
            </a:r>
            <a:r>
              <a:rPr lang="en-US" sz="3200" dirty="0" err="1" smtClean="0">
                <a:solidFill>
                  <a:srgbClr val="0000FF"/>
                </a:solidFill>
              </a:rPr>
              <a:t>x</a:t>
            </a:r>
            <a:r>
              <a:rPr lang="en-US" sz="3200" baseline="-25000" dirty="0" err="1" smtClean="0">
                <a:solidFill>
                  <a:srgbClr val="0000FF"/>
                </a:solidFill>
              </a:rPr>
              <a:t>j</a:t>
            </a:r>
            <a:r>
              <a:rPr lang="en-US" sz="3200" dirty="0" err="1" smtClean="0"/>
              <a:t>’s</a:t>
            </a:r>
            <a:r>
              <a:rPr lang="en-US" sz="3200" dirty="0" smtClean="0"/>
              <a:t> are true.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TC</a:t>
            </a:r>
            <a:r>
              <a:rPr lang="en-US" sz="3200" baseline="30000" dirty="0" smtClean="0">
                <a:solidFill>
                  <a:srgbClr val="C00000"/>
                </a:solidFill>
              </a:rPr>
              <a:t>0</a:t>
            </a:r>
            <a:r>
              <a:rPr lang="en-US" sz="3200" dirty="0" smtClean="0">
                <a:solidFill>
                  <a:srgbClr val="C00000"/>
                </a:solidFill>
              </a:rPr>
              <a:t>-Frege</a:t>
            </a:r>
            <a:r>
              <a:rPr lang="en-US" sz="3200" dirty="0" smtClean="0"/>
              <a:t> rules like:</a:t>
            </a:r>
          </a:p>
          <a:p>
            <a:pPr lvl="1">
              <a:buFont typeface="Arial" pitchFamily="34" charset="0"/>
              <a:buChar char="•"/>
            </a:pPr>
            <a:endParaRPr lang="en-US" sz="3200" dirty="0" smtClean="0"/>
          </a:p>
          <a:p>
            <a:pPr lvl="1"/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A</a:t>
            </a:r>
            <a:r>
              <a:rPr lang="en-US" sz="2800" dirty="0" smtClean="0">
                <a:solidFill>
                  <a:srgbClr val="C00000"/>
                </a:solidFill>
              </a:rPr>
              <a:t> TC</a:t>
            </a:r>
            <a:r>
              <a:rPr lang="en-US" sz="2800" baseline="30000" dirty="0" smtClean="0">
                <a:solidFill>
                  <a:srgbClr val="C00000"/>
                </a:solidFill>
              </a:rPr>
              <a:t>0</a:t>
            </a:r>
            <a:r>
              <a:rPr lang="en-US" sz="2800" dirty="0" smtClean="0">
                <a:solidFill>
                  <a:srgbClr val="C00000"/>
                </a:solidFill>
              </a:rPr>
              <a:t>-Frege</a:t>
            </a:r>
            <a:r>
              <a:rPr lang="en-US" sz="2800" dirty="0" smtClean="0"/>
              <a:t> proof of a family</a:t>
            </a:r>
            <a:r>
              <a:rPr lang="en-US" sz="2800" b="1" dirty="0" smtClean="0"/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{</a:t>
            </a:r>
            <a:r>
              <a:rPr lang="en-US" sz="2800" dirty="0" err="1" smtClean="0">
                <a:solidFill>
                  <a:srgbClr val="0000FF"/>
                </a:solidFill>
              </a:rPr>
              <a:t>f</a:t>
            </a:r>
            <a:r>
              <a:rPr lang="en-US" sz="28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 :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&gt;0}</a:t>
            </a:r>
            <a:r>
              <a:rPr lang="en-US" sz="2800" dirty="0" smtClean="0"/>
              <a:t>: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a </a:t>
            </a:r>
            <a:r>
              <a:rPr lang="en-US" sz="2800" b="1" dirty="0" smtClean="0"/>
              <a:t>family</a:t>
            </a:r>
            <a:r>
              <a:rPr lang="en-US" sz="2800" dirty="0" smtClean="0"/>
              <a:t> of TC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-Frege proofs with a constant bound on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depth</a:t>
            </a:r>
            <a:r>
              <a:rPr lang="en-US" sz="2800" dirty="0" smtClean="0"/>
              <a:t> of all formulas in proofs.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9" y="3857628"/>
            <a:ext cx="657229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00100" y="3000372"/>
            <a:ext cx="7715304" cy="2214578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0066"/>
                </a:solidFill>
                <a:latin typeface="Corbel" pitchFamily="34" charset="0"/>
              </a:rPr>
              <a:t>“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Average Case</a:t>
            </a:r>
            <a:r>
              <a:rPr lang="en-US" sz="4000" b="1" dirty="0" smtClean="0">
                <a:solidFill>
                  <a:srgbClr val="000066"/>
                </a:solidFill>
                <a:latin typeface="Corbel" pitchFamily="34" charset="0"/>
              </a:rPr>
              <a:t>” Proof Complexity</a:t>
            </a:r>
            <a:endParaRPr lang="en-US" sz="4000" b="1" dirty="0">
              <a:solidFill>
                <a:srgbClr val="000066"/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8358246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3200" b="1" dirty="0" smtClean="0"/>
              <a:t>A popular</a:t>
            </a:r>
            <a:r>
              <a:rPr lang="en-US" sz="3200" b="1" dirty="0" smtClean="0"/>
              <a:t> </a:t>
            </a:r>
            <a:r>
              <a:rPr lang="en-US" sz="3200" b="1" dirty="0" smtClean="0"/>
              <a:t>“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average case</a:t>
            </a:r>
            <a:r>
              <a:rPr lang="en-US" sz="3200" b="1" dirty="0" smtClean="0"/>
              <a:t>” model of unsatisfiable formulas:  </a:t>
            </a:r>
            <a:r>
              <a:rPr lang="en-US" sz="3200" b="1" dirty="0" smtClean="0">
                <a:solidFill>
                  <a:srgbClr val="FF0000"/>
                </a:solidFill>
              </a:rPr>
              <a:t>Random</a:t>
            </a:r>
            <a:r>
              <a:rPr lang="en-US" sz="3200" b="1" dirty="0" smtClean="0"/>
              <a:t>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k</a:t>
            </a:r>
            <a:r>
              <a:rPr lang="en-US" sz="3200" b="1" dirty="0" err="1" smtClean="0">
                <a:solidFill>
                  <a:srgbClr val="FF0000"/>
                </a:solidFill>
              </a:rPr>
              <a:t>CNF</a:t>
            </a:r>
            <a:r>
              <a:rPr lang="en-US" sz="3200" b="1" dirty="0" smtClean="0"/>
              <a:t>.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Random 3CNF’s</a:t>
            </a:r>
            <a:r>
              <a:rPr lang="en-US" sz="2800" b="1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Fix </a:t>
            </a:r>
            <a:r>
              <a:rPr lang="en-US" sz="24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 number of variables </a:t>
            </a:r>
            <a:r>
              <a:rPr lang="en-US" sz="2400" dirty="0" smtClean="0">
                <a:solidFill>
                  <a:srgbClr val="0000FF"/>
                </a:solidFill>
              </a:rPr>
              <a:t>x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,...,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00FF"/>
                </a:solidFill>
              </a:rPr>
              <a:t>m(n)</a:t>
            </a:r>
            <a:r>
              <a:rPr lang="en-US" sz="2400" dirty="0" smtClean="0"/>
              <a:t> number of 3-clauses;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Choose independently (with repetitions) </a:t>
            </a:r>
            <a:r>
              <a:rPr lang="en-US" sz="2400" dirty="0" smtClean="0">
                <a:solidFill>
                  <a:srgbClr val="0000FF"/>
                </a:solidFill>
              </a:rPr>
              <a:t>m</a:t>
            </a:r>
            <a:r>
              <a:rPr lang="en-US" sz="2400" dirty="0" smtClean="0"/>
              <a:t> 3-clauses out of all possible                  3-clauses over n variables.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Over the threshold </a:t>
            </a:r>
            <a:r>
              <a:rPr lang="en-US" sz="2400" dirty="0" smtClean="0">
                <a:solidFill>
                  <a:srgbClr val="0000FF"/>
                </a:solidFill>
              </a:rPr>
              <a:t>m~4.6n</a:t>
            </a:r>
            <a:r>
              <a:rPr lang="en-US" sz="2400" dirty="0" smtClean="0"/>
              <a:t> it’s known that </a:t>
            </a:r>
            <a:r>
              <a:rPr lang="en-US" sz="2400" dirty="0" smtClean="0">
                <a:solidFill>
                  <a:srgbClr val="0000FF"/>
                </a:solidFill>
              </a:rPr>
              <a:t>1-o(1)</a:t>
            </a:r>
            <a:r>
              <a:rPr lang="en-US" sz="2400" dirty="0" smtClean="0"/>
              <a:t> of all 3CNFs are unsatisfiable.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</a:t>
            </a:r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Average case” proof complexity: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</a:rPr>
              <a:t>Do we have short P-refutations for random 3CNFs?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4143380"/>
            <a:ext cx="752186" cy="365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56" name="Text Box 24"/>
          <p:cNvSpPr txBox="1">
            <a:spLocks noChangeArrowheads="1"/>
          </p:cNvSpPr>
          <p:nvPr/>
        </p:nvSpPr>
        <p:spPr bwMode="auto">
          <a:xfrm>
            <a:off x="381000" y="152400"/>
            <a:ext cx="8405813" cy="698500"/>
          </a:xfrm>
          <a:prstGeom prst="rect">
            <a:avLst/>
          </a:prstGeom>
          <a:noFill/>
          <a:ln w="12700" algn="ctr">
            <a:noFill/>
            <a:miter lim="800000"/>
            <a:headEnd/>
            <a:tailEnd type="none" w="lg" len="lg"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rgbClr val="000066"/>
                </a:solidFill>
                <a:latin typeface="Corbel" pitchFamily="34" charset="0"/>
              </a:rPr>
              <a:t>“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</a:rPr>
              <a:t>Average Case</a:t>
            </a:r>
            <a:r>
              <a:rPr lang="en-US" sz="4000" b="1" dirty="0" smtClean="0">
                <a:solidFill>
                  <a:srgbClr val="000066"/>
                </a:solidFill>
                <a:latin typeface="Corbel" pitchFamily="34" charset="0"/>
              </a:rPr>
              <a:t>” Proof Complexity</a:t>
            </a:r>
            <a:endParaRPr lang="en-US" sz="4000" b="1" dirty="0">
              <a:solidFill>
                <a:srgbClr val="000066"/>
              </a:solidFill>
              <a:latin typeface="Corbel" pitchFamily="34" charset="0"/>
            </a:endParaRPr>
          </a:p>
        </p:txBody>
      </p:sp>
      <p:grpSp>
        <p:nvGrpSpPr>
          <p:cNvPr id="5" name="קבוצה 4"/>
          <p:cNvGrpSpPr/>
          <p:nvPr/>
        </p:nvGrpSpPr>
        <p:grpSpPr>
          <a:xfrm>
            <a:off x="642910" y="1071546"/>
            <a:ext cx="8143932" cy="5509200"/>
            <a:chOff x="642910" y="1214422"/>
            <a:chExt cx="8143932" cy="5509200"/>
          </a:xfrm>
        </p:grpSpPr>
        <p:sp>
          <p:nvSpPr>
            <p:cNvPr id="4" name="TextBox 3"/>
            <p:cNvSpPr txBox="1"/>
            <p:nvPr/>
          </p:nvSpPr>
          <p:spPr>
            <a:xfrm>
              <a:off x="642910" y="1214422"/>
              <a:ext cx="8143932" cy="5509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3200" b="1" dirty="0" smtClean="0"/>
                <a:t> </a:t>
              </a:r>
              <a:r>
                <a:rPr lang="en-US" sz="32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Chvatal</a:t>
              </a:r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 &amp; </a:t>
              </a:r>
              <a:r>
                <a:rPr lang="en-US" sz="32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Szemeredy</a:t>
              </a:r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 `88, Ben-Sasson &amp; Wigderson `01, </a:t>
              </a:r>
              <a:r>
                <a:rPr lang="en-US" sz="32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Beame</a:t>
              </a:r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, Karp, </a:t>
              </a:r>
              <a:r>
                <a:rPr lang="en-US" sz="32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Pitassi</a:t>
              </a:r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 &amp; Saks `02</a:t>
              </a:r>
              <a:r>
                <a:rPr lang="en-US" sz="3200" b="1" dirty="0" smtClean="0"/>
                <a:t>:</a:t>
              </a:r>
            </a:p>
            <a:p>
              <a:pPr lvl="1"/>
              <a:r>
                <a:rPr lang="en-US" sz="3200" b="1" dirty="0" smtClean="0"/>
                <a:t>for most 3CNFs with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cn</a:t>
              </a:r>
              <a:r>
                <a:rPr lang="en-US" sz="3200" b="1" baseline="30000" dirty="0" smtClean="0">
                  <a:solidFill>
                    <a:srgbClr val="0000FF"/>
                  </a:solidFill>
                </a:rPr>
                <a:t>1.5-e</a:t>
              </a:r>
              <a:r>
                <a:rPr lang="en-US" sz="3200" b="1" dirty="0" smtClean="0"/>
                <a:t> number of clauses (for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0&lt;e</a:t>
              </a:r>
              <a:r>
                <a:rPr lang="en-US" sz="3200" b="1" dirty="0" smtClean="0"/>
                <a:t>), no sub-exponential resolution refutations.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3200" b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 Strongest proof system with random 3CNF lower bounds (AFAIK): 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Res(log/log </a:t>
              </a:r>
              <a:r>
                <a:rPr lang="en-US" sz="3200" b="1" dirty="0" err="1" smtClean="0">
                  <a:solidFill>
                    <a:srgbClr val="0000FF"/>
                  </a:solidFill>
                </a:rPr>
                <a:t>log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 n)</a:t>
              </a:r>
              <a:r>
                <a:rPr lang="en-US" sz="3200" b="1" dirty="0" smtClean="0"/>
                <a:t>.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3200" b="1" dirty="0" smtClean="0"/>
                <a:t> Average case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Upper bounds</a:t>
              </a:r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?</a:t>
              </a:r>
              <a:r>
                <a:rPr lang="en-US" sz="3200" b="1" dirty="0" smtClean="0"/>
                <a:t> Only for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m≥cn</a:t>
              </a:r>
              <a:r>
                <a:rPr lang="en-US" sz="3200" b="1" baseline="30000" dirty="0" smtClean="0">
                  <a:solidFill>
                    <a:srgbClr val="0000FF"/>
                  </a:solidFill>
                </a:rPr>
                <a:t>2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/</a:t>
              </a:r>
              <a:r>
                <a:rPr lang="en-US" sz="3200" b="1" dirty="0" err="1" smtClean="0">
                  <a:solidFill>
                    <a:srgbClr val="0000FF"/>
                  </a:solidFill>
                </a:rPr>
                <a:t>logn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 </a:t>
              </a:r>
              <a:r>
                <a:rPr lang="en-US" sz="3200" b="1" dirty="0" smtClean="0"/>
                <a:t>clauses </a:t>
              </a:r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(</a:t>
              </a:r>
              <a:r>
                <a:rPr lang="en-US" sz="3200" b="1" dirty="0" err="1" smtClean="0">
                  <a:solidFill>
                    <a:schemeClr val="accent4">
                      <a:lumMod val="75000"/>
                    </a:schemeClr>
                  </a:solidFill>
                </a:rPr>
                <a:t>Beame</a:t>
              </a:r>
              <a:r>
                <a:rPr lang="en-US" sz="3200" b="1" dirty="0" smtClean="0">
                  <a:solidFill>
                    <a:schemeClr val="accent4">
                      <a:lumMod val="75000"/>
                    </a:schemeClr>
                  </a:solidFill>
                </a:rPr>
                <a:t> et al.)</a:t>
              </a:r>
              <a:r>
                <a:rPr lang="en-US" sz="3200" b="1" dirty="0" smtClean="0"/>
                <a:t> in resolution. </a:t>
              </a:r>
            </a:p>
          </p:txBody>
        </p:sp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4643446"/>
              <a:ext cx="3631972" cy="530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6" name="מלבן 5"/>
          <p:cNvSpPr/>
          <p:nvPr/>
        </p:nvSpPr>
        <p:spPr>
          <a:xfrm>
            <a:off x="285720" y="4429131"/>
            <a:ext cx="8643998" cy="1571637"/>
          </a:xfrm>
          <a:prstGeom prst="rect">
            <a:avLst/>
          </a:prstGeom>
          <a:gradFill>
            <a:gsLst>
              <a:gs pos="27000">
                <a:schemeClr val="lt1">
                  <a:tint val="80000"/>
                  <a:satMod val="300000"/>
                </a:schemeClr>
              </a:gs>
              <a:gs pos="100000">
                <a:schemeClr val="lt1">
                  <a:shade val="30000"/>
                  <a:satMod val="20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1003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OUR RESULT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Polynomial-size TC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0</a:t>
            </a:r>
            <a:r>
              <a:rPr lang="en-US" sz="3600" b="1" dirty="0" smtClean="0">
                <a:solidFill>
                  <a:srgbClr val="002060"/>
                </a:solidFill>
              </a:rPr>
              <a:t>-Frege refutations for random 3CNF formulas with at least cn</a:t>
            </a:r>
            <a:r>
              <a:rPr lang="en-US" sz="3600" b="1" baseline="30000" dirty="0" smtClean="0">
                <a:solidFill>
                  <a:srgbClr val="002060"/>
                </a:solidFill>
              </a:rPr>
              <a:t>1.4</a:t>
            </a:r>
            <a:r>
              <a:rPr lang="en-US" sz="3600" b="1" dirty="0" smtClean="0">
                <a:solidFill>
                  <a:srgbClr val="002060"/>
                </a:solidFill>
              </a:rPr>
              <a:t> clauses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65000" y="6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7037E-7 L -0.07084 -0.183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11907</TotalTime>
  <Words>1240</Words>
  <Application>Microsoft Office PowerPoint</Application>
  <PresentationFormat>‫הצגה על המסך (4:3)</PresentationFormat>
  <Paragraphs>172</Paragraphs>
  <Slides>21</Slides>
  <Notes>20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ערכת נושא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Kreisel</dc:creator>
  <cp:lastModifiedBy>Hardy</cp:lastModifiedBy>
  <cp:revision>833</cp:revision>
  <dcterms:created xsi:type="dcterms:W3CDTF">2010-12-27T22:52:17Z</dcterms:created>
  <dcterms:modified xsi:type="dcterms:W3CDTF">2011-10-03T19:04:35Z</dcterms:modified>
</cp:coreProperties>
</file>