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ags/tag1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</p:sldMasterIdLst>
  <p:notesMasterIdLst>
    <p:notesMasterId r:id="rId56"/>
  </p:notesMasterIdLst>
  <p:handoutMasterIdLst>
    <p:handoutMasterId r:id="rId57"/>
  </p:handoutMasterIdLst>
  <p:sldIdLst>
    <p:sldId id="602" r:id="rId2"/>
    <p:sldId id="603" r:id="rId3"/>
    <p:sldId id="604" r:id="rId4"/>
    <p:sldId id="605" r:id="rId5"/>
    <p:sldId id="607" r:id="rId6"/>
    <p:sldId id="678" r:id="rId7"/>
    <p:sldId id="606" r:id="rId8"/>
    <p:sldId id="548" r:id="rId9"/>
    <p:sldId id="600" r:id="rId10"/>
    <p:sldId id="613" r:id="rId11"/>
    <p:sldId id="614" r:id="rId12"/>
    <p:sldId id="609" r:id="rId13"/>
    <p:sldId id="610" r:id="rId14"/>
    <p:sldId id="611" r:id="rId15"/>
    <p:sldId id="615" r:id="rId16"/>
    <p:sldId id="612" r:id="rId17"/>
    <p:sldId id="518" r:id="rId18"/>
    <p:sldId id="544" r:id="rId19"/>
    <p:sldId id="551" r:id="rId20"/>
    <p:sldId id="554" r:id="rId21"/>
    <p:sldId id="568" r:id="rId22"/>
    <p:sldId id="572" r:id="rId23"/>
    <p:sldId id="570" r:id="rId24"/>
    <p:sldId id="569" r:id="rId25"/>
    <p:sldId id="574" r:id="rId26"/>
    <p:sldId id="601" r:id="rId27"/>
    <p:sldId id="646" r:id="rId28"/>
    <p:sldId id="616" r:id="rId29"/>
    <p:sldId id="617" r:id="rId30"/>
    <p:sldId id="618" r:id="rId31"/>
    <p:sldId id="619" r:id="rId32"/>
    <p:sldId id="621" r:id="rId33"/>
    <p:sldId id="648" r:id="rId34"/>
    <p:sldId id="625" r:id="rId35"/>
    <p:sldId id="651" r:id="rId36"/>
    <p:sldId id="652" r:id="rId37"/>
    <p:sldId id="672" r:id="rId38"/>
    <p:sldId id="657" r:id="rId39"/>
    <p:sldId id="654" r:id="rId40"/>
    <p:sldId id="659" r:id="rId41"/>
    <p:sldId id="673" r:id="rId42"/>
    <p:sldId id="674" r:id="rId43"/>
    <p:sldId id="675" r:id="rId44"/>
    <p:sldId id="677" r:id="rId45"/>
    <p:sldId id="662" r:id="rId46"/>
    <p:sldId id="663" r:id="rId47"/>
    <p:sldId id="664" r:id="rId48"/>
    <p:sldId id="665" r:id="rId49"/>
    <p:sldId id="667" r:id="rId50"/>
    <p:sldId id="668" r:id="rId51"/>
    <p:sldId id="669" r:id="rId52"/>
    <p:sldId id="670" r:id="rId53"/>
    <p:sldId id="671" r:id="rId54"/>
    <p:sldId id="629" r:id="rId5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09900"/>
    <a:srgbClr val="00FF00"/>
    <a:srgbClr val="FF3300"/>
    <a:srgbClr val="FF0000"/>
    <a:srgbClr val="990033"/>
    <a:srgbClr val="F96DCE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3" autoAdjust="0"/>
    <p:restoredTop sz="95489" autoAdjust="0"/>
  </p:normalViewPr>
  <p:slideViewPr>
    <p:cSldViewPr>
      <p:cViewPr>
        <p:scale>
          <a:sx n="80" d="100"/>
          <a:sy n="80" d="100"/>
        </p:scale>
        <p:origin x="-4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8" y="26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320" y="-120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4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10" Type="http://schemas.openxmlformats.org/officeDocument/2006/relationships/image" Target="../media/image14.wmf"/><Relationship Id="rId4" Type="http://schemas.openxmlformats.org/officeDocument/2006/relationships/image" Target="../media/image16.wmf"/><Relationship Id="rId9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314D0A-1389-4100-9C07-7F0399A9D80A}" type="datetimeFigureOut">
              <a:rPr lang="en-US" smtClean="0"/>
              <a:t>8/18/2011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BB77DB6-9C45-44AE-A5BB-6D49C2479D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300">
                <a:latin typeface="Tahoma" pitchFamily="-105" charset="0"/>
                <a:ea typeface="+mn-ea"/>
                <a:cs typeface="ＭＳ Ｐゴシック" pitchFamily="-105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latin typeface="Tahoma" pitchFamily="-105" charset="0"/>
                <a:ea typeface="+mn-ea"/>
                <a:cs typeface="ＭＳ Ｐゴシック" pitchFamily="-105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300">
                <a:latin typeface="Tahoma" pitchFamily="-105" charset="0"/>
                <a:ea typeface="+mn-ea"/>
                <a:cs typeface="ＭＳ Ｐゴシック" pitchFamily="-105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fld id="{37043570-411F-4289-9AC7-60F93395F3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B23AB21-DF5E-44C9-A0E9-DD1F632EF09D}" type="slidenum">
              <a:rPr lang="en-US"/>
              <a:pPr/>
              <a:t>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2 - Θέση σημειώσεων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l-GR" smtClean="0">
              <a:latin typeface="Arial" charset="0"/>
            </a:endParaRPr>
          </a:p>
        </p:txBody>
      </p:sp>
      <p:sp>
        <p:nvSpPr>
          <p:cNvPr id="79876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0C6156-3ACC-4677-8FD0-F851C811EB6E}" type="slidenum">
              <a:rPr lang="en-US" altLang="ja-JP" smtClean="0"/>
              <a:pPr>
                <a:defRPr/>
              </a:pPr>
              <a:t>10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985C2F-4AA0-4990-885B-020344A44477}" type="slidenum">
              <a:rPr lang="en-US"/>
              <a:pPr/>
              <a:t>11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endParaRPr lang="en-US" dirty="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5139" tIns="49472" rIns="95139" bIns="49472" anchor="b"/>
          <a:lstStyle/>
          <a:p>
            <a:pPr algn="r"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fld id="{823CCD8F-59C9-4C09-A8C8-4DF62D002040}" type="slidenum">
              <a:rPr lang="en-US" sz="13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966612" algn="l"/>
                  <a:tab pos="1933224" algn="l"/>
                  <a:tab pos="2899837" algn="l"/>
                  <a:tab pos="3866449" algn="l"/>
                  <a:tab pos="4833061" algn="l"/>
                  <a:tab pos="5799673" algn="l"/>
                  <a:tab pos="6766286" algn="l"/>
                  <a:tab pos="7732898" algn="l"/>
                  <a:tab pos="8699510" algn="l"/>
                  <a:tab pos="9666122" algn="l"/>
                  <a:tab pos="10632735" algn="l"/>
                </a:tabLst>
              </a:pPr>
              <a:t>11</a:t>
            </a:fld>
            <a:endParaRPr lang="en-US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20C30-5F40-4A4F-8281-E2CAC5368A7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20C30-5F40-4A4F-8281-E2CAC5368A7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20C30-5F40-4A4F-8281-E2CAC5368A7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20C30-5F40-4A4F-8281-E2CAC5368A7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20C30-5F40-4A4F-8281-E2CAC5368A7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1AFFF3-D472-4FCB-B379-093FF177C24D}" type="slidenum">
              <a:rPr lang="en-US" altLang="ja-JP" smtClean="0"/>
              <a:pPr>
                <a:defRPr/>
              </a:pPr>
              <a:t>17</a:t>
            </a:fld>
            <a:endParaRPr lang="en-US" altLang="ja-JP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ja-JP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43570-411F-4289-9AC7-60F93395F346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43570-411F-4289-9AC7-60F93395F346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82A56D7-3FD1-42E6-B94B-395F60661962}" type="slidenum">
              <a:rPr lang="en-US"/>
              <a:pPr/>
              <a:t>2</a:t>
            </a:fld>
            <a:endParaRPr lang="en-US"/>
          </a:p>
        </p:txBody>
      </p:sp>
      <p:sp>
        <p:nvSpPr>
          <p:cNvPr id="153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endParaRPr lang="en-US" dirty="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5139" tIns="49472" rIns="95139" bIns="49472" anchor="b"/>
          <a:lstStyle/>
          <a:p>
            <a:pPr algn="r"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fld id="{DF31B039-D0C1-4907-9C46-33EDAFAAA444}" type="slidenum">
              <a:rPr lang="en-US" sz="13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966612" algn="l"/>
                  <a:tab pos="1933224" algn="l"/>
                  <a:tab pos="2899837" algn="l"/>
                  <a:tab pos="3866449" algn="l"/>
                  <a:tab pos="4833061" algn="l"/>
                  <a:tab pos="5799673" algn="l"/>
                  <a:tab pos="6766286" algn="l"/>
                  <a:tab pos="7732898" algn="l"/>
                  <a:tab pos="8699510" algn="l"/>
                  <a:tab pos="9666122" algn="l"/>
                  <a:tab pos="10632735" algn="l"/>
                </a:tabLst>
              </a:pPr>
              <a:t>2</a:t>
            </a:fld>
            <a:endParaRPr lang="en-US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2 - Θέση σημειώσεων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l-GR" smtClean="0">
              <a:latin typeface="Arial" charset="0"/>
            </a:endParaRPr>
          </a:p>
        </p:txBody>
      </p:sp>
      <p:sp>
        <p:nvSpPr>
          <p:cNvPr id="80900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43BF10-FC52-4A59-89ED-5A6342BF2770}" type="slidenum">
              <a:rPr lang="en-US" altLang="ja-JP" smtClean="0"/>
              <a:pPr>
                <a:defRPr/>
              </a:pPr>
              <a:t>20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2 - Θέση σημειώσεων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l-GR" smtClean="0">
              <a:latin typeface="Arial" charset="0"/>
            </a:endParaRPr>
          </a:p>
        </p:txBody>
      </p:sp>
      <p:sp>
        <p:nvSpPr>
          <p:cNvPr id="81924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FFAB82-08B7-4C92-B3ED-858A49B27AFF}" type="slidenum">
              <a:rPr lang="en-US" altLang="ja-JP" smtClean="0"/>
              <a:pPr>
                <a:defRPr/>
              </a:pPr>
              <a:t>21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2 - Θέση σημειώσεων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l-GR" smtClean="0">
              <a:latin typeface="Arial" charset="0"/>
            </a:endParaRPr>
          </a:p>
        </p:txBody>
      </p:sp>
      <p:sp>
        <p:nvSpPr>
          <p:cNvPr id="82948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7F2305-389E-4413-A033-6871E8D1EDF8}" type="slidenum">
              <a:rPr lang="en-US" altLang="ja-JP" smtClean="0"/>
              <a:pPr>
                <a:defRPr/>
              </a:pPr>
              <a:t>22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2 - Θέση σημειώσεων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l-GR" smtClean="0">
              <a:latin typeface="Arial" charset="0"/>
            </a:endParaRPr>
          </a:p>
        </p:txBody>
      </p:sp>
      <p:sp>
        <p:nvSpPr>
          <p:cNvPr id="84996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C159DE-6A09-4E52-82E8-DB905A4CB3A5}" type="slidenum">
              <a:rPr lang="en-US" altLang="ja-JP" smtClean="0"/>
              <a:pPr>
                <a:defRPr/>
              </a:pPr>
              <a:t>23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2 - Θέση σημειώσεων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l-GR" smtClean="0">
              <a:latin typeface="Arial" charset="0"/>
            </a:endParaRPr>
          </a:p>
        </p:txBody>
      </p:sp>
      <p:sp>
        <p:nvSpPr>
          <p:cNvPr id="86020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3B92C0-77F1-4D36-BD33-E1F2EFC63420}" type="slidenum">
              <a:rPr lang="en-US" altLang="ja-JP" smtClean="0"/>
              <a:pPr>
                <a:defRPr/>
              </a:pPr>
              <a:t>24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2 - Θέση σημειώσεων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l-GR" smtClean="0">
              <a:latin typeface="Arial" charset="0"/>
            </a:endParaRPr>
          </a:p>
        </p:txBody>
      </p:sp>
      <p:sp>
        <p:nvSpPr>
          <p:cNvPr id="87044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21A7EB-D710-4DF6-8DCB-4274902D781E}" type="slidenum">
              <a:rPr lang="en-US" altLang="ja-JP" smtClean="0"/>
              <a:pPr>
                <a:defRPr/>
              </a:pPr>
              <a:t>25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2 - Θέση σημειώσεων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l-GR" smtClean="0">
              <a:latin typeface="Arial" charset="0"/>
            </a:endParaRPr>
          </a:p>
        </p:txBody>
      </p:sp>
      <p:sp>
        <p:nvSpPr>
          <p:cNvPr id="88068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FBD417-3351-43FD-B9E3-24D00011850B}" type="slidenum">
              <a:rPr lang="en-US" altLang="ja-JP" smtClean="0"/>
              <a:pPr>
                <a:defRPr/>
              </a:pPr>
              <a:t>26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985C2F-4AA0-4990-885B-020344A44477}" type="slidenum">
              <a:rPr lang="en-US"/>
              <a:pPr/>
              <a:t>27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endParaRPr lang="en-US" dirty="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5139" tIns="49472" rIns="95139" bIns="49472" anchor="b"/>
          <a:lstStyle/>
          <a:p>
            <a:pPr algn="r"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fld id="{823CCD8F-59C9-4C09-A8C8-4DF62D002040}" type="slidenum">
              <a:rPr lang="en-US" sz="13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966612" algn="l"/>
                  <a:tab pos="1933224" algn="l"/>
                  <a:tab pos="2899837" algn="l"/>
                  <a:tab pos="3866449" algn="l"/>
                  <a:tab pos="4833061" algn="l"/>
                  <a:tab pos="5799673" algn="l"/>
                  <a:tab pos="6766286" algn="l"/>
                  <a:tab pos="7732898" algn="l"/>
                  <a:tab pos="8699510" algn="l"/>
                  <a:tab pos="9666122" algn="l"/>
                  <a:tab pos="10632735" algn="l"/>
                </a:tabLst>
              </a:pPr>
              <a:t>27</a:t>
            </a:fld>
            <a:endParaRPr lang="en-US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98344F1-E59E-4B4D-9C1C-5A430C8C111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1A4B6A-A965-4044-B5FD-4BBF010E63F2}" type="slidenum">
              <a:rPr lang="en-US"/>
              <a:pPr/>
              <a:t>29</a:t>
            </a:fld>
            <a:endParaRPr lang="en-US"/>
          </a:p>
        </p:txBody>
      </p:sp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</p:spPr>
        <p:txBody>
          <a:bodyPr lIns="96661" tIns="48331" rIns="96661" bIns="48331"/>
          <a:lstStyle/>
          <a:p>
            <a:pPr defTabSz="966612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3252" name="Slide Number Placeholder 3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612"/>
            <a:fld id="{6248190A-B742-4645-8233-618C5A3C7478}" type="slidenum">
              <a:rPr lang="en-US" altLang="zh-CN" sz="1300">
                <a:latin typeface="Calibri" pitchFamily="34" charset="0"/>
              </a:rPr>
              <a:pPr algn="r" defTabSz="966612"/>
              <a:t>29</a:t>
            </a:fld>
            <a:endParaRPr lang="en-US" altLang="zh-CN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20C30-5F40-4A4F-8281-E2CAC5368A7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264ECFB-DDF4-41E3-80AF-D27401C034E0}" type="slidenum">
              <a:rPr lang="en-US"/>
              <a:pPr/>
              <a:t>30</a:t>
            </a:fld>
            <a:endParaRPr lang="en-US"/>
          </a:p>
        </p:txBody>
      </p:sp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</p:spPr>
        <p:txBody>
          <a:bodyPr lIns="96661" tIns="48331" rIns="96661" bIns="48331"/>
          <a:lstStyle/>
          <a:p>
            <a:pPr defTabSz="966612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5300" name="Slide Number Placeholder 3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612"/>
            <a:fld id="{5D8BF76D-9053-4037-AFA6-026AA6A2F5AD}" type="slidenum">
              <a:rPr lang="en-US" altLang="zh-CN" sz="1300">
                <a:latin typeface="Calibri" pitchFamily="34" charset="0"/>
              </a:rPr>
              <a:pPr algn="r" defTabSz="966612"/>
              <a:t>30</a:t>
            </a:fld>
            <a:endParaRPr lang="en-US" altLang="zh-CN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8B5EEAE-03B1-445C-A7D0-6B752742C0C7}" type="slidenum">
              <a:rPr lang="en-US"/>
              <a:pPr/>
              <a:t>31</a:t>
            </a:fld>
            <a:endParaRPr lang="en-US"/>
          </a:p>
        </p:txBody>
      </p:sp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xfrm>
            <a:off x="731520" y="4560570"/>
            <a:ext cx="5852160" cy="4320540"/>
          </a:xfrm>
        </p:spPr>
        <p:txBody>
          <a:bodyPr lIns="96661" tIns="48331" rIns="96661" bIns="48331"/>
          <a:lstStyle/>
          <a:p>
            <a:pPr defTabSz="966612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7348" name="Slide Number Placeholder 3"/>
          <p:cNvSpPr txBox="1">
            <a:spLocks noGrp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 defTabSz="966612"/>
            <a:fld id="{EE36CBD5-26A2-4BA6-A2FB-CD8E2B14EC9B}" type="slidenum">
              <a:rPr lang="en-US" altLang="zh-CN" sz="1300">
                <a:latin typeface="Calibri" pitchFamily="34" charset="0"/>
              </a:rPr>
              <a:pPr algn="r" defTabSz="966612"/>
              <a:t>31</a:t>
            </a:fld>
            <a:endParaRPr lang="en-US" altLang="zh-CN" sz="13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98344F1-E59E-4B4D-9C1C-5A430C8C111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98344F1-E59E-4B4D-9C1C-5A430C8C111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98344F1-E59E-4B4D-9C1C-5A430C8C111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98344F1-E59E-4B4D-9C1C-5A430C8C111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98344F1-E59E-4B4D-9C1C-5A430C8C111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985C2F-4AA0-4990-885B-020344A44477}" type="slidenum">
              <a:rPr lang="en-US"/>
              <a:pPr/>
              <a:t>37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endParaRPr lang="en-US" dirty="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5139" tIns="49472" rIns="95139" bIns="49472" anchor="b"/>
          <a:lstStyle/>
          <a:p>
            <a:pPr algn="r"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fld id="{823CCD8F-59C9-4C09-A8C8-4DF62D002040}" type="slidenum">
              <a:rPr lang="en-US" sz="13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966612" algn="l"/>
                  <a:tab pos="1933224" algn="l"/>
                  <a:tab pos="2899837" algn="l"/>
                  <a:tab pos="3866449" algn="l"/>
                  <a:tab pos="4833061" algn="l"/>
                  <a:tab pos="5799673" algn="l"/>
                  <a:tab pos="6766286" algn="l"/>
                  <a:tab pos="7732898" algn="l"/>
                  <a:tab pos="8699510" algn="l"/>
                  <a:tab pos="9666122" algn="l"/>
                  <a:tab pos="10632735" algn="l"/>
                </a:tabLst>
              </a:pPr>
              <a:t>37</a:t>
            </a:fld>
            <a:endParaRPr lang="en-US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088DF-191B-4F23-9854-46EE97298FB1}" type="slidenum">
              <a:rPr lang="tr-TR" smtClean="0"/>
              <a:pPr/>
              <a:t>38</a:t>
            </a:fld>
            <a:endParaRPr lang="tr-T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</a:t>
            </a:r>
            <a:r>
              <a:rPr lang="en-US" baseline="0" dirty="0" smtClean="0"/>
              <a:t> of links will depend on the data transfer speed.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088DF-191B-4F23-9854-46EE97298FB1}" type="slidenum">
              <a:rPr lang="tr-TR" smtClean="0"/>
              <a:pPr/>
              <a:t>39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98344F1-E59E-4B4D-9C1C-5A430C8C111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088DF-191B-4F23-9854-46EE97298FB1}" type="slidenum">
              <a:rPr lang="tr-TR" smtClean="0"/>
              <a:pPr/>
              <a:t>40</a:t>
            </a:fld>
            <a:endParaRPr lang="tr-T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9FFE0-7BD0-4EF5-B81D-20D66BF87B6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9FFE0-7BD0-4EF5-B81D-20D66BF87B6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9FFE0-7BD0-4EF5-B81D-20D66BF87B6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9FFE0-7BD0-4EF5-B81D-20D66BF87B6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088DF-191B-4F23-9854-46EE97298FB1}" type="slidenum">
              <a:rPr lang="tr-TR" smtClean="0"/>
              <a:pPr/>
              <a:t>45</a:t>
            </a:fld>
            <a:endParaRPr lang="tr-T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088DF-191B-4F23-9854-46EE97298FB1}" type="slidenum">
              <a:rPr lang="tr-TR" smtClean="0"/>
              <a:pPr/>
              <a:t>46</a:t>
            </a:fld>
            <a:endParaRPr lang="tr-TR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088DF-191B-4F23-9854-46EE97298FB1}" type="slidenum">
              <a:rPr lang="tr-TR" smtClean="0"/>
              <a:pPr/>
              <a:t>47</a:t>
            </a:fld>
            <a:endParaRPr lang="tr-TR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088DF-191B-4F23-9854-46EE97298FB1}" type="slidenum">
              <a:rPr lang="tr-TR" smtClean="0"/>
              <a:pPr/>
              <a:t>48</a:t>
            </a:fld>
            <a:endParaRPr lang="tr-TR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088DF-191B-4F23-9854-46EE97298FB1}" type="slidenum">
              <a:rPr lang="tr-TR" smtClean="0"/>
              <a:pPr/>
              <a:t>49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985C2F-4AA0-4990-885B-020344A44477}" type="slidenum">
              <a:rPr lang="en-US"/>
              <a:pPr/>
              <a:t>5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endParaRPr lang="en-US" dirty="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5139" tIns="49472" rIns="95139" bIns="49472" anchor="b"/>
          <a:lstStyle/>
          <a:p>
            <a:pPr algn="r"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fld id="{823CCD8F-59C9-4C09-A8C8-4DF62D002040}" type="slidenum">
              <a:rPr lang="en-US" sz="13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966612" algn="l"/>
                  <a:tab pos="1933224" algn="l"/>
                  <a:tab pos="2899837" algn="l"/>
                  <a:tab pos="3866449" algn="l"/>
                  <a:tab pos="4833061" algn="l"/>
                  <a:tab pos="5799673" algn="l"/>
                  <a:tab pos="6766286" algn="l"/>
                  <a:tab pos="7732898" algn="l"/>
                  <a:tab pos="8699510" algn="l"/>
                  <a:tab pos="9666122" algn="l"/>
                  <a:tab pos="10632735" algn="l"/>
                </a:tabLst>
              </a:pPr>
              <a:t>5</a:t>
            </a:fld>
            <a:endParaRPr lang="en-US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088DF-191B-4F23-9854-46EE97298FB1}" type="slidenum">
              <a:rPr lang="tr-TR" smtClean="0"/>
              <a:pPr/>
              <a:t>50</a:t>
            </a:fld>
            <a:endParaRPr lang="tr-TR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088DF-191B-4F23-9854-46EE97298FB1}" type="slidenum">
              <a:rPr lang="tr-TR" smtClean="0"/>
              <a:pPr/>
              <a:t>51</a:t>
            </a:fld>
            <a:endParaRPr lang="tr-TR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088DF-191B-4F23-9854-46EE97298FB1}" type="slidenum">
              <a:rPr lang="tr-TR" smtClean="0"/>
              <a:pPr/>
              <a:t>52</a:t>
            </a:fld>
            <a:endParaRPr lang="tr-TR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088DF-191B-4F23-9854-46EE97298FB1}" type="slidenum">
              <a:rPr lang="tr-TR" smtClean="0"/>
              <a:pPr/>
              <a:t>53</a:t>
            </a:fld>
            <a:endParaRPr lang="tr-TR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E98344F1-E59E-4B4D-9C1C-5A430C8C1113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985C2F-4AA0-4990-885B-020344A44477}" type="slidenum">
              <a:rPr lang="en-US"/>
              <a:pPr/>
              <a:t>6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endParaRPr lang="en-US" dirty="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5139" tIns="49472" rIns="95139" bIns="49472" anchor="b"/>
          <a:lstStyle/>
          <a:p>
            <a:pPr algn="r"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fld id="{823CCD8F-59C9-4C09-A8C8-4DF62D002040}" type="slidenum">
              <a:rPr lang="en-US" sz="13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966612" algn="l"/>
                  <a:tab pos="1933224" algn="l"/>
                  <a:tab pos="2899837" algn="l"/>
                  <a:tab pos="3866449" algn="l"/>
                  <a:tab pos="4833061" algn="l"/>
                  <a:tab pos="5799673" algn="l"/>
                  <a:tab pos="6766286" algn="l"/>
                  <a:tab pos="7732898" algn="l"/>
                  <a:tab pos="8699510" algn="l"/>
                  <a:tab pos="9666122" algn="l"/>
                  <a:tab pos="10632735" algn="l"/>
                </a:tabLst>
              </a:pPr>
              <a:t>6</a:t>
            </a:fld>
            <a:endParaRPr lang="en-US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5E6ABE-4238-47CC-A5C7-96E2B6F33153}" type="slidenum">
              <a:rPr lang="en-US"/>
              <a:pPr/>
              <a:t>7</a:t>
            </a:fld>
            <a:endParaRPr lang="en-US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endParaRPr lang="en-US" dirty="0">
              <a:latin typeface="Arial" pitchFamily="34" charset="0"/>
              <a:ea typeface="宋体" pitchFamily="2" charset="-122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5139" tIns="49472" rIns="95139" bIns="49472" anchor="b"/>
          <a:lstStyle/>
          <a:p>
            <a:pPr algn="r">
              <a:tabLst>
                <a:tab pos="0" algn="l"/>
                <a:tab pos="966612" algn="l"/>
                <a:tab pos="1933224" algn="l"/>
                <a:tab pos="2899837" algn="l"/>
                <a:tab pos="3866449" algn="l"/>
                <a:tab pos="4833061" algn="l"/>
                <a:tab pos="5799673" algn="l"/>
                <a:tab pos="6766286" algn="l"/>
                <a:tab pos="7732898" algn="l"/>
                <a:tab pos="8699510" algn="l"/>
                <a:tab pos="9666122" algn="l"/>
                <a:tab pos="10632735" algn="l"/>
              </a:tabLst>
            </a:pPr>
            <a:fld id="{D2D61132-B4D1-4F58-B633-A5E0474F481D}" type="slidenum">
              <a:rPr lang="en-US" sz="1300">
                <a:solidFill>
                  <a:srgbClr val="000000"/>
                </a:solidFill>
                <a:latin typeface="Calibri" pitchFamily="34" charset="0"/>
              </a:rPr>
              <a:pPr algn="r">
                <a:tabLst>
                  <a:tab pos="0" algn="l"/>
                  <a:tab pos="966612" algn="l"/>
                  <a:tab pos="1933224" algn="l"/>
                  <a:tab pos="2899837" algn="l"/>
                  <a:tab pos="3866449" algn="l"/>
                  <a:tab pos="4833061" algn="l"/>
                  <a:tab pos="5799673" algn="l"/>
                  <a:tab pos="6766286" algn="l"/>
                  <a:tab pos="7732898" algn="l"/>
                  <a:tab pos="8699510" algn="l"/>
                  <a:tab pos="9666122" algn="l"/>
                  <a:tab pos="10632735" algn="l"/>
                </a:tabLst>
              </a:pPr>
              <a:t>7</a:t>
            </a:fld>
            <a:endParaRPr lang="en-US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043570-411F-4289-9AC7-60F93395F346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1 - Θέση εικόνας διαφάνειας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2 - Θέση σημειώσεων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l-GR" smtClean="0">
              <a:latin typeface="Arial" charset="0"/>
            </a:endParaRPr>
          </a:p>
        </p:txBody>
      </p:sp>
      <p:sp>
        <p:nvSpPr>
          <p:cNvPr id="79876" name="3 - Θέση αριθμού διαφάνειας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0C6156-3ACC-4677-8FD0-F851C811EB6E}" type="slidenum">
              <a:rPr lang="en-US" altLang="ja-JP" smtClean="0"/>
              <a:pPr>
                <a:defRPr/>
              </a:pPr>
              <a:t>9</a:t>
            </a:fld>
            <a:endParaRPr lang="en-U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sz="2400">
                <a:latin typeface="Times New Roman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sz="2400">
                <a:latin typeface="Times New Roman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2400">
                  <a:latin typeface="Times New Roman" pitchFamily="-105" charset="0"/>
                  <a:ea typeface="ＭＳ Ｐゴシック" pitchFamily="-105" charset="-128"/>
                  <a:cs typeface="ＭＳ Ｐゴシック" pitchFamily="-105" charset="-128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2400">
                  <a:latin typeface="Times New Roman" pitchFamily="-105" charset="0"/>
                  <a:ea typeface="ＭＳ Ｐゴシック" pitchFamily="-105" charset="-128"/>
                  <a:cs typeface="ＭＳ Ｐゴシック" pitchFamily="-105" charset="-128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2400">
                  <a:latin typeface="Times New Roman" pitchFamily="-105" charset="0"/>
                  <a:ea typeface="ＭＳ Ｐゴシック" pitchFamily="-105" charset="-128"/>
                  <a:cs typeface="ＭＳ Ｐゴシック" pitchFamily="-105" charset="-128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2400">
                  <a:latin typeface="Times New Roman" pitchFamily="-105" charset="0"/>
                  <a:ea typeface="ＭＳ Ｐゴシック" pitchFamily="-105" charset="-128"/>
                  <a:cs typeface="ＭＳ Ｐゴシック" pitchFamily="-105" charset="-128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2400">
                  <a:latin typeface="Times New Roman" pitchFamily="-105" charset="0"/>
                  <a:ea typeface="ＭＳ Ｐゴシック" pitchFamily="-105" charset="-128"/>
                  <a:cs typeface="ＭＳ Ｐゴシック" pitchFamily="-105" charset="-128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2400">
                  <a:latin typeface="Times New Roman" pitchFamily="-105" charset="0"/>
                  <a:ea typeface="ＭＳ Ｐゴシック" pitchFamily="-105" charset="-128"/>
                  <a:cs typeface="ＭＳ Ｐゴシック" pitchFamily="-105" charset="-128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2400">
                  <a:latin typeface="Times New Roman" pitchFamily="-105" charset="0"/>
                  <a:ea typeface="ＭＳ Ｐゴシック" pitchFamily="-105" charset="-128"/>
                  <a:cs typeface="ＭＳ Ｐゴシック" pitchFamily="-105" charset="-128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2400">
                  <a:latin typeface="Times New Roman" pitchFamily="-105" charset="0"/>
                  <a:ea typeface="ＭＳ Ｐゴシック" pitchFamily="-105" charset="-128"/>
                  <a:cs typeface="ＭＳ Ｐゴシック" pitchFamily="-105" charset="-128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2400">
                  <a:latin typeface="Times New Roman" pitchFamily="-105" charset="0"/>
                  <a:ea typeface="ＭＳ Ｐゴシック" pitchFamily="-105" charset="-128"/>
                  <a:cs typeface="ＭＳ Ｐゴシック" pitchFamily="-105" charset="-128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 sz="2400">
                  <a:latin typeface="Times New Roman" pitchFamily="-105" charset="0"/>
                  <a:ea typeface="ＭＳ Ｐゴシック" pitchFamily="-105" charset="-128"/>
                  <a:cs typeface="ＭＳ Ｐゴシック" pitchFamily="-105" charset="-128"/>
                </a:endParaRPr>
              </a:p>
            </p:txBody>
          </p:sp>
        </p:grpSp>
      </p:grpSp>
      <p:sp>
        <p:nvSpPr>
          <p:cNvPr id="5326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 altLang="ja-JP"/>
              <a:t>Click to edit Master title style</a:t>
            </a:r>
          </a:p>
        </p:txBody>
      </p:sp>
      <p:sp>
        <p:nvSpPr>
          <p:cNvPr id="5326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-105" charset="2"/>
              <a:buNone/>
              <a:defRPr sz="3400"/>
            </a:lvl1pPr>
          </a:lstStyle>
          <a:p>
            <a:r>
              <a:rPr lang="en-US" altLang="ja-JP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778CD-AC4D-45B6-AC68-4616A53B33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7BB15-89EF-4C35-AFB6-20ED369F00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7EAD1-62F6-463C-BFDF-51443EDC63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9B01E0E-41AB-4393-AE77-C93D1A01A6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2/7/11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1"/>
          </p:nvPr>
        </p:nvSpPr>
        <p:spPr>
          <a:xfrm>
            <a:off x="6553200" y="6356350"/>
            <a:ext cx="2132013" cy="3635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D77D1BA-7F1A-4CF1-A955-FEA3B11D96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1DEF9-5230-459F-ACA8-E40A2E3163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0087D-E629-42A0-9B97-5A674409B1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B632-7872-4BB9-B69A-0BCE46681B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E4086-89E6-4485-A69D-2E37914237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7DE86-EC96-4518-AC4B-983E2BB2CC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2E394-149B-420A-B3EE-231D111560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1C803-1187-4087-8806-D8E6E8F017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47CF4-65DE-4275-82E0-5DF8C1F2AD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222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sz="2400">
                <a:latin typeface="Times New Roman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5223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sz="2400">
                <a:latin typeface="Times New Roman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5223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schemeClr val="hlink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5223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schemeClr val="hlink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5223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schemeClr val="accent2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5223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schemeClr val="hlink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5223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 sz="2400">
                <a:latin typeface="Times New Roman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5223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schemeClr val="accent2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  <p:sp>
          <p:nvSpPr>
            <p:cNvPr id="5223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solidFill>
                  <a:schemeClr val="accent2"/>
                </a:solidFill>
                <a:latin typeface="Arial" pitchFamily="-105" charset="0"/>
                <a:ea typeface="ＭＳ Ｐゴシック" pitchFamily="-105" charset="-128"/>
                <a:cs typeface="ＭＳ Ｐゴシック" pitchFamily="-105" charset="-128"/>
              </a:endParaRPr>
            </a:p>
          </p:txBody>
        </p:sp>
      </p:grpSp>
      <p:sp>
        <p:nvSpPr>
          <p:cNvPr id="286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title style</a:t>
            </a:r>
          </a:p>
        </p:txBody>
      </p:sp>
      <p:sp>
        <p:nvSpPr>
          <p:cNvPr id="286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  <a:p>
            <a:pPr lvl="3"/>
            <a:r>
              <a:rPr lang="en-US" altLang="ja-JP" dirty="0" smtClean="0"/>
              <a:t>Fourth level</a:t>
            </a:r>
          </a:p>
          <a:p>
            <a:pPr lvl="4"/>
            <a:r>
              <a:rPr lang="en-US" altLang="ja-JP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6" r:id="rId12"/>
    <p:sldLayoutId id="2147483857" r:id="rId13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5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5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5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5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00000"/>
        <a:buFont typeface="Arial" pitchFamily="34" charset="0"/>
        <a:buChar char="•"/>
        <a:defRPr sz="2600">
          <a:solidFill>
            <a:schemeClr val="tx1"/>
          </a:solidFill>
          <a:latin typeface="Calibri" pitchFamily="34" charset="0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pitchFamily="34" charset="0"/>
        <a:buChar char="−"/>
        <a:defRPr sz="2600">
          <a:solidFill>
            <a:schemeClr val="tx1"/>
          </a:solidFill>
          <a:latin typeface="Calibri" pitchFamily="34" charset="0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00000"/>
        <a:buFont typeface="Arial" pitchFamily="34" charset="0"/>
        <a:buChar char="•"/>
        <a:defRPr sz="2600">
          <a:solidFill>
            <a:schemeClr val="tx1"/>
          </a:solidFill>
          <a:latin typeface="Calibri" pitchFamily="34" charset="0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600">
          <a:solidFill>
            <a:schemeClr val="tx1"/>
          </a:solidFill>
          <a:latin typeface="Calibri" pitchFamily="34" charset="0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600">
          <a:solidFill>
            <a:schemeClr val="tx1"/>
          </a:solidFill>
          <a:latin typeface="Calibri" pitchFamily="34" charset="0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105" charset="2"/>
        <a:buChar char="§"/>
        <a:defRPr sz="2000">
          <a:solidFill>
            <a:schemeClr val="tx1"/>
          </a:solidFill>
          <a:latin typeface="+mn-lt"/>
          <a:ea typeface="ＭＳ Ｐゴシック" pitchFamily="-10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1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oleObject" Target="../embeddings/oleObject33.bin"/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6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7.bin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45.xml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39.bin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447800"/>
            <a:ext cx="7772400" cy="14700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/>
              <a:t>On </a:t>
            </a:r>
            <a:r>
              <a:rPr lang="en-US" sz="4000" dirty="0" smtClean="0"/>
              <a:t>coding for networks with errors</a:t>
            </a:r>
            <a:endParaRPr lang="en-US" sz="40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295400" y="4097337"/>
            <a:ext cx="6400800" cy="22272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/>
          <a:lstStyle/>
          <a:p>
            <a:pPr marL="0" indent="0" algn="ctr"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Tracey </a:t>
            </a:r>
            <a:r>
              <a:rPr lang="en-US" sz="2400" dirty="0" smtClean="0"/>
              <a:t>Ho</a:t>
            </a:r>
          </a:p>
          <a:p>
            <a:pPr marL="0" indent="0" algn="ctr"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/>
              <a:t>Caltech</a:t>
            </a:r>
          </a:p>
          <a:p>
            <a:pPr marL="0" indent="0" algn="ctr"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/>
          </a:p>
          <a:p>
            <a:pPr marL="0" indent="0" algn="ctr"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 smtClean="0"/>
              <a:t>BIRS, August </a:t>
            </a:r>
            <a:r>
              <a:rPr lang="en-US" sz="2400" dirty="0" smtClean="0"/>
              <a:t>2011</a:t>
            </a:r>
          </a:p>
          <a:p>
            <a:pPr marL="0" indent="0" algn="ctr"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/>
          </a:p>
          <a:p>
            <a:pPr marL="0" indent="0" algn="ctr"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 smtClean="0"/>
          </a:p>
          <a:p>
            <a:pPr marL="0" indent="0" algn="ctr"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/>
          </a:p>
          <a:p>
            <a:pPr marL="0" indent="0" algn="ctr"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/>
          </a:p>
          <a:p>
            <a:pPr marL="0" indent="0" algn="ctr">
              <a:spcBef>
                <a:spcPts val="60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1027113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4000" kern="0" dirty="0" smtClean="0">
                <a:latin typeface="Calibri" pitchFamily="34" charset="0"/>
                <a:cs typeface="Arial" charset="0"/>
              </a:rPr>
              <a:t>Lifted </a:t>
            </a:r>
            <a:r>
              <a:rPr lang="en-US" altLang="zh-CN" sz="4000" kern="0" dirty="0" err="1" smtClean="0">
                <a:latin typeface="Calibri" pitchFamily="34" charset="0"/>
                <a:cs typeface="Arial" charset="0"/>
              </a:rPr>
              <a:t>Gabidulin</a:t>
            </a:r>
            <a:r>
              <a:rPr lang="en-US" altLang="zh-CN" sz="4000" kern="0" dirty="0" smtClean="0">
                <a:latin typeface="Calibri" pitchFamily="34" charset="0"/>
                <a:cs typeface="Arial" charset="0"/>
              </a:rPr>
              <a:t> codes</a:t>
            </a:r>
            <a:endParaRPr lang="en-US" altLang="zh-CN" sz="4000" kern="0" dirty="0">
              <a:latin typeface="Calibri" pitchFamily="34" charset="0"/>
              <a:cs typeface="Arial" charset="0"/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533400" y="1484784"/>
            <a:ext cx="8382000" cy="17281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85750" indent="-285750">
              <a:spcBef>
                <a:spcPts val="600"/>
              </a:spcBef>
              <a:buFont typeface="Calibri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Transmit  [</a:t>
            </a:r>
            <a:r>
              <a:rPr lang="en-US" sz="2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  x</a:t>
            </a:r>
            <a:r>
              <a:rPr lang="en-US" sz="2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], where </a:t>
            </a:r>
            <a:r>
              <a:rPr lang="en-US" sz="2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is a codeword of a </a:t>
            </a:r>
            <a:r>
              <a:rPr lang="en-US" sz="26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Gabidulin</a:t>
            </a:r>
            <a:r>
              <a:rPr lang="en-US" sz="2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code</a:t>
            </a:r>
          </a:p>
          <a:p>
            <a:pPr marL="285750" indent="-285750">
              <a:spcBef>
                <a:spcPts val="600"/>
              </a:spcBef>
              <a:buFont typeface="Calibri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Achieves error correction </a:t>
            </a:r>
            <a:r>
              <a:rPr lang="en-US" sz="2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capacity = </a:t>
            </a:r>
            <a:r>
              <a:rPr lang="en-US" sz="2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 – </a:t>
            </a:r>
            <a:r>
              <a:rPr lang="en-US" sz="2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2z </a:t>
            </a:r>
            <a:r>
              <a:rPr lang="en-US" sz="2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for </a:t>
            </a:r>
            <a:r>
              <a:rPr lang="en-US" sz="26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noncoherent</a:t>
            </a:r>
            <a:r>
              <a:rPr lang="en-US" sz="2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single-source multicast</a:t>
            </a:r>
          </a:p>
          <a:p>
            <a:pPr marL="285750" indent="-285750">
              <a:spcBef>
                <a:spcPts val="600"/>
              </a:spcBef>
              <a:buFont typeface="Calibri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Can be decoded with low complexity by generalized rank metric decoding (Silva </a:t>
            </a:r>
            <a:r>
              <a:rPr lang="en-US" sz="2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Kschischang &amp; Koetter </a:t>
            </a:r>
            <a:r>
              <a:rPr lang="en-US" sz="2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08) </a:t>
            </a:r>
          </a:p>
          <a:p>
            <a:pPr marL="285750" indent="-285750">
              <a:spcBef>
                <a:spcPts val="600"/>
              </a:spcBef>
              <a:buFont typeface="Calibri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6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pitchFamily="34" charset="0"/>
              </a:rPr>
              <a:t>Outline</a:t>
            </a:r>
            <a:endParaRPr lang="en-US" sz="3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412776"/>
            <a:ext cx="8507288" cy="6315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Single-source multicast, uniform errors (background)</a:t>
            </a:r>
          </a:p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Calibri" pitchFamily="34" charset="0"/>
              </a:rPr>
              <a:t>Multiple-source multicast, uniform errors</a:t>
            </a:r>
          </a:p>
          <a:p>
            <a:pPr marL="627063" lvl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latin typeface="Calibri" pitchFamily="34" charset="0"/>
              </a:rPr>
              <a:t>T. Dikaliotis, T. Ho, S. Jaggi, S. Vyetrenko, H. Yao, M. Effros and E. Erez, "Multiple-access Network Information-flow and Correction Codes," Special issue of the </a:t>
            </a:r>
            <a:r>
              <a:rPr lang="en-US" sz="2000" dirty="0" smtClean="0">
                <a:latin typeface="Calibri" pitchFamily="34" charset="0"/>
              </a:rPr>
              <a:t>IT </a:t>
            </a:r>
            <a:r>
              <a:rPr lang="en-US" sz="2000" dirty="0" smtClean="0">
                <a:latin typeface="Calibri" pitchFamily="34" charset="0"/>
              </a:rPr>
              <a:t>Transactions dedicated to the scientific legacy of Ralf Koetter, </a:t>
            </a:r>
            <a:r>
              <a:rPr lang="en-US" sz="2000" dirty="0" smtClean="0">
                <a:latin typeface="Calibri" pitchFamily="34" charset="0"/>
              </a:rPr>
              <a:t>Feb </a:t>
            </a:r>
            <a:r>
              <a:rPr lang="en-US" sz="2000" dirty="0" smtClean="0">
                <a:latin typeface="Calibri" pitchFamily="34" charset="0"/>
              </a:rPr>
              <a:t>2011.</a:t>
            </a:r>
          </a:p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Non-uniform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errors: unequal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link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capacities</a:t>
            </a:r>
          </a:p>
          <a:p>
            <a:pPr marL="627063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S. Kim, T. Ho, M. Effros and S. Avestimehr, "Network error correction with unequal link capacities," Special issue of the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IT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Transactions dedicated to the scientific legacy of Ralf Koetter,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Feb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2011.</a:t>
            </a:r>
          </a:p>
          <a:p>
            <a:pPr marL="627063" lvl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T. Ho, S. Kim, Y. Yang, M. Effros and A. S. Avestimehr, "On network error correction with limited feedback capacity,"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ITA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2011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.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</a:t>
            </a:r>
          </a:p>
          <a:p>
            <a:pPr marL="287338" lvl="1" indent="-287338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Non-multicast nested networks, uniform &amp; non-uniform errors</a:t>
            </a:r>
          </a:p>
          <a:p>
            <a:pPr marL="627063" lvl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O. Tekin, S. Vyetrenko, T. Ho and H. Yao, “Erasure correction for nested receivers,” </a:t>
            </a:r>
            <a:r>
              <a:rPr lang="en-US" sz="2000" dirty="0" err="1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Allerton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2011.</a:t>
            </a:r>
          </a:p>
          <a:p>
            <a:pPr marL="627063">
              <a:lnSpc>
                <a:spcPct val="90000"/>
              </a:lnSpc>
              <a:spcAft>
                <a:spcPts val="600"/>
              </a:spcAft>
            </a:pPr>
            <a:endParaRPr lang="en-US" sz="20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 marL="0" lvl="1" indent="463550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  <a:p>
            <a:pPr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Multiple-source multicast,</a:t>
            </a:r>
            <a:br>
              <a:rPr lang="en-US" dirty="0" smtClean="0"/>
            </a:br>
            <a:r>
              <a:rPr lang="en-US" dirty="0" smtClean="0"/>
              <a:t>uniform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6629400" cy="47643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Challenges:</a:t>
            </a:r>
          </a:p>
          <a:p>
            <a:r>
              <a:rPr lang="en-US" dirty="0" smtClean="0"/>
              <a:t>Sources do not know each other’s information</a:t>
            </a:r>
          </a:p>
          <a:p>
            <a:pPr lvl="1"/>
            <a:r>
              <a:rPr lang="en-US" dirty="0" smtClean="0"/>
              <a:t>Independent coding at sources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Coding across different sources needed within network in order for them to share network capacity</a:t>
            </a:r>
          </a:p>
          <a:p>
            <a:pPr lvl="1">
              <a:buNone/>
            </a:pPr>
            <a:r>
              <a:rPr lang="en-US" dirty="0" smtClean="0">
                <a:solidFill>
                  <a:schemeClr val="bg1"/>
                </a:solidFill>
              </a:rPr>
              <a:t>Multiple access property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Straightforward extensions of single-source codes are suboptimal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Related work: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code construction in (</a:t>
            </a:r>
            <a:r>
              <a:rPr lang="en-US" dirty="0" err="1" smtClean="0">
                <a:solidFill>
                  <a:schemeClr val="bg1"/>
                </a:solidFill>
              </a:rPr>
              <a:t>Siavoshani</a:t>
            </a:r>
            <a:r>
              <a:rPr lang="en-US" dirty="0" smtClean="0">
                <a:solidFill>
                  <a:schemeClr val="bg1"/>
                </a:solidFill>
              </a:rPr>
              <a:t>, Fragouli &amp; Diggavi 08) achieves capacity for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C1+C2=C</a:t>
            </a:r>
            <a:endParaRPr lang="en-US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Oval 31"/>
          <p:cNvSpPr>
            <a:spLocks noChangeAspect="1" noChangeArrowheads="1"/>
          </p:cNvSpPr>
          <p:nvPr/>
        </p:nvSpPr>
        <p:spPr bwMode="auto">
          <a:xfrm>
            <a:off x="8776467" y="1547336"/>
            <a:ext cx="188021" cy="165370"/>
          </a:xfrm>
          <a:prstGeom prst="ellipse">
            <a:avLst/>
          </a:prstGeom>
          <a:solidFill>
            <a:srgbClr val="C5C3C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>
            <a:spLocks noChangeAspect="1" noChangeArrowheads="1"/>
          </p:cNvSpPr>
          <p:nvPr/>
        </p:nvSpPr>
        <p:spPr bwMode="auto">
          <a:xfrm>
            <a:off x="7481067" y="3299936"/>
            <a:ext cx="188021" cy="165370"/>
          </a:xfrm>
          <a:prstGeom prst="ellipse">
            <a:avLst/>
          </a:prstGeom>
          <a:solidFill>
            <a:srgbClr val="C5C3C4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721390" y="3212068"/>
            <a:ext cx="90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09667" y="140660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Source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>
            <a:spLocks noChangeAspect="1" noChangeArrowheads="1"/>
          </p:cNvSpPr>
          <p:nvPr/>
        </p:nvSpPr>
        <p:spPr bwMode="auto">
          <a:xfrm>
            <a:off x="6033267" y="1547336"/>
            <a:ext cx="188021" cy="165370"/>
          </a:xfrm>
          <a:prstGeom prst="ellipse">
            <a:avLst/>
          </a:prstGeom>
          <a:solidFill>
            <a:srgbClr val="C5C3C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endCxn id="33" idx="1"/>
          </p:cNvCxnSpPr>
          <p:nvPr/>
        </p:nvCxnSpPr>
        <p:spPr>
          <a:xfrm rot="16200000" flipH="1">
            <a:off x="5996825" y="1812377"/>
            <a:ext cx="1624418" cy="13991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2" idx="3"/>
            <a:endCxn id="33" idx="7"/>
          </p:cNvCxnSpPr>
          <p:nvPr/>
        </p:nvCxnSpPr>
        <p:spPr>
          <a:xfrm rot="5400000">
            <a:off x="7404945" y="1925097"/>
            <a:ext cx="1635666" cy="116244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109469" y="1699738"/>
            <a:ext cx="990598" cy="53339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8" idx="5"/>
          </p:cNvCxnSpPr>
          <p:nvPr/>
        </p:nvCxnSpPr>
        <p:spPr>
          <a:xfrm rot="16200000" flipH="1">
            <a:off x="6755585" y="1126655"/>
            <a:ext cx="544648" cy="166831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2" idx="3"/>
          </p:cNvCxnSpPr>
          <p:nvPr/>
        </p:nvCxnSpPr>
        <p:spPr>
          <a:xfrm rot="5400000">
            <a:off x="8060711" y="1489845"/>
            <a:ext cx="544648" cy="9419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2" idx="3"/>
          </p:cNvCxnSpPr>
          <p:nvPr/>
        </p:nvCxnSpPr>
        <p:spPr>
          <a:xfrm rot="5400000">
            <a:off x="7679711" y="1108845"/>
            <a:ext cx="544648" cy="170393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6200000" flipH="1">
            <a:off x="6795267" y="2537936"/>
            <a:ext cx="106680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33" idx="0"/>
          </p:cNvCxnSpPr>
          <p:nvPr/>
        </p:nvCxnSpPr>
        <p:spPr>
          <a:xfrm rot="5400000">
            <a:off x="7185173" y="2623042"/>
            <a:ext cx="1066800" cy="28698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185667" y="140660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Source 1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Multiple-source multicast,</a:t>
            </a:r>
            <a:br>
              <a:rPr lang="en-US" dirty="0" smtClean="0"/>
            </a:br>
            <a:r>
              <a:rPr lang="en-US" dirty="0" smtClean="0"/>
              <a:t>uniform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66294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Challenges:</a:t>
            </a:r>
          </a:p>
          <a:p>
            <a:r>
              <a:rPr lang="en-US" dirty="0" smtClean="0"/>
              <a:t>Sources do not know each other’s information</a:t>
            </a:r>
          </a:p>
          <a:p>
            <a:pPr lvl="1"/>
            <a:r>
              <a:rPr lang="en-US" dirty="0" smtClean="0"/>
              <a:t>Independent coding at sources</a:t>
            </a:r>
          </a:p>
          <a:p>
            <a:r>
              <a:rPr lang="en-US" dirty="0" smtClean="0"/>
              <a:t>Coding across different sources needed within network in order for them to share network capacity</a:t>
            </a:r>
          </a:p>
          <a:p>
            <a:pPr lvl="1"/>
            <a:r>
              <a:rPr lang="en-US" dirty="0" smtClean="0"/>
              <a:t>Multiple access property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Straightforward extensions of single-source codes are suboptimal</a:t>
            </a:r>
          </a:p>
          <a:p>
            <a:pPr lvl="1">
              <a:buNone/>
            </a:pPr>
            <a:r>
              <a:rPr lang="en-US" dirty="0" smtClean="0">
                <a:solidFill>
                  <a:schemeClr val="bg1"/>
                </a:solidFill>
              </a:rPr>
              <a:t>E.g. code construction in (</a:t>
            </a:r>
            <a:r>
              <a:rPr lang="en-US" dirty="0" err="1" smtClean="0">
                <a:solidFill>
                  <a:schemeClr val="bg1"/>
                </a:solidFill>
              </a:rPr>
              <a:t>Siavoshani</a:t>
            </a:r>
            <a:r>
              <a:rPr lang="en-US" dirty="0" smtClean="0">
                <a:solidFill>
                  <a:schemeClr val="bg1"/>
                </a:solidFill>
              </a:rPr>
              <a:t>, Fragouli &amp; Diggavi 08) achieves capacity only for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C1+C2=C</a:t>
            </a:r>
          </a:p>
        </p:txBody>
      </p:sp>
      <p:sp>
        <p:nvSpPr>
          <p:cNvPr id="32" name="Oval 31"/>
          <p:cNvSpPr>
            <a:spLocks noChangeAspect="1" noChangeArrowheads="1"/>
          </p:cNvSpPr>
          <p:nvPr/>
        </p:nvSpPr>
        <p:spPr bwMode="auto">
          <a:xfrm>
            <a:off x="8776467" y="1547336"/>
            <a:ext cx="188021" cy="165370"/>
          </a:xfrm>
          <a:prstGeom prst="ellipse">
            <a:avLst/>
          </a:prstGeom>
          <a:solidFill>
            <a:srgbClr val="C5C3C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>
            <a:spLocks noChangeAspect="1" noChangeArrowheads="1"/>
          </p:cNvSpPr>
          <p:nvPr/>
        </p:nvSpPr>
        <p:spPr bwMode="auto">
          <a:xfrm>
            <a:off x="7481067" y="3299936"/>
            <a:ext cx="188021" cy="165370"/>
          </a:xfrm>
          <a:prstGeom prst="ellipse">
            <a:avLst/>
          </a:prstGeom>
          <a:solidFill>
            <a:srgbClr val="C5C3C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721390" y="3212068"/>
            <a:ext cx="90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09667" y="140660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Source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>
            <a:spLocks noChangeAspect="1" noChangeArrowheads="1"/>
          </p:cNvSpPr>
          <p:nvPr/>
        </p:nvSpPr>
        <p:spPr bwMode="auto">
          <a:xfrm>
            <a:off x="6033267" y="1547336"/>
            <a:ext cx="188021" cy="165370"/>
          </a:xfrm>
          <a:prstGeom prst="ellipse">
            <a:avLst/>
          </a:prstGeom>
          <a:solidFill>
            <a:srgbClr val="C5C3C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endCxn id="33" idx="1"/>
          </p:cNvCxnSpPr>
          <p:nvPr/>
        </p:nvCxnSpPr>
        <p:spPr>
          <a:xfrm rot="16200000" flipH="1">
            <a:off x="5996825" y="1812377"/>
            <a:ext cx="1624418" cy="1399135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2" idx="3"/>
            <a:endCxn id="33" idx="7"/>
          </p:cNvCxnSpPr>
          <p:nvPr/>
        </p:nvCxnSpPr>
        <p:spPr>
          <a:xfrm rot="5400000">
            <a:off x="7404945" y="1925097"/>
            <a:ext cx="1635666" cy="1162449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109469" y="1699738"/>
            <a:ext cx="990598" cy="53339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8" idx="5"/>
          </p:cNvCxnSpPr>
          <p:nvPr/>
        </p:nvCxnSpPr>
        <p:spPr>
          <a:xfrm rot="16200000" flipH="1">
            <a:off x="6755585" y="1126655"/>
            <a:ext cx="544648" cy="1668313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2" idx="3"/>
          </p:cNvCxnSpPr>
          <p:nvPr/>
        </p:nvCxnSpPr>
        <p:spPr>
          <a:xfrm rot="5400000">
            <a:off x="8060711" y="1489845"/>
            <a:ext cx="544648" cy="941935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2" idx="3"/>
          </p:cNvCxnSpPr>
          <p:nvPr/>
        </p:nvCxnSpPr>
        <p:spPr>
          <a:xfrm rot="5400000">
            <a:off x="7679711" y="1108845"/>
            <a:ext cx="544648" cy="1703935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6200000" flipH="1">
            <a:off x="6795267" y="2537936"/>
            <a:ext cx="1066800" cy="45720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33" idx="0"/>
          </p:cNvCxnSpPr>
          <p:nvPr/>
        </p:nvCxnSpPr>
        <p:spPr>
          <a:xfrm rot="5400000">
            <a:off x="7185173" y="2623042"/>
            <a:ext cx="1066800" cy="286989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185667" y="140660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Source 1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Multiple-source multicast,</a:t>
            </a:r>
            <a:br>
              <a:rPr lang="en-US" dirty="0" smtClean="0"/>
            </a:br>
            <a:r>
              <a:rPr lang="en-US" dirty="0" smtClean="0"/>
              <a:t>uniform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6629400" cy="46203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Challenges:</a:t>
            </a:r>
          </a:p>
          <a:p>
            <a:r>
              <a:rPr lang="en-US" dirty="0" smtClean="0"/>
              <a:t>Sources do not know each other’s information</a:t>
            </a:r>
          </a:p>
          <a:p>
            <a:pPr lvl="1"/>
            <a:r>
              <a:rPr lang="en-US" dirty="0" smtClean="0"/>
              <a:t>Independent coding at sources</a:t>
            </a:r>
          </a:p>
          <a:p>
            <a:r>
              <a:rPr lang="en-US" dirty="0" smtClean="0"/>
              <a:t>Coding across different sources needed within network in order for them to share network capacity</a:t>
            </a:r>
          </a:p>
          <a:p>
            <a:pPr lvl="1"/>
            <a:r>
              <a:rPr lang="en-US" dirty="0" smtClean="0"/>
              <a:t>Multiple access property </a:t>
            </a:r>
          </a:p>
          <a:p>
            <a:r>
              <a:rPr lang="en-US" dirty="0" smtClean="0"/>
              <a:t>Straightforward extensions of single-source codes are suboptimal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Related work: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code </a:t>
            </a:r>
            <a:r>
              <a:rPr lang="en-US" dirty="0" smtClean="0">
                <a:solidFill>
                  <a:schemeClr val="bg1"/>
                </a:solidFill>
              </a:rPr>
              <a:t>construction in (</a:t>
            </a:r>
            <a:r>
              <a:rPr lang="en-US" dirty="0" err="1" smtClean="0">
                <a:solidFill>
                  <a:schemeClr val="bg1"/>
                </a:solidFill>
              </a:rPr>
              <a:t>Siavoshani</a:t>
            </a:r>
            <a:r>
              <a:rPr lang="en-US" dirty="0" smtClean="0">
                <a:solidFill>
                  <a:schemeClr val="bg1"/>
                </a:solidFill>
              </a:rPr>
              <a:t>, Fragouli &amp; Diggavi 08) achieves capacity </a:t>
            </a:r>
            <a:r>
              <a:rPr lang="en-US" dirty="0" smtClean="0">
                <a:solidFill>
                  <a:schemeClr val="bg1"/>
                </a:solidFill>
              </a:rPr>
              <a:t>for </a:t>
            </a:r>
            <a:r>
              <a:rPr lang="en-US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C1+C2=C</a:t>
            </a:r>
          </a:p>
        </p:txBody>
      </p:sp>
      <p:sp>
        <p:nvSpPr>
          <p:cNvPr id="32" name="Oval 31"/>
          <p:cNvSpPr>
            <a:spLocks noChangeAspect="1" noChangeArrowheads="1"/>
          </p:cNvSpPr>
          <p:nvPr/>
        </p:nvSpPr>
        <p:spPr bwMode="auto">
          <a:xfrm>
            <a:off x="8776467" y="1547336"/>
            <a:ext cx="188021" cy="165370"/>
          </a:xfrm>
          <a:prstGeom prst="ellipse">
            <a:avLst/>
          </a:prstGeom>
          <a:solidFill>
            <a:srgbClr val="C5C3C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>
            <a:spLocks noChangeAspect="1" noChangeArrowheads="1"/>
          </p:cNvSpPr>
          <p:nvPr/>
        </p:nvSpPr>
        <p:spPr bwMode="auto">
          <a:xfrm>
            <a:off x="7481067" y="3299936"/>
            <a:ext cx="188021" cy="165370"/>
          </a:xfrm>
          <a:prstGeom prst="ellipse">
            <a:avLst/>
          </a:prstGeom>
          <a:solidFill>
            <a:srgbClr val="C5C3C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721390" y="3212068"/>
            <a:ext cx="90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09667" y="140660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Source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>
            <a:spLocks noChangeAspect="1" noChangeArrowheads="1"/>
          </p:cNvSpPr>
          <p:nvPr/>
        </p:nvSpPr>
        <p:spPr bwMode="auto">
          <a:xfrm>
            <a:off x="6033267" y="1547336"/>
            <a:ext cx="188021" cy="165370"/>
          </a:xfrm>
          <a:prstGeom prst="ellipse">
            <a:avLst/>
          </a:prstGeom>
          <a:solidFill>
            <a:srgbClr val="C5C3C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endCxn id="33" idx="1"/>
          </p:cNvCxnSpPr>
          <p:nvPr/>
        </p:nvCxnSpPr>
        <p:spPr>
          <a:xfrm rot="16200000" flipH="1">
            <a:off x="5996825" y="1812377"/>
            <a:ext cx="1624418" cy="1399135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2" idx="3"/>
            <a:endCxn id="33" idx="7"/>
          </p:cNvCxnSpPr>
          <p:nvPr/>
        </p:nvCxnSpPr>
        <p:spPr>
          <a:xfrm rot="5400000">
            <a:off x="7404945" y="1925097"/>
            <a:ext cx="1635666" cy="1162449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109469" y="1699738"/>
            <a:ext cx="990598" cy="53339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8" idx="5"/>
          </p:cNvCxnSpPr>
          <p:nvPr/>
        </p:nvCxnSpPr>
        <p:spPr>
          <a:xfrm rot="16200000" flipH="1">
            <a:off x="6755585" y="1126655"/>
            <a:ext cx="544648" cy="1668313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2" idx="3"/>
          </p:cNvCxnSpPr>
          <p:nvPr/>
        </p:nvCxnSpPr>
        <p:spPr>
          <a:xfrm rot="5400000">
            <a:off x="8060711" y="1489845"/>
            <a:ext cx="544648" cy="941935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2" idx="3"/>
          </p:cNvCxnSpPr>
          <p:nvPr/>
        </p:nvCxnSpPr>
        <p:spPr>
          <a:xfrm rot="5400000">
            <a:off x="7679711" y="1108845"/>
            <a:ext cx="544648" cy="1703935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6200000" flipH="1">
            <a:off x="6795267" y="2537936"/>
            <a:ext cx="1066800" cy="45720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33" idx="0"/>
          </p:cNvCxnSpPr>
          <p:nvPr/>
        </p:nvCxnSpPr>
        <p:spPr>
          <a:xfrm rot="5400000">
            <a:off x="7185173" y="2623042"/>
            <a:ext cx="1066800" cy="286989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185667" y="140660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Source 1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Multiple-source multicast,</a:t>
            </a:r>
            <a:br>
              <a:rPr lang="en-US" dirty="0" smtClean="0"/>
            </a:br>
            <a:r>
              <a:rPr lang="en-US" dirty="0" smtClean="0"/>
              <a:t>uniform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6629400" cy="46203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Challenges:</a:t>
            </a:r>
          </a:p>
          <a:p>
            <a:r>
              <a:rPr lang="en-US" dirty="0" smtClean="0"/>
              <a:t>Sources do not know each other’s information</a:t>
            </a:r>
          </a:p>
          <a:p>
            <a:pPr lvl="1"/>
            <a:r>
              <a:rPr lang="en-US" dirty="0" smtClean="0"/>
              <a:t>Independent coding at sources</a:t>
            </a:r>
          </a:p>
          <a:p>
            <a:r>
              <a:rPr lang="en-US" dirty="0" smtClean="0"/>
              <a:t>Coding across different sources needed within network in order for them to share network capacity</a:t>
            </a:r>
          </a:p>
          <a:p>
            <a:pPr lvl="1"/>
            <a:r>
              <a:rPr lang="en-US" dirty="0" smtClean="0"/>
              <a:t>Multiple access property </a:t>
            </a:r>
          </a:p>
          <a:p>
            <a:r>
              <a:rPr lang="en-US" dirty="0" smtClean="0"/>
              <a:t>Straightforward extensions of single-source codes are suboptimal</a:t>
            </a:r>
          </a:p>
          <a:p>
            <a:pPr>
              <a:buNone/>
            </a:pPr>
            <a:r>
              <a:rPr lang="en-US" dirty="0" smtClean="0"/>
              <a:t>Related work: </a:t>
            </a:r>
          </a:p>
          <a:p>
            <a:r>
              <a:rPr lang="en-US" dirty="0" smtClean="0"/>
              <a:t>code </a:t>
            </a:r>
            <a:r>
              <a:rPr lang="en-US" dirty="0" smtClean="0"/>
              <a:t>construction in (</a:t>
            </a:r>
            <a:r>
              <a:rPr lang="en-US" dirty="0" err="1" smtClean="0"/>
              <a:t>Siavoshani</a:t>
            </a:r>
            <a:r>
              <a:rPr lang="en-US" dirty="0" smtClean="0"/>
              <a:t>, Fragouli &amp; Diggavi </a:t>
            </a:r>
            <a:r>
              <a:rPr lang="en-US" dirty="0" smtClean="0"/>
              <a:t>09) </a:t>
            </a:r>
            <a:r>
              <a:rPr lang="en-US" dirty="0" smtClean="0"/>
              <a:t>achieves capacity </a:t>
            </a:r>
            <a:r>
              <a:rPr lang="en-US" dirty="0" smtClean="0"/>
              <a:t>for </a:t>
            </a:r>
            <a:r>
              <a:rPr lang="en-US" i="1" dirty="0" smtClean="0"/>
              <a:t>m</a:t>
            </a:r>
            <a:r>
              <a:rPr lang="en-US" i="1" baseline="-25000" dirty="0" smtClean="0"/>
              <a:t>1 </a:t>
            </a:r>
            <a:r>
              <a:rPr lang="en-US" i="1" dirty="0" smtClean="0"/>
              <a:t>+m</a:t>
            </a:r>
            <a:r>
              <a:rPr lang="en-US" i="1" baseline="-25000" dirty="0" smtClean="0"/>
              <a:t>2</a:t>
            </a:r>
            <a:r>
              <a:rPr lang="en-US" i="1" baseline="-25000" dirty="0" smtClean="0"/>
              <a:t> </a:t>
            </a:r>
            <a:r>
              <a:rPr lang="en-US" i="1" dirty="0" smtClean="0"/>
              <a:t>= m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Oval 31"/>
          <p:cNvSpPr>
            <a:spLocks noChangeAspect="1" noChangeArrowheads="1"/>
          </p:cNvSpPr>
          <p:nvPr/>
        </p:nvSpPr>
        <p:spPr bwMode="auto">
          <a:xfrm>
            <a:off x="8776467" y="1547336"/>
            <a:ext cx="188021" cy="165370"/>
          </a:xfrm>
          <a:prstGeom prst="ellipse">
            <a:avLst/>
          </a:prstGeom>
          <a:solidFill>
            <a:srgbClr val="C5C3C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>
            <a:spLocks noChangeAspect="1" noChangeArrowheads="1"/>
          </p:cNvSpPr>
          <p:nvPr/>
        </p:nvSpPr>
        <p:spPr bwMode="auto">
          <a:xfrm>
            <a:off x="7481067" y="3299936"/>
            <a:ext cx="188021" cy="165370"/>
          </a:xfrm>
          <a:prstGeom prst="ellipse">
            <a:avLst/>
          </a:prstGeom>
          <a:solidFill>
            <a:srgbClr val="C5C3C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721390" y="3212068"/>
            <a:ext cx="902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709667" y="140660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Source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>
            <a:spLocks noChangeAspect="1" noChangeArrowheads="1"/>
          </p:cNvSpPr>
          <p:nvPr/>
        </p:nvSpPr>
        <p:spPr bwMode="auto">
          <a:xfrm>
            <a:off x="6033267" y="1547336"/>
            <a:ext cx="188021" cy="165370"/>
          </a:xfrm>
          <a:prstGeom prst="ellipse">
            <a:avLst/>
          </a:prstGeom>
          <a:solidFill>
            <a:srgbClr val="C5C3C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/>
          <p:cNvCxnSpPr>
            <a:endCxn id="33" idx="1"/>
          </p:cNvCxnSpPr>
          <p:nvPr/>
        </p:nvCxnSpPr>
        <p:spPr>
          <a:xfrm rot="16200000" flipH="1">
            <a:off x="5996825" y="1812377"/>
            <a:ext cx="1624418" cy="1399135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2" idx="3"/>
            <a:endCxn id="33" idx="7"/>
          </p:cNvCxnSpPr>
          <p:nvPr/>
        </p:nvCxnSpPr>
        <p:spPr>
          <a:xfrm rot="5400000">
            <a:off x="7404945" y="1925097"/>
            <a:ext cx="1635666" cy="1162449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109469" y="1699738"/>
            <a:ext cx="990598" cy="53339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8" idx="5"/>
          </p:cNvCxnSpPr>
          <p:nvPr/>
        </p:nvCxnSpPr>
        <p:spPr>
          <a:xfrm rot="16200000" flipH="1">
            <a:off x="6755585" y="1126655"/>
            <a:ext cx="544648" cy="1668313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2" idx="3"/>
          </p:cNvCxnSpPr>
          <p:nvPr/>
        </p:nvCxnSpPr>
        <p:spPr>
          <a:xfrm rot="5400000">
            <a:off x="8060711" y="1489845"/>
            <a:ext cx="544648" cy="941935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2" idx="3"/>
          </p:cNvCxnSpPr>
          <p:nvPr/>
        </p:nvCxnSpPr>
        <p:spPr>
          <a:xfrm rot="5400000">
            <a:off x="7679711" y="1108845"/>
            <a:ext cx="544648" cy="1703935"/>
          </a:xfrm>
          <a:prstGeom prst="straightConnector1">
            <a:avLst/>
          </a:prstGeom>
          <a:ln w="571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16200000" flipH="1">
            <a:off x="6795267" y="2537936"/>
            <a:ext cx="1066800" cy="45720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33" idx="0"/>
          </p:cNvCxnSpPr>
          <p:nvPr/>
        </p:nvCxnSpPr>
        <p:spPr>
          <a:xfrm rot="5400000">
            <a:off x="7185173" y="2623042"/>
            <a:ext cx="1066800" cy="286989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185667" y="140660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Source 1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Capacity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63272" cy="507335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i="1" dirty="0" smtClean="0"/>
              <a:t>U </a:t>
            </a:r>
            <a:r>
              <a:rPr lang="en-US" dirty="0" smtClean="0"/>
              <a:t>= set of source nodes</a:t>
            </a:r>
          </a:p>
          <a:p>
            <a:pPr>
              <a:lnSpc>
                <a:spcPct val="90000"/>
              </a:lnSpc>
            </a:pPr>
            <a:r>
              <a:rPr lang="en-US" i="1" dirty="0" err="1" smtClean="0"/>
              <a:t>m</a:t>
            </a:r>
            <a:r>
              <a:rPr lang="en-US" i="1" baseline="-25000" dirty="0" err="1" smtClean="0"/>
              <a:t>S</a:t>
            </a:r>
            <a:r>
              <a:rPr lang="en-US" i="1" baseline="-25000" dirty="0" smtClean="0"/>
              <a:t> </a:t>
            </a:r>
            <a:r>
              <a:rPr lang="en-US" dirty="0" smtClean="0"/>
              <a:t>= min cut capacity between sources in subset </a:t>
            </a:r>
            <a:r>
              <a:rPr lang="en-US" i="1" dirty="0" smtClean="0"/>
              <a:t>S</a:t>
            </a:r>
            <a:r>
              <a:rPr lang="en-US" dirty="0" smtClean="0"/>
              <a:t> of </a:t>
            </a:r>
            <a:r>
              <a:rPr lang="en-US" i="1" dirty="0" smtClean="0"/>
              <a:t>U </a:t>
            </a:r>
            <a:r>
              <a:rPr lang="en-US" dirty="0" smtClean="0"/>
              <a:t>and each </a:t>
            </a:r>
            <a:r>
              <a:rPr lang="en-US" dirty="0" smtClean="0"/>
              <a:t>sink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 = rate from the </a:t>
            </a:r>
            <a:r>
              <a:rPr lang="en-US" i="1" dirty="0" err="1" smtClean="0"/>
              <a:t>i</a:t>
            </a:r>
            <a:r>
              <a:rPr lang="en-US" i="1" baseline="30000" dirty="0" err="1" smtClean="0"/>
              <a:t>th</a:t>
            </a:r>
            <a:r>
              <a:rPr lang="en-US" baseline="30000" dirty="0" smtClean="0"/>
              <a:t> </a:t>
            </a:r>
            <a:r>
              <a:rPr lang="en-US" dirty="0" smtClean="0"/>
              <a:t>source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Theorem</a:t>
            </a:r>
            <a:r>
              <a:rPr lang="en-US" dirty="0" smtClean="0"/>
              <a:t>: </a:t>
            </a:r>
            <a:r>
              <a:rPr lang="en-US" dirty="0" smtClean="0"/>
              <a:t>The capacity </a:t>
            </a:r>
            <a:r>
              <a:rPr lang="en-US" dirty="0" smtClean="0"/>
              <a:t>region </a:t>
            </a:r>
            <a:r>
              <a:rPr lang="en-US" dirty="0" smtClean="0"/>
              <a:t>(coherent &amp; non-coherent) under </a:t>
            </a:r>
            <a:r>
              <a:rPr lang="en-US" dirty="0" smtClean="0"/>
              <a:t>any </a:t>
            </a:r>
            <a:r>
              <a:rPr lang="en-US" i="1" dirty="0" smtClean="0"/>
              <a:t>z</a:t>
            </a:r>
            <a:r>
              <a:rPr lang="en-US" dirty="0" smtClean="0"/>
              <a:t> link errors is given by the cut set bounds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Example: </a:t>
            </a:r>
            <a:r>
              <a:rPr lang="en-US" i="1" dirty="0" smtClean="0"/>
              <a:t>z = 1</a:t>
            </a:r>
            <a:endParaRPr lang="en-US" dirty="0" smtClean="0"/>
          </a:p>
          <a:p>
            <a:pPr lvl="1">
              <a:lnSpc>
                <a:spcPct val="90000"/>
              </a:lnSpc>
              <a:buNone/>
            </a:pPr>
            <a:r>
              <a:rPr lang="en-US" i="1" dirty="0" smtClean="0"/>
              <a:t>r</a:t>
            </a:r>
            <a:r>
              <a:rPr lang="en-US" i="1" baseline="-25000" dirty="0" smtClean="0"/>
              <a:t>1</a:t>
            </a:r>
            <a:r>
              <a:rPr lang="en-US" i="1" dirty="0" smtClean="0"/>
              <a:t> ≤ </a:t>
            </a:r>
            <a:r>
              <a:rPr lang="en-US" i="1" dirty="0" smtClean="0"/>
              <a:t>m</a:t>
            </a:r>
            <a:r>
              <a:rPr lang="en-US" i="1" baseline="-25000" dirty="0" smtClean="0"/>
              <a:t>1</a:t>
            </a:r>
            <a:r>
              <a:rPr lang="en-US" i="1" dirty="0" smtClean="0"/>
              <a:t> -2z =1</a:t>
            </a:r>
            <a:endParaRPr lang="en-US" i="1" dirty="0" smtClean="0"/>
          </a:p>
          <a:p>
            <a:pPr lvl="1">
              <a:lnSpc>
                <a:spcPct val="90000"/>
              </a:lnSpc>
              <a:buNone/>
            </a:pPr>
            <a:r>
              <a:rPr lang="en-US" i="1" dirty="0" smtClean="0"/>
              <a:t>r</a:t>
            </a:r>
            <a:r>
              <a:rPr lang="en-US" i="1" baseline="-25000" dirty="0" smtClean="0"/>
              <a:t>2</a:t>
            </a:r>
            <a:r>
              <a:rPr lang="en-US" i="1" dirty="0" smtClean="0"/>
              <a:t> ≤ </a:t>
            </a:r>
            <a:r>
              <a:rPr lang="en-US" i="1" dirty="0" smtClean="0"/>
              <a:t>m</a:t>
            </a:r>
            <a:r>
              <a:rPr lang="en-US" i="1" baseline="-25000" dirty="0" smtClean="0"/>
              <a:t>2</a:t>
            </a:r>
            <a:r>
              <a:rPr lang="en-US" i="1" dirty="0" smtClean="0"/>
              <a:t> -2z = 1</a:t>
            </a:r>
            <a:endParaRPr lang="en-US" i="1" dirty="0" smtClean="0"/>
          </a:p>
          <a:p>
            <a:pPr lvl="1">
              <a:lnSpc>
                <a:spcPct val="90000"/>
              </a:lnSpc>
              <a:buNone/>
            </a:pPr>
            <a:r>
              <a:rPr lang="en-US" i="1" dirty="0" smtClean="0"/>
              <a:t>(r</a:t>
            </a:r>
            <a:r>
              <a:rPr lang="en-US" i="1" baseline="-25000" dirty="0" smtClean="0"/>
              <a:t>1</a:t>
            </a:r>
            <a:r>
              <a:rPr lang="en-US" i="1" dirty="0" smtClean="0"/>
              <a:t> + r</a:t>
            </a:r>
            <a:r>
              <a:rPr lang="en-US" i="1" baseline="-25000" dirty="0" smtClean="0"/>
              <a:t>2</a:t>
            </a:r>
            <a:r>
              <a:rPr lang="en-US" i="1" dirty="0" smtClean="0"/>
              <a:t> </a:t>
            </a:r>
            <a:r>
              <a:rPr lang="en-US" i="1" dirty="0" smtClean="0"/>
              <a:t>≤ m -2z = </a:t>
            </a:r>
            <a:r>
              <a:rPr lang="en-US" i="1" dirty="0" smtClean="0"/>
              <a:t>2)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i="1" dirty="0" smtClean="0"/>
          </a:p>
          <a:p>
            <a:pPr lvl="1">
              <a:lnSpc>
                <a:spcPct val="90000"/>
              </a:lnSpc>
            </a:pPr>
            <a:endParaRPr lang="en-US" i="1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dirty="0" smtClean="0">
              <a:cs typeface="Times New Roman" pitchFamily="18" charset="0"/>
            </a:endParaRPr>
          </a:p>
        </p:txBody>
      </p:sp>
      <p:graphicFrame>
        <p:nvGraphicFramePr>
          <p:cNvPr id="1026" name="Object 69"/>
          <p:cNvGraphicFramePr>
            <a:graphicFrameLocks noChangeAspect="1"/>
          </p:cNvGraphicFramePr>
          <p:nvPr/>
        </p:nvGraphicFramePr>
        <p:xfrm>
          <a:off x="1454439" y="3789040"/>
          <a:ext cx="2927263" cy="681608"/>
        </p:xfrm>
        <a:graphic>
          <a:graphicData uri="http://schemas.openxmlformats.org/presentationml/2006/ole">
            <p:oleObj spid="_x0000_s103426" name="Equation" r:id="rId4" imgW="1473120" imgH="342720" progId="Equation.3">
              <p:embed/>
            </p:oleObj>
          </a:graphicData>
        </a:graphic>
      </p:graphicFrame>
      <p:sp>
        <p:nvSpPr>
          <p:cNvPr id="22" name="Oval 21"/>
          <p:cNvSpPr>
            <a:spLocks noChangeAspect="1" noChangeArrowheads="1"/>
          </p:cNvSpPr>
          <p:nvPr/>
        </p:nvSpPr>
        <p:spPr bwMode="auto">
          <a:xfrm>
            <a:off x="5867400" y="4827076"/>
            <a:ext cx="201451" cy="165370"/>
          </a:xfrm>
          <a:prstGeom prst="ellipse">
            <a:avLst/>
          </a:prstGeom>
          <a:solidFill>
            <a:srgbClr val="C5C3C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>
            <a:spLocks noChangeAspect="1" noChangeArrowheads="1"/>
          </p:cNvSpPr>
          <p:nvPr/>
        </p:nvSpPr>
        <p:spPr bwMode="auto">
          <a:xfrm>
            <a:off x="4572000" y="6579676"/>
            <a:ext cx="201451" cy="165370"/>
          </a:xfrm>
          <a:prstGeom prst="ellipse">
            <a:avLst/>
          </a:prstGeom>
          <a:solidFill>
            <a:srgbClr val="C5C3C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04048" y="6453336"/>
            <a:ext cx="967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Sink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00600" y="468634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Source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>
            <a:spLocks noChangeAspect="1" noChangeArrowheads="1"/>
          </p:cNvSpPr>
          <p:nvPr/>
        </p:nvSpPr>
        <p:spPr bwMode="auto">
          <a:xfrm>
            <a:off x="3124200" y="4827076"/>
            <a:ext cx="201451" cy="165370"/>
          </a:xfrm>
          <a:prstGeom prst="ellipse">
            <a:avLst/>
          </a:prstGeom>
          <a:solidFill>
            <a:srgbClr val="C5C3C4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endCxn id="23" idx="1"/>
          </p:cNvCxnSpPr>
          <p:nvPr/>
        </p:nvCxnSpPr>
        <p:spPr>
          <a:xfrm rot="16200000" flipH="1">
            <a:off x="3088742" y="5091134"/>
            <a:ext cx="1624418" cy="1401102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2" idx="3"/>
            <a:endCxn id="23" idx="7"/>
          </p:cNvCxnSpPr>
          <p:nvPr/>
        </p:nvCxnSpPr>
        <p:spPr>
          <a:xfrm rot="5400000">
            <a:off x="4502593" y="5209585"/>
            <a:ext cx="1635666" cy="1152953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200402" y="4979478"/>
            <a:ext cx="990598" cy="533398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5"/>
          </p:cNvCxnSpPr>
          <p:nvPr/>
        </p:nvCxnSpPr>
        <p:spPr>
          <a:xfrm rot="16200000" flipH="1">
            <a:off x="3852250" y="4412127"/>
            <a:ext cx="544648" cy="165685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2" idx="3"/>
          </p:cNvCxnSpPr>
          <p:nvPr/>
        </p:nvCxnSpPr>
        <p:spPr>
          <a:xfrm rot="5400000">
            <a:off x="5152627" y="4768601"/>
            <a:ext cx="544648" cy="943902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2" idx="3"/>
          </p:cNvCxnSpPr>
          <p:nvPr/>
        </p:nvCxnSpPr>
        <p:spPr>
          <a:xfrm rot="5400000">
            <a:off x="4771627" y="4387601"/>
            <a:ext cx="544648" cy="1705902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H="1">
            <a:off x="3886200" y="5817676"/>
            <a:ext cx="1066800" cy="45720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3" idx="0"/>
          </p:cNvCxnSpPr>
          <p:nvPr/>
        </p:nvCxnSpPr>
        <p:spPr>
          <a:xfrm rot="5400000">
            <a:off x="4279463" y="5906139"/>
            <a:ext cx="1066800" cy="280274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276600" y="4686344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Source 1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4"/>
          <p:cNvSpPr>
            <a:spLocks noChangeArrowheads="1"/>
          </p:cNvSpPr>
          <p:nvPr/>
        </p:nvSpPr>
        <p:spPr bwMode="auto">
          <a:xfrm>
            <a:off x="125095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ja-JP" sz="4400">
                <a:latin typeface="Arial" charset="0"/>
              </a:rPr>
              <a:t>          </a:t>
            </a: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446088" y="473224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4000" dirty="0">
                <a:latin typeface="Calibri" pitchFamily="34" charset="0"/>
              </a:rPr>
              <a:t>Multiple Access Network Information-flow And Correction </a:t>
            </a:r>
            <a:r>
              <a:rPr lang="en-US" sz="4000" dirty="0" smtClean="0">
                <a:latin typeface="Calibri" pitchFamily="34" charset="0"/>
              </a:rPr>
              <a:t>(</a:t>
            </a:r>
            <a:r>
              <a:rPr lang="en-US" sz="4000" kern="0" dirty="0" smtClean="0">
                <a:latin typeface="Calibri" pitchFamily="34" charset="0"/>
                <a:cs typeface="Calibri" pitchFamily="34" charset="0"/>
              </a:rPr>
              <a:t>MANIA</a:t>
            </a:r>
            <a:r>
              <a:rPr lang="en-US" sz="4000" dirty="0" smtClean="0">
                <a:latin typeface="Calibri" pitchFamily="34" charset="0"/>
                <a:cs typeface="Calibri" pitchFamily="34" charset="0"/>
              </a:rPr>
              <a:t>C) codes</a:t>
            </a:r>
            <a:endParaRPr lang="en-US" altLang="ja-JP" sz="4000" kern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100064"/>
            <a:ext cx="8363272" cy="50733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Low encoding and decoding complexity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Coherent &amp; non-coherent (by lifting)</a:t>
            </a:r>
            <a:endParaRPr lang="en-US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Main ideas: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Interior nodes do normal random linear network coding in base field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Each source encodes with a </a:t>
            </a:r>
            <a:r>
              <a:rPr lang="en-US" dirty="0" err="1" smtClean="0">
                <a:cs typeface="Times New Roman" pitchFamily="18" charset="0"/>
              </a:rPr>
              <a:t>Gabidulin</a:t>
            </a:r>
            <a:r>
              <a:rPr lang="en-US" dirty="0" smtClean="0">
                <a:cs typeface="Times New Roman" pitchFamily="18" charset="0"/>
              </a:rPr>
              <a:t> code over a different extension field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Enables successive decoding at the sinks</a:t>
            </a:r>
          </a:p>
          <a:p>
            <a:pPr>
              <a:lnSpc>
                <a:spcPct val="90000"/>
              </a:lnSpc>
            </a:pPr>
            <a:endParaRPr lang="en-US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dirty="0" smtClean="0"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1027113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4000" kern="0" dirty="0">
                <a:latin typeface="Calibri" pitchFamily="34" charset="0"/>
                <a:cs typeface="+mj-cs"/>
              </a:rPr>
              <a:t>Field </a:t>
            </a:r>
            <a:r>
              <a:rPr lang="en-US" altLang="zh-CN" sz="4000" kern="0" dirty="0" smtClean="0">
                <a:latin typeface="Calibri" pitchFamily="34" charset="0"/>
                <a:cs typeface="+mj-cs"/>
              </a:rPr>
              <a:t>Extensions: example</a:t>
            </a:r>
            <a:endParaRPr lang="en-US" altLang="zh-CN" sz="4000" kern="0" dirty="0">
              <a:latin typeface="Calibri" pitchFamily="34" charset="0"/>
              <a:cs typeface="+mj-cs"/>
            </a:endParaRPr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112713" y="2636912"/>
          <a:ext cx="3500437" cy="1136650"/>
        </p:xfrm>
        <a:graphic>
          <a:graphicData uri="http://schemas.openxmlformats.org/presentationml/2006/ole">
            <p:oleObj spid="_x0000_s5124" name="Εξίσωση" r:id="rId4" imgW="1282680" imgH="457200" progId="Equation.3">
              <p:embed/>
            </p:oleObj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3541713" y="2636912"/>
          <a:ext cx="2944812" cy="1136650"/>
        </p:xfrm>
        <a:graphic>
          <a:graphicData uri="http://schemas.openxmlformats.org/presentationml/2006/ole">
            <p:oleObj spid="_x0000_s5125" name="Εξίσωση" r:id="rId5" imgW="1079280" imgH="457200" progId="Equation.3">
              <p:embed/>
            </p:oleObj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6542088" y="2636912"/>
          <a:ext cx="2459037" cy="1136650"/>
        </p:xfrm>
        <a:graphic>
          <a:graphicData uri="http://schemas.openxmlformats.org/presentationml/2006/ole">
            <p:oleObj spid="_x0000_s5126" name="Εξίσωση" r:id="rId6" imgW="901440" imgH="4572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λλειψη"/>
          <p:cNvSpPr/>
          <p:nvPr/>
        </p:nvSpPr>
        <p:spPr bwMode="auto">
          <a:xfrm>
            <a:off x="2000250" y="1535113"/>
            <a:ext cx="4679950" cy="4679950"/>
          </a:xfrm>
          <a:prstGeom prst="ellipse">
            <a:avLst/>
          </a:prstGeom>
          <a:solidFill>
            <a:srgbClr val="FF0000"/>
          </a:solidFill>
          <a:ln w="31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l-GR" dirty="0">
              <a:solidFill>
                <a:schemeClr val="bg2">
                  <a:lumMod val="60000"/>
                  <a:lumOff val="40000"/>
                </a:schemeClr>
              </a:solidFill>
              <a:latin typeface="Tahoma" pitchFamily="-105" charset="0"/>
              <a:cs typeface="Arial" charset="0"/>
            </a:endParaRPr>
          </a:p>
        </p:txBody>
      </p:sp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1027113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4000" kern="0" dirty="0">
                <a:latin typeface="Calibri" pitchFamily="34" charset="0"/>
                <a:cs typeface="+mj-cs"/>
              </a:rPr>
              <a:t>Field Extensions</a:t>
            </a:r>
          </a:p>
        </p:txBody>
      </p:sp>
      <p:sp>
        <p:nvSpPr>
          <p:cNvPr id="52228" name="3 - Έλλειψη"/>
          <p:cNvSpPr>
            <a:spLocks noChangeArrowheads="1"/>
          </p:cNvSpPr>
          <p:nvPr/>
        </p:nvSpPr>
        <p:spPr bwMode="auto">
          <a:xfrm>
            <a:off x="2573338" y="2084388"/>
            <a:ext cx="3600450" cy="3600450"/>
          </a:xfrm>
          <a:prstGeom prst="ellipse">
            <a:avLst/>
          </a:prstGeom>
          <a:solidFill>
            <a:srgbClr val="009900"/>
          </a:solidFill>
          <a:ln w="3175" algn="ctr">
            <a:solidFill>
              <a:srgbClr val="0099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hangingPunct="0"/>
            <a:endParaRPr lang="el-GR">
              <a:solidFill>
                <a:srgbClr val="009900"/>
              </a:solidFill>
            </a:endParaRPr>
          </a:p>
        </p:txBody>
      </p:sp>
      <p:sp>
        <p:nvSpPr>
          <p:cNvPr id="3" name="2 - Έλλειψη"/>
          <p:cNvSpPr/>
          <p:nvPr/>
        </p:nvSpPr>
        <p:spPr bwMode="auto">
          <a:xfrm>
            <a:off x="3143250" y="2643188"/>
            <a:ext cx="2519363" cy="2519362"/>
          </a:xfrm>
          <a:prstGeom prst="ellipse">
            <a:avLst/>
          </a:prstGeom>
          <a:solidFill>
            <a:schemeClr val="tx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l-GR" dirty="0">
              <a:solidFill>
                <a:schemeClr val="bg2">
                  <a:lumMod val="60000"/>
                  <a:lumOff val="40000"/>
                </a:schemeClr>
              </a:solidFill>
              <a:latin typeface="Tahoma" pitchFamily="-105" charset="0"/>
              <a:cs typeface="Arial" charset="0"/>
            </a:endParaRPr>
          </a:p>
        </p:txBody>
      </p:sp>
      <p:sp>
        <p:nvSpPr>
          <p:cNvPr id="52230" name="Text Box 7"/>
          <p:cNvSpPr txBox="1">
            <a:spLocks noChangeArrowheads="1"/>
          </p:cNvSpPr>
          <p:nvPr/>
        </p:nvSpPr>
        <p:spPr bwMode="auto">
          <a:xfrm>
            <a:off x="3929063" y="3435350"/>
            <a:ext cx="985837" cy="7080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4000" dirty="0" err="1">
                <a:solidFill>
                  <a:schemeClr val="bg1"/>
                </a:solidFill>
                <a:latin typeface="Calibri" pitchFamily="34" charset="0"/>
              </a:rPr>
              <a:t>F</a:t>
            </a:r>
            <a:r>
              <a:rPr lang="en-US" altLang="zh-CN" sz="4000" baseline="-25000" dirty="0" err="1">
                <a:solidFill>
                  <a:schemeClr val="bg1"/>
                </a:solidFill>
                <a:latin typeface="Calibri" pitchFamily="34" charset="0"/>
              </a:rPr>
              <a:t>q</a:t>
            </a:r>
            <a:endParaRPr lang="en-US" altLang="zh-CN" sz="4000" baseline="-250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3929063" y="1928813"/>
            <a:ext cx="985837" cy="7080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4000" dirty="0" err="1">
                <a:latin typeface="Calibri" pitchFamily="34" charset="0"/>
              </a:rPr>
              <a:t>F</a:t>
            </a:r>
            <a:r>
              <a:rPr lang="en-US" altLang="zh-CN" sz="4000" baseline="-25000" dirty="0" err="1">
                <a:latin typeface="Calibri" pitchFamily="34" charset="0"/>
              </a:rPr>
              <a:t>q</a:t>
            </a:r>
            <a:endParaRPr lang="en-US" altLang="zh-CN" sz="4000" baseline="30000" dirty="0">
              <a:latin typeface="Calibri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943350" y="1357313"/>
            <a:ext cx="985838" cy="7080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4000">
                <a:latin typeface="Calibri" pitchFamily="34" charset="0"/>
              </a:rPr>
              <a:t>F</a:t>
            </a:r>
            <a:r>
              <a:rPr lang="en-US" altLang="zh-CN" sz="4000" baseline="-25000">
                <a:latin typeface="Calibri" pitchFamily="34" charset="0"/>
              </a:rPr>
              <a:t>q</a:t>
            </a:r>
            <a:endParaRPr lang="en-US" altLang="zh-CN" sz="4000" baseline="30000">
              <a:latin typeface="Calibri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283968" y="2103239"/>
            <a:ext cx="985837" cy="46166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 dirty="0" smtClean="0">
                <a:latin typeface="Calibri" pitchFamily="34" charset="0"/>
              </a:rPr>
              <a:t>n</a:t>
            </a:r>
            <a:r>
              <a:rPr lang="en-US" altLang="zh-CN" sz="2400" baseline="-25000" dirty="0" smtClean="0">
                <a:latin typeface="Calibri" pitchFamily="34" charset="0"/>
              </a:rPr>
              <a:t>1</a:t>
            </a:r>
            <a:endParaRPr lang="en-US" altLang="zh-CN" sz="2400" baseline="-25000" dirty="0">
              <a:latin typeface="Calibri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427984" y="1527175"/>
            <a:ext cx="985837" cy="46166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 dirty="0" smtClean="0">
                <a:latin typeface="Calibri" pitchFamily="34" charset="0"/>
              </a:rPr>
              <a:t>n</a:t>
            </a:r>
            <a:r>
              <a:rPr lang="en-US" altLang="zh-CN" sz="2400" baseline="-25000" dirty="0" smtClean="0">
                <a:latin typeface="Calibri" pitchFamily="34" charset="0"/>
              </a:rPr>
              <a:t>1</a:t>
            </a:r>
            <a:r>
              <a:rPr lang="en-US" altLang="zh-CN" sz="2400" dirty="0" smtClean="0">
                <a:latin typeface="Calibri" pitchFamily="34" charset="0"/>
              </a:rPr>
              <a:t>n</a:t>
            </a:r>
            <a:r>
              <a:rPr lang="en-US" altLang="zh-CN" sz="2400" baseline="-25000" dirty="0" smtClean="0">
                <a:latin typeface="Calibri" pitchFamily="34" charset="0"/>
              </a:rPr>
              <a:t>2</a:t>
            </a:r>
            <a:endParaRPr lang="en-US" altLang="zh-CN" sz="2400" baseline="-250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371600"/>
          </a:xfrm>
          <a:ln/>
        </p:spPr>
        <p:txBody>
          <a:bodyPr lIns="91440" tIns="45720" rIns="91440" bIns="45720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/>
              <a:t>Network error correction problem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AF41A15-ED79-4B17-8420-A170734F27B7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90800" y="1430337"/>
            <a:ext cx="609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   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s2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5129" name="AutoShape 9"/>
          <p:cNvCxnSpPr>
            <a:cxnSpLocks noChangeShapeType="1"/>
          </p:cNvCxnSpPr>
          <p:nvPr/>
        </p:nvCxnSpPr>
        <p:spPr bwMode="auto">
          <a:xfrm flipV="1">
            <a:off x="5410200" y="1735137"/>
            <a:ext cx="1143000" cy="533400"/>
          </a:xfrm>
          <a:prstGeom prst="straightConnector1">
            <a:avLst/>
          </a:prstGeom>
          <a:noFill/>
          <a:ln w="22320">
            <a:solidFill>
              <a:srgbClr val="000000"/>
            </a:solidFill>
            <a:miter lim="800000"/>
            <a:headEnd/>
            <a:tailEnd type="triangle" w="lg" len="lg"/>
          </a:ln>
          <a:effectLst/>
        </p:spPr>
      </p:cxnSp>
      <p:cxnSp>
        <p:nvCxnSpPr>
          <p:cNvPr id="5131" name="AutoShape 11"/>
          <p:cNvCxnSpPr>
            <a:cxnSpLocks noChangeShapeType="1"/>
          </p:cNvCxnSpPr>
          <p:nvPr/>
        </p:nvCxnSpPr>
        <p:spPr bwMode="auto">
          <a:xfrm flipV="1">
            <a:off x="2362200" y="3487737"/>
            <a:ext cx="2438400" cy="457202"/>
          </a:xfrm>
          <a:prstGeom prst="straightConnector1">
            <a:avLst/>
          </a:prstGeom>
          <a:noFill/>
          <a:ln w="25560">
            <a:solidFill>
              <a:srgbClr val="FF0000"/>
            </a:solidFill>
            <a:prstDash val="sysDash"/>
            <a:miter lim="800000"/>
            <a:headEnd w="lg" len="lg"/>
            <a:tailEnd type="triangle" w="lg" len="lg"/>
          </a:ln>
          <a:effectLst/>
        </p:spPr>
      </p:cxn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143000" y="3563937"/>
            <a:ext cx="1905000" cy="100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i="1" dirty="0">
                <a:solidFill>
                  <a:srgbClr val="000000"/>
                </a:solidFill>
                <a:latin typeface="Times New Roman" pitchFamily="18" charset="0"/>
              </a:rPr>
              <a:t>z</a:t>
            </a:r>
            <a:r>
              <a:rPr lang="en-US" sz="2000" dirty="0">
                <a:solidFill>
                  <a:srgbClr val="000000"/>
                </a:solidFill>
                <a:latin typeface="Calibri" pitchFamily="34" charset="0"/>
              </a:rPr>
              <a:t> unknown adversarial links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6629400" y="1582737"/>
            <a:ext cx="5334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Calibri" pitchFamily="34" charset="0"/>
              </a:rPr>
              <a:t>t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6781800" y="3335337"/>
            <a:ext cx="457200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Calibri" pitchFamily="34" charset="0"/>
              </a:rPr>
              <a:t> t</a:t>
            </a:r>
            <a:r>
              <a:rPr lang="en-US" sz="1600">
                <a:solidFill>
                  <a:srgbClr val="0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533400" y="4419600"/>
            <a:ext cx="8153400" cy="21463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223838" indent="-223838">
              <a:spcBef>
                <a:spcPts val="1375"/>
              </a:spcBef>
              <a:buSzPct val="120000"/>
              <a:buFont typeface="Arial" pitchFamily="34" charset="0"/>
              <a:buChar char="•"/>
              <a:tabLst>
                <a:tab pos="223838" algn="l"/>
                <a:tab pos="1138238" algn="l"/>
                <a:tab pos="2052638" algn="l"/>
                <a:tab pos="2967038" algn="l"/>
                <a:tab pos="3881438" algn="l"/>
                <a:tab pos="4795838" algn="l"/>
                <a:tab pos="5710238" algn="l"/>
                <a:tab pos="6624638" algn="l"/>
                <a:tab pos="7539038" algn="l"/>
                <a:tab pos="8453438" algn="l"/>
                <a:tab pos="9367838" algn="l"/>
                <a:tab pos="10282238" algn="l"/>
              </a:tabLst>
            </a:pPr>
            <a:r>
              <a:rPr lang="en-US" sz="2200" dirty="0">
                <a:solidFill>
                  <a:srgbClr val="000000"/>
                </a:solidFill>
                <a:latin typeface="Calibri" pitchFamily="34" charset="0"/>
              </a:rPr>
              <a:t>Problem of reliable communication 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under arbitrary/adversarial errors on </a:t>
            </a:r>
            <a:r>
              <a:rPr lang="en-US" sz="2200" i="1" dirty="0">
                <a:solidFill>
                  <a:srgbClr val="000000"/>
                </a:solidFill>
                <a:latin typeface="Times New Roman" pitchFamily="18" charset="0"/>
              </a:rPr>
              <a:t>z</a:t>
            </a:r>
            <a:r>
              <a:rPr lang="en-US" sz="22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links (or packets)</a:t>
            </a:r>
          </a:p>
          <a:p>
            <a:pPr marL="223838" indent="-223838">
              <a:spcBef>
                <a:spcPts val="1375"/>
              </a:spcBef>
              <a:buSzPct val="120000"/>
              <a:buFont typeface="Arial" pitchFamily="34" charset="0"/>
              <a:buChar char="•"/>
              <a:tabLst>
                <a:tab pos="223838" algn="l"/>
                <a:tab pos="1138238" algn="l"/>
                <a:tab pos="2052638" algn="l"/>
                <a:tab pos="2967038" algn="l"/>
                <a:tab pos="3881438" algn="l"/>
                <a:tab pos="4795838" algn="l"/>
                <a:tab pos="5710238" algn="l"/>
                <a:tab pos="6624638" algn="l"/>
                <a:tab pos="7539038" algn="l"/>
                <a:tab pos="8453438" algn="l"/>
                <a:tab pos="9367838" algn="l"/>
                <a:tab pos="10282238" algn="l"/>
              </a:tabLst>
            </a:pP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The </a:t>
            </a:r>
            <a:r>
              <a:rPr lang="en-US" sz="2200" dirty="0">
                <a:solidFill>
                  <a:srgbClr val="000000"/>
                </a:solidFill>
                <a:latin typeface="Calibri" pitchFamily="34" charset="0"/>
              </a:rPr>
              <a:t>set of 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erroneous </a:t>
            </a:r>
            <a:r>
              <a:rPr lang="en-US" sz="2200" dirty="0">
                <a:solidFill>
                  <a:srgbClr val="000000"/>
                </a:solidFill>
                <a:latin typeface="Calibri" pitchFamily="34" charset="0"/>
              </a:rPr>
              <a:t>links is fixed but unknown to the network 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user →</a:t>
            </a:r>
            <a:r>
              <a:rPr lang="en-US" sz="2200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cannot </a:t>
            </a:r>
            <a:r>
              <a:rPr lang="en-US" sz="2200" dirty="0">
                <a:solidFill>
                  <a:srgbClr val="000000"/>
                </a:solidFill>
                <a:latin typeface="Calibri" pitchFamily="34" charset="0"/>
              </a:rPr>
              <a:t>do error correction on a link by link 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basis</a:t>
            </a:r>
          </a:p>
          <a:p>
            <a:pPr marL="223838" indent="-223838">
              <a:spcBef>
                <a:spcPts val="1375"/>
              </a:spcBef>
              <a:buSzPct val="120000"/>
              <a:buFont typeface="Arial" pitchFamily="34" charset="0"/>
              <a:buChar char="•"/>
              <a:tabLst>
                <a:tab pos="223838" algn="l"/>
                <a:tab pos="1138238" algn="l"/>
                <a:tab pos="2052638" algn="l"/>
                <a:tab pos="2967038" algn="l"/>
                <a:tab pos="3881438" algn="l"/>
                <a:tab pos="4795838" algn="l"/>
                <a:tab pos="5710238" algn="l"/>
                <a:tab pos="6624638" algn="l"/>
                <a:tab pos="7539038" algn="l"/>
                <a:tab pos="8453438" algn="l"/>
                <a:tab pos="9367838" algn="l"/>
                <a:tab pos="10282238" algn="l"/>
              </a:tabLst>
            </a:pP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Combinatorial 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error model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algebraic </a:t>
            </a:r>
            <a:r>
              <a:rPr lang="en-US" sz="2200" dirty="0" smtClean="0">
                <a:solidFill>
                  <a:srgbClr val="000000"/>
                </a:solidFill>
                <a:latin typeface="Calibri" pitchFamily="34" charset="0"/>
              </a:rPr>
              <a:t>coding…</a:t>
            </a:r>
            <a:endParaRPr lang="en-US" sz="22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3810000" y="3944937"/>
            <a:ext cx="19050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network</a:t>
            </a:r>
          </a:p>
        </p:txBody>
      </p:sp>
      <p:sp>
        <p:nvSpPr>
          <p:cNvPr id="18" name="Cloud 17"/>
          <p:cNvSpPr/>
          <p:nvPr/>
        </p:nvSpPr>
        <p:spPr>
          <a:xfrm>
            <a:off x="3124200" y="1142999"/>
            <a:ext cx="3200400" cy="2725737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553200" y="1430337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705600" y="3182937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590800" y="1277937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AutoShape 11"/>
          <p:cNvCxnSpPr>
            <a:cxnSpLocks noChangeShapeType="1"/>
          </p:cNvCxnSpPr>
          <p:nvPr/>
        </p:nvCxnSpPr>
        <p:spPr bwMode="auto">
          <a:xfrm flipV="1">
            <a:off x="2362200" y="2725737"/>
            <a:ext cx="2743200" cy="1219202"/>
          </a:xfrm>
          <a:prstGeom prst="straightConnector1">
            <a:avLst/>
          </a:prstGeom>
          <a:noFill/>
          <a:ln w="25560">
            <a:solidFill>
              <a:srgbClr val="FF0000"/>
            </a:solidFill>
            <a:prstDash val="sysDash"/>
            <a:miter lim="800000"/>
            <a:headEnd w="lg" len="lg"/>
            <a:tailEnd type="triangle" w="lg" len="lg"/>
          </a:ln>
          <a:effectLst/>
        </p:spPr>
      </p:cxnSp>
      <p:cxnSp>
        <p:nvCxnSpPr>
          <p:cNvPr id="27" name="AutoShape 11"/>
          <p:cNvCxnSpPr>
            <a:cxnSpLocks noChangeShapeType="1"/>
          </p:cNvCxnSpPr>
          <p:nvPr/>
        </p:nvCxnSpPr>
        <p:spPr bwMode="auto">
          <a:xfrm flipV="1">
            <a:off x="2362200" y="2725737"/>
            <a:ext cx="1447800" cy="1219201"/>
          </a:xfrm>
          <a:prstGeom prst="straightConnector1">
            <a:avLst/>
          </a:prstGeom>
          <a:noFill/>
          <a:ln w="25560">
            <a:solidFill>
              <a:srgbClr val="FF0000"/>
            </a:solidFill>
            <a:prstDash val="sysDash"/>
            <a:miter lim="800000"/>
            <a:headEnd w="lg" len="lg"/>
            <a:tailEnd type="triangle" w="lg" len="lg"/>
          </a:ln>
          <a:effectLst/>
        </p:spPr>
      </p:cxnSp>
      <p:cxnSp>
        <p:nvCxnSpPr>
          <p:cNvPr id="29" name="AutoShape 9"/>
          <p:cNvCxnSpPr>
            <a:cxnSpLocks noChangeShapeType="1"/>
            <a:endCxn id="21" idx="1"/>
          </p:cNvCxnSpPr>
          <p:nvPr/>
        </p:nvCxnSpPr>
        <p:spPr bwMode="auto">
          <a:xfrm flipV="1">
            <a:off x="5486400" y="3272211"/>
            <a:ext cx="1308474" cy="139326"/>
          </a:xfrm>
          <a:prstGeom prst="straightConnector1">
            <a:avLst/>
          </a:prstGeom>
          <a:noFill/>
          <a:ln w="22320">
            <a:solidFill>
              <a:srgbClr val="000000"/>
            </a:solidFill>
            <a:miter lim="800000"/>
            <a:headEnd/>
            <a:tailEnd type="triangle" w="lg" len="lg"/>
          </a:ln>
          <a:effectLst/>
        </p:spPr>
      </p:cxnSp>
      <p:cxnSp>
        <p:nvCxnSpPr>
          <p:cNvPr id="31" name="AutoShape 9"/>
          <p:cNvCxnSpPr>
            <a:cxnSpLocks noChangeShapeType="1"/>
          </p:cNvCxnSpPr>
          <p:nvPr/>
        </p:nvCxnSpPr>
        <p:spPr bwMode="auto">
          <a:xfrm>
            <a:off x="5054600" y="1722437"/>
            <a:ext cx="1498600" cy="12700"/>
          </a:xfrm>
          <a:prstGeom prst="straightConnector1">
            <a:avLst/>
          </a:prstGeom>
          <a:noFill/>
          <a:ln w="22320">
            <a:solidFill>
              <a:srgbClr val="000000"/>
            </a:solidFill>
            <a:miter lim="800000"/>
            <a:headEnd/>
            <a:tailEnd type="triangle" w="lg" len="lg"/>
          </a:ln>
          <a:effectLst/>
        </p:spPr>
      </p:cxnSp>
      <p:cxnSp>
        <p:nvCxnSpPr>
          <p:cNvPr id="34" name="AutoShape 9"/>
          <p:cNvCxnSpPr>
            <a:cxnSpLocks noChangeShapeType="1"/>
          </p:cNvCxnSpPr>
          <p:nvPr/>
        </p:nvCxnSpPr>
        <p:spPr bwMode="auto">
          <a:xfrm>
            <a:off x="6172200" y="2725737"/>
            <a:ext cx="622674" cy="546474"/>
          </a:xfrm>
          <a:prstGeom prst="straightConnector1">
            <a:avLst/>
          </a:prstGeom>
          <a:noFill/>
          <a:ln w="22320">
            <a:solidFill>
              <a:srgbClr val="000000"/>
            </a:solidFill>
            <a:miter lim="800000"/>
            <a:headEnd/>
            <a:tailEnd type="triangle" w="lg" len="lg"/>
          </a:ln>
          <a:effectLst/>
        </p:spPr>
      </p:cxnSp>
      <p:cxnSp>
        <p:nvCxnSpPr>
          <p:cNvPr id="36" name="AutoShape 9"/>
          <p:cNvCxnSpPr>
            <a:cxnSpLocks noChangeShapeType="1"/>
          </p:cNvCxnSpPr>
          <p:nvPr/>
        </p:nvCxnSpPr>
        <p:spPr bwMode="auto">
          <a:xfrm flipV="1">
            <a:off x="2057400" y="2268537"/>
            <a:ext cx="1600200" cy="381000"/>
          </a:xfrm>
          <a:prstGeom prst="straightConnector1">
            <a:avLst/>
          </a:prstGeom>
          <a:noFill/>
          <a:ln w="22320">
            <a:solidFill>
              <a:srgbClr val="000000"/>
            </a:solidFill>
            <a:miter lim="800000"/>
            <a:headEnd/>
            <a:tailEnd type="triangle" w="lg" len="lg"/>
          </a:ln>
          <a:effectLst/>
        </p:spPr>
      </p:cxnSp>
      <p:cxnSp>
        <p:nvCxnSpPr>
          <p:cNvPr id="37" name="AutoShape 9"/>
          <p:cNvCxnSpPr>
            <a:cxnSpLocks noChangeShapeType="1"/>
          </p:cNvCxnSpPr>
          <p:nvPr/>
        </p:nvCxnSpPr>
        <p:spPr bwMode="auto">
          <a:xfrm>
            <a:off x="5486400" y="2954337"/>
            <a:ext cx="1308474" cy="317874"/>
          </a:xfrm>
          <a:prstGeom prst="straightConnector1">
            <a:avLst/>
          </a:prstGeom>
          <a:noFill/>
          <a:ln w="22320">
            <a:solidFill>
              <a:srgbClr val="000000"/>
            </a:solidFill>
            <a:miter lim="800000"/>
            <a:headEnd/>
            <a:tailEnd type="triangle" w="lg" len="lg"/>
          </a:ln>
          <a:effectLst/>
        </p:spPr>
      </p:cxnSp>
      <p:cxnSp>
        <p:nvCxnSpPr>
          <p:cNvPr id="39" name="AutoShape 9"/>
          <p:cNvCxnSpPr>
            <a:cxnSpLocks noChangeShapeType="1"/>
          </p:cNvCxnSpPr>
          <p:nvPr/>
        </p:nvCxnSpPr>
        <p:spPr bwMode="auto">
          <a:xfrm flipV="1">
            <a:off x="3200400" y="1582737"/>
            <a:ext cx="1219200" cy="76200"/>
          </a:xfrm>
          <a:prstGeom prst="straightConnector1">
            <a:avLst/>
          </a:prstGeom>
          <a:noFill/>
          <a:ln w="22320">
            <a:solidFill>
              <a:srgbClr val="000000"/>
            </a:solidFill>
            <a:miter lim="800000"/>
            <a:headEnd/>
            <a:tailEnd type="triangle" w="lg" len="lg"/>
          </a:ln>
          <a:effectLst/>
        </p:spPr>
      </p:cxn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1447800" y="2420937"/>
            <a:ext cx="609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rgbClr val="000000"/>
                </a:solidFill>
                <a:latin typeface="Calibri" pitchFamily="34" charset="0"/>
              </a:rPr>
              <a:t>   </a:t>
            </a: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s1</a:t>
            </a:r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1447800" y="2268537"/>
            <a:ext cx="609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/>
        </p:nvCxnSpPr>
        <p:spPr bwMode="auto">
          <a:xfrm>
            <a:off x="2057400" y="2649537"/>
            <a:ext cx="1308474" cy="317874"/>
          </a:xfrm>
          <a:prstGeom prst="straightConnector1">
            <a:avLst/>
          </a:prstGeom>
          <a:noFill/>
          <a:ln w="22320">
            <a:solidFill>
              <a:srgbClr val="000000"/>
            </a:solidFill>
            <a:miter lim="800000"/>
            <a:headEnd/>
            <a:tailEnd type="triangle" w="lg" len="lg"/>
          </a:ln>
          <a:effectLst/>
        </p:spPr>
      </p:cxnSp>
      <p:cxnSp>
        <p:nvCxnSpPr>
          <p:cNvPr id="44" name="AutoShape 9"/>
          <p:cNvCxnSpPr>
            <a:cxnSpLocks noChangeShapeType="1"/>
          </p:cNvCxnSpPr>
          <p:nvPr/>
        </p:nvCxnSpPr>
        <p:spPr bwMode="auto">
          <a:xfrm>
            <a:off x="3200400" y="1658937"/>
            <a:ext cx="1308474" cy="317874"/>
          </a:xfrm>
          <a:prstGeom prst="straightConnector1">
            <a:avLst/>
          </a:prstGeom>
          <a:noFill/>
          <a:ln w="22320">
            <a:solidFill>
              <a:srgbClr val="000000"/>
            </a:solidFill>
            <a:miter lim="800000"/>
            <a:headEnd/>
            <a:tailEnd type="triangle" w="lg" len="lg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6"/>
          <p:cNvSpPr>
            <a:spLocks noChangeArrowheads="1"/>
          </p:cNvSpPr>
          <p:nvPr/>
        </p:nvSpPr>
        <p:spPr bwMode="auto">
          <a:xfrm>
            <a:off x="3015120" y="4841863"/>
            <a:ext cx="620776" cy="792089"/>
          </a:xfrm>
          <a:prstGeom prst="rect">
            <a:avLst/>
          </a:prstGeom>
          <a:noFill/>
          <a:ln w="28575" algn="ctr">
            <a:solidFill>
              <a:srgbClr val="FF0000"/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altLang="zh-CN" sz="3000" baseline="-25000" dirty="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3001472" y="2204863"/>
            <a:ext cx="1296144" cy="792089"/>
          </a:xfrm>
          <a:prstGeom prst="rect">
            <a:avLst/>
          </a:prstGeom>
          <a:noFill/>
          <a:ln w="28575" algn="ctr">
            <a:solidFill>
              <a:srgbClr val="009900"/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altLang="zh-CN" sz="3000" baseline="-25000" dirty="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54" name="Rectangle 6"/>
          <p:cNvSpPr>
            <a:spLocks noChangeArrowheads="1"/>
          </p:cNvSpPr>
          <p:nvPr/>
        </p:nvSpPr>
        <p:spPr bwMode="auto">
          <a:xfrm>
            <a:off x="5710480" y="1844825"/>
            <a:ext cx="1165776" cy="1512168"/>
          </a:xfrm>
          <a:prstGeom prst="rect">
            <a:avLst/>
          </a:prstGeom>
          <a:noFill/>
          <a:ln w="28575" algn="ctr">
            <a:solidFill>
              <a:srgbClr val="009900"/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altLang="zh-CN" sz="3000" baseline="-25000" dirty="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1027113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4000" kern="0" dirty="0" smtClean="0">
                <a:latin typeface="Calibri" pitchFamily="34" charset="0"/>
                <a:cs typeface="+mj-cs"/>
              </a:rPr>
              <a:t>Encoding</a:t>
            </a:r>
            <a:endParaRPr lang="en-US" altLang="zh-CN" sz="4000" kern="0" dirty="0">
              <a:latin typeface="Calibri" pitchFamily="34" charset="0"/>
              <a:cs typeface="+mj-cs"/>
            </a:endParaRPr>
          </a:p>
        </p:txBody>
      </p:sp>
      <p:pic>
        <p:nvPicPr>
          <p:cNvPr id="53251" name="Picture 62" descr="ali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" y="2241004"/>
            <a:ext cx="928688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2" name="Rectangle 5"/>
          <p:cNvSpPr>
            <a:spLocks noChangeArrowheads="1"/>
          </p:cNvSpPr>
          <p:nvPr/>
        </p:nvSpPr>
        <p:spPr bwMode="auto">
          <a:xfrm>
            <a:off x="2981325" y="2175917"/>
            <a:ext cx="2376488" cy="863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3000">
                <a:latin typeface="Calibri" pitchFamily="34" charset="0"/>
              </a:rPr>
              <a:t>M</a:t>
            </a:r>
            <a:r>
              <a:rPr lang="en-US" altLang="zh-CN" sz="3000" baseline="-25000">
                <a:latin typeface="Calibri" pitchFamily="34" charset="0"/>
              </a:rPr>
              <a:t>1</a:t>
            </a:r>
          </a:p>
        </p:txBody>
      </p:sp>
      <p:sp>
        <p:nvSpPr>
          <p:cNvPr id="53253" name="Rectangle 6"/>
          <p:cNvSpPr>
            <a:spLocks noChangeArrowheads="1"/>
          </p:cNvSpPr>
          <p:nvPr/>
        </p:nvSpPr>
        <p:spPr bwMode="auto">
          <a:xfrm>
            <a:off x="5710480" y="4478056"/>
            <a:ext cx="620776" cy="1512169"/>
          </a:xfrm>
          <a:prstGeom prst="rect">
            <a:avLst/>
          </a:prstGeom>
          <a:noFill/>
          <a:ln w="28575" algn="ctr">
            <a:solidFill>
              <a:srgbClr val="FF0000"/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altLang="zh-CN" sz="3000" baseline="-25000" dirty="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53254" name="Text Box 7"/>
          <p:cNvSpPr txBox="1">
            <a:spLocks noChangeArrowheads="1"/>
          </p:cNvSpPr>
          <p:nvPr/>
        </p:nvSpPr>
        <p:spPr bwMode="auto">
          <a:xfrm>
            <a:off x="2647950" y="2391817"/>
            <a:ext cx="360363" cy="36671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/>
              <a:t>x</a:t>
            </a:r>
          </a:p>
        </p:txBody>
      </p:sp>
      <p:sp>
        <p:nvSpPr>
          <p:cNvPr id="53255" name="Rectangle 9"/>
          <p:cNvSpPr>
            <a:spLocks noChangeArrowheads="1"/>
          </p:cNvSpPr>
          <p:nvPr/>
        </p:nvSpPr>
        <p:spPr bwMode="auto">
          <a:xfrm>
            <a:off x="5645150" y="1815554"/>
            <a:ext cx="2378075" cy="158432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3000">
                <a:latin typeface="Calibri" pitchFamily="34" charset="0"/>
              </a:rPr>
              <a:t>X</a:t>
            </a:r>
            <a:r>
              <a:rPr lang="en-US" altLang="zh-CN" sz="3000" baseline="-25000">
                <a:latin typeface="Calibri" pitchFamily="34" charset="0"/>
              </a:rPr>
              <a:t>1</a:t>
            </a:r>
          </a:p>
        </p:txBody>
      </p:sp>
      <p:sp>
        <p:nvSpPr>
          <p:cNvPr id="53256" name="AutoShape 14"/>
          <p:cNvSpPr>
            <a:spLocks/>
          </p:cNvSpPr>
          <p:nvPr/>
        </p:nvSpPr>
        <p:spPr bwMode="auto">
          <a:xfrm>
            <a:off x="8093075" y="1815554"/>
            <a:ext cx="360363" cy="1584325"/>
          </a:xfrm>
          <a:prstGeom prst="rightBrace">
            <a:avLst>
              <a:gd name="adj1" fmla="val 36637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53257" name="AutoShape 15"/>
          <p:cNvSpPr>
            <a:spLocks/>
          </p:cNvSpPr>
          <p:nvPr/>
        </p:nvSpPr>
        <p:spPr bwMode="auto">
          <a:xfrm rot="16200000">
            <a:off x="6653212" y="375692"/>
            <a:ext cx="360363" cy="2376488"/>
          </a:xfrm>
          <a:prstGeom prst="rightBrace">
            <a:avLst>
              <a:gd name="adj1" fmla="val 19998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53258" name="Text Box 16"/>
          <p:cNvSpPr txBox="1">
            <a:spLocks noChangeArrowheads="1"/>
          </p:cNvSpPr>
          <p:nvPr/>
        </p:nvSpPr>
        <p:spPr bwMode="auto">
          <a:xfrm rot="16200000">
            <a:off x="391319" y="2433885"/>
            <a:ext cx="1663700" cy="554038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000" dirty="0" smtClean="0">
                <a:latin typeface="Calibri" pitchFamily="34" charset="0"/>
              </a:rPr>
              <a:t>r</a:t>
            </a:r>
            <a:r>
              <a:rPr lang="en-US" altLang="zh-CN" sz="3000" baseline="-25000" dirty="0" smtClean="0">
                <a:latin typeface="Calibri" pitchFamily="34" charset="0"/>
              </a:rPr>
              <a:t>1</a:t>
            </a:r>
            <a:r>
              <a:rPr lang="en-US" altLang="zh-CN" sz="3000" dirty="0" smtClean="0">
                <a:latin typeface="Calibri" pitchFamily="34" charset="0"/>
              </a:rPr>
              <a:t>+2z</a:t>
            </a:r>
            <a:endParaRPr lang="en-US" altLang="zh-CN" sz="3000" dirty="0">
              <a:latin typeface="Calibri" pitchFamily="34" charset="0"/>
            </a:endParaRPr>
          </a:p>
        </p:txBody>
      </p:sp>
      <p:sp>
        <p:nvSpPr>
          <p:cNvPr id="53259" name="Text Box 16"/>
          <p:cNvSpPr txBox="1">
            <a:spLocks noChangeArrowheads="1"/>
          </p:cNvSpPr>
          <p:nvPr/>
        </p:nvSpPr>
        <p:spPr bwMode="auto">
          <a:xfrm>
            <a:off x="1851025" y="950367"/>
            <a:ext cx="935038" cy="554037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000" dirty="0" smtClean="0">
                <a:latin typeface="Calibri" pitchFamily="34" charset="0"/>
              </a:rPr>
              <a:t>r</a:t>
            </a:r>
            <a:r>
              <a:rPr lang="en-US" altLang="zh-CN" sz="3000" baseline="-25000" dirty="0" smtClean="0">
                <a:latin typeface="Calibri" pitchFamily="34" charset="0"/>
              </a:rPr>
              <a:t>1</a:t>
            </a:r>
            <a:endParaRPr lang="en-US" altLang="zh-CN" sz="3000" baseline="-25000" dirty="0">
              <a:latin typeface="Calibri" pitchFamily="34" charset="0"/>
            </a:endParaRPr>
          </a:p>
        </p:txBody>
      </p:sp>
      <p:sp>
        <p:nvSpPr>
          <p:cNvPr id="53260" name="AutoShape 14"/>
          <p:cNvSpPr>
            <a:spLocks/>
          </p:cNvSpPr>
          <p:nvPr/>
        </p:nvSpPr>
        <p:spPr bwMode="auto">
          <a:xfrm flipH="1">
            <a:off x="1397000" y="1886992"/>
            <a:ext cx="360363" cy="1584325"/>
          </a:xfrm>
          <a:prstGeom prst="rightBrace">
            <a:avLst>
              <a:gd name="adj1" fmla="val 36576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53261" name="AutoShape 15"/>
          <p:cNvSpPr>
            <a:spLocks/>
          </p:cNvSpPr>
          <p:nvPr/>
        </p:nvSpPr>
        <p:spPr bwMode="auto">
          <a:xfrm rot="16200000">
            <a:off x="2079626" y="1202779"/>
            <a:ext cx="360362" cy="865187"/>
          </a:xfrm>
          <a:prstGeom prst="rightBrace">
            <a:avLst>
              <a:gd name="adj1" fmla="val 20007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53262" name="Text Box 16"/>
          <p:cNvSpPr txBox="1">
            <a:spLocks noChangeArrowheads="1"/>
          </p:cNvSpPr>
          <p:nvPr/>
        </p:nvSpPr>
        <p:spPr bwMode="auto">
          <a:xfrm>
            <a:off x="5284788" y="2463254"/>
            <a:ext cx="504825" cy="366713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/>
              <a:t>=</a:t>
            </a:r>
          </a:p>
        </p:txBody>
      </p:sp>
      <p:sp>
        <p:nvSpPr>
          <p:cNvPr id="53263" name="AutoShape 15"/>
          <p:cNvSpPr>
            <a:spLocks/>
          </p:cNvSpPr>
          <p:nvPr/>
        </p:nvSpPr>
        <p:spPr bwMode="auto">
          <a:xfrm rot="16200000">
            <a:off x="3995737" y="734467"/>
            <a:ext cx="360363" cy="2376488"/>
          </a:xfrm>
          <a:prstGeom prst="rightBrace">
            <a:avLst>
              <a:gd name="adj1" fmla="val 19998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53264" name="Text Box 17"/>
          <p:cNvSpPr txBox="1">
            <a:spLocks noChangeArrowheads="1"/>
          </p:cNvSpPr>
          <p:nvPr/>
        </p:nvSpPr>
        <p:spPr bwMode="auto">
          <a:xfrm>
            <a:off x="3286125" y="1517104"/>
            <a:ext cx="1800225" cy="290513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ts val="1000"/>
              </a:lnSpc>
              <a:spcBef>
                <a:spcPct val="50000"/>
              </a:spcBef>
            </a:pPr>
            <a:r>
              <a:rPr lang="en-US" altLang="zh-CN" sz="3000">
                <a:latin typeface="Calibri" pitchFamily="34" charset="0"/>
              </a:rPr>
              <a:t>n</a:t>
            </a:r>
            <a:endParaRPr lang="en-US" altLang="zh-CN" sz="3000" baseline="-25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3266" name="Text Box 17"/>
          <p:cNvSpPr txBox="1">
            <a:spLocks noChangeArrowheads="1"/>
          </p:cNvSpPr>
          <p:nvPr/>
        </p:nvSpPr>
        <p:spPr bwMode="auto">
          <a:xfrm>
            <a:off x="5929313" y="1159917"/>
            <a:ext cx="1800225" cy="29051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ts val="1000"/>
              </a:lnSpc>
              <a:spcBef>
                <a:spcPct val="50000"/>
              </a:spcBef>
            </a:pPr>
            <a:r>
              <a:rPr lang="en-US" altLang="zh-CN" sz="3000">
                <a:latin typeface="Calibri" pitchFamily="34" charset="0"/>
              </a:rPr>
              <a:t>n</a:t>
            </a:r>
            <a:endParaRPr lang="en-US" altLang="zh-CN" sz="3000" baseline="-25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3267" name="Text Box 16"/>
          <p:cNvSpPr txBox="1">
            <a:spLocks noChangeArrowheads="1"/>
          </p:cNvSpPr>
          <p:nvPr/>
        </p:nvSpPr>
        <p:spPr bwMode="auto">
          <a:xfrm rot="5400000">
            <a:off x="7803357" y="2291010"/>
            <a:ext cx="1663700" cy="554037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000" dirty="0" smtClean="0">
                <a:latin typeface="Calibri" pitchFamily="34" charset="0"/>
              </a:rPr>
              <a:t>r</a:t>
            </a:r>
            <a:r>
              <a:rPr lang="en-US" altLang="zh-CN" sz="3000" baseline="-25000" dirty="0" smtClean="0">
                <a:latin typeface="Calibri" pitchFamily="34" charset="0"/>
              </a:rPr>
              <a:t>1</a:t>
            </a:r>
            <a:r>
              <a:rPr lang="en-US" altLang="zh-CN" sz="3000" dirty="0" smtClean="0">
                <a:latin typeface="Calibri" pitchFamily="34" charset="0"/>
              </a:rPr>
              <a:t>+2z</a:t>
            </a:r>
            <a:endParaRPr lang="en-US" altLang="zh-CN" sz="3000" dirty="0">
              <a:latin typeface="Calibri" pitchFamily="34" charset="0"/>
            </a:endParaRPr>
          </a:p>
        </p:txBody>
      </p:sp>
      <p:sp>
        <p:nvSpPr>
          <p:cNvPr id="53268" name="Rectangle 5"/>
          <p:cNvSpPr>
            <a:spLocks noChangeArrowheads="1"/>
          </p:cNvSpPr>
          <p:nvPr/>
        </p:nvSpPr>
        <p:spPr bwMode="auto">
          <a:xfrm>
            <a:off x="2998788" y="4798467"/>
            <a:ext cx="2376487" cy="863600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3000">
                <a:latin typeface="Calibri" pitchFamily="34" charset="0"/>
              </a:rPr>
              <a:t>M</a:t>
            </a:r>
            <a:r>
              <a:rPr lang="en-US" altLang="zh-CN" sz="3000" baseline="-25000">
                <a:latin typeface="Calibri" pitchFamily="34" charset="0"/>
              </a:rPr>
              <a:t>2</a:t>
            </a:r>
          </a:p>
        </p:txBody>
      </p:sp>
      <p:sp>
        <p:nvSpPr>
          <p:cNvPr id="53269" name="Rectangle 6"/>
          <p:cNvSpPr>
            <a:spLocks noChangeArrowheads="1"/>
          </p:cNvSpPr>
          <p:nvPr/>
        </p:nvSpPr>
        <p:spPr bwMode="auto">
          <a:xfrm>
            <a:off x="1846263" y="4509542"/>
            <a:ext cx="863600" cy="1584325"/>
          </a:xfrm>
          <a:prstGeom prst="rect">
            <a:avLst/>
          </a:prstGeom>
          <a:noFill/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3000">
                <a:solidFill>
                  <a:srgbClr val="FF0000"/>
                </a:solidFill>
                <a:latin typeface="Calibri" pitchFamily="34" charset="0"/>
              </a:rPr>
              <a:t>G</a:t>
            </a:r>
            <a:r>
              <a:rPr lang="en-US" altLang="zh-CN" sz="3000" baseline="-25000">
                <a:solidFill>
                  <a:srgbClr val="FF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270" name="Text Box 7"/>
          <p:cNvSpPr txBox="1">
            <a:spLocks noChangeArrowheads="1"/>
          </p:cNvSpPr>
          <p:nvPr/>
        </p:nvSpPr>
        <p:spPr bwMode="auto">
          <a:xfrm>
            <a:off x="2665413" y="5014367"/>
            <a:ext cx="360362" cy="36671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/>
              <a:t>x</a:t>
            </a:r>
          </a:p>
        </p:txBody>
      </p:sp>
      <p:sp>
        <p:nvSpPr>
          <p:cNvPr id="53271" name="Rectangle 9"/>
          <p:cNvSpPr>
            <a:spLocks noChangeArrowheads="1"/>
          </p:cNvSpPr>
          <p:nvPr/>
        </p:nvSpPr>
        <p:spPr bwMode="auto">
          <a:xfrm>
            <a:off x="5662613" y="4438104"/>
            <a:ext cx="2378075" cy="1584325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3000" dirty="0">
                <a:latin typeface="Calibri" pitchFamily="34" charset="0"/>
              </a:rPr>
              <a:t>X</a:t>
            </a:r>
            <a:r>
              <a:rPr lang="en-US" altLang="zh-CN" sz="3000" baseline="-25000" dirty="0">
                <a:latin typeface="Calibri" pitchFamily="34" charset="0"/>
              </a:rPr>
              <a:t>2</a:t>
            </a:r>
          </a:p>
        </p:txBody>
      </p:sp>
      <p:sp>
        <p:nvSpPr>
          <p:cNvPr id="53272" name="AutoShape 14"/>
          <p:cNvSpPr>
            <a:spLocks/>
          </p:cNvSpPr>
          <p:nvPr/>
        </p:nvSpPr>
        <p:spPr bwMode="auto">
          <a:xfrm>
            <a:off x="8110538" y="4438104"/>
            <a:ext cx="360362" cy="1584325"/>
          </a:xfrm>
          <a:prstGeom prst="rightBrace">
            <a:avLst>
              <a:gd name="adj1" fmla="val 36637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53273" name="AutoShape 15"/>
          <p:cNvSpPr>
            <a:spLocks/>
          </p:cNvSpPr>
          <p:nvPr/>
        </p:nvSpPr>
        <p:spPr bwMode="auto">
          <a:xfrm rot="16200000">
            <a:off x="6670675" y="2998242"/>
            <a:ext cx="360363" cy="2376487"/>
          </a:xfrm>
          <a:prstGeom prst="rightBrace">
            <a:avLst>
              <a:gd name="adj1" fmla="val 19998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53275" name="Text Box 16"/>
          <p:cNvSpPr txBox="1">
            <a:spLocks noChangeArrowheads="1"/>
          </p:cNvSpPr>
          <p:nvPr/>
        </p:nvSpPr>
        <p:spPr bwMode="auto">
          <a:xfrm>
            <a:off x="1868488" y="3572917"/>
            <a:ext cx="935037" cy="554037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000" dirty="0" smtClean="0">
                <a:latin typeface="Calibri" pitchFamily="34" charset="0"/>
              </a:rPr>
              <a:t>r</a:t>
            </a:r>
            <a:r>
              <a:rPr lang="en-US" altLang="zh-CN" sz="3000" baseline="-25000" dirty="0" smtClean="0">
                <a:latin typeface="Calibri" pitchFamily="34" charset="0"/>
              </a:rPr>
              <a:t>2</a:t>
            </a:r>
            <a:endParaRPr lang="en-US" altLang="zh-CN" sz="3000" baseline="-25000" dirty="0">
              <a:latin typeface="Calibri" pitchFamily="34" charset="0"/>
            </a:endParaRPr>
          </a:p>
        </p:txBody>
      </p:sp>
      <p:sp>
        <p:nvSpPr>
          <p:cNvPr id="53276" name="AutoShape 14"/>
          <p:cNvSpPr>
            <a:spLocks/>
          </p:cNvSpPr>
          <p:nvPr/>
        </p:nvSpPr>
        <p:spPr bwMode="auto">
          <a:xfrm flipH="1">
            <a:off x="1414463" y="4509542"/>
            <a:ext cx="360362" cy="1584325"/>
          </a:xfrm>
          <a:prstGeom prst="rightBrace">
            <a:avLst>
              <a:gd name="adj1" fmla="val 36576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53277" name="AutoShape 15"/>
          <p:cNvSpPr>
            <a:spLocks/>
          </p:cNvSpPr>
          <p:nvPr/>
        </p:nvSpPr>
        <p:spPr bwMode="auto">
          <a:xfrm rot="16200000">
            <a:off x="2097088" y="3825329"/>
            <a:ext cx="360362" cy="865188"/>
          </a:xfrm>
          <a:prstGeom prst="rightBrace">
            <a:avLst>
              <a:gd name="adj1" fmla="val 20007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53278" name="Text Box 16"/>
          <p:cNvSpPr txBox="1">
            <a:spLocks noChangeArrowheads="1"/>
          </p:cNvSpPr>
          <p:nvPr/>
        </p:nvSpPr>
        <p:spPr bwMode="auto">
          <a:xfrm>
            <a:off x="5302250" y="5085804"/>
            <a:ext cx="504825" cy="366713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/>
              <a:t>=</a:t>
            </a:r>
          </a:p>
        </p:txBody>
      </p:sp>
      <p:sp>
        <p:nvSpPr>
          <p:cNvPr id="53279" name="AutoShape 15"/>
          <p:cNvSpPr>
            <a:spLocks/>
          </p:cNvSpPr>
          <p:nvPr/>
        </p:nvSpPr>
        <p:spPr bwMode="auto">
          <a:xfrm rot="16200000">
            <a:off x="4013200" y="3357017"/>
            <a:ext cx="360363" cy="2376487"/>
          </a:xfrm>
          <a:prstGeom prst="rightBrace">
            <a:avLst>
              <a:gd name="adj1" fmla="val 19998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53280" name="Text Box 17"/>
          <p:cNvSpPr txBox="1">
            <a:spLocks noChangeArrowheads="1"/>
          </p:cNvSpPr>
          <p:nvPr/>
        </p:nvSpPr>
        <p:spPr bwMode="auto">
          <a:xfrm>
            <a:off x="3303588" y="4139654"/>
            <a:ext cx="1800225" cy="290513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ts val="1000"/>
              </a:lnSpc>
              <a:spcBef>
                <a:spcPct val="50000"/>
              </a:spcBef>
            </a:pPr>
            <a:r>
              <a:rPr lang="en-US" altLang="zh-CN" sz="3000">
                <a:latin typeface="Calibri" pitchFamily="34" charset="0"/>
              </a:rPr>
              <a:t>n</a:t>
            </a:r>
            <a:endParaRPr lang="en-US" altLang="zh-CN" sz="3000" baseline="-25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3281" name="Text Box 17"/>
          <p:cNvSpPr txBox="1">
            <a:spLocks noChangeArrowheads="1"/>
          </p:cNvSpPr>
          <p:nvPr/>
        </p:nvSpPr>
        <p:spPr bwMode="auto">
          <a:xfrm>
            <a:off x="5946775" y="3782467"/>
            <a:ext cx="1800225" cy="29051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ts val="1000"/>
              </a:lnSpc>
              <a:spcBef>
                <a:spcPct val="50000"/>
              </a:spcBef>
            </a:pPr>
            <a:r>
              <a:rPr lang="en-US" altLang="zh-CN" sz="3000">
                <a:latin typeface="Calibri" pitchFamily="34" charset="0"/>
              </a:rPr>
              <a:t>n</a:t>
            </a:r>
            <a:endParaRPr lang="en-US" altLang="zh-CN" sz="3000" baseline="-25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53282" name="Text Box 16"/>
          <p:cNvSpPr txBox="1">
            <a:spLocks noChangeArrowheads="1"/>
          </p:cNvSpPr>
          <p:nvPr/>
        </p:nvSpPr>
        <p:spPr bwMode="auto">
          <a:xfrm rot="5400000">
            <a:off x="7820819" y="4913560"/>
            <a:ext cx="1663700" cy="554038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000" dirty="0" smtClean="0">
                <a:latin typeface="Calibri" pitchFamily="34" charset="0"/>
              </a:rPr>
              <a:t>r</a:t>
            </a:r>
            <a:r>
              <a:rPr lang="en-US" altLang="zh-CN" sz="3000" baseline="-25000" dirty="0" smtClean="0">
                <a:latin typeface="Calibri" pitchFamily="34" charset="0"/>
              </a:rPr>
              <a:t>2</a:t>
            </a:r>
            <a:r>
              <a:rPr lang="en-US" altLang="zh-CN" sz="3000" dirty="0" smtClean="0">
                <a:latin typeface="Calibri" pitchFamily="34" charset="0"/>
              </a:rPr>
              <a:t>+2z</a:t>
            </a:r>
            <a:endParaRPr lang="en-US" altLang="zh-CN" sz="3000" dirty="0">
              <a:latin typeface="Calibri" pitchFamily="34" charset="0"/>
            </a:endParaRPr>
          </a:p>
        </p:txBody>
      </p:sp>
      <p:pic>
        <p:nvPicPr>
          <p:cNvPr id="53283" name="Picture 62" descr="alic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8" y="4727029"/>
            <a:ext cx="684212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42 - TextBox"/>
          <p:cNvSpPr txBox="1"/>
          <p:nvPr/>
        </p:nvSpPr>
        <p:spPr bwMode="auto">
          <a:xfrm>
            <a:off x="2771800" y="1484784"/>
            <a:ext cx="3500437" cy="1938992"/>
          </a:xfrm>
          <a:prstGeom prst="rect">
            <a:avLst/>
          </a:prstGeom>
          <a:solidFill>
            <a:schemeClr val="bg1"/>
          </a:solidFill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defRPr/>
            </a:pPr>
            <a:r>
              <a:rPr lang="en-US" sz="4000" kern="0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G</a:t>
            </a:r>
            <a:r>
              <a:rPr lang="en-US" sz="4000" kern="0" baseline="-25000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4000" kern="0" dirty="0">
                <a:latin typeface="Calibri" pitchFamily="34" charset="0"/>
                <a:cs typeface="Calibri" pitchFamily="34" charset="0"/>
              </a:rPr>
              <a:t> can correct rank z errors over </a:t>
            </a:r>
            <a:r>
              <a:rPr lang="en-US" sz="4000" kern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4000" kern="0" baseline="-25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44" name="43 - TextBox"/>
          <p:cNvSpPr txBox="1"/>
          <p:nvPr/>
        </p:nvSpPr>
        <p:spPr bwMode="auto">
          <a:xfrm>
            <a:off x="2771800" y="4077072"/>
            <a:ext cx="3500437" cy="1938337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4000" kern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</a:t>
            </a:r>
            <a:r>
              <a:rPr lang="en-US" sz="4000" kern="0" baseline="-25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4000" kern="0" dirty="0">
                <a:latin typeface="Calibri" pitchFamily="34" charset="0"/>
                <a:cs typeface="Calibri" pitchFamily="34" charset="0"/>
              </a:rPr>
              <a:t> can correct rank z errors over </a:t>
            </a:r>
            <a:r>
              <a:rPr lang="en-US" sz="4000" kern="0" dirty="0" err="1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F</a:t>
            </a:r>
            <a:r>
              <a:rPr lang="en-US" sz="4000" kern="0" baseline="-25000" dirty="0" err="1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q</a:t>
            </a:r>
            <a:r>
              <a:rPr lang="en-US" sz="4000" kern="0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4000" kern="0" baseline="-25000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43 - TextBox"/>
          <p:cNvSpPr txBox="1"/>
          <p:nvPr/>
        </p:nvSpPr>
        <p:spPr bwMode="auto">
          <a:xfrm>
            <a:off x="4067944" y="5534449"/>
            <a:ext cx="836141" cy="492443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600" dirty="0" smtClean="0">
                <a:solidFill>
                  <a:srgbClr val="009900"/>
                </a:solidFill>
                <a:latin typeface="Calibri" pitchFamily="34" charset="0"/>
              </a:rPr>
              <a:t>n</a:t>
            </a:r>
            <a:r>
              <a:rPr lang="en-US" altLang="zh-CN" sz="2600" baseline="-25000" dirty="0" smtClean="0">
                <a:solidFill>
                  <a:srgbClr val="009900"/>
                </a:solidFill>
                <a:latin typeface="Calibri" pitchFamily="34" charset="0"/>
              </a:rPr>
              <a:t>1</a:t>
            </a:r>
            <a:endParaRPr lang="en-US" altLang="zh-CN" sz="2600" baseline="-25000" dirty="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 rot="16200000">
            <a:off x="408782" y="5056435"/>
            <a:ext cx="1663700" cy="554037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000" dirty="0" smtClean="0">
                <a:latin typeface="Calibri" pitchFamily="34" charset="0"/>
              </a:rPr>
              <a:t>r</a:t>
            </a:r>
            <a:r>
              <a:rPr lang="en-US" altLang="zh-CN" sz="3000" baseline="-25000" dirty="0" smtClean="0">
                <a:latin typeface="Calibri" pitchFamily="34" charset="0"/>
              </a:rPr>
              <a:t>2</a:t>
            </a:r>
            <a:r>
              <a:rPr lang="en-US" altLang="zh-CN" sz="3000" dirty="0" smtClean="0">
                <a:latin typeface="Calibri" pitchFamily="34" charset="0"/>
              </a:rPr>
              <a:t>+2z</a:t>
            </a:r>
            <a:endParaRPr lang="en-US" altLang="zh-CN" sz="3000" dirty="0">
              <a:latin typeface="Calibri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771800" y="6309320"/>
            <a:ext cx="38884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400" dirty="0" smtClean="0">
                <a:latin typeface="Calibri" pitchFamily="34" charset="0"/>
              </a:rPr>
              <a:t>n = kn</a:t>
            </a:r>
            <a:r>
              <a:rPr lang="en-US" altLang="zh-CN" sz="2400" baseline="-25000" dirty="0" smtClean="0">
                <a:latin typeface="Calibri" pitchFamily="34" charset="0"/>
              </a:rPr>
              <a:t>1</a:t>
            </a:r>
            <a:r>
              <a:rPr lang="en-US" altLang="zh-CN" sz="2400" dirty="0" smtClean="0">
                <a:latin typeface="Calibri" pitchFamily="34" charset="0"/>
              </a:rPr>
              <a:t>n</a:t>
            </a:r>
            <a:r>
              <a:rPr lang="en-US" altLang="zh-CN" sz="2400" baseline="-25000" dirty="0" smtClean="0">
                <a:latin typeface="Calibri" pitchFamily="34" charset="0"/>
              </a:rPr>
              <a:t>2</a:t>
            </a:r>
            <a:r>
              <a:rPr lang="en-US" altLang="zh-CN" sz="2400" dirty="0">
                <a:latin typeface="Calibri" pitchFamily="34" charset="0"/>
              </a:rPr>
              <a:t> </a:t>
            </a:r>
            <a:r>
              <a:rPr lang="en-US" altLang="zh-CN" sz="2400" dirty="0" smtClean="0">
                <a:latin typeface="Calibri" pitchFamily="34" charset="0"/>
              </a:rPr>
              <a:t>where </a:t>
            </a:r>
            <a:r>
              <a:rPr lang="en-US" altLang="zh-CN" sz="2400" dirty="0" err="1" smtClean="0">
                <a:latin typeface="Calibri" pitchFamily="34" charset="0"/>
              </a:rPr>
              <a:t>n</a:t>
            </a:r>
            <a:r>
              <a:rPr lang="en-US" altLang="zh-CN" sz="2400" baseline="-25000" dirty="0" err="1" smtClean="0">
                <a:latin typeface="Calibri" pitchFamily="34" charset="0"/>
              </a:rPr>
              <a:t>i</a:t>
            </a:r>
            <a:r>
              <a:rPr lang="en-US" altLang="zh-CN" sz="2400" dirty="0" err="1" smtClean="0">
                <a:latin typeface="Calibri" pitchFamily="34" charset="0"/>
              </a:rPr>
              <a:t>≥r</a:t>
            </a:r>
            <a:r>
              <a:rPr lang="en-US" altLang="zh-CN" sz="2400" baseline="-25000" dirty="0" err="1" smtClean="0">
                <a:latin typeface="Calibri" pitchFamily="34" charset="0"/>
              </a:rPr>
              <a:t>i</a:t>
            </a:r>
            <a:r>
              <a:rPr lang="en-US" altLang="zh-CN" sz="2400" dirty="0" smtClean="0">
                <a:latin typeface="Calibri" pitchFamily="34" charset="0"/>
              </a:rPr>
              <a:t> +2z</a:t>
            </a:r>
            <a:endParaRPr lang="en-US" altLang="zh-CN" sz="2400" dirty="0">
              <a:latin typeface="Calibri" pitchFamily="34" charset="0"/>
            </a:endParaRPr>
          </a:p>
        </p:txBody>
      </p:sp>
      <p:sp>
        <p:nvSpPr>
          <p:cNvPr id="53" name="Rectangle 6"/>
          <p:cNvSpPr>
            <a:spLocks noChangeArrowheads="1"/>
          </p:cNvSpPr>
          <p:nvPr/>
        </p:nvSpPr>
        <p:spPr bwMode="auto">
          <a:xfrm>
            <a:off x="1828800" y="1886992"/>
            <a:ext cx="863600" cy="1584325"/>
          </a:xfrm>
          <a:prstGeom prst="rect">
            <a:avLst/>
          </a:prstGeom>
          <a:noFill/>
          <a:ln w="28575" algn="ctr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3000">
                <a:solidFill>
                  <a:srgbClr val="009900"/>
                </a:solidFill>
                <a:latin typeface="Calibri" pitchFamily="34" charset="0"/>
              </a:rPr>
              <a:t>G</a:t>
            </a:r>
            <a:r>
              <a:rPr lang="en-US" altLang="zh-CN" sz="3000" baseline="-25000">
                <a:solidFill>
                  <a:srgbClr val="009900"/>
                </a:solidFill>
                <a:latin typeface="Calibri" pitchFamily="34" charset="0"/>
              </a:rPr>
              <a:t>1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8296275" y="509588"/>
            <a:ext cx="561975" cy="561975"/>
            <a:chOff x="8296275" y="509588"/>
            <a:chExt cx="561975" cy="561975"/>
          </a:xfrm>
        </p:grpSpPr>
        <p:sp>
          <p:nvSpPr>
            <p:cNvPr id="58" name="3 - Έλλειψη"/>
            <p:cNvSpPr/>
            <p:nvPr/>
          </p:nvSpPr>
          <p:spPr bwMode="auto">
            <a:xfrm>
              <a:off x="8296275" y="509588"/>
              <a:ext cx="561975" cy="561975"/>
            </a:xfrm>
            <a:prstGeom prst="ellipse">
              <a:avLst/>
            </a:prstGeom>
            <a:solidFill>
              <a:srgbClr val="FF0000"/>
            </a:solidFill>
            <a:ln w="31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l-GR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itchFamily="-105" charset="0"/>
                <a:cs typeface="Arial" charset="0"/>
              </a:endParaRPr>
            </a:p>
          </p:txBody>
        </p:sp>
        <p:sp>
          <p:nvSpPr>
            <p:cNvPr id="59" name="4 - Έλλειψη"/>
            <p:cNvSpPr/>
            <p:nvPr/>
          </p:nvSpPr>
          <p:spPr bwMode="auto">
            <a:xfrm>
              <a:off x="8364538" y="576263"/>
              <a:ext cx="433387" cy="431800"/>
            </a:xfrm>
            <a:prstGeom prst="ellipse">
              <a:avLst/>
            </a:prstGeom>
            <a:solidFill>
              <a:srgbClr val="009900"/>
            </a:solidFill>
            <a:ln w="3175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l-GR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itchFamily="-105" charset="0"/>
                <a:cs typeface="Arial" charset="0"/>
              </a:endParaRPr>
            </a:p>
          </p:txBody>
        </p:sp>
        <p:sp>
          <p:nvSpPr>
            <p:cNvPr id="60" name="5 - Έλλειψη"/>
            <p:cNvSpPr>
              <a:spLocks noChangeAspect="1"/>
            </p:cNvSpPr>
            <p:nvPr/>
          </p:nvSpPr>
          <p:spPr bwMode="auto">
            <a:xfrm>
              <a:off x="8453438" y="660400"/>
              <a:ext cx="257175" cy="257175"/>
            </a:xfrm>
            <a:prstGeom prst="ellipse">
              <a:avLst/>
            </a:prstGeom>
            <a:solidFill>
              <a:schemeClr val="tx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l-GR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itchFamily="-105" charset="0"/>
                <a:cs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5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1027113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4000" kern="0" dirty="0">
                <a:latin typeface="Calibri" pitchFamily="34" charset="0"/>
                <a:cs typeface="+mj-cs"/>
              </a:rPr>
              <a:t>Network transmission</a:t>
            </a:r>
          </a:p>
        </p:txBody>
      </p:sp>
      <p:sp>
        <p:nvSpPr>
          <p:cNvPr id="59" name="Rectangle 2"/>
          <p:cNvSpPr txBox="1">
            <a:spLocks noChangeArrowheads="1"/>
          </p:cNvSpPr>
          <p:nvPr/>
        </p:nvSpPr>
        <p:spPr bwMode="auto">
          <a:xfrm>
            <a:off x="857250" y="1857375"/>
            <a:ext cx="478631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altLang="ja-JP" sz="2800" i="1" kern="0" dirty="0">
                <a:latin typeface="Times New Roman" pitchFamily="18" charset="0"/>
                <a:cs typeface="Times New Roman" pitchFamily="18" charset="0"/>
              </a:rPr>
              <a:t>Y=T</a:t>
            </a:r>
            <a:r>
              <a:rPr lang="en-US" altLang="ja-JP" sz="2800" kern="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altLang="ja-JP" sz="2800" i="1" kern="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800" kern="0" baseline="-25000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altLang="ja-JP" sz="2800" i="1" kern="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sz="2800" kern="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+</a:t>
            </a:r>
            <a:r>
              <a:rPr lang="en-US" altLang="ja-JP" sz="2800" i="1" kern="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2800" kern="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altLang="ja-JP" sz="2800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800" kern="0" baseline="-250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2</a:t>
            </a:r>
            <a:r>
              <a:rPr lang="en-US" altLang="ja-JP" sz="2800" i="1" kern="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sz="2800" kern="0" baseline="-25000" dirty="0">
                <a:latin typeface="Calibri" pitchFamily="34" charset="0"/>
                <a:cs typeface="Times New Roman" pitchFamily="18" charset="0"/>
              </a:rPr>
              <a:t>2</a:t>
            </a: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+</a:t>
            </a:r>
            <a:r>
              <a:rPr lang="en-US" altLang="ja-JP" sz="2800" i="1" kern="0" dirty="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296275" y="509588"/>
            <a:ext cx="561975" cy="561975"/>
            <a:chOff x="8296275" y="509588"/>
            <a:chExt cx="561975" cy="561975"/>
          </a:xfrm>
        </p:grpSpPr>
        <p:sp>
          <p:nvSpPr>
            <p:cNvPr id="9" name="3 - Έλλειψη"/>
            <p:cNvSpPr/>
            <p:nvPr/>
          </p:nvSpPr>
          <p:spPr bwMode="auto">
            <a:xfrm>
              <a:off x="8296275" y="509588"/>
              <a:ext cx="561975" cy="561975"/>
            </a:xfrm>
            <a:prstGeom prst="ellipse">
              <a:avLst/>
            </a:prstGeom>
            <a:solidFill>
              <a:srgbClr val="FF0000"/>
            </a:solidFill>
            <a:ln w="31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l-GR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itchFamily="-105" charset="0"/>
                <a:cs typeface="Arial" charset="0"/>
              </a:endParaRPr>
            </a:p>
          </p:txBody>
        </p:sp>
        <p:sp>
          <p:nvSpPr>
            <p:cNvPr id="10" name="4 - Έλλειψη"/>
            <p:cNvSpPr/>
            <p:nvPr/>
          </p:nvSpPr>
          <p:spPr bwMode="auto">
            <a:xfrm>
              <a:off x="8364538" y="576263"/>
              <a:ext cx="433387" cy="431800"/>
            </a:xfrm>
            <a:prstGeom prst="ellipse">
              <a:avLst/>
            </a:prstGeom>
            <a:solidFill>
              <a:srgbClr val="009900"/>
            </a:solidFill>
            <a:ln w="3175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l-GR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itchFamily="-105" charset="0"/>
                <a:cs typeface="Arial" charset="0"/>
              </a:endParaRPr>
            </a:p>
          </p:txBody>
        </p:sp>
        <p:sp>
          <p:nvSpPr>
            <p:cNvPr id="11" name="5 - Έλλειψη"/>
            <p:cNvSpPr>
              <a:spLocks noChangeAspect="1"/>
            </p:cNvSpPr>
            <p:nvPr/>
          </p:nvSpPr>
          <p:spPr bwMode="auto">
            <a:xfrm>
              <a:off x="8453438" y="660400"/>
              <a:ext cx="257175" cy="257175"/>
            </a:xfrm>
            <a:prstGeom prst="ellipse">
              <a:avLst/>
            </a:prstGeom>
            <a:solidFill>
              <a:schemeClr val="tx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l-GR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itchFamily="-105" charset="0"/>
                <a:cs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1027113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4000" kern="0" dirty="0">
                <a:latin typeface="Calibri" pitchFamily="34" charset="0"/>
                <a:cs typeface="+mj-cs"/>
              </a:rPr>
              <a:t>Network transmission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8296275" y="509588"/>
            <a:ext cx="561975" cy="561975"/>
            <a:chOff x="8296275" y="509588"/>
            <a:chExt cx="561975" cy="561975"/>
          </a:xfrm>
        </p:grpSpPr>
        <p:sp>
          <p:nvSpPr>
            <p:cNvPr id="4" name="3 - Έλλειψη"/>
            <p:cNvSpPr/>
            <p:nvPr/>
          </p:nvSpPr>
          <p:spPr bwMode="auto">
            <a:xfrm>
              <a:off x="8296275" y="509588"/>
              <a:ext cx="561975" cy="561975"/>
            </a:xfrm>
            <a:prstGeom prst="ellipse">
              <a:avLst/>
            </a:prstGeom>
            <a:solidFill>
              <a:srgbClr val="FF0000"/>
            </a:solidFill>
            <a:ln w="31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l-GR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itchFamily="-105" charset="0"/>
                <a:cs typeface="Arial" charset="0"/>
              </a:endParaRPr>
            </a:p>
          </p:txBody>
        </p:sp>
        <p:sp>
          <p:nvSpPr>
            <p:cNvPr id="5" name="4 - Έλλειψη"/>
            <p:cNvSpPr/>
            <p:nvPr/>
          </p:nvSpPr>
          <p:spPr bwMode="auto">
            <a:xfrm>
              <a:off x="8364538" y="576263"/>
              <a:ext cx="433387" cy="431800"/>
            </a:xfrm>
            <a:prstGeom prst="ellipse">
              <a:avLst/>
            </a:prstGeom>
            <a:solidFill>
              <a:srgbClr val="009900"/>
            </a:solidFill>
            <a:ln w="3175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l-GR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itchFamily="-105" charset="0"/>
                <a:cs typeface="Arial" charset="0"/>
              </a:endParaRPr>
            </a:p>
          </p:txBody>
        </p:sp>
        <p:sp>
          <p:nvSpPr>
            <p:cNvPr id="6" name="5 - Έλλειψη"/>
            <p:cNvSpPr>
              <a:spLocks noChangeAspect="1"/>
            </p:cNvSpPr>
            <p:nvPr/>
          </p:nvSpPr>
          <p:spPr bwMode="auto">
            <a:xfrm>
              <a:off x="8453438" y="660400"/>
              <a:ext cx="257175" cy="257175"/>
            </a:xfrm>
            <a:prstGeom prst="ellipse">
              <a:avLst/>
            </a:prstGeom>
            <a:solidFill>
              <a:schemeClr val="tx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l-GR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itchFamily="-105" charset="0"/>
                <a:cs typeface="Arial" charset="0"/>
              </a:endParaRPr>
            </a:p>
          </p:txBody>
        </p:sp>
      </p:grp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4286250" y="1652588"/>
          <a:ext cx="4521200" cy="974725"/>
        </p:xfrm>
        <a:graphic>
          <a:graphicData uri="http://schemas.openxmlformats.org/presentationml/2006/ole">
            <p:oleObj spid="_x0000_s8194" name="Equation" r:id="rId4" imgW="1765080" imgH="482400" progId="Equation.3">
              <p:embed/>
            </p:oleObj>
          </a:graphicData>
        </a:graphic>
      </p:graphicFrame>
      <p:grpSp>
        <p:nvGrpSpPr>
          <p:cNvPr id="8197" name="30 - Ομάδα"/>
          <p:cNvGrpSpPr>
            <a:grpSpLocks/>
          </p:cNvGrpSpPr>
          <p:nvPr/>
        </p:nvGrpSpPr>
        <p:grpSpPr bwMode="auto">
          <a:xfrm>
            <a:off x="6948488" y="1651000"/>
            <a:ext cx="468312" cy="492125"/>
            <a:chOff x="8247420" y="3293747"/>
            <a:chExt cx="467984" cy="492443"/>
          </a:xfrm>
        </p:grpSpPr>
        <p:sp>
          <p:nvSpPr>
            <p:cNvPr id="29" name="28 - TextBox"/>
            <p:cNvSpPr txBox="1"/>
            <p:nvPr/>
          </p:nvSpPr>
          <p:spPr bwMode="auto">
            <a:xfrm flipH="1">
              <a:off x="8501242" y="3424006"/>
              <a:ext cx="214162" cy="349476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500" kern="0" baseline="-25000" dirty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0" name="29 - TextBox"/>
            <p:cNvSpPr txBox="1"/>
            <p:nvPr/>
          </p:nvSpPr>
          <p:spPr bwMode="auto">
            <a:xfrm>
              <a:off x="8247420" y="3293747"/>
              <a:ext cx="356937" cy="492443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600" i="1" kern="0" dirty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2600" kern="0" baseline="-250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198" name="33 - Ομάδα"/>
          <p:cNvGrpSpPr>
            <a:grpSpLocks/>
          </p:cNvGrpSpPr>
          <p:nvPr/>
        </p:nvGrpSpPr>
        <p:grpSpPr bwMode="auto">
          <a:xfrm>
            <a:off x="6948488" y="2071688"/>
            <a:ext cx="468312" cy="492125"/>
            <a:chOff x="7224730" y="3007995"/>
            <a:chExt cx="467984" cy="492443"/>
          </a:xfrm>
        </p:grpSpPr>
        <p:sp>
          <p:nvSpPr>
            <p:cNvPr id="32" name="31 - TextBox"/>
            <p:cNvSpPr txBox="1"/>
            <p:nvPr/>
          </p:nvSpPr>
          <p:spPr bwMode="auto">
            <a:xfrm flipH="1">
              <a:off x="7478552" y="3138254"/>
              <a:ext cx="214162" cy="349476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500" kern="0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3" name="32 - TextBox"/>
            <p:cNvSpPr txBox="1"/>
            <p:nvPr/>
          </p:nvSpPr>
          <p:spPr bwMode="auto">
            <a:xfrm>
              <a:off x="7224730" y="3007995"/>
              <a:ext cx="356937" cy="492443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600" i="1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2600" kern="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9" name="Rectangle 2"/>
          <p:cNvSpPr txBox="1">
            <a:spLocks noChangeArrowheads="1"/>
          </p:cNvSpPr>
          <p:nvPr/>
        </p:nvSpPr>
        <p:spPr bwMode="auto">
          <a:xfrm>
            <a:off x="857250" y="1857375"/>
            <a:ext cx="478631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altLang="ja-JP" sz="2800" i="1" kern="0" dirty="0">
                <a:latin typeface="Times New Roman" pitchFamily="18" charset="0"/>
                <a:cs typeface="Times New Roman" pitchFamily="18" charset="0"/>
              </a:rPr>
              <a:t>Y=T</a:t>
            </a:r>
            <a:r>
              <a:rPr lang="en-US" altLang="ja-JP" sz="2800" kern="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altLang="ja-JP" sz="2800" i="1" kern="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800" kern="0" baseline="-25000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altLang="ja-JP" sz="2800" i="1" kern="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sz="2800" kern="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+</a:t>
            </a:r>
            <a:r>
              <a:rPr lang="en-US" altLang="ja-JP" sz="2800" i="1" kern="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2800" kern="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altLang="ja-JP" sz="2800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800" kern="0" baseline="-250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2</a:t>
            </a:r>
            <a:r>
              <a:rPr lang="en-US" altLang="ja-JP" sz="2800" i="1" kern="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sz="2800" kern="0" baseline="-25000" dirty="0">
                <a:latin typeface="Calibri" pitchFamily="34" charset="0"/>
                <a:cs typeface="Times New Roman" pitchFamily="18" charset="0"/>
              </a:rPr>
              <a:t>2</a:t>
            </a: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+</a:t>
            </a:r>
            <a:r>
              <a:rPr lang="en-US" altLang="ja-JP" sz="2800" i="1" kern="0" dirty="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8643938" y="1857375"/>
            <a:ext cx="928687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(1)</a:t>
            </a:r>
            <a:endParaRPr lang="en-US" altLang="ja-JP" sz="2800" kern="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1027113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4000" kern="0" dirty="0">
                <a:latin typeface="Calibri" pitchFamily="34" charset="0"/>
                <a:cs typeface="+mj-cs"/>
              </a:rPr>
              <a:t>Network transmission</a:t>
            </a:r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4286250" y="1652588"/>
          <a:ext cx="4521200" cy="974725"/>
        </p:xfrm>
        <a:graphic>
          <a:graphicData uri="http://schemas.openxmlformats.org/presentationml/2006/ole">
            <p:oleObj spid="_x0000_s9218" name="Εξίσωση" r:id="rId4" imgW="1765080" imgH="482400" progId="Equation.3">
              <p:embed/>
            </p:oleObj>
          </a:graphicData>
        </a:graphic>
      </p:graphicFrame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1892300" y="2740025"/>
          <a:ext cx="4879975" cy="974725"/>
        </p:xfrm>
        <a:graphic>
          <a:graphicData uri="http://schemas.openxmlformats.org/presentationml/2006/ole">
            <p:oleObj spid="_x0000_s9219" name="Εξίσωση" r:id="rId5" imgW="1904760" imgH="482400" progId="Equation.3">
              <p:embed/>
            </p:oleObj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000500" y="3779838"/>
            <a:ext cx="4786313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invertible </a:t>
            </a:r>
            <a:r>
              <a:rPr lang="en-US" altLang="ja-JP" sz="2800" kern="0" dirty="0" err="1">
                <a:latin typeface="Calibri" pitchFamily="34" charset="0"/>
                <a:cs typeface="Calibri" pitchFamily="34" charset="0"/>
              </a:rPr>
              <a:t>whp</a:t>
            </a: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 for RLNC</a:t>
            </a:r>
            <a:endParaRPr lang="en-US" altLang="ja-JP" sz="2800" kern="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9220" name="Object 5"/>
          <p:cNvGraphicFramePr>
            <a:graphicFrameLocks noChangeAspect="1"/>
          </p:cNvGraphicFramePr>
          <p:nvPr/>
        </p:nvGraphicFramePr>
        <p:xfrm>
          <a:off x="457200" y="3722688"/>
          <a:ext cx="3221038" cy="563562"/>
        </p:xfrm>
        <a:graphic>
          <a:graphicData uri="http://schemas.openxmlformats.org/presentationml/2006/ole">
            <p:oleObj spid="_x0000_s9220" name="Equation" r:id="rId6" imgW="1257120" imgH="279360" progId="Equation.3">
              <p:embed/>
            </p:oleObj>
          </a:graphicData>
        </a:graphic>
      </p:graphicFrame>
      <p:grpSp>
        <p:nvGrpSpPr>
          <p:cNvPr id="9225" name="30 - Ομάδα"/>
          <p:cNvGrpSpPr>
            <a:grpSpLocks/>
          </p:cNvGrpSpPr>
          <p:nvPr/>
        </p:nvGrpSpPr>
        <p:grpSpPr bwMode="auto">
          <a:xfrm>
            <a:off x="6948488" y="1651000"/>
            <a:ext cx="468312" cy="492125"/>
            <a:chOff x="8247420" y="3293747"/>
            <a:chExt cx="467984" cy="492443"/>
          </a:xfrm>
        </p:grpSpPr>
        <p:sp>
          <p:nvSpPr>
            <p:cNvPr id="29" name="28 - TextBox"/>
            <p:cNvSpPr txBox="1"/>
            <p:nvPr/>
          </p:nvSpPr>
          <p:spPr bwMode="auto">
            <a:xfrm flipH="1">
              <a:off x="8501242" y="3424006"/>
              <a:ext cx="214162" cy="349476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500" kern="0" baseline="-25000" dirty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0" name="29 - TextBox"/>
            <p:cNvSpPr txBox="1"/>
            <p:nvPr/>
          </p:nvSpPr>
          <p:spPr bwMode="auto">
            <a:xfrm>
              <a:off x="8247420" y="3293747"/>
              <a:ext cx="356937" cy="492443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600" i="1" kern="0" dirty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2600" kern="0" baseline="-250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226" name="33 - Ομάδα"/>
          <p:cNvGrpSpPr>
            <a:grpSpLocks/>
          </p:cNvGrpSpPr>
          <p:nvPr/>
        </p:nvGrpSpPr>
        <p:grpSpPr bwMode="auto">
          <a:xfrm>
            <a:off x="6948488" y="2071688"/>
            <a:ext cx="468312" cy="492125"/>
            <a:chOff x="7224730" y="3007995"/>
            <a:chExt cx="467984" cy="492443"/>
          </a:xfrm>
        </p:grpSpPr>
        <p:sp>
          <p:nvSpPr>
            <p:cNvPr id="32" name="31 - TextBox"/>
            <p:cNvSpPr txBox="1"/>
            <p:nvPr/>
          </p:nvSpPr>
          <p:spPr bwMode="auto">
            <a:xfrm flipH="1">
              <a:off x="7478552" y="3138254"/>
              <a:ext cx="214162" cy="349476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500" kern="0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3" name="32 - TextBox"/>
            <p:cNvSpPr txBox="1"/>
            <p:nvPr/>
          </p:nvSpPr>
          <p:spPr bwMode="auto">
            <a:xfrm>
              <a:off x="7224730" y="3007995"/>
              <a:ext cx="356937" cy="492443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600" i="1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2600" kern="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6" name="35 - TextBox"/>
          <p:cNvSpPr txBox="1"/>
          <p:nvPr/>
        </p:nvSpPr>
        <p:spPr bwMode="auto">
          <a:xfrm flipH="1">
            <a:off x="3679825" y="3067050"/>
            <a:ext cx="214313" cy="34925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2500" kern="0" baseline="-250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7" name="36 - TextBox"/>
          <p:cNvSpPr txBox="1"/>
          <p:nvPr/>
        </p:nvSpPr>
        <p:spPr bwMode="auto">
          <a:xfrm>
            <a:off x="3419475" y="2936875"/>
            <a:ext cx="285750" cy="50006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2600" i="1" kern="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sz="2600" kern="0" baseline="-250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229" name="37 - Ομάδα"/>
          <p:cNvGrpSpPr>
            <a:grpSpLocks/>
          </p:cNvGrpSpPr>
          <p:nvPr/>
        </p:nvGrpSpPr>
        <p:grpSpPr bwMode="auto">
          <a:xfrm>
            <a:off x="4889500" y="3154363"/>
            <a:ext cx="468313" cy="492125"/>
            <a:chOff x="7224730" y="3007995"/>
            <a:chExt cx="467984" cy="492443"/>
          </a:xfrm>
        </p:grpSpPr>
        <p:sp>
          <p:nvSpPr>
            <p:cNvPr id="39" name="38 - TextBox"/>
            <p:cNvSpPr txBox="1"/>
            <p:nvPr/>
          </p:nvSpPr>
          <p:spPr bwMode="auto">
            <a:xfrm flipH="1">
              <a:off x="7478552" y="3138254"/>
              <a:ext cx="214162" cy="349476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500" kern="0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0" name="39 - TextBox"/>
            <p:cNvSpPr txBox="1"/>
            <p:nvPr/>
          </p:nvSpPr>
          <p:spPr bwMode="auto">
            <a:xfrm>
              <a:off x="7224730" y="3007995"/>
              <a:ext cx="356937" cy="492443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600" i="1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2600" kern="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6" name="45 - TextBox"/>
          <p:cNvSpPr txBox="1"/>
          <p:nvPr/>
        </p:nvSpPr>
        <p:spPr bwMode="auto">
          <a:xfrm>
            <a:off x="428625" y="3689350"/>
            <a:ext cx="357188" cy="49371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2600" i="1" kern="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2600" kern="0" baseline="-250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231" name="48 - Ομάδα"/>
          <p:cNvGrpSpPr>
            <a:grpSpLocks/>
          </p:cNvGrpSpPr>
          <p:nvPr/>
        </p:nvGrpSpPr>
        <p:grpSpPr bwMode="auto">
          <a:xfrm>
            <a:off x="1571625" y="3649776"/>
            <a:ext cx="473075" cy="524589"/>
            <a:chOff x="1285852" y="3668001"/>
            <a:chExt cx="473514" cy="524592"/>
          </a:xfrm>
        </p:grpSpPr>
        <p:sp>
          <p:nvSpPr>
            <p:cNvPr id="47" name="46 - TextBox"/>
            <p:cNvSpPr txBox="1"/>
            <p:nvPr/>
          </p:nvSpPr>
          <p:spPr bwMode="auto">
            <a:xfrm flipH="1">
              <a:off x="1544855" y="3843341"/>
              <a:ext cx="214511" cy="349252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500" kern="0" baseline="-25000" dirty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48" name="47 - TextBox"/>
            <p:cNvSpPr txBox="1"/>
            <p:nvPr/>
          </p:nvSpPr>
          <p:spPr bwMode="auto">
            <a:xfrm>
              <a:off x="1285852" y="3668001"/>
              <a:ext cx="286015" cy="500066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600" i="1" kern="0" dirty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2600" kern="0" baseline="-250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9" name="Rectangle 2"/>
          <p:cNvSpPr txBox="1">
            <a:spLocks noChangeArrowheads="1"/>
          </p:cNvSpPr>
          <p:nvPr/>
        </p:nvSpPr>
        <p:spPr bwMode="auto">
          <a:xfrm>
            <a:off x="857250" y="1857375"/>
            <a:ext cx="478631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altLang="ja-JP" sz="2800" i="1" kern="0" dirty="0">
                <a:latin typeface="Times New Roman" pitchFamily="18" charset="0"/>
                <a:cs typeface="Times New Roman" pitchFamily="18" charset="0"/>
              </a:rPr>
              <a:t>Y=T</a:t>
            </a:r>
            <a:r>
              <a:rPr lang="en-US" altLang="ja-JP" sz="2800" kern="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altLang="ja-JP" sz="2800" i="1" kern="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800" kern="0" baseline="-25000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altLang="ja-JP" sz="2800" i="1" kern="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sz="2800" kern="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+</a:t>
            </a:r>
            <a:r>
              <a:rPr lang="en-US" altLang="ja-JP" sz="2800" i="1" kern="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2800" kern="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altLang="ja-JP" sz="2800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800" kern="0" baseline="-250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2</a:t>
            </a:r>
            <a:r>
              <a:rPr lang="en-US" altLang="ja-JP" sz="2800" i="1" kern="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sz="2800" kern="0" baseline="-25000" dirty="0">
                <a:latin typeface="Calibri" pitchFamily="34" charset="0"/>
                <a:cs typeface="Times New Roman" pitchFamily="18" charset="0"/>
              </a:rPr>
              <a:t>2</a:t>
            </a: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+</a:t>
            </a:r>
            <a:r>
              <a:rPr lang="en-US" altLang="ja-JP" sz="2800" i="1" kern="0" dirty="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3454971" y="3938338"/>
          <a:ext cx="252933" cy="282750"/>
        </p:xfrm>
        <a:graphic>
          <a:graphicData uri="http://schemas.openxmlformats.org/presentationml/2006/ole">
            <p:oleObj spid="_x0000_s9221" name="Equation" r:id="rId7" imgW="152280" imgH="215640" progId="Equation.3">
              <p:embed/>
            </p:oleObj>
          </a:graphicData>
        </a:graphic>
      </p:graphicFrame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8643938" y="1857375"/>
            <a:ext cx="928687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(1)</a:t>
            </a:r>
            <a:endParaRPr lang="en-US" altLang="ja-JP" sz="2800" kern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6786563" y="2922588"/>
            <a:ext cx="928687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(2)</a:t>
            </a:r>
            <a:endParaRPr lang="en-US" altLang="ja-JP" sz="2800" kern="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8296275" y="509588"/>
            <a:ext cx="561975" cy="561975"/>
            <a:chOff x="8296275" y="509588"/>
            <a:chExt cx="561975" cy="561975"/>
          </a:xfrm>
        </p:grpSpPr>
        <p:sp>
          <p:nvSpPr>
            <p:cNvPr id="35" name="3 - Έλλειψη"/>
            <p:cNvSpPr/>
            <p:nvPr/>
          </p:nvSpPr>
          <p:spPr bwMode="auto">
            <a:xfrm>
              <a:off x="8296275" y="509588"/>
              <a:ext cx="561975" cy="561975"/>
            </a:xfrm>
            <a:prstGeom prst="ellipse">
              <a:avLst/>
            </a:prstGeom>
            <a:solidFill>
              <a:srgbClr val="FF0000"/>
            </a:solidFill>
            <a:ln w="31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l-GR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itchFamily="-105" charset="0"/>
                <a:cs typeface="Arial" charset="0"/>
              </a:endParaRPr>
            </a:p>
          </p:txBody>
        </p:sp>
        <p:sp>
          <p:nvSpPr>
            <p:cNvPr id="38" name="4 - Έλλειψη"/>
            <p:cNvSpPr/>
            <p:nvPr/>
          </p:nvSpPr>
          <p:spPr bwMode="auto">
            <a:xfrm>
              <a:off x="8364538" y="576263"/>
              <a:ext cx="433387" cy="431800"/>
            </a:xfrm>
            <a:prstGeom prst="ellipse">
              <a:avLst/>
            </a:prstGeom>
            <a:solidFill>
              <a:srgbClr val="009900"/>
            </a:solidFill>
            <a:ln w="3175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l-GR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itchFamily="-105" charset="0"/>
                <a:cs typeface="Arial" charset="0"/>
              </a:endParaRPr>
            </a:p>
          </p:txBody>
        </p:sp>
        <p:sp>
          <p:nvSpPr>
            <p:cNvPr id="41" name="5 - Έλλειψη"/>
            <p:cNvSpPr>
              <a:spLocks noChangeAspect="1"/>
            </p:cNvSpPr>
            <p:nvPr/>
          </p:nvSpPr>
          <p:spPr bwMode="auto">
            <a:xfrm>
              <a:off x="8453438" y="660400"/>
              <a:ext cx="257175" cy="257175"/>
            </a:xfrm>
            <a:prstGeom prst="ellipse">
              <a:avLst/>
            </a:prstGeom>
            <a:solidFill>
              <a:schemeClr val="tx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l-GR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itchFamily="-105" charset="0"/>
                <a:cs typeface="Arial" charset="0"/>
              </a:endParaRPr>
            </a:p>
          </p:txBody>
        </p:sp>
      </p:grpSp>
      <p:graphicFrame>
        <p:nvGraphicFramePr>
          <p:cNvPr id="9246" name="Object 30"/>
          <p:cNvGraphicFramePr>
            <a:graphicFrameLocks noChangeAspect="1"/>
          </p:cNvGraphicFramePr>
          <p:nvPr/>
        </p:nvGraphicFramePr>
        <p:xfrm>
          <a:off x="3286125" y="3714750"/>
          <a:ext cx="585788" cy="385763"/>
        </p:xfrm>
        <a:graphic>
          <a:graphicData uri="http://schemas.openxmlformats.org/presentationml/2006/ole">
            <p:oleObj spid="_x0000_s9246" name="Equation" r:id="rId8" imgW="228600" imgH="1904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1027113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4000" kern="0" dirty="0">
                <a:latin typeface="Calibri" pitchFamily="34" charset="0"/>
                <a:cs typeface="+mj-cs"/>
              </a:rPr>
              <a:t>Network transmission</a:t>
            </a:r>
          </a:p>
        </p:txBody>
      </p:sp>
      <p:graphicFrame>
        <p:nvGraphicFramePr>
          <p:cNvPr id="10242" name="Object 5"/>
          <p:cNvGraphicFramePr>
            <a:graphicFrameLocks noChangeAspect="1"/>
          </p:cNvGraphicFramePr>
          <p:nvPr/>
        </p:nvGraphicFramePr>
        <p:xfrm>
          <a:off x="4286250" y="1652588"/>
          <a:ext cx="4521200" cy="974725"/>
        </p:xfrm>
        <a:graphic>
          <a:graphicData uri="http://schemas.openxmlformats.org/presentationml/2006/ole">
            <p:oleObj spid="_x0000_s10242" name="Εξίσωση" r:id="rId4" imgW="1765080" imgH="482400" progId="Equation.3">
              <p:embed/>
            </p:oleObj>
          </a:graphicData>
        </a:graphic>
      </p:graphicFrame>
      <p:graphicFrame>
        <p:nvGraphicFramePr>
          <p:cNvPr id="10243" name="Object 5"/>
          <p:cNvGraphicFramePr>
            <a:graphicFrameLocks noChangeAspect="1"/>
          </p:cNvGraphicFramePr>
          <p:nvPr/>
        </p:nvGraphicFramePr>
        <p:xfrm>
          <a:off x="1892300" y="2740025"/>
          <a:ext cx="4879975" cy="974725"/>
        </p:xfrm>
        <a:graphic>
          <a:graphicData uri="http://schemas.openxmlformats.org/presentationml/2006/ole">
            <p:oleObj spid="_x0000_s10243" name="Εξίσωση" r:id="rId5" imgW="1904760" imgH="482400" progId="Equation.3">
              <p:embed/>
            </p:oleObj>
          </a:graphicData>
        </a:graphic>
      </p:graphicFrame>
      <p:grpSp>
        <p:nvGrpSpPr>
          <p:cNvPr id="10250" name="30 - Ομάδα"/>
          <p:cNvGrpSpPr>
            <a:grpSpLocks/>
          </p:cNvGrpSpPr>
          <p:nvPr/>
        </p:nvGrpSpPr>
        <p:grpSpPr bwMode="auto">
          <a:xfrm>
            <a:off x="6948488" y="1651000"/>
            <a:ext cx="468312" cy="492125"/>
            <a:chOff x="8247420" y="3293747"/>
            <a:chExt cx="467984" cy="492443"/>
          </a:xfrm>
        </p:grpSpPr>
        <p:sp>
          <p:nvSpPr>
            <p:cNvPr id="29" name="28 - TextBox"/>
            <p:cNvSpPr txBox="1"/>
            <p:nvPr/>
          </p:nvSpPr>
          <p:spPr bwMode="auto">
            <a:xfrm flipH="1">
              <a:off x="8501242" y="3424006"/>
              <a:ext cx="214162" cy="349476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500" kern="0" baseline="-25000" dirty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0" name="29 - TextBox"/>
            <p:cNvSpPr txBox="1"/>
            <p:nvPr/>
          </p:nvSpPr>
          <p:spPr bwMode="auto">
            <a:xfrm>
              <a:off x="8247420" y="3293747"/>
              <a:ext cx="356937" cy="492443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600" i="1" kern="0" dirty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2600" kern="0" baseline="-250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251" name="33 - Ομάδα"/>
          <p:cNvGrpSpPr>
            <a:grpSpLocks/>
          </p:cNvGrpSpPr>
          <p:nvPr/>
        </p:nvGrpSpPr>
        <p:grpSpPr bwMode="auto">
          <a:xfrm>
            <a:off x="6948488" y="2071688"/>
            <a:ext cx="468312" cy="492125"/>
            <a:chOff x="7224730" y="3007995"/>
            <a:chExt cx="467984" cy="492443"/>
          </a:xfrm>
        </p:grpSpPr>
        <p:sp>
          <p:nvSpPr>
            <p:cNvPr id="32" name="31 - TextBox"/>
            <p:cNvSpPr txBox="1"/>
            <p:nvPr/>
          </p:nvSpPr>
          <p:spPr bwMode="auto">
            <a:xfrm flipH="1">
              <a:off x="7478552" y="3138254"/>
              <a:ext cx="214162" cy="349476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500" kern="0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3" name="32 - TextBox"/>
            <p:cNvSpPr txBox="1"/>
            <p:nvPr/>
          </p:nvSpPr>
          <p:spPr bwMode="auto">
            <a:xfrm>
              <a:off x="7224730" y="3007995"/>
              <a:ext cx="356937" cy="492443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600" i="1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2600" kern="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6" name="35 - TextBox"/>
          <p:cNvSpPr txBox="1"/>
          <p:nvPr/>
        </p:nvSpPr>
        <p:spPr bwMode="auto">
          <a:xfrm flipH="1">
            <a:off x="3679825" y="3067050"/>
            <a:ext cx="214313" cy="34925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2500" kern="0" baseline="-250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7" name="36 - TextBox"/>
          <p:cNvSpPr txBox="1"/>
          <p:nvPr/>
        </p:nvSpPr>
        <p:spPr bwMode="auto">
          <a:xfrm>
            <a:off x="3419475" y="2936875"/>
            <a:ext cx="285750" cy="50006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2600" i="1" kern="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sz="2600" kern="0" baseline="-250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254" name="37 - Ομάδα"/>
          <p:cNvGrpSpPr>
            <a:grpSpLocks/>
          </p:cNvGrpSpPr>
          <p:nvPr/>
        </p:nvGrpSpPr>
        <p:grpSpPr bwMode="auto">
          <a:xfrm>
            <a:off x="4889500" y="3154363"/>
            <a:ext cx="468313" cy="492125"/>
            <a:chOff x="7224730" y="3007995"/>
            <a:chExt cx="467984" cy="492443"/>
          </a:xfrm>
        </p:grpSpPr>
        <p:sp>
          <p:nvSpPr>
            <p:cNvPr id="39" name="38 - TextBox"/>
            <p:cNvSpPr txBox="1"/>
            <p:nvPr/>
          </p:nvSpPr>
          <p:spPr bwMode="auto">
            <a:xfrm flipH="1">
              <a:off x="7478552" y="3138254"/>
              <a:ext cx="214162" cy="349476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500" kern="0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0" name="39 - TextBox"/>
            <p:cNvSpPr txBox="1"/>
            <p:nvPr/>
          </p:nvSpPr>
          <p:spPr bwMode="auto">
            <a:xfrm>
              <a:off x="7224730" y="3007995"/>
              <a:ext cx="356937" cy="492443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600" i="1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2600" kern="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9" name="Rectangle 2"/>
          <p:cNvSpPr txBox="1">
            <a:spLocks noChangeArrowheads="1"/>
          </p:cNvSpPr>
          <p:nvPr/>
        </p:nvSpPr>
        <p:spPr bwMode="auto">
          <a:xfrm>
            <a:off x="857250" y="1857375"/>
            <a:ext cx="478631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altLang="ja-JP" sz="2800" i="1" kern="0" dirty="0">
                <a:latin typeface="Times New Roman" pitchFamily="18" charset="0"/>
                <a:cs typeface="Times New Roman" pitchFamily="18" charset="0"/>
              </a:rPr>
              <a:t>Y=T</a:t>
            </a:r>
            <a:r>
              <a:rPr lang="en-US" altLang="ja-JP" sz="2800" kern="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altLang="ja-JP" sz="2800" i="1" kern="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800" kern="0" baseline="-25000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altLang="ja-JP" sz="2800" i="1" kern="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sz="2800" kern="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+</a:t>
            </a:r>
            <a:r>
              <a:rPr lang="en-US" altLang="ja-JP" sz="2800" i="1" kern="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2800" kern="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altLang="ja-JP" sz="2800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800" kern="0" baseline="-250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2</a:t>
            </a:r>
            <a:r>
              <a:rPr lang="en-US" altLang="ja-JP" sz="2800" i="1" kern="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sz="2800" kern="0" baseline="-25000" dirty="0">
                <a:latin typeface="Calibri" pitchFamily="34" charset="0"/>
                <a:cs typeface="Times New Roman" pitchFamily="18" charset="0"/>
              </a:rPr>
              <a:t>2</a:t>
            </a: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+</a:t>
            </a:r>
            <a:r>
              <a:rPr lang="en-US" altLang="ja-JP" sz="2800" i="1" kern="0" dirty="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60" name="59 - TextBox"/>
          <p:cNvSpPr txBox="1"/>
          <p:nvPr/>
        </p:nvSpPr>
        <p:spPr bwMode="auto">
          <a:xfrm>
            <a:off x="2714625" y="4500563"/>
            <a:ext cx="1428750" cy="538162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29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kern="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kern="0" baseline="300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8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</a:t>
            </a:r>
            <a:endParaRPr lang="en-US" sz="2800" i="1" kern="0" baseline="300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44" name="Object 5"/>
          <p:cNvGraphicFramePr>
            <a:graphicFrameLocks noChangeAspect="1"/>
          </p:cNvGraphicFramePr>
          <p:nvPr/>
        </p:nvGraphicFramePr>
        <p:xfrm>
          <a:off x="3929063" y="4311650"/>
          <a:ext cx="2571750" cy="974725"/>
        </p:xfrm>
        <a:graphic>
          <a:graphicData uri="http://schemas.openxmlformats.org/presentationml/2006/ole">
            <p:oleObj spid="_x0000_s10244" name="Εξίσωση" r:id="rId6" imgW="1002960" imgH="482400" progId="Equation.3">
              <p:embed/>
            </p:oleObj>
          </a:graphicData>
        </a:graphic>
      </p:graphicFrame>
      <p:grpSp>
        <p:nvGrpSpPr>
          <p:cNvPr id="10257" name="49 - Ομάδα"/>
          <p:cNvGrpSpPr>
            <a:grpSpLocks/>
          </p:cNvGrpSpPr>
          <p:nvPr/>
        </p:nvGrpSpPr>
        <p:grpSpPr bwMode="auto">
          <a:xfrm>
            <a:off x="4068763" y="4751388"/>
            <a:ext cx="466725" cy="493712"/>
            <a:chOff x="7224730" y="3007995"/>
            <a:chExt cx="467984" cy="492443"/>
          </a:xfrm>
        </p:grpSpPr>
        <p:sp>
          <p:nvSpPr>
            <p:cNvPr id="63" name="62 - TextBox"/>
            <p:cNvSpPr txBox="1"/>
            <p:nvPr/>
          </p:nvSpPr>
          <p:spPr bwMode="auto">
            <a:xfrm flipH="1">
              <a:off x="7477823" y="3137835"/>
              <a:ext cx="214891" cy="348352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500" kern="0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64" name="63 - TextBox"/>
            <p:cNvSpPr txBox="1"/>
            <p:nvPr/>
          </p:nvSpPr>
          <p:spPr bwMode="auto">
            <a:xfrm>
              <a:off x="7224730" y="3007995"/>
              <a:ext cx="356559" cy="492443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600" i="1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2600" kern="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2357438" y="4645025"/>
          <a:ext cx="554037" cy="307975"/>
        </p:xfrm>
        <a:graphic>
          <a:graphicData uri="http://schemas.openxmlformats.org/presentationml/2006/ole">
            <p:oleObj spid="_x0000_s10245" name="Εξίσωση" r:id="rId7" imgW="215640" imgH="152280" progId="Equation.3">
              <p:embed/>
            </p:oleObj>
          </a:graphicData>
        </a:graphic>
      </p:graphicFrame>
      <p:sp>
        <p:nvSpPr>
          <p:cNvPr id="70" name="69 - TextBox"/>
          <p:cNvSpPr txBox="1"/>
          <p:nvPr/>
        </p:nvSpPr>
        <p:spPr bwMode="auto">
          <a:xfrm>
            <a:off x="5572125" y="4500563"/>
            <a:ext cx="1071563" cy="5238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2800" i="1" kern="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kern="0" baseline="300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8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sz="2800" i="1" kern="0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Rectangle 2"/>
          <p:cNvSpPr txBox="1">
            <a:spLocks noChangeArrowheads="1"/>
          </p:cNvSpPr>
          <p:nvPr/>
        </p:nvSpPr>
        <p:spPr bwMode="auto">
          <a:xfrm>
            <a:off x="4000500" y="3779838"/>
            <a:ext cx="4786313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altLang="ja-JP" sz="2800" kern="0" dirty="0" smtClean="0">
                <a:latin typeface="Calibri" pitchFamily="34" charset="0"/>
                <a:cs typeface="Calibri" pitchFamily="34" charset="0"/>
              </a:rPr>
              <a:t>invertible </a:t>
            </a:r>
            <a:r>
              <a:rPr lang="en-US" altLang="ja-JP" sz="2800" kern="0" dirty="0" err="1" smtClean="0">
                <a:latin typeface="Calibri" pitchFamily="34" charset="0"/>
                <a:cs typeface="Calibri" pitchFamily="34" charset="0"/>
              </a:rPr>
              <a:t>whp</a:t>
            </a:r>
            <a:r>
              <a:rPr lang="en-US" altLang="ja-JP" sz="2800" kern="0" dirty="0" smtClean="0">
                <a:latin typeface="Calibri" pitchFamily="34" charset="0"/>
                <a:cs typeface="Calibri" pitchFamily="34" charset="0"/>
              </a:rPr>
              <a:t> for RLNC</a:t>
            </a:r>
            <a:endParaRPr lang="en-US" altLang="ja-JP" sz="2800" kern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 bwMode="auto">
          <a:xfrm>
            <a:off x="6786563" y="2922588"/>
            <a:ext cx="928687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(2)</a:t>
            </a:r>
            <a:endParaRPr lang="en-US" altLang="ja-JP" sz="2800" kern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 bwMode="auto">
          <a:xfrm>
            <a:off x="8643938" y="1857375"/>
            <a:ext cx="928687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(1)</a:t>
            </a:r>
            <a:endParaRPr lang="en-US" altLang="ja-JP" sz="2800" kern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Rectangle 2"/>
          <p:cNvSpPr txBox="1">
            <a:spLocks noChangeArrowheads="1"/>
          </p:cNvSpPr>
          <p:nvPr/>
        </p:nvSpPr>
        <p:spPr bwMode="auto">
          <a:xfrm>
            <a:off x="6500813" y="4494213"/>
            <a:ext cx="928687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(3)</a:t>
            </a:r>
            <a:endParaRPr lang="en-US" altLang="ja-JP" sz="2800" kern="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8296275" y="509588"/>
            <a:ext cx="561975" cy="561975"/>
            <a:chOff x="8296275" y="509588"/>
            <a:chExt cx="561975" cy="561975"/>
          </a:xfrm>
        </p:grpSpPr>
        <p:sp>
          <p:nvSpPr>
            <p:cNvPr id="43" name="3 - Έλλειψη"/>
            <p:cNvSpPr/>
            <p:nvPr/>
          </p:nvSpPr>
          <p:spPr bwMode="auto">
            <a:xfrm>
              <a:off x="8296275" y="509588"/>
              <a:ext cx="561975" cy="561975"/>
            </a:xfrm>
            <a:prstGeom prst="ellipse">
              <a:avLst/>
            </a:prstGeom>
            <a:solidFill>
              <a:srgbClr val="FF0000"/>
            </a:solidFill>
            <a:ln w="31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l-GR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itchFamily="-105" charset="0"/>
                <a:cs typeface="Arial" charset="0"/>
              </a:endParaRPr>
            </a:p>
          </p:txBody>
        </p:sp>
        <p:sp>
          <p:nvSpPr>
            <p:cNvPr id="44" name="4 - Έλλειψη"/>
            <p:cNvSpPr/>
            <p:nvPr/>
          </p:nvSpPr>
          <p:spPr bwMode="auto">
            <a:xfrm>
              <a:off x="8364538" y="576263"/>
              <a:ext cx="433387" cy="431800"/>
            </a:xfrm>
            <a:prstGeom prst="ellipse">
              <a:avLst/>
            </a:prstGeom>
            <a:solidFill>
              <a:srgbClr val="009900"/>
            </a:solidFill>
            <a:ln w="3175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l-GR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itchFamily="-105" charset="0"/>
                <a:cs typeface="Arial" charset="0"/>
              </a:endParaRPr>
            </a:p>
          </p:txBody>
        </p:sp>
        <p:sp>
          <p:nvSpPr>
            <p:cNvPr id="45" name="5 - Έλλειψη"/>
            <p:cNvSpPr>
              <a:spLocks noChangeAspect="1"/>
            </p:cNvSpPr>
            <p:nvPr/>
          </p:nvSpPr>
          <p:spPr bwMode="auto">
            <a:xfrm>
              <a:off x="8453438" y="660400"/>
              <a:ext cx="257175" cy="257175"/>
            </a:xfrm>
            <a:prstGeom prst="ellipse">
              <a:avLst/>
            </a:prstGeom>
            <a:solidFill>
              <a:schemeClr val="tx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l-GR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itchFamily="-105" charset="0"/>
                <a:cs typeface="Arial" charset="0"/>
              </a:endParaRPr>
            </a:p>
          </p:txBody>
        </p:sp>
      </p:grpSp>
      <p:graphicFrame>
        <p:nvGraphicFramePr>
          <p:cNvPr id="46" name="Object 5"/>
          <p:cNvGraphicFramePr>
            <a:graphicFrameLocks noChangeAspect="1"/>
          </p:cNvGraphicFramePr>
          <p:nvPr/>
        </p:nvGraphicFramePr>
        <p:xfrm>
          <a:off x="457200" y="3722688"/>
          <a:ext cx="3221038" cy="563562"/>
        </p:xfrm>
        <a:graphic>
          <a:graphicData uri="http://schemas.openxmlformats.org/presentationml/2006/ole">
            <p:oleObj spid="_x0000_s10278" name="Equation" r:id="rId8" imgW="1257120" imgH="279360" progId="Equation.3">
              <p:embed/>
            </p:oleObj>
          </a:graphicData>
        </a:graphic>
      </p:graphicFrame>
      <p:sp>
        <p:nvSpPr>
          <p:cNvPr id="47" name="45 - TextBox"/>
          <p:cNvSpPr txBox="1"/>
          <p:nvPr/>
        </p:nvSpPr>
        <p:spPr bwMode="auto">
          <a:xfrm>
            <a:off x="428625" y="3689350"/>
            <a:ext cx="357188" cy="49371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2600" i="1" kern="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2600" kern="0" baseline="-250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8" name="48 - Ομάδα"/>
          <p:cNvGrpSpPr>
            <a:grpSpLocks/>
          </p:cNvGrpSpPr>
          <p:nvPr/>
        </p:nvGrpSpPr>
        <p:grpSpPr bwMode="auto">
          <a:xfrm>
            <a:off x="1571625" y="3649776"/>
            <a:ext cx="473075" cy="524589"/>
            <a:chOff x="1285852" y="3668001"/>
            <a:chExt cx="473514" cy="524592"/>
          </a:xfrm>
        </p:grpSpPr>
        <p:sp>
          <p:nvSpPr>
            <p:cNvPr id="49" name="46 - TextBox"/>
            <p:cNvSpPr txBox="1"/>
            <p:nvPr/>
          </p:nvSpPr>
          <p:spPr bwMode="auto">
            <a:xfrm flipH="1">
              <a:off x="1544855" y="3843341"/>
              <a:ext cx="214511" cy="349252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500" kern="0" baseline="-25000" dirty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50" name="47 - TextBox"/>
            <p:cNvSpPr txBox="1"/>
            <p:nvPr/>
          </p:nvSpPr>
          <p:spPr bwMode="auto">
            <a:xfrm>
              <a:off x="1285852" y="3668001"/>
              <a:ext cx="286015" cy="500066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600" i="1" kern="0" dirty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2600" kern="0" baseline="-250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51" name="Object 5"/>
          <p:cNvGraphicFramePr>
            <a:graphicFrameLocks noChangeAspect="1"/>
          </p:cNvGraphicFramePr>
          <p:nvPr/>
        </p:nvGraphicFramePr>
        <p:xfrm>
          <a:off x="3454971" y="3938338"/>
          <a:ext cx="252933" cy="282750"/>
        </p:xfrm>
        <a:graphic>
          <a:graphicData uri="http://schemas.openxmlformats.org/presentationml/2006/ole">
            <p:oleObj spid="_x0000_s10279" name="Equation" r:id="rId9" imgW="152280" imgH="215640" progId="Equation.3">
              <p:embed/>
            </p:oleObj>
          </a:graphicData>
        </a:graphic>
      </p:graphicFrame>
      <p:graphicFrame>
        <p:nvGraphicFramePr>
          <p:cNvPr id="52" name="Object 30"/>
          <p:cNvGraphicFramePr>
            <a:graphicFrameLocks noChangeAspect="1"/>
          </p:cNvGraphicFramePr>
          <p:nvPr/>
        </p:nvGraphicFramePr>
        <p:xfrm>
          <a:off x="3286125" y="3714750"/>
          <a:ext cx="585788" cy="385763"/>
        </p:xfrm>
        <a:graphic>
          <a:graphicData uri="http://schemas.openxmlformats.org/presentationml/2006/ole">
            <p:oleObj spid="_x0000_s10280" name="Equation" r:id="rId10" imgW="228600" imgH="1904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1027113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4000" kern="0" dirty="0">
                <a:latin typeface="Calibri" pitchFamily="34" charset="0"/>
                <a:cs typeface="+mj-cs"/>
              </a:rPr>
              <a:t>Network transmission</a:t>
            </a:r>
          </a:p>
        </p:txBody>
      </p:sp>
      <p:graphicFrame>
        <p:nvGraphicFramePr>
          <p:cNvPr id="11266" name="Object 5"/>
          <p:cNvGraphicFramePr>
            <a:graphicFrameLocks noChangeAspect="1"/>
          </p:cNvGraphicFramePr>
          <p:nvPr/>
        </p:nvGraphicFramePr>
        <p:xfrm>
          <a:off x="4286250" y="1652588"/>
          <a:ext cx="4521200" cy="974725"/>
        </p:xfrm>
        <a:graphic>
          <a:graphicData uri="http://schemas.openxmlformats.org/presentationml/2006/ole">
            <p:oleObj spid="_x0000_s11266" name="Εξίσωση" r:id="rId4" imgW="1765080" imgH="482400" progId="Equation.3">
              <p:embed/>
            </p:oleObj>
          </a:graphicData>
        </a:graphic>
      </p:graphicFrame>
      <p:graphicFrame>
        <p:nvGraphicFramePr>
          <p:cNvPr id="11267" name="Object 5"/>
          <p:cNvGraphicFramePr>
            <a:graphicFrameLocks noChangeAspect="1"/>
          </p:cNvGraphicFramePr>
          <p:nvPr/>
        </p:nvGraphicFramePr>
        <p:xfrm>
          <a:off x="1892300" y="2740025"/>
          <a:ext cx="4879975" cy="974725"/>
        </p:xfrm>
        <a:graphic>
          <a:graphicData uri="http://schemas.openxmlformats.org/presentationml/2006/ole">
            <p:oleObj spid="_x0000_s11267" name="Εξίσωση" r:id="rId5" imgW="1904760" imgH="482400" progId="Equation.3">
              <p:embed/>
            </p:oleObj>
          </a:graphicData>
        </a:graphic>
      </p:graphicFrame>
      <p:grpSp>
        <p:nvGrpSpPr>
          <p:cNvPr id="11277" name="30 - Ομάδα"/>
          <p:cNvGrpSpPr>
            <a:grpSpLocks/>
          </p:cNvGrpSpPr>
          <p:nvPr/>
        </p:nvGrpSpPr>
        <p:grpSpPr bwMode="auto">
          <a:xfrm>
            <a:off x="6948488" y="1651000"/>
            <a:ext cx="468312" cy="492125"/>
            <a:chOff x="8247420" y="3293747"/>
            <a:chExt cx="467984" cy="492443"/>
          </a:xfrm>
        </p:grpSpPr>
        <p:sp>
          <p:nvSpPr>
            <p:cNvPr id="29" name="28 - TextBox"/>
            <p:cNvSpPr txBox="1"/>
            <p:nvPr/>
          </p:nvSpPr>
          <p:spPr bwMode="auto">
            <a:xfrm flipH="1">
              <a:off x="8501242" y="3424006"/>
              <a:ext cx="214162" cy="349476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500" kern="0" baseline="-25000" dirty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0" name="29 - TextBox"/>
            <p:cNvSpPr txBox="1"/>
            <p:nvPr/>
          </p:nvSpPr>
          <p:spPr bwMode="auto">
            <a:xfrm>
              <a:off x="8247420" y="3293747"/>
              <a:ext cx="356937" cy="492443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600" i="1" kern="0" dirty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2600" kern="0" baseline="-250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278" name="33 - Ομάδα"/>
          <p:cNvGrpSpPr>
            <a:grpSpLocks/>
          </p:cNvGrpSpPr>
          <p:nvPr/>
        </p:nvGrpSpPr>
        <p:grpSpPr bwMode="auto">
          <a:xfrm>
            <a:off x="6948488" y="2071688"/>
            <a:ext cx="468312" cy="492125"/>
            <a:chOff x="7224730" y="3007995"/>
            <a:chExt cx="467984" cy="492443"/>
          </a:xfrm>
        </p:grpSpPr>
        <p:sp>
          <p:nvSpPr>
            <p:cNvPr id="32" name="31 - TextBox"/>
            <p:cNvSpPr txBox="1"/>
            <p:nvPr/>
          </p:nvSpPr>
          <p:spPr bwMode="auto">
            <a:xfrm flipH="1">
              <a:off x="7478552" y="3138254"/>
              <a:ext cx="214162" cy="349476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500" kern="0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33" name="32 - TextBox"/>
            <p:cNvSpPr txBox="1"/>
            <p:nvPr/>
          </p:nvSpPr>
          <p:spPr bwMode="auto">
            <a:xfrm>
              <a:off x="7224730" y="3007995"/>
              <a:ext cx="356937" cy="492443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600" i="1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2600" kern="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6" name="35 - TextBox"/>
          <p:cNvSpPr txBox="1"/>
          <p:nvPr/>
        </p:nvSpPr>
        <p:spPr bwMode="auto">
          <a:xfrm flipH="1">
            <a:off x="3679825" y="3067050"/>
            <a:ext cx="214313" cy="34925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2500" kern="0" baseline="-250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7" name="36 - TextBox"/>
          <p:cNvSpPr txBox="1"/>
          <p:nvPr/>
        </p:nvSpPr>
        <p:spPr bwMode="auto">
          <a:xfrm>
            <a:off x="3419475" y="2936875"/>
            <a:ext cx="285750" cy="50006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2600" i="1" kern="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endParaRPr lang="en-US" sz="2600" kern="0" baseline="-250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281" name="37 - Ομάδα"/>
          <p:cNvGrpSpPr>
            <a:grpSpLocks/>
          </p:cNvGrpSpPr>
          <p:nvPr/>
        </p:nvGrpSpPr>
        <p:grpSpPr bwMode="auto">
          <a:xfrm>
            <a:off x="4889500" y="3154363"/>
            <a:ext cx="468313" cy="492125"/>
            <a:chOff x="7224730" y="3007995"/>
            <a:chExt cx="467984" cy="492443"/>
          </a:xfrm>
        </p:grpSpPr>
        <p:sp>
          <p:nvSpPr>
            <p:cNvPr id="39" name="38 - TextBox"/>
            <p:cNvSpPr txBox="1"/>
            <p:nvPr/>
          </p:nvSpPr>
          <p:spPr bwMode="auto">
            <a:xfrm flipH="1">
              <a:off x="7478552" y="3138254"/>
              <a:ext cx="214162" cy="349476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500" kern="0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40" name="39 - TextBox"/>
            <p:cNvSpPr txBox="1"/>
            <p:nvPr/>
          </p:nvSpPr>
          <p:spPr bwMode="auto">
            <a:xfrm>
              <a:off x="7224730" y="3007995"/>
              <a:ext cx="356937" cy="492443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600" i="1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2600" kern="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282" name="57 - Ομάδα"/>
          <p:cNvGrpSpPr>
            <a:grpSpLocks/>
          </p:cNvGrpSpPr>
          <p:nvPr/>
        </p:nvGrpSpPr>
        <p:grpSpPr bwMode="auto">
          <a:xfrm>
            <a:off x="2428875" y="5715000"/>
            <a:ext cx="4357688" cy="571500"/>
            <a:chOff x="2143108" y="5572140"/>
            <a:chExt cx="4357718" cy="571504"/>
          </a:xfrm>
        </p:grpSpPr>
        <p:sp>
          <p:nvSpPr>
            <p:cNvPr id="56" name="55 - TextBox"/>
            <p:cNvSpPr txBox="1"/>
            <p:nvPr/>
          </p:nvSpPr>
          <p:spPr bwMode="auto">
            <a:xfrm>
              <a:off x="2500298" y="5572140"/>
              <a:ext cx="1143008" cy="538167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9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800" i="1" kern="0" dirty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2800" kern="0" baseline="30000" dirty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-1</a:t>
              </a:r>
              <a:r>
                <a:rPr lang="en-US" sz="2800" i="1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2800" i="1" kern="0" baseline="300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1273" name="Object 5"/>
            <p:cNvGraphicFramePr>
              <a:graphicFrameLocks noChangeAspect="1"/>
            </p:cNvGraphicFramePr>
            <p:nvPr/>
          </p:nvGraphicFramePr>
          <p:xfrm>
            <a:off x="2143108" y="5715016"/>
            <a:ext cx="487362" cy="307975"/>
          </p:xfrm>
          <a:graphic>
            <a:graphicData uri="http://schemas.openxmlformats.org/presentationml/2006/ole">
              <p:oleObj spid="_x0000_s11273" name="Εξίσωση" r:id="rId6" imgW="190440" imgH="152280" progId="Equation.3">
                <p:embed/>
              </p:oleObj>
            </a:graphicData>
          </a:graphic>
        </p:graphicFrame>
        <p:graphicFrame>
          <p:nvGraphicFramePr>
            <p:cNvPr id="11274" name="Object 5"/>
            <p:cNvGraphicFramePr>
              <a:graphicFrameLocks noChangeAspect="1"/>
            </p:cNvGraphicFramePr>
            <p:nvPr/>
          </p:nvGraphicFramePr>
          <p:xfrm>
            <a:off x="3409963" y="5656282"/>
            <a:ext cx="3090863" cy="487362"/>
          </p:xfrm>
          <a:graphic>
            <a:graphicData uri="http://schemas.openxmlformats.org/presentationml/2006/ole">
              <p:oleObj spid="_x0000_s11274" name="Εξίσωση" r:id="rId7" imgW="1206360" imgH="241200" progId="Equation.3">
                <p:embed/>
              </p:oleObj>
            </a:graphicData>
          </a:graphic>
        </p:graphicFrame>
        <p:grpSp>
          <p:nvGrpSpPr>
            <p:cNvPr id="11304" name="52 - Ομάδα"/>
            <p:cNvGrpSpPr>
              <a:grpSpLocks/>
            </p:cNvGrpSpPr>
            <p:nvPr/>
          </p:nvGrpSpPr>
          <p:grpSpPr bwMode="auto">
            <a:xfrm>
              <a:off x="3818264" y="5616000"/>
              <a:ext cx="467984" cy="492443"/>
              <a:chOff x="7224730" y="3007995"/>
              <a:chExt cx="467984" cy="492443"/>
            </a:xfrm>
          </p:grpSpPr>
          <p:sp>
            <p:nvSpPr>
              <p:cNvPr id="54" name="53 - TextBox"/>
              <p:cNvSpPr txBox="1"/>
              <p:nvPr/>
            </p:nvSpPr>
            <p:spPr bwMode="auto">
              <a:xfrm flipH="1">
                <a:off x="7478401" y="3138761"/>
                <a:ext cx="214313" cy="349252"/>
              </a:xfrm>
              <a:prstGeom prst="rect">
                <a:avLst/>
              </a:prstGeom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>
                <a:spAutoFit/>
              </a:bodyPr>
              <a:lstStyle/>
              <a:p>
                <a:pPr>
                  <a:defRPr/>
                </a:pPr>
                <a:r>
                  <a:rPr lang="en-US" sz="2500" kern="0" baseline="-2500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55" name="54 - TextBox"/>
              <p:cNvSpPr txBox="1"/>
              <p:nvPr/>
            </p:nvSpPr>
            <p:spPr bwMode="auto">
              <a:xfrm>
                <a:off x="7224399" y="3008585"/>
                <a:ext cx="357189" cy="492128"/>
              </a:xfrm>
              <a:prstGeom prst="rect">
                <a:avLst/>
              </a:prstGeom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>
                <a:spAutoFit/>
              </a:bodyPr>
              <a:lstStyle/>
              <a:p>
                <a:pPr>
                  <a:defRPr/>
                </a:pPr>
                <a:r>
                  <a:rPr lang="en-US" sz="2600" i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endParaRPr lang="en-US" sz="2600" kern="0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59" name="Rectangle 2"/>
          <p:cNvSpPr txBox="1">
            <a:spLocks noChangeArrowheads="1"/>
          </p:cNvSpPr>
          <p:nvPr/>
        </p:nvSpPr>
        <p:spPr bwMode="auto">
          <a:xfrm>
            <a:off x="857250" y="1857375"/>
            <a:ext cx="478631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altLang="ja-JP" sz="2800" i="1" kern="0" dirty="0">
                <a:latin typeface="Times New Roman" pitchFamily="18" charset="0"/>
                <a:cs typeface="Times New Roman" pitchFamily="18" charset="0"/>
              </a:rPr>
              <a:t>Y=T</a:t>
            </a:r>
            <a:r>
              <a:rPr lang="en-US" altLang="ja-JP" sz="2800" kern="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altLang="ja-JP" sz="2800" i="1" kern="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800" kern="0" baseline="-25000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altLang="ja-JP" sz="2800" i="1" kern="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sz="2800" kern="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+</a:t>
            </a:r>
            <a:r>
              <a:rPr lang="en-US" altLang="ja-JP" sz="2800" i="1" kern="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2800" kern="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altLang="ja-JP" sz="2800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altLang="ja-JP" sz="2800" kern="0" baseline="-250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2</a:t>
            </a:r>
            <a:r>
              <a:rPr lang="en-US" altLang="ja-JP" sz="2800" i="1" kern="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sz="2800" kern="0" baseline="-25000" dirty="0">
                <a:latin typeface="Calibri" pitchFamily="34" charset="0"/>
                <a:cs typeface="Times New Roman" pitchFamily="18" charset="0"/>
              </a:rPr>
              <a:t>2</a:t>
            </a: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+</a:t>
            </a:r>
            <a:r>
              <a:rPr lang="en-US" altLang="ja-JP" sz="2800" i="1" kern="0" dirty="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66" name="Rectangle 2"/>
          <p:cNvSpPr txBox="1">
            <a:spLocks noChangeArrowheads="1"/>
          </p:cNvSpPr>
          <p:nvPr/>
        </p:nvSpPr>
        <p:spPr bwMode="auto">
          <a:xfrm>
            <a:off x="6572250" y="4779963"/>
            <a:ext cx="2214563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altLang="ja-JP" sz="2800" kern="0" dirty="0" smtClean="0">
                <a:latin typeface="Calibri" pitchFamily="34" charset="0"/>
                <a:cs typeface="Calibri" pitchFamily="34" charset="0"/>
              </a:rPr>
              <a:t>lowest r</a:t>
            </a:r>
            <a:r>
              <a:rPr lang="en-US" altLang="ja-JP" sz="2800" kern="0" baseline="-250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altLang="ja-JP" sz="2800" kern="0" dirty="0" smtClean="0">
                <a:latin typeface="Calibri" pitchFamily="34" charset="0"/>
                <a:cs typeface="Calibri" pitchFamily="34" charset="0"/>
              </a:rPr>
              <a:t>+2z</a:t>
            </a:r>
            <a:endParaRPr lang="en-US" altLang="ja-JP" sz="2800" kern="0" dirty="0">
              <a:latin typeface="Calibri" pitchFamily="34" charset="0"/>
              <a:cs typeface="Calibri" pitchFamily="34" charset="0"/>
            </a:endParaRPr>
          </a:p>
          <a:p>
            <a:pPr algn="just">
              <a:defRPr/>
            </a:pPr>
            <a:r>
              <a:rPr lang="en-US" altLang="ja-JP" sz="2800" kern="0" dirty="0" smtClean="0">
                <a:latin typeface="Calibri" pitchFamily="34" charset="0"/>
                <a:cs typeface="Calibri" pitchFamily="34" charset="0"/>
              </a:rPr>
              <a:t>rows   </a:t>
            </a:r>
            <a:endParaRPr lang="en-US" altLang="ja-JP" sz="2800" kern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7" name="66 - TextBox"/>
          <p:cNvSpPr txBox="1"/>
          <p:nvPr/>
        </p:nvSpPr>
        <p:spPr bwMode="auto">
          <a:xfrm>
            <a:off x="2714625" y="4500563"/>
            <a:ext cx="1428750" cy="538162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29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kern="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kern="0" baseline="300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8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</a:t>
            </a:r>
            <a:endParaRPr lang="en-US" sz="2800" i="1" kern="0" baseline="300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268" name="Object 5"/>
          <p:cNvGraphicFramePr>
            <a:graphicFrameLocks noChangeAspect="1"/>
          </p:cNvGraphicFramePr>
          <p:nvPr/>
        </p:nvGraphicFramePr>
        <p:xfrm>
          <a:off x="3929063" y="4311650"/>
          <a:ext cx="2571750" cy="974725"/>
        </p:xfrm>
        <a:graphic>
          <a:graphicData uri="http://schemas.openxmlformats.org/presentationml/2006/ole">
            <p:oleObj spid="_x0000_s11268" name="Εξίσωση" r:id="rId8" imgW="1002960" imgH="482400" progId="Equation.3">
              <p:embed/>
            </p:oleObj>
          </a:graphicData>
        </a:graphic>
      </p:graphicFrame>
      <p:grpSp>
        <p:nvGrpSpPr>
          <p:cNvPr id="11286" name="49 - Ομάδα"/>
          <p:cNvGrpSpPr>
            <a:grpSpLocks/>
          </p:cNvGrpSpPr>
          <p:nvPr/>
        </p:nvGrpSpPr>
        <p:grpSpPr bwMode="auto">
          <a:xfrm>
            <a:off x="4068763" y="4751388"/>
            <a:ext cx="466725" cy="493712"/>
            <a:chOff x="7224730" y="3007995"/>
            <a:chExt cx="467984" cy="492443"/>
          </a:xfrm>
        </p:grpSpPr>
        <p:sp>
          <p:nvSpPr>
            <p:cNvPr id="70" name="69 - TextBox"/>
            <p:cNvSpPr txBox="1"/>
            <p:nvPr/>
          </p:nvSpPr>
          <p:spPr bwMode="auto">
            <a:xfrm flipH="1">
              <a:off x="7477823" y="3137835"/>
              <a:ext cx="214891" cy="348352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500" kern="0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71" name="70 - TextBox"/>
            <p:cNvSpPr txBox="1"/>
            <p:nvPr/>
          </p:nvSpPr>
          <p:spPr bwMode="auto">
            <a:xfrm>
              <a:off x="7224730" y="3007995"/>
              <a:ext cx="356559" cy="492443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600" i="1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2600" kern="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2" name="71 - TextBox"/>
          <p:cNvSpPr txBox="1"/>
          <p:nvPr/>
        </p:nvSpPr>
        <p:spPr bwMode="auto">
          <a:xfrm>
            <a:off x="5572125" y="4500563"/>
            <a:ext cx="928688" cy="5238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2800" i="1" kern="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kern="0" baseline="300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8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sz="2800" i="1" kern="0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288" name="26 - Ομάδα"/>
          <p:cNvGrpSpPr>
            <a:grpSpLocks/>
          </p:cNvGrpSpPr>
          <p:nvPr/>
        </p:nvGrpSpPr>
        <p:grpSpPr bwMode="auto">
          <a:xfrm>
            <a:off x="2357438" y="4786313"/>
            <a:ext cx="4287837" cy="647700"/>
            <a:chOff x="2713024" y="4786322"/>
            <a:chExt cx="3789390" cy="572298"/>
          </a:xfrm>
        </p:grpSpPr>
        <p:cxnSp>
          <p:nvCxnSpPr>
            <p:cNvPr id="11298" name="73 - Ευθεία γραμμή σύνδεσης"/>
            <p:cNvCxnSpPr>
              <a:cxnSpLocks noChangeShapeType="1"/>
            </p:cNvCxnSpPr>
            <p:nvPr/>
          </p:nvCxnSpPr>
          <p:spPr bwMode="auto">
            <a:xfrm>
              <a:off x="2714612" y="4786322"/>
              <a:ext cx="3786214" cy="1588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1299" name="74 - Ευθεία γραμμή σύνδεσης"/>
            <p:cNvCxnSpPr>
              <a:cxnSpLocks noChangeShapeType="1"/>
            </p:cNvCxnSpPr>
            <p:nvPr/>
          </p:nvCxnSpPr>
          <p:spPr bwMode="auto">
            <a:xfrm rot="5400000">
              <a:off x="2428066" y="5072074"/>
              <a:ext cx="571504" cy="1588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1300" name="75 - Ευθεία γραμμή σύνδεσης"/>
            <p:cNvCxnSpPr>
              <a:cxnSpLocks noChangeShapeType="1"/>
            </p:cNvCxnSpPr>
            <p:nvPr/>
          </p:nvCxnSpPr>
          <p:spPr bwMode="auto">
            <a:xfrm rot="5400000">
              <a:off x="6215868" y="5071280"/>
              <a:ext cx="571504" cy="1588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2357438" y="4645025"/>
          <a:ext cx="554037" cy="307975"/>
        </p:xfrm>
        <a:graphic>
          <a:graphicData uri="http://schemas.openxmlformats.org/presentationml/2006/ole">
            <p:oleObj spid="_x0000_s11269" name="Εξίσωση" r:id="rId9" imgW="215640" imgH="152280" progId="Equation.3">
              <p:embed/>
            </p:oleObj>
          </a:graphicData>
        </a:graphic>
      </p:graphicFrame>
      <p:sp>
        <p:nvSpPr>
          <p:cNvPr id="78" name="77 - TextBox"/>
          <p:cNvSpPr txBox="1"/>
          <p:nvPr/>
        </p:nvSpPr>
        <p:spPr bwMode="auto">
          <a:xfrm>
            <a:off x="5381625" y="5762625"/>
            <a:ext cx="1357313" cy="5238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kern="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kern="0" baseline="300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8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kern="0" baseline="30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270" name="Object 5"/>
          <p:cNvGraphicFramePr>
            <a:graphicFrameLocks noChangeAspect="1"/>
          </p:cNvGraphicFramePr>
          <p:nvPr/>
        </p:nvGraphicFramePr>
        <p:xfrm>
          <a:off x="6286500" y="5895975"/>
          <a:ext cx="227013" cy="461963"/>
        </p:xfrm>
        <a:graphic>
          <a:graphicData uri="http://schemas.openxmlformats.org/presentationml/2006/ole">
            <p:oleObj spid="_x0000_s11270" name="Εξίσωση" r:id="rId10" imgW="88560" imgH="228600" progId="Equation.3">
              <p:embed/>
            </p:oleObj>
          </a:graphicData>
        </a:graphic>
      </p:graphicFrame>
      <p:sp>
        <p:nvSpPr>
          <p:cNvPr id="81" name="Rectangle 2"/>
          <p:cNvSpPr txBox="1">
            <a:spLocks noChangeArrowheads="1"/>
          </p:cNvSpPr>
          <p:nvPr/>
        </p:nvSpPr>
        <p:spPr bwMode="auto">
          <a:xfrm>
            <a:off x="4000500" y="3779838"/>
            <a:ext cx="4786313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invertible </a:t>
            </a:r>
            <a:r>
              <a:rPr lang="en-US" altLang="ja-JP" sz="2800" kern="0" dirty="0" err="1">
                <a:latin typeface="Calibri" pitchFamily="34" charset="0"/>
                <a:cs typeface="Calibri" pitchFamily="34" charset="0"/>
              </a:rPr>
              <a:t>whp</a:t>
            </a: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 for RLNC</a:t>
            </a:r>
            <a:endParaRPr lang="en-US" altLang="ja-JP" sz="2800" kern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6786563" y="2922588"/>
            <a:ext cx="928687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(2)</a:t>
            </a:r>
            <a:endParaRPr lang="en-US" altLang="ja-JP" sz="2800" kern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Rectangle 2"/>
          <p:cNvSpPr txBox="1">
            <a:spLocks noChangeArrowheads="1"/>
          </p:cNvSpPr>
          <p:nvPr/>
        </p:nvSpPr>
        <p:spPr bwMode="auto">
          <a:xfrm>
            <a:off x="8643938" y="1857375"/>
            <a:ext cx="928687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(1)</a:t>
            </a:r>
            <a:endParaRPr lang="en-US" altLang="ja-JP" sz="2800" kern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6643688" y="5780088"/>
            <a:ext cx="928687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(4)</a:t>
            </a:r>
            <a:endParaRPr lang="en-US" altLang="ja-JP" sz="2800" kern="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8296275" y="509588"/>
            <a:ext cx="561975" cy="561975"/>
            <a:chOff x="8296275" y="509588"/>
            <a:chExt cx="561975" cy="561975"/>
          </a:xfrm>
        </p:grpSpPr>
        <p:sp>
          <p:nvSpPr>
            <p:cNvPr id="53" name="3 - Έλλειψη"/>
            <p:cNvSpPr/>
            <p:nvPr/>
          </p:nvSpPr>
          <p:spPr bwMode="auto">
            <a:xfrm>
              <a:off x="8296275" y="509588"/>
              <a:ext cx="561975" cy="561975"/>
            </a:xfrm>
            <a:prstGeom prst="ellipse">
              <a:avLst/>
            </a:prstGeom>
            <a:solidFill>
              <a:srgbClr val="FF0000"/>
            </a:solidFill>
            <a:ln w="31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l-GR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itchFamily="-105" charset="0"/>
                <a:cs typeface="Arial" charset="0"/>
              </a:endParaRPr>
            </a:p>
          </p:txBody>
        </p:sp>
        <p:sp>
          <p:nvSpPr>
            <p:cNvPr id="57" name="4 - Έλλειψη"/>
            <p:cNvSpPr/>
            <p:nvPr/>
          </p:nvSpPr>
          <p:spPr bwMode="auto">
            <a:xfrm>
              <a:off x="8364538" y="576263"/>
              <a:ext cx="433387" cy="431800"/>
            </a:xfrm>
            <a:prstGeom prst="ellipse">
              <a:avLst/>
            </a:prstGeom>
            <a:solidFill>
              <a:srgbClr val="009900"/>
            </a:solidFill>
            <a:ln w="3175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l-GR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itchFamily="-105" charset="0"/>
                <a:cs typeface="Arial" charset="0"/>
              </a:endParaRPr>
            </a:p>
          </p:txBody>
        </p:sp>
        <p:sp>
          <p:nvSpPr>
            <p:cNvPr id="58" name="5 - Έλλειψη"/>
            <p:cNvSpPr>
              <a:spLocks noChangeAspect="1"/>
            </p:cNvSpPr>
            <p:nvPr/>
          </p:nvSpPr>
          <p:spPr bwMode="auto">
            <a:xfrm>
              <a:off x="8453438" y="660400"/>
              <a:ext cx="257175" cy="257175"/>
            </a:xfrm>
            <a:prstGeom prst="ellipse">
              <a:avLst/>
            </a:prstGeom>
            <a:solidFill>
              <a:schemeClr val="tx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l-GR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itchFamily="-105" charset="0"/>
                <a:cs typeface="Arial" charset="0"/>
              </a:endParaRPr>
            </a:p>
          </p:txBody>
        </p:sp>
      </p:grpSp>
      <p:graphicFrame>
        <p:nvGraphicFramePr>
          <p:cNvPr id="60" name="Object 5"/>
          <p:cNvGraphicFramePr>
            <a:graphicFrameLocks noChangeAspect="1"/>
          </p:cNvGraphicFramePr>
          <p:nvPr/>
        </p:nvGraphicFramePr>
        <p:xfrm>
          <a:off x="457200" y="3722688"/>
          <a:ext cx="3221038" cy="563562"/>
        </p:xfrm>
        <a:graphic>
          <a:graphicData uri="http://schemas.openxmlformats.org/presentationml/2006/ole">
            <p:oleObj spid="_x0000_s11316" name="Equation" r:id="rId11" imgW="1257120" imgH="279360" progId="Equation.3">
              <p:embed/>
            </p:oleObj>
          </a:graphicData>
        </a:graphic>
      </p:graphicFrame>
      <p:sp>
        <p:nvSpPr>
          <p:cNvPr id="61" name="45 - TextBox"/>
          <p:cNvSpPr txBox="1"/>
          <p:nvPr/>
        </p:nvSpPr>
        <p:spPr bwMode="auto">
          <a:xfrm>
            <a:off x="428625" y="3689350"/>
            <a:ext cx="357188" cy="49371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2600" i="1" kern="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2600" kern="0" baseline="-250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2" name="48 - Ομάδα"/>
          <p:cNvGrpSpPr>
            <a:grpSpLocks/>
          </p:cNvGrpSpPr>
          <p:nvPr/>
        </p:nvGrpSpPr>
        <p:grpSpPr bwMode="auto">
          <a:xfrm>
            <a:off x="1571625" y="3649776"/>
            <a:ext cx="473075" cy="524589"/>
            <a:chOff x="1285852" y="3668001"/>
            <a:chExt cx="473514" cy="524592"/>
          </a:xfrm>
        </p:grpSpPr>
        <p:sp>
          <p:nvSpPr>
            <p:cNvPr id="63" name="46 - TextBox"/>
            <p:cNvSpPr txBox="1"/>
            <p:nvPr/>
          </p:nvSpPr>
          <p:spPr bwMode="auto">
            <a:xfrm flipH="1">
              <a:off x="1544855" y="3843341"/>
              <a:ext cx="214511" cy="349252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500" kern="0" baseline="-25000" dirty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64" name="47 - TextBox"/>
            <p:cNvSpPr txBox="1"/>
            <p:nvPr/>
          </p:nvSpPr>
          <p:spPr bwMode="auto">
            <a:xfrm>
              <a:off x="1285852" y="3668001"/>
              <a:ext cx="286015" cy="500066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2600" i="1" kern="0" dirty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endParaRPr lang="en-US" sz="2600" kern="0" baseline="-25000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65" name="Object 5"/>
          <p:cNvGraphicFramePr>
            <a:graphicFrameLocks noChangeAspect="1"/>
          </p:cNvGraphicFramePr>
          <p:nvPr/>
        </p:nvGraphicFramePr>
        <p:xfrm>
          <a:off x="3454971" y="3938338"/>
          <a:ext cx="252933" cy="282750"/>
        </p:xfrm>
        <a:graphic>
          <a:graphicData uri="http://schemas.openxmlformats.org/presentationml/2006/ole">
            <p:oleObj spid="_x0000_s11317" name="Equation" r:id="rId12" imgW="152280" imgH="215640" progId="Equation.3">
              <p:embed/>
            </p:oleObj>
          </a:graphicData>
        </a:graphic>
      </p:graphicFrame>
      <p:graphicFrame>
        <p:nvGraphicFramePr>
          <p:cNvPr id="68" name="Object 30"/>
          <p:cNvGraphicFramePr>
            <a:graphicFrameLocks noChangeAspect="1"/>
          </p:cNvGraphicFramePr>
          <p:nvPr/>
        </p:nvGraphicFramePr>
        <p:xfrm>
          <a:off x="3286125" y="3714750"/>
          <a:ext cx="585788" cy="385763"/>
        </p:xfrm>
        <a:graphic>
          <a:graphicData uri="http://schemas.openxmlformats.org/presentationml/2006/ole">
            <p:oleObj spid="_x0000_s11318" name="Equation" r:id="rId13" imgW="228600" imgH="1904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83 - Ομάδα"/>
          <p:cNvGrpSpPr>
            <a:grpSpLocks/>
          </p:cNvGrpSpPr>
          <p:nvPr/>
        </p:nvGrpSpPr>
        <p:grpSpPr bwMode="auto">
          <a:xfrm>
            <a:off x="1857375" y="2686874"/>
            <a:ext cx="6000750" cy="1246189"/>
            <a:chOff x="1571604" y="4646800"/>
            <a:chExt cx="6000792" cy="1246497"/>
          </a:xfrm>
        </p:grpSpPr>
        <p:sp>
          <p:nvSpPr>
            <p:cNvPr id="83" name="82 - TextBox"/>
            <p:cNvSpPr txBox="1"/>
            <p:nvPr/>
          </p:nvSpPr>
          <p:spPr bwMode="auto">
            <a:xfrm>
              <a:off x="1571604" y="4646800"/>
              <a:ext cx="6000792" cy="1246497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45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4500" i="1" kern="0" dirty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4500" kern="0" baseline="30000" dirty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-1</a:t>
              </a:r>
              <a:r>
                <a:rPr lang="en-US" sz="4500" i="1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US" sz="45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) = </a:t>
              </a:r>
              <a:r>
                <a:rPr lang="en-US" sz="4500" i="1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</a:t>
              </a:r>
              <a:r>
                <a:rPr lang="en-US" sz="4500" kern="0" baseline="-25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4500" i="1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4500" kern="0" baseline="-250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45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+(</a:t>
              </a:r>
              <a:r>
                <a:rPr lang="en-US" sz="4500" i="1" kern="0" dirty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US" sz="4500" kern="0" baseline="30000" dirty="0">
                  <a:solidFill>
                    <a:srgbClr val="009900"/>
                  </a:solidFill>
                  <a:latin typeface="Times New Roman" pitchFamily="18" charset="0"/>
                  <a:cs typeface="Times New Roman" pitchFamily="18" charset="0"/>
                </a:rPr>
                <a:t>-1</a:t>
              </a:r>
              <a:r>
                <a:rPr lang="en-US" sz="4500" i="1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sz="45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4500" kern="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defRPr/>
              </a:pPr>
              <a:endParaRPr lang="en-US" sz="4500" kern="0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2290" name="Object 5"/>
            <p:cNvGraphicFramePr>
              <a:graphicFrameLocks noChangeAspect="1"/>
            </p:cNvGraphicFramePr>
            <p:nvPr/>
          </p:nvGraphicFramePr>
          <p:xfrm>
            <a:off x="2989254" y="4740877"/>
            <a:ext cx="368300" cy="879473"/>
          </p:xfrm>
          <a:graphic>
            <a:graphicData uri="http://schemas.openxmlformats.org/presentationml/2006/ole">
              <p:oleObj spid="_x0000_s102402" name="Εξίσωση" r:id="rId4" imgW="88560" imgH="228600" progId="Equation.3">
                <p:embed/>
              </p:oleObj>
            </a:graphicData>
          </a:graphic>
        </p:graphicFrame>
        <p:graphicFrame>
          <p:nvGraphicFramePr>
            <p:cNvPr id="12291" name="Object 5"/>
            <p:cNvGraphicFramePr>
              <a:graphicFrameLocks noChangeAspect="1"/>
            </p:cNvGraphicFramePr>
            <p:nvPr/>
          </p:nvGraphicFramePr>
          <p:xfrm>
            <a:off x="6632592" y="4740877"/>
            <a:ext cx="368300" cy="879473"/>
          </p:xfrm>
          <a:graphic>
            <a:graphicData uri="http://schemas.openxmlformats.org/presentationml/2006/ole">
              <p:oleObj spid="_x0000_s102403" name="Εξίσωση" r:id="rId5" imgW="88560" imgH="228600" progId="Equation.3">
                <p:embed/>
              </p:oleObj>
            </a:graphicData>
          </a:graphic>
        </p:graphicFrame>
      </p:grpSp>
      <p:sp>
        <p:nvSpPr>
          <p:cNvPr id="87" name="86 - Έλλειψη"/>
          <p:cNvSpPr>
            <a:spLocks noChangeArrowheads="1"/>
          </p:cNvSpPr>
          <p:nvPr/>
        </p:nvSpPr>
        <p:spPr bwMode="auto">
          <a:xfrm>
            <a:off x="6426200" y="2708845"/>
            <a:ext cx="468313" cy="792163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89" name="88 - Έλλειψη"/>
          <p:cNvSpPr>
            <a:spLocks noChangeArrowheads="1"/>
          </p:cNvSpPr>
          <p:nvPr/>
        </p:nvSpPr>
        <p:spPr bwMode="auto">
          <a:xfrm>
            <a:off x="5643563" y="2759645"/>
            <a:ext cx="1285875" cy="714375"/>
          </a:xfrm>
          <a:prstGeom prst="ellipse">
            <a:avLst/>
          </a:prstGeom>
          <a:noFill/>
          <a:ln w="31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1027113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4000" kern="0" dirty="0" smtClean="0">
                <a:latin typeface="Calibri" pitchFamily="34" charset="0"/>
                <a:cs typeface="+mj-cs"/>
              </a:rPr>
              <a:t>Decoding</a:t>
            </a:r>
            <a:endParaRPr lang="en-US" altLang="zh-CN" sz="4000" kern="0" dirty="0">
              <a:latin typeface="Calibri" pitchFamily="34" charset="0"/>
              <a:cs typeface="+mj-cs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4572000" y="3673601"/>
            <a:ext cx="414337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Matrix </a:t>
            </a:r>
            <a:r>
              <a:rPr lang="en-US" altLang="ja-JP" sz="2800" kern="0" dirty="0" smtClean="0">
                <a:latin typeface="Calibri" pitchFamily="34" charset="0"/>
                <a:cs typeface="Calibri" pitchFamily="34" charset="0"/>
              </a:rPr>
              <a:t>of </a:t>
            </a: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rank </a:t>
            </a:r>
            <a:r>
              <a:rPr lang="en-US" altLang="ja-JP" sz="2800" kern="0" dirty="0" smtClean="0">
                <a:latin typeface="Calibri" pitchFamily="34" charset="0"/>
                <a:cs typeface="Calibri" pitchFamily="34" charset="0"/>
              </a:rPr>
              <a:t>z </a:t>
            </a: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over </a:t>
            </a:r>
            <a:r>
              <a:rPr lang="en-US" altLang="ja-JP" sz="2800" kern="0" dirty="0" err="1" smtClean="0">
                <a:latin typeface="Calibri" pitchFamily="34" charset="0"/>
                <a:cs typeface="Calibri" pitchFamily="34" charset="0"/>
              </a:rPr>
              <a:t>F</a:t>
            </a:r>
            <a:r>
              <a:rPr lang="en-US" altLang="ja-JP" sz="2800" kern="0" baseline="-25000" dirty="0" err="1" smtClean="0">
                <a:latin typeface="Calibri" pitchFamily="34" charset="0"/>
                <a:cs typeface="Calibri" pitchFamily="34" charset="0"/>
              </a:rPr>
              <a:t>q</a:t>
            </a:r>
            <a:endParaRPr lang="en-US" altLang="ja-JP" sz="2800" kern="0" baseline="-250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5" name="Straight Arrow Connector 14"/>
          <p:cNvCxnSpPr>
            <a:endCxn id="89" idx="4"/>
          </p:cNvCxnSpPr>
          <p:nvPr/>
        </p:nvCxnSpPr>
        <p:spPr bwMode="auto">
          <a:xfrm rot="5400000" flipH="1" flipV="1">
            <a:off x="5955816" y="3530363"/>
            <a:ext cx="387028" cy="274342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4857750" y="1729309"/>
            <a:ext cx="414337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defRPr/>
            </a:pP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Matrix </a:t>
            </a:r>
            <a:r>
              <a:rPr lang="en-US" altLang="ja-JP" sz="2800" kern="0" dirty="0" smtClean="0">
                <a:latin typeface="Calibri" pitchFamily="34" charset="0"/>
                <a:cs typeface="Calibri" pitchFamily="34" charset="0"/>
              </a:rPr>
              <a:t>of </a:t>
            </a: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rank </a:t>
            </a:r>
            <a:r>
              <a:rPr lang="en-US" altLang="ja-JP" sz="2800" kern="0" dirty="0" smtClean="0">
                <a:latin typeface="Calibri" pitchFamily="34" charset="0"/>
                <a:cs typeface="Calibri" pitchFamily="34" charset="0"/>
              </a:rPr>
              <a:t>z </a:t>
            </a:r>
            <a:r>
              <a:rPr lang="en-US" altLang="ja-JP" sz="2800" kern="0" dirty="0">
                <a:latin typeface="Calibri" pitchFamily="34" charset="0"/>
                <a:cs typeface="Calibri" pitchFamily="34" charset="0"/>
              </a:rPr>
              <a:t>over </a:t>
            </a:r>
            <a:r>
              <a:rPr lang="en-US" altLang="ja-JP" sz="2800" kern="0" dirty="0" err="1" smtClean="0">
                <a:latin typeface="Calibri" pitchFamily="34" charset="0"/>
                <a:cs typeface="Calibri" pitchFamily="34" charset="0"/>
              </a:rPr>
              <a:t>F</a:t>
            </a:r>
            <a:r>
              <a:rPr lang="en-US" altLang="ja-JP" sz="2800" kern="0" baseline="-25000" dirty="0" err="1" smtClean="0">
                <a:latin typeface="Calibri" pitchFamily="34" charset="0"/>
                <a:cs typeface="Calibri" pitchFamily="34" charset="0"/>
              </a:rPr>
              <a:t>q</a:t>
            </a:r>
            <a:endParaRPr lang="en-US" altLang="ja-JP" sz="2800" kern="0" baseline="-250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rot="16200000" flipH="1">
            <a:off x="6444308" y="2492795"/>
            <a:ext cx="431973" cy="125"/>
          </a:xfrm>
          <a:prstGeom prst="straightConnector1">
            <a:avLst/>
          </a:prstGeom>
          <a:noFill/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7956376" y="3861048"/>
            <a:ext cx="985838" cy="400110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dirty="0" smtClean="0">
                <a:latin typeface="Calibri" pitchFamily="34" charset="0"/>
              </a:rPr>
              <a:t>n</a:t>
            </a:r>
            <a:r>
              <a:rPr lang="en-US" altLang="zh-CN" sz="2000" baseline="-25000" dirty="0" smtClean="0">
                <a:latin typeface="Calibri" pitchFamily="34" charset="0"/>
              </a:rPr>
              <a:t>1</a:t>
            </a:r>
            <a:endParaRPr lang="en-US" sz="20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8296275" y="509588"/>
            <a:ext cx="561975" cy="561975"/>
            <a:chOff x="8296275" y="509588"/>
            <a:chExt cx="561975" cy="561975"/>
          </a:xfrm>
        </p:grpSpPr>
        <p:sp>
          <p:nvSpPr>
            <p:cNvPr id="23" name="3 - Έλλειψη"/>
            <p:cNvSpPr/>
            <p:nvPr/>
          </p:nvSpPr>
          <p:spPr bwMode="auto">
            <a:xfrm>
              <a:off x="8296275" y="509588"/>
              <a:ext cx="561975" cy="561975"/>
            </a:xfrm>
            <a:prstGeom prst="ellipse">
              <a:avLst/>
            </a:prstGeom>
            <a:solidFill>
              <a:srgbClr val="FF0000"/>
            </a:solidFill>
            <a:ln w="31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l-GR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itchFamily="-105" charset="0"/>
                <a:cs typeface="Arial" charset="0"/>
              </a:endParaRPr>
            </a:p>
          </p:txBody>
        </p:sp>
        <p:sp>
          <p:nvSpPr>
            <p:cNvPr id="24" name="4 - Έλλειψη"/>
            <p:cNvSpPr/>
            <p:nvPr/>
          </p:nvSpPr>
          <p:spPr bwMode="auto">
            <a:xfrm>
              <a:off x="8364538" y="576263"/>
              <a:ext cx="433387" cy="431800"/>
            </a:xfrm>
            <a:prstGeom prst="ellipse">
              <a:avLst/>
            </a:prstGeom>
            <a:solidFill>
              <a:srgbClr val="009900"/>
            </a:solidFill>
            <a:ln w="3175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l-GR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itchFamily="-105" charset="0"/>
                <a:cs typeface="Arial" charset="0"/>
              </a:endParaRPr>
            </a:p>
          </p:txBody>
        </p:sp>
        <p:sp>
          <p:nvSpPr>
            <p:cNvPr id="25" name="5 - Έλλειψη"/>
            <p:cNvSpPr>
              <a:spLocks noChangeAspect="1"/>
            </p:cNvSpPr>
            <p:nvPr/>
          </p:nvSpPr>
          <p:spPr bwMode="auto">
            <a:xfrm>
              <a:off x="8453438" y="660400"/>
              <a:ext cx="257175" cy="257175"/>
            </a:xfrm>
            <a:prstGeom prst="ellipse">
              <a:avLst/>
            </a:prstGeom>
            <a:solidFill>
              <a:schemeClr val="tx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l-GR" dirty="0">
                <a:solidFill>
                  <a:schemeClr val="bg2">
                    <a:lumMod val="60000"/>
                    <a:lumOff val="40000"/>
                  </a:schemeClr>
                </a:solidFill>
                <a:latin typeface="Tahoma" pitchFamily="-105" charset="0"/>
                <a:cs typeface="Arial" charset="0"/>
              </a:endParaRPr>
            </a:p>
          </p:txBody>
        </p:sp>
      </p:grpSp>
      <p:sp>
        <p:nvSpPr>
          <p:cNvPr id="27" name="Content Placeholder 2"/>
          <p:cNvSpPr txBox="1">
            <a:spLocks/>
          </p:cNvSpPr>
          <p:nvPr/>
        </p:nvSpPr>
        <p:spPr>
          <a:xfrm>
            <a:off x="457200" y="4869160"/>
            <a:ext cx="8363272" cy="18722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100000"/>
              <a:buFont typeface="Arial" pitchFamily="34" charset="0"/>
              <a:buChar char="•"/>
            </a:pPr>
            <a:r>
              <a:rPr lang="en-US" sz="2800" i="1" kern="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kern="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Times New Roman" pitchFamily="18" charset="0"/>
              </a:rPr>
              <a:t>can be decoded (same as single-source decoding problem)</a:t>
            </a:r>
          </a:p>
          <a:p>
            <a:pPr marL="342900" lvl="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100000"/>
              <a:buFont typeface="Arial" pitchFamily="34" charset="0"/>
              <a:buChar char="•"/>
            </a:pPr>
            <a:r>
              <a:rPr lang="en-US" sz="2600" kern="0" noProof="0" dirty="0" smtClean="0">
                <a:latin typeface="Calibri" pitchFamily="34" charset="0"/>
                <a:cs typeface="Times New Roman" pitchFamily="18" charset="0"/>
              </a:rPr>
              <a:t>Decoder then subtracts effect of </a:t>
            </a:r>
            <a:r>
              <a:rPr lang="en-US" sz="2800" i="1" kern="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kern="0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600" kern="0" noProof="0" dirty="0" smtClean="0">
                <a:latin typeface="Calibri" pitchFamily="34" charset="0"/>
                <a:cs typeface="Times New Roman" pitchFamily="18" charset="0"/>
              </a:rPr>
              <a:t>and decodes </a:t>
            </a:r>
            <a:r>
              <a:rPr lang="en-US" sz="2800" i="1" kern="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kern="0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-105" charset="-128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430347" y="4201924"/>
            <a:ext cx="567815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kern="0" dirty="0" smtClean="0">
                <a:latin typeface="Calibri" pitchFamily="34" charset="0"/>
                <a:cs typeface="Times New Roman" pitchFamily="18" charset="0"/>
              </a:rPr>
              <a:t>(This </a:t>
            </a:r>
            <a:r>
              <a:rPr lang="en-US" sz="2600" kern="0" dirty="0">
                <a:latin typeface="Calibri" pitchFamily="34" charset="0"/>
                <a:cs typeface="Times New Roman" pitchFamily="18" charset="0"/>
              </a:rPr>
              <a:t>is why we need the extension </a:t>
            </a:r>
            <a:r>
              <a:rPr lang="en-US" sz="2600" kern="0" dirty="0" smtClean="0">
                <a:latin typeface="Calibri" pitchFamily="34" charset="0"/>
                <a:cs typeface="Times New Roman" pitchFamily="18" charset="0"/>
              </a:rPr>
              <a:t>field)</a:t>
            </a:r>
            <a:endParaRPr lang="en-US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13" grpId="0"/>
      <p:bldP spid="17" grpId="0"/>
      <p:bldP spid="21" grpId="0"/>
      <p:bldP spid="27" grpId="0"/>
      <p:bldP spid="2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pitchFamily="34" charset="0"/>
              </a:rPr>
              <a:t>Outline</a:t>
            </a:r>
            <a:endParaRPr lang="en-US" sz="3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412776"/>
            <a:ext cx="8507288" cy="6315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Single-source multicast, uniform errors (background)</a:t>
            </a:r>
          </a:p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Multiple-source multicast, uniform errors</a:t>
            </a:r>
          </a:p>
          <a:p>
            <a:pPr marL="627063" lvl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T. Dikaliotis, T. Ho, S. Jaggi, S. Vyetrenko, H. Yao, M. Effros and E. Erez, "Multiple-access Network Information-flow and Correction Codes," Special issue of the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IT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Transactions dedicated to the scientific legacy of Ralf Koetter,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Feb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2011.</a:t>
            </a:r>
          </a:p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Calibri" pitchFamily="34" charset="0"/>
              </a:rPr>
              <a:t>Non-uniform </a:t>
            </a:r>
            <a:r>
              <a:rPr lang="en-US" sz="2400" dirty="0" smtClean="0">
                <a:latin typeface="Calibri" pitchFamily="34" charset="0"/>
              </a:rPr>
              <a:t>errors: unequal </a:t>
            </a:r>
            <a:r>
              <a:rPr lang="en-US" sz="2400" dirty="0">
                <a:latin typeface="Calibri" pitchFamily="34" charset="0"/>
              </a:rPr>
              <a:t>link </a:t>
            </a:r>
            <a:r>
              <a:rPr lang="en-US" sz="2400" dirty="0" smtClean="0">
                <a:latin typeface="Calibri" pitchFamily="34" charset="0"/>
              </a:rPr>
              <a:t>capacities</a:t>
            </a:r>
          </a:p>
          <a:p>
            <a:pPr marL="627063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dirty="0" smtClean="0">
                <a:latin typeface="Calibri" pitchFamily="34" charset="0"/>
              </a:rPr>
              <a:t>S. Kim, T. Ho, M. Effros and S. Avestimehr, "Network error correction with unequal link capacities," Special issue of the </a:t>
            </a:r>
            <a:r>
              <a:rPr lang="en-US" sz="2000" dirty="0" smtClean="0">
                <a:latin typeface="Calibri" pitchFamily="34" charset="0"/>
              </a:rPr>
              <a:t>IT </a:t>
            </a:r>
            <a:r>
              <a:rPr lang="en-US" sz="2000" dirty="0" smtClean="0">
                <a:latin typeface="Calibri" pitchFamily="34" charset="0"/>
              </a:rPr>
              <a:t>Transactions dedicated to the scientific legacy of Ralf Koetter, </a:t>
            </a:r>
            <a:r>
              <a:rPr lang="en-US" sz="2000" dirty="0" smtClean="0">
                <a:latin typeface="Calibri" pitchFamily="34" charset="0"/>
              </a:rPr>
              <a:t>Feb </a:t>
            </a:r>
            <a:r>
              <a:rPr lang="en-US" sz="2000" dirty="0" smtClean="0">
                <a:latin typeface="Calibri" pitchFamily="34" charset="0"/>
              </a:rPr>
              <a:t>2011.</a:t>
            </a:r>
          </a:p>
          <a:p>
            <a:pPr marL="627063" lvl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latin typeface="Calibri" pitchFamily="34" charset="0"/>
              </a:rPr>
              <a:t>T. Ho, S. Kim, Y. Yang, M. Effros and A. S. Avestimehr, "On network error correction with limited feedback capacity," </a:t>
            </a:r>
            <a:r>
              <a:rPr lang="en-US" sz="2000" dirty="0" smtClean="0">
                <a:latin typeface="Calibri" pitchFamily="34" charset="0"/>
              </a:rPr>
              <a:t>ITA </a:t>
            </a:r>
            <a:r>
              <a:rPr lang="en-US" sz="2000" dirty="0" smtClean="0">
                <a:latin typeface="Calibri" pitchFamily="34" charset="0"/>
              </a:rPr>
              <a:t>2011</a:t>
            </a:r>
            <a:r>
              <a:rPr lang="en-US" sz="2000" dirty="0" smtClean="0">
                <a:latin typeface="Calibri" pitchFamily="34" charset="0"/>
              </a:rPr>
              <a:t>.</a:t>
            </a:r>
            <a:r>
              <a:rPr lang="en-US" sz="2400" dirty="0" smtClean="0">
                <a:latin typeface="Calibri" pitchFamily="34" charset="0"/>
              </a:rPr>
              <a:t> </a:t>
            </a:r>
          </a:p>
          <a:p>
            <a:pPr marL="287338" lvl="1" indent="-287338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Non-multicast nested networks, uniform &amp; non-uniform errors</a:t>
            </a:r>
          </a:p>
          <a:p>
            <a:pPr marL="627063" lvl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O. Tekin, S. Vyetrenko, T. Ho and H. Yao, “Erasure correction for nested receivers,” </a:t>
            </a:r>
            <a:r>
              <a:rPr lang="en-US" sz="2000" dirty="0" err="1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Allerton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2011.</a:t>
            </a:r>
          </a:p>
          <a:p>
            <a:pPr marL="627063">
              <a:lnSpc>
                <a:spcPct val="90000"/>
              </a:lnSpc>
              <a:spcAft>
                <a:spcPts val="600"/>
              </a:spcAft>
            </a:pPr>
            <a:endParaRPr lang="en-US" sz="20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 marL="0" lvl="1" indent="463550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  <a:p>
            <a:pPr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and non-uniform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3886200"/>
          </a:xfrm>
        </p:spPr>
        <p:txBody>
          <a:bodyPr/>
          <a:lstStyle/>
          <a:p>
            <a:r>
              <a:rPr lang="en-US" sz="2400" dirty="0" smtClean="0"/>
              <a:t>Uniform errors:</a:t>
            </a:r>
          </a:p>
          <a:p>
            <a:pPr lvl="1"/>
            <a:r>
              <a:rPr lang="en-US" sz="2400" dirty="0" smtClean="0"/>
              <a:t>Multicast error correction capacity = min cut – </a:t>
            </a:r>
            <a:r>
              <a:rPr lang="en-US" sz="2400" i="1" dirty="0" smtClean="0"/>
              <a:t>2z</a:t>
            </a:r>
          </a:p>
          <a:p>
            <a:pPr lvl="1"/>
            <a:r>
              <a:rPr lang="en-US" sz="2400" dirty="0" smtClean="0"/>
              <a:t>Worst-case</a:t>
            </a:r>
            <a:r>
              <a:rPr lang="en-US" sz="2400" i="1" dirty="0" smtClean="0"/>
              <a:t> </a:t>
            </a:r>
            <a:r>
              <a:rPr lang="en-US" sz="2400" dirty="0" smtClean="0"/>
              <a:t>errors occur on the min cut</a:t>
            </a:r>
          </a:p>
          <a:p>
            <a:r>
              <a:rPr lang="en-US" sz="2400" dirty="0" smtClean="0"/>
              <a:t>Non-uniform errors:</a:t>
            </a:r>
          </a:p>
          <a:p>
            <a:pPr lvl="1"/>
            <a:r>
              <a:rPr lang="en-US" sz="2400" dirty="0" smtClean="0"/>
              <a:t>Model</a:t>
            </a:r>
            <a:r>
              <a:rPr lang="en-US" sz="2400" dirty="0" smtClean="0"/>
              <a:t>: </a:t>
            </a:r>
            <a:r>
              <a:rPr lang="en-US" sz="2400" dirty="0" smtClean="0"/>
              <a:t>network with unequal link capacities, adversarial </a:t>
            </a:r>
            <a:r>
              <a:rPr lang="en-US" sz="2400" dirty="0" smtClean="0"/>
              <a:t>errors on any </a:t>
            </a:r>
            <a:r>
              <a:rPr lang="en-US" sz="2400" i="1" dirty="0" smtClean="0"/>
              <a:t>z</a:t>
            </a:r>
            <a:r>
              <a:rPr lang="en-US" sz="2400" dirty="0" smtClean="0"/>
              <a:t> fixed but unknown </a:t>
            </a:r>
            <a:r>
              <a:rPr lang="en-US" sz="2400" dirty="0" smtClean="0"/>
              <a:t>links</a:t>
            </a:r>
            <a:endParaRPr lang="en-US" sz="2400" dirty="0" smtClean="0"/>
          </a:p>
          <a:p>
            <a:pPr lvl="1"/>
            <a:r>
              <a:rPr lang="en-US" sz="2400" dirty="0" smtClean="0"/>
              <a:t>Not obvious what are worst-case </a:t>
            </a:r>
            <a:r>
              <a:rPr lang="en-US" sz="2400" dirty="0" smtClean="0"/>
              <a:t>errors</a:t>
            </a:r>
          </a:p>
          <a:p>
            <a:pPr lvl="2"/>
            <a:r>
              <a:rPr lang="en-US" sz="2400" dirty="0" smtClean="0"/>
              <a:t>Cut size versus link capacities</a:t>
            </a:r>
          </a:p>
          <a:p>
            <a:pPr lvl="2"/>
            <a:r>
              <a:rPr lang="en-US" sz="2400" dirty="0" smtClean="0"/>
              <a:t>Feedback across cuts matters</a:t>
            </a:r>
          </a:p>
          <a:p>
            <a:pPr lvl="1"/>
            <a:r>
              <a:rPr lang="en-US" sz="2400" dirty="0" smtClean="0"/>
              <a:t>Related work: </a:t>
            </a:r>
            <a:r>
              <a:rPr lang="en-US" sz="2400" dirty="0" smtClean="0"/>
              <a:t>Adversarial nodes (Kosut, Tong &amp; Tse 09)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8013" cy="1141412"/>
          </a:xfrm>
        </p:spPr>
        <p:txBody>
          <a:bodyPr lIns="91440" tIns="45720" rIns="91440" bIns="45720"/>
          <a:lstStyle/>
          <a:p>
            <a:pPr defTabSz="914400"/>
            <a:r>
              <a:rPr lang="en-US" altLang="zh-CN" dirty="0"/>
              <a:t>Network cuts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defTabSz="914400">
              <a:buClrTx/>
              <a:buSzTx/>
              <a:buFontTx/>
              <a:buNone/>
            </a:pPr>
            <a:fld id="{E4D209FA-5736-48A2-9263-421491834992}" type="slidenum">
              <a:rPr lang="en-US" altLang="ko-KR" sz="1200">
                <a:solidFill>
                  <a:srgbClr val="898989"/>
                </a:solidFill>
                <a:latin typeface="Calibri" pitchFamily="34" charset="0"/>
                <a:ea typeface="맑은 고딕"/>
                <a:cs typeface="맑은 고딕"/>
              </a:rPr>
              <a:pPr algn="r" defTabSz="914400">
                <a:buClrTx/>
                <a:buSzTx/>
                <a:buFontTx/>
                <a:buNone/>
              </a:pPr>
              <a:t>29</a:t>
            </a:fld>
            <a:endParaRPr lang="en-US" altLang="ko-KR" sz="1200">
              <a:solidFill>
                <a:srgbClr val="898989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6" name="Oval 5"/>
          <p:cNvSpPr/>
          <p:nvPr/>
        </p:nvSpPr>
        <p:spPr>
          <a:xfrm>
            <a:off x="2895600" y="1676400"/>
            <a:ext cx="533400" cy="533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chemeClr val="bg1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7" name="Oval 6"/>
          <p:cNvSpPr/>
          <p:nvPr/>
        </p:nvSpPr>
        <p:spPr>
          <a:xfrm>
            <a:off x="2971800" y="63246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 rot="10800000" flipV="1">
            <a:off x="2057400" y="1943100"/>
            <a:ext cx="838200" cy="8001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3"/>
          </p:cNvCxnSpPr>
          <p:nvPr/>
        </p:nvCxnSpPr>
        <p:spPr>
          <a:xfrm rot="5400000">
            <a:off x="2552700" y="2246313"/>
            <a:ext cx="534987" cy="306388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25" idx="1"/>
          </p:cNvCxnSpPr>
          <p:nvPr/>
        </p:nvCxnSpPr>
        <p:spPr>
          <a:xfrm>
            <a:off x="3733800" y="4800600"/>
            <a:ext cx="1066800" cy="1524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3238500" y="2247900"/>
            <a:ext cx="533400" cy="3048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724400" y="3276600"/>
            <a:ext cx="762000" cy="7239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>
            <a:off x="-381000" y="3962400"/>
            <a:ext cx="1371600" cy="838200"/>
          </a:xfrm>
          <a:prstGeom prst="curvedConnector3">
            <a:avLst>
              <a:gd name="adj1" fmla="val 50000"/>
            </a:avLst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13"/>
          <p:cNvCxnSpPr/>
          <p:nvPr/>
        </p:nvCxnSpPr>
        <p:spPr>
          <a:xfrm flipV="1">
            <a:off x="990600" y="4343400"/>
            <a:ext cx="1600200" cy="457200"/>
          </a:xfrm>
          <a:prstGeom prst="curvedConnector3">
            <a:avLst>
              <a:gd name="adj1" fmla="val 50000"/>
            </a:avLst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/>
          <p:nvPr/>
        </p:nvCxnSpPr>
        <p:spPr>
          <a:xfrm>
            <a:off x="2590800" y="4343400"/>
            <a:ext cx="2209800" cy="152400"/>
          </a:xfrm>
          <a:prstGeom prst="curvedConnector3">
            <a:avLst>
              <a:gd name="adj1" fmla="val 50000"/>
            </a:avLst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urved Connector 15"/>
          <p:cNvCxnSpPr/>
          <p:nvPr/>
        </p:nvCxnSpPr>
        <p:spPr>
          <a:xfrm>
            <a:off x="4800600" y="4495800"/>
            <a:ext cx="914400" cy="457200"/>
          </a:xfrm>
          <a:prstGeom prst="curvedConnector3">
            <a:avLst>
              <a:gd name="adj1" fmla="val 50000"/>
            </a:avLst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 flipV="1">
            <a:off x="5715000" y="3810000"/>
            <a:ext cx="1295400" cy="1143000"/>
          </a:xfrm>
          <a:prstGeom prst="curvedConnector3">
            <a:avLst>
              <a:gd name="adj1" fmla="val 50000"/>
            </a:avLst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1524000" y="3733800"/>
            <a:ext cx="38100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209800" y="4648200"/>
            <a:ext cx="38100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895600" y="3733800"/>
            <a:ext cx="38100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352800" y="4648200"/>
            <a:ext cx="38100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114800" y="3810000"/>
            <a:ext cx="38100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81000" y="4876800"/>
            <a:ext cx="38100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334000" y="3962400"/>
            <a:ext cx="38100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800600" y="4800600"/>
            <a:ext cx="38100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276600" y="3886200"/>
            <a:ext cx="1714500" cy="9144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250" name="TextBox 112"/>
          <p:cNvSpPr txBox="1">
            <a:spLocks noChangeArrowheads="1"/>
          </p:cNvSpPr>
          <p:nvPr/>
        </p:nvSpPr>
        <p:spPr bwMode="auto">
          <a:xfrm>
            <a:off x="2971800" y="173355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altLang="ko-KR" sz="200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S</a:t>
            </a:r>
          </a:p>
        </p:txBody>
      </p:sp>
      <p:sp>
        <p:nvSpPr>
          <p:cNvPr id="52251" name="TextBox 113"/>
          <p:cNvSpPr txBox="1">
            <a:spLocks noChangeArrowheads="1"/>
          </p:cNvSpPr>
          <p:nvPr/>
        </p:nvSpPr>
        <p:spPr bwMode="auto">
          <a:xfrm>
            <a:off x="2971800" y="630555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altLang="ko-KR" sz="200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U</a:t>
            </a:r>
          </a:p>
        </p:txBody>
      </p:sp>
      <p:cxnSp>
        <p:nvCxnSpPr>
          <p:cNvPr id="30" name="Straight Arrow Connector 29"/>
          <p:cNvCxnSpPr>
            <a:endCxn id="52251" idx="0"/>
          </p:cNvCxnSpPr>
          <p:nvPr/>
        </p:nvCxnSpPr>
        <p:spPr>
          <a:xfrm rot="5400000">
            <a:off x="3019425" y="6048375"/>
            <a:ext cx="361950" cy="1524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7" idx="6"/>
          </p:cNvCxnSpPr>
          <p:nvPr/>
        </p:nvCxnSpPr>
        <p:spPr>
          <a:xfrm rot="5400000">
            <a:off x="3295650" y="5924550"/>
            <a:ext cx="647700" cy="5334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loud Callout 31"/>
          <p:cNvSpPr/>
          <p:nvPr/>
        </p:nvSpPr>
        <p:spPr>
          <a:xfrm>
            <a:off x="914400" y="2667000"/>
            <a:ext cx="4191000" cy="838200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33" name="Cloud Callout 32"/>
          <p:cNvSpPr/>
          <p:nvPr/>
        </p:nvSpPr>
        <p:spPr>
          <a:xfrm>
            <a:off x="1066800" y="5105400"/>
            <a:ext cx="4191000" cy="838200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cxnSp>
        <p:nvCxnSpPr>
          <p:cNvPr id="34" name="Straight Arrow Connector 33"/>
          <p:cNvCxnSpPr>
            <a:endCxn id="18" idx="0"/>
          </p:cNvCxnSpPr>
          <p:nvPr/>
        </p:nvCxnSpPr>
        <p:spPr>
          <a:xfrm rot="16200000" flipH="1">
            <a:off x="1543050" y="3562350"/>
            <a:ext cx="304800" cy="381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32" idx="1"/>
            <a:endCxn id="22" idx="0"/>
          </p:cNvCxnSpPr>
          <p:nvPr/>
        </p:nvCxnSpPr>
        <p:spPr>
          <a:xfrm rot="16200000" flipH="1">
            <a:off x="3504406" y="3009107"/>
            <a:ext cx="306387" cy="12954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20" idx="0"/>
          </p:cNvCxnSpPr>
          <p:nvPr/>
        </p:nvCxnSpPr>
        <p:spPr>
          <a:xfrm rot="10800000" flipV="1">
            <a:off x="3086100" y="3352800"/>
            <a:ext cx="1333500" cy="3810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220913" y="5919788"/>
            <a:ext cx="381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081213" y="3481388"/>
            <a:ext cx="3810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chemeClr val="bg1">
                  <a:lumMod val="50000"/>
                </a:schemeClr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cxnSp>
        <p:nvCxnSpPr>
          <p:cNvPr id="39" name="Straight Arrow Connector 38"/>
          <p:cNvCxnSpPr>
            <a:stCxn id="23" idx="3"/>
          </p:cNvCxnSpPr>
          <p:nvPr/>
        </p:nvCxnSpPr>
        <p:spPr>
          <a:xfrm>
            <a:off x="762000" y="5029200"/>
            <a:ext cx="609600" cy="3810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1" idx="1"/>
          </p:cNvCxnSpPr>
          <p:nvPr/>
        </p:nvCxnSpPr>
        <p:spPr>
          <a:xfrm rot="10800000" flipV="1">
            <a:off x="2590800" y="4800600"/>
            <a:ext cx="762000" cy="3048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9" idx="2"/>
          </p:cNvCxnSpPr>
          <p:nvPr/>
        </p:nvCxnSpPr>
        <p:spPr>
          <a:xfrm rot="16200000" flipH="1">
            <a:off x="2876550" y="4476750"/>
            <a:ext cx="152400" cy="11049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5" idx="1"/>
          </p:cNvCxnSpPr>
          <p:nvPr/>
        </p:nvCxnSpPr>
        <p:spPr>
          <a:xfrm rot="10800000" flipV="1">
            <a:off x="4114800" y="4953000"/>
            <a:ext cx="685800" cy="1524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723900" y="4076700"/>
            <a:ext cx="838200" cy="7620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1905000" y="4038600"/>
            <a:ext cx="1447800" cy="6096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0800000" flipV="1">
            <a:off x="2400300" y="3886200"/>
            <a:ext cx="495300" cy="7620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276600" y="3886200"/>
            <a:ext cx="1714500" cy="9144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 flipV="1">
            <a:off x="4991100" y="4114800"/>
            <a:ext cx="342900" cy="6858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495800" y="3962400"/>
            <a:ext cx="495300" cy="8382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5715000" y="4114800"/>
            <a:ext cx="533400" cy="7620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0800000">
            <a:off x="1676400" y="4038600"/>
            <a:ext cx="495300" cy="7620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 flipH="1" flipV="1">
            <a:off x="3619500" y="4000500"/>
            <a:ext cx="533400" cy="7620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 flipH="1" flipV="1">
            <a:off x="4171950" y="3486150"/>
            <a:ext cx="533400" cy="17907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0800000">
            <a:off x="4305300" y="4114800"/>
            <a:ext cx="1943100" cy="9144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5400000">
            <a:off x="723900" y="4076700"/>
            <a:ext cx="838200" cy="762000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0800000">
            <a:off x="1676400" y="4038600"/>
            <a:ext cx="495300" cy="762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1905000" y="4038600"/>
            <a:ext cx="1447800" cy="6096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10800000" flipV="1">
            <a:off x="2400300" y="3886200"/>
            <a:ext cx="495300" cy="7620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276600" y="3886200"/>
            <a:ext cx="1714500" cy="9144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495800" y="3962400"/>
            <a:ext cx="495300" cy="8382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10800000" flipV="1">
            <a:off x="4991100" y="4114800"/>
            <a:ext cx="342900" cy="6858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5715000" y="4114800"/>
            <a:ext cx="533400" cy="7620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 flipH="1" flipV="1">
            <a:off x="3619500" y="4000500"/>
            <a:ext cx="533400" cy="7620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 flipH="1" flipV="1">
            <a:off x="4171950" y="3486150"/>
            <a:ext cx="533400" cy="17907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rot="10800000">
            <a:off x="4305300" y="4114800"/>
            <a:ext cx="1943100" cy="914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10800000" flipV="1">
            <a:off x="5254625" y="5181600"/>
            <a:ext cx="1146175" cy="3429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2057400" y="5867400"/>
            <a:ext cx="914400" cy="638175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429000" y="1943100"/>
            <a:ext cx="762000" cy="7239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1905000" y="3886200"/>
            <a:ext cx="990600" cy="1588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5334000" y="2286000"/>
            <a:ext cx="3505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 defTabSz="914400">
              <a:buClrTx/>
              <a:buSzTx/>
              <a:buFont typeface="Arial" pitchFamily="34" charset="0"/>
              <a:buChar char="•"/>
            </a:pPr>
            <a:r>
              <a:rPr lang="en-US" altLang="zh-CN" sz="2200" dirty="0">
                <a:solidFill>
                  <a:schemeClr val="tx1"/>
                </a:solidFill>
                <a:latin typeface="Calibri" pitchFamily="34" charset="0"/>
              </a:rPr>
              <a:t>Both </a:t>
            </a:r>
            <a:r>
              <a:rPr lang="en-US" altLang="zh-CN" sz="2200" dirty="0">
                <a:solidFill>
                  <a:srgbClr val="0070C0"/>
                </a:solidFill>
                <a:latin typeface="Calibri" pitchFamily="34" charset="0"/>
              </a:rPr>
              <a:t>forward</a:t>
            </a:r>
            <a:r>
              <a:rPr lang="en-US" altLang="zh-CN" sz="2200" dirty="0">
                <a:solidFill>
                  <a:schemeClr val="tx1"/>
                </a:solidFill>
                <a:latin typeface="Calibri" pitchFamily="34" charset="0"/>
              </a:rPr>
              <a:t> and </a:t>
            </a:r>
            <a:r>
              <a:rPr lang="en-US" altLang="zh-CN" sz="2200" dirty="0">
                <a:solidFill>
                  <a:srgbClr val="FF0000"/>
                </a:solidFill>
                <a:latin typeface="Calibri" pitchFamily="34" charset="0"/>
              </a:rPr>
              <a:t>feedback </a:t>
            </a:r>
            <a:r>
              <a:rPr lang="en-US" altLang="zh-CN" sz="2200" dirty="0">
                <a:solidFill>
                  <a:schemeClr val="tx1"/>
                </a:solidFill>
                <a:latin typeface="Calibri" pitchFamily="34" charset="0"/>
              </a:rPr>
              <a:t>links matter in the unequal link capacity case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5334000" y="1219200"/>
            <a:ext cx="3505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 defTabSz="914400">
              <a:buClrTx/>
              <a:buSzTx/>
              <a:buFont typeface="Arial" pitchFamily="34" charset="0"/>
              <a:buChar char="•"/>
            </a:pPr>
            <a:r>
              <a:rPr lang="en-US" altLang="zh-CN" sz="2200">
                <a:solidFill>
                  <a:schemeClr val="tx1"/>
                </a:solidFill>
                <a:latin typeface="Calibri" pitchFamily="34" charset="0"/>
              </a:rPr>
              <a:t>Only </a:t>
            </a:r>
            <a:r>
              <a:rPr lang="en-US" altLang="zh-CN" sz="2200">
                <a:solidFill>
                  <a:srgbClr val="0070C0"/>
                </a:solidFill>
                <a:latin typeface="Calibri" pitchFamily="34" charset="0"/>
              </a:rPr>
              <a:t>forward</a:t>
            </a:r>
            <a:r>
              <a:rPr lang="en-US" altLang="zh-CN" sz="2200">
                <a:solidFill>
                  <a:schemeClr val="tx1"/>
                </a:solidFill>
                <a:latin typeface="Calibri" pitchFamily="34" charset="0"/>
              </a:rPr>
              <a:t> link capacities matter in the equal link capacity case</a:t>
            </a: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6477000" y="3306763"/>
            <a:ext cx="2667000" cy="178510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5425" indent="-225425" defTabSz="914400">
              <a:buClrTx/>
              <a:buSzTx/>
              <a:buFont typeface="Arial" pitchFamily="34" charset="0"/>
              <a:buChar char="•"/>
            </a:pPr>
            <a:r>
              <a:rPr lang="en-US" altLang="zh-CN" sz="2200" dirty="0">
                <a:solidFill>
                  <a:schemeClr val="tx1"/>
                </a:solidFill>
                <a:latin typeface="Calibri" pitchFamily="34" charset="0"/>
              </a:rPr>
              <a:t>Feedback can provide information about </a:t>
            </a:r>
            <a:r>
              <a:rPr lang="en-US" altLang="zh-CN" sz="2200" dirty="0" smtClean="0">
                <a:solidFill>
                  <a:schemeClr val="tx1"/>
                </a:solidFill>
                <a:latin typeface="Calibri" pitchFamily="34" charset="0"/>
              </a:rPr>
              <a:t>errors </a:t>
            </a:r>
            <a:r>
              <a:rPr lang="en-US" altLang="zh-CN" sz="2200" dirty="0">
                <a:solidFill>
                  <a:schemeClr val="tx1"/>
                </a:solidFill>
                <a:latin typeface="Calibri" pitchFamily="34" charset="0"/>
              </a:rPr>
              <a:t>on upstream links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248400" y="4876800"/>
            <a:ext cx="38100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Coherent &amp; non-coherent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556793"/>
            <a:ext cx="7947992" cy="4752528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Coherent:</a:t>
            </a:r>
            <a:r>
              <a:rPr lang="en-US" dirty="0" smtClean="0"/>
              <a:t> network topology known, centralized code design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Non-coherent (multicast): </a:t>
            </a:r>
            <a:r>
              <a:rPr lang="en-US" dirty="0" smtClean="0"/>
              <a:t>network topology </a:t>
            </a:r>
            <a:r>
              <a:rPr lang="en-US" dirty="0" smtClean="0"/>
              <a:t>unknown</a:t>
            </a:r>
            <a:r>
              <a:rPr lang="en-US" dirty="0" smtClean="0"/>
              <a:t>, </a:t>
            </a:r>
            <a:r>
              <a:rPr lang="en-US" dirty="0" smtClean="0"/>
              <a:t>use distributed </a:t>
            </a:r>
            <a:r>
              <a:rPr lang="en-US" dirty="0" smtClean="0"/>
              <a:t>random linear network </a:t>
            </a:r>
            <a:r>
              <a:rPr lang="en-US" dirty="0" smtClean="0"/>
              <a:t>coding (RLNC)</a:t>
            </a:r>
            <a:endParaRPr lang="en-US" i="1" baseline="-25000" dirty="0" smtClean="0"/>
          </a:p>
          <a:p>
            <a:pPr lvl="2"/>
            <a:r>
              <a:rPr lang="en-US" dirty="0" smtClean="0"/>
              <a:t>each </a:t>
            </a:r>
            <a:r>
              <a:rPr lang="en-US" dirty="0" smtClean="0"/>
              <a:t>packet comprises a </a:t>
            </a:r>
            <a:r>
              <a:rPr lang="en-US" dirty="0" smtClean="0"/>
              <a:t>vector of symbols from a finite field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q</a:t>
            </a:r>
            <a:r>
              <a:rPr lang="en-US" i="1" baseline="-25000" dirty="0" smtClean="0"/>
              <a:t> </a:t>
            </a:r>
          </a:p>
          <a:p>
            <a:pPr lvl="2"/>
            <a:r>
              <a:rPr lang="en-US" dirty="0" smtClean="0"/>
              <a:t>each node sends </a:t>
            </a:r>
            <a:r>
              <a:rPr lang="en-US" dirty="0" smtClean="0"/>
              <a:t>linear </a:t>
            </a:r>
            <a:r>
              <a:rPr lang="en-US" dirty="0" smtClean="0"/>
              <a:t>combinations of its received packets with coefficients chosen uniformly at random from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q</a:t>
            </a:r>
            <a:endParaRPr lang="en-US" i="1" baseline="-25000" dirty="0" smtClean="0"/>
          </a:p>
          <a:p>
            <a:pPr lvl="2"/>
            <a:r>
              <a:rPr lang="en-US" dirty="0" smtClean="0"/>
              <a:t>record network transformation in packet headers, or encode information in subspaces</a:t>
            </a:r>
            <a:endParaRPr lang="en-US" sz="2200" dirty="0" smtClean="0"/>
          </a:p>
          <a:p>
            <a:pPr lvl="1"/>
            <a:endParaRPr lang="en-US" sz="22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80864" y="5317976"/>
            <a:ext cx="533400" cy="45720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785664" y="5546576"/>
            <a:ext cx="457200" cy="158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747564" y="6041082"/>
            <a:ext cx="533400" cy="158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-36512" y="49411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i="1" dirty="0" smtClean="0">
                <a:solidFill>
                  <a:schemeClr val="tx1"/>
                </a:solidFill>
              </a:rPr>
              <a:t>a</a:t>
            </a:r>
            <a:r>
              <a:rPr lang="en-US" i="1" baseline="-25000" dirty="0" smtClean="0">
                <a:solidFill>
                  <a:schemeClr val="tx1"/>
                </a:solidFill>
              </a:rPr>
              <a:t>1</a:t>
            </a:r>
            <a:r>
              <a:rPr lang="en-US" i="1" dirty="0" smtClean="0">
                <a:solidFill>
                  <a:schemeClr val="tx1"/>
                </a:solidFill>
              </a:rPr>
              <a:t>,…, a</a:t>
            </a:r>
            <a:r>
              <a:rPr lang="en-US" i="1" baseline="-25000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8064" y="525344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i="1" dirty="0" smtClean="0">
                <a:solidFill>
                  <a:schemeClr val="tx1"/>
                </a:solidFill>
              </a:rPr>
              <a:t>b</a:t>
            </a:r>
            <a:r>
              <a:rPr lang="en-US" i="1" baseline="-25000" dirty="0" smtClean="0">
                <a:solidFill>
                  <a:schemeClr val="tx1"/>
                </a:solidFill>
              </a:rPr>
              <a:t>1</a:t>
            </a:r>
            <a:r>
              <a:rPr lang="en-US" i="1" dirty="0" smtClean="0">
                <a:solidFill>
                  <a:schemeClr val="tx1"/>
                </a:solidFill>
              </a:rPr>
              <a:t>,…, </a:t>
            </a:r>
            <a:r>
              <a:rPr lang="en-US" i="1" dirty="0" err="1" smtClean="0">
                <a:solidFill>
                  <a:schemeClr val="tx1"/>
                </a:solidFill>
              </a:rPr>
              <a:t>b</a:t>
            </a:r>
            <a:r>
              <a:rPr lang="en-US" i="1" baseline="-25000" dirty="0" err="1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2264" y="6232376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l-GR" i="1" dirty="0" smtClean="0">
                <a:solidFill>
                  <a:schemeClr val="tx1"/>
                </a:solidFill>
              </a:rPr>
              <a:t>γ</a:t>
            </a:r>
            <a:r>
              <a:rPr lang="en-US" i="1" dirty="0" smtClean="0">
                <a:solidFill>
                  <a:schemeClr val="tx1"/>
                </a:solidFill>
              </a:rPr>
              <a:t>a</a:t>
            </a:r>
            <a:r>
              <a:rPr lang="en-US" i="1" baseline="-25000" dirty="0" smtClean="0">
                <a:solidFill>
                  <a:schemeClr val="tx1"/>
                </a:solidFill>
              </a:rPr>
              <a:t>1 </a:t>
            </a:r>
            <a:r>
              <a:rPr lang="en-US" i="1" dirty="0" smtClean="0">
                <a:solidFill>
                  <a:schemeClr val="tx1"/>
                </a:solidFill>
              </a:rPr>
              <a:t>+</a:t>
            </a:r>
            <a:r>
              <a:rPr lang="el-GR" i="1" dirty="0" smtClean="0">
                <a:solidFill>
                  <a:schemeClr val="tx1"/>
                </a:solidFill>
              </a:rPr>
              <a:t>λ</a:t>
            </a:r>
            <a:r>
              <a:rPr lang="en-US" i="1" dirty="0" smtClean="0">
                <a:solidFill>
                  <a:schemeClr val="tx1"/>
                </a:solidFill>
              </a:rPr>
              <a:t>b</a:t>
            </a:r>
            <a:r>
              <a:rPr lang="en-US" i="1" baseline="-25000" dirty="0" smtClean="0">
                <a:solidFill>
                  <a:schemeClr val="tx1"/>
                </a:solidFill>
              </a:rPr>
              <a:t>1</a:t>
            </a:r>
            <a:r>
              <a:rPr lang="en-US" i="1" dirty="0" smtClean="0">
                <a:solidFill>
                  <a:schemeClr val="tx1"/>
                </a:solidFill>
              </a:rPr>
              <a:t>,…,</a:t>
            </a:r>
            <a:r>
              <a:rPr lang="el-GR" i="1" dirty="0" smtClean="0">
                <a:solidFill>
                  <a:schemeClr val="tx1"/>
                </a:solidFill>
              </a:rPr>
              <a:t>γ</a:t>
            </a:r>
            <a:r>
              <a:rPr lang="en-US" i="1" dirty="0" smtClean="0">
                <a:solidFill>
                  <a:schemeClr val="tx1"/>
                </a:solidFill>
              </a:rPr>
              <a:t>a</a:t>
            </a:r>
            <a:r>
              <a:rPr lang="en-US" i="1" baseline="-25000" dirty="0" smtClean="0">
                <a:solidFill>
                  <a:schemeClr val="tx1"/>
                </a:solidFill>
              </a:rPr>
              <a:t>n</a:t>
            </a:r>
            <a:r>
              <a:rPr lang="en-US" i="1" dirty="0" smtClean="0">
                <a:solidFill>
                  <a:schemeClr val="tx1"/>
                </a:solidFill>
              </a:rPr>
              <a:t>+</a:t>
            </a:r>
            <a:r>
              <a:rPr lang="el-GR" i="1" dirty="0" smtClean="0">
                <a:solidFill>
                  <a:schemeClr val="tx1"/>
                </a:solidFill>
              </a:rPr>
              <a:t>λ</a:t>
            </a:r>
            <a:r>
              <a:rPr lang="en-US" i="1" dirty="0" err="1" smtClean="0">
                <a:solidFill>
                  <a:schemeClr val="tx1"/>
                </a:solidFill>
              </a:rPr>
              <a:t>b</a:t>
            </a:r>
            <a:r>
              <a:rPr lang="en-US" i="1" baseline="-25000" dirty="0" err="1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8013" cy="1141412"/>
          </a:xfrm>
        </p:spPr>
        <p:txBody>
          <a:bodyPr lIns="91440" tIns="45720" rIns="91440" bIns="45720">
            <a:normAutofit fontScale="90000"/>
          </a:bodyPr>
          <a:lstStyle/>
          <a:p>
            <a:pPr defTabSz="914400"/>
            <a:r>
              <a:rPr lang="en-US" altLang="zh-CN" sz="4000"/>
              <a:t>Two-node cut set bounding </a:t>
            </a:r>
            <a:br>
              <a:rPr lang="en-US" altLang="zh-CN" sz="4000"/>
            </a:br>
            <a:r>
              <a:rPr lang="en-US" altLang="zh-CN" sz="4000"/>
              <a:t>approach</a:t>
            </a: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defTabSz="914400">
              <a:buClrTx/>
              <a:buSzTx/>
              <a:buFontTx/>
              <a:buNone/>
            </a:pPr>
            <a:fld id="{4110D004-3C4D-4B7B-BC34-D76C66CACFFC}" type="slidenum">
              <a:rPr lang="en-US" altLang="ko-KR" sz="1200">
                <a:solidFill>
                  <a:srgbClr val="898989"/>
                </a:solidFill>
                <a:latin typeface="Calibri" pitchFamily="34" charset="0"/>
                <a:ea typeface="맑은 고딕"/>
                <a:cs typeface="맑은 고딕"/>
              </a:rPr>
              <a:pPr algn="r" defTabSz="914400">
                <a:buClrTx/>
                <a:buSzTx/>
                <a:buFontTx/>
                <a:buNone/>
              </a:pPr>
              <a:t>30</a:t>
            </a:fld>
            <a:endParaRPr lang="en-US" altLang="ko-KR" sz="1200">
              <a:solidFill>
                <a:srgbClr val="898989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70" name="Right Arrow 69"/>
          <p:cNvSpPr/>
          <p:nvPr/>
        </p:nvSpPr>
        <p:spPr>
          <a:xfrm>
            <a:off x="4495800" y="3087688"/>
            <a:ext cx="1143000" cy="4572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582738"/>
            <a:ext cx="2809875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" name="TextBox 7"/>
          <p:cNvSpPr txBox="1">
            <a:spLocks noChangeArrowheads="1"/>
          </p:cNvSpPr>
          <p:nvPr/>
        </p:nvSpPr>
        <p:spPr bwMode="auto">
          <a:xfrm>
            <a:off x="5181600" y="5145088"/>
            <a:ext cx="396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altLang="ko-KR" sz="200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Two-node network with </a:t>
            </a:r>
            <a:r>
              <a:rPr lang="en-US" altLang="ko-KR" sz="2000" i="1">
                <a:solidFill>
                  <a:schemeClr val="tx1"/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n</a:t>
            </a:r>
            <a:r>
              <a:rPr lang="en-US" altLang="ko-KR" sz="200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 forward  links and </a:t>
            </a:r>
            <a:r>
              <a:rPr lang="en-US" altLang="ko-KR" sz="2000" i="1">
                <a:solidFill>
                  <a:schemeClr val="tx1"/>
                </a:solidFill>
                <a:latin typeface="Times New Roman" pitchFamily="18" charset="0"/>
                <a:ea typeface="맑은 고딕"/>
                <a:cs typeface="맑은 고딕"/>
              </a:rPr>
              <a:t>m</a:t>
            </a:r>
            <a:r>
              <a:rPr lang="en-US" altLang="ko-KR" sz="200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 feedback links.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 rot="5400000">
            <a:off x="6172994" y="3164681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rot="5400000">
            <a:off x="6553994" y="3163094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-5400000">
            <a:off x="7601744" y="3315494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-5400000">
            <a:off x="7985919" y="3315494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69"/>
          <p:cNvGrpSpPr/>
          <p:nvPr/>
        </p:nvGrpSpPr>
        <p:grpSpPr>
          <a:xfrm>
            <a:off x="-304800" y="1676400"/>
            <a:ext cx="5562600" cy="4800600"/>
            <a:chOff x="-381000" y="1676400"/>
            <a:chExt cx="7391400" cy="5029200"/>
          </a:xfrm>
        </p:grpSpPr>
        <p:sp>
          <p:nvSpPr>
            <p:cNvPr id="207" name="Oval 206"/>
            <p:cNvSpPr/>
            <p:nvPr/>
          </p:nvSpPr>
          <p:spPr>
            <a:xfrm>
              <a:off x="2895600" y="1676400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en-US" altLang="ko-KR">
                <a:solidFill>
                  <a:schemeClr val="bg1"/>
                </a:solidFill>
                <a:latin typeface="Calibri" pitchFamily="34" charset="0"/>
                <a:ea typeface="맑은 고딕"/>
                <a:cs typeface="맑은 고딕"/>
              </a:endParaRPr>
            </a:p>
          </p:txBody>
        </p:sp>
        <p:sp>
          <p:nvSpPr>
            <p:cNvPr id="208" name="Oval 207"/>
            <p:cNvSpPr/>
            <p:nvPr/>
          </p:nvSpPr>
          <p:spPr>
            <a:xfrm>
              <a:off x="2971800" y="632460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en-US" altLang="ko-KR">
                <a:solidFill>
                  <a:srgbClr val="FFFFFF"/>
                </a:solidFill>
                <a:latin typeface="Calibri" pitchFamily="34" charset="0"/>
                <a:ea typeface="맑은 고딕"/>
                <a:cs typeface="맑은 고딕"/>
              </a:endParaRPr>
            </a:p>
          </p:txBody>
        </p:sp>
        <p:cxnSp>
          <p:nvCxnSpPr>
            <p:cNvPr id="209" name="Straight Arrow Connector 208"/>
            <p:cNvCxnSpPr>
              <a:stCxn id="207" idx="2"/>
            </p:cNvCxnSpPr>
            <p:nvPr/>
          </p:nvCxnSpPr>
          <p:spPr>
            <a:xfrm rot="10800000" flipV="1">
              <a:off x="2057400" y="1943100"/>
              <a:ext cx="838200" cy="80010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Arrow Connector 209"/>
            <p:cNvCxnSpPr>
              <a:stCxn id="207" idx="3"/>
            </p:cNvCxnSpPr>
            <p:nvPr/>
          </p:nvCxnSpPr>
          <p:spPr>
            <a:xfrm rot="5400000">
              <a:off x="2552700" y="2246313"/>
              <a:ext cx="534987" cy="306388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Arrow Connector 210"/>
            <p:cNvCxnSpPr>
              <a:endCxn id="226" idx="1"/>
            </p:cNvCxnSpPr>
            <p:nvPr/>
          </p:nvCxnSpPr>
          <p:spPr>
            <a:xfrm>
              <a:off x="3733800" y="4800600"/>
              <a:ext cx="1066800" cy="15240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Arrow Connector 211"/>
            <p:cNvCxnSpPr/>
            <p:nvPr/>
          </p:nvCxnSpPr>
          <p:spPr>
            <a:xfrm rot="16200000" flipH="1">
              <a:off x="3238500" y="2247900"/>
              <a:ext cx="533400" cy="30480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Arrow Connector 212"/>
            <p:cNvCxnSpPr/>
            <p:nvPr/>
          </p:nvCxnSpPr>
          <p:spPr>
            <a:xfrm>
              <a:off x="4724400" y="3276600"/>
              <a:ext cx="762000" cy="72390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Curved Connector 213"/>
            <p:cNvCxnSpPr/>
            <p:nvPr/>
          </p:nvCxnSpPr>
          <p:spPr>
            <a:xfrm>
              <a:off x="-381000" y="3962400"/>
              <a:ext cx="1371600" cy="838200"/>
            </a:xfrm>
            <a:prstGeom prst="curvedConnector3">
              <a:avLst>
                <a:gd name="adj1" fmla="val 50000"/>
              </a:avLst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Curved Connector 214"/>
            <p:cNvCxnSpPr/>
            <p:nvPr/>
          </p:nvCxnSpPr>
          <p:spPr>
            <a:xfrm flipV="1">
              <a:off x="990600" y="4343400"/>
              <a:ext cx="1600200" cy="457200"/>
            </a:xfrm>
            <a:prstGeom prst="curvedConnector3">
              <a:avLst>
                <a:gd name="adj1" fmla="val 50000"/>
              </a:avLst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urved Connector 215"/>
            <p:cNvCxnSpPr/>
            <p:nvPr/>
          </p:nvCxnSpPr>
          <p:spPr>
            <a:xfrm>
              <a:off x="2590800" y="4343400"/>
              <a:ext cx="2209800" cy="152400"/>
            </a:xfrm>
            <a:prstGeom prst="curvedConnector3">
              <a:avLst>
                <a:gd name="adj1" fmla="val 50000"/>
              </a:avLst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Curved Connector 216"/>
            <p:cNvCxnSpPr/>
            <p:nvPr/>
          </p:nvCxnSpPr>
          <p:spPr>
            <a:xfrm>
              <a:off x="4800600" y="4495800"/>
              <a:ext cx="914400" cy="457200"/>
            </a:xfrm>
            <a:prstGeom prst="curvedConnector3">
              <a:avLst>
                <a:gd name="adj1" fmla="val 50000"/>
              </a:avLst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Curved Connector 217"/>
            <p:cNvCxnSpPr/>
            <p:nvPr/>
          </p:nvCxnSpPr>
          <p:spPr>
            <a:xfrm flipV="1">
              <a:off x="5715000" y="3810000"/>
              <a:ext cx="1295400" cy="1143000"/>
            </a:xfrm>
            <a:prstGeom prst="curvedConnector3">
              <a:avLst>
                <a:gd name="adj1" fmla="val 50000"/>
              </a:avLst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9" name="Rounded Rectangle 218"/>
            <p:cNvSpPr/>
            <p:nvPr/>
          </p:nvSpPr>
          <p:spPr>
            <a:xfrm>
              <a:off x="1524000" y="3733800"/>
              <a:ext cx="381000" cy="3048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en-US" altLang="ko-KR">
                <a:solidFill>
                  <a:srgbClr val="FFFFFF"/>
                </a:solidFill>
                <a:latin typeface="Calibri" pitchFamily="34" charset="0"/>
                <a:ea typeface="맑은 고딕"/>
                <a:cs typeface="맑은 고딕"/>
              </a:endParaRPr>
            </a:p>
          </p:txBody>
        </p:sp>
        <p:sp>
          <p:nvSpPr>
            <p:cNvPr id="220" name="Rounded Rectangle 219"/>
            <p:cNvSpPr/>
            <p:nvPr/>
          </p:nvSpPr>
          <p:spPr>
            <a:xfrm>
              <a:off x="2209800" y="4648200"/>
              <a:ext cx="381000" cy="3048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en-US" altLang="ko-KR">
                <a:solidFill>
                  <a:srgbClr val="FFFFFF"/>
                </a:solidFill>
                <a:latin typeface="Calibri" pitchFamily="34" charset="0"/>
                <a:ea typeface="맑은 고딕"/>
                <a:cs typeface="맑은 고딕"/>
              </a:endParaRPr>
            </a:p>
          </p:txBody>
        </p:sp>
        <p:sp>
          <p:nvSpPr>
            <p:cNvPr id="221" name="Rounded Rectangle 220"/>
            <p:cNvSpPr/>
            <p:nvPr/>
          </p:nvSpPr>
          <p:spPr>
            <a:xfrm>
              <a:off x="2895600" y="3733800"/>
              <a:ext cx="381000" cy="3048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en-US" altLang="ko-KR">
                <a:solidFill>
                  <a:srgbClr val="FFFFFF"/>
                </a:solidFill>
                <a:latin typeface="Calibri" pitchFamily="34" charset="0"/>
                <a:ea typeface="맑은 고딕"/>
                <a:cs typeface="맑은 고딕"/>
              </a:endParaRPr>
            </a:p>
          </p:txBody>
        </p:sp>
        <p:sp>
          <p:nvSpPr>
            <p:cNvPr id="222" name="Rounded Rectangle 221"/>
            <p:cNvSpPr/>
            <p:nvPr/>
          </p:nvSpPr>
          <p:spPr>
            <a:xfrm>
              <a:off x="3352800" y="4648200"/>
              <a:ext cx="381000" cy="3048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en-US" altLang="ko-KR">
                <a:solidFill>
                  <a:srgbClr val="FFFFFF"/>
                </a:solidFill>
                <a:latin typeface="Calibri" pitchFamily="34" charset="0"/>
                <a:ea typeface="맑은 고딕"/>
                <a:cs typeface="맑은 고딕"/>
              </a:endParaRPr>
            </a:p>
          </p:txBody>
        </p:sp>
        <p:sp>
          <p:nvSpPr>
            <p:cNvPr id="223" name="Rounded Rectangle 222"/>
            <p:cNvSpPr/>
            <p:nvPr/>
          </p:nvSpPr>
          <p:spPr>
            <a:xfrm>
              <a:off x="4114800" y="3810000"/>
              <a:ext cx="381000" cy="3048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en-US" altLang="ko-KR">
                <a:solidFill>
                  <a:srgbClr val="FFFFFF"/>
                </a:solidFill>
                <a:latin typeface="Calibri" pitchFamily="34" charset="0"/>
                <a:ea typeface="맑은 고딕"/>
                <a:cs typeface="맑은 고딕"/>
              </a:endParaRPr>
            </a:p>
          </p:txBody>
        </p:sp>
        <p:sp>
          <p:nvSpPr>
            <p:cNvPr id="224" name="Rounded Rectangle 223"/>
            <p:cNvSpPr/>
            <p:nvPr/>
          </p:nvSpPr>
          <p:spPr>
            <a:xfrm>
              <a:off x="381000" y="4876800"/>
              <a:ext cx="381000" cy="3048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en-US" altLang="ko-KR">
                <a:solidFill>
                  <a:srgbClr val="FFFFFF"/>
                </a:solidFill>
                <a:latin typeface="Calibri" pitchFamily="34" charset="0"/>
                <a:ea typeface="맑은 고딕"/>
                <a:cs typeface="맑은 고딕"/>
              </a:endParaRPr>
            </a:p>
          </p:txBody>
        </p:sp>
        <p:sp>
          <p:nvSpPr>
            <p:cNvPr id="225" name="Rounded Rectangle 224"/>
            <p:cNvSpPr/>
            <p:nvPr/>
          </p:nvSpPr>
          <p:spPr>
            <a:xfrm>
              <a:off x="5334000" y="3962400"/>
              <a:ext cx="381000" cy="3048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en-US" altLang="ko-KR">
                <a:solidFill>
                  <a:srgbClr val="FFFFFF"/>
                </a:solidFill>
                <a:latin typeface="Calibri" pitchFamily="34" charset="0"/>
                <a:ea typeface="맑은 고딕"/>
                <a:cs typeface="맑은 고딕"/>
              </a:endParaRPr>
            </a:p>
          </p:txBody>
        </p:sp>
        <p:sp>
          <p:nvSpPr>
            <p:cNvPr id="226" name="Rounded Rectangle 225"/>
            <p:cNvSpPr/>
            <p:nvPr/>
          </p:nvSpPr>
          <p:spPr>
            <a:xfrm>
              <a:off x="4800600" y="4800600"/>
              <a:ext cx="381000" cy="3048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en-US" altLang="ko-KR">
                <a:solidFill>
                  <a:srgbClr val="FFFFFF"/>
                </a:solidFill>
                <a:latin typeface="Calibri" pitchFamily="34" charset="0"/>
                <a:ea typeface="맑은 고딕"/>
                <a:cs typeface="맑은 고딕"/>
              </a:endParaRPr>
            </a:p>
          </p:txBody>
        </p:sp>
        <p:cxnSp>
          <p:nvCxnSpPr>
            <p:cNvPr id="227" name="Straight Arrow Connector 226"/>
            <p:cNvCxnSpPr/>
            <p:nvPr/>
          </p:nvCxnSpPr>
          <p:spPr>
            <a:xfrm>
              <a:off x="3276600" y="3886200"/>
              <a:ext cx="1714500" cy="91440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8" name="TextBox 112"/>
            <p:cNvSpPr txBox="1">
              <a:spLocks noChangeArrowheads="1"/>
            </p:cNvSpPr>
            <p:nvPr/>
          </p:nvSpPr>
          <p:spPr bwMode="auto">
            <a:xfrm>
              <a:off x="2971800" y="1733550"/>
              <a:ext cx="3048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>
                <a:buClrTx/>
                <a:buSzTx/>
                <a:buFontTx/>
                <a:buNone/>
              </a:pPr>
              <a:r>
                <a:rPr lang="en-US" altLang="ko-KR" sz="2000">
                  <a:solidFill>
                    <a:schemeClr val="tx1"/>
                  </a:solidFill>
                  <a:latin typeface="Calibri" pitchFamily="34" charset="0"/>
                  <a:ea typeface="맑은 고딕"/>
                  <a:cs typeface="맑은 고딕"/>
                </a:rPr>
                <a:t>S</a:t>
              </a:r>
            </a:p>
          </p:txBody>
        </p:sp>
        <p:sp>
          <p:nvSpPr>
            <p:cNvPr id="229" name="TextBox 113"/>
            <p:cNvSpPr txBox="1">
              <a:spLocks noChangeArrowheads="1"/>
            </p:cNvSpPr>
            <p:nvPr/>
          </p:nvSpPr>
          <p:spPr bwMode="auto">
            <a:xfrm>
              <a:off x="2971800" y="6305550"/>
              <a:ext cx="304800" cy="400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>
                <a:buClrTx/>
                <a:buSzTx/>
                <a:buFontTx/>
                <a:buNone/>
              </a:pPr>
              <a:r>
                <a:rPr lang="en-US" altLang="ko-KR" sz="2000">
                  <a:solidFill>
                    <a:schemeClr val="tx1"/>
                  </a:solidFill>
                  <a:latin typeface="Calibri" pitchFamily="34" charset="0"/>
                  <a:ea typeface="맑은 고딕"/>
                  <a:cs typeface="맑은 고딕"/>
                </a:rPr>
                <a:t>U</a:t>
              </a:r>
            </a:p>
          </p:txBody>
        </p:sp>
        <p:cxnSp>
          <p:nvCxnSpPr>
            <p:cNvPr id="230" name="Straight Arrow Connector 229"/>
            <p:cNvCxnSpPr>
              <a:endCxn id="229" idx="0"/>
            </p:cNvCxnSpPr>
            <p:nvPr/>
          </p:nvCxnSpPr>
          <p:spPr>
            <a:xfrm rot="5400000">
              <a:off x="3019425" y="6048375"/>
              <a:ext cx="361950" cy="15240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Arrow Connector 230"/>
            <p:cNvCxnSpPr>
              <a:endCxn id="208" idx="6"/>
            </p:cNvCxnSpPr>
            <p:nvPr/>
          </p:nvCxnSpPr>
          <p:spPr>
            <a:xfrm rot="5400000">
              <a:off x="3295650" y="5924550"/>
              <a:ext cx="647700" cy="53340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Cloud Callout 231"/>
            <p:cNvSpPr/>
            <p:nvPr/>
          </p:nvSpPr>
          <p:spPr>
            <a:xfrm>
              <a:off x="914400" y="2667000"/>
              <a:ext cx="4191000" cy="838200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en-US" altLang="ko-KR">
                <a:solidFill>
                  <a:srgbClr val="FFFFFF"/>
                </a:solidFill>
                <a:latin typeface="Calibri" pitchFamily="34" charset="0"/>
                <a:ea typeface="맑은 고딕"/>
                <a:cs typeface="맑은 고딕"/>
              </a:endParaRPr>
            </a:p>
          </p:txBody>
        </p:sp>
        <p:sp>
          <p:nvSpPr>
            <p:cNvPr id="233" name="Cloud Callout 232"/>
            <p:cNvSpPr/>
            <p:nvPr/>
          </p:nvSpPr>
          <p:spPr>
            <a:xfrm>
              <a:off x="1066800" y="5105400"/>
              <a:ext cx="4191000" cy="838200"/>
            </a:xfrm>
            <a:prstGeom prst="cloud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en-US" altLang="ko-KR">
                <a:solidFill>
                  <a:srgbClr val="FFFFFF"/>
                </a:solidFill>
                <a:latin typeface="Calibri" pitchFamily="34" charset="0"/>
                <a:ea typeface="맑은 고딕"/>
                <a:cs typeface="맑은 고딕"/>
              </a:endParaRPr>
            </a:p>
          </p:txBody>
        </p:sp>
        <p:cxnSp>
          <p:nvCxnSpPr>
            <p:cNvPr id="234" name="Straight Arrow Connector 233"/>
            <p:cNvCxnSpPr>
              <a:endCxn id="219" idx="0"/>
            </p:cNvCxnSpPr>
            <p:nvPr/>
          </p:nvCxnSpPr>
          <p:spPr>
            <a:xfrm rot="16200000" flipH="1">
              <a:off x="1543050" y="3562350"/>
              <a:ext cx="304800" cy="3810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Arrow Connector 234"/>
            <p:cNvCxnSpPr>
              <a:stCxn id="232" idx="1"/>
              <a:endCxn id="223" idx="0"/>
            </p:cNvCxnSpPr>
            <p:nvPr/>
          </p:nvCxnSpPr>
          <p:spPr>
            <a:xfrm rot="16200000" flipH="1">
              <a:off x="3504406" y="3009107"/>
              <a:ext cx="306387" cy="129540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Arrow Connector 235"/>
            <p:cNvCxnSpPr>
              <a:endCxn id="221" idx="0"/>
            </p:cNvCxnSpPr>
            <p:nvPr/>
          </p:nvCxnSpPr>
          <p:spPr>
            <a:xfrm rot="10800000" flipV="1">
              <a:off x="3086100" y="3352800"/>
              <a:ext cx="1333500" cy="38100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7" name="Rectangle 236"/>
            <p:cNvSpPr/>
            <p:nvPr/>
          </p:nvSpPr>
          <p:spPr>
            <a:xfrm>
              <a:off x="2220913" y="5919788"/>
              <a:ext cx="381000" cy="228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en-US" altLang="ko-KR">
                <a:solidFill>
                  <a:srgbClr val="FFFFFF"/>
                </a:solidFill>
                <a:latin typeface="Calibri" pitchFamily="34" charset="0"/>
                <a:ea typeface="맑은 고딕"/>
                <a:cs typeface="맑은 고딕"/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2081213" y="3481388"/>
              <a:ext cx="381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en-US" altLang="ko-KR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맑은 고딕"/>
                <a:cs typeface="맑은 고딕"/>
              </a:endParaRPr>
            </a:p>
          </p:txBody>
        </p:sp>
        <p:cxnSp>
          <p:nvCxnSpPr>
            <p:cNvPr id="239" name="Straight Arrow Connector 238"/>
            <p:cNvCxnSpPr>
              <a:stCxn id="224" idx="3"/>
            </p:cNvCxnSpPr>
            <p:nvPr/>
          </p:nvCxnSpPr>
          <p:spPr>
            <a:xfrm>
              <a:off x="762000" y="5029200"/>
              <a:ext cx="609600" cy="38100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Arrow Connector 239"/>
            <p:cNvCxnSpPr>
              <a:stCxn id="222" idx="1"/>
            </p:cNvCxnSpPr>
            <p:nvPr/>
          </p:nvCxnSpPr>
          <p:spPr>
            <a:xfrm rot="10800000" flipV="1">
              <a:off x="2590800" y="4800600"/>
              <a:ext cx="762000" cy="30480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Arrow Connector 240"/>
            <p:cNvCxnSpPr>
              <a:stCxn id="220" idx="2"/>
            </p:cNvCxnSpPr>
            <p:nvPr/>
          </p:nvCxnSpPr>
          <p:spPr>
            <a:xfrm rot="16200000" flipH="1">
              <a:off x="2876550" y="4476750"/>
              <a:ext cx="152400" cy="110490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Arrow Connector 241"/>
            <p:cNvCxnSpPr>
              <a:stCxn id="226" idx="1"/>
            </p:cNvCxnSpPr>
            <p:nvPr/>
          </p:nvCxnSpPr>
          <p:spPr>
            <a:xfrm rot="10800000" flipV="1">
              <a:off x="4114800" y="4953000"/>
              <a:ext cx="685800" cy="15240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Arrow Connector 242"/>
            <p:cNvCxnSpPr/>
            <p:nvPr/>
          </p:nvCxnSpPr>
          <p:spPr>
            <a:xfrm rot="5400000">
              <a:off x="723900" y="4076700"/>
              <a:ext cx="838200" cy="762000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Arrow Connector 243"/>
            <p:cNvCxnSpPr/>
            <p:nvPr/>
          </p:nvCxnSpPr>
          <p:spPr>
            <a:xfrm>
              <a:off x="1905000" y="4038600"/>
              <a:ext cx="1447800" cy="609600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Arrow Connector 244"/>
            <p:cNvCxnSpPr/>
            <p:nvPr/>
          </p:nvCxnSpPr>
          <p:spPr>
            <a:xfrm rot="10800000" flipV="1">
              <a:off x="2400300" y="3886200"/>
              <a:ext cx="495300" cy="762000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Arrow Connector 245"/>
            <p:cNvCxnSpPr/>
            <p:nvPr/>
          </p:nvCxnSpPr>
          <p:spPr>
            <a:xfrm>
              <a:off x="3276600" y="3886200"/>
              <a:ext cx="1714500" cy="914400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Arrow Connector 246"/>
            <p:cNvCxnSpPr/>
            <p:nvPr/>
          </p:nvCxnSpPr>
          <p:spPr>
            <a:xfrm rot="10800000" flipV="1">
              <a:off x="4991100" y="4114800"/>
              <a:ext cx="342900" cy="685800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Arrow Connector 247"/>
            <p:cNvCxnSpPr/>
            <p:nvPr/>
          </p:nvCxnSpPr>
          <p:spPr>
            <a:xfrm>
              <a:off x="4495800" y="3962400"/>
              <a:ext cx="495300" cy="838200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Arrow Connector 248"/>
            <p:cNvCxnSpPr/>
            <p:nvPr/>
          </p:nvCxnSpPr>
          <p:spPr>
            <a:xfrm>
              <a:off x="5715000" y="4114800"/>
              <a:ext cx="533400" cy="762000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Arrow Connector 249"/>
            <p:cNvCxnSpPr/>
            <p:nvPr/>
          </p:nvCxnSpPr>
          <p:spPr>
            <a:xfrm rot="10800000">
              <a:off x="1676400" y="4038600"/>
              <a:ext cx="495300" cy="762000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Arrow Connector 250"/>
            <p:cNvCxnSpPr/>
            <p:nvPr/>
          </p:nvCxnSpPr>
          <p:spPr>
            <a:xfrm rot="5400000" flipH="1" flipV="1">
              <a:off x="3619500" y="4000500"/>
              <a:ext cx="533400" cy="762000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Arrow Connector 251"/>
            <p:cNvCxnSpPr/>
            <p:nvPr/>
          </p:nvCxnSpPr>
          <p:spPr>
            <a:xfrm rot="5400000" flipH="1" flipV="1">
              <a:off x="4171950" y="3486150"/>
              <a:ext cx="533400" cy="1790700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Arrow Connector 252"/>
            <p:cNvCxnSpPr/>
            <p:nvPr/>
          </p:nvCxnSpPr>
          <p:spPr>
            <a:xfrm rot="10800000">
              <a:off x="4305300" y="4114800"/>
              <a:ext cx="1943100" cy="914400"/>
            </a:xfrm>
            <a:prstGeom prst="straightConnector1">
              <a:avLst/>
            </a:prstGeom>
            <a:ln w="254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Arrow Connector 253"/>
            <p:cNvCxnSpPr/>
            <p:nvPr/>
          </p:nvCxnSpPr>
          <p:spPr>
            <a:xfrm rot="5400000">
              <a:off x="723900" y="4076700"/>
              <a:ext cx="838200" cy="762000"/>
            </a:xfrm>
            <a:prstGeom prst="straightConnector1">
              <a:avLst/>
            </a:prstGeom>
            <a:ln w="2222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Arrow Connector 254"/>
            <p:cNvCxnSpPr/>
            <p:nvPr/>
          </p:nvCxnSpPr>
          <p:spPr>
            <a:xfrm rot="10800000">
              <a:off x="1676400" y="4038600"/>
              <a:ext cx="495300" cy="7620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Arrow Connector 255"/>
            <p:cNvCxnSpPr/>
            <p:nvPr/>
          </p:nvCxnSpPr>
          <p:spPr>
            <a:xfrm>
              <a:off x="1905000" y="4038600"/>
              <a:ext cx="1447800" cy="60960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Arrow Connector 256"/>
            <p:cNvCxnSpPr/>
            <p:nvPr/>
          </p:nvCxnSpPr>
          <p:spPr>
            <a:xfrm rot="10800000" flipV="1">
              <a:off x="2400300" y="3886200"/>
              <a:ext cx="495300" cy="76200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Arrow Connector 257"/>
            <p:cNvCxnSpPr/>
            <p:nvPr/>
          </p:nvCxnSpPr>
          <p:spPr>
            <a:xfrm>
              <a:off x="3276600" y="3886200"/>
              <a:ext cx="1714500" cy="91440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Arrow Connector 258"/>
            <p:cNvCxnSpPr/>
            <p:nvPr/>
          </p:nvCxnSpPr>
          <p:spPr>
            <a:xfrm>
              <a:off x="4495800" y="3962400"/>
              <a:ext cx="495300" cy="83820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Arrow Connector 259"/>
            <p:cNvCxnSpPr/>
            <p:nvPr/>
          </p:nvCxnSpPr>
          <p:spPr>
            <a:xfrm rot="10800000" flipV="1">
              <a:off x="4991100" y="4114800"/>
              <a:ext cx="342900" cy="68580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Arrow Connector 260"/>
            <p:cNvCxnSpPr/>
            <p:nvPr/>
          </p:nvCxnSpPr>
          <p:spPr>
            <a:xfrm>
              <a:off x="5715000" y="4114800"/>
              <a:ext cx="533400" cy="762000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Arrow Connector 261"/>
            <p:cNvCxnSpPr/>
            <p:nvPr/>
          </p:nvCxnSpPr>
          <p:spPr>
            <a:xfrm rot="5400000" flipH="1" flipV="1">
              <a:off x="3619500" y="4000500"/>
              <a:ext cx="533400" cy="7620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Arrow Connector 262"/>
            <p:cNvCxnSpPr/>
            <p:nvPr/>
          </p:nvCxnSpPr>
          <p:spPr>
            <a:xfrm rot="5400000" flipH="1" flipV="1">
              <a:off x="4171950" y="3486150"/>
              <a:ext cx="533400" cy="17907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Arrow Connector 263"/>
            <p:cNvCxnSpPr/>
            <p:nvPr/>
          </p:nvCxnSpPr>
          <p:spPr>
            <a:xfrm rot="10800000">
              <a:off x="4305300" y="4114800"/>
              <a:ext cx="1943100" cy="9144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Arrow Connector 264"/>
            <p:cNvCxnSpPr/>
            <p:nvPr/>
          </p:nvCxnSpPr>
          <p:spPr>
            <a:xfrm rot="10800000" flipV="1">
              <a:off x="5254625" y="5181600"/>
              <a:ext cx="1146175" cy="34290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Arrow Connector 265"/>
            <p:cNvCxnSpPr/>
            <p:nvPr/>
          </p:nvCxnSpPr>
          <p:spPr>
            <a:xfrm>
              <a:off x="2057400" y="5867400"/>
              <a:ext cx="914400" cy="638175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Arrow Connector 266"/>
            <p:cNvCxnSpPr/>
            <p:nvPr/>
          </p:nvCxnSpPr>
          <p:spPr>
            <a:xfrm>
              <a:off x="3429000" y="1943100"/>
              <a:ext cx="762000" cy="723900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Arrow Connector 267"/>
            <p:cNvCxnSpPr/>
            <p:nvPr/>
          </p:nvCxnSpPr>
          <p:spPr>
            <a:xfrm>
              <a:off x="1905000" y="3886200"/>
              <a:ext cx="990600" cy="1588"/>
            </a:xfrm>
            <a:prstGeom prst="straightConnector1">
              <a:avLst/>
            </a:prstGeom>
            <a:ln w="25400">
              <a:solidFill>
                <a:schemeClr val="bg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9" name="Rounded Rectangle 268"/>
            <p:cNvSpPr/>
            <p:nvPr/>
          </p:nvSpPr>
          <p:spPr>
            <a:xfrm>
              <a:off x="6248400" y="4876800"/>
              <a:ext cx="381000" cy="30480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buClrTx/>
                <a:buSzTx/>
                <a:buFontTx/>
                <a:buNone/>
              </a:pPr>
              <a:endParaRPr lang="en-US" altLang="ko-KR">
                <a:solidFill>
                  <a:srgbClr val="FFFFFF"/>
                </a:solidFill>
                <a:latin typeface="Calibri" pitchFamily="34" charset="0"/>
                <a:ea typeface="맑은 고딕"/>
                <a:cs typeface="맑은 고딕"/>
              </a:endParaRPr>
            </a:p>
          </p:txBody>
        </p:sp>
      </p:grpSp>
      <p:sp>
        <p:nvSpPr>
          <p:cNvPr id="271" name="Rectangle 270"/>
          <p:cNvSpPr/>
          <p:nvPr/>
        </p:nvSpPr>
        <p:spPr>
          <a:xfrm>
            <a:off x="-304800" y="3657600"/>
            <a:ext cx="6858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Rectangle 271"/>
          <p:cNvSpPr/>
          <p:nvPr/>
        </p:nvSpPr>
        <p:spPr>
          <a:xfrm>
            <a:off x="4724400" y="3657600"/>
            <a:ext cx="6858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8013" cy="1141412"/>
          </a:xfrm>
        </p:spPr>
        <p:txBody>
          <a:bodyPr lIns="91440" tIns="45720" rIns="91440" bIns="45720"/>
          <a:lstStyle/>
          <a:p>
            <a:pPr defTabSz="914400"/>
            <a:r>
              <a:rPr lang="en-US" altLang="zh-CN" sz="3600" dirty="0"/>
              <a:t>Tighter cut set bounding approach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8013" cy="4524375"/>
          </a:xfrm>
        </p:spPr>
        <p:txBody>
          <a:bodyPr lIns="91440" tIns="45720" rIns="91440" bIns="45720"/>
          <a:lstStyle/>
          <a:p>
            <a:pPr defTabSz="914400"/>
            <a:r>
              <a:rPr lang="en-US" altLang="zh-CN" sz="2000" dirty="0"/>
              <a:t>The two-node cut set bounding approach is equivalent to adding reliable, infinite-capacity bidirectional links between each pair of nodes on each side of the cut        </a:t>
            </a:r>
          </a:p>
          <a:p>
            <a:pPr defTabSz="914400"/>
            <a:r>
              <a:rPr lang="en-US" altLang="zh-CN" sz="2000" dirty="0"/>
              <a:t>Tighter bounds can be obtained </a:t>
            </a:r>
            <a:r>
              <a:rPr lang="en-US" altLang="zh-CN" sz="2000" dirty="0" smtClean="0"/>
              <a:t>by taking into account which forward links affect or are affected by which feedback links </a:t>
            </a:r>
          </a:p>
          <a:p>
            <a:pPr defTabSz="914400">
              <a:buFont typeface="Arial" pitchFamily="34" charset="0"/>
              <a:buChar char="•"/>
            </a:pPr>
            <a:r>
              <a:rPr lang="en-US" altLang="zh-CN" sz="2000" dirty="0" smtClean="0"/>
              <a:t>Equivalent to adding a link (</a:t>
            </a:r>
            <a:r>
              <a:rPr lang="en-US" altLang="zh-CN" sz="2000" dirty="0" err="1" smtClean="0"/>
              <a:t>i,j</a:t>
            </a:r>
            <a:r>
              <a:rPr lang="en-US" altLang="zh-CN" sz="2000" dirty="0" smtClean="0"/>
              <a:t>) only if there is a directed path from node </a:t>
            </a:r>
            <a:r>
              <a:rPr lang="en-US" altLang="zh-CN" sz="2000" dirty="0" err="1" smtClean="0"/>
              <a:t>i</a:t>
            </a:r>
            <a:r>
              <a:rPr lang="en-US" altLang="zh-CN" sz="2000" dirty="0" smtClean="0"/>
              <a:t> to node j on that does not cross the cut</a:t>
            </a:r>
            <a:endParaRPr lang="en-US" altLang="zh-CN" sz="2000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defTabSz="914400">
              <a:buClrTx/>
              <a:buSzTx/>
              <a:buFontTx/>
              <a:buNone/>
            </a:pPr>
            <a:fld id="{2D55DDDB-1CD6-4960-A0C7-490796DAF805}" type="slidenum">
              <a:rPr lang="en-US" altLang="ko-KR" sz="1200">
                <a:solidFill>
                  <a:srgbClr val="898989"/>
                </a:solidFill>
                <a:latin typeface="Calibri" pitchFamily="34" charset="0"/>
                <a:ea typeface="맑은 고딕"/>
                <a:cs typeface="맑은 고딕"/>
              </a:rPr>
              <a:pPr algn="r" defTabSz="914400">
                <a:buClrTx/>
                <a:buSzTx/>
                <a:buFontTx/>
                <a:buNone/>
              </a:pPr>
              <a:t>31</a:t>
            </a:fld>
            <a:endParaRPr lang="en-US" altLang="ko-KR" sz="1200">
              <a:solidFill>
                <a:srgbClr val="898989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cxnSp>
        <p:nvCxnSpPr>
          <p:cNvPr id="76" name="Straight Arrow Connector 75"/>
          <p:cNvCxnSpPr>
            <a:stCxn id="84" idx="3"/>
            <a:endCxn id="86" idx="1"/>
          </p:cNvCxnSpPr>
          <p:nvPr/>
        </p:nvCxnSpPr>
        <p:spPr>
          <a:xfrm>
            <a:off x="5670550" y="4686300"/>
            <a:ext cx="673100" cy="1588"/>
          </a:xfrm>
          <a:prstGeom prst="straightConnector1">
            <a:avLst/>
          </a:prstGeom>
          <a:ln w="76200"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78"/>
          <p:cNvCxnSpPr/>
          <p:nvPr/>
        </p:nvCxnSpPr>
        <p:spPr>
          <a:xfrm>
            <a:off x="4114800" y="4762500"/>
            <a:ext cx="933450" cy="838200"/>
          </a:xfrm>
          <a:prstGeom prst="curved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/>
          <p:nvPr/>
        </p:nvCxnSpPr>
        <p:spPr>
          <a:xfrm flipV="1">
            <a:off x="5048250" y="5143500"/>
            <a:ext cx="1089025" cy="457200"/>
          </a:xfrm>
          <a:prstGeom prst="curvedConnector3">
            <a:avLst>
              <a:gd name="adj1" fmla="val 50000"/>
            </a:avLst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/>
          <p:nvPr/>
        </p:nvCxnSpPr>
        <p:spPr>
          <a:xfrm>
            <a:off x="6137275" y="5143500"/>
            <a:ext cx="1503363" cy="152400"/>
          </a:xfrm>
          <a:prstGeom prst="curvedConnector3">
            <a:avLst>
              <a:gd name="adj1" fmla="val 50000"/>
            </a:avLst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urved Connector 81"/>
          <p:cNvCxnSpPr/>
          <p:nvPr/>
        </p:nvCxnSpPr>
        <p:spPr>
          <a:xfrm>
            <a:off x="7640638" y="5295900"/>
            <a:ext cx="622300" cy="457200"/>
          </a:xfrm>
          <a:prstGeom prst="curvedConnector3">
            <a:avLst>
              <a:gd name="adj1" fmla="val 50000"/>
            </a:avLst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2"/>
          <p:cNvCxnSpPr/>
          <p:nvPr/>
        </p:nvCxnSpPr>
        <p:spPr>
          <a:xfrm flipV="1">
            <a:off x="8262938" y="4610100"/>
            <a:ext cx="881062" cy="1143000"/>
          </a:xfrm>
          <a:prstGeom prst="curvedConnector3">
            <a:avLst>
              <a:gd name="adj1" fmla="val 50000"/>
            </a:avLst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ounded Rectangle 83"/>
          <p:cNvSpPr/>
          <p:nvPr/>
        </p:nvSpPr>
        <p:spPr>
          <a:xfrm>
            <a:off x="5410200" y="4533900"/>
            <a:ext cx="26035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5876925" y="5448300"/>
            <a:ext cx="26035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6343650" y="4533900"/>
            <a:ext cx="26035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6654800" y="5448300"/>
            <a:ext cx="26035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7173913" y="4610100"/>
            <a:ext cx="258762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8002588" y="4762500"/>
            <a:ext cx="26035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7640638" y="5600700"/>
            <a:ext cx="258762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6604000" y="4686300"/>
            <a:ext cx="1166813" cy="9144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ounded Rectangle 92"/>
          <p:cNvSpPr/>
          <p:nvPr/>
        </p:nvSpPr>
        <p:spPr>
          <a:xfrm>
            <a:off x="8624888" y="5676900"/>
            <a:ext cx="26035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cxnSp>
        <p:nvCxnSpPr>
          <p:cNvPr id="101" name="Straight Arrow Connector 100"/>
          <p:cNvCxnSpPr>
            <a:stCxn id="86" idx="3"/>
          </p:cNvCxnSpPr>
          <p:nvPr/>
        </p:nvCxnSpPr>
        <p:spPr>
          <a:xfrm flipV="1">
            <a:off x="6604000" y="4419600"/>
            <a:ext cx="711200" cy="266700"/>
          </a:xfrm>
          <a:prstGeom prst="straightConnector1">
            <a:avLst/>
          </a:prstGeom>
          <a:ln w="76200">
            <a:headEnd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5789613" y="4281488"/>
            <a:ext cx="26035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cxnSp>
        <p:nvCxnSpPr>
          <p:cNvPr id="107" name="Straight Arrow Connector 106"/>
          <p:cNvCxnSpPr>
            <a:stCxn id="84" idx="2"/>
            <a:endCxn id="85" idx="0"/>
          </p:cNvCxnSpPr>
          <p:nvPr/>
        </p:nvCxnSpPr>
        <p:spPr>
          <a:xfrm rot="16200000" flipH="1">
            <a:off x="5468938" y="4910137"/>
            <a:ext cx="609600" cy="46672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5670550" y="4838700"/>
            <a:ext cx="984250" cy="6096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6604000" y="4686300"/>
            <a:ext cx="1166813" cy="9144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rot="10800000" flipV="1">
            <a:off x="7770813" y="4914900"/>
            <a:ext cx="231775" cy="6858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>
            <a:off x="7432675" y="4762500"/>
            <a:ext cx="338138" cy="8382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8262938" y="4914900"/>
            <a:ext cx="361950" cy="7620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85" idx="0"/>
            <a:endCxn id="86" idx="1"/>
          </p:cNvCxnSpPr>
          <p:nvPr/>
        </p:nvCxnSpPr>
        <p:spPr>
          <a:xfrm rot="5400000" flipH="1" flipV="1">
            <a:off x="5794375" y="4899025"/>
            <a:ext cx="762000" cy="33655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rot="5400000" flipH="1" flipV="1">
            <a:off x="6751638" y="4922837"/>
            <a:ext cx="533400" cy="517525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rot="5400000" flipH="1" flipV="1">
            <a:off x="7127082" y="4572793"/>
            <a:ext cx="533400" cy="1217613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85" idx="0"/>
            <a:endCxn id="86" idx="1"/>
          </p:cNvCxnSpPr>
          <p:nvPr/>
        </p:nvCxnSpPr>
        <p:spPr>
          <a:xfrm rot="5400000" flipH="1" flipV="1">
            <a:off x="5794375" y="4899025"/>
            <a:ext cx="762000" cy="3365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5670550" y="4838700"/>
            <a:ext cx="984250" cy="6096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84" idx="2"/>
          </p:cNvCxnSpPr>
          <p:nvPr/>
        </p:nvCxnSpPr>
        <p:spPr>
          <a:xfrm rot="16200000" flipH="1">
            <a:off x="5468938" y="4910137"/>
            <a:ext cx="609600" cy="466725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6604000" y="4686300"/>
            <a:ext cx="1166813" cy="9144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>
            <a:off x="7432675" y="4762500"/>
            <a:ext cx="338138" cy="8382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rot="10800000" flipV="1">
            <a:off x="7770813" y="4914900"/>
            <a:ext cx="231775" cy="6858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8262938" y="4914900"/>
            <a:ext cx="361950" cy="7620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 rot="5400000" flipH="1" flipV="1">
            <a:off x="6751638" y="4922837"/>
            <a:ext cx="533400" cy="5175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 rot="5400000" flipH="1" flipV="1">
            <a:off x="7127082" y="4572793"/>
            <a:ext cx="533400" cy="121761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307" idx="0"/>
            <a:endCxn id="91" idx="1"/>
          </p:cNvCxnSpPr>
          <p:nvPr/>
        </p:nvCxnSpPr>
        <p:spPr>
          <a:xfrm rot="5400000" flipH="1" flipV="1">
            <a:off x="7115969" y="5418931"/>
            <a:ext cx="190500" cy="858838"/>
          </a:xfrm>
          <a:prstGeom prst="straightConnector1">
            <a:avLst/>
          </a:prstGeom>
          <a:ln w="76200"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ectangle 132"/>
          <p:cNvSpPr/>
          <p:nvPr/>
        </p:nvSpPr>
        <p:spPr>
          <a:xfrm>
            <a:off x="8618538" y="4610100"/>
            <a:ext cx="52546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cxnSp>
        <p:nvCxnSpPr>
          <p:cNvPr id="136" name="Straight Arrow Connector 135"/>
          <p:cNvCxnSpPr>
            <a:endCxn id="90" idx="1"/>
          </p:cNvCxnSpPr>
          <p:nvPr/>
        </p:nvCxnSpPr>
        <p:spPr>
          <a:xfrm>
            <a:off x="7315200" y="4419600"/>
            <a:ext cx="687388" cy="495300"/>
          </a:xfrm>
          <a:prstGeom prst="straightConnector1">
            <a:avLst/>
          </a:prstGeom>
          <a:ln w="76200"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6891338" y="5600700"/>
            <a:ext cx="749300" cy="152400"/>
          </a:xfrm>
          <a:prstGeom prst="straightConnector1">
            <a:avLst/>
          </a:prstGeom>
          <a:ln w="76200"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Arrow Connector 249"/>
          <p:cNvCxnSpPr>
            <a:stCxn id="85" idx="3"/>
            <a:endCxn id="307" idx="0"/>
          </p:cNvCxnSpPr>
          <p:nvPr/>
        </p:nvCxnSpPr>
        <p:spPr>
          <a:xfrm>
            <a:off x="6137275" y="5600700"/>
            <a:ext cx="644525" cy="342900"/>
          </a:xfrm>
          <a:prstGeom prst="straightConnector1">
            <a:avLst/>
          </a:prstGeom>
          <a:ln w="76200">
            <a:headEnd w="sm" len="sm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Arrow Connector 253"/>
          <p:cNvCxnSpPr>
            <a:stCxn id="260" idx="3"/>
            <a:endCxn id="262" idx="1"/>
          </p:cNvCxnSpPr>
          <p:nvPr/>
        </p:nvCxnSpPr>
        <p:spPr bwMode="auto">
          <a:xfrm>
            <a:off x="717550" y="4686300"/>
            <a:ext cx="673100" cy="1588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urved Connector 254"/>
          <p:cNvCxnSpPr/>
          <p:nvPr/>
        </p:nvCxnSpPr>
        <p:spPr bwMode="auto">
          <a:xfrm>
            <a:off x="-838200" y="4762500"/>
            <a:ext cx="933450" cy="838200"/>
          </a:xfrm>
          <a:prstGeom prst="curved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Curved Connector 255"/>
          <p:cNvCxnSpPr/>
          <p:nvPr/>
        </p:nvCxnSpPr>
        <p:spPr bwMode="auto">
          <a:xfrm flipV="1">
            <a:off x="95250" y="5143500"/>
            <a:ext cx="1089025" cy="457200"/>
          </a:xfrm>
          <a:prstGeom prst="curvedConnector3">
            <a:avLst>
              <a:gd name="adj1" fmla="val 50000"/>
            </a:avLst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urved Connector 256"/>
          <p:cNvCxnSpPr/>
          <p:nvPr/>
        </p:nvCxnSpPr>
        <p:spPr bwMode="auto">
          <a:xfrm>
            <a:off x="1184275" y="5143500"/>
            <a:ext cx="1503363" cy="152400"/>
          </a:xfrm>
          <a:prstGeom prst="curvedConnector3">
            <a:avLst>
              <a:gd name="adj1" fmla="val 50000"/>
            </a:avLst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urved Connector 257"/>
          <p:cNvCxnSpPr/>
          <p:nvPr/>
        </p:nvCxnSpPr>
        <p:spPr bwMode="auto">
          <a:xfrm>
            <a:off x="2687638" y="5295900"/>
            <a:ext cx="622300" cy="457200"/>
          </a:xfrm>
          <a:prstGeom prst="curvedConnector3">
            <a:avLst>
              <a:gd name="adj1" fmla="val 50000"/>
            </a:avLst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urved Connector 258"/>
          <p:cNvCxnSpPr/>
          <p:nvPr/>
        </p:nvCxnSpPr>
        <p:spPr bwMode="auto">
          <a:xfrm flipV="1">
            <a:off x="3309938" y="4610100"/>
            <a:ext cx="881062" cy="1143000"/>
          </a:xfrm>
          <a:prstGeom prst="curvedConnector3">
            <a:avLst>
              <a:gd name="adj1" fmla="val 50000"/>
            </a:avLst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Rounded Rectangle 259"/>
          <p:cNvSpPr/>
          <p:nvPr/>
        </p:nvSpPr>
        <p:spPr bwMode="auto">
          <a:xfrm>
            <a:off x="457201" y="4533900"/>
            <a:ext cx="26035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261" name="Rounded Rectangle 260"/>
          <p:cNvSpPr/>
          <p:nvPr/>
        </p:nvSpPr>
        <p:spPr bwMode="auto">
          <a:xfrm>
            <a:off x="923925" y="5448300"/>
            <a:ext cx="26035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262" name="Rounded Rectangle 261"/>
          <p:cNvSpPr/>
          <p:nvPr/>
        </p:nvSpPr>
        <p:spPr bwMode="auto">
          <a:xfrm>
            <a:off x="1390650" y="4533900"/>
            <a:ext cx="26035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263" name="Rounded Rectangle 262"/>
          <p:cNvSpPr/>
          <p:nvPr/>
        </p:nvSpPr>
        <p:spPr bwMode="auto">
          <a:xfrm>
            <a:off x="1701800" y="5448300"/>
            <a:ext cx="26035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264" name="Rounded Rectangle 263"/>
          <p:cNvSpPr/>
          <p:nvPr/>
        </p:nvSpPr>
        <p:spPr bwMode="auto">
          <a:xfrm>
            <a:off x="2220913" y="4610100"/>
            <a:ext cx="258762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265" name="Rounded Rectangle 264"/>
          <p:cNvSpPr/>
          <p:nvPr/>
        </p:nvSpPr>
        <p:spPr bwMode="auto">
          <a:xfrm>
            <a:off x="3049588" y="4762500"/>
            <a:ext cx="26035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266" name="Rounded Rectangle 265"/>
          <p:cNvSpPr/>
          <p:nvPr/>
        </p:nvSpPr>
        <p:spPr bwMode="auto">
          <a:xfrm>
            <a:off x="2687638" y="5600700"/>
            <a:ext cx="258762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cxnSp>
        <p:nvCxnSpPr>
          <p:cNvPr id="267" name="Straight Arrow Connector 266"/>
          <p:cNvCxnSpPr/>
          <p:nvPr/>
        </p:nvCxnSpPr>
        <p:spPr bwMode="auto">
          <a:xfrm>
            <a:off x="1651000" y="4686300"/>
            <a:ext cx="1166813" cy="9144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Rounded Rectangle 267"/>
          <p:cNvSpPr/>
          <p:nvPr/>
        </p:nvSpPr>
        <p:spPr bwMode="auto">
          <a:xfrm>
            <a:off x="3671888" y="5676900"/>
            <a:ext cx="26035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cxnSp>
        <p:nvCxnSpPr>
          <p:cNvPr id="269" name="Straight Arrow Connector 268"/>
          <p:cNvCxnSpPr>
            <a:endCxn id="260" idx="0"/>
          </p:cNvCxnSpPr>
          <p:nvPr/>
        </p:nvCxnSpPr>
        <p:spPr bwMode="auto">
          <a:xfrm rot="16200000" flipH="1">
            <a:off x="422275" y="4368800"/>
            <a:ext cx="304800" cy="254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269"/>
          <p:cNvCxnSpPr>
            <a:endCxn id="264" idx="0"/>
          </p:cNvCxnSpPr>
          <p:nvPr/>
        </p:nvCxnSpPr>
        <p:spPr bwMode="auto">
          <a:xfrm rot="16200000" flipH="1">
            <a:off x="1756569" y="4015582"/>
            <a:ext cx="306387" cy="88265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/>
          <p:cNvCxnSpPr>
            <a:stCxn id="262" idx="0"/>
          </p:cNvCxnSpPr>
          <p:nvPr/>
        </p:nvCxnSpPr>
        <p:spPr bwMode="auto">
          <a:xfrm rot="5400000" flipH="1" flipV="1">
            <a:off x="1884362" y="3827463"/>
            <a:ext cx="342900" cy="1069975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Rectangle 271"/>
          <p:cNvSpPr/>
          <p:nvPr/>
        </p:nvSpPr>
        <p:spPr bwMode="auto">
          <a:xfrm>
            <a:off x="836613" y="4281488"/>
            <a:ext cx="26035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cxnSp>
        <p:nvCxnSpPr>
          <p:cNvPr id="273" name="Straight Arrow Connector 272"/>
          <p:cNvCxnSpPr>
            <a:stCxn id="263" idx="1"/>
          </p:cNvCxnSpPr>
          <p:nvPr/>
        </p:nvCxnSpPr>
        <p:spPr bwMode="auto">
          <a:xfrm rot="10800000" flipV="1">
            <a:off x="1184275" y="5600700"/>
            <a:ext cx="517525" cy="3048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Arrow Connector 273"/>
          <p:cNvCxnSpPr>
            <a:stCxn id="260" idx="2"/>
            <a:endCxn id="261" idx="0"/>
          </p:cNvCxnSpPr>
          <p:nvPr/>
        </p:nvCxnSpPr>
        <p:spPr bwMode="auto">
          <a:xfrm rot="16200000" flipH="1">
            <a:off x="515938" y="4910137"/>
            <a:ext cx="609600" cy="46672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Arrow Connector 274"/>
          <p:cNvCxnSpPr>
            <a:endCxn id="266" idx="1"/>
          </p:cNvCxnSpPr>
          <p:nvPr/>
        </p:nvCxnSpPr>
        <p:spPr bwMode="auto">
          <a:xfrm flipV="1">
            <a:off x="1828800" y="5753100"/>
            <a:ext cx="858838" cy="3429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Arrow Connector 275"/>
          <p:cNvCxnSpPr/>
          <p:nvPr/>
        </p:nvCxnSpPr>
        <p:spPr bwMode="auto">
          <a:xfrm>
            <a:off x="717550" y="4838700"/>
            <a:ext cx="984250" cy="6096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Arrow Connector 276"/>
          <p:cNvCxnSpPr/>
          <p:nvPr/>
        </p:nvCxnSpPr>
        <p:spPr bwMode="auto">
          <a:xfrm>
            <a:off x="1651000" y="4686300"/>
            <a:ext cx="1166813" cy="9144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Arrow Connector 277"/>
          <p:cNvCxnSpPr/>
          <p:nvPr/>
        </p:nvCxnSpPr>
        <p:spPr bwMode="auto">
          <a:xfrm rot="10800000" flipV="1">
            <a:off x="2817813" y="4914900"/>
            <a:ext cx="231775" cy="6858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Arrow Connector 278"/>
          <p:cNvCxnSpPr/>
          <p:nvPr/>
        </p:nvCxnSpPr>
        <p:spPr bwMode="auto">
          <a:xfrm>
            <a:off x="2479676" y="4762500"/>
            <a:ext cx="338138" cy="8382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Arrow Connector 279"/>
          <p:cNvCxnSpPr/>
          <p:nvPr/>
        </p:nvCxnSpPr>
        <p:spPr bwMode="auto">
          <a:xfrm>
            <a:off x="3309938" y="4914900"/>
            <a:ext cx="361950" cy="76200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Arrow Connector 280"/>
          <p:cNvCxnSpPr>
            <a:stCxn id="261" idx="0"/>
            <a:endCxn id="262" idx="1"/>
          </p:cNvCxnSpPr>
          <p:nvPr/>
        </p:nvCxnSpPr>
        <p:spPr bwMode="auto">
          <a:xfrm rot="5400000" flipH="1" flipV="1">
            <a:off x="841376" y="4899025"/>
            <a:ext cx="762000" cy="336550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Arrow Connector 281"/>
          <p:cNvCxnSpPr/>
          <p:nvPr/>
        </p:nvCxnSpPr>
        <p:spPr bwMode="auto">
          <a:xfrm rot="5400000" flipH="1" flipV="1">
            <a:off x="1798638" y="4922837"/>
            <a:ext cx="533400" cy="517525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Arrow Connector 282"/>
          <p:cNvCxnSpPr/>
          <p:nvPr/>
        </p:nvCxnSpPr>
        <p:spPr bwMode="auto">
          <a:xfrm rot="5400000" flipH="1" flipV="1">
            <a:off x="2174082" y="4572793"/>
            <a:ext cx="533400" cy="1217613"/>
          </a:xfrm>
          <a:prstGeom prst="straightConnector1">
            <a:avLst/>
          </a:prstGeom>
          <a:ln w="254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Arrow Connector 283"/>
          <p:cNvCxnSpPr>
            <a:stCxn id="261" idx="0"/>
            <a:endCxn id="262" idx="1"/>
          </p:cNvCxnSpPr>
          <p:nvPr/>
        </p:nvCxnSpPr>
        <p:spPr bwMode="auto">
          <a:xfrm rot="5400000" flipH="1" flipV="1">
            <a:off x="841376" y="4899025"/>
            <a:ext cx="762000" cy="3365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Arrow Connector 284"/>
          <p:cNvCxnSpPr/>
          <p:nvPr/>
        </p:nvCxnSpPr>
        <p:spPr bwMode="auto">
          <a:xfrm>
            <a:off x="717550" y="4838700"/>
            <a:ext cx="984250" cy="6096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Arrow Connector 285"/>
          <p:cNvCxnSpPr>
            <a:stCxn id="260" idx="2"/>
          </p:cNvCxnSpPr>
          <p:nvPr/>
        </p:nvCxnSpPr>
        <p:spPr bwMode="auto">
          <a:xfrm rot="16200000" flipH="1">
            <a:off x="515938" y="4910137"/>
            <a:ext cx="609600" cy="466725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Arrow Connector 286"/>
          <p:cNvCxnSpPr/>
          <p:nvPr/>
        </p:nvCxnSpPr>
        <p:spPr bwMode="auto">
          <a:xfrm>
            <a:off x="1651000" y="4686300"/>
            <a:ext cx="1166813" cy="9144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Arrow Connector 287"/>
          <p:cNvCxnSpPr/>
          <p:nvPr/>
        </p:nvCxnSpPr>
        <p:spPr bwMode="auto">
          <a:xfrm>
            <a:off x="2479676" y="4762500"/>
            <a:ext cx="338138" cy="8382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Arrow Connector 288"/>
          <p:cNvCxnSpPr/>
          <p:nvPr/>
        </p:nvCxnSpPr>
        <p:spPr bwMode="auto">
          <a:xfrm rot="10800000" flipV="1">
            <a:off x="2817813" y="4914900"/>
            <a:ext cx="231775" cy="6858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Arrow Connector 289"/>
          <p:cNvCxnSpPr/>
          <p:nvPr/>
        </p:nvCxnSpPr>
        <p:spPr bwMode="auto">
          <a:xfrm>
            <a:off x="3309938" y="4914900"/>
            <a:ext cx="361950" cy="762000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Arrow Connector 290"/>
          <p:cNvCxnSpPr/>
          <p:nvPr/>
        </p:nvCxnSpPr>
        <p:spPr bwMode="auto">
          <a:xfrm rot="5400000" flipH="1" flipV="1">
            <a:off x="1798638" y="4922837"/>
            <a:ext cx="533400" cy="5175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Arrow Connector 291"/>
          <p:cNvCxnSpPr/>
          <p:nvPr/>
        </p:nvCxnSpPr>
        <p:spPr bwMode="auto">
          <a:xfrm rot="5400000" flipH="1" flipV="1">
            <a:off x="2174082" y="4572793"/>
            <a:ext cx="533400" cy="121761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Arrow Connector 292"/>
          <p:cNvCxnSpPr/>
          <p:nvPr/>
        </p:nvCxnSpPr>
        <p:spPr bwMode="auto">
          <a:xfrm rot="10800000" flipV="1">
            <a:off x="2995613" y="5981700"/>
            <a:ext cx="781050" cy="3429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Rectangle 293"/>
          <p:cNvSpPr/>
          <p:nvPr/>
        </p:nvSpPr>
        <p:spPr bwMode="auto">
          <a:xfrm>
            <a:off x="3665538" y="4610100"/>
            <a:ext cx="525462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295" name="Rectangle 294"/>
          <p:cNvSpPr/>
          <p:nvPr/>
        </p:nvSpPr>
        <p:spPr bwMode="auto">
          <a:xfrm>
            <a:off x="-838200" y="4762500"/>
            <a:ext cx="1147763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cxnSp>
        <p:nvCxnSpPr>
          <p:cNvPr id="296" name="Straight Arrow Connector 295"/>
          <p:cNvCxnSpPr>
            <a:stCxn id="111" idx="2"/>
          </p:cNvCxnSpPr>
          <p:nvPr/>
        </p:nvCxnSpPr>
        <p:spPr bwMode="auto">
          <a:xfrm rot="16200000" flipH="1">
            <a:off x="2740818" y="4323556"/>
            <a:ext cx="419100" cy="458787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Arrow Connector 296"/>
          <p:cNvCxnSpPr/>
          <p:nvPr/>
        </p:nvCxnSpPr>
        <p:spPr bwMode="auto">
          <a:xfrm>
            <a:off x="1938338" y="5600700"/>
            <a:ext cx="749300" cy="152400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Arrow Connector 297"/>
          <p:cNvCxnSpPr/>
          <p:nvPr/>
        </p:nvCxnSpPr>
        <p:spPr bwMode="auto">
          <a:xfrm>
            <a:off x="1054100" y="5753100"/>
            <a:ext cx="774702" cy="342902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/>
        </p:nvSpPr>
        <p:spPr>
          <a:xfrm>
            <a:off x="4114800" y="4762500"/>
            <a:ext cx="1147763" cy="1104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135" name="Right Arrow 134"/>
          <p:cNvSpPr/>
          <p:nvPr/>
        </p:nvSpPr>
        <p:spPr>
          <a:xfrm>
            <a:off x="3962400" y="4800600"/>
            <a:ext cx="1143000" cy="4572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307" name="TextBox 306"/>
          <p:cNvSpPr txBox="1">
            <a:spLocks noChangeArrowheads="1"/>
          </p:cNvSpPr>
          <p:nvPr/>
        </p:nvSpPr>
        <p:spPr bwMode="auto">
          <a:xfrm>
            <a:off x="5562600" y="5943600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altLang="zh-CN" sz="2400" dirty="0">
                <a:solidFill>
                  <a:schemeClr val="tx1"/>
                </a:solidFill>
                <a:latin typeface="Calibri" pitchFamily="34" charset="0"/>
              </a:rPr>
              <a:t>Zigzag network</a:t>
            </a:r>
          </a:p>
        </p:txBody>
      </p:sp>
      <p:sp>
        <p:nvSpPr>
          <p:cNvPr id="109" name="Rounded Rectangle 108"/>
          <p:cNvSpPr/>
          <p:nvPr/>
        </p:nvSpPr>
        <p:spPr bwMode="auto">
          <a:xfrm>
            <a:off x="1828800" y="5943600"/>
            <a:ext cx="26035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111" name="Rounded Rectangle 110"/>
          <p:cNvSpPr/>
          <p:nvPr/>
        </p:nvSpPr>
        <p:spPr bwMode="auto">
          <a:xfrm>
            <a:off x="2590800" y="4038600"/>
            <a:ext cx="260350" cy="304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>
              <a:buClrTx/>
              <a:buSzTx/>
              <a:buFontTx/>
              <a:buNone/>
            </a:pPr>
            <a:endParaRPr lang="en-US" altLang="ko-KR">
              <a:solidFill>
                <a:srgbClr val="FFFFFF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  <p:bldP spid="87" grpId="0" animBg="1"/>
      <p:bldP spid="88" grpId="0" animBg="1"/>
      <p:bldP spid="90" grpId="0" animBg="1"/>
      <p:bldP spid="91" grpId="0" animBg="1"/>
      <p:bldP spid="93" grpId="0" animBg="1"/>
      <p:bldP spid="104" grpId="0" animBg="1"/>
      <p:bldP spid="133" grpId="0" animBg="1"/>
      <p:bldP spid="13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graph3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43360" y="1433512"/>
            <a:ext cx="7210040" cy="3138488"/>
          </a:xfrm>
        </p:spPr>
      </p:pic>
      <p:sp>
        <p:nvSpPr>
          <p:cNvPr id="8" name="TextBox 7"/>
          <p:cNvSpPr txBox="1"/>
          <p:nvPr/>
        </p:nvSpPr>
        <p:spPr>
          <a:xfrm>
            <a:off x="1243608" y="4635133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z=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Capacity=5</a:t>
            </a: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0" y="4267200"/>
            <a:ext cx="2133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z=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Achieve rate 3 using new code construction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Zigzag network example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3352800" y="1500336"/>
            <a:ext cx="5334000" cy="4953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1447800" y="1809690"/>
            <a:ext cx="45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altLang="ko-KR" sz="2000" b="1" i="1" dirty="0">
                <a:solidFill>
                  <a:schemeClr val="tx1"/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y</a:t>
            </a:r>
            <a:r>
              <a:rPr lang="en-US" altLang="ko-KR" sz="2000" b="1" i="1" baseline="-25000" dirty="0">
                <a:solidFill>
                  <a:schemeClr val="tx1"/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1</a:t>
            </a:r>
            <a:endParaRPr lang="ko-KR" altLang="en-US" sz="2000" b="1" baseline="-25000" dirty="0">
              <a:solidFill>
                <a:schemeClr val="tx1"/>
              </a:solidFill>
              <a:latin typeface="Times New Roman" pitchFamily="18" charset="0"/>
              <a:ea typeface="맑은 고딕"/>
              <a:cs typeface="Times New Roman" pitchFamily="18" charset="0"/>
            </a:endParaRPr>
          </a:p>
        </p:txBody>
      </p:sp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1828800" y="2114490"/>
            <a:ext cx="45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altLang="ko-KR" sz="2000" b="1" i="1" dirty="0">
                <a:solidFill>
                  <a:srgbClr val="C00000"/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y</a:t>
            </a:r>
            <a:r>
              <a:rPr lang="en-US" altLang="ko-KR" sz="2000" b="1" baseline="-25000" dirty="0">
                <a:solidFill>
                  <a:srgbClr val="C00000"/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2</a:t>
            </a:r>
            <a:endParaRPr lang="ko-KR" altLang="en-US" sz="2000" b="1" baseline="-25000" dirty="0">
              <a:solidFill>
                <a:srgbClr val="C00000"/>
              </a:solidFill>
              <a:latin typeface="Times New Roman" pitchFamily="18" charset="0"/>
              <a:ea typeface="맑은 고딕"/>
              <a:cs typeface="Times New Roman" pitchFamily="18" charset="0"/>
            </a:endParaRPr>
          </a:p>
        </p:txBody>
      </p: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2209800" y="2647890"/>
            <a:ext cx="45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altLang="ko-KR" sz="2000" b="1" i="1" dirty="0" smtClean="0">
                <a:solidFill>
                  <a:srgbClr val="C00000"/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f</a:t>
            </a:r>
            <a:endParaRPr lang="ko-KR" altLang="en-US" sz="2000" b="1" baseline="-25000" dirty="0">
              <a:solidFill>
                <a:srgbClr val="C00000"/>
              </a:solidFill>
              <a:latin typeface="Times New Roman" pitchFamily="18" charset="0"/>
              <a:ea typeface="맑은 고딕"/>
              <a:cs typeface="Times New Roman" pitchFamily="18" charset="0"/>
            </a:endParaRPr>
          </a:p>
        </p:txBody>
      </p:sp>
      <p:sp>
        <p:nvSpPr>
          <p:cNvPr id="17" name="TextBox 9"/>
          <p:cNvSpPr txBox="1">
            <a:spLocks noChangeArrowheads="1"/>
          </p:cNvSpPr>
          <p:nvPr/>
        </p:nvSpPr>
        <p:spPr bwMode="auto">
          <a:xfrm>
            <a:off x="1828800" y="356229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altLang="ko-KR" sz="2000" b="1" i="1" dirty="0" smtClean="0">
                <a:solidFill>
                  <a:srgbClr val="C00000"/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y</a:t>
            </a:r>
            <a:r>
              <a:rPr lang="en-US" altLang="ko-KR" sz="2000" b="1" i="1" baseline="-25000" dirty="0">
                <a:solidFill>
                  <a:srgbClr val="C00000"/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3</a:t>
            </a:r>
            <a:endParaRPr lang="ko-KR" altLang="en-US" sz="2000" b="1" baseline="-25000" dirty="0">
              <a:solidFill>
                <a:srgbClr val="C00000"/>
              </a:solidFill>
              <a:latin typeface="Times New Roman" pitchFamily="18" charset="0"/>
              <a:ea typeface="맑은 고딕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19872" y="1676400"/>
            <a:ext cx="54006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4488" indent="-344488" defTabSz="914400">
              <a:buClrTx/>
              <a:buSzTx/>
            </a:pP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Converse:</a:t>
            </a:r>
          </a:p>
          <a:p>
            <a:pPr marL="801688" lvl="1" indent="-344488">
              <a:buFont typeface="Arial" pitchFamily="34" charset="0"/>
              <a:buChar char="•"/>
            </a:pP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If </a:t>
            </a:r>
            <a:r>
              <a:rPr lang="en-US" altLang="ko-KR" sz="2400" dirty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there are more than  </a:t>
            </a:r>
            <a:r>
              <a:rPr lang="en-US" altLang="ko-KR" sz="2400" i="1" dirty="0" smtClean="0">
                <a:solidFill>
                  <a:schemeClr val="tx1"/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q</a:t>
            </a:r>
            <a:r>
              <a:rPr lang="en-US" altLang="ko-KR" sz="2400" baseline="30000" dirty="0" smtClean="0">
                <a:solidFill>
                  <a:schemeClr val="tx1"/>
                </a:solidFill>
                <a:latin typeface="Calibri" pitchFamily="34" charset="0"/>
                <a:ea typeface="맑은 고딕"/>
                <a:cs typeface="Times New Roman" pitchFamily="18" charset="0"/>
              </a:rPr>
              <a:t>5</a:t>
            </a: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 </a:t>
            </a:r>
            <a:r>
              <a:rPr lang="en-US" altLang="ko-KR" sz="2400" dirty="0" err="1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codewords</a:t>
            </a:r>
            <a:r>
              <a:rPr lang="en-US" altLang="ko-KR" sz="2400" dirty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, there exist  two </a:t>
            </a:r>
            <a:r>
              <a:rPr lang="en-US" altLang="ko-KR" sz="2400" dirty="0" err="1" smtClean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codewords</a:t>
            </a: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 </a:t>
            </a: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of the form</a:t>
            </a:r>
            <a:endParaRPr lang="en-US" altLang="ko-KR" sz="2400" dirty="0">
              <a:solidFill>
                <a:schemeClr val="tx1"/>
              </a:solidFill>
              <a:latin typeface="Calibri" pitchFamily="34" charset="0"/>
              <a:ea typeface="맑은 고딕"/>
              <a:cs typeface="맑은 고딕"/>
            </a:endParaRPr>
          </a:p>
          <a:p>
            <a:pPr marL="801688" lvl="1" indent="-344488"/>
            <a:r>
              <a:rPr lang="en-US" altLang="ko-KR" sz="2400" dirty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     </a:t>
            </a:r>
            <a:r>
              <a:rPr lang="en-US" altLang="ko-KR" sz="2400" i="1" dirty="0" smtClean="0">
                <a:solidFill>
                  <a:schemeClr val="tx1"/>
                </a:solidFill>
                <a:latin typeface="Times New Roman" pitchFamily="18" charset="0"/>
                <a:ea typeface="맑은 고딕"/>
                <a:cs typeface="맑은 고딕"/>
              </a:rPr>
              <a:t> </a:t>
            </a:r>
            <a:r>
              <a:rPr lang="en-US" altLang="ko-KR" sz="2400" i="1" dirty="0" smtClean="0">
                <a:latin typeface="Times New Roman" pitchFamily="18" charset="0"/>
                <a:ea typeface="맑은 고딕"/>
                <a:cs typeface="맑은 고딕"/>
              </a:rPr>
              <a:t>x=</a:t>
            </a: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{</a:t>
            </a:r>
            <a:r>
              <a:rPr lang="en-US" altLang="ko-KR" sz="2400" i="1" dirty="0" smtClean="0">
                <a:solidFill>
                  <a:schemeClr val="tx1"/>
                </a:solidFill>
                <a:latin typeface="Times New Roman" pitchFamily="18" charset="0"/>
                <a:ea typeface="맑은 고딕"/>
                <a:cs typeface="맑은 고딕"/>
              </a:rPr>
              <a:t>y</a:t>
            </a:r>
            <a:r>
              <a:rPr lang="en-US" altLang="ko-KR" sz="2400" i="1" baseline="-25000" dirty="0" smtClean="0">
                <a:solidFill>
                  <a:schemeClr val="tx1"/>
                </a:solidFill>
                <a:latin typeface="Times New Roman" pitchFamily="18" charset="0"/>
                <a:ea typeface="맑은 고딕"/>
                <a:cs typeface="맑은 고딕"/>
              </a:rPr>
              <a:t>1</a:t>
            </a:r>
            <a:r>
              <a:rPr lang="en-US" altLang="ko-KR" sz="2400" i="1" dirty="0">
                <a:solidFill>
                  <a:schemeClr val="tx1"/>
                </a:solidFill>
                <a:latin typeface="Times New Roman" pitchFamily="18" charset="0"/>
                <a:ea typeface="맑은 고딕"/>
                <a:cs typeface="맑은 고딕"/>
              </a:rPr>
              <a:t>, </a:t>
            </a:r>
            <a:r>
              <a:rPr lang="en-US" altLang="ko-KR" sz="2400" i="1" dirty="0" smtClean="0">
                <a:solidFill>
                  <a:srgbClr val="C00000"/>
                </a:solidFill>
                <a:latin typeface="Times New Roman" pitchFamily="18" charset="0"/>
                <a:ea typeface="맑은 고딕"/>
                <a:cs typeface="맑은 고딕"/>
              </a:rPr>
              <a:t>y</a:t>
            </a:r>
            <a:r>
              <a:rPr lang="en-US" altLang="ko-KR" sz="2400" i="1" baseline="-25000" dirty="0" smtClean="0">
                <a:solidFill>
                  <a:srgbClr val="C00000"/>
                </a:solidFill>
                <a:latin typeface="Times New Roman" pitchFamily="18" charset="0"/>
                <a:ea typeface="맑은 고딕"/>
                <a:cs typeface="맑은 고딕"/>
              </a:rPr>
              <a:t>2</a:t>
            </a:r>
            <a:r>
              <a:rPr lang="en-US" altLang="ko-KR" sz="2400" i="1" dirty="0" smtClean="0">
                <a:solidFill>
                  <a:schemeClr val="tx1"/>
                </a:solidFill>
                <a:latin typeface="Times New Roman" pitchFamily="18" charset="0"/>
                <a:ea typeface="맑은 고딕"/>
                <a:cs typeface="맑은 고딕"/>
              </a:rPr>
              <a:t>,</a:t>
            </a:r>
            <a:r>
              <a:rPr lang="en-US" altLang="ko-KR" sz="2400" i="1" dirty="0" smtClean="0">
                <a:solidFill>
                  <a:srgbClr val="C00000"/>
                </a:solidFill>
                <a:latin typeface="Times New Roman" pitchFamily="18" charset="0"/>
                <a:ea typeface="맑은 고딕"/>
                <a:cs typeface="맑은 고딕"/>
              </a:rPr>
              <a:t> f</a:t>
            </a:r>
            <a:r>
              <a:rPr lang="en-US" altLang="ko-KR" sz="2400" i="1" dirty="0" smtClean="0">
                <a:solidFill>
                  <a:schemeClr val="tx1"/>
                </a:solidFill>
                <a:latin typeface="Times New Roman" pitchFamily="18" charset="0"/>
                <a:ea typeface="맑은 고딕"/>
                <a:cs typeface="맑은 고딕"/>
              </a:rPr>
              <a:t>,</a:t>
            </a:r>
            <a:r>
              <a:rPr lang="en-US" altLang="ko-KR" sz="2400" i="1" dirty="0" smtClean="0">
                <a:solidFill>
                  <a:srgbClr val="C00000"/>
                </a:solidFill>
                <a:latin typeface="Times New Roman" pitchFamily="18" charset="0"/>
                <a:ea typeface="맑은 고딕"/>
                <a:cs typeface="맑은 고딕"/>
              </a:rPr>
              <a:t> y</a:t>
            </a:r>
            <a:r>
              <a:rPr lang="en-US" altLang="ko-KR" sz="2400" i="1" baseline="-25000" dirty="0" smtClean="0">
                <a:solidFill>
                  <a:srgbClr val="C00000"/>
                </a:solidFill>
                <a:latin typeface="Times New Roman" pitchFamily="18" charset="0"/>
                <a:ea typeface="맑은 고딕"/>
                <a:cs typeface="맑은 고딕"/>
              </a:rPr>
              <a:t>3</a:t>
            </a:r>
            <a:r>
              <a:rPr lang="en-US" altLang="ko-KR" sz="2400" i="1" dirty="0" smtClean="0">
                <a:solidFill>
                  <a:schemeClr val="tx1"/>
                </a:solidFill>
                <a:latin typeface="Times New Roman" pitchFamily="18" charset="0"/>
                <a:ea typeface="맑은 고딕"/>
                <a:cs typeface="맑은 고딕"/>
              </a:rPr>
              <a:t>, y</a:t>
            </a:r>
            <a:r>
              <a:rPr lang="en-US" altLang="ko-KR" sz="2400" i="1" baseline="-25000" dirty="0" smtClean="0">
                <a:solidFill>
                  <a:schemeClr val="tx1"/>
                </a:solidFill>
                <a:latin typeface="Times New Roman" pitchFamily="18" charset="0"/>
                <a:ea typeface="맑은 고딕"/>
                <a:cs typeface="맑은 고딕"/>
              </a:rPr>
              <a:t>4</a:t>
            </a: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}</a:t>
            </a:r>
            <a:endParaRPr lang="en-US" altLang="ko-KR" sz="2400" dirty="0">
              <a:solidFill>
                <a:schemeClr val="tx1"/>
              </a:solidFill>
              <a:latin typeface="Calibri" pitchFamily="34" charset="0"/>
              <a:ea typeface="맑은 고딕"/>
              <a:cs typeface="맑은 고딕"/>
            </a:endParaRPr>
          </a:p>
          <a:p>
            <a:pPr marL="801688" lvl="1" indent="-344488"/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	 </a:t>
            </a:r>
            <a:r>
              <a:rPr lang="en-US" altLang="ko-KR" sz="2400" i="1" dirty="0" smtClean="0">
                <a:latin typeface="Times New Roman" pitchFamily="18" charset="0"/>
                <a:ea typeface="맑은 고딕"/>
                <a:cs typeface="맑은 고딕"/>
              </a:rPr>
              <a:t>x’= </a:t>
            </a: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{</a:t>
            </a:r>
            <a:r>
              <a:rPr lang="en-US" altLang="ko-KR" sz="2400" i="1" dirty="0" smtClean="0">
                <a:solidFill>
                  <a:schemeClr val="tx1"/>
                </a:solidFill>
                <a:latin typeface="Times New Roman" pitchFamily="18" charset="0"/>
                <a:ea typeface="맑은 고딕"/>
                <a:cs typeface="맑은 고딕"/>
              </a:rPr>
              <a:t>y</a:t>
            </a:r>
            <a:r>
              <a:rPr lang="en-US" altLang="ko-KR" sz="2400" i="1" baseline="-25000" dirty="0" smtClean="0">
                <a:solidFill>
                  <a:schemeClr val="tx1"/>
                </a:solidFill>
                <a:latin typeface="Times New Roman" pitchFamily="18" charset="0"/>
                <a:ea typeface="맑은 고딕"/>
                <a:cs typeface="맑은 고딕"/>
              </a:rPr>
              <a:t>1</a:t>
            </a:r>
            <a:r>
              <a:rPr lang="en-US" altLang="ko-KR" sz="2400" dirty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’</a:t>
            </a:r>
            <a:r>
              <a:rPr lang="en-US" altLang="ko-KR" sz="2400" i="1" dirty="0">
                <a:solidFill>
                  <a:schemeClr val="tx1"/>
                </a:solidFill>
                <a:latin typeface="Times New Roman" pitchFamily="18" charset="0"/>
                <a:ea typeface="맑은 고딕"/>
                <a:cs typeface="맑은 고딕"/>
              </a:rPr>
              <a:t>,</a:t>
            </a:r>
            <a:r>
              <a:rPr lang="en-US" altLang="ko-KR" sz="2400" i="1" dirty="0" smtClean="0">
                <a:solidFill>
                  <a:srgbClr val="C00000"/>
                </a:solidFill>
                <a:latin typeface="Times New Roman" pitchFamily="18" charset="0"/>
                <a:ea typeface="맑은 고딕"/>
                <a:cs typeface="맑은 고딕"/>
              </a:rPr>
              <a:t>y</a:t>
            </a:r>
            <a:r>
              <a:rPr lang="en-US" altLang="ko-KR" sz="2400" i="1" baseline="-25000" dirty="0" smtClean="0">
                <a:solidFill>
                  <a:srgbClr val="C00000"/>
                </a:solidFill>
                <a:latin typeface="Times New Roman" pitchFamily="18" charset="0"/>
                <a:ea typeface="맑은 고딕"/>
                <a:cs typeface="맑은 고딕"/>
              </a:rPr>
              <a:t>2</a:t>
            </a:r>
            <a:r>
              <a:rPr lang="en-US" altLang="ko-KR" sz="2400" i="1" dirty="0" smtClean="0">
                <a:solidFill>
                  <a:schemeClr val="tx1"/>
                </a:solidFill>
                <a:latin typeface="Times New Roman" pitchFamily="18" charset="0"/>
                <a:ea typeface="맑은 고딕"/>
                <a:cs typeface="맑은 고딕"/>
              </a:rPr>
              <a:t>,</a:t>
            </a:r>
            <a:r>
              <a:rPr lang="en-US" altLang="ko-KR" sz="2400" i="1" dirty="0" smtClean="0">
                <a:solidFill>
                  <a:srgbClr val="C00000"/>
                </a:solidFill>
                <a:latin typeface="Times New Roman" pitchFamily="18" charset="0"/>
                <a:ea typeface="맑은 고딕"/>
                <a:cs typeface="맑은 고딕"/>
              </a:rPr>
              <a:t> f</a:t>
            </a:r>
            <a:r>
              <a:rPr lang="en-US" altLang="ko-KR" sz="2400" i="1" dirty="0" smtClean="0">
                <a:solidFill>
                  <a:schemeClr val="tx1"/>
                </a:solidFill>
                <a:latin typeface="Times New Roman" pitchFamily="18" charset="0"/>
                <a:ea typeface="맑은 고딕"/>
                <a:cs typeface="맑은 고딕"/>
              </a:rPr>
              <a:t>,</a:t>
            </a:r>
            <a:r>
              <a:rPr lang="en-US" altLang="ko-KR" sz="2400" i="1" dirty="0" smtClean="0">
                <a:solidFill>
                  <a:srgbClr val="C00000"/>
                </a:solidFill>
                <a:latin typeface="Times New Roman" pitchFamily="18" charset="0"/>
                <a:ea typeface="맑은 고딕"/>
                <a:cs typeface="맑은 고딕"/>
              </a:rPr>
              <a:t> y</a:t>
            </a:r>
            <a:r>
              <a:rPr lang="en-US" altLang="ko-KR" sz="2400" i="1" baseline="-25000" dirty="0" smtClean="0">
                <a:solidFill>
                  <a:srgbClr val="C00000"/>
                </a:solidFill>
                <a:latin typeface="Times New Roman" pitchFamily="18" charset="0"/>
                <a:ea typeface="맑은 고딕"/>
                <a:cs typeface="맑은 고딕"/>
              </a:rPr>
              <a:t>3</a:t>
            </a:r>
            <a:r>
              <a:rPr lang="en-US" altLang="ko-KR" sz="2400" i="1" dirty="0" smtClean="0">
                <a:solidFill>
                  <a:schemeClr val="tx1"/>
                </a:solidFill>
                <a:latin typeface="Times New Roman" pitchFamily="18" charset="0"/>
                <a:ea typeface="맑은 고딕"/>
                <a:cs typeface="맑은 고딕"/>
              </a:rPr>
              <a:t>, y</a:t>
            </a:r>
            <a:r>
              <a:rPr lang="en-US" altLang="ko-KR" sz="2400" i="1" baseline="-25000" dirty="0" smtClean="0">
                <a:solidFill>
                  <a:schemeClr val="tx1"/>
                </a:solidFill>
                <a:latin typeface="Times New Roman" pitchFamily="18" charset="0"/>
                <a:ea typeface="맑은 고딕"/>
                <a:cs typeface="맑은 고딕"/>
              </a:rPr>
              <a:t>4</a:t>
            </a: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’}</a:t>
            </a:r>
            <a:endParaRPr lang="en-US" altLang="ko-KR" sz="2400" dirty="0">
              <a:solidFill>
                <a:schemeClr val="tx1"/>
              </a:solidFill>
              <a:latin typeface="Calibri" pitchFamily="34" charset="0"/>
              <a:ea typeface="맑은 고딕"/>
              <a:cs typeface="맑은 고딕"/>
            </a:endParaRPr>
          </a:p>
          <a:p>
            <a:pPr marL="801688" lvl="1" indent="-344488">
              <a:buFont typeface="Arial" pitchFamily="34" charset="0"/>
              <a:buChar char="•"/>
            </a:pP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When </a:t>
            </a:r>
            <a:r>
              <a:rPr lang="en-US" altLang="ko-KR" sz="2400" i="1" dirty="0" smtClean="0">
                <a:solidFill>
                  <a:schemeClr val="tx1"/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x</a:t>
            </a: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 is transmitted, adversary changes </a:t>
            </a:r>
            <a:r>
              <a:rPr lang="en-US" altLang="ko-KR" sz="2400" i="1" dirty="0" smtClean="0">
                <a:solidFill>
                  <a:schemeClr val="tx1"/>
                </a:solidFill>
                <a:latin typeface="Times New Roman" pitchFamily="18" charset="0"/>
                <a:ea typeface="맑은 고딕"/>
                <a:cs typeface="맑은 고딕"/>
              </a:rPr>
              <a:t>y</a:t>
            </a:r>
            <a:r>
              <a:rPr lang="en-US" altLang="ko-KR" sz="2400" baseline="-25000" dirty="0" smtClean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1</a:t>
            </a: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 to  </a:t>
            </a:r>
            <a:r>
              <a:rPr lang="en-US" altLang="ko-KR" sz="2400" i="1" dirty="0" smtClean="0">
                <a:solidFill>
                  <a:schemeClr val="tx1"/>
                </a:solidFill>
                <a:latin typeface="Times New Roman" pitchFamily="18" charset="0"/>
                <a:ea typeface="맑은 고딕"/>
                <a:cs typeface="맑은 고딕"/>
              </a:rPr>
              <a:t>y</a:t>
            </a:r>
            <a:r>
              <a:rPr lang="en-US" altLang="ko-KR" sz="2400" baseline="-25000" dirty="0" smtClean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1</a:t>
            </a: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’.  Value on feedback link is unchanged. </a:t>
            </a:r>
          </a:p>
          <a:p>
            <a:pPr marL="801688" lvl="1" indent="-344488">
              <a:buFont typeface="Arial" pitchFamily="34" charset="0"/>
              <a:buChar char="•"/>
            </a:pP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When </a:t>
            </a:r>
            <a:r>
              <a:rPr lang="en-US" altLang="ko-KR" sz="2400" i="1" dirty="0" smtClean="0">
                <a:solidFill>
                  <a:schemeClr val="tx1"/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x’</a:t>
            </a: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 is transmitted, adversary changes </a:t>
            </a:r>
            <a:r>
              <a:rPr lang="en-US" altLang="ko-KR" sz="2400" i="1" dirty="0" smtClean="0">
                <a:solidFill>
                  <a:schemeClr val="tx1"/>
                </a:solidFill>
                <a:latin typeface="Times New Roman" pitchFamily="18" charset="0"/>
                <a:ea typeface="맑은 고딕"/>
                <a:cs typeface="맑은 고딕"/>
              </a:rPr>
              <a:t>y</a:t>
            </a:r>
            <a:r>
              <a:rPr lang="en-US" altLang="ko-KR" sz="2400" baseline="-25000" dirty="0" smtClean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4</a:t>
            </a: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 ’ to  </a:t>
            </a:r>
            <a:r>
              <a:rPr lang="en-US" altLang="ko-KR" sz="2400" i="1" dirty="0" smtClean="0">
                <a:solidFill>
                  <a:schemeClr val="tx1"/>
                </a:solidFill>
                <a:latin typeface="Times New Roman" pitchFamily="18" charset="0"/>
                <a:ea typeface="맑은 고딕"/>
                <a:cs typeface="맑은 고딕"/>
              </a:rPr>
              <a:t>y</a:t>
            </a:r>
            <a:r>
              <a:rPr lang="en-US" altLang="ko-KR" sz="2400" baseline="-25000" dirty="0" smtClean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4</a:t>
            </a: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. </a:t>
            </a:r>
          </a:p>
          <a:p>
            <a:pPr marL="801688" lvl="1" indent="-344488">
              <a:buFont typeface="Arial" pitchFamily="34" charset="0"/>
              <a:buChar char="•"/>
            </a:pPr>
            <a:r>
              <a:rPr lang="en-US" altLang="ko-KR" sz="2400" dirty="0" smtClean="0">
                <a:latin typeface="Calibri" pitchFamily="34" charset="0"/>
                <a:ea typeface="맑은 고딕"/>
                <a:cs typeface="맑은 고딕"/>
              </a:rPr>
              <a:t>In both cases, sink observes</a:t>
            </a:r>
          </a:p>
          <a:p>
            <a:pPr marL="801688" lvl="1" indent="-344488"/>
            <a:r>
              <a:rPr lang="en-US" altLang="ko-KR" sz="2400" dirty="0">
                <a:latin typeface="Calibri" pitchFamily="34" charset="0"/>
                <a:ea typeface="맑은 고딕"/>
                <a:cs typeface="맑은 고딕"/>
              </a:rPr>
              <a:t>	</a:t>
            </a: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{</a:t>
            </a:r>
            <a:r>
              <a:rPr lang="en-US" altLang="ko-KR" sz="2400" i="1" dirty="0" smtClean="0">
                <a:solidFill>
                  <a:schemeClr val="tx1"/>
                </a:solidFill>
                <a:latin typeface="Times New Roman" pitchFamily="18" charset="0"/>
                <a:ea typeface="맑은 고딕"/>
                <a:cs typeface="맑은 고딕"/>
              </a:rPr>
              <a:t>y</a:t>
            </a:r>
            <a:r>
              <a:rPr lang="en-US" altLang="ko-KR" sz="2400" i="1" baseline="-25000" dirty="0" smtClean="0">
                <a:solidFill>
                  <a:schemeClr val="tx1"/>
                </a:solidFill>
                <a:latin typeface="Times New Roman" pitchFamily="18" charset="0"/>
                <a:ea typeface="맑은 고딕"/>
                <a:cs typeface="맑은 고딕"/>
              </a:rPr>
              <a:t>1</a:t>
            </a: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 ’</a:t>
            </a:r>
            <a:r>
              <a:rPr lang="en-US" altLang="ko-KR" sz="2400" i="1" dirty="0" smtClean="0">
                <a:solidFill>
                  <a:schemeClr val="tx1"/>
                </a:solidFill>
                <a:latin typeface="Times New Roman" pitchFamily="18" charset="0"/>
                <a:ea typeface="맑은 고딕"/>
                <a:cs typeface="맑은 고딕"/>
              </a:rPr>
              <a:t>, </a:t>
            </a:r>
            <a:r>
              <a:rPr lang="en-US" altLang="ko-KR" sz="2400" i="1" dirty="0" smtClean="0">
                <a:solidFill>
                  <a:srgbClr val="C00000"/>
                </a:solidFill>
                <a:latin typeface="Times New Roman" pitchFamily="18" charset="0"/>
                <a:ea typeface="맑은 고딕"/>
                <a:cs typeface="맑은 고딕"/>
              </a:rPr>
              <a:t>y</a:t>
            </a:r>
            <a:r>
              <a:rPr lang="en-US" altLang="ko-KR" sz="2400" i="1" baseline="-25000" dirty="0" smtClean="0">
                <a:solidFill>
                  <a:srgbClr val="C00000"/>
                </a:solidFill>
                <a:latin typeface="Times New Roman" pitchFamily="18" charset="0"/>
                <a:ea typeface="맑은 고딕"/>
                <a:cs typeface="맑은 고딕"/>
              </a:rPr>
              <a:t>2</a:t>
            </a:r>
            <a:r>
              <a:rPr lang="en-US" altLang="ko-KR" sz="2400" i="1" dirty="0" smtClean="0">
                <a:solidFill>
                  <a:schemeClr val="tx1"/>
                </a:solidFill>
                <a:latin typeface="Times New Roman" pitchFamily="18" charset="0"/>
                <a:ea typeface="맑은 고딕"/>
                <a:cs typeface="맑은 고딕"/>
              </a:rPr>
              <a:t>,</a:t>
            </a:r>
            <a:r>
              <a:rPr lang="en-US" altLang="ko-KR" sz="2400" i="1" dirty="0" smtClean="0">
                <a:solidFill>
                  <a:srgbClr val="C00000"/>
                </a:solidFill>
                <a:latin typeface="Times New Roman" pitchFamily="18" charset="0"/>
                <a:ea typeface="맑은 고딕"/>
                <a:cs typeface="맑은 고딕"/>
              </a:rPr>
              <a:t> f</a:t>
            </a:r>
            <a:r>
              <a:rPr lang="en-US" altLang="ko-KR" sz="2400" i="1" dirty="0" smtClean="0">
                <a:solidFill>
                  <a:schemeClr val="tx1"/>
                </a:solidFill>
                <a:latin typeface="Times New Roman" pitchFamily="18" charset="0"/>
                <a:ea typeface="맑은 고딕"/>
                <a:cs typeface="맑은 고딕"/>
              </a:rPr>
              <a:t>,</a:t>
            </a:r>
            <a:r>
              <a:rPr lang="en-US" altLang="ko-KR" sz="2400" i="1" dirty="0" smtClean="0">
                <a:solidFill>
                  <a:srgbClr val="C00000"/>
                </a:solidFill>
                <a:latin typeface="Times New Roman" pitchFamily="18" charset="0"/>
                <a:ea typeface="맑은 고딕"/>
                <a:cs typeface="맑은 고딕"/>
              </a:rPr>
              <a:t> y</a:t>
            </a:r>
            <a:r>
              <a:rPr lang="en-US" altLang="ko-KR" sz="2400" i="1" baseline="-25000" dirty="0" smtClean="0">
                <a:solidFill>
                  <a:srgbClr val="C00000"/>
                </a:solidFill>
                <a:latin typeface="Times New Roman" pitchFamily="18" charset="0"/>
                <a:ea typeface="맑은 고딕"/>
                <a:cs typeface="맑은 고딕"/>
              </a:rPr>
              <a:t>3</a:t>
            </a:r>
            <a:r>
              <a:rPr lang="en-US" altLang="ko-KR" sz="2400" i="1" dirty="0" smtClean="0">
                <a:solidFill>
                  <a:schemeClr val="tx1"/>
                </a:solidFill>
                <a:latin typeface="Times New Roman" pitchFamily="18" charset="0"/>
                <a:ea typeface="맑은 고딕"/>
                <a:cs typeface="맑은 고딕"/>
              </a:rPr>
              <a:t>, y</a:t>
            </a:r>
            <a:r>
              <a:rPr lang="en-US" altLang="ko-KR" sz="2400" i="1" baseline="-25000" dirty="0" smtClean="0">
                <a:solidFill>
                  <a:schemeClr val="tx1"/>
                </a:solidFill>
                <a:latin typeface="Times New Roman" pitchFamily="18" charset="0"/>
                <a:ea typeface="맑은 고딕"/>
                <a:cs typeface="맑은 고딕"/>
              </a:rPr>
              <a:t>4</a:t>
            </a: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} → confusion</a:t>
            </a:r>
            <a:endParaRPr lang="en-US" altLang="ko-KR" sz="2400" dirty="0">
              <a:solidFill>
                <a:schemeClr val="tx1"/>
              </a:solidFill>
              <a:latin typeface="Calibri" pitchFamily="34" charset="0"/>
              <a:ea typeface="맑은 고딕"/>
              <a:cs typeface="맑은 고딕"/>
            </a:endParaRPr>
          </a:p>
          <a:p>
            <a:pPr marL="344488" indent="-344488" defTabSz="914400">
              <a:buClrTx/>
              <a:buSzTx/>
              <a:buFontTx/>
              <a:buNone/>
            </a:pPr>
            <a:endParaRPr lang="en-US" altLang="ko-KR" sz="2400" dirty="0">
              <a:solidFill>
                <a:schemeClr val="tx1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27" name="TextBox 9"/>
          <p:cNvSpPr txBox="1">
            <a:spLocks noChangeArrowheads="1"/>
          </p:cNvSpPr>
          <p:nvPr/>
        </p:nvSpPr>
        <p:spPr bwMode="auto">
          <a:xfrm>
            <a:off x="2286000" y="386709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altLang="ko-KR" sz="2000" b="1" i="1" dirty="0">
                <a:solidFill>
                  <a:schemeClr val="tx1"/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y</a:t>
            </a:r>
            <a:r>
              <a:rPr lang="en-US" altLang="ko-KR" sz="2000" b="1" i="1" baseline="-25000" dirty="0">
                <a:solidFill>
                  <a:schemeClr val="tx1"/>
                </a:solidFill>
                <a:latin typeface="Times New Roman" pitchFamily="18" charset="0"/>
                <a:ea typeface="맑은 고딕"/>
                <a:cs typeface="Times New Roman" pitchFamily="18" charset="0"/>
              </a:rPr>
              <a:t>4</a:t>
            </a:r>
            <a:endParaRPr lang="ko-KR" altLang="en-US" sz="2000" b="1" baseline="-25000" dirty="0">
              <a:solidFill>
                <a:schemeClr val="tx1"/>
              </a:solidFill>
              <a:latin typeface="Times New Roman" pitchFamily="18" charset="0"/>
              <a:ea typeface="맑은 고딕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75656" y="33763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∞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95736" y="19795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∞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graph3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43360" y="1433512"/>
            <a:ext cx="7210040" cy="3138488"/>
          </a:xfrm>
        </p:spPr>
      </p:pic>
      <p:sp>
        <p:nvSpPr>
          <p:cNvPr id="8" name="TextBox 7"/>
          <p:cNvSpPr txBox="1"/>
          <p:nvPr/>
        </p:nvSpPr>
        <p:spPr>
          <a:xfrm>
            <a:off x="1243608" y="4635133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z=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sz="2400" smtClean="0">
                <a:solidFill>
                  <a:schemeClr val="tx1"/>
                </a:solidFill>
                <a:latin typeface="Calibri" pitchFamily="34" charset="0"/>
              </a:rPr>
              <a:t>Capacity=5</a:t>
            </a: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0" y="4267200"/>
            <a:ext cx="2133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z=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Achieve rate 3 using new code construction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Zigzag network example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3352800" y="1500336"/>
            <a:ext cx="5334000" cy="4953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1447800" y="1809690"/>
            <a:ext cx="45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altLang="ko-KR" sz="2000" b="1" i="1" dirty="0">
                <a:latin typeface="Times New Roman" pitchFamily="18" charset="0"/>
                <a:ea typeface="맑은 고딕"/>
                <a:cs typeface="Times New Roman" pitchFamily="18" charset="0"/>
              </a:rPr>
              <a:t>y</a:t>
            </a:r>
            <a:r>
              <a:rPr lang="en-US" altLang="ko-KR" sz="2000" b="1" i="1" baseline="-25000" dirty="0">
                <a:latin typeface="Times New Roman" pitchFamily="18" charset="0"/>
                <a:ea typeface="맑은 고딕"/>
                <a:cs typeface="Times New Roman" pitchFamily="18" charset="0"/>
              </a:rPr>
              <a:t>1</a:t>
            </a:r>
            <a:endParaRPr lang="ko-KR" altLang="en-US" sz="2000" b="1" baseline="-25000" dirty="0">
              <a:latin typeface="Times New Roman" pitchFamily="18" charset="0"/>
              <a:ea typeface="맑은 고딕"/>
              <a:cs typeface="Times New Roman" pitchFamily="18" charset="0"/>
            </a:endParaRPr>
          </a:p>
        </p:txBody>
      </p:sp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1828800" y="2114490"/>
            <a:ext cx="45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altLang="ko-KR" sz="2000" b="1" i="1" dirty="0">
                <a:latin typeface="Times New Roman" pitchFamily="18" charset="0"/>
                <a:ea typeface="맑은 고딕"/>
                <a:cs typeface="Times New Roman" pitchFamily="18" charset="0"/>
              </a:rPr>
              <a:t>y</a:t>
            </a:r>
            <a:r>
              <a:rPr lang="en-US" altLang="ko-KR" sz="2000" b="1" baseline="-25000" dirty="0">
                <a:latin typeface="Times New Roman" pitchFamily="18" charset="0"/>
                <a:ea typeface="맑은 고딕"/>
                <a:cs typeface="Times New Roman" pitchFamily="18" charset="0"/>
              </a:rPr>
              <a:t>2</a:t>
            </a:r>
            <a:endParaRPr lang="ko-KR" altLang="en-US" sz="2000" b="1" baseline="-25000" dirty="0">
              <a:latin typeface="Times New Roman" pitchFamily="18" charset="0"/>
              <a:ea typeface="맑은 고딕"/>
              <a:cs typeface="Times New Roman" pitchFamily="18" charset="0"/>
            </a:endParaRPr>
          </a:p>
        </p:txBody>
      </p: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2209800" y="2647890"/>
            <a:ext cx="45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altLang="ko-KR" sz="2000" b="1" i="1" dirty="0" smtClean="0">
                <a:latin typeface="Times New Roman" pitchFamily="18" charset="0"/>
                <a:ea typeface="맑은 고딕"/>
                <a:cs typeface="Times New Roman" pitchFamily="18" charset="0"/>
              </a:rPr>
              <a:t>f</a:t>
            </a:r>
            <a:endParaRPr lang="ko-KR" altLang="en-US" sz="2000" b="1" baseline="-25000" dirty="0">
              <a:latin typeface="Times New Roman" pitchFamily="18" charset="0"/>
              <a:ea typeface="맑은 고딕"/>
              <a:cs typeface="Times New Roman" pitchFamily="18" charset="0"/>
            </a:endParaRPr>
          </a:p>
        </p:txBody>
      </p:sp>
      <p:sp>
        <p:nvSpPr>
          <p:cNvPr id="17" name="TextBox 9"/>
          <p:cNvSpPr txBox="1">
            <a:spLocks noChangeArrowheads="1"/>
          </p:cNvSpPr>
          <p:nvPr/>
        </p:nvSpPr>
        <p:spPr bwMode="auto">
          <a:xfrm>
            <a:off x="1828800" y="356229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altLang="ko-KR" sz="2000" b="1" i="1" dirty="0" smtClean="0">
                <a:latin typeface="Times New Roman" pitchFamily="18" charset="0"/>
                <a:ea typeface="맑은 고딕"/>
                <a:cs typeface="Times New Roman" pitchFamily="18" charset="0"/>
              </a:rPr>
              <a:t>y</a:t>
            </a:r>
            <a:r>
              <a:rPr lang="en-US" altLang="ko-KR" sz="2000" b="1" i="1" baseline="-25000" dirty="0">
                <a:latin typeface="Times New Roman" pitchFamily="18" charset="0"/>
                <a:ea typeface="맑은 고딕"/>
                <a:cs typeface="Times New Roman" pitchFamily="18" charset="0"/>
              </a:rPr>
              <a:t>3</a:t>
            </a:r>
            <a:endParaRPr lang="ko-KR" altLang="en-US" sz="2000" b="1" baseline="-25000" dirty="0">
              <a:latin typeface="Times New Roman" pitchFamily="18" charset="0"/>
              <a:ea typeface="맑은 고딕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07904" y="2660719"/>
            <a:ext cx="511256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4488" indent="-344488" defTabSz="914400">
              <a:buClrTx/>
              <a:buSzTx/>
              <a:buFont typeface="Arial" pitchFamily="34" charset="0"/>
              <a:buChar char="•"/>
            </a:pPr>
            <a:r>
              <a:rPr lang="en-US" altLang="ko-KR" sz="2400" dirty="0" smtClean="0">
                <a:solidFill>
                  <a:schemeClr val="tx1"/>
                </a:solidFill>
                <a:latin typeface="Calibri" pitchFamily="34" charset="0"/>
                <a:ea typeface="맑은 고딕"/>
                <a:cs typeface="맑은 고딕"/>
              </a:rPr>
              <a:t>Without feedback link, capacity = 2</a:t>
            </a:r>
          </a:p>
          <a:p>
            <a:pPr marL="344488" indent="-344488" defTabSz="914400">
              <a:buClrTx/>
              <a:buSzTx/>
              <a:buFont typeface="Arial" pitchFamily="34" charset="0"/>
              <a:buChar char="•"/>
            </a:pPr>
            <a:r>
              <a:rPr lang="en-US" altLang="ko-KR" sz="2400" dirty="0" smtClean="0">
                <a:latin typeface="Calibri" pitchFamily="34" charset="0"/>
                <a:ea typeface="맑은 고딕"/>
                <a:cs typeface="맑은 고딕"/>
              </a:rPr>
              <a:t>How to use feedback link to increase capacity?</a:t>
            </a:r>
            <a:endParaRPr lang="en-US" altLang="ko-KR" sz="2400" dirty="0">
              <a:solidFill>
                <a:schemeClr val="tx1"/>
              </a:solidFill>
              <a:latin typeface="Calibri" pitchFamily="34" charset="0"/>
              <a:ea typeface="맑은 고딕"/>
              <a:cs typeface="맑은 고딕"/>
            </a:endParaRPr>
          </a:p>
        </p:txBody>
      </p:sp>
      <p:sp>
        <p:nvSpPr>
          <p:cNvPr id="27" name="TextBox 9"/>
          <p:cNvSpPr txBox="1">
            <a:spLocks noChangeArrowheads="1"/>
          </p:cNvSpPr>
          <p:nvPr/>
        </p:nvSpPr>
        <p:spPr bwMode="auto">
          <a:xfrm>
            <a:off x="2286000" y="386709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altLang="ko-KR" sz="2000" b="1" i="1" dirty="0">
                <a:latin typeface="Times New Roman" pitchFamily="18" charset="0"/>
                <a:ea typeface="맑은 고딕"/>
                <a:cs typeface="Times New Roman" pitchFamily="18" charset="0"/>
              </a:rPr>
              <a:t>y</a:t>
            </a:r>
            <a:r>
              <a:rPr lang="en-US" altLang="ko-KR" sz="2000" b="1" i="1" baseline="-25000" dirty="0">
                <a:latin typeface="Times New Roman" pitchFamily="18" charset="0"/>
                <a:ea typeface="맑은 고딕"/>
                <a:cs typeface="Times New Roman" pitchFamily="18" charset="0"/>
              </a:rPr>
              <a:t>4</a:t>
            </a:r>
            <a:endParaRPr lang="ko-KR" altLang="en-US" sz="2000" b="1" baseline="-25000" dirty="0">
              <a:latin typeface="Times New Roman" pitchFamily="18" charset="0"/>
              <a:ea typeface="맑은 고딕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75656" y="33763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∞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195736" y="19795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∞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Zigzag network example - achievability </a:t>
            </a:r>
            <a:endParaRPr lang="en-US" altLang="zh-CN" sz="3600" dirty="0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381000" y="1687448"/>
            <a:ext cx="541513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66688" indent="-166688">
              <a:buSzPct val="80000"/>
              <a:buFont typeface="Arial" pitchFamily="34" charset="0"/>
              <a:buChar char="•"/>
            </a:pPr>
            <a:r>
              <a:rPr lang="en-US" altLang="zh-CN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zh-CN" sz="2400" dirty="0" smtClean="0">
                <a:solidFill>
                  <a:schemeClr val="tx1"/>
                </a:solidFill>
                <a:latin typeface="Calibri" pitchFamily="34" charset="0"/>
              </a:rPr>
              <a:t> adversarial links</a:t>
            </a:r>
          </a:p>
          <a:p>
            <a:pPr marL="166688" indent="-166688">
              <a:buSzPct val="80000"/>
              <a:buFont typeface="Arial" pitchFamily="34" charset="0"/>
              <a:buChar char="•"/>
            </a:pPr>
            <a:r>
              <a:rPr lang="en-US" altLang="zh-CN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n&gt;z</a:t>
            </a:r>
            <a:r>
              <a:rPr lang="en-US" altLang="zh-CN" sz="24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altLang="zh-CN" sz="2400" dirty="0">
                <a:solidFill>
                  <a:schemeClr val="tx1"/>
                </a:solidFill>
                <a:latin typeface="Calibri" pitchFamily="34" charset="0"/>
              </a:rPr>
              <a:t>links </a:t>
            </a:r>
            <a:r>
              <a:rPr lang="en-US" altLang="zh-CN" sz="2400" dirty="0" smtClean="0">
                <a:solidFill>
                  <a:schemeClr val="tx1"/>
                </a:solidFill>
                <a:latin typeface="Calibri" pitchFamily="34" charset="0"/>
              </a:rPr>
              <a:t>of capacity </a:t>
            </a:r>
            <a:r>
              <a:rPr lang="en-US" altLang="zh-CN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400" dirty="0" smtClean="0">
                <a:solidFill>
                  <a:schemeClr val="tx1"/>
                </a:solidFill>
                <a:latin typeface="Calibri" pitchFamily="34" charset="0"/>
              </a:rPr>
              <a:t> between source and A</a:t>
            </a:r>
            <a:endParaRPr lang="en-US" altLang="zh-CN" sz="2400" dirty="0">
              <a:solidFill>
                <a:schemeClr val="tx1"/>
              </a:solidFill>
              <a:latin typeface="Calibri" pitchFamily="34" charset="0"/>
            </a:endParaRPr>
          </a:p>
          <a:p>
            <a:pPr marL="166688" indent="-166688">
              <a:buSzPct val="80000"/>
              <a:buFont typeface="Arial" pitchFamily="34" charset="0"/>
              <a:buChar char="•"/>
            </a:pPr>
            <a:r>
              <a:rPr lang="en-US" altLang="zh-CN" sz="2400" dirty="0" smtClean="0">
                <a:solidFill>
                  <a:schemeClr val="tx1"/>
                </a:solidFill>
                <a:latin typeface="Calibri" pitchFamily="34" charset="0"/>
              </a:rPr>
              <a:t>one </a:t>
            </a:r>
            <a:r>
              <a:rPr lang="en-US" altLang="zh-CN" sz="2400" dirty="0">
                <a:solidFill>
                  <a:schemeClr val="tx1"/>
                </a:solidFill>
                <a:latin typeface="Calibri" pitchFamily="34" charset="0"/>
              </a:rPr>
              <a:t>feedback link </a:t>
            </a:r>
            <a:r>
              <a:rPr lang="en-US" altLang="zh-CN" sz="2400" dirty="0" smtClean="0">
                <a:solidFill>
                  <a:schemeClr val="tx1"/>
                </a:solidFill>
                <a:latin typeface="Calibri" pitchFamily="34" charset="0"/>
              </a:rPr>
              <a:t>of capacity </a:t>
            </a:r>
            <a:r>
              <a:rPr lang="en-US" altLang="zh-CN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altLang="zh-CN" sz="2400" i="1" dirty="0">
                <a:latin typeface="Times New Roman" pitchFamily="18" charset="0"/>
                <a:cs typeface="Times New Roman" pitchFamily="18" charset="0"/>
              </a:rPr>
              <a:t>≤</a:t>
            </a:r>
            <a:r>
              <a:rPr lang="en-US" altLang="zh-CN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zh-CN" sz="2400" dirty="0" smtClean="0">
                <a:solidFill>
                  <a:schemeClr val="tx1"/>
                </a:solidFill>
                <a:latin typeface="Calibri" pitchFamily="34" charset="0"/>
              </a:rPr>
              <a:t>from </a:t>
            </a:r>
            <a:r>
              <a:rPr lang="en-US" altLang="zh-CN" sz="2400" dirty="0">
                <a:solidFill>
                  <a:schemeClr val="tx1"/>
                </a:solidFill>
                <a:latin typeface="Calibri" pitchFamily="34" charset="0"/>
              </a:rPr>
              <a:t>A  to </a:t>
            </a:r>
            <a:r>
              <a:rPr lang="en-US" altLang="zh-CN" sz="2400" dirty="0" smtClean="0">
                <a:solidFill>
                  <a:schemeClr val="tx1"/>
                </a:solidFill>
                <a:latin typeface="Calibri" pitchFamily="34" charset="0"/>
              </a:rPr>
              <a:t>B (no advantage for larger </a:t>
            </a:r>
            <a:r>
              <a:rPr lang="en-US" altLang="zh-CN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zh-CN" sz="2400" dirty="0" smtClean="0">
                <a:solidFill>
                  <a:schemeClr val="tx1"/>
                </a:solidFill>
                <a:latin typeface="Calibri" pitchFamily="34" charset="0"/>
              </a:rPr>
              <a:t>)</a:t>
            </a:r>
            <a:endParaRPr lang="en-US" altLang="zh-CN" sz="2400" dirty="0">
              <a:solidFill>
                <a:schemeClr val="tx1"/>
              </a:solidFill>
              <a:latin typeface="Calibri" pitchFamily="34" charset="0"/>
            </a:endParaRPr>
          </a:p>
          <a:p>
            <a:pPr marL="166688" indent="-166688">
              <a:buSzPct val="80000"/>
              <a:buFont typeface="Arial" pitchFamily="34" charset="0"/>
              <a:buChar char="•"/>
            </a:pPr>
            <a:r>
              <a:rPr lang="en-US" altLang="zh-CN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m&gt;z</a:t>
            </a:r>
            <a:r>
              <a:rPr lang="en-US" altLang="zh-CN" sz="24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altLang="zh-CN" sz="2400" dirty="0">
                <a:solidFill>
                  <a:schemeClr val="tx1"/>
                </a:solidFill>
                <a:latin typeface="Calibri" pitchFamily="34" charset="0"/>
              </a:rPr>
              <a:t>links </a:t>
            </a:r>
            <a:r>
              <a:rPr lang="en-US" altLang="zh-CN" sz="2400" dirty="0" smtClean="0">
                <a:solidFill>
                  <a:schemeClr val="tx1"/>
                </a:solidFill>
                <a:latin typeface="Calibri" pitchFamily="34" charset="0"/>
              </a:rPr>
              <a:t>of capacity </a:t>
            </a:r>
            <a:r>
              <a:rPr lang="en-US" altLang="zh-CN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dirty="0" smtClean="0">
                <a:solidFill>
                  <a:schemeClr val="tx1"/>
                </a:solidFill>
                <a:latin typeface="Calibri" pitchFamily="34" charset="0"/>
              </a:rPr>
              <a:t> from </a:t>
            </a:r>
            <a:r>
              <a:rPr lang="en-US" altLang="zh-CN" sz="2400" dirty="0">
                <a:solidFill>
                  <a:schemeClr val="tx1"/>
                </a:solidFill>
                <a:latin typeface="Calibri" pitchFamily="34" charset="0"/>
              </a:rPr>
              <a:t>node B to sink </a:t>
            </a:r>
            <a:endParaRPr lang="en-US" altLang="zh-CN" sz="24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12" name="Content Placeholder 6" descr="graph1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180577" y="1143000"/>
            <a:ext cx="2927927" cy="3505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Zigzag network example - achievability </a:t>
            </a:r>
            <a:endParaRPr lang="en-US" altLang="zh-CN" sz="3600" dirty="0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381000" y="1219199"/>
            <a:ext cx="591919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66688" indent="-166688" defTabSz="914400"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ko-KR" sz="2400" dirty="0" smtClean="0">
                <a:latin typeface="Times New Roman" pitchFamily="18" charset="0"/>
                <a:ea typeface="맑은 고딕"/>
                <a:cs typeface="맑은 고딕"/>
              </a:rPr>
              <a:t>(</a:t>
            </a:r>
            <a:r>
              <a:rPr lang="en-US" altLang="ko-KR" sz="2400" i="1" dirty="0" smtClean="0">
                <a:latin typeface="Times New Roman" pitchFamily="18" charset="0"/>
                <a:ea typeface="맑은 고딕"/>
                <a:cs typeface="Times New Roman" pitchFamily="18" charset="0"/>
              </a:rPr>
              <a:t>x</a:t>
            </a:r>
            <a:r>
              <a:rPr lang="en-US" altLang="ko-KR" sz="2400" i="1" baseline="-25000" dirty="0" smtClean="0">
                <a:latin typeface="Times New Roman" pitchFamily="18" charset="0"/>
                <a:ea typeface="맑은 고딕"/>
                <a:cs typeface="Times New Roman" pitchFamily="18" charset="0"/>
              </a:rPr>
              <a:t>1</a:t>
            </a:r>
            <a:r>
              <a:rPr lang="en-US" altLang="ko-KR" sz="2400" i="1" dirty="0" smtClean="0">
                <a:latin typeface="Times New Roman" pitchFamily="18" charset="0"/>
                <a:ea typeface="맑은 고딕"/>
                <a:cs typeface="맑은 고딕"/>
              </a:rPr>
              <a:t>,x</a:t>
            </a:r>
            <a:r>
              <a:rPr lang="en-US" altLang="ko-KR" sz="2400" i="1" baseline="-25000" dirty="0" smtClean="0">
                <a:latin typeface="Times New Roman" pitchFamily="18" charset="0"/>
                <a:ea typeface="맑은 고딕"/>
                <a:cs typeface="맑은 고딕"/>
              </a:rPr>
              <a:t>2</a:t>
            </a:r>
            <a:r>
              <a:rPr lang="en-US" altLang="ko-KR" sz="2400" i="1" dirty="0" smtClean="0">
                <a:latin typeface="Times New Roman" pitchFamily="18" charset="0"/>
                <a:ea typeface="맑은 고딕"/>
                <a:cs typeface="맑은 고딕"/>
              </a:rPr>
              <a:t>,…,</a:t>
            </a:r>
            <a:r>
              <a:rPr lang="en-US" altLang="ko-KR" sz="2400" i="1" dirty="0" err="1" smtClean="0">
                <a:latin typeface="Times New Roman" pitchFamily="18" charset="0"/>
                <a:ea typeface="맑은 고딕"/>
                <a:cs typeface="맑은 고딕"/>
              </a:rPr>
              <a:t>x</a:t>
            </a:r>
            <a:r>
              <a:rPr lang="en-US" altLang="ko-KR" sz="2400" i="1" baseline="-25000" dirty="0" err="1" smtClean="0">
                <a:latin typeface="Times New Roman" pitchFamily="18" charset="0"/>
                <a:ea typeface="맑은 고딕"/>
                <a:cs typeface="맑은 고딕"/>
              </a:rPr>
              <a:t>n</a:t>
            </a:r>
            <a:r>
              <a:rPr lang="en-US" altLang="ko-KR" sz="2400" dirty="0" smtClean="0">
                <a:latin typeface="Times New Roman" pitchFamily="18" charset="0"/>
                <a:ea typeface="맑은 고딕"/>
                <a:cs typeface="맑은 고딕"/>
              </a:rPr>
              <a:t>): </a:t>
            </a:r>
            <a:r>
              <a:rPr lang="en-US" altLang="zh-CN" sz="2400" dirty="0" smtClean="0">
                <a:latin typeface="Calibri" pitchFamily="34" charset="0"/>
              </a:rPr>
              <a:t>an </a:t>
            </a:r>
            <a:r>
              <a:rPr lang="en-US" altLang="zh-CN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CN" sz="2400" i="1" dirty="0" err="1" smtClean="0">
                <a:latin typeface="Times New Roman" pitchFamily="18" charset="0"/>
                <a:cs typeface="Times New Roman" pitchFamily="18" charset="0"/>
              </a:rPr>
              <a:t>n,n</a:t>
            </a:r>
            <a:r>
              <a:rPr lang="en-US" altLang="zh-CN" sz="2400" i="1" dirty="0" smtClean="0">
                <a:latin typeface="Times New Roman" pitchFamily="18" charset="0"/>
                <a:cs typeface="Times New Roman" pitchFamily="18" charset="0"/>
              </a:rPr>
              <a:t>-z) </a:t>
            </a:r>
            <a:r>
              <a:rPr lang="en-US" altLang="zh-CN" sz="2400" dirty="0" smtClean="0">
                <a:latin typeface="Calibri" pitchFamily="34" charset="0"/>
              </a:rPr>
              <a:t>MDS code in </a:t>
            </a:r>
            <a:r>
              <a:rPr lang="en-US" altLang="zh-CN" sz="2400" i="1" dirty="0" smtClean="0">
                <a:latin typeface="Times New Roman" pitchFamily="18" charset="0"/>
                <a:cs typeface="Times New Roman" pitchFamily="18" charset="0"/>
              </a:rPr>
              <a:t>GF(</a:t>
            </a:r>
            <a:r>
              <a:rPr lang="en-US" altLang="zh-CN" sz="240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2400" i="1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400" i="1" baseline="30000" dirty="0" smtClean="0">
                <a:latin typeface="Times New Roman" pitchFamily="18" charset="0"/>
                <a:cs typeface="Times New Roman" pitchFamily="18" charset="0"/>
              </a:rPr>
              <a:t>-c</a:t>
            </a:r>
            <a:r>
              <a:rPr lang="en-US" altLang="zh-CN" sz="24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altLang="zh-CN" sz="2400" dirty="0" smtClean="0">
                <a:latin typeface="Calibri" pitchFamily="34" charset="0"/>
              </a:rPr>
              <a:t>(error detection)</a:t>
            </a:r>
            <a:endParaRPr lang="en-US" altLang="zh-CN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166688" indent="-166688" defTabSz="914400">
              <a:spcBef>
                <a:spcPct val="50000"/>
              </a:spcBef>
              <a:buFont typeface="Arial" pitchFamily="34" charset="0"/>
              <a:buChar char="•"/>
            </a:pPr>
            <a:r>
              <a:rPr lang="en-US" altLang="ko-KR" sz="2400" dirty="0" smtClean="0">
                <a:latin typeface="Times New Roman" pitchFamily="18" charset="0"/>
                <a:ea typeface="맑은 고딕"/>
                <a:cs typeface="맑은 고딕"/>
              </a:rPr>
              <a:t>(</a:t>
            </a:r>
            <a:r>
              <a:rPr lang="en-US" altLang="ko-KR" sz="2400" i="1" dirty="0" smtClean="0">
                <a:latin typeface="Times New Roman" pitchFamily="18" charset="0"/>
                <a:ea typeface="맑은 고딕"/>
                <a:cs typeface="Times New Roman" pitchFamily="18" charset="0"/>
              </a:rPr>
              <a:t>y</a:t>
            </a:r>
            <a:r>
              <a:rPr lang="en-US" altLang="ko-KR" sz="2400" i="1" baseline="-25000" dirty="0" smtClean="0">
                <a:latin typeface="Times New Roman" pitchFamily="18" charset="0"/>
                <a:ea typeface="맑은 고딕"/>
                <a:cs typeface="Times New Roman" pitchFamily="18" charset="0"/>
              </a:rPr>
              <a:t>1</a:t>
            </a:r>
            <a:r>
              <a:rPr lang="en-US" altLang="ko-KR" sz="2400" i="1" dirty="0" smtClean="0">
                <a:latin typeface="Times New Roman" pitchFamily="18" charset="0"/>
                <a:ea typeface="맑은 고딕"/>
                <a:cs typeface="맑은 고딕"/>
              </a:rPr>
              <a:t>,y</a:t>
            </a:r>
            <a:r>
              <a:rPr lang="en-US" altLang="ko-KR" sz="2400" i="1" baseline="-25000" dirty="0" smtClean="0">
                <a:latin typeface="Times New Roman" pitchFamily="18" charset="0"/>
                <a:ea typeface="맑은 고딕"/>
                <a:cs typeface="맑은 고딕"/>
              </a:rPr>
              <a:t>2</a:t>
            </a:r>
            <a:r>
              <a:rPr lang="en-US" altLang="ko-KR" sz="2400" i="1" dirty="0" smtClean="0">
                <a:latin typeface="Times New Roman" pitchFamily="18" charset="0"/>
                <a:ea typeface="맑은 고딕"/>
                <a:cs typeface="맑은 고딕"/>
              </a:rPr>
              <a:t>,…,</a:t>
            </a:r>
            <a:r>
              <a:rPr lang="en-US" altLang="ko-KR" sz="2400" i="1" dirty="0" err="1" smtClean="0">
                <a:latin typeface="Times New Roman" pitchFamily="18" charset="0"/>
                <a:ea typeface="맑은 고딕"/>
                <a:cs typeface="맑은 고딕"/>
              </a:rPr>
              <a:t>y</a:t>
            </a:r>
            <a:r>
              <a:rPr lang="en-US" altLang="ko-KR" sz="2400" i="1" baseline="-25000" dirty="0" err="1" smtClean="0">
                <a:latin typeface="Times New Roman" pitchFamily="18" charset="0"/>
                <a:ea typeface="맑은 고딕"/>
                <a:cs typeface="맑은 고딕"/>
              </a:rPr>
              <a:t>n+m</a:t>
            </a:r>
            <a:r>
              <a:rPr lang="en-US" altLang="ko-KR" sz="2400" dirty="0" smtClean="0">
                <a:latin typeface="Times New Roman" pitchFamily="18" charset="0"/>
                <a:ea typeface="맑은 고딕"/>
                <a:cs typeface="맑은 고딕"/>
              </a:rPr>
              <a:t>): </a:t>
            </a:r>
            <a:r>
              <a:rPr lang="en-US" altLang="zh-CN" sz="2400" dirty="0" smtClean="0">
                <a:latin typeface="Calibri" pitchFamily="34" charset="0"/>
              </a:rPr>
              <a:t>an </a:t>
            </a:r>
            <a:r>
              <a:rPr lang="en-US" altLang="zh-CN" sz="2400" i="1" dirty="0" smtClean="0">
                <a:latin typeface="Times New Roman" pitchFamily="18" charset="0"/>
                <a:cs typeface="Times New Roman" pitchFamily="18" charset="0"/>
              </a:rPr>
              <a:t>(n+m,n+m-2z) </a:t>
            </a:r>
            <a:r>
              <a:rPr lang="en-US" altLang="zh-CN" sz="2400" dirty="0" smtClean="0">
                <a:latin typeface="Calibri" pitchFamily="34" charset="0"/>
              </a:rPr>
              <a:t>MDS  code in </a:t>
            </a:r>
            <a:r>
              <a:rPr lang="en-US" altLang="zh-CN" sz="2400" i="1" dirty="0" smtClean="0">
                <a:latin typeface="Times New Roman" pitchFamily="18" charset="0"/>
                <a:cs typeface="Times New Roman" pitchFamily="18" charset="0"/>
              </a:rPr>
              <a:t>GF(q</a:t>
            </a:r>
            <a:r>
              <a:rPr lang="en-US" altLang="zh-CN" sz="2400" i="1" baseline="30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zh-CN" sz="2400" dirty="0" smtClean="0">
                <a:latin typeface="Calibri" pitchFamily="34" charset="0"/>
              </a:rPr>
              <a:t>                                                       (error correction)</a:t>
            </a:r>
          </a:p>
          <a:p>
            <a:pPr marL="166688" indent="-166688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View (</a:t>
            </a:r>
            <a:r>
              <a:rPr lang="en-US" altLang="ko-KR" sz="2400" i="1" dirty="0" smtClean="0">
                <a:latin typeface="Times New Roman" pitchFamily="18" charset="0"/>
                <a:ea typeface="맑은 고딕"/>
                <a:cs typeface="맑은 고딕"/>
              </a:rPr>
              <a:t>x</a:t>
            </a:r>
            <a:r>
              <a:rPr lang="en-US" altLang="ko-KR" sz="2400" i="1" baseline="-25000" dirty="0" smtClean="0">
                <a:latin typeface="Times New Roman" pitchFamily="18" charset="0"/>
                <a:ea typeface="맑은 고딕"/>
                <a:cs typeface="맑은 고딕"/>
              </a:rPr>
              <a:t>i</a:t>
            </a:r>
            <a:r>
              <a:rPr lang="en-US" altLang="ko-KR" sz="2400" i="1" dirty="0" smtClean="0">
                <a:latin typeface="Times New Roman" pitchFamily="18" charset="0"/>
                <a:ea typeface="맑은 고딕"/>
                <a:cs typeface="맑은 고딕"/>
              </a:rPr>
              <a:t>, </a:t>
            </a:r>
            <a:r>
              <a:rPr lang="en-US" altLang="ko-KR" sz="2400" i="1" dirty="0" err="1" smtClean="0">
                <a:latin typeface="Times New Roman" pitchFamily="18" charset="0"/>
                <a:ea typeface="맑은 고딕"/>
                <a:cs typeface="맑은 고딕"/>
              </a:rPr>
              <a:t>y</a:t>
            </a:r>
            <a:r>
              <a:rPr lang="en-US" altLang="ko-KR" sz="2400" i="1" baseline="-25000" dirty="0" err="1" smtClean="0">
                <a:latin typeface="Times New Roman" pitchFamily="18" charset="0"/>
                <a:ea typeface="맑은 고딕"/>
                <a:cs typeface="맑은 고딕"/>
              </a:rPr>
              <a:t>i</a:t>
            </a:r>
            <a:r>
              <a:rPr lang="en-US" sz="2400" dirty="0" smtClean="0">
                <a:latin typeface="Calibri" pitchFamily="34" charset="0"/>
              </a:rPr>
              <a:t>) and feedback value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as vectors representing elements of </a:t>
            </a:r>
            <a:r>
              <a:rPr lang="en-US" altLang="zh-CN" sz="2400" i="1" dirty="0" smtClean="0">
                <a:latin typeface="Times New Roman" pitchFamily="18" charset="0"/>
                <a:cs typeface="Times New Roman" pitchFamily="18" charset="0"/>
              </a:rPr>
              <a:t>GF(</a:t>
            </a:r>
            <a:r>
              <a:rPr lang="en-US" altLang="zh-CN" sz="240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altLang="zh-CN" sz="2400" i="1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altLang="zh-CN" sz="2400" i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altLang="zh-CN" sz="2400" dirty="0" smtClean="0">
                <a:latin typeface="Calibri" pitchFamily="34" charset="0"/>
                <a:cs typeface="Times New Roman" pitchFamily="18" charset="0"/>
              </a:rPr>
              <a:t>in terms of powers of a primitive element 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endParaRPr lang="en-US" sz="2400" dirty="0" smtClean="0">
              <a:latin typeface="Calibri" pitchFamily="34" charset="0"/>
            </a:endParaRPr>
          </a:p>
          <a:p>
            <a:pPr marL="166688" indent="-166688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Links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=1,…,z </a:t>
            </a:r>
            <a:r>
              <a:rPr lang="en-US" sz="2400" dirty="0" smtClean="0">
                <a:latin typeface="Calibri" pitchFamily="34" charset="0"/>
              </a:rPr>
              <a:t>transmit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ko-KR" sz="2400" i="1" dirty="0" smtClean="0">
                <a:latin typeface="Times New Roman" pitchFamily="18" charset="0"/>
                <a:ea typeface="맑은 고딕"/>
                <a:cs typeface="Times New Roman" pitchFamily="18" charset="0"/>
              </a:rPr>
              <a:t>x</a:t>
            </a:r>
            <a:r>
              <a:rPr lang="en-US" altLang="ko-KR" sz="2400" i="1" baseline="-25000" dirty="0" smtClean="0">
                <a:latin typeface="Times New Roman" pitchFamily="18" charset="0"/>
                <a:ea typeface="맑은 고딕"/>
                <a:cs typeface="Times New Roman" pitchFamily="18" charset="0"/>
              </a:rPr>
              <a:t>i</a:t>
            </a:r>
            <a:r>
              <a:rPr lang="en-US" altLang="ko-KR" sz="2400" i="1" dirty="0" smtClean="0">
                <a:latin typeface="Times New Roman" pitchFamily="18" charset="0"/>
                <a:ea typeface="맑은 고딕"/>
                <a:cs typeface="Times New Roman" pitchFamily="18" charset="0"/>
              </a:rPr>
              <a:t>, </a:t>
            </a:r>
            <a:r>
              <a:rPr lang="en-US" altLang="ko-KR" sz="2400" i="1" dirty="0" err="1" smtClean="0">
                <a:latin typeface="Times New Roman" pitchFamily="18" charset="0"/>
                <a:ea typeface="맑은 고딕"/>
                <a:cs typeface="Times New Roman" pitchFamily="18" charset="0"/>
              </a:rPr>
              <a:t>y</a:t>
            </a:r>
            <a:r>
              <a:rPr lang="en-US" altLang="ko-KR" sz="2400" i="1" baseline="-25000" dirty="0" err="1" smtClean="0">
                <a:latin typeface="Times New Roman" pitchFamily="18" charset="0"/>
                <a:ea typeface="맑은 고딕"/>
                <a:cs typeface="Times New Roman" pitchFamily="18" charset="0"/>
              </a:rPr>
              <a:t>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) +</a:t>
            </a:r>
            <a:r>
              <a:rPr lang="el-GR" sz="2400" i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400" i="1" baseline="30000" dirty="0" smtClean="0">
                <a:latin typeface="Times New Roman" pitchFamily="18" charset="0"/>
                <a:cs typeface="Times New Roman" pitchFamily="18" charset="0"/>
              </a:rPr>
              <a:t>c-(i-1)(a-c)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       </a:t>
            </a:r>
            <a:r>
              <a:rPr lang="en-US" sz="2400" dirty="0" smtClean="0">
                <a:latin typeface="Calibri" pitchFamily="34" charset="0"/>
              </a:rPr>
              <a:t>(codebook size is multiplied by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i="1" baseline="30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Calibri" pitchFamily="34" charset="0"/>
              </a:rPr>
              <a:t>)</a:t>
            </a:r>
            <a:endParaRPr lang="en-US" sz="2400" dirty="0" smtClean="0">
              <a:latin typeface="Calibri" pitchFamily="34" charset="0"/>
            </a:endParaRPr>
          </a:p>
          <a:p>
            <a:pPr marL="166688" indent="-166688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Links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=z+1,…,n </a:t>
            </a:r>
            <a:r>
              <a:rPr lang="en-US" sz="2400" dirty="0" smtClean="0">
                <a:latin typeface="Calibri" pitchFamily="34" charset="0"/>
              </a:rPr>
              <a:t>transmit (</a:t>
            </a:r>
            <a:r>
              <a:rPr lang="en-US" altLang="ko-KR" sz="2400" i="1" dirty="0" smtClean="0">
                <a:latin typeface="Times New Roman" pitchFamily="18" charset="0"/>
                <a:ea typeface="맑은 고딕"/>
                <a:cs typeface="맑은 고딕"/>
              </a:rPr>
              <a:t>x</a:t>
            </a:r>
            <a:r>
              <a:rPr lang="en-US" altLang="ko-KR" sz="2400" i="1" baseline="-25000" dirty="0" smtClean="0">
                <a:latin typeface="Times New Roman" pitchFamily="18" charset="0"/>
                <a:ea typeface="맑은 고딕"/>
                <a:cs typeface="맑은 고딕"/>
              </a:rPr>
              <a:t>i</a:t>
            </a:r>
            <a:r>
              <a:rPr lang="en-US" altLang="ko-KR" sz="2400" i="1" dirty="0" smtClean="0">
                <a:latin typeface="Times New Roman" pitchFamily="18" charset="0"/>
                <a:ea typeface="맑은 고딕"/>
                <a:cs typeface="맑은 고딕"/>
              </a:rPr>
              <a:t>, </a:t>
            </a:r>
            <a:r>
              <a:rPr lang="en-US" altLang="ko-KR" sz="2400" i="1" dirty="0" err="1" smtClean="0">
                <a:latin typeface="Times New Roman" pitchFamily="18" charset="0"/>
                <a:ea typeface="맑은 고딕"/>
                <a:cs typeface="맑은 고딕"/>
              </a:rPr>
              <a:t>y</a:t>
            </a:r>
            <a:r>
              <a:rPr lang="en-US" altLang="ko-KR" sz="2400" i="1" baseline="-25000" dirty="0" err="1" smtClean="0">
                <a:latin typeface="Times New Roman" pitchFamily="18" charset="0"/>
                <a:ea typeface="맑은 고딕"/>
                <a:cs typeface="맑은 고딕"/>
              </a:rPr>
              <a:t>i</a:t>
            </a:r>
            <a:r>
              <a:rPr lang="en-US" sz="2400" dirty="0" smtClean="0">
                <a:latin typeface="Calibri" pitchFamily="34" charset="0"/>
              </a:rPr>
              <a:t>) </a:t>
            </a:r>
            <a:endParaRPr lang="en-US" sz="2400" dirty="0" smtClean="0">
              <a:latin typeface="Calibri" pitchFamily="34" charset="0"/>
            </a:endParaRPr>
          </a:p>
          <a:p>
            <a:pPr marL="166688" indent="-166688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Links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=n+1,…,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n+m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transmit </a:t>
            </a:r>
            <a:r>
              <a:rPr lang="en-US" altLang="ko-KR" sz="2400" i="1" dirty="0" err="1" smtClean="0">
                <a:latin typeface="Times New Roman" pitchFamily="18" charset="0"/>
                <a:ea typeface="맑은 고딕"/>
                <a:cs typeface="맑은 고딕"/>
              </a:rPr>
              <a:t>y</a:t>
            </a:r>
            <a:r>
              <a:rPr lang="en-US" altLang="ko-KR" sz="2400" i="1" baseline="-25000" dirty="0" err="1" smtClean="0">
                <a:latin typeface="Times New Roman" pitchFamily="18" charset="0"/>
                <a:ea typeface="맑은 고딕"/>
                <a:cs typeface="맑은 고딕"/>
              </a:rPr>
              <a:t>i</a:t>
            </a:r>
            <a:endParaRPr lang="en-US" sz="2400" dirty="0" smtClean="0">
              <a:latin typeface="Calibri" pitchFamily="34" charset="0"/>
            </a:endParaRPr>
          </a:p>
          <a:p>
            <a:pPr marL="166688" indent="-166688" defTabSz="914400">
              <a:spcBef>
                <a:spcPct val="50000"/>
              </a:spcBef>
              <a:buFont typeface="Arial" pitchFamily="34" charset="0"/>
              <a:buChar char="•"/>
            </a:pPr>
            <a:endParaRPr lang="en-US" altLang="ko-KR" sz="2400" dirty="0" smtClean="0">
              <a:latin typeface="Times New Roman" pitchFamily="18" charset="0"/>
              <a:ea typeface="맑은 고딕"/>
              <a:cs typeface="맑은 고딕"/>
            </a:endParaRPr>
          </a:p>
        </p:txBody>
      </p:sp>
      <p:pic>
        <p:nvPicPr>
          <p:cNvPr id="7" name="Content Placeholder 6" descr="graph1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180577" y="1143000"/>
            <a:ext cx="2927927" cy="3505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Zigzag network example - achievability </a:t>
            </a:r>
            <a:endParaRPr lang="en-US" altLang="zh-CN" sz="3600" dirty="0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381000" y="1219199"/>
            <a:ext cx="5919192" cy="57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pitchFamily="34" charset="0"/>
              <a:buChar char="•"/>
              <a:defRPr/>
            </a:pPr>
            <a:r>
              <a:rPr lang="en-US" altLang="zh-CN" sz="2400" kern="0" dirty="0">
                <a:latin typeface="Calibri" pitchFamily="34" charset="0"/>
              </a:rPr>
              <a:t>If A</a:t>
            </a:r>
            <a:r>
              <a:rPr lang="en-US" altLang="zh-CN" sz="2400" kern="0" dirty="0">
                <a:latin typeface="Arial"/>
              </a:rPr>
              <a:t>’</a:t>
            </a:r>
            <a:r>
              <a:rPr lang="en-US" altLang="zh-CN" sz="2400" kern="0" dirty="0">
                <a:latin typeface="Calibri" pitchFamily="34" charset="0"/>
              </a:rPr>
              <a:t>s incoming links are not consistent with any codeword, </a:t>
            </a:r>
            <a:r>
              <a:rPr lang="en-US" altLang="zh-CN" sz="2400" kern="0" dirty="0">
                <a:latin typeface="Calibri" pitchFamily="34" charset="0"/>
                <a:ea typeface="ＭＳ Ｐゴシック" pitchFamily="-105" charset="-128"/>
              </a:rPr>
              <a:t>A sends error message to B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pitchFamily="34" charset="0"/>
              <a:buChar char="•"/>
              <a:defRPr/>
            </a:pPr>
            <a:r>
              <a:rPr lang="en-US" altLang="zh-CN" sz="2400" kern="0" dirty="0">
                <a:latin typeface="Calibri" pitchFamily="34" charset="0"/>
              </a:rPr>
              <a:t>If B receives an error message or a feedback link value that doesn</a:t>
            </a:r>
            <a:r>
              <a:rPr lang="en-US" altLang="zh-CN" sz="2400" kern="0" dirty="0">
                <a:latin typeface="Arial"/>
              </a:rPr>
              <a:t>’</a:t>
            </a:r>
            <a:r>
              <a:rPr lang="en-US" altLang="zh-CN" sz="2400" kern="0" dirty="0">
                <a:latin typeface="Calibri" pitchFamily="34" charset="0"/>
              </a:rPr>
              <a:t>t match the correct value received from S, </a:t>
            </a:r>
          </a:p>
          <a:p>
            <a:pPr marL="742950" lvl="1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Arial" pitchFamily="34" charset="0"/>
              <a:buChar char="•"/>
              <a:defRPr/>
            </a:pPr>
            <a:r>
              <a:rPr lang="en-US" altLang="zh-CN" sz="2400" kern="0" dirty="0">
                <a:latin typeface="Calibri" pitchFamily="34" charset="0"/>
                <a:ea typeface="ＭＳ Ｐゴシック" pitchFamily="-105" charset="-128"/>
              </a:rPr>
              <a:t>B sends an error message with all the information received from s and A to sink u using a repetition code.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pitchFamily="34" charset="0"/>
              <a:buChar char="•"/>
              <a:defRPr/>
            </a:pPr>
            <a:r>
              <a:rPr lang="en-US" altLang="zh-CN" sz="2400" kern="0" dirty="0">
                <a:latin typeface="Calibri" pitchFamily="34" charset="0"/>
              </a:rPr>
              <a:t>Upon receiving an error message, sink compares against information received from A to find the adversarial </a:t>
            </a:r>
            <a:r>
              <a:rPr lang="en-US" altLang="zh-CN" sz="2400" kern="0" dirty="0" smtClean="0">
                <a:latin typeface="Calibri" pitchFamily="34" charset="0"/>
              </a:rPr>
              <a:t>link(s).</a:t>
            </a:r>
            <a:endParaRPr lang="en-US" altLang="zh-CN" sz="2400" kern="0" dirty="0">
              <a:latin typeface="Calibri" pitchFamily="34" charset="0"/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pitchFamily="34" charset="0"/>
              <a:buChar char="•"/>
              <a:defRPr/>
            </a:pPr>
            <a:r>
              <a:rPr lang="en-US" altLang="zh-CN" sz="2400" kern="0" dirty="0">
                <a:latin typeface="Calibri" pitchFamily="34" charset="0"/>
              </a:rPr>
              <a:t>Error messages are </a:t>
            </a:r>
            <a:r>
              <a:rPr lang="en-US" altLang="zh-CN" sz="2400" kern="0" dirty="0" smtClean="0">
                <a:latin typeface="Calibri" pitchFamily="34" charset="0"/>
              </a:rPr>
              <a:t>sent a finite number of times, </a:t>
            </a:r>
            <a:r>
              <a:rPr lang="en-US" altLang="zh-CN" sz="2400" kern="0" dirty="0">
                <a:latin typeface="Calibri" pitchFamily="34" charset="0"/>
              </a:rPr>
              <a:t>so amortized overhead goes to zero.</a:t>
            </a:r>
          </a:p>
          <a:p>
            <a:pPr marL="166688" indent="-166688" defTabSz="914400">
              <a:spcBef>
                <a:spcPct val="50000"/>
              </a:spcBef>
              <a:buFont typeface="Arial" pitchFamily="34" charset="0"/>
              <a:buChar char="•"/>
            </a:pPr>
            <a:endParaRPr lang="en-US" altLang="ko-KR" sz="2400" dirty="0" smtClean="0">
              <a:latin typeface="Times New Roman" pitchFamily="18" charset="0"/>
              <a:ea typeface="맑은 고딕"/>
              <a:cs typeface="맑은 고딕"/>
            </a:endParaRPr>
          </a:p>
        </p:txBody>
      </p:sp>
      <p:pic>
        <p:nvPicPr>
          <p:cNvPr id="7" name="Content Placeholder 6" descr="graph1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180577" y="1143000"/>
            <a:ext cx="2927927" cy="3505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pitchFamily="34" charset="0"/>
              </a:rPr>
              <a:t>Outline</a:t>
            </a:r>
            <a:endParaRPr lang="en-US" sz="3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412776"/>
            <a:ext cx="8507288" cy="6315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Single-source multicast, uniform errors (background)</a:t>
            </a:r>
          </a:p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Multiple-source multicast, uniform errors</a:t>
            </a:r>
          </a:p>
          <a:p>
            <a:pPr marL="627063" lvl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T. Dikaliotis, T. Ho, S. Jaggi, S. Vyetrenko, H. Yao, M. Effros and E. Erez, "Multiple-access Network Information-flow and Correction Codes," Special issue of the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IT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Transactions dedicated to the scientific legacy of Ralf Koetter,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Feb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2011.</a:t>
            </a:r>
          </a:p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Non-uniform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errors: unequal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link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capacities</a:t>
            </a:r>
          </a:p>
          <a:p>
            <a:pPr marL="627063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S. Kim, T. Ho, M. Effros and S. Avestimehr, "Network error correction with unequal link capacities," Special issue of the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IT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Transactions dedicated to the scientific legacy of Ralf Koetter,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Feb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2011.</a:t>
            </a:r>
          </a:p>
          <a:p>
            <a:pPr marL="627063" lvl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T. Ho, S. Kim, Y. Yang, M. Effros and A. S. Avestimehr, "On network error correction with limited feedback capacity,"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ITA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2011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.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</a:t>
            </a:r>
          </a:p>
          <a:p>
            <a:pPr marL="287338" lvl="1" indent="-287338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Calibri" pitchFamily="34" charset="0"/>
              </a:rPr>
              <a:t>Non-multicast nested networks, uniform &amp; non-uniform errors</a:t>
            </a:r>
          </a:p>
          <a:p>
            <a:pPr marL="627063" lvl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latin typeface="Calibri" pitchFamily="34" charset="0"/>
              </a:rPr>
              <a:t>O. Tekin, S. Vyetrenko, T. Ho and H. Yao, “Erasure correction for nested receivers,” </a:t>
            </a:r>
            <a:r>
              <a:rPr lang="en-US" sz="2000" dirty="0" err="1" smtClean="0">
                <a:latin typeface="Calibri" pitchFamily="34" charset="0"/>
              </a:rPr>
              <a:t>Allerton</a:t>
            </a:r>
            <a:r>
              <a:rPr lang="en-US" sz="2000" dirty="0" smtClean="0">
                <a:latin typeface="Calibri" pitchFamily="34" charset="0"/>
              </a:rPr>
              <a:t> 2011.</a:t>
            </a:r>
          </a:p>
          <a:p>
            <a:pPr marL="627063">
              <a:lnSpc>
                <a:spcPct val="90000"/>
              </a:lnSpc>
              <a:spcAft>
                <a:spcPts val="600"/>
              </a:spcAft>
            </a:pPr>
            <a:endParaRPr lang="en-US" sz="20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 marL="0" lvl="1" indent="463550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  <a:p>
            <a:pPr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- non-multicast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</a:t>
            </a:r>
            <a:r>
              <a:rPr lang="tr-TR" dirty="0" smtClean="0"/>
              <a:t>inding the capacity region</a:t>
            </a:r>
            <a:r>
              <a:rPr lang="en-US" dirty="0" smtClean="0"/>
              <a:t> of a general </a:t>
            </a:r>
            <a:r>
              <a:rPr lang="en-US" dirty="0" smtClean="0"/>
              <a:t>non-multicast network even </a:t>
            </a:r>
            <a:r>
              <a:rPr lang="en-US" dirty="0" smtClean="0"/>
              <a:t>in the erasure-free case is </a:t>
            </a:r>
            <a:r>
              <a:rPr lang="tr-TR" dirty="0" smtClean="0"/>
              <a:t>an open problem.</a:t>
            </a:r>
            <a:endParaRPr lang="en-US" dirty="0" smtClean="0"/>
          </a:p>
          <a:p>
            <a:pPr lvl="1"/>
            <a:r>
              <a:rPr lang="en-US" dirty="0" smtClean="0"/>
              <a:t>Coding across </a:t>
            </a:r>
            <a:r>
              <a:rPr lang="en-US" dirty="0" smtClean="0"/>
              <a:t>different receivers’ packets </a:t>
            </a:r>
            <a:r>
              <a:rPr lang="en-US" dirty="0" smtClean="0"/>
              <a:t>(inter-session coding) is sometimes required.</a:t>
            </a:r>
          </a:p>
          <a:p>
            <a:pPr lvl="1"/>
            <a:r>
              <a:rPr lang="en-US" dirty="0" smtClean="0"/>
              <a:t>We don’t know in general when intra-session </a:t>
            </a:r>
            <a:r>
              <a:rPr lang="en-US" dirty="0" smtClean="0"/>
              <a:t>coding is </a:t>
            </a:r>
            <a:r>
              <a:rPr lang="en-US" dirty="0" smtClean="0"/>
              <a:t>sufficient.</a:t>
            </a:r>
          </a:p>
          <a:p>
            <a:r>
              <a:rPr lang="en-US" dirty="0" smtClean="0"/>
              <a:t>We can derive cut set bounds by studying three-layer networks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Three-layer nested networks</a:t>
            </a:r>
            <a:endParaRPr lang="tr-TR" dirty="0"/>
          </a:p>
        </p:txBody>
      </p:sp>
      <p:sp>
        <p:nvSpPr>
          <p:cNvPr id="7" name="TextBox 6"/>
          <p:cNvSpPr txBox="1"/>
          <p:nvPr/>
        </p:nvSpPr>
        <p:spPr>
          <a:xfrm>
            <a:off x="7772400" y="14478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tr-TR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581400" y="1600200"/>
            <a:ext cx="51054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</a:rPr>
              <a:t>A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</a:rPr>
              <a:t>model for temporal demands (decoding deadlines)</a:t>
            </a:r>
            <a:endParaRPr lang="en-US" sz="2600" dirty="0" smtClean="0">
              <a:latin typeface="Calibri" pitchFamily="34" charset="0"/>
            </a:endParaRPr>
          </a:p>
          <a:p>
            <a:pPr marL="800100" lvl="1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</a:rPr>
              <a:t>Links ↔ Packets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600" dirty="0" smtClean="0">
                <a:latin typeface="Calibri" pitchFamily="34" charset="0"/>
              </a:rPr>
              <a:t>Receivers ↔ </a:t>
            </a:r>
            <a:r>
              <a:rPr lang="en-US" sz="2600" dirty="0" smtClean="0">
                <a:latin typeface="Calibri" pitchFamily="34" charset="0"/>
              </a:rPr>
              <a:t>Deadlines by which certain information must be decoded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</a:rPr>
              <a:t>Each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</a:rPr>
              <a:t>receiver receives a subset of the information </a:t>
            </a:r>
            <a:r>
              <a:rPr lang="en-US" sz="2600" dirty="0" smtClean="0">
                <a:latin typeface="Calibri" pitchFamily="34" charset="0"/>
              </a:rPr>
              <a:t>received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</a:rPr>
              <a:t>by its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</a:rPr>
              <a:t>successor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smtClean="0">
                <a:latin typeface="Calibri" pitchFamily="34" charset="0"/>
              </a:rPr>
              <a:t>(Nested structure)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600" dirty="0" smtClean="0">
                <a:latin typeface="Calibri" pitchFamily="34" charset="0"/>
              </a:rPr>
              <a:t>Packet erasures can occur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</a:rPr>
              <a:t>Non-multicast problem 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tr-T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204" b="12472"/>
          <a:stretch>
            <a:fillRect/>
          </a:stretch>
        </p:blipFill>
        <p:spPr bwMode="auto">
          <a:xfrm>
            <a:off x="228600" y="1665312"/>
            <a:ext cx="33813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28600" y="5775647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tr-TR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5775647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I</a:t>
            </a:r>
            <a:r>
              <a:rPr lang="en-US" sz="24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tr-TR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57400" y="5775647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I</a:t>
            </a:r>
            <a:r>
              <a:rPr lang="en-US" sz="24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I</a:t>
            </a:r>
            <a:r>
              <a:rPr lang="en-US" sz="24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tr-TR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5399112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tr-TR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5399112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tr-TR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8400" y="5399112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tr-TR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Uniform &amp; non-uniform error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Uniform errors</a:t>
            </a:r>
          </a:p>
          <a:p>
            <a:pPr lvl="1"/>
            <a:r>
              <a:rPr lang="en-US" dirty="0" smtClean="0"/>
              <a:t>Coherent case: equal capacity network links, errors on any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en-US" dirty="0" smtClean="0"/>
              <a:t>links</a:t>
            </a:r>
          </a:p>
          <a:p>
            <a:pPr lvl="1"/>
            <a:r>
              <a:rPr lang="en-US" dirty="0" smtClean="0"/>
              <a:t>Non-coherent case: equal capacity packets, errors on any</a:t>
            </a:r>
            <a:r>
              <a:rPr lang="en-US" dirty="0" smtClean="0"/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/>
              <a:t> packets</a:t>
            </a:r>
          </a:p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Non-uniform errors</a:t>
            </a:r>
          </a:p>
          <a:p>
            <a:pPr lvl="1"/>
            <a:r>
              <a:rPr lang="en-US" dirty="0" smtClean="0"/>
              <a:t>Unequal capacity network links</a:t>
            </a:r>
          </a:p>
          <a:p>
            <a:pPr lvl="1"/>
            <a:r>
              <a:rPr lang="en-US" dirty="0" smtClean="0"/>
              <a:t>Restrictions on which links can be erroneous</a:t>
            </a:r>
          </a:p>
          <a:p>
            <a:pPr lvl="1"/>
            <a:r>
              <a:rPr lang="en-US" dirty="0" smtClean="0"/>
              <a:t>Erroneous nodes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Erasure models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consider 2 different erasure models:</a:t>
            </a:r>
          </a:p>
          <a:p>
            <a:r>
              <a:rPr lang="en-US" dirty="0" smtClean="0"/>
              <a:t>Arbitrary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/>
              <a:t>-erasures</a:t>
            </a:r>
          </a:p>
          <a:p>
            <a:pPr lvl="1"/>
            <a:r>
              <a:rPr lang="en-US" dirty="0" smtClean="0"/>
              <a:t>At most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/>
              <a:t> links can be erased, locations are unknown </a:t>
            </a:r>
            <a:r>
              <a:rPr lang="en-US" i="1" dirty="0" smtClean="0"/>
              <a:t>a priori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Sliding window erasure </a:t>
            </a:r>
            <a:r>
              <a:rPr lang="en-US" dirty="0" smtClean="0"/>
              <a:t>model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Arbitrary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/>
              <a:t>-erasures - Upper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 </a:t>
            </a:r>
            <a:r>
              <a:rPr lang="en-US" sz="2400" dirty="0" smtClean="0"/>
              <a:t>can </a:t>
            </a:r>
            <a:r>
              <a:rPr lang="en-US" sz="2400" dirty="0" smtClean="0"/>
              <a:t>write </a:t>
            </a:r>
            <a:r>
              <a:rPr lang="en-US" sz="2400" dirty="0" err="1" smtClean="0"/>
              <a:t>cutset</a:t>
            </a:r>
            <a:r>
              <a:rPr lang="en-US" sz="2400" dirty="0" smtClean="0"/>
              <a:t> bounds for each erasure event from the perspective of each sink </a:t>
            </a:r>
            <a:endParaRPr lang="en-US" sz="2400" dirty="0" smtClean="0"/>
          </a:p>
          <a:p>
            <a:r>
              <a:rPr lang="en-US" sz="2400" dirty="0" smtClean="0"/>
              <a:t>Need to </a:t>
            </a:r>
            <a:r>
              <a:rPr lang="en-US" sz="2400" dirty="0" smtClean="0"/>
              <a:t>combine these individual bounds from the perspective of multiple erasure events for multiple sinks</a:t>
            </a:r>
          </a:p>
          <a:p>
            <a:r>
              <a:rPr lang="en-US" sz="2400" dirty="0" smtClean="0"/>
              <a:t>A set of random processes 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i</a:t>
            </a:r>
            <a:r>
              <a:rPr lang="en-US" sz="2400" i="1" baseline="30000" dirty="0" err="1" smtClean="0"/>
              <a:t>s</a:t>
            </a:r>
            <a:r>
              <a:rPr lang="en-US" sz="2400" dirty="0" smtClean="0"/>
              <a:t> is a decoding set for 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 if |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i</a:t>
            </a:r>
            <a:r>
              <a:rPr lang="en-US" sz="2400" i="1" baseline="30000" dirty="0" err="1" smtClean="0"/>
              <a:t>s</a:t>
            </a:r>
            <a:r>
              <a:rPr lang="en-US" sz="2400" dirty="0" smtClean="0"/>
              <a:t>|</a:t>
            </a:r>
            <a:r>
              <a:rPr lang="en-US" sz="2400" i="1" dirty="0" smtClean="0"/>
              <a:t>=m</a:t>
            </a:r>
            <a:r>
              <a:rPr lang="en-US" sz="2400" i="1" baseline="-25000" dirty="0" smtClean="0"/>
              <a:t>i</a:t>
            </a:r>
            <a:r>
              <a:rPr lang="en-US" sz="2400" i="1" dirty="0" smtClean="0"/>
              <a:t>-z</a:t>
            </a:r>
            <a:r>
              <a:rPr lang="en-US" sz="2400" dirty="0" smtClean="0"/>
              <a:t> and </a:t>
            </a:r>
            <a:r>
              <a:rPr lang="en-US" sz="2400" i="1" dirty="0" err="1" smtClean="0"/>
              <a:t>Y</a:t>
            </a:r>
            <a:r>
              <a:rPr lang="en-US" sz="2400" i="1" baseline="-25000" dirty="0" err="1" smtClean="0"/>
              <a:t>i</a:t>
            </a:r>
            <a:r>
              <a:rPr lang="en-US" sz="2400" i="1" baseline="30000" dirty="0" err="1" smtClean="0"/>
              <a:t>s</a:t>
            </a:r>
            <a:r>
              <a:rPr lang="en-US" sz="2400" i="1" baseline="30000" dirty="0" smtClean="0"/>
              <a:t> </a:t>
            </a:r>
            <a:r>
              <a:rPr lang="en-US" sz="2400" dirty="0" smtClean="0"/>
              <a:t>is upstream of </a:t>
            </a:r>
            <a:r>
              <a:rPr lang="en-US" sz="2400" i="1" dirty="0" err="1" smtClean="0"/>
              <a:t>t</a:t>
            </a:r>
            <a:r>
              <a:rPr lang="en-US" sz="2400" i="1" baseline="-25000" dirty="0" err="1" smtClean="0"/>
              <a:t>i</a:t>
            </a:r>
            <a:endParaRPr lang="en-US" sz="2400" i="1" baseline="-25000" dirty="0" smtClean="0"/>
          </a:p>
          <a:p>
            <a:r>
              <a:rPr lang="en-US" dirty="0" smtClean="0"/>
              <a:t>For each </a:t>
            </a:r>
            <a:r>
              <a:rPr lang="en-US" i="1" dirty="0" err="1" smtClean="0"/>
              <a:t>t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 </a:t>
            </a:r>
            <a:r>
              <a:rPr lang="en-US" dirty="0" smtClean="0"/>
              <a:t>there are                   decoding sets </a:t>
            </a:r>
            <a:r>
              <a:rPr lang="en-US" i="1" dirty="0" err="1" smtClean="0"/>
              <a:t>Y</a:t>
            </a:r>
            <a:r>
              <a:rPr lang="en-US" i="1" baseline="-25000" dirty="0" err="1" smtClean="0"/>
              <a:t>i</a:t>
            </a:r>
            <a:r>
              <a:rPr lang="en-US" i="1" baseline="30000" dirty="0" err="1" smtClean="0"/>
              <a:t>s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3738686" y="4437112"/>
          <a:ext cx="1049338" cy="927100"/>
        </p:xfrm>
        <a:graphic>
          <a:graphicData uri="http://schemas.openxmlformats.org/presentationml/2006/ole">
            <p:oleObj spid="_x0000_s113666" name="Equation" r:id="rId4" imgW="5457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Cutset</a:t>
            </a:r>
            <a:r>
              <a:rPr lang="en-US" dirty="0" smtClean="0"/>
              <a:t>-combining procedure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800600"/>
          </a:xfrm>
        </p:spPr>
        <p:txBody>
          <a:bodyPr>
            <a:normAutofit/>
          </a:bodyPr>
          <a:lstStyle/>
          <a:p>
            <a:r>
              <a:rPr lang="en-US" sz="2400" i="1" dirty="0" err="1" smtClean="0"/>
              <a:t>X</a:t>
            </a:r>
            <a:r>
              <a:rPr lang="en-US" sz="2400" i="1" baseline="30000" dirty="0" err="1" smtClean="0"/>
              <a:t>m</a:t>
            </a:r>
            <a:r>
              <a:rPr lang="en-US" sz="2400" i="1" baseline="10000" dirty="0" err="1" smtClean="0"/>
              <a:t>i</a:t>
            </a:r>
            <a:r>
              <a:rPr lang="en-US" sz="2400" i="1" baseline="10000" dirty="0" smtClean="0"/>
              <a:t> </a:t>
            </a:r>
            <a:r>
              <a:rPr lang="en-US" sz="2400" dirty="0" smtClean="0"/>
              <a:t>– set of links upstream of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i</a:t>
            </a:r>
            <a:endParaRPr lang="en-US" sz="2400" baseline="-25000" dirty="0" smtClean="0"/>
          </a:p>
          <a:p>
            <a:r>
              <a:rPr lang="en-US" sz="2400" dirty="0" smtClean="0"/>
              <a:t>Repeat rules: </a:t>
            </a:r>
          </a:p>
          <a:p>
            <a:pPr lvl="1">
              <a:buNone/>
            </a:pPr>
            <a:r>
              <a:rPr lang="en-US" sz="2400" b="1" i="1" dirty="0" smtClean="0"/>
              <a:t>extend:  </a:t>
            </a:r>
            <a:r>
              <a:rPr lang="en-US" sz="2400" i="1" dirty="0" smtClean="0"/>
              <a:t>H(X</a:t>
            </a:r>
            <a:r>
              <a:rPr lang="en-US" sz="2400" i="1" baseline="30000" dirty="0" smtClean="0"/>
              <a:t>m</a:t>
            </a:r>
            <a:r>
              <a:rPr lang="en-US" sz="2400" i="1" baseline="10000" dirty="0" smtClean="0"/>
              <a:t>i-1</a:t>
            </a:r>
            <a:r>
              <a:rPr lang="en-US" sz="2400" dirty="0" smtClean="0"/>
              <a:t>|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 …, M</a:t>
            </a:r>
            <a:r>
              <a:rPr lang="en-US" sz="2400" i="1" baseline="-25000" dirty="0" smtClean="0"/>
              <a:t>i-1</a:t>
            </a:r>
            <a:r>
              <a:rPr lang="en-US" sz="2400" i="1" dirty="0" smtClean="0"/>
              <a:t>) ≤H(Y</a:t>
            </a:r>
            <a:r>
              <a:rPr lang="en-US" sz="2400" i="1" baseline="-25000" dirty="0" smtClean="0"/>
              <a:t>i</a:t>
            </a:r>
            <a:r>
              <a:rPr lang="en-US" sz="2400" i="1" baseline="30000" dirty="0" smtClean="0"/>
              <a:t>s</a:t>
            </a:r>
            <a:r>
              <a:rPr lang="en-US" sz="2400" dirty="0" smtClean="0"/>
              <a:t>|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 …, M</a:t>
            </a:r>
            <a:r>
              <a:rPr lang="en-US" sz="2400" i="1" baseline="-25000" dirty="0" smtClean="0"/>
              <a:t>i-1</a:t>
            </a:r>
            <a:r>
              <a:rPr lang="en-US" sz="2400" i="1" dirty="0" smtClean="0"/>
              <a:t>)+</a:t>
            </a:r>
            <a:r>
              <a:rPr lang="en-US" sz="2400" dirty="0" smtClean="0"/>
              <a:t> 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i</a:t>
            </a:r>
            <a:r>
              <a:rPr lang="en-US" sz="2400" i="1" dirty="0" smtClean="0"/>
              <a:t>-z-m</a:t>
            </a:r>
            <a:r>
              <a:rPr lang="en-US" sz="2400" i="1" baseline="-25000" dirty="0" smtClean="0"/>
              <a:t>i-1</a:t>
            </a:r>
          </a:p>
          <a:p>
            <a:pPr lvl="1">
              <a:buNone/>
            </a:pPr>
            <a:r>
              <a:rPr lang="en-US" sz="2400" b="1" i="1" dirty="0" smtClean="0"/>
              <a:t>extract:</a:t>
            </a:r>
            <a:r>
              <a:rPr lang="en-US" sz="2400" i="1" dirty="0" smtClean="0"/>
              <a:t> H(Y</a:t>
            </a:r>
            <a:r>
              <a:rPr lang="en-US" sz="2400" i="1" baseline="-25000" dirty="0" smtClean="0"/>
              <a:t>i</a:t>
            </a:r>
            <a:r>
              <a:rPr lang="en-US" sz="2400" i="1" baseline="30000" dirty="0" smtClean="0"/>
              <a:t>s</a:t>
            </a:r>
            <a:r>
              <a:rPr lang="en-US" sz="2400" dirty="0" smtClean="0"/>
              <a:t>|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 …, M</a:t>
            </a:r>
            <a:r>
              <a:rPr lang="en-US" sz="2400" i="1" baseline="-25000" dirty="0" smtClean="0"/>
              <a:t>i-1</a:t>
            </a:r>
            <a:r>
              <a:rPr lang="en-US" sz="2400" i="1" dirty="0" smtClean="0"/>
              <a:t>) =</a:t>
            </a:r>
            <a:r>
              <a:rPr lang="en-US" sz="2400" i="1" dirty="0" err="1" smtClean="0"/>
              <a:t>u</a:t>
            </a:r>
            <a:r>
              <a:rPr lang="en-US" sz="2400" i="1" baseline="-25000" dirty="0" err="1" smtClean="0"/>
              <a:t>i</a:t>
            </a:r>
            <a:r>
              <a:rPr lang="en-US" sz="2400" i="1" dirty="0" smtClean="0"/>
              <a:t>+ H(Y</a:t>
            </a:r>
            <a:r>
              <a:rPr lang="en-US" sz="2400" i="1" baseline="-25000" dirty="0" smtClean="0"/>
              <a:t>i</a:t>
            </a:r>
            <a:r>
              <a:rPr lang="en-US" sz="2400" i="1" baseline="30000" dirty="0" smtClean="0"/>
              <a:t>s</a:t>
            </a:r>
            <a:r>
              <a:rPr lang="en-US" sz="2400" dirty="0" smtClean="0"/>
              <a:t>|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 …, M</a:t>
            </a:r>
            <a:r>
              <a:rPr lang="en-US" sz="2400" i="1" baseline="-25000" dirty="0" smtClean="0"/>
              <a:t>i</a:t>
            </a:r>
            <a:r>
              <a:rPr lang="en-US" sz="2400" i="1" dirty="0" smtClean="0"/>
              <a:t>)</a:t>
            </a:r>
          </a:p>
          <a:p>
            <a:pPr lvl="1">
              <a:buNone/>
            </a:pPr>
            <a:r>
              <a:rPr lang="en-US" b="1" i="1" dirty="0" smtClean="0"/>
              <a:t>combine</a:t>
            </a:r>
            <a:r>
              <a:rPr lang="en-US" sz="2400" b="1" i="1" dirty="0" smtClean="0"/>
              <a:t>:</a:t>
            </a:r>
            <a:r>
              <a:rPr lang="en-US" sz="2400" dirty="0" smtClean="0"/>
              <a:t>      (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i</a:t>
            </a:r>
            <a:r>
              <a:rPr lang="en-US" sz="2400" i="1" dirty="0" smtClean="0"/>
              <a:t>-z</a:t>
            </a:r>
            <a:r>
              <a:rPr lang="en-US" sz="2400" dirty="0" smtClean="0"/>
              <a:t>)                H(</a:t>
            </a:r>
            <a:r>
              <a:rPr lang="en-US" sz="2400" i="1" dirty="0" smtClean="0"/>
              <a:t>X</a:t>
            </a:r>
            <a:r>
              <a:rPr lang="en-US" sz="2400" i="1" baseline="30000" dirty="0" smtClean="0"/>
              <a:t>m</a:t>
            </a:r>
            <a:r>
              <a:rPr lang="en-US" sz="2400" i="1" baseline="10000" dirty="0" smtClean="0"/>
              <a:t>i</a:t>
            </a:r>
            <a:r>
              <a:rPr lang="en-US" sz="2400" dirty="0" smtClean="0"/>
              <a:t>|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 …, M</a:t>
            </a:r>
            <a:r>
              <a:rPr lang="en-US" sz="2400" i="1" baseline="-25000" dirty="0" smtClean="0"/>
              <a:t>i</a:t>
            </a:r>
            <a:r>
              <a:rPr lang="en-US" sz="2400" dirty="0" smtClean="0"/>
              <a:t>)≤</a:t>
            </a:r>
            <a:r>
              <a:rPr lang="en-US" sz="2400" i="1" dirty="0" err="1" smtClean="0"/>
              <a:t>m</a:t>
            </a:r>
            <a:r>
              <a:rPr lang="en-US" sz="2400" i="1" baseline="-25000" dirty="0" err="1" smtClean="0"/>
              <a:t>i</a:t>
            </a:r>
            <a:r>
              <a:rPr lang="en-US" sz="2400" dirty="0" err="1" smtClean="0"/>
              <a:t>∑</a:t>
            </a:r>
            <a:r>
              <a:rPr lang="en-US" sz="2400" baseline="-42000" dirty="0" err="1" smtClean="0"/>
              <a:t>s</a:t>
            </a:r>
            <a:r>
              <a:rPr lang="en-US" sz="2400" i="1" baseline="-42000" dirty="0" smtClean="0"/>
              <a:t> </a:t>
            </a:r>
            <a:r>
              <a:rPr lang="en-US" sz="2400" i="1" dirty="0" smtClean="0"/>
              <a:t>H(Y</a:t>
            </a:r>
            <a:r>
              <a:rPr lang="en-US" sz="2400" i="1" baseline="-25000" dirty="0" smtClean="0"/>
              <a:t>i</a:t>
            </a:r>
            <a:r>
              <a:rPr lang="en-US" sz="2400" i="1" baseline="30000" dirty="0" smtClean="0"/>
              <a:t>s</a:t>
            </a:r>
            <a:r>
              <a:rPr lang="en-US" sz="2400" dirty="0" smtClean="0"/>
              <a:t>|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 …, M</a:t>
            </a:r>
            <a:r>
              <a:rPr lang="en-US" sz="2400" i="1" baseline="-25000" dirty="0" smtClean="0"/>
              <a:t>i</a:t>
            </a:r>
            <a:r>
              <a:rPr lang="en-US" sz="2400" i="1" dirty="0" smtClean="0"/>
              <a:t>)</a:t>
            </a:r>
          </a:p>
          <a:p>
            <a:endParaRPr lang="en-US" i="1" dirty="0" smtClean="0"/>
          </a:p>
          <a:p>
            <a:r>
              <a:rPr lang="en-US" sz="2400" i="1" dirty="0" smtClean="0"/>
              <a:t>H(Y</a:t>
            </a:r>
            <a:r>
              <a:rPr lang="en-US" sz="2400" i="1" baseline="-25000" dirty="0" smtClean="0"/>
              <a:t>i</a:t>
            </a:r>
            <a:r>
              <a:rPr lang="en-US" sz="2400" i="1" baseline="30000" dirty="0" smtClean="0"/>
              <a:t>s</a:t>
            </a:r>
            <a:r>
              <a:rPr lang="en-US" sz="2400" dirty="0" smtClean="0"/>
              <a:t>|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 …, M</a:t>
            </a:r>
            <a:r>
              <a:rPr lang="en-US" sz="2400" i="1" baseline="-25000" dirty="0" smtClean="0"/>
              <a:t>i-1</a:t>
            </a:r>
            <a:r>
              <a:rPr lang="en-US" sz="2400" i="1" dirty="0" smtClean="0"/>
              <a:t>) – “</a:t>
            </a:r>
            <a:r>
              <a:rPr lang="en-US" sz="2400" dirty="0" smtClean="0"/>
              <a:t>residual </a:t>
            </a:r>
            <a:r>
              <a:rPr lang="en-US" sz="2400" dirty="0" smtClean="0"/>
              <a:t>capacity” after taking care of </a:t>
            </a:r>
            <a:r>
              <a:rPr lang="en-US" sz="2400" i="1" dirty="0" smtClean="0"/>
              <a:t>M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..M</a:t>
            </a:r>
            <a:r>
              <a:rPr lang="en-US" sz="2400" i="1" baseline="-25000" dirty="0" smtClean="0"/>
              <a:t>i-1</a:t>
            </a:r>
            <a:r>
              <a:rPr lang="en-US" sz="2400" i="1" dirty="0" smtClean="0"/>
              <a:t> </a:t>
            </a:r>
          </a:p>
          <a:p>
            <a:r>
              <a:rPr lang="en-US" sz="2400" dirty="0" smtClean="0"/>
              <a:t>Same upper-bounding procedure applies when there are </a:t>
            </a:r>
            <a:r>
              <a:rPr lang="en-US" sz="2400" i="1" dirty="0" smtClean="0"/>
              <a:t>z/2</a:t>
            </a:r>
            <a:r>
              <a:rPr lang="en-US" sz="2400" dirty="0" smtClean="0"/>
              <a:t> errors </a:t>
            </a:r>
          </a:p>
          <a:p>
            <a:pPr lvl="1">
              <a:buNone/>
            </a:pPr>
            <a:endParaRPr lang="en-US" sz="2400" baseline="-40000" dirty="0" smtClean="0"/>
          </a:p>
          <a:p>
            <a:endParaRPr lang="en-US" sz="2400" i="1" baseline="30000" dirty="0" smtClean="0"/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018606" y="3352800"/>
          <a:ext cx="1049338" cy="927100"/>
        </p:xfrm>
        <a:graphic>
          <a:graphicData uri="http://schemas.openxmlformats.org/presentationml/2006/ole">
            <p:oleObj spid="_x0000_s114690" name="Equation" r:id="rId4" imgW="5457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4571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i="1" dirty="0" smtClean="0"/>
              <a:t>m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=3,m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=5, m</a:t>
            </a:r>
            <a:r>
              <a:rPr lang="en-US" sz="2400" i="1" baseline="-25000" dirty="0" smtClean="0"/>
              <a:t>3</a:t>
            </a:r>
            <a:r>
              <a:rPr lang="en-US" sz="2400" i="1" dirty="0" smtClean="0"/>
              <a:t>=7, m</a:t>
            </a:r>
            <a:r>
              <a:rPr lang="en-US" sz="2400" i="1" baseline="-25000" dirty="0" smtClean="0"/>
              <a:t>4</a:t>
            </a:r>
            <a:r>
              <a:rPr lang="en-US" sz="2400" i="1" dirty="0" smtClean="0"/>
              <a:t>=11, z=1</a:t>
            </a:r>
          </a:p>
        </p:txBody>
      </p:sp>
      <p:grpSp>
        <p:nvGrpSpPr>
          <p:cNvPr id="4" name="Group 168"/>
          <p:cNvGrpSpPr/>
          <p:nvPr/>
        </p:nvGrpSpPr>
        <p:grpSpPr>
          <a:xfrm>
            <a:off x="228600" y="2895600"/>
            <a:ext cx="6791672" cy="3708975"/>
            <a:chOff x="1981200" y="2895600"/>
            <a:chExt cx="6791672" cy="3708975"/>
          </a:xfrm>
        </p:grpSpPr>
        <p:grpSp>
          <p:nvGrpSpPr>
            <p:cNvPr id="5" name="Group 165"/>
            <p:cNvGrpSpPr/>
            <p:nvPr/>
          </p:nvGrpSpPr>
          <p:grpSpPr>
            <a:xfrm>
              <a:off x="1981200" y="2895600"/>
              <a:ext cx="4267514" cy="3708975"/>
              <a:chOff x="1981200" y="2895600"/>
              <a:chExt cx="4267514" cy="3708975"/>
            </a:xfrm>
          </p:grpSpPr>
          <p:grpSp>
            <p:nvGrpSpPr>
              <p:cNvPr id="7" name="Group 159"/>
              <p:cNvGrpSpPr/>
              <p:nvPr/>
            </p:nvGrpSpPr>
            <p:grpSpPr>
              <a:xfrm>
                <a:off x="2133600" y="2971800"/>
                <a:ext cx="4115114" cy="3632775"/>
                <a:chOff x="2133600" y="2971800"/>
                <a:chExt cx="4115114" cy="3632775"/>
              </a:xfrm>
            </p:grpSpPr>
            <p:grpSp>
              <p:nvGrpSpPr>
                <p:cNvPr id="8" name="Group 135"/>
                <p:cNvGrpSpPr/>
                <p:nvPr/>
              </p:nvGrpSpPr>
              <p:grpSpPr>
                <a:xfrm>
                  <a:off x="2362200" y="2971800"/>
                  <a:ext cx="3886514" cy="3632775"/>
                  <a:chOff x="2362200" y="2971800"/>
                  <a:chExt cx="3886514" cy="3632775"/>
                </a:xfrm>
              </p:grpSpPr>
              <p:grpSp>
                <p:nvGrpSpPr>
                  <p:cNvPr id="9" name="Group 117"/>
                  <p:cNvGrpSpPr/>
                  <p:nvPr/>
                </p:nvGrpSpPr>
                <p:grpSpPr>
                  <a:xfrm>
                    <a:off x="2362200" y="2971800"/>
                    <a:ext cx="3886514" cy="3632775"/>
                    <a:chOff x="2362200" y="2971800"/>
                    <a:chExt cx="3886514" cy="3632775"/>
                  </a:xfrm>
                </p:grpSpPr>
                <p:sp>
                  <p:nvSpPr>
                    <p:cNvPr id="113" name="Rectangle 112"/>
                    <p:cNvSpPr/>
                    <p:nvPr/>
                  </p:nvSpPr>
                  <p:spPr>
                    <a:xfrm flipH="1">
                      <a:off x="5334000" y="4572000"/>
                      <a:ext cx="914714" cy="584775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en-US" sz="3200" b="1" dirty="0" smtClean="0"/>
                        <a:t>u</a:t>
                      </a:r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p:txBody>
                </p:sp>
                <p:grpSp>
                  <p:nvGrpSpPr>
                    <p:cNvPr id="10" name="Group 116"/>
                    <p:cNvGrpSpPr/>
                    <p:nvPr/>
                  </p:nvGrpSpPr>
                  <p:grpSpPr>
                    <a:xfrm>
                      <a:off x="2362200" y="2971800"/>
                      <a:ext cx="3352800" cy="3632775"/>
                      <a:chOff x="2362200" y="2971800"/>
                      <a:chExt cx="3352800" cy="3632775"/>
                    </a:xfrm>
                  </p:grpSpPr>
                  <p:grpSp>
                    <p:nvGrpSpPr>
                      <p:cNvPr id="11" name="Group 107"/>
                      <p:cNvGrpSpPr/>
                      <p:nvPr/>
                    </p:nvGrpSpPr>
                    <p:grpSpPr>
                      <a:xfrm>
                        <a:off x="2819400" y="3048794"/>
                        <a:ext cx="2895600" cy="3198812"/>
                        <a:chOff x="2819400" y="3048794"/>
                        <a:chExt cx="2895600" cy="3198812"/>
                      </a:xfrm>
                    </p:grpSpPr>
                    <p:grpSp>
                      <p:nvGrpSpPr>
                        <p:cNvPr id="12" name="Group 25"/>
                        <p:cNvGrpSpPr/>
                        <p:nvPr/>
                      </p:nvGrpSpPr>
                      <p:grpSpPr>
                        <a:xfrm>
                          <a:off x="2819400" y="3048794"/>
                          <a:ext cx="2895600" cy="3198812"/>
                          <a:chOff x="1219200" y="2973388"/>
                          <a:chExt cx="2895600" cy="3198812"/>
                        </a:xfrm>
                      </p:grpSpPr>
                      <p:cxnSp>
                        <p:nvCxnSpPr>
                          <p:cNvPr id="14" name="Straight Arrow Connector 13"/>
                          <p:cNvCxnSpPr/>
                          <p:nvPr/>
                        </p:nvCxnSpPr>
                        <p:spPr>
                          <a:xfrm rot="10800000" flipV="1">
                            <a:off x="1219200" y="5791994"/>
                            <a:ext cx="381000" cy="380206"/>
                          </a:xfrm>
                          <a:prstGeom prst="straightConnector1">
                            <a:avLst/>
                          </a:prstGeom>
                          <a:ln w="38100"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5" name="Straight Arrow Connector 14"/>
                          <p:cNvCxnSpPr/>
                          <p:nvPr/>
                        </p:nvCxnSpPr>
                        <p:spPr>
                          <a:xfrm rot="5400000" flipH="1" flipV="1">
                            <a:off x="2019300" y="3239294"/>
                            <a:ext cx="533400" cy="1588"/>
                          </a:xfrm>
                          <a:prstGeom prst="straightConnector1">
                            <a:avLst/>
                          </a:prstGeom>
                          <a:ln w="38100"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6" name="Straight Arrow Connector 15"/>
                          <p:cNvCxnSpPr/>
                          <p:nvPr/>
                        </p:nvCxnSpPr>
                        <p:spPr>
                          <a:xfrm>
                            <a:off x="3581400" y="5106194"/>
                            <a:ext cx="533400" cy="1588"/>
                          </a:xfrm>
                          <a:prstGeom prst="straightConnector1">
                            <a:avLst/>
                          </a:prstGeom>
                          <a:ln w="38100">
                            <a:tailEnd type="arrow"/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29" name="Straight Connector 28"/>
                        <p:cNvCxnSpPr/>
                        <p:nvPr/>
                      </p:nvCxnSpPr>
                      <p:spPr>
                        <a:xfrm rot="5400000" flipH="1" flipV="1">
                          <a:off x="3200400" y="5181600"/>
                          <a:ext cx="685800" cy="685800"/>
                        </a:xfrm>
                        <a:prstGeom prst="line">
                          <a:avLst/>
                        </a:prstGeom>
                        <a:ln w="38100">
                          <a:solidFill>
                            <a:srgbClr val="FF0000"/>
                          </a:solidFill>
                          <a:prstDash val="dash"/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0" name="Straight Connector 29"/>
                        <p:cNvCxnSpPr/>
                        <p:nvPr/>
                      </p:nvCxnSpPr>
                      <p:spPr>
                        <a:xfrm>
                          <a:off x="3886200" y="5181600"/>
                          <a:ext cx="12954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rgbClr val="FF0000"/>
                          </a:solidFill>
                          <a:prstDash val="dash"/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1" name="Straight Connector 30"/>
                        <p:cNvCxnSpPr/>
                        <p:nvPr/>
                      </p:nvCxnSpPr>
                      <p:spPr>
                        <a:xfrm rot="16200000" flipH="1">
                          <a:off x="2667000" y="5334000"/>
                          <a:ext cx="990600" cy="76200"/>
                        </a:xfrm>
                        <a:prstGeom prst="line">
                          <a:avLst/>
                        </a:prstGeom>
                        <a:ln w="38100">
                          <a:solidFill>
                            <a:srgbClr val="FF0000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2" name="Straight Connector 31"/>
                        <p:cNvCxnSpPr/>
                        <p:nvPr/>
                      </p:nvCxnSpPr>
                      <p:spPr>
                        <a:xfrm rot="5400000" flipH="1" flipV="1">
                          <a:off x="2857500" y="3848100"/>
                          <a:ext cx="1295400" cy="762000"/>
                        </a:xfrm>
                        <a:prstGeom prst="line">
                          <a:avLst/>
                        </a:prstGeom>
                        <a:ln w="38100">
                          <a:solidFill>
                            <a:srgbClr val="FF0000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3" name="Straight Connector 32"/>
                        <p:cNvCxnSpPr/>
                        <p:nvPr/>
                      </p:nvCxnSpPr>
                      <p:spPr>
                        <a:xfrm rot="5400000">
                          <a:off x="3086100" y="4381500"/>
                          <a:ext cx="16002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rgbClr val="FF0000"/>
                          </a:solidFill>
                          <a:prstDash val="dash"/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5" name="Straight Connector 34"/>
                        <p:cNvCxnSpPr/>
                        <p:nvPr/>
                      </p:nvCxnSpPr>
                      <p:spPr>
                        <a:xfrm>
                          <a:off x="3200400" y="5867400"/>
                          <a:ext cx="9906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rgbClr val="FF0000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7" name="Straight Connector 36"/>
                        <p:cNvCxnSpPr/>
                        <p:nvPr/>
                      </p:nvCxnSpPr>
                      <p:spPr>
                        <a:xfrm rot="5400000">
                          <a:off x="4648200" y="4648200"/>
                          <a:ext cx="10668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rgbClr val="FF0000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8" name="Straight Connector 37"/>
                        <p:cNvCxnSpPr/>
                        <p:nvPr/>
                      </p:nvCxnSpPr>
                      <p:spPr>
                        <a:xfrm rot="5400000">
                          <a:off x="3771900" y="5448300"/>
                          <a:ext cx="838200" cy="0"/>
                        </a:xfrm>
                        <a:prstGeom prst="line">
                          <a:avLst/>
                        </a:prstGeom>
                        <a:ln w="38100">
                          <a:solidFill>
                            <a:srgbClr val="FF0000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9" name="Straight Connector 38"/>
                        <p:cNvCxnSpPr/>
                        <p:nvPr/>
                      </p:nvCxnSpPr>
                      <p:spPr>
                        <a:xfrm flipV="1">
                          <a:off x="4191000" y="5181600"/>
                          <a:ext cx="990600" cy="685800"/>
                        </a:xfrm>
                        <a:prstGeom prst="line">
                          <a:avLst/>
                        </a:prstGeom>
                        <a:ln w="38100">
                          <a:solidFill>
                            <a:srgbClr val="FF0000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1" name="Straight Connector 40"/>
                        <p:cNvCxnSpPr/>
                        <p:nvPr/>
                      </p:nvCxnSpPr>
                      <p:spPr>
                        <a:xfrm>
                          <a:off x="3886200" y="3581400"/>
                          <a:ext cx="1295400" cy="533400"/>
                        </a:xfrm>
                        <a:prstGeom prst="line">
                          <a:avLst/>
                        </a:prstGeom>
                        <a:ln w="38100">
                          <a:solidFill>
                            <a:srgbClr val="FF0000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42" name="Straight Connector 41"/>
                        <p:cNvCxnSpPr/>
                        <p:nvPr/>
                      </p:nvCxnSpPr>
                      <p:spPr>
                        <a:xfrm flipV="1">
                          <a:off x="3124200" y="4114800"/>
                          <a:ext cx="2057400" cy="762000"/>
                        </a:xfrm>
                        <a:prstGeom prst="line">
                          <a:avLst/>
                        </a:prstGeom>
                        <a:ln w="38100">
                          <a:solidFill>
                            <a:srgbClr val="FF0000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5" name="Straight Connector 94"/>
                        <p:cNvCxnSpPr/>
                        <p:nvPr/>
                      </p:nvCxnSpPr>
                      <p:spPr>
                        <a:xfrm flipV="1">
                          <a:off x="4191000" y="4114800"/>
                          <a:ext cx="990600" cy="914400"/>
                        </a:xfrm>
                        <a:prstGeom prst="line">
                          <a:avLst/>
                        </a:prstGeom>
                        <a:ln w="38100">
                          <a:solidFill>
                            <a:srgbClr val="FF0000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96" name="Straight Connector 95"/>
                        <p:cNvCxnSpPr/>
                        <p:nvPr/>
                      </p:nvCxnSpPr>
                      <p:spPr>
                        <a:xfrm>
                          <a:off x="3124200" y="4876800"/>
                          <a:ext cx="1066800" cy="152400"/>
                        </a:xfrm>
                        <a:prstGeom prst="line">
                          <a:avLst/>
                        </a:prstGeom>
                        <a:ln w="38100">
                          <a:solidFill>
                            <a:srgbClr val="FF0000"/>
                          </a:solidFill>
                          <a:tailEnd type="non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112" name="Rectangle 111"/>
                      <p:cNvSpPr/>
                      <p:nvPr/>
                    </p:nvSpPr>
                    <p:spPr>
                      <a:xfrm flipH="1">
                        <a:off x="2362200" y="6019800"/>
                        <a:ext cx="914714" cy="584775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r>
                          <a:rPr lang="en-US" sz="3200" b="1" dirty="0" smtClean="0"/>
                          <a:t>u</a:t>
                        </a:r>
                        <a:r>
                          <a:rPr lang="en-US" b="1" dirty="0" smtClean="0"/>
                          <a:t>1</a:t>
                        </a:r>
                        <a:endParaRPr lang="en-US" b="1" dirty="0"/>
                      </a:p>
                    </p:txBody>
                  </p:sp>
                  <p:sp>
                    <p:nvSpPr>
                      <p:cNvPr id="114" name="Rectangle 113"/>
                      <p:cNvSpPr/>
                      <p:nvPr/>
                    </p:nvSpPr>
                    <p:spPr>
                      <a:xfrm flipH="1">
                        <a:off x="3886200" y="2971800"/>
                        <a:ext cx="914714" cy="584775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r>
                          <a:rPr lang="en-US" sz="3200" b="1" dirty="0" smtClean="0"/>
                          <a:t>u</a:t>
                        </a:r>
                        <a:r>
                          <a:rPr lang="en-US" b="1" dirty="0" smtClean="0"/>
                          <a:t>3</a:t>
                        </a:r>
                        <a:endParaRPr lang="en-US" b="1" dirty="0"/>
                      </a:p>
                    </p:txBody>
                  </p:sp>
                </p:grpSp>
              </p:grpSp>
              <p:sp>
                <p:nvSpPr>
                  <p:cNvPr id="126" name="Oval 125"/>
                  <p:cNvSpPr/>
                  <p:nvPr/>
                </p:nvSpPr>
                <p:spPr>
                  <a:xfrm>
                    <a:off x="4114800" y="4953000"/>
                    <a:ext cx="152400" cy="1524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28" name="Oval 127"/>
                  <p:cNvSpPr/>
                  <p:nvPr/>
                </p:nvSpPr>
                <p:spPr>
                  <a:xfrm>
                    <a:off x="3048000" y="4800600"/>
                    <a:ext cx="152400" cy="1524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29" name="Oval 128"/>
                  <p:cNvSpPr/>
                  <p:nvPr/>
                </p:nvSpPr>
                <p:spPr>
                  <a:xfrm>
                    <a:off x="3810000" y="3505200"/>
                    <a:ext cx="152400" cy="1524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30" name="Oval 129"/>
                  <p:cNvSpPr/>
                  <p:nvPr/>
                </p:nvSpPr>
                <p:spPr>
                  <a:xfrm>
                    <a:off x="3124200" y="5791200"/>
                    <a:ext cx="152400" cy="1524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31" name="Oval 130"/>
                  <p:cNvSpPr/>
                  <p:nvPr/>
                </p:nvSpPr>
                <p:spPr>
                  <a:xfrm>
                    <a:off x="4114800" y="5791200"/>
                    <a:ext cx="152400" cy="1524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32" name="Oval 131"/>
                  <p:cNvSpPr/>
                  <p:nvPr/>
                </p:nvSpPr>
                <p:spPr>
                  <a:xfrm>
                    <a:off x="5105400" y="5105400"/>
                    <a:ext cx="152400" cy="1524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33" name="Oval 132"/>
                  <p:cNvSpPr/>
                  <p:nvPr/>
                </p:nvSpPr>
                <p:spPr>
                  <a:xfrm>
                    <a:off x="3810000" y="5105400"/>
                    <a:ext cx="152400" cy="1524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grpSp>
              <p:nvGrpSpPr>
                <p:cNvPr id="13" name="Group 158"/>
                <p:cNvGrpSpPr/>
                <p:nvPr/>
              </p:nvGrpSpPr>
              <p:grpSpPr>
                <a:xfrm>
                  <a:off x="2133600" y="3200400"/>
                  <a:ext cx="3810377" cy="3128665"/>
                  <a:chOff x="2133600" y="3200400"/>
                  <a:chExt cx="3810377" cy="3128665"/>
                </a:xfrm>
              </p:grpSpPr>
              <p:sp>
                <p:nvSpPr>
                  <p:cNvPr id="144" name="TextBox 143"/>
                  <p:cNvSpPr txBox="1"/>
                  <p:nvPr/>
                </p:nvSpPr>
                <p:spPr>
                  <a:xfrm>
                    <a:off x="3886200" y="5867400"/>
                    <a:ext cx="990977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dirty="0" smtClean="0"/>
                      <a:t>(2,1,0)</a:t>
                    </a:r>
                    <a:endParaRPr lang="en-US" sz="2400" dirty="0"/>
                  </a:p>
                </p:txBody>
              </p:sp>
              <p:sp>
                <p:nvSpPr>
                  <p:cNvPr id="148" name="TextBox 147"/>
                  <p:cNvSpPr txBox="1"/>
                  <p:nvPr/>
                </p:nvSpPr>
                <p:spPr>
                  <a:xfrm>
                    <a:off x="2133600" y="5638800"/>
                    <a:ext cx="990977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dirty="0" smtClean="0"/>
                      <a:t>(2,0,0)</a:t>
                    </a:r>
                    <a:endParaRPr lang="en-US" sz="2400" dirty="0"/>
                  </a:p>
                </p:txBody>
              </p:sp>
              <p:sp>
                <p:nvSpPr>
                  <p:cNvPr id="149" name="TextBox 148"/>
                  <p:cNvSpPr txBox="1"/>
                  <p:nvPr/>
                </p:nvSpPr>
                <p:spPr>
                  <a:xfrm>
                    <a:off x="4953000" y="5181600"/>
                    <a:ext cx="990977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dirty="0" smtClean="0"/>
                      <a:t>(0,4,0)</a:t>
                    </a:r>
                    <a:endParaRPr lang="en-US" sz="2400" dirty="0"/>
                  </a:p>
                </p:txBody>
              </p:sp>
              <p:sp>
                <p:nvSpPr>
                  <p:cNvPr id="150" name="TextBox 149"/>
                  <p:cNvSpPr txBox="1"/>
                  <p:nvPr/>
                </p:nvSpPr>
                <p:spPr>
                  <a:xfrm>
                    <a:off x="4191000" y="4800600"/>
                    <a:ext cx="990977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dirty="0" smtClean="0"/>
                      <a:t>(2,1,1)</a:t>
                    </a:r>
                    <a:endParaRPr lang="en-US" sz="2400" dirty="0"/>
                  </a:p>
                </p:txBody>
              </p:sp>
              <p:sp>
                <p:nvSpPr>
                  <p:cNvPr id="151" name="TextBox 150"/>
                  <p:cNvSpPr txBox="1"/>
                  <p:nvPr/>
                </p:nvSpPr>
                <p:spPr>
                  <a:xfrm>
                    <a:off x="2133600" y="4572000"/>
                    <a:ext cx="990977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dirty="0" smtClean="0"/>
                      <a:t>(2,0,3)</a:t>
                    </a:r>
                    <a:endParaRPr lang="en-US" sz="2400" dirty="0"/>
                  </a:p>
                </p:txBody>
              </p:sp>
              <p:sp>
                <p:nvSpPr>
                  <p:cNvPr id="152" name="TextBox 151"/>
                  <p:cNvSpPr txBox="1"/>
                  <p:nvPr/>
                </p:nvSpPr>
                <p:spPr>
                  <a:xfrm>
                    <a:off x="2895600" y="3200400"/>
                    <a:ext cx="990977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dirty="0" smtClean="0"/>
                      <a:t>(0,0,6)</a:t>
                    </a:r>
                    <a:endParaRPr lang="en-US" sz="2400" dirty="0"/>
                  </a:p>
                </p:txBody>
              </p:sp>
              <p:sp>
                <p:nvSpPr>
                  <p:cNvPr id="127" name="Oval 126"/>
                  <p:cNvSpPr/>
                  <p:nvPr/>
                </p:nvSpPr>
                <p:spPr>
                  <a:xfrm>
                    <a:off x="5105400" y="4038600"/>
                    <a:ext cx="152400" cy="1524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153" name="TextBox 152"/>
                  <p:cNvSpPr txBox="1"/>
                  <p:nvPr/>
                </p:nvSpPr>
                <p:spPr>
                  <a:xfrm>
                    <a:off x="4953000" y="3581400"/>
                    <a:ext cx="990977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dirty="0" smtClean="0"/>
                      <a:t>(0,4,1)</a:t>
                    </a:r>
                    <a:endParaRPr lang="en-US" sz="2400" dirty="0"/>
                  </a:p>
                </p:txBody>
              </p:sp>
            </p:grpSp>
          </p:grpSp>
          <p:sp>
            <p:nvSpPr>
              <p:cNvPr id="163" name="TextBox 162"/>
              <p:cNvSpPr txBox="1"/>
              <p:nvPr/>
            </p:nvSpPr>
            <p:spPr>
              <a:xfrm>
                <a:off x="1981200" y="2895600"/>
                <a:ext cx="7649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3D:</a:t>
                </a:r>
                <a:endParaRPr lang="en-US" sz="3200" b="1" dirty="0"/>
              </a:p>
            </p:txBody>
          </p:sp>
        </p:grpSp>
        <p:sp>
          <p:nvSpPr>
            <p:cNvPr id="167" name="TextBox 166"/>
            <p:cNvSpPr txBox="1"/>
            <p:nvPr/>
          </p:nvSpPr>
          <p:spPr>
            <a:xfrm>
              <a:off x="6079232" y="5029200"/>
              <a:ext cx="269364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/>
                <a:t>u</a:t>
              </a:r>
              <a:r>
                <a:rPr lang="en-US" sz="2400" i="1" baseline="-25000" dirty="0" smtClean="0"/>
                <a:t>1</a:t>
              </a:r>
              <a:r>
                <a:rPr lang="en-US" sz="2400" i="1" dirty="0" smtClean="0"/>
                <a:t>≤2</a:t>
              </a:r>
            </a:p>
            <a:p>
              <a:r>
                <a:rPr lang="en-US" sz="2400" i="1" dirty="0" smtClean="0"/>
                <a:t>3u</a:t>
              </a:r>
              <a:r>
                <a:rPr lang="en-US" sz="2400" i="1" baseline="-25000" dirty="0" smtClean="0"/>
                <a:t>1</a:t>
              </a:r>
              <a:r>
                <a:rPr lang="en-US" sz="2400" i="1" dirty="0" smtClean="0"/>
                <a:t>+2u</a:t>
              </a:r>
              <a:r>
                <a:rPr lang="en-US" sz="2400" i="1" baseline="-25000" dirty="0" smtClean="0"/>
                <a:t>2 </a:t>
              </a:r>
              <a:r>
                <a:rPr lang="en-US" sz="2400" i="1" dirty="0" smtClean="0"/>
                <a:t>≤8</a:t>
              </a:r>
            </a:p>
            <a:p>
              <a:r>
                <a:rPr lang="en-US" sz="2400" i="1" dirty="0" smtClean="0"/>
                <a:t>3u</a:t>
              </a:r>
              <a:r>
                <a:rPr lang="en-US" sz="2400" i="1" baseline="-25000" dirty="0" smtClean="0"/>
                <a:t>1</a:t>
              </a:r>
              <a:r>
                <a:rPr lang="en-US" sz="2400" i="1" dirty="0" smtClean="0"/>
                <a:t>+2u</a:t>
              </a:r>
              <a:r>
                <a:rPr lang="en-US" sz="2400" i="1" baseline="-25000" dirty="0" smtClean="0"/>
                <a:t>2</a:t>
              </a:r>
              <a:r>
                <a:rPr lang="en-US" sz="2400" i="1" dirty="0" smtClean="0"/>
                <a:t>+u</a:t>
              </a:r>
              <a:r>
                <a:rPr lang="en-US" sz="2400" i="1" baseline="-25000" dirty="0" smtClean="0"/>
                <a:t>3</a:t>
              </a:r>
              <a:r>
                <a:rPr lang="en-US" sz="2400" i="1" dirty="0" smtClean="0"/>
                <a:t> ≤9</a:t>
              </a:r>
            </a:p>
            <a:p>
              <a:r>
                <a:rPr lang="en-US" sz="2400" i="1" dirty="0" smtClean="0"/>
                <a:t>6u</a:t>
              </a:r>
              <a:r>
                <a:rPr lang="en-US" sz="2400" i="1" baseline="-25000" dirty="0" smtClean="0"/>
                <a:t>1</a:t>
              </a:r>
              <a:r>
                <a:rPr lang="en-US" sz="2400" i="1" dirty="0" smtClean="0"/>
                <a:t>+5u</a:t>
              </a:r>
              <a:r>
                <a:rPr lang="en-US" sz="2400" i="1" baseline="-25000" dirty="0" smtClean="0"/>
                <a:t>2</a:t>
              </a:r>
              <a:r>
                <a:rPr lang="en-US" sz="2400" i="1" dirty="0" smtClean="0"/>
                <a:t>+4u</a:t>
              </a:r>
              <a:r>
                <a:rPr lang="en-US" sz="2400" i="1" baseline="-25000" dirty="0" smtClean="0"/>
                <a:t>3 </a:t>
              </a:r>
              <a:r>
                <a:rPr lang="en-US" sz="2400" i="1" dirty="0" smtClean="0"/>
                <a:t>≤24</a:t>
              </a:r>
            </a:p>
          </p:txBody>
        </p:sp>
      </p:grpSp>
      <p:grpSp>
        <p:nvGrpSpPr>
          <p:cNvPr id="17" name="Group 172"/>
          <p:cNvGrpSpPr/>
          <p:nvPr/>
        </p:nvGrpSpPr>
        <p:grpSpPr>
          <a:xfrm>
            <a:off x="4267200" y="1524000"/>
            <a:ext cx="3977208" cy="2519065"/>
            <a:chOff x="5181600" y="1219200"/>
            <a:chExt cx="3977208" cy="2519065"/>
          </a:xfrm>
        </p:grpSpPr>
        <p:grpSp>
          <p:nvGrpSpPr>
            <p:cNvPr id="20" name="Group 163"/>
            <p:cNvGrpSpPr/>
            <p:nvPr/>
          </p:nvGrpSpPr>
          <p:grpSpPr>
            <a:xfrm>
              <a:off x="5181600" y="1219200"/>
              <a:ext cx="3505514" cy="2519065"/>
              <a:chOff x="5181600" y="1219200"/>
              <a:chExt cx="3505514" cy="2519065"/>
            </a:xfrm>
          </p:grpSpPr>
          <p:grpSp>
            <p:nvGrpSpPr>
              <p:cNvPr id="21" name="Group 157"/>
              <p:cNvGrpSpPr/>
              <p:nvPr/>
            </p:nvGrpSpPr>
            <p:grpSpPr>
              <a:xfrm>
                <a:off x="5638800" y="1295400"/>
                <a:ext cx="3048314" cy="2442865"/>
                <a:chOff x="5029200" y="1143000"/>
                <a:chExt cx="3048314" cy="2442865"/>
              </a:xfrm>
            </p:grpSpPr>
            <p:grpSp>
              <p:nvGrpSpPr>
                <p:cNvPr id="22" name="Group 115"/>
                <p:cNvGrpSpPr/>
                <p:nvPr/>
              </p:nvGrpSpPr>
              <p:grpSpPr>
                <a:xfrm>
                  <a:off x="5791200" y="1143000"/>
                  <a:ext cx="2286314" cy="2032575"/>
                  <a:chOff x="5181600" y="1524000"/>
                  <a:chExt cx="2286314" cy="2032575"/>
                </a:xfrm>
              </p:grpSpPr>
              <p:grpSp>
                <p:nvGrpSpPr>
                  <p:cNvPr id="23" name="Group 58"/>
                  <p:cNvGrpSpPr/>
                  <p:nvPr/>
                </p:nvGrpSpPr>
                <p:grpSpPr>
                  <a:xfrm>
                    <a:off x="5181600" y="1828800"/>
                    <a:ext cx="1828800" cy="1677988"/>
                    <a:chOff x="5181600" y="1828800"/>
                    <a:chExt cx="1828800" cy="1677988"/>
                  </a:xfrm>
                </p:grpSpPr>
                <p:grpSp>
                  <p:nvGrpSpPr>
                    <p:cNvPr id="24" name="Group 26"/>
                    <p:cNvGrpSpPr/>
                    <p:nvPr/>
                  </p:nvGrpSpPr>
                  <p:grpSpPr>
                    <a:xfrm>
                      <a:off x="5181600" y="1828800"/>
                      <a:ext cx="1828800" cy="1677988"/>
                      <a:chOff x="5181600" y="1828800"/>
                      <a:chExt cx="1828800" cy="1677988"/>
                    </a:xfrm>
                  </p:grpSpPr>
                  <p:cxnSp>
                    <p:nvCxnSpPr>
                      <p:cNvPr id="18" name="Straight Arrow Connector 17"/>
                      <p:cNvCxnSpPr/>
                      <p:nvPr/>
                    </p:nvCxnSpPr>
                    <p:spPr>
                      <a:xfrm rot="5400000" flipH="1" flipV="1">
                        <a:off x="4344194" y="2666206"/>
                        <a:ext cx="1676400" cy="1588"/>
                      </a:xfrm>
                      <a:prstGeom prst="straightConnector1">
                        <a:avLst/>
                      </a:prstGeom>
                      <a:ln w="38100"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9" name="Straight Arrow Connector 18"/>
                      <p:cNvCxnSpPr/>
                      <p:nvPr/>
                    </p:nvCxnSpPr>
                    <p:spPr>
                      <a:xfrm>
                        <a:off x="5181600" y="3505200"/>
                        <a:ext cx="1828800" cy="1588"/>
                      </a:xfrm>
                      <a:prstGeom prst="straightConnector1">
                        <a:avLst/>
                      </a:prstGeom>
                      <a:ln w="38100"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34" name="Straight Connector 33"/>
                    <p:cNvCxnSpPr/>
                    <p:nvPr/>
                  </p:nvCxnSpPr>
                  <p:spPr>
                    <a:xfrm>
                      <a:off x="5181600" y="2286000"/>
                      <a:ext cx="838200" cy="609600"/>
                    </a:xfrm>
                    <a:prstGeom prst="line">
                      <a:avLst/>
                    </a:prstGeom>
                    <a:ln w="38100">
                      <a:solidFill>
                        <a:srgbClr val="FF0000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Straight Connector 35"/>
                    <p:cNvCxnSpPr/>
                    <p:nvPr/>
                  </p:nvCxnSpPr>
                  <p:spPr>
                    <a:xfrm rot="5400000">
                      <a:off x="5715000" y="3200400"/>
                      <a:ext cx="609600" cy="0"/>
                    </a:xfrm>
                    <a:prstGeom prst="line">
                      <a:avLst/>
                    </a:prstGeom>
                    <a:ln w="38100">
                      <a:solidFill>
                        <a:srgbClr val="FF0000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Straight Connector 39"/>
                    <p:cNvCxnSpPr/>
                    <p:nvPr/>
                  </p:nvCxnSpPr>
                  <p:spPr>
                    <a:xfrm rot="5400000">
                      <a:off x="4572000" y="2895600"/>
                      <a:ext cx="1219200" cy="0"/>
                    </a:xfrm>
                    <a:prstGeom prst="line">
                      <a:avLst/>
                    </a:prstGeom>
                    <a:ln w="38100">
                      <a:solidFill>
                        <a:srgbClr val="FF0000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Straight Connector 45"/>
                    <p:cNvCxnSpPr/>
                    <p:nvPr/>
                  </p:nvCxnSpPr>
                  <p:spPr>
                    <a:xfrm>
                      <a:off x="5181600" y="3505200"/>
                      <a:ext cx="838200" cy="0"/>
                    </a:xfrm>
                    <a:prstGeom prst="line">
                      <a:avLst/>
                    </a:prstGeom>
                    <a:ln w="38100">
                      <a:solidFill>
                        <a:srgbClr val="FF0000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09" name="Rectangle 108"/>
                  <p:cNvSpPr/>
                  <p:nvPr/>
                </p:nvSpPr>
                <p:spPr>
                  <a:xfrm flipH="1">
                    <a:off x="5257800" y="1524000"/>
                    <a:ext cx="914714" cy="58477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3200" b="1" dirty="0" smtClean="0"/>
                      <a:t>u</a:t>
                    </a:r>
                    <a:r>
                      <a:rPr lang="en-US" b="1" dirty="0" smtClean="0"/>
                      <a:t>2</a:t>
                    </a:r>
                    <a:endParaRPr lang="en-US" b="1" dirty="0"/>
                  </a:p>
                </p:txBody>
              </p:sp>
              <p:sp>
                <p:nvSpPr>
                  <p:cNvPr id="110" name="Rectangle 109"/>
                  <p:cNvSpPr/>
                  <p:nvPr/>
                </p:nvSpPr>
                <p:spPr>
                  <a:xfrm flipH="1">
                    <a:off x="6553200" y="2971800"/>
                    <a:ext cx="914714" cy="58477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3200" b="1" dirty="0"/>
                      <a:t>u</a:t>
                    </a:r>
                    <a:r>
                      <a:rPr lang="en-US" b="1" dirty="0" smtClean="0"/>
                      <a:t>1</a:t>
                    </a:r>
                    <a:endParaRPr lang="en-US" b="1" dirty="0"/>
                  </a:p>
                </p:txBody>
              </p:sp>
            </p:grpSp>
            <p:sp>
              <p:nvSpPr>
                <p:cNvPr id="122" name="Oval 121"/>
                <p:cNvSpPr/>
                <p:nvPr/>
              </p:nvSpPr>
              <p:spPr>
                <a:xfrm>
                  <a:off x="6553200" y="2438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23" name="Oval 122"/>
                <p:cNvSpPr/>
                <p:nvPr/>
              </p:nvSpPr>
              <p:spPr>
                <a:xfrm>
                  <a:off x="5715000" y="30480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24" name="Oval 123"/>
                <p:cNvSpPr/>
                <p:nvPr/>
              </p:nvSpPr>
              <p:spPr>
                <a:xfrm>
                  <a:off x="6553200" y="30480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25" name="Oval 124"/>
                <p:cNvSpPr/>
                <p:nvPr/>
              </p:nvSpPr>
              <p:spPr>
                <a:xfrm>
                  <a:off x="5715000" y="18288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rgbClr val="FF0000"/>
                    </a:solidFill>
                  </a:endParaRPr>
                </a:p>
              </p:txBody>
            </p:sp>
            <p:grpSp>
              <p:nvGrpSpPr>
                <p:cNvPr id="25" name="Group 155"/>
                <p:cNvGrpSpPr/>
                <p:nvPr/>
              </p:nvGrpSpPr>
              <p:grpSpPr>
                <a:xfrm>
                  <a:off x="5029200" y="1600200"/>
                  <a:ext cx="2206341" cy="1985665"/>
                  <a:chOff x="4419600" y="1981200"/>
                  <a:chExt cx="2206341" cy="1985665"/>
                </a:xfrm>
              </p:grpSpPr>
              <p:sp>
                <p:nvSpPr>
                  <p:cNvPr id="142" name="TextBox 141"/>
                  <p:cNvSpPr txBox="1"/>
                  <p:nvPr/>
                </p:nvSpPr>
                <p:spPr>
                  <a:xfrm>
                    <a:off x="5867400" y="3505200"/>
                    <a:ext cx="758541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dirty="0" smtClean="0"/>
                      <a:t>(2,0)</a:t>
                    </a:r>
                    <a:endParaRPr lang="en-US" sz="2400" dirty="0"/>
                  </a:p>
                </p:txBody>
              </p:sp>
              <p:grpSp>
                <p:nvGrpSpPr>
                  <p:cNvPr id="26" name="Group 154"/>
                  <p:cNvGrpSpPr/>
                  <p:nvPr/>
                </p:nvGrpSpPr>
                <p:grpSpPr>
                  <a:xfrm>
                    <a:off x="4419600" y="1981200"/>
                    <a:ext cx="2206341" cy="918865"/>
                    <a:chOff x="4419600" y="1981200"/>
                    <a:chExt cx="2206341" cy="918865"/>
                  </a:xfrm>
                </p:grpSpPr>
                <p:sp>
                  <p:nvSpPr>
                    <p:cNvPr id="138" name="TextBox 137"/>
                    <p:cNvSpPr txBox="1"/>
                    <p:nvPr/>
                  </p:nvSpPr>
                  <p:spPr>
                    <a:xfrm>
                      <a:off x="4419600" y="1981200"/>
                      <a:ext cx="758541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400" dirty="0" smtClean="0"/>
                        <a:t>(0,4)</a:t>
                      </a:r>
                      <a:endParaRPr lang="en-US" sz="2400" dirty="0"/>
                    </a:p>
                  </p:txBody>
                </p:sp>
                <p:sp>
                  <p:nvSpPr>
                    <p:cNvPr id="143" name="TextBox 142"/>
                    <p:cNvSpPr txBox="1"/>
                    <p:nvPr/>
                  </p:nvSpPr>
                  <p:spPr>
                    <a:xfrm>
                      <a:off x="5867400" y="2438400"/>
                      <a:ext cx="758541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400" dirty="0" smtClean="0"/>
                        <a:t>(2,1)</a:t>
                      </a:r>
                      <a:endParaRPr lang="en-US" sz="2400" dirty="0"/>
                    </a:p>
                  </p:txBody>
                </p:sp>
              </p:grpSp>
            </p:grpSp>
          </p:grpSp>
          <p:sp>
            <p:nvSpPr>
              <p:cNvPr id="162" name="TextBox 161"/>
              <p:cNvSpPr txBox="1"/>
              <p:nvPr/>
            </p:nvSpPr>
            <p:spPr>
              <a:xfrm>
                <a:off x="5181600" y="1219200"/>
                <a:ext cx="7649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2D:</a:t>
                </a:r>
                <a:endParaRPr lang="en-US" sz="3200" b="1" dirty="0"/>
              </a:p>
            </p:txBody>
          </p:sp>
        </p:grpSp>
        <p:sp>
          <p:nvSpPr>
            <p:cNvPr id="170" name="TextBox 169"/>
            <p:cNvSpPr txBox="1"/>
            <p:nvPr/>
          </p:nvSpPr>
          <p:spPr>
            <a:xfrm>
              <a:off x="7315200" y="1447800"/>
              <a:ext cx="18436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/>
                <a:t>u</a:t>
              </a:r>
              <a:r>
                <a:rPr lang="en-US" sz="2400" i="1" baseline="-25000" dirty="0" smtClean="0"/>
                <a:t>1</a:t>
              </a:r>
              <a:r>
                <a:rPr lang="en-US" sz="2400" i="1" dirty="0" smtClean="0"/>
                <a:t>≤2</a:t>
              </a:r>
            </a:p>
            <a:p>
              <a:r>
                <a:rPr lang="en-US" sz="2400" i="1" dirty="0" smtClean="0"/>
                <a:t>3u</a:t>
              </a:r>
              <a:r>
                <a:rPr lang="en-US" sz="2400" i="1" baseline="-25000" dirty="0" smtClean="0"/>
                <a:t>1</a:t>
              </a:r>
              <a:r>
                <a:rPr lang="en-US" sz="2400" i="1" dirty="0" smtClean="0"/>
                <a:t>+2u</a:t>
              </a:r>
              <a:r>
                <a:rPr lang="en-US" sz="2400" i="1" baseline="-25000" dirty="0" smtClean="0"/>
                <a:t>2 </a:t>
              </a:r>
              <a:r>
                <a:rPr lang="en-US" sz="2400" i="1" dirty="0" smtClean="0"/>
                <a:t>≤8</a:t>
              </a:r>
            </a:p>
          </p:txBody>
        </p:sp>
      </p:grpSp>
      <p:grpSp>
        <p:nvGrpSpPr>
          <p:cNvPr id="27" name="Group 171"/>
          <p:cNvGrpSpPr/>
          <p:nvPr/>
        </p:nvGrpSpPr>
        <p:grpSpPr>
          <a:xfrm>
            <a:off x="228600" y="1295400"/>
            <a:ext cx="3200400" cy="1452265"/>
            <a:chOff x="228600" y="1143000"/>
            <a:chExt cx="3200400" cy="1452265"/>
          </a:xfrm>
        </p:grpSpPr>
        <p:grpSp>
          <p:nvGrpSpPr>
            <p:cNvPr id="28" name="Group 164"/>
            <p:cNvGrpSpPr/>
            <p:nvPr/>
          </p:nvGrpSpPr>
          <p:grpSpPr>
            <a:xfrm>
              <a:off x="228600" y="1143000"/>
              <a:ext cx="2972114" cy="1071265"/>
              <a:chOff x="685800" y="1905000"/>
              <a:chExt cx="2972114" cy="1071265"/>
            </a:xfrm>
          </p:grpSpPr>
          <p:grpSp>
            <p:nvGrpSpPr>
              <p:cNvPr id="44" name="Group 153"/>
              <p:cNvGrpSpPr/>
              <p:nvPr/>
            </p:nvGrpSpPr>
            <p:grpSpPr>
              <a:xfrm>
                <a:off x="1524000" y="1905000"/>
                <a:ext cx="2133914" cy="1071265"/>
                <a:chOff x="1371600" y="1905000"/>
                <a:chExt cx="2133914" cy="1071265"/>
              </a:xfrm>
            </p:grpSpPr>
            <p:grpSp>
              <p:nvGrpSpPr>
                <p:cNvPr id="45" name="Group 133"/>
                <p:cNvGrpSpPr/>
                <p:nvPr/>
              </p:nvGrpSpPr>
              <p:grpSpPr>
                <a:xfrm>
                  <a:off x="1371600" y="1905000"/>
                  <a:ext cx="2133914" cy="1071265"/>
                  <a:chOff x="1371600" y="1905000"/>
                  <a:chExt cx="2133914" cy="1071265"/>
                </a:xfrm>
              </p:grpSpPr>
              <p:grpSp>
                <p:nvGrpSpPr>
                  <p:cNvPr id="47" name="Group 114"/>
                  <p:cNvGrpSpPr/>
                  <p:nvPr/>
                </p:nvGrpSpPr>
                <p:grpSpPr>
                  <a:xfrm>
                    <a:off x="1524000" y="1905000"/>
                    <a:ext cx="1981514" cy="611188"/>
                    <a:chOff x="1524000" y="1905000"/>
                    <a:chExt cx="1981514" cy="611188"/>
                  </a:xfrm>
                </p:grpSpPr>
                <p:grpSp>
                  <p:nvGrpSpPr>
                    <p:cNvPr id="48" name="Group 57"/>
                    <p:cNvGrpSpPr/>
                    <p:nvPr/>
                  </p:nvGrpSpPr>
                  <p:grpSpPr>
                    <a:xfrm>
                      <a:off x="1524000" y="2514600"/>
                      <a:ext cx="1524000" cy="1588"/>
                      <a:chOff x="1524000" y="2819400"/>
                      <a:chExt cx="1524000" cy="1588"/>
                    </a:xfrm>
                  </p:grpSpPr>
                  <p:cxnSp>
                    <p:nvCxnSpPr>
                      <p:cNvPr id="6" name="Straight Arrow Connector 5"/>
                      <p:cNvCxnSpPr/>
                      <p:nvPr/>
                    </p:nvCxnSpPr>
                    <p:spPr>
                      <a:xfrm>
                        <a:off x="1524000" y="2819400"/>
                        <a:ext cx="1524000" cy="1588"/>
                      </a:xfrm>
                      <a:prstGeom prst="straightConnector1">
                        <a:avLst/>
                      </a:prstGeom>
                      <a:ln w="38100"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3" name="Straight Connector 42"/>
                      <p:cNvCxnSpPr/>
                      <p:nvPr/>
                    </p:nvCxnSpPr>
                    <p:spPr>
                      <a:xfrm>
                        <a:off x="1524000" y="2819400"/>
                        <a:ext cx="838200" cy="0"/>
                      </a:xfrm>
                      <a:prstGeom prst="line">
                        <a:avLst/>
                      </a:prstGeom>
                      <a:ln w="38100">
                        <a:solidFill>
                          <a:srgbClr val="FF0000"/>
                        </a:solidFill>
                        <a:tailEnd type="non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11" name="Rectangle 110"/>
                    <p:cNvSpPr/>
                    <p:nvPr/>
                  </p:nvSpPr>
                  <p:spPr>
                    <a:xfrm flipH="1">
                      <a:off x="2590800" y="1905000"/>
                      <a:ext cx="914714" cy="584775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en-US" sz="3200" b="1" dirty="0"/>
                        <a:t>u</a:t>
                      </a:r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p:txBody>
                </p:sp>
              </p:grpSp>
              <p:sp>
                <p:nvSpPr>
                  <p:cNvPr id="119" name="TextBox 118"/>
                  <p:cNvSpPr txBox="1"/>
                  <p:nvPr/>
                </p:nvSpPr>
                <p:spPr>
                  <a:xfrm>
                    <a:off x="1371600" y="2514600"/>
                    <a:ext cx="340158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dirty="0" smtClean="0"/>
                      <a:t>0</a:t>
                    </a:r>
                    <a:endParaRPr lang="en-US" sz="2400" dirty="0"/>
                  </a:p>
                </p:txBody>
              </p:sp>
              <p:sp>
                <p:nvSpPr>
                  <p:cNvPr id="120" name="Oval 119"/>
                  <p:cNvSpPr/>
                  <p:nvPr/>
                </p:nvSpPr>
                <p:spPr>
                  <a:xfrm>
                    <a:off x="1447800" y="2438400"/>
                    <a:ext cx="152400" cy="1524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21" name="Oval 120"/>
                  <p:cNvSpPr/>
                  <p:nvPr/>
                </p:nvSpPr>
                <p:spPr>
                  <a:xfrm>
                    <a:off x="2286000" y="2438400"/>
                    <a:ext cx="152400" cy="152400"/>
                  </a:xfrm>
                  <a:prstGeom prst="ellipse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141" name="TextBox 140"/>
                <p:cNvSpPr txBox="1"/>
                <p:nvPr/>
              </p:nvSpPr>
              <p:spPr>
                <a:xfrm>
                  <a:off x="2209800" y="2514600"/>
                  <a:ext cx="34015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2</a:t>
                  </a:r>
                  <a:endParaRPr lang="en-US" sz="2400" dirty="0"/>
                </a:p>
              </p:txBody>
            </p:sp>
          </p:grpSp>
          <p:sp>
            <p:nvSpPr>
              <p:cNvPr id="161" name="TextBox 160"/>
              <p:cNvSpPr txBox="1"/>
              <p:nvPr/>
            </p:nvSpPr>
            <p:spPr>
              <a:xfrm>
                <a:off x="685800" y="2133600"/>
                <a:ext cx="76495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1D:</a:t>
                </a:r>
                <a:endParaRPr lang="en-US" sz="3200" b="1" dirty="0"/>
              </a:p>
            </p:txBody>
          </p:sp>
        </p:grpSp>
        <p:sp>
          <p:nvSpPr>
            <p:cNvPr id="171" name="TextBox 170"/>
            <p:cNvSpPr txBox="1"/>
            <p:nvPr/>
          </p:nvSpPr>
          <p:spPr>
            <a:xfrm>
              <a:off x="990600" y="2133600"/>
              <a:ext cx="2438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/>
                <a:t>u</a:t>
              </a:r>
              <a:r>
                <a:rPr lang="en-US" sz="2400" i="1" baseline="-25000" dirty="0" smtClean="0"/>
                <a:t>1</a:t>
              </a:r>
              <a:r>
                <a:rPr lang="en-US" sz="2400" i="1" dirty="0" smtClean="0"/>
                <a:t>≤2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876800"/>
            <a:ext cx="9144000" cy="1600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Exponentially large number of bounds that can be derived</a:t>
            </a:r>
          </a:p>
          <a:p>
            <a:r>
              <a:rPr lang="en-US" sz="2400" dirty="0" smtClean="0"/>
              <a:t>Only some are tight – how to find them?</a:t>
            </a:r>
            <a:endParaRPr lang="en-US" sz="2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914400"/>
            <a:ext cx="8229600" cy="4571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=3,m</a:t>
            </a:r>
            <a:r>
              <a:rPr kumimoji="0" lang="en-US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=5, m</a:t>
            </a:r>
            <a:r>
              <a:rPr kumimoji="0" lang="en-US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=7, m</a:t>
            </a:r>
            <a:r>
              <a:rPr kumimoji="0" lang="en-US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=11, z=1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524000"/>
            <a:ext cx="5562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u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≤2</a:t>
            </a:r>
          </a:p>
          <a:p>
            <a:r>
              <a:rPr lang="en-US" sz="2400" i="1" dirty="0" smtClean="0"/>
              <a:t>3u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+2u</a:t>
            </a:r>
            <a:r>
              <a:rPr lang="en-US" sz="2400" i="1" baseline="-25000" dirty="0" smtClean="0"/>
              <a:t>2 </a:t>
            </a:r>
            <a:r>
              <a:rPr lang="en-US" sz="2400" i="1" dirty="0" smtClean="0"/>
              <a:t>≤8</a:t>
            </a:r>
          </a:p>
          <a:p>
            <a:r>
              <a:rPr lang="en-US" sz="2400" i="1" dirty="0" smtClean="0"/>
              <a:t>3u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+2u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+u</a:t>
            </a:r>
            <a:r>
              <a:rPr lang="en-US" sz="2400" i="1" baseline="-25000" dirty="0" smtClean="0"/>
              <a:t>3</a:t>
            </a:r>
            <a:r>
              <a:rPr lang="en-US" sz="2400" i="1" dirty="0" smtClean="0"/>
              <a:t> ≤9</a:t>
            </a:r>
          </a:p>
          <a:p>
            <a:r>
              <a:rPr lang="en-US" sz="2400" i="1" dirty="0" smtClean="0"/>
              <a:t>6u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+5u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+4u</a:t>
            </a:r>
            <a:r>
              <a:rPr lang="en-US" sz="2400" i="1" baseline="-25000" dirty="0" smtClean="0"/>
              <a:t>3 </a:t>
            </a:r>
            <a:r>
              <a:rPr lang="en-US" sz="2400" i="1" dirty="0" smtClean="0"/>
              <a:t>≤24</a:t>
            </a:r>
          </a:p>
          <a:p>
            <a:r>
              <a:rPr lang="en-US" sz="2400" i="1" dirty="0" smtClean="0"/>
              <a:t>6u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+4u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+2u</a:t>
            </a:r>
            <a:r>
              <a:rPr lang="en-US" sz="2400" i="1" baseline="-25000" dirty="0" smtClean="0"/>
              <a:t>3</a:t>
            </a:r>
            <a:r>
              <a:rPr lang="en-US" sz="2400" i="1" dirty="0" smtClean="0"/>
              <a:t>+u</a:t>
            </a:r>
            <a:r>
              <a:rPr lang="en-US" sz="2400" i="1" baseline="-25000" dirty="0" smtClean="0"/>
              <a:t>4</a:t>
            </a:r>
            <a:r>
              <a:rPr lang="en-US" sz="2400" i="1" dirty="0" smtClean="0"/>
              <a:t>≤20</a:t>
            </a:r>
          </a:p>
          <a:p>
            <a:r>
              <a:rPr lang="en-US" sz="2400" i="1" dirty="0" smtClean="0"/>
              <a:t>9u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+6u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+4u</a:t>
            </a:r>
            <a:r>
              <a:rPr lang="en-US" sz="2400" i="1" baseline="-25000" dirty="0" smtClean="0"/>
              <a:t>3</a:t>
            </a:r>
            <a:r>
              <a:rPr lang="en-US" sz="2400" i="1" dirty="0" smtClean="0"/>
              <a:t>+3u</a:t>
            </a:r>
            <a:r>
              <a:rPr lang="en-US" sz="2400" i="1" baseline="-25000" dirty="0" smtClean="0"/>
              <a:t>4 </a:t>
            </a:r>
            <a:r>
              <a:rPr lang="en-US" sz="2400" i="1" dirty="0" smtClean="0"/>
              <a:t>≤36</a:t>
            </a:r>
          </a:p>
          <a:p>
            <a:r>
              <a:rPr lang="en-US" sz="2400" i="1" dirty="0" smtClean="0"/>
              <a:t>6u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+5u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+4u</a:t>
            </a:r>
            <a:r>
              <a:rPr lang="en-US" sz="2400" i="1" baseline="-25000" dirty="0" smtClean="0"/>
              <a:t>3</a:t>
            </a:r>
            <a:r>
              <a:rPr lang="en-US" sz="2400" i="1" dirty="0" smtClean="0"/>
              <a:t>+2u</a:t>
            </a:r>
            <a:r>
              <a:rPr lang="en-US" sz="2400" i="1" baseline="-25000" dirty="0" smtClean="0"/>
              <a:t>4</a:t>
            </a:r>
            <a:r>
              <a:rPr lang="en-US" sz="2400" i="1" dirty="0" smtClean="0"/>
              <a:t> ≤28</a:t>
            </a:r>
          </a:p>
          <a:p>
            <a:r>
              <a:rPr lang="en-US" sz="2400" i="1" dirty="0" smtClean="0"/>
              <a:t>6u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+4.5u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+4u</a:t>
            </a:r>
            <a:r>
              <a:rPr lang="en-US" sz="2400" i="1" baseline="-25000" dirty="0" smtClean="0"/>
              <a:t>3</a:t>
            </a:r>
            <a:r>
              <a:rPr lang="en-US" sz="2400" i="1" dirty="0" smtClean="0"/>
              <a:t>+3u</a:t>
            </a:r>
            <a:r>
              <a:rPr lang="en-US" sz="2400" i="1" baseline="-25000" dirty="0" smtClean="0"/>
              <a:t>4</a:t>
            </a:r>
            <a:r>
              <a:rPr lang="en-US" sz="2400" i="1" dirty="0" smtClean="0"/>
              <a:t> ≤30</a:t>
            </a:r>
          </a:p>
          <a:p>
            <a:r>
              <a:rPr lang="en-US" sz="2400" i="1" dirty="0" smtClean="0"/>
              <a:t>9u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+7.5u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+7u</a:t>
            </a:r>
            <a:r>
              <a:rPr lang="en-US" sz="2400" i="1" baseline="-25000" dirty="0" smtClean="0"/>
              <a:t>3</a:t>
            </a:r>
            <a:r>
              <a:rPr lang="en-US" sz="2400" i="1" dirty="0" smtClean="0"/>
              <a:t>+6u</a:t>
            </a:r>
            <a:r>
              <a:rPr lang="en-US" sz="2400" i="1" baseline="-25000" dirty="0" smtClean="0"/>
              <a:t>4 </a:t>
            </a:r>
            <a:r>
              <a:rPr lang="en-US" sz="2400" i="1" dirty="0" smtClean="0"/>
              <a:t>≤54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1295400"/>
            <a:ext cx="7649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4D:</a:t>
            </a:r>
            <a:endParaRPr lang="en-US" sz="3200" b="1" dirty="0"/>
          </a:p>
        </p:txBody>
      </p:sp>
      <p:grpSp>
        <p:nvGrpSpPr>
          <p:cNvPr id="7" name="Group 157"/>
          <p:cNvGrpSpPr/>
          <p:nvPr/>
        </p:nvGrpSpPr>
        <p:grpSpPr>
          <a:xfrm>
            <a:off x="3124200" y="1600200"/>
            <a:ext cx="5787785" cy="3026438"/>
            <a:chOff x="990599" y="1066800"/>
            <a:chExt cx="6001871" cy="4686748"/>
          </a:xfrm>
        </p:grpSpPr>
        <p:cxnSp>
          <p:nvCxnSpPr>
            <p:cNvPr id="159" name="Straight Arrow Connector 158"/>
            <p:cNvCxnSpPr>
              <a:stCxn id="185" idx="3"/>
              <a:endCxn id="167" idx="1"/>
            </p:cNvCxnSpPr>
            <p:nvPr/>
          </p:nvCxnSpPr>
          <p:spPr>
            <a:xfrm flipV="1">
              <a:off x="4724398" y="2267174"/>
              <a:ext cx="990602" cy="243839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Arrow Connector 159"/>
            <p:cNvCxnSpPr>
              <a:stCxn id="186" idx="3"/>
              <a:endCxn id="167" idx="1"/>
            </p:cNvCxnSpPr>
            <p:nvPr/>
          </p:nvCxnSpPr>
          <p:spPr>
            <a:xfrm flipV="1">
              <a:off x="4724398" y="2267174"/>
              <a:ext cx="990602" cy="266699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>
              <a:stCxn id="230" idx="3"/>
              <a:endCxn id="167" idx="1"/>
            </p:cNvCxnSpPr>
            <p:nvPr/>
          </p:nvCxnSpPr>
          <p:spPr>
            <a:xfrm flipV="1">
              <a:off x="4724397" y="2267174"/>
              <a:ext cx="990603" cy="11430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Arrow Connector 161"/>
            <p:cNvCxnSpPr>
              <a:stCxn id="223" idx="3"/>
              <a:endCxn id="167" idx="1"/>
            </p:cNvCxnSpPr>
            <p:nvPr/>
          </p:nvCxnSpPr>
          <p:spPr>
            <a:xfrm>
              <a:off x="4724397" y="1352774"/>
              <a:ext cx="990603" cy="9144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214"/>
            <p:cNvGrpSpPr/>
            <p:nvPr/>
          </p:nvGrpSpPr>
          <p:grpSpPr>
            <a:xfrm>
              <a:off x="990599" y="1066800"/>
              <a:ext cx="6001868" cy="4686748"/>
              <a:chOff x="990600" y="1066800"/>
              <a:chExt cx="5370095" cy="4686748"/>
            </a:xfrm>
          </p:grpSpPr>
          <p:cxnSp>
            <p:nvCxnSpPr>
              <p:cNvPr id="179" name="Straight Arrow Connector 178"/>
              <p:cNvCxnSpPr>
                <a:stCxn id="212" idx="3"/>
                <a:endCxn id="185" idx="1"/>
              </p:cNvCxnSpPr>
              <p:nvPr/>
            </p:nvCxnSpPr>
            <p:spPr>
              <a:xfrm>
                <a:off x="2819401" y="1352774"/>
                <a:ext cx="685799" cy="3352799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Arrow Connector 179"/>
              <p:cNvCxnSpPr>
                <a:stCxn id="213" idx="3"/>
                <a:endCxn id="185" idx="1"/>
              </p:cNvCxnSpPr>
              <p:nvPr/>
            </p:nvCxnSpPr>
            <p:spPr>
              <a:xfrm>
                <a:off x="2819401" y="1962374"/>
                <a:ext cx="685799" cy="274320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Arrow Connector 180"/>
              <p:cNvCxnSpPr>
                <a:stCxn id="214" idx="3"/>
                <a:endCxn id="185" idx="1"/>
              </p:cNvCxnSpPr>
              <p:nvPr/>
            </p:nvCxnSpPr>
            <p:spPr>
              <a:xfrm>
                <a:off x="2819401" y="2571975"/>
                <a:ext cx="685799" cy="2133599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" name="Group 69"/>
              <p:cNvGrpSpPr/>
              <p:nvPr/>
            </p:nvGrpSpPr>
            <p:grpSpPr>
              <a:xfrm>
                <a:off x="990600" y="1066800"/>
                <a:ext cx="3340768" cy="2629348"/>
                <a:chOff x="990600" y="1066800"/>
                <a:chExt cx="2057254" cy="2629348"/>
              </a:xfrm>
            </p:grpSpPr>
            <p:sp>
              <p:nvSpPr>
                <p:cNvPr id="209" name="TextBox 208"/>
                <p:cNvSpPr txBox="1"/>
                <p:nvPr/>
              </p:nvSpPr>
              <p:spPr>
                <a:xfrm>
                  <a:off x="990600" y="1066800"/>
                  <a:ext cx="281545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itchFamily="34" charset="0"/>
                    </a:rPr>
                    <a:t>12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sp>
              <p:nvSpPr>
                <p:cNvPr id="210" name="TextBox 209"/>
                <p:cNvSpPr txBox="1"/>
                <p:nvPr/>
              </p:nvSpPr>
              <p:spPr>
                <a:xfrm>
                  <a:off x="990600" y="1676399"/>
                  <a:ext cx="281545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itchFamily="34" charset="0"/>
                    </a:rPr>
                    <a:t>13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sp>
              <p:nvSpPr>
                <p:cNvPr id="211" name="TextBox 6"/>
                <p:cNvSpPr txBox="1"/>
                <p:nvPr/>
              </p:nvSpPr>
              <p:spPr>
                <a:xfrm>
                  <a:off x="990600" y="2286000"/>
                  <a:ext cx="281545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itchFamily="34" charset="0"/>
                    </a:rPr>
                    <a:t>23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sp>
              <p:nvSpPr>
                <p:cNvPr id="212" name="TextBox 211"/>
                <p:cNvSpPr txBox="1"/>
                <p:nvPr/>
              </p:nvSpPr>
              <p:spPr>
                <a:xfrm>
                  <a:off x="1676400" y="1066800"/>
                  <a:ext cx="440380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itchFamily="34" charset="0"/>
                    </a:rPr>
                    <a:t>1245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sp>
              <p:nvSpPr>
                <p:cNvPr id="213" name="TextBox 212"/>
                <p:cNvSpPr txBox="1"/>
                <p:nvPr/>
              </p:nvSpPr>
              <p:spPr>
                <a:xfrm>
                  <a:off x="1676400" y="1676399"/>
                  <a:ext cx="440380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itchFamily="34" charset="0"/>
                    </a:rPr>
                    <a:t>1345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sp>
              <p:nvSpPr>
                <p:cNvPr id="214" name="TextBox 213"/>
                <p:cNvSpPr txBox="1"/>
                <p:nvPr/>
              </p:nvSpPr>
              <p:spPr>
                <a:xfrm>
                  <a:off x="1676400" y="2286000"/>
                  <a:ext cx="440380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latin typeface="Calibri" pitchFamily="34" charset="0"/>
                    </a:rPr>
                    <a:t>2</a:t>
                  </a:r>
                  <a:r>
                    <a:rPr lang="en-US" b="1" dirty="0" smtClean="0">
                      <a:latin typeface="Calibri" pitchFamily="34" charset="0"/>
                    </a:rPr>
                    <a:t>345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cxnSp>
              <p:nvCxnSpPr>
                <p:cNvPr id="215" name="Straight Arrow Connector 214"/>
                <p:cNvCxnSpPr>
                  <a:stCxn id="209" idx="3"/>
                  <a:endCxn id="212" idx="1"/>
                </p:cNvCxnSpPr>
                <p:nvPr/>
              </p:nvCxnSpPr>
              <p:spPr>
                <a:xfrm>
                  <a:off x="1272145" y="1352774"/>
                  <a:ext cx="404255" cy="2459"/>
                </a:xfrm>
                <a:prstGeom prst="straightConnector1">
                  <a:avLst/>
                </a:prstGeom>
                <a:ln w="254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6" name="TextBox 215"/>
                <p:cNvSpPr txBox="1"/>
                <p:nvPr/>
              </p:nvSpPr>
              <p:spPr>
                <a:xfrm>
                  <a:off x="1676400" y="2895600"/>
                  <a:ext cx="440380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  <a:latin typeface="Calibri" pitchFamily="34" charset="0"/>
                    </a:rPr>
                    <a:t>123</a:t>
                  </a:r>
                  <a:r>
                    <a:rPr lang="en-US" b="1" dirty="0" smtClean="0">
                      <a:latin typeface="Calibri" pitchFamily="34" charset="0"/>
                    </a:rPr>
                    <a:t>4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sp>
              <p:nvSpPr>
                <p:cNvPr id="217" name="TextBox 216"/>
                <p:cNvSpPr txBox="1"/>
                <p:nvPr/>
              </p:nvSpPr>
              <p:spPr>
                <a:xfrm>
                  <a:off x="1676400" y="3124200"/>
                  <a:ext cx="440380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  <a:latin typeface="Calibri" pitchFamily="34" charset="0"/>
                    </a:rPr>
                    <a:t>123</a:t>
                  </a:r>
                  <a:r>
                    <a:rPr lang="en-US" b="1" dirty="0" smtClean="0">
                      <a:latin typeface="Calibri" pitchFamily="34" charset="0"/>
                    </a:rPr>
                    <a:t>5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cxnSp>
              <p:nvCxnSpPr>
                <p:cNvPr id="218" name="Straight Arrow Connector 34"/>
                <p:cNvCxnSpPr>
                  <a:stCxn id="209" idx="3"/>
                  <a:endCxn id="216" idx="1"/>
                </p:cNvCxnSpPr>
                <p:nvPr/>
              </p:nvCxnSpPr>
              <p:spPr>
                <a:xfrm>
                  <a:off x="1272145" y="1352774"/>
                  <a:ext cx="404255" cy="1828800"/>
                </a:xfrm>
                <a:prstGeom prst="straightConnector1">
                  <a:avLst/>
                </a:prstGeom>
                <a:ln w="254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9" name="Straight Arrow Connector 218"/>
                <p:cNvCxnSpPr>
                  <a:stCxn id="210" idx="3"/>
                  <a:endCxn id="216" idx="1"/>
                </p:cNvCxnSpPr>
                <p:nvPr/>
              </p:nvCxnSpPr>
              <p:spPr>
                <a:xfrm>
                  <a:off x="1272145" y="1962374"/>
                  <a:ext cx="404255" cy="1219200"/>
                </a:xfrm>
                <a:prstGeom prst="straightConnector1">
                  <a:avLst/>
                </a:prstGeom>
                <a:ln w="254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0" name="Straight Arrow Connector 219"/>
                <p:cNvCxnSpPr>
                  <a:stCxn id="210" idx="3"/>
                  <a:endCxn id="213" idx="1"/>
                </p:cNvCxnSpPr>
                <p:nvPr/>
              </p:nvCxnSpPr>
              <p:spPr>
                <a:xfrm>
                  <a:off x="1272145" y="1962374"/>
                  <a:ext cx="404255" cy="2459"/>
                </a:xfrm>
                <a:prstGeom prst="straightConnector1">
                  <a:avLst/>
                </a:prstGeom>
                <a:ln w="254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1" name="Straight Arrow Connector 220"/>
                <p:cNvCxnSpPr>
                  <a:endCxn id="216" idx="1"/>
                </p:cNvCxnSpPr>
                <p:nvPr/>
              </p:nvCxnSpPr>
              <p:spPr>
                <a:xfrm>
                  <a:off x="1272145" y="2470666"/>
                  <a:ext cx="404255" cy="710907"/>
                </a:xfrm>
                <a:prstGeom prst="straightConnector1">
                  <a:avLst/>
                </a:prstGeom>
                <a:ln w="254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2" name="Straight Arrow Connector 221"/>
                <p:cNvCxnSpPr>
                  <a:endCxn id="214" idx="1"/>
                </p:cNvCxnSpPr>
                <p:nvPr/>
              </p:nvCxnSpPr>
              <p:spPr>
                <a:xfrm>
                  <a:off x="1272145" y="2470666"/>
                  <a:ext cx="404255" cy="101308"/>
                </a:xfrm>
                <a:prstGeom prst="straightConnector1">
                  <a:avLst/>
                </a:prstGeom>
                <a:ln w="254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3" name="TextBox 222"/>
                <p:cNvSpPr txBox="1"/>
                <p:nvPr/>
              </p:nvSpPr>
              <p:spPr>
                <a:xfrm>
                  <a:off x="2539098" y="1066800"/>
                  <a:ext cx="508756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itchFamily="34" charset="0"/>
                    </a:rPr>
                    <a:t>124567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cxnSp>
              <p:nvCxnSpPr>
                <p:cNvPr id="224" name="Straight Arrow Connector 223"/>
                <p:cNvCxnSpPr>
                  <a:stCxn id="212" idx="3"/>
                  <a:endCxn id="223" idx="1"/>
                </p:cNvCxnSpPr>
                <p:nvPr/>
              </p:nvCxnSpPr>
              <p:spPr>
                <a:xfrm>
                  <a:off x="2116780" y="1352774"/>
                  <a:ext cx="422318" cy="2459"/>
                </a:xfrm>
                <a:prstGeom prst="straightConnector1">
                  <a:avLst/>
                </a:prstGeom>
                <a:ln w="254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5" name="TextBox 224"/>
                <p:cNvSpPr txBox="1"/>
                <p:nvPr/>
              </p:nvSpPr>
              <p:spPr>
                <a:xfrm>
                  <a:off x="2539098" y="1676399"/>
                  <a:ext cx="508756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itchFamily="34" charset="0"/>
                    </a:rPr>
                    <a:t>134567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cxnSp>
              <p:nvCxnSpPr>
                <p:cNvPr id="226" name="Straight Arrow Connector 225"/>
                <p:cNvCxnSpPr>
                  <a:stCxn id="213" idx="3"/>
                  <a:endCxn id="225" idx="1"/>
                </p:cNvCxnSpPr>
                <p:nvPr/>
              </p:nvCxnSpPr>
              <p:spPr>
                <a:xfrm>
                  <a:off x="2116780" y="1962374"/>
                  <a:ext cx="422318" cy="2459"/>
                </a:xfrm>
                <a:prstGeom prst="straightConnector1">
                  <a:avLst/>
                </a:prstGeom>
                <a:ln w="254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7" name="TextBox 226"/>
                <p:cNvSpPr txBox="1"/>
                <p:nvPr/>
              </p:nvSpPr>
              <p:spPr>
                <a:xfrm>
                  <a:off x="2539098" y="2286000"/>
                  <a:ext cx="508756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>
                      <a:latin typeface="Calibri" pitchFamily="34" charset="0"/>
                    </a:rPr>
                    <a:t>2</a:t>
                  </a:r>
                  <a:r>
                    <a:rPr lang="en-US" b="1" dirty="0" smtClean="0">
                      <a:latin typeface="Calibri" pitchFamily="34" charset="0"/>
                    </a:rPr>
                    <a:t>34567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cxnSp>
              <p:nvCxnSpPr>
                <p:cNvPr id="228" name="Straight Arrow Connector 227"/>
                <p:cNvCxnSpPr>
                  <a:stCxn id="214" idx="3"/>
                  <a:endCxn id="227" idx="1"/>
                </p:cNvCxnSpPr>
                <p:nvPr/>
              </p:nvCxnSpPr>
              <p:spPr>
                <a:xfrm>
                  <a:off x="2116780" y="2571974"/>
                  <a:ext cx="422318" cy="2459"/>
                </a:xfrm>
                <a:prstGeom prst="straightConnector1">
                  <a:avLst/>
                </a:prstGeom>
                <a:ln w="254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9" name="TextBox 228"/>
                <p:cNvSpPr txBox="1"/>
                <p:nvPr/>
              </p:nvSpPr>
              <p:spPr>
                <a:xfrm>
                  <a:off x="2539098" y="2895600"/>
                  <a:ext cx="508756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itchFamily="34" charset="0"/>
                    </a:rPr>
                    <a:t>123467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sp>
              <p:nvSpPr>
                <p:cNvPr id="230" name="TextBox 229"/>
                <p:cNvSpPr txBox="1"/>
                <p:nvPr/>
              </p:nvSpPr>
              <p:spPr>
                <a:xfrm>
                  <a:off x="2539098" y="3124200"/>
                  <a:ext cx="508756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itchFamily="34" charset="0"/>
                    </a:rPr>
                    <a:t>123567</a:t>
                  </a:r>
                  <a:endParaRPr lang="en-US" b="1" dirty="0">
                    <a:latin typeface="Calibri" pitchFamily="34" charset="0"/>
                  </a:endParaRPr>
                </a:p>
              </p:txBody>
            </p:sp>
            <p:cxnSp>
              <p:nvCxnSpPr>
                <p:cNvPr id="231" name="Straight Arrow Connector 230"/>
                <p:cNvCxnSpPr>
                  <a:stCxn id="216" idx="3"/>
                  <a:endCxn id="229" idx="1"/>
                </p:cNvCxnSpPr>
                <p:nvPr/>
              </p:nvCxnSpPr>
              <p:spPr>
                <a:xfrm>
                  <a:off x="2116780" y="3181574"/>
                  <a:ext cx="422318" cy="2459"/>
                </a:xfrm>
                <a:prstGeom prst="straightConnector1">
                  <a:avLst/>
                </a:prstGeom>
                <a:ln w="254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Arrow Connector 231"/>
                <p:cNvCxnSpPr>
                  <a:stCxn id="217" idx="3"/>
                  <a:endCxn id="230" idx="1"/>
                </p:cNvCxnSpPr>
                <p:nvPr/>
              </p:nvCxnSpPr>
              <p:spPr>
                <a:xfrm>
                  <a:off x="2116780" y="3410174"/>
                  <a:ext cx="422318" cy="2459"/>
                </a:xfrm>
                <a:prstGeom prst="straightConnector1">
                  <a:avLst/>
                </a:prstGeom>
                <a:ln w="2540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3" name="TextBox 182"/>
              <p:cNvSpPr txBox="1"/>
              <p:nvPr/>
            </p:nvSpPr>
            <p:spPr>
              <a:xfrm>
                <a:off x="3505200" y="3657600"/>
                <a:ext cx="826169" cy="571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Calibri" pitchFamily="34" charset="0"/>
                  </a:rPr>
                  <a:t>123</a:t>
                </a:r>
                <a:r>
                  <a:rPr lang="en-US" b="1" dirty="0" smtClean="0">
                    <a:solidFill>
                      <a:srgbClr val="00B050"/>
                    </a:solidFill>
                    <a:latin typeface="Calibri" pitchFamily="34" charset="0"/>
                  </a:rPr>
                  <a:t>45</a:t>
                </a:r>
                <a:r>
                  <a:rPr lang="en-US" b="1" dirty="0" smtClean="0">
                    <a:latin typeface="Calibri" pitchFamily="34" charset="0"/>
                  </a:rPr>
                  <a:t>6</a:t>
                </a:r>
                <a:endParaRPr lang="en-US" b="1" dirty="0">
                  <a:latin typeface="Calibri" pitchFamily="34" charset="0"/>
                </a:endParaRPr>
              </a:p>
            </p:txBody>
          </p:sp>
          <p:sp>
            <p:nvSpPr>
              <p:cNvPr id="184" name="TextBox 183"/>
              <p:cNvSpPr txBox="1"/>
              <p:nvPr/>
            </p:nvSpPr>
            <p:spPr>
              <a:xfrm>
                <a:off x="3505200" y="3886200"/>
                <a:ext cx="826169" cy="571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Calibri" pitchFamily="34" charset="0"/>
                  </a:rPr>
                  <a:t>123</a:t>
                </a:r>
                <a:r>
                  <a:rPr lang="en-US" b="1" dirty="0" smtClean="0">
                    <a:solidFill>
                      <a:srgbClr val="00B050"/>
                    </a:solidFill>
                    <a:latin typeface="Calibri" pitchFamily="34" charset="0"/>
                  </a:rPr>
                  <a:t>45</a:t>
                </a:r>
                <a:r>
                  <a:rPr lang="en-US" b="1" dirty="0" smtClean="0">
                    <a:latin typeface="Calibri" pitchFamily="34" charset="0"/>
                  </a:rPr>
                  <a:t>7</a:t>
                </a:r>
                <a:endParaRPr lang="en-US" b="1" dirty="0">
                  <a:latin typeface="Calibri" pitchFamily="34" charset="0"/>
                </a:endParaRPr>
              </a:p>
            </p:txBody>
          </p:sp>
          <p:sp>
            <p:nvSpPr>
              <p:cNvPr id="185" name="TextBox 184"/>
              <p:cNvSpPr txBox="1"/>
              <p:nvPr/>
            </p:nvSpPr>
            <p:spPr>
              <a:xfrm>
                <a:off x="3505200" y="4419599"/>
                <a:ext cx="826169" cy="571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  <a:latin typeface="Calibri" pitchFamily="34" charset="0"/>
                  </a:rPr>
                  <a:t>12345</a:t>
                </a:r>
                <a:r>
                  <a:rPr lang="en-US" b="1" dirty="0" smtClean="0">
                    <a:latin typeface="Calibri" pitchFamily="34" charset="0"/>
                  </a:rPr>
                  <a:t>6</a:t>
                </a:r>
                <a:endParaRPr lang="en-US" b="1" dirty="0">
                  <a:latin typeface="Calibri" pitchFamily="34" charset="0"/>
                </a:endParaRPr>
              </a:p>
            </p:txBody>
          </p:sp>
          <p:sp>
            <p:nvSpPr>
              <p:cNvPr id="186" name="TextBox 185"/>
              <p:cNvSpPr txBox="1"/>
              <p:nvPr/>
            </p:nvSpPr>
            <p:spPr>
              <a:xfrm>
                <a:off x="3505200" y="4648199"/>
                <a:ext cx="826169" cy="571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  <a:latin typeface="Calibri" pitchFamily="34" charset="0"/>
                  </a:rPr>
                  <a:t>12345</a:t>
                </a:r>
                <a:r>
                  <a:rPr lang="en-US" b="1" dirty="0" smtClean="0">
                    <a:latin typeface="Calibri" pitchFamily="34" charset="0"/>
                  </a:rPr>
                  <a:t>7</a:t>
                </a:r>
                <a:endParaRPr lang="en-US" b="1" dirty="0">
                  <a:latin typeface="Calibri" pitchFamily="34" charset="0"/>
                </a:endParaRPr>
              </a:p>
            </p:txBody>
          </p:sp>
          <p:cxnSp>
            <p:nvCxnSpPr>
              <p:cNvPr id="187" name="Straight Arrow Connector 186"/>
              <p:cNvCxnSpPr>
                <a:stCxn id="216" idx="3"/>
                <a:endCxn id="185" idx="1"/>
              </p:cNvCxnSpPr>
              <p:nvPr/>
            </p:nvCxnSpPr>
            <p:spPr>
              <a:xfrm>
                <a:off x="2819401" y="3181574"/>
                <a:ext cx="685799" cy="1523999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Arrow Connector 187"/>
              <p:cNvCxnSpPr>
                <a:stCxn id="217" idx="3"/>
                <a:endCxn id="185" idx="1"/>
              </p:cNvCxnSpPr>
              <p:nvPr/>
            </p:nvCxnSpPr>
            <p:spPr>
              <a:xfrm>
                <a:off x="2819401" y="3410174"/>
                <a:ext cx="685799" cy="1295399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Arrow Connector 188"/>
              <p:cNvCxnSpPr>
                <a:stCxn id="217" idx="3"/>
                <a:endCxn id="183" idx="1"/>
              </p:cNvCxnSpPr>
              <p:nvPr/>
            </p:nvCxnSpPr>
            <p:spPr>
              <a:xfrm>
                <a:off x="2819401" y="3410174"/>
                <a:ext cx="685799" cy="533400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Arrow Connector 189"/>
              <p:cNvCxnSpPr>
                <a:stCxn id="216" idx="3"/>
                <a:endCxn id="183" idx="1"/>
              </p:cNvCxnSpPr>
              <p:nvPr/>
            </p:nvCxnSpPr>
            <p:spPr>
              <a:xfrm>
                <a:off x="2819401" y="3181574"/>
                <a:ext cx="685799" cy="762000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177"/>
              <p:cNvGrpSpPr/>
              <p:nvPr/>
            </p:nvGrpSpPr>
            <p:grpSpPr>
              <a:xfrm>
                <a:off x="4331369" y="4572000"/>
                <a:ext cx="1953126" cy="571948"/>
                <a:chOff x="4331369" y="4572000"/>
                <a:chExt cx="1953126" cy="571948"/>
              </a:xfrm>
            </p:grpSpPr>
            <p:cxnSp>
              <p:nvCxnSpPr>
                <p:cNvPr id="206" name="Straight Arrow Connector 205"/>
                <p:cNvCxnSpPr>
                  <a:stCxn id="185" idx="3"/>
                  <a:endCxn id="208" idx="1"/>
                </p:cNvCxnSpPr>
                <p:nvPr/>
              </p:nvCxnSpPr>
              <p:spPr>
                <a:xfrm>
                  <a:off x="4331369" y="4705573"/>
                  <a:ext cx="886325" cy="152401"/>
                </a:xfrm>
                <a:prstGeom prst="straightConnector1">
                  <a:avLst/>
                </a:prstGeom>
                <a:ln w="25400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7" name="Straight Arrow Connector 206"/>
                <p:cNvCxnSpPr>
                  <a:stCxn id="186" idx="3"/>
                  <a:endCxn id="208" idx="1"/>
                </p:cNvCxnSpPr>
                <p:nvPr/>
              </p:nvCxnSpPr>
              <p:spPr>
                <a:xfrm flipV="1">
                  <a:off x="4331369" y="4857974"/>
                  <a:ext cx="886325" cy="76199"/>
                </a:xfrm>
                <a:prstGeom prst="straightConnector1">
                  <a:avLst/>
                </a:prstGeom>
                <a:ln w="25400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8" name="TextBox 207"/>
                <p:cNvSpPr txBox="1"/>
                <p:nvPr/>
              </p:nvSpPr>
              <p:spPr>
                <a:xfrm>
                  <a:off x="5217695" y="4572000"/>
                  <a:ext cx="1066800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itchFamily="34" charset="0"/>
                    </a:rPr>
                    <a:t>12345</a:t>
                  </a:r>
                  <a:r>
                    <a:rPr lang="en-US" b="1" dirty="0" smtClean="0">
                      <a:solidFill>
                        <a:srgbClr val="00B050"/>
                      </a:solidFill>
                      <a:latin typeface="Calibri" pitchFamily="34" charset="0"/>
                    </a:rPr>
                    <a:t>67</a:t>
                  </a:r>
                  <a:endParaRPr lang="en-US" b="1" dirty="0">
                    <a:solidFill>
                      <a:srgbClr val="00B050"/>
                    </a:solidFill>
                    <a:latin typeface="Calibri" pitchFamily="34" charset="0"/>
                  </a:endParaRPr>
                </a:p>
              </p:txBody>
            </p:sp>
          </p:grpSp>
          <p:grpSp>
            <p:nvGrpSpPr>
              <p:cNvPr id="11" name="Group 178"/>
              <p:cNvGrpSpPr/>
              <p:nvPr/>
            </p:nvGrpSpPr>
            <p:grpSpPr>
              <a:xfrm>
                <a:off x="4331369" y="3810000"/>
                <a:ext cx="2029326" cy="571948"/>
                <a:chOff x="4255169" y="4572000"/>
                <a:chExt cx="2029326" cy="571948"/>
              </a:xfrm>
            </p:grpSpPr>
            <p:cxnSp>
              <p:nvCxnSpPr>
                <p:cNvPr id="203" name="Straight Arrow Connector 202"/>
                <p:cNvCxnSpPr>
                  <a:stCxn id="183" idx="3"/>
                  <a:endCxn id="205" idx="1"/>
                </p:cNvCxnSpPr>
                <p:nvPr/>
              </p:nvCxnSpPr>
              <p:spPr>
                <a:xfrm>
                  <a:off x="4255169" y="4705575"/>
                  <a:ext cx="886326" cy="152399"/>
                </a:xfrm>
                <a:prstGeom prst="straightConnector1">
                  <a:avLst/>
                </a:prstGeom>
                <a:ln w="25400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traight Arrow Connector 203"/>
                <p:cNvCxnSpPr>
                  <a:stCxn id="184" idx="3"/>
                  <a:endCxn id="205" idx="1"/>
                </p:cNvCxnSpPr>
                <p:nvPr/>
              </p:nvCxnSpPr>
              <p:spPr>
                <a:xfrm flipV="1">
                  <a:off x="4255169" y="4857974"/>
                  <a:ext cx="886326" cy="76200"/>
                </a:xfrm>
                <a:prstGeom prst="straightConnector1">
                  <a:avLst/>
                </a:prstGeom>
                <a:ln w="25400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5" name="TextBox 204"/>
                <p:cNvSpPr txBox="1"/>
                <p:nvPr/>
              </p:nvSpPr>
              <p:spPr>
                <a:xfrm>
                  <a:off x="5141495" y="4572000"/>
                  <a:ext cx="1143000" cy="57194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>
                      <a:latin typeface="Calibri" pitchFamily="34" charset="0"/>
                    </a:rPr>
                    <a:t>12345</a:t>
                  </a:r>
                  <a:r>
                    <a:rPr lang="en-US" b="1" dirty="0" smtClean="0">
                      <a:solidFill>
                        <a:srgbClr val="00B050"/>
                      </a:solidFill>
                      <a:latin typeface="Calibri" pitchFamily="34" charset="0"/>
                    </a:rPr>
                    <a:t>67</a:t>
                  </a:r>
                  <a:endParaRPr lang="en-US" b="1" dirty="0">
                    <a:solidFill>
                      <a:srgbClr val="00B050"/>
                    </a:solidFill>
                    <a:latin typeface="Calibri" pitchFamily="34" charset="0"/>
                  </a:endParaRPr>
                </a:p>
              </p:txBody>
            </p:sp>
          </p:grpSp>
          <p:sp>
            <p:nvSpPr>
              <p:cNvPr id="193" name="TextBox 192"/>
              <p:cNvSpPr txBox="1"/>
              <p:nvPr/>
            </p:nvSpPr>
            <p:spPr>
              <a:xfrm>
                <a:off x="5217695" y="2971800"/>
                <a:ext cx="1143000" cy="571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Calibri" pitchFamily="34" charset="0"/>
                  </a:rPr>
                  <a:t>123</a:t>
                </a:r>
                <a:r>
                  <a:rPr lang="en-US" b="1" dirty="0" smtClean="0">
                    <a:solidFill>
                      <a:srgbClr val="00B050"/>
                    </a:solidFill>
                    <a:latin typeface="Calibri" pitchFamily="34" charset="0"/>
                  </a:rPr>
                  <a:t>4567</a:t>
                </a:r>
                <a:endParaRPr lang="en-US" b="1" dirty="0">
                  <a:solidFill>
                    <a:srgbClr val="00B05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194" name="Straight Arrow Connector 193"/>
              <p:cNvCxnSpPr>
                <a:stCxn id="184" idx="3"/>
                <a:endCxn id="193" idx="1"/>
              </p:cNvCxnSpPr>
              <p:nvPr/>
            </p:nvCxnSpPr>
            <p:spPr>
              <a:xfrm flipV="1">
                <a:off x="4331369" y="3257775"/>
                <a:ext cx="886325" cy="914400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Arrow Connector 194"/>
              <p:cNvCxnSpPr>
                <a:stCxn id="183" idx="3"/>
                <a:endCxn id="193" idx="1"/>
              </p:cNvCxnSpPr>
              <p:nvPr/>
            </p:nvCxnSpPr>
            <p:spPr>
              <a:xfrm flipV="1">
                <a:off x="4331369" y="3257775"/>
                <a:ext cx="886325" cy="685800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Arrow Connector 195"/>
              <p:cNvCxnSpPr>
                <a:stCxn id="229" idx="3"/>
                <a:endCxn id="199" idx="1"/>
              </p:cNvCxnSpPr>
              <p:nvPr/>
            </p:nvCxnSpPr>
            <p:spPr>
              <a:xfrm>
                <a:off x="4331368" y="3181574"/>
                <a:ext cx="886326" cy="2286000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Arrow Connector 196"/>
              <p:cNvCxnSpPr>
                <a:stCxn id="230" idx="3"/>
                <a:endCxn id="199" idx="1"/>
              </p:cNvCxnSpPr>
              <p:nvPr/>
            </p:nvCxnSpPr>
            <p:spPr>
              <a:xfrm>
                <a:off x="4331368" y="3410174"/>
                <a:ext cx="886326" cy="2057400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Arrow Connector 197"/>
              <p:cNvCxnSpPr>
                <a:stCxn id="185" idx="3"/>
                <a:endCxn id="199" idx="1"/>
              </p:cNvCxnSpPr>
              <p:nvPr/>
            </p:nvCxnSpPr>
            <p:spPr>
              <a:xfrm>
                <a:off x="4331369" y="4705573"/>
                <a:ext cx="886325" cy="762000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9" name="TextBox 198"/>
              <p:cNvSpPr txBox="1"/>
              <p:nvPr/>
            </p:nvSpPr>
            <p:spPr>
              <a:xfrm>
                <a:off x="5217695" y="5181600"/>
                <a:ext cx="1066800" cy="571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Calibri" pitchFamily="34" charset="0"/>
                  </a:rPr>
                  <a:t>123</a:t>
                </a:r>
                <a:r>
                  <a:rPr lang="en-US" b="1" dirty="0" smtClean="0">
                    <a:solidFill>
                      <a:srgbClr val="00B050"/>
                    </a:solidFill>
                    <a:latin typeface="Calibri" pitchFamily="34" charset="0"/>
                  </a:rPr>
                  <a:t>4567</a:t>
                </a:r>
                <a:endParaRPr lang="en-US" b="1" dirty="0">
                  <a:solidFill>
                    <a:srgbClr val="00B050"/>
                  </a:solidFill>
                  <a:latin typeface="Calibri" pitchFamily="34" charset="0"/>
                </a:endParaRPr>
              </a:p>
            </p:txBody>
          </p:sp>
          <p:cxnSp>
            <p:nvCxnSpPr>
              <p:cNvPr id="200" name="Straight Arrow Connector 199"/>
              <p:cNvCxnSpPr>
                <a:stCxn id="186" idx="3"/>
                <a:endCxn id="199" idx="1"/>
              </p:cNvCxnSpPr>
              <p:nvPr/>
            </p:nvCxnSpPr>
            <p:spPr>
              <a:xfrm>
                <a:off x="4331369" y="4934173"/>
                <a:ext cx="886325" cy="533400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Arrow Connector 200"/>
              <p:cNvCxnSpPr>
                <a:stCxn id="229" idx="3"/>
                <a:endCxn id="193" idx="1"/>
              </p:cNvCxnSpPr>
              <p:nvPr/>
            </p:nvCxnSpPr>
            <p:spPr>
              <a:xfrm>
                <a:off x="4331368" y="3181574"/>
                <a:ext cx="886326" cy="76201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Arrow Connector 201"/>
              <p:cNvCxnSpPr>
                <a:stCxn id="230" idx="3"/>
                <a:endCxn id="193" idx="1"/>
              </p:cNvCxnSpPr>
              <p:nvPr/>
            </p:nvCxnSpPr>
            <p:spPr>
              <a:xfrm flipV="1">
                <a:off x="4331368" y="3257775"/>
                <a:ext cx="886326" cy="152399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4" name="Straight Arrow Connector 163"/>
            <p:cNvCxnSpPr>
              <a:stCxn id="225" idx="3"/>
              <a:endCxn id="167" idx="1"/>
            </p:cNvCxnSpPr>
            <p:nvPr/>
          </p:nvCxnSpPr>
          <p:spPr>
            <a:xfrm>
              <a:off x="4724397" y="1962374"/>
              <a:ext cx="990603" cy="3048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Arrow Connector 164"/>
            <p:cNvCxnSpPr>
              <a:stCxn id="227" idx="3"/>
              <a:endCxn id="167" idx="1"/>
            </p:cNvCxnSpPr>
            <p:nvPr/>
          </p:nvCxnSpPr>
          <p:spPr>
            <a:xfrm flipV="1">
              <a:off x="4724397" y="2267174"/>
              <a:ext cx="990603" cy="3048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Arrow Connector 165"/>
            <p:cNvCxnSpPr>
              <a:stCxn id="229" idx="3"/>
              <a:endCxn id="167" idx="1"/>
            </p:cNvCxnSpPr>
            <p:nvPr/>
          </p:nvCxnSpPr>
          <p:spPr>
            <a:xfrm flipV="1">
              <a:off x="4724397" y="2267174"/>
              <a:ext cx="990603" cy="91440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Box 166"/>
            <p:cNvSpPr txBox="1"/>
            <p:nvPr/>
          </p:nvSpPr>
          <p:spPr>
            <a:xfrm>
              <a:off x="5715000" y="1981200"/>
              <a:ext cx="1277470" cy="571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  <a:latin typeface="Calibri" pitchFamily="34" charset="0"/>
                </a:rPr>
                <a:t>1234567</a:t>
              </a:r>
              <a:endParaRPr lang="en-US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3200400"/>
          <a:ext cx="6858000" cy="255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4532"/>
                <a:gridCol w="1337668"/>
                <a:gridCol w="1295400"/>
                <a:gridCol w="1371600"/>
                <a:gridCol w="1828800"/>
              </a:tblGrid>
              <a:tr h="482457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1,2,…,9,10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11,12,13,14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15,16,17,18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19,20,21,22</a:t>
                      </a:r>
                      <a:endParaRPr lang="en-US" dirty="0"/>
                    </a:p>
                  </a:txBody>
                  <a:tcPr/>
                </a:tc>
              </a:tr>
              <a:tr h="478390"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b="1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7839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b="1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7839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b="1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47839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b="1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1981200" y="5181600"/>
            <a:ext cx="990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0.2</a:t>
            </a:r>
            <a:endParaRPr lang="tr-TR" dirty="0"/>
          </a:p>
        </p:txBody>
      </p:sp>
      <p:sp>
        <p:nvSpPr>
          <p:cNvPr id="34" name="Rectangle 33"/>
          <p:cNvSpPr/>
          <p:nvPr/>
        </p:nvSpPr>
        <p:spPr>
          <a:xfrm>
            <a:off x="6096000" y="51816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0.4</a:t>
            </a:r>
            <a:endParaRPr lang="tr-TR" dirty="0"/>
          </a:p>
        </p:txBody>
      </p:sp>
      <p:sp>
        <p:nvSpPr>
          <p:cNvPr id="31" name="Rectangle 30"/>
          <p:cNvSpPr/>
          <p:nvPr/>
        </p:nvSpPr>
        <p:spPr>
          <a:xfrm>
            <a:off x="4648200" y="51816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0.4</a:t>
            </a:r>
            <a:endParaRPr lang="tr-TR" dirty="0"/>
          </a:p>
        </p:txBody>
      </p:sp>
      <p:sp>
        <p:nvSpPr>
          <p:cNvPr id="29" name="Rectangle 28"/>
          <p:cNvSpPr/>
          <p:nvPr/>
        </p:nvSpPr>
        <p:spPr>
          <a:xfrm>
            <a:off x="3276600" y="5181600"/>
            <a:ext cx="990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0.4</a:t>
            </a:r>
            <a:endParaRPr lang="tr-TR" dirty="0"/>
          </a:p>
        </p:txBody>
      </p:sp>
      <p:sp>
        <p:nvSpPr>
          <p:cNvPr id="32" name="Rectangle 31"/>
          <p:cNvSpPr/>
          <p:nvPr/>
        </p:nvSpPr>
        <p:spPr>
          <a:xfrm>
            <a:off x="1981200" y="51816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tr-T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“As uniform as possible” coding </a:t>
            </a:r>
            <a:endParaRPr lang="tr-TR" dirty="0"/>
          </a:p>
        </p:txBody>
      </p:sp>
      <p:sp>
        <p:nvSpPr>
          <p:cNvPr id="6" name="Rectangle 5"/>
          <p:cNvSpPr/>
          <p:nvPr/>
        </p:nvSpPr>
        <p:spPr>
          <a:xfrm>
            <a:off x="1981200" y="37338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0.75</a:t>
            </a:r>
            <a:endParaRPr lang="tr-TR" dirty="0"/>
          </a:p>
        </p:txBody>
      </p:sp>
      <p:sp>
        <p:nvSpPr>
          <p:cNvPr id="7" name="Rectangle 6"/>
          <p:cNvSpPr/>
          <p:nvPr/>
        </p:nvSpPr>
        <p:spPr>
          <a:xfrm>
            <a:off x="3276600" y="47244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0.1875</a:t>
            </a:r>
            <a:endParaRPr lang="tr-TR" dirty="0"/>
          </a:p>
        </p:txBody>
      </p:sp>
      <p:sp>
        <p:nvSpPr>
          <p:cNvPr id="8" name="Rectangle 7"/>
          <p:cNvSpPr/>
          <p:nvPr/>
        </p:nvSpPr>
        <p:spPr>
          <a:xfrm>
            <a:off x="1981200" y="4724400"/>
            <a:ext cx="990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0.1875</a:t>
            </a:r>
            <a:endParaRPr lang="tr-TR" dirty="0"/>
          </a:p>
        </p:txBody>
      </p:sp>
      <p:sp>
        <p:nvSpPr>
          <p:cNvPr id="9" name="Rectangle 8"/>
          <p:cNvSpPr/>
          <p:nvPr/>
        </p:nvSpPr>
        <p:spPr>
          <a:xfrm>
            <a:off x="1981200" y="41910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0.25</a:t>
            </a:r>
            <a:endParaRPr lang="tr-TR" dirty="0"/>
          </a:p>
        </p:txBody>
      </p:sp>
      <p:sp>
        <p:nvSpPr>
          <p:cNvPr id="13" name="Rectangle 12"/>
          <p:cNvSpPr/>
          <p:nvPr/>
        </p:nvSpPr>
        <p:spPr>
          <a:xfrm>
            <a:off x="4648200" y="47244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0.1875</a:t>
            </a:r>
            <a:endParaRPr lang="tr-TR" dirty="0"/>
          </a:p>
        </p:txBody>
      </p:sp>
      <p:sp>
        <p:nvSpPr>
          <p:cNvPr id="19" name="Rectangle 18"/>
          <p:cNvSpPr/>
          <p:nvPr/>
        </p:nvSpPr>
        <p:spPr>
          <a:xfrm>
            <a:off x="3276600" y="51816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0.2</a:t>
            </a:r>
            <a:endParaRPr lang="tr-TR" dirty="0"/>
          </a:p>
        </p:txBody>
      </p:sp>
      <p:sp>
        <p:nvSpPr>
          <p:cNvPr id="20" name="Rectangle 19"/>
          <p:cNvSpPr/>
          <p:nvPr/>
        </p:nvSpPr>
        <p:spPr>
          <a:xfrm>
            <a:off x="4648200" y="51816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0.2</a:t>
            </a:r>
            <a:endParaRPr lang="tr-TR" dirty="0"/>
          </a:p>
        </p:txBody>
      </p:sp>
      <p:sp>
        <p:nvSpPr>
          <p:cNvPr id="21" name="Rectangle 20"/>
          <p:cNvSpPr/>
          <p:nvPr/>
        </p:nvSpPr>
        <p:spPr>
          <a:xfrm>
            <a:off x="6096000" y="51816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0.2</a:t>
            </a:r>
            <a:endParaRPr lang="tr-TR" dirty="0"/>
          </a:p>
        </p:txBody>
      </p:sp>
      <p:sp>
        <p:nvSpPr>
          <p:cNvPr id="22" name="Rectangle 21"/>
          <p:cNvSpPr/>
          <p:nvPr/>
        </p:nvSpPr>
        <p:spPr>
          <a:xfrm>
            <a:off x="4648200" y="46482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0.5</a:t>
            </a:r>
            <a:endParaRPr lang="tr-TR" dirty="0"/>
          </a:p>
        </p:txBody>
      </p:sp>
      <p:sp>
        <p:nvSpPr>
          <p:cNvPr id="23" name="Rectangle 22"/>
          <p:cNvSpPr/>
          <p:nvPr/>
        </p:nvSpPr>
        <p:spPr>
          <a:xfrm>
            <a:off x="3276600" y="46482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0.5</a:t>
            </a:r>
            <a:endParaRPr lang="tr-TR" dirty="0"/>
          </a:p>
        </p:txBody>
      </p:sp>
      <p:sp>
        <p:nvSpPr>
          <p:cNvPr id="24" name="Rectangle 23"/>
          <p:cNvSpPr/>
          <p:nvPr/>
        </p:nvSpPr>
        <p:spPr>
          <a:xfrm>
            <a:off x="1981200" y="46482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tr-TR" dirty="0"/>
          </a:p>
        </p:txBody>
      </p:sp>
      <p:sp>
        <p:nvSpPr>
          <p:cNvPr id="33" name="Rectangle 32"/>
          <p:cNvSpPr/>
          <p:nvPr/>
        </p:nvSpPr>
        <p:spPr>
          <a:xfrm>
            <a:off x="6096000" y="51816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0.5</a:t>
            </a:r>
            <a:endParaRPr lang="tr-TR" dirty="0"/>
          </a:p>
        </p:txBody>
      </p:sp>
      <p:sp>
        <p:nvSpPr>
          <p:cNvPr id="36" name="Rectangle 35"/>
          <p:cNvSpPr/>
          <p:nvPr/>
        </p:nvSpPr>
        <p:spPr>
          <a:xfrm>
            <a:off x="3276600" y="4191000"/>
            <a:ext cx="99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0.25</a:t>
            </a:r>
            <a:endParaRPr lang="tr-TR" dirty="0"/>
          </a:p>
        </p:txBody>
      </p:sp>
      <p:sp>
        <p:nvSpPr>
          <p:cNvPr id="37" name="Rectangle 36"/>
          <p:cNvSpPr/>
          <p:nvPr/>
        </p:nvSpPr>
        <p:spPr>
          <a:xfrm>
            <a:off x="4648200" y="51816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0.5</a:t>
            </a:r>
            <a:endParaRPr lang="tr-TR" dirty="0"/>
          </a:p>
        </p:txBody>
      </p:sp>
      <p:sp>
        <p:nvSpPr>
          <p:cNvPr id="38" name="Rectangle 37"/>
          <p:cNvSpPr/>
          <p:nvPr/>
        </p:nvSpPr>
        <p:spPr>
          <a:xfrm>
            <a:off x="3276600" y="51816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0.25</a:t>
            </a:r>
            <a:endParaRPr lang="tr-TR" dirty="0"/>
          </a:p>
        </p:txBody>
      </p:sp>
      <p:sp>
        <p:nvSpPr>
          <p:cNvPr id="39" name="Rectangle 38"/>
          <p:cNvSpPr/>
          <p:nvPr/>
        </p:nvSpPr>
        <p:spPr>
          <a:xfrm>
            <a:off x="1981200" y="5181600"/>
            <a:ext cx="9906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tr-TR" dirty="0"/>
          </a:p>
        </p:txBody>
      </p:sp>
      <p:sp>
        <p:nvSpPr>
          <p:cNvPr id="25" name="TextBox 24"/>
          <p:cNvSpPr txBox="1"/>
          <p:nvPr/>
        </p:nvSpPr>
        <p:spPr>
          <a:xfrm>
            <a:off x="533400" y="1828800"/>
            <a:ext cx="8229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= 10, m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= 14, m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= 18, m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= 22,   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= 6, u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= 3, u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= 3, u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= 4,   z=2   </a:t>
            </a:r>
            <a:endParaRPr lang="tr-TR" sz="2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8546" name="Equation" r:id="rId4" imgW="114120" imgH="215640" progId="Equation.3">
              <p:embed/>
            </p:oleObj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5638800" y="1752600"/>
          <a:ext cx="3048000" cy="762000"/>
        </p:xfrm>
        <a:graphic>
          <a:graphicData uri="http://schemas.openxmlformats.org/presentationml/2006/ole">
            <p:oleObj spid="_x0000_s108547" name="Equation" r:id="rId5" imgW="1333440" imgH="431640" progId="Equation.3">
              <p:embed/>
            </p:oleObj>
          </a:graphicData>
        </a:graphic>
      </p:graphicFrame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5638800" y="1752600"/>
          <a:ext cx="3076575" cy="762000"/>
        </p:xfrm>
        <a:graphic>
          <a:graphicData uri="http://schemas.openxmlformats.org/presentationml/2006/ole">
            <p:oleObj spid="_x0000_s108548" name="Equation" r:id="rId6" imgW="1346040" imgH="431640" progId="Equation.3">
              <p:embed/>
            </p:oleObj>
          </a:graphicData>
        </a:graphic>
      </p:graphicFrame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5718175" y="1752600"/>
          <a:ext cx="3425825" cy="762000"/>
        </p:xfrm>
        <a:graphic>
          <a:graphicData uri="http://schemas.openxmlformats.org/presentationml/2006/ole">
            <p:oleObj spid="_x0000_s108549" name="Equation" r:id="rId7" imgW="1498320" imgH="431640" progId="Equation.3">
              <p:embed/>
            </p:oleObj>
          </a:graphicData>
        </a:graphic>
      </p:graphicFrame>
      <p:graphicFrame>
        <p:nvGraphicFramePr>
          <p:cNvPr id="46087" name="Object 7"/>
          <p:cNvGraphicFramePr>
            <a:graphicFrameLocks noChangeAspect="1"/>
          </p:cNvGraphicFramePr>
          <p:nvPr/>
        </p:nvGraphicFramePr>
        <p:xfrm>
          <a:off x="5410200" y="1828800"/>
          <a:ext cx="3733800" cy="762000"/>
        </p:xfrm>
        <a:graphic>
          <a:graphicData uri="http://schemas.openxmlformats.org/presentationml/2006/ole">
            <p:oleObj spid="_x0000_s108550" name="Equation" r:id="rId8" imgW="1815840" imgH="431640" progId="Equation.3">
              <p:embed/>
            </p:oleObj>
          </a:graphicData>
        </a:graphic>
      </p:graphicFrame>
      <p:graphicFrame>
        <p:nvGraphicFramePr>
          <p:cNvPr id="46088" name="Object 8"/>
          <p:cNvGraphicFramePr>
            <a:graphicFrameLocks noChangeAspect="1"/>
          </p:cNvGraphicFramePr>
          <p:nvPr/>
        </p:nvGraphicFramePr>
        <p:xfrm>
          <a:off x="5715000" y="1752600"/>
          <a:ext cx="2960687" cy="762000"/>
        </p:xfrm>
        <a:graphic>
          <a:graphicData uri="http://schemas.openxmlformats.org/presentationml/2006/ole">
            <p:oleObj spid="_x0000_s108551" name="Equation" r:id="rId9" imgW="1295280" imgH="431640" progId="Equation.3">
              <p:embed/>
            </p:oleObj>
          </a:graphicData>
        </a:graphic>
      </p:graphicFrame>
      <p:graphicFrame>
        <p:nvGraphicFramePr>
          <p:cNvPr id="46089" name="Object 9"/>
          <p:cNvGraphicFramePr>
            <a:graphicFrameLocks noChangeAspect="1"/>
          </p:cNvGraphicFramePr>
          <p:nvPr/>
        </p:nvGraphicFramePr>
        <p:xfrm>
          <a:off x="5334000" y="1752600"/>
          <a:ext cx="3810000" cy="762000"/>
        </p:xfrm>
        <a:graphic>
          <a:graphicData uri="http://schemas.openxmlformats.org/presentationml/2006/ole">
            <p:oleObj spid="_x0000_s108552" name="Equation" r:id="rId10" imgW="1854000" imgH="431640" progId="Equation.3">
              <p:embed/>
            </p:oleObj>
          </a:graphicData>
        </a:graphic>
      </p:graphicFrame>
      <p:graphicFrame>
        <p:nvGraphicFramePr>
          <p:cNvPr id="46090" name="Object 10"/>
          <p:cNvGraphicFramePr>
            <a:graphicFrameLocks noChangeAspect="1"/>
          </p:cNvGraphicFramePr>
          <p:nvPr/>
        </p:nvGraphicFramePr>
        <p:xfrm>
          <a:off x="5410200" y="1752600"/>
          <a:ext cx="3733800" cy="762000"/>
        </p:xfrm>
        <a:graphic>
          <a:graphicData uri="http://schemas.openxmlformats.org/presentationml/2006/ole">
            <p:oleObj spid="_x0000_s108553" name="Equation" r:id="rId11" imgW="19303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34" grpId="0" animBg="1"/>
      <p:bldP spid="31" grpId="0" animBg="1"/>
      <p:bldP spid="31" grpId="1" animBg="1"/>
      <p:bldP spid="29" grpId="0" animBg="1"/>
      <p:bldP spid="29" grpId="1" animBg="1"/>
      <p:bldP spid="32" grpId="0" animBg="1"/>
      <p:bldP spid="32" grpId="1" animBg="1"/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13" grpId="0" animBg="1"/>
      <p:bldP spid="13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3" grpId="0" animBg="1"/>
      <p:bldP spid="24" grpId="0" animBg="1"/>
      <p:bldP spid="3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Result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Theorem: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i="1" dirty="0" smtClean="0"/>
              <a:t>-erasure correction capacity region of a 3-layer nested network is achieved by the “as uniform as possible” </a:t>
            </a:r>
            <a:r>
              <a:rPr lang="tr-TR" i="1" dirty="0" smtClean="0"/>
              <a:t>coding scheme.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Idea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(u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,u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,…,u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smtClean="0"/>
              <a:t>be given. Fill up the table “as uniformly as possible”:</a:t>
            </a:r>
          </a:p>
          <a:p>
            <a:endParaRPr lang="tr-T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3048000"/>
          <a:ext cx="7391399" cy="2835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750"/>
                <a:gridCol w="1138192"/>
                <a:gridCol w="1342858"/>
                <a:gridCol w="1447800"/>
                <a:gridCol w="762000"/>
                <a:gridCol w="1828799"/>
              </a:tblGrid>
              <a:tr h="508068">
                <a:tc>
                  <a:txBody>
                    <a:bodyPr/>
                    <a:lstStyle/>
                    <a:p>
                      <a:pPr algn="ctr"/>
                      <a:endParaRPr lang="en-US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1,2,…,m</a:t>
                      </a:r>
                      <a:r>
                        <a:rPr lang="en-US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</a:t>
                      </a:r>
                      <a:r>
                        <a:rPr lang="en-US" sz="1800" b="1" i="1" kern="1200" baseline="-250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lang="en-US" sz="18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+1,…,m</a:t>
                      </a:r>
                      <a:r>
                        <a:rPr lang="en-US" sz="1800" b="1" i="1" kern="1200" baseline="-250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en-US" sz="18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</a:t>
                      </a:r>
                      <a:r>
                        <a:rPr lang="en-US" sz="1800" b="1" i="1" kern="1200" baseline="-250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en-US" sz="18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+1,…,m</a:t>
                      </a:r>
                      <a:r>
                        <a:rPr lang="en-US" sz="1800" b="1" i="1" kern="1200" baseline="-250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lang="en-US" sz="18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</a:t>
                      </a:r>
                      <a:r>
                        <a:rPr lang="en-US" sz="1800" b="1" i="1" kern="1200" baseline="-250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n-1</a:t>
                      </a:r>
                      <a:r>
                        <a:rPr lang="en-US" sz="18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+1,…,</a:t>
                      </a:r>
                      <a:r>
                        <a:rPr lang="en-US" sz="1800" b="1" i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</a:t>
                      </a:r>
                      <a:r>
                        <a:rPr lang="en-US" sz="1800" b="1" i="1" kern="1200" baseline="-250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lang="en-US" sz="18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9726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b="1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9726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b="1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80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endParaRPr lang="en-US" b="1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</a:p>
                    <a:p>
                      <a:pPr algn="ctr"/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</a:p>
                    <a:p>
                      <a:pPr algn="ctr"/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</a:p>
                    <a:p>
                      <a:pPr algn="ctr"/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9726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en-US" b="1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i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5487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b="1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en-US" b="1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n,1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n,2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i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n,3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i="1" baseline="-25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en-US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n,n</a:t>
                      </a:r>
                      <a:endParaRPr lang="en-US" i="1" baseline="-25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Idea-cont.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i,j</a:t>
            </a:r>
            <a:r>
              <a:rPr lang="en-US" i="1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decide which sequence of bounds to combine</a:t>
            </a:r>
          </a:p>
          <a:p>
            <a:r>
              <a:rPr lang="en-US" dirty="0" smtClean="0"/>
              <a:t>Inductively prove that theoretical bound on the residual information-carrying capacity of the first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links after transmitting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,I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,…,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matches the residual capacity in the 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Model: sliding window erasure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/>
              <a:t> </a:t>
            </a:r>
            <a:r>
              <a:rPr lang="en-US" dirty="0" smtClean="0"/>
              <a:t>and a threshold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T. </a:t>
            </a:r>
            <a:r>
              <a:rPr lang="en-US" dirty="0" smtClean="0"/>
              <a:t>For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y≥T</a:t>
            </a:r>
            <a:r>
              <a:rPr lang="en-US" dirty="0" smtClean="0"/>
              <a:t>, at most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out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dirty="0" smtClean="0"/>
              <a:t>consecutive links can be erased.</a:t>
            </a:r>
          </a:p>
          <a:p>
            <a:r>
              <a:rPr lang="en-US" dirty="0" smtClean="0"/>
              <a:t>Erasures occur with rate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/>
              <a:t> in long term.</a:t>
            </a:r>
          </a:p>
          <a:p>
            <a:r>
              <a:rPr lang="en-US" dirty="0" smtClean="0"/>
              <a:t>Erasure bursts cannot be too long (Controlled by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pitchFamily="34" charset="0"/>
              </a:rPr>
              <a:t>Outline</a:t>
            </a:r>
            <a:endParaRPr lang="en-US" sz="3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412776"/>
            <a:ext cx="8507288" cy="6315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Calibri" pitchFamily="34" charset="0"/>
              </a:rPr>
              <a:t>Single-source multicast, uniform errors (background)</a:t>
            </a:r>
          </a:p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Calibri" pitchFamily="34" charset="0"/>
              </a:rPr>
              <a:t>Multiple-source multicast, uniform errors</a:t>
            </a:r>
          </a:p>
          <a:p>
            <a:pPr marL="627063" lvl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latin typeface="Calibri" pitchFamily="34" charset="0"/>
              </a:rPr>
              <a:t>T. Dikaliotis, T. Ho, S. Jaggi, S. Vyetrenko, H. Yao, M. Effros and E. Erez, "Multiple-access Network Information-flow and Correction Codes," Special issue of the </a:t>
            </a:r>
            <a:r>
              <a:rPr lang="en-US" sz="2000" dirty="0" smtClean="0">
                <a:latin typeface="Calibri" pitchFamily="34" charset="0"/>
              </a:rPr>
              <a:t>IT </a:t>
            </a:r>
            <a:r>
              <a:rPr lang="en-US" sz="2000" dirty="0" smtClean="0">
                <a:latin typeface="Calibri" pitchFamily="34" charset="0"/>
              </a:rPr>
              <a:t>Transactions dedicated to the scientific legacy of Ralf Koetter, </a:t>
            </a:r>
            <a:r>
              <a:rPr lang="en-US" sz="2000" dirty="0" smtClean="0">
                <a:latin typeface="Calibri" pitchFamily="34" charset="0"/>
              </a:rPr>
              <a:t>Feb </a:t>
            </a:r>
            <a:r>
              <a:rPr lang="en-US" sz="2000" dirty="0" smtClean="0">
                <a:latin typeface="Calibri" pitchFamily="34" charset="0"/>
              </a:rPr>
              <a:t>2011.</a:t>
            </a:r>
          </a:p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Calibri" pitchFamily="34" charset="0"/>
              </a:rPr>
              <a:t>Non-uniform </a:t>
            </a:r>
            <a:r>
              <a:rPr lang="en-US" sz="2400" dirty="0" smtClean="0">
                <a:latin typeface="Calibri" pitchFamily="34" charset="0"/>
              </a:rPr>
              <a:t>errors: unequal </a:t>
            </a:r>
            <a:r>
              <a:rPr lang="en-US" sz="2400" dirty="0">
                <a:latin typeface="Calibri" pitchFamily="34" charset="0"/>
              </a:rPr>
              <a:t>link </a:t>
            </a:r>
            <a:r>
              <a:rPr lang="en-US" sz="2400" dirty="0" smtClean="0">
                <a:latin typeface="Calibri" pitchFamily="34" charset="0"/>
              </a:rPr>
              <a:t>capacities</a:t>
            </a:r>
          </a:p>
          <a:p>
            <a:pPr marL="627063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dirty="0" smtClean="0">
                <a:latin typeface="Calibri" pitchFamily="34" charset="0"/>
              </a:rPr>
              <a:t>S. Kim, T. Ho, M. Effros and S. Avestimehr, "Network error correction with unequal link capacities," Special issue of the </a:t>
            </a:r>
            <a:r>
              <a:rPr lang="en-US" sz="2000" dirty="0" smtClean="0">
                <a:latin typeface="Calibri" pitchFamily="34" charset="0"/>
              </a:rPr>
              <a:t>IT </a:t>
            </a:r>
            <a:r>
              <a:rPr lang="en-US" sz="2000" dirty="0" smtClean="0">
                <a:latin typeface="Calibri" pitchFamily="34" charset="0"/>
              </a:rPr>
              <a:t>Transactions dedicated to the scientific legacy of Ralf Koetter, </a:t>
            </a:r>
            <a:r>
              <a:rPr lang="en-US" sz="2000" dirty="0" smtClean="0">
                <a:latin typeface="Calibri" pitchFamily="34" charset="0"/>
              </a:rPr>
              <a:t>Feb </a:t>
            </a:r>
            <a:r>
              <a:rPr lang="en-US" sz="2000" dirty="0" smtClean="0">
                <a:latin typeface="Calibri" pitchFamily="34" charset="0"/>
              </a:rPr>
              <a:t>2011.</a:t>
            </a:r>
          </a:p>
          <a:p>
            <a:pPr marL="627063" lvl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latin typeface="Calibri" pitchFamily="34" charset="0"/>
              </a:rPr>
              <a:t>T. Ho, S. Kim, Y. Yang, M. Effros and A. S. Avestimehr, "On network error correction with limited feedback capacity," </a:t>
            </a:r>
            <a:r>
              <a:rPr lang="en-US" sz="2000" dirty="0" smtClean="0">
                <a:latin typeface="Calibri" pitchFamily="34" charset="0"/>
              </a:rPr>
              <a:t>ITA </a:t>
            </a:r>
            <a:r>
              <a:rPr lang="en-US" sz="2000" dirty="0" smtClean="0">
                <a:latin typeface="Calibri" pitchFamily="34" charset="0"/>
              </a:rPr>
              <a:t>2011</a:t>
            </a:r>
            <a:r>
              <a:rPr lang="en-US" sz="2000" dirty="0" smtClean="0">
                <a:latin typeface="Calibri" pitchFamily="34" charset="0"/>
              </a:rPr>
              <a:t>.</a:t>
            </a:r>
            <a:r>
              <a:rPr lang="en-US" sz="2400" dirty="0" smtClean="0">
                <a:latin typeface="Calibri" pitchFamily="34" charset="0"/>
              </a:rPr>
              <a:t> </a:t>
            </a:r>
          </a:p>
          <a:p>
            <a:pPr marL="287338" lvl="1" indent="-287338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Calibri" pitchFamily="34" charset="0"/>
              </a:rPr>
              <a:t>Non-multicast nested networks, uniform &amp; non-uniform errors</a:t>
            </a:r>
          </a:p>
          <a:p>
            <a:pPr marL="627063" lvl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latin typeface="Calibri" pitchFamily="34" charset="0"/>
              </a:rPr>
              <a:t>O. Tekin, S. Vyetrenko, T. Ho and H. Yao, “Erasure correction for nested receivers,” </a:t>
            </a:r>
            <a:r>
              <a:rPr lang="en-US" sz="2000" dirty="0" err="1" smtClean="0">
                <a:latin typeface="Calibri" pitchFamily="34" charset="0"/>
              </a:rPr>
              <a:t>Allerton</a:t>
            </a:r>
            <a:r>
              <a:rPr lang="en-US" sz="2000" dirty="0" smtClean="0">
                <a:latin typeface="Calibri" pitchFamily="34" charset="0"/>
              </a:rPr>
              <a:t> 2011.</a:t>
            </a:r>
          </a:p>
          <a:p>
            <a:pPr marL="627063">
              <a:lnSpc>
                <a:spcPct val="90000"/>
              </a:lnSpc>
              <a:spcAft>
                <a:spcPts val="600"/>
              </a:spcAft>
            </a:pPr>
            <a:endParaRPr lang="en-US" sz="20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 marL="0" lvl="1" indent="463550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  <a:p>
            <a:pPr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Result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Theorem: Let the rate vector     be </a:t>
            </a:r>
            <a:r>
              <a:rPr lang="en-US" i="1" dirty="0" smtClean="0"/>
              <a:t>achievable. </a:t>
            </a:r>
            <a:r>
              <a:rPr lang="en-US" i="1" dirty="0" smtClean="0"/>
              <a:t>Then the rate vector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	is achieved by “as uniform as possible” coding</a:t>
            </a:r>
            <a:r>
              <a:rPr lang="en-US" i="1" dirty="0" smtClean="0"/>
              <a:t>.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Note:  asymptotically optimal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&gt;&gt; T &gt;&gt;1</a:t>
            </a:r>
            <a:endParaRPr lang="tr-T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14800" y="2825378"/>
          <a:ext cx="914400" cy="215900"/>
        </p:xfrm>
        <a:graphic>
          <a:graphicData uri="http://schemas.openxmlformats.org/presentationml/2006/ole">
            <p:oleObj spid="_x0000_s109570" name="Equation" r:id="rId4" imgW="11412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114800" y="2825378"/>
          <a:ext cx="914400" cy="215900"/>
        </p:xfrm>
        <a:graphic>
          <a:graphicData uri="http://schemas.openxmlformats.org/presentationml/2006/ole">
            <p:oleObj spid="_x0000_s109571" name="Equation" r:id="rId5" imgW="114120" imgH="215640" progId="Equation.3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2133600" y="2780928"/>
          <a:ext cx="3941986" cy="1524000"/>
        </p:xfrm>
        <a:graphic>
          <a:graphicData uri="http://schemas.openxmlformats.org/presentationml/2006/ole">
            <p:oleObj spid="_x0000_s109572" name="Equation" r:id="rId6" imgW="1688760" imgH="6602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644008" y="1988840"/>
          <a:ext cx="533400" cy="457200"/>
        </p:xfrm>
        <a:graphic>
          <a:graphicData uri="http://schemas.openxmlformats.org/presentationml/2006/ole">
            <p:oleObj spid="_x0000_s109573" name="Equation" r:id="rId7" imgW="1267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Idea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  </a:t>
            </a:r>
            <a:r>
              <a:rPr lang="en-US" dirty="0" smtClean="0"/>
              <a:t>		         be achieved in erasure-free case.</a:t>
            </a:r>
          </a:p>
          <a:p>
            <a:r>
              <a:rPr lang="en-US" dirty="0" smtClean="0"/>
              <a:t>Let </a:t>
            </a:r>
          </a:p>
          <a:p>
            <a:endParaRPr lang="en-US" dirty="0" smtClean="0"/>
          </a:p>
          <a:p>
            <a:r>
              <a:rPr lang="en-US" dirty="0" smtClean="0"/>
              <a:t>Use the “as uniform as possible” coding corresponding </a:t>
            </a:r>
            <a:r>
              <a:rPr lang="en-US" dirty="0" smtClean="0"/>
              <a:t>to</a:t>
            </a:r>
          </a:p>
          <a:p>
            <a:pPr>
              <a:buNone/>
            </a:pPr>
            <a:r>
              <a:rPr lang="en-US" dirty="0" smtClean="0"/>
              <a:t>      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>Turns out that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-p</a:t>
            </a:r>
            <a:r>
              <a:rPr lang="en-US" dirty="0" smtClean="0"/>
              <a:t>  times the original data is recovered under the worst-case erasure</a:t>
            </a:r>
            <a:endParaRPr lang="tr-T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82725" y="2276872"/>
          <a:ext cx="2751138" cy="1374775"/>
        </p:xfrm>
        <a:graphic>
          <a:graphicData uri="http://schemas.openxmlformats.org/presentationml/2006/ole">
            <p:oleObj spid="_x0000_s110594" name="Equation" r:id="rId4" imgW="1257120" imgH="6602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27257" y="1959496"/>
          <a:ext cx="2496671" cy="533400"/>
        </p:xfrm>
        <a:graphic>
          <a:graphicData uri="http://schemas.openxmlformats.org/presentationml/2006/ole">
            <p:oleObj spid="_x0000_s110595" name="Equation" r:id="rId5" imgW="106668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99592" y="3861048"/>
          <a:ext cx="609600" cy="402665"/>
        </p:xfrm>
        <a:graphic>
          <a:graphicData uri="http://schemas.openxmlformats.org/presentationml/2006/ole">
            <p:oleObj spid="_x0000_s110596" name="Equation" r:id="rId6" imgW="21564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Proof Idea-cont.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111618" name="Equation" r:id="rId4" imgW="11412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111619" name="Equation" r:id="rId5" imgW="114120" imgH="215640" progId="Equation.3">
              <p:embed/>
            </p:oleObj>
          </a:graphicData>
        </a:graphic>
      </p:graphicFrame>
      <p:grpSp>
        <p:nvGrpSpPr>
          <p:cNvPr id="6" name="Group 16"/>
          <p:cNvGrpSpPr/>
          <p:nvPr/>
        </p:nvGrpSpPr>
        <p:grpSpPr>
          <a:xfrm>
            <a:off x="0" y="2057400"/>
            <a:ext cx="9144000" cy="2138065"/>
            <a:chOff x="0" y="1447800"/>
            <a:chExt cx="9144000" cy="2138065"/>
          </a:xfrm>
        </p:grpSpPr>
        <p:graphicFrame>
          <p:nvGraphicFramePr>
            <p:cNvPr id="7173" name="Object 5"/>
            <p:cNvGraphicFramePr>
              <a:graphicFrameLocks noChangeAspect="1"/>
            </p:cNvGraphicFramePr>
            <p:nvPr/>
          </p:nvGraphicFramePr>
          <p:xfrm>
            <a:off x="2438400" y="1447800"/>
            <a:ext cx="3655164" cy="1487487"/>
          </p:xfrm>
          <a:graphic>
            <a:graphicData uri="http://schemas.openxmlformats.org/presentationml/2006/ole">
              <p:oleObj spid="_x0000_s111620" name="Equation" r:id="rId6" imgW="1688760" imgH="660240" progId="Equation.3">
                <p:embed/>
              </p:oleObj>
            </a:graphicData>
          </a:graphic>
        </p:graphicFrame>
        <p:grpSp>
          <p:nvGrpSpPr>
            <p:cNvPr id="7" name="Group 143"/>
            <p:cNvGrpSpPr/>
            <p:nvPr/>
          </p:nvGrpSpPr>
          <p:grpSpPr>
            <a:xfrm>
              <a:off x="5105400" y="2362200"/>
              <a:ext cx="1523999" cy="1223665"/>
              <a:chOff x="0" y="723900"/>
              <a:chExt cx="1523999" cy="1223665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762000" y="723900"/>
                <a:ext cx="761999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Rectangle 8"/>
              <p:cNvSpPr/>
              <p:nvPr/>
            </p:nvSpPr>
            <p:spPr>
              <a:xfrm>
                <a:off x="0" y="1485900"/>
                <a:ext cx="68897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21" name="Straight Arrow Connector 20"/>
            <p:cNvCxnSpPr/>
            <p:nvPr/>
          </p:nvCxnSpPr>
          <p:spPr>
            <a:xfrm rot="10800000" flipV="1">
              <a:off x="1676400" y="1905000"/>
              <a:ext cx="756197" cy="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143"/>
            <p:cNvGrpSpPr/>
            <p:nvPr/>
          </p:nvGrpSpPr>
          <p:grpSpPr>
            <a:xfrm>
              <a:off x="4876800" y="1676400"/>
              <a:ext cx="2072639" cy="1071265"/>
              <a:chOff x="0" y="876300"/>
              <a:chExt cx="2072639" cy="1071265"/>
            </a:xfrm>
          </p:grpSpPr>
          <p:cxnSp>
            <p:nvCxnSpPr>
              <p:cNvPr id="24" name="Straight Arrow Connector 23"/>
              <p:cNvCxnSpPr/>
              <p:nvPr/>
            </p:nvCxnSpPr>
            <p:spPr>
              <a:xfrm flipV="1">
                <a:off x="777240" y="876300"/>
                <a:ext cx="1295399" cy="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0" y="1485900"/>
                <a:ext cx="68897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US" sz="2400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0" y="1752600"/>
              <a:ext cx="182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Coding Scheme</a:t>
              </a:r>
              <a:endParaRPr lang="tr-TR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086600" y="1524000"/>
              <a:ext cx="2057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Worst-case erasure</a:t>
              </a:r>
              <a:endParaRPr lang="tr-TR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705600" y="2133600"/>
              <a:ext cx="2209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Comparison between erasure-free case</a:t>
              </a:r>
              <a:endParaRPr lang="tr-TR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28600" y="14478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conclude that</a:t>
            </a:r>
            <a:endParaRPr lang="tr-TR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304800" y="38100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is achieved by “as uniform as possible” coding.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Generalizing the network error correction problem →new types of approaches</a:t>
            </a:r>
          </a:p>
          <a:p>
            <a:r>
              <a:rPr lang="en-US" dirty="0" smtClean="0"/>
              <a:t>Achievability and converse results for non-uniform errors and general non-multicast problems still wide-open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zh-CN" sz="4000"/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190500"/>
            <a:ext cx="8229600" cy="1311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pitchFamily="34" charset="0"/>
              </a:rPr>
              <a:t>Outline</a:t>
            </a:r>
            <a:endParaRPr lang="en-US" sz="3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412776"/>
            <a:ext cx="8507288" cy="6315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latin typeface="Calibri" pitchFamily="34" charset="0"/>
              </a:rPr>
              <a:t>Single-source multicast, uniform errors (background)</a:t>
            </a:r>
          </a:p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Multiple-source multicast, uniform errors</a:t>
            </a:r>
          </a:p>
          <a:p>
            <a:pPr marL="627063" lvl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T. Dikaliotis, T. Ho, S. Jaggi, S. Vyetrenko, H. Yao, M. Effros and E. Erez, "Multiple-access Network Information-flow and Correction Codes," Special issue of the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IT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Transactions dedicated to the scientific legacy of Ralf Koetter,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Feb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2011.</a:t>
            </a:r>
          </a:p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Non-uniform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errors: unequal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link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capacities</a:t>
            </a:r>
          </a:p>
          <a:p>
            <a:pPr marL="627063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S. Kim, T. Ho, M. Effros and S. Avestimehr, "Network error correction with unequal link capacities," Special issue of the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IT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Transactions dedicated to the scientific legacy of Ralf Koetter,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Feb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2011.</a:t>
            </a:r>
          </a:p>
          <a:p>
            <a:pPr marL="627063" lvl="1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T. Ho, S. Kim, Y. Yang, M. Effros and A. S. Avestimehr, "On network error correction with limited feedback capacity,"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ITA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2011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.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</a:t>
            </a:r>
          </a:p>
          <a:p>
            <a:pPr marL="287338" lvl="1" indent="-287338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Non-multicast nested networks, uniform &amp; non-uniform errors</a:t>
            </a:r>
          </a:p>
          <a:p>
            <a:pPr marL="627063" lvl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O. Tekin, S. Vyetrenko, T. Ho and H. Yao, “Erasure correction for nested receivers,” </a:t>
            </a:r>
            <a:r>
              <a:rPr lang="en-US" sz="2000" dirty="0" err="1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Allerton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</a:rPr>
              <a:t> 2011.</a:t>
            </a:r>
          </a:p>
          <a:p>
            <a:pPr marL="627063">
              <a:lnSpc>
                <a:spcPct val="90000"/>
              </a:lnSpc>
              <a:spcAft>
                <a:spcPts val="600"/>
              </a:spcAft>
            </a:pPr>
            <a:endParaRPr lang="en-US" sz="20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 marL="0" lvl="1" indent="463550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  <a:p>
            <a:pPr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  <a:p>
            <a:pPr marL="0" lvl="1" indent="225425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381000" y="433388"/>
            <a:ext cx="8229600" cy="118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>
                <a:solidFill>
                  <a:srgbClr val="000000"/>
                </a:solidFill>
                <a:latin typeface="Calibri" pitchFamily="34" charset="0"/>
              </a:rPr>
              <a:t>Background </a:t>
            </a:r>
            <a:r>
              <a:rPr lang="en-US" sz="3600" dirty="0" smtClean="0">
                <a:solidFill>
                  <a:srgbClr val="000000"/>
                </a:solidFill>
                <a:latin typeface="Calibri" pitchFamily="34" charset="0"/>
              </a:rPr>
              <a:t>–single-source multicast,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smtClean="0">
                <a:solidFill>
                  <a:srgbClr val="000000"/>
                </a:solidFill>
                <a:latin typeface="Calibri" pitchFamily="34" charset="0"/>
              </a:rPr>
              <a:t>uniform errors</a:t>
            </a:r>
            <a:endParaRPr lang="en-US" sz="36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33400" y="1981200"/>
            <a:ext cx="8382000" cy="453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85750" indent="-285750">
              <a:spcBef>
                <a:spcPts val="600"/>
              </a:spcBef>
              <a:buFont typeface="Calibri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Min </a:t>
            </a:r>
            <a:r>
              <a:rPr lang="en-US" sz="2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cut </a:t>
            </a:r>
            <a:r>
              <a:rPr lang="en-US" sz="2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285750" indent="-285750">
              <a:spcBef>
                <a:spcPts val="600"/>
              </a:spcBef>
              <a:buFont typeface="Calibri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Error correction </a:t>
            </a:r>
            <a:r>
              <a:rPr lang="en-US" sz="2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capacity = </a:t>
            </a:r>
            <a:r>
              <a:rPr lang="en-US" sz="26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 – 2z</a:t>
            </a:r>
            <a:r>
              <a:rPr lang="en-US" sz="2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, achievable </a:t>
            </a:r>
            <a:r>
              <a:rPr lang="en-US" sz="2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with linear network </a:t>
            </a:r>
            <a:r>
              <a:rPr lang="en-US" sz="2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codes (Cai &amp; Yeung 03)</a:t>
            </a:r>
          </a:p>
          <a:p>
            <a:pPr marL="285750" indent="-285750">
              <a:spcBef>
                <a:spcPts val="600"/>
              </a:spcBef>
              <a:buFont typeface="Calibri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Capacity-achieving (asymptotically in </a:t>
            </a:r>
            <a:r>
              <a:rPr lang="en-US" sz="2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packet length) </a:t>
            </a:r>
            <a:r>
              <a:rPr lang="en-US" sz="2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non-coherent codes with polynomial-time decoding:</a:t>
            </a:r>
          </a:p>
          <a:p>
            <a:pPr marL="628650" lvl="1" indent="-225425">
              <a:spcBef>
                <a:spcPts val="600"/>
              </a:spcBef>
              <a:buFont typeface="Calibri" pitchFamily="34" charset="0"/>
              <a:buChar char="−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Probabilistic construction (Jaggi et al. 07)</a:t>
            </a:r>
          </a:p>
          <a:p>
            <a:pPr marL="628650" lvl="1" indent="-225425">
              <a:spcBef>
                <a:spcPts val="600"/>
              </a:spcBef>
              <a:buFont typeface="Calibri" pitchFamily="34" charset="0"/>
              <a:buChar char="−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Lifted </a:t>
            </a:r>
            <a:r>
              <a:rPr lang="en-US" sz="26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Gabidulin</a:t>
            </a:r>
            <a:r>
              <a:rPr lang="en-US" sz="26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codes (Koetter &amp; Kschischang 08, Silva, Kschischang &amp; </a:t>
            </a:r>
            <a:r>
              <a:rPr lang="en-US" sz="260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Koetter </a:t>
            </a:r>
            <a:r>
              <a:rPr lang="en-US" sz="260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08)</a:t>
            </a:r>
            <a:endParaRPr lang="en-US" sz="26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628650" lvl="2" indent="-225425">
              <a:spcBef>
                <a:spcPts val="600"/>
              </a:spcBef>
              <a:buFont typeface="Calibri" pitchFamily="34" charset="0"/>
              <a:buChar char="−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6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628650" lvl="1" indent="-225425">
              <a:spcBef>
                <a:spcPts val="600"/>
              </a:spcBef>
              <a:buFont typeface="Calibri" pitchFamily="34" charset="0"/>
              <a:buChar char="−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6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628650" lvl="1" indent="-225425">
              <a:spcBef>
                <a:spcPts val="600"/>
              </a:spcBef>
              <a:buFont typeface="Calibri" pitchFamily="34" charset="0"/>
              <a:buChar char="−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6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52167C3-86C2-4539-84F7-28596617814D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1027113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4000" kern="0" dirty="0" err="1">
                <a:latin typeface="Calibri" pitchFamily="34" charset="0"/>
                <a:cs typeface="Arial" charset="0"/>
              </a:rPr>
              <a:t>Gabidulin</a:t>
            </a:r>
            <a:r>
              <a:rPr lang="en-US" altLang="zh-CN" sz="4000" kern="0" dirty="0">
                <a:latin typeface="Calibri" pitchFamily="34" charset="0"/>
                <a:cs typeface="Arial" charset="0"/>
              </a:rPr>
              <a:t> </a:t>
            </a:r>
            <a:r>
              <a:rPr lang="en-US" altLang="zh-CN" sz="4000" kern="0" dirty="0" smtClean="0">
                <a:latin typeface="Calibri" pitchFamily="34" charset="0"/>
                <a:cs typeface="Arial" charset="0"/>
              </a:rPr>
              <a:t>codes</a:t>
            </a:r>
            <a:endParaRPr lang="en-US" altLang="zh-CN" sz="4000" kern="0" dirty="0">
              <a:latin typeface="Calibri" pitchFamily="34" charset="0"/>
              <a:cs typeface="Arial" charset="0"/>
            </a:endParaRPr>
          </a:p>
        </p:txBody>
      </p:sp>
      <p:sp>
        <p:nvSpPr>
          <p:cNvPr id="3" name="14 - Ορθογώνιο"/>
          <p:cNvSpPr>
            <a:spLocks noChangeArrowheads="1"/>
          </p:cNvSpPr>
          <p:nvPr/>
        </p:nvSpPr>
        <p:spPr bwMode="auto">
          <a:xfrm>
            <a:off x="2143125" y="2083531"/>
            <a:ext cx="5040313" cy="1547813"/>
          </a:xfrm>
          <a:prstGeom prst="rect">
            <a:avLst/>
          </a:prstGeom>
          <a:noFill/>
          <a:ln w="31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928688" y="2488344"/>
            <a:ext cx="1428750" cy="7080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4000" dirty="0" smtClean="0">
                <a:latin typeface="Calibri" pitchFamily="34" charset="0"/>
              </a:rPr>
              <a:t>M </a:t>
            </a:r>
            <a:r>
              <a:rPr lang="en-US" altLang="zh-CN" sz="4000" dirty="0">
                <a:latin typeface="Calibri" pitchFamily="34" charset="0"/>
              </a:rPr>
              <a:t>=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297363" y="2488344"/>
          <a:ext cx="631825" cy="676275"/>
        </p:xfrm>
        <a:graphic>
          <a:graphicData uri="http://schemas.openxmlformats.org/presentationml/2006/ole">
            <p:oleObj spid="_x0000_s6146" name="Εξίσωση" r:id="rId4" imgW="215640" imgH="253800" progId="Equation.3">
              <p:embed/>
            </p:oleObj>
          </a:graphicData>
        </a:graphic>
      </p:graphicFrame>
      <p:sp>
        <p:nvSpPr>
          <p:cNvPr id="27" name="AutoShape 14"/>
          <p:cNvSpPr>
            <a:spLocks/>
          </p:cNvSpPr>
          <p:nvPr/>
        </p:nvSpPr>
        <p:spPr bwMode="auto">
          <a:xfrm>
            <a:off x="7286625" y="2083531"/>
            <a:ext cx="285750" cy="1547813"/>
          </a:xfrm>
          <a:prstGeom prst="rightBrace">
            <a:avLst>
              <a:gd name="adj1" fmla="val 36638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28" name="27 - TextBox"/>
          <p:cNvSpPr txBox="1"/>
          <p:nvPr/>
        </p:nvSpPr>
        <p:spPr bwMode="auto">
          <a:xfrm>
            <a:off x="4410075" y="1148494"/>
            <a:ext cx="633413" cy="554037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3000" kern="0" dirty="0">
                <a:latin typeface="Calibri" pitchFamily="34" charset="0"/>
                <a:cs typeface="Calibri" pitchFamily="34" charset="0"/>
              </a:rPr>
              <a:t>n</a:t>
            </a:r>
          </a:p>
        </p:txBody>
      </p:sp>
      <p:sp>
        <p:nvSpPr>
          <p:cNvPr id="29" name="28 - TextBox"/>
          <p:cNvSpPr txBox="1"/>
          <p:nvPr/>
        </p:nvSpPr>
        <p:spPr bwMode="auto">
          <a:xfrm>
            <a:off x="7581900" y="2559781"/>
            <a:ext cx="1562100" cy="554038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3000" kern="0" dirty="0" smtClean="0">
                <a:latin typeface="Calibri" pitchFamily="34" charset="0"/>
                <a:cs typeface="Calibri" pitchFamily="34" charset="0"/>
              </a:rPr>
              <a:t>r</a:t>
            </a:r>
            <a:endParaRPr lang="en-US" sz="3000" kern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3143250" y="2488344"/>
            <a:ext cx="1428750" cy="7080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4000" dirty="0" smtClean="0">
                <a:latin typeface="Calibri" pitchFamily="34" charset="0"/>
              </a:rPr>
              <a:t>M </a:t>
            </a:r>
            <a:r>
              <a:rPr lang="en-US" altLang="zh-CN" sz="4000" dirty="0">
                <a:latin typeface="Calibri" pitchFamily="34" charset="0"/>
              </a:rPr>
              <a:t>=</a:t>
            </a:r>
          </a:p>
        </p:txBody>
      </p:sp>
      <p:graphicFrame>
        <p:nvGraphicFramePr>
          <p:cNvPr id="50181" name="Object 7"/>
          <p:cNvGraphicFramePr>
            <a:graphicFrameLocks noChangeAspect="1"/>
          </p:cNvGraphicFramePr>
          <p:nvPr/>
        </p:nvGraphicFramePr>
        <p:xfrm>
          <a:off x="4330700" y="2564544"/>
          <a:ext cx="669925" cy="709612"/>
        </p:xfrm>
        <a:graphic>
          <a:graphicData uri="http://schemas.openxmlformats.org/presentationml/2006/ole">
            <p:oleObj spid="_x0000_s6147" name="Εξίσωση" r:id="rId5" imgW="228600" imgH="266400" progId="Equation.3">
              <p:embed/>
            </p:oleObj>
          </a:graphicData>
        </a:graphic>
      </p:graphicFrame>
      <p:sp>
        <p:nvSpPr>
          <p:cNvPr id="37" name="14 - Ορθογώνιο"/>
          <p:cNvSpPr>
            <a:spLocks noChangeArrowheads="1"/>
          </p:cNvSpPr>
          <p:nvPr/>
        </p:nvSpPr>
        <p:spPr bwMode="auto">
          <a:xfrm>
            <a:off x="4357688" y="2083531"/>
            <a:ext cx="571500" cy="1547813"/>
          </a:xfrm>
          <a:prstGeom prst="rect">
            <a:avLst/>
          </a:prstGeom>
          <a:noFill/>
          <a:ln w="31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41" name="40 - TextBox"/>
          <p:cNvSpPr txBox="1"/>
          <p:nvPr/>
        </p:nvSpPr>
        <p:spPr bwMode="auto">
          <a:xfrm>
            <a:off x="4460875" y="1202469"/>
            <a:ext cx="539750" cy="554037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3000" kern="0" dirty="0"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42" name="AutoShape 15"/>
          <p:cNvSpPr>
            <a:spLocks/>
          </p:cNvSpPr>
          <p:nvPr/>
        </p:nvSpPr>
        <p:spPr bwMode="auto">
          <a:xfrm rot="16200000">
            <a:off x="4462463" y="1524731"/>
            <a:ext cx="360362" cy="573088"/>
          </a:xfrm>
          <a:prstGeom prst="rightBrace">
            <a:avLst>
              <a:gd name="adj1" fmla="val 20004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43" name="AutoShape 14"/>
          <p:cNvSpPr>
            <a:spLocks/>
          </p:cNvSpPr>
          <p:nvPr/>
        </p:nvSpPr>
        <p:spPr bwMode="auto">
          <a:xfrm>
            <a:off x="5072063" y="2083531"/>
            <a:ext cx="285750" cy="1547813"/>
          </a:xfrm>
          <a:prstGeom prst="rightBrace">
            <a:avLst>
              <a:gd name="adj1" fmla="val 36638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44" name="43 - TextBox"/>
          <p:cNvSpPr txBox="1"/>
          <p:nvPr/>
        </p:nvSpPr>
        <p:spPr bwMode="auto">
          <a:xfrm>
            <a:off x="5367338" y="2559781"/>
            <a:ext cx="1133475" cy="554038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3000" kern="0" dirty="0" smtClean="0">
                <a:latin typeface="Calibri" pitchFamily="34" charset="0"/>
                <a:cs typeface="Calibri" pitchFamily="34" charset="0"/>
              </a:rPr>
              <a:t>r</a:t>
            </a:r>
            <a:endParaRPr lang="en-US" sz="3000" kern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AutoShape 15"/>
          <p:cNvSpPr>
            <a:spLocks/>
          </p:cNvSpPr>
          <p:nvPr/>
        </p:nvSpPr>
        <p:spPr bwMode="auto">
          <a:xfrm rot="16200000">
            <a:off x="4483101" y="-712057"/>
            <a:ext cx="360362" cy="5040313"/>
          </a:xfrm>
          <a:prstGeom prst="rightBrace">
            <a:avLst>
              <a:gd name="adj1" fmla="val 20009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27" grpId="0" animBg="1"/>
      <p:bldP spid="28" grpId="0" animBg="1"/>
      <p:bldP spid="29" grpId="0" animBg="1"/>
      <p:bldP spid="38" grpId="0"/>
      <p:bldP spid="37" grpId="0" animBg="1"/>
      <p:bldP spid="41" grpId="0" animBg="1"/>
      <p:bldP spid="42" grpId="0" animBg="1"/>
      <p:bldP spid="43" grpId="0" animBg="1"/>
      <p:bldP spid="4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3214688" y="2485802"/>
            <a:ext cx="1428750" cy="7080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4000" dirty="0" smtClean="0">
                <a:latin typeface="Calibri" pitchFamily="34" charset="0"/>
              </a:rPr>
              <a:t>M </a:t>
            </a:r>
            <a:r>
              <a:rPr lang="en-US" altLang="zh-CN" sz="4000" dirty="0">
                <a:latin typeface="Calibri" pitchFamily="34" charset="0"/>
              </a:rPr>
              <a:t>=</a:t>
            </a:r>
          </a:p>
        </p:txBody>
      </p:sp>
      <p:sp>
        <p:nvSpPr>
          <p:cNvPr id="45" name="AutoShape 14"/>
          <p:cNvSpPr>
            <a:spLocks/>
          </p:cNvSpPr>
          <p:nvPr/>
        </p:nvSpPr>
        <p:spPr bwMode="auto">
          <a:xfrm>
            <a:off x="5072063" y="2080989"/>
            <a:ext cx="285750" cy="1547813"/>
          </a:xfrm>
          <a:prstGeom prst="rightBrace">
            <a:avLst>
              <a:gd name="adj1" fmla="val 36638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46" name="45 - TextBox"/>
          <p:cNvSpPr txBox="1"/>
          <p:nvPr/>
        </p:nvSpPr>
        <p:spPr bwMode="auto">
          <a:xfrm>
            <a:off x="5282200" y="2739984"/>
            <a:ext cx="1062038" cy="55403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3000" kern="0" dirty="0" smtClean="0">
                <a:latin typeface="Calibri" pitchFamily="34" charset="0"/>
                <a:cs typeface="Calibri" pitchFamily="34" charset="0"/>
              </a:rPr>
              <a:t>r</a:t>
            </a:r>
            <a:endParaRPr lang="en-US" sz="3000" kern="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7" name="Object 7"/>
          <p:cNvGraphicFramePr>
            <a:graphicFrameLocks noChangeAspect="1"/>
          </p:cNvGraphicFramePr>
          <p:nvPr/>
        </p:nvGraphicFramePr>
        <p:xfrm>
          <a:off x="4330700" y="2562002"/>
          <a:ext cx="669925" cy="709612"/>
        </p:xfrm>
        <a:graphic>
          <a:graphicData uri="http://schemas.openxmlformats.org/presentationml/2006/ole">
            <p:oleObj spid="_x0000_s7170" name="Εξίσωση" r:id="rId4" imgW="228600" imgH="266400" progId="Equation.3">
              <p:embed/>
            </p:oleObj>
          </a:graphicData>
        </a:graphic>
      </p:graphicFrame>
      <p:sp>
        <p:nvSpPr>
          <p:cNvPr id="48" name="47 - TextBox"/>
          <p:cNvSpPr txBox="1"/>
          <p:nvPr/>
        </p:nvSpPr>
        <p:spPr bwMode="auto">
          <a:xfrm>
            <a:off x="4460875" y="1199927"/>
            <a:ext cx="539750" cy="554037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3000" kern="0" dirty="0"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42" name="14 - Ορθογώνιο"/>
          <p:cNvSpPr>
            <a:spLocks noChangeArrowheads="1"/>
          </p:cNvSpPr>
          <p:nvPr/>
        </p:nvSpPr>
        <p:spPr bwMode="auto">
          <a:xfrm>
            <a:off x="4357688" y="2080989"/>
            <a:ext cx="571500" cy="1547813"/>
          </a:xfrm>
          <a:prstGeom prst="rect">
            <a:avLst/>
          </a:prstGeom>
          <a:noFill/>
          <a:ln w="31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grpSp>
        <p:nvGrpSpPr>
          <p:cNvPr id="2" name="59 - Ομάδα"/>
          <p:cNvGrpSpPr>
            <a:grpSpLocks/>
          </p:cNvGrpSpPr>
          <p:nvPr/>
        </p:nvGrpSpPr>
        <p:grpSpPr bwMode="auto">
          <a:xfrm>
            <a:off x="-4214813" y="1196752"/>
            <a:ext cx="4786313" cy="2932112"/>
            <a:chOff x="-1357436" y="2068305"/>
            <a:chExt cx="4786428" cy="2932331"/>
          </a:xfrm>
        </p:grpSpPr>
        <p:sp>
          <p:nvSpPr>
            <p:cNvPr id="57" name="56 - TextBox"/>
            <p:cNvSpPr txBox="1"/>
            <p:nvPr/>
          </p:nvSpPr>
          <p:spPr bwMode="auto">
            <a:xfrm>
              <a:off x="-133444" y="3818655"/>
              <a:ext cx="1062063" cy="554078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3000" kern="0" dirty="0" err="1" smtClean="0">
                  <a:latin typeface="Calibri" pitchFamily="34" charset="0"/>
                  <a:cs typeface="Calibri" pitchFamily="34" charset="0"/>
                </a:rPr>
                <a:t>r+t</a:t>
              </a:r>
              <a:endParaRPr lang="en-US" sz="3000" kern="0" dirty="0">
                <a:latin typeface="Calibri" pitchFamily="34" charset="0"/>
                <a:cs typeface="Calibri" pitchFamily="34" charset="0"/>
              </a:endParaRPr>
            </a:p>
          </p:txBody>
        </p:sp>
        <p:graphicFrame>
          <p:nvGraphicFramePr>
            <p:cNvPr id="4" name="Object 7"/>
            <p:cNvGraphicFramePr>
              <a:graphicFrameLocks noChangeAspect="1"/>
            </p:cNvGraphicFramePr>
            <p:nvPr/>
          </p:nvGraphicFramePr>
          <p:xfrm>
            <a:off x="1374731" y="3695322"/>
            <a:ext cx="669925" cy="709612"/>
          </p:xfrm>
          <a:graphic>
            <a:graphicData uri="http://schemas.openxmlformats.org/presentationml/2006/ole">
              <p:oleObj spid="_x0000_s7173" name="Εξίσωση" r:id="rId5" imgW="228600" imgH="266400" progId="Equation.3">
                <p:embed/>
              </p:oleObj>
            </a:graphicData>
          </a:graphic>
        </p:graphicFrame>
        <p:sp>
          <p:nvSpPr>
            <p:cNvPr id="7198" name="14 - Ορθογώνιο"/>
            <p:cNvSpPr>
              <a:spLocks noChangeArrowheads="1"/>
            </p:cNvSpPr>
            <p:nvPr/>
          </p:nvSpPr>
          <p:spPr bwMode="auto">
            <a:xfrm>
              <a:off x="928631" y="2999810"/>
              <a:ext cx="1548000" cy="1980000"/>
            </a:xfrm>
            <a:prstGeom prst="rect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hangingPunct="0"/>
              <a:endParaRPr lang="el-GR"/>
            </a:p>
          </p:txBody>
        </p:sp>
        <p:sp>
          <p:nvSpPr>
            <p:cNvPr id="54" name="53 - TextBox"/>
            <p:cNvSpPr txBox="1"/>
            <p:nvPr/>
          </p:nvSpPr>
          <p:spPr bwMode="auto">
            <a:xfrm>
              <a:off x="1500133" y="2068305"/>
              <a:ext cx="1143027" cy="554078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3000" kern="0" dirty="0" smtClean="0">
                  <a:latin typeface="Calibri" pitchFamily="34" charset="0"/>
                  <a:cs typeface="Calibri" pitchFamily="34" charset="0"/>
                </a:rPr>
                <a:t>r</a:t>
              </a:r>
              <a:endParaRPr lang="en-US" sz="3000" kern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7200" name="AutoShape 15"/>
            <p:cNvSpPr>
              <a:spLocks/>
            </p:cNvSpPr>
            <p:nvPr/>
          </p:nvSpPr>
          <p:spPr bwMode="auto">
            <a:xfrm rot="-5400000">
              <a:off x="1522631" y="1974372"/>
              <a:ext cx="360000" cy="1548000"/>
            </a:xfrm>
            <a:prstGeom prst="rightBrace">
              <a:avLst>
                <a:gd name="adj1" fmla="val 20007"/>
                <a:gd name="adj2" fmla="val 50000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/>
            </a:p>
          </p:txBody>
        </p:sp>
        <p:sp>
          <p:nvSpPr>
            <p:cNvPr id="7201" name="Text Box 7"/>
            <p:cNvSpPr txBox="1">
              <a:spLocks noChangeArrowheads="1"/>
            </p:cNvSpPr>
            <p:nvPr/>
          </p:nvSpPr>
          <p:spPr bwMode="auto">
            <a:xfrm>
              <a:off x="-1357436" y="3500337"/>
              <a:ext cx="1714544" cy="707939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zh-CN" sz="4000" dirty="0" smtClean="0">
                  <a:latin typeface="Calibri" pitchFamily="34" charset="0"/>
                </a:rPr>
                <a:t>GM=</a:t>
              </a:r>
              <a:endParaRPr lang="en-US" altLang="zh-CN" sz="4000" dirty="0">
                <a:latin typeface="Calibri" pitchFamily="34" charset="0"/>
              </a:endParaRPr>
            </a:p>
          </p:txBody>
        </p:sp>
        <p:sp>
          <p:nvSpPr>
            <p:cNvPr id="7202" name="AutoShape 14"/>
            <p:cNvSpPr>
              <a:spLocks/>
            </p:cNvSpPr>
            <p:nvPr/>
          </p:nvSpPr>
          <p:spPr bwMode="auto">
            <a:xfrm rot="10800000">
              <a:off x="571441" y="3020636"/>
              <a:ext cx="285752" cy="1980000"/>
            </a:xfrm>
            <a:prstGeom prst="rightBrace">
              <a:avLst>
                <a:gd name="adj1" fmla="val 36634"/>
                <a:gd name="adj2" fmla="val 50000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/>
            </a:p>
          </p:txBody>
        </p:sp>
        <p:sp>
          <p:nvSpPr>
            <p:cNvPr id="7203" name="Text Box 7"/>
            <p:cNvSpPr txBox="1">
              <a:spLocks noChangeArrowheads="1"/>
            </p:cNvSpPr>
            <p:nvPr/>
          </p:nvSpPr>
          <p:spPr bwMode="auto">
            <a:xfrm>
              <a:off x="2000263" y="3429000"/>
              <a:ext cx="1428729" cy="707886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zh-CN" sz="4000">
                  <a:latin typeface="Calibri" pitchFamily="34" charset="0"/>
                </a:rPr>
                <a:t>*</a:t>
              </a:r>
            </a:p>
          </p:txBody>
        </p:sp>
      </p:grpSp>
      <p:graphicFrame>
        <p:nvGraphicFramePr>
          <p:cNvPr id="64" name="Object 7"/>
          <p:cNvGraphicFramePr>
            <a:graphicFrameLocks noChangeAspect="1"/>
          </p:cNvGraphicFramePr>
          <p:nvPr/>
        </p:nvGraphicFramePr>
        <p:xfrm>
          <a:off x="6215063" y="2558827"/>
          <a:ext cx="669925" cy="709612"/>
        </p:xfrm>
        <a:graphic>
          <a:graphicData uri="http://schemas.openxmlformats.org/presentationml/2006/ole">
            <p:oleObj spid="_x0000_s7171" name="Εξίσωση" r:id="rId6" imgW="228600" imgH="266400" progId="Equation.3">
              <p:embed/>
            </p:oleObj>
          </a:graphicData>
        </a:graphic>
      </p:graphicFrame>
      <p:sp>
        <p:nvSpPr>
          <p:cNvPr id="65" name="64 - TextBox"/>
          <p:cNvSpPr txBox="1"/>
          <p:nvPr/>
        </p:nvSpPr>
        <p:spPr bwMode="auto">
          <a:xfrm>
            <a:off x="6286500" y="1196752"/>
            <a:ext cx="539750" cy="554037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3000" kern="0" dirty="0"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7193" name="AutoShape 14"/>
          <p:cNvSpPr>
            <a:spLocks/>
          </p:cNvSpPr>
          <p:nvPr/>
        </p:nvSpPr>
        <p:spPr bwMode="auto">
          <a:xfrm>
            <a:off x="6929438" y="2077814"/>
            <a:ext cx="285750" cy="1979613"/>
          </a:xfrm>
          <a:prstGeom prst="rightBrace">
            <a:avLst>
              <a:gd name="adj1" fmla="val 36627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79" name="78 - TextBox"/>
          <p:cNvSpPr txBox="1"/>
          <p:nvPr/>
        </p:nvSpPr>
        <p:spPr bwMode="auto">
          <a:xfrm>
            <a:off x="7224713" y="2785839"/>
            <a:ext cx="1133475" cy="554038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3000" kern="0" dirty="0" err="1" smtClean="0">
                <a:latin typeface="Calibri" pitchFamily="34" charset="0"/>
                <a:cs typeface="Calibri" pitchFamily="34" charset="0"/>
              </a:rPr>
              <a:t>r+t</a:t>
            </a:r>
            <a:endParaRPr lang="en-US" sz="3000" kern="0" dirty="0"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3" name="34 - Ομάδα"/>
          <p:cNvGrpSpPr>
            <a:grpSpLocks/>
          </p:cNvGrpSpPr>
          <p:nvPr/>
        </p:nvGrpSpPr>
        <p:grpSpPr bwMode="auto">
          <a:xfrm>
            <a:off x="428625" y="1196752"/>
            <a:ext cx="6357938" cy="2860675"/>
            <a:chOff x="428602" y="2068513"/>
            <a:chExt cx="6357955" cy="2860675"/>
          </a:xfrm>
        </p:grpSpPr>
        <p:graphicFrame>
          <p:nvGraphicFramePr>
            <p:cNvPr id="50181" name="Object 7"/>
            <p:cNvGraphicFramePr>
              <a:graphicFrameLocks noChangeAspect="1"/>
            </p:cNvGraphicFramePr>
            <p:nvPr/>
          </p:nvGraphicFramePr>
          <p:xfrm>
            <a:off x="4029062" y="3538633"/>
            <a:ext cx="558798" cy="641301"/>
          </p:xfrm>
          <a:graphic>
            <a:graphicData uri="http://schemas.openxmlformats.org/presentationml/2006/ole">
              <p:oleObj spid="_x0000_s7172" name="Εξίσωση" r:id="rId7" imgW="190440" imgH="241200" progId="Equation.3">
                <p:embed/>
              </p:oleObj>
            </a:graphicData>
          </a:graphic>
        </p:graphicFrame>
        <p:sp>
          <p:nvSpPr>
            <p:cNvPr id="81" name="80 - TextBox"/>
            <p:cNvSpPr txBox="1"/>
            <p:nvPr/>
          </p:nvSpPr>
          <p:spPr bwMode="auto">
            <a:xfrm>
              <a:off x="4103675" y="2068513"/>
              <a:ext cx="539751" cy="554037"/>
            </a:xfrm>
            <a:prstGeom prst="rect">
              <a:avLst/>
            </a:prstGeom>
            <a:ln>
              <a:noFill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 sz="3000" kern="0" dirty="0">
                  <a:latin typeface="Calibri" pitchFamily="34" charset="0"/>
                  <a:cs typeface="Calibri" pitchFamily="34" charset="0"/>
                </a:rPr>
                <a:t>n</a:t>
              </a:r>
            </a:p>
          </p:txBody>
        </p:sp>
        <p:sp>
          <p:nvSpPr>
            <p:cNvPr id="7194" name="14 - Ορθογώνιο"/>
            <p:cNvSpPr>
              <a:spLocks noChangeArrowheads="1"/>
            </p:cNvSpPr>
            <p:nvPr/>
          </p:nvSpPr>
          <p:spPr bwMode="auto">
            <a:xfrm>
              <a:off x="1746572" y="2949338"/>
              <a:ext cx="5039985" cy="1979850"/>
            </a:xfrm>
            <a:prstGeom prst="rect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 eaLnBrk="0" hangingPunct="0"/>
              <a:endParaRPr lang="el-GR"/>
            </a:p>
          </p:txBody>
        </p:sp>
        <p:sp>
          <p:nvSpPr>
            <p:cNvPr id="7195" name="AutoShape 15"/>
            <p:cNvSpPr>
              <a:spLocks/>
            </p:cNvSpPr>
            <p:nvPr/>
          </p:nvSpPr>
          <p:spPr bwMode="auto">
            <a:xfrm rot="-5400000">
              <a:off x="4086578" y="228536"/>
              <a:ext cx="359973" cy="5039985"/>
            </a:xfrm>
            <a:prstGeom prst="rightBrace">
              <a:avLst>
                <a:gd name="adj1" fmla="val 20029"/>
                <a:gd name="adj2" fmla="val 50000"/>
              </a:avLst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l-GR"/>
            </a:p>
          </p:txBody>
        </p:sp>
        <p:sp>
          <p:nvSpPr>
            <p:cNvPr id="7196" name="Text Box 7"/>
            <p:cNvSpPr txBox="1">
              <a:spLocks noChangeArrowheads="1"/>
            </p:cNvSpPr>
            <p:nvPr/>
          </p:nvSpPr>
          <p:spPr bwMode="auto">
            <a:xfrm>
              <a:off x="428602" y="3571407"/>
              <a:ext cx="1571630" cy="707886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zh-CN" sz="4000" dirty="0" smtClean="0">
                  <a:latin typeface="Calibri" pitchFamily="34" charset="0"/>
                </a:rPr>
                <a:t>GM </a:t>
              </a:r>
              <a:r>
                <a:rPr lang="en-US" altLang="zh-CN" sz="4000" dirty="0">
                  <a:latin typeface="Calibri" pitchFamily="34" charset="0"/>
                </a:rPr>
                <a:t>=</a:t>
              </a:r>
            </a:p>
          </p:txBody>
        </p:sp>
      </p:grpSp>
      <p:sp>
        <p:nvSpPr>
          <p:cNvPr id="85" name="84 - TextBox"/>
          <p:cNvSpPr txBox="1"/>
          <p:nvPr/>
        </p:nvSpPr>
        <p:spPr bwMode="auto">
          <a:xfrm>
            <a:off x="2357438" y="4563839"/>
            <a:ext cx="1347787" cy="70802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4000" kern="0" dirty="0">
                <a:latin typeface="Calibri" pitchFamily="34" charset="0"/>
                <a:cs typeface="Calibri" pitchFamily="34" charset="0"/>
              </a:rPr>
              <a:t>  </a:t>
            </a:r>
            <a:r>
              <a:rPr lang="en-US" sz="4000" kern="0" dirty="0" smtClean="0">
                <a:latin typeface="Calibri" pitchFamily="34" charset="0"/>
                <a:cs typeface="Calibri" pitchFamily="34" charset="0"/>
              </a:rPr>
              <a:t>GM</a:t>
            </a:r>
            <a:endParaRPr lang="en-US" sz="4000" kern="0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6" name="85 - TextBox"/>
          <p:cNvSpPr txBox="1"/>
          <p:nvPr/>
        </p:nvSpPr>
        <p:spPr bwMode="auto">
          <a:xfrm>
            <a:off x="3509963" y="4390802"/>
            <a:ext cx="1704975" cy="5238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2800" kern="0" dirty="0">
                <a:latin typeface="Calibri" pitchFamily="34" charset="0"/>
                <a:cs typeface="Calibri" pitchFamily="34" charset="0"/>
              </a:rPr>
              <a:t>Channel</a:t>
            </a:r>
          </a:p>
        </p:txBody>
      </p:sp>
      <p:sp>
        <p:nvSpPr>
          <p:cNvPr id="87" name="86 - Δεξιό βέλος"/>
          <p:cNvSpPr>
            <a:spLocks noChangeArrowheads="1"/>
          </p:cNvSpPr>
          <p:nvPr/>
        </p:nvSpPr>
        <p:spPr bwMode="auto">
          <a:xfrm>
            <a:off x="3571875" y="4771802"/>
            <a:ext cx="1357313" cy="357187"/>
          </a:xfrm>
          <a:prstGeom prst="rightArrow">
            <a:avLst>
              <a:gd name="adj1" fmla="val 50000"/>
              <a:gd name="adj2" fmla="val 49998"/>
            </a:avLst>
          </a:prstGeom>
          <a:noFill/>
          <a:ln w="31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88" name="87 - TextBox"/>
          <p:cNvSpPr txBox="1"/>
          <p:nvPr/>
        </p:nvSpPr>
        <p:spPr bwMode="auto">
          <a:xfrm>
            <a:off x="5010150" y="4557489"/>
            <a:ext cx="1990725" cy="70802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4000" kern="0" dirty="0" smtClean="0">
                <a:latin typeface="Calibri" pitchFamily="34" charset="0"/>
                <a:cs typeface="Calibri" pitchFamily="34" charset="0"/>
              </a:rPr>
              <a:t>GM</a:t>
            </a:r>
            <a:r>
              <a:rPr lang="en-US" sz="4000" kern="0" baseline="-25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kern="0" dirty="0">
                <a:latin typeface="Calibri" pitchFamily="34" charset="0"/>
                <a:cs typeface="Calibri" pitchFamily="34" charset="0"/>
              </a:rPr>
              <a:t>+E</a:t>
            </a:r>
          </a:p>
        </p:txBody>
      </p:sp>
      <p:sp>
        <p:nvSpPr>
          <p:cNvPr id="67" name="AutoShape 15"/>
          <p:cNvSpPr>
            <a:spLocks/>
          </p:cNvSpPr>
          <p:nvPr/>
        </p:nvSpPr>
        <p:spPr bwMode="auto">
          <a:xfrm rot="16200000">
            <a:off x="6319838" y="1522189"/>
            <a:ext cx="360362" cy="573088"/>
          </a:xfrm>
          <a:prstGeom prst="rightBrace">
            <a:avLst>
              <a:gd name="adj1" fmla="val 20004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39" name="38 - TextBox"/>
          <p:cNvSpPr txBox="1"/>
          <p:nvPr/>
        </p:nvSpPr>
        <p:spPr bwMode="auto">
          <a:xfrm>
            <a:off x="5786438" y="2492152"/>
            <a:ext cx="428625" cy="70802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en-US" sz="4000" kern="0" dirty="0">
                <a:latin typeface="Calibri" pitchFamily="34" charset="0"/>
                <a:cs typeface="Calibri" pitchFamily="34" charset="0"/>
              </a:rPr>
              <a:t>=</a:t>
            </a:r>
          </a:p>
        </p:txBody>
      </p:sp>
      <p:sp>
        <p:nvSpPr>
          <p:cNvPr id="66" name="14 - Ορθογώνιο"/>
          <p:cNvSpPr>
            <a:spLocks noChangeArrowheads="1"/>
          </p:cNvSpPr>
          <p:nvPr/>
        </p:nvSpPr>
        <p:spPr bwMode="auto">
          <a:xfrm>
            <a:off x="6215063" y="2065114"/>
            <a:ext cx="571500" cy="1979613"/>
          </a:xfrm>
          <a:prstGeom prst="rect">
            <a:avLst/>
          </a:prstGeom>
          <a:noFill/>
          <a:ln w="31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44" name="AutoShape 15"/>
          <p:cNvSpPr>
            <a:spLocks/>
          </p:cNvSpPr>
          <p:nvPr/>
        </p:nvSpPr>
        <p:spPr bwMode="auto">
          <a:xfrm rot="16200000">
            <a:off x="4462463" y="1522189"/>
            <a:ext cx="360362" cy="573088"/>
          </a:xfrm>
          <a:prstGeom prst="rightBrace">
            <a:avLst>
              <a:gd name="adj1" fmla="val 20004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l-GR"/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1027113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en-US" altLang="zh-CN" sz="4000" kern="0" dirty="0" err="1" smtClean="0">
                <a:latin typeface="Calibri" pitchFamily="34" charset="0"/>
                <a:cs typeface="Arial" charset="0"/>
              </a:rPr>
              <a:t>Gabidulin</a:t>
            </a:r>
            <a:r>
              <a:rPr lang="en-US" altLang="zh-CN" sz="4000" kern="0" dirty="0" smtClean="0">
                <a:latin typeface="Calibri" pitchFamily="34" charset="0"/>
                <a:cs typeface="Arial" charset="0"/>
              </a:rPr>
              <a:t> codes</a:t>
            </a:r>
            <a:endParaRPr lang="en-US" altLang="zh-CN" sz="4000" kern="0" dirty="0">
              <a:latin typeface="Calibri" pitchFamily="34" charset="0"/>
              <a:cs typeface="Arial" charset="0"/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533400" y="5445224"/>
            <a:ext cx="8382000" cy="17281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85750" indent="-285750">
              <a:spcBef>
                <a:spcPts val="600"/>
              </a:spcBef>
              <a:buFont typeface="Calibri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3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Corrects any error E of rank &lt; rank </a:t>
            </a:r>
            <a:r>
              <a:rPr lang="en-US" sz="23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distance/2</a:t>
            </a:r>
            <a:endParaRPr lang="en-US" sz="23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spcBef>
                <a:spcPts val="600"/>
              </a:spcBef>
              <a:buFont typeface="Calibri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3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Gabidulin</a:t>
            </a:r>
            <a:r>
              <a:rPr lang="en-US" sz="23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codes are m</a:t>
            </a:r>
            <a:r>
              <a:rPr lang="en-US" sz="23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ax rank distance codes (d = t+1, </a:t>
            </a:r>
            <a:r>
              <a:rPr lang="en-US" sz="23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n≥</a:t>
            </a:r>
            <a:r>
              <a:rPr lang="en-US" sz="23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300" dirty="0" err="1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+t</a:t>
            </a:r>
            <a:r>
              <a:rPr lang="en-US" sz="23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556E-17 2.22222E-6 L 0.47465 -0.0048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0" grpId="1"/>
      <p:bldP spid="45" grpId="0" animBg="1"/>
      <p:bldP spid="46" grpId="0"/>
      <p:bldP spid="48" grpId="0" animBg="1"/>
      <p:bldP spid="42" grpId="0" animBg="1"/>
      <p:bldP spid="65" grpId="0" animBg="1"/>
      <p:bldP spid="65" grpId="1" animBg="1"/>
      <p:bldP spid="79" grpId="0" animBg="1"/>
      <p:bldP spid="85" grpId="0" animBg="1"/>
      <p:bldP spid="86" grpId="0" animBg="1"/>
      <p:bldP spid="87" grpId="0" animBg="1"/>
      <p:bldP spid="88" grpId="0" animBg="1"/>
      <p:bldP spid="67" grpId="0" animBg="1"/>
      <p:bldP spid="67" grpId="1" animBg="1"/>
      <p:bldP spid="39" grpId="0"/>
      <p:bldP spid="39" grpId="1"/>
      <p:bldP spid="66" grpId="0" animBg="1"/>
      <p:bldP spid="66" grpId="1" animBg="1"/>
      <p:bldP spid="44" grpId="0" animBg="1"/>
      <p:bldP spid="3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|31.6|6.4|4.:|18.4|20.5"/>
</p:tagLst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0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05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anchor="ctr"/>
      <a:lstStyle>
        <a:defPPr algn="ctr">
          <a:defRPr sz="2800" kern="0" dirty="0" smtClean="0">
            <a:latin typeface="Calibri" pitchFamily="34" charset="0"/>
            <a:cs typeface="Calibri" pitchFamily="34" charset="0"/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32496</TotalTime>
  <Words>3343</Words>
  <Application>Microsoft Office PowerPoint</Application>
  <PresentationFormat>On-screen Show (4:3)</PresentationFormat>
  <Paragraphs>671</Paragraphs>
  <Slides>54</Slides>
  <Notes>54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65" baseType="lpstr">
      <vt:lpstr>Tahoma</vt:lpstr>
      <vt:lpstr>ＭＳ Ｐゴシック</vt:lpstr>
      <vt:lpstr>Arial</vt:lpstr>
      <vt:lpstr>Wingdings</vt:lpstr>
      <vt:lpstr>Arial Black</vt:lpstr>
      <vt:lpstr>Times New Roman</vt:lpstr>
      <vt:lpstr>Calibri</vt:lpstr>
      <vt:lpstr>新細明體</vt:lpstr>
      <vt:lpstr>Pixel</vt:lpstr>
      <vt:lpstr>Microsoft Equation 3.0</vt:lpstr>
      <vt:lpstr>Equation</vt:lpstr>
      <vt:lpstr>On coding for networks with errors</vt:lpstr>
      <vt:lpstr>Network error correction problem</vt:lpstr>
      <vt:lpstr>Coherent &amp; non-coherent models</vt:lpstr>
      <vt:lpstr>Uniform &amp; non-uniform error models</vt:lpstr>
      <vt:lpstr>Slide 5</vt:lpstr>
      <vt:lpstr>Slide 6</vt:lpstr>
      <vt:lpstr>Slide 7</vt:lpstr>
      <vt:lpstr>Slide 8</vt:lpstr>
      <vt:lpstr>Slide 9</vt:lpstr>
      <vt:lpstr>Slide 10</vt:lpstr>
      <vt:lpstr>Slide 11</vt:lpstr>
      <vt:lpstr>Multiple-source multicast, uniform errors</vt:lpstr>
      <vt:lpstr>Multiple-source multicast, uniform errors</vt:lpstr>
      <vt:lpstr>Multiple-source multicast, uniform errors</vt:lpstr>
      <vt:lpstr>Multiple-source multicast, uniform errors</vt:lpstr>
      <vt:lpstr>Capacity region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Uniform and non-uniform errors</vt:lpstr>
      <vt:lpstr>Network cuts</vt:lpstr>
      <vt:lpstr>Two-node cut set bounding  approach</vt:lpstr>
      <vt:lpstr>Tighter cut set bounding approach</vt:lpstr>
      <vt:lpstr>Zigzag network example</vt:lpstr>
      <vt:lpstr>Zigzag network example</vt:lpstr>
      <vt:lpstr>Zigzag network example - achievability </vt:lpstr>
      <vt:lpstr>Zigzag network example - achievability </vt:lpstr>
      <vt:lpstr>Zigzag network example - achievability </vt:lpstr>
      <vt:lpstr>Slide 37</vt:lpstr>
      <vt:lpstr>Background - non-multicast</vt:lpstr>
      <vt:lpstr>Three-layer nested networks</vt:lpstr>
      <vt:lpstr>Erasure models</vt:lpstr>
      <vt:lpstr>Arbitrary z-erasures - Upper bound</vt:lpstr>
      <vt:lpstr>Cutset-combining procedure</vt:lpstr>
      <vt:lpstr>Example</vt:lpstr>
      <vt:lpstr>Example</vt:lpstr>
      <vt:lpstr>“As uniform as possible” coding </vt:lpstr>
      <vt:lpstr>Main Result</vt:lpstr>
      <vt:lpstr>Proof Idea</vt:lpstr>
      <vt:lpstr>Proof Idea-cont.</vt:lpstr>
      <vt:lpstr>Model: sliding window erasure</vt:lpstr>
      <vt:lpstr>Main Result</vt:lpstr>
      <vt:lpstr>Proof Idea</vt:lpstr>
      <vt:lpstr>Proof Idea-cont.</vt:lpstr>
      <vt:lpstr>Conclusion</vt:lpstr>
      <vt:lpstr>Slide 54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2010-06-08T10:36:25Z</dcterms:created>
  <dcterms:modified xsi:type="dcterms:W3CDTF">2011-08-18T20:40:52Z</dcterms:modified>
</cp:coreProperties>
</file>