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258" r:id="rId2"/>
    <p:sldId id="257" r:id="rId3"/>
    <p:sldId id="261" r:id="rId4"/>
    <p:sldId id="267" r:id="rId5"/>
    <p:sldId id="265" r:id="rId6"/>
    <p:sldId id="269" r:id="rId7"/>
    <p:sldId id="303" r:id="rId8"/>
    <p:sldId id="302" r:id="rId9"/>
    <p:sldId id="271" r:id="rId10"/>
    <p:sldId id="270" r:id="rId11"/>
    <p:sldId id="266" r:id="rId12"/>
    <p:sldId id="272" r:id="rId13"/>
    <p:sldId id="281" r:id="rId14"/>
    <p:sldId id="280" r:id="rId15"/>
    <p:sldId id="274" r:id="rId16"/>
    <p:sldId id="284" r:id="rId17"/>
    <p:sldId id="300" r:id="rId18"/>
    <p:sldId id="282" r:id="rId19"/>
    <p:sldId id="283" r:id="rId20"/>
    <p:sldId id="297" r:id="rId21"/>
    <p:sldId id="293" r:id="rId22"/>
    <p:sldId id="304" r:id="rId23"/>
    <p:sldId id="314" r:id="rId24"/>
    <p:sldId id="285" r:id="rId25"/>
    <p:sldId id="310" r:id="rId26"/>
    <p:sldId id="298" r:id="rId27"/>
    <p:sldId id="305" r:id="rId28"/>
    <p:sldId id="313" r:id="rId29"/>
    <p:sldId id="289" r:id="rId30"/>
    <p:sldId id="286" r:id="rId31"/>
    <p:sldId id="290" r:id="rId32"/>
    <p:sldId id="299" r:id="rId33"/>
    <p:sldId id="288" r:id="rId34"/>
    <p:sldId id="291" r:id="rId35"/>
    <p:sldId id="312" r:id="rId36"/>
    <p:sldId id="311" r:id="rId37"/>
    <p:sldId id="306" r:id="rId38"/>
    <p:sldId id="294" r:id="rId39"/>
    <p:sldId id="295" r:id="rId40"/>
    <p:sldId id="259" r:id="rId41"/>
    <p:sldId id="260" r:id="rId42"/>
    <p:sldId id="315" r:id="rId43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47FF"/>
    <a:srgbClr val="D44346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82690" autoAdjust="0"/>
  </p:normalViewPr>
  <p:slideViewPr>
    <p:cSldViewPr>
      <p:cViewPr>
        <p:scale>
          <a:sx n="90" d="100"/>
          <a:sy n="90" d="100"/>
        </p:scale>
        <p:origin x="-1002" y="-1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20C3CF47-A9F4-444B-945C-F42015C49BD8}" type="datetimeFigureOut">
              <a:rPr lang="en-US"/>
              <a:pPr>
                <a:defRPr/>
              </a:pPr>
              <a:t>8/31/2011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D9AA73A5-551F-404E-993B-5A0AAC9437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06420268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oc.ic.ac.uk/~pmountne/vision/" TargetMode="External"/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The one that comes directly to mind and it is indeed important and practical is the following.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1-  before surgery (pre-operative)</a:t>
            </a:r>
            <a:br>
              <a:rPr lang="en-US" dirty="0" smtClean="0"/>
            </a:br>
            <a:r>
              <a:rPr lang="en-US" dirty="0" smtClean="0"/>
              <a:t>       a)  3D image is collected, e.g. MRI</a:t>
            </a:r>
            <a:br>
              <a:rPr lang="en-US" dirty="0" smtClean="0"/>
            </a:br>
            <a:r>
              <a:rPr lang="en-US" dirty="0" smtClean="0"/>
              <a:t>       b)  shapes are extracted (image segmentation) to obtain say a mesh of the liver.... like this (from </a:t>
            </a:r>
            <a:r>
              <a:rPr lang="en-US" dirty="0" err="1" smtClean="0"/>
              <a:t>google</a:t>
            </a:r>
            <a:r>
              <a:rPr lang="en-US" dirty="0" smtClean="0"/>
              <a:t> images)</a:t>
            </a:r>
            <a:br>
              <a:rPr lang="en-US" dirty="0" smtClean="0"/>
            </a:br>
            <a:r>
              <a:rPr lang="en-US" dirty="0" smtClean="0"/>
              <a:t>       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2-  during surgery</a:t>
            </a:r>
            <a:br>
              <a:rPr lang="en-US" dirty="0" smtClean="0"/>
            </a:br>
            <a:r>
              <a:rPr lang="en-US" dirty="0" smtClean="0"/>
              <a:t>       a) stereo endoscopy (two cameras inserted into the body) to collect left and right images (sometimes one camera that is moving is used), like the data here:</a:t>
            </a:r>
            <a:br>
              <a:rPr lang="en-US" dirty="0" smtClean="0"/>
            </a:br>
            <a:r>
              <a:rPr lang="en-US" dirty="0" smtClean="0"/>
              <a:t>               </a:t>
            </a:r>
            <a:r>
              <a:rPr lang="en-US" dirty="0" smtClean="0">
                <a:hlinkClick r:id="rId3"/>
              </a:rPr>
              <a:t>http://www.doc.ic.ac.uk/~pmountne/vision/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       b) from stereo (moving) camera 3d scene is reconstructed</a:t>
            </a:r>
            <a:br>
              <a:rPr lang="en-US" dirty="0" smtClean="0"/>
            </a:br>
            <a:r>
              <a:rPr lang="en-US" dirty="0" smtClean="0"/>
              <a:t>       c) what is needed, is to register (align and correspond) the  mesh from 1b to the scene in 2b.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The problem is that 2b is missing data, has extraneous parts, etc...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see this paper for example:</a:t>
            </a:r>
            <a:br>
              <a:rPr lang="en-US" dirty="0" smtClean="0"/>
            </a:br>
            <a:r>
              <a:rPr lang="en-US" dirty="0" smtClean="0"/>
              <a:t>       Video to CT Registration for Image Overlay on Solid Organs</a:t>
            </a:r>
            <a:br>
              <a:rPr lang="en-US" dirty="0" smtClean="0"/>
            </a:br>
            <a:r>
              <a:rPr lang="en-US" dirty="0" smtClean="0"/>
              <a:t>       </a:t>
            </a:r>
            <a:r>
              <a:rPr lang="en-US" dirty="0" err="1" smtClean="0"/>
              <a:t>Balazs</a:t>
            </a:r>
            <a:r>
              <a:rPr lang="en-US" dirty="0" smtClean="0"/>
              <a:t> </a:t>
            </a:r>
            <a:r>
              <a:rPr lang="en-US" dirty="0" err="1" smtClean="0"/>
              <a:t>Vagvolgyi</a:t>
            </a:r>
            <a:r>
              <a:rPr lang="en-US" dirty="0" smtClean="0"/>
              <a:t> et al</a:t>
            </a:r>
            <a:br>
              <a:rPr lang="en-US" dirty="0" smtClean="0"/>
            </a:br>
            <a:r>
              <a:rPr lang="en-US" dirty="0" smtClean="0"/>
              <a:t>note the snapshot below. The mesh on the </a:t>
            </a:r>
            <a:r>
              <a:rPr lang="en-US" dirty="0" err="1" smtClean="0"/>
              <a:t>topleft</a:t>
            </a:r>
            <a:r>
              <a:rPr lang="en-US" dirty="0" smtClean="0"/>
              <a:t> (blue) is fit (registered/aligned) to the surfaces extracted from the images....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AA73A5-551F-404E-993B-5A0AAC9437BA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8/31/2011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Oliver van Kaick - Knowledge-driven Shape Correspondence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8948ED-9248-4367-B847-7256F16B58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8/31/2011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Oliver van Kaick - Knowledge-driven Shape Correspondence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F935F9-E285-4481-A43D-8BA6DB6E91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15240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8/31/2011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57400" y="6356350"/>
            <a:ext cx="50292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Oliver van Kaick - Knowledge-driven Shape Correspondence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162800" y="6356350"/>
            <a:ext cx="15240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4A652D-FC1F-4FBA-AA85-B1F90EA6C8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8/31/2011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Oliver van Kaick - Knowledge-driven Shape Correspondence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A616E1-7E42-461C-85DF-5DDB49781B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8/31/2011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Oliver van Kaick - Knowledge-driven Shape Correspondence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4799EC-BB5B-44FE-BABA-E60E0B4F01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8/31/2011</a:t>
            </a: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Oliver van Kaick - Knowledge-driven Shape Correspondence</a:t>
            </a: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85B609-5C43-44AD-B3F7-95DE2D2E84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8/31/2011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Oliver van Kaick - Knowledge-driven Shape Correspondence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5E056D-51F5-40DE-B025-60526D9AE0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8/31/2011</a:t>
            </a: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Oliver van Kaick - Knowledge-driven Shape Correspondence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D08655-92CF-4A67-A320-52CFB8EBDE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8/31/2011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Oliver van Kaick - Knowledge-driven Shape Correspondence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FBD0E0-0CA4-4FAB-B2FF-D223DCB26A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8/31/2011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Oliver van Kaick - Knowledge-driven Shape Correspondence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4291F6-A101-4B6C-B045-76F94B8C69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8/31/2011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Oliver van Kaick - Knowledge-driven Shape Correspondence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87E21A1-FAA6-40AE-80CC-C5A8FC3C31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timing>
    <p:tnLst>
      <p:par>
        <p:cTn id="1" dur="indefinite" restart="never" nodeType="tmRoot"/>
      </p:par>
    </p:tnLst>
  </p:timing>
  <p:hf hdr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gif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image" Target="../media/image49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ctrTitle"/>
          </p:nvPr>
        </p:nvSpPr>
        <p:spPr>
          <a:xfrm>
            <a:off x="228600" y="282575"/>
            <a:ext cx="8686800" cy="1470025"/>
          </a:xfrm>
        </p:spPr>
        <p:txBody>
          <a:bodyPr/>
          <a:lstStyle/>
          <a:p>
            <a:r>
              <a:rPr lang="en-US" sz="3600" b="1" dirty="0" smtClean="0"/>
              <a:t>Knowledge-driven shape correspondence</a:t>
            </a:r>
            <a:br>
              <a:rPr lang="en-US" sz="3600" b="1" dirty="0" smtClean="0"/>
            </a:br>
            <a:r>
              <a:rPr lang="en-US" sz="3600" b="1" dirty="0" smtClean="0"/>
              <a:t>Descriptors for partial matching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1828800"/>
            <a:ext cx="8763000" cy="23622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b="1" dirty="0" smtClean="0">
                <a:solidFill>
                  <a:schemeClr val="tx1"/>
                </a:solidFill>
              </a:rPr>
              <a:t>Oliver van </a:t>
            </a:r>
            <a:r>
              <a:rPr lang="en-US" sz="2400" b="1" dirty="0" err="1" smtClean="0">
                <a:solidFill>
                  <a:schemeClr val="tx1"/>
                </a:solidFill>
              </a:rPr>
              <a:t>Kaick</a:t>
            </a:r>
            <a:r>
              <a:rPr lang="en-US" sz="2400" dirty="0" smtClean="0">
                <a:solidFill>
                  <a:schemeClr val="tx1"/>
                </a:solidFill>
              </a:rPr>
              <a:t>, </a:t>
            </a:r>
            <a:r>
              <a:rPr lang="en-US" sz="2400" dirty="0" err="1" smtClean="0">
                <a:solidFill>
                  <a:schemeClr val="tx1"/>
                </a:solidFill>
              </a:rPr>
              <a:t>Hao</a:t>
            </a:r>
            <a:r>
              <a:rPr lang="en-US" sz="2400" dirty="0" smtClean="0">
                <a:solidFill>
                  <a:schemeClr val="tx1"/>
                </a:solidFill>
              </a:rPr>
              <a:t> (Richard) Zhang,  </a:t>
            </a:r>
            <a:r>
              <a:rPr lang="en-US" sz="2400" dirty="0" err="1" smtClean="0">
                <a:solidFill>
                  <a:schemeClr val="tx1"/>
                </a:solidFill>
              </a:rPr>
              <a:t>Ghassan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Hamarneh</a:t>
            </a:r>
            <a:r>
              <a:rPr lang="en-US" sz="2400" dirty="0" smtClean="0">
                <a:solidFill>
                  <a:schemeClr val="tx1"/>
                </a:solidFill>
              </a:rPr>
              <a:t>, 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dirty="0" smtClean="0">
                <a:solidFill>
                  <a:schemeClr val="tx1"/>
                </a:solidFill>
              </a:rPr>
              <a:t>Daniel Cohen-Or, </a:t>
            </a:r>
            <a:r>
              <a:rPr lang="en-US" sz="2400" dirty="0" err="1" smtClean="0">
                <a:solidFill>
                  <a:schemeClr val="tx1"/>
                </a:solidFill>
              </a:rPr>
              <a:t>Oana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Sidi</a:t>
            </a:r>
            <a:r>
              <a:rPr lang="en-US" sz="2400" dirty="0" smtClean="0">
                <a:solidFill>
                  <a:schemeClr val="tx1"/>
                </a:solidFill>
              </a:rPr>
              <a:t>, </a:t>
            </a:r>
            <a:r>
              <a:rPr lang="en-US" sz="2400" dirty="0" err="1" smtClean="0">
                <a:solidFill>
                  <a:schemeClr val="tx1"/>
                </a:solidFill>
              </a:rPr>
              <a:t>Yanir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Kleiman</a:t>
            </a:r>
            <a:r>
              <a:rPr lang="en-US" sz="2400" dirty="0" smtClean="0">
                <a:solidFill>
                  <a:schemeClr val="tx1"/>
                </a:solidFill>
              </a:rPr>
              <a:t>, Andrea </a:t>
            </a:r>
            <a:r>
              <a:rPr lang="en-US" sz="2400" dirty="0" err="1" smtClean="0">
                <a:solidFill>
                  <a:schemeClr val="tx1"/>
                </a:solidFill>
              </a:rPr>
              <a:t>Tagliasacchi</a:t>
            </a:r>
            <a:endParaRPr lang="en-US" sz="2400" dirty="0" smtClean="0">
              <a:solidFill>
                <a:schemeClr val="tx1"/>
              </a:solidFill>
            </a:endParaRPr>
          </a:p>
          <a:p>
            <a:pPr fontAlgn="auto">
              <a:spcAft>
                <a:spcPts val="0"/>
              </a:spcAft>
              <a:defRPr/>
            </a:pPr>
            <a:r>
              <a:rPr lang="en-US" sz="2400" dirty="0" smtClean="0">
                <a:solidFill>
                  <a:schemeClr val="tx1"/>
                </a:solidFill>
              </a:rPr>
              <a:t>Simon </a:t>
            </a:r>
            <a:r>
              <a:rPr lang="en-US" sz="2400" dirty="0">
                <a:solidFill>
                  <a:schemeClr val="tx1"/>
                </a:solidFill>
              </a:rPr>
              <a:t>Fraser </a:t>
            </a:r>
            <a:r>
              <a:rPr lang="en-US" sz="2400" dirty="0" smtClean="0">
                <a:solidFill>
                  <a:schemeClr val="tx1"/>
                </a:solidFill>
              </a:rPr>
              <a:t>University, Tel Aviv University</a:t>
            </a:r>
            <a:endParaRPr lang="en-US" sz="2400" dirty="0">
              <a:solidFill>
                <a:schemeClr val="tx1"/>
              </a:solidFill>
            </a:endParaRP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dirty="0" smtClean="0">
              <a:solidFill>
                <a:schemeClr val="tx1"/>
              </a:solidFill>
            </a:endParaRP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dirty="0" smtClean="0"/>
          </a:p>
        </p:txBody>
      </p:sp>
      <p:pic>
        <p:nvPicPr>
          <p:cNvPr id="4100" name="Picture 10" descr="g29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7638" y="5968770"/>
            <a:ext cx="1985962" cy="8130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28800" y="5943600"/>
            <a:ext cx="4038600" cy="447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19800" y="5892800"/>
            <a:ext cx="2057400" cy="88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3" name="Picture 6" descr="teaser_v2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76600" y="3429000"/>
            <a:ext cx="2317750" cy="171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logoc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159088" y="5791200"/>
            <a:ext cx="844337" cy="990600"/>
          </a:xfrm>
          <a:prstGeom prst="rect">
            <a:avLst/>
          </a:prstGeom>
        </p:spPr>
      </p:pic>
      <p:sp>
        <p:nvSpPr>
          <p:cNvPr id="9" name="Subtitle 2"/>
          <p:cNvSpPr txBox="1">
            <a:spLocks/>
          </p:cNvSpPr>
          <p:nvPr/>
        </p:nvSpPr>
        <p:spPr bwMode="auto">
          <a:xfrm>
            <a:off x="190500" y="5334000"/>
            <a:ext cx="8763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BIRS − August  31st, 2011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8/31/2011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Oliver van Kaick - Knowledge-driven Shape Correspondence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E10AC8-2B6D-4381-8D86-669CEF1AA819}" type="slidenum">
              <a:rPr lang="en-US"/>
              <a:pPr>
                <a:defRPr/>
              </a:pPr>
              <a:t>10</a:t>
            </a:fld>
            <a:endParaRPr lang="en-US"/>
          </a:p>
        </p:txBody>
      </p:sp>
      <p:pic>
        <p:nvPicPr>
          <p:cNvPr id="7" name="Picture 6" descr="corresp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9318" y="1775247"/>
            <a:ext cx="4653173" cy="3558307"/>
          </a:xfrm>
          <a:prstGeom prst="rect">
            <a:avLst/>
          </a:prstGeom>
        </p:spPr>
      </p:pic>
      <p:pic>
        <p:nvPicPr>
          <p:cNvPr id="8" name="Picture 7" descr="vase_def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2318" y="1776000"/>
            <a:ext cx="2047282" cy="3556800"/>
          </a:xfrm>
          <a:prstGeom prst="rect">
            <a:avLst/>
          </a:prstGeom>
        </p:spPr>
      </p:pic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Content-driven methods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First challenge: shape variability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8/31/2011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Oliver van Kaick - Knowledge-driven Shape Correspondence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CBEB8B-B7CD-44C8-A5C0-2F83A8EADD15}" type="slidenum">
              <a:rPr lang="en-US"/>
              <a:pPr>
                <a:defRPr/>
              </a:pPr>
              <a:t>11</a:t>
            </a:fld>
            <a:endParaRPr lang="en-US"/>
          </a:p>
        </p:txBody>
      </p:sp>
      <p:pic>
        <p:nvPicPr>
          <p:cNvPr id="12" name="Picture 11" descr="dataset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5300" y="1404584"/>
            <a:ext cx="8153400" cy="46914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Incorporation of knowledge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8/31/2011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Oliver van Kaick - Knowledge-driven Shape Correspondence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CBEB8B-B7CD-44C8-A5C0-2F83A8EADD15}" type="slidenum">
              <a:rPr lang="en-US"/>
              <a:pPr>
                <a:defRPr/>
              </a:pPr>
              <a:t>12</a:t>
            </a:fld>
            <a:endParaRPr lang="en-US"/>
          </a:p>
        </p:txBody>
      </p:sp>
      <p:pic>
        <p:nvPicPr>
          <p:cNvPr id="8" name="Picture 7" descr="part_correspondenc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3126" y="1777200"/>
            <a:ext cx="4711605" cy="3556800"/>
          </a:xfrm>
          <a:prstGeom prst="rect">
            <a:avLst/>
          </a:prstGeom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5410200"/>
            <a:ext cx="8229600" cy="715963"/>
          </a:xfrm>
        </p:spPr>
        <p:txBody>
          <a:bodyPr/>
          <a:lstStyle/>
          <a:p>
            <a:pPr algn="ctr">
              <a:buNone/>
            </a:pPr>
            <a:r>
              <a:rPr lang="en-US" sz="2800" b="1" dirty="0" smtClean="0"/>
              <a:t>Part</a:t>
            </a:r>
            <a:r>
              <a:rPr lang="en-US" sz="2800" dirty="0" smtClean="0"/>
              <a:t> </a:t>
            </a:r>
            <a:r>
              <a:rPr lang="en-US" sz="2800" b="1" dirty="0" smtClean="0"/>
              <a:t>correspondence</a:t>
            </a:r>
            <a:r>
              <a:rPr lang="en-US" sz="2800" dirty="0" smtClean="0"/>
              <a:t> or co-segmentation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Knowledge-driven methods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Propose to incorporate prior knowledge into the correspondence computation: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b="1" dirty="0" smtClean="0"/>
              <a:t>Supervised:</a:t>
            </a:r>
            <a:r>
              <a:rPr lang="en-US" dirty="0" smtClean="0"/>
              <a:t> using a set of examples (training data) [</a:t>
            </a:r>
            <a:r>
              <a:rPr lang="en-US" dirty="0" err="1" smtClean="0"/>
              <a:t>Eurographics</a:t>
            </a:r>
            <a:r>
              <a:rPr lang="en-US" dirty="0" smtClean="0"/>
              <a:t> 2011]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b="1" dirty="0" smtClean="0"/>
              <a:t>Unsupervised: </a:t>
            </a:r>
            <a:r>
              <a:rPr lang="en-US" dirty="0" smtClean="0"/>
              <a:t>by exploring the knowledge that exists in a set</a:t>
            </a:r>
            <a:r>
              <a:rPr lang="en-US" dirty="0"/>
              <a:t> </a:t>
            </a:r>
            <a:r>
              <a:rPr lang="en-US" dirty="0" smtClean="0"/>
              <a:t>[SIGGRAPH Asia 2011]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8/31/2011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Oliver van Kaick - Knowledge-driven Shape Correspondence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A4A652D-FC1F-4FBA-AA85-B1F90EA6C8B7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Supervised shape correspondence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8/31/2011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Oliver van Kaick - Knowledge-driven Shape Correspondence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CBEB8B-B7CD-44C8-A5C0-2F83A8EADD15}" type="slidenum">
              <a:rPr lang="en-US"/>
              <a:pPr>
                <a:defRPr/>
              </a:pPr>
              <a:t>14</a:t>
            </a:fld>
            <a:endParaRPr lang="en-US"/>
          </a:p>
        </p:txBody>
      </p:sp>
      <p:pic>
        <p:nvPicPr>
          <p:cNvPr id="7" name="Picture 6" descr="teaser_v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71161" y="2234348"/>
            <a:ext cx="3291839" cy="2438399"/>
          </a:xfrm>
          <a:prstGeom prst="rect">
            <a:avLst/>
          </a:prstGeom>
        </p:spPr>
      </p:pic>
      <p:pic>
        <p:nvPicPr>
          <p:cNvPr id="9" name="Picture 8" descr="dataset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1481" y="1819352"/>
            <a:ext cx="4419600" cy="3438448"/>
          </a:xfrm>
          <a:prstGeom prst="rect">
            <a:avLst/>
          </a:prstGeom>
        </p:spPr>
      </p:pic>
      <p:pic>
        <p:nvPicPr>
          <p:cNvPr id="10" name="Picture 9" descr="teaser_v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68113" y="2230832"/>
            <a:ext cx="3291839" cy="2438399"/>
          </a:xfrm>
          <a:prstGeom prst="rect">
            <a:avLst/>
          </a:prstGeom>
        </p:spPr>
      </p:pic>
      <p:cxnSp>
        <p:nvCxnSpPr>
          <p:cNvPr id="11" name="Curved Connector 10"/>
          <p:cNvCxnSpPr/>
          <p:nvPr/>
        </p:nvCxnSpPr>
        <p:spPr>
          <a:xfrm rot="10800000">
            <a:off x="2392681" y="3495752"/>
            <a:ext cx="4038600" cy="457200"/>
          </a:xfrm>
          <a:prstGeom prst="curvedConnector3">
            <a:avLst>
              <a:gd name="adj1" fmla="val 50000"/>
            </a:avLst>
          </a:prstGeom>
          <a:ln w="28575">
            <a:solidFill>
              <a:srgbClr val="D4434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urved Connector 11"/>
          <p:cNvCxnSpPr/>
          <p:nvPr/>
        </p:nvCxnSpPr>
        <p:spPr>
          <a:xfrm rot="10800000">
            <a:off x="3764281" y="2428952"/>
            <a:ext cx="4343400" cy="381000"/>
          </a:xfrm>
          <a:prstGeom prst="curvedConnector3">
            <a:avLst>
              <a:gd name="adj1" fmla="val 50000"/>
            </a:avLst>
          </a:prstGeom>
          <a:ln w="28575">
            <a:solidFill>
              <a:srgbClr val="D4434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urved Connector 12"/>
          <p:cNvCxnSpPr/>
          <p:nvPr/>
        </p:nvCxnSpPr>
        <p:spPr>
          <a:xfrm rot="10800000" flipV="1">
            <a:off x="3688081" y="4333952"/>
            <a:ext cx="2743200" cy="381000"/>
          </a:xfrm>
          <a:prstGeom prst="curvedConnector3">
            <a:avLst>
              <a:gd name="adj1" fmla="val 49502"/>
            </a:avLst>
          </a:prstGeom>
          <a:ln w="28575">
            <a:solidFill>
              <a:srgbClr val="D4434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457200" y="5410200"/>
            <a:ext cx="8229600" cy="715963"/>
          </a:xfrm>
        </p:spPr>
        <p:txBody>
          <a:bodyPr/>
          <a:lstStyle/>
          <a:p>
            <a:pPr algn="ctr">
              <a:buNone/>
            </a:pPr>
            <a:r>
              <a:rPr lang="en-US" sz="2800" dirty="0" smtClean="0"/>
              <a:t>Incorporate </a:t>
            </a:r>
            <a:r>
              <a:rPr lang="en-US" sz="2800" b="1" dirty="0" smtClean="0"/>
              <a:t>knowledge</a:t>
            </a:r>
            <a:r>
              <a:rPr lang="en-US" sz="2800" dirty="0" smtClean="0"/>
              <a:t> by means of a </a:t>
            </a:r>
            <a:r>
              <a:rPr lang="en-US" sz="2800" b="1" dirty="0" smtClean="0"/>
              <a:t>training set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Supervised shape correspondence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8/31/2011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Oliver van Kaick - Knowledge-driven Shape Correspondence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CBEB8B-B7CD-44C8-A5C0-2F83A8EADD15}" type="slidenum">
              <a:rPr lang="en-US"/>
              <a:pPr>
                <a:defRPr/>
              </a:pPr>
              <a:t>15</a:t>
            </a:fld>
            <a:endParaRPr lang="en-US"/>
          </a:p>
        </p:txBody>
      </p:sp>
      <p:pic>
        <p:nvPicPr>
          <p:cNvPr id="14" name="Picture 13" descr="teaser_v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605737" y="2243797"/>
            <a:ext cx="2655276" cy="2438400"/>
          </a:xfrm>
          <a:prstGeom prst="rect">
            <a:avLst/>
          </a:prstGeom>
        </p:spPr>
      </p:pic>
      <p:pic>
        <p:nvPicPr>
          <p:cNvPr id="15" name="Picture 14" descr="dataset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2000" y="1828800"/>
            <a:ext cx="3657600" cy="3427459"/>
          </a:xfrm>
          <a:prstGeom prst="rect">
            <a:avLst/>
          </a:prstGeom>
        </p:spPr>
      </p:pic>
      <p:cxnSp>
        <p:nvCxnSpPr>
          <p:cNvPr id="16" name="Curved Connector 15"/>
          <p:cNvCxnSpPr/>
          <p:nvPr/>
        </p:nvCxnSpPr>
        <p:spPr>
          <a:xfrm flipV="1">
            <a:off x="6553200" y="2743201"/>
            <a:ext cx="1295400" cy="304800"/>
          </a:xfrm>
          <a:prstGeom prst="curvedConnector3">
            <a:avLst>
              <a:gd name="adj1" fmla="val 50000"/>
            </a:avLst>
          </a:prstGeom>
          <a:ln w="38100">
            <a:solidFill>
              <a:srgbClr val="D44346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urved Connector 16"/>
          <p:cNvCxnSpPr>
            <a:endCxn id="18" idx="3"/>
          </p:cNvCxnSpPr>
          <p:nvPr/>
        </p:nvCxnSpPr>
        <p:spPr>
          <a:xfrm rot="10800000" flipV="1">
            <a:off x="3975200" y="3124200"/>
            <a:ext cx="2425600" cy="1329899"/>
          </a:xfrm>
          <a:prstGeom prst="curvedConnector3">
            <a:avLst>
              <a:gd name="adj1" fmla="val 50000"/>
            </a:avLst>
          </a:prstGeom>
          <a:ln w="38100">
            <a:solidFill>
              <a:srgbClr val="D44346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3505200" y="4038601"/>
            <a:ext cx="4700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solidFill>
                  <a:schemeClr val="bg1">
                    <a:lumMod val="10000"/>
                  </a:schemeClr>
                </a:solidFill>
              </a:rPr>
              <a:t>?</a:t>
            </a:r>
            <a:endParaRPr lang="en-US" sz="4800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19" name="Content Placeholder 2"/>
          <p:cNvSpPr>
            <a:spLocks noGrp="1"/>
          </p:cNvSpPr>
          <p:nvPr>
            <p:ph idx="1"/>
          </p:nvPr>
        </p:nvSpPr>
        <p:spPr>
          <a:xfrm>
            <a:off x="457200" y="5410200"/>
            <a:ext cx="8229600" cy="715963"/>
          </a:xfrm>
        </p:spPr>
        <p:txBody>
          <a:bodyPr/>
          <a:lstStyle/>
          <a:p>
            <a:pPr algn="ctr">
              <a:buNone/>
            </a:pPr>
            <a:r>
              <a:rPr lang="en-US" sz="2800" dirty="0" smtClean="0"/>
              <a:t>Additionally, also incorporate </a:t>
            </a:r>
            <a:r>
              <a:rPr lang="en-US" sz="2800" b="1" dirty="0" smtClean="0"/>
              <a:t>content</a:t>
            </a:r>
            <a:r>
              <a:rPr lang="en-US" sz="2800" dirty="0" smtClean="0"/>
              <a:t> analysis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Supervised shape correspondence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8/31/2011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Oliver van Kaick - Knowledge-driven Shape Correspondence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CBEB8B-B7CD-44C8-A5C0-2F83A8EADD15}" type="slidenum">
              <a:rPr lang="en-US"/>
              <a:pPr>
                <a:defRPr/>
              </a:pPr>
              <a:t>16</a:t>
            </a:fld>
            <a:endParaRPr lang="en-US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457200" y="5410200"/>
            <a:ext cx="8229600" cy="71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Results</a:t>
            </a:r>
          </a:p>
        </p:txBody>
      </p:sp>
      <p:pic>
        <p:nvPicPr>
          <p:cNvPr id="8" name="Picture 7" descr="new_results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9600" y="1556706"/>
            <a:ext cx="8382000" cy="3603477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4953000" y="1478280"/>
            <a:ext cx="1752600" cy="1752600"/>
          </a:xfrm>
          <a:prstGeom prst="roundRect">
            <a:avLst/>
          </a:prstGeom>
          <a:noFill/>
          <a:ln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7086600" y="1447800"/>
            <a:ext cx="1752600" cy="1752600"/>
          </a:xfrm>
          <a:prstGeom prst="roundRect">
            <a:avLst/>
          </a:prstGeom>
          <a:noFill/>
          <a:ln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4815840" y="3352800"/>
            <a:ext cx="1981200" cy="1752600"/>
          </a:xfrm>
          <a:prstGeom prst="roundRect">
            <a:avLst/>
          </a:prstGeom>
          <a:noFill/>
          <a:ln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762000" y="3352800"/>
            <a:ext cx="1752600" cy="1752600"/>
          </a:xfrm>
          <a:prstGeom prst="roundRect">
            <a:avLst/>
          </a:prstGeom>
          <a:noFill/>
          <a:ln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762000" y="1478280"/>
            <a:ext cx="1752600" cy="1752600"/>
          </a:xfrm>
          <a:prstGeom prst="roundRect">
            <a:avLst/>
          </a:prstGeom>
          <a:noFill/>
          <a:ln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2819400" y="3429000"/>
            <a:ext cx="1752600" cy="1752600"/>
          </a:xfrm>
          <a:prstGeom prst="roundRect">
            <a:avLst/>
          </a:prstGeom>
          <a:noFill/>
          <a:ln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3" grpId="0" animBg="1"/>
      <p:bldP spid="14" grpId="0" animBg="1"/>
      <p:bldP spid="14" grpId="1" animBg="1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Supervised shape correspondence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8/31/2011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Oliver van Kaick - Knowledge-driven Shape Correspondence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CBEB8B-B7CD-44C8-A5C0-2F83A8EADD15}" type="slidenum">
              <a:rPr lang="en-US"/>
              <a:pPr>
                <a:defRPr/>
              </a:pPr>
              <a:t>17</a:t>
            </a:fld>
            <a:endParaRPr lang="en-US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457200" y="5410200"/>
            <a:ext cx="8229600" cy="71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Results</a:t>
            </a:r>
          </a:p>
        </p:txBody>
      </p:sp>
      <p:pic>
        <p:nvPicPr>
          <p:cNvPr id="16" name="Picture 15" descr="new_results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3400" y="1746775"/>
            <a:ext cx="8382000" cy="3332774"/>
          </a:xfrm>
          <a:prstGeom prst="rect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609600" y="3505200"/>
            <a:ext cx="1752600" cy="1447800"/>
          </a:xfrm>
          <a:prstGeom prst="roundRect">
            <a:avLst/>
          </a:prstGeom>
          <a:noFill/>
          <a:ln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Unsupervised co-segmentation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8/31/2011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Oliver van Kaick - Knowledge-driven Shape Correspondence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CBEB8B-B7CD-44C8-A5C0-2F83A8EADD15}" type="slidenum">
              <a:rPr lang="en-US"/>
              <a:pPr>
                <a:defRPr/>
              </a:pPr>
              <a:t>18</a:t>
            </a:fld>
            <a:endParaRPr lang="en-US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457200" y="5410200"/>
            <a:ext cx="8229600" cy="71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Exploring the knowledge in the set</a:t>
            </a:r>
          </a:p>
        </p:txBody>
      </p:sp>
      <p:pic>
        <p:nvPicPr>
          <p:cNvPr id="9" name="Picture 8" descr="joint_overvie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7254" y="1470018"/>
            <a:ext cx="5569492" cy="37129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Unsupervised co-segmentation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8/31/2011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Oliver van Kaick - Knowledge-driven Shape Correspondence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CBEB8B-B7CD-44C8-A5C0-2F83A8EADD15}" type="slidenum">
              <a:rPr lang="en-US"/>
              <a:pPr>
                <a:defRPr/>
              </a:pPr>
              <a:t>19</a:t>
            </a:fld>
            <a:endParaRPr lang="en-US"/>
          </a:p>
        </p:txBody>
      </p:sp>
      <p:pic>
        <p:nvPicPr>
          <p:cNvPr id="10" name="Picture 9" descr="diffusion_map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9700" y="1333500"/>
            <a:ext cx="6324600" cy="4743450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2198914" y="3722914"/>
            <a:ext cx="144000" cy="144000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2917372" y="4580400"/>
            <a:ext cx="144000" cy="144000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3287486" y="4669972"/>
            <a:ext cx="144000" cy="1440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6193972" y="4406228"/>
            <a:ext cx="144000" cy="144000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6420086" y="4438886"/>
            <a:ext cx="144000" cy="144000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6746658" y="4604658"/>
            <a:ext cx="144000" cy="1440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1143000" y="1175656"/>
            <a:ext cx="3429000" cy="5116288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/>
          <p:cNvSpPr/>
          <p:nvPr/>
        </p:nvSpPr>
        <p:spPr>
          <a:xfrm>
            <a:off x="4572000" y="1175656"/>
            <a:ext cx="3429000" cy="5116288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2" name="Group 151"/>
          <p:cNvGrpSpPr/>
          <p:nvPr/>
        </p:nvGrpSpPr>
        <p:grpSpPr>
          <a:xfrm>
            <a:off x="1749517" y="3639788"/>
            <a:ext cx="1242107" cy="1084613"/>
            <a:chOff x="1749517" y="3639788"/>
            <a:chExt cx="1242107" cy="1084613"/>
          </a:xfrm>
        </p:grpSpPr>
        <p:cxnSp>
          <p:nvCxnSpPr>
            <p:cNvPr id="3" name="Straight Connector 2"/>
            <p:cNvCxnSpPr/>
            <p:nvPr/>
          </p:nvCxnSpPr>
          <p:spPr>
            <a:xfrm rot="10800000">
              <a:off x="2342915" y="4191000"/>
              <a:ext cx="199318" cy="24284"/>
            </a:xfrm>
            <a:prstGeom prst="line">
              <a:avLst/>
            </a:prstGeom>
            <a:ln w="12700">
              <a:solidFill>
                <a:srgbClr val="FF47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0800000">
              <a:off x="1778558" y="4240404"/>
              <a:ext cx="316942" cy="102996"/>
            </a:xfrm>
            <a:prstGeom prst="line">
              <a:avLst/>
            </a:prstGeom>
            <a:ln w="12700">
              <a:solidFill>
                <a:srgbClr val="FF47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16200000" flipV="1">
              <a:off x="2218913" y="3864755"/>
              <a:ext cx="380119" cy="272372"/>
            </a:xfrm>
            <a:prstGeom prst="line">
              <a:avLst/>
            </a:prstGeom>
            <a:ln w="12700">
              <a:solidFill>
                <a:srgbClr val="FF47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2047757" y="3794914"/>
              <a:ext cx="223157" cy="319886"/>
            </a:xfrm>
            <a:prstGeom prst="line">
              <a:avLst/>
            </a:prstGeom>
            <a:ln w="12700">
              <a:solidFill>
                <a:srgbClr val="FF47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16200000" flipV="1">
              <a:off x="2142812" y="4499150"/>
              <a:ext cx="140677" cy="55265"/>
            </a:xfrm>
            <a:prstGeom prst="line">
              <a:avLst/>
            </a:prstGeom>
            <a:ln w="12700">
              <a:solidFill>
                <a:srgbClr val="FF47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10800000" flipV="1">
              <a:off x="1758463" y="4134896"/>
              <a:ext cx="276329" cy="95459"/>
            </a:xfrm>
            <a:prstGeom prst="line">
              <a:avLst/>
            </a:prstGeom>
            <a:ln w="12700">
              <a:solidFill>
                <a:srgbClr val="FF47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16200000" flipV="1">
              <a:off x="1979945" y="4189744"/>
              <a:ext cx="203479" cy="103833"/>
            </a:xfrm>
            <a:prstGeom prst="line">
              <a:avLst/>
            </a:prstGeom>
            <a:ln w="12700">
              <a:solidFill>
                <a:srgbClr val="FF47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10800000" flipV="1">
              <a:off x="2140300" y="4267199"/>
              <a:ext cx="202615" cy="98809"/>
            </a:xfrm>
            <a:prstGeom prst="line">
              <a:avLst/>
            </a:prstGeom>
            <a:ln w="12700">
              <a:solidFill>
                <a:srgbClr val="FF47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10800000">
              <a:off x="2044840" y="4139922"/>
              <a:ext cx="298076" cy="51079"/>
            </a:xfrm>
            <a:prstGeom prst="line">
              <a:avLst/>
            </a:prstGeom>
            <a:ln w="12700">
              <a:solidFill>
                <a:srgbClr val="FF47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10800000" flipV="1">
              <a:off x="2342917" y="4225332"/>
              <a:ext cx="194292" cy="41868"/>
            </a:xfrm>
            <a:prstGeom prst="line">
              <a:avLst/>
            </a:prstGeom>
            <a:ln w="12700">
              <a:solidFill>
                <a:srgbClr val="FF47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10800000">
              <a:off x="2155371" y="4381082"/>
              <a:ext cx="406502" cy="97147"/>
            </a:xfrm>
            <a:prstGeom prst="line">
              <a:avLst/>
            </a:prstGeom>
            <a:ln w="12700">
              <a:solidFill>
                <a:srgbClr val="FF47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rot="10800000">
              <a:off x="2537210" y="4215284"/>
              <a:ext cx="184849" cy="71296"/>
            </a:xfrm>
            <a:prstGeom prst="line">
              <a:avLst/>
            </a:prstGeom>
            <a:ln w="12700">
              <a:solidFill>
                <a:srgbClr val="FF47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>
              <a:off x="2545157" y="4229100"/>
              <a:ext cx="16715" cy="143614"/>
            </a:xfrm>
            <a:prstGeom prst="line">
              <a:avLst/>
            </a:prstGeom>
            <a:ln w="12700">
              <a:solidFill>
                <a:srgbClr val="FF47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flipH="1" flipV="1">
              <a:off x="2334556" y="4267200"/>
              <a:ext cx="218958" cy="211028"/>
            </a:xfrm>
            <a:prstGeom prst="line">
              <a:avLst/>
            </a:prstGeom>
            <a:ln w="12700">
              <a:solidFill>
                <a:srgbClr val="FF47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16200000" flipV="1">
              <a:off x="2603134" y="4394934"/>
              <a:ext cx="269563" cy="42285"/>
            </a:xfrm>
            <a:prstGeom prst="line">
              <a:avLst/>
            </a:prstGeom>
            <a:ln w="12700">
              <a:solidFill>
                <a:srgbClr val="FF47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10800000">
              <a:off x="2563492" y="4466289"/>
              <a:ext cx="174423" cy="142712"/>
            </a:xfrm>
            <a:prstGeom prst="line">
              <a:avLst/>
            </a:prstGeom>
            <a:ln w="12700">
              <a:solidFill>
                <a:srgbClr val="FF47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10800000" flipV="1">
              <a:off x="2574063" y="4286580"/>
              <a:ext cx="153281" cy="100426"/>
            </a:xfrm>
            <a:prstGeom prst="line">
              <a:avLst/>
            </a:prstGeom>
            <a:ln w="12700">
              <a:solidFill>
                <a:srgbClr val="FF47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flipH="1">
              <a:off x="2444036" y="4478228"/>
              <a:ext cx="117836" cy="174172"/>
            </a:xfrm>
            <a:prstGeom prst="line">
              <a:avLst/>
            </a:prstGeom>
            <a:ln w="12700">
              <a:solidFill>
                <a:srgbClr val="FF47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flipH="1" flipV="1">
              <a:off x="2270914" y="4604658"/>
              <a:ext cx="188400" cy="65314"/>
            </a:xfrm>
            <a:prstGeom prst="line">
              <a:avLst/>
            </a:prstGeom>
            <a:ln w="12700">
              <a:solidFill>
                <a:srgbClr val="FF47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10800000">
              <a:off x="2190541" y="4461469"/>
              <a:ext cx="251210" cy="190921"/>
            </a:xfrm>
            <a:prstGeom prst="line">
              <a:avLst/>
            </a:prstGeom>
            <a:ln w="12700">
              <a:solidFill>
                <a:srgbClr val="FF47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 rot="10800000">
              <a:off x="2497016" y="4707654"/>
              <a:ext cx="155521" cy="16747"/>
            </a:xfrm>
            <a:prstGeom prst="line">
              <a:avLst/>
            </a:prstGeom>
            <a:ln w="12700">
              <a:solidFill>
                <a:srgbClr val="FF47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rot="16200000" flipV="1">
              <a:off x="2495377" y="4550264"/>
              <a:ext cx="246125" cy="88749"/>
            </a:xfrm>
            <a:prstGeom prst="line">
              <a:avLst/>
            </a:prstGeom>
            <a:ln w="12700">
              <a:solidFill>
                <a:srgbClr val="FF47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 rot="5400000" flipH="1" flipV="1">
              <a:off x="2655275" y="4624755"/>
              <a:ext cx="100486" cy="75363"/>
            </a:xfrm>
            <a:prstGeom prst="line">
              <a:avLst/>
            </a:prstGeom>
            <a:ln w="12700">
              <a:solidFill>
                <a:srgbClr val="FF47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 rot="10800000">
              <a:off x="2743201" y="4619571"/>
              <a:ext cx="248423" cy="31715"/>
            </a:xfrm>
            <a:prstGeom prst="line">
              <a:avLst/>
            </a:prstGeom>
            <a:ln w="12700">
              <a:solidFill>
                <a:srgbClr val="FF47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/>
            <p:cNvCxnSpPr/>
            <p:nvPr/>
          </p:nvCxnSpPr>
          <p:spPr>
            <a:xfrm rot="10800000" flipV="1">
              <a:off x="2662813" y="4661853"/>
              <a:ext cx="323524" cy="55848"/>
            </a:xfrm>
            <a:prstGeom prst="line">
              <a:avLst/>
            </a:prstGeom>
            <a:ln w="12700">
              <a:solidFill>
                <a:srgbClr val="FF47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/>
            <p:cNvCxnSpPr/>
            <p:nvPr/>
          </p:nvCxnSpPr>
          <p:spPr>
            <a:xfrm rot="16200000" flipV="1">
              <a:off x="2671846" y="4331507"/>
              <a:ext cx="369988" cy="269563"/>
            </a:xfrm>
            <a:prstGeom prst="line">
              <a:avLst/>
            </a:prstGeom>
            <a:ln w="12700">
              <a:solidFill>
                <a:srgbClr val="FF47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/>
            <p:cNvCxnSpPr/>
            <p:nvPr/>
          </p:nvCxnSpPr>
          <p:spPr>
            <a:xfrm rot="10800000">
              <a:off x="1773535" y="4235381"/>
              <a:ext cx="472273" cy="366765"/>
            </a:xfrm>
            <a:prstGeom prst="line">
              <a:avLst/>
            </a:prstGeom>
            <a:ln w="12700">
              <a:solidFill>
                <a:srgbClr val="FF47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/>
            <p:cNvCxnSpPr/>
            <p:nvPr/>
          </p:nvCxnSpPr>
          <p:spPr>
            <a:xfrm rot="16200000" flipV="1">
              <a:off x="1473400" y="3941751"/>
              <a:ext cx="604507" cy="584"/>
            </a:xfrm>
            <a:prstGeom prst="line">
              <a:avLst/>
            </a:prstGeom>
            <a:ln w="12700">
              <a:solidFill>
                <a:srgbClr val="FF47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/>
            <p:cNvCxnSpPr/>
            <p:nvPr/>
          </p:nvCxnSpPr>
          <p:spPr>
            <a:xfrm rot="16200000" flipV="1">
              <a:off x="1657973" y="3763114"/>
              <a:ext cx="507175" cy="272397"/>
            </a:xfrm>
            <a:prstGeom prst="line">
              <a:avLst/>
            </a:prstGeom>
            <a:ln w="12700">
              <a:solidFill>
                <a:srgbClr val="FF47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/>
            <p:cNvCxnSpPr/>
            <p:nvPr/>
          </p:nvCxnSpPr>
          <p:spPr>
            <a:xfrm rot="10800000">
              <a:off x="1763486" y="3639788"/>
              <a:ext cx="507430" cy="155129"/>
            </a:xfrm>
            <a:prstGeom prst="line">
              <a:avLst/>
            </a:prstGeom>
            <a:ln w="12700">
              <a:solidFill>
                <a:srgbClr val="FF47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/>
            <p:cNvCxnSpPr/>
            <p:nvPr/>
          </p:nvCxnSpPr>
          <p:spPr>
            <a:xfrm rot="16200000" flipH="1">
              <a:off x="2142655" y="3930441"/>
              <a:ext cx="352590" cy="92328"/>
            </a:xfrm>
            <a:prstGeom prst="line">
              <a:avLst/>
            </a:prstGeom>
            <a:ln w="12700">
              <a:solidFill>
                <a:srgbClr val="FF47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/>
            <p:cNvCxnSpPr/>
            <p:nvPr/>
          </p:nvCxnSpPr>
          <p:spPr>
            <a:xfrm rot="10800000">
              <a:off x="2044841" y="4139922"/>
              <a:ext cx="273175" cy="123161"/>
            </a:xfrm>
            <a:prstGeom prst="line">
              <a:avLst/>
            </a:prstGeom>
            <a:ln w="12700">
              <a:solidFill>
                <a:srgbClr val="FF47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/>
            <p:cNvCxnSpPr/>
            <p:nvPr/>
          </p:nvCxnSpPr>
          <p:spPr>
            <a:xfrm rot="16200000" flipV="1">
              <a:off x="2258582" y="3807248"/>
              <a:ext cx="475809" cy="451144"/>
            </a:xfrm>
            <a:prstGeom prst="line">
              <a:avLst/>
            </a:prstGeom>
            <a:ln w="12700">
              <a:solidFill>
                <a:srgbClr val="FF47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/>
            <p:cNvCxnSpPr/>
            <p:nvPr/>
          </p:nvCxnSpPr>
          <p:spPr>
            <a:xfrm rot="10800000">
              <a:off x="2774914" y="4556143"/>
              <a:ext cx="214459" cy="97500"/>
            </a:xfrm>
            <a:prstGeom prst="line">
              <a:avLst/>
            </a:prstGeom>
            <a:ln w="12700">
              <a:solidFill>
                <a:srgbClr val="FF47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/>
            <p:cNvCxnSpPr/>
            <p:nvPr/>
          </p:nvCxnSpPr>
          <p:spPr>
            <a:xfrm flipV="1">
              <a:off x="2318014" y="4188941"/>
              <a:ext cx="24902" cy="111966"/>
            </a:xfrm>
            <a:prstGeom prst="line">
              <a:avLst/>
            </a:prstGeom>
            <a:ln w="12700">
              <a:solidFill>
                <a:srgbClr val="FF47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/>
            <p:cNvCxnSpPr/>
            <p:nvPr/>
          </p:nvCxnSpPr>
          <p:spPr>
            <a:xfrm rot="5400000" flipH="1" flipV="1">
              <a:off x="2529673" y="4433836"/>
              <a:ext cx="85411" cy="1588"/>
            </a:xfrm>
            <a:prstGeom prst="line">
              <a:avLst/>
            </a:prstGeom>
            <a:ln w="12700">
              <a:solidFill>
                <a:srgbClr val="FF47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5400000" flipH="1" flipV="1">
              <a:off x="1482598" y="3908666"/>
              <a:ext cx="570836" cy="36998"/>
            </a:xfrm>
            <a:prstGeom prst="line">
              <a:avLst/>
            </a:prstGeom>
            <a:ln w="12700">
              <a:solidFill>
                <a:srgbClr val="FF47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/>
            <p:cNvCxnSpPr/>
            <p:nvPr/>
          </p:nvCxnSpPr>
          <p:spPr>
            <a:xfrm>
              <a:off x="2574062" y="4387006"/>
              <a:ext cx="184995" cy="163852"/>
            </a:xfrm>
            <a:prstGeom prst="line">
              <a:avLst/>
            </a:prstGeom>
            <a:ln w="12700">
              <a:solidFill>
                <a:srgbClr val="FF47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/>
            <p:cNvCxnSpPr/>
            <p:nvPr/>
          </p:nvCxnSpPr>
          <p:spPr>
            <a:xfrm rot="16200000" flipV="1">
              <a:off x="2135276" y="4406203"/>
              <a:ext cx="55264" cy="45217"/>
            </a:xfrm>
            <a:prstGeom prst="line">
              <a:avLst/>
            </a:prstGeom>
            <a:ln w="12700">
              <a:solidFill>
                <a:srgbClr val="FF47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/>
            <p:cNvCxnSpPr/>
            <p:nvPr/>
          </p:nvCxnSpPr>
          <p:spPr>
            <a:xfrm>
              <a:off x="2331218" y="4275574"/>
              <a:ext cx="241160" cy="115556"/>
            </a:xfrm>
            <a:prstGeom prst="line">
              <a:avLst/>
            </a:prstGeom>
            <a:ln w="12700">
              <a:solidFill>
                <a:srgbClr val="FF47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/>
            <p:cNvCxnSpPr/>
            <p:nvPr/>
          </p:nvCxnSpPr>
          <p:spPr>
            <a:xfrm>
              <a:off x="2185516" y="4446396"/>
              <a:ext cx="381838" cy="30145"/>
            </a:xfrm>
            <a:prstGeom prst="line">
              <a:avLst/>
            </a:prstGeom>
            <a:ln w="12700">
              <a:solidFill>
                <a:srgbClr val="FF47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/>
            <p:cNvCxnSpPr/>
            <p:nvPr/>
          </p:nvCxnSpPr>
          <p:spPr>
            <a:xfrm rot="16200000" flipH="1">
              <a:off x="2441749" y="4662435"/>
              <a:ext cx="55266" cy="35169"/>
            </a:xfrm>
            <a:prstGeom prst="line">
              <a:avLst/>
            </a:prstGeom>
            <a:ln w="12700">
              <a:solidFill>
                <a:srgbClr val="FF47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Connector 148"/>
            <p:cNvCxnSpPr/>
            <p:nvPr/>
          </p:nvCxnSpPr>
          <p:spPr>
            <a:xfrm rot="16200000" flipH="1">
              <a:off x="2547257" y="4416250"/>
              <a:ext cx="221064" cy="160774"/>
            </a:xfrm>
            <a:prstGeom prst="line">
              <a:avLst/>
            </a:prstGeom>
            <a:ln w="12700">
              <a:solidFill>
                <a:srgbClr val="FF47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6" grpId="1" animBg="1"/>
      <p:bldP spid="1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</a:p>
          <a:p>
            <a:r>
              <a:rPr lang="en-US" dirty="0" smtClean="0"/>
              <a:t>First challenge: shape variability</a:t>
            </a:r>
          </a:p>
          <a:p>
            <a:pPr lvl="1"/>
            <a:r>
              <a:rPr lang="en-US" dirty="0" smtClean="0"/>
              <a:t>Knowledge-driven approaches</a:t>
            </a:r>
          </a:p>
          <a:p>
            <a:r>
              <a:rPr lang="en-US" dirty="0" smtClean="0"/>
              <a:t>Second challenge: partial matching</a:t>
            </a:r>
          </a:p>
          <a:p>
            <a:pPr lvl="1"/>
            <a:r>
              <a:rPr lang="en-US" dirty="0" smtClean="0"/>
              <a:t>Descriptors for partial matching</a:t>
            </a:r>
          </a:p>
          <a:p>
            <a:r>
              <a:rPr lang="en-US" dirty="0" smtClean="0"/>
              <a:t>Conclusions and future work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8/31/2011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Oliver van Kaick - Knowledge-driven Shape Correspondence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4D5C01-228A-4FE0-A7A1-9EF8B7A8178C}" type="slidenum">
              <a:rPr lang="en-US"/>
              <a:pPr>
                <a:defRPr/>
              </a:pPr>
              <a:t>2</a:t>
            </a:fld>
            <a:endParaRPr lang="en-US"/>
          </a:p>
        </p:txBody>
      </p:sp>
      <p:pic>
        <p:nvPicPr>
          <p:cNvPr id="5127" name="Picture 8" descr="teaser_v2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97750" y="2098675"/>
            <a:ext cx="144145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8" name="Picture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96200" y="3505200"/>
            <a:ext cx="328612" cy="97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9" name="Picture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120062" y="3352800"/>
            <a:ext cx="720725" cy="117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4724400"/>
            <a:ext cx="1143000" cy="9346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9400" y="3124200"/>
            <a:ext cx="3187774" cy="3124200"/>
          </a:xfrm>
          <a:prstGeom prst="rect">
            <a:avLst/>
          </a:prstGeom>
        </p:spPr>
      </p:pic>
      <p:pic>
        <p:nvPicPr>
          <p:cNvPr id="14" name="Picture 13" descr="s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5600" y="3200400"/>
            <a:ext cx="2819400" cy="3117606"/>
          </a:xfrm>
          <a:prstGeom prst="rect">
            <a:avLst/>
          </a:prstGeom>
        </p:spPr>
      </p:pic>
      <p:pic>
        <p:nvPicPr>
          <p:cNvPr id="10" name="Picture 9" descr="s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1800" y="3124200"/>
            <a:ext cx="2971800" cy="3069968"/>
          </a:xfrm>
          <a:prstGeom prst="rect">
            <a:avLst/>
          </a:prstGeom>
        </p:spPr>
      </p:pic>
      <p:pic>
        <p:nvPicPr>
          <p:cNvPr id="11" name="Picture 10" descr="s3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1800" y="3200400"/>
            <a:ext cx="2819400" cy="3058783"/>
          </a:xfrm>
          <a:prstGeom prst="rect">
            <a:avLst/>
          </a:prstGeom>
        </p:spPr>
      </p:pic>
      <p:pic>
        <p:nvPicPr>
          <p:cNvPr id="13" name="Picture 12" descr="s4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71800" y="3200400"/>
            <a:ext cx="2819400" cy="2974596"/>
          </a:xfrm>
          <a:prstGeom prst="rect">
            <a:avLst/>
          </a:prstGeom>
        </p:spPr>
      </p:pic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Unsupervised co-segmentation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8/31/2011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Oliver van Kaick - Knowledge-driven Shape Correspondence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CBEB8B-B7CD-44C8-A5C0-2F83A8EADD15}" type="slidenum">
              <a:rPr lang="en-US"/>
              <a:pPr>
                <a:defRPr/>
              </a:pPr>
              <a:t>20</a:t>
            </a:fld>
            <a:endParaRPr lang="en-US"/>
          </a:p>
        </p:txBody>
      </p:sp>
      <p:pic>
        <p:nvPicPr>
          <p:cNvPr id="8" name="Picture 7" descr="overview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0100" y="1340534"/>
            <a:ext cx="7543800" cy="15908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Unsupervised co-segmentation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8/31/2011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Oliver van Kaick - Knowledge-driven Shape Correspondence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CBEB8B-B7CD-44C8-A5C0-2F83A8EADD15}" type="slidenum">
              <a:rPr lang="en-US"/>
              <a:pPr>
                <a:defRPr/>
              </a:pPr>
              <a:t>21</a:t>
            </a:fld>
            <a:endParaRPr lang="en-US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457200" y="5410200"/>
            <a:ext cx="8229600" cy="71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Results</a:t>
            </a:r>
          </a:p>
        </p:txBody>
      </p:sp>
      <p:pic>
        <p:nvPicPr>
          <p:cNvPr id="8" name="Picture 7" descr="Candles_0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800" y="1905000"/>
            <a:ext cx="4191000" cy="2794000"/>
          </a:xfrm>
          <a:prstGeom prst="rect">
            <a:avLst/>
          </a:prstGeom>
        </p:spPr>
      </p:pic>
      <p:pic>
        <p:nvPicPr>
          <p:cNvPr id="9" name="Picture 8" descr="Chairs_0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24400" y="1905000"/>
            <a:ext cx="4191000" cy="2794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Unsupervised co-segmentation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8/31/2011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Oliver van Kaick - Knowledge-driven Shape Correspondence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CBEB8B-B7CD-44C8-A5C0-2F83A8EADD15}" type="slidenum">
              <a:rPr lang="en-US"/>
              <a:pPr>
                <a:defRPr/>
              </a:pPr>
              <a:t>22</a:t>
            </a:fld>
            <a:endParaRPr lang="en-US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457200" y="5410200"/>
            <a:ext cx="8229600" cy="71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Results</a:t>
            </a:r>
          </a:p>
        </p:txBody>
      </p:sp>
      <p:pic>
        <p:nvPicPr>
          <p:cNvPr id="8" name="Picture 7" descr="Candles_0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800" y="1905000"/>
            <a:ext cx="4191000" cy="2794000"/>
          </a:xfrm>
          <a:prstGeom prst="rect">
            <a:avLst/>
          </a:prstGeom>
        </p:spPr>
      </p:pic>
      <p:pic>
        <p:nvPicPr>
          <p:cNvPr id="9" name="Picture 8" descr="Chairs_0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24400" y="1905000"/>
            <a:ext cx="4191000" cy="2794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Unsupervised co-segmentation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8/31/2011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Oliver van Kaick - Knowledge-driven Shape Correspondence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CBEB8B-B7CD-44C8-A5C0-2F83A8EADD15}" type="slidenum">
              <a:rPr lang="en-US"/>
              <a:pPr>
                <a:defRPr/>
              </a:pPr>
              <a:t>23</a:t>
            </a:fld>
            <a:endParaRPr lang="en-US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457200" y="5410200"/>
            <a:ext cx="8229600" cy="71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Applicability to anatomical data?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715" y="1746741"/>
            <a:ext cx="4114571" cy="336451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571694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Second challenge: partial matching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8/31/2011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Oliver van Kaick - Knowledge-driven Shape Correspondence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A4A652D-FC1F-4FBA-AA85-B1F90EA6C8B7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pic>
        <p:nvPicPr>
          <p:cNvPr id="7" name="Picture 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29200" y="1600200"/>
            <a:ext cx="1295400" cy="3854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00799" y="1447800"/>
            <a:ext cx="2409013" cy="3921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457200" y="5839200"/>
            <a:ext cx="8229600" cy="71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sz="2800" dirty="0" smtClean="0">
                <a:latin typeface="+mn-lt"/>
                <a:cs typeface="+mn-cs"/>
              </a:rPr>
              <a:t>Generally a harder problem than full correspondence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667" y="2673093"/>
            <a:ext cx="1647333" cy="273710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2180805"/>
            <a:ext cx="1665709" cy="31531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Descriptors for partial matching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8/31/2011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Oliver van Kaick - Knowledge-driven Shape Correspondence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A4A652D-FC1F-4FBA-AA85-B1F90EA6C8B7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457200" y="5837237"/>
            <a:ext cx="8229600" cy="71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Descriptors are important</a:t>
            </a:r>
          </a:p>
        </p:txBody>
      </p:sp>
      <p:pic>
        <p:nvPicPr>
          <p:cNvPr id="10" name="Picture 9" descr="diffusion_maps_cu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6600" y="1447800"/>
            <a:ext cx="2590800" cy="42076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Descriptors for partial matching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8/31/2011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Oliver van Kaick - Knowledge-driven Shape Correspondence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A4A652D-FC1F-4FBA-AA85-B1F90EA6C8B7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pic>
        <p:nvPicPr>
          <p:cNvPr id="7" name="Picture 6" descr="shape_context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5800" y="2227529"/>
            <a:ext cx="4676775" cy="2543175"/>
          </a:xfrm>
          <a:prstGeom prst="rect">
            <a:avLst/>
          </a:prstGeom>
        </p:spPr>
      </p:pic>
      <p:pic>
        <p:nvPicPr>
          <p:cNvPr id="8" name="Picture 7" descr="bin_diagram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86400" y="2075129"/>
            <a:ext cx="2895600" cy="2877871"/>
          </a:xfrm>
          <a:prstGeom prst="rect">
            <a:avLst/>
          </a:prstGeom>
        </p:spPr>
      </p:pic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457200" y="5839200"/>
            <a:ext cx="8229600" cy="71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Contextual shape descriptors, e.g., shape context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86800" y="1753200"/>
            <a:ext cx="2066400" cy="36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86856" y="1752601"/>
            <a:ext cx="2064778" cy="361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14147" y="1515600"/>
            <a:ext cx="2365624" cy="3882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14147" y="1516654"/>
            <a:ext cx="2365624" cy="3882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Descriptors for partial matching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8/31/2011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Oliver van Kaick - Knowledge-driven Shape Correspondence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A4A652D-FC1F-4FBA-AA85-B1F90EA6C8B7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467182"/>
            <a:ext cx="2369056" cy="3866818"/>
          </a:xfrm>
          <a:prstGeom prst="rect">
            <a:avLst/>
          </a:prstGeom>
        </p:spPr>
      </p:pic>
      <p:grpSp>
        <p:nvGrpSpPr>
          <p:cNvPr id="12" name="Group 17"/>
          <p:cNvGrpSpPr/>
          <p:nvPr/>
        </p:nvGrpSpPr>
        <p:grpSpPr>
          <a:xfrm>
            <a:off x="2667000" y="2438400"/>
            <a:ext cx="1981200" cy="1981200"/>
            <a:chOff x="2743200" y="2438400"/>
            <a:chExt cx="1981200" cy="1981200"/>
          </a:xfrm>
        </p:grpSpPr>
        <p:sp>
          <p:nvSpPr>
            <p:cNvPr id="13" name="Oval 12"/>
            <p:cNvSpPr/>
            <p:nvPr/>
          </p:nvSpPr>
          <p:spPr>
            <a:xfrm>
              <a:off x="2743200" y="2438400"/>
              <a:ext cx="1981200" cy="198120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3048000" y="2743200"/>
              <a:ext cx="1371600" cy="137160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3305176" y="3019424"/>
              <a:ext cx="838200" cy="83820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3581400" y="3276600"/>
              <a:ext cx="304800" cy="30480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Oval 16"/>
          <p:cNvSpPr/>
          <p:nvPr/>
        </p:nvSpPr>
        <p:spPr>
          <a:xfrm>
            <a:off x="1434184" y="3055461"/>
            <a:ext cx="164592" cy="16459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8" name="Oval 17"/>
          <p:cNvSpPr/>
          <p:nvPr/>
        </p:nvSpPr>
        <p:spPr>
          <a:xfrm>
            <a:off x="3581400" y="3352800"/>
            <a:ext cx="164592" cy="16459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9" name="Oval 18"/>
          <p:cNvSpPr/>
          <p:nvPr/>
        </p:nvSpPr>
        <p:spPr>
          <a:xfrm>
            <a:off x="5696959" y="3194304"/>
            <a:ext cx="164592" cy="16459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0" name="Oval 19"/>
          <p:cNvSpPr/>
          <p:nvPr/>
        </p:nvSpPr>
        <p:spPr>
          <a:xfrm>
            <a:off x="7875896" y="2937128"/>
            <a:ext cx="164592" cy="16459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2" name="Content Placeholder 2"/>
          <p:cNvSpPr txBox="1">
            <a:spLocks/>
          </p:cNvSpPr>
          <p:nvPr/>
        </p:nvSpPr>
        <p:spPr bwMode="auto">
          <a:xfrm>
            <a:off x="457200" y="5839200"/>
            <a:ext cx="8229600" cy="71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Contextual shape descriptors on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manifolds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1809135"/>
            <a:ext cx="2246243" cy="3833106"/>
          </a:xfrm>
          <a:prstGeom prst="rect">
            <a:avLst/>
          </a:prstGeom>
        </p:spPr>
      </p:pic>
      <p:pic>
        <p:nvPicPr>
          <p:cNvPr id="17" name="Picture 16" descr="desc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1447800"/>
            <a:ext cx="2743200" cy="422787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Descriptors for partial matching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8/31/2011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Oliver van Kaick - Knowledge-driven Shape Correspondence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A4A652D-FC1F-4FBA-AA85-B1F90EA6C8B7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2133600" y="3962401"/>
            <a:ext cx="164592" cy="16459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4" name="Oval 13"/>
          <p:cNvSpPr/>
          <p:nvPr/>
        </p:nvSpPr>
        <p:spPr>
          <a:xfrm>
            <a:off x="5141843" y="3643392"/>
            <a:ext cx="164592" cy="16459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8" name="Content Placeholder 2"/>
          <p:cNvSpPr txBox="1">
            <a:spLocks/>
          </p:cNvSpPr>
          <p:nvPr/>
        </p:nvSpPr>
        <p:spPr bwMode="auto">
          <a:xfrm>
            <a:off x="457200" y="5839200"/>
            <a:ext cx="8229600" cy="71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sz="2800" dirty="0" smtClean="0">
                <a:latin typeface="+mn-lt"/>
                <a:cs typeface="+mn-cs"/>
              </a:rPr>
              <a:t>Selecting the region of interest is difficult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83510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Descriptors for partial matching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8/31/2011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Oliver van Kaick - Knowledge-driven Shape Correspondence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A4A652D-FC1F-4FBA-AA85-B1F90EA6C8B7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pic>
        <p:nvPicPr>
          <p:cNvPr id="7" name="Picture 6" descr="shortcu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1371599"/>
            <a:ext cx="5638800" cy="475011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24000" y="5630840"/>
            <a:ext cx="591630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Choose a pair of points</a:t>
            </a:r>
            <a:endParaRPr lang="en-CA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Shape Correspondence</a:t>
            </a:r>
          </a:p>
        </p:txBody>
      </p:sp>
      <p:sp>
        <p:nvSpPr>
          <p:cNvPr id="6147" name="Content Placeholder 2"/>
          <p:cNvSpPr>
            <a:spLocks noGrp="1"/>
          </p:cNvSpPr>
          <p:nvPr>
            <p:ph idx="1"/>
          </p:nvPr>
        </p:nvSpPr>
        <p:spPr>
          <a:xfrm>
            <a:off x="457200" y="5410200"/>
            <a:ext cx="8229600" cy="715963"/>
          </a:xfrm>
        </p:spPr>
        <p:txBody>
          <a:bodyPr/>
          <a:lstStyle/>
          <a:p>
            <a:pPr algn="ctr">
              <a:buNone/>
            </a:pPr>
            <a:r>
              <a:rPr lang="en-US" sz="2800" dirty="0" smtClean="0"/>
              <a:t>Meaningful relation between shape elements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8/31/2011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Oliver van Kaick - Knowledge-driven Shape Correspondence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E10AC8-2B6D-4381-8D86-669CEF1AA819}" type="slidenum">
              <a:rPr lang="en-US"/>
              <a:pPr>
                <a:defRPr/>
              </a:pPr>
              <a:t>3</a:t>
            </a:fld>
            <a:endParaRPr lang="en-US"/>
          </a:p>
        </p:txBody>
      </p:sp>
      <p:pic>
        <p:nvPicPr>
          <p:cNvPr id="7" name="Picture 6" descr="corresp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2100" y="1682241"/>
            <a:ext cx="6019800" cy="32707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esc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447801"/>
            <a:ext cx="4953000" cy="4293256"/>
          </a:xfrm>
          <a:prstGeom prst="rect">
            <a:avLst/>
          </a:prstGeom>
        </p:spPr>
      </p:pic>
      <p:pic>
        <p:nvPicPr>
          <p:cNvPr id="17" name="Picture 16" descr="desc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7400" y="1447800"/>
            <a:ext cx="2743200" cy="422787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Descriptors for partial matching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8/31/2011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Oliver van Kaick - Knowledge-driven Shape Correspondence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A4A652D-FC1F-4FBA-AA85-B1F90EA6C8B7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343400" y="2133601"/>
            <a:ext cx="164592" cy="16459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3657600" y="3962401"/>
            <a:ext cx="164592" cy="16459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2" name="Oval 11"/>
          <p:cNvSpPr/>
          <p:nvPr/>
        </p:nvSpPr>
        <p:spPr>
          <a:xfrm>
            <a:off x="914400" y="3505201"/>
            <a:ext cx="164592" cy="16459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3" name="Oval 12"/>
          <p:cNvSpPr/>
          <p:nvPr/>
        </p:nvSpPr>
        <p:spPr>
          <a:xfrm>
            <a:off x="6464808" y="3962401"/>
            <a:ext cx="164592" cy="16459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4" name="Oval 13"/>
          <p:cNvSpPr/>
          <p:nvPr/>
        </p:nvSpPr>
        <p:spPr>
          <a:xfrm>
            <a:off x="1981200" y="1524001"/>
            <a:ext cx="164592" cy="16459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5" name="Rounded Rectangle 14"/>
          <p:cNvSpPr/>
          <p:nvPr/>
        </p:nvSpPr>
        <p:spPr>
          <a:xfrm>
            <a:off x="685800" y="1447801"/>
            <a:ext cx="5105400" cy="426720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5867400" y="1447801"/>
            <a:ext cx="2667000" cy="426720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ontent Placeholder 2"/>
          <p:cNvSpPr txBox="1">
            <a:spLocks/>
          </p:cNvSpPr>
          <p:nvPr/>
        </p:nvSpPr>
        <p:spPr bwMode="auto">
          <a:xfrm>
            <a:off x="457200" y="5867400"/>
            <a:ext cx="8229600" cy="71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sz="2800" dirty="0" smtClean="0">
                <a:latin typeface="+mn-lt"/>
                <a:cs typeface="+mn-cs"/>
              </a:rPr>
              <a:t>Pairwise descriptors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Descriptors for partial matching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8/31/2011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Oliver van Kaick - Knowledge-driven Shape Correspondence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A4A652D-FC1F-4FBA-AA85-B1F90EA6C8B7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p:pic>
        <p:nvPicPr>
          <p:cNvPr id="10" name="Picture 9" descr="desc_constr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8543" y="1592409"/>
            <a:ext cx="5466915" cy="41225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Descriptors for partial matching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Size of the region is given automatically</a:t>
            </a:r>
          </a:p>
          <a:p>
            <a:r>
              <a:rPr lang="en-US" dirty="0" smtClean="0"/>
              <a:t>Context region is adaptive</a:t>
            </a:r>
          </a:p>
          <a:p>
            <a:endParaRPr lang="en-US" dirty="0" smtClean="0"/>
          </a:p>
          <a:p>
            <a:r>
              <a:rPr lang="en-US" dirty="0" smtClean="0"/>
              <a:t>Fit well into existing approaches</a:t>
            </a:r>
          </a:p>
          <a:p>
            <a:endParaRPr lang="en-US" dirty="0" smtClean="0"/>
          </a:p>
          <a:p>
            <a:endParaRPr lang="en-US" dirty="0" smtClean="0"/>
          </a:p>
          <a:p>
            <a:pPr>
              <a:buNone/>
            </a:pPr>
            <a:r>
              <a:rPr lang="en-US" sz="1800" dirty="0" smtClean="0">
                <a:solidFill>
                  <a:schemeClr val="bg1"/>
                </a:solidFill>
              </a:rPr>
              <a:t>a</a:t>
            </a:r>
          </a:p>
          <a:p>
            <a:r>
              <a:rPr lang="en-US" dirty="0" smtClean="0"/>
              <a:t>No pre-segmentation needed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8/31/2011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Oliver van Kaick - Knowledge-driven Shape Correspondence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A4A652D-FC1F-4FBA-AA85-B1F90EA6C8B7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pic>
        <p:nvPicPr>
          <p:cNvPr id="7" name="Picture 6" descr="descripto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6400" y="2133600"/>
            <a:ext cx="1703540" cy="1219200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3810000" y="4191000"/>
            <a:ext cx="228600" cy="228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3810000" y="4876800"/>
            <a:ext cx="228600" cy="228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5334000" y="4191000"/>
            <a:ext cx="228600" cy="22860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5791200" y="4800600"/>
            <a:ext cx="228600" cy="22860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/>
          <p:cNvCxnSpPr>
            <a:stCxn id="8" idx="6"/>
            <a:endCxn id="10" idx="2"/>
          </p:cNvCxnSpPr>
          <p:nvPr/>
        </p:nvCxnSpPr>
        <p:spPr>
          <a:xfrm>
            <a:off x="4038600" y="4305300"/>
            <a:ext cx="1295400" cy="1588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stCxn id="9" idx="6"/>
            <a:endCxn id="11" idx="2"/>
          </p:cNvCxnSpPr>
          <p:nvPr/>
        </p:nvCxnSpPr>
        <p:spPr>
          <a:xfrm flipV="1">
            <a:off x="4038600" y="4914900"/>
            <a:ext cx="1752600" cy="76200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3429000" y="4126468"/>
            <a:ext cx="385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</a:t>
            </a:r>
            <a:r>
              <a:rPr lang="en-US" baseline="-25000" dirty="0" smtClean="0"/>
              <a:t>1</a:t>
            </a:r>
            <a:endParaRPr lang="en-US" baseline="-25000" dirty="0"/>
          </a:p>
        </p:txBody>
      </p:sp>
      <p:sp>
        <p:nvSpPr>
          <p:cNvPr id="17" name="TextBox 16"/>
          <p:cNvSpPr txBox="1"/>
          <p:nvPr/>
        </p:nvSpPr>
        <p:spPr>
          <a:xfrm>
            <a:off x="3429000" y="4812268"/>
            <a:ext cx="385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</a:t>
            </a:r>
            <a:r>
              <a:rPr lang="en-US" baseline="-25000" dirty="0" smtClean="0"/>
              <a:t>2</a:t>
            </a:r>
            <a:endParaRPr lang="en-US" baseline="-25000" dirty="0"/>
          </a:p>
        </p:txBody>
      </p:sp>
      <p:sp>
        <p:nvSpPr>
          <p:cNvPr id="18" name="TextBox 17"/>
          <p:cNvSpPr txBox="1"/>
          <p:nvPr/>
        </p:nvSpPr>
        <p:spPr>
          <a:xfrm>
            <a:off x="5562600" y="4126468"/>
            <a:ext cx="385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q</a:t>
            </a:r>
            <a:r>
              <a:rPr lang="en-US" baseline="-25000" dirty="0" smtClean="0"/>
              <a:t>1</a:t>
            </a:r>
            <a:endParaRPr lang="en-US" baseline="-25000" dirty="0"/>
          </a:p>
        </p:txBody>
      </p:sp>
      <p:sp>
        <p:nvSpPr>
          <p:cNvPr id="20" name="TextBox 19"/>
          <p:cNvSpPr txBox="1"/>
          <p:nvPr/>
        </p:nvSpPr>
        <p:spPr>
          <a:xfrm>
            <a:off x="6015758" y="4724400"/>
            <a:ext cx="385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q</a:t>
            </a:r>
            <a:r>
              <a:rPr lang="en-US" baseline="-25000" dirty="0" smtClean="0"/>
              <a:t>2</a:t>
            </a:r>
            <a:endParaRPr lang="en-US" baseline="-25000" dirty="0"/>
          </a:p>
        </p:txBody>
      </p:sp>
      <p:sp>
        <p:nvSpPr>
          <p:cNvPr id="21" name="Oval 20"/>
          <p:cNvSpPr/>
          <p:nvPr/>
        </p:nvSpPr>
        <p:spPr>
          <a:xfrm>
            <a:off x="3276600" y="3886200"/>
            <a:ext cx="1219200" cy="16002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5105400" y="3886200"/>
            <a:ext cx="1371600" cy="16002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2895600" y="4495800"/>
            <a:ext cx="303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6553200" y="4419600"/>
            <a:ext cx="340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Q</a:t>
            </a:r>
            <a:endParaRPr lang="en-US" dirty="0"/>
          </a:p>
        </p:txBody>
      </p:sp>
      <p:cxnSp>
        <p:nvCxnSpPr>
          <p:cNvPr id="26" name="Straight Connector 25"/>
          <p:cNvCxnSpPr>
            <a:stCxn id="8" idx="4"/>
            <a:endCxn id="9" idx="0"/>
          </p:cNvCxnSpPr>
          <p:nvPr/>
        </p:nvCxnSpPr>
        <p:spPr>
          <a:xfrm rot="5400000">
            <a:off x="3695700" y="4648200"/>
            <a:ext cx="457200" cy="1588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stCxn id="10" idx="4"/>
            <a:endCxn id="11" idx="0"/>
          </p:cNvCxnSpPr>
          <p:nvPr/>
        </p:nvCxnSpPr>
        <p:spPr>
          <a:xfrm rot="16200000" flipH="1">
            <a:off x="5486400" y="4381500"/>
            <a:ext cx="381000" cy="45720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Preliminary results: correspondence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8/31/2011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Oliver van Kaick - Knowledge-driven Shape Correspondence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F9121D-59CE-444D-B79C-A385515172B4}" type="slidenum">
              <a:rPr lang="en-US"/>
              <a:pPr>
                <a:defRPr/>
              </a:pPr>
              <a:t>33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1" y="1371599"/>
            <a:ext cx="3295443" cy="23317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1371599"/>
            <a:ext cx="4127194" cy="23317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3916680"/>
            <a:ext cx="3110126" cy="23317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3916680"/>
            <a:ext cx="2900911" cy="23317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Partial matching in anatomical data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8/31/2011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Oliver van Kaick - Knowledge-driven Shape Correspondence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F9121D-59CE-444D-B79C-A385515172B4}" type="slidenum">
              <a:rPr lang="en-US"/>
              <a:pPr>
                <a:defRPr/>
              </a:pPr>
              <a:t>34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910" y="1773273"/>
            <a:ext cx="1748812" cy="179459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2453" y="1865758"/>
            <a:ext cx="1291008" cy="16585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146" y="4166886"/>
            <a:ext cx="2182695" cy="191500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4211307"/>
            <a:ext cx="2384159" cy="182616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9685" y="4189920"/>
            <a:ext cx="2384159" cy="186893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395113" y="6129555"/>
            <a:ext cx="25127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Adapted from Su et al. 2009</a:t>
            </a:r>
            <a:endParaRPr lang="en-CA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14369" y="1295400"/>
            <a:ext cx="1677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Original CT scan</a:t>
            </a:r>
            <a:endParaRPr lang="en-CA" dirty="0"/>
          </a:p>
        </p:txBody>
      </p:sp>
      <p:sp>
        <p:nvSpPr>
          <p:cNvPr id="15" name="TextBox 14"/>
          <p:cNvSpPr txBox="1"/>
          <p:nvPr/>
        </p:nvSpPr>
        <p:spPr>
          <a:xfrm>
            <a:off x="3754027" y="1295400"/>
            <a:ext cx="22878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Reconstructed complete 3D model</a:t>
            </a:r>
            <a:endParaRPr lang="en-CA" dirty="0"/>
          </a:p>
        </p:txBody>
      </p:sp>
      <p:sp>
        <p:nvSpPr>
          <p:cNvPr id="16" name="TextBox 15"/>
          <p:cNvSpPr txBox="1"/>
          <p:nvPr/>
        </p:nvSpPr>
        <p:spPr>
          <a:xfrm>
            <a:off x="1170105" y="3827862"/>
            <a:ext cx="19437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Stereoscopic video</a:t>
            </a:r>
            <a:endParaRPr lang="en-CA" dirty="0"/>
          </a:p>
        </p:txBody>
      </p:sp>
      <p:sp>
        <p:nvSpPr>
          <p:cNvPr id="17" name="TextBox 16"/>
          <p:cNvSpPr txBox="1"/>
          <p:nvPr/>
        </p:nvSpPr>
        <p:spPr>
          <a:xfrm>
            <a:off x="3621144" y="3827862"/>
            <a:ext cx="2304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Surface reconstruction</a:t>
            </a:r>
            <a:endParaRPr lang="en-CA" dirty="0"/>
          </a:p>
        </p:txBody>
      </p:sp>
      <p:sp>
        <p:nvSpPr>
          <p:cNvPr id="19" name="TextBox 18"/>
          <p:cNvSpPr txBox="1"/>
          <p:nvPr/>
        </p:nvSpPr>
        <p:spPr>
          <a:xfrm>
            <a:off x="6802966" y="3827862"/>
            <a:ext cx="1757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Final registration</a:t>
            </a:r>
            <a:endParaRPr lang="en-CA" dirty="0"/>
          </a:p>
        </p:txBody>
      </p:sp>
      <p:sp>
        <p:nvSpPr>
          <p:cNvPr id="22" name="TextBox 21"/>
          <p:cNvSpPr txBox="1"/>
          <p:nvPr/>
        </p:nvSpPr>
        <p:spPr>
          <a:xfrm rot="16200000">
            <a:off x="18205" y="2520131"/>
            <a:ext cx="14565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Pre-operative</a:t>
            </a:r>
            <a:endParaRPr lang="en-CA" dirty="0"/>
          </a:p>
        </p:txBody>
      </p:sp>
      <p:sp>
        <p:nvSpPr>
          <p:cNvPr id="23" name="TextBox 22"/>
          <p:cNvSpPr txBox="1"/>
          <p:nvPr/>
        </p:nvSpPr>
        <p:spPr>
          <a:xfrm rot="16200000">
            <a:off x="-34791" y="5065937"/>
            <a:ext cx="15625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During surgery</a:t>
            </a:r>
            <a:endParaRPr lang="en-CA" dirty="0"/>
          </a:p>
        </p:txBody>
      </p:sp>
      <p:sp>
        <p:nvSpPr>
          <p:cNvPr id="12297" name="TextBox 12296"/>
          <p:cNvSpPr txBox="1"/>
          <p:nvPr/>
        </p:nvSpPr>
        <p:spPr>
          <a:xfrm>
            <a:off x="3092232" y="4862779"/>
            <a:ext cx="5100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800" dirty="0" smtClean="0"/>
              <a:t>→</a:t>
            </a:r>
            <a:endParaRPr lang="en-CA" sz="2800" dirty="0"/>
          </a:p>
        </p:txBody>
      </p:sp>
      <p:sp>
        <p:nvSpPr>
          <p:cNvPr id="43" name="TextBox 42"/>
          <p:cNvSpPr txBox="1"/>
          <p:nvPr/>
        </p:nvSpPr>
        <p:spPr>
          <a:xfrm>
            <a:off x="5966924" y="4876800"/>
            <a:ext cx="5100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800" dirty="0" smtClean="0"/>
              <a:t>→</a:t>
            </a:r>
            <a:endParaRPr lang="en-CA" sz="2800" dirty="0"/>
          </a:p>
        </p:txBody>
      </p:sp>
      <p:sp>
        <p:nvSpPr>
          <p:cNvPr id="44" name="TextBox 43"/>
          <p:cNvSpPr txBox="1"/>
          <p:nvPr/>
        </p:nvSpPr>
        <p:spPr>
          <a:xfrm>
            <a:off x="3244632" y="2372380"/>
            <a:ext cx="5100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800" dirty="0" smtClean="0"/>
              <a:t>→</a:t>
            </a:r>
            <a:endParaRPr lang="en-CA" sz="2800" dirty="0"/>
          </a:p>
        </p:txBody>
      </p:sp>
      <p:cxnSp>
        <p:nvCxnSpPr>
          <p:cNvPr id="12299" name="Straight Arrow Connector 12298"/>
          <p:cNvCxnSpPr/>
          <p:nvPr/>
        </p:nvCxnSpPr>
        <p:spPr>
          <a:xfrm>
            <a:off x="5925814" y="2633990"/>
            <a:ext cx="1543314" cy="953031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 rot="2100000">
            <a:off x="7230723" y="3336980"/>
            <a:ext cx="5100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800" dirty="0" smtClean="0"/>
              <a:t>→</a:t>
            </a:r>
            <a:endParaRPr lang="en-CA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9" grpId="0"/>
      <p:bldP spid="23" grpId="0"/>
      <p:bldP spid="12297" grpId="0"/>
      <p:bldP spid="43" grpId="0"/>
      <p:bldP spid="44" grpId="0"/>
      <p:bldP spid="4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Anatomical data: thigh muscles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8/31/2011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Oliver van Kaick - Knowledge-driven Shape Correspondence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F9121D-59CE-444D-B79C-A385515172B4}" type="slidenum">
              <a:rPr lang="en-US"/>
              <a:pPr>
                <a:defRPr/>
              </a:pPr>
              <a:t>35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410287" y="6129555"/>
            <a:ext cx="33527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Adapted from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HajGhanbari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et al. 2011</a:t>
            </a:r>
            <a:endParaRPr lang="en-CA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460" y="1448937"/>
            <a:ext cx="2490582" cy="215970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8207" y="1447800"/>
            <a:ext cx="2496600" cy="215970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3805530"/>
            <a:ext cx="2484567" cy="216572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585" y="3824460"/>
            <a:ext cx="2548694" cy="212786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1836" y="1828800"/>
            <a:ext cx="2112564" cy="368898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2810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Preliminary results: anatomical data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8/31/2011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Oliver van Kaick - Knowledge-driven Shape Correspondence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F9121D-59CE-444D-B79C-A385515172B4}" type="slidenum">
              <a:rPr lang="en-US"/>
              <a:pPr>
                <a:defRPr/>
              </a:pPr>
              <a:t>36</a:t>
            </a:fld>
            <a:endParaRPr lang="en-US"/>
          </a:p>
        </p:txBody>
      </p:sp>
      <p:sp>
        <p:nvSpPr>
          <p:cNvPr id="15" name="Content Placeholder 2"/>
          <p:cNvSpPr txBox="1">
            <a:spLocks/>
          </p:cNvSpPr>
          <p:nvPr/>
        </p:nvSpPr>
        <p:spPr bwMode="auto">
          <a:xfrm>
            <a:off x="457200" y="5839200"/>
            <a:ext cx="8229600" cy="71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sz="2800" dirty="0" smtClean="0">
                <a:latin typeface="+mn-lt"/>
                <a:cs typeface="+mn-cs"/>
              </a:rPr>
              <a:t>Collecting curvature: 82% and 96% correct matches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0199"/>
            <a:ext cx="4805449" cy="36027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487" y="1600201"/>
            <a:ext cx="4802313" cy="360038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693833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Preliminary results: anatomical data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8/31/2011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Oliver van Kaick - Knowledge-driven Shape Correspondence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F9121D-59CE-444D-B79C-A385515172B4}" type="slidenum">
              <a:rPr lang="en-US"/>
              <a:pPr>
                <a:defRPr/>
              </a:pPr>
              <a:t>37</a:t>
            </a:fld>
            <a:endParaRPr lang="en-US"/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457200" y="5839200"/>
            <a:ext cx="8229600" cy="71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sz="2800" dirty="0" smtClean="0">
                <a:latin typeface="+mn-lt"/>
                <a:cs typeface="+mn-cs"/>
              </a:rPr>
              <a:t>Two different muscles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630" y="1149086"/>
            <a:ext cx="5824740" cy="47183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/>
            <a:r>
              <a:rPr lang="en-US" b="1" dirty="0" smtClean="0"/>
              <a:t>Knowledge-driven</a:t>
            </a:r>
            <a:r>
              <a:rPr lang="en-US" dirty="0" smtClean="0"/>
              <a:t> approaches for shape correspondence: </a:t>
            </a:r>
            <a:r>
              <a:rPr lang="en-US" b="1" dirty="0" smtClean="0"/>
              <a:t>supervised</a:t>
            </a:r>
            <a:r>
              <a:rPr lang="en-US" dirty="0" smtClean="0"/>
              <a:t> and </a:t>
            </a:r>
            <a:r>
              <a:rPr lang="en-US" b="1" dirty="0" smtClean="0"/>
              <a:t>unsupervised</a:t>
            </a:r>
          </a:p>
          <a:p>
            <a:pPr marL="514350" indent="-514350"/>
            <a:r>
              <a:rPr lang="en-US" dirty="0" smtClean="0"/>
              <a:t>Shape descriptors designed for </a:t>
            </a:r>
            <a:r>
              <a:rPr lang="en-US" b="1" dirty="0" smtClean="0"/>
              <a:t>partial matching </a:t>
            </a:r>
            <a:r>
              <a:rPr lang="en-US" dirty="0" smtClean="0"/>
              <a:t>by using </a:t>
            </a:r>
            <a:r>
              <a:rPr lang="en-US" b="1" dirty="0" smtClean="0"/>
              <a:t>pairs of points</a:t>
            </a:r>
          </a:p>
          <a:p>
            <a:pPr marL="914400" lvl="1" indent="-514350"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8/31/2011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Oliver van Kaick - Knowledge-driven Shape Correspondence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A4A652D-FC1F-4FBA-AA85-B1F90EA6C8B7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  <p:pic>
        <p:nvPicPr>
          <p:cNvPr id="7" name="Picture 8" descr="teaser_v2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48563" y="1905000"/>
            <a:ext cx="144145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47013" y="3311525"/>
            <a:ext cx="328612" cy="97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270875" y="3159125"/>
            <a:ext cx="720725" cy="117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Quantitative testing of the descriptors for </a:t>
            </a:r>
            <a:r>
              <a:rPr lang="en-US" b="1" dirty="0" smtClean="0"/>
              <a:t>partial matching</a:t>
            </a:r>
            <a:endParaRPr lang="en-US" dirty="0" smtClean="0"/>
          </a:p>
          <a:p>
            <a:r>
              <a:rPr lang="en-US" dirty="0" smtClean="0"/>
              <a:t>Extension of the descriptors to </a:t>
            </a:r>
            <a:r>
              <a:rPr lang="en-US" b="1" dirty="0" smtClean="0"/>
              <a:t>other domains</a:t>
            </a:r>
          </a:p>
          <a:p>
            <a:r>
              <a:rPr lang="en-US" dirty="0" smtClean="0"/>
              <a:t>How does the </a:t>
            </a:r>
            <a:r>
              <a:rPr lang="en-US" b="1" dirty="0" smtClean="0"/>
              <a:t>sampling of feature points</a:t>
            </a:r>
            <a:r>
              <a:rPr lang="en-US" dirty="0" smtClean="0"/>
              <a:t> affect the shape descriptors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8/31/2011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Oliver van Kaick - Knowledge-driven Shape Correspondence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A4A652D-FC1F-4FBA-AA85-B1F90EA6C8B7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Shape Correspondence</a:t>
            </a:r>
          </a:p>
        </p:txBody>
      </p:sp>
      <p:sp>
        <p:nvSpPr>
          <p:cNvPr id="6147" name="Content Placeholder 2"/>
          <p:cNvSpPr>
            <a:spLocks noGrp="1"/>
          </p:cNvSpPr>
          <p:nvPr>
            <p:ph idx="1"/>
          </p:nvPr>
        </p:nvSpPr>
        <p:spPr>
          <a:xfrm>
            <a:off x="457200" y="5410200"/>
            <a:ext cx="8229600" cy="715963"/>
          </a:xfrm>
        </p:spPr>
        <p:txBody>
          <a:bodyPr/>
          <a:lstStyle/>
          <a:p>
            <a:pPr algn="ctr">
              <a:buNone/>
            </a:pPr>
            <a:r>
              <a:rPr lang="en-US" sz="2800" dirty="0" smtClean="0"/>
              <a:t>Meaningful relation between shape elements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8/31/2011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Oliver van Kaick - Knowledge-driven Shape Correspondence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E10AC8-2B6D-4381-8D86-669CEF1AA819}" type="slidenum">
              <a:rPr lang="en-US"/>
              <a:pPr>
                <a:defRPr/>
              </a:pPr>
              <a:t>4</a:t>
            </a:fld>
            <a:endParaRPr lang="en-US"/>
          </a:p>
        </p:txBody>
      </p:sp>
      <p:pic>
        <p:nvPicPr>
          <p:cNvPr id="7" name="Picture 6" descr="corresp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2100" y="1682241"/>
            <a:ext cx="6019800" cy="32707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xfrm>
            <a:off x="457200" y="2590800"/>
            <a:ext cx="8229600" cy="1143000"/>
          </a:xfrm>
        </p:spPr>
        <p:txBody>
          <a:bodyPr/>
          <a:lstStyle/>
          <a:p>
            <a:r>
              <a:rPr lang="en-US" dirty="0" smtClean="0"/>
              <a:t>Thank you!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8/31/2011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Oliver van Kaick - Knowledge-driven Shape Correspondence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14E70D-B646-4358-965B-C758E3FA09A4}" type="slidenum">
              <a:rPr lang="en-US"/>
              <a:pPr>
                <a:defRPr/>
              </a:pPr>
              <a:t>40</a:t>
            </a:fld>
            <a:endParaRPr lang="en-US"/>
          </a:p>
        </p:txBody>
      </p:sp>
      <p:pic>
        <p:nvPicPr>
          <p:cNvPr id="7" name="Picture 6" descr="tease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800" y="381000"/>
            <a:ext cx="3314700" cy="2209800"/>
          </a:xfrm>
          <a:prstGeom prst="rect">
            <a:avLst/>
          </a:prstGeom>
        </p:spPr>
      </p:pic>
      <p:pic>
        <p:nvPicPr>
          <p:cNvPr id="8" name="Picture 7" descr="partdesc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0" y="3886200"/>
            <a:ext cx="3625903" cy="2286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715000" y="5943600"/>
            <a:ext cx="2743200" cy="381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228600"/>
            <a:ext cx="2971571" cy="242987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810000"/>
            <a:ext cx="2900911" cy="23317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>
          <a:xfrm>
            <a:off x="457200" y="2590800"/>
            <a:ext cx="8229600" cy="1143000"/>
          </a:xfrm>
        </p:spPr>
        <p:txBody>
          <a:bodyPr/>
          <a:lstStyle/>
          <a:p>
            <a:r>
              <a:rPr lang="en-US" smtClean="0"/>
              <a:t>Appendix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8/31/2011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Oliver van Kaick - Knowledge-driven Shape Correspondence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2A68E4A-7AE7-497B-8199-6EEB362F5E7E}" type="slidenum">
              <a:rPr lang="en-US"/>
              <a:pPr>
                <a:defRPr/>
              </a:pPr>
              <a:t>41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Limitations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8/31/2011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Oliver van Kaick - Knowledge-driven Shape Correspondence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F9121D-59CE-444D-B79C-A385515172B4}" type="slidenum">
              <a:rPr lang="en-US"/>
              <a:pPr>
                <a:defRPr/>
              </a:pPr>
              <a:t>42</a:t>
            </a:fld>
            <a:endParaRPr lang="en-US"/>
          </a:p>
        </p:txBody>
      </p:sp>
      <p:pic>
        <p:nvPicPr>
          <p:cNvPr id="10" name="Picture 9" descr="shortcut1b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4095" y="1255323"/>
            <a:ext cx="2752105" cy="4535877"/>
          </a:xfrm>
          <a:prstGeom prst="rect">
            <a:avLst/>
          </a:prstGeom>
        </p:spPr>
      </p:pic>
      <p:pic>
        <p:nvPicPr>
          <p:cNvPr id="12" name="Picture 11" descr="shortcut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400" y="1255323"/>
            <a:ext cx="2752105" cy="4535877"/>
          </a:xfrm>
          <a:prstGeom prst="rect">
            <a:avLst/>
          </a:prstGeom>
        </p:spPr>
      </p:pic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457200" y="5867400"/>
            <a:ext cx="8229600" cy="71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sz="2800" dirty="0" smtClean="0">
                <a:latin typeface="+mn-lt"/>
                <a:cs typeface="+mn-cs"/>
              </a:rPr>
              <a:t>Topological shortcuts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381000" y="3581400"/>
            <a:ext cx="830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Statistical shape modeling</a:t>
            </a:r>
          </a:p>
          <a:p>
            <a:pPr algn="ctr"/>
            <a:endParaRPr lang="en-US" sz="1200" dirty="0" smtClean="0"/>
          </a:p>
        </p:txBody>
      </p:sp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Applications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8/31/2011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Oliver van Kaick - Knowledge-driven Shape Correspondence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C02FB3-4556-4DCE-97F4-303DB76E51D2}" type="slidenum">
              <a:rPr lang="en-US"/>
              <a:pPr>
                <a:defRPr/>
              </a:pPr>
              <a:t>5</a:t>
            </a:fld>
            <a:endParaRPr lang="en-US"/>
          </a:p>
        </p:txBody>
      </p:sp>
      <p:pic>
        <p:nvPicPr>
          <p:cNvPr id="19" name="Picture 18" descr="apps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5361" y="1660872"/>
            <a:ext cx="2417279" cy="986190"/>
          </a:xfrm>
          <a:prstGeom prst="rect">
            <a:avLst/>
          </a:prstGeom>
        </p:spPr>
      </p:pic>
      <p:pic>
        <p:nvPicPr>
          <p:cNvPr id="20" name="Picture 19" descr="apps4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45248" y="1689156"/>
            <a:ext cx="3403152" cy="929622"/>
          </a:xfrm>
          <a:prstGeom prst="rect">
            <a:avLst/>
          </a:prstGeom>
        </p:spPr>
      </p:pic>
      <p:pic>
        <p:nvPicPr>
          <p:cNvPr id="21" name="Picture 20" descr="apps5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38900" y="1606851"/>
            <a:ext cx="2362200" cy="1094232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342900" y="2743200"/>
            <a:ext cx="2362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Texture mapping</a:t>
            </a:r>
          </a:p>
          <a:p>
            <a:pPr algn="ctr"/>
            <a:r>
              <a:rPr lang="en-US" sz="1200" dirty="0" err="1" smtClean="0"/>
              <a:t>Kraevoy</a:t>
            </a:r>
            <a:r>
              <a:rPr lang="en-US" sz="1200" dirty="0" smtClean="0"/>
              <a:t> et al. SIG 2003</a:t>
            </a:r>
            <a:endParaRPr lang="en-US" sz="1200" dirty="0"/>
          </a:p>
        </p:txBody>
      </p:sp>
      <p:sp>
        <p:nvSpPr>
          <p:cNvPr id="24" name="TextBox 23"/>
          <p:cNvSpPr txBox="1"/>
          <p:nvPr/>
        </p:nvSpPr>
        <p:spPr>
          <a:xfrm>
            <a:off x="6400800" y="2819400"/>
            <a:ext cx="2438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 smtClean="0"/>
              <a:t>Morphable</a:t>
            </a:r>
            <a:r>
              <a:rPr lang="en-US" sz="1600" dirty="0" smtClean="0"/>
              <a:t> faces</a:t>
            </a:r>
          </a:p>
          <a:p>
            <a:pPr algn="ctr"/>
            <a:r>
              <a:rPr lang="en-US" sz="1200" dirty="0" err="1" smtClean="0"/>
              <a:t>Blanz</a:t>
            </a:r>
            <a:r>
              <a:rPr lang="en-US" sz="1200" dirty="0" smtClean="0"/>
              <a:t> et al. SIG 1999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870424" y="2743200"/>
            <a:ext cx="3352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Attribute transfer</a:t>
            </a:r>
          </a:p>
          <a:p>
            <a:pPr algn="ctr"/>
            <a:r>
              <a:rPr lang="en-US" sz="1200" dirty="0" smtClean="0"/>
              <a:t>Sumner et al. SIG 2004</a:t>
            </a:r>
            <a:endParaRPr lang="en-US" sz="1200" dirty="0"/>
          </a:p>
        </p:txBody>
      </p:sp>
      <p:sp>
        <p:nvSpPr>
          <p:cNvPr id="29" name="Rectangle 28"/>
          <p:cNvSpPr/>
          <p:nvPr/>
        </p:nvSpPr>
        <p:spPr>
          <a:xfrm>
            <a:off x="304800" y="1219200"/>
            <a:ext cx="8610600" cy="228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 descr="srivastava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9979" y="4065307"/>
            <a:ext cx="2971800" cy="1315129"/>
          </a:xfrm>
          <a:prstGeom prst="rect">
            <a:avLst/>
          </a:prstGeom>
        </p:spPr>
      </p:pic>
      <p:pic>
        <p:nvPicPr>
          <p:cNvPr id="34" name="Picture 33" descr="dryden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616419" y="4109075"/>
            <a:ext cx="769163" cy="1227592"/>
          </a:xfrm>
          <a:prstGeom prst="rect">
            <a:avLst/>
          </a:prstGeom>
        </p:spPr>
      </p:pic>
      <p:pic>
        <p:nvPicPr>
          <p:cNvPr id="35" name="Picture 34" descr="pizer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81000" y="4018002"/>
            <a:ext cx="1740497" cy="1409738"/>
          </a:xfrm>
          <a:prstGeom prst="rect">
            <a:avLst/>
          </a:prstGeom>
        </p:spPr>
      </p:pic>
      <p:pic>
        <p:nvPicPr>
          <p:cNvPr id="36" name="Picture 35" descr="knee2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556138" y="3981011"/>
            <a:ext cx="1219200" cy="1483720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2362200" y="5666601"/>
            <a:ext cx="152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Davies et al. 2010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413048" y="5666601"/>
            <a:ext cx="1676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 smtClean="0"/>
              <a:t>Pizer</a:t>
            </a:r>
            <a:r>
              <a:rPr lang="en-US" sz="1200" dirty="0" smtClean="0"/>
              <a:t>  et al. 2011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7086600" y="5666601"/>
            <a:ext cx="1828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Dryden and </a:t>
            </a:r>
            <a:r>
              <a:rPr lang="en-US" sz="1200" dirty="0" err="1" smtClean="0"/>
              <a:t>Mardia</a:t>
            </a:r>
            <a:r>
              <a:rPr lang="en-US" sz="1200" dirty="0" smtClean="0"/>
              <a:t>, 1998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4248079" y="5666601"/>
            <a:ext cx="2895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 smtClean="0"/>
              <a:t>Srivastava</a:t>
            </a:r>
            <a:r>
              <a:rPr lang="en-US" sz="1200" dirty="0" smtClean="0"/>
              <a:t>  et al. 2009</a:t>
            </a:r>
          </a:p>
        </p:txBody>
      </p:sp>
      <p:sp>
        <p:nvSpPr>
          <p:cNvPr id="27" name="Rectangle 26"/>
          <p:cNvSpPr/>
          <p:nvPr/>
        </p:nvSpPr>
        <p:spPr>
          <a:xfrm>
            <a:off x="304800" y="3505200"/>
            <a:ext cx="8610600" cy="2514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2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8/31/2011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Oliver van Kaick - Knowledge-driven Shape Correspondence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E10AC8-2B6D-4381-8D86-669CEF1AA819}" type="slidenum">
              <a:rPr lang="en-US"/>
              <a:pPr>
                <a:defRPr/>
              </a:pPr>
              <a:t>6</a:t>
            </a:fld>
            <a:endParaRPr lang="en-US"/>
          </a:p>
        </p:txBody>
      </p:sp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Previous work: content-driven</a:t>
            </a:r>
          </a:p>
        </p:txBody>
      </p:sp>
      <p:pic>
        <p:nvPicPr>
          <p:cNvPr id="8" name="Picture 7" descr="zhan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61931" y="1457980"/>
            <a:ext cx="2528675" cy="1524000"/>
          </a:xfrm>
          <a:prstGeom prst="rect">
            <a:avLst/>
          </a:prstGeom>
        </p:spPr>
      </p:pic>
      <p:pic>
        <p:nvPicPr>
          <p:cNvPr id="9" name="Picture 8" descr="au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66801" y="3896380"/>
            <a:ext cx="2476144" cy="1447800"/>
          </a:xfrm>
          <a:prstGeom prst="rect">
            <a:avLst/>
          </a:prstGeom>
        </p:spPr>
      </p:pic>
      <p:pic>
        <p:nvPicPr>
          <p:cNvPr id="10" name="Picture 9" descr="jain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3400" y="1381780"/>
            <a:ext cx="2951746" cy="1523999"/>
          </a:xfrm>
          <a:prstGeom prst="rect">
            <a:avLst/>
          </a:prstGeom>
        </p:spPr>
      </p:pic>
      <p:pic>
        <p:nvPicPr>
          <p:cNvPr id="11" name="Picture 10" descr="lipman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31314" y="3820180"/>
            <a:ext cx="2355918" cy="1447800"/>
          </a:xfrm>
          <a:prstGeom prst="rect">
            <a:avLst/>
          </a:prstGeom>
        </p:spPr>
      </p:pic>
      <p:pic>
        <p:nvPicPr>
          <p:cNvPr id="12" name="Picture 11" descr="funkhouser2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269873" y="1457981"/>
            <a:ext cx="1270000" cy="1563742"/>
          </a:xfrm>
          <a:prstGeom prst="rect">
            <a:avLst/>
          </a:prstGeom>
        </p:spPr>
      </p:pic>
      <p:pic>
        <p:nvPicPr>
          <p:cNvPr id="13" name="Picture 12" descr="tevs2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602832" y="3972580"/>
            <a:ext cx="1646873" cy="14478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99573" y="3134380"/>
            <a:ext cx="2819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Spectral correspondence</a:t>
            </a:r>
          </a:p>
          <a:p>
            <a:pPr algn="ctr"/>
            <a:r>
              <a:rPr lang="en-US" sz="1200" dirty="0" smtClean="0"/>
              <a:t>Jain et al. IJSM 2007</a:t>
            </a:r>
            <a:endParaRPr lang="en-US" sz="1200" dirty="0"/>
          </a:p>
        </p:txBody>
      </p:sp>
      <p:sp>
        <p:nvSpPr>
          <p:cNvPr id="15" name="TextBox 14"/>
          <p:cNvSpPr txBox="1"/>
          <p:nvPr/>
        </p:nvSpPr>
        <p:spPr>
          <a:xfrm>
            <a:off x="6130868" y="3134380"/>
            <a:ext cx="259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Deformation-driven</a:t>
            </a:r>
          </a:p>
          <a:p>
            <a:pPr algn="ctr"/>
            <a:r>
              <a:rPr lang="en-US" sz="1200" dirty="0" smtClean="0"/>
              <a:t>Zhang et al. SGP 2008</a:t>
            </a:r>
            <a:endParaRPr lang="en-US" sz="1200" dirty="0"/>
          </a:p>
        </p:txBody>
      </p:sp>
      <p:sp>
        <p:nvSpPr>
          <p:cNvPr id="16" name="TextBox 15"/>
          <p:cNvSpPr txBox="1"/>
          <p:nvPr/>
        </p:nvSpPr>
        <p:spPr>
          <a:xfrm>
            <a:off x="3533273" y="3134380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Priority-driven search </a:t>
            </a:r>
          </a:p>
          <a:p>
            <a:pPr algn="ctr"/>
            <a:r>
              <a:rPr lang="en-US" sz="1200" dirty="0" err="1" smtClean="0"/>
              <a:t>Funkhouser</a:t>
            </a:r>
            <a:r>
              <a:rPr lang="en-US" sz="1200" dirty="0" smtClean="0"/>
              <a:t> et al. SGP 2006</a:t>
            </a:r>
            <a:endParaRPr lang="en-US" sz="1200" dirty="0"/>
          </a:p>
        </p:txBody>
      </p:sp>
      <p:sp>
        <p:nvSpPr>
          <p:cNvPr id="17" name="TextBox 16"/>
          <p:cNvSpPr txBox="1"/>
          <p:nvPr/>
        </p:nvSpPr>
        <p:spPr>
          <a:xfrm>
            <a:off x="3685673" y="5496580"/>
            <a:ext cx="2438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Electors voting</a:t>
            </a:r>
          </a:p>
          <a:p>
            <a:pPr algn="ctr"/>
            <a:r>
              <a:rPr lang="en-US" sz="1200" dirty="0" smtClean="0"/>
              <a:t>Au et al. EG 2010</a:t>
            </a:r>
            <a:endParaRPr lang="en-US" sz="1200" dirty="0"/>
          </a:p>
        </p:txBody>
      </p:sp>
      <p:sp>
        <p:nvSpPr>
          <p:cNvPr id="18" name="TextBox 17"/>
          <p:cNvSpPr txBox="1"/>
          <p:nvPr/>
        </p:nvSpPr>
        <p:spPr>
          <a:xfrm>
            <a:off x="675773" y="5496580"/>
            <a:ext cx="2667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 smtClean="0"/>
              <a:t>Möbius</a:t>
            </a:r>
            <a:r>
              <a:rPr lang="en-US" sz="1600" dirty="0" smtClean="0"/>
              <a:t> voting</a:t>
            </a:r>
          </a:p>
          <a:p>
            <a:pPr algn="ctr"/>
            <a:r>
              <a:rPr lang="en-US" sz="1200" dirty="0" err="1" smtClean="0"/>
              <a:t>Lipman</a:t>
            </a:r>
            <a:r>
              <a:rPr lang="en-US" sz="1200" dirty="0" smtClean="0"/>
              <a:t> et al. SIG 2009</a:t>
            </a:r>
            <a:endParaRPr lang="en-US" sz="1200" dirty="0"/>
          </a:p>
        </p:txBody>
      </p:sp>
      <p:sp>
        <p:nvSpPr>
          <p:cNvPr id="19" name="TextBox 18"/>
          <p:cNvSpPr txBox="1"/>
          <p:nvPr/>
        </p:nvSpPr>
        <p:spPr>
          <a:xfrm>
            <a:off x="6283268" y="5496580"/>
            <a:ext cx="228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Landmark sampling</a:t>
            </a:r>
          </a:p>
          <a:p>
            <a:pPr algn="ctr"/>
            <a:r>
              <a:rPr lang="en-US" sz="1200" dirty="0" err="1" smtClean="0"/>
              <a:t>Tevs</a:t>
            </a:r>
            <a:r>
              <a:rPr lang="en-US" sz="1200" dirty="0" smtClean="0"/>
              <a:t> et al. EG 2011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8/31/2011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Oliver van Kaick - Knowledge-driven Shape Correspondence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E10AC8-2B6D-4381-8D86-669CEF1AA819}" type="slidenum">
              <a:rPr lang="en-US"/>
              <a:pPr>
                <a:defRPr/>
              </a:pPr>
              <a:t>7</a:t>
            </a:fld>
            <a:endParaRPr lang="en-US"/>
          </a:p>
        </p:txBody>
      </p:sp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Previous work: content-driven</a:t>
            </a:r>
          </a:p>
        </p:txBody>
      </p:sp>
      <p:grpSp>
        <p:nvGrpSpPr>
          <p:cNvPr id="61" name="Group 60"/>
          <p:cNvGrpSpPr/>
          <p:nvPr/>
        </p:nvGrpSpPr>
        <p:grpSpPr>
          <a:xfrm>
            <a:off x="2438400" y="4419600"/>
            <a:ext cx="3997758" cy="1600200"/>
            <a:chOff x="4917642" y="4419600"/>
            <a:chExt cx="3997758" cy="1600200"/>
          </a:xfrm>
        </p:grpSpPr>
        <p:sp>
          <p:nvSpPr>
            <p:cNvPr id="20" name="Oval 19"/>
            <p:cNvSpPr/>
            <p:nvPr/>
          </p:nvSpPr>
          <p:spPr>
            <a:xfrm>
              <a:off x="5832042" y="4724400"/>
              <a:ext cx="228600" cy="2286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5832042" y="5410200"/>
              <a:ext cx="228600" cy="2286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7356042" y="4724400"/>
              <a:ext cx="228600" cy="2286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/>
            <p:cNvSpPr/>
            <p:nvPr/>
          </p:nvSpPr>
          <p:spPr>
            <a:xfrm>
              <a:off x="7813242" y="5334000"/>
              <a:ext cx="228600" cy="2286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4" name="Straight Connector 23"/>
            <p:cNvCxnSpPr>
              <a:stCxn id="20" idx="6"/>
              <a:endCxn id="22" idx="2"/>
            </p:cNvCxnSpPr>
            <p:nvPr/>
          </p:nvCxnSpPr>
          <p:spPr>
            <a:xfrm>
              <a:off x="6060642" y="4838700"/>
              <a:ext cx="1295400" cy="1588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>
              <a:stCxn id="21" idx="6"/>
              <a:endCxn id="23" idx="2"/>
            </p:cNvCxnSpPr>
            <p:nvPr/>
          </p:nvCxnSpPr>
          <p:spPr>
            <a:xfrm flipV="1">
              <a:off x="6060642" y="5448300"/>
              <a:ext cx="1752600" cy="76200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/>
            <p:cNvSpPr txBox="1"/>
            <p:nvPr/>
          </p:nvSpPr>
          <p:spPr>
            <a:xfrm>
              <a:off x="5451042" y="4659868"/>
              <a:ext cx="3850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p</a:t>
              </a:r>
              <a:r>
                <a:rPr lang="en-US" baseline="-25000" dirty="0" smtClean="0"/>
                <a:t>1</a:t>
              </a:r>
              <a:endParaRPr lang="en-US" baseline="-25000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451042" y="5345668"/>
              <a:ext cx="3850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p</a:t>
              </a:r>
              <a:r>
                <a:rPr lang="en-US" baseline="-25000" dirty="0" smtClean="0"/>
                <a:t>2</a:t>
              </a:r>
              <a:endParaRPr lang="en-US" baseline="-25000" dirty="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7584642" y="4659868"/>
              <a:ext cx="3850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q</a:t>
              </a:r>
              <a:r>
                <a:rPr lang="en-US" baseline="-25000" dirty="0" smtClean="0"/>
                <a:t>1</a:t>
              </a:r>
              <a:endParaRPr lang="en-US" baseline="-25000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8037800" y="5257800"/>
              <a:ext cx="3850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q</a:t>
              </a:r>
              <a:r>
                <a:rPr lang="en-US" baseline="-25000" dirty="0" smtClean="0"/>
                <a:t>2</a:t>
              </a:r>
              <a:endParaRPr lang="en-US" baseline="-25000" dirty="0"/>
            </a:p>
          </p:txBody>
        </p:sp>
        <p:sp>
          <p:nvSpPr>
            <p:cNvPr id="30" name="Oval 29"/>
            <p:cNvSpPr/>
            <p:nvPr/>
          </p:nvSpPr>
          <p:spPr>
            <a:xfrm>
              <a:off x="5298642" y="4419600"/>
              <a:ext cx="1219200" cy="160020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7127442" y="4419600"/>
              <a:ext cx="1371600" cy="1600200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4917642" y="5029200"/>
              <a:ext cx="3032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P</a:t>
              </a:r>
              <a:endParaRPr lang="en-US" dirty="0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8575242" y="4953000"/>
              <a:ext cx="3401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Q</a:t>
              </a:r>
              <a:endParaRPr lang="en-US" dirty="0"/>
            </a:p>
          </p:txBody>
        </p:sp>
        <p:cxnSp>
          <p:nvCxnSpPr>
            <p:cNvPr id="34" name="Straight Connector 33"/>
            <p:cNvCxnSpPr>
              <a:stCxn id="20" idx="4"/>
              <a:endCxn id="21" idx="0"/>
            </p:cNvCxnSpPr>
            <p:nvPr/>
          </p:nvCxnSpPr>
          <p:spPr>
            <a:xfrm rot="5400000">
              <a:off x="5717742" y="5181600"/>
              <a:ext cx="457200" cy="1588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>
              <a:stCxn id="22" idx="4"/>
              <a:endCxn id="23" idx="0"/>
            </p:cNvCxnSpPr>
            <p:nvPr/>
          </p:nvCxnSpPr>
          <p:spPr>
            <a:xfrm rot="16200000" flipH="1">
              <a:off x="7508442" y="4914900"/>
              <a:ext cx="381000" cy="45720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TextBox 35"/>
          <p:cNvSpPr txBox="1"/>
          <p:nvPr/>
        </p:nvSpPr>
        <p:spPr>
          <a:xfrm>
            <a:off x="3432356" y="1524000"/>
            <a:ext cx="20098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Feature matching</a:t>
            </a:r>
            <a:endParaRPr lang="en-US" sz="2000" dirty="0"/>
          </a:p>
        </p:txBody>
      </p:sp>
      <p:pic>
        <p:nvPicPr>
          <p:cNvPr id="60" name="Picture 59" descr="corresp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7079" y="2133601"/>
            <a:ext cx="3200400" cy="17388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8/31/2011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Oliver van Kaick - Knowledge-driven Shape Correspondence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E10AC8-2B6D-4381-8D86-669CEF1AA819}" type="slidenum">
              <a:rPr lang="en-US"/>
              <a:pPr>
                <a:defRPr/>
              </a:pPr>
              <a:t>8</a:t>
            </a:fld>
            <a:endParaRPr lang="en-US"/>
          </a:p>
        </p:txBody>
      </p:sp>
      <p:pic>
        <p:nvPicPr>
          <p:cNvPr id="7" name="Picture 6" descr="corresp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9318" y="1775693"/>
            <a:ext cx="4653173" cy="3558307"/>
          </a:xfrm>
          <a:prstGeom prst="rect">
            <a:avLst/>
          </a:prstGeom>
        </p:spPr>
      </p:pic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Content-driven methods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8/31/2011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Oliver van Kaick - Knowledge-driven Shape Correspondence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E10AC8-2B6D-4381-8D86-669CEF1AA819}" type="slidenum">
              <a:rPr lang="en-US"/>
              <a:pPr>
                <a:defRPr/>
              </a:pPr>
              <a:t>9</a:t>
            </a:fld>
            <a:endParaRPr lang="en-US"/>
          </a:p>
        </p:txBody>
      </p:sp>
      <p:pic>
        <p:nvPicPr>
          <p:cNvPr id="7" name="Picture 6" descr="corresp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9318" y="1775693"/>
            <a:ext cx="4653173" cy="3558307"/>
          </a:xfrm>
          <a:prstGeom prst="rect">
            <a:avLst/>
          </a:prstGeom>
        </p:spPr>
      </p:pic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Content-driven methods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1764</TotalTime>
  <Words>917</Words>
  <Application>Microsoft Office PowerPoint</Application>
  <PresentationFormat>On-screen Show (4:3)</PresentationFormat>
  <Paragraphs>264</Paragraphs>
  <Slides>42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3" baseType="lpstr">
      <vt:lpstr>Office Theme</vt:lpstr>
      <vt:lpstr>Knowledge-driven shape correspondence Descriptors for partial matching</vt:lpstr>
      <vt:lpstr>Outline</vt:lpstr>
      <vt:lpstr>Shape Correspondence</vt:lpstr>
      <vt:lpstr>Shape Correspondence</vt:lpstr>
      <vt:lpstr>Applications</vt:lpstr>
      <vt:lpstr>Previous work: content-driven</vt:lpstr>
      <vt:lpstr>Previous work: content-driven</vt:lpstr>
      <vt:lpstr>Content-driven methods</vt:lpstr>
      <vt:lpstr>Content-driven methods</vt:lpstr>
      <vt:lpstr>Content-driven methods</vt:lpstr>
      <vt:lpstr>First challenge: shape variability</vt:lpstr>
      <vt:lpstr>Incorporation of knowledge</vt:lpstr>
      <vt:lpstr>Knowledge-driven methods</vt:lpstr>
      <vt:lpstr>Supervised shape correspondence</vt:lpstr>
      <vt:lpstr>Supervised shape correspondence</vt:lpstr>
      <vt:lpstr>Supervised shape correspondence</vt:lpstr>
      <vt:lpstr>Supervised shape correspondence</vt:lpstr>
      <vt:lpstr>Unsupervised co-segmentation</vt:lpstr>
      <vt:lpstr>Unsupervised co-segmentation</vt:lpstr>
      <vt:lpstr>Unsupervised co-segmentation</vt:lpstr>
      <vt:lpstr>Unsupervised co-segmentation</vt:lpstr>
      <vt:lpstr>Unsupervised co-segmentation</vt:lpstr>
      <vt:lpstr>Unsupervised co-segmentation</vt:lpstr>
      <vt:lpstr>Second challenge: partial matching</vt:lpstr>
      <vt:lpstr>Descriptors for partial matching</vt:lpstr>
      <vt:lpstr>Descriptors for partial matching</vt:lpstr>
      <vt:lpstr>Descriptors for partial matching</vt:lpstr>
      <vt:lpstr>Descriptors for partial matching</vt:lpstr>
      <vt:lpstr>Descriptors for partial matching</vt:lpstr>
      <vt:lpstr>Descriptors for partial matching</vt:lpstr>
      <vt:lpstr>Descriptors for partial matching</vt:lpstr>
      <vt:lpstr>Descriptors for partial matching</vt:lpstr>
      <vt:lpstr>Preliminary results: correspondence</vt:lpstr>
      <vt:lpstr>Partial matching in anatomical data</vt:lpstr>
      <vt:lpstr>Anatomical data: thigh muscles</vt:lpstr>
      <vt:lpstr>Preliminary results: anatomical data</vt:lpstr>
      <vt:lpstr>Preliminary results: anatomical data</vt:lpstr>
      <vt:lpstr>Summary</vt:lpstr>
      <vt:lpstr>Future work</vt:lpstr>
      <vt:lpstr>Thank you!</vt:lpstr>
      <vt:lpstr>Appendix</vt:lpstr>
      <vt:lpstr>Limitations</vt:lpstr>
    </vt:vector>
  </TitlesOfParts>
  <Company>Simon Fraser University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Oliver van Kaick</dc:creator>
  <cp:lastModifiedBy>Oliver van Kaick</cp:lastModifiedBy>
  <cp:revision>202</cp:revision>
  <dcterms:created xsi:type="dcterms:W3CDTF">2011-08-21T23:37:37Z</dcterms:created>
  <dcterms:modified xsi:type="dcterms:W3CDTF">2011-09-01T03:03:27Z</dcterms:modified>
</cp:coreProperties>
</file>