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notesSlides/notesSlide26.xml" ContentType="application/vnd.openxmlformats-officedocument.presentationml.notesSlide+xml"/>
  <Override PartName="/ppt/tags/tag10.xml" ContentType="application/vnd.openxmlformats-officedocument.presentationml.tags+xml"/>
  <Override PartName="/ppt/notesSlides/notesSlide27.xml" ContentType="application/vnd.openxmlformats-officedocument.presentationml.notesSlide+xml"/>
  <Override PartName="/ppt/tags/tag11.xml" ContentType="application/vnd.openxmlformats-officedocument.presentationml.tags+xml"/>
  <Override PartName="/ppt/notesSlides/notesSlide28.xml" ContentType="application/vnd.openxmlformats-officedocument.presentationml.notesSlide+xml"/>
  <Override PartName="/ppt/tags/tag1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837" r:id="rId2"/>
    <p:sldId id="972" r:id="rId3"/>
    <p:sldId id="1037" r:id="rId4"/>
    <p:sldId id="1040" r:id="rId5"/>
    <p:sldId id="1112" r:id="rId6"/>
    <p:sldId id="1113" r:id="rId7"/>
    <p:sldId id="1114" r:id="rId8"/>
    <p:sldId id="1117" r:id="rId9"/>
    <p:sldId id="1118" r:id="rId10"/>
    <p:sldId id="1041" r:id="rId11"/>
    <p:sldId id="1119" r:id="rId12"/>
    <p:sldId id="1120" r:id="rId13"/>
    <p:sldId id="1121" r:id="rId14"/>
    <p:sldId id="1122" r:id="rId15"/>
    <p:sldId id="1125" r:id="rId16"/>
    <p:sldId id="1123" r:id="rId17"/>
    <p:sldId id="1124" r:id="rId18"/>
    <p:sldId id="1126" r:id="rId19"/>
    <p:sldId id="1130" r:id="rId20"/>
    <p:sldId id="1036" r:id="rId21"/>
    <p:sldId id="1131" r:id="rId22"/>
    <p:sldId id="1132" r:id="rId23"/>
    <p:sldId id="1133" r:id="rId24"/>
    <p:sldId id="1134" r:id="rId25"/>
    <p:sldId id="1135" r:id="rId26"/>
    <p:sldId id="1136" r:id="rId27"/>
    <p:sldId id="1138" r:id="rId28"/>
    <p:sldId id="1140" r:id="rId29"/>
    <p:sldId id="1141" r:id="rId30"/>
    <p:sldId id="1142" r:id="rId31"/>
    <p:sldId id="1144" r:id="rId32"/>
    <p:sldId id="1143" r:id="rId33"/>
    <p:sldId id="1145" r:id="rId34"/>
    <p:sldId id="1147" r:id="rId35"/>
    <p:sldId id="1148" r:id="rId36"/>
    <p:sldId id="1150" r:id="rId37"/>
    <p:sldId id="1151" r:id="rId38"/>
    <p:sldId id="1152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376092"/>
    <a:srgbClr val="95B3D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5972" autoAdjust="0"/>
  </p:normalViewPr>
  <p:slideViewPr>
    <p:cSldViewPr>
      <p:cViewPr varScale="1">
        <p:scale>
          <a:sx n="69" d="100"/>
          <a:sy n="69" d="100"/>
        </p:scale>
        <p:origin x="-19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572"/>
    </p:cViewPr>
  </p:sorterViewPr>
  <p:notesViewPr>
    <p:cSldViewPr>
      <p:cViewPr varScale="1">
        <p:scale>
          <a:sx n="94" d="100"/>
          <a:sy n="94" d="100"/>
        </p:scale>
        <p:origin x="-350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DA024-D0F2-41DD-AFE2-72D34492F925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14416-E51B-4D35-8236-A11BA77C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3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25AA9A0-6881-455D-B4EE-032A2A9971AA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C15058-0AF4-49E1-9672-C0E391790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4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90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55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wmf"/><Relationship Id="rId12" Type="http://schemas.openxmlformats.org/officeDocument/2006/relationships/image" Target="../media/image50.jpeg"/><Relationship Id="rId2" Type="http://schemas.openxmlformats.org/officeDocument/2006/relationships/tags" Target="../tags/tag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9.jpeg"/><Relationship Id="rId5" Type="http://schemas.openxmlformats.org/officeDocument/2006/relationships/image" Target="../media/image53.jpe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wmf"/><Relationship Id="rId12" Type="http://schemas.openxmlformats.org/officeDocument/2006/relationships/image" Target="../media/image50.jpeg"/><Relationship Id="rId2" Type="http://schemas.openxmlformats.org/officeDocument/2006/relationships/tags" Target="../tags/tag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9.jpeg"/><Relationship Id="rId5" Type="http://schemas.openxmlformats.org/officeDocument/2006/relationships/image" Target="../media/image55.jpe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wmf"/><Relationship Id="rId2" Type="http://schemas.openxmlformats.org/officeDocument/2006/relationships/tags" Target="../tags/tag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6.png"/><Relationship Id="rId4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0.bin"/><Relationship Id="rId2" Type="http://schemas.openxmlformats.org/officeDocument/2006/relationships/tags" Target="../tags/tag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4.png"/><Relationship Id="rId12" Type="http://schemas.openxmlformats.org/officeDocument/2006/relationships/image" Target="../media/image63.wmf"/><Relationship Id="rId2" Type="http://schemas.openxmlformats.org/officeDocument/2006/relationships/tags" Target="../tags/tag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67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4.bin"/><Relationship Id="rId2" Type="http://schemas.openxmlformats.org/officeDocument/2006/relationships/tags" Target="../tags/tag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wmf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04007"/>
            <a:ext cx="9144000" cy="1848555"/>
          </a:xfrm>
        </p:spPr>
        <p:txBody>
          <a:bodyPr>
            <a:normAutofit/>
          </a:bodyPr>
          <a:lstStyle/>
          <a:p>
            <a:r>
              <a:rPr lang="en-US" smtClean="0"/>
              <a:t>An Efficient </a:t>
            </a:r>
            <a:r>
              <a:rPr lang="en-US" dirty="0" err="1" smtClean="0"/>
              <a:t>Multigrid</a:t>
            </a:r>
            <a:r>
              <a:rPr lang="en-US" dirty="0" smtClean="0"/>
              <a:t> Solver for</a:t>
            </a:r>
            <a:br>
              <a:rPr lang="en-US" dirty="0" smtClean="0"/>
            </a:br>
            <a:r>
              <a:rPr lang="en-US" dirty="0" smtClean="0"/>
              <a:t>(Evolving) Poisson Systems on Meshes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22555" y="4148407"/>
            <a:ext cx="7482348" cy="1239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600" dirty="0" err="1" smtClean="0"/>
              <a:t>Misha</a:t>
            </a:r>
            <a:r>
              <a:rPr lang="en-US" sz="3600" dirty="0" smtClean="0"/>
              <a:t> </a:t>
            </a:r>
            <a:r>
              <a:rPr lang="en-US" sz="3600" dirty="0" err="1" smtClean="0"/>
              <a:t>Kazhdan</a:t>
            </a:r>
            <a:endParaRPr lang="en-US" sz="3600" dirty="0" smtClean="0"/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Johns Hopkins University</a:t>
            </a:r>
          </a:p>
        </p:txBody>
      </p:sp>
    </p:spTree>
  </p:cSld>
  <p:clrMapOvr>
    <a:masterClrMapping/>
  </p:clrMapOvr>
  <p:transition advTm="261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3038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Impose regular structure by restricting functions defined on a regular grid.</a:t>
            </a:r>
            <a:br>
              <a:rPr lang="en-US" dirty="0" smtClean="0"/>
            </a:br>
            <a:endParaRPr lang="en-US" b="1" dirty="0" smtClean="0"/>
          </a:p>
        </p:txBody>
      </p:sp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67000"/>
            <a:ext cx="40195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System (Regular Grids)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one dimension, use translates of  B-</a:t>
            </a:r>
            <a:r>
              <a:rPr lang="en-US" dirty="0" err="1" smtClean="0"/>
              <a:t>splines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spcBef>
                <a:spcPts val="360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higher dimensions, use</a:t>
            </a:r>
            <a:br>
              <a:rPr lang="en-US" dirty="0" smtClean="0"/>
            </a:br>
            <a:r>
              <a:rPr lang="en-US" dirty="0" smtClean="0"/>
              <a:t>translates of tensor-products:</a:t>
            </a:r>
          </a:p>
        </p:txBody>
      </p:sp>
      <p:grpSp>
        <p:nvGrpSpPr>
          <p:cNvPr id="5" name="Group 30"/>
          <p:cNvGrpSpPr/>
          <p:nvPr/>
        </p:nvGrpSpPr>
        <p:grpSpPr>
          <a:xfrm>
            <a:off x="3936082" y="2807926"/>
            <a:ext cx="3872184" cy="62746"/>
            <a:chOff x="1828800" y="5161936"/>
            <a:chExt cx="7315200" cy="18288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828800" y="5257800"/>
              <a:ext cx="73152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394960" y="5253376"/>
              <a:ext cx="18288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480560" y="5253376"/>
              <a:ext cx="18288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566160" y="5253376"/>
              <a:ext cx="18288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651760" y="5253376"/>
              <a:ext cx="18288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6309360" y="5253376"/>
              <a:ext cx="18288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7223760" y="5253376"/>
              <a:ext cx="18288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8138159" y="5253376"/>
              <a:ext cx="18288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rot="5400000">
            <a:off x="1657930" y="2574579"/>
            <a:ext cx="1143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66092" y="2841279"/>
            <a:ext cx="1777738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58030" y="207927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3220030" y="2307879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03197" y="1813807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</a:t>
            </a:r>
            <a:r>
              <a:rPr lang="en-US" sz="1600" i="1" baseline="-25000" dirty="0" smtClean="0"/>
              <a:t>i</a:t>
            </a:r>
            <a:r>
              <a:rPr lang="en-US" sz="1600" baseline="-25000" dirty="0" smtClean="0"/>
              <a:t>-1</a:t>
            </a:r>
            <a:r>
              <a:rPr lang="en-US" sz="1600" dirty="0" smtClean="0"/>
              <a:t>(</a:t>
            </a:r>
            <a:r>
              <a:rPr lang="en-US" sz="1600" i="1" dirty="0" smtClean="0"/>
              <a:t>x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346297" y="1813807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(</a:t>
            </a:r>
            <a:r>
              <a:rPr lang="en-US" sz="1600" i="1" dirty="0" smtClean="0"/>
              <a:t>x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794632" y="1813807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</a:t>
            </a:r>
            <a:r>
              <a:rPr lang="en-US" sz="1600" i="1" baseline="-25000" dirty="0" smtClean="0"/>
              <a:t>i</a:t>
            </a:r>
            <a:r>
              <a:rPr lang="en-US" sz="1600" baseline="-25000" dirty="0" smtClean="0"/>
              <a:t>+1</a:t>
            </a:r>
            <a:r>
              <a:rPr lang="en-US" sz="1600" dirty="0" smtClean="0"/>
              <a:t>(</a:t>
            </a:r>
            <a:r>
              <a:rPr lang="en-US" sz="1600" i="1" dirty="0" smtClean="0"/>
              <a:t>x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324600" y="160020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4484602" y="160020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cxnSp>
        <p:nvCxnSpPr>
          <p:cNvPr id="42" name="Straight Connector 41"/>
          <p:cNvCxnSpPr/>
          <p:nvPr/>
        </p:nvCxnSpPr>
        <p:spPr>
          <a:xfrm rot="5400000" flipH="1" flipV="1">
            <a:off x="2895600" y="2841279"/>
            <a:ext cx="152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1408472" y="2841279"/>
            <a:ext cx="152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840180" y="2868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1318150" y="2870775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-1</a:t>
            </a:r>
            <a:endParaRPr lang="en-US" sz="1400" dirty="0"/>
          </a:p>
        </p:txBody>
      </p:sp>
      <p:pic>
        <p:nvPicPr>
          <p:cNvPr id="38" name="Picture 4" descr="C:\Talks\SGP-09\grid.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8449" y="3510928"/>
            <a:ext cx="2606951" cy="2606951"/>
          </a:xfrm>
          <a:prstGeom prst="rect">
            <a:avLst/>
          </a:prstGeom>
          <a:noFill/>
        </p:spPr>
      </p:pic>
      <p:sp>
        <p:nvSpPr>
          <p:cNvPr id="39" name="Rectangle 38"/>
          <p:cNvSpPr>
            <a:spLocks noChangeAspect="1"/>
          </p:cNvSpPr>
          <p:nvPr/>
        </p:nvSpPr>
        <p:spPr>
          <a:xfrm>
            <a:off x="6629599" y="3828378"/>
            <a:ext cx="658368" cy="65836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urved Connector 50"/>
          <p:cNvCxnSpPr>
            <a:stCxn id="39" idx="2"/>
          </p:cNvCxnSpPr>
          <p:nvPr/>
        </p:nvCxnSpPr>
        <p:spPr>
          <a:xfrm rot="5400000">
            <a:off x="5783134" y="4390129"/>
            <a:ext cx="1079032" cy="1272266"/>
          </a:xfrm>
          <a:prstGeom prst="curved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52291" y="4856452"/>
            <a:ext cx="130347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3934855" y="5500443"/>
            <a:ext cx="123487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5538" y="4376226"/>
            <a:ext cx="521287" cy="332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i="1" baseline="-25000" dirty="0" smtClean="0"/>
              <a:t>i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810000" y="5004166"/>
            <a:ext cx="522730" cy="332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</a:t>
            </a:r>
            <a:r>
              <a:rPr lang="en-US" i="1" baseline="-25000" dirty="0" err="1" smtClean="0"/>
              <a:t>j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1179513" y="4374804"/>
          <a:ext cx="29352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95" name="Equation" r:id="rId5" imgW="1358640" imgH="241200" progId="Equation.3">
                  <p:embed/>
                </p:oleObj>
              </mc:Choice>
              <mc:Fallback>
                <p:oleObj name="Equation" r:id="rId5" imgW="1358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4374804"/>
                        <a:ext cx="29352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1483420" y="2108775"/>
            <a:ext cx="1496670" cy="732034"/>
            <a:chOff x="1483420" y="2108775"/>
            <a:chExt cx="1496670" cy="73203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1483420" y="2108775"/>
              <a:ext cx="746010" cy="730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2229430" y="2108775"/>
              <a:ext cx="750660" cy="7320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4419600" y="2098965"/>
            <a:ext cx="968551" cy="732034"/>
            <a:chOff x="1483420" y="2108775"/>
            <a:chExt cx="1496670" cy="732034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1483420" y="2108775"/>
              <a:ext cx="746010" cy="730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2229430" y="2108775"/>
              <a:ext cx="750660" cy="7320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898849" y="2105890"/>
            <a:ext cx="968551" cy="732034"/>
            <a:chOff x="1483420" y="2108775"/>
            <a:chExt cx="1496670" cy="732034"/>
          </a:xfrm>
        </p:grpSpPr>
        <p:cxnSp>
          <p:nvCxnSpPr>
            <p:cNvPr id="71" name="Straight Connector 70"/>
            <p:cNvCxnSpPr/>
            <p:nvPr/>
          </p:nvCxnSpPr>
          <p:spPr>
            <a:xfrm flipV="1">
              <a:off x="1483420" y="2108775"/>
              <a:ext cx="746010" cy="730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2229430" y="2108775"/>
              <a:ext cx="750660" cy="7320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396345" y="2101221"/>
            <a:ext cx="968551" cy="732034"/>
            <a:chOff x="1483420" y="2108775"/>
            <a:chExt cx="1496670" cy="732034"/>
          </a:xfrm>
        </p:grpSpPr>
        <p:cxnSp>
          <p:nvCxnSpPr>
            <p:cNvPr id="74" name="Straight Connector 73"/>
            <p:cNvCxnSpPr/>
            <p:nvPr/>
          </p:nvCxnSpPr>
          <p:spPr>
            <a:xfrm flipV="1">
              <a:off x="1483420" y="2108775"/>
              <a:ext cx="746010" cy="730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2229430" y="2108775"/>
              <a:ext cx="750660" cy="7320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5875594" y="2101221"/>
            <a:ext cx="968551" cy="732034"/>
            <a:chOff x="1483420" y="2108775"/>
            <a:chExt cx="1496670" cy="732034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1483420" y="2108775"/>
              <a:ext cx="746010" cy="730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2229430" y="2108775"/>
              <a:ext cx="750660" cy="7320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360504" y="2105890"/>
            <a:ext cx="968551" cy="732034"/>
            <a:chOff x="1483420" y="2108775"/>
            <a:chExt cx="1496670" cy="732034"/>
          </a:xfrm>
        </p:grpSpPr>
        <p:cxnSp>
          <p:nvCxnSpPr>
            <p:cNvPr id="80" name="Straight Connector 79"/>
            <p:cNvCxnSpPr/>
            <p:nvPr/>
          </p:nvCxnSpPr>
          <p:spPr>
            <a:xfrm flipV="1">
              <a:off x="1483420" y="2108775"/>
              <a:ext cx="746010" cy="730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229430" y="2108775"/>
              <a:ext cx="750660" cy="7320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6876285" y="4156365"/>
            <a:ext cx="446240" cy="332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err="1" smtClean="0"/>
              <a:t>,</a:t>
            </a:r>
            <a:r>
              <a:rPr lang="en-US" i="1" dirty="0" err="1" smtClean="0"/>
              <a:t>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6899566" y="4088795"/>
            <a:ext cx="123840" cy="12384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 rot="16200000">
            <a:off x="4315968" y="5199476"/>
            <a:ext cx="164649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4031172" y="5443573"/>
            <a:ext cx="164649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4670249" y="4466283"/>
            <a:ext cx="968551" cy="410517"/>
            <a:chOff x="1483420" y="2108775"/>
            <a:chExt cx="1496670" cy="732034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1483420" y="2108775"/>
              <a:ext cx="746010" cy="7305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2229430" y="2108775"/>
              <a:ext cx="750660" cy="7320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 rot="16200000">
            <a:off x="3875536" y="5240211"/>
            <a:ext cx="968551" cy="410517"/>
            <a:chOff x="1483420" y="2108775"/>
            <a:chExt cx="1496670" cy="732034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1483420" y="2108775"/>
              <a:ext cx="746010" cy="7305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2229430" y="2108775"/>
              <a:ext cx="750660" cy="7320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908" name="Group 208907"/>
          <p:cNvGrpSpPr/>
          <p:nvPr/>
        </p:nvGrpSpPr>
        <p:grpSpPr>
          <a:xfrm>
            <a:off x="4648200" y="4953000"/>
            <a:ext cx="990600" cy="990600"/>
            <a:chOff x="4648200" y="4953000"/>
            <a:chExt cx="990600" cy="990600"/>
          </a:xfrm>
        </p:grpSpPr>
        <p:sp>
          <p:nvSpPr>
            <p:cNvPr id="86" name="Rectangle 85"/>
            <p:cNvSpPr>
              <a:spLocks noChangeAspect="1"/>
            </p:cNvSpPr>
            <p:nvPr/>
          </p:nvSpPr>
          <p:spPr>
            <a:xfrm>
              <a:off x="4648200" y="49530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stCxn id="86" idx="2"/>
              <a:endCxn id="86" idx="0"/>
            </p:cNvCxnSpPr>
            <p:nvPr/>
          </p:nvCxnSpPr>
          <p:spPr>
            <a:xfrm flipV="1">
              <a:off x="5143500" y="4953000"/>
              <a:ext cx="0" cy="990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6" idx="1"/>
              <a:endCxn id="86" idx="3"/>
            </p:cNvCxnSpPr>
            <p:nvPr/>
          </p:nvCxnSpPr>
          <p:spPr>
            <a:xfrm>
              <a:off x="4648200" y="5448300"/>
              <a:ext cx="990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5054400" y="5358686"/>
              <a:ext cx="186333" cy="1863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60388460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Up/Down-Sampling (Regular Grids)</a:t>
            </a:r>
            <a:endParaRPr lang="en-US" dirty="0"/>
          </a:p>
        </p:txBody>
      </p:sp>
      <p:sp>
        <p:nvSpPr>
          <p:cNvPr id="49" name="Left-Right Arrow 48"/>
          <p:cNvSpPr/>
          <p:nvPr/>
        </p:nvSpPr>
        <p:spPr>
          <a:xfrm>
            <a:off x="4191000" y="3200400"/>
            <a:ext cx="7620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 descr="F:\Talks\SIG-08\foo.1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4025" y="2637439"/>
            <a:ext cx="2466975" cy="2194560"/>
          </a:xfrm>
          <a:prstGeom prst="rect">
            <a:avLst/>
          </a:prstGeom>
          <a:noFill/>
        </p:spPr>
      </p:pic>
      <p:pic>
        <p:nvPicPr>
          <p:cNvPr id="45" name="Picture 3" descr="F:\Talks\SIG-08\foo.1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1" y="2633750"/>
            <a:ext cx="2466974" cy="2194560"/>
          </a:xfrm>
          <a:prstGeom prst="rect">
            <a:avLst/>
          </a:prstGeom>
          <a:noFill/>
        </p:spPr>
      </p:pic>
      <p:grpSp>
        <p:nvGrpSpPr>
          <p:cNvPr id="56" name="Group 53"/>
          <p:cNvGrpSpPr/>
          <p:nvPr/>
        </p:nvGrpSpPr>
        <p:grpSpPr>
          <a:xfrm>
            <a:off x="5534025" y="2514600"/>
            <a:ext cx="2466975" cy="2317399"/>
            <a:chOff x="2350008" y="3315305"/>
            <a:chExt cx="2194560" cy="2317399"/>
          </a:xfrm>
        </p:grpSpPr>
        <p:pic>
          <p:nvPicPr>
            <p:cNvPr id="57" name="Picture 4" descr="F:\Talks\SIG-08\1.nest.b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0008" y="3438144"/>
              <a:ext cx="2194560" cy="219456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</p:spPr>
        </p:pic>
        <p:sp>
          <p:nvSpPr>
            <p:cNvPr id="61" name="TextBox 60"/>
            <p:cNvSpPr txBox="1"/>
            <p:nvPr/>
          </p:nvSpPr>
          <p:spPr>
            <a:xfrm>
              <a:off x="2687862" y="3814738"/>
              <a:ext cx="436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1/2</a:t>
              </a:r>
              <a:endParaRPr lang="en-US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34328" y="33153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37708" y="3815403"/>
              <a:ext cx="436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1/2</a:t>
              </a:r>
              <a:endParaRPr lang="en-US" sz="14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143000" y="3857625"/>
            <a:ext cx="6858000" cy="2466975"/>
            <a:chOff x="1143000" y="4391025"/>
            <a:chExt cx="6858000" cy="2466975"/>
          </a:xfrm>
        </p:grpSpPr>
        <p:sp>
          <p:nvSpPr>
            <p:cNvPr id="50" name="Left-Right Arrow 49"/>
            <p:cNvSpPr/>
            <p:nvPr/>
          </p:nvSpPr>
          <p:spPr>
            <a:xfrm>
              <a:off x="4181168" y="5867400"/>
              <a:ext cx="762000" cy="228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0571807"/>
                </p:ext>
              </p:extLst>
            </p:nvPr>
          </p:nvGraphicFramePr>
          <p:xfrm>
            <a:off x="3886200" y="4792663"/>
            <a:ext cx="1270000" cy="998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18" name="Equation" r:id="rId6" imgW="876240" imgH="749160" progId="Equation.3">
                    <p:embed/>
                  </p:oleObj>
                </mc:Choice>
                <mc:Fallback>
                  <p:oleObj name="Equation" r:id="rId6" imgW="876240" imgH="749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4792663"/>
                          <a:ext cx="1270000" cy="998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8" name="Picture 4" descr="C:\Talks\SGP-09\grid.3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34025" y="4391025"/>
              <a:ext cx="2466975" cy="2466975"/>
            </a:xfrm>
            <a:prstGeom prst="rect">
              <a:avLst/>
            </a:prstGeom>
            <a:noFill/>
          </p:spPr>
        </p:pic>
        <p:pic>
          <p:nvPicPr>
            <p:cNvPr id="59" name="Picture 5" descr="C:\Talks\SGP-09\grid.2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43000" y="4391025"/>
              <a:ext cx="2466975" cy="2466975"/>
            </a:xfrm>
            <a:prstGeom prst="rect">
              <a:avLst/>
            </a:prstGeom>
            <a:noFill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 the fact that the B-</a:t>
            </a:r>
            <a:r>
              <a:rPr lang="en-US" dirty="0" err="1" smtClean="0"/>
              <a:t>splines</a:t>
            </a:r>
            <a:r>
              <a:rPr lang="en-US" dirty="0" smtClean="0"/>
              <a:t> nest, so that coarser elements can be expressed as linear combinations of finer elements:</a:t>
            </a: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1676400" y="4384965"/>
            <a:ext cx="186333" cy="1863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5798833" y="4121731"/>
            <a:ext cx="93166" cy="9316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6103638" y="4114800"/>
            <a:ext cx="93166" cy="9316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6411544" y="4114800"/>
            <a:ext cx="93166" cy="9316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5791200" y="4430344"/>
            <a:ext cx="93166" cy="9316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096005" y="4423413"/>
            <a:ext cx="93166" cy="9316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6403911" y="4423413"/>
            <a:ext cx="93166" cy="9316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5791200" y="4735144"/>
            <a:ext cx="93166" cy="9316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6096005" y="4728213"/>
            <a:ext cx="93166" cy="9316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403911" y="4728213"/>
            <a:ext cx="93166" cy="9316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68023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Grid-Based Finite Elements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Define a function space by considering the restriction of regular B-splines to the surface.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495192" y="3916811"/>
            <a:ext cx="2362200" cy="2166986"/>
            <a:chOff x="6011008" y="2521926"/>
            <a:chExt cx="2362200" cy="2166986"/>
          </a:xfrm>
        </p:grpSpPr>
        <p:sp>
          <p:nvSpPr>
            <p:cNvPr id="19" name="Freeform 18"/>
            <p:cNvSpPr/>
            <p:nvPr/>
          </p:nvSpPr>
          <p:spPr>
            <a:xfrm>
              <a:off x="6066692" y="2567354"/>
              <a:ext cx="2259623" cy="2092569"/>
            </a:xfrm>
            <a:custGeom>
              <a:avLst/>
              <a:gdLst>
                <a:gd name="connsiteX0" fmla="*/ 0 w 2259623"/>
                <a:gd name="connsiteY0" fmla="*/ 2083777 h 2092569"/>
                <a:gd name="connsiteX1" fmla="*/ 140677 w 2259623"/>
                <a:gd name="connsiteY1" fmla="*/ 1213338 h 2092569"/>
                <a:gd name="connsiteX2" fmla="*/ 316523 w 2259623"/>
                <a:gd name="connsiteY2" fmla="*/ 756138 h 2092569"/>
                <a:gd name="connsiteX3" fmla="*/ 536331 w 2259623"/>
                <a:gd name="connsiteY3" fmla="*/ 430823 h 2092569"/>
                <a:gd name="connsiteX4" fmla="*/ 888023 w 2259623"/>
                <a:gd name="connsiteY4" fmla="*/ 175846 h 2092569"/>
                <a:gd name="connsiteX5" fmla="*/ 1283677 w 2259623"/>
                <a:gd name="connsiteY5" fmla="*/ 61546 h 2092569"/>
                <a:gd name="connsiteX6" fmla="*/ 1696916 w 2259623"/>
                <a:gd name="connsiteY6" fmla="*/ 0 h 2092569"/>
                <a:gd name="connsiteX7" fmla="*/ 1943100 w 2259623"/>
                <a:gd name="connsiteY7" fmla="*/ 202223 h 2092569"/>
                <a:gd name="connsiteX8" fmla="*/ 2057400 w 2259623"/>
                <a:gd name="connsiteY8" fmla="*/ 589084 h 2092569"/>
                <a:gd name="connsiteX9" fmla="*/ 2259623 w 2259623"/>
                <a:gd name="connsiteY9" fmla="*/ 923192 h 2092569"/>
                <a:gd name="connsiteX10" fmla="*/ 2145323 w 2259623"/>
                <a:gd name="connsiteY10" fmla="*/ 1055077 h 2092569"/>
                <a:gd name="connsiteX11" fmla="*/ 1635370 w 2259623"/>
                <a:gd name="connsiteY11" fmla="*/ 888023 h 2092569"/>
                <a:gd name="connsiteX12" fmla="*/ 1195754 w 2259623"/>
                <a:gd name="connsiteY12" fmla="*/ 826477 h 2092569"/>
                <a:gd name="connsiteX13" fmla="*/ 1046285 w 2259623"/>
                <a:gd name="connsiteY13" fmla="*/ 844061 h 2092569"/>
                <a:gd name="connsiteX14" fmla="*/ 791308 w 2259623"/>
                <a:gd name="connsiteY14" fmla="*/ 1046284 h 2092569"/>
                <a:gd name="connsiteX15" fmla="*/ 712177 w 2259623"/>
                <a:gd name="connsiteY15" fmla="*/ 1485900 h 2092569"/>
                <a:gd name="connsiteX16" fmla="*/ 650631 w 2259623"/>
                <a:gd name="connsiteY16" fmla="*/ 2092569 h 209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9623" h="2092569">
                  <a:moveTo>
                    <a:pt x="0" y="2083777"/>
                  </a:moveTo>
                  <a:lnTo>
                    <a:pt x="140677" y="1213338"/>
                  </a:lnTo>
                  <a:lnTo>
                    <a:pt x="316523" y="756138"/>
                  </a:lnTo>
                  <a:lnTo>
                    <a:pt x="536331" y="430823"/>
                  </a:lnTo>
                  <a:lnTo>
                    <a:pt x="888023" y="175846"/>
                  </a:lnTo>
                  <a:lnTo>
                    <a:pt x="1283677" y="61546"/>
                  </a:lnTo>
                  <a:lnTo>
                    <a:pt x="1696916" y="0"/>
                  </a:lnTo>
                  <a:lnTo>
                    <a:pt x="1943100" y="202223"/>
                  </a:lnTo>
                  <a:lnTo>
                    <a:pt x="2057400" y="589084"/>
                  </a:lnTo>
                  <a:lnTo>
                    <a:pt x="2259623" y="923192"/>
                  </a:lnTo>
                  <a:lnTo>
                    <a:pt x="2145323" y="1055077"/>
                  </a:lnTo>
                  <a:lnTo>
                    <a:pt x="1635370" y="888023"/>
                  </a:lnTo>
                  <a:lnTo>
                    <a:pt x="1195754" y="826477"/>
                  </a:lnTo>
                  <a:lnTo>
                    <a:pt x="1046285" y="844061"/>
                  </a:lnTo>
                  <a:lnTo>
                    <a:pt x="791308" y="1046284"/>
                  </a:lnTo>
                  <a:lnTo>
                    <a:pt x="712177" y="1485900"/>
                  </a:lnTo>
                  <a:lnTo>
                    <a:pt x="650631" y="2092569"/>
                  </a:ln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 flipV="1">
              <a:off x="6011008" y="4588328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 flipV="1">
              <a:off x="6147816" y="3773366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 flipV="1">
              <a:off x="6326592" y="3300574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 flipV="1">
              <a:off x="6555192" y="2952750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 flipV="1">
              <a:off x="6901024" y="2699766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 flipV="1">
              <a:off x="7282024" y="2580542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 flipV="1">
              <a:off x="7696200" y="2521926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 flipV="1">
              <a:off x="7961960" y="2723214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 flipV="1">
              <a:off x="8062544" y="3080766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flipV="1">
              <a:off x="8272624" y="3427534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 flipV="1">
              <a:off x="8153400" y="3561414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flipV="1">
              <a:off x="7645440" y="3409950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flipV="1">
              <a:off x="7230208" y="3351334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flipV="1">
              <a:off x="7060224" y="3368918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flipV="1">
              <a:off x="6822832" y="3555550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flipV="1">
              <a:off x="6672424" y="4570534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4038600" y="4400395"/>
            <a:ext cx="609600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49" y="3381948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5876629" y="4178737"/>
            <a:ext cx="1226525" cy="1212257"/>
            <a:chOff x="5867400" y="2647950"/>
            <a:chExt cx="1524000" cy="1524001"/>
          </a:xfrm>
        </p:grpSpPr>
        <p:sp>
          <p:nvSpPr>
            <p:cNvPr id="40" name="Rectangle 39"/>
            <p:cNvSpPr/>
            <p:nvPr/>
          </p:nvSpPr>
          <p:spPr>
            <a:xfrm>
              <a:off x="5867400" y="2647950"/>
              <a:ext cx="762000" cy="762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alpha val="90000"/>
                  </a:schemeClr>
                </a:gs>
                <a:gs pos="16000">
                  <a:schemeClr val="accent6">
                    <a:lumMod val="75000"/>
                    <a:alpha val="9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6629400" y="2647950"/>
              <a:ext cx="762000" cy="762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alpha val="90000"/>
                  </a:schemeClr>
                </a:gs>
                <a:gs pos="16000">
                  <a:schemeClr val="accent6">
                    <a:lumMod val="75000"/>
                    <a:alpha val="9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16200000">
              <a:off x="5867400" y="3409951"/>
              <a:ext cx="762000" cy="762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alpha val="90000"/>
                  </a:schemeClr>
                </a:gs>
                <a:gs pos="16000">
                  <a:schemeClr val="accent6">
                    <a:lumMod val="75000"/>
                    <a:alpha val="9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10800000">
              <a:off x="6629400" y="3409950"/>
              <a:ext cx="762000" cy="762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6000">
                  <a:schemeClr val="accent6">
                    <a:lumMod val="75000"/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>
            <a:spLocks noChangeAspect="1"/>
          </p:cNvSpPr>
          <p:nvPr/>
        </p:nvSpPr>
        <p:spPr>
          <a:xfrm>
            <a:off x="5155386" y="3530647"/>
            <a:ext cx="2702693" cy="27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2" y="3406636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>
            <a:spLocks noChangeAspect="1"/>
          </p:cNvSpPr>
          <p:nvPr/>
        </p:nvSpPr>
        <p:spPr>
          <a:xfrm>
            <a:off x="2938441" y="3381948"/>
            <a:ext cx="672949" cy="672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9345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Freeform 50"/>
          <p:cNvSpPr/>
          <p:nvPr/>
        </p:nvSpPr>
        <p:spPr>
          <a:xfrm>
            <a:off x="5872480" y="4185765"/>
            <a:ext cx="508000" cy="538480"/>
          </a:xfrm>
          <a:custGeom>
            <a:avLst/>
            <a:gdLst>
              <a:gd name="connsiteX0" fmla="*/ 0 w 508000"/>
              <a:gd name="connsiteY0" fmla="*/ 538480 h 538480"/>
              <a:gd name="connsiteX1" fmla="*/ 213360 w 508000"/>
              <a:gd name="connsiteY1" fmla="*/ 213360 h 538480"/>
              <a:gd name="connsiteX2" fmla="*/ 508000 w 508000"/>
              <a:gd name="connsiteY2" fmla="*/ 0 h 5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538480">
                <a:moveTo>
                  <a:pt x="0" y="538480"/>
                </a:moveTo>
                <a:lnTo>
                  <a:pt x="213360" y="213360"/>
                </a:lnTo>
                <a:lnTo>
                  <a:pt x="508000" y="0"/>
                </a:lnTo>
              </a:path>
            </a:pathLst>
          </a:cu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6289040" y="4805525"/>
            <a:ext cx="802640" cy="568960"/>
          </a:xfrm>
          <a:custGeom>
            <a:avLst/>
            <a:gdLst>
              <a:gd name="connsiteX0" fmla="*/ 0 w 802640"/>
              <a:gd name="connsiteY0" fmla="*/ 568960 h 568960"/>
              <a:gd name="connsiteX1" fmla="*/ 71120 w 802640"/>
              <a:gd name="connsiteY1" fmla="*/ 203200 h 568960"/>
              <a:gd name="connsiteX2" fmla="*/ 314960 w 802640"/>
              <a:gd name="connsiteY2" fmla="*/ 10160 h 568960"/>
              <a:gd name="connsiteX3" fmla="*/ 487680 w 802640"/>
              <a:gd name="connsiteY3" fmla="*/ 0 h 568960"/>
              <a:gd name="connsiteX4" fmla="*/ 802640 w 802640"/>
              <a:gd name="connsiteY4" fmla="*/ 4064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640" h="568960">
                <a:moveTo>
                  <a:pt x="0" y="568960"/>
                </a:moveTo>
                <a:lnTo>
                  <a:pt x="71120" y="203200"/>
                </a:lnTo>
                <a:lnTo>
                  <a:pt x="314960" y="10160"/>
                </a:lnTo>
                <a:lnTo>
                  <a:pt x="487680" y="0"/>
                </a:lnTo>
                <a:lnTo>
                  <a:pt x="802640" y="40640"/>
                </a:lnTo>
              </a:path>
            </a:pathLst>
          </a:cu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376417" y="4675477"/>
            <a:ext cx="247327" cy="246888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6510956" y="5417143"/>
            <a:ext cx="1227212" cy="1212257"/>
            <a:chOff x="7857392" y="285750"/>
            <a:chExt cx="1227212" cy="1212257"/>
          </a:xfrm>
        </p:grpSpPr>
        <p:grpSp>
          <p:nvGrpSpPr>
            <p:cNvPr id="64" name="Group 63"/>
            <p:cNvGrpSpPr/>
            <p:nvPr/>
          </p:nvGrpSpPr>
          <p:grpSpPr>
            <a:xfrm>
              <a:off x="7858079" y="285750"/>
              <a:ext cx="1226525" cy="1212257"/>
              <a:chOff x="5867400" y="2647950"/>
              <a:chExt cx="1524000" cy="1524001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867400" y="2647950"/>
                <a:ext cx="762000" cy="762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alpha val="90000"/>
                    </a:schemeClr>
                  </a:gs>
                  <a:gs pos="16000">
                    <a:schemeClr val="accent6">
                      <a:lumMod val="75000"/>
                      <a:alpha val="90000"/>
                    </a:schemeClr>
                  </a:gs>
                  <a:gs pos="100000">
                    <a:schemeClr val="bg1">
                      <a:alpha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6629400" y="2647950"/>
                <a:ext cx="762000" cy="762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alpha val="90000"/>
                    </a:schemeClr>
                  </a:gs>
                  <a:gs pos="16000">
                    <a:schemeClr val="accent6">
                      <a:lumMod val="75000"/>
                      <a:alpha val="90000"/>
                    </a:schemeClr>
                  </a:gs>
                  <a:gs pos="100000">
                    <a:schemeClr val="bg1">
                      <a:alpha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16200000">
                <a:off x="5867400" y="3409951"/>
                <a:ext cx="762000" cy="762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alpha val="90000"/>
                    </a:schemeClr>
                  </a:gs>
                  <a:gs pos="16000">
                    <a:schemeClr val="accent6">
                      <a:lumMod val="75000"/>
                      <a:alpha val="90000"/>
                    </a:schemeClr>
                  </a:gs>
                  <a:gs pos="100000">
                    <a:schemeClr val="bg1">
                      <a:alpha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10800000">
                <a:off x="6629400" y="3409950"/>
                <a:ext cx="762000" cy="762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6000">
                    <a:schemeClr val="accent6">
                      <a:lumMod val="75000"/>
                      <a:alpha val="90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Rectangle 64"/>
            <p:cNvSpPr>
              <a:spLocks noChangeAspect="1"/>
            </p:cNvSpPr>
            <p:nvPr/>
          </p:nvSpPr>
          <p:spPr>
            <a:xfrm>
              <a:off x="7857392" y="285750"/>
              <a:ext cx="1216152" cy="121225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117080" y="5411315"/>
            <a:ext cx="1227212" cy="1212257"/>
            <a:chOff x="7857392" y="285750"/>
            <a:chExt cx="1227212" cy="1212257"/>
          </a:xfrm>
        </p:grpSpPr>
        <p:grpSp>
          <p:nvGrpSpPr>
            <p:cNvPr id="71" name="Group 70"/>
            <p:cNvGrpSpPr/>
            <p:nvPr/>
          </p:nvGrpSpPr>
          <p:grpSpPr>
            <a:xfrm>
              <a:off x="7858079" y="285750"/>
              <a:ext cx="1226525" cy="1212257"/>
              <a:chOff x="5867400" y="2647950"/>
              <a:chExt cx="1524000" cy="152400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5867400" y="2647950"/>
                <a:ext cx="762000" cy="762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alpha val="50000"/>
                    </a:schemeClr>
                  </a:gs>
                  <a:gs pos="16000">
                    <a:schemeClr val="accent6">
                      <a:lumMod val="75000"/>
                      <a:alpha val="5000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5400000">
                <a:off x="6629400" y="2647950"/>
                <a:ext cx="762000" cy="762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alpha val="90000"/>
                    </a:schemeClr>
                  </a:gs>
                  <a:gs pos="16000">
                    <a:schemeClr val="accent6">
                      <a:lumMod val="75000"/>
                      <a:alpha val="90000"/>
                    </a:schemeClr>
                  </a:gs>
                  <a:gs pos="100000">
                    <a:schemeClr val="bg1">
                      <a:alpha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6200000">
                <a:off x="5867400" y="3409951"/>
                <a:ext cx="762000" cy="762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alpha val="50000"/>
                    </a:schemeClr>
                  </a:gs>
                  <a:gs pos="16000">
                    <a:schemeClr val="accent6">
                      <a:lumMod val="75000"/>
                      <a:alpha val="5000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10800000">
                <a:off x="6629400" y="3409950"/>
                <a:ext cx="762000" cy="762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6000">
                    <a:schemeClr val="accent6">
                      <a:lumMod val="75000"/>
                      <a:alpha val="90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7857392" y="285750"/>
              <a:ext cx="1216152" cy="121225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>
            <a:off x="4762065" y="3064173"/>
            <a:ext cx="3467535" cy="3317422"/>
            <a:chOff x="4843218" y="1809263"/>
            <a:chExt cx="3462582" cy="3312684"/>
          </a:xfrm>
          <a:solidFill>
            <a:schemeClr val="bg1">
              <a:lumMod val="50000"/>
            </a:schemeClr>
          </a:solidFill>
        </p:grpSpPr>
        <p:grpSp>
          <p:nvGrpSpPr>
            <p:cNvPr id="78" name="Group 77"/>
            <p:cNvGrpSpPr/>
            <p:nvPr/>
          </p:nvGrpSpPr>
          <p:grpSpPr>
            <a:xfrm>
              <a:off x="4843218" y="1809263"/>
              <a:ext cx="3462582" cy="3310182"/>
              <a:chOff x="4843218" y="1809263"/>
              <a:chExt cx="3462582" cy="3310182"/>
            </a:xfrm>
            <a:grpFill/>
          </p:grpSpPr>
          <p:cxnSp>
            <p:nvCxnSpPr>
              <p:cNvPr id="83" name="Straight Connector 82"/>
              <p:cNvCxnSpPr/>
              <p:nvPr/>
            </p:nvCxnSpPr>
            <p:spPr>
              <a:xfrm rot="5400000">
                <a:off x="7625649" y="1994759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7007332" y="1994759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6389014" y="1994759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>
                <a:off x="5770695" y="1994759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5152377" y="1994759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843218" y="4777191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843218" y="4158873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843218" y="354055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843218" y="2922236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843218" y="2303918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5245125" y="5026698"/>
                <a:ext cx="185495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7934809" y="354055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7934809" y="2303918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7934809" y="2922236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7934809" y="4158873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7934809" y="4777191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7069164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687482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687482" y="2798573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069164" y="4653527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7069164" y="4653527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687482" y="4653527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7687482" y="4035209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832527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832527" y="4653527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832527" y="4653527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450845" y="4653527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7069164" y="2180255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687482" y="2180255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832527" y="2180255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450845" y="2180255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214209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214209" y="2798573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214209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214209" y="4653527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214209" y="4035209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214209" y="4653527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214209" y="2180255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>
                <a:off x="5461536" y="2303918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6079854" y="2303918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6698173" y="2303918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7316491" y="2303918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5461536" y="2922236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6079854" y="2922236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6698173" y="2922236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7316491" y="2922236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461536" y="354055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6079854" y="354055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6698173" y="354055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7316491" y="354055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461536" y="4158873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6079854" y="4158873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6698173" y="4158873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7316491" y="4158873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461536" y="4777191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6079854" y="4777191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6698173" y="4777191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7316491" y="4777191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5152377" y="2613077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>
                <a:off x="5152377" y="3231395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>
                <a:off x="5152377" y="384971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5400000">
                <a:off x="5152377" y="4468032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5400000">
                <a:off x="5770695" y="2613077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>
                <a:off x="5770695" y="3231395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>
                <a:off x="5770695" y="384971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>
                <a:off x="5770695" y="4468032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6389014" y="2613077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>
                <a:off x="6389014" y="3231395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>
                <a:off x="6389014" y="384971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>
                <a:off x="6389014" y="4468032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>
                <a:off x="7007332" y="2613077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>
                <a:off x="7007332" y="3231395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5400000">
                <a:off x="7007332" y="384971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>
                <a:off x="7007332" y="4468032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>
                <a:off x="7625649" y="2613077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>
                <a:off x="7625649" y="3231395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>
                <a:off x="7625649" y="384971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5400000">
                <a:off x="7625649" y="4468032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Oval 160"/>
              <p:cNvSpPr/>
              <p:nvPr/>
            </p:nvSpPr>
            <p:spPr>
              <a:xfrm>
                <a:off x="7069164" y="2798573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7069164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7069164" y="4035209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5832527" y="2798573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5832527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450845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450845" y="2798573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5832527" y="4035209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6450845" y="4035209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9" name="Straight Connector 78"/>
            <p:cNvCxnSpPr/>
            <p:nvPr/>
          </p:nvCxnSpPr>
          <p:spPr>
            <a:xfrm rot="5400000">
              <a:off x="5860184" y="5029200"/>
              <a:ext cx="185495" cy="0"/>
            </a:xfrm>
            <a:prstGeom prst="line">
              <a:avLst/>
            </a:prstGeom>
            <a:grpFill/>
            <a:ln w="508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488834" y="5029200"/>
              <a:ext cx="185495" cy="0"/>
            </a:xfrm>
            <a:prstGeom prst="line">
              <a:avLst/>
            </a:prstGeom>
            <a:grpFill/>
            <a:ln w="508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7098821" y="5029200"/>
              <a:ext cx="185495" cy="0"/>
            </a:xfrm>
            <a:prstGeom prst="line">
              <a:avLst/>
            </a:prstGeom>
            <a:grpFill/>
            <a:ln w="508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7717946" y="5029200"/>
              <a:ext cx="185495" cy="0"/>
            </a:xfrm>
            <a:prstGeom prst="line">
              <a:avLst/>
            </a:prstGeom>
            <a:grpFill/>
            <a:ln w="508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Oval 169"/>
          <p:cNvSpPr/>
          <p:nvPr/>
        </p:nvSpPr>
        <p:spPr>
          <a:xfrm>
            <a:off x="6985000" y="5916267"/>
            <a:ext cx="247327" cy="2468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7607808" y="5920077"/>
            <a:ext cx="247327" cy="2468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5139944" y="3431893"/>
            <a:ext cx="247327" cy="2468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90236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Grid-Based Finite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Advantages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Supports </a:t>
            </a:r>
            <a:r>
              <a:rPr lang="en-US" dirty="0" err="1"/>
              <a:t>multigrid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Arrow Connector 3"/>
          <p:cNvCxnSpPr>
            <a:stCxn id="6" idx="2"/>
            <a:endCxn id="7" idx="1"/>
          </p:cNvCxnSpPr>
          <p:nvPr/>
        </p:nvCxnSpPr>
        <p:spPr>
          <a:xfrm rot="16200000" flipH="1">
            <a:off x="5502554" y="3355921"/>
            <a:ext cx="1645117" cy="913374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7" idx="3"/>
            <a:endCxn id="10" idx="2"/>
          </p:cNvCxnSpPr>
          <p:nvPr/>
        </p:nvCxnSpPr>
        <p:spPr>
          <a:xfrm flipV="1">
            <a:off x="7625992" y="2990051"/>
            <a:ext cx="831183" cy="1645116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486400" y="2625089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81799" y="4375281"/>
            <a:ext cx="844193" cy="519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Solve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16933" y="3439121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Down-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21933" y="3437146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Up-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75150" y="2625090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Relax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82440"/>
            <a:ext cx="1965960" cy="196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0" y="4280915"/>
            <a:ext cx="1965960" cy="196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4280915"/>
            <a:ext cx="1965960" cy="196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7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Grid-Based Finite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Advantages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Supports </a:t>
            </a:r>
            <a:r>
              <a:rPr lang="en-US" dirty="0" err="1"/>
              <a:t>multigrid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Tessellation independent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0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8648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8648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0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Grid-Based Finite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Advantages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Supports </a:t>
            </a:r>
            <a:r>
              <a:rPr lang="en-US" dirty="0" err="1"/>
              <a:t>multigrid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Tessellation </a:t>
            </a:r>
            <a:r>
              <a:rPr lang="en-US" dirty="0"/>
              <a:t>independent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Controllable </a:t>
            </a:r>
            <a:r>
              <a:rPr lang="en-US" dirty="0"/>
              <a:t>dimension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11008" y="4252754"/>
            <a:ext cx="2362200" cy="2166986"/>
            <a:chOff x="6011008" y="2521926"/>
            <a:chExt cx="2362200" cy="2166986"/>
          </a:xfrm>
        </p:grpSpPr>
        <p:sp>
          <p:nvSpPr>
            <p:cNvPr id="5" name="Freeform 4"/>
            <p:cNvSpPr/>
            <p:nvPr/>
          </p:nvSpPr>
          <p:spPr>
            <a:xfrm>
              <a:off x="6066692" y="2567354"/>
              <a:ext cx="2259623" cy="2092569"/>
            </a:xfrm>
            <a:custGeom>
              <a:avLst/>
              <a:gdLst>
                <a:gd name="connsiteX0" fmla="*/ 0 w 2259623"/>
                <a:gd name="connsiteY0" fmla="*/ 2083777 h 2092569"/>
                <a:gd name="connsiteX1" fmla="*/ 140677 w 2259623"/>
                <a:gd name="connsiteY1" fmla="*/ 1213338 h 2092569"/>
                <a:gd name="connsiteX2" fmla="*/ 316523 w 2259623"/>
                <a:gd name="connsiteY2" fmla="*/ 756138 h 2092569"/>
                <a:gd name="connsiteX3" fmla="*/ 536331 w 2259623"/>
                <a:gd name="connsiteY3" fmla="*/ 430823 h 2092569"/>
                <a:gd name="connsiteX4" fmla="*/ 888023 w 2259623"/>
                <a:gd name="connsiteY4" fmla="*/ 175846 h 2092569"/>
                <a:gd name="connsiteX5" fmla="*/ 1283677 w 2259623"/>
                <a:gd name="connsiteY5" fmla="*/ 61546 h 2092569"/>
                <a:gd name="connsiteX6" fmla="*/ 1696916 w 2259623"/>
                <a:gd name="connsiteY6" fmla="*/ 0 h 2092569"/>
                <a:gd name="connsiteX7" fmla="*/ 1943100 w 2259623"/>
                <a:gd name="connsiteY7" fmla="*/ 202223 h 2092569"/>
                <a:gd name="connsiteX8" fmla="*/ 2057400 w 2259623"/>
                <a:gd name="connsiteY8" fmla="*/ 589084 h 2092569"/>
                <a:gd name="connsiteX9" fmla="*/ 2259623 w 2259623"/>
                <a:gd name="connsiteY9" fmla="*/ 923192 h 2092569"/>
                <a:gd name="connsiteX10" fmla="*/ 2145323 w 2259623"/>
                <a:gd name="connsiteY10" fmla="*/ 1055077 h 2092569"/>
                <a:gd name="connsiteX11" fmla="*/ 1635370 w 2259623"/>
                <a:gd name="connsiteY11" fmla="*/ 888023 h 2092569"/>
                <a:gd name="connsiteX12" fmla="*/ 1195754 w 2259623"/>
                <a:gd name="connsiteY12" fmla="*/ 826477 h 2092569"/>
                <a:gd name="connsiteX13" fmla="*/ 1046285 w 2259623"/>
                <a:gd name="connsiteY13" fmla="*/ 844061 h 2092569"/>
                <a:gd name="connsiteX14" fmla="*/ 791308 w 2259623"/>
                <a:gd name="connsiteY14" fmla="*/ 1046284 h 2092569"/>
                <a:gd name="connsiteX15" fmla="*/ 712177 w 2259623"/>
                <a:gd name="connsiteY15" fmla="*/ 1485900 h 2092569"/>
                <a:gd name="connsiteX16" fmla="*/ 650631 w 2259623"/>
                <a:gd name="connsiteY16" fmla="*/ 2092569 h 209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9623" h="2092569">
                  <a:moveTo>
                    <a:pt x="0" y="2083777"/>
                  </a:moveTo>
                  <a:lnTo>
                    <a:pt x="140677" y="1213338"/>
                  </a:lnTo>
                  <a:lnTo>
                    <a:pt x="316523" y="756138"/>
                  </a:lnTo>
                  <a:lnTo>
                    <a:pt x="536331" y="430823"/>
                  </a:lnTo>
                  <a:lnTo>
                    <a:pt x="888023" y="175846"/>
                  </a:lnTo>
                  <a:lnTo>
                    <a:pt x="1283677" y="61546"/>
                  </a:lnTo>
                  <a:lnTo>
                    <a:pt x="1696916" y="0"/>
                  </a:lnTo>
                  <a:lnTo>
                    <a:pt x="1943100" y="202223"/>
                  </a:lnTo>
                  <a:lnTo>
                    <a:pt x="2057400" y="589084"/>
                  </a:lnTo>
                  <a:lnTo>
                    <a:pt x="2259623" y="923192"/>
                  </a:lnTo>
                  <a:lnTo>
                    <a:pt x="2145323" y="1055077"/>
                  </a:lnTo>
                  <a:lnTo>
                    <a:pt x="1635370" y="888023"/>
                  </a:lnTo>
                  <a:lnTo>
                    <a:pt x="1195754" y="826477"/>
                  </a:lnTo>
                  <a:lnTo>
                    <a:pt x="1046285" y="844061"/>
                  </a:lnTo>
                  <a:lnTo>
                    <a:pt x="791308" y="1046284"/>
                  </a:lnTo>
                  <a:lnTo>
                    <a:pt x="712177" y="1485900"/>
                  </a:lnTo>
                  <a:lnTo>
                    <a:pt x="650631" y="2092569"/>
                  </a:ln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 flipV="1">
              <a:off x="6011008" y="4588328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 flipV="1">
              <a:off x="6147816" y="3773366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 flipV="1">
              <a:off x="6326592" y="3300574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 flipV="1">
              <a:off x="6555192" y="2952750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 flipV="1">
              <a:off x="6901024" y="2699766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 flipV="1">
              <a:off x="7282024" y="2580542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 flipV="1">
              <a:off x="7696200" y="2521926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 flipV="1">
              <a:off x="7961960" y="2723214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 flipV="1">
              <a:off x="8062544" y="3080766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 flipV="1">
              <a:off x="8272624" y="3427534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 flipV="1">
              <a:off x="8153400" y="3561414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 flipV="1">
              <a:off x="7645440" y="3409950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 flipV="1">
              <a:off x="7230208" y="3351334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 flipV="1">
              <a:off x="7060224" y="3368918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 flipV="1">
              <a:off x="6822832" y="3555550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 flipV="1">
              <a:off x="6672424" y="4570534"/>
              <a:ext cx="100584" cy="1005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295465" y="3388178"/>
            <a:ext cx="3467535" cy="3317422"/>
            <a:chOff x="4843218" y="1809263"/>
            <a:chExt cx="3462582" cy="3312684"/>
          </a:xfrm>
          <a:solidFill>
            <a:schemeClr val="bg1">
              <a:lumMod val="50000"/>
            </a:schemeClr>
          </a:solidFill>
        </p:grpSpPr>
        <p:grpSp>
          <p:nvGrpSpPr>
            <p:cNvPr id="23" name="Group 22"/>
            <p:cNvGrpSpPr/>
            <p:nvPr/>
          </p:nvGrpSpPr>
          <p:grpSpPr>
            <a:xfrm>
              <a:off x="4843218" y="1809263"/>
              <a:ext cx="3462582" cy="3310182"/>
              <a:chOff x="4843218" y="1809263"/>
              <a:chExt cx="3462582" cy="3310182"/>
            </a:xfrm>
            <a:grpFill/>
          </p:grpSpPr>
          <p:cxnSp>
            <p:nvCxnSpPr>
              <p:cNvPr id="28" name="Straight Connector 27"/>
              <p:cNvCxnSpPr/>
              <p:nvPr/>
            </p:nvCxnSpPr>
            <p:spPr>
              <a:xfrm rot="5400000">
                <a:off x="7625649" y="1994759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7007332" y="1994759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6389014" y="1994759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5770695" y="1994759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5152377" y="1994759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843218" y="4777191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843218" y="4158873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843218" y="354055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843218" y="2922236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843218" y="2303918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5245125" y="5026698"/>
                <a:ext cx="185495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934809" y="354055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934809" y="2303918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934809" y="2922236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934809" y="4158873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934809" y="4777191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/>
              <p:nvPr/>
            </p:nvSpPr>
            <p:spPr>
              <a:xfrm>
                <a:off x="7069164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687482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687482" y="2798573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069164" y="4653527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069164" y="4653527"/>
                <a:ext cx="247327" cy="247327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687482" y="4653527"/>
                <a:ext cx="247327" cy="247327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687482" y="4035209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832527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832527" y="4653527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832527" y="4653527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450845" y="4653527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069164" y="2180255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687482" y="2180255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832527" y="2180255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450845" y="2180255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214209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214209" y="2798573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14209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214209" y="4653527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214209" y="4035209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14209" y="4653527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214209" y="2180255"/>
                <a:ext cx="247327" cy="247327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>
                <a:off x="5461536" y="2303918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079854" y="2303918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698173" y="2303918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7316491" y="2303918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461536" y="2922236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079854" y="2922236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698173" y="2922236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7316491" y="2922236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461536" y="354055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079854" y="354055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698173" y="354055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7316491" y="354055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461536" y="4158873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079854" y="4158873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698173" y="4158873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7316491" y="4158873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461536" y="4777191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079854" y="4777191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698173" y="4777191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7316491" y="4777191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>
                <a:off x="5152377" y="2613077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5152377" y="3231395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>
                <a:off x="5152377" y="384971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>
                <a:off x="5152377" y="4468032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>
                <a:off x="5770695" y="2613077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5770695" y="3231395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5770695" y="384971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5770695" y="4468032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6389014" y="2613077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6389014" y="3231395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>
                <a:off x="6389014" y="384971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6389014" y="4468032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7007332" y="2613077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7007332" y="3231395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7007332" y="384971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7007332" y="4468032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7625649" y="2613077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7625649" y="3231395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7625649" y="3849714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7625649" y="4468032"/>
                <a:ext cx="370991" cy="0"/>
              </a:xfrm>
              <a:prstGeom prst="lin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105"/>
              <p:cNvSpPr/>
              <p:nvPr/>
            </p:nvSpPr>
            <p:spPr>
              <a:xfrm>
                <a:off x="7069164" y="2798573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069164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069164" y="4035209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832527" y="2798573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832527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450845" y="3416891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450845" y="2798573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832527" y="4035209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450845" y="4035209"/>
                <a:ext cx="247327" cy="247327"/>
              </a:xfrm>
              <a:prstGeom prst="ellipse">
                <a:avLst/>
              </a:prstGeom>
              <a:grpFill/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rot="5400000">
              <a:off x="5860184" y="5029200"/>
              <a:ext cx="185495" cy="0"/>
            </a:xfrm>
            <a:prstGeom prst="line">
              <a:avLst/>
            </a:prstGeom>
            <a:grpFill/>
            <a:ln w="508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6488834" y="5029200"/>
              <a:ext cx="185495" cy="0"/>
            </a:xfrm>
            <a:prstGeom prst="line">
              <a:avLst/>
            </a:prstGeom>
            <a:grpFill/>
            <a:ln w="508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7098821" y="5029200"/>
              <a:ext cx="185495" cy="0"/>
            </a:xfrm>
            <a:prstGeom prst="line">
              <a:avLst/>
            </a:prstGeom>
            <a:grpFill/>
            <a:ln w="508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7717946" y="5029200"/>
              <a:ext cx="185495" cy="0"/>
            </a:xfrm>
            <a:prstGeom prst="line">
              <a:avLst/>
            </a:prstGeom>
            <a:grpFill/>
            <a:ln w="508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23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Grid-Based Finite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Advantages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Supports </a:t>
            </a:r>
            <a:r>
              <a:rPr lang="en-US" dirty="0" err="1"/>
              <a:t>multigrid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Tessellation </a:t>
            </a:r>
            <a:r>
              <a:rPr lang="en-US" dirty="0"/>
              <a:t>independent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Controllable </a:t>
            </a:r>
            <a:r>
              <a:rPr lang="en-US" dirty="0"/>
              <a:t>dimension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Supports </a:t>
            </a:r>
            <a:r>
              <a:rPr lang="en-US" dirty="0" smtClean="0"/>
              <a:t>streaming/parallelization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Papers\RealTimeLB\Images\Dino\fo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28" y="4183380"/>
            <a:ext cx="2286000" cy="2286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465332" y="4116705"/>
            <a:ext cx="2295144" cy="1418082"/>
            <a:chOff x="762000" y="2656713"/>
            <a:chExt cx="2295144" cy="1418082"/>
          </a:xfrm>
        </p:grpSpPr>
        <p:sp>
          <p:nvSpPr>
            <p:cNvPr id="6" name="Rectangle 5"/>
            <p:cNvSpPr/>
            <p:nvPr/>
          </p:nvSpPr>
          <p:spPr>
            <a:xfrm>
              <a:off x="762000" y="2656713"/>
              <a:ext cx="2295144" cy="13716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2794635"/>
              <a:ext cx="2295144" cy="13716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0" y="2931795"/>
              <a:ext cx="2295144" cy="14630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" y="3078099"/>
              <a:ext cx="2295144" cy="13716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2000" y="3215259"/>
              <a:ext cx="2295144" cy="14630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0" y="3361563"/>
              <a:ext cx="2295144" cy="14630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0" y="3507867"/>
              <a:ext cx="2295144" cy="14630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000" y="3928491"/>
              <a:ext cx="2295144" cy="14630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000" y="3653409"/>
              <a:ext cx="2295144" cy="14630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2000" y="3791331"/>
              <a:ext cx="2295144" cy="13716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65332" y="5534787"/>
            <a:ext cx="2295144" cy="1018413"/>
            <a:chOff x="762000" y="4074795"/>
            <a:chExt cx="2295144" cy="1018413"/>
          </a:xfrm>
        </p:grpSpPr>
        <p:sp>
          <p:nvSpPr>
            <p:cNvPr id="17" name="Rectangle 16"/>
            <p:cNvSpPr/>
            <p:nvPr/>
          </p:nvSpPr>
          <p:spPr>
            <a:xfrm>
              <a:off x="762000" y="4788027"/>
              <a:ext cx="2295144" cy="155448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2000" y="4650867"/>
              <a:ext cx="2295144" cy="13716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0" y="4504563"/>
              <a:ext cx="2295144" cy="14630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" y="4367403"/>
              <a:ext cx="2295144" cy="13716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" y="4221099"/>
              <a:ext cx="2295144" cy="14630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2000" y="4074795"/>
              <a:ext cx="2295144" cy="14630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2000" y="4937760"/>
              <a:ext cx="2295144" cy="155448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Brace 23"/>
          <p:cNvSpPr/>
          <p:nvPr/>
        </p:nvSpPr>
        <p:spPr>
          <a:xfrm flipH="1">
            <a:off x="6163580" y="5534786"/>
            <a:ext cx="219456" cy="1011555"/>
          </a:xfrm>
          <a:prstGeom prst="rightBrac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464027" y="4653010"/>
            <a:ext cx="102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Thread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5464027" y="5853160"/>
            <a:ext cx="102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Thread 2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 flipH="1">
            <a:off x="6163580" y="4116705"/>
            <a:ext cx="219456" cy="1418082"/>
          </a:xfrm>
          <a:prstGeom prst="rightBrac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Defining the System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functions {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n</a:t>
            </a:r>
            <a:r>
              <a:rPr lang="en-US" dirty="0" smtClean="0"/>
              <a:t>} defined on a regular grid, we define the coefficients of the Laplace-Beltrami operator as integrals of gradients:</a:t>
            </a:r>
          </a:p>
        </p:txBody>
      </p:sp>
      <p:graphicFrame>
        <p:nvGraphicFramePr>
          <p:cNvPr id="188423" name="Object 7"/>
          <p:cNvGraphicFramePr>
            <a:graphicFrameLocks noChangeAspect="1"/>
          </p:cNvGraphicFramePr>
          <p:nvPr/>
        </p:nvGraphicFramePr>
        <p:xfrm>
          <a:off x="2514600" y="3392488"/>
          <a:ext cx="405765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5" name="Equation" r:id="rId4" imgW="1879560" imgH="368280" progId="Equation.3">
                  <p:embed/>
                </p:oleObj>
              </mc:Choice>
              <mc:Fallback>
                <p:oleObj name="Equation" r:id="rId4" imgW="18795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92488"/>
                        <a:ext cx="4057650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7341737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Defining the System</a:t>
            </a:r>
            <a:endParaRPr lang="en-US" dirty="0" smtClean="0"/>
          </a:p>
          <a:p>
            <a:pPr marL="0" lvl="1" indent="0">
              <a:buNone/>
            </a:pPr>
            <a:r>
              <a:rPr lang="en-US" sz="3200" dirty="0" smtClean="0"/>
              <a:t>Given functions {</a:t>
            </a:r>
            <a:r>
              <a:rPr lang="en-US" sz="3200" i="1" dirty="0" smtClean="0"/>
              <a:t>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,…,</a:t>
            </a:r>
            <a:r>
              <a:rPr lang="en-US" sz="3200" i="1" dirty="0" err="1" smtClean="0"/>
              <a:t>b</a:t>
            </a:r>
            <a:r>
              <a:rPr lang="en-US" sz="3200" i="1" baseline="-25000" dirty="0" err="1" smtClean="0"/>
              <a:t>n</a:t>
            </a:r>
            <a:r>
              <a:rPr lang="en-US" sz="3200" dirty="0" smtClean="0"/>
              <a:t>} defined on a regular grid, we define the coefficients of the Laplace-Beltrami operator as integrals of gradients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Split </a:t>
            </a:r>
            <a:r>
              <a:rPr lang="en-US" sz="3200" dirty="0"/>
              <a:t>triangles </a:t>
            </a:r>
            <a:r>
              <a:rPr lang="en-US" sz="3200" dirty="0" smtClean="0"/>
              <a:t>to</a:t>
            </a:r>
            <a:br>
              <a:rPr lang="en-US" sz="3200" dirty="0" smtClean="0"/>
            </a:br>
            <a:r>
              <a:rPr lang="en-US" sz="3200" dirty="0" smtClean="0"/>
              <a:t>grid cells and use</a:t>
            </a:r>
            <a:br>
              <a:rPr lang="en-US" sz="3200" dirty="0" smtClean="0"/>
            </a:br>
            <a:r>
              <a:rPr lang="en-US" sz="3200" dirty="0" smtClean="0"/>
              <a:t>quadrature rules</a:t>
            </a:r>
            <a:br>
              <a:rPr lang="en-US" sz="3200" dirty="0" smtClean="0"/>
            </a:br>
            <a:r>
              <a:rPr lang="en-US" sz="3200" dirty="0" smtClean="0"/>
              <a:t>to integrate.</a:t>
            </a:r>
            <a:endParaRPr lang="en-US" sz="3200" dirty="0"/>
          </a:p>
        </p:txBody>
      </p:sp>
      <p:pic>
        <p:nvPicPr>
          <p:cNvPr id="5" name="Picture 6" descr="C:\Talks\SGP-09\mechanical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267200"/>
            <a:ext cx="2362200" cy="2362200"/>
          </a:xfrm>
          <a:prstGeom prst="rect">
            <a:avLst/>
          </a:prstGeom>
          <a:noFill/>
        </p:spPr>
      </p:pic>
      <p:pic>
        <p:nvPicPr>
          <p:cNvPr id="6" name="Picture 7" descr="C:\Talks\SGP-09\mechanical.split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267200"/>
            <a:ext cx="2362200" cy="23622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6019800" y="5334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802496"/>
              </p:ext>
            </p:extLst>
          </p:nvPr>
        </p:nvGraphicFramePr>
        <p:xfrm>
          <a:off x="2527300" y="3392488"/>
          <a:ext cx="446881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4" name="Equation" r:id="rId6" imgW="2070100" imgH="355600" progId="Equation.3">
                  <p:embed/>
                </p:oleObj>
              </mc:Choice>
              <mc:Fallback>
                <p:oleObj name="Equation" r:id="rId6" imgW="2070100" imgH="355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3392488"/>
                        <a:ext cx="446881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0450276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5291" y="3353033"/>
            <a:ext cx="2058609" cy="306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1375" y="3437295"/>
            <a:ext cx="2050928" cy="30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1527" y="3529938"/>
            <a:ext cx="2035565" cy="304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1122" y="3614433"/>
            <a:ext cx="2020202" cy="304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5678" y="3683565"/>
            <a:ext cx="2027884" cy="30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5014" y="3721739"/>
            <a:ext cx="2004839" cy="30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248" y="3759913"/>
            <a:ext cx="2012521" cy="30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352800"/>
            <a:ext cx="7650652" cy="344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353033"/>
            <a:ext cx="7650652" cy="344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Image Stitching</a:t>
            </a:r>
          </a:p>
          <a:p>
            <a:pPr marL="688975" lvl="1" indent="-231775"/>
            <a:r>
              <a:rPr lang="en-US" dirty="0" smtClean="0"/>
              <a:t>Compute image gradients</a:t>
            </a:r>
          </a:p>
          <a:p>
            <a:pPr marL="688975" lvl="1" indent="-231775"/>
            <a:r>
              <a:rPr lang="en-US" dirty="0" smtClean="0"/>
              <a:t>Set seam-crossing gradients to zero</a:t>
            </a:r>
          </a:p>
          <a:p>
            <a:pPr marL="688975" lvl="1" indent="-231775"/>
            <a:r>
              <a:rPr lang="en-US" dirty="0" smtClean="0"/>
              <a:t>Fit image to the new gradient field </a:t>
            </a:r>
          </a:p>
          <a:p>
            <a:pPr>
              <a:buNone/>
            </a:pPr>
            <a:endParaRPr lang="en-US" u="sng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8191500" y="3124200"/>
            <a:ext cx="3048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3800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Approach</a:t>
            </a:r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Texture processing</a:t>
            </a:r>
          </a:p>
          <a:p>
            <a:pPr lvl="1"/>
            <a:r>
              <a:rPr lang="en-US" dirty="0" smtClean="0"/>
              <a:t>Geometry processing</a:t>
            </a:r>
          </a:p>
          <a:p>
            <a:pPr lvl="1"/>
            <a:r>
              <a:rPr lang="en-US" dirty="0" smtClean="0"/>
              <a:t>Surface Evolution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Limitations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Future Work</a:t>
            </a:r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Goal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a base mesh and a set of scans, generate a seamless texture on the mesh.</a:t>
            </a:r>
          </a:p>
        </p:txBody>
      </p:sp>
      <p:pic>
        <p:nvPicPr>
          <p:cNvPr id="17" name="Picture 11" descr="C:\Research\PoissonMesh\Data\Rooster\scan.xf.05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590800"/>
            <a:ext cx="2286000" cy="2286000"/>
          </a:xfrm>
          <a:prstGeom prst="rect">
            <a:avLst/>
          </a:prstGeom>
          <a:noFill/>
        </p:spPr>
      </p:pic>
      <p:pic>
        <p:nvPicPr>
          <p:cNvPr id="18" name="Picture 7" descr="C:\Research\PoissonMesh\Data\Rooster\scan.xf.01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8400"/>
            <a:ext cx="2286000" cy="2286000"/>
          </a:xfrm>
          <a:prstGeom prst="rect">
            <a:avLst/>
          </a:prstGeom>
          <a:noFill/>
        </p:spPr>
      </p:pic>
      <p:pic>
        <p:nvPicPr>
          <p:cNvPr id="40" name="Picture 2" descr="C:\Research\PoissonMesh\Data\Rooster\rooster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352" y="2816352"/>
            <a:ext cx="3584448" cy="35844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Processing (1)</a:t>
            </a:r>
            <a:endParaRPr lang="en-US" dirty="0"/>
          </a:p>
        </p:txBody>
      </p:sp>
      <p:pic>
        <p:nvPicPr>
          <p:cNvPr id="20" name="Picture 12" descr="C:\Research\PoissonMesh\Data\Rooster\scan.xf.06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95800"/>
            <a:ext cx="2286000" cy="2286000"/>
          </a:xfrm>
          <a:prstGeom prst="rect">
            <a:avLst/>
          </a:prstGeom>
          <a:noFill/>
        </p:spPr>
      </p:pic>
      <p:pic>
        <p:nvPicPr>
          <p:cNvPr id="21" name="Picture 6" descr="C:\Research\PoissonMesh\Data\Rooster\scan.xf.00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4038600"/>
            <a:ext cx="2286000" cy="2286000"/>
          </a:xfrm>
          <a:prstGeom prst="rect">
            <a:avLst/>
          </a:prstGeom>
          <a:noFill/>
        </p:spPr>
      </p:pic>
      <p:pic>
        <p:nvPicPr>
          <p:cNvPr id="22" name="Picture 5" descr="C:\Research\PoissonMesh\Data\Rooster\scan.xf.07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648200"/>
            <a:ext cx="2286000" cy="2286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103602" y="38100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7878" y="622929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2002" y="63246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800" y="5641818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5400" y="382018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33600" y="382018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584178"/>
      </p:ext>
    </p:ext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Goal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a base mesh and a set of scans, generate a seamless texture on the mesh.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Processing 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304800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Back-project surface points onto the scans and use data from the closest, consistent scan.</a:t>
            </a:r>
            <a:endParaRPr lang="en-US" sz="3200" dirty="0"/>
          </a:p>
        </p:txBody>
      </p:sp>
      <p:pic>
        <p:nvPicPr>
          <p:cNvPr id="29" name="Picture 11" descr="C:\Research\PoissonMesh\Data\Rooster\scan.xf.05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590800"/>
            <a:ext cx="2286000" cy="2286000"/>
          </a:xfrm>
          <a:prstGeom prst="rect">
            <a:avLst/>
          </a:prstGeom>
          <a:noFill/>
        </p:spPr>
      </p:pic>
      <p:pic>
        <p:nvPicPr>
          <p:cNvPr id="30" name="Picture 7" descr="C:\Research\PoissonMesh\Data\Rooster\scan.xf.01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8400"/>
            <a:ext cx="2286000" cy="2286000"/>
          </a:xfrm>
          <a:prstGeom prst="rect">
            <a:avLst/>
          </a:prstGeom>
          <a:noFill/>
        </p:spPr>
      </p:pic>
      <p:pic>
        <p:nvPicPr>
          <p:cNvPr id="31" name="Picture 2" descr="C:\Research\PoissonMesh\Data\Rooster\rooster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352" y="2816352"/>
            <a:ext cx="3584448" cy="3584448"/>
          </a:xfrm>
          <a:prstGeom prst="rect">
            <a:avLst/>
          </a:prstGeom>
          <a:noFill/>
        </p:spPr>
      </p:pic>
      <p:pic>
        <p:nvPicPr>
          <p:cNvPr id="32" name="Picture 12" descr="C:\Research\PoissonMesh\Data\Rooster\scan.xf.06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95800"/>
            <a:ext cx="2286000" cy="2286000"/>
          </a:xfrm>
          <a:prstGeom prst="rect">
            <a:avLst/>
          </a:prstGeom>
          <a:noFill/>
        </p:spPr>
      </p:pic>
      <p:pic>
        <p:nvPicPr>
          <p:cNvPr id="33" name="Picture 6" descr="C:\Research\PoissonMesh\Data\Rooster\scan.xf.00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4038600"/>
            <a:ext cx="2286000" cy="2286000"/>
          </a:xfrm>
          <a:prstGeom prst="rect">
            <a:avLst/>
          </a:prstGeom>
          <a:noFill/>
        </p:spPr>
      </p:pic>
      <p:pic>
        <p:nvPicPr>
          <p:cNvPr id="34" name="Picture 5" descr="C:\Research\PoissonMesh\Data\Rooster\scan.xf.07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648200"/>
            <a:ext cx="2286000" cy="22860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4103602" y="38100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7878" y="622929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32002" y="63246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6800" y="5641818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95400" y="382018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3600" y="382018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844422"/>
      </p:ext>
    </p:ext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Challenge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Pulling colors from the nearest scan results in a discontinuous texture.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Processing (1)</a:t>
            </a:r>
          </a:p>
        </p:txBody>
      </p:sp>
      <p:pic>
        <p:nvPicPr>
          <p:cNvPr id="13" name="Picture 4" descr="C:\Research\PoissonMesh\Data\Rooster\Results\misha.0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740152"/>
            <a:ext cx="3581400" cy="3581400"/>
          </a:xfrm>
          <a:prstGeom prst="rect">
            <a:avLst/>
          </a:prstGeom>
          <a:noFill/>
        </p:spPr>
      </p:pic>
      <p:graphicFrame>
        <p:nvGraphicFramePr>
          <p:cNvPr id="172034" name="Object 2"/>
          <p:cNvGraphicFramePr>
            <a:graphicFrameLocks noChangeAspect="1"/>
          </p:cNvGraphicFramePr>
          <p:nvPr/>
        </p:nvGraphicFramePr>
        <p:xfrm>
          <a:off x="6518275" y="6172200"/>
          <a:ext cx="8731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9" name="Equation" r:id="rId6" imgW="507960" imgH="241200" progId="Equation.3">
                  <p:embed/>
                </p:oleObj>
              </mc:Choice>
              <mc:Fallback>
                <p:oleObj name="Equation" r:id="rId6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6172200"/>
                        <a:ext cx="8731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>
            <a:off x="4648200" y="41910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6328519" y="4035552"/>
            <a:ext cx="681881" cy="685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 descr="C:\Research\PoissonMesh\Data\Rooster\scan.xf.05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590800"/>
            <a:ext cx="2286000" cy="2286000"/>
          </a:xfrm>
          <a:prstGeom prst="rect">
            <a:avLst/>
          </a:prstGeom>
          <a:noFill/>
        </p:spPr>
      </p:pic>
      <p:pic>
        <p:nvPicPr>
          <p:cNvPr id="22" name="Picture 7" descr="C:\Research\PoissonMesh\Data\Rooster\scan.xf.01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8400"/>
            <a:ext cx="2286000" cy="2286000"/>
          </a:xfrm>
          <a:prstGeom prst="rect">
            <a:avLst/>
          </a:prstGeom>
          <a:noFill/>
        </p:spPr>
      </p:pic>
      <p:pic>
        <p:nvPicPr>
          <p:cNvPr id="23" name="Picture 2" descr="C:\Research\PoissonMesh\Data\Rooster\rooster.bmp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352" y="2816352"/>
            <a:ext cx="3584448" cy="3584448"/>
          </a:xfrm>
          <a:prstGeom prst="rect">
            <a:avLst/>
          </a:prstGeom>
          <a:noFill/>
        </p:spPr>
      </p:pic>
      <p:pic>
        <p:nvPicPr>
          <p:cNvPr id="24" name="Picture 12" descr="C:\Research\PoissonMesh\Data\Rooster\scan.xf.06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95800"/>
            <a:ext cx="2286000" cy="2286000"/>
          </a:xfrm>
          <a:prstGeom prst="rect">
            <a:avLst/>
          </a:prstGeom>
          <a:noFill/>
        </p:spPr>
      </p:pic>
      <p:pic>
        <p:nvPicPr>
          <p:cNvPr id="25" name="Picture 6" descr="C:\Research\PoissonMesh\Data\Rooster\scan.xf.00.jp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4038600"/>
            <a:ext cx="2286000" cy="2286000"/>
          </a:xfrm>
          <a:prstGeom prst="rect">
            <a:avLst/>
          </a:prstGeom>
          <a:noFill/>
        </p:spPr>
      </p:pic>
      <p:pic>
        <p:nvPicPr>
          <p:cNvPr id="26" name="Picture 5" descr="C:\Research\PoissonMesh\Data\Rooster\scan.xf.07.jpe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648200"/>
            <a:ext cx="2286000" cy="2286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103602" y="38100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7878" y="622929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2002" y="63246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6800" y="5641818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5400" y="382018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3600" y="382018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53591528"/>
      </p:ext>
    </p:ext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Solution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Pulling gradients and integrating gives seamless textures (which are smooth in undefined areas).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Processing (1)</a:t>
            </a:r>
          </a:p>
        </p:txBody>
      </p:sp>
      <p:pic>
        <p:nvPicPr>
          <p:cNvPr id="19" name="Picture 2" descr="C:\Research\PoissonMesh\Data\Rooster\Results\misha.2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2352" y="2737104"/>
            <a:ext cx="3584448" cy="3584448"/>
          </a:xfrm>
          <a:prstGeom prst="rect">
            <a:avLst/>
          </a:prstGeom>
          <a:noFill/>
        </p:spPr>
      </p:pic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5432425" y="6149975"/>
          <a:ext cx="292893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5" name="Equation" r:id="rId6" imgW="1701720" imgH="355320" progId="Equation.3">
                  <p:embed/>
                </p:oleObj>
              </mc:Choice>
              <mc:Fallback>
                <p:oleObj name="Equation" r:id="rId6" imgW="1701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6149975"/>
                        <a:ext cx="2928938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>
            <a:off x="4648200" y="41910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6328519" y="4035552"/>
            <a:ext cx="681881" cy="685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 descr="C:\Research\PoissonMesh\Data\Rooster\scan.xf.05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590800"/>
            <a:ext cx="2286000" cy="2286000"/>
          </a:xfrm>
          <a:prstGeom prst="rect">
            <a:avLst/>
          </a:prstGeom>
          <a:noFill/>
        </p:spPr>
      </p:pic>
      <p:pic>
        <p:nvPicPr>
          <p:cNvPr id="22" name="Picture 7" descr="C:\Research\PoissonMesh\Data\Rooster\scan.xf.01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8400"/>
            <a:ext cx="2286000" cy="2286000"/>
          </a:xfrm>
          <a:prstGeom prst="rect">
            <a:avLst/>
          </a:prstGeom>
          <a:noFill/>
        </p:spPr>
      </p:pic>
      <p:pic>
        <p:nvPicPr>
          <p:cNvPr id="23" name="Picture 2" descr="C:\Research\PoissonMesh\Data\Rooster\rooster.bmp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352" y="2816352"/>
            <a:ext cx="3584448" cy="3584448"/>
          </a:xfrm>
          <a:prstGeom prst="rect">
            <a:avLst/>
          </a:prstGeom>
          <a:noFill/>
        </p:spPr>
      </p:pic>
      <p:pic>
        <p:nvPicPr>
          <p:cNvPr id="24" name="Picture 12" descr="C:\Research\PoissonMesh\Data\Rooster\scan.xf.06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95800"/>
            <a:ext cx="2286000" cy="2286000"/>
          </a:xfrm>
          <a:prstGeom prst="rect">
            <a:avLst/>
          </a:prstGeom>
          <a:noFill/>
        </p:spPr>
      </p:pic>
      <p:pic>
        <p:nvPicPr>
          <p:cNvPr id="25" name="Picture 6" descr="C:\Research\PoissonMesh\Data\Rooster\scan.xf.00.jp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4038600"/>
            <a:ext cx="2286000" cy="2286000"/>
          </a:xfrm>
          <a:prstGeom prst="rect">
            <a:avLst/>
          </a:prstGeom>
          <a:noFill/>
        </p:spPr>
      </p:pic>
      <p:pic>
        <p:nvPicPr>
          <p:cNvPr id="26" name="Picture 5" descr="C:\Research\PoissonMesh\Data\Rooster\scan.xf.07.jpe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648200"/>
            <a:ext cx="2286000" cy="2286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103602" y="38100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7878" y="622929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2002" y="632460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6800" y="5641818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5400" y="3820180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3600" y="382018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60701039"/>
      </p:ext>
    </p:ext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Goal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Sharpen the detail in a texture.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Processing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0904"/>
            <a:ext cx="3739896" cy="373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6650387"/>
      </p:ext>
    </p:ext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Solution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Formulate as gradient amplification and solve the associated Poisson equation: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Processing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0904"/>
            <a:ext cx="3739896" cy="373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020296"/>
              </p:ext>
            </p:extLst>
          </p:nvPr>
        </p:nvGraphicFramePr>
        <p:xfrm>
          <a:off x="2254250" y="6116638"/>
          <a:ext cx="513715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0" name="Equation" r:id="rId6" imgW="2984400" imgH="393480" progId="Equation.3">
                  <p:embed/>
                </p:oleObj>
              </mc:Choice>
              <mc:Fallback>
                <p:oleObj name="Equation" r:id="rId6" imgW="29844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6116638"/>
                        <a:ext cx="5137150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4191000" y="41910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04" y="2660904"/>
            <a:ext cx="3739896" cy="373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91739799"/>
      </p:ext>
    </p:ext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Goal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Sharpen the detail in the geometry itself.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Processing</a:t>
            </a:r>
            <a:endParaRPr lang="en-US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1" y="2743200"/>
            <a:ext cx="398310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332394"/>
      </p:ext>
    </p:ext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Solution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Like texture sharpening, but use the embedding as the signal: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Processing</a:t>
            </a:r>
            <a:endParaRPr lang="en-US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1" y="2743200"/>
            <a:ext cx="398310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99" y="2743200"/>
            <a:ext cx="398310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16164"/>
              </p:ext>
            </p:extLst>
          </p:nvPr>
        </p:nvGraphicFramePr>
        <p:xfrm>
          <a:off x="2133600" y="6127750"/>
          <a:ext cx="522446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3" name="Equation" r:id="rId7" imgW="3035160" imgH="380880" progId="Equation.3">
                  <p:embed/>
                </p:oleObj>
              </mc:Choice>
              <mc:Fallback>
                <p:oleObj name="Equation" r:id="rId7" imgW="30351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127750"/>
                        <a:ext cx="5224462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4380340" y="41910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026" y="6019800"/>
            <a:ext cx="1309974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Demo</a:t>
            </a:r>
            <a:endParaRPr lang="en-US" sz="36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43774994"/>
      </p:ext>
    </p:ext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Goal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Evolve a surface using </a:t>
            </a:r>
            <a:r>
              <a:rPr lang="en-US" dirty="0" err="1" smtClean="0"/>
              <a:t>Laplacian</a:t>
            </a:r>
            <a:r>
              <a:rPr lang="en-US" dirty="0" smtClean="0"/>
              <a:t> flow: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Evolution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488720"/>
              </p:ext>
            </p:extLst>
          </p:nvPr>
        </p:nvGraphicFramePr>
        <p:xfrm>
          <a:off x="3276600" y="2286000"/>
          <a:ext cx="1899112" cy="877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61" name="Equation" r:id="rId5" imgW="850680" imgH="393480" progId="Equation.3">
                  <p:embed/>
                </p:oleObj>
              </mc:Choice>
              <mc:Fallback>
                <p:oleObj name="Equation" r:id="rId5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86000"/>
                        <a:ext cx="1899112" cy="877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434340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237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238" name="Picture 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439451"/>
              </p:ext>
            </p:extLst>
          </p:nvPr>
        </p:nvGraphicFramePr>
        <p:xfrm>
          <a:off x="2811462" y="3529012"/>
          <a:ext cx="25225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62" name="Equation" r:id="rId11" imgW="1130040" imgH="228600" progId="Equation.3">
                  <p:embed/>
                </p:oleObj>
              </mc:Choice>
              <mc:Fallback>
                <p:oleObj name="Equation" r:id="rId11" imgW="11300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2" y="3529012"/>
                        <a:ext cx="25225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Up-Down Arrow 9"/>
          <p:cNvSpPr/>
          <p:nvPr/>
        </p:nvSpPr>
        <p:spPr>
          <a:xfrm>
            <a:off x="4114800" y="2971800"/>
            <a:ext cx="2286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42400854"/>
      </p:ext>
    </p:ext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u="sng" dirty="0" smtClean="0"/>
                  <a:t>Gradient-Domain Image Processing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Solving for the scalar field </a:t>
                </a:r>
                <a:r>
                  <a:rPr lang="en-US" i="1" dirty="0" smtClean="0"/>
                  <a:t>u</a:t>
                </a:r>
                <a:r>
                  <a:rPr lang="en-US" dirty="0" smtClean="0"/>
                  <a:t> whose gradients best match the vector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 smtClean="0"/>
                  <a:t> amounts to solving a Poisson system:</a:t>
                </a:r>
              </a:p>
              <a:p>
                <a:pPr>
                  <a:buNone/>
                </a:pPr>
                <a:endParaRPr lang="en-US" u="sng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750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5587" name="Object 3"/>
          <p:cNvGraphicFramePr>
            <a:graphicFrameLocks noChangeAspect="1"/>
          </p:cNvGraphicFramePr>
          <p:nvPr/>
        </p:nvGraphicFramePr>
        <p:xfrm>
          <a:off x="3637936" y="3382296"/>
          <a:ext cx="1856977" cy="58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0" name="Equation" r:id="rId5" imgW="647640" imgH="203040" progId="Equation.3">
                  <p:embed/>
                </p:oleObj>
              </mc:Choice>
              <mc:Fallback>
                <p:oleObj name="Equation" r:id="rId5" imgW="6476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936" y="3382296"/>
                        <a:ext cx="1856977" cy="586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09368" y="4098429"/>
            <a:ext cx="674247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This approach is popular in image-processing because </a:t>
            </a:r>
            <a:r>
              <a:rPr lang="en-US" sz="2800" u="sng" dirty="0" err="1" smtClean="0"/>
              <a:t>multigrid</a:t>
            </a:r>
            <a:r>
              <a:rPr lang="en-US" sz="2800" dirty="0" smtClean="0"/>
              <a:t> makes solving the system simple and fast.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09136" y="5426822"/>
            <a:ext cx="5525728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Can the analog on meshes also be made easy to implement?</a:t>
            </a:r>
            <a:endParaRPr lang="en-US" sz="2800" dirty="0"/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Challenge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 the surface evolves, the </a:t>
            </a:r>
            <a:r>
              <a:rPr lang="en-US" dirty="0" err="1" smtClean="0"/>
              <a:t>Laplacian</a:t>
            </a:r>
            <a:r>
              <a:rPr lang="en-US" dirty="0" smtClean="0"/>
              <a:t> changes.</a:t>
            </a:r>
          </a:p>
          <a:p>
            <a:r>
              <a:rPr lang="en-US" dirty="0" smtClean="0"/>
              <a:t>Computing the new finite-elements is too expensive.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Evolution</a:t>
            </a:r>
            <a:endParaRPr lang="en-US" dirty="0"/>
          </a:p>
        </p:txBody>
      </p:sp>
      <p:pic>
        <p:nvPicPr>
          <p:cNvPr id="352259" name="Picture 3" descr="C:\Papers\ElementTracking\images\raptor.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60" y="3352800"/>
            <a:ext cx="855124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654972"/>
      </p:ext>
    </p:ext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Approach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Evolve the finite-elements with the surface.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Evolution</a:t>
            </a:r>
            <a:endParaRPr lang="en-US" dirty="0"/>
          </a:p>
        </p:txBody>
      </p:sp>
      <p:pic>
        <p:nvPicPr>
          <p:cNvPr id="7" name="Picture 3" descr="C:\Papers\ElementTracking\images\raptor.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60" y="3352800"/>
            <a:ext cx="8543802" cy="35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5639039"/>
      </p:ext>
    </p:ext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Approach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Evolve the finite-elements with the surface.</a:t>
            </a:r>
          </a:p>
          <a:p>
            <a:pPr marL="0" indent="0">
              <a:buNone/>
            </a:pPr>
            <a:r>
              <a:rPr lang="en-US" dirty="0" smtClean="0"/>
              <a:t>Update the quadrature information by using the differential of the embedding: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Evolution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1214"/>
              </p:ext>
            </p:extLst>
          </p:nvPr>
        </p:nvGraphicFramePr>
        <p:xfrm>
          <a:off x="2527300" y="3343275"/>
          <a:ext cx="446881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9" name="Equation" r:id="rId5" imgW="2070100" imgH="355600" progId="Equation.3">
                  <p:embed/>
                </p:oleObj>
              </mc:Choice>
              <mc:Fallback>
                <p:oleObj name="Equation" r:id="rId5" imgW="2070100" imgH="355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3343275"/>
                        <a:ext cx="446881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841233"/>
              </p:ext>
            </p:extLst>
          </p:nvPr>
        </p:nvGraphicFramePr>
        <p:xfrm>
          <a:off x="1143000" y="4413250"/>
          <a:ext cx="69913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00" name="Equation" r:id="rId7" imgW="3238200" imgH="634680" progId="Equation.3">
                  <p:embed/>
                </p:oleObj>
              </mc:Choice>
              <mc:Fallback>
                <p:oleObj name="Equation" r:id="rId7" imgW="3238200" imgH="634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13250"/>
                        <a:ext cx="699135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4026" y="6019800"/>
            <a:ext cx="1309974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Demo</a:t>
            </a:r>
            <a:endParaRPr lang="en-US" sz="36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35608874"/>
      </p:ext>
    </p:extLst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3800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Approach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Applications</a:t>
            </a:r>
            <a:endParaRPr lang="en-US" dirty="0" smtClean="0"/>
          </a:p>
          <a:p>
            <a:r>
              <a:rPr lang="en-US" dirty="0" smtClean="0"/>
              <a:t>Limitations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71690233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Euclidean vs. Geodesic proximity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Poor Conditioning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spect="1"/>
          </p:cNvSpPr>
          <p:nvPr/>
        </p:nvSpPr>
        <p:spPr>
          <a:xfrm>
            <a:off x="1219200" y="5593080"/>
            <a:ext cx="274320" cy="27432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1219200" y="5846620"/>
            <a:ext cx="274320" cy="27432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699655" y="6098770"/>
            <a:ext cx="274320" cy="27432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1720735" y="6096000"/>
            <a:ext cx="274320" cy="27432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37193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Euclidean vs. Geodesic </a:t>
            </a:r>
            <a:r>
              <a:rPr lang="en-US" dirty="0" smtClean="0"/>
              <a:t>proximity</a:t>
            </a:r>
          </a:p>
          <a:p>
            <a:r>
              <a:rPr lang="en-US" dirty="0" smtClean="0"/>
              <a:t>Poor Conditioning</a:t>
            </a:r>
            <a:endParaRPr lang="en-US" dirty="0"/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>
            <a:spLocks noChangeAspect="1"/>
          </p:cNvSpPr>
          <p:nvPr/>
        </p:nvSpPr>
        <p:spPr>
          <a:xfrm>
            <a:off x="1219200" y="5593080"/>
            <a:ext cx="274320" cy="27432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1219200" y="5846620"/>
            <a:ext cx="274320" cy="27432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699655" y="6098770"/>
            <a:ext cx="274320" cy="27432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1720735" y="6096000"/>
            <a:ext cx="274320" cy="27432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5313220" y="4303225"/>
            <a:ext cx="502920" cy="502920"/>
            <a:chOff x="4648200" y="4953000"/>
            <a:chExt cx="990600" cy="990600"/>
          </a:xfrm>
        </p:grpSpPr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4648200" y="49530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7" idx="2"/>
              <a:endCxn id="27" idx="0"/>
            </p:cNvCxnSpPr>
            <p:nvPr/>
          </p:nvCxnSpPr>
          <p:spPr>
            <a:xfrm flipV="1">
              <a:off x="5143500" y="4953000"/>
              <a:ext cx="0" cy="990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1"/>
              <a:endCxn id="27" idx="3"/>
            </p:cNvCxnSpPr>
            <p:nvPr/>
          </p:nvCxnSpPr>
          <p:spPr>
            <a:xfrm>
              <a:off x="4648200" y="5448300"/>
              <a:ext cx="990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54400" y="5358686"/>
              <a:ext cx="186333" cy="1863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6355080" y="4574770"/>
            <a:ext cx="502920" cy="502920"/>
            <a:chOff x="4648200" y="4953000"/>
            <a:chExt cx="990600" cy="990600"/>
          </a:xfrm>
        </p:grpSpPr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648200" y="49530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41" idx="2"/>
              <a:endCxn id="41" idx="0"/>
            </p:cNvCxnSpPr>
            <p:nvPr/>
          </p:nvCxnSpPr>
          <p:spPr>
            <a:xfrm flipV="1">
              <a:off x="5143500" y="4953000"/>
              <a:ext cx="0" cy="990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1" idx="1"/>
              <a:endCxn id="41" idx="3"/>
            </p:cNvCxnSpPr>
            <p:nvPr/>
          </p:nvCxnSpPr>
          <p:spPr>
            <a:xfrm>
              <a:off x="4648200" y="5448300"/>
              <a:ext cx="990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054400" y="5358686"/>
              <a:ext cx="186333" cy="1863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7373395" y="2524300"/>
            <a:ext cx="502920" cy="502920"/>
            <a:chOff x="4648200" y="4953000"/>
            <a:chExt cx="990600" cy="990600"/>
          </a:xfrm>
        </p:grpSpPr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4648200" y="49530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6" idx="2"/>
              <a:endCxn id="46" idx="0"/>
            </p:cNvCxnSpPr>
            <p:nvPr/>
          </p:nvCxnSpPr>
          <p:spPr>
            <a:xfrm flipV="1">
              <a:off x="5143500" y="4953000"/>
              <a:ext cx="0" cy="990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6" idx="1"/>
              <a:endCxn id="46" idx="3"/>
            </p:cNvCxnSpPr>
            <p:nvPr/>
          </p:nvCxnSpPr>
          <p:spPr>
            <a:xfrm>
              <a:off x="4648200" y="5448300"/>
              <a:ext cx="990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5054400" y="5358686"/>
              <a:ext cx="186333" cy="1863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6871855" y="6355080"/>
            <a:ext cx="502920" cy="502920"/>
            <a:chOff x="4648200" y="4953000"/>
            <a:chExt cx="990600" cy="990600"/>
          </a:xfrm>
        </p:grpSpPr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4648200" y="49530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51" idx="2"/>
              <a:endCxn id="51" idx="0"/>
            </p:cNvCxnSpPr>
            <p:nvPr/>
          </p:nvCxnSpPr>
          <p:spPr>
            <a:xfrm flipV="1">
              <a:off x="5143500" y="4953000"/>
              <a:ext cx="0" cy="990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1"/>
              <a:endCxn id="51" idx="3"/>
            </p:cNvCxnSpPr>
            <p:nvPr/>
          </p:nvCxnSpPr>
          <p:spPr>
            <a:xfrm>
              <a:off x="4648200" y="5448300"/>
              <a:ext cx="990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054400" y="5358686"/>
              <a:ext cx="186333" cy="1863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5839690" y="4059385"/>
            <a:ext cx="502920" cy="502920"/>
            <a:chOff x="4648200" y="4953000"/>
            <a:chExt cx="990600" cy="990600"/>
          </a:xfrm>
        </p:grpSpPr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4648200" y="49530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stCxn id="56" idx="2"/>
              <a:endCxn id="56" idx="0"/>
            </p:cNvCxnSpPr>
            <p:nvPr/>
          </p:nvCxnSpPr>
          <p:spPr>
            <a:xfrm flipV="1">
              <a:off x="5143500" y="4953000"/>
              <a:ext cx="0" cy="990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6" idx="1"/>
              <a:endCxn id="56" idx="3"/>
            </p:cNvCxnSpPr>
            <p:nvPr/>
          </p:nvCxnSpPr>
          <p:spPr>
            <a:xfrm>
              <a:off x="4648200" y="5448300"/>
              <a:ext cx="990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5054400" y="5358686"/>
              <a:ext cx="186333" cy="1863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7897090" y="5077690"/>
            <a:ext cx="502920" cy="502920"/>
            <a:chOff x="4648200" y="4953000"/>
            <a:chExt cx="990600" cy="990600"/>
          </a:xfrm>
        </p:grpSpPr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4648200" y="49530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1" idx="2"/>
              <a:endCxn id="61" idx="0"/>
            </p:cNvCxnSpPr>
            <p:nvPr/>
          </p:nvCxnSpPr>
          <p:spPr>
            <a:xfrm flipV="1">
              <a:off x="5143500" y="4953000"/>
              <a:ext cx="0" cy="990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1"/>
              <a:endCxn id="61" idx="3"/>
            </p:cNvCxnSpPr>
            <p:nvPr/>
          </p:nvCxnSpPr>
          <p:spPr>
            <a:xfrm>
              <a:off x="4648200" y="5448300"/>
              <a:ext cx="990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5054400" y="5358686"/>
              <a:ext cx="186333" cy="1863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5839690" y="4831080"/>
            <a:ext cx="502920" cy="502920"/>
            <a:chOff x="4648200" y="4953000"/>
            <a:chExt cx="990600" cy="990600"/>
          </a:xfrm>
        </p:grpSpPr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4648200" y="4953000"/>
              <a:ext cx="990600" cy="990600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66" idx="2"/>
              <a:endCxn id="66" idx="0"/>
            </p:cNvCxnSpPr>
            <p:nvPr/>
          </p:nvCxnSpPr>
          <p:spPr>
            <a:xfrm flipV="1">
              <a:off x="5143500" y="4953000"/>
              <a:ext cx="0" cy="990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1"/>
              <a:endCxn id="66" idx="3"/>
            </p:cNvCxnSpPr>
            <p:nvPr/>
          </p:nvCxnSpPr>
          <p:spPr>
            <a:xfrm>
              <a:off x="4648200" y="5448300"/>
              <a:ext cx="990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5054400" y="5358686"/>
              <a:ext cx="186333" cy="1863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082176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Defined an FEM system over a regular grid:</a:t>
            </a:r>
          </a:p>
          <a:p>
            <a:pPr lvl="1"/>
            <a:r>
              <a:rPr lang="en-US" dirty="0" err="1" smtClean="0"/>
              <a:t>Multigrid</a:t>
            </a:r>
            <a:r>
              <a:rPr lang="en-US" dirty="0" smtClean="0"/>
              <a:t> solver</a:t>
            </a:r>
            <a:endParaRPr lang="en-US" dirty="0"/>
          </a:p>
          <a:p>
            <a:pPr lvl="1"/>
            <a:r>
              <a:rPr lang="en-US" dirty="0"/>
              <a:t>Tessellation independent</a:t>
            </a:r>
          </a:p>
          <a:p>
            <a:pPr lvl="1"/>
            <a:r>
              <a:rPr lang="en-US" dirty="0"/>
              <a:t>Low-res w/o mesh simplification</a:t>
            </a:r>
          </a:p>
          <a:p>
            <a:pPr lvl="1"/>
            <a:r>
              <a:rPr lang="en-US" dirty="0"/>
              <a:t>Streaming/parallel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541295978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Defined an FEM system over a regular grid:</a:t>
            </a:r>
          </a:p>
          <a:p>
            <a:pPr lvl="1"/>
            <a:r>
              <a:rPr lang="en-US" dirty="0" err="1" smtClean="0"/>
              <a:t>Multigrid</a:t>
            </a:r>
            <a:r>
              <a:rPr lang="en-US" dirty="0" smtClean="0"/>
              <a:t> solver</a:t>
            </a:r>
          </a:p>
          <a:p>
            <a:pPr lvl="1"/>
            <a:r>
              <a:rPr lang="en-US" dirty="0" smtClean="0"/>
              <a:t>Tessellation independent</a:t>
            </a:r>
          </a:p>
          <a:p>
            <a:pPr lvl="1"/>
            <a:r>
              <a:rPr lang="en-US" dirty="0" smtClean="0"/>
              <a:t>Low-res w/o mesh simplification</a:t>
            </a:r>
          </a:p>
          <a:p>
            <a:pPr lvl="1"/>
            <a:r>
              <a:rPr lang="en-US" dirty="0" smtClean="0"/>
              <a:t>Streaming/parallel implementation</a:t>
            </a:r>
          </a:p>
          <a:p>
            <a:pPr lvl="1"/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Signal/Geometry Processing</a:t>
            </a:r>
          </a:p>
          <a:p>
            <a:pPr lvl="1"/>
            <a:r>
              <a:rPr lang="en-US" dirty="0" smtClean="0"/>
              <a:t>Surface evolution</a:t>
            </a:r>
          </a:p>
        </p:txBody>
      </p:sp>
    </p:spTree>
    <p:extLst>
      <p:ext uri="{BB962C8B-B14F-4D97-AF65-F5344CB8AC3E}">
        <p14:creationId xmlns:p14="http://schemas.microsoft.com/office/powerpoint/2010/main" val="1327287029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306513" y="2651125"/>
            <a:ext cx="634365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96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related challenges: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How to define the Laplace-Beltrami operator.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How to implement a hierarchical solver.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Finite Elements (</a:t>
            </a:r>
            <a:r>
              <a:rPr lang="en-US" u="sng" dirty="0" err="1" smtClean="0"/>
              <a:t>Galerkin</a:t>
            </a:r>
            <a:r>
              <a:rPr lang="en-US" u="sng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Define a set of test functions {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n</a:t>
            </a:r>
            <a:r>
              <a:rPr lang="en-US" dirty="0" smtClean="0"/>
              <a:t>} and </a:t>
            </a:r>
            <a:r>
              <a:rPr lang="en-US" dirty="0" err="1" smtClean="0"/>
              <a:t>discretize</a:t>
            </a:r>
            <a:r>
              <a:rPr lang="en-US" dirty="0" smtClean="0"/>
              <a:t> the problem: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appropriate boundary conditions are met.</a:t>
            </a:r>
          </a:p>
        </p:txBody>
      </p:sp>
      <p:graphicFrame>
        <p:nvGraphicFramePr>
          <p:cNvPr id="204802" name="Object 2"/>
          <p:cNvGraphicFramePr>
            <a:graphicFrameLocks noChangeAspect="1"/>
          </p:cNvGraphicFramePr>
          <p:nvPr/>
        </p:nvGraphicFramePr>
        <p:xfrm>
          <a:off x="3777075" y="2895600"/>
          <a:ext cx="13843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8" name="Equation" r:id="rId4" imgW="482400" imgH="203040" progId="Equation.3">
                  <p:embed/>
                </p:oleObj>
              </mc:Choice>
              <mc:Fallback>
                <p:oleObj name="Equation" r:id="rId4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075" y="2895600"/>
                        <a:ext cx="13843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3028081" y="3962400"/>
          <a:ext cx="291306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9" name="Equation" r:id="rId6" imgW="1015920" imgH="253800" progId="Equation.3">
                  <p:embed/>
                </p:oleObj>
              </mc:Choice>
              <mc:Fallback>
                <p:oleObj name="Equation" r:id="rId6" imgW="1015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081" y="3962400"/>
                        <a:ext cx="2913063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4409768" y="347816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357692" y="5174891"/>
          <a:ext cx="35687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0" name="Equation" r:id="rId8" imgW="1244520" imgH="253800" progId="Equation.3">
                  <p:embed/>
                </p:oleObj>
              </mc:Choice>
              <mc:Fallback>
                <p:oleObj name="Equation" r:id="rId8" imgW="1244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692" y="5174891"/>
                        <a:ext cx="3568700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>
            <a:off x="4427231" y="4690651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057400" y="2514600"/>
            <a:ext cx="4953000" cy="4114800"/>
            <a:chOff x="2057400" y="2819400"/>
            <a:chExt cx="4953000" cy="4114800"/>
          </a:xfrm>
        </p:grpSpPr>
        <p:sp>
          <p:nvSpPr>
            <p:cNvPr id="13" name="TextBox 12"/>
            <p:cNvSpPr txBox="1"/>
            <p:nvPr/>
          </p:nvSpPr>
          <p:spPr>
            <a:xfrm>
              <a:off x="2057400" y="2819400"/>
              <a:ext cx="4953000" cy="411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When </a:t>
              </a:r>
              <a:r>
                <a:rPr lang="en-US" sz="2800" i="1" dirty="0" smtClean="0"/>
                <a:t>n</a:t>
              </a:r>
              <a:r>
                <a:rPr lang="en-US" sz="2800" dirty="0" smtClean="0"/>
                <a:t> test functions are used, this results in an </a:t>
              </a:r>
              <a:r>
                <a:rPr lang="en-US" sz="2800" i="1" dirty="0" err="1" smtClean="0"/>
                <a:t>n</a:t>
              </a:r>
              <a:r>
                <a:rPr lang="en-US" sz="2800" dirty="0" err="1" smtClean="0"/>
                <a:t>x</a:t>
              </a:r>
              <a:r>
                <a:rPr lang="en-US" sz="2800" i="1" dirty="0" err="1" smtClean="0"/>
                <a:t>n</a:t>
              </a:r>
              <a:r>
                <a:rPr lang="en-US" sz="2800" dirty="0" smtClean="0"/>
                <a:t> system:</a:t>
              </a:r>
            </a:p>
            <a:p>
              <a:pPr algn="ctr"/>
              <a:endParaRPr lang="en-US" sz="2800" dirty="0" smtClean="0"/>
            </a:p>
            <a:p>
              <a:pPr algn="ctr"/>
              <a:endParaRPr lang="en-US" sz="2800" dirty="0" smtClean="0"/>
            </a:p>
            <a:p>
              <a:pPr algn="ctr"/>
              <a:r>
                <a:rPr lang="en-US" sz="2800" dirty="0" smtClean="0"/>
                <a:t>where </a:t>
              </a:r>
              <a:r>
                <a:rPr lang="en-US" sz="2800" i="1" dirty="0" smtClean="0"/>
                <a:t>L</a:t>
              </a:r>
              <a:r>
                <a:rPr lang="en-US" sz="2800" dirty="0" smtClean="0"/>
                <a:t> is the </a:t>
              </a:r>
              <a:r>
                <a:rPr lang="en-US" sz="2800" dirty="0" err="1" smtClean="0"/>
                <a:t>Laplacian</a:t>
              </a:r>
              <a:r>
                <a:rPr lang="en-US" sz="2800" dirty="0" smtClean="0"/>
                <a:t> matrix:</a:t>
              </a:r>
              <a:br>
                <a:rPr lang="en-US" sz="2800" dirty="0" smtClean="0"/>
              </a:br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>and </a:t>
              </a:r>
              <a:r>
                <a:rPr lang="en-US" sz="2800" i="1" dirty="0" smtClean="0"/>
                <a:t>y</a:t>
              </a:r>
              <a:r>
                <a:rPr lang="en-US" sz="2800" dirty="0" smtClean="0"/>
                <a:t> is the constraint vector:</a:t>
              </a:r>
            </a:p>
            <a:p>
              <a:pPr algn="ctr"/>
              <a:endParaRPr lang="en-US" sz="2800" dirty="0" smtClean="0"/>
            </a:p>
          </p:txBody>
        </p:sp>
        <p:graphicFrame>
          <p:nvGraphicFramePr>
            <p:cNvPr id="336902" name="Object 6"/>
            <p:cNvGraphicFramePr>
              <a:graphicFrameLocks noChangeAspect="1"/>
            </p:cNvGraphicFramePr>
            <p:nvPr/>
          </p:nvGraphicFramePr>
          <p:xfrm>
            <a:off x="3149600" y="5029200"/>
            <a:ext cx="3060700" cy="804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51" name="Equation" r:id="rId10" imgW="1066680" imgH="279360" progId="Equation.3">
                    <p:embed/>
                  </p:oleObj>
                </mc:Choice>
                <mc:Fallback>
                  <p:oleObj name="Equation" r:id="rId10" imgW="106668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9600" y="5029200"/>
                          <a:ext cx="3060700" cy="804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6901" name="Object 5"/>
            <p:cNvGraphicFramePr>
              <a:graphicFrameLocks noChangeAspect="1"/>
            </p:cNvGraphicFramePr>
            <p:nvPr/>
          </p:nvGraphicFramePr>
          <p:xfrm>
            <a:off x="4114800" y="3810000"/>
            <a:ext cx="1274763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52" name="Equation" r:id="rId12" imgW="444240" imgH="203040" progId="Equation.3">
                    <p:embed/>
                  </p:oleObj>
                </mc:Choice>
                <mc:Fallback>
                  <p:oleObj name="Equation" r:id="rId12" imgW="4442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3810000"/>
                          <a:ext cx="1274763" cy="587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6903" name="Object 7"/>
            <p:cNvGraphicFramePr>
              <a:graphicFrameLocks noChangeAspect="1"/>
            </p:cNvGraphicFramePr>
            <p:nvPr/>
          </p:nvGraphicFramePr>
          <p:xfrm>
            <a:off x="3708400" y="6200775"/>
            <a:ext cx="2003425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53" name="Equation" r:id="rId14" imgW="698400" imgH="253800" progId="Equation.3">
                    <p:embed/>
                  </p:oleObj>
                </mc:Choice>
                <mc:Fallback>
                  <p:oleObj name="Equation" r:id="rId14" imgW="6984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400" y="6200775"/>
                          <a:ext cx="2003425" cy="733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62924088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err="1" smtClean="0"/>
              <a:t>Multigrid</a:t>
            </a:r>
            <a:r>
              <a:rPr lang="en-US" u="sng" dirty="0" smtClean="0"/>
              <a:t> Solvers</a:t>
            </a:r>
            <a:endParaRPr lang="en-US" dirty="0" smtClean="0"/>
          </a:p>
          <a:p>
            <a:pPr marL="625475" lvl="1" indent="-225425"/>
            <a:r>
              <a:rPr lang="en-US" b="1" dirty="0" smtClean="0"/>
              <a:t>Relax</a:t>
            </a:r>
            <a:r>
              <a:rPr lang="en-US" dirty="0" smtClean="0"/>
              <a:t> the system at the finest resolution</a:t>
            </a:r>
          </a:p>
          <a:p>
            <a:pPr marL="625475" lvl="1" indent="-225425"/>
            <a:r>
              <a:rPr lang="en-US" b="1" dirty="0" smtClean="0"/>
              <a:t>Down-sample</a:t>
            </a:r>
            <a:r>
              <a:rPr lang="en-US" dirty="0" smtClean="0"/>
              <a:t> the residual</a:t>
            </a:r>
          </a:p>
          <a:p>
            <a:pPr marL="625475" lvl="1" indent="-225425"/>
            <a:r>
              <a:rPr lang="en-US" b="1" dirty="0" smtClean="0"/>
              <a:t>Solve</a:t>
            </a:r>
            <a:r>
              <a:rPr lang="en-US" dirty="0" smtClean="0"/>
              <a:t> at the coarser resolution</a:t>
            </a:r>
          </a:p>
          <a:p>
            <a:pPr marL="625475" lvl="1" indent="-225425"/>
            <a:r>
              <a:rPr lang="en-US" b="1" dirty="0" smtClean="0"/>
              <a:t>Up-sample</a:t>
            </a:r>
            <a:r>
              <a:rPr lang="en-US" dirty="0" smtClean="0"/>
              <a:t> the coarse correction</a:t>
            </a:r>
          </a:p>
          <a:p>
            <a:pPr marL="625475" lvl="1" indent="-225425"/>
            <a:r>
              <a:rPr lang="en-US" b="1" dirty="0" smtClean="0"/>
              <a:t>Relax</a:t>
            </a:r>
            <a:r>
              <a:rPr lang="en-US" dirty="0" smtClean="0"/>
              <a:t> the system at the finest resolution</a:t>
            </a:r>
          </a:p>
        </p:txBody>
      </p:sp>
      <p:cxnSp>
        <p:nvCxnSpPr>
          <p:cNvPr id="5" name="Straight Arrow Connector 4"/>
          <p:cNvCxnSpPr>
            <a:stCxn id="7" idx="2"/>
            <a:endCxn id="8" idx="1"/>
          </p:cNvCxnSpPr>
          <p:nvPr/>
        </p:nvCxnSpPr>
        <p:spPr>
          <a:xfrm rot="16200000" flipH="1">
            <a:off x="5654954" y="5242670"/>
            <a:ext cx="1645117" cy="913374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8" idx="3"/>
            <a:endCxn id="16" idx="2"/>
          </p:cNvCxnSpPr>
          <p:nvPr/>
        </p:nvCxnSpPr>
        <p:spPr>
          <a:xfrm flipV="1">
            <a:off x="7778392" y="4876800"/>
            <a:ext cx="831183" cy="1645116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638800" y="4511838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34199" y="6262030"/>
            <a:ext cx="844193" cy="519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Solve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69333" y="5325870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Down-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74333" y="5323895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Up-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27550" y="4511839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Relax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67240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err="1" smtClean="0"/>
              <a:t>Multigrid</a:t>
            </a:r>
            <a:r>
              <a:rPr lang="en-US" u="sng" dirty="0" smtClean="0"/>
              <a:t> Solvers</a:t>
            </a:r>
            <a:endParaRPr lang="en-US" dirty="0" smtClean="0"/>
          </a:p>
          <a:p>
            <a:pPr marL="625475" lvl="1" indent="-225425"/>
            <a:r>
              <a:rPr lang="en-US" b="1" dirty="0" smtClean="0"/>
              <a:t>Relax</a:t>
            </a:r>
            <a:r>
              <a:rPr lang="en-US" dirty="0" smtClean="0"/>
              <a:t> the system at the finest resolution</a:t>
            </a:r>
          </a:p>
          <a:p>
            <a:pPr marL="625475" lvl="1" indent="-225425"/>
            <a:r>
              <a:rPr lang="en-US" b="1" dirty="0" smtClean="0"/>
              <a:t>Down-sample</a:t>
            </a:r>
            <a:r>
              <a:rPr lang="en-US" dirty="0" smtClean="0"/>
              <a:t> the residual</a:t>
            </a:r>
          </a:p>
          <a:p>
            <a:pPr marL="625475" lvl="1" indent="-225425"/>
            <a:r>
              <a:rPr lang="en-US" b="1" dirty="0" smtClean="0"/>
              <a:t>Solve</a:t>
            </a:r>
            <a:r>
              <a:rPr lang="en-US" dirty="0" smtClean="0"/>
              <a:t> at the coarser resolution</a:t>
            </a:r>
          </a:p>
          <a:p>
            <a:pPr marL="625475" lvl="1" indent="-225425"/>
            <a:r>
              <a:rPr lang="en-US" b="1" dirty="0" smtClean="0"/>
              <a:t>Up-sample</a:t>
            </a:r>
            <a:r>
              <a:rPr lang="en-US" dirty="0" smtClean="0"/>
              <a:t> the coarse correction</a:t>
            </a:r>
          </a:p>
          <a:p>
            <a:pPr marL="625475" lvl="1" indent="-225425"/>
            <a:r>
              <a:rPr lang="en-US" b="1" dirty="0" smtClean="0"/>
              <a:t>Relax</a:t>
            </a:r>
            <a:r>
              <a:rPr lang="en-US" dirty="0" smtClean="0"/>
              <a:t> the system at the finest resolution</a:t>
            </a:r>
          </a:p>
          <a:p>
            <a:pPr marL="225425" indent="-225425">
              <a:buNone/>
            </a:pPr>
            <a:r>
              <a:rPr lang="en-US" b="1" dirty="0" smtClean="0"/>
              <a:t>Relaxation</a:t>
            </a:r>
            <a:r>
              <a:rPr lang="en-US" dirty="0" smtClean="0"/>
              <a:t>: Gauss-Seidel</a:t>
            </a:r>
          </a:p>
          <a:p>
            <a:pPr marL="225425" indent="-225425">
              <a:buNone/>
            </a:pPr>
            <a:r>
              <a:rPr lang="en-US" b="1" dirty="0" smtClean="0"/>
              <a:t>Solver</a:t>
            </a:r>
            <a:r>
              <a:rPr lang="en-US" dirty="0" smtClean="0"/>
              <a:t>: </a:t>
            </a:r>
            <a:r>
              <a:rPr lang="en-US" dirty="0" err="1" smtClean="0"/>
              <a:t>Recurse</a:t>
            </a:r>
            <a:r>
              <a:rPr lang="en-US" dirty="0" smtClean="0"/>
              <a:t>/direct-solve</a:t>
            </a:r>
          </a:p>
          <a:p>
            <a:pPr marL="225425" indent="-225425">
              <a:buNone/>
            </a:pPr>
            <a:r>
              <a:rPr lang="en-US" b="1" dirty="0" smtClean="0"/>
              <a:t>Up/Down-Sampling:</a:t>
            </a:r>
            <a:r>
              <a:rPr lang="en-US" dirty="0" smtClean="0"/>
              <a:t> ???</a:t>
            </a:r>
            <a:endParaRPr lang="en-US" b="1" dirty="0" smtClean="0"/>
          </a:p>
        </p:txBody>
      </p:sp>
      <p:cxnSp>
        <p:nvCxnSpPr>
          <p:cNvPr id="4" name="Straight Arrow Connector 3"/>
          <p:cNvCxnSpPr>
            <a:stCxn id="6" idx="2"/>
            <a:endCxn id="7" idx="1"/>
          </p:cNvCxnSpPr>
          <p:nvPr/>
        </p:nvCxnSpPr>
        <p:spPr>
          <a:xfrm rot="16200000" flipH="1">
            <a:off x="5654954" y="5242670"/>
            <a:ext cx="1645117" cy="913374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7" idx="3"/>
            <a:endCxn id="10" idx="2"/>
          </p:cNvCxnSpPr>
          <p:nvPr/>
        </p:nvCxnSpPr>
        <p:spPr>
          <a:xfrm flipV="1">
            <a:off x="7778392" y="4876800"/>
            <a:ext cx="831183" cy="1645116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638800" y="4511838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199" y="6262030"/>
            <a:ext cx="844193" cy="519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Solve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69333" y="5325870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Down-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74333" y="5323895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Up-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Sample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27550" y="4511839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Relax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17925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System (Meshes)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Associate a function with each vertex and use the span to define a function space.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3719888" y="456216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2451528" y="397223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2441696" y="4953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1355232" y="420083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1255084" y="2667000"/>
            <a:ext cx="1570704" cy="639096"/>
          </a:xfrm>
          <a:prstGeom prst="line">
            <a:avLst/>
          </a:prstGeom>
          <a:ln w="25400">
            <a:gradFill>
              <a:gsLst>
                <a:gs pos="100000">
                  <a:schemeClr val="bg1"/>
                </a:gs>
                <a:gs pos="11000">
                  <a:srgbClr val="0070C0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2825788" y="2667000"/>
            <a:ext cx="1371600" cy="838200"/>
          </a:xfrm>
          <a:prstGeom prst="line">
            <a:avLst/>
          </a:prstGeom>
          <a:ln w="25400">
            <a:gradFill>
              <a:gsLst>
                <a:gs pos="11000">
                  <a:schemeClr val="bg1"/>
                </a:gs>
                <a:gs pos="100000">
                  <a:srgbClr val="0070C0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>
            <a:spLocks noChangeAspect="1"/>
          </p:cNvSpPr>
          <p:nvPr/>
        </p:nvSpPr>
        <p:spPr>
          <a:xfrm>
            <a:off x="4147592" y="3448664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914400" y="32004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-1</a:t>
            </a:r>
            <a:endParaRPr lang="en-US" baseline="-25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673388" y="2971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endParaRPr lang="en-US" i="1" baseline="-25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4160542" y="3440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+1</a:t>
            </a:r>
            <a:endParaRPr lang="en-US" baseline="-25000" dirty="0"/>
          </a:p>
        </p:txBody>
      </p:sp>
      <p:cxnSp>
        <p:nvCxnSpPr>
          <p:cNvPr id="139" name="Straight Connector 138"/>
          <p:cNvCxnSpPr>
            <a:cxnSpLocks noChangeAspect="1"/>
          </p:cNvCxnSpPr>
          <p:nvPr/>
        </p:nvCxnSpPr>
        <p:spPr>
          <a:xfrm rot="5400000">
            <a:off x="2618082" y="2837834"/>
            <a:ext cx="368711" cy="6637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cxnSpLocks noChangeAspect="1"/>
          </p:cNvCxnSpPr>
          <p:nvPr/>
        </p:nvCxnSpPr>
        <p:spPr>
          <a:xfrm rot="5400000">
            <a:off x="2931102" y="2964038"/>
            <a:ext cx="304787" cy="548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cxnSpLocks noChangeAspect="1"/>
          </p:cNvCxnSpPr>
          <p:nvPr/>
        </p:nvCxnSpPr>
        <p:spPr>
          <a:xfrm rot="5400000">
            <a:off x="3090686" y="3035246"/>
            <a:ext cx="292608" cy="526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cxnSpLocks noChangeAspect="1"/>
          </p:cNvCxnSpPr>
          <p:nvPr/>
        </p:nvCxnSpPr>
        <p:spPr>
          <a:xfrm rot="5400000">
            <a:off x="3246208" y="3107082"/>
            <a:ext cx="253988" cy="457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cxnSpLocks noChangeAspect="1"/>
          </p:cNvCxnSpPr>
          <p:nvPr/>
        </p:nvCxnSpPr>
        <p:spPr>
          <a:xfrm rot="5400000">
            <a:off x="3428579" y="3170635"/>
            <a:ext cx="203190" cy="3657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cxnSpLocks noChangeAspect="1"/>
          </p:cNvCxnSpPr>
          <p:nvPr/>
        </p:nvCxnSpPr>
        <p:spPr>
          <a:xfrm rot="5400000">
            <a:off x="3601118" y="3241585"/>
            <a:ext cx="152393" cy="2743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cxnSpLocks noChangeAspect="1"/>
          </p:cNvCxnSpPr>
          <p:nvPr/>
        </p:nvCxnSpPr>
        <p:spPr>
          <a:xfrm rot="5400000">
            <a:off x="3774735" y="3319898"/>
            <a:ext cx="101595" cy="182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cxnSpLocks noChangeAspect="1"/>
          </p:cNvCxnSpPr>
          <p:nvPr/>
        </p:nvCxnSpPr>
        <p:spPr>
          <a:xfrm rot="5400000">
            <a:off x="2760650" y="2894370"/>
            <a:ext cx="368711" cy="6637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rot="5400000">
            <a:off x="2446018" y="2874706"/>
            <a:ext cx="368711" cy="6637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cxnSpLocks noChangeAspect="1"/>
          </p:cNvCxnSpPr>
          <p:nvPr/>
        </p:nvCxnSpPr>
        <p:spPr>
          <a:xfrm rot="5400000">
            <a:off x="2311669" y="2917321"/>
            <a:ext cx="304786" cy="548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cxnSpLocks noChangeAspect="1"/>
          </p:cNvCxnSpPr>
          <p:nvPr/>
        </p:nvCxnSpPr>
        <p:spPr>
          <a:xfrm rot="5400000">
            <a:off x="2189237" y="2982526"/>
            <a:ext cx="253988" cy="457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cxnSpLocks noChangeAspect="1"/>
          </p:cNvCxnSpPr>
          <p:nvPr/>
        </p:nvCxnSpPr>
        <p:spPr>
          <a:xfrm rot="5400000">
            <a:off x="2019632" y="3026774"/>
            <a:ext cx="253989" cy="457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rot="5400000">
            <a:off x="1897203" y="3055107"/>
            <a:ext cx="203191" cy="3657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cxnSpLocks noChangeAspect="1"/>
          </p:cNvCxnSpPr>
          <p:nvPr/>
        </p:nvCxnSpPr>
        <p:spPr>
          <a:xfrm rot="5400000">
            <a:off x="1735446" y="3117856"/>
            <a:ext cx="152393" cy="2743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cxnSpLocks noChangeAspect="1"/>
          </p:cNvCxnSpPr>
          <p:nvPr/>
        </p:nvCxnSpPr>
        <p:spPr>
          <a:xfrm rot="5400000">
            <a:off x="1613014" y="3170773"/>
            <a:ext cx="101595" cy="182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/>
          <p:cNvSpPr>
            <a:spLocks noChangeAspect="1"/>
          </p:cNvSpPr>
          <p:nvPr/>
        </p:nvSpPr>
        <p:spPr>
          <a:xfrm>
            <a:off x="2699792" y="2971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054388" y="251460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b</a:t>
            </a:r>
            <a:r>
              <a:rPr lang="en-US" i="1" baseline="-25000" dirty="0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i="1" dirty="0" smtClean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6" name="Oval 155"/>
          <p:cNvSpPr>
            <a:spLocks noChangeAspect="1"/>
          </p:cNvSpPr>
          <p:nvPr/>
        </p:nvSpPr>
        <p:spPr>
          <a:xfrm>
            <a:off x="2481024" y="351503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>
            <a:spLocks noChangeAspect="1"/>
          </p:cNvSpPr>
          <p:nvPr/>
        </p:nvSpPr>
        <p:spPr>
          <a:xfrm>
            <a:off x="1119892" y="323972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4744064" y="2514600"/>
            <a:ext cx="3770036" cy="3679720"/>
            <a:chOff x="4744064" y="2902976"/>
            <a:chExt cx="3770036" cy="3679720"/>
          </a:xfrm>
        </p:grpSpPr>
        <p:sp>
          <p:nvSpPr>
            <p:cNvPr id="78" name="Freeform 77"/>
            <p:cNvSpPr/>
            <p:nvPr/>
          </p:nvSpPr>
          <p:spPr>
            <a:xfrm>
              <a:off x="4827639" y="4218041"/>
              <a:ext cx="3411793" cy="1651819"/>
            </a:xfrm>
            <a:custGeom>
              <a:avLst/>
              <a:gdLst>
                <a:gd name="connsiteX0" fmla="*/ 796413 w 3411793"/>
                <a:gd name="connsiteY0" fmla="*/ 0 h 1651819"/>
                <a:gd name="connsiteX1" fmla="*/ 0 w 3411793"/>
                <a:gd name="connsiteY1" fmla="*/ 1111045 h 1651819"/>
                <a:gd name="connsiteX2" fmla="*/ 1936955 w 3411793"/>
                <a:gd name="connsiteY2" fmla="*/ 757083 h 1651819"/>
                <a:gd name="connsiteX3" fmla="*/ 3411793 w 3411793"/>
                <a:gd name="connsiteY3" fmla="*/ 1651819 h 1651819"/>
                <a:gd name="connsiteX4" fmla="*/ 3195484 w 3411793"/>
                <a:gd name="connsiteY4" fmla="*/ 344129 h 1651819"/>
                <a:gd name="connsiteX5" fmla="*/ 1956619 w 3411793"/>
                <a:gd name="connsiteY5" fmla="*/ 757083 h 1651819"/>
                <a:gd name="connsiteX6" fmla="*/ 796413 w 3411793"/>
                <a:gd name="connsiteY6" fmla="*/ 0 h 16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1793" h="1651819">
                  <a:moveTo>
                    <a:pt x="796413" y="0"/>
                  </a:moveTo>
                  <a:lnTo>
                    <a:pt x="0" y="1111045"/>
                  </a:lnTo>
                  <a:lnTo>
                    <a:pt x="1936955" y="757083"/>
                  </a:lnTo>
                  <a:lnTo>
                    <a:pt x="3411793" y="1651819"/>
                  </a:lnTo>
                  <a:lnTo>
                    <a:pt x="3195484" y="344129"/>
                  </a:lnTo>
                  <a:lnTo>
                    <a:pt x="1956619" y="757083"/>
                  </a:lnTo>
                  <a:lnTo>
                    <a:pt x="7964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407742" y="2991466"/>
              <a:ext cx="3028335" cy="1592826"/>
            </a:xfrm>
            <a:custGeom>
              <a:avLst/>
              <a:gdLst>
                <a:gd name="connsiteX0" fmla="*/ 0 w 3028335"/>
                <a:gd name="connsiteY0" fmla="*/ 255639 h 1592826"/>
                <a:gd name="connsiteX1" fmla="*/ 216310 w 3028335"/>
                <a:gd name="connsiteY1" fmla="*/ 1219200 h 1592826"/>
                <a:gd name="connsiteX2" fmla="*/ 1337187 w 3028335"/>
                <a:gd name="connsiteY2" fmla="*/ 973394 h 1592826"/>
                <a:gd name="connsiteX3" fmla="*/ 2605548 w 3028335"/>
                <a:gd name="connsiteY3" fmla="*/ 1592826 h 1592826"/>
                <a:gd name="connsiteX4" fmla="*/ 3028335 w 3028335"/>
                <a:gd name="connsiteY4" fmla="*/ 462116 h 1592826"/>
                <a:gd name="connsiteX5" fmla="*/ 1582993 w 3028335"/>
                <a:gd name="connsiteY5" fmla="*/ 0 h 1592826"/>
                <a:gd name="connsiteX6" fmla="*/ 0 w 3028335"/>
                <a:gd name="connsiteY6" fmla="*/ 255639 h 15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335" h="1592826">
                  <a:moveTo>
                    <a:pt x="0" y="255639"/>
                  </a:moveTo>
                  <a:lnTo>
                    <a:pt x="216310" y="1219200"/>
                  </a:lnTo>
                  <a:lnTo>
                    <a:pt x="1337187" y="973394"/>
                  </a:lnTo>
                  <a:lnTo>
                    <a:pt x="2605548" y="1592826"/>
                  </a:lnTo>
                  <a:lnTo>
                    <a:pt x="3028335" y="462116"/>
                  </a:lnTo>
                  <a:lnTo>
                    <a:pt x="1582993" y="0"/>
                  </a:lnTo>
                  <a:lnTo>
                    <a:pt x="0" y="2556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628968" y="3950112"/>
              <a:ext cx="1130709" cy="1032387"/>
            </a:xfrm>
            <a:custGeom>
              <a:avLst/>
              <a:gdLst>
                <a:gd name="connsiteX0" fmla="*/ 0 w 1130709"/>
                <a:gd name="connsiteY0" fmla="*/ 255639 h 1032387"/>
                <a:gd name="connsiteX1" fmla="*/ 1101213 w 1130709"/>
                <a:gd name="connsiteY1" fmla="*/ 0 h 1032387"/>
                <a:gd name="connsiteX2" fmla="*/ 1130709 w 1130709"/>
                <a:gd name="connsiteY2" fmla="*/ 1032387 h 1032387"/>
                <a:gd name="connsiteX3" fmla="*/ 0 w 1130709"/>
                <a:gd name="connsiteY3" fmla="*/ 255639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709" h="1032387">
                  <a:moveTo>
                    <a:pt x="0" y="255639"/>
                  </a:moveTo>
                  <a:lnTo>
                    <a:pt x="1101213" y="0"/>
                  </a:lnTo>
                  <a:lnTo>
                    <a:pt x="1130709" y="1032387"/>
                  </a:lnTo>
                  <a:lnTo>
                    <a:pt x="0" y="255639"/>
                  </a:lnTo>
                  <a:close/>
                </a:path>
              </a:pathLst>
            </a:custGeom>
            <a:gradFill>
              <a:gsLst>
                <a:gs pos="52000">
                  <a:srgbClr val="0070C0"/>
                </a:gs>
                <a:gs pos="82000">
                  <a:schemeClr val="accent1">
                    <a:tint val="23500"/>
                    <a:satMod val="160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609304" y="3512576"/>
              <a:ext cx="1140542" cy="698090"/>
            </a:xfrm>
            <a:custGeom>
              <a:avLst/>
              <a:gdLst>
                <a:gd name="connsiteX0" fmla="*/ 1140542 w 1140542"/>
                <a:gd name="connsiteY0" fmla="*/ 0 h 698090"/>
                <a:gd name="connsiteX1" fmla="*/ 1111045 w 1140542"/>
                <a:gd name="connsiteY1" fmla="*/ 452284 h 698090"/>
                <a:gd name="connsiteX2" fmla="*/ 0 w 1140542"/>
                <a:gd name="connsiteY2" fmla="*/ 698090 h 698090"/>
                <a:gd name="connsiteX3" fmla="*/ 1140542 w 1140542"/>
                <a:gd name="connsiteY3" fmla="*/ 0 h 69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542" h="698090">
                  <a:moveTo>
                    <a:pt x="1140542" y="0"/>
                  </a:moveTo>
                  <a:lnTo>
                    <a:pt x="1111045" y="452284"/>
                  </a:lnTo>
                  <a:lnTo>
                    <a:pt x="0" y="698090"/>
                  </a:lnTo>
                  <a:lnTo>
                    <a:pt x="1140542" y="0"/>
                  </a:lnTo>
                  <a:close/>
                </a:path>
              </a:pathLst>
            </a:custGeom>
            <a:gradFill>
              <a:gsLst>
                <a:gs pos="56000">
                  <a:srgbClr val="0070C0"/>
                </a:gs>
                <a:gs pos="76000">
                  <a:schemeClr val="accent1">
                    <a:tint val="23500"/>
                    <a:satMod val="1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732638" y="3955028"/>
              <a:ext cx="1278193" cy="1032387"/>
            </a:xfrm>
            <a:custGeom>
              <a:avLst/>
              <a:gdLst>
                <a:gd name="connsiteX0" fmla="*/ 29497 w 1278193"/>
                <a:gd name="connsiteY0" fmla="*/ 1032387 h 1032387"/>
                <a:gd name="connsiteX1" fmla="*/ 1278193 w 1278193"/>
                <a:gd name="connsiteY1" fmla="*/ 599768 h 1032387"/>
                <a:gd name="connsiteX2" fmla="*/ 0 w 1278193"/>
                <a:gd name="connsiteY2" fmla="*/ 0 h 1032387"/>
                <a:gd name="connsiteX3" fmla="*/ 29497 w 1278193"/>
                <a:gd name="connsiteY3" fmla="*/ 1032387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193" h="1032387">
                  <a:moveTo>
                    <a:pt x="29497" y="1032387"/>
                  </a:moveTo>
                  <a:lnTo>
                    <a:pt x="1278193" y="599768"/>
                  </a:lnTo>
                  <a:lnTo>
                    <a:pt x="0" y="0"/>
                  </a:lnTo>
                  <a:lnTo>
                    <a:pt x="29497" y="1032387"/>
                  </a:lnTo>
                  <a:close/>
                </a:path>
              </a:pathLst>
            </a:custGeom>
            <a:gradFill>
              <a:gsLst>
                <a:gs pos="43000">
                  <a:srgbClr val="0070C0"/>
                </a:gs>
                <a:gs pos="83000">
                  <a:schemeClr val="accent1">
                    <a:tint val="23500"/>
                    <a:satMod val="160000"/>
                  </a:schemeClr>
                </a:gs>
              </a:gsLst>
              <a:lin ang="147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735096" y="3512576"/>
              <a:ext cx="1268361" cy="1042220"/>
            </a:xfrm>
            <a:custGeom>
              <a:avLst/>
              <a:gdLst>
                <a:gd name="connsiteX0" fmla="*/ 9832 w 1268361"/>
                <a:gd name="connsiteY0" fmla="*/ 0 h 1042220"/>
                <a:gd name="connsiteX1" fmla="*/ 0 w 1268361"/>
                <a:gd name="connsiteY1" fmla="*/ 442452 h 1042220"/>
                <a:gd name="connsiteX2" fmla="*/ 1268361 w 1268361"/>
                <a:gd name="connsiteY2" fmla="*/ 1042220 h 1042220"/>
                <a:gd name="connsiteX3" fmla="*/ 9832 w 1268361"/>
                <a:gd name="connsiteY3" fmla="*/ 0 h 104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361" h="1042220">
                  <a:moveTo>
                    <a:pt x="9832" y="0"/>
                  </a:moveTo>
                  <a:lnTo>
                    <a:pt x="0" y="442452"/>
                  </a:lnTo>
                  <a:lnTo>
                    <a:pt x="1268361" y="1042220"/>
                  </a:lnTo>
                  <a:lnTo>
                    <a:pt x="9832" y="0"/>
                  </a:lnTo>
                  <a:close/>
                </a:path>
              </a:pathLst>
            </a:custGeom>
            <a:gradFill>
              <a:gsLst>
                <a:gs pos="52000">
                  <a:srgbClr val="0070C0"/>
                </a:gs>
                <a:gs pos="64000">
                  <a:schemeClr val="accent1">
                    <a:tint val="23500"/>
                    <a:satMod val="160000"/>
                  </a:schemeClr>
                </a:gs>
              </a:gsLst>
              <a:lin ang="77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5409565" y="2984091"/>
              <a:ext cx="3028335" cy="2005781"/>
            </a:xfrm>
            <a:custGeom>
              <a:avLst/>
              <a:gdLst>
                <a:gd name="connsiteX0" fmla="*/ 1347019 w 3028335"/>
                <a:gd name="connsiteY0" fmla="*/ 540774 h 2005781"/>
                <a:gd name="connsiteX1" fmla="*/ 206477 w 3028335"/>
                <a:gd name="connsiteY1" fmla="*/ 1229032 h 2005781"/>
                <a:gd name="connsiteX2" fmla="*/ 1347019 w 3028335"/>
                <a:gd name="connsiteY2" fmla="*/ 2005781 h 2005781"/>
                <a:gd name="connsiteX3" fmla="*/ 1327355 w 3028335"/>
                <a:gd name="connsiteY3" fmla="*/ 983226 h 2005781"/>
                <a:gd name="connsiteX4" fmla="*/ 2595716 w 3028335"/>
                <a:gd name="connsiteY4" fmla="*/ 1582994 h 2005781"/>
                <a:gd name="connsiteX5" fmla="*/ 3028335 w 3028335"/>
                <a:gd name="connsiteY5" fmla="*/ 471949 h 2005781"/>
                <a:gd name="connsiteX6" fmla="*/ 1543664 w 3028335"/>
                <a:gd name="connsiteY6" fmla="*/ 0 h 2005781"/>
                <a:gd name="connsiteX7" fmla="*/ 0 w 3028335"/>
                <a:gd name="connsiteY7" fmla="*/ 275303 h 2005781"/>
                <a:gd name="connsiteX8" fmla="*/ 1347019 w 3028335"/>
                <a:gd name="connsiteY8" fmla="*/ 540774 h 200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335" h="2005781">
                  <a:moveTo>
                    <a:pt x="1347019" y="540774"/>
                  </a:moveTo>
                  <a:lnTo>
                    <a:pt x="206477" y="1229032"/>
                  </a:lnTo>
                  <a:lnTo>
                    <a:pt x="1347019" y="2005781"/>
                  </a:lnTo>
                  <a:lnTo>
                    <a:pt x="1327355" y="983226"/>
                  </a:lnTo>
                  <a:lnTo>
                    <a:pt x="2595716" y="1582994"/>
                  </a:lnTo>
                  <a:lnTo>
                    <a:pt x="3028335" y="471949"/>
                  </a:lnTo>
                  <a:lnTo>
                    <a:pt x="1543664" y="0"/>
                  </a:lnTo>
                  <a:lnTo>
                    <a:pt x="0" y="275303"/>
                  </a:lnTo>
                  <a:lnTo>
                    <a:pt x="1347019" y="54077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4" idx="1"/>
              <a:endCxn id="4" idx="3"/>
            </p:cNvCxnSpPr>
            <p:nvPr/>
          </p:nvCxnSpPr>
          <p:spPr>
            <a:xfrm flipV="1">
              <a:off x="5616042" y="3967317"/>
              <a:ext cx="1120879" cy="2458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4" idx="7"/>
              <a:endCxn id="4" idx="1"/>
            </p:cNvCxnSpPr>
            <p:nvPr/>
          </p:nvCxnSpPr>
          <p:spPr>
            <a:xfrm>
              <a:off x="5409565" y="3259394"/>
              <a:ext cx="206477" cy="9537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4" idx="0"/>
              <a:endCxn id="4" idx="6"/>
            </p:cNvCxnSpPr>
            <p:nvPr/>
          </p:nvCxnSpPr>
          <p:spPr>
            <a:xfrm flipV="1">
              <a:off x="6756585" y="2984091"/>
              <a:ext cx="196645" cy="5407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4" idx="0"/>
              <a:endCxn id="4" idx="4"/>
            </p:cNvCxnSpPr>
            <p:nvPr/>
          </p:nvCxnSpPr>
          <p:spPr>
            <a:xfrm>
              <a:off x="6756585" y="3524865"/>
              <a:ext cx="1248697" cy="10422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" idx="0"/>
              <a:endCxn id="4" idx="5"/>
            </p:cNvCxnSpPr>
            <p:nvPr/>
          </p:nvCxnSpPr>
          <p:spPr>
            <a:xfrm flipV="1">
              <a:off x="6756585" y="3456040"/>
              <a:ext cx="1681315" cy="688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4" idx="2"/>
              <a:endCxn id="4" idx="4"/>
            </p:cNvCxnSpPr>
            <p:nvPr/>
          </p:nvCxnSpPr>
          <p:spPr>
            <a:xfrm flipV="1">
              <a:off x="6756585" y="4567085"/>
              <a:ext cx="1248697" cy="4227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" idx="0"/>
              <a:endCxn id="4" idx="3"/>
            </p:cNvCxnSpPr>
            <p:nvPr/>
          </p:nvCxnSpPr>
          <p:spPr>
            <a:xfrm flipH="1">
              <a:off x="6736921" y="3524865"/>
              <a:ext cx="19664" cy="442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691510" y="392490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r>
                <a:rPr lang="en-US" i="1" baseline="-25000" dirty="0" smtClean="0"/>
                <a:t>i</a:t>
              </a:r>
              <a:endParaRPr lang="en-US" i="1" baseline="-25000" dirty="0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665636" y="39034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676104" y="48841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5569340" y="41320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8361700" y="337984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913900" y="29029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6695132" y="34462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5334000" y="317090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629400" y="48958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p</a:t>
              </a:r>
              <a:r>
                <a:rPr lang="en-US" i="1" baseline="-25000" dirty="0" err="1" smtClean="0"/>
                <a:t>j</a:t>
              </a:r>
              <a:endParaRPr lang="en-US" i="1" baseline="-250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008180" y="4426976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p</a:t>
              </a:r>
              <a:r>
                <a:rPr lang="en-US" i="1" baseline="-25000" dirty="0" err="1" smtClean="0"/>
                <a:t>k</a:t>
              </a:r>
              <a:endParaRPr lang="en-US" i="1" baseline="-250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239000" y="4731776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i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en-US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7933996" y="449334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4744064" y="5245512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8163232" y="57985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2" name="Object 3"/>
            <p:cNvGraphicFramePr>
              <a:graphicFrameLocks noChangeAspect="1"/>
            </p:cNvGraphicFramePr>
            <p:nvPr/>
          </p:nvGraphicFramePr>
          <p:xfrm>
            <a:off x="6122987" y="5628608"/>
            <a:ext cx="2052638" cy="954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51" name="Equation" r:id="rId4" imgW="1536480" imgH="711000" progId="Equation.3">
                    <p:embed/>
                  </p:oleObj>
                </mc:Choice>
                <mc:Fallback>
                  <p:oleObj name="Equation" r:id="rId4" imgW="1536480" imgH="711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2987" y="5628608"/>
                          <a:ext cx="2052638" cy="954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Left Brace 82"/>
            <p:cNvSpPr/>
            <p:nvPr/>
          </p:nvSpPr>
          <p:spPr>
            <a:xfrm>
              <a:off x="5948362" y="5669576"/>
              <a:ext cx="152400" cy="838200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4" name="Object 2"/>
            <p:cNvGraphicFramePr>
              <a:graphicFrameLocks noChangeAspect="1"/>
            </p:cNvGraphicFramePr>
            <p:nvPr/>
          </p:nvGraphicFramePr>
          <p:xfrm>
            <a:off x="5105400" y="5895002"/>
            <a:ext cx="8286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52" name="Equation" r:id="rId6" imgW="482400" imgH="228600" progId="Equation.3">
                    <p:embed/>
                  </p:oleObj>
                </mc:Choice>
                <mc:Fallback>
                  <p:oleObj name="Equation" r:id="rId6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5895002"/>
                          <a:ext cx="828675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6" name="Object 3"/>
          <p:cNvGraphicFramePr>
            <a:graphicFrameLocks noChangeAspect="1"/>
          </p:cNvGraphicFramePr>
          <p:nvPr/>
        </p:nvGraphicFramePr>
        <p:xfrm>
          <a:off x="2324100" y="5298663"/>
          <a:ext cx="18669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53" name="Equation" r:id="rId8" imgW="1396800" imgH="660240" progId="Equation.3">
                  <p:embed/>
                </p:oleObj>
              </mc:Choice>
              <mc:Fallback>
                <p:oleObj name="Equation" r:id="rId8" imgW="1396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5298663"/>
                        <a:ext cx="186690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Left Brace 89"/>
          <p:cNvSpPr/>
          <p:nvPr/>
        </p:nvSpPr>
        <p:spPr>
          <a:xfrm>
            <a:off x="2055812" y="5289752"/>
            <a:ext cx="152400" cy="83820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1" name="Object 2"/>
          <p:cNvGraphicFramePr>
            <a:graphicFrameLocks noChangeAspect="1"/>
          </p:cNvGraphicFramePr>
          <p:nvPr/>
        </p:nvGraphicFramePr>
        <p:xfrm>
          <a:off x="1212850" y="5515178"/>
          <a:ext cx="828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54" name="Equation" r:id="rId10" imgW="482400" imgH="228600" progId="Equation.3">
                  <p:embed/>
                </p:oleObj>
              </mc:Choice>
              <mc:Fallback>
                <p:oleObj name="Equation" r:id="rId10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5515178"/>
                        <a:ext cx="8286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Freeform 124"/>
          <p:cNvSpPr/>
          <p:nvPr/>
        </p:nvSpPr>
        <p:spPr>
          <a:xfrm>
            <a:off x="1195457" y="3052915"/>
            <a:ext cx="3028335" cy="2005781"/>
          </a:xfrm>
          <a:custGeom>
            <a:avLst/>
            <a:gdLst>
              <a:gd name="connsiteX0" fmla="*/ 1347019 w 3028335"/>
              <a:gd name="connsiteY0" fmla="*/ 540774 h 2005781"/>
              <a:gd name="connsiteX1" fmla="*/ 206477 w 3028335"/>
              <a:gd name="connsiteY1" fmla="*/ 1229032 h 2005781"/>
              <a:gd name="connsiteX2" fmla="*/ 1347019 w 3028335"/>
              <a:gd name="connsiteY2" fmla="*/ 2005781 h 2005781"/>
              <a:gd name="connsiteX3" fmla="*/ 1327355 w 3028335"/>
              <a:gd name="connsiteY3" fmla="*/ 983226 h 2005781"/>
              <a:gd name="connsiteX4" fmla="*/ 2595716 w 3028335"/>
              <a:gd name="connsiteY4" fmla="*/ 1582994 h 2005781"/>
              <a:gd name="connsiteX5" fmla="*/ 3028335 w 3028335"/>
              <a:gd name="connsiteY5" fmla="*/ 471949 h 2005781"/>
              <a:gd name="connsiteX6" fmla="*/ 1543664 w 3028335"/>
              <a:gd name="connsiteY6" fmla="*/ 0 h 2005781"/>
              <a:gd name="connsiteX7" fmla="*/ 0 w 3028335"/>
              <a:gd name="connsiteY7" fmla="*/ 275303 h 2005781"/>
              <a:gd name="connsiteX8" fmla="*/ 1347019 w 3028335"/>
              <a:gd name="connsiteY8" fmla="*/ 540774 h 200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8335" h="2005781">
                <a:moveTo>
                  <a:pt x="1347019" y="540774"/>
                </a:moveTo>
                <a:lnTo>
                  <a:pt x="206477" y="1229032"/>
                </a:lnTo>
                <a:lnTo>
                  <a:pt x="1347019" y="2005781"/>
                </a:lnTo>
                <a:lnTo>
                  <a:pt x="1327355" y="983226"/>
                </a:lnTo>
                <a:lnTo>
                  <a:pt x="2595716" y="1582994"/>
                </a:lnTo>
                <a:lnTo>
                  <a:pt x="3028335" y="471949"/>
                </a:lnTo>
                <a:lnTo>
                  <a:pt x="1543664" y="0"/>
                </a:lnTo>
                <a:lnTo>
                  <a:pt x="0" y="275303"/>
                </a:lnTo>
                <a:lnTo>
                  <a:pt x="1347019" y="540774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Group 180"/>
          <p:cNvGrpSpPr/>
          <p:nvPr/>
        </p:nvGrpSpPr>
        <p:grpSpPr>
          <a:xfrm>
            <a:off x="304800" y="2583424"/>
            <a:ext cx="8153400" cy="3108543"/>
            <a:chOff x="304800" y="2971800"/>
            <a:chExt cx="8153400" cy="3108543"/>
          </a:xfrm>
        </p:grpSpPr>
        <p:grpSp>
          <p:nvGrpSpPr>
            <p:cNvPr id="182" name="Group 69"/>
            <p:cNvGrpSpPr/>
            <p:nvPr/>
          </p:nvGrpSpPr>
          <p:grpSpPr>
            <a:xfrm>
              <a:off x="5181600" y="3741176"/>
              <a:ext cx="3276600" cy="1295400"/>
              <a:chOff x="5181600" y="4191000"/>
              <a:chExt cx="3276600" cy="1295400"/>
            </a:xfrm>
          </p:grpSpPr>
          <p:sp>
            <p:nvSpPr>
              <p:cNvPr id="186" name="TextBox 185"/>
              <p:cNvSpPr txBox="1"/>
              <p:nvPr/>
            </p:nvSpPr>
            <p:spPr>
              <a:xfrm>
                <a:off x="7494640" y="4771104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ym typeface="Symbol"/>
                  </a:rPr>
                  <a:t></a:t>
                </a:r>
                <a:endParaRPr lang="en-US" sz="2400" dirty="0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5744496" y="4471671"/>
                <a:ext cx="378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ym typeface="Symbol"/>
                  </a:rPr>
                  <a:t></a:t>
                </a:r>
                <a:endParaRPr lang="en-US" sz="2400" dirty="0"/>
              </a:p>
            </p:txBody>
          </p:sp>
          <p:sp>
            <p:nvSpPr>
              <p:cNvPr id="188" name="Arc 187"/>
              <p:cNvSpPr>
                <a:spLocks noChangeAspect="1"/>
              </p:cNvSpPr>
              <p:nvPr/>
            </p:nvSpPr>
            <p:spPr>
              <a:xfrm>
                <a:off x="5181600" y="4191000"/>
                <a:ext cx="914400" cy="914400"/>
              </a:xfrm>
              <a:prstGeom prst="arc">
                <a:avLst>
                  <a:gd name="adj1" fmla="val 21067162"/>
                  <a:gd name="adj2" fmla="val 2136271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Arc 188"/>
              <p:cNvSpPr>
                <a:spLocks noChangeAspect="1"/>
              </p:cNvSpPr>
              <p:nvPr/>
            </p:nvSpPr>
            <p:spPr>
              <a:xfrm>
                <a:off x="7543800" y="4572000"/>
                <a:ext cx="914400" cy="914400"/>
              </a:xfrm>
              <a:prstGeom prst="arc">
                <a:avLst>
                  <a:gd name="adj1" fmla="val 9931971"/>
                  <a:gd name="adj2" fmla="val 12481667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93"/>
            <p:cNvGrpSpPr/>
            <p:nvPr/>
          </p:nvGrpSpPr>
          <p:grpSpPr>
            <a:xfrm>
              <a:off x="304800" y="2971800"/>
              <a:ext cx="4953000" cy="3108543"/>
              <a:chOff x="304800" y="2971800"/>
              <a:chExt cx="4953000" cy="3108543"/>
            </a:xfrm>
          </p:grpSpPr>
          <p:sp>
            <p:nvSpPr>
              <p:cNvPr id="184" name="TextBox 183"/>
              <p:cNvSpPr txBox="1"/>
              <p:nvPr/>
            </p:nvSpPr>
            <p:spPr>
              <a:xfrm>
                <a:off x="304800" y="2971800"/>
                <a:ext cx="4953000" cy="31085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When the </a:t>
                </a:r>
                <a:r>
                  <a:rPr lang="en-US" sz="2800" i="1" dirty="0" smtClean="0"/>
                  <a:t>b</a:t>
                </a:r>
                <a:r>
                  <a:rPr lang="en-US" sz="2800" i="1" baseline="-25000" dirty="0" smtClean="0"/>
                  <a:t>i</a:t>
                </a:r>
                <a:r>
                  <a:rPr lang="en-US" sz="2800" dirty="0" smtClean="0"/>
                  <a:t>(</a:t>
                </a:r>
                <a:r>
                  <a:rPr lang="en-US" sz="2800" i="1" dirty="0" smtClean="0"/>
                  <a:t>p</a:t>
                </a:r>
                <a:r>
                  <a:rPr lang="en-US" sz="2800" dirty="0" smtClean="0"/>
                  <a:t>) are hat functions, we get  the cotangent-weight </a:t>
                </a:r>
                <a:r>
                  <a:rPr lang="en-US" sz="2800" dirty="0" err="1" smtClean="0"/>
                  <a:t>Laplacian</a:t>
                </a:r>
                <a:r>
                  <a:rPr lang="en-US" sz="2800" dirty="0" smtClean="0"/>
                  <a:t>:</a:t>
                </a:r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  <p:graphicFrame>
            <p:nvGraphicFramePr>
              <p:cNvPr id="185" name="Object 4"/>
              <p:cNvGraphicFramePr>
                <a:graphicFrameLocks noChangeAspect="1"/>
              </p:cNvGraphicFramePr>
              <p:nvPr/>
            </p:nvGraphicFramePr>
            <p:xfrm>
              <a:off x="865189" y="4278312"/>
              <a:ext cx="3859212" cy="1683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9055" name="Equation" r:id="rId11" imgW="1930320" imgH="838080" progId="Equation.3">
                      <p:embed/>
                    </p:oleObj>
                  </mc:Choice>
                  <mc:Fallback>
                    <p:oleObj name="Equation" r:id="rId11" imgW="1930320" imgH="8380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5189" y="4278312"/>
                            <a:ext cx="3859212" cy="16833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462280791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86600" cy="1143000"/>
          </a:xfrm>
        </p:spPr>
        <p:txBody>
          <a:bodyPr/>
          <a:lstStyle/>
          <a:p>
            <a:r>
              <a:rPr lang="en-US" dirty="0" smtClean="0"/>
              <a:t>Up/Down-Sampling (Meshes)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Define a coarser surface/graph and a</a:t>
            </a:r>
            <a:br>
              <a:rPr lang="en-US" dirty="0" smtClean="0"/>
            </a:br>
            <a:r>
              <a:rPr lang="en-US" dirty="0" smtClean="0"/>
              <a:t>mapping from the  coarser topology</a:t>
            </a:r>
            <a:br>
              <a:rPr lang="en-US" dirty="0" smtClean="0"/>
            </a:br>
            <a:r>
              <a:rPr lang="en-US" dirty="0" smtClean="0"/>
              <a:t>into the finer:</a:t>
            </a:r>
          </a:p>
          <a:p>
            <a:pPr marL="461963" lvl="1" indent="227013"/>
            <a:r>
              <a:rPr lang="en-US" dirty="0" smtClean="0"/>
              <a:t>Geometric </a:t>
            </a:r>
            <a:r>
              <a:rPr lang="en-US" dirty="0" err="1" smtClean="0"/>
              <a:t>Multigrid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Kobbelt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1998] [Ray and </a:t>
            </a:r>
            <a:r>
              <a:rPr lang="en-US" dirty="0" err="1" smtClean="0"/>
              <a:t>Lévy</a:t>
            </a:r>
            <a:r>
              <a:rPr lang="en-US" dirty="0" smtClean="0"/>
              <a:t>, 2003]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Aksolyu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2005] [Ni </a:t>
            </a:r>
            <a:r>
              <a:rPr lang="en-US" i="1" dirty="0" smtClean="0"/>
              <a:t>et al</a:t>
            </a:r>
            <a:r>
              <a:rPr lang="en-US" dirty="0" smtClean="0"/>
              <a:t>., 2004]</a:t>
            </a:r>
          </a:p>
          <a:p>
            <a:pPr marL="461963" lvl="1" indent="227013"/>
            <a:r>
              <a:rPr lang="en-US" dirty="0" smtClean="0"/>
              <a:t>Algebraic </a:t>
            </a:r>
            <a:r>
              <a:rPr lang="en-US" dirty="0" err="1" smtClean="0"/>
              <a:t>Multigrid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Ruge</a:t>
            </a:r>
            <a:r>
              <a:rPr lang="en-US" dirty="0" smtClean="0"/>
              <a:t> and </a:t>
            </a:r>
            <a:r>
              <a:rPr lang="en-US" dirty="0" err="1" smtClean="0"/>
              <a:t>Stueben</a:t>
            </a:r>
            <a:r>
              <a:rPr lang="en-US" dirty="0" smtClean="0"/>
              <a:t>, 1987] [Cleary </a:t>
            </a:r>
            <a:r>
              <a:rPr lang="en-US" i="1" dirty="0" smtClean="0"/>
              <a:t>et al</a:t>
            </a:r>
            <a:r>
              <a:rPr lang="en-US" dirty="0" smtClean="0"/>
              <a:t>., 2000]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Brezina</a:t>
            </a:r>
            <a:r>
              <a:rPr lang="en-US" dirty="0" smtClean="0"/>
              <a:t> </a:t>
            </a:r>
            <a:r>
              <a:rPr lang="en-US" i="1" dirty="0" smtClean="0"/>
              <a:t>et </a:t>
            </a:r>
            <a:r>
              <a:rPr lang="en-US" dirty="0" smtClean="0"/>
              <a:t>al., 2000] [</a:t>
            </a:r>
            <a:r>
              <a:rPr lang="en-US" dirty="0" err="1" smtClean="0"/>
              <a:t>Chartier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2003]</a:t>
            </a:r>
            <a:br>
              <a:rPr lang="en-US" dirty="0" smtClean="0"/>
            </a:br>
            <a:r>
              <a:rPr lang="en-US" dirty="0" smtClean="0"/>
              <a:t>[Shi </a:t>
            </a:r>
            <a:r>
              <a:rPr lang="en-US" i="1" dirty="0" smtClean="0"/>
              <a:t>et al</a:t>
            </a:r>
            <a:r>
              <a:rPr lang="en-US" dirty="0" smtClean="0"/>
              <a:t>., 2006]</a:t>
            </a:r>
          </a:p>
        </p:txBody>
      </p:sp>
      <p:pic>
        <p:nvPicPr>
          <p:cNvPr id="217097" name="Picture 9" descr="C:\tgl\misc\dragon_recon\dragon.5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4925960"/>
            <a:ext cx="2057400" cy="2057400"/>
          </a:xfrm>
          <a:prstGeom prst="rect">
            <a:avLst/>
          </a:prstGeom>
          <a:noFill/>
        </p:spPr>
      </p:pic>
      <p:pic>
        <p:nvPicPr>
          <p:cNvPr id="217098" name="Picture 10" descr="C:\tgl\misc\dragon_recon\dragon.6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247104"/>
            <a:ext cx="2057400" cy="2057400"/>
          </a:xfrm>
          <a:prstGeom prst="rect">
            <a:avLst/>
          </a:prstGeom>
          <a:noFill/>
        </p:spPr>
      </p:pic>
      <p:pic>
        <p:nvPicPr>
          <p:cNvPr id="217099" name="Picture 11" descr="C:\tgl\misc\dragon_recon\dragon.7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521544"/>
            <a:ext cx="2057400" cy="2057400"/>
          </a:xfrm>
          <a:prstGeom prst="rect">
            <a:avLst/>
          </a:prstGeom>
          <a:noFill/>
        </p:spPr>
      </p:pic>
      <p:pic>
        <p:nvPicPr>
          <p:cNvPr id="217100" name="Picture 12" descr="C:\tgl\misc\dragon_recon\dragon.8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-211392"/>
            <a:ext cx="2057400" cy="2057400"/>
          </a:xfrm>
          <a:prstGeom prst="rect">
            <a:avLst/>
          </a:prstGeom>
          <a:noFill/>
        </p:spPr>
      </p:pic>
      <p:sp>
        <p:nvSpPr>
          <p:cNvPr id="35" name="Down Arrow 34"/>
          <p:cNvSpPr/>
          <p:nvPr/>
        </p:nvSpPr>
        <p:spPr>
          <a:xfrm>
            <a:off x="8077200" y="16764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8077200" y="3389672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8077200" y="5075904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33857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40454</TotalTime>
  <Words>867</Words>
  <Application>Microsoft Office PowerPoint</Application>
  <PresentationFormat>On-screen Show (4:3)</PresentationFormat>
  <Paragraphs>271</Paragraphs>
  <Slides>38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An Efficient Multigrid Solver for (Evolving) Poisson Systems on Meshes</vt:lpstr>
      <vt:lpstr>Motivation</vt:lpstr>
      <vt:lpstr>Motivation</vt:lpstr>
      <vt:lpstr>Outlook</vt:lpstr>
      <vt:lpstr>Defining the System</vt:lpstr>
      <vt:lpstr>Solving the System</vt:lpstr>
      <vt:lpstr>Solving the System</vt:lpstr>
      <vt:lpstr>Defining the System (Meshes)</vt:lpstr>
      <vt:lpstr>Up/Down-Sampling (Meshes)</vt:lpstr>
      <vt:lpstr>Approach</vt:lpstr>
      <vt:lpstr>Defining the System (Regular Grids)</vt:lpstr>
      <vt:lpstr>Up/Down-Sampling (Regular Grids)</vt:lpstr>
      <vt:lpstr>Grid-Based Finite Elements</vt:lpstr>
      <vt:lpstr>Grid-Based Finite Elements</vt:lpstr>
      <vt:lpstr>Grid-Based Finite Elements</vt:lpstr>
      <vt:lpstr>Grid-Based Finite Elements</vt:lpstr>
      <vt:lpstr>Grid-Based Finite Elements</vt:lpstr>
      <vt:lpstr>System Coefficients</vt:lpstr>
      <vt:lpstr>System Coefficients</vt:lpstr>
      <vt:lpstr>Outline</vt:lpstr>
      <vt:lpstr>Texture Processing (1)</vt:lpstr>
      <vt:lpstr>Texture Processing (1)</vt:lpstr>
      <vt:lpstr>Texture Processing (1)</vt:lpstr>
      <vt:lpstr>Texture Processing (1)</vt:lpstr>
      <vt:lpstr>Texture Processing (2)</vt:lpstr>
      <vt:lpstr>Texture Processing (2)</vt:lpstr>
      <vt:lpstr>Geometry Processing</vt:lpstr>
      <vt:lpstr>Geometry Processing</vt:lpstr>
      <vt:lpstr>Surface Evolution</vt:lpstr>
      <vt:lpstr>Surface Evolution</vt:lpstr>
      <vt:lpstr>Surface Evolution</vt:lpstr>
      <vt:lpstr>Surface Evolution</vt:lpstr>
      <vt:lpstr>Outline</vt:lpstr>
      <vt:lpstr>Limitations</vt:lpstr>
      <vt:lpstr>Limitations</vt:lpstr>
      <vt:lpstr>Conclusion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Misha</cp:lastModifiedBy>
  <cp:revision>962</cp:revision>
  <dcterms:created xsi:type="dcterms:W3CDTF">2006-08-16T00:00:00Z</dcterms:created>
  <dcterms:modified xsi:type="dcterms:W3CDTF">2011-08-29T01:19:47Z</dcterms:modified>
</cp:coreProperties>
</file>