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64" r:id="rId1"/>
  </p:sldMasterIdLst>
  <p:notesMasterIdLst>
    <p:notesMasterId r:id="rId36"/>
  </p:notesMasterIdLst>
  <p:handoutMasterIdLst>
    <p:handoutMasterId r:id="rId37"/>
  </p:handoutMasterIdLst>
  <p:sldIdLst>
    <p:sldId id="296" r:id="rId2"/>
    <p:sldId id="1509" r:id="rId3"/>
    <p:sldId id="1495" r:id="rId4"/>
    <p:sldId id="1487" r:id="rId5"/>
    <p:sldId id="1499" r:id="rId6"/>
    <p:sldId id="1489" r:id="rId7"/>
    <p:sldId id="1490" r:id="rId8"/>
    <p:sldId id="1491" r:id="rId9"/>
    <p:sldId id="1502" r:id="rId10"/>
    <p:sldId id="1448" r:id="rId11"/>
    <p:sldId id="1503" r:id="rId12"/>
    <p:sldId id="1506" r:id="rId13"/>
    <p:sldId id="1454" r:id="rId14"/>
    <p:sldId id="1508" r:id="rId15"/>
    <p:sldId id="1473" r:id="rId16"/>
    <p:sldId id="1458" r:id="rId17"/>
    <p:sldId id="1459" r:id="rId18"/>
    <p:sldId id="1475" r:id="rId19"/>
    <p:sldId id="1463" r:id="rId20"/>
    <p:sldId id="1476" r:id="rId21"/>
    <p:sldId id="1477" r:id="rId22"/>
    <p:sldId id="1482" r:id="rId23"/>
    <p:sldId id="1468" r:id="rId24"/>
    <p:sldId id="1483" r:id="rId25"/>
    <p:sldId id="1484" r:id="rId26"/>
    <p:sldId id="1470" r:id="rId27"/>
    <p:sldId id="1471" r:id="rId28"/>
    <p:sldId id="1457" r:id="rId29"/>
    <p:sldId id="1504" r:id="rId30"/>
    <p:sldId id="1500" r:id="rId31"/>
    <p:sldId id="1493" r:id="rId32"/>
    <p:sldId id="684" r:id="rId33"/>
    <p:sldId id="1498" r:id="rId34"/>
    <p:sldId id="1456" r:id="rId35"/>
  </p:sldIdLst>
  <p:sldSz cx="12192000" cy="6858000"/>
  <p:notesSz cx="6858000" cy="9144000"/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2" userDrawn="1">
          <p15:clr>
            <a:srgbClr val="A4A3A4"/>
          </p15:clr>
        </p15:guide>
        <p15:guide id="2" pos="386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79C7"/>
    <a:srgbClr val="0000FF"/>
    <a:srgbClr val="F19135"/>
    <a:srgbClr val="FF00FF"/>
    <a:srgbClr val="1B35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8" autoAdjust="0"/>
    <p:restoredTop sz="84072" autoAdjust="0"/>
  </p:normalViewPr>
  <p:slideViewPr>
    <p:cSldViewPr showGuides="1">
      <p:cViewPr varScale="1">
        <p:scale>
          <a:sx n="80" d="100"/>
          <a:sy n="80" d="100"/>
        </p:scale>
        <p:origin x="1120" y="44"/>
      </p:cViewPr>
      <p:guideLst>
        <p:guide orient="horz" pos="2162"/>
        <p:guide pos="3861"/>
      </p:guideLst>
    </p:cSldViewPr>
  </p:slideViewPr>
  <p:notesTextViewPr>
    <p:cViewPr>
      <p:scale>
        <a:sx n="66" d="100"/>
        <a:sy n="66" d="100"/>
      </p:scale>
      <p:origin x="0" y="0"/>
    </p:cViewPr>
  </p:notesTextViewPr>
  <p:gridSpacing cx="72005" cy="72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buFont typeface="Arial" panose="020B0604020202020204" pitchFamily="34" charset="0"/>
              <a:buNone/>
              <a:defRPr kumimoji="1"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l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buFont typeface="Arial" panose="020B0604020202020204" pitchFamily="34" charset="0"/>
              <a:buNone/>
              <a:defRPr kumimoji="1"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r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097C118-ED03-492D-8FC6-98E55C5BB0BC}" type="datetime1"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2023/12/4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buFont typeface="Arial" panose="020B0604020202020204" pitchFamily="34" charset="0"/>
              <a:buNone/>
              <a:defRPr kumimoji="1"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l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/>
          <a:p>
            <a:pPr lvl="0" algn="r" eaLnBrk="1" hangingPunct="1">
              <a:buNone/>
            </a:pPr>
            <a:fld id="{9A0DB2DC-4C9A-4742-B13C-FB6460FD3503}" type="slidenum">
              <a:rPr lang="zh-CN" altLang="en-US" sz="1200" dirty="0"/>
              <a:t>‹#›</a:t>
            </a:fld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Header Placeholder 1"/>
          <p:cNvSpPr>
            <a:spLocks noGrp="1" noChangeArrowheads="1"/>
          </p:cNvSpPr>
          <p:nvPr>
            <p:ph type="hdr" sz="quarter" idx="4294967295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buFont typeface="Arial" panose="020B0604020202020204" pitchFamily="34" charset="0"/>
              <a:buNone/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l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1" name="Date Placeholder 2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buFont typeface="Arial" panose="020B0604020202020204" pitchFamily="34" charset="0"/>
              <a:buNone/>
              <a:defRPr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r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1B6E53A-FE7E-4BC7-A0D2-8F065B2CD99C}" type="datetime1"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2023/12/4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220" name="Slide Image Placeholder 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noFill/>
          </a:ln>
        </p:spPr>
      </p:sp>
      <p:sp>
        <p:nvSpPr>
          <p:cNvPr id="2053" name="Notes Placeholder 4"/>
          <p:cNvSpPr>
            <a:spLocks noGrp="1" noRot="1" noChangeAspect="1"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895600" indent="-609600" defTabSz="1219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3352800" indent="-609600" defTabSz="1219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810000" indent="-609600" defTabSz="1219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4267200" indent="-609600" defTabSz="1219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1219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Click to edit Master text styles</a:t>
            </a:r>
          </a:p>
          <a:p>
            <a:pPr marL="0" marR="0" lvl="0" indent="0" algn="l" defTabSz="1219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Second level</a:t>
            </a:r>
          </a:p>
          <a:p>
            <a:pPr marL="0" marR="0" lvl="0" indent="0" algn="l" defTabSz="1219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Third level</a:t>
            </a:r>
          </a:p>
          <a:p>
            <a:pPr marL="0" marR="0" lvl="0" indent="0" algn="l" defTabSz="1219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Fourth level</a:t>
            </a:r>
          </a:p>
          <a:p>
            <a:pPr marL="0" marR="0" lvl="0" indent="0" algn="l" defTabSz="1219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Fifth level</a:t>
            </a:r>
          </a:p>
        </p:txBody>
      </p:sp>
      <p:sp>
        <p:nvSpPr>
          <p:cNvPr id="2054" name="Footer Placeholder 5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buFont typeface="Arial" panose="020B0604020202020204" pitchFamily="34" charset="0"/>
              <a:buNone/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l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5" name="Slide Number Placeholder 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/>
          <a:lstStyle/>
          <a:p>
            <a:pPr lvl="0" algn="r" eaLnBrk="1" hangingPunct="1">
              <a:buNone/>
            </a:pPr>
            <a:fld id="{9A0DB2DC-4C9A-4742-B13C-FB6460FD3503}" type="slidenum">
              <a:rPr lang="" altLang="zh-CN" dirty="0"/>
              <a:t>‹#›</a:t>
            </a:fld>
            <a:endParaRPr lang="" altLang="zh-CN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/>
  <p:notesStyle>
    <a:lvl1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1B6E53A-FE7E-4BC7-A0D2-8F065B2CD99C}" type="datetime1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2023/12/4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27347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1B6E53A-FE7E-4BC7-A0D2-8F065B2CD99C}" type="datetime1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2023/12/4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31966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25000"/>
              </a:lnSpc>
            </a:pPr>
            <a:r>
              <a:rPr lang="zh-CN" altLang="en-US" sz="1200" dirty="0"/>
              <a:t>涡重联导致的尺度级串是由层流向湍流转捩的关键步骤</a:t>
            </a:r>
          </a:p>
          <a:p>
            <a:pPr>
              <a:lnSpc>
                <a:spcPct val="125000"/>
              </a:lnSpc>
            </a:pPr>
            <a:r>
              <a:rPr lang="zh-CN" altLang="en-US" sz="1200" dirty="0"/>
              <a:t>磁重联是磁流体中磁场能量快速释放和转化的重要过程</a:t>
            </a:r>
            <a:endParaRPr lang="en-US" altLang="zh-CN" sz="1200" dirty="0"/>
          </a:p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1B6E53A-FE7E-4BC7-A0D2-8F065B2CD99C}" type="datetime1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2023/12/4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992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25000"/>
              </a:lnSpc>
            </a:pPr>
            <a:r>
              <a:rPr lang="zh-CN" altLang="en-US" sz="1200" dirty="0"/>
              <a:t>涡重联导致的尺度级串是由层流向湍流转捩的关键步骤</a:t>
            </a:r>
          </a:p>
          <a:p>
            <a:pPr>
              <a:lnSpc>
                <a:spcPct val="125000"/>
              </a:lnSpc>
            </a:pPr>
            <a:r>
              <a:rPr lang="zh-CN" altLang="en-US" sz="1200" dirty="0"/>
              <a:t>磁重联是磁流体中磁场能量快速释放和转化的重要过程</a:t>
            </a:r>
            <a:endParaRPr lang="en-US" altLang="zh-CN" sz="1200" dirty="0"/>
          </a:p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1B6E53A-FE7E-4BC7-A0D2-8F065B2CD99C}" type="datetime1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2023/12/4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6281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1B6E53A-FE7E-4BC7-A0D2-8F065B2CD99C}" type="datetime1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2023/12/4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23203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1B6E53A-FE7E-4BC7-A0D2-8F065B2CD99C}" type="datetime1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2023/12/4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1085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1B6E53A-FE7E-4BC7-A0D2-8F065B2CD99C}" type="datetime1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2023/12/4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68130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1B6E53A-FE7E-4BC7-A0D2-8F065B2CD99C}" type="datetime1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2023/12/4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2622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685800" y="4400550"/>
                <a:ext cx="5486400" cy="3600450"/>
              </a:xfrm>
              <a:prstGeom prst="rect">
                <a:avLst/>
              </a:prstGeom>
            </p:spPr>
            <p:txBody>
              <a:bodyPr/>
              <a:lstStyle/>
              <a:p>
                <a:pPr marL="0" marR="0" lvl="0" indent="0" algn="l" defTabSz="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Manipulation of vortex tube’s chirality modulates the magnitude and direction of </a:t>
                </a:r>
                <a14:m>
                  <m:oMath xmlns:m="http://schemas.openxmlformats.org/officeDocument/2006/math">
                    <m:r>
                      <a:rPr lang="en-US" altLang="zh-CN" sz="12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𝒖</m:t>
                    </m:r>
                  </m:oMath>
                </a14:m>
                <a:endParaRPr lang="en-US" altLang="zh-CN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685800" y="4400550"/>
                <a:ext cx="5486400" cy="3600450"/>
              </a:xfrm>
              <a:prstGeom prst="rect">
                <a:avLst/>
              </a:prstGeom>
            </p:spPr>
            <p:txBody>
              <a:bodyPr/>
              <a:lstStyle/>
              <a:p>
                <a:pPr marL="0" marR="0" lvl="0" indent="0" algn="l" defTabSz="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Manipulation of vortex tube’s chirality modulates the magnitude and direction of </a:t>
                </a:r>
                <a:r>
                  <a:rPr lang="en-US" altLang="zh-CN" sz="1200" b="1" i="0">
                    <a:latin typeface="Cambria Math" panose="02040503050406030204" pitchFamily="18" charset="0"/>
                    <a:cs typeface="Arial" panose="020B0604020202020204" pitchFamily="34" charset="0"/>
                  </a:rPr>
                  <a:t>𝒖</a:t>
                </a:r>
                <a:endParaRPr lang="en-US" altLang="zh-CN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zh-CN" altLang="en-US" dirty="0"/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1B6E53A-FE7E-4BC7-A0D2-8F065B2CD99C}" type="datetime1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2023/12/4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2416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685800" y="4400550"/>
                <a:ext cx="5486400" cy="3600450"/>
              </a:xfrm>
              <a:prstGeom prst="rect">
                <a:avLst/>
              </a:prstGeom>
            </p:spPr>
            <p:txBody>
              <a:bodyPr/>
              <a:lstStyle/>
              <a:p>
                <a:pPr marL="0" marR="0" lvl="0" indent="0" algn="l" defTabSz="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Manipulation of vortex tube’s chirality modulates the magnitude and direction of </a:t>
                </a:r>
                <a14:m>
                  <m:oMath xmlns:m="http://schemas.openxmlformats.org/officeDocument/2006/math">
                    <m:r>
                      <a:rPr lang="en-US" altLang="zh-CN" sz="12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𝒖</m:t>
                    </m:r>
                  </m:oMath>
                </a14:m>
                <a:endParaRPr lang="en-US" altLang="zh-CN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685800" y="4400550"/>
                <a:ext cx="5486400" cy="3600450"/>
              </a:xfrm>
              <a:prstGeom prst="rect">
                <a:avLst/>
              </a:prstGeom>
            </p:spPr>
            <p:txBody>
              <a:bodyPr/>
              <a:lstStyle/>
              <a:p>
                <a:pPr marL="0" marR="0" lvl="0" indent="0" algn="l" defTabSz="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Manipulation of vortex tube’s chirality modulates the magnitude and direction of </a:t>
                </a:r>
                <a:r>
                  <a:rPr lang="en-US" altLang="zh-CN" sz="1200" b="1" i="0">
                    <a:latin typeface="Cambria Math" panose="02040503050406030204" pitchFamily="18" charset="0"/>
                    <a:cs typeface="Arial" panose="020B0604020202020204" pitchFamily="34" charset="0"/>
                  </a:rPr>
                  <a:t>𝒖</a:t>
                </a:r>
                <a:endParaRPr lang="en-US" altLang="zh-CN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zh-CN" altLang="en-US" dirty="0"/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1B6E53A-FE7E-4BC7-A0D2-8F065B2CD99C}" type="datetime1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2023/12/4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8018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685800" y="4400550"/>
                <a:ext cx="5486400" cy="3600450"/>
              </a:xfrm>
              <a:prstGeom prst="rect">
                <a:avLst/>
              </a:prstGeom>
            </p:spPr>
            <p:txBody>
              <a:bodyPr/>
              <a:lstStyle/>
              <a:p>
                <a:pPr marL="0" marR="0" lvl="0" indent="0" algn="l" defTabSz="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Manipulation of vortex tube’s chirality modulates the magnitude and direction of </a:t>
                </a:r>
                <a14:m>
                  <m:oMath xmlns:m="http://schemas.openxmlformats.org/officeDocument/2006/math">
                    <m:r>
                      <a:rPr lang="en-US" altLang="zh-CN" sz="12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𝒖</m:t>
                    </m:r>
                  </m:oMath>
                </a14:m>
                <a:endParaRPr lang="en-US" altLang="zh-CN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685800" y="4400550"/>
                <a:ext cx="5486400" cy="3600450"/>
              </a:xfrm>
              <a:prstGeom prst="rect">
                <a:avLst/>
              </a:prstGeom>
            </p:spPr>
            <p:txBody>
              <a:bodyPr/>
              <a:lstStyle/>
              <a:p>
                <a:pPr marL="0" marR="0" lvl="0" indent="0" algn="l" defTabSz="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Manipulation of vortex tube’s chirality modulates the magnitude and direction of </a:t>
                </a:r>
                <a:r>
                  <a:rPr lang="en-US" altLang="zh-CN" sz="1200" b="1" i="0">
                    <a:latin typeface="Cambria Math" panose="02040503050406030204" pitchFamily="18" charset="0"/>
                    <a:cs typeface="Arial" panose="020B0604020202020204" pitchFamily="34" charset="0"/>
                  </a:rPr>
                  <a:t>𝒖</a:t>
                </a:r>
                <a:endParaRPr lang="en-US" altLang="zh-CN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zh-CN" altLang="en-US" dirty="0"/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1B6E53A-FE7E-4BC7-A0D2-8F065B2CD99C}" type="datetime1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2023/12/4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1025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1B6E53A-FE7E-4BC7-A0D2-8F065B2CD99C}" type="datetime1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2023/12/4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5922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685800" y="4400550"/>
                <a:ext cx="5486400" cy="3600450"/>
              </a:xfrm>
              <a:prstGeom prst="rect">
                <a:avLst/>
              </a:prstGeom>
            </p:spPr>
            <p:txBody>
              <a:bodyPr/>
              <a:lstStyle/>
              <a:p>
                <a:pPr marL="0" marR="0" lvl="0" indent="0" algn="l" defTabSz="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Manipulation of vortex tube’s chirality modulates the magnitude and direction of </a:t>
                </a:r>
                <a14:m>
                  <m:oMath xmlns:m="http://schemas.openxmlformats.org/officeDocument/2006/math">
                    <m:r>
                      <a:rPr lang="en-US" altLang="zh-CN" sz="12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𝒖</m:t>
                    </m:r>
                  </m:oMath>
                </a14:m>
                <a:endParaRPr lang="en-US" altLang="zh-CN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685800" y="4400550"/>
                <a:ext cx="5486400" cy="3600450"/>
              </a:xfrm>
              <a:prstGeom prst="rect">
                <a:avLst/>
              </a:prstGeom>
            </p:spPr>
            <p:txBody>
              <a:bodyPr/>
              <a:lstStyle/>
              <a:p>
                <a:pPr marL="0" marR="0" lvl="0" indent="0" algn="l" defTabSz="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Manipulation of vortex tube’s chirality modulates the magnitude and direction of </a:t>
                </a:r>
                <a:r>
                  <a:rPr lang="en-US" altLang="zh-CN" sz="1200" b="1" i="0">
                    <a:latin typeface="Cambria Math" panose="02040503050406030204" pitchFamily="18" charset="0"/>
                    <a:cs typeface="Arial" panose="020B0604020202020204" pitchFamily="34" charset="0"/>
                  </a:rPr>
                  <a:t>𝒖</a:t>
                </a:r>
                <a:endParaRPr lang="en-US" altLang="zh-CN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zh-CN" altLang="en-US" dirty="0"/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1B6E53A-FE7E-4BC7-A0D2-8F065B2CD99C}" type="datetime1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2023/12/4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8828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1B6E53A-FE7E-4BC7-A0D2-8F065B2CD99C}" type="datetime1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2023/12/4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49919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1B6E53A-FE7E-4BC7-A0D2-8F065B2CD99C}" type="datetime1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2023/12/4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30293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1B6E53A-FE7E-4BC7-A0D2-8F065B2CD99C}" type="datetime1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2023/12/4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14712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1B6E53A-FE7E-4BC7-A0D2-8F065B2CD99C}" type="datetime1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2023/12/4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1675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1B6E53A-FE7E-4BC7-A0D2-8F065B2CD99C}" type="datetime1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2023/12/4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2984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1B6E53A-FE7E-4BC7-A0D2-8F065B2CD99C}" type="datetime1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2023/12/4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42529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1B6E53A-FE7E-4BC7-A0D2-8F065B2CD99C}" type="datetime1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2023/12/4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77780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1B6E53A-FE7E-4BC7-A0D2-8F065B2CD99C}" type="datetime1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2023/12/4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06368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90E949-EF9B-4E89-8A19-8950124ABE9B}" type="slidenum">
              <a:rPr lang="en-US" altLang="zh-CN" smtClean="0"/>
              <a:pPr>
                <a:defRPr/>
              </a:pPr>
              <a:t>32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460454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1B6E53A-FE7E-4BC7-A0D2-8F065B2CD99C}" type="datetime1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2023/12/4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4100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1B6E53A-FE7E-4BC7-A0D2-8F065B2CD99C}" type="datetime1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2023/12/4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7778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1B6E53A-FE7E-4BC7-A0D2-8F065B2CD99C}" type="datetime1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2023/12/4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57121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1B6E53A-FE7E-4BC7-A0D2-8F065B2CD99C}" type="datetime1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2023/12/4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18551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1B6E53A-FE7E-4BC7-A0D2-8F065B2CD99C}" type="datetime1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2023/12/4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33902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1B6E53A-FE7E-4BC7-A0D2-8F065B2CD99C}" type="datetime1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2023/12/4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3470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1B6E53A-FE7E-4BC7-A0D2-8F065B2CD99C}" type="datetime1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2023/12/4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9915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1B6E53A-FE7E-4BC7-A0D2-8F065B2CD99C}" type="datetime1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2023/12/4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60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4A86EF-EBE5-D324-7F68-D599F2BB41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EE27C82-A6D4-C1E8-F687-71E7B34576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FD6618-29E6-5AF1-F376-4A5EB13FD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D402B92-CD5D-407A-AF3D-68C4B1F3122E}" type="datetime1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2023/12/4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9832E01-F68B-355A-6388-CBF7EBB87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</a:t>
            </a: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775716-83F2-5E15-AD40-39CF3AE1F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" altLang="en-US" smtClean="0">
                <a:latin typeface="Arial" panose="020B0604020202020204" pitchFamily="34" charset="0"/>
              </a:rPr>
              <a:t>‹#›</a:t>
            </a:fld>
            <a:endParaRPr lang="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54267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7DE7FE-4A55-6D92-DB5B-F5F9D611A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0A0F052-92A9-6DAC-2CCE-975220E0A2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20E9405-10F4-B70F-796F-81020AF3B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D402B92-CD5D-407A-AF3D-68C4B1F3122E}" type="datetime1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2023/12/4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75670D2-DB63-E0EC-AF73-F4F9FF144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</a:t>
            </a: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FE0235-4EAA-8FE6-5073-3426913DF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" altLang="en-US" smtClean="0">
                <a:latin typeface="Arial" panose="020B0604020202020204" pitchFamily="34" charset="0"/>
              </a:rPr>
              <a:t>‹#›</a:t>
            </a:fld>
            <a:endParaRPr lang="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680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9E2EA99-C6F1-28B8-C63E-74EAC43A6D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1EE1849-8572-1A49-54A3-0EC838DAD8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3FED861-55EC-8DA1-F362-564C77BE7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D402B92-CD5D-407A-AF3D-68C4B1F3122E}" type="datetime1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2023/12/4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CE42B8-82E1-AA71-980E-AECFE9B75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</a:t>
            </a: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242959-9327-8A3F-C934-682E30C20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" altLang="en-US" smtClean="0">
                <a:latin typeface="Arial" panose="020B0604020202020204" pitchFamily="34" charset="0"/>
              </a:rPr>
              <a:t>‹#›</a:t>
            </a:fld>
            <a:endParaRPr lang="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91682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allelogram 78"/>
          <p:cNvSpPr/>
          <p:nvPr userDrawn="1"/>
        </p:nvSpPr>
        <p:spPr>
          <a:xfrm rot="10800000">
            <a:off x="10536238" y="1843088"/>
            <a:ext cx="863600" cy="1247775"/>
          </a:xfrm>
          <a:prstGeom prst="parallelogram">
            <a:avLst>
              <a:gd name="adj" fmla="val 25000"/>
            </a:avLst>
          </a:prstGeom>
          <a:solidFill>
            <a:srgbClr val="F19135"/>
          </a:solidFill>
          <a:ln w="9525">
            <a:noFill/>
          </a:ln>
        </p:spPr>
        <p:txBody>
          <a:bodyPr lIns="121908" tIns="60955" rIns="121908" bIns="60955" anchor="ctr" anchorCtr="0"/>
          <a:lstStyle/>
          <a:p>
            <a:pPr lvl="0" algn="ctr" eaLnBrk="1" hangingPunct="1"/>
            <a:endParaRPr lang="zh-CN" altLang="zh-CN" sz="3200" dirty="0">
              <a:latin typeface="方正兰亭黑_GBK" charset="-122"/>
              <a:ea typeface="方正兰亭黑_GBK" charset="-122"/>
              <a:sym typeface="方正兰亭黑_GBK" charset="-122"/>
            </a:endParaRPr>
          </a:p>
        </p:txBody>
      </p:sp>
      <p:sp>
        <p:nvSpPr>
          <p:cNvPr id="2054" name="矩形 10"/>
          <p:cNvSpPr/>
          <p:nvPr userDrawn="1"/>
        </p:nvSpPr>
        <p:spPr>
          <a:xfrm>
            <a:off x="-20637" y="5591175"/>
            <a:ext cx="12225337" cy="137001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/>
          <a:lstStyle/>
          <a:p>
            <a:pPr lvl="0" eaLnBrk="1" hangingPunct="1"/>
            <a:endParaRPr lang="zh-CN" altLang="en-US" dirty="0">
              <a:latin typeface="Arial" panose="020B0604020202020204" pitchFamily="34" charset="0"/>
            </a:endParaRPr>
          </a:p>
        </p:txBody>
      </p:sp>
      <p:pic>
        <p:nvPicPr>
          <p:cNvPr id="2055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32400" y="5899150"/>
            <a:ext cx="1846263" cy="5302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Parallelogram 77"/>
          <p:cNvSpPr/>
          <p:nvPr userDrawn="1"/>
        </p:nvSpPr>
        <p:spPr>
          <a:xfrm>
            <a:off x="742950" y="1843088"/>
            <a:ext cx="865188" cy="1247775"/>
          </a:xfrm>
          <a:prstGeom prst="parallelogram">
            <a:avLst>
              <a:gd name="adj" fmla="val 25000"/>
            </a:avLst>
          </a:prstGeom>
          <a:solidFill>
            <a:srgbClr val="F19135"/>
          </a:solidFill>
          <a:ln w="9525">
            <a:noFill/>
          </a:ln>
        </p:spPr>
        <p:txBody>
          <a:bodyPr lIns="121908" tIns="60955" rIns="121908" bIns="60955" anchor="ctr" anchorCtr="0"/>
          <a:lstStyle/>
          <a:p>
            <a:pPr lvl="0" algn="ctr" eaLnBrk="1" hangingPunct="1"/>
            <a:endParaRPr lang="zh-CN" altLang="zh-CN" sz="3200" dirty="0">
              <a:latin typeface="方正兰亭黑_GBK" charset="-122"/>
              <a:ea typeface="方正兰亭黑_GBK" charset="-122"/>
              <a:sym typeface="方正兰亭黑_GBK" charset="-122"/>
            </a:endParaRPr>
          </a:p>
        </p:txBody>
      </p:sp>
      <p:pic>
        <p:nvPicPr>
          <p:cNvPr id="2050" name="图片 6"/>
          <p:cNvPicPr>
            <a:picLocks noChangeAspect="1"/>
          </p:cNvPicPr>
          <p:nvPr userDrawn="1"/>
        </p:nvPicPr>
        <p:blipFill>
          <a:blip r:embed="rId3"/>
          <a:srcRect t="10110" b="9160"/>
          <a:stretch>
            <a:fillRect/>
          </a:stretch>
        </p:blipFill>
        <p:spPr>
          <a:xfrm>
            <a:off x="-20637" y="-17462"/>
            <a:ext cx="12225337" cy="6978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矩形 7"/>
          <p:cNvSpPr/>
          <p:nvPr userDrawn="1"/>
        </p:nvSpPr>
        <p:spPr>
          <a:xfrm>
            <a:off x="-20637" y="-17462"/>
            <a:ext cx="12225337" cy="6886575"/>
          </a:xfrm>
          <a:prstGeom prst="rect">
            <a:avLst/>
          </a:prstGeom>
          <a:solidFill>
            <a:srgbClr val="1B3563">
              <a:alpha val="90195"/>
            </a:srgbClr>
          </a:solidFill>
          <a:ln w="9525">
            <a:noFill/>
          </a:ln>
        </p:spPr>
        <p:txBody>
          <a:bodyPr/>
          <a:lstStyle/>
          <a:p>
            <a:pPr lvl="0" eaLnBrk="1" hangingPunct="1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3" name="标题 1"/>
          <p:cNvSpPr>
            <a:spLocks noGrp="1"/>
          </p:cNvSpPr>
          <p:nvPr>
            <p:ph type="title"/>
          </p:nvPr>
        </p:nvSpPr>
        <p:spPr>
          <a:xfrm>
            <a:off x="1608207" y="1843355"/>
            <a:ext cx="8928100" cy="788988"/>
          </a:xfrm>
        </p:spPr>
        <p:txBody>
          <a:bodyPr anchor="t"/>
          <a:lstStyle>
            <a:lvl1pPr algn="ctr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14" name="文本占位符 2"/>
          <p:cNvSpPr>
            <a:spLocks noGrp="1"/>
          </p:cNvSpPr>
          <p:nvPr>
            <p:ph type="body" idx="1"/>
          </p:nvPr>
        </p:nvSpPr>
        <p:spPr>
          <a:xfrm>
            <a:off x="1608208" y="2644566"/>
            <a:ext cx="8928100" cy="434341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8" name="Date Placeholder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31" tIns="45716" rIns="91431" bIns="45716" numCol="1" anchor="ctr" anchorCtr="0" compatLnSpc="1"/>
          <a:lstStyle>
            <a:lvl1pPr>
              <a:defRPr/>
            </a:lvl1pPr>
          </a:lstStyle>
          <a:p>
            <a:pPr marL="0" marR="0" lvl="0" indent="0" algn="l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7430C29-527D-4F55-8562-2C42CA3F1C21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2023/12/4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Footer Placeholder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31" tIns="45716" rIns="91431" bIns="45716" numCol="1" anchor="ctr" anchorCtr="0" compatLnSpc="1"/>
          <a:lstStyle>
            <a:lvl1pPr>
              <a:defRPr/>
            </a:lvl1pPr>
          </a:lstStyle>
          <a:p>
            <a:pPr marL="0" marR="0" lvl="0" indent="0" algn="ctr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</a:t>
            </a: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Slide Number Placeholder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31" tIns="45716" rIns="91431" bIns="45716" numCol="1" anchor="ctr" anchorCtr="0" compatLnSpc="1"/>
          <a:lstStyle/>
          <a:p>
            <a:pPr algn="r" eaLnBrk="1" hangingPunct="1">
              <a:buNone/>
            </a:pPr>
            <a:fld id="{9A0DB2DC-4C9A-4742-B13C-FB6460FD3503}" type="slidenum">
              <a:rPr lang="" altLang="en-US" dirty="0"/>
              <a:t>‹#›</a:t>
            </a:fld>
            <a:endParaRPr lang="" altLang="en-US" dirty="0"/>
          </a:p>
        </p:txBody>
      </p:sp>
    </p:spTree>
    <p:extLst>
      <p:ext uri="{BB962C8B-B14F-4D97-AF65-F5344CB8AC3E}">
        <p14:creationId xmlns:p14="http://schemas.microsoft.com/office/powerpoint/2010/main" val="7164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4" grpId="0" bldLvl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3"/>
          <p:cNvSpPr/>
          <p:nvPr userDrawn="1"/>
        </p:nvSpPr>
        <p:spPr>
          <a:xfrm>
            <a:off x="0" y="811457"/>
            <a:ext cx="7993063" cy="54000"/>
          </a:xfrm>
          <a:prstGeom prst="rect">
            <a:avLst/>
          </a:prstGeom>
          <a:gradFill rotWithShape="1">
            <a:gsLst>
              <a:gs pos="0">
                <a:srgbClr val="FFB989">
                  <a:alpha val="100000"/>
                </a:srgbClr>
              </a:gs>
              <a:gs pos="50000">
                <a:srgbClr val="FFD2B8">
                  <a:alpha val="100000"/>
                </a:srgbClr>
              </a:gs>
              <a:gs pos="100000">
                <a:srgbClr val="FFE8DC">
                  <a:alpha val="100000"/>
                </a:srgbClr>
              </a:gs>
            </a:gsLst>
            <a:lin ang="0" scaled="1"/>
            <a:tileRect/>
          </a:gradFill>
          <a:ln w="9525">
            <a:noFill/>
          </a:ln>
        </p:spPr>
        <p:txBody>
          <a:bodyPr/>
          <a:lstStyle/>
          <a:p>
            <a:pPr eaLnBrk="1" hangingPunct="1"/>
            <a:endParaRPr lang="zh-CN" altLang="en-US" dirty="0">
              <a:latin typeface="Arial" panose="020B0604020202020204" pitchFamily="34" charset="0"/>
            </a:endParaRPr>
          </a:p>
        </p:txBody>
      </p:sp>
      <p:pic>
        <p:nvPicPr>
          <p:cNvPr id="7" name="图片 6" descr="徽标&#10;&#10;描述已自动生成">
            <a:extLst>
              <a:ext uri="{FF2B5EF4-FFF2-40B4-BE49-F238E27FC236}">
                <a16:creationId xmlns:a16="http://schemas.microsoft.com/office/drawing/2014/main" id="{6C3E758B-F38C-247A-CF29-FAC6EB8A9B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99" y="173037"/>
            <a:ext cx="533313" cy="540000"/>
          </a:xfrm>
          <a:prstGeom prst="rect">
            <a:avLst/>
          </a:prstGeom>
        </p:spPr>
      </p:pic>
      <p:sp>
        <p:nvSpPr>
          <p:cNvPr id="8" name="任意多边形 11"/>
          <p:cNvSpPr>
            <a:spLocks noChangeArrowheads="1"/>
          </p:cNvSpPr>
          <p:nvPr userDrawn="1"/>
        </p:nvSpPr>
        <p:spPr bwMode="auto">
          <a:xfrm>
            <a:off x="4763" y="6500813"/>
            <a:ext cx="12192000" cy="357188"/>
          </a:xfrm>
          <a:custGeom>
            <a:avLst/>
            <a:gdLst>
              <a:gd name="T0" fmla="*/ 0 w 9144000"/>
              <a:gd name="T1" fmla="*/ 0 h 756293"/>
              <a:gd name="T2" fmla="*/ 9144000 w 9144000"/>
              <a:gd name="T3" fmla="*/ 0 h 756293"/>
              <a:gd name="T4" fmla="*/ 9144000 w 9144000"/>
              <a:gd name="T5" fmla="*/ 756293 h 756293"/>
              <a:gd name="T6" fmla="*/ 8108917 w 9144000"/>
              <a:gd name="T7" fmla="*/ 756293 h 756293"/>
              <a:gd name="T8" fmla="*/ 8108917 w 9144000"/>
              <a:gd name="T9" fmla="*/ 756292 h 756293"/>
              <a:gd name="T10" fmla="*/ 0 w 9144000"/>
              <a:gd name="T11" fmla="*/ 756292 h 756293"/>
              <a:gd name="T12" fmla="*/ 0 w 9144000"/>
              <a:gd name="T13" fmla="*/ 0 h 756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144000" h="756293">
                <a:moveTo>
                  <a:pt x="0" y="0"/>
                </a:moveTo>
                <a:lnTo>
                  <a:pt x="9144000" y="0"/>
                </a:lnTo>
                <a:lnTo>
                  <a:pt x="9144000" y="756293"/>
                </a:lnTo>
                <a:lnTo>
                  <a:pt x="8108917" y="756293"/>
                </a:lnTo>
                <a:lnTo>
                  <a:pt x="8108917" y="756292"/>
                </a:lnTo>
                <a:lnTo>
                  <a:pt x="0" y="756292"/>
                </a:lnTo>
                <a:lnTo>
                  <a:pt x="0" y="0"/>
                </a:lnTo>
                <a:close/>
              </a:path>
            </a:pathLst>
          </a:custGeom>
          <a:solidFill>
            <a:srgbClr val="1B3563"/>
          </a:solidFill>
          <a:ln>
            <a:noFill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895600" indent="-609600" defTabSz="1219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3352800" indent="-609600" defTabSz="1219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810000" indent="-609600" defTabSz="1219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4267200" indent="-609600" defTabSz="1219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平行四边形 13"/>
          <p:cNvSpPr>
            <a:spLocks noChangeArrowheads="1"/>
          </p:cNvSpPr>
          <p:nvPr userDrawn="1"/>
        </p:nvSpPr>
        <p:spPr bwMode="auto">
          <a:xfrm>
            <a:off x="5546725" y="6500813"/>
            <a:ext cx="1108075" cy="357188"/>
          </a:xfrm>
          <a:prstGeom prst="parallelogram">
            <a:avLst>
              <a:gd name="adj" fmla="val 24976"/>
            </a:avLst>
          </a:prstGeom>
          <a:solidFill>
            <a:srgbClr val="F19135"/>
          </a:solidFill>
          <a:ln>
            <a:noFill/>
          </a:ln>
        </p:spPr>
        <p:txBody>
          <a:bodyPr lIns="121908" tIns="60955" rIns="121908" bIns="60955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895600" indent="-609600" defTabSz="1219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3352800" indent="-609600" defTabSz="1219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810000" indent="-609600" defTabSz="1219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4267200" indent="-609600" defTabSz="1219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宋体" panose="02010600030101010101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51988" y="6619875"/>
            <a:ext cx="2232025" cy="120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65113" y="6529388"/>
            <a:ext cx="1185862" cy="2397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标题 16"/>
          <p:cNvSpPr>
            <a:spLocks noGrp="1"/>
          </p:cNvSpPr>
          <p:nvPr>
            <p:ph type="title"/>
          </p:nvPr>
        </p:nvSpPr>
        <p:spPr>
          <a:xfrm>
            <a:off x="732612" y="0"/>
            <a:ext cx="6011434" cy="865457"/>
          </a:xfrm>
        </p:spPr>
        <p:txBody>
          <a:bodyPr/>
          <a:lstStyle>
            <a:lvl1pPr algn="l">
              <a:defRPr sz="32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9" name="内容占位符 18"/>
          <p:cNvSpPr>
            <a:spLocks noGrp="1"/>
          </p:cNvSpPr>
          <p:nvPr>
            <p:ph sz="quarter" idx="12"/>
          </p:nvPr>
        </p:nvSpPr>
        <p:spPr>
          <a:xfrm>
            <a:off x="623888" y="1125538"/>
            <a:ext cx="11088687" cy="5111750"/>
          </a:xfrm>
        </p:spPr>
        <p:txBody>
          <a:bodyPr/>
          <a:lstStyle>
            <a:lvl1pPr>
              <a:defRPr sz="3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sz="28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sz="18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sz="18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5" name="日期占位符 2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marL="0" marR="0" lvl="0" indent="0" algn="l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D402B92-CD5D-407A-AF3D-68C4B1F3122E}" type="datetime1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2023/12/4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" name="页脚占位符 2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0" marR="0" lvl="0" indent="0" algn="ctr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" name="灯片编号占位符 2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" altLang="en-US" smtClean="0">
                <a:latin typeface="Arial" panose="020B0604020202020204" pitchFamily="34" charset="0"/>
              </a:rPr>
              <a:t>‹#›</a:t>
            </a:fld>
            <a:endParaRPr lang="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0060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52550" y="1073150"/>
            <a:ext cx="9486900" cy="4711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任意多边形 11"/>
          <p:cNvSpPr>
            <a:spLocks noChangeArrowheads="1"/>
          </p:cNvSpPr>
          <p:nvPr/>
        </p:nvSpPr>
        <p:spPr bwMode="auto">
          <a:xfrm>
            <a:off x="4763" y="6500813"/>
            <a:ext cx="12192000" cy="357188"/>
          </a:xfrm>
          <a:custGeom>
            <a:avLst/>
            <a:gdLst>
              <a:gd name="T0" fmla="*/ 0 w 9144000"/>
              <a:gd name="T1" fmla="*/ 0 h 756293"/>
              <a:gd name="T2" fmla="*/ 9144000 w 9144000"/>
              <a:gd name="T3" fmla="*/ 0 h 756293"/>
              <a:gd name="T4" fmla="*/ 9144000 w 9144000"/>
              <a:gd name="T5" fmla="*/ 756293 h 756293"/>
              <a:gd name="T6" fmla="*/ 8108917 w 9144000"/>
              <a:gd name="T7" fmla="*/ 756293 h 756293"/>
              <a:gd name="T8" fmla="*/ 8108917 w 9144000"/>
              <a:gd name="T9" fmla="*/ 756292 h 756293"/>
              <a:gd name="T10" fmla="*/ 0 w 9144000"/>
              <a:gd name="T11" fmla="*/ 756292 h 756293"/>
              <a:gd name="T12" fmla="*/ 0 w 9144000"/>
              <a:gd name="T13" fmla="*/ 0 h 756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144000" h="756293">
                <a:moveTo>
                  <a:pt x="0" y="0"/>
                </a:moveTo>
                <a:lnTo>
                  <a:pt x="9144000" y="0"/>
                </a:lnTo>
                <a:lnTo>
                  <a:pt x="9144000" y="756293"/>
                </a:lnTo>
                <a:lnTo>
                  <a:pt x="8108917" y="756293"/>
                </a:lnTo>
                <a:lnTo>
                  <a:pt x="8108917" y="756292"/>
                </a:lnTo>
                <a:lnTo>
                  <a:pt x="0" y="756292"/>
                </a:lnTo>
                <a:lnTo>
                  <a:pt x="0" y="0"/>
                </a:lnTo>
                <a:close/>
              </a:path>
            </a:pathLst>
          </a:custGeom>
          <a:solidFill>
            <a:srgbClr val="1B3563"/>
          </a:solidFill>
          <a:ln>
            <a:noFill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895600" indent="-609600" defTabSz="1219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3352800" indent="-609600" defTabSz="1219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810000" indent="-609600" defTabSz="1219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4267200" indent="-609600" defTabSz="1219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平行四边形 12"/>
          <p:cNvSpPr>
            <a:spLocks noChangeArrowheads="1"/>
          </p:cNvSpPr>
          <p:nvPr/>
        </p:nvSpPr>
        <p:spPr bwMode="auto">
          <a:xfrm>
            <a:off x="10779125" y="384175"/>
            <a:ext cx="1108075" cy="165100"/>
          </a:xfrm>
          <a:prstGeom prst="parallelogram">
            <a:avLst>
              <a:gd name="adj" fmla="val 24889"/>
            </a:avLst>
          </a:prstGeom>
          <a:solidFill>
            <a:srgbClr val="F19135"/>
          </a:solidFill>
          <a:ln>
            <a:noFill/>
          </a:ln>
        </p:spPr>
        <p:txBody>
          <a:bodyPr lIns="121908" tIns="60955" rIns="121908" bIns="60955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895600" indent="-609600" defTabSz="1219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3352800" indent="-609600" defTabSz="1219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810000" indent="-609600" defTabSz="1219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4267200" indent="-609600" defTabSz="1219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宋体" panose="02010600030101010101" pitchFamily="2" charset="-122"/>
            </a:endParaRPr>
          </a:p>
        </p:txBody>
      </p:sp>
      <p:sp>
        <p:nvSpPr>
          <p:cNvPr id="5" name="平行四边形 13"/>
          <p:cNvSpPr>
            <a:spLocks noChangeArrowheads="1"/>
          </p:cNvSpPr>
          <p:nvPr/>
        </p:nvSpPr>
        <p:spPr bwMode="auto">
          <a:xfrm>
            <a:off x="9648825" y="384175"/>
            <a:ext cx="1108075" cy="165100"/>
          </a:xfrm>
          <a:prstGeom prst="parallelogram">
            <a:avLst>
              <a:gd name="adj" fmla="val 24889"/>
            </a:avLst>
          </a:prstGeom>
          <a:solidFill>
            <a:srgbClr val="1B3563"/>
          </a:solidFill>
          <a:ln>
            <a:noFill/>
          </a:ln>
        </p:spPr>
        <p:txBody>
          <a:bodyPr lIns="121908" tIns="60955" rIns="121908" bIns="60955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895600" indent="-609600" defTabSz="1219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3352800" indent="-609600" defTabSz="1219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810000" indent="-609600" defTabSz="1219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4267200" indent="-609600" defTabSz="1219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宋体" panose="02010600030101010101" pitchFamily="2" charset="-122"/>
            </a:endParaRPr>
          </a:p>
        </p:txBody>
      </p:sp>
      <p:sp>
        <p:nvSpPr>
          <p:cNvPr id="6" name="Parallelogram 33"/>
          <p:cNvSpPr>
            <a:spLocks noChangeArrowheads="1"/>
          </p:cNvSpPr>
          <p:nvPr/>
        </p:nvSpPr>
        <p:spPr bwMode="auto">
          <a:xfrm>
            <a:off x="431800" y="0"/>
            <a:ext cx="863600" cy="1247775"/>
          </a:xfrm>
          <a:prstGeom prst="parallelogram">
            <a:avLst>
              <a:gd name="adj" fmla="val 25000"/>
            </a:avLst>
          </a:prstGeom>
          <a:solidFill>
            <a:srgbClr val="1B3563"/>
          </a:solidFill>
          <a:ln>
            <a:noFill/>
          </a:ln>
        </p:spPr>
        <p:txBody>
          <a:bodyPr lIns="121908" tIns="60955" rIns="121908" bIns="60955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895600" indent="-609600" defTabSz="1219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3352800" indent="-609600" defTabSz="1219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810000" indent="-609600" defTabSz="1219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4267200" indent="-609600" defTabSz="1219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方正兰亭黑_GBK" charset="0"/>
              <a:ea typeface="方正兰亭黑_GBK" charset="0"/>
              <a:cs typeface="+mn-cs"/>
              <a:sym typeface="方正兰亭黑_GBK" charset="0"/>
            </a:endParaRPr>
          </a:p>
        </p:txBody>
      </p:sp>
      <p:sp>
        <p:nvSpPr>
          <p:cNvPr id="7" name="平行四边形 13"/>
          <p:cNvSpPr>
            <a:spLocks noChangeArrowheads="1"/>
          </p:cNvSpPr>
          <p:nvPr/>
        </p:nvSpPr>
        <p:spPr bwMode="auto">
          <a:xfrm>
            <a:off x="5546725" y="6500813"/>
            <a:ext cx="1108075" cy="357188"/>
          </a:xfrm>
          <a:prstGeom prst="parallelogram">
            <a:avLst>
              <a:gd name="adj" fmla="val 24976"/>
            </a:avLst>
          </a:prstGeom>
          <a:solidFill>
            <a:srgbClr val="F19135"/>
          </a:solidFill>
          <a:ln>
            <a:noFill/>
          </a:ln>
        </p:spPr>
        <p:txBody>
          <a:bodyPr lIns="121908" tIns="60955" rIns="121908" bIns="60955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895600" indent="-609600" defTabSz="1219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3352800" indent="-609600" defTabSz="1219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810000" indent="-609600" defTabSz="1219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4267200" indent="-609600" defTabSz="1219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宋体" panose="02010600030101010101" pitchFamily="2" charset="-122"/>
            </a:endParaRPr>
          </a:p>
        </p:txBody>
      </p:sp>
      <p:pic>
        <p:nvPicPr>
          <p:cNvPr id="6152" name="图片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51988" y="6619875"/>
            <a:ext cx="2232025" cy="120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3" name="图片 1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65113" y="6529388"/>
            <a:ext cx="1185862" cy="2397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95400" y="466726"/>
            <a:ext cx="9461500" cy="788988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13" name="内容占位符 3"/>
          <p:cNvSpPr>
            <a:spLocks noGrp="1"/>
          </p:cNvSpPr>
          <p:nvPr>
            <p:ph sz="half" idx="2"/>
          </p:nvPr>
        </p:nvSpPr>
        <p:spPr>
          <a:xfrm>
            <a:off x="1295400" y="1692280"/>
            <a:ext cx="9461500" cy="443388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10" name="Slide Number Placeholder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432175" y="6492875"/>
            <a:ext cx="2844800" cy="365125"/>
          </a:xfrm>
          <a:prstGeom prst="rect">
            <a:avLst/>
          </a:prstGeom>
        </p:spPr>
        <p:txBody>
          <a:bodyPr vert="horz" wrap="square" lIns="91431" tIns="45716" rIns="91431" bIns="45716" numCol="1" anchor="ctr" anchorCtr="0" compatLnSpc="1"/>
          <a:lstStyle/>
          <a:p>
            <a:pPr algn="r" eaLnBrk="1" hangingPunct="1">
              <a:buNone/>
            </a:pPr>
            <a:fld id="{9A0DB2DC-4C9A-4742-B13C-FB6460FD3503}" type="slidenum">
              <a:rPr lang="" altLang="en-US" dirty="0">
                <a:solidFill>
                  <a:schemeClr val="bg1"/>
                </a:solidFill>
              </a:rPr>
              <a:t>‹#›</a:t>
            </a:fld>
            <a:endParaRPr lang="" altLang="en-US" dirty="0">
              <a:solidFill>
                <a:schemeClr val="bg1"/>
              </a:solidFill>
            </a:endParaRPr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D402B92-CD5D-407A-AF3D-68C4B1F3122E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2023/12/4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</a:t>
            </a: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1"/>
          <p:cNvSpPr>
            <a:spLocks noChangeArrowheads="1"/>
          </p:cNvSpPr>
          <p:nvPr/>
        </p:nvSpPr>
        <p:spPr bwMode="auto">
          <a:xfrm>
            <a:off x="4763" y="6500813"/>
            <a:ext cx="12192000" cy="357188"/>
          </a:xfrm>
          <a:custGeom>
            <a:avLst/>
            <a:gdLst>
              <a:gd name="T0" fmla="*/ 0 w 9144000"/>
              <a:gd name="T1" fmla="*/ 0 h 756293"/>
              <a:gd name="T2" fmla="*/ 9144000 w 9144000"/>
              <a:gd name="T3" fmla="*/ 0 h 756293"/>
              <a:gd name="T4" fmla="*/ 9144000 w 9144000"/>
              <a:gd name="T5" fmla="*/ 756293 h 756293"/>
              <a:gd name="T6" fmla="*/ 8108917 w 9144000"/>
              <a:gd name="T7" fmla="*/ 756293 h 756293"/>
              <a:gd name="T8" fmla="*/ 8108917 w 9144000"/>
              <a:gd name="T9" fmla="*/ 756292 h 756293"/>
              <a:gd name="T10" fmla="*/ 0 w 9144000"/>
              <a:gd name="T11" fmla="*/ 756292 h 756293"/>
              <a:gd name="T12" fmla="*/ 0 w 9144000"/>
              <a:gd name="T13" fmla="*/ 0 h 756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144000" h="756293">
                <a:moveTo>
                  <a:pt x="0" y="0"/>
                </a:moveTo>
                <a:lnTo>
                  <a:pt x="9144000" y="0"/>
                </a:lnTo>
                <a:lnTo>
                  <a:pt x="9144000" y="756293"/>
                </a:lnTo>
                <a:lnTo>
                  <a:pt x="8108917" y="756293"/>
                </a:lnTo>
                <a:lnTo>
                  <a:pt x="8108917" y="756292"/>
                </a:lnTo>
                <a:lnTo>
                  <a:pt x="0" y="756292"/>
                </a:lnTo>
                <a:lnTo>
                  <a:pt x="0" y="0"/>
                </a:lnTo>
                <a:close/>
              </a:path>
            </a:pathLst>
          </a:custGeom>
          <a:solidFill>
            <a:srgbClr val="1B3563"/>
          </a:solidFill>
          <a:ln>
            <a:noFill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895600" indent="-609600" defTabSz="1219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3352800" indent="-609600" defTabSz="1219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810000" indent="-609600" defTabSz="1219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4267200" indent="-609600" defTabSz="1219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平行四边形 13"/>
          <p:cNvSpPr>
            <a:spLocks noChangeArrowheads="1"/>
          </p:cNvSpPr>
          <p:nvPr/>
        </p:nvSpPr>
        <p:spPr bwMode="auto">
          <a:xfrm>
            <a:off x="9648825" y="384175"/>
            <a:ext cx="1108075" cy="165100"/>
          </a:xfrm>
          <a:prstGeom prst="parallelogram">
            <a:avLst>
              <a:gd name="adj" fmla="val 24889"/>
            </a:avLst>
          </a:prstGeom>
          <a:solidFill>
            <a:srgbClr val="1B3563"/>
          </a:solidFill>
          <a:ln>
            <a:noFill/>
          </a:ln>
        </p:spPr>
        <p:txBody>
          <a:bodyPr lIns="121908" tIns="60955" rIns="121908" bIns="60955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895600" indent="-609600" defTabSz="1219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3352800" indent="-609600" defTabSz="1219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810000" indent="-609600" defTabSz="1219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4267200" indent="-609600" defTabSz="1219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宋体" panose="02010600030101010101" pitchFamily="2" charset="-122"/>
            </a:endParaRPr>
          </a:p>
        </p:txBody>
      </p:sp>
      <p:sp>
        <p:nvSpPr>
          <p:cNvPr id="5" name="平行四边形 13"/>
          <p:cNvSpPr>
            <a:spLocks noChangeArrowheads="1"/>
          </p:cNvSpPr>
          <p:nvPr/>
        </p:nvSpPr>
        <p:spPr bwMode="auto">
          <a:xfrm>
            <a:off x="5546725" y="6500813"/>
            <a:ext cx="1108075" cy="357188"/>
          </a:xfrm>
          <a:prstGeom prst="parallelogram">
            <a:avLst>
              <a:gd name="adj" fmla="val 24976"/>
            </a:avLst>
          </a:prstGeom>
          <a:solidFill>
            <a:srgbClr val="F19135"/>
          </a:solidFill>
          <a:ln>
            <a:noFill/>
          </a:ln>
        </p:spPr>
        <p:txBody>
          <a:bodyPr lIns="121908" tIns="60955" rIns="121908" bIns="60955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895600" indent="-609600" defTabSz="1219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3352800" indent="-609600" defTabSz="1219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810000" indent="-609600" defTabSz="1219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4267200" indent="-609600" defTabSz="1219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宋体" panose="02010600030101010101" pitchFamily="2" charset="-122"/>
            </a:endParaRPr>
          </a:p>
        </p:txBody>
      </p:sp>
      <p:pic>
        <p:nvPicPr>
          <p:cNvPr id="7173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51988" y="6619875"/>
            <a:ext cx="2232025" cy="120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4" name="图片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5113" y="6529388"/>
            <a:ext cx="1185862" cy="2397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Parallelogram 33"/>
          <p:cNvSpPr>
            <a:spLocks noChangeArrowheads="1"/>
          </p:cNvSpPr>
          <p:nvPr/>
        </p:nvSpPr>
        <p:spPr bwMode="auto">
          <a:xfrm>
            <a:off x="431800" y="0"/>
            <a:ext cx="863600" cy="1247775"/>
          </a:xfrm>
          <a:prstGeom prst="parallelogram">
            <a:avLst>
              <a:gd name="adj" fmla="val 25000"/>
            </a:avLst>
          </a:prstGeom>
          <a:solidFill>
            <a:srgbClr val="1B3563"/>
          </a:solidFill>
          <a:ln>
            <a:noFill/>
          </a:ln>
        </p:spPr>
        <p:txBody>
          <a:bodyPr lIns="121908" tIns="60955" rIns="121908" bIns="60955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895600" indent="-609600" defTabSz="1219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3352800" indent="-609600" defTabSz="1219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810000" indent="-609600" defTabSz="1219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4267200" indent="-609600" defTabSz="1219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方正兰亭黑_GBK" charset="0"/>
              <a:ea typeface="方正兰亭黑_GBK" charset="0"/>
              <a:cs typeface="+mn-cs"/>
              <a:sym typeface="方正兰亭黑_GBK" charset="0"/>
            </a:endParaRPr>
          </a:p>
        </p:txBody>
      </p:sp>
      <p:sp>
        <p:nvSpPr>
          <p:cNvPr id="6" name="平行四边形 7"/>
          <p:cNvSpPr>
            <a:spLocks noChangeArrowheads="1"/>
          </p:cNvSpPr>
          <p:nvPr/>
        </p:nvSpPr>
        <p:spPr bwMode="auto">
          <a:xfrm>
            <a:off x="10779125" y="384175"/>
            <a:ext cx="1108075" cy="165100"/>
          </a:xfrm>
          <a:prstGeom prst="parallelogram">
            <a:avLst>
              <a:gd name="adj" fmla="val 24889"/>
            </a:avLst>
          </a:prstGeom>
          <a:solidFill>
            <a:srgbClr val="F19135"/>
          </a:solidFill>
          <a:ln>
            <a:noFill/>
          </a:ln>
        </p:spPr>
        <p:txBody>
          <a:bodyPr lIns="121908" tIns="60955" rIns="121908" bIns="60955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895600" indent="-609600" defTabSz="1219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3352800" indent="-609600" defTabSz="1219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810000" indent="-609600" defTabSz="1219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4267200" indent="-609600" defTabSz="1219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宋体" panose="02010600030101010101" pitchFamily="2" charset="-122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95400" y="1600200"/>
            <a:ext cx="946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1295400" y="466726"/>
            <a:ext cx="9461500" cy="788988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9" name="Slide Number Placeholder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432175" y="6492875"/>
            <a:ext cx="2844800" cy="365125"/>
          </a:xfrm>
          <a:prstGeom prst="rect">
            <a:avLst/>
          </a:prstGeom>
        </p:spPr>
        <p:txBody>
          <a:bodyPr vert="horz" wrap="square" lIns="91431" tIns="45716" rIns="91431" bIns="45716" numCol="1" anchor="ctr" anchorCtr="0" compatLnSpc="1"/>
          <a:lstStyle/>
          <a:p>
            <a:pPr algn="r" eaLnBrk="1" hangingPunct="1">
              <a:buNone/>
            </a:pPr>
            <a:fld id="{9A0DB2DC-4C9A-4742-B13C-FB6460FD3503}" type="slidenum">
              <a:rPr lang="" altLang="en-US" dirty="0">
                <a:solidFill>
                  <a:schemeClr val="bg1"/>
                </a:solidFill>
              </a:rPr>
              <a:t>‹#›</a:t>
            </a:fld>
            <a:endParaRPr lang="" altLang="en-US" dirty="0">
              <a:solidFill>
                <a:schemeClr val="bg1"/>
              </a:solidFill>
            </a:endParaRPr>
          </a:p>
        </p:txBody>
      </p:sp>
      <p:sp>
        <p:nvSpPr>
          <p:cNvPr id="10" name="日期占位符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D402B92-CD5D-407A-AF3D-68C4B1F3122E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2023/12/4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</a:t>
            </a: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D44E91-80E7-1F8A-4E2E-D890C72C6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0C095AF-80D9-C6F7-07BC-08D10B2ABB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B0AE745-A6AB-CDEB-BD82-55FF314F7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D402B92-CD5D-407A-AF3D-68C4B1F3122E}" type="datetime1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2023/12/4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D09B57E-5D76-B5BE-8485-6A3F3020B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</a:t>
            </a: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8995E04-CEB9-5959-5DA3-498A29564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" altLang="en-US" smtClean="0">
                <a:latin typeface="Arial" panose="020B0604020202020204" pitchFamily="34" charset="0"/>
              </a:rPr>
              <a:t>‹#›</a:t>
            </a:fld>
            <a:endParaRPr lang="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09131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F78AC2B-3731-C927-A1B9-463E6E41C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5DEBB4C-7E7D-3F35-7705-C0F2EDFC8A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A98EDD-111B-48F6-9008-462149D8C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D402B92-CD5D-407A-AF3D-68C4B1F3122E}" type="datetime1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2023/12/4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C7BE41-DD72-1E10-0EB5-271AC62F1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</a:t>
            </a: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74C7EDA-F29B-26A4-E70C-8FAEB59B3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" altLang="en-US" smtClean="0">
                <a:latin typeface="Arial" panose="020B0604020202020204" pitchFamily="34" charset="0"/>
              </a:rPr>
              <a:t>‹#›</a:t>
            </a:fld>
            <a:endParaRPr lang="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5412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ACF9B7-AB7D-A708-2086-81D46A2AE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5FD9408-FBED-5B0C-17C2-10FC9C81F4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C0A460A-E2F1-0577-BCC7-FE9BD3B235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84517D2-89DA-3392-FFD4-357195604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D402B92-CD5D-407A-AF3D-68C4B1F3122E}" type="datetime1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2023/12/4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34289D-1DEF-0E78-CC0B-EB1C91121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</a:t>
            </a: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31B60E4-0C3B-6F56-1EE0-367F4EB14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" altLang="en-US" smtClean="0">
                <a:latin typeface="Arial" panose="020B0604020202020204" pitchFamily="34" charset="0"/>
              </a:rPr>
              <a:t>‹#›</a:t>
            </a:fld>
            <a:endParaRPr lang="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67004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761F57-B039-CDE8-084E-C51AF91E7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133C770-BFBB-5C9A-B301-880B3AF317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D6D9B46-27DF-3FE6-4827-A149C77AA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CBEA754-2D70-2516-B572-6119CB090C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A4F92CA-3FDA-AD0E-1998-57AE25D94F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C65C2E6-B62A-D6C2-36FB-D237949E1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D402B92-CD5D-407A-AF3D-68C4B1F3122E}" type="datetime1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2023/12/4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5AD04F6-6404-A883-8A72-8638E23F7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</a:t>
            </a: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A4E8A0A-8521-CB6A-E277-73302D874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" altLang="en-US" smtClean="0">
                <a:latin typeface="Arial" panose="020B0604020202020204" pitchFamily="34" charset="0"/>
              </a:rPr>
              <a:t>‹#›</a:t>
            </a:fld>
            <a:endParaRPr lang="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215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E16D01-9068-7D57-015B-6CD2F8F6F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DF05FD7-0355-73A5-4BBE-95AEEB7C4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D402B92-CD5D-407A-AF3D-68C4B1F3122E}" type="datetime1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2023/12/4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44751CE-F240-A170-D0A7-E18587242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</a:t>
            </a: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BE9BA73-4F68-28CF-DFDB-A44200C94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" altLang="en-US" smtClean="0">
                <a:latin typeface="Arial" panose="020B0604020202020204" pitchFamily="34" charset="0"/>
              </a:rPr>
              <a:t>‹#›</a:t>
            </a:fld>
            <a:endParaRPr lang="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02421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782FBDB-B9C7-0E76-F403-043EDF284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D402B92-CD5D-407A-AF3D-68C4B1F3122E}" type="datetime1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2023/12/4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405C451-58D1-67C3-EB23-FB6E411EB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</a:t>
            </a: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5C0C946-FF2F-8775-CC33-8A19DF87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" altLang="en-US" smtClean="0">
                <a:latin typeface="Arial" panose="020B0604020202020204" pitchFamily="34" charset="0"/>
              </a:rPr>
              <a:t>‹#›</a:t>
            </a:fld>
            <a:endParaRPr lang="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928486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422198-530B-2287-D246-69790B3ED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DAEA798-F753-EE58-4029-BB4626C871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8D6EC7D-E813-D830-B036-2AD9E135AC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56CAE39-0E12-FFAD-6054-E2F42DD01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D402B92-CD5D-407A-AF3D-68C4B1F3122E}" type="datetime1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2023/12/4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24AD1B1-5C1A-2383-D883-D35DBAB6A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</a:t>
            </a: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8CA0D02-B359-9B94-0B06-45AA15E5B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" altLang="en-US" smtClean="0">
                <a:latin typeface="Arial" panose="020B0604020202020204" pitchFamily="34" charset="0"/>
              </a:rPr>
              <a:t>‹#›</a:t>
            </a:fld>
            <a:endParaRPr lang="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036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5E20EB-38F5-C6A3-9C9E-BC37AF380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A8E50AC-6180-706C-E50F-CB4948959A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49B93E5-00D6-1DE9-1CB5-9AD3A5EC63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3DFEC54-1DD9-7425-68A7-23DB2243D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D402B92-CD5D-407A-AF3D-68C4B1F3122E}" type="datetime1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2023/12/4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75EC4A0-A55B-1219-21A1-0DE46D9EE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</a:t>
            </a: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1164B3F-5FE1-A3E3-6264-7CDCE265C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" altLang="en-US" smtClean="0">
                <a:latin typeface="Arial" panose="020B0604020202020204" pitchFamily="34" charset="0"/>
              </a:rPr>
              <a:t>‹#›</a:t>
            </a:fld>
            <a:endParaRPr lang="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752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EB6B6DE-555C-1AB8-9DD5-463D0F9C4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45C370-B838-7F69-2B87-F23B1CFA1A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5BB015-AC60-CD53-CA47-15CB30B4EF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D402B92-CD5D-407A-AF3D-68C4B1F3122E}" type="datetime1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2023/12/4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76AB3E-69A2-D3F5-CF42-951C1CFEEA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</a:t>
            </a: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C6B88BE-A6A0-8A60-6780-114717FF57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" altLang="en-US" smtClean="0">
                <a:latin typeface="Arial" panose="020B0604020202020204" pitchFamily="34" charset="0"/>
              </a:rPr>
              <a:t>‹#›</a:t>
            </a:fld>
            <a:endParaRPr lang="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275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53" r:id="rId14"/>
    <p:sldLayoutId id="2147483654" r:id="rId1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53.png"/><Relationship Id="rId26" Type="http://schemas.openxmlformats.org/officeDocument/2006/relationships/image" Target="../media/image58.png"/><Relationship Id="rId3" Type="http://schemas.microsoft.com/office/2007/relationships/media" Target="../media/media2.mp4"/><Relationship Id="rId21" Type="http://schemas.openxmlformats.org/officeDocument/2006/relationships/image" Target="../media/image46.png"/><Relationship Id="rId7" Type="http://schemas.microsoft.com/office/2007/relationships/media" Target="../media/media4.mp4"/><Relationship Id="rId12" Type="http://schemas.openxmlformats.org/officeDocument/2006/relationships/video" Target="../media/media6.mp4"/><Relationship Id="rId17" Type="http://schemas.openxmlformats.org/officeDocument/2006/relationships/image" Target="../media/image52.png"/><Relationship Id="rId25" Type="http://schemas.openxmlformats.org/officeDocument/2006/relationships/image" Target="../media/image54.png"/><Relationship Id="rId33" Type="http://schemas.openxmlformats.org/officeDocument/2006/relationships/image" Target="../media/image62.png"/><Relationship Id="rId2" Type="http://schemas.openxmlformats.org/officeDocument/2006/relationships/video" Target="../media/media1.mp4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29" Type="http://schemas.openxmlformats.org/officeDocument/2006/relationships/image" Target="../media/image59.pn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microsoft.com/office/2007/relationships/media" Target="../media/media6.mp4"/><Relationship Id="rId24" Type="http://schemas.openxmlformats.org/officeDocument/2006/relationships/image" Target="../media/image56.png"/><Relationship Id="rId32" Type="http://schemas.openxmlformats.org/officeDocument/2006/relationships/image" Target="../media/image64.png"/><Relationship Id="rId5" Type="http://schemas.microsoft.com/office/2007/relationships/media" Target="../media/media3.mp4"/><Relationship Id="rId15" Type="http://schemas.openxmlformats.org/officeDocument/2006/relationships/image" Target="../media/image50.png"/><Relationship Id="rId23" Type="http://schemas.openxmlformats.org/officeDocument/2006/relationships/image" Target="../media/image480.png"/><Relationship Id="rId28" Type="http://schemas.openxmlformats.org/officeDocument/2006/relationships/image" Target="../media/image60.png"/><Relationship Id="rId10" Type="http://schemas.openxmlformats.org/officeDocument/2006/relationships/video" Target="../media/media5.mp4"/><Relationship Id="rId19" Type="http://schemas.openxmlformats.org/officeDocument/2006/relationships/image" Target="../media/image45.png"/><Relationship Id="rId31" Type="http://schemas.openxmlformats.org/officeDocument/2006/relationships/image" Target="../media/image63.png"/><Relationship Id="rId4" Type="http://schemas.openxmlformats.org/officeDocument/2006/relationships/video" Target="../media/media2.mp4"/><Relationship Id="rId9" Type="http://schemas.microsoft.com/office/2007/relationships/media" Target="../media/media5.mp4"/><Relationship Id="rId14" Type="http://schemas.openxmlformats.org/officeDocument/2006/relationships/notesSlide" Target="../notesSlides/notesSlide10.xml"/><Relationship Id="rId22" Type="http://schemas.openxmlformats.org/officeDocument/2006/relationships/image" Target="../media/image48.png"/><Relationship Id="rId27" Type="http://schemas.openxmlformats.org/officeDocument/2006/relationships/image" Target="../media/image57.png"/><Relationship Id="rId30" Type="http://schemas.openxmlformats.org/officeDocument/2006/relationships/image" Target="../media/image61.png"/><Relationship Id="rId8" Type="http://schemas.openxmlformats.org/officeDocument/2006/relationships/video" Target="../media/media4.mp4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73.png"/><Relationship Id="rId7" Type="http://schemas.openxmlformats.org/officeDocument/2006/relationships/image" Target="../media/image1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0.png"/><Relationship Id="rId5" Type="http://schemas.openxmlformats.org/officeDocument/2006/relationships/image" Target="../media/image120.png"/><Relationship Id="rId4" Type="http://schemas.openxmlformats.org/officeDocument/2006/relationships/image" Target="../media/image74.png"/><Relationship Id="rId9" Type="http://schemas.openxmlformats.org/officeDocument/2006/relationships/image" Target="../media/image1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6.png"/><Relationship Id="rId4" Type="http://schemas.openxmlformats.org/officeDocument/2006/relationships/image" Target="../media/image18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7.png"/><Relationship Id="rId7" Type="http://schemas.openxmlformats.org/officeDocument/2006/relationships/image" Target="../media/image2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0.png"/><Relationship Id="rId11" Type="http://schemas.openxmlformats.org/officeDocument/2006/relationships/image" Target="../media/image280.png"/><Relationship Id="rId5" Type="http://schemas.openxmlformats.org/officeDocument/2006/relationships/image" Target="../media/image220.png"/><Relationship Id="rId10" Type="http://schemas.openxmlformats.org/officeDocument/2006/relationships/image" Target="../media/image270.png"/><Relationship Id="rId4" Type="http://schemas.openxmlformats.org/officeDocument/2006/relationships/image" Target="../media/image210.png"/><Relationship Id="rId9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290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4.png"/><Relationship Id="rId11" Type="http://schemas.openxmlformats.org/officeDocument/2006/relationships/image" Target="../media/image82.gif"/><Relationship Id="rId5" Type="http://schemas.openxmlformats.org/officeDocument/2006/relationships/image" Target="../media/image83.png"/><Relationship Id="rId10" Type="http://schemas.openxmlformats.org/officeDocument/2006/relationships/image" Target="../media/image81.gif"/><Relationship Id="rId4" Type="http://schemas.openxmlformats.org/officeDocument/2006/relationships/image" Target="../media/image80.png"/><Relationship Id="rId9" Type="http://schemas.openxmlformats.org/officeDocument/2006/relationships/image" Target="../media/image8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0.png"/><Relationship Id="rId5" Type="http://schemas.openxmlformats.org/officeDocument/2006/relationships/image" Target="../media/image380.png"/><Relationship Id="rId4" Type="http://schemas.openxmlformats.org/officeDocument/2006/relationships/image" Target="../media/image37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png"/><Relationship Id="rId18" Type="http://schemas.openxmlformats.org/officeDocument/2006/relationships/image" Target="../media/image96.GIF"/><Relationship Id="rId3" Type="http://schemas.openxmlformats.org/officeDocument/2006/relationships/image" Target="../media/image89.png"/><Relationship Id="rId21" Type="http://schemas.openxmlformats.org/officeDocument/2006/relationships/image" Target="../media/image110.png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17" Type="http://schemas.openxmlformats.org/officeDocument/2006/relationships/image" Target="../media/image95.GIF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94.GIF"/><Relationship Id="rId20" Type="http://schemas.openxmlformats.org/officeDocument/2006/relationships/image" Target="../media/image98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2.png"/><Relationship Id="rId15" Type="http://schemas.openxmlformats.org/officeDocument/2006/relationships/image" Target="../media/image93.GIF"/><Relationship Id="rId23" Type="http://schemas.openxmlformats.org/officeDocument/2006/relationships/image" Target="../media/image112.png"/><Relationship Id="rId10" Type="http://schemas.openxmlformats.org/officeDocument/2006/relationships/image" Target="../media/image99.png"/><Relationship Id="rId19" Type="http://schemas.openxmlformats.org/officeDocument/2006/relationships/image" Target="../media/image97.GIF"/><Relationship Id="rId4" Type="http://schemas.openxmlformats.org/officeDocument/2006/relationships/image" Target="../media/image91.png"/><Relationship Id="rId9" Type="http://schemas.openxmlformats.org/officeDocument/2006/relationships/image" Target="../media/image98.png"/><Relationship Id="rId14" Type="http://schemas.openxmlformats.org/officeDocument/2006/relationships/image" Target="../media/image103.png"/><Relationship Id="rId22" Type="http://schemas.openxmlformats.org/officeDocument/2006/relationships/image" Target="../media/image11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0.png"/><Relationship Id="rId3" Type="http://schemas.openxmlformats.org/officeDocument/2006/relationships/image" Target="../media/image104.png"/><Relationship Id="rId7" Type="http://schemas.openxmlformats.org/officeDocument/2006/relationships/image" Target="../media/image5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0.png"/><Relationship Id="rId5" Type="http://schemas.openxmlformats.org/officeDocument/2006/relationships/image" Target="../media/image530.png"/><Relationship Id="rId10" Type="http://schemas.openxmlformats.org/officeDocument/2006/relationships/image" Target="../media/image580.png"/><Relationship Id="rId4" Type="http://schemas.openxmlformats.org/officeDocument/2006/relationships/image" Target="../media/image520.png"/><Relationship Id="rId9" Type="http://schemas.openxmlformats.org/officeDocument/2006/relationships/image" Target="../media/image57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70.png"/><Relationship Id="rId3" Type="http://schemas.openxmlformats.org/officeDocument/2006/relationships/image" Target="../media/image105.png"/><Relationship Id="rId7" Type="http://schemas.openxmlformats.org/officeDocument/2006/relationships/image" Target="../media/image107.png"/><Relationship Id="rId12" Type="http://schemas.openxmlformats.org/officeDocument/2006/relationships/image" Target="../media/image116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6.png"/><Relationship Id="rId11" Type="http://schemas.openxmlformats.org/officeDocument/2006/relationships/image" Target="../media/image1150.png"/><Relationship Id="rId5" Type="http://schemas.openxmlformats.org/officeDocument/2006/relationships/image" Target="../media/image610.png"/><Relationship Id="rId10" Type="http://schemas.openxmlformats.org/officeDocument/2006/relationships/image" Target="../media/image113.png"/><Relationship Id="rId4" Type="http://schemas.openxmlformats.org/officeDocument/2006/relationships/image" Target="../media/image590.png"/><Relationship Id="rId9" Type="http://schemas.openxmlformats.org/officeDocument/2006/relationships/image" Target="../media/image109.png"/><Relationship Id="rId14" Type="http://schemas.openxmlformats.org/officeDocument/2006/relationships/image" Target="../media/image12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1.png"/><Relationship Id="rId3" Type="http://schemas.openxmlformats.org/officeDocument/2006/relationships/image" Target="../media/image620.png"/><Relationship Id="rId7" Type="http://schemas.openxmlformats.org/officeDocument/2006/relationships/image" Target="../media/image661.png"/><Relationship Id="rId12" Type="http://schemas.openxmlformats.org/officeDocument/2006/relationships/image" Target="../media/image7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50.png"/><Relationship Id="rId11" Type="http://schemas.openxmlformats.org/officeDocument/2006/relationships/image" Target="../media/image700.png"/><Relationship Id="rId5" Type="http://schemas.openxmlformats.org/officeDocument/2006/relationships/image" Target="../media/image641.png"/><Relationship Id="rId10" Type="http://schemas.openxmlformats.org/officeDocument/2006/relationships/image" Target="../media/image690.png"/><Relationship Id="rId4" Type="http://schemas.openxmlformats.org/officeDocument/2006/relationships/image" Target="../media/image114.png"/><Relationship Id="rId9" Type="http://schemas.openxmlformats.org/officeDocument/2006/relationships/image" Target="../media/image68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27.png"/><Relationship Id="rId3" Type="http://schemas.openxmlformats.org/officeDocument/2006/relationships/image" Target="../media/image1190.png"/><Relationship Id="rId7" Type="http://schemas.openxmlformats.org/officeDocument/2006/relationships/image" Target="../media/image680.png"/><Relationship Id="rId12" Type="http://schemas.openxmlformats.org/officeDocument/2006/relationships/image" Target="../media/image1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70.png"/><Relationship Id="rId11" Type="http://schemas.openxmlformats.org/officeDocument/2006/relationships/image" Target="../media/image125.png"/><Relationship Id="rId10" Type="http://schemas.openxmlformats.org/officeDocument/2006/relationships/image" Target="../media/image124.png"/><Relationship Id="rId4" Type="http://schemas.openxmlformats.org/officeDocument/2006/relationships/image" Target="../media/image1210.png"/><Relationship Id="rId9" Type="http://schemas.openxmlformats.org/officeDocument/2006/relationships/image" Target="../media/image123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137.png"/><Relationship Id="rId3" Type="http://schemas.openxmlformats.org/officeDocument/2006/relationships/image" Target="../media/image1260.png"/><Relationship Id="rId7" Type="http://schemas.openxmlformats.org/officeDocument/2006/relationships/image" Target="../media/image122.png"/><Relationship Id="rId12" Type="http://schemas.openxmlformats.org/officeDocument/2006/relationships/image" Target="../media/image1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9.png"/><Relationship Id="rId11" Type="http://schemas.openxmlformats.org/officeDocument/2006/relationships/image" Target="../media/image1350.png"/><Relationship Id="rId5" Type="http://schemas.openxmlformats.org/officeDocument/2006/relationships/image" Target="../media/image118.png"/><Relationship Id="rId10" Type="http://schemas.openxmlformats.org/officeDocument/2006/relationships/image" Target="../media/image128.png"/><Relationship Id="rId4" Type="http://schemas.openxmlformats.org/officeDocument/2006/relationships/image" Target="../media/image117.png"/><Relationship Id="rId9" Type="http://schemas.openxmlformats.org/officeDocument/2006/relationships/image" Target="../media/image126.png"/><Relationship Id="rId14" Type="http://schemas.openxmlformats.org/officeDocument/2006/relationships/image" Target="../media/image12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3" Type="http://schemas.openxmlformats.org/officeDocument/2006/relationships/image" Target="../media/image132.png"/><Relationship Id="rId7" Type="http://schemas.openxmlformats.org/officeDocument/2006/relationships/image" Target="../media/image134.png"/><Relationship Id="rId12" Type="http://schemas.openxmlformats.org/officeDocument/2006/relationships/image" Target="../media/image15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2.png"/><Relationship Id="rId11" Type="http://schemas.openxmlformats.org/officeDocument/2006/relationships/image" Target="../media/image157.png"/><Relationship Id="rId5" Type="http://schemas.openxmlformats.org/officeDocument/2006/relationships/image" Target="../media/image151.png"/><Relationship Id="rId10" Type="http://schemas.openxmlformats.org/officeDocument/2006/relationships/image" Target="../media/image135.png"/><Relationship Id="rId4" Type="http://schemas.openxmlformats.org/officeDocument/2006/relationships/image" Target="../media/image133.png"/><Relationship Id="rId9" Type="http://schemas.openxmlformats.org/officeDocument/2006/relationships/image" Target="../media/image15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tags" Target="../tags/tag4.xml"/><Relationship Id="rId7" Type="http://schemas.openxmlformats.org/officeDocument/2006/relationships/image" Target="../media/image138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710.png"/><Relationship Id="rId5" Type="http://schemas.openxmlformats.org/officeDocument/2006/relationships/notesSlide" Target="../notesSlides/notesSlide29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4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31.png"/><Relationship Id="rId7" Type="http://schemas.openxmlformats.org/officeDocument/2006/relationships/image" Target="../media/image14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4.jpeg"/><Relationship Id="rId11" Type="http://schemas.openxmlformats.org/officeDocument/2006/relationships/image" Target="../media/image149.jpeg"/><Relationship Id="rId5" Type="http://schemas.openxmlformats.org/officeDocument/2006/relationships/image" Target="../media/image143.jpeg"/><Relationship Id="rId10" Type="http://schemas.openxmlformats.org/officeDocument/2006/relationships/image" Target="../media/image148.jpeg"/><Relationship Id="rId4" Type="http://schemas.openxmlformats.org/officeDocument/2006/relationships/image" Target="../media/image142.jpg"/><Relationship Id="rId9" Type="http://schemas.openxmlformats.org/officeDocument/2006/relationships/image" Target="../media/image14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GIF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10" Type="http://schemas.openxmlformats.org/officeDocument/2006/relationships/image" Target="../media/image25.png"/><Relationship Id="rId4" Type="http://schemas.openxmlformats.org/officeDocument/2006/relationships/image" Target="../media/image10.GIF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1.gif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2.gif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4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3.gif"/><Relationship Id="rId4" Type="http://schemas.openxmlformats.org/officeDocument/2006/relationships/image" Target="../media/image32.pn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1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GIF"/><Relationship Id="rId9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文本占位符 8"/>
          <p:cNvSpPr>
            <a:spLocks noGrp="1"/>
          </p:cNvSpPr>
          <p:nvPr>
            <p:ph type="body" idx="1"/>
          </p:nvPr>
        </p:nvSpPr>
        <p:spPr>
          <a:xfrm>
            <a:off x="0" y="6019822"/>
            <a:ext cx="12192000" cy="433388"/>
          </a:xfrm>
          <a:ln/>
        </p:spPr>
        <p:txBody>
          <a:bodyPr vert="horz" wrap="square" lIns="91431" tIns="45716" rIns="91431" bIns="45716" anchor="b" anchorCtr="0">
            <a:noAutofit/>
          </a:bodyPr>
          <a:lstStyle/>
          <a:p>
            <a:pPr defTabSz="1219200"/>
            <a:r>
              <a:rPr lang="zh-CN" altLang="en-US" sz="2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方正兰亭黑_GBK" charset="-122"/>
              </a:rPr>
              <a:t> </a:t>
            </a:r>
            <a:r>
              <a:rPr lang="en-US" altLang="zh-CN" sz="2400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方正兰亭黑_GBK" charset="-122"/>
              </a:rPr>
              <a:t>Linlin</a:t>
            </a:r>
            <a:r>
              <a:rPr lang="zh-CN" altLang="en-US" sz="2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方正兰亭黑_GBK" charset="-122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方正兰亭黑_GBK" charset="-122"/>
              </a:rPr>
              <a:t>Kang</a:t>
            </a:r>
          </a:p>
          <a:p>
            <a:pPr defTabSz="1219200"/>
            <a:endParaRPr lang="en-US" altLang="zh-CN" sz="2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方正兰亭黑_GBK" charset="-122"/>
            </a:endParaRPr>
          </a:p>
          <a:p>
            <a:pPr defTabSz="1219200"/>
            <a:r>
              <a:rPr lang="en-US" altLang="zh-CN" sz="2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方正兰亭黑_GBK" charset="-122"/>
              </a:rPr>
              <a:t>Research Assistant Professor, College of Engineering</a:t>
            </a:r>
          </a:p>
          <a:p>
            <a:pPr defTabSz="1219200"/>
            <a:r>
              <a:rPr lang="en-US" altLang="zh-CN" sz="2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方正兰亭黑_GBK" charset="-122"/>
              </a:rPr>
              <a:t>Westlake University</a:t>
            </a:r>
          </a:p>
        </p:txBody>
      </p:sp>
      <p:sp>
        <p:nvSpPr>
          <p:cNvPr id="2" name="文本占位符 8">
            <a:extLst>
              <a:ext uri="{FF2B5EF4-FFF2-40B4-BE49-F238E27FC236}">
                <a16:creationId xmlns:a16="http://schemas.microsoft.com/office/drawing/2014/main" id="{A29972B1-F10E-EC23-451D-AE6E84B8FE14}"/>
              </a:ext>
            </a:extLst>
          </p:cNvPr>
          <p:cNvSpPr txBox="1">
            <a:spLocks/>
          </p:cNvSpPr>
          <p:nvPr/>
        </p:nvSpPr>
        <p:spPr>
          <a:xfrm>
            <a:off x="119585" y="764815"/>
            <a:ext cx="11867976" cy="433388"/>
          </a:xfrm>
          <a:prstGeom prst="rect">
            <a:avLst/>
          </a:prstGeom>
          <a:ln/>
        </p:spPr>
        <p:txBody>
          <a:bodyPr vert="horz" wrap="square" lIns="91431" tIns="45716" rIns="91431" bIns="45716" rtlCol="0" anchor="b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9200"/>
            <a: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方正兰亭黑_GBK" charset="-122"/>
              </a:rPr>
              <a:t>Vortex Dynamics: the Crossroads of Mathematics, Physics and Applications</a:t>
            </a:r>
          </a:p>
          <a:p>
            <a:pPr algn="l" defTabSz="1219200"/>
            <a: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方正兰亭黑_GBK" charset="-122"/>
              </a:rPr>
              <a:t>December 3-8, 2023.   Hangzhou, China</a:t>
            </a:r>
          </a:p>
        </p:txBody>
      </p:sp>
      <p:sp>
        <p:nvSpPr>
          <p:cNvPr id="3" name="文本占位符 8">
            <a:extLst>
              <a:ext uri="{FF2B5EF4-FFF2-40B4-BE49-F238E27FC236}">
                <a16:creationId xmlns:a16="http://schemas.microsoft.com/office/drawing/2014/main" id="{10D29E60-0297-577B-8B64-6C6FF2DD5432}"/>
              </a:ext>
            </a:extLst>
          </p:cNvPr>
          <p:cNvSpPr txBox="1">
            <a:spLocks/>
          </p:cNvSpPr>
          <p:nvPr/>
        </p:nvSpPr>
        <p:spPr>
          <a:xfrm>
            <a:off x="263595" y="3283632"/>
            <a:ext cx="11224390" cy="433388"/>
          </a:xfrm>
          <a:prstGeom prst="rect">
            <a:avLst/>
          </a:prstGeom>
          <a:ln/>
        </p:spPr>
        <p:txBody>
          <a:bodyPr vert="horz" wrap="square" lIns="91431" tIns="45716" rIns="91431" bIns="45716" rtlCol="0" anchor="b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200"/>
            <a:r>
              <a:rPr lang="en-US" altLang="zh-CN" sz="4000" b="1" dirty="0">
                <a:solidFill>
                  <a:srgbClr val="F1913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方正兰亭黑_GBK" charset="-122"/>
              </a:rPr>
              <a:t>Vortex interactions shape the evolution of force, acoustics and magnetic field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灯片编号占位符 4">
            <a:extLst>
              <a:ext uri="{FF2B5EF4-FFF2-40B4-BE49-F238E27FC236}">
                <a16:creationId xmlns:a16="http://schemas.microsoft.com/office/drawing/2014/main" id="{F9180D4F-07FE-804C-0D9B-F938D42A9B47}"/>
              </a:ext>
            </a:extLst>
          </p:cNvPr>
          <p:cNvSpPr txBox="1">
            <a:spLocks/>
          </p:cNvSpPr>
          <p:nvPr/>
        </p:nvSpPr>
        <p:spPr>
          <a:xfrm>
            <a:off x="3432175" y="6492875"/>
            <a:ext cx="2844800" cy="365125"/>
          </a:xfrm>
          <a:prstGeom prst="rect">
            <a:avLst/>
          </a:prstGeom>
          <a:ln/>
        </p:spPr>
        <p:txBody>
          <a:bodyPr vert="horz" lIns="91431" tIns="45716" rIns="91431" bIns="45716" rtlCol="0" anchor="ctr" anchorCtr="0"/>
          <a:lstStyle>
            <a:defPPr>
              <a:defRPr lang="zh-CN"/>
            </a:defPPr>
            <a:lvl1pPr marL="0" lvl="0" indent="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609600" lvl="1" indent="-1524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1219200" lvl="2" indent="-3048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828800" lvl="3" indent="-4572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2438400" lvl="4" indent="-6096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/>
            <a:fld id="{9A0DB2DC-4C9A-4742-B13C-FB6460FD3503}" type="slidenum">
              <a:rPr lang="" altLang="en-US" sz="1600" smtClean="0">
                <a:solidFill>
                  <a:schemeClr val="bg1"/>
                </a:solidFill>
              </a:rPr>
              <a:pPr algn="r" eaLnBrk="1" hangingPunct="1"/>
              <a:t>10</a:t>
            </a:fld>
            <a:endParaRPr lang="" altLang="en-US" sz="1600" dirty="0">
              <a:solidFill>
                <a:schemeClr val="bg1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7CF69688-6F0F-A3EF-5DD2-0163F0A6B984}"/>
              </a:ext>
            </a:extLst>
          </p:cNvPr>
          <p:cNvSpPr txBox="1"/>
          <p:nvPr/>
        </p:nvSpPr>
        <p:spPr>
          <a:xfrm>
            <a:off x="1055650" y="188775"/>
            <a:ext cx="9936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Arial" panose="020B0604020202020204" pitchFamily="34" charset="0"/>
                <a:cs typeface="Arial" panose="020B0604020202020204" pitchFamily="34" charset="0"/>
              </a:rPr>
              <a:t>Flow fundamental process decomposition: sound source 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内容占位符 6">
            <a:extLst>
              <a:ext uri="{FF2B5EF4-FFF2-40B4-BE49-F238E27FC236}">
                <a16:creationId xmlns:a16="http://schemas.microsoft.com/office/drawing/2014/main" id="{D96E8B74-2B38-4613-0424-C365BD02F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620" y="1196845"/>
            <a:ext cx="4320000" cy="4519643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8E1E92BF-E225-1F23-E69D-7FCD401758DA}"/>
              </a:ext>
            </a:extLst>
          </p:cNvPr>
          <p:cNvSpPr txBox="1"/>
          <p:nvPr/>
        </p:nvSpPr>
        <p:spPr>
          <a:xfrm>
            <a:off x="4991500" y="1141512"/>
            <a:ext cx="72005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SzPct val="80000"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Status of acoustics: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80000"/>
              <a:buFont typeface="Wingdings" panose="05000000000000000000" pitchFamily="2" charset="2"/>
              <a:buChar char="p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More than thirty kinds of acoustic equations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80000"/>
              <a:buFont typeface="Wingdings" panose="05000000000000000000" pitchFamily="2" charset="2"/>
              <a:buChar char="p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Characteristic variable of sound mode is not unique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80000"/>
              <a:buFont typeface="Wingdings" panose="05000000000000000000" pitchFamily="2" charset="2"/>
              <a:buChar char="p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Sound source is vaguely defined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86F2AD9-6561-6DFD-2B2F-5DEBF417721A}"/>
              </a:ext>
            </a:extLst>
          </p:cNvPr>
          <p:cNvSpPr txBox="1"/>
          <p:nvPr/>
        </p:nvSpPr>
        <p:spPr>
          <a:xfrm>
            <a:off x="4991500" y="3356133"/>
            <a:ext cx="72005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SzPct val="80000"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Research strategy: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SzPct val="80000"/>
              <a:buFont typeface="Wingdings" panose="05000000000000000000" pitchFamily="2" charset="2"/>
              <a:buChar char="p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Sound mode + vortical mode + entropy mode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SzPct val="80000"/>
              <a:buFont typeface="Wingdings" panose="05000000000000000000" pitchFamily="2" charset="2"/>
              <a:buChar char="p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Three nonlinear mechanisms: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C0290892-64C5-507D-A65B-19433C960850}"/>
                  </a:ext>
                </a:extLst>
              </p:cNvPr>
              <p:cNvSpPr txBox="1"/>
              <p:nvPr/>
            </p:nvSpPr>
            <p:spPr>
              <a:xfrm>
                <a:off x="5735975" y="4679572"/>
                <a:ext cx="5184360" cy="17054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180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altLang="zh-CN" sz="18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altLang="zh-CN" sz="18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8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18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en-US" altLang="zh-CN" sz="1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CN" sz="18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CN" sz="1800" i="1">
                          <a:latin typeface="Cambria Math" panose="02040503050406030204" pitchFamily="18" charset="0"/>
                        </a:rPr>
                        <m:t>𝜖</m:t>
                      </m:r>
                      <m:sSub>
                        <m:sSubPr>
                          <m:ctrlPr>
                            <a:rPr lang="en-US" altLang="zh-CN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altLang="zh-CN" sz="18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altLang="zh-CN" sz="180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zh-CN" sz="1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1800" i="1">
                          <a:latin typeface="Cambria Math" panose="02040503050406030204" pitchFamily="18" charset="0"/>
                        </a:rPr>
                        <m:t>𝑔</m:t>
                      </m:r>
                      <m:sSub>
                        <m:sSubPr>
                          <m:ctrlPr>
                            <a:rPr lang="en-US" altLang="zh-CN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altLang="zh-CN" sz="18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altLang="zh-CN" sz="18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  <a:p>
                <a:pPr marL="381000" indent="-381000">
                  <a:lnSpc>
                    <a:spcPct val="150000"/>
                  </a:lnSpc>
                  <a:buClr>
                    <a:srgbClr val="990000"/>
                  </a:buClr>
                  <a:buSzPct val="80000"/>
                  <a:buFont typeface="Wingdings" panose="05000000000000000000" pitchFamily="2" charset="2"/>
                  <a:buChar char="n"/>
                </a:pPr>
                <a:r>
                  <a:rPr lang="en-US" altLang="zh-CN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Self-nonlinearity</a:t>
                </a:r>
                <a:r>
                  <a:rPr lang="zh-CN" altLang="en-US" sz="18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：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800" b="0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SupPr>
                      <m:e>
                        <m:r>
                          <a:rPr lang="en-US" altLang="zh-CN" sz="1800" i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𝑓</m:t>
                        </m:r>
                      </m:e>
                      <m:sub>
                        <m:r>
                          <a:rPr lang="en-US" altLang="zh-CN" sz="1800" i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𝑥</m:t>
                        </m:r>
                      </m:sub>
                      <m:sup>
                        <m:r>
                          <a:rPr lang="en-US" altLang="zh-CN" sz="1800" b="0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2</m:t>
                        </m:r>
                      </m:sup>
                    </m:sSubSup>
                  </m:oMath>
                </a14:m>
                <a:endParaRPr lang="en-US" altLang="zh-CN" sz="18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  <a:p>
                <a:pPr marL="381000" indent="-381000">
                  <a:lnSpc>
                    <a:spcPct val="150000"/>
                  </a:lnSpc>
                  <a:buClr>
                    <a:srgbClr val="990000"/>
                  </a:buClr>
                  <a:buSzPct val="80000"/>
                  <a:buFont typeface="Wingdings" panose="05000000000000000000" pitchFamily="2" charset="2"/>
                  <a:buChar char="n"/>
                </a:pPr>
                <a:r>
                  <a:rPr lang="en-US" altLang="zh-CN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Cross modulation</a:t>
                </a:r>
                <a:r>
                  <a:rPr lang="zh-CN" altLang="en-US" sz="18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：</a:t>
                </a:r>
                <a14:m>
                  <m:oMath xmlns:m="http://schemas.openxmlformats.org/officeDocument/2006/math">
                    <m:r>
                      <a:rPr lang="en-US" altLang="zh-CN" sz="1800" i="1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𝜖</m:t>
                    </m:r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1800" i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𝑔</m:t>
                        </m:r>
                      </m:e>
                      <m:sub>
                        <m:r>
                          <a:rPr lang="en-US" altLang="zh-CN" sz="1800" i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𝑥</m:t>
                        </m:r>
                      </m:sub>
                    </m:sSub>
                    <m:r>
                      <a:rPr lang="en-US" altLang="zh-CN" sz="1800" i="1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𝑓</m:t>
                    </m:r>
                  </m:oMath>
                </a14:m>
                <a:endParaRPr lang="en-US" altLang="zh-CN" sz="18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  <a:p>
                <a:pPr marL="381000" indent="-381000">
                  <a:lnSpc>
                    <a:spcPct val="150000"/>
                  </a:lnSpc>
                  <a:buClr>
                    <a:srgbClr val="990000"/>
                  </a:buClr>
                  <a:buSzPct val="80000"/>
                  <a:buFont typeface="Wingdings" panose="05000000000000000000" pitchFamily="2" charset="2"/>
                  <a:buChar char="n"/>
                </a:pPr>
                <a:r>
                  <a:rPr lang="en-US" altLang="zh-CN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Source</a:t>
                </a:r>
                <a:r>
                  <a:rPr lang="zh-CN" altLang="en-US" sz="18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： </a:t>
                </a:r>
                <a14:m>
                  <m:oMath xmlns:m="http://schemas.openxmlformats.org/officeDocument/2006/math">
                    <m:r>
                      <a:rPr lang="en-US" altLang="zh-CN" sz="1800" i="1">
                        <a:latin typeface="Cambria Math" panose="02040503050406030204" pitchFamily="18" charset="0"/>
                      </a:rPr>
                      <m:t>𝑔</m:t>
                    </m:r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zh-CN" altLang="en-US" sz="18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8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“produce motion from nothing”</a:t>
                </a:r>
                <a:endParaRPr lang="zh-CN" altLang="en-US" sz="18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C0290892-64C5-507D-A65B-19433C9608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5975" y="4679572"/>
                <a:ext cx="5184360" cy="1705403"/>
              </a:xfrm>
              <a:prstGeom prst="rect">
                <a:avLst/>
              </a:prstGeom>
              <a:blipFill>
                <a:blip r:embed="rId4"/>
                <a:stretch>
                  <a:fillRect l="-235" b="-50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21030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灯片编号占位符 4">
            <a:extLst>
              <a:ext uri="{FF2B5EF4-FFF2-40B4-BE49-F238E27FC236}">
                <a16:creationId xmlns:a16="http://schemas.microsoft.com/office/drawing/2014/main" id="{F9180D4F-07FE-804C-0D9B-F938D42A9B47}"/>
              </a:ext>
            </a:extLst>
          </p:cNvPr>
          <p:cNvSpPr txBox="1">
            <a:spLocks/>
          </p:cNvSpPr>
          <p:nvPr/>
        </p:nvSpPr>
        <p:spPr>
          <a:xfrm>
            <a:off x="3432175" y="6492875"/>
            <a:ext cx="2844800" cy="365125"/>
          </a:xfrm>
          <a:prstGeom prst="rect">
            <a:avLst/>
          </a:prstGeom>
          <a:ln/>
        </p:spPr>
        <p:txBody>
          <a:bodyPr vert="horz" lIns="91431" tIns="45716" rIns="91431" bIns="45716" rtlCol="0" anchor="ctr" anchorCtr="0"/>
          <a:lstStyle>
            <a:defPPr>
              <a:defRPr lang="zh-CN"/>
            </a:defPPr>
            <a:lvl1pPr marL="0" lvl="0" indent="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609600" lvl="1" indent="-1524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1219200" lvl="2" indent="-3048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828800" lvl="3" indent="-4572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2438400" lvl="4" indent="-6096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/>
            <a:fld id="{9A0DB2DC-4C9A-4742-B13C-FB6460FD3503}" type="slidenum">
              <a:rPr lang="" altLang="en-US" sz="1600" smtClean="0">
                <a:solidFill>
                  <a:schemeClr val="bg1"/>
                </a:solidFill>
              </a:rPr>
              <a:pPr algn="r" eaLnBrk="1" hangingPunct="1"/>
              <a:t>11</a:t>
            </a:fld>
            <a:endParaRPr lang="" altLang="en-US" sz="1600" dirty="0">
              <a:solidFill>
                <a:schemeClr val="bg1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7CF69688-6F0F-A3EF-5DD2-0163F0A6B984}"/>
              </a:ext>
            </a:extLst>
          </p:cNvPr>
          <p:cNvSpPr txBox="1"/>
          <p:nvPr/>
        </p:nvSpPr>
        <p:spPr>
          <a:xfrm>
            <a:off x="1055650" y="188775"/>
            <a:ext cx="9936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Arial" panose="020B0604020202020204" pitchFamily="34" charset="0"/>
                <a:cs typeface="Arial" panose="020B0604020202020204" pitchFamily="34" charset="0"/>
              </a:rPr>
              <a:t>Flow fundamental process decomposition: sound source 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B2799A78-A308-6E0F-467C-B1F09371A488}"/>
                  </a:ext>
                </a:extLst>
              </p:cNvPr>
              <p:cNvSpPr txBox="1"/>
              <p:nvPr/>
            </p:nvSpPr>
            <p:spPr>
              <a:xfrm>
                <a:off x="407606" y="1224601"/>
                <a:ext cx="1137679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SzPct val="80000"/>
                  <a:buFont typeface="Wingdings" panose="05000000000000000000" pitchFamily="2" charset="2"/>
                  <a:buChar char="p"/>
                </a:pP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Characteristic variable: thermodynamic variables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𝜌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𝑇</m:t>
                    </m:r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B2799A78-A308-6E0F-467C-B1F09371A4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606" y="1224601"/>
                <a:ext cx="11376790" cy="400110"/>
              </a:xfrm>
              <a:prstGeom prst="rect">
                <a:avLst/>
              </a:prstGeom>
              <a:blipFill>
                <a:blip r:embed="rId15"/>
                <a:stretch>
                  <a:fillRect l="-214" t="-7576" b="-272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FF22D373-D01F-3CEE-59DC-89305D0B3355}"/>
                  </a:ext>
                </a:extLst>
              </p:cNvPr>
              <p:cNvSpPr txBox="1"/>
              <p:nvPr/>
            </p:nvSpPr>
            <p:spPr>
              <a:xfrm>
                <a:off x="973779" y="2490024"/>
                <a:ext cx="674091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zh-CN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CN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en-US" altLang="zh-CN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ctrlPr>
                            <a:rPr lang="en-US" altLang="zh-CN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𝛻</m:t>
                          </m:r>
                          <m:r>
                            <a:rPr lang="en-US" altLang="zh-CN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US" altLang="zh-CN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altLang="zh-CN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𝜗</m:t>
                      </m:r>
                      <m:r>
                        <a:rPr lang="en-US" altLang="zh-CN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)=−</m:t>
                      </m:r>
                      <m:r>
                        <a:rPr lang="en-US" altLang="zh-CN" i="1">
                          <a:solidFill>
                            <a:srgbClr val="990000"/>
                          </a:solidFill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altLang="zh-CN" b="0" i="1" smtClean="0">
                          <a:solidFill>
                            <a:srgbClr val="99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b="0" i="1" smtClean="0">
                          <a:solidFill>
                            <a:srgbClr val="990000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altLang="zh-CN" b="0" i="1" smtClean="0">
                              <a:solidFill>
                                <a:srgbClr val="99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b="0" i="1" smtClean="0">
                                  <a:solidFill>
                                    <a:srgbClr val="99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solidFill>
                                    <a:srgbClr val="99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solidFill>
                                    <a:srgbClr val="990000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lang="en-US" altLang="zh-CN" b="0" i="0" smtClean="0"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zh-CN" altLang="en-US" i="1" dirty="0">
                          <a:latin typeface="Cambria Math" panose="02040503050406030204" pitchFamily="18" charset="0"/>
                        </a:rPr>
                        <m:t>ℛ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zh-CN" altLang="en-US" i="1" dirty="0" smtClean="0">
                          <a:latin typeface="Cambria Math" panose="02040503050406030204" pitchFamily="18" charset="0"/>
                        </a:rPr>
                        <m:t>𝒫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𝑜𝑟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ℋ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FF22D373-D01F-3CEE-59DC-89305D0B33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779" y="2490024"/>
                <a:ext cx="6740919" cy="369332"/>
              </a:xfrm>
              <a:prstGeom prst="rect">
                <a:avLst/>
              </a:prstGeom>
              <a:blipFill>
                <a:blip r:embed="rId16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69875709-00D7-B22B-6421-86F4CE79DE0D}"/>
                  </a:ext>
                </a:extLst>
              </p:cNvPr>
              <p:cNvSpPr txBox="1"/>
              <p:nvPr/>
            </p:nvSpPr>
            <p:spPr>
              <a:xfrm>
                <a:off x="479610" y="1698875"/>
                <a:ext cx="7738445" cy="6500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ℛ</m:t>
                      </m:r>
                      <m:r>
                        <a:rPr lang="en-US" altLang="zh-CN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unc>
                        <m:funcPr>
                          <m:ctrlP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sz="16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CN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en-US" altLang="zh-CN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altLang="zh-CN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zh-CN" alt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𝒫</m:t>
                      </m:r>
                      <m:r>
                        <a:rPr lang="en-US" altLang="zh-CN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den>
                      </m:f>
                      <m:func>
                        <m:funcPr>
                          <m:ctrlP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sz="16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CN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altLang="zh-CN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altLang="zh-CN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altLang="zh-CN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ℋ</m:t>
                      </m:r>
                      <m:r>
                        <a:rPr lang="en-US" altLang="zh-CN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den>
                      </m:f>
                      <m:func>
                        <m:funcPr>
                          <m:ctrlP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sz="16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CN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altLang="zh-CN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altLang="zh-CN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den>
                      </m:f>
                      <m:func>
                        <m:funcPr>
                          <m:ctrlP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sz="16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CN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altLang="zh-CN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altLang="zh-CN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sSup>
                        <m:sSupPr>
                          <m:ctrlP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CN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69875709-00D7-B22B-6421-86F4CE79DE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610" y="1698875"/>
                <a:ext cx="7738445" cy="65005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A4DAB932-E0B1-84D4-9DCF-991A65D1010D}"/>
                  </a:ext>
                </a:extLst>
              </p:cNvPr>
              <p:cNvSpPr txBox="1"/>
              <p:nvPr/>
            </p:nvSpPr>
            <p:spPr>
              <a:xfrm>
                <a:off x="407604" y="4005040"/>
                <a:ext cx="1137679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SzPct val="80000"/>
                  <a:buFont typeface="Wingdings" panose="05000000000000000000" pitchFamily="2" charset="2"/>
                  <a:buChar char="p"/>
                </a:pP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Characteristic variable: kinematic variables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𝜗</m:t>
                    </m:r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A4DAB932-E0B1-84D4-9DCF-991A65D101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604" y="4005040"/>
                <a:ext cx="11376790" cy="400110"/>
              </a:xfrm>
              <a:prstGeom prst="rect">
                <a:avLst/>
              </a:prstGeom>
              <a:blipFill>
                <a:blip r:embed="rId18"/>
                <a:stretch>
                  <a:fillRect l="-214" t="-7576" b="-272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8E9CEEDC-4ED4-9286-C582-C562FCC12063}"/>
                  </a:ext>
                </a:extLst>
              </p:cNvPr>
              <p:cNvSpPr txBox="1"/>
              <p:nvPr/>
            </p:nvSpPr>
            <p:spPr>
              <a:xfrm>
                <a:off x="790365" y="2968243"/>
                <a:ext cx="7321775" cy="1070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pseudo surface deformation work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entropy source </a:t>
                </a:r>
              </a:p>
              <a:p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</a:rPr>
                      <m:t>q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zh-CN" b="0" i="0" smtClean="0">
                                <a:latin typeface="Cambria Math" panose="02040503050406030204" pitchFamily="18" charset="0"/>
                              </a:rPr>
                              <m:t>s</m:t>
                            </m:r>
                          </m:e>
                          <m:sup>
                            <m:r>
                              <a:rPr lang="en-US" altLang="zh-CN" b="0" i="0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  <m:r>
                      <a:rPr lang="en-US" altLang="zh-CN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>
                        <a:latin typeface="Cambria Math" panose="02040503050406030204" pitchFamily="18" charset="0"/>
                      </a:rPr>
                      <m:t>𝛻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⋅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𝛻</m:t>
                        </m:r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</m:oMath>
                </a14:m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for </a:t>
                </a:r>
                <a14:m>
                  <m:oMath xmlns:m="http://schemas.openxmlformats.org/officeDocument/2006/math">
                    <m:r>
                      <a:rPr lang="zh-CN" altLang="en-US" i="1" dirty="0">
                        <a:latin typeface="Cambria Math" panose="02040503050406030204" pitchFamily="18" charset="0"/>
                      </a:rPr>
                      <m:t>ℛ</m:t>
                    </m:r>
                  </m:oMath>
                </a14:m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 for </a:t>
                </a:r>
                <a14:m>
                  <m:oMath xmlns:m="http://schemas.openxmlformats.org/officeDocument/2006/math">
                    <m:r>
                      <a:rPr lang="zh-CN" altLang="en-US" i="1" dirty="0">
                        <a:latin typeface="Cambria Math" panose="02040503050406030204" pitchFamily="18" charset="0"/>
                      </a:rPr>
                      <m:t>𝒫</m:t>
                    </m:r>
                  </m:oMath>
                </a14:m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𝛾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−1</m:t>
                        </m:r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𝛾</m:t>
                        </m:r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𝛻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⋅</m:t>
                        </m:r>
                        <m:d>
                          <m:d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zh-CN">
                                <a:latin typeface="Cambria Math" panose="02040503050406030204" pitchFamily="18" charset="0"/>
                              </a:rPr>
                              <m:t>𝛻</m:t>
                            </m:r>
                            <m:sSup>
                              <m:sSup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e>
                        </m:d>
                      </m:e>
                    </m:d>
                  </m:oMath>
                </a14:m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for </a:t>
                </a:r>
                <a14:m>
                  <m:oMath xmlns:m="http://schemas.openxmlformats.org/officeDocument/2006/math">
                    <m:r>
                      <a:rPr lang="en-US" altLang="zh-CN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ℋ</m:t>
                    </m:r>
                  </m:oMath>
                </a14:m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8E9CEEDC-4ED4-9286-C582-C562FCC120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365" y="2968243"/>
                <a:ext cx="7321775" cy="1070165"/>
              </a:xfrm>
              <a:prstGeom prst="rect">
                <a:avLst/>
              </a:prstGeom>
              <a:blipFill>
                <a:blip r:embed="rId19"/>
                <a:stretch>
                  <a:fillRect l="-583" t="-3429" b="-5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547340A5-96AE-B8AF-CCB3-B995E28263D0}"/>
                  </a:ext>
                </a:extLst>
              </p:cNvPr>
              <p:cNvSpPr txBox="1"/>
              <p:nvPr/>
            </p:nvSpPr>
            <p:spPr>
              <a:xfrm>
                <a:off x="1031370" y="4460464"/>
                <a:ext cx="7226057" cy="14407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1867" dirty="0"/>
                  <a:t> </a:t>
                </a:r>
                <a14:m>
                  <m:oMath xmlns:m="http://schemas.openxmlformats.org/officeDocument/2006/math">
                    <m:r>
                      <a:rPr lang="en-US" altLang="zh-CN" sz="1867" i="1" smtClean="0">
                        <a:solidFill>
                          <a:srgbClr val="99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CN" sz="1867" i="1" smtClean="0">
                        <a:solidFill>
                          <a:srgbClr val="990000"/>
                        </a:solidFill>
                        <a:latin typeface="Cambria Math" panose="02040503050406030204" pitchFamily="18" charset="0"/>
                      </a:rPr>
                      <m:t>=2: </m:t>
                    </m:r>
                    <m:r>
                      <a:rPr lang="en-US" altLang="zh-CN" sz="1867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  <m:r>
                      <a:rPr lang="en-US" altLang="zh-CN" sz="1867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𝜗</m:t>
                    </m:r>
                    <m:r>
                      <a:rPr lang="en-US" altLang="zh-CN" sz="1867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+2</m:t>
                    </m:r>
                    <m:d>
                      <m:dPr>
                        <m:ctrlPr>
                          <a:rPr lang="en-US" altLang="zh-CN" sz="186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86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  <m:sSup>
                          <m:sSupPr>
                            <m:ctrlPr>
                              <a:rPr lang="en-US" altLang="zh-CN" sz="1867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867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𝜗</m:t>
                            </m:r>
                          </m:e>
                          <m:sup>
                            <m:r>
                              <a:rPr lang="en-US" altLang="zh-CN" sz="1867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sz="186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altLang="zh-CN" sz="1867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867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𝜗</m:t>
                            </m:r>
                          </m:e>
                          <m:sup>
                            <m:r>
                              <a:rPr lang="en-US" altLang="zh-CN" sz="1867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n-US" altLang="zh-CN" sz="1867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−3</m:t>
                    </m:r>
                    <m:r>
                      <a:rPr lang="en-US" altLang="zh-CN" sz="1867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𝛽𝜗</m:t>
                    </m:r>
                    <m:r>
                      <a:rPr lang="en-US" altLang="zh-CN" sz="1867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</m:t>
                    </m:r>
                    <m:r>
                      <a:rPr lang="en-US" altLang="zh-CN" sz="1867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  <m:r>
                      <a:rPr lang="en-US" altLang="zh-CN" sz="1867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altLang="zh-CN" sz="1867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altLang="zh-CN" sz="1867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𝒂</m:t>
                    </m:r>
                    <m:r>
                      <a:rPr lang="en-US" altLang="zh-CN" sz="1867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</m:t>
                    </m:r>
                    <m:d>
                      <m:dPr>
                        <m:ctrlPr>
                          <a:rPr lang="en-US" altLang="zh-CN" sz="186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867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  <m:r>
                          <a:rPr lang="en-US" altLang="zh-CN" sz="186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altLang="zh-CN" sz="1867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𝝎</m:t>
                        </m:r>
                      </m:e>
                    </m:d>
                  </m:oMath>
                </a14:m>
                <a:endParaRPr lang="en-US" altLang="zh-CN" sz="1867" dirty="0"/>
              </a:p>
              <a:p>
                <a:pPr>
                  <a:lnSpc>
                    <a:spcPct val="150000"/>
                  </a:lnSpc>
                </a:pPr>
                <a:r>
                  <a:rPr lang="en-US" altLang="zh-CN" sz="1867" dirty="0"/>
                  <a:t> </a:t>
                </a:r>
                <a14:m>
                  <m:oMath xmlns:m="http://schemas.openxmlformats.org/officeDocument/2006/math">
                    <m:r>
                      <a:rPr lang="en-US" altLang="zh-CN" sz="1867" i="1" smtClean="0">
                        <a:solidFill>
                          <a:srgbClr val="99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CN" sz="1867" i="1" smtClean="0">
                        <a:solidFill>
                          <a:srgbClr val="990000"/>
                        </a:solidFill>
                        <a:latin typeface="Cambria Math" panose="02040503050406030204" pitchFamily="18" charset="0"/>
                      </a:rPr>
                      <m:t>=3: </m:t>
                    </m:r>
                    <m:r>
                      <a:rPr lang="en-US" altLang="zh-CN" sz="1867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  <m:r>
                      <a:rPr lang="en-US" altLang="zh-CN" sz="1867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𝜗</m:t>
                    </m:r>
                    <m:r>
                      <a:rPr lang="en-US" altLang="zh-CN" sz="1867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+2</m:t>
                    </m:r>
                    <m:d>
                      <m:dPr>
                        <m:ctrlPr>
                          <a:rPr lang="en-US" altLang="zh-CN" sz="186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86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  <m:sSup>
                          <m:sSupPr>
                            <m:ctrlPr>
                              <a:rPr lang="en-US" altLang="zh-CN" sz="1867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867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𝜗</m:t>
                            </m:r>
                          </m:e>
                          <m:sup>
                            <m:r>
                              <a:rPr lang="en-US" altLang="zh-CN" sz="1867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sz="186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+3</m:t>
                        </m:r>
                        <m:sSup>
                          <m:sSupPr>
                            <m:ctrlPr>
                              <a:rPr lang="en-US" altLang="zh-CN" sz="1867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867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𝜗</m:t>
                            </m:r>
                          </m:e>
                          <m:sup>
                            <m:r>
                              <a:rPr lang="en-US" altLang="zh-CN" sz="1867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n-US" altLang="zh-CN" sz="1867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−6</m:t>
                    </m:r>
                    <m:r>
                      <a:rPr lang="en-US" altLang="zh-CN" sz="1867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𝛽𝜗</m:t>
                    </m:r>
                    <m:r>
                      <a:rPr lang="en-US" altLang="zh-CN" sz="1867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</m:t>
                    </m:r>
                    <m:r>
                      <a:rPr lang="en-US" altLang="zh-CN" sz="1867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  <m:r>
                      <a:rPr lang="en-US" altLang="zh-CN" sz="1867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altLang="zh-CN" sz="1867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en-US" altLang="zh-CN" sz="1867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Tr</m:t>
                    </m:r>
                    <m:d>
                      <m:dPr>
                        <m:ctrlPr>
                          <a:rPr lang="en-US" altLang="zh-CN" sz="186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sz="1867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867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𝑩</m:t>
                            </m:r>
                          </m:e>
                          <m:sup>
                            <m:r>
                              <a:rPr lang="en-US" altLang="zh-CN" sz="1867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𝟑</m:t>
                            </m:r>
                          </m:sup>
                        </m:sSup>
                      </m:e>
                    </m:d>
                    <m:r>
                      <a:rPr lang="en-US" altLang="zh-CN" sz="1867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altLang="zh-CN" sz="1867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𝒂</m:t>
                    </m:r>
                    <m:r>
                      <a:rPr lang="en-US" altLang="zh-CN" sz="1867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</m:t>
                    </m:r>
                    <m:d>
                      <m:dPr>
                        <m:ctrlPr>
                          <a:rPr lang="en-US" altLang="zh-CN" sz="186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867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  <m:r>
                          <a:rPr lang="en-US" altLang="zh-CN" sz="186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altLang="zh-CN" sz="1867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𝝎</m:t>
                        </m:r>
                      </m:e>
                    </m:d>
                  </m:oMath>
                </a14:m>
                <a:r>
                  <a:rPr lang="zh-CN" altLang="en-US" sz="1867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867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  <m:r>
                      <a:rPr lang="en-US" altLang="zh-CN" sz="1867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𝜗</m:t>
                    </m:r>
                    <m:r>
                      <a:rPr lang="en-US" altLang="zh-CN" sz="1867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186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6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sz="186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sz="1867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𝜗</m:t>
                    </m:r>
                    <m:r>
                      <a:rPr lang="en-US" altLang="zh-CN" sz="1867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altLang="zh-CN" sz="186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67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</m:e>
                      <m:sup>
                        <m:r>
                          <a:rPr lang="en-US" altLang="zh-CN" sz="186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altLang="zh-CN" sz="186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sz="1867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867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altLang="zh-CN" sz="1867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sz="186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𝜗</m:t>
                        </m:r>
                      </m:e>
                    </m:d>
                    <m:r>
                      <a:rPr lang="en-US" altLang="zh-CN" sz="1867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altLang="zh-CN" sz="1867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𝒂</m:t>
                    </m:r>
                    <m:r>
                      <a:rPr lang="en-US" altLang="zh-CN" sz="1867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</m:t>
                    </m:r>
                    <m:r>
                      <a:rPr lang="en-US" altLang="zh-CN" sz="1867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</m:t>
                    </m:r>
                    <m:r>
                      <a:rPr lang="en-US" altLang="zh-CN" sz="1867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𝜗</m:t>
                    </m:r>
                  </m:oMath>
                </a14:m>
                <a:endParaRPr lang="zh-CN" altLang="en-US" sz="1867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547340A5-96AE-B8AF-CCB3-B995E28263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370" y="4460464"/>
                <a:ext cx="7226057" cy="1440779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文本框 14">
            <a:extLst>
              <a:ext uri="{FF2B5EF4-FFF2-40B4-BE49-F238E27FC236}">
                <a16:creationId xmlns:a16="http://schemas.microsoft.com/office/drawing/2014/main" id="{4B8E01AA-2FCE-BB00-3770-6D9BE56FD251}"/>
              </a:ext>
            </a:extLst>
          </p:cNvPr>
          <p:cNvSpPr txBox="1"/>
          <p:nvPr/>
        </p:nvSpPr>
        <p:spPr>
          <a:xfrm>
            <a:off x="790365" y="5978050"/>
            <a:ext cx="89023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Source: 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surface deformatio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vortical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mode.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5021D61-F6B8-2C79-7302-0318AF6CEAA3}"/>
              </a:ext>
            </a:extLst>
          </p:cNvPr>
          <p:cNvSpPr txBox="1"/>
          <p:nvPr/>
        </p:nvSpPr>
        <p:spPr>
          <a:xfrm>
            <a:off x="5879985" y="4018386"/>
            <a:ext cx="27861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Isentropic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zh-CN" alt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inviscid</a:t>
            </a:r>
            <a:endParaRPr lang="zh-CN" alt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R">
            <a:hlinkClick r:id="" action="ppaction://media"/>
            <a:extLst>
              <a:ext uri="{FF2B5EF4-FFF2-40B4-BE49-F238E27FC236}">
                <a16:creationId xmlns:a16="http://schemas.microsoft.com/office/drawing/2014/main" id="{FA5C49EE-2C15-2158-AB68-DB899418EF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370819" y="836820"/>
            <a:ext cx="1541446" cy="1980000"/>
          </a:xfrm>
          <a:prstGeom prst="rect">
            <a:avLst/>
          </a:prstGeom>
        </p:spPr>
      </p:pic>
      <p:pic>
        <p:nvPicPr>
          <p:cNvPr id="19" name="P">
            <a:hlinkClick r:id="" action="ppaction://media"/>
            <a:extLst>
              <a:ext uri="{FF2B5EF4-FFF2-40B4-BE49-F238E27FC236}">
                <a16:creationId xmlns:a16="http://schemas.microsoft.com/office/drawing/2014/main" id="{A61649FC-0877-2F84-FCFA-89D18B4AC40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0058672" y="862530"/>
            <a:ext cx="1459619" cy="192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4E0A2CBA-DB76-6C2B-44FB-8B17C3384B01}"/>
                  </a:ext>
                </a:extLst>
              </p:cNvPr>
              <p:cNvSpPr txBox="1"/>
              <p:nvPr/>
            </p:nvSpPr>
            <p:spPr>
              <a:xfrm>
                <a:off x="9470115" y="1364234"/>
                <a:ext cx="3701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ℛ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4E0A2CBA-DB76-6C2B-44FB-8B17C3384B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0115" y="1364234"/>
                <a:ext cx="370145" cy="369332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0E44FAA7-5FE2-7BF3-C62B-4C29E236FE4F}"/>
                  </a:ext>
                </a:extLst>
              </p:cNvPr>
              <p:cNvSpPr txBox="1"/>
              <p:nvPr/>
            </p:nvSpPr>
            <p:spPr>
              <a:xfrm>
                <a:off x="10933766" y="1383471"/>
                <a:ext cx="59006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𝒫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0E44FAA7-5FE2-7BF3-C62B-4C29E236FE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3766" y="1383471"/>
                <a:ext cx="590063" cy="369332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文本框 21">
            <a:extLst>
              <a:ext uri="{FF2B5EF4-FFF2-40B4-BE49-F238E27FC236}">
                <a16:creationId xmlns:a16="http://schemas.microsoft.com/office/drawing/2014/main" id="{C053AE76-8D5F-4BCF-A453-0334B660090C}"/>
              </a:ext>
            </a:extLst>
          </p:cNvPr>
          <p:cNvSpPr txBox="1"/>
          <p:nvPr/>
        </p:nvSpPr>
        <p:spPr>
          <a:xfrm>
            <a:off x="8866613" y="1317207"/>
            <a:ext cx="42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</a:rPr>
              <a:t>A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C1BE8A71-8E5B-74DA-1684-E1D04D552346}"/>
              </a:ext>
            </a:extLst>
          </p:cNvPr>
          <p:cNvSpPr txBox="1"/>
          <p:nvPr/>
        </p:nvSpPr>
        <p:spPr>
          <a:xfrm>
            <a:off x="9125201" y="2105953"/>
            <a:ext cx="42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</a:rPr>
              <a:t>B</a:t>
            </a:r>
            <a:endParaRPr lang="zh-CN" altLang="en-US" dirty="0">
              <a:solidFill>
                <a:srgbClr val="0000FF"/>
              </a:solidFill>
            </a:endParaRPr>
          </a:p>
        </p:txBody>
      </p:sp>
      <p:pic>
        <p:nvPicPr>
          <p:cNvPr id="24" name="H">
            <a:hlinkClick r:id="" action="ppaction://media"/>
            <a:extLst>
              <a:ext uri="{FF2B5EF4-FFF2-40B4-BE49-F238E27FC236}">
                <a16:creationId xmlns:a16="http://schemas.microsoft.com/office/drawing/2014/main" id="{9B921FB0-824C-2C93-1A79-E9811A648A84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8401828" y="2577694"/>
            <a:ext cx="1531175" cy="19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DA1BDC74-F404-5195-183C-7DC2997D98EB}"/>
                  </a:ext>
                </a:extLst>
              </p:cNvPr>
              <p:cNvSpPr txBox="1"/>
              <p:nvPr/>
            </p:nvSpPr>
            <p:spPr>
              <a:xfrm>
                <a:off x="9439636" y="3108184"/>
                <a:ext cx="4726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ℋ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DA1BDC74-F404-5195-183C-7DC2997D98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9636" y="3108184"/>
                <a:ext cx="472629" cy="369332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dila">
            <a:hlinkClick r:id="" action="ppaction://media"/>
            <a:extLst>
              <a:ext uri="{FF2B5EF4-FFF2-40B4-BE49-F238E27FC236}">
                <a16:creationId xmlns:a16="http://schemas.microsoft.com/office/drawing/2014/main" id="{4FF3E4A3-D50B-76A3-7056-84D88EA1F4FF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0078291" y="2553329"/>
            <a:ext cx="1440000" cy="19239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4460AAD6-C0B6-E6A4-D6F9-B2182E31891C}"/>
                  </a:ext>
                </a:extLst>
              </p:cNvPr>
              <p:cNvSpPr txBox="1"/>
              <p:nvPr/>
            </p:nvSpPr>
            <p:spPr>
              <a:xfrm>
                <a:off x="11041301" y="3084243"/>
                <a:ext cx="508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𝜗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4460AAD6-C0B6-E6A4-D6F9-B2182E3189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1301" y="3084243"/>
                <a:ext cx="508000" cy="369332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vor">
            <a:hlinkClick r:id="" action="ppaction://media"/>
            <a:extLst>
              <a:ext uri="{FF2B5EF4-FFF2-40B4-BE49-F238E27FC236}">
                <a16:creationId xmlns:a16="http://schemas.microsoft.com/office/drawing/2014/main" id="{6F59719C-0576-1176-DF47-8A927AAE7AFD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8472265" y="4339057"/>
            <a:ext cx="1440000" cy="1923957"/>
          </a:xfrm>
          <a:prstGeom prst="rect">
            <a:avLst/>
          </a:prstGeom>
        </p:spPr>
      </p:pic>
      <p:pic>
        <p:nvPicPr>
          <p:cNvPr id="29" name="s">
            <a:hlinkClick r:id="" action="ppaction://media"/>
            <a:extLst>
              <a:ext uri="{FF2B5EF4-FFF2-40B4-BE49-F238E27FC236}">
                <a16:creationId xmlns:a16="http://schemas.microsoft.com/office/drawing/2014/main" id="{279FF086-9CCD-6C60-12C9-6EED148FC238}"/>
              </a:ext>
            </a:extLst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0101667" y="4339057"/>
            <a:ext cx="1440000" cy="19239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07ADE9B7-2187-814E-CB24-5159043E9718}"/>
                  </a:ext>
                </a:extLst>
              </p:cNvPr>
              <p:cNvSpPr txBox="1"/>
              <p:nvPr/>
            </p:nvSpPr>
            <p:spPr>
              <a:xfrm>
                <a:off x="9336225" y="4885846"/>
                <a:ext cx="7537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07ADE9B7-2187-814E-CB24-5159043E97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6225" y="4885846"/>
                <a:ext cx="753712" cy="369332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EFD73168-75EB-809C-E313-E90457A9CEDF}"/>
                  </a:ext>
                </a:extLst>
              </p:cNvPr>
              <p:cNvSpPr txBox="1"/>
              <p:nvPr/>
            </p:nvSpPr>
            <p:spPr>
              <a:xfrm>
                <a:off x="11115138" y="4887234"/>
                <a:ext cx="42161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EFD73168-75EB-809C-E313-E90457A9CE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5138" y="4887234"/>
                <a:ext cx="421616" cy="369332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图片 31">
            <a:extLst>
              <a:ext uri="{FF2B5EF4-FFF2-40B4-BE49-F238E27FC236}">
                <a16:creationId xmlns:a16="http://schemas.microsoft.com/office/drawing/2014/main" id="{B6227B95-1A1D-D8A4-9F36-062E2451B2BE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8218055" y="6133376"/>
            <a:ext cx="3782355" cy="17313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E04C83FF-2313-E91F-3DC6-4ADCD1EA6483}"/>
              </a:ext>
            </a:extLst>
          </p:cNvPr>
          <p:cNvSpPr txBox="1"/>
          <p:nvPr/>
        </p:nvSpPr>
        <p:spPr>
          <a:xfrm>
            <a:off x="9480235" y="6165190"/>
            <a:ext cx="19441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Fluid Mech.</a:t>
            </a:r>
            <a:r>
              <a:rPr lang="en-US" altLang="zh-CN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2020</a:t>
            </a:r>
            <a:endParaRPr lang="zh-CN" altLang="en-US" sz="1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506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8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80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50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50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50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video>
              <p:cMediaNode vol="80000">
                <p:cTn id="18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  <p:video>
              <p:cMediaNode vol="80000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85B4D13-E65D-493E-A008-31A3CF2ED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9597" y="1916895"/>
            <a:ext cx="11592805" cy="3168220"/>
          </a:xfrm>
        </p:spPr>
        <p:txBody>
          <a:bodyPr>
            <a:noAutofit/>
          </a:bodyPr>
          <a:lstStyle/>
          <a:p>
            <a:r>
              <a:rPr lang="en-US" altLang="zh-CN" sz="4000" dirty="0">
                <a:latin typeface="Arial" panose="020B0604020202020204" pitchFamily="34" charset="0"/>
                <a:cs typeface="Arial" panose="020B0604020202020204" pitchFamily="34" charset="0"/>
              </a:rPr>
              <a:t>Splitting and coupling in vortex dynamics</a:t>
            </a:r>
          </a:p>
          <a:p>
            <a:endParaRPr lang="en-US" altLang="zh-CN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4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Magnetic-vortical interactions on magnetic splitting</a:t>
            </a:r>
            <a:endParaRPr lang="zh-CN" altLang="en-US" sz="40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679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灯片编号占位符 4">
            <a:extLst>
              <a:ext uri="{FF2B5EF4-FFF2-40B4-BE49-F238E27FC236}">
                <a16:creationId xmlns:a16="http://schemas.microsoft.com/office/drawing/2014/main" id="{F9180D4F-07FE-804C-0D9B-F938D42A9B47}"/>
              </a:ext>
            </a:extLst>
          </p:cNvPr>
          <p:cNvSpPr txBox="1">
            <a:spLocks/>
          </p:cNvSpPr>
          <p:nvPr/>
        </p:nvSpPr>
        <p:spPr>
          <a:xfrm>
            <a:off x="3432175" y="6492875"/>
            <a:ext cx="2844800" cy="365125"/>
          </a:xfrm>
          <a:prstGeom prst="rect">
            <a:avLst/>
          </a:prstGeom>
          <a:ln/>
        </p:spPr>
        <p:txBody>
          <a:bodyPr vert="horz" lIns="91431" tIns="45716" rIns="91431" bIns="45716" rtlCol="0" anchor="ctr" anchorCtr="0"/>
          <a:lstStyle>
            <a:defPPr>
              <a:defRPr lang="zh-CN"/>
            </a:defPPr>
            <a:lvl1pPr marL="0" lvl="0" indent="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609600" lvl="1" indent="-1524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1219200" lvl="2" indent="-3048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828800" lvl="3" indent="-4572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2438400" lvl="4" indent="-6096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/>
            <a:fld id="{9A0DB2DC-4C9A-4742-B13C-FB6460FD3503}" type="slidenum">
              <a:rPr lang="" altLang="en-US" sz="1600" smtClean="0">
                <a:solidFill>
                  <a:schemeClr val="bg1"/>
                </a:solidFill>
                <a:cs typeface="Arial" panose="020B0604020202020204" pitchFamily="34" charset="0"/>
              </a:rPr>
              <a:pPr algn="r" eaLnBrk="1" hangingPunct="1"/>
              <a:t>13</a:t>
            </a:fld>
            <a:endParaRPr lang="" altLang="en-US" sz="16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9E05EEA-CF51-B1BF-8540-02A6B4035E0A}"/>
              </a:ext>
            </a:extLst>
          </p:cNvPr>
          <p:cNvSpPr txBox="1"/>
          <p:nvPr/>
        </p:nvSpPr>
        <p:spPr>
          <a:xfrm>
            <a:off x="1055650" y="188775"/>
            <a:ext cx="864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6E8CDC7-2313-410A-9D5E-6F1B9BAA57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5" r="12759" b="1834"/>
          <a:stretch/>
        </p:blipFill>
        <p:spPr>
          <a:xfrm>
            <a:off x="8648360" y="2852960"/>
            <a:ext cx="2651759" cy="2160000"/>
          </a:xfrm>
          <a:prstGeom prst="rect">
            <a:avLst/>
          </a:prstGeom>
        </p:spPr>
      </p:pic>
      <p:sp>
        <p:nvSpPr>
          <p:cNvPr id="8" name="Rectangle 14">
            <a:extLst>
              <a:ext uri="{FF2B5EF4-FFF2-40B4-BE49-F238E27FC236}">
                <a16:creationId xmlns:a16="http://schemas.microsoft.com/office/drawing/2014/main" id="{D03338C6-0272-BC8E-3308-237EF6F9E4AA}"/>
              </a:ext>
            </a:extLst>
          </p:cNvPr>
          <p:cNvSpPr/>
          <p:nvPr/>
        </p:nvSpPr>
        <p:spPr>
          <a:xfrm>
            <a:off x="8307188" y="5014714"/>
            <a:ext cx="3388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Coronal ring with closed magnetic flux</a:t>
            </a:r>
          </a:p>
          <a:p>
            <a:pPr algn="ctr"/>
            <a:r>
              <a:rPr lang="en-US" altLang="zh-CN" sz="12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(Coronal ring with closed magnetic flux, NASA)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6523473-8236-72C3-749A-CAB252B41263}"/>
              </a:ext>
            </a:extLst>
          </p:cNvPr>
          <p:cNvSpPr txBox="1"/>
          <p:nvPr/>
        </p:nvSpPr>
        <p:spPr>
          <a:xfrm>
            <a:off x="407606" y="1224601"/>
            <a:ext cx="108925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SzPct val="80000"/>
              <a:buFont typeface="Wingdings" panose="05000000000000000000" pitchFamily="2" charset="2"/>
              <a:buChar char="p"/>
            </a:pP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Plasma, widely found in stellar systems and intergalactic space, undergoing highly nonlinear fluid-magnetic interactions, resulting in complex physical evolution processes.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80000"/>
              <a:buFont typeface="Wingdings" panose="05000000000000000000" pitchFamily="2" charset="2"/>
              <a:buChar char="p"/>
            </a:pP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Magnetohydrodynamics provides insights into plasma behavior by treating it as a continuous medium.</a:t>
            </a:r>
          </a:p>
        </p:txBody>
      </p:sp>
      <p:pic>
        <p:nvPicPr>
          <p:cNvPr id="14" name="Picture 4" descr="Related image">
            <a:extLst>
              <a:ext uri="{FF2B5EF4-FFF2-40B4-BE49-F238E27FC236}">
                <a16:creationId xmlns:a16="http://schemas.microsoft.com/office/drawing/2014/main" id="{CF0D0DA2-A54C-5F73-3D0F-FD68A55FD0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r="20551"/>
          <a:stretch/>
        </p:blipFill>
        <p:spPr bwMode="auto">
          <a:xfrm>
            <a:off x="4737785" y="2852960"/>
            <a:ext cx="28802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EBBC7375-A2F4-410E-0DA2-DD67EEC161EC}"/>
              </a:ext>
            </a:extLst>
          </p:cNvPr>
          <p:cNvSpPr txBox="1"/>
          <p:nvPr/>
        </p:nvSpPr>
        <p:spPr>
          <a:xfrm>
            <a:off x="4266166" y="5014715"/>
            <a:ext cx="4021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Earth's magnetosphere and the solar wind</a:t>
            </a:r>
          </a:p>
          <a:p>
            <a:pPr algn="ctr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(Magnetopause-to-Aurora Global Exploration, NASA)</a:t>
            </a:r>
            <a:endParaRPr lang="zh-CN" altLang="en-US" sz="1200" dirty="0"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5F52A9F3-8414-DAEB-1A45-40EB9AD4A2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8269"/>
          <a:stretch/>
        </p:blipFill>
        <p:spPr>
          <a:xfrm>
            <a:off x="1055650" y="2852960"/>
            <a:ext cx="2651760" cy="2160000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094CDABE-364C-2B93-F0F3-1E211AA8A6B1}"/>
              </a:ext>
            </a:extLst>
          </p:cNvPr>
          <p:cNvSpPr txBox="1"/>
          <p:nvPr/>
        </p:nvSpPr>
        <p:spPr>
          <a:xfrm>
            <a:off x="407604" y="5673319"/>
            <a:ext cx="11376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SzPct val="80000"/>
              <a:buFont typeface="Wingdings" panose="05000000000000000000" pitchFamily="2" charset="2"/>
              <a:buChar char="p"/>
            </a:pP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Nonlinear interactions lead to complex evolution in the topology of magnetic structures and flow structures.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E8BC0DAC-444F-E30C-502C-957D62DE0FC3}"/>
              </a:ext>
            </a:extLst>
          </p:cNvPr>
          <p:cNvSpPr txBox="1"/>
          <p:nvPr/>
        </p:nvSpPr>
        <p:spPr>
          <a:xfrm>
            <a:off x="670904" y="5012960"/>
            <a:ext cx="35314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X-ray images visualizing magnetic reconnection field line structures in solar flares</a:t>
            </a:r>
            <a:endParaRPr lang="en-US" altLang="zh-CN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(Solar Dynamics Observatory, NASA)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1771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06523473-8236-72C3-749A-CAB252B41263}"/>
              </a:ext>
            </a:extLst>
          </p:cNvPr>
          <p:cNvSpPr txBox="1"/>
          <p:nvPr/>
        </p:nvSpPr>
        <p:spPr>
          <a:xfrm>
            <a:off x="407606" y="1224601"/>
            <a:ext cx="1089251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SzPct val="80000"/>
              <a:buFont typeface="Wingdings" panose="05000000000000000000" pitchFamily="2" charset="2"/>
              <a:buChar char="p"/>
            </a:pP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Twisting has an impact on the evolution of magnetic knots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80000"/>
              <a:buFont typeface="Wingdings" panose="05000000000000000000" pitchFamily="2" charset="2"/>
              <a:buChar char="p"/>
            </a:pP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effect of twist on the tube splitting is elucidated by the phase portrait of the Lorentz force projected onto the divergence-free space</a:t>
            </a:r>
          </a:p>
        </p:txBody>
      </p:sp>
      <p:sp>
        <p:nvSpPr>
          <p:cNvPr id="11" name="灯片编号占位符 4">
            <a:extLst>
              <a:ext uri="{FF2B5EF4-FFF2-40B4-BE49-F238E27FC236}">
                <a16:creationId xmlns:a16="http://schemas.microsoft.com/office/drawing/2014/main" id="{F9180D4F-07FE-804C-0D9B-F938D42A9B47}"/>
              </a:ext>
            </a:extLst>
          </p:cNvPr>
          <p:cNvSpPr txBox="1">
            <a:spLocks/>
          </p:cNvSpPr>
          <p:nvPr/>
        </p:nvSpPr>
        <p:spPr>
          <a:xfrm>
            <a:off x="3432175" y="6492875"/>
            <a:ext cx="2844800" cy="365125"/>
          </a:xfrm>
          <a:prstGeom prst="rect">
            <a:avLst/>
          </a:prstGeom>
          <a:ln/>
        </p:spPr>
        <p:txBody>
          <a:bodyPr vert="horz" lIns="91431" tIns="45716" rIns="91431" bIns="45716" rtlCol="0" anchor="ctr" anchorCtr="0"/>
          <a:lstStyle>
            <a:defPPr>
              <a:defRPr lang="zh-CN"/>
            </a:defPPr>
            <a:lvl1pPr marL="0" lvl="0" indent="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609600" lvl="1" indent="-1524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1219200" lvl="2" indent="-3048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828800" lvl="3" indent="-4572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2438400" lvl="4" indent="-6096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/>
            <a:fld id="{9A0DB2DC-4C9A-4742-B13C-FB6460FD3503}" type="slidenum">
              <a:rPr lang="" altLang="en-US" sz="1600" smtClean="0">
                <a:solidFill>
                  <a:schemeClr val="bg1"/>
                </a:solidFill>
                <a:cs typeface="Arial" panose="020B0604020202020204" pitchFamily="34" charset="0"/>
              </a:rPr>
              <a:pPr algn="r" eaLnBrk="1" hangingPunct="1"/>
              <a:t>14</a:t>
            </a:fld>
            <a:endParaRPr lang="" altLang="en-US" sz="16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9E05EEA-CF51-B1BF-8540-02A6B4035E0A}"/>
              </a:ext>
            </a:extLst>
          </p:cNvPr>
          <p:cNvSpPr txBox="1"/>
          <p:nvPr/>
        </p:nvSpPr>
        <p:spPr>
          <a:xfrm>
            <a:off x="1055650" y="188775"/>
            <a:ext cx="864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Previous research on magnetic splitting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B1057E0-F8DF-48A5-8E51-AAACF9A64F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065" y="2350734"/>
            <a:ext cx="3240000" cy="240468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0BBE123-504D-4C64-A96D-92B639016B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986" y="2558058"/>
            <a:ext cx="5904410" cy="1990040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B60AD14B-6C6D-41A2-AC5A-24E22E08D56E}"/>
              </a:ext>
            </a:extLst>
          </p:cNvPr>
          <p:cNvSpPr txBox="1"/>
          <p:nvPr/>
        </p:nvSpPr>
        <p:spPr>
          <a:xfrm>
            <a:off x="1055650" y="4558115"/>
            <a:ext cx="53283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Xiong &amp; Y. Yang, </a:t>
            </a:r>
            <a:r>
              <a:rPr lang="en-US" altLang="zh-CN" sz="14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Fluid Mech</a:t>
            </a:r>
            <a:r>
              <a:rPr lang="en-US" altLang="zh-CN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2019</a:t>
            </a:r>
            <a:endParaRPr lang="zh-CN" altLang="en-US" sz="1400" dirty="0">
              <a:solidFill>
                <a:schemeClr val="accent1"/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30CB026-DBD0-9BD8-90FE-91B2ED154367}"/>
              </a:ext>
            </a:extLst>
          </p:cNvPr>
          <p:cNvSpPr txBox="1"/>
          <p:nvPr/>
        </p:nvSpPr>
        <p:spPr>
          <a:xfrm>
            <a:off x="407604" y="5085115"/>
            <a:ext cx="1137679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SzPct val="80000"/>
              <a:buFont typeface="Wingdings" panose="05000000000000000000" pitchFamily="2" charset="2"/>
              <a:buChar char="p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Question: How do vortices affect the magnetic splitting? 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the evolution of magnetic/vortex tubes in MHD flow, in particular how vortices influence MHD flows through their interaction with magnetic fields. </a:t>
            </a:r>
          </a:p>
        </p:txBody>
      </p:sp>
    </p:spTree>
    <p:extLst>
      <p:ext uri="{BB962C8B-B14F-4D97-AF65-F5344CB8AC3E}">
        <p14:creationId xmlns:p14="http://schemas.microsoft.com/office/powerpoint/2010/main" val="41222745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0E67132B-70AB-B160-E929-9FB190755021}"/>
                  </a:ext>
                </a:extLst>
              </p:cNvPr>
              <p:cNvSpPr txBox="1"/>
              <p:nvPr/>
            </p:nvSpPr>
            <p:spPr>
              <a:xfrm>
                <a:off x="407606" y="1052835"/>
                <a:ext cx="10584734" cy="54171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SzPct val="80000"/>
                  <a:buFont typeface="Wingdings" panose="05000000000000000000" pitchFamily="2" charset="2"/>
                  <a:buChar char="p"/>
                </a:pPr>
                <a:r>
                  <a:rPr lang="en-US" altLang="zh-CN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Incompressible MHD equations</a:t>
                </a: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  <a:buSzPct val="8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𝜕</m:t>
                          </m:r>
                          <m:r>
                            <a:rPr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𝑢</m:t>
                          </m:r>
                        </m:num>
                        <m:den>
                          <m:r>
                            <a:rPr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𝜕</m:t>
                          </m:r>
                          <m:r>
                            <a:rPr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𝑡</m:t>
                          </m:r>
                        </m:den>
                      </m:f>
                      <m:r>
                        <a:rPr lang="en-US" altLang="zh-CN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altLang="zh-CN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𝑢</m:t>
                      </m:r>
                      <m:r>
                        <a:rPr lang="en-US" altLang="zh-CN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⋅</m:t>
                      </m:r>
                      <m:r>
                        <m:rPr>
                          <m:sty m:val="p"/>
                        </m:rPr>
                        <a:rPr lang="en-US" altLang="zh-CN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∇</m:t>
                      </m:r>
                      <m:r>
                        <a:rPr lang="en-US" altLang="zh-CN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=−</m:t>
                      </m:r>
                      <m:f>
                        <m:fPr>
                          <m:ctrlPr>
                            <a:rPr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altLang="zh-CN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𝜌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altLang="zh-CN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∇</m:t>
                      </m:r>
                      <m:r>
                        <a:rPr lang="en-US" altLang="zh-CN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𝑝</m:t>
                      </m:r>
                      <m:r>
                        <a:rPr lang="en-US" altLang="zh-CN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altLang="zh-CN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𝑗</m:t>
                      </m:r>
                      <m:r>
                        <a:rPr lang="en-US" altLang="zh-CN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  <m:r>
                        <a:rPr lang="en-US" altLang="zh-CN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altLang="zh-CN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altLang="zh-CN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𝜈</m:t>
                      </m:r>
                      <m:sSup>
                        <m:sSupPr>
                          <m:ctrlPr>
                            <a:rPr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∇</m:t>
                          </m:r>
                        </m:e>
                        <m:sup>
                          <m:r>
                            <a:rPr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𝑢</m:t>
                      </m:r>
                    </m:oMath>
                  </m:oMathPara>
                </a14:m>
                <a:endParaRPr lang="en-US" altLang="zh-CN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  <a:buSzPct val="8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𝜕</m:t>
                          </m:r>
                          <m:r>
                            <a:rPr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𝑏</m:t>
                          </m:r>
                        </m:num>
                        <m:den>
                          <m:r>
                            <a:rPr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𝜕</m:t>
                          </m:r>
                          <m:r>
                            <a:rPr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𝑡</m:t>
                          </m:r>
                        </m:den>
                      </m:f>
                      <m:r>
                        <a:rPr lang="en-US" altLang="zh-CN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CN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∇</m:t>
                      </m:r>
                      <m:r>
                        <a:rPr lang="en-US" altLang="zh-CN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  <m:d>
                        <m:dPr>
                          <m:ctrlPr>
                            <a:rPr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𝑢</m:t>
                          </m:r>
                          <m:r>
                            <a:rPr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𝑏</m:t>
                          </m:r>
                        </m:e>
                      </m:d>
                      <m:r>
                        <a:rPr lang="en-US" altLang="zh-CN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altLang="zh-CN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𝜂</m:t>
                      </m:r>
                      <m:sSup>
                        <m:sSupPr>
                          <m:ctrlPr>
                            <a:rPr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∇</m:t>
                          </m:r>
                        </m:e>
                        <m:sup>
                          <m:r>
                            <a:rPr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𝑏</m:t>
                      </m:r>
                    </m:oMath>
                  </m:oMathPara>
                </a14:m>
                <a:endParaRPr lang="en-US" altLang="zh-CN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  <a:buSzPct val="8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∇</m:t>
                      </m:r>
                      <m:r>
                        <a:rPr lang="en-US" altLang="zh-CN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⋅</m:t>
                      </m:r>
                      <m:r>
                        <a:rPr lang="en-US" altLang="zh-CN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𝑢</m:t>
                      </m:r>
                      <m:r>
                        <a:rPr lang="en-US" altLang="zh-CN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=0,       </m:t>
                      </m:r>
                      <m:r>
                        <m:rPr>
                          <m:sty m:val="p"/>
                        </m:rPr>
                        <a:rPr lang="en-US" altLang="zh-CN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∇</m:t>
                      </m:r>
                      <m:r>
                        <a:rPr lang="en-US" altLang="zh-CN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⋅</m:t>
                      </m:r>
                      <m:r>
                        <a:rPr lang="en-US" altLang="zh-CN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altLang="zh-CN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=0</m:t>
                      </m:r>
                    </m:oMath>
                  </m:oMathPara>
                </a14:m>
                <a:endParaRPr lang="en-US" altLang="zh-CN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SzPct val="80000"/>
                  <a:buFont typeface="Wingdings" panose="05000000000000000000" pitchFamily="2" charset="2"/>
                  <a:buChar char="p"/>
                </a:pPr>
                <a:r>
                  <a:rPr lang="en-US" altLang="zh-CN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DNS is performed in the periodic box of side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𝜋</m:t>
                    </m:r>
                  </m:oMath>
                </a14:m>
                <a:r>
                  <a:rPr lang="zh-CN" alt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using a standard pseudo-spectral method</a:t>
                </a:r>
              </a:p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SzPct val="80000"/>
                  <a:buFont typeface="Wingdings" panose="05000000000000000000" pitchFamily="2" charset="2"/>
                  <a:buChar char="p"/>
                </a:pPr>
                <a:r>
                  <a:rPr lang="en-US" altLang="zh-CN" sz="2000" b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Parameters: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𝜈</m:t>
                    </m:r>
                    <m:r>
                      <a:rPr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  <m:r>
                      <a:rPr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=0.01,  </m:t>
                    </m:r>
                    <m:r>
                      <a:rPr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𝑅𝑒</m:t>
                    </m:r>
                    <m:r>
                      <a:rPr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𝑅</m:t>
                    </m:r>
                    <m:sSub>
                      <m:sSubPr>
                        <m:ctrlP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sub>
                    </m:sSub>
                    <m:r>
                      <a:rPr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=100</m:t>
                    </m:r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; G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rid points: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512</m:t>
                        </m:r>
                      </m:e>
                      <m:sup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altLang="zh-CN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SzPct val="80000"/>
                  <a:buFont typeface="Wingdings" panose="05000000000000000000" pitchFamily="2" charset="2"/>
                  <a:buChar char="p"/>
                </a:pP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Initial configuration: 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𝒄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𝜌</m:t>
                    </m:r>
                    <m:func>
                      <m:func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</m:func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𝜌</m:t>
                    </m:r>
                    <m:func>
                      <m:func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func>
                  </m:oMath>
                </a14:m>
                <a:endParaRPr lang="en-US" altLang="zh-CN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800100" lvl="1" indent="-342900">
                  <a:spcBef>
                    <a:spcPts val="600"/>
                  </a:spcBef>
                  <a:spcAft>
                    <a:spcPts val="600"/>
                  </a:spcAft>
                  <a:buClr>
                    <a:schemeClr val="bg1"/>
                  </a:buClr>
                  <a:buSzPct val="8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sub>
                    </m:sSub>
                    <m:d>
                      <m:dPr>
                        <m:ctrlP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𝜁</m:t>
                        </m:r>
                      </m:e>
                    </m:d>
                    <m:r>
                      <a:rPr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𝜋</m:t>
                    </m:r>
                    <m:r>
                      <a:rPr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d>
                      <m:dPr>
                        <m:begChr m:val="["/>
                        <m:endChr m:val="]"/>
                        <m:ctrlP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1+0.5</m:t>
                        </m:r>
                        <m:func>
                          <m:funcPr>
                            <m:ctrlP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zh-CN" sz="20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altLang="zh-CN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  <m:r>
                                  <a:rPr lang="en-US" altLang="zh-CN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𝜁</m:t>
                                </m:r>
                              </m:e>
                            </m:d>
                          </m:e>
                        </m:func>
                      </m:e>
                    </m:d>
                    <m:func>
                      <m:funcPr>
                        <m:ctrlP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(</m:t>
                        </m:r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𝜁</m:t>
                        </m:r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)</m:t>
                        </m:r>
                      </m:e>
                    </m:func>
                  </m:oMath>
                </a14:m>
                <a:endParaRPr lang="en-US" altLang="zh-CN" sz="20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800100" lvl="1" indent="-342900">
                  <a:spcBef>
                    <a:spcPts val="600"/>
                  </a:spcBef>
                  <a:spcAft>
                    <a:spcPts val="600"/>
                  </a:spcAft>
                  <a:buClr>
                    <a:schemeClr val="bg1"/>
                  </a:buClr>
                  <a:buSzPct val="8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sub>
                    </m:sSub>
                    <m:d>
                      <m:dPr>
                        <m:ctrlP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𝜁</m:t>
                        </m:r>
                      </m:e>
                    </m:d>
                    <m:r>
                      <a:rPr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𝜋</m:t>
                    </m:r>
                    <m:r>
                      <a:rPr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d>
                      <m:dPr>
                        <m:begChr m:val="["/>
                        <m:endChr m:val="]"/>
                        <m:ctrlP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1+0.5</m:t>
                        </m:r>
                        <m:func>
                          <m:funcPr>
                            <m:ctrlP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zh-CN" sz="20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altLang="zh-CN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  <m:r>
                                  <a:rPr lang="en-US" altLang="zh-CN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𝜁</m:t>
                                </m:r>
                              </m:e>
                            </m:d>
                          </m:e>
                        </m:func>
                      </m:e>
                    </m:d>
                    <m:func>
                      <m:funcPr>
                        <m:ctrlP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(</m:t>
                        </m:r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𝜁</m:t>
                        </m:r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)</m:t>
                        </m:r>
                      </m:e>
                    </m:func>
                  </m:oMath>
                </a14:m>
                <a:endParaRPr lang="en-US" altLang="zh-CN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800100" lvl="1" indent="-342900">
                  <a:spcBef>
                    <a:spcPts val="600"/>
                  </a:spcBef>
                  <a:spcAft>
                    <a:spcPts val="600"/>
                  </a:spcAft>
                  <a:buClr>
                    <a:schemeClr val="bg1"/>
                  </a:buClr>
                  <a:buSzPct val="8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𝑧</m:t>
                        </m:r>
                      </m:sub>
                    </m:sSub>
                    <m:d>
                      <m:dPr>
                        <m:ctrlP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𝜁</m:t>
                        </m:r>
                      </m:e>
                    </m:d>
                    <m:r>
                      <a:rPr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𝜋</m:t>
                    </m:r>
                    <m:r>
                      <a:rPr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−1.5−0.5</m:t>
                    </m:r>
                    <m:func>
                      <m:funcPr>
                        <m:ctrlP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(2</m:t>
                        </m:r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𝜁</m:t>
                        </m:r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)</m:t>
                        </m:r>
                      </m:e>
                    </m:func>
                  </m:oMath>
                </a14:m>
                <a:endParaRPr lang="en-US" altLang="zh-CN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spcBef>
                    <a:spcPts val="600"/>
                  </a:spcBef>
                  <a:spcAft>
                    <a:spcPts val="600"/>
                  </a:spcAft>
                  <a:buSzPct val="80000"/>
                  <a:buFont typeface="Wingdings" panose="05000000000000000000" pitchFamily="2" charset="2"/>
                  <a:buChar char="p"/>
                </a:pPr>
                <a:r>
                  <a:rPr lang="en-US" altLang="zh-CN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Vector field: 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𝒗</m:t>
                    </m:r>
                    <m:d>
                      <m:dPr>
                        <m:ctrlP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</m:t>
                        </m:r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, </m:t>
                        </m:r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𝜌</m:t>
                        </m:r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, </m:t>
                        </m:r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𝜃</m:t>
                        </m:r>
                      </m:e>
                    </m:d>
                    <m:r>
                      <a:rPr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altLang="zh-CN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Γ</m:t>
                    </m:r>
                    <m:r>
                      <a:rPr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𝜌</m:t>
                        </m:r>
                      </m:e>
                    </m:d>
                    <m:r>
                      <a:rPr lang="en-US" altLang="zh-CN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𝑻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𝜌</m:t>
                        </m:r>
                      </m:e>
                    </m:d>
                    <m:r>
                      <a:rPr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unc>
                      <m:funcPr>
                        <m:ctrlP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exp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altLang="zh-CN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𝜌</m:t>
                                </m:r>
                              </m:e>
                              <m:sup>
                                <m:r>
                                  <a:rPr lang="en-US" altLang="zh-CN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/(2</m:t>
                            </m:r>
                            <m:sSup>
                              <m:sSupPr>
                                <m:ctrlPr>
                                  <a:rPr lang="en-US" altLang="zh-CN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𝜎</m:t>
                                </m:r>
                              </m:e>
                              <m:sup>
                                <m:r>
                                  <a:rPr lang="en-US" altLang="zh-CN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)</m:t>
                            </m:r>
                          </m:e>
                        </m:d>
                      </m:e>
                    </m:func>
                    <m:r>
                      <a:rPr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/2</m:t>
                    </m:r>
                    <m:r>
                      <a:rPr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𝜋</m:t>
                    </m:r>
                    <m:sSup>
                      <m:sSupPr>
                        <m:ctrlP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𝜎</m:t>
                        </m:r>
                      </m:e>
                      <m:sup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zh-CN" alt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0E67132B-70AB-B160-E929-9FB1907550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606" y="1052835"/>
                <a:ext cx="10584734" cy="5417124"/>
              </a:xfrm>
              <a:prstGeom prst="rect">
                <a:avLst/>
              </a:prstGeom>
              <a:blipFill>
                <a:blip r:embed="rId3"/>
                <a:stretch>
                  <a:fillRect l="-230" t="-563" r="-288" b="-123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灯片编号占位符 4">
            <a:extLst>
              <a:ext uri="{FF2B5EF4-FFF2-40B4-BE49-F238E27FC236}">
                <a16:creationId xmlns:a16="http://schemas.microsoft.com/office/drawing/2014/main" id="{F9180D4F-07FE-804C-0D9B-F938D42A9B47}"/>
              </a:ext>
            </a:extLst>
          </p:cNvPr>
          <p:cNvSpPr txBox="1">
            <a:spLocks/>
          </p:cNvSpPr>
          <p:nvPr/>
        </p:nvSpPr>
        <p:spPr>
          <a:xfrm>
            <a:off x="3432175" y="6492875"/>
            <a:ext cx="2844800" cy="365125"/>
          </a:xfrm>
          <a:prstGeom prst="rect">
            <a:avLst/>
          </a:prstGeom>
          <a:ln/>
        </p:spPr>
        <p:txBody>
          <a:bodyPr vert="horz" lIns="91431" tIns="45716" rIns="91431" bIns="45716" rtlCol="0" anchor="ctr" anchorCtr="0"/>
          <a:lstStyle>
            <a:defPPr>
              <a:defRPr lang="zh-CN"/>
            </a:defPPr>
            <a:lvl1pPr marL="0" lvl="0" indent="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609600" lvl="1" indent="-1524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1219200" lvl="2" indent="-3048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828800" lvl="3" indent="-4572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2438400" lvl="4" indent="-6096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/>
            <a:fld id="{9A0DB2DC-4C9A-4742-B13C-FB6460FD3503}" type="slidenum">
              <a:rPr lang="" altLang="en-US" sz="1600" smtClean="0">
                <a:solidFill>
                  <a:schemeClr val="bg1"/>
                </a:solidFill>
                <a:cs typeface="Arial" panose="020B0604020202020204" pitchFamily="34" charset="0"/>
              </a:rPr>
              <a:pPr algn="r" eaLnBrk="1" hangingPunct="1"/>
              <a:t>15</a:t>
            </a:fld>
            <a:endParaRPr lang="" altLang="en-US" sz="16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DC5D356-A8D2-15BB-90BF-770A93F4A39C}"/>
              </a:ext>
            </a:extLst>
          </p:cNvPr>
          <p:cNvSpPr txBox="1"/>
          <p:nvPr/>
        </p:nvSpPr>
        <p:spPr>
          <a:xfrm>
            <a:off x="1055650" y="188775"/>
            <a:ext cx="864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DNS and initial configuration of MHD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E6C07A1-37C8-D82F-0EC0-E29E74B69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0160" y="4365065"/>
            <a:ext cx="3200964" cy="180000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FA7B93DA-D2C5-A6C3-473B-087795F2CD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093" y="1164455"/>
            <a:ext cx="3957301" cy="129609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4FFDEE80-8D13-405C-BE5A-C75BE9F143CA}"/>
              </a:ext>
            </a:extLst>
          </p:cNvPr>
          <p:cNvSpPr txBox="1"/>
          <p:nvPr/>
        </p:nvSpPr>
        <p:spPr>
          <a:xfrm>
            <a:off x="9192215" y="2492935"/>
            <a:ext cx="19441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Xiong &amp; Y. Yang, </a:t>
            </a:r>
          </a:p>
          <a:p>
            <a:r>
              <a:rPr lang="en-US" altLang="zh-CN" sz="14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Phys. Fluids</a:t>
            </a:r>
            <a:r>
              <a:rPr lang="en-US" altLang="zh-CN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2019</a:t>
            </a:r>
            <a:endParaRPr lang="zh-CN" altLang="en-US" sz="1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0519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灯片编号占位符 4">
            <a:extLst>
              <a:ext uri="{FF2B5EF4-FFF2-40B4-BE49-F238E27FC236}">
                <a16:creationId xmlns:a16="http://schemas.microsoft.com/office/drawing/2014/main" id="{F9180D4F-07FE-804C-0D9B-F938D42A9B47}"/>
              </a:ext>
            </a:extLst>
          </p:cNvPr>
          <p:cNvSpPr txBox="1">
            <a:spLocks/>
          </p:cNvSpPr>
          <p:nvPr/>
        </p:nvSpPr>
        <p:spPr>
          <a:xfrm>
            <a:off x="3432175" y="6492875"/>
            <a:ext cx="2844800" cy="365125"/>
          </a:xfrm>
          <a:prstGeom prst="rect">
            <a:avLst/>
          </a:prstGeom>
          <a:ln/>
        </p:spPr>
        <p:txBody>
          <a:bodyPr vert="horz" lIns="91431" tIns="45716" rIns="91431" bIns="45716" rtlCol="0" anchor="ctr" anchorCtr="0"/>
          <a:lstStyle>
            <a:defPPr>
              <a:defRPr lang="zh-CN"/>
            </a:defPPr>
            <a:lvl1pPr marL="0" lvl="0" indent="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609600" lvl="1" indent="-1524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1219200" lvl="2" indent="-3048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828800" lvl="3" indent="-4572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2438400" lvl="4" indent="-6096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/>
            <a:fld id="{9A0DB2DC-4C9A-4742-B13C-FB6460FD3503}" type="slidenum">
              <a:rPr lang="" altLang="en-US" sz="1600" smtClean="0">
                <a:solidFill>
                  <a:schemeClr val="bg1"/>
                </a:solidFill>
                <a:cs typeface="Arial" panose="020B0604020202020204" pitchFamily="34" charset="0"/>
              </a:rPr>
              <a:pPr algn="r" eaLnBrk="1" hangingPunct="1"/>
              <a:t>16</a:t>
            </a:fld>
            <a:endParaRPr lang="" altLang="en-US" sz="16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DC5D356-A8D2-15BB-90BF-770A93F4A39C}"/>
              </a:ext>
            </a:extLst>
          </p:cNvPr>
          <p:cNvSpPr txBox="1"/>
          <p:nvPr/>
        </p:nvSpPr>
        <p:spPr>
          <a:xfrm>
            <a:off x="1055650" y="188775"/>
            <a:ext cx="864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Magnetic tube and vortex tube at initial time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A5F56AD-3F8A-B5D6-9CFA-7ECFDCD6D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675" y="980830"/>
            <a:ext cx="6107294" cy="5040000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81B2DD83-DBE0-8ED3-DD04-B239CFA888AA}"/>
              </a:ext>
            </a:extLst>
          </p:cNvPr>
          <p:cNvGrpSpPr/>
          <p:nvPr/>
        </p:nvGrpSpPr>
        <p:grpSpPr>
          <a:xfrm>
            <a:off x="1271665" y="1056728"/>
            <a:ext cx="3703387" cy="3037909"/>
            <a:chOff x="1271665" y="1056728"/>
            <a:chExt cx="3703387" cy="3037909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8D347DAF-42BE-E3C4-1063-C27C90550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71665" y="1095327"/>
              <a:ext cx="792055" cy="466725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85B26DA-B049-F22C-967B-76FE497E1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57082" y="1056728"/>
              <a:ext cx="514350" cy="466725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53B93235-4AC5-602A-7A3D-ED3CBB523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24065" y="3627912"/>
              <a:ext cx="514350" cy="466725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45FF413A-8D37-B63C-9292-46060C9AE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60702" y="3627912"/>
              <a:ext cx="514350" cy="466725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1F63C188-3614-3C6D-866A-AC816A5599C7}"/>
                  </a:ext>
                </a:extLst>
              </p:cNvPr>
              <p:cNvSpPr txBox="1"/>
              <p:nvPr/>
            </p:nvSpPr>
            <p:spPr>
              <a:xfrm>
                <a:off x="2533556" y="6083878"/>
                <a:ext cx="89825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∘</m:t>
                          </m:r>
                        </m:sup>
                      </m:sSup>
                    </m:oMath>
                  </m:oMathPara>
                </a14:m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1F63C188-3614-3C6D-866A-AC816A5599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3556" y="6083878"/>
                <a:ext cx="898259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51C6F8F9-23C0-6475-9B6E-DE2A2C17F281}"/>
                  </a:ext>
                </a:extLst>
              </p:cNvPr>
              <p:cNvSpPr txBox="1"/>
              <p:nvPr/>
            </p:nvSpPr>
            <p:spPr>
              <a:xfrm>
                <a:off x="5951990" y="6083878"/>
                <a:ext cx="10264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45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∘</m:t>
                          </m:r>
                        </m:sup>
                      </m:sSup>
                    </m:oMath>
                  </m:oMathPara>
                </a14:m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51C6F8F9-23C0-6475-9B6E-DE2A2C17F2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1990" y="6083878"/>
                <a:ext cx="1026499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矩形 17">
            <a:extLst>
              <a:ext uri="{FF2B5EF4-FFF2-40B4-BE49-F238E27FC236}">
                <a16:creationId xmlns:a16="http://schemas.microsoft.com/office/drawing/2014/main" id="{EC5AF2CC-676C-1F2F-AF30-4A9E1DEB9ED3}"/>
              </a:ext>
            </a:extLst>
          </p:cNvPr>
          <p:cNvSpPr/>
          <p:nvPr/>
        </p:nvSpPr>
        <p:spPr>
          <a:xfrm>
            <a:off x="1424065" y="980480"/>
            <a:ext cx="6242914" cy="2478033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15D3F906-3BAE-F53F-2E44-E607B263EFFE}"/>
                  </a:ext>
                </a:extLst>
              </p:cNvPr>
              <p:cNvSpPr txBox="1"/>
              <p:nvPr/>
            </p:nvSpPr>
            <p:spPr>
              <a:xfrm>
                <a:off x="466380" y="1972681"/>
                <a:ext cx="8052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15D3F906-3BAE-F53F-2E44-E607B263EF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380" y="1972681"/>
                <a:ext cx="805285" cy="369332"/>
              </a:xfrm>
              <a:prstGeom prst="rect">
                <a:avLst/>
              </a:prstGeom>
              <a:blipFill>
                <a:blip r:embed="rId7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矩形 19">
            <a:extLst>
              <a:ext uri="{FF2B5EF4-FFF2-40B4-BE49-F238E27FC236}">
                <a16:creationId xmlns:a16="http://schemas.microsoft.com/office/drawing/2014/main" id="{87303E5B-490F-6EF3-B3CA-6EB168EF3E98}"/>
              </a:ext>
            </a:extLst>
          </p:cNvPr>
          <p:cNvSpPr/>
          <p:nvPr/>
        </p:nvSpPr>
        <p:spPr>
          <a:xfrm>
            <a:off x="1424065" y="3521561"/>
            <a:ext cx="6242914" cy="2499619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4D2E2F9E-241A-15A1-CAA9-4157A11F3850}"/>
                  </a:ext>
                </a:extLst>
              </p:cNvPr>
              <p:cNvSpPr txBox="1"/>
              <p:nvPr/>
            </p:nvSpPr>
            <p:spPr>
              <a:xfrm>
                <a:off x="501453" y="4515936"/>
                <a:ext cx="7351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4D2E2F9E-241A-15A1-CAA9-4157A11F38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453" y="4515936"/>
                <a:ext cx="735138" cy="369332"/>
              </a:xfrm>
              <a:prstGeom prst="rect">
                <a:avLst/>
              </a:prstGeom>
              <a:blipFill>
                <a:blip r:embed="rId8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6069DE70-DAA7-8A8E-F0C3-814C8D3A6F25}"/>
                  </a:ext>
                </a:extLst>
              </p:cNvPr>
              <p:cNvSpPr txBox="1"/>
              <p:nvPr/>
            </p:nvSpPr>
            <p:spPr>
              <a:xfrm>
                <a:off x="7968130" y="980830"/>
                <a:ext cx="4032280" cy="33239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SzPct val="80000"/>
                  <a:buFont typeface="Wingdings" panose="05000000000000000000" pitchFamily="2" charset="2"/>
                  <a:buChar char="p"/>
                </a:pP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“S” and “D”: flux tubes possessing same and different chirality</a:t>
                </a:r>
              </a:p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SzPct val="80000"/>
                  <a:buFont typeface="Wingdings" panose="05000000000000000000" pitchFamily="2" charset="2"/>
                  <a:buChar char="p"/>
                </a:pP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“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” and “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𝜔</m:t>
                    </m:r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”: magnetic tubes and vortex tubes</a:t>
                </a:r>
              </a:p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SzPct val="80000"/>
                  <a:buFont typeface="Wingdings" panose="05000000000000000000" pitchFamily="2" charset="2"/>
                  <a:buChar char="p"/>
                </a:pP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“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𝜃</m:t>
                    </m:r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”: angle between magnetic and vortex tubes</a:t>
                </a:r>
              </a:p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SzPct val="80000"/>
                  <a:buFont typeface="Wingdings" panose="05000000000000000000" pitchFamily="2" charset="2"/>
                  <a:buChar char="p"/>
                </a:pP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“</a:t>
                </a:r>
                <a:r>
                  <a:rPr lang="en-US" altLang="zh-CN" sz="2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red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” and “</a:t>
                </a:r>
                <a:r>
                  <a:rPr lang="en-US" altLang="zh-CN" sz="2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blue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”: </a:t>
                </a:r>
                <a:r>
                  <a:rPr lang="en-US" altLang="zh-CN" sz="2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vortex tubes 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and </a:t>
                </a:r>
                <a:r>
                  <a:rPr lang="en-US" altLang="zh-CN" sz="2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magnetic tubes</a:t>
                </a:r>
                <a:endParaRPr lang="zh-CN" altLang="en-US" sz="20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6069DE70-DAA7-8A8E-F0C3-814C8D3A6F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8130" y="980830"/>
                <a:ext cx="4032280" cy="3323987"/>
              </a:xfrm>
              <a:prstGeom prst="rect">
                <a:avLst/>
              </a:prstGeom>
              <a:blipFill>
                <a:blip r:embed="rId9"/>
                <a:stretch>
                  <a:fillRect l="-604" t="-917" r="-151" b="-256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97128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灯片编号占位符 4">
            <a:extLst>
              <a:ext uri="{FF2B5EF4-FFF2-40B4-BE49-F238E27FC236}">
                <a16:creationId xmlns:a16="http://schemas.microsoft.com/office/drawing/2014/main" id="{F9180D4F-07FE-804C-0D9B-F938D42A9B47}"/>
              </a:ext>
            </a:extLst>
          </p:cNvPr>
          <p:cNvSpPr txBox="1">
            <a:spLocks/>
          </p:cNvSpPr>
          <p:nvPr/>
        </p:nvSpPr>
        <p:spPr>
          <a:xfrm>
            <a:off x="3432175" y="6492875"/>
            <a:ext cx="2844800" cy="365125"/>
          </a:xfrm>
          <a:prstGeom prst="rect">
            <a:avLst/>
          </a:prstGeom>
          <a:ln/>
        </p:spPr>
        <p:txBody>
          <a:bodyPr vert="horz" lIns="91431" tIns="45716" rIns="91431" bIns="45716" rtlCol="0" anchor="ctr" anchorCtr="0"/>
          <a:lstStyle>
            <a:defPPr>
              <a:defRPr lang="zh-CN"/>
            </a:defPPr>
            <a:lvl1pPr marL="0" lvl="0" indent="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609600" lvl="1" indent="-1524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1219200" lvl="2" indent="-3048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828800" lvl="3" indent="-4572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2438400" lvl="4" indent="-6096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/>
            <a:fld id="{9A0DB2DC-4C9A-4742-B13C-FB6460FD3503}" type="slidenum">
              <a:rPr lang="" altLang="en-US" sz="1600" smtClean="0">
                <a:solidFill>
                  <a:schemeClr val="bg1"/>
                </a:solidFill>
                <a:cs typeface="Arial" panose="020B0604020202020204" pitchFamily="34" charset="0"/>
              </a:rPr>
              <a:pPr algn="r" eaLnBrk="1" hangingPunct="1"/>
              <a:t>17</a:t>
            </a:fld>
            <a:endParaRPr lang="" altLang="en-US" sz="16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DC5D356-A8D2-15BB-90BF-770A93F4A39C}"/>
              </a:ext>
            </a:extLst>
          </p:cNvPr>
          <p:cNvSpPr txBox="1"/>
          <p:nvPr/>
        </p:nvSpPr>
        <p:spPr>
          <a:xfrm>
            <a:off x="1055650" y="188775"/>
            <a:ext cx="864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Conversion and release of energy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81B2DD83-DBE0-8ED3-DD04-B239CFA888AA}"/>
              </a:ext>
            </a:extLst>
          </p:cNvPr>
          <p:cNvGrpSpPr/>
          <p:nvPr/>
        </p:nvGrpSpPr>
        <p:grpSpPr>
          <a:xfrm>
            <a:off x="1271665" y="1056728"/>
            <a:ext cx="3703387" cy="3037909"/>
            <a:chOff x="1271665" y="1056728"/>
            <a:chExt cx="3703387" cy="3037909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8D347DAF-42BE-E3C4-1063-C27C90550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1665" y="1095327"/>
              <a:ext cx="792055" cy="466725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85B26DA-B049-F22C-967B-76FE497E1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57082" y="1056728"/>
              <a:ext cx="514350" cy="466725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53B93235-4AC5-602A-7A3D-ED3CBB523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24065" y="3627912"/>
              <a:ext cx="514350" cy="466725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45FF413A-8D37-B63C-9292-46060C9AE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60702" y="3627912"/>
              <a:ext cx="514350" cy="466725"/>
            </a:xfrm>
            <a:prstGeom prst="rect">
              <a:avLst/>
            </a:prstGeom>
          </p:spPr>
        </p:pic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6069DE70-DAA7-8A8E-F0C3-814C8D3A6F25}"/>
              </a:ext>
            </a:extLst>
          </p:cNvPr>
          <p:cNvSpPr txBox="1"/>
          <p:nvPr/>
        </p:nvSpPr>
        <p:spPr>
          <a:xfrm>
            <a:off x="407605" y="1077734"/>
            <a:ext cx="11520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SzPct val="80000"/>
              <a:buFont typeface="Wingdings" panose="05000000000000000000" pitchFamily="2" charset="2"/>
              <a:buChar char="p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Magnetic energy decreases monotonically (resistive dissipation, conversion into kinetic energy)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80000"/>
              <a:buFont typeface="Wingdings" panose="05000000000000000000" pitchFamily="2" charset="2"/>
              <a:buChar char="p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kinetic energy exhibits an overall decrease, with some instances showing temporary increases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80000"/>
              <a:buFont typeface="Wingdings" panose="05000000000000000000" pitchFamily="2" charset="2"/>
              <a:buChar char="p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When magnetic tubes and vortex tubes overlap each other (</a:t>
            </a:r>
            <a:r>
              <a:rPr lang="en-US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isochiral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antichiral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), a notable reduction in the release of magnetic energy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D52E885-09C1-119C-4017-41C20C58FF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4065" y="3190315"/>
            <a:ext cx="8335820" cy="2880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DD3D719D-2015-1EE1-2D30-4185F12B29C6}"/>
              </a:ext>
            </a:extLst>
          </p:cNvPr>
          <p:cNvSpPr txBox="1"/>
          <p:nvPr/>
        </p:nvSpPr>
        <p:spPr>
          <a:xfrm>
            <a:off x="2722085" y="6039980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Magnetic energy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7B0246A-3D4A-E1DF-8B38-825E0046588A}"/>
              </a:ext>
            </a:extLst>
          </p:cNvPr>
          <p:cNvSpPr txBox="1"/>
          <p:nvPr/>
        </p:nvSpPr>
        <p:spPr>
          <a:xfrm>
            <a:off x="7536100" y="6039980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Kinetic energy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0823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灯片编号占位符 4">
            <a:extLst>
              <a:ext uri="{FF2B5EF4-FFF2-40B4-BE49-F238E27FC236}">
                <a16:creationId xmlns:a16="http://schemas.microsoft.com/office/drawing/2014/main" id="{F9180D4F-07FE-804C-0D9B-F938D42A9B47}"/>
              </a:ext>
            </a:extLst>
          </p:cNvPr>
          <p:cNvSpPr txBox="1">
            <a:spLocks/>
          </p:cNvSpPr>
          <p:nvPr/>
        </p:nvSpPr>
        <p:spPr>
          <a:xfrm>
            <a:off x="3432175" y="6492875"/>
            <a:ext cx="2844800" cy="365125"/>
          </a:xfrm>
          <a:prstGeom prst="rect">
            <a:avLst/>
          </a:prstGeom>
          <a:ln/>
        </p:spPr>
        <p:txBody>
          <a:bodyPr vert="horz" lIns="91431" tIns="45716" rIns="91431" bIns="45716" rtlCol="0" anchor="ctr" anchorCtr="0"/>
          <a:lstStyle>
            <a:defPPr>
              <a:defRPr lang="zh-CN"/>
            </a:defPPr>
            <a:lvl1pPr marL="0" lvl="0" indent="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609600" lvl="1" indent="-1524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1219200" lvl="2" indent="-3048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828800" lvl="3" indent="-4572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2438400" lvl="4" indent="-6096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/>
            <a:fld id="{9A0DB2DC-4C9A-4742-B13C-FB6460FD3503}" type="slidenum">
              <a:rPr lang="" altLang="en-US" sz="1600" smtClean="0">
                <a:solidFill>
                  <a:schemeClr val="bg1"/>
                </a:solidFill>
                <a:cs typeface="Arial" panose="020B0604020202020204" pitchFamily="34" charset="0"/>
              </a:rPr>
              <a:pPr algn="r" eaLnBrk="1" hangingPunct="1"/>
              <a:t>18</a:t>
            </a:fld>
            <a:endParaRPr lang="" altLang="en-US" sz="16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DC5D356-A8D2-15BB-90BF-770A93F4A39C}"/>
              </a:ext>
            </a:extLst>
          </p:cNvPr>
          <p:cNvSpPr txBox="1"/>
          <p:nvPr/>
        </p:nvSpPr>
        <p:spPr>
          <a:xfrm>
            <a:off x="1055650" y="188775"/>
            <a:ext cx="864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Conversion and release of energy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81B2DD83-DBE0-8ED3-DD04-B239CFA888AA}"/>
              </a:ext>
            </a:extLst>
          </p:cNvPr>
          <p:cNvGrpSpPr/>
          <p:nvPr/>
        </p:nvGrpSpPr>
        <p:grpSpPr>
          <a:xfrm>
            <a:off x="1271665" y="1056728"/>
            <a:ext cx="3703387" cy="3037909"/>
            <a:chOff x="1271665" y="1056728"/>
            <a:chExt cx="3703387" cy="3037909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8D347DAF-42BE-E3C4-1063-C27C90550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1665" y="1095327"/>
              <a:ext cx="792055" cy="466725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85B26DA-B049-F22C-967B-76FE497E1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57082" y="1056728"/>
              <a:ext cx="514350" cy="466725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53B93235-4AC5-602A-7A3D-ED3CBB523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24065" y="3627912"/>
              <a:ext cx="514350" cy="466725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45FF413A-8D37-B63C-9292-46060C9AE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60702" y="3627912"/>
              <a:ext cx="514350" cy="466725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6069DE70-DAA7-8A8E-F0C3-814C8D3A6F25}"/>
                  </a:ext>
                </a:extLst>
              </p:cNvPr>
              <p:cNvSpPr txBox="1"/>
              <p:nvPr/>
            </p:nvSpPr>
            <p:spPr>
              <a:xfrm>
                <a:off x="407605" y="1077734"/>
                <a:ext cx="11520800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SzPct val="80000"/>
                  <a:buFont typeface="Wingdings" panose="05000000000000000000" pitchFamily="2" charset="2"/>
                  <a:buChar char="p"/>
                </a:pP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Small angle (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𝜃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&lt;</m:t>
                    </m:r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) proves effective in curbing magnetic energy release, at the expense of hindering the conversion to kinetic energy.</a:t>
                </a:r>
              </a:p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SzPct val="80000"/>
                  <a:buFont typeface="Wingdings" panose="05000000000000000000" pitchFamily="2" charset="2"/>
                  <a:buChar char="p"/>
                </a:pP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The decay of magnetic energy and the trend of increasing kinetic energy observed in cases with big angle closely mirror in the case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sub>
                    </m:sSub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𝑂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𝜔</m:t>
                        </m:r>
                      </m:sub>
                    </m:sSub>
                  </m:oMath>
                </a14:m>
                <a:endParaRPr lang="zh-CN" alt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6069DE70-DAA7-8A8E-F0C3-814C8D3A6F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605" y="1077734"/>
                <a:ext cx="11520800" cy="1477328"/>
              </a:xfrm>
              <a:prstGeom prst="rect">
                <a:avLst/>
              </a:prstGeom>
              <a:blipFill>
                <a:blip r:embed="rId4"/>
                <a:stretch>
                  <a:fillRect l="-212" t="-2066" b="-70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本框 5">
            <a:extLst>
              <a:ext uri="{FF2B5EF4-FFF2-40B4-BE49-F238E27FC236}">
                <a16:creationId xmlns:a16="http://schemas.microsoft.com/office/drawing/2014/main" id="{DD3D719D-2015-1EE1-2D30-4185F12B29C6}"/>
              </a:ext>
            </a:extLst>
          </p:cNvPr>
          <p:cNvSpPr txBox="1"/>
          <p:nvPr/>
        </p:nvSpPr>
        <p:spPr>
          <a:xfrm>
            <a:off x="2722085" y="6039980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Magnetic energy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7B0246A-3D4A-E1DF-8B38-825E0046588A}"/>
              </a:ext>
            </a:extLst>
          </p:cNvPr>
          <p:cNvSpPr txBox="1"/>
          <p:nvPr/>
        </p:nvSpPr>
        <p:spPr>
          <a:xfrm>
            <a:off x="7536100" y="6039980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Kinetic energy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3056AD62-BBBC-9A5D-D776-BC49F09162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9685" y="3203611"/>
            <a:ext cx="8353303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1103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0475A07B-C137-F63D-C7B4-CF4AFE32E8E2}"/>
              </a:ext>
            </a:extLst>
          </p:cNvPr>
          <p:cNvSpPr txBox="1"/>
          <p:nvPr/>
        </p:nvSpPr>
        <p:spPr>
          <a:xfrm>
            <a:off x="407605" y="1077734"/>
            <a:ext cx="1152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SzPct val="80000"/>
              <a:buFont typeface="Wingdings" panose="05000000000000000000" pitchFamily="2" charset="2"/>
              <a:buChar char="p"/>
            </a:pPr>
            <a:r>
              <a:rPr lang="en-US" altLang="zh-CN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Evolution of vortex tubes with different </a:t>
            </a:r>
            <a:r>
              <a:rPr lang="en-US" altLang="zh-CN" sz="2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chiralities</a:t>
            </a:r>
            <a:endParaRPr lang="zh-CN" altLang="en-US" sz="2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灯片编号占位符 4">
            <a:extLst>
              <a:ext uri="{FF2B5EF4-FFF2-40B4-BE49-F238E27FC236}">
                <a16:creationId xmlns:a16="http://schemas.microsoft.com/office/drawing/2014/main" id="{F9180D4F-07FE-804C-0D9B-F938D42A9B47}"/>
              </a:ext>
            </a:extLst>
          </p:cNvPr>
          <p:cNvSpPr txBox="1">
            <a:spLocks/>
          </p:cNvSpPr>
          <p:nvPr/>
        </p:nvSpPr>
        <p:spPr>
          <a:xfrm>
            <a:off x="3432175" y="6492875"/>
            <a:ext cx="2844800" cy="365125"/>
          </a:xfrm>
          <a:prstGeom prst="rect">
            <a:avLst/>
          </a:prstGeom>
          <a:ln/>
        </p:spPr>
        <p:txBody>
          <a:bodyPr vert="horz" lIns="91431" tIns="45716" rIns="91431" bIns="45716" rtlCol="0" anchor="ctr" anchorCtr="0"/>
          <a:lstStyle>
            <a:defPPr>
              <a:defRPr lang="zh-CN"/>
            </a:defPPr>
            <a:lvl1pPr marL="0" lvl="0" indent="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609600" lvl="1" indent="-1524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1219200" lvl="2" indent="-3048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828800" lvl="3" indent="-4572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2438400" lvl="4" indent="-6096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/>
            <a:fld id="{9A0DB2DC-4C9A-4742-B13C-FB6460FD3503}" type="slidenum">
              <a:rPr lang="" altLang="en-US" sz="1600" smtClean="0">
                <a:solidFill>
                  <a:schemeClr val="bg1"/>
                </a:solidFill>
                <a:cs typeface="Arial" panose="020B0604020202020204" pitchFamily="34" charset="0"/>
              </a:rPr>
              <a:pPr algn="r" eaLnBrk="1" hangingPunct="1"/>
              <a:t>19</a:t>
            </a:fld>
            <a:endParaRPr lang="" altLang="en-US" sz="16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DC5D356-A8D2-15BB-90BF-770A93F4A39C}"/>
              </a:ext>
            </a:extLst>
          </p:cNvPr>
          <p:cNvSpPr txBox="1"/>
          <p:nvPr/>
        </p:nvSpPr>
        <p:spPr>
          <a:xfrm>
            <a:off x="1055650" y="188775"/>
            <a:ext cx="864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Morphology and dynamics of flowing structures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7D5C030-8F41-1CDB-6D02-DE63976BBC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395" y="1606242"/>
            <a:ext cx="7071023" cy="36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E369FA76-34EF-4CBD-DCE2-576731772CFF}"/>
                  </a:ext>
                </a:extLst>
              </p:cNvPr>
              <p:cNvSpPr txBox="1"/>
              <p:nvPr/>
            </p:nvSpPr>
            <p:spPr>
              <a:xfrm>
                <a:off x="1423400" y="3621604"/>
                <a:ext cx="1080000" cy="369332"/>
              </a:xfrm>
              <a:prstGeom prst="rect">
                <a:avLst/>
              </a:prstGeom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=0.01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E369FA76-34EF-4CBD-DCE2-576731772C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3400" y="3621604"/>
                <a:ext cx="1080000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9F484398-63CB-11D6-2EAC-3CFABFE9F41B}"/>
                  </a:ext>
                </a:extLst>
              </p:cNvPr>
              <p:cNvSpPr txBox="1"/>
              <p:nvPr/>
            </p:nvSpPr>
            <p:spPr>
              <a:xfrm>
                <a:off x="3293869" y="3624646"/>
                <a:ext cx="1080000" cy="369332"/>
              </a:xfrm>
              <a:prstGeom prst="rect">
                <a:avLst/>
              </a:prstGeom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=0.1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9F484398-63CB-11D6-2EAC-3CFABFE9F4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3869" y="3624646"/>
                <a:ext cx="108000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C754CF1A-96F3-EE87-DF1D-98FF2F87C236}"/>
                  </a:ext>
                </a:extLst>
              </p:cNvPr>
              <p:cNvSpPr txBox="1"/>
              <p:nvPr/>
            </p:nvSpPr>
            <p:spPr>
              <a:xfrm>
                <a:off x="5124308" y="3621604"/>
                <a:ext cx="1080000" cy="369332"/>
              </a:xfrm>
              <a:prstGeom prst="rect">
                <a:avLst/>
              </a:prstGeom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=0.15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C754CF1A-96F3-EE87-DF1D-98FF2F87C2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4308" y="3621604"/>
                <a:ext cx="108000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7">
                <a:extLst>
                  <a:ext uri="{FF2B5EF4-FFF2-40B4-BE49-F238E27FC236}">
                    <a16:creationId xmlns:a16="http://schemas.microsoft.com/office/drawing/2014/main" id="{E369FA76-34EF-4CBD-DCE2-576731772CFF}"/>
                  </a:ext>
                </a:extLst>
              </p:cNvPr>
              <p:cNvSpPr txBox="1"/>
              <p:nvPr/>
            </p:nvSpPr>
            <p:spPr>
              <a:xfrm>
                <a:off x="7076755" y="3621604"/>
                <a:ext cx="1080000" cy="369332"/>
              </a:xfrm>
              <a:prstGeom prst="rect">
                <a:avLst/>
              </a:prstGeom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=0.2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6" name="文本框 7">
                <a:extLst>
                  <a:ext uri="{FF2B5EF4-FFF2-40B4-BE49-F238E27FC236}">
                    <a16:creationId xmlns:a16="http://schemas.microsoft.com/office/drawing/2014/main" id="{E369FA76-34EF-4CBD-DCE2-576731772C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6755" y="3621604"/>
                <a:ext cx="1080000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图片 19">
            <a:extLst>
              <a:ext uri="{FF2B5EF4-FFF2-40B4-BE49-F238E27FC236}">
                <a16:creationId xmlns:a16="http://schemas.microsoft.com/office/drawing/2014/main" id="{4449515A-AFCA-57CC-1775-613C4AB3D2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54710" y="1577302"/>
            <a:ext cx="1920700" cy="1800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046BA1AA-F239-AB43-8754-9454173747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00962" y="3635169"/>
            <a:ext cx="1947368" cy="1800000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411267EF-8E98-95E3-A9EE-244CABFE4ACB}"/>
              </a:ext>
            </a:extLst>
          </p:cNvPr>
          <p:cNvSpPr txBox="1"/>
          <p:nvPr/>
        </p:nvSpPr>
        <p:spPr>
          <a:xfrm>
            <a:off x="407604" y="5519431"/>
            <a:ext cx="1178439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SzPct val="80000"/>
              <a:buFont typeface="Wingdings" panose="05000000000000000000" pitchFamily="2" charset="2"/>
              <a:buChar char="p"/>
            </a:pPr>
            <a:r>
              <a:rPr lang="en-US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Antichiral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vortex tubes appear elongated, closely positioned, and engaging in mutual interactions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SzPct val="80000"/>
              <a:buFont typeface="Wingdings" panose="05000000000000000000" pitchFamily="2" charset="2"/>
              <a:buChar char="p"/>
            </a:pPr>
            <a:r>
              <a:rPr lang="en-US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Isochiral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vortex tubes exhibit collective rotational motion, separate into unknotted structures.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9CC217E8-8899-10FF-AC21-52CD3297E5BD}"/>
                  </a:ext>
                </a:extLst>
              </p:cNvPr>
              <p:cNvSpPr txBox="1"/>
              <p:nvPr/>
            </p:nvSpPr>
            <p:spPr>
              <a:xfrm>
                <a:off x="407604" y="2371840"/>
                <a:ext cx="8038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9CC217E8-8899-10FF-AC21-52CD3297E5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604" y="2371840"/>
                <a:ext cx="803874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8F82CAB2-13B0-D0B8-4CBE-725D37C5630B}"/>
                  </a:ext>
                </a:extLst>
              </p:cNvPr>
              <p:cNvSpPr txBox="1"/>
              <p:nvPr/>
            </p:nvSpPr>
            <p:spPr>
              <a:xfrm>
                <a:off x="407604" y="4365065"/>
                <a:ext cx="7688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8F82CAB2-13B0-D0B8-4CBE-725D37C563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604" y="4365065"/>
                <a:ext cx="768800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70425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85B4D13-E65D-493E-A008-31A3CF2ED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9597" y="1916895"/>
            <a:ext cx="11592805" cy="3168220"/>
          </a:xfrm>
        </p:spPr>
        <p:txBody>
          <a:bodyPr>
            <a:noAutofit/>
          </a:bodyPr>
          <a:lstStyle/>
          <a:p>
            <a:r>
              <a:rPr lang="en-US" altLang="zh-CN" sz="4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Splitting and coupling in vortex dynamics</a:t>
            </a:r>
          </a:p>
          <a:p>
            <a:endParaRPr lang="en-US" altLang="zh-CN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4000" dirty="0">
                <a:latin typeface="Arial" panose="020B0604020202020204" pitchFamily="34" charset="0"/>
                <a:cs typeface="Arial" panose="020B0604020202020204" pitchFamily="34" charset="0"/>
              </a:rPr>
              <a:t>Magnetic-vortical interactions on magnetic splitting</a:t>
            </a:r>
            <a:endParaRPr lang="zh-CN" alt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2223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0475A07B-C137-F63D-C7B4-CF4AFE32E8E2}"/>
              </a:ext>
            </a:extLst>
          </p:cNvPr>
          <p:cNvSpPr txBox="1"/>
          <p:nvPr/>
        </p:nvSpPr>
        <p:spPr>
          <a:xfrm>
            <a:off x="407605" y="1077734"/>
            <a:ext cx="1152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SzPct val="80000"/>
              <a:buFont typeface="Wingdings" panose="05000000000000000000" pitchFamily="2" charset="2"/>
              <a:buChar char="p"/>
            </a:pPr>
            <a:r>
              <a:rPr lang="en-US" altLang="zh-CN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 field triggered by initial magnetic flux tubes</a:t>
            </a:r>
          </a:p>
        </p:txBody>
      </p:sp>
      <p:sp>
        <p:nvSpPr>
          <p:cNvPr id="11" name="灯片编号占位符 4">
            <a:extLst>
              <a:ext uri="{FF2B5EF4-FFF2-40B4-BE49-F238E27FC236}">
                <a16:creationId xmlns:a16="http://schemas.microsoft.com/office/drawing/2014/main" id="{F9180D4F-07FE-804C-0D9B-F938D42A9B47}"/>
              </a:ext>
            </a:extLst>
          </p:cNvPr>
          <p:cNvSpPr txBox="1">
            <a:spLocks/>
          </p:cNvSpPr>
          <p:nvPr/>
        </p:nvSpPr>
        <p:spPr>
          <a:xfrm>
            <a:off x="3432175" y="6492875"/>
            <a:ext cx="2844800" cy="365125"/>
          </a:xfrm>
          <a:prstGeom prst="rect">
            <a:avLst/>
          </a:prstGeom>
          <a:ln/>
        </p:spPr>
        <p:txBody>
          <a:bodyPr vert="horz" lIns="91431" tIns="45716" rIns="91431" bIns="45716" rtlCol="0" anchor="ctr" anchorCtr="0"/>
          <a:lstStyle>
            <a:defPPr>
              <a:defRPr lang="zh-CN"/>
            </a:defPPr>
            <a:lvl1pPr marL="0" lvl="0" indent="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609600" lvl="1" indent="-1524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1219200" lvl="2" indent="-3048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828800" lvl="3" indent="-4572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2438400" lvl="4" indent="-6096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/>
            <a:fld id="{9A0DB2DC-4C9A-4742-B13C-FB6460FD3503}" type="slidenum">
              <a:rPr lang="" altLang="en-US" sz="1600" smtClean="0">
                <a:solidFill>
                  <a:schemeClr val="bg1"/>
                </a:solidFill>
                <a:cs typeface="Arial" panose="020B0604020202020204" pitchFamily="34" charset="0"/>
              </a:rPr>
              <a:pPr algn="r" eaLnBrk="1" hangingPunct="1"/>
              <a:t>20</a:t>
            </a:fld>
            <a:endParaRPr lang="" altLang="en-US" sz="16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DC5D356-A8D2-15BB-90BF-770A93F4A39C}"/>
              </a:ext>
            </a:extLst>
          </p:cNvPr>
          <p:cNvSpPr txBox="1"/>
          <p:nvPr/>
        </p:nvSpPr>
        <p:spPr>
          <a:xfrm>
            <a:off x="1055650" y="188775"/>
            <a:ext cx="864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Morphology and dynamics of flowing structures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411267EF-8E98-95E3-A9EE-244CABFE4ACB}"/>
                  </a:ext>
                </a:extLst>
              </p:cNvPr>
              <p:cNvSpPr txBox="1"/>
              <p:nvPr/>
            </p:nvSpPr>
            <p:spPr>
              <a:xfrm>
                <a:off x="407604" y="5201776"/>
                <a:ext cx="11784395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Bef>
                    <a:spcPts val="600"/>
                  </a:spcBef>
                  <a:spcAft>
                    <a:spcPts val="600"/>
                  </a:spcAft>
                  <a:buSzPct val="80000"/>
                  <a:buFont typeface="Wingdings" panose="05000000000000000000" pitchFamily="2" charset="2"/>
                  <a:buChar char="p"/>
                </a:pP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Rapid splitting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tubes move away from each other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octagonal structure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annihilation</a:t>
                </a:r>
              </a:p>
              <a:p>
                <a:pPr marL="342900" indent="-342900">
                  <a:spcBef>
                    <a:spcPts val="600"/>
                  </a:spcBef>
                  <a:spcAft>
                    <a:spcPts val="600"/>
                  </a:spcAft>
                  <a:buSzPct val="80000"/>
                  <a:buFont typeface="Wingdings" panose="05000000000000000000" pitchFamily="2" charset="2"/>
                  <a:buChar char="p"/>
                </a:pP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Rapid splitting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intense release of magnetic energy</a:t>
                </a:r>
              </a:p>
              <a:p>
                <a:pPr marL="342900" indent="-342900">
                  <a:spcBef>
                    <a:spcPts val="600"/>
                  </a:spcBef>
                  <a:spcAft>
                    <a:spcPts val="600"/>
                  </a:spcAft>
                  <a:buSzPct val="80000"/>
                  <a:buFont typeface="Wingdings" panose="05000000000000000000" pitchFamily="2" charset="2"/>
                  <a:buChar char="p"/>
                </a:pP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Reversing the chirality of initial magnetic tubes, the evolution of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|</m:t>
                    </m:r>
                    <m:r>
                      <a:rPr lang="en-US" altLang="zh-CN" sz="20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𝒃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|</m:t>
                    </m:r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|</m:t>
                    </m:r>
                    <m:r>
                      <a:rPr lang="en-US" altLang="zh-CN" sz="20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𝝎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|</m:t>
                    </m:r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remains the same </a:t>
                </a:r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411267EF-8E98-95E3-A9EE-244CABFE4A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604" y="5201776"/>
                <a:ext cx="11784395" cy="1323439"/>
              </a:xfrm>
              <a:prstGeom prst="rect">
                <a:avLst/>
              </a:prstGeom>
              <a:blipFill>
                <a:blip r:embed="rId3"/>
                <a:stretch>
                  <a:fillRect l="-207" t="-1843" b="-783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本框 11">
            <a:extLst>
              <a:ext uri="{FF2B5EF4-FFF2-40B4-BE49-F238E27FC236}">
                <a16:creationId xmlns:a16="http://schemas.microsoft.com/office/drawing/2014/main" id="{01845F08-B757-93FA-CD61-6D362487B3B7}"/>
              </a:ext>
            </a:extLst>
          </p:cNvPr>
          <p:cNvSpPr txBox="1"/>
          <p:nvPr/>
        </p:nvSpPr>
        <p:spPr>
          <a:xfrm>
            <a:off x="243688" y="2132910"/>
            <a:ext cx="10166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Magnetic</a:t>
            </a:r>
          </a:p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tubes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38F428E-976D-F93A-B06C-40CD796B18EF}"/>
              </a:ext>
            </a:extLst>
          </p:cNvPr>
          <p:cNvSpPr txBox="1"/>
          <p:nvPr/>
        </p:nvSpPr>
        <p:spPr>
          <a:xfrm>
            <a:off x="368786" y="3859316"/>
            <a:ext cx="7664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Vortex</a:t>
            </a:r>
          </a:p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tubes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D3988EAA-5037-BB76-ECB6-0733421317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083" y="1806306"/>
            <a:ext cx="7920000" cy="3245388"/>
          </a:xfrm>
          <a:prstGeom prst="rect">
            <a:avLst/>
          </a:prstGeom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762DFDF1-D6AE-9F18-B4DE-6B22A6196F87}"/>
                  </a:ext>
                </a:extLst>
              </p:cNvPr>
              <p:cNvSpPr txBox="1"/>
              <p:nvPr/>
            </p:nvSpPr>
            <p:spPr>
              <a:xfrm>
                <a:off x="1688066" y="3127784"/>
                <a:ext cx="1092350" cy="338554"/>
              </a:xfrm>
              <a:prstGeom prst="rect">
                <a:avLst/>
              </a:prstGeom>
              <a:solidFill>
                <a:schemeClr val="bg1"/>
              </a:solidFill>
              <a:effectLst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=0.005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762DFDF1-D6AE-9F18-B4DE-6B22A6196F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8066" y="3127784"/>
                <a:ext cx="1092350" cy="3385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613BFBB9-EA7A-65C5-5DFC-23B6A5FC7E4F}"/>
                  </a:ext>
                </a:extLst>
              </p:cNvPr>
              <p:cNvSpPr txBox="1"/>
              <p:nvPr/>
            </p:nvSpPr>
            <p:spPr>
              <a:xfrm>
                <a:off x="3431815" y="3127784"/>
                <a:ext cx="978537" cy="338554"/>
              </a:xfrm>
              <a:prstGeom prst="rect">
                <a:avLst/>
              </a:prstGeom>
              <a:solidFill>
                <a:schemeClr val="bg1"/>
              </a:solidFill>
              <a:effectLst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=0.01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613BFBB9-EA7A-65C5-5DFC-23B6A5FC7E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1815" y="3127784"/>
                <a:ext cx="978537" cy="3385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9CA95072-17AC-2949-6039-284DFF5AB38B}"/>
                  </a:ext>
                </a:extLst>
              </p:cNvPr>
              <p:cNvSpPr txBox="1"/>
              <p:nvPr/>
            </p:nvSpPr>
            <p:spPr>
              <a:xfrm>
                <a:off x="5159935" y="3127784"/>
                <a:ext cx="978537" cy="338554"/>
              </a:xfrm>
              <a:prstGeom prst="rect">
                <a:avLst/>
              </a:prstGeom>
              <a:solidFill>
                <a:schemeClr val="bg1"/>
              </a:solidFill>
              <a:effectLst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=0.05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9CA95072-17AC-2949-6039-284DFF5AB3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9935" y="3127784"/>
                <a:ext cx="978537" cy="3385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7">
                <a:extLst>
                  <a:ext uri="{FF2B5EF4-FFF2-40B4-BE49-F238E27FC236}">
                    <a16:creationId xmlns:a16="http://schemas.microsoft.com/office/drawing/2014/main" id="{8ACB178F-3EFF-AE46-A7EC-6ABEE73DD601}"/>
                  </a:ext>
                </a:extLst>
              </p:cNvPr>
              <p:cNvSpPr txBox="1"/>
              <p:nvPr/>
            </p:nvSpPr>
            <p:spPr>
              <a:xfrm>
                <a:off x="6744045" y="3127784"/>
                <a:ext cx="864724" cy="338554"/>
              </a:xfrm>
              <a:prstGeom prst="rect">
                <a:avLst/>
              </a:prstGeom>
              <a:solidFill>
                <a:schemeClr val="bg1"/>
              </a:solidFill>
              <a:effectLst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=0.1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22" name="文本框 7">
                <a:extLst>
                  <a:ext uri="{FF2B5EF4-FFF2-40B4-BE49-F238E27FC236}">
                    <a16:creationId xmlns:a16="http://schemas.microsoft.com/office/drawing/2014/main" id="{8ACB178F-3EFF-AE46-A7EC-6ABEE73DD6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4045" y="3127784"/>
                <a:ext cx="864724" cy="33855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7">
                <a:extLst>
                  <a:ext uri="{FF2B5EF4-FFF2-40B4-BE49-F238E27FC236}">
                    <a16:creationId xmlns:a16="http://schemas.microsoft.com/office/drawing/2014/main" id="{2DCBD48F-6292-5C4E-5FA4-F78C6AD1B497}"/>
                  </a:ext>
                </a:extLst>
              </p:cNvPr>
              <p:cNvSpPr txBox="1"/>
              <p:nvPr/>
            </p:nvSpPr>
            <p:spPr>
              <a:xfrm>
                <a:off x="8487001" y="3127784"/>
                <a:ext cx="864724" cy="338554"/>
              </a:xfrm>
              <a:prstGeom prst="rect">
                <a:avLst/>
              </a:prstGeom>
              <a:solidFill>
                <a:schemeClr val="bg1"/>
              </a:solidFill>
              <a:effectLst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=0.2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25" name="文本框 7">
                <a:extLst>
                  <a:ext uri="{FF2B5EF4-FFF2-40B4-BE49-F238E27FC236}">
                    <a16:creationId xmlns:a16="http://schemas.microsoft.com/office/drawing/2014/main" id="{2DCBD48F-6292-5C4E-5FA4-F78C6AD1B4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7001" y="3127784"/>
                <a:ext cx="864724" cy="33855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 descr="图片包含 图示&#10;&#10;描述已自动生成">
            <a:extLst>
              <a:ext uri="{FF2B5EF4-FFF2-40B4-BE49-F238E27FC236}">
                <a16:creationId xmlns:a16="http://schemas.microsoft.com/office/drawing/2014/main" id="{D09F89C9-0285-52D8-40A8-583385012F0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175" y="1477844"/>
            <a:ext cx="2024355" cy="1800000"/>
          </a:xfrm>
          <a:prstGeom prst="rect">
            <a:avLst/>
          </a:prstGeom>
        </p:spPr>
      </p:pic>
      <p:pic>
        <p:nvPicPr>
          <p:cNvPr id="4" name="图片 3" descr="图形用户界面&#10;&#10;中度可信度描述已自动生成">
            <a:extLst>
              <a:ext uri="{FF2B5EF4-FFF2-40B4-BE49-F238E27FC236}">
                <a16:creationId xmlns:a16="http://schemas.microsoft.com/office/drawing/2014/main" id="{3877D6C9-D06D-3C90-C7C4-3D60F3A36AD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041" y="3356995"/>
            <a:ext cx="2024355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5935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0475A07B-C137-F63D-C7B4-CF4AFE32E8E2}"/>
              </a:ext>
            </a:extLst>
          </p:cNvPr>
          <p:cNvSpPr txBox="1"/>
          <p:nvPr/>
        </p:nvSpPr>
        <p:spPr>
          <a:xfrm>
            <a:off x="407605" y="1077734"/>
            <a:ext cx="1152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SzPct val="80000"/>
              <a:buFont typeface="Wingdings" panose="05000000000000000000" pitchFamily="2" charset="2"/>
              <a:buChar char="p"/>
            </a:pP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 field triggered by initial magnetic flux tubes</a:t>
            </a:r>
          </a:p>
        </p:txBody>
      </p:sp>
      <p:sp>
        <p:nvSpPr>
          <p:cNvPr id="11" name="灯片编号占位符 4">
            <a:extLst>
              <a:ext uri="{FF2B5EF4-FFF2-40B4-BE49-F238E27FC236}">
                <a16:creationId xmlns:a16="http://schemas.microsoft.com/office/drawing/2014/main" id="{F9180D4F-07FE-804C-0D9B-F938D42A9B47}"/>
              </a:ext>
            </a:extLst>
          </p:cNvPr>
          <p:cNvSpPr txBox="1">
            <a:spLocks/>
          </p:cNvSpPr>
          <p:nvPr/>
        </p:nvSpPr>
        <p:spPr>
          <a:xfrm>
            <a:off x="3432175" y="6492875"/>
            <a:ext cx="2844800" cy="365125"/>
          </a:xfrm>
          <a:prstGeom prst="rect">
            <a:avLst/>
          </a:prstGeom>
          <a:ln/>
        </p:spPr>
        <p:txBody>
          <a:bodyPr vert="horz" lIns="91431" tIns="45716" rIns="91431" bIns="45716" rtlCol="0" anchor="ctr" anchorCtr="0"/>
          <a:lstStyle>
            <a:defPPr>
              <a:defRPr lang="zh-CN"/>
            </a:defPPr>
            <a:lvl1pPr marL="0" lvl="0" indent="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609600" lvl="1" indent="-1524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1219200" lvl="2" indent="-3048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828800" lvl="3" indent="-4572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2438400" lvl="4" indent="-6096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/>
            <a:fld id="{9A0DB2DC-4C9A-4742-B13C-FB6460FD3503}" type="slidenum">
              <a:rPr lang="" altLang="en-US" sz="1600" smtClean="0">
                <a:solidFill>
                  <a:schemeClr val="bg1"/>
                </a:solidFill>
                <a:cs typeface="Arial" panose="020B0604020202020204" pitchFamily="34" charset="0"/>
              </a:rPr>
              <a:pPr algn="r" eaLnBrk="1" hangingPunct="1"/>
              <a:t>21</a:t>
            </a:fld>
            <a:endParaRPr lang="" altLang="en-US" sz="16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DC5D356-A8D2-15BB-90BF-770A93F4A39C}"/>
              </a:ext>
            </a:extLst>
          </p:cNvPr>
          <p:cNvSpPr txBox="1"/>
          <p:nvPr/>
        </p:nvSpPr>
        <p:spPr>
          <a:xfrm>
            <a:off x="1055650" y="188775"/>
            <a:ext cx="864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Morphology and dynamics of flowing structures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E5F009BA-6339-ACFF-0E1D-CAB4BFFFA7A4}"/>
                  </a:ext>
                </a:extLst>
              </p:cNvPr>
              <p:cNvSpPr txBox="1"/>
              <p:nvPr/>
            </p:nvSpPr>
            <p:spPr>
              <a:xfrm>
                <a:off x="937082" y="1686022"/>
                <a:ext cx="3499070" cy="36933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8575">
                <a:solidFill>
                  <a:schemeClr val="bg2">
                    <a:lumMod val="90000"/>
                  </a:schemeClr>
                </a:solidFill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Chirality Change </a:t>
                </a:r>
                <a14:m>
                  <m:oMath xmlns:m="http://schemas.openxmlformats.org/officeDocument/2006/math"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→−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𝒃</m:t>
                    </m:r>
                  </m:oMath>
                </a14:m>
                <a:endParaRPr lang="zh-CN" altLang="en-US" b="1" dirty="0"/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E5F009BA-6339-ACFF-0E1D-CAB4BFFFA7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082" y="1686022"/>
                <a:ext cx="3499070" cy="369332"/>
              </a:xfrm>
              <a:prstGeom prst="rect">
                <a:avLst/>
              </a:prstGeom>
              <a:blipFill>
                <a:blip r:embed="rId3"/>
                <a:stretch>
                  <a:fillRect t="-7692" b="-18462"/>
                </a:stretch>
              </a:blipFill>
              <a:ln w="28575">
                <a:solidFill>
                  <a:schemeClr val="bg2">
                    <a:lumMod val="90000"/>
                  </a:schemeClr>
                </a:solidFill>
                <a:prstDash val="dash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673BC7E7-BCC8-EB15-F43A-48719E52C581}"/>
                  </a:ext>
                </a:extLst>
              </p:cNvPr>
              <p:cNvSpPr txBox="1"/>
              <p:nvPr/>
            </p:nvSpPr>
            <p:spPr>
              <a:xfrm>
                <a:off x="937082" y="2601055"/>
                <a:ext cx="3499070" cy="6463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8575">
                <a:solidFill>
                  <a:schemeClr val="bg2">
                    <a:lumMod val="90000"/>
                  </a:schemeClr>
                </a:solidFill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Lorentz force remains unchanged 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𝑳</m:t>
                          </m:r>
                        </m:sub>
                      </m:sSub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𝒋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𝒃</m:t>
                      </m:r>
                    </m:oMath>
                  </m:oMathPara>
                </a14:m>
                <a:endParaRPr lang="en-US" altLang="zh-CN" b="1" dirty="0"/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673BC7E7-BCC8-EB15-F43A-48719E52C5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082" y="2601055"/>
                <a:ext cx="3499070" cy="646331"/>
              </a:xfrm>
              <a:prstGeom prst="rect">
                <a:avLst/>
              </a:prstGeom>
              <a:blipFill>
                <a:blip r:embed="rId4"/>
                <a:stretch>
                  <a:fillRect t="-3604" r="-518" b="-3604"/>
                </a:stretch>
              </a:blipFill>
              <a:ln w="28575">
                <a:solidFill>
                  <a:schemeClr val="bg2">
                    <a:lumMod val="90000"/>
                  </a:schemeClr>
                </a:solidFill>
                <a:prstDash val="dash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06DCB1A9-C101-7FB3-666F-6C14E43EEDE2}"/>
                  </a:ext>
                </a:extLst>
              </p:cNvPr>
              <p:cNvSpPr txBox="1"/>
              <p:nvPr/>
            </p:nvSpPr>
            <p:spPr>
              <a:xfrm>
                <a:off x="937082" y="3793087"/>
                <a:ext cx="3499070" cy="6463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8575">
                <a:solidFill>
                  <a:schemeClr val="bg2">
                    <a:lumMod val="90000"/>
                  </a:schemeClr>
                </a:solidFill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Induce the same flow field 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𝒖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𝐷𝑡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𝑳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𝜈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𝒖</m:t>
                      </m:r>
                    </m:oMath>
                  </m:oMathPara>
                </a14:m>
                <a:endParaRPr lang="en-US" altLang="zh-CN" b="1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06DCB1A9-C101-7FB3-666F-6C14E43EED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082" y="3793087"/>
                <a:ext cx="3499070" cy="646331"/>
              </a:xfrm>
              <a:prstGeom prst="rect">
                <a:avLst/>
              </a:prstGeom>
              <a:blipFill>
                <a:blip r:embed="rId5"/>
                <a:stretch>
                  <a:fillRect t="-2703" b="-4505"/>
                </a:stretch>
              </a:blipFill>
              <a:ln w="28575">
                <a:solidFill>
                  <a:schemeClr val="bg2">
                    <a:lumMod val="90000"/>
                  </a:schemeClr>
                </a:solidFill>
                <a:prstDash val="dash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9A4ECC32-FB3A-95EE-C230-A5E519B0E7D3}"/>
                  </a:ext>
                </a:extLst>
              </p:cNvPr>
              <p:cNvSpPr txBox="1"/>
              <p:nvPr/>
            </p:nvSpPr>
            <p:spPr>
              <a:xfrm>
                <a:off x="937082" y="4985120"/>
                <a:ext cx="3499070" cy="132408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8575">
                <a:solidFill>
                  <a:schemeClr val="bg2">
                    <a:lumMod val="90000"/>
                  </a:schemeClr>
                </a:solidFill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Modulation of magnetic field</a:t>
                </a:r>
              </a:p>
              <a:p>
                <a:pPr algn="ctr"/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num>
                      <m:den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𝐷𝑡</m:t>
                        </m:r>
                      </m:den>
                    </m:f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𝑻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𝒖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𝜂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𝑻</m:t>
                    </m:r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𝐷𝑡</m:t>
                          </m:r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𝛼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𝜂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zh-CN" b="0" i="0" smtClean="0"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𝒃</m:t>
                      </m:r>
                    </m:oMath>
                  </m:oMathPara>
                </a14:m>
                <a:endParaRPr lang="en-US" altLang="zh-CN" b="1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9A4ECC32-FB3A-95EE-C230-A5E519B0E7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082" y="4985120"/>
                <a:ext cx="3499070" cy="1324080"/>
              </a:xfrm>
              <a:prstGeom prst="rect">
                <a:avLst/>
              </a:prstGeom>
              <a:blipFill>
                <a:blip r:embed="rId6"/>
                <a:stretch>
                  <a:fillRect t="-1802"/>
                </a:stretch>
              </a:blipFill>
              <a:ln w="28575">
                <a:solidFill>
                  <a:schemeClr val="bg2">
                    <a:lumMod val="90000"/>
                  </a:schemeClr>
                </a:solidFill>
                <a:prstDash val="dash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箭头: 下 7">
            <a:extLst>
              <a:ext uri="{FF2B5EF4-FFF2-40B4-BE49-F238E27FC236}">
                <a16:creationId xmlns:a16="http://schemas.microsoft.com/office/drawing/2014/main" id="{CEE76F96-17AB-050A-57E9-8A99171F4AB4}"/>
              </a:ext>
            </a:extLst>
          </p:cNvPr>
          <p:cNvSpPr/>
          <p:nvPr/>
        </p:nvSpPr>
        <p:spPr>
          <a:xfrm>
            <a:off x="2543580" y="2132070"/>
            <a:ext cx="207003" cy="369332"/>
          </a:xfrm>
          <a:prstGeom prst="down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箭头: 下 8">
            <a:extLst>
              <a:ext uri="{FF2B5EF4-FFF2-40B4-BE49-F238E27FC236}">
                <a16:creationId xmlns:a16="http://schemas.microsoft.com/office/drawing/2014/main" id="{B08F2E0C-D470-289E-1652-885C2A7316B7}"/>
              </a:ext>
            </a:extLst>
          </p:cNvPr>
          <p:cNvSpPr/>
          <p:nvPr/>
        </p:nvSpPr>
        <p:spPr>
          <a:xfrm>
            <a:off x="2542434" y="3335570"/>
            <a:ext cx="207003" cy="369332"/>
          </a:xfrm>
          <a:prstGeom prst="down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箭头: 下 9">
            <a:extLst>
              <a:ext uri="{FF2B5EF4-FFF2-40B4-BE49-F238E27FC236}">
                <a16:creationId xmlns:a16="http://schemas.microsoft.com/office/drawing/2014/main" id="{85D422CF-70E1-FE37-E85D-DD82A0C734AC}"/>
              </a:ext>
            </a:extLst>
          </p:cNvPr>
          <p:cNvSpPr/>
          <p:nvPr/>
        </p:nvSpPr>
        <p:spPr>
          <a:xfrm>
            <a:off x="2542434" y="4536275"/>
            <a:ext cx="207003" cy="369332"/>
          </a:xfrm>
          <a:prstGeom prst="down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5B64E474-F195-1D73-52F6-8BB4E05B78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1940" y="1693407"/>
            <a:ext cx="5760000" cy="461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5445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0475A07B-C137-F63D-C7B4-CF4AFE32E8E2}"/>
              </a:ext>
            </a:extLst>
          </p:cNvPr>
          <p:cNvSpPr txBox="1"/>
          <p:nvPr/>
        </p:nvSpPr>
        <p:spPr>
          <a:xfrm>
            <a:off x="407605" y="1077734"/>
            <a:ext cx="1152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SzPct val="80000"/>
              <a:buFont typeface="Wingdings" panose="05000000000000000000" pitchFamily="2" charset="2"/>
              <a:buChar char="p"/>
            </a:pP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Influence of angles on the interaction between magnetic and vortex tubes</a:t>
            </a:r>
          </a:p>
        </p:txBody>
      </p:sp>
      <p:sp>
        <p:nvSpPr>
          <p:cNvPr id="11" name="灯片编号占位符 4">
            <a:extLst>
              <a:ext uri="{FF2B5EF4-FFF2-40B4-BE49-F238E27FC236}">
                <a16:creationId xmlns:a16="http://schemas.microsoft.com/office/drawing/2014/main" id="{F9180D4F-07FE-804C-0D9B-F938D42A9B47}"/>
              </a:ext>
            </a:extLst>
          </p:cNvPr>
          <p:cNvSpPr txBox="1">
            <a:spLocks/>
          </p:cNvSpPr>
          <p:nvPr/>
        </p:nvSpPr>
        <p:spPr>
          <a:xfrm>
            <a:off x="3432175" y="6492875"/>
            <a:ext cx="2844800" cy="365125"/>
          </a:xfrm>
          <a:prstGeom prst="rect">
            <a:avLst/>
          </a:prstGeom>
          <a:ln/>
        </p:spPr>
        <p:txBody>
          <a:bodyPr vert="horz" lIns="91431" tIns="45716" rIns="91431" bIns="45716" rtlCol="0" anchor="ctr" anchorCtr="0"/>
          <a:lstStyle>
            <a:defPPr>
              <a:defRPr lang="zh-CN"/>
            </a:defPPr>
            <a:lvl1pPr marL="0" lvl="0" indent="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609600" lvl="1" indent="-1524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1219200" lvl="2" indent="-3048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828800" lvl="3" indent="-4572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2438400" lvl="4" indent="-6096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/>
            <a:fld id="{9A0DB2DC-4C9A-4742-B13C-FB6460FD3503}" type="slidenum">
              <a:rPr lang="" altLang="en-US" sz="1600" smtClean="0">
                <a:solidFill>
                  <a:schemeClr val="bg1"/>
                </a:solidFill>
                <a:cs typeface="Arial" panose="020B0604020202020204" pitchFamily="34" charset="0"/>
              </a:rPr>
              <a:pPr algn="r" eaLnBrk="1" hangingPunct="1"/>
              <a:t>22</a:t>
            </a:fld>
            <a:endParaRPr lang="" altLang="en-US" sz="16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DC5D356-A8D2-15BB-90BF-770A93F4A39C}"/>
              </a:ext>
            </a:extLst>
          </p:cNvPr>
          <p:cNvSpPr txBox="1"/>
          <p:nvPr/>
        </p:nvSpPr>
        <p:spPr>
          <a:xfrm>
            <a:off x="1055650" y="188775"/>
            <a:ext cx="864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Morphology and dynamics of flowing structures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5DAF58C-737B-6CC8-1CCD-63D844419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176" y="1550580"/>
            <a:ext cx="497252" cy="164919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5AAAF18-7AC5-6A2D-7C7E-09A3E90A5B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175" y="1634042"/>
            <a:ext cx="5040000" cy="156573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96E85AA-4E82-45FE-986B-C1FB38A68A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9715" y="3188045"/>
            <a:ext cx="4272460" cy="2880000"/>
          </a:xfrm>
          <a:prstGeom prst="rect">
            <a:avLst/>
          </a:prstGeom>
        </p:spPr>
      </p:pic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F6FB218E-EB95-C202-BBE8-EB48C501C8C8}"/>
              </a:ext>
            </a:extLst>
          </p:cNvPr>
          <p:cNvCxnSpPr>
            <a:cxnSpLocks/>
          </p:cNvCxnSpPr>
          <p:nvPr/>
        </p:nvCxnSpPr>
        <p:spPr>
          <a:xfrm>
            <a:off x="1679715" y="4112140"/>
            <a:ext cx="4455802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AD40DF8F-DC19-9999-8405-45B3080E2D7F}"/>
              </a:ext>
            </a:extLst>
          </p:cNvPr>
          <p:cNvCxnSpPr>
            <a:cxnSpLocks/>
          </p:cNvCxnSpPr>
          <p:nvPr/>
        </p:nvCxnSpPr>
        <p:spPr>
          <a:xfrm>
            <a:off x="1696381" y="5192215"/>
            <a:ext cx="4455802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E447802C-3441-763B-A7A4-57D299136712}"/>
                  </a:ext>
                </a:extLst>
              </p:cNvPr>
              <p:cNvSpPr txBox="1"/>
              <p:nvPr/>
            </p:nvSpPr>
            <p:spPr>
              <a:xfrm>
                <a:off x="941806" y="3456045"/>
                <a:ext cx="81977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∘</m:t>
                          </m:r>
                        </m:sup>
                      </m:sSup>
                    </m:oMath>
                  </m:oMathPara>
                </a14:m>
                <a:endParaRPr lang="zh-CN" alt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E447802C-3441-763B-A7A4-57D2991367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806" y="3456045"/>
                <a:ext cx="819776" cy="3385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539C4CAB-283C-A952-2EA3-70A282DEA7A0}"/>
                  </a:ext>
                </a:extLst>
              </p:cNvPr>
              <p:cNvSpPr txBox="1"/>
              <p:nvPr/>
            </p:nvSpPr>
            <p:spPr>
              <a:xfrm>
                <a:off x="941806" y="4484663"/>
                <a:ext cx="81977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∘</m:t>
                          </m:r>
                        </m:sup>
                      </m:sSup>
                    </m:oMath>
                  </m:oMathPara>
                </a14:m>
                <a:endParaRPr lang="zh-CN" alt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539C4CAB-283C-A952-2EA3-70A282DEA7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806" y="4484663"/>
                <a:ext cx="819776" cy="3385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02769230-58C0-41B6-2AEF-A0EFEF946362}"/>
                  </a:ext>
                </a:extLst>
              </p:cNvPr>
              <p:cNvSpPr txBox="1"/>
              <p:nvPr/>
            </p:nvSpPr>
            <p:spPr>
              <a:xfrm>
                <a:off x="877686" y="5513281"/>
                <a:ext cx="93358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45</m:t>
                          </m:r>
                        </m:e>
                        <m:sup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∘</m:t>
                          </m:r>
                        </m:sup>
                      </m:sSup>
                    </m:oMath>
                  </m:oMathPara>
                </a14:m>
                <a:endParaRPr lang="zh-CN" alt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02769230-58C0-41B6-2AEF-A0EFEF9463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686" y="5513281"/>
                <a:ext cx="933589" cy="33855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E6A3FC63-9F73-3819-F84E-51572AE749FD}"/>
                  </a:ext>
                </a:extLst>
              </p:cNvPr>
              <p:cNvSpPr txBox="1"/>
              <p:nvPr/>
            </p:nvSpPr>
            <p:spPr>
              <a:xfrm>
                <a:off x="1538975" y="6056275"/>
                <a:ext cx="1093953" cy="338554"/>
              </a:xfrm>
              <a:prstGeom prst="rect">
                <a:avLst/>
              </a:prstGeom>
              <a:solidFill>
                <a:schemeClr val="bg1"/>
              </a:solidFill>
              <a:effectLst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=0.005</m:t>
                      </m:r>
                    </m:oMath>
                  </m:oMathPara>
                </a14:m>
                <a:endParaRPr lang="zh-CN" alt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E6A3FC63-9F73-3819-F84E-51572AE749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8975" y="6056275"/>
                <a:ext cx="1093953" cy="33855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C010581C-587D-1210-462C-F309360E055B}"/>
                  </a:ext>
                </a:extLst>
              </p:cNvPr>
              <p:cNvSpPr txBox="1"/>
              <p:nvPr/>
            </p:nvSpPr>
            <p:spPr>
              <a:xfrm>
                <a:off x="2952189" y="6056275"/>
                <a:ext cx="625491" cy="338554"/>
              </a:xfrm>
              <a:prstGeom prst="rect">
                <a:avLst/>
              </a:prstGeom>
              <a:solidFill>
                <a:schemeClr val="bg1"/>
              </a:solidFill>
              <a:effectLst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0.01</m:t>
                      </m:r>
                    </m:oMath>
                  </m:oMathPara>
                </a14:m>
                <a:endParaRPr lang="zh-CN" alt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C010581C-587D-1210-462C-F309360E05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2189" y="6056275"/>
                <a:ext cx="625491" cy="33855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10BAA4BF-FD2A-DC65-546B-E432E1995A48}"/>
                  </a:ext>
                </a:extLst>
              </p:cNvPr>
              <p:cNvSpPr txBox="1"/>
              <p:nvPr/>
            </p:nvSpPr>
            <p:spPr>
              <a:xfrm>
                <a:off x="4046022" y="6056275"/>
                <a:ext cx="625491" cy="338554"/>
              </a:xfrm>
              <a:prstGeom prst="rect">
                <a:avLst/>
              </a:prstGeom>
              <a:solidFill>
                <a:schemeClr val="bg1"/>
              </a:solidFill>
              <a:effectLst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0.05</m:t>
                      </m:r>
                    </m:oMath>
                  </m:oMathPara>
                </a14:m>
                <a:endParaRPr lang="zh-CN" alt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10BAA4BF-FD2A-DC65-546B-E432E1995A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6022" y="6056275"/>
                <a:ext cx="625491" cy="33855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7">
                <a:extLst>
                  <a:ext uri="{FF2B5EF4-FFF2-40B4-BE49-F238E27FC236}">
                    <a16:creationId xmlns:a16="http://schemas.microsoft.com/office/drawing/2014/main" id="{B2B2FF22-450E-0EB9-972F-22AE8549317B}"/>
                  </a:ext>
                </a:extLst>
              </p:cNvPr>
              <p:cNvSpPr txBox="1"/>
              <p:nvPr/>
            </p:nvSpPr>
            <p:spPr>
              <a:xfrm>
                <a:off x="5224550" y="6056275"/>
                <a:ext cx="511679" cy="338554"/>
              </a:xfrm>
              <a:prstGeom prst="rect">
                <a:avLst/>
              </a:prstGeom>
              <a:solidFill>
                <a:schemeClr val="bg1"/>
              </a:solidFill>
              <a:effectLst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0.1</m:t>
                      </m:r>
                    </m:oMath>
                  </m:oMathPara>
                </a14:m>
                <a:endParaRPr lang="zh-CN" alt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文本框 7">
                <a:extLst>
                  <a:ext uri="{FF2B5EF4-FFF2-40B4-BE49-F238E27FC236}">
                    <a16:creationId xmlns:a16="http://schemas.microsoft.com/office/drawing/2014/main" id="{B2B2FF22-450E-0EB9-972F-22AE854931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4550" y="6056275"/>
                <a:ext cx="511679" cy="33855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E7A84FB5-4E5C-8119-005F-B18626449E59}"/>
                  </a:ext>
                </a:extLst>
              </p:cNvPr>
              <p:cNvSpPr txBox="1"/>
              <p:nvPr/>
            </p:nvSpPr>
            <p:spPr>
              <a:xfrm>
                <a:off x="7770946" y="1518344"/>
                <a:ext cx="15418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i="1" smtClean="0">
                          <a:latin typeface="Cambria Math" panose="02040503050406030204" pitchFamily="18" charset="0"/>
                        </a:rPr>
                        <m:t>M</m:t>
                      </m:r>
                      <m:r>
                        <m:rPr>
                          <m:sty m:val="p"/>
                        </m:rPr>
                        <a:rPr lang="en-US" altLang="zh-CN" i="1">
                          <a:latin typeface="Cambria Math" panose="02040503050406030204" pitchFamily="18" charset="0"/>
                        </a:rPr>
                        <m:t>agnetic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tube</m:t>
                      </m:r>
                    </m:oMath>
                  </m:oMathPara>
                </a14:m>
                <a:endParaRPr lang="en-US" altLang="zh-C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E7A84FB5-4E5C-8119-005F-B18626449E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0946" y="1518344"/>
                <a:ext cx="1541852" cy="369332"/>
              </a:xfrm>
              <a:prstGeom prst="rect">
                <a:avLst/>
              </a:prstGeom>
              <a:blipFill>
                <a:blip r:embed="rId13"/>
                <a:stretch>
                  <a:fillRect r="-1581" b="-131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3C093097-6A38-11B7-21D8-F8A6773269F5}"/>
                  </a:ext>
                </a:extLst>
              </p:cNvPr>
              <p:cNvSpPr txBox="1"/>
              <p:nvPr/>
            </p:nvSpPr>
            <p:spPr>
              <a:xfrm>
                <a:off x="9555053" y="1518344"/>
                <a:ext cx="21898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orticity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tube</m:t>
                      </m:r>
                    </m:oMath>
                  </m:oMathPara>
                </a14:m>
                <a:endParaRPr lang="en-US" altLang="zh-C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3C093097-6A38-11B7-21D8-F8A6773269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5053" y="1518344"/>
                <a:ext cx="2189897" cy="369332"/>
              </a:xfrm>
              <a:prstGeom prst="rect">
                <a:avLst/>
              </a:prstGeom>
              <a:blipFill>
                <a:blip r:embed="rId14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图片 27">
            <a:extLst>
              <a:ext uri="{FF2B5EF4-FFF2-40B4-BE49-F238E27FC236}">
                <a16:creationId xmlns:a16="http://schemas.microsoft.com/office/drawing/2014/main" id="{F0BEC5A3-FD0B-A062-847A-0EA5EE1279D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936" y="5013210"/>
            <a:ext cx="1619484" cy="144000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C4AD3E02-6CAD-7A77-00B1-C428E26CD51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260" y="5013210"/>
            <a:ext cx="1619484" cy="144000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538D8A08-FB55-CBB1-E1A3-0BA30E92A85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936" y="3501105"/>
            <a:ext cx="1619484" cy="144000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EE87B523-74B8-0582-49A3-FEC1B8E56AB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260" y="3501105"/>
            <a:ext cx="1619484" cy="1440000"/>
          </a:xfrm>
          <a:prstGeom prst="rect">
            <a:avLst/>
          </a:prstGeom>
        </p:spPr>
      </p:pic>
      <p:pic>
        <p:nvPicPr>
          <p:cNvPr id="33" name="图片 32" descr="图片包含 图示&#10;&#10;描述已自动生成">
            <a:extLst>
              <a:ext uri="{FF2B5EF4-FFF2-40B4-BE49-F238E27FC236}">
                <a16:creationId xmlns:a16="http://schemas.microsoft.com/office/drawing/2014/main" id="{83039FDD-FFCE-EB0D-E0DF-D48C8912104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936" y="1989000"/>
            <a:ext cx="1619484" cy="1440000"/>
          </a:xfrm>
          <a:prstGeom prst="rect">
            <a:avLst/>
          </a:prstGeom>
        </p:spPr>
      </p:pic>
      <p:pic>
        <p:nvPicPr>
          <p:cNvPr id="34" name="图片 33" descr="图示&#10;&#10;中度可信度描述已自动生成">
            <a:extLst>
              <a:ext uri="{FF2B5EF4-FFF2-40B4-BE49-F238E27FC236}">
                <a16:creationId xmlns:a16="http://schemas.microsoft.com/office/drawing/2014/main" id="{72FA669F-F03C-F578-F445-508C4E414CF2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260" y="1989000"/>
            <a:ext cx="1619484" cy="144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110E7721-3598-7C3A-CECB-FC407C61BB08}"/>
                  </a:ext>
                </a:extLst>
              </p:cNvPr>
              <p:cNvSpPr txBox="1"/>
              <p:nvPr/>
            </p:nvSpPr>
            <p:spPr>
              <a:xfrm>
                <a:off x="7822399" y="3018441"/>
                <a:ext cx="81977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∘</m:t>
                          </m:r>
                        </m:sup>
                      </m:sSup>
                    </m:oMath>
                  </m:oMathPara>
                </a14:m>
                <a:endParaRPr lang="zh-CN" alt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110E7721-3598-7C3A-CECB-FC407C61BB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2399" y="3018441"/>
                <a:ext cx="819776" cy="338554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8498BB1E-EDBC-05B8-13E5-05368406A565}"/>
                  </a:ext>
                </a:extLst>
              </p:cNvPr>
              <p:cNvSpPr txBox="1"/>
              <p:nvPr/>
            </p:nvSpPr>
            <p:spPr>
              <a:xfrm>
                <a:off x="7822399" y="4602551"/>
                <a:ext cx="81977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∘</m:t>
                          </m:r>
                        </m:sup>
                      </m:sSup>
                    </m:oMath>
                  </m:oMathPara>
                </a14:m>
                <a:endParaRPr lang="zh-CN" alt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8498BB1E-EDBC-05B8-13E5-05368406A5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2399" y="4602551"/>
                <a:ext cx="819776" cy="338554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D24FD361-3815-50F6-5242-106C9741B25A}"/>
                  </a:ext>
                </a:extLst>
              </p:cNvPr>
              <p:cNvSpPr txBox="1"/>
              <p:nvPr/>
            </p:nvSpPr>
            <p:spPr>
              <a:xfrm>
                <a:off x="7822399" y="6114656"/>
                <a:ext cx="93358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45</m:t>
                          </m:r>
                        </m:e>
                        <m:sup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∘</m:t>
                          </m:r>
                        </m:sup>
                      </m:sSup>
                    </m:oMath>
                  </m:oMathPara>
                </a14:m>
                <a:endParaRPr lang="zh-CN" alt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D24FD361-3815-50F6-5242-106C9741B2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2399" y="6114656"/>
                <a:ext cx="933589" cy="338554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5776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灯片编号占位符 4">
            <a:extLst>
              <a:ext uri="{FF2B5EF4-FFF2-40B4-BE49-F238E27FC236}">
                <a16:creationId xmlns:a16="http://schemas.microsoft.com/office/drawing/2014/main" id="{F9180D4F-07FE-804C-0D9B-F938D42A9B47}"/>
              </a:ext>
            </a:extLst>
          </p:cNvPr>
          <p:cNvSpPr txBox="1">
            <a:spLocks/>
          </p:cNvSpPr>
          <p:nvPr/>
        </p:nvSpPr>
        <p:spPr>
          <a:xfrm>
            <a:off x="3432175" y="6492875"/>
            <a:ext cx="2844800" cy="365125"/>
          </a:xfrm>
          <a:prstGeom prst="rect">
            <a:avLst/>
          </a:prstGeom>
          <a:ln/>
        </p:spPr>
        <p:txBody>
          <a:bodyPr vert="horz" lIns="91431" tIns="45716" rIns="91431" bIns="45716" rtlCol="0" anchor="ctr" anchorCtr="0"/>
          <a:lstStyle>
            <a:defPPr>
              <a:defRPr lang="zh-CN"/>
            </a:defPPr>
            <a:lvl1pPr marL="0" lvl="0" indent="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609600" lvl="1" indent="-1524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1219200" lvl="2" indent="-3048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828800" lvl="3" indent="-4572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2438400" lvl="4" indent="-6096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/>
            <a:fld id="{9A0DB2DC-4C9A-4742-B13C-FB6460FD3503}" type="slidenum">
              <a:rPr lang="" altLang="en-US" sz="1600" smtClean="0">
                <a:solidFill>
                  <a:schemeClr val="bg1"/>
                </a:solidFill>
                <a:cs typeface="Arial" panose="020B0604020202020204" pitchFamily="34" charset="0"/>
              </a:rPr>
              <a:pPr algn="r" eaLnBrk="1" hangingPunct="1"/>
              <a:t>23</a:t>
            </a:fld>
            <a:endParaRPr lang="" altLang="en-US" sz="16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DC5D356-A8D2-15BB-90BF-770A93F4A39C}"/>
              </a:ext>
            </a:extLst>
          </p:cNvPr>
          <p:cNvSpPr txBox="1"/>
          <p:nvPr/>
        </p:nvSpPr>
        <p:spPr>
          <a:xfrm>
            <a:off x="1055650" y="188775"/>
            <a:ext cx="10080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Modulation Mechanism between vortex-magnetic interaction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6A27277-C195-50A9-6C86-75DEABDF87E9}"/>
              </a:ext>
            </a:extLst>
          </p:cNvPr>
          <p:cNvSpPr txBox="1"/>
          <p:nvPr/>
        </p:nvSpPr>
        <p:spPr>
          <a:xfrm>
            <a:off x="479610" y="1084755"/>
            <a:ext cx="1152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SzPct val="80000"/>
              <a:buFont typeface="Wingdings" panose="05000000000000000000" pitchFamily="2" charset="2"/>
              <a:buChar char="p"/>
            </a:pP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 of Lorentz force on the evolution of vorticity field 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2291708-CCC2-B7C2-6107-06ED2FD55F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154" y="1574804"/>
            <a:ext cx="1680986" cy="2160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9A0041F-390F-3ED5-4BFF-9DB4FA9803ED}"/>
              </a:ext>
            </a:extLst>
          </p:cNvPr>
          <p:cNvSpPr txBox="1"/>
          <p:nvPr/>
        </p:nvSpPr>
        <p:spPr>
          <a:xfrm>
            <a:off x="767630" y="3779235"/>
            <a:ext cx="2941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Intrinsic triad along a curve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BAAB35FD-7D22-9C22-DA0B-3A094E4FE9CD}"/>
                  </a:ext>
                </a:extLst>
              </p:cNvPr>
              <p:cNvSpPr txBox="1"/>
              <p:nvPr/>
            </p:nvSpPr>
            <p:spPr>
              <a:xfrm>
                <a:off x="5159935" y="1709719"/>
                <a:ext cx="3717877" cy="485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𝝎</m:t>
                        </m:r>
                      </m:num>
                      <m:den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𝐷𝑡</m:t>
                        </m:r>
                      </m:den>
                    </m:f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𝝎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𝒖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𝜈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𝝎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altLang="zh-CN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𝑳</m:t>
                        </m:r>
                      </m:sub>
                    </m:sSub>
                  </m:oMath>
                </a14:m>
                <a:r>
                  <a:rPr lang="en-US" altLang="zh-CN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</a:t>
                </a: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BAAB35FD-7D22-9C22-DA0B-3A094E4FE9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9935" y="1709719"/>
                <a:ext cx="3717877" cy="485646"/>
              </a:xfrm>
              <a:prstGeom prst="rect">
                <a:avLst/>
              </a:prstGeom>
              <a:blipFill>
                <a:blip r:embed="rId4"/>
                <a:stretch>
                  <a:fillRect b="-12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7DC208EC-A6E8-67D9-43D6-A0F50A333E67}"/>
                  </a:ext>
                </a:extLst>
              </p:cNvPr>
              <p:cNvSpPr txBox="1"/>
              <p:nvPr/>
            </p:nvSpPr>
            <p:spPr>
              <a:xfrm>
                <a:off x="4854575" y="2996970"/>
                <a:ext cx="5958554" cy="1087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altLang="zh-CN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𝑳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sub>
                            </m:sSub>
                          </m:num>
                          <m:den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den>
                        </m:f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sub>
                            </m:sSub>
                          </m:num>
                          <m:den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den>
                        </m:f>
                      </m:e>
                    </m:d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𝑻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sub>
                            </m:sSub>
                          </m:num>
                          <m:den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den>
                        </m:f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</m:d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𝑵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sub>
                            </m:sSub>
                          </m:num>
                          <m:den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den>
                        </m:f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</m:d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endParaRPr lang="en-US" altLang="zh-CN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en-US" altLang="zh-CN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𝑵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f>
                          <m:f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altLang="zh-CN" b="1" i="1" smtClean="0">
                                <a:latin typeface="Cambria Math" panose="02040503050406030204" pitchFamily="18" charset="0"/>
                              </a:rPr>
                              <m:t>𝑩</m:t>
                            </m:r>
                          </m:num>
                          <m:den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den>
                        </m:f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𝑩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f>
                          <m:f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altLang="zh-CN" b="1" i="1" smtClean="0">
                                <a:latin typeface="Cambria Math" panose="02040503050406030204" pitchFamily="18" charset="0"/>
                              </a:rPr>
                              <m:t>𝑩</m:t>
                            </m:r>
                          </m:num>
                          <m:den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den>
                        </m:f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𝑵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×</m:t>
                        </m:r>
                        <m:f>
                          <m:f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altLang="zh-CN" b="1" i="1" smtClean="0">
                                <a:latin typeface="Cambria Math" panose="02040503050406030204" pitchFamily="18" charset="0"/>
                              </a:rPr>
                              <m:t>𝑵</m:t>
                            </m:r>
                          </m:num>
                          <m:den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den>
                        </m:f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𝑩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×</m:t>
                        </m:r>
                        <m:f>
                          <m:f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altLang="zh-CN" b="1" i="1" smtClean="0">
                                <a:latin typeface="Cambria Math" panose="02040503050406030204" pitchFamily="18" charset="0"/>
                              </a:rPr>
                              <m:t>𝑵</m:t>
                            </m:r>
                          </m:num>
                          <m:den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den>
                        </m:f>
                      </m:e>
                    </m:d>
                  </m:oMath>
                </a14:m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7DC208EC-A6E8-67D9-43D6-A0F50A333E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4575" y="2996970"/>
                <a:ext cx="5958554" cy="10872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F200183C-BDDE-ECA0-1D43-02456114BC79}"/>
                  </a:ext>
                </a:extLst>
              </p:cNvPr>
              <p:cNvSpPr txBox="1"/>
              <p:nvPr/>
            </p:nvSpPr>
            <p:spPr>
              <a:xfrm>
                <a:off x="5074490" y="2195365"/>
                <a:ext cx="6099544" cy="7336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dirty="0" smtClean="0"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en-US" altLang="zh-CN" b="1" i="1" dirty="0" smtClean="0">
                            <a:latin typeface="Cambria Math" panose="02040503050406030204" pitchFamily="18" charset="0"/>
                          </a:rPr>
                          <m:t>𝑳</m:t>
                        </m:r>
                      </m:sub>
                    </m:sSub>
                    <m:r>
                      <a:rPr lang="en-US" altLang="zh-CN" b="1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altLang="zh-CN" b="1" i="1" dirty="0" smtClean="0"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altLang="zh-CN" b="1" i="1" dirty="0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en-US" altLang="zh-CN" b="1" i="1" dirty="0" smtClean="0">
                        <a:latin typeface="Cambria Math" panose="02040503050406030204" pitchFamily="18" charset="0"/>
                      </a:rPr>
                      <m:t>𝑵</m:t>
                    </m:r>
                  </m:oMath>
                </a14:m>
                <a:endParaRPr lang="en-US" altLang="zh-CN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=−</m:t>
                    </m:r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altLang="zh-CN" b="0" i="0" smtClean="0">
                        <a:latin typeface="Cambria Math" panose="02040503050406030204" pitchFamily="18" charset="0"/>
                      </a:rPr>
                      <m:t>,       </m:t>
                    </m:r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en-US" altLang="zh-CN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𝜅</m:t>
                    </m:r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endParaRPr lang="en-US" altLang="zh-C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F200183C-BDDE-ECA0-1D43-02456114BC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4490" y="2195365"/>
                <a:ext cx="6099544" cy="733662"/>
              </a:xfrm>
              <a:prstGeom prst="rect">
                <a:avLst/>
              </a:prstGeom>
              <a:blipFill>
                <a:blip r:embed="rId6"/>
                <a:stretch>
                  <a:fillRect b="-8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052A3608-051A-4BB2-B573-69D6E1C71AA8}"/>
                  </a:ext>
                </a:extLst>
              </p:cNvPr>
              <p:cNvSpPr txBox="1"/>
              <p:nvPr/>
            </p:nvSpPr>
            <p:spPr>
              <a:xfrm>
                <a:off x="479610" y="4409721"/>
                <a:ext cx="322985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Bef>
                    <a:spcPts val="600"/>
                  </a:spcBef>
                  <a:spcAft>
                    <a:spcPts val="600"/>
                  </a:spcAft>
                  <a:buSzPct val="80000"/>
                  <a:buFont typeface="Wingdings" panose="05000000000000000000" pitchFamily="2" charset="2"/>
                  <a:buChar char="u"/>
                </a:pPr>
                <a:r>
                  <a:rPr lang="en-US" altLang="zh-CN" sz="20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Case 1: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𝜅</m:t>
                    </m:r>
                    <m:r>
                      <a:rPr lang="en-US" altLang="zh-CN" sz="20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=0, </m:t>
                    </m:r>
                    <m:r>
                      <a:rPr lang="en-US" altLang="zh-CN" sz="20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𝜏</m:t>
                    </m:r>
                    <m:r>
                      <a:rPr lang="en-US" altLang="zh-CN" sz="20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=0</m:t>
                    </m:r>
                  </m:oMath>
                </a14:m>
                <a:endParaRPr lang="en-US" altLang="zh-CN" sz="2000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052A3608-051A-4BB2-B573-69D6E1C71A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610" y="4409721"/>
                <a:ext cx="3229851" cy="400110"/>
              </a:xfrm>
              <a:prstGeom prst="rect">
                <a:avLst/>
              </a:prstGeom>
              <a:blipFill>
                <a:blip r:embed="rId7"/>
                <a:stretch>
                  <a:fillRect l="-755" t="-6061" b="-272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流程图: 磁盘 16">
            <a:extLst>
              <a:ext uri="{FF2B5EF4-FFF2-40B4-BE49-F238E27FC236}">
                <a16:creationId xmlns:a16="http://schemas.microsoft.com/office/drawing/2014/main" id="{46BA4044-BCF3-80A9-5C8E-5F96285DFCD7}"/>
              </a:ext>
            </a:extLst>
          </p:cNvPr>
          <p:cNvSpPr/>
          <p:nvPr/>
        </p:nvSpPr>
        <p:spPr>
          <a:xfrm>
            <a:off x="1112482" y="4986005"/>
            <a:ext cx="486622" cy="1255779"/>
          </a:xfrm>
          <a:prstGeom prst="flowChartMagneticDisk">
            <a:avLst/>
          </a:prstGeom>
          <a:solidFill>
            <a:srgbClr val="4C79C7"/>
          </a:solidFill>
          <a:ln>
            <a:solidFill>
              <a:schemeClr val="accent5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FF44E31F-BBEC-FA4B-1A9B-15F0FA58EF66}"/>
                  </a:ext>
                </a:extLst>
              </p:cNvPr>
              <p:cNvSpPr txBox="1"/>
              <p:nvPr/>
            </p:nvSpPr>
            <p:spPr>
              <a:xfrm>
                <a:off x="2135725" y="5213752"/>
                <a:ext cx="2316660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𝑳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altLang="zh-CN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𝝎</m:t>
                      </m:r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altLang="zh-CN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No magnetic splitting</a:t>
                </a:r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FF44E31F-BBEC-FA4B-1A9B-15F0FA58EF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5725" y="5213752"/>
                <a:ext cx="2316660" cy="923330"/>
              </a:xfrm>
              <a:prstGeom prst="rect">
                <a:avLst/>
              </a:prstGeom>
              <a:blipFill>
                <a:blip r:embed="rId8"/>
                <a:stretch>
                  <a:fillRect l="-2105" r="-2632" b="-92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6A2A5A97-4F21-2927-23A6-6A5B041F339A}"/>
                  </a:ext>
                </a:extLst>
              </p:cNvPr>
              <p:cNvSpPr txBox="1"/>
              <p:nvPr/>
            </p:nvSpPr>
            <p:spPr>
              <a:xfrm>
                <a:off x="4481074" y="4409721"/>
                <a:ext cx="322985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Bef>
                    <a:spcPts val="600"/>
                  </a:spcBef>
                  <a:spcAft>
                    <a:spcPts val="600"/>
                  </a:spcAft>
                  <a:buSzPct val="80000"/>
                  <a:buFont typeface="Wingdings" panose="05000000000000000000" pitchFamily="2" charset="2"/>
                  <a:buChar char="u"/>
                </a:pPr>
                <a:r>
                  <a:rPr lang="en-US" altLang="zh-CN" sz="20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Case 2: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𝜏</m:t>
                    </m:r>
                    <m:r>
                      <a:rPr lang="en-US" altLang="zh-CN" sz="20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=0</m:t>
                    </m:r>
                  </m:oMath>
                </a14:m>
                <a:endParaRPr lang="en-US" altLang="zh-CN" sz="2000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6A2A5A97-4F21-2927-23A6-6A5B041F33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1074" y="4409721"/>
                <a:ext cx="3229851" cy="400110"/>
              </a:xfrm>
              <a:prstGeom prst="rect">
                <a:avLst/>
              </a:prstGeom>
              <a:blipFill>
                <a:blip r:embed="rId9"/>
                <a:stretch>
                  <a:fillRect l="-755" t="-6061" b="-272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圆: 空心 19">
            <a:extLst>
              <a:ext uri="{FF2B5EF4-FFF2-40B4-BE49-F238E27FC236}">
                <a16:creationId xmlns:a16="http://schemas.microsoft.com/office/drawing/2014/main" id="{95E003A8-0A3E-8CEA-C00F-580AE0FDCCB1}"/>
              </a:ext>
            </a:extLst>
          </p:cNvPr>
          <p:cNvSpPr/>
          <p:nvPr/>
        </p:nvSpPr>
        <p:spPr>
          <a:xfrm rot="456007">
            <a:off x="5367428" y="5072880"/>
            <a:ext cx="1307361" cy="1046830"/>
          </a:xfrm>
          <a:prstGeom prst="donu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5C2770E5-1CA5-E007-3943-00B443E01528}"/>
                  </a:ext>
                </a:extLst>
              </p:cNvPr>
              <p:cNvSpPr txBox="1"/>
              <p:nvPr/>
            </p:nvSpPr>
            <p:spPr>
              <a:xfrm>
                <a:off x="7320085" y="4986005"/>
                <a:ext cx="4525662" cy="10590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b="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altLang="zh-CN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𝑳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𝜅𝜕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)/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𝑻</m:t>
                    </m:r>
                  </m:oMath>
                </a14:m>
                <a:endParaRPr lang="en-US" altLang="zh-CN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A pair of vortices with opposite direction</a:t>
                </a:r>
              </a:p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Splitting happens in </a:t>
                </a:r>
                <a14:m>
                  <m:oMath xmlns:m="http://schemas.openxmlformats.org/officeDocument/2006/math">
                    <m:r>
                      <a:rPr lang="en-US" altLang="zh-CN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𝑩</m:t>
                    </m:r>
                  </m:oMath>
                </a14:m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-direction</a:t>
                </a:r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5C2770E5-1CA5-E007-3943-00B443E015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0085" y="4986005"/>
                <a:ext cx="4525662" cy="1059008"/>
              </a:xfrm>
              <a:prstGeom prst="rect">
                <a:avLst/>
              </a:prstGeom>
              <a:blipFill>
                <a:blip r:embed="rId10"/>
                <a:stretch>
                  <a:fillRect l="-943" r="-539" b="-86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26526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61F1D0B4-8180-283B-80FF-908317CB49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1201" y="1557195"/>
            <a:ext cx="4194340" cy="4680000"/>
          </a:xfrm>
          <a:prstGeom prst="rect">
            <a:avLst/>
          </a:prstGeom>
        </p:spPr>
      </p:pic>
      <p:sp>
        <p:nvSpPr>
          <p:cNvPr id="11" name="灯片编号占位符 4">
            <a:extLst>
              <a:ext uri="{FF2B5EF4-FFF2-40B4-BE49-F238E27FC236}">
                <a16:creationId xmlns:a16="http://schemas.microsoft.com/office/drawing/2014/main" id="{F9180D4F-07FE-804C-0D9B-F938D42A9B47}"/>
              </a:ext>
            </a:extLst>
          </p:cNvPr>
          <p:cNvSpPr txBox="1">
            <a:spLocks/>
          </p:cNvSpPr>
          <p:nvPr/>
        </p:nvSpPr>
        <p:spPr>
          <a:xfrm>
            <a:off x="3432175" y="6492875"/>
            <a:ext cx="2844800" cy="365125"/>
          </a:xfrm>
          <a:prstGeom prst="rect">
            <a:avLst/>
          </a:prstGeom>
          <a:ln/>
        </p:spPr>
        <p:txBody>
          <a:bodyPr vert="horz" lIns="91431" tIns="45716" rIns="91431" bIns="45716" rtlCol="0" anchor="ctr" anchorCtr="0"/>
          <a:lstStyle>
            <a:defPPr>
              <a:defRPr lang="zh-CN"/>
            </a:defPPr>
            <a:lvl1pPr marL="0" lvl="0" indent="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609600" lvl="1" indent="-1524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1219200" lvl="2" indent="-3048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828800" lvl="3" indent="-4572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2438400" lvl="4" indent="-6096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/>
            <a:fld id="{9A0DB2DC-4C9A-4742-B13C-FB6460FD3503}" type="slidenum">
              <a:rPr lang="" altLang="en-US" sz="1600" smtClean="0">
                <a:solidFill>
                  <a:schemeClr val="bg1"/>
                </a:solidFill>
                <a:cs typeface="Arial" panose="020B0604020202020204" pitchFamily="34" charset="0"/>
              </a:rPr>
              <a:pPr algn="r" eaLnBrk="1" hangingPunct="1"/>
              <a:t>24</a:t>
            </a:fld>
            <a:endParaRPr lang="" altLang="en-US" sz="16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DC5D356-A8D2-15BB-90BF-770A93F4A39C}"/>
              </a:ext>
            </a:extLst>
          </p:cNvPr>
          <p:cNvSpPr txBox="1"/>
          <p:nvPr/>
        </p:nvSpPr>
        <p:spPr>
          <a:xfrm>
            <a:off x="1055650" y="188775"/>
            <a:ext cx="10080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Modulation Mechanism between vortex-magnetic interaction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66A27277-C195-50A9-6C86-75DEABDF87E9}"/>
                  </a:ext>
                </a:extLst>
              </p:cNvPr>
              <p:cNvSpPr txBox="1"/>
              <p:nvPr/>
            </p:nvSpPr>
            <p:spPr>
              <a:xfrm>
                <a:off x="479610" y="1084755"/>
                <a:ext cx="115208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SzPct val="80000"/>
                  <a:buFont typeface="Wingdings" panose="05000000000000000000" pitchFamily="2" charset="2"/>
                  <a:buChar char="p"/>
                </a:pPr>
                <a:r>
                  <a:rPr lang="en-US" altLang="zh-CN" sz="2000" b="1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Impact of Lorentz force on the evolution of vorticity field 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b>
                        <m:r>
                          <a:rPr lang="en-US" altLang="zh-CN" sz="2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𝒃</m:t>
                        </m:r>
                      </m:sub>
                    </m:sSub>
                    <m:sSub>
                      <m:sSubPr>
                        <m:ctrlPr>
                          <a:rPr lang="en-US" altLang="zh-CN" sz="2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𝑶</m:t>
                        </m:r>
                      </m:e>
                      <m:sub>
                        <m:r>
                          <a:rPr lang="en-US" altLang="zh-CN" sz="2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𝝎</m:t>
                        </m:r>
                      </m:sub>
                    </m:sSub>
                  </m:oMath>
                </a14:m>
                <a:r>
                  <a:rPr lang="en-US" altLang="zh-CN" sz="2000" b="1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zh-CN" altLang="en-US" sz="20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66A27277-C195-50A9-6C86-75DEABDF87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610" y="1084755"/>
                <a:ext cx="11520800" cy="400110"/>
              </a:xfrm>
              <a:prstGeom prst="rect">
                <a:avLst/>
              </a:prstGeom>
              <a:blipFill>
                <a:blip r:embed="rId4"/>
                <a:stretch>
                  <a:fillRect l="-212" t="-7576" b="-272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AF5C2037-09ED-D1BB-7059-869AA5C18628}"/>
                  </a:ext>
                </a:extLst>
              </p:cNvPr>
              <p:cNvSpPr txBox="1"/>
              <p:nvPr/>
            </p:nvSpPr>
            <p:spPr>
              <a:xfrm>
                <a:off x="6538882" y="3712204"/>
                <a:ext cx="240476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Distribution of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𝜅</m:t>
                    </m:r>
                  </m:oMath>
                </a14:m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AF5C2037-09ED-D1BB-7059-869AA5C186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8882" y="3712204"/>
                <a:ext cx="2404761" cy="369332"/>
              </a:xfrm>
              <a:prstGeom prst="rect">
                <a:avLst/>
              </a:prstGeom>
              <a:blipFill>
                <a:blip r:embed="rId5"/>
                <a:stretch>
                  <a:fillRect l="-2284" t="-9836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6BAF3F45-9321-C02A-1569-1F390C2BFE10}"/>
              </a:ext>
            </a:extLst>
          </p:cNvPr>
          <p:cNvCxnSpPr/>
          <p:nvPr/>
        </p:nvCxnSpPr>
        <p:spPr>
          <a:xfrm flipV="1">
            <a:off x="7104070" y="5589150"/>
            <a:ext cx="216015" cy="216015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A3A1EBE6-05E0-C448-FFC4-FBB4699590BE}"/>
              </a:ext>
            </a:extLst>
          </p:cNvPr>
          <p:cNvCxnSpPr>
            <a:cxnSpLocks/>
          </p:cNvCxnSpPr>
          <p:nvPr/>
        </p:nvCxnSpPr>
        <p:spPr>
          <a:xfrm flipH="1" flipV="1">
            <a:off x="7896125" y="4753992"/>
            <a:ext cx="144010" cy="319528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D137E83F-C48D-93B6-70A6-8D2120A2A356}"/>
              </a:ext>
            </a:extLst>
          </p:cNvPr>
          <p:cNvCxnSpPr>
            <a:cxnSpLocks/>
          </p:cNvCxnSpPr>
          <p:nvPr/>
        </p:nvCxnSpPr>
        <p:spPr>
          <a:xfrm flipV="1">
            <a:off x="7530673" y="5877170"/>
            <a:ext cx="210589" cy="17593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40C8770D-BA5D-5436-5807-B051EF1345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30" y="1736870"/>
            <a:ext cx="2429011" cy="2160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C5F54C2-D891-DDC3-7BDF-27178484F3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790" y="1736870"/>
            <a:ext cx="2429011" cy="2160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C1BA9A4-8E82-736A-49DA-9FB49FEC3E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7630" y="1857625"/>
            <a:ext cx="2266950" cy="4913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EF63DB7-CF7C-E509-99E8-0BC45118DD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6725" y="3827125"/>
            <a:ext cx="5341255" cy="381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5663FA1-4F58-AACE-E1EB-772A7284685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47357" y="1736870"/>
            <a:ext cx="742950" cy="26098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81A116E3-AC21-4542-9D06-3734CED8F64C}"/>
                  </a:ext>
                </a:extLst>
              </p:cNvPr>
              <p:cNvSpPr txBox="1"/>
              <p:nvPr/>
            </p:nvSpPr>
            <p:spPr>
              <a:xfrm>
                <a:off x="1594339" y="3832959"/>
                <a:ext cx="7738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81A116E3-AC21-4542-9D06-3734CED8F6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4339" y="3832959"/>
                <a:ext cx="773802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70F9359B-0BEE-DE24-1810-6CC99B5B9590}"/>
                  </a:ext>
                </a:extLst>
              </p:cNvPr>
              <p:cNvSpPr txBox="1"/>
              <p:nvPr/>
            </p:nvSpPr>
            <p:spPr>
              <a:xfrm>
                <a:off x="3793672" y="3827125"/>
                <a:ext cx="10062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altLang="zh-CN" dirty="0"/>
                  <a:t>.05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70F9359B-0BEE-DE24-1810-6CC99B5B95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3672" y="3827125"/>
                <a:ext cx="1006238" cy="369332"/>
              </a:xfrm>
              <a:prstGeom prst="rect">
                <a:avLst/>
              </a:prstGeom>
              <a:blipFill>
                <a:blip r:embed="rId12"/>
                <a:stretch>
                  <a:fillRect t="-10000" r="-4848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文本框 21">
            <a:extLst>
              <a:ext uri="{FF2B5EF4-FFF2-40B4-BE49-F238E27FC236}">
                <a16:creationId xmlns:a16="http://schemas.microsoft.com/office/drawing/2014/main" id="{D08AA884-4B4E-B252-8AA7-D52681554EA8}"/>
              </a:ext>
            </a:extLst>
          </p:cNvPr>
          <p:cNvSpPr txBox="1"/>
          <p:nvPr/>
        </p:nvSpPr>
        <p:spPr>
          <a:xfrm>
            <a:off x="654388" y="2132304"/>
            <a:ext cx="2266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Initial magnetic tube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09DB6A64-9542-B4FD-5691-A4CC610279A7}"/>
              </a:ext>
            </a:extLst>
          </p:cNvPr>
          <p:cNvSpPr txBox="1"/>
          <p:nvPr/>
        </p:nvSpPr>
        <p:spPr>
          <a:xfrm>
            <a:off x="2928334" y="1746199"/>
            <a:ext cx="2266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Induced vortex tube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箭头: 右 26">
            <a:extLst>
              <a:ext uri="{FF2B5EF4-FFF2-40B4-BE49-F238E27FC236}">
                <a16:creationId xmlns:a16="http://schemas.microsoft.com/office/drawing/2014/main" id="{73EBA5B2-DDF7-DDF9-A119-B422AB54D318}"/>
              </a:ext>
            </a:extLst>
          </p:cNvPr>
          <p:cNvSpPr/>
          <p:nvPr/>
        </p:nvSpPr>
        <p:spPr>
          <a:xfrm>
            <a:off x="2783770" y="2924965"/>
            <a:ext cx="412871" cy="224110"/>
          </a:xfrm>
          <a:prstGeom prst="rightArrow">
            <a:avLst/>
          </a:prstGeom>
          <a:solidFill>
            <a:schemeClr val="bg2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20B728F1-8AEB-0DCC-10CD-CAB51F3FC04F}"/>
                  </a:ext>
                </a:extLst>
              </p:cNvPr>
              <p:cNvSpPr txBox="1"/>
              <p:nvPr/>
            </p:nvSpPr>
            <p:spPr>
              <a:xfrm>
                <a:off x="1044797" y="4913756"/>
                <a:ext cx="6131278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Bef>
                    <a:spcPts val="600"/>
                  </a:spcBef>
                  <a:spcAft>
                    <a:spcPts val="600"/>
                  </a:spcAft>
                  <a:buSzPct val="80000"/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Distance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increase with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𝜅</m:t>
                    </m:r>
                  </m:oMath>
                </a14:m>
                <a:endParaRPr lang="en-US" altLang="zh-CN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spcBef>
                    <a:spcPts val="600"/>
                  </a:spcBef>
                  <a:spcAft>
                    <a:spcPts val="600"/>
                  </a:spcAft>
                  <a:buSzPct val="80000"/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Splitting happens in 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𝑩</m:t>
                    </m:r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direction</a:t>
                </a:r>
              </a:p>
              <a:p>
                <a:pPr marL="342900" indent="-342900">
                  <a:spcBef>
                    <a:spcPts val="600"/>
                  </a:spcBef>
                  <a:spcAft>
                    <a:spcPts val="600"/>
                  </a:spcAft>
                  <a:buSzPct val="80000"/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Big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𝜏</m:t>
                    </m:r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inhibits splitting </a:t>
                </a:r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20B728F1-8AEB-0DCC-10CD-CAB51F3FC0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4797" y="4913756"/>
                <a:ext cx="6131278" cy="1323439"/>
              </a:xfrm>
              <a:prstGeom prst="rect">
                <a:avLst/>
              </a:prstGeom>
              <a:blipFill>
                <a:blip r:embed="rId13"/>
                <a:stretch>
                  <a:fillRect l="-398" t="-1843" b="-783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3804B1A0-11C2-D27E-917E-FAD3B64C0FE0}"/>
                  </a:ext>
                </a:extLst>
              </p:cNvPr>
              <p:cNvSpPr txBox="1"/>
              <p:nvPr/>
            </p:nvSpPr>
            <p:spPr>
              <a:xfrm>
                <a:off x="7288103" y="6105372"/>
                <a:ext cx="10783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=0.05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3804B1A0-11C2-D27E-917E-FAD3B64C0F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8103" y="6105372"/>
                <a:ext cx="1078372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87202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灯片编号占位符 4">
            <a:extLst>
              <a:ext uri="{FF2B5EF4-FFF2-40B4-BE49-F238E27FC236}">
                <a16:creationId xmlns:a16="http://schemas.microsoft.com/office/drawing/2014/main" id="{F9180D4F-07FE-804C-0D9B-F938D42A9B47}"/>
              </a:ext>
            </a:extLst>
          </p:cNvPr>
          <p:cNvSpPr txBox="1">
            <a:spLocks/>
          </p:cNvSpPr>
          <p:nvPr/>
        </p:nvSpPr>
        <p:spPr>
          <a:xfrm>
            <a:off x="3432175" y="6492875"/>
            <a:ext cx="2844800" cy="365125"/>
          </a:xfrm>
          <a:prstGeom prst="rect">
            <a:avLst/>
          </a:prstGeom>
          <a:ln/>
        </p:spPr>
        <p:txBody>
          <a:bodyPr vert="horz" lIns="91431" tIns="45716" rIns="91431" bIns="45716" rtlCol="0" anchor="ctr" anchorCtr="0"/>
          <a:lstStyle>
            <a:defPPr>
              <a:defRPr lang="zh-CN"/>
            </a:defPPr>
            <a:lvl1pPr marL="0" lvl="0" indent="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609600" lvl="1" indent="-1524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1219200" lvl="2" indent="-3048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828800" lvl="3" indent="-4572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2438400" lvl="4" indent="-6096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/>
            <a:fld id="{9A0DB2DC-4C9A-4742-B13C-FB6460FD3503}" type="slidenum">
              <a:rPr lang="" altLang="en-US" sz="1600" smtClean="0">
                <a:solidFill>
                  <a:schemeClr val="bg1"/>
                </a:solidFill>
                <a:cs typeface="Arial" panose="020B0604020202020204" pitchFamily="34" charset="0"/>
              </a:rPr>
              <a:pPr algn="r" eaLnBrk="1" hangingPunct="1"/>
              <a:t>25</a:t>
            </a:fld>
            <a:endParaRPr lang="" altLang="en-US" sz="16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DC5D356-A8D2-15BB-90BF-770A93F4A39C}"/>
              </a:ext>
            </a:extLst>
          </p:cNvPr>
          <p:cNvSpPr txBox="1"/>
          <p:nvPr/>
        </p:nvSpPr>
        <p:spPr>
          <a:xfrm>
            <a:off x="1055650" y="188775"/>
            <a:ext cx="10080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Modulation Mechanism between vortex-magnetic interaction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66A27277-C195-50A9-6C86-75DEABDF87E9}"/>
                  </a:ext>
                </a:extLst>
              </p:cNvPr>
              <p:cNvSpPr txBox="1"/>
              <p:nvPr/>
            </p:nvSpPr>
            <p:spPr>
              <a:xfrm>
                <a:off x="479610" y="1084755"/>
                <a:ext cx="115208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SzPct val="80000"/>
                  <a:buFont typeface="Wingdings" panose="05000000000000000000" pitchFamily="2" charset="2"/>
                  <a:buChar char="p"/>
                </a:pPr>
                <a:r>
                  <a:rPr lang="en-US" altLang="zh-CN" sz="2000" b="1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Impact of Lorentz force on the evolution of vorticity field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b>
                        <m:r>
                          <a:rPr lang="en-US" altLang="zh-CN" sz="2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𝒃</m:t>
                        </m:r>
                      </m:sub>
                    </m:sSub>
                    <m:sSub>
                      <m:sSubPr>
                        <m:ctrlPr>
                          <a:rPr lang="en-US" altLang="zh-CN" sz="2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𝑶</m:t>
                        </m:r>
                      </m:e>
                      <m:sub>
                        <m:r>
                          <a:rPr lang="en-US" altLang="zh-CN" sz="2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𝝎</m:t>
                        </m:r>
                      </m:sub>
                    </m:sSub>
                  </m:oMath>
                </a14:m>
                <a:r>
                  <a:rPr lang="en-US" altLang="zh-CN" sz="2000" b="1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b="1" i="1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vs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b>
                        <m:r>
                          <a:rPr lang="en-US" altLang="zh-CN" sz="2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𝒃</m:t>
                        </m:r>
                      </m:sub>
                    </m:sSub>
                    <m:sSub>
                      <m:sSubPr>
                        <m:ctrlPr>
                          <a:rPr lang="en-US" altLang="zh-CN" sz="2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b>
                        <m:r>
                          <a:rPr lang="en-US" altLang="zh-CN" sz="2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𝝎</m:t>
                        </m:r>
                      </m:sub>
                    </m:sSub>
                    <m:r>
                      <a:rPr lang="en-US" altLang="zh-CN" sz="2000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altLang="zh-CN" sz="2000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𝜽</m:t>
                    </m:r>
                    <m:r>
                      <a:rPr lang="en-US" altLang="zh-CN" sz="2000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altLang="zh-CN" sz="2000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𝟎</m:t>
                    </m:r>
                  </m:oMath>
                </a14:m>
                <a:r>
                  <a:rPr lang="en-US" altLang="zh-CN" sz="2000" b="1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endParaRPr lang="zh-CN" altLang="en-US" sz="20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66A27277-C195-50A9-6C86-75DEABDF87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610" y="1084755"/>
                <a:ext cx="11520800" cy="400110"/>
              </a:xfrm>
              <a:prstGeom prst="rect">
                <a:avLst/>
              </a:prstGeom>
              <a:blipFill>
                <a:blip r:embed="rId3"/>
                <a:stretch>
                  <a:fillRect l="-212" t="-7576" b="-272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DFC26066-1393-42AD-2DF9-4F05AD716E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630" y="1759279"/>
            <a:ext cx="10111498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EC89E6EF-3E07-3726-0B35-0173C11DBAF3}"/>
                  </a:ext>
                </a:extLst>
              </p:cNvPr>
              <p:cNvSpPr txBox="1"/>
              <p:nvPr/>
            </p:nvSpPr>
            <p:spPr>
              <a:xfrm>
                <a:off x="4511889" y="1759279"/>
                <a:ext cx="1839734" cy="369332"/>
              </a:xfrm>
              <a:prstGeom prst="rect">
                <a:avLst/>
              </a:prstGeom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=0.005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EC89E6EF-3E07-3726-0B35-0173C11DBA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1889" y="1759279"/>
                <a:ext cx="183973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407A4017-0FF4-2E78-986E-D5C9BAE3E734}"/>
                  </a:ext>
                </a:extLst>
              </p:cNvPr>
              <p:cNvSpPr txBox="1"/>
              <p:nvPr/>
            </p:nvSpPr>
            <p:spPr>
              <a:xfrm>
                <a:off x="8153327" y="1759279"/>
                <a:ext cx="1542923" cy="369332"/>
              </a:xfrm>
              <a:prstGeom prst="rect">
                <a:avLst/>
              </a:prstGeom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∘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407A4017-0FF4-2E78-986E-D5C9BAE3E7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3327" y="1759279"/>
                <a:ext cx="1542923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本框 9">
            <a:extLst>
              <a:ext uri="{FF2B5EF4-FFF2-40B4-BE49-F238E27FC236}">
                <a16:creationId xmlns:a16="http://schemas.microsoft.com/office/drawing/2014/main" id="{99250D09-B5D8-F179-757A-68BEE385FEF8}"/>
              </a:ext>
            </a:extLst>
          </p:cNvPr>
          <p:cNvSpPr txBox="1"/>
          <p:nvPr/>
        </p:nvSpPr>
        <p:spPr>
          <a:xfrm>
            <a:off x="479610" y="4757010"/>
            <a:ext cx="32298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SzPct val="80000"/>
              <a:buFont typeface="Wingdings" panose="05000000000000000000" pitchFamily="2" charset="2"/>
              <a:buChar char="u"/>
            </a:pPr>
            <a:r>
              <a:rPr lang="en-US" altLang="zh-CN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Magnitude estimation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739E50F8-B492-C894-7F9B-44AC91268BE0}"/>
                  </a:ext>
                </a:extLst>
              </p:cNvPr>
              <p:cNvSpPr txBox="1"/>
              <p:nvPr/>
            </p:nvSpPr>
            <p:spPr>
              <a:xfrm>
                <a:off x="944161" y="5157120"/>
                <a:ext cx="37022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𝑏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/(2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𝜋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)</m:t>
                      </m:r>
                      <m:func>
                        <m:func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/2</m:t>
                              </m:r>
                              <m:sSup>
                                <m:sSup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func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739E50F8-B492-C894-7F9B-44AC91268B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161" y="5157120"/>
                <a:ext cx="3702232" cy="369332"/>
              </a:xfrm>
              <a:prstGeom prst="rect">
                <a:avLst/>
              </a:prstGeom>
              <a:blipFill>
                <a:blip r:embed="rId7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44089C2E-D403-688F-9A48-2BE533AD6DFE}"/>
                  </a:ext>
                </a:extLst>
              </p:cNvPr>
              <p:cNvSpPr txBox="1"/>
              <p:nvPr/>
            </p:nvSpPr>
            <p:spPr>
              <a:xfrm>
                <a:off x="804219" y="5589150"/>
                <a:ext cx="1879041" cy="3724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≈8×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44089C2E-D403-688F-9A48-2BE533AD6D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219" y="5589150"/>
                <a:ext cx="1879041" cy="3724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E6702B99-DCA8-6E1F-14AD-D98B749153A3}"/>
                  </a:ext>
                </a:extLst>
              </p:cNvPr>
              <p:cNvSpPr txBox="1"/>
              <p:nvPr/>
            </p:nvSpPr>
            <p:spPr>
              <a:xfrm>
                <a:off x="692202" y="6083001"/>
                <a:ext cx="21030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≈3.4×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E6702B99-DCA8-6E1F-14AD-D98B74915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202" y="6083001"/>
                <a:ext cx="2103075" cy="369332"/>
              </a:xfrm>
              <a:prstGeom prst="rect">
                <a:avLst/>
              </a:prstGeom>
              <a:blipFill>
                <a:blip r:embed="rId9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31C5054F-0B24-D2C4-8D47-16921880870C}"/>
                  </a:ext>
                </a:extLst>
              </p:cNvPr>
              <p:cNvSpPr txBox="1"/>
              <p:nvPr/>
            </p:nvSpPr>
            <p:spPr>
              <a:xfrm>
                <a:off x="2853468" y="5589150"/>
                <a:ext cx="19395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≈4×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31C5054F-0B24-D2C4-8D47-1692188087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3468" y="5589150"/>
                <a:ext cx="1939569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C7BBF280-F7CE-0DE9-832B-3FEF7D2D9B2D}"/>
                  </a:ext>
                </a:extLst>
              </p:cNvPr>
              <p:cNvSpPr txBox="1"/>
              <p:nvPr/>
            </p:nvSpPr>
            <p:spPr>
              <a:xfrm>
                <a:off x="2906890" y="6083001"/>
                <a:ext cx="196502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b>
                          </m:sSub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≈4×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C7BBF280-F7CE-0DE9-832B-3FEF7D2D9B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6890" y="6083001"/>
                <a:ext cx="1965025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60983C70-DCF6-FBFE-029B-8B1BFFE411EA}"/>
                  </a:ext>
                </a:extLst>
              </p:cNvPr>
              <p:cNvSpPr txBox="1"/>
              <p:nvPr/>
            </p:nvSpPr>
            <p:spPr>
              <a:xfrm>
                <a:off x="5110944" y="5341786"/>
                <a:ext cx="6231982" cy="10590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 can offset the vorticity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 of different direction </a:t>
                </a:r>
              </a:p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Finial vorticity distribution is the same sign </a:t>
                </a:r>
              </a:p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Splitting of the magnetic tube is suppressed</a:t>
                </a:r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60983C70-DCF6-FBFE-029B-8B1BFFE411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0944" y="5341786"/>
                <a:ext cx="6231982" cy="1059008"/>
              </a:xfrm>
              <a:prstGeom prst="rect">
                <a:avLst/>
              </a:prstGeom>
              <a:blipFill>
                <a:blip r:embed="rId12"/>
                <a:stretch>
                  <a:fillRect l="-587" r="-391" b="-86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029431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灯片编号占位符 4">
            <a:extLst>
              <a:ext uri="{FF2B5EF4-FFF2-40B4-BE49-F238E27FC236}">
                <a16:creationId xmlns:a16="http://schemas.microsoft.com/office/drawing/2014/main" id="{F9180D4F-07FE-804C-0D9B-F938D42A9B47}"/>
              </a:ext>
            </a:extLst>
          </p:cNvPr>
          <p:cNvSpPr txBox="1">
            <a:spLocks/>
          </p:cNvSpPr>
          <p:nvPr/>
        </p:nvSpPr>
        <p:spPr>
          <a:xfrm>
            <a:off x="3051437" y="6492875"/>
            <a:ext cx="3260578" cy="365125"/>
          </a:xfrm>
          <a:prstGeom prst="rect">
            <a:avLst/>
          </a:prstGeom>
          <a:ln/>
        </p:spPr>
        <p:txBody>
          <a:bodyPr vert="horz" lIns="91431" tIns="45716" rIns="91431" bIns="45716" rtlCol="0" anchor="ctr" anchorCtr="0"/>
          <a:lstStyle>
            <a:defPPr>
              <a:defRPr lang="zh-CN"/>
            </a:defPPr>
            <a:lvl1pPr marL="0" lvl="0" indent="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609600" lvl="1" indent="-1524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1219200" lvl="2" indent="-3048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828800" lvl="3" indent="-4572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2438400" lvl="4" indent="-6096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/>
            <a:fld id="{9A0DB2DC-4C9A-4742-B13C-FB6460FD3503}" type="slidenum">
              <a:rPr lang="" altLang="en-US" sz="1600" smtClean="0">
                <a:solidFill>
                  <a:schemeClr val="bg1"/>
                </a:solidFill>
                <a:cs typeface="Arial" panose="020B0604020202020204" pitchFamily="34" charset="0"/>
              </a:rPr>
              <a:pPr algn="r" eaLnBrk="1" hangingPunct="1"/>
              <a:t>26</a:t>
            </a:fld>
            <a:endParaRPr lang="" altLang="en-US" sz="16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DC5D356-A8D2-15BB-90BF-770A93F4A39C}"/>
              </a:ext>
            </a:extLst>
          </p:cNvPr>
          <p:cNvSpPr txBox="1"/>
          <p:nvPr/>
        </p:nvSpPr>
        <p:spPr>
          <a:xfrm>
            <a:off x="1055649" y="188775"/>
            <a:ext cx="10728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Modulation Mechanism between vortex-magnetic interaction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66A27277-C195-50A9-6C86-75DEABDF87E9}"/>
                  </a:ext>
                </a:extLst>
              </p:cNvPr>
              <p:cNvSpPr txBox="1"/>
              <p:nvPr/>
            </p:nvSpPr>
            <p:spPr>
              <a:xfrm>
                <a:off x="479609" y="1084755"/>
                <a:ext cx="13204609" cy="1790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SzPct val="80000"/>
                  <a:buFont typeface="Wingdings" panose="05000000000000000000" pitchFamily="2" charset="2"/>
                  <a:buChar char="p"/>
                </a:pPr>
                <a:r>
                  <a:rPr lang="en-US" altLang="zh-CN" sz="20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Cross modulation mechanism of velocity field to magnetic tube</a:t>
                </a:r>
              </a:p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SzPct val="80000"/>
                  <a:buFont typeface="Wingdings" panose="05000000000000000000" pitchFamily="2" charset="2"/>
                  <a:buChar char="p"/>
                </a:pPr>
                <a:endParaRPr lang="en-US" altLang="zh-CN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SzPct val="80000"/>
                  <a:buFont typeface="Wingdings" panose="05000000000000000000" pitchFamily="2" charset="2"/>
                  <a:buChar char="p"/>
                </a:pPr>
                <a:endParaRPr lang="en-US" altLang="zh-CN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SzPct val="80000"/>
                  <a:buFont typeface="Wingdings" panose="05000000000000000000" pitchFamily="2" charset="2"/>
                  <a:buChar char="p"/>
                </a:pP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Surface deformation tensor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reflects material evolution of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  <m:r>
                      <a:rPr lang="en-US" altLang="zh-CN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𝑺</m:t>
                    </m:r>
                  </m:oMath>
                </a14:m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and stretching rate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endParaRPr lang="en-US" altLang="zh-CN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66A27277-C195-50A9-6C86-75DEABDF87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609" y="1084755"/>
                <a:ext cx="13204609" cy="1790683"/>
              </a:xfrm>
              <a:prstGeom prst="rect">
                <a:avLst/>
              </a:prstGeom>
              <a:blipFill>
                <a:blip r:embed="rId3"/>
                <a:stretch>
                  <a:fillRect l="-185" t="-1701" b="-510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A1A0B4E0-C7D4-374A-33F3-CBE226990953}"/>
                  </a:ext>
                </a:extLst>
              </p:cNvPr>
              <p:cNvSpPr txBox="1"/>
              <p:nvPr/>
            </p:nvSpPr>
            <p:spPr>
              <a:xfrm>
                <a:off x="874197" y="1644243"/>
                <a:ext cx="3990370" cy="6108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𝑻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𝐷𝑡</m:t>
                          </m:r>
                        </m:den>
                      </m:f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𝝎</m:t>
                      </m:r>
                      <m:r>
                        <a:rPr lang="en-US" altLang="zh-CN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altLang="zh-CN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𝑻</m:t>
                      </m:r>
                      <m:r>
                        <a:rPr lang="en-US" altLang="zh-CN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CN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𝑻</m:t>
                      </m:r>
                      <m:r>
                        <a:rPr lang="en-US" altLang="zh-CN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acc>
                        <m:accPr>
                          <m:chr m:val="̃"/>
                          <m:ctrlPr>
                            <a:rPr lang="en-US" altLang="zh-CN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</m:acc>
                      <m:r>
                        <a:rPr lang="en-US" altLang="zh-CN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𝜂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𝑻</m:t>
                      </m:r>
                    </m:oMath>
                  </m:oMathPara>
                </a14:m>
                <a:endParaRPr lang="zh-CN" altLang="en-US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A1A0B4E0-C7D4-374A-33F3-CBE2269909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197" y="1644243"/>
                <a:ext cx="3990370" cy="61087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C31D4C22-E553-BA64-2D45-28CE2E08FEF0}"/>
                  </a:ext>
                </a:extLst>
              </p:cNvPr>
              <p:cNvSpPr txBox="1"/>
              <p:nvPr/>
            </p:nvSpPr>
            <p:spPr>
              <a:xfrm>
                <a:off x="4100815" y="1644243"/>
                <a:ext cx="3990370" cy="6108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𝐷𝑡</m:t>
                          </m:r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altLang="zh-CN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sSub>
                        <m:sSubPr>
                          <m:ctrlPr>
                            <a:rPr lang="en-US" altLang="zh-CN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𝜂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zh-CN" b="0" i="0" smtClean="0"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𝒃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C31D4C22-E553-BA64-2D45-28CE2E08FE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0815" y="1644243"/>
                <a:ext cx="3990370" cy="61087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3A2E96FB-F55E-8E00-858B-25EE425EA633}"/>
                  </a:ext>
                </a:extLst>
              </p:cNvPr>
              <p:cNvSpPr txBox="1"/>
              <p:nvPr/>
            </p:nvSpPr>
            <p:spPr>
              <a:xfrm>
                <a:off x="1847705" y="2923733"/>
                <a:ext cx="8555022" cy="5052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Bef>
                    <a:spcPts val="600"/>
                  </a:spcBef>
                  <a:spcAft>
                    <a:spcPts val="600"/>
                  </a:spcAft>
                  <a:buSzPct val="80000"/>
                </a:pPr>
                <a:r>
                  <a:rPr lang="en-US" altLang="zh-CN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1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zh-CN" sz="1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altLang="zh-CN" sz="1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𝑑𝑆</m:t>
                        </m:r>
                      </m:den>
                    </m:f>
                    <m:f>
                      <m:fPr>
                        <m:ctrlPr>
                          <a:rPr lang="en-US" altLang="zh-CN" sz="1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zh-CN" sz="1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𝐷</m:t>
                        </m:r>
                        <m:d>
                          <m:dPr>
                            <m:ctrlPr>
                              <a:rPr lang="en-US" altLang="zh-CN" sz="1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𝑑</m:t>
                            </m:r>
                            <m:r>
                              <a:rPr lang="en-US" altLang="zh-CN" sz="18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𝑺</m:t>
                            </m:r>
                          </m:e>
                        </m:d>
                      </m:num>
                      <m:den>
                        <m:r>
                          <a:rPr lang="en-US" altLang="zh-CN" sz="1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𝐷𝑡</m:t>
                        </m:r>
                      </m:den>
                    </m:f>
                    <m:r>
                      <a:rPr lang="en-US" altLang="zh-CN" sz="1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altLang="zh-CN" sz="1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𝒏</m:t>
                    </m:r>
                    <m:r>
                      <a:rPr lang="en-US" altLang="zh-CN" sz="1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⋅</m:t>
                    </m:r>
                    <m:acc>
                      <m:accPr>
                        <m:chr m:val="̃"/>
                        <m:ctrlPr>
                          <a:rPr lang="en-US" altLang="zh-CN" sz="1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altLang="zh-CN" sz="1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𝑩</m:t>
                        </m:r>
                      </m:e>
                    </m:acc>
                  </m:oMath>
                </a14:m>
                <a:r>
                  <a:rPr lang="zh-CN" alt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altLang="zh-CN" b="1" i="1">
                        <a:latin typeface="Cambria Math" panose="02040503050406030204" pitchFamily="18" charset="0"/>
                      </a:rPr>
                      <m:t>𝑻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⋅</m:t>
                    </m:r>
                    <m:acc>
                      <m:accPr>
                        <m:chr m:val="̃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acc>
                    <m:r>
                      <a:rPr lang="en-US" altLang="zh-CN" i="1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altLang="zh-CN" b="1" i="1">
                        <a:latin typeface="Cambria Math" panose="02040503050406030204" pitchFamily="18" charset="0"/>
                      </a:rPr>
                      <m:t>𝑻</m:t>
                    </m:r>
                  </m:oMath>
                </a14:m>
                <a:endParaRPr lang="zh-CN" altLang="en-US" b="1" dirty="0"/>
              </a:p>
            </p:txBody>
          </p:sp>
        </mc:Choice>
        <mc:Fallback xmlns="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3A2E96FB-F55E-8E00-858B-25EE425EA6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7705" y="2923733"/>
                <a:ext cx="8555022" cy="505267"/>
              </a:xfrm>
              <a:prstGeom prst="rect">
                <a:avLst/>
              </a:prstGeom>
              <a:blipFill>
                <a:blip r:embed="rId7"/>
                <a:stretch>
                  <a:fillRect b="-12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0798247D-5D99-415F-4925-139ECE9E02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0036" y="3775870"/>
            <a:ext cx="9061132" cy="216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C79AEDB0-6ED9-C926-7816-26C34F4A77D1}"/>
                  </a:ext>
                </a:extLst>
              </p:cNvPr>
              <p:cNvSpPr txBox="1"/>
              <p:nvPr/>
            </p:nvSpPr>
            <p:spPr>
              <a:xfrm>
                <a:off x="1559685" y="6016289"/>
                <a:ext cx="7937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C79AEDB0-6ED9-C926-7816-26C34F4A77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9685" y="6016289"/>
                <a:ext cx="793743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177CE9A4-417C-6F06-8524-AD9D972D4B5E}"/>
                  </a:ext>
                </a:extLst>
              </p:cNvPr>
              <p:cNvSpPr txBox="1"/>
              <p:nvPr/>
            </p:nvSpPr>
            <p:spPr>
              <a:xfrm>
                <a:off x="4029292" y="6016289"/>
                <a:ext cx="15429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∘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177CE9A4-417C-6F06-8524-AD9D972D4B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9292" y="6016289"/>
                <a:ext cx="1542923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F4B1F852-4157-356D-DDA4-074AD089C2E6}"/>
                  </a:ext>
                </a:extLst>
              </p:cNvPr>
              <p:cNvSpPr txBox="1"/>
              <p:nvPr/>
            </p:nvSpPr>
            <p:spPr>
              <a:xfrm>
                <a:off x="7248080" y="6016289"/>
                <a:ext cx="15429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∘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F4B1F852-4157-356D-DDA4-074AD089C2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8080" y="6016289"/>
                <a:ext cx="1542923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>
            <a:extLst>
              <a:ext uri="{FF2B5EF4-FFF2-40B4-BE49-F238E27FC236}">
                <a16:creationId xmlns:a16="http://schemas.microsoft.com/office/drawing/2014/main" id="{A766A931-283C-FEC8-8ADF-1B5A1F7D806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91003" y="4509075"/>
            <a:ext cx="1714500" cy="266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971A4D16-F66C-F6AB-AD91-EEE207A1CEA0}"/>
                  </a:ext>
                </a:extLst>
              </p:cNvPr>
              <p:cNvSpPr txBox="1"/>
              <p:nvPr/>
            </p:nvSpPr>
            <p:spPr>
              <a:xfrm>
                <a:off x="8976200" y="4400187"/>
                <a:ext cx="725134" cy="3761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𝑻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⋅</m:t>
                      </m:r>
                      <m:acc>
                        <m:accPr>
                          <m:chr m:val="̃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</m:acc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971A4D16-F66C-F6AB-AD91-EEE207A1CE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6200" y="4400187"/>
                <a:ext cx="725134" cy="376193"/>
              </a:xfrm>
              <a:prstGeom prst="rect">
                <a:avLst/>
              </a:prstGeom>
              <a:blipFill>
                <a:blip r:embed="rId13"/>
                <a:stretch>
                  <a:fillRect t="-9677" r="-462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78660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灯片编号占位符 4">
            <a:extLst>
              <a:ext uri="{FF2B5EF4-FFF2-40B4-BE49-F238E27FC236}">
                <a16:creationId xmlns:a16="http://schemas.microsoft.com/office/drawing/2014/main" id="{F9180D4F-07FE-804C-0D9B-F938D42A9B47}"/>
              </a:ext>
            </a:extLst>
          </p:cNvPr>
          <p:cNvSpPr txBox="1">
            <a:spLocks/>
          </p:cNvSpPr>
          <p:nvPr/>
        </p:nvSpPr>
        <p:spPr>
          <a:xfrm>
            <a:off x="3432175" y="6492875"/>
            <a:ext cx="2844800" cy="365125"/>
          </a:xfrm>
          <a:prstGeom prst="rect">
            <a:avLst/>
          </a:prstGeom>
          <a:ln/>
        </p:spPr>
        <p:txBody>
          <a:bodyPr vert="horz" lIns="91431" tIns="45716" rIns="91431" bIns="45716" rtlCol="0" anchor="ctr" anchorCtr="0"/>
          <a:lstStyle>
            <a:defPPr>
              <a:defRPr lang="zh-CN"/>
            </a:defPPr>
            <a:lvl1pPr marL="0" lvl="0" indent="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609600" lvl="1" indent="-1524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1219200" lvl="2" indent="-3048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828800" lvl="3" indent="-4572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2438400" lvl="4" indent="-6096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/>
            <a:fld id="{9A0DB2DC-4C9A-4742-B13C-FB6460FD3503}" type="slidenum">
              <a:rPr lang="" altLang="en-US" sz="1600" smtClean="0">
                <a:solidFill>
                  <a:schemeClr val="bg1"/>
                </a:solidFill>
                <a:cs typeface="Arial" panose="020B0604020202020204" pitchFamily="34" charset="0"/>
              </a:rPr>
              <a:pPr algn="r" eaLnBrk="1" hangingPunct="1"/>
              <a:t>27</a:t>
            </a:fld>
            <a:endParaRPr lang="" altLang="en-US" sz="16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DC5D356-A8D2-15BB-90BF-770A93F4A39C}"/>
              </a:ext>
            </a:extLst>
          </p:cNvPr>
          <p:cNvSpPr txBox="1"/>
          <p:nvPr/>
        </p:nvSpPr>
        <p:spPr>
          <a:xfrm>
            <a:off x="1055649" y="188775"/>
            <a:ext cx="105847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Modulation Mechanism between vortex-magnetic interaction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6A27277-C195-50A9-6C86-75DEABDF87E9}"/>
              </a:ext>
            </a:extLst>
          </p:cNvPr>
          <p:cNvSpPr txBox="1"/>
          <p:nvPr/>
        </p:nvSpPr>
        <p:spPr>
          <a:xfrm>
            <a:off x="479610" y="1084755"/>
            <a:ext cx="1152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SzPct val="80000"/>
              <a:buFont typeface="Wingdings" panose="05000000000000000000" pitchFamily="2" charset="2"/>
              <a:buChar char="p"/>
            </a:pP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 modulation mechanism of velocity field to magnetic tube 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DEC5A185-110D-1096-B6E7-5993268D315B}"/>
                  </a:ext>
                </a:extLst>
              </p:cNvPr>
              <p:cNvSpPr txBox="1"/>
              <p:nvPr/>
            </p:nvSpPr>
            <p:spPr>
              <a:xfrm>
                <a:off x="848462" y="1474575"/>
                <a:ext cx="399037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𝐷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𝐷𝑡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sSup>
                        <m:sSup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DEC5A185-110D-1096-B6E7-5993268D31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462" y="1474575"/>
                <a:ext cx="3990370" cy="369332"/>
              </a:xfrm>
              <a:prstGeom prst="rect">
                <a:avLst/>
              </a:prstGeom>
              <a:blipFill>
                <a:blip r:embed="rId3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3F733432-0CBF-5D48-D1A4-1B31F0CCFB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6467" y="4349934"/>
            <a:ext cx="2942531" cy="216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E9FDB65-F602-CF52-2980-D6B59F37D2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7655" y="2114146"/>
            <a:ext cx="2971343" cy="2160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B2DF5B2-C2B7-E83F-8C5C-9E8253A768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099" y="1605975"/>
            <a:ext cx="1228725" cy="7429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E51854F-4379-8B56-3D8F-C0C741C1D2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099" y="3944383"/>
            <a:ext cx="1228725" cy="65952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A35EE2C-62B7-C750-72EA-D7ADA57A75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4978" y="2144383"/>
            <a:ext cx="2672728" cy="18000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7EC19A0-DD69-58B9-226A-4A4459ADA2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9985" y="4509210"/>
            <a:ext cx="2641414" cy="1944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13F63FF-FF38-3191-5E9D-9C66ACC20F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69004" y="5808957"/>
            <a:ext cx="841289" cy="63967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9D245DFB-FCAF-CD9B-027B-6B97FC2EAED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20874" y="4106469"/>
            <a:ext cx="983453" cy="7239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93B93C9C-9E38-D1BD-598B-887E6F167317}"/>
                  </a:ext>
                </a:extLst>
              </p:cNvPr>
              <p:cNvSpPr txBox="1"/>
              <p:nvPr/>
            </p:nvSpPr>
            <p:spPr>
              <a:xfrm>
                <a:off x="7201342" y="1775051"/>
                <a:ext cx="793743" cy="369332"/>
              </a:xfrm>
              <a:prstGeom prst="rect">
                <a:avLst/>
              </a:prstGeom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93B93C9C-9E38-D1BD-598B-887E6F1673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1342" y="1775051"/>
                <a:ext cx="793743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70EDF016-B529-F696-3891-9916884F5605}"/>
                  </a:ext>
                </a:extLst>
              </p:cNvPr>
              <p:cNvSpPr txBox="1"/>
              <p:nvPr/>
            </p:nvSpPr>
            <p:spPr>
              <a:xfrm>
                <a:off x="7201775" y="4283753"/>
                <a:ext cx="805285" cy="369332"/>
              </a:xfrm>
              <a:prstGeom prst="rect">
                <a:avLst/>
              </a:prstGeom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70EDF016-B529-F696-3891-9916884F56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1775" y="4283753"/>
                <a:ext cx="805285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41AF78DE-252D-76B2-5136-45B98BEB37F4}"/>
                  </a:ext>
                </a:extLst>
              </p:cNvPr>
              <p:cNvSpPr txBox="1"/>
              <p:nvPr/>
            </p:nvSpPr>
            <p:spPr>
              <a:xfrm>
                <a:off x="5888443" y="1735386"/>
                <a:ext cx="12066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=0.005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41AF78DE-252D-76B2-5136-45B98BEB37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8443" y="1735386"/>
                <a:ext cx="1206612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图片 29">
            <a:extLst>
              <a:ext uri="{FF2B5EF4-FFF2-40B4-BE49-F238E27FC236}">
                <a16:creationId xmlns:a16="http://schemas.microsoft.com/office/drawing/2014/main" id="{6FF4D10C-CE80-67E7-9514-C79F34A6739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553230" y="3632189"/>
            <a:ext cx="720000" cy="102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0627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灯片编号占位符 4">
            <a:extLst>
              <a:ext uri="{FF2B5EF4-FFF2-40B4-BE49-F238E27FC236}">
                <a16:creationId xmlns:a16="http://schemas.microsoft.com/office/drawing/2014/main" id="{F9180D4F-07FE-804C-0D9B-F938D42A9B47}"/>
              </a:ext>
            </a:extLst>
          </p:cNvPr>
          <p:cNvSpPr txBox="1">
            <a:spLocks/>
          </p:cNvSpPr>
          <p:nvPr/>
        </p:nvSpPr>
        <p:spPr>
          <a:xfrm>
            <a:off x="3432175" y="6492875"/>
            <a:ext cx="2844800" cy="365125"/>
          </a:xfrm>
          <a:prstGeom prst="rect">
            <a:avLst/>
          </a:prstGeom>
          <a:ln/>
        </p:spPr>
        <p:txBody>
          <a:bodyPr vert="horz" lIns="91431" tIns="45716" rIns="91431" bIns="45716" rtlCol="0" anchor="ctr" anchorCtr="0"/>
          <a:lstStyle>
            <a:defPPr>
              <a:defRPr lang="zh-CN"/>
            </a:defPPr>
            <a:lvl1pPr marL="0" lvl="0" indent="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609600" lvl="1" indent="-1524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1219200" lvl="2" indent="-3048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828800" lvl="3" indent="-4572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2438400" lvl="4" indent="-6096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/>
            <a:fld id="{9A0DB2DC-4C9A-4742-B13C-FB6460FD3503}" type="slidenum">
              <a:rPr lang="" altLang="en-US" sz="1600" smtClean="0">
                <a:solidFill>
                  <a:schemeClr val="bg1"/>
                </a:solidFill>
              </a:rPr>
              <a:pPr algn="r" eaLnBrk="1" hangingPunct="1"/>
              <a:t>28</a:t>
            </a:fld>
            <a:endParaRPr lang="" altLang="en-US" sz="1600" dirty="0">
              <a:solidFill>
                <a:schemeClr val="bg1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DC5D356-A8D2-15BB-90BF-770A93F4A39C}"/>
              </a:ext>
            </a:extLst>
          </p:cNvPr>
          <p:cNvSpPr txBox="1"/>
          <p:nvPr/>
        </p:nvSpPr>
        <p:spPr>
          <a:xfrm>
            <a:off x="1055650" y="188775"/>
            <a:ext cx="864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DB7F89D-6305-3B54-588E-B391A6D1E400}"/>
              </a:ext>
            </a:extLst>
          </p:cNvPr>
          <p:cNvSpPr txBox="1"/>
          <p:nvPr/>
        </p:nvSpPr>
        <p:spPr>
          <a:xfrm>
            <a:off x="479609" y="960745"/>
            <a:ext cx="11088771" cy="7940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SzPct val="80000"/>
              <a:buFont typeface="Wingdings" panose="05000000000000000000" pitchFamily="2" charset="2"/>
              <a:buChar char="p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Skillful manipulation of vortices can realize effective control of force &amp; sound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80000"/>
              <a:buFont typeface="Wingdings" panose="05000000000000000000" pitchFamily="2" charset="2"/>
              <a:buChar char="p"/>
            </a:pPr>
            <a:endParaRPr lang="en-US" altLang="zh-CN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80000"/>
              <a:buFont typeface="Wingdings" panose="05000000000000000000" pitchFamily="2" charset="2"/>
              <a:buChar char="p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The magnetic tube undergoes a splitting process, creating finer flux tubes due to curvature effect.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80000"/>
              <a:buFont typeface="Wingdings" panose="05000000000000000000" pitchFamily="2" charset="2"/>
              <a:buChar char="p"/>
            </a:pPr>
            <a:endParaRPr lang="en-US" altLang="zh-CN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80000"/>
              <a:buFont typeface="Wingdings" panose="05000000000000000000" pitchFamily="2" charset="2"/>
              <a:buChar char="p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The Lorentz force induced by magnetic flux tube generates localized opposing vortex dipoles, which leads to directional shifts in magnetic line and splitting.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80000"/>
              <a:buFont typeface="Wingdings" panose="05000000000000000000" pitchFamily="2" charset="2"/>
              <a:buChar char="p"/>
            </a:pPr>
            <a:endParaRPr lang="en-US" altLang="zh-CN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80000"/>
              <a:buFont typeface="Wingdings" panose="05000000000000000000" pitchFamily="2" charset="2"/>
              <a:buChar char="p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An additional vortex tube of comparable strength to the magnetic tubes can disrupt the formation of vortex dipoles, hindering magnetic tube splitting and magnetic energy releasing.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80000"/>
              <a:buFont typeface="Wingdings" panose="05000000000000000000" pitchFamily="2" charset="2"/>
              <a:buChar char="p"/>
            </a:pPr>
            <a:endParaRPr lang="en-US" altLang="zh-CN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80000"/>
              <a:buFont typeface="Wingdings" panose="05000000000000000000" pitchFamily="2" charset="2"/>
              <a:buChar char="p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Variations in the angle configuration of vortices notably influence the magnetic field modulation by vortex tube.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80000"/>
              <a:buFont typeface="Wingdings" panose="05000000000000000000" pitchFamily="2" charset="2"/>
              <a:buChar char="p"/>
            </a:pP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80000"/>
              <a:buFont typeface="Wingdings" panose="05000000000000000000" pitchFamily="2" charset="2"/>
              <a:buChar char="p"/>
            </a:pP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SzPct val="80000"/>
            </a:pP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80000"/>
              <a:buFont typeface="Wingdings" panose="05000000000000000000" pitchFamily="2" charset="2"/>
              <a:buChar char="p"/>
            </a:pP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1046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灯片编号占位符 4">
            <a:extLst>
              <a:ext uri="{FF2B5EF4-FFF2-40B4-BE49-F238E27FC236}">
                <a16:creationId xmlns:a16="http://schemas.microsoft.com/office/drawing/2014/main" id="{F9180D4F-07FE-804C-0D9B-F938D42A9B47}"/>
              </a:ext>
            </a:extLst>
          </p:cNvPr>
          <p:cNvSpPr txBox="1">
            <a:spLocks/>
          </p:cNvSpPr>
          <p:nvPr/>
        </p:nvSpPr>
        <p:spPr>
          <a:xfrm>
            <a:off x="3432175" y="6492875"/>
            <a:ext cx="2844800" cy="365125"/>
          </a:xfrm>
          <a:prstGeom prst="rect">
            <a:avLst/>
          </a:prstGeom>
          <a:ln/>
        </p:spPr>
        <p:txBody>
          <a:bodyPr vert="horz" lIns="91431" tIns="45716" rIns="91431" bIns="45716" rtlCol="0" anchor="ctr" anchorCtr="0"/>
          <a:lstStyle>
            <a:defPPr>
              <a:defRPr lang="zh-CN"/>
            </a:defPPr>
            <a:lvl1pPr marL="0" lvl="0" indent="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609600" lvl="1" indent="-1524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1219200" lvl="2" indent="-3048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828800" lvl="3" indent="-4572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2438400" lvl="4" indent="-6096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/>
            <a:fld id="{9A0DB2DC-4C9A-4742-B13C-FB6460FD3503}" type="slidenum">
              <a:rPr lang="" altLang="en-US" sz="1600" smtClean="0">
                <a:solidFill>
                  <a:schemeClr val="bg1"/>
                </a:solidFill>
              </a:rPr>
              <a:pPr algn="r" eaLnBrk="1" hangingPunct="1"/>
              <a:t>29</a:t>
            </a:fld>
            <a:endParaRPr lang="" altLang="en-US" sz="1600" dirty="0">
              <a:solidFill>
                <a:schemeClr val="bg1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DC5D356-A8D2-15BB-90BF-770A93F4A39C}"/>
              </a:ext>
            </a:extLst>
          </p:cNvPr>
          <p:cNvSpPr txBox="1"/>
          <p:nvPr/>
        </p:nvSpPr>
        <p:spPr>
          <a:xfrm>
            <a:off x="1055650" y="188775"/>
            <a:ext cx="864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Acknowledgements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80847C7-C4A7-F921-92FD-E249986E1822}"/>
              </a:ext>
            </a:extLst>
          </p:cNvPr>
          <p:cNvSpPr txBox="1"/>
          <p:nvPr/>
        </p:nvSpPr>
        <p:spPr>
          <a:xfrm>
            <a:off x="407605" y="1124840"/>
            <a:ext cx="3168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Collaborators</a:t>
            </a:r>
            <a:endParaRPr lang="zh-CN" altLang="en-US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9A056EA7-5EF9-0CB5-5641-511669F0594F}"/>
              </a:ext>
            </a:extLst>
          </p:cNvPr>
          <p:cNvSpPr txBox="1"/>
          <p:nvPr/>
        </p:nvSpPr>
        <p:spPr>
          <a:xfrm>
            <a:off x="6096000" y="1124840"/>
            <a:ext cx="3168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Funders</a:t>
            </a:r>
            <a:endParaRPr lang="zh-CN" altLang="en-US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C5655F8-4A6F-E85C-F60F-3F1F6C7C0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4270" y="1855193"/>
            <a:ext cx="1440000" cy="1055390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32D2C40D-0136-055B-8758-6FBC86EBC37D}"/>
              </a:ext>
            </a:extLst>
          </p:cNvPr>
          <p:cNvSpPr txBox="1"/>
          <p:nvPr/>
        </p:nvSpPr>
        <p:spPr>
          <a:xfrm>
            <a:off x="407605" y="1855193"/>
            <a:ext cx="4717021" cy="18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Jie-Zhi Wu                       Xi-Yun Lu</a:t>
            </a: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Weicheng Cui                  </a:t>
            </a:r>
            <a:r>
              <a:rPr lang="en-US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Luoqin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Liu</a:t>
            </a: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An-Kang Gao                  </a:t>
            </a:r>
            <a:r>
              <a:rPr lang="en-US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Shiying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Xiong </a:t>
            </a: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Renato </a:t>
            </a:r>
            <a:r>
              <a:rPr lang="en-US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Tognaccini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en-US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Dixia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Fan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6B704AB1-892F-BF83-45C6-A11635985139}"/>
              </a:ext>
            </a:extLst>
          </p:cNvPr>
          <p:cNvSpPr txBox="1"/>
          <p:nvPr/>
        </p:nvSpPr>
        <p:spPr>
          <a:xfrm>
            <a:off x="6096000" y="1691123"/>
            <a:ext cx="35282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This work is supported by the National Natural Science Foundation of China (Grant No. 12302294, 12102365)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5C4A0B12-9072-4380-A74E-8BEF5B0A1D26}"/>
              </a:ext>
            </a:extLst>
          </p:cNvPr>
          <p:cNvSpPr txBox="1"/>
          <p:nvPr/>
        </p:nvSpPr>
        <p:spPr>
          <a:xfrm>
            <a:off x="4655900" y="4649319"/>
            <a:ext cx="23775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Thanks!</a:t>
            </a:r>
            <a:endParaRPr lang="zh-CN" altLang="en-US" sz="4800" dirty="0">
              <a:solidFill>
                <a:schemeClr val="accent1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181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>
            <a:extLst>
              <a:ext uri="{FF2B5EF4-FFF2-40B4-BE49-F238E27FC236}">
                <a16:creationId xmlns:a16="http://schemas.microsoft.com/office/drawing/2014/main" id="{0E67132B-70AB-B160-E929-9FB190755021}"/>
              </a:ext>
            </a:extLst>
          </p:cNvPr>
          <p:cNvSpPr txBox="1"/>
          <p:nvPr/>
        </p:nvSpPr>
        <p:spPr>
          <a:xfrm>
            <a:off x="407605" y="1254236"/>
            <a:ext cx="115207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SzPct val="80000"/>
              <a:buFont typeface="Wingdings" panose="05000000000000000000" pitchFamily="2" charset="2"/>
              <a:buChar char="p"/>
            </a:pP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research objects of modern vortex dynamics focus on nonlinear viscous flow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Aerodynamic diagnosis of complex turbulent flows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Unsteady fluid-structure interaction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Coupling mechanism of shearing, compression and thermodynamics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  <a:endParaRPr lang="en-US" altLang="zh-CN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灯片编号占位符 4">
            <a:extLst>
              <a:ext uri="{FF2B5EF4-FFF2-40B4-BE49-F238E27FC236}">
                <a16:creationId xmlns:a16="http://schemas.microsoft.com/office/drawing/2014/main" id="{F9180D4F-07FE-804C-0D9B-F938D42A9B47}"/>
              </a:ext>
            </a:extLst>
          </p:cNvPr>
          <p:cNvSpPr txBox="1">
            <a:spLocks/>
          </p:cNvSpPr>
          <p:nvPr/>
        </p:nvSpPr>
        <p:spPr>
          <a:xfrm>
            <a:off x="3432175" y="6492875"/>
            <a:ext cx="2844800" cy="365125"/>
          </a:xfrm>
          <a:prstGeom prst="rect">
            <a:avLst/>
          </a:prstGeom>
          <a:ln/>
        </p:spPr>
        <p:txBody>
          <a:bodyPr vert="horz" lIns="91431" tIns="45716" rIns="91431" bIns="45716" rtlCol="0" anchor="ctr" anchorCtr="0"/>
          <a:lstStyle>
            <a:defPPr>
              <a:defRPr lang="zh-CN"/>
            </a:defPPr>
            <a:lvl1pPr marL="0" lvl="0" indent="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609600" lvl="1" indent="-1524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1219200" lvl="2" indent="-3048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828800" lvl="3" indent="-4572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2438400" lvl="4" indent="-6096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/>
            <a:fld id="{9A0DB2DC-4C9A-4742-B13C-FB6460FD3503}" type="slidenum">
              <a:rPr lang="" altLang="en-US" sz="1600" smtClean="0">
                <a:solidFill>
                  <a:schemeClr val="bg1"/>
                </a:solidFill>
                <a:cs typeface="Arial" panose="020B0604020202020204" pitchFamily="34" charset="0"/>
              </a:rPr>
              <a:pPr algn="r" eaLnBrk="1" hangingPunct="1"/>
              <a:t>3</a:t>
            </a:fld>
            <a:endParaRPr lang="" altLang="en-US" sz="16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DC5D356-A8D2-15BB-90BF-770A93F4A39C}"/>
              </a:ext>
            </a:extLst>
          </p:cNvPr>
          <p:cNvSpPr txBox="1"/>
          <p:nvPr/>
        </p:nvSpPr>
        <p:spPr>
          <a:xfrm>
            <a:off x="1055650" y="188775"/>
            <a:ext cx="11088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Background: splitting and coupling of fundamental dynamic process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9A46070F-D5F2-F890-F05A-F3B45095A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98" y="3795129"/>
            <a:ext cx="2396364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5D5592D-92B1-7D21-6A49-21445AE764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8072" y="3645015"/>
            <a:ext cx="2849470" cy="252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4" descr="Global_a_dilatation">
            <a:extLst>
              <a:ext uri="{FF2B5EF4-FFF2-40B4-BE49-F238E27FC236}">
                <a16:creationId xmlns:a16="http://schemas.microsoft.com/office/drawing/2014/main" id="{48E16275-7109-4057-6F95-05807CC57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599963" y="3718197"/>
            <a:ext cx="1824407" cy="23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8B6696B-C6CA-E3A4-BA73-4571DDB5A99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6" t="18526" r="13023" b="14957"/>
          <a:stretch>
            <a:fillRect/>
          </a:stretch>
        </p:blipFill>
        <p:spPr bwMode="auto">
          <a:xfrm>
            <a:off x="6732084" y="4019545"/>
            <a:ext cx="2681720" cy="144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ABF9926D-669C-202A-3719-D33BA68F00EE}"/>
              </a:ext>
            </a:extLst>
          </p:cNvPr>
          <p:cNvSpPr txBox="1"/>
          <p:nvPr/>
        </p:nvSpPr>
        <p:spPr>
          <a:xfrm>
            <a:off x="1122964" y="5980349"/>
            <a:ext cx="17652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Flow around aircraft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D579E1D-A536-BE9E-DC86-A0A5FECC4C8C}"/>
              </a:ext>
            </a:extLst>
          </p:cNvPr>
          <p:cNvSpPr txBox="1"/>
          <p:nvPr/>
        </p:nvSpPr>
        <p:spPr>
          <a:xfrm>
            <a:off x="4552031" y="5980349"/>
            <a:ext cx="971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Bird flying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26B8D7F-3AF1-46D2-78D6-F2E6732D39AD}"/>
              </a:ext>
            </a:extLst>
          </p:cNvPr>
          <p:cNvSpPr txBox="1"/>
          <p:nvPr/>
        </p:nvSpPr>
        <p:spPr>
          <a:xfrm>
            <a:off x="7484215" y="5980349"/>
            <a:ext cx="1369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Fish swimming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8088A94-3FE5-EB7A-E625-716A0C939420}"/>
              </a:ext>
            </a:extLst>
          </p:cNvPr>
          <p:cNvSpPr txBox="1"/>
          <p:nvPr/>
        </p:nvSpPr>
        <p:spPr>
          <a:xfrm>
            <a:off x="9974934" y="5980349"/>
            <a:ext cx="14494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Hypersonic flow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5557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67124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灯片编号占位符 4">
            <a:extLst>
              <a:ext uri="{FF2B5EF4-FFF2-40B4-BE49-F238E27FC236}">
                <a16:creationId xmlns:a16="http://schemas.microsoft.com/office/drawing/2014/main" id="{F9180D4F-07FE-804C-0D9B-F938D42A9B47}"/>
              </a:ext>
            </a:extLst>
          </p:cNvPr>
          <p:cNvSpPr txBox="1">
            <a:spLocks/>
          </p:cNvSpPr>
          <p:nvPr/>
        </p:nvSpPr>
        <p:spPr>
          <a:xfrm>
            <a:off x="3432175" y="6492875"/>
            <a:ext cx="2844800" cy="365125"/>
          </a:xfrm>
          <a:prstGeom prst="rect">
            <a:avLst/>
          </a:prstGeom>
          <a:ln/>
        </p:spPr>
        <p:txBody>
          <a:bodyPr vert="horz" lIns="91431" tIns="45716" rIns="91431" bIns="45716" rtlCol="0" anchor="ctr" anchorCtr="0"/>
          <a:lstStyle>
            <a:defPPr>
              <a:defRPr lang="zh-CN"/>
            </a:defPPr>
            <a:lvl1pPr marL="0" lvl="0" indent="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609600" lvl="1" indent="-1524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1219200" lvl="2" indent="-3048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828800" lvl="3" indent="-4572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2438400" lvl="4" indent="-6096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/>
            <a:fld id="{9A0DB2DC-4C9A-4742-B13C-FB6460FD3503}" type="slidenum">
              <a:rPr lang="" altLang="en-US" sz="1600" smtClean="0">
                <a:solidFill>
                  <a:schemeClr val="bg1"/>
                </a:solidFill>
                <a:cs typeface="Arial" panose="020B0604020202020204" pitchFamily="34" charset="0"/>
              </a:rPr>
              <a:pPr algn="r" eaLnBrk="1" hangingPunct="1"/>
              <a:t>31</a:t>
            </a:fld>
            <a:endParaRPr lang="" altLang="en-US" sz="16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DC5D356-A8D2-15BB-90BF-770A93F4A39C}"/>
              </a:ext>
            </a:extLst>
          </p:cNvPr>
          <p:cNvSpPr txBox="1"/>
          <p:nvPr/>
        </p:nvSpPr>
        <p:spPr>
          <a:xfrm>
            <a:off x="1055650" y="188775"/>
            <a:ext cx="9936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Force Decomposition: vortex force theory 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380D0ACD-E49B-B2EC-CE4B-076DDEBCD73B}"/>
              </a:ext>
            </a:extLst>
          </p:cNvPr>
          <p:cNvGrpSpPr/>
          <p:nvPr/>
        </p:nvGrpSpPr>
        <p:grpSpPr>
          <a:xfrm>
            <a:off x="407606" y="1700880"/>
            <a:ext cx="4114897" cy="2392246"/>
            <a:chOff x="7409312" y="1270116"/>
            <a:chExt cx="4114897" cy="2392246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6DF2B818-DFD5-CAE2-DE97-8F6ACCF19C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52115" y="1270116"/>
              <a:ext cx="3772094" cy="218451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BB76CB5D-C939-F7A1-98EA-95C229B7A2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09312" y="3195637"/>
              <a:ext cx="2228850" cy="466725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矩形 32">
                <a:extLst>
                  <a:ext uri="{FF2B5EF4-FFF2-40B4-BE49-F238E27FC236}">
                    <a16:creationId xmlns:a16="http://schemas.microsoft.com/office/drawing/2014/main" id="{1B124480-C8E4-DCE5-EF75-215675D8320B}"/>
                  </a:ext>
                </a:extLst>
              </p:cNvPr>
              <p:cNvSpPr/>
              <p:nvPr/>
            </p:nvSpPr>
            <p:spPr>
              <a:xfrm>
                <a:off x="433361" y="3651319"/>
                <a:ext cx="4481291" cy="2822376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ts val="3600"/>
                  </a:lnSpc>
                  <a:buSzPct val="8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1" i="1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𝑣𝑓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1" i="1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1" i="1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𝜌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1" i="1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</a:rPr>
                            <m:t>w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1" i="1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</m:oMath>
                  </m:oMathPara>
                </a14:m>
                <a:endParaRPr lang="en-US" altLang="zh-CN" i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285750" indent="-285750">
                  <a:lnSpc>
                    <a:spcPts val="3600"/>
                  </a:lnSpc>
                  <a:buSzPct val="80000"/>
                  <a:buFont typeface="Wingdings" panose="05000000000000000000" pitchFamily="2" charset="2"/>
                  <a:buChar char="p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=−</m:t>
                    </m:r>
                    <m:nary>
                      <m:naryPr>
                        <m:supHide m:val="on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sub>
                      <m:sup/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𝜌</m:t>
                        </m:r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𝝎</m:t>
                        </m:r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𝒖</m:t>
                        </m:r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𝑑𝑉</m:t>
                        </m:r>
                      </m:e>
                    </m:nary>
                  </m:oMath>
                </a14:m>
                <a:endPara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285750" indent="-285750">
                  <a:lnSpc>
                    <a:spcPts val="3600"/>
                  </a:lnSpc>
                  <a:buSzPct val="80000"/>
                  <a:buFont typeface="Wingdings" panose="05000000000000000000" pitchFamily="2" charset="2"/>
                  <a:buChar char="p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b="1" i="1"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𝜌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𝑘</m:t>
                        </m:r>
                      </m:den>
                    </m:f>
                    <m:nary>
                      <m:naryPr>
                        <m:supHide m:val="on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sub>
                      <m:sup/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×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altLang="zh-CN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>
                                <a:latin typeface="Cambria Math" panose="02040503050406030204" pitchFamily="18" charset="0"/>
                              </a:rPr>
                              <m:t>𝛻</m:t>
                            </m:r>
                            <m:d>
                              <m:d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  <m:t>𝑞</m:t>
                                        </m:r>
                                      </m:e>
                                      <m:sup>
                                        <m: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  <m:r>
                              <a:rPr lang="en-US" altLang="zh-CN" b="1" i="1">
                                <a:latin typeface="Cambria Math" panose="02040503050406030204" pitchFamily="18" charset="0"/>
                              </a:rPr>
                              <m:t>×</m:t>
                            </m:r>
                            <m:r>
                              <a:rPr lang="en-US" altLang="zh-CN">
                                <a:latin typeface="Cambria Math" panose="02040503050406030204" pitchFamily="18" charset="0"/>
                              </a:rPr>
                              <m:t>𝛻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</m:d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𝑑𝑉</m:t>
                        </m:r>
                      </m:e>
                    </m:nary>
                  </m:oMath>
                </a14:m>
                <a:endPara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285750" indent="-285750">
                  <a:lnSpc>
                    <a:spcPts val="3600"/>
                  </a:lnSpc>
                  <a:buSzPct val="80000"/>
                  <a:buFont typeface="Wingdings" panose="05000000000000000000" pitchFamily="2" charset="2"/>
                  <a:buChar char="p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>
                            <a:latin typeface="Cambria Math" panose="02040503050406030204" pitchFamily="18" charset="0"/>
                          </a:rPr>
                          <m:t>w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𝑘</m:t>
                        </m:r>
                      </m:den>
                    </m:f>
                    <m:nary>
                      <m:naryPr>
                        <m:supHide m:val="on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</m:rPr>
                          <a:rPr lang="en-US" altLang="zh-CN" i="1">
                            <a:latin typeface="Cambria Math" panose="02040503050406030204" pitchFamily="18" charset="0"/>
                          </a:rPr>
                          <m:t>w</m:t>
                        </m:r>
                      </m:sub>
                      <m:sup/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×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altLang="zh-CN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1" i="1">
                                <a:latin typeface="Cambria Math" panose="02040503050406030204" pitchFamily="18" charset="0"/>
                              </a:rPr>
                              <m:t>𝒏</m:t>
                            </m:r>
                            <m:r>
                              <a:rPr lang="en-US" altLang="zh-CN" b="1" i="1">
                                <a:latin typeface="Cambria Math" panose="02040503050406030204" pitchFamily="18" charset="0"/>
                              </a:rPr>
                              <m:t>×</m:t>
                            </m:r>
                            <m:d>
                              <m:dPr>
                                <m:ctrlPr>
                                  <a:rPr lang="en-US" altLang="zh-CN" b="1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  <m:r>
                                  <a:rPr lang="en-US" altLang="zh-CN" b="1" i="1">
                                    <a:latin typeface="Cambria Math" panose="02040503050406030204" pitchFamily="18" charset="0"/>
                                  </a:rPr>
                                  <m:t>𝝎</m:t>
                                </m:r>
                                <m:r>
                                  <a:rPr lang="en-US" altLang="zh-CN" b="1" i="1"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lang="en-US" altLang="zh-CN" b="1" i="1">
                                    <a:latin typeface="Cambria Math" panose="02040503050406030204" pitchFamily="18" charset="0"/>
                                  </a:rPr>
                                  <m:t>𝒖</m:t>
                                </m:r>
                              </m:e>
                            </m:d>
                          </m:e>
                        </m:d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𝑑𝑉</m:t>
                        </m:r>
                      </m:e>
                    </m:nary>
                  </m:oMath>
                </a14:m>
                <a:endPara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285750" indent="-285750">
                  <a:lnSpc>
                    <a:spcPts val="3600"/>
                  </a:lnSpc>
                  <a:buSzPct val="80000"/>
                  <a:buFont typeface="Wingdings" panose="05000000000000000000" pitchFamily="2" charset="2"/>
                  <a:buChar char="p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rgbClr val="99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solidFill>
                              <a:srgbClr val="99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99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altLang="zh-CN" i="1">
                        <a:solidFill>
                          <a:srgbClr val="99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i="1">
                        <a:solidFill>
                          <a:srgbClr val="99000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altLang="zh-CN" i="1">
                        <a:solidFill>
                          <a:srgbClr val="990000"/>
                        </a:solidFill>
                        <a:latin typeface="Cambria Math" panose="02040503050406030204" pitchFamily="18" charset="0"/>
                      </a:rPr>
                      <m:t>(1/</m:t>
                    </m:r>
                    <m:r>
                      <a:rPr lang="en-US" altLang="zh-CN" i="1">
                        <a:solidFill>
                          <a:srgbClr val="990000"/>
                        </a:solidFill>
                        <a:latin typeface="Cambria Math" panose="02040503050406030204" pitchFamily="18" charset="0"/>
                      </a:rPr>
                      <m:t>𝑅𝑒</m:t>
                    </m:r>
                    <m:r>
                      <a:rPr lang="en-US" altLang="zh-CN" i="1">
                        <a:solidFill>
                          <a:srgbClr val="99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i="1" dirty="0">
                    <a:solidFill>
                      <a:srgbClr val="99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,  </a:t>
                </a:r>
                <a:r>
                  <a:rPr lang="en-US" altLang="zh-CN" dirty="0">
                    <a:solidFill>
                      <a:srgbClr val="99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negligible for 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rgbClr val="990000"/>
                        </a:solidFill>
                        <a:latin typeface="Cambria Math" panose="02040503050406030204" pitchFamily="18" charset="0"/>
                      </a:rPr>
                      <m:t>𝑅𝑒</m:t>
                    </m:r>
                    <m:r>
                      <a:rPr lang="en-US" altLang="zh-CN" i="1">
                        <a:solidFill>
                          <a:srgbClr val="99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≫1</m:t>
                    </m:r>
                  </m:oMath>
                </a14:m>
                <a:endParaRPr lang="en-US" altLang="zh-CN" i="1" dirty="0">
                  <a:solidFill>
                    <a:srgbClr val="99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285750" indent="-285750">
                  <a:lnSpc>
                    <a:spcPts val="3600"/>
                  </a:lnSpc>
                  <a:buSzPct val="80000"/>
                  <a:buFont typeface="Wingdings" panose="05000000000000000000" pitchFamily="2" charset="2"/>
                  <a:buChar char="p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>
                            <a:solidFill>
                              <a:srgbClr val="99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solidFill>
                              <a:srgbClr val="99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990000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r>
                      <a:rPr lang="en-US" altLang="zh-CN" b="1" i="1">
                        <a:solidFill>
                          <a:srgbClr val="99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zh-CN" b="1" i="1">
                            <a:solidFill>
                              <a:srgbClr val="99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solidFill>
                              <a:srgbClr val="99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990000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sub>
                    </m:sSub>
                    <m:r>
                      <a:rPr lang="en-US" altLang="zh-CN" b="1" smtClean="0">
                        <a:solidFill>
                          <a:srgbClr val="99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b="1" i="1" smtClean="0">
                            <a:solidFill>
                              <a:srgbClr val="99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solidFill>
                              <a:srgbClr val="99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99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</m:oMath>
                </a14:m>
                <a:r>
                  <a:rPr lang="en-US" altLang="zh-CN" dirty="0">
                    <a:solidFill>
                      <a:srgbClr val="99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only exist in vortical region</a:t>
                </a:r>
              </a:p>
            </p:txBody>
          </p:sp>
        </mc:Choice>
        <mc:Fallback xmlns="">
          <p:sp>
            <p:nvSpPr>
              <p:cNvPr id="33" name="矩形 32">
                <a:extLst>
                  <a:ext uri="{FF2B5EF4-FFF2-40B4-BE49-F238E27FC236}">
                    <a16:creationId xmlns:a16="http://schemas.microsoft.com/office/drawing/2014/main" id="{1B124480-C8E4-DCE5-EF75-215675D832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361" y="3651319"/>
                <a:ext cx="4481291" cy="2822376"/>
              </a:xfrm>
              <a:prstGeom prst="rect">
                <a:avLst/>
              </a:prstGeom>
              <a:blipFill>
                <a:blip r:embed="rId5"/>
                <a:stretch>
                  <a:fillRect l="-272" t="-432" r="-408" b="-151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15">
                <a:extLst>
                  <a:ext uri="{FF2B5EF4-FFF2-40B4-BE49-F238E27FC236}">
                    <a16:creationId xmlns:a16="http://schemas.microsoft.com/office/drawing/2014/main" id="{0B2286B6-C03D-8C29-AB70-5E4458B23FFA}"/>
                  </a:ext>
                </a:extLst>
              </p:cNvPr>
              <p:cNvSpPr txBox="1"/>
              <p:nvPr/>
            </p:nvSpPr>
            <p:spPr>
              <a:xfrm>
                <a:off x="6276975" y="1887443"/>
                <a:ext cx="5308601" cy="8361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81000" indent="-381000">
                  <a:lnSpc>
                    <a:spcPts val="2935"/>
                  </a:lnSpc>
                  <a:buSzPct val="80000"/>
                  <a:buFont typeface="Wingdings" panose="05000000000000000000" pitchFamily="2" charset="2"/>
                  <a:buChar char="p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altLang="zh-CN" b="1" i="1">
                        <a:latin typeface="Cambria Math" panose="02040503050406030204" pitchFamily="18" charset="0"/>
                      </a:rPr>
                      <m:t>⋅</m:t>
                    </m:r>
                    <m:d>
                      <m:dPr>
                        <m:ctrlPr>
                          <a:rPr lang="en-US" altLang="zh-CN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1" i="1"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CN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1" i="1"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𝜌</m:t>
                            </m:r>
                          </m:sub>
                        </m:sSub>
                      </m:e>
                    </m:d>
                    <m:r>
                      <a:rPr lang="zh-CN" altLang="en-US" b="1" i="1">
                        <a:latin typeface="Cambria Math" panose="02040503050406030204" pitchFamily="18" charset="0"/>
                      </a:rPr>
                      <m:t>，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altLang="zh-CN" b="1" i="1">
                        <a:latin typeface="Cambria Math" panose="02040503050406030204" pitchFamily="18" charset="0"/>
                      </a:rPr>
                      <m:t>⋅</m:t>
                    </m:r>
                    <m:d>
                      <m:dPr>
                        <m:ctrlPr>
                          <a:rPr lang="en-US" altLang="zh-CN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1" i="1"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CN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1" i="1"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  <m:sub>
                            <m:r>
                              <a:rPr lang="en-US" altLang="zh-CN" b="1" i="1" smtClean="0">
                                <a:latin typeface="Cambria Math" panose="02040503050406030204" pitchFamily="18" charset="0"/>
                              </a:rPr>
                              <m:t>𝒎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𝜌</m:t>
                            </m:r>
                          </m:sub>
                        </m:sSub>
                      </m:e>
                    </m:d>
                  </m:oMath>
                </a14:m>
                <a:endParaRPr lang="en-US" altLang="zh-CN" dirty="0"/>
              </a:p>
              <a:p>
                <a:pPr marL="381000" indent="-381000">
                  <a:lnSpc>
                    <a:spcPts val="2935"/>
                  </a:lnSpc>
                  <a:buSzPct val="80000"/>
                  <a:buFont typeface="Wingdings" panose="05000000000000000000" pitchFamily="2" charset="2"/>
                  <a:buChar char="p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i="1">
                            <a:latin typeface="Cambria Math" panose="02040503050406030204" pitchFamily="18" charset="0"/>
                          </a:rPr>
                          <m:t>P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altLang="zh-CN" b="1" i="1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</a:rPr>
                          <m:t>w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den>
                    </m:f>
                    <m:nary>
                      <m:naryPr>
                        <m:supHide m:val="on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d>
                          <m:d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𝜌</m:t>
                            </m:r>
                            <m:r>
                              <a:rPr lang="en-US" altLang="zh-CN" b="1" i="1" smtClean="0">
                                <a:latin typeface="Cambria Math" panose="02040503050406030204" pitchFamily="18" charset="0"/>
                              </a:rPr>
                              <m:t>𝝎</m:t>
                            </m:r>
                            <m:r>
                              <a:rPr lang="en-US" altLang="zh-CN" b="1" i="1" smtClean="0">
                                <a:latin typeface="Cambria Math" panose="02040503050406030204" pitchFamily="18" charset="0"/>
                              </a:rPr>
                              <m:t>×</m:t>
                            </m:r>
                            <m:r>
                              <a:rPr lang="en-US" altLang="zh-CN" b="1" i="1" smtClean="0">
                                <a:latin typeface="Cambria Math" panose="02040503050406030204" pitchFamily="18" charset="0"/>
                              </a:rPr>
                              <m:t>𝒖</m:t>
                            </m:r>
                          </m:e>
                        </m:d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𝑑𝑆</m:t>
                        </m:r>
                      </m:e>
                    </m:nary>
                  </m:oMath>
                </a14:m>
                <a:endParaRPr lang="en-US" altLang="zh-CN" dirty="0"/>
              </a:p>
            </p:txBody>
          </p:sp>
        </mc:Choice>
        <mc:Fallback xmlns="">
          <p:sp>
            <p:nvSpPr>
              <p:cNvPr id="34" name="文本框 15">
                <a:extLst>
                  <a:ext uri="{FF2B5EF4-FFF2-40B4-BE49-F238E27FC236}">
                    <a16:creationId xmlns:a16="http://schemas.microsoft.com/office/drawing/2014/main" id="{0B2286B6-C03D-8C29-AB70-5E4458B23F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6975" y="1887443"/>
                <a:ext cx="5308601" cy="836126"/>
              </a:xfrm>
              <a:prstGeom prst="rect">
                <a:avLst/>
              </a:prstGeom>
              <a:blipFill>
                <a:blip r:embed="rId6"/>
                <a:stretch>
                  <a:fillRect l="-230" t="-16788" b="-9343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本框 1">
            <a:extLst>
              <a:ext uri="{FF2B5EF4-FFF2-40B4-BE49-F238E27FC236}">
                <a16:creationId xmlns:a16="http://schemas.microsoft.com/office/drawing/2014/main" id="{82FE071C-599E-D833-551F-E692DB6A7B9E}"/>
              </a:ext>
            </a:extLst>
          </p:cNvPr>
          <p:cNvSpPr txBox="1"/>
          <p:nvPr/>
        </p:nvSpPr>
        <p:spPr>
          <a:xfrm>
            <a:off x="407606" y="1224601"/>
            <a:ext cx="113767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SzPct val="80000"/>
              <a:buFont typeface="Wingdings" panose="05000000000000000000" pitchFamily="2" charset="2"/>
              <a:buChar char="p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Aerodynamic force breakdown in reversible and irreversible components 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9D4D511-937E-62BA-9AF8-84B227181B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2356" y="3417583"/>
            <a:ext cx="3106428" cy="306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20">
                <a:extLst>
                  <a:ext uri="{FF2B5EF4-FFF2-40B4-BE49-F238E27FC236}">
                    <a16:creationId xmlns:a16="http://schemas.microsoft.com/office/drawing/2014/main" id="{4F2118E2-AB68-1E8F-15CE-FDA601BA5FB6}"/>
                  </a:ext>
                </a:extLst>
              </p:cNvPr>
              <p:cNvSpPr txBox="1"/>
              <p:nvPr/>
            </p:nvSpPr>
            <p:spPr>
              <a:xfrm>
                <a:off x="6102133" y="4547531"/>
                <a:ext cx="977481" cy="70788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1000" dirty="0"/>
                  <a:t>NACA0012, </a:t>
                </a:r>
              </a:p>
              <a:p>
                <a:r>
                  <a:rPr lang="en-US" altLang="zh-CN" sz="1000" dirty="0"/>
                  <a:t> </a:t>
                </a:r>
                <a14:m>
                  <m:oMath xmlns:m="http://schemas.openxmlformats.org/officeDocument/2006/math">
                    <m:r>
                      <a:rPr lang="en-US" altLang="zh-CN" sz="1000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altLang="zh-CN" sz="10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1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000" i="1">
                            <a:latin typeface="Cambria Math" panose="02040503050406030204" pitchFamily="18" charset="0"/>
                          </a:rPr>
                          <m:t>4</m:t>
                        </m:r>
                      </m:e>
                      <m:sup>
                        <m:r>
                          <a:rPr lang="en-US" altLang="zh-CN" sz="1000" i="1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altLang="zh-CN" sz="1000" dirty="0"/>
                  <a:t>,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0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CN" sz="1000" i="1"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</m:sSub>
                    <m:r>
                      <a:rPr lang="en-US" altLang="zh-CN" sz="1000" i="1">
                        <a:latin typeface="Cambria Math" panose="02040503050406030204" pitchFamily="18" charset="0"/>
                      </a:rPr>
                      <m:t>=0.75</m:t>
                    </m:r>
                  </m:oMath>
                </a14:m>
                <a:r>
                  <a:rPr lang="en-US" altLang="zh-CN" sz="1000" dirty="0"/>
                  <a:t>, </a:t>
                </a:r>
              </a:p>
              <a:p>
                <a:r>
                  <a:rPr lang="en-US" altLang="zh-CN" sz="1000" b="0" dirty="0"/>
                  <a:t> </a:t>
                </a:r>
                <a14:m>
                  <m:oMath xmlns:m="http://schemas.openxmlformats.org/officeDocument/2006/math">
                    <m:r>
                      <a:rPr lang="en-US" altLang="zh-CN" sz="1000" b="0" i="1" smtClean="0">
                        <a:latin typeface="Cambria Math" panose="02040503050406030204" pitchFamily="18" charset="0"/>
                      </a:rPr>
                      <m:t>𝑅𝑒</m:t>
                    </m:r>
                    <m:r>
                      <a:rPr lang="en-US" altLang="zh-CN" sz="1000" b="0" i="1" smtClean="0">
                        <a:latin typeface="Cambria Math" panose="02040503050406030204" pitchFamily="18" charset="0"/>
                      </a:rPr>
                      <m:t>=6×</m:t>
                    </m:r>
                    <m:sSup>
                      <m:sSupPr>
                        <m:ctrlPr>
                          <a:rPr lang="en-US" altLang="zh-CN" sz="1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0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10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endParaRPr lang="zh-CN" altLang="en-US" sz="1000" dirty="0"/>
              </a:p>
            </p:txBody>
          </p:sp>
        </mc:Choice>
        <mc:Fallback xmlns="">
          <p:sp>
            <p:nvSpPr>
              <p:cNvPr id="6" name="文本框 20">
                <a:extLst>
                  <a:ext uri="{FF2B5EF4-FFF2-40B4-BE49-F238E27FC236}">
                    <a16:creationId xmlns:a16="http://schemas.microsoft.com/office/drawing/2014/main" id="{4F2118E2-AB68-1E8F-15CE-FDA601BA5F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2133" y="4547531"/>
                <a:ext cx="977481" cy="70788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bg1">
                    <a:lumMod val="95000"/>
                  </a:schemeClr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21">
                <a:extLst>
                  <a:ext uri="{FF2B5EF4-FFF2-40B4-BE49-F238E27FC236}">
                    <a16:creationId xmlns:a16="http://schemas.microsoft.com/office/drawing/2014/main" id="{85B3CD96-0A8B-480F-5F9B-BDC19832D7D6}"/>
                  </a:ext>
                </a:extLst>
              </p:cNvPr>
              <p:cNvSpPr txBox="1"/>
              <p:nvPr/>
            </p:nvSpPr>
            <p:spPr>
              <a:xfrm rot="16200000">
                <a:off x="4804404" y="4839647"/>
                <a:ext cx="106044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2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CN" sz="1200" i="1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altLang="zh-CN" sz="1200" i="1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altLang="zh-CN" sz="1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200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sz="1200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CN" altLang="en-US" sz="900" dirty="0"/>
              </a:p>
            </p:txBody>
          </p:sp>
        </mc:Choice>
        <mc:Fallback xmlns="">
          <p:sp>
            <p:nvSpPr>
              <p:cNvPr id="8" name="文本框 21">
                <a:extLst>
                  <a:ext uri="{FF2B5EF4-FFF2-40B4-BE49-F238E27FC236}">
                    <a16:creationId xmlns:a16="http://schemas.microsoft.com/office/drawing/2014/main" id="{85B3CD96-0A8B-480F-5F9B-BDC19832D7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4804404" y="4839647"/>
                <a:ext cx="1060448" cy="27699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8">
            <a:extLst>
              <a:ext uri="{FF2B5EF4-FFF2-40B4-BE49-F238E27FC236}">
                <a16:creationId xmlns:a16="http://schemas.microsoft.com/office/drawing/2014/main" id="{DACCF56F-F622-0D25-0403-6FC0C8F14D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95182" y="3432875"/>
            <a:ext cx="2963457" cy="306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23">
                <a:extLst>
                  <a:ext uri="{FF2B5EF4-FFF2-40B4-BE49-F238E27FC236}">
                    <a16:creationId xmlns:a16="http://schemas.microsoft.com/office/drawing/2014/main" id="{AB360290-5DAF-1655-C004-4CFBAE153FB6}"/>
                  </a:ext>
                </a:extLst>
              </p:cNvPr>
              <p:cNvSpPr txBox="1"/>
              <p:nvPr/>
            </p:nvSpPr>
            <p:spPr>
              <a:xfrm rot="16200000">
                <a:off x="8058074" y="4762974"/>
                <a:ext cx="119721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2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CN" sz="1200" i="1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altLang="zh-CN" sz="1200" i="1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altLang="zh-CN" sz="1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200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sz="1200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altLang="zh-CN" sz="1200" i="1" dirty="0"/>
              </a:p>
            </p:txBody>
          </p:sp>
        </mc:Choice>
        <mc:Fallback xmlns="">
          <p:sp>
            <p:nvSpPr>
              <p:cNvPr id="10" name="文本框 23">
                <a:extLst>
                  <a:ext uri="{FF2B5EF4-FFF2-40B4-BE49-F238E27FC236}">
                    <a16:creationId xmlns:a16="http://schemas.microsoft.com/office/drawing/2014/main" id="{AB360290-5DAF-1655-C004-4CFBAE153F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8058074" y="4762974"/>
                <a:ext cx="1197217" cy="2769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24">
                <a:extLst>
                  <a:ext uri="{FF2B5EF4-FFF2-40B4-BE49-F238E27FC236}">
                    <a16:creationId xmlns:a16="http://schemas.microsoft.com/office/drawing/2014/main" id="{8B1D1AD2-42B4-EC1C-3284-70B06B78D185}"/>
                  </a:ext>
                </a:extLst>
              </p:cNvPr>
              <p:cNvSpPr txBox="1"/>
              <p:nvPr/>
            </p:nvSpPr>
            <p:spPr>
              <a:xfrm>
                <a:off x="9188469" y="4701418"/>
                <a:ext cx="1529934" cy="40011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1000" dirty="0"/>
                  <a:t>Elliptic wing,   </a:t>
                </a:r>
                <a14:m>
                  <m:oMath xmlns:m="http://schemas.openxmlformats.org/officeDocument/2006/math">
                    <m:r>
                      <a:rPr lang="en-US" altLang="zh-CN" sz="1000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altLang="zh-CN" sz="10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1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0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altLang="zh-CN" sz="1000" i="1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altLang="zh-CN" sz="10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0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CN" sz="1000" i="1"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</m:sSub>
                    <m:r>
                      <a:rPr lang="en-US" altLang="zh-CN" sz="1000" i="1">
                        <a:latin typeface="Cambria Math" panose="02040503050406030204" pitchFamily="18" charset="0"/>
                      </a:rPr>
                      <m:t>=0.5</m:t>
                    </m:r>
                  </m:oMath>
                </a14:m>
                <a:r>
                  <a:rPr lang="en-US" altLang="zh-CN" sz="1000" dirty="0"/>
                  <a:t>, </a:t>
                </a:r>
                <a14:m>
                  <m:oMath xmlns:m="http://schemas.openxmlformats.org/officeDocument/2006/math">
                    <m:r>
                      <a:rPr lang="en-US" altLang="zh-CN" sz="1000" b="0" i="1" smtClean="0">
                        <a:latin typeface="Cambria Math" panose="02040503050406030204" pitchFamily="18" charset="0"/>
                      </a:rPr>
                      <m:t>𝑅𝑒</m:t>
                    </m:r>
                    <m:r>
                      <a:rPr lang="en-US" altLang="zh-CN" sz="1000" b="0" i="1" smtClean="0">
                        <a:latin typeface="Cambria Math" panose="02040503050406030204" pitchFamily="18" charset="0"/>
                      </a:rPr>
                      <m:t>=3×</m:t>
                    </m:r>
                    <m:sSup>
                      <m:sSupPr>
                        <m:ctrlPr>
                          <a:rPr lang="en-US" altLang="zh-CN" sz="1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0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10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endParaRPr lang="zh-CN" altLang="en-US" sz="1000" dirty="0"/>
              </a:p>
            </p:txBody>
          </p:sp>
        </mc:Choice>
        <mc:Fallback xmlns="">
          <p:sp>
            <p:nvSpPr>
              <p:cNvPr id="12" name="文本框 24">
                <a:extLst>
                  <a:ext uri="{FF2B5EF4-FFF2-40B4-BE49-F238E27FC236}">
                    <a16:creationId xmlns:a16="http://schemas.microsoft.com/office/drawing/2014/main" id="{8B1D1AD2-42B4-EC1C-3284-70B06B78D1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8469" y="4701418"/>
                <a:ext cx="1529934" cy="400110"/>
              </a:xfrm>
              <a:prstGeom prst="rect">
                <a:avLst/>
              </a:prstGeom>
              <a:blipFill>
                <a:blip r:embed="rId12"/>
                <a:stretch>
                  <a:fillRect b="-7353"/>
                </a:stretch>
              </a:blipFill>
              <a:ln>
                <a:solidFill>
                  <a:schemeClr val="bg1">
                    <a:lumMod val="95000"/>
                  </a:schemeClr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19670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/>
              <a:t>Numerical Method</a:t>
            </a:r>
            <a:endParaRPr lang="zh-CN" alt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1828800" y="1143000"/>
                <a:ext cx="8686800" cy="5715000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2200" dirty="0"/>
                  <a:t>Two-time step method</a:t>
                </a:r>
              </a:p>
              <a:p>
                <a:pPr lvl="1"/>
                <a:r>
                  <a:rPr lang="en-US" altLang="zh-CN" dirty="0">
                    <a:solidFill>
                      <a:srgbClr val="C00000"/>
                    </a:solidFill>
                  </a:rPr>
                  <a:t>Prediction step</a:t>
                </a:r>
                <a:r>
                  <a:rPr lang="en-US" altLang="zh-CN" dirty="0"/>
                  <a:t>: solve advection equation in time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US" altLang="zh-CN" dirty="0"/>
              </a:p>
              <a:p>
                <a:pPr lvl="1"/>
                <a:endParaRPr lang="en-US" altLang="zh-CN" dirty="0"/>
              </a:p>
              <a:p>
                <a:pPr lvl="1"/>
                <a:endParaRPr lang="en-US" altLang="zh-CN" dirty="0"/>
              </a:p>
              <a:p>
                <a:pPr lvl="1"/>
                <a:r>
                  <a:rPr lang="en-US" altLang="zh-CN" dirty="0">
                    <a:solidFill>
                      <a:srgbClr val="0000FF"/>
                    </a:solidFill>
                  </a:rPr>
                  <a:t>Correction step</a:t>
                </a:r>
                <a:r>
                  <a:rPr lang="en-US" altLang="zh-CN" dirty="0"/>
                  <a:t>: correct towards MSF in pseudo time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endParaRPr lang="en-US" altLang="zh-CN" dirty="0"/>
              </a:p>
              <a:p>
                <a:pPr lvl="1"/>
                <a:endParaRPr lang="en-US" altLang="zh-CN" dirty="0"/>
              </a:p>
              <a:p>
                <a:pPr marL="457200" lvl="1" indent="0">
                  <a:buNone/>
                </a:pPr>
                <a:endParaRPr lang="en-US" altLang="zh-CN" dirty="0"/>
              </a:p>
              <a:p>
                <a:pPr lvl="1">
                  <a:buFont typeface="Wingdings" panose="05000000000000000000" pitchFamily="2" charset="2"/>
                  <a:buChar char="l"/>
                </a:pPr>
                <a:endParaRPr lang="en-US" altLang="zh-CN" sz="1800" dirty="0"/>
              </a:p>
              <a:p>
                <a:pPr lvl="1">
                  <a:buFont typeface="Wingdings" panose="05000000000000000000" pitchFamily="2" charset="2"/>
                  <a:buChar char="l"/>
                </a:pPr>
                <a:endParaRPr lang="en-US" altLang="zh-CN" sz="1800" dirty="0"/>
              </a:p>
              <a:p>
                <a:pPr lvl="1">
                  <a:buFont typeface="Wingdings" panose="05000000000000000000" pitchFamily="2" charset="2"/>
                  <a:buChar char="l"/>
                </a:pPr>
                <a:r>
                  <a:rPr lang="en-US" altLang="zh-CN" sz="1800" dirty="0"/>
                  <a:t>Implicit numerical viscosity </a:t>
                </a:r>
                <a:r>
                  <a:rPr lang="el-GR" altLang="zh-CN" sz="1800" i="1" dirty="0"/>
                  <a:t>ε</a:t>
                </a:r>
                <a:r>
                  <a:rPr lang="en-US" altLang="zh-CN" sz="1600" i="1" baseline="-25000" dirty="0"/>
                  <a:t>WENO</a:t>
                </a:r>
                <a:r>
                  <a:rPr lang="en-US" altLang="zh-CN" sz="1800" dirty="0"/>
                  <a:t> for dissipative regularization</a:t>
                </a:r>
              </a:p>
              <a:p>
                <a:pPr lvl="1">
                  <a:buFont typeface="Wingdings" panose="05000000000000000000" pitchFamily="2" charset="2"/>
                  <a:buChar char="l"/>
                </a:pPr>
                <a:r>
                  <a:rPr lang="en-US" altLang="zh-CN" sz="1800" dirty="0">
                    <a:solidFill>
                      <a:srgbClr val="C00000"/>
                    </a:solidFill>
                  </a:rPr>
                  <a:t>5</a:t>
                </a:r>
                <a:r>
                  <a:rPr lang="en-US" altLang="zh-CN" sz="1800" baseline="30000" dirty="0">
                    <a:solidFill>
                      <a:srgbClr val="C00000"/>
                    </a:solidFill>
                  </a:rPr>
                  <a:t>th</a:t>
                </a:r>
                <a:r>
                  <a:rPr lang="en-US" altLang="zh-CN" sz="1800" dirty="0">
                    <a:solidFill>
                      <a:srgbClr val="C00000"/>
                    </a:solidFill>
                  </a:rPr>
                  <a:t>-WENO</a:t>
                </a:r>
                <a:r>
                  <a:rPr lang="en-US" altLang="zh-CN" sz="1800" dirty="0"/>
                  <a:t> and </a:t>
                </a:r>
                <a:r>
                  <a:rPr lang="en-US" altLang="zh-CN" sz="1800" dirty="0">
                    <a:solidFill>
                      <a:srgbClr val="0000FF"/>
                    </a:solidFill>
                  </a:rPr>
                  <a:t>3</a:t>
                </a:r>
                <a:r>
                  <a:rPr lang="en-US" altLang="zh-CN" sz="1800" baseline="30000" dirty="0">
                    <a:solidFill>
                      <a:srgbClr val="0000FF"/>
                    </a:solidFill>
                  </a:rPr>
                  <a:t>nd</a:t>
                </a:r>
                <a:r>
                  <a:rPr lang="en-US" altLang="zh-CN" sz="1800" dirty="0">
                    <a:solidFill>
                      <a:srgbClr val="0000FF"/>
                    </a:solidFill>
                  </a:rPr>
                  <a:t> TVD </a:t>
                </a:r>
                <a:r>
                  <a:rPr lang="en-US" altLang="zh-CN" sz="1800" dirty="0" err="1">
                    <a:solidFill>
                      <a:srgbClr val="0000FF"/>
                    </a:solidFill>
                  </a:rPr>
                  <a:t>Runge-Kutta</a:t>
                </a:r>
                <a:r>
                  <a:rPr lang="en-US" altLang="zh-CN" sz="1800" dirty="0">
                    <a:solidFill>
                      <a:srgbClr val="0000FF"/>
                    </a:solidFill>
                  </a:rPr>
                  <a:t> </a:t>
                </a:r>
                <a:r>
                  <a:rPr lang="en-US" altLang="zh-CN" sz="1800" dirty="0"/>
                  <a:t>schemes</a:t>
                </a:r>
              </a:p>
              <a:p>
                <a:pPr lvl="1"/>
                <a:endParaRPr lang="en-US" altLang="zh-CN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28800" y="1143000"/>
                <a:ext cx="8686800" cy="5715000"/>
              </a:xfrm>
              <a:blipFill>
                <a:blip r:embed="rId6"/>
                <a:stretch>
                  <a:fillRect l="-772" t="-12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99C616-065B-43AD-AFBD-87C8E9FE22D3}" type="slidenum">
              <a:rPr lang="en-US" altLang="zh-CN" smtClean="0"/>
              <a:pPr>
                <a:defRPr/>
              </a:pPr>
              <a:t>32</a:t>
            </a:fld>
            <a:endParaRPr lang="en-US" altLang="zh-CN"/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821" y="2120448"/>
            <a:ext cx="6870758" cy="51252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994" y="3233529"/>
            <a:ext cx="7863182" cy="49041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994" y="4029552"/>
            <a:ext cx="2710106" cy="243196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2348239" y="5334000"/>
            <a:ext cx="5157723" cy="3862550"/>
            <a:chOff x="5368098" y="1519820"/>
            <a:chExt cx="5157723" cy="3862550"/>
          </a:xfrm>
        </p:grpSpPr>
        <p:sp>
          <p:nvSpPr>
            <p:cNvPr id="14" name="Arc 24"/>
            <p:cNvSpPr/>
            <p:nvPr/>
          </p:nvSpPr>
          <p:spPr>
            <a:xfrm rot="18090258">
              <a:off x="6338327" y="1194875"/>
              <a:ext cx="3217266" cy="5157723"/>
            </a:xfrm>
            <a:prstGeom prst="arc">
              <a:avLst>
                <a:gd name="adj1" fmla="val 16200000"/>
                <a:gd name="adj2" fmla="val 19948865"/>
              </a:avLst>
            </a:prstGeom>
            <a:ln w="635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25"/>
            <p:cNvCxnSpPr/>
            <p:nvPr/>
          </p:nvCxnSpPr>
          <p:spPr>
            <a:xfrm flipV="1">
              <a:off x="5747286" y="1775712"/>
              <a:ext cx="260896" cy="642030"/>
            </a:xfrm>
            <a:prstGeom prst="straightConnector1">
              <a:avLst/>
            </a:prstGeom>
            <a:ln w="44450">
              <a:solidFill>
                <a:srgbClr val="C00000"/>
              </a:solidFill>
              <a:prstDash val="sysDash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26"/>
            <p:cNvCxnSpPr/>
            <p:nvPr/>
          </p:nvCxnSpPr>
          <p:spPr>
            <a:xfrm>
              <a:off x="6006406" y="1793793"/>
              <a:ext cx="253540" cy="162680"/>
            </a:xfrm>
            <a:prstGeom prst="straightConnector1">
              <a:avLst/>
            </a:prstGeom>
            <a:ln w="44450">
              <a:solidFill>
                <a:srgbClr val="0000CC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27"/>
            <p:cNvCxnSpPr/>
            <p:nvPr/>
          </p:nvCxnSpPr>
          <p:spPr>
            <a:xfrm flipV="1">
              <a:off x="6268737" y="1519820"/>
              <a:ext cx="454162" cy="459120"/>
            </a:xfrm>
            <a:prstGeom prst="straightConnector1">
              <a:avLst/>
            </a:prstGeom>
            <a:ln w="44450">
              <a:solidFill>
                <a:srgbClr val="C00000"/>
              </a:solidFill>
              <a:prstDash val="sysDash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28"/>
            <p:cNvCxnSpPr/>
            <p:nvPr/>
          </p:nvCxnSpPr>
          <p:spPr>
            <a:xfrm>
              <a:off x="6703501" y="1551940"/>
              <a:ext cx="185244" cy="223772"/>
            </a:xfrm>
            <a:prstGeom prst="straightConnector1">
              <a:avLst/>
            </a:prstGeom>
            <a:ln w="44450">
              <a:solidFill>
                <a:srgbClr val="0000CC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29"/>
            <p:cNvCxnSpPr/>
            <p:nvPr/>
          </p:nvCxnSpPr>
          <p:spPr>
            <a:xfrm flipV="1">
              <a:off x="6864701" y="1547676"/>
              <a:ext cx="719447" cy="261291"/>
            </a:xfrm>
            <a:prstGeom prst="straightConnector1">
              <a:avLst/>
            </a:prstGeom>
            <a:ln w="44450">
              <a:solidFill>
                <a:srgbClr val="C00000"/>
              </a:solidFill>
              <a:prstDash val="sysDash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30"/>
            <p:cNvCxnSpPr/>
            <p:nvPr/>
          </p:nvCxnSpPr>
          <p:spPr>
            <a:xfrm>
              <a:off x="7541082" y="1547676"/>
              <a:ext cx="102778" cy="418066"/>
            </a:xfrm>
            <a:prstGeom prst="straightConnector1">
              <a:avLst/>
            </a:prstGeom>
            <a:ln w="44450">
              <a:solidFill>
                <a:srgbClr val="0000CC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Rectangle 10 3"/>
          <p:cNvSpPr/>
          <p:nvPr/>
        </p:nvSpPr>
        <p:spPr>
          <a:xfrm>
            <a:off x="5840432" y="5428486"/>
            <a:ext cx="2430820" cy="8125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2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Solid curve</a:t>
            </a:r>
            <a:r>
              <a:rPr lang="zh-CN" altLang="en-US" sz="12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：</a:t>
            </a:r>
            <a:r>
              <a:rPr lang="en-US" altLang="zh-CN" sz="12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MSF solution</a:t>
            </a:r>
          </a:p>
          <a:p>
            <a:pPr>
              <a:lnSpc>
                <a:spcPct val="130000"/>
              </a:lnSpc>
            </a:pPr>
            <a:r>
              <a:rPr lang="en-US" altLang="zh-CN" sz="12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Dashed arrow</a:t>
            </a:r>
            <a:r>
              <a:rPr lang="zh-CN" altLang="en-US" sz="12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：</a:t>
            </a:r>
            <a:r>
              <a:rPr lang="en-US" altLang="zh-CN" sz="1200" b="1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prediction step</a:t>
            </a:r>
          </a:p>
          <a:p>
            <a:pPr>
              <a:lnSpc>
                <a:spcPct val="130000"/>
              </a:lnSpc>
            </a:pPr>
            <a:r>
              <a:rPr lang="en-US" altLang="zh-CN" sz="12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Solid arrow</a:t>
            </a:r>
            <a:r>
              <a:rPr lang="zh-CN" altLang="en-US" sz="12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：</a:t>
            </a:r>
            <a:r>
              <a:rPr lang="en-US" altLang="zh-CN" sz="1200" b="1" dirty="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correction step</a:t>
            </a:r>
            <a:endParaRPr lang="zh-CN" altLang="en-US" sz="1200" b="1" dirty="0">
              <a:solidFill>
                <a:srgbClr val="0000FF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601290" y="6509015"/>
            <a:ext cx="3695050" cy="3109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1400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Y. Yang and D. I. </a:t>
            </a:r>
            <a:r>
              <a:rPr lang="en-US" altLang="zh-CN" sz="1400" dirty="0" err="1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Pullin</a:t>
            </a:r>
            <a:r>
              <a:rPr lang="en-US" altLang="zh-CN" sz="1400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, </a:t>
            </a:r>
            <a:r>
              <a:rPr lang="en-US" altLang="zh-CN" sz="1400" i="1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J. Fluid Mech.</a:t>
            </a:r>
            <a:r>
              <a:rPr lang="en-US" altLang="zh-CN" sz="1400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, 2011</a:t>
            </a:r>
          </a:p>
        </p:txBody>
      </p:sp>
      <p:cxnSp>
        <p:nvCxnSpPr>
          <p:cNvPr id="22" name="直接连接符 21"/>
          <p:cNvCxnSpPr/>
          <p:nvPr/>
        </p:nvCxnSpPr>
        <p:spPr>
          <a:xfrm>
            <a:off x="1524000" y="6468223"/>
            <a:ext cx="91440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61598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矩形 48">
            <a:extLst>
              <a:ext uri="{FF2B5EF4-FFF2-40B4-BE49-F238E27FC236}">
                <a16:creationId xmlns:a16="http://schemas.microsoft.com/office/drawing/2014/main" id="{32EE7FC0-1C5D-B7E4-F548-128E1F00B1A6}"/>
              </a:ext>
            </a:extLst>
          </p:cNvPr>
          <p:cNvSpPr/>
          <p:nvPr/>
        </p:nvSpPr>
        <p:spPr>
          <a:xfrm>
            <a:off x="1068925" y="845513"/>
            <a:ext cx="7920550" cy="544731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464FCE49-436D-8DFF-E676-3130A139C948}"/>
              </a:ext>
            </a:extLst>
          </p:cNvPr>
          <p:cNvSpPr/>
          <p:nvPr/>
        </p:nvSpPr>
        <p:spPr>
          <a:xfrm>
            <a:off x="3686164" y="3605169"/>
            <a:ext cx="2835132" cy="531084"/>
          </a:xfrm>
          <a:custGeom>
            <a:avLst/>
            <a:gdLst>
              <a:gd name="connsiteX0" fmla="*/ 2817030 w 2835132"/>
              <a:gd name="connsiteY0" fmla="*/ 531062 h 531084"/>
              <a:gd name="connsiteX1" fmla="*/ 2440792 w 2835132"/>
              <a:gd name="connsiteY1" fmla="*/ 481056 h 531084"/>
              <a:gd name="connsiteX2" fmla="*/ 1800236 w 2835132"/>
              <a:gd name="connsiteY2" fmla="*/ 442956 h 531084"/>
              <a:gd name="connsiteX3" fmla="*/ 1245405 w 2835132"/>
              <a:gd name="connsiteY3" fmla="*/ 442956 h 531084"/>
              <a:gd name="connsiteX4" fmla="*/ 890599 w 2835132"/>
              <a:gd name="connsiteY4" fmla="*/ 442956 h 531084"/>
              <a:gd name="connsiteX5" fmla="*/ 269092 w 2835132"/>
              <a:gd name="connsiteY5" fmla="*/ 447719 h 531084"/>
              <a:gd name="connsiteX6" fmla="*/ 128599 w 2835132"/>
              <a:gd name="connsiteY6" fmla="*/ 447719 h 531084"/>
              <a:gd name="connsiteX7" fmla="*/ 30967 w 2835132"/>
              <a:gd name="connsiteY7" fmla="*/ 404856 h 531084"/>
              <a:gd name="connsiteX8" fmla="*/ 11 w 2835132"/>
              <a:gd name="connsiteY8" fmla="*/ 316750 h 531084"/>
              <a:gd name="connsiteX9" fmla="*/ 28586 w 2835132"/>
              <a:gd name="connsiteY9" fmla="*/ 219119 h 531084"/>
              <a:gd name="connsiteX10" fmla="*/ 116692 w 2835132"/>
              <a:gd name="connsiteY10" fmla="*/ 131012 h 531084"/>
              <a:gd name="connsiteX11" fmla="*/ 290524 w 2835132"/>
              <a:gd name="connsiteY11" fmla="*/ 59575 h 531084"/>
              <a:gd name="connsiteX12" fmla="*/ 509599 w 2835132"/>
              <a:gd name="connsiteY12" fmla="*/ 19094 h 531084"/>
              <a:gd name="connsiteX13" fmla="*/ 866786 w 2835132"/>
              <a:gd name="connsiteY13" fmla="*/ 44 h 531084"/>
              <a:gd name="connsiteX14" fmla="*/ 1228736 w 2835132"/>
              <a:gd name="connsiteY14" fmla="*/ 23856 h 531084"/>
              <a:gd name="connsiteX15" fmla="*/ 1671649 w 2835132"/>
              <a:gd name="connsiteY15" fmla="*/ 111962 h 531084"/>
              <a:gd name="connsiteX16" fmla="*/ 2100274 w 2835132"/>
              <a:gd name="connsiteY16" fmla="*/ 242931 h 531084"/>
              <a:gd name="connsiteX17" fmla="*/ 2471749 w 2835132"/>
              <a:gd name="connsiteY17" fmla="*/ 378662 h 531084"/>
              <a:gd name="connsiteX18" fmla="*/ 2743211 w 2835132"/>
              <a:gd name="connsiteY18" fmla="*/ 485819 h 531084"/>
              <a:gd name="connsiteX19" fmla="*/ 2817030 w 2835132"/>
              <a:gd name="connsiteY19" fmla="*/ 531062 h 531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835132" h="531084">
                <a:moveTo>
                  <a:pt x="2817030" y="531062"/>
                </a:moveTo>
                <a:cubicBezTo>
                  <a:pt x="2766627" y="530268"/>
                  <a:pt x="2610258" y="495740"/>
                  <a:pt x="2440792" y="481056"/>
                </a:cubicBezTo>
                <a:cubicBezTo>
                  <a:pt x="2271326" y="466372"/>
                  <a:pt x="1999467" y="449306"/>
                  <a:pt x="1800236" y="442956"/>
                </a:cubicBezTo>
                <a:cubicBezTo>
                  <a:pt x="1601005" y="436606"/>
                  <a:pt x="1245405" y="442956"/>
                  <a:pt x="1245405" y="442956"/>
                </a:cubicBezTo>
                <a:lnTo>
                  <a:pt x="890599" y="442956"/>
                </a:lnTo>
                <a:lnTo>
                  <a:pt x="269092" y="447719"/>
                </a:lnTo>
                <a:cubicBezTo>
                  <a:pt x="142092" y="448513"/>
                  <a:pt x="168286" y="454863"/>
                  <a:pt x="128599" y="447719"/>
                </a:cubicBezTo>
                <a:cubicBezTo>
                  <a:pt x="88912" y="440575"/>
                  <a:pt x="52398" y="426684"/>
                  <a:pt x="30967" y="404856"/>
                </a:cubicBezTo>
                <a:cubicBezTo>
                  <a:pt x="9536" y="383028"/>
                  <a:pt x="408" y="347706"/>
                  <a:pt x="11" y="316750"/>
                </a:cubicBezTo>
                <a:cubicBezTo>
                  <a:pt x="-386" y="285794"/>
                  <a:pt x="9139" y="250075"/>
                  <a:pt x="28586" y="219119"/>
                </a:cubicBezTo>
                <a:cubicBezTo>
                  <a:pt x="48033" y="188163"/>
                  <a:pt x="73036" y="157603"/>
                  <a:pt x="116692" y="131012"/>
                </a:cubicBezTo>
                <a:cubicBezTo>
                  <a:pt x="160348" y="104421"/>
                  <a:pt x="225040" y="78228"/>
                  <a:pt x="290524" y="59575"/>
                </a:cubicBezTo>
                <a:cubicBezTo>
                  <a:pt x="356008" y="40922"/>
                  <a:pt x="413556" y="29016"/>
                  <a:pt x="509599" y="19094"/>
                </a:cubicBezTo>
                <a:cubicBezTo>
                  <a:pt x="605642" y="9172"/>
                  <a:pt x="746930" y="-750"/>
                  <a:pt x="866786" y="44"/>
                </a:cubicBezTo>
                <a:cubicBezTo>
                  <a:pt x="986642" y="838"/>
                  <a:pt x="1094592" y="5203"/>
                  <a:pt x="1228736" y="23856"/>
                </a:cubicBezTo>
                <a:cubicBezTo>
                  <a:pt x="1362880" y="42509"/>
                  <a:pt x="1526393" y="75449"/>
                  <a:pt x="1671649" y="111962"/>
                </a:cubicBezTo>
                <a:cubicBezTo>
                  <a:pt x="1816905" y="148474"/>
                  <a:pt x="1966924" y="198481"/>
                  <a:pt x="2100274" y="242931"/>
                </a:cubicBezTo>
                <a:cubicBezTo>
                  <a:pt x="2233624" y="287381"/>
                  <a:pt x="2364593" y="338181"/>
                  <a:pt x="2471749" y="378662"/>
                </a:cubicBezTo>
                <a:cubicBezTo>
                  <a:pt x="2578905" y="419143"/>
                  <a:pt x="2683680" y="460022"/>
                  <a:pt x="2743211" y="485819"/>
                </a:cubicBezTo>
                <a:cubicBezTo>
                  <a:pt x="2802742" y="511616"/>
                  <a:pt x="2867433" y="531856"/>
                  <a:pt x="2817030" y="531062"/>
                </a:cubicBezTo>
                <a:close/>
              </a:path>
            </a:pathLst>
          </a:cu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34C9562E-537A-6117-009D-F4F14E132B07}"/>
              </a:ext>
            </a:extLst>
          </p:cNvPr>
          <p:cNvSpPr/>
          <p:nvPr/>
        </p:nvSpPr>
        <p:spPr>
          <a:xfrm>
            <a:off x="3614875" y="3426935"/>
            <a:ext cx="3714613" cy="1061721"/>
          </a:xfrm>
          <a:custGeom>
            <a:avLst/>
            <a:gdLst>
              <a:gd name="connsiteX0" fmla="*/ 3714613 w 3714613"/>
              <a:gd name="connsiteY0" fmla="*/ 1061721 h 1061721"/>
              <a:gd name="connsiteX1" fmla="*/ 2845456 w 3714613"/>
              <a:gd name="connsiteY1" fmla="*/ 954565 h 1061721"/>
              <a:gd name="connsiteX2" fmla="*/ 1947725 w 3714613"/>
              <a:gd name="connsiteY2" fmla="*/ 856934 h 1061721"/>
              <a:gd name="connsiteX3" fmla="*/ 1266688 w 3714613"/>
              <a:gd name="connsiteY3" fmla="*/ 795021 h 1061721"/>
              <a:gd name="connsiteX4" fmla="*/ 759481 w 3714613"/>
              <a:gd name="connsiteY4" fmla="*/ 766446 h 1061721"/>
              <a:gd name="connsiteX5" fmla="*/ 318950 w 3714613"/>
              <a:gd name="connsiteY5" fmla="*/ 737871 h 1061721"/>
              <a:gd name="connsiteX6" fmla="*/ 152263 w 3714613"/>
              <a:gd name="connsiteY6" fmla="*/ 711678 h 1061721"/>
              <a:gd name="connsiteX7" fmla="*/ 16531 w 3714613"/>
              <a:gd name="connsiteY7" fmla="*/ 614046 h 1061721"/>
              <a:gd name="connsiteX8" fmla="*/ 7006 w 3714613"/>
              <a:gd name="connsiteY8" fmla="*/ 497365 h 1061721"/>
              <a:gd name="connsiteX9" fmla="*/ 59394 w 3714613"/>
              <a:gd name="connsiteY9" fmla="*/ 364015 h 1061721"/>
              <a:gd name="connsiteX10" fmla="*/ 218938 w 3714613"/>
              <a:gd name="connsiteY10" fmla="*/ 235428 h 1061721"/>
              <a:gd name="connsiteX11" fmla="*/ 547550 w 3714613"/>
              <a:gd name="connsiteY11" fmla="*/ 133034 h 1061721"/>
              <a:gd name="connsiteX12" fmla="*/ 802344 w 3714613"/>
              <a:gd name="connsiteY12" fmla="*/ 92553 h 1061721"/>
              <a:gd name="connsiteX13" fmla="*/ 1180963 w 3714613"/>
              <a:gd name="connsiteY13" fmla="*/ 97315 h 1061721"/>
              <a:gd name="connsiteX14" fmla="*/ 1373844 w 3714613"/>
              <a:gd name="connsiteY14" fmla="*/ 4446 h 1061721"/>
              <a:gd name="connsiteX15" fmla="*/ 1864381 w 3714613"/>
              <a:gd name="connsiteY15" fmla="*/ 23496 h 1061721"/>
              <a:gd name="connsiteX16" fmla="*/ 2676388 w 3714613"/>
              <a:gd name="connsiteY16" fmla="*/ 99696 h 1061721"/>
              <a:gd name="connsiteX17" fmla="*/ 3178831 w 3714613"/>
              <a:gd name="connsiteY17" fmla="*/ 152084 h 1061721"/>
              <a:gd name="connsiteX18" fmla="*/ 3486013 w 3714613"/>
              <a:gd name="connsiteY18" fmla="*/ 183040 h 1061721"/>
              <a:gd name="connsiteX19" fmla="*/ 3705088 w 3714613"/>
              <a:gd name="connsiteY19" fmla="*/ 190184 h 1061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714613" h="1061721">
                <a:moveTo>
                  <a:pt x="3714613" y="1061721"/>
                </a:moveTo>
                <a:lnTo>
                  <a:pt x="2845456" y="954565"/>
                </a:lnTo>
                <a:lnTo>
                  <a:pt x="1947725" y="856934"/>
                </a:lnTo>
                <a:cubicBezTo>
                  <a:pt x="1684597" y="830343"/>
                  <a:pt x="1464729" y="810102"/>
                  <a:pt x="1266688" y="795021"/>
                </a:cubicBezTo>
                <a:cubicBezTo>
                  <a:pt x="1068647" y="779940"/>
                  <a:pt x="759481" y="766446"/>
                  <a:pt x="759481" y="766446"/>
                </a:cubicBezTo>
                <a:lnTo>
                  <a:pt x="318950" y="737871"/>
                </a:lnTo>
                <a:cubicBezTo>
                  <a:pt x="217747" y="728743"/>
                  <a:pt x="202666" y="732315"/>
                  <a:pt x="152263" y="711678"/>
                </a:cubicBezTo>
                <a:cubicBezTo>
                  <a:pt x="101860" y="691041"/>
                  <a:pt x="40740" y="649765"/>
                  <a:pt x="16531" y="614046"/>
                </a:cubicBezTo>
                <a:cubicBezTo>
                  <a:pt x="-7678" y="578327"/>
                  <a:pt x="-138" y="539037"/>
                  <a:pt x="7006" y="497365"/>
                </a:cubicBezTo>
                <a:cubicBezTo>
                  <a:pt x="14150" y="455693"/>
                  <a:pt x="24072" y="407671"/>
                  <a:pt x="59394" y="364015"/>
                </a:cubicBezTo>
                <a:cubicBezTo>
                  <a:pt x="94716" y="320359"/>
                  <a:pt x="137579" y="273925"/>
                  <a:pt x="218938" y="235428"/>
                </a:cubicBezTo>
                <a:cubicBezTo>
                  <a:pt x="300297" y="196931"/>
                  <a:pt x="450316" y="156846"/>
                  <a:pt x="547550" y="133034"/>
                </a:cubicBezTo>
                <a:cubicBezTo>
                  <a:pt x="644784" y="109222"/>
                  <a:pt x="696775" y="98506"/>
                  <a:pt x="802344" y="92553"/>
                </a:cubicBezTo>
                <a:cubicBezTo>
                  <a:pt x="907913" y="86600"/>
                  <a:pt x="1085713" y="111999"/>
                  <a:pt x="1180963" y="97315"/>
                </a:cubicBezTo>
                <a:cubicBezTo>
                  <a:pt x="1276213" y="82631"/>
                  <a:pt x="1259941" y="16749"/>
                  <a:pt x="1373844" y="4446"/>
                </a:cubicBezTo>
                <a:cubicBezTo>
                  <a:pt x="1487747" y="-7857"/>
                  <a:pt x="1647290" y="7621"/>
                  <a:pt x="1864381" y="23496"/>
                </a:cubicBezTo>
                <a:cubicBezTo>
                  <a:pt x="2081472" y="39371"/>
                  <a:pt x="2676388" y="99696"/>
                  <a:pt x="2676388" y="99696"/>
                </a:cubicBezTo>
                <a:lnTo>
                  <a:pt x="3178831" y="152084"/>
                </a:lnTo>
                <a:cubicBezTo>
                  <a:pt x="3313768" y="165975"/>
                  <a:pt x="3398304" y="176690"/>
                  <a:pt x="3486013" y="183040"/>
                </a:cubicBezTo>
                <a:cubicBezTo>
                  <a:pt x="3573722" y="189390"/>
                  <a:pt x="3639405" y="189787"/>
                  <a:pt x="3705088" y="190184"/>
                </a:cubicBezTo>
              </a:path>
            </a:pathLst>
          </a:custGeom>
          <a:noFill/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8A94814-F29E-DA76-7D0D-CBBFDBF38BCF}"/>
              </a:ext>
            </a:extLst>
          </p:cNvPr>
          <p:cNvSpPr/>
          <p:nvPr/>
        </p:nvSpPr>
        <p:spPr>
          <a:xfrm>
            <a:off x="5029200" y="3478752"/>
            <a:ext cx="72000" cy="72000"/>
          </a:xfrm>
          <a:custGeom>
            <a:avLst/>
            <a:gdLst>
              <a:gd name="connsiteX0" fmla="*/ 0 w 183386"/>
              <a:gd name="connsiteY0" fmla="*/ 38354 h 152475"/>
              <a:gd name="connsiteX1" fmla="*/ 100013 w 183386"/>
              <a:gd name="connsiteY1" fmla="*/ 254 h 152475"/>
              <a:gd name="connsiteX2" fmla="*/ 178594 w 183386"/>
              <a:gd name="connsiteY2" fmla="*/ 55023 h 152475"/>
              <a:gd name="connsiteX3" fmla="*/ 164306 w 183386"/>
              <a:gd name="connsiteY3" fmla="*/ 135986 h 152475"/>
              <a:gd name="connsiteX4" fmla="*/ 78581 w 183386"/>
              <a:gd name="connsiteY4" fmla="*/ 150273 h 152475"/>
              <a:gd name="connsiteX5" fmla="*/ 11906 w 183386"/>
              <a:gd name="connsiteY5" fmla="*/ 105029 h 152475"/>
              <a:gd name="connsiteX6" fmla="*/ 78581 w 183386"/>
              <a:gd name="connsiteY6" fmla="*/ 55023 h 152475"/>
              <a:gd name="connsiteX7" fmla="*/ 135731 w 183386"/>
              <a:gd name="connsiteY7" fmla="*/ 78836 h 152475"/>
              <a:gd name="connsiteX8" fmla="*/ 104775 w 183386"/>
              <a:gd name="connsiteY8" fmla="*/ 124079 h 152475"/>
              <a:gd name="connsiteX9" fmla="*/ 69056 w 183386"/>
              <a:gd name="connsiteY9" fmla="*/ 102648 h 1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3386" h="152475">
                <a:moveTo>
                  <a:pt x="0" y="38354"/>
                </a:moveTo>
                <a:cubicBezTo>
                  <a:pt x="35123" y="17915"/>
                  <a:pt x="70247" y="-2524"/>
                  <a:pt x="100013" y="254"/>
                </a:cubicBezTo>
                <a:cubicBezTo>
                  <a:pt x="129779" y="3032"/>
                  <a:pt x="167879" y="32401"/>
                  <a:pt x="178594" y="55023"/>
                </a:cubicBezTo>
                <a:cubicBezTo>
                  <a:pt x="189309" y="77645"/>
                  <a:pt x="180975" y="120111"/>
                  <a:pt x="164306" y="135986"/>
                </a:cubicBezTo>
                <a:cubicBezTo>
                  <a:pt x="147637" y="151861"/>
                  <a:pt x="103981" y="155433"/>
                  <a:pt x="78581" y="150273"/>
                </a:cubicBezTo>
                <a:cubicBezTo>
                  <a:pt x="53181" y="145114"/>
                  <a:pt x="11906" y="120904"/>
                  <a:pt x="11906" y="105029"/>
                </a:cubicBezTo>
                <a:cubicBezTo>
                  <a:pt x="11906" y="89154"/>
                  <a:pt x="57944" y="59388"/>
                  <a:pt x="78581" y="55023"/>
                </a:cubicBezTo>
                <a:cubicBezTo>
                  <a:pt x="99218" y="50658"/>
                  <a:pt x="131365" y="67327"/>
                  <a:pt x="135731" y="78836"/>
                </a:cubicBezTo>
                <a:cubicBezTo>
                  <a:pt x="140097" y="90345"/>
                  <a:pt x="115887" y="120110"/>
                  <a:pt x="104775" y="124079"/>
                </a:cubicBezTo>
                <a:cubicBezTo>
                  <a:pt x="93663" y="128048"/>
                  <a:pt x="81359" y="115348"/>
                  <a:pt x="69056" y="102648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BFF7AB72-F269-D1AE-42F2-D7FF487F7619}"/>
              </a:ext>
            </a:extLst>
          </p:cNvPr>
          <p:cNvSpPr/>
          <p:nvPr/>
        </p:nvSpPr>
        <p:spPr>
          <a:xfrm rot="3520356">
            <a:off x="5159935" y="3545311"/>
            <a:ext cx="72000" cy="72000"/>
          </a:xfrm>
          <a:custGeom>
            <a:avLst/>
            <a:gdLst>
              <a:gd name="connsiteX0" fmla="*/ 0 w 183386"/>
              <a:gd name="connsiteY0" fmla="*/ 38354 h 152475"/>
              <a:gd name="connsiteX1" fmla="*/ 100013 w 183386"/>
              <a:gd name="connsiteY1" fmla="*/ 254 h 152475"/>
              <a:gd name="connsiteX2" fmla="*/ 178594 w 183386"/>
              <a:gd name="connsiteY2" fmla="*/ 55023 h 152475"/>
              <a:gd name="connsiteX3" fmla="*/ 164306 w 183386"/>
              <a:gd name="connsiteY3" fmla="*/ 135986 h 152475"/>
              <a:gd name="connsiteX4" fmla="*/ 78581 w 183386"/>
              <a:gd name="connsiteY4" fmla="*/ 150273 h 152475"/>
              <a:gd name="connsiteX5" fmla="*/ 11906 w 183386"/>
              <a:gd name="connsiteY5" fmla="*/ 105029 h 152475"/>
              <a:gd name="connsiteX6" fmla="*/ 78581 w 183386"/>
              <a:gd name="connsiteY6" fmla="*/ 55023 h 152475"/>
              <a:gd name="connsiteX7" fmla="*/ 135731 w 183386"/>
              <a:gd name="connsiteY7" fmla="*/ 78836 h 152475"/>
              <a:gd name="connsiteX8" fmla="*/ 104775 w 183386"/>
              <a:gd name="connsiteY8" fmla="*/ 124079 h 152475"/>
              <a:gd name="connsiteX9" fmla="*/ 69056 w 183386"/>
              <a:gd name="connsiteY9" fmla="*/ 102648 h 1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3386" h="152475">
                <a:moveTo>
                  <a:pt x="0" y="38354"/>
                </a:moveTo>
                <a:cubicBezTo>
                  <a:pt x="35123" y="17915"/>
                  <a:pt x="70247" y="-2524"/>
                  <a:pt x="100013" y="254"/>
                </a:cubicBezTo>
                <a:cubicBezTo>
                  <a:pt x="129779" y="3032"/>
                  <a:pt x="167879" y="32401"/>
                  <a:pt x="178594" y="55023"/>
                </a:cubicBezTo>
                <a:cubicBezTo>
                  <a:pt x="189309" y="77645"/>
                  <a:pt x="180975" y="120111"/>
                  <a:pt x="164306" y="135986"/>
                </a:cubicBezTo>
                <a:cubicBezTo>
                  <a:pt x="147637" y="151861"/>
                  <a:pt x="103981" y="155433"/>
                  <a:pt x="78581" y="150273"/>
                </a:cubicBezTo>
                <a:cubicBezTo>
                  <a:pt x="53181" y="145114"/>
                  <a:pt x="11906" y="120904"/>
                  <a:pt x="11906" y="105029"/>
                </a:cubicBezTo>
                <a:cubicBezTo>
                  <a:pt x="11906" y="89154"/>
                  <a:pt x="57944" y="59388"/>
                  <a:pt x="78581" y="55023"/>
                </a:cubicBezTo>
                <a:cubicBezTo>
                  <a:pt x="99218" y="50658"/>
                  <a:pt x="131365" y="67327"/>
                  <a:pt x="135731" y="78836"/>
                </a:cubicBezTo>
                <a:cubicBezTo>
                  <a:pt x="140097" y="90345"/>
                  <a:pt x="115887" y="120110"/>
                  <a:pt x="104775" y="124079"/>
                </a:cubicBezTo>
                <a:cubicBezTo>
                  <a:pt x="93663" y="128048"/>
                  <a:pt x="81359" y="115348"/>
                  <a:pt x="69056" y="102648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55D63B4C-DF09-C8A5-E448-EB73A9367223}"/>
              </a:ext>
            </a:extLst>
          </p:cNvPr>
          <p:cNvSpPr/>
          <p:nvPr/>
        </p:nvSpPr>
        <p:spPr>
          <a:xfrm>
            <a:off x="5375950" y="3478752"/>
            <a:ext cx="72000" cy="72000"/>
          </a:xfrm>
          <a:custGeom>
            <a:avLst/>
            <a:gdLst>
              <a:gd name="connsiteX0" fmla="*/ 0 w 183386"/>
              <a:gd name="connsiteY0" fmla="*/ 38354 h 152475"/>
              <a:gd name="connsiteX1" fmla="*/ 100013 w 183386"/>
              <a:gd name="connsiteY1" fmla="*/ 254 h 152475"/>
              <a:gd name="connsiteX2" fmla="*/ 178594 w 183386"/>
              <a:gd name="connsiteY2" fmla="*/ 55023 h 152475"/>
              <a:gd name="connsiteX3" fmla="*/ 164306 w 183386"/>
              <a:gd name="connsiteY3" fmla="*/ 135986 h 152475"/>
              <a:gd name="connsiteX4" fmla="*/ 78581 w 183386"/>
              <a:gd name="connsiteY4" fmla="*/ 150273 h 152475"/>
              <a:gd name="connsiteX5" fmla="*/ 11906 w 183386"/>
              <a:gd name="connsiteY5" fmla="*/ 105029 h 152475"/>
              <a:gd name="connsiteX6" fmla="*/ 78581 w 183386"/>
              <a:gd name="connsiteY6" fmla="*/ 55023 h 152475"/>
              <a:gd name="connsiteX7" fmla="*/ 135731 w 183386"/>
              <a:gd name="connsiteY7" fmla="*/ 78836 h 152475"/>
              <a:gd name="connsiteX8" fmla="*/ 104775 w 183386"/>
              <a:gd name="connsiteY8" fmla="*/ 124079 h 152475"/>
              <a:gd name="connsiteX9" fmla="*/ 69056 w 183386"/>
              <a:gd name="connsiteY9" fmla="*/ 102648 h 1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3386" h="152475">
                <a:moveTo>
                  <a:pt x="0" y="38354"/>
                </a:moveTo>
                <a:cubicBezTo>
                  <a:pt x="35123" y="17915"/>
                  <a:pt x="70247" y="-2524"/>
                  <a:pt x="100013" y="254"/>
                </a:cubicBezTo>
                <a:cubicBezTo>
                  <a:pt x="129779" y="3032"/>
                  <a:pt x="167879" y="32401"/>
                  <a:pt x="178594" y="55023"/>
                </a:cubicBezTo>
                <a:cubicBezTo>
                  <a:pt x="189309" y="77645"/>
                  <a:pt x="180975" y="120111"/>
                  <a:pt x="164306" y="135986"/>
                </a:cubicBezTo>
                <a:cubicBezTo>
                  <a:pt x="147637" y="151861"/>
                  <a:pt x="103981" y="155433"/>
                  <a:pt x="78581" y="150273"/>
                </a:cubicBezTo>
                <a:cubicBezTo>
                  <a:pt x="53181" y="145114"/>
                  <a:pt x="11906" y="120904"/>
                  <a:pt x="11906" y="105029"/>
                </a:cubicBezTo>
                <a:cubicBezTo>
                  <a:pt x="11906" y="89154"/>
                  <a:pt x="57944" y="59388"/>
                  <a:pt x="78581" y="55023"/>
                </a:cubicBezTo>
                <a:cubicBezTo>
                  <a:pt x="99218" y="50658"/>
                  <a:pt x="131365" y="67327"/>
                  <a:pt x="135731" y="78836"/>
                </a:cubicBezTo>
                <a:cubicBezTo>
                  <a:pt x="140097" y="90345"/>
                  <a:pt x="115887" y="120110"/>
                  <a:pt x="104775" y="124079"/>
                </a:cubicBezTo>
                <a:cubicBezTo>
                  <a:pt x="93663" y="128048"/>
                  <a:pt x="81359" y="115348"/>
                  <a:pt x="69056" y="102648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C45FF7EE-24B9-9D9F-D772-D3B5EBFEE706}"/>
              </a:ext>
            </a:extLst>
          </p:cNvPr>
          <p:cNvSpPr/>
          <p:nvPr/>
        </p:nvSpPr>
        <p:spPr>
          <a:xfrm>
            <a:off x="5375950" y="3613204"/>
            <a:ext cx="72000" cy="72000"/>
          </a:xfrm>
          <a:custGeom>
            <a:avLst/>
            <a:gdLst>
              <a:gd name="connsiteX0" fmla="*/ 0 w 183386"/>
              <a:gd name="connsiteY0" fmla="*/ 38354 h 152475"/>
              <a:gd name="connsiteX1" fmla="*/ 100013 w 183386"/>
              <a:gd name="connsiteY1" fmla="*/ 254 h 152475"/>
              <a:gd name="connsiteX2" fmla="*/ 178594 w 183386"/>
              <a:gd name="connsiteY2" fmla="*/ 55023 h 152475"/>
              <a:gd name="connsiteX3" fmla="*/ 164306 w 183386"/>
              <a:gd name="connsiteY3" fmla="*/ 135986 h 152475"/>
              <a:gd name="connsiteX4" fmla="*/ 78581 w 183386"/>
              <a:gd name="connsiteY4" fmla="*/ 150273 h 152475"/>
              <a:gd name="connsiteX5" fmla="*/ 11906 w 183386"/>
              <a:gd name="connsiteY5" fmla="*/ 105029 h 152475"/>
              <a:gd name="connsiteX6" fmla="*/ 78581 w 183386"/>
              <a:gd name="connsiteY6" fmla="*/ 55023 h 152475"/>
              <a:gd name="connsiteX7" fmla="*/ 135731 w 183386"/>
              <a:gd name="connsiteY7" fmla="*/ 78836 h 152475"/>
              <a:gd name="connsiteX8" fmla="*/ 104775 w 183386"/>
              <a:gd name="connsiteY8" fmla="*/ 124079 h 152475"/>
              <a:gd name="connsiteX9" fmla="*/ 69056 w 183386"/>
              <a:gd name="connsiteY9" fmla="*/ 102648 h 1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3386" h="152475">
                <a:moveTo>
                  <a:pt x="0" y="38354"/>
                </a:moveTo>
                <a:cubicBezTo>
                  <a:pt x="35123" y="17915"/>
                  <a:pt x="70247" y="-2524"/>
                  <a:pt x="100013" y="254"/>
                </a:cubicBezTo>
                <a:cubicBezTo>
                  <a:pt x="129779" y="3032"/>
                  <a:pt x="167879" y="32401"/>
                  <a:pt x="178594" y="55023"/>
                </a:cubicBezTo>
                <a:cubicBezTo>
                  <a:pt x="189309" y="77645"/>
                  <a:pt x="180975" y="120111"/>
                  <a:pt x="164306" y="135986"/>
                </a:cubicBezTo>
                <a:cubicBezTo>
                  <a:pt x="147637" y="151861"/>
                  <a:pt x="103981" y="155433"/>
                  <a:pt x="78581" y="150273"/>
                </a:cubicBezTo>
                <a:cubicBezTo>
                  <a:pt x="53181" y="145114"/>
                  <a:pt x="11906" y="120904"/>
                  <a:pt x="11906" y="105029"/>
                </a:cubicBezTo>
                <a:cubicBezTo>
                  <a:pt x="11906" y="89154"/>
                  <a:pt x="57944" y="59388"/>
                  <a:pt x="78581" y="55023"/>
                </a:cubicBezTo>
                <a:cubicBezTo>
                  <a:pt x="99218" y="50658"/>
                  <a:pt x="131365" y="67327"/>
                  <a:pt x="135731" y="78836"/>
                </a:cubicBezTo>
                <a:cubicBezTo>
                  <a:pt x="140097" y="90345"/>
                  <a:pt x="115887" y="120110"/>
                  <a:pt x="104775" y="124079"/>
                </a:cubicBezTo>
                <a:cubicBezTo>
                  <a:pt x="93663" y="128048"/>
                  <a:pt x="81359" y="115348"/>
                  <a:pt x="69056" y="102648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BFE1FA5D-E9B1-8C11-A77F-507F5BB95824}"/>
              </a:ext>
            </a:extLst>
          </p:cNvPr>
          <p:cNvSpPr/>
          <p:nvPr/>
        </p:nvSpPr>
        <p:spPr>
          <a:xfrm rot="18083740">
            <a:off x="5650700" y="3495842"/>
            <a:ext cx="72000" cy="72000"/>
          </a:xfrm>
          <a:custGeom>
            <a:avLst/>
            <a:gdLst>
              <a:gd name="connsiteX0" fmla="*/ 0 w 183386"/>
              <a:gd name="connsiteY0" fmla="*/ 38354 h 152475"/>
              <a:gd name="connsiteX1" fmla="*/ 100013 w 183386"/>
              <a:gd name="connsiteY1" fmla="*/ 254 h 152475"/>
              <a:gd name="connsiteX2" fmla="*/ 178594 w 183386"/>
              <a:gd name="connsiteY2" fmla="*/ 55023 h 152475"/>
              <a:gd name="connsiteX3" fmla="*/ 164306 w 183386"/>
              <a:gd name="connsiteY3" fmla="*/ 135986 h 152475"/>
              <a:gd name="connsiteX4" fmla="*/ 78581 w 183386"/>
              <a:gd name="connsiteY4" fmla="*/ 150273 h 152475"/>
              <a:gd name="connsiteX5" fmla="*/ 11906 w 183386"/>
              <a:gd name="connsiteY5" fmla="*/ 105029 h 152475"/>
              <a:gd name="connsiteX6" fmla="*/ 78581 w 183386"/>
              <a:gd name="connsiteY6" fmla="*/ 55023 h 152475"/>
              <a:gd name="connsiteX7" fmla="*/ 135731 w 183386"/>
              <a:gd name="connsiteY7" fmla="*/ 78836 h 152475"/>
              <a:gd name="connsiteX8" fmla="*/ 104775 w 183386"/>
              <a:gd name="connsiteY8" fmla="*/ 124079 h 152475"/>
              <a:gd name="connsiteX9" fmla="*/ 69056 w 183386"/>
              <a:gd name="connsiteY9" fmla="*/ 102648 h 1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3386" h="152475">
                <a:moveTo>
                  <a:pt x="0" y="38354"/>
                </a:moveTo>
                <a:cubicBezTo>
                  <a:pt x="35123" y="17915"/>
                  <a:pt x="70247" y="-2524"/>
                  <a:pt x="100013" y="254"/>
                </a:cubicBezTo>
                <a:cubicBezTo>
                  <a:pt x="129779" y="3032"/>
                  <a:pt x="167879" y="32401"/>
                  <a:pt x="178594" y="55023"/>
                </a:cubicBezTo>
                <a:cubicBezTo>
                  <a:pt x="189309" y="77645"/>
                  <a:pt x="180975" y="120111"/>
                  <a:pt x="164306" y="135986"/>
                </a:cubicBezTo>
                <a:cubicBezTo>
                  <a:pt x="147637" y="151861"/>
                  <a:pt x="103981" y="155433"/>
                  <a:pt x="78581" y="150273"/>
                </a:cubicBezTo>
                <a:cubicBezTo>
                  <a:pt x="53181" y="145114"/>
                  <a:pt x="11906" y="120904"/>
                  <a:pt x="11906" y="105029"/>
                </a:cubicBezTo>
                <a:cubicBezTo>
                  <a:pt x="11906" y="89154"/>
                  <a:pt x="57944" y="59388"/>
                  <a:pt x="78581" y="55023"/>
                </a:cubicBezTo>
                <a:cubicBezTo>
                  <a:pt x="99218" y="50658"/>
                  <a:pt x="131365" y="67327"/>
                  <a:pt x="135731" y="78836"/>
                </a:cubicBezTo>
                <a:cubicBezTo>
                  <a:pt x="140097" y="90345"/>
                  <a:pt x="115887" y="120110"/>
                  <a:pt x="104775" y="124079"/>
                </a:cubicBezTo>
                <a:cubicBezTo>
                  <a:pt x="93663" y="128048"/>
                  <a:pt x="81359" y="115348"/>
                  <a:pt x="69056" y="102648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4EBF1B69-1B77-1F60-2B43-088457175C70}"/>
              </a:ext>
            </a:extLst>
          </p:cNvPr>
          <p:cNvSpPr/>
          <p:nvPr/>
        </p:nvSpPr>
        <p:spPr>
          <a:xfrm rot="17491564">
            <a:off x="5614700" y="3674076"/>
            <a:ext cx="72000" cy="72000"/>
          </a:xfrm>
          <a:custGeom>
            <a:avLst/>
            <a:gdLst>
              <a:gd name="connsiteX0" fmla="*/ 0 w 183386"/>
              <a:gd name="connsiteY0" fmla="*/ 38354 h 152475"/>
              <a:gd name="connsiteX1" fmla="*/ 100013 w 183386"/>
              <a:gd name="connsiteY1" fmla="*/ 254 h 152475"/>
              <a:gd name="connsiteX2" fmla="*/ 178594 w 183386"/>
              <a:gd name="connsiteY2" fmla="*/ 55023 h 152475"/>
              <a:gd name="connsiteX3" fmla="*/ 164306 w 183386"/>
              <a:gd name="connsiteY3" fmla="*/ 135986 h 152475"/>
              <a:gd name="connsiteX4" fmla="*/ 78581 w 183386"/>
              <a:gd name="connsiteY4" fmla="*/ 150273 h 152475"/>
              <a:gd name="connsiteX5" fmla="*/ 11906 w 183386"/>
              <a:gd name="connsiteY5" fmla="*/ 105029 h 152475"/>
              <a:gd name="connsiteX6" fmla="*/ 78581 w 183386"/>
              <a:gd name="connsiteY6" fmla="*/ 55023 h 152475"/>
              <a:gd name="connsiteX7" fmla="*/ 135731 w 183386"/>
              <a:gd name="connsiteY7" fmla="*/ 78836 h 152475"/>
              <a:gd name="connsiteX8" fmla="*/ 104775 w 183386"/>
              <a:gd name="connsiteY8" fmla="*/ 124079 h 152475"/>
              <a:gd name="connsiteX9" fmla="*/ 69056 w 183386"/>
              <a:gd name="connsiteY9" fmla="*/ 102648 h 1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3386" h="152475">
                <a:moveTo>
                  <a:pt x="0" y="38354"/>
                </a:moveTo>
                <a:cubicBezTo>
                  <a:pt x="35123" y="17915"/>
                  <a:pt x="70247" y="-2524"/>
                  <a:pt x="100013" y="254"/>
                </a:cubicBezTo>
                <a:cubicBezTo>
                  <a:pt x="129779" y="3032"/>
                  <a:pt x="167879" y="32401"/>
                  <a:pt x="178594" y="55023"/>
                </a:cubicBezTo>
                <a:cubicBezTo>
                  <a:pt x="189309" y="77645"/>
                  <a:pt x="180975" y="120111"/>
                  <a:pt x="164306" y="135986"/>
                </a:cubicBezTo>
                <a:cubicBezTo>
                  <a:pt x="147637" y="151861"/>
                  <a:pt x="103981" y="155433"/>
                  <a:pt x="78581" y="150273"/>
                </a:cubicBezTo>
                <a:cubicBezTo>
                  <a:pt x="53181" y="145114"/>
                  <a:pt x="11906" y="120904"/>
                  <a:pt x="11906" y="105029"/>
                </a:cubicBezTo>
                <a:cubicBezTo>
                  <a:pt x="11906" y="89154"/>
                  <a:pt x="57944" y="59388"/>
                  <a:pt x="78581" y="55023"/>
                </a:cubicBezTo>
                <a:cubicBezTo>
                  <a:pt x="99218" y="50658"/>
                  <a:pt x="131365" y="67327"/>
                  <a:pt x="135731" y="78836"/>
                </a:cubicBezTo>
                <a:cubicBezTo>
                  <a:pt x="140097" y="90345"/>
                  <a:pt x="115887" y="120110"/>
                  <a:pt x="104775" y="124079"/>
                </a:cubicBezTo>
                <a:cubicBezTo>
                  <a:pt x="93663" y="128048"/>
                  <a:pt x="81359" y="115348"/>
                  <a:pt x="69056" y="102648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23D99542-EAC2-DA01-99F3-DAA9A9F8D25C}"/>
              </a:ext>
            </a:extLst>
          </p:cNvPr>
          <p:cNvSpPr/>
          <p:nvPr/>
        </p:nvSpPr>
        <p:spPr>
          <a:xfrm>
            <a:off x="6143945" y="3569169"/>
            <a:ext cx="72000" cy="72000"/>
          </a:xfrm>
          <a:custGeom>
            <a:avLst/>
            <a:gdLst>
              <a:gd name="connsiteX0" fmla="*/ 0 w 183386"/>
              <a:gd name="connsiteY0" fmla="*/ 38354 h 152475"/>
              <a:gd name="connsiteX1" fmla="*/ 100013 w 183386"/>
              <a:gd name="connsiteY1" fmla="*/ 254 h 152475"/>
              <a:gd name="connsiteX2" fmla="*/ 178594 w 183386"/>
              <a:gd name="connsiteY2" fmla="*/ 55023 h 152475"/>
              <a:gd name="connsiteX3" fmla="*/ 164306 w 183386"/>
              <a:gd name="connsiteY3" fmla="*/ 135986 h 152475"/>
              <a:gd name="connsiteX4" fmla="*/ 78581 w 183386"/>
              <a:gd name="connsiteY4" fmla="*/ 150273 h 152475"/>
              <a:gd name="connsiteX5" fmla="*/ 11906 w 183386"/>
              <a:gd name="connsiteY5" fmla="*/ 105029 h 152475"/>
              <a:gd name="connsiteX6" fmla="*/ 78581 w 183386"/>
              <a:gd name="connsiteY6" fmla="*/ 55023 h 152475"/>
              <a:gd name="connsiteX7" fmla="*/ 135731 w 183386"/>
              <a:gd name="connsiteY7" fmla="*/ 78836 h 152475"/>
              <a:gd name="connsiteX8" fmla="*/ 104775 w 183386"/>
              <a:gd name="connsiteY8" fmla="*/ 124079 h 152475"/>
              <a:gd name="connsiteX9" fmla="*/ 69056 w 183386"/>
              <a:gd name="connsiteY9" fmla="*/ 102648 h 1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3386" h="152475">
                <a:moveTo>
                  <a:pt x="0" y="38354"/>
                </a:moveTo>
                <a:cubicBezTo>
                  <a:pt x="35123" y="17915"/>
                  <a:pt x="70247" y="-2524"/>
                  <a:pt x="100013" y="254"/>
                </a:cubicBezTo>
                <a:cubicBezTo>
                  <a:pt x="129779" y="3032"/>
                  <a:pt x="167879" y="32401"/>
                  <a:pt x="178594" y="55023"/>
                </a:cubicBezTo>
                <a:cubicBezTo>
                  <a:pt x="189309" y="77645"/>
                  <a:pt x="180975" y="120111"/>
                  <a:pt x="164306" y="135986"/>
                </a:cubicBezTo>
                <a:cubicBezTo>
                  <a:pt x="147637" y="151861"/>
                  <a:pt x="103981" y="155433"/>
                  <a:pt x="78581" y="150273"/>
                </a:cubicBezTo>
                <a:cubicBezTo>
                  <a:pt x="53181" y="145114"/>
                  <a:pt x="11906" y="120904"/>
                  <a:pt x="11906" y="105029"/>
                </a:cubicBezTo>
                <a:cubicBezTo>
                  <a:pt x="11906" y="89154"/>
                  <a:pt x="57944" y="59388"/>
                  <a:pt x="78581" y="55023"/>
                </a:cubicBezTo>
                <a:cubicBezTo>
                  <a:pt x="99218" y="50658"/>
                  <a:pt x="131365" y="67327"/>
                  <a:pt x="135731" y="78836"/>
                </a:cubicBezTo>
                <a:cubicBezTo>
                  <a:pt x="140097" y="90345"/>
                  <a:pt x="115887" y="120110"/>
                  <a:pt x="104775" y="124079"/>
                </a:cubicBezTo>
                <a:cubicBezTo>
                  <a:pt x="93663" y="128048"/>
                  <a:pt x="81359" y="115348"/>
                  <a:pt x="69056" y="102648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CC5D2A48-B1BC-8FD4-1E46-0BC569CA2E45}"/>
              </a:ext>
            </a:extLst>
          </p:cNvPr>
          <p:cNvSpPr/>
          <p:nvPr/>
        </p:nvSpPr>
        <p:spPr>
          <a:xfrm>
            <a:off x="5876623" y="3619403"/>
            <a:ext cx="72000" cy="72000"/>
          </a:xfrm>
          <a:custGeom>
            <a:avLst/>
            <a:gdLst>
              <a:gd name="connsiteX0" fmla="*/ 0 w 183386"/>
              <a:gd name="connsiteY0" fmla="*/ 38354 h 152475"/>
              <a:gd name="connsiteX1" fmla="*/ 100013 w 183386"/>
              <a:gd name="connsiteY1" fmla="*/ 254 h 152475"/>
              <a:gd name="connsiteX2" fmla="*/ 178594 w 183386"/>
              <a:gd name="connsiteY2" fmla="*/ 55023 h 152475"/>
              <a:gd name="connsiteX3" fmla="*/ 164306 w 183386"/>
              <a:gd name="connsiteY3" fmla="*/ 135986 h 152475"/>
              <a:gd name="connsiteX4" fmla="*/ 78581 w 183386"/>
              <a:gd name="connsiteY4" fmla="*/ 150273 h 152475"/>
              <a:gd name="connsiteX5" fmla="*/ 11906 w 183386"/>
              <a:gd name="connsiteY5" fmla="*/ 105029 h 152475"/>
              <a:gd name="connsiteX6" fmla="*/ 78581 w 183386"/>
              <a:gd name="connsiteY6" fmla="*/ 55023 h 152475"/>
              <a:gd name="connsiteX7" fmla="*/ 135731 w 183386"/>
              <a:gd name="connsiteY7" fmla="*/ 78836 h 152475"/>
              <a:gd name="connsiteX8" fmla="*/ 104775 w 183386"/>
              <a:gd name="connsiteY8" fmla="*/ 124079 h 152475"/>
              <a:gd name="connsiteX9" fmla="*/ 69056 w 183386"/>
              <a:gd name="connsiteY9" fmla="*/ 102648 h 1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3386" h="152475">
                <a:moveTo>
                  <a:pt x="0" y="38354"/>
                </a:moveTo>
                <a:cubicBezTo>
                  <a:pt x="35123" y="17915"/>
                  <a:pt x="70247" y="-2524"/>
                  <a:pt x="100013" y="254"/>
                </a:cubicBezTo>
                <a:cubicBezTo>
                  <a:pt x="129779" y="3032"/>
                  <a:pt x="167879" y="32401"/>
                  <a:pt x="178594" y="55023"/>
                </a:cubicBezTo>
                <a:cubicBezTo>
                  <a:pt x="189309" y="77645"/>
                  <a:pt x="180975" y="120111"/>
                  <a:pt x="164306" y="135986"/>
                </a:cubicBezTo>
                <a:cubicBezTo>
                  <a:pt x="147637" y="151861"/>
                  <a:pt x="103981" y="155433"/>
                  <a:pt x="78581" y="150273"/>
                </a:cubicBezTo>
                <a:cubicBezTo>
                  <a:pt x="53181" y="145114"/>
                  <a:pt x="11906" y="120904"/>
                  <a:pt x="11906" y="105029"/>
                </a:cubicBezTo>
                <a:cubicBezTo>
                  <a:pt x="11906" y="89154"/>
                  <a:pt x="57944" y="59388"/>
                  <a:pt x="78581" y="55023"/>
                </a:cubicBezTo>
                <a:cubicBezTo>
                  <a:pt x="99218" y="50658"/>
                  <a:pt x="131365" y="67327"/>
                  <a:pt x="135731" y="78836"/>
                </a:cubicBezTo>
                <a:cubicBezTo>
                  <a:pt x="140097" y="90345"/>
                  <a:pt x="115887" y="120110"/>
                  <a:pt x="104775" y="124079"/>
                </a:cubicBezTo>
                <a:cubicBezTo>
                  <a:pt x="93663" y="128048"/>
                  <a:pt x="81359" y="115348"/>
                  <a:pt x="69056" y="102648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F0B2CDB0-2C21-7375-F20B-142E0F8EF5FE}"/>
              </a:ext>
            </a:extLst>
          </p:cNvPr>
          <p:cNvSpPr/>
          <p:nvPr/>
        </p:nvSpPr>
        <p:spPr>
          <a:xfrm>
            <a:off x="6029023" y="3771803"/>
            <a:ext cx="72000" cy="72000"/>
          </a:xfrm>
          <a:custGeom>
            <a:avLst/>
            <a:gdLst>
              <a:gd name="connsiteX0" fmla="*/ 0 w 183386"/>
              <a:gd name="connsiteY0" fmla="*/ 38354 h 152475"/>
              <a:gd name="connsiteX1" fmla="*/ 100013 w 183386"/>
              <a:gd name="connsiteY1" fmla="*/ 254 h 152475"/>
              <a:gd name="connsiteX2" fmla="*/ 178594 w 183386"/>
              <a:gd name="connsiteY2" fmla="*/ 55023 h 152475"/>
              <a:gd name="connsiteX3" fmla="*/ 164306 w 183386"/>
              <a:gd name="connsiteY3" fmla="*/ 135986 h 152475"/>
              <a:gd name="connsiteX4" fmla="*/ 78581 w 183386"/>
              <a:gd name="connsiteY4" fmla="*/ 150273 h 152475"/>
              <a:gd name="connsiteX5" fmla="*/ 11906 w 183386"/>
              <a:gd name="connsiteY5" fmla="*/ 105029 h 152475"/>
              <a:gd name="connsiteX6" fmla="*/ 78581 w 183386"/>
              <a:gd name="connsiteY6" fmla="*/ 55023 h 152475"/>
              <a:gd name="connsiteX7" fmla="*/ 135731 w 183386"/>
              <a:gd name="connsiteY7" fmla="*/ 78836 h 152475"/>
              <a:gd name="connsiteX8" fmla="*/ 104775 w 183386"/>
              <a:gd name="connsiteY8" fmla="*/ 124079 h 152475"/>
              <a:gd name="connsiteX9" fmla="*/ 69056 w 183386"/>
              <a:gd name="connsiteY9" fmla="*/ 102648 h 1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3386" h="152475">
                <a:moveTo>
                  <a:pt x="0" y="38354"/>
                </a:moveTo>
                <a:cubicBezTo>
                  <a:pt x="35123" y="17915"/>
                  <a:pt x="70247" y="-2524"/>
                  <a:pt x="100013" y="254"/>
                </a:cubicBezTo>
                <a:cubicBezTo>
                  <a:pt x="129779" y="3032"/>
                  <a:pt x="167879" y="32401"/>
                  <a:pt x="178594" y="55023"/>
                </a:cubicBezTo>
                <a:cubicBezTo>
                  <a:pt x="189309" y="77645"/>
                  <a:pt x="180975" y="120111"/>
                  <a:pt x="164306" y="135986"/>
                </a:cubicBezTo>
                <a:cubicBezTo>
                  <a:pt x="147637" y="151861"/>
                  <a:pt x="103981" y="155433"/>
                  <a:pt x="78581" y="150273"/>
                </a:cubicBezTo>
                <a:cubicBezTo>
                  <a:pt x="53181" y="145114"/>
                  <a:pt x="11906" y="120904"/>
                  <a:pt x="11906" y="105029"/>
                </a:cubicBezTo>
                <a:cubicBezTo>
                  <a:pt x="11906" y="89154"/>
                  <a:pt x="57944" y="59388"/>
                  <a:pt x="78581" y="55023"/>
                </a:cubicBezTo>
                <a:cubicBezTo>
                  <a:pt x="99218" y="50658"/>
                  <a:pt x="131365" y="67327"/>
                  <a:pt x="135731" y="78836"/>
                </a:cubicBezTo>
                <a:cubicBezTo>
                  <a:pt x="140097" y="90345"/>
                  <a:pt x="115887" y="120110"/>
                  <a:pt x="104775" y="124079"/>
                </a:cubicBezTo>
                <a:cubicBezTo>
                  <a:pt x="93663" y="128048"/>
                  <a:pt x="81359" y="115348"/>
                  <a:pt x="69056" y="102648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A5CEAE81-3C55-9D90-B129-00BB38C8CE5A}"/>
              </a:ext>
            </a:extLst>
          </p:cNvPr>
          <p:cNvSpPr/>
          <p:nvPr/>
        </p:nvSpPr>
        <p:spPr>
          <a:xfrm>
            <a:off x="6412946" y="3595222"/>
            <a:ext cx="180000" cy="180000"/>
          </a:xfrm>
          <a:custGeom>
            <a:avLst/>
            <a:gdLst>
              <a:gd name="connsiteX0" fmla="*/ 0 w 183386"/>
              <a:gd name="connsiteY0" fmla="*/ 38354 h 152475"/>
              <a:gd name="connsiteX1" fmla="*/ 100013 w 183386"/>
              <a:gd name="connsiteY1" fmla="*/ 254 h 152475"/>
              <a:gd name="connsiteX2" fmla="*/ 178594 w 183386"/>
              <a:gd name="connsiteY2" fmla="*/ 55023 h 152475"/>
              <a:gd name="connsiteX3" fmla="*/ 164306 w 183386"/>
              <a:gd name="connsiteY3" fmla="*/ 135986 h 152475"/>
              <a:gd name="connsiteX4" fmla="*/ 78581 w 183386"/>
              <a:gd name="connsiteY4" fmla="*/ 150273 h 152475"/>
              <a:gd name="connsiteX5" fmla="*/ 11906 w 183386"/>
              <a:gd name="connsiteY5" fmla="*/ 105029 h 152475"/>
              <a:gd name="connsiteX6" fmla="*/ 78581 w 183386"/>
              <a:gd name="connsiteY6" fmla="*/ 55023 h 152475"/>
              <a:gd name="connsiteX7" fmla="*/ 135731 w 183386"/>
              <a:gd name="connsiteY7" fmla="*/ 78836 h 152475"/>
              <a:gd name="connsiteX8" fmla="*/ 104775 w 183386"/>
              <a:gd name="connsiteY8" fmla="*/ 124079 h 152475"/>
              <a:gd name="connsiteX9" fmla="*/ 69056 w 183386"/>
              <a:gd name="connsiteY9" fmla="*/ 102648 h 1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3386" h="152475">
                <a:moveTo>
                  <a:pt x="0" y="38354"/>
                </a:moveTo>
                <a:cubicBezTo>
                  <a:pt x="35123" y="17915"/>
                  <a:pt x="70247" y="-2524"/>
                  <a:pt x="100013" y="254"/>
                </a:cubicBezTo>
                <a:cubicBezTo>
                  <a:pt x="129779" y="3032"/>
                  <a:pt x="167879" y="32401"/>
                  <a:pt x="178594" y="55023"/>
                </a:cubicBezTo>
                <a:cubicBezTo>
                  <a:pt x="189309" y="77645"/>
                  <a:pt x="180975" y="120111"/>
                  <a:pt x="164306" y="135986"/>
                </a:cubicBezTo>
                <a:cubicBezTo>
                  <a:pt x="147637" y="151861"/>
                  <a:pt x="103981" y="155433"/>
                  <a:pt x="78581" y="150273"/>
                </a:cubicBezTo>
                <a:cubicBezTo>
                  <a:pt x="53181" y="145114"/>
                  <a:pt x="11906" y="120904"/>
                  <a:pt x="11906" y="105029"/>
                </a:cubicBezTo>
                <a:cubicBezTo>
                  <a:pt x="11906" y="89154"/>
                  <a:pt x="57944" y="59388"/>
                  <a:pt x="78581" y="55023"/>
                </a:cubicBezTo>
                <a:cubicBezTo>
                  <a:pt x="99218" y="50658"/>
                  <a:pt x="131365" y="67327"/>
                  <a:pt x="135731" y="78836"/>
                </a:cubicBezTo>
                <a:cubicBezTo>
                  <a:pt x="140097" y="90345"/>
                  <a:pt x="115887" y="120110"/>
                  <a:pt x="104775" y="124079"/>
                </a:cubicBezTo>
                <a:cubicBezTo>
                  <a:pt x="93663" y="128048"/>
                  <a:pt x="81359" y="115348"/>
                  <a:pt x="69056" y="102648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F96F7456-AD23-30C1-CCC0-4261DFC6256E}"/>
              </a:ext>
            </a:extLst>
          </p:cNvPr>
          <p:cNvSpPr/>
          <p:nvPr/>
        </p:nvSpPr>
        <p:spPr>
          <a:xfrm>
            <a:off x="6340946" y="3823836"/>
            <a:ext cx="144000" cy="144000"/>
          </a:xfrm>
          <a:custGeom>
            <a:avLst/>
            <a:gdLst>
              <a:gd name="connsiteX0" fmla="*/ 0 w 183386"/>
              <a:gd name="connsiteY0" fmla="*/ 38354 h 152475"/>
              <a:gd name="connsiteX1" fmla="*/ 100013 w 183386"/>
              <a:gd name="connsiteY1" fmla="*/ 254 h 152475"/>
              <a:gd name="connsiteX2" fmla="*/ 178594 w 183386"/>
              <a:gd name="connsiteY2" fmla="*/ 55023 h 152475"/>
              <a:gd name="connsiteX3" fmla="*/ 164306 w 183386"/>
              <a:gd name="connsiteY3" fmla="*/ 135986 h 152475"/>
              <a:gd name="connsiteX4" fmla="*/ 78581 w 183386"/>
              <a:gd name="connsiteY4" fmla="*/ 150273 h 152475"/>
              <a:gd name="connsiteX5" fmla="*/ 11906 w 183386"/>
              <a:gd name="connsiteY5" fmla="*/ 105029 h 152475"/>
              <a:gd name="connsiteX6" fmla="*/ 78581 w 183386"/>
              <a:gd name="connsiteY6" fmla="*/ 55023 h 152475"/>
              <a:gd name="connsiteX7" fmla="*/ 135731 w 183386"/>
              <a:gd name="connsiteY7" fmla="*/ 78836 h 152475"/>
              <a:gd name="connsiteX8" fmla="*/ 104775 w 183386"/>
              <a:gd name="connsiteY8" fmla="*/ 124079 h 152475"/>
              <a:gd name="connsiteX9" fmla="*/ 69056 w 183386"/>
              <a:gd name="connsiteY9" fmla="*/ 102648 h 1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3386" h="152475">
                <a:moveTo>
                  <a:pt x="0" y="38354"/>
                </a:moveTo>
                <a:cubicBezTo>
                  <a:pt x="35123" y="17915"/>
                  <a:pt x="70247" y="-2524"/>
                  <a:pt x="100013" y="254"/>
                </a:cubicBezTo>
                <a:cubicBezTo>
                  <a:pt x="129779" y="3032"/>
                  <a:pt x="167879" y="32401"/>
                  <a:pt x="178594" y="55023"/>
                </a:cubicBezTo>
                <a:cubicBezTo>
                  <a:pt x="189309" y="77645"/>
                  <a:pt x="180975" y="120111"/>
                  <a:pt x="164306" y="135986"/>
                </a:cubicBezTo>
                <a:cubicBezTo>
                  <a:pt x="147637" y="151861"/>
                  <a:pt x="103981" y="155433"/>
                  <a:pt x="78581" y="150273"/>
                </a:cubicBezTo>
                <a:cubicBezTo>
                  <a:pt x="53181" y="145114"/>
                  <a:pt x="11906" y="120904"/>
                  <a:pt x="11906" y="105029"/>
                </a:cubicBezTo>
                <a:cubicBezTo>
                  <a:pt x="11906" y="89154"/>
                  <a:pt x="57944" y="59388"/>
                  <a:pt x="78581" y="55023"/>
                </a:cubicBezTo>
                <a:cubicBezTo>
                  <a:pt x="99218" y="50658"/>
                  <a:pt x="131365" y="67327"/>
                  <a:pt x="135731" y="78836"/>
                </a:cubicBezTo>
                <a:cubicBezTo>
                  <a:pt x="140097" y="90345"/>
                  <a:pt x="115887" y="120110"/>
                  <a:pt x="104775" y="124079"/>
                </a:cubicBezTo>
                <a:cubicBezTo>
                  <a:pt x="93663" y="128048"/>
                  <a:pt x="81359" y="115348"/>
                  <a:pt x="69056" y="102648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E817C689-7148-2012-EAFB-D3C752C8260B}"/>
              </a:ext>
            </a:extLst>
          </p:cNvPr>
          <p:cNvSpPr/>
          <p:nvPr/>
        </p:nvSpPr>
        <p:spPr>
          <a:xfrm flipV="1">
            <a:off x="6264528" y="4226270"/>
            <a:ext cx="72000" cy="72000"/>
          </a:xfrm>
          <a:custGeom>
            <a:avLst/>
            <a:gdLst>
              <a:gd name="connsiteX0" fmla="*/ 0 w 183386"/>
              <a:gd name="connsiteY0" fmla="*/ 38354 h 152475"/>
              <a:gd name="connsiteX1" fmla="*/ 100013 w 183386"/>
              <a:gd name="connsiteY1" fmla="*/ 254 h 152475"/>
              <a:gd name="connsiteX2" fmla="*/ 178594 w 183386"/>
              <a:gd name="connsiteY2" fmla="*/ 55023 h 152475"/>
              <a:gd name="connsiteX3" fmla="*/ 164306 w 183386"/>
              <a:gd name="connsiteY3" fmla="*/ 135986 h 152475"/>
              <a:gd name="connsiteX4" fmla="*/ 78581 w 183386"/>
              <a:gd name="connsiteY4" fmla="*/ 150273 h 152475"/>
              <a:gd name="connsiteX5" fmla="*/ 11906 w 183386"/>
              <a:gd name="connsiteY5" fmla="*/ 105029 h 152475"/>
              <a:gd name="connsiteX6" fmla="*/ 78581 w 183386"/>
              <a:gd name="connsiteY6" fmla="*/ 55023 h 152475"/>
              <a:gd name="connsiteX7" fmla="*/ 135731 w 183386"/>
              <a:gd name="connsiteY7" fmla="*/ 78836 h 152475"/>
              <a:gd name="connsiteX8" fmla="*/ 104775 w 183386"/>
              <a:gd name="connsiteY8" fmla="*/ 124079 h 152475"/>
              <a:gd name="connsiteX9" fmla="*/ 69056 w 183386"/>
              <a:gd name="connsiteY9" fmla="*/ 102648 h 1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3386" h="152475">
                <a:moveTo>
                  <a:pt x="0" y="38354"/>
                </a:moveTo>
                <a:cubicBezTo>
                  <a:pt x="35123" y="17915"/>
                  <a:pt x="70247" y="-2524"/>
                  <a:pt x="100013" y="254"/>
                </a:cubicBezTo>
                <a:cubicBezTo>
                  <a:pt x="129779" y="3032"/>
                  <a:pt x="167879" y="32401"/>
                  <a:pt x="178594" y="55023"/>
                </a:cubicBezTo>
                <a:cubicBezTo>
                  <a:pt x="189309" y="77645"/>
                  <a:pt x="180975" y="120111"/>
                  <a:pt x="164306" y="135986"/>
                </a:cubicBezTo>
                <a:cubicBezTo>
                  <a:pt x="147637" y="151861"/>
                  <a:pt x="103981" y="155433"/>
                  <a:pt x="78581" y="150273"/>
                </a:cubicBezTo>
                <a:cubicBezTo>
                  <a:pt x="53181" y="145114"/>
                  <a:pt x="11906" y="120904"/>
                  <a:pt x="11906" y="105029"/>
                </a:cubicBezTo>
                <a:cubicBezTo>
                  <a:pt x="11906" y="89154"/>
                  <a:pt x="57944" y="59388"/>
                  <a:pt x="78581" y="55023"/>
                </a:cubicBezTo>
                <a:cubicBezTo>
                  <a:pt x="99218" y="50658"/>
                  <a:pt x="131365" y="67327"/>
                  <a:pt x="135731" y="78836"/>
                </a:cubicBezTo>
                <a:cubicBezTo>
                  <a:pt x="140097" y="90345"/>
                  <a:pt x="115887" y="120110"/>
                  <a:pt x="104775" y="124079"/>
                </a:cubicBezTo>
                <a:cubicBezTo>
                  <a:pt x="93663" y="128048"/>
                  <a:pt x="81359" y="115348"/>
                  <a:pt x="69056" y="102648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87241780-4BAF-A769-34AD-9D5943B35134}"/>
              </a:ext>
            </a:extLst>
          </p:cNvPr>
          <p:cNvSpPr/>
          <p:nvPr/>
        </p:nvSpPr>
        <p:spPr>
          <a:xfrm flipV="1">
            <a:off x="5956569" y="4173580"/>
            <a:ext cx="72000" cy="72000"/>
          </a:xfrm>
          <a:custGeom>
            <a:avLst/>
            <a:gdLst>
              <a:gd name="connsiteX0" fmla="*/ 0 w 183386"/>
              <a:gd name="connsiteY0" fmla="*/ 38354 h 152475"/>
              <a:gd name="connsiteX1" fmla="*/ 100013 w 183386"/>
              <a:gd name="connsiteY1" fmla="*/ 254 h 152475"/>
              <a:gd name="connsiteX2" fmla="*/ 178594 w 183386"/>
              <a:gd name="connsiteY2" fmla="*/ 55023 h 152475"/>
              <a:gd name="connsiteX3" fmla="*/ 164306 w 183386"/>
              <a:gd name="connsiteY3" fmla="*/ 135986 h 152475"/>
              <a:gd name="connsiteX4" fmla="*/ 78581 w 183386"/>
              <a:gd name="connsiteY4" fmla="*/ 150273 h 152475"/>
              <a:gd name="connsiteX5" fmla="*/ 11906 w 183386"/>
              <a:gd name="connsiteY5" fmla="*/ 105029 h 152475"/>
              <a:gd name="connsiteX6" fmla="*/ 78581 w 183386"/>
              <a:gd name="connsiteY6" fmla="*/ 55023 h 152475"/>
              <a:gd name="connsiteX7" fmla="*/ 135731 w 183386"/>
              <a:gd name="connsiteY7" fmla="*/ 78836 h 152475"/>
              <a:gd name="connsiteX8" fmla="*/ 104775 w 183386"/>
              <a:gd name="connsiteY8" fmla="*/ 124079 h 152475"/>
              <a:gd name="connsiteX9" fmla="*/ 69056 w 183386"/>
              <a:gd name="connsiteY9" fmla="*/ 102648 h 1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3386" h="152475">
                <a:moveTo>
                  <a:pt x="0" y="38354"/>
                </a:moveTo>
                <a:cubicBezTo>
                  <a:pt x="35123" y="17915"/>
                  <a:pt x="70247" y="-2524"/>
                  <a:pt x="100013" y="254"/>
                </a:cubicBezTo>
                <a:cubicBezTo>
                  <a:pt x="129779" y="3032"/>
                  <a:pt x="167879" y="32401"/>
                  <a:pt x="178594" y="55023"/>
                </a:cubicBezTo>
                <a:cubicBezTo>
                  <a:pt x="189309" y="77645"/>
                  <a:pt x="180975" y="120111"/>
                  <a:pt x="164306" y="135986"/>
                </a:cubicBezTo>
                <a:cubicBezTo>
                  <a:pt x="147637" y="151861"/>
                  <a:pt x="103981" y="155433"/>
                  <a:pt x="78581" y="150273"/>
                </a:cubicBezTo>
                <a:cubicBezTo>
                  <a:pt x="53181" y="145114"/>
                  <a:pt x="11906" y="120904"/>
                  <a:pt x="11906" y="105029"/>
                </a:cubicBezTo>
                <a:cubicBezTo>
                  <a:pt x="11906" y="89154"/>
                  <a:pt x="57944" y="59388"/>
                  <a:pt x="78581" y="55023"/>
                </a:cubicBezTo>
                <a:cubicBezTo>
                  <a:pt x="99218" y="50658"/>
                  <a:pt x="131365" y="67327"/>
                  <a:pt x="135731" y="78836"/>
                </a:cubicBezTo>
                <a:cubicBezTo>
                  <a:pt x="140097" y="90345"/>
                  <a:pt x="115887" y="120110"/>
                  <a:pt x="104775" y="124079"/>
                </a:cubicBezTo>
                <a:cubicBezTo>
                  <a:pt x="93663" y="128048"/>
                  <a:pt x="81359" y="115348"/>
                  <a:pt x="69056" y="102648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7" name="弧形 26">
            <a:extLst>
              <a:ext uri="{FF2B5EF4-FFF2-40B4-BE49-F238E27FC236}">
                <a16:creationId xmlns:a16="http://schemas.microsoft.com/office/drawing/2014/main" id="{F4A6A670-8C46-8398-12FB-CAFE5639B211}"/>
              </a:ext>
            </a:extLst>
          </p:cNvPr>
          <p:cNvSpPr/>
          <p:nvPr/>
        </p:nvSpPr>
        <p:spPr>
          <a:xfrm rot="19644145">
            <a:off x="4524001" y="2743835"/>
            <a:ext cx="2160000" cy="2160000"/>
          </a:xfrm>
          <a:prstGeom prst="arc">
            <a:avLst>
              <a:gd name="adj1" fmla="val 16991975"/>
              <a:gd name="adj2" fmla="val 20882554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0" name="任意多边形: 形状 29">
            <a:extLst>
              <a:ext uri="{FF2B5EF4-FFF2-40B4-BE49-F238E27FC236}">
                <a16:creationId xmlns:a16="http://schemas.microsoft.com/office/drawing/2014/main" id="{1F0971F7-7096-A02C-E483-2EB2BBD6AF26}"/>
              </a:ext>
            </a:extLst>
          </p:cNvPr>
          <p:cNvSpPr/>
          <p:nvPr/>
        </p:nvSpPr>
        <p:spPr>
          <a:xfrm flipV="1">
            <a:off x="6536662" y="3928470"/>
            <a:ext cx="288000" cy="288000"/>
          </a:xfrm>
          <a:custGeom>
            <a:avLst/>
            <a:gdLst>
              <a:gd name="connsiteX0" fmla="*/ 0 w 183386"/>
              <a:gd name="connsiteY0" fmla="*/ 38354 h 152475"/>
              <a:gd name="connsiteX1" fmla="*/ 100013 w 183386"/>
              <a:gd name="connsiteY1" fmla="*/ 254 h 152475"/>
              <a:gd name="connsiteX2" fmla="*/ 178594 w 183386"/>
              <a:gd name="connsiteY2" fmla="*/ 55023 h 152475"/>
              <a:gd name="connsiteX3" fmla="*/ 164306 w 183386"/>
              <a:gd name="connsiteY3" fmla="*/ 135986 h 152475"/>
              <a:gd name="connsiteX4" fmla="*/ 78581 w 183386"/>
              <a:gd name="connsiteY4" fmla="*/ 150273 h 152475"/>
              <a:gd name="connsiteX5" fmla="*/ 11906 w 183386"/>
              <a:gd name="connsiteY5" fmla="*/ 105029 h 152475"/>
              <a:gd name="connsiteX6" fmla="*/ 78581 w 183386"/>
              <a:gd name="connsiteY6" fmla="*/ 55023 h 152475"/>
              <a:gd name="connsiteX7" fmla="*/ 135731 w 183386"/>
              <a:gd name="connsiteY7" fmla="*/ 78836 h 152475"/>
              <a:gd name="connsiteX8" fmla="*/ 104775 w 183386"/>
              <a:gd name="connsiteY8" fmla="*/ 124079 h 152475"/>
              <a:gd name="connsiteX9" fmla="*/ 69056 w 183386"/>
              <a:gd name="connsiteY9" fmla="*/ 102648 h 1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3386" h="152475">
                <a:moveTo>
                  <a:pt x="0" y="38354"/>
                </a:moveTo>
                <a:cubicBezTo>
                  <a:pt x="35123" y="17915"/>
                  <a:pt x="70247" y="-2524"/>
                  <a:pt x="100013" y="254"/>
                </a:cubicBezTo>
                <a:cubicBezTo>
                  <a:pt x="129779" y="3032"/>
                  <a:pt x="167879" y="32401"/>
                  <a:pt x="178594" y="55023"/>
                </a:cubicBezTo>
                <a:cubicBezTo>
                  <a:pt x="189309" y="77645"/>
                  <a:pt x="180975" y="120111"/>
                  <a:pt x="164306" y="135986"/>
                </a:cubicBezTo>
                <a:cubicBezTo>
                  <a:pt x="147637" y="151861"/>
                  <a:pt x="103981" y="155433"/>
                  <a:pt x="78581" y="150273"/>
                </a:cubicBezTo>
                <a:cubicBezTo>
                  <a:pt x="53181" y="145114"/>
                  <a:pt x="11906" y="120904"/>
                  <a:pt x="11906" y="105029"/>
                </a:cubicBezTo>
                <a:cubicBezTo>
                  <a:pt x="11906" y="89154"/>
                  <a:pt x="57944" y="59388"/>
                  <a:pt x="78581" y="55023"/>
                </a:cubicBezTo>
                <a:cubicBezTo>
                  <a:pt x="99218" y="50658"/>
                  <a:pt x="131365" y="67327"/>
                  <a:pt x="135731" y="78836"/>
                </a:cubicBezTo>
                <a:cubicBezTo>
                  <a:pt x="140097" y="90345"/>
                  <a:pt x="115887" y="120110"/>
                  <a:pt x="104775" y="124079"/>
                </a:cubicBezTo>
                <a:cubicBezTo>
                  <a:pt x="93663" y="128048"/>
                  <a:pt x="81359" y="115348"/>
                  <a:pt x="69056" y="102648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1" name="任意多边形: 形状 30">
            <a:extLst>
              <a:ext uri="{FF2B5EF4-FFF2-40B4-BE49-F238E27FC236}">
                <a16:creationId xmlns:a16="http://schemas.microsoft.com/office/drawing/2014/main" id="{987C7AF2-2E8E-483D-2BDC-ADD6C26860FD}"/>
              </a:ext>
            </a:extLst>
          </p:cNvPr>
          <p:cNvSpPr/>
          <p:nvPr/>
        </p:nvSpPr>
        <p:spPr>
          <a:xfrm>
            <a:off x="6949969" y="3679836"/>
            <a:ext cx="432000" cy="432000"/>
          </a:xfrm>
          <a:custGeom>
            <a:avLst/>
            <a:gdLst>
              <a:gd name="connsiteX0" fmla="*/ 0 w 183386"/>
              <a:gd name="connsiteY0" fmla="*/ 38354 h 152475"/>
              <a:gd name="connsiteX1" fmla="*/ 100013 w 183386"/>
              <a:gd name="connsiteY1" fmla="*/ 254 h 152475"/>
              <a:gd name="connsiteX2" fmla="*/ 178594 w 183386"/>
              <a:gd name="connsiteY2" fmla="*/ 55023 h 152475"/>
              <a:gd name="connsiteX3" fmla="*/ 164306 w 183386"/>
              <a:gd name="connsiteY3" fmla="*/ 135986 h 152475"/>
              <a:gd name="connsiteX4" fmla="*/ 78581 w 183386"/>
              <a:gd name="connsiteY4" fmla="*/ 150273 h 152475"/>
              <a:gd name="connsiteX5" fmla="*/ 11906 w 183386"/>
              <a:gd name="connsiteY5" fmla="*/ 105029 h 152475"/>
              <a:gd name="connsiteX6" fmla="*/ 78581 w 183386"/>
              <a:gd name="connsiteY6" fmla="*/ 55023 h 152475"/>
              <a:gd name="connsiteX7" fmla="*/ 135731 w 183386"/>
              <a:gd name="connsiteY7" fmla="*/ 78836 h 152475"/>
              <a:gd name="connsiteX8" fmla="*/ 104775 w 183386"/>
              <a:gd name="connsiteY8" fmla="*/ 124079 h 152475"/>
              <a:gd name="connsiteX9" fmla="*/ 69056 w 183386"/>
              <a:gd name="connsiteY9" fmla="*/ 102648 h 1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3386" h="152475">
                <a:moveTo>
                  <a:pt x="0" y="38354"/>
                </a:moveTo>
                <a:cubicBezTo>
                  <a:pt x="35123" y="17915"/>
                  <a:pt x="70247" y="-2524"/>
                  <a:pt x="100013" y="254"/>
                </a:cubicBezTo>
                <a:cubicBezTo>
                  <a:pt x="129779" y="3032"/>
                  <a:pt x="167879" y="32401"/>
                  <a:pt x="178594" y="55023"/>
                </a:cubicBezTo>
                <a:cubicBezTo>
                  <a:pt x="189309" y="77645"/>
                  <a:pt x="180975" y="120111"/>
                  <a:pt x="164306" y="135986"/>
                </a:cubicBezTo>
                <a:cubicBezTo>
                  <a:pt x="147637" y="151861"/>
                  <a:pt x="103981" y="155433"/>
                  <a:pt x="78581" y="150273"/>
                </a:cubicBezTo>
                <a:cubicBezTo>
                  <a:pt x="53181" y="145114"/>
                  <a:pt x="11906" y="120904"/>
                  <a:pt x="11906" y="105029"/>
                </a:cubicBezTo>
                <a:cubicBezTo>
                  <a:pt x="11906" y="89154"/>
                  <a:pt x="57944" y="59388"/>
                  <a:pt x="78581" y="55023"/>
                </a:cubicBezTo>
                <a:cubicBezTo>
                  <a:pt x="99218" y="50658"/>
                  <a:pt x="131365" y="67327"/>
                  <a:pt x="135731" y="78836"/>
                </a:cubicBezTo>
                <a:cubicBezTo>
                  <a:pt x="140097" y="90345"/>
                  <a:pt x="115887" y="120110"/>
                  <a:pt x="104775" y="124079"/>
                </a:cubicBezTo>
                <a:cubicBezTo>
                  <a:pt x="93663" y="128048"/>
                  <a:pt x="81359" y="115348"/>
                  <a:pt x="69056" y="102648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2" name="弧形 31">
            <a:extLst>
              <a:ext uri="{FF2B5EF4-FFF2-40B4-BE49-F238E27FC236}">
                <a16:creationId xmlns:a16="http://schemas.microsoft.com/office/drawing/2014/main" id="{83A3B8DD-93A0-B555-0F1A-1EBE80043E84}"/>
              </a:ext>
            </a:extLst>
          </p:cNvPr>
          <p:cNvSpPr/>
          <p:nvPr/>
        </p:nvSpPr>
        <p:spPr>
          <a:xfrm rot="19644145">
            <a:off x="3984001" y="2354565"/>
            <a:ext cx="3240000" cy="3240000"/>
          </a:xfrm>
          <a:prstGeom prst="arc">
            <a:avLst>
              <a:gd name="adj1" fmla="val 16991975"/>
              <a:gd name="adj2" fmla="val 20813644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3" name="弧形 32">
            <a:extLst>
              <a:ext uri="{FF2B5EF4-FFF2-40B4-BE49-F238E27FC236}">
                <a16:creationId xmlns:a16="http://schemas.microsoft.com/office/drawing/2014/main" id="{66A83C93-A7CA-BC48-1FED-5AD2E051D7DE}"/>
              </a:ext>
            </a:extLst>
          </p:cNvPr>
          <p:cNvSpPr/>
          <p:nvPr/>
        </p:nvSpPr>
        <p:spPr>
          <a:xfrm rot="19644145">
            <a:off x="3367112" y="1948476"/>
            <a:ext cx="4320000" cy="4320000"/>
          </a:xfrm>
          <a:prstGeom prst="arc">
            <a:avLst>
              <a:gd name="adj1" fmla="val 16991975"/>
              <a:gd name="adj2" fmla="val 20891309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4" name="任意多边形: 形状 33">
            <a:extLst>
              <a:ext uri="{FF2B5EF4-FFF2-40B4-BE49-F238E27FC236}">
                <a16:creationId xmlns:a16="http://schemas.microsoft.com/office/drawing/2014/main" id="{07D55179-F4E7-2AD1-9AB3-E54CFAA60637}"/>
              </a:ext>
            </a:extLst>
          </p:cNvPr>
          <p:cNvSpPr/>
          <p:nvPr/>
        </p:nvSpPr>
        <p:spPr>
          <a:xfrm>
            <a:off x="3016975" y="4299837"/>
            <a:ext cx="72000" cy="72000"/>
          </a:xfrm>
          <a:custGeom>
            <a:avLst/>
            <a:gdLst>
              <a:gd name="connsiteX0" fmla="*/ 0 w 183386"/>
              <a:gd name="connsiteY0" fmla="*/ 38354 h 152475"/>
              <a:gd name="connsiteX1" fmla="*/ 100013 w 183386"/>
              <a:gd name="connsiteY1" fmla="*/ 254 h 152475"/>
              <a:gd name="connsiteX2" fmla="*/ 178594 w 183386"/>
              <a:gd name="connsiteY2" fmla="*/ 55023 h 152475"/>
              <a:gd name="connsiteX3" fmla="*/ 164306 w 183386"/>
              <a:gd name="connsiteY3" fmla="*/ 135986 h 152475"/>
              <a:gd name="connsiteX4" fmla="*/ 78581 w 183386"/>
              <a:gd name="connsiteY4" fmla="*/ 150273 h 152475"/>
              <a:gd name="connsiteX5" fmla="*/ 11906 w 183386"/>
              <a:gd name="connsiteY5" fmla="*/ 105029 h 152475"/>
              <a:gd name="connsiteX6" fmla="*/ 78581 w 183386"/>
              <a:gd name="connsiteY6" fmla="*/ 55023 h 152475"/>
              <a:gd name="connsiteX7" fmla="*/ 135731 w 183386"/>
              <a:gd name="connsiteY7" fmla="*/ 78836 h 152475"/>
              <a:gd name="connsiteX8" fmla="*/ 104775 w 183386"/>
              <a:gd name="connsiteY8" fmla="*/ 124079 h 152475"/>
              <a:gd name="connsiteX9" fmla="*/ 69056 w 183386"/>
              <a:gd name="connsiteY9" fmla="*/ 102648 h 1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3386" h="152475">
                <a:moveTo>
                  <a:pt x="0" y="38354"/>
                </a:moveTo>
                <a:cubicBezTo>
                  <a:pt x="35123" y="17915"/>
                  <a:pt x="70247" y="-2524"/>
                  <a:pt x="100013" y="254"/>
                </a:cubicBezTo>
                <a:cubicBezTo>
                  <a:pt x="129779" y="3032"/>
                  <a:pt x="167879" y="32401"/>
                  <a:pt x="178594" y="55023"/>
                </a:cubicBezTo>
                <a:cubicBezTo>
                  <a:pt x="189309" y="77645"/>
                  <a:pt x="180975" y="120111"/>
                  <a:pt x="164306" y="135986"/>
                </a:cubicBezTo>
                <a:cubicBezTo>
                  <a:pt x="147637" y="151861"/>
                  <a:pt x="103981" y="155433"/>
                  <a:pt x="78581" y="150273"/>
                </a:cubicBezTo>
                <a:cubicBezTo>
                  <a:pt x="53181" y="145114"/>
                  <a:pt x="11906" y="120904"/>
                  <a:pt x="11906" y="105029"/>
                </a:cubicBezTo>
                <a:cubicBezTo>
                  <a:pt x="11906" y="89154"/>
                  <a:pt x="57944" y="59388"/>
                  <a:pt x="78581" y="55023"/>
                </a:cubicBezTo>
                <a:cubicBezTo>
                  <a:pt x="99218" y="50658"/>
                  <a:pt x="131365" y="67327"/>
                  <a:pt x="135731" y="78836"/>
                </a:cubicBezTo>
                <a:cubicBezTo>
                  <a:pt x="140097" y="90345"/>
                  <a:pt x="115887" y="120110"/>
                  <a:pt x="104775" y="124079"/>
                </a:cubicBezTo>
                <a:cubicBezTo>
                  <a:pt x="93663" y="128048"/>
                  <a:pt x="81359" y="115348"/>
                  <a:pt x="69056" y="102648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5" name="任意多边形: 形状 34">
            <a:extLst>
              <a:ext uri="{FF2B5EF4-FFF2-40B4-BE49-F238E27FC236}">
                <a16:creationId xmlns:a16="http://schemas.microsoft.com/office/drawing/2014/main" id="{991C06F6-540B-ACA8-E27D-6E8EF71B23AB}"/>
              </a:ext>
            </a:extLst>
          </p:cNvPr>
          <p:cNvSpPr/>
          <p:nvPr/>
        </p:nvSpPr>
        <p:spPr>
          <a:xfrm>
            <a:off x="2902053" y="4502471"/>
            <a:ext cx="72000" cy="72000"/>
          </a:xfrm>
          <a:custGeom>
            <a:avLst/>
            <a:gdLst>
              <a:gd name="connsiteX0" fmla="*/ 0 w 183386"/>
              <a:gd name="connsiteY0" fmla="*/ 38354 h 152475"/>
              <a:gd name="connsiteX1" fmla="*/ 100013 w 183386"/>
              <a:gd name="connsiteY1" fmla="*/ 254 h 152475"/>
              <a:gd name="connsiteX2" fmla="*/ 178594 w 183386"/>
              <a:gd name="connsiteY2" fmla="*/ 55023 h 152475"/>
              <a:gd name="connsiteX3" fmla="*/ 164306 w 183386"/>
              <a:gd name="connsiteY3" fmla="*/ 135986 h 152475"/>
              <a:gd name="connsiteX4" fmla="*/ 78581 w 183386"/>
              <a:gd name="connsiteY4" fmla="*/ 150273 h 152475"/>
              <a:gd name="connsiteX5" fmla="*/ 11906 w 183386"/>
              <a:gd name="connsiteY5" fmla="*/ 105029 h 152475"/>
              <a:gd name="connsiteX6" fmla="*/ 78581 w 183386"/>
              <a:gd name="connsiteY6" fmla="*/ 55023 h 152475"/>
              <a:gd name="connsiteX7" fmla="*/ 135731 w 183386"/>
              <a:gd name="connsiteY7" fmla="*/ 78836 h 152475"/>
              <a:gd name="connsiteX8" fmla="*/ 104775 w 183386"/>
              <a:gd name="connsiteY8" fmla="*/ 124079 h 152475"/>
              <a:gd name="connsiteX9" fmla="*/ 69056 w 183386"/>
              <a:gd name="connsiteY9" fmla="*/ 102648 h 1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3386" h="152475">
                <a:moveTo>
                  <a:pt x="0" y="38354"/>
                </a:moveTo>
                <a:cubicBezTo>
                  <a:pt x="35123" y="17915"/>
                  <a:pt x="70247" y="-2524"/>
                  <a:pt x="100013" y="254"/>
                </a:cubicBezTo>
                <a:cubicBezTo>
                  <a:pt x="129779" y="3032"/>
                  <a:pt x="167879" y="32401"/>
                  <a:pt x="178594" y="55023"/>
                </a:cubicBezTo>
                <a:cubicBezTo>
                  <a:pt x="189309" y="77645"/>
                  <a:pt x="180975" y="120111"/>
                  <a:pt x="164306" y="135986"/>
                </a:cubicBezTo>
                <a:cubicBezTo>
                  <a:pt x="147637" y="151861"/>
                  <a:pt x="103981" y="155433"/>
                  <a:pt x="78581" y="150273"/>
                </a:cubicBezTo>
                <a:cubicBezTo>
                  <a:pt x="53181" y="145114"/>
                  <a:pt x="11906" y="120904"/>
                  <a:pt x="11906" y="105029"/>
                </a:cubicBezTo>
                <a:cubicBezTo>
                  <a:pt x="11906" y="89154"/>
                  <a:pt x="57944" y="59388"/>
                  <a:pt x="78581" y="55023"/>
                </a:cubicBezTo>
                <a:cubicBezTo>
                  <a:pt x="99218" y="50658"/>
                  <a:pt x="131365" y="67327"/>
                  <a:pt x="135731" y="78836"/>
                </a:cubicBezTo>
                <a:cubicBezTo>
                  <a:pt x="140097" y="90345"/>
                  <a:pt x="115887" y="120110"/>
                  <a:pt x="104775" y="124079"/>
                </a:cubicBezTo>
                <a:cubicBezTo>
                  <a:pt x="93663" y="128048"/>
                  <a:pt x="81359" y="115348"/>
                  <a:pt x="69056" y="102648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6" name="任意多边形: 形状 35">
            <a:extLst>
              <a:ext uri="{FF2B5EF4-FFF2-40B4-BE49-F238E27FC236}">
                <a16:creationId xmlns:a16="http://schemas.microsoft.com/office/drawing/2014/main" id="{3EC4BC1A-8992-168D-4015-E4F6C71B28C4}"/>
              </a:ext>
            </a:extLst>
          </p:cNvPr>
          <p:cNvSpPr/>
          <p:nvPr/>
        </p:nvSpPr>
        <p:spPr>
          <a:xfrm>
            <a:off x="3285976" y="4325890"/>
            <a:ext cx="72000" cy="72000"/>
          </a:xfrm>
          <a:custGeom>
            <a:avLst/>
            <a:gdLst>
              <a:gd name="connsiteX0" fmla="*/ 0 w 183386"/>
              <a:gd name="connsiteY0" fmla="*/ 38354 h 152475"/>
              <a:gd name="connsiteX1" fmla="*/ 100013 w 183386"/>
              <a:gd name="connsiteY1" fmla="*/ 254 h 152475"/>
              <a:gd name="connsiteX2" fmla="*/ 178594 w 183386"/>
              <a:gd name="connsiteY2" fmla="*/ 55023 h 152475"/>
              <a:gd name="connsiteX3" fmla="*/ 164306 w 183386"/>
              <a:gd name="connsiteY3" fmla="*/ 135986 h 152475"/>
              <a:gd name="connsiteX4" fmla="*/ 78581 w 183386"/>
              <a:gd name="connsiteY4" fmla="*/ 150273 h 152475"/>
              <a:gd name="connsiteX5" fmla="*/ 11906 w 183386"/>
              <a:gd name="connsiteY5" fmla="*/ 105029 h 152475"/>
              <a:gd name="connsiteX6" fmla="*/ 78581 w 183386"/>
              <a:gd name="connsiteY6" fmla="*/ 55023 h 152475"/>
              <a:gd name="connsiteX7" fmla="*/ 135731 w 183386"/>
              <a:gd name="connsiteY7" fmla="*/ 78836 h 152475"/>
              <a:gd name="connsiteX8" fmla="*/ 104775 w 183386"/>
              <a:gd name="connsiteY8" fmla="*/ 124079 h 152475"/>
              <a:gd name="connsiteX9" fmla="*/ 69056 w 183386"/>
              <a:gd name="connsiteY9" fmla="*/ 102648 h 1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3386" h="152475">
                <a:moveTo>
                  <a:pt x="0" y="38354"/>
                </a:moveTo>
                <a:cubicBezTo>
                  <a:pt x="35123" y="17915"/>
                  <a:pt x="70247" y="-2524"/>
                  <a:pt x="100013" y="254"/>
                </a:cubicBezTo>
                <a:cubicBezTo>
                  <a:pt x="129779" y="3032"/>
                  <a:pt x="167879" y="32401"/>
                  <a:pt x="178594" y="55023"/>
                </a:cubicBezTo>
                <a:cubicBezTo>
                  <a:pt x="189309" y="77645"/>
                  <a:pt x="180975" y="120111"/>
                  <a:pt x="164306" y="135986"/>
                </a:cubicBezTo>
                <a:cubicBezTo>
                  <a:pt x="147637" y="151861"/>
                  <a:pt x="103981" y="155433"/>
                  <a:pt x="78581" y="150273"/>
                </a:cubicBezTo>
                <a:cubicBezTo>
                  <a:pt x="53181" y="145114"/>
                  <a:pt x="11906" y="120904"/>
                  <a:pt x="11906" y="105029"/>
                </a:cubicBezTo>
                <a:cubicBezTo>
                  <a:pt x="11906" y="89154"/>
                  <a:pt x="57944" y="59388"/>
                  <a:pt x="78581" y="55023"/>
                </a:cubicBezTo>
                <a:cubicBezTo>
                  <a:pt x="99218" y="50658"/>
                  <a:pt x="131365" y="67327"/>
                  <a:pt x="135731" y="78836"/>
                </a:cubicBezTo>
                <a:cubicBezTo>
                  <a:pt x="140097" y="90345"/>
                  <a:pt x="115887" y="120110"/>
                  <a:pt x="104775" y="124079"/>
                </a:cubicBezTo>
                <a:cubicBezTo>
                  <a:pt x="93663" y="128048"/>
                  <a:pt x="81359" y="115348"/>
                  <a:pt x="69056" y="102648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7" name="任意多边形: 形状 36">
            <a:extLst>
              <a:ext uri="{FF2B5EF4-FFF2-40B4-BE49-F238E27FC236}">
                <a16:creationId xmlns:a16="http://schemas.microsoft.com/office/drawing/2014/main" id="{7B81779B-3DEF-64DD-8558-D95479B89223}"/>
              </a:ext>
            </a:extLst>
          </p:cNvPr>
          <p:cNvSpPr/>
          <p:nvPr/>
        </p:nvSpPr>
        <p:spPr>
          <a:xfrm>
            <a:off x="3213976" y="4554504"/>
            <a:ext cx="72000" cy="72000"/>
          </a:xfrm>
          <a:custGeom>
            <a:avLst/>
            <a:gdLst>
              <a:gd name="connsiteX0" fmla="*/ 0 w 183386"/>
              <a:gd name="connsiteY0" fmla="*/ 38354 h 152475"/>
              <a:gd name="connsiteX1" fmla="*/ 100013 w 183386"/>
              <a:gd name="connsiteY1" fmla="*/ 254 h 152475"/>
              <a:gd name="connsiteX2" fmla="*/ 178594 w 183386"/>
              <a:gd name="connsiteY2" fmla="*/ 55023 h 152475"/>
              <a:gd name="connsiteX3" fmla="*/ 164306 w 183386"/>
              <a:gd name="connsiteY3" fmla="*/ 135986 h 152475"/>
              <a:gd name="connsiteX4" fmla="*/ 78581 w 183386"/>
              <a:gd name="connsiteY4" fmla="*/ 150273 h 152475"/>
              <a:gd name="connsiteX5" fmla="*/ 11906 w 183386"/>
              <a:gd name="connsiteY5" fmla="*/ 105029 h 152475"/>
              <a:gd name="connsiteX6" fmla="*/ 78581 w 183386"/>
              <a:gd name="connsiteY6" fmla="*/ 55023 h 152475"/>
              <a:gd name="connsiteX7" fmla="*/ 135731 w 183386"/>
              <a:gd name="connsiteY7" fmla="*/ 78836 h 152475"/>
              <a:gd name="connsiteX8" fmla="*/ 104775 w 183386"/>
              <a:gd name="connsiteY8" fmla="*/ 124079 h 152475"/>
              <a:gd name="connsiteX9" fmla="*/ 69056 w 183386"/>
              <a:gd name="connsiteY9" fmla="*/ 102648 h 1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3386" h="152475">
                <a:moveTo>
                  <a:pt x="0" y="38354"/>
                </a:moveTo>
                <a:cubicBezTo>
                  <a:pt x="35123" y="17915"/>
                  <a:pt x="70247" y="-2524"/>
                  <a:pt x="100013" y="254"/>
                </a:cubicBezTo>
                <a:cubicBezTo>
                  <a:pt x="129779" y="3032"/>
                  <a:pt x="167879" y="32401"/>
                  <a:pt x="178594" y="55023"/>
                </a:cubicBezTo>
                <a:cubicBezTo>
                  <a:pt x="189309" y="77645"/>
                  <a:pt x="180975" y="120111"/>
                  <a:pt x="164306" y="135986"/>
                </a:cubicBezTo>
                <a:cubicBezTo>
                  <a:pt x="147637" y="151861"/>
                  <a:pt x="103981" y="155433"/>
                  <a:pt x="78581" y="150273"/>
                </a:cubicBezTo>
                <a:cubicBezTo>
                  <a:pt x="53181" y="145114"/>
                  <a:pt x="11906" y="120904"/>
                  <a:pt x="11906" y="105029"/>
                </a:cubicBezTo>
                <a:cubicBezTo>
                  <a:pt x="11906" y="89154"/>
                  <a:pt x="57944" y="59388"/>
                  <a:pt x="78581" y="55023"/>
                </a:cubicBezTo>
                <a:cubicBezTo>
                  <a:pt x="99218" y="50658"/>
                  <a:pt x="131365" y="67327"/>
                  <a:pt x="135731" y="78836"/>
                </a:cubicBezTo>
                <a:cubicBezTo>
                  <a:pt x="140097" y="90345"/>
                  <a:pt x="115887" y="120110"/>
                  <a:pt x="104775" y="124079"/>
                </a:cubicBezTo>
                <a:cubicBezTo>
                  <a:pt x="93663" y="128048"/>
                  <a:pt x="81359" y="115348"/>
                  <a:pt x="69056" y="102648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39" name="直接箭头连接符 38">
            <a:extLst>
              <a:ext uri="{FF2B5EF4-FFF2-40B4-BE49-F238E27FC236}">
                <a16:creationId xmlns:a16="http://schemas.microsoft.com/office/drawing/2014/main" id="{B6FDC615-09B3-AFD9-1970-DA4EBADE8F38}"/>
              </a:ext>
            </a:extLst>
          </p:cNvPr>
          <p:cNvCxnSpPr>
            <a:cxnSpLocks/>
          </p:cNvCxnSpPr>
          <p:nvPr/>
        </p:nvCxnSpPr>
        <p:spPr>
          <a:xfrm flipV="1">
            <a:off x="2974053" y="4335837"/>
            <a:ext cx="712111" cy="715322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文本框 40">
            <a:extLst>
              <a:ext uri="{FF2B5EF4-FFF2-40B4-BE49-F238E27FC236}">
                <a16:creationId xmlns:a16="http://schemas.microsoft.com/office/drawing/2014/main" id="{F2C91F09-CE60-30BC-6D98-5DEFB1B063DC}"/>
              </a:ext>
            </a:extLst>
          </p:cNvPr>
          <p:cNvSpPr txBox="1"/>
          <p:nvPr/>
        </p:nvSpPr>
        <p:spPr>
          <a:xfrm>
            <a:off x="2139656" y="3939471"/>
            <a:ext cx="14125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Impinging vorticity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00E13C7E-63C9-04ED-434B-DB547C17D12E}"/>
              </a:ext>
            </a:extLst>
          </p:cNvPr>
          <p:cNvSpPr txBox="1"/>
          <p:nvPr/>
        </p:nvSpPr>
        <p:spPr>
          <a:xfrm>
            <a:off x="4022210" y="4275491"/>
            <a:ext cx="12153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Boundary layer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A351BBEE-E981-506B-07D1-69242A490F53}"/>
              </a:ext>
            </a:extLst>
          </p:cNvPr>
          <p:cNvSpPr txBox="1"/>
          <p:nvPr/>
        </p:nvSpPr>
        <p:spPr>
          <a:xfrm>
            <a:off x="7028816" y="4159689"/>
            <a:ext cx="10038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Shed vortex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55954FF0-6E9D-7E2D-C75F-51B1194E226F}"/>
              </a:ext>
            </a:extLst>
          </p:cNvPr>
          <p:cNvSpPr txBox="1"/>
          <p:nvPr/>
        </p:nvSpPr>
        <p:spPr>
          <a:xfrm>
            <a:off x="5705596" y="1646224"/>
            <a:ext cx="6270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Sound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821E065E-BD62-6C95-BC91-8A345295F911}"/>
              </a:ext>
            </a:extLst>
          </p:cNvPr>
          <p:cNvSpPr txBox="1"/>
          <p:nvPr/>
        </p:nvSpPr>
        <p:spPr>
          <a:xfrm>
            <a:off x="3749223" y="3732211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Airfoil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5" name="直接箭头连接符 54">
            <a:extLst>
              <a:ext uri="{FF2B5EF4-FFF2-40B4-BE49-F238E27FC236}">
                <a16:creationId xmlns:a16="http://schemas.microsoft.com/office/drawing/2014/main" id="{421C73EC-85EE-9EFC-D8AC-CCB0063DB04F}"/>
              </a:ext>
            </a:extLst>
          </p:cNvPr>
          <p:cNvCxnSpPr/>
          <p:nvPr/>
        </p:nvCxnSpPr>
        <p:spPr>
          <a:xfrm>
            <a:off x="4439885" y="3823835"/>
            <a:ext cx="576040" cy="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箭头连接符 55">
            <a:extLst>
              <a:ext uri="{FF2B5EF4-FFF2-40B4-BE49-F238E27FC236}">
                <a16:creationId xmlns:a16="http://schemas.microsoft.com/office/drawing/2014/main" id="{76A87FF1-71DA-2000-0E64-8C5B63D54CC5}"/>
              </a:ext>
            </a:extLst>
          </p:cNvPr>
          <p:cNvCxnSpPr>
            <a:cxnSpLocks/>
          </p:cNvCxnSpPr>
          <p:nvPr/>
        </p:nvCxnSpPr>
        <p:spPr>
          <a:xfrm rot="16200000">
            <a:off x="4151865" y="3541037"/>
            <a:ext cx="576040" cy="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文本框 56">
            <a:extLst>
              <a:ext uri="{FF2B5EF4-FFF2-40B4-BE49-F238E27FC236}">
                <a16:creationId xmlns:a16="http://schemas.microsoft.com/office/drawing/2014/main" id="{F2BE81B2-CA70-4294-5387-8E45BBAF112B}"/>
              </a:ext>
            </a:extLst>
          </p:cNvPr>
          <p:cNvSpPr txBox="1"/>
          <p:nvPr/>
        </p:nvSpPr>
        <p:spPr>
          <a:xfrm>
            <a:off x="4251765" y="2934395"/>
            <a:ext cx="389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Lift</a:t>
            </a:r>
            <a:endParaRPr lang="zh-CN" altLang="en-US" sz="1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975978A8-2527-0EC6-B43F-0346F76CB1DF}"/>
              </a:ext>
            </a:extLst>
          </p:cNvPr>
          <p:cNvSpPr txBox="1"/>
          <p:nvPr/>
        </p:nvSpPr>
        <p:spPr>
          <a:xfrm>
            <a:off x="4987917" y="3697566"/>
            <a:ext cx="5164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Drag</a:t>
            </a:r>
            <a:endParaRPr lang="zh-CN" altLang="en-US" sz="1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弧形 58">
            <a:extLst>
              <a:ext uri="{FF2B5EF4-FFF2-40B4-BE49-F238E27FC236}">
                <a16:creationId xmlns:a16="http://schemas.microsoft.com/office/drawing/2014/main" id="{95D8E96C-C83C-8428-7A0C-8F40A92ABA28}"/>
              </a:ext>
            </a:extLst>
          </p:cNvPr>
          <p:cNvSpPr/>
          <p:nvPr/>
        </p:nvSpPr>
        <p:spPr>
          <a:xfrm>
            <a:off x="3895653" y="3200010"/>
            <a:ext cx="360000" cy="360000"/>
          </a:xfrm>
          <a:prstGeom prst="arc">
            <a:avLst>
              <a:gd name="adj1" fmla="val 10720067"/>
              <a:gd name="adj2" fmla="val 1276417"/>
            </a:avLst>
          </a:prstGeom>
          <a:ln w="12700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277FE22B-8D8F-9233-DFC3-481E267869E8}"/>
              </a:ext>
            </a:extLst>
          </p:cNvPr>
          <p:cNvSpPr txBox="1"/>
          <p:nvPr/>
        </p:nvSpPr>
        <p:spPr>
          <a:xfrm>
            <a:off x="3518979" y="2926587"/>
            <a:ext cx="7825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Moment </a:t>
            </a:r>
            <a:endParaRPr lang="zh-CN" altLang="en-US" sz="1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8684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灯片编号占位符 4">
            <a:extLst>
              <a:ext uri="{FF2B5EF4-FFF2-40B4-BE49-F238E27FC236}">
                <a16:creationId xmlns:a16="http://schemas.microsoft.com/office/drawing/2014/main" id="{F9180D4F-07FE-804C-0D9B-F938D42A9B47}"/>
              </a:ext>
            </a:extLst>
          </p:cNvPr>
          <p:cNvSpPr txBox="1">
            <a:spLocks/>
          </p:cNvSpPr>
          <p:nvPr/>
        </p:nvSpPr>
        <p:spPr>
          <a:xfrm>
            <a:off x="3432175" y="6492875"/>
            <a:ext cx="2844800" cy="365125"/>
          </a:xfrm>
          <a:prstGeom prst="rect">
            <a:avLst/>
          </a:prstGeom>
          <a:ln/>
        </p:spPr>
        <p:txBody>
          <a:bodyPr vert="horz" lIns="91431" tIns="45716" rIns="91431" bIns="45716" rtlCol="0" anchor="ctr" anchorCtr="0"/>
          <a:lstStyle>
            <a:defPPr>
              <a:defRPr lang="zh-CN"/>
            </a:defPPr>
            <a:lvl1pPr marL="0" lvl="0" indent="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609600" lvl="1" indent="-1524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1219200" lvl="2" indent="-3048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828800" lvl="3" indent="-4572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2438400" lvl="4" indent="-6096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/>
            <a:fld id="{9A0DB2DC-4C9A-4742-B13C-FB6460FD3503}" type="slidenum">
              <a:rPr lang="" altLang="en-US" sz="1600" smtClean="0">
                <a:solidFill>
                  <a:schemeClr val="bg1"/>
                </a:solidFill>
              </a:rPr>
              <a:pPr algn="r" eaLnBrk="1" hangingPunct="1"/>
              <a:t>34</a:t>
            </a:fld>
            <a:endParaRPr lang="" altLang="en-US" sz="1600" dirty="0">
              <a:solidFill>
                <a:schemeClr val="bg1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DC5D356-A8D2-15BB-90BF-770A93F4A39C}"/>
              </a:ext>
            </a:extLst>
          </p:cNvPr>
          <p:cNvSpPr txBox="1"/>
          <p:nvPr/>
        </p:nvSpPr>
        <p:spPr>
          <a:xfrm>
            <a:off x="1055650" y="188775"/>
            <a:ext cx="864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Acknowledgements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80847C7-C4A7-F921-92FD-E249986E1822}"/>
              </a:ext>
            </a:extLst>
          </p:cNvPr>
          <p:cNvSpPr txBox="1"/>
          <p:nvPr/>
        </p:nvSpPr>
        <p:spPr>
          <a:xfrm>
            <a:off x="407605" y="1124840"/>
            <a:ext cx="3168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Collaborators</a:t>
            </a:r>
            <a:endParaRPr lang="zh-CN" altLang="en-US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9A056EA7-5EF9-0CB5-5641-511669F0594F}"/>
              </a:ext>
            </a:extLst>
          </p:cNvPr>
          <p:cNvSpPr txBox="1"/>
          <p:nvPr/>
        </p:nvSpPr>
        <p:spPr>
          <a:xfrm>
            <a:off x="6096000" y="1124840"/>
            <a:ext cx="3168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Funders</a:t>
            </a:r>
            <a:endParaRPr lang="zh-CN" altLang="en-US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C5655F8-4A6F-E85C-F60F-3F1F6C7C0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4270" y="1855193"/>
            <a:ext cx="1440000" cy="1055390"/>
          </a:xfrm>
          <a:prstGeom prst="rect">
            <a:avLst/>
          </a:prstGeom>
        </p:spPr>
      </p:pic>
      <p:pic>
        <p:nvPicPr>
          <p:cNvPr id="3" name="图片 2" descr="餐厅的招牌&#10;&#10;低可信度描述已自动生成">
            <a:extLst>
              <a:ext uri="{FF2B5EF4-FFF2-40B4-BE49-F238E27FC236}">
                <a16:creationId xmlns:a16="http://schemas.microsoft.com/office/drawing/2014/main" id="{BD09DCF9-C31F-1A59-5158-4DBD117B0CA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8981" t="45235" r="45277" b="33768"/>
          <a:stretch>
            <a:fillRect/>
          </a:stretch>
        </p:blipFill>
        <p:spPr>
          <a:xfrm rot="10800000">
            <a:off x="586925" y="1721526"/>
            <a:ext cx="1080000" cy="1080000"/>
          </a:xfrm>
          <a:custGeom>
            <a:avLst/>
            <a:gdLst>
              <a:gd name="connsiteX0" fmla="*/ 720000 w 1440000"/>
              <a:gd name="connsiteY0" fmla="*/ 1440000 h 1440000"/>
              <a:gd name="connsiteX1" fmla="*/ 0 w 1440000"/>
              <a:gd name="connsiteY1" fmla="*/ 720000 h 1440000"/>
              <a:gd name="connsiteX2" fmla="*/ 720000 w 1440000"/>
              <a:gd name="connsiteY2" fmla="*/ 0 h 1440000"/>
              <a:gd name="connsiteX3" fmla="*/ 1440000 w 1440000"/>
              <a:gd name="connsiteY3" fmla="*/ 720000 h 1440000"/>
              <a:gd name="connsiteX4" fmla="*/ 720000 w 1440000"/>
              <a:gd name="connsiteY4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0000" h="1440000">
                <a:moveTo>
                  <a:pt x="720000" y="1440000"/>
                </a:moveTo>
                <a:cubicBezTo>
                  <a:pt x="322355" y="1440000"/>
                  <a:pt x="0" y="1117645"/>
                  <a:pt x="0" y="720000"/>
                </a:cubicBezTo>
                <a:cubicBezTo>
                  <a:pt x="0" y="322355"/>
                  <a:pt x="322355" y="0"/>
                  <a:pt x="720000" y="0"/>
                </a:cubicBezTo>
                <a:cubicBezTo>
                  <a:pt x="1117645" y="0"/>
                  <a:pt x="1440000" y="322355"/>
                  <a:pt x="1440000" y="720000"/>
                </a:cubicBezTo>
                <a:cubicBezTo>
                  <a:pt x="1440000" y="1117645"/>
                  <a:pt x="1117645" y="1440000"/>
                  <a:pt x="720000" y="1440000"/>
                </a:cubicBezTo>
                <a:close/>
              </a:path>
            </a:pathLst>
          </a:cu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EB02BF7-0E51-8C2B-F0BC-552230540C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3820" y="1721526"/>
            <a:ext cx="1080000" cy="1080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4182A0-7EF1-8511-09A7-9EF97FEF3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"/>
          <a:stretch>
            <a:fillRect/>
          </a:stretch>
        </p:blipFill>
        <p:spPr bwMode="auto">
          <a:xfrm>
            <a:off x="3060715" y="1721526"/>
            <a:ext cx="1078340" cy="1080000"/>
          </a:xfrm>
          <a:custGeom>
            <a:avLst/>
            <a:gdLst>
              <a:gd name="connsiteX0" fmla="*/ 1615018 w 3235018"/>
              <a:gd name="connsiteY0" fmla="*/ 0 h 3240000"/>
              <a:gd name="connsiteX1" fmla="*/ 3235018 w 3235018"/>
              <a:gd name="connsiteY1" fmla="*/ 1620000 h 3240000"/>
              <a:gd name="connsiteX2" fmla="*/ 1615018 w 3235018"/>
              <a:gd name="connsiteY2" fmla="*/ 3240000 h 3240000"/>
              <a:gd name="connsiteX3" fmla="*/ 3382 w 3235018"/>
              <a:gd name="connsiteY3" fmla="*/ 1785636 h 3240000"/>
              <a:gd name="connsiteX4" fmla="*/ 0 w 3235018"/>
              <a:gd name="connsiteY4" fmla="*/ 1718662 h 3240000"/>
              <a:gd name="connsiteX5" fmla="*/ 0 w 3235018"/>
              <a:gd name="connsiteY5" fmla="*/ 1521338 h 3240000"/>
              <a:gd name="connsiteX6" fmla="*/ 3382 w 3235018"/>
              <a:gd name="connsiteY6" fmla="*/ 1454365 h 3240000"/>
              <a:gd name="connsiteX7" fmla="*/ 1615018 w 3235018"/>
              <a:gd name="connsiteY7" fmla="*/ 0 h 32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35018" h="3240000">
                <a:moveTo>
                  <a:pt x="1615018" y="0"/>
                </a:moveTo>
                <a:cubicBezTo>
                  <a:pt x="2509719" y="0"/>
                  <a:pt x="3235018" y="725299"/>
                  <a:pt x="3235018" y="1620000"/>
                </a:cubicBezTo>
                <a:cubicBezTo>
                  <a:pt x="3235018" y="2514701"/>
                  <a:pt x="2509719" y="3240000"/>
                  <a:pt x="1615018" y="3240000"/>
                </a:cubicBezTo>
                <a:cubicBezTo>
                  <a:pt x="776236" y="3240000"/>
                  <a:pt x="86342" y="2602530"/>
                  <a:pt x="3382" y="1785636"/>
                </a:cubicBezTo>
                <a:lnTo>
                  <a:pt x="0" y="1718662"/>
                </a:lnTo>
                <a:lnTo>
                  <a:pt x="0" y="1521338"/>
                </a:lnTo>
                <a:lnTo>
                  <a:pt x="3382" y="1454365"/>
                </a:lnTo>
                <a:cubicBezTo>
                  <a:pt x="86342" y="637470"/>
                  <a:pt x="776236" y="0"/>
                  <a:pt x="1615018" y="0"/>
                </a:cubicBez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16EF4B8-46D5-7CE6-2A54-992D61ECB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4" t="1898" r="5767" b="24127"/>
          <a:stretch>
            <a:fillRect/>
          </a:stretch>
        </p:blipFill>
        <p:spPr bwMode="auto">
          <a:xfrm>
            <a:off x="4295950" y="1721526"/>
            <a:ext cx="1080000" cy="1080000"/>
          </a:xfrm>
          <a:custGeom>
            <a:avLst/>
            <a:gdLst>
              <a:gd name="connsiteX0" fmla="*/ 720000 w 1440000"/>
              <a:gd name="connsiteY0" fmla="*/ 0 h 1440000"/>
              <a:gd name="connsiteX1" fmla="*/ 1440000 w 1440000"/>
              <a:gd name="connsiteY1" fmla="*/ 720000 h 1440000"/>
              <a:gd name="connsiteX2" fmla="*/ 720000 w 1440000"/>
              <a:gd name="connsiteY2" fmla="*/ 1440000 h 1440000"/>
              <a:gd name="connsiteX3" fmla="*/ 0 w 1440000"/>
              <a:gd name="connsiteY3" fmla="*/ 720000 h 1440000"/>
              <a:gd name="connsiteX4" fmla="*/ 720000 w 1440000"/>
              <a:gd name="connsiteY4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0000" h="1440000">
                <a:moveTo>
                  <a:pt x="720000" y="0"/>
                </a:moveTo>
                <a:cubicBezTo>
                  <a:pt x="1117645" y="0"/>
                  <a:pt x="1440000" y="322355"/>
                  <a:pt x="1440000" y="720000"/>
                </a:cubicBezTo>
                <a:cubicBezTo>
                  <a:pt x="1440000" y="1117645"/>
                  <a:pt x="1117645" y="1440000"/>
                  <a:pt x="720000" y="1440000"/>
                </a:cubicBezTo>
                <a:cubicBezTo>
                  <a:pt x="322355" y="1440000"/>
                  <a:pt x="0" y="1117645"/>
                  <a:pt x="0" y="720000"/>
                </a:cubicBezTo>
                <a:cubicBezTo>
                  <a:pt x="0" y="322355"/>
                  <a:pt x="322355" y="0"/>
                  <a:pt x="72000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02F430C-6C30-0C48-0563-94FDD2549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0" t="31012" r="18110" b="18256"/>
          <a:stretch>
            <a:fillRect/>
          </a:stretch>
        </p:blipFill>
        <p:spPr bwMode="auto">
          <a:xfrm>
            <a:off x="586924" y="3062435"/>
            <a:ext cx="1080000" cy="1080000"/>
          </a:xfrm>
          <a:custGeom>
            <a:avLst/>
            <a:gdLst>
              <a:gd name="connsiteX0" fmla="*/ 720000 w 1440000"/>
              <a:gd name="connsiteY0" fmla="*/ 0 h 1440000"/>
              <a:gd name="connsiteX1" fmla="*/ 1440000 w 1440000"/>
              <a:gd name="connsiteY1" fmla="*/ 720000 h 1440000"/>
              <a:gd name="connsiteX2" fmla="*/ 720000 w 1440000"/>
              <a:gd name="connsiteY2" fmla="*/ 1440000 h 1440000"/>
              <a:gd name="connsiteX3" fmla="*/ 0 w 1440000"/>
              <a:gd name="connsiteY3" fmla="*/ 720000 h 1440000"/>
              <a:gd name="connsiteX4" fmla="*/ 720000 w 1440000"/>
              <a:gd name="connsiteY4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0000" h="1440000">
                <a:moveTo>
                  <a:pt x="720000" y="0"/>
                </a:moveTo>
                <a:cubicBezTo>
                  <a:pt x="1117645" y="0"/>
                  <a:pt x="1440000" y="322355"/>
                  <a:pt x="1440000" y="720000"/>
                </a:cubicBezTo>
                <a:cubicBezTo>
                  <a:pt x="1440000" y="1117645"/>
                  <a:pt x="1117645" y="1440000"/>
                  <a:pt x="720000" y="1440000"/>
                </a:cubicBezTo>
                <a:cubicBezTo>
                  <a:pt x="322355" y="1440000"/>
                  <a:pt x="0" y="1117645"/>
                  <a:pt x="0" y="720000"/>
                </a:cubicBezTo>
                <a:cubicBezTo>
                  <a:pt x="0" y="322355"/>
                  <a:pt x="322355" y="0"/>
                  <a:pt x="72000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6368818-BFB2-75F3-24CD-18648E8AC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6" b="21419"/>
          <a:stretch>
            <a:fillRect/>
          </a:stretch>
        </p:blipFill>
        <p:spPr bwMode="auto">
          <a:xfrm>
            <a:off x="1823543" y="3062435"/>
            <a:ext cx="1080000" cy="1080000"/>
          </a:xfrm>
          <a:custGeom>
            <a:avLst/>
            <a:gdLst>
              <a:gd name="connsiteX0" fmla="*/ 540000 w 1080000"/>
              <a:gd name="connsiteY0" fmla="*/ 0 h 1080000"/>
              <a:gd name="connsiteX1" fmla="*/ 1080000 w 1080000"/>
              <a:gd name="connsiteY1" fmla="*/ 540000 h 1080000"/>
              <a:gd name="connsiteX2" fmla="*/ 540000 w 1080000"/>
              <a:gd name="connsiteY2" fmla="*/ 1080000 h 1080000"/>
              <a:gd name="connsiteX3" fmla="*/ 0 w 1080000"/>
              <a:gd name="connsiteY3" fmla="*/ 540000 h 1080000"/>
              <a:gd name="connsiteX4" fmla="*/ 540000 w 1080000"/>
              <a:gd name="connsiteY4" fmla="*/ 0 h 10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0000" h="1080000">
                <a:moveTo>
                  <a:pt x="540000" y="0"/>
                </a:moveTo>
                <a:cubicBezTo>
                  <a:pt x="838234" y="0"/>
                  <a:pt x="1080000" y="241766"/>
                  <a:pt x="1080000" y="540000"/>
                </a:cubicBezTo>
                <a:cubicBezTo>
                  <a:pt x="1080000" y="838234"/>
                  <a:pt x="838234" y="1080000"/>
                  <a:pt x="540000" y="1080000"/>
                </a:cubicBezTo>
                <a:cubicBezTo>
                  <a:pt x="241766" y="1080000"/>
                  <a:pt x="0" y="838234"/>
                  <a:pt x="0" y="540000"/>
                </a:cubicBezTo>
                <a:cubicBezTo>
                  <a:pt x="0" y="241766"/>
                  <a:pt x="241766" y="0"/>
                  <a:pt x="54000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8B70DDD-725C-4A4F-A620-FD7C73C20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6" t="12185" r="2789" b="15087"/>
          <a:stretch>
            <a:fillRect/>
          </a:stretch>
        </p:blipFill>
        <p:spPr bwMode="auto">
          <a:xfrm>
            <a:off x="4295950" y="3062435"/>
            <a:ext cx="1080000" cy="1080000"/>
          </a:xfrm>
          <a:custGeom>
            <a:avLst/>
            <a:gdLst>
              <a:gd name="connsiteX0" fmla="*/ 720000 w 1440000"/>
              <a:gd name="connsiteY0" fmla="*/ 0 h 1440000"/>
              <a:gd name="connsiteX1" fmla="*/ 1440000 w 1440000"/>
              <a:gd name="connsiteY1" fmla="*/ 720000 h 1440000"/>
              <a:gd name="connsiteX2" fmla="*/ 720000 w 1440000"/>
              <a:gd name="connsiteY2" fmla="*/ 1440000 h 1440000"/>
              <a:gd name="connsiteX3" fmla="*/ 0 w 1440000"/>
              <a:gd name="connsiteY3" fmla="*/ 720000 h 1440000"/>
              <a:gd name="connsiteX4" fmla="*/ 720000 w 1440000"/>
              <a:gd name="connsiteY4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0000" h="1440000">
                <a:moveTo>
                  <a:pt x="720000" y="0"/>
                </a:moveTo>
                <a:cubicBezTo>
                  <a:pt x="1117645" y="0"/>
                  <a:pt x="1440000" y="322355"/>
                  <a:pt x="1440000" y="720000"/>
                </a:cubicBezTo>
                <a:cubicBezTo>
                  <a:pt x="1440000" y="1117645"/>
                  <a:pt x="1117645" y="1440000"/>
                  <a:pt x="720000" y="1440000"/>
                </a:cubicBezTo>
                <a:cubicBezTo>
                  <a:pt x="322355" y="1440000"/>
                  <a:pt x="0" y="1117645"/>
                  <a:pt x="0" y="720000"/>
                </a:cubicBezTo>
                <a:cubicBezTo>
                  <a:pt x="0" y="322355"/>
                  <a:pt x="322355" y="0"/>
                  <a:pt x="72000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图片 17" descr="Renato TOGNACCINI | University of Naples Federico II, Naples | UNINA | Department of Industrial ...">
            <a:extLst>
              <a:ext uri="{FF2B5EF4-FFF2-40B4-BE49-F238E27FC236}">
                <a16:creationId xmlns:a16="http://schemas.microsoft.com/office/drawing/2014/main" id="{1BD9D77F-3B38-646E-0C6E-BC68810CA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3" r="77"/>
          <a:stretch>
            <a:fillRect/>
          </a:stretch>
        </p:blipFill>
        <p:spPr bwMode="auto">
          <a:xfrm>
            <a:off x="3060162" y="3062435"/>
            <a:ext cx="1079170" cy="1072086"/>
          </a:xfrm>
          <a:custGeom>
            <a:avLst/>
            <a:gdLst>
              <a:gd name="connsiteX0" fmla="*/ 539170 w 1079170"/>
              <a:gd name="connsiteY0" fmla="*/ 0 h 1072086"/>
              <a:gd name="connsiteX1" fmla="*/ 1079170 w 1079170"/>
              <a:gd name="connsiteY1" fmla="*/ 540000 h 1072086"/>
              <a:gd name="connsiteX2" fmla="*/ 647999 w 1079170"/>
              <a:gd name="connsiteY2" fmla="*/ 1069029 h 1072086"/>
              <a:gd name="connsiteX3" fmla="*/ 617676 w 1079170"/>
              <a:gd name="connsiteY3" fmla="*/ 1072086 h 1072086"/>
              <a:gd name="connsiteX4" fmla="*/ 460665 w 1079170"/>
              <a:gd name="connsiteY4" fmla="*/ 1072086 h 1072086"/>
              <a:gd name="connsiteX5" fmla="*/ 430341 w 1079170"/>
              <a:gd name="connsiteY5" fmla="*/ 1069029 h 1072086"/>
              <a:gd name="connsiteX6" fmla="*/ 10141 w 1079170"/>
              <a:gd name="connsiteY6" fmla="*/ 648829 h 1072086"/>
              <a:gd name="connsiteX7" fmla="*/ 0 w 1079170"/>
              <a:gd name="connsiteY7" fmla="*/ 548234 h 1072086"/>
              <a:gd name="connsiteX8" fmla="*/ 0 w 1079170"/>
              <a:gd name="connsiteY8" fmla="*/ 531767 h 1072086"/>
              <a:gd name="connsiteX9" fmla="*/ 10141 w 1079170"/>
              <a:gd name="connsiteY9" fmla="*/ 431171 h 1072086"/>
              <a:gd name="connsiteX10" fmla="*/ 539170 w 1079170"/>
              <a:gd name="connsiteY10" fmla="*/ 0 h 1072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79170" h="1072086">
                <a:moveTo>
                  <a:pt x="539170" y="0"/>
                </a:moveTo>
                <a:cubicBezTo>
                  <a:pt x="837404" y="0"/>
                  <a:pt x="1079170" y="241766"/>
                  <a:pt x="1079170" y="540000"/>
                </a:cubicBezTo>
                <a:cubicBezTo>
                  <a:pt x="1079170" y="800955"/>
                  <a:pt x="894068" y="1018676"/>
                  <a:pt x="647999" y="1069029"/>
                </a:cubicBezTo>
                <a:lnTo>
                  <a:pt x="617676" y="1072086"/>
                </a:lnTo>
                <a:lnTo>
                  <a:pt x="460665" y="1072086"/>
                </a:lnTo>
                <a:lnTo>
                  <a:pt x="430341" y="1069029"/>
                </a:lnTo>
                <a:cubicBezTo>
                  <a:pt x="219425" y="1025870"/>
                  <a:pt x="53301" y="859745"/>
                  <a:pt x="10141" y="648829"/>
                </a:cubicBezTo>
                <a:lnTo>
                  <a:pt x="0" y="548234"/>
                </a:lnTo>
                <a:lnTo>
                  <a:pt x="0" y="531767"/>
                </a:lnTo>
                <a:lnTo>
                  <a:pt x="10141" y="431171"/>
                </a:lnTo>
                <a:cubicBezTo>
                  <a:pt x="60494" y="185102"/>
                  <a:pt x="278215" y="0"/>
                  <a:pt x="53917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32D2C40D-0136-055B-8758-6FBC86EBC37D}"/>
              </a:ext>
            </a:extLst>
          </p:cNvPr>
          <p:cNvSpPr txBox="1"/>
          <p:nvPr/>
        </p:nvSpPr>
        <p:spPr>
          <a:xfrm>
            <a:off x="618416" y="4423490"/>
            <a:ext cx="4717021" cy="18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Jie-Zhi Wu                       Xi-Yun Lu</a:t>
            </a: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Weicheng Cui                  </a:t>
            </a:r>
            <a:r>
              <a:rPr lang="en-US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Luoqin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Liu</a:t>
            </a: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An-Kang Gao                  </a:t>
            </a:r>
            <a:r>
              <a:rPr lang="en-US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Shiying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Xiong </a:t>
            </a: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Renato </a:t>
            </a:r>
            <a:r>
              <a:rPr lang="en-US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Tognaccini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en-US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Dixia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Fan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6B704AB1-892F-BF83-45C6-A11635985139}"/>
              </a:ext>
            </a:extLst>
          </p:cNvPr>
          <p:cNvSpPr txBox="1"/>
          <p:nvPr/>
        </p:nvSpPr>
        <p:spPr>
          <a:xfrm>
            <a:off x="6096000" y="1691123"/>
            <a:ext cx="35282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This work is supported by the National Natural Science Foundation of China (Grant No. 12302294, 12102365)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048D70CD-2B61-6D77-B387-245D634563A5}"/>
              </a:ext>
            </a:extLst>
          </p:cNvPr>
          <p:cNvSpPr txBox="1"/>
          <p:nvPr/>
        </p:nvSpPr>
        <p:spPr>
          <a:xfrm>
            <a:off x="6096000" y="3444733"/>
            <a:ext cx="3168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Contact me</a:t>
            </a:r>
            <a:endParaRPr lang="zh-CN" altLang="en-US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D1DF97E9-DCC4-7DB5-EA47-4F6404976922}"/>
              </a:ext>
            </a:extLst>
          </p:cNvPr>
          <p:cNvSpPr txBox="1"/>
          <p:nvPr/>
        </p:nvSpPr>
        <p:spPr>
          <a:xfrm>
            <a:off x="6839833" y="4053781"/>
            <a:ext cx="33554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kanglinlin@westlake.edu.cn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5C4A0B12-9072-4380-A74E-8BEF5B0A1D26}"/>
              </a:ext>
            </a:extLst>
          </p:cNvPr>
          <p:cNvSpPr txBox="1"/>
          <p:nvPr/>
        </p:nvSpPr>
        <p:spPr>
          <a:xfrm>
            <a:off x="7679191" y="5174800"/>
            <a:ext cx="23775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Thanks!</a:t>
            </a:r>
            <a:endParaRPr lang="zh-CN" altLang="en-US" sz="4800" dirty="0">
              <a:solidFill>
                <a:schemeClr val="accent1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7678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2375077-C571-E5D7-5539-8A7C26E98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9835" y="2014523"/>
            <a:ext cx="3343275" cy="127635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3368D97-F482-2DAE-BC2B-521EC70DC8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7805" y="3033698"/>
            <a:ext cx="4514850" cy="51435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A358BBE-224C-0755-BBB0-F0AF294315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3995" y="1916895"/>
            <a:ext cx="714375" cy="273840"/>
          </a:xfrm>
          <a:prstGeom prst="rect">
            <a:avLst/>
          </a:prstGeom>
        </p:spPr>
      </p:pic>
      <p:sp>
        <p:nvSpPr>
          <p:cNvPr id="11" name="灯片编号占位符 4">
            <a:extLst>
              <a:ext uri="{FF2B5EF4-FFF2-40B4-BE49-F238E27FC236}">
                <a16:creationId xmlns:a16="http://schemas.microsoft.com/office/drawing/2014/main" id="{F9180D4F-07FE-804C-0D9B-F938D42A9B47}"/>
              </a:ext>
            </a:extLst>
          </p:cNvPr>
          <p:cNvSpPr txBox="1">
            <a:spLocks/>
          </p:cNvSpPr>
          <p:nvPr/>
        </p:nvSpPr>
        <p:spPr>
          <a:xfrm>
            <a:off x="3432175" y="6492875"/>
            <a:ext cx="2844800" cy="365125"/>
          </a:xfrm>
          <a:prstGeom prst="rect">
            <a:avLst/>
          </a:prstGeom>
          <a:ln/>
        </p:spPr>
        <p:txBody>
          <a:bodyPr vert="horz" lIns="91431" tIns="45716" rIns="91431" bIns="45716" rtlCol="0" anchor="ctr" anchorCtr="0"/>
          <a:lstStyle>
            <a:defPPr>
              <a:defRPr lang="zh-CN"/>
            </a:defPPr>
            <a:lvl1pPr marL="0" lvl="0" indent="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609600" lvl="1" indent="-1524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1219200" lvl="2" indent="-3048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828800" lvl="3" indent="-4572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2438400" lvl="4" indent="-6096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/>
            <a:fld id="{9A0DB2DC-4C9A-4742-B13C-FB6460FD3503}" type="slidenum">
              <a:rPr lang="" altLang="en-US" sz="1600" smtClean="0">
                <a:solidFill>
                  <a:schemeClr val="bg1"/>
                </a:solidFill>
                <a:cs typeface="Arial" panose="020B0604020202020204" pitchFamily="34" charset="0"/>
              </a:rPr>
              <a:pPr algn="r" eaLnBrk="1" hangingPunct="1"/>
              <a:t>4</a:t>
            </a:fld>
            <a:endParaRPr lang="" altLang="en-US" sz="16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DC5D356-A8D2-15BB-90BF-770A93F4A39C}"/>
              </a:ext>
            </a:extLst>
          </p:cNvPr>
          <p:cNvSpPr txBox="1"/>
          <p:nvPr/>
        </p:nvSpPr>
        <p:spPr>
          <a:xfrm>
            <a:off x="1055650" y="188775"/>
            <a:ext cx="10944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Background: splitting and coupling of fundamental dynamic process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0E67132B-70AB-B160-E929-9FB190755021}"/>
                  </a:ext>
                </a:extLst>
              </p:cNvPr>
              <p:cNvSpPr txBox="1"/>
              <p:nvPr/>
            </p:nvSpPr>
            <p:spPr>
              <a:xfrm>
                <a:off x="407606" y="1224601"/>
                <a:ext cx="11376790" cy="47089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SzPct val="80000"/>
                  <a:buFont typeface="Wingdings" panose="05000000000000000000" pitchFamily="2" charset="2"/>
                  <a:buChar char="p"/>
                </a:pP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Decomposition is a common approach to study complex flow problems</a:t>
                </a:r>
              </a:p>
              <a:p>
                <a:pPr marL="800100" lvl="1" indent="-342900">
                  <a:spcBef>
                    <a:spcPts val="600"/>
                  </a:spcBef>
                  <a:spcAft>
                    <a:spcPts val="600"/>
                  </a:spcAft>
                  <a:buSzPct val="80000"/>
                  <a:buFont typeface="Wingdings" panose="05000000000000000000" pitchFamily="2" charset="2"/>
                  <a:buChar char="Ø"/>
                </a:pP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Spatial domain decomposition, Prandtl’s boundary layer theory</a:t>
                </a:r>
              </a:p>
              <a:p>
                <a:pPr marL="800100" lvl="1" indent="-342900">
                  <a:spcBef>
                    <a:spcPts val="600"/>
                  </a:spcBef>
                  <a:spcAft>
                    <a:spcPts val="600"/>
                  </a:spcAft>
                  <a:buSzPct val="80000"/>
                  <a:buFont typeface="Wingdings" panose="05000000000000000000" pitchFamily="2" charset="2"/>
                  <a:buChar char="Ø"/>
                </a:pPr>
                <a:endParaRPr lang="en-US" altLang="zh-CN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>
                  <a:spcBef>
                    <a:spcPts val="600"/>
                  </a:spcBef>
                  <a:spcAft>
                    <a:spcPts val="600"/>
                  </a:spcAft>
                  <a:buSzPct val="80000"/>
                </a:pPr>
                <a:endParaRPr lang="en-US" altLang="zh-CN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800100" lvl="1" indent="-342900">
                  <a:spcBef>
                    <a:spcPts val="600"/>
                  </a:spcBef>
                  <a:spcAft>
                    <a:spcPts val="600"/>
                  </a:spcAft>
                  <a:buSzPct val="80000"/>
                  <a:buFont typeface="Wingdings" panose="05000000000000000000" pitchFamily="2" charset="2"/>
                  <a:buChar char="Ø"/>
                </a:pP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Decomposition of physical quantity, Helmholtz decomposition</a:t>
                </a:r>
              </a:p>
              <a:p>
                <a:pPr lvl="1">
                  <a:spcBef>
                    <a:spcPts val="600"/>
                  </a:spcBef>
                  <a:spcAft>
                    <a:spcPts val="600"/>
                  </a:spcAft>
                  <a:buSzPct val="8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𝒖</m:t>
                      </m:r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000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sz="2000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altLang="zh-CN" sz="2000" b="1" i="1">
                          <a:latin typeface="Cambria Math" panose="02040503050406030204" pitchFamily="18" charset="0"/>
                        </a:rPr>
                        <m:t>𝝍</m:t>
                      </m:r>
                      <m:r>
                        <a:rPr lang="en-US" altLang="zh-CN" sz="2000" b="1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CN" sz="200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000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altLang="zh-CN" sz="2000" b="1" i="1">
                          <a:latin typeface="Cambria Math" panose="02040503050406030204" pitchFamily="18" charset="0"/>
                        </a:rPr>
                        <m:t>𝝍</m:t>
                      </m:r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altLang="zh-CN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>
                  <a:spcBef>
                    <a:spcPts val="600"/>
                  </a:spcBef>
                  <a:spcAft>
                    <a:spcPts val="600"/>
                  </a:spcAft>
                  <a:buSzPct val="8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i="1" smtClean="0"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𝜗</m:t>
                      </m:r>
                      <m:r>
                        <a:rPr lang="en-US" altLang="zh-CN" sz="2000" i="1" smtClean="0"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=</m:t>
                      </m:r>
                      <m:r>
                        <a:rPr lang="en-US" altLang="zh-CN" sz="2000"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𝛻</m:t>
                      </m:r>
                      <m:r>
                        <a:rPr lang="en-US" altLang="zh-CN" sz="2000" i="1"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⋅</m:t>
                      </m:r>
                      <m:r>
                        <a:rPr lang="en-US" altLang="zh-CN" sz="2000" b="1" i="1"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𝒖</m:t>
                      </m:r>
                      <m:r>
                        <a:rPr lang="en-US" altLang="zh-CN" sz="2000" i="1"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=</m:t>
                      </m:r>
                      <m:sSup>
                        <m:sSup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</m:ctrlPr>
                        </m:sSupPr>
                        <m:e>
                          <m:r>
                            <a:rPr lang="en-US" altLang="zh-CN" sz="200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𝛻</m:t>
                          </m:r>
                        </m:e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2</m:t>
                          </m:r>
                        </m:sup>
                      </m:sSup>
                      <m:r>
                        <a:rPr lang="en-US" altLang="zh-CN" sz="2000" i="1"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𝜙</m:t>
                      </m:r>
                      <m:r>
                        <a:rPr lang="en-US" altLang="zh-CN" sz="2000" i="1"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,  </m:t>
                      </m:r>
                      <m:r>
                        <a:rPr lang="en-US" altLang="zh-CN" sz="2000" b="1" i="1"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𝝎</m:t>
                      </m:r>
                      <m:r>
                        <a:rPr lang="en-US" altLang="zh-CN" sz="2000" b="1" i="1"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=</m:t>
                      </m:r>
                      <m:r>
                        <a:rPr lang="en-US" altLang="zh-CN" sz="2000"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𝛻</m:t>
                      </m:r>
                      <m:r>
                        <a:rPr lang="en-US" altLang="zh-CN" sz="2000" i="1"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×</m:t>
                      </m:r>
                      <m:r>
                        <a:rPr lang="en-US" altLang="zh-CN" sz="2000" b="1" i="1"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𝒖</m:t>
                      </m:r>
                      <m:r>
                        <a:rPr lang="en-US" altLang="zh-CN" sz="2000" i="1"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=−</m:t>
                      </m:r>
                      <m:sSup>
                        <m:sSup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</m:ctrlPr>
                        </m:sSupPr>
                        <m:e>
                          <m:r>
                            <a:rPr lang="en-US" altLang="zh-CN" sz="200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𝛻</m:t>
                          </m:r>
                        </m:e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2</m:t>
                          </m:r>
                        </m:sup>
                      </m:sSup>
                      <m:r>
                        <a:rPr lang="en-US" altLang="zh-CN" sz="2000" b="1" i="1"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𝝍</m:t>
                      </m:r>
                    </m:oMath>
                  </m:oMathPara>
                </a14:m>
                <a:endParaRPr lang="en-US" altLang="zh-CN" sz="2000" b="1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  <a:p>
                <a:pPr marL="800100" lvl="1" indent="-342900">
                  <a:spcBef>
                    <a:spcPts val="600"/>
                  </a:spcBef>
                  <a:spcAft>
                    <a:spcPts val="600"/>
                  </a:spcAft>
                  <a:buSzPct val="80000"/>
                  <a:buFont typeface="Wingdings" panose="05000000000000000000" pitchFamily="2" charset="2"/>
                  <a:buChar char="Ø"/>
                </a:pP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Longitudinal and transversal decomposition of fundamental dynamic process</a:t>
                </a:r>
              </a:p>
              <a:p>
                <a:pPr marL="1200150" lvl="2" indent="-285750">
                  <a:spcBef>
                    <a:spcPts val="600"/>
                  </a:spcBef>
                  <a:spcAft>
                    <a:spcPts val="600"/>
                  </a:spcAft>
                  <a:buSzPct val="80000"/>
                  <a:buFont typeface="Arial" panose="020B0604020202020204" pitchFamily="34" charset="0"/>
                  <a:buChar char="•"/>
                </a:pPr>
                <a:r>
                  <a:rPr lang="en-US" altLang="zh-CN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Lagerstrom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et al.(1948), </a:t>
                </a:r>
                <a:r>
                  <a:rPr lang="en-US" altLang="zh-CN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Kovasznay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(1953), Wu(1956), Chu &amp; </a:t>
                </a:r>
                <a:r>
                  <a:rPr lang="en-US" altLang="zh-CN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Kovasznay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(1958)</a:t>
                </a:r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，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Mao et al.(2010,2011) </a:t>
                </a:r>
              </a:p>
              <a:p>
                <a:pPr marL="1200150" lvl="2" indent="-285750">
                  <a:spcBef>
                    <a:spcPts val="600"/>
                  </a:spcBef>
                  <a:spcAft>
                    <a:spcPts val="600"/>
                  </a:spcAft>
                  <a:buSzPct val="80000"/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Longitudinal process (sound mode + entropy mode) + transversal process (vortex mode) </a:t>
                </a:r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0E67132B-70AB-B160-E929-9FB1907550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606" y="1224601"/>
                <a:ext cx="11376790" cy="4708981"/>
              </a:xfrm>
              <a:prstGeom prst="rect">
                <a:avLst/>
              </a:prstGeom>
              <a:blipFill>
                <a:blip r:embed="rId6"/>
                <a:stretch>
                  <a:fillRect l="-214" t="-648" r="-589" b="-155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58244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灯片编号占位符 4">
            <a:extLst>
              <a:ext uri="{FF2B5EF4-FFF2-40B4-BE49-F238E27FC236}">
                <a16:creationId xmlns:a16="http://schemas.microsoft.com/office/drawing/2014/main" id="{F9180D4F-07FE-804C-0D9B-F938D42A9B47}"/>
              </a:ext>
            </a:extLst>
          </p:cNvPr>
          <p:cNvSpPr txBox="1">
            <a:spLocks/>
          </p:cNvSpPr>
          <p:nvPr/>
        </p:nvSpPr>
        <p:spPr>
          <a:xfrm>
            <a:off x="3432175" y="6492875"/>
            <a:ext cx="2844800" cy="365125"/>
          </a:xfrm>
          <a:prstGeom prst="rect">
            <a:avLst/>
          </a:prstGeom>
          <a:ln/>
        </p:spPr>
        <p:txBody>
          <a:bodyPr vert="horz" lIns="91431" tIns="45716" rIns="91431" bIns="45716" rtlCol="0" anchor="ctr" anchorCtr="0"/>
          <a:lstStyle>
            <a:defPPr>
              <a:defRPr lang="zh-CN"/>
            </a:defPPr>
            <a:lvl1pPr marL="0" lvl="0" indent="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609600" lvl="1" indent="-1524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1219200" lvl="2" indent="-3048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828800" lvl="3" indent="-4572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2438400" lvl="4" indent="-6096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/>
            <a:fld id="{9A0DB2DC-4C9A-4742-B13C-FB6460FD3503}" type="slidenum">
              <a:rPr lang="" altLang="en-US" sz="1600" smtClean="0">
                <a:solidFill>
                  <a:schemeClr val="bg1"/>
                </a:solidFill>
                <a:cs typeface="Arial" panose="020B0604020202020204" pitchFamily="34" charset="0"/>
              </a:rPr>
              <a:pPr algn="r" eaLnBrk="1" hangingPunct="1"/>
              <a:t>5</a:t>
            </a:fld>
            <a:endParaRPr lang="" altLang="en-US" sz="16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DC5D356-A8D2-15BB-90BF-770A93F4A39C}"/>
              </a:ext>
            </a:extLst>
          </p:cNvPr>
          <p:cNvSpPr txBox="1"/>
          <p:nvPr/>
        </p:nvSpPr>
        <p:spPr>
          <a:xfrm>
            <a:off x="1055649" y="188775"/>
            <a:ext cx="11016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Background: how do vortex affect force dynamics &amp; other process?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9E289D48-D8B9-444C-2DB9-CF82E6860A3A}"/>
                  </a:ext>
                </a:extLst>
              </p:cNvPr>
              <p:cNvSpPr txBox="1"/>
              <p:nvPr/>
            </p:nvSpPr>
            <p:spPr>
              <a:xfrm>
                <a:off x="5874280" y="4077045"/>
                <a:ext cx="5869369" cy="26007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600"/>
                  </a:spcBef>
                  <a:spcAft>
                    <a:spcPts val="600"/>
                  </a:spcAft>
                  <a:buSzPct val="80000"/>
                </a:pP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Process nonlinearity and coupling inside flow</a:t>
                </a: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  <a:buSzPct val="80000"/>
                </a:pPr>
                <a:endParaRPr lang="en-US" altLang="zh-CN" sz="3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𝜖</m:t>
                      </m:r>
                      <m:sSub>
                        <m:sSub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=1,</m:t>
                      </m:r>
                    </m:oMath>
                  </m:oMathPara>
                </a14:m>
                <a:endParaRPr lang="en-US" altLang="zh-CN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𝑔</m:t>
                      </m:r>
                      <m:sSub>
                        <m:sSub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𝑓</m:t>
                      </m:r>
                      <m:sSub>
                        <m:sSub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altLang="zh-CN" sz="2000" dirty="0"/>
              </a:p>
              <a:p>
                <a:endParaRPr lang="en-US" altLang="zh-CN" sz="300" dirty="0"/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solidFill>
                      <a:srgbClr val="C00000"/>
                    </a:solidFill>
                  </a:rPr>
                  <a:t>Cross generation (source):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𝑓</m:t>
                    </m:r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endParaRPr lang="en-US" altLang="zh-CN" sz="2000" dirty="0"/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solidFill>
                      <a:srgbClr val="C00000"/>
                    </a:solidFill>
                  </a:rPr>
                  <a:t>Cross modulation:</a:t>
                </a:r>
                <a:r>
                  <a:rPr lang="en-US" altLang="zh-CN" sz="2000" dirty="0"/>
                  <a:t>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𝜖</m:t>
                    </m:r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n-US" altLang="zh-CN" sz="2000" dirty="0"/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solidFill>
                      <a:srgbClr val="C00000"/>
                    </a:solidFill>
                  </a:rPr>
                  <a:t>Self-nonlinearity:</a:t>
                </a:r>
                <a:r>
                  <a:rPr lang="en-US" altLang="zh-CN" sz="200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altLang="zh-CN" sz="2000" dirty="0"/>
                  <a:t> or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𝑔</m:t>
                    </m:r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endParaRPr lang="en-US" altLang="zh-CN" sz="2000" dirty="0"/>
              </a:p>
              <a:p>
                <a:pPr lvl="1"/>
                <a:endParaRPr lang="zh-CN" altLang="en-US" sz="2000" dirty="0"/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9E289D48-D8B9-444C-2DB9-CF82E6860A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4280" y="4077045"/>
                <a:ext cx="5869369" cy="2600712"/>
              </a:xfrm>
              <a:prstGeom prst="rect">
                <a:avLst/>
              </a:prstGeom>
              <a:blipFill>
                <a:blip r:embed="rId3"/>
                <a:stretch>
                  <a:fillRect l="-1143" t="-117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87D41AFB-36B1-9815-0199-E54F5A12F232}"/>
                  </a:ext>
                </a:extLst>
              </p:cNvPr>
              <p:cNvSpPr txBox="1"/>
              <p:nvPr/>
            </p:nvSpPr>
            <p:spPr>
              <a:xfrm>
                <a:off x="5303945" y="1171055"/>
                <a:ext cx="6424199" cy="14235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SzPct val="80000"/>
                  <a:buFont typeface="Wingdings" panose="05000000000000000000" pitchFamily="2" charset="2"/>
                  <a:buChar char="p"/>
                </a:pPr>
                <a:r>
                  <a:rPr lang="en-US" altLang="zh-CN" sz="20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How do vortex-structure interaction affect the force?</a:t>
                </a:r>
                <a:endParaRPr lang="en-US" altLang="zh-CN" sz="2000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  <m:sup/>
                        <m:e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nary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𝑑𝑆</m:t>
                      </m:r>
                    </m:oMath>
                  </m:oMathPara>
                </a14:m>
                <a:endParaRPr lang="zh-CN" altLang="en-US" sz="2000" dirty="0"/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𝜗</m:t>
                          </m:r>
                        </m:e>
                      </m:d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𝝎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⋅</m:t>
                      </m:r>
                      <m:acc>
                        <m:accPr>
                          <m:chr m:val="̃"/>
                          <m:ctrlPr>
                            <a:rPr lang="en-US" altLang="zh-CN" sz="20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</m:acc>
                    </m:oMath>
                  </m:oMathPara>
                </a14:m>
                <a:endParaRPr lang="zh-CN" altLang="en-US" sz="2000" b="1" dirty="0"/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87D41AFB-36B1-9815-0199-E54F5A12F2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3945" y="1171055"/>
                <a:ext cx="6424199" cy="1423595"/>
              </a:xfrm>
              <a:prstGeom prst="rect">
                <a:avLst/>
              </a:prstGeom>
              <a:blipFill>
                <a:blip r:embed="rId4"/>
                <a:stretch>
                  <a:fillRect l="-380" t="-2564" b="-256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文本框 18">
            <a:extLst>
              <a:ext uri="{FF2B5EF4-FFF2-40B4-BE49-F238E27FC236}">
                <a16:creationId xmlns:a16="http://schemas.microsoft.com/office/drawing/2014/main" id="{BEF8FA73-8260-7DD9-E561-2632A58DC474}"/>
              </a:ext>
            </a:extLst>
          </p:cNvPr>
          <p:cNvSpPr txBox="1"/>
          <p:nvPr/>
        </p:nvSpPr>
        <p:spPr>
          <a:xfrm>
            <a:off x="6404192" y="2611875"/>
            <a:ext cx="13356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C00000"/>
                </a:solidFill>
              </a:rPr>
              <a:t>Compression</a:t>
            </a:r>
            <a:endParaRPr lang="zh-CN" altLang="en-US" sz="1600" dirty="0">
              <a:solidFill>
                <a:srgbClr val="C00000"/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8AB7E6CC-D522-CC85-9AAC-22E59EA9132D}"/>
              </a:ext>
            </a:extLst>
          </p:cNvPr>
          <p:cNvSpPr txBox="1"/>
          <p:nvPr/>
        </p:nvSpPr>
        <p:spPr>
          <a:xfrm>
            <a:off x="8112140" y="2611875"/>
            <a:ext cx="9573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C00000"/>
                </a:solidFill>
              </a:rPr>
              <a:t>Shearing</a:t>
            </a:r>
            <a:endParaRPr lang="zh-CN" altLang="en-US" sz="1600" dirty="0">
              <a:solidFill>
                <a:srgbClr val="C00000"/>
              </a:solidFill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57600C03-6FBF-C862-9DB4-9EC54EA94960}"/>
              </a:ext>
            </a:extLst>
          </p:cNvPr>
          <p:cNvSpPr txBox="1"/>
          <p:nvPr/>
        </p:nvSpPr>
        <p:spPr>
          <a:xfrm>
            <a:off x="9054816" y="2611875"/>
            <a:ext cx="2229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rgbClr val="C00000"/>
                </a:solidFill>
              </a:rPr>
              <a:t>Surface deformation</a:t>
            </a:r>
            <a:endParaRPr lang="zh-CN" altLang="en-US" sz="1600" dirty="0">
              <a:solidFill>
                <a:srgbClr val="C00000"/>
              </a:solidFill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FD27BE31-A752-8E01-19CC-5E6EBF71BC11}"/>
              </a:ext>
            </a:extLst>
          </p:cNvPr>
          <p:cNvSpPr txBox="1"/>
          <p:nvPr/>
        </p:nvSpPr>
        <p:spPr>
          <a:xfrm>
            <a:off x="5300520" y="3604930"/>
            <a:ext cx="58693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SzPct val="80000"/>
              <a:buFont typeface="Wingdings" panose="05000000000000000000" pitchFamily="2" charset="2"/>
              <a:buChar char="p"/>
            </a:pPr>
            <a:r>
              <a:rPr lang="en-US" altLang="zh-CN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vorticity affect the sound and entropy?</a:t>
            </a:r>
            <a:endParaRPr lang="en-US" altLang="zh-CN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753598-BBD7-B843-48E3-D5FCA5B27E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625" y="4024960"/>
            <a:ext cx="3723954" cy="252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BF75ECBD-6E88-C95B-9926-BED53078D749}"/>
              </a:ext>
            </a:extLst>
          </p:cNvPr>
          <p:cNvSpPr txBox="1"/>
          <p:nvPr/>
        </p:nvSpPr>
        <p:spPr>
          <a:xfrm>
            <a:off x="5548937" y="3014930"/>
            <a:ext cx="6083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Replace other variables with vorticity as much as possible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4312A29B-58FD-55D1-D8F1-78C313444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35" y="1076730"/>
            <a:ext cx="3147116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62880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>
            <a:extLst>
              <a:ext uri="{FF2B5EF4-FFF2-40B4-BE49-F238E27FC236}">
                <a16:creationId xmlns:a16="http://schemas.microsoft.com/office/drawing/2014/main" id="{0E67132B-70AB-B160-E929-9FB190755021}"/>
              </a:ext>
            </a:extLst>
          </p:cNvPr>
          <p:cNvSpPr txBox="1"/>
          <p:nvPr/>
        </p:nvSpPr>
        <p:spPr>
          <a:xfrm>
            <a:off x="407606" y="1224601"/>
            <a:ext cx="113767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SzPct val="80000"/>
              <a:buFont typeface="Wingdings" panose="05000000000000000000" pitchFamily="2" charset="2"/>
              <a:buChar char="p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Minimum-domain impulse theory </a:t>
            </a:r>
          </a:p>
        </p:txBody>
      </p:sp>
      <p:sp>
        <p:nvSpPr>
          <p:cNvPr id="11" name="灯片编号占位符 4">
            <a:extLst>
              <a:ext uri="{FF2B5EF4-FFF2-40B4-BE49-F238E27FC236}">
                <a16:creationId xmlns:a16="http://schemas.microsoft.com/office/drawing/2014/main" id="{F9180D4F-07FE-804C-0D9B-F938D42A9B47}"/>
              </a:ext>
            </a:extLst>
          </p:cNvPr>
          <p:cNvSpPr txBox="1">
            <a:spLocks/>
          </p:cNvSpPr>
          <p:nvPr/>
        </p:nvSpPr>
        <p:spPr>
          <a:xfrm>
            <a:off x="3432175" y="6492875"/>
            <a:ext cx="2844800" cy="365125"/>
          </a:xfrm>
          <a:prstGeom prst="rect">
            <a:avLst/>
          </a:prstGeom>
          <a:ln/>
        </p:spPr>
        <p:txBody>
          <a:bodyPr vert="horz" lIns="91431" tIns="45716" rIns="91431" bIns="45716" rtlCol="0" anchor="ctr" anchorCtr="0"/>
          <a:lstStyle>
            <a:defPPr>
              <a:defRPr lang="zh-CN"/>
            </a:defPPr>
            <a:lvl1pPr marL="0" lvl="0" indent="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609600" lvl="1" indent="-1524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1219200" lvl="2" indent="-3048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828800" lvl="3" indent="-4572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2438400" lvl="4" indent="-6096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/>
            <a:fld id="{9A0DB2DC-4C9A-4742-B13C-FB6460FD3503}" type="slidenum">
              <a:rPr lang="" altLang="en-US" sz="1600" smtClean="0">
                <a:solidFill>
                  <a:schemeClr val="bg1"/>
                </a:solidFill>
                <a:cs typeface="Arial" panose="020B0604020202020204" pitchFamily="34" charset="0"/>
              </a:rPr>
              <a:pPr algn="r" eaLnBrk="1" hangingPunct="1"/>
              <a:t>6</a:t>
            </a:fld>
            <a:endParaRPr lang="" altLang="en-US" sz="16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DC5D356-A8D2-15BB-90BF-770A93F4A39C}"/>
              </a:ext>
            </a:extLst>
          </p:cNvPr>
          <p:cNvSpPr txBox="1"/>
          <p:nvPr/>
        </p:nvSpPr>
        <p:spPr>
          <a:xfrm>
            <a:off x="1055650" y="188775"/>
            <a:ext cx="9936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Force Decomposition: impulse theory 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4" descr="“vortex street”的图片搜索结果">
            <a:extLst>
              <a:ext uri="{FF2B5EF4-FFF2-40B4-BE49-F238E27FC236}">
                <a16:creationId xmlns:a16="http://schemas.microsoft.com/office/drawing/2014/main" id="{3856CA3E-D2AF-375E-86AF-70AEB55D0C2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92" y="1754317"/>
            <a:ext cx="216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E784480-2441-C819-0582-6C10075C12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2" t="18526" r="14550" b="17756"/>
          <a:stretch>
            <a:fillRect/>
          </a:stretch>
        </p:blipFill>
        <p:spPr bwMode="auto">
          <a:xfrm>
            <a:off x="888692" y="2990399"/>
            <a:ext cx="2160000" cy="1027047"/>
          </a:xfrm>
          <a:custGeom>
            <a:avLst/>
            <a:gdLst>
              <a:gd name="connsiteX0" fmla="*/ 0 w 1761884"/>
              <a:gd name="connsiteY0" fmla="*/ 0 h 688146"/>
              <a:gd name="connsiteX1" fmla="*/ 1761884 w 1761884"/>
              <a:gd name="connsiteY1" fmla="*/ 0 h 688146"/>
              <a:gd name="connsiteX2" fmla="*/ 1761884 w 1761884"/>
              <a:gd name="connsiteY2" fmla="*/ 688146 h 688146"/>
              <a:gd name="connsiteX3" fmla="*/ 0 w 1761884"/>
              <a:gd name="connsiteY3" fmla="*/ 688146 h 688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1884" h="688146">
                <a:moveTo>
                  <a:pt x="0" y="0"/>
                </a:moveTo>
                <a:lnTo>
                  <a:pt x="1761884" y="0"/>
                </a:lnTo>
                <a:lnTo>
                  <a:pt x="1761884" y="688146"/>
                </a:lnTo>
                <a:lnTo>
                  <a:pt x="0" y="688146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BA0213EB-101A-19EF-2EDA-6C016DF378A4}"/>
              </a:ext>
            </a:extLst>
          </p:cNvPr>
          <p:cNvGrpSpPr/>
          <p:nvPr/>
        </p:nvGrpSpPr>
        <p:grpSpPr>
          <a:xfrm>
            <a:off x="3863011" y="2038098"/>
            <a:ext cx="1803391" cy="1340900"/>
            <a:chOff x="323861" y="954710"/>
            <a:chExt cx="1803391" cy="1340900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2B2FDC76-F5C5-7AED-9D20-6FB26BEC3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861" y="1215610"/>
              <a:ext cx="1406476" cy="108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文本框 7">
                  <a:extLst>
                    <a:ext uri="{FF2B5EF4-FFF2-40B4-BE49-F238E27FC236}">
                      <a16:creationId xmlns:a16="http://schemas.microsoft.com/office/drawing/2014/main" id="{9A60BEAC-4211-C026-FC35-EF0508DB03A8}"/>
                    </a:ext>
                  </a:extLst>
                </p:cNvPr>
                <p:cNvSpPr txBox="1"/>
                <p:nvPr/>
              </p:nvSpPr>
              <p:spPr>
                <a:xfrm>
                  <a:off x="422064" y="954710"/>
                  <a:ext cx="624840" cy="3915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r>
                              <m:rPr>
                                <m:sty m:val="p"/>
                              </m:rPr>
                              <a:rPr lang="en-US" altLang="zh-CN" b="0" i="0" smtClean="0">
                                <a:latin typeface="Cambria Math" panose="02040503050406030204" pitchFamily="18" charset="0"/>
                              </a:rPr>
                              <m:t>con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mc:Choice>
          <mc:Fallback xmlns="">
            <p:sp>
              <p:nvSpPr>
                <p:cNvPr id="8" name="文本框 7">
                  <a:extLst>
                    <a:ext uri="{FF2B5EF4-FFF2-40B4-BE49-F238E27FC236}">
                      <a16:creationId xmlns:a16="http://schemas.microsoft.com/office/drawing/2014/main" id="{9A60BEAC-4211-C026-FC35-EF0508DB03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2064" y="954710"/>
                  <a:ext cx="624840" cy="391582"/>
                </a:xfrm>
                <a:prstGeom prst="rect">
                  <a:avLst/>
                </a:prstGeom>
                <a:blipFill>
                  <a:blip r:embed="rId6"/>
                  <a:stretch>
                    <a:fillRect r="-980" b="-923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文本框 8">
                  <a:extLst>
                    <a:ext uri="{FF2B5EF4-FFF2-40B4-BE49-F238E27FC236}">
                      <a16:creationId xmlns:a16="http://schemas.microsoft.com/office/drawing/2014/main" id="{44B2959C-106B-64C1-A9CA-39DA195A2E65}"/>
                    </a:ext>
                  </a:extLst>
                </p:cNvPr>
                <p:cNvSpPr txBox="1"/>
                <p:nvPr/>
              </p:nvSpPr>
              <p:spPr>
                <a:xfrm>
                  <a:off x="1529828" y="1031609"/>
                  <a:ext cx="597424" cy="3915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r>
                              <m:rPr>
                                <m:sty m:val="p"/>
                              </m:rPr>
                              <a:rPr lang="en-US" altLang="zh-CN" b="0" i="0" smtClean="0">
                                <a:latin typeface="Cambria Math" panose="02040503050406030204" pitchFamily="18" charset="0"/>
                              </a:rPr>
                              <m:t>wk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mc:Choice>
          <mc:Fallback xmlns="">
            <p:sp>
              <p:nvSpPr>
                <p:cNvPr id="9" name="文本框 8">
                  <a:extLst>
                    <a:ext uri="{FF2B5EF4-FFF2-40B4-BE49-F238E27FC236}">
                      <a16:creationId xmlns:a16="http://schemas.microsoft.com/office/drawing/2014/main" id="{44B2959C-106B-64C1-A9CA-39DA195A2E6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9828" y="1031609"/>
                  <a:ext cx="597424" cy="391582"/>
                </a:xfrm>
                <a:prstGeom prst="rect">
                  <a:avLst/>
                </a:prstGeom>
                <a:blipFill>
                  <a:blip r:embed="rId7"/>
                  <a:stretch>
                    <a:fillRect b="-937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2B78415F-6491-0FFE-2830-42E9F1358328}"/>
                  </a:ext>
                </a:extLst>
              </p:cNvPr>
              <p:cNvSpPr txBox="1"/>
              <p:nvPr/>
            </p:nvSpPr>
            <p:spPr>
              <a:xfrm>
                <a:off x="6595827" y="2042996"/>
                <a:ext cx="4052648" cy="7537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𝑭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1" i="1" smtClean="0">
                                  <a:latin typeface="Cambria Math" panose="02040503050406030204" pitchFamily="18" charset="0"/>
                                </a:rPr>
                                <m:t>𝑰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b="0" i="0" smtClean="0">
                                  <a:latin typeface="Cambria Math" panose="02040503050406030204" pitchFamily="18" charset="0"/>
                                </a:rPr>
                                <m:t>con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dt</m:t>
                          </m:r>
                        </m:den>
                      </m:f>
                      <m:r>
                        <a:rPr lang="en-US" altLang="zh-CN" b="0" i="0" smtClean="0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supHide m:val="on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b="0" i="0" smtClean="0">
                                  <a:latin typeface="Cambria Math" panose="02040503050406030204" pitchFamily="18" charset="0"/>
                                </a:rPr>
                                <m:t>con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𝝎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𝒖</m:t>
                          </m:r>
                        </m:e>
                      </m:nary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𝑑𝑉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2B78415F-6491-0FFE-2830-42E9F13583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5827" y="2042996"/>
                <a:ext cx="4052648" cy="7537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EC1F415E-7960-DAE0-67F8-71834FB362F0}"/>
                  </a:ext>
                </a:extLst>
              </p:cNvPr>
              <p:cNvSpPr txBox="1"/>
              <p:nvPr/>
            </p:nvSpPr>
            <p:spPr>
              <a:xfrm>
                <a:off x="6620652" y="2864908"/>
                <a:ext cx="5030800" cy="6764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den>
                      </m:f>
                      <m:nary>
                        <m:naryPr>
                          <m:supHide m:val="on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  <m:sup/>
                        <m:e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×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1" i="1" smtClean="0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en-US" altLang="zh-CN" b="1" i="1" smtClean="0"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e>
                          </m:d>
                        </m:e>
                      </m:nary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𝑑𝑆</m:t>
                      </m:r>
                      <m:r>
                        <a:rPr lang="en-US" altLang="zh-CN" b="0" i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den>
                      </m:f>
                      <m:nary>
                        <m:naryPr>
                          <m:supHide m:val="on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  <m:sup/>
                        <m:e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𝒖</m:t>
                          </m:r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nary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𝑑𝑆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EC1F415E-7960-DAE0-67F8-71834FB362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0652" y="2864908"/>
                <a:ext cx="5030800" cy="67646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0C978096-85A8-2F4E-2918-8F19514670C6}"/>
                  </a:ext>
                </a:extLst>
              </p:cNvPr>
              <p:cNvSpPr txBox="1"/>
              <p:nvPr/>
            </p:nvSpPr>
            <p:spPr>
              <a:xfrm>
                <a:off x="628771" y="4221055"/>
                <a:ext cx="11083619" cy="20928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spcBef>
                    <a:spcPts val="600"/>
                  </a:spcBef>
                  <a:spcAft>
                    <a:spcPts val="600"/>
                  </a:spcAft>
                  <a:buSzPct val="80000"/>
                </a:pPr>
                <a:r>
                  <a:rPr lang="en-US" altLang="zh-CN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Theorem. </a:t>
                </a:r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  <a:buSzPct val="80000"/>
                </a:pPr>
                <a:r>
                  <a:rPr lang="en-US" altLang="zh-CN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When a body moves and deforms arbitrarily in an externally unbounded viscous fluid, if the wake consists of </a:t>
                </a:r>
                <a:r>
                  <a:rPr lang="en-US" altLang="zh-CN" sz="2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 set of discrete compact structures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, then except </a:t>
                </a:r>
                <a:r>
                  <a:rPr lang="en-US" altLang="zh-CN" sz="2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 driving mechanism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𝐹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𝜕</m:t>
                        </m:r>
                        <m:r>
                          <a:rPr lang="en-US" altLang="zh-C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, the force fluid reaction to the body’s motion exerts a force that can be solely determined by </a:t>
                </a:r>
                <a:r>
                  <a:rPr lang="en-US" altLang="zh-CN" sz="2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 rate of change of the impulse 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of the vortical structure still connecting to the body, along with the </a:t>
                </a:r>
                <a:r>
                  <a:rPr lang="en-US" altLang="zh-CN" sz="2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vortex force 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thereof.</a:t>
                </a:r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0C978096-85A8-2F4E-2918-8F19514670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771" y="4221055"/>
                <a:ext cx="11083619" cy="2092881"/>
              </a:xfrm>
              <a:prstGeom prst="rect">
                <a:avLst/>
              </a:prstGeom>
              <a:blipFill>
                <a:blip r:embed="rId10"/>
                <a:stretch>
                  <a:fillRect l="-550" t="-1163" r="-605" b="-436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文本框 19">
            <a:extLst>
              <a:ext uri="{FF2B5EF4-FFF2-40B4-BE49-F238E27FC236}">
                <a16:creationId xmlns:a16="http://schemas.microsoft.com/office/drawing/2014/main" id="{250C418B-4429-2EF7-532E-474C58305DFE}"/>
              </a:ext>
            </a:extLst>
          </p:cNvPr>
          <p:cNvSpPr txBox="1"/>
          <p:nvPr/>
        </p:nvSpPr>
        <p:spPr>
          <a:xfrm>
            <a:off x="7942435" y="6160047"/>
            <a:ext cx="60998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i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</a:t>
            </a:r>
            <a:r>
              <a:rPr lang="en-US" altLang="zh-CN" sz="14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Appl. Mech. Lett</a:t>
            </a:r>
            <a:r>
              <a:rPr lang="en-US" altLang="zh-CN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2017; </a:t>
            </a:r>
            <a:r>
              <a:rPr lang="en-US" altLang="zh-CN" sz="14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Phys. Fluids</a:t>
            </a:r>
            <a:r>
              <a:rPr lang="en-US" altLang="zh-CN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2018</a:t>
            </a:r>
            <a:endParaRPr lang="zh-CN" altLang="en-US" sz="1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341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>
            <a:extLst>
              <a:ext uri="{FF2B5EF4-FFF2-40B4-BE49-F238E27FC236}">
                <a16:creationId xmlns:a16="http://schemas.microsoft.com/office/drawing/2014/main" id="{0E67132B-70AB-B160-E929-9FB190755021}"/>
              </a:ext>
            </a:extLst>
          </p:cNvPr>
          <p:cNvSpPr txBox="1"/>
          <p:nvPr/>
        </p:nvSpPr>
        <p:spPr>
          <a:xfrm>
            <a:off x="407606" y="1224601"/>
            <a:ext cx="113767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SzPct val="80000"/>
              <a:buFont typeface="Wingdings" panose="05000000000000000000" pitchFamily="2" charset="2"/>
              <a:buChar char="p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Application: “</a:t>
            </a:r>
            <a:r>
              <a:rPr lang="en-US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Lighthill’s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Conjecture” about fish schooling</a:t>
            </a:r>
          </a:p>
        </p:txBody>
      </p:sp>
      <p:sp>
        <p:nvSpPr>
          <p:cNvPr id="11" name="灯片编号占位符 4">
            <a:extLst>
              <a:ext uri="{FF2B5EF4-FFF2-40B4-BE49-F238E27FC236}">
                <a16:creationId xmlns:a16="http://schemas.microsoft.com/office/drawing/2014/main" id="{F9180D4F-07FE-804C-0D9B-F938D42A9B47}"/>
              </a:ext>
            </a:extLst>
          </p:cNvPr>
          <p:cNvSpPr txBox="1">
            <a:spLocks/>
          </p:cNvSpPr>
          <p:nvPr/>
        </p:nvSpPr>
        <p:spPr>
          <a:xfrm>
            <a:off x="3432175" y="6492875"/>
            <a:ext cx="2844800" cy="365125"/>
          </a:xfrm>
          <a:prstGeom prst="rect">
            <a:avLst/>
          </a:prstGeom>
          <a:ln/>
        </p:spPr>
        <p:txBody>
          <a:bodyPr vert="horz" lIns="91431" tIns="45716" rIns="91431" bIns="45716" rtlCol="0" anchor="ctr" anchorCtr="0"/>
          <a:lstStyle>
            <a:defPPr>
              <a:defRPr lang="zh-CN"/>
            </a:defPPr>
            <a:lvl1pPr marL="0" lvl="0" indent="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609600" lvl="1" indent="-1524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1219200" lvl="2" indent="-3048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828800" lvl="3" indent="-4572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2438400" lvl="4" indent="-6096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/>
            <a:fld id="{9A0DB2DC-4C9A-4742-B13C-FB6460FD3503}" type="slidenum">
              <a:rPr lang="" altLang="en-US" sz="1600" smtClean="0">
                <a:solidFill>
                  <a:schemeClr val="bg1"/>
                </a:solidFill>
                <a:cs typeface="Arial" panose="020B0604020202020204" pitchFamily="34" charset="0"/>
              </a:rPr>
              <a:pPr algn="r" eaLnBrk="1" hangingPunct="1"/>
              <a:t>7</a:t>
            </a:fld>
            <a:endParaRPr lang="" altLang="en-US" sz="16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DC5D356-A8D2-15BB-90BF-770A93F4A39C}"/>
              </a:ext>
            </a:extLst>
          </p:cNvPr>
          <p:cNvSpPr txBox="1"/>
          <p:nvPr/>
        </p:nvSpPr>
        <p:spPr>
          <a:xfrm>
            <a:off x="1055650" y="188775"/>
            <a:ext cx="9936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Force Decomposition: impulse theory 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0EA82E99-DBCF-9F6F-DBBF-163B15BA87E8}"/>
              </a:ext>
            </a:extLst>
          </p:cNvPr>
          <p:cNvGrpSpPr/>
          <p:nvPr/>
        </p:nvGrpSpPr>
        <p:grpSpPr>
          <a:xfrm>
            <a:off x="449686" y="2118685"/>
            <a:ext cx="4320000" cy="1205886"/>
            <a:chOff x="6302897" y="3346521"/>
            <a:chExt cx="4320000" cy="1205886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A2314AFF-A0B2-2593-DD6E-58A7030190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2897" y="3347792"/>
              <a:ext cx="4320000" cy="120461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文本框 20">
                  <a:extLst>
                    <a:ext uri="{FF2B5EF4-FFF2-40B4-BE49-F238E27FC236}">
                      <a16:creationId xmlns:a16="http://schemas.microsoft.com/office/drawing/2014/main" id="{76808384-8C6E-C37B-C067-D0F349A5436C}"/>
                    </a:ext>
                  </a:extLst>
                </p:cNvPr>
                <p:cNvSpPr txBox="1"/>
                <p:nvPr/>
              </p:nvSpPr>
              <p:spPr>
                <a:xfrm>
                  <a:off x="6482913" y="3346521"/>
                  <a:ext cx="4068279" cy="2918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𝑅</m:t>
                        </m:r>
                        <m:sSub>
                          <m:sSubPr>
                            <m:ctrlPr>
                              <a:rPr lang="en-US" altLang="zh-CN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2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altLang="zh-CN" sz="12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=200, </m:t>
                        </m:r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=0.5, </m:t>
                        </m:r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=0.2, </m:t>
                        </m:r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=0.8</m:t>
                        </m:r>
                      </m:oMath>
                    </m:oMathPara>
                  </a14:m>
                  <a:endParaRPr lang="zh-CN" altLang="en-US" sz="1200" dirty="0"/>
                </a:p>
              </p:txBody>
            </p:sp>
          </mc:Choice>
          <mc:Fallback xmlns="">
            <p:sp>
              <p:nvSpPr>
                <p:cNvPr id="21" name="文本框 20">
                  <a:extLst>
                    <a:ext uri="{FF2B5EF4-FFF2-40B4-BE49-F238E27FC236}">
                      <a16:creationId xmlns:a16="http://schemas.microsoft.com/office/drawing/2014/main" id="{76808384-8C6E-C37B-C067-D0F349A5436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82913" y="3346521"/>
                  <a:ext cx="4068279" cy="291811"/>
                </a:xfrm>
                <a:prstGeom prst="rect">
                  <a:avLst/>
                </a:prstGeom>
                <a:blipFill>
                  <a:blip r:embed="rId4"/>
                  <a:stretch>
                    <a:fillRect b="-425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64372EB9-C47D-9311-FE88-191FD1C4BE3F}"/>
              </a:ext>
            </a:extLst>
          </p:cNvPr>
          <p:cNvGrpSpPr/>
          <p:nvPr/>
        </p:nvGrpSpPr>
        <p:grpSpPr>
          <a:xfrm>
            <a:off x="449687" y="3443648"/>
            <a:ext cx="4320000" cy="1204615"/>
            <a:chOff x="6302898" y="4671484"/>
            <a:chExt cx="4320000" cy="1204615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26FD39DD-4CA4-D4FA-B09B-C78591EA3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2898" y="4671484"/>
              <a:ext cx="4320000" cy="120461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文本框 18">
                  <a:extLst>
                    <a:ext uri="{FF2B5EF4-FFF2-40B4-BE49-F238E27FC236}">
                      <a16:creationId xmlns:a16="http://schemas.microsoft.com/office/drawing/2014/main" id="{D5638C0E-29DB-09A4-9344-FBB471752921}"/>
                    </a:ext>
                  </a:extLst>
                </p:cNvPr>
                <p:cNvSpPr txBox="1"/>
                <p:nvPr/>
              </p:nvSpPr>
              <p:spPr>
                <a:xfrm>
                  <a:off x="6482912" y="4698938"/>
                  <a:ext cx="4068280" cy="2918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𝑅</m:t>
                        </m:r>
                        <m:sSub>
                          <m:sSubPr>
                            <m:ctrlPr>
                              <a:rPr lang="en-US" altLang="zh-CN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2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altLang="zh-CN" sz="12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=200, </m:t>
                        </m:r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=0.2, </m:t>
                        </m:r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=0.2, </m:t>
                        </m:r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=3.0</m:t>
                        </m:r>
                      </m:oMath>
                    </m:oMathPara>
                  </a14:m>
                  <a:endParaRPr lang="zh-CN" altLang="en-US" sz="1200" dirty="0"/>
                </a:p>
              </p:txBody>
            </p:sp>
          </mc:Choice>
          <mc:Fallback xmlns="">
            <p:sp>
              <p:nvSpPr>
                <p:cNvPr id="19" name="文本框 18">
                  <a:extLst>
                    <a:ext uri="{FF2B5EF4-FFF2-40B4-BE49-F238E27FC236}">
                      <a16:creationId xmlns:a16="http://schemas.microsoft.com/office/drawing/2014/main" id="{D5638C0E-29DB-09A4-9344-FBB4717529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82912" y="4698938"/>
                  <a:ext cx="4068280" cy="291811"/>
                </a:xfrm>
                <a:prstGeom prst="rect">
                  <a:avLst/>
                </a:prstGeom>
                <a:blipFill>
                  <a:blip r:embed="rId6"/>
                  <a:stretch>
                    <a:fillRect b="-208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D2A31EA4-043E-741F-5329-C531F2DFAA80}"/>
              </a:ext>
            </a:extLst>
          </p:cNvPr>
          <p:cNvSpPr txBox="1"/>
          <p:nvPr/>
        </p:nvSpPr>
        <p:spPr>
          <a:xfrm>
            <a:off x="119585" y="4633328"/>
            <a:ext cx="52656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Evolution of vortical structures of two-plate system</a:t>
            </a:r>
            <a:endParaRPr lang="zh-CN" altLang="en-US" sz="14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C4745552-4924-8522-8ACE-F424E3C55F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8783" y="1701214"/>
            <a:ext cx="2880000" cy="3423127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69380BA-90AD-A4B6-5F92-0395C2C465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59278" y="1754474"/>
            <a:ext cx="2880000" cy="1426087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0C1FC168-8CDD-0360-3B41-AB618655DC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44291" y="3281318"/>
            <a:ext cx="3109975" cy="216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40C82482-7B59-B7F9-8F47-FDE36E071088}"/>
                  </a:ext>
                </a:extLst>
              </p:cNvPr>
              <p:cNvSpPr txBox="1"/>
              <p:nvPr/>
            </p:nvSpPr>
            <p:spPr>
              <a:xfrm>
                <a:off x="409736" y="5229125"/>
                <a:ext cx="1137679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SzPct val="80000"/>
                  <a:buFont typeface="Wingdings" panose="05000000000000000000" pitchFamily="2" charset="2"/>
                  <a:buChar char="p"/>
                </a:pP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“vortex slaloming” trajectory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enhance vortex generation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enhance thrust effect</a:t>
                </a:r>
              </a:p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SzPct val="80000"/>
                  <a:buFont typeface="Wingdings" panose="05000000000000000000" pitchFamily="2" charset="2"/>
                  <a:buChar char="p"/>
                </a:pP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“vortex locking” trajectory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reduce vortex generation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inhibit thrust effect</a:t>
                </a: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40C82482-7B59-B7F9-8F47-FDE36E0710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736" y="5229125"/>
                <a:ext cx="11376790" cy="861774"/>
              </a:xfrm>
              <a:prstGeom prst="rect">
                <a:avLst/>
              </a:prstGeom>
              <a:blipFill>
                <a:blip r:embed="rId10"/>
                <a:stretch>
                  <a:fillRect l="-214" t="-3546" b="-1276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本框 6">
            <a:extLst>
              <a:ext uri="{FF2B5EF4-FFF2-40B4-BE49-F238E27FC236}">
                <a16:creationId xmlns:a16="http://schemas.microsoft.com/office/drawing/2014/main" id="{6556F727-294A-1501-F49C-561CF542E6E3}"/>
              </a:ext>
            </a:extLst>
          </p:cNvPr>
          <p:cNvSpPr txBox="1"/>
          <p:nvPr/>
        </p:nvSpPr>
        <p:spPr>
          <a:xfrm>
            <a:off x="9624245" y="6185098"/>
            <a:ext cx="60998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Phys. Fluids</a:t>
            </a:r>
            <a:r>
              <a:rPr lang="en-US" altLang="zh-CN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2021, 2022</a:t>
            </a:r>
            <a:endParaRPr lang="zh-CN" altLang="en-US" sz="1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7526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0E67132B-70AB-B160-E929-9FB190755021}"/>
                  </a:ext>
                </a:extLst>
              </p:cNvPr>
              <p:cNvSpPr txBox="1"/>
              <p:nvPr/>
            </p:nvSpPr>
            <p:spPr>
              <a:xfrm>
                <a:off x="5899361" y="1532645"/>
                <a:ext cx="5560151" cy="1271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600"/>
                  </a:spcBef>
                  <a:buSzPct val="8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𝑭</m:t>
                      </m:r>
                      <m:d>
                        <m:dPr>
                          <m:ctrlPr>
                            <a:rPr lang="en-US" altLang="zh-CN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CN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CN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CN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  <m:sub>
                              <m:r>
                                <a:rPr lang="en-US" altLang="zh-CN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altLang="zh-CN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</m:e>
                      </m:nary>
                    </m:oMath>
                  </m:oMathPara>
                </a14:m>
                <a:endParaRPr lang="en-US" altLang="zh-CN" sz="1600" b="0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>
                  <a:spcBef>
                    <a:spcPts val="600"/>
                  </a:spcBef>
                  <a:buSzPct val="8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sz="16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𝑭</m:t>
                          </m:r>
                        </m:e>
                        <m:sub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𝑖</m:t>
                          </m:r>
                        </m:sub>
                      </m:sSub>
                      <m:r>
                        <a:rPr lang="en-US" altLang="zh-CN" sz="16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=−</m:t>
                      </m:r>
                      <m:nary>
                        <m:naryPr>
                          <m:supHide m:val="on"/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𝑓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lang="en-US" altLang="zh-CN" sz="16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𝒙</m:t>
                          </m:r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×</m:t>
                          </m:r>
                          <m:f>
                            <m:fPr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𝐷</m:t>
                              </m:r>
                              <m:sSub>
                                <m:sSubPr>
                                  <m:ctrlPr>
                                    <a:rPr lang="en-US" altLang="zh-CN" sz="1600" b="1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1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𝝎</m:t>
                                  </m:r>
                                </m:e>
                                <m:sub>
                                  <m:r>
                                    <a:rPr lang="en-US" altLang="zh-CN" sz="1600" b="1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𝒊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𝐷𝑡</m:t>
                              </m:r>
                            </m:den>
                          </m:f>
                        </m:e>
                      </m:nary>
                      <m:r>
                        <a:rPr lang="en-US" altLang="zh-CN" sz="16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nary>
                        <m:naryPr>
                          <m:supHide m:val="on"/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altLang="zh-CN" sz="1600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Σ</m:t>
                          </m:r>
                        </m:sub>
                        <m:sup/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(</m:t>
                          </m:r>
                          <m:r>
                            <a:rPr lang="en-US" altLang="zh-CN" sz="16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𝒙</m:t>
                          </m:r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𝜇</m:t>
                          </m:r>
                          <m:f>
                            <m:fPr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1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𝝎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𝜕</m:t>
                              </m:r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𝑛</m:t>
                              </m:r>
                            </m:den>
                          </m:f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𝜇</m:t>
                          </m:r>
                          <m:sSub>
                            <m:sSubPr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b="1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𝝎</m:t>
                              </m:r>
                            </m:e>
                            <m:sub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en-US" altLang="zh-CN" sz="16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𝒏</m:t>
                          </m:r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)</m:t>
                          </m:r>
                        </m:e>
                      </m:nary>
                      <m:r>
                        <a:rPr lang="en-US" altLang="zh-CN" sz="16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𝑑𝑆</m:t>
                      </m:r>
                    </m:oMath>
                  </m:oMathPara>
                </a14:m>
                <a:endParaRPr lang="en-US" altLang="zh-CN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0E67132B-70AB-B160-E929-9FB1907550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9361" y="1532645"/>
                <a:ext cx="5560151" cy="12713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灯片编号占位符 4">
            <a:extLst>
              <a:ext uri="{FF2B5EF4-FFF2-40B4-BE49-F238E27FC236}">
                <a16:creationId xmlns:a16="http://schemas.microsoft.com/office/drawing/2014/main" id="{F9180D4F-07FE-804C-0D9B-F938D42A9B47}"/>
              </a:ext>
            </a:extLst>
          </p:cNvPr>
          <p:cNvSpPr txBox="1">
            <a:spLocks/>
          </p:cNvSpPr>
          <p:nvPr/>
        </p:nvSpPr>
        <p:spPr>
          <a:xfrm>
            <a:off x="3432175" y="6492875"/>
            <a:ext cx="2844800" cy="365125"/>
          </a:xfrm>
          <a:prstGeom prst="rect">
            <a:avLst/>
          </a:prstGeom>
          <a:ln/>
        </p:spPr>
        <p:txBody>
          <a:bodyPr vert="horz" lIns="91431" tIns="45716" rIns="91431" bIns="45716" rtlCol="0" anchor="ctr" anchorCtr="0"/>
          <a:lstStyle>
            <a:defPPr>
              <a:defRPr lang="zh-CN"/>
            </a:defPPr>
            <a:lvl1pPr marL="0" lvl="0" indent="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609600" lvl="1" indent="-1524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1219200" lvl="2" indent="-3048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828800" lvl="3" indent="-4572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2438400" lvl="4" indent="-6096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/>
            <a:fld id="{9A0DB2DC-4C9A-4742-B13C-FB6460FD3503}" type="slidenum">
              <a:rPr lang="" altLang="en-US" sz="1600" smtClean="0">
                <a:solidFill>
                  <a:schemeClr val="bg1"/>
                </a:solidFill>
                <a:cs typeface="Arial" panose="020B0604020202020204" pitchFamily="34" charset="0"/>
              </a:rPr>
              <a:pPr algn="r" eaLnBrk="1" hangingPunct="1"/>
              <a:t>8</a:t>
            </a:fld>
            <a:endParaRPr lang="" altLang="en-US" sz="16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DC5D356-A8D2-15BB-90BF-770A93F4A39C}"/>
              </a:ext>
            </a:extLst>
          </p:cNvPr>
          <p:cNvSpPr txBox="1"/>
          <p:nvPr/>
        </p:nvSpPr>
        <p:spPr>
          <a:xfrm>
            <a:off x="1055650" y="188775"/>
            <a:ext cx="9936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Force Decomposition: impulse theory 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C5D1AF3-B07F-4413-C36A-17D4C7B27B6A}"/>
              </a:ext>
            </a:extLst>
          </p:cNvPr>
          <p:cNvSpPr txBox="1"/>
          <p:nvPr/>
        </p:nvSpPr>
        <p:spPr>
          <a:xfrm>
            <a:off x="407606" y="1224601"/>
            <a:ext cx="113767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SzPct val="80000"/>
              <a:buFont typeface="Wingdings" panose="05000000000000000000" pitchFamily="2" charset="2"/>
              <a:buChar char="p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Application: Force contributed by DMD modes </a:t>
            </a: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53253252-5E60-4F49-95FA-EF61E57563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026" y="3621348"/>
            <a:ext cx="5400000" cy="2483265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D5E41CA2-FDE4-9E9B-AE61-BD50DC5C45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675" y="2042946"/>
            <a:ext cx="3372123" cy="1080000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B24D81A2-CC56-85BA-42CC-04EED31857DD}"/>
              </a:ext>
            </a:extLst>
          </p:cNvPr>
          <p:cNvSpPr txBox="1"/>
          <p:nvPr/>
        </p:nvSpPr>
        <p:spPr>
          <a:xfrm>
            <a:off x="1537500" y="6165190"/>
            <a:ext cx="84467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Phys. Fluids</a:t>
            </a:r>
            <a:r>
              <a:rPr lang="en-US" altLang="zh-CN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2023, Editor’s pick</a:t>
            </a:r>
            <a:endParaRPr lang="zh-CN" altLang="en-US" sz="1400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74E12401-D101-3AC0-2A08-FEFEC753CF0E}"/>
                  </a:ext>
                </a:extLst>
              </p:cNvPr>
              <p:cNvSpPr txBox="1"/>
              <p:nvPr/>
            </p:nvSpPr>
            <p:spPr>
              <a:xfrm>
                <a:off x="839635" y="3197334"/>
                <a:ext cx="9345930" cy="3897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600" b="1" dirty="0">
                    <a:solidFill>
                      <a:srgbClr val="00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Cambria Math" panose="02040503050406030204" pitchFamily="18" charset="0"/>
                  </a:rPr>
                  <a:t>DMD</a:t>
                </a:r>
                <a14:m>
                  <m:oMath xmlns:m="http://schemas.openxmlformats.org/officeDocument/2006/math">
                    <m:r>
                      <a:rPr lang="en-US" altLang="zh-CN" sz="1600" b="1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: </m:t>
                    </m:r>
                    <m:sSub>
                      <m:sSubPr>
                        <m:ctrlPr>
                          <a:rPr lang="zh-CN" altLang="en-US" sz="1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1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𝝎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zh-CN" altLang="en-US" sz="1600" b="0" i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i</m:t>
                        </m:r>
                      </m:sub>
                    </m:sSub>
                    <m:r>
                      <a:rPr lang="zh-CN" altLang="en-US" sz="1600" b="0" i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zh-CN" altLang="en-US" sz="1600" b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𝚽𝚲</m:t>
                    </m:r>
                    <m:sSub>
                      <m:sSubPr>
                        <m:ctrlPr>
                          <a:rPr lang="zh-CN" altLang="en-US" sz="1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1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𝑾</m:t>
                        </m:r>
                      </m:e>
                      <m:sub>
                        <m:r>
                          <a:rPr lang="en-US" altLang="zh-CN" sz="1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sz="1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altLang="zh-CN" sz="1600" b="1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zh-CN" altLang="en-US" sz="1600" b="1" i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𝚽</m:t>
                    </m:r>
                    <m:sSup>
                      <m:sSupPr>
                        <m:ctrlPr>
                          <a:rPr lang="zh-CN" altLang="en-US" sz="1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1600" b="1" i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𝚲</m:t>
                        </m:r>
                      </m:e>
                      <m:sup>
                        <m:r>
                          <a:rPr lang="zh-CN" altLang="en-US" sz="1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𝒊</m:t>
                        </m:r>
                        <m:r>
                          <a:rPr lang="zh-CN" altLang="en-US" sz="1600" b="0" i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−1</m:t>
                        </m:r>
                      </m:sup>
                    </m:sSup>
                    <m:sSub>
                      <m:sSubPr>
                        <m:ctrlPr>
                          <a:rPr lang="zh-CN" altLang="en-US" sz="1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1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𝑾</m:t>
                        </m:r>
                      </m:e>
                      <m:sub>
                        <m:r>
                          <a:rPr lang="zh-CN" altLang="en-US" sz="1600" b="0" i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zh-CN" altLang="en-US" sz="1600" b="0" i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limLoc m:val="undOvr"/>
                        <m:ctrlPr>
                          <a:rPr lang="zh-CN" altLang="en-US" sz="1600" b="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zh-CN" altLang="en-US" sz="1600" b="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𝑗</m:t>
                        </m:r>
                        <m:r>
                          <a:rPr lang="zh-CN" altLang="en-US" sz="1600" b="0" i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zh-CN" altLang="en-US" sz="1600" b="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𝑚</m:t>
                        </m:r>
                      </m:sup>
                      <m:e>
                        <m:sSub>
                          <m:sSubPr>
                            <m:ctrlPr>
                              <a:rPr lang="zh-CN" altLang="en-US" sz="1600" b="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1600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MS Mincho" charset="0"/>
                                <a:cs typeface="Cambria Math" panose="02040503050406030204" pitchFamily="18" charset="0"/>
                              </a:rPr>
                              <m:t>𝝓</m:t>
                            </m:r>
                          </m:e>
                          <m:sub>
                            <m:r>
                              <a:rPr lang="zh-CN" altLang="en-US" sz="1600" b="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sSubSup>
                          <m:sSubSupPr>
                            <m:ctrlPr>
                              <a:rPr lang="zh-CN" altLang="en-US" sz="1600" b="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zh-CN" altLang="en-US" sz="1600" b="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MS Mincho" charset="0"/>
                                <a:cs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zh-CN" altLang="en-US" sz="1600" b="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zh-CN" altLang="en-US" sz="1600" b="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zh-CN" altLang="en-US" sz="1600" b="0" i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MS Mincho" charset="0"/>
                                <a:cs typeface="Cambria Math" panose="02040503050406030204" pitchFamily="18" charset="0"/>
                              </a:rPr>
                              <m:t>−1</m:t>
                            </m:r>
                          </m:sup>
                        </m:sSubSup>
                        <m:sSub>
                          <m:sSubPr>
                            <m:ctrlPr>
                              <a:rPr lang="zh-CN" altLang="en-US" sz="1600" b="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1600" b="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zh-CN" altLang="en-US" sz="1600" b="0" i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MS Mincho" charset="0"/>
                                <a:cs typeface="Cambria Math" panose="02040503050406030204" pitchFamily="18" charset="0"/>
                              </a:rPr>
                              <m:t>1,</m:t>
                            </m:r>
                            <m:r>
                              <a:rPr lang="zh-CN" altLang="en-US" sz="1600" b="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nary>
                  </m:oMath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74E12401-D101-3AC0-2A08-FEFEC753CF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635" y="3197334"/>
                <a:ext cx="9345930" cy="389787"/>
              </a:xfrm>
              <a:prstGeom prst="rect">
                <a:avLst/>
              </a:prstGeom>
              <a:blipFill>
                <a:blip r:embed="rId6"/>
                <a:stretch>
                  <a:fillRect l="-391" t="-89063" b="-1406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图片 34">
            <a:extLst>
              <a:ext uri="{FF2B5EF4-FFF2-40B4-BE49-F238E27FC236}">
                <a16:creationId xmlns:a16="http://schemas.microsoft.com/office/drawing/2014/main" id="{4099836F-2F02-B8BA-78D6-8186158FCB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5375" y="2864532"/>
            <a:ext cx="5173300" cy="18000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3FB94593-2492-193B-8FBF-9F4B3772A8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56025" y="4677597"/>
            <a:ext cx="2556000" cy="18000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4A5555D8-47EF-27B2-3F92-E47586B5ED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24890" y="4652198"/>
            <a:ext cx="2524444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8166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灯片编号占位符 4">
            <a:extLst>
              <a:ext uri="{FF2B5EF4-FFF2-40B4-BE49-F238E27FC236}">
                <a16:creationId xmlns:a16="http://schemas.microsoft.com/office/drawing/2014/main" id="{F9180D4F-07FE-804C-0D9B-F938D42A9B47}"/>
              </a:ext>
            </a:extLst>
          </p:cNvPr>
          <p:cNvSpPr txBox="1">
            <a:spLocks/>
          </p:cNvSpPr>
          <p:nvPr/>
        </p:nvSpPr>
        <p:spPr>
          <a:xfrm>
            <a:off x="3432175" y="6492875"/>
            <a:ext cx="2844800" cy="365125"/>
          </a:xfrm>
          <a:prstGeom prst="rect">
            <a:avLst/>
          </a:prstGeom>
          <a:ln/>
        </p:spPr>
        <p:txBody>
          <a:bodyPr vert="horz" lIns="91431" tIns="45716" rIns="91431" bIns="45716" rtlCol="0" anchor="ctr" anchorCtr="0"/>
          <a:lstStyle>
            <a:defPPr>
              <a:defRPr lang="zh-CN"/>
            </a:defPPr>
            <a:lvl1pPr marL="0" lvl="0" indent="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609600" lvl="1" indent="-1524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1219200" lvl="2" indent="-3048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828800" lvl="3" indent="-4572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2438400" lvl="4" indent="-60960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/>
            <a:fld id="{9A0DB2DC-4C9A-4742-B13C-FB6460FD3503}" type="slidenum">
              <a:rPr lang="" altLang="en-US" sz="1600" smtClean="0">
                <a:solidFill>
                  <a:schemeClr val="bg1"/>
                </a:solidFill>
                <a:cs typeface="Arial" panose="020B0604020202020204" pitchFamily="34" charset="0"/>
              </a:rPr>
              <a:pPr algn="r" eaLnBrk="1" hangingPunct="1"/>
              <a:t>9</a:t>
            </a:fld>
            <a:endParaRPr lang="" altLang="en-US" sz="16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DC5D356-A8D2-15BB-90BF-770A93F4A39C}"/>
              </a:ext>
            </a:extLst>
          </p:cNvPr>
          <p:cNvSpPr txBox="1"/>
          <p:nvPr/>
        </p:nvSpPr>
        <p:spPr>
          <a:xfrm>
            <a:off x="1055650" y="188775"/>
            <a:ext cx="9936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Force Decomposition: modified force element theory 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14">
                <a:extLst>
                  <a:ext uri="{FF2B5EF4-FFF2-40B4-BE49-F238E27FC236}">
                    <a16:creationId xmlns:a16="http://schemas.microsoft.com/office/drawing/2014/main" id="{F9E60003-E6DC-72E3-600F-27DED736C8AC}"/>
                  </a:ext>
                </a:extLst>
              </p:cNvPr>
              <p:cNvSpPr txBox="1"/>
              <p:nvPr/>
            </p:nvSpPr>
            <p:spPr>
              <a:xfrm>
                <a:off x="1577307" y="1665955"/>
                <a:ext cx="8417683" cy="5615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b>
                          <m:r>
                            <a:rPr lang="en-US" altLang="zh-CN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CN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altLang="zh-CN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𝑭</m:t>
                      </m:r>
                      <m:r>
                        <a:rPr lang="en-US" altLang="zh-CN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altLang="zh-CN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CN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CN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CN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CN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CN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  <m:r>
                            <a:rPr lang="en-US" altLang="zh-CN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altLang="zh-CN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altLang="zh-CN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𝑑𝑆</m:t>
                          </m:r>
                        </m:e>
                      </m:nary>
                      <m:r>
                        <a:rPr lang="en-US" altLang="zh-CN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supHide m:val="on"/>
                          <m:ctrlPr>
                            <a:rPr lang="en-US" altLang="zh-CN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CN" sz="1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CN" sz="1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altLang="zh-CN" sz="1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lang="en-US" altLang="zh-CN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altLang="zh-CN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  <m:sSub>
                            <m:sSubPr>
                              <m:ctrlPr>
                                <a:rPr lang="en-US" altLang="zh-CN" sz="1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CN" sz="1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CN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  <m:r>
                        <a:rPr lang="en-US" altLang="zh-CN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nary>
                        <m:naryPr>
                          <m:supHide m:val="on"/>
                          <m:ctrlPr>
                            <a:rPr lang="en-US" altLang="zh-CN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CN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CN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  <m:sup/>
                        <m:e>
                          <m:r>
                            <a:rPr lang="en-US" altLang="zh-CN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CN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CN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CN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altLang="zh-CN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sSup>
                            <m:sSupPr>
                              <m:ctrlPr>
                                <a:rPr lang="en-US" altLang="zh-CN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16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</m:e>
                            <m:sup>
                              <m:r>
                                <a:rPr lang="en-US" altLang="zh-CN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𝒖</m:t>
                          </m:r>
                          <m:r>
                            <a:rPr lang="en-US" altLang="zh-CN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𝑑𝑆</m:t>
                          </m:r>
                        </m:e>
                      </m:nary>
                      <m:r>
                        <a:rPr lang="en-US" altLang="zh-CN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US" altLang="zh-CN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nary>
                        <m:naryPr>
                          <m:supHide m:val="on"/>
                          <m:ctrlPr>
                            <a:rPr lang="en-US" altLang="zh-CN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CN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CN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  <m:sup/>
                        <m:e>
                          <m:r>
                            <a:rPr lang="en-US" altLang="zh-CN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altLang="zh-CN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altLang="zh-CN" sz="16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𝐃</m:t>
                          </m:r>
                          <m:r>
                            <a:rPr lang="en-US" altLang="zh-CN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altLang="zh-CN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b>
                              <m:r>
                                <a:rPr lang="en-US" altLang="zh-CN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CN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𝑑𝑆</m:t>
                          </m:r>
                        </m:e>
                      </m:nary>
                    </m:oMath>
                  </m:oMathPara>
                </a14:m>
                <a:endParaRPr lang="zh-CN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TextBox 14">
                <a:extLst>
                  <a:ext uri="{FF2B5EF4-FFF2-40B4-BE49-F238E27FC236}">
                    <a16:creationId xmlns:a16="http://schemas.microsoft.com/office/drawing/2014/main" id="{F9E60003-E6DC-72E3-600F-27DED736C8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7307" y="1665955"/>
                <a:ext cx="8417683" cy="5615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14">
            <a:extLst>
              <a:ext uri="{FF2B5EF4-FFF2-40B4-BE49-F238E27FC236}">
                <a16:creationId xmlns:a16="http://schemas.microsoft.com/office/drawing/2014/main" id="{D475B4ED-EC59-2A6B-0206-E6DDD5C8B5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1615" y="2753007"/>
            <a:ext cx="2160000" cy="1200234"/>
          </a:xfrm>
          <a:prstGeom prst="rect">
            <a:avLst/>
          </a:prstGeom>
        </p:spPr>
      </p:pic>
      <p:pic>
        <p:nvPicPr>
          <p:cNvPr id="9" name="Graphic 40">
            <a:extLst>
              <a:ext uri="{FF2B5EF4-FFF2-40B4-BE49-F238E27FC236}">
                <a16:creationId xmlns:a16="http://schemas.microsoft.com/office/drawing/2014/main" id="{7A5E45CC-3A61-1B9B-725D-A51310BF95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43795" y="2699854"/>
            <a:ext cx="1605517" cy="1440000"/>
          </a:xfrm>
          <a:prstGeom prst="rect">
            <a:avLst/>
          </a:prstGeom>
        </p:spPr>
      </p:pic>
      <p:pic>
        <p:nvPicPr>
          <p:cNvPr id="28" name="Picture 41">
            <a:extLst>
              <a:ext uri="{FF2B5EF4-FFF2-40B4-BE49-F238E27FC236}">
                <a16:creationId xmlns:a16="http://schemas.microsoft.com/office/drawing/2014/main" id="{5B8A8BDB-D898-B9AC-C483-9616554861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8080" y="2637830"/>
            <a:ext cx="2238323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CBAAFFE3-741C-1D07-193F-4CF27CB05D5E}"/>
              </a:ext>
            </a:extLst>
          </p:cNvPr>
          <p:cNvSpPr txBox="1"/>
          <p:nvPr/>
        </p:nvSpPr>
        <p:spPr>
          <a:xfrm>
            <a:off x="407606" y="1224601"/>
            <a:ext cx="113767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SzPct val="80000"/>
              <a:buFont typeface="Wingdings" panose="05000000000000000000" pitchFamily="2" charset="2"/>
              <a:buChar char="p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Application: “fast-close-slow-open” motion is beneficial for jellyfish-like propulsion 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B8FD3CA-D3B4-4C1E-2BCE-F01FDC9B59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7281" y="4221205"/>
            <a:ext cx="4773680" cy="2160000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CC9D9EB3-D50A-DDA6-7AC0-01EBBCD74341}"/>
              </a:ext>
            </a:extLst>
          </p:cNvPr>
          <p:cNvSpPr txBox="1"/>
          <p:nvPr/>
        </p:nvSpPr>
        <p:spPr>
          <a:xfrm>
            <a:off x="9336225" y="6165190"/>
            <a:ext cx="391045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Phys. Fluids</a:t>
            </a:r>
            <a:r>
              <a:rPr lang="en-US" altLang="zh-CN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2023, Featured</a:t>
            </a:r>
            <a:endParaRPr lang="zh-CN" altLang="en-US" sz="1400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E4840868-C4E2-2812-F2A5-7B062E7FF669}"/>
                  </a:ext>
                </a:extLst>
              </p:cNvPr>
              <p:cNvSpPr txBox="1"/>
              <p:nvPr/>
            </p:nvSpPr>
            <p:spPr>
              <a:xfrm>
                <a:off x="5447955" y="4582374"/>
                <a:ext cx="6552455" cy="17851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SzPct val="80000"/>
                  <a:buFont typeface="Wingdings" panose="05000000000000000000" pitchFamily="2" charset="2"/>
                  <a:buChar char="p"/>
                </a:pP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Repulsive force induced by the strain-rate field (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𝑄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&lt;0</m:t>
                    </m:r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) is the main driving force.</a:t>
                </a:r>
              </a:p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SzPct val="80000"/>
                  <a:buFont typeface="Wingdings" panose="05000000000000000000" pitchFamily="2" charset="2"/>
                  <a:buChar char="p"/>
                </a:pP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Capturing the previous vortex pair during the closing phase can significantly enhance the strain rate and the thrust.</a:t>
                </a:r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E4840868-C4E2-2812-F2A5-7B062E7FF6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7955" y="4582374"/>
                <a:ext cx="6552455" cy="1785104"/>
              </a:xfrm>
              <a:prstGeom prst="rect">
                <a:avLst/>
              </a:prstGeom>
              <a:blipFill>
                <a:blip r:embed="rId9"/>
                <a:stretch>
                  <a:fillRect l="-372" t="-1706" r="-3349" b="-546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320396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51e594f4-aca0-4c3f-bc93-5c1fa96642fb"/>
  <p:tag name="COMMONDATA" val="eyJoZGlkIjoiMWIzMWQxMDNhZTc5Yzk5MjBjN2I3ZTcyMmQwYTIwNDAifQ=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6.25"/>
  <p:tag name="ORIGINALWIDTH" val="3569.25"/>
  <p:tag name="LATEXADDIN" val="\documentclass{article}&#10;\usepackage{amsmath,bm}&#10;\pagestyle{empty}&#10;\begin{document}&#10;&#10;\[\frac{\partial\phi^*_m(\bm{x},t)}{\partial t}+\bm{u}(\bm{x},t)\cdot&#10;\nabla \phi^*_m(\bm{x},t)=\varepsilon_{WENO}(\bm{x},t)\nabla^2\phi^*_m(\bm{x},t),~~t\geq0\]&#10;&#10;&#10;\end{document}"/>
  <p:tag name="IGUANATEXSIZE" val="20"/>
  <p:tag name="IGUANATEXCURSOR" val="184"/>
  <p:tag name="TRANSPARENCY" val="True"/>
  <p:tag name="FILENAME" val=""/>
  <p:tag name="INPUTTYPE" val="0"/>
  <p:tag name="LATEXENGINEID" val="0"/>
  <p:tag name="TEMPFOLDER" val="c:\temp\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6.25"/>
  <p:tag name="ORIGINALWIDTH" val="4269"/>
  <p:tag name="LATEXADDIN" val="\documentclass{article}&#10;\usepackage{amsmath,bm}&#10;\pagestyle{empty}&#10;\begin{document}&#10;&#10;\[\frac{\partial\phi_m(\bm{x},t;\tau)}{\partial t}+\bm{b}(\bm{x},t)\cdot&#10;\nabla \phi_m(\bm{x},t;\tau)=\varepsilon_{WENO}(\bm{x},t;\tau)\nabla^2\phi_m(\bm{x},t;\tau),~~0\leq\tau\leq T_\tau\]&#10;&#10;&#10;\end{document}"/>
  <p:tag name="IGUANATEXSIZE" val="20"/>
  <p:tag name="IGUANATEXCURSOR" val="190"/>
  <p:tag name="TRANSPARENCY" val="True"/>
  <p:tag name="FILENAME" val=""/>
  <p:tag name="INPUTTYPE" val="0"/>
  <p:tag name="LATEXENGINEID" val="0"/>
  <p:tag name="TEMPFOLDER" val="c:\temp\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5.25"/>
  <p:tag name="ORIGINALWIDTH" val="1395.75"/>
  <p:tag name="LATEXADDIN" val="\documentclass{article}&#10;\usepackage{amsmath,bm}&#10;\pagestyle{empty}&#10;\begin{document}&#10;&#10;\[\phi_m(\bm{x},t;\tau=0)=\phi^*_m(\bm{x},t)\]&#10;&#10;&#10;\end{document}"/>
  <p:tag name="IGUANATEXSIZE" val="20"/>
  <p:tag name="IGUANATEXCURSOR" val="99"/>
  <p:tag name="TRANSPARENCY" val="True"/>
  <p:tag name="FILENAME" val=""/>
  <p:tag name="INPUTTYPE" val="0"/>
  <p:tag name="LATEXENGINEID" val="0"/>
  <p:tag name="TEMPFOLDER" val="c:\temp\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16888</TotalTime>
  <Words>2639</Words>
  <Application>Microsoft Office PowerPoint</Application>
  <PresentationFormat>宽屏</PresentationFormat>
  <Paragraphs>411</Paragraphs>
  <Slides>34</Slides>
  <Notes>30</Notes>
  <HiddenSlides>5</HiddenSlides>
  <MMClips>6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46" baseType="lpstr">
      <vt:lpstr>等线</vt:lpstr>
      <vt:lpstr>等线</vt:lpstr>
      <vt:lpstr>等线 Light</vt:lpstr>
      <vt:lpstr>方正兰亭黑_GBK</vt:lpstr>
      <vt:lpstr>宋体</vt:lpstr>
      <vt:lpstr>微软雅黑</vt:lpstr>
      <vt:lpstr>Arial</vt:lpstr>
      <vt:lpstr>Calibri</vt:lpstr>
      <vt:lpstr>Cambria Math</vt:lpstr>
      <vt:lpstr>Times New Roman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Numerical Method</vt:lpstr>
      <vt:lpstr>PowerPoint 演示文稿</vt:lpstr>
      <vt:lpstr>PowerPoint 演示文稿</vt:lpstr>
    </vt:vector>
  </TitlesOfParts>
  <Company>Jabil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lil326</dc:creator>
  <cp:lastModifiedBy>林林 康</cp:lastModifiedBy>
  <cp:revision>1023</cp:revision>
  <dcterms:created xsi:type="dcterms:W3CDTF">2014-03-20T05:05:00Z</dcterms:created>
  <dcterms:modified xsi:type="dcterms:W3CDTF">2023-12-03T23:20:05Z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2052-11.1.0.12970</vt:lpwstr>
  </property>
  <property fmtid="{D5CDD505-2E9C-101B-9397-08002B2CF9AE}" pid="3" name="ICV">
    <vt:lpwstr>E0637ED6555B43D6AF8BE47BDB024BE8</vt:lpwstr>
  </property>
</Properties>
</file>