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85"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3305"/>
    <p:restoredTop sz="77386" autoAdjust="0"/>
  </p:normalViewPr>
  <p:slideViewPr>
    <p:cSldViewPr snapToGrid="0">
      <p:cViewPr varScale="1">
        <p:scale>
          <a:sx n="61" d="100"/>
          <a:sy n="61" d="100"/>
        </p:scale>
        <p:origin x="1512"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95943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451ec57e5d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451ec57e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586cd10a0_0_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586cd10a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4586cd10a0_0_2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4586cd10a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51ec57e5d_0_3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51ec57e5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4ca484a13_0_65: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4ca484a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PGM5</a:t>
            </a:r>
            <a:endParaRPr sz="2000">
              <a:solidFill>
                <a:schemeClr val="dk1"/>
              </a:solidFill>
              <a:latin typeface="Avenir"/>
              <a:ea typeface="Avenir"/>
              <a:cs typeface="Avenir"/>
              <a:sym typeface="Avenir"/>
            </a:endParaRPr>
          </a:p>
          <a:p>
            <a:pPr marL="457200" lvl="0" indent="-355600" algn="l" rtl="0">
              <a:spcBef>
                <a:spcPts val="0"/>
              </a:spcBef>
              <a:spcAft>
                <a:spcPts val="0"/>
              </a:spcAft>
              <a:buClr>
                <a:schemeClr val="dk1"/>
              </a:buClr>
              <a:buSzPts val="2000"/>
              <a:buFont typeface="Avenir"/>
              <a:buChar char="-"/>
            </a:pPr>
            <a:r>
              <a:rPr lang="en" sz="2000">
                <a:solidFill>
                  <a:schemeClr val="dk1"/>
                </a:solidFill>
                <a:latin typeface="Avenir"/>
                <a:ea typeface="Avenir"/>
                <a:cs typeface="Avenir"/>
                <a:sym typeface="Avenir"/>
              </a:rPr>
              <a:t>Generates similar results to LASSO</a:t>
            </a:r>
            <a:endParaRPr sz="2000">
              <a:solidFill>
                <a:schemeClr val="dk1"/>
              </a:solidFill>
              <a:latin typeface="Avenir"/>
              <a:ea typeface="Avenir"/>
              <a:cs typeface="Avenir"/>
              <a:sym typeface="Aveni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513384af3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513384af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Before I get into the machine learning part - I’d like to talk a bit more about sepsis, because it really is quite an interesting condition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Sepsis is the </a:t>
            </a:r>
            <a:r>
              <a:rPr lang="en-US" sz="1400" dirty="0" err="1" smtClean="0"/>
              <a:t>dysregulated</a:t>
            </a:r>
            <a:r>
              <a:rPr lang="en-US" sz="1400" dirty="0" smtClean="0"/>
              <a:t> host response to an infection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Previously, the long standing paradigm for understanding sepsis was that it was an inflammatory condition, and excessive inflammation caused septic shock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Now many groups, including ours, are suspecting that sepsis involves both sustained excessive inflammation and excessive immune suppression - and then this failure to return to normal homeostasis, which is the reason why peoples chances of mortality from</a:t>
            </a:r>
            <a:r>
              <a:rPr lang="en-US" sz="1400" baseline="0" dirty="0" smtClean="0"/>
              <a:t> any infection </a:t>
            </a:r>
            <a:r>
              <a:rPr lang="en-US" sz="1400" dirty="0" smtClean="0"/>
              <a:t>increases after sepsis, even if they live after the initial infection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The extent varies between individuals, the environment, and the pathogen one is infected with AND THIS makes sepsis an extremely heterogeneous condition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There are approximately 30 million cases a year, and 6 million deaths annually - and this number is only going to grow with the rise of antibiotic resistance.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sz="1400" dirty="0" smtClean="0"/>
              <a:t>And actually - it is believed that more than half of sepsis cases are not even reported. So this is a statistic from America, which shows that almost 400 K cases don’t get reported as sepsis - likely due to the heterogeneous nature of the condition</a:t>
            </a:r>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513384af3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513384af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So like I just mentioned, the condition is very heterogeneous - and this often prevents an accurate diagnosis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Clinical data indicates symptoms and outcomes are very diverse - with cases looking very different. Likely because sepsis can affect so many different body parts, like shown here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The definition of sepsis has also changed many times in the past - which also results in diagnoses being missed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This figure shows some commonly used definitions </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There is SIRS- which stands for Systemic Inflammatory Response Syndrome- but people are moving away from this because it assumes the condition is inflammatory in nature only </a:t>
            </a:r>
          </a:p>
          <a:p>
            <a:pPr marL="628650" marR="0" lvl="1"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Now the SOFA score is used often - which stands for Sequential Organ Failure Assessment - which assesses the performance of several organ systems.</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So for all the reasons I just discussed, a true diagnosis is often missed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So this means that patients could be sent home without being treated Or that antibiotics or the ICU is improperly used </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smtClean="0"/>
              <a:t>We feel that a diagnosis likely requires a genetic and/or clinical basis - because clinical data may</a:t>
            </a:r>
            <a:r>
              <a:rPr lang="en-US" baseline="0" dirty="0" smtClean="0"/>
              <a:t> not</a:t>
            </a:r>
            <a:r>
              <a:rPr lang="en-US" dirty="0" smtClean="0"/>
              <a:t> be enough</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513384af3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513384af3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So this forms the basis of my project - using gene expression and clinical metadata to predict the progression to sepsis and identify relevant features, which I will mainly be talking about today </a:t>
            </a:r>
          </a:p>
          <a:p>
            <a:pPr marL="171450" lvl="0" indent="-171450" algn="l" rtl="0">
              <a:spcBef>
                <a:spcPts val="0"/>
              </a:spcBef>
              <a:spcAft>
                <a:spcPts val="0"/>
              </a:spcAft>
              <a:buFontTx/>
              <a:buChar char="-"/>
            </a:pPr>
            <a:r>
              <a:rPr lang="en-US" dirty="0" smtClean="0"/>
              <a:t>We recruited 82 patients suspected of sepsis into our cohort in Australia, these patients were then retroactively classified as sepsis or no sepsis</a:t>
            </a:r>
          </a:p>
          <a:p>
            <a:pPr marL="171450" lvl="0" indent="-171450" algn="l" rtl="0">
              <a:spcBef>
                <a:spcPts val="0"/>
              </a:spcBef>
              <a:spcAft>
                <a:spcPts val="0"/>
              </a:spcAft>
              <a:buFontTx/>
              <a:buChar char="-"/>
            </a:pPr>
            <a:r>
              <a:rPr lang="en-US" dirty="0" smtClean="0"/>
              <a:t>And here, sepsis is a positive blood culture OR a SOFA score of 2 or more. Which resulted in 53 patients with sepsis and 29 without. </a:t>
            </a:r>
          </a:p>
          <a:p>
            <a:pPr marL="171450" lvl="0" indent="-171450" algn="l" rtl="0">
              <a:spcBef>
                <a:spcPts val="0"/>
              </a:spcBef>
              <a:spcAft>
                <a:spcPts val="0"/>
              </a:spcAft>
              <a:buFontTx/>
              <a:buChar char="-"/>
            </a:pPr>
            <a:r>
              <a:rPr lang="en-US" dirty="0" smtClean="0"/>
              <a:t>So here is a little timeline - we collected patients at this point, right at hospital admission. We collect </a:t>
            </a:r>
            <a:r>
              <a:rPr lang="en-US" dirty="0" err="1" smtClean="0"/>
              <a:t>alot</a:t>
            </a:r>
            <a:r>
              <a:rPr lang="en-US" dirty="0" smtClean="0"/>
              <a:t> of information- including clinical tests and triage measures. Like blood pressure, etc. We collected information about the patient throughout the stay - but for the purposes of this study, we only looked at the first 24 hours - since we want to be able to predict sepsis AS early as possible. Once patients start getting to this point - with organ failures - its pretty much pointless predicting sepsis cause we know they have sepsis! And of course, we collected blood for RNA-seq. And we are actually embarking on the largest sepsis study which uses RNA </a:t>
            </a:r>
            <a:r>
              <a:rPr lang="en-US" dirty="0" err="1" smtClean="0"/>
              <a:t>seq</a:t>
            </a:r>
            <a:r>
              <a:rPr lang="en-US" dirty="0" smtClean="0"/>
              <a:t> for gene expression measurement. And then using all these variables we performed machine learning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513384af3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513384af3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Now I am just going to go over what my workflow was: </a:t>
            </a:r>
          </a:p>
          <a:p>
            <a:pPr marL="171450" lvl="0" indent="-171450" algn="l" rtl="0">
              <a:spcBef>
                <a:spcPts val="0"/>
              </a:spcBef>
              <a:spcAft>
                <a:spcPts val="0"/>
              </a:spcAft>
              <a:buFontTx/>
              <a:buChar char="-"/>
            </a:pPr>
            <a:r>
              <a:rPr lang="en-US" dirty="0" smtClean="0"/>
              <a:t>Like I said, we performed RNA -sequencing and collected clinical data. </a:t>
            </a:r>
          </a:p>
          <a:p>
            <a:pPr marL="171450" lvl="0" indent="-171450" algn="l" rtl="0">
              <a:spcBef>
                <a:spcPts val="0"/>
              </a:spcBef>
              <a:spcAft>
                <a:spcPts val="0"/>
              </a:spcAft>
              <a:buFontTx/>
              <a:buChar char="-"/>
            </a:pPr>
            <a:r>
              <a:rPr lang="en-US" dirty="0" smtClean="0"/>
              <a:t>The RNA </a:t>
            </a:r>
            <a:r>
              <a:rPr lang="en-US" dirty="0" err="1" smtClean="0"/>
              <a:t>seq</a:t>
            </a:r>
            <a:r>
              <a:rPr lang="en-US" dirty="0" smtClean="0"/>
              <a:t> data </a:t>
            </a:r>
          </a:p>
          <a:p>
            <a:pPr marL="628650" lvl="1" indent="-171450" algn="l" rtl="0">
              <a:spcBef>
                <a:spcPts val="0"/>
              </a:spcBef>
              <a:spcAft>
                <a:spcPts val="0"/>
              </a:spcAft>
              <a:buFontTx/>
              <a:buChar char="-"/>
            </a:pPr>
            <a:r>
              <a:rPr lang="en-US" dirty="0" smtClean="0"/>
              <a:t>Aligned and reads were counted </a:t>
            </a:r>
          </a:p>
          <a:p>
            <a:pPr marL="628650" lvl="1" indent="-171450" algn="l" rtl="0">
              <a:spcBef>
                <a:spcPts val="0"/>
              </a:spcBef>
              <a:spcAft>
                <a:spcPts val="0"/>
              </a:spcAft>
              <a:buFontTx/>
              <a:buChar char="-"/>
            </a:pPr>
            <a:r>
              <a:rPr lang="en-US" dirty="0" smtClean="0"/>
              <a:t>I filtered low count genes - because they really aren’t that important in a clinical setting and would be hard to measure </a:t>
            </a:r>
          </a:p>
          <a:p>
            <a:pPr marL="628650" lvl="1" indent="-171450" algn="l" rtl="0">
              <a:spcBef>
                <a:spcPts val="0"/>
              </a:spcBef>
              <a:spcAft>
                <a:spcPts val="0"/>
              </a:spcAft>
              <a:buFontTx/>
              <a:buChar char="-"/>
            </a:pPr>
            <a:r>
              <a:rPr lang="en-US" dirty="0" smtClean="0"/>
              <a:t>I performed a variance stabilizing transformation because RNA-</a:t>
            </a:r>
            <a:r>
              <a:rPr lang="en-US" dirty="0" err="1" smtClean="0"/>
              <a:t>seq</a:t>
            </a:r>
            <a:r>
              <a:rPr lang="en-US" dirty="0" smtClean="0"/>
              <a:t> data is not </a:t>
            </a:r>
            <a:r>
              <a:rPr lang="en-US" dirty="0" err="1" smtClean="0"/>
              <a:t>homoskedastic</a:t>
            </a:r>
            <a:r>
              <a:rPr lang="en-US" dirty="0" smtClean="0"/>
              <a:t> - so the variance of each gene grows with the mean. So high count genes usually bias an analysis </a:t>
            </a:r>
          </a:p>
          <a:p>
            <a:pPr marL="628650" lvl="1" indent="-171450" algn="l" rtl="0">
              <a:spcBef>
                <a:spcPts val="0"/>
              </a:spcBef>
              <a:spcAft>
                <a:spcPts val="0"/>
              </a:spcAft>
              <a:buFontTx/>
              <a:buChar char="-"/>
            </a:pPr>
            <a:r>
              <a:rPr lang="en-US" dirty="0" smtClean="0"/>
              <a:t>I then determined the most variable genes and used genes with a variance of greater than 1 - which resulted in 1427 genes. </a:t>
            </a:r>
          </a:p>
          <a:p>
            <a:pPr marL="171450" lvl="0" indent="-171450" algn="l" rtl="0">
              <a:spcBef>
                <a:spcPts val="0"/>
              </a:spcBef>
              <a:spcAft>
                <a:spcPts val="0"/>
              </a:spcAft>
              <a:buFontTx/>
              <a:buChar char="-"/>
            </a:pPr>
            <a:r>
              <a:rPr lang="en-US" dirty="0" smtClean="0"/>
              <a:t>Then I created 3 different matrices - a counts one, a clinical metadata one, and a combined one </a:t>
            </a:r>
          </a:p>
          <a:p>
            <a:pPr marL="171450" lvl="0" indent="-171450" algn="l" rtl="0">
              <a:spcBef>
                <a:spcPts val="0"/>
              </a:spcBef>
              <a:spcAft>
                <a:spcPts val="0"/>
              </a:spcAft>
              <a:buFontTx/>
              <a:buChar char="-"/>
            </a:pPr>
            <a:r>
              <a:rPr lang="en-US" dirty="0" smtClean="0"/>
              <a:t>I performed a repeated 5 fold cross validation for model </a:t>
            </a:r>
            <a:r>
              <a:rPr lang="en-US" dirty="0" err="1" smtClean="0"/>
              <a:t>hyperparameter</a:t>
            </a:r>
            <a:r>
              <a:rPr lang="en-US" dirty="0" smtClean="0"/>
              <a:t> tuning using the R package Caret </a:t>
            </a:r>
          </a:p>
          <a:p>
            <a:pPr marL="171450" lvl="0" indent="-171450" algn="l" rtl="0">
              <a:spcBef>
                <a:spcPts val="0"/>
              </a:spcBef>
              <a:spcAft>
                <a:spcPts val="0"/>
              </a:spcAft>
              <a:buFontTx/>
              <a:buChar char="-"/>
            </a:pPr>
            <a:r>
              <a:rPr lang="en-US" dirty="0" smtClean="0"/>
              <a:t>And the models I used were: LASSO, ridge, elastic net, KNN, SVM, and Random Forest </a:t>
            </a:r>
          </a:p>
          <a:p>
            <a:pPr marL="628650" lvl="1" indent="-171450" algn="l" rtl="0">
              <a:spcBef>
                <a:spcPts val="0"/>
              </a:spcBef>
              <a:spcAft>
                <a:spcPts val="0"/>
              </a:spcAft>
              <a:buFontTx/>
              <a:buChar char="-"/>
            </a:pPr>
            <a:r>
              <a:rPr lang="en-US" dirty="0" smtClean="0"/>
              <a:t>So I selected various models to try out because they all have their strengths – whether that be predictive power, interpretability, feature selection, and handling of mixed data types </a:t>
            </a:r>
          </a:p>
          <a:p>
            <a:pPr marL="628650" lvl="1" indent="-171450" algn="l" rtl="0">
              <a:spcBef>
                <a:spcPts val="0"/>
              </a:spcBef>
              <a:spcAft>
                <a:spcPts val="0"/>
              </a:spcAft>
              <a:buFontTx/>
              <a:buChar char="-"/>
            </a:pPr>
            <a:r>
              <a:rPr lang="en-US" dirty="0" smtClean="0"/>
              <a:t>LASSO/ridge/elastic net are linear models with regularization (target value is expected to be a linear combination of the input variables) </a:t>
            </a:r>
          </a:p>
          <a:p>
            <a:pPr marL="628650" lvl="1" indent="-171450" algn="l" rtl="0">
              <a:spcBef>
                <a:spcPts val="0"/>
              </a:spcBef>
              <a:spcAft>
                <a:spcPts val="0"/>
              </a:spcAft>
              <a:buFontTx/>
              <a:buChar char="-"/>
            </a:pPr>
            <a:r>
              <a:rPr lang="en-US" dirty="0" smtClean="0"/>
              <a:t>KNN is used to identify training samples that are closest in distance to a new point, and predict a label from these </a:t>
            </a:r>
          </a:p>
          <a:p>
            <a:pPr marL="628650" lvl="1" indent="-171450" algn="l" rtl="0">
              <a:spcBef>
                <a:spcPts val="0"/>
              </a:spcBef>
              <a:spcAft>
                <a:spcPts val="0"/>
              </a:spcAft>
              <a:buFontTx/>
              <a:buChar char="-"/>
            </a:pPr>
            <a:r>
              <a:rPr lang="en-US" dirty="0" smtClean="0"/>
              <a:t>SVM is used to identify a decision function or boundary that separates classes </a:t>
            </a:r>
          </a:p>
          <a:p>
            <a:pPr marL="628650" lvl="1" indent="-171450" algn="l" rtl="0">
              <a:spcBef>
                <a:spcPts val="0"/>
              </a:spcBef>
              <a:spcAft>
                <a:spcPts val="0"/>
              </a:spcAft>
              <a:buFontTx/>
              <a:buChar char="-"/>
            </a:pPr>
            <a:r>
              <a:rPr lang="en-US" dirty="0" smtClean="0"/>
              <a:t>Random forest which uses hundreds of decision trees to classify </a:t>
            </a:r>
          </a:p>
          <a:p>
            <a:pPr marL="171450" lvl="0" indent="-171450" algn="l" rtl="0">
              <a:spcBef>
                <a:spcPts val="0"/>
              </a:spcBef>
              <a:spcAft>
                <a:spcPts val="0"/>
              </a:spcAft>
              <a:buFontTx/>
              <a:buChar char="-"/>
            </a:pPr>
            <a:r>
              <a:rPr lang="en-US" dirty="0" smtClean="0"/>
              <a:t>And finally, for feature importance, I again trained the model using all data and the best </a:t>
            </a:r>
            <a:r>
              <a:rPr lang="en-US" dirty="0" err="1" smtClean="0"/>
              <a:t>hyperparameters</a:t>
            </a:r>
            <a:r>
              <a:rPr lang="en-US" dirty="0" smtClean="0"/>
              <a:t> - today this is my main focus since I do not have a completely untouched validation cohort quite yet.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51ec57e5d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51ec57e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Like I said, I compared the methods using a repeated 5 fold cross validation </a:t>
            </a:r>
          </a:p>
          <a:p>
            <a:pPr marL="171450" lvl="0" indent="-171450" algn="l" rtl="0">
              <a:spcBef>
                <a:spcPts val="0"/>
              </a:spcBef>
              <a:spcAft>
                <a:spcPts val="0"/>
              </a:spcAft>
              <a:buFontTx/>
              <a:buChar char="-"/>
            </a:pPr>
            <a:r>
              <a:rPr lang="en-US" dirty="0" smtClean="0"/>
              <a:t>I compared their performance using the Area under the Receiver operator curve measure which represents the probability a classifier will rank a randomly chosen positive example higher than a negative one. </a:t>
            </a:r>
          </a:p>
          <a:p>
            <a:pPr marL="171450" lvl="0" indent="-171450" algn="l" rtl="0">
              <a:spcBef>
                <a:spcPts val="0"/>
              </a:spcBef>
              <a:spcAft>
                <a:spcPts val="0"/>
              </a:spcAft>
              <a:buFontTx/>
              <a:buChar char="-"/>
            </a:pPr>
            <a:r>
              <a:rPr lang="en-US" dirty="0" smtClean="0"/>
              <a:t>The linear models and the random forest seem to perform the best - with median AUCs of about 0.85, which is higher than many reported studies out,</a:t>
            </a:r>
            <a:r>
              <a:rPr lang="en-US" baseline="0" dirty="0" smtClean="0"/>
              <a:t> especially</a:t>
            </a:r>
            <a:r>
              <a:rPr lang="en-US" dirty="0" smtClean="0"/>
              <a:t> the</a:t>
            </a:r>
            <a:r>
              <a:rPr lang="en-US" baseline="0" dirty="0" smtClean="0"/>
              <a:t> microarray studies </a:t>
            </a:r>
          </a:p>
          <a:p>
            <a:pPr marL="171450" lvl="0" indent="-171450" algn="l" rtl="0">
              <a:spcBef>
                <a:spcPts val="0"/>
              </a:spcBef>
              <a:spcAft>
                <a:spcPts val="0"/>
              </a:spcAft>
              <a:buFontTx/>
              <a:buChar char="-"/>
            </a:pPr>
            <a:r>
              <a:rPr lang="en-US" baseline="0" dirty="0" smtClean="0"/>
              <a:t>Most notably, the clinical data models perform worse in the linear models and the count data performs better. Indicating they might need to be analyzed differently</a:t>
            </a:r>
          </a:p>
          <a:p>
            <a:pPr marL="171450" lvl="0" indent="-171450" algn="l" rtl="0">
              <a:spcBef>
                <a:spcPts val="0"/>
              </a:spcBef>
              <a:spcAft>
                <a:spcPts val="0"/>
              </a:spcAft>
              <a:buFontTx/>
              <a:buChar char="-"/>
            </a:pPr>
            <a:r>
              <a:rPr lang="en-US" baseline="0" dirty="0" smtClean="0"/>
              <a:t>The combined models does not appear to result in higher AUCs, simply performing as well as either the counts or clinical data. So possibly trying an ensemble method where we treat the data types separately, and obtain a prediction based on the two models may work better.</a:t>
            </a:r>
          </a:p>
          <a:p>
            <a:pPr marL="171450" lvl="0" indent="-171450" algn="l" rtl="0">
              <a:spcBef>
                <a:spcPts val="0"/>
              </a:spcBef>
              <a:spcAft>
                <a:spcPts val="0"/>
              </a:spcAft>
              <a:buFontTx/>
              <a:buChar char="-"/>
            </a:pPr>
            <a:r>
              <a:rPr lang="en-US" dirty="0" smtClean="0"/>
              <a:t>So, the models which resulted in the highest AUCs were Elastic net, LASSO, and Random Forest - so I will just go over the relevant features coming out of those models.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4ca484a13_4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44ca484a13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So looking at elastic net now. </a:t>
            </a:r>
          </a:p>
          <a:p>
            <a:pPr marL="171450" lvl="0" indent="-171450" algn="l" rtl="0">
              <a:spcBef>
                <a:spcPts val="0"/>
              </a:spcBef>
              <a:spcAft>
                <a:spcPts val="0"/>
              </a:spcAft>
              <a:buFontTx/>
              <a:buChar char="-"/>
            </a:pPr>
            <a:r>
              <a:rPr lang="en-US" dirty="0" smtClean="0"/>
              <a:t>I am assessing the importance of features using the coefficient of the feature - which is a simple measure which indicates how the change in a variable impacts a response </a:t>
            </a:r>
          </a:p>
          <a:p>
            <a:pPr marL="171450" lvl="0" indent="-171450" algn="l" rtl="0">
              <a:spcBef>
                <a:spcPts val="0"/>
              </a:spcBef>
              <a:spcAft>
                <a:spcPts val="0"/>
              </a:spcAft>
              <a:buFontTx/>
              <a:buChar char="-"/>
            </a:pPr>
            <a:r>
              <a:rPr lang="en-US" dirty="0" smtClean="0"/>
              <a:t>So here are the gene features and here are the clinical data features that are coming up and below the respective coefficient value. </a:t>
            </a:r>
          </a:p>
          <a:p>
            <a:pPr marL="171450" lvl="0" indent="-171450" algn="l" rtl="0">
              <a:spcBef>
                <a:spcPts val="0"/>
              </a:spcBef>
              <a:spcAft>
                <a:spcPts val="0"/>
              </a:spcAft>
              <a:buFontTx/>
              <a:buChar char="-"/>
            </a:pPr>
            <a:r>
              <a:rPr lang="en-US" dirty="0" smtClean="0"/>
              <a:t>So I know they are quite low, but considering the complexity and heterogeneity of the disease - I don’t expect any signal to be too high. </a:t>
            </a:r>
          </a:p>
          <a:p>
            <a:pPr marL="171450" lvl="0" indent="-171450" algn="l" rtl="0">
              <a:spcBef>
                <a:spcPts val="0"/>
              </a:spcBef>
              <a:spcAft>
                <a:spcPts val="0"/>
              </a:spcAft>
              <a:buFontTx/>
              <a:buChar char="-"/>
            </a:pPr>
            <a:r>
              <a:rPr lang="en-US" dirty="0" smtClean="0"/>
              <a:t>So we have about 40 genes coming up and 20 clinical variables coming up as important for the prediction of sepsis </a:t>
            </a:r>
          </a:p>
          <a:p>
            <a:pPr marL="171450" lvl="0" indent="-171450" algn="l" rtl="0">
              <a:spcBef>
                <a:spcPts val="0"/>
              </a:spcBef>
              <a:spcAft>
                <a:spcPts val="0"/>
              </a:spcAft>
              <a:buFontTx/>
              <a:buChar char="-"/>
            </a:pPr>
            <a:r>
              <a:rPr lang="en-US" dirty="0" smtClean="0"/>
              <a:t>Actually many of the genes we see coming up are implicated in sepsis - especially the S100 proteins (calcium binding proteins), SERPINA, and others </a:t>
            </a:r>
          </a:p>
          <a:p>
            <a:pPr marL="171450" lvl="0" indent="-171450" algn="l" rtl="0">
              <a:spcBef>
                <a:spcPts val="0"/>
              </a:spcBef>
              <a:spcAft>
                <a:spcPts val="0"/>
              </a:spcAft>
              <a:buFontTx/>
              <a:buChar char="-"/>
            </a:pPr>
            <a:r>
              <a:rPr lang="en-US" dirty="0" smtClean="0"/>
              <a:t>And the combined model resulted in similar features thus I didn’t include them</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4ca484a1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4ca484a1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LASSO features were a subset of Elastic net features, likely because it has a more stricter regularization </a:t>
            </a:r>
          </a:p>
          <a:p>
            <a:pPr marL="171450" lvl="0" indent="-171450" algn="l" rtl="0">
              <a:spcBef>
                <a:spcPts val="0"/>
              </a:spcBef>
              <a:spcAft>
                <a:spcPts val="0"/>
              </a:spcAft>
              <a:buFontTx/>
              <a:buChar char="-"/>
            </a:pPr>
            <a:r>
              <a:rPr lang="en-US" dirty="0" smtClean="0"/>
              <a:t>So right now, we are trying to delve a bit further into these features and assess their implications in sepsis </a:t>
            </a:r>
          </a:p>
          <a:p>
            <a:pPr marL="171450" lvl="0" indent="-171450" algn="l" rtl="0">
              <a:spcBef>
                <a:spcPts val="0"/>
              </a:spcBef>
              <a:spcAft>
                <a:spcPts val="0"/>
              </a:spcAft>
              <a:buFontTx/>
              <a:buChar char="-"/>
            </a:pPr>
            <a:r>
              <a:rPr lang="en-US" dirty="0" smtClean="0"/>
              <a:t>RNA </a:t>
            </a:r>
            <a:r>
              <a:rPr lang="en-US" dirty="0" err="1" smtClean="0"/>
              <a:t>seq</a:t>
            </a:r>
            <a:r>
              <a:rPr lang="en-US" dirty="0" smtClean="0"/>
              <a:t> features </a:t>
            </a:r>
          </a:p>
          <a:p>
            <a:pPr marL="628650" lvl="1" indent="-171450" algn="l" rtl="0">
              <a:spcBef>
                <a:spcPts val="0"/>
              </a:spcBef>
              <a:spcAft>
                <a:spcPts val="0"/>
              </a:spcAft>
              <a:buFontTx/>
              <a:buChar char="-"/>
            </a:pPr>
            <a:r>
              <a:rPr lang="en-US" dirty="0" smtClean="0"/>
              <a:t>METTL7B- </a:t>
            </a:r>
            <a:r>
              <a:rPr lang="en-US" dirty="0" err="1" smtClean="0"/>
              <a:t>methyltransferase</a:t>
            </a:r>
            <a:r>
              <a:rPr lang="en-US" dirty="0" smtClean="0"/>
              <a:t> – often </a:t>
            </a:r>
            <a:r>
              <a:rPr lang="en-US" dirty="0" err="1" smtClean="0"/>
              <a:t>upregulated</a:t>
            </a:r>
            <a:r>
              <a:rPr lang="en-US" dirty="0" smtClean="0"/>
              <a:t> in infectious conditions </a:t>
            </a:r>
          </a:p>
          <a:p>
            <a:pPr marL="628650" lvl="1" indent="-171450" algn="l" rtl="0">
              <a:spcBef>
                <a:spcPts val="0"/>
              </a:spcBef>
              <a:spcAft>
                <a:spcPts val="0"/>
              </a:spcAft>
              <a:buFontTx/>
              <a:buChar char="-"/>
            </a:pPr>
            <a:r>
              <a:rPr lang="en-US" dirty="0" smtClean="0"/>
              <a:t>IL5RA- interleukin 5 – seen to be actually protective during sepsis through the recruitment of neutrophils</a:t>
            </a:r>
          </a:p>
          <a:p>
            <a:pPr marL="628650" lvl="1" indent="-171450" algn="l" rtl="0">
              <a:spcBef>
                <a:spcPts val="0"/>
              </a:spcBef>
              <a:spcAft>
                <a:spcPts val="0"/>
              </a:spcAft>
              <a:buFontTx/>
              <a:buChar char="-"/>
            </a:pPr>
            <a:r>
              <a:rPr lang="en-US" dirty="0" smtClean="0"/>
              <a:t>KL- </a:t>
            </a:r>
            <a:r>
              <a:rPr lang="en-US" dirty="0" err="1" smtClean="0"/>
              <a:t>Klotho</a:t>
            </a:r>
            <a:r>
              <a:rPr lang="en-US" dirty="0" smtClean="0"/>
              <a:t> gene – </a:t>
            </a:r>
            <a:r>
              <a:rPr lang="en-US" dirty="0" err="1" smtClean="0"/>
              <a:t>allievates</a:t>
            </a:r>
            <a:r>
              <a:rPr lang="en-US" dirty="0" smtClean="0"/>
              <a:t> renal dysfunction in sepsis induced AKI </a:t>
            </a:r>
          </a:p>
          <a:p>
            <a:pPr marL="171450" lvl="0" indent="-171450" algn="l" rtl="0">
              <a:spcBef>
                <a:spcPts val="0"/>
              </a:spcBef>
              <a:spcAft>
                <a:spcPts val="0"/>
              </a:spcAft>
              <a:buFontTx/>
              <a:buChar char="-"/>
            </a:pPr>
            <a:r>
              <a:rPr lang="en-US" dirty="0" smtClean="0"/>
              <a:t>Clinical data features </a:t>
            </a:r>
          </a:p>
          <a:p>
            <a:pPr marL="628650" lvl="1" indent="-171450" algn="l" rtl="0">
              <a:spcBef>
                <a:spcPts val="0"/>
              </a:spcBef>
              <a:spcAft>
                <a:spcPts val="0"/>
              </a:spcAft>
              <a:buFontTx/>
              <a:buChar char="-"/>
            </a:pPr>
            <a:r>
              <a:rPr lang="en-US" dirty="0" smtClean="0"/>
              <a:t>Systolic blood pressure is important; which has been shown to actually predict sepsis mortality over 28 days</a:t>
            </a:r>
          </a:p>
          <a:p>
            <a:pPr marL="628650" lvl="1" indent="-171450" algn="l" rtl="0">
              <a:spcBef>
                <a:spcPts val="0"/>
              </a:spcBef>
              <a:spcAft>
                <a:spcPts val="0"/>
              </a:spcAft>
              <a:buFontTx/>
              <a:buChar char="-"/>
            </a:pPr>
            <a:r>
              <a:rPr lang="en-US" dirty="0" smtClean="0"/>
              <a:t>Bands which is a measure of neutrophil level, which increase during infectious states </a:t>
            </a:r>
          </a:p>
          <a:p>
            <a:pPr marL="628650" lvl="1" indent="-171450" algn="l" rtl="0">
              <a:spcBef>
                <a:spcPts val="0"/>
              </a:spcBef>
              <a:spcAft>
                <a:spcPts val="0"/>
              </a:spcAft>
              <a:buFontTx/>
              <a:buChar char="-"/>
            </a:pPr>
            <a:r>
              <a:rPr lang="en-US" dirty="0" smtClean="0"/>
              <a:t>CRP which right now is often used in hospitals as a sepsis checker because it measures if there is a bacterial infection </a:t>
            </a:r>
          </a:p>
          <a:p>
            <a:pPr marL="171450" lvl="0" indent="-171450" algn="l" rtl="0">
              <a:spcBef>
                <a:spcPts val="0"/>
              </a:spcBef>
              <a:spcAft>
                <a:spcPts val="0"/>
              </a:spcAft>
              <a:buFontTx/>
              <a:buChar char="-"/>
            </a:pPr>
            <a:r>
              <a:rPr lang="en-US" dirty="0" smtClean="0"/>
              <a:t>Again, the combined model resulted in similar features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4ca484a13_4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4ca484a13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Tx/>
              <a:buChar char="-"/>
            </a:pPr>
            <a:r>
              <a:rPr lang="en-US" dirty="0" smtClean="0"/>
              <a:t>Finally, I looked at Random Forest - and the importance of each feature was assessed by the mean decrease in </a:t>
            </a:r>
            <a:r>
              <a:rPr lang="en-US" dirty="0" err="1" smtClean="0"/>
              <a:t>Gini</a:t>
            </a:r>
            <a:r>
              <a:rPr lang="en-US" dirty="0" smtClean="0"/>
              <a:t> Index, which represents a features decrease in node impurity averaged over all trees in the forest </a:t>
            </a:r>
          </a:p>
          <a:p>
            <a:pPr marL="171450" lvl="0" indent="-171450" algn="l" rtl="0">
              <a:spcBef>
                <a:spcPts val="0"/>
              </a:spcBef>
              <a:spcAft>
                <a:spcPts val="0"/>
              </a:spcAft>
              <a:buFontTx/>
              <a:buChar char="-"/>
            </a:pPr>
            <a:r>
              <a:rPr lang="en-US" dirty="0" smtClean="0"/>
              <a:t>And node impurity are used in decision trees to assess how well a feature splits the classes </a:t>
            </a:r>
          </a:p>
          <a:p>
            <a:pPr marL="171450" lvl="0" indent="-171450" algn="l" rtl="0">
              <a:spcBef>
                <a:spcPts val="0"/>
              </a:spcBef>
              <a:spcAft>
                <a:spcPts val="0"/>
              </a:spcAft>
              <a:buFontTx/>
              <a:buChar char="-"/>
            </a:pPr>
            <a:r>
              <a:rPr lang="en-US" dirty="0" smtClean="0"/>
              <a:t>Very similar features are popping up, similar to the ones showing up in Elastic Net </a:t>
            </a:r>
          </a:p>
          <a:p>
            <a:pPr marL="171450" lvl="0" indent="-171450" algn="l" rtl="0">
              <a:spcBef>
                <a:spcPts val="0"/>
              </a:spcBef>
              <a:spcAft>
                <a:spcPts val="0"/>
              </a:spcAft>
              <a:buFontTx/>
              <a:buChar char="-"/>
            </a:pPr>
            <a:r>
              <a:rPr lang="en-US" dirty="0" smtClean="0"/>
              <a:t>Again, the combined model resulted in similar features </a:t>
            </a:r>
          </a:p>
          <a:p>
            <a:pPr marL="171450" lvl="0" indent="-171450" algn="l" rtl="0">
              <a:spcBef>
                <a:spcPts val="0"/>
              </a:spcBef>
              <a:spcAft>
                <a:spcPts val="0"/>
              </a:spcAft>
              <a:buFontTx/>
              <a:buChar char="-"/>
            </a:pPr>
            <a:r>
              <a:rPr lang="en-US" dirty="0" smtClean="0"/>
              <a:t>Most notably, without getting too into the biology - we noticed that these important genes are not inflammatory in nature despite being enriched in the initial 1400 genes.</a:t>
            </a:r>
          </a:p>
          <a:p>
            <a:pPr marL="171450" lvl="0" indent="-171450" algn="l" rtl="0">
              <a:spcBef>
                <a:spcPts val="0"/>
              </a:spcBef>
              <a:spcAft>
                <a:spcPts val="0"/>
              </a:spcAft>
              <a:buFontTx/>
              <a:buChar char="-"/>
            </a:pPr>
            <a:r>
              <a:rPr lang="en-US" dirty="0" smtClean="0"/>
              <a:t>This strengthens the cases that sepsis has concurrent inflammation and immune suppression, and possibly to differentiate sepsis we require NON INFLAMMATORY biomarkers</a:t>
            </a:r>
          </a:p>
          <a:p>
            <a:pPr marL="171450" lvl="0" indent="-171450" algn="l" rtl="0">
              <a:spcBef>
                <a:spcPts val="0"/>
              </a:spcBef>
              <a:spcAft>
                <a:spcPts val="0"/>
              </a:spcAft>
              <a:buFontTx/>
              <a:buChar char="-"/>
            </a:pPr>
            <a:r>
              <a:rPr lang="en-US" dirty="0" smtClean="0"/>
              <a:t>We are getting more sequencing data pretty soon, so I am hoping to validate these genes</a:t>
            </a:r>
          </a:p>
          <a:p>
            <a:pPr marL="171450" lvl="0" indent="-171450" algn="l" rtl="0">
              <a:spcBef>
                <a:spcPts val="0"/>
              </a:spcBef>
              <a:spcAft>
                <a:spcPts val="0"/>
              </a:spcAft>
              <a:buFontTx/>
              <a:buChar char="-"/>
            </a:pPr>
            <a:r>
              <a:rPr lang="en-US" dirty="0" smtClean="0"/>
              <a:t>Furthermore, I plan to validate these genes using publicly available microarray data, since that is all that is really available currently. So it will be interesting to see if the two technologies are compatible in that regard.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rtl="0">
              <a:spcBef>
                <a:spcPts val="0"/>
              </a:spcBef>
              <a:spcAft>
                <a:spcPts val="0"/>
              </a:spcAft>
              <a:buSzPts val="5200"/>
              <a:buFont typeface="Avenir"/>
              <a:buNone/>
              <a:defRPr sz="5200">
                <a:latin typeface="Avenir"/>
                <a:ea typeface="Avenir"/>
                <a:cs typeface="Avenir"/>
                <a:sym typeface="Aveni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Font typeface="Avenir"/>
              <a:buNone/>
              <a:defRPr sz="2800">
                <a:latin typeface="Avenir"/>
                <a:ea typeface="Avenir"/>
                <a:cs typeface="Avenir"/>
                <a:sym typeface="Aveni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Font typeface="Avenir"/>
              <a:buNone/>
              <a:defRPr sz="3600">
                <a:latin typeface="Avenir"/>
                <a:ea typeface="Avenir"/>
                <a:cs typeface="Avenir"/>
                <a:sym typeface="Aveni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Font typeface="Avenir"/>
              <a:buChar char="●"/>
              <a:defRPr>
                <a:latin typeface="Avenir"/>
                <a:ea typeface="Avenir"/>
                <a:cs typeface="Avenir"/>
                <a:sym typeface="Avenir"/>
              </a:defRPr>
            </a:lvl1pPr>
            <a:lvl2pPr marL="914400" lvl="1" indent="-317500" rtl="0">
              <a:spcBef>
                <a:spcPts val="1600"/>
              </a:spcBef>
              <a:spcAft>
                <a:spcPts val="0"/>
              </a:spcAft>
              <a:buSzPts val="1400"/>
              <a:buFont typeface="Avenir"/>
              <a:buChar char="○"/>
              <a:defRPr>
                <a:latin typeface="Avenir"/>
                <a:ea typeface="Avenir"/>
                <a:cs typeface="Avenir"/>
                <a:sym typeface="Avenir"/>
              </a:defRPr>
            </a:lvl2pPr>
            <a:lvl3pPr marL="1371600" lvl="2" indent="-317500" rtl="0">
              <a:spcBef>
                <a:spcPts val="1600"/>
              </a:spcBef>
              <a:spcAft>
                <a:spcPts val="0"/>
              </a:spcAft>
              <a:buSzPts val="1400"/>
              <a:buFont typeface="Avenir"/>
              <a:buChar char="■"/>
              <a:defRPr>
                <a:latin typeface="Avenir"/>
                <a:ea typeface="Avenir"/>
                <a:cs typeface="Avenir"/>
                <a:sym typeface="Aveni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6"/>
          <p:cNvSpPr txBox="1">
            <a:spLocks noGrp="1"/>
          </p:cNvSpPr>
          <p:nvPr>
            <p:ph type="title"/>
          </p:nvPr>
        </p:nvSpPr>
        <p:spPr>
          <a:xfrm>
            <a:off x="311700" y="328400"/>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Font typeface="Avenir"/>
              <a:buNone/>
              <a:defRPr>
                <a:latin typeface="Avenir"/>
                <a:ea typeface="Avenir"/>
                <a:cs typeface="Avenir"/>
                <a:sym typeface="Aveni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311708" y="992767"/>
            <a:ext cx="8520600" cy="2736900"/>
          </a:xfrm>
          <a:prstGeom prst="rect">
            <a:avLst/>
          </a:prstGeom>
        </p:spPr>
        <p:txBody>
          <a:bodyPr spcFirstLastPara="1" wrap="square" lIns="81525" tIns="81525" rIns="81525" bIns="81525" anchor="b" anchorCtr="0"/>
          <a:lstStyle>
            <a:lvl1pPr lvl="0" algn="ctr" rtl="0">
              <a:spcBef>
                <a:spcPts val="0"/>
              </a:spcBef>
              <a:spcAft>
                <a:spcPts val="0"/>
              </a:spcAft>
              <a:buSzPts val="4600"/>
              <a:buNone/>
              <a:defRPr sz="4600"/>
            </a:lvl1pPr>
            <a:lvl2pPr lvl="1" algn="ctr" rtl="0">
              <a:spcBef>
                <a:spcPts val="0"/>
              </a:spcBef>
              <a:spcAft>
                <a:spcPts val="0"/>
              </a:spcAft>
              <a:buSzPts val="4600"/>
              <a:buNone/>
              <a:defRPr sz="4600"/>
            </a:lvl2pPr>
            <a:lvl3pPr lvl="2" algn="ctr" rtl="0">
              <a:spcBef>
                <a:spcPts val="0"/>
              </a:spcBef>
              <a:spcAft>
                <a:spcPts val="0"/>
              </a:spcAft>
              <a:buSzPts val="4600"/>
              <a:buNone/>
              <a:defRPr sz="4600"/>
            </a:lvl3pPr>
            <a:lvl4pPr lvl="3" algn="ctr" rtl="0">
              <a:spcBef>
                <a:spcPts val="0"/>
              </a:spcBef>
              <a:spcAft>
                <a:spcPts val="0"/>
              </a:spcAft>
              <a:buSzPts val="4600"/>
              <a:buNone/>
              <a:defRPr sz="4600"/>
            </a:lvl4pPr>
            <a:lvl5pPr lvl="4" algn="ctr" rtl="0">
              <a:spcBef>
                <a:spcPts val="0"/>
              </a:spcBef>
              <a:spcAft>
                <a:spcPts val="0"/>
              </a:spcAft>
              <a:buSzPts val="4600"/>
              <a:buNone/>
              <a:defRPr sz="4600"/>
            </a:lvl5pPr>
            <a:lvl6pPr lvl="5" algn="ctr" rtl="0">
              <a:spcBef>
                <a:spcPts val="0"/>
              </a:spcBef>
              <a:spcAft>
                <a:spcPts val="0"/>
              </a:spcAft>
              <a:buSzPts val="4600"/>
              <a:buNone/>
              <a:defRPr sz="4600"/>
            </a:lvl6pPr>
            <a:lvl7pPr lvl="6" algn="ctr" rtl="0">
              <a:spcBef>
                <a:spcPts val="0"/>
              </a:spcBef>
              <a:spcAft>
                <a:spcPts val="0"/>
              </a:spcAft>
              <a:buSzPts val="4600"/>
              <a:buNone/>
              <a:defRPr sz="4600"/>
            </a:lvl7pPr>
            <a:lvl8pPr lvl="7" algn="ctr" rtl="0">
              <a:spcBef>
                <a:spcPts val="0"/>
              </a:spcBef>
              <a:spcAft>
                <a:spcPts val="0"/>
              </a:spcAft>
              <a:buSzPts val="4600"/>
              <a:buNone/>
              <a:defRPr sz="4600"/>
            </a:lvl8pPr>
            <a:lvl9pPr lvl="8" algn="ctr" rtl="0">
              <a:spcBef>
                <a:spcPts val="0"/>
              </a:spcBef>
              <a:spcAft>
                <a:spcPts val="0"/>
              </a:spcAft>
              <a:buSzPts val="4600"/>
              <a:buNone/>
              <a:defRPr sz="4600"/>
            </a:lvl9pPr>
          </a:lstStyle>
          <a:p>
            <a:endParaRPr/>
          </a:p>
        </p:txBody>
      </p:sp>
      <p:sp>
        <p:nvSpPr>
          <p:cNvPr id="101" name="Google Shape;101;p26"/>
          <p:cNvSpPr txBox="1">
            <a:spLocks noGrp="1"/>
          </p:cNvSpPr>
          <p:nvPr>
            <p:ph type="subTitle" idx="1"/>
          </p:nvPr>
        </p:nvSpPr>
        <p:spPr>
          <a:xfrm>
            <a:off x="311700" y="3778833"/>
            <a:ext cx="8520600" cy="1056900"/>
          </a:xfrm>
          <a:prstGeom prst="rect">
            <a:avLst/>
          </a:prstGeom>
        </p:spPr>
        <p:txBody>
          <a:bodyPr spcFirstLastPara="1" wrap="square" lIns="81525" tIns="81525" rIns="81525" bIns="81525" anchor="t" anchorCtr="0"/>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2" name="Google Shape;102;p26"/>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311700" y="2867800"/>
            <a:ext cx="8520600" cy="1122300"/>
          </a:xfrm>
          <a:prstGeom prst="rect">
            <a:avLst/>
          </a:prstGeom>
        </p:spPr>
        <p:txBody>
          <a:bodyPr spcFirstLastPara="1" wrap="square" lIns="81525" tIns="81525" rIns="81525" bIns="81525" anchor="ctr" anchorCtr="0"/>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105" name="Google Shape;105;p27"/>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311700" y="593367"/>
            <a:ext cx="8520600" cy="763500"/>
          </a:xfrm>
          <a:prstGeom prst="rect">
            <a:avLst/>
          </a:prstGeom>
        </p:spPr>
        <p:txBody>
          <a:bodyPr spcFirstLastPara="1" wrap="square" lIns="81525" tIns="81525" rIns="81525" bIns="81525" anchor="t" anchorCtr="0"/>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08" name="Google Shape;108;p28"/>
          <p:cNvSpPr txBox="1">
            <a:spLocks noGrp="1"/>
          </p:cNvSpPr>
          <p:nvPr>
            <p:ph type="body" idx="1"/>
          </p:nvPr>
        </p:nvSpPr>
        <p:spPr>
          <a:xfrm>
            <a:off x="311700" y="1536633"/>
            <a:ext cx="8520600" cy="4555200"/>
          </a:xfrm>
          <a:prstGeom prst="rect">
            <a:avLst/>
          </a:prstGeom>
        </p:spPr>
        <p:txBody>
          <a:bodyPr spcFirstLastPara="1" wrap="square" lIns="81525" tIns="81525" rIns="81525" bIns="81525" anchor="t" anchorCtr="0"/>
          <a:lstStyle>
            <a:lvl1pPr marL="457200" lvl="0" indent="-330200" rtl="0">
              <a:spcBef>
                <a:spcPts val="0"/>
              </a:spcBef>
              <a:spcAft>
                <a:spcPts val="0"/>
              </a:spcAft>
              <a:buSzPts val="1600"/>
              <a:buChar char="●"/>
              <a:defRPr/>
            </a:lvl1pPr>
            <a:lvl2pPr marL="914400" lvl="1" indent="-311150" rtl="0">
              <a:spcBef>
                <a:spcPts val="1400"/>
              </a:spcBef>
              <a:spcAft>
                <a:spcPts val="0"/>
              </a:spcAft>
              <a:buSzPts val="1300"/>
              <a:buChar char="○"/>
              <a:defRPr/>
            </a:lvl2pPr>
            <a:lvl3pPr marL="1371600" lvl="2" indent="-311150" rtl="0">
              <a:spcBef>
                <a:spcPts val="1400"/>
              </a:spcBef>
              <a:spcAft>
                <a:spcPts val="0"/>
              </a:spcAft>
              <a:buSzPts val="1300"/>
              <a:buChar char="■"/>
              <a:defRPr/>
            </a:lvl3pPr>
            <a:lvl4pPr marL="1828800" lvl="3" indent="-311150" rtl="0">
              <a:spcBef>
                <a:spcPts val="1400"/>
              </a:spcBef>
              <a:spcAft>
                <a:spcPts val="0"/>
              </a:spcAft>
              <a:buSzPts val="1300"/>
              <a:buChar char="●"/>
              <a:defRPr/>
            </a:lvl4pPr>
            <a:lvl5pPr marL="2286000" lvl="4" indent="-311150" rtl="0">
              <a:spcBef>
                <a:spcPts val="1400"/>
              </a:spcBef>
              <a:spcAft>
                <a:spcPts val="0"/>
              </a:spcAft>
              <a:buSzPts val="1300"/>
              <a:buChar char="○"/>
              <a:defRPr/>
            </a:lvl5pPr>
            <a:lvl6pPr marL="2743200" lvl="5" indent="-311150" rtl="0">
              <a:spcBef>
                <a:spcPts val="1400"/>
              </a:spcBef>
              <a:spcAft>
                <a:spcPts val="0"/>
              </a:spcAft>
              <a:buSzPts val="1300"/>
              <a:buChar char="■"/>
              <a:defRPr/>
            </a:lvl6pPr>
            <a:lvl7pPr marL="3200400" lvl="6" indent="-311150" rtl="0">
              <a:spcBef>
                <a:spcPts val="1400"/>
              </a:spcBef>
              <a:spcAft>
                <a:spcPts val="0"/>
              </a:spcAft>
              <a:buSzPts val="1300"/>
              <a:buChar char="●"/>
              <a:defRPr/>
            </a:lvl7pPr>
            <a:lvl8pPr marL="3657600" lvl="7" indent="-311150" rtl="0">
              <a:spcBef>
                <a:spcPts val="1400"/>
              </a:spcBef>
              <a:spcAft>
                <a:spcPts val="0"/>
              </a:spcAft>
              <a:buSzPts val="1300"/>
              <a:buChar char="○"/>
              <a:defRPr/>
            </a:lvl8pPr>
            <a:lvl9pPr marL="4114800" lvl="8" indent="-311150" rtl="0">
              <a:spcBef>
                <a:spcPts val="1400"/>
              </a:spcBef>
              <a:spcAft>
                <a:spcPts val="1400"/>
              </a:spcAft>
              <a:buSzPts val="1300"/>
              <a:buChar char="■"/>
              <a:defRPr/>
            </a:lvl9pPr>
          </a:lstStyle>
          <a:p>
            <a:endParaRPr/>
          </a:p>
        </p:txBody>
      </p:sp>
      <p:sp>
        <p:nvSpPr>
          <p:cNvPr id="109" name="Google Shape;109;p28"/>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11700" y="593367"/>
            <a:ext cx="8520600" cy="763500"/>
          </a:xfrm>
          <a:prstGeom prst="rect">
            <a:avLst/>
          </a:prstGeom>
        </p:spPr>
        <p:txBody>
          <a:bodyPr spcFirstLastPara="1" wrap="square" lIns="81525" tIns="81525" rIns="81525" bIns="81525" anchor="t" anchorCtr="0"/>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2" name="Google Shape;112;p29"/>
          <p:cNvSpPr txBox="1">
            <a:spLocks noGrp="1"/>
          </p:cNvSpPr>
          <p:nvPr>
            <p:ph type="body" idx="1"/>
          </p:nvPr>
        </p:nvSpPr>
        <p:spPr>
          <a:xfrm>
            <a:off x="311700" y="1536633"/>
            <a:ext cx="3999900" cy="4555200"/>
          </a:xfrm>
          <a:prstGeom prst="rect">
            <a:avLst/>
          </a:prstGeom>
        </p:spPr>
        <p:txBody>
          <a:bodyPr spcFirstLastPara="1" wrap="square" lIns="81525" tIns="81525" rIns="81525" bIns="81525" anchor="t" anchorCtr="0"/>
          <a:lstStyle>
            <a:lvl1pPr marL="457200" lvl="0" indent="-311150" rtl="0">
              <a:spcBef>
                <a:spcPts val="0"/>
              </a:spcBef>
              <a:spcAft>
                <a:spcPts val="0"/>
              </a:spcAft>
              <a:buSzPts val="1300"/>
              <a:buChar char="●"/>
              <a:defRPr sz="1300"/>
            </a:lvl1pPr>
            <a:lvl2pPr marL="914400" lvl="1" indent="-298450" rtl="0">
              <a:spcBef>
                <a:spcPts val="1400"/>
              </a:spcBef>
              <a:spcAft>
                <a:spcPts val="0"/>
              </a:spcAft>
              <a:buSzPts val="1100"/>
              <a:buChar char="○"/>
              <a:defRPr sz="1100"/>
            </a:lvl2pPr>
            <a:lvl3pPr marL="1371600" lvl="2" indent="-298450" rtl="0">
              <a:spcBef>
                <a:spcPts val="1400"/>
              </a:spcBef>
              <a:spcAft>
                <a:spcPts val="0"/>
              </a:spcAft>
              <a:buSzPts val="1100"/>
              <a:buChar char="■"/>
              <a:defRPr sz="1100"/>
            </a:lvl3pPr>
            <a:lvl4pPr marL="1828800" lvl="3" indent="-298450" rtl="0">
              <a:spcBef>
                <a:spcPts val="1400"/>
              </a:spcBef>
              <a:spcAft>
                <a:spcPts val="0"/>
              </a:spcAft>
              <a:buSzPts val="1100"/>
              <a:buChar char="●"/>
              <a:defRPr sz="1100"/>
            </a:lvl4pPr>
            <a:lvl5pPr marL="2286000" lvl="4" indent="-298450" rtl="0">
              <a:spcBef>
                <a:spcPts val="1400"/>
              </a:spcBef>
              <a:spcAft>
                <a:spcPts val="0"/>
              </a:spcAft>
              <a:buSzPts val="1100"/>
              <a:buChar char="○"/>
              <a:defRPr sz="1100"/>
            </a:lvl5pPr>
            <a:lvl6pPr marL="2743200" lvl="5" indent="-298450" rtl="0">
              <a:spcBef>
                <a:spcPts val="1400"/>
              </a:spcBef>
              <a:spcAft>
                <a:spcPts val="0"/>
              </a:spcAft>
              <a:buSzPts val="1100"/>
              <a:buChar char="■"/>
              <a:defRPr sz="1100"/>
            </a:lvl6pPr>
            <a:lvl7pPr marL="3200400" lvl="6" indent="-298450" rtl="0">
              <a:spcBef>
                <a:spcPts val="1400"/>
              </a:spcBef>
              <a:spcAft>
                <a:spcPts val="0"/>
              </a:spcAft>
              <a:buSzPts val="1100"/>
              <a:buChar char="●"/>
              <a:defRPr sz="1100"/>
            </a:lvl7pPr>
            <a:lvl8pPr marL="3657600" lvl="7" indent="-298450" rtl="0">
              <a:spcBef>
                <a:spcPts val="1400"/>
              </a:spcBef>
              <a:spcAft>
                <a:spcPts val="0"/>
              </a:spcAft>
              <a:buSzPts val="1100"/>
              <a:buChar char="○"/>
              <a:defRPr sz="1100"/>
            </a:lvl8pPr>
            <a:lvl9pPr marL="4114800" lvl="8" indent="-298450" rtl="0">
              <a:spcBef>
                <a:spcPts val="1400"/>
              </a:spcBef>
              <a:spcAft>
                <a:spcPts val="1400"/>
              </a:spcAft>
              <a:buSzPts val="1100"/>
              <a:buChar char="■"/>
              <a:defRPr sz="1100"/>
            </a:lvl9pPr>
          </a:lstStyle>
          <a:p>
            <a:endParaRPr/>
          </a:p>
        </p:txBody>
      </p:sp>
      <p:sp>
        <p:nvSpPr>
          <p:cNvPr id="113" name="Google Shape;113;p29"/>
          <p:cNvSpPr txBox="1">
            <a:spLocks noGrp="1"/>
          </p:cNvSpPr>
          <p:nvPr>
            <p:ph type="body" idx="2"/>
          </p:nvPr>
        </p:nvSpPr>
        <p:spPr>
          <a:xfrm>
            <a:off x="4832400" y="1536633"/>
            <a:ext cx="3999900" cy="4555200"/>
          </a:xfrm>
          <a:prstGeom prst="rect">
            <a:avLst/>
          </a:prstGeom>
        </p:spPr>
        <p:txBody>
          <a:bodyPr spcFirstLastPara="1" wrap="square" lIns="81525" tIns="81525" rIns="81525" bIns="81525" anchor="t" anchorCtr="0"/>
          <a:lstStyle>
            <a:lvl1pPr marL="457200" lvl="0" indent="-311150" rtl="0">
              <a:spcBef>
                <a:spcPts val="0"/>
              </a:spcBef>
              <a:spcAft>
                <a:spcPts val="0"/>
              </a:spcAft>
              <a:buSzPts val="1300"/>
              <a:buChar char="●"/>
              <a:defRPr sz="1300"/>
            </a:lvl1pPr>
            <a:lvl2pPr marL="914400" lvl="1" indent="-298450" rtl="0">
              <a:spcBef>
                <a:spcPts val="1400"/>
              </a:spcBef>
              <a:spcAft>
                <a:spcPts val="0"/>
              </a:spcAft>
              <a:buSzPts val="1100"/>
              <a:buChar char="○"/>
              <a:defRPr sz="1100"/>
            </a:lvl2pPr>
            <a:lvl3pPr marL="1371600" lvl="2" indent="-298450" rtl="0">
              <a:spcBef>
                <a:spcPts val="1400"/>
              </a:spcBef>
              <a:spcAft>
                <a:spcPts val="0"/>
              </a:spcAft>
              <a:buSzPts val="1100"/>
              <a:buChar char="■"/>
              <a:defRPr sz="1100"/>
            </a:lvl3pPr>
            <a:lvl4pPr marL="1828800" lvl="3" indent="-298450" rtl="0">
              <a:spcBef>
                <a:spcPts val="1400"/>
              </a:spcBef>
              <a:spcAft>
                <a:spcPts val="0"/>
              </a:spcAft>
              <a:buSzPts val="1100"/>
              <a:buChar char="●"/>
              <a:defRPr sz="1100"/>
            </a:lvl4pPr>
            <a:lvl5pPr marL="2286000" lvl="4" indent="-298450" rtl="0">
              <a:spcBef>
                <a:spcPts val="1400"/>
              </a:spcBef>
              <a:spcAft>
                <a:spcPts val="0"/>
              </a:spcAft>
              <a:buSzPts val="1100"/>
              <a:buChar char="○"/>
              <a:defRPr sz="1100"/>
            </a:lvl5pPr>
            <a:lvl6pPr marL="2743200" lvl="5" indent="-298450" rtl="0">
              <a:spcBef>
                <a:spcPts val="1400"/>
              </a:spcBef>
              <a:spcAft>
                <a:spcPts val="0"/>
              </a:spcAft>
              <a:buSzPts val="1100"/>
              <a:buChar char="■"/>
              <a:defRPr sz="1100"/>
            </a:lvl6pPr>
            <a:lvl7pPr marL="3200400" lvl="6" indent="-298450" rtl="0">
              <a:spcBef>
                <a:spcPts val="1400"/>
              </a:spcBef>
              <a:spcAft>
                <a:spcPts val="0"/>
              </a:spcAft>
              <a:buSzPts val="1100"/>
              <a:buChar char="●"/>
              <a:defRPr sz="1100"/>
            </a:lvl7pPr>
            <a:lvl8pPr marL="3657600" lvl="7" indent="-298450" rtl="0">
              <a:spcBef>
                <a:spcPts val="1400"/>
              </a:spcBef>
              <a:spcAft>
                <a:spcPts val="0"/>
              </a:spcAft>
              <a:buSzPts val="1100"/>
              <a:buChar char="○"/>
              <a:defRPr sz="1100"/>
            </a:lvl8pPr>
            <a:lvl9pPr marL="4114800" lvl="8" indent="-298450" rtl="0">
              <a:spcBef>
                <a:spcPts val="1400"/>
              </a:spcBef>
              <a:spcAft>
                <a:spcPts val="1400"/>
              </a:spcAft>
              <a:buSzPts val="1100"/>
              <a:buChar char="■"/>
              <a:defRPr sz="1100"/>
            </a:lvl9pPr>
          </a:lstStyle>
          <a:p>
            <a:endParaRPr/>
          </a:p>
        </p:txBody>
      </p:sp>
      <p:sp>
        <p:nvSpPr>
          <p:cNvPr id="114" name="Google Shape;114;p29"/>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311700" y="593367"/>
            <a:ext cx="8520600" cy="763500"/>
          </a:xfrm>
          <a:prstGeom prst="rect">
            <a:avLst/>
          </a:prstGeom>
        </p:spPr>
        <p:txBody>
          <a:bodyPr spcFirstLastPara="1" wrap="square" lIns="81525" tIns="81525" rIns="81525" bIns="81525" anchor="t" anchorCtr="0"/>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17" name="Google Shape;117;p30"/>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311700" y="740800"/>
            <a:ext cx="2808000" cy="1007700"/>
          </a:xfrm>
          <a:prstGeom prst="rect">
            <a:avLst/>
          </a:prstGeom>
        </p:spPr>
        <p:txBody>
          <a:bodyPr spcFirstLastPara="1" wrap="square" lIns="81525" tIns="81525" rIns="81525" bIns="81525" anchor="b" anchorCtr="0"/>
          <a:lstStyle>
            <a:lvl1pPr lvl="0" rtl="0">
              <a:spcBef>
                <a:spcPts val="0"/>
              </a:spcBef>
              <a:spcAft>
                <a:spcPts val="0"/>
              </a:spcAft>
              <a:buSzPts val="2100"/>
              <a:buNone/>
              <a:defRPr sz="2100"/>
            </a:lvl1pPr>
            <a:lvl2pPr lvl="1" rtl="0">
              <a:spcBef>
                <a:spcPts val="0"/>
              </a:spcBef>
              <a:spcAft>
                <a:spcPts val="0"/>
              </a:spcAft>
              <a:buSzPts val="2100"/>
              <a:buNone/>
              <a:defRPr sz="2100"/>
            </a:lvl2pPr>
            <a:lvl3pPr lvl="2" rtl="0">
              <a:spcBef>
                <a:spcPts val="0"/>
              </a:spcBef>
              <a:spcAft>
                <a:spcPts val="0"/>
              </a:spcAft>
              <a:buSzPts val="2100"/>
              <a:buNone/>
              <a:defRPr sz="2100"/>
            </a:lvl3pPr>
            <a:lvl4pPr lvl="3" rtl="0">
              <a:spcBef>
                <a:spcPts val="0"/>
              </a:spcBef>
              <a:spcAft>
                <a:spcPts val="0"/>
              </a:spcAft>
              <a:buSzPts val="2100"/>
              <a:buNone/>
              <a:defRPr sz="2100"/>
            </a:lvl4pPr>
            <a:lvl5pPr lvl="4" rtl="0">
              <a:spcBef>
                <a:spcPts val="0"/>
              </a:spcBef>
              <a:spcAft>
                <a:spcPts val="0"/>
              </a:spcAft>
              <a:buSzPts val="2100"/>
              <a:buNone/>
              <a:defRPr sz="2100"/>
            </a:lvl5pPr>
            <a:lvl6pPr lvl="5" rtl="0">
              <a:spcBef>
                <a:spcPts val="0"/>
              </a:spcBef>
              <a:spcAft>
                <a:spcPts val="0"/>
              </a:spcAft>
              <a:buSzPts val="2100"/>
              <a:buNone/>
              <a:defRPr sz="2100"/>
            </a:lvl6pPr>
            <a:lvl7pPr lvl="6" rtl="0">
              <a:spcBef>
                <a:spcPts val="0"/>
              </a:spcBef>
              <a:spcAft>
                <a:spcPts val="0"/>
              </a:spcAft>
              <a:buSzPts val="2100"/>
              <a:buNone/>
              <a:defRPr sz="2100"/>
            </a:lvl7pPr>
            <a:lvl8pPr lvl="7" rtl="0">
              <a:spcBef>
                <a:spcPts val="0"/>
              </a:spcBef>
              <a:spcAft>
                <a:spcPts val="0"/>
              </a:spcAft>
              <a:buSzPts val="2100"/>
              <a:buNone/>
              <a:defRPr sz="2100"/>
            </a:lvl8pPr>
            <a:lvl9pPr lvl="8" rtl="0">
              <a:spcBef>
                <a:spcPts val="0"/>
              </a:spcBef>
              <a:spcAft>
                <a:spcPts val="0"/>
              </a:spcAft>
              <a:buSzPts val="2100"/>
              <a:buNone/>
              <a:defRPr sz="2100"/>
            </a:lvl9pPr>
          </a:lstStyle>
          <a:p>
            <a:endParaRPr/>
          </a:p>
        </p:txBody>
      </p:sp>
      <p:sp>
        <p:nvSpPr>
          <p:cNvPr id="120" name="Google Shape;120;p31"/>
          <p:cNvSpPr txBox="1">
            <a:spLocks noGrp="1"/>
          </p:cNvSpPr>
          <p:nvPr>
            <p:ph type="body" idx="1"/>
          </p:nvPr>
        </p:nvSpPr>
        <p:spPr>
          <a:xfrm>
            <a:off x="311700" y="1852800"/>
            <a:ext cx="2808000" cy="4239300"/>
          </a:xfrm>
          <a:prstGeom prst="rect">
            <a:avLst/>
          </a:prstGeom>
        </p:spPr>
        <p:txBody>
          <a:bodyPr spcFirstLastPara="1" wrap="square" lIns="81525" tIns="81525" rIns="81525" bIns="81525" anchor="t" anchorCtr="0"/>
          <a:lstStyle>
            <a:lvl1pPr marL="457200" lvl="0" indent="-298450" rtl="0">
              <a:spcBef>
                <a:spcPts val="0"/>
              </a:spcBef>
              <a:spcAft>
                <a:spcPts val="0"/>
              </a:spcAft>
              <a:buSzPts val="1100"/>
              <a:buChar char="●"/>
              <a:defRPr sz="1100"/>
            </a:lvl1pPr>
            <a:lvl2pPr marL="914400" lvl="1" indent="-298450" rtl="0">
              <a:spcBef>
                <a:spcPts val="1400"/>
              </a:spcBef>
              <a:spcAft>
                <a:spcPts val="0"/>
              </a:spcAft>
              <a:buSzPts val="1100"/>
              <a:buChar char="○"/>
              <a:defRPr sz="1100"/>
            </a:lvl2pPr>
            <a:lvl3pPr marL="1371600" lvl="2" indent="-298450" rtl="0">
              <a:spcBef>
                <a:spcPts val="1400"/>
              </a:spcBef>
              <a:spcAft>
                <a:spcPts val="0"/>
              </a:spcAft>
              <a:buSzPts val="1100"/>
              <a:buChar char="■"/>
              <a:defRPr sz="1100"/>
            </a:lvl3pPr>
            <a:lvl4pPr marL="1828800" lvl="3" indent="-298450" rtl="0">
              <a:spcBef>
                <a:spcPts val="1400"/>
              </a:spcBef>
              <a:spcAft>
                <a:spcPts val="0"/>
              </a:spcAft>
              <a:buSzPts val="1100"/>
              <a:buChar char="●"/>
              <a:defRPr sz="1100"/>
            </a:lvl4pPr>
            <a:lvl5pPr marL="2286000" lvl="4" indent="-298450" rtl="0">
              <a:spcBef>
                <a:spcPts val="1400"/>
              </a:spcBef>
              <a:spcAft>
                <a:spcPts val="0"/>
              </a:spcAft>
              <a:buSzPts val="1100"/>
              <a:buChar char="○"/>
              <a:defRPr sz="1100"/>
            </a:lvl5pPr>
            <a:lvl6pPr marL="2743200" lvl="5" indent="-298450" rtl="0">
              <a:spcBef>
                <a:spcPts val="1400"/>
              </a:spcBef>
              <a:spcAft>
                <a:spcPts val="0"/>
              </a:spcAft>
              <a:buSzPts val="1100"/>
              <a:buChar char="■"/>
              <a:defRPr sz="1100"/>
            </a:lvl6pPr>
            <a:lvl7pPr marL="3200400" lvl="6" indent="-298450" rtl="0">
              <a:spcBef>
                <a:spcPts val="1400"/>
              </a:spcBef>
              <a:spcAft>
                <a:spcPts val="0"/>
              </a:spcAft>
              <a:buSzPts val="1100"/>
              <a:buChar char="●"/>
              <a:defRPr sz="1100"/>
            </a:lvl7pPr>
            <a:lvl8pPr marL="3657600" lvl="7" indent="-298450" rtl="0">
              <a:spcBef>
                <a:spcPts val="1400"/>
              </a:spcBef>
              <a:spcAft>
                <a:spcPts val="0"/>
              </a:spcAft>
              <a:buSzPts val="1100"/>
              <a:buChar char="○"/>
              <a:defRPr sz="1100"/>
            </a:lvl8pPr>
            <a:lvl9pPr marL="4114800" lvl="8" indent="-298450" rtl="0">
              <a:spcBef>
                <a:spcPts val="1400"/>
              </a:spcBef>
              <a:spcAft>
                <a:spcPts val="1400"/>
              </a:spcAft>
              <a:buSzPts val="1100"/>
              <a:buChar char="■"/>
              <a:defRPr sz="1100"/>
            </a:lvl9pPr>
          </a:lstStyle>
          <a:p>
            <a:endParaRPr/>
          </a:p>
        </p:txBody>
      </p:sp>
      <p:sp>
        <p:nvSpPr>
          <p:cNvPr id="121" name="Google Shape;121;p31"/>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490250" y="600200"/>
            <a:ext cx="6367800" cy="5454300"/>
          </a:xfrm>
          <a:prstGeom prst="rect">
            <a:avLst/>
          </a:prstGeom>
        </p:spPr>
        <p:txBody>
          <a:bodyPr spcFirstLastPara="1" wrap="square" lIns="81525" tIns="81525" rIns="81525" bIns="81525" anchor="ctr" anchorCtr="0"/>
          <a:lstStyle>
            <a:lvl1pPr lvl="0" rtl="0">
              <a:spcBef>
                <a:spcPts val="0"/>
              </a:spcBef>
              <a:spcAft>
                <a:spcPts val="0"/>
              </a:spcAft>
              <a:buSzPts val="4300"/>
              <a:buNone/>
              <a:defRPr sz="4300"/>
            </a:lvl1pPr>
            <a:lvl2pPr lvl="1" rtl="0">
              <a:spcBef>
                <a:spcPts val="0"/>
              </a:spcBef>
              <a:spcAft>
                <a:spcPts val="0"/>
              </a:spcAft>
              <a:buSzPts val="4300"/>
              <a:buNone/>
              <a:defRPr sz="4300"/>
            </a:lvl2pPr>
            <a:lvl3pPr lvl="2" rtl="0">
              <a:spcBef>
                <a:spcPts val="0"/>
              </a:spcBef>
              <a:spcAft>
                <a:spcPts val="0"/>
              </a:spcAft>
              <a:buSzPts val="4300"/>
              <a:buNone/>
              <a:defRPr sz="4300"/>
            </a:lvl3pPr>
            <a:lvl4pPr lvl="3" rtl="0">
              <a:spcBef>
                <a:spcPts val="0"/>
              </a:spcBef>
              <a:spcAft>
                <a:spcPts val="0"/>
              </a:spcAft>
              <a:buSzPts val="4300"/>
              <a:buNone/>
              <a:defRPr sz="4300"/>
            </a:lvl4pPr>
            <a:lvl5pPr lvl="4" rtl="0">
              <a:spcBef>
                <a:spcPts val="0"/>
              </a:spcBef>
              <a:spcAft>
                <a:spcPts val="0"/>
              </a:spcAft>
              <a:buSzPts val="4300"/>
              <a:buNone/>
              <a:defRPr sz="4300"/>
            </a:lvl5pPr>
            <a:lvl6pPr lvl="5" rtl="0">
              <a:spcBef>
                <a:spcPts val="0"/>
              </a:spcBef>
              <a:spcAft>
                <a:spcPts val="0"/>
              </a:spcAft>
              <a:buSzPts val="4300"/>
              <a:buNone/>
              <a:defRPr sz="4300"/>
            </a:lvl6pPr>
            <a:lvl7pPr lvl="6" rtl="0">
              <a:spcBef>
                <a:spcPts val="0"/>
              </a:spcBef>
              <a:spcAft>
                <a:spcPts val="0"/>
              </a:spcAft>
              <a:buSzPts val="4300"/>
              <a:buNone/>
              <a:defRPr sz="4300"/>
            </a:lvl7pPr>
            <a:lvl8pPr lvl="7" rtl="0">
              <a:spcBef>
                <a:spcPts val="0"/>
              </a:spcBef>
              <a:spcAft>
                <a:spcPts val="0"/>
              </a:spcAft>
              <a:buSzPts val="4300"/>
              <a:buNone/>
              <a:defRPr sz="4300"/>
            </a:lvl8pPr>
            <a:lvl9pPr lvl="8" rtl="0">
              <a:spcBef>
                <a:spcPts val="0"/>
              </a:spcBef>
              <a:spcAft>
                <a:spcPts val="0"/>
              </a:spcAft>
              <a:buSzPts val="4300"/>
              <a:buNone/>
              <a:defRPr sz="4300"/>
            </a:lvl9pPr>
          </a:lstStyle>
          <a:p>
            <a:endParaRPr/>
          </a:p>
        </p:txBody>
      </p:sp>
      <p:sp>
        <p:nvSpPr>
          <p:cNvPr id="124" name="Google Shape;124;p32"/>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33"/>
          <p:cNvSpPr/>
          <p:nvPr/>
        </p:nvSpPr>
        <p:spPr>
          <a:xfrm>
            <a:off x="4572000" y="-167"/>
            <a:ext cx="4572000" cy="6858000"/>
          </a:xfrm>
          <a:prstGeom prst="rect">
            <a:avLst/>
          </a:prstGeom>
          <a:solidFill>
            <a:schemeClr val="lt2"/>
          </a:solidFill>
          <a:ln>
            <a:noFill/>
          </a:ln>
        </p:spPr>
        <p:txBody>
          <a:bodyPr spcFirstLastPara="1" wrap="square" lIns="81525" tIns="81525" rIns="81525" bIns="81525" anchor="ctr" anchorCtr="0">
            <a:noAutofit/>
          </a:bodyPr>
          <a:lstStyle/>
          <a:p>
            <a:pPr marL="0" lvl="0" indent="0" algn="l" rtl="0">
              <a:spcBef>
                <a:spcPts val="0"/>
              </a:spcBef>
              <a:spcAft>
                <a:spcPts val="0"/>
              </a:spcAft>
              <a:buNone/>
            </a:pPr>
            <a:endParaRPr/>
          </a:p>
        </p:txBody>
      </p:sp>
      <p:sp>
        <p:nvSpPr>
          <p:cNvPr id="127" name="Google Shape;127;p33"/>
          <p:cNvSpPr txBox="1">
            <a:spLocks noGrp="1"/>
          </p:cNvSpPr>
          <p:nvPr>
            <p:ph type="title"/>
          </p:nvPr>
        </p:nvSpPr>
        <p:spPr>
          <a:xfrm>
            <a:off x="265500" y="1644233"/>
            <a:ext cx="4045200" cy="1976400"/>
          </a:xfrm>
          <a:prstGeom prst="rect">
            <a:avLst/>
          </a:prstGeom>
        </p:spPr>
        <p:txBody>
          <a:bodyPr spcFirstLastPara="1" wrap="square" lIns="81525" tIns="81525" rIns="81525" bIns="81525" anchor="b" anchorCtr="0"/>
          <a:lstStyle>
            <a:lvl1pPr lvl="0" algn="ctr" rtl="0">
              <a:spcBef>
                <a:spcPts val="0"/>
              </a:spcBef>
              <a:spcAft>
                <a:spcPts val="0"/>
              </a:spcAft>
              <a:buSzPts val="3700"/>
              <a:buNone/>
              <a:defRPr sz="3700"/>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endParaRPr/>
          </a:p>
        </p:txBody>
      </p:sp>
      <p:sp>
        <p:nvSpPr>
          <p:cNvPr id="128" name="Google Shape;128;p33"/>
          <p:cNvSpPr txBox="1">
            <a:spLocks noGrp="1"/>
          </p:cNvSpPr>
          <p:nvPr>
            <p:ph type="subTitle" idx="1"/>
          </p:nvPr>
        </p:nvSpPr>
        <p:spPr>
          <a:xfrm>
            <a:off x="265500" y="3737433"/>
            <a:ext cx="4045200" cy="1646700"/>
          </a:xfrm>
          <a:prstGeom prst="rect">
            <a:avLst/>
          </a:prstGeom>
        </p:spPr>
        <p:txBody>
          <a:bodyPr spcFirstLastPara="1" wrap="square" lIns="81525" tIns="81525" rIns="81525" bIns="81525" anchor="t" anchorCtr="0"/>
          <a:lstStyle>
            <a:lvl1pPr lvl="0" algn="ctr" rtl="0">
              <a:lnSpc>
                <a:spcPct val="100000"/>
              </a:lnSpc>
              <a:spcBef>
                <a:spcPts val="0"/>
              </a:spcBef>
              <a:spcAft>
                <a:spcPts val="0"/>
              </a:spcAft>
              <a:buSzPts val="1900"/>
              <a:buNone/>
              <a:defRPr sz="1900"/>
            </a:lvl1pPr>
            <a:lvl2pPr lvl="1" algn="ctr" rtl="0">
              <a:lnSpc>
                <a:spcPct val="100000"/>
              </a:lnSpc>
              <a:spcBef>
                <a:spcPts val="0"/>
              </a:spcBef>
              <a:spcAft>
                <a:spcPts val="0"/>
              </a:spcAft>
              <a:buSzPts val="1900"/>
              <a:buNone/>
              <a:defRPr sz="1900"/>
            </a:lvl2pPr>
            <a:lvl3pPr lvl="2" algn="ctr" rtl="0">
              <a:lnSpc>
                <a:spcPct val="100000"/>
              </a:lnSpc>
              <a:spcBef>
                <a:spcPts val="0"/>
              </a:spcBef>
              <a:spcAft>
                <a:spcPts val="0"/>
              </a:spcAft>
              <a:buSzPts val="1900"/>
              <a:buNone/>
              <a:defRPr sz="1900"/>
            </a:lvl3pPr>
            <a:lvl4pPr lvl="3" algn="ctr" rtl="0">
              <a:lnSpc>
                <a:spcPct val="100000"/>
              </a:lnSpc>
              <a:spcBef>
                <a:spcPts val="0"/>
              </a:spcBef>
              <a:spcAft>
                <a:spcPts val="0"/>
              </a:spcAft>
              <a:buSzPts val="1900"/>
              <a:buNone/>
              <a:defRPr sz="1900"/>
            </a:lvl4pPr>
            <a:lvl5pPr lvl="4" algn="ctr" rtl="0">
              <a:lnSpc>
                <a:spcPct val="100000"/>
              </a:lnSpc>
              <a:spcBef>
                <a:spcPts val="0"/>
              </a:spcBef>
              <a:spcAft>
                <a:spcPts val="0"/>
              </a:spcAft>
              <a:buSzPts val="1900"/>
              <a:buNone/>
              <a:defRPr sz="1900"/>
            </a:lvl5pPr>
            <a:lvl6pPr lvl="5" algn="ctr" rtl="0">
              <a:lnSpc>
                <a:spcPct val="100000"/>
              </a:lnSpc>
              <a:spcBef>
                <a:spcPts val="0"/>
              </a:spcBef>
              <a:spcAft>
                <a:spcPts val="0"/>
              </a:spcAft>
              <a:buSzPts val="1900"/>
              <a:buNone/>
              <a:defRPr sz="1900"/>
            </a:lvl6pPr>
            <a:lvl7pPr lvl="6" algn="ctr" rtl="0">
              <a:lnSpc>
                <a:spcPct val="100000"/>
              </a:lnSpc>
              <a:spcBef>
                <a:spcPts val="0"/>
              </a:spcBef>
              <a:spcAft>
                <a:spcPts val="0"/>
              </a:spcAft>
              <a:buSzPts val="1900"/>
              <a:buNone/>
              <a:defRPr sz="1900"/>
            </a:lvl7pPr>
            <a:lvl8pPr lvl="7" algn="ctr" rtl="0">
              <a:lnSpc>
                <a:spcPct val="100000"/>
              </a:lnSpc>
              <a:spcBef>
                <a:spcPts val="0"/>
              </a:spcBef>
              <a:spcAft>
                <a:spcPts val="0"/>
              </a:spcAft>
              <a:buSzPts val="1900"/>
              <a:buNone/>
              <a:defRPr sz="1900"/>
            </a:lvl8pPr>
            <a:lvl9pPr lvl="8" algn="ctr" rtl="0">
              <a:lnSpc>
                <a:spcPct val="100000"/>
              </a:lnSpc>
              <a:spcBef>
                <a:spcPts val="0"/>
              </a:spcBef>
              <a:spcAft>
                <a:spcPts val="0"/>
              </a:spcAft>
              <a:buSzPts val="1900"/>
              <a:buNone/>
              <a:defRPr sz="1900"/>
            </a:lvl9pPr>
          </a:lstStyle>
          <a:p>
            <a:endParaRPr/>
          </a:p>
        </p:txBody>
      </p:sp>
      <p:sp>
        <p:nvSpPr>
          <p:cNvPr id="129" name="Google Shape;129;p33"/>
          <p:cNvSpPr txBox="1">
            <a:spLocks noGrp="1"/>
          </p:cNvSpPr>
          <p:nvPr>
            <p:ph type="body" idx="2"/>
          </p:nvPr>
        </p:nvSpPr>
        <p:spPr>
          <a:xfrm>
            <a:off x="4939500" y="965433"/>
            <a:ext cx="3837000" cy="4926900"/>
          </a:xfrm>
          <a:prstGeom prst="rect">
            <a:avLst/>
          </a:prstGeom>
        </p:spPr>
        <p:txBody>
          <a:bodyPr spcFirstLastPara="1" wrap="square" lIns="81525" tIns="81525" rIns="81525" bIns="81525" anchor="ctr" anchorCtr="0"/>
          <a:lstStyle>
            <a:lvl1pPr marL="457200" lvl="0" indent="-330200" rtl="0">
              <a:spcBef>
                <a:spcPts val="0"/>
              </a:spcBef>
              <a:spcAft>
                <a:spcPts val="0"/>
              </a:spcAft>
              <a:buSzPts val="1600"/>
              <a:buChar char="●"/>
              <a:defRPr/>
            </a:lvl1pPr>
            <a:lvl2pPr marL="914400" lvl="1" indent="-311150" rtl="0">
              <a:spcBef>
                <a:spcPts val="1400"/>
              </a:spcBef>
              <a:spcAft>
                <a:spcPts val="0"/>
              </a:spcAft>
              <a:buSzPts val="1300"/>
              <a:buChar char="○"/>
              <a:defRPr/>
            </a:lvl2pPr>
            <a:lvl3pPr marL="1371600" lvl="2" indent="-311150" rtl="0">
              <a:spcBef>
                <a:spcPts val="1400"/>
              </a:spcBef>
              <a:spcAft>
                <a:spcPts val="0"/>
              </a:spcAft>
              <a:buSzPts val="1300"/>
              <a:buChar char="■"/>
              <a:defRPr/>
            </a:lvl3pPr>
            <a:lvl4pPr marL="1828800" lvl="3" indent="-311150" rtl="0">
              <a:spcBef>
                <a:spcPts val="1400"/>
              </a:spcBef>
              <a:spcAft>
                <a:spcPts val="0"/>
              </a:spcAft>
              <a:buSzPts val="1300"/>
              <a:buChar char="●"/>
              <a:defRPr/>
            </a:lvl4pPr>
            <a:lvl5pPr marL="2286000" lvl="4" indent="-311150" rtl="0">
              <a:spcBef>
                <a:spcPts val="1400"/>
              </a:spcBef>
              <a:spcAft>
                <a:spcPts val="0"/>
              </a:spcAft>
              <a:buSzPts val="1300"/>
              <a:buChar char="○"/>
              <a:defRPr/>
            </a:lvl5pPr>
            <a:lvl6pPr marL="2743200" lvl="5" indent="-311150" rtl="0">
              <a:spcBef>
                <a:spcPts val="1400"/>
              </a:spcBef>
              <a:spcAft>
                <a:spcPts val="0"/>
              </a:spcAft>
              <a:buSzPts val="1300"/>
              <a:buChar char="■"/>
              <a:defRPr/>
            </a:lvl6pPr>
            <a:lvl7pPr marL="3200400" lvl="6" indent="-311150" rtl="0">
              <a:spcBef>
                <a:spcPts val="1400"/>
              </a:spcBef>
              <a:spcAft>
                <a:spcPts val="0"/>
              </a:spcAft>
              <a:buSzPts val="1300"/>
              <a:buChar char="●"/>
              <a:defRPr/>
            </a:lvl7pPr>
            <a:lvl8pPr marL="3657600" lvl="7" indent="-311150" rtl="0">
              <a:spcBef>
                <a:spcPts val="1400"/>
              </a:spcBef>
              <a:spcAft>
                <a:spcPts val="0"/>
              </a:spcAft>
              <a:buSzPts val="1300"/>
              <a:buChar char="○"/>
              <a:defRPr/>
            </a:lvl8pPr>
            <a:lvl9pPr marL="4114800" lvl="8" indent="-311150" rtl="0">
              <a:spcBef>
                <a:spcPts val="1400"/>
              </a:spcBef>
              <a:spcAft>
                <a:spcPts val="1400"/>
              </a:spcAft>
              <a:buSzPts val="1300"/>
              <a:buChar char="■"/>
              <a:defRPr/>
            </a:lvl9pPr>
          </a:lstStyle>
          <a:p>
            <a:endParaRPr/>
          </a:p>
        </p:txBody>
      </p:sp>
      <p:sp>
        <p:nvSpPr>
          <p:cNvPr id="130" name="Google Shape;130;p33"/>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34"/>
          <p:cNvSpPr txBox="1">
            <a:spLocks noGrp="1"/>
          </p:cNvSpPr>
          <p:nvPr>
            <p:ph type="body" idx="1"/>
          </p:nvPr>
        </p:nvSpPr>
        <p:spPr>
          <a:xfrm>
            <a:off x="311700" y="5640767"/>
            <a:ext cx="5998800" cy="806700"/>
          </a:xfrm>
          <a:prstGeom prst="rect">
            <a:avLst/>
          </a:prstGeom>
        </p:spPr>
        <p:txBody>
          <a:bodyPr spcFirstLastPara="1" wrap="square" lIns="81525" tIns="81525" rIns="81525" bIns="81525" anchor="ctr" anchorCtr="0"/>
          <a:lstStyle>
            <a:lvl1pPr marL="457200" lvl="0" indent="-228600" rtl="0">
              <a:lnSpc>
                <a:spcPct val="100000"/>
              </a:lnSpc>
              <a:spcBef>
                <a:spcPts val="0"/>
              </a:spcBef>
              <a:spcAft>
                <a:spcPts val="0"/>
              </a:spcAft>
              <a:buSzPts val="1600"/>
              <a:buNone/>
              <a:defRPr/>
            </a:lvl1pPr>
          </a:lstStyle>
          <a:p>
            <a:endParaRPr/>
          </a:p>
        </p:txBody>
      </p:sp>
      <p:sp>
        <p:nvSpPr>
          <p:cNvPr id="133" name="Google Shape;133;p34"/>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35"/>
          <p:cNvSpPr txBox="1">
            <a:spLocks noGrp="1"/>
          </p:cNvSpPr>
          <p:nvPr>
            <p:ph type="title" hasCustomPrompt="1"/>
          </p:nvPr>
        </p:nvSpPr>
        <p:spPr>
          <a:xfrm>
            <a:off x="311700" y="1474833"/>
            <a:ext cx="8520600" cy="2618100"/>
          </a:xfrm>
          <a:prstGeom prst="rect">
            <a:avLst/>
          </a:prstGeom>
        </p:spPr>
        <p:txBody>
          <a:bodyPr spcFirstLastPara="1" wrap="square" lIns="81525" tIns="81525" rIns="81525" bIns="81525" anchor="b" anchorCtr="0"/>
          <a:lstStyle>
            <a:lvl1pPr lvl="0" algn="ctr" rtl="0">
              <a:spcBef>
                <a:spcPts val="0"/>
              </a:spcBef>
              <a:spcAft>
                <a:spcPts val="0"/>
              </a:spcAft>
              <a:buSzPts val="10700"/>
              <a:buNone/>
              <a:defRPr sz="10700"/>
            </a:lvl1pPr>
            <a:lvl2pPr lvl="1" algn="ctr" rtl="0">
              <a:spcBef>
                <a:spcPts val="0"/>
              </a:spcBef>
              <a:spcAft>
                <a:spcPts val="0"/>
              </a:spcAft>
              <a:buSzPts val="10700"/>
              <a:buNone/>
              <a:defRPr sz="10700"/>
            </a:lvl2pPr>
            <a:lvl3pPr lvl="2" algn="ctr" rtl="0">
              <a:spcBef>
                <a:spcPts val="0"/>
              </a:spcBef>
              <a:spcAft>
                <a:spcPts val="0"/>
              </a:spcAft>
              <a:buSzPts val="10700"/>
              <a:buNone/>
              <a:defRPr sz="10700"/>
            </a:lvl3pPr>
            <a:lvl4pPr lvl="3" algn="ctr" rtl="0">
              <a:spcBef>
                <a:spcPts val="0"/>
              </a:spcBef>
              <a:spcAft>
                <a:spcPts val="0"/>
              </a:spcAft>
              <a:buSzPts val="10700"/>
              <a:buNone/>
              <a:defRPr sz="10700"/>
            </a:lvl4pPr>
            <a:lvl5pPr lvl="4" algn="ctr" rtl="0">
              <a:spcBef>
                <a:spcPts val="0"/>
              </a:spcBef>
              <a:spcAft>
                <a:spcPts val="0"/>
              </a:spcAft>
              <a:buSzPts val="10700"/>
              <a:buNone/>
              <a:defRPr sz="10700"/>
            </a:lvl5pPr>
            <a:lvl6pPr lvl="5" algn="ctr" rtl="0">
              <a:spcBef>
                <a:spcPts val="0"/>
              </a:spcBef>
              <a:spcAft>
                <a:spcPts val="0"/>
              </a:spcAft>
              <a:buSzPts val="10700"/>
              <a:buNone/>
              <a:defRPr sz="10700"/>
            </a:lvl6pPr>
            <a:lvl7pPr lvl="6" algn="ctr" rtl="0">
              <a:spcBef>
                <a:spcPts val="0"/>
              </a:spcBef>
              <a:spcAft>
                <a:spcPts val="0"/>
              </a:spcAft>
              <a:buSzPts val="10700"/>
              <a:buNone/>
              <a:defRPr sz="10700"/>
            </a:lvl7pPr>
            <a:lvl8pPr lvl="7" algn="ctr" rtl="0">
              <a:spcBef>
                <a:spcPts val="0"/>
              </a:spcBef>
              <a:spcAft>
                <a:spcPts val="0"/>
              </a:spcAft>
              <a:buSzPts val="10700"/>
              <a:buNone/>
              <a:defRPr sz="10700"/>
            </a:lvl8pPr>
            <a:lvl9pPr lvl="8" algn="ctr" rtl="0">
              <a:spcBef>
                <a:spcPts val="0"/>
              </a:spcBef>
              <a:spcAft>
                <a:spcPts val="0"/>
              </a:spcAft>
              <a:buSzPts val="10700"/>
              <a:buNone/>
              <a:defRPr sz="10700"/>
            </a:lvl9pPr>
          </a:lstStyle>
          <a:p>
            <a:r>
              <a:t>xx%</a:t>
            </a:r>
          </a:p>
        </p:txBody>
      </p:sp>
      <p:sp>
        <p:nvSpPr>
          <p:cNvPr id="136" name="Google Shape;136;p35"/>
          <p:cNvSpPr txBox="1">
            <a:spLocks noGrp="1"/>
          </p:cNvSpPr>
          <p:nvPr>
            <p:ph type="body" idx="1"/>
          </p:nvPr>
        </p:nvSpPr>
        <p:spPr>
          <a:xfrm>
            <a:off x="311700" y="4202967"/>
            <a:ext cx="8520600" cy="1734300"/>
          </a:xfrm>
          <a:prstGeom prst="rect">
            <a:avLst/>
          </a:prstGeom>
        </p:spPr>
        <p:txBody>
          <a:bodyPr spcFirstLastPara="1" wrap="square" lIns="81525" tIns="81525" rIns="81525" bIns="81525" anchor="t" anchorCtr="0"/>
          <a:lstStyle>
            <a:lvl1pPr marL="457200" lvl="0" indent="-330200" algn="ctr" rtl="0">
              <a:spcBef>
                <a:spcPts val="0"/>
              </a:spcBef>
              <a:spcAft>
                <a:spcPts val="0"/>
              </a:spcAft>
              <a:buSzPts val="1600"/>
              <a:buChar char="●"/>
              <a:defRPr/>
            </a:lvl1pPr>
            <a:lvl2pPr marL="914400" lvl="1" indent="-311150" algn="ctr" rtl="0">
              <a:spcBef>
                <a:spcPts val="1400"/>
              </a:spcBef>
              <a:spcAft>
                <a:spcPts val="0"/>
              </a:spcAft>
              <a:buSzPts val="1300"/>
              <a:buChar char="○"/>
              <a:defRPr/>
            </a:lvl2pPr>
            <a:lvl3pPr marL="1371600" lvl="2" indent="-311150" algn="ctr" rtl="0">
              <a:spcBef>
                <a:spcPts val="1400"/>
              </a:spcBef>
              <a:spcAft>
                <a:spcPts val="0"/>
              </a:spcAft>
              <a:buSzPts val="1300"/>
              <a:buChar char="■"/>
              <a:defRPr/>
            </a:lvl3pPr>
            <a:lvl4pPr marL="1828800" lvl="3" indent="-311150" algn="ctr" rtl="0">
              <a:spcBef>
                <a:spcPts val="1400"/>
              </a:spcBef>
              <a:spcAft>
                <a:spcPts val="0"/>
              </a:spcAft>
              <a:buSzPts val="1300"/>
              <a:buChar char="●"/>
              <a:defRPr/>
            </a:lvl4pPr>
            <a:lvl5pPr marL="2286000" lvl="4" indent="-311150" algn="ctr" rtl="0">
              <a:spcBef>
                <a:spcPts val="1400"/>
              </a:spcBef>
              <a:spcAft>
                <a:spcPts val="0"/>
              </a:spcAft>
              <a:buSzPts val="1300"/>
              <a:buChar char="○"/>
              <a:defRPr/>
            </a:lvl5pPr>
            <a:lvl6pPr marL="2743200" lvl="5" indent="-311150" algn="ctr" rtl="0">
              <a:spcBef>
                <a:spcPts val="1400"/>
              </a:spcBef>
              <a:spcAft>
                <a:spcPts val="0"/>
              </a:spcAft>
              <a:buSzPts val="1300"/>
              <a:buChar char="■"/>
              <a:defRPr/>
            </a:lvl6pPr>
            <a:lvl7pPr marL="3200400" lvl="6" indent="-311150" algn="ctr" rtl="0">
              <a:spcBef>
                <a:spcPts val="1400"/>
              </a:spcBef>
              <a:spcAft>
                <a:spcPts val="0"/>
              </a:spcAft>
              <a:buSzPts val="1300"/>
              <a:buChar char="●"/>
              <a:defRPr/>
            </a:lvl7pPr>
            <a:lvl8pPr marL="3657600" lvl="7" indent="-311150" algn="ctr" rtl="0">
              <a:spcBef>
                <a:spcPts val="1400"/>
              </a:spcBef>
              <a:spcAft>
                <a:spcPts val="0"/>
              </a:spcAft>
              <a:buSzPts val="1300"/>
              <a:buChar char="○"/>
              <a:defRPr/>
            </a:lvl8pPr>
            <a:lvl9pPr marL="4114800" lvl="8" indent="-311150" algn="ctr" rtl="0">
              <a:spcBef>
                <a:spcPts val="1400"/>
              </a:spcBef>
              <a:spcAft>
                <a:spcPts val="1400"/>
              </a:spcAft>
              <a:buSzPts val="1300"/>
              <a:buChar char="■"/>
              <a:defRPr/>
            </a:lvl9pPr>
          </a:lstStyle>
          <a:p>
            <a:endParaRPr/>
          </a:p>
        </p:txBody>
      </p:sp>
      <p:sp>
        <p:nvSpPr>
          <p:cNvPr id="137" name="Google Shape;137;p35"/>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6"/>
          <p:cNvSpPr txBox="1">
            <a:spLocks noGrp="1"/>
          </p:cNvSpPr>
          <p:nvPr>
            <p:ph type="sldNum" idx="12"/>
          </p:nvPr>
        </p:nvSpPr>
        <p:spPr>
          <a:xfrm>
            <a:off x="8472458" y="6217622"/>
            <a:ext cx="548400" cy="524700"/>
          </a:xfrm>
          <a:prstGeom prst="rect">
            <a:avLst/>
          </a:prstGeom>
        </p:spPr>
        <p:txBody>
          <a:bodyPr spcFirstLastPara="1" wrap="square" lIns="81525" tIns="81525" rIns="81525" bIns="815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628650" y="365127"/>
            <a:ext cx="7886700" cy="1325700"/>
          </a:xfrm>
          <a:prstGeom prst="rect">
            <a:avLst/>
          </a:prstGeom>
          <a:noFill/>
          <a:ln>
            <a:noFill/>
          </a:ln>
        </p:spPr>
        <p:txBody>
          <a:bodyPr spcFirstLastPara="1" wrap="square" lIns="81525" tIns="40750" rIns="81525" bIns="40750" anchor="ctr" anchorCtr="0"/>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rtl="0">
              <a:spcBef>
                <a:spcPts val="0"/>
              </a:spcBef>
              <a:spcAft>
                <a:spcPts val="0"/>
              </a:spcAft>
              <a:buSzPts val="2500"/>
              <a:buNone/>
              <a:defRPr sz="1600"/>
            </a:lvl2pPr>
            <a:lvl3pPr lvl="2" rtl="0">
              <a:spcBef>
                <a:spcPts val="0"/>
              </a:spcBef>
              <a:spcAft>
                <a:spcPts val="0"/>
              </a:spcAft>
              <a:buSzPts val="2500"/>
              <a:buNone/>
              <a:defRPr sz="1600"/>
            </a:lvl3pPr>
            <a:lvl4pPr lvl="3" rtl="0">
              <a:spcBef>
                <a:spcPts val="0"/>
              </a:spcBef>
              <a:spcAft>
                <a:spcPts val="0"/>
              </a:spcAft>
              <a:buSzPts val="2500"/>
              <a:buNone/>
              <a:defRPr sz="1600"/>
            </a:lvl4pPr>
            <a:lvl5pPr lvl="4" rtl="0">
              <a:spcBef>
                <a:spcPts val="0"/>
              </a:spcBef>
              <a:spcAft>
                <a:spcPts val="0"/>
              </a:spcAft>
              <a:buSzPts val="2500"/>
              <a:buNone/>
              <a:defRPr sz="1600"/>
            </a:lvl5pPr>
            <a:lvl6pPr lvl="5" rtl="0">
              <a:spcBef>
                <a:spcPts val="0"/>
              </a:spcBef>
              <a:spcAft>
                <a:spcPts val="0"/>
              </a:spcAft>
              <a:buSzPts val="2500"/>
              <a:buNone/>
              <a:defRPr sz="1600"/>
            </a:lvl6pPr>
            <a:lvl7pPr lvl="6" rtl="0">
              <a:spcBef>
                <a:spcPts val="0"/>
              </a:spcBef>
              <a:spcAft>
                <a:spcPts val="0"/>
              </a:spcAft>
              <a:buSzPts val="2500"/>
              <a:buNone/>
              <a:defRPr sz="1600"/>
            </a:lvl7pPr>
            <a:lvl8pPr lvl="7" rtl="0">
              <a:spcBef>
                <a:spcPts val="0"/>
              </a:spcBef>
              <a:spcAft>
                <a:spcPts val="0"/>
              </a:spcAft>
              <a:buSzPts val="2500"/>
              <a:buNone/>
              <a:defRPr sz="1600"/>
            </a:lvl8pPr>
            <a:lvl9pPr lvl="8" rtl="0">
              <a:spcBef>
                <a:spcPts val="0"/>
              </a:spcBef>
              <a:spcAft>
                <a:spcPts val="0"/>
              </a:spcAft>
              <a:buSzPts val="2500"/>
              <a:buNone/>
              <a:defRPr sz="1600"/>
            </a:lvl9pPr>
          </a:lstStyle>
          <a:p>
            <a:endParaRPr/>
          </a:p>
        </p:txBody>
      </p:sp>
      <p:sp>
        <p:nvSpPr>
          <p:cNvPr id="142" name="Google Shape;142;p37"/>
          <p:cNvSpPr txBox="1">
            <a:spLocks noGrp="1"/>
          </p:cNvSpPr>
          <p:nvPr>
            <p:ph type="body" idx="1"/>
          </p:nvPr>
        </p:nvSpPr>
        <p:spPr>
          <a:xfrm>
            <a:off x="628650" y="1825625"/>
            <a:ext cx="7886700" cy="4351200"/>
          </a:xfrm>
          <a:prstGeom prst="rect">
            <a:avLst/>
          </a:prstGeom>
          <a:noFill/>
          <a:ln>
            <a:noFill/>
          </a:ln>
        </p:spPr>
        <p:txBody>
          <a:bodyPr spcFirstLastPara="1" wrap="square" lIns="81525" tIns="40750" rIns="81525" bIns="40750" anchor="t" anchorCtr="0"/>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1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1400"/>
              </a:spcBef>
              <a:spcAft>
                <a:spcPts val="14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3" name="Google Shape;143;p37"/>
          <p:cNvSpPr txBox="1">
            <a:spLocks noGrp="1"/>
          </p:cNvSpPr>
          <p:nvPr>
            <p:ph type="dt" idx="10"/>
          </p:nvPr>
        </p:nvSpPr>
        <p:spPr>
          <a:xfrm>
            <a:off x="628650" y="6356352"/>
            <a:ext cx="2057400" cy="365100"/>
          </a:xfrm>
          <a:prstGeom prst="rect">
            <a:avLst/>
          </a:prstGeom>
          <a:noFill/>
          <a:ln>
            <a:noFill/>
          </a:ln>
        </p:spPr>
        <p:txBody>
          <a:bodyPr spcFirstLastPara="1" wrap="square" lIns="81525" tIns="40750" rIns="81525" bIns="40750" anchor="ctr" anchorCtr="0"/>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44" name="Google Shape;144;p37"/>
          <p:cNvSpPr txBox="1">
            <a:spLocks noGrp="1"/>
          </p:cNvSpPr>
          <p:nvPr>
            <p:ph type="ftr" idx="11"/>
          </p:nvPr>
        </p:nvSpPr>
        <p:spPr>
          <a:xfrm>
            <a:off x="3028950" y="6356352"/>
            <a:ext cx="3086100" cy="365100"/>
          </a:xfrm>
          <a:prstGeom prst="rect">
            <a:avLst/>
          </a:prstGeom>
          <a:noFill/>
          <a:ln>
            <a:noFill/>
          </a:ln>
        </p:spPr>
        <p:txBody>
          <a:bodyPr spcFirstLastPara="1" wrap="square" lIns="81525" tIns="40750" rIns="81525" bIns="40750" anchor="ctr" anchorCtr="0"/>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45" name="Google Shape;145;p37"/>
          <p:cNvSpPr txBox="1">
            <a:spLocks noGrp="1"/>
          </p:cNvSpPr>
          <p:nvPr>
            <p:ph type="sldNum" idx="12"/>
          </p:nvPr>
        </p:nvSpPr>
        <p:spPr>
          <a:xfrm>
            <a:off x="6457950" y="6356352"/>
            <a:ext cx="2057400" cy="365100"/>
          </a:xfrm>
          <a:prstGeom prst="rect">
            <a:avLst/>
          </a:prstGeom>
          <a:noFill/>
          <a:ln>
            <a:noFill/>
          </a:ln>
        </p:spPr>
        <p:txBody>
          <a:bodyPr spcFirstLastPara="1" wrap="square" lIns="81525" tIns="40750" rIns="81525" bIns="4075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6"/>
        <p:cNvGrpSpPr/>
        <p:nvPr/>
      </p:nvGrpSpPr>
      <p:grpSpPr>
        <a:xfrm>
          <a:off x="0" y="0"/>
          <a:ext cx="0" cy="0"/>
          <a:chOff x="0" y="0"/>
          <a:chExt cx="0" cy="0"/>
        </a:xfrm>
      </p:grpSpPr>
      <p:sp>
        <p:nvSpPr>
          <p:cNvPr id="147" name="Google Shape;147;p38"/>
          <p:cNvSpPr txBox="1">
            <a:spLocks noGrp="1"/>
          </p:cNvSpPr>
          <p:nvPr>
            <p:ph type="title"/>
          </p:nvPr>
        </p:nvSpPr>
        <p:spPr>
          <a:xfrm>
            <a:off x="628650" y="365127"/>
            <a:ext cx="7886700" cy="1325700"/>
          </a:xfrm>
          <a:prstGeom prst="rect">
            <a:avLst/>
          </a:prstGeom>
          <a:noFill/>
          <a:ln>
            <a:noFill/>
          </a:ln>
        </p:spPr>
        <p:txBody>
          <a:bodyPr spcFirstLastPara="1" wrap="square" lIns="81525" tIns="40750" rIns="81525" bIns="40750" anchor="ctr" anchorCtr="0"/>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lvl="1" rtl="0">
              <a:spcBef>
                <a:spcPts val="0"/>
              </a:spcBef>
              <a:spcAft>
                <a:spcPts val="0"/>
              </a:spcAft>
              <a:buSzPts val="2500"/>
              <a:buNone/>
              <a:defRPr sz="1600"/>
            </a:lvl2pPr>
            <a:lvl3pPr lvl="2" rtl="0">
              <a:spcBef>
                <a:spcPts val="0"/>
              </a:spcBef>
              <a:spcAft>
                <a:spcPts val="0"/>
              </a:spcAft>
              <a:buSzPts val="2500"/>
              <a:buNone/>
              <a:defRPr sz="1600"/>
            </a:lvl3pPr>
            <a:lvl4pPr lvl="3" rtl="0">
              <a:spcBef>
                <a:spcPts val="0"/>
              </a:spcBef>
              <a:spcAft>
                <a:spcPts val="0"/>
              </a:spcAft>
              <a:buSzPts val="2500"/>
              <a:buNone/>
              <a:defRPr sz="1600"/>
            </a:lvl4pPr>
            <a:lvl5pPr lvl="4" rtl="0">
              <a:spcBef>
                <a:spcPts val="0"/>
              </a:spcBef>
              <a:spcAft>
                <a:spcPts val="0"/>
              </a:spcAft>
              <a:buSzPts val="2500"/>
              <a:buNone/>
              <a:defRPr sz="1600"/>
            </a:lvl5pPr>
            <a:lvl6pPr lvl="5" rtl="0">
              <a:spcBef>
                <a:spcPts val="0"/>
              </a:spcBef>
              <a:spcAft>
                <a:spcPts val="0"/>
              </a:spcAft>
              <a:buSzPts val="2500"/>
              <a:buNone/>
              <a:defRPr sz="1600"/>
            </a:lvl6pPr>
            <a:lvl7pPr lvl="6" rtl="0">
              <a:spcBef>
                <a:spcPts val="0"/>
              </a:spcBef>
              <a:spcAft>
                <a:spcPts val="0"/>
              </a:spcAft>
              <a:buSzPts val="2500"/>
              <a:buNone/>
              <a:defRPr sz="1600"/>
            </a:lvl7pPr>
            <a:lvl8pPr lvl="7" rtl="0">
              <a:spcBef>
                <a:spcPts val="0"/>
              </a:spcBef>
              <a:spcAft>
                <a:spcPts val="0"/>
              </a:spcAft>
              <a:buSzPts val="2500"/>
              <a:buNone/>
              <a:defRPr sz="1600"/>
            </a:lvl8pPr>
            <a:lvl9pPr lvl="8" rtl="0">
              <a:spcBef>
                <a:spcPts val="0"/>
              </a:spcBef>
              <a:spcAft>
                <a:spcPts val="0"/>
              </a:spcAft>
              <a:buSzPts val="2500"/>
              <a:buNone/>
              <a:defRPr sz="1600"/>
            </a:lvl9pPr>
          </a:lstStyle>
          <a:p>
            <a:endParaRPr/>
          </a:p>
        </p:txBody>
      </p:sp>
      <p:sp>
        <p:nvSpPr>
          <p:cNvPr id="148" name="Google Shape;148;p38"/>
          <p:cNvSpPr txBox="1">
            <a:spLocks noGrp="1"/>
          </p:cNvSpPr>
          <p:nvPr>
            <p:ph type="body" idx="1"/>
          </p:nvPr>
        </p:nvSpPr>
        <p:spPr>
          <a:xfrm>
            <a:off x="628650" y="1825625"/>
            <a:ext cx="3886200" cy="4351200"/>
          </a:xfrm>
          <a:prstGeom prst="rect">
            <a:avLst/>
          </a:prstGeom>
          <a:noFill/>
          <a:ln>
            <a:noFill/>
          </a:ln>
        </p:spPr>
        <p:txBody>
          <a:bodyPr spcFirstLastPara="1" wrap="square" lIns="81525" tIns="40750" rIns="81525" bIns="40750" anchor="t" anchorCtr="0"/>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1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1400"/>
              </a:spcBef>
              <a:spcAft>
                <a:spcPts val="14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49" name="Google Shape;149;p38"/>
          <p:cNvSpPr txBox="1">
            <a:spLocks noGrp="1"/>
          </p:cNvSpPr>
          <p:nvPr>
            <p:ph type="body" idx="2"/>
          </p:nvPr>
        </p:nvSpPr>
        <p:spPr>
          <a:xfrm>
            <a:off x="4629150" y="1825625"/>
            <a:ext cx="3886200" cy="4351200"/>
          </a:xfrm>
          <a:prstGeom prst="rect">
            <a:avLst/>
          </a:prstGeom>
          <a:noFill/>
          <a:ln>
            <a:noFill/>
          </a:ln>
        </p:spPr>
        <p:txBody>
          <a:bodyPr spcFirstLastPara="1" wrap="square" lIns="81525" tIns="40750" rIns="81525" bIns="40750" anchor="t" anchorCtr="0"/>
          <a:lstStyle>
            <a:lvl1pPr marL="457200" marR="0" lvl="0" indent="-387350" algn="l" rtl="0">
              <a:lnSpc>
                <a:spcPct val="90000"/>
              </a:lnSpc>
              <a:spcBef>
                <a:spcPts val="900"/>
              </a:spcBef>
              <a:spcAft>
                <a:spcPts val="0"/>
              </a:spcAft>
              <a:buClr>
                <a:schemeClr val="dk1"/>
              </a:buClr>
              <a:buSzPts val="2500"/>
              <a:buFont typeface="Arial"/>
              <a:buChar char="•"/>
              <a:defRPr sz="25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1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90000"/>
              </a:lnSpc>
              <a:spcBef>
                <a:spcPts val="1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90000"/>
              </a:lnSpc>
              <a:spcBef>
                <a:spcPts val="1400"/>
              </a:spcBef>
              <a:spcAft>
                <a:spcPts val="14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0" name="Google Shape;150;p38"/>
          <p:cNvSpPr txBox="1">
            <a:spLocks noGrp="1"/>
          </p:cNvSpPr>
          <p:nvPr>
            <p:ph type="dt" idx="10"/>
          </p:nvPr>
        </p:nvSpPr>
        <p:spPr>
          <a:xfrm>
            <a:off x="628650" y="6356352"/>
            <a:ext cx="2057400" cy="365100"/>
          </a:xfrm>
          <a:prstGeom prst="rect">
            <a:avLst/>
          </a:prstGeom>
          <a:noFill/>
          <a:ln>
            <a:noFill/>
          </a:ln>
        </p:spPr>
        <p:txBody>
          <a:bodyPr spcFirstLastPara="1" wrap="square" lIns="81525" tIns="40750" rIns="81525" bIns="40750" anchor="ctr" anchorCtr="0"/>
          <a:lstStyle>
            <a:lvl1pPr marR="0" lvl="0" algn="l" rtl="0">
              <a:spcBef>
                <a:spcPts val="0"/>
              </a:spcBef>
              <a:spcAft>
                <a:spcPts val="0"/>
              </a:spcAft>
              <a:buSzPts val="1300"/>
              <a:buNone/>
              <a:defRPr sz="1100">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51" name="Google Shape;151;p38"/>
          <p:cNvSpPr txBox="1">
            <a:spLocks noGrp="1"/>
          </p:cNvSpPr>
          <p:nvPr>
            <p:ph type="ftr" idx="11"/>
          </p:nvPr>
        </p:nvSpPr>
        <p:spPr>
          <a:xfrm>
            <a:off x="3028950" y="6356352"/>
            <a:ext cx="3086100" cy="365100"/>
          </a:xfrm>
          <a:prstGeom prst="rect">
            <a:avLst/>
          </a:prstGeom>
          <a:noFill/>
          <a:ln>
            <a:noFill/>
          </a:ln>
        </p:spPr>
        <p:txBody>
          <a:bodyPr spcFirstLastPara="1" wrap="square" lIns="81525" tIns="40750" rIns="81525" bIns="40750" anchor="ctr" anchorCtr="0"/>
          <a:lstStyle>
            <a:lvl1pPr marR="0" lvl="0" algn="ctr" rtl="0">
              <a:spcBef>
                <a:spcPts val="0"/>
              </a:spcBef>
              <a:spcAft>
                <a:spcPts val="0"/>
              </a:spcAft>
              <a:buSzPts val="1300"/>
              <a:buNone/>
              <a:defRPr sz="1100">
                <a:solidFill>
                  <a:srgbClr val="888888"/>
                </a:solidFill>
                <a:latin typeface="Calibri"/>
                <a:ea typeface="Calibri"/>
                <a:cs typeface="Calibri"/>
                <a:sym typeface="Calibri"/>
              </a:defRPr>
            </a:lvl1pPr>
            <a:lvl2pPr marR="0" lvl="1"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600" b="0" i="0" u="none" strike="noStrike" cap="none">
                <a:solidFill>
                  <a:schemeClr val="dk1"/>
                </a:solidFill>
                <a:latin typeface="Calibri"/>
                <a:ea typeface="Calibri"/>
                <a:cs typeface="Calibri"/>
                <a:sym typeface="Calibri"/>
              </a:defRPr>
            </a:lvl9pPr>
          </a:lstStyle>
          <a:p>
            <a:endParaRPr/>
          </a:p>
        </p:txBody>
      </p:sp>
      <p:sp>
        <p:nvSpPr>
          <p:cNvPr id="152" name="Google Shape;152;p38"/>
          <p:cNvSpPr txBox="1">
            <a:spLocks noGrp="1"/>
          </p:cNvSpPr>
          <p:nvPr>
            <p:ph type="sldNum" idx="12"/>
          </p:nvPr>
        </p:nvSpPr>
        <p:spPr>
          <a:xfrm>
            <a:off x="6457950" y="6356352"/>
            <a:ext cx="2057400" cy="365100"/>
          </a:xfrm>
          <a:prstGeom prst="rect">
            <a:avLst/>
          </a:prstGeom>
          <a:noFill/>
          <a:ln>
            <a:noFill/>
          </a:ln>
        </p:spPr>
        <p:txBody>
          <a:bodyPr spcFirstLastPara="1" wrap="square" lIns="81525" tIns="40750" rIns="81525" bIns="40750" anchor="ctr" anchorCtr="0">
            <a:noAutofit/>
          </a:bodyPr>
          <a:lstStyle>
            <a:lvl1pPr marL="0" marR="0" lvl="0" indent="0" algn="r" rtl="0">
              <a:spcBef>
                <a:spcPts val="0"/>
              </a:spcBef>
              <a:buNone/>
              <a:defRPr sz="1100">
                <a:solidFill>
                  <a:srgbClr val="888888"/>
                </a:solidFill>
                <a:latin typeface="Calibri"/>
                <a:ea typeface="Calibri"/>
                <a:cs typeface="Calibri"/>
                <a:sym typeface="Calibri"/>
              </a:defRPr>
            </a:lvl1pPr>
            <a:lvl2pPr marL="0" marR="0" lvl="1" indent="0" algn="r" rtl="0">
              <a:spcBef>
                <a:spcPts val="0"/>
              </a:spcBef>
              <a:buNone/>
              <a:defRPr sz="1100">
                <a:solidFill>
                  <a:srgbClr val="888888"/>
                </a:solidFill>
                <a:latin typeface="Calibri"/>
                <a:ea typeface="Calibri"/>
                <a:cs typeface="Calibri"/>
                <a:sym typeface="Calibri"/>
              </a:defRPr>
            </a:lvl2pPr>
            <a:lvl3pPr marL="0" marR="0" lvl="2" indent="0" algn="r" rtl="0">
              <a:spcBef>
                <a:spcPts val="0"/>
              </a:spcBef>
              <a:buNone/>
              <a:defRPr sz="1100">
                <a:solidFill>
                  <a:srgbClr val="888888"/>
                </a:solidFill>
                <a:latin typeface="Calibri"/>
                <a:ea typeface="Calibri"/>
                <a:cs typeface="Calibri"/>
                <a:sym typeface="Calibri"/>
              </a:defRPr>
            </a:lvl3pPr>
            <a:lvl4pPr marL="0" marR="0" lvl="3" indent="0" algn="r" rtl="0">
              <a:spcBef>
                <a:spcPts val="0"/>
              </a:spcBef>
              <a:buNone/>
              <a:defRPr sz="1100">
                <a:solidFill>
                  <a:srgbClr val="888888"/>
                </a:solidFill>
                <a:latin typeface="Calibri"/>
                <a:ea typeface="Calibri"/>
                <a:cs typeface="Calibri"/>
                <a:sym typeface="Calibri"/>
              </a:defRPr>
            </a:lvl4pPr>
            <a:lvl5pPr marL="0" marR="0" lvl="4" indent="0" algn="r" rtl="0">
              <a:spcBef>
                <a:spcPts val="0"/>
              </a:spcBef>
              <a:buNone/>
              <a:defRPr sz="1100">
                <a:solidFill>
                  <a:srgbClr val="888888"/>
                </a:solidFill>
                <a:latin typeface="Calibri"/>
                <a:ea typeface="Calibri"/>
                <a:cs typeface="Calibri"/>
                <a:sym typeface="Calibri"/>
              </a:defRPr>
            </a:lvl5pPr>
            <a:lvl6pPr marL="0" marR="0" lvl="5" indent="0" algn="r" rtl="0">
              <a:spcBef>
                <a:spcPts val="0"/>
              </a:spcBef>
              <a:buNone/>
              <a:defRPr sz="1100">
                <a:solidFill>
                  <a:srgbClr val="888888"/>
                </a:solidFill>
                <a:latin typeface="Calibri"/>
                <a:ea typeface="Calibri"/>
                <a:cs typeface="Calibri"/>
                <a:sym typeface="Calibri"/>
              </a:defRPr>
            </a:lvl6pPr>
            <a:lvl7pPr marL="0" marR="0" lvl="6" indent="0" algn="r" rtl="0">
              <a:spcBef>
                <a:spcPts val="0"/>
              </a:spcBef>
              <a:buNone/>
              <a:defRPr sz="1100">
                <a:solidFill>
                  <a:srgbClr val="888888"/>
                </a:solidFill>
                <a:latin typeface="Calibri"/>
                <a:ea typeface="Calibri"/>
                <a:cs typeface="Calibri"/>
                <a:sym typeface="Calibri"/>
              </a:defRPr>
            </a:lvl7pPr>
            <a:lvl8pPr marL="0" marR="0" lvl="7" indent="0" algn="r" rtl="0">
              <a:spcBef>
                <a:spcPts val="0"/>
              </a:spcBef>
              <a:buNone/>
              <a:defRPr sz="1100">
                <a:solidFill>
                  <a:srgbClr val="888888"/>
                </a:solidFill>
                <a:latin typeface="Calibri"/>
                <a:ea typeface="Calibri"/>
                <a:cs typeface="Calibri"/>
                <a:sym typeface="Calibri"/>
              </a:defRPr>
            </a:lvl8pPr>
            <a:lvl9pPr marL="0" marR="0" lvl="8" indent="0" algn="r" rtl="0">
              <a:spcBef>
                <a:spcPts val="0"/>
              </a:spcBef>
              <a:buNone/>
              <a:defRPr sz="1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11700" y="593367"/>
            <a:ext cx="8520600" cy="763500"/>
          </a:xfrm>
          <a:prstGeom prst="rect">
            <a:avLst/>
          </a:prstGeom>
          <a:noFill/>
          <a:ln>
            <a:noFill/>
          </a:ln>
        </p:spPr>
        <p:txBody>
          <a:bodyPr spcFirstLastPara="1" wrap="square" lIns="81525" tIns="81525" rIns="81525" bIns="81525" anchor="t" anchorCtr="0"/>
          <a:lstStyle>
            <a:lvl1pPr lvl="0" rtl="0">
              <a:spcBef>
                <a:spcPts val="0"/>
              </a:spcBef>
              <a:spcAft>
                <a:spcPts val="0"/>
              </a:spcAft>
              <a:buClr>
                <a:schemeClr val="dk1"/>
              </a:buClr>
              <a:buSzPts val="2500"/>
              <a:buNone/>
              <a:defRPr sz="2500">
                <a:solidFill>
                  <a:schemeClr val="dk1"/>
                </a:solidFill>
              </a:defRPr>
            </a:lvl1pPr>
            <a:lvl2pPr lvl="1" rtl="0">
              <a:spcBef>
                <a:spcPts val="0"/>
              </a:spcBef>
              <a:spcAft>
                <a:spcPts val="0"/>
              </a:spcAft>
              <a:buClr>
                <a:schemeClr val="dk1"/>
              </a:buClr>
              <a:buSzPts val="2500"/>
              <a:buNone/>
              <a:defRPr sz="2500">
                <a:solidFill>
                  <a:schemeClr val="dk1"/>
                </a:solidFill>
              </a:defRPr>
            </a:lvl2pPr>
            <a:lvl3pPr lvl="2" rtl="0">
              <a:spcBef>
                <a:spcPts val="0"/>
              </a:spcBef>
              <a:spcAft>
                <a:spcPts val="0"/>
              </a:spcAft>
              <a:buClr>
                <a:schemeClr val="dk1"/>
              </a:buClr>
              <a:buSzPts val="2500"/>
              <a:buNone/>
              <a:defRPr sz="2500">
                <a:solidFill>
                  <a:schemeClr val="dk1"/>
                </a:solidFill>
              </a:defRPr>
            </a:lvl3pPr>
            <a:lvl4pPr lvl="3" rtl="0">
              <a:spcBef>
                <a:spcPts val="0"/>
              </a:spcBef>
              <a:spcAft>
                <a:spcPts val="0"/>
              </a:spcAft>
              <a:buClr>
                <a:schemeClr val="dk1"/>
              </a:buClr>
              <a:buSzPts val="2500"/>
              <a:buNone/>
              <a:defRPr sz="2500">
                <a:solidFill>
                  <a:schemeClr val="dk1"/>
                </a:solidFill>
              </a:defRPr>
            </a:lvl4pPr>
            <a:lvl5pPr lvl="4" rtl="0">
              <a:spcBef>
                <a:spcPts val="0"/>
              </a:spcBef>
              <a:spcAft>
                <a:spcPts val="0"/>
              </a:spcAft>
              <a:buClr>
                <a:schemeClr val="dk1"/>
              </a:buClr>
              <a:buSzPts val="2500"/>
              <a:buNone/>
              <a:defRPr sz="2500">
                <a:solidFill>
                  <a:schemeClr val="dk1"/>
                </a:solidFill>
              </a:defRPr>
            </a:lvl5pPr>
            <a:lvl6pPr lvl="5" rtl="0">
              <a:spcBef>
                <a:spcPts val="0"/>
              </a:spcBef>
              <a:spcAft>
                <a:spcPts val="0"/>
              </a:spcAft>
              <a:buClr>
                <a:schemeClr val="dk1"/>
              </a:buClr>
              <a:buSzPts val="2500"/>
              <a:buNone/>
              <a:defRPr sz="2500">
                <a:solidFill>
                  <a:schemeClr val="dk1"/>
                </a:solidFill>
              </a:defRPr>
            </a:lvl6pPr>
            <a:lvl7pPr lvl="6" rtl="0">
              <a:spcBef>
                <a:spcPts val="0"/>
              </a:spcBef>
              <a:spcAft>
                <a:spcPts val="0"/>
              </a:spcAft>
              <a:buClr>
                <a:schemeClr val="dk1"/>
              </a:buClr>
              <a:buSzPts val="2500"/>
              <a:buNone/>
              <a:defRPr sz="2500">
                <a:solidFill>
                  <a:schemeClr val="dk1"/>
                </a:solidFill>
              </a:defRPr>
            </a:lvl7pPr>
            <a:lvl8pPr lvl="7" rtl="0">
              <a:spcBef>
                <a:spcPts val="0"/>
              </a:spcBef>
              <a:spcAft>
                <a:spcPts val="0"/>
              </a:spcAft>
              <a:buClr>
                <a:schemeClr val="dk1"/>
              </a:buClr>
              <a:buSzPts val="2500"/>
              <a:buNone/>
              <a:defRPr sz="2500">
                <a:solidFill>
                  <a:schemeClr val="dk1"/>
                </a:solidFill>
              </a:defRPr>
            </a:lvl8pPr>
            <a:lvl9pPr lvl="8" rtl="0">
              <a:spcBef>
                <a:spcPts val="0"/>
              </a:spcBef>
              <a:spcAft>
                <a:spcPts val="0"/>
              </a:spcAft>
              <a:buClr>
                <a:schemeClr val="dk1"/>
              </a:buClr>
              <a:buSzPts val="2500"/>
              <a:buNone/>
              <a:defRPr sz="2500">
                <a:solidFill>
                  <a:schemeClr val="dk1"/>
                </a:solidFill>
              </a:defRPr>
            </a:lvl9pPr>
          </a:lstStyle>
          <a:p>
            <a:endParaRPr/>
          </a:p>
        </p:txBody>
      </p:sp>
      <p:sp>
        <p:nvSpPr>
          <p:cNvPr id="97" name="Google Shape;97;p25"/>
          <p:cNvSpPr txBox="1">
            <a:spLocks noGrp="1"/>
          </p:cNvSpPr>
          <p:nvPr>
            <p:ph type="body" idx="1"/>
          </p:nvPr>
        </p:nvSpPr>
        <p:spPr>
          <a:xfrm>
            <a:off x="311700" y="1536633"/>
            <a:ext cx="8520600" cy="4555200"/>
          </a:xfrm>
          <a:prstGeom prst="rect">
            <a:avLst/>
          </a:prstGeom>
          <a:noFill/>
          <a:ln>
            <a:noFill/>
          </a:ln>
        </p:spPr>
        <p:txBody>
          <a:bodyPr spcFirstLastPara="1" wrap="square" lIns="81525" tIns="81525" rIns="81525" bIns="81525" anchor="t" anchorCtr="0"/>
          <a:lstStyle>
            <a:lvl1pPr marL="457200" lvl="0" indent="-330200" rtl="0">
              <a:lnSpc>
                <a:spcPct val="115000"/>
              </a:lnSpc>
              <a:spcBef>
                <a:spcPts val="0"/>
              </a:spcBef>
              <a:spcAft>
                <a:spcPts val="0"/>
              </a:spcAft>
              <a:buClr>
                <a:schemeClr val="dk2"/>
              </a:buClr>
              <a:buSzPts val="1600"/>
              <a:buChar char="●"/>
              <a:defRPr sz="1600">
                <a:solidFill>
                  <a:schemeClr val="dk2"/>
                </a:solidFill>
              </a:defRPr>
            </a:lvl1pPr>
            <a:lvl2pPr marL="914400" lvl="1" indent="-311150" rtl="0">
              <a:lnSpc>
                <a:spcPct val="115000"/>
              </a:lnSpc>
              <a:spcBef>
                <a:spcPts val="1400"/>
              </a:spcBef>
              <a:spcAft>
                <a:spcPts val="0"/>
              </a:spcAft>
              <a:buClr>
                <a:schemeClr val="dk2"/>
              </a:buClr>
              <a:buSzPts val="1300"/>
              <a:buChar char="○"/>
              <a:defRPr sz="1300">
                <a:solidFill>
                  <a:schemeClr val="dk2"/>
                </a:solidFill>
              </a:defRPr>
            </a:lvl2pPr>
            <a:lvl3pPr marL="1371600" lvl="2" indent="-311150" rtl="0">
              <a:lnSpc>
                <a:spcPct val="115000"/>
              </a:lnSpc>
              <a:spcBef>
                <a:spcPts val="1400"/>
              </a:spcBef>
              <a:spcAft>
                <a:spcPts val="0"/>
              </a:spcAft>
              <a:buClr>
                <a:schemeClr val="dk2"/>
              </a:buClr>
              <a:buSzPts val="1300"/>
              <a:buChar char="■"/>
              <a:defRPr sz="1300">
                <a:solidFill>
                  <a:schemeClr val="dk2"/>
                </a:solidFill>
              </a:defRPr>
            </a:lvl3pPr>
            <a:lvl4pPr marL="1828800" lvl="3" indent="-311150" rtl="0">
              <a:lnSpc>
                <a:spcPct val="115000"/>
              </a:lnSpc>
              <a:spcBef>
                <a:spcPts val="1400"/>
              </a:spcBef>
              <a:spcAft>
                <a:spcPts val="0"/>
              </a:spcAft>
              <a:buClr>
                <a:schemeClr val="dk2"/>
              </a:buClr>
              <a:buSzPts val="1300"/>
              <a:buChar char="●"/>
              <a:defRPr sz="1300">
                <a:solidFill>
                  <a:schemeClr val="dk2"/>
                </a:solidFill>
              </a:defRPr>
            </a:lvl4pPr>
            <a:lvl5pPr marL="2286000" lvl="4" indent="-311150" rtl="0">
              <a:lnSpc>
                <a:spcPct val="115000"/>
              </a:lnSpc>
              <a:spcBef>
                <a:spcPts val="1400"/>
              </a:spcBef>
              <a:spcAft>
                <a:spcPts val="0"/>
              </a:spcAft>
              <a:buClr>
                <a:schemeClr val="dk2"/>
              </a:buClr>
              <a:buSzPts val="1300"/>
              <a:buChar char="○"/>
              <a:defRPr sz="1300">
                <a:solidFill>
                  <a:schemeClr val="dk2"/>
                </a:solidFill>
              </a:defRPr>
            </a:lvl5pPr>
            <a:lvl6pPr marL="2743200" lvl="5" indent="-311150" rtl="0">
              <a:lnSpc>
                <a:spcPct val="115000"/>
              </a:lnSpc>
              <a:spcBef>
                <a:spcPts val="1400"/>
              </a:spcBef>
              <a:spcAft>
                <a:spcPts val="0"/>
              </a:spcAft>
              <a:buClr>
                <a:schemeClr val="dk2"/>
              </a:buClr>
              <a:buSzPts val="1300"/>
              <a:buChar char="■"/>
              <a:defRPr sz="1300">
                <a:solidFill>
                  <a:schemeClr val="dk2"/>
                </a:solidFill>
              </a:defRPr>
            </a:lvl6pPr>
            <a:lvl7pPr marL="3200400" lvl="6" indent="-311150" rtl="0">
              <a:lnSpc>
                <a:spcPct val="115000"/>
              </a:lnSpc>
              <a:spcBef>
                <a:spcPts val="1400"/>
              </a:spcBef>
              <a:spcAft>
                <a:spcPts val="0"/>
              </a:spcAft>
              <a:buClr>
                <a:schemeClr val="dk2"/>
              </a:buClr>
              <a:buSzPts val="1300"/>
              <a:buChar char="●"/>
              <a:defRPr sz="1300">
                <a:solidFill>
                  <a:schemeClr val="dk2"/>
                </a:solidFill>
              </a:defRPr>
            </a:lvl7pPr>
            <a:lvl8pPr marL="3657600" lvl="7" indent="-311150" rtl="0">
              <a:lnSpc>
                <a:spcPct val="115000"/>
              </a:lnSpc>
              <a:spcBef>
                <a:spcPts val="1400"/>
              </a:spcBef>
              <a:spcAft>
                <a:spcPts val="0"/>
              </a:spcAft>
              <a:buClr>
                <a:schemeClr val="dk2"/>
              </a:buClr>
              <a:buSzPts val="1300"/>
              <a:buChar char="○"/>
              <a:defRPr sz="1300">
                <a:solidFill>
                  <a:schemeClr val="dk2"/>
                </a:solidFill>
              </a:defRPr>
            </a:lvl8pPr>
            <a:lvl9pPr marL="4114800" lvl="8" indent="-311150" rtl="0">
              <a:lnSpc>
                <a:spcPct val="115000"/>
              </a:lnSpc>
              <a:spcBef>
                <a:spcPts val="1400"/>
              </a:spcBef>
              <a:spcAft>
                <a:spcPts val="1400"/>
              </a:spcAft>
              <a:buClr>
                <a:schemeClr val="dk2"/>
              </a:buClr>
              <a:buSzPts val="1300"/>
              <a:buChar char="■"/>
              <a:defRPr sz="1300">
                <a:solidFill>
                  <a:schemeClr val="dk2"/>
                </a:solidFill>
              </a:defRPr>
            </a:lvl9pPr>
          </a:lstStyle>
          <a:p>
            <a:endParaRPr/>
          </a:p>
        </p:txBody>
      </p:sp>
      <p:sp>
        <p:nvSpPr>
          <p:cNvPr id="98" name="Google Shape;98;p25"/>
          <p:cNvSpPr txBox="1">
            <a:spLocks noGrp="1"/>
          </p:cNvSpPr>
          <p:nvPr>
            <p:ph type="sldNum" idx="12"/>
          </p:nvPr>
        </p:nvSpPr>
        <p:spPr>
          <a:xfrm>
            <a:off x="8472458" y="6217622"/>
            <a:ext cx="548400" cy="524700"/>
          </a:xfrm>
          <a:prstGeom prst="rect">
            <a:avLst/>
          </a:prstGeom>
          <a:noFill/>
          <a:ln>
            <a:noFill/>
          </a:ln>
        </p:spPr>
        <p:txBody>
          <a:bodyPr spcFirstLastPara="1" wrap="square" lIns="81525" tIns="81525" rIns="81525" bIns="81525" anchor="ctr" anchorCtr="0">
            <a:noAutofit/>
          </a:bodyPr>
          <a:lstStyle>
            <a:lvl1pPr lvl="0" algn="r" rtl="0">
              <a:buNone/>
              <a:defRPr sz="900">
                <a:solidFill>
                  <a:schemeClr val="dk2"/>
                </a:solidFill>
              </a:defRPr>
            </a:lvl1pPr>
            <a:lvl2pPr lvl="1" algn="r" rtl="0">
              <a:buNone/>
              <a:defRPr sz="900">
                <a:solidFill>
                  <a:schemeClr val="dk2"/>
                </a:solidFill>
              </a:defRPr>
            </a:lvl2pPr>
            <a:lvl3pPr lvl="2" algn="r" rtl="0">
              <a:buNone/>
              <a:defRPr sz="900">
                <a:solidFill>
                  <a:schemeClr val="dk2"/>
                </a:solidFill>
              </a:defRPr>
            </a:lvl3pPr>
            <a:lvl4pPr lvl="3" algn="r" rtl="0">
              <a:buNone/>
              <a:defRPr sz="900">
                <a:solidFill>
                  <a:schemeClr val="dk2"/>
                </a:solidFill>
              </a:defRPr>
            </a:lvl4pPr>
            <a:lvl5pPr lvl="4" algn="r" rtl="0">
              <a:buNone/>
              <a:defRPr sz="900">
                <a:solidFill>
                  <a:schemeClr val="dk2"/>
                </a:solidFill>
              </a:defRPr>
            </a:lvl5pPr>
            <a:lvl6pPr lvl="5" algn="r" rtl="0">
              <a:buNone/>
              <a:defRPr sz="900">
                <a:solidFill>
                  <a:schemeClr val="dk2"/>
                </a:solidFill>
              </a:defRPr>
            </a:lvl6pPr>
            <a:lvl7pPr lvl="6" algn="r" rtl="0">
              <a:buNone/>
              <a:defRPr sz="900">
                <a:solidFill>
                  <a:schemeClr val="dk2"/>
                </a:solidFill>
              </a:defRPr>
            </a:lvl7pPr>
            <a:lvl8pPr lvl="7" algn="r" rtl="0">
              <a:buNone/>
              <a:defRPr sz="900">
                <a:solidFill>
                  <a:schemeClr val="dk2"/>
                </a:solidFill>
              </a:defRPr>
            </a:lvl8pPr>
            <a:lvl9pPr lvl="8" algn="r" rtl="0">
              <a:buNone/>
              <a:defRPr sz="9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4.jpg"/><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10.png"/><Relationship Id="rId6" Type="http://schemas.openxmlformats.org/officeDocument/2006/relationships/image" Target="../media/image30.png"/><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14.png"/><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0.png"/><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9.png"/><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500" b="1" dirty="0">
                <a:solidFill>
                  <a:srgbClr val="073763"/>
                </a:solidFill>
                <a:ea typeface="Avenir"/>
                <a:sym typeface="Avenir"/>
              </a:rPr>
              <a:t>Machine Learning Approaches for Classifying ER Patients Progressing to Sepsis</a:t>
            </a:r>
            <a:r>
              <a:rPr lang="en" sz="6000" b="1" dirty="0">
                <a:solidFill>
                  <a:srgbClr val="073763"/>
                </a:solidFill>
                <a:ea typeface="Avenir"/>
                <a:sym typeface="Avenir"/>
              </a:rPr>
              <a:t> </a:t>
            </a:r>
            <a:endParaRPr sz="6000" b="1" dirty="0">
              <a:solidFill>
                <a:srgbClr val="073763"/>
              </a:solidFill>
              <a:ea typeface="Avenir"/>
              <a:sym typeface="Avenir"/>
            </a:endParaRPr>
          </a:p>
        </p:txBody>
      </p:sp>
      <p:sp>
        <p:nvSpPr>
          <p:cNvPr id="158" name="Google Shape;158;p39"/>
          <p:cNvSpPr txBox="1">
            <a:spLocks noGrp="1"/>
          </p:cNvSpPr>
          <p:nvPr>
            <p:ph type="subTitle" idx="1"/>
          </p:nvPr>
        </p:nvSpPr>
        <p:spPr>
          <a:xfrm>
            <a:off x="311700" y="3797633"/>
            <a:ext cx="8520600" cy="105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dirty="0">
                <a:solidFill>
                  <a:srgbClr val="000000"/>
                </a:solidFill>
                <a:ea typeface="Avenir"/>
                <a:sym typeface="Avenir"/>
              </a:rPr>
              <a:t>Arjun Baghela </a:t>
            </a:r>
            <a:endParaRPr sz="2200" b="1" dirty="0">
              <a:solidFill>
                <a:srgbClr val="000000"/>
              </a:solidFill>
              <a:ea typeface="Avenir"/>
              <a:sym typeface="Avenir"/>
            </a:endParaRPr>
          </a:p>
          <a:p>
            <a:pPr marL="0" lvl="0" indent="0" algn="ctr" rtl="0">
              <a:spcBef>
                <a:spcPts val="0"/>
              </a:spcBef>
              <a:spcAft>
                <a:spcPts val="0"/>
              </a:spcAft>
              <a:buNone/>
            </a:pPr>
            <a:r>
              <a:rPr lang="en" sz="1800" dirty="0">
                <a:solidFill>
                  <a:srgbClr val="000000"/>
                </a:solidFill>
                <a:ea typeface="Avenir"/>
                <a:sym typeface="Avenir"/>
              </a:rPr>
              <a:t>University of British Columbia</a:t>
            </a:r>
            <a:endParaRPr sz="1800" dirty="0">
              <a:solidFill>
                <a:srgbClr val="000000"/>
              </a:solidFill>
              <a:ea typeface="Avenir"/>
              <a:sym typeface="Avenir"/>
            </a:endParaRPr>
          </a:p>
          <a:p>
            <a:pPr marL="0" lvl="0" indent="0" algn="ctr" rtl="0">
              <a:spcBef>
                <a:spcPts val="0"/>
              </a:spcBef>
              <a:spcAft>
                <a:spcPts val="0"/>
              </a:spcAft>
              <a:buNone/>
            </a:pPr>
            <a:r>
              <a:rPr lang="en" sz="1800" dirty="0">
                <a:solidFill>
                  <a:srgbClr val="000000"/>
                </a:solidFill>
                <a:ea typeface="Avenir"/>
                <a:sym typeface="Avenir"/>
              </a:rPr>
              <a:t>BIRS Workshop, Oaxaca, Mexico</a:t>
            </a:r>
            <a:endParaRPr sz="1800" dirty="0">
              <a:solidFill>
                <a:srgbClr val="000000"/>
              </a:solidFill>
              <a:ea typeface="Avenir"/>
              <a:sym typeface="Avenir"/>
            </a:endParaRPr>
          </a:p>
          <a:p>
            <a:pPr marL="0" lvl="0" indent="0" algn="ctr" rtl="0">
              <a:spcBef>
                <a:spcPts val="0"/>
              </a:spcBef>
              <a:spcAft>
                <a:spcPts val="0"/>
              </a:spcAft>
              <a:buNone/>
            </a:pPr>
            <a:endParaRPr sz="1800" dirty="0">
              <a:solidFill>
                <a:srgbClr val="000000"/>
              </a:solidFill>
            </a:endParaRPr>
          </a:p>
          <a:p>
            <a:pPr marL="0" lvl="0" indent="0" algn="ctr" rtl="0">
              <a:spcBef>
                <a:spcPts val="0"/>
              </a:spcBef>
              <a:spcAft>
                <a:spcPts val="0"/>
              </a:spcAft>
              <a:buNone/>
            </a:pPr>
            <a:endParaRPr sz="1800" dirty="0">
              <a:solidFill>
                <a:srgbClr val="000000"/>
              </a:solidFill>
            </a:endParaRPr>
          </a:p>
        </p:txBody>
      </p:sp>
      <p:pic>
        <p:nvPicPr>
          <p:cNvPr id="159" name="Google Shape;159;p39"/>
          <p:cNvPicPr preferRelativeResize="0"/>
          <p:nvPr/>
        </p:nvPicPr>
        <p:blipFill>
          <a:blip r:embed="rId3">
            <a:alphaModFix/>
          </a:blip>
          <a:stretch>
            <a:fillRect/>
          </a:stretch>
        </p:blipFill>
        <p:spPr>
          <a:xfrm>
            <a:off x="3325701" y="5179875"/>
            <a:ext cx="1401624" cy="1394622"/>
          </a:xfrm>
          <a:prstGeom prst="rect">
            <a:avLst/>
          </a:prstGeom>
          <a:noFill/>
          <a:ln>
            <a:noFill/>
          </a:ln>
        </p:spPr>
      </p:pic>
      <p:pic>
        <p:nvPicPr>
          <p:cNvPr id="160" name="Google Shape;160;p39"/>
          <p:cNvPicPr preferRelativeResize="0"/>
          <p:nvPr/>
        </p:nvPicPr>
        <p:blipFill>
          <a:blip r:embed="rId4">
            <a:alphaModFix/>
          </a:blip>
          <a:stretch>
            <a:fillRect/>
          </a:stretch>
        </p:blipFill>
        <p:spPr>
          <a:xfrm>
            <a:off x="5561676" y="5747125"/>
            <a:ext cx="2697825" cy="1110875"/>
          </a:xfrm>
          <a:prstGeom prst="rect">
            <a:avLst/>
          </a:prstGeom>
          <a:noFill/>
          <a:ln>
            <a:noFill/>
          </a:ln>
        </p:spPr>
      </p:pic>
      <p:pic>
        <p:nvPicPr>
          <p:cNvPr id="161" name="Google Shape;161;p39"/>
          <p:cNvPicPr preferRelativeResize="0"/>
          <p:nvPr/>
        </p:nvPicPr>
        <p:blipFill rotWithShape="1">
          <a:blip r:embed="rId5">
            <a:alphaModFix/>
          </a:blip>
          <a:srcRect l="9033" t="21524" r="76892" b="33465"/>
          <a:stretch/>
        </p:blipFill>
        <p:spPr>
          <a:xfrm>
            <a:off x="1225200" y="4922475"/>
            <a:ext cx="1266150" cy="1652025"/>
          </a:xfrm>
          <a:prstGeom prst="rect">
            <a:avLst/>
          </a:prstGeom>
          <a:noFill/>
          <a:ln>
            <a:noFill/>
          </a:ln>
        </p:spPr>
      </p:pic>
      <p:pic>
        <p:nvPicPr>
          <p:cNvPr id="162" name="Google Shape;162;p39"/>
          <p:cNvPicPr preferRelativeResize="0"/>
          <p:nvPr/>
        </p:nvPicPr>
        <p:blipFill>
          <a:blip r:embed="rId6">
            <a:alphaModFix/>
          </a:blip>
          <a:stretch>
            <a:fillRect/>
          </a:stretch>
        </p:blipFill>
        <p:spPr>
          <a:xfrm>
            <a:off x="5179700" y="4908699"/>
            <a:ext cx="3189226" cy="7842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311700" y="128617"/>
            <a:ext cx="85206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sz="2800" dirty="0">
                <a:solidFill>
                  <a:srgbClr val="CC0000"/>
                </a:solidFill>
                <a:ea typeface="Avenir"/>
                <a:sym typeface="Avenir"/>
              </a:rPr>
              <a:t>Conclusions and Future Directions </a:t>
            </a:r>
            <a:endParaRPr sz="2800" dirty="0">
              <a:solidFill>
                <a:srgbClr val="CC0000"/>
              </a:solidFill>
              <a:ea typeface="Avenir"/>
              <a:sym typeface="Avenir"/>
            </a:endParaRPr>
          </a:p>
        </p:txBody>
      </p:sp>
      <p:sp>
        <p:nvSpPr>
          <p:cNvPr id="259" name="Google Shape;259;p48"/>
          <p:cNvSpPr txBox="1">
            <a:spLocks noGrp="1"/>
          </p:cNvSpPr>
          <p:nvPr>
            <p:ph type="body" idx="1"/>
          </p:nvPr>
        </p:nvSpPr>
        <p:spPr>
          <a:xfrm>
            <a:off x="311700" y="722104"/>
            <a:ext cx="8520600" cy="2304600"/>
          </a:xfrm>
          <a:prstGeom prst="rect">
            <a:avLst/>
          </a:prstGeom>
        </p:spPr>
        <p:txBody>
          <a:bodyPr spcFirstLastPara="1" wrap="square" lIns="81525" tIns="81525" rIns="81525" bIns="81525" anchor="t" anchorCtr="0">
            <a:noAutofit/>
          </a:bodyPr>
          <a:lstStyle/>
          <a:p>
            <a:pPr marL="457200" lvl="0" indent="-336550" algn="l" rtl="0">
              <a:spcBef>
                <a:spcPts val="0"/>
              </a:spcBef>
              <a:spcAft>
                <a:spcPts val="0"/>
              </a:spcAft>
              <a:buClr>
                <a:srgbClr val="000000"/>
              </a:buClr>
              <a:buSzPts val="1700"/>
              <a:buFont typeface="Avenir"/>
              <a:buChar char="-"/>
            </a:pPr>
            <a:r>
              <a:rPr lang="en" sz="1700" dirty="0">
                <a:solidFill>
                  <a:srgbClr val="000000"/>
                </a:solidFill>
                <a:ea typeface="Avenir"/>
                <a:sym typeface="Avenir"/>
              </a:rPr>
              <a:t>Non-inflammatory genes are appear to be more important in differentiating sepsis cases (endotoxin tolerance/cellular reprogramming)</a:t>
            </a:r>
            <a:endParaRPr sz="1700" dirty="0">
              <a:solidFill>
                <a:srgbClr val="000000"/>
              </a:solidFill>
              <a:ea typeface="Avenir"/>
              <a:sym typeface="Avenir"/>
            </a:endParaRPr>
          </a:p>
          <a:p>
            <a:pPr marL="914400" lvl="1" indent="-336550" algn="l" rtl="0">
              <a:spcBef>
                <a:spcPts val="0"/>
              </a:spcBef>
              <a:spcAft>
                <a:spcPts val="0"/>
              </a:spcAft>
              <a:buClr>
                <a:srgbClr val="000000"/>
              </a:buClr>
              <a:buSzPts val="1700"/>
              <a:buFont typeface="Avenir"/>
              <a:buChar char="-"/>
            </a:pPr>
            <a:r>
              <a:rPr lang="en" sz="1700" dirty="0">
                <a:solidFill>
                  <a:srgbClr val="000000"/>
                </a:solidFill>
                <a:ea typeface="Avenir"/>
                <a:sym typeface="Avenir"/>
              </a:rPr>
              <a:t>Mine literature for biological relevance or novelty</a:t>
            </a:r>
            <a:endParaRPr sz="1700" dirty="0">
              <a:solidFill>
                <a:srgbClr val="000000"/>
              </a:solidFill>
              <a:ea typeface="Avenir"/>
              <a:sym typeface="Avenir"/>
            </a:endParaRPr>
          </a:p>
          <a:p>
            <a:pPr marL="457200" lvl="0" indent="-336550" algn="l" rtl="0">
              <a:spcBef>
                <a:spcPts val="0"/>
              </a:spcBef>
              <a:spcAft>
                <a:spcPts val="0"/>
              </a:spcAft>
              <a:buClr>
                <a:srgbClr val="000000"/>
              </a:buClr>
              <a:buSzPts val="1700"/>
              <a:buFont typeface="Avenir"/>
              <a:buChar char="-"/>
            </a:pPr>
            <a:r>
              <a:rPr lang="en" sz="1700" dirty="0">
                <a:solidFill>
                  <a:srgbClr val="000000"/>
                </a:solidFill>
                <a:ea typeface="Avenir"/>
                <a:sym typeface="Avenir"/>
              </a:rPr>
              <a:t>Combining clinical metadata and RNAseq data did not result in a marked increase in predictivity </a:t>
            </a:r>
            <a:endParaRPr sz="1700" dirty="0">
              <a:solidFill>
                <a:srgbClr val="000000"/>
              </a:solidFill>
              <a:ea typeface="Avenir"/>
              <a:sym typeface="Avenir"/>
            </a:endParaRPr>
          </a:p>
          <a:p>
            <a:pPr marL="914400" lvl="1" indent="-336550" algn="l" rtl="0">
              <a:spcBef>
                <a:spcPts val="0"/>
              </a:spcBef>
              <a:spcAft>
                <a:spcPts val="0"/>
              </a:spcAft>
              <a:buClr>
                <a:schemeClr val="dk1"/>
              </a:buClr>
              <a:buSzPts val="1700"/>
              <a:buFont typeface="Avenir"/>
              <a:buChar char="-"/>
            </a:pPr>
            <a:r>
              <a:rPr lang="en" sz="1700" dirty="0">
                <a:solidFill>
                  <a:schemeClr val="dk1"/>
                </a:solidFill>
                <a:ea typeface="Avenir"/>
                <a:sym typeface="Avenir"/>
              </a:rPr>
              <a:t>Explore other methods for integrating clinical and gene expression data for patient classification </a:t>
            </a:r>
            <a:endParaRPr sz="1700" dirty="0">
              <a:solidFill>
                <a:schemeClr val="dk1"/>
              </a:solidFill>
              <a:ea typeface="Avenir"/>
              <a:sym typeface="Avenir"/>
            </a:endParaRPr>
          </a:p>
          <a:p>
            <a:pPr marL="914400" lvl="1" indent="-336550" algn="l" rtl="0">
              <a:spcBef>
                <a:spcPts val="0"/>
              </a:spcBef>
              <a:spcAft>
                <a:spcPts val="0"/>
              </a:spcAft>
              <a:buClr>
                <a:schemeClr val="dk1"/>
              </a:buClr>
              <a:buSzPts val="1700"/>
              <a:buFont typeface="Avenir"/>
              <a:buChar char="-"/>
            </a:pPr>
            <a:r>
              <a:rPr lang="en" sz="1700" dirty="0">
                <a:solidFill>
                  <a:schemeClr val="dk1"/>
                </a:solidFill>
                <a:ea typeface="Avenir"/>
                <a:sym typeface="Avenir"/>
              </a:rPr>
              <a:t>Preliminary analysis shows integration is superior when using cellular reprogramming </a:t>
            </a:r>
            <a:r>
              <a:rPr lang="en" sz="1700" dirty="0" smtClean="0">
                <a:solidFill>
                  <a:schemeClr val="dk1"/>
                </a:solidFill>
                <a:ea typeface="Avenir"/>
                <a:sym typeface="Avenir"/>
              </a:rPr>
              <a:t>genes</a:t>
            </a:r>
            <a:endParaRPr sz="1700" dirty="0">
              <a:solidFill>
                <a:schemeClr val="dk1"/>
              </a:solidFill>
              <a:ea typeface="Avenir"/>
              <a:sym typeface="Avenir"/>
            </a:endParaRPr>
          </a:p>
          <a:p>
            <a:pPr marL="457200" lvl="0" indent="-336550" algn="l" rtl="0">
              <a:spcBef>
                <a:spcPts val="0"/>
              </a:spcBef>
              <a:spcAft>
                <a:spcPts val="0"/>
              </a:spcAft>
              <a:buClr>
                <a:srgbClr val="000000"/>
              </a:buClr>
              <a:buSzPts val="1700"/>
              <a:buFont typeface="Avenir"/>
              <a:buChar char="-"/>
            </a:pPr>
            <a:r>
              <a:rPr lang="en" sz="1700" dirty="0">
                <a:solidFill>
                  <a:srgbClr val="000000"/>
                </a:solidFill>
                <a:ea typeface="Avenir"/>
                <a:sym typeface="Avenir"/>
              </a:rPr>
              <a:t>Limited by sample size; part of an ongoing study to collect 1000 patients in global cohorts</a:t>
            </a:r>
            <a:endParaRPr sz="1700" dirty="0">
              <a:solidFill>
                <a:srgbClr val="000000"/>
              </a:solidFill>
              <a:ea typeface="Avenir"/>
              <a:sym typeface="Avenir"/>
            </a:endParaRPr>
          </a:p>
        </p:txBody>
      </p:sp>
      <p:pic>
        <p:nvPicPr>
          <p:cNvPr id="260" name="Google Shape;260;p48"/>
          <p:cNvPicPr preferRelativeResize="0"/>
          <p:nvPr/>
        </p:nvPicPr>
        <p:blipFill rotWithShape="1">
          <a:blip r:embed="rId3">
            <a:alphaModFix/>
          </a:blip>
          <a:srcRect l="9033" t="21524" r="76892" b="33465"/>
          <a:stretch/>
        </p:blipFill>
        <p:spPr>
          <a:xfrm>
            <a:off x="9443325" y="5176851"/>
            <a:ext cx="934751" cy="1219675"/>
          </a:xfrm>
          <a:prstGeom prst="rect">
            <a:avLst/>
          </a:prstGeom>
          <a:noFill/>
          <a:ln>
            <a:noFill/>
          </a:ln>
        </p:spPr>
      </p:pic>
      <p:pic>
        <p:nvPicPr>
          <p:cNvPr id="261" name="Google Shape;261;p48"/>
          <p:cNvPicPr preferRelativeResize="0"/>
          <p:nvPr/>
        </p:nvPicPr>
        <p:blipFill>
          <a:blip r:embed="rId4">
            <a:alphaModFix/>
          </a:blip>
          <a:stretch>
            <a:fillRect/>
          </a:stretch>
        </p:blipFill>
        <p:spPr>
          <a:xfrm>
            <a:off x="509100" y="4784576"/>
            <a:ext cx="1343300" cy="1611960"/>
          </a:xfrm>
          <a:prstGeom prst="rect">
            <a:avLst/>
          </a:prstGeom>
          <a:noFill/>
          <a:ln>
            <a:noFill/>
          </a:ln>
        </p:spPr>
      </p:pic>
      <p:sp>
        <p:nvSpPr>
          <p:cNvPr id="262" name="Google Shape;262;p48"/>
          <p:cNvSpPr txBox="1"/>
          <p:nvPr/>
        </p:nvSpPr>
        <p:spPr>
          <a:xfrm>
            <a:off x="311700" y="4073400"/>
            <a:ext cx="3388800" cy="6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solidFill>
                  <a:srgbClr val="CC0000"/>
                </a:solidFill>
                <a:ea typeface="Avenir"/>
                <a:sym typeface="Avenir"/>
              </a:rPr>
              <a:t>Acknowledgments </a:t>
            </a:r>
            <a:endParaRPr sz="2800" dirty="0">
              <a:solidFill>
                <a:srgbClr val="CC0000"/>
              </a:solidFill>
              <a:ea typeface="Avenir"/>
              <a:sym typeface="Avenir"/>
            </a:endParaRPr>
          </a:p>
        </p:txBody>
      </p:sp>
      <p:sp>
        <p:nvSpPr>
          <p:cNvPr id="263" name="Google Shape;263;p48"/>
          <p:cNvSpPr txBox="1"/>
          <p:nvPr/>
        </p:nvSpPr>
        <p:spPr>
          <a:xfrm>
            <a:off x="284650" y="6430925"/>
            <a:ext cx="1792200" cy="27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venir"/>
                <a:ea typeface="Avenir"/>
                <a:cs typeface="Avenir"/>
                <a:sym typeface="Avenir"/>
              </a:rPr>
              <a:t>Dr. REW Hancock </a:t>
            </a:r>
            <a:endParaRPr sz="1200">
              <a:latin typeface="Avenir"/>
              <a:ea typeface="Avenir"/>
              <a:cs typeface="Avenir"/>
              <a:sym typeface="Avenir"/>
            </a:endParaRPr>
          </a:p>
        </p:txBody>
      </p:sp>
      <p:pic>
        <p:nvPicPr>
          <p:cNvPr id="264" name="Google Shape;264;p48"/>
          <p:cNvPicPr preferRelativeResize="0"/>
          <p:nvPr/>
        </p:nvPicPr>
        <p:blipFill rotWithShape="1">
          <a:blip r:embed="rId5">
            <a:alphaModFix/>
          </a:blip>
          <a:srcRect l="13149"/>
          <a:stretch/>
        </p:blipFill>
        <p:spPr>
          <a:xfrm>
            <a:off x="2107400" y="4779588"/>
            <a:ext cx="1344168" cy="1611950"/>
          </a:xfrm>
          <a:prstGeom prst="rect">
            <a:avLst/>
          </a:prstGeom>
          <a:noFill/>
          <a:ln>
            <a:noFill/>
          </a:ln>
        </p:spPr>
      </p:pic>
      <p:sp>
        <p:nvSpPr>
          <p:cNvPr id="265" name="Google Shape;265;p48"/>
          <p:cNvSpPr txBox="1"/>
          <p:nvPr/>
        </p:nvSpPr>
        <p:spPr>
          <a:xfrm>
            <a:off x="1959299" y="6467750"/>
            <a:ext cx="1588800" cy="27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Avenir"/>
                <a:ea typeface="Avenir"/>
                <a:cs typeface="Avenir"/>
                <a:sym typeface="Avenir"/>
              </a:rPr>
              <a:t>Dr. GV Cohen Freue</a:t>
            </a:r>
            <a:endParaRPr sz="1200">
              <a:latin typeface="Avenir"/>
              <a:ea typeface="Avenir"/>
              <a:cs typeface="Avenir"/>
              <a:sym typeface="Avenir"/>
            </a:endParaRPr>
          </a:p>
        </p:txBody>
      </p:sp>
      <p:pic>
        <p:nvPicPr>
          <p:cNvPr id="266" name="Google Shape;266;p48"/>
          <p:cNvPicPr preferRelativeResize="0"/>
          <p:nvPr/>
        </p:nvPicPr>
        <p:blipFill>
          <a:blip r:embed="rId6">
            <a:alphaModFix/>
          </a:blip>
          <a:stretch>
            <a:fillRect/>
          </a:stretch>
        </p:blipFill>
        <p:spPr>
          <a:xfrm>
            <a:off x="5421063" y="4785875"/>
            <a:ext cx="1344168" cy="1609344"/>
          </a:xfrm>
          <a:prstGeom prst="rect">
            <a:avLst/>
          </a:prstGeom>
          <a:noFill/>
          <a:ln>
            <a:noFill/>
          </a:ln>
        </p:spPr>
      </p:pic>
      <p:pic>
        <p:nvPicPr>
          <p:cNvPr id="267" name="Google Shape;267;p48"/>
          <p:cNvPicPr preferRelativeResize="0"/>
          <p:nvPr/>
        </p:nvPicPr>
        <p:blipFill>
          <a:blip r:embed="rId7">
            <a:alphaModFix/>
          </a:blip>
          <a:stretch>
            <a:fillRect/>
          </a:stretch>
        </p:blipFill>
        <p:spPr>
          <a:xfrm>
            <a:off x="3764243" y="4785875"/>
            <a:ext cx="1344168" cy="1609344"/>
          </a:xfrm>
          <a:prstGeom prst="rect">
            <a:avLst/>
          </a:prstGeom>
          <a:noFill/>
          <a:ln>
            <a:noFill/>
          </a:ln>
        </p:spPr>
      </p:pic>
      <p:sp>
        <p:nvSpPr>
          <p:cNvPr id="268" name="Google Shape;268;p48"/>
          <p:cNvSpPr txBox="1"/>
          <p:nvPr/>
        </p:nvSpPr>
        <p:spPr>
          <a:xfrm>
            <a:off x="5421012" y="6467750"/>
            <a:ext cx="1344300" cy="27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Avenir"/>
                <a:ea typeface="Avenir"/>
                <a:cs typeface="Avenir"/>
                <a:sym typeface="Avenir"/>
              </a:rPr>
              <a:t>Dr. AHY Lee </a:t>
            </a:r>
            <a:endParaRPr sz="1200">
              <a:latin typeface="Avenir"/>
              <a:ea typeface="Avenir"/>
              <a:cs typeface="Avenir"/>
              <a:sym typeface="Avenir"/>
            </a:endParaRPr>
          </a:p>
        </p:txBody>
      </p:sp>
      <p:sp>
        <p:nvSpPr>
          <p:cNvPr id="269" name="Google Shape;269;p48"/>
          <p:cNvSpPr txBox="1"/>
          <p:nvPr/>
        </p:nvSpPr>
        <p:spPr>
          <a:xfrm>
            <a:off x="3764175" y="6467750"/>
            <a:ext cx="1344300" cy="27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Avenir"/>
                <a:ea typeface="Avenir"/>
                <a:cs typeface="Avenir"/>
                <a:sym typeface="Avenir"/>
              </a:rPr>
              <a:t>Dr. OM Pena</a:t>
            </a:r>
            <a:endParaRPr sz="1200">
              <a:latin typeface="Avenir"/>
              <a:ea typeface="Avenir"/>
              <a:cs typeface="Avenir"/>
              <a:sym typeface="Avenir"/>
            </a:endParaRPr>
          </a:p>
        </p:txBody>
      </p:sp>
      <p:pic>
        <p:nvPicPr>
          <p:cNvPr id="270" name="Google Shape;270;p48"/>
          <p:cNvPicPr preferRelativeResize="0"/>
          <p:nvPr/>
        </p:nvPicPr>
        <p:blipFill>
          <a:blip r:embed="rId8">
            <a:alphaModFix/>
          </a:blip>
          <a:stretch>
            <a:fillRect/>
          </a:stretch>
        </p:blipFill>
        <p:spPr>
          <a:xfrm>
            <a:off x="7077912" y="4780904"/>
            <a:ext cx="1344168" cy="1609344"/>
          </a:xfrm>
          <a:prstGeom prst="rect">
            <a:avLst/>
          </a:prstGeom>
          <a:noFill/>
          <a:ln>
            <a:noFill/>
          </a:ln>
        </p:spPr>
      </p:pic>
      <p:sp>
        <p:nvSpPr>
          <p:cNvPr id="271" name="Google Shape;271;p48"/>
          <p:cNvSpPr txBox="1"/>
          <p:nvPr/>
        </p:nvSpPr>
        <p:spPr>
          <a:xfrm>
            <a:off x="7077850" y="6467750"/>
            <a:ext cx="1344300" cy="27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Avenir"/>
                <a:ea typeface="Avenir"/>
                <a:cs typeface="Avenir"/>
                <a:sym typeface="Avenir"/>
              </a:rPr>
              <a:t>Dr. B Tang </a:t>
            </a:r>
            <a:endParaRPr sz="1200">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9"/>
          <p:cNvSpPr txBox="1">
            <a:spLocks noGrp="1"/>
          </p:cNvSpPr>
          <p:nvPr>
            <p:ph type="title"/>
          </p:nvPr>
        </p:nvSpPr>
        <p:spPr>
          <a:xfrm>
            <a:off x="311700" y="593367"/>
            <a:ext cx="8520600" cy="763500"/>
          </a:xfrm>
          <a:prstGeom prst="rect">
            <a:avLst/>
          </a:prstGeom>
        </p:spPr>
        <p:txBody>
          <a:bodyPr spcFirstLastPara="1" wrap="square" lIns="81525" tIns="81525" rIns="81525" bIns="81525" anchor="t" anchorCtr="0">
            <a:noAutofit/>
          </a:bodyPr>
          <a:lstStyle/>
          <a:p>
            <a:pPr marL="0" lvl="0" indent="0" algn="ctr" rtl="0">
              <a:spcBef>
                <a:spcPts val="0"/>
              </a:spcBef>
              <a:spcAft>
                <a:spcPts val="0"/>
              </a:spcAft>
              <a:buNone/>
            </a:pPr>
            <a:r>
              <a:rPr lang="en" sz="3000">
                <a:solidFill>
                  <a:srgbClr val="FF0000"/>
                </a:solidFill>
                <a:latin typeface="Avenir"/>
                <a:ea typeface="Avenir"/>
                <a:cs typeface="Avenir"/>
                <a:sym typeface="Avenir"/>
              </a:rPr>
              <a:t>Supplementary Slides </a:t>
            </a:r>
            <a:endParaRPr sz="3000">
              <a:solidFill>
                <a:srgbClr val="FF0000"/>
              </a:solidFill>
              <a:latin typeface="Avenir"/>
              <a:ea typeface="Avenir"/>
              <a:cs typeface="Avenir"/>
              <a:sym typeface="Aveni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50"/>
          <p:cNvPicPr preferRelativeResize="0"/>
          <p:nvPr/>
        </p:nvPicPr>
        <p:blipFill rotWithShape="1">
          <a:blip r:embed="rId3">
            <a:alphaModFix/>
          </a:blip>
          <a:srcRect r="28774"/>
          <a:stretch/>
        </p:blipFill>
        <p:spPr>
          <a:xfrm>
            <a:off x="0" y="0"/>
            <a:ext cx="1953801" cy="6858000"/>
          </a:xfrm>
          <a:prstGeom prst="rect">
            <a:avLst/>
          </a:prstGeom>
          <a:noFill/>
          <a:ln>
            <a:noFill/>
          </a:ln>
        </p:spPr>
      </p:pic>
      <p:sp>
        <p:nvSpPr>
          <p:cNvPr id="282" name="Google Shape;282;p50"/>
          <p:cNvSpPr txBox="1">
            <a:spLocks noGrp="1"/>
          </p:cNvSpPr>
          <p:nvPr>
            <p:ph type="title"/>
          </p:nvPr>
        </p:nvSpPr>
        <p:spPr>
          <a:xfrm>
            <a:off x="2101800" y="188825"/>
            <a:ext cx="69861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a:solidFill>
                  <a:srgbClr val="CC0000"/>
                </a:solidFill>
                <a:latin typeface="Avenir"/>
                <a:ea typeface="Avenir"/>
                <a:cs typeface="Avenir"/>
                <a:sym typeface="Avenir"/>
              </a:rPr>
              <a:t>Significant features from models are implicated in sepsis </a:t>
            </a:r>
            <a:endParaRPr>
              <a:solidFill>
                <a:srgbClr val="CC0000"/>
              </a:solidFill>
              <a:latin typeface="Avenir"/>
              <a:ea typeface="Avenir"/>
              <a:cs typeface="Avenir"/>
              <a:sym typeface="Avenir"/>
            </a:endParaRPr>
          </a:p>
        </p:txBody>
      </p:sp>
      <p:pic>
        <p:nvPicPr>
          <p:cNvPr id="283" name="Google Shape;283;p50"/>
          <p:cNvPicPr preferRelativeResize="0"/>
          <p:nvPr/>
        </p:nvPicPr>
        <p:blipFill rotWithShape="1">
          <a:blip r:embed="rId4">
            <a:alphaModFix/>
          </a:blip>
          <a:srcRect l="2818"/>
          <a:stretch/>
        </p:blipFill>
        <p:spPr>
          <a:xfrm>
            <a:off x="2624800" y="2354700"/>
            <a:ext cx="6117826" cy="43456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311700" y="251725"/>
            <a:ext cx="79683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a:solidFill>
                  <a:srgbClr val="FF0000"/>
                </a:solidFill>
                <a:latin typeface="Avenir"/>
                <a:ea typeface="Avenir"/>
                <a:cs typeface="Avenir"/>
                <a:sym typeface="Avenir"/>
              </a:rPr>
              <a:t>Method comparison to predict SOFA scores </a:t>
            </a:r>
            <a:endParaRPr>
              <a:solidFill>
                <a:srgbClr val="FF0000"/>
              </a:solidFill>
              <a:latin typeface="Avenir"/>
              <a:ea typeface="Avenir"/>
              <a:cs typeface="Avenir"/>
              <a:sym typeface="Avenir"/>
            </a:endParaRPr>
          </a:p>
        </p:txBody>
      </p:sp>
      <p:sp>
        <p:nvSpPr>
          <p:cNvPr id="289" name="Google Shape;289;p51"/>
          <p:cNvSpPr txBox="1"/>
          <p:nvPr/>
        </p:nvSpPr>
        <p:spPr>
          <a:xfrm>
            <a:off x="553725" y="5682175"/>
            <a:ext cx="7726200" cy="319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venir"/>
                <a:ea typeface="Avenir"/>
                <a:cs typeface="Avenir"/>
                <a:sym typeface="Avenir"/>
              </a:rPr>
              <a:t>SOFA scores can be from 0 to 16 </a:t>
            </a:r>
            <a:endParaRPr sz="1800">
              <a:latin typeface="Avenir"/>
              <a:ea typeface="Avenir"/>
              <a:cs typeface="Avenir"/>
              <a:sym typeface="Avenir"/>
            </a:endParaRPr>
          </a:p>
          <a:p>
            <a:pPr marL="457200" lvl="0" indent="-342900" algn="l" rtl="0">
              <a:spcBef>
                <a:spcPts val="0"/>
              </a:spcBef>
              <a:spcAft>
                <a:spcPts val="0"/>
              </a:spcAft>
              <a:buSzPts val="1800"/>
              <a:buFont typeface="Avenir"/>
              <a:buChar char="-"/>
            </a:pPr>
            <a:r>
              <a:rPr lang="en" sz="1800">
                <a:latin typeface="Avenir"/>
                <a:ea typeface="Avenir"/>
                <a:cs typeface="Avenir"/>
                <a:sym typeface="Avenir"/>
              </a:rPr>
              <a:t>Cohort has patients with scores from 0 to 9</a:t>
            </a:r>
            <a:endParaRPr sz="1800">
              <a:latin typeface="Avenir"/>
              <a:ea typeface="Avenir"/>
              <a:cs typeface="Avenir"/>
              <a:sym typeface="Avenir"/>
            </a:endParaRPr>
          </a:p>
          <a:p>
            <a:pPr marL="0" lvl="0" indent="0" algn="l" rtl="0">
              <a:spcBef>
                <a:spcPts val="0"/>
              </a:spcBef>
              <a:spcAft>
                <a:spcPts val="0"/>
              </a:spcAft>
              <a:buNone/>
            </a:pPr>
            <a:r>
              <a:rPr lang="en" sz="1800">
                <a:latin typeface="Avenir"/>
                <a:ea typeface="Avenir"/>
                <a:cs typeface="Avenir"/>
                <a:sym typeface="Avenir"/>
              </a:rPr>
              <a:t>Linear models show better performance using combined dataset</a:t>
            </a:r>
            <a:endParaRPr sz="1800">
              <a:latin typeface="Avenir"/>
              <a:ea typeface="Avenir"/>
              <a:cs typeface="Avenir"/>
              <a:sym typeface="Avenir"/>
            </a:endParaRPr>
          </a:p>
        </p:txBody>
      </p:sp>
      <p:pic>
        <p:nvPicPr>
          <p:cNvPr id="290" name="Google Shape;290;p51"/>
          <p:cNvPicPr preferRelativeResize="0"/>
          <p:nvPr/>
        </p:nvPicPr>
        <p:blipFill>
          <a:blip r:embed="rId3">
            <a:alphaModFix/>
          </a:blip>
          <a:stretch>
            <a:fillRect/>
          </a:stretch>
        </p:blipFill>
        <p:spPr>
          <a:xfrm>
            <a:off x="897150" y="1015225"/>
            <a:ext cx="6797400" cy="46669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52"/>
          <p:cNvPicPr preferRelativeResize="0"/>
          <p:nvPr/>
        </p:nvPicPr>
        <p:blipFill>
          <a:blip r:embed="rId3">
            <a:alphaModFix/>
          </a:blip>
          <a:stretch>
            <a:fillRect/>
          </a:stretch>
        </p:blipFill>
        <p:spPr>
          <a:xfrm>
            <a:off x="4180346" y="3429000"/>
            <a:ext cx="4922978" cy="3381499"/>
          </a:xfrm>
          <a:prstGeom prst="rect">
            <a:avLst/>
          </a:prstGeom>
          <a:noFill/>
          <a:ln>
            <a:noFill/>
          </a:ln>
        </p:spPr>
      </p:pic>
      <p:sp>
        <p:nvSpPr>
          <p:cNvPr id="296" name="Google Shape;296;p52"/>
          <p:cNvSpPr txBox="1">
            <a:spLocks noGrp="1"/>
          </p:cNvSpPr>
          <p:nvPr>
            <p:ph type="title"/>
          </p:nvPr>
        </p:nvSpPr>
        <p:spPr>
          <a:xfrm>
            <a:off x="5663088" y="240550"/>
            <a:ext cx="3169200" cy="653400"/>
          </a:xfrm>
          <a:prstGeom prst="rect">
            <a:avLst/>
          </a:prstGeom>
        </p:spPr>
        <p:txBody>
          <a:bodyPr spcFirstLastPara="1" wrap="square" lIns="81525" tIns="81525" rIns="81525" bIns="81525" anchor="t" anchorCtr="0">
            <a:noAutofit/>
          </a:bodyPr>
          <a:lstStyle/>
          <a:p>
            <a:pPr marL="0" lvl="0" indent="0" algn="ctr" rtl="0">
              <a:spcBef>
                <a:spcPts val="0"/>
              </a:spcBef>
              <a:spcAft>
                <a:spcPts val="0"/>
              </a:spcAft>
              <a:buClr>
                <a:schemeClr val="dk1"/>
              </a:buClr>
              <a:buSzPts val="1100"/>
              <a:buFont typeface="Arial"/>
              <a:buNone/>
            </a:pPr>
            <a:r>
              <a:rPr lang="en" sz="2600">
                <a:solidFill>
                  <a:srgbClr val="CC0000"/>
                </a:solidFill>
                <a:latin typeface="Avenir"/>
                <a:ea typeface="Avenir"/>
                <a:cs typeface="Avenir"/>
                <a:sym typeface="Avenir"/>
              </a:rPr>
              <a:t>Feature importance from Random Forest generates similar results to LASSO  </a:t>
            </a:r>
            <a:endParaRPr sz="2600">
              <a:solidFill>
                <a:srgbClr val="CC0000"/>
              </a:solidFill>
              <a:latin typeface="Avenir"/>
              <a:ea typeface="Avenir"/>
              <a:cs typeface="Avenir"/>
              <a:sym typeface="Avenir"/>
            </a:endParaRPr>
          </a:p>
          <a:p>
            <a:pPr marL="0" lvl="0" indent="0" algn="l" rtl="0">
              <a:spcBef>
                <a:spcPts val="0"/>
              </a:spcBef>
              <a:spcAft>
                <a:spcPts val="0"/>
              </a:spcAft>
              <a:buNone/>
            </a:pPr>
            <a:endParaRPr/>
          </a:p>
        </p:txBody>
      </p:sp>
      <p:pic>
        <p:nvPicPr>
          <p:cNvPr id="297" name="Google Shape;297;p52"/>
          <p:cNvPicPr preferRelativeResize="0"/>
          <p:nvPr/>
        </p:nvPicPr>
        <p:blipFill>
          <a:blip r:embed="rId4">
            <a:alphaModFix/>
          </a:blip>
          <a:stretch>
            <a:fillRect/>
          </a:stretch>
        </p:blipFill>
        <p:spPr>
          <a:xfrm>
            <a:off x="0" y="0"/>
            <a:ext cx="5150774" cy="3538004"/>
          </a:xfrm>
          <a:prstGeom prst="rect">
            <a:avLst/>
          </a:prstGeom>
          <a:noFill/>
          <a:ln>
            <a:noFill/>
          </a:ln>
        </p:spPr>
      </p:pic>
      <p:pic>
        <p:nvPicPr>
          <p:cNvPr id="298" name="Google Shape;298;p52"/>
          <p:cNvPicPr preferRelativeResize="0"/>
          <p:nvPr/>
        </p:nvPicPr>
        <p:blipFill rotWithShape="1">
          <a:blip r:embed="rId5">
            <a:alphaModFix/>
          </a:blip>
          <a:srcRect l="36368" t="89049" r="42639"/>
          <a:stretch/>
        </p:blipFill>
        <p:spPr>
          <a:xfrm>
            <a:off x="6064412" y="2455950"/>
            <a:ext cx="2366572" cy="762924"/>
          </a:xfrm>
          <a:prstGeom prst="rect">
            <a:avLst/>
          </a:prstGeom>
          <a:noFill/>
          <a:ln>
            <a:noFill/>
          </a:ln>
        </p:spPr>
      </p:pic>
      <p:pic>
        <p:nvPicPr>
          <p:cNvPr id="299" name="Google Shape;299;p52"/>
          <p:cNvPicPr preferRelativeResize="0"/>
          <p:nvPr/>
        </p:nvPicPr>
        <p:blipFill>
          <a:blip r:embed="rId6">
            <a:alphaModFix/>
          </a:blip>
          <a:stretch>
            <a:fillRect/>
          </a:stretch>
        </p:blipFill>
        <p:spPr>
          <a:xfrm>
            <a:off x="-3111975" y="2568700"/>
            <a:ext cx="2988000" cy="2052400"/>
          </a:xfrm>
          <a:prstGeom prst="rect">
            <a:avLst/>
          </a:prstGeom>
          <a:noFill/>
          <a:ln>
            <a:noFill/>
          </a:ln>
        </p:spPr>
      </p:pic>
      <p:sp>
        <p:nvSpPr>
          <p:cNvPr id="300" name="Google Shape;300;p52"/>
          <p:cNvSpPr txBox="1"/>
          <p:nvPr/>
        </p:nvSpPr>
        <p:spPr>
          <a:xfrm>
            <a:off x="379400" y="4460200"/>
            <a:ext cx="3653100" cy="21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52"/>
          <p:cNvSpPr txBox="1"/>
          <p:nvPr/>
        </p:nvSpPr>
        <p:spPr>
          <a:xfrm>
            <a:off x="42650" y="3835750"/>
            <a:ext cx="4137600" cy="1979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venir"/>
              <a:buChar char="-"/>
            </a:pPr>
            <a:r>
              <a:rPr lang="en" sz="1800">
                <a:latin typeface="Avenir"/>
                <a:ea typeface="Avenir"/>
                <a:cs typeface="Avenir"/>
                <a:sym typeface="Avenir"/>
              </a:rPr>
              <a:t>Mean decrease in Gini index represents features total decrease in node impurity averaged over trees in the forest</a:t>
            </a:r>
            <a:endParaRPr sz="1800">
              <a:latin typeface="Avenir"/>
              <a:ea typeface="Avenir"/>
              <a:cs typeface="Avenir"/>
              <a:sym typeface="Avenir"/>
            </a:endParaRPr>
          </a:p>
          <a:p>
            <a:pPr marL="457200" lvl="0" indent="-342900" algn="l" rtl="0">
              <a:spcBef>
                <a:spcPts val="0"/>
              </a:spcBef>
              <a:spcAft>
                <a:spcPts val="0"/>
              </a:spcAft>
              <a:buSzPts val="1800"/>
              <a:buFont typeface="Avenir"/>
              <a:buChar char="-"/>
            </a:pPr>
            <a:r>
              <a:rPr lang="en" sz="1800">
                <a:latin typeface="Avenir"/>
                <a:ea typeface="Avenir"/>
                <a:cs typeface="Avenir"/>
                <a:sym typeface="Avenir"/>
              </a:rPr>
              <a:t>Again, </a:t>
            </a:r>
            <a:r>
              <a:rPr lang="en" sz="1800">
                <a:solidFill>
                  <a:schemeClr val="dk1"/>
                </a:solidFill>
                <a:latin typeface="Avenir"/>
                <a:ea typeface="Avenir"/>
                <a:cs typeface="Avenir"/>
                <a:sym typeface="Avenir"/>
              </a:rPr>
              <a:t>combined model resulted in similar features and coefficients</a:t>
            </a:r>
            <a:endParaRPr sz="1800">
              <a:solidFill>
                <a:schemeClr val="dk1"/>
              </a:solidFill>
              <a:latin typeface="Avenir"/>
              <a:ea typeface="Avenir"/>
              <a:cs typeface="Avenir"/>
              <a:sym typeface="Avenir"/>
            </a:endParaRPr>
          </a:p>
          <a:p>
            <a:pPr marL="457200" lvl="0" indent="-342900" algn="l" rtl="0">
              <a:spcBef>
                <a:spcPts val="0"/>
              </a:spcBef>
              <a:spcAft>
                <a:spcPts val="0"/>
              </a:spcAft>
              <a:buClr>
                <a:schemeClr val="dk1"/>
              </a:buClr>
              <a:buSzPts val="1800"/>
              <a:buFont typeface="Avenir"/>
              <a:buChar char="-"/>
            </a:pPr>
            <a:r>
              <a:rPr lang="en" sz="1800">
                <a:solidFill>
                  <a:schemeClr val="dk1"/>
                </a:solidFill>
                <a:latin typeface="Avenir"/>
                <a:ea typeface="Avenir"/>
                <a:cs typeface="Avenir"/>
                <a:sym typeface="Avenir"/>
              </a:rPr>
              <a:t>Most genes not inflammatory in nature </a:t>
            </a:r>
            <a:endParaRPr sz="1800">
              <a:solidFill>
                <a:schemeClr val="dk1"/>
              </a:solidFill>
              <a:latin typeface="Avenir"/>
              <a:ea typeface="Avenir"/>
              <a:cs typeface="Avenir"/>
              <a:sym typeface="Avenir"/>
            </a:endParaRPr>
          </a:p>
          <a:p>
            <a:pPr marL="0" lvl="0" indent="0" algn="l" rtl="0">
              <a:spcBef>
                <a:spcPts val="0"/>
              </a:spcBef>
              <a:spcAft>
                <a:spcPts val="0"/>
              </a:spcAft>
              <a:buNone/>
            </a:pPr>
            <a:endParaRPr sz="2000">
              <a:solidFill>
                <a:schemeClr val="dk1"/>
              </a:solidFill>
              <a:latin typeface="Avenir"/>
              <a:ea typeface="Avenir"/>
              <a:cs typeface="Avenir"/>
              <a:sym typeface="Avenir"/>
            </a:endParaRPr>
          </a:p>
        </p:txBody>
      </p:sp>
      <p:sp>
        <p:nvSpPr>
          <p:cNvPr id="302" name="Google Shape;302;p52"/>
          <p:cNvSpPr/>
          <p:nvPr/>
        </p:nvSpPr>
        <p:spPr>
          <a:xfrm>
            <a:off x="4032375" y="3835750"/>
            <a:ext cx="1118400" cy="3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0"/>
          <p:cNvSpPr txBox="1">
            <a:spLocks noGrp="1"/>
          </p:cNvSpPr>
          <p:nvPr>
            <p:ph type="body" idx="1"/>
          </p:nvPr>
        </p:nvSpPr>
        <p:spPr>
          <a:xfrm>
            <a:off x="311700" y="987625"/>
            <a:ext cx="8520600" cy="23847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Clr>
                <a:srgbClr val="000000"/>
              </a:buClr>
              <a:buSzPts val="2200"/>
              <a:buChar char="-"/>
            </a:pPr>
            <a:r>
              <a:rPr lang="en" sz="2200" dirty="0">
                <a:solidFill>
                  <a:srgbClr val="000000"/>
                </a:solidFill>
                <a:latin typeface="Arial"/>
                <a:cs typeface="Arial"/>
              </a:rPr>
              <a:t>Involves both sustained excessive inflammation and immune suppression, and a failure to return to normal homeostasis (van der Poll 2017, Pena </a:t>
            </a:r>
            <a:r>
              <a:rPr lang="en" sz="2200" dirty="0" smtClean="0">
                <a:solidFill>
                  <a:srgbClr val="000000"/>
                </a:solidFill>
                <a:latin typeface="Arial"/>
                <a:cs typeface="Arial"/>
              </a:rPr>
              <a:t>2015)</a:t>
            </a:r>
            <a:endParaRPr lang="en-CA" sz="2200" dirty="0">
              <a:solidFill>
                <a:srgbClr val="000000"/>
              </a:solidFill>
              <a:latin typeface="Arial"/>
              <a:cs typeface="Arial"/>
            </a:endParaRPr>
          </a:p>
          <a:p>
            <a:pPr lvl="1" indent="-368300">
              <a:spcBef>
                <a:spcPts val="0"/>
              </a:spcBef>
              <a:buClr>
                <a:srgbClr val="000000"/>
              </a:buClr>
              <a:buSzPts val="2200"/>
              <a:buChar char="-"/>
            </a:pPr>
            <a:r>
              <a:rPr lang="en-CA" sz="2000" dirty="0" smtClean="0">
                <a:solidFill>
                  <a:srgbClr val="000000"/>
                </a:solidFill>
                <a:latin typeface="Arial"/>
                <a:cs typeface="Arial"/>
              </a:rPr>
              <a:t>Renders cells unable to respond to infection</a:t>
            </a:r>
            <a:endParaRPr sz="2000" dirty="0">
              <a:solidFill>
                <a:srgbClr val="000000"/>
              </a:solidFill>
              <a:latin typeface="Arial"/>
              <a:cs typeface="Arial"/>
            </a:endParaRPr>
          </a:p>
          <a:p>
            <a:pPr marL="457200" lvl="0" indent="-368300" algn="l" rtl="0">
              <a:spcBef>
                <a:spcPts val="0"/>
              </a:spcBef>
              <a:spcAft>
                <a:spcPts val="0"/>
              </a:spcAft>
              <a:buClr>
                <a:srgbClr val="000000"/>
              </a:buClr>
              <a:buSzPts val="2200"/>
              <a:buChar char="-"/>
            </a:pPr>
            <a:r>
              <a:rPr lang="en" sz="2200" dirty="0">
                <a:solidFill>
                  <a:srgbClr val="000000"/>
                </a:solidFill>
                <a:latin typeface="Arial"/>
                <a:cs typeface="Arial"/>
              </a:rPr>
              <a:t>Extent varies between individuals, environment, pathogen</a:t>
            </a:r>
            <a:endParaRPr sz="2200" dirty="0">
              <a:solidFill>
                <a:srgbClr val="000000"/>
              </a:solidFill>
              <a:latin typeface="Arial"/>
              <a:cs typeface="Arial"/>
            </a:endParaRPr>
          </a:p>
          <a:p>
            <a:pPr marL="457200" lvl="0" indent="-368300" algn="l" rtl="0">
              <a:spcBef>
                <a:spcPts val="0"/>
              </a:spcBef>
              <a:spcAft>
                <a:spcPts val="0"/>
              </a:spcAft>
              <a:buClr>
                <a:srgbClr val="000000"/>
              </a:buClr>
              <a:buSzPts val="2200"/>
              <a:buChar char="-"/>
            </a:pPr>
            <a:r>
              <a:rPr lang="en" sz="2200" dirty="0">
                <a:solidFill>
                  <a:srgbClr val="000000"/>
                </a:solidFill>
                <a:latin typeface="Arial"/>
                <a:cs typeface="Arial"/>
              </a:rPr>
              <a:t>Makes sepsis highly heterogeneous</a:t>
            </a:r>
            <a:endParaRPr sz="2200" dirty="0">
              <a:solidFill>
                <a:srgbClr val="000000"/>
              </a:solidFill>
              <a:latin typeface="Arial"/>
              <a:cs typeface="Arial"/>
            </a:endParaRPr>
          </a:p>
          <a:p>
            <a:pPr marL="457200" lvl="0" indent="-368300" algn="l" rtl="0">
              <a:spcBef>
                <a:spcPts val="0"/>
              </a:spcBef>
              <a:spcAft>
                <a:spcPts val="0"/>
              </a:spcAft>
              <a:buClr>
                <a:srgbClr val="000000"/>
              </a:buClr>
              <a:buSzPts val="2200"/>
              <a:buChar char="-"/>
            </a:pPr>
            <a:r>
              <a:rPr lang="en" sz="2200" dirty="0">
                <a:solidFill>
                  <a:srgbClr val="000000"/>
                </a:solidFill>
                <a:latin typeface="Arial"/>
                <a:cs typeface="Arial"/>
              </a:rPr>
              <a:t>30 million cases, 6 million deaths annually (WHO, 2017)</a:t>
            </a:r>
            <a:endParaRPr sz="2200" dirty="0">
              <a:solidFill>
                <a:srgbClr val="000000"/>
              </a:solidFill>
              <a:latin typeface="Arial"/>
              <a:cs typeface="Arial"/>
            </a:endParaRPr>
          </a:p>
        </p:txBody>
      </p:sp>
      <p:pic>
        <p:nvPicPr>
          <p:cNvPr id="168" name="Google Shape;168;p40"/>
          <p:cNvPicPr preferRelativeResize="0"/>
          <p:nvPr/>
        </p:nvPicPr>
        <p:blipFill rotWithShape="1">
          <a:blip r:embed="rId3">
            <a:alphaModFix/>
          </a:blip>
          <a:srcRect l="18099"/>
          <a:stretch/>
        </p:blipFill>
        <p:spPr>
          <a:xfrm>
            <a:off x="5187125" y="4716300"/>
            <a:ext cx="3409124" cy="1910275"/>
          </a:xfrm>
          <a:prstGeom prst="rect">
            <a:avLst/>
          </a:prstGeom>
          <a:noFill/>
          <a:ln>
            <a:noFill/>
          </a:ln>
        </p:spPr>
      </p:pic>
      <p:sp>
        <p:nvSpPr>
          <p:cNvPr id="169" name="Google Shape;169;p40"/>
          <p:cNvSpPr txBox="1">
            <a:spLocks noGrp="1"/>
          </p:cNvSpPr>
          <p:nvPr>
            <p:ph type="title"/>
          </p:nvPr>
        </p:nvSpPr>
        <p:spPr>
          <a:xfrm>
            <a:off x="311700" y="328400"/>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CC0000"/>
                </a:solidFill>
                <a:latin typeface="Arial"/>
                <a:cs typeface="Arial"/>
              </a:rPr>
              <a:t>Sepsis is the dysregulated host response to infection</a:t>
            </a:r>
            <a:endParaRPr dirty="0">
              <a:solidFill>
                <a:srgbClr val="CC0000"/>
              </a:solidFill>
              <a:latin typeface="Arial"/>
              <a:cs typeface="Arial"/>
            </a:endParaRPr>
          </a:p>
        </p:txBody>
      </p:sp>
      <p:pic>
        <p:nvPicPr>
          <p:cNvPr id="170" name="Google Shape;170;p40"/>
          <p:cNvPicPr preferRelativeResize="0"/>
          <p:nvPr/>
        </p:nvPicPr>
        <p:blipFill rotWithShape="1">
          <a:blip r:embed="rId4">
            <a:alphaModFix/>
          </a:blip>
          <a:srcRect t="36271" b="13987"/>
          <a:stretch/>
        </p:blipFill>
        <p:spPr>
          <a:xfrm>
            <a:off x="171665" y="3816324"/>
            <a:ext cx="4571260" cy="304167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311700" y="237617"/>
            <a:ext cx="85206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sz="2800" dirty="0">
                <a:solidFill>
                  <a:srgbClr val="CC0000"/>
                </a:solidFill>
                <a:ea typeface="Avenir"/>
                <a:sym typeface="Avenir"/>
              </a:rPr>
              <a:t>Sepsis heterogeneity prevents accurate diagnoses</a:t>
            </a:r>
            <a:endParaRPr sz="2800" dirty="0">
              <a:solidFill>
                <a:srgbClr val="CC0000"/>
              </a:solidFill>
              <a:ea typeface="Avenir"/>
              <a:sym typeface="Avenir"/>
            </a:endParaRPr>
          </a:p>
        </p:txBody>
      </p:sp>
      <p:sp>
        <p:nvSpPr>
          <p:cNvPr id="176" name="Google Shape;176;p41"/>
          <p:cNvSpPr txBox="1">
            <a:spLocks noGrp="1"/>
          </p:cNvSpPr>
          <p:nvPr>
            <p:ph type="body" idx="1"/>
          </p:nvPr>
        </p:nvSpPr>
        <p:spPr>
          <a:xfrm>
            <a:off x="168375" y="902967"/>
            <a:ext cx="8740800" cy="1808700"/>
          </a:xfrm>
          <a:prstGeom prst="rect">
            <a:avLst/>
          </a:prstGeom>
        </p:spPr>
        <p:txBody>
          <a:bodyPr spcFirstLastPara="1" wrap="square" lIns="81525" tIns="81525" rIns="81525" bIns="81525" anchor="t" anchorCtr="0">
            <a:noAutofit/>
          </a:bodyPr>
          <a:lstStyle/>
          <a:p>
            <a:pPr marL="406400" lvl="0" indent="-342900" algn="l" rtl="0">
              <a:spcBef>
                <a:spcPts val="0"/>
              </a:spcBef>
              <a:spcAft>
                <a:spcPts val="0"/>
              </a:spcAft>
              <a:buClr>
                <a:srgbClr val="000000"/>
              </a:buClr>
              <a:buSzPts val="2200"/>
              <a:buFont typeface="Avenir"/>
              <a:buChar char="-"/>
            </a:pPr>
            <a:r>
              <a:rPr lang="en" sz="2200" dirty="0">
                <a:solidFill>
                  <a:srgbClr val="000000"/>
                </a:solidFill>
                <a:ea typeface="Avenir"/>
                <a:sym typeface="Avenir"/>
              </a:rPr>
              <a:t>Clinical data indicates symptoms and outcomes are diverse </a:t>
            </a:r>
            <a:endParaRPr sz="2200" dirty="0">
              <a:solidFill>
                <a:srgbClr val="000000"/>
              </a:solidFill>
              <a:ea typeface="Avenir"/>
              <a:sym typeface="Avenir"/>
            </a:endParaRPr>
          </a:p>
          <a:p>
            <a:pPr marL="406400" lvl="0" indent="-342900" algn="l" rtl="0">
              <a:spcBef>
                <a:spcPts val="0"/>
              </a:spcBef>
              <a:spcAft>
                <a:spcPts val="0"/>
              </a:spcAft>
              <a:buClr>
                <a:srgbClr val="000000"/>
              </a:buClr>
              <a:buSzPts val="2200"/>
              <a:buFont typeface="Avenir"/>
              <a:buChar char="-"/>
            </a:pPr>
            <a:r>
              <a:rPr lang="en" sz="2200" dirty="0">
                <a:solidFill>
                  <a:srgbClr val="000000"/>
                </a:solidFill>
                <a:ea typeface="Avenir"/>
                <a:sym typeface="Avenir"/>
              </a:rPr>
              <a:t>Definition of sepsis has changed many times</a:t>
            </a:r>
            <a:endParaRPr sz="2200" dirty="0">
              <a:solidFill>
                <a:srgbClr val="000000"/>
              </a:solidFill>
              <a:ea typeface="Avenir"/>
              <a:sym typeface="Avenir"/>
            </a:endParaRPr>
          </a:p>
          <a:p>
            <a:pPr marL="406400" lvl="0" indent="-342900" algn="l" rtl="0">
              <a:spcBef>
                <a:spcPts val="0"/>
              </a:spcBef>
              <a:spcAft>
                <a:spcPts val="0"/>
              </a:spcAft>
              <a:buClr>
                <a:srgbClr val="000000"/>
              </a:buClr>
              <a:buSzPts val="2200"/>
              <a:buFont typeface="Avenir"/>
              <a:buChar char="-"/>
            </a:pPr>
            <a:r>
              <a:rPr lang="en" sz="2200" dirty="0">
                <a:solidFill>
                  <a:srgbClr val="000000"/>
                </a:solidFill>
                <a:ea typeface="Avenir"/>
                <a:sym typeface="Avenir"/>
              </a:rPr>
              <a:t>True diagnosis often missed</a:t>
            </a:r>
            <a:endParaRPr sz="2200" dirty="0">
              <a:solidFill>
                <a:srgbClr val="000000"/>
              </a:solidFill>
              <a:ea typeface="Avenir"/>
              <a:sym typeface="Avenir"/>
            </a:endParaRPr>
          </a:p>
          <a:p>
            <a:pPr marL="812800" lvl="1" indent="-342900" algn="l" rtl="0">
              <a:spcBef>
                <a:spcPts val="0"/>
              </a:spcBef>
              <a:spcAft>
                <a:spcPts val="0"/>
              </a:spcAft>
              <a:buClr>
                <a:srgbClr val="000000"/>
              </a:buClr>
              <a:buSzPts val="2200"/>
              <a:buFont typeface="Avenir"/>
              <a:buChar char="-"/>
            </a:pPr>
            <a:r>
              <a:rPr lang="en" sz="2200" dirty="0">
                <a:solidFill>
                  <a:srgbClr val="000000"/>
                </a:solidFill>
                <a:ea typeface="Avenir"/>
                <a:sym typeface="Avenir"/>
              </a:rPr>
              <a:t>Patient sent home, improper use of antibiotics and ICU</a:t>
            </a:r>
            <a:endParaRPr sz="2200" dirty="0">
              <a:solidFill>
                <a:srgbClr val="000000"/>
              </a:solidFill>
              <a:ea typeface="Avenir"/>
              <a:sym typeface="Avenir"/>
            </a:endParaRPr>
          </a:p>
          <a:p>
            <a:pPr marL="406400" lvl="0" indent="-342900" algn="l" rtl="0">
              <a:spcBef>
                <a:spcPts val="0"/>
              </a:spcBef>
              <a:spcAft>
                <a:spcPts val="0"/>
              </a:spcAft>
              <a:buClr>
                <a:srgbClr val="000000"/>
              </a:buClr>
              <a:buSzPts val="2200"/>
              <a:buFont typeface="Avenir"/>
              <a:buChar char="-"/>
            </a:pPr>
            <a:r>
              <a:rPr lang="en" sz="2200" dirty="0">
                <a:solidFill>
                  <a:srgbClr val="000000"/>
                </a:solidFill>
                <a:ea typeface="Avenir"/>
                <a:sym typeface="Avenir"/>
              </a:rPr>
              <a:t>Diagnosis may require genetic and clinical basis </a:t>
            </a:r>
            <a:endParaRPr sz="2200" dirty="0">
              <a:solidFill>
                <a:srgbClr val="000000"/>
              </a:solidFill>
              <a:ea typeface="Avenir"/>
              <a:sym typeface="Avenir"/>
            </a:endParaRPr>
          </a:p>
          <a:p>
            <a:pPr marL="0" lvl="0" indent="0" algn="l" rtl="0">
              <a:spcBef>
                <a:spcPts val="1400"/>
              </a:spcBef>
              <a:spcAft>
                <a:spcPts val="1400"/>
              </a:spcAft>
              <a:buNone/>
            </a:pPr>
            <a:endParaRPr sz="1800" dirty="0">
              <a:ea typeface="Avenir"/>
              <a:sym typeface="Avenir"/>
            </a:endParaRPr>
          </a:p>
        </p:txBody>
      </p:sp>
      <p:pic>
        <p:nvPicPr>
          <p:cNvPr id="177" name="Google Shape;177;p41"/>
          <p:cNvPicPr preferRelativeResize="0"/>
          <p:nvPr/>
        </p:nvPicPr>
        <p:blipFill>
          <a:blip r:embed="rId3">
            <a:alphaModFix/>
          </a:blip>
          <a:stretch>
            <a:fillRect/>
          </a:stretch>
        </p:blipFill>
        <p:spPr>
          <a:xfrm>
            <a:off x="5935746" y="3377883"/>
            <a:ext cx="3208254" cy="2306100"/>
          </a:xfrm>
          <a:prstGeom prst="rect">
            <a:avLst/>
          </a:prstGeom>
          <a:noFill/>
          <a:ln>
            <a:noFill/>
          </a:ln>
        </p:spPr>
      </p:pic>
      <p:pic>
        <p:nvPicPr>
          <p:cNvPr id="178" name="Google Shape;178;p41"/>
          <p:cNvPicPr preferRelativeResize="0"/>
          <p:nvPr/>
        </p:nvPicPr>
        <p:blipFill>
          <a:blip r:embed="rId4">
            <a:alphaModFix/>
          </a:blip>
          <a:stretch>
            <a:fillRect/>
          </a:stretch>
        </p:blipFill>
        <p:spPr>
          <a:xfrm>
            <a:off x="0" y="3314208"/>
            <a:ext cx="5825352" cy="2926025"/>
          </a:xfrm>
          <a:prstGeom prst="rect">
            <a:avLst/>
          </a:prstGeom>
          <a:noFill/>
          <a:ln>
            <a:noFill/>
          </a:ln>
        </p:spPr>
      </p:pic>
      <p:sp>
        <p:nvSpPr>
          <p:cNvPr id="179" name="Google Shape;179;p41"/>
          <p:cNvSpPr/>
          <p:nvPr/>
        </p:nvSpPr>
        <p:spPr>
          <a:xfrm>
            <a:off x="8696767" y="2254475"/>
            <a:ext cx="420300" cy="299100"/>
          </a:xfrm>
          <a:prstGeom prst="rect">
            <a:avLst/>
          </a:prstGeom>
          <a:solidFill>
            <a:srgbClr val="FFFFFF"/>
          </a:solidFill>
          <a:ln>
            <a:noFill/>
          </a:ln>
        </p:spPr>
        <p:txBody>
          <a:bodyPr spcFirstLastPara="1" wrap="square" lIns="81525" tIns="81525" rIns="81525" bIns="81525" anchor="ctr" anchorCtr="0">
            <a:noAutofit/>
          </a:bodyPr>
          <a:lstStyle/>
          <a:p>
            <a:pPr marL="0" lvl="0" indent="0" algn="l" rtl="0">
              <a:spcBef>
                <a:spcPts val="0"/>
              </a:spcBef>
              <a:spcAft>
                <a:spcPts val="0"/>
              </a:spcAft>
              <a:buNone/>
            </a:pPr>
            <a:endParaRPr sz="1300">
              <a:highlight>
                <a:srgbClr val="FFFFFF"/>
              </a:highlight>
            </a:endParaRPr>
          </a:p>
        </p:txBody>
      </p:sp>
      <p:sp>
        <p:nvSpPr>
          <p:cNvPr id="180" name="Google Shape;180;p41"/>
          <p:cNvSpPr txBox="1"/>
          <p:nvPr/>
        </p:nvSpPr>
        <p:spPr>
          <a:xfrm>
            <a:off x="6942876" y="5774433"/>
            <a:ext cx="2193000" cy="299100"/>
          </a:xfrm>
          <a:prstGeom prst="rect">
            <a:avLst/>
          </a:prstGeom>
          <a:noFill/>
          <a:ln>
            <a:noFill/>
          </a:ln>
        </p:spPr>
        <p:txBody>
          <a:bodyPr spcFirstLastPara="1" wrap="square" lIns="81525" tIns="81525" rIns="81525" bIns="81525" anchor="ctr" anchorCtr="0">
            <a:noAutofit/>
          </a:bodyPr>
          <a:lstStyle/>
          <a:p>
            <a:pPr marL="0" lvl="0" indent="0" algn="l" rtl="0">
              <a:spcBef>
                <a:spcPts val="0"/>
              </a:spcBef>
              <a:spcAft>
                <a:spcPts val="0"/>
              </a:spcAft>
              <a:buNone/>
            </a:pPr>
            <a:r>
              <a:rPr lang="en" sz="1100">
                <a:solidFill>
                  <a:schemeClr val="dk1"/>
                </a:solidFill>
                <a:latin typeface="Avenir"/>
                <a:ea typeface="Avenir"/>
                <a:cs typeface="Avenir"/>
                <a:sym typeface="Avenir"/>
              </a:rPr>
              <a:t>Iskander et al, 2013, Physiol Rev </a:t>
            </a:r>
            <a:endParaRPr sz="1100">
              <a:solidFill>
                <a:schemeClr val="dk1"/>
              </a:solidFill>
              <a:latin typeface="Avenir"/>
              <a:ea typeface="Avenir"/>
              <a:cs typeface="Avenir"/>
              <a:sym typeface="Avenir"/>
            </a:endParaRPr>
          </a:p>
        </p:txBody>
      </p:sp>
      <p:sp>
        <p:nvSpPr>
          <p:cNvPr id="181" name="Google Shape;181;p41"/>
          <p:cNvSpPr txBox="1"/>
          <p:nvPr/>
        </p:nvSpPr>
        <p:spPr>
          <a:xfrm>
            <a:off x="66892" y="6292542"/>
            <a:ext cx="1718100" cy="299100"/>
          </a:xfrm>
          <a:prstGeom prst="rect">
            <a:avLst/>
          </a:prstGeom>
          <a:noFill/>
          <a:ln>
            <a:noFill/>
          </a:ln>
        </p:spPr>
        <p:txBody>
          <a:bodyPr spcFirstLastPara="1" wrap="square" lIns="81525" tIns="81525" rIns="81525" bIns="81525" anchor="ctr" anchorCtr="0">
            <a:noAutofit/>
          </a:bodyPr>
          <a:lstStyle/>
          <a:p>
            <a:pPr marL="0" lvl="0" indent="0" algn="l" rtl="0">
              <a:spcBef>
                <a:spcPts val="0"/>
              </a:spcBef>
              <a:spcAft>
                <a:spcPts val="0"/>
              </a:spcAft>
              <a:buNone/>
            </a:pPr>
            <a:r>
              <a:rPr lang="en" sz="1100">
                <a:solidFill>
                  <a:schemeClr val="dk1"/>
                </a:solidFill>
                <a:latin typeface="Avenir"/>
                <a:ea typeface="Avenir"/>
                <a:cs typeface="Avenir"/>
                <a:sym typeface="Avenir"/>
              </a:rPr>
              <a:t>Gott et al, 2016, BMJ </a:t>
            </a:r>
            <a:endParaRPr sz="1100">
              <a:solidFill>
                <a:schemeClr val="dk1"/>
              </a:solidFill>
              <a:latin typeface="Avenir"/>
              <a:ea typeface="Avenir"/>
              <a:cs typeface="Avenir"/>
              <a:sym typeface="Avenir"/>
            </a:endParaRPr>
          </a:p>
        </p:txBody>
      </p:sp>
      <p:sp>
        <p:nvSpPr>
          <p:cNvPr id="182" name="Google Shape;182;p41"/>
          <p:cNvSpPr/>
          <p:nvPr/>
        </p:nvSpPr>
        <p:spPr>
          <a:xfrm>
            <a:off x="8642381" y="791800"/>
            <a:ext cx="493500" cy="378000"/>
          </a:xfrm>
          <a:prstGeom prst="rect">
            <a:avLst/>
          </a:prstGeom>
          <a:solidFill>
            <a:srgbClr val="FFFFFF"/>
          </a:solidFill>
          <a:ln>
            <a:noFill/>
          </a:ln>
        </p:spPr>
        <p:txBody>
          <a:bodyPr spcFirstLastPara="1" wrap="square" lIns="81525" tIns="81525" rIns="81525" bIns="81525" anchor="ctr" anchorCtr="0">
            <a:noAutofit/>
          </a:bodyPr>
          <a:lstStyle/>
          <a:p>
            <a:pPr marL="0" lvl="0" indent="0" algn="l" rtl="0">
              <a:spcBef>
                <a:spcPts val="0"/>
              </a:spcBef>
              <a:spcAft>
                <a:spcPts val="0"/>
              </a:spcAft>
              <a:buNone/>
            </a:pPr>
            <a:endParaRPr/>
          </a:p>
        </p:txBody>
      </p:sp>
      <p:sp>
        <p:nvSpPr>
          <p:cNvPr id="183" name="Google Shape;183;p41"/>
          <p:cNvSpPr/>
          <p:nvPr/>
        </p:nvSpPr>
        <p:spPr>
          <a:xfrm>
            <a:off x="8832300" y="3322563"/>
            <a:ext cx="315900" cy="299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2"/>
          <p:cNvSpPr txBox="1">
            <a:spLocks noGrp="1"/>
          </p:cNvSpPr>
          <p:nvPr>
            <p:ph type="title"/>
          </p:nvPr>
        </p:nvSpPr>
        <p:spPr>
          <a:xfrm>
            <a:off x="311700" y="260967"/>
            <a:ext cx="86763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sz="2800" dirty="0">
                <a:solidFill>
                  <a:srgbClr val="CC0000"/>
                </a:solidFill>
                <a:ea typeface="Avenir"/>
                <a:sym typeface="Avenir"/>
              </a:rPr>
              <a:t>Use gene expression and clinical data to predict progression to sepsis and identify relevant features </a:t>
            </a:r>
            <a:endParaRPr sz="2800" dirty="0">
              <a:solidFill>
                <a:srgbClr val="CC0000"/>
              </a:solidFill>
              <a:ea typeface="Avenir"/>
              <a:sym typeface="Avenir"/>
            </a:endParaRPr>
          </a:p>
        </p:txBody>
      </p:sp>
      <p:pic>
        <p:nvPicPr>
          <p:cNvPr id="189" name="Google Shape;189;p42"/>
          <p:cNvPicPr preferRelativeResize="0"/>
          <p:nvPr/>
        </p:nvPicPr>
        <p:blipFill rotWithShape="1">
          <a:blip r:embed="rId3">
            <a:alphaModFix/>
          </a:blip>
          <a:srcRect t="29498"/>
          <a:stretch/>
        </p:blipFill>
        <p:spPr>
          <a:xfrm>
            <a:off x="0" y="2753401"/>
            <a:ext cx="6168974" cy="4104599"/>
          </a:xfrm>
          <a:prstGeom prst="rect">
            <a:avLst/>
          </a:prstGeom>
          <a:noFill/>
          <a:ln>
            <a:noFill/>
          </a:ln>
        </p:spPr>
      </p:pic>
      <p:sp>
        <p:nvSpPr>
          <p:cNvPr id="190" name="Google Shape;190;p42"/>
          <p:cNvSpPr txBox="1"/>
          <p:nvPr/>
        </p:nvSpPr>
        <p:spPr>
          <a:xfrm>
            <a:off x="6501979" y="2618031"/>
            <a:ext cx="2642021" cy="3976408"/>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venir"/>
              <a:buChar char="-"/>
            </a:pPr>
            <a:r>
              <a:rPr lang="en" sz="1800" dirty="0">
                <a:ea typeface="Avenir"/>
                <a:sym typeface="Avenir"/>
              </a:rPr>
              <a:t>82 patients suspected of sepsis, retroactively classified</a:t>
            </a:r>
            <a:endParaRPr sz="1800" dirty="0">
              <a:ea typeface="Avenir"/>
              <a:sym typeface="Avenir"/>
            </a:endParaRPr>
          </a:p>
          <a:p>
            <a:pPr marL="457200" lvl="0" indent="-342900" algn="l" rtl="0">
              <a:spcBef>
                <a:spcPts val="0"/>
              </a:spcBef>
              <a:spcAft>
                <a:spcPts val="0"/>
              </a:spcAft>
              <a:buClr>
                <a:srgbClr val="274E13"/>
              </a:buClr>
              <a:buSzPts val="1800"/>
              <a:buFont typeface="Avenir"/>
              <a:buChar char="-"/>
            </a:pPr>
            <a:r>
              <a:rPr lang="en" sz="1800" u="sng" dirty="0">
                <a:solidFill>
                  <a:srgbClr val="274E13"/>
                </a:solidFill>
                <a:ea typeface="Avenir"/>
                <a:sym typeface="Avenir"/>
              </a:rPr>
              <a:t>Sepsis = positive blood culture OR SOFA score &gt;= 2 (53 sepsis; 29 non-sepsis)</a:t>
            </a:r>
            <a:endParaRPr sz="1800" u="sng" dirty="0">
              <a:solidFill>
                <a:srgbClr val="274E13"/>
              </a:solidFill>
              <a:ea typeface="Avenir"/>
              <a:sym typeface="Avenir"/>
            </a:endParaRPr>
          </a:p>
          <a:p>
            <a:pPr marL="457200" lvl="0" indent="-342900" algn="l" rtl="0">
              <a:spcBef>
                <a:spcPts val="0"/>
              </a:spcBef>
              <a:spcAft>
                <a:spcPts val="0"/>
              </a:spcAft>
              <a:buClr>
                <a:schemeClr val="dk1"/>
              </a:buClr>
              <a:buSzPts val="1800"/>
              <a:buFont typeface="Avenir"/>
              <a:buChar char="-"/>
            </a:pPr>
            <a:r>
              <a:rPr lang="en" sz="1800" dirty="0">
                <a:solidFill>
                  <a:schemeClr val="dk1"/>
                </a:solidFill>
                <a:ea typeface="Avenir"/>
                <a:sym typeface="Avenir"/>
              </a:rPr>
              <a:t>Use variables collected early (up to 24 hours after ER admission) for </a:t>
            </a:r>
            <a:r>
              <a:rPr lang="en" sz="1800" dirty="0" smtClean="0">
                <a:solidFill>
                  <a:schemeClr val="dk1"/>
                </a:solidFill>
                <a:ea typeface="Avenir"/>
                <a:sym typeface="Avenir"/>
              </a:rPr>
              <a:t>prediction</a:t>
            </a:r>
            <a:endParaRPr sz="1800" dirty="0">
              <a:ea typeface="Avenir"/>
              <a:sym typeface="Avenir"/>
            </a:endParaRPr>
          </a:p>
        </p:txBody>
      </p:sp>
      <p:sp>
        <p:nvSpPr>
          <p:cNvPr id="2" name="TextBox 1"/>
          <p:cNvSpPr txBox="1"/>
          <p:nvPr/>
        </p:nvSpPr>
        <p:spPr>
          <a:xfrm>
            <a:off x="308328" y="1282640"/>
            <a:ext cx="8835672" cy="1077218"/>
          </a:xfrm>
          <a:prstGeom prst="rect">
            <a:avLst/>
          </a:prstGeom>
          <a:noFill/>
        </p:spPr>
        <p:txBody>
          <a:bodyPr wrap="square" rtlCol="0">
            <a:spAutoFit/>
          </a:bodyPr>
          <a:lstStyle/>
          <a:p>
            <a:r>
              <a:rPr lang="en-US" sz="1600" dirty="0" smtClean="0">
                <a:solidFill>
                  <a:srgbClr val="FF0000"/>
                </a:solidFill>
              </a:rPr>
              <a:t>Goals</a:t>
            </a:r>
          </a:p>
          <a:p>
            <a:pPr marL="285750" indent="-285750">
              <a:buFontTx/>
              <a:buChar char="-"/>
            </a:pPr>
            <a:r>
              <a:rPr lang="en-US" sz="1600" dirty="0" smtClean="0"/>
              <a:t>Determine if sepsis is inability to respond to infection (cellular reprogramming)</a:t>
            </a:r>
          </a:p>
          <a:p>
            <a:pPr marL="285750" indent="-285750">
              <a:buFontTx/>
              <a:buChar char="-"/>
            </a:pPr>
            <a:r>
              <a:rPr lang="en-US" sz="1600" dirty="0" smtClean="0"/>
              <a:t>Develop classifier that predicts sepsis early (in ER)</a:t>
            </a:r>
          </a:p>
          <a:p>
            <a:pPr marL="285750" indent="-285750">
              <a:buFontTx/>
              <a:buChar char="-"/>
            </a:pPr>
            <a:r>
              <a:rPr lang="en-US" sz="1600" dirty="0" smtClean="0"/>
              <a:t>Identify relevant features (genes + clinical variables) which help shed light on etiology</a:t>
            </a:r>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3"/>
          <p:cNvSpPr/>
          <p:nvPr/>
        </p:nvSpPr>
        <p:spPr>
          <a:xfrm>
            <a:off x="5936100" y="3534900"/>
            <a:ext cx="3207900" cy="992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3"/>
          <p:cNvSpPr txBox="1">
            <a:spLocks noGrp="1"/>
          </p:cNvSpPr>
          <p:nvPr>
            <p:ph type="title"/>
          </p:nvPr>
        </p:nvSpPr>
        <p:spPr>
          <a:xfrm>
            <a:off x="332400" y="172225"/>
            <a:ext cx="58002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dirty="0">
                <a:solidFill>
                  <a:srgbClr val="CC0000"/>
                </a:solidFill>
                <a:ea typeface="Avenir"/>
                <a:sym typeface="Avenir"/>
              </a:rPr>
              <a:t>Data preprocessing primarily involves reducing dimensionality of RNA-seq data</a:t>
            </a:r>
            <a:endParaRPr dirty="0">
              <a:solidFill>
                <a:srgbClr val="CC0000"/>
              </a:solidFill>
              <a:ea typeface="Avenir"/>
              <a:sym typeface="Avenir"/>
            </a:endParaRPr>
          </a:p>
        </p:txBody>
      </p:sp>
      <p:sp>
        <p:nvSpPr>
          <p:cNvPr id="197" name="Google Shape;197;p43"/>
          <p:cNvSpPr txBox="1">
            <a:spLocks noGrp="1"/>
          </p:cNvSpPr>
          <p:nvPr>
            <p:ph type="body" idx="1"/>
          </p:nvPr>
        </p:nvSpPr>
        <p:spPr>
          <a:xfrm>
            <a:off x="0" y="1479950"/>
            <a:ext cx="5936100" cy="4555200"/>
          </a:xfrm>
          <a:prstGeom prst="rect">
            <a:avLst/>
          </a:prstGeom>
        </p:spPr>
        <p:txBody>
          <a:bodyPr spcFirstLastPara="1" wrap="square" lIns="81525" tIns="81525" rIns="81525" bIns="81525" anchor="t" anchorCtr="0">
            <a:noAutofit/>
          </a:bodyPr>
          <a:lstStyle/>
          <a:p>
            <a:pPr marL="457200" lvl="0" indent="-342900" algn="l" rtl="0">
              <a:spcBef>
                <a:spcPts val="0"/>
              </a:spcBef>
              <a:spcAft>
                <a:spcPts val="0"/>
              </a:spcAft>
              <a:buClr>
                <a:srgbClr val="000000"/>
              </a:buClr>
              <a:buSzPts val="1800"/>
              <a:buFont typeface="Avenir"/>
              <a:buChar char="-"/>
            </a:pPr>
            <a:r>
              <a:rPr lang="en" sz="1800" b="1" dirty="0">
                <a:solidFill>
                  <a:srgbClr val="000000"/>
                </a:solidFill>
                <a:ea typeface="Avenir"/>
                <a:sym typeface="Avenir"/>
              </a:rPr>
              <a:t>RNA sequencing data preprocessing </a:t>
            </a:r>
            <a:endParaRPr sz="1800" b="1" dirty="0">
              <a:solidFill>
                <a:srgbClr val="000000"/>
              </a:solidFill>
              <a:ea typeface="Avenir"/>
              <a:sym typeface="Avenir"/>
            </a:endParaRPr>
          </a:p>
          <a:p>
            <a:pPr marL="914400" lvl="1"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Filter low count genes </a:t>
            </a:r>
            <a:endParaRPr sz="1800" dirty="0">
              <a:solidFill>
                <a:srgbClr val="000000"/>
              </a:solidFill>
              <a:ea typeface="Avenir"/>
              <a:sym typeface="Avenir"/>
            </a:endParaRPr>
          </a:p>
          <a:p>
            <a:pPr marL="914400" lvl="0"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Variance stabilizing transformation</a:t>
            </a:r>
            <a:endParaRPr sz="1800" dirty="0">
              <a:solidFill>
                <a:srgbClr val="000000"/>
              </a:solidFill>
              <a:ea typeface="Avenir"/>
              <a:sym typeface="Avenir"/>
            </a:endParaRPr>
          </a:p>
          <a:p>
            <a:pPr marL="914400" lvl="0"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Determine most variable genes</a:t>
            </a:r>
            <a:endParaRPr sz="1800" dirty="0">
              <a:solidFill>
                <a:srgbClr val="000000"/>
              </a:solidFill>
              <a:ea typeface="Avenir"/>
              <a:sym typeface="Avenir"/>
            </a:endParaRPr>
          </a:p>
          <a:p>
            <a:pPr marL="1371600" lvl="1" indent="-342900" algn="l" rtl="0">
              <a:spcBef>
                <a:spcPts val="0"/>
              </a:spcBef>
              <a:spcAft>
                <a:spcPts val="0"/>
              </a:spcAft>
              <a:buClr>
                <a:srgbClr val="000000"/>
              </a:buClr>
              <a:buSzPts val="1800"/>
              <a:buFont typeface="Avenir"/>
              <a:buChar char="-"/>
            </a:pPr>
            <a:r>
              <a:rPr lang="en" sz="1800" dirty="0">
                <a:solidFill>
                  <a:schemeClr val="dk1"/>
                </a:solidFill>
                <a:ea typeface="Avenir"/>
                <a:sym typeface="Avenir"/>
              </a:rPr>
              <a:t>Genes with variance &gt; 1 (1427 genes)</a:t>
            </a:r>
            <a:endParaRPr sz="1800" dirty="0">
              <a:solidFill>
                <a:srgbClr val="000000"/>
              </a:solidFill>
              <a:ea typeface="Avenir"/>
              <a:sym typeface="Avenir"/>
            </a:endParaRPr>
          </a:p>
          <a:p>
            <a:pPr marL="457200" lvl="0" indent="-342900" algn="l" rtl="0">
              <a:spcBef>
                <a:spcPts val="0"/>
              </a:spcBef>
              <a:spcAft>
                <a:spcPts val="0"/>
              </a:spcAft>
              <a:buClr>
                <a:srgbClr val="000000"/>
              </a:buClr>
              <a:buSzPts val="1800"/>
              <a:buFont typeface="Avenir"/>
              <a:buChar char="-"/>
            </a:pPr>
            <a:r>
              <a:rPr lang="en" sz="1800" b="1" dirty="0">
                <a:solidFill>
                  <a:srgbClr val="000000"/>
                </a:solidFill>
                <a:ea typeface="Avenir"/>
                <a:sym typeface="Avenir"/>
              </a:rPr>
              <a:t>Cross Validation and Model Training</a:t>
            </a:r>
            <a:endParaRPr sz="1800" b="1" dirty="0">
              <a:solidFill>
                <a:srgbClr val="000000"/>
              </a:solidFill>
              <a:ea typeface="Avenir"/>
              <a:sym typeface="Avenir"/>
            </a:endParaRPr>
          </a:p>
          <a:p>
            <a:pPr marL="914400" lvl="0"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Repeated 5 fold cross validation for model hyperparameter tuning using R Caret package (Kuhn 2008)</a:t>
            </a:r>
            <a:endParaRPr sz="1800" dirty="0">
              <a:solidFill>
                <a:srgbClr val="000000"/>
              </a:solidFill>
              <a:ea typeface="Avenir"/>
              <a:sym typeface="Avenir"/>
            </a:endParaRPr>
          </a:p>
          <a:p>
            <a:pPr marL="914400" lvl="0"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LASSO, Ridge, Elastic net, KNN, SVM, Random Forest </a:t>
            </a:r>
            <a:endParaRPr sz="1800" dirty="0">
              <a:solidFill>
                <a:srgbClr val="000000"/>
              </a:solidFill>
              <a:ea typeface="Avenir"/>
              <a:sym typeface="Avenir"/>
            </a:endParaRPr>
          </a:p>
          <a:p>
            <a:pPr marL="457200" lvl="0" indent="-342900" algn="l" rtl="0">
              <a:spcBef>
                <a:spcPts val="0"/>
              </a:spcBef>
              <a:spcAft>
                <a:spcPts val="0"/>
              </a:spcAft>
              <a:buClr>
                <a:srgbClr val="000000"/>
              </a:buClr>
              <a:buSzPts val="1800"/>
              <a:buFont typeface="Avenir"/>
              <a:buChar char="-"/>
            </a:pPr>
            <a:r>
              <a:rPr lang="en" sz="1800" b="1" dirty="0">
                <a:solidFill>
                  <a:srgbClr val="000000"/>
                </a:solidFill>
                <a:ea typeface="Avenir"/>
                <a:sym typeface="Avenir"/>
              </a:rPr>
              <a:t>Feature Importance </a:t>
            </a:r>
            <a:endParaRPr sz="1800" b="1" dirty="0">
              <a:solidFill>
                <a:srgbClr val="000000"/>
              </a:solidFill>
              <a:ea typeface="Avenir"/>
              <a:sym typeface="Avenir"/>
            </a:endParaRPr>
          </a:p>
          <a:p>
            <a:pPr marL="914400" lvl="0" indent="-342900" algn="l" rtl="0">
              <a:spcBef>
                <a:spcPts val="0"/>
              </a:spcBef>
              <a:spcAft>
                <a:spcPts val="0"/>
              </a:spcAft>
              <a:buClr>
                <a:srgbClr val="000000"/>
              </a:buClr>
              <a:buSzPts val="1800"/>
              <a:buFont typeface="Avenir"/>
              <a:buChar char="-"/>
            </a:pPr>
            <a:r>
              <a:rPr lang="en" sz="1800" dirty="0">
                <a:solidFill>
                  <a:srgbClr val="000000"/>
                </a:solidFill>
                <a:ea typeface="Avenir"/>
                <a:sym typeface="Avenir"/>
              </a:rPr>
              <a:t>Determined by training models using full dataset </a:t>
            </a:r>
            <a:endParaRPr sz="1800" dirty="0">
              <a:solidFill>
                <a:srgbClr val="000000"/>
              </a:solidFill>
              <a:ea typeface="Avenir"/>
              <a:sym typeface="Avenir"/>
            </a:endParaRPr>
          </a:p>
          <a:p>
            <a:pPr marL="0" lvl="0" indent="0" algn="l" rtl="0">
              <a:spcBef>
                <a:spcPts val="1400"/>
              </a:spcBef>
              <a:spcAft>
                <a:spcPts val="1400"/>
              </a:spcAft>
              <a:buNone/>
            </a:pPr>
            <a:endParaRPr sz="2100" dirty="0">
              <a:solidFill>
                <a:srgbClr val="000000"/>
              </a:solidFill>
              <a:latin typeface="Avenir"/>
              <a:ea typeface="Avenir"/>
              <a:cs typeface="Avenir"/>
              <a:sym typeface="Avenir"/>
            </a:endParaRPr>
          </a:p>
        </p:txBody>
      </p:sp>
      <p:sp>
        <p:nvSpPr>
          <p:cNvPr id="198" name="Google Shape;198;p43"/>
          <p:cNvSpPr txBox="1"/>
          <p:nvPr/>
        </p:nvSpPr>
        <p:spPr>
          <a:xfrm>
            <a:off x="6305075" y="172225"/>
            <a:ext cx="12243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Blood collection and RNA sequencing </a:t>
            </a:r>
            <a:endParaRPr>
              <a:latin typeface="Avenir"/>
              <a:ea typeface="Avenir"/>
              <a:cs typeface="Avenir"/>
              <a:sym typeface="Avenir"/>
            </a:endParaRPr>
          </a:p>
        </p:txBody>
      </p:sp>
      <p:sp>
        <p:nvSpPr>
          <p:cNvPr id="199" name="Google Shape;199;p43"/>
          <p:cNvSpPr txBox="1"/>
          <p:nvPr/>
        </p:nvSpPr>
        <p:spPr>
          <a:xfrm>
            <a:off x="7701850" y="324950"/>
            <a:ext cx="1224300" cy="41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Clinical data collection</a:t>
            </a:r>
            <a:endParaRPr>
              <a:latin typeface="Avenir"/>
              <a:ea typeface="Avenir"/>
              <a:cs typeface="Avenir"/>
              <a:sym typeface="Avenir"/>
            </a:endParaRPr>
          </a:p>
        </p:txBody>
      </p:sp>
      <p:sp>
        <p:nvSpPr>
          <p:cNvPr id="200" name="Google Shape;200;p43"/>
          <p:cNvSpPr txBox="1"/>
          <p:nvPr/>
        </p:nvSpPr>
        <p:spPr>
          <a:xfrm>
            <a:off x="6163950" y="1263250"/>
            <a:ext cx="1433400" cy="992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Alignment (STAR)</a:t>
            </a:r>
            <a:endParaRPr>
              <a:latin typeface="Avenir"/>
              <a:ea typeface="Avenir"/>
              <a:cs typeface="Avenir"/>
              <a:sym typeface="Avenir"/>
            </a:endParaRPr>
          </a:p>
          <a:p>
            <a:pPr marL="0" lvl="0" indent="0" algn="ctr" rtl="0">
              <a:spcBef>
                <a:spcPts val="0"/>
              </a:spcBef>
              <a:spcAft>
                <a:spcPts val="0"/>
              </a:spcAft>
              <a:buNone/>
            </a:pPr>
            <a:r>
              <a:rPr lang="en">
                <a:latin typeface="Avenir"/>
                <a:ea typeface="Avenir"/>
                <a:cs typeface="Avenir"/>
                <a:sym typeface="Avenir"/>
              </a:rPr>
              <a:t>Read counting (htseq)</a:t>
            </a:r>
            <a:endParaRPr>
              <a:latin typeface="Avenir"/>
              <a:ea typeface="Avenir"/>
              <a:cs typeface="Avenir"/>
              <a:sym typeface="Avenir"/>
            </a:endParaRPr>
          </a:p>
        </p:txBody>
      </p:sp>
      <p:sp>
        <p:nvSpPr>
          <p:cNvPr id="201" name="Google Shape;201;p43"/>
          <p:cNvSpPr txBox="1"/>
          <p:nvPr/>
        </p:nvSpPr>
        <p:spPr>
          <a:xfrm>
            <a:off x="6163950" y="2476050"/>
            <a:ext cx="1433400" cy="799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Count transformation and filtering </a:t>
            </a:r>
            <a:endParaRPr>
              <a:latin typeface="Avenir"/>
              <a:ea typeface="Avenir"/>
              <a:cs typeface="Avenir"/>
              <a:sym typeface="Avenir"/>
            </a:endParaRPr>
          </a:p>
        </p:txBody>
      </p:sp>
      <p:sp>
        <p:nvSpPr>
          <p:cNvPr id="202" name="Google Shape;202;p43"/>
          <p:cNvSpPr txBox="1"/>
          <p:nvPr/>
        </p:nvSpPr>
        <p:spPr>
          <a:xfrm>
            <a:off x="5985225" y="3687800"/>
            <a:ext cx="921900" cy="419400"/>
          </a:xfrm>
          <a:prstGeom prst="rect">
            <a:avLst/>
          </a:prstGeom>
          <a:solidFill>
            <a:srgbClr val="FF0000">
              <a:alpha val="53850"/>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Counts </a:t>
            </a:r>
            <a:endParaRPr>
              <a:latin typeface="Avenir"/>
              <a:ea typeface="Avenir"/>
              <a:cs typeface="Avenir"/>
              <a:sym typeface="Avenir"/>
            </a:endParaRPr>
          </a:p>
        </p:txBody>
      </p:sp>
      <p:sp>
        <p:nvSpPr>
          <p:cNvPr id="203" name="Google Shape;203;p43"/>
          <p:cNvSpPr txBox="1"/>
          <p:nvPr/>
        </p:nvSpPr>
        <p:spPr>
          <a:xfrm>
            <a:off x="6978675" y="3687800"/>
            <a:ext cx="1023900" cy="765294"/>
          </a:xfrm>
          <a:prstGeom prst="rect">
            <a:avLst/>
          </a:prstGeom>
          <a:solidFill>
            <a:srgbClr val="377EB8">
              <a:alpha val="62310"/>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venir"/>
                <a:ea typeface="Avenir"/>
                <a:cs typeface="Avenir"/>
                <a:sym typeface="Avenir"/>
              </a:rPr>
              <a:t>Meta/ clinical data</a:t>
            </a:r>
            <a:endParaRPr dirty="0">
              <a:latin typeface="Avenir"/>
              <a:ea typeface="Avenir"/>
              <a:cs typeface="Avenir"/>
              <a:sym typeface="Avenir"/>
            </a:endParaRPr>
          </a:p>
        </p:txBody>
      </p:sp>
      <p:sp>
        <p:nvSpPr>
          <p:cNvPr id="204" name="Google Shape;204;p43"/>
          <p:cNvSpPr txBox="1"/>
          <p:nvPr/>
        </p:nvSpPr>
        <p:spPr>
          <a:xfrm>
            <a:off x="8074125" y="3687800"/>
            <a:ext cx="1023900" cy="419400"/>
          </a:xfrm>
          <a:prstGeom prst="rect">
            <a:avLst/>
          </a:prstGeom>
          <a:solidFill>
            <a:srgbClr val="4DAF4A">
              <a:alpha val="56919"/>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Combined</a:t>
            </a:r>
            <a:endParaRPr>
              <a:latin typeface="Avenir"/>
              <a:ea typeface="Avenir"/>
              <a:cs typeface="Avenir"/>
              <a:sym typeface="Avenir"/>
            </a:endParaRPr>
          </a:p>
        </p:txBody>
      </p:sp>
      <p:sp>
        <p:nvSpPr>
          <p:cNvPr id="205" name="Google Shape;205;p43"/>
          <p:cNvSpPr txBox="1"/>
          <p:nvPr/>
        </p:nvSpPr>
        <p:spPr>
          <a:xfrm>
            <a:off x="6878475" y="4599500"/>
            <a:ext cx="1224300" cy="57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Repeated CV </a:t>
            </a:r>
            <a:endParaRPr>
              <a:latin typeface="Avenir"/>
              <a:ea typeface="Avenir"/>
              <a:cs typeface="Avenir"/>
              <a:sym typeface="Avenir"/>
            </a:endParaRPr>
          </a:p>
        </p:txBody>
      </p:sp>
      <p:sp>
        <p:nvSpPr>
          <p:cNvPr id="206" name="Google Shape;206;p43"/>
          <p:cNvSpPr txBox="1"/>
          <p:nvPr/>
        </p:nvSpPr>
        <p:spPr>
          <a:xfrm>
            <a:off x="6878475" y="5376500"/>
            <a:ext cx="1224300" cy="419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Train models  </a:t>
            </a:r>
            <a:endParaRPr>
              <a:latin typeface="Avenir"/>
              <a:ea typeface="Avenir"/>
              <a:cs typeface="Avenir"/>
              <a:sym typeface="Avenir"/>
            </a:endParaRPr>
          </a:p>
        </p:txBody>
      </p:sp>
      <p:sp>
        <p:nvSpPr>
          <p:cNvPr id="207" name="Google Shape;207;p43"/>
          <p:cNvSpPr txBox="1"/>
          <p:nvPr/>
        </p:nvSpPr>
        <p:spPr>
          <a:xfrm>
            <a:off x="6878475" y="6035150"/>
            <a:ext cx="1224300" cy="71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venir"/>
                <a:ea typeface="Avenir"/>
                <a:cs typeface="Avenir"/>
                <a:sym typeface="Avenir"/>
              </a:rPr>
              <a:t>Feature Coefficients/Importance</a:t>
            </a:r>
            <a:endParaRPr>
              <a:latin typeface="Avenir"/>
              <a:ea typeface="Avenir"/>
              <a:cs typeface="Avenir"/>
              <a:sym typeface="Avenir"/>
            </a:endParaRPr>
          </a:p>
        </p:txBody>
      </p:sp>
      <p:cxnSp>
        <p:nvCxnSpPr>
          <p:cNvPr id="208" name="Google Shape;208;p43"/>
          <p:cNvCxnSpPr/>
          <p:nvPr/>
        </p:nvCxnSpPr>
        <p:spPr>
          <a:xfrm>
            <a:off x="8320275" y="997525"/>
            <a:ext cx="11400" cy="2255700"/>
          </a:xfrm>
          <a:prstGeom prst="straightConnector1">
            <a:avLst/>
          </a:prstGeom>
          <a:noFill/>
          <a:ln w="9525" cap="flat" cmpd="sng">
            <a:solidFill>
              <a:srgbClr val="000000"/>
            </a:solidFill>
            <a:prstDash val="solid"/>
            <a:round/>
            <a:headEnd type="none" w="med" len="med"/>
            <a:tailEnd type="triangle" w="med" len="med"/>
          </a:ln>
        </p:spPr>
      </p:cxnSp>
      <p:sp>
        <p:nvSpPr>
          <p:cNvPr id="209" name="Google Shape;209;p43"/>
          <p:cNvSpPr/>
          <p:nvPr/>
        </p:nvSpPr>
        <p:spPr>
          <a:xfrm>
            <a:off x="8200075" y="4599500"/>
            <a:ext cx="476100" cy="354700"/>
          </a:xfrm>
          <a:custGeom>
            <a:avLst/>
            <a:gdLst/>
            <a:ahLst/>
            <a:cxnLst/>
            <a:rect l="l" t="t" r="r" b="b"/>
            <a:pathLst>
              <a:path w="19044" h="14188" extrusionOk="0">
                <a:moveTo>
                  <a:pt x="19044" y="0"/>
                </a:moveTo>
                <a:cubicBezTo>
                  <a:pt x="18591" y="2116"/>
                  <a:pt x="19497" y="10353"/>
                  <a:pt x="16323" y="12696"/>
                </a:cubicBezTo>
                <a:cubicBezTo>
                  <a:pt x="13149" y="15039"/>
                  <a:pt x="2721" y="13829"/>
                  <a:pt x="0" y="14056"/>
                </a:cubicBezTo>
              </a:path>
            </a:pathLst>
          </a:custGeom>
          <a:noFill/>
          <a:ln w="9525" cap="flat" cmpd="sng">
            <a:solidFill>
              <a:srgbClr val="000000"/>
            </a:solidFill>
            <a:prstDash val="solid"/>
            <a:round/>
            <a:headEnd type="none" w="med" len="med"/>
            <a:tailEnd type="triangle" w="med" len="med"/>
          </a:ln>
        </p:spPr>
      </p:sp>
      <p:sp>
        <p:nvSpPr>
          <p:cNvPr id="210" name="Google Shape;210;p43"/>
          <p:cNvSpPr/>
          <p:nvPr/>
        </p:nvSpPr>
        <p:spPr>
          <a:xfrm>
            <a:off x="8274950" y="4599500"/>
            <a:ext cx="714150" cy="1007550"/>
          </a:xfrm>
          <a:custGeom>
            <a:avLst/>
            <a:gdLst/>
            <a:ahLst/>
            <a:cxnLst/>
            <a:rect l="l" t="t" r="r" b="b"/>
            <a:pathLst>
              <a:path w="25392" h="40302" extrusionOk="0">
                <a:moveTo>
                  <a:pt x="25392" y="0"/>
                </a:moveTo>
                <a:cubicBezTo>
                  <a:pt x="24787" y="6121"/>
                  <a:pt x="25996" y="30228"/>
                  <a:pt x="21764" y="36727"/>
                </a:cubicBezTo>
                <a:cubicBezTo>
                  <a:pt x="17532" y="43226"/>
                  <a:pt x="3627" y="38616"/>
                  <a:pt x="0" y="38994"/>
                </a:cubicBezTo>
              </a:path>
            </a:pathLst>
          </a:custGeom>
          <a:noFill/>
          <a:ln w="9525" cap="flat" cmpd="sng">
            <a:solidFill>
              <a:srgbClr val="000000"/>
            </a:solidFill>
            <a:prstDash val="solid"/>
            <a:round/>
            <a:headEnd type="none" w="med" len="med"/>
            <a:tailEnd type="triangle" w="med" len="med"/>
          </a:ln>
        </p:spPr>
      </p:sp>
      <p:sp>
        <p:nvSpPr>
          <p:cNvPr id="211" name="Google Shape;211;p43"/>
          <p:cNvSpPr/>
          <p:nvPr/>
        </p:nvSpPr>
        <p:spPr>
          <a:xfrm>
            <a:off x="6305073" y="4867425"/>
            <a:ext cx="476108" cy="710375"/>
          </a:xfrm>
          <a:custGeom>
            <a:avLst/>
            <a:gdLst/>
            <a:ahLst/>
            <a:cxnLst/>
            <a:rect l="l" t="t" r="r" b="b"/>
            <a:pathLst>
              <a:path w="15946" h="26298" extrusionOk="0">
                <a:moveTo>
                  <a:pt x="15946" y="0"/>
                </a:moveTo>
                <a:cubicBezTo>
                  <a:pt x="13301" y="2494"/>
                  <a:pt x="681" y="10579"/>
                  <a:pt x="76" y="14962"/>
                </a:cubicBezTo>
                <a:cubicBezTo>
                  <a:pt x="-528" y="19345"/>
                  <a:pt x="10279" y="24409"/>
                  <a:pt x="12319" y="26298"/>
                </a:cubicBezTo>
              </a:path>
            </a:pathLst>
          </a:custGeom>
          <a:noFill/>
          <a:ln w="9525" cap="flat" cmpd="sng">
            <a:solidFill>
              <a:srgbClr val="000000"/>
            </a:solidFill>
            <a:prstDash val="solid"/>
            <a:round/>
            <a:headEnd type="none" w="med" len="med"/>
            <a:tailEnd type="triangle" w="med" len="med"/>
          </a:ln>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4"/>
          <p:cNvPicPr preferRelativeResize="0"/>
          <p:nvPr/>
        </p:nvPicPr>
        <p:blipFill>
          <a:blip r:embed="rId3">
            <a:alphaModFix/>
          </a:blip>
          <a:stretch>
            <a:fillRect/>
          </a:stretch>
        </p:blipFill>
        <p:spPr>
          <a:xfrm>
            <a:off x="400725" y="668550"/>
            <a:ext cx="8342575" cy="5155574"/>
          </a:xfrm>
          <a:prstGeom prst="rect">
            <a:avLst/>
          </a:prstGeom>
          <a:noFill/>
          <a:ln>
            <a:noFill/>
          </a:ln>
        </p:spPr>
      </p:pic>
      <p:sp>
        <p:nvSpPr>
          <p:cNvPr id="217" name="Google Shape;217;p44"/>
          <p:cNvSpPr txBox="1">
            <a:spLocks noGrp="1"/>
          </p:cNvSpPr>
          <p:nvPr>
            <p:ph type="title"/>
          </p:nvPr>
        </p:nvSpPr>
        <p:spPr>
          <a:xfrm>
            <a:off x="189850" y="125200"/>
            <a:ext cx="8844600" cy="763500"/>
          </a:xfrm>
          <a:prstGeom prst="rect">
            <a:avLst/>
          </a:prstGeom>
        </p:spPr>
        <p:txBody>
          <a:bodyPr spcFirstLastPara="1" wrap="square" lIns="81525" tIns="81525" rIns="81525" bIns="81525" anchor="t" anchorCtr="0">
            <a:noAutofit/>
          </a:bodyPr>
          <a:lstStyle/>
          <a:p>
            <a:pPr marL="0" lvl="0" indent="0" algn="l" rtl="0">
              <a:spcBef>
                <a:spcPts val="0"/>
              </a:spcBef>
              <a:spcAft>
                <a:spcPts val="0"/>
              </a:spcAft>
              <a:buNone/>
            </a:pPr>
            <a:r>
              <a:rPr lang="en" sz="2600" dirty="0">
                <a:solidFill>
                  <a:srgbClr val="CC0000"/>
                </a:solidFill>
                <a:ea typeface="Avenir"/>
                <a:sym typeface="Avenir"/>
              </a:rPr>
              <a:t>Method comparison to predict sepsis/non-sepsis patients </a:t>
            </a:r>
            <a:endParaRPr sz="2600" dirty="0">
              <a:solidFill>
                <a:srgbClr val="CC0000"/>
              </a:solidFill>
              <a:ea typeface="Avenir"/>
              <a:sym typeface="Avenir"/>
            </a:endParaRPr>
          </a:p>
        </p:txBody>
      </p:sp>
      <p:sp>
        <p:nvSpPr>
          <p:cNvPr id="218" name="Google Shape;218;p44"/>
          <p:cNvSpPr txBox="1"/>
          <p:nvPr/>
        </p:nvSpPr>
        <p:spPr>
          <a:xfrm>
            <a:off x="40150" y="5649650"/>
            <a:ext cx="9144000" cy="1741800"/>
          </a:xfrm>
          <a:prstGeom prst="rect">
            <a:avLst/>
          </a:prstGeom>
          <a:noFill/>
          <a:ln>
            <a:noFill/>
          </a:ln>
        </p:spPr>
        <p:txBody>
          <a:bodyPr spcFirstLastPara="1" wrap="square" lIns="91425" tIns="91425" rIns="91425" bIns="91425" anchor="t" anchorCtr="0">
            <a:noAutofit/>
          </a:bodyPr>
          <a:lstStyle/>
          <a:p>
            <a:pPr marL="457200" indent="-336550">
              <a:buClr>
                <a:schemeClr val="dk1"/>
              </a:buClr>
              <a:buSzPts val="1700"/>
              <a:buFont typeface="Avenir"/>
              <a:buChar char="-"/>
            </a:pPr>
            <a:r>
              <a:rPr lang="en-US" sz="1700" dirty="0">
                <a:solidFill>
                  <a:schemeClr val="dk1"/>
                </a:solidFill>
                <a:ea typeface="Avenir"/>
                <a:sym typeface="Avenir"/>
              </a:rPr>
              <a:t>Clinical data performs worse than RNA </a:t>
            </a:r>
            <a:r>
              <a:rPr lang="en-US" sz="1700" dirty="0" err="1">
                <a:solidFill>
                  <a:schemeClr val="dk1"/>
                </a:solidFill>
                <a:ea typeface="Avenir"/>
                <a:sym typeface="Avenir"/>
              </a:rPr>
              <a:t>seq</a:t>
            </a:r>
            <a:r>
              <a:rPr lang="en-US" sz="1700" dirty="0">
                <a:solidFill>
                  <a:schemeClr val="dk1"/>
                </a:solidFill>
                <a:ea typeface="Avenir"/>
                <a:sym typeface="Avenir"/>
              </a:rPr>
              <a:t> data in linear models</a:t>
            </a:r>
            <a:endParaRPr lang="en-US" sz="1700" dirty="0">
              <a:ea typeface="Avenir"/>
              <a:sym typeface="Avenir"/>
            </a:endParaRPr>
          </a:p>
          <a:p>
            <a:pPr marL="457200" marR="0" lvl="0" indent="-336550" algn="l" rtl="0">
              <a:lnSpc>
                <a:spcPct val="100000"/>
              </a:lnSpc>
              <a:spcBef>
                <a:spcPts val="0"/>
              </a:spcBef>
              <a:spcAft>
                <a:spcPts val="0"/>
              </a:spcAft>
              <a:buClr>
                <a:schemeClr val="dk1"/>
              </a:buClr>
              <a:buSzPts val="1700"/>
              <a:buFont typeface="Avenir"/>
              <a:buChar char="-"/>
            </a:pPr>
            <a:r>
              <a:rPr lang="en-CA" sz="1700" dirty="0" smtClean="0">
                <a:solidFill>
                  <a:schemeClr val="dk1"/>
                </a:solidFill>
                <a:ea typeface="Avenir"/>
                <a:sym typeface="Avenir"/>
              </a:rPr>
              <a:t>Highest median AUC is approximately 0.85</a:t>
            </a:r>
          </a:p>
          <a:p>
            <a:pPr marL="457200" marR="0" lvl="0" indent="-336550" algn="l" rtl="0">
              <a:lnSpc>
                <a:spcPct val="100000"/>
              </a:lnSpc>
              <a:spcBef>
                <a:spcPts val="0"/>
              </a:spcBef>
              <a:spcAft>
                <a:spcPts val="0"/>
              </a:spcAft>
              <a:buClr>
                <a:schemeClr val="dk1"/>
              </a:buClr>
              <a:buSzPts val="1700"/>
              <a:buFont typeface="Avenir"/>
              <a:buChar char="-"/>
            </a:pPr>
            <a:r>
              <a:rPr lang="en" sz="1700" dirty="0" smtClean="0">
                <a:solidFill>
                  <a:schemeClr val="dk1"/>
                </a:solidFill>
                <a:ea typeface="Avenir"/>
                <a:sym typeface="Avenir"/>
              </a:rPr>
              <a:t>Elastic </a:t>
            </a:r>
            <a:r>
              <a:rPr lang="en" sz="1700" dirty="0">
                <a:solidFill>
                  <a:schemeClr val="dk1"/>
                </a:solidFill>
                <a:ea typeface="Avenir"/>
                <a:sym typeface="Avenir"/>
              </a:rPr>
              <a:t>Net, LASSO, and Random Forest models were further explored for </a:t>
            </a:r>
            <a:r>
              <a:rPr lang="en" sz="1700" dirty="0" smtClean="0">
                <a:solidFill>
                  <a:schemeClr val="dk1"/>
                </a:solidFill>
                <a:ea typeface="Avenir"/>
                <a:sym typeface="Avenir"/>
              </a:rPr>
              <a:t>feature</a:t>
            </a:r>
            <a:r>
              <a:rPr lang="en-CA" sz="1700" dirty="0" smtClean="0">
                <a:solidFill>
                  <a:schemeClr val="dk1"/>
                </a:solidFill>
                <a:ea typeface="Avenir"/>
                <a:sym typeface="Avenir"/>
              </a:rPr>
              <a:t> </a:t>
            </a:r>
            <a:r>
              <a:rPr lang="en" sz="1700" dirty="0" smtClean="0">
                <a:solidFill>
                  <a:schemeClr val="dk1"/>
                </a:solidFill>
                <a:ea typeface="Avenir"/>
                <a:sym typeface="Avenir"/>
              </a:rPr>
              <a:t>importance</a:t>
            </a:r>
            <a:endParaRPr lang="en-CA" sz="1700" dirty="0" smtClean="0">
              <a:solidFill>
                <a:schemeClr val="dk1"/>
              </a:solidFill>
              <a:ea typeface="Avenir"/>
              <a:sym typeface="Avenir"/>
            </a:endParaRPr>
          </a:p>
        </p:txBody>
      </p:sp>
      <p:sp>
        <p:nvSpPr>
          <p:cNvPr id="219" name="Google Shape;219;p44"/>
          <p:cNvSpPr/>
          <p:nvPr/>
        </p:nvSpPr>
        <p:spPr>
          <a:xfrm>
            <a:off x="1165200" y="668550"/>
            <a:ext cx="1151700" cy="434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4"/>
          <p:cNvSpPr/>
          <p:nvPr/>
        </p:nvSpPr>
        <p:spPr>
          <a:xfrm>
            <a:off x="7324075" y="668550"/>
            <a:ext cx="1151700" cy="434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44"/>
          <p:cNvPicPr preferRelativeResize="0"/>
          <p:nvPr/>
        </p:nvPicPr>
        <p:blipFill>
          <a:blip r:embed="rId4">
            <a:alphaModFix/>
          </a:blip>
          <a:stretch>
            <a:fillRect/>
          </a:stretch>
        </p:blipFill>
        <p:spPr>
          <a:xfrm>
            <a:off x="-3414875" y="1627525"/>
            <a:ext cx="3071553" cy="2049474"/>
          </a:xfrm>
          <a:prstGeom prst="rect">
            <a:avLst/>
          </a:prstGeom>
          <a:noFill/>
          <a:ln>
            <a:noFill/>
          </a:ln>
        </p:spPr>
      </p:pic>
      <p:pic>
        <p:nvPicPr>
          <p:cNvPr id="222" name="Google Shape;222;p44"/>
          <p:cNvPicPr preferRelativeResize="0"/>
          <p:nvPr/>
        </p:nvPicPr>
        <p:blipFill>
          <a:blip r:embed="rId5">
            <a:alphaModFix/>
          </a:blip>
          <a:stretch>
            <a:fillRect/>
          </a:stretch>
        </p:blipFill>
        <p:spPr>
          <a:xfrm>
            <a:off x="-3333300" y="3936838"/>
            <a:ext cx="2989974" cy="1995051"/>
          </a:xfrm>
          <a:prstGeom prst="rect">
            <a:avLst/>
          </a:prstGeom>
          <a:noFill/>
          <a:ln>
            <a:noFill/>
          </a:ln>
        </p:spPr>
      </p:pic>
      <p:sp>
        <p:nvSpPr>
          <p:cNvPr id="223" name="Google Shape;223;p44"/>
          <p:cNvSpPr/>
          <p:nvPr/>
        </p:nvSpPr>
        <p:spPr>
          <a:xfrm>
            <a:off x="3625925" y="668550"/>
            <a:ext cx="1151700" cy="4341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45"/>
          <p:cNvPicPr preferRelativeResize="0"/>
          <p:nvPr/>
        </p:nvPicPr>
        <p:blipFill rotWithShape="1">
          <a:blip r:embed="rId3">
            <a:alphaModFix/>
          </a:blip>
          <a:srcRect l="4716"/>
          <a:stretch/>
        </p:blipFill>
        <p:spPr>
          <a:xfrm>
            <a:off x="4980650" y="2639594"/>
            <a:ext cx="4163351" cy="4218408"/>
          </a:xfrm>
          <a:prstGeom prst="rect">
            <a:avLst/>
          </a:prstGeom>
          <a:noFill/>
          <a:ln>
            <a:noFill/>
          </a:ln>
        </p:spPr>
      </p:pic>
      <p:sp>
        <p:nvSpPr>
          <p:cNvPr id="229" name="Google Shape;229;p45"/>
          <p:cNvSpPr txBox="1">
            <a:spLocks noGrp="1"/>
          </p:cNvSpPr>
          <p:nvPr>
            <p:ph type="title"/>
          </p:nvPr>
        </p:nvSpPr>
        <p:spPr>
          <a:xfrm>
            <a:off x="5891050" y="0"/>
            <a:ext cx="2896800" cy="763500"/>
          </a:xfrm>
          <a:prstGeom prst="rect">
            <a:avLst/>
          </a:prstGeom>
        </p:spPr>
        <p:txBody>
          <a:bodyPr spcFirstLastPara="1" wrap="square" lIns="81525" tIns="81525" rIns="81525" bIns="81525" anchor="t" anchorCtr="0">
            <a:noAutofit/>
          </a:bodyPr>
          <a:lstStyle/>
          <a:p>
            <a:pPr marL="0" lvl="0" indent="0" algn="ctr" rtl="0">
              <a:spcBef>
                <a:spcPts val="0"/>
              </a:spcBef>
              <a:spcAft>
                <a:spcPts val="0"/>
              </a:spcAft>
              <a:buNone/>
            </a:pPr>
            <a:r>
              <a:rPr lang="en" sz="2800" dirty="0">
                <a:solidFill>
                  <a:srgbClr val="CC0000"/>
                </a:solidFill>
                <a:ea typeface="Avenir"/>
                <a:sym typeface="Avenir"/>
              </a:rPr>
              <a:t>Assessing feature importance from Elastic net</a:t>
            </a:r>
            <a:endParaRPr sz="2800" dirty="0">
              <a:solidFill>
                <a:srgbClr val="CC0000"/>
              </a:solidFill>
              <a:ea typeface="Avenir"/>
              <a:sym typeface="Avenir"/>
            </a:endParaRPr>
          </a:p>
        </p:txBody>
      </p:sp>
      <p:pic>
        <p:nvPicPr>
          <p:cNvPr id="230" name="Google Shape;230;p45"/>
          <p:cNvPicPr preferRelativeResize="0"/>
          <p:nvPr/>
        </p:nvPicPr>
        <p:blipFill rotWithShape="1">
          <a:blip r:embed="rId4">
            <a:alphaModFix/>
          </a:blip>
          <a:srcRect l="36368" t="89049" r="42668"/>
          <a:stretch/>
        </p:blipFill>
        <p:spPr>
          <a:xfrm>
            <a:off x="6156921" y="1876087"/>
            <a:ext cx="2365053" cy="763501"/>
          </a:xfrm>
          <a:prstGeom prst="rect">
            <a:avLst/>
          </a:prstGeom>
          <a:noFill/>
          <a:ln>
            <a:noFill/>
          </a:ln>
        </p:spPr>
      </p:pic>
      <p:sp>
        <p:nvSpPr>
          <p:cNvPr id="231" name="Google Shape;231;p45"/>
          <p:cNvSpPr txBox="1"/>
          <p:nvPr/>
        </p:nvSpPr>
        <p:spPr>
          <a:xfrm>
            <a:off x="0" y="4808250"/>
            <a:ext cx="4572000" cy="1110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Avenir"/>
              <a:buChar char="-"/>
            </a:pPr>
            <a:r>
              <a:rPr lang="en" sz="2200" dirty="0">
                <a:ea typeface="Avenir"/>
                <a:sym typeface="Avenir"/>
              </a:rPr>
              <a:t>Coefficients indicates how change in variable impacts response</a:t>
            </a:r>
            <a:endParaRPr sz="2200" dirty="0">
              <a:ea typeface="Avenir"/>
              <a:sym typeface="Avenir"/>
            </a:endParaRPr>
          </a:p>
          <a:p>
            <a:pPr marL="457200" lvl="0" indent="-368300" algn="l" rtl="0">
              <a:spcBef>
                <a:spcPts val="0"/>
              </a:spcBef>
              <a:spcAft>
                <a:spcPts val="0"/>
              </a:spcAft>
              <a:buSzPts val="2200"/>
              <a:buFont typeface="Avenir"/>
              <a:buChar char="-"/>
            </a:pPr>
            <a:r>
              <a:rPr lang="en" sz="2200" dirty="0">
                <a:ea typeface="Avenir"/>
                <a:sym typeface="Avenir"/>
              </a:rPr>
              <a:t>Combined model resulted in similar features and coefficients</a:t>
            </a:r>
            <a:endParaRPr sz="2200" dirty="0">
              <a:ea typeface="Avenir"/>
              <a:sym typeface="Avenir"/>
            </a:endParaRPr>
          </a:p>
          <a:p>
            <a:pPr marL="0" lvl="0" indent="0" algn="l" rtl="0">
              <a:spcBef>
                <a:spcPts val="0"/>
              </a:spcBef>
              <a:spcAft>
                <a:spcPts val="0"/>
              </a:spcAft>
              <a:buNone/>
            </a:pPr>
            <a:endParaRPr sz="2200" dirty="0">
              <a:latin typeface="Avenir"/>
              <a:ea typeface="Avenir"/>
              <a:cs typeface="Avenir"/>
              <a:sym typeface="Avenir"/>
            </a:endParaRPr>
          </a:p>
        </p:txBody>
      </p:sp>
      <p:pic>
        <p:nvPicPr>
          <p:cNvPr id="232" name="Google Shape;232;p45"/>
          <p:cNvPicPr preferRelativeResize="0"/>
          <p:nvPr/>
        </p:nvPicPr>
        <p:blipFill>
          <a:blip r:embed="rId5">
            <a:alphaModFix/>
          </a:blip>
          <a:stretch>
            <a:fillRect/>
          </a:stretch>
        </p:blipFill>
        <p:spPr>
          <a:xfrm>
            <a:off x="0" y="0"/>
            <a:ext cx="4895849" cy="4914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6"/>
          <p:cNvPicPr preferRelativeResize="0"/>
          <p:nvPr/>
        </p:nvPicPr>
        <p:blipFill rotWithShape="1">
          <a:blip r:embed="rId3">
            <a:alphaModFix/>
          </a:blip>
          <a:srcRect l="3334"/>
          <a:stretch/>
        </p:blipFill>
        <p:spPr>
          <a:xfrm>
            <a:off x="4111800" y="3429000"/>
            <a:ext cx="5002827" cy="3429001"/>
          </a:xfrm>
          <a:prstGeom prst="rect">
            <a:avLst/>
          </a:prstGeom>
          <a:noFill/>
          <a:ln>
            <a:noFill/>
          </a:ln>
        </p:spPr>
      </p:pic>
      <p:pic>
        <p:nvPicPr>
          <p:cNvPr id="238" name="Google Shape;238;p46"/>
          <p:cNvPicPr preferRelativeResize="0"/>
          <p:nvPr/>
        </p:nvPicPr>
        <p:blipFill>
          <a:blip r:embed="rId4">
            <a:alphaModFix/>
          </a:blip>
          <a:stretch>
            <a:fillRect/>
          </a:stretch>
        </p:blipFill>
        <p:spPr>
          <a:xfrm>
            <a:off x="0" y="0"/>
            <a:ext cx="5382290" cy="3694149"/>
          </a:xfrm>
          <a:prstGeom prst="rect">
            <a:avLst/>
          </a:prstGeom>
          <a:noFill/>
          <a:ln>
            <a:noFill/>
          </a:ln>
        </p:spPr>
      </p:pic>
      <p:sp>
        <p:nvSpPr>
          <p:cNvPr id="239" name="Google Shape;239;p46"/>
          <p:cNvSpPr txBox="1">
            <a:spLocks noGrp="1"/>
          </p:cNvSpPr>
          <p:nvPr>
            <p:ph type="title"/>
          </p:nvPr>
        </p:nvSpPr>
        <p:spPr>
          <a:xfrm>
            <a:off x="5891050" y="658950"/>
            <a:ext cx="2896800" cy="763500"/>
          </a:xfrm>
          <a:prstGeom prst="rect">
            <a:avLst/>
          </a:prstGeom>
        </p:spPr>
        <p:txBody>
          <a:bodyPr spcFirstLastPara="1" wrap="square" lIns="81525" tIns="81525" rIns="81525" bIns="81525" anchor="t" anchorCtr="0">
            <a:noAutofit/>
          </a:bodyPr>
          <a:lstStyle/>
          <a:p>
            <a:pPr marL="0" lvl="0" indent="0" algn="ctr" rtl="0">
              <a:spcBef>
                <a:spcPts val="0"/>
              </a:spcBef>
              <a:spcAft>
                <a:spcPts val="0"/>
              </a:spcAft>
              <a:buNone/>
            </a:pPr>
            <a:r>
              <a:rPr lang="en" sz="2800" dirty="0">
                <a:solidFill>
                  <a:srgbClr val="CC0000"/>
                </a:solidFill>
                <a:ea typeface="Avenir"/>
                <a:sym typeface="Avenir"/>
              </a:rPr>
              <a:t>LASSO features are a subset of Elastic Net </a:t>
            </a:r>
            <a:endParaRPr sz="2800" dirty="0">
              <a:solidFill>
                <a:srgbClr val="CC0000"/>
              </a:solidFill>
              <a:ea typeface="Avenir"/>
              <a:sym typeface="Avenir"/>
            </a:endParaRPr>
          </a:p>
        </p:txBody>
      </p:sp>
      <p:pic>
        <p:nvPicPr>
          <p:cNvPr id="240" name="Google Shape;240;p46"/>
          <p:cNvPicPr preferRelativeResize="0"/>
          <p:nvPr/>
        </p:nvPicPr>
        <p:blipFill>
          <a:blip r:embed="rId5">
            <a:alphaModFix/>
          </a:blip>
          <a:stretch>
            <a:fillRect/>
          </a:stretch>
        </p:blipFill>
        <p:spPr>
          <a:xfrm>
            <a:off x="-3149697" y="977275"/>
            <a:ext cx="2896925" cy="1989849"/>
          </a:xfrm>
          <a:prstGeom prst="rect">
            <a:avLst/>
          </a:prstGeom>
          <a:noFill/>
          <a:ln>
            <a:noFill/>
          </a:ln>
        </p:spPr>
      </p:pic>
      <p:pic>
        <p:nvPicPr>
          <p:cNvPr id="241" name="Google Shape;241;p46"/>
          <p:cNvPicPr preferRelativeResize="0"/>
          <p:nvPr/>
        </p:nvPicPr>
        <p:blipFill rotWithShape="1">
          <a:blip r:embed="rId6">
            <a:alphaModFix/>
          </a:blip>
          <a:srcRect l="36368" t="89049" r="42668"/>
          <a:stretch/>
        </p:blipFill>
        <p:spPr>
          <a:xfrm>
            <a:off x="6156921" y="2572025"/>
            <a:ext cx="2365053" cy="763501"/>
          </a:xfrm>
          <a:prstGeom prst="rect">
            <a:avLst/>
          </a:prstGeom>
          <a:noFill/>
          <a:ln>
            <a:noFill/>
          </a:ln>
        </p:spPr>
      </p:pic>
      <p:sp>
        <p:nvSpPr>
          <p:cNvPr id="242" name="Google Shape;242;p46"/>
          <p:cNvSpPr txBox="1"/>
          <p:nvPr/>
        </p:nvSpPr>
        <p:spPr>
          <a:xfrm>
            <a:off x="0" y="4008100"/>
            <a:ext cx="3711900" cy="11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200" dirty="0">
              <a:latin typeface="Avenir"/>
              <a:ea typeface="Avenir"/>
              <a:cs typeface="Avenir"/>
              <a:sym typeface="Avenir"/>
            </a:endParaRPr>
          </a:p>
          <a:p>
            <a:pPr marL="457200" lvl="0" indent="-368300" algn="l" rtl="0">
              <a:spcBef>
                <a:spcPts val="0"/>
              </a:spcBef>
              <a:spcAft>
                <a:spcPts val="0"/>
              </a:spcAft>
              <a:buSzPts val="2200"/>
              <a:buFont typeface="Avenir"/>
              <a:buChar char="-"/>
            </a:pPr>
            <a:r>
              <a:rPr lang="en" sz="2200" dirty="0">
                <a:ea typeface="Avenir"/>
                <a:sym typeface="Avenir"/>
              </a:rPr>
              <a:t>Combined model resulted in similar features and </a:t>
            </a:r>
            <a:r>
              <a:rPr lang="en" sz="2200" dirty="0" smtClean="0">
                <a:ea typeface="Avenir"/>
                <a:sym typeface="Avenir"/>
              </a:rPr>
              <a:t>coefficient</a:t>
            </a:r>
            <a:r>
              <a:rPr lang="en-CA" sz="2200" dirty="0" smtClean="0">
                <a:ea typeface="Avenir"/>
                <a:sym typeface="Avenir"/>
              </a:rPr>
              <a:t>s</a:t>
            </a:r>
            <a:endParaRPr sz="2200" dirty="0">
              <a:ea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7"/>
          <p:cNvPicPr preferRelativeResize="0"/>
          <p:nvPr/>
        </p:nvPicPr>
        <p:blipFill>
          <a:blip r:embed="rId3">
            <a:alphaModFix/>
          </a:blip>
          <a:stretch>
            <a:fillRect/>
          </a:stretch>
        </p:blipFill>
        <p:spPr>
          <a:xfrm>
            <a:off x="5021875" y="2878549"/>
            <a:ext cx="4122124" cy="3979451"/>
          </a:xfrm>
          <a:prstGeom prst="rect">
            <a:avLst/>
          </a:prstGeom>
          <a:noFill/>
          <a:ln>
            <a:noFill/>
          </a:ln>
        </p:spPr>
      </p:pic>
      <p:sp>
        <p:nvSpPr>
          <p:cNvPr id="248" name="Google Shape;248;p47"/>
          <p:cNvSpPr txBox="1">
            <a:spLocks noGrp="1"/>
          </p:cNvSpPr>
          <p:nvPr>
            <p:ph type="title"/>
          </p:nvPr>
        </p:nvSpPr>
        <p:spPr>
          <a:xfrm>
            <a:off x="5445500" y="115000"/>
            <a:ext cx="3169200" cy="653400"/>
          </a:xfrm>
          <a:prstGeom prst="rect">
            <a:avLst/>
          </a:prstGeom>
        </p:spPr>
        <p:txBody>
          <a:bodyPr spcFirstLastPara="1" wrap="square" lIns="81525" tIns="81525" rIns="81525" bIns="81525" anchor="t" anchorCtr="0">
            <a:noAutofit/>
          </a:bodyPr>
          <a:lstStyle/>
          <a:p>
            <a:pPr marL="0" lvl="0" indent="0" algn="ctr" rtl="0">
              <a:spcBef>
                <a:spcPts val="0"/>
              </a:spcBef>
              <a:spcAft>
                <a:spcPts val="0"/>
              </a:spcAft>
              <a:buClr>
                <a:schemeClr val="dk1"/>
              </a:buClr>
              <a:buSzPts val="1100"/>
              <a:buFont typeface="Arial"/>
              <a:buNone/>
            </a:pPr>
            <a:r>
              <a:rPr lang="en" sz="2600" dirty="0">
                <a:solidFill>
                  <a:srgbClr val="CC0000"/>
                </a:solidFill>
                <a:ea typeface="Avenir"/>
                <a:sym typeface="Avenir"/>
              </a:rPr>
              <a:t>Feature importance from Random Forest generates similar results to Elastic Net </a:t>
            </a:r>
            <a:endParaRPr sz="2600" dirty="0">
              <a:solidFill>
                <a:srgbClr val="CC0000"/>
              </a:solidFill>
              <a:ea typeface="Avenir"/>
              <a:sym typeface="Avenir"/>
            </a:endParaRPr>
          </a:p>
          <a:p>
            <a:pPr marL="0" lvl="0" indent="0" algn="l" rtl="0">
              <a:spcBef>
                <a:spcPts val="0"/>
              </a:spcBef>
              <a:spcAft>
                <a:spcPts val="0"/>
              </a:spcAft>
              <a:buNone/>
            </a:pPr>
            <a:endParaRPr dirty="0"/>
          </a:p>
        </p:txBody>
      </p:sp>
      <p:pic>
        <p:nvPicPr>
          <p:cNvPr id="249" name="Google Shape;249;p47"/>
          <p:cNvPicPr preferRelativeResize="0"/>
          <p:nvPr/>
        </p:nvPicPr>
        <p:blipFill rotWithShape="1">
          <a:blip r:embed="rId4">
            <a:alphaModFix/>
          </a:blip>
          <a:srcRect l="36368" t="89049" r="42639"/>
          <a:stretch/>
        </p:blipFill>
        <p:spPr>
          <a:xfrm>
            <a:off x="6016687" y="2225150"/>
            <a:ext cx="2026831" cy="653399"/>
          </a:xfrm>
          <a:prstGeom prst="rect">
            <a:avLst/>
          </a:prstGeom>
          <a:noFill/>
          <a:ln>
            <a:noFill/>
          </a:ln>
        </p:spPr>
      </p:pic>
      <p:sp>
        <p:nvSpPr>
          <p:cNvPr id="250" name="Google Shape;250;p47"/>
          <p:cNvSpPr txBox="1"/>
          <p:nvPr/>
        </p:nvSpPr>
        <p:spPr>
          <a:xfrm>
            <a:off x="379400" y="4460200"/>
            <a:ext cx="3653100" cy="21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47"/>
          <p:cNvSpPr txBox="1"/>
          <p:nvPr/>
        </p:nvSpPr>
        <p:spPr>
          <a:xfrm>
            <a:off x="121463" y="4916200"/>
            <a:ext cx="4775100" cy="1652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venir"/>
              <a:buChar char="-"/>
            </a:pPr>
            <a:r>
              <a:rPr lang="en" sz="1600" dirty="0">
                <a:ea typeface="Avenir"/>
                <a:sym typeface="Avenir"/>
              </a:rPr>
              <a:t>Mean decrease in Gini index represents features total decrease in node impurity averaged over trees in the forest</a:t>
            </a:r>
            <a:endParaRPr sz="1600" dirty="0">
              <a:ea typeface="Avenir"/>
              <a:sym typeface="Avenir"/>
            </a:endParaRPr>
          </a:p>
          <a:p>
            <a:pPr marL="457200" lvl="0" indent="-330200" algn="l" rtl="0">
              <a:spcBef>
                <a:spcPts val="0"/>
              </a:spcBef>
              <a:spcAft>
                <a:spcPts val="0"/>
              </a:spcAft>
              <a:buSzPts val="1600"/>
              <a:buFont typeface="Avenir"/>
              <a:buChar char="-"/>
            </a:pPr>
            <a:r>
              <a:rPr lang="en" sz="1600" dirty="0" smtClean="0">
                <a:ea typeface="Avenir"/>
                <a:sym typeface="Avenir"/>
              </a:rPr>
              <a:t>Again, </a:t>
            </a:r>
            <a:r>
              <a:rPr lang="en" sz="1600" dirty="0" smtClean="0">
                <a:solidFill>
                  <a:schemeClr val="dk1"/>
                </a:solidFill>
                <a:ea typeface="Avenir"/>
                <a:sym typeface="Avenir"/>
              </a:rPr>
              <a:t>combined model resulted in similar features and coefficients</a:t>
            </a:r>
            <a:endParaRPr sz="1600" dirty="0" smtClean="0">
              <a:solidFill>
                <a:schemeClr val="dk1"/>
              </a:solidFill>
              <a:ea typeface="Avenir"/>
              <a:sym typeface="Avenir"/>
            </a:endParaRPr>
          </a:p>
          <a:p>
            <a:pPr marL="457200" lvl="0" indent="-330200" algn="l" rtl="0">
              <a:spcBef>
                <a:spcPts val="0"/>
              </a:spcBef>
              <a:spcAft>
                <a:spcPts val="0"/>
              </a:spcAft>
              <a:buClr>
                <a:schemeClr val="dk1"/>
              </a:buClr>
              <a:buSzPts val="1600"/>
              <a:buFont typeface="Avenir"/>
              <a:buChar char="-"/>
            </a:pPr>
            <a:r>
              <a:rPr lang="en" sz="1600" dirty="0" smtClean="0">
                <a:solidFill>
                  <a:schemeClr val="dk1"/>
                </a:solidFill>
                <a:ea typeface="Avenir"/>
                <a:sym typeface="Avenir"/>
              </a:rPr>
              <a:t>Most </a:t>
            </a:r>
            <a:r>
              <a:rPr lang="en" sz="1600" dirty="0">
                <a:solidFill>
                  <a:schemeClr val="dk1"/>
                </a:solidFill>
                <a:ea typeface="Avenir"/>
                <a:sym typeface="Avenir"/>
              </a:rPr>
              <a:t>genes not inflammatory in nature </a:t>
            </a:r>
            <a:endParaRPr sz="1600" dirty="0">
              <a:solidFill>
                <a:schemeClr val="dk1"/>
              </a:solidFill>
              <a:ea typeface="Avenir"/>
              <a:sym typeface="Avenir"/>
            </a:endParaRPr>
          </a:p>
          <a:p>
            <a:pPr marL="0" lvl="0" indent="0" algn="l" rtl="0">
              <a:spcBef>
                <a:spcPts val="0"/>
              </a:spcBef>
              <a:spcAft>
                <a:spcPts val="0"/>
              </a:spcAft>
              <a:buNone/>
            </a:pPr>
            <a:endParaRPr sz="1600" dirty="0">
              <a:solidFill>
                <a:schemeClr val="dk1"/>
              </a:solidFill>
              <a:ea typeface="Avenir"/>
              <a:sym typeface="Avenir"/>
            </a:endParaRPr>
          </a:p>
        </p:txBody>
      </p:sp>
      <p:sp>
        <p:nvSpPr>
          <p:cNvPr id="252" name="Google Shape;252;p47"/>
          <p:cNvSpPr/>
          <p:nvPr/>
        </p:nvSpPr>
        <p:spPr>
          <a:xfrm>
            <a:off x="4032375" y="3835750"/>
            <a:ext cx="1118400" cy="3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47"/>
          <p:cNvPicPr preferRelativeResize="0"/>
          <p:nvPr/>
        </p:nvPicPr>
        <p:blipFill>
          <a:blip r:embed="rId5">
            <a:alphaModFix/>
          </a:blip>
          <a:stretch>
            <a:fillRect/>
          </a:stretch>
        </p:blipFill>
        <p:spPr>
          <a:xfrm>
            <a:off x="-3850" y="0"/>
            <a:ext cx="5025723" cy="485174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2286</Words>
  <Application>Microsoft Macintosh PowerPoint</Application>
  <PresentationFormat>On-screen Show (4:3)</PresentationFormat>
  <Paragraphs>155</Paragraphs>
  <Slides>14</Slides>
  <Notes>14</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14</vt:i4>
      </vt:variant>
    </vt:vector>
  </HeadingPairs>
  <TitlesOfParts>
    <vt:vector size="20" baseType="lpstr">
      <vt:lpstr>Arial</vt:lpstr>
      <vt:lpstr>Avenir</vt:lpstr>
      <vt:lpstr>Calibri</vt:lpstr>
      <vt:lpstr>Simple Light</vt:lpstr>
      <vt:lpstr>Simple Light</vt:lpstr>
      <vt:lpstr>Simple Light</vt:lpstr>
      <vt:lpstr>Machine Learning Approaches for Classifying ER Patients Progressing to Sepsis </vt:lpstr>
      <vt:lpstr>Sepsis is the dysregulated host response to infection</vt:lpstr>
      <vt:lpstr>Sepsis heterogeneity prevents accurate diagnoses</vt:lpstr>
      <vt:lpstr>Use gene expression and clinical data to predict progression to sepsis and identify relevant features </vt:lpstr>
      <vt:lpstr>Data preprocessing primarily involves reducing dimensionality of RNA-seq data</vt:lpstr>
      <vt:lpstr>Method comparison to predict sepsis/non-sepsis patients </vt:lpstr>
      <vt:lpstr>Assessing feature importance from Elastic net</vt:lpstr>
      <vt:lpstr>LASSO features are a subset of Elastic Net </vt:lpstr>
      <vt:lpstr>Feature importance from Random Forest generates similar results to Elastic Net  </vt:lpstr>
      <vt:lpstr>Conclusions and Future Directions </vt:lpstr>
      <vt:lpstr>Supplementary Slides </vt:lpstr>
      <vt:lpstr>Significant features from models are implicated in sepsis </vt:lpstr>
      <vt:lpstr>Method comparison to predict SOFA scores </vt:lpstr>
      <vt:lpstr>Feature importance from Random Forest generates similar results to LASSO   </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Approaches for Classifying ER Patients Progressing to Sepsis </dc:title>
  <cp:lastModifiedBy>Microsoft Office User</cp:lastModifiedBy>
  <cp:revision>16</cp:revision>
  <dcterms:modified xsi:type="dcterms:W3CDTF">2018-11-05T20:56:26Z</dcterms:modified>
</cp:coreProperties>
</file>