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mp4" ContentType="video/mp4"/>
  <Default Extension="emf" ContentType="image/x-em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264" r:id="rId3"/>
    <p:sldId id="316" r:id="rId4"/>
    <p:sldId id="314" r:id="rId5"/>
    <p:sldId id="317" r:id="rId6"/>
    <p:sldId id="319" r:id="rId7"/>
    <p:sldId id="330" r:id="rId8"/>
    <p:sldId id="323" r:id="rId9"/>
    <p:sldId id="328" r:id="rId10"/>
    <p:sldId id="322" r:id="rId11"/>
    <p:sldId id="275" r:id="rId12"/>
    <p:sldId id="276" r:id="rId13"/>
    <p:sldId id="277" r:id="rId14"/>
    <p:sldId id="324" r:id="rId15"/>
    <p:sldId id="278" r:id="rId16"/>
    <p:sldId id="279" r:id="rId17"/>
    <p:sldId id="280" r:id="rId18"/>
    <p:sldId id="281" r:id="rId19"/>
    <p:sldId id="329" r:id="rId20"/>
    <p:sldId id="325" r:id="rId21"/>
    <p:sldId id="326" r:id="rId22"/>
    <p:sldId id="296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39"/>
    <p:restoredTop sz="94697"/>
  </p:normalViewPr>
  <p:slideViewPr>
    <p:cSldViewPr snapToGrid="0" snapToObjects="1">
      <p:cViewPr varScale="1">
        <p:scale>
          <a:sx n="85" d="100"/>
          <a:sy n="85" d="100"/>
        </p:scale>
        <p:origin x="1600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handoutMaster" Target="handoutMasters/handoutMaster1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5846BA-EFE8-7F42-881A-DDA2C8650769}" type="datetimeFigureOut">
              <a:rPr lang="en-US" smtClean="0"/>
              <a:t>10/27/17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0851D2-8158-3B41-9EBB-677CC0A870E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49431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2C3E9B-CDC2-3340-AAA9-F0A957928B96}" type="datetimeFigureOut">
              <a:rPr lang="en-US" smtClean="0"/>
              <a:t>10/27/17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542C04-FDB1-8847-B561-71073F3DDC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07403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32152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steps and components needed to translate observations and climate model projections into actionable information for climate change related decision-making.</a:t>
            </a:r>
            <a:r>
              <a:rPr lang="en-US" dirty="0" smtClean="0">
                <a:effectLst/>
              </a:rPr>
              <a:t>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1) the use of observations for identifying climate change/variability, 2) the development of models capable of representing the observed variability and change, 3) the use of those models to project climate into the future, 4) downscale and/or analyze results on regional scales, and 5) the dissemination of information in a format suitable for decision support.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3580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 smtClean="0">
                <a:solidFill>
                  <a:srgbClr val="000000"/>
                </a:solidFill>
                <a:latin typeface="Calibri" charset="0"/>
              </a:rPr>
              <a:t>Provide researchers </a:t>
            </a:r>
            <a:r>
              <a:rPr lang="en-GB" sz="2400" dirty="0" smtClean="0">
                <a:latin typeface="Calibri" charset="0"/>
              </a:rPr>
              <a:t>more time to spend on analysing results and less time coding and worrying about file formats, data transfers, etc.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034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152344-7726-964D-BCCE-25BA7E30F0F7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1516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70661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multi-criteria framework is more advanced than the BMA approach as it considers several different metrics of model skills (Vrugt et al., 2013) while providing uncertainties for model weights.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0176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Funded by NSF’s Data Infrastructure Building Blocks (DIBBs) program.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32347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What makes our project unique is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63643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9533F3E9-5F60-B84B-8597-C7264C111287}" type="datetime1">
              <a:rPr lang="en-US" smtClean="0"/>
              <a:t>10/27/17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4F38ECA2-12C4-E343-8C0B-BC2C904DA6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7440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D295ACEF-F350-5548-8370-5920F02715E6}" type="datetime1">
              <a:rPr lang="en-US" smtClean="0"/>
              <a:t>10/27/17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4F38ECA2-12C4-E343-8C0B-BC2C904DA6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77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9A69EF56-B098-6049-A785-272058BBCC1C}" type="datetime1">
              <a:rPr lang="en-US" smtClean="0"/>
              <a:t>10/27/17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4F38ECA2-12C4-E343-8C0B-BC2C904DA6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3478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2755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44679F5F-8FF1-B441-B2C7-55D81702D53D}" type="datetime1">
              <a:rPr lang="en-US" smtClean="0"/>
              <a:t>10/27/17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2280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D23C5E3F-49BB-034E-8AC3-48607408D119}" type="datetime1">
              <a:rPr lang="en-US" smtClean="0"/>
              <a:t>10/27/17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4F38ECA2-12C4-E343-8C0B-BC2C904DA6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0101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6D2E8DD7-652A-E04A-AFEE-B01C479E7647}" type="datetime1">
              <a:rPr lang="en-US" smtClean="0"/>
              <a:t>10/27/17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4F38ECA2-12C4-E343-8C0B-BC2C904DA6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9009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3D8A1D76-50F7-DA45-9880-C33D799A6F54}" type="datetime1">
              <a:rPr lang="en-US" smtClean="0"/>
              <a:t>10/27/17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4F38ECA2-12C4-E343-8C0B-BC2C904DA6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29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4C5358CB-50C5-BC44-B3D6-4F20318403C9}" type="datetime1">
              <a:rPr lang="en-US" smtClean="0"/>
              <a:t>10/27/17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4F38ECA2-12C4-E343-8C0B-BC2C904DA6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9928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7C6DE9CD-7088-5143-B2C3-DF4376006438}" type="datetime1">
              <a:rPr lang="en-US" smtClean="0"/>
              <a:t>10/27/17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4F38ECA2-12C4-E343-8C0B-BC2C904DA6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0591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41A7BBEA-0E19-D742-9D1A-AA8E405E9F61}" type="datetime1">
              <a:rPr lang="en-US" smtClean="0"/>
              <a:t>10/27/17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4F38ECA2-12C4-E343-8C0B-BC2C904DA6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425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0C047D-031F-734B-90A5-1437C9CC2269}" type="datetime1">
              <a:rPr lang="en-US" smtClean="0"/>
              <a:t>10/27/17</a:t>
            </a:fld>
            <a:endParaRPr lang="en-US" dirty="0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145C0A8-464C-1141-B11C-24DDEC0C7DB3}" type="slidenum">
              <a:rPr lang="en-US">
                <a:latin typeface="Arial" charset="0"/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2" name="Picture 1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6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8255" y="62606"/>
            <a:ext cx="1219200" cy="1014579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7820661" y="6485502"/>
            <a:ext cx="14757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FF"/>
                </a:solidFill>
                <a:latin typeface="Arial"/>
                <a:cs typeface="Arial"/>
              </a:rPr>
              <a:t>Slide </a:t>
            </a:r>
            <a:fld id="{AA7A7D1E-6724-884E-B027-1C29AB816EF3}" type="slidenum">
              <a:rPr lang="en-US" sz="1600" smtClean="0">
                <a:solidFill>
                  <a:srgbClr val="0000FF"/>
                </a:solidFill>
                <a:latin typeface="Arial"/>
                <a:cs typeface="Arial"/>
              </a:rPr>
              <a:pPr algn="ctr"/>
              <a:t>‹#›</a:t>
            </a:fld>
            <a:r>
              <a:rPr lang="en-US" sz="1600" dirty="0" smtClean="0">
                <a:solidFill>
                  <a:srgbClr val="0000FF"/>
                </a:solidFill>
                <a:latin typeface="Arial"/>
                <a:cs typeface="Arial"/>
              </a:rPr>
              <a:t>/22 </a:t>
            </a:r>
            <a:endParaRPr lang="en-US" sz="1600" dirty="0">
              <a:solidFill>
                <a:srgbClr val="0000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6863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http://dus.jpl.nasa.gov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emf"/><Relationship Id="rId3" Type="http://schemas.openxmlformats.org/officeDocument/2006/relationships/image" Target="../media/image14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emf"/><Relationship Id="rId3" Type="http://schemas.openxmlformats.org/officeDocument/2006/relationships/image" Target="../media/image14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Relationship Id="rId3" Type="http://schemas.openxmlformats.org/officeDocument/2006/relationships/image" Target="../media/image1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tiff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2121744"/>
            <a:ext cx="9274629" cy="1470025"/>
          </a:xfrm>
        </p:spPr>
        <p:txBody>
          <a:bodyPr/>
          <a:lstStyle/>
          <a:p>
            <a:r>
              <a:rPr lang="en-US" sz="3200" b="1" dirty="0"/>
              <a:t>Multi-objective optimization for generating a weighted multi-model ensemble</a:t>
            </a:r>
            <a:br>
              <a:rPr lang="en-US" sz="3200" b="1" dirty="0"/>
            </a:br>
            <a:r>
              <a:rPr lang="en-US" sz="3200" b="1" dirty="0"/>
              <a:t>: </a:t>
            </a:r>
            <a:r>
              <a:rPr lang="en-US" sz="2400" b="1" dirty="0"/>
              <a:t>application of the Virtual Information Fabric Infrastructure (VIFI) distributed analytics framework</a:t>
            </a:r>
            <a:br>
              <a:rPr lang="en-US" sz="2400" b="1" dirty="0"/>
            </a:br>
            <a:endParaRPr lang="en-US" sz="32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9748" y="4687661"/>
            <a:ext cx="8854252" cy="1298734"/>
          </a:xfrm>
        </p:spPr>
        <p:txBody>
          <a:bodyPr/>
          <a:lstStyle/>
          <a:p>
            <a:r>
              <a:rPr lang="en-US" sz="2400" dirty="0" smtClean="0">
                <a:solidFill>
                  <a:srgbClr val="000000"/>
                </a:solidFill>
              </a:rPr>
              <a:t>Kyo </a:t>
            </a:r>
            <a:r>
              <a:rPr lang="en-US" sz="2400" dirty="0">
                <a:solidFill>
                  <a:srgbClr val="000000"/>
                </a:solidFill>
              </a:rPr>
              <a:t>Lee</a:t>
            </a:r>
          </a:p>
          <a:p>
            <a:r>
              <a:rPr lang="en-US" sz="2400" dirty="0">
                <a:solidFill>
                  <a:srgbClr val="000000"/>
                </a:solidFill>
              </a:rPr>
              <a:t>Science Data Understanding group (</a:t>
            </a:r>
            <a:r>
              <a:rPr lang="en-US" sz="2400" u="sng" dirty="0">
                <a:solidFill>
                  <a:srgbClr val="0000FF"/>
                </a:solidFill>
                <a:hlinkClick r:id="rId3"/>
              </a:rPr>
              <a:t>http://dus.jpl.nasa.gov</a:t>
            </a:r>
            <a:r>
              <a:rPr lang="en-US" sz="2400" dirty="0">
                <a:solidFill>
                  <a:srgbClr val="000000"/>
                </a:solidFill>
              </a:rPr>
              <a:t>),</a:t>
            </a:r>
          </a:p>
          <a:p>
            <a:r>
              <a:rPr lang="en-US" sz="2400" dirty="0">
                <a:solidFill>
                  <a:srgbClr val="000000"/>
                </a:solidFill>
              </a:rPr>
              <a:t>Jet Propulsion Laboratory (JPL), California Institute of Technology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" y="6488668"/>
            <a:ext cx="8283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© 2017 California Institute of Technology. Government sponsorship acknowledged.</a:t>
            </a:r>
          </a:p>
        </p:txBody>
      </p:sp>
    </p:spTree>
    <p:extLst>
      <p:ext uri="{BB962C8B-B14F-4D97-AF65-F5344CB8AC3E}">
        <p14:creationId xmlns:p14="http://schemas.microsoft.com/office/powerpoint/2010/main" val="1069889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Introduction</a:t>
            </a:r>
          </a:p>
          <a:p>
            <a:pPr lvl="1"/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Climate assessment and climate 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model evaluation</a:t>
            </a:r>
          </a:p>
          <a:p>
            <a:pPr lvl="1"/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JPL’s Regional Climate Model Evaluation System (RCMES)</a:t>
            </a:r>
          </a:p>
          <a:p>
            <a:endParaRPr lang="en-US" sz="2400" dirty="0"/>
          </a:p>
          <a:p>
            <a:r>
              <a:rPr lang="en-US" sz="2400" dirty="0"/>
              <a:t>Methodology</a:t>
            </a:r>
          </a:p>
          <a:p>
            <a:pPr lvl="1"/>
            <a:r>
              <a:rPr lang="en-US" sz="2000" dirty="0"/>
              <a:t>Combining multiple metrics into one: multi-objective optimization</a:t>
            </a:r>
          </a:p>
          <a:p>
            <a:endParaRPr lang="en-US" sz="2400" dirty="0"/>
          </a:p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Preliminary results and challenges</a:t>
            </a:r>
          </a:p>
          <a:p>
            <a:endParaRPr lang="en-US" sz="2400" dirty="0">
              <a:solidFill>
                <a:schemeClr val="bg1">
                  <a:lumMod val="65000"/>
                </a:schemeClr>
              </a:solidFill>
            </a:endParaRPr>
          </a:p>
          <a:p>
            <a:pPr marL="342900" lvl="1" indent="-342900"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Another related project: the Virtual Information Fabric Infrastructure (VIFI) distributed analytics framework</a:t>
            </a:r>
            <a:r>
              <a:rPr lang="en-US" sz="2400" dirty="0"/>
              <a:t/>
            </a:r>
            <a:br>
              <a:rPr lang="en-US" sz="2400" dirty="0"/>
            </a:br>
            <a:endParaRPr lang="en-US" sz="2400" dirty="0"/>
          </a:p>
          <a:p>
            <a:endParaRPr lang="en-US" sz="24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66638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7500" y="1801001"/>
            <a:ext cx="2641600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Model 1: </a:t>
            </a:r>
            <a:r>
              <a:rPr lang="en-US" sz="2400" dirty="0"/>
              <a:t>M</a:t>
            </a:r>
            <a:r>
              <a:rPr lang="en-US" sz="2400" baseline="-25000" dirty="0"/>
              <a:t>1</a:t>
            </a:r>
            <a:r>
              <a:rPr lang="en-US" sz="2400" dirty="0"/>
              <a:t>(x,y,t)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7500" y="2486801"/>
            <a:ext cx="2641600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Model 2: </a:t>
            </a:r>
            <a:r>
              <a:rPr lang="en-US" sz="2400" dirty="0"/>
              <a:t>M</a:t>
            </a:r>
            <a:r>
              <a:rPr lang="en-US" sz="2400" baseline="-25000" dirty="0"/>
              <a:t>2</a:t>
            </a:r>
            <a:r>
              <a:rPr lang="en-US" sz="2400" dirty="0"/>
              <a:t>(x,y,t)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7500" y="3236101"/>
            <a:ext cx="2641600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Model 3: </a:t>
            </a:r>
            <a:r>
              <a:rPr lang="en-US" sz="2400" dirty="0"/>
              <a:t>M</a:t>
            </a:r>
            <a:r>
              <a:rPr lang="en-US" sz="2400" baseline="-25000" dirty="0"/>
              <a:t>3</a:t>
            </a:r>
            <a:r>
              <a:rPr lang="en-US" sz="2400" dirty="0"/>
              <a:t>(x,y,t)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73200" y="3560298"/>
            <a:ext cx="203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.</a:t>
            </a:r>
          </a:p>
          <a:p>
            <a:r>
              <a:rPr lang="en-US" sz="2400" b="1" dirty="0"/>
              <a:t>.</a:t>
            </a:r>
          </a:p>
          <a:p>
            <a:r>
              <a:rPr lang="en-US" sz="2400" b="1" dirty="0"/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7500" y="5445901"/>
            <a:ext cx="2641600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Model </a:t>
            </a:r>
            <a:r>
              <a:rPr lang="en-US" sz="2400" i="1" dirty="0" smtClean="0"/>
              <a:t>n</a:t>
            </a:r>
            <a:r>
              <a:rPr lang="en-US" sz="2400" dirty="0" smtClean="0"/>
              <a:t>: </a:t>
            </a:r>
            <a:r>
              <a:rPr lang="en-US" sz="2400" dirty="0"/>
              <a:t>M</a:t>
            </a:r>
            <a:r>
              <a:rPr lang="en-US" sz="2400" baseline="-25000" dirty="0"/>
              <a:t>n</a:t>
            </a:r>
            <a:r>
              <a:rPr lang="en-US" sz="2400" dirty="0"/>
              <a:t>(x,y,t)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124200" y="1028702"/>
            <a:ext cx="1562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Evaluation </a:t>
            </a:r>
          </a:p>
          <a:p>
            <a:pPr algn="ctr"/>
            <a:r>
              <a:rPr lang="en-US" sz="2400" dirty="0"/>
              <a:t>metric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54400" y="1801001"/>
            <a:ext cx="1028700" cy="461665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Score</a:t>
            </a:r>
            <a:r>
              <a:rPr lang="en-US" sz="2400" baseline="-25000" dirty="0"/>
              <a:t>1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3454400" y="2486801"/>
            <a:ext cx="1028700" cy="461665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Score</a:t>
            </a:r>
            <a:r>
              <a:rPr lang="en-US" sz="2400" baseline="-25000" dirty="0"/>
              <a:t>2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3454400" y="3208300"/>
            <a:ext cx="1028700" cy="461665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Score</a:t>
            </a:r>
            <a:r>
              <a:rPr lang="en-US" sz="2400" baseline="-25000" dirty="0"/>
              <a:t>3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3454400" y="5445901"/>
            <a:ext cx="1028700" cy="461665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Score</a:t>
            </a:r>
            <a:r>
              <a:rPr lang="en-US" sz="2400" baseline="-25000" dirty="0"/>
              <a:t>n</a:t>
            </a:r>
            <a:endParaRPr lang="en-US" sz="2400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4634098" y="1023898"/>
            <a:ext cx="0" cy="5664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ight Arrow 18"/>
          <p:cNvSpPr/>
          <p:nvPr/>
        </p:nvSpPr>
        <p:spPr>
          <a:xfrm>
            <a:off x="4191000" y="3669963"/>
            <a:ext cx="901700" cy="977900"/>
          </a:xfrm>
          <a:prstGeom prst="rightArrow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0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349" y="2033806"/>
            <a:ext cx="4337751" cy="90598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945949" y="1202811"/>
            <a:ext cx="3797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 weighted </a:t>
            </a:r>
          </a:p>
          <a:p>
            <a:pPr algn="ctr"/>
            <a:r>
              <a:rPr lang="en-US" sz="2400" dirty="0"/>
              <a:t>multi-model ensemble </a:t>
            </a:r>
          </a:p>
        </p:txBody>
      </p:sp>
      <p:pic>
        <p:nvPicPr>
          <p:cNvPr id="23" name="Picture 2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037" y="2959834"/>
            <a:ext cx="1258213" cy="808851"/>
          </a:xfrm>
          <a:prstGeom prst="rect">
            <a:avLst/>
          </a:prstGeom>
        </p:spPr>
      </p:pic>
      <p:sp>
        <p:nvSpPr>
          <p:cNvPr id="28" name="Title 27"/>
          <p:cNvSpPr>
            <a:spLocks noGrp="1"/>
          </p:cNvSpPr>
          <p:nvPr>
            <p:ph type="title"/>
          </p:nvPr>
        </p:nvSpPr>
        <p:spPr>
          <a:xfrm>
            <a:off x="1061633" y="-4577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Conventional approach:</a:t>
            </a:r>
            <a:br>
              <a:rPr lang="en-US" dirty="0" smtClean="0"/>
            </a:br>
            <a:r>
              <a:rPr lang="en-US" dirty="0" smtClean="0"/>
              <a:t>evaluation =&gt; multi-model ensemble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4785097" y="3903066"/>
            <a:ext cx="45061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This is a process of building a multi-model ensemble based on model evaluation result.</a:t>
            </a:r>
          </a:p>
          <a:p>
            <a:pPr algn="ctr"/>
            <a:r>
              <a:rPr lang="en-US" sz="2400" dirty="0"/>
              <a:t>ex) If </a:t>
            </a:r>
            <a:r>
              <a:rPr lang="en-US" sz="2400" dirty="0" smtClean="0"/>
              <a:t>Model 3 shows </a:t>
            </a:r>
            <a:r>
              <a:rPr lang="en-US" sz="2400" dirty="0"/>
              <a:t>better performance against observations than </a:t>
            </a:r>
            <a:r>
              <a:rPr lang="en-US" sz="2400" dirty="0" smtClean="0"/>
              <a:t>Model 2, ω</a:t>
            </a:r>
            <a:r>
              <a:rPr lang="en-US" sz="2400" baseline="-25000" dirty="0" smtClean="0"/>
              <a:t>3</a:t>
            </a:r>
            <a:r>
              <a:rPr lang="en-US" sz="2400" dirty="0" smtClean="0"/>
              <a:t> </a:t>
            </a:r>
            <a:r>
              <a:rPr lang="en-US" sz="2400" dirty="0"/>
              <a:t>&gt; ω</a:t>
            </a:r>
            <a:r>
              <a:rPr lang="en-US" sz="2400" baseline="-25000" dirty="0"/>
              <a:t>2</a:t>
            </a:r>
            <a:r>
              <a:rPr lang="en-US" sz="2400" dirty="0"/>
              <a:t>.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17500" y="1254730"/>
            <a:ext cx="264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/>
              <a:t>n</a:t>
            </a:r>
            <a:r>
              <a:rPr lang="en-US" sz="2800" dirty="0"/>
              <a:t> </a:t>
            </a:r>
            <a:r>
              <a:rPr lang="en-US" sz="2800" dirty="0" smtClean="0"/>
              <a:t>climate models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27336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2275" y="-22811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Evaluation of multi-model ensembles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977046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/>
              <a:t>Let’s assume that we evaluate model to find </a:t>
            </a:r>
            <a:r>
              <a:rPr lang="en-US" sz="2800" b="1" dirty="0"/>
              <a:t>the best weighted multi-model ensemble</a:t>
            </a:r>
            <a:r>
              <a:rPr lang="en-US" sz="2800" dirty="0"/>
              <a:t>. 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/>
              <a:t>[ω</a:t>
            </a:r>
            <a:r>
              <a:rPr lang="en-US" sz="2800" baseline="-25000" dirty="0"/>
              <a:t>1,</a:t>
            </a:r>
            <a:r>
              <a:rPr lang="en-US" sz="2800" dirty="0"/>
              <a:t> ω</a:t>
            </a:r>
            <a:r>
              <a:rPr lang="en-US" sz="2800" baseline="-25000" dirty="0"/>
              <a:t>2, …, </a:t>
            </a:r>
            <a:r>
              <a:rPr lang="en-US" sz="2800" dirty="0"/>
              <a:t>ω</a:t>
            </a:r>
            <a:r>
              <a:rPr lang="en-US" sz="2800" baseline="-25000" dirty="0"/>
              <a:t>n</a:t>
            </a:r>
            <a:r>
              <a:rPr lang="en-US" sz="2800" dirty="0"/>
              <a:t>]  are random numbers between 0 and 1.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303926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/>
              <a:t>By changing [ω</a:t>
            </a:r>
            <a:r>
              <a:rPr lang="en-US" sz="2800" baseline="-25000" dirty="0"/>
              <a:t>1,</a:t>
            </a:r>
            <a:r>
              <a:rPr lang="en-US" sz="2800" dirty="0"/>
              <a:t> ω</a:t>
            </a:r>
            <a:r>
              <a:rPr lang="en-US" sz="2800" baseline="-25000" dirty="0"/>
              <a:t>2, …, </a:t>
            </a:r>
            <a:r>
              <a:rPr lang="en-US" sz="2800" dirty="0"/>
              <a:t>ω</a:t>
            </a:r>
            <a:r>
              <a:rPr lang="en-US" sz="2800" baseline="-25000" dirty="0"/>
              <a:t>n</a:t>
            </a:r>
            <a:r>
              <a:rPr lang="en-US" sz="2800" dirty="0"/>
              <a:t>] , we can calculate scores of multiple evaluation metrics for each </a:t>
            </a:r>
            <a:r>
              <a:rPr lang="en-US" sz="2800" i="1" dirty="0">
                <a:latin typeface="Times New Roman"/>
                <a:cs typeface="Times New Roman"/>
              </a:rPr>
              <a:t>Ens(x,y,t)</a:t>
            </a:r>
            <a:r>
              <a:rPr lang="en-US" sz="2800" dirty="0"/>
              <a:t>.</a:t>
            </a:r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749" y="2434333"/>
            <a:ext cx="4337751" cy="905986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237" y="2436360"/>
            <a:ext cx="1258213" cy="808851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5086010"/>
              </p:ext>
            </p:extLst>
          </p:nvPr>
        </p:nvGraphicFramePr>
        <p:xfrm>
          <a:off x="15500" y="4243459"/>
          <a:ext cx="7111999" cy="22447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97542"/>
                <a:gridCol w="1028458"/>
                <a:gridCol w="1036320"/>
                <a:gridCol w="233680"/>
                <a:gridCol w="1015999"/>
              </a:tblGrid>
              <a:tr h="41596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Metric 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Metric 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Metric k</a:t>
                      </a:r>
                      <a:endParaRPr lang="en-US" dirty="0"/>
                    </a:p>
                  </a:txBody>
                  <a:tcPr/>
                </a:tc>
              </a:tr>
              <a:tr h="44887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0.8*M</a:t>
                      </a:r>
                      <a:r>
                        <a:rPr lang="en-US" sz="1800" baseline="-25000" dirty="0" smtClean="0"/>
                        <a:t>1</a:t>
                      </a:r>
                      <a:r>
                        <a:rPr lang="en-US" sz="1800" baseline="0" dirty="0" smtClean="0"/>
                        <a:t> + 0.15*M</a:t>
                      </a:r>
                      <a:r>
                        <a:rPr lang="en-US" sz="1800" baseline="-25000" dirty="0" smtClean="0"/>
                        <a:t>2</a:t>
                      </a:r>
                      <a:r>
                        <a:rPr lang="en-US" sz="1800" baseline="0" dirty="0" smtClean="0"/>
                        <a:t>+0.05*M</a:t>
                      </a:r>
                      <a:r>
                        <a:rPr lang="en-US" sz="1800" baseline="-25000" dirty="0" smtClean="0"/>
                        <a:t>3</a:t>
                      </a:r>
                      <a:endParaRPr lang="en-US" sz="18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0.2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0.3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…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0.6</a:t>
                      </a:r>
                      <a:endParaRPr lang="en-US" sz="2400" dirty="0"/>
                    </a:p>
                  </a:txBody>
                  <a:tcPr/>
                </a:tc>
              </a:tr>
              <a:tr h="44887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0.3*M</a:t>
                      </a:r>
                      <a:r>
                        <a:rPr lang="en-US" sz="1800" baseline="-25000" dirty="0" smtClean="0"/>
                        <a:t>1</a:t>
                      </a:r>
                      <a:r>
                        <a:rPr lang="en-US" sz="1800" baseline="0" dirty="0" smtClean="0"/>
                        <a:t> + 0.60*M</a:t>
                      </a:r>
                      <a:r>
                        <a:rPr lang="en-US" sz="1800" baseline="-25000" dirty="0" smtClean="0"/>
                        <a:t>2</a:t>
                      </a:r>
                      <a:r>
                        <a:rPr lang="en-US" sz="1800" baseline="0" dirty="0" smtClean="0"/>
                        <a:t>+0.1*M</a:t>
                      </a:r>
                      <a:r>
                        <a:rPr lang="en-US" sz="1800" baseline="-25000" dirty="0" smtClean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0.5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0.1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…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0.5</a:t>
                      </a:r>
                      <a:endParaRPr lang="en-US" sz="2400" dirty="0"/>
                    </a:p>
                  </a:txBody>
                  <a:tcPr/>
                </a:tc>
              </a:tr>
              <a:tr h="44887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  …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…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…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…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…</a:t>
                      </a:r>
                      <a:endParaRPr lang="en-US" sz="2400" dirty="0"/>
                    </a:p>
                  </a:txBody>
                  <a:tcPr/>
                </a:tc>
              </a:tr>
              <a:tr h="44887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0.1</a:t>
                      </a:r>
                      <a:r>
                        <a:rPr lang="en-US" sz="1800" dirty="0" smtClean="0"/>
                        <a:t>*M</a:t>
                      </a:r>
                      <a:r>
                        <a:rPr lang="en-US" sz="1800" baseline="-25000" dirty="0" smtClean="0"/>
                        <a:t>1</a:t>
                      </a:r>
                      <a:r>
                        <a:rPr lang="en-US" sz="1800" baseline="0" dirty="0" smtClean="0"/>
                        <a:t> + </a:t>
                      </a:r>
                      <a:r>
                        <a:rPr lang="en-US" sz="1800" b="1" baseline="0" dirty="0" smtClean="0">
                          <a:solidFill>
                            <a:srgbClr val="FF0000"/>
                          </a:solidFill>
                        </a:rPr>
                        <a:t>0.2</a:t>
                      </a:r>
                      <a:r>
                        <a:rPr lang="en-US" sz="1800" baseline="0" dirty="0" smtClean="0"/>
                        <a:t>*M</a:t>
                      </a:r>
                      <a:r>
                        <a:rPr lang="en-US" sz="1800" baseline="-25000" dirty="0" smtClean="0"/>
                        <a:t>2</a:t>
                      </a:r>
                      <a:r>
                        <a:rPr lang="en-US" sz="1800" baseline="0" dirty="0" smtClean="0"/>
                        <a:t>+</a:t>
                      </a:r>
                      <a:r>
                        <a:rPr lang="en-US" sz="1800" b="1" baseline="0" dirty="0" smtClean="0">
                          <a:solidFill>
                            <a:srgbClr val="FF0000"/>
                          </a:solidFill>
                        </a:rPr>
                        <a:t>0.7</a:t>
                      </a:r>
                      <a:r>
                        <a:rPr lang="en-US" sz="1800" baseline="0" dirty="0" smtClean="0"/>
                        <a:t>*M</a:t>
                      </a:r>
                      <a:r>
                        <a:rPr lang="en-US" sz="1800" baseline="-25000" dirty="0" smtClean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0000FF"/>
                          </a:solidFill>
                        </a:rPr>
                        <a:t>0.9</a:t>
                      </a:r>
                      <a:endParaRPr 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0000FF"/>
                          </a:solidFill>
                        </a:rPr>
                        <a:t>0.8</a:t>
                      </a:r>
                      <a:endParaRPr 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0000FF"/>
                          </a:solidFill>
                        </a:rPr>
                        <a:t>…</a:t>
                      </a:r>
                      <a:endParaRPr 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0000FF"/>
                          </a:solidFill>
                        </a:rPr>
                        <a:t>0.7</a:t>
                      </a:r>
                      <a:endParaRPr 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127499" y="4243459"/>
            <a:ext cx="2125636" cy="2308324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0.1, 0.2 and 0.7 could be interpreted as combined metrics for the </a:t>
            </a:r>
            <a:r>
              <a:rPr lang="en-US" sz="2400" dirty="0" smtClean="0"/>
              <a:t>three models</a:t>
            </a:r>
            <a:r>
              <a:rPr lang="en-US" sz="2400" dirty="0"/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86235" y="5668484"/>
            <a:ext cx="1993900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best scores</a:t>
            </a:r>
          </a:p>
        </p:txBody>
      </p:sp>
    </p:spTree>
    <p:extLst>
      <p:ext uri="{BB962C8B-B14F-4D97-AF65-F5344CB8AC3E}">
        <p14:creationId xmlns:p14="http://schemas.microsoft.com/office/powerpoint/2010/main" val="2604274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2793" y="315590"/>
            <a:ext cx="9004300" cy="769938"/>
          </a:xfrm>
        </p:spPr>
        <p:txBody>
          <a:bodyPr>
            <a:noAutofit/>
          </a:bodyPr>
          <a:lstStyle/>
          <a:p>
            <a:r>
              <a:rPr lang="en-US" sz="3200" dirty="0"/>
              <a:t>How to Estimate [</a:t>
            </a:r>
            <a:r>
              <a:rPr lang="en-US" sz="3200" dirty="0" smtClean="0"/>
              <a:t>ω</a:t>
            </a:r>
            <a:r>
              <a:rPr lang="en-US" sz="3200" baseline="-25000" dirty="0" smtClean="0"/>
              <a:t>1</a:t>
            </a:r>
            <a:r>
              <a:rPr lang="en-US" sz="3200" baseline="30000" dirty="0" smtClean="0"/>
              <a:t>*</a:t>
            </a:r>
            <a:r>
              <a:rPr lang="en-US" sz="3200" dirty="0" smtClean="0"/>
              <a:t>, ω</a:t>
            </a:r>
            <a:r>
              <a:rPr lang="en-US" sz="3200" baseline="-25000" dirty="0" smtClean="0"/>
              <a:t>2</a:t>
            </a:r>
            <a:r>
              <a:rPr lang="en-US" sz="3200" baseline="30000" dirty="0" smtClean="0"/>
              <a:t>*</a:t>
            </a:r>
            <a:r>
              <a:rPr lang="en-US" sz="3200" dirty="0" smtClean="0"/>
              <a:t>, </a:t>
            </a:r>
            <a:r>
              <a:rPr lang="en-US" sz="3200" dirty="0"/>
              <a:t>…, </a:t>
            </a:r>
            <a:r>
              <a:rPr lang="en-US" sz="3200" dirty="0" smtClean="0"/>
              <a:t>ω</a:t>
            </a:r>
            <a:r>
              <a:rPr lang="en-US" sz="3200" i="1" baseline="-25000" dirty="0" smtClean="0"/>
              <a:t>n</a:t>
            </a:r>
            <a:r>
              <a:rPr lang="en-US" sz="3200" baseline="30000" dirty="0" smtClean="0"/>
              <a:t>*</a:t>
            </a:r>
            <a:r>
              <a:rPr lang="en-US" sz="3200" dirty="0" smtClean="0"/>
              <a:t>] 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/>
              <a:t>(weighting factors for the best ensemble)?</a:t>
            </a:r>
            <a:br>
              <a:rPr lang="en-US" sz="3200" dirty="0"/>
            </a:br>
            <a:r>
              <a:rPr lang="en-US" sz="3200" dirty="0"/>
              <a:t>=&gt; Multi-Objective optimization</a:t>
            </a:r>
          </a:p>
        </p:txBody>
      </p:sp>
      <p:pic>
        <p:nvPicPr>
          <p:cNvPr id="5" name="Picture 4" descr="Multi_Objective_Concept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4" b="14207"/>
          <a:stretch/>
        </p:blipFill>
        <p:spPr>
          <a:xfrm>
            <a:off x="4743117" y="2344844"/>
            <a:ext cx="4495629" cy="2770239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0" y="1552377"/>
            <a:ext cx="8229600" cy="1638300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+mn-lt"/>
              </a:rPr>
              <a:t>The objective optimization is a mathematical process of finding the best solution involving objective functions to be optimized simultaneously.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462" y="2973213"/>
            <a:ext cx="4254500" cy="16383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Multi-objective optimization has been applied in many fields of science, economics and engineering.</a:t>
            </a:r>
          </a:p>
          <a:p>
            <a:endParaRPr lang="en-US" sz="2400" dirty="0"/>
          </a:p>
          <a:p>
            <a:r>
              <a:rPr lang="en-US" sz="2400" dirty="0"/>
              <a:t>In </a:t>
            </a:r>
            <a:r>
              <a:rPr lang="en-US" sz="2400" dirty="0" smtClean="0"/>
              <a:t>climate </a:t>
            </a:r>
            <a:r>
              <a:rPr lang="en-US" sz="2400" dirty="0"/>
              <a:t>model </a:t>
            </a:r>
            <a:r>
              <a:rPr lang="en-US" sz="2400" dirty="0" smtClean="0"/>
              <a:t>evaluation</a:t>
            </a:r>
            <a:r>
              <a:rPr lang="en-US" sz="2400" dirty="0"/>
              <a:t>, </a:t>
            </a:r>
          </a:p>
          <a:p>
            <a:pPr lvl="1"/>
            <a:r>
              <a:rPr lang="en-US" sz="2400" dirty="0"/>
              <a:t>solution: weighting factors</a:t>
            </a:r>
          </a:p>
          <a:p>
            <a:pPr lvl="1"/>
            <a:r>
              <a:rPr lang="en-US" sz="2400" dirty="0"/>
              <a:t>objective functions: model evaluation metrics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4470400" y="5503206"/>
            <a:ext cx="4673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 most of cases, there does not exist a single solution. In general, there exist a </a:t>
            </a:r>
            <a:r>
              <a:rPr lang="en-US" sz="2000" dirty="0">
                <a:solidFill>
                  <a:srgbClr val="FF0000"/>
                </a:solidFill>
              </a:rPr>
              <a:t>number of Pareto optimal solutions.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213600" y="5395482"/>
            <a:ext cx="203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0000FF"/>
                </a:solidFill>
              </a:rPr>
              <a:t>from http://www.noesissolutions.com/</a:t>
            </a:r>
          </a:p>
        </p:txBody>
      </p:sp>
      <p:sp>
        <p:nvSpPr>
          <p:cNvPr id="3" name="Down Arrow 2"/>
          <p:cNvSpPr/>
          <p:nvPr/>
        </p:nvSpPr>
        <p:spPr>
          <a:xfrm>
            <a:off x="4188149" y="4241223"/>
            <a:ext cx="431800" cy="1092200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Down Arrow 10"/>
          <p:cNvSpPr/>
          <p:nvPr/>
        </p:nvSpPr>
        <p:spPr>
          <a:xfrm rot="5400000">
            <a:off x="5827456" y="4784881"/>
            <a:ext cx="431800" cy="1092200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16200000">
            <a:off x="3425848" y="4550284"/>
            <a:ext cx="1195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better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97256" y="4593196"/>
            <a:ext cx="1195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better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11812" y="2168075"/>
            <a:ext cx="2435579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Goal: minimize price and commuting time!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11501" y="5010264"/>
            <a:ext cx="13624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price</a:t>
            </a:r>
          </a:p>
        </p:txBody>
      </p:sp>
      <p:sp>
        <p:nvSpPr>
          <p:cNvPr id="14" name="TextBox 13"/>
          <p:cNvSpPr txBox="1"/>
          <p:nvPr/>
        </p:nvSpPr>
        <p:spPr>
          <a:xfrm rot="16200000">
            <a:off x="3418160" y="3059667"/>
            <a:ext cx="19441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distance </a:t>
            </a:r>
          </a:p>
          <a:p>
            <a:pPr algn="ctr"/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from work</a:t>
            </a:r>
          </a:p>
        </p:txBody>
      </p:sp>
      <p:sp>
        <p:nvSpPr>
          <p:cNvPr id="15" name="Oval 14"/>
          <p:cNvSpPr/>
          <p:nvPr/>
        </p:nvSpPr>
        <p:spPr>
          <a:xfrm>
            <a:off x="8585732" y="3748746"/>
            <a:ext cx="176398" cy="19405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5655998" y="2996625"/>
            <a:ext cx="176398" cy="19405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/>
          <p:cNvSpPr/>
          <p:nvPr/>
        </p:nvSpPr>
        <p:spPr>
          <a:xfrm>
            <a:off x="6835412" y="4241223"/>
            <a:ext cx="176398" cy="19405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/>
          <p:cNvSpPr/>
          <p:nvPr/>
        </p:nvSpPr>
        <p:spPr>
          <a:xfrm>
            <a:off x="7625292" y="3554694"/>
            <a:ext cx="176398" cy="19405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/>
          <p:cNvSpPr/>
          <p:nvPr/>
        </p:nvSpPr>
        <p:spPr>
          <a:xfrm>
            <a:off x="6835412" y="3093651"/>
            <a:ext cx="176398" cy="19405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5463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Introduction</a:t>
            </a:r>
          </a:p>
          <a:p>
            <a:pPr lvl="1"/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Climate assessment and climate 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model evaluation</a:t>
            </a:r>
          </a:p>
          <a:p>
            <a:pPr lvl="1"/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JPL’s Regional Climate Model Evaluation System (RCMES)</a:t>
            </a:r>
          </a:p>
          <a:p>
            <a:endParaRPr lang="en-US" sz="2400" dirty="0"/>
          </a:p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Methodology</a:t>
            </a:r>
          </a:p>
          <a:p>
            <a:pPr lvl="1"/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Combining multiple metrics into one: multi-objective optimization</a:t>
            </a:r>
          </a:p>
          <a:p>
            <a:endParaRPr lang="en-US" sz="2400" dirty="0"/>
          </a:p>
          <a:p>
            <a:r>
              <a:rPr lang="en-US" sz="2400" dirty="0"/>
              <a:t>Preliminary results and challenges</a:t>
            </a:r>
          </a:p>
          <a:p>
            <a:endParaRPr lang="en-US" sz="2400" dirty="0">
              <a:solidFill>
                <a:schemeClr val="bg1">
                  <a:lumMod val="65000"/>
                </a:schemeClr>
              </a:solidFill>
            </a:endParaRPr>
          </a:p>
          <a:p>
            <a:pPr marL="342900" lvl="1" indent="-342900"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Another related project: the Virtual Information Fabric Infrastructure (VIFI) distributed analytics framework</a:t>
            </a:r>
            <a:r>
              <a:rPr lang="en-US" sz="2400" dirty="0"/>
              <a:t/>
            </a:r>
            <a:br>
              <a:rPr lang="en-US" sz="2400" dirty="0"/>
            </a:br>
            <a:endParaRPr lang="en-US" sz="2400" dirty="0"/>
          </a:p>
          <a:p>
            <a:endParaRPr lang="en-US" sz="24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11639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OP_example_timeseri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72783"/>
            <a:ext cx="8229600" cy="2472118"/>
          </a:xfrm>
          <a:prstGeom prst="rect">
            <a:avLst/>
          </a:prstGeom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0713485"/>
              </p:ext>
            </p:extLst>
          </p:nvPr>
        </p:nvGraphicFramePr>
        <p:xfrm>
          <a:off x="1524002" y="3644901"/>
          <a:ext cx="6350001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6600"/>
                <a:gridCol w="2120900"/>
                <a:gridCol w="2222501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008000"/>
                        </a:solidFill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Metric 1: Bias</a:t>
                      </a:r>
                      <a:endParaRPr lang="en-US" sz="2400" dirty="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Metric 2: RMSE</a:t>
                      </a:r>
                      <a:endParaRPr lang="en-US" sz="2400" dirty="0"/>
                    </a:p>
                  </a:txBody>
                  <a:tcPr marL="45720" marR="45720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Model 1 (M1)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-0.25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1.67</a:t>
                      </a:r>
                      <a:endParaRPr lang="en-US" sz="2400" dirty="0"/>
                    </a:p>
                  </a:txBody>
                  <a:tcPr marL="45720" marR="45720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008000"/>
                          </a:solidFill>
                        </a:rPr>
                        <a:t>Model 2 (M2)</a:t>
                      </a:r>
                      <a:endParaRPr lang="en-US" sz="2400" dirty="0">
                        <a:solidFill>
                          <a:srgbClr val="008000"/>
                        </a:solidFill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-1.74</a:t>
                      </a:r>
                      <a:endParaRPr lang="en-US" sz="2400" dirty="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3.90</a:t>
                      </a:r>
                      <a:endParaRPr lang="en-US" sz="2400" dirty="0"/>
                    </a:p>
                  </a:txBody>
                  <a:tcPr marL="45720" marR="45720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0000FF"/>
                          </a:solidFill>
                        </a:rPr>
                        <a:t>Model 3 (M3)</a:t>
                      </a:r>
                      <a:endParaRPr 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-0.78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0000"/>
                          </a:solidFill>
                        </a:rPr>
                        <a:t>1.19</a:t>
                      </a:r>
                      <a:endParaRPr lang="en-US" sz="2400" b="1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Content Placeholder 2"/>
          <p:cNvSpPr txBox="1">
            <a:spLocks/>
          </p:cNvSpPr>
          <p:nvPr/>
        </p:nvSpPr>
        <p:spPr>
          <a:xfrm>
            <a:off x="457200" y="5430523"/>
            <a:ext cx="8229600" cy="1079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What about the bias and RMSE of weighted ensemble time series?</a:t>
            </a:r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6389373"/>
            <a:ext cx="6604000" cy="317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100" y="0"/>
            <a:ext cx="8229600" cy="1143000"/>
          </a:xfrm>
        </p:spPr>
        <p:txBody>
          <a:bodyPr/>
          <a:lstStyle/>
          <a:p>
            <a:r>
              <a:rPr lang="en-US" sz="2800" dirty="0"/>
              <a:t>Example) near surface air temperature in San Francisco </a:t>
            </a:r>
            <a:br>
              <a:rPr lang="en-US" sz="2800" dirty="0"/>
            </a:br>
            <a:r>
              <a:rPr lang="en-US" sz="2800" dirty="0"/>
              <a:t>[1980-2003, monthly averaged in December]</a:t>
            </a:r>
          </a:p>
        </p:txBody>
      </p:sp>
    </p:spTree>
    <p:extLst>
      <p:ext uri="{BB962C8B-B14F-4D97-AF65-F5344CB8AC3E}">
        <p14:creationId xmlns:p14="http://schemas.microsoft.com/office/powerpoint/2010/main" val="3686082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165" y="40010"/>
            <a:ext cx="88773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Optimized (minimized |bias| and RMSE ) Weighting </a:t>
            </a:r>
            <a:r>
              <a:rPr lang="en-US" dirty="0"/>
              <a:t>F</a:t>
            </a:r>
            <a:r>
              <a:rPr lang="en-US" dirty="0" smtClean="0"/>
              <a:t>actors [ω</a:t>
            </a:r>
            <a:r>
              <a:rPr lang="en-US" baseline="-25000" dirty="0" smtClean="0"/>
              <a:t>1</a:t>
            </a:r>
            <a:r>
              <a:rPr lang="en-US" dirty="0" smtClean="0"/>
              <a:t>, ω</a:t>
            </a:r>
            <a:r>
              <a:rPr lang="en-US" baseline="-25000" dirty="0" smtClean="0"/>
              <a:t>2</a:t>
            </a:r>
            <a:r>
              <a:rPr lang="en-US" dirty="0" smtClean="0"/>
              <a:t>, ω</a:t>
            </a:r>
            <a:r>
              <a:rPr lang="en-US" baseline="-25000" dirty="0" smtClean="0"/>
              <a:t>3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7" name="Down Arrow 6"/>
          <p:cNvSpPr/>
          <p:nvPr/>
        </p:nvSpPr>
        <p:spPr>
          <a:xfrm rot="16200000">
            <a:off x="2792016" y="5952529"/>
            <a:ext cx="431800" cy="1092200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461816" y="5821066"/>
            <a:ext cx="1195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better</a:t>
            </a:r>
          </a:p>
        </p:txBody>
      </p:sp>
      <p:pic>
        <p:nvPicPr>
          <p:cNvPr id="3" name="Picture 2" descr="MOP_example_scatt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84" y="1728870"/>
            <a:ext cx="5226864" cy="4092194"/>
          </a:xfrm>
          <a:prstGeom prst="rect">
            <a:avLst/>
          </a:prstGeom>
        </p:spPr>
      </p:pic>
      <p:pic>
        <p:nvPicPr>
          <p:cNvPr id="11" name="Picture 10" descr="MOP_example_ba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548" y="4114800"/>
            <a:ext cx="3612584" cy="2743200"/>
          </a:xfrm>
          <a:prstGeom prst="rect">
            <a:avLst/>
          </a:prstGeom>
        </p:spPr>
      </p:pic>
      <p:sp>
        <p:nvSpPr>
          <p:cNvPr id="6" name="Down Arrow 5"/>
          <p:cNvSpPr/>
          <p:nvPr/>
        </p:nvSpPr>
        <p:spPr>
          <a:xfrm>
            <a:off x="6172" y="3910950"/>
            <a:ext cx="431800" cy="1092200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-390683" y="3144489"/>
            <a:ext cx="1195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better</a:t>
            </a:r>
          </a:p>
        </p:txBody>
      </p:sp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757" y="5159292"/>
            <a:ext cx="1156255" cy="54636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413500" y="3552434"/>
            <a:ext cx="25019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standard deviation of </a:t>
            </a:r>
          </a:p>
          <a:p>
            <a:pPr algn="ctr"/>
            <a:r>
              <a:rPr lang="en-US" dirty="0">
                <a:solidFill>
                  <a:srgbClr val="0000FF"/>
                </a:solidFill>
              </a:rPr>
              <a:t>N ω</a:t>
            </a:r>
            <a:r>
              <a:rPr lang="en-US" baseline="-25000" dirty="0">
                <a:solidFill>
                  <a:srgbClr val="0000FF"/>
                </a:solidFill>
              </a:rPr>
              <a:t>1 </a:t>
            </a:r>
            <a:r>
              <a:rPr lang="en-US" dirty="0">
                <a:solidFill>
                  <a:srgbClr val="0000FF"/>
                </a:solidFill>
              </a:rPr>
              <a:t>values </a:t>
            </a:r>
            <a:r>
              <a:rPr lang="en-US" dirty="0">
                <a:solidFill>
                  <a:srgbClr val="FF0000"/>
                </a:solidFill>
              </a:rPr>
              <a:t>(red dots)</a:t>
            </a:r>
          </a:p>
          <a:p>
            <a:pPr algn="ctr"/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6529512" y="4198763"/>
            <a:ext cx="950788" cy="642294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024757" y="5653529"/>
            <a:ext cx="13285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mean of N ω</a:t>
            </a:r>
            <a:r>
              <a:rPr lang="en-US" sz="2000" baseline="-25000" dirty="0">
                <a:solidFill>
                  <a:srgbClr val="0000FF"/>
                </a:solidFill>
              </a:rPr>
              <a:t>1 </a:t>
            </a:r>
            <a:r>
              <a:rPr lang="en-US" sz="2000" dirty="0">
                <a:solidFill>
                  <a:srgbClr val="0000FF"/>
                </a:solidFill>
              </a:rPr>
              <a:t>values</a:t>
            </a:r>
          </a:p>
          <a:p>
            <a:r>
              <a:rPr lang="en-US" sz="2000" dirty="0">
                <a:solidFill>
                  <a:srgbClr val="FF0000"/>
                </a:solidFill>
              </a:rPr>
              <a:t>(red dots)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5570548" y="1546861"/>
            <a:ext cx="3433752" cy="10795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Each grey point represents the bias and RMSE of one combination of the three models.</a:t>
            </a:r>
          </a:p>
        </p:txBody>
      </p:sp>
    </p:spTree>
    <p:extLst>
      <p:ext uri="{BB962C8B-B14F-4D97-AF65-F5344CB8AC3E}">
        <p14:creationId xmlns:p14="http://schemas.microsoft.com/office/powerpoint/2010/main" val="184594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6300" y="89683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/>
              <a:t>Multi-Objective Calibration of Forecast Ensembles Using BMA [Vrugt et al., 2006]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7999" y="1539391"/>
            <a:ext cx="6234068" cy="40305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126" y="1539393"/>
            <a:ext cx="2746021" cy="21460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10422" y="1257023"/>
            <a:ext cx="4813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The Pareto set of solutions</a:t>
            </a:r>
          </a:p>
        </p:txBody>
      </p:sp>
      <p:sp>
        <p:nvSpPr>
          <p:cNvPr id="4" name="Left-Right Arrow 3"/>
          <p:cNvSpPr/>
          <p:nvPr/>
        </p:nvSpPr>
        <p:spPr>
          <a:xfrm rot="19813896">
            <a:off x="7825068" y="2527637"/>
            <a:ext cx="764632" cy="272624"/>
          </a:xfrm>
          <a:prstGeom prst="leftRight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 rot="20149109">
            <a:off x="8063563" y="2607039"/>
            <a:ext cx="13255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trade-off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65867" y="5614171"/>
            <a:ext cx="8078135" cy="83099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Grey dots </a:t>
            </a:r>
            <a:r>
              <a:rPr lang="en-US" sz="2400" dirty="0"/>
              <a:t>represent the Pareto optimal solutions for the three evaluation metrics of the multi-model.  </a:t>
            </a:r>
          </a:p>
        </p:txBody>
      </p:sp>
      <p:sp>
        <p:nvSpPr>
          <p:cNvPr id="7" name="Right Arrow 6"/>
          <p:cNvSpPr/>
          <p:nvPr/>
        </p:nvSpPr>
        <p:spPr>
          <a:xfrm rot="18789377">
            <a:off x="5943567" y="4542968"/>
            <a:ext cx="1909418" cy="450220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20503" y="3623910"/>
            <a:ext cx="3078475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To measure the sharpness of the weighted ensemble mean,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NLL (negative log likelihood): ignorance score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CRPS: continuously ranked probability score</a:t>
            </a:r>
          </a:p>
        </p:txBody>
      </p:sp>
    </p:spTree>
    <p:extLst>
      <p:ext uri="{BB962C8B-B14F-4D97-AF65-F5344CB8AC3E}">
        <p14:creationId xmlns:p14="http://schemas.microsoft.com/office/powerpoint/2010/main" val="1666670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153634" y="-261968"/>
            <a:ext cx="8229600" cy="1143000"/>
          </a:xfrm>
        </p:spPr>
        <p:txBody>
          <a:bodyPr/>
          <a:lstStyle/>
          <a:p>
            <a:r>
              <a:rPr lang="en-US" dirty="0" smtClean="0"/>
              <a:t>Big Data challenges of the optimization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968086"/>
            <a:ext cx="8229600" cy="1181099"/>
          </a:xfrm>
        </p:spPr>
        <p:txBody>
          <a:bodyPr>
            <a:normAutofit/>
          </a:bodyPr>
          <a:lstStyle/>
          <a:p>
            <a:r>
              <a:rPr lang="en-US" sz="2400" dirty="0"/>
              <a:t>The bias in the example is a linear metric.</a:t>
            </a:r>
          </a:p>
        </p:txBody>
      </p:sp>
      <p:sp>
        <p:nvSpPr>
          <p:cNvPr id="4" name="Content Placeholder 5"/>
          <p:cNvSpPr txBox="1">
            <a:spLocks/>
          </p:cNvSpPr>
          <p:nvPr/>
        </p:nvSpPr>
        <p:spPr>
          <a:xfrm>
            <a:off x="457200" y="1997450"/>
            <a:ext cx="8531138" cy="1142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However, most of popularly used metrics are not linear. So the metric scores for each simulation, valuable information as they are, can not be used to find the best (optimized) ensemble.</a:t>
            </a:r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457200" y="5304044"/>
            <a:ext cx="8229600" cy="8254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As climate models continues to generate a massive amount of  datasets distributed all around the world, the optimization process rests on computational efficiency and </a:t>
            </a:r>
            <a:r>
              <a:rPr lang="en-US" sz="2400" b="1" u="sng" dirty="0" smtClean="0"/>
              <a:t>technology infrastructure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0809834"/>
              </p:ext>
            </p:extLst>
          </p:nvPr>
        </p:nvGraphicFramePr>
        <p:xfrm>
          <a:off x="457200" y="3262064"/>
          <a:ext cx="4218622" cy="19999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1573"/>
                <a:gridCol w="924344"/>
                <a:gridCol w="1011313"/>
                <a:gridCol w="346736"/>
                <a:gridCol w="1054656"/>
              </a:tblGrid>
              <a:tr h="536871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Model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Metric 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Metric 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…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Metric k</a:t>
                      </a:r>
                      <a:endParaRPr lang="en-US" sz="1600" dirty="0"/>
                    </a:p>
                  </a:txBody>
                  <a:tcPr/>
                </a:tc>
              </a:tr>
              <a:tr h="339077">
                <a:tc>
                  <a:txBody>
                    <a:bodyPr/>
                    <a:lstStyle/>
                    <a:p>
                      <a:r>
                        <a:rPr lang="en-US" dirty="0" smtClean="0"/>
                        <a:t>M</a:t>
                      </a:r>
                      <a:r>
                        <a:rPr lang="en-US" baseline="-25000" dirty="0" smtClean="0"/>
                        <a:t>1</a:t>
                      </a:r>
                      <a:endParaRPr 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0.4</a:t>
                      </a:r>
                      <a:endParaRPr lang="en-US" dirty="0"/>
                    </a:p>
                  </a:txBody>
                  <a:tcPr/>
                </a:tc>
              </a:tr>
              <a:tr h="339077">
                <a:tc>
                  <a:txBody>
                    <a:bodyPr/>
                    <a:lstStyle/>
                    <a:p>
                      <a:r>
                        <a:rPr lang="en-US" dirty="0" smtClean="0"/>
                        <a:t>M</a:t>
                      </a:r>
                      <a:r>
                        <a:rPr lang="en-US" baseline="-25000" dirty="0" smtClean="0"/>
                        <a:t>2</a:t>
                      </a:r>
                      <a:endParaRPr 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0.3</a:t>
                      </a:r>
                      <a:endParaRPr lang="en-US" dirty="0"/>
                    </a:p>
                  </a:txBody>
                  <a:tcPr/>
                </a:tc>
              </a:tr>
              <a:tr h="339077">
                <a:tc>
                  <a:txBody>
                    <a:bodyPr/>
                    <a:lstStyle/>
                    <a:p>
                      <a:r>
                        <a:rPr lang="en-US" dirty="0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…</a:t>
                      </a:r>
                      <a:endParaRPr lang="en-US" dirty="0"/>
                    </a:p>
                  </a:txBody>
                  <a:tcPr/>
                </a:tc>
              </a:tr>
              <a:tr h="339077">
                <a:tc>
                  <a:txBody>
                    <a:bodyPr/>
                    <a:lstStyle/>
                    <a:p>
                      <a:r>
                        <a:rPr lang="en-US" dirty="0" smtClean="0"/>
                        <a:t>M</a:t>
                      </a:r>
                      <a:r>
                        <a:rPr lang="en-US" i="1" baseline="-25000" dirty="0" smtClean="0"/>
                        <a:t>n</a:t>
                      </a:r>
                      <a:endParaRPr lang="en-US" i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0.95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0.5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5232268"/>
              </p:ext>
            </p:extLst>
          </p:nvPr>
        </p:nvGraphicFramePr>
        <p:xfrm>
          <a:off x="4963373" y="3245410"/>
          <a:ext cx="3975099" cy="19999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1507"/>
                <a:gridCol w="980162"/>
                <a:gridCol w="952935"/>
                <a:gridCol w="326720"/>
                <a:gridCol w="993775"/>
              </a:tblGrid>
              <a:tr h="53687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/>
                          </a:solidFill>
                        </a:rPr>
                        <a:t>Ens.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Metric 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Metric 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…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Metric k</a:t>
                      </a:r>
                      <a:endParaRPr lang="en-US" sz="1600" dirty="0"/>
                    </a:p>
                  </a:txBody>
                  <a:tcPr/>
                </a:tc>
              </a:tr>
              <a:tr h="339077">
                <a:tc>
                  <a:txBody>
                    <a:bodyPr/>
                    <a:lstStyle/>
                    <a:p>
                      <a:r>
                        <a:rPr lang="en-US" dirty="0" smtClean="0"/>
                        <a:t>Ens 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0.1</a:t>
                      </a:r>
                      <a:endParaRPr lang="en-US" dirty="0"/>
                    </a:p>
                  </a:txBody>
                  <a:tcPr/>
                </a:tc>
              </a:tr>
              <a:tr h="339077">
                <a:tc>
                  <a:txBody>
                    <a:bodyPr/>
                    <a:lstStyle/>
                    <a:p>
                      <a:r>
                        <a:rPr lang="en-US" dirty="0" smtClean="0"/>
                        <a:t>Ens</a:t>
                      </a:r>
                      <a:r>
                        <a:rPr lang="en-US" baseline="0" dirty="0" smtClean="0"/>
                        <a:t> 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0.7</a:t>
                      </a:r>
                      <a:endParaRPr lang="en-US" dirty="0"/>
                    </a:p>
                  </a:txBody>
                  <a:tcPr/>
                </a:tc>
              </a:tr>
              <a:tr h="339077">
                <a:tc>
                  <a:txBody>
                    <a:bodyPr/>
                    <a:lstStyle/>
                    <a:p>
                      <a:r>
                        <a:rPr lang="en-US" dirty="0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…</a:t>
                      </a:r>
                      <a:endParaRPr lang="en-US" dirty="0"/>
                    </a:p>
                  </a:txBody>
                  <a:tcPr/>
                </a:tc>
              </a:tr>
              <a:tr h="339077">
                <a:tc>
                  <a:txBody>
                    <a:bodyPr/>
                    <a:lstStyle/>
                    <a:p>
                      <a:r>
                        <a:rPr lang="en-US" dirty="0" smtClean="0"/>
                        <a:t>Ens</a:t>
                      </a:r>
                      <a:r>
                        <a:rPr lang="en-US" baseline="0" dirty="0" smtClean="0"/>
                        <a:t> 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0.4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5" name="Rounded Rectangle 14"/>
          <p:cNvSpPr/>
          <p:nvPr/>
        </p:nvSpPr>
        <p:spPr>
          <a:xfrm>
            <a:off x="4849070" y="3140449"/>
            <a:ext cx="4178300" cy="2163596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3" y="1383377"/>
            <a:ext cx="9144000" cy="610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457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Introduction</a:t>
            </a:r>
          </a:p>
          <a:p>
            <a:pPr lvl="1"/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Climate assessment and climate 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model evaluation</a:t>
            </a:r>
          </a:p>
          <a:p>
            <a:pPr lvl="1"/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JPL’s Regional Climate Model Evaluation System (RCMES)</a:t>
            </a:r>
          </a:p>
          <a:p>
            <a:endParaRPr lang="en-US" sz="2400" dirty="0"/>
          </a:p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Methodology</a:t>
            </a:r>
          </a:p>
          <a:p>
            <a:pPr lvl="1"/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Combining multiple metrics into one: multi-objective optimization</a:t>
            </a:r>
          </a:p>
          <a:p>
            <a:endParaRPr lang="en-US" sz="2400" dirty="0"/>
          </a:p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Preliminary results and challenges</a:t>
            </a:r>
          </a:p>
          <a:p>
            <a:endParaRPr lang="en-US" sz="2400" dirty="0">
              <a:solidFill>
                <a:schemeClr val="bg1">
                  <a:lumMod val="65000"/>
                </a:schemeClr>
              </a:solidFill>
            </a:endParaRPr>
          </a:p>
          <a:p>
            <a:pPr marL="342900" lvl="1" indent="-342900">
              <a:buFont typeface="Arial"/>
              <a:buChar char="•"/>
            </a:pPr>
            <a:r>
              <a:rPr lang="en-US" sz="2400" dirty="0"/>
              <a:t>Another related project: the Virtual Information Fabric Infrastructure (VIFI) distributed analytics framework</a:t>
            </a:r>
            <a:br>
              <a:rPr lang="en-US" sz="2400" dirty="0"/>
            </a:br>
            <a:endParaRPr lang="en-US" sz="2400" dirty="0"/>
          </a:p>
          <a:p>
            <a:endParaRPr lang="en-US" sz="24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23867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Introduction</a:t>
            </a:r>
          </a:p>
          <a:p>
            <a:pPr lvl="1"/>
            <a:r>
              <a:rPr lang="en-US" sz="2000" dirty="0" smtClean="0"/>
              <a:t>Climate assessment and climate </a:t>
            </a:r>
            <a:r>
              <a:rPr lang="en-US" sz="2000" dirty="0"/>
              <a:t>model evaluation</a:t>
            </a:r>
          </a:p>
          <a:p>
            <a:pPr lvl="1"/>
            <a:r>
              <a:rPr lang="en-US" sz="2000" dirty="0"/>
              <a:t>JPL’s Regional Climate Model Evaluation System (RCMES)</a:t>
            </a:r>
          </a:p>
          <a:p>
            <a:endParaRPr lang="en-US" sz="2400" dirty="0"/>
          </a:p>
          <a:p>
            <a:r>
              <a:rPr lang="en-US" sz="2400" dirty="0"/>
              <a:t>Methodology</a:t>
            </a:r>
          </a:p>
          <a:p>
            <a:pPr lvl="1"/>
            <a:r>
              <a:rPr lang="en-US" sz="2000" dirty="0"/>
              <a:t>Combining multiple metrics into one: multi-objective optimization</a:t>
            </a:r>
          </a:p>
          <a:p>
            <a:endParaRPr lang="en-US" sz="2400" dirty="0"/>
          </a:p>
          <a:p>
            <a:r>
              <a:rPr lang="en-US" sz="2400" dirty="0"/>
              <a:t>Preliminary results and challenges</a:t>
            </a:r>
          </a:p>
          <a:p>
            <a:endParaRPr lang="en-US" sz="2400" dirty="0"/>
          </a:p>
          <a:p>
            <a:pPr marL="342900" lvl="1" indent="-342900">
              <a:buFont typeface="Arial"/>
              <a:buChar char="•"/>
            </a:pPr>
            <a:r>
              <a:rPr lang="en-US" sz="2400" dirty="0"/>
              <a:t>Another related project: the Virtual Information Fabric Infrastructure (VIFI) distributed analytics framework</a:t>
            </a:r>
            <a:br>
              <a:rPr lang="en-US" sz="2400" dirty="0"/>
            </a:br>
            <a:endParaRPr lang="en-US" sz="2400" dirty="0"/>
          </a:p>
          <a:p>
            <a:endParaRPr lang="en-US" sz="24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5493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596" y="276837"/>
            <a:ext cx="8229600" cy="1143000"/>
          </a:xfrm>
        </p:spPr>
        <p:txBody>
          <a:bodyPr/>
          <a:lstStyle/>
          <a:p>
            <a:r>
              <a:rPr lang="en-US" sz="3200" b="1" dirty="0">
                <a:latin typeface="Arial" charset="0"/>
                <a:ea typeface="Arial" charset="0"/>
                <a:cs typeface="Arial" charset="0"/>
              </a:rPr>
              <a:t>VIFI </a:t>
            </a:r>
            <a:r>
              <a:rPr lang="en-US" sz="2400" b="1" dirty="0">
                <a:latin typeface="Arial" charset="0"/>
                <a:ea typeface="Arial" charset="0"/>
                <a:cs typeface="Arial" charset="0"/>
              </a:rPr>
              <a:t>for data-driven decisions from distributed data </a:t>
            </a:r>
            <a:br>
              <a:rPr lang="en-US" sz="2400" b="1" dirty="0">
                <a:latin typeface="Arial" charset="0"/>
                <a:ea typeface="Arial" charset="0"/>
                <a:cs typeface="Arial" charset="0"/>
              </a:rPr>
            </a:br>
            <a:r>
              <a:rPr lang="en-US" sz="3200" b="1" dirty="0">
                <a:latin typeface="Arial" charset="0"/>
                <a:ea typeface="Arial" charset="0"/>
                <a:cs typeface="Arial" charset="0"/>
              </a:rPr>
              <a:t>(</a:t>
            </a:r>
            <a:r>
              <a:rPr lang="en-US" sz="3200" b="1" dirty="0" smtClean="0">
                <a:latin typeface="Arial" charset="0"/>
                <a:ea typeface="Arial" charset="0"/>
                <a:cs typeface="Arial" charset="0"/>
              </a:rPr>
              <a:t>Virtual </a:t>
            </a:r>
            <a:r>
              <a:rPr lang="en-US" sz="3200" b="1" dirty="0">
                <a:latin typeface="Arial" charset="0"/>
                <a:ea typeface="Arial" charset="0"/>
                <a:cs typeface="Arial" charset="0"/>
              </a:rPr>
              <a:t>Information Fabric </a:t>
            </a:r>
            <a:r>
              <a:rPr lang="en-US" sz="3200" b="1" dirty="0" smtClean="0">
                <a:latin typeface="Arial" charset="0"/>
                <a:ea typeface="Arial" charset="0"/>
                <a:cs typeface="Arial" charset="0"/>
              </a:rPr>
              <a:t>Infrastructure) </a:t>
            </a:r>
            <a:r>
              <a:rPr lang="en-US" sz="3200" b="1" dirty="0"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3200" b="1" dirty="0">
                <a:latin typeface="Arial" charset="0"/>
                <a:ea typeface="Arial" charset="0"/>
                <a:cs typeface="Arial" charset="0"/>
              </a:rPr>
            </a:br>
            <a:endParaRPr lang="en-US" sz="32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058" y="1140467"/>
            <a:ext cx="8426741" cy="5251508"/>
          </a:xfrm>
        </p:spPr>
        <p:txBody>
          <a:bodyPr/>
          <a:lstStyle/>
          <a:p>
            <a:r>
              <a:rPr lang="en-US" sz="2400" dirty="0" smtClean="0"/>
              <a:t>Traditional climate model evaluation: manually downloading distributed datasets to a local server.</a:t>
            </a:r>
          </a:p>
          <a:p>
            <a:r>
              <a:rPr lang="en-US" sz="2400" dirty="0" smtClean="0"/>
              <a:t>VIFI: a novel approach to conduct the evaluation-in-place by distributing analytics to the distributed repositories without moving </a:t>
            </a:r>
            <a:r>
              <a:rPr lang="en-US" sz="2400" smtClean="0"/>
              <a:t>the </a:t>
            </a:r>
            <a:r>
              <a:rPr lang="en-US" sz="2400" smtClean="0"/>
              <a:t>massive datasets</a:t>
            </a:r>
            <a:r>
              <a:rPr lang="en-US" sz="2400" dirty="0" smtClean="0"/>
              <a:t>.</a:t>
            </a:r>
          </a:p>
          <a:p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96" y="3142199"/>
            <a:ext cx="9144000" cy="36591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85808" y="6493596"/>
            <a:ext cx="28975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[</a:t>
            </a:r>
            <a:r>
              <a:rPr lang="en-US" sz="1400" b="1" dirty="0" smtClean="0"/>
              <a:t>Talukder et al., 2016</a:t>
            </a:r>
            <a:r>
              <a:rPr lang="en-US" sz="1400" b="1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74708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4410" y="108383"/>
            <a:ext cx="7392390" cy="1143000"/>
          </a:xfrm>
        </p:spPr>
        <p:txBody>
          <a:bodyPr/>
          <a:lstStyle/>
          <a:p>
            <a:r>
              <a:rPr lang="en-US" dirty="0" smtClean="0"/>
              <a:t>VIFI implementation of climate model evaluation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1383"/>
            <a:ext cx="8229600" cy="1202375"/>
          </a:xfrm>
        </p:spPr>
        <p:txBody>
          <a:bodyPr/>
          <a:lstStyle/>
          <a:p>
            <a:r>
              <a:rPr lang="en-US" sz="2400" dirty="0"/>
              <a:t>Docker container technology with workflow tool NIFI allows automated orchestration of distributed analytics on multiple data repositories.</a:t>
            </a:r>
          </a:p>
          <a:p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54" y="2511669"/>
            <a:ext cx="9144000" cy="3974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Summary and future plans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692" y="1291443"/>
            <a:ext cx="8924307" cy="5239986"/>
          </a:xfrm>
        </p:spPr>
        <p:txBody>
          <a:bodyPr/>
          <a:lstStyle/>
          <a:p>
            <a:r>
              <a:rPr lang="en-US" sz="2400" dirty="0" smtClean="0"/>
              <a:t>In </a:t>
            </a:r>
            <a:r>
              <a:rPr lang="en-US" sz="2400" dirty="0"/>
              <a:t>our </a:t>
            </a:r>
            <a:r>
              <a:rPr lang="en-US" sz="2400" dirty="0" smtClean="0"/>
              <a:t>application of the multi-objective optimization, objective </a:t>
            </a:r>
            <a:r>
              <a:rPr lang="en-US" sz="2400" dirty="0"/>
              <a:t>functions are different </a:t>
            </a:r>
            <a:r>
              <a:rPr lang="en-US" sz="2400" dirty="0" smtClean="0"/>
              <a:t>metrics to evaluate climate models. model </a:t>
            </a:r>
            <a:r>
              <a:rPr lang="en-US" sz="2400" dirty="0"/>
              <a:t>evaluation metrics. The output, an optimized set of parameters, are the weights assigned to models (</a:t>
            </a:r>
            <a:r>
              <a:rPr lang="en-US" sz="2400" i="1" dirty="0">
                <a:sym typeface="Symbol" charset="2"/>
              </a:rPr>
              <a:t></a:t>
            </a:r>
            <a:r>
              <a:rPr lang="en-US" sz="2400" i="1" baseline="-25000" dirty="0"/>
              <a:t>i  </a:t>
            </a:r>
            <a:r>
              <a:rPr lang="en-US" sz="2400" i="1" dirty="0"/>
              <a:t>for X</a:t>
            </a:r>
            <a:r>
              <a:rPr lang="en-US" sz="2400" i="1" baseline="-25000" dirty="0"/>
              <a:t>i</a:t>
            </a:r>
            <a:r>
              <a:rPr lang="en-US" sz="2400" dirty="0"/>
              <a:t>) , and associated uncertainty of </a:t>
            </a:r>
            <a:r>
              <a:rPr lang="en-US" sz="2400" i="1" dirty="0">
                <a:sym typeface="Symbol" charset="2"/>
              </a:rPr>
              <a:t></a:t>
            </a:r>
            <a:r>
              <a:rPr lang="en-US" sz="2400" i="1" baseline="-25000" dirty="0"/>
              <a:t>i</a:t>
            </a:r>
            <a:r>
              <a:rPr lang="en-US" sz="2400" dirty="0"/>
              <a:t>. </a:t>
            </a:r>
            <a:endParaRPr lang="en-US" sz="2400" dirty="0" smtClean="0"/>
          </a:p>
          <a:p>
            <a:r>
              <a:rPr lang="en-US" sz="2400" i="1" dirty="0" smtClean="0">
                <a:sym typeface="Symbol" charset="2"/>
              </a:rPr>
              <a:t></a:t>
            </a:r>
            <a:r>
              <a:rPr lang="en-US" sz="2400" i="1" baseline="-25000" dirty="0"/>
              <a:t>i  </a:t>
            </a:r>
            <a:r>
              <a:rPr lang="en-US" sz="2400" dirty="0"/>
              <a:t>as a comprehensive score </a:t>
            </a:r>
            <a:r>
              <a:rPr lang="en-US" sz="2400" dirty="0" smtClean="0"/>
              <a:t>reflecting </a:t>
            </a:r>
            <a:r>
              <a:rPr lang="en-US" sz="2400" dirty="0"/>
              <a:t>different evaluation metrics. </a:t>
            </a:r>
            <a:endParaRPr lang="en-US" sz="2400" dirty="0" smtClean="0"/>
          </a:p>
          <a:p>
            <a:r>
              <a:rPr lang="en-US" sz="2400" dirty="0" smtClean="0"/>
              <a:t>VIFI is expected to offer efficient workflow for Big climate datasets which are widely distributed.</a:t>
            </a:r>
            <a:endParaRPr lang="en-US" sz="2400" dirty="0"/>
          </a:p>
          <a:p>
            <a:r>
              <a:rPr lang="en-US" sz="2400" dirty="0" smtClean="0"/>
              <a:t>To make full use of </a:t>
            </a:r>
            <a:r>
              <a:rPr lang="en-US" sz="2400" dirty="0"/>
              <a:t>multi-objective </a:t>
            </a:r>
            <a:r>
              <a:rPr lang="en-US" sz="2400" dirty="0" smtClean="0"/>
              <a:t>optimization in climate model evaluation, we </a:t>
            </a:r>
            <a:r>
              <a:rPr lang="en-US" sz="2400" dirty="0"/>
              <a:t>need </a:t>
            </a:r>
            <a:r>
              <a:rPr lang="en-US" sz="2400" dirty="0" smtClean="0"/>
              <a:t>to develop metrics </a:t>
            </a:r>
            <a:r>
              <a:rPr lang="en-US" sz="2400" dirty="0"/>
              <a:t>which </a:t>
            </a:r>
            <a:r>
              <a:rPr lang="en-US" sz="2400" dirty="0" smtClean="0"/>
              <a:t>are almost linear while highlighting climate models’ performance.  </a:t>
            </a:r>
            <a:endParaRPr lang="en-US" sz="2400" dirty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04586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mage result for national climate assessment"/>
          <p:cNvPicPr>
            <a:picLocks noChangeAspect="1" noChangeArrowheads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2" y="1133475"/>
            <a:ext cx="3576009" cy="4577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1766" y="-9525"/>
            <a:ext cx="7475034" cy="1143000"/>
          </a:xfrm>
        </p:spPr>
        <p:txBody>
          <a:bodyPr/>
          <a:lstStyle/>
          <a:p>
            <a:r>
              <a:rPr lang="en-US" dirty="0" smtClean="0"/>
              <a:t>Importance of climate assessment</a:t>
            </a:r>
            <a:endParaRPr lang="en-US" dirty="0"/>
          </a:p>
        </p:txBody>
      </p:sp>
      <p:pic>
        <p:nvPicPr>
          <p:cNvPr id="1026" name="Picture 2" descr="mage result for IPCC report"/>
          <p:cNvPicPr>
            <a:picLocks noChangeAspect="1" noChangeArrowheads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8266" y="2729972"/>
            <a:ext cx="285750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2208" y="828203"/>
            <a:ext cx="8987883" cy="4525963"/>
          </a:xfrm>
        </p:spPr>
        <p:txBody>
          <a:bodyPr>
            <a:noAutofit/>
          </a:bodyPr>
          <a:lstStyle/>
          <a:p>
            <a:r>
              <a:rPr lang="en-US" sz="2800" dirty="0"/>
              <a:t>Climate assessment at various scales (local, regional, national and international) is growing in its importance to provide a scientific resource for climate change understanding and assessment of impacts crucial for economic and political decision-making.</a:t>
            </a:r>
          </a:p>
          <a:p>
            <a:r>
              <a:rPr lang="en-US" sz="2800" dirty="0"/>
              <a:t>A core element of the climate assessment is </a:t>
            </a:r>
            <a:r>
              <a:rPr lang="en-US" sz="2800" dirty="0">
                <a:solidFill>
                  <a:srgbClr val="FF0000"/>
                </a:solidFill>
              </a:rPr>
              <a:t>numerical model projections </a:t>
            </a:r>
            <a:r>
              <a:rPr lang="en-US" sz="2800" dirty="0"/>
              <a:t>that not only provide a foretelling of physical indicators of future climate but also indirectly provide information on societal impacts and thus provide a key resource for addressing adaptation and mitigation questions.</a:t>
            </a:r>
          </a:p>
          <a:p>
            <a:r>
              <a:rPr lang="en-US" sz="2800" dirty="0"/>
              <a:t>Chapter 9 of the Intergovernmental Panel on Climate Change report (2013): Evaluation of Climate Models  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78647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Climate models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96" y="1100555"/>
            <a:ext cx="8098404" cy="409631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00556"/>
            <a:ext cx="8229600" cy="2729786"/>
          </a:xfrm>
        </p:spPr>
        <p:txBody>
          <a:bodyPr/>
          <a:lstStyle/>
          <a:p>
            <a:r>
              <a:rPr lang="en-US" sz="2800" dirty="0" smtClean="0"/>
              <a:t>The climate system is described by basic physical, chemical, and biological principles.</a:t>
            </a:r>
          </a:p>
          <a:p>
            <a:r>
              <a:rPr lang="en-US" sz="2800" dirty="0" smtClean="0"/>
              <a:t>A climate model is comprised of a series of equations expressing these laws: e.g. conservation of mass, momentum and energy.</a:t>
            </a:r>
          </a:p>
          <a:p>
            <a:endParaRPr lang="en-US" sz="2800" dirty="0"/>
          </a:p>
        </p:txBody>
      </p:sp>
      <p:pic>
        <p:nvPicPr>
          <p:cNvPr id="5" name="5year_2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612" y="3666341"/>
            <a:ext cx="4257879" cy="28696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21782" y="6380946"/>
            <a:ext cx="218660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from NASA GISS</a:t>
            </a:r>
          </a:p>
          <a:p>
            <a:pPr algn="ctr"/>
            <a:r>
              <a:rPr lang="en-US" sz="700" dirty="0"/>
              <a:t>(http://data.giss.nasa.gov/gistemp/animations/)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2" y="4307397"/>
            <a:ext cx="4423575" cy="20735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75214" y="3689737"/>
            <a:ext cx="45786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Supercomputers at NASA Center for Climate Simulation (NCCS)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111175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6747" y="2063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Translate observations and climate model simulations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691467"/>
            <a:ext cx="8229600" cy="2434696"/>
          </a:xfrm>
        </p:spPr>
        <p:txBody>
          <a:bodyPr>
            <a:noAutofit/>
          </a:bodyPr>
          <a:lstStyle/>
          <a:p>
            <a:r>
              <a:rPr lang="en-US" sz="2800" dirty="0" smtClean="0"/>
              <a:t>Despite the recent improvements in climate models, it is important to bring as </a:t>
            </a:r>
            <a:r>
              <a:rPr lang="en-US" sz="2800" dirty="0"/>
              <a:t>much observational scrutiny to them as possible</a:t>
            </a:r>
            <a:r>
              <a:rPr lang="en-US" sz="2800" dirty="0" smtClean="0"/>
              <a:t>.</a:t>
            </a:r>
          </a:p>
          <a:p>
            <a:r>
              <a:rPr lang="en-US" sz="2800" dirty="0" smtClean="0"/>
              <a:t>In other words, we need to compare climate model simulations with observational data and explore uncertainty of climate models and their future projections. </a:t>
            </a:r>
            <a:endParaRPr lang="en-US" sz="2800" dirty="0"/>
          </a:p>
        </p:txBody>
      </p:sp>
      <p:pic>
        <p:nvPicPr>
          <p:cNvPr id="4" name="Picture 3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6394" y="1417637"/>
            <a:ext cx="8442925" cy="20198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1157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6492"/>
            <a:ext cx="9144000" cy="4990305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0" y="0"/>
            <a:ext cx="9144000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/>
              <a:t>Regional Climate Model Evaluation </a:t>
            </a:r>
            <a:r>
              <a:rPr lang="en-US" sz="2800" b="1" dirty="0" smtClean="0"/>
              <a:t>System </a:t>
            </a:r>
          </a:p>
          <a:p>
            <a:pPr algn="ctr">
              <a:defRPr/>
            </a:pPr>
            <a:r>
              <a:rPr lang="en-US" sz="2800" b="1" dirty="0" smtClean="0"/>
              <a:t>(</a:t>
            </a:r>
            <a:r>
              <a:rPr lang="en-US" sz="2800" b="1" u="sng" dirty="0" smtClean="0">
                <a:solidFill>
                  <a:srgbClr val="0432FF"/>
                </a:solidFill>
              </a:rPr>
              <a:t>http://rcmes.jpl.nasa.gov</a:t>
            </a:r>
            <a:r>
              <a:rPr lang="en-US" sz="2800" b="1" dirty="0"/>
              <a:t>)</a:t>
            </a:r>
            <a:endParaRPr lang="en-US" sz="2800" b="1" dirty="0" smtClean="0"/>
          </a:p>
        </p:txBody>
      </p:sp>
      <p:sp>
        <p:nvSpPr>
          <p:cNvPr id="2" name="Rectangle 1"/>
          <p:cNvSpPr/>
          <p:nvPr/>
        </p:nvSpPr>
        <p:spPr>
          <a:xfrm>
            <a:off x="130071" y="2611866"/>
            <a:ext cx="8877794" cy="2870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1963" lvl="1" indent="-231775">
              <a:spcBef>
                <a:spcPts val="500"/>
              </a:spcBef>
              <a:buFont typeface="Arial" charset="0"/>
              <a:buChar char="•"/>
              <a:tabLst>
                <a:tab pos="336550" algn="l"/>
                <a:tab pos="512763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GB" sz="2400" dirty="0" smtClean="0">
                <a:solidFill>
                  <a:srgbClr val="000000"/>
                </a:solidFill>
                <a:latin typeface="Calibri" charset="0"/>
              </a:rPr>
              <a:t>Support the U. S. National Climate Assessment by providing access to data and tools for climate model evaluation.</a:t>
            </a:r>
          </a:p>
          <a:p>
            <a:pPr marL="461963" lvl="1" indent="-231775">
              <a:spcBef>
                <a:spcPts val="500"/>
              </a:spcBef>
              <a:buFont typeface="Arial" charset="0"/>
              <a:buChar char="•"/>
              <a:tabLst>
                <a:tab pos="336550" algn="l"/>
                <a:tab pos="512763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GB" sz="2400" dirty="0" smtClean="0">
                <a:solidFill>
                  <a:srgbClr val="000000"/>
                </a:solidFill>
                <a:latin typeface="Calibri" charset="0"/>
              </a:rPr>
              <a:t>Make observation datasets, with some emphasis on satellite data, </a:t>
            </a:r>
            <a:r>
              <a:rPr lang="en-GB" sz="2400" dirty="0">
                <a:solidFill>
                  <a:srgbClr val="000000"/>
                </a:solidFill>
                <a:latin typeface="Calibri" charset="0"/>
              </a:rPr>
              <a:t>more accessible to the </a:t>
            </a:r>
            <a:r>
              <a:rPr lang="en-GB" sz="2400" dirty="0" smtClean="0">
                <a:solidFill>
                  <a:srgbClr val="000000"/>
                </a:solidFill>
                <a:latin typeface="Calibri" charset="0"/>
              </a:rPr>
              <a:t>regional climate modeling </a:t>
            </a:r>
            <a:r>
              <a:rPr lang="en-GB" sz="2400" dirty="0">
                <a:solidFill>
                  <a:srgbClr val="000000"/>
                </a:solidFill>
                <a:latin typeface="Calibri" charset="0"/>
              </a:rPr>
              <a:t>community.</a:t>
            </a:r>
          </a:p>
          <a:p>
            <a:pPr marL="461963" lvl="1" indent="-231775">
              <a:spcBef>
                <a:spcPts val="500"/>
              </a:spcBef>
              <a:buFont typeface="Arial" charset="0"/>
              <a:buChar char="•"/>
              <a:tabLst>
                <a:tab pos="336550" algn="l"/>
                <a:tab pos="512763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GB" sz="2400" dirty="0" smtClean="0">
                <a:solidFill>
                  <a:srgbClr val="000000"/>
                </a:solidFill>
                <a:latin typeface="Calibri" charset="0"/>
              </a:rPr>
              <a:t>Make </a:t>
            </a:r>
            <a:r>
              <a:rPr lang="en-GB" sz="2400" dirty="0">
                <a:solidFill>
                  <a:srgbClr val="000000"/>
                </a:solidFill>
                <a:latin typeface="Calibri" charset="0"/>
              </a:rPr>
              <a:t>the evaluation process for regional climate models </a:t>
            </a:r>
            <a:r>
              <a:rPr lang="en-GB" sz="2400" dirty="0" smtClean="0">
                <a:solidFill>
                  <a:srgbClr val="000000"/>
                </a:solidFill>
                <a:latin typeface="Calibri" charset="0"/>
              </a:rPr>
              <a:t>simpler, quicker and physically more comprehensive. </a:t>
            </a:r>
          </a:p>
          <a:p>
            <a:pPr marL="461963" lvl="1" indent="-231775">
              <a:spcBef>
                <a:spcPts val="500"/>
              </a:spcBef>
              <a:buFont typeface="Arial" charset="0"/>
              <a:buChar char="•"/>
              <a:tabLst>
                <a:tab pos="336550" algn="l"/>
                <a:tab pos="512763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GB" dirty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5319" y="5312273"/>
            <a:ext cx="8762332" cy="15927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3363" lvl="2" indent="-117475">
              <a:spcBef>
                <a:spcPts val="500"/>
              </a:spcBef>
              <a:buFont typeface="Arial" charset="0"/>
              <a:buChar char="•"/>
              <a:tabLst>
                <a:tab pos="230188" algn="l"/>
                <a:tab pos="3365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GB" sz="2400" dirty="0" smtClean="0">
                <a:solidFill>
                  <a:srgbClr val="000000"/>
                </a:solidFill>
                <a:latin typeface="Calibri" charset="0"/>
              </a:rPr>
              <a:t> Quantify model </a:t>
            </a:r>
            <a:r>
              <a:rPr lang="en-GB" sz="2400" dirty="0">
                <a:solidFill>
                  <a:srgbClr val="000000"/>
                </a:solidFill>
                <a:latin typeface="Calibri" charset="0"/>
              </a:rPr>
              <a:t>strengths/weaknesses </a:t>
            </a:r>
            <a:r>
              <a:rPr lang="en-GB" sz="2400" dirty="0" smtClean="0">
                <a:solidFill>
                  <a:srgbClr val="000000"/>
                </a:solidFill>
                <a:latin typeface="Calibri" charset="0"/>
              </a:rPr>
              <a:t>for development/improvement efforts.</a:t>
            </a:r>
            <a:endParaRPr lang="en-GB" sz="2400" dirty="0">
              <a:solidFill>
                <a:srgbClr val="000000"/>
              </a:solidFill>
              <a:latin typeface="Calibri" charset="0"/>
            </a:endParaRPr>
          </a:p>
          <a:p>
            <a:pPr marL="233363" lvl="2" indent="-117475">
              <a:spcBef>
                <a:spcPts val="500"/>
              </a:spcBef>
              <a:buFont typeface="Arial" charset="0"/>
              <a:buChar char="•"/>
              <a:tabLst>
                <a:tab pos="230188" algn="l"/>
                <a:tab pos="3365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GB" sz="2400" dirty="0">
                <a:solidFill>
                  <a:srgbClr val="000000"/>
                </a:solidFill>
                <a:latin typeface="Calibri" charset="0"/>
              </a:rPr>
              <a:t> 	Improved understanding of uncertainties in </a:t>
            </a:r>
            <a:r>
              <a:rPr lang="en-GB" sz="2400" dirty="0" smtClean="0">
                <a:solidFill>
                  <a:srgbClr val="000000"/>
                </a:solidFill>
                <a:latin typeface="Calibri" charset="0"/>
              </a:rPr>
              <a:t>predictions.</a:t>
            </a:r>
            <a:endParaRPr lang="en-GB" sz="2400" dirty="0">
              <a:solidFill>
                <a:srgbClr val="000000"/>
              </a:solidFill>
              <a:latin typeface="Calibri" charset="0"/>
            </a:endParaRPr>
          </a:p>
          <a:p>
            <a:pPr marL="233363" indent="-117475">
              <a:spcBef>
                <a:spcPts val="400"/>
              </a:spcBef>
              <a:tabLst>
                <a:tab pos="230188" algn="l"/>
                <a:tab pos="3365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GB" dirty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7588" y="2280674"/>
            <a:ext cx="10463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GOALS</a:t>
            </a:r>
            <a:endParaRPr lang="en-US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37588" y="4972158"/>
            <a:ext cx="1380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BENEFITS</a:t>
            </a:r>
            <a:endParaRPr lang="en-US" sz="2400" b="1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09928" y="1356605"/>
            <a:ext cx="9071660" cy="126337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Python-based open source software powered by the Apache Software Foundation’s Open Climate Workbench</a:t>
            </a:r>
          </a:p>
          <a:p>
            <a:pPr marL="457200" lvl="1" indent="0">
              <a:buNone/>
            </a:pPr>
            <a:endParaRPr lang="en-US" sz="24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716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 flipV="1">
            <a:off x="832102" y="562215"/>
            <a:ext cx="7780885" cy="14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0" name="Rectangle 219"/>
          <p:cNvSpPr/>
          <p:nvPr/>
        </p:nvSpPr>
        <p:spPr>
          <a:xfrm>
            <a:off x="2204385" y="636725"/>
            <a:ext cx="5229561" cy="33379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High-Level Architecture</a:t>
            </a:r>
            <a:endParaRPr lang="en-US" dirty="0"/>
          </a:p>
        </p:txBody>
      </p:sp>
      <p:sp>
        <p:nvSpPr>
          <p:cNvPr id="221" name="TextBox 220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latin typeface="+mn-lt"/>
                <a:ea typeface="+mn-ea"/>
                <a:cs typeface="+mn-cs"/>
              </a:rPr>
              <a:t>Regional Climate Model Evaluation System</a:t>
            </a:r>
            <a:endParaRPr lang="en-US" sz="2800" b="1" dirty="0">
              <a:latin typeface="+mn-lt"/>
              <a:ea typeface="+mn-ea"/>
              <a:cs typeface="+mn-cs"/>
            </a:endParaRPr>
          </a:p>
        </p:txBody>
      </p:sp>
      <p:sp>
        <p:nvSpPr>
          <p:cNvPr id="222" name="Rounded Rectangle 221"/>
          <p:cNvSpPr/>
          <p:nvPr/>
        </p:nvSpPr>
        <p:spPr>
          <a:xfrm>
            <a:off x="2774201" y="4315505"/>
            <a:ext cx="3456190" cy="1353103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+mj-lt"/>
            </a:endParaRPr>
          </a:p>
        </p:txBody>
      </p:sp>
      <p:sp>
        <p:nvSpPr>
          <p:cNvPr id="224" name="Rounded Rectangle 223"/>
          <p:cNvSpPr/>
          <p:nvPr/>
        </p:nvSpPr>
        <p:spPr>
          <a:xfrm>
            <a:off x="2774201" y="1916366"/>
            <a:ext cx="3456190" cy="144476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+mj-lt"/>
            </a:endParaRPr>
          </a:p>
        </p:txBody>
      </p:sp>
      <p:sp>
        <p:nvSpPr>
          <p:cNvPr id="225" name="Rectangle 224"/>
          <p:cNvSpPr/>
          <p:nvPr/>
        </p:nvSpPr>
        <p:spPr>
          <a:xfrm>
            <a:off x="2968337" y="2698490"/>
            <a:ext cx="1463040" cy="383303"/>
          </a:xfrm>
          <a:prstGeom prst="rect">
            <a:avLst/>
          </a:prstGeom>
          <a:solidFill>
            <a:srgbClr val="F3D32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rgbClr val="000000"/>
                </a:solidFill>
                <a:latin typeface="+mj-lt"/>
              </a:rPr>
              <a:t>Extract OBS data</a:t>
            </a:r>
            <a:endParaRPr lang="en-US" sz="12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26" name="Rectangle 225"/>
          <p:cNvSpPr/>
          <p:nvPr/>
        </p:nvSpPr>
        <p:spPr>
          <a:xfrm>
            <a:off x="4589951" y="2698490"/>
            <a:ext cx="1463040" cy="383303"/>
          </a:xfrm>
          <a:prstGeom prst="rect">
            <a:avLst/>
          </a:prstGeom>
          <a:solidFill>
            <a:srgbClr val="FF9B3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  <a:latin typeface="+mj-lt"/>
              </a:rPr>
              <a:t>Extract model data</a:t>
            </a:r>
            <a:endParaRPr lang="en-US" sz="12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27" name="TextBox 226"/>
          <p:cNvSpPr txBox="1"/>
          <p:nvPr/>
        </p:nvSpPr>
        <p:spPr>
          <a:xfrm>
            <a:off x="3750533" y="1122555"/>
            <a:ext cx="15196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+mj-lt"/>
              </a:rPr>
              <a:t>User Input </a:t>
            </a:r>
            <a:endParaRPr lang="en-US" sz="2000" b="1" dirty="0">
              <a:latin typeface="+mj-lt"/>
            </a:endParaRPr>
          </a:p>
        </p:txBody>
      </p:sp>
      <p:sp>
        <p:nvSpPr>
          <p:cNvPr id="228" name="Rectangle 227"/>
          <p:cNvSpPr/>
          <p:nvPr/>
        </p:nvSpPr>
        <p:spPr>
          <a:xfrm>
            <a:off x="2924956" y="3544715"/>
            <a:ext cx="3154680" cy="370477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rgbClr val="000000"/>
                </a:solidFill>
                <a:latin typeface="+mj-lt"/>
              </a:rPr>
              <a:t>Regridder</a:t>
            </a:r>
          </a:p>
          <a:p>
            <a:pPr algn="ctr"/>
            <a:r>
              <a:rPr lang="en-US" sz="1100" b="1" dirty="0" smtClean="0">
                <a:solidFill>
                  <a:srgbClr val="000000"/>
                </a:solidFill>
                <a:latin typeface="+mj-lt"/>
              </a:rPr>
              <a:t>Put the OBS &amp; model data on the same spatial grid</a:t>
            </a:r>
            <a:endParaRPr lang="en-US" sz="11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29" name="Rectangle 228"/>
          <p:cNvSpPr/>
          <p:nvPr/>
        </p:nvSpPr>
        <p:spPr>
          <a:xfrm>
            <a:off x="3380773" y="4496088"/>
            <a:ext cx="2465146" cy="352598"/>
          </a:xfrm>
          <a:prstGeom prst="rect">
            <a:avLst/>
          </a:prstGeom>
          <a:solidFill>
            <a:srgbClr val="EBEF9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+mj-lt"/>
              </a:rPr>
              <a:t>Metrics Calculator</a:t>
            </a:r>
          </a:p>
          <a:p>
            <a:pPr algn="ctr"/>
            <a:r>
              <a:rPr lang="en-US" sz="1200" b="1" dirty="0" smtClean="0">
                <a:solidFill>
                  <a:srgbClr val="000000"/>
                </a:solidFill>
                <a:latin typeface="+mj-lt"/>
              </a:rPr>
              <a:t>(Calculate evaluation metrics)</a:t>
            </a:r>
            <a:endParaRPr lang="en-US" sz="12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30" name="Rectangle 229"/>
          <p:cNvSpPr/>
          <p:nvPr/>
        </p:nvSpPr>
        <p:spPr>
          <a:xfrm>
            <a:off x="3473794" y="5192911"/>
            <a:ext cx="2246662" cy="368588"/>
          </a:xfrm>
          <a:prstGeom prst="rect">
            <a:avLst/>
          </a:prstGeom>
          <a:solidFill>
            <a:srgbClr val="DEEBC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+mj-lt"/>
              </a:rPr>
              <a:t>Visualizer</a:t>
            </a:r>
          </a:p>
          <a:p>
            <a:pPr algn="ctr"/>
            <a:r>
              <a:rPr lang="en-US" sz="1200" b="1" dirty="0" smtClean="0">
                <a:solidFill>
                  <a:srgbClr val="000000"/>
                </a:solidFill>
                <a:latin typeface="+mj-lt"/>
              </a:rPr>
              <a:t>(Plot the metrics)</a:t>
            </a:r>
            <a:endParaRPr lang="en-US" sz="1200" b="1" dirty="0">
              <a:solidFill>
                <a:srgbClr val="000000"/>
              </a:solidFill>
              <a:latin typeface="+mj-lt"/>
            </a:endParaRPr>
          </a:p>
        </p:txBody>
      </p:sp>
      <p:cxnSp>
        <p:nvCxnSpPr>
          <p:cNvPr id="231" name="Straight Arrow Connector 230"/>
          <p:cNvCxnSpPr/>
          <p:nvPr/>
        </p:nvCxnSpPr>
        <p:spPr>
          <a:xfrm flipH="1">
            <a:off x="4578893" y="3912751"/>
            <a:ext cx="0" cy="365760"/>
          </a:xfrm>
          <a:prstGeom prst="straightConnector1">
            <a:avLst/>
          </a:prstGeom>
          <a:ln w="50800">
            <a:solidFill>
              <a:schemeClr val="accent1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2" name="Straight Arrow Connector 231"/>
          <p:cNvCxnSpPr/>
          <p:nvPr/>
        </p:nvCxnSpPr>
        <p:spPr>
          <a:xfrm>
            <a:off x="4578893" y="4848686"/>
            <a:ext cx="1" cy="344225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3" name="Rectangle 232"/>
          <p:cNvSpPr/>
          <p:nvPr/>
        </p:nvSpPr>
        <p:spPr>
          <a:xfrm>
            <a:off x="6597302" y="4868593"/>
            <a:ext cx="2258380" cy="800015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FFFFFF"/>
                </a:solidFill>
                <a:latin typeface="+mj-lt"/>
              </a:rPr>
              <a:t>Use the re-gridded data for user’s own analyses and visualization.</a:t>
            </a:r>
            <a:endParaRPr lang="en-US" sz="1400" b="1" dirty="0">
              <a:solidFill>
                <a:srgbClr val="FFFFFF"/>
              </a:solidFill>
              <a:latin typeface="+mj-lt"/>
            </a:endParaRPr>
          </a:p>
        </p:txBody>
      </p:sp>
      <p:cxnSp>
        <p:nvCxnSpPr>
          <p:cNvPr id="234" name="Straight Arrow Connector 233"/>
          <p:cNvCxnSpPr/>
          <p:nvPr/>
        </p:nvCxnSpPr>
        <p:spPr>
          <a:xfrm>
            <a:off x="6521102" y="4735711"/>
            <a:ext cx="376676" cy="4387"/>
          </a:xfrm>
          <a:prstGeom prst="straightConnector1">
            <a:avLst/>
          </a:prstGeom>
          <a:ln w="19050" cmpd="sng">
            <a:solidFill>
              <a:srgbClr val="008000"/>
            </a:solidFill>
            <a:prstDash val="solid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5" name="TextBox 234"/>
          <p:cNvSpPr txBox="1"/>
          <p:nvPr/>
        </p:nvSpPr>
        <p:spPr>
          <a:xfrm>
            <a:off x="6758712" y="4583311"/>
            <a:ext cx="22169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8000"/>
                </a:solidFill>
                <a:latin typeface="+mj-lt"/>
              </a:rPr>
              <a:t>Data extractor to netCDF</a:t>
            </a:r>
            <a:endParaRPr lang="en-US" sz="1400" b="1" dirty="0">
              <a:solidFill>
                <a:srgbClr val="008000"/>
              </a:solidFill>
              <a:latin typeface="+mj-lt"/>
            </a:endParaRPr>
          </a:p>
        </p:txBody>
      </p:sp>
      <p:sp>
        <p:nvSpPr>
          <p:cNvPr id="236" name="Rounded Rectangle 235"/>
          <p:cNvSpPr/>
          <p:nvPr/>
        </p:nvSpPr>
        <p:spPr>
          <a:xfrm>
            <a:off x="174598" y="1781370"/>
            <a:ext cx="2019299" cy="1371600"/>
          </a:xfrm>
          <a:prstGeom prst="roundRect">
            <a:avLst/>
          </a:prstGeom>
          <a:solidFill>
            <a:srgbClr val="F3D32A"/>
          </a:solidFill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obs4MIPs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Over 30 Satellite variables on ESGF</a:t>
            </a:r>
          </a:p>
        </p:txBody>
      </p:sp>
      <p:sp>
        <p:nvSpPr>
          <p:cNvPr id="237" name="Rounded Rectangle 236"/>
          <p:cNvSpPr/>
          <p:nvPr/>
        </p:nvSpPr>
        <p:spPr>
          <a:xfrm>
            <a:off x="174598" y="3221386"/>
            <a:ext cx="952500" cy="982145"/>
          </a:xfrm>
          <a:prstGeom prst="roundRect">
            <a:avLst/>
          </a:prstGeom>
          <a:solidFill>
            <a:srgbClr val="F3D32A"/>
          </a:solidFill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Other Data Centers</a:t>
            </a:r>
          </a:p>
        </p:txBody>
      </p:sp>
      <p:sp>
        <p:nvSpPr>
          <p:cNvPr id="238" name="Rounded Rectangle 237"/>
          <p:cNvSpPr/>
          <p:nvPr/>
        </p:nvSpPr>
        <p:spPr>
          <a:xfrm>
            <a:off x="1508098" y="3454943"/>
            <a:ext cx="685800" cy="515032"/>
          </a:xfrm>
          <a:prstGeom prst="round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Local Disk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239" name="Rounded Rectangle 238"/>
          <p:cNvSpPr/>
          <p:nvPr/>
        </p:nvSpPr>
        <p:spPr>
          <a:xfrm>
            <a:off x="173750" y="4297008"/>
            <a:ext cx="2020148" cy="1371600"/>
          </a:xfrm>
          <a:prstGeom prst="roundRect">
            <a:avLst/>
          </a:prstGeom>
          <a:solidFill>
            <a:srgbClr val="F3D32A"/>
          </a:solidFill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RCMES Observational Database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(e.g., TRMM, CRU, UDEL)</a:t>
            </a:r>
          </a:p>
        </p:txBody>
      </p:sp>
      <p:sp>
        <p:nvSpPr>
          <p:cNvPr id="240" name="TextBox 6"/>
          <p:cNvSpPr txBox="1">
            <a:spLocks noChangeArrowheads="1"/>
          </p:cNvSpPr>
          <p:nvPr/>
        </p:nvSpPr>
        <p:spPr bwMode="auto">
          <a:xfrm>
            <a:off x="165042" y="1475589"/>
            <a:ext cx="308305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dirty="0" smtClean="0">
                <a:solidFill>
                  <a:srgbClr val="3366FF"/>
                </a:solidFill>
                <a:latin typeface="+mj-lt"/>
              </a:rPr>
              <a:t>Observation for </a:t>
            </a:r>
            <a:r>
              <a:rPr lang="en-US" sz="1400" b="1" dirty="0">
                <a:solidFill>
                  <a:srgbClr val="3366FF"/>
                </a:solidFill>
                <a:latin typeface="+mj-lt"/>
              </a:rPr>
              <a:t>E</a:t>
            </a:r>
            <a:r>
              <a:rPr lang="en-US" sz="1400" b="1" dirty="0" smtClean="0">
                <a:solidFill>
                  <a:srgbClr val="3366FF"/>
                </a:solidFill>
                <a:latin typeface="+mj-lt"/>
              </a:rPr>
              <a:t>valuation</a:t>
            </a:r>
            <a:endParaRPr lang="en-US" sz="1200" dirty="0">
              <a:solidFill>
                <a:srgbClr val="3366FF"/>
              </a:solidFill>
              <a:latin typeface="+mj-lt"/>
            </a:endParaRPr>
          </a:p>
        </p:txBody>
      </p:sp>
      <p:cxnSp>
        <p:nvCxnSpPr>
          <p:cNvPr id="241" name="Straight Arrow Connector 240"/>
          <p:cNvCxnSpPr>
            <a:stCxn id="256" idx="3"/>
          </p:cNvCxnSpPr>
          <p:nvPr/>
        </p:nvCxnSpPr>
        <p:spPr>
          <a:xfrm>
            <a:off x="1127098" y="3712459"/>
            <a:ext cx="3810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2" name="Straight Arrow Connector 241"/>
          <p:cNvCxnSpPr/>
          <p:nvPr/>
        </p:nvCxnSpPr>
        <p:spPr>
          <a:xfrm>
            <a:off x="2494374" y="2882448"/>
            <a:ext cx="445999" cy="5089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3" name="Straight Arrow Connector 242"/>
          <p:cNvCxnSpPr>
            <a:stCxn id="258" idx="3"/>
          </p:cNvCxnSpPr>
          <p:nvPr/>
        </p:nvCxnSpPr>
        <p:spPr>
          <a:xfrm flipV="1">
            <a:off x="2193898" y="4968846"/>
            <a:ext cx="304800" cy="0"/>
          </a:xfrm>
          <a:prstGeom prst="straightConnector1">
            <a:avLst/>
          </a:prstGeom>
          <a:ln w="38100">
            <a:solidFill>
              <a:schemeClr val="tx1"/>
            </a:solidFill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Arrow Connector 243"/>
          <p:cNvCxnSpPr>
            <a:stCxn id="257" idx="3"/>
          </p:cNvCxnSpPr>
          <p:nvPr/>
        </p:nvCxnSpPr>
        <p:spPr>
          <a:xfrm>
            <a:off x="2193898" y="3712459"/>
            <a:ext cx="307661" cy="0"/>
          </a:xfrm>
          <a:prstGeom prst="straightConnector1">
            <a:avLst/>
          </a:prstGeom>
          <a:ln w="38100">
            <a:solidFill>
              <a:schemeClr val="tx1"/>
            </a:solidFill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5" name="Straight Arrow Connector 244"/>
          <p:cNvCxnSpPr/>
          <p:nvPr/>
        </p:nvCxnSpPr>
        <p:spPr>
          <a:xfrm flipV="1">
            <a:off x="2494374" y="2418213"/>
            <a:ext cx="7185" cy="2550633"/>
          </a:xfrm>
          <a:prstGeom prst="straightConnector1">
            <a:avLst/>
          </a:prstGeom>
          <a:ln w="38100">
            <a:solidFill>
              <a:schemeClr val="tx1"/>
            </a:solidFill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Arrow Connector 245"/>
          <p:cNvCxnSpPr/>
          <p:nvPr/>
        </p:nvCxnSpPr>
        <p:spPr>
          <a:xfrm>
            <a:off x="2193897" y="2418213"/>
            <a:ext cx="307662" cy="0"/>
          </a:xfrm>
          <a:prstGeom prst="straightConnector1">
            <a:avLst/>
          </a:prstGeom>
          <a:ln w="38100">
            <a:solidFill>
              <a:schemeClr val="tx1"/>
            </a:solidFill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7" name="Rectangle 246"/>
          <p:cNvSpPr/>
          <p:nvPr/>
        </p:nvSpPr>
        <p:spPr>
          <a:xfrm>
            <a:off x="3296090" y="2065733"/>
            <a:ext cx="2587719" cy="51168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rgbClr val="000000"/>
                </a:solidFill>
                <a:latin typeface="+mj-lt"/>
              </a:rPr>
              <a:t>Spatial</a:t>
            </a:r>
            <a:r>
              <a:rPr lang="en-US" sz="12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200" b="1" dirty="0" smtClean="0">
                <a:solidFill>
                  <a:srgbClr val="000000"/>
                </a:solidFill>
                <a:latin typeface="+mj-lt"/>
              </a:rPr>
              <a:t>Boundaries</a:t>
            </a:r>
          </a:p>
          <a:p>
            <a:pPr algn="ctr"/>
            <a:r>
              <a:rPr lang="en-US" sz="1200" b="1" dirty="0" smtClean="0">
                <a:solidFill>
                  <a:srgbClr val="000000"/>
                </a:solidFill>
                <a:latin typeface="+mj-lt"/>
              </a:rPr>
              <a:t>Temporal Boundaries &amp; Resolution</a:t>
            </a:r>
            <a:endParaRPr lang="en-US" sz="1200" b="1" dirty="0">
              <a:solidFill>
                <a:srgbClr val="000000"/>
              </a:solidFill>
              <a:latin typeface="+mj-lt"/>
            </a:endParaRPr>
          </a:p>
        </p:txBody>
      </p:sp>
      <p:cxnSp>
        <p:nvCxnSpPr>
          <p:cNvPr id="248" name="Straight Arrow Connector 247"/>
          <p:cNvCxnSpPr/>
          <p:nvPr/>
        </p:nvCxnSpPr>
        <p:spPr>
          <a:xfrm>
            <a:off x="3885612" y="2577416"/>
            <a:ext cx="0" cy="174118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Arrow Connector 248"/>
          <p:cNvCxnSpPr/>
          <p:nvPr/>
        </p:nvCxnSpPr>
        <p:spPr>
          <a:xfrm flipH="1">
            <a:off x="5333854" y="2577418"/>
            <a:ext cx="1" cy="168709"/>
          </a:xfrm>
          <a:prstGeom prst="straightConnector1">
            <a:avLst/>
          </a:prstGeom>
          <a:ln w="38100">
            <a:solidFill>
              <a:srgbClr val="7F7F7F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0" name="Straight Arrow Connector 249"/>
          <p:cNvCxnSpPr/>
          <p:nvPr/>
        </p:nvCxnSpPr>
        <p:spPr>
          <a:xfrm>
            <a:off x="3531725" y="3208734"/>
            <a:ext cx="2039690" cy="0"/>
          </a:xfrm>
          <a:prstGeom prst="straightConnector1">
            <a:avLst/>
          </a:prstGeom>
          <a:ln w="38100">
            <a:solidFill>
              <a:schemeClr val="tx1"/>
            </a:solidFill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1" name="Straight Arrow Connector 250"/>
          <p:cNvCxnSpPr/>
          <p:nvPr/>
        </p:nvCxnSpPr>
        <p:spPr>
          <a:xfrm>
            <a:off x="3533540" y="3094434"/>
            <a:ext cx="0" cy="114300"/>
          </a:xfrm>
          <a:prstGeom prst="straightConnector1">
            <a:avLst/>
          </a:prstGeom>
          <a:ln w="38100">
            <a:solidFill>
              <a:schemeClr val="tx1"/>
            </a:solidFill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Arrow Connector 251"/>
          <p:cNvCxnSpPr/>
          <p:nvPr/>
        </p:nvCxnSpPr>
        <p:spPr>
          <a:xfrm>
            <a:off x="5571415" y="3094434"/>
            <a:ext cx="0" cy="114300"/>
          </a:xfrm>
          <a:prstGeom prst="straightConnector1">
            <a:avLst/>
          </a:prstGeom>
          <a:ln w="38100">
            <a:solidFill>
              <a:schemeClr val="tx1"/>
            </a:solidFill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3" name="Straight Arrow Connector 252"/>
          <p:cNvCxnSpPr/>
          <p:nvPr/>
        </p:nvCxnSpPr>
        <p:spPr>
          <a:xfrm>
            <a:off x="4578893" y="3208734"/>
            <a:ext cx="0" cy="335981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4" name="Rounded Rectangle 253"/>
          <p:cNvSpPr/>
          <p:nvPr/>
        </p:nvSpPr>
        <p:spPr>
          <a:xfrm>
            <a:off x="6781616" y="1781370"/>
            <a:ext cx="2026919" cy="1371600"/>
          </a:xfrm>
          <a:prstGeom prst="roundRect">
            <a:avLst/>
          </a:prstGeom>
          <a:solidFill>
            <a:srgbClr val="FF9B3C"/>
          </a:solidFill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ESGF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Several Models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(e.g. CMIP5, CORDEX)</a:t>
            </a:r>
          </a:p>
        </p:txBody>
      </p:sp>
      <p:sp>
        <p:nvSpPr>
          <p:cNvPr id="255" name="Rounded Rectangle 254"/>
          <p:cNvSpPr/>
          <p:nvPr/>
        </p:nvSpPr>
        <p:spPr>
          <a:xfrm>
            <a:off x="7848416" y="3221386"/>
            <a:ext cx="960119" cy="982145"/>
          </a:xfrm>
          <a:prstGeom prst="roundRect">
            <a:avLst/>
          </a:prstGeom>
          <a:solidFill>
            <a:srgbClr val="FF9B3C"/>
          </a:solidFill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Other Data Centers</a:t>
            </a:r>
          </a:p>
        </p:txBody>
      </p:sp>
      <p:sp>
        <p:nvSpPr>
          <p:cNvPr id="256" name="TextBox 6"/>
          <p:cNvSpPr txBox="1">
            <a:spLocks noChangeArrowheads="1"/>
          </p:cNvSpPr>
          <p:nvPr/>
        </p:nvSpPr>
        <p:spPr bwMode="auto">
          <a:xfrm>
            <a:off x="5772631" y="1475589"/>
            <a:ext cx="308305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400" b="1" dirty="0" smtClean="0">
                <a:solidFill>
                  <a:srgbClr val="3366FF"/>
                </a:solidFill>
                <a:latin typeface="+mj-lt"/>
              </a:rPr>
              <a:t>Model data for Evaluation</a:t>
            </a:r>
            <a:endParaRPr lang="en-US" sz="1200" dirty="0">
              <a:solidFill>
                <a:srgbClr val="3366FF"/>
              </a:solidFill>
              <a:latin typeface="+mj-lt"/>
            </a:endParaRPr>
          </a:p>
        </p:txBody>
      </p:sp>
      <p:sp>
        <p:nvSpPr>
          <p:cNvPr id="257" name="Rounded Rectangle 256"/>
          <p:cNvSpPr/>
          <p:nvPr/>
        </p:nvSpPr>
        <p:spPr>
          <a:xfrm>
            <a:off x="6781616" y="3454943"/>
            <a:ext cx="685800" cy="515032"/>
          </a:xfrm>
          <a:prstGeom prst="round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Local Disk</a:t>
            </a:r>
            <a:endParaRPr lang="en-US" sz="1400" b="1" dirty="0">
              <a:solidFill>
                <a:schemeClr val="tx1"/>
              </a:solidFill>
            </a:endParaRPr>
          </a:p>
        </p:txBody>
      </p:sp>
      <p:cxnSp>
        <p:nvCxnSpPr>
          <p:cNvPr id="258" name="Straight Arrow Connector 257"/>
          <p:cNvCxnSpPr/>
          <p:nvPr/>
        </p:nvCxnSpPr>
        <p:spPr>
          <a:xfrm flipH="1">
            <a:off x="7467416" y="3688296"/>
            <a:ext cx="3810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9" name="Straight Arrow Connector 258"/>
          <p:cNvCxnSpPr/>
          <p:nvPr/>
        </p:nvCxnSpPr>
        <p:spPr>
          <a:xfrm flipH="1">
            <a:off x="6035141" y="2882448"/>
            <a:ext cx="445999" cy="5089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0" name="Straight Arrow Connector 259"/>
          <p:cNvCxnSpPr/>
          <p:nvPr/>
        </p:nvCxnSpPr>
        <p:spPr>
          <a:xfrm flipH="1">
            <a:off x="6476816" y="3712459"/>
            <a:ext cx="304800" cy="0"/>
          </a:xfrm>
          <a:prstGeom prst="straightConnector1">
            <a:avLst/>
          </a:prstGeom>
          <a:ln w="38100">
            <a:solidFill>
              <a:schemeClr val="tx1"/>
            </a:solidFill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1" name="Straight Arrow Connector 260"/>
          <p:cNvCxnSpPr/>
          <p:nvPr/>
        </p:nvCxnSpPr>
        <p:spPr>
          <a:xfrm flipV="1">
            <a:off x="6473955" y="2334217"/>
            <a:ext cx="1" cy="1378242"/>
          </a:xfrm>
          <a:prstGeom prst="straightConnector1">
            <a:avLst/>
          </a:prstGeom>
          <a:ln w="38100">
            <a:solidFill>
              <a:schemeClr val="tx1"/>
            </a:solidFill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2" name="Straight Arrow Connector 261"/>
          <p:cNvCxnSpPr/>
          <p:nvPr/>
        </p:nvCxnSpPr>
        <p:spPr>
          <a:xfrm flipH="1">
            <a:off x="6473955" y="2334217"/>
            <a:ext cx="307661" cy="0"/>
          </a:xfrm>
          <a:prstGeom prst="straightConnector1">
            <a:avLst/>
          </a:prstGeom>
          <a:ln w="38100">
            <a:solidFill>
              <a:schemeClr val="tx1"/>
            </a:solidFill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3" name="Straight Arrow Connector 262"/>
          <p:cNvCxnSpPr/>
          <p:nvPr/>
        </p:nvCxnSpPr>
        <p:spPr>
          <a:xfrm>
            <a:off x="4597683" y="4053971"/>
            <a:ext cx="1923419" cy="1777"/>
          </a:xfrm>
          <a:prstGeom prst="straightConnector1">
            <a:avLst/>
          </a:prstGeom>
          <a:ln w="19050" cmpd="sng">
            <a:solidFill>
              <a:srgbClr val="008000"/>
            </a:solidFill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4" name="Straight Arrow Connector 263"/>
          <p:cNvCxnSpPr/>
          <p:nvPr/>
        </p:nvCxnSpPr>
        <p:spPr>
          <a:xfrm>
            <a:off x="6521102" y="4053971"/>
            <a:ext cx="0" cy="681740"/>
          </a:xfrm>
          <a:prstGeom prst="straightConnector1">
            <a:avLst/>
          </a:prstGeom>
          <a:ln w="19050" cmpd="sng">
            <a:solidFill>
              <a:srgbClr val="008000"/>
            </a:solidFill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5" name="Straight Arrow Connector 264"/>
          <p:cNvCxnSpPr/>
          <p:nvPr/>
        </p:nvCxnSpPr>
        <p:spPr>
          <a:xfrm flipH="1">
            <a:off x="4568080" y="1610213"/>
            <a:ext cx="0" cy="365760"/>
          </a:xfrm>
          <a:prstGeom prst="straightConnector1">
            <a:avLst/>
          </a:prstGeom>
          <a:ln w="50800">
            <a:solidFill>
              <a:srgbClr val="7E7E7E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63610" y="1122555"/>
            <a:ext cx="8912087" cy="472165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66" name="Picture 4" descr="ransport-Under-Computer ic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1702" y="5905724"/>
            <a:ext cx="947137" cy="9471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7" name="Picture 4" descr="ransport-Under-Computer ic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134" y="1089005"/>
            <a:ext cx="867319" cy="86731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Bent-Up Arrow 8"/>
          <p:cNvSpPr/>
          <p:nvPr/>
        </p:nvSpPr>
        <p:spPr>
          <a:xfrm rot="5400000">
            <a:off x="329977" y="5887944"/>
            <a:ext cx="755378" cy="667910"/>
          </a:xfrm>
          <a:prstGeom prst="bentUpArrow">
            <a:avLst>
              <a:gd name="adj1" fmla="val 25000"/>
              <a:gd name="adj2" fmla="val 23947"/>
              <a:gd name="adj3" fmla="val 25000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127098" y="6111215"/>
            <a:ext cx="2287400" cy="6463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RCMES captures the entire workflow.</a:t>
            </a:r>
            <a:endParaRPr lang="en-US" dirty="0"/>
          </a:p>
        </p:txBody>
      </p:sp>
      <p:sp>
        <p:nvSpPr>
          <p:cNvPr id="268" name="Right Arrow 267"/>
          <p:cNvSpPr/>
          <p:nvPr/>
        </p:nvSpPr>
        <p:spPr>
          <a:xfrm>
            <a:off x="3531725" y="6271796"/>
            <a:ext cx="545765" cy="334715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9" name="TextBox 268"/>
          <p:cNvSpPr txBox="1"/>
          <p:nvPr/>
        </p:nvSpPr>
        <p:spPr>
          <a:xfrm>
            <a:off x="5133051" y="6111214"/>
            <a:ext cx="3842646" cy="6463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Another user can reproduce the same results using the captured workflow.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6966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9434" y="1547326"/>
            <a:ext cx="7449272" cy="48358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26634" y="81776"/>
            <a:ext cx="791736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800" dirty="0">
                <a:solidFill>
                  <a:prstClr val="black"/>
                </a:solidFill>
              </a:rPr>
              <a:t>Evaluation of the annual-mean surface </a:t>
            </a:r>
            <a:r>
              <a:rPr lang="en-US" sz="2800" dirty="0" smtClean="0">
                <a:solidFill>
                  <a:prstClr val="black"/>
                </a:solidFill>
              </a:rPr>
              <a:t>insolation using RCMES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7" name="Right Arrow 6"/>
          <p:cNvSpPr/>
          <p:nvPr/>
        </p:nvSpPr>
        <p:spPr>
          <a:xfrm rot="1526640">
            <a:off x="2069532" y="1326072"/>
            <a:ext cx="698957" cy="18055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53408" y="937665"/>
            <a:ext cx="20706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satellite-based observation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73343" y="927127"/>
            <a:ext cx="2070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B050"/>
                </a:solidFill>
              </a:rPr>
              <a:t>five models</a:t>
            </a:r>
            <a:endParaRPr lang="en-US" sz="2400" dirty="0">
              <a:solidFill>
                <a:srgbClr val="00B050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2482059" y="2805282"/>
            <a:ext cx="0" cy="2319210"/>
          </a:xfrm>
          <a:prstGeom prst="line">
            <a:avLst/>
          </a:prstGeom>
          <a:ln w="50800">
            <a:solidFill>
              <a:srgbClr val="00B05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 flipV="1">
            <a:off x="2482059" y="5124492"/>
            <a:ext cx="6044506" cy="2273"/>
          </a:xfrm>
          <a:prstGeom prst="line">
            <a:avLst/>
          </a:prstGeom>
          <a:ln w="50800">
            <a:solidFill>
              <a:srgbClr val="00B05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8526565" y="1669410"/>
            <a:ext cx="0" cy="3455082"/>
          </a:xfrm>
          <a:prstGeom prst="line">
            <a:avLst/>
          </a:prstGeom>
          <a:ln w="50800">
            <a:solidFill>
              <a:srgbClr val="00B05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 flipV="1">
            <a:off x="2482059" y="2803010"/>
            <a:ext cx="3022253" cy="2272"/>
          </a:xfrm>
          <a:prstGeom prst="line">
            <a:avLst/>
          </a:prstGeom>
          <a:ln w="50800">
            <a:solidFill>
              <a:srgbClr val="00B05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5504312" y="1667137"/>
            <a:ext cx="3022253" cy="2272"/>
          </a:xfrm>
          <a:prstGeom prst="line">
            <a:avLst/>
          </a:prstGeom>
          <a:ln w="50800">
            <a:solidFill>
              <a:srgbClr val="00B05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504312" y="1643405"/>
            <a:ext cx="0" cy="1159605"/>
          </a:xfrm>
          <a:prstGeom prst="line">
            <a:avLst/>
          </a:prstGeom>
          <a:ln w="50800">
            <a:solidFill>
              <a:srgbClr val="00B05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7" name="Right Arrow 26"/>
          <p:cNvSpPr/>
          <p:nvPr/>
        </p:nvSpPr>
        <p:spPr>
          <a:xfrm rot="8880433">
            <a:off x="6607803" y="1312461"/>
            <a:ext cx="698957" cy="180553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2482059" y="5124492"/>
            <a:ext cx="3022253" cy="1258653"/>
          </a:xfrm>
          <a:prstGeom prst="rect">
            <a:avLst/>
          </a:prstGeom>
          <a:noFill/>
          <a:ln w="50800">
            <a:solidFill>
              <a:srgbClr val="0432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5608116" y="5124492"/>
            <a:ext cx="29886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432FF"/>
                </a:solidFill>
              </a:rPr>
              <a:t>multi-model ensemble</a:t>
            </a:r>
          </a:p>
          <a:p>
            <a:pPr algn="ctr"/>
            <a:r>
              <a:rPr lang="en-US" sz="2400" dirty="0" smtClean="0">
                <a:solidFill>
                  <a:srgbClr val="0432FF"/>
                </a:solidFill>
              </a:rPr>
              <a:t>(An arithmetic mean of the five models) </a:t>
            </a:r>
            <a:endParaRPr lang="en-US" sz="2400" dirty="0">
              <a:solidFill>
                <a:srgbClr val="0432FF"/>
              </a:solidFill>
            </a:endParaRPr>
          </a:p>
        </p:txBody>
      </p:sp>
      <p:sp>
        <p:nvSpPr>
          <p:cNvPr id="30" name="Right Arrow 29"/>
          <p:cNvSpPr/>
          <p:nvPr/>
        </p:nvSpPr>
        <p:spPr>
          <a:xfrm rot="10800000">
            <a:off x="5286246" y="5436997"/>
            <a:ext cx="402282" cy="192159"/>
          </a:xfrm>
          <a:prstGeom prst="rightArrow">
            <a:avLst/>
          </a:prstGeom>
          <a:solidFill>
            <a:srgbClr val="0432FF"/>
          </a:solidFill>
          <a:ln>
            <a:solidFill>
              <a:srgbClr val="0432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76680" y="2307420"/>
            <a:ext cx="229990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Multi-model ensembles (</a:t>
            </a:r>
            <a:r>
              <a:rPr lang="en-US" sz="2400" i="1" dirty="0" smtClean="0"/>
              <a:t>ENS</a:t>
            </a:r>
            <a:r>
              <a:rPr lang="en-US" sz="2400" dirty="0" smtClean="0"/>
              <a:t>), </a:t>
            </a:r>
            <a:r>
              <a:rPr lang="en-US" sz="2400" dirty="0"/>
              <a:t>including equally weighted multi-model averages, generally show better skill than a single </a:t>
            </a:r>
            <a:r>
              <a:rPr lang="en-US" sz="2400" dirty="0" smtClean="0"/>
              <a:t>model.</a:t>
            </a:r>
            <a:endParaRPr lang="en-US" sz="24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/>
              <p:cNvSpPr/>
              <p:nvPr/>
            </p:nvSpPr>
            <p:spPr>
              <a:xfrm>
                <a:off x="76680" y="5760992"/>
                <a:ext cx="2430402" cy="8335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i="1" dirty="0" smtClean="0"/>
                  <a:t>ENS</a:t>
                </a:r>
                <a14:m>
                  <m:oMath xmlns:m="http://schemas.openxmlformats.org/officeDocument/2006/math">
                    <m:r>
                      <a:rPr lang="en-US" sz="2400" i="0">
                        <a:latin typeface="Cambria Math" charset="0"/>
                      </a:rPr>
                      <m:t>=</m:t>
                    </m:r>
                    <m:nary>
                      <m:naryPr>
                        <m:chr m:val="∑"/>
                        <m:limLoc m:val="subSup"/>
                        <m:ctrlPr>
                          <a:rPr lang="en-US" sz="2400" i="1">
                            <a:latin typeface="Cambria Math" charset="0"/>
                          </a:rPr>
                        </m:ctrlPr>
                      </m:naryPr>
                      <m:sub>
                        <m:r>
                          <a:rPr lang="en-US" sz="2400" i="1">
                            <a:latin typeface="Cambria Math" charset="0"/>
                          </a:rPr>
                          <m:t>𝑖</m:t>
                        </m:r>
                        <m:r>
                          <a:rPr lang="en-US" sz="2400" i="0">
                            <a:latin typeface="Cambria Math" charset="0"/>
                          </a:rPr>
                          <m:t>=1</m:t>
                        </m:r>
                      </m:sub>
                      <m:sup>
                        <m:r>
                          <a:rPr lang="en-US" sz="2400" i="1">
                            <a:latin typeface="Cambria Math" charset="0"/>
                          </a:rPr>
                          <m:t>𝑛</m:t>
                        </m:r>
                      </m:sup>
                      <m:e>
                        <m:sSub>
                          <m:sSubPr>
                            <m:ctrlPr>
                              <a:rPr lang="en-US" sz="2400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sz="2400" i="1"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en-US" sz="2400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400" i="1"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  <m:r>
                      <a:rPr lang="en-US" sz="2400" i="0">
                        <a:latin typeface="Cambria Math" charset="0"/>
                      </a:rPr>
                      <m:t>,   </m:t>
                    </m:r>
                    <m:nary>
                      <m:naryPr>
                        <m:chr m:val="∑"/>
                        <m:limLoc m:val="subSup"/>
                        <m:ctrlPr>
                          <a:rPr lang="en-US" sz="2400" i="1">
                            <a:latin typeface="Cambria Math" charset="0"/>
                          </a:rPr>
                        </m:ctrlPr>
                      </m:naryPr>
                      <m:sub>
                        <m:r>
                          <a:rPr lang="en-US" sz="2400" i="1">
                            <a:latin typeface="Cambria Math" charset="0"/>
                          </a:rPr>
                          <m:t>𝑖</m:t>
                        </m:r>
                        <m:r>
                          <a:rPr lang="en-US" sz="2400" i="0">
                            <a:latin typeface="Cambria Math" charset="0"/>
                          </a:rPr>
                          <m:t>=1</m:t>
                        </m:r>
                      </m:sub>
                      <m:sup>
                        <m:r>
                          <a:rPr lang="en-US" sz="2400" i="1">
                            <a:latin typeface="Cambria Math" charset="0"/>
                          </a:rPr>
                          <m:t>𝑛</m:t>
                        </m:r>
                      </m:sup>
                      <m:e>
                        <m:sSub>
                          <m:sSubPr>
                            <m:ctrlPr>
                              <a:rPr lang="en-US" sz="2400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sz="2400" i="1"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  <m:r>
                      <a:rPr lang="en-US" sz="2400" i="0">
                        <a:latin typeface="Cambria Math" charset="0"/>
                      </a:rPr>
                      <m:t>=1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3" name="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80" y="5760992"/>
                <a:ext cx="2430402" cy="833562"/>
              </a:xfrm>
              <a:prstGeom prst="rect">
                <a:avLst/>
              </a:prstGeom>
              <a:blipFill rotWithShape="0">
                <a:blip r:embed="rId4"/>
                <a:stretch>
                  <a:fillRect l="-16332" t="-69343" b="-1051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28865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3782" y="262762"/>
            <a:ext cx="8229600" cy="1143000"/>
          </a:xfrm>
        </p:spPr>
        <p:txBody>
          <a:bodyPr/>
          <a:lstStyle/>
          <a:p>
            <a:r>
              <a:rPr lang="en-US" b="1" dirty="0"/>
              <a:t>How to combine multiple evaluation metrics into one?</a:t>
            </a:r>
            <a:br>
              <a:rPr lang="en-US" b="1" dirty="0"/>
            </a:b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528849"/>
            <a:ext cx="8229600" cy="33623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48301" y="1528849"/>
            <a:ext cx="2553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/>
              <a:t>[Glecker et al., 2008]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57200" y="5124381"/>
            <a:ext cx="9071660" cy="126337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strike="sngStrike" dirty="0" smtClean="0">
                <a:solidFill>
                  <a:srgbClr val="000000"/>
                </a:solidFill>
              </a:rPr>
              <a:t>The more metrics, the better.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Trade-offs between metrics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Representativeness and meaningfulness of the combined metrics is key.</a:t>
            </a:r>
          </a:p>
          <a:p>
            <a:pPr marL="457200" lvl="1" indent="0">
              <a:buFont typeface="Arial"/>
              <a:buNone/>
            </a:pPr>
            <a:endParaRPr lang="en-US" sz="24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368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4122</TotalTime>
  <Words>1701</Words>
  <Application>Microsoft Macintosh PowerPoint</Application>
  <PresentationFormat>On-screen Show (4:3)</PresentationFormat>
  <Paragraphs>287</Paragraphs>
  <Slides>22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Calibri</vt:lpstr>
      <vt:lpstr>Cambria Math</vt:lpstr>
      <vt:lpstr>ＭＳ Ｐゴシック</vt:lpstr>
      <vt:lpstr>Symbol</vt:lpstr>
      <vt:lpstr>Times New Roman</vt:lpstr>
      <vt:lpstr>맑은 고딕</vt:lpstr>
      <vt:lpstr>Arial</vt:lpstr>
      <vt:lpstr>Office Theme</vt:lpstr>
      <vt:lpstr>Multi-objective optimization for generating a weighted multi-model ensemble : application of the Virtual Information Fabric Infrastructure (VIFI) distributed analytics framework </vt:lpstr>
      <vt:lpstr>Outline</vt:lpstr>
      <vt:lpstr>Importance of climate assessment</vt:lpstr>
      <vt:lpstr>Climate models</vt:lpstr>
      <vt:lpstr>Translate observations and climate model simulations </vt:lpstr>
      <vt:lpstr>PowerPoint Presentation</vt:lpstr>
      <vt:lpstr>PowerPoint Presentation</vt:lpstr>
      <vt:lpstr>PowerPoint Presentation</vt:lpstr>
      <vt:lpstr>How to combine multiple evaluation metrics into one? </vt:lpstr>
      <vt:lpstr>Outline</vt:lpstr>
      <vt:lpstr>Conventional approach: evaluation =&gt; multi-model ensemble</vt:lpstr>
      <vt:lpstr>Evaluation of multi-model ensembles</vt:lpstr>
      <vt:lpstr>How to Estimate [ω1*, ω2*, …, ωn*]  (weighting factors for the best ensemble)? =&gt; Multi-Objective optimization</vt:lpstr>
      <vt:lpstr>Outline</vt:lpstr>
      <vt:lpstr>Example) near surface air temperature in San Francisco  [1980-2003, monthly averaged in December]</vt:lpstr>
      <vt:lpstr>Optimized (minimized |bias| and RMSE ) Weighting Factors [ω1, ω2, ω3]</vt:lpstr>
      <vt:lpstr>Multi-Objective Calibration of Forecast Ensembles Using BMA [Vrugt et al., 2006]</vt:lpstr>
      <vt:lpstr>Big Data challenges of the optimization</vt:lpstr>
      <vt:lpstr>Outline</vt:lpstr>
      <vt:lpstr>VIFI for data-driven decisions from distributed data  (Virtual Information Fabric Infrastructure)  </vt:lpstr>
      <vt:lpstr>VIFI implementation of climate model evaluation</vt:lpstr>
      <vt:lpstr>Summary and future plans</vt:lpstr>
    </vt:vector>
  </TitlesOfParts>
  <Company>JPL</Company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Are high-resolution simulations credible tools for predicting  flooding over the Great Plains? </dc:title>
  <dc:creator>Huikyo Lee</dc:creator>
  <cp:lastModifiedBy>Kyo</cp:lastModifiedBy>
  <cp:revision>166</cp:revision>
  <dcterms:created xsi:type="dcterms:W3CDTF">2015-08-29T22:07:03Z</dcterms:created>
  <dcterms:modified xsi:type="dcterms:W3CDTF">2017-10-28T05:51:28Z</dcterms:modified>
</cp:coreProperties>
</file>