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1511" r:id="rId2"/>
    <p:sldId id="1512" r:id="rId3"/>
    <p:sldId id="272" r:id="rId4"/>
    <p:sldId id="1513" r:id="rId5"/>
    <p:sldId id="1091" r:id="rId6"/>
    <p:sldId id="1506" r:id="rId7"/>
    <p:sldId id="289" r:id="rId8"/>
    <p:sldId id="280" r:id="rId9"/>
    <p:sldId id="1509" r:id="rId10"/>
    <p:sldId id="1507" r:id="rId11"/>
    <p:sldId id="1508" r:id="rId12"/>
    <p:sldId id="1510" r:id="rId13"/>
    <p:sldId id="1517" r:id="rId14"/>
    <p:sldId id="1518" r:id="rId15"/>
    <p:sldId id="1516" r:id="rId16"/>
    <p:sldId id="1515"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513"/>
    <p:restoredTop sz="94663"/>
  </p:normalViewPr>
  <p:slideViewPr>
    <p:cSldViewPr snapToGrid="0" snapToObjects="1">
      <p:cViewPr varScale="1">
        <p:scale>
          <a:sx n="78" d="100"/>
          <a:sy n="78" d="100"/>
        </p:scale>
        <p:origin x="168" y="10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BCE505-180F-3B42-9556-3FE36320CF6F}" type="datetimeFigureOut">
              <a:rPr lang="en-US" smtClean="0"/>
              <a:t>6/19/20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5D56A2-7B76-B545-953A-2A9BC65C25AE}" type="slidenum">
              <a:rPr lang="en-US" smtClean="0"/>
              <a:t>‹#›</a:t>
            </a:fld>
            <a:endParaRPr lang="en-US"/>
          </a:p>
        </p:txBody>
      </p:sp>
    </p:spTree>
    <p:extLst>
      <p:ext uri="{BB962C8B-B14F-4D97-AF65-F5344CB8AC3E}">
        <p14:creationId xmlns:p14="http://schemas.microsoft.com/office/powerpoint/2010/main" val="18924161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question is far from a trivial question. In order to crown the best method we need to know some ground truth. When looking at different clustering methods, we need to know which cells are of which cell type. When assessing different trajectory methods, we need to know the order of the cells according to their development as well as branching points in their lineage. Benchmarking datasets are datasets where we know the underlying truth or suspect we know something about the underlying truth. Benchmarking in Bioinformatics is very similar to biologists testing their antibodies on a positive control to see whether they work or not. In Bioinformatics, using benchmarking datasets we can test the accuracy of methods as well as how robust methods are to changes. We can also investigate how long a method takes, something that is very important to every </a:t>
            </a:r>
            <a:r>
              <a:rPr lang="en-US" sz="1200" kern="1200" dirty="0" err="1">
                <a:solidFill>
                  <a:schemeClr val="tx1"/>
                </a:solidFill>
                <a:effectLst/>
                <a:latin typeface="+mn-lt"/>
                <a:ea typeface="+mn-ea"/>
                <a:cs typeface="+mn-cs"/>
              </a:rPr>
              <a:t>Bioinformatician</a:t>
            </a:r>
            <a:r>
              <a:rPr lang="en-US" sz="1200" kern="1200" dirty="0">
                <a:solidFill>
                  <a:schemeClr val="tx1"/>
                </a:solidFill>
                <a:effectLst/>
                <a:latin typeface="+mn-lt"/>
                <a:ea typeface="+mn-ea"/>
                <a:cs typeface="+mn-cs"/>
              </a:rPr>
              <a:t>, since you do not want to sit around and wait for your analysis.</a:t>
            </a:r>
          </a:p>
          <a:p>
            <a:endParaRPr lang="en-US" dirty="0"/>
          </a:p>
        </p:txBody>
      </p:sp>
      <p:sp>
        <p:nvSpPr>
          <p:cNvPr id="4" name="Slide Number Placeholder 3"/>
          <p:cNvSpPr>
            <a:spLocks noGrp="1"/>
          </p:cNvSpPr>
          <p:nvPr>
            <p:ph type="sldNum" sz="quarter" idx="10"/>
          </p:nvPr>
        </p:nvSpPr>
        <p:spPr/>
        <p:txBody>
          <a:bodyPr/>
          <a:lstStyle/>
          <a:p>
            <a:fld id="{3874D11C-521F-6441-9EA3-459EF1117D07}" type="slidenum">
              <a:rPr lang="en-US" smtClean="0"/>
              <a:t>3</a:t>
            </a:fld>
            <a:endParaRPr lang="en-US"/>
          </a:p>
        </p:txBody>
      </p:sp>
    </p:spTree>
    <p:extLst>
      <p:ext uri="{BB962C8B-B14F-4D97-AF65-F5344CB8AC3E}">
        <p14:creationId xmlns:p14="http://schemas.microsoft.com/office/powerpoint/2010/main" val="2200953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cell lines used in previous benchmarking study performed at WEHI</a:t>
            </a:r>
          </a:p>
          <a:p>
            <a:r>
              <a:rPr lang="en-US" dirty="0"/>
              <a:t>Extract RNA from each cell lines in bulk and mix them in certain proportions. </a:t>
            </a:r>
          </a:p>
        </p:txBody>
      </p:sp>
      <p:sp>
        <p:nvSpPr>
          <p:cNvPr id="4" name="Slide Number Placeholder 3"/>
          <p:cNvSpPr>
            <a:spLocks noGrp="1"/>
          </p:cNvSpPr>
          <p:nvPr>
            <p:ph type="sldNum" sz="quarter" idx="5"/>
          </p:nvPr>
        </p:nvSpPr>
        <p:spPr/>
        <p:txBody>
          <a:bodyPr/>
          <a:lstStyle/>
          <a:p>
            <a:fld id="{F72C7A99-873E-694A-A733-BEE25A03E447}" type="slidenum">
              <a:rPr lang="en-US" smtClean="0"/>
              <a:t>7</a:t>
            </a:fld>
            <a:endParaRPr lang="en-US"/>
          </a:p>
        </p:txBody>
      </p:sp>
    </p:spTree>
    <p:extLst>
      <p:ext uri="{BB962C8B-B14F-4D97-AF65-F5344CB8AC3E}">
        <p14:creationId xmlns:p14="http://schemas.microsoft.com/office/powerpoint/2010/main" val="3975927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74D11C-521F-6441-9EA3-459EF1117D07}" type="slidenum">
              <a:rPr lang="en-US" smtClean="0"/>
              <a:t>8</a:t>
            </a:fld>
            <a:endParaRPr lang="en-US"/>
          </a:p>
        </p:txBody>
      </p:sp>
    </p:spTree>
    <p:extLst>
      <p:ext uri="{BB962C8B-B14F-4D97-AF65-F5344CB8AC3E}">
        <p14:creationId xmlns:p14="http://schemas.microsoft.com/office/powerpoint/2010/main" val="37850175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82399-9B31-5B46-B6CA-FC5939BABDF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8189C641-8BC5-6F48-B09C-F8F0B8A037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A4DA355-DC16-B54E-A237-0FFFC2077C9E}"/>
              </a:ext>
            </a:extLst>
          </p:cNvPr>
          <p:cNvSpPr>
            <a:spLocks noGrp="1"/>
          </p:cNvSpPr>
          <p:nvPr>
            <p:ph type="dt" sz="half" idx="10"/>
          </p:nvPr>
        </p:nvSpPr>
        <p:spPr/>
        <p:txBody>
          <a:bodyPr/>
          <a:lstStyle/>
          <a:p>
            <a:fld id="{E6578BC8-9157-5C47-A7B4-875084D49482}" type="datetimeFigureOut">
              <a:rPr lang="en-US" smtClean="0"/>
              <a:t>6/19/20</a:t>
            </a:fld>
            <a:endParaRPr lang="en-US"/>
          </a:p>
        </p:txBody>
      </p:sp>
      <p:sp>
        <p:nvSpPr>
          <p:cNvPr id="5" name="Footer Placeholder 4">
            <a:extLst>
              <a:ext uri="{FF2B5EF4-FFF2-40B4-BE49-F238E27FC236}">
                <a16:creationId xmlns:a16="http://schemas.microsoft.com/office/drawing/2014/main" id="{CE27875A-A5D6-1E4F-89F6-273BFC41D6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DCBB9E-9FCF-BE4B-BCF9-66960B033F10}"/>
              </a:ext>
            </a:extLst>
          </p:cNvPr>
          <p:cNvSpPr>
            <a:spLocks noGrp="1"/>
          </p:cNvSpPr>
          <p:nvPr>
            <p:ph type="sldNum" sz="quarter" idx="12"/>
          </p:nvPr>
        </p:nvSpPr>
        <p:spPr/>
        <p:txBody>
          <a:bodyPr/>
          <a:lstStyle/>
          <a:p>
            <a:fld id="{125684F7-1566-0E49-9BBF-93EC5B103798}" type="slidenum">
              <a:rPr lang="en-US" smtClean="0"/>
              <a:t>‹#›</a:t>
            </a:fld>
            <a:endParaRPr lang="en-US"/>
          </a:p>
        </p:txBody>
      </p:sp>
    </p:spTree>
    <p:extLst>
      <p:ext uri="{BB962C8B-B14F-4D97-AF65-F5344CB8AC3E}">
        <p14:creationId xmlns:p14="http://schemas.microsoft.com/office/powerpoint/2010/main" val="23506319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C7A55-52AA-7843-87C8-5D9D5A83A876}"/>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4ECB460-F665-8640-A99C-D96E2BE0AC3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B917FD2-DB7D-A747-8531-536181F1DCE1}"/>
              </a:ext>
            </a:extLst>
          </p:cNvPr>
          <p:cNvSpPr>
            <a:spLocks noGrp="1"/>
          </p:cNvSpPr>
          <p:nvPr>
            <p:ph type="dt" sz="half" idx="10"/>
          </p:nvPr>
        </p:nvSpPr>
        <p:spPr/>
        <p:txBody>
          <a:bodyPr/>
          <a:lstStyle/>
          <a:p>
            <a:fld id="{E6578BC8-9157-5C47-A7B4-875084D49482}" type="datetimeFigureOut">
              <a:rPr lang="en-US" smtClean="0"/>
              <a:t>6/19/20</a:t>
            </a:fld>
            <a:endParaRPr lang="en-US"/>
          </a:p>
        </p:txBody>
      </p:sp>
      <p:sp>
        <p:nvSpPr>
          <p:cNvPr id="5" name="Footer Placeholder 4">
            <a:extLst>
              <a:ext uri="{FF2B5EF4-FFF2-40B4-BE49-F238E27FC236}">
                <a16:creationId xmlns:a16="http://schemas.microsoft.com/office/drawing/2014/main" id="{F1FF20A3-DB49-6646-BAC2-E1D47311DA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B43B91-2339-0843-80AB-F54B582F551F}"/>
              </a:ext>
            </a:extLst>
          </p:cNvPr>
          <p:cNvSpPr>
            <a:spLocks noGrp="1"/>
          </p:cNvSpPr>
          <p:nvPr>
            <p:ph type="sldNum" sz="quarter" idx="12"/>
          </p:nvPr>
        </p:nvSpPr>
        <p:spPr/>
        <p:txBody>
          <a:bodyPr/>
          <a:lstStyle/>
          <a:p>
            <a:fld id="{125684F7-1566-0E49-9BBF-93EC5B103798}" type="slidenum">
              <a:rPr lang="en-US" smtClean="0"/>
              <a:t>‹#›</a:t>
            </a:fld>
            <a:endParaRPr lang="en-US"/>
          </a:p>
        </p:txBody>
      </p:sp>
    </p:spTree>
    <p:extLst>
      <p:ext uri="{BB962C8B-B14F-4D97-AF65-F5344CB8AC3E}">
        <p14:creationId xmlns:p14="http://schemas.microsoft.com/office/powerpoint/2010/main" val="32506269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D167E2-6146-314B-9408-03F9A2CC2DE3}"/>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24A50A9-B77C-6D40-80AD-78999D56BCD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81C576D-BD59-A34C-AD4C-A250E9B6579F}"/>
              </a:ext>
            </a:extLst>
          </p:cNvPr>
          <p:cNvSpPr>
            <a:spLocks noGrp="1"/>
          </p:cNvSpPr>
          <p:nvPr>
            <p:ph type="dt" sz="half" idx="10"/>
          </p:nvPr>
        </p:nvSpPr>
        <p:spPr/>
        <p:txBody>
          <a:bodyPr/>
          <a:lstStyle/>
          <a:p>
            <a:fld id="{E6578BC8-9157-5C47-A7B4-875084D49482}" type="datetimeFigureOut">
              <a:rPr lang="en-US" smtClean="0"/>
              <a:t>6/19/20</a:t>
            </a:fld>
            <a:endParaRPr lang="en-US"/>
          </a:p>
        </p:txBody>
      </p:sp>
      <p:sp>
        <p:nvSpPr>
          <p:cNvPr id="5" name="Footer Placeholder 4">
            <a:extLst>
              <a:ext uri="{FF2B5EF4-FFF2-40B4-BE49-F238E27FC236}">
                <a16:creationId xmlns:a16="http://schemas.microsoft.com/office/drawing/2014/main" id="{F89962DD-D104-444D-AEB6-D3DCA14DAC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E11A56-79EB-AB43-8E51-761C4E2D7C14}"/>
              </a:ext>
            </a:extLst>
          </p:cNvPr>
          <p:cNvSpPr>
            <a:spLocks noGrp="1"/>
          </p:cNvSpPr>
          <p:nvPr>
            <p:ph type="sldNum" sz="quarter" idx="12"/>
          </p:nvPr>
        </p:nvSpPr>
        <p:spPr/>
        <p:txBody>
          <a:bodyPr/>
          <a:lstStyle/>
          <a:p>
            <a:fld id="{125684F7-1566-0E49-9BBF-93EC5B103798}" type="slidenum">
              <a:rPr lang="en-US" smtClean="0"/>
              <a:t>‹#›</a:t>
            </a:fld>
            <a:endParaRPr lang="en-US"/>
          </a:p>
        </p:txBody>
      </p:sp>
    </p:spTree>
    <p:extLst>
      <p:ext uri="{BB962C8B-B14F-4D97-AF65-F5344CB8AC3E}">
        <p14:creationId xmlns:p14="http://schemas.microsoft.com/office/powerpoint/2010/main" val="989230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894CF-B048-654E-9EA9-9FF11F18055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ED97175-66BF-7C40-B890-C6D0273EDE9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0E62AC9-2283-3545-8376-4684CD6E4ED8}"/>
              </a:ext>
            </a:extLst>
          </p:cNvPr>
          <p:cNvSpPr>
            <a:spLocks noGrp="1"/>
          </p:cNvSpPr>
          <p:nvPr>
            <p:ph type="dt" sz="half" idx="10"/>
          </p:nvPr>
        </p:nvSpPr>
        <p:spPr/>
        <p:txBody>
          <a:bodyPr/>
          <a:lstStyle/>
          <a:p>
            <a:fld id="{E6578BC8-9157-5C47-A7B4-875084D49482}" type="datetimeFigureOut">
              <a:rPr lang="en-US" smtClean="0"/>
              <a:t>6/19/20</a:t>
            </a:fld>
            <a:endParaRPr lang="en-US"/>
          </a:p>
        </p:txBody>
      </p:sp>
      <p:sp>
        <p:nvSpPr>
          <p:cNvPr id="5" name="Footer Placeholder 4">
            <a:extLst>
              <a:ext uri="{FF2B5EF4-FFF2-40B4-BE49-F238E27FC236}">
                <a16:creationId xmlns:a16="http://schemas.microsoft.com/office/drawing/2014/main" id="{74A99AB9-145A-9B43-B7EE-A594C5931B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898841-275D-8B4D-8B38-3010FB251FE0}"/>
              </a:ext>
            </a:extLst>
          </p:cNvPr>
          <p:cNvSpPr>
            <a:spLocks noGrp="1"/>
          </p:cNvSpPr>
          <p:nvPr>
            <p:ph type="sldNum" sz="quarter" idx="12"/>
          </p:nvPr>
        </p:nvSpPr>
        <p:spPr/>
        <p:txBody>
          <a:bodyPr/>
          <a:lstStyle/>
          <a:p>
            <a:fld id="{125684F7-1566-0E49-9BBF-93EC5B103798}" type="slidenum">
              <a:rPr lang="en-US" smtClean="0"/>
              <a:t>‹#›</a:t>
            </a:fld>
            <a:endParaRPr lang="en-US"/>
          </a:p>
        </p:txBody>
      </p:sp>
    </p:spTree>
    <p:extLst>
      <p:ext uri="{BB962C8B-B14F-4D97-AF65-F5344CB8AC3E}">
        <p14:creationId xmlns:p14="http://schemas.microsoft.com/office/powerpoint/2010/main" val="25206811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7736A-A80B-C84E-AD90-A285EA39369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2626F73F-1FB5-F14E-99A9-306ACF13246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47B891F-1360-7A4D-B5A1-50C04ACE276B}"/>
              </a:ext>
            </a:extLst>
          </p:cNvPr>
          <p:cNvSpPr>
            <a:spLocks noGrp="1"/>
          </p:cNvSpPr>
          <p:nvPr>
            <p:ph type="dt" sz="half" idx="10"/>
          </p:nvPr>
        </p:nvSpPr>
        <p:spPr/>
        <p:txBody>
          <a:bodyPr/>
          <a:lstStyle/>
          <a:p>
            <a:fld id="{E6578BC8-9157-5C47-A7B4-875084D49482}" type="datetimeFigureOut">
              <a:rPr lang="en-US" smtClean="0"/>
              <a:t>6/19/20</a:t>
            </a:fld>
            <a:endParaRPr lang="en-US"/>
          </a:p>
        </p:txBody>
      </p:sp>
      <p:sp>
        <p:nvSpPr>
          <p:cNvPr id="5" name="Footer Placeholder 4">
            <a:extLst>
              <a:ext uri="{FF2B5EF4-FFF2-40B4-BE49-F238E27FC236}">
                <a16:creationId xmlns:a16="http://schemas.microsoft.com/office/drawing/2014/main" id="{828D5E6E-5721-494C-99AD-6250049D79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D4FA23-EF16-7348-8A15-891CFE2A2185}"/>
              </a:ext>
            </a:extLst>
          </p:cNvPr>
          <p:cNvSpPr>
            <a:spLocks noGrp="1"/>
          </p:cNvSpPr>
          <p:nvPr>
            <p:ph type="sldNum" sz="quarter" idx="12"/>
          </p:nvPr>
        </p:nvSpPr>
        <p:spPr/>
        <p:txBody>
          <a:bodyPr/>
          <a:lstStyle/>
          <a:p>
            <a:fld id="{125684F7-1566-0E49-9BBF-93EC5B103798}" type="slidenum">
              <a:rPr lang="en-US" smtClean="0"/>
              <a:t>‹#›</a:t>
            </a:fld>
            <a:endParaRPr lang="en-US"/>
          </a:p>
        </p:txBody>
      </p:sp>
    </p:spTree>
    <p:extLst>
      <p:ext uri="{BB962C8B-B14F-4D97-AF65-F5344CB8AC3E}">
        <p14:creationId xmlns:p14="http://schemas.microsoft.com/office/powerpoint/2010/main" val="23912779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7A1AF-B354-3A40-BD61-429490FF58F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C8D95F5-059B-4F4C-9EA1-10F0E12F787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9F799AA6-CAEF-1846-A6F9-1DC5F4B9DB9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7FC05AE-43C2-1442-8D63-71E26B0D5D53}"/>
              </a:ext>
            </a:extLst>
          </p:cNvPr>
          <p:cNvSpPr>
            <a:spLocks noGrp="1"/>
          </p:cNvSpPr>
          <p:nvPr>
            <p:ph type="dt" sz="half" idx="10"/>
          </p:nvPr>
        </p:nvSpPr>
        <p:spPr/>
        <p:txBody>
          <a:bodyPr/>
          <a:lstStyle/>
          <a:p>
            <a:fld id="{E6578BC8-9157-5C47-A7B4-875084D49482}" type="datetimeFigureOut">
              <a:rPr lang="en-US" smtClean="0"/>
              <a:t>6/19/20</a:t>
            </a:fld>
            <a:endParaRPr lang="en-US"/>
          </a:p>
        </p:txBody>
      </p:sp>
      <p:sp>
        <p:nvSpPr>
          <p:cNvPr id="6" name="Footer Placeholder 5">
            <a:extLst>
              <a:ext uri="{FF2B5EF4-FFF2-40B4-BE49-F238E27FC236}">
                <a16:creationId xmlns:a16="http://schemas.microsoft.com/office/drawing/2014/main" id="{BBF9592D-385A-074E-BCB3-6621A4AF5B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90EA09-9671-B74B-BDC9-286ECA9BCEC0}"/>
              </a:ext>
            </a:extLst>
          </p:cNvPr>
          <p:cNvSpPr>
            <a:spLocks noGrp="1"/>
          </p:cNvSpPr>
          <p:nvPr>
            <p:ph type="sldNum" sz="quarter" idx="12"/>
          </p:nvPr>
        </p:nvSpPr>
        <p:spPr/>
        <p:txBody>
          <a:bodyPr/>
          <a:lstStyle/>
          <a:p>
            <a:fld id="{125684F7-1566-0E49-9BBF-93EC5B103798}" type="slidenum">
              <a:rPr lang="en-US" smtClean="0"/>
              <a:t>‹#›</a:t>
            </a:fld>
            <a:endParaRPr lang="en-US"/>
          </a:p>
        </p:txBody>
      </p:sp>
    </p:spTree>
    <p:extLst>
      <p:ext uri="{BB962C8B-B14F-4D97-AF65-F5344CB8AC3E}">
        <p14:creationId xmlns:p14="http://schemas.microsoft.com/office/powerpoint/2010/main" val="3968112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58183-8389-4848-87CF-6EF5D3408F71}"/>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A6D5EC4-8A24-A64F-8B5F-E16FFB397D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C8C254B-F244-3F4E-A2F2-13682D94EF41}"/>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8E744B6-DFE6-3D4D-9439-73B85F9BD0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439473D-8302-2E40-888D-B87CD596492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7FB48E60-5F93-3640-8DF9-F0F9933CE058}"/>
              </a:ext>
            </a:extLst>
          </p:cNvPr>
          <p:cNvSpPr>
            <a:spLocks noGrp="1"/>
          </p:cNvSpPr>
          <p:nvPr>
            <p:ph type="dt" sz="half" idx="10"/>
          </p:nvPr>
        </p:nvSpPr>
        <p:spPr/>
        <p:txBody>
          <a:bodyPr/>
          <a:lstStyle/>
          <a:p>
            <a:fld id="{E6578BC8-9157-5C47-A7B4-875084D49482}" type="datetimeFigureOut">
              <a:rPr lang="en-US" smtClean="0"/>
              <a:t>6/19/20</a:t>
            </a:fld>
            <a:endParaRPr lang="en-US"/>
          </a:p>
        </p:txBody>
      </p:sp>
      <p:sp>
        <p:nvSpPr>
          <p:cNvPr id="8" name="Footer Placeholder 7">
            <a:extLst>
              <a:ext uri="{FF2B5EF4-FFF2-40B4-BE49-F238E27FC236}">
                <a16:creationId xmlns:a16="http://schemas.microsoft.com/office/drawing/2014/main" id="{FA0B039C-6516-3F42-A037-BFC0FEB5F78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81AB275-FBB6-7C4B-85B2-55F6CD715716}"/>
              </a:ext>
            </a:extLst>
          </p:cNvPr>
          <p:cNvSpPr>
            <a:spLocks noGrp="1"/>
          </p:cNvSpPr>
          <p:nvPr>
            <p:ph type="sldNum" sz="quarter" idx="12"/>
          </p:nvPr>
        </p:nvSpPr>
        <p:spPr/>
        <p:txBody>
          <a:bodyPr/>
          <a:lstStyle/>
          <a:p>
            <a:fld id="{125684F7-1566-0E49-9BBF-93EC5B103798}" type="slidenum">
              <a:rPr lang="en-US" smtClean="0"/>
              <a:t>‹#›</a:t>
            </a:fld>
            <a:endParaRPr lang="en-US"/>
          </a:p>
        </p:txBody>
      </p:sp>
    </p:spTree>
    <p:extLst>
      <p:ext uri="{BB962C8B-B14F-4D97-AF65-F5344CB8AC3E}">
        <p14:creationId xmlns:p14="http://schemas.microsoft.com/office/powerpoint/2010/main" val="3129524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2AC68-1CC7-DB46-A9B0-D8E476D9C1F9}"/>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0FE1D8C7-840E-EA4E-9B27-612345F24393}"/>
              </a:ext>
            </a:extLst>
          </p:cNvPr>
          <p:cNvSpPr>
            <a:spLocks noGrp="1"/>
          </p:cNvSpPr>
          <p:nvPr>
            <p:ph type="dt" sz="half" idx="10"/>
          </p:nvPr>
        </p:nvSpPr>
        <p:spPr/>
        <p:txBody>
          <a:bodyPr/>
          <a:lstStyle/>
          <a:p>
            <a:fld id="{E6578BC8-9157-5C47-A7B4-875084D49482}" type="datetimeFigureOut">
              <a:rPr lang="en-US" smtClean="0"/>
              <a:t>6/19/20</a:t>
            </a:fld>
            <a:endParaRPr lang="en-US"/>
          </a:p>
        </p:txBody>
      </p:sp>
      <p:sp>
        <p:nvSpPr>
          <p:cNvPr id="4" name="Footer Placeholder 3">
            <a:extLst>
              <a:ext uri="{FF2B5EF4-FFF2-40B4-BE49-F238E27FC236}">
                <a16:creationId xmlns:a16="http://schemas.microsoft.com/office/drawing/2014/main" id="{C2585867-D857-0C48-9FB1-350364DEA9D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FD1BE1-153D-8B4C-B224-2EE6A7164C12}"/>
              </a:ext>
            </a:extLst>
          </p:cNvPr>
          <p:cNvSpPr>
            <a:spLocks noGrp="1"/>
          </p:cNvSpPr>
          <p:nvPr>
            <p:ph type="sldNum" sz="quarter" idx="12"/>
          </p:nvPr>
        </p:nvSpPr>
        <p:spPr/>
        <p:txBody>
          <a:bodyPr/>
          <a:lstStyle/>
          <a:p>
            <a:fld id="{125684F7-1566-0E49-9BBF-93EC5B103798}" type="slidenum">
              <a:rPr lang="en-US" smtClean="0"/>
              <a:t>‹#›</a:t>
            </a:fld>
            <a:endParaRPr lang="en-US"/>
          </a:p>
        </p:txBody>
      </p:sp>
    </p:spTree>
    <p:extLst>
      <p:ext uri="{BB962C8B-B14F-4D97-AF65-F5344CB8AC3E}">
        <p14:creationId xmlns:p14="http://schemas.microsoft.com/office/powerpoint/2010/main" val="29629179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59836D-EC85-904A-96D4-2AC1105621FD}"/>
              </a:ext>
            </a:extLst>
          </p:cNvPr>
          <p:cNvSpPr>
            <a:spLocks noGrp="1"/>
          </p:cNvSpPr>
          <p:nvPr>
            <p:ph type="dt" sz="half" idx="10"/>
          </p:nvPr>
        </p:nvSpPr>
        <p:spPr/>
        <p:txBody>
          <a:bodyPr/>
          <a:lstStyle/>
          <a:p>
            <a:fld id="{E6578BC8-9157-5C47-A7B4-875084D49482}" type="datetimeFigureOut">
              <a:rPr lang="en-US" smtClean="0"/>
              <a:t>6/19/20</a:t>
            </a:fld>
            <a:endParaRPr lang="en-US"/>
          </a:p>
        </p:txBody>
      </p:sp>
      <p:sp>
        <p:nvSpPr>
          <p:cNvPr id="3" name="Footer Placeholder 2">
            <a:extLst>
              <a:ext uri="{FF2B5EF4-FFF2-40B4-BE49-F238E27FC236}">
                <a16:creationId xmlns:a16="http://schemas.microsoft.com/office/drawing/2014/main" id="{03F38FA4-45E6-FB49-886D-648EACFCE0A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947E303-C764-A840-A5CA-C86584E1C25E}"/>
              </a:ext>
            </a:extLst>
          </p:cNvPr>
          <p:cNvSpPr>
            <a:spLocks noGrp="1"/>
          </p:cNvSpPr>
          <p:nvPr>
            <p:ph type="sldNum" sz="quarter" idx="12"/>
          </p:nvPr>
        </p:nvSpPr>
        <p:spPr/>
        <p:txBody>
          <a:bodyPr/>
          <a:lstStyle/>
          <a:p>
            <a:fld id="{125684F7-1566-0E49-9BBF-93EC5B103798}" type="slidenum">
              <a:rPr lang="en-US" smtClean="0"/>
              <a:t>‹#›</a:t>
            </a:fld>
            <a:endParaRPr lang="en-US"/>
          </a:p>
        </p:txBody>
      </p:sp>
    </p:spTree>
    <p:extLst>
      <p:ext uri="{BB962C8B-B14F-4D97-AF65-F5344CB8AC3E}">
        <p14:creationId xmlns:p14="http://schemas.microsoft.com/office/powerpoint/2010/main" val="19721717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BF2A1-157F-F64D-AA0E-C08EAFF321C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2ACA75AB-661A-4144-8B72-027AC8C590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66960B07-E207-F049-8616-BF4AA311A1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E7739DB-B4BD-9E4B-89E5-F56397BF7805}"/>
              </a:ext>
            </a:extLst>
          </p:cNvPr>
          <p:cNvSpPr>
            <a:spLocks noGrp="1"/>
          </p:cNvSpPr>
          <p:nvPr>
            <p:ph type="dt" sz="half" idx="10"/>
          </p:nvPr>
        </p:nvSpPr>
        <p:spPr/>
        <p:txBody>
          <a:bodyPr/>
          <a:lstStyle/>
          <a:p>
            <a:fld id="{E6578BC8-9157-5C47-A7B4-875084D49482}" type="datetimeFigureOut">
              <a:rPr lang="en-US" smtClean="0"/>
              <a:t>6/19/20</a:t>
            </a:fld>
            <a:endParaRPr lang="en-US"/>
          </a:p>
        </p:txBody>
      </p:sp>
      <p:sp>
        <p:nvSpPr>
          <p:cNvPr id="6" name="Footer Placeholder 5">
            <a:extLst>
              <a:ext uri="{FF2B5EF4-FFF2-40B4-BE49-F238E27FC236}">
                <a16:creationId xmlns:a16="http://schemas.microsoft.com/office/drawing/2014/main" id="{08A8815B-5793-964E-8629-8349A78034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F13BD2-40E9-FC4B-853B-71D824056866}"/>
              </a:ext>
            </a:extLst>
          </p:cNvPr>
          <p:cNvSpPr>
            <a:spLocks noGrp="1"/>
          </p:cNvSpPr>
          <p:nvPr>
            <p:ph type="sldNum" sz="quarter" idx="12"/>
          </p:nvPr>
        </p:nvSpPr>
        <p:spPr/>
        <p:txBody>
          <a:bodyPr/>
          <a:lstStyle/>
          <a:p>
            <a:fld id="{125684F7-1566-0E49-9BBF-93EC5B103798}" type="slidenum">
              <a:rPr lang="en-US" smtClean="0"/>
              <a:t>‹#›</a:t>
            </a:fld>
            <a:endParaRPr lang="en-US"/>
          </a:p>
        </p:txBody>
      </p:sp>
    </p:spTree>
    <p:extLst>
      <p:ext uri="{BB962C8B-B14F-4D97-AF65-F5344CB8AC3E}">
        <p14:creationId xmlns:p14="http://schemas.microsoft.com/office/powerpoint/2010/main" val="34370982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1757C-A54A-C240-BF1E-4C990286910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3F5F3985-0F84-514C-9668-316816ADBF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170976-7542-2B4C-A8C0-CBCA0FAC7B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B7D71A2-9D63-124A-8FB7-C71B2522C3A4}"/>
              </a:ext>
            </a:extLst>
          </p:cNvPr>
          <p:cNvSpPr>
            <a:spLocks noGrp="1"/>
          </p:cNvSpPr>
          <p:nvPr>
            <p:ph type="dt" sz="half" idx="10"/>
          </p:nvPr>
        </p:nvSpPr>
        <p:spPr/>
        <p:txBody>
          <a:bodyPr/>
          <a:lstStyle/>
          <a:p>
            <a:fld id="{E6578BC8-9157-5C47-A7B4-875084D49482}" type="datetimeFigureOut">
              <a:rPr lang="en-US" smtClean="0"/>
              <a:t>6/19/20</a:t>
            </a:fld>
            <a:endParaRPr lang="en-US"/>
          </a:p>
        </p:txBody>
      </p:sp>
      <p:sp>
        <p:nvSpPr>
          <p:cNvPr id="6" name="Footer Placeholder 5">
            <a:extLst>
              <a:ext uri="{FF2B5EF4-FFF2-40B4-BE49-F238E27FC236}">
                <a16:creationId xmlns:a16="http://schemas.microsoft.com/office/drawing/2014/main" id="{601DBC12-3268-7940-9BA5-3013455E60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BE8F95-28A6-DA49-B3C4-E14D3D36C1A3}"/>
              </a:ext>
            </a:extLst>
          </p:cNvPr>
          <p:cNvSpPr>
            <a:spLocks noGrp="1"/>
          </p:cNvSpPr>
          <p:nvPr>
            <p:ph type="sldNum" sz="quarter" idx="12"/>
          </p:nvPr>
        </p:nvSpPr>
        <p:spPr/>
        <p:txBody>
          <a:bodyPr/>
          <a:lstStyle/>
          <a:p>
            <a:fld id="{125684F7-1566-0E49-9BBF-93EC5B103798}" type="slidenum">
              <a:rPr lang="en-US" smtClean="0"/>
              <a:t>‹#›</a:t>
            </a:fld>
            <a:endParaRPr lang="en-US"/>
          </a:p>
        </p:txBody>
      </p:sp>
    </p:spTree>
    <p:extLst>
      <p:ext uri="{BB962C8B-B14F-4D97-AF65-F5344CB8AC3E}">
        <p14:creationId xmlns:p14="http://schemas.microsoft.com/office/powerpoint/2010/main" val="26226030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2D3413-701B-814E-BAF4-9A23DAB6D23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4612F4F-FF41-0F48-B171-9A4D346131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75723F7-33CC-8E44-B69F-F6E228B8A1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578BC8-9157-5C47-A7B4-875084D49482}" type="datetimeFigureOut">
              <a:rPr lang="en-US" smtClean="0"/>
              <a:t>6/19/20</a:t>
            </a:fld>
            <a:endParaRPr lang="en-US"/>
          </a:p>
        </p:txBody>
      </p:sp>
      <p:sp>
        <p:nvSpPr>
          <p:cNvPr id="5" name="Footer Placeholder 4">
            <a:extLst>
              <a:ext uri="{FF2B5EF4-FFF2-40B4-BE49-F238E27FC236}">
                <a16:creationId xmlns:a16="http://schemas.microsoft.com/office/drawing/2014/main" id="{ED740E96-A2C1-7744-A95E-D17BC4AAAE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31478DE-135C-CA46-A51D-74E246CB48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5684F7-1566-0E49-9BBF-93EC5B103798}" type="slidenum">
              <a:rPr lang="en-US" smtClean="0"/>
              <a:t>‹#›</a:t>
            </a:fld>
            <a:endParaRPr lang="en-US"/>
          </a:p>
        </p:txBody>
      </p:sp>
    </p:spTree>
    <p:extLst>
      <p:ext uri="{BB962C8B-B14F-4D97-AF65-F5344CB8AC3E}">
        <p14:creationId xmlns:p14="http://schemas.microsoft.com/office/powerpoint/2010/main" val="24996647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s://www.nature.com/articles/s41587-020-0469-4" TargetMode="Externa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bioconductor.org/packages/splatter" TargetMode="External"/><Relationship Id="rId7" Type="http://schemas.openxmlformats.org/officeDocument/2006/relationships/image" Target="../media/image11.em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rdcu.be/bEAvh" TargetMode="External"/><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hyperlink" Target="https://bioconductor.org/packages/CellBench"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18.emf"/><Relationship Id="rId7"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0.emf"/><Relationship Id="rId5" Type="http://schemas.openxmlformats.org/officeDocument/2006/relationships/image" Target="../media/image11.emf"/><Relationship Id="rId4" Type="http://schemas.openxmlformats.org/officeDocument/2006/relationships/image" Target="../media/image19.emf"/><Relationship Id="rId9" Type="http://schemas.openxmlformats.org/officeDocument/2006/relationships/image" Target="../media/image17.jpeg"/></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526C4-254F-0745-86B5-C761E48B6211}"/>
              </a:ext>
            </a:extLst>
          </p:cNvPr>
          <p:cNvSpPr>
            <a:spLocks noGrp="1"/>
          </p:cNvSpPr>
          <p:nvPr>
            <p:ph type="ctrTitle"/>
          </p:nvPr>
        </p:nvSpPr>
        <p:spPr>
          <a:xfrm>
            <a:off x="1946475" y="933363"/>
            <a:ext cx="9144000" cy="2387600"/>
          </a:xfrm>
        </p:spPr>
        <p:txBody>
          <a:bodyPr/>
          <a:lstStyle/>
          <a:p>
            <a:r>
              <a:rPr lang="en-US" b="1" dirty="0"/>
              <a:t>How to… benchmark</a:t>
            </a:r>
          </a:p>
        </p:txBody>
      </p:sp>
      <p:sp>
        <p:nvSpPr>
          <p:cNvPr id="3" name="Subtitle 2">
            <a:extLst>
              <a:ext uri="{FF2B5EF4-FFF2-40B4-BE49-F238E27FC236}">
                <a16:creationId xmlns:a16="http://schemas.microsoft.com/office/drawing/2014/main" id="{DB3B63BD-13F1-0D4F-ABC8-79D165FDDB82}"/>
              </a:ext>
            </a:extLst>
          </p:cNvPr>
          <p:cNvSpPr>
            <a:spLocks noGrp="1"/>
          </p:cNvSpPr>
          <p:nvPr>
            <p:ph type="subTitle" idx="1"/>
          </p:nvPr>
        </p:nvSpPr>
        <p:spPr>
          <a:xfrm>
            <a:off x="4784265" y="3641267"/>
            <a:ext cx="7146476" cy="2808518"/>
          </a:xfrm>
        </p:spPr>
        <p:txBody>
          <a:bodyPr>
            <a:normAutofit fontScale="92500" lnSpcReduction="10000"/>
          </a:bodyPr>
          <a:lstStyle/>
          <a:p>
            <a:r>
              <a:rPr lang="en-US" dirty="0"/>
              <a:t>Mike Love, Kim-Anh Lê Cao, Matt Ritchie, </a:t>
            </a:r>
          </a:p>
          <a:p>
            <a:endParaRPr lang="en-US" dirty="0"/>
          </a:p>
          <a:p>
            <a:r>
              <a:rPr lang="en-US" dirty="0"/>
              <a:t>Ruben Dries, </a:t>
            </a:r>
            <a:r>
              <a:rPr lang="en-US" dirty="0" err="1"/>
              <a:t>Aedin</a:t>
            </a:r>
            <a:r>
              <a:rPr lang="en-US" dirty="0"/>
              <a:t> Culhane, Lauren Hsu, </a:t>
            </a:r>
          </a:p>
          <a:p>
            <a:endParaRPr lang="en-US" dirty="0"/>
          </a:p>
          <a:p>
            <a:r>
              <a:rPr lang="en-US" dirty="0" err="1"/>
              <a:t>Ayshwarya</a:t>
            </a:r>
            <a:r>
              <a:rPr lang="en-US" dirty="0"/>
              <a:t> Subramanian, </a:t>
            </a:r>
            <a:r>
              <a:rPr lang="en-US" dirty="0" err="1"/>
              <a:t>Sehyun</a:t>
            </a:r>
            <a:r>
              <a:rPr lang="en-US" dirty="0"/>
              <a:t> Oh, </a:t>
            </a:r>
            <a:r>
              <a:rPr lang="en-US" dirty="0" err="1"/>
              <a:t>Arshi</a:t>
            </a:r>
            <a:r>
              <a:rPr lang="en-US" dirty="0"/>
              <a:t> Arora, </a:t>
            </a:r>
          </a:p>
          <a:p>
            <a:endParaRPr lang="en-US" dirty="0"/>
          </a:p>
          <a:p>
            <a:r>
              <a:rPr lang="en-US" dirty="0"/>
              <a:t>Taylor </a:t>
            </a:r>
            <a:r>
              <a:rPr lang="en-US" dirty="0" err="1"/>
              <a:t>Ferebee</a:t>
            </a:r>
            <a:endParaRPr lang="en-US" dirty="0"/>
          </a:p>
        </p:txBody>
      </p:sp>
      <p:pic>
        <p:nvPicPr>
          <p:cNvPr id="4" name="Picture 3">
            <a:extLst>
              <a:ext uri="{FF2B5EF4-FFF2-40B4-BE49-F238E27FC236}">
                <a16:creationId xmlns:a16="http://schemas.microsoft.com/office/drawing/2014/main" id="{F6F4207B-6ABE-9342-A4A7-9CA1CD9BECFE}"/>
              </a:ext>
            </a:extLst>
          </p:cNvPr>
          <p:cNvPicPr>
            <a:picLocks noChangeAspect="1"/>
          </p:cNvPicPr>
          <p:nvPr/>
        </p:nvPicPr>
        <p:blipFill rotWithShape="1">
          <a:blip r:embed="rId2">
            <a:extLst>
              <a:ext uri="{28A0092B-C50C-407E-A947-70E740481C1C}">
                <a14:useLocalDpi xmlns:a14="http://schemas.microsoft.com/office/drawing/2010/main" val="0"/>
              </a:ext>
            </a:extLst>
          </a:blip>
          <a:srcRect l="14759" r="29513"/>
          <a:stretch/>
        </p:blipFill>
        <p:spPr>
          <a:xfrm>
            <a:off x="8424050" y="231111"/>
            <a:ext cx="3494314" cy="1655762"/>
          </a:xfrm>
          <a:prstGeom prst="rect">
            <a:avLst/>
          </a:prstGeom>
        </p:spPr>
      </p:pic>
      <p:pic>
        <p:nvPicPr>
          <p:cNvPr id="6" name="Picture 5" descr="A person posing for a photo&#10;&#10;Description automatically generated">
            <a:extLst>
              <a:ext uri="{FF2B5EF4-FFF2-40B4-BE49-F238E27FC236}">
                <a16:creationId xmlns:a16="http://schemas.microsoft.com/office/drawing/2014/main" id="{1D5AE5EB-2E7B-8348-8EC2-F8B443DC3C68}"/>
              </a:ext>
            </a:extLst>
          </p:cNvPr>
          <p:cNvPicPr>
            <a:picLocks noChangeAspect="1"/>
          </p:cNvPicPr>
          <p:nvPr/>
        </p:nvPicPr>
        <p:blipFill rotWithShape="1">
          <a:blip r:embed="rId3"/>
          <a:srcRect l="33173" r="32992"/>
          <a:stretch/>
        </p:blipFill>
        <p:spPr>
          <a:xfrm>
            <a:off x="636404" y="236616"/>
            <a:ext cx="1173346" cy="1934718"/>
          </a:xfrm>
          <a:prstGeom prst="rect">
            <a:avLst/>
          </a:prstGeom>
        </p:spPr>
      </p:pic>
      <p:pic>
        <p:nvPicPr>
          <p:cNvPr id="8" name="Picture 7" descr="A person wearing a hat&#10;&#10;Description automatically generated">
            <a:extLst>
              <a:ext uri="{FF2B5EF4-FFF2-40B4-BE49-F238E27FC236}">
                <a16:creationId xmlns:a16="http://schemas.microsoft.com/office/drawing/2014/main" id="{C4F67025-2BE5-8840-9F30-DFC26CF77201}"/>
              </a:ext>
            </a:extLst>
          </p:cNvPr>
          <p:cNvPicPr>
            <a:picLocks noChangeAspect="1"/>
          </p:cNvPicPr>
          <p:nvPr/>
        </p:nvPicPr>
        <p:blipFill rotWithShape="1">
          <a:blip r:embed="rId4"/>
          <a:srcRect l="32902" t="2695" r="32857" b="-944"/>
          <a:stretch/>
        </p:blipFill>
        <p:spPr>
          <a:xfrm>
            <a:off x="5445764" y="236374"/>
            <a:ext cx="1226154" cy="1962816"/>
          </a:xfrm>
          <a:prstGeom prst="rect">
            <a:avLst/>
          </a:prstGeom>
        </p:spPr>
      </p:pic>
      <p:pic>
        <p:nvPicPr>
          <p:cNvPr id="14" name="Picture 13" descr="Two people looking at the camera&#10;&#10;Description automatically generated">
            <a:extLst>
              <a:ext uri="{FF2B5EF4-FFF2-40B4-BE49-F238E27FC236}">
                <a16:creationId xmlns:a16="http://schemas.microsoft.com/office/drawing/2014/main" id="{70717A58-F01D-D14E-B9D5-DCB898CD194D}"/>
              </a:ext>
            </a:extLst>
          </p:cNvPr>
          <p:cNvPicPr>
            <a:picLocks noChangeAspect="1"/>
          </p:cNvPicPr>
          <p:nvPr/>
        </p:nvPicPr>
        <p:blipFill>
          <a:blip r:embed="rId5"/>
          <a:stretch>
            <a:fillRect/>
          </a:stretch>
        </p:blipFill>
        <p:spPr>
          <a:xfrm>
            <a:off x="1822184" y="236615"/>
            <a:ext cx="1243479" cy="1934718"/>
          </a:xfrm>
          <a:prstGeom prst="rect">
            <a:avLst/>
          </a:prstGeom>
        </p:spPr>
      </p:pic>
      <p:pic>
        <p:nvPicPr>
          <p:cNvPr id="22" name="Picture 21" descr="A person in a blue shower curtain&#10;&#10;Description automatically generated">
            <a:extLst>
              <a:ext uri="{FF2B5EF4-FFF2-40B4-BE49-F238E27FC236}">
                <a16:creationId xmlns:a16="http://schemas.microsoft.com/office/drawing/2014/main" id="{08051880-FB77-A745-A089-65225F695621}"/>
              </a:ext>
            </a:extLst>
          </p:cNvPr>
          <p:cNvPicPr>
            <a:picLocks noChangeAspect="1"/>
          </p:cNvPicPr>
          <p:nvPr/>
        </p:nvPicPr>
        <p:blipFill rotWithShape="1">
          <a:blip r:embed="rId6"/>
          <a:srcRect l="31768" t="5829" r="34616" b="1817"/>
          <a:stretch/>
        </p:blipFill>
        <p:spPr>
          <a:xfrm>
            <a:off x="4274415" y="236373"/>
            <a:ext cx="1173346" cy="1934901"/>
          </a:xfrm>
          <a:prstGeom prst="rect">
            <a:avLst/>
          </a:prstGeom>
        </p:spPr>
      </p:pic>
      <p:pic>
        <p:nvPicPr>
          <p:cNvPr id="26" name="Picture 25" descr="A person in a kitchen&#10;&#10;Description automatically generated">
            <a:extLst>
              <a:ext uri="{FF2B5EF4-FFF2-40B4-BE49-F238E27FC236}">
                <a16:creationId xmlns:a16="http://schemas.microsoft.com/office/drawing/2014/main" id="{B8F616F6-45E1-7244-817A-4997C6303852}"/>
              </a:ext>
            </a:extLst>
          </p:cNvPr>
          <p:cNvPicPr>
            <a:picLocks noChangeAspect="1"/>
          </p:cNvPicPr>
          <p:nvPr/>
        </p:nvPicPr>
        <p:blipFill rotWithShape="1">
          <a:blip r:embed="rId7"/>
          <a:srcRect t="17792" r="21583"/>
          <a:stretch/>
        </p:blipFill>
        <p:spPr>
          <a:xfrm>
            <a:off x="3093064" y="231111"/>
            <a:ext cx="1085375" cy="1962816"/>
          </a:xfrm>
          <a:prstGeom prst="rect">
            <a:avLst/>
          </a:prstGeom>
        </p:spPr>
      </p:pic>
      <p:pic>
        <p:nvPicPr>
          <p:cNvPr id="27" name="Picture 4">
            <a:extLst>
              <a:ext uri="{FF2B5EF4-FFF2-40B4-BE49-F238E27FC236}">
                <a16:creationId xmlns:a16="http://schemas.microsoft.com/office/drawing/2014/main" id="{3F2F9550-5766-FF4E-82EE-D6A194D026A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8847" y="3331028"/>
            <a:ext cx="4252175" cy="3200400"/>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5E099BDD-724D-5541-82E8-196FEBABAF66}"/>
              </a:ext>
            </a:extLst>
          </p:cNvPr>
          <p:cNvSpPr/>
          <p:nvPr/>
        </p:nvSpPr>
        <p:spPr>
          <a:xfrm>
            <a:off x="636404" y="231111"/>
            <a:ext cx="1185780" cy="1940163"/>
          </a:xfrm>
          <a:prstGeom prst="rect">
            <a:avLst/>
          </a:prstGeom>
          <a:noFill/>
          <a:ln w="730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2D5F51E2-B9A8-9048-99EC-0C9EB07ED3D2}"/>
              </a:ext>
            </a:extLst>
          </p:cNvPr>
          <p:cNvSpPr/>
          <p:nvPr/>
        </p:nvSpPr>
        <p:spPr>
          <a:xfrm>
            <a:off x="1850163" y="236550"/>
            <a:ext cx="1185780" cy="1940163"/>
          </a:xfrm>
          <a:prstGeom prst="rect">
            <a:avLst/>
          </a:prstGeom>
          <a:noFill/>
          <a:ln w="730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670D4C7-9BA3-684A-B04A-F53F1040470A}"/>
              </a:ext>
            </a:extLst>
          </p:cNvPr>
          <p:cNvSpPr/>
          <p:nvPr/>
        </p:nvSpPr>
        <p:spPr>
          <a:xfrm>
            <a:off x="3058478" y="236550"/>
            <a:ext cx="1185780" cy="1940163"/>
          </a:xfrm>
          <a:prstGeom prst="rect">
            <a:avLst/>
          </a:prstGeom>
          <a:noFill/>
          <a:ln w="730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948643DD-BD15-0F42-A358-AB02F5F75F0A}"/>
              </a:ext>
            </a:extLst>
          </p:cNvPr>
          <p:cNvSpPr/>
          <p:nvPr/>
        </p:nvSpPr>
        <p:spPr>
          <a:xfrm>
            <a:off x="4234131" y="236551"/>
            <a:ext cx="1185780" cy="1940163"/>
          </a:xfrm>
          <a:prstGeom prst="rect">
            <a:avLst/>
          </a:prstGeom>
          <a:noFill/>
          <a:ln w="730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590E25D-E73E-B945-AD04-7EED7347908B}"/>
              </a:ext>
            </a:extLst>
          </p:cNvPr>
          <p:cNvSpPr/>
          <p:nvPr/>
        </p:nvSpPr>
        <p:spPr>
          <a:xfrm>
            <a:off x="5458781" y="236550"/>
            <a:ext cx="1185780" cy="1940163"/>
          </a:xfrm>
          <a:prstGeom prst="rect">
            <a:avLst/>
          </a:prstGeom>
          <a:noFill/>
          <a:ln w="730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83004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CDA296-DA88-7046-B401-72314FCA3B2A}"/>
              </a:ext>
            </a:extLst>
          </p:cNvPr>
          <p:cNvPicPr>
            <a:picLocks noChangeAspect="1"/>
          </p:cNvPicPr>
          <p:nvPr/>
        </p:nvPicPr>
        <p:blipFill>
          <a:blip r:embed="rId2"/>
          <a:stretch>
            <a:fillRect/>
          </a:stretch>
        </p:blipFill>
        <p:spPr>
          <a:xfrm>
            <a:off x="412750" y="825500"/>
            <a:ext cx="11366500" cy="5207000"/>
          </a:xfrm>
          <a:prstGeom prst="rect">
            <a:avLst/>
          </a:prstGeom>
        </p:spPr>
      </p:pic>
      <p:sp>
        <p:nvSpPr>
          <p:cNvPr id="2" name="Rectangle 1">
            <a:extLst>
              <a:ext uri="{FF2B5EF4-FFF2-40B4-BE49-F238E27FC236}">
                <a16:creationId xmlns:a16="http://schemas.microsoft.com/office/drawing/2014/main" id="{3F74A8DF-74E8-B04B-AF08-CBC4B49B6FBE}"/>
              </a:ext>
            </a:extLst>
          </p:cNvPr>
          <p:cNvSpPr/>
          <p:nvPr/>
        </p:nvSpPr>
        <p:spPr>
          <a:xfrm>
            <a:off x="3076782" y="6182406"/>
            <a:ext cx="5251887" cy="369332"/>
          </a:xfrm>
          <a:prstGeom prst="rect">
            <a:avLst/>
          </a:prstGeom>
        </p:spPr>
        <p:txBody>
          <a:bodyPr wrap="none">
            <a:spAutoFit/>
          </a:bodyPr>
          <a:lstStyle/>
          <a:p>
            <a:r>
              <a:rPr lang="en-US" dirty="0">
                <a:hlinkClick r:id="rId3"/>
              </a:rPr>
              <a:t>https://www.nature.com/articles/s41587-020-0469-4</a:t>
            </a:r>
            <a:r>
              <a:rPr lang="en-US" dirty="0"/>
              <a:t> </a:t>
            </a:r>
          </a:p>
        </p:txBody>
      </p:sp>
    </p:spTree>
    <p:extLst>
      <p:ext uri="{BB962C8B-B14F-4D97-AF65-F5344CB8AC3E}">
        <p14:creationId xmlns:p14="http://schemas.microsoft.com/office/powerpoint/2010/main" val="20488039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F2C4C3-860D-F049-BCBA-538B4D768064}"/>
              </a:ext>
            </a:extLst>
          </p:cNvPr>
          <p:cNvPicPr>
            <a:picLocks noChangeAspect="1"/>
          </p:cNvPicPr>
          <p:nvPr/>
        </p:nvPicPr>
        <p:blipFill>
          <a:blip r:embed="rId2"/>
          <a:stretch>
            <a:fillRect/>
          </a:stretch>
        </p:blipFill>
        <p:spPr>
          <a:xfrm>
            <a:off x="419101" y="1162051"/>
            <a:ext cx="11252200" cy="4432300"/>
          </a:xfrm>
          <a:prstGeom prst="rect">
            <a:avLst/>
          </a:prstGeom>
        </p:spPr>
      </p:pic>
    </p:spTree>
    <p:extLst>
      <p:ext uri="{BB962C8B-B14F-4D97-AF65-F5344CB8AC3E}">
        <p14:creationId xmlns:p14="http://schemas.microsoft.com/office/powerpoint/2010/main" val="1287014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017158-F130-3F41-81FB-F3B27A4F37A8}"/>
              </a:ext>
            </a:extLst>
          </p:cNvPr>
          <p:cNvSpPr>
            <a:spLocks noGrp="1"/>
          </p:cNvSpPr>
          <p:nvPr>
            <p:ph idx="1"/>
          </p:nvPr>
        </p:nvSpPr>
        <p:spPr>
          <a:xfrm>
            <a:off x="429985" y="1825625"/>
            <a:ext cx="10515600" cy="4330246"/>
          </a:xfrm>
        </p:spPr>
        <p:txBody>
          <a:bodyPr>
            <a:normAutofit lnSpcReduction="10000"/>
          </a:bodyPr>
          <a:lstStyle/>
          <a:p>
            <a:pPr marL="457200" lvl="1" indent="0">
              <a:buNone/>
            </a:pPr>
            <a:r>
              <a:rPr lang="en-AU" sz="2800" dirty="0"/>
              <a:t>Does the mixing idea extend to:</a:t>
            </a:r>
          </a:p>
          <a:p>
            <a:pPr lvl="2"/>
            <a:r>
              <a:rPr lang="en-AU" sz="2800" dirty="0" err="1"/>
              <a:t>sc</a:t>
            </a:r>
            <a:r>
              <a:rPr lang="en-AU" sz="2800" dirty="0"/>
              <a:t>-spatial technologies ✖️</a:t>
            </a:r>
          </a:p>
          <a:p>
            <a:pPr lvl="2"/>
            <a:r>
              <a:rPr lang="en-AU" sz="2800" dirty="0" err="1"/>
              <a:t>sc</a:t>
            </a:r>
            <a:r>
              <a:rPr lang="en-AU" sz="2800" dirty="0"/>
              <a:t>-targeted proteomics ✖️</a:t>
            </a:r>
          </a:p>
          <a:p>
            <a:pPr lvl="2"/>
            <a:r>
              <a:rPr lang="en-AU" sz="2800" dirty="0" err="1"/>
              <a:t>scNMT</a:t>
            </a:r>
            <a:r>
              <a:rPr lang="en-AU" sz="2800" dirty="0"/>
              <a:t>-seq ✔️</a:t>
            </a:r>
          </a:p>
          <a:p>
            <a:pPr marL="457200" lvl="1" indent="0">
              <a:buNone/>
            </a:pPr>
            <a:endParaRPr lang="en-AU" sz="2800" dirty="0"/>
          </a:p>
          <a:p>
            <a:pPr marL="457200" lvl="1" indent="0">
              <a:buNone/>
            </a:pPr>
            <a:r>
              <a:rPr lang="en-AU" sz="2800" b="1" dirty="0"/>
              <a:t>Potential outcome:</a:t>
            </a:r>
            <a:r>
              <a:rPr lang="en-AU" sz="2800" dirty="0"/>
              <a:t> plan and commission such benchmark experiments and share data to kickstart methods development</a:t>
            </a:r>
          </a:p>
          <a:p>
            <a:pPr marL="457200" lvl="1" indent="0">
              <a:buNone/>
            </a:pPr>
            <a:r>
              <a:rPr lang="en-AU" sz="2800" dirty="0"/>
              <a:t>	 -&gt; Need to understand the biological question / task that the 		data can help benchmark (methods comparisons vs technology 	platforms). Current data sets focus on providing labels for cell 	type.</a:t>
            </a:r>
          </a:p>
        </p:txBody>
      </p:sp>
      <p:sp>
        <p:nvSpPr>
          <p:cNvPr id="13" name="Title 1">
            <a:extLst>
              <a:ext uri="{FF2B5EF4-FFF2-40B4-BE49-F238E27FC236}">
                <a16:creationId xmlns:a16="http://schemas.microsoft.com/office/drawing/2014/main" id="{FF29EB8A-813C-D641-BDDD-853D85022151}"/>
              </a:ext>
            </a:extLst>
          </p:cNvPr>
          <p:cNvSpPr>
            <a:spLocks noGrp="1"/>
          </p:cNvSpPr>
          <p:nvPr>
            <p:ph type="title"/>
          </p:nvPr>
        </p:nvSpPr>
        <p:spPr>
          <a:xfrm>
            <a:off x="838199" y="365125"/>
            <a:ext cx="11146972" cy="1325563"/>
          </a:xfrm>
        </p:spPr>
        <p:txBody>
          <a:bodyPr>
            <a:normAutofit/>
          </a:bodyPr>
          <a:lstStyle/>
          <a:p>
            <a:r>
              <a:rPr lang="en-US" sz="3600" b="1" dirty="0"/>
              <a:t>Challenge </a:t>
            </a:r>
            <a:r>
              <a:rPr lang="en-US" sz="3600" b="1" dirty="0" err="1"/>
              <a:t>Ia</a:t>
            </a:r>
            <a:r>
              <a:rPr lang="en-US" sz="3600" b="1" dirty="0"/>
              <a:t>: How to… create new </a:t>
            </a:r>
            <a:r>
              <a:rPr lang="en-US" sz="3600" b="1" dirty="0" err="1"/>
              <a:t>sc</a:t>
            </a:r>
            <a:r>
              <a:rPr lang="en-US" sz="3600" b="1" dirty="0"/>
              <a:t>-multi-omics benchmark datasets</a:t>
            </a:r>
          </a:p>
        </p:txBody>
      </p:sp>
    </p:spTree>
    <p:extLst>
      <p:ext uri="{BB962C8B-B14F-4D97-AF65-F5344CB8AC3E}">
        <p14:creationId xmlns:p14="http://schemas.microsoft.com/office/powerpoint/2010/main" val="24011280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screenshot of a cell phone&#10;&#10;Description automatically generated">
            <a:extLst>
              <a:ext uri="{FF2B5EF4-FFF2-40B4-BE49-F238E27FC236}">
                <a16:creationId xmlns:a16="http://schemas.microsoft.com/office/drawing/2014/main" id="{7595C81F-5BD2-1544-B1C7-FFC93950DE4D}"/>
              </a:ext>
            </a:extLst>
          </p:cNvPr>
          <p:cNvPicPr>
            <a:picLocks noChangeAspect="1"/>
          </p:cNvPicPr>
          <p:nvPr/>
        </p:nvPicPr>
        <p:blipFill>
          <a:blip r:embed="rId2"/>
          <a:stretch>
            <a:fillRect/>
          </a:stretch>
        </p:blipFill>
        <p:spPr>
          <a:xfrm>
            <a:off x="1876981" y="1224645"/>
            <a:ext cx="8093572" cy="5611134"/>
          </a:xfrm>
          <a:prstGeom prst="rect">
            <a:avLst/>
          </a:prstGeom>
        </p:spPr>
      </p:pic>
      <p:sp>
        <p:nvSpPr>
          <p:cNvPr id="2" name="Title 1">
            <a:extLst>
              <a:ext uri="{FF2B5EF4-FFF2-40B4-BE49-F238E27FC236}">
                <a16:creationId xmlns:a16="http://schemas.microsoft.com/office/drawing/2014/main" id="{34CFB2F3-C64B-9149-A1E8-AB8DD3D0880D}"/>
              </a:ext>
            </a:extLst>
          </p:cNvPr>
          <p:cNvSpPr>
            <a:spLocks noGrp="1"/>
          </p:cNvSpPr>
          <p:nvPr>
            <p:ph type="title"/>
          </p:nvPr>
        </p:nvSpPr>
        <p:spPr/>
        <p:txBody>
          <a:bodyPr>
            <a:normAutofit/>
          </a:bodyPr>
          <a:lstStyle/>
          <a:p>
            <a:r>
              <a:rPr lang="en-US" sz="3600" b="1" dirty="0"/>
              <a:t>Challenge </a:t>
            </a:r>
            <a:r>
              <a:rPr lang="en-US" sz="3600" b="1" dirty="0" err="1"/>
              <a:t>Ib</a:t>
            </a:r>
            <a:r>
              <a:rPr lang="en-US" sz="3600" b="1" dirty="0"/>
              <a:t>: How to… simulate </a:t>
            </a:r>
            <a:r>
              <a:rPr lang="en-US" sz="3600" b="1" dirty="0" err="1"/>
              <a:t>sc</a:t>
            </a:r>
            <a:r>
              <a:rPr lang="en-US" sz="3600" b="1" dirty="0"/>
              <a:t>-multi-omics data</a:t>
            </a:r>
          </a:p>
        </p:txBody>
      </p:sp>
      <p:sp>
        <p:nvSpPr>
          <p:cNvPr id="12" name="Rectangle 11">
            <a:extLst>
              <a:ext uri="{FF2B5EF4-FFF2-40B4-BE49-F238E27FC236}">
                <a16:creationId xmlns:a16="http://schemas.microsoft.com/office/drawing/2014/main" id="{2788B6E6-0209-2348-868C-65DE01092396}"/>
              </a:ext>
            </a:extLst>
          </p:cNvPr>
          <p:cNvSpPr/>
          <p:nvPr/>
        </p:nvSpPr>
        <p:spPr>
          <a:xfrm>
            <a:off x="10086989" y="5786279"/>
            <a:ext cx="1577676" cy="830997"/>
          </a:xfrm>
          <a:prstGeom prst="rect">
            <a:avLst/>
          </a:prstGeom>
        </p:spPr>
        <p:txBody>
          <a:bodyPr wrap="none">
            <a:spAutoFit/>
          </a:bodyPr>
          <a:lstStyle/>
          <a:p>
            <a:r>
              <a:rPr lang="en-US" sz="2400" dirty="0" err="1"/>
              <a:t>Arshi</a:t>
            </a:r>
            <a:r>
              <a:rPr lang="en-US" sz="2400" dirty="0"/>
              <a:t> Arora</a:t>
            </a:r>
          </a:p>
          <a:p>
            <a:r>
              <a:rPr lang="en-US" sz="2400" dirty="0"/>
              <a:t>MOSAIC</a:t>
            </a:r>
          </a:p>
        </p:txBody>
      </p:sp>
    </p:spTree>
    <p:extLst>
      <p:ext uri="{BB962C8B-B14F-4D97-AF65-F5344CB8AC3E}">
        <p14:creationId xmlns:p14="http://schemas.microsoft.com/office/powerpoint/2010/main" val="40925116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ECE4B720-800C-DA46-BC78-30D76D8E2CF2}"/>
              </a:ext>
            </a:extLst>
          </p:cNvPr>
          <p:cNvPicPr>
            <a:picLocks noChangeAspect="1"/>
          </p:cNvPicPr>
          <p:nvPr/>
        </p:nvPicPr>
        <p:blipFill rotWithShape="1">
          <a:blip r:embed="rId2"/>
          <a:srcRect b="54310"/>
          <a:stretch/>
        </p:blipFill>
        <p:spPr>
          <a:xfrm>
            <a:off x="1433711" y="1469572"/>
            <a:ext cx="9693410" cy="5192485"/>
          </a:xfrm>
          <a:prstGeom prst="rect">
            <a:avLst/>
          </a:prstGeom>
        </p:spPr>
      </p:pic>
      <p:sp>
        <p:nvSpPr>
          <p:cNvPr id="6" name="Title 1">
            <a:extLst>
              <a:ext uri="{FF2B5EF4-FFF2-40B4-BE49-F238E27FC236}">
                <a16:creationId xmlns:a16="http://schemas.microsoft.com/office/drawing/2014/main" id="{57F6B1A1-4DCA-BE46-81F2-4708653C0649}"/>
              </a:ext>
            </a:extLst>
          </p:cNvPr>
          <p:cNvSpPr>
            <a:spLocks noGrp="1"/>
          </p:cNvSpPr>
          <p:nvPr>
            <p:ph type="title"/>
          </p:nvPr>
        </p:nvSpPr>
        <p:spPr/>
        <p:txBody>
          <a:bodyPr>
            <a:normAutofit/>
          </a:bodyPr>
          <a:lstStyle/>
          <a:p>
            <a:r>
              <a:rPr lang="en-US" sz="3600" b="1" dirty="0"/>
              <a:t>Challenge </a:t>
            </a:r>
            <a:r>
              <a:rPr lang="en-US" sz="3600" b="1" dirty="0" err="1"/>
              <a:t>Ib</a:t>
            </a:r>
            <a:r>
              <a:rPr lang="en-US" sz="3600" b="1" dirty="0"/>
              <a:t>: How to… simulate </a:t>
            </a:r>
            <a:r>
              <a:rPr lang="en-US" sz="3600" b="1" dirty="0" err="1"/>
              <a:t>sc</a:t>
            </a:r>
            <a:r>
              <a:rPr lang="en-US" sz="3600" b="1" dirty="0"/>
              <a:t>-multi-omics data</a:t>
            </a:r>
          </a:p>
        </p:txBody>
      </p:sp>
      <p:sp>
        <p:nvSpPr>
          <p:cNvPr id="11" name="Rectangle 10">
            <a:extLst>
              <a:ext uri="{FF2B5EF4-FFF2-40B4-BE49-F238E27FC236}">
                <a16:creationId xmlns:a16="http://schemas.microsoft.com/office/drawing/2014/main" id="{38A5A54C-E8FC-FC4C-9F5B-033DF8B4AE3A}"/>
              </a:ext>
            </a:extLst>
          </p:cNvPr>
          <p:cNvSpPr/>
          <p:nvPr/>
        </p:nvSpPr>
        <p:spPr>
          <a:xfrm>
            <a:off x="6096000" y="4355592"/>
            <a:ext cx="4297971" cy="830997"/>
          </a:xfrm>
          <a:prstGeom prst="rect">
            <a:avLst/>
          </a:prstGeom>
        </p:spPr>
        <p:txBody>
          <a:bodyPr wrap="none">
            <a:spAutoFit/>
          </a:bodyPr>
          <a:lstStyle/>
          <a:p>
            <a:r>
              <a:rPr lang="en-AU" sz="2400" dirty="0"/>
              <a:t>Amrit Singh</a:t>
            </a:r>
          </a:p>
          <a:p>
            <a:r>
              <a:rPr lang="en-AU" sz="2400" dirty="0"/>
              <a:t>Singh </a:t>
            </a:r>
            <a:r>
              <a:rPr lang="en-AU" sz="2400" i="1" dirty="0"/>
              <a:t>et al.</a:t>
            </a:r>
            <a:r>
              <a:rPr lang="en-AU" sz="2400" dirty="0"/>
              <a:t> (2019) Bioinformatics</a:t>
            </a:r>
            <a:endParaRPr lang="en-US" sz="2400" dirty="0"/>
          </a:p>
        </p:txBody>
      </p:sp>
      <p:pic>
        <p:nvPicPr>
          <p:cNvPr id="12" name="Picture 11" descr="A picture containing food&#10;&#10;Description automatically generated">
            <a:extLst>
              <a:ext uri="{FF2B5EF4-FFF2-40B4-BE49-F238E27FC236}">
                <a16:creationId xmlns:a16="http://schemas.microsoft.com/office/drawing/2014/main" id="{B4629EA2-671A-3B43-BEC5-F3BA3E745C92}"/>
              </a:ext>
            </a:extLst>
          </p:cNvPr>
          <p:cNvPicPr>
            <a:picLocks noChangeAspect="1"/>
          </p:cNvPicPr>
          <p:nvPr/>
        </p:nvPicPr>
        <p:blipFill>
          <a:blip r:embed="rId3"/>
          <a:stretch>
            <a:fillRect/>
          </a:stretch>
        </p:blipFill>
        <p:spPr>
          <a:xfrm>
            <a:off x="6982548" y="5735656"/>
            <a:ext cx="1683055" cy="1152446"/>
          </a:xfrm>
          <a:prstGeom prst="rect">
            <a:avLst/>
          </a:prstGeom>
        </p:spPr>
      </p:pic>
      <p:sp>
        <p:nvSpPr>
          <p:cNvPr id="13" name="TextBox 12">
            <a:extLst>
              <a:ext uri="{FF2B5EF4-FFF2-40B4-BE49-F238E27FC236}">
                <a16:creationId xmlns:a16="http://schemas.microsoft.com/office/drawing/2014/main" id="{2FEB5917-0D74-6B42-A981-9BCD3E3CD2DB}"/>
              </a:ext>
            </a:extLst>
          </p:cNvPr>
          <p:cNvSpPr txBox="1"/>
          <p:nvPr/>
        </p:nvSpPr>
        <p:spPr>
          <a:xfrm>
            <a:off x="8681932" y="6064717"/>
            <a:ext cx="2139043" cy="461665"/>
          </a:xfrm>
          <a:prstGeom prst="rect">
            <a:avLst/>
          </a:prstGeom>
          <a:noFill/>
        </p:spPr>
        <p:txBody>
          <a:bodyPr wrap="square" rtlCol="0">
            <a:spAutoFit/>
          </a:bodyPr>
          <a:lstStyle/>
          <a:p>
            <a:r>
              <a:rPr lang="en-US" sz="2400" dirty="0" err="1"/>
              <a:t>sc</a:t>
            </a:r>
            <a:r>
              <a:rPr lang="en-US" sz="2400" dirty="0"/>
              <a:t>-multi-omics</a:t>
            </a:r>
          </a:p>
        </p:txBody>
      </p:sp>
      <p:sp>
        <p:nvSpPr>
          <p:cNvPr id="14" name="Rectangle 13">
            <a:extLst>
              <a:ext uri="{FF2B5EF4-FFF2-40B4-BE49-F238E27FC236}">
                <a16:creationId xmlns:a16="http://schemas.microsoft.com/office/drawing/2014/main" id="{EF89B970-3772-4E4C-A6AB-822CD925E138}"/>
              </a:ext>
            </a:extLst>
          </p:cNvPr>
          <p:cNvSpPr/>
          <p:nvPr/>
        </p:nvSpPr>
        <p:spPr>
          <a:xfrm>
            <a:off x="6096000" y="5367507"/>
            <a:ext cx="3111749" cy="523220"/>
          </a:xfrm>
          <a:prstGeom prst="rect">
            <a:avLst/>
          </a:prstGeom>
        </p:spPr>
        <p:txBody>
          <a:bodyPr wrap="none">
            <a:spAutoFit/>
          </a:bodyPr>
          <a:lstStyle/>
          <a:p>
            <a:r>
              <a:rPr lang="en-AU" sz="2800" b="1" dirty="0"/>
              <a:t>Potential outcome:</a:t>
            </a:r>
            <a:r>
              <a:rPr lang="en-AU" sz="2800" dirty="0"/>
              <a:t> </a:t>
            </a:r>
            <a:endParaRPr lang="en-US" sz="2800" dirty="0"/>
          </a:p>
        </p:txBody>
      </p:sp>
    </p:spTree>
    <p:extLst>
      <p:ext uri="{BB962C8B-B14F-4D97-AF65-F5344CB8AC3E}">
        <p14:creationId xmlns:p14="http://schemas.microsoft.com/office/powerpoint/2010/main" val="2666636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FB2F3-C64B-9149-A1E8-AB8DD3D0880D}"/>
              </a:ext>
            </a:extLst>
          </p:cNvPr>
          <p:cNvSpPr>
            <a:spLocks noGrp="1"/>
          </p:cNvSpPr>
          <p:nvPr>
            <p:ph type="title"/>
          </p:nvPr>
        </p:nvSpPr>
        <p:spPr/>
        <p:txBody>
          <a:bodyPr>
            <a:normAutofit/>
          </a:bodyPr>
          <a:lstStyle/>
          <a:p>
            <a:r>
              <a:rPr lang="en-US" b="1" dirty="0"/>
              <a:t>Challenge II: How to… performance metrics for </a:t>
            </a:r>
            <a:r>
              <a:rPr lang="en-US" b="1" dirty="0" err="1"/>
              <a:t>sc</a:t>
            </a:r>
            <a:r>
              <a:rPr lang="en-US" b="1" dirty="0"/>
              <a:t>-multi-omics methods benchmarking</a:t>
            </a:r>
          </a:p>
        </p:txBody>
      </p:sp>
      <p:pic>
        <p:nvPicPr>
          <p:cNvPr id="5" name="Content Placeholder 4" descr="A close up of a map&#10;&#10;Description automatically generated">
            <a:extLst>
              <a:ext uri="{FF2B5EF4-FFF2-40B4-BE49-F238E27FC236}">
                <a16:creationId xmlns:a16="http://schemas.microsoft.com/office/drawing/2014/main" id="{569B5FA9-D063-6749-9F00-6E85FBF447A0}"/>
              </a:ext>
            </a:extLst>
          </p:cNvPr>
          <p:cNvPicPr>
            <a:picLocks noGrp="1" noChangeAspect="1"/>
          </p:cNvPicPr>
          <p:nvPr>
            <p:ph idx="1"/>
          </p:nvPr>
        </p:nvPicPr>
        <p:blipFill>
          <a:blip r:embed="rId2"/>
          <a:stretch>
            <a:fillRect/>
          </a:stretch>
        </p:blipFill>
        <p:spPr>
          <a:xfrm>
            <a:off x="5040087" y="3316336"/>
            <a:ext cx="5937292" cy="3321947"/>
          </a:xfrm>
        </p:spPr>
      </p:pic>
      <p:pic>
        <p:nvPicPr>
          <p:cNvPr id="1028" name="Picture 4">
            <a:extLst>
              <a:ext uri="{FF2B5EF4-FFF2-40B4-BE49-F238E27FC236}">
                <a16:creationId xmlns:a16="http://schemas.microsoft.com/office/drawing/2014/main" id="{2A4AE724-A06C-2240-847E-306C3489E0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287" y="3552183"/>
            <a:ext cx="4114800" cy="30861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7F2CE7D-D935-9A4B-99EF-99CE6BD4DFA9}"/>
              </a:ext>
            </a:extLst>
          </p:cNvPr>
          <p:cNvSpPr/>
          <p:nvPr/>
        </p:nvSpPr>
        <p:spPr>
          <a:xfrm>
            <a:off x="772888" y="1855055"/>
            <a:ext cx="10363198" cy="1569660"/>
          </a:xfrm>
          <a:prstGeom prst="rect">
            <a:avLst/>
          </a:prstGeom>
        </p:spPr>
        <p:txBody>
          <a:bodyPr wrap="square">
            <a:spAutoFit/>
          </a:bodyPr>
          <a:lstStyle/>
          <a:p>
            <a:pPr marL="742950" lvl="1" indent="-285750" fontAlgn="base">
              <a:buFont typeface="Arial" panose="020B0604020202020204" pitchFamily="34" charset="0"/>
              <a:buChar char="•"/>
            </a:pPr>
            <a:r>
              <a:rPr lang="en-AU" sz="2400" dirty="0">
                <a:solidFill>
                  <a:srgbClr val="000000"/>
                </a:solidFill>
                <a:latin typeface="Arial" panose="020B0604020202020204" pitchFamily="34" charset="0"/>
              </a:rPr>
              <a:t>ARI/AWS/Silhouette for assessing recovery of cell types</a:t>
            </a:r>
          </a:p>
          <a:p>
            <a:pPr marL="742950" lvl="1" indent="-285750" fontAlgn="base">
              <a:buFont typeface="Arial" panose="020B0604020202020204" pitchFamily="34" charset="0"/>
              <a:buChar char="•"/>
            </a:pPr>
            <a:r>
              <a:rPr lang="en-AU" sz="2400" dirty="0">
                <a:solidFill>
                  <a:srgbClr val="000000"/>
                </a:solidFill>
                <a:latin typeface="Arial" panose="020B0604020202020204" pitchFamily="34" charset="0"/>
              </a:rPr>
              <a:t>Consistency vs biologically relevant (Mike Love)</a:t>
            </a:r>
          </a:p>
          <a:p>
            <a:pPr marL="742950" lvl="1" indent="-285750" fontAlgn="base">
              <a:buFont typeface="Arial" panose="020B0604020202020204" pitchFamily="34" charset="0"/>
              <a:buChar char="•"/>
            </a:pPr>
            <a:r>
              <a:rPr lang="en-AU" sz="2400" dirty="0">
                <a:solidFill>
                  <a:srgbClr val="000000"/>
                </a:solidFill>
                <a:latin typeface="Arial" panose="020B0604020202020204" pitchFamily="34" charset="0"/>
              </a:rPr>
              <a:t>Alignment of data you expect to be the same - variance between platforms (Lauren Hsu)</a:t>
            </a:r>
            <a:endParaRPr lang="en-AU" sz="2400" b="0" i="0" u="none" strike="noStrike"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16576075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C6428-F7F7-6045-B138-E9ED240B9375}"/>
              </a:ext>
            </a:extLst>
          </p:cNvPr>
          <p:cNvSpPr>
            <a:spLocks noGrp="1"/>
          </p:cNvSpPr>
          <p:nvPr>
            <p:ph type="title"/>
          </p:nvPr>
        </p:nvSpPr>
        <p:spPr/>
        <p:txBody>
          <a:bodyPr/>
          <a:lstStyle/>
          <a:p>
            <a:r>
              <a:rPr lang="en-US" b="1" dirty="0"/>
              <a:t>Challenge III: How to… package software + data to support benchmarking</a:t>
            </a:r>
            <a:endParaRPr lang="en-AU" dirty="0"/>
          </a:p>
        </p:txBody>
      </p:sp>
      <p:pic>
        <p:nvPicPr>
          <p:cNvPr id="6" name="Picture 5">
            <a:extLst>
              <a:ext uri="{FF2B5EF4-FFF2-40B4-BE49-F238E27FC236}">
                <a16:creationId xmlns:a16="http://schemas.microsoft.com/office/drawing/2014/main" id="{DDEBB4E1-4B42-B544-A694-4E4A255281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8516" y="1864662"/>
            <a:ext cx="1025780" cy="1179944"/>
          </a:xfrm>
          <a:prstGeom prst="rect">
            <a:avLst/>
          </a:prstGeom>
        </p:spPr>
      </p:pic>
      <p:pic>
        <p:nvPicPr>
          <p:cNvPr id="10" name="Content Placeholder 4" descr="A close up of a sign&#10;&#10;Description automatically generated">
            <a:extLst>
              <a:ext uri="{FF2B5EF4-FFF2-40B4-BE49-F238E27FC236}">
                <a16:creationId xmlns:a16="http://schemas.microsoft.com/office/drawing/2014/main" id="{A1091831-9693-9846-9994-97FB6E6EB660}"/>
              </a:ext>
            </a:extLst>
          </p:cNvPr>
          <p:cNvPicPr>
            <a:picLocks noChangeAspect="1"/>
          </p:cNvPicPr>
          <p:nvPr/>
        </p:nvPicPr>
        <p:blipFill>
          <a:blip r:embed="rId3"/>
          <a:stretch>
            <a:fillRect/>
          </a:stretch>
        </p:blipFill>
        <p:spPr>
          <a:xfrm>
            <a:off x="3962756" y="1690688"/>
            <a:ext cx="3711267" cy="3631167"/>
          </a:xfrm>
          <a:prstGeom prst="rect">
            <a:avLst/>
          </a:prstGeom>
        </p:spPr>
      </p:pic>
      <p:pic>
        <p:nvPicPr>
          <p:cNvPr id="11" name="Picture 10" descr="A picture containing food&#10;&#10;Description automatically generated">
            <a:extLst>
              <a:ext uri="{FF2B5EF4-FFF2-40B4-BE49-F238E27FC236}">
                <a16:creationId xmlns:a16="http://schemas.microsoft.com/office/drawing/2014/main" id="{11298364-9960-F544-8BDF-2600BA5C4250}"/>
              </a:ext>
            </a:extLst>
          </p:cNvPr>
          <p:cNvPicPr>
            <a:picLocks noChangeAspect="1"/>
          </p:cNvPicPr>
          <p:nvPr/>
        </p:nvPicPr>
        <p:blipFill>
          <a:blip r:embed="rId4"/>
          <a:stretch>
            <a:fillRect/>
          </a:stretch>
        </p:blipFill>
        <p:spPr>
          <a:xfrm>
            <a:off x="1547529" y="3582562"/>
            <a:ext cx="1403187" cy="960811"/>
          </a:xfrm>
          <a:prstGeom prst="rect">
            <a:avLst/>
          </a:prstGeom>
        </p:spPr>
      </p:pic>
      <p:sp>
        <p:nvSpPr>
          <p:cNvPr id="12" name="TextBox 11">
            <a:extLst>
              <a:ext uri="{FF2B5EF4-FFF2-40B4-BE49-F238E27FC236}">
                <a16:creationId xmlns:a16="http://schemas.microsoft.com/office/drawing/2014/main" id="{FA299C47-BD09-FA42-AB7B-BC80C67DEE0A}"/>
              </a:ext>
            </a:extLst>
          </p:cNvPr>
          <p:cNvSpPr txBox="1"/>
          <p:nvPr/>
        </p:nvSpPr>
        <p:spPr>
          <a:xfrm>
            <a:off x="669470" y="5562899"/>
            <a:ext cx="11070771" cy="954107"/>
          </a:xfrm>
          <a:prstGeom prst="rect">
            <a:avLst/>
          </a:prstGeom>
          <a:noFill/>
        </p:spPr>
        <p:txBody>
          <a:bodyPr wrap="square" rtlCol="0">
            <a:spAutoFit/>
          </a:bodyPr>
          <a:lstStyle/>
          <a:p>
            <a:r>
              <a:rPr lang="en-US" sz="2800" b="1" dirty="0"/>
              <a:t>Potential outcome:</a:t>
            </a:r>
            <a:r>
              <a:rPr lang="en-US" sz="2800" dirty="0"/>
              <a:t> Agree on data standards and common storage classes?</a:t>
            </a:r>
          </a:p>
          <a:p>
            <a:r>
              <a:rPr lang="en-US" sz="2800" dirty="0" err="1"/>
              <a:t>SingleCellMultiModal</a:t>
            </a:r>
            <a:r>
              <a:rPr lang="en-US" sz="2800" dirty="0"/>
              <a:t> / </a:t>
            </a:r>
            <a:r>
              <a:rPr lang="en-US" sz="2800" dirty="0" err="1"/>
              <a:t>SpatialExperiment</a:t>
            </a:r>
            <a:endParaRPr lang="en-US" sz="2800" dirty="0"/>
          </a:p>
        </p:txBody>
      </p:sp>
      <p:sp>
        <p:nvSpPr>
          <p:cNvPr id="13" name="TextBox 12">
            <a:extLst>
              <a:ext uri="{FF2B5EF4-FFF2-40B4-BE49-F238E27FC236}">
                <a16:creationId xmlns:a16="http://schemas.microsoft.com/office/drawing/2014/main" id="{90405181-5E75-0C45-888E-41157BFF6B87}"/>
              </a:ext>
            </a:extLst>
          </p:cNvPr>
          <p:cNvSpPr txBox="1"/>
          <p:nvPr/>
        </p:nvSpPr>
        <p:spPr>
          <a:xfrm>
            <a:off x="1547530" y="2813774"/>
            <a:ext cx="1403187" cy="461665"/>
          </a:xfrm>
          <a:prstGeom prst="rect">
            <a:avLst/>
          </a:prstGeom>
          <a:noFill/>
        </p:spPr>
        <p:txBody>
          <a:bodyPr wrap="square" rtlCol="0">
            <a:spAutoFit/>
          </a:bodyPr>
          <a:lstStyle/>
          <a:p>
            <a:r>
              <a:rPr lang="en-US" sz="2400" b="1" dirty="0"/>
              <a:t>Datasets</a:t>
            </a:r>
          </a:p>
        </p:txBody>
      </p:sp>
      <p:cxnSp>
        <p:nvCxnSpPr>
          <p:cNvPr id="15" name="Straight Arrow Connector 14">
            <a:extLst>
              <a:ext uri="{FF2B5EF4-FFF2-40B4-BE49-F238E27FC236}">
                <a16:creationId xmlns:a16="http://schemas.microsoft.com/office/drawing/2014/main" id="{19CD7C2C-4706-744A-91E5-837FEFDD0323}"/>
              </a:ext>
            </a:extLst>
          </p:cNvPr>
          <p:cNvCxnSpPr>
            <a:cxnSpLocks/>
          </p:cNvCxnSpPr>
          <p:nvPr/>
        </p:nvCxnSpPr>
        <p:spPr>
          <a:xfrm>
            <a:off x="2950717" y="3363961"/>
            <a:ext cx="657897" cy="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550010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4FBB1-56CF-CC49-9F33-69FE8AAF402D}"/>
              </a:ext>
            </a:extLst>
          </p:cNvPr>
          <p:cNvSpPr>
            <a:spLocks noGrp="1"/>
          </p:cNvSpPr>
          <p:nvPr>
            <p:ph type="title"/>
          </p:nvPr>
        </p:nvSpPr>
        <p:spPr/>
        <p:txBody>
          <a:bodyPr/>
          <a:lstStyle/>
          <a:p>
            <a:r>
              <a:rPr lang="en-US" b="1" dirty="0"/>
              <a:t>Session goals</a:t>
            </a:r>
          </a:p>
        </p:txBody>
      </p:sp>
      <p:sp>
        <p:nvSpPr>
          <p:cNvPr id="3" name="Content Placeholder 2">
            <a:extLst>
              <a:ext uri="{FF2B5EF4-FFF2-40B4-BE49-F238E27FC236}">
                <a16:creationId xmlns:a16="http://schemas.microsoft.com/office/drawing/2014/main" id="{B8273C1A-D39D-6E44-80AA-AE980F278E71}"/>
              </a:ext>
            </a:extLst>
          </p:cNvPr>
          <p:cNvSpPr>
            <a:spLocks noGrp="1"/>
          </p:cNvSpPr>
          <p:nvPr>
            <p:ph idx="1"/>
          </p:nvPr>
        </p:nvSpPr>
        <p:spPr>
          <a:xfrm>
            <a:off x="625926" y="1469571"/>
            <a:ext cx="11228614" cy="4707392"/>
          </a:xfrm>
        </p:spPr>
        <p:txBody>
          <a:bodyPr>
            <a:normAutofit fontScale="92500" lnSpcReduction="10000"/>
          </a:bodyPr>
          <a:lstStyle/>
          <a:p>
            <a:r>
              <a:rPr lang="en-US" b="1" dirty="0"/>
              <a:t>Establish performance benchmarks</a:t>
            </a:r>
            <a:r>
              <a:rPr lang="en-US" dirty="0"/>
              <a:t> and assessment standards for the multi-omics integration community</a:t>
            </a:r>
          </a:p>
          <a:p>
            <a:r>
              <a:rPr lang="en-AU" dirty="0"/>
              <a:t>Deliver </a:t>
            </a:r>
            <a:r>
              <a:rPr lang="en-AU" b="1" dirty="0"/>
              <a:t>open-source resources</a:t>
            </a:r>
            <a:r>
              <a:rPr lang="en-AU" dirty="0"/>
              <a:t> for multi-platform analysis with </a:t>
            </a:r>
            <a:r>
              <a:rPr lang="en-AU" u="sng" dirty="0"/>
              <a:t>common benchmark datasets</a:t>
            </a:r>
            <a:r>
              <a:rPr lang="en-AU" dirty="0"/>
              <a:t> to benchmark method performance</a:t>
            </a:r>
          </a:p>
          <a:p>
            <a:r>
              <a:rPr lang="en-AU" dirty="0"/>
              <a:t>Question for Hackathon participants. Tell us what your benchmarking plan would have involved? What were barriers they encountered (lack of time, poor results, no ‘ground truth anyway’?)</a:t>
            </a:r>
            <a:endParaRPr lang="en-US" dirty="0"/>
          </a:p>
          <a:p>
            <a:r>
              <a:rPr lang="en-US" b="1" dirty="0"/>
              <a:t>Challenge </a:t>
            </a:r>
            <a:r>
              <a:rPr lang="en-US" b="1" dirty="0" err="1"/>
              <a:t>Ia</a:t>
            </a:r>
            <a:r>
              <a:rPr lang="en-US" b="1" dirty="0"/>
              <a:t>: </a:t>
            </a:r>
            <a:r>
              <a:rPr lang="en-US" i="1" dirty="0"/>
              <a:t>How to… create new </a:t>
            </a:r>
            <a:r>
              <a:rPr lang="en-US" i="1" dirty="0" err="1"/>
              <a:t>sc</a:t>
            </a:r>
            <a:r>
              <a:rPr lang="en-US" i="1" dirty="0"/>
              <a:t>-multi-omics benchmark datasets</a:t>
            </a:r>
            <a:endParaRPr lang="en-US" dirty="0"/>
          </a:p>
          <a:p>
            <a:r>
              <a:rPr lang="en-US" b="1" dirty="0"/>
              <a:t>Challenge </a:t>
            </a:r>
            <a:r>
              <a:rPr lang="en-US" b="1" dirty="0" err="1"/>
              <a:t>Ib</a:t>
            </a:r>
            <a:r>
              <a:rPr lang="en-US" b="1" dirty="0"/>
              <a:t>: </a:t>
            </a:r>
            <a:r>
              <a:rPr lang="en-US" i="1" dirty="0"/>
              <a:t>How to… simulate </a:t>
            </a:r>
            <a:r>
              <a:rPr lang="en-US" i="1" dirty="0" err="1"/>
              <a:t>sc</a:t>
            </a:r>
            <a:r>
              <a:rPr lang="en-US" i="1" dirty="0"/>
              <a:t>-multi-omics data</a:t>
            </a:r>
          </a:p>
          <a:p>
            <a:r>
              <a:rPr lang="en-US" b="1" dirty="0"/>
              <a:t>Challenge II:  </a:t>
            </a:r>
            <a:r>
              <a:rPr lang="en-US" i="1" dirty="0"/>
              <a:t>How to… performance metrics for </a:t>
            </a:r>
            <a:r>
              <a:rPr lang="en-US" i="1" dirty="0" err="1"/>
              <a:t>sc</a:t>
            </a:r>
            <a:r>
              <a:rPr lang="en-US" i="1" dirty="0"/>
              <a:t>-multi-omics methods benchmarking</a:t>
            </a:r>
          </a:p>
          <a:p>
            <a:r>
              <a:rPr lang="en-US" b="1" dirty="0"/>
              <a:t>Challenge III: </a:t>
            </a:r>
            <a:r>
              <a:rPr lang="en-US" i="1" dirty="0"/>
              <a:t>How to… package software + data to support benchmarking</a:t>
            </a:r>
            <a:endParaRPr lang="en-AU" i="1" dirty="0"/>
          </a:p>
        </p:txBody>
      </p:sp>
    </p:spTree>
    <p:extLst>
      <p:ext uri="{BB962C8B-B14F-4D97-AF65-F5344CB8AC3E}">
        <p14:creationId xmlns:p14="http://schemas.microsoft.com/office/powerpoint/2010/main" val="1071855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1992" y="283480"/>
            <a:ext cx="8686254" cy="1325563"/>
          </a:xfrm>
        </p:spPr>
        <p:txBody>
          <a:bodyPr>
            <a:normAutofit/>
          </a:bodyPr>
          <a:lstStyle/>
          <a:p>
            <a:pPr algn="ctr"/>
            <a:r>
              <a:rPr lang="en-US" b="1" dirty="0"/>
              <a:t>What do you mean benchmarking? Data + Methods + Metrics</a:t>
            </a:r>
          </a:p>
        </p:txBody>
      </p:sp>
      <p:sp>
        <p:nvSpPr>
          <p:cNvPr id="3" name="Content Placeholder 2"/>
          <p:cNvSpPr>
            <a:spLocks noGrp="1"/>
          </p:cNvSpPr>
          <p:nvPr>
            <p:ph idx="1"/>
          </p:nvPr>
        </p:nvSpPr>
        <p:spPr>
          <a:xfrm>
            <a:off x="1051872" y="5192928"/>
            <a:ext cx="8015925" cy="444429"/>
          </a:xfrm>
        </p:spPr>
        <p:txBody>
          <a:bodyPr/>
          <a:lstStyle/>
          <a:p>
            <a:pPr marL="0" indent="0">
              <a:buNone/>
            </a:pPr>
            <a:r>
              <a:rPr lang="en-US" sz="2400" dirty="0"/>
              <a:t>Silver-standard 	    vs		             Gold-standard*</a:t>
            </a:r>
          </a:p>
        </p:txBody>
      </p:sp>
      <p:sp>
        <p:nvSpPr>
          <p:cNvPr id="6" name="TextBox 5"/>
          <p:cNvSpPr txBox="1"/>
          <p:nvPr/>
        </p:nvSpPr>
        <p:spPr>
          <a:xfrm>
            <a:off x="1073682" y="5667279"/>
            <a:ext cx="10251340" cy="954107"/>
          </a:xfrm>
          <a:prstGeom prst="rect">
            <a:avLst/>
          </a:prstGeom>
          <a:noFill/>
        </p:spPr>
        <p:txBody>
          <a:bodyPr wrap="square" rtlCol="0">
            <a:spAutoFit/>
          </a:bodyPr>
          <a:lstStyle/>
          <a:p>
            <a:r>
              <a:rPr lang="en-US" sz="1400" dirty="0" err="1"/>
              <a:t>Svensson</a:t>
            </a:r>
            <a:r>
              <a:rPr lang="en-US" sz="1400" dirty="0"/>
              <a:t> </a:t>
            </a:r>
            <a:r>
              <a:rPr lang="en-US" sz="1400" i="1" dirty="0"/>
              <a:t>et al.</a:t>
            </a:r>
            <a:r>
              <a:rPr lang="en-US" sz="1400" dirty="0"/>
              <a:t> (2017) Nat Methods; Wang </a:t>
            </a:r>
            <a:r>
              <a:rPr lang="en-US" sz="1400" i="1" dirty="0"/>
              <a:t>et al.</a:t>
            </a:r>
            <a:r>
              <a:rPr lang="en-US" sz="1400" dirty="0"/>
              <a:t> (2019) </a:t>
            </a:r>
            <a:r>
              <a:rPr lang="en-US" sz="1400" dirty="0" err="1"/>
              <a:t>bioRxiv</a:t>
            </a:r>
            <a:r>
              <a:rPr lang="en-US" sz="1400" dirty="0"/>
              <a:t>; Cole </a:t>
            </a:r>
            <a:r>
              <a:rPr lang="en-US" sz="1400" i="1" dirty="0"/>
              <a:t>et al. </a:t>
            </a:r>
            <a:r>
              <a:rPr lang="en-US" sz="1400" dirty="0"/>
              <a:t>(2019) Cell Systems; Zhang </a:t>
            </a:r>
            <a:r>
              <a:rPr lang="en-US" sz="1400" i="1" dirty="0"/>
              <a:t>et al. </a:t>
            </a:r>
            <a:r>
              <a:rPr lang="en-US" sz="1400" dirty="0"/>
              <a:t>(2017) </a:t>
            </a:r>
            <a:r>
              <a:rPr lang="en-US" sz="1400" dirty="0" err="1"/>
              <a:t>bioRxiv</a:t>
            </a:r>
            <a:r>
              <a:rPr lang="en-US" sz="1400" dirty="0"/>
              <a:t>; </a:t>
            </a:r>
          </a:p>
          <a:p>
            <a:r>
              <a:rPr lang="en-US" sz="1400" dirty="0" err="1"/>
              <a:t>Soneson</a:t>
            </a:r>
            <a:r>
              <a:rPr lang="en-US" sz="1400" dirty="0"/>
              <a:t> </a:t>
            </a:r>
            <a:r>
              <a:rPr lang="en-US" sz="1400" i="1" dirty="0"/>
              <a:t>et al. </a:t>
            </a:r>
            <a:r>
              <a:rPr lang="en-US" sz="1400" dirty="0"/>
              <a:t>(2018) Nat Methods; </a:t>
            </a:r>
            <a:r>
              <a:rPr lang="en-US" sz="1400" dirty="0" err="1"/>
              <a:t>Saelens</a:t>
            </a:r>
            <a:r>
              <a:rPr lang="en-US" sz="1400" dirty="0"/>
              <a:t> </a:t>
            </a:r>
            <a:r>
              <a:rPr lang="en-US" sz="1400" i="1" dirty="0"/>
              <a:t>et al.</a:t>
            </a:r>
            <a:r>
              <a:rPr lang="en-US" sz="1400" dirty="0"/>
              <a:t> (2019) Nat </a:t>
            </a:r>
            <a:r>
              <a:rPr lang="en-US" sz="1400" dirty="0" err="1"/>
              <a:t>Biotechnol</a:t>
            </a:r>
            <a:r>
              <a:rPr lang="en-US" sz="1400" dirty="0"/>
              <a:t>; </a:t>
            </a:r>
          </a:p>
          <a:p>
            <a:r>
              <a:rPr lang="en-US" sz="1400" dirty="0"/>
              <a:t>*Freytag </a:t>
            </a:r>
            <a:r>
              <a:rPr lang="en-US" sz="1400" i="1" dirty="0"/>
              <a:t>et al.</a:t>
            </a:r>
            <a:r>
              <a:rPr lang="en-US" sz="1400" dirty="0"/>
              <a:t> (2018) F1000Res</a:t>
            </a:r>
          </a:p>
          <a:p>
            <a:r>
              <a:rPr lang="en-US" sz="1400" dirty="0"/>
              <a:t>^</a:t>
            </a:r>
            <a:r>
              <a:rPr lang="en-US" sz="1400" dirty="0" err="1"/>
              <a:t>Zappia</a:t>
            </a:r>
            <a:r>
              <a:rPr lang="en-US" sz="1400" dirty="0"/>
              <a:t> </a:t>
            </a:r>
            <a:r>
              <a:rPr lang="en-US" sz="1400" i="1" dirty="0"/>
              <a:t>et al.</a:t>
            </a:r>
            <a:r>
              <a:rPr lang="en-US" sz="1400" dirty="0"/>
              <a:t> (2017) Genome Biol </a:t>
            </a:r>
            <a:r>
              <a:rPr lang="en-AU" sz="1400" dirty="0">
                <a:hlinkClick r:id="rId3"/>
              </a:rPr>
              <a:t>https://www.bioconductor.org/packages/splatter</a:t>
            </a:r>
            <a:endParaRPr lang="en-US" sz="1400" dirty="0"/>
          </a:p>
        </p:txBody>
      </p:sp>
      <p:pic>
        <p:nvPicPr>
          <p:cNvPr id="7" name="Picture 6"/>
          <p:cNvPicPr>
            <a:picLocks noChangeAspect="1"/>
          </p:cNvPicPr>
          <p:nvPr/>
        </p:nvPicPr>
        <p:blipFill rotWithShape="1">
          <a:blip r:embed="rId4"/>
          <a:srcRect b="46286"/>
          <a:stretch/>
        </p:blipFill>
        <p:spPr>
          <a:xfrm>
            <a:off x="8053003" y="2067239"/>
            <a:ext cx="1471451" cy="865727"/>
          </a:xfrm>
          <a:prstGeom prst="rect">
            <a:avLst/>
          </a:prstGeom>
        </p:spPr>
      </p:pic>
      <p:sp>
        <p:nvSpPr>
          <p:cNvPr id="8" name="TextBox 7"/>
          <p:cNvSpPr txBox="1"/>
          <p:nvPr/>
        </p:nvSpPr>
        <p:spPr>
          <a:xfrm>
            <a:off x="7910770" y="1728644"/>
            <a:ext cx="1590564" cy="369332"/>
          </a:xfrm>
          <a:prstGeom prst="rect">
            <a:avLst/>
          </a:prstGeom>
          <a:noFill/>
        </p:spPr>
        <p:txBody>
          <a:bodyPr wrap="none" rtlCol="0">
            <a:spAutoFit/>
          </a:bodyPr>
          <a:lstStyle/>
          <a:p>
            <a:r>
              <a:rPr lang="en-US" dirty="0"/>
              <a:t>Simulated data</a:t>
            </a:r>
          </a:p>
        </p:txBody>
      </p:sp>
      <p:pic>
        <p:nvPicPr>
          <p:cNvPr id="9" name="Picture 8"/>
          <p:cNvPicPr>
            <a:picLocks noChangeAspect="1"/>
          </p:cNvPicPr>
          <p:nvPr/>
        </p:nvPicPr>
        <p:blipFill>
          <a:blip r:embed="rId5"/>
          <a:stretch>
            <a:fillRect/>
          </a:stretch>
        </p:blipFill>
        <p:spPr>
          <a:xfrm>
            <a:off x="1597336" y="2097976"/>
            <a:ext cx="1169258" cy="1025849"/>
          </a:xfrm>
          <a:prstGeom prst="rect">
            <a:avLst/>
          </a:prstGeom>
        </p:spPr>
      </p:pic>
      <p:sp>
        <p:nvSpPr>
          <p:cNvPr id="10" name="TextBox 9"/>
          <p:cNvSpPr txBox="1"/>
          <p:nvPr/>
        </p:nvSpPr>
        <p:spPr>
          <a:xfrm>
            <a:off x="1574935" y="1728644"/>
            <a:ext cx="1161536" cy="369332"/>
          </a:xfrm>
          <a:prstGeom prst="rect">
            <a:avLst/>
          </a:prstGeom>
          <a:noFill/>
        </p:spPr>
        <p:txBody>
          <a:bodyPr wrap="none" rtlCol="0">
            <a:spAutoFit/>
          </a:bodyPr>
          <a:lstStyle/>
          <a:p>
            <a:r>
              <a:rPr lang="en-US" dirty="0"/>
              <a:t>'Real’ data</a:t>
            </a:r>
          </a:p>
        </p:txBody>
      </p:sp>
      <p:sp>
        <p:nvSpPr>
          <p:cNvPr id="11" name="Rectangle 10"/>
          <p:cNvSpPr/>
          <p:nvPr/>
        </p:nvSpPr>
        <p:spPr>
          <a:xfrm>
            <a:off x="1693875" y="3240617"/>
            <a:ext cx="1401519" cy="2738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13896" y="3188267"/>
            <a:ext cx="1339736" cy="369332"/>
          </a:xfrm>
          <a:prstGeom prst="rect">
            <a:avLst/>
          </a:prstGeom>
          <a:noFill/>
        </p:spPr>
        <p:txBody>
          <a:bodyPr wrap="square" rtlCol="0">
            <a:spAutoFit/>
          </a:bodyPr>
          <a:lstStyle/>
          <a:p>
            <a:r>
              <a:rPr lang="en-US" dirty="0"/>
              <a:t>Complexity</a:t>
            </a:r>
          </a:p>
        </p:txBody>
      </p:sp>
      <p:sp>
        <p:nvSpPr>
          <p:cNvPr id="13" name="TextBox 12"/>
          <p:cNvSpPr txBox="1"/>
          <p:nvPr/>
        </p:nvSpPr>
        <p:spPr>
          <a:xfrm>
            <a:off x="225736" y="3718848"/>
            <a:ext cx="1608381" cy="369332"/>
          </a:xfrm>
          <a:prstGeom prst="rect">
            <a:avLst/>
          </a:prstGeom>
          <a:noFill/>
        </p:spPr>
        <p:txBody>
          <a:bodyPr wrap="square" rtlCol="0">
            <a:spAutoFit/>
          </a:bodyPr>
          <a:lstStyle/>
          <a:p>
            <a:r>
              <a:rPr lang="en-US" dirty="0"/>
              <a:t>Ground truth</a:t>
            </a:r>
          </a:p>
        </p:txBody>
      </p:sp>
      <p:sp>
        <p:nvSpPr>
          <p:cNvPr id="14" name="Rectangle 13"/>
          <p:cNvSpPr/>
          <p:nvPr/>
        </p:nvSpPr>
        <p:spPr>
          <a:xfrm>
            <a:off x="1693874" y="3766593"/>
            <a:ext cx="450421" cy="2619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a:cxnSpLocks/>
          </p:cNvCxnSpPr>
          <p:nvPr/>
        </p:nvCxnSpPr>
        <p:spPr>
          <a:xfrm>
            <a:off x="1693874" y="3123825"/>
            <a:ext cx="0" cy="15759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8865787" y="3809059"/>
            <a:ext cx="1401519" cy="2738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7363996" y="3247584"/>
            <a:ext cx="1339736" cy="369332"/>
          </a:xfrm>
          <a:prstGeom prst="rect">
            <a:avLst/>
          </a:prstGeom>
          <a:noFill/>
        </p:spPr>
        <p:txBody>
          <a:bodyPr wrap="square" rtlCol="0">
            <a:spAutoFit/>
          </a:bodyPr>
          <a:lstStyle/>
          <a:p>
            <a:r>
              <a:rPr lang="en-US" dirty="0"/>
              <a:t>Complexity</a:t>
            </a:r>
          </a:p>
        </p:txBody>
      </p:sp>
      <p:sp>
        <p:nvSpPr>
          <p:cNvPr id="19" name="TextBox 18"/>
          <p:cNvSpPr txBox="1"/>
          <p:nvPr/>
        </p:nvSpPr>
        <p:spPr>
          <a:xfrm>
            <a:off x="7375836" y="3766593"/>
            <a:ext cx="1608381" cy="369332"/>
          </a:xfrm>
          <a:prstGeom prst="rect">
            <a:avLst/>
          </a:prstGeom>
          <a:noFill/>
        </p:spPr>
        <p:txBody>
          <a:bodyPr wrap="square" rtlCol="0">
            <a:spAutoFit/>
          </a:bodyPr>
          <a:lstStyle/>
          <a:p>
            <a:r>
              <a:rPr lang="en-US" dirty="0"/>
              <a:t>Ground truth</a:t>
            </a:r>
          </a:p>
        </p:txBody>
      </p:sp>
      <p:sp>
        <p:nvSpPr>
          <p:cNvPr id="20" name="Rectangle 19"/>
          <p:cNvSpPr/>
          <p:nvPr/>
        </p:nvSpPr>
        <p:spPr>
          <a:xfrm>
            <a:off x="8855382" y="3294209"/>
            <a:ext cx="450421" cy="2619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a:cxnSpLocks/>
          </p:cNvCxnSpPr>
          <p:nvPr/>
        </p:nvCxnSpPr>
        <p:spPr>
          <a:xfrm>
            <a:off x="8843974" y="3171570"/>
            <a:ext cx="0" cy="152821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4074695" y="2742538"/>
            <a:ext cx="2895600" cy="0"/>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5495659" y="3294208"/>
            <a:ext cx="600342" cy="27952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4015678" y="3230279"/>
            <a:ext cx="1608381" cy="369332"/>
          </a:xfrm>
          <a:prstGeom prst="rect">
            <a:avLst/>
          </a:prstGeom>
          <a:noFill/>
        </p:spPr>
        <p:txBody>
          <a:bodyPr wrap="square" rtlCol="0">
            <a:spAutoFit/>
          </a:bodyPr>
          <a:lstStyle/>
          <a:p>
            <a:r>
              <a:rPr lang="en-US" dirty="0"/>
              <a:t>Complexity</a:t>
            </a:r>
          </a:p>
        </p:txBody>
      </p:sp>
      <p:sp>
        <p:nvSpPr>
          <p:cNvPr id="27" name="TextBox 26"/>
          <p:cNvSpPr txBox="1"/>
          <p:nvPr/>
        </p:nvSpPr>
        <p:spPr>
          <a:xfrm>
            <a:off x="4027519" y="3772440"/>
            <a:ext cx="1608381" cy="369332"/>
          </a:xfrm>
          <a:prstGeom prst="rect">
            <a:avLst/>
          </a:prstGeom>
          <a:noFill/>
        </p:spPr>
        <p:txBody>
          <a:bodyPr wrap="square" rtlCol="0">
            <a:spAutoFit/>
          </a:bodyPr>
          <a:lstStyle/>
          <a:p>
            <a:r>
              <a:rPr lang="en-US" dirty="0"/>
              <a:t>Ground truth</a:t>
            </a:r>
          </a:p>
        </p:txBody>
      </p:sp>
      <p:sp>
        <p:nvSpPr>
          <p:cNvPr id="28" name="Rectangle 27"/>
          <p:cNvSpPr/>
          <p:nvPr/>
        </p:nvSpPr>
        <p:spPr>
          <a:xfrm>
            <a:off x="5495657" y="3820184"/>
            <a:ext cx="1060439" cy="27952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p:cNvCxnSpPr>
            <a:cxnSpLocks/>
          </p:cNvCxnSpPr>
          <p:nvPr/>
        </p:nvCxnSpPr>
        <p:spPr>
          <a:xfrm>
            <a:off x="5495657" y="3177417"/>
            <a:ext cx="0" cy="15223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Left Brace 14">
            <a:extLst>
              <a:ext uri="{FF2B5EF4-FFF2-40B4-BE49-F238E27FC236}">
                <a16:creationId xmlns:a16="http://schemas.microsoft.com/office/drawing/2014/main" id="{73766486-9C53-864A-B534-9F381E132A80}"/>
              </a:ext>
            </a:extLst>
          </p:cNvPr>
          <p:cNvSpPr/>
          <p:nvPr/>
        </p:nvSpPr>
        <p:spPr>
          <a:xfrm rot="16200000">
            <a:off x="7461004" y="2803057"/>
            <a:ext cx="214693" cy="4459001"/>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0" name="Picture 29" descr="A picture containing food&#10;&#10;Description automatically generated">
            <a:extLst>
              <a:ext uri="{FF2B5EF4-FFF2-40B4-BE49-F238E27FC236}">
                <a16:creationId xmlns:a16="http://schemas.microsoft.com/office/drawing/2014/main" id="{76C6478F-D27C-104A-9F76-ED710BB063A0}"/>
              </a:ext>
            </a:extLst>
          </p:cNvPr>
          <p:cNvPicPr>
            <a:picLocks noChangeAspect="1"/>
          </p:cNvPicPr>
          <p:nvPr/>
        </p:nvPicPr>
        <p:blipFill>
          <a:blip r:embed="rId6"/>
          <a:stretch>
            <a:fillRect/>
          </a:stretch>
        </p:blipFill>
        <p:spPr>
          <a:xfrm>
            <a:off x="9696204" y="1832209"/>
            <a:ext cx="1683055" cy="1152446"/>
          </a:xfrm>
          <a:prstGeom prst="rect">
            <a:avLst/>
          </a:prstGeom>
        </p:spPr>
      </p:pic>
      <p:sp>
        <p:nvSpPr>
          <p:cNvPr id="32" name="TextBox 31">
            <a:extLst>
              <a:ext uri="{FF2B5EF4-FFF2-40B4-BE49-F238E27FC236}">
                <a16:creationId xmlns:a16="http://schemas.microsoft.com/office/drawing/2014/main" id="{B7043DA7-EDBD-8249-9A5F-C8A72D4C95A0}"/>
              </a:ext>
            </a:extLst>
          </p:cNvPr>
          <p:cNvSpPr txBox="1"/>
          <p:nvPr/>
        </p:nvSpPr>
        <p:spPr>
          <a:xfrm>
            <a:off x="4765370" y="1731144"/>
            <a:ext cx="1345689" cy="369332"/>
          </a:xfrm>
          <a:prstGeom prst="rect">
            <a:avLst/>
          </a:prstGeom>
          <a:noFill/>
        </p:spPr>
        <p:txBody>
          <a:bodyPr wrap="none" rtlCol="0">
            <a:spAutoFit/>
          </a:bodyPr>
          <a:lstStyle/>
          <a:p>
            <a:r>
              <a:rPr lang="en-US" dirty="0"/>
              <a:t>Control data</a:t>
            </a:r>
          </a:p>
        </p:txBody>
      </p:sp>
      <p:sp>
        <p:nvSpPr>
          <p:cNvPr id="5" name="Rectangle 4">
            <a:extLst>
              <a:ext uri="{FF2B5EF4-FFF2-40B4-BE49-F238E27FC236}">
                <a16:creationId xmlns:a16="http://schemas.microsoft.com/office/drawing/2014/main" id="{92809A8B-9BEC-EF4F-B2A9-705AB0EE3836}"/>
              </a:ext>
            </a:extLst>
          </p:cNvPr>
          <p:cNvSpPr/>
          <p:nvPr/>
        </p:nvSpPr>
        <p:spPr>
          <a:xfrm flipH="1">
            <a:off x="11250633" y="1787035"/>
            <a:ext cx="217429" cy="369332"/>
          </a:xfrm>
          <a:prstGeom prst="rect">
            <a:avLst/>
          </a:prstGeom>
        </p:spPr>
        <p:txBody>
          <a:bodyPr wrap="square">
            <a:spAutoFit/>
          </a:bodyPr>
          <a:lstStyle/>
          <a:p>
            <a:r>
              <a:rPr lang="en-US" dirty="0"/>
              <a:t>^</a:t>
            </a:r>
          </a:p>
        </p:txBody>
      </p:sp>
      <p:sp>
        <p:nvSpPr>
          <p:cNvPr id="34" name="Rectangle 33">
            <a:extLst>
              <a:ext uri="{FF2B5EF4-FFF2-40B4-BE49-F238E27FC236}">
                <a16:creationId xmlns:a16="http://schemas.microsoft.com/office/drawing/2014/main" id="{F07BC7FE-0D46-2A4F-BCF6-5D23749E5FF9}"/>
              </a:ext>
            </a:extLst>
          </p:cNvPr>
          <p:cNvSpPr/>
          <p:nvPr/>
        </p:nvSpPr>
        <p:spPr>
          <a:xfrm>
            <a:off x="1715643" y="4274771"/>
            <a:ext cx="1401519" cy="2738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3CA872BA-5D61-9C48-8C84-3FA4D5DB1A57}"/>
              </a:ext>
            </a:extLst>
          </p:cNvPr>
          <p:cNvSpPr txBox="1"/>
          <p:nvPr/>
        </p:nvSpPr>
        <p:spPr>
          <a:xfrm>
            <a:off x="219335" y="4238744"/>
            <a:ext cx="1339736" cy="646331"/>
          </a:xfrm>
          <a:prstGeom prst="rect">
            <a:avLst/>
          </a:prstGeom>
          <a:noFill/>
        </p:spPr>
        <p:txBody>
          <a:bodyPr wrap="square" rtlCol="0">
            <a:spAutoFit/>
          </a:bodyPr>
          <a:lstStyle/>
          <a:p>
            <a:r>
              <a:rPr lang="en-US" dirty="0"/>
              <a:t>Biological information</a:t>
            </a:r>
          </a:p>
        </p:txBody>
      </p:sp>
      <p:sp>
        <p:nvSpPr>
          <p:cNvPr id="37" name="Rectangle 36">
            <a:extLst>
              <a:ext uri="{FF2B5EF4-FFF2-40B4-BE49-F238E27FC236}">
                <a16:creationId xmlns:a16="http://schemas.microsoft.com/office/drawing/2014/main" id="{E63C084E-E1A6-4F42-93F1-9DDD20F009F4}"/>
              </a:ext>
            </a:extLst>
          </p:cNvPr>
          <p:cNvSpPr/>
          <p:nvPr/>
        </p:nvSpPr>
        <p:spPr>
          <a:xfrm>
            <a:off x="5525707" y="4312867"/>
            <a:ext cx="385227" cy="27850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7BB3D749-6ED6-5F4E-B09B-061CF3B99E0D}"/>
              </a:ext>
            </a:extLst>
          </p:cNvPr>
          <p:cNvSpPr txBox="1"/>
          <p:nvPr/>
        </p:nvSpPr>
        <p:spPr>
          <a:xfrm>
            <a:off x="4013070" y="4276841"/>
            <a:ext cx="1339736" cy="646331"/>
          </a:xfrm>
          <a:prstGeom prst="rect">
            <a:avLst/>
          </a:prstGeom>
          <a:noFill/>
        </p:spPr>
        <p:txBody>
          <a:bodyPr wrap="square" rtlCol="0">
            <a:spAutoFit/>
          </a:bodyPr>
          <a:lstStyle/>
          <a:p>
            <a:r>
              <a:rPr lang="en-US" dirty="0"/>
              <a:t>Biological information</a:t>
            </a:r>
          </a:p>
        </p:txBody>
      </p:sp>
      <p:sp>
        <p:nvSpPr>
          <p:cNvPr id="40" name="Rectangle 39">
            <a:extLst>
              <a:ext uri="{FF2B5EF4-FFF2-40B4-BE49-F238E27FC236}">
                <a16:creationId xmlns:a16="http://schemas.microsoft.com/office/drawing/2014/main" id="{371D4F24-32F0-3F41-A3EE-3BACD84697DF}"/>
              </a:ext>
            </a:extLst>
          </p:cNvPr>
          <p:cNvSpPr/>
          <p:nvPr/>
        </p:nvSpPr>
        <p:spPr>
          <a:xfrm>
            <a:off x="8862228" y="4301977"/>
            <a:ext cx="126522" cy="28939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5B32EAE4-7C7B-1844-9BCC-9A09B7E0A9DA}"/>
              </a:ext>
            </a:extLst>
          </p:cNvPr>
          <p:cNvSpPr txBox="1"/>
          <p:nvPr/>
        </p:nvSpPr>
        <p:spPr>
          <a:xfrm>
            <a:off x="7382248" y="4265951"/>
            <a:ext cx="1339736" cy="646331"/>
          </a:xfrm>
          <a:prstGeom prst="rect">
            <a:avLst/>
          </a:prstGeom>
          <a:noFill/>
        </p:spPr>
        <p:txBody>
          <a:bodyPr wrap="square" rtlCol="0">
            <a:spAutoFit/>
          </a:bodyPr>
          <a:lstStyle/>
          <a:p>
            <a:r>
              <a:rPr lang="en-US" dirty="0"/>
              <a:t>Biological information</a:t>
            </a:r>
          </a:p>
        </p:txBody>
      </p:sp>
      <p:pic>
        <p:nvPicPr>
          <p:cNvPr id="42" name="Picture 41">
            <a:extLst>
              <a:ext uri="{FF2B5EF4-FFF2-40B4-BE49-F238E27FC236}">
                <a16:creationId xmlns:a16="http://schemas.microsoft.com/office/drawing/2014/main" id="{F37A3BD5-56FF-7440-8FD6-B47738BB27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44362" y="1795843"/>
            <a:ext cx="823467" cy="823467"/>
          </a:xfrm>
          <a:prstGeom prst="rect">
            <a:avLst/>
          </a:prstGeom>
        </p:spPr>
      </p:pic>
    </p:spTree>
    <p:extLst>
      <p:ext uri="{BB962C8B-B14F-4D97-AF65-F5344CB8AC3E}">
        <p14:creationId xmlns:p14="http://schemas.microsoft.com/office/powerpoint/2010/main" val="3195849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7"/>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8"/>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4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
                                            <p:txEl>
                                              <p:pRg st="0" end="0"/>
                                            </p:txEl>
                                          </p:spTgt>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5"/>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6"/>
                                        </p:tgtEl>
                                        <p:attrNameLst>
                                          <p:attrName>style.visibility</p:attrName>
                                        </p:attrNameLst>
                                      </p:cBhvr>
                                      <p:to>
                                        <p:strVal val="visible"/>
                                      </p:to>
                                    </p:set>
                                  </p:childTnLst>
                                </p:cTn>
                              </p:par>
                              <p:par>
                                <p:cTn id="79" presetID="1" presetClass="entr" presetSubtype="0" fill="hold" grpId="1" nodeType="withEffect">
                                  <p:stCondLst>
                                    <p:cond delay="0"/>
                                  </p:stCondLst>
                                  <p:childTnLst>
                                    <p:set>
                                      <p:cBhvr>
                                        <p:cTn id="8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6" grpId="0"/>
      <p:bldP spid="8" grpId="0"/>
      <p:bldP spid="10" grpId="0"/>
      <p:bldP spid="11" grpId="0" animBg="1"/>
      <p:bldP spid="12" grpId="0"/>
      <p:bldP spid="13" grpId="0"/>
      <p:bldP spid="14" grpId="0" animBg="1"/>
      <p:bldP spid="17" grpId="0" animBg="1"/>
      <p:bldP spid="18" grpId="0"/>
      <p:bldP spid="19" grpId="0"/>
      <p:bldP spid="20" grpId="0" animBg="1"/>
      <p:bldP spid="25" grpId="0" animBg="1"/>
      <p:bldP spid="26" grpId="0"/>
      <p:bldP spid="27" grpId="0"/>
      <p:bldP spid="28" grpId="0" animBg="1"/>
      <p:bldP spid="15" grpId="0" animBg="1"/>
      <p:bldP spid="32" grpId="0"/>
      <p:bldP spid="5" grpId="0"/>
      <p:bldP spid="34" grpId="0" animBg="1"/>
      <p:bldP spid="35" grpId="0"/>
      <p:bldP spid="37" grpId="0" animBg="1"/>
      <p:bldP spid="38" grpId="0"/>
      <p:bldP spid="40" grpId="0" animBg="1"/>
      <p:bldP spid="4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4C39E-654E-724E-B657-B9FE7160E136}"/>
              </a:ext>
            </a:extLst>
          </p:cNvPr>
          <p:cNvSpPr>
            <a:spLocks noGrp="1"/>
          </p:cNvSpPr>
          <p:nvPr>
            <p:ph type="title"/>
          </p:nvPr>
        </p:nvSpPr>
        <p:spPr>
          <a:xfrm>
            <a:off x="838199" y="365125"/>
            <a:ext cx="11146972" cy="1325563"/>
          </a:xfrm>
        </p:spPr>
        <p:txBody>
          <a:bodyPr>
            <a:normAutofit/>
          </a:bodyPr>
          <a:lstStyle/>
          <a:p>
            <a:r>
              <a:rPr lang="en-US" sz="3600" b="1" dirty="0"/>
              <a:t>Challenge </a:t>
            </a:r>
            <a:r>
              <a:rPr lang="en-US" sz="3600" b="1" dirty="0" err="1"/>
              <a:t>Ia</a:t>
            </a:r>
            <a:r>
              <a:rPr lang="en-US" sz="3600" b="1" dirty="0"/>
              <a:t>: How to… create new </a:t>
            </a:r>
            <a:r>
              <a:rPr lang="en-US" sz="3600" b="1" dirty="0" err="1"/>
              <a:t>sc</a:t>
            </a:r>
            <a:r>
              <a:rPr lang="en-US" sz="3600" b="1" dirty="0"/>
              <a:t>-multi-omics benchmark datasets</a:t>
            </a:r>
          </a:p>
        </p:txBody>
      </p:sp>
      <p:sp>
        <p:nvSpPr>
          <p:cNvPr id="3" name="Content Placeholder 2">
            <a:extLst>
              <a:ext uri="{FF2B5EF4-FFF2-40B4-BE49-F238E27FC236}">
                <a16:creationId xmlns:a16="http://schemas.microsoft.com/office/drawing/2014/main" id="{B397DC87-A009-AF47-8EEB-0F80A2CD600A}"/>
              </a:ext>
            </a:extLst>
          </p:cNvPr>
          <p:cNvSpPr>
            <a:spLocks noGrp="1"/>
          </p:cNvSpPr>
          <p:nvPr>
            <p:ph idx="1"/>
          </p:nvPr>
        </p:nvSpPr>
        <p:spPr/>
        <p:txBody>
          <a:bodyPr>
            <a:normAutofit/>
          </a:bodyPr>
          <a:lstStyle/>
          <a:p>
            <a:r>
              <a:rPr lang="en-US" dirty="0"/>
              <a:t>If you had </a:t>
            </a:r>
            <a:r>
              <a:rPr lang="en-US" b="1" dirty="0"/>
              <a:t>$$$$$</a:t>
            </a:r>
            <a:r>
              <a:rPr lang="en-US" dirty="0"/>
              <a:t> </a:t>
            </a:r>
            <a:r>
              <a:rPr lang="en-AU" dirty="0"/>
              <a:t>what experiment would you generate to help with multi-omics benchmarking? </a:t>
            </a:r>
          </a:p>
          <a:p>
            <a:pPr marL="0" indent="0">
              <a:buNone/>
            </a:pPr>
            <a:r>
              <a:rPr lang="en-AU" dirty="0"/>
              <a:t>  For inspiration, look to the gene expression literature:</a:t>
            </a:r>
          </a:p>
          <a:p>
            <a:pPr lvl="1"/>
            <a:r>
              <a:rPr lang="en-AU" dirty="0"/>
              <a:t>3 main strategies used in control experiments designs for gene expression: spike-in (ERCCs, SIRVs, sequins), dilution series, mixtures</a:t>
            </a:r>
          </a:p>
          <a:p>
            <a:pPr lvl="1"/>
            <a:r>
              <a:rPr lang="en-AU" dirty="0"/>
              <a:t>For </a:t>
            </a:r>
            <a:r>
              <a:rPr lang="en-AU" dirty="0" err="1"/>
              <a:t>scRNA</a:t>
            </a:r>
            <a:r>
              <a:rPr lang="en-AU" dirty="0"/>
              <a:t>-seq various groups have used cell mixtures with known inputs and created reference samples with baked-in structure that is profiled by different protocols and used to compare technologies and analysis methods (Tian </a:t>
            </a:r>
            <a:r>
              <a:rPr lang="en-AU" i="1" dirty="0"/>
              <a:t>et al.</a:t>
            </a:r>
            <a:r>
              <a:rPr lang="en-AU" dirty="0"/>
              <a:t> (2019) Nat Methods; </a:t>
            </a:r>
            <a:r>
              <a:rPr lang="en-AU" dirty="0" err="1"/>
              <a:t>Mereu</a:t>
            </a:r>
            <a:r>
              <a:rPr lang="en-AU" dirty="0"/>
              <a:t> et al. (2020) Nat </a:t>
            </a:r>
            <a:r>
              <a:rPr lang="en-AU" dirty="0" err="1"/>
              <a:t>Biotechnol</a:t>
            </a:r>
            <a:r>
              <a:rPr lang="en-AU" dirty="0"/>
              <a:t>; Ding et al. (2019) </a:t>
            </a:r>
            <a:r>
              <a:rPr lang="en-AU" dirty="0" err="1"/>
              <a:t>bioRxiv</a:t>
            </a:r>
            <a:r>
              <a:rPr lang="en-AU" dirty="0"/>
              <a:t>)</a:t>
            </a:r>
          </a:p>
        </p:txBody>
      </p:sp>
    </p:spTree>
    <p:extLst>
      <p:ext uri="{BB962C8B-B14F-4D97-AF65-F5344CB8AC3E}">
        <p14:creationId xmlns:p14="http://schemas.microsoft.com/office/powerpoint/2010/main" val="29187803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20155"/>
            <a:ext cx="11108961" cy="1325563"/>
          </a:xfrm>
        </p:spPr>
        <p:txBody>
          <a:bodyPr>
            <a:normAutofit/>
          </a:bodyPr>
          <a:lstStyle/>
          <a:p>
            <a:r>
              <a:rPr lang="en-US" sz="3600" b="1" dirty="0"/>
              <a:t>A brief history of control experiments for gene expression</a:t>
            </a:r>
          </a:p>
        </p:txBody>
      </p:sp>
      <p:sp>
        <p:nvSpPr>
          <p:cNvPr id="3" name="Content Placeholder 2"/>
          <p:cNvSpPr>
            <a:spLocks noGrp="1"/>
          </p:cNvSpPr>
          <p:nvPr>
            <p:ph idx="1"/>
          </p:nvPr>
        </p:nvSpPr>
        <p:spPr>
          <a:xfrm>
            <a:off x="1919535" y="1600200"/>
            <a:ext cx="8978313" cy="5069160"/>
          </a:xfrm>
        </p:spPr>
        <p:txBody>
          <a:bodyPr>
            <a:normAutofit lnSpcReduction="10000"/>
          </a:bodyPr>
          <a:lstStyle/>
          <a:p>
            <a:r>
              <a:rPr lang="en-US" dirty="0"/>
              <a:t>What are they? Experiments where we know what’s going up / down / not changing</a:t>
            </a:r>
          </a:p>
          <a:p>
            <a:r>
              <a:rPr lang="en-US" dirty="0"/>
              <a:t>Why do them? Built-in truth allows platform /protocol / computational methods comparisons</a:t>
            </a:r>
          </a:p>
          <a:p>
            <a:r>
              <a:rPr lang="en-US" dirty="0"/>
              <a:t>Who does them? Manufacturers, individual labs, through to large-scale consortia (MAQC / SEQC)</a:t>
            </a:r>
          </a:p>
          <a:p>
            <a:r>
              <a:rPr lang="en-US" dirty="0"/>
              <a:t>3 main </a:t>
            </a:r>
            <a:r>
              <a:rPr lang="en-US" dirty="0" err="1"/>
              <a:t>flavours</a:t>
            </a:r>
            <a:r>
              <a:rPr lang="en-US" dirty="0"/>
              <a:t>: spike-in (ERCCs, SIRVs sequins), dilution, mixture</a:t>
            </a:r>
          </a:p>
          <a:p>
            <a:r>
              <a:rPr lang="en-US" dirty="0"/>
              <a:t>For </a:t>
            </a:r>
            <a:r>
              <a:rPr lang="en-US" dirty="0" err="1"/>
              <a:t>scRNA</a:t>
            </a:r>
            <a:r>
              <a:rPr lang="en-US" dirty="0"/>
              <a:t>-seq, mixture designs reign supreme! (Tian </a:t>
            </a:r>
            <a:r>
              <a:rPr lang="en-US" i="1" dirty="0"/>
              <a:t>et al.</a:t>
            </a:r>
            <a:r>
              <a:rPr lang="en-US" dirty="0"/>
              <a:t> (2019) Nat Methods; </a:t>
            </a:r>
            <a:r>
              <a:rPr lang="en-US" dirty="0" err="1"/>
              <a:t>Mereu</a:t>
            </a:r>
            <a:r>
              <a:rPr lang="en-US" dirty="0"/>
              <a:t> et al. (2020) Nat </a:t>
            </a:r>
            <a:r>
              <a:rPr lang="en-US" dirty="0" err="1"/>
              <a:t>Biotechnol</a:t>
            </a:r>
            <a:r>
              <a:rPr lang="en-US" dirty="0"/>
              <a:t>; Ding </a:t>
            </a:r>
            <a:r>
              <a:rPr lang="en-US" i="1" dirty="0"/>
              <a:t>et al.</a:t>
            </a:r>
            <a:r>
              <a:rPr lang="en-US" dirty="0"/>
              <a:t> (2019) </a:t>
            </a:r>
            <a:r>
              <a:rPr lang="en-US" dirty="0" err="1"/>
              <a:t>bioRxiv</a:t>
            </a:r>
            <a:r>
              <a:rPr lang="en-US" dirty="0"/>
              <a:t>). One dilution </a:t>
            </a:r>
            <a:r>
              <a:rPr lang="en-US" dirty="0" err="1"/>
              <a:t>Grün</a:t>
            </a:r>
            <a:r>
              <a:rPr lang="en-US" dirty="0"/>
              <a:t> et al. (2014) Nat Methods</a:t>
            </a:r>
          </a:p>
        </p:txBody>
      </p:sp>
    </p:spTree>
    <p:extLst>
      <p:ext uri="{BB962C8B-B14F-4D97-AF65-F5344CB8AC3E}">
        <p14:creationId xmlns:p14="http://schemas.microsoft.com/office/powerpoint/2010/main" val="41676234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DBB26F-D741-6E4B-AAC4-C110DEB1651C}"/>
              </a:ext>
            </a:extLst>
          </p:cNvPr>
          <p:cNvPicPr>
            <a:picLocks noChangeAspect="1"/>
          </p:cNvPicPr>
          <p:nvPr/>
        </p:nvPicPr>
        <p:blipFill>
          <a:blip r:embed="rId2"/>
          <a:stretch>
            <a:fillRect/>
          </a:stretch>
        </p:blipFill>
        <p:spPr>
          <a:xfrm>
            <a:off x="1220259" y="21163"/>
            <a:ext cx="9751483" cy="5830312"/>
          </a:xfrm>
          <a:prstGeom prst="rect">
            <a:avLst/>
          </a:prstGeom>
        </p:spPr>
      </p:pic>
      <p:sp>
        <p:nvSpPr>
          <p:cNvPr id="5" name="Rectangle 4">
            <a:extLst>
              <a:ext uri="{FF2B5EF4-FFF2-40B4-BE49-F238E27FC236}">
                <a16:creationId xmlns:a16="http://schemas.microsoft.com/office/drawing/2014/main" id="{B1EF3E9D-0FB3-AD44-A9CE-185DF033AEBC}"/>
              </a:ext>
            </a:extLst>
          </p:cNvPr>
          <p:cNvSpPr/>
          <p:nvPr/>
        </p:nvSpPr>
        <p:spPr>
          <a:xfrm>
            <a:off x="1648733" y="5851475"/>
            <a:ext cx="2995179" cy="461665"/>
          </a:xfrm>
          <a:prstGeom prst="rect">
            <a:avLst/>
          </a:prstGeom>
        </p:spPr>
        <p:txBody>
          <a:bodyPr wrap="none">
            <a:spAutoFit/>
          </a:bodyPr>
          <a:lstStyle/>
          <a:p>
            <a:r>
              <a:rPr lang="en-AU" sz="2400" dirty="0">
                <a:solidFill>
                  <a:srgbClr val="663399"/>
                </a:solidFill>
                <a:latin typeface="Calibri" panose="020F0502020204030204" pitchFamily="34" charset="0"/>
                <a:hlinkClick r:id="rId3"/>
              </a:rPr>
              <a:t>https://rdcu.be/bEAvh</a:t>
            </a:r>
            <a:endParaRPr lang="en-AU" sz="2400" dirty="0">
              <a:solidFill>
                <a:srgbClr val="663399"/>
              </a:solidFill>
              <a:latin typeface="Calibri" panose="020F0502020204030204" pitchFamily="34" charset="0"/>
            </a:endParaRPr>
          </a:p>
        </p:txBody>
      </p:sp>
      <p:sp>
        <p:nvSpPr>
          <p:cNvPr id="7" name="Rectangle 6">
            <a:extLst>
              <a:ext uri="{FF2B5EF4-FFF2-40B4-BE49-F238E27FC236}">
                <a16:creationId xmlns:a16="http://schemas.microsoft.com/office/drawing/2014/main" id="{0374511E-BB1F-2D44-B45B-09F0CF3AD82C}"/>
              </a:ext>
            </a:extLst>
          </p:cNvPr>
          <p:cNvSpPr/>
          <p:nvPr/>
        </p:nvSpPr>
        <p:spPr>
          <a:xfrm>
            <a:off x="5051246" y="5851475"/>
            <a:ext cx="5970371" cy="461665"/>
          </a:xfrm>
          <a:prstGeom prst="rect">
            <a:avLst/>
          </a:prstGeom>
        </p:spPr>
        <p:txBody>
          <a:bodyPr wrap="square">
            <a:spAutoFit/>
          </a:bodyPr>
          <a:lstStyle/>
          <a:p>
            <a:r>
              <a:rPr lang="en-AU" sz="2400" dirty="0">
                <a:hlinkClick r:id="rId4"/>
              </a:rPr>
              <a:t>https://bioconductor.org/packages/CellBench</a:t>
            </a:r>
            <a:endParaRPr lang="en-US" sz="2400" dirty="0"/>
          </a:p>
        </p:txBody>
      </p:sp>
    </p:spTree>
    <p:extLst>
      <p:ext uri="{BB962C8B-B14F-4D97-AF65-F5344CB8AC3E}">
        <p14:creationId xmlns:p14="http://schemas.microsoft.com/office/powerpoint/2010/main" val="12496508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err="1"/>
              <a:t>scRNAseq</a:t>
            </a:r>
            <a:r>
              <a:rPr lang="en-US" b="1" dirty="0"/>
              <a:t> mixology</a:t>
            </a:r>
          </a:p>
        </p:txBody>
      </p:sp>
      <p:pic>
        <p:nvPicPr>
          <p:cNvPr id="5" name="Content Placeholder 4"/>
          <p:cNvPicPr>
            <a:picLocks noGrp="1" noChangeAspect="1"/>
          </p:cNvPicPr>
          <p:nvPr>
            <p:ph idx="1"/>
          </p:nvPr>
        </p:nvPicPr>
        <p:blipFill rotWithShape="1">
          <a:blip r:embed="rId3">
            <a:extLst>
              <a:ext uri="{28A0092B-C50C-407E-A947-70E740481C1C}">
                <a14:useLocalDpi xmlns:a14="http://schemas.microsoft.com/office/drawing/2010/main" val="0"/>
              </a:ext>
            </a:extLst>
          </a:blip>
          <a:srcRect b="10080"/>
          <a:stretch/>
        </p:blipFill>
        <p:spPr>
          <a:xfrm>
            <a:off x="4941169" y="3398247"/>
            <a:ext cx="2428412" cy="1814585"/>
          </a:xfrm>
        </p:spPr>
      </p:pic>
      <p:pic>
        <p:nvPicPr>
          <p:cNvPr id="1026" name="Picture 2" desc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116" y="3320565"/>
            <a:ext cx="2848191" cy="18922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ge result for strawberry smoothi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33817" y="2883501"/>
            <a:ext cx="1100325" cy="156686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age result for blueberry smoothi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34202" y="3060904"/>
            <a:ext cx="1616075" cy="121205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171089" y="2318283"/>
            <a:ext cx="1454244" cy="369332"/>
          </a:xfrm>
          <a:prstGeom prst="rect">
            <a:avLst/>
          </a:prstGeom>
          <a:noFill/>
        </p:spPr>
        <p:txBody>
          <a:bodyPr wrap="none" rtlCol="0">
            <a:spAutoFit/>
          </a:bodyPr>
          <a:lstStyle/>
          <a:p>
            <a:r>
              <a:rPr lang="en-US" b="1" dirty="0"/>
              <a:t>Single cells</a:t>
            </a:r>
          </a:p>
        </p:txBody>
      </p:sp>
      <p:sp>
        <p:nvSpPr>
          <p:cNvPr id="10" name="TextBox 9"/>
          <p:cNvSpPr txBox="1"/>
          <p:nvPr/>
        </p:nvSpPr>
        <p:spPr>
          <a:xfrm>
            <a:off x="5338484" y="2318283"/>
            <a:ext cx="1633781" cy="369332"/>
          </a:xfrm>
          <a:prstGeom prst="rect">
            <a:avLst/>
          </a:prstGeom>
          <a:noFill/>
        </p:spPr>
        <p:txBody>
          <a:bodyPr wrap="none" rtlCol="0">
            <a:spAutoFit/>
          </a:bodyPr>
          <a:lstStyle/>
          <a:p>
            <a:r>
              <a:rPr lang="en-US" b="1"/>
              <a:t>Cell mixtures</a:t>
            </a:r>
            <a:endParaRPr lang="en-US" b="1" dirty="0"/>
          </a:p>
        </p:txBody>
      </p:sp>
      <p:sp>
        <p:nvSpPr>
          <p:cNvPr id="11" name="TextBox 10"/>
          <p:cNvSpPr txBox="1"/>
          <p:nvPr/>
        </p:nvSpPr>
        <p:spPr>
          <a:xfrm>
            <a:off x="9351106" y="2316169"/>
            <a:ext cx="1702197" cy="369332"/>
          </a:xfrm>
          <a:prstGeom prst="rect">
            <a:avLst/>
          </a:prstGeom>
          <a:noFill/>
        </p:spPr>
        <p:txBody>
          <a:bodyPr wrap="none" rtlCol="0">
            <a:spAutoFit/>
          </a:bodyPr>
          <a:lstStyle/>
          <a:p>
            <a:r>
              <a:rPr lang="en-US" b="1"/>
              <a:t>RNA </a:t>
            </a:r>
            <a:r>
              <a:rPr lang="en-US" b="1" dirty="0"/>
              <a:t>mixtures</a:t>
            </a:r>
          </a:p>
        </p:txBody>
      </p:sp>
      <p:pic>
        <p:nvPicPr>
          <p:cNvPr id="1032" name="Picture 8" descr="mage result for berry smoothi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57379" y="4812204"/>
            <a:ext cx="1732592" cy="1158912"/>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p:cNvCxnSpPr>
            <a:stCxn id="1028" idx="2"/>
            <a:endCxn id="1032" idx="0"/>
          </p:cNvCxnSpPr>
          <p:nvPr/>
        </p:nvCxnSpPr>
        <p:spPr>
          <a:xfrm>
            <a:off x="9283980" y="4450364"/>
            <a:ext cx="939695" cy="36184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1030" idx="2"/>
            <a:endCxn id="1032" idx="0"/>
          </p:cNvCxnSpPr>
          <p:nvPr/>
        </p:nvCxnSpPr>
        <p:spPr>
          <a:xfrm flipH="1">
            <a:off x="10223675" y="4272960"/>
            <a:ext cx="718565" cy="53924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D405CF94-7361-CE4F-AEA7-347DF692B69F}"/>
              </a:ext>
            </a:extLst>
          </p:cNvPr>
          <p:cNvSpPr>
            <a:spLocks noGrp="1"/>
          </p:cNvSpPr>
          <p:nvPr>
            <p:ph type="sldNum" sz="quarter" idx="12"/>
          </p:nvPr>
        </p:nvSpPr>
        <p:spPr/>
        <p:txBody>
          <a:bodyPr/>
          <a:lstStyle/>
          <a:p>
            <a:fld id="{67D1C6CA-0276-1548-9CE9-39E3AB0D63E9}" type="slidenum">
              <a:rPr lang="en-US" smtClean="0"/>
              <a:t>7</a:t>
            </a:fld>
            <a:endParaRPr lang="en-US"/>
          </a:p>
        </p:txBody>
      </p:sp>
      <p:sp>
        <p:nvSpPr>
          <p:cNvPr id="7" name="TextBox 6">
            <a:extLst>
              <a:ext uri="{FF2B5EF4-FFF2-40B4-BE49-F238E27FC236}">
                <a16:creationId xmlns:a16="http://schemas.microsoft.com/office/drawing/2014/main" id="{7D8A069F-D87A-9448-B377-52CE0BA81FD6}"/>
              </a:ext>
            </a:extLst>
          </p:cNvPr>
          <p:cNvSpPr txBox="1"/>
          <p:nvPr/>
        </p:nvSpPr>
        <p:spPr>
          <a:xfrm>
            <a:off x="1171089" y="1554219"/>
            <a:ext cx="9972602" cy="400110"/>
          </a:xfrm>
          <a:prstGeom prst="rect">
            <a:avLst/>
          </a:prstGeom>
          <a:noFill/>
        </p:spPr>
        <p:txBody>
          <a:bodyPr wrap="none" rtlCol="0">
            <a:spAutoFit/>
          </a:bodyPr>
          <a:lstStyle/>
          <a:p>
            <a:r>
              <a:rPr lang="en-AU" sz="2000" dirty="0"/>
              <a:t>Mixture control experiment that use lung adenocarcinoma cell lines (we</a:t>
            </a:r>
            <a:r>
              <a:rPr lang="en-US" sz="2000" dirty="0"/>
              <a:t> </a:t>
            </a:r>
            <a:r>
              <a:rPr lang="en-AU" sz="2000" dirty="0"/>
              <a:t>know</a:t>
            </a:r>
            <a:r>
              <a:rPr lang="en-US" sz="2000" dirty="0"/>
              <a:t> </a:t>
            </a:r>
            <a:r>
              <a:rPr lang="en-AU" sz="2000" dirty="0"/>
              <a:t>what</a:t>
            </a:r>
            <a:r>
              <a:rPr lang="en-US" sz="2000" dirty="0"/>
              <a:t> </a:t>
            </a:r>
            <a:r>
              <a:rPr lang="en-AU" sz="2000" dirty="0"/>
              <a:t>we</a:t>
            </a:r>
            <a:r>
              <a:rPr lang="en-US" sz="2000" dirty="0"/>
              <a:t> </a:t>
            </a:r>
            <a:r>
              <a:rPr lang="en-AU" sz="2000" dirty="0"/>
              <a:t>put</a:t>
            </a:r>
            <a:r>
              <a:rPr lang="en-US" sz="2000" dirty="0"/>
              <a:t> </a:t>
            </a:r>
            <a:r>
              <a:rPr lang="en-AU" sz="2000" dirty="0"/>
              <a:t>in)</a:t>
            </a:r>
            <a:endParaRPr lang="en-US" sz="2000" dirty="0"/>
          </a:p>
        </p:txBody>
      </p:sp>
      <p:sp>
        <p:nvSpPr>
          <p:cNvPr id="18" name="TextBox 17">
            <a:extLst>
              <a:ext uri="{FF2B5EF4-FFF2-40B4-BE49-F238E27FC236}">
                <a16:creationId xmlns:a16="http://schemas.microsoft.com/office/drawing/2014/main" id="{E9D38324-868F-5145-AA5A-E108C0A4091B}"/>
              </a:ext>
            </a:extLst>
          </p:cNvPr>
          <p:cNvSpPr txBox="1"/>
          <p:nvPr/>
        </p:nvSpPr>
        <p:spPr>
          <a:xfrm>
            <a:off x="1116673" y="5367956"/>
            <a:ext cx="614399" cy="261610"/>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1100" kern="1200" dirty="0">
                <a:latin typeface="Arial" charset="0"/>
                <a:ea typeface="Arial" charset="0"/>
                <a:cs typeface="Arial" charset="0"/>
              </a:rPr>
              <a:t>H2228</a:t>
            </a:r>
          </a:p>
        </p:txBody>
      </p:sp>
      <p:sp>
        <p:nvSpPr>
          <p:cNvPr id="19" name="TextBox 18">
            <a:extLst>
              <a:ext uri="{FF2B5EF4-FFF2-40B4-BE49-F238E27FC236}">
                <a16:creationId xmlns:a16="http://schemas.microsoft.com/office/drawing/2014/main" id="{7742E69D-C0D8-A541-A8A8-F6817E65C0A3}"/>
              </a:ext>
            </a:extLst>
          </p:cNvPr>
          <p:cNvSpPr txBox="1"/>
          <p:nvPr/>
        </p:nvSpPr>
        <p:spPr>
          <a:xfrm>
            <a:off x="1119222" y="5549351"/>
            <a:ext cx="682292" cy="261610"/>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1100" kern="1200" dirty="0">
                <a:latin typeface="Arial" charset="0"/>
                <a:ea typeface="Arial" charset="0"/>
                <a:cs typeface="Arial" charset="0"/>
              </a:rPr>
              <a:t>H1975</a:t>
            </a:r>
          </a:p>
        </p:txBody>
      </p:sp>
      <p:sp>
        <p:nvSpPr>
          <p:cNvPr id="20" name="TextBox 19">
            <a:extLst>
              <a:ext uri="{FF2B5EF4-FFF2-40B4-BE49-F238E27FC236}">
                <a16:creationId xmlns:a16="http://schemas.microsoft.com/office/drawing/2014/main" id="{65E56E03-3A98-CE4E-BCE2-F2C4BA55E60F}"/>
              </a:ext>
            </a:extLst>
          </p:cNvPr>
          <p:cNvSpPr txBox="1"/>
          <p:nvPr/>
        </p:nvSpPr>
        <p:spPr>
          <a:xfrm>
            <a:off x="1118741" y="5714977"/>
            <a:ext cx="828633" cy="261610"/>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1100" kern="1200" dirty="0">
                <a:latin typeface="Arial" charset="0"/>
                <a:ea typeface="Arial" charset="0"/>
                <a:cs typeface="Arial" charset="0"/>
              </a:rPr>
              <a:t>HCC827</a:t>
            </a:r>
          </a:p>
        </p:txBody>
      </p:sp>
      <p:sp>
        <p:nvSpPr>
          <p:cNvPr id="24" name="TextBox 23">
            <a:extLst>
              <a:ext uri="{FF2B5EF4-FFF2-40B4-BE49-F238E27FC236}">
                <a16:creationId xmlns:a16="http://schemas.microsoft.com/office/drawing/2014/main" id="{BA6258C5-5807-804F-8AE1-BE8B84C8D6BA}"/>
              </a:ext>
            </a:extLst>
          </p:cNvPr>
          <p:cNvSpPr txBox="1"/>
          <p:nvPr/>
        </p:nvSpPr>
        <p:spPr>
          <a:xfrm>
            <a:off x="2009424" y="5364091"/>
            <a:ext cx="690457" cy="261610"/>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cs-CZ" sz="1100" dirty="0">
                <a:latin typeface="Arial" charset="0"/>
                <a:ea typeface="Arial" charset="0"/>
                <a:cs typeface="Arial" charset="0"/>
              </a:rPr>
              <a:t>H838</a:t>
            </a:r>
            <a:endParaRPr lang="en-US" sz="1100" kern="1200" dirty="0">
              <a:latin typeface="Arial" charset="0"/>
              <a:ea typeface="Arial" charset="0"/>
              <a:cs typeface="Arial" charset="0"/>
            </a:endParaRPr>
          </a:p>
        </p:txBody>
      </p:sp>
      <p:sp>
        <p:nvSpPr>
          <p:cNvPr id="26" name="TextBox 25">
            <a:extLst>
              <a:ext uri="{FF2B5EF4-FFF2-40B4-BE49-F238E27FC236}">
                <a16:creationId xmlns:a16="http://schemas.microsoft.com/office/drawing/2014/main" id="{76E6DB15-93E2-0B4B-A0AB-9119BB67C6BE}"/>
              </a:ext>
            </a:extLst>
          </p:cNvPr>
          <p:cNvSpPr txBox="1"/>
          <p:nvPr/>
        </p:nvSpPr>
        <p:spPr>
          <a:xfrm>
            <a:off x="2013716" y="5534891"/>
            <a:ext cx="690457" cy="261610"/>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cs-CZ" sz="1100">
                <a:latin typeface="Arial" charset="0"/>
                <a:ea typeface="Arial" charset="0"/>
                <a:cs typeface="Arial" charset="0"/>
              </a:rPr>
              <a:t>A549</a:t>
            </a:r>
            <a:endParaRPr lang="en-US" sz="1100" kern="1200" dirty="0">
              <a:latin typeface="Arial" charset="0"/>
              <a:ea typeface="Arial" charset="0"/>
              <a:cs typeface="Arial" charset="0"/>
            </a:endParaRPr>
          </a:p>
        </p:txBody>
      </p:sp>
      <p:sp>
        <p:nvSpPr>
          <p:cNvPr id="28" name="TextBox 27">
            <a:extLst>
              <a:ext uri="{FF2B5EF4-FFF2-40B4-BE49-F238E27FC236}">
                <a16:creationId xmlns:a16="http://schemas.microsoft.com/office/drawing/2014/main" id="{2A9F3099-557A-2246-8783-D7E2C3889344}"/>
              </a:ext>
            </a:extLst>
          </p:cNvPr>
          <p:cNvSpPr txBox="1"/>
          <p:nvPr/>
        </p:nvSpPr>
        <p:spPr>
          <a:xfrm>
            <a:off x="5434673" y="5314833"/>
            <a:ext cx="614399" cy="261610"/>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1100" kern="1200" dirty="0">
                <a:latin typeface="Arial" charset="0"/>
                <a:ea typeface="Arial" charset="0"/>
                <a:cs typeface="Arial" charset="0"/>
              </a:rPr>
              <a:t>H2228</a:t>
            </a:r>
          </a:p>
        </p:txBody>
      </p:sp>
      <p:sp>
        <p:nvSpPr>
          <p:cNvPr id="29" name="TextBox 28">
            <a:extLst>
              <a:ext uri="{FF2B5EF4-FFF2-40B4-BE49-F238E27FC236}">
                <a16:creationId xmlns:a16="http://schemas.microsoft.com/office/drawing/2014/main" id="{6C9DB38E-7B14-FA47-96EF-40D727D5B990}"/>
              </a:ext>
            </a:extLst>
          </p:cNvPr>
          <p:cNvSpPr txBox="1"/>
          <p:nvPr/>
        </p:nvSpPr>
        <p:spPr>
          <a:xfrm>
            <a:off x="5437222" y="5496228"/>
            <a:ext cx="682292" cy="261610"/>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1100" kern="1200" dirty="0">
                <a:latin typeface="Arial" charset="0"/>
                <a:ea typeface="Arial" charset="0"/>
                <a:cs typeface="Arial" charset="0"/>
              </a:rPr>
              <a:t>H1975</a:t>
            </a:r>
          </a:p>
        </p:txBody>
      </p:sp>
      <p:sp>
        <p:nvSpPr>
          <p:cNvPr id="30" name="TextBox 29">
            <a:extLst>
              <a:ext uri="{FF2B5EF4-FFF2-40B4-BE49-F238E27FC236}">
                <a16:creationId xmlns:a16="http://schemas.microsoft.com/office/drawing/2014/main" id="{AC19A781-C3C7-9741-B993-B2F2DAB45DD5}"/>
              </a:ext>
            </a:extLst>
          </p:cNvPr>
          <p:cNvSpPr txBox="1"/>
          <p:nvPr/>
        </p:nvSpPr>
        <p:spPr>
          <a:xfrm>
            <a:off x="5436741" y="5661854"/>
            <a:ext cx="828633" cy="261610"/>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1100" kern="1200" dirty="0">
                <a:latin typeface="Arial" charset="0"/>
                <a:ea typeface="Arial" charset="0"/>
                <a:cs typeface="Arial" charset="0"/>
              </a:rPr>
              <a:t>HCC827</a:t>
            </a:r>
          </a:p>
        </p:txBody>
      </p:sp>
      <p:sp>
        <p:nvSpPr>
          <p:cNvPr id="33" name="TextBox 32">
            <a:extLst>
              <a:ext uri="{FF2B5EF4-FFF2-40B4-BE49-F238E27FC236}">
                <a16:creationId xmlns:a16="http://schemas.microsoft.com/office/drawing/2014/main" id="{E8C49AA3-74E8-0544-A9F2-97ADFD5762EC}"/>
              </a:ext>
            </a:extLst>
          </p:cNvPr>
          <p:cNvSpPr txBox="1"/>
          <p:nvPr/>
        </p:nvSpPr>
        <p:spPr>
          <a:xfrm>
            <a:off x="8017372" y="3314961"/>
            <a:ext cx="614399" cy="261610"/>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1100" kern="1200" dirty="0">
                <a:latin typeface="Arial" charset="0"/>
                <a:ea typeface="Arial" charset="0"/>
                <a:cs typeface="Arial" charset="0"/>
              </a:rPr>
              <a:t>H2228</a:t>
            </a:r>
          </a:p>
        </p:txBody>
      </p:sp>
      <p:sp>
        <p:nvSpPr>
          <p:cNvPr id="34" name="TextBox 33">
            <a:extLst>
              <a:ext uri="{FF2B5EF4-FFF2-40B4-BE49-F238E27FC236}">
                <a16:creationId xmlns:a16="http://schemas.microsoft.com/office/drawing/2014/main" id="{0A4A43B1-2B9A-894B-8BE1-77798877679A}"/>
              </a:ext>
            </a:extLst>
          </p:cNvPr>
          <p:cNvSpPr txBox="1"/>
          <p:nvPr/>
        </p:nvSpPr>
        <p:spPr>
          <a:xfrm>
            <a:off x="8019921" y="3496356"/>
            <a:ext cx="682292" cy="261610"/>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1100" kern="1200" dirty="0">
                <a:latin typeface="Arial" charset="0"/>
                <a:ea typeface="Arial" charset="0"/>
                <a:cs typeface="Arial" charset="0"/>
              </a:rPr>
              <a:t>H1975</a:t>
            </a:r>
          </a:p>
        </p:txBody>
      </p:sp>
      <p:sp>
        <p:nvSpPr>
          <p:cNvPr id="35" name="TextBox 34">
            <a:extLst>
              <a:ext uri="{FF2B5EF4-FFF2-40B4-BE49-F238E27FC236}">
                <a16:creationId xmlns:a16="http://schemas.microsoft.com/office/drawing/2014/main" id="{F0DBA8BB-DFA8-6548-8B07-CF27F69C16C7}"/>
              </a:ext>
            </a:extLst>
          </p:cNvPr>
          <p:cNvSpPr txBox="1"/>
          <p:nvPr/>
        </p:nvSpPr>
        <p:spPr>
          <a:xfrm>
            <a:off x="8019440" y="3661982"/>
            <a:ext cx="828633" cy="261610"/>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1100" kern="1200" dirty="0">
                <a:latin typeface="Arial" charset="0"/>
                <a:ea typeface="Arial" charset="0"/>
                <a:cs typeface="Arial" charset="0"/>
              </a:rPr>
              <a:t>HCC827</a:t>
            </a:r>
          </a:p>
        </p:txBody>
      </p:sp>
    </p:spTree>
    <p:extLst>
      <p:ext uri="{BB962C8B-B14F-4D97-AF65-F5344CB8AC3E}">
        <p14:creationId xmlns:p14="http://schemas.microsoft.com/office/powerpoint/2010/main" val="2097792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3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3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P spid="18" grpId="0"/>
      <p:bldP spid="19" grpId="0"/>
      <p:bldP spid="20" grpId="0"/>
      <p:bldP spid="24" grpId="0"/>
      <p:bldP spid="26" grpId="0"/>
      <p:bldP spid="28" grpId="0"/>
      <p:bldP spid="29" grpId="0"/>
      <p:bldP spid="30" grpId="0"/>
      <p:bldP spid="33" grpId="0"/>
      <p:bldP spid="34" grpId="0"/>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err="1"/>
              <a:t>scRNAseq</a:t>
            </a:r>
            <a:r>
              <a:rPr lang="en-US" b="1" dirty="0"/>
              <a:t> mixology datasets</a:t>
            </a:r>
          </a:p>
        </p:txBody>
      </p:sp>
      <p:sp>
        <p:nvSpPr>
          <p:cNvPr id="3" name="Content Placeholder 2"/>
          <p:cNvSpPr>
            <a:spLocks noGrp="1"/>
          </p:cNvSpPr>
          <p:nvPr>
            <p:ph idx="1"/>
          </p:nvPr>
        </p:nvSpPr>
        <p:spPr/>
        <p:txBody>
          <a:bodyPr/>
          <a:lstStyle/>
          <a:p>
            <a:r>
              <a:rPr lang="en-US" dirty="0"/>
              <a:t>A collection of 14 datasets generated using 10X, CEL-seq2, Drop-seq and SORT-seq protocols.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8961" y="4026627"/>
            <a:ext cx="2520000" cy="2520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2820" y="4081129"/>
            <a:ext cx="2520000" cy="25200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91009" y="4085005"/>
            <a:ext cx="2520000" cy="2520000"/>
          </a:xfrm>
          <a:prstGeom prst="rect">
            <a:avLst/>
          </a:prstGeom>
        </p:spPr>
      </p:pic>
      <p:sp>
        <p:nvSpPr>
          <p:cNvPr id="8" name="TextBox 7"/>
          <p:cNvSpPr txBox="1"/>
          <p:nvPr/>
        </p:nvSpPr>
        <p:spPr>
          <a:xfrm>
            <a:off x="6410363" y="3865465"/>
            <a:ext cx="2045899" cy="338554"/>
          </a:xfrm>
          <a:prstGeom prst="rect">
            <a:avLst/>
          </a:prstGeom>
          <a:noFill/>
        </p:spPr>
        <p:txBody>
          <a:bodyPr wrap="square" rtlCol="0">
            <a:spAutoFit/>
          </a:bodyPr>
          <a:lstStyle/>
          <a:p>
            <a:r>
              <a:rPr lang="en-US" sz="1600" dirty="0">
                <a:latin typeface="Arial" charset="0"/>
                <a:ea typeface="Arial" charset="0"/>
                <a:cs typeface="Arial" charset="0"/>
              </a:rPr>
              <a:t> cell mixture (n=</a:t>
            </a:r>
            <a:r>
              <a:rPr lang="is-IS" sz="1600" dirty="0">
                <a:latin typeface="Arial" charset="0"/>
                <a:ea typeface="Arial" charset="0"/>
                <a:cs typeface="Arial" charset="0"/>
              </a:rPr>
              <a:t>288</a:t>
            </a:r>
            <a:r>
              <a:rPr lang="en-US" sz="1600" dirty="0">
                <a:latin typeface="Arial" charset="0"/>
                <a:ea typeface="Arial" charset="0"/>
                <a:cs typeface="Arial" charset="0"/>
              </a:rPr>
              <a:t>)</a:t>
            </a:r>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9423" y="4026992"/>
            <a:ext cx="2520000" cy="2520000"/>
          </a:xfrm>
          <a:prstGeom prst="rect">
            <a:avLst/>
          </a:prstGeom>
        </p:spPr>
      </p:pic>
      <p:sp>
        <p:nvSpPr>
          <p:cNvPr id="10" name="TextBox 9"/>
          <p:cNvSpPr txBox="1"/>
          <p:nvPr/>
        </p:nvSpPr>
        <p:spPr>
          <a:xfrm>
            <a:off x="779486" y="3866352"/>
            <a:ext cx="2099168" cy="338554"/>
          </a:xfrm>
          <a:prstGeom prst="rect">
            <a:avLst/>
          </a:prstGeom>
          <a:noFill/>
        </p:spPr>
        <p:txBody>
          <a:bodyPr wrap="square" rtlCol="0">
            <a:spAutoFit/>
          </a:bodyPr>
          <a:lstStyle/>
          <a:p>
            <a:r>
              <a:rPr lang="en-US" sz="1600" dirty="0">
                <a:latin typeface="Arial" charset="0"/>
                <a:ea typeface="Arial" charset="0"/>
                <a:cs typeface="Arial" charset="0"/>
              </a:rPr>
              <a:t> single cells(n=</a:t>
            </a:r>
            <a:r>
              <a:rPr lang="fi-FI" sz="1600" dirty="0">
                <a:latin typeface="Arial" charset="0"/>
                <a:ea typeface="Arial" charset="0"/>
                <a:cs typeface="Arial" charset="0"/>
              </a:rPr>
              <a:t>902</a:t>
            </a:r>
            <a:r>
              <a:rPr lang="en-US" sz="1600" dirty="0">
                <a:latin typeface="Arial" charset="0"/>
                <a:ea typeface="Arial" charset="0"/>
                <a:cs typeface="Arial" charset="0"/>
              </a:rPr>
              <a:t>)</a:t>
            </a:r>
          </a:p>
        </p:txBody>
      </p:sp>
      <p:sp>
        <p:nvSpPr>
          <p:cNvPr id="11" name="TextBox 10"/>
          <p:cNvSpPr txBox="1"/>
          <p:nvPr/>
        </p:nvSpPr>
        <p:spPr>
          <a:xfrm>
            <a:off x="3377944" y="3861859"/>
            <a:ext cx="2254330" cy="338554"/>
          </a:xfrm>
          <a:prstGeom prst="rect">
            <a:avLst/>
          </a:prstGeom>
          <a:noFill/>
        </p:spPr>
        <p:txBody>
          <a:bodyPr wrap="square" rtlCol="0">
            <a:spAutoFit/>
          </a:bodyPr>
          <a:lstStyle/>
          <a:p>
            <a:r>
              <a:rPr lang="en-US" sz="1600" dirty="0">
                <a:latin typeface="Arial" charset="0"/>
                <a:ea typeface="Arial" charset="0"/>
                <a:cs typeface="Arial" charset="0"/>
              </a:rPr>
              <a:t> single cells (n=</a:t>
            </a:r>
            <a:r>
              <a:rPr lang="uk-UA" sz="1600" dirty="0">
                <a:latin typeface="Arial" charset="0"/>
                <a:ea typeface="Arial" charset="0"/>
                <a:cs typeface="Arial" charset="0"/>
              </a:rPr>
              <a:t>3918</a:t>
            </a:r>
            <a:r>
              <a:rPr lang="en-US" sz="1600" dirty="0">
                <a:latin typeface="Arial" charset="0"/>
                <a:ea typeface="Arial" charset="0"/>
                <a:cs typeface="Arial" charset="0"/>
              </a:rPr>
              <a:t>)</a:t>
            </a:r>
          </a:p>
        </p:txBody>
      </p:sp>
      <p:sp>
        <p:nvSpPr>
          <p:cNvPr id="12" name="TextBox 11"/>
          <p:cNvSpPr txBox="1"/>
          <p:nvPr/>
        </p:nvSpPr>
        <p:spPr>
          <a:xfrm>
            <a:off x="9217834" y="3868759"/>
            <a:ext cx="2164310" cy="338554"/>
          </a:xfrm>
          <a:prstGeom prst="rect">
            <a:avLst/>
          </a:prstGeom>
          <a:noFill/>
        </p:spPr>
        <p:txBody>
          <a:bodyPr wrap="none" rtlCol="0">
            <a:spAutoFit/>
          </a:bodyPr>
          <a:lstStyle/>
          <a:p>
            <a:r>
              <a:rPr lang="en-US" sz="1600" dirty="0">
                <a:latin typeface="Arial" charset="0"/>
                <a:ea typeface="Arial" charset="0"/>
                <a:cs typeface="Arial" charset="0"/>
              </a:rPr>
              <a:t> RNA mixture (n=</a:t>
            </a:r>
            <a:r>
              <a:rPr lang="ru-RU" sz="1600" dirty="0">
                <a:latin typeface="Arial" charset="0"/>
                <a:ea typeface="Arial" charset="0"/>
                <a:cs typeface="Arial" charset="0"/>
              </a:rPr>
              <a:t>340</a:t>
            </a:r>
            <a:r>
              <a:rPr lang="en-US" sz="1600" dirty="0">
                <a:latin typeface="Arial" charset="0"/>
                <a:ea typeface="Arial" charset="0"/>
                <a:cs typeface="Arial" charset="0"/>
              </a:rPr>
              <a:t>)</a:t>
            </a:r>
          </a:p>
        </p:txBody>
      </p:sp>
      <p:sp>
        <p:nvSpPr>
          <p:cNvPr id="13" name="TextBox 12"/>
          <p:cNvSpPr txBox="1"/>
          <p:nvPr/>
        </p:nvSpPr>
        <p:spPr>
          <a:xfrm>
            <a:off x="654929" y="3209666"/>
            <a:ext cx="614399" cy="261610"/>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1100" kern="1200" dirty="0">
                <a:latin typeface="Arial" charset="0"/>
                <a:ea typeface="Arial" charset="0"/>
                <a:cs typeface="Arial" charset="0"/>
              </a:rPr>
              <a:t>H2228</a:t>
            </a:r>
          </a:p>
        </p:txBody>
      </p:sp>
      <p:sp>
        <p:nvSpPr>
          <p:cNvPr id="14" name="TextBox 13"/>
          <p:cNvSpPr txBox="1"/>
          <p:nvPr/>
        </p:nvSpPr>
        <p:spPr>
          <a:xfrm>
            <a:off x="657478" y="3391061"/>
            <a:ext cx="682292" cy="261610"/>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1100" kern="1200" dirty="0">
                <a:latin typeface="Arial" charset="0"/>
                <a:ea typeface="Arial" charset="0"/>
                <a:cs typeface="Arial" charset="0"/>
              </a:rPr>
              <a:t>H1975</a:t>
            </a:r>
          </a:p>
        </p:txBody>
      </p:sp>
      <p:sp>
        <p:nvSpPr>
          <p:cNvPr id="15" name="TextBox 14"/>
          <p:cNvSpPr txBox="1"/>
          <p:nvPr/>
        </p:nvSpPr>
        <p:spPr>
          <a:xfrm>
            <a:off x="656997" y="3556687"/>
            <a:ext cx="828633" cy="261610"/>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1100" kern="1200" dirty="0">
                <a:latin typeface="Arial" charset="0"/>
                <a:ea typeface="Arial" charset="0"/>
                <a:cs typeface="Arial" charset="0"/>
              </a:rPr>
              <a:t>HCC827</a:t>
            </a:r>
          </a:p>
        </p:txBody>
      </p:sp>
      <p:sp>
        <p:nvSpPr>
          <p:cNvPr id="16" name="Oval 15"/>
          <p:cNvSpPr/>
          <p:nvPr/>
        </p:nvSpPr>
        <p:spPr>
          <a:xfrm>
            <a:off x="568420" y="3275736"/>
            <a:ext cx="130143" cy="1301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latin typeface="Arial" charset="0"/>
              <a:ea typeface="Arial" charset="0"/>
              <a:cs typeface="Arial" charset="0"/>
            </a:endParaRPr>
          </a:p>
        </p:txBody>
      </p:sp>
      <p:sp>
        <p:nvSpPr>
          <p:cNvPr id="17" name="Oval 16"/>
          <p:cNvSpPr/>
          <p:nvPr/>
        </p:nvSpPr>
        <p:spPr>
          <a:xfrm>
            <a:off x="569744" y="3452485"/>
            <a:ext cx="130143" cy="13014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latin typeface="Arial" charset="0"/>
              <a:ea typeface="Arial" charset="0"/>
              <a:cs typeface="Arial" charset="0"/>
            </a:endParaRPr>
          </a:p>
        </p:txBody>
      </p:sp>
      <p:sp>
        <p:nvSpPr>
          <p:cNvPr id="18" name="Oval 17"/>
          <p:cNvSpPr/>
          <p:nvPr/>
        </p:nvSpPr>
        <p:spPr>
          <a:xfrm>
            <a:off x="568420" y="3624934"/>
            <a:ext cx="130143" cy="13014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latin typeface="Arial" charset="0"/>
              <a:ea typeface="Arial" charset="0"/>
              <a:cs typeface="Arial" charset="0"/>
            </a:endParaRPr>
          </a:p>
        </p:txBody>
      </p:sp>
      <p:sp>
        <p:nvSpPr>
          <p:cNvPr id="19" name="TextBox 18"/>
          <p:cNvSpPr txBox="1"/>
          <p:nvPr/>
        </p:nvSpPr>
        <p:spPr>
          <a:xfrm>
            <a:off x="1547680" y="3205801"/>
            <a:ext cx="690457" cy="261610"/>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cs-CZ" sz="1100" dirty="0">
                <a:latin typeface="Arial" charset="0"/>
                <a:ea typeface="Arial" charset="0"/>
                <a:cs typeface="Arial" charset="0"/>
              </a:rPr>
              <a:t>H838</a:t>
            </a:r>
            <a:endParaRPr lang="en-US" sz="1100" kern="1200" dirty="0">
              <a:latin typeface="Arial" charset="0"/>
              <a:ea typeface="Arial" charset="0"/>
              <a:cs typeface="Arial" charset="0"/>
            </a:endParaRPr>
          </a:p>
        </p:txBody>
      </p:sp>
      <p:sp>
        <p:nvSpPr>
          <p:cNvPr id="20" name="Oval 19"/>
          <p:cNvSpPr/>
          <p:nvPr/>
        </p:nvSpPr>
        <p:spPr>
          <a:xfrm>
            <a:off x="1460889" y="3269972"/>
            <a:ext cx="130143" cy="130143"/>
          </a:xfrm>
          <a:prstGeom prst="ellipse">
            <a:avLst/>
          </a:prstGeom>
          <a:solidFill>
            <a:srgbClr val="E06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latin typeface="Arial" charset="0"/>
              <a:ea typeface="Arial" charset="0"/>
              <a:cs typeface="Arial" charset="0"/>
            </a:endParaRPr>
          </a:p>
        </p:txBody>
      </p:sp>
      <p:sp>
        <p:nvSpPr>
          <p:cNvPr id="21" name="TextBox 20"/>
          <p:cNvSpPr txBox="1"/>
          <p:nvPr/>
        </p:nvSpPr>
        <p:spPr>
          <a:xfrm>
            <a:off x="1551972" y="3376601"/>
            <a:ext cx="690457" cy="261610"/>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cs-CZ" sz="1100">
                <a:latin typeface="Arial" charset="0"/>
                <a:ea typeface="Arial" charset="0"/>
                <a:cs typeface="Arial" charset="0"/>
              </a:rPr>
              <a:t>A549</a:t>
            </a:r>
            <a:endParaRPr lang="en-US" sz="1100" kern="1200" dirty="0">
              <a:latin typeface="Arial" charset="0"/>
              <a:ea typeface="Arial" charset="0"/>
              <a:cs typeface="Arial" charset="0"/>
            </a:endParaRPr>
          </a:p>
        </p:txBody>
      </p:sp>
      <p:sp>
        <p:nvSpPr>
          <p:cNvPr id="22" name="Oval 21"/>
          <p:cNvSpPr/>
          <p:nvPr/>
        </p:nvSpPr>
        <p:spPr>
          <a:xfrm>
            <a:off x="1460889" y="3442455"/>
            <a:ext cx="130143" cy="130143"/>
          </a:xfrm>
          <a:prstGeom prst="ellipse">
            <a:avLst/>
          </a:prstGeom>
          <a:solidFill>
            <a:srgbClr val="D5D7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latin typeface="Arial" charset="0"/>
              <a:ea typeface="Arial" charset="0"/>
              <a:cs typeface="Arial" charset="0"/>
            </a:endParaRPr>
          </a:p>
        </p:txBody>
      </p:sp>
      <p:sp>
        <p:nvSpPr>
          <p:cNvPr id="23" name="TextBox 22"/>
          <p:cNvSpPr txBox="1"/>
          <p:nvPr/>
        </p:nvSpPr>
        <p:spPr>
          <a:xfrm>
            <a:off x="5417041" y="6556830"/>
            <a:ext cx="1588384" cy="338554"/>
          </a:xfrm>
          <a:prstGeom prst="rect">
            <a:avLst/>
          </a:prstGeom>
          <a:noFill/>
        </p:spPr>
        <p:txBody>
          <a:bodyPr wrap="none" rtlCol="0">
            <a:spAutoFit/>
          </a:bodyPr>
          <a:lstStyle/>
          <a:p>
            <a:r>
              <a:rPr lang="en-US" sz="1600" dirty="0"/>
              <a:t>PCA visualization</a:t>
            </a:r>
          </a:p>
        </p:txBody>
      </p:sp>
      <p:sp>
        <p:nvSpPr>
          <p:cNvPr id="24" name="Rectangle 23"/>
          <p:cNvSpPr/>
          <p:nvPr/>
        </p:nvSpPr>
        <p:spPr>
          <a:xfrm>
            <a:off x="3259848" y="6621604"/>
            <a:ext cx="65082" cy="6508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25" name="Oval 24"/>
          <p:cNvSpPr/>
          <p:nvPr/>
        </p:nvSpPr>
        <p:spPr>
          <a:xfrm>
            <a:off x="2242429" y="6617891"/>
            <a:ext cx="72508" cy="725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26" name="TextBox 25"/>
          <p:cNvSpPr txBox="1"/>
          <p:nvPr/>
        </p:nvSpPr>
        <p:spPr>
          <a:xfrm>
            <a:off x="2274655" y="6515284"/>
            <a:ext cx="856325" cy="276999"/>
          </a:xfrm>
          <a:prstGeom prst="rect">
            <a:avLst/>
          </a:prstGeom>
          <a:noFill/>
        </p:spPr>
        <p:txBody>
          <a:bodyPr wrap="none" rtlCol="0">
            <a:spAutoFit/>
          </a:bodyPr>
          <a:lstStyle/>
          <a:p>
            <a:r>
              <a:rPr lang="en-US" sz="1200" dirty="0">
                <a:latin typeface="Arial" charset="0"/>
                <a:ea typeface="Arial" charset="0"/>
                <a:cs typeface="Arial" charset="0"/>
              </a:rPr>
              <a:t>single cell</a:t>
            </a:r>
          </a:p>
        </p:txBody>
      </p:sp>
      <p:sp>
        <p:nvSpPr>
          <p:cNvPr id="27" name="TextBox 26"/>
          <p:cNvSpPr txBox="1"/>
          <p:nvPr/>
        </p:nvSpPr>
        <p:spPr>
          <a:xfrm>
            <a:off x="3297358" y="6514969"/>
            <a:ext cx="763351" cy="276999"/>
          </a:xfrm>
          <a:prstGeom prst="rect">
            <a:avLst/>
          </a:prstGeom>
          <a:noFill/>
        </p:spPr>
        <p:txBody>
          <a:bodyPr wrap="none" rtlCol="0">
            <a:spAutoFit/>
          </a:bodyPr>
          <a:lstStyle/>
          <a:p>
            <a:r>
              <a:rPr lang="en-US" sz="1200" dirty="0">
                <a:latin typeface="Arial" charset="0"/>
                <a:ea typeface="Arial" charset="0"/>
                <a:cs typeface="Arial" charset="0"/>
              </a:rPr>
              <a:t>doublets</a:t>
            </a:r>
          </a:p>
        </p:txBody>
      </p:sp>
      <p:sp>
        <p:nvSpPr>
          <p:cNvPr id="4" name="Slide Number Placeholder 3">
            <a:extLst>
              <a:ext uri="{FF2B5EF4-FFF2-40B4-BE49-F238E27FC236}">
                <a16:creationId xmlns:a16="http://schemas.microsoft.com/office/drawing/2014/main" id="{D9FFD270-E777-0A4F-AAC0-61C959D70092}"/>
              </a:ext>
            </a:extLst>
          </p:cNvPr>
          <p:cNvSpPr>
            <a:spLocks noGrp="1"/>
          </p:cNvSpPr>
          <p:nvPr>
            <p:ph type="sldNum" sz="quarter" idx="12"/>
          </p:nvPr>
        </p:nvSpPr>
        <p:spPr/>
        <p:txBody>
          <a:bodyPr/>
          <a:lstStyle/>
          <a:p>
            <a:fld id="{67D1C6CA-0276-1548-9CE9-39E3AB0D63E9}" type="slidenum">
              <a:rPr lang="en-US" smtClean="0"/>
              <a:t>8</a:t>
            </a:fld>
            <a:endParaRPr lang="en-US"/>
          </a:p>
        </p:txBody>
      </p:sp>
      <p:pic>
        <p:nvPicPr>
          <p:cNvPr id="28" name="Picture 2" descr="elated image">
            <a:extLst>
              <a:ext uri="{FF2B5EF4-FFF2-40B4-BE49-F238E27FC236}">
                <a16:creationId xmlns:a16="http://schemas.microsoft.com/office/drawing/2014/main" id="{23200A87-9BD3-604E-80EB-5D57C23C06D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61584" y="2890496"/>
            <a:ext cx="1459058" cy="969362"/>
          </a:xfrm>
          <a:prstGeom prst="rect">
            <a:avLst/>
          </a:prstGeom>
          <a:noFill/>
          <a:extLst>
            <a:ext uri="{909E8E84-426E-40DD-AFC4-6F175D3DCCD1}">
              <a14:hiddenFill xmlns:a14="http://schemas.microsoft.com/office/drawing/2010/main">
                <a:solidFill>
                  <a:srgbClr val="FFFFFF"/>
                </a:solidFill>
              </a14:hiddenFill>
            </a:ext>
          </a:extLst>
        </p:spPr>
      </p:pic>
      <p:pic>
        <p:nvPicPr>
          <p:cNvPr id="29" name="Content Placeholder 4">
            <a:extLst>
              <a:ext uri="{FF2B5EF4-FFF2-40B4-BE49-F238E27FC236}">
                <a16:creationId xmlns:a16="http://schemas.microsoft.com/office/drawing/2014/main" id="{4EC697FD-92F7-0840-89C9-6C7523C60987}"/>
              </a:ext>
            </a:extLst>
          </p:cNvPr>
          <p:cNvPicPr>
            <a:picLocks noChangeAspect="1"/>
          </p:cNvPicPr>
          <p:nvPr/>
        </p:nvPicPr>
        <p:blipFill rotWithShape="1">
          <a:blip r:embed="rId8">
            <a:extLst>
              <a:ext uri="{28A0092B-C50C-407E-A947-70E740481C1C}">
                <a14:useLocalDpi xmlns:a14="http://schemas.microsoft.com/office/drawing/2010/main" val="0"/>
              </a:ext>
            </a:extLst>
          </a:blip>
          <a:srcRect b="10080"/>
          <a:stretch/>
        </p:blipFill>
        <p:spPr>
          <a:xfrm>
            <a:off x="6902551" y="2903237"/>
            <a:ext cx="1336273" cy="998505"/>
          </a:xfrm>
          <a:prstGeom prst="rect">
            <a:avLst/>
          </a:prstGeom>
        </p:spPr>
      </p:pic>
      <p:pic>
        <p:nvPicPr>
          <p:cNvPr id="30" name="Picture 8" descr="mage result for berry smoothie">
            <a:extLst>
              <a:ext uri="{FF2B5EF4-FFF2-40B4-BE49-F238E27FC236}">
                <a16:creationId xmlns:a16="http://schemas.microsoft.com/office/drawing/2014/main" id="{854A03F0-1971-4841-BF65-C4B41C1FE8E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63554" y="3074702"/>
            <a:ext cx="1243583" cy="831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2477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3" grpId="0"/>
      <p:bldP spid="14" grpId="0"/>
      <p:bldP spid="15" grpId="0"/>
      <p:bldP spid="16" grpId="0" animBg="1"/>
      <p:bldP spid="17" grpId="0" animBg="1"/>
      <p:bldP spid="18" grpId="0" animBg="1"/>
      <p:bldP spid="19" grpId="0"/>
      <p:bldP spid="20" grpId="0" animBg="1"/>
      <p:bldP spid="21" grpId="0"/>
      <p:bldP spid="22" grpId="0" animBg="1"/>
      <p:bldP spid="23" grpId="0"/>
      <p:bldP spid="24" grpId="0" animBg="1"/>
      <p:bldP spid="25" grpId="0" animBg="1"/>
      <p:bldP spid="26" grpId="0"/>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Content Placeholder 4" descr="A picture containing screenshot&#10;&#10;Description automatically generated">
            <a:extLst>
              <a:ext uri="{FF2B5EF4-FFF2-40B4-BE49-F238E27FC236}">
                <a16:creationId xmlns:a16="http://schemas.microsoft.com/office/drawing/2014/main" id="{9DEB797E-5834-354C-9904-7D17DB2BF46F}"/>
              </a:ext>
            </a:extLst>
          </p:cNvPr>
          <p:cNvPicPr>
            <a:picLocks noGrp="1" noChangeAspect="1"/>
          </p:cNvPicPr>
          <p:nvPr>
            <p:ph idx="1"/>
          </p:nvPr>
        </p:nvPicPr>
        <p:blipFill>
          <a:blip r:embed="rId2"/>
          <a:stretch>
            <a:fillRect/>
          </a:stretch>
        </p:blipFill>
        <p:spPr>
          <a:xfrm>
            <a:off x="1783830" y="350135"/>
            <a:ext cx="8161653" cy="6176104"/>
          </a:xfrm>
        </p:spPr>
      </p:pic>
      <p:sp>
        <p:nvSpPr>
          <p:cNvPr id="6" name="TextBox 5">
            <a:extLst>
              <a:ext uri="{FF2B5EF4-FFF2-40B4-BE49-F238E27FC236}">
                <a16:creationId xmlns:a16="http://schemas.microsoft.com/office/drawing/2014/main" id="{061DB069-3F1B-EE4E-A23B-2A20024C0C88}"/>
              </a:ext>
            </a:extLst>
          </p:cNvPr>
          <p:cNvSpPr txBox="1"/>
          <p:nvPr/>
        </p:nvSpPr>
        <p:spPr>
          <a:xfrm>
            <a:off x="8257083" y="6186887"/>
            <a:ext cx="3465226" cy="369332"/>
          </a:xfrm>
          <a:prstGeom prst="rect">
            <a:avLst/>
          </a:prstGeom>
          <a:noFill/>
        </p:spPr>
        <p:txBody>
          <a:bodyPr wrap="square" rtlCol="0">
            <a:spAutoFit/>
          </a:bodyPr>
          <a:lstStyle/>
          <a:p>
            <a:r>
              <a:rPr lang="en-US" dirty="0" err="1"/>
              <a:t>Mereu</a:t>
            </a:r>
            <a:r>
              <a:rPr lang="en-US" dirty="0"/>
              <a:t> </a:t>
            </a:r>
            <a:r>
              <a:rPr lang="en-US" i="1" dirty="0"/>
              <a:t>et al.</a:t>
            </a:r>
            <a:r>
              <a:rPr lang="en-US" dirty="0"/>
              <a:t> (2020) Nat </a:t>
            </a:r>
            <a:r>
              <a:rPr lang="en-US" dirty="0" err="1"/>
              <a:t>Biotechnol</a:t>
            </a:r>
            <a:endParaRPr lang="en-US" dirty="0"/>
          </a:p>
        </p:txBody>
      </p:sp>
    </p:spTree>
    <p:extLst>
      <p:ext uri="{BB962C8B-B14F-4D97-AF65-F5344CB8AC3E}">
        <p14:creationId xmlns:p14="http://schemas.microsoft.com/office/powerpoint/2010/main" val="15987911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1088</TotalTime>
  <Words>1040</Words>
  <Application>Microsoft Macintosh PowerPoint</Application>
  <PresentationFormat>Widescreen</PresentationFormat>
  <Paragraphs>112</Paragraphs>
  <Slides>16</Slides>
  <Notes>3</Notes>
  <HiddenSlides>6</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Calibri Light</vt:lpstr>
      <vt:lpstr>Office Theme</vt:lpstr>
      <vt:lpstr>How to… benchmark</vt:lpstr>
      <vt:lpstr>Session goals</vt:lpstr>
      <vt:lpstr>What do you mean benchmarking? Data + Methods + Metrics</vt:lpstr>
      <vt:lpstr>Challenge Ia: How to… create new sc-multi-omics benchmark datasets</vt:lpstr>
      <vt:lpstr>A brief history of control experiments for gene expression</vt:lpstr>
      <vt:lpstr>PowerPoint Presentation</vt:lpstr>
      <vt:lpstr>scRNAseq mixology</vt:lpstr>
      <vt:lpstr>scRNAseq mixology datasets</vt:lpstr>
      <vt:lpstr>PowerPoint Presentation</vt:lpstr>
      <vt:lpstr>PowerPoint Presentation</vt:lpstr>
      <vt:lpstr>PowerPoint Presentation</vt:lpstr>
      <vt:lpstr>Challenge Ia: How to… create new sc-multi-omics benchmark datasets</vt:lpstr>
      <vt:lpstr>Challenge Ib: How to… simulate sc-multi-omics data</vt:lpstr>
      <vt:lpstr>Challenge Ib: How to… simulate sc-multi-omics data</vt:lpstr>
      <vt:lpstr>Challenge II: How to… performance metrics for sc-multi-omics methods benchmarking</vt:lpstr>
      <vt:lpstr>Challenge III: How to… package software + data to support benchmarking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 Ritchie</dc:creator>
  <cp:lastModifiedBy>Matt Ritchie</cp:lastModifiedBy>
  <cp:revision>40</cp:revision>
  <dcterms:created xsi:type="dcterms:W3CDTF">2020-06-18T12:19:29Z</dcterms:created>
  <dcterms:modified xsi:type="dcterms:W3CDTF">2020-06-19T11:07:45Z</dcterms:modified>
</cp:coreProperties>
</file>