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Nunito"/>
      <p:regular r:id="rId32"/>
      <p:bold r:id="rId33"/>
      <p:italic r:id="rId34"/>
      <p:boldItalic r:id="rId35"/>
    </p:embeddedFont>
    <p:embeddedFont>
      <p:font typeface="Helvetica Neue"/>
      <p:regular r:id="rId36"/>
      <p:bold r:id="rId37"/>
      <p:italic r:id="rId38"/>
      <p:boldItalic r:id="rId39"/>
    </p:embeddedFont>
    <p:embeddedFont>
      <p:font typeface="Source Sans Pro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SansPro-regular.fntdata"/><Relationship Id="rId20" Type="http://schemas.openxmlformats.org/officeDocument/2006/relationships/slide" Target="slides/slide15.xml"/><Relationship Id="rId42" Type="http://schemas.openxmlformats.org/officeDocument/2006/relationships/font" Target="fonts/SourceSansPro-italic.fntdata"/><Relationship Id="rId41" Type="http://schemas.openxmlformats.org/officeDocument/2006/relationships/font" Target="fonts/SourceSansPro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SourceSansPro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Nunito-bold.fntdata"/><Relationship Id="rId10" Type="http://schemas.openxmlformats.org/officeDocument/2006/relationships/slide" Target="slides/slide5.xml"/><Relationship Id="rId32" Type="http://schemas.openxmlformats.org/officeDocument/2006/relationships/font" Target="fonts/Nunito-regular.fntdata"/><Relationship Id="rId13" Type="http://schemas.openxmlformats.org/officeDocument/2006/relationships/slide" Target="slides/slide8.xml"/><Relationship Id="rId35" Type="http://schemas.openxmlformats.org/officeDocument/2006/relationships/font" Target="fonts/Nunito-boldItalic.fntdata"/><Relationship Id="rId12" Type="http://schemas.openxmlformats.org/officeDocument/2006/relationships/slide" Target="slides/slide7.xml"/><Relationship Id="rId34" Type="http://schemas.openxmlformats.org/officeDocument/2006/relationships/font" Target="fonts/Nunito-italic.fntdata"/><Relationship Id="rId15" Type="http://schemas.openxmlformats.org/officeDocument/2006/relationships/slide" Target="slides/slide10.xml"/><Relationship Id="rId37" Type="http://schemas.openxmlformats.org/officeDocument/2006/relationships/font" Target="fonts/HelveticaNeue-bold.fntdata"/><Relationship Id="rId14" Type="http://schemas.openxmlformats.org/officeDocument/2006/relationships/slide" Target="slides/slide9.xml"/><Relationship Id="rId36" Type="http://schemas.openxmlformats.org/officeDocument/2006/relationships/font" Target="fonts/HelveticaNeue-regular.fntdata"/><Relationship Id="rId17" Type="http://schemas.openxmlformats.org/officeDocument/2006/relationships/slide" Target="slides/slide12.xml"/><Relationship Id="rId39" Type="http://schemas.openxmlformats.org/officeDocument/2006/relationships/font" Target="fonts/HelveticaNeue-boldItalic.fntdata"/><Relationship Id="rId16" Type="http://schemas.openxmlformats.org/officeDocument/2006/relationships/slide" Target="slides/slide11.xml"/><Relationship Id="rId38" Type="http://schemas.openxmlformats.org/officeDocument/2006/relationships/font" Target="fonts/HelveticaNeue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90955561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90955561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90955561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90955561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89105d22fe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89105d22fe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890955561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890955561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890955561f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890955561f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890955561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890955561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890955561f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890955561f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89105d22fe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89105d22fe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90955561f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90955561f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890955561f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890955561f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90955561f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90955561f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890955561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890955561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890955561f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890955561f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890955561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890955561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890955561f_0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890955561f_0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890955561f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890955561f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890955561f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890955561f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890955561f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890955561f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90955561f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90955561f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8f3f722f7_1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88f3f722f7_1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90955561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90955561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90955561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890955561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890955561f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890955561f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90955561f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90955561f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890955561f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890955561f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90955561f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90955561f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Content, and 2 Content" type="objAndTwoObj">
  <p:cSld name="OBJECT_AND_TWO_OBJECTS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4648200" y="1485900"/>
            <a:ext cx="38100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3" type="body"/>
          </p:nvPr>
        </p:nvSpPr>
        <p:spPr>
          <a:xfrm>
            <a:off x="4648200" y="3086100"/>
            <a:ext cx="3810000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0" type="dt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11" type="ftr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3"/>
          <p:cNvSpPr/>
          <p:nvPr>
            <p:ph idx="12" type="sldNum"/>
          </p:nvPr>
        </p:nvSpPr>
        <p:spPr>
          <a:xfrm>
            <a:off x="6553200" y="4686300"/>
            <a:ext cx="1905000" cy="3429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2" name="Google Shape;62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ustom Layout">
  <p:cSld name="Custom Layou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457200" y="204788"/>
            <a:ext cx="8228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800"/>
              <a:buFont typeface="Helvetica Neue"/>
              <a:buNone/>
              <a:defRPr b="1" sz="2800">
                <a:solidFill>
                  <a:srgbClr val="134F5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800"/>
              <a:buFont typeface="Helvetica Neue"/>
              <a:buNone/>
              <a:defRPr b="1" sz="2800">
                <a:solidFill>
                  <a:srgbClr val="134F5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800"/>
              <a:buFont typeface="Helvetica Neue"/>
              <a:buNone/>
              <a:defRPr b="1" sz="2800">
                <a:solidFill>
                  <a:srgbClr val="134F5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800"/>
              <a:buFont typeface="Helvetica Neue"/>
              <a:buNone/>
              <a:defRPr b="1" sz="2800">
                <a:solidFill>
                  <a:srgbClr val="134F5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800"/>
              <a:buFont typeface="Helvetica Neue"/>
              <a:buNone/>
              <a:defRPr b="1" sz="2800">
                <a:solidFill>
                  <a:srgbClr val="134F5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800"/>
              <a:buFont typeface="Helvetica Neue"/>
              <a:buNone/>
              <a:defRPr b="1" sz="2800">
                <a:solidFill>
                  <a:srgbClr val="134F5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800"/>
              <a:buFont typeface="Helvetica Neue"/>
              <a:buNone/>
              <a:defRPr b="1" sz="2800">
                <a:solidFill>
                  <a:srgbClr val="134F5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800"/>
              <a:buFont typeface="Helvetica Neue"/>
              <a:buNone/>
              <a:defRPr b="1" sz="2800">
                <a:solidFill>
                  <a:srgbClr val="134F5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ts val="2800"/>
              <a:buFont typeface="Helvetica Neue"/>
              <a:buNone/>
              <a:defRPr b="1" sz="2800">
                <a:solidFill>
                  <a:srgbClr val="134F5C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Source Sans Pro"/>
              <a:buChar char="●"/>
              <a:defRPr sz="1800"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Source Sans Pro"/>
              <a:buChar char="●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Source Sans Pro"/>
              <a:buChar char="●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Source Sans Pro"/>
              <a:buChar char="○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Source Sans Pro"/>
              <a:buChar char="■"/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26.png"/><Relationship Id="rId5" Type="http://schemas.openxmlformats.org/officeDocument/2006/relationships/image" Target="../media/image28.png"/><Relationship Id="rId6" Type="http://schemas.openxmlformats.org/officeDocument/2006/relationships/image" Target="../media/image21.png"/><Relationship Id="rId7" Type="http://schemas.openxmlformats.org/officeDocument/2006/relationships/image" Target="../media/image14.png"/><Relationship Id="rId8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5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33.png"/><Relationship Id="rId6" Type="http://schemas.openxmlformats.org/officeDocument/2006/relationships/image" Target="../media/image39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openxmlformats.org/officeDocument/2006/relationships/image" Target="../media/image26.png"/><Relationship Id="rId5" Type="http://schemas.openxmlformats.org/officeDocument/2006/relationships/image" Target="../media/image9.png"/><Relationship Id="rId6" Type="http://schemas.openxmlformats.org/officeDocument/2006/relationships/image" Target="../media/image28.png"/><Relationship Id="rId7" Type="http://schemas.openxmlformats.org/officeDocument/2006/relationships/image" Target="../media/image21.png"/><Relationship Id="rId8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Relationship Id="rId4" Type="http://schemas.openxmlformats.org/officeDocument/2006/relationships/image" Target="../media/image3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5.jp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Debriefing: sc targeted proteomics</a:t>
            </a:r>
            <a:endParaRPr/>
          </a:p>
        </p:txBody>
      </p:sp>
      <p:sp>
        <p:nvSpPr>
          <p:cNvPr id="71" name="Google Shape;71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Aedỉn Culhane</a:t>
            </a:r>
            <a:endParaRPr/>
          </a:p>
        </p:txBody>
      </p:sp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9050" y="3811400"/>
            <a:ext cx="942975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UGLY MIBI UMAP!!!</a:t>
            </a:r>
            <a:endParaRPr/>
          </a:p>
        </p:txBody>
      </p:sp>
      <p:sp>
        <p:nvSpPr>
          <p:cNvPr id="195" name="Google Shape;195;p25"/>
          <p:cNvSpPr txBox="1"/>
          <p:nvPr>
            <p:ph idx="4294967295" type="body"/>
          </p:nvPr>
        </p:nvSpPr>
        <p:spPr>
          <a:xfrm>
            <a:off x="311700" y="1152475"/>
            <a:ext cx="12582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mibi</a:t>
            </a:r>
            <a:endParaRPr/>
          </a:p>
        </p:txBody>
      </p:sp>
      <p:pic>
        <p:nvPicPr>
          <p:cNvPr id="196" name="Google Shape;19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450" y="1682625"/>
            <a:ext cx="3943825" cy="310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5800" y="1720825"/>
            <a:ext cx="3765323" cy="30052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5"/>
          <p:cNvSpPr txBox="1"/>
          <p:nvPr>
            <p:ph idx="4294967295" type="body"/>
          </p:nvPr>
        </p:nvSpPr>
        <p:spPr>
          <a:xfrm>
            <a:off x="4879075" y="1152475"/>
            <a:ext cx="1258200" cy="3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cyTOF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Connecting Partially overlapping Data </a:t>
            </a:r>
            <a:endParaRPr/>
          </a:p>
        </p:txBody>
      </p:sp>
      <p:sp>
        <p:nvSpPr>
          <p:cNvPr id="204" name="Google Shape;204;p26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Cells/Clusters/Clinical   -  Two broad approaches Embedding or Graph - Taxonomy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5" name="Google Shape;2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025" y="2960175"/>
            <a:ext cx="1976060" cy="19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6522" y="1723338"/>
            <a:ext cx="2064725" cy="94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4065" y="3278600"/>
            <a:ext cx="1976049" cy="113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6"/>
          <p:cNvPicPr preferRelativeResize="0"/>
          <p:nvPr/>
        </p:nvPicPr>
        <p:blipFill rotWithShape="1">
          <a:blip r:embed="rId6">
            <a:alphaModFix/>
          </a:blip>
          <a:srcRect b="0" l="0" r="0" t="10120"/>
          <a:stretch/>
        </p:blipFill>
        <p:spPr>
          <a:xfrm>
            <a:off x="6536526" y="3348625"/>
            <a:ext cx="2295774" cy="88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35953" y="3204763"/>
            <a:ext cx="2064731" cy="12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51663" y="1603114"/>
            <a:ext cx="3106074" cy="1182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50" y="1592927"/>
            <a:ext cx="2817826" cy="1355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Proteins as cell type or state marker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“BRIDGE”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Presence/Absence of Cell States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Cell compositions/proportions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Spatial Structure (eg Morans)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Biological Sample Phenotype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Clinical features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Survival (interval/right censored discussion)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Bridge to connect data with partial/little overlap</a:t>
            </a:r>
            <a:endParaRPr/>
          </a:p>
        </p:txBody>
      </p:sp>
      <p:pic>
        <p:nvPicPr>
          <p:cNvPr id="218" name="Google Shape;2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126" y="1152475"/>
            <a:ext cx="3390002" cy="254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Integration of Spatial data - Scale, SWM</a:t>
            </a:r>
            <a:endParaRPr/>
          </a:p>
        </p:txBody>
      </p:sp>
      <p:sp>
        <p:nvSpPr>
          <p:cNvPr id="224" name="Google Shape;22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Scale and space in biological systems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How to define spatially- points, lines, polygons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XY centroid may poorly capture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Cell size or shape (neuron)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Neighbours may depend on cell size/shape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Community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Partially overlapping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1722" y="1068784"/>
            <a:ext cx="3640575" cy="358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Integrating Spatial Data -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Biological data have always been spatial </a:t>
            </a:r>
            <a:endParaRPr/>
          </a:p>
        </p:txBody>
      </p:sp>
      <p:sp>
        <p:nvSpPr>
          <p:cNvPr id="231" name="Google Shape;231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Spatial statistics already well established in other fields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GIS, Ecology, Plant science  (Taylor Ferebee), Weather (Elana Fertig)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Statistics based on E</a:t>
            </a:r>
            <a:r>
              <a:rPr lang="en"/>
              <a:t>uclidean</a:t>
            </a:r>
            <a:r>
              <a:rPr lang="en"/>
              <a:t> distance (Sphere), graph triangulation (Moran, Gabriel), K-NN etc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15 years ago applied Ripley’s K factor on biopsy (Susan Holmes)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Test statistics to associate spatial patterns with covariates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Connecting features to spatial across platforms</a:t>
            </a:r>
            <a:endParaRPr/>
          </a:p>
        </p:txBody>
      </p:sp>
      <p:sp>
        <p:nvSpPr>
          <p:cNvPr id="237" name="Google Shape;237;p30"/>
          <p:cNvSpPr txBox="1"/>
          <p:nvPr>
            <p:ph idx="1" type="body"/>
          </p:nvPr>
        </p:nvSpPr>
        <p:spPr>
          <a:xfrm>
            <a:off x="311700" y="1152475"/>
            <a:ext cx="4368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 to unify scaling (Vera Pancaldi)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Limited expected map  of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</a:t>
            </a:r>
            <a:r>
              <a:rPr lang="en"/>
              <a:t>he physical structure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Cell composition in structure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Expected level of protein expression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How to connect </a:t>
            </a:r>
            <a:r>
              <a:rPr b="1"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Coarse v Fine resolution neighborhoods ?</a:t>
            </a:r>
            <a:endParaRPr b="1">
              <a:solidFill>
                <a:srgbClr val="6AA84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5224" y="2802912"/>
            <a:ext cx="2112530" cy="165041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Connecting features to spatial across platforms</a:t>
            </a:r>
            <a:endParaRPr/>
          </a:p>
        </p:txBody>
      </p:sp>
      <p:sp>
        <p:nvSpPr>
          <p:cNvPr id="244" name="Google Shape;244;p31"/>
          <p:cNvSpPr txBox="1"/>
          <p:nvPr>
            <p:ph idx="1" type="body"/>
          </p:nvPr>
        </p:nvSpPr>
        <p:spPr>
          <a:xfrm>
            <a:off x="311700" y="1152475"/>
            <a:ext cx="4368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 to unify scaling (Vera Pancaldi)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Limited expected map  of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The physical structure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Cell composition in structure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Expected level of protein expression 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6AA84F"/>
                </a:solidFill>
                <a:latin typeface="Nunito"/>
                <a:ea typeface="Nunito"/>
                <a:cs typeface="Nunito"/>
                <a:sym typeface="Nunito"/>
              </a:rPr>
              <a:t>How to connect Coarse v Fine resolution neighborhoods ?</a:t>
            </a:r>
            <a:endParaRPr b="1">
              <a:solidFill>
                <a:srgbClr val="6AA84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5" name="Google Shape;24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7663" y="1646788"/>
            <a:ext cx="2245075" cy="149512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1"/>
          <p:cNvSpPr txBox="1"/>
          <p:nvPr/>
        </p:nvSpPr>
        <p:spPr>
          <a:xfrm>
            <a:off x="7380425" y="2285400"/>
            <a:ext cx="73401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NEED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- Digital ‘Omics + Analog Map</a:t>
            </a:r>
            <a:endParaRPr/>
          </a:p>
        </p:txBody>
      </p:sp>
      <p:pic>
        <p:nvPicPr>
          <p:cNvPr id="252" name="Google Shape;25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85875"/>
            <a:ext cx="4054075" cy="304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1550" y="1308475"/>
            <a:ext cx="4130751" cy="2919058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2"/>
          <p:cNvSpPr txBox="1"/>
          <p:nvPr/>
        </p:nvSpPr>
        <p:spPr>
          <a:xfrm>
            <a:off x="311700" y="4406800"/>
            <a:ext cx="73401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Library, Trinity College Dublin, Ireland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5" name="Google Shape;255;p32"/>
          <p:cNvSpPr txBox="1"/>
          <p:nvPr/>
        </p:nvSpPr>
        <p:spPr>
          <a:xfrm>
            <a:off x="4098725" y="4594575"/>
            <a:ext cx="73401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Will be “driving” blindly until we have a digital cell location map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56" name="Google Shape;25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6022" y="70021"/>
            <a:ext cx="1590501" cy="1059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layers in GIS data (Susan Holmes)</a:t>
            </a:r>
            <a:endParaRPr/>
          </a:p>
        </p:txBody>
      </p:sp>
      <p:pic>
        <p:nvPicPr>
          <p:cNvPr id="262" name="Google Shape;2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4875" y="1232047"/>
            <a:ext cx="4255800" cy="325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2" y="1093925"/>
            <a:ext cx="2663273" cy="178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996" y="2787925"/>
            <a:ext cx="3166128" cy="178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Weather layers: S</a:t>
            </a:r>
            <a:r>
              <a:rPr lang="en" sz="2600"/>
              <a:t>atellites, W</a:t>
            </a:r>
            <a:r>
              <a:rPr lang="en" sz="2600"/>
              <a:t>eather </a:t>
            </a:r>
            <a:r>
              <a:rPr lang="en" sz="2600"/>
              <a:t>Balloons</a:t>
            </a:r>
            <a:r>
              <a:rPr lang="en" sz="2600"/>
              <a:t> (Elana)</a:t>
            </a:r>
            <a:endParaRPr sz="2600"/>
          </a:p>
        </p:txBody>
      </p:sp>
      <p:sp>
        <p:nvSpPr>
          <p:cNvPr id="270" name="Google Shape;270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3920" y="1478350"/>
            <a:ext cx="5423351" cy="3090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869" y="2692319"/>
            <a:ext cx="1640300" cy="218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300" y="1310910"/>
            <a:ext cx="2091449" cy="118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 targeted Proteomics;  Application and Future</a:t>
            </a:r>
            <a:endParaRPr/>
          </a:p>
        </p:txBody>
      </p:sp>
      <p:sp>
        <p:nvSpPr>
          <p:cNvPr id="78" name="Google Shape;78;p17"/>
          <p:cNvSpPr txBox="1"/>
          <p:nvPr>
            <p:ph idx="1" type="body"/>
          </p:nvPr>
        </p:nvSpPr>
        <p:spPr>
          <a:xfrm>
            <a:off x="311700" y="847675"/>
            <a:ext cx="5254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Increasing resolution, 3D, but limited # Proteins,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Good on FFPE so many samples available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Spatial/co- expression  of known molecular targets, small molecule inhibitor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Longitudinal Clinical/Biological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Widespread use depend on clinical utility and cost</a:t>
            </a:r>
            <a:endParaRPr/>
          </a:p>
          <a:p>
            <a:pPr indent="-317500" lvl="1" marL="914400" rtl="0" algn="l"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Cell properties- shape/size, type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Cell type proportions /composition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Cell location, co-location analysis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Cell higher architecture (clusters of cells)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Cell-cell interaction (eg tumor-immune)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5900" y="3004725"/>
            <a:ext cx="3404125" cy="18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5899" y="1017724"/>
            <a:ext cx="3404127" cy="1815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Single Cells -&gt;Bulk -&gt; Communities</a:t>
            </a:r>
            <a:endParaRPr/>
          </a:p>
        </p:txBody>
      </p:sp>
      <p:pic>
        <p:nvPicPr>
          <p:cNvPr id="279" name="Google Shape;27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2500" y="1071550"/>
            <a:ext cx="1977900" cy="197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5"/>
          <p:cNvPicPr preferRelativeResize="0"/>
          <p:nvPr/>
        </p:nvPicPr>
        <p:blipFill rotWithShape="1">
          <a:blip r:embed="rId4">
            <a:alphaModFix/>
          </a:blip>
          <a:srcRect b="14133" l="0" r="0" t="0"/>
          <a:stretch/>
        </p:blipFill>
        <p:spPr>
          <a:xfrm>
            <a:off x="6662375" y="200900"/>
            <a:ext cx="2239549" cy="229047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 txBox="1"/>
          <p:nvPr/>
        </p:nvSpPr>
        <p:spPr>
          <a:xfrm>
            <a:off x="7139275" y="2837650"/>
            <a:ext cx="19779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Human Phenotype defined by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Systems,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Organs that are composed of Cell 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Communities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2" name="Google Shape;282;p35"/>
          <p:cNvSpPr txBox="1"/>
          <p:nvPr/>
        </p:nvSpPr>
        <p:spPr>
          <a:xfrm>
            <a:off x="4865350" y="3880150"/>
            <a:ext cx="73401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Composed of organized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Cells types, polarity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3" name="Google Shape;283;p35"/>
          <p:cNvPicPr preferRelativeResize="0"/>
          <p:nvPr/>
        </p:nvPicPr>
        <p:blipFill rotWithShape="1">
          <a:blip r:embed="rId5">
            <a:alphaModFix/>
          </a:blip>
          <a:srcRect b="44388" l="0" r="0" t="0"/>
          <a:stretch/>
        </p:blipFill>
        <p:spPr>
          <a:xfrm>
            <a:off x="4865350" y="2343300"/>
            <a:ext cx="1681425" cy="1209349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5"/>
          <p:cNvSpPr txBox="1"/>
          <p:nvPr/>
        </p:nvSpPr>
        <p:spPr>
          <a:xfrm>
            <a:off x="2425300" y="4013600"/>
            <a:ext cx="23085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Connected by signnaling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(paracrine, endocine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Gap junctions, autocrine)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5" name="Google Shape;285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4350" y="1404714"/>
            <a:ext cx="2308500" cy="222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9144" y="3157095"/>
            <a:ext cx="1553357" cy="85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9499" y="2343299"/>
            <a:ext cx="1475200" cy="166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5"/>
          <p:cNvSpPr txBox="1"/>
          <p:nvPr/>
        </p:nvSpPr>
        <p:spPr>
          <a:xfrm>
            <a:off x="269500" y="4121250"/>
            <a:ext cx="1873500" cy="85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‘Omics DNA Chromatin RNA Protein Glycosylation- metabolites etc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6"/>
          <p:cNvSpPr txBox="1"/>
          <p:nvPr>
            <p:ph idx="1" type="body"/>
          </p:nvPr>
        </p:nvSpPr>
        <p:spPr>
          <a:xfrm>
            <a:off x="311700" y="1152475"/>
            <a:ext cx="8520600" cy="37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Need a digital map and to define variables of interest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Can this be built from existing data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New benchmark datasets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Methods - leverage existing, build new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spatial scale measures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Other methods for validation (prediction strength, can we large number of “observations” cells)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What are the limitations of the physical technologies and what directions are the technologies headed?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Limited channels</a:t>
            </a:r>
            <a:endParaRPr sz="2000"/>
          </a:p>
        </p:txBody>
      </p:sp>
      <p:sp>
        <p:nvSpPr>
          <p:cNvPr id="294" name="Google Shape;29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Spatial Proteomics Future Directions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Output</a:t>
            </a:r>
            <a:endParaRPr/>
          </a:p>
        </p:txBody>
      </p:sp>
      <p:sp>
        <p:nvSpPr>
          <p:cNvPr id="300" name="Google Shape;300;p37"/>
          <p:cNvSpPr txBox="1"/>
          <p:nvPr>
            <p:ph idx="1" type="body"/>
          </p:nvPr>
        </p:nvSpPr>
        <p:spPr>
          <a:xfrm>
            <a:off x="311700" y="1017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Table of Data types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Table/Figure of Spatial measures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Table of Taxonomy of methods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(there was support for  packaging  up data/code vignettes  in an R package 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Figures : </a:t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Bridging Studies: mapping between datasets:  pheno, cells, features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Methods: Embed/Graph - Optimal Trans/Matrix Factor/Topic Modelling/Forests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Communities  Clusters/UMAP →  Spatial Structure:   XY- Line-Polygon.  SWM (distance/grid/graph tri, neighbors, etc)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Annotation (Duncan) 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Table</a:t>
            </a:r>
            <a:r>
              <a:rPr lang="en" sz="2400">
                <a:solidFill>
                  <a:schemeClr val="dk1"/>
                </a:solidFill>
              </a:rPr>
              <a:t>? </a:t>
            </a:r>
            <a:r>
              <a:rPr lang="en" sz="2400">
                <a:solidFill>
                  <a:schemeClr val="dk1"/>
                </a:solidFill>
              </a:rPr>
              <a:t>Descriptors of different data types   (sc’OMICS)</a:t>
            </a:r>
            <a:endParaRPr sz="4100">
              <a:solidFill>
                <a:schemeClr val="dk1"/>
              </a:solidFill>
            </a:endParaRPr>
          </a:p>
        </p:txBody>
      </p:sp>
      <p:sp>
        <p:nvSpPr>
          <p:cNvPr id="306" name="Google Shape;306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N  Typical number of features (proteins/genes) measured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P  Typical number of samples/cells measured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Distributions/orders of magnitude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Sample type (single-cell, multi-cell, bulky)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NA Missing values (%, the typical way to impute missing values)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Count data/intensity (continuous)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Omics : genomics/transcriptomics/proteomics/PTM/metabolomics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Typical normalization method (log transform)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State of the art publications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Clinical data -- potentially following clinical trials can help control for diversity of patients; also incorporating EHR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Arial"/>
                <a:ea typeface="Arial"/>
                <a:cs typeface="Arial"/>
                <a:sym typeface="Arial"/>
              </a:rPr>
              <a:t>Spatial info (no, 2D, 3D)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</a:t>
            </a:r>
            <a:r>
              <a:rPr lang="en"/>
              <a:t> - “Taxonomy” of methods</a:t>
            </a:r>
            <a:endParaRPr/>
          </a:p>
        </p:txBody>
      </p:sp>
      <p:sp>
        <p:nvSpPr>
          <p:cNvPr id="312" name="Google Shape;312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 sz="1900"/>
              <a:t>Represent as a Table, or decision tree figure to manuscript? </a:t>
            </a:r>
            <a:endParaRPr sz="19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Matrix factorization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NN graphs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Technology specific methods</a:t>
            </a:r>
            <a:endParaRPr sz="14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Still want consensus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 sz="1900"/>
              <a:t>Methods broadly divided into </a:t>
            </a:r>
            <a:endParaRPr sz="1900"/>
          </a:p>
          <a:p>
            <a:pPr indent="-323850" lvl="2" marL="13716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Embedding</a:t>
            </a:r>
            <a:endParaRPr sz="1500"/>
          </a:p>
          <a:p>
            <a:pPr indent="-323850" lvl="2" marL="1371600" rtl="0" algn="l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 sz="1500"/>
              <a:t>Graph</a:t>
            </a:r>
            <a:endParaRPr sz="15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r>
              <a:rPr lang="en" sz="1900"/>
              <a:t>Hierarchical Bayesian </a:t>
            </a:r>
            <a:endParaRPr sz="19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Figures Aligning data/Learning Across Studies</a:t>
            </a:r>
            <a:endParaRPr/>
          </a:p>
        </p:txBody>
      </p:sp>
      <p:sp>
        <p:nvSpPr>
          <p:cNvPr id="318" name="Google Shape;318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INSERT FIGURES???? </a:t>
            </a:r>
            <a:endParaRPr/>
          </a:p>
        </p:txBody>
      </p:sp>
      <p:pic>
        <p:nvPicPr>
          <p:cNvPr id="319" name="Google Shape;31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9650" y="1152475"/>
            <a:ext cx="2152651" cy="176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5503" y="3182525"/>
            <a:ext cx="2817822" cy="12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7612" y="1419812"/>
            <a:ext cx="1976060" cy="19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1847" y="1143250"/>
            <a:ext cx="2064725" cy="94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0952" y="2210750"/>
            <a:ext cx="1976049" cy="113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0"/>
          <p:cNvPicPr preferRelativeResize="0"/>
          <p:nvPr/>
        </p:nvPicPr>
        <p:blipFill rotWithShape="1">
          <a:blip r:embed="rId7">
            <a:alphaModFix/>
          </a:blip>
          <a:srcRect b="0" l="0" r="0" t="10120"/>
          <a:stretch/>
        </p:blipFill>
        <p:spPr>
          <a:xfrm>
            <a:off x="6536526" y="3348625"/>
            <a:ext cx="2295774" cy="88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66615" y="3504838"/>
            <a:ext cx="2064731" cy="12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3850" y="1516727"/>
            <a:ext cx="2817826" cy="1355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6401" y="3182525"/>
            <a:ext cx="1976051" cy="1482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1"/>
          <p:cNvPicPr preferRelativeResize="0"/>
          <p:nvPr/>
        </p:nvPicPr>
        <p:blipFill rotWithShape="1">
          <a:blip r:embed="rId3">
            <a:alphaModFix/>
          </a:blip>
          <a:srcRect b="65706" l="0" r="0" t="0"/>
          <a:stretch/>
        </p:blipFill>
        <p:spPr>
          <a:xfrm>
            <a:off x="1215100" y="1408047"/>
            <a:ext cx="3749575" cy="126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Figure: Spatial → Biology</a:t>
            </a:r>
            <a:endParaRPr/>
          </a:p>
        </p:txBody>
      </p:sp>
      <p:sp>
        <p:nvSpPr>
          <p:cNvPr id="334" name="Google Shape;334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Measures  XY/Lines/Polygons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SWM Sphere (distance)/GRID/ Graph</a:t>
            </a:r>
            <a:endParaRPr/>
          </a:p>
        </p:txBody>
      </p:sp>
      <p:pic>
        <p:nvPicPr>
          <p:cNvPr id="335" name="Google Shape;33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080" y="2651654"/>
            <a:ext cx="3652645" cy="1393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0198" y="281275"/>
            <a:ext cx="3253449" cy="191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7071" y="2907554"/>
            <a:ext cx="3860228" cy="2034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/>
          <p:nvPr/>
        </p:nvSpPr>
        <p:spPr>
          <a:xfrm>
            <a:off x="6114500" y="1194375"/>
            <a:ext cx="2708700" cy="38910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8"/>
          <p:cNvSpPr/>
          <p:nvPr/>
        </p:nvSpPr>
        <p:spPr>
          <a:xfrm>
            <a:off x="172225" y="1194375"/>
            <a:ext cx="2708700" cy="38910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8"/>
          <p:cNvSpPr txBox="1"/>
          <p:nvPr>
            <p:ph type="title"/>
          </p:nvPr>
        </p:nvSpPr>
        <p:spPr>
          <a:xfrm>
            <a:off x="3181350" y="318800"/>
            <a:ext cx="5793900" cy="62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sz="1900">
                <a:latin typeface="Source Sans Pro"/>
                <a:ea typeface="Source Sans Pro"/>
                <a:cs typeface="Source Sans Pro"/>
                <a:sym typeface="Source Sans Pro"/>
              </a:rPr>
              <a:t>Single-cell targeted proteomics across technologies</a:t>
            </a:r>
            <a:endParaRPr b="0" i="1" sz="19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8" name="Google Shape;88;p18"/>
          <p:cNvSpPr txBox="1"/>
          <p:nvPr/>
        </p:nvSpPr>
        <p:spPr>
          <a:xfrm>
            <a:off x="311700" y="799325"/>
            <a:ext cx="7946100" cy="3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Data from 2 studies characterizing the </a:t>
            </a:r>
            <a:r>
              <a:rPr b="1" lang="en">
                <a:solidFill>
                  <a:srgbClr val="A64D7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breast cancer tumor immune microenvironment</a:t>
            </a: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, using:</a:t>
            </a:r>
            <a:endParaRPr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686950" y="4781350"/>
            <a:ext cx="15579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Keren, et al. (2018)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400125"/>
            <a:ext cx="2428400" cy="24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6686951" y="4781400"/>
            <a:ext cx="1470900" cy="3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Source Sans Pro"/>
                <a:ea typeface="Source Sans Pro"/>
                <a:cs typeface="Source Sans Pro"/>
                <a:sym typeface="Source Sans Pro"/>
              </a:rPr>
              <a:t>Wagner, et al. (2019)</a:t>
            </a:r>
            <a:endParaRPr sz="10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8175" y="2400125"/>
            <a:ext cx="2428400" cy="24283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172225" y="1161250"/>
            <a:ext cx="27087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Source Sans Pro"/>
                <a:ea typeface="Source Sans Pro"/>
                <a:cs typeface="Source Sans Pro"/>
                <a:sym typeface="Source Sans Pro"/>
              </a:rPr>
              <a:t>Multiplexed ion beam imaging by time-of-flight </a:t>
            </a:r>
            <a:endParaRPr b="1" sz="13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Sans Pro"/>
                <a:ea typeface="Source Sans Pro"/>
                <a:cs typeface="Source Sans Pro"/>
                <a:sym typeface="Source Sans Pro"/>
              </a:rPr>
              <a:t>(MIBI-TOF)</a:t>
            </a: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6114500" y="1161250"/>
            <a:ext cx="26781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Source Sans Pro"/>
                <a:ea typeface="Source Sans Pro"/>
                <a:cs typeface="Source Sans Pro"/>
                <a:sym typeface="Source Sans Pro"/>
              </a:rPr>
              <a:t>Mass cytometry</a:t>
            </a:r>
            <a:endParaRPr b="1" sz="13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Source Sans Pro"/>
                <a:ea typeface="Source Sans Pro"/>
                <a:cs typeface="Source Sans Pro"/>
                <a:sym typeface="Source Sans Pro"/>
              </a:rPr>
              <a:t>(aka mass tag, CyTOF)</a:t>
            </a:r>
            <a:endParaRPr sz="13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6221300" y="1691050"/>
            <a:ext cx="27087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3350" lvl="0" marL="114300" rtl="0" algn="l">
              <a:spcBef>
                <a:spcPts val="0"/>
              </a:spcBef>
              <a:spcAft>
                <a:spcPts val="0"/>
              </a:spcAft>
              <a:buSzPts val="1200"/>
              <a:buFont typeface="Source Sans Pro"/>
              <a:buChar char="➢"/>
            </a:pPr>
            <a:r>
              <a:rPr lang="en" sz="1200">
                <a:latin typeface="Source Sans Pro"/>
                <a:ea typeface="Source Sans Pro"/>
                <a:cs typeface="Source Sans Pro"/>
                <a:sym typeface="Source Sans Pro"/>
              </a:rPr>
              <a:t>73 proteins across 2 panels: </a:t>
            </a:r>
            <a:br>
              <a:rPr lang="en" sz="1200"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latin typeface="Source Sans Pro"/>
                <a:ea typeface="Source Sans Pro"/>
                <a:cs typeface="Source Sans Pro"/>
                <a:sym typeface="Source Sans Pro"/>
              </a:rPr>
              <a:t>tumor and immune</a:t>
            </a:r>
            <a:endParaRPr sz="12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133350" lvl="0" marL="114300" rtl="0" algn="l">
              <a:spcBef>
                <a:spcPts val="0"/>
              </a:spcBef>
              <a:spcAft>
                <a:spcPts val="0"/>
              </a:spcAft>
              <a:buSzPts val="1200"/>
              <a:buFont typeface="Source Sans Pro"/>
              <a:buChar char="➢"/>
            </a:pPr>
            <a:r>
              <a:rPr lang="en" sz="1200">
                <a:latin typeface="Source Sans Pro"/>
                <a:ea typeface="Source Sans Pro"/>
                <a:cs typeface="Source Sans Pro"/>
                <a:sym typeface="Source Sans Pro"/>
              </a:rPr>
              <a:t>140 breast cancer patients, 6 TN</a:t>
            </a:r>
            <a:endParaRPr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6" name="Google Shape;96;p18"/>
          <p:cNvSpPr txBox="1"/>
          <p:nvPr/>
        </p:nvSpPr>
        <p:spPr>
          <a:xfrm>
            <a:off x="297500" y="1777150"/>
            <a:ext cx="3092400" cy="5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33350" lvl="0" marL="114300" rtl="0" algn="l">
              <a:spcBef>
                <a:spcPts val="0"/>
              </a:spcBef>
              <a:spcAft>
                <a:spcPts val="0"/>
              </a:spcAft>
              <a:buSzPts val="1200"/>
              <a:buFont typeface="Source Sans Pro"/>
              <a:buChar char="➢"/>
            </a:pPr>
            <a:r>
              <a:rPr lang="en" sz="1200">
                <a:latin typeface="Source Sans Pro"/>
                <a:ea typeface="Source Sans Pro"/>
                <a:cs typeface="Source Sans Pro"/>
                <a:sym typeface="Source Sans Pro"/>
              </a:rPr>
              <a:t>36 proteins</a:t>
            </a:r>
            <a:endParaRPr sz="12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133350" lvl="0" marL="114300" rtl="0" algn="l">
              <a:spcBef>
                <a:spcPts val="0"/>
              </a:spcBef>
              <a:spcAft>
                <a:spcPts val="0"/>
              </a:spcAft>
              <a:buSzPts val="1200"/>
              <a:buFont typeface="Source Sans Pro"/>
              <a:buChar char="➢"/>
            </a:pPr>
            <a:r>
              <a:rPr lang="en" sz="1200">
                <a:latin typeface="Source Sans Pro"/>
                <a:ea typeface="Source Sans Pro"/>
                <a:cs typeface="Source Sans Pro"/>
                <a:sym typeface="Source Sans Pro"/>
              </a:rPr>
              <a:t>41 TN breast cancer patients</a:t>
            </a:r>
            <a:endParaRPr sz="12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5">
            <a:alphaModFix/>
          </a:blip>
          <a:srcRect b="0" l="6812" r="0" t="0"/>
          <a:stretch/>
        </p:blipFill>
        <p:spPr>
          <a:xfrm>
            <a:off x="2910288" y="2760100"/>
            <a:ext cx="3174850" cy="197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/>
          <p:nvPr/>
        </p:nvSpPr>
        <p:spPr>
          <a:xfrm>
            <a:off x="2991413" y="2152000"/>
            <a:ext cx="3012600" cy="608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… with a total of 20 overlapping proteins</a:t>
            </a:r>
            <a:endParaRPr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99" name="Google Shape;99;p18"/>
          <p:cNvCxnSpPr>
            <a:stCxn id="93" idx="3"/>
            <a:endCxn id="94" idx="1"/>
          </p:cNvCxnSpPr>
          <p:nvPr/>
        </p:nvCxnSpPr>
        <p:spPr>
          <a:xfrm>
            <a:off x="2880925" y="1465300"/>
            <a:ext cx="3233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" name="Google Shape;100;p18"/>
          <p:cNvCxnSpPr>
            <a:endCxn id="98" idx="0"/>
          </p:cNvCxnSpPr>
          <p:nvPr/>
        </p:nvCxnSpPr>
        <p:spPr>
          <a:xfrm>
            <a:off x="4486013" y="1471900"/>
            <a:ext cx="11700" cy="680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226625"/>
            <a:ext cx="2822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challenge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</a:t>
            </a:r>
            <a:r>
              <a:rPr lang="en"/>
              <a:t>Challenge was challenging</a:t>
            </a:r>
            <a:endParaRPr/>
          </a:p>
        </p:txBody>
      </p:sp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Limited overlap in phenotype: only 6 TN patients in the CyTOF dataset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Limited overlap in proteins → some cells cannot be detected in one platform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Few features. Can’t integrate features at Gene Ontology or Pathway level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 obvious “ground truth” for validation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b="0" l="6812" r="0" t="0"/>
          <a:stretch/>
        </p:blipFill>
        <p:spPr>
          <a:xfrm>
            <a:off x="5282413" y="672725"/>
            <a:ext cx="3174850" cy="197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450" y="1152475"/>
            <a:ext cx="3921849" cy="17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/>
          <p:nvPr/>
        </p:nvSpPr>
        <p:spPr>
          <a:xfrm>
            <a:off x="487600" y="1259075"/>
            <a:ext cx="753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92E"/>
              </a:buClr>
              <a:buSzPts val="1800"/>
              <a:buFont typeface="Source Sans Pro"/>
              <a:buChar char="●"/>
            </a:pPr>
            <a:r>
              <a:rPr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How should we approach </a:t>
            </a:r>
            <a:r>
              <a:rPr b="1"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integrating partially-overlapping </a:t>
            </a:r>
            <a:r>
              <a:rPr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proteomic</a:t>
            </a:r>
            <a:r>
              <a:rPr b="1"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data collected on different patients with similar phenotypes?</a:t>
            </a:r>
            <a:endParaRPr sz="1800">
              <a:solidFill>
                <a:srgbClr val="24292E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92E"/>
              </a:buClr>
              <a:buSzPts val="1800"/>
              <a:buFont typeface="Source Sans Pro"/>
              <a:buChar char="●"/>
            </a:pPr>
            <a:r>
              <a:rPr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Can we </a:t>
            </a:r>
            <a:r>
              <a:rPr b="1"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integrate</a:t>
            </a:r>
            <a:r>
              <a:rPr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other 'omics datasets to support the results of these proteomic analyses?</a:t>
            </a:r>
            <a:endParaRPr sz="1800">
              <a:solidFill>
                <a:srgbClr val="24292E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92E"/>
              </a:buClr>
              <a:buSzPts val="1800"/>
              <a:buFont typeface="Source Sans Pro"/>
              <a:buChar char="●"/>
            </a:pPr>
            <a:r>
              <a:rPr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Without including the </a:t>
            </a:r>
            <a:r>
              <a:rPr b="1"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spatial</a:t>
            </a:r>
            <a:r>
              <a:rPr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x-y coordinate data, how well can we predict cell </a:t>
            </a:r>
            <a:r>
              <a:rPr b="1"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co-location</a:t>
            </a:r>
            <a:r>
              <a:rPr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?</a:t>
            </a:r>
            <a:endParaRPr sz="1800">
              <a:solidFill>
                <a:srgbClr val="24292E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92E"/>
              </a:buClr>
              <a:buSzPts val="1800"/>
              <a:buFont typeface="Source Sans Pro"/>
              <a:buChar char="●"/>
            </a:pPr>
            <a:r>
              <a:rPr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Can we </a:t>
            </a:r>
            <a:r>
              <a:rPr b="1"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predict the spatial expression patterns</a:t>
            </a:r>
            <a:r>
              <a:rPr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of proteins measured on mass-tag but not measured in the MIBI-TOF data?</a:t>
            </a:r>
            <a:endParaRPr sz="1800">
              <a:solidFill>
                <a:srgbClr val="24292E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4292E"/>
              </a:buClr>
              <a:buSzPts val="1800"/>
              <a:buFont typeface="Source Sans Pro"/>
              <a:buChar char="●"/>
            </a:pPr>
            <a:r>
              <a:rPr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What additional information can we learn about the different </a:t>
            </a:r>
            <a:r>
              <a:rPr b="1"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macrophage and immune populations</a:t>
            </a:r>
            <a:r>
              <a:rPr lang="en" sz="1800">
                <a:solidFill>
                  <a:srgbClr val="24292E"/>
                </a:solidFill>
                <a:highlight>
                  <a:srgbClr val="FFFFFF"/>
                </a:highlight>
                <a:latin typeface="Source Sans Pro"/>
                <a:ea typeface="Source Sans Pro"/>
                <a:cs typeface="Source Sans Pro"/>
                <a:sym typeface="Source Sans Pro"/>
              </a:rPr>
              <a:t> in breast cancer by conducting integrated analyses of these datasets?</a:t>
            </a:r>
            <a:endParaRPr sz="1800">
              <a:solidFill>
                <a:srgbClr val="24292E"/>
              </a:solidFill>
              <a:highlight>
                <a:srgbClr val="FFFFFF"/>
              </a:highlight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5" name="Google Shape;115;p20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Hackathon Challenge Questions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A2C4C9">
            <a:alpha val="27370"/>
          </a:srgbClr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/>
        </p:nvSpPr>
        <p:spPr>
          <a:xfrm>
            <a:off x="3793025" y="763500"/>
            <a:ext cx="2740800" cy="38577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1"/>
          <p:cNvSpPr txBox="1"/>
          <p:nvPr>
            <p:ph type="title"/>
          </p:nvPr>
        </p:nvSpPr>
        <p:spPr>
          <a:xfrm>
            <a:off x="87125" y="90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122" name="Google Shape;122;p21"/>
          <p:cNvSpPr txBox="1"/>
          <p:nvPr>
            <p:ph idx="1" type="body"/>
          </p:nvPr>
        </p:nvSpPr>
        <p:spPr>
          <a:xfrm>
            <a:off x="91700" y="797025"/>
            <a:ext cx="3019800" cy="11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I</a:t>
            </a:r>
            <a:r>
              <a:rPr b="1" lang="en"/>
              <a:t>ntegration of features</a:t>
            </a:r>
            <a:r>
              <a:rPr lang="en"/>
              <a:t> </a:t>
            </a:r>
            <a:endParaRPr/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1772838" y="1461900"/>
            <a:ext cx="2241300" cy="11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Transfer </a:t>
            </a:r>
            <a:r>
              <a:rPr lang="en"/>
              <a:t>Imputing features  across datasets</a:t>
            </a:r>
            <a:endParaRPr/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3840125" y="1441850"/>
            <a:ext cx="1622100" cy="11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Transferring cell labels between datasets</a:t>
            </a:r>
            <a:endParaRPr/>
          </a:p>
        </p:txBody>
      </p:sp>
      <p:sp>
        <p:nvSpPr>
          <p:cNvPr id="125" name="Google Shape;125;p21"/>
          <p:cNvSpPr txBox="1"/>
          <p:nvPr>
            <p:ph idx="1" type="body"/>
          </p:nvPr>
        </p:nvSpPr>
        <p:spPr>
          <a:xfrm>
            <a:off x="6756100" y="756050"/>
            <a:ext cx="2083500" cy="11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Spatial </a:t>
            </a:r>
            <a:r>
              <a:rPr lang="en"/>
              <a:t> structure co-location, autocorrelation</a:t>
            </a:r>
            <a:endParaRPr/>
          </a:p>
        </p:txBody>
      </p:sp>
      <p:cxnSp>
        <p:nvCxnSpPr>
          <p:cNvPr id="126" name="Google Shape;126;p21"/>
          <p:cNvCxnSpPr/>
          <p:nvPr/>
        </p:nvCxnSpPr>
        <p:spPr>
          <a:xfrm rot="10800000">
            <a:off x="859400" y="2149850"/>
            <a:ext cx="0" cy="8490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7" name="Google Shape;127;p21"/>
          <p:cNvCxnSpPr/>
          <p:nvPr/>
        </p:nvCxnSpPr>
        <p:spPr>
          <a:xfrm>
            <a:off x="859400" y="2986525"/>
            <a:ext cx="693000" cy="1659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8" name="Google Shape;128;p21"/>
          <p:cNvCxnSpPr/>
          <p:nvPr/>
        </p:nvCxnSpPr>
        <p:spPr>
          <a:xfrm flipH="1">
            <a:off x="263900" y="2996275"/>
            <a:ext cx="595500" cy="24390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9" name="Google Shape;129;p21"/>
          <p:cNvSpPr/>
          <p:nvPr/>
        </p:nvSpPr>
        <p:spPr>
          <a:xfrm>
            <a:off x="485450" y="2673775"/>
            <a:ext cx="78000" cy="78000"/>
          </a:xfrm>
          <a:prstGeom prst="ellipse">
            <a:avLst/>
          </a:prstGeom>
          <a:solidFill>
            <a:srgbClr val="005CC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1"/>
          <p:cNvSpPr/>
          <p:nvPr/>
        </p:nvSpPr>
        <p:spPr>
          <a:xfrm>
            <a:off x="485450" y="2778325"/>
            <a:ext cx="78000" cy="78000"/>
          </a:xfrm>
          <a:prstGeom prst="ellipse">
            <a:avLst/>
          </a:prstGeom>
          <a:solidFill>
            <a:srgbClr val="005CC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1"/>
          <p:cNvSpPr/>
          <p:nvPr/>
        </p:nvSpPr>
        <p:spPr>
          <a:xfrm>
            <a:off x="820400" y="3186475"/>
            <a:ext cx="78000" cy="78000"/>
          </a:xfrm>
          <a:prstGeom prst="ellipse">
            <a:avLst/>
          </a:prstGeom>
          <a:solidFill>
            <a:srgbClr val="D73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1"/>
          <p:cNvSpPr/>
          <p:nvPr/>
        </p:nvSpPr>
        <p:spPr>
          <a:xfrm>
            <a:off x="820400" y="3298525"/>
            <a:ext cx="78000" cy="78000"/>
          </a:xfrm>
          <a:prstGeom prst="ellipse">
            <a:avLst/>
          </a:prstGeom>
          <a:solidFill>
            <a:srgbClr val="D73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1"/>
          <p:cNvSpPr/>
          <p:nvPr/>
        </p:nvSpPr>
        <p:spPr>
          <a:xfrm>
            <a:off x="898400" y="3229525"/>
            <a:ext cx="78000" cy="78000"/>
          </a:xfrm>
          <a:prstGeom prst="ellipse">
            <a:avLst/>
          </a:prstGeom>
          <a:solidFill>
            <a:srgbClr val="D73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1"/>
          <p:cNvSpPr/>
          <p:nvPr/>
        </p:nvSpPr>
        <p:spPr>
          <a:xfrm>
            <a:off x="898400" y="2831425"/>
            <a:ext cx="78000" cy="78000"/>
          </a:xfrm>
          <a:prstGeom prst="ellipse">
            <a:avLst/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1"/>
          <p:cNvSpPr/>
          <p:nvPr/>
        </p:nvSpPr>
        <p:spPr>
          <a:xfrm>
            <a:off x="1060325" y="2665525"/>
            <a:ext cx="78000" cy="78000"/>
          </a:xfrm>
          <a:prstGeom prst="ellipse">
            <a:avLst/>
          </a:prstGeom>
          <a:solidFill>
            <a:srgbClr val="E3620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1"/>
          <p:cNvSpPr/>
          <p:nvPr/>
        </p:nvSpPr>
        <p:spPr>
          <a:xfrm>
            <a:off x="1088900" y="2751775"/>
            <a:ext cx="78000" cy="78000"/>
          </a:xfrm>
          <a:prstGeom prst="ellipse">
            <a:avLst/>
          </a:prstGeom>
          <a:solidFill>
            <a:srgbClr val="E3620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1"/>
          <p:cNvSpPr/>
          <p:nvPr/>
        </p:nvSpPr>
        <p:spPr>
          <a:xfrm>
            <a:off x="407450" y="2708575"/>
            <a:ext cx="78000" cy="78000"/>
          </a:xfrm>
          <a:prstGeom prst="ellipse">
            <a:avLst/>
          </a:prstGeom>
          <a:solidFill>
            <a:srgbClr val="005CC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1"/>
          <p:cNvSpPr/>
          <p:nvPr/>
        </p:nvSpPr>
        <p:spPr>
          <a:xfrm>
            <a:off x="371575" y="2797450"/>
            <a:ext cx="90300" cy="78000"/>
          </a:xfrm>
          <a:prstGeom prst="triangle">
            <a:avLst>
              <a:gd fmla="val 50000" name="adj"/>
            </a:avLst>
          </a:prstGeom>
          <a:solidFill>
            <a:srgbClr val="005CC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1"/>
          <p:cNvSpPr/>
          <p:nvPr/>
        </p:nvSpPr>
        <p:spPr>
          <a:xfrm>
            <a:off x="568175" y="2708575"/>
            <a:ext cx="90300" cy="78000"/>
          </a:xfrm>
          <a:prstGeom prst="triangle">
            <a:avLst>
              <a:gd fmla="val 50000" name="adj"/>
            </a:avLst>
          </a:prstGeom>
          <a:solidFill>
            <a:srgbClr val="005CC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1"/>
          <p:cNvSpPr/>
          <p:nvPr/>
        </p:nvSpPr>
        <p:spPr>
          <a:xfrm>
            <a:off x="730100" y="3229525"/>
            <a:ext cx="90300" cy="78000"/>
          </a:xfrm>
          <a:prstGeom prst="triangle">
            <a:avLst>
              <a:gd fmla="val 50000" name="adj"/>
            </a:avLst>
          </a:prstGeom>
          <a:solidFill>
            <a:srgbClr val="D73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1"/>
          <p:cNvSpPr/>
          <p:nvPr/>
        </p:nvSpPr>
        <p:spPr>
          <a:xfrm>
            <a:off x="1138325" y="2665525"/>
            <a:ext cx="90300" cy="78000"/>
          </a:xfrm>
          <a:prstGeom prst="triangle">
            <a:avLst>
              <a:gd fmla="val 50000" name="adj"/>
            </a:avLst>
          </a:prstGeom>
          <a:solidFill>
            <a:srgbClr val="E3620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1"/>
          <p:cNvSpPr/>
          <p:nvPr/>
        </p:nvSpPr>
        <p:spPr>
          <a:xfrm>
            <a:off x="892250" y="2751775"/>
            <a:ext cx="90300" cy="78000"/>
          </a:xfrm>
          <a:prstGeom prst="triangle">
            <a:avLst>
              <a:gd fmla="val 50000" name="adj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1"/>
          <p:cNvSpPr/>
          <p:nvPr/>
        </p:nvSpPr>
        <p:spPr>
          <a:xfrm>
            <a:off x="2140100" y="3086575"/>
            <a:ext cx="514200" cy="822900"/>
          </a:xfrm>
          <a:prstGeom prst="rect">
            <a:avLst/>
          </a:prstGeom>
          <a:solidFill>
            <a:srgbClr val="5A9BD4">
              <a:alpha val="764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1"/>
          <p:cNvSpPr/>
          <p:nvPr/>
        </p:nvSpPr>
        <p:spPr>
          <a:xfrm>
            <a:off x="2404725" y="3059900"/>
            <a:ext cx="1074600" cy="685500"/>
          </a:xfrm>
          <a:prstGeom prst="rect">
            <a:avLst/>
          </a:prstGeom>
          <a:solidFill>
            <a:srgbClr val="FAA75B">
              <a:alpha val="72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1"/>
          <p:cNvSpPr/>
          <p:nvPr/>
        </p:nvSpPr>
        <p:spPr>
          <a:xfrm>
            <a:off x="2847025" y="3437848"/>
            <a:ext cx="555600" cy="572700"/>
          </a:xfrm>
          <a:prstGeom prst="rect">
            <a:avLst/>
          </a:prstGeom>
          <a:solidFill>
            <a:srgbClr val="7AC36A">
              <a:alpha val="720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1"/>
          <p:cNvPicPr preferRelativeResize="0"/>
          <p:nvPr/>
        </p:nvPicPr>
        <p:blipFill rotWithShape="1">
          <a:blip r:embed="rId3">
            <a:alphaModFix/>
          </a:blip>
          <a:srcRect b="16749" l="0" r="0" t="0"/>
          <a:stretch/>
        </p:blipFill>
        <p:spPr>
          <a:xfrm>
            <a:off x="4126400" y="3234350"/>
            <a:ext cx="1346200" cy="112075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1"/>
          <p:cNvSpPr/>
          <p:nvPr/>
        </p:nvSpPr>
        <p:spPr>
          <a:xfrm rot="-1789672">
            <a:off x="7400378" y="2601454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1"/>
          <p:cNvSpPr/>
          <p:nvPr/>
        </p:nvSpPr>
        <p:spPr>
          <a:xfrm rot="-1789672">
            <a:off x="7665795" y="2628851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D73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1"/>
          <p:cNvSpPr/>
          <p:nvPr/>
        </p:nvSpPr>
        <p:spPr>
          <a:xfrm rot="-1789672">
            <a:off x="7544048" y="2393662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1"/>
          <p:cNvSpPr/>
          <p:nvPr/>
        </p:nvSpPr>
        <p:spPr>
          <a:xfrm rot="-1789672">
            <a:off x="7794370" y="2393662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1"/>
          <p:cNvSpPr/>
          <p:nvPr/>
        </p:nvSpPr>
        <p:spPr>
          <a:xfrm rot="-1789672">
            <a:off x="7928050" y="2625713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1"/>
          <p:cNvSpPr/>
          <p:nvPr/>
        </p:nvSpPr>
        <p:spPr>
          <a:xfrm rot="-1789672">
            <a:off x="7801988" y="2853182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1"/>
          <p:cNvSpPr/>
          <p:nvPr/>
        </p:nvSpPr>
        <p:spPr>
          <a:xfrm rot="-1789672">
            <a:off x="7526661" y="2853182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1"/>
          <p:cNvSpPr/>
          <p:nvPr/>
        </p:nvSpPr>
        <p:spPr>
          <a:xfrm rot="-1789672">
            <a:off x="7266568" y="2375153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1"/>
          <p:cNvSpPr/>
          <p:nvPr/>
        </p:nvSpPr>
        <p:spPr>
          <a:xfrm rot="-1789672">
            <a:off x="7402109" y="2173516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1"/>
          <p:cNvSpPr/>
          <p:nvPr/>
        </p:nvSpPr>
        <p:spPr>
          <a:xfrm rot="-1789672">
            <a:off x="7673166" y="2165898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1"/>
          <p:cNvSpPr/>
          <p:nvPr/>
        </p:nvSpPr>
        <p:spPr>
          <a:xfrm rot="-1789672">
            <a:off x="7144820" y="2601454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1"/>
          <p:cNvSpPr/>
          <p:nvPr/>
        </p:nvSpPr>
        <p:spPr>
          <a:xfrm rot="-1789672">
            <a:off x="7266579" y="2820150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1"/>
          <p:cNvSpPr/>
          <p:nvPr/>
        </p:nvSpPr>
        <p:spPr>
          <a:xfrm rot="-1789672">
            <a:off x="8060235" y="2402581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0097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1"/>
          <p:cNvSpPr/>
          <p:nvPr/>
        </p:nvSpPr>
        <p:spPr>
          <a:xfrm rot="-1789672">
            <a:off x="7927693" y="2173516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1" name="Google Shape;161;p21"/>
          <p:cNvPicPr preferRelativeResize="0"/>
          <p:nvPr/>
        </p:nvPicPr>
        <p:blipFill rotWithShape="1">
          <a:blip r:embed="rId4">
            <a:alphaModFix/>
          </a:blip>
          <a:srcRect b="0" l="0" r="30050" t="19723"/>
          <a:stretch/>
        </p:blipFill>
        <p:spPr>
          <a:xfrm>
            <a:off x="87127" y="3616675"/>
            <a:ext cx="1814899" cy="82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1"/>
          <p:cNvSpPr txBox="1"/>
          <p:nvPr/>
        </p:nvSpPr>
        <p:spPr>
          <a:xfrm>
            <a:off x="7250" y="1456925"/>
            <a:ext cx="22413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Cross-platform</a:t>
            </a:r>
            <a:endParaRPr/>
          </a:p>
        </p:txBody>
      </p:sp>
      <p:sp>
        <p:nvSpPr>
          <p:cNvPr id="163" name="Google Shape;163;p21"/>
          <p:cNvSpPr txBox="1"/>
          <p:nvPr>
            <p:ph idx="1" type="body"/>
          </p:nvPr>
        </p:nvSpPr>
        <p:spPr>
          <a:xfrm>
            <a:off x="4221125" y="797025"/>
            <a:ext cx="3019800" cy="11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/>
              <a:t>Prediction</a:t>
            </a:r>
            <a:r>
              <a:rPr lang="en"/>
              <a:t> </a:t>
            </a:r>
            <a:endParaRPr/>
          </a:p>
        </p:txBody>
      </p:sp>
      <p:sp>
        <p:nvSpPr>
          <p:cNvPr id="164" name="Google Shape;164;p21"/>
          <p:cNvSpPr/>
          <p:nvPr/>
        </p:nvSpPr>
        <p:spPr>
          <a:xfrm rot="-1789672">
            <a:off x="5976707" y="3453863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D73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1"/>
          <p:cNvSpPr/>
          <p:nvPr/>
        </p:nvSpPr>
        <p:spPr>
          <a:xfrm rot="-1789672">
            <a:off x="6238606" y="3150929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1"/>
          <p:cNvSpPr/>
          <p:nvPr/>
        </p:nvSpPr>
        <p:spPr>
          <a:xfrm rot="-1789672">
            <a:off x="7970595" y="2933651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D73A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1"/>
          <p:cNvSpPr/>
          <p:nvPr/>
        </p:nvSpPr>
        <p:spPr>
          <a:xfrm rot="-1789672">
            <a:off x="8232493" y="2478316"/>
            <a:ext cx="256938" cy="222667"/>
          </a:xfrm>
          <a:prstGeom prst="hexagon">
            <a:avLst>
              <a:gd fmla="val 25000" name="adj"/>
              <a:gd fmla="val 115470" name="vf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1"/>
          <p:cNvSpPr txBox="1"/>
          <p:nvPr/>
        </p:nvSpPr>
        <p:spPr>
          <a:xfrm>
            <a:off x="5243825" y="1539900"/>
            <a:ext cx="1270200" cy="6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Spatial co-location,  structure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9" name="Google Shape;169;p21"/>
          <p:cNvSpPr txBox="1"/>
          <p:nvPr/>
        </p:nvSpPr>
        <p:spPr>
          <a:xfrm>
            <a:off x="6599075" y="34837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b="1" lang="en" sz="1800">
                <a:latin typeface="Source Sans Pro"/>
                <a:ea typeface="Source Sans Pro"/>
                <a:cs typeface="Source Sans Pro"/>
                <a:sym typeface="Source Sans Pro"/>
              </a:rPr>
              <a:t>clinical significance</a:t>
            </a:r>
            <a:endParaRPr b="1"/>
          </a:p>
        </p:txBody>
      </p:sp>
      <p:pic>
        <p:nvPicPr>
          <p:cNvPr id="170" name="Google Shape;170;p21"/>
          <p:cNvPicPr preferRelativeResize="0"/>
          <p:nvPr/>
        </p:nvPicPr>
        <p:blipFill rotWithShape="1">
          <a:blip r:embed="rId5">
            <a:alphaModFix/>
          </a:blip>
          <a:srcRect b="0" l="70996" r="0" t="0"/>
          <a:stretch/>
        </p:blipFill>
        <p:spPr>
          <a:xfrm>
            <a:off x="7058062" y="4007800"/>
            <a:ext cx="1381322" cy="98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/>
          <p:nvPr>
            <p:ph type="title"/>
          </p:nvPr>
        </p:nvSpPr>
        <p:spPr>
          <a:xfrm>
            <a:off x="244725" y="195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</a:t>
            </a:r>
            <a:r>
              <a:rPr lang="en"/>
              <a:t> targeted </a:t>
            </a:r>
            <a:r>
              <a:rPr lang="en"/>
              <a:t>Proteomics Brainstorm</a:t>
            </a:r>
            <a:endParaRPr/>
          </a:p>
        </p:txBody>
      </p:sp>
      <p:pic>
        <p:nvPicPr>
          <p:cNvPr id="176" name="Google Shape;17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5173" y="785438"/>
            <a:ext cx="6646877" cy="4185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in </a:t>
            </a:r>
            <a:r>
              <a:rPr lang="en"/>
              <a:t>Data Integration </a:t>
            </a:r>
            <a:endParaRPr/>
          </a:p>
        </p:txBody>
      </p:sp>
      <p:sp>
        <p:nvSpPr>
          <p:cNvPr id="182" name="Google Shape;182;p23"/>
          <p:cNvSpPr txBox="1"/>
          <p:nvPr>
            <p:ph idx="1" type="body"/>
          </p:nvPr>
        </p:nvSpPr>
        <p:spPr>
          <a:xfrm>
            <a:off x="311700" y="1152475"/>
            <a:ext cx="597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</a:t>
            </a:r>
            <a:r>
              <a:rPr lang="en"/>
              <a:t>onnecting partially overlapping datasets (feature)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 Ontology  (Duncan- cell type specific map)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Combining different scales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Normalization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Scale - connecting partially overlapping datasets (cell)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Coarse and fine grained resolution 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(single cell-&gt; bulk-&gt; spatial-&gt;communities)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Hierarchical , layers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Integration at clinical level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4698" y="748600"/>
            <a:ext cx="2828351" cy="364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Data Challenges: </a:t>
            </a:r>
            <a:r>
              <a:rPr lang="en"/>
              <a:t>Normalization </a:t>
            </a:r>
            <a:endParaRPr/>
          </a:p>
        </p:txBody>
      </p:sp>
      <p:sp>
        <p:nvSpPr>
          <p:cNvPr id="189" name="Google Shape;189;p24"/>
          <p:cNvSpPr txBox="1"/>
          <p:nvPr>
            <p:ph idx="1" type="body"/>
          </p:nvPr>
        </p:nvSpPr>
        <p:spPr>
          <a:xfrm>
            <a:off x="311700" y="10000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Transform - </a:t>
            </a:r>
            <a:r>
              <a:rPr lang="en" sz="1600">
                <a:latin typeface="Arial"/>
                <a:ea typeface="Arial"/>
                <a:cs typeface="Arial"/>
                <a:sym typeface="Arial"/>
              </a:rPr>
              <a:t> log, arcsinh, sqrt?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Order of magnitude in scale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Questions about the validity of  normalizing by Cell Size (neurons v leukocytes)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Cell type markers maybe only 1 cell type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Quantile -can’t assume composition or sum of expression uniform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Different physical technologies, strong batch effects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Funky MIBI not mass Tag Umap - Why?  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latin typeface="Arial"/>
                <a:ea typeface="Arial"/>
                <a:cs typeface="Arial"/>
                <a:sym typeface="Arial"/>
              </a:rPr>
              <a:t>Outlier effect of cell type marker in low feature space, where markers unique to cell?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 :: cool">
  <a:themeElements>
    <a:clrScheme name="Simple Light">
      <a:dk1>
        <a:srgbClr val="134F5C"/>
      </a:dk1>
      <a:lt1>
        <a:srgbClr val="FFFFFF"/>
      </a:lt1>
      <a:dk2>
        <a:srgbClr val="111111"/>
      </a:dk2>
      <a:lt2>
        <a:srgbClr val="7F7F7F"/>
      </a:lt2>
      <a:accent1>
        <a:srgbClr val="A2C4C9"/>
      </a:accent1>
      <a:accent2>
        <a:srgbClr val="212121"/>
      </a:accent2>
      <a:accent3>
        <a:srgbClr val="78909C"/>
      </a:accent3>
      <a:accent4>
        <a:srgbClr val="A64D79"/>
      </a:accent4>
      <a:accent5>
        <a:srgbClr val="06A599"/>
      </a:accent5>
      <a:accent6>
        <a:srgbClr val="38761D"/>
      </a:accent6>
      <a:hlink>
        <a:srgbClr val="76A5A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