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443" r:id="rId2"/>
    <p:sldId id="307" r:id="rId3"/>
    <p:sldId id="460" r:id="rId4"/>
    <p:sldId id="461" r:id="rId5"/>
    <p:sldId id="462" r:id="rId6"/>
    <p:sldId id="463" r:id="rId7"/>
    <p:sldId id="464" r:id="rId8"/>
    <p:sldId id="466" r:id="rId9"/>
    <p:sldId id="467" r:id="rId10"/>
    <p:sldId id="404" r:id="rId11"/>
    <p:sldId id="423" r:id="rId12"/>
    <p:sldId id="444" r:id="rId13"/>
    <p:sldId id="451" r:id="rId14"/>
    <p:sldId id="452" r:id="rId15"/>
    <p:sldId id="453" r:id="rId16"/>
    <p:sldId id="455" r:id="rId17"/>
    <p:sldId id="454" r:id="rId18"/>
    <p:sldId id="456" r:id="rId19"/>
    <p:sldId id="474" r:id="rId20"/>
    <p:sldId id="457" r:id="rId21"/>
    <p:sldId id="475" r:id="rId22"/>
    <p:sldId id="476" r:id="rId23"/>
    <p:sldId id="459" r:id="rId24"/>
    <p:sldId id="470" r:id="rId25"/>
    <p:sldId id="473" r:id="rId26"/>
    <p:sldId id="472" r:id="rId27"/>
    <p:sldId id="477" r:id="rId28"/>
    <p:sldId id="478" r:id="rId29"/>
    <p:sldId id="479" r:id="rId30"/>
    <p:sldId id="458" r:id="rId31"/>
  </p:sldIdLst>
  <p:sldSz cx="9144000" cy="6858000" type="screen4x3"/>
  <p:notesSz cx="7123113" cy="9409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8">
          <p15:clr>
            <a:srgbClr val="A4A3A4"/>
          </p15:clr>
        </p15:guide>
        <p15:guide id="2" pos="1400">
          <p15:clr>
            <a:srgbClr val="A4A3A4"/>
          </p15:clr>
        </p15:guide>
        <p15:guide id="3" pos="45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FF"/>
    <a:srgbClr val="FF0066"/>
    <a:srgbClr val="CC00FF"/>
    <a:srgbClr val="28D0F8"/>
    <a:srgbClr val="000066"/>
    <a:srgbClr val="FF0000"/>
    <a:srgbClr val="000000"/>
    <a:srgbClr val="99CC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 snapToGrid="0">
      <p:cViewPr varScale="1">
        <p:scale>
          <a:sx n="83" d="100"/>
          <a:sy n="83" d="100"/>
        </p:scale>
        <p:origin x="1450" y="77"/>
      </p:cViewPr>
      <p:guideLst>
        <p:guide orient="horz" pos="2108"/>
        <p:guide pos="1400"/>
        <p:guide pos="45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ce\Documents\Personal\Universities\Banff\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ce\Documents\Personal\Universities\Banff\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solidFill>
                <a:srgbClr val="FF0000"/>
              </a:solidFill>
            </a:ln>
          </c:spPr>
          <c:explosion val="1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FF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AC-4F93-B356-627C610FEC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rgbClr val="FF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3AC-4F93-B356-627C610FEC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rgbClr val="FF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3AC-4F93-B356-627C610FEC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rgbClr val="FF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3AC-4F93-B356-627C610FEC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rgbClr val="FF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3AC-4F93-B356-627C610FECA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rgbClr val="FF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3AC-4F93-B356-627C610FECA7}"/>
              </c:ext>
            </c:extLst>
          </c:dPt>
          <c:dLbls>
            <c:dLbl>
              <c:idx val="0"/>
              <c:spPr>
                <a:solidFill>
                  <a:srgbClr val="C0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3AC-4F93-B356-627C610FECA7}"/>
                </c:ext>
              </c:extLst>
            </c:dLbl>
            <c:dLbl>
              <c:idx val="1"/>
              <c:spPr>
                <a:solidFill>
                  <a:srgbClr val="C0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3AC-4F93-B356-627C610FECA7}"/>
                </c:ext>
              </c:extLst>
            </c:dLbl>
            <c:dLbl>
              <c:idx val="2"/>
              <c:spPr>
                <a:solidFill>
                  <a:srgbClr val="C0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3AC-4F93-B356-627C610FECA7}"/>
                </c:ext>
              </c:extLst>
            </c:dLbl>
            <c:dLbl>
              <c:idx val="3"/>
              <c:spPr>
                <a:solidFill>
                  <a:srgbClr val="C0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D3AC-4F93-B356-627C610FECA7}"/>
                </c:ext>
              </c:extLst>
            </c:dLbl>
            <c:dLbl>
              <c:idx val="4"/>
              <c:spPr>
                <a:solidFill>
                  <a:srgbClr val="C0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D3AC-4F93-B356-627C610FECA7}"/>
                </c:ext>
              </c:extLst>
            </c:dLbl>
            <c:dLbl>
              <c:idx val="5"/>
              <c:spPr>
                <a:solidFill>
                  <a:srgbClr val="C0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D3AC-4F93-B356-627C610FECA7}"/>
                </c:ext>
              </c:extLst>
            </c:dLbl>
            <c:spPr>
              <a:solidFill>
                <a:srgbClr val="C00000"/>
              </a:solidFill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PieChart!$A$1:$A$6</c:f>
              <c:strCache>
                <c:ptCount val="6"/>
                <c:pt idx="0">
                  <c:v>Fixed-Price Next Day</c:v>
                </c:pt>
                <c:pt idx="1">
                  <c:v>Fixed-Price Next Month</c:v>
                </c:pt>
                <c:pt idx="2">
                  <c:v>Physical Basis</c:v>
                </c:pt>
                <c:pt idx="3">
                  <c:v>Price Triggers</c:v>
                </c:pt>
                <c:pt idx="4">
                  <c:v>Index-Price Next Day</c:v>
                </c:pt>
                <c:pt idx="5">
                  <c:v>Index-Price Next Month</c:v>
                </c:pt>
              </c:strCache>
            </c:strRef>
          </c:cat>
          <c:val>
            <c:numRef>
              <c:f>PieChart!$B$1:$B$6</c:f>
              <c:numCache>
                <c:formatCode>General</c:formatCode>
                <c:ptCount val="6"/>
                <c:pt idx="0">
                  <c:v>0.107</c:v>
                </c:pt>
                <c:pt idx="1">
                  <c:v>2.4E-2</c:v>
                </c:pt>
                <c:pt idx="2">
                  <c:v>5.0999999999999997E-2</c:v>
                </c:pt>
                <c:pt idx="3">
                  <c:v>1.6E-2</c:v>
                </c:pt>
                <c:pt idx="4">
                  <c:v>0.374</c:v>
                </c:pt>
                <c:pt idx="5">
                  <c:v>0.42799999999999999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AC-4F93-B356-627C610FECA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'Reporting vs Nonreporting'!$B$16</c:f>
              <c:strCache>
                <c:ptCount val="1"/>
                <c:pt idx="0">
                  <c:v>Non-Reporting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'Reporting vs Nonreporting'!$A$17:$A$27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'Reporting vs Nonreporting'!$B$17:$B$27</c:f>
              <c:numCache>
                <c:formatCode>General</c:formatCode>
                <c:ptCount val="11"/>
                <c:pt idx="0">
                  <c:v>37.9</c:v>
                </c:pt>
                <c:pt idx="1">
                  <c:v>42.199999999999996</c:v>
                </c:pt>
                <c:pt idx="2">
                  <c:v>43.8</c:v>
                </c:pt>
                <c:pt idx="3">
                  <c:v>41.199999999999996</c:v>
                </c:pt>
                <c:pt idx="4">
                  <c:v>44.2</c:v>
                </c:pt>
                <c:pt idx="5">
                  <c:v>49.6</c:v>
                </c:pt>
                <c:pt idx="6">
                  <c:v>49.3</c:v>
                </c:pt>
                <c:pt idx="7">
                  <c:v>50.7</c:v>
                </c:pt>
                <c:pt idx="8">
                  <c:v>54.900000000000006</c:v>
                </c:pt>
                <c:pt idx="9">
                  <c:v>58.3</c:v>
                </c:pt>
                <c:pt idx="10">
                  <c:v>59.199999999999996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6D-4EBD-B553-BF6A885E28AD}"/>
            </c:ext>
          </c:extLst>
        </c:ser>
        <c:ser>
          <c:idx val="1"/>
          <c:order val="1"/>
          <c:tx>
            <c:strRef>
              <c:f>'Reporting vs Nonreporting'!$C$16</c:f>
              <c:strCache>
                <c:ptCount val="1"/>
                <c:pt idx="0">
                  <c:v>Reporting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'Reporting vs Nonreporting'!$A$17:$A$27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'Reporting vs Nonreporting'!$C$17:$C$27</c:f>
              <c:numCache>
                <c:formatCode>General</c:formatCode>
                <c:ptCount val="11"/>
                <c:pt idx="0">
                  <c:v>62.1</c:v>
                </c:pt>
                <c:pt idx="1">
                  <c:v>57.8</c:v>
                </c:pt>
                <c:pt idx="2">
                  <c:v>56.2</c:v>
                </c:pt>
                <c:pt idx="3">
                  <c:v>58.8</c:v>
                </c:pt>
                <c:pt idx="4">
                  <c:v>55.800000000000004</c:v>
                </c:pt>
                <c:pt idx="5">
                  <c:v>50.4</c:v>
                </c:pt>
                <c:pt idx="6">
                  <c:v>50.7</c:v>
                </c:pt>
                <c:pt idx="7">
                  <c:v>49.3</c:v>
                </c:pt>
                <c:pt idx="8">
                  <c:v>45.1</c:v>
                </c:pt>
                <c:pt idx="9">
                  <c:v>41.699999999999996</c:v>
                </c:pt>
                <c:pt idx="10">
                  <c:v>40.799999999999997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6D-4EBD-B553-BF6A885E28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52822088"/>
        <c:axId val="652823072"/>
      </c:barChart>
      <c:catAx>
        <c:axId val="652822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823072"/>
        <c:crosses val="autoZero"/>
        <c:auto val="1"/>
        <c:lblAlgn val="ctr"/>
        <c:lblOffset val="100"/>
        <c:noMultiLvlLbl val="0"/>
      </c:catAx>
      <c:valAx>
        <c:axId val="6528230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822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51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6" tIns="46443" rIns="92886" bIns="46443" numCol="1" anchor="t" anchorCtr="0" compatLnSpc="1">
            <a:prstTxWarp prst="textNoShape">
              <a:avLst/>
            </a:prstTxWarp>
          </a:bodyPr>
          <a:lstStyle>
            <a:lvl1pPr defTabSz="928688"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7013" y="0"/>
            <a:ext cx="31051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6" tIns="46443" rIns="92886" bIns="46443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695325"/>
            <a:ext cx="4737100" cy="3552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79925"/>
            <a:ext cx="52784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6" tIns="46443" rIns="92886" bIns="464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9850"/>
            <a:ext cx="31051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6" tIns="46443" rIns="92886" bIns="46443" numCol="1" anchor="b" anchorCtr="0" compatLnSpc="1">
            <a:prstTxWarp prst="textNoShape">
              <a:avLst/>
            </a:prstTxWarp>
          </a:bodyPr>
          <a:lstStyle>
            <a:lvl1pPr defTabSz="928688"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7013" y="8959850"/>
            <a:ext cx="31051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6" tIns="46443" rIns="92886" bIns="46443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 smtClean="0"/>
            </a:lvl1pPr>
          </a:lstStyle>
          <a:p>
            <a:pPr>
              <a:defRPr/>
            </a:pPr>
            <a:fld id="{ED39141F-F1D9-4978-9C71-8734C33354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17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39141F-F1D9-4978-9C71-8734C333545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9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39141F-F1D9-4978-9C71-8734C333545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2E4DE-1D20-4FA0-B1C0-62B112B5C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A46FD-C51A-49E2-99F1-52236DB307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3980A-3461-4DCD-B240-DC0E988840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38100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0D59F-C271-4225-802F-CC51D509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1B5CC-CF54-4366-AECD-41431FC865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E4742-F498-40D2-A5F0-5F4171541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06E8E-F2A4-4507-B30A-481736772E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236B9-A5DC-4365-A547-BEE1F0B31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7F3DA-6DC5-4A8F-BFA7-A5BFD7CCB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362F5-BB95-48D2-A5FF-45D8F18862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28C9C-D782-4560-BBBD-8C8F1B3F58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08CD4-D1B7-4979-9B7A-9CBC0F70F2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AB88D-E744-478D-A3AF-050A97C3C0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36774D96-4D8B-4B00-B3D5-7A654D2C48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41288" y="6516688"/>
            <a:ext cx="9985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b="0" dirty="0"/>
              <a:t>© 1999 VK-9060359-</a:t>
            </a:r>
            <a:fld id="{2FCBE041-BFF6-499E-AF2B-0D221E979512}" type="slidenum">
              <a:rPr lang="en-US" sz="600" b="0"/>
              <a:pPr>
                <a:defRPr/>
              </a:pPr>
              <a:t>‹#›</a:t>
            </a:fld>
            <a:endParaRPr lang="en-US" sz="6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tabLst>
          <a:tab pos="1033463" algn="l"/>
        </a:tabLs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3088" indent="-115888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033463" algn="l"/>
        </a:tabLst>
        <a:defRPr b="1">
          <a:solidFill>
            <a:schemeClr val="tx1"/>
          </a:solidFill>
          <a:latin typeface="+mn-lt"/>
        </a:defRPr>
      </a:lvl2pPr>
      <a:lvl3pPr marL="1033463" indent="-119063" algn="l" rtl="0" eaLnBrk="0" fontAlgn="base" hangingPunct="0">
        <a:spcBef>
          <a:spcPct val="20000"/>
        </a:spcBef>
        <a:spcAft>
          <a:spcPct val="0"/>
        </a:spcAft>
        <a:buChar char="•"/>
        <a:tabLst>
          <a:tab pos="1033463" algn="l"/>
        </a:tabLst>
        <a:defRPr sz="1600" b="1">
          <a:solidFill>
            <a:schemeClr val="tx1"/>
          </a:solidFill>
          <a:latin typeface="+mn-lt"/>
        </a:defRPr>
      </a:lvl3pPr>
      <a:lvl4pPr marL="1481138" indent="-109538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033463" algn="l"/>
        </a:tabLst>
        <a:defRPr sz="1600" b="1">
          <a:solidFill>
            <a:schemeClr val="tx1"/>
          </a:solidFill>
          <a:latin typeface="+mn-lt"/>
        </a:defRPr>
      </a:lvl4pPr>
      <a:lvl5pPr marL="1939925" indent="-111125" algn="l" rtl="0" eaLnBrk="0" fontAlgn="base" hangingPunct="0">
        <a:spcBef>
          <a:spcPct val="20000"/>
        </a:spcBef>
        <a:spcAft>
          <a:spcPct val="0"/>
        </a:spcAft>
        <a:buChar char="»"/>
        <a:tabLst>
          <a:tab pos="1033463" algn="l"/>
        </a:tabLst>
        <a:defRPr sz="1600" b="1">
          <a:solidFill>
            <a:schemeClr val="tx1"/>
          </a:solidFill>
          <a:latin typeface="+mn-lt"/>
        </a:defRPr>
      </a:lvl5pPr>
      <a:lvl6pPr marL="2397125" indent="-111125" algn="l" rtl="0" eaLnBrk="0" fontAlgn="base" hangingPunct="0">
        <a:spcBef>
          <a:spcPct val="20000"/>
        </a:spcBef>
        <a:spcAft>
          <a:spcPct val="0"/>
        </a:spcAft>
        <a:buChar char="»"/>
        <a:tabLst>
          <a:tab pos="1033463" algn="l"/>
        </a:tabLst>
        <a:defRPr sz="1600" b="1">
          <a:solidFill>
            <a:schemeClr val="tx1"/>
          </a:solidFill>
          <a:latin typeface="+mn-lt"/>
        </a:defRPr>
      </a:lvl6pPr>
      <a:lvl7pPr marL="2854325" indent="-111125" algn="l" rtl="0" eaLnBrk="0" fontAlgn="base" hangingPunct="0">
        <a:spcBef>
          <a:spcPct val="20000"/>
        </a:spcBef>
        <a:spcAft>
          <a:spcPct val="0"/>
        </a:spcAft>
        <a:buChar char="»"/>
        <a:tabLst>
          <a:tab pos="1033463" algn="l"/>
        </a:tabLst>
        <a:defRPr sz="1600" b="1">
          <a:solidFill>
            <a:schemeClr val="tx1"/>
          </a:solidFill>
          <a:latin typeface="+mn-lt"/>
        </a:defRPr>
      </a:lvl7pPr>
      <a:lvl8pPr marL="3311525" indent="-111125" algn="l" rtl="0" eaLnBrk="0" fontAlgn="base" hangingPunct="0">
        <a:spcBef>
          <a:spcPct val="20000"/>
        </a:spcBef>
        <a:spcAft>
          <a:spcPct val="0"/>
        </a:spcAft>
        <a:buChar char="»"/>
        <a:tabLst>
          <a:tab pos="1033463" algn="l"/>
        </a:tabLst>
        <a:defRPr sz="1600" b="1">
          <a:solidFill>
            <a:schemeClr val="tx1"/>
          </a:solidFill>
          <a:latin typeface="+mn-lt"/>
        </a:defRPr>
      </a:lvl8pPr>
      <a:lvl9pPr marL="3768725" indent="-111125" algn="l" rtl="0" eaLnBrk="0" fontAlgn="base" hangingPunct="0">
        <a:spcBef>
          <a:spcPct val="20000"/>
        </a:spcBef>
        <a:spcAft>
          <a:spcPct val="0"/>
        </a:spcAft>
        <a:buChar char="»"/>
        <a:tabLst>
          <a:tab pos="1033463" algn="l"/>
        </a:tabLst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28675"/>
            <a:ext cx="7854820" cy="295333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Liquidity of the US Physical Natural Gas Markets: Measurement and Trends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CC00CC"/>
                </a:solidFill>
              </a:rPr>
              <a:t>Vincent Kaminski</a:t>
            </a:r>
            <a:br>
              <a:rPr lang="en-US" dirty="0">
                <a:solidFill>
                  <a:srgbClr val="CC00CC"/>
                </a:solidFill>
              </a:rPr>
            </a:br>
            <a:r>
              <a:rPr lang="en-US" dirty="0"/>
              <a:t>BIRS Workshop</a:t>
            </a:r>
            <a:r>
              <a:rPr lang="en-US" b="1" dirty="0">
                <a:solidFill>
                  <a:srgbClr val="CC0000"/>
                </a:solidFill>
                <a:latin typeface="Arial" charset="0"/>
              </a:rPr>
              <a:t/>
            </a:r>
            <a:br>
              <a:rPr lang="en-US" b="1" dirty="0">
                <a:solidFill>
                  <a:srgbClr val="CC0000"/>
                </a:solidFill>
                <a:latin typeface="Arial" charset="0"/>
              </a:rPr>
            </a:br>
            <a:r>
              <a:rPr lang="en-US" b="1" dirty="0">
                <a:solidFill>
                  <a:srgbClr val="000066"/>
                </a:solidFill>
                <a:latin typeface="Arial" charset="0"/>
              </a:rPr>
              <a:t>September 23, 2019</a:t>
            </a:r>
          </a:p>
        </p:txBody>
      </p:sp>
      <p:sp>
        <p:nvSpPr>
          <p:cNvPr id="3077" name="AutoShape 5" descr="methane_molecule"/>
          <p:cNvSpPr>
            <a:spLocks noChangeAspect="1" noChangeArrowheads="1"/>
          </p:cNvSpPr>
          <p:nvPr/>
        </p:nvSpPr>
        <p:spPr bwMode="auto">
          <a:xfrm>
            <a:off x="3354388" y="2514600"/>
            <a:ext cx="24352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AutoShape 6" descr="methane_molecule"/>
          <p:cNvSpPr>
            <a:spLocks noChangeAspect="1" noChangeArrowheads="1"/>
          </p:cNvSpPr>
          <p:nvPr/>
        </p:nvSpPr>
        <p:spPr bwMode="auto">
          <a:xfrm>
            <a:off x="3354388" y="2514600"/>
            <a:ext cx="24352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AutoShape 7" descr="methane_molecule"/>
          <p:cNvSpPr>
            <a:spLocks noChangeAspect="1" noChangeArrowheads="1"/>
          </p:cNvSpPr>
          <p:nvPr/>
        </p:nvSpPr>
        <p:spPr bwMode="auto">
          <a:xfrm>
            <a:off x="3354388" y="2514600"/>
            <a:ext cx="24352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0" name="AutoShape 8" descr="methane_molecule"/>
          <p:cNvSpPr>
            <a:spLocks noChangeAspect="1" noChangeArrowheads="1"/>
          </p:cNvSpPr>
          <p:nvPr/>
        </p:nvSpPr>
        <p:spPr bwMode="auto">
          <a:xfrm>
            <a:off x="3354388" y="2514600"/>
            <a:ext cx="24352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1473200"/>
            <a:ext cx="7635875" cy="2344738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</a:rPr>
              <a:t>MARKET LIQUIDITY: DEFINITION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Liquidity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 The ability to transact in large volumes, over short periods of time, without (or with limited) price impact, and at low transaction costs</a:t>
            </a:r>
          </a:p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Additional attributes of liquid markets: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Breadth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Depth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Resiliency</a:t>
            </a:r>
          </a:p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Trade-offs between different attributes listed above complicate  measurement of market liquidity</a:t>
            </a:r>
          </a:p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Market liquidity, like beauty, is in the eye of the beholder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5B0026-8A61-42FD-BDE6-BF1CD14175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757680"/>
            <a:ext cx="5943600" cy="33426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F8F161-EF0F-4AD2-A912-4E7FEFEDF819}"/>
              </a:ext>
            </a:extLst>
          </p:cNvPr>
          <p:cNvSpPr txBox="1"/>
          <p:nvPr/>
        </p:nvSpPr>
        <p:spPr>
          <a:xfrm>
            <a:off x="199053" y="5673012"/>
            <a:ext cx="8384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</a:rPr>
              <a:t>Source: Angelo Ranaldo, "Intraday Market Liquidity on the Swiss Stock Exchange," </a:t>
            </a:r>
          </a:p>
          <a:p>
            <a:pPr algn="r"/>
            <a:r>
              <a:rPr lang="en-US" sz="1600" i="1" dirty="0">
                <a:solidFill>
                  <a:srgbClr val="FF0000"/>
                </a:solidFill>
              </a:rPr>
              <a:t>Financial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i="1" dirty="0">
                <a:solidFill>
                  <a:srgbClr val="FF0000"/>
                </a:solidFill>
              </a:rPr>
              <a:t>Markets and Portfolio Management</a:t>
            </a:r>
            <a:r>
              <a:rPr lang="en-US" sz="1600" dirty="0">
                <a:solidFill>
                  <a:srgbClr val="FF0000"/>
                </a:solidFill>
              </a:rPr>
              <a:t>, Volume 15, 2001, No.3, Pages 309-327.</a:t>
            </a:r>
          </a:p>
        </p:txBody>
      </p:sp>
    </p:spTree>
    <p:extLst>
      <p:ext uri="{BB962C8B-B14F-4D97-AF65-F5344CB8AC3E}">
        <p14:creationId xmlns:p14="http://schemas.microsoft.com/office/powerpoint/2010/main" val="303646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1473200"/>
            <a:ext cx="7635875" cy="2344738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</a:rPr>
              <a:t>MARKET LIQUIDITY: MEASUREMENT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9879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Market Liquidity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 Market liquidity is studied by the branch of applied economics known as market microstructure theory</a:t>
            </a:r>
          </a:p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Three types of market liquidity indicators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Market activity related data;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High frequency transaction data; and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Price impact</a:t>
            </a:r>
          </a:p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Given multidimensional character of market liquidity, no single indicator tells the full story</a:t>
            </a:r>
          </a:p>
        </p:txBody>
      </p:sp>
    </p:spTree>
    <p:extLst>
      <p:ext uri="{BB962C8B-B14F-4D97-AF65-F5344CB8AC3E}">
        <p14:creationId xmlns:p14="http://schemas.microsoft.com/office/powerpoint/2010/main" val="75813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Activity Indicators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199"/>
            <a:ext cx="7772400" cy="4607767"/>
          </a:xfrm>
        </p:spPr>
        <p:txBody>
          <a:bodyPr/>
          <a:lstStyle/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 Market liquidity is assessed through the data related to: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 The number of transactions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 Transaction volumes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Average transaction size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The number of active counterparties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The number of counterparties presenting themselves as market makers</a:t>
            </a:r>
          </a:p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All these indicators should be taken with a grain of salt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High transaction volumes may be a symptom of over brokered markets, a daisy chain of transactions inflating the final prices to the end-users</a:t>
            </a:r>
          </a:p>
        </p:txBody>
      </p:sp>
    </p:spTree>
    <p:extLst>
      <p:ext uri="{BB962C8B-B14F-4D97-AF65-F5344CB8AC3E}">
        <p14:creationId xmlns:p14="http://schemas.microsoft.com/office/powerpoint/2010/main" val="1918644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2DD1D9-3CB5-4A12-B4BE-7CB22AF277B5}"/>
              </a:ext>
            </a:extLst>
          </p:cNvPr>
          <p:cNvSpPr/>
          <p:nvPr/>
        </p:nvSpPr>
        <p:spPr>
          <a:xfrm>
            <a:off x="712236" y="1211333"/>
            <a:ext cx="7567127" cy="419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“Matters are quite different when the dominant mode of market trading involves short-term speculators trading with each other. Ticket touts can serve a useful role at popular sporting events when demand may exceed supply but when the majority of tickets are in possession of ticket touts, the price will be volatile – determined mainly by the expectations of other ticket touts about the future prices – and the need of genuine fans ill served.”</a:t>
            </a: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</a:rPr>
              <a:t>John Kay, “Other People’s Money. The Real Business of Finance,” Public Affairs, New York, 2015. </a:t>
            </a: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08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Frequency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199"/>
            <a:ext cx="7772400" cy="4607767"/>
          </a:xfrm>
        </p:spPr>
        <p:txBody>
          <a:bodyPr/>
          <a:lstStyle/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High frequency data: the time series of executed intraday transactions  (prices and volumes data) and/or  posted bid-offer spreads, with reliable time stamps</a:t>
            </a:r>
          </a:p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Most indicators of liquidity based on intraday prices evolve around bid-offer spreads, treated as the bellwether of prevailing market conditions</a:t>
            </a:r>
          </a:p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Bid-offer spreads can be estimated from market prices using econometric models, even if they are not observed directly</a:t>
            </a:r>
          </a:p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If the actual bid-offer spreads are available, they can be used to evaluate the quality of the econometric </a:t>
            </a:r>
            <a:r>
              <a:rPr lang="en-US" dirty="0" smtClean="0"/>
              <a:t>model</a:t>
            </a:r>
          </a:p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 smtClean="0"/>
              <a:t>High frequency data can be obtained for ICE transactions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32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Estimates of Bid-Offer Spread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799" y="1600199"/>
                <a:ext cx="7948127" cy="4953001"/>
              </a:xfrm>
            </p:spPr>
            <p:txBody>
              <a:bodyPr/>
              <a:lstStyle/>
              <a:p>
                <a:pPr marL="0" indent="0">
                  <a:spcBef>
                    <a:spcPct val="75000"/>
                  </a:spcBef>
                  <a:buClr>
                    <a:srgbClr val="FF0000"/>
                  </a:buClr>
                  <a:buFont typeface="Wingdings" pitchFamily="2" charset="2"/>
                  <a:buChar char="±"/>
                  <a:tabLst>
                    <a:tab pos="688975" algn="l"/>
                  </a:tabLst>
                </a:pPr>
                <a:r>
                  <a:rPr lang="en-US" dirty="0"/>
                  <a:t>Roll index</a:t>
                </a:r>
              </a:p>
              <a:p>
                <a:pPr marL="230188" lvl="1" indent="0">
                  <a:spcBef>
                    <a:spcPct val="75000"/>
                  </a:spcBef>
                  <a:buClr>
                    <a:srgbClr val="FF0000"/>
                  </a:buClr>
                  <a:buFont typeface="Wingdings" pitchFamily="2" charset="2"/>
                  <a:buChar char="±"/>
                  <a:tabLst>
                    <a:tab pos="688975" algn="l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𝐶𝑜𝑣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230188" lvl="1" indent="0">
                  <a:spcBef>
                    <a:spcPct val="75000"/>
                  </a:spcBef>
                  <a:buClr>
                    <a:srgbClr val="FF0000"/>
                  </a:buClr>
                  <a:buFont typeface="Wingdings" pitchFamily="2" charset="2"/>
                  <a:buChar char="±"/>
                  <a:tabLst>
                    <a:tab pos="688975" algn="l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𝐶𝑜𝑣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rad>
                  </m:oMath>
                </a14:m>
                <a:endParaRPr lang="en-US" dirty="0"/>
              </a:p>
              <a:p>
                <a:pPr marL="690563" lvl="2" indent="0">
                  <a:spcBef>
                    <a:spcPct val="75000"/>
                  </a:spcBef>
                  <a:buClr>
                    <a:srgbClr val="FF0000"/>
                  </a:buClr>
                  <a:buFont typeface="Wingdings" pitchFamily="2" charset="2"/>
                  <a:buChar char="±"/>
                  <a:tabLst>
                    <a:tab pos="688975" algn="l"/>
                  </a:tabLst>
                </a:pPr>
                <a:r>
                  <a:rPr lang="en-US" dirty="0"/>
                  <a:t> s  - bid/offer spread</a:t>
                </a:r>
              </a:p>
              <a:p>
                <a:pPr marL="690563" lvl="2" indent="0">
                  <a:spcBef>
                    <a:spcPct val="75000"/>
                  </a:spcBef>
                  <a:buClr>
                    <a:srgbClr val="FF0000"/>
                  </a:buClr>
                  <a:buFont typeface="Wingdings" pitchFamily="2" charset="2"/>
                  <a:buChar char="±"/>
                  <a:tabLst>
                    <a:tab pos="688975" algn="l"/>
                  </a:tabLst>
                </a:pPr>
                <a:r>
                  <a:rPr lang="en-US" dirty="0"/>
                  <a:t> </a:t>
                </a:r>
                <a:r>
                  <a:rPr lang="en-US" dirty="0" err="1">
                    <a:latin typeface="Symbol" panose="05050102010706020507" pitchFamily="18" charset="2"/>
                  </a:rPr>
                  <a:t>D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t</a:t>
                </a:r>
                <a:r>
                  <a:rPr lang="en-US" dirty="0"/>
                  <a:t> – absolute price change</a:t>
                </a:r>
              </a:p>
              <a:p>
                <a:pPr marL="690563" lvl="2" indent="0">
                  <a:spcBef>
                    <a:spcPct val="75000"/>
                  </a:spcBef>
                  <a:buClr>
                    <a:srgbClr val="FF0000"/>
                  </a:buClr>
                  <a:buFont typeface="Wingdings" pitchFamily="2" charset="2"/>
                  <a:buChar char="±"/>
                  <a:tabLst>
                    <a:tab pos="688975" algn="l"/>
                  </a:tabLst>
                </a:pPr>
                <a:r>
                  <a:rPr lang="en-US" dirty="0"/>
                  <a:t> Recommended estimation algorithm: Bayesian regression, Markov Chain Monte Carlo numerical technique</a:t>
                </a:r>
              </a:p>
              <a:p>
                <a:pPr marL="0" indent="0">
                  <a:spcBef>
                    <a:spcPct val="75000"/>
                  </a:spcBef>
                  <a:buClr>
                    <a:srgbClr val="FF0000"/>
                  </a:buClr>
                  <a:buFont typeface="Wingdings" pitchFamily="2" charset="2"/>
                  <a:buChar char="±"/>
                  <a:tabLst>
                    <a:tab pos="688975" algn="l"/>
                  </a:tabLst>
                </a:pPr>
                <a:r>
                  <a:rPr lang="en-US" dirty="0"/>
                  <a:t>Thompson-Waller </a:t>
                </a:r>
                <a:r>
                  <a:rPr lang="en-US" dirty="0" smtClean="0"/>
                  <a:t>indicator (average non-zero price changes)</a:t>
                </a:r>
                <a:endParaRPr lang="en-US" dirty="0"/>
              </a:p>
              <a:p>
                <a:pPr marL="230188" lvl="1" indent="0">
                  <a:spcBef>
                    <a:spcPct val="75000"/>
                  </a:spcBef>
                  <a:buClr>
                    <a:srgbClr val="FF0000"/>
                  </a:buClr>
                  <a:buFont typeface="Wingdings" pitchFamily="2" charset="2"/>
                  <a:buChar char="±"/>
                  <a:tabLst>
                    <a:tab pos="688975" algn="l"/>
                  </a:tabLst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|∆</m:t>
                        </m:r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dirty="0"/>
                  <a:t>	</a:t>
                </a:r>
              </a:p>
              <a:p>
                <a:pPr marL="230188" lvl="1" indent="0">
                  <a:spcBef>
                    <a:spcPct val="75000"/>
                  </a:spcBef>
                  <a:buClr>
                    <a:srgbClr val="FF0000"/>
                  </a:buClr>
                  <a:buFont typeface="Wingdings" pitchFamily="2" charset="2"/>
                  <a:buChar char="±"/>
                  <a:tabLst>
                    <a:tab pos="688975" algn="l"/>
                  </a:tabLst>
                </a:pPr>
                <a:r>
                  <a:rPr lang="en-US" dirty="0"/>
                  <a:t>CFTC proposed a modified version of this model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799" y="1600199"/>
                <a:ext cx="7948127" cy="4953001"/>
              </a:xfrm>
              <a:blipFill>
                <a:blip r:embed="rId2"/>
                <a:stretch>
                  <a:fillRect l="-613" t="-492" b="-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697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lowchart: Connector 79">
            <a:extLst>
              <a:ext uri="{FF2B5EF4-FFF2-40B4-BE49-F238E27FC236}">
                <a16:creationId xmlns:a16="http://schemas.microsoft.com/office/drawing/2014/main" id="{504E3C73-C94E-489A-96B3-CB190266B29B}"/>
              </a:ext>
            </a:extLst>
          </p:cNvPr>
          <p:cNvSpPr/>
          <p:nvPr/>
        </p:nvSpPr>
        <p:spPr>
          <a:xfrm>
            <a:off x="2479413" y="1875149"/>
            <a:ext cx="143105" cy="13211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B508EA9-B717-4F9D-A5A4-78737C7668B3}"/>
              </a:ext>
            </a:extLst>
          </p:cNvPr>
          <p:cNvCxnSpPr/>
          <p:nvPr/>
        </p:nvCxnSpPr>
        <p:spPr>
          <a:xfrm flipV="1">
            <a:off x="1242456" y="1685554"/>
            <a:ext cx="0" cy="2484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DCB138-B0B7-462E-83C8-85F3C36FAB61}"/>
              </a:ext>
            </a:extLst>
          </p:cNvPr>
          <p:cNvCxnSpPr/>
          <p:nvPr/>
        </p:nvCxnSpPr>
        <p:spPr>
          <a:xfrm>
            <a:off x="1246909" y="4170466"/>
            <a:ext cx="50722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B6921C-07FB-4550-A042-9344FF15D928}"/>
              </a:ext>
            </a:extLst>
          </p:cNvPr>
          <p:cNvCxnSpPr/>
          <p:nvPr/>
        </p:nvCxnSpPr>
        <p:spPr>
          <a:xfrm>
            <a:off x="1242456" y="2825585"/>
            <a:ext cx="944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CC30C7-3E29-455D-8B76-D9BD06ED7A47}"/>
              </a:ext>
            </a:extLst>
          </p:cNvPr>
          <p:cNvCxnSpPr/>
          <p:nvPr/>
        </p:nvCxnSpPr>
        <p:spPr>
          <a:xfrm>
            <a:off x="1242456" y="3137312"/>
            <a:ext cx="94854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8FF3FC-4837-42F5-8A6A-A3AFB222AE96}"/>
              </a:ext>
            </a:extLst>
          </p:cNvPr>
          <p:cNvCxnSpPr>
            <a:cxnSpLocks/>
          </p:cNvCxnSpPr>
          <p:nvPr/>
        </p:nvCxnSpPr>
        <p:spPr>
          <a:xfrm flipV="1">
            <a:off x="1242456" y="2816678"/>
            <a:ext cx="187037" cy="320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64377E-2B78-4EEC-A81C-A5143006D162}"/>
              </a:ext>
            </a:extLst>
          </p:cNvPr>
          <p:cNvCxnSpPr/>
          <p:nvPr/>
        </p:nvCxnSpPr>
        <p:spPr>
          <a:xfrm>
            <a:off x="1447305" y="2825585"/>
            <a:ext cx="120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394A7212-6291-44D5-A18B-8BAE8817554D}"/>
              </a:ext>
            </a:extLst>
          </p:cNvPr>
          <p:cNvSpPr/>
          <p:nvPr/>
        </p:nvSpPr>
        <p:spPr>
          <a:xfrm>
            <a:off x="2733552" y="2343152"/>
            <a:ext cx="40074" cy="5343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7AC49272-8A82-4558-AF01-1DD7878A9720}"/>
              </a:ext>
            </a:extLst>
          </p:cNvPr>
          <p:cNvSpPr/>
          <p:nvPr/>
        </p:nvSpPr>
        <p:spPr>
          <a:xfrm>
            <a:off x="1399064" y="2812221"/>
            <a:ext cx="40074" cy="5343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016AFB1C-EF47-4323-AEDC-322A2733C618}"/>
              </a:ext>
            </a:extLst>
          </p:cNvPr>
          <p:cNvSpPr/>
          <p:nvPr/>
        </p:nvSpPr>
        <p:spPr>
          <a:xfrm>
            <a:off x="1575709" y="2812220"/>
            <a:ext cx="40074" cy="5343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3DE1C86D-EC4C-448C-AE93-C31BB644917D}"/>
              </a:ext>
            </a:extLst>
          </p:cNvPr>
          <p:cNvSpPr/>
          <p:nvPr/>
        </p:nvSpPr>
        <p:spPr>
          <a:xfrm>
            <a:off x="1908961" y="2798868"/>
            <a:ext cx="40074" cy="5343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B9763803-D4F6-4622-9780-602E541526E4}"/>
              </a:ext>
            </a:extLst>
          </p:cNvPr>
          <p:cNvSpPr/>
          <p:nvPr/>
        </p:nvSpPr>
        <p:spPr>
          <a:xfrm>
            <a:off x="2024744" y="3110595"/>
            <a:ext cx="40074" cy="5343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F3D8D7-45AB-47E1-AC49-4F6673C6CA08}"/>
              </a:ext>
            </a:extLst>
          </p:cNvPr>
          <p:cNvSpPr txBox="1"/>
          <p:nvPr/>
        </p:nvSpPr>
        <p:spPr>
          <a:xfrm>
            <a:off x="5864926" y="4299610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812D76-550F-4A31-85F2-F04DA81DF5AC}"/>
              </a:ext>
            </a:extLst>
          </p:cNvPr>
          <p:cNvSpPr txBox="1"/>
          <p:nvPr/>
        </p:nvSpPr>
        <p:spPr>
          <a:xfrm>
            <a:off x="752599" y="1743447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Price</a:t>
            </a:r>
          </a:p>
        </p:txBody>
      </p: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4A4B67AF-4DA4-42B7-BD77-52E0BB96659C}"/>
              </a:ext>
            </a:extLst>
          </p:cNvPr>
          <p:cNvCxnSpPr>
            <a:stCxn id="25" idx="4"/>
            <a:endCxn id="26" idx="1"/>
          </p:cNvCxnSpPr>
          <p:nvPr/>
        </p:nvCxnSpPr>
        <p:spPr>
          <a:xfrm>
            <a:off x="1928998" y="2852303"/>
            <a:ext cx="101615" cy="266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8BBC1890-B808-405E-81B3-02E19B60578F}"/>
              </a:ext>
            </a:extLst>
          </p:cNvPr>
          <p:cNvSpPr/>
          <p:nvPr/>
        </p:nvSpPr>
        <p:spPr>
          <a:xfrm>
            <a:off x="2185806" y="2810731"/>
            <a:ext cx="40074" cy="5343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D017056B-A34E-4366-A1EC-D62D61C2A806}"/>
              </a:ext>
            </a:extLst>
          </p:cNvPr>
          <p:cNvSpPr/>
          <p:nvPr/>
        </p:nvSpPr>
        <p:spPr>
          <a:xfrm>
            <a:off x="2530928" y="2084863"/>
            <a:ext cx="40074" cy="5343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641A9F53-14F1-4BED-9B1D-006A71788336}"/>
              </a:ext>
            </a:extLst>
          </p:cNvPr>
          <p:cNvSpPr/>
          <p:nvPr/>
        </p:nvSpPr>
        <p:spPr>
          <a:xfrm>
            <a:off x="3024432" y="2096734"/>
            <a:ext cx="40074" cy="5343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28" name="Straight Connector 1027">
            <a:extLst>
              <a:ext uri="{FF2B5EF4-FFF2-40B4-BE49-F238E27FC236}">
                <a16:creationId xmlns:a16="http://schemas.microsoft.com/office/drawing/2014/main" id="{73D5BC6B-907D-4CDC-8690-F357D565841E}"/>
              </a:ext>
            </a:extLst>
          </p:cNvPr>
          <p:cNvCxnSpPr>
            <a:stCxn id="26" idx="2"/>
            <a:endCxn id="35" idx="2"/>
          </p:cNvCxnSpPr>
          <p:nvPr/>
        </p:nvCxnSpPr>
        <p:spPr>
          <a:xfrm flipV="1">
            <a:off x="2024743" y="2837449"/>
            <a:ext cx="161063" cy="299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E44A4FF-6B09-42C5-90BA-6E212C097DD5}"/>
              </a:ext>
            </a:extLst>
          </p:cNvPr>
          <p:cNvCxnSpPr/>
          <p:nvPr/>
        </p:nvCxnSpPr>
        <p:spPr>
          <a:xfrm>
            <a:off x="2301584" y="2111581"/>
            <a:ext cx="944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0DBF1C2-ABDF-4ECE-91C1-DA54FED49CE1}"/>
              </a:ext>
            </a:extLst>
          </p:cNvPr>
          <p:cNvCxnSpPr/>
          <p:nvPr/>
        </p:nvCxnSpPr>
        <p:spPr>
          <a:xfrm>
            <a:off x="2297131" y="2369870"/>
            <a:ext cx="94854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Connector 1031">
            <a:extLst>
              <a:ext uri="{FF2B5EF4-FFF2-40B4-BE49-F238E27FC236}">
                <a16:creationId xmlns:a16="http://schemas.microsoft.com/office/drawing/2014/main" id="{B2E98949-B2E7-439F-8BA8-F99C6DF6A28E}"/>
              </a:ext>
            </a:extLst>
          </p:cNvPr>
          <p:cNvCxnSpPr>
            <a:stCxn id="35" idx="0"/>
            <a:endCxn id="36" idx="3"/>
          </p:cNvCxnSpPr>
          <p:nvPr/>
        </p:nvCxnSpPr>
        <p:spPr>
          <a:xfrm flipV="1">
            <a:off x="2205843" y="2130472"/>
            <a:ext cx="330954" cy="680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Connector 1035">
            <a:extLst>
              <a:ext uri="{FF2B5EF4-FFF2-40B4-BE49-F238E27FC236}">
                <a16:creationId xmlns:a16="http://schemas.microsoft.com/office/drawing/2014/main" id="{FE6A0672-25C3-4A68-A286-BEF4DE3E9086}"/>
              </a:ext>
            </a:extLst>
          </p:cNvPr>
          <p:cNvCxnSpPr>
            <a:stCxn id="36" idx="2"/>
            <a:endCxn id="14" idx="1"/>
          </p:cNvCxnSpPr>
          <p:nvPr/>
        </p:nvCxnSpPr>
        <p:spPr>
          <a:xfrm>
            <a:off x="2530928" y="2111581"/>
            <a:ext cx="208493" cy="239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6AEC6B7D-6583-4F0D-9F94-AC5A85B39D5B}"/>
              </a:ext>
            </a:extLst>
          </p:cNvPr>
          <p:cNvCxnSpPr>
            <a:stCxn id="14" idx="2"/>
            <a:endCxn id="38" idx="2"/>
          </p:cNvCxnSpPr>
          <p:nvPr/>
        </p:nvCxnSpPr>
        <p:spPr>
          <a:xfrm flipV="1">
            <a:off x="2733552" y="2123451"/>
            <a:ext cx="290880" cy="246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1974073D-448D-40FB-A7C7-2691D46A92B6}"/>
              </a:ext>
            </a:extLst>
          </p:cNvPr>
          <p:cNvSpPr/>
          <p:nvPr/>
        </p:nvSpPr>
        <p:spPr>
          <a:xfrm>
            <a:off x="3446813" y="3330286"/>
            <a:ext cx="40074" cy="5343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C9AC8C70-7DF6-4B2E-8E09-62547B1B6815}"/>
              </a:ext>
            </a:extLst>
          </p:cNvPr>
          <p:cNvSpPr/>
          <p:nvPr/>
        </p:nvSpPr>
        <p:spPr>
          <a:xfrm>
            <a:off x="3797135" y="3558886"/>
            <a:ext cx="40074" cy="5343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52" name="Straight Arrow Connector 1051">
            <a:extLst>
              <a:ext uri="{FF2B5EF4-FFF2-40B4-BE49-F238E27FC236}">
                <a16:creationId xmlns:a16="http://schemas.microsoft.com/office/drawing/2014/main" id="{933B1DCB-8AFA-46A3-AAEF-389B925CFE4B}"/>
              </a:ext>
            </a:extLst>
          </p:cNvPr>
          <p:cNvCxnSpPr>
            <a:endCxn id="25" idx="1"/>
          </p:cNvCxnSpPr>
          <p:nvPr/>
        </p:nvCxnSpPr>
        <p:spPr>
          <a:xfrm>
            <a:off x="1714500" y="2396587"/>
            <a:ext cx="200330" cy="410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Straight Arrow Connector 1053">
            <a:extLst>
              <a:ext uri="{FF2B5EF4-FFF2-40B4-BE49-F238E27FC236}">
                <a16:creationId xmlns:a16="http://schemas.microsoft.com/office/drawing/2014/main" id="{7254F755-20DC-48BB-9CD4-710BDC33BED1}"/>
              </a:ext>
            </a:extLst>
          </p:cNvPr>
          <p:cNvCxnSpPr>
            <a:endCxn id="24" idx="0"/>
          </p:cNvCxnSpPr>
          <p:nvPr/>
        </p:nvCxnSpPr>
        <p:spPr>
          <a:xfrm flipH="1">
            <a:off x="1595746" y="2396587"/>
            <a:ext cx="118754" cy="41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752FC70F-83DB-433A-8853-0E26B7BC6435}"/>
              </a:ext>
            </a:extLst>
          </p:cNvPr>
          <p:cNvSpPr/>
          <p:nvPr/>
        </p:nvSpPr>
        <p:spPr>
          <a:xfrm>
            <a:off x="1642948" y="2211037"/>
            <a:ext cx="143105" cy="13211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B7949C-7455-4C49-B8E9-AE235DEE27A1}"/>
              </a:ext>
            </a:extLst>
          </p:cNvPr>
          <p:cNvSpPr txBox="1"/>
          <p:nvPr/>
        </p:nvSpPr>
        <p:spPr>
          <a:xfrm>
            <a:off x="1638386" y="2187836"/>
            <a:ext cx="11875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96B3376-263F-4E47-8EE3-E05360B4DE49}"/>
              </a:ext>
            </a:extLst>
          </p:cNvPr>
          <p:cNvSpPr txBox="1"/>
          <p:nvPr/>
        </p:nvSpPr>
        <p:spPr>
          <a:xfrm>
            <a:off x="2441494" y="1836565"/>
            <a:ext cx="17886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2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58D3B64-4CE0-4A05-875E-EBB28AB28353}"/>
              </a:ext>
            </a:extLst>
          </p:cNvPr>
          <p:cNvCxnSpPr/>
          <p:nvPr/>
        </p:nvCxnSpPr>
        <p:spPr>
          <a:xfrm>
            <a:off x="3384463" y="3357002"/>
            <a:ext cx="944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00AE90A-342E-4845-A211-EDDCE0D4A9B0}"/>
              </a:ext>
            </a:extLst>
          </p:cNvPr>
          <p:cNvCxnSpPr/>
          <p:nvPr/>
        </p:nvCxnSpPr>
        <p:spPr>
          <a:xfrm>
            <a:off x="3380009" y="3686546"/>
            <a:ext cx="94854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BEBE49F-E53F-4212-8E23-4A53BEC8F75B}"/>
              </a:ext>
            </a:extLst>
          </p:cNvPr>
          <p:cNvCxnSpPr>
            <a:stCxn id="38" idx="1"/>
            <a:endCxn id="58" idx="6"/>
          </p:cNvCxnSpPr>
          <p:nvPr/>
        </p:nvCxnSpPr>
        <p:spPr>
          <a:xfrm>
            <a:off x="3030301" y="2104558"/>
            <a:ext cx="456587" cy="1252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38F36B72-D15F-4D4B-8D06-1370E2CF5C29}"/>
              </a:ext>
            </a:extLst>
          </p:cNvPr>
          <p:cNvSpPr/>
          <p:nvPr/>
        </p:nvSpPr>
        <p:spPr>
          <a:xfrm>
            <a:off x="3345124" y="3390412"/>
            <a:ext cx="117674" cy="9796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EFEBB01-02B4-466F-85F5-84EEFA1F5623}"/>
              </a:ext>
            </a:extLst>
          </p:cNvPr>
          <p:cNvSpPr txBox="1"/>
          <p:nvPr/>
        </p:nvSpPr>
        <p:spPr>
          <a:xfrm>
            <a:off x="3308020" y="3349322"/>
            <a:ext cx="17886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3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891B452-129D-4A15-BECA-C2F8C50DBC1A}"/>
              </a:ext>
            </a:extLst>
          </p:cNvPr>
          <p:cNvCxnSpPr/>
          <p:nvPr/>
        </p:nvCxnSpPr>
        <p:spPr>
          <a:xfrm>
            <a:off x="4084367" y="1406483"/>
            <a:ext cx="944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E22CA4C-BFB5-462D-BA24-7F658EF4BD50}"/>
              </a:ext>
            </a:extLst>
          </p:cNvPr>
          <p:cNvCxnSpPr/>
          <p:nvPr/>
        </p:nvCxnSpPr>
        <p:spPr>
          <a:xfrm>
            <a:off x="4097729" y="1836564"/>
            <a:ext cx="94854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ECA2993-B457-477C-B494-B62A6ED10710}"/>
              </a:ext>
            </a:extLst>
          </p:cNvPr>
          <p:cNvSpPr txBox="1"/>
          <p:nvPr/>
        </p:nvSpPr>
        <p:spPr>
          <a:xfrm>
            <a:off x="5183580" y="1267984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Offer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D7A9F2-F970-4FE1-934D-6644D3C9E7F8}"/>
              </a:ext>
            </a:extLst>
          </p:cNvPr>
          <p:cNvSpPr txBox="1"/>
          <p:nvPr/>
        </p:nvSpPr>
        <p:spPr>
          <a:xfrm>
            <a:off x="5206051" y="1698065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Bid</a:t>
            </a:r>
          </a:p>
        </p:txBody>
      </p:sp>
    </p:spTree>
    <p:extLst>
      <p:ext uri="{BB962C8B-B14F-4D97-AF65-F5344CB8AC3E}">
        <p14:creationId xmlns:p14="http://schemas.microsoft.com/office/powerpoint/2010/main" val="28486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The results of a research project completed in 2017 – 2018 during secondment to the Federal Energy Regulatory Commission in Washington (a visiting scholar program)</a:t>
            </a:r>
          </a:p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US physical natural gas markets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Trading venues and transaction types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Price discovery</a:t>
            </a:r>
          </a:p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Definition and measures of market liquidity</a:t>
            </a:r>
          </a:p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Market liquidity trends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Impact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600199"/>
                <a:ext cx="7772400" cy="4607767"/>
              </a:xfrm>
            </p:spPr>
            <p:txBody>
              <a:bodyPr/>
              <a:lstStyle/>
              <a:p>
                <a:pPr marL="0" indent="0">
                  <a:spcBef>
                    <a:spcPct val="75000"/>
                  </a:spcBef>
                  <a:buClr>
                    <a:srgbClr val="FF0000"/>
                  </a:buClr>
                  <a:buFont typeface="Wingdings" pitchFamily="2" charset="2"/>
                  <a:buChar char="±"/>
                  <a:tabLst>
                    <a:tab pos="688975" algn="l"/>
                  </a:tabLst>
                </a:pPr>
                <a:r>
                  <a:rPr lang="en-US" dirty="0" err="1"/>
                  <a:t>Amihud</a:t>
                </a:r>
                <a:r>
                  <a:rPr lang="en-US" dirty="0"/>
                  <a:t> index</a:t>
                </a:r>
              </a:p>
              <a:p>
                <a:pPr marL="230188" lvl="1" indent="0">
                  <a:spcBef>
                    <a:spcPct val="75000"/>
                  </a:spcBef>
                  <a:buClr>
                    <a:srgbClr val="FF0000"/>
                  </a:buClr>
                  <a:buFont typeface="Wingdings" pitchFamily="2" charset="2"/>
                  <a:buChar char="±"/>
                  <a:tabLst>
                    <a:tab pos="688975" algn="l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𝐼𝑙𝑙𝑖𝑞𝑢𝑖𝑑𝑖𝑡𝑦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𝐴𝑣𝑒𝑟𝑎𝑔𝑒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𝑉𝑜𝑙𝑢𝑚𝑒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30188" lvl="1" indent="0">
                  <a:spcBef>
                    <a:spcPct val="75000"/>
                  </a:spcBef>
                  <a:buClr>
                    <a:srgbClr val="FF0000"/>
                  </a:buClr>
                  <a:buFont typeface="Wingdings" pitchFamily="2" charset="2"/>
                  <a:buChar char="±"/>
                  <a:tabLst>
                    <a:tab pos="688975" algn="l"/>
                  </a:tabLst>
                </a:pPr>
                <a:r>
                  <a:rPr lang="en-US" dirty="0"/>
                  <a:t>|r</a:t>
                </a:r>
                <a:r>
                  <a:rPr lang="en-US" baseline="-25000" dirty="0"/>
                  <a:t>t</a:t>
                </a:r>
                <a:r>
                  <a:rPr lang="en-US" dirty="0"/>
                  <a:t>| - absolute price return</a:t>
                </a:r>
              </a:p>
              <a:p>
                <a:pPr marL="230188" lvl="1" indent="0">
                  <a:spcBef>
                    <a:spcPct val="75000"/>
                  </a:spcBef>
                  <a:buClr>
                    <a:srgbClr val="FF0000"/>
                  </a:buClr>
                  <a:buFont typeface="Wingdings" pitchFamily="2" charset="2"/>
                  <a:buChar char="±"/>
                  <a:tabLst>
                    <a:tab pos="688975" algn="l"/>
                  </a:tabLst>
                </a:pPr>
                <a:r>
                  <a:rPr lang="en-US" dirty="0"/>
                  <a:t>Volume can be replaced with the dollar value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600199"/>
                <a:ext cx="7772400" cy="4607767"/>
              </a:xfrm>
              <a:blipFill>
                <a:blip r:embed="rId2"/>
                <a:stretch>
                  <a:fillRect l="-706" t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610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Intraday Bid-Offer Spreads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199"/>
            <a:ext cx="7772400" cy="4607767"/>
          </a:xfrm>
        </p:spPr>
        <p:txBody>
          <a:bodyPr/>
          <a:lstStyle/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 smtClean="0"/>
              <a:t>Bid-offer spreads can be observed on ICE</a:t>
            </a:r>
          </a:p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 smtClean="0"/>
              <a:t>Typical shape: inverted letter J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 smtClean="0"/>
              <a:t>Very high bid-offer spreads in the early hours of trading with no transactions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 smtClean="0"/>
              <a:t>Bid-offer spreads collapse once active trading starts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 smtClean="0"/>
              <a:t>Observed bid-offer spreads corresponding to consummated transactions are reasonably well-tracked by bid-offer spreads estimated using econometric techniques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Spreads increase towards the end of the trading days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68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Transactions - Assessment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199"/>
            <a:ext cx="7772400" cy="4607767"/>
          </a:xfrm>
        </p:spPr>
        <p:txBody>
          <a:bodyPr/>
          <a:lstStyle/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 smtClean="0"/>
              <a:t>ICE transactions in the next-day physical natural gas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 smtClean="0"/>
              <a:t>Price – discovery 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 smtClean="0"/>
              <a:t>Mop-up trades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 smtClean="0"/>
              <a:t>Price print for structured transactions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 smtClean="0"/>
              <a:t>Conclusions based on conversations with the traders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79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1473200"/>
            <a:ext cx="7635875" cy="2344738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</a:rPr>
              <a:t>Liquidity Trends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510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8B04B7-A8FC-4BFE-A1CE-434E936B4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68" y="354563"/>
            <a:ext cx="7731433" cy="62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01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1EF5E-4A3E-4507-97E3-AF8439F83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26" y="0"/>
            <a:ext cx="8447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13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1689C6-5931-4771-BF15-55156313F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09" y="205273"/>
            <a:ext cx="7611381" cy="62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01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4" y="140322"/>
            <a:ext cx="8335083" cy="671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94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03" y="52240"/>
            <a:ext cx="8628063" cy="667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0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67" y="332509"/>
            <a:ext cx="8465305" cy="63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6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1473200"/>
            <a:ext cx="7635875" cy="2344738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</a:rPr>
              <a:t>US NATURAL GAS MARKETS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1856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OTC Markets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199"/>
            <a:ext cx="7772400" cy="4607767"/>
          </a:xfrm>
        </p:spPr>
        <p:txBody>
          <a:bodyPr/>
          <a:lstStyle/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 smtClean="0"/>
              <a:t>Information about OTC liquidity trends is limited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 smtClean="0"/>
              <a:t>Transactions reported to the PRAs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 smtClean="0"/>
              <a:t>Transactions reported to FERC on Form 552 on the annual basis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 smtClean="0"/>
              <a:t>ICE next-day transactions are reported to </a:t>
            </a:r>
            <a:r>
              <a:rPr lang="en-US" dirty="0" err="1" smtClean="0"/>
              <a:t>Platts</a:t>
            </a:r>
            <a:r>
              <a:rPr lang="en-US" dirty="0" smtClean="0"/>
              <a:t> since 2018</a:t>
            </a:r>
          </a:p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 smtClean="0"/>
              <a:t>Under conditions of extreme stress liquidity on ICE disappears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 smtClean="0"/>
              <a:t>Polar Vortex of 2018</a:t>
            </a:r>
          </a:p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 smtClean="0"/>
              <a:t>There is some evidence that liquidity trends on ICE correlate with liquidity in the OTC markets (canary-in-the-mine)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3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Trading Platforms and Transaction Types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 CME (</a:t>
            </a:r>
            <a:r>
              <a:rPr lang="en-US" dirty="0" err="1"/>
              <a:t>Nymex</a:t>
            </a:r>
            <a:r>
              <a:rPr lang="en-US" dirty="0"/>
              <a:t>) futures contract with delivery location at Henry Hub, Louisiana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One of the most successful futures contracts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A benchmark for prices of natural gas at other US locations (and potentially international LNG prices)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The shale revolution and emergence of new </a:t>
            </a:r>
            <a:r>
              <a:rPr lang="en-US" dirty="0" smtClean="0"/>
              <a:t>producing </a:t>
            </a:r>
            <a:r>
              <a:rPr lang="en-US" dirty="0"/>
              <a:t>regions reduced the importance of the Henry Hub contract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Only a small percentage of the overall transaction volume goes to delivery</a:t>
            </a:r>
          </a:p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Intercontinental Exchange (ICE) – </a:t>
            </a:r>
            <a:r>
              <a:rPr lang="en-US" dirty="0" smtClean="0"/>
              <a:t>next-day </a:t>
            </a:r>
            <a:r>
              <a:rPr lang="en-US" dirty="0"/>
              <a:t>and </a:t>
            </a:r>
            <a:r>
              <a:rPr lang="en-US" dirty="0" smtClean="0"/>
              <a:t>same-day </a:t>
            </a:r>
            <a:r>
              <a:rPr lang="en-US" dirty="0"/>
              <a:t>physical natural gas contracts with multiple delivery locations</a:t>
            </a:r>
          </a:p>
        </p:txBody>
      </p:sp>
    </p:spTree>
    <p:extLst>
      <p:ext uri="{BB962C8B-B14F-4D97-AF65-F5344CB8AC3E}">
        <p14:creationId xmlns:p14="http://schemas.microsoft.com/office/powerpoint/2010/main" val="288113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Trading Platforms and Transaction Types (2)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 OTC transactions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Long-term transactions based on floating prices (index transactions) or formulaic prices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Next-month transactions negotiated during the 5-day period </a:t>
            </a:r>
            <a:r>
              <a:rPr lang="en-US" dirty="0" smtClean="0"/>
              <a:t>at the end of the previous calendar month, called </a:t>
            </a:r>
            <a:r>
              <a:rPr lang="en-US" dirty="0"/>
              <a:t>Bid Week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Next-day transactions for gas flowing next day </a:t>
            </a:r>
            <a:r>
              <a:rPr lang="en-US" dirty="0" smtClean="0"/>
              <a:t>(or </a:t>
            </a:r>
            <a:r>
              <a:rPr lang="en-US" dirty="0"/>
              <a:t>Saturday through Monday)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Natural gas storage transactions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Volumetric production payments (prepaying for future deliveries of natural gas)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Asset management deals </a:t>
            </a:r>
          </a:p>
        </p:txBody>
      </p:sp>
    </p:spTree>
    <p:extLst>
      <p:ext uri="{BB962C8B-B14F-4D97-AF65-F5344CB8AC3E}">
        <p14:creationId xmlns:p14="http://schemas.microsoft.com/office/powerpoint/2010/main" val="106308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Formation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2380" cy="4869024"/>
          </a:xfrm>
        </p:spPr>
        <p:txBody>
          <a:bodyPr/>
          <a:lstStyle/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 Price discovery</a:t>
            </a:r>
          </a:p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sz="1600" dirty="0"/>
              <a:t>Monthly and daily transactions are reported on a voluntary basis to Price Reporting </a:t>
            </a:r>
            <a:r>
              <a:rPr lang="en-US" sz="1600" dirty="0" smtClean="0"/>
              <a:t>Agencies (PRAs)</a:t>
            </a:r>
            <a:endParaRPr lang="en-US" sz="1600" dirty="0"/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sz="1600" dirty="0"/>
              <a:t>Platts, Argus Media, Natural Gas Intelligence calculate monthly and daily indexes (volume-weighted prices)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sz="1600" dirty="0"/>
              <a:t>Only flat price (outright) and physical basis transactions are included. Physical basis transactions are negotiated as a differential to the final NYMEX Henry Hub expiring contract settlement price.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sz="1600" dirty="0"/>
              <a:t>Basis (Index – </a:t>
            </a:r>
            <a:r>
              <a:rPr lang="en-US" sz="1600" dirty="0" err="1"/>
              <a:t>Nymex</a:t>
            </a:r>
            <a:r>
              <a:rPr lang="en-US" sz="1600" dirty="0"/>
              <a:t> </a:t>
            </a:r>
            <a:r>
              <a:rPr lang="en-US" sz="1600" dirty="0" smtClean="0"/>
              <a:t>settlement price) </a:t>
            </a:r>
            <a:r>
              <a:rPr lang="en-US" sz="1600" dirty="0"/>
              <a:t>trades as a single underlying for many locations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sz="1600" dirty="0"/>
              <a:t>Indexes are used in </a:t>
            </a:r>
            <a:r>
              <a:rPr lang="en-US" sz="1600" dirty="0" smtClean="0"/>
              <a:t>floating </a:t>
            </a:r>
            <a:r>
              <a:rPr lang="en-US" sz="1600" dirty="0"/>
              <a:t>price transactions, as benchmarks for settlement of financial derivatives and in </a:t>
            </a:r>
            <a:r>
              <a:rPr lang="en-US" sz="1600" dirty="0" smtClean="0"/>
              <a:t>pipeline/storage facilities </a:t>
            </a:r>
            <a:r>
              <a:rPr lang="en-US" sz="1600" dirty="0"/>
              <a:t>tariffs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sz="1600" dirty="0"/>
              <a:t>Indexes were subject to widespread manipulation in the late 1990s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835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Trends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2380" cy="4869024"/>
          </a:xfrm>
        </p:spPr>
        <p:txBody>
          <a:bodyPr/>
          <a:lstStyle/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Physical transactions exceeding certain aggregate annual volume are reported to FERC on Form 552 every year</a:t>
            </a:r>
          </a:p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The submissions are analyzed and reported by Cornerstone Research</a:t>
            </a:r>
          </a:p>
          <a:p>
            <a:pPr marL="0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Main conclusions: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Growing importance of index (floating price) transactions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Falling levels of reporting to Price Reporting Agencies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Tail-wagging-the-dog situation</a:t>
            </a:r>
          </a:p>
          <a:p>
            <a:pPr marL="230188" lvl="1" indent="0">
              <a:spcBef>
                <a:spcPct val="75000"/>
              </a:spcBef>
              <a:buClr>
                <a:srgbClr val="FF0000"/>
              </a:buClr>
              <a:buFont typeface="Wingdings" pitchFamily="2" charset="2"/>
              <a:buChar char="±"/>
              <a:tabLst>
                <a:tab pos="688975" algn="l"/>
              </a:tabLst>
            </a:pPr>
            <a:r>
              <a:rPr lang="en-US" dirty="0"/>
              <a:t>A source of concern to the regulators</a:t>
            </a:r>
          </a:p>
        </p:txBody>
      </p:sp>
    </p:spTree>
    <p:extLst>
      <p:ext uri="{BB962C8B-B14F-4D97-AF65-F5344CB8AC3E}">
        <p14:creationId xmlns:p14="http://schemas.microsoft.com/office/powerpoint/2010/main" val="1350352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412C-349C-4BD7-8CB5-BB351AEB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Volume by Transaction Type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8E07950-F3A7-45D9-B815-D0B73ED27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695627"/>
              </p:ext>
            </p:extLst>
          </p:nvPr>
        </p:nvGraphicFramePr>
        <p:xfrm>
          <a:off x="454090" y="1474265"/>
          <a:ext cx="8329126" cy="5106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4D23918-720B-4AB3-8947-BA4185DE34B6}"/>
              </a:ext>
            </a:extLst>
          </p:cNvPr>
          <p:cNvSpPr txBox="1"/>
          <p:nvPr/>
        </p:nvSpPr>
        <p:spPr>
          <a:xfrm>
            <a:off x="685800" y="6151984"/>
            <a:ext cx="6219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Source: Cornerstone Research</a:t>
            </a:r>
          </a:p>
        </p:txBody>
      </p:sp>
    </p:spTree>
    <p:extLst>
      <p:ext uri="{BB962C8B-B14F-4D97-AF65-F5344CB8AC3E}">
        <p14:creationId xmlns:p14="http://schemas.microsoft.com/office/powerpoint/2010/main" val="2625951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412C-349C-4BD7-8CB5-BB351AEB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Price Volume by Reporting and Non-Reporting Companies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D23918-720B-4AB3-8947-BA4185DE34B6}"/>
              </a:ext>
            </a:extLst>
          </p:cNvPr>
          <p:cNvSpPr txBox="1"/>
          <p:nvPr/>
        </p:nvSpPr>
        <p:spPr>
          <a:xfrm>
            <a:off x="685800" y="6151984"/>
            <a:ext cx="6219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Source: Cornerstone Research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F13E8F8-12A8-4834-BC83-712ECC147D4F}"/>
              </a:ext>
            </a:extLst>
          </p:cNvPr>
          <p:cNvGraphicFramePr>
            <a:graphicFrameLocks/>
          </p:cNvGraphicFramePr>
          <p:nvPr/>
        </p:nvGraphicFramePr>
        <p:xfrm>
          <a:off x="823912" y="1338262"/>
          <a:ext cx="7496175" cy="418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246605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7866</TotalTime>
  <Words>1044</Words>
  <Application>Microsoft Office PowerPoint</Application>
  <PresentationFormat>On-screen Show (4:3)</PresentationFormat>
  <Paragraphs>133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Cambria Math</vt:lpstr>
      <vt:lpstr>Symbol</vt:lpstr>
      <vt:lpstr>Wingdings</vt:lpstr>
      <vt:lpstr>Blank Presentation</vt:lpstr>
      <vt:lpstr>Liquidity of the US Physical Natural Gas Markets: Measurement and Trends Vincent Kaminski BIRS Workshop September 23, 2019</vt:lpstr>
      <vt:lpstr>Outline</vt:lpstr>
      <vt:lpstr>US NATURAL GAS MARKETS</vt:lpstr>
      <vt:lpstr>Trading Platforms and Transaction Types</vt:lpstr>
      <vt:lpstr>Trading Platforms and Transaction Types (2)</vt:lpstr>
      <vt:lpstr>Price Formation</vt:lpstr>
      <vt:lpstr>Reporting Trends</vt:lpstr>
      <vt:lpstr>Transaction Volume by Transaction Type</vt:lpstr>
      <vt:lpstr>Fixed Price Volume by Reporting and Non-Reporting Companies</vt:lpstr>
      <vt:lpstr>MARKET LIQUIDITY: DEFINITION</vt:lpstr>
      <vt:lpstr>Market Liquidity</vt:lpstr>
      <vt:lpstr>PowerPoint Presentation</vt:lpstr>
      <vt:lpstr>MARKET LIQUIDITY: MEASUREMENT</vt:lpstr>
      <vt:lpstr>Measures of Market Liquidity</vt:lpstr>
      <vt:lpstr>Market Activity Indicators</vt:lpstr>
      <vt:lpstr>PowerPoint Presentation</vt:lpstr>
      <vt:lpstr>High Frequency Data</vt:lpstr>
      <vt:lpstr>Estimates of Bid-Offer Spread</vt:lpstr>
      <vt:lpstr>PowerPoint Presentation</vt:lpstr>
      <vt:lpstr>Price Impact Measure</vt:lpstr>
      <vt:lpstr>Intraday Bid-Offer Spreads</vt:lpstr>
      <vt:lpstr>ICE Transactions - Assessment</vt:lpstr>
      <vt:lpstr>Liquidity 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OTC Markets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Techniques to Accurately Estimate Volatility</dc:title>
  <dc:creator>Vincent Kaminski</dc:creator>
  <cp:lastModifiedBy>Vincent Kaminski</cp:lastModifiedBy>
  <cp:revision>760</cp:revision>
  <cp:lastPrinted>1999-06-23T14:09:33Z</cp:lastPrinted>
  <dcterms:created xsi:type="dcterms:W3CDTF">1999-06-19T22:42:11Z</dcterms:created>
  <dcterms:modified xsi:type="dcterms:W3CDTF">2019-09-23T12:21:09Z</dcterms:modified>
</cp:coreProperties>
</file>