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23"/>
  </p:notesMasterIdLst>
  <p:sldIdLst>
    <p:sldId id="256" r:id="rId2"/>
    <p:sldId id="257" r:id="rId3"/>
    <p:sldId id="275" r:id="rId4"/>
    <p:sldId id="260" r:id="rId5"/>
    <p:sldId id="261" r:id="rId6"/>
    <p:sldId id="265" r:id="rId7"/>
    <p:sldId id="266" r:id="rId8"/>
    <p:sldId id="262" r:id="rId9"/>
    <p:sldId id="264" r:id="rId10"/>
    <p:sldId id="263" r:id="rId11"/>
    <p:sldId id="268" r:id="rId12"/>
    <p:sldId id="269" r:id="rId13"/>
    <p:sldId id="270" r:id="rId14"/>
    <p:sldId id="271" r:id="rId15"/>
    <p:sldId id="272" r:id="rId16"/>
    <p:sldId id="279" r:id="rId17"/>
    <p:sldId id="273" r:id="rId18"/>
    <p:sldId id="276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79"/>
    <a:srgbClr val="0033FF"/>
    <a:srgbClr val="AC27AA"/>
    <a:srgbClr val="FF52A9"/>
    <a:srgbClr val="00CC66"/>
    <a:srgbClr val="FF0000"/>
    <a:srgbClr val="990000"/>
    <a:srgbClr val="FF6600"/>
    <a:srgbClr val="66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6"/>
  </p:normalViewPr>
  <p:slideViewPr>
    <p:cSldViewPr>
      <p:cViewPr>
        <p:scale>
          <a:sx n="111" d="100"/>
          <a:sy n="111" d="100"/>
        </p:scale>
        <p:origin x="15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CC4D-782A-3140-98CB-4D3D3F3E022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E9633-8940-3E42-BBFB-4BA1CCDF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95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Klepnutím lze upravit styl předlohy nadpisů.</a:t>
            </a:r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Klepnutím lze upravit styl předlohy podnadpisů.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3900A6-C9C7-AD4F-935D-B73CA4AAF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CA3A-C3C7-0949-867F-4CF1E4845B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8BD9-BF60-6E49-ACB9-11617CB15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640763" cy="6492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945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640763" cy="5329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styly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textu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2"/>
            <a:r>
              <a:rPr lang="en-GB" dirty="0" err="1"/>
              <a:t>Třetí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3"/>
            <a:r>
              <a:rPr lang="en-GB" dirty="0" err="1"/>
              <a:t>Čtvrtá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4"/>
            <a:r>
              <a:rPr lang="en-GB" dirty="0" err="1"/>
              <a:t>Pátá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453188"/>
            <a:ext cx="1905000" cy="247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8D1DFCE2-BFDC-924A-905F-3094CE8A5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Common Randomness Generation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T.S. Jayram (IBM </a:t>
            </a:r>
            <a:r>
              <a:rPr lang="en-GB" sz="2400" dirty="0" err="1" smtClean="0"/>
              <a:t>Almaden</a:t>
            </a:r>
            <a:r>
              <a:rPr lang="en-GB" sz="2400" dirty="0" smtClean="0"/>
              <a:t>)</a:t>
            </a:r>
          </a:p>
          <a:p>
            <a:pPr eaLnBrk="1" hangingPunct="1">
              <a:defRPr/>
            </a:pPr>
            <a:r>
              <a:rPr lang="en-GB" sz="2400" dirty="0" smtClean="0"/>
              <a:t>Joint with </a:t>
            </a:r>
            <a:r>
              <a:rPr lang="en-GB" sz="2400" dirty="0" err="1" smtClean="0"/>
              <a:t>Badih</a:t>
            </a:r>
            <a:r>
              <a:rPr lang="en-GB" sz="2400" dirty="0" smtClean="0"/>
              <a:t> Ghazi (MIT)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Gaussians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𝑌</m:t>
                    </m:r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𝒩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(0,1)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Scheme:</a:t>
                </a:r>
                <a:endParaRPr lang="en-US" dirty="0" smtClean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Alice outputs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max</m:t>
                        </m:r>
                      </m:fName>
                      <m:e>
                        <m:r>
                          <a:rPr lang="en-US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Bob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SzPct val="80000"/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Remarks: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>
                  <a:buSzPct val="80000"/>
                </a:pPr>
                <a:r>
                  <a:rPr lang="en-US" dirty="0" smtClean="0"/>
                  <a:t>Output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folHlink"/>
                  </a:buClr>
                  <a:buSzPct val="80000"/>
                </a:pPr>
                <a:r>
                  <a:rPr lang="en-US" dirty="0" smtClean="0"/>
                  <a:t>Agreement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mr-IN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1+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folHlink"/>
                  </a:buClr>
                  <a:buSzPct val="80000"/>
                </a:pPr>
                <a:r>
                  <a:rPr lang="en-US" dirty="0"/>
                  <a:t>M</a:t>
                </a:r>
                <a:r>
                  <a:rPr lang="en-US" dirty="0" smtClean="0"/>
                  <a:t>atches </a:t>
                </a:r>
                <a:r>
                  <a:rPr lang="en-US" sz="2600" dirty="0">
                    <a:solidFill>
                      <a:schemeClr val="accent1">
                        <a:lumMod val="50000"/>
                      </a:schemeClr>
                    </a:solidFill>
                  </a:rPr>
                  <a:t>[BM11]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folHlink"/>
                  </a:buClr>
                  <a:buSzPct val="80000"/>
                </a:pPr>
                <a:r>
                  <a:rPr lang="en-US" dirty="0"/>
                  <a:t>L</a:t>
                </a:r>
                <a:r>
                  <a:rPr lang="en-US" dirty="0" smtClean="0"/>
                  <a:t>ocality </a:t>
                </a:r>
                <a:r>
                  <a:rPr lang="en-US" dirty="0"/>
                  <a:t>sensitive hashing (</a:t>
                </a:r>
                <a:r>
                  <a:rPr lang="en-US" dirty="0" smtClean="0"/>
                  <a:t>LSH) for the unit sphere </a:t>
                </a:r>
              </a:p>
              <a:p>
                <a:pPr marL="742950" lvl="2" indent="-342900">
                  <a:buSzPct val="80000"/>
                </a:pPr>
                <a:r>
                  <a:rPr lang="en-US" dirty="0" err="1" smtClean="0"/>
                  <a:t>Andoni</a:t>
                </a:r>
                <a:r>
                  <a:rPr lang="en-US" dirty="0"/>
                  <a:t>, </a:t>
                </a:r>
                <a:r>
                  <a:rPr lang="en-US" dirty="0" err="1" smtClean="0"/>
                  <a:t>Indyk</a:t>
                </a:r>
                <a:r>
                  <a:rPr lang="en-US" dirty="0"/>
                  <a:t>, </a:t>
                </a:r>
                <a:r>
                  <a:rPr lang="en-US" dirty="0" err="1" smtClean="0"/>
                  <a:t>Laarhoven</a:t>
                </a:r>
                <a:r>
                  <a:rPr lang="en-US" dirty="0" smtClean="0"/>
                  <a:t>, and Schmidt (2015)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69" t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samples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7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samples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depends only on the pairwise independence of the coordinate samples</a:t>
            </a:r>
          </a:p>
          <a:p>
            <a:endParaRPr lang="en-US" dirty="0" smtClean="0"/>
          </a:p>
          <a:p>
            <a:r>
              <a:rPr lang="en-US" dirty="0" smtClean="0"/>
              <a:t>Generate the samples using multivariate Gaussians that are pairwise independent </a:t>
            </a:r>
          </a:p>
          <a:p>
            <a:endParaRPr lang="en-US" dirty="0" smtClean="0"/>
          </a:p>
          <a:p>
            <a:r>
              <a:rPr lang="en-US" dirty="0" smtClean="0"/>
              <a:t>Pairwise independence implies full independence for the multivariate Gaussian distribution 😞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number of </a:t>
            </a:r>
            <a:r>
              <a:rPr lang="en-US" dirty="0" smtClean="0"/>
              <a:t>samples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𝐴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Scheme finds </a:t>
                </a:r>
                <a:r>
                  <a:rPr lang="en-US" dirty="0"/>
                  <a:t>the standard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on </a:t>
                </a:r>
                <a:r>
                  <a:rPr lang="en-US" dirty="0"/>
                  <a:t>which the projection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smtClean="0"/>
                  <a:t>largest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/>
                  <a:t>the stability of Gaussians, any orthogonal basis would have also </a:t>
                </a:r>
                <a:r>
                  <a:rPr lang="en-US" dirty="0" smtClean="0"/>
                  <a:t>worked</a:t>
                </a:r>
              </a:p>
              <a:p>
                <a:r>
                  <a:rPr lang="en-US" dirty="0" smtClean="0"/>
                  <a:t>Replace this by near-orthogonal vectors?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This approach works!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" r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2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efficient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folHlink"/>
                  </a:buClr>
                  <a:buSzPct val="60000"/>
                </a:pPr>
                <a:endParaRPr lang="en-US" dirty="0" smtClean="0"/>
              </a:p>
              <a:p>
                <a:pPr marL="342900" lvl="1" indent="-342900">
                  <a:buClr>
                    <a:schemeClr val="folHlink"/>
                  </a:buClr>
                  <a:buSzPct val="60000"/>
                </a:pPr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𝑘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poly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unit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such that their pairwise inner product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742950" lvl="2" indent="-342900">
                  <a:buSzPct val="60000"/>
                </a:pPr>
                <a:r>
                  <a:rPr lang="en-US" dirty="0" smtClean="0"/>
                  <a:t>construction </a:t>
                </a:r>
                <a:r>
                  <a:rPr lang="en-US" dirty="0"/>
                  <a:t>due to </a:t>
                </a:r>
                <a:r>
                  <a:rPr lang="en-US" dirty="0" smtClean="0"/>
                  <a:t>Tao </a:t>
                </a:r>
                <a:r>
                  <a:rPr lang="en-US" dirty="0"/>
                  <a:t>(2013</a:t>
                </a:r>
                <a:r>
                  <a:rPr lang="en-US" dirty="0" smtClean="0"/>
                  <a:t>)*</a:t>
                </a:r>
              </a:p>
              <a:p>
                <a:pPr marL="742950" lvl="2" indent="-342900">
                  <a:buSzPct val="60000"/>
                </a:pPr>
                <a:r>
                  <a:rPr lang="en-US" dirty="0"/>
                  <a:t>c</a:t>
                </a:r>
                <a:r>
                  <a:rPr lang="en-US" dirty="0" smtClean="0"/>
                  <a:t>onverse is the </a:t>
                </a:r>
                <a:r>
                  <a:rPr lang="en-US" dirty="0" err="1" smtClean="0"/>
                  <a:t>Kabatjanskii-Levenstein</a:t>
                </a:r>
                <a:r>
                  <a:rPr lang="en-US" dirty="0" smtClean="0"/>
                  <a:t> </a:t>
                </a:r>
                <a:r>
                  <a:rPr lang="en-US" dirty="0"/>
                  <a:t>bound </a:t>
                </a:r>
                <a:endParaRPr lang="en-US" dirty="0" smtClean="0"/>
              </a:p>
              <a:p>
                <a:pPr marL="342900" lvl="1" indent="-342900">
                  <a:buSzPct val="60000"/>
                </a:pPr>
                <a:endParaRPr lang="en-US" dirty="0" smtClean="0"/>
              </a:p>
              <a:p>
                <a:pPr marL="342900" lvl="1" indent="-342900">
                  <a:buSzPct val="60000"/>
                </a:pPr>
                <a:r>
                  <a:rPr lang="en-US" dirty="0" smtClean="0"/>
                  <a:t>Alice and Bob each output the index of the vector having the largest projection of their input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samples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agreement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3632785"/>
                <a:ext cx="8640763" cy="27489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Fix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Bound the probability of the event:</a:t>
                </a:r>
              </a:p>
              <a:p>
                <a:pPr marL="914400" lvl="1" indent="-514350">
                  <a:buSzPct val="80000"/>
                  <a:buFont typeface="+mj-lt"/>
                  <a:buAutoNum type="alphaLcParenR"/>
                </a:pPr>
                <a:r>
                  <a:rPr lang="en-US" dirty="0"/>
                  <a:t>B</a:t>
                </a:r>
                <a:r>
                  <a:rPr lang="en-US" dirty="0" smtClean="0"/>
                  <a:t>oth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are “large”; </a:t>
                </a:r>
                <a:r>
                  <a:rPr lang="en-US" dirty="0" smtClean="0"/>
                  <a:t>but</a:t>
                </a:r>
              </a:p>
              <a:p>
                <a:pPr marL="914400" lvl="1" indent="-514350">
                  <a:buSzPct val="80000"/>
                  <a:buFont typeface="+mj-lt"/>
                  <a:buAutoNum type="alphaLcParenR"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𝑤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both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are “</a:t>
                </a:r>
                <a:r>
                  <a:rPr lang="en-US" dirty="0" smtClean="0"/>
                  <a:t>small”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3632785"/>
                <a:ext cx="8640763" cy="2748965"/>
              </a:xfrm>
              <a:blipFill rotWithShape="0">
                <a:blip r:embed="rId2"/>
                <a:stretch>
                  <a:fillRect l="-282" t="-2661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131840" y="1052736"/>
            <a:ext cx="1656184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31840" y="2348880"/>
            <a:ext cx="1944216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31840" y="2132856"/>
            <a:ext cx="1504954" cy="216024"/>
          </a:xfrm>
          <a:prstGeom prst="line">
            <a:avLst/>
          </a:prstGeom>
          <a:ln w="38100">
            <a:solidFill>
              <a:srgbClr val="0033F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692696"/>
                <a:ext cx="536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92696"/>
                <a:ext cx="53649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71610" y="2833772"/>
                <a:ext cx="522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10" y="2833772"/>
                <a:ext cx="5220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 flipV="1">
            <a:off x="2123728" y="1475673"/>
            <a:ext cx="1008112" cy="87320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13841" y="2348880"/>
            <a:ext cx="1517999" cy="48489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36794" y="1818735"/>
                <a:ext cx="502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94" y="1818735"/>
                <a:ext cx="50295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7624" y="2739681"/>
                <a:ext cx="716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39681"/>
                <a:ext cx="71660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980728"/>
                <a:ext cx="7083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980728"/>
                <a:ext cx="70833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ular Callout 27"/>
          <p:cNvSpPr/>
          <p:nvPr/>
        </p:nvSpPr>
        <p:spPr>
          <a:xfrm>
            <a:off x="6084168" y="3140968"/>
            <a:ext cx="2232248" cy="864096"/>
          </a:xfrm>
          <a:prstGeom prst="wedgeRoundRectCallout">
            <a:avLst>
              <a:gd name="adj1" fmla="val -105352"/>
              <a:gd name="adj2" fmla="val 13617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Bivariate Gaussian tail probability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252510" y="5832335"/>
            <a:ext cx="3567962" cy="864096"/>
          </a:xfrm>
          <a:prstGeom prst="wedgeRoundRectCallout">
            <a:avLst>
              <a:gd name="adj1" fmla="val -93442"/>
              <a:gd name="adj2" fmla="val -6877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Trivariate</a:t>
            </a:r>
            <a:r>
              <a:rPr lang="en-US" dirty="0" smtClean="0"/>
              <a:t> Gaussian tail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Arbitrary sources: maximal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Maximal correlation:</a:t>
                </a:r>
                <a:r>
                  <a:rPr lang="en-US" dirty="0" smtClean="0"/>
                  <a:t> Hirschfeld; </a:t>
                </a:r>
                <a:r>
                  <a:rPr lang="en-US" dirty="0" err="1" smtClean="0"/>
                  <a:t>Gebelein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Rényi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 i="1">
                        <a:latin typeface="Cambria Math" charset="0"/>
                      </a:rPr>
                      <m:t>𝑌</m:t>
                    </m:r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Maximal </a:t>
                </a:r>
                <a:r>
                  <a:rPr lang="en-US" dirty="0"/>
                  <a:t>correlation equals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-correlated bits and Gaussians</a:t>
                </a:r>
              </a:p>
              <a:p>
                <a:pPr lvl="1"/>
                <a:r>
                  <a:rPr lang="en-US" dirty="0" err="1" smtClean="0"/>
                  <a:t>Witsenhausen</a:t>
                </a:r>
                <a:r>
                  <a:rPr lang="en-US" dirty="0" smtClean="0"/>
                  <a:t> (1975)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69"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for arbitrary sources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Theorem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</a:t>
                </a:r>
                <a:endParaRPr lang="en-US" dirty="0">
                  <a:solidFill>
                    <a:srgbClr val="AC27AA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There exists an explicit scheme for any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/>
                  <a:t> with agreement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mr-IN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1+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𝑄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Proof via </a:t>
                </a:r>
                <a:r>
                  <a:rPr lang="en-US" dirty="0"/>
                  <a:t>the 2-dimensional </a:t>
                </a:r>
                <a:r>
                  <a:rPr lang="en-US" dirty="0" smtClean="0"/>
                  <a:t>CLT</a:t>
                </a:r>
                <a:endParaRPr lang="en-US" dirty="0"/>
              </a:p>
              <a:p>
                <a:r>
                  <a:rPr lang="en-US" dirty="0"/>
                  <a:t>M</a:t>
                </a:r>
                <a:r>
                  <a:rPr lang="en-US" dirty="0" smtClean="0"/>
                  <a:t>ay not be sample-efficient</a:t>
                </a:r>
              </a:p>
              <a:p>
                <a:r>
                  <a:rPr lang="en-US" dirty="0" smtClean="0"/>
                  <a:t>The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may not be tight</a:t>
                </a:r>
              </a:p>
              <a:p>
                <a:pPr lvl="1"/>
                <a:r>
                  <a:rPr lang="en-US" dirty="0" smtClean="0"/>
                  <a:t>Known converse results go via </a:t>
                </a:r>
                <a:r>
                  <a:rPr lang="en-US" dirty="0" err="1" smtClean="0"/>
                  <a:t>hypercontractivity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There exist sources where there is a gap between </a:t>
                </a:r>
                <a:r>
                  <a:rPr lang="en-US" dirty="0" err="1"/>
                  <a:t>hypercontractivity</a:t>
                </a:r>
                <a:r>
                  <a:rPr lang="en-US" dirty="0"/>
                  <a:t> </a:t>
                </a:r>
                <a:r>
                  <a:rPr lang="en-US" dirty="0" smtClean="0"/>
                  <a:t>and maximal correlation </a:t>
                </a:r>
              </a:p>
              <a:p>
                <a:pPr lvl="1"/>
                <a:r>
                  <a:rPr lang="en-US" dirty="0" smtClean="0"/>
                  <a:t>E.g., </a:t>
                </a:r>
                <a:r>
                  <a:rPr lang="en-US" dirty="0" err="1" smtClean="0"/>
                  <a:t>Anantharam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Gohari</a:t>
                </a:r>
                <a:r>
                  <a:rPr lang="en-US" dirty="0" smtClean="0"/>
                  <a:t>, Kamath, and Nair (2013)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69" t="-1144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samples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folHlink"/>
                  </a:buClr>
                  <a:buSzPct val="60000"/>
                </a:pPr>
                <a:r>
                  <a:rPr lang="en-US" dirty="0" smtClean="0"/>
                  <a:t>We use </a:t>
                </a:r>
                <a:r>
                  <a:rPr lang="en-US" dirty="0"/>
                  <a:t>dual-BCH </a:t>
                </a:r>
                <a:r>
                  <a:rPr lang="en-US" dirty="0" smtClean="0"/>
                  <a:t>codes,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-analog of Tao’s construction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Invariance principle based arguments, e.g., Berry-</a:t>
                </a:r>
                <a:r>
                  <a:rPr lang="en-US" dirty="0" err="1" smtClean="0"/>
                  <a:t>Esseen</a:t>
                </a:r>
                <a:r>
                  <a:rPr lang="en-US" dirty="0" smtClean="0"/>
                  <a:t>, incur too much loss so we work with binomial sums directly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edious calculations via binary entropy function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Similar to </a:t>
                </a:r>
                <a:r>
                  <a:rPr lang="en-US" dirty="0" err="1" smtClean="0"/>
                  <a:t>Guruswami</a:t>
                </a:r>
                <a:r>
                  <a:rPr lang="en-US" dirty="0" err="1"/>
                  <a:t>-</a:t>
                </a:r>
                <a:r>
                  <a:rPr lang="en-US" dirty="0" err="1" smtClean="0"/>
                  <a:t>Radhakrishnan</a:t>
                </a:r>
                <a:r>
                  <a:rPr lang="en-US" dirty="0" smtClean="0"/>
                  <a:t> (2016), our scheme can be extended to one-way schemes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schemes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Ahlswede and </a:t>
                </a:r>
                <a:r>
                  <a:rPr lang="en-US" dirty="0" err="1" smtClean="0"/>
                  <a:t>Csiszár</a:t>
                </a:r>
                <a:r>
                  <a:rPr lang="en-US" dirty="0" smtClean="0"/>
                  <a:t> proved an optimal tradeoff between </a:t>
                </a:r>
                <a:r>
                  <a:rPr lang="en-US" dirty="0"/>
                  <a:t>amortized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b="0" dirty="0" smtClean="0"/>
                  <a:t> for near-agreement using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strong </a:t>
                </a:r>
                <a:r>
                  <a:rPr lang="en-US" dirty="0">
                    <a:solidFill>
                      <a:srgbClr val="C00000"/>
                    </a:solidFill>
                  </a:rPr>
                  <a:t>data processing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inequalities (SDPIs)</a:t>
                </a:r>
              </a:p>
              <a:p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</a:rPr>
                              <m:t>𝑈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𝐼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𝐼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857250" lvl="2" indent="-457200">
                  <a:buSzPct val="60000"/>
                </a:pPr>
                <a:endParaRPr lang="en-US" dirty="0" smtClean="0"/>
              </a:p>
              <a:p>
                <a:pPr marL="857250" lvl="2" indent="-457200">
                  <a:buSzPct val="60000"/>
                </a:pPr>
                <a:r>
                  <a:rPr lang="en-US" dirty="0" err="1" smtClean="0"/>
                  <a:t>Ahlswede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/>
                  <a:t>Gacs</a:t>
                </a:r>
                <a:r>
                  <a:rPr lang="en-US" dirty="0"/>
                  <a:t> (1976) used SDPIs to derive </a:t>
                </a:r>
                <a:r>
                  <a:rPr lang="en-US" dirty="0" err="1"/>
                  <a:t>hypercontractivity</a:t>
                </a:r>
                <a:r>
                  <a:rPr lang="en-US" dirty="0"/>
                  <a:t> theorems for general distributions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=1−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-correlated bits and Gaussians,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1511" y="113882"/>
                <a:ext cx="2392130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communication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392130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information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dirty="0" smtClean="0"/>
                  <a:t>Rewrite: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1−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𝐼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𝑈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𝐼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𝑈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 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𝐼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𝑈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𝑋𝑌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This is the ratio of internal to external information costs in a (fictitious) private-coin randomized one-way protocol where Alice 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b="0" dirty="0" smtClean="0"/>
                  <a:t> to Bob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Γ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unc>
                      <m:funcPr>
                        <m:ctrlPr>
                          <a:rPr lang="mr-IN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inf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Π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int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Π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ext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Π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Theorem: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Γ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equals* the smallest achievable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for </a:t>
                </a:r>
                <a:r>
                  <a:rPr lang="en-US" dirty="0"/>
                  <a:t>every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, Alice </a:t>
                </a:r>
                <a:r>
                  <a:rPr lang="en-US" dirty="0"/>
                  <a:t>and </a:t>
                </a:r>
                <a:r>
                  <a:rPr lang="en-US" dirty="0" smtClean="0"/>
                  <a:t>Bob: </a:t>
                </a:r>
                <a:endParaRPr lang="en-US" dirty="0"/>
              </a:p>
              <a:p>
                <a:r>
                  <a:rPr lang="en-US" dirty="0" smtClean="0"/>
                  <a:t>agree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𝑘𝑛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random bits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using communication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69" t="-1373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randomness (CR)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Alice is given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Bob is </a:t>
                </a:r>
                <a:r>
                  <a:rPr lang="en-US" dirty="0"/>
                  <a:t>given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from a source</a:t>
                </a:r>
                <a:endParaRPr lang="en-US" dirty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.g., correlated bits or correlated Gaussians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Goal: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Alice and Bob wish to agree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bits of randomness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Models</a:t>
                </a:r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Non-interactive, </a:t>
                </a:r>
                <a:r>
                  <a:rPr lang="en-US" dirty="0"/>
                  <a:t>o</a:t>
                </a:r>
                <a:r>
                  <a:rPr lang="en-US" dirty="0" smtClean="0"/>
                  <a:t>ne-way, interactive, </a:t>
                </a:r>
                <a:r>
                  <a:rPr lang="mr-IN" dirty="0" smtClean="0"/>
                  <a:t>…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69" t="-1945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randomness vs information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Achievability uses a stochastic encoding argument</a:t>
                </a:r>
              </a:p>
              <a:p>
                <a:pPr lvl="1"/>
                <a:r>
                  <a:rPr lang="en-US" dirty="0" smtClean="0"/>
                  <a:t>By Liu</a:t>
                </a:r>
                <a:r>
                  <a:rPr lang="en-US" dirty="0"/>
                  <a:t>, Cuff, and </a:t>
                </a:r>
                <a:r>
                  <a:rPr lang="en-US" dirty="0" err="1"/>
                  <a:t>Verdu</a:t>
                </a:r>
                <a:r>
                  <a:rPr lang="en-US" dirty="0"/>
                  <a:t> (2016</a:t>
                </a:r>
                <a:r>
                  <a:rPr lang="en-US" dirty="0" smtClean="0"/>
                  <a:t>) following</a:t>
                </a:r>
                <a:r>
                  <a:rPr lang="pl-PL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pl-P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[AC93]</a:t>
                </a:r>
                <a:endParaRPr lang="en-US" dirty="0" smtClean="0">
                  <a:solidFill>
                    <a:srgbClr val="AC1F79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 of converse is via a direct-sum theorem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[</a:t>
                </a:r>
                <a:r>
                  <a:rPr lang="pl-PL" sz="2400" smtClean="0">
                    <a:solidFill>
                      <a:schemeClr val="accent1">
                        <a:lumMod val="50000"/>
                      </a:schemeClr>
                    </a:solidFill>
                  </a:rPr>
                  <a:t>CSWY01,BJKS04,BBCR13]</a:t>
                </a:r>
                <a:endParaRPr lang="en-US" dirty="0" smtClean="0"/>
              </a:p>
              <a:p>
                <a:r>
                  <a:rPr lang="en-US" dirty="0" smtClean="0"/>
                  <a:t>Fix a randomized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Π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folHlink"/>
                  </a:buClr>
                  <a:buSzPct val="60000"/>
                </a:pPr>
                <a:r>
                  <a:rPr lang="en-US" dirty="0" smtClean="0"/>
                  <a:t>Then </a:t>
                </a:r>
                <a:r>
                  <a:rPr lang="en-US" dirty="0"/>
                  <a:t>there exists </a:t>
                </a:r>
                <a:r>
                  <a:rPr lang="en-US" dirty="0" smtClean="0"/>
                  <a:t>a randomized </a:t>
                </a:r>
                <a:r>
                  <a:rPr lang="en-US" dirty="0"/>
                  <a:t>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914400" lvl="2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int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Π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int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14400" lvl="2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int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Π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int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14400" lvl="2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ext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Π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𝐼𝐶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ext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0" t="-1259" b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3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 + </a:t>
            </a:r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also define a more general problem of correlated randomness generation</a:t>
                </a:r>
              </a:p>
              <a:p>
                <a:pPr lvl="1"/>
                <a:r>
                  <a:rPr lang="en-US" dirty="0" smtClean="0"/>
                  <a:t>Our bounds are not tight</a:t>
                </a:r>
              </a:p>
              <a:p>
                <a:pPr lvl="1"/>
                <a:r>
                  <a:rPr lang="en-US" dirty="0" smtClean="0"/>
                  <a:t>Is there an analog of SDPI for such problems?</a:t>
                </a:r>
              </a:p>
              <a:p>
                <a:r>
                  <a:rPr lang="en-US" dirty="0" smtClean="0"/>
                  <a:t>We show how to simulate interactive communication protocols using perfect randomness with a simultaneous protocol using an (imperfect) source</a:t>
                </a:r>
                <a:endParaRPr lang="en-US" dirty="0"/>
              </a:p>
              <a:p>
                <a:pPr lvl="1"/>
                <a:r>
                  <a:rPr lang="en-US" dirty="0" smtClean="0"/>
                  <a:t>incur exponential blowup in communication</a:t>
                </a:r>
              </a:p>
              <a:p>
                <a:pPr lvl="1"/>
                <a:r>
                  <a:rPr lang="en-US" dirty="0" smtClean="0"/>
                  <a:t>Bavarian, </a:t>
                </a:r>
                <a:r>
                  <a:rPr lang="en-US" dirty="0" err="1" smtClean="0"/>
                  <a:t>Gavinski</a:t>
                </a:r>
                <a:r>
                  <a:rPr lang="en-US" dirty="0" smtClean="0"/>
                  <a:t>, and Ito (2014) show that this is necessary </a:t>
                </a:r>
              </a:p>
              <a:p>
                <a:r>
                  <a:rPr lang="en-US" dirty="0" smtClean="0"/>
                  <a:t>Our schemes have a ”universality” property</a:t>
                </a:r>
              </a:p>
              <a:p>
                <a:pPr lvl="1"/>
                <a:r>
                  <a:rPr lang="en-US" dirty="0" smtClean="0"/>
                  <a:t>e.g., the correlation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 for correlated bits and Gaussians only shows up in the analysis </a:t>
                </a:r>
              </a:p>
              <a:p>
                <a:pPr lvl="1"/>
                <a:r>
                  <a:rPr lang="en-US" dirty="0" smtClean="0"/>
                  <a:t>similar thing happens in LSH schemes</a:t>
                </a:r>
              </a:p>
              <a:p>
                <a:pPr lvl="1"/>
                <a:r>
                  <a:rPr lang="en-US" dirty="0" smtClean="0"/>
                  <a:t>Is there a formal connection between the two?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the source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 smtClean="0"/>
                  <a:t>-correlated bits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marginally uniform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−1,+1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num>
                      <m:den>
                        <m:r>
                          <a:rPr lang="mr-IN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0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2555776" y="4365104"/>
            <a:ext cx="20882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55776" y="5373216"/>
            <a:ext cx="20882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55776" y="4365104"/>
            <a:ext cx="2088232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55776" y="4365104"/>
            <a:ext cx="2088232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16016" y="414908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644008" y="51479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61116" y="414908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051720" y="51479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42349" y="4560488"/>
                <a:ext cx="633507" cy="452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mr-IN" sz="2000" b="0" i="1" smtClean="0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49" y="4560488"/>
                <a:ext cx="633507" cy="452688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74397" y="5352576"/>
                <a:ext cx="633507" cy="452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mr-IN" sz="2000" b="0" i="1" smtClean="0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97" y="5352576"/>
                <a:ext cx="633507" cy="452688"/>
              </a:xfrm>
              <a:prstGeom prst="rect">
                <a:avLst/>
              </a:prstGeom>
              <a:blipFill rotWithShape="0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6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CR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/>
                  <a:t>Alice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/>
                  <a:t>Bob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Properties:</a:t>
                </a:r>
              </a:p>
              <a:p>
                <a:pPr>
                  <a:buClr>
                    <a:schemeClr val="tx2"/>
                  </a:buClr>
                  <a:buSzPct val="80000"/>
                </a:pPr>
                <a:r>
                  <a:rPr lang="en-US" dirty="0"/>
                  <a:t>The entropy of (each) output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>
                  <a:buClr>
                    <a:schemeClr val="tx2"/>
                  </a:buClr>
                  <a:buSzPct val="80000"/>
                </a:pPr>
                <a:r>
                  <a:rPr lang="en-US" dirty="0"/>
                  <a:t>The probability of agreement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e>
                      <m:sup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Can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we improve the agreement probability?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0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6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CR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Bob</a:t>
                </a:r>
                <a:endParaRPr lang="en-US" dirty="0"/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Both players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Properties:</a:t>
                </a:r>
              </a:p>
              <a:p>
                <a:pPr>
                  <a:buClr>
                    <a:schemeClr val="tx2"/>
                  </a:buClr>
                  <a:buSzPct val="80000"/>
                </a:pPr>
                <a:r>
                  <a:rPr lang="en-US" dirty="0"/>
                  <a:t>The entropy of (each) output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  <a:p>
                <a:pPr>
                  <a:buClr>
                    <a:schemeClr val="tx2"/>
                  </a:buClr>
                  <a:buSzPct val="80000"/>
                </a:pPr>
                <a:r>
                  <a:rPr lang="en-US" dirty="0" smtClean="0"/>
                  <a:t>Perfect agreement</a:t>
                </a:r>
              </a:p>
              <a:p>
                <a:pPr>
                  <a:buClr>
                    <a:schemeClr val="tx2"/>
                  </a:buClr>
                  <a:buSzPct val="80000"/>
                </a:pPr>
                <a:r>
                  <a:rPr lang="en-US" dirty="0" smtClean="0"/>
                  <a:t>The communication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 bits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Can we save on communication?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0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7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Introduced by </a:t>
            </a:r>
            <a:r>
              <a:rPr lang="en-US" dirty="0" err="1" smtClean="0"/>
              <a:t>Ahlswede</a:t>
            </a:r>
            <a:r>
              <a:rPr lang="en-US" dirty="0" smtClean="0"/>
              <a:t> and </a:t>
            </a:r>
            <a:r>
              <a:rPr lang="en-US" dirty="0" err="1" smtClean="0"/>
              <a:t>Csiszár</a:t>
            </a:r>
            <a:r>
              <a:rPr lang="en-US" dirty="0" smtClean="0"/>
              <a:t> (1993,1998) for the one-way and 2-way interactive CR schemes.</a:t>
            </a:r>
          </a:p>
          <a:p>
            <a:pPr lvl="1"/>
            <a:r>
              <a:rPr lang="en-US" dirty="0" smtClean="0"/>
              <a:t>Information theory: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AC93, AC98, CN00, GK73, Wyn75, Tya13, LCV15, LCV16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lvl="1"/>
            <a:r>
              <a:rPr lang="pl-PL" dirty="0" smtClean="0"/>
              <a:t>TCS: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[MO04, MOR+06, BM11, CMN14, CGMS14, GR16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 smtClean="0"/>
          </a:p>
          <a:p>
            <a:r>
              <a:rPr lang="pt-BR" dirty="0" err="1" smtClean="0"/>
              <a:t>Secret</a:t>
            </a:r>
            <a:r>
              <a:rPr lang="pt-BR" dirty="0" smtClean="0"/>
              <a:t> Key </a:t>
            </a:r>
            <a:r>
              <a:rPr lang="pt-BR" dirty="0" err="1" smtClean="0"/>
              <a:t>Generation</a:t>
            </a:r>
            <a:r>
              <a:rPr lang="pt-BR" dirty="0" smtClean="0"/>
              <a:t>/</a:t>
            </a:r>
            <a:r>
              <a:rPr lang="pt-BR" dirty="0" err="1" smtClean="0"/>
              <a:t>Distillation</a:t>
            </a:r>
            <a:r>
              <a:rPr lang="pt-BR" dirty="0" smtClean="0"/>
              <a:t> </a:t>
            </a:r>
            <a:r>
              <a:rPr lang="pt-BR" dirty="0" err="1" smtClean="0"/>
              <a:t>problem</a:t>
            </a:r>
            <a:r>
              <a:rPr lang="pt-BR" dirty="0" smtClean="0"/>
              <a:t> in </a:t>
            </a:r>
            <a:r>
              <a:rPr lang="pt-BR" dirty="0" err="1" smtClean="0"/>
              <a:t>cryptography</a:t>
            </a:r>
            <a:r>
              <a:rPr lang="pt-BR" dirty="0" smtClean="0"/>
              <a:t>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Mau93, AC93, CN04, ZC11, Tya13]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err="1" smtClean="0"/>
              <a:t>Applications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communication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imperfect</a:t>
            </a:r>
            <a:r>
              <a:rPr lang="pt-BR" dirty="0" smtClean="0"/>
              <a:t> </a:t>
            </a:r>
            <a:r>
              <a:rPr lang="pt-BR" dirty="0" err="1" smtClean="0"/>
              <a:t>shared</a:t>
            </a:r>
            <a:r>
              <a:rPr lang="pt-BR" dirty="0" smtClean="0"/>
              <a:t> </a:t>
            </a:r>
            <a:r>
              <a:rPr lang="pt-BR" dirty="0" err="1" smtClean="0"/>
              <a:t>randomness</a:t>
            </a:r>
            <a:r>
              <a:rPr lang="pl-PL" dirty="0" smtClean="0"/>
              <a:t>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[BGI14, CGMS14, GKS16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Tradeoff between output entropy and agreement probability</a:t>
            </a:r>
          </a:p>
          <a:p>
            <a:pPr marL="514350" indent="-514350">
              <a:buSzPct val="8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Minimize number of samples</a:t>
            </a:r>
          </a:p>
          <a:p>
            <a:pPr marL="514350" indent="-514350">
              <a:buSzPct val="8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Explicit and/or computationally efficient schemes</a:t>
            </a:r>
          </a:p>
          <a:p>
            <a:pPr marL="514350" indent="-514350">
              <a:buSzPct val="8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Tradeoff </a:t>
            </a:r>
            <a:r>
              <a:rPr lang="en-US" dirty="0"/>
              <a:t>between output entropy and </a:t>
            </a:r>
            <a:r>
              <a:rPr lang="en-US" dirty="0" smtClean="0"/>
              <a:t>communication</a:t>
            </a:r>
            <a:endParaRPr lang="en-US" dirty="0"/>
          </a:p>
          <a:p>
            <a:pPr marL="0" indent="0">
              <a:buSzPct val="80000"/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CR schemes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Bogdanov and </a:t>
                </a:r>
                <a:r>
                  <a:rPr lang="en-US" dirty="0" err="1" smtClean="0"/>
                  <a:t>Mossel</a:t>
                </a:r>
                <a:r>
                  <a:rPr lang="en-US" dirty="0" smtClean="0"/>
                  <a:t> (2011) gave a scheme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mr-I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mr-IN" b="0" i="1" smtClean="0">
                                        <a:latin typeface="Cambria Math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mr-IN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1+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simple scheme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mr-IN" i="1">
                                            <a:latin typeface="Cambria Math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mr-IN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𝜌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e>
                            </m:func>
                          </m:sup>
                        </m:sSup>
                      </m:e>
                      <m:sup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i="1" dirty="0" smtClean="0">
                  <a:latin typeface="Cambria Math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 is optimal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coding argument</a:t>
                </a:r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n</a:t>
                </a:r>
                <a:r>
                  <a:rPr lang="en-US" dirty="0" smtClean="0"/>
                  <a:t>on-explicit scheme</a:t>
                </a:r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2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samples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97" y="3481515"/>
            <a:ext cx="4572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Theorem:</a:t>
                </a:r>
                <a:endParaRPr lang="en-US" dirty="0" smtClean="0">
                  <a:solidFill>
                    <a:srgbClr val="AC27AA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There exists 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explicit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sample-efficient</a:t>
                </a:r>
                <a:r>
                  <a:rPr lang="en-US" dirty="0" smtClean="0"/>
                  <a:t> non-interactive CR scheme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-correlated bits </a:t>
                </a:r>
                <a:r>
                  <a:rPr lang="en-US" dirty="0" smtClean="0"/>
                  <a:t>with </a:t>
                </a:r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#samples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poly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and </a:t>
                </a:r>
              </a:p>
              <a:p>
                <a:pPr marL="514350" indent="-514350">
                  <a:buSzPct val="80000"/>
                  <a:buFont typeface="+mj-lt"/>
                  <a:buAutoNum type="arabicPeriod"/>
                </a:pPr>
                <a:r>
                  <a:rPr lang="en-US" dirty="0" smtClean="0"/>
                  <a:t>agreement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mr-IN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1+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</a:t>
                </a:r>
                <a:r>
                  <a:rPr lang="en-US" dirty="0" smtClean="0"/>
                  <a:t>atches the </a:t>
                </a:r>
                <a:r>
                  <a:rPr lang="en-US" dirty="0" err="1" smtClean="0"/>
                  <a:t>Bogdanov-Mossel</a:t>
                </a:r>
                <a:r>
                  <a:rPr lang="en-US" dirty="0" smtClean="0"/>
                  <a:t> bound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 </a:t>
                </a:r>
                <a:r>
                  <a:rPr lang="en-US" dirty="0"/>
                  <a:t>computationally efficient</a:t>
                </a:r>
              </a:p>
              <a:p>
                <a:pPr lvl="1"/>
                <a:r>
                  <a:rPr lang="en-US" dirty="0"/>
                  <a:t>Need decoding algorithms for dual-BCH codes</a:t>
                </a:r>
              </a:p>
              <a:p>
                <a:pPr lvl="1"/>
                <a:r>
                  <a:rPr lang="en-US" dirty="0"/>
                  <a:t>Even the sub-exponential algorithm of </a:t>
                </a:r>
                <a:r>
                  <a:rPr lang="en-US" dirty="0" err="1"/>
                  <a:t>Kopparty</a:t>
                </a:r>
                <a:r>
                  <a:rPr lang="en-US" dirty="0"/>
                  <a:t> and </a:t>
                </a:r>
                <a:r>
                  <a:rPr lang="en-US" dirty="0" err="1"/>
                  <a:t>Saraf</a:t>
                </a:r>
                <a:r>
                  <a:rPr lang="en-US" dirty="0"/>
                  <a:t> (2013) fails </a:t>
                </a:r>
                <a:r>
                  <a:rPr lang="en-US" dirty="0" smtClean="0"/>
                  <a:t>here due to the error radii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0" t="-2059" r="-14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output entropy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agreement prob.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samples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113882"/>
                <a:ext cx="2561086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3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9498</TotalTime>
  <Words>1869</Words>
  <Application>Microsoft Macintosh PowerPoint</Application>
  <PresentationFormat>On-screen Show (4:3)</PresentationFormat>
  <Paragraphs>227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 Math</vt:lpstr>
      <vt:lpstr>ＭＳ Ｐゴシック</vt:lpstr>
      <vt:lpstr>Tahoma</vt:lpstr>
      <vt:lpstr>Wingdings</vt:lpstr>
      <vt:lpstr>Arial</vt:lpstr>
      <vt:lpstr>Směsice</vt:lpstr>
      <vt:lpstr>Common Randomness Generation</vt:lpstr>
      <vt:lpstr>Common randomness (CR)</vt:lpstr>
      <vt:lpstr>Simple Example</vt:lpstr>
      <vt:lpstr>Non-interactive CR scheme</vt:lpstr>
      <vt:lpstr>One-way CR scheme</vt:lpstr>
      <vt:lpstr>History</vt:lpstr>
      <vt:lpstr>Natural questions</vt:lpstr>
      <vt:lpstr>Non-interactive CR schemes</vt:lpstr>
      <vt:lpstr>Our result</vt:lpstr>
      <vt:lpstr>Correlated Gaussians</vt:lpstr>
      <vt:lpstr>Reducing the number of samples (I)</vt:lpstr>
      <vt:lpstr>Reducing the number of samples (II)</vt:lpstr>
      <vt:lpstr>Sample efficient scheme</vt:lpstr>
      <vt:lpstr>Analysis of agreement probability</vt:lpstr>
      <vt:lpstr> Arbitrary sources: maximal correlation</vt:lpstr>
      <vt:lpstr>CR for arbitrary sources</vt:lpstr>
      <vt:lpstr>Correlated bits</vt:lpstr>
      <vt:lpstr>One-way schemes </vt:lpstr>
      <vt:lpstr>Relationship to information cost</vt:lpstr>
      <vt:lpstr>Common randomness vs information cost</vt:lpstr>
      <vt:lpstr>Other Results + Conclusion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Randomness Generation</dc:title>
  <dc:subject/>
  <dc:creator>T.S. Jayram</dc:creator>
  <cp:keywords/>
  <dc:description/>
  <cp:lastModifiedBy>Jayram (T.S. Jayram)</cp:lastModifiedBy>
  <cp:revision>357</cp:revision>
  <dcterms:created xsi:type="dcterms:W3CDTF">2011-06-26T15:46:32Z</dcterms:created>
  <dcterms:modified xsi:type="dcterms:W3CDTF">2017-03-23T23:53:45Z</dcterms:modified>
  <cp:category/>
</cp:coreProperties>
</file>