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66" r:id="rId2"/>
    <p:sldId id="271" r:id="rId3"/>
    <p:sldId id="286" r:id="rId4"/>
    <p:sldId id="267" r:id="rId5"/>
    <p:sldId id="320" r:id="rId6"/>
    <p:sldId id="265" r:id="rId7"/>
    <p:sldId id="272" r:id="rId8"/>
    <p:sldId id="316" r:id="rId9"/>
    <p:sldId id="317" r:id="rId10"/>
    <p:sldId id="268" r:id="rId11"/>
    <p:sldId id="307" r:id="rId12"/>
    <p:sldId id="321" r:id="rId13"/>
    <p:sldId id="280" r:id="rId14"/>
    <p:sldId id="277" r:id="rId15"/>
    <p:sldId id="304" r:id="rId16"/>
    <p:sldId id="275" r:id="rId17"/>
    <p:sldId id="288" r:id="rId18"/>
    <p:sldId id="290" r:id="rId19"/>
    <p:sldId id="305" r:id="rId20"/>
    <p:sldId id="322" r:id="rId21"/>
    <p:sldId id="323" r:id="rId22"/>
    <p:sldId id="324" r:id="rId23"/>
    <p:sldId id="308" r:id="rId24"/>
    <p:sldId id="310" r:id="rId25"/>
    <p:sldId id="325" r:id="rId26"/>
    <p:sldId id="326" r:id="rId27"/>
    <p:sldId id="327" r:id="rId28"/>
    <p:sldId id="328" r:id="rId29"/>
    <p:sldId id="31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95B3D7"/>
    <a:srgbClr val="FFFFFF"/>
    <a:srgbClr val="B9CDE5"/>
    <a:srgbClr val="254061"/>
    <a:srgbClr val="17375E"/>
    <a:srgbClr val="7F7F7F"/>
    <a:srgbClr val="A6A6A6"/>
    <a:srgbClr val="FF00FF"/>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5" autoAdjust="0"/>
    <p:restoredTop sz="88141" autoAdjust="0"/>
  </p:normalViewPr>
  <p:slideViewPr>
    <p:cSldViewPr snapToGrid="0">
      <p:cViewPr>
        <p:scale>
          <a:sx n="66" d="100"/>
          <a:sy n="66" d="100"/>
        </p:scale>
        <p:origin x="-1518" y="-4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8" d="100"/>
          <a:sy n="98" d="100"/>
        </p:scale>
        <p:origin x="-356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SFP.IDIR.BCGOV\S165\S65002\!Workgrp\Media%20Communications\Stats\Historical%20Comparisons\Consolidated%20Historical%20Data%20-%20Updated%20August%2022%202017.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1"/>
          <c:order val="0"/>
          <c:spPr>
            <a:solidFill>
              <a:srgbClr val="95B3D7">
                <a:alpha val="38824"/>
              </a:srgbClr>
            </a:solidFill>
            <a:ln>
              <a:solidFill>
                <a:schemeClr val="accent1">
                  <a:lumMod val="60000"/>
                  <a:lumOff val="40000"/>
                </a:schemeClr>
              </a:solidFill>
            </a:ln>
          </c:spPr>
          <c:invertIfNegative val="0"/>
          <c:dPt>
            <c:idx val="4"/>
            <c:invertIfNegative val="0"/>
            <c:bubble3D val="0"/>
            <c:spPr>
              <a:solidFill>
                <a:srgbClr val="FFC000">
                  <a:alpha val="38824"/>
                </a:srgbClr>
              </a:solidFill>
              <a:ln>
                <a:solidFill>
                  <a:srgbClr val="FFC000"/>
                </a:solidFill>
              </a:ln>
            </c:spPr>
          </c:dPt>
          <c:cat>
            <c:numRef>
              <c:f>'D - Yearly Stats, 1912-2017'!$A$105:$A$109</c:f>
              <c:numCache>
                <c:formatCode>General</c:formatCode>
                <c:ptCount val="5"/>
                <c:pt idx="0">
                  <c:v>1925</c:v>
                </c:pt>
                <c:pt idx="1">
                  <c:v>1961</c:v>
                </c:pt>
                <c:pt idx="2">
                  <c:v>1922</c:v>
                </c:pt>
                <c:pt idx="3">
                  <c:v>1958</c:v>
                </c:pt>
                <c:pt idx="4">
                  <c:v>2017</c:v>
                </c:pt>
              </c:numCache>
            </c:numRef>
          </c:cat>
          <c:val>
            <c:numRef>
              <c:f>'D - Yearly Stats, 1912-2017'!$B$105:$B$109</c:f>
              <c:numCache>
                <c:formatCode>_-* #,##0_-;\-* #,##0_-;_-* "-"??_-;_-@_-</c:formatCode>
                <c:ptCount val="5"/>
                <c:pt idx="0">
                  <c:v>414000</c:v>
                </c:pt>
                <c:pt idx="1">
                  <c:v>483000</c:v>
                </c:pt>
                <c:pt idx="2">
                  <c:v>634000</c:v>
                </c:pt>
                <c:pt idx="3">
                  <c:v>855000</c:v>
                </c:pt>
                <c:pt idx="4">
                  <c:v>1212000</c:v>
                </c:pt>
              </c:numCache>
            </c:numRef>
          </c:val>
        </c:ser>
        <c:dLbls>
          <c:showLegendKey val="0"/>
          <c:showVal val="0"/>
          <c:showCatName val="0"/>
          <c:showSerName val="0"/>
          <c:showPercent val="0"/>
          <c:showBubbleSize val="0"/>
        </c:dLbls>
        <c:gapWidth val="150"/>
        <c:axId val="126109568"/>
        <c:axId val="126111104"/>
      </c:barChart>
      <c:catAx>
        <c:axId val="126109568"/>
        <c:scaling>
          <c:orientation val="minMax"/>
        </c:scaling>
        <c:delete val="0"/>
        <c:axPos val="l"/>
        <c:numFmt formatCode="General" sourceLinked="1"/>
        <c:majorTickMark val="out"/>
        <c:minorTickMark val="none"/>
        <c:tickLblPos val="nextTo"/>
        <c:crossAx val="126111104"/>
        <c:crosses val="autoZero"/>
        <c:auto val="1"/>
        <c:lblAlgn val="ctr"/>
        <c:lblOffset val="100"/>
        <c:noMultiLvlLbl val="0"/>
      </c:catAx>
      <c:valAx>
        <c:axId val="126111104"/>
        <c:scaling>
          <c:orientation val="minMax"/>
        </c:scaling>
        <c:delete val="0"/>
        <c:axPos val="b"/>
        <c:majorGridlines/>
        <c:numFmt formatCode="_-* #,##0_-;\-* #,##0_-;_-* &quot;-&quot;??_-;_-@_-" sourceLinked="1"/>
        <c:majorTickMark val="out"/>
        <c:minorTickMark val="none"/>
        <c:tickLblPos val="nextTo"/>
        <c:crossAx val="1261095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v>Unadjusted Costs</c:v>
          </c:tx>
          <c:spPr>
            <a:solidFill>
              <a:srgbClr val="95B3D7">
                <a:alpha val="38824"/>
              </a:srgbClr>
            </a:solidFill>
            <a:ln>
              <a:solidFill>
                <a:srgbClr val="95B3D7"/>
              </a:solidFill>
            </a:ln>
          </c:spPr>
          <c:invertIfNegative val="0"/>
          <c:dPt>
            <c:idx val="4"/>
            <c:invertIfNegative val="0"/>
            <c:bubble3D val="0"/>
            <c:spPr>
              <a:solidFill>
                <a:srgbClr val="FFC000">
                  <a:alpha val="38824"/>
                </a:srgbClr>
              </a:solidFill>
              <a:ln>
                <a:solidFill>
                  <a:srgbClr val="FFC000"/>
                </a:solidFill>
              </a:ln>
            </c:spPr>
          </c:dPt>
          <c:cat>
            <c:numRef>
              <c:f>'D - Yearly Stats, 1912-2017'!$A$26:$A$30</c:f>
              <c:numCache>
                <c:formatCode>General</c:formatCode>
                <c:ptCount val="5"/>
                <c:pt idx="0">
                  <c:v>2015</c:v>
                </c:pt>
                <c:pt idx="1">
                  <c:v>2014</c:v>
                </c:pt>
                <c:pt idx="2">
                  <c:v>2003</c:v>
                </c:pt>
                <c:pt idx="3">
                  <c:v>2009</c:v>
                </c:pt>
                <c:pt idx="4">
                  <c:v>2017</c:v>
                </c:pt>
              </c:numCache>
            </c:numRef>
          </c:cat>
          <c:val>
            <c:numRef>
              <c:f>'D - Yearly Stats, 1912-2017'!$H$26:$H$30</c:f>
              <c:numCache>
                <c:formatCode>_("$"* #,##0.00_);_("$"* \(#,##0.00\);_("$"* "-"??_);_(@_)</c:formatCode>
                <c:ptCount val="5"/>
                <c:pt idx="0">
                  <c:v>277100000</c:v>
                </c:pt>
                <c:pt idx="1">
                  <c:v>297900000</c:v>
                </c:pt>
                <c:pt idx="2">
                  <c:v>376647219.57999998</c:v>
                </c:pt>
                <c:pt idx="3">
                  <c:v>382100000</c:v>
                </c:pt>
                <c:pt idx="4">
                  <c:v>546383111.62</c:v>
                </c:pt>
              </c:numCache>
            </c:numRef>
          </c:val>
        </c:ser>
        <c:ser>
          <c:idx val="1"/>
          <c:order val="1"/>
          <c:tx>
            <c:v>Adjusted for Inflation, 2017 CAD</c:v>
          </c:tx>
          <c:spPr>
            <a:solidFill>
              <a:srgbClr val="95B3D7"/>
            </a:solidFill>
            <a:ln>
              <a:solidFill>
                <a:srgbClr val="95B3D7"/>
              </a:solidFill>
            </a:ln>
          </c:spPr>
          <c:invertIfNegative val="0"/>
          <c:cat>
            <c:numRef>
              <c:f>'D - Yearly Stats, 1912-2017'!$A$26:$A$30</c:f>
              <c:numCache>
                <c:formatCode>General</c:formatCode>
                <c:ptCount val="5"/>
                <c:pt idx="0">
                  <c:v>2015</c:v>
                </c:pt>
                <c:pt idx="1">
                  <c:v>2014</c:v>
                </c:pt>
                <c:pt idx="2">
                  <c:v>2003</c:v>
                </c:pt>
                <c:pt idx="3">
                  <c:v>2009</c:v>
                </c:pt>
                <c:pt idx="4">
                  <c:v>2017</c:v>
                </c:pt>
              </c:numCache>
            </c:numRef>
          </c:cat>
          <c:val>
            <c:numRef>
              <c:f>'D - Yearly Stats, 1912-2017'!$I$26:$I$30</c:f>
              <c:numCache>
                <c:formatCode>_("$"* #,##0.00_);_("$"* \(#,##0.00\);_("$"* "-"??_);_(@_)</c:formatCode>
                <c:ptCount val="5"/>
                <c:pt idx="0">
                  <c:v>6965593.0899999738</c:v>
                </c:pt>
                <c:pt idx="1">
                  <c:v>11375656.319999993</c:v>
                </c:pt>
                <c:pt idx="2">
                  <c:v>51883400.780000031</c:v>
                </c:pt>
                <c:pt idx="3">
                  <c:v>52634524.850000024</c:v>
                </c:pt>
                <c:pt idx="4">
                  <c:v>0</c:v>
                </c:pt>
              </c:numCache>
            </c:numRef>
          </c:val>
        </c:ser>
        <c:dLbls>
          <c:showLegendKey val="0"/>
          <c:showVal val="0"/>
          <c:showCatName val="0"/>
          <c:showSerName val="0"/>
          <c:showPercent val="0"/>
          <c:showBubbleSize val="0"/>
        </c:dLbls>
        <c:gapWidth val="150"/>
        <c:overlap val="100"/>
        <c:axId val="37544704"/>
        <c:axId val="37546240"/>
      </c:barChart>
      <c:catAx>
        <c:axId val="37544704"/>
        <c:scaling>
          <c:orientation val="minMax"/>
        </c:scaling>
        <c:delete val="0"/>
        <c:axPos val="l"/>
        <c:numFmt formatCode="General" sourceLinked="1"/>
        <c:majorTickMark val="out"/>
        <c:minorTickMark val="none"/>
        <c:tickLblPos val="nextTo"/>
        <c:crossAx val="37546240"/>
        <c:crosses val="autoZero"/>
        <c:auto val="1"/>
        <c:lblAlgn val="ctr"/>
        <c:lblOffset val="100"/>
        <c:noMultiLvlLbl val="0"/>
      </c:catAx>
      <c:valAx>
        <c:axId val="37546240"/>
        <c:scaling>
          <c:orientation val="minMax"/>
        </c:scaling>
        <c:delete val="0"/>
        <c:axPos val="b"/>
        <c:majorGridlines/>
        <c:numFmt formatCode="_(&quot;$&quot;* #,##0_);_(&quot;$&quot;* \(#,##0\);_(&quot;$&quot;* &quot;-&quot;_);_(@_)" sourceLinked="0"/>
        <c:majorTickMark val="out"/>
        <c:minorTickMark val="none"/>
        <c:tickLblPos val="nextTo"/>
        <c:txPr>
          <a:bodyPr/>
          <a:lstStyle/>
          <a:p>
            <a:pPr>
              <a:defRPr sz="1400"/>
            </a:pPr>
            <a:endParaRPr lang="en-US"/>
          </a:p>
        </c:txPr>
        <c:crossAx val="37544704"/>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41"/>
    </mc:Choice>
    <mc:Fallback>
      <c:style val="41"/>
    </mc:Fallback>
  </mc:AlternateContent>
  <c:pivotSource>
    <c:name>[Consolidated Historical Data - Updated August 22 2017.xlsx]Sheet2!PivotTable2</c:name>
    <c:fmtId val="-1"/>
  </c:pivotSource>
  <c:chart>
    <c:autoTitleDeleted val="1"/>
    <c:pivotFmts>
      <c:pivotFmt>
        <c:idx val="0"/>
        <c:marker>
          <c:symbol val="none"/>
        </c:marker>
      </c:pivotFmt>
      <c:pivotFmt>
        <c:idx val="1"/>
        <c:spPr>
          <a:ln>
            <a:solidFill>
              <a:schemeClr val="accent2"/>
            </a:solidFill>
          </a:ln>
        </c:spPr>
        <c:marker>
          <c:symbol val="none"/>
        </c:marker>
      </c:pivotFmt>
      <c:pivotFmt>
        <c:idx val="2"/>
        <c:spPr>
          <a:ln>
            <a:solidFill>
              <a:schemeClr val="accent2"/>
            </a:solidFill>
          </a:ln>
        </c:spPr>
        <c:marker>
          <c:symbol val="none"/>
        </c:marker>
      </c:pivotFmt>
      <c:pivotFmt>
        <c:idx val="3"/>
        <c:spPr>
          <a:ln>
            <a:solidFill>
              <a:schemeClr val="accent2"/>
            </a:solidFill>
          </a:ln>
        </c:spPr>
        <c:marker>
          <c:symbol val="none"/>
        </c:marker>
      </c:pivotFmt>
    </c:pivotFmts>
    <c:plotArea>
      <c:layout/>
      <c:areaChart>
        <c:grouping val="standard"/>
        <c:varyColors val="0"/>
        <c:ser>
          <c:idx val="0"/>
          <c:order val="0"/>
          <c:tx>
            <c:strRef>
              <c:f>Sheet2!$B$3</c:f>
              <c:strCache>
                <c:ptCount val="1"/>
                <c:pt idx="0">
                  <c:v>Total</c:v>
                </c:pt>
              </c:strCache>
            </c:strRef>
          </c:tx>
          <c:spPr>
            <a:solidFill>
              <a:srgbClr val="FFC000">
                <a:alpha val="49020"/>
              </a:srgbClr>
            </a:solidFill>
            <a:ln>
              <a:solidFill>
                <a:srgbClr val="FFC000"/>
              </a:solidFill>
            </a:ln>
            <a:scene3d>
              <a:camera prst="orthographicFront"/>
              <a:lightRig rig="threePt" dir="t">
                <a:rot lat="0" lon="0" rev="1200000"/>
              </a:lightRig>
            </a:scene3d>
            <a:sp3d/>
          </c:spPr>
          <c:cat>
            <c:strRef>
              <c:f>Sheet2!$A$4:$A$164</c:f>
              <c:strCache>
                <c:ptCount val="160"/>
                <c:pt idx="0">
                  <c:v>01-Apr</c:v>
                </c:pt>
                <c:pt idx="1">
                  <c:v>03-Apr</c:v>
                </c:pt>
                <c:pt idx="2">
                  <c:v>04-Apr</c:v>
                </c:pt>
                <c:pt idx="3">
                  <c:v>05-Apr</c:v>
                </c:pt>
                <c:pt idx="4">
                  <c:v>06-Apr</c:v>
                </c:pt>
                <c:pt idx="5">
                  <c:v>09-Apr</c:v>
                </c:pt>
                <c:pt idx="6">
                  <c:v>10-Apr</c:v>
                </c:pt>
                <c:pt idx="7">
                  <c:v>11-Apr</c:v>
                </c:pt>
                <c:pt idx="8">
                  <c:v>14-Apr</c:v>
                </c:pt>
                <c:pt idx="9">
                  <c:v>16-Apr</c:v>
                </c:pt>
                <c:pt idx="10">
                  <c:v>17-Apr</c:v>
                </c:pt>
                <c:pt idx="11">
                  <c:v>18-Apr</c:v>
                </c:pt>
                <c:pt idx="12">
                  <c:v>19-Apr</c:v>
                </c:pt>
                <c:pt idx="13">
                  <c:v>21-Apr</c:v>
                </c:pt>
                <c:pt idx="14">
                  <c:v>22-Apr</c:v>
                </c:pt>
                <c:pt idx="15">
                  <c:v>23-Apr</c:v>
                </c:pt>
                <c:pt idx="16">
                  <c:v>24-Apr</c:v>
                </c:pt>
                <c:pt idx="17">
                  <c:v>25-Apr</c:v>
                </c:pt>
                <c:pt idx="18">
                  <c:v>27-Apr</c:v>
                </c:pt>
                <c:pt idx="19">
                  <c:v>28-Apr</c:v>
                </c:pt>
                <c:pt idx="20">
                  <c:v>29-Apr</c:v>
                </c:pt>
                <c:pt idx="21">
                  <c:v>30-Apr</c:v>
                </c:pt>
                <c:pt idx="22">
                  <c:v>01-May</c:v>
                </c:pt>
                <c:pt idx="23">
                  <c:v>02-May</c:v>
                </c:pt>
                <c:pt idx="24">
                  <c:v>04-May</c:v>
                </c:pt>
                <c:pt idx="25">
                  <c:v>05-May</c:v>
                </c:pt>
                <c:pt idx="26">
                  <c:v>06-May</c:v>
                </c:pt>
                <c:pt idx="27">
                  <c:v>07-May</c:v>
                </c:pt>
                <c:pt idx="28">
                  <c:v>08-May</c:v>
                </c:pt>
                <c:pt idx="29">
                  <c:v>12-May</c:v>
                </c:pt>
                <c:pt idx="30">
                  <c:v>13-May</c:v>
                </c:pt>
                <c:pt idx="31">
                  <c:v>15-May</c:v>
                </c:pt>
                <c:pt idx="32">
                  <c:v>16-May</c:v>
                </c:pt>
                <c:pt idx="33">
                  <c:v>18-May</c:v>
                </c:pt>
                <c:pt idx="34">
                  <c:v>19-May</c:v>
                </c:pt>
                <c:pt idx="35">
                  <c:v>20-May</c:v>
                </c:pt>
                <c:pt idx="36">
                  <c:v>21-May</c:v>
                </c:pt>
                <c:pt idx="37">
                  <c:v>22-May</c:v>
                </c:pt>
                <c:pt idx="38">
                  <c:v>23-May</c:v>
                </c:pt>
                <c:pt idx="39">
                  <c:v>24-May</c:v>
                </c:pt>
                <c:pt idx="40">
                  <c:v>25-May</c:v>
                </c:pt>
                <c:pt idx="41">
                  <c:v>26-May</c:v>
                </c:pt>
                <c:pt idx="42">
                  <c:v>27-May</c:v>
                </c:pt>
                <c:pt idx="43">
                  <c:v>28-May</c:v>
                </c:pt>
                <c:pt idx="44">
                  <c:v>29-May</c:v>
                </c:pt>
                <c:pt idx="45">
                  <c:v>30-May</c:v>
                </c:pt>
                <c:pt idx="46">
                  <c:v>31-May</c:v>
                </c:pt>
                <c:pt idx="47">
                  <c:v>01-Jun</c:v>
                </c:pt>
                <c:pt idx="48">
                  <c:v>02-Jun</c:v>
                </c:pt>
                <c:pt idx="49">
                  <c:v>03-Jun</c:v>
                </c:pt>
                <c:pt idx="50">
                  <c:v>04-Jun</c:v>
                </c:pt>
                <c:pt idx="51">
                  <c:v>05-Jun</c:v>
                </c:pt>
                <c:pt idx="52">
                  <c:v>06-Jun</c:v>
                </c:pt>
                <c:pt idx="53">
                  <c:v>07-Jun</c:v>
                </c:pt>
                <c:pt idx="54">
                  <c:v>08-Jun</c:v>
                </c:pt>
                <c:pt idx="55">
                  <c:v>10-Jun</c:v>
                </c:pt>
                <c:pt idx="56">
                  <c:v>11-Jun</c:v>
                </c:pt>
                <c:pt idx="57">
                  <c:v>12-Jun</c:v>
                </c:pt>
                <c:pt idx="58">
                  <c:v>13-Jun</c:v>
                </c:pt>
                <c:pt idx="59">
                  <c:v>15-Jun</c:v>
                </c:pt>
                <c:pt idx="60">
                  <c:v>16-Jun</c:v>
                </c:pt>
                <c:pt idx="61">
                  <c:v>17-Jun</c:v>
                </c:pt>
                <c:pt idx="62">
                  <c:v>18-Jun</c:v>
                </c:pt>
                <c:pt idx="63">
                  <c:v>20-Jun</c:v>
                </c:pt>
                <c:pt idx="64">
                  <c:v>21-Jun</c:v>
                </c:pt>
                <c:pt idx="65">
                  <c:v>22-Jun</c:v>
                </c:pt>
                <c:pt idx="66">
                  <c:v>23-Jun</c:v>
                </c:pt>
                <c:pt idx="67">
                  <c:v>24-Jun</c:v>
                </c:pt>
                <c:pt idx="68">
                  <c:v>25-Jun</c:v>
                </c:pt>
                <c:pt idx="69">
                  <c:v>26-Jun</c:v>
                </c:pt>
                <c:pt idx="70">
                  <c:v>27-Jun</c:v>
                </c:pt>
                <c:pt idx="71">
                  <c:v>28-Jun</c:v>
                </c:pt>
                <c:pt idx="72">
                  <c:v>29-Jun</c:v>
                </c:pt>
                <c:pt idx="73">
                  <c:v>30-Jun</c:v>
                </c:pt>
                <c:pt idx="74">
                  <c:v>01-Jul</c:v>
                </c:pt>
                <c:pt idx="75">
                  <c:v>02-Jul</c:v>
                </c:pt>
                <c:pt idx="76">
                  <c:v>03-Jul</c:v>
                </c:pt>
                <c:pt idx="77">
                  <c:v>04-Jul</c:v>
                </c:pt>
                <c:pt idx="78">
                  <c:v>05-Jul</c:v>
                </c:pt>
                <c:pt idx="79">
                  <c:v>06-Jul</c:v>
                </c:pt>
                <c:pt idx="80">
                  <c:v>07-Jul</c:v>
                </c:pt>
                <c:pt idx="81">
                  <c:v>08-Jul</c:v>
                </c:pt>
                <c:pt idx="82">
                  <c:v>09-Jul</c:v>
                </c:pt>
                <c:pt idx="83">
                  <c:v>10-Jul</c:v>
                </c:pt>
                <c:pt idx="84">
                  <c:v>11-Jul</c:v>
                </c:pt>
                <c:pt idx="85">
                  <c:v>12-Jul</c:v>
                </c:pt>
                <c:pt idx="86">
                  <c:v>13-Jul</c:v>
                </c:pt>
                <c:pt idx="87">
                  <c:v>14-Jul</c:v>
                </c:pt>
                <c:pt idx="88">
                  <c:v>15-Jul</c:v>
                </c:pt>
                <c:pt idx="89">
                  <c:v>16-Jul</c:v>
                </c:pt>
                <c:pt idx="90">
                  <c:v>17-Jul</c:v>
                </c:pt>
                <c:pt idx="91">
                  <c:v>18-Jul</c:v>
                </c:pt>
                <c:pt idx="92">
                  <c:v>19-Jul</c:v>
                </c:pt>
                <c:pt idx="93">
                  <c:v>20-Jul</c:v>
                </c:pt>
                <c:pt idx="94">
                  <c:v>21-Jul</c:v>
                </c:pt>
                <c:pt idx="95">
                  <c:v>22-Jul</c:v>
                </c:pt>
                <c:pt idx="96">
                  <c:v>23-Jul</c:v>
                </c:pt>
                <c:pt idx="97">
                  <c:v>24-Jul</c:v>
                </c:pt>
                <c:pt idx="98">
                  <c:v>25-Jul</c:v>
                </c:pt>
                <c:pt idx="99">
                  <c:v>26-Jul</c:v>
                </c:pt>
                <c:pt idx="100">
                  <c:v>27-Jul</c:v>
                </c:pt>
                <c:pt idx="101">
                  <c:v>28-Jul</c:v>
                </c:pt>
                <c:pt idx="102">
                  <c:v>29-Jul</c:v>
                </c:pt>
                <c:pt idx="103">
                  <c:v>30-Jul</c:v>
                </c:pt>
                <c:pt idx="104">
                  <c:v>31-Jul</c:v>
                </c:pt>
                <c:pt idx="105">
                  <c:v>01-Aug</c:v>
                </c:pt>
                <c:pt idx="106">
                  <c:v>02-Aug</c:v>
                </c:pt>
                <c:pt idx="107">
                  <c:v>03-Aug</c:v>
                </c:pt>
                <c:pt idx="108">
                  <c:v>04-Aug</c:v>
                </c:pt>
                <c:pt idx="109">
                  <c:v>05-Aug</c:v>
                </c:pt>
                <c:pt idx="110">
                  <c:v>06-Aug</c:v>
                </c:pt>
                <c:pt idx="111">
                  <c:v>07-Aug</c:v>
                </c:pt>
                <c:pt idx="112">
                  <c:v>08-Aug</c:v>
                </c:pt>
                <c:pt idx="113">
                  <c:v>09-Aug</c:v>
                </c:pt>
                <c:pt idx="114">
                  <c:v>10-Aug</c:v>
                </c:pt>
                <c:pt idx="115">
                  <c:v>11-Aug</c:v>
                </c:pt>
                <c:pt idx="116">
                  <c:v>12-Aug</c:v>
                </c:pt>
                <c:pt idx="117">
                  <c:v>13-Aug</c:v>
                </c:pt>
                <c:pt idx="118">
                  <c:v>14-Aug</c:v>
                </c:pt>
                <c:pt idx="119">
                  <c:v>15-Aug</c:v>
                </c:pt>
                <c:pt idx="120">
                  <c:v>16-Aug</c:v>
                </c:pt>
                <c:pt idx="121">
                  <c:v>17-Aug</c:v>
                </c:pt>
                <c:pt idx="122">
                  <c:v>18-Aug</c:v>
                </c:pt>
                <c:pt idx="123">
                  <c:v>19-Aug</c:v>
                </c:pt>
                <c:pt idx="124">
                  <c:v>20-Aug</c:v>
                </c:pt>
                <c:pt idx="125">
                  <c:v>21-Aug</c:v>
                </c:pt>
                <c:pt idx="126">
                  <c:v>22-Aug</c:v>
                </c:pt>
                <c:pt idx="127">
                  <c:v>23-Aug</c:v>
                </c:pt>
                <c:pt idx="128">
                  <c:v>24-Aug</c:v>
                </c:pt>
                <c:pt idx="129">
                  <c:v>25-Aug</c:v>
                </c:pt>
                <c:pt idx="130">
                  <c:v>26-Aug</c:v>
                </c:pt>
                <c:pt idx="131">
                  <c:v>27-Aug</c:v>
                </c:pt>
                <c:pt idx="132">
                  <c:v>28-Aug</c:v>
                </c:pt>
                <c:pt idx="133">
                  <c:v>29-Aug</c:v>
                </c:pt>
                <c:pt idx="134">
                  <c:v>30-Aug</c:v>
                </c:pt>
                <c:pt idx="135">
                  <c:v>31-Aug</c:v>
                </c:pt>
                <c:pt idx="136">
                  <c:v>01-Sep</c:v>
                </c:pt>
                <c:pt idx="137">
                  <c:v>02-Sep</c:v>
                </c:pt>
                <c:pt idx="138">
                  <c:v>03-Sep</c:v>
                </c:pt>
                <c:pt idx="139">
                  <c:v>04-Sep</c:v>
                </c:pt>
                <c:pt idx="140">
                  <c:v>05-Sep</c:v>
                </c:pt>
                <c:pt idx="141">
                  <c:v>06-Sep</c:v>
                </c:pt>
                <c:pt idx="142">
                  <c:v>07-Sep</c:v>
                </c:pt>
                <c:pt idx="143">
                  <c:v>08-Sep</c:v>
                </c:pt>
                <c:pt idx="144">
                  <c:v>09-Sep</c:v>
                </c:pt>
                <c:pt idx="145">
                  <c:v>10-Sep</c:v>
                </c:pt>
                <c:pt idx="146">
                  <c:v>11-Sep</c:v>
                </c:pt>
                <c:pt idx="147">
                  <c:v>12-Sep</c:v>
                </c:pt>
                <c:pt idx="148">
                  <c:v>13-Sep</c:v>
                </c:pt>
                <c:pt idx="149">
                  <c:v>14-Sep</c:v>
                </c:pt>
                <c:pt idx="150">
                  <c:v>15-Sep</c:v>
                </c:pt>
                <c:pt idx="151">
                  <c:v>16-Sep</c:v>
                </c:pt>
                <c:pt idx="152">
                  <c:v>18-Sep</c:v>
                </c:pt>
                <c:pt idx="153">
                  <c:v>19-Sep</c:v>
                </c:pt>
                <c:pt idx="154">
                  <c:v>20-Sep</c:v>
                </c:pt>
                <c:pt idx="155">
                  <c:v>21-Sep</c:v>
                </c:pt>
                <c:pt idx="156">
                  <c:v>22-Sep</c:v>
                </c:pt>
                <c:pt idx="157">
                  <c:v>23-Sep</c:v>
                </c:pt>
                <c:pt idx="158">
                  <c:v>24-Sep</c:v>
                </c:pt>
                <c:pt idx="159">
                  <c:v>25-Sep</c:v>
                </c:pt>
              </c:strCache>
            </c:strRef>
          </c:cat>
          <c:val>
            <c:numRef>
              <c:f>Sheet2!$B$4:$B$164</c:f>
              <c:numCache>
                <c:formatCode>General</c:formatCode>
                <c:ptCount val="160"/>
                <c:pt idx="0">
                  <c:v>1</c:v>
                </c:pt>
                <c:pt idx="1">
                  <c:v>2</c:v>
                </c:pt>
                <c:pt idx="2">
                  <c:v>1</c:v>
                </c:pt>
                <c:pt idx="3">
                  <c:v>3</c:v>
                </c:pt>
                <c:pt idx="4">
                  <c:v>1</c:v>
                </c:pt>
                <c:pt idx="5">
                  <c:v>3</c:v>
                </c:pt>
                <c:pt idx="6">
                  <c:v>1</c:v>
                </c:pt>
                <c:pt idx="7">
                  <c:v>2</c:v>
                </c:pt>
                <c:pt idx="8">
                  <c:v>1</c:v>
                </c:pt>
                <c:pt idx="9">
                  <c:v>1</c:v>
                </c:pt>
                <c:pt idx="10">
                  <c:v>4</c:v>
                </c:pt>
                <c:pt idx="11">
                  <c:v>2</c:v>
                </c:pt>
                <c:pt idx="12">
                  <c:v>1</c:v>
                </c:pt>
                <c:pt idx="13">
                  <c:v>1</c:v>
                </c:pt>
                <c:pt idx="14">
                  <c:v>2</c:v>
                </c:pt>
                <c:pt idx="15">
                  <c:v>2</c:v>
                </c:pt>
                <c:pt idx="16">
                  <c:v>2</c:v>
                </c:pt>
                <c:pt idx="17">
                  <c:v>1</c:v>
                </c:pt>
                <c:pt idx="18">
                  <c:v>2</c:v>
                </c:pt>
                <c:pt idx="19">
                  <c:v>2</c:v>
                </c:pt>
                <c:pt idx="20">
                  <c:v>1</c:v>
                </c:pt>
                <c:pt idx="21">
                  <c:v>1</c:v>
                </c:pt>
                <c:pt idx="22">
                  <c:v>2</c:v>
                </c:pt>
                <c:pt idx="23">
                  <c:v>1</c:v>
                </c:pt>
                <c:pt idx="24">
                  <c:v>1</c:v>
                </c:pt>
                <c:pt idx="25">
                  <c:v>2</c:v>
                </c:pt>
                <c:pt idx="26">
                  <c:v>4</c:v>
                </c:pt>
                <c:pt idx="27">
                  <c:v>4</c:v>
                </c:pt>
                <c:pt idx="28">
                  <c:v>1</c:v>
                </c:pt>
                <c:pt idx="29">
                  <c:v>1</c:v>
                </c:pt>
                <c:pt idx="30">
                  <c:v>1</c:v>
                </c:pt>
                <c:pt idx="31">
                  <c:v>1</c:v>
                </c:pt>
                <c:pt idx="32">
                  <c:v>1</c:v>
                </c:pt>
                <c:pt idx="33">
                  <c:v>2</c:v>
                </c:pt>
                <c:pt idx="34">
                  <c:v>1</c:v>
                </c:pt>
                <c:pt idx="35">
                  <c:v>6</c:v>
                </c:pt>
                <c:pt idx="36">
                  <c:v>2</c:v>
                </c:pt>
                <c:pt idx="37">
                  <c:v>1</c:v>
                </c:pt>
                <c:pt idx="38">
                  <c:v>10</c:v>
                </c:pt>
                <c:pt idx="39">
                  <c:v>3</c:v>
                </c:pt>
                <c:pt idx="40">
                  <c:v>2</c:v>
                </c:pt>
                <c:pt idx="41">
                  <c:v>2</c:v>
                </c:pt>
                <c:pt idx="42">
                  <c:v>5</c:v>
                </c:pt>
                <c:pt idx="43">
                  <c:v>4</c:v>
                </c:pt>
                <c:pt idx="44">
                  <c:v>4</c:v>
                </c:pt>
                <c:pt idx="45">
                  <c:v>19</c:v>
                </c:pt>
                <c:pt idx="46">
                  <c:v>7</c:v>
                </c:pt>
                <c:pt idx="47">
                  <c:v>1</c:v>
                </c:pt>
                <c:pt idx="48">
                  <c:v>2</c:v>
                </c:pt>
                <c:pt idx="49">
                  <c:v>3</c:v>
                </c:pt>
                <c:pt idx="50">
                  <c:v>4</c:v>
                </c:pt>
                <c:pt idx="51">
                  <c:v>6</c:v>
                </c:pt>
                <c:pt idx="52">
                  <c:v>3</c:v>
                </c:pt>
                <c:pt idx="53">
                  <c:v>3</c:v>
                </c:pt>
                <c:pt idx="54">
                  <c:v>4</c:v>
                </c:pt>
                <c:pt idx="55">
                  <c:v>1</c:v>
                </c:pt>
                <c:pt idx="56">
                  <c:v>2</c:v>
                </c:pt>
                <c:pt idx="57">
                  <c:v>1</c:v>
                </c:pt>
                <c:pt idx="58">
                  <c:v>2</c:v>
                </c:pt>
                <c:pt idx="59">
                  <c:v>1</c:v>
                </c:pt>
                <c:pt idx="60">
                  <c:v>3</c:v>
                </c:pt>
                <c:pt idx="61">
                  <c:v>1</c:v>
                </c:pt>
                <c:pt idx="62">
                  <c:v>3</c:v>
                </c:pt>
                <c:pt idx="63">
                  <c:v>2</c:v>
                </c:pt>
                <c:pt idx="64">
                  <c:v>5</c:v>
                </c:pt>
                <c:pt idx="65">
                  <c:v>5</c:v>
                </c:pt>
                <c:pt idx="66">
                  <c:v>9</c:v>
                </c:pt>
                <c:pt idx="67">
                  <c:v>7</c:v>
                </c:pt>
                <c:pt idx="68">
                  <c:v>11</c:v>
                </c:pt>
                <c:pt idx="69">
                  <c:v>18</c:v>
                </c:pt>
                <c:pt idx="70">
                  <c:v>13</c:v>
                </c:pt>
                <c:pt idx="71">
                  <c:v>6</c:v>
                </c:pt>
                <c:pt idx="72">
                  <c:v>5</c:v>
                </c:pt>
                <c:pt idx="73">
                  <c:v>6</c:v>
                </c:pt>
                <c:pt idx="74">
                  <c:v>9</c:v>
                </c:pt>
                <c:pt idx="75">
                  <c:v>15</c:v>
                </c:pt>
                <c:pt idx="76">
                  <c:v>8</c:v>
                </c:pt>
                <c:pt idx="77">
                  <c:v>12</c:v>
                </c:pt>
                <c:pt idx="78">
                  <c:v>9</c:v>
                </c:pt>
                <c:pt idx="79">
                  <c:v>10</c:v>
                </c:pt>
                <c:pt idx="80">
                  <c:v>101</c:v>
                </c:pt>
                <c:pt idx="81">
                  <c:v>80</c:v>
                </c:pt>
                <c:pt idx="82">
                  <c:v>25</c:v>
                </c:pt>
                <c:pt idx="83">
                  <c:v>32</c:v>
                </c:pt>
                <c:pt idx="84">
                  <c:v>11</c:v>
                </c:pt>
                <c:pt idx="85">
                  <c:v>14</c:v>
                </c:pt>
                <c:pt idx="86">
                  <c:v>21</c:v>
                </c:pt>
                <c:pt idx="87">
                  <c:v>13</c:v>
                </c:pt>
                <c:pt idx="88">
                  <c:v>17</c:v>
                </c:pt>
                <c:pt idx="89">
                  <c:v>15</c:v>
                </c:pt>
                <c:pt idx="90">
                  <c:v>9</c:v>
                </c:pt>
                <c:pt idx="91">
                  <c:v>4</c:v>
                </c:pt>
                <c:pt idx="92">
                  <c:v>12</c:v>
                </c:pt>
                <c:pt idx="93">
                  <c:v>30</c:v>
                </c:pt>
                <c:pt idx="94">
                  <c:v>15</c:v>
                </c:pt>
                <c:pt idx="95">
                  <c:v>8</c:v>
                </c:pt>
                <c:pt idx="96">
                  <c:v>18</c:v>
                </c:pt>
                <c:pt idx="97">
                  <c:v>11</c:v>
                </c:pt>
                <c:pt idx="98">
                  <c:v>14</c:v>
                </c:pt>
                <c:pt idx="99">
                  <c:v>14</c:v>
                </c:pt>
                <c:pt idx="100">
                  <c:v>11</c:v>
                </c:pt>
                <c:pt idx="101">
                  <c:v>6</c:v>
                </c:pt>
                <c:pt idx="102">
                  <c:v>12</c:v>
                </c:pt>
                <c:pt idx="103">
                  <c:v>6</c:v>
                </c:pt>
                <c:pt idx="104">
                  <c:v>16</c:v>
                </c:pt>
                <c:pt idx="105">
                  <c:v>10</c:v>
                </c:pt>
                <c:pt idx="106">
                  <c:v>8</c:v>
                </c:pt>
                <c:pt idx="107">
                  <c:v>9</c:v>
                </c:pt>
                <c:pt idx="108">
                  <c:v>15</c:v>
                </c:pt>
                <c:pt idx="109">
                  <c:v>5</c:v>
                </c:pt>
                <c:pt idx="110">
                  <c:v>12</c:v>
                </c:pt>
                <c:pt idx="111">
                  <c:v>20</c:v>
                </c:pt>
                <c:pt idx="112">
                  <c:v>19</c:v>
                </c:pt>
                <c:pt idx="113">
                  <c:v>16</c:v>
                </c:pt>
                <c:pt idx="114">
                  <c:v>10</c:v>
                </c:pt>
                <c:pt idx="115">
                  <c:v>5</c:v>
                </c:pt>
                <c:pt idx="116">
                  <c:v>23</c:v>
                </c:pt>
                <c:pt idx="117">
                  <c:v>14</c:v>
                </c:pt>
                <c:pt idx="118">
                  <c:v>8</c:v>
                </c:pt>
                <c:pt idx="119">
                  <c:v>10</c:v>
                </c:pt>
                <c:pt idx="120">
                  <c:v>3</c:v>
                </c:pt>
                <c:pt idx="121">
                  <c:v>4</c:v>
                </c:pt>
                <c:pt idx="122">
                  <c:v>12</c:v>
                </c:pt>
                <c:pt idx="123">
                  <c:v>11</c:v>
                </c:pt>
                <c:pt idx="124">
                  <c:v>7</c:v>
                </c:pt>
                <c:pt idx="125">
                  <c:v>4</c:v>
                </c:pt>
                <c:pt idx="126">
                  <c:v>5</c:v>
                </c:pt>
                <c:pt idx="127">
                  <c:v>3</c:v>
                </c:pt>
                <c:pt idx="128">
                  <c:v>29</c:v>
                </c:pt>
                <c:pt idx="129">
                  <c:v>9</c:v>
                </c:pt>
                <c:pt idx="130">
                  <c:v>6</c:v>
                </c:pt>
                <c:pt idx="131">
                  <c:v>7</c:v>
                </c:pt>
                <c:pt idx="132">
                  <c:v>5</c:v>
                </c:pt>
                <c:pt idx="133">
                  <c:v>15</c:v>
                </c:pt>
                <c:pt idx="134">
                  <c:v>9</c:v>
                </c:pt>
                <c:pt idx="135">
                  <c:v>23</c:v>
                </c:pt>
                <c:pt idx="136">
                  <c:v>12</c:v>
                </c:pt>
                <c:pt idx="137">
                  <c:v>7</c:v>
                </c:pt>
                <c:pt idx="138">
                  <c:v>7</c:v>
                </c:pt>
                <c:pt idx="139">
                  <c:v>4</c:v>
                </c:pt>
                <c:pt idx="140">
                  <c:v>1</c:v>
                </c:pt>
                <c:pt idx="141">
                  <c:v>2</c:v>
                </c:pt>
                <c:pt idx="142">
                  <c:v>5</c:v>
                </c:pt>
                <c:pt idx="143">
                  <c:v>3</c:v>
                </c:pt>
                <c:pt idx="144">
                  <c:v>6</c:v>
                </c:pt>
                <c:pt idx="145">
                  <c:v>10</c:v>
                </c:pt>
                <c:pt idx="146">
                  <c:v>10</c:v>
                </c:pt>
                <c:pt idx="147">
                  <c:v>3</c:v>
                </c:pt>
                <c:pt idx="148">
                  <c:v>7</c:v>
                </c:pt>
                <c:pt idx="149">
                  <c:v>3</c:v>
                </c:pt>
                <c:pt idx="150">
                  <c:v>3</c:v>
                </c:pt>
                <c:pt idx="151">
                  <c:v>6</c:v>
                </c:pt>
                <c:pt idx="152">
                  <c:v>3</c:v>
                </c:pt>
                <c:pt idx="153">
                  <c:v>2</c:v>
                </c:pt>
                <c:pt idx="154">
                  <c:v>1</c:v>
                </c:pt>
                <c:pt idx="155">
                  <c:v>3</c:v>
                </c:pt>
                <c:pt idx="156">
                  <c:v>1</c:v>
                </c:pt>
                <c:pt idx="157">
                  <c:v>5</c:v>
                </c:pt>
                <c:pt idx="158">
                  <c:v>4</c:v>
                </c:pt>
                <c:pt idx="159">
                  <c:v>1</c:v>
                </c:pt>
              </c:numCache>
            </c:numRef>
          </c:val>
        </c:ser>
        <c:dLbls>
          <c:showLegendKey val="0"/>
          <c:showVal val="0"/>
          <c:showCatName val="0"/>
          <c:showSerName val="0"/>
          <c:showPercent val="0"/>
          <c:showBubbleSize val="0"/>
        </c:dLbls>
        <c:axId val="43989632"/>
        <c:axId val="44007808"/>
      </c:areaChart>
      <c:catAx>
        <c:axId val="43989632"/>
        <c:scaling>
          <c:orientation val="minMax"/>
        </c:scaling>
        <c:delete val="0"/>
        <c:axPos val="b"/>
        <c:majorTickMark val="out"/>
        <c:minorTickMark val="none"/>
        <c:tickLblPos val="nextTo"/>
        <c:txPr>
          <a:bodyPr/>
          <a:lstStyle/>
          <a:p>
            <a:pPr>
              <a:defRPr sz="1600"/>
            </a:pPr>
            <a:endParaRPr lang="en-US"/>
          </a:p>
        </c:txPr>
        <c:crossAx val="44007808"/>
        <c:crosses val="autoZero"/>
        <c:auto val="1"/>
        <c:lblAlgn val="ctr"/>
        <c:lblOffset val="100"/>
        <c:noMultiLvlLbl val="0"/>
      </c:catAx>
      <c:valAx>
        <c:axId val="44007808"/>
        <c:scaling>
          <c:orientation val="minMax"/>
        </c:scaling>
        <c:delete val="0"/>
        <c:axPos val="l"/>
        <c:majorGridlines/>
        <c:title>
          <c:tx>
            <c:rich>
              <a:bodyPr rot="-5400000" vert="horz"/>
              <a:lstStyle/>
              <a:p>
                <a:pPr>
                  <a:defRPr sz="1400">
                    <a:solidFill>
                      <a:schemeClr val="tx1"/>
                    </a:solidFill>
                  </a:defRPr>
                </a:pPr>
                <a:r>
                  <a:rPr lang="en-CA" sz="1800" b="0" dirty="0">
                    <a:solidFill>
                      <a:schemeClr val="tx1"/>
                    </a:solidFill>
                  </a:rPr>
                  <a:t>Number of New Fires</a:t>
                </a:r>
              </a:p>
            </c:rich>
          </c:tx>
          <c:layout/>
          <c:overlay val="0"/>
        </c:title>
        <c:numFmt formatCode="General" sourceLinked="1"/>
        <c:majorTickMark val="out"/>
        <c:minorTickMark val="none"/>
        <c:tickLblPos val="nextTo"/>
        <c:txPr>
          <a:bodyPr/>
          <a:lstStyle/>
          <a:p>
            <a:pPr>
              <a:defRPr sz="1800"/>
            </a:pPr>
            <a:endParaRPr lang="en-US"/>
          </a:p>
        </c:txPr>
        <c:crossAx val="43989632"/>
        <c:crosses val="autoZero"/>
        <c:crossBetween val="midCat"/>
      </c:valAx>
      <c:spPr>
        <a:noFill/>
      </c:spPr>
    </c:plotArea>
    <c:plotVisOnly val="1"/>
    <c:dispBlanksAs val="gap"/>
    <c:showDLblsOverMax val="0"/>
  </c:chart>
  <c:spPr>
    <a:noFill/>
  </c:spPr>
  <c:txPr>
    <a:bodyPr/>
    <a:lstStyle/>
    <a:p>
      <a:pPr>
        <a:defRPr sz="18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Hectares Burned</c:v>
                </c:pt>
              </c:strCache>
            </c:strRef>
          </c:tx>
          <c:spPr>
            <a:solidFill>
              <a:srgbClr val="FFC000">
                <a:alpha val="60000"/>
              </a:srgbClr>
            </a:solidFill>
            <a:ln>
              <a:solidFill>
                <a:srgbClr val="FFC000"/>
              </a:solidFill>
            </a:ln>
          </c:spPr>
          <c:invertIfNegative val="0"/>
          <c:cat>
            <c:strRef>
              <c:f>Sheet1!$A$2:$A$9</c:f>
              <c:strCache>
                <c:ptCount val="8"/>
                <c:pt idx="0">
                  <c:v>Jun 1</c:v>
                </c:pt>
                <c:pt idx="1">
                  <c:v>Jun 15</c:v>
                </c:pt>
                <c:pt idx="2">
                  <c:v>Jul 1</c:v>
                </c:pt>
                <c:pt idx="3">
                  <c:v>Jul 15</c:v>
                </c:pt>
                <c:pt idx="4">
                  <c:v>Aug 1</c:v>
                </c:pt>
                <c:pt idx="5">
                  <c:v>Aug 15</c:v>
                </c:pt>
                <c:pt idx="6">
                  <c:v>Sep 1</c:v>
                </c:pt>
                <c:pt idx="7">
                  <c:v>Sep 15</c:v>
                </c:pt>
              </c:strCache>
            </c:strRef>
          </c:cat>
          <c:val>
            <c:numRef>
              <c:f>Sheet1!$B$2:$B$9</c:f>
              <c:numCache>
                <c:formatCode>General</c:formatCode>
                <c:ptCount val="8"/>
                <c:pt idx="0">
                  <c:v>823</c:v>
                </c:pt>
                <c:pt idx="1">
                  <c:v>1094</c:v>
                </c:pt>
                <c:pt idx="2">
                  <c:v>1687</c:v>
                </c:pt>
                <c:pt idx="3">
                  <c:v>131720</c:v>
                </c:pt>
                <c:pt idx="4">
                  <c:v>465096</c:v>
                </c:pt>
                <c:pt idx="5">
                  <c:v>906153</c:v>
                </c:pt>
                <c:pt idx="6">
                  <c:v>1081480</c:v>
                </c:pt>
                <c:pt idx="7">
                  <c:v>1196431</c:v>
                </c:pt>
              </c:numCache>
            </c:numRef>
          </c:val>
        </c:ser>
        <c:dLbls>
          <c:showLegendKey val="0"/>
          <c:showVal val="0"/>
          <c:showCatName val="0"/>
          <c:showSerName val="0"/>
          <c:showPercent val="0"/>
          <c:showBubbleSize val="0"/>
        </c:dLbls>
        <c:gapWidth val="150"/>
        <c:axId val="153103744"/>
        <c:axId val="153803008"/>
      </c:barChart>
      <c:catAx>
        <c:axId val="153103744"/>
        <c:scaling>
          <c:orientation val="minMax"/>
        </c:scaling>
        <c:delete val="0"/>
        <c:axPos val="b"/>
        <c:numFmt formatCode="General" sourceLinked="1"/>
        <c:majorTickMark val="none"/>
        <c:minorTickMark val="none"/>
        <c:tickLblPos val="nextTo"/>
        <c:txPr>
          <a:bodyPr/>
          <a:lstStyle/>
          <a:p>
            <a:pPr>
              <a:defRPr sz="1600"/>
            </a:pPr>
            <a:endParaRPr lang="en-US"/>
          </a:p>
        </c:txPr>
        <c:crossAx val="153803008"/>
        <c:crosses val="autoZero"/>
        <c:auto val="1"/>
        <c:lblAlgn val="ctr"/>
        <c:lblOffset val="100"/>
        <c:noMultiLvlLbl val="0"/>
      </c:catAx>
      <c:valAx>
        <c:axId val="153803008"/>
        <c:scaling>
          <c:orientation val="minMax"/>
        </c:scaling>
        <c:delete val="0"/>
        <c:axPos val="l"/>
        <c:majorGridlines>
          <c:spPr>
            <a:ln>
              <a:solidFill>
                <a:schemeClr val="tx1">
                  <a:lumMod val="75000"/>
                </a:schemeClr>
              </a:solidFill>
            </a:ln>
          </c:spPr>
        </c:majorGridlines>
        <c:numFmt formatCode="General" sourceLinked="1"/>
        <c:majorTickMark val="none"/>
        <c:minorTickMark val="none"/>
        <c:tickLblPos val="nextTo"/>
        <c:crossAx val="153103744"/>
        <c:crosses val="autoZero"/>
        <c:crossBetween val="between"/>
      </c:valAx>
      <c:dTable>
        <c:showHorzBorder val="1"/>
        <c:showVertBorder val="1"/>
        <c:showOutline val="1"/>
        <c:showKeys val="1"/>
        <c:txPr>
          <a:bodyPr/>
          <a:lstStyle/>
          <a:p>
            <a:pPr rtl="0">
              <a:defRPr sz="1400"/>
            </a:pPr>
            <a:endParaRPr lang="en-US"/>
          </a:p>
        </c:txPr>
      </c:dTable>
      <c:spPr>
        <a:ln>
          <a:solidFill>
            <a:schemeClr val="tx1">
              <a:lumMod val="75000"/>
            </a:schemeClr>
          </a:solidFill>
        </a:ln>
      </c:spPr>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CDE8BE-DEC6-4AAA-BEF6-3E11598DE8D4}" type="datetimeFigureOut">
              <a:rPr lang="en-CA" smtClean="0"/>
              <a:t>2017-11-10</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1950BC-1087-406A-98D4-9454FCDD8618}" type="slidenum">
              <a:rPr lang="en-CA" smtClean="0"/>
              <a:t>‹#›</a:t>
            </a:fld>
            <a:endParaRPr lang="en-CA"/>
          </a:p>
        </p:txBody>
      </p:sp>
    </p:spTree>
    <p:extLst>
      <p:ext uri="{BB962C8B-B14F-4D97-AF65-F5344CB8AC3E}">
        <p14:creationId xmlns:p14="http://schemas.microsoft.com/office/powerpoint/2010/main" val="3425876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65C3BA-CD1E-494A-B8CF-EBF079F68535}" type="datetimeFigureOut">
              <a:rPr lang="en-CA" smtClean="0"/>
              <a:t>2017-11-10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67C3B1-A8AF-4200-B169-6695A1985649}" type="slidenum">
              <a:rPr lang="en-CA" smtClean="0"/>
              <a:t>‹#›</a:t>
            </a:fld>
            <a:endParaRPr lang="en-CA"/>
          </a:p>
        </p:txBody>
      </p:sp>
    </p:spTree>
    <p:extLst>
      <p:ext uri="{BB962C8B-B14F-4D97-AF65-F5344CB8AC3E}">
        <p14:creationId xmlns:p14="http://schemas.microsoft.com/office/powerpoint/2010/main" val="4168387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1</a:t>
            </a:fld>
            <a:endParaRPr lang="en-CA"/>
          </a:p>
        </p:txBody>
      </p:sp>
    </p:spTree>
    <p:extLst>
      <p:ext uri="{BB962C8B-B14F-4D97-AF65-F5344CB8AC3E}">
        <p14:creationId xmlns:p14="http://schemas.microsoft.com/office/powerpoint/2010/main" val="1568966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FB67C3B1-A8AF-4200-B169-6695A1985649}" type="slidenum">
              <a:rPr lang="en-CA" smtClean="0"/>
              <a:t>23</a:t>
            </a:fld>
            <a:endParaRPr lang="en-CA"/>
          </a:p>
        </p:txBody>
      </p:sp>
    </p:spTree>
    <p:extLst>
      <p:ext uri="{BB962C8B-B14F-4D97-AF65-F5344CB8AC3E}">
        <p14:creationId xmlns:p14="http://schemas.microsoft.com/office/powerpoint/2010/main" val="1568966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baseline="0" dirty="0" smtClean="0"/>
              <a:t>Tier 1 is currently underway with BCWS</a:t>
            </a:r>
          </a:p>
          <a:p>
            <a:r>
              <a:rPr lang="en-CA" baseline="0" dirty="0" smtClean="0"/>
              <a:t>Tier 2 meetings are scheduled for December </a:t>
            </a:r>
          </a:p>
          <a:p>
            <a:r>
              <a:rPr lang="en-CA" baseline="0" dirty="0" smtClean="0"/>
              <a:t>Tier 3 meetings are scheduled for January</a:t>
            </a:r>
          </a:p>
          <a:p>
            <a:r>
              <a:rPr lang="en-CA" baseline="0" dirty="0" smtClean="0"/>
              <a:t>Tier 4 TBD</a:t>
            </a:r>
            <a:endParaRPr lang="en-CA" baseline="0" dirty="0"/>
          </a:p>
          <a:p>
            <a:endParaRPr lang="en-CA" baseline="0" dirty="0"/>
          </a:p>
          <a:p>
            <a:pPr marL="168224" indent="-168224">
              <a:buFont typeface="Arial" panose="020B0604020202020204" pitchFamily="34" charset="0"/>
              <a:buChar char="•"/>
            </a:pPr>
            <a:endParaRPr lang="en-CA" baseline="0" dirty="0"/>
          </a:p>
        </p:txBody>
      </p:sp>
      <p:sp>
        <p:nvSpPr>
          <p:cNvPr id="4" name="Slide Number Placeholder 3"/>
          <p:cNvSpPr>
            <a:spLocks noGrp="1"/>
          </p:cNvSpPr>
          <p:nvPr>
            <p:ph type="sldNum" sz="quarter" idx="10"/>
          </p:nvPr>
        </p:nvSpPr>
        <p:spPr/>
        <p:txBody>
          <a:bodyPr/>
          <a:lstStyle/>
          <a:p>
            <a:fld id="{0B762D1B-C4B4-4099-853B-BFB41DA83E1A}" type="slidenum">
              <a:rPr lang="en-CA" smtClean="0">
                <a:solidFill>
                  <a:prstClr val="black"/>
                </a:solidFill>
              </a:rPr>
              <a:pPr/>
              <a:t>24</a:t>
            </a:fld>
            <a:endParaRPr lang="en-CA">
              <a:solidFill>
                <a:prstClr val="black"/>
              </a:solidFill>
            </a:endParaRPr>
          </a:p>
        </p:txBody>
      </p:sp>
    </p:spTree>
    <p:extLst>
      <p:ext uri="{BB962C8B-B14F-4D97-AF65-F5344CB8AC3E}">
        <p14:creationId xmlns:p14="http://schemas.microsoft.com/office/powerpoint/2010/main" val="213143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CA" baseline="0" dirty="0" smtClean="0"/>
              <a:t>-BCWS is currently looking into other jurisdictional models, where the State of Victoria model fits well with our Vision going forward. </a:t>
            </a:r>
          </a:p>
          <a:p>
            <a:r>
              <a:rPr lang="en-CA" baseline="0" dirty="0" smtClean="0"/>
              <a:t>-Organized under 3 main Themes: Social, Biological and Physical</a:t>
            </a:r>
          </a:p>
          <a:p>
            <a:r>
              <a:rPr lang="en-CA" baseline="0" dirty="0" smtClean="0"/>
              <a:t>-BCWS is also looking to build a research and development program that brings in Universities/Colleges to assist in such research – hence why we’re here to listen to the ideas a share </a:t>
            </a:r>
            <a:r>
              <a:rPr lang="en-CA" baseline="0" dirty="0" err="1" smtClean="0"/>
              <a:t>learnings</a:t>
            </a:r>
            <a:r>
              <a:rPr lang="en-CA" baseline="0" dirty="0" smtClean="0"/>
              <a:t>.</a:t>
            </a:r>
          </a:p>
          <a:p>
            <a:endParaRPr lang="en-CA" baseline="0" dirty="0"/>
          </a:p>
          <a:p>
            <a:endParaRPr lang="en-CA" baseline="0" dirty="0"/>
          </a:p>
          <a:p>
            <a:pPr marL="168224" indent="-168224">
              <a:buFont typeface="Arial" panose="020B0604020202020204" pitchFamily="34" charset="0"/>
              <a:buChar char="•"/>
            </a:pPr>
            <a:endParaRPr lang="en-CA" baseline="0" dirty="0"/>
          </a:p>
        </p:txBody>
      </p:sp>
      <p:sp>
        <p:nvSpPr>
          <p:cNvPr id="4" name="Slide Number Placeholder 3"/>
          <p:cNvSpPr>
            <a:spLocks noGrp="1"/>
          </p:cNvSpPr>
          <p:nvPr>
            <p:ph type="sldNum" sz="quarter" idx="10"/>
          </p:nvPr>
        </p:nvSpPr>
        <p:spPr/>
        <p:txBody>
          <a:bodyPr/>
          <a:lstStyle/>
          <a:p>
            <a:fld id="{0B762D1B-C4B4-4099-853B-BFB41DA83E1A}" type="slidenum">
              <a:rPr lang="en-CA" smtClean="0">
                <a:solidFill>
                  <a:prstClr val="black"/>
                </a:solidFill>
              </a:rPr>
              <a:pPr/>
              <a:t>25</a:t>
            </a:fld>
            <a:endParaRPr lang="en-CA">
              <a:solidFill>
                <a:prstClr val="black"/>
              </a:solidFill>
            </a:endParaRPr>
          </a:p>
        </p:txBody>
      </p:sp>
    </p:spTree>
    <p:extLst>
      <p:ext uri="{BB962C8B-B14F-4D97-AF65-F5344CB8AC3E}">
        <p14:creationId xmlns:p14="http://schemas.microsoft.com/office/powerpoint/2010/main" val="231713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Theme 1: Social Research Examples</a:t>
            </a:r>
          </a:p>
          <a:p>
            <a:r>
              <a:rPr lang="en-CA" dirty="0" smtClean="0"/>
              <a:t>(These examples are from BCWS internal research analysis,</a:t>
            </a:r>
            <a:r>
              <a:rPr lang="en-CA" baseline="0" dirty="0" smtClean="0"/>
              <a:t> while also scanning recommendations from other sources)</a:t>
            </a:r>
          </a:p>
          <a:p>
            <a:r>
              <a:rPr lang="en-CA" baseline="0" dirty="0" smtClean="0"/>
              <a:t>-These examples are to just get the conversation starting. </a:t>
            </a:r>
          </a:p>
          <a:p>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26</a:t>
            </a:fld>
            <a:endParaRPr lang="en-CA"/>
          </a:p>
        </p:txBody>
      </p:sp>
    </p:spTree>
    <p:extLst>
      <p:ext uri="{BB962C8B-B14F-4D97-AF65-F5344CB8AC3E}">
        <p14:creationId xmlns:p14="http://schemas.microsoft.com/office/powerpoint/2010/main" val="3347159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Same as slide 30</a:t>
            </a:r>
            <a:r>
              <a:rPr lang="en-CA" baseline="0" dirty="0" smtClean="0"/>
              <a:t> – just the Biological </a:t>
            </a:r>
            <a:r>
              <a:rPr lang="en-CA" baseline="0" dirty="0" err="1" smtClean="0"/>
              <a:t>exmaples</a:t>
            </a:r>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27</a:t>
            </a:fld>
            <a:endParaRPr lang="en-CA"/>
          </a:p>
        </p:txBody>
      </p:sp>
    </p:spTree>
    <p:extLst>
      <p:ext uri="{BB962C8B-B14F-4D97-AF65-F5344CB8AC3E}">
        <p14:creationId xmlns:p14="http://schemas.microsoft.com/office/powerpoint/2010/main" val="2720333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Same – just Physical examples</a:t>
            </a:r>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28</a:t>
            </a:fld>
            <a:endParaRPr lang="en-CA"/>
          </a:p>
        </p:txBody>
      </p:sp>
    </p:spTree>
    <p:extLst>
      <p:ext uri="{BB962C8B-B14F-4D97-AF65-F5344CB8AC3E}">
        <p14:creationId xmlns:p14="http://schemas.microsoft.com/office/powerpoint/2010/main" val="89032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2</a:t>
            </a:fld>
            <a:endParaRPr lang="en-CA"/>
          </a:p>
        </p:txBody>
      </p:sp>
    </p:spTree>
    <p:extLst>
      <p:ext uri="{BB962C8B-B14F-4D97-AF65-F5344CB8AC3E}">
        <p14:creationId xmlns:p14="http://schemas.microsoft.com/office/powerpoint/2010/main" val="4073190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Total evacuation orders and alerts were approx.</a:t>
            </a:r>
            <a:r>
              <a:rPr lang="en-CA" baseline="0" dirty="0" smtClean="0"/>
              <a:t> 70</a:t>
            </a:r>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7</a:t>
            </a:fld>
            <a:endParaRPr lang="en-CA"/>
          </a:p>
        </p:txBody>
      </p:sp>
    </p:spTree>
    <p:extLst>
      <p:ext uri="{BB962C8B-B14F-4D97-AF65-F5344CB8AC3E}">
        <p14:creationId xmlns:p14="http://schemas.microsoft.com/office/powerpoint/2010/main" val="2539379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Just to get the idea of how</a:t>
            </a:r>
            <a:r>
              <a:rPr lang="en-CA" baseline="0" dirty="0" smtClean="0"/>
              <a:t> much activity was going on through Dispatch</a:t>
            </a:r>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12</a:t>
            </a:fld>
            <a:endParaRPr lang="en-CA"/>
          </a:p>
        </p:txBody>
      </p:sp>
    </p:spTree>
    <p:extLst>
      <p:ext uri="{BB962C8B-B14F-4D97-AF65-F5344CB8AC3E}">
        <p14:creationId xmlns:p14="http://schemas.microsoft.com/office/powerpoint/2010/main" val="2386054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13</a:t>
            </a:fld>
            <a:endParaRPr lang="en-CA"/>
          </a:p>
        </p:txBody>
      </p:sp>
    </p:spTree>
    <p:extLst>
      <p:ext uri="{BB962C8B-B14F-4D97-AF65-F5344CB8AC3E}">
        <p14:creationId xmlns:p14="http://schemas.microsoft.com/office/powerpoint/2010/main" val="50323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Human caused</a:t>
            </a:r>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16</a:t>
            </a:fld>
            <a:endParaRPr lang="en-CA"/>
          </a:p>
        </p:txBody>
      </p:sp>
    </p:spTree>
    <p:extLst>
      <p:ext uri="{BB962C8B-B14F-4D97-AF65-F5344CB8AC3E}">
        <p14:creationId xmlns:p14="http://schemas.microsoft.com/office/powerpoint/2010/main" val="360573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Started by Lightning </a:t>
            </a:r>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17</a:t>
            </a:fld>
            <a:endParaRPr lang="en-CA"/>
          </a:p>
        </p:txBody>
      </p:sp>
    </p:spTree>
    <p:extLst>
      <p:ext uri="{BB962C8B-B14F-4D97-AF65-F5344CB8AC3E}">
        <p14:creationId xmlns:p14="http://schemas.microsoft.com/office/powerpoint/2010/main" val="259039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3 of the top</a:t>
            </a:r>
            <a:r>
              <a:rPr lang="en-CA" baseline="0" dirty="0" smtClean="0"/>
              <a:t> 10 fires ever in BC came this year</a:t>
            </a:r>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19</a:t>
            </a:fld>
            <a:endParaRPr lang="en-CA"/>
          </a:p>
        </p:txBody>
      </p:sp>
    </p:spTree>
    <p:extLst>
      <p:ext uri="{BB962C8B-B14F-4D97-AF65-F5344CB8AC3E}">
        <p14:creationId xmlns:p14="http://schemas.microsoft.com/office/powerpoint/2010/main" val="423418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Feedback taken</a:t>
            </a:r>
            <a:r>
              <a:rPr lang="en-CA" baseline="0" dirty="0" smtClean="0"/>
              <a:t> from internal/external debriefs that have occurred, research recommendations from universities/colleges, and other sources. </a:t>
            </a:r>
            <a:endParaRPr lang="en-CA" dirty="0"/>
          </a:p>
        </p:txBody>
      </p:sp>
      <p:sp>
        <p:nvSpPr>
          <p:cNvPr id="4" name="Slide Number Placeholder 3"/>
          <p:cNvSpPr>
            <a:spLocks noGrp="1"/>
          </p:cNvSpPr>
          <p:nvPr>
            <p:ph type="sldNum" sz="quarter" idx="10"/>
          </p:nvPr>
        </p:nvSpPr>
        <p:spPr/>
        <p:txBody>
          <a:bodyPr/>
          <a:lstStyle/>
          <a:p>
            <a:fld id="{FB67C3B1-A8AF-4200-B169-6695A1985649}" type="slidenum">
              <a:rPr lang="en-CA" smtClean="0"/>
              <a:t>21</a:t>
            </a:fld>
            <a:endParaRPr lang="en-CA"/>
          </a:p>
        </p:txBody>
      </p:sp>
    </p:spTree>
    <p:extLst>
      <p:ext uri="{BB962C8B-B14F-4D97-AF65-F5344CB8AC3E}">
        <p14:creationId xmlns:p14="http://schemas.microsoft.com/office/powerpoint/2010/main" val="3118402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255563"/>
            <a:ext cx="2133600" cy="365125"/>
          </a:xfrm>
        </p:spPr>
        <p:txBody>
          <a:bodyPr/>
          <a:lstStyle/>
          <a:p>
            <a:fld id="{5C4AB325-1839-43C0-B011-A89A93850E0D}" type="datetimeFigureOut">
              <a:rPr lang="en-CA" smtClean="0"/>
              <a:t>2017-11-10</a:t>
            </a:fld>
            <a:endParaRPr lang="en-CA"/>
          </a:p>
        </p:txBody>
      </p:sp>
      <p:sp>
        <p:nvSpPr>
          <p:cNvPr id="5" name="Footer Placeholder 4"/>
          <p:cNvSpPr>
            <a:spLocks noGrp="1"/>
          </p:cNvSpPr>
          <p:nvPr>
            <p:ph type="ftr" sz="quarter" idx="11"/>
          </p:nvPr>
        </p:nvSpPr>
        <p:spPr>
          <a:xfrm>
            <a:off x="3124200" y="255563"/>
            <a:ext cx="2895600" cy="365125"/>
          </a:xfrm>
        </p:spPr>
        <p:txBody>
          <a:bodyPr/>
          <a:lstStyle/>
          <a:p>
            <a:endParaRPr lang="en-CA"/>
          </a:p>
        </p:txBody>
      </p:sp>
      <p:sp>
        <p:nvSpPr>
          <p:cNvPr id="6" name="Slide Number Placeholder 5"/>
          <p:cNvSpPr>
            <a:spLocks noGrp="1"/>
          </p:cNvSpPr>
          <p:nvPr>
            <p:ph type="sldNum" sz="quarter" idx="12"/>
          </p:nvPr>
        </p:nvSpPr>
        <p:spPr>
          <a:xfrm>
            <a:off x="6553200" y="255563"/>
            <a:ext cx="2133600" cy="365125"/>
          </a:xfrm>
        </p:spPr>
        <p:txBody>
          <a:bodyPr/>
          <a:lstStyle/>
          <a:p>
            <a:fld id="{D97022BC-22FB-4C31-A81A-4496F7C8B801}" type="slidenum">
              <a:rPr lang="en-CA" smtClean="0"/>
              <a:t>‹#›</a:t>
            </a:fld>
            <a:endParaRPr lang="en-CA"/>
          </a:p>
        </p:txBody>
      </p:sp>
      <p:sp>
        <p:nvSpPr>
          <p:cNvPr id="7" name="Rectangle 6"/>
          <p:cNvSpPr/>
          <p:nvPr userDrawn="1"/>
        </p:nvSpPr>
        <p:spPr>
          <a:xfrm>
            <a:off x="0" y="5211598"/>
            <a:ext cx="9144000" cy="165618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Connector 10"/>
          <p:cNvCxnSpPr/>
          <p:nvPr userDrawn="1"/>
        </p:nvCxnSpPr>
        <p:spPr>
          <a:xfrm>
            <a:off x="0" y="5211598"/>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5" descr="G:\!Workgrp\Media Communications\Logos &amp; Graphics\Logos &amp; Branding\BC Sunrise Logo\BCID_V_rgb_rev.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95536" y="5517230"/>
            <a:ext cx="1289372" cy="999625"/>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p:cNvSpPr>
            <a:spLocks noGrp="1"/>
          </p:cNvSpPr>
          <p:nvPr>
            <p:ph type="pic" sz="quarter" idx="13" hasCustomPrompt="1"/>
          </p:nvPr>
        </p:nvSpPr>
        <p:spPr>
          <a:xfrm>
            <a:off x="0" y="-1"/>
            <a:ext cx="9144000" cy="5205600"/>
          </a:xfrm>
          <a:noFill/>
        </p:spPr>
        <p:txBody>
          <a:bodyPr anchor="ctr">
            <a:normAutofit/>
          </a:bodyPr>
          <a:lstStyle>
            <a:lvl1pPr marL="0" indent="0" algn="ctr">
              <a:buNone/>
              <a:defRPr sz="2400" baseline="0">
                <a:solidFill>
                  <a:schemeClr val="tx1"/>
                </a:solidFill>
              </a:defRPr>
            </a:lvl1pPr>
          </a:lstStyle>
          <a:p>
            <a:r>
              <a:rPr lang="en-CA" dirty="0" smtClean="0"/>
              <a:t/>
            </a:r>
            <a:br>
              <a:rPr lang="en-CA" dirty="0" smtClean="0"/>
            </a:br>
            <a:r>
              <a:rPr lang="en-CA" dirty="0" smtClean="0"/>
              <a:t/>
            </a:r>
            <a:br>
              <a:rPr lang="en-CA" dirty="0" smtClean="0"/>
            </a:br>
            <a:r>
              <a:rPr lang="en-CA" dirty="0" smtClean="0"/>
              <a:t>Click icon to insert background image</a:t>
            </a:r>
            <a:endParaRPr lang="en-CA" dirty="0"/>
          </a:p>
        </p:txBody>
      </p:sp>
      <p:sp>
        <p:nvSpPr>
          <p:cNvPr id="10" name="TextBox 9"/>
          <p:cNvSpPr txBox="1"/>
          <p:nvPr userDrawn="1"/>
        </p:nvSpPr>
        <p:spPr>
          <a:xfrm>
            <a:off x="-3781490" y="610827"/>
            <a:ext cx="3096344" cy="5439951"/>
          </a:xfrm>
          <a:prstGeom prst="rect">
            <a:avLst/>
          </a:prstGeom>
          <a:noFill/>
          <a:ln>
            <a:noFill/>
          </a:ln>
        </p:spPr>
        <p:txBody>
          <a:bodyPr wrap="square" rtlCol="0">
            <a:spAutoFit/>
          </a:bodyPr>
          <a:lstStyle/>
          <a:p>
            <a:pPr>
              <a:spcAft>
                <a:spcPts val="900"/>
              </a:spcAft>
            </a:pPr>
            <a:r>
              <a:rPr lang="en-CA" b="1" dirty="0" smtClean="0">
                <a:solidFill>
                  <a:schemeClr val="tx1">
                    <a:lumMod val="50000"/>
                  </a:schemeClr>
                </a:solidFill>
              </a:rPr>
              <a:t>How to change the background image:</a:t>
            </a:r>
          </a:p>
          <a:p>
            <a:pPr marL="285750" indent="-285750">
              <a:buFont typeface="Arial" panose="020B0604020202020204" pitchFamily="34" charset="0"/>
              <a:buChar char="•"/>
            </a:pPr>
            <a:r>
              <a:rPr lang="en-CA" sz="1600" dirty="0" smtClean="0">
                <a:solidFill>
                  <a:schemeClr val="tx1">
                    <a:lumMod val="50000"/>
                  </a:schemeClr>
                </a:solidFill>
              </a:rPr>
              <a:t>Delete the current photo.</a:t>
            </a:r>
          </a:p>
          <a:p>
            <a:pPr marL="285750" indent="-285750">
              <a:buFont typeface="Arial" panose="020B0604020202020204" pitchFamily="34" charset="0"/>
              <a:buChar char="•"/>
            </a:pPr>
            <a:r>
              <a:rPr lang="en-CA" sz="1600" dirty="0" smtClean="0">
                <a:solidFill>
                  <a:schemeClr val="tx1">
                    <a:lumMod val="50000"/>
                  </a:schemeClr>
                </a:solidFill>
              </a:rPr>
              <a:t>Click the “Image” icon at the centre that displays in the centre of the screen</a:t>
            </a:r>
          </a:p>
          <a:p>
            <a:pPr marL="285750" indent="-285750">
              <a:buFont typeface="Arial" panose="020B0604020202020204" pitchFamily="34" charset="0"/>
              <a:buChar char="•"/>
            </a:pPr>
            <a:r>
              <a:rPr lang="en-CA" sz="1600" dirty="0" smtClean="0">
                <a:solidFill>
                  <a:schemeClr val="tx1">
                    <a:lumMod val="50000"/>
                  </a:schemeClr>
                </a:solidFill>
              </a:rPr>
              <a:t>Select the file you wish to use</a:t>
            </a:r>
          </a:p>
          <a:p>
            <a:pPr marL="285750" indent="-285750">
              <a:buFont typeface="Arial" panose="020B0604020202020204" pitchFamily="34" charset="0"/>
              <a:buChar char="•"/>
            </a:pPr>
            <a:r>
              <a:rPr lang="en-CA" sz="1600" dirty="0" smtClean="0">
                <a:solidFill>
                  <a:schemeClr val="tx1">
                    <a:lumMod val="50000"/>
                  </a:schemeClr>
                </a:solidFill>
              </a:rPr>
              <a:t>(If necessary): navigate to the “Format” tab on the Ribbon Menu, then use the Crop Tool to reposition or resize the image</a:t>
            </a:r>
          </a:p>
          <a:p>
            <a:pPr marL="285750" indent="-285750">
              <a:buFont typeface="Arial" panose="020B0604020202020204" pitchFamily="34" charset="0"/>
              <a:buChar char="•"/>
            </a:pPr>
            <a:r>
              <a:rPr lang="en-CA" sz="1600" b="1" dirty="0" smtClean="0">
                <a:solidFill>
                  <a:schemeClr val="tx1">
                    <a:lumMod val="50000"/>
                  </a:schemeClr>
                </a:solidFill>
              </a:rPr>
              <a:t>IMPORTANT:</a:t>
            </a:r>
            <a:r>
              <a:rPr lang="en-CA" sz="1600" dirty="0" smtClean="0">
                <a:solidFill>
                  <a:schemeClr val="tx1">
                    <a:lumMod val="50000"/>
                  </a:schemeClr>
                </a:solidFill>
              </a:rPr>
              <a:t> After you’ve inserted the image, navigate to the “Format” tab on the Ribbon Menu, then under the “Adjust” section, click “Compress Images.” Compress the image to 150 dpi. This will help to reduce the file size of your presentation.</a:t>
            </a:r>
            <a:endParaRPr lang="en-CA" sz="1600" b="1" dirty="0" smtClean="0">
              <a:solidFill>
                <a:schemeClr val="tx1">
                  <a:lumMod val="50000"/>
                </a:schemeClr>
              </a:solidFill>
            </a:endParaRPr>
          </a:p>
        </p:txBody>
      </p:sp>
      <p:sp>
        <p:nvSpPr>
          <p:cNvPr id="12" name="Right Arrow 11"/>
          <p:cNvSpPr/>
          <p:nvPr userDrawn="1"/>
        </p:nvSpPr>
        <p:spPr>
          <a:xfrm>
            <a:off x="-657206" y="3084251"/>
            <a:ext cx="403546" cy="399776"/>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8" name="Group 17"/>
          <p:cNvGrpSpPr/>
          <p:nvPr userDrawn="1"/>
        </p:nvGrpSpPr>
        <p:grpSpPr>
          <a:xfrm>
            <a:off x="2562070" y="-873501"/>
            <a:ext cx="4019859" cy="461665"/>
            <a:chOff x="2038041" y="-873501"/>
            <a:chExt cx="4019859" cy="461665"/>
          </a:xfrm>
        </p:grpSpPr>
        <p:sp>
          <p:nvSpPr>
            <p:cNvPr id="13" name="TextBox 12"/>
            <p:cNvSpPr txBox="1"/>
            <p:nvPr userDrawn="1"/>
          </p:nvSpPr>
          <p:spPr>
            <a:xfrm>
              <a:off x="2628900" y="-873501"/>
              <a:ext cx="3429000"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Title Slide</a:t>
              </a:r>
              <a:endParaRPr lang="en-CA" sz="2000" dirty="0" smtClean="0">
                <a:solidFill>
                  <a:schemeClr val="bg1">
                    <a:lumMod val="50000"/>
                    <a:lumOff val="50000"/>
                  </a:schemeClr>
                </a:solidFill>
              </a:endParaRPr>
            </a:p>
          </p:txBody>
        </p:sp>
        <p:sp>
          <p:nvSpPr>
            <p:cNvPr id="9" name="Rectangle 8"/>
            <p:cNvSpPr/>
            <p:nvPr userDrawn="1"/>
          </p:nvSpPr>
          <p:spPr>
            <a:xfrm>
              <a:off x="2038041"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userDrawn="1"/>
          </p:nvSpPr>
          <p:spPr>
            <a:xfrm>
              <a:off x="2038041" y="-571499"/>
              <a:ext cx="447984" cy="96824"/>
            </a:xfrm>
            <a:prstGeom prst="rect">
              <a:avLst/>
            </a:prstGeom>
            <a:solidFill>
              <a:schemeClr val="tx1">
                <a:lumMod val="50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20" name="Straight Connector 19"/>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9642410" y="598855"/>
            <a:ext cx="3096344" cy="5032147"/>
          </a:xfrm>
          <a:prstGeom prst="rect">
            <a:avLst/>
          </a:prstGeom>
          <a:noFill/>
          <a:ln>
            <a:noFill/>
          </a:ln>
        </p:spPr>
        <p:txBody>
          <a:bodyPr wrap="square" rtlCol="0">
            <a:spAutoFit/>
          </a:bodyPr>
          <a:lstStyle/>
          <a:p>
            <a:pPr>
              <a:spcAft>
                <a:spcPts val="900"/>
              </a:spcAft>
            </a:pPr>
            <a:r>
              <a:rPr lang="en-CA" b="1" dirty="0" smtClean="0">
                <a:solidFill>
                  <a:schemeClr val="tx1">
                    <a:lumMod val="50000"/>
                  </a:schemeClr>
                </a:solidFill>
              </a:rPr>
              <a:t>Make a strong first impression!</a:t>
            </a:r>
          </a:p>
          <a:p>
            <a:pPr>
              <a:spcAft>
                <a:spcPts val="900"/>
              </a:spcAft>
            </a:pPr>
            <a:r>
              <a:rPr lang="en-CA" b="0" dirty="0" smtClean="0">
                <a:solidFill>
                  <a:schemeClr val="tx1">
                    <a:lumMod val="50000"/>
                  </a:schemeClr>
                </a:solidFill>
              </a:rPr>
              <a:t>The amount of polish and professionalism that goes into your title slide will set your audience’s expectation for what’s to come in the rest of your presentation.</a:t>
            </a:r>
          </a:p>
          <a:p>
            <a:pPr>
              <a:spcAft>
                <a:spcPts val="900"/>
              </a:spcAft>
            </a:pPr>
            <a:r>
              <a:rPr lang="en-CA" b="0" dirty="0" smtClean="0">
                <a:solidFill>
                  <a:schemeClr val="tx1">
                    <a:lumMod val="50000"/>
                  </a:schemeClr>
                </a:solidFill>
              </a:rPr>
              <a:t>Try to use a high-quality background</a:t>
            </a:r>
            <a:r>
              <a:rPr lang="en-CA" b="0" baseline="0" dirty="0" smtClean="0">
                <a:solidFill>
                  <a:schemeClr val="tx1">
                    <a:lumMod val="50000"/>
                  </a:schemeClr>
                </a:solidFill>
              </a:rPr>
              <a:t> </a:t>
            </a:r>
            <a:r>
              <a:rPr lang="en-CA" b="0" dirty="0" smtClean="0">
                <a:solidFill>
                  <a:schemeClr val="tx1">
                    <a:lumMod val="50000"/>
                  </a:schemeClr>
                </a:solidFill>
              </a:rPr>
              <a:t>photo or image that is visually striking and/or that sends a clear message on the topic of your presentation. Avoid using generic “clip art” images</a:t>
            </a:r>
            <a:r>
              <a:rPr lang="en-CA" b="0" baseline="0" dirty="0" smtClean="0">
                <a:solidFill>
                  <a:schemeClr val="tx1">
                    <a:lumMod val="50000"/>
                  </a:schemeClr>
                </a:solidFill>
              </a:rPr>
              <a:t> or low-quality photos (e.g. blurry or pixilated images).</a:t>
            </a:r>
            <a:endParaRPr lang="en-CA" b="0" dirty="0" smtClean="0">
              <a:solidFill>
                <a:schemeClr val="tx1">
                  <a:lumMod val="50000"/>
                </a:schemeClr>
              </a:solidFill>
            </a:endParaRPr>
          </a:p>
        </p:txBody>
      </p:sp>
    </p:spTree>
    <p:extLst>
      <p:ext uri="{BB962C8B-B14F-4D97-AF65-F5344CB8AC3E}">
        <p14:creationId xmlns:p14="http://schemas.microsoft.com/office/powerpoint/2010/main" val="1041206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C4AB325-1839-43C0-B011-A89A93850E0D}" type="datetimeFigureOut">
              <a:rPr lang="en-CA" smtClean="0"/>
              <a:t>2017-11-10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7022BC-22FB-4C31-A81A-4496F7C8B801}" type="slidenum">
              <a:rPr lang="en-CA" smtClean="0"/>
              <a:t>‹#›</a:t>
            </a:fld>
            <a:endParaRPr lang="en-CA"/>
          </a:p>
        </p:txBody>
      </p:sp>
      <p:sp>
        <p:nvSpPr>
          <p:cNvPr id="7" name="Rectangle 6"/>
          <p:cNvSpPr/>
          <p:nvPr userDrawn="1"/>
        </p:nvSpPr>
        <p:spPr>
          <a:xfrm>
            <a:off x="0" y="1"/>
            <a:ext cx="9144000" cy="1160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Connector 7"/>
          <p:cNvCxnSpPr/>
          <p:nvPr userDrawn="1"/>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
            <a:ext cx="5915000" cy="1160474"/>
          </a:xfrm>
        </p:spPr>
        <p:txBody>
          <a:bodyPr>
            <a:normAutofit/>
          </a:bodyPr>
          <a:lstStyle>
            <a:lvl1pPr algn="l">
              <a:defRPr sz="3200" b="1"/>
            </a:lvl1pPr>
          </a:lstStyle>
          <a:p>
            <a:r>
              <a:rPr lang="en-US" dirty="0" smtClean="0"/>
              <a:t>Click to edit Master title style</a:t>
            </a:r>
            <a:endParaRPr lang="en-CA" dirty="0"/>
          </a:p>
        </p:txBody>
      </p:sp>
      <p:pic>
        <p:nvPicPr>
          <p:cNvPr id="10" name="Picture 2" descr="G:\!Workgrp\Media Communications\Logos &amp; Graphics\Logos &amp; Branding\BC Sunrise Logo\BCID_H_rgb_rev.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6216" y="122079"/>
            <a:ext cx="2376264" cy="9163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2074785" y="-873501"/>
            <a:ext cx="4994430" cy="461665"/>
            <a:chOff x="2038041" y="-873501"/>
            <a:chExt cx="4994430" cy="461665"/>
          </a:xfrm>
        </p:grpSpPr>
        <p:sp>
          <p:nvSpPr>
            <p:cNvPr id="12" name="TextBox 11"/>
            <p:cNvSpPr txBox="1"/>
            <p:nvPr userDrawn="1"/>
          </p:nvSpPr>
          <p:spPr>
            <a:xfrm>
              <a:off x="2628899" y="-873501"/>
              <a:ext cx="4403572"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Title and Content</a:t>
              </a:r>
              <a:endParaRPr lang="en-CA" sz="2000" dirty="0" smtClean="0">
                <a:solidFill>
                  <a:schemeClr val="bg1">
                    <a:lumMod val="50000"/>
                    <a:lumOff val="50000"/>
                  </a:schemeClr>
                </a:solidFill>
              </a:endParaRPr>
            </a:p>
          </p:txBody>
        </p:sp>
        <p:sp>
          <p:nvSpPr>
            <p:cNvPr id="13" name="Rectangle 12"/>
            <p:cNvSpPr/>
            <p:nvPr userDrawn="1"/>
          </p:nvSpPr>
          <p:spPr>
            <a:xfrm>
              <a:off x="2038041"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userDrawn="1"/>
          </p:nvSpPr>
          <p:spPr>
            <a:xfrm>
              <a:off x="2038041" y="-800350"/>
              <a:ext cx="447984" cy="48412"/>
            </a:xfrm>
            <a:prstGeom prst="rect">
              <a:avLst/>
            </a:prstGeom>
            <a:solidFill>
              <a:schemeClr val="tx1">
                <a:lumMod val="50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15" name="Straight Connector 14"/>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118909" y="-644904"/>
            <a:ext cx="6858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217969" y="-644904"/>
            <a:ext cx="25908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118909" y="-578913"/>
            <a:ext cx="6858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217969" y="-578913"/>
            <a:ext cx="25908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userDrawn="1"/>
        </p:nvSpPr>
        <p:spPr>
          <a:xfrm>
            <a:off x="-3340100" y="1529807"/>
            <a:ext cx="2769254" cy="4278094"/>
          </a:xfrm>
          <a:prstGeom prst="rect">
            <a:avLst/>
          </a:prstGeom>
          <a:noFill/>
          <a:ln>
            <a:noFill/>
          </a:ln>
        </p:spPr>
        <p:txBody>
          <a:bodyPr wrap="square" rtlCol="0">
            <a:spAutoFit/>
          </a:bodyPr>
          <a:lstStyle/>
          <a:p>
            <a:pPr marL="0" indent="0">
              <a:buFont typeface="Arial" panose="020B0604020202020204" pitchFamily="34" charset="0"/>
              <a:buNone/>
            </a:pPr>
            <a:r>
              <a:rPr lang="en-CA" sz="1600" b="1" dirty="0" smtClean="0">
                <a:solidFill>
                  <a:schemeClr val="tx1">
                    <a:lumMod val="50000"/>
                  </a:schemeClr>
                </a:solidFill>
              </a:rPr>
              <a:t>Make full use of the features in this</a:t>
            </a:r>
            <a:r>
              <a:rPr lang="en-CA" sz="1600" b="1" baseline="0" dirty="0" smtClean="0">
                <a:solidFill>
                  <a:schemeClr val="tx1">
                    <a:lumMod val="50000"/>
                  </a:schemeClr>
                </a:solidFill>
              </a:rPr>
              <a:t> template!</a:t>
            </a:r>
            <a:endParaRPr lang="en-CA" sz="1600" b="1" dirty="0" smtClean="0">
              <a:solidFill>
                <a:schemeClr val="tx1">
                  <a:lumMod val="50000"/>
                </a:schemeClr>
              </a:solidFill>
            </a:endParaRPr>
          </a:p>
          <a:p>
            <a:pPr marL="0" indent="0">
              <a:buFont typeface="Arial" panose="020B0604020202020204" pitchFamily="34" charset="0"/>
              <a:buNone/>
            </a:pPr>
            <a:endParaRPr lang="en-CA" sz="1600" dirty="0" smtClean="0">
              <a:solidFill>
                <a:schemeClr val="tx1">
                  <a:lumMod val="50000"/>
                </a:schemeClr>
              </a:solidFill>
            </a:endParaRPr>
          </a:p>
          <a:p>
            <a:pPr marL="0" indent="0">
              <a:buFont typeface="Arial" panose="020B0604020202020204" pitchFamily="34" charset="0"/>
              <a:buNone/>
            </a:pPr>
            <a:r>
              <a:rPr lang="en-CA" sz="1600" dirty="0" smtClean="0">
                <a:solidFill>
                  <a:schemeClr val="tx1">
                    <a:lumMod val="50000"/>
                  </a:schemeClr>
                </a:solidFill>
              </a:rPr>
              <a:t>There</a:t>
            </a:r>
            <a:r>
              <a:rPr lang="en-CA" sz="1600" baseline="0" dirty="0" smtClean="0">
                <a:solidFill>
                  <a:schemeClr val="tx1">
                    <a:lumMod val="50000"/>
                  </a:schemeClr>
                </a:solidFill>
              </a:rPr>
              <a:t> are a number of pre-made slide layouts included in this PowerPoint template that are designed to add more visual appeal and variety to your presentation. </a:t>
            </a:r>
          </a:p>
          <a:p>
            <a:pPr marL="0" indent="0">
              <a:buFont typeface="Arial" panose="020B0604020202020204" pitchFamily="34" charset="0"/>
              <a:buNone/>
            </a:pPr>
            <a:endParaRPr lang="en-CA" sz="1600" baseline="0" dirty="0" smtClean="0">
              <a:solidFill>
                <a:schemeClr val="tx1">
                  <a:lumMod val="50000"/>
                </a:schemeClr>
              </a:solidFill>
            </a:endParaRPr>
          </a:p>
          <a:p>
            <a:pPr marL="0" indent="0">
              <a:buFont typeface="Arial" panose="020B0604020202020204" pitchFamily="34" charset="0"/>
              <a:buNone/>
            </a:pPr>
            <a:r>
              <a:rPr lang="en-CA" sz="1600" baseline="0" dirty="0" smtClean="0">
                <a:solidFill>
                  <a:schemeClr val="tx1">
                    <a:lumMod val="50000"/>
                  </a:schemeClr>
                </a:solidFill>
              </a:rPr>
              <a:t>Try them out! On the “Home” tab of the ribbon menu, navigate to the “Slides” section. Select the “New Slide” dropdown menu to access a selection of different layout options for your new slides.</a:t>
            </a:r>
          </a:p>
        </p:txBody>
      </p:sp>
      <p:sp>
        <p:nvSpPr>
          <p:cNvPr id="30" name="TextBox 29"/>
          <p:cNvSpPr txBox="1"/>
          <p:nvPr userDrawn="1"/>
        </p:nvSpPr>
        <p:spPr>
          <a:xfrm>
            <a:off x="9702800" y="330200"/>
            <a:ext cx="2769254" cy="6247864"/>
          </a:xfrm>
          <a:prstGeom prst="rect">
            <a:avLst/>
          </a:prstGeom>
          <a:noFill/>
          <a:ln>
            <a:noFill/>
          </a:ln>
        </p:spPr>
        <p:txBody>
          <a:bodyPr wrap="square" rtlCol="0">
            <a:spAutoFit/>
          </a:bodyPr>
          <a:lstStyle/>
          <a:p>
            <a:pPr marL="0" indent="0">
              <a:buFont typeface="Arial" panose="020B0604020202020204" pitchFamily="34" charset="0"/>
              <a:buNone/>
            </a:pPr>
            <a:r>
              <a:rPr lang="en-CA" sz="1600" b="1" dirty="0" smtClean="0">
                <a:solidFill>
                  <a:schemeClr val="tx1">
                    <a:lumMod val="50000"/>
                  </a:schemeClr>
                </a:solidFill>
              </a:rPr>
              <a:t>Advice:</a:t>
            </a:r>
            <a:r>
              <a:rPr lang="en-CA" sz="1600" b="1" baseline="0" dirty="0" smtClean="0">
                <a:solidFill>
                  <a:schemeClr val="tx1">
                    <a:lumMod val="50000"/>
                  </a:schemeClr>
                </a:solidFill>
              </a:rPr>
              <a:t> less is more when it comes to presentation slides!</a:t>
            </a:r>
            <a:endParaRPr lang="en-CA" sz="1600" b="1" dirty="0" smtClean="0">
              <a:solidFill>
                <a:schemeClr val="tx1">
                  <a:lumMod val="50000"/>
                </a:schemeClr>
              </a:solidFill>
            </a:endParaRPr>
          </a:p>
          <a:p>
            <a:pPr marL="0" indent="0">
              <a:buFont typeface="Arial" panose="020B0604020202020204" pitchFamily="34" charset="0"/>
              <a:buNone/>
            </a:pPr>
            <a:endParaRPr lang="en-CA" sz="1600" dirty="0" smtClean="0">
              <a:solidFill>
                <a:schemeClr val="tx1">
                  <a:lumMod val="50000"/>
                </a:schemeClr>
              </a:solidFill>
            </a:endParaRPr>
          </a:p>
          <a:p>
            <a:pPr marL="285750" indent="-285750">
              <a:buFont typeface="Arial" panose="020B0604020202020204" pitchFamily="34" charset="0"/>
              <a:buChar char="•"/>
            </a:pPr>
            <a:r>
              <a:rPr lang="en-CA" sz="1600" dirty="0" smtClean="0">
                <a:solidFill>
                  <a:schemeClr val="tx1">
                    <a:lumMod val="50000"/>
                  </a:schemeClr>
                </a:solidFill>
              </a:rPr>
              <a:t>Try</a:t>
            </a:r>
            <a:r>
              <a:rPr lang="en-CA" sz="1600" baseline="0" dirty="0" smtClean="0">
                <a:solidFill>
                  <a:schemeClr val="tx1">
                    <a:lumMod val="50000"/>
                  </a:schemeClr>
                </a:solidFill>
              </a:rPr>
              <a:t> to avoid adding more than a few brief, memorable bullets or sentences to each slide.</a:t>
            </a:r>
          </a:p>
          <a:p>
            <a:pPr marL="285750" indent="-285750">
              <a:buFont typeface="Arial" panose="020B0604020202020204" pitchFamily="34" charset="0"/>
              <a:buChar char="•"/>
            </a:pPr>
            <a:endParaRPr lang="en-CA" sz="1600" baseline="0" dirty="0" smtClean="0">
              <a:solidFill>
                <a:schemeClr val="tx1">
                  <a:lumMod val="50000"/>
                </a:schemeClr>
              </a:solidFill>
            </a:endParaRPr>
          </a:p>
          <a:p>
            <a:pPr marL="285750" indent="-285750">
              <a:buFont typeface="Arial" panose="020B0604020202020204" pitchFamily="34" charset="0"/>
              <a:buChar char="•"/>
            </a:pPr>
            <a:r>
              <a:rPr lang="en-CA" sz="1600" baseline="0" dirty="0" smtClean="0">
                <a:solidFill>
                  <a:schemeClr val="tx1">
                    <a:lumMod val="50000"/>
                  </a:schemeClr>
                </a:solidFill>
              </a:rPr>
              <a:t>Too much text can be overwhelming for the viewer - you can always expand on the slide’s bullets when you speak to them in your presentation.</a:t>
            </a:r>
          </a:p>
          <a:p>
            <a:pPr marL="285750" indent="-285750">
              <a:buFont typeface="Arial" panose="020B0604020202020204" pitchFamily="34" charset="0"/>
              <a:buChar char="•"/>
            </a:pPr>
            <a:endParaRPr lang="en-CA" sz="1600" baseline="0" dirty="0" smtClean="0">
              <a:solidFill>
                <a:schemeClr val="tx1">
                  <a:lumMod val="50000"/>
                </a:schemeClr>
              </a:solidFill>
            </a:endParaRPr>
          </a:p>
          <a:p>
            <a:pPr marL="285750" indent="-285750">
              <a:buFont typeface="Arial" panose="020B0604020202020204" pitchFamily="34" charset="0"/>
              <a:buChar char="•"/>
            </a:pPr>
            <a:r>
              <a:rPr lang="en-CA" sz="1600" baseline="0" dirty="0" smtClean="0">
                <a:solidFill>
                  <a:schemeClr val="tx1">
                    <a:lumMod val="50000"/>
                  </a:schemeClr>
                </a:solidFill>
              </a:rPr>
              <a:t>If the slide is starting to feel text-heavy, consider breaking the content up into two or more slides. Your presentation will take the same amount of time to run through regardless of whether your bullets are all crammed on to one slide or split up into multiple!</a:t>
            </a:r>
            <a:endParaRPr lang="en-CA" sz="1600" dirty="0" smtClean="0">
              <a:solidFill>
                <a:schemeClr val="tx1">
                  <a:lumMod val="50000"/>
                </a:schemeClr>
              </a:solidFill>
            </a:endParaRPr>
          </a:p>
        </p:txBody>
      </p:sp>
    </p:spTree>
    <p:extLst>
      <p:ext uri="{BB962C8B-B14F-4D97-AF65-F5344CB8AC3E}">
        <p14:creationId xmlns:p14="http://schemas.microsoft.com/office/powerpoint/2010/main" val="12791037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Image (Right)">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6017419" y="1164431"/>
            <a:ext cx="3124745" cy="5702045"/>
          </a:xfrm>
          <a:noFill/>
        </p:spPr>
        <p:txBody>
          <a:bodyPr anchor="ctr">
            <a:normAutofit/>
          </a:bodyPr>
          <a:lstStyle>
            <a:lvl1pPr marL="0" indent="0" algn="ctr">
              <a:buNone/>
              <a:defRPr sz="2000"/>
            </a:lvl1pPr>
          </a:lstStyle>
          <a:p>
            <a:r>
              <a:rPr lang="en-CA" dirty="0" smtClean="0"/>
              <a:t/>
            </a:r>
            <a:br>
              <a:rPr lang="en-CA" dirty="0" smtClean="0"/>
            </a:br>
            <a:r>
              <a:rPr lang="en-CA" dirty="0" smtClean="0"/>
              <a:t/>
            </a:r>
            <a:br>
              <a:rPr lang="en-CA" dirty="0" smtClean="0"/>
            </a:br>
            <a:r>
              <a:rPr lang="en-CA" dirty="0" smtClean="0"/>
              <a:t>Click icon to insert photo</a:t>
            </a:r>
            <a:endParaRPr lang="en-CA" dirty="0"/>
          </a:p>
        </p:txBody>
      </p:sp>
      <p:sp>
        <p:nvSpPr>
          <p:cNvPr id="3" name="Content Placeholder 2"/>
          <p:cNvSpPr>
            <a:spLocks noGrp="1"/>
          </p:cNvSpPr>
          <p:nvPr>
            <p:ph idx="1"/>
          </p:nvPr>
        </p:nvSpPr>
        <p:spPr>
          <a:xfrm>
            <a:off x="457200" y="1600200"/>
            <a:ext cx="5122912" cy="4525963"/>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5C4AB325-1839-43C0-B011-A89A93850E0D}" type="datetimeFigureOut">
              <a:rPr lang="en-CA" smtClean="0"/>
              <a:t>2017-11-10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7022BC-22FB-4C31-A81A-4496F7C8B801}" type="slidenum">
              <a:rPr lang="en-CA" smtClean="0"/>
              <a:t>‹#›</a:t>
            </a:fld>
            <a:endParaRPr lang="en-CA"/>
          </a:p>
        </p:txBody>
      </p:sp>
      <p:sp>
        <p:nvSpPr>
          <p:cNvPr id="7" name="Rectangle 6"/>
          <p:cNvSpPr/>
          <p:nvPr userDrawn="1"/>
        </p:nvSpPr>
        <p:spPr>
          <a:xfrm>
            <a:off x="0" y="1"/>
            <a:ext cx="9144000" cy="1160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Connector 7"/>
          <p:cNvCxnSpPr/>
          <p:nvPr userDrawn="1"/>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
            <a:ext cx="5915000" cy="1160474"/>
          </a:xfrm>
        </p:spPr>
        <p:txBody>
          <a:bodyPr>
            <a:normAutofit/>
          </a:bodyPr>
          <a:lstStyle>
            <a:lvl1pPr algn="l">
              <a:defRPr sz="3200" b="1"/>
            </a:lvl1pPr>
          </a:lstStyle>
          <a:p>
            <a:r>
              <a:rPr lang="en-US" dirty="0" smtClean="0"/>
              <a:t>Click to edit Master title style</a:t>
            </a:r>
            <a:endParaRPr lang="en-CA" dirty="0"/>
          </a:p>
        </p:txBody>
      </p:sp>
      <p:pic>
        <p:nvPicPr>
          <p:cNvPr id="10" name="Picture 2" descr="G:\!Workgrp\Media Communications\Logos &amp; Graphics\Logos &amp; Branding\BC Sunrise Logo\BCID_H_rgb_rev.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6216" y="122079"/>
            <a:ext cx="2376264" cy="91631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userDrawn="1"/>
        </p:nvCxnSpPr>
        <p:spPr>
          <a:xfrm flipV="1">
            <a:off x="6012160" y="1160476"/>
            <a:ext cx="0" cy="5697524"/>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9909110" y="1554176"/>
            <a:ext cx="3096344" cy="4916731"/>
          </a:xfrm>
          <a:prstGeom prst="rect">
            <a:avLst/>
          </a:prstGeom>
          <a:noFill/>
          <a:ln>
            <a:noFill/>
          </a:ln>
        </p:spPr>
        <p:txBody>
          <a:bodyPr wrap="square" rtlCol="0">
            <a:spAutoFit/>
          </a:bodyPr>
          <a:lstStyle/>
          <a:p>
            <a:pPr>
              <a:spcAft>
                <a:spcPts val="900"/>
              </a:spcAft>
            </a:pPr>
            <a:r>
              <a:rPr lang="en-CA" b="1" dirty="0" smtClean="0">
                <a:solidFill>
                  <a:schemeClr val="tx1">
                    <a:lumMod val="50000"/>
                  </a:schemeClr>
                </a:solidFill>
              </a:rPr>
              <a:t>How to add an image:</a:t>
            </a:r>
          </a:p>
          <a:p>
            <a:pPr marL="285750" indent="-285750">
              <a:buFont typeface="Arial" panose="020B0604020202020204" pitchFamily="34" charset="0"/>
              <a:buChar char="•"/>
            </a:pPr>
            <a:r>
              <a:rPr lang="en-CA" sz="1600" dirty="0" smtClean="0">
                <a:solidFill>
                  <a:schemeClr val="tx1">
                    <a:lumMod val="50000"/>
                  </a:schemeClr>
                </a:solidFill>
              </a:rPr>
              <a:t>Click the “Image” icon at the centre that displays in the centre of the screen</a:t>
            </a:r>
          </a:p>
          <a:p>
            <a:pPr marL="285750" indent="-285750">
              <a:buFont typeface="Arial" panose="020B0604020202020204" pitchFamily="34" charset="0"/>
              <a:buChar char="•"/>
            </a:pPr>
            <a:r>
              <a:rPr lang="en-CA" sz="1600" dirty="0" smtClean="0">
                <a:solidFill>
                  <a:schemeClr val="tx1">
                    <a:lumMod val="50000"/>
                  </a:schemeClr>
                </a:solidFill>
              </a:rPr>
              <a:t>Select the file you wish to use</a:t>
            </a:r>
          </a:p>
          <a:p>
            <a:pPr marL="285750" indent="-285750">
              <a:buFont typeface="Arial" panose="020B0604020202020204" pitchFamily="34" charset="0"/>
              <a:buChar char="•"/>
            </a:pPr>
            <a:r>
              <a:rPr lang="en-CA" sz="1600" dirty="0" smtClean="0">
                <a:solidFill>
                  <a:schemeClr val="tx1">
                    <a:lumMod val="50000"/>
                  </a:schemeClr>
                </a:solidFill>
              </a:rPr>
              <a:t>(If necessary): navigate to the “Format” tab on the Ribbon Menu, then use the Crop Tool to reposition or resize the image</a:t>
            </a:r>
          </a:p>
          <a:p>
            <a:pPr marL="285750" indent="-285750">
              <a:buFont typeface="Arial" panose="020B0604020202020204" pitchFamily="34" charset="0"/>
              <a:buChar char="•"/>
            </a:pPr>
            <a:r>
              <a:rPr lang="en-CA" sz="1600" b="1" dirty="0" smtClean="0">
                <a:solidFill>
                  <a:schemeClr val="tx1">
                    <a:lumMod val="50000"/>
                  </a:schemeClr>
                </a:solidFill>
              </a:rPr>
              <a:t>IMPORTANT:</a:t>
            </a:r>
            <a:r>
              <a:rPr lang="en-CA" sz="1600" dirty="0" smtClean="0">
                <a:solidFill>
                  <a:schemeClr val="tx1">
                    <a:lumMod val="50000"/>
                  </a:schemeClr>
                </a:solidFill>
              </a:rPr>
              <a:t> After you’ve inserted the image, navigate to the “Format” tab on the Ribbon Menu, then under the “Adjust” section, click “Compress Images.” Compress the image to 150 dpi. This will help to reduce the file size of your presentation.</a:t>
            </a:r>
            <a:endParaRPr lang="en-CA" sz="1600" b="1" dirty="0" smtClean="0">
              <a:solidFill>
                <a:schemeClr val="tx1">
                  <a:lumMod val="50000"/>
                </a:schemeClr>
              </a:solidFill>
            </a:endParaRPr>
          </a:p>
        </p:txBody>
      </p:sp>
      <p:sp>
        <p:nvSpPr>
          <p:cNvPr id="19" name="Right Arrow 18"/>
          <p:cNvSpPr/>
          <p:nvPr userDrawn="1"/>
        </p:nvSpPr>
        <p:spPr>
          <a:xfrm flipH="1">
            <a:off x="9375794" y="3570400"/>
            <a:ext cx="403546" cy="399776"/>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p:cNvSpPr txBox="1"/>
          <p:nvPr userDrawn="1"/>
        </p:nvSpPr>
        <p:spPr>
          <a:xfrm>
            <a:off x="2294999" y="-873501"/>
            <a:ext cx="5144858"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Content + Image (Right)</a:t>
            </a:r>
            <a:endParaRPr lang="en-CA" sz="2000" dirty="0" smtClean="0">
              <a:solidFill>
                <a:schemeClr val="bg1">
                  <a:lumMod val="50000"/>
                  <a:lumOff val="50000"/>
                </a:schemeClr>
              </a:solidFill>
            </a:endParaRPr>
          </a:p>
        </p:txBody>
      </p:sp>
      <p:sp>
        <p:nvSpPr>
          <p:cNvPr id="16" name="Rectangle 15"/>
          <p:cNvSpPr/>
          <p:nvPr userDrawn="1"/>
        </p:nvSpPr>
        <p:spPr>
          <a:xfrm>
            <a:off x="1704142"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Straight Connector 19"/>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1998921" y="-711527"/>
            <a:ext cx="113629" cy="198000"/>
          </a:xfrm>
          <a:prstGeom prst="rect">
            <a:avLst/>
          </a:prstGeom>
          <a:solidFill>
            <a:schemeClr val="tx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userDrawn="1"/>
        </p:nvSpPr>
        <p:spPr>
          <a:xfrm>
            <a:off x="1704142" y="-800350"/>
            <a:ext cx="447984" cy="48412"/>
          </a:xfrm>
          <a:prstGeom prst="rect">
            <a:avLst/>
          </a:prstGeom>
          <a:solidFill>
            <a:schemeClr val="tx1">
              <a:lumMod val="50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Connector 21"/>
          <p:cNvCxnSpPr/>
          <p:nvPr userDrawn="1"/>
        </p:nvCxnSpPr>
        <p:spPr>
          <a:xfrm>
            <a:off x="1756958" y="-644904"/>
            <a:ext cx="198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1756958" y="-578913"/>
            <a:ext cx="198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76900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Image (Left)">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1164431"/>
            <a:ext cx="3124745" cy="5702045"/>
          </a:xfrm>
          <a:noFill/>
        </p:spPr>
        <p:txBody>
          <a:bodyPr anchor="ctr">
            <a:normAutofit/>
          </a:bodyPr>
          <a:lstStyle>
            <a:lvl1pPr marL="0" indent="0" algn="ctr">
              <a:buNone/>
              <a:defRPr sz="2000"/>
            </a:lvl1pPr>
          </a:lstStyle>
          <a:p>
            <a:r>
              <a:rPr lang="en-CA" dirty="0" smtClean="0"/>
              <a:t/>
            </a:r>
            <a:br>
              <a:rPr lang="en-CA" dirty="0" smtClean="0"/>
            </a:br>
            <a:r>
              <a:rPr lang="en-CA" dirty="0" smtClean="0"/>
              <a:t/>
            </a:r>
            <a:br>
              <a:rPr lang="en-CA" dirty="0" smtClean="0"/>
            </a:br>
            <a:r>
              <a:rPr lang="en-CA" dirty="0" smtClean="0"/>
              <a:t>Click icon to insert photo</a:t>
            </a:r>
            <a:endParaRPr lang="en-CA" dirty="0"/>
          </a:p>
        </p:txBody>
      </p:sp>
      <p:sp>
        <p:nvSpPr>
          <p:cNvPr id="3" name="Content Placeholder 2"/>
          <p:cNvSpPr>
            <a:spLocks noGrp="1"/>
          </p:cNvSpPr>
          <p:nvPr>
            <p:ph idx="1"/>
          </p:nvPr>
        </p:nvSpPr>
        <p:spPr>
          <a:xfrm>
            <a:off x="3563257" y="1600200"/>
            <a:ext cx="5122912" cy="4525963"/>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5C4AB325-1839-43C0-B011-A89A93850E0D}" type="datetimeFigureOut">
              <a:rPr lang="en-CA" smtClean="0"/>
              <a:t>2017-11-10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7022BC-22FB-4C31-A81A-4496F7C8B801}" type="slidenum">
              <a:rPr lang="en-CA" smtClean="0"/>
              <a:t>‹#›</a:t>
            </a:fld>
            <a:endParaRPr lang="en-CA"/>
          </a:p>
        </p:txBody>
      </p:sp>
      <p:sp>
        <p:nvSpPr>
          <p:cNvPr id="7" name="Rectangle 6"/>
          <p:cNvSpPr/>
          <p:nvPr userDrawn="1"/>
        </p:nvSpPr>
        <p:spPr>
          <a:xfrm>
            <a:off x="0" y="1"/>
            <a:ext cx="9144000" cy="1160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Connector 7"/>
          <p:cNvCxnSpPr/>
          <p:nvPr userDrawn="1"/>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
            <a:ext cx="5915000" cy="1160474"/>
          </a:xfrm>
        </p:spPr>
        <p:txBody>
          <a:bodyPr>
            <a:normAutofit/>
          </a:bodyPr>
          <a:lstStyle>
            <a:lvl1pPr algn="l">
              <a:defRPr sz="3200" b="1"/>
            </a:lvl1pPr>
          </a:lstStyle>
          <a:p>
            <a:r>
              <a:rPr lang="en-US" dirty="0" smtClean="0"/>
              <a:t>Click to edit Master title style</a:t>
            </a:r>
            <a:endParaRPr lang="en-CA" dirty="0"/>
          </a:p>
        </p:txBody>
      </p:sp>
      <p:pic>
        <p:nvPicPr>
          <p:cNvPr id="10" name="Picture 2" descr="G:\!Workgrp\Media Communications\Logos &amp; Graphics\Logos &amp; Branding\BC Sunrise Logo\BCID_H_rgb_rev.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6216" y="122079"/>
            <a:ext cx="2376264" cy="91631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userDrawn="1"/>
        </p:nvCxnSpPr>
        <p:spPr>
          <a:xfrm flipV="1">
            <a:off x="3129940" y="1160476"/>
            <a:ext cx="0" cy="5697524"/>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3781490" y="1592276"/>
            <a:ext cx="3096344" cy="4916731"/>
          </a:xfrm>
          <a:prstGeom prst="rect">
            <a:avLst/>
          </a:prstGeom>
          <a:noFill/>
          <a:ln>
            <a:noFill/>
          </a:ln>
        </p:spPr>
        <p:txBody>
          <a:bodyPr wrap="square" rtlCol="0">
            <a:spAutoFit/>
          </a:bodyPr>
          <a:lstStyle/>
          <a:p>
            <a:pPr>
              <a:spcAft>
                <a:spcPts val="900"/>
              </a:spcAft>
            </a:pPr>
            <a:r>
              <a:rPr lang="en-CA" b="1" dirty="0" smtClean="0">
                <a:solidFill>
                  <a:schemeClr val="tx1">
                    <a:lumMod val="50000"/>
                  </a:schemeClr>
                </a:solidFill>
              </a:rPr>
              <a:t>How to add an image:</a:t>
            </a:r>
          </a:p>
          <a:p>
            <a:pPr marL="285750" indent="-285750">
              <a:buFont typeface="Arial" panose="020B0604020202020204" pitchFamily="34" charset="0"/>
              <a:buChar char="•"/>
            </a:pPr>
            <a:r>
              <a:rPr lang="en-CA" sz="1600" dirty="0" smtClean="0">
                <a:solidFill>
                  <a:schemeClr val="tx1">
                    <a:lumMod val="50000"/>
                  </a:schemeClr>
                </a:solidFill>
              </a:rPr>
              <a:t>Click the “Image” icon at the centre that displays in the centre of the screen</a:t>
            </a:r>
          </a:p>
          <a:p>
            <a:pPr marL="285750" indent="-285750">
              <a:buFont typeface="Arial" panose="020B0604020202020204" pitchFamily="34" charset="0"/>
              <a:buChar char="•"/>
            </a:pPr>
            <a:r>
              <a:rPr lang="en-CA" sz="1600" dirty="0" smtClean="0">
                <a:solidFill>
                  <a:schemeClr val="tx1">
                    <a:lumMod val="50000"/>
                  </a:schemeClr>
                </a:solidFill>
              </a:rPr>
              <a:t>Select the file you wish to use</a:t>
            </a:r>
          </a:p>
          <a:p>
            <a:pPr marL="285750" indent="-285750">
              <a:buFont typeface="Arial" panose="020B0604020202020204" pitchFamily="34" charset="0"/>
              <a:buChar char="•"/>
            </a:pPr>
            <a:r>
              <a:rPr lang="en-CA" sz="1600" dirty="0" smtClean="0">
                <a:solidFill>
                  <a:schemeClr val="tx1">
                    <a:lumMod val="50000"/>
                  </a:schemeClr>
                </a:solidFill>
              </a:rPr>
              <a:t>(If necessary): navigate to the “Format” tab on the Ribbon Menu, then use the Crop Tool to reposition or resize the image</a:t>
            </a:r>
          </a:p>
          <a:p>
            <a:pPr marL="285750" indent="-285750">
              <a:buFont typeface="Arial" panose="020B0604020202020204" pitchFamily="34" charset="0"/>
              <a:buChar char="•"/>
            </a:pPr>
            <a:r>
              <a:rPr lang="en-CA" sz="1600" b="1" dirty="0" smtClean="0">
                <a:solidFill>
                  <a:schemeClr val="tx1">
                    <a:lumMod val="50000"/>
                  </a:schemeClr>
                </a:solidFill>
              </a:rPr>
              <a:t>IMPORTANT:</a:t>
            </a:r>
            <a:r>
              <a:rPr lang="en-CA" sz="1600" dirty="0" smtClean="0">
                <a:solidFill>
                  <a:schemeClr val="tx1">
                    <a:lumMod val="50000"/>
                  </a:schemeClr>
                </a:solidFill>
              </a:rPr>
              <a:t> After you’ve inserted the image, navigate to the “Format” tab on the Ribbon Menu, then under the “Adjust” section, click “Compress Images.” Compress the image to 150 dpi. This will help to reduce the file size of your presentation.</a:t>
            </a:r>
            <a:endParaRPr lang="en-CA" sz="1600" b="1" dirty="0" smtClean="0">
              <a:solidFill>
                <a:schemeClr val="tx1">
                  <a:lumMod val="50000"/>
                </a:schemeClr>
              </a:solidFill>
            </a:endParaRPr>
          </a:p>
        </p:txBody>
      </p:sp>
      <p:sp>
        <p:nvSpPr>
          <p:cNvPr id="15" name="Right Arrow 14"/>
          <p:cNvSpPr/>
          <p:nvPr userDrawn="1"/>
        </p:nvSpPr>
        <p:spPr>
          <a:xfrm>
            <a:off x="-657206" y="3811700"/>
            <a:ext cx="403546" cy="399776"/>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 name="Straight Connector 17"/>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1766471" y="-873501"/>
            <a:ext cx="5611058" cy="461665"/>
            <a:chOff x="1704142" y="-873501"/>
            <a:chExt cx="5611058" cy="461665"/>
          </a:xfrm>
        </p:grpSpPr>
        <p:sp>
          <p:nvSpPr>
            <p:cNvPr id="16" name="TextBox 15"/>
            <p:cNvSpPr txBox="1"/>
            <p:nvPr userDrawn="1"/>
          </p:nvSpPr>
          <p:spPr>
            <a:xfrm>
              <a:off x="2294999" y="-873501"/>
              <a:ext cx="5020201"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Content + Image (Left)</a:t>
              </a:r>
              <a:endParaRPr lang="en-CA" sz="2000" dirty="0" smtClean="0">
                <a:solidFill>
                  <a:schemeClr val="bg1">
                    <a:lumMod val="50000"/>
                    <a:lumOff val="50000"/>
                  </a:schemeClr>
                </a:solidFill>
              </a:endParaRPr>
            </a:p>
          </p:txBody>
        </p:sp>
        <p:sp>
          <p:nvSpPr>
            <p:cNvPr id="17" name="Rectangle 16"/>
            <p:cNvSpPr/>
            <p:nvPr userDrawn="1"/>
          </p:nvSpPr>
          <p:spPr>
            <a:xfrm>
              <a:off x="1704142"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userDrawn="1"/>
          </p:nvSpPr>
          <p:spPr>
            <a:xfrm>
              <a:off x="1744921" y="-711527"/>
              <a:ext cx="113629" cy="198000"/>
            </a:xfrm>
            <a:prstGeom prst="rect">
              <a:avLst/>
            </a:prstGeom>
            <a:solidFill>
              <a:schemeClr val="tx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userDrawn="1"/>
          </p:nvSpPr>
          <p:spPr>
            <a:xfrm>
              <a:off x="1704142" y="-800350"/>
              <a:ext cx="447984" cy="48412"/>
            </a:xfrm>
            <a:prstGeom prst="rect">
              <a:avLst/>
            </a:prstGeom>
            <a:solidFill>
              <a:schemeClr val="tx1">
                <a:lumMod val="50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21" name="Straight Connector 20"/>
          <p:cNvCxnSpPr/>
          <p:nvPr userDrawn="1"/>
        </p:nvCxnSpPr>
        <p:spPr>
          <a:xfrm>
            <a:off x="1966648" y="-644904"/>
            <a:ext cx="198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966648" y="-578913"/>
            <a:ext cx="198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84912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12" name="Picture Placeholder 11"/>
          <p:cNvSpPr>
            <a:spLocks noGrp="1"/>
          </p:cNvSpPr>
          <p:nvPr>
            <p:ph type="pic" sz="quarter" idx="13" hasCustomPrompt="1"/>
          </p:nvPr>
        </p:nvSpPr>
        <p:spPr>
          <a:xfrm>
            <a:off x="0" y="1164431"/>
            <a:ext cx="9144000" cy="5702045"/>
          </a:xfrm>
          <a:noFill/>
        </p:spPr>
        <p:txBody>
          <a:bodyPr anchor="ctr">
            <a:normAutofit/>
          </a:bodyPr>
          <a:lstStyle>
            <a:lvl1pPr marL="0" indent="0" algn="ctr">
              <a:buNone/>
              <a:defRPr sz="2000"/>
            </a:lvl1pPr>
          </a:lstStyle>
          <a:p>
            <a:r>
              <a:rPr lang="en-CA" dirty="0" smtClean="0"/>
              <a:t/>
            </a:r>
            <a:br>
              <a:rPr lang="en-CA" dirty="0" smtClean="0"/>
            </a:br>
            <a:r>
              <a:rPr lang="en-CA" dirty="0" smtClean="0"/>
              <a:t/>
            </a:r>
            <a:br>
              <a:rPr lang="en-CA" dirty="0" smtClean="0"/>
            </a:br>
            <a:r>
              <a:rPr lang="en-CA" dirty="0" smtClean="0"/>
              <a:t>Click icon to insert photo</a:t>
            </a:r>
            <a:endParaRPr lang="en-CA" dirty="0"/>
          </a:p>
        </p:txBody>
      </p:sp>
      <p:sp>
        <p:nvSpPr>
          <p:cNvPr id="4" name="Date Placeholder 3"/>
          <p:cNvSpPr>
            <a:spLocks noGrp="1"/>
          </p:cNvSpPr>
          <p:nvPr>
            <p:ph type="dt" sz="half" idx="10"/>
          </p:nvPr>
        </p:nvSpPr>
        <p:spPr/>
        <p:txBody>
          <a:bodyPr/>
          <a:lstStyle/>
          <a:p>
            <a:fld id="{5C4AB325-1839-43C0-B011-A89A93850E0D}" type="datetimeFigureOut">
              <a:rPr lang="en-CA" smtClean="0"/>
              <a:t>2017-11-10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97022BC-22FB-4C31-A81A-4496F7C8B801}" type="slidenum">
              <a:rPr lang="en-CA" smtClean="0"/>
              <a:t>‹#›</a:t>
            </a:fld>
            <a:endParaRPr lang="en-CA"/>
          </a:p>
        </p:txBody>
      </p:sp>
      <p:sp>
        <p:nvSpPr>
          <p:cNvPr id="7" name="Rectangle 6"/>
          <p:cNvSpPr/>
          <p:nvPr userDrawn="1"/>
        </p:nvSpPr>
        <p:spPr>
          <a:xfrm>
            <a:off x="0" y="1"/>
            <a:ext cx="9144000" cy="1160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Connector 7"/>
          <p:cNvCxnSpPr/>
          <p:nvPr userDrawn="1"/>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
            <a:ext cx="5915000" cy="1160474"/>
          </a:xfrm>
        </p:spPr>
        <p:txBody>
          <a:bodyPr>
            <a:normAutofit/>
          </a:bodyPr>
          <a:lstStyle>
            <a:lvl1pPr algn="l">
              <a:defRPr sz="3200" b="1"/>
            </a:lvl1pPr>
          </a:lstStyle>
          <a:p>
            <a:r>
              <a:rPr lang="en-US" dirty="0" smtClean="0"/>
              <a:t>Click to edit Master title style</a:t>
            </a:r>
            <a:endParaRPr lang="en-CA" dirty="0"/>
          </a:p>
        </p:txBody>
      </p:sp>
      <p:pic>
        <p:nvPicPr>
          <p:cNvPr id="10" name="Picture 2" descr="G:\!Workgrp\Media Communications\Logos &amp; Graphics\Logos &amp; Branding\BC Sunrise Logo\BCID_H_rgb_rev.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6216" y="122079"/>
            <a:ext cx="2376264" cy="9163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3781490" y="1592276"/>
            <a:ext cx="3096344" cy="4916731"/>
          </a:xfrm>
          <a:prstGeom prst="rect">
            <a:avLst/>
          </a:prstGeom>
          <a:noFill/>
          <a:ln>
            <a:noFill/>
          </a:ln>
        </p:spPr>
        <p:txBody>
          <a:bodyPr wrap="square" rtlCol="0">
            <a:spAutoFit/>
          </a:bodyPr>
          <a:lstStyle/>
          <a:p>
            <a:pPr>
              <a:spcAft>
                <a:spcPts val="900"/>
              </a:spcAft>
            </a:pPr>
            <a:r>
              <a:rPr lang="en-CA" b="1" dirty="0" smtClean="0">
                <a:solidFill>
                  <a:schemeClr val="tx1">
                    <a:lumMod val="50000"/>
                  </a:schemeClr>
                </a:solidFill>
              </a:rPr>
              <a:t>How to add an image:</a:t>
            </a:r>
          </a:p>
          <a:p>
            <a:pPr marL="285750" indent="-285750">
              <a:buFont typeface="Arial" panose="020B0604020202020204" pitchFamily="34" charset="0"/>
              <a:buChar char="•"/>
            </a:pPr>
            <a:r>
              <a:rPr lang="en-CA" sz="1600" dirty="0" smtClean="0">
                <a:solidFill>
                  <a:schemeClr val="tx1">
                    <a:lumMod val="50000"/>
                  </a:schemeClr>
                </a:solidFill>
              </a:rPr>
              <a:t>Click the “Image” icon at the centre that displays in the centre of the screen</a:t>
            </a:r>
          </a:p>
          <a:p>
            <a:pPr marL="285750" indent="-285750">
              <a:buFont typeface="Arial" panose="020B0604020202020204" pitchFamily="34" charset="0"/>
              <a:buChar char="•"/>
            </a:pPr>
            <a:r>
              <a:rPr lang="en-CA" sz="1600" dirty="0" smtClean="0">
                <a:solidFill>
                  <a:schemeClr val="tx1">
                    <a:lumMod val="50000"/>
                  </a:schemeClr>
                </a:solidFill>
              </a:rPr>
              <a:t>Select the file you wish to use</a:t>
            </a:r>
          </a:p>
          <a:p>
            <a:pPr marL="285750" indent="-285750">
              <a:buFont typeface="Arial" panose="020B0604020202020204" pitchFamily="34" charset="0"/>
              <a:buChar char="•"/>
            </a:pPr>
            <a:r>
              <a:rPr lang="en-CA" sz="1600" dirty="0" smtClean="0">
                <a:solidFill>
                  <a:schemeClr val="tx1">
                    <a:lumMod val="50000"/>
                  </a:schemeClr>
                </a:solidFill>
              </a:rPr>
              <a:t>(If necessary): navigate to the “Format” tab on the Ribbon Menu, then use the Crop Tool to reposition or resize the image</a:t>
            </a:r>
          </a:p>
          <a:p>
            <a:pPr marL="285750" indent="-285750">
              <a:buFont typeface="Arial" panose="020B0604020202020204" pitchFamily="34" charset="0"/>
              <a:buChar char="•"/>
            </a:pPr>
            <a:r>
              <a:rPr lang="en-CA" sz="1600" b="1" dirty="0" smtClean="0">
                <a:solidFill>
                  <a:schemeClr val="tx1">
                    <a:lumMod val="50000"/>
                  </a:schemeClr>
                </a:solidFill>
              </a:rPr>
              <a:t>IMPORTANT:</a:t>
            </a:r>
            <a:r>
              <a:rPr lang="en-CA" sz="1600" dirty="0" smtClean="0">
                <a:solidFill>
                  <a:schemeClr val="tx1">
                    <a:lumMod val="50000"/>
                  </a:schemeClr>
                </a:solidFill>
              </a:rPr>
              <a:t> After you’ve inserted the image, navigate to the “Format” tab on the Ribbon Menu, then under the “Adjust” section, click “Compress Images.” Compress the image to 150 dpi. This will help to reduce the file size of your presentation.</a:t>
            </a:r>
            <a:endParaRPr lang="en-CA" sz="1600" b="1" dirty="0" smtClean="0">
              <a:solidFill>
                <a:schemeClr val="tx1">
                  <a:lumMod val="50000"/>
                </a:schemeClr>
              </a:solidFill>
            </a:endParaRPr>
          </a:p>
        </p:txBody>
      </p:sp>
      <p:sp>
        <p:nvSpPr>
          <p:cNvPr id="15" name="Right Arrow 14"/>
          <p:cNvSpPr/>
          <p:nvPr userDrawn="1"/>
        </p:nvSpPr>
        <p:spPr>
          <a:xfrm>
            <a:off x="-657206" y="3811700"/>
            <a:ext cx="403546" cy="399776"/>
          </a:xfrm>
          <a:prstGeom prst="rightArrow">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 name="Straight Connector 17"/>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1994485" y="-873501"/>
            <a:ext cx="5155029" cy="461665"/>
            <a:chOff x="1704142" y="-873501"/>
            <a:chExt cx="5155029" cy="461665"/>
          </a:xfrm>
        </p:grpSpPr>
        <p:sp>
          <p:nvSpPr>
            <p:cNvPr id="16" name="TextBox 15"/>
            <p:cNvSpPr txBox="1"/>
            <p:nvPr userDrawn="1"/>
          </p:nvSpPr>
          <p:spPr>
            <a:xfrm>
              <a:off x="2295000" y="-873501"/>
              <a:ext cx="4564171"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a:t>
              </a:r>
              <a:r>
                <a:rPr lang="en-CA" sz="2400" baseline="0" dirty="0" smtClean="0">
                  <a:solidFill>
                    <a:schemeClr val="bg1">
                      <a:lumMod val="50000"/>
                      <a:lumOff val="50000"/>
                    </a:schemeClr>
                  </a:solidFill>
                </a:rPr>
                <a:t> Full-Screen </a:t>
              </a:r>
              <a:r>
                <a:rPr lang="en-CA" sz="2400" dirty="0" smtClean="0">
                  <a:solidFill>
                    <a:schemeClr val="bg1">
                      <a:lumMod val="50000"/>
                      <a:lumOff val="50000"/>
                    </a:schemeClr>
                  </a:solidFill>
                </a:rPr>
                <a:t>Image</a:t>
              </a:r>
              <a:endParaRPr lang="en-CA" sz="2000" dirty="0" smtClean="0">
                <a:solidFill>
                  <a:schemeClr val="bg1">
                    <a:lumMod val="50000"/>
                    <a:lumOff val="50000"/>
                  </a:schemeClr>
                </a:solidFill>
              </a:endParaRPr>
            </a:p>
          </p:txBody>
        </p:sp>
        <p:sp>
          <p:nvSpPr>
            <p:cNvPr id="17" name="Rectangle 16"/>
            <p:cNvSpPr/>
            <p:nvPr userDrawn="1"/>
          </p:nvSpPr>
          <p:spPr>
            <a:xfrm>
              <a:off x="1704142"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userDrawn="1"/>
          </p:nvSpPr>
          <p:spPr>
            <a:xfrm>
              <a:off x="1744921" y="-711527"/>
              <a:ext cx="369799" cy="198000"/>
            </a:xfrm>
            <a:prstGeom prst="rect">
              <a:avLst/>
            </a:prstGeom>
            <a:solidFill>
              <a:schemeClr val="tx1">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userDrawn="1"/>
          </p:nvSpPr>
          <p:spPr>
            <a:xfrm>
              <a:off x="1704142" y="-800350"/>
              <a:ext cx="447984" cy="48412"/>
            </a:xfrm>
            <a:prstGeom prst="rect">
              <a:avLst/>
            </a:prstGeom>
            <a:solidFill>
              <a:schemeClr val="tx1">
                <a:lumMod val="50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1752564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C4AB325-1839-43C0-B011-A89A93850E0D}" type="datetimeFigureOut">
              <a:rPr lang="en-CA" smtClean="0"/>
              <a:t>2017-11-10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97022BC-22FB-4C31-A81A-4496F7C8B801}" type="slidenum">
              <a:rPr lang="en-CA" smtClean="0"/>
              <a:t>‹#›</a:t>
            </a:fld>
            <a:endParaRPr lang="en-CA"/>
          </a:p>
        </p:txBody>
      </p:sp>
      <p:sp>
        <p:nvSpPr>
          <p:cNvPr id="16" name="Rectangle 15"/>
          <p:cNvSpPr/>
          <p:nvPr userDrawn="1"/>
        </p:nvSpPr>
        <p:spPr>
          <a:xfrm>
            <a:off x="0" y="1"/>
            <a:ext cx="9144000" cy="1160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p:cNvCxnSpPr/>
          <p:nvPr userDrawn="1"/>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457200" y="2"/>
            <a:ext cx="5915000" cy="1160474"/>
          </a:xfrm>
        </p:spPr>
        <p:txBody>
          <a:bodyPr>
            <a:normAutofit/>
          </a:bodyPr>
          <a:lstStyle>
            <a:lvl1pPr algn="l">
              <a:defRPr sz="3200" b="1"/>
            </a:lvl1pPr>
          </a:lstStyle>
          <a:p>
            <a:r>
              <a:rPr lang="en-US" dirty="0" smtClean="0"/>
              <a:t>Click to edit Master title style</a:t>
            </a:r>
            <a:endParaRPr lang="en-CA" dirty="0"/>
          </a:p>
        </p:txBody>
      </p:sp>
      <p:pic>
        <p:nvPicPr>
          <p:cNvPr id="19" name="Picture 2" descr="G:\!Workgrp\Media Communications\Logos &amp; Graphics\Logos &amp; Branding\BC Sunrise Logo\BCID_H_rgb_rev.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6216" y="122079"/>
            <a:ext cx="2376264" cy="9163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2351284" y="-873501"/>
            <a:ext cx="4441431" cy="461665"/>
            <a:chOff x="2038041" y="-873501"/>
            <a:chExt cx="4441431" cy="461665"/>
          </a:xfrm>
        </p:grpSpPr>
        <p:sp>
          <p:nvSpPr>
            <p:cNvPr id="12" name="TextBox 11"/>
            <p:cNvSpPr txBox="1"/>
            <p:nvPr userDrawn="1"/>
          </p:nvSpPr>
          <p:spPr>
            <a:xfrm>
              <a:off x="2628899" y="-873501"/>
              <a:ext cx="3850573"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Two Content</a:t>
              </a:r>
              <a:endParaRPr lang="en-CA" sz="2000" dirty="0" smtClean="0">
                <a:solidFill>
                  <a:schemeClr val="bg1">
                    <a:lumMod val="50000"/>
                    <a:lumOff val="50000"/>
                  </a:schemeClr>
                </a:solidFill>
              </a:endParaRPr>
            </a:p>
          </p:txBody>
        </p:sp>
        <p:sp>
          <p:nvSpPr>
            <p:cNvPr id="13" name="Rectangle 12"/>
            <p:cNvSpPr/>
            <p:nvPr userDrawn="1"/>
          </p:nvSpPr>
          <p:spPr>
            <a:xfrm>
              <a:off x="2038041"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userDrawn="1"/>
          </p:nvSpPr>
          <p:spPr>
            <a:xfrm>
              <a:off x="2038041" y="-800350"/>
              <a:ext cx="447984" cy="48412"/>
            </a:xfrm>
            <a:prstGeom prst="rect">
              <a:avLst/>
            </a:prstGeom>
            <a:solidFill>
              <a:schemeClr val="tx1">
                <a:lumMod val="50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15" name="Straight Connector 14"/>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3" idx="2"/>
            <a:endCxn id="14" idx="2"/>
          </p:cNvCxnSpPr>
          <p:nvPr userDrawn="1"/>
        </p:nvCxnSpPr>
        <p:spPr>
          <a:xfrm flipV="1">
            <a:off x="2575276" y="-751938"/>
            <a:ext cx="0" cy="277263"/>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398231" y="-644904"/>
            <a:ext cx="126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2398231" y="-578913"/>
            <a:ext cx="126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2620996" y="-644904"/>
            <a:ext cx="126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2620996" y="-578913"/>
            <a:ext cx="126000" cy="0"/>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55914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C4AB325-1839-43C0-B011-A89A93850E0D}" type="datetimeFigureOut">
              <a:rPr lang="en-CA" smtClean="0"/>
              <a:t>2017-11-10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97022BC-22FB-4C31-A81A-4496F7C8B801}" type="slidenum">
              <a:rPr lang="en-CA" smtClean="0"/>
              <a:t>‹#›</a:t>
            </a:fld>
            <a:endParaRPr lang="en-CA"/>
          </a:p>
        </p:txBody>
      </p:sp>
      <p:sp>
        <p:nvSpPr>
          <p:cNvPr id="14" name="Rectangle 13"/>
          <p:cNvSpPr/>
          <p:nvPr userDrawn="1"/>
        </p:nvSpPr>
        <p:spPr>
          <a:xfrm>
            <a:off x="0" y="1"/>
            <a:ext cx="9144000" cy="1160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p:cNvCxnSpPr/>
          <p:nvPr userDrawn="1"/>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457200" y="2"/>
            <a:ext cx="5915000" cy="1160474"/>
          </a:xfrm>
        </p:spPr>
        <p:txBody>
          <a:bodyPr>
            <a:normAutofit/>
          </a:bodyPr>
          <a:lstStyle>
            <a:lvl1pPr algn="l">
              <a:defRPr sz="3200" b="1"/>
            </a:lvl1pPr>
          </a:lstStyle>
          <a:p>
            <a:r>
              <a:rPr lang="en-US" dirty="0" smtClean="0"/>
              <a:t>Click to edit Master title style</a:t>
            </a:r>
            <a:endParaRPr lang="en-CA" dirty="0"/>
          </a:p>
        </p:txBody>
      </p:sp>
      <p:pic>
        <p:nvPicPr>
          <p:cNvPr id="17" name="Picture 2" descr="G:\!Workgrp\Media Communications\Logos &amp; Graphics\Logos &amp; Branding\BC Sunrise Logo\BCID_H_rgb_rev.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6216" y="122079"/>
            <a:ext cx="2376264" cy="9163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userDrawn="1"/>
        </p:nvGrpSpPr>
        <p:grpSpPr>
          <a:xfrm>
            <a:off x="2351284" y="-873501"/>
            <a:ext cx="4441431" cy="461665"/>
            <a:chOff x="2038041" y="-873501"/>
            <a:chExt cx="4441431" cy="461665"/>
          </a:xfrm>
        </p:grpSpPr>
        <p:sp>
          <p:nvSpPr>
            <p:cNvPr id="18" name="TextBox 17"/>
            <p:cNvSpPr txBox="1"/>
            <p:nvPr userDrawn="1"/>
          </p:nvSpPr>
          <p:spPr>
            <a:xfrm>
              <a:off x="2628899" y="-873501"/>
              <a:ext cx="3850573"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Comparison</a:t>
              </a:r>
              <a:endParaRPr lang="en-CA" sz="2000" dirty="0" smtClean="0">
                <a:solidFill>
                  <a:schemeClr val="bg1">
                    <a:lumMod val="50000"/>
                    <a:lumOff val="50000"/>
                  </a:schemeClr>
                </a:solidFill>
              </a:endParaRPr>
            </a:p>
          </p:txBody>
        </p:sp>
        <p:sp>
          <p:nvSpPr>
            <p:cNvPr id="19" name="Rectangle 18"/>
            <p:cNvSpPr/>
            <p:nvPr userDrawn="1"/>
          </p:nvSpPr>
          <p:spPr>
            <a:xfrm>
              <a:off x="2038041"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userDrawn="1"/>
          </p:nvSpPr>
          <p:spPr>
            <a:xfrm>
              <a:off x="2038041" y="-800350"/>
              <a:ext cx="447984" cy="48412"/>
            </a:xfrm>
            <a:prstGeom prst="rect">
              <a:avLst/>
            </a:prstGeom>
            <a:solidFill>
              <a:schemeClr val="tx1">
                <a:lumMod val="50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21" name="Straight Connector 20"/>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userDrawn="1"/>
        </p:nvGrpSpPr>
        <p:grpSpPr>
          <a:xfrm>
            <a:off x="2463455" y="-689494"/>
            <a:ext cx="216603" cy="136075"/>
            <a:chOff x="2373421" y="-712870"/>
            <a:chExt cx="314460" cy="197552"/>
          </a:xfrm>
        </p:grpSpPr>
        <p:sp>
          <p:nvSpPr>
            <p:cNvPr id="33" name="Oval 32"/>
            <p:cNvSpPr/>
            <p:nvPr userDrawn="1"/>
          </p:nvSpPr>
          <p:spPr>
            <a:xfrm>
              <a:off x="2373421" y="-712870"/>
              <a:ext cx="197553" cy="197552"/>
            </a:xfrm>
            <a:prstGeom prst="ellipse">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Oval 33"/>
            <p:cNvSpPr/>
            <p:nvPr userDrawn="1"/>
          </p:nvSpPr>
          <p:spPr>
            <a:xfrm>
              <a:off x="2490329" y="-712870"/>
              <a:ext cx="197552" cy="197552"/>
            </a:xfrm>
            <a:prstGeom prst="ellipse">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96448449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4AB325-1839-43C0-B011-A89A93850E0D}" type="datetimeFigureOut">
              <a:rPr lang="en-CA" smtClean="0"/>
              <a:t>2017-11-10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97022BC-22FB-4C31-A81A-4496F7C8B801}" type="slidenum">
              <a:rPr lang="en-CA" smtClean="0"/>
              <a:t>‹#›</a:t>
            </a:fld>
            <a:endParaRPr lang="en-CA"/>
          </a:p>
        </p:txBody>
      </p:sp>
      <p:sp>
        <p:nvSpPr>
          <p:cNvPr id="9" name="Rectangle 8"/>
          <p:cNvSpPr/>
          <p:nvPr userDrawn="1"/>
        </p:nvSpPr>
        <p:spPr>
          <a:xfrm>
            <a:off x="0" y="1"/>
            <a:ext cx="9144000" cy="116047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Connector 13"/>
          <p:cNvCxnSpPr/>
          <p:nvPr userDrawn="1"/>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457200" y="2"/>
            <a:ext cx="5915000" cy="1160474"/>
          </a:xfrm>
        </p:spPr>
        <p:txBody>
          <a:bodyPr>
            <a:normAutofit/>
          </a:bodyPr>
          <a:lstStyle>
            <a:lvl1pPr algn="l">
              <a:defRPr sz="3200" b="1"/>
            </a:lvl1pPr>
          </a:lstStyle>
          <a:p>
            <a:r>
              <a:rPr lang="en-US" dirty="0" smtClean="0"/>
              <a:t>Click to edit Master title style</a:t>
            </a:r>
            <a:endParaRPr lang="en-CA" dirty="0"/>
          </a:p>
        </p:txBody>
      </p:sp>
      <p:pic>
        <p:nvPicPr>
          <p:cNvPr id="16" name="Picture 2" descr="G:\!Workgrp\Media Communications\Logos &amp; Graphics\Logos &amp; Branding\BC Sunrise Logo\BCID_H_rgb_rev.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516216" y="122079"/>
            <a:ext cx="2376264" cy="91631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userDrawn="1"/>
        </p:nvGrpSpPr>
        <p:grpSpPr>
          <a:xfrm>
            <a:off x="2548692" y="-873501"/>
            <a:ext cx="4046615" cy="461665"/>
            <a:chOff x="2038041" y="-873501"/>
            <a:chExt cx="4046615" cy="461665"/>
          </a:xfrm>
        </p:grpSpPr>
        <p:sp>
          <p:nvSpPr>
            <p:cNvPr id="11" name="TextBox 10"/>
            <p:cNvSpPr txBox="1"/>
            <p:nvPr userDrawn="1"/>
          </p:nvSpPr>
          <p:spPr>
            <a:xfrm>
              <a:off x="2628899" y="-873501"/>
              <a:ext cx="3455757"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Title Only</a:t>
              </a:r>
              <a:endParaRPr lang="en-CA" sz="2000" dirty="0" smtClean="0">
                <a:solidFill>
                  <a:schemeClr val="bg1">
                    <a:lumMod val="50000"/>
                    <a:lumOff val="50000"/>
                  </a:schemeClr>
                </a:solidFill>
              </a:endParaRPr>
            </a:p>
          </p:txBody>
        </p:sp>
        <p:sp>
          <p:nvSpPr>
            <p:cNvPr id="12" name="Rectangle 11"/>
            <p:cNvSpPr/>
            <p:nvPr userDrawn="1"/>
          </p:nvSpPr>
          <p:spPr>
            <a:xfrm>
              <a:off x="2038041"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userDrawn="1"/>
          </p:nvSpPr>
          <p:spPr>
            <a:xfrm>
              <a:off x="2038041" y="-800350"/>
              <a:ext cx="447984" cy="48412"/>
            </a:xfrm>
            <a:prstGeom prst="rect">
              <a:avLst/>
            </a:prstGeom>
            <a:solidFill>
              <a:schemeClr val="tx1">
                <a:lumMod val="50000"/>
              </a:schemeClr>
            </a:solid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17" name="Straight Connector 16"/>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33080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4AB325-1839-43C0-B011-A89A93850E0D}" type="datetimeFigureOut">
              <a:rPr lang="en-CA" smtClean="0"/>
              <a:t>2017-11-10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97022BC-22FB-4C31-A81A-4496F7C8B801}" type="slidenum">
              <a:rPr lang="en-CA" smtClean="0"/>
              <a:t>‹#›</a:t>
            </a:fld>
            <a:endParaRPr lang="en-CA"/>
          </a:p>
        </p:txBody>
      </p:sp>
      <p:grpSp>
        <p:nvGrpSpPr>
          <p:cNvPr id="5" name="Group 4"/>
          <p:cNvGrpSpPr/>
          <p:nvPr userDrawn="1"/>
        </p:nvGrpSpPr>
        <p:grpSpPr>
          <a:xfrm>
            <a:off x="2493546" y="-873501"/>
            <a:ext cx="4156908" cy="461665"/>
            <a:chOff x="2038041" y="-873501"/>
            <a:chExt cx="4156908" cy="461665"/>
          </a:xfrm>
        </p:grpSpPr>
        <p:sp>
          <p:nvSpPr>
            <p:cNvPr id="6" name="TextBox 5"/>
            <p:cNvSpPr txBox="1"/>
            <p:nvPr userDrawn="1"/>
          </p:nvSpPr>
          <p:spPr>
            <a:xfrm>
              <a:off x="2628899" y="-873501"/>
              <a:ext cx="3566050" cy="461665"/>
            </a:xfrm>
            <a:prstGeom prst="rect">
              <a:avLst/>
            </a:prstGeom>
            <a:noFill/>
            <a:ln>
              <a:noFill/>
            </a:ln>
          </p:spPr>
          <p:txBody>
            <a:bodyPr wrap="square" rtlCol="0">
              <a:spAutoFit/>
            </a:bodyPr>
            <a:lstStyle/>
            <a:p>
              <a:pPr algn="ctr"/>
              <a:r>
                <a:rPr lang="en-CA" sz="2400" b="1" dirty="0" smtClean="0">
                  <a:solidFill>
                    <a:schemeClr val="bg1">
                      <a:lumMod val="50000"/>
                      <a:lumOff val="50000"/>
                    </a:schemeClr>
                  </a:solidFill>
                </a:rPr>
                <a:t>Current Layout:</a:t>
              </a:r>
              <a:r>
                <a:rPr lang="en-CA" sz="2400" dirty="0" smtClean="0">
                  <a:solidFill>
                    <a:schemeClr val="bg1">
                      <a:lumMod val="50000"/>
                      <a:lumOff val="50000"/>
                    </a:schemeClr>
                  </a:solidFill>
                </a:rPr>
                <a:t> Blank Slide</a:t>
              </a:r>
              <a:endParaRPr lang="en-CA" sz="2000" dirty="0" smtClean="0">
                <a:solidFill>
                  <a:schemeClr val="bg1">
                    <a:lumMod val="50000"/>
                    <a:lumOff val="50000"/>
                  </a:schemeClr>
                </a:solidFill>
              </a:endParaRPr>
            </a:p>
          </p:txBody>
        </p:sp>
        <p:sp>
          <p:nvSpPr>
            <p:cNvPr id="7" name="Rectangle 6"/>
            <p:cNvSpPr/>
            <p:nvPr userDrawn="1"/>
          </p:nvSpPr>
          <p:spPr>
            <a:xfrm>
              <a:off x="2038041" y="-810663"/>
              <a:ext cx="447984" cy="335988"/>
            </a:xfrm>
            <a:prstGeom prst="rect">
              <a:avLst/>
            </a:pr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9" name="Straight Connector 8"/>
          <p:cNvCxnSpPr/>
          <p:nvPr userDrawn="1"/>
        </p:nvCxnSpPr>
        <p:spPr>
          <a:xfrm>
            <a:off x="0" y="-254000"/>
            <a:ext cx="9144000" cy="0"/>
          </a:xfrm>
          <a:prstGeom prst="line">
            <a:avLst/>
          </a:prstGeom>
          <a:ln>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3390900" y="1559982"/>
            <a:ext cx="2769254" cy="4278094"/>
          </a:xfrm>
          <a:prstGeom prst="rect">
            <a:avLst/>
          </a:prstGeom>
          <a:noFill/>
          <a:ln>
            <a:noFill/>
          </a:ln>
        </p:spPr>
        <p:txBody>
          <a:bodyPr wrap="square" rtlCol="0">
            <a:spAutoFit/>
          </a:bodyPr>
          <a:lstStyle/>
          <a:p>
            <a:pPr marL="0" indent="0">
              <a:buFont typeface="Arial" panose="020B0604020202020204" pitchFamily="34" charset="0"/>
              <a:buNone/>
            </a:pPr>
            <a:r>
              <a:rPr lang="en-CA" sz="1600" b="1" dirty="0" smtClean="0">
                <a:solidFill>
                  <a:schemeClr val="tx1">
                    <a:lumMod val="50000"/>
                  </a:schemeClr>
                </a:solidFill>
              </a:rPr>
              <a:t>Maintain</a:t>
            </a:r>
            <a:r>
              <a:rPr lang="en-CA" sz="1600" b="1" baseline="0" dirty="0" smtClean="0">
                <a:solidFill>
                  <a:schemeClr val="tx1">
                    <a:lumMod val="50000"/>
                  </a:schemeClr>
                </a:solidFill>
              </a:rPr>
              <a:t> the Government of British Columbia branding!</a:t>
            </a:r>
            <a:endParaRPr lang="en-CA" sz="1600" b="1" dirty="0" smtClean="0">
              <a:solidFill>
                <a:schemeClr val="tx1">
                  <a:lumMod val="50000"/>
                </a:schemeClr>
              </a:solidFill>
            </a:endParaRPr>
          </a:p>
          <a:p>
            <a:pPr marL="0" indent="0">
              <a:buFont typeface="Arial" panose="020B0604020202020204" pitchFamily="34" charset="0"/>
              <a:buNone/>
            </a:pPr>
            <a:endParaRPr lang="en-CA" sz="1600" dirty="0" smtClean="0">
              <a:solidFill>
                <a:schemeClr val="tx1">
                  <a:lumMod val="50000"/>
                </a:schemeClr>
              </a:solidFill>
            </a:endParaRPr>
          </a:p>
          <a:p>
            <a:pPr marL="0" indent="0">
              <a:buFont typeface="Arial" panose="020B0604020202020204" pitchFamily="34" charset="0"/>
              <a:buNone/>
            </a:pPr>
            <a:r>
              <a:rPr lang="en-CA" sz="1600" dirty="0" smtClean="0">
                <a:solidFill>
                  <a:schemeClr val="tx1">
                    <a:lumMod val="50000"/>
                  </a:schemeClr>
                </a:solidFill>
              </a:rPr>
              <a:t>By using this “Blank Slide” layout, you have complete freedom over every</a:t>
            </a:r>
            <a:r>
              <a:rPr lang="en-CA" sz="1600" baseline="0" dirty="0" smtClean="0">
                <a:solidFill>
                  <a:schemeClr val="tx1">
                    <a:lumMod val="50000"/>
                  </a:schemeClr>
                </a:solidFill>
              </a:rPr>
              <a:t> design element on this slide. That said, i</a:t>
            </a:r>
            <a:r>
              <a:rPr lang="en-CA" sz="1600" dirty="0" smtClean="0">
                <a:solidFill>
                  <a:schemeClr val="tx1">
                    <a:lumMod val="50000"/>
                  </a:schemeClr>
                </a:solidFill>
              </a:rPr>
              <a:t>f</a:t>
            </a:r>
            <a:r>
              <a:rPr lang="en-CA" sz="1600" baseline="0" dirty="0" smtClean="0">
                <a:solidFill>
                  <a:schemeClr val="tx1">
                    <a:lumMod val="50000"/>
                  </a:schemeClr>
                </a:solidFill>
              </a:rPr>
              <a:t> possible, try to incorporate the BC “sunrise” logo </a:t>
            </a:r>
            <a:r>
              <a:rPr lang="en-CA" sz="1600" i="1" baseline="0" dirty="0" smtClean="0">
                <a:solidFill>
                  <a:schemeClr val="tx1">
                    <a:lumMod val="50000"/>
                  </a:schemeClr>
                </a:solidFill>
              </a:rPr>
              <a:t>somewhere</a:t>
            </a:r>
            <a:r>
              <a:rPr lang="en-CA" sz="1600" baseline="0" dirty="0" smtClean="0">
                <a:solidFill>
                  <a:schemeClr val="tx1">
                    <a:lumMod val="50000"/>
                  </a:schemeClr>
                </a:solidFill>
              </a:rPr>
              <a:t> in this slide. It’s not absolutely necessary (e.g. if your intent is to use this slide to display a full-screen map or technical graphic), but as a general rule it’s ideal to maintain the brand’s presence throughout your presentation. </a:t>
            </a:r>
          </a:p>
        </p:txBody>
      </p:sp>
    </p:spTree>
    <p:extLst>
      <p:ext uri="{BB962C8B-B14F-4D97-AF65-F5344CB8AC3E}">
        <p14:creationId xmlns:p14="http://schemas.microsoft.com/office/powerpoint/2010/main" val="217060593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100000">
              <a:schemeClr val="bg2">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AB325-1839-43C0-B011-A89A93850E0D}" type="datetimeFigureOut">
              <a:rPr lang="en-CA" smtClean="0"/>
              <a:t>2017-11-10</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022BC-22FB-4C31-A81A-4496F7C8B801}" type="slidenum">
              <a:rPr lang="en-CA" smtClean="0"/>
              <a:t>‹#›</a:t>
            </a:fld>
            <a:endParaRPr lang="en-CA"/>
          </a:p>
        </p:txBody>
      </p:sp>
      <p:sp>
        <p:nvSpPr>
          <p:cNvPr id="7" name="TextBox 6"/>
          <p:cNvSpPr txBox="1"/>
          <p:nvPr userDrawn="1"/>
        </p:nvSpPr>
        <p:spPr>
          <a:xfrm>
            <a:off x="0" y="7080324"/>
            <a:ext cx="9144000" cy="338554"/>
          </a:xfrm>
          <a:prstGeom prst="rect">
            <a:avLst/>
          </a:prstGeom>
          <a:noFill/>
          <a:ln>
            <a:noFill/>
          </a:ln>
        </p:spPr>
        <p:txBody>
          <a:bodyPr wrap="square" rtlCol="0">
            <a:spAutoFit/>
          </a:bodyPr>
          <a:lstStyle/>
          <a:p>
            <a:pPr algn="ctr"/>
            <a:r>
              <a:rPr lang="en-CA" sz="1600" dirty="0" smtClean="0">
                <a:solidFill>
                  <a:schemeClr val="tx1">
                    <a:lumMod val="50000"/>
                  </a:schemeClr>
                </a:solidFill>
              </a:rPr>
              <a:t>Template by </a:t>
            </a:r>
            <a:r>
              <a:rPr lang="en-CA" sz="1600" b="1" dirty="0" smtClean="0">
                <a:solidFill>
                  <a:schemeClr val="tx1">
                    <a:lumMod val="50000"/>
                  </a:schemeClr>
                </a:solidFill>
              </a:rPr>
              <a:t>Ryan Turcot</a:t>
            </a:r>
            <a:r>
              <a:rPr lang="en-CA" sz="1600" dirty="0" smtClean="0">
                <a:solidFill>
                  <a:schemeClr val="tx1">
                    <a:lumMod val="50000"/>
                  </a:schemeClr>
                </a:solidFill>
              </a:rPr>
              <a:t> for use by Government of British Columbia staff.</a:t>
            </a:r>
            <a:endParaRPr lang="en-CA" sz="1400" dirty="0" smtClean="0">
              <a:solidFill>
                <a:schemeClr val="tx1">
                  <a:lumMod val="50000"/>
                </a:schemeClr>
              </a:solidFill>
            </a:endParaRPr>
          </a:p>
        </p:txBody>
      </p:sp>
    </p:spTree>
    <p:extLst>
      <p:ext uri="{BB962C8B-B14F-4D97-AF65-F5344CB8AC3E}">
        <p14:creationId xmlns:p14="http://schemas.microsoft.com/office/powerpoint/2010/main" val="26242223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70" r:id="rId5"/>
    <p:sldLayoutId id="2147483664" r:id="rId6"/>
    <p:sldLayoutId id="2147483665" r:id="rId7"/>
    <p:sldLayoutId id="2147483666" r:id="rId8"/>
    <p:sldLayoutId id="2147483667"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53952" y="5445224"/>
            <a:ext cx="6550496" cy="7475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dirty="0" smtClean="0">
                <a:solidFill>
                  <a:sysClr val="window" lastClr="FFFFFF"/>
                </a:solidFill>
                <a:latin typeface="Calibri"/>
              </a:rPr>
              <a:t>2017 Wildfire Season Summary</a:t>
            </a:r>
            <a:endParaRPr kumimoji="0" lang="en-CA" sz="3600" b="0" i="0" u="none" strike="noStrike" kern="1200" cap="none" spc="0" normalizeH="0" baseline="0" noProof="0" dirty="0">
              <a:ln>
                <a:noFill/>
              </a:ln>
              <a:solidFill>
                <a:sysClr val="window" lastClr="FFFFFF"/>
              </a:solidFill>
              <a:effectLst/>
              <a:uLnTx/>
              <a:uFillTx/>
              <a:latin typeface="Calibri"/>
              <a:ea typeface="+mj-ea"/>
              <a:cs typeface="+mj-cs"/>
            </a:endParaRPr>
          </a:p>
        </p:txBody>
      </p:sp>
      <p:sp>
        <p:nvSpPr>
          <p:cNvPr id="5" name="Subtitle 2"/>
          <p:cNvSpPr txBox="1">
            <a:spLocks/>
          </p:cNvSpPr>
          <p:nvPr/>
        </p:nvSpPr>
        <p:spPr>
          <a:xfrm>
            <a:off x="2051720" y="6098282"/>
            <a:ext cx="6554258" cy="5536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CA" sz="2400" noProof="0" dirty="0" smtClean="0">
                <a:solidFill>
                  <a:sysClr val="window" lastClr="FFFFFF"/>
                </a:solidFill>
                <a:latin typeface="Calibri"/>
              </a:rPr>
              <a:t>November 6, 2017</a:t>
            </a:r>
            <a:endParaRPr kumimoji="0" lang="en-CA" sz="2400" b="0"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3" name="Picture Placeholder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94085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July 6-8: the turning point</a:t>
            </a:r>
            <a:endParaRPr lang="en-CA" dirty="0"/>
          </a:p>
        </p:txBody>
      </p:sp>
      <p:cxnSp>
        <p:nvCxnSpPr>
          <p:cNvPr id="4" name="Straight Connector 3"/>
          <p:cNvCxnSpPr/>
          <p:nvPr/>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469776" y="1412776"/>
            <a:ext cx="8278688" cy="999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600" dirty="0" smtClean="0"/>
              <a:t>The 2017 season was relatively calm until July 6. Over 220 fires started between July 6 and July 8.</a:t>
            </a:r>
            <a:endParaRPr lang="en-CA" sz="2600" dirty="0"/>
          </a:p>
        </p:txBody>
      </p:sp>
      <p:graphicFrame>
        <p:nvGraphicFramePr>
          <p:cNvPr id="6" name="Chart 5"/>
          <p:cNvGraphicFramePr>
            <a:graphicFrameLocks noGrp="1"/>
          </p:cNvGraphicFramePr>
          <p:nvPr>
            <p:extLst>
              <p:ext uri="{D42A27DB-BD31-4B8C-83A1-F6EECF244321}">
                <p14:modId xmlns:p14="http://schemas.microsoft.com/office/powerpoint/2010/main" val="3490443031"/>
              </p:ext>
            </p:extLst>
          </p:nvPr>
        </p:nvGraphicFramePr>
        <p:xfrm>
          <a:off x="239549" y="2564904"/>
          <a:ext cx="8292891"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ular Callout 6"/>
          <p:cNvSpPr/>
          <p:nvPr/>
        </p:nvSpPr>
        <p:spPr>
          <a:xfrm>
            <a:off x="4211959" y="2852936"/>
            <a:ext cx="611021" cy="288032"/>
          </a:xfrm>
          <a:prstGeom prst="wedgeRectCallout">
            <a:avLst>
              <a:gd name="adj1" fmla="val 50060"/>
              <a:gd name="adj2" fmla="val 72559"/>
            </a:avLst>
          </a:prstGeom>
          <a:solidFill>
            <a:schemeClr val="accent1">
              <a:lumMod val="40000"/>
              <a:lumOff val="60000"/>
              <a:alpha val="25098"/>
            </a:schemeClr>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July 7</a:t>
            </a:r>
            <a:endParaRPr lang="en-CA" sz="1400" b="1" dirty="0">
              <a:solidFill>
                <a:schemeClr val="tx1"/>
              </a:solidFill>
            </a:endParaRPr>
          </a:p>
        </p:txBody>
      </p:sp>
      <p:sp>
        <p:nvSpPr>
          <p:cNvPr id="8" name="Rectangular Callout 7"/>
          <p:cNvSpPr/>
          <p:nvPr/>
        </p:nvSpPr>
        <p:spPr>
          <a:xfrm>
            <a:off x="5076056" y="3356992"/>
            <a:ext cx="611021" cy="288032"/>
          </a:xfrm>
          <a:prstGeom prst="wedgeRectCallout">
            <a:avLst>
              <a:gd name="adj1" fmla="val -76001"/>
              <a:gd name="adj2" fmla="val 50953"/>
            </a:avLst>
          </a:prstGeom>
          <a:solidFill>
            <a:schemeClr val="accent1">
              <a:lumMod val="40000"/>
              <a:lumOff val="60000"/>
              <a:alpha val="25098"/>
            </a:schemeClr>
          </a:solidFill>
          <a:ln w="63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smtClean="0">
                <a:solidFill>
                  <a:schemeClr val="tx1"/>
                </a:solidFill>
              </a:rPr>
              <a:t>July 8</a:t>
            </a:r>
            <a:endParaRPr lang="en-CA" sz="1400" b="1" dirty="0">
              <a:solidFill>
                <a:schemeClr val="tx1"/>
              </a:solidFill>
            </a:endParaRPr>
          </a:p>
        </p:txBody>
      </p:sp>
    </p:spTree>
    <p:extLst>
      <p:ext uri="{BB962C8B-B14F-4D97-AF65-F5344CB8AC3E}">
        <p14:creationId xmlns:p14="http://schemas.microsoft.com/office/powerpoint/2010/main" val="3055323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8696772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a:bodyPr>
          <a:lstStyle/>
          <a:p>
            <a:r>
              <a:rPr lang="en-CA" sz="2800" dirty="0" smtClean="0"/>
              <a:t>Cumulative Hectares Burned by Date</a:t>
            </a:r>
            <a:endParaRPr lang="en-CA" sz="2800" dirty="0"/>
          </a:p>
        </p:txBody>
      </p:sp>
    </p:spTree>
    <p:extLst>
      <p:ext uri="{BB962C8B-B14F-4D97-AF65-F5344CB8AC3E}">
        <p14:creationId xmlns:p14="http://schemas.microsoft.com/office/powerpoint/2010/main" val="58847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1160475"/>
            <a:ext cx="9144000" cy="0"/>
          </a:xfrm>
          <a:prstGeom prst="line">
            <a:avLst/>
          </a:prstGeom>
          <a:ln w="95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34" r="4326" b="9705"/>
          <a:stretch/>
        </p:blipFill>
        <p:spPr>
          <a:xfrm>
            <a:off x="798651" y="1289671"/>
            <a:ext cx="7535122" cy="5409004"/>
          </a:xfrm>
          <a:prstGeom prst="rect">
            <a:avLst/>
          </a:prstGeom>
        </p:spPr>
      </p:pic>
      <p:sp>
        <p:nvSpPr>
          <p:cNvPr id="13" name="Title 2"/>
          <p:cNvSpPr txBox="1">
            <a:spLocks/>
          </p:cNvSpPr>
          <p:nvPr/>
        </p:nvSpPr>
        <p:spPr>
          <a:xfrm>
            <a:off x="548214" y="25081"/>
            <a:ext cx="5915000" cy="116047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CA" dirty="0" smtClean="0"/>
              <a:t>July 6-8: the turning point</a:t>
            </a:r>
            <a:br>
              <a:rPr lang="en-CA" dirty="0" smtClean="0"/>
            </a:br>
            <a:r>
              <a:rPr lang="en-CA" sz="2400" dirty="0" smtClean="0">
                <a:solidFill>
                  <a:srgbClr val="FFC000"/>
                </a:solidFill>
              </a:rPr>
              <a:t>Dispatch map on July 7, 2017</a:t>
            </a:r>
            <a:endParaRPr lang="en-CA" dirty="0"/>
          </a:p>
        </p:txBody>
      </p:sp>
    </p:spTree>
    <p:extLst>
      <p:ext uri="{BB962C8B-B14F-4D97-AF65-F5344CB8AC3E}">
        <p14:creationId xmlns:p14="http://schemas.microsoft.com/office/powerpoint/2010/main" val="2457675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July 6-8: the turning </a:t>
            </a:r>
            <a:r>
              <a:rPr lang="en-CA" dirty="0" smtClean="0"/>
              <a:t>point</a:t>
            </a:r>
            <a:br>
              <a:rPr lang="en-CA" dirty="0" smtClean="0"/>
            </a:br>
            <a:r>
              <a:rPr lang="en-CA" sz="2400" dirty="0" smtClean="0">
                <a:solidFill>
                  <a:srgbClr val="FFC000"/>
                </a:solidFill>
              </a:rPr>
              <a:t>Build Up Index (BUI) Records</a:t>
            </a:r>
            <a:endParaRPr lang="en-CA" dirty="0">
              <a:solidFill>
                <a:srgbClr val="FFC000"/>
              </a:solidFill>
            </a:endParaRPr>
          </a:p>
        </p:txBody>
      </p:sp>
      <p:pic>
        <p:nvPicPr>
          <p:cNvPr id="5" name="Picture 1" descr="http://wmbappreportsp1.nrs.gov.bc.ca/ReportServer/Reserved.ReportViewerWebControl.axd?ExecutionID=2raejmfanhwiql55d2h2mh45&amp;Culture=4105&amp;CultureOverrides=False&amp;UICulture=9&amp;UICultureOverrides=False&amp;ReportStack=1&amp;ControlID=cb37c8d477c5482aa00400d99b16b6b0&amp;OpType=ReportImage&amp;IterationId=2869f8ac90624d6cad331387478f82b4&amp;StreamID=C_16iT0R0x0T0_1"/>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391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July 6-8: the turning </a:t>
            </a:r>
            <a:r>
              <a:rPr lang="en-CA" dirty="0" smtClean="0"/>
              <a:t>point</a:t>
            </a:r>
            <a:br>
              <a:rPr lang="en-CA" dirty="0" smtClean="0"/>
            </a:br>
            <a:r>
              <a:rPr lang="en-CA" sz="2400" dirty="0" smtClean="0">
                <a:solidFill>
                  <a:srgbClr val="FFC000"/>
                </a:solidFill>
              </a:rPr>
              <a:t>Widespread Cariboo lightning strikes</a:t>
            </a:r>
            <a:endParaRPr lang="en-CA" dirty="0"/>
          </a:p>
        </p:txBody>
      </p:sp>
      <p:pic>
        <p:nvPicPr>
          <p:cNvPr id="5" name="Picture Placeholder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93036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a:t>July 6-8: the turning </a:t>
            </a:r>
            <a:r>
              <a:rPr lang="en-CA" dirty="0" smtClean="0"/>
              <a:t>point</a:t>
            </a:r>
            <a:br>
              <a:rPr lang="en-CA" dirty="0" smtClean="0"/>
            </a:br>
            <a:r>
              <a:rPr lang="en-CA" sz="2400" dirty="0" smtClean="0">
                <a:solidFill>
                  <a:srgbClr val="FFC000"/>
                </a:solidFill>
              </a:rPr>
              <a:t>Williams Lake Airport</a:t>
            </a:r>
            <a:endParaRPr lang="en-CA" dirty="0"/>
          </a:p>
        </p:txBody>
      </p:sp>
      <p:pic>
        <p:nvPicPr>
          <p:cNvPr id="4" name="Picture Placeholder 3"/>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89262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smtClean="0"/>
              <a:t>Elephant Hill Wildfire</a:t>
            </a:r>
            <a:endParaRPr lang="en-CA" dirty="0">
              <a:solidFill>
                <a:srgbClr val="FFC000"/>
              </a:solidFill>
            </a:endParaRPr>
          </a:p>
        </p:txBody>
      </p:sp>
      <p:pic>
        <p:nvPicPr>
          <p:cNvPr id="4" name="Picture Placeholder 3"/>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18557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smtClean="0">
                <a:solidFill>
                  <a:prstClr val="white"/>
                </a:solidFill>
              </a:rPr>
              <a:t>Cariboo wildfires</a:t>
            </a:r>
            <a:endParaRPr lang="en-CA" dirty="0"/>
          </a:p>
        </p:txBody>
      </p:sp>
      <p:pic>
        <p:nvPicPr>
          <p:cNvPr id="5122" name="Picture 2" descr="I:\Information - Media\2017\Perimeter Maps\Cariboo Fires.JPG"/>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878286" y="5217145"/>
            <a:ext cx="2844799" cy="733663"/>
          </a:xfrm>
          <a:prstGeom prst="leftArrow">
            <a:avLst/>
          </a:prstGeom>
          <a:solidFill>
            <a:srgbClr val="FFFFFF">
              <a:alpha val="74902"/>
            </a:srgbClr>
          </a:solidFill>
          <a:ln>
            <a:solidFill>
              <a:schemeClr val="bg1"/>
            </a:solidFill>
          </a:ln>
        </p:spPr>
        <p:txBody>
          <a:bodyPr wrap="square" rtlCol="0">
            <a:spAutoFit/>
          </a:bodyPr>
          <a:lstStyle/>
          <a:p>
            <a:pPr algn="ctr"/>
            <a:r>
              <a:rPr lang="en-CA" dirty="0" smtClean="0">
                <a:solidFill>
                  <a:schemeClr val="bg1"/>
                </a:solidFill>
              </a:rPr>
              <a:t>Hanceville-Riske Creek fire</a:t>
            </a:r>
            <a:endParaRPr lang="en-CA" dirty="0">
              <a:solidFill>
                <a:schemeClr val="bg1"/>
              </a:solidFill>
            </a:endParaRPr>
          </a:p>
        </p:txBody>
      </p:sp>
      <p:sp>
        <p:nvSpPr>
          <p:cNvPr id="7" name="TextBox 6"/>
          <p:cNvSpPr txBox="1"/>
          <p:nvPr/>
        </p:nvSpPr>
        <p:spPr>
          <a:xfrm>
            <a:off x="4325259" y="2938403"/>
            <a:ext cx="1669142" cy="733663"/>
          </a:xfrm>
          <a:prstGeom prst="leftArrow">
            <a:avLst/>
          </a:prstGeom>
          <a:solidFill>
            <a:srgbClr val="FFFFFF">
              <a:alpha val="74902"/>
            </a:srgbClr>
          </a:solidFill>
          <a:ln>
            <a:solidFill>
              <a:schemeClr val="bg1"/>
            </a:solidFill>
          </a:ln>
        </p:spPr>
        <p:txBody>
          <a:bodyPr wrap="square" rtlCol="0">
            <a:spAutoFit/>
          </a:bodyPr>
          <a:lstStyle/>
          <a:p>
            <a:pPr algn="ctr"/>
            <a:r>
              <a:rPr lang="en-CA" dirty="0" smtClean="0">
                <a:solidFill>
                  <a:schemeClr val="bg1"/>
                </a:solidFill>
              </a:rPr>
              <a:t>Plateau fire</a:t>
            </a:r>
            <a:endParaRPr lang="en-CA" dirty="0">
              <a:solidFill>
                <a:schemeClr val="bg1"/>
              </a:solidFill>
            </a:endParaRPr>
          </a:p>
        </p:txBody>
      </p:sp>
    </p:spTree>
    <p:extLst>
      <p:ext uri="{BB962C8B-B14F-4D97-AF65-F5344CB8AC3E}">
        <p14:creationId xmlns:p14="http://schemas.microsoft.com/office/powerpoint/2010/main" val="3262876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sz="2800" dirty="0" smtClean="0">
                <a:solidFill>
                  <a:prstClr val="white"/>
                </a:solidFill>
              </a:rPr>
              <a:t>Southeast / Southern Interior wildfires</a:t>
            </a:r>
            <a:endParaRPr lang="en-CA" sz="2800" dirty="0"/>
          </a:p>
        </p:txBody>
      </p:sp>
      <p:pic>
        <p:nvPicPr>
          <p:cNvPr id="5" name="Picture Placeholder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57738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CA" dirty="0" smtClean="0">
                <a:solidFill>
                  <a:prstClr val="white"/>
                </a:solidFill>
              </a:rPr>
              <a:t>Largest wildfires on record</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204919445"/>
              </p:ext>
            </p:extLst>
          </p:nvPr>
        </p:nvGraphicFramePr>
        <p:xfrm>
          <a:off x="624115" y="1666716"/>
          <a:ext cx="8011884" cy="4500118"/>
        </p:xfrm>
        <a:graphic>
          <a:graphicData uri="http://schemas.openxmlformats.org/drawingml/2006/table">
            <a:tbl>
              <a:tblPr>
                <a:tableStyleId>{BC89EF96-8CEA-46FF-86C4-4CE0E7609802}</a:tableStyleId>
              </a:tblPr>
              <a:tblGrid>
                <a:gridCol w="899208"/>
                <a:gridCol w="1510795"/>
                <a:gridCol w="2983171"/>
                <a:gridCol w="1283396"/>
                <a:gridCol w="1335314"/>
              </a:tblGrid>
              <a:tr h="462280">
                <a:tc>
                  <a:txBody>
                    <a:bodyPr/>
                    <a:lstStyle/>
                    <a:p>
                      <a:pPr algn="ctr" fontAlgn="ctr">
                        <a:lnSpc>
                          <a:spcPct val="115000"/>
                        </a:lnSpc>
                        <a:spcAft>
                          <a:spcPts val="0"/>
                        </a:spcAft>
                      </a:pPr>
                      <a:r>
                        <a:rPr lang="en-CA" sz="1400" b="1" kern="1200" dirty="0">
                          <a:effectLst/>
                        </a:rPr>
                        <a:t>No.</a:t>
                      </a:r>
                      <a:endParaRPr lang="en-CA" sz="1800" b="1" dirty="0">
                        <a:effectLst/>
                        <a:latin typeface="Calibri"/>
                        <a:ea typeface="Calibri"/>
                        <a:cs typeface="Times New Roman"/>
                      </a:endParaRPr>
                    </a:p>
                  </a:txBody>
                  <a:tcPr marL="0" marR="0" marT="0" marB="0" anchor="ctr">
                    <a:solidFill>
                      <a:schemeClr val="bg2">
                        <a:lumMod val="50000"/>
                      </a:schemeClr>
                    </a:solidFill>
                  </a:tcPr>
                </a:tc>
                <a:tc>
                  <a:txBody>
                    <a:bodyPr/>
                    <a:lstStyle/>
                    <a:p>
                      <a:pPr algn="ctr" fontAlgn="ctr">
                        <a:lnSpc>
                          <a:spcPct val="115000"/>
                        </a:lnSpc>
                        <a:spcAft>
                          <a:spcPts val="0"/>
                        </a:spcAft>
                      </a:pPr>
                      <a:r>
                        <a:rPr lang="en-CA" sz="1400" b="1" kern="1200">
                          <a:effectLst/>
                        </a:rPr>
                        <a:t>Year</a:t>
                      </a:r>
                      <a:endParaRPr lang="en-CA" sz="1800" b="1">
                        <a:effectLst/>
                        <a:latin typeface="Calibri"/>
                        <a:ea typeface="Calibri"/>
                        <a:cs typeface="Times New Roman"/>
                      </a:endParaRPr>
                    </a:p>
                  </a:txBody>
                  <a:tcPr marL="0" marR="0" marT="0" marB="0" anchor="ctr">
                    <a:solidFill>
                      <a:schemeClr val="bg2">
                        <a:lumMod val="50000"/>
                      </a:schemeClr>
                    </a:solidFill>
                  </a:tcPr>
                </a:tc>
                <a:tc>
                  <a:txBody>
                    <a:bodyPr/>
                    <a:lstStyle/>
                    <a:p>
                      <a:pPr algn="ctr" fontAlgn="ctr">
                        <a:lnSpc>
                          <a:spcPct val="115000"/>
                        </a:lnSpc>
                        <a:spcAft>
                          <a:spcPts val="0"/>
                        </a:spcAft>
                      </a:pPr>
                      <a:r>
                        <a:rPr lang="en-CA" sz="1400" b="1" kern="1200" dirty="0">
                          <a:effectLst/>
                        </a:rPr>
                        <a:t>Name of Fire</a:t>
                      </a:r>
                      <a:endParaRPr lang="en-CA" sz="1800" b="1" dirty="0">
                        <a:effectLst/>
                        <a:latin typeface="Calibri"/>
                        <a:ea typeface="Calibri"/>
                        <a:cs typeface="Times New Roman"/>
                      </a:endParaRPr>
                    </a:p>
                  </a:txBody>
                  <a:tcPr marL="9525" marR="9525" marT="9525" marB="0" anchor="ctr">
                    <a:solidFill>
                      <a:schemeClr val="bg2">
                        <a:lumMod val="50000"/>
                      </a:schemeClr>
                    </a:solidFill>
                  </a:tcPr>
                </a:tc>
                <a:tc>
                  <a:txBody>
                    <a:bodyPr/>
                    <a:lstStyle/>
                    <a:p>
                      <a:pPr algn="ctr" fontAlgn="ctr">
                        <a:lnSpc>
                          <a:spcPct val="115000"/>
                        </a:lnSpc>
                        <a:spcAft>
                          <a:spcPts val="0"/>
                        </a:spcAft>
                      </a:pPr>
                      <a:r>
                        <a:rPr lang="en-CA" sz="1400" b="1" kern="1200">
                          <a:effectLst/>
                        </a:rPr>
                        <a:t>Size (ha)</a:t>
                      </a:r>
                      <a:endParaRPr lang="en-CA" sz="1800" b="1">
                        <a:effectLst/>
                        <a:latin typeface="Calibri"/>
                        <a:ea typeface="Calibri"/>
                        <a:cs typeface="Times New Roman"/>
                      </a:endParaRPr>
                    </a:p>
                  </a:txBody>
                  <a:tcPr marL="9525" marR="9525" marT="9525" marB="0" anchor="ctr">
                    <a:solidFill>
                      <a:schemeClr val="bg2">
                        <a:lumMod val="50000"/>
                      </a:schemeClr>
                    </a:solidFill>
                  </a:tcPr>
                </a:tc>
                <a:tc>
                  <a:txBody>
                    <a:bodyPr/>
                    <a:lstStyle/>
                    <a:p>
                      <a:pPr algn="ctr" fontAlgn="ctr">
                        <a:lnSpc>
                          <a:spcPct val="115000"/>
                        </a:lnSpc>
                        <a:spcAft>
                          <a:spcPts val="0"/>
                        </a:spcAft>
                      </a:pPr>
                      <a:r>
                        <a:rPr lang="en-CA" sz="1400" b="1" kern="1200" dirty="0">
                          <a:effectLst/>
                        </a:rPr>
                        <a:t>Cause</a:t>
                      </a:r>
                      <a:endParaRPr lang="en-CA" sz="1800" b="1" dirty="0">
                        <a:effectLst/>
                        <a:latin typeface="Calibri"/>
                        <a:ea typeface="Calibri"/>
                        <a:cs typeface="Times New Roman"/>
                      </a:endParaRPr>
                    </a:p>
                  </a:txBody>
                  <a:tcPr marL="9525" marR="9525" marT="9525" marB="0" anchor="ctr">
                    <a:solidFill>
                      <a:schemeClr val="bg2">
                        <a:lumMod val="50000"/>
                      </a:schemeClr>
                    </a:solidFill>
                  </a:tcPr>
                </a:tc>
              </a:tr>
              <a:tr h="393065">
                <a:tc>
                  <a:txBody>
                    <a:bodyPr/>
                    <a:lstStyle/>
                    <a:p>
                      <a:pPr algn="ctr" fontAlgn="ctr">
                        <a:lnSpc>
                          <a:spcPct val="115000"/>
                        </a:lnSpc>
                        <a:spcAft>
                          <a:spcPts val="0"/>
                        </a:spcAft>
                      </a:pPr>
                      <a:r>
                        <a:rPr lang="en-CA" sz="1400" kern="1200" dirty="0">
                          <a:effectLst/>
                        </a:rPr>
                        <a:t>1</a:t>
                      </a:r>
                      <a:endParaRPr lang="en-CA" sz="1800" dirty="0">
                        <a:effectLst/>
                        <a:latin typeface="Calibri"/>
                        <a:ea typeface="Calibri"/>
                        <a:cs typeface="Times New Roman"/>
                      </a:endParaRPr>
                    </a:p>
                  </a:txBody>
                  <a:tcPr marL="0" marR="0" marT="0" marB="0" anchor="ctr">
                    <a:solidFill>
                      <a:srgbClr val="FFC000">
                        <a:alpha val="38824"/>
                      </a:srgbClr>
                    </a:solidFill>
                  </a:tcPr>
                </a:tc>
                <a:tc>
                  <a:txBody>
                    <a:bodyPr/>
                    <a:lstStyle/>
                    <a:p>
                      <a:pPr algn="ctr" fontAlgn="ctr">
                        <a:lnSpc>
                          <a:spcPct val="115000"/>
                        </a:lnSpc>
                        <a:spcAft>
                          <a:spcPts val="0"/>
                        </a:spcAft>
                      </a:pPr>
                      <a:r>
                        <a:rPr lang="en-CA" sz="1400" kern="1200" dirty="0">
                          <a:effectLst/>
                        </a:rPr>
                        <a:t>2017</a:t>
                      </a:r>
                      <a:endParaRPr lang="en-CA" sz="1800" dirty="0">
                        <a:effectLst/>
                        <a:latin typeface="Calibri"/>
                        <a:ea typeface="Calibri"/>
                        <a:cs typeface="Times New Roman"/>
                      </a:endParaRPr>
                    </a:p>
                  </a:txBody>
                  <a:tcPr marL="0" marR="0" marT="0" marB="0" anchor="ctr">
                    <a:solidFill>
                      <a:srgbClr val="FFC000">
                        <a:alpha val="38824"/>
                      </a:srgbClr>
                    </a:solidFill>
                  </a:tcPr>
                </a:tc>
                <a:tc>
                  <a:txBody>
                    <a:bodyPr/>
                    <a:lstStyle/>
                    <a:p>
                      <a:pPr fontAlgn="ctr">
                        <a:lnSpc>
                          <a:spcPct val="115000"/>
                        </a:lnSpc>
                        <a:spcAft>
                          <a:spcPts val="0"/>
                        </a:spcAft>
                      </a:pPr>
                      <a:r>
                        <a:rPr lang="en-CA" sz="1400" kern="1200" dirty="0">
                          <a:effectLst/>
                        </a:rPr>
                        <a:t>Plateau Fire</a:t>
                      </a:r>
                      <a:endParaRPr lang="en-CA" sz="1800" dirty="0">
                        <a:effectLst/>
                        <a:latin typeface="Calibri"/>
                        <a:ea typeface="Calibri"/>
                        <a:cs typeface="Times New Roman"/>
                      </a:endParaRPr>
                    </a:p>
                  </a:txBody>
                  <a:tcPr marL="9525" marR="9525" marT="9525" marB="0" anchor="ctr">
                    <a:solidFill>
                      <a:srgbClr val="FFC000">
                        <a:alpha val="38824"/>
                      </a:srgbClr>
                    </a:solidFill>
                  </a:tcPr>
                </a:tc>
                <a:tc>
                  <a:txBody>
                    <a:bodyPr/>
                    <a:lstStyle/>
                    <a:p>
                      <a:pPr algn="ctr" fontAlgn="ctr">
                        <a:lnSpc>
                          <a:spcPct val="115000"/>
                        </a:lnSpc>
                        <a:spcAft>
                          <a:spcPts val="0"/>
                        </a:spcAft>
                      </a:pPr>
                      <a:r>
                        <a:rPr lang="en-CA" sz="1400" kern="1200" dirty="0">
                          <a:effectLst/>
                        </a:rPr>
                        <a:t>521,012</a:t>
                      </a:r>
                      <a:endParaRPr lang="en-CA" sz="1800" dirty="0">
                        <a:effectLst/>
                        <a:latin typeface="Calibri"/>
                        <a:ea typeface="Calibri"/>
                        <a:cs typeface="Times New Roman"/>
                      </a:endParaRPr>
                    </a:p>
                  </a:txBody>
                  <a:tcPr marL="9525" marR="9525" marT="9525" marB="0" anchor="ctr">
                    <a:solidFill>
                      <a:srgbClr val="FFC000">
                        <a:alpha val="38824"/>
                      </a:srgbClr>
                    </a:solidFill>
                  </a:tcPr>
                </a:tc>
                <a:tc>
                  <a:txBody>
                    <a:bodyPr/>
                    <a:lstStyle/>
                    <a:p>
                      <a:pPr algn="ctr" fontAlgn="ctr">
                        <a:lnSpc>
                          <a:spcPct val="115000"/>
                        </a:lnSpc>
                        <a:spcAft>
                          <a:spcPts val="0"/>
                        </a:spcAft>
                      </a:pPr>
                      <a:r>
                        <a:rPr lang="en-CA" sz="1400" kern="1200" dirty="0">
                          <a:effectLst/>
                        </a:rPr>
                        <a:t>Lightning</a:t>
                      </a:r>
                      <a:endParaRPr lang="en-CA" sz="1800" dirty="0">
                        <a:effectLst/>
                        <a:latin typeface="Calibri"/>
                        <a:ea typeface="Calibri"/>
                        <a:cs typeface="Times New Roman"/>
                      </a:endParaRPr>
                    </a:p>
                  </a:txBody>
                  <a:tcPr marL="9525" marR="9525" marT="9525" marB="0" anchor="ctr">
                    <a:solidFill>
                      <a:srgbClr val="FFC000">
                        <a:alpha val="38824"/>
                      </a:srgbClr>
                    </a:solidFill>
                  </a:tcPr>
                </a:tc>
              </a:tr>
              <a:tr h="393065">
                <a:tc>
                  <a:txBody>
                    <a:bodyPr/>
                    <a:lstStyle/>
                    <a:p>
                      <a:pPr algn="ctr" fontAlgn="ctr">
                        <a:lnSpc>
                          <a:spcPct val="115000"/>
                        </a:lnSpc>
                        <a:spcAft>
                          <a:spcPts val="0"/>
                        </a:spcAft>
                      </a:pPr>
                      <a:r>
                        <a:rPr lang="en-CA" sz="1400" kern="1200">
                          <a:effectLst/>
                        </a:rPr>
                        <a:t>2</a:t>
                      </a:r>
                      <a:endParaRPr lang="en-CA" sz="1800">
                        <a:effectLst/>
                        <a:latin typeface="Calibri"/>
                        <a:ea typeface="Calibri"/>
                        <a:cs typeface="Times New Roman"/>
                      </a:endParaRPr>
                    </a:p>
                  </a:txBody>
                  <a:tcPr marL="0" marR="0" marT="0" marB="0" anchor="ctr"/>
                </a:tc>
                <a:tc>
                  <a:txBody>
                    <a:bodyPr/>
                    <a:lstStyle/>
                    <a:p>
                      <a:pPr algn="ctr" fontAlgn="ctr">
                        <a:lnSpc>
                          <a:spcPct val="115000"/>
                        </a:lnSpc>
                        <a:spcAft>
                          <a:spcPts val="0"/>
                        </a:spcAft>
                      </a:pPr>
                      <a:r>
                        <a:rPr lang="en-CA" sz="1400" kern="1200">
                          <a:effectLst/>
                        </a:rPr>
                        <a:t>1958</a:t>
                      </a:r>
                      <a:endParaRPr lang="en-CA" sz="1800">
                        <a:effectLst/>
                        <a:latin typeface="Calibri"/>
                        <a:ea typeface="Calibri"/>
                        <a:cs typeface="Times New Roman"/>
                      </a:endParaRPr>
                    </a:p>
                  </a:txBody>
                  <a:tcPr marL="0" marR="0" marT="0" marB="0" anchor="ctr"/>
                </a:tc>
                <a:tc>
                  <a:txBody>
                    <a:bodyPr/>
                    <a:lstStyle/>
                    <a:p>
                      <a:pPr fontAlgn="ctr">
                        <a:lnSpc>
                          <a:spcPct val="115000"/>
                        </a:lnSpc>
                        <a:spcAft>
                          <a:spcPts val="0"/>
                        </a:spcAft>
                      </a:pPr>
                      <a:r>
                        <a:rPr lang="en-CA" sz="1400" kern="1200">
                          <a:effectLst/>
                        </a:rPr>
                        <a:t>Kechika River</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285,935</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dirty="0">
                          <a:effectLst/>
                        </a:rPr>
                        <a:t>Human</a:t>
                      </a:r>
                      <a:endParaRPr lang="en-CA" sz="1800" dirty="0">
                        <a:effectLst/>
                        <a:latin typeface="Calibri"/>
                        <a:ea typeface="Calibri"/>
                        <a:cs typeface="Times New Roman"/>
                      </a:endParaRPr>
                    </a:p>
                  </a:txBody>
                  <a:tcPr marL="9525" marR="9525" marT="9525" marB="0" anchor="ctr"/>
                </a:tc>
              </a:tr>
              <a:tr h="393065">
                <a:tc>
                  <a:txBody>
                    <a:bodyPr/>
                    <a:lstStyle/>
                    <a:p>
                      <a:pPr algn="ctr" fontAlgn="ctr">
                        <a:lnSpc>
                          <a:spcPct val="115000"/>
                        </a:lnSpc>
                        <a:spcAft>
                          <a:spcPts val="0"/>
                        </a:spcAft>
                      </a:pPr>
                      <a:r>
                        <a:rPr lang="en-CA" sz="1400" kern="1200" dirty="0">
                          <a:effectLst/>
                        </a:rPr>
                        <a:t>3</a:t>
                      </a:r>
                      <a:endParaRPr lang="en-CA" sz="1800" dirty="0">
                        <a:effectLst/>
                        <a:latin typeface="Calibri"/>
                        <a:ea typeface="Calibri"/>
                        <a:cs typeface="Times New Roman"/>
                      </a:endParaRPr>
                    </a:p>
                  </a:txBody>
                  <a:tcPr marL="0" marR="0" marT="0" marB="0" anchor="ctr">
                    <a:solidFill>
                      <a:srgbClr val="FFC000">
                        <a:alpha val="38824"/>
                      </a:srgbClr>
                    </a:solidFill>
                  </a:tcPr>
                </a:tc>
                <a:tc>
                  <a:txBody>
                    <a:bodyPr/>
                    <a:lstStyle/>
                    <a:p>
                      <a:pPr algn="ctr" fontAlgn="ctr">
                        <a:lnSpc>
                          <a:spcPct val="115000"/>
                        </a:lnSpc>
                        <a:spcAft>
                          <a:spcPts val="0"/>
                        </a:spcAft>
                      </a:pPr>
                      <a:r>
                        <a:rPr lang="en-CA" sz="1400" kern="1200" dirty="0">
                          <a:effectLst/>
                        </a:rPr>
                        <a:t>2017</a:t>
                      </a:r>
                      <a:endParaRPr lang="en-CA" sz="1800" dirty="0">
                        <a:effectLst/>
                        <a:latin typeface="Calibri"/>
                        <a:ea typeface="Calibri"/>
                        <a:cs typeface="Times New Roman"/>
                      </a:endParaRPr>
                    </a:p>
                  </a:txBody>
                  <a:tcPr marL="0" marR="0" marT="0" marB="0" anchor="ctr">
                    <a:solidFill>
                      <a:srgbClr val="FFC000">
                        <a:alpha val="38824"/>
                      </a:srgbClr>
                    </a:solidFill>
                  </a:tcPr>
                </a:tc>
                <a:tc>
                  <a:txBody>
                    <a:bodyPr/>
                    <a:lstStyle/>
                    <a:p>
                      <a:pPr fontAlgn="ctr">
                        <a:lnSpc>
                          <a:spcPct val="115000"/>
                        </a:lnSpc>
                        <a:spcAft>
                          <a:spcPts val="0"/>
                        </a:spcAft>
                      </a:pPr>
                      <a:r>
                        <a:rPr lang="en-CA" sz="1400" kern="1200" dirty="0">
                          <a:effectLst/>
                        </a:rPr>
                        <a:t>Hanceville/Riske Creek</a:t>
                      </a:r>
                      <a:endParaRPr lang="en-CA" sz="1800" dirty="0">
                        <a:effectLst/>
                        <a:latin typeface="Calibri"/>
                        <a:ea typeface="Calibri"/>
                        <a:cs typeface="Times New Roman"/>
                      </a:endParaRPr>
                    </a:p>
                  </a:txBody>
                  <a:tcPr marL="9525" marR="9525" marT="9525" marB="0" anchor="ctr">
                    <a:solidFill>
                      <a:srgbClr val="FFC000">
                        <a:alpha val="38824"/>
                      </a:srgbClr>
                    </a:solidFill>
                  </a:tcPr>
                </a:tc>
                <a:tc>
                  <a:txBody>
                    <a:bodyPr/>
                    <a:lstStyle/>
                    <a:p>
                      <a:pPr algn="ctr" fontAlgn="ctr">
                        <a:lnSpc>
                          <a:spcPct val="115000"/>
                        </a:lnSpc>
                        <a:spcAft>
                          <a:spcPts val="0"/>
                        </a:spcAft>
                      </a:pPr>
                      <a:r>
                        <a:rPr lang="en-CA" sz="1400" kern="1200" dirty="0">
                          <a:effectLst/>
                        </a:rPr>
                        <a:t>239,298</a:t>
                      </a:r>
                      <a:endParaRPr lang="en-CA" sz="1800" dirty="0">
                        <a:effectLst/>
                        <a:latin typeface="Calibri"/>
                        <a:ea typeface="Calibri"/>
                        <a:cs typeface="Times New Roman"/>
                      </a:endParaRPr>
                    </a:p>
                  </a:txBody>
                  <a:tcPr marL="9525" marR="9525" marT="9525" marB="0" anchor="ctr">
                    <a:solidFill>
                      <a:srgbClr val="FFC000">
                        <a:alpha val="38824"/>
                      </a:srgbClr>
                    </a:solidFill>
                  </a:tcPr>
                </a:tc>
                <a:tc>
                  <a:txBody>
                    <a:bodyPr/>
                    <a:lstStyle/>
                    <a:p>
                      <a:pPr algn="ctr" fontAlgn="ctr">
                        <a:lnSpc>
                          <a:spcPct val="115000"/>
                        </a:lnSpc>
                        <a:spcAft>
                          <a:spcPts val="0"/>
                        </a:spcAft>
                      </a:pPr>
                      <a:r>
                        <a:rPr lang="en-CA" sz="1400" kern="1200" dirty="0">
                          <a:effectLst/>
                        </a:rPr>
                        <a:t>Lightning</a:t>
                      </a:r>
                      <a:endParaRPr lang="en-CA" sz="1800" dirty="0">
                        <a:effectLst/>
                        <a:latin typeface="Calibri"/>
                        <a:ea typeface="Calibri"/>
                        <a:cs typeface="Times New Roman"/>
                      </a:endParaRPr>
                    </a:p>
                  </a:txBody>
                  <a:tcPr marL="9525" marR="9525" marT="9525" marB="0" anchor="ctr">
                    <a:solidFill>
                      <a:srgbClr val="FFC000">
                        <a:alpha val="38824"/>
                      </a:srgbClr>
                    </a:solidFill>
                  </a:tcPr>
                </a:tc>
              </a:tr>
              <a:tr h="393065">
                <a:tc>
                  <a:txBody>
                    <a:bodyPr/>
                    <a:lstStyle/>
                    <a:p>
                      <a:pPr algn="ctr" fontAlgn="ctr">
                        <a:lnSpc>
                          <a:spcPct val="115000"/>
                        </a:lnSpc>
                        <a:spcAft>
                          <a:spcPts val="0"/>
                        </a:spcAft>
                      </a:pPr>
                      <a:r>
                        <a:rPr lang="en-CA" sz="1400" kern="1200">
                          <a:effectLst/>
                        </a:rPr>
                        <a:t>4</a:t>
                      </a:r>
                      <a:endParaRPr lang="en-CA" sz="1800">
                        <a:effectLst/>
                        <a:latin typeface="Calibri"/>
                        <a:ea typeface="Calibri"/>
                        <a:cs typeface="Times New Roman"/>
                      </a:endParaRPr>
                    </a:p>
                  </a:txBody>
                  <a:tcPr marL="0" marR="0" marT="0" marB="0" anchor="ctr">
                    <a:solidFill>
                      <a:srgbClr val="FFC000">
                        <a:alpha val="38824"/>
                      </a:srgbClr>
                    </a:solidFill>
                  </a:tcPr>
                </a:tc>
                <a:tc>
                  <a:txBody>
                    <a:bodyPr/>
                    <a:lstStyle/>
                    <a:p>
                      <a:pPr algn="ctr" fontAlgn="ctr">
                        <a:lnSpc>
                          <a:spcPct val="115000"/>
                        </a:lnSpc>
                        <a:spcAft>
                          <a:spcPts val="0"/>
                        </a:spcAft>
                      </a:pPr>
                      <a:r>
                        <a:rPr lang="en-CA" sz="1400" kern="1200">
                          <a:effectLst/>
                        </a:rPr>
                        <a:t>2017</a:t>
                      </a:r>
                      <a:endParaRPr lang="en-CA" sz="1800">
                        <a:effectLst/>
                        <a:latin typeface="Calibri"/>
                        <a:ea typeface="Calibri"/>
                        <a:cs typeface="Times New Roman"/>
                      </a:endParaRPr>
                    </a:p>
                  </a:txBody>
                  <a:tcPr marL="0" marR="0" marT="0" marB="0" anchor="ctr">
                    <a:solidFill>
                      <a:srgbClr val="FFC000">
                        <a:alpha val="38824"/>
                      </a:srgbClr>
                    </a:solidFill>
                  </a:tcPr>
                </a:tc>
                <a:tc>
                  <a:txBody>
                    <a:bodyPr/>
                    <a:lstStyle/>
                    <a:p>
                      <a:pPr fontAlgn="ctr">
                        <a:lnSpc>
                          <a:spcPct val="115000"/>
                        </a:lnSpc>
                        <a:spcAft>
                          <a:spcPts val="0"/>
                        </a:spcAft>
                      </a:pPr>
                      <a:r>
                        <a:rPr lang="en-CA" sz="1400" kern="1200">
                          <a:effectLst/>
                        </a:rPr>
                        <a:t>Elephant Hill</a:t>
                      </a:r>
                      <a:endParaRPr lang="en-CA" sz="1800">
                        <a:effectLst/>
                        <a:latin typeface="Calibri"/>
                        <a:ea typeface="Calibri"/>
                        <a:cs typeface="Times New Roman"/>
                      </a:endParaRPr>
                    </a:p>
                  </a:txBody>
                  <a:tcPr marL="9525" marR="9525" marT="9525" marB="0" anchor="ctr">
                    <a:solidFill>
                      <a:srgbClr val="FFC000">
                        <a:alpha val="38824"/>
                      </a:srgbClr>
                    </a:solidFill>
                  </a:tcPr>
                </a:tc>
                <a:tc>
                  <a:txBody>
                    <a:bodyPr/>
                    <a:lstStyle/>
                    <a:p>
                      <a:pPr algn="ctr" fontAlgn="ctr">
                        <a:lnSpc>
                          <a:spcPct val="115000"/>
                        </a:lnSpc>
                        <a:spcAft>
                          <a:spcPts val="0"/>
                        </a:spcAft>
                      </a:pPr>
                      <a:r>
                        <a:rPr lang="en-CA" sz="1400" kern="1200" dirty="0">
                          <a:effectLst/>
                        </a:rPr>
                        <a:t>191,865</a:t>
                      </a:r>
                      <a:endParaRPr lang="en-CA" sz="1800" dirty="0">
                        <a:effectLst/>
                        <a:latin typeface="Calibri"/>
                        <a:ea typeface="Calibri"/>
                        <a:cs typeface="Times New Roman"/>
                      </a:endParaRPr>
                    </a:p>
                  </a:txBody>
                  <a:tcPr marL="9525" marR="9525" marT="9525" marB="0" anchor="ctr">
                    <a:solidFill>
                      <a:srgbClr val="FFC000">
                        <a:alpha val="38824"/>
                      </a:srgbClr>
                    </a:solidFill>
                  </a:tcPr>
                </a:tc>
                <a:tc>
                  <a:txBody>
                    <a:bodyPr/>
                    <a:lstStyle/>
                    <a:p>
                      <a:pPr algn="ctr" fontAlgn="ctr">
                        <a:lnSpc>
                          <a:spcPct val="115000"/>
                        </a:lnSpc>
                        <a:spcAft>
                          <a:spcPts val="0"/>
                        </a:spcAft>
                      </a:pPr>
                      <a:r>
                        <a:rPr lang="en-CA" sz="1400" kern="1200" dirty="0">
                          <a:effectLst/>
                        </a:rPr>
                        <a:t>Human</a:t>
                      </a:r>
                      <a:endParaRPr lang="en-CA" sz="1800" dirty="0">
                        <a:effectLst/>
                        <a:latin typeface="Calibri"/>
                        <a:ea typeface="Calibri"/>
                        <a:cs typeface="Times New Roman"/>
                      </a:endParaRPr>
                    </a:p>
                  </a:txBody>
                  <a:tcPr marL="9525" marR="9525" marT="9525" marB="0" anchor="ctr">
                    <a:solidFill>
                      <a:srgbClr val="FFC000">
                        <a:alpha val="38824"/>
                      </a:srgbClr>
                    </a:solidFill>
                  </a:tcPr>
                </a:tc>
              </a:tr>
              <a:tr h="393065">
                <a:tc>
                  <a:txBody>
                    <a:bodyPr/>
                    <a:lstStyle/>
                    <a:p>
                      <a:pPr algn="ctr" fontAlgn="ctr">
                        <a:lnSpc>
                          <a:spcPct val="115000"/>
                        </a:lnSpc>
                        <a:spcAft>
                          <a:spcPts val="0"/>
                        </a:spcAft>
                      </a:pPr>
                      <a:r>
                        <a:rPr lang="en-CA" sz="1400" kern="1200">
                          <a:effectLst/>
                        </a:rPr>
                        <a:t>5</a:t>
                      </a:r>
                      <a:endParaRPr lang="en-CA" sz="1800">
                        <a:effectLst/>
                        <a:latin typeface="Calibri"/>
                        <a:ea typeface="Calibri"/>
                        <a:cs typeface="Times New Roman"/>
                      </a:endParaRPr>
                    </a:p>
                  </a:txBody>
                  <a:tcPr marL="0" marR="0" marT="0" marB="0" anchor="ctr"/>
                </a:tc>
                <a:tc>
                  <a:txBody>
                    <a:bodyPr/>
                    <a:lstStyle/>
                    <a:p>
                      <a:pPr algn="ctr" fontAlgn="ctr">
                        <a:lnSpc>
                          <a:spcPct val="115000"/>
                        </a:lnSpc>
                        <a:spcAft>
                          <a:spcPts val="0"/>
                        </a:spcAft>
                      </a:pPr>
                      <a:r>
                        <a:rPr lang="en-CA" sz="1400" kern="1200">
                          <a:effectLst/>
                        </a:rPr>
                        <a:t>1982</a:t>
                      </a:r>
                      <a:endParaRPr lang="en-CA" sz="1800">
                        <a:effectLst/>
                        <a:latin typeface="Calibri"/>
                        <a:ea typeface="Calibri"/>
                        <a:cs typeface="Times New Roman"/>
                      </a:endParaRPr>
                    </a:p>
                  </a:txBody>
                  <a:tcPr marL="0" marR="0" marT="0" marB="0" anchor="ctr"/>
                </a:tc>
                <a:tc>
                  <a:txBody>
                    <a:bodyPr/>
                    <a:lstStyle/>
                    <a:p>
                      <a:pPr fontAlgn="ctr">
                        <a:lnSpc>
                          <a:spcPct val="115000"/>
                        </a:lnSpc>
                        <a:spcAft>
                          <a:spcPts val="0"/>
                        </a:spcAft>
                      </a:pPr>
                      <a:r>
                        <a:rPr lang="en-CA" sz="1400" kern="1200">
                          <a:effectLst/>
                        </a:rPr>
                        <a:t>Egnell Lake/Liard River</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182,725</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Lightning</a:t>
                      </a:r>
                      <a:endParaRPr lang="en-CA" sz="1800">
                        <a:effectLst/>
                        <a:latin typeface="Calibri"/>
                        <a:ea typeface="Calibri"/>
                        <a:cs typeface="Times New Roman"/>
                      </a:endParaRPr>
                    </a:p>
                  </a:txBody>
                  <a:tcPr marL="9525" marR="9525" marT="9525" marB="0" anchor="ctr"/>
                </a:tc>
              </a:tr>
              <a:tr h="393065">
                <a:tc>
                  <a:txBody>
                    <a:bodyPr/>
                    <a:lstStyle/>
                    <a:p>
                      <a:pPr algn="ctr" fontAlgn="ctr">
                        <a:lnSpc>
                          <a:spcPct val="115000"/>
                        </a:lnSpc>
                        <a:spcAft>
                          <a:spcPts val="0"/>
                        </a:spcAft>
                      </a:pPr>
                      <a:r>
                        <a:rPr lang="en-CA" sz="1400" kern="1200">
                          <a:effectLst/>
                        </a:rPr>
                        <a:t>6</a:t>
                      </a:r>
                      <a:endParaRPr lang="en-CA" sz="1800">
                        <a:effectLst/>
                        <a:latin typeface="Calibri"/>
                        <a:ea typeface="Calibri"/>
                        <a:cs typeface="Times New Roman"/>
                      </a:endParaRPr>
                    </a:p>
                  </a:txBody>
                  <a:tcPr marL="0" marR="0" marT="0" marB="0" anchor="ctr"/>
                </a:tc>
                <a:tc>
                  <a:txBody>
                    <a:bodyPr/>
                    <a:lstStyle/>
                    <a:p>
                      <a:pPr algn="ctr" fontAlgn="ctr">
                        <a:lnSpc>
                          <a:spcPct val="115000"/>
                        </a:lnSpc>
                        <a:spcAft>
                          <a:spcPts val="0"/>
                        </a:spcAft>
                      </a:pPr>
                      <a:r>
                        <a:rPr lang="en-CA" sz="1400" kern="1200">
                          <a:effectLst/>
                        </a:rPr>
                        <a:t>2014</a:t>
                      </a:r>
                      <a:endParaRPr lang="en-CA" sz="1800">
                        <a:effectLst/>
                        <a:latin typeface="Calibri"/>
                        <a:ea typeface="Calibri"/>
                        <a:cs typeface="Times New Roman"/>
                      </a:endParaRPr>
                    </a:p>
                  </a:txBody>
                  <a:tcPr marL="0" marR="0" marT="0" marB="0" anchor="ctr"/>
                </a:tc>
                <a:tc>
                  <a:txBody>
                    <a:bodyPr/>
                    <a:lstStyle/>
                    <a:p>
                      <a:pPr fontAlgn="ctr">
                        <a:lnSpc>
                          <a:spcPct val="115000"/>
                        </a:lnSpc>
                        <a:spcAft>
                          <a:spcPts val="0"/>
                        </a:spcAft>
                      </a:pPr>
                      <a:r>
                        <a:rPr lang="en-CA" sz="1400" kern="1200">
                          <a:effectLst/>
                        </a:rPr>
                        <a:t>Chelaslie</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133,100</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Lightning</a:t>
                      </a:r>
                      <a:endParaRPr lang="en-CA" sz="1800">
                        <a:effectLst/>
                        <a:latin typeface="Calibri"/>
                        <a:ea typeface="Calibri"/>
                        <a:cs typeface="Times New Roman"/>
                      </a:endParaRPr>
                    </a:p>
                  </a:txBody>
                  <a:tcPr marL="9525" marR="9525" marT="9525" marB="0" anchor="ctr"/>
                </a:tc>
              </a:tr>
              <a:tr h="393065">
                <a:tc>
                  <a:txBody>
                    <a:bodyPr/>
                    <a:lstStyle/>
                    <a:p>
                      <a:pPr algn="ctr" fontAlgn="ctr">
                        <a:lnSpc>
                          <a:spcPct val="115000"/>
                        </a:lnSpc>
                        <a:spcAft>
                          <a:spcPts val="0"/>
                        </a:spcAft>
                      </a:pPr>
                      <a:r>
                        <a:rPr lang="en-CA" sz="1400" kern="1200">
                          <a:effectLst/>
                        </a:rPr>
                        <a:t>7</a:t>
                      </a:r>
                      <a:endParaRPr lang="en-CA" sz="1800">
                        <a:effectLst/>
                        <a:latin typeface="Calibri"/>
                        <a:ea typeface="Calibri"/>
                        <a:cs typeface="Times New Roman"/>
                      </a:endParaRPr>
                    </a:p>
                  </a:txBody>
                  <a:tcPr marL="0" marR="0" marT="0" marB="0" anchor="ctr"/>
                </a:tc>
                <a:tc>
                  <a:txBody>
                    <a:bodyPr/>
                    <a:lstStyle/>
                    <a:p>
                      <a:pPr algn="ctr" fontAlgn="ctr">
                        <a:lnSpc>
                          <a:spcPct val="115000"/>
                        </a:lnSpc>
                        <a:spcAft>
                          <a:spcPts val="0"/>
                        </a:spcAft>
                      </a:pPr>
                      <a:r>
                        <a:rPr lang="en-CA" sz="1400" kern="1200">
                          <a:effectLst/>
                        </a:rPr>
                        <a:t>1948</a:t>
                      </a:r>
                      <a:endParaRPr lang="en-CA" sz="1800">
                        <a:effectLst/>
                        <a:latin typeface="Calibri"/>
                        <a:ea typeface="Calibri"/>
                        <a:cs typeface="Times New Roman"/>
                      </a:endParaRPr>
                    </a:p>
                  </a:txBody>
                  <a:tcPr marL="0" marR="0" marT="0" marB="0" anchor="ctr"/>
                </a:tc>
                <a:tc>
                  <a:txBody>
                    <a:bodyPr/>
                    <a:lstStyle/>
                    <a:p>
                      <a:pPr fontAlgn="ctr">
                        <a:lnSpc>
                          <a:spcPct val="115000"/>
                        </a:lnSpc>
                        <a:spcAft>
                          <a:spcPts val="0"/>
                        </a:spcAft>
                      </a:pPr>
                      <a:r>
                        <a:rPr lang="en-CA" sz="1400" kern="1200">
                          <a:effectLst/>
                        </a:rPr>
                        <a:t>Beatton River (East of Pink Mtn.)</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132,261</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Human</a:t>
                      </a:r>
                      <a:endParaRPr lang="en-CA" sz="1800">
                        <a:effectLst/>
                        <a:latin typeface="Calibri"/>
                        <a:ea typeface="Calibri"/>
                        <a:cs typeface="Times New Roman"/>
                      </a:endParaRPr>
                    </a:p>
                  </a:txBody>
                  <a:tcPr marL="9525" marR="9525" marT="9525" marB="0" anchor="ctr"/>
                </a:tc>
              </a:tr>
              <a:tr h="393065">
                <a:tc>
                  <a:txBody>
                    <a:bodyPr/>
                    <a:lstStyle/>
                    <a:p>
                      <a:pPr algn="ctr" fontAlgn="ctr">
                        <a:lnSpc>
                          <a:spcPct val="115000"/>
                        </a:lnSpc>
                        <a:spcAft>
                          <a:spcPts val="0"/>
                        </a:spcAft>
                      </a:pPr>
                      <a:r>
                        <a:rPr lang="en-CA" sz="1400" kern="1200">
                          <a:effectLst/>
                        </a:rPr>
                        <a:t>8</a:t>
                      </a:r>
                      <a:endParaRPr lang="en-CA" sz="1800">
                        <a:effectLst/>
                        <a:latin typeface="Calibri"/>
                        <a:ea typeface="Calibri"/>
                        <a:cs typeface="Times New Roman"/>
                      </a:endParaRPr>
                    </a:p>
                  </a:txBody>
                  <a:tcPr marL="0" marR="0" marT="0" marB="0" anchor="ctr"/>
                </a:tc>
                <a:tc>
                  <a:txBody>
                    <a:bodyPr/>
                    <a:lstStyle/>
                    <a:p>
                      <a:pPr algn="ctr" fontAlgn="ctr">
                        <a:lnSpc>
                          <a:spcPct val="115000"/>
                        </a:lnSpc>
                        <a:spcAft>
                          <a:spcPts val="0"/>
                        </a:spcAft>
                      </a:pPr>
                      <a:r>
                        <a:rPr lang="en-CA" sz="1400" kern="1200">
                          <a:effectLst/>
                        </a:rPr>
                        <a:t>1971</a:t>
                      </a:r>
                      <a:endParaRPr lang="en-CA" sz="1800">
                        <a:effectLst/>
                        <a:latin typeface="Calibri"/>
                        <a:ea typeface="Calibri"/>
                        <a:cs typeface="Times New Roman"/>
                      </a:endParaRPr>
                    </a:p>
                  </a:txBody>
                  <a:tcPr marL="0" marR="0" marT="0" marB="0" anchor="ctr"/>
                </a:tc>
                <a:tc>
                  <a:txBody>
                    <a:bodyPr/>
                    <a:lstStyle/>
                    <a:p>
                      <a:pPr fontAlgn="ctr">
                        <a:lnSpc>
                          <a:spcPct val="115000"/>
                        </a:lnSpc>
                        <a:spcAft>
                          <a:spcPts val="0"/>
                        </a:spcAft>
                      </a:pPr>
                      <a:r>
                        <a:rPr lang="en-CA" sz="1400" kern="1200">
                          <a:effectLst/>
                        </a:rPr>
                        <a:t>Teeter Creek/Liard River</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110,334</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Lightning</a:t>
                      </a:r>
                      <a:endParaRPr lang="en-CA" sz="1800">
                        <a:effectLst/>
                        <a:latin typeface="Calibri"/>
                        <a:ea typeface="Calibri"/>
                        <a:cs typeface="Times New Roman"/>
                      </a:endParaRPr>
                    </a:p>
                  </a:txBody>
                  <a:tcPr marL="9525" marR="9525" marT="9525" marB="0" anchor="ctr"/>
                </a:tc>
              </a:tr>
              <a:tr h="393065">
                <a:tc>
                  <a:txBody>
                    <a:bodyPr/>
                    <a:lstStyle/>
                    <a:p>
                      <a:pPr algn="ctr" fontAlgn="ctr">
                        <a:lnSpc>
                          <a:spcPct val="115000"/>
                        </a:lnSpc>
                        <a:spcAft>
                          <a:spcPts val="0"/>
                        </a:spcAft>
                      </a:pPr>
                      <a:r>
                        <a:rPr lang="en-CA" sz="1400" kern="1200">
                          <a:effectLst/>
                        </a:rPr>
                        <a:t>9</a:t>
                      </a:r>
                      <a:endParaRPr lang="en-CA" sz="1800">
                        <a:effectLst/>
                        <a:latin typeface="Calibri"/>
                        <a:ea typeface="Calibri"/>
                        <a:cs typeface="Times New Roman"/>
                      </a:endParaRPr>
                    </a:p>
                  </a:txBody>
                  <a:tcPr marL="0" marR="0" marT="0" marB="0" anchor="ctr"/>
                </a:tc>
                <a:tc>
                  <a:txBody>
                    <a:bodyPr/>
                    <a:lstStyle/>
                    <a:p>
                      <a:pPr algn="ctr" fontAlgn="ctr">
                        <a:lnSpc>
                          <a:spcPct val="115000"/>
                        </a:lnSpc>
                        <a:spcAft>
                          <a:spcPts val="0"/>
                        </a:spcAft>
                      </a:pPr>
                      <a:r>
                        <a:rPr lang="en-CA" sz="1400" kern="1200">
                          <a:effectLst/>
                        </a:rPr>
                        <a:t>1950</a:t>
                      </a:r>
                      <a:endParaRPr lang="en-CA" sz="1800">
                        <a:effectLst/>
                        <a:latin typeface="Calibri"/>
                        <a:ea typeface="Calibri"/>
                        <a:cs typeface="Times New Roman"/>
                      </a:endParaRPr>
                    </a:p>
                  </a:txBody>
                  <a:tcPr marL="0" marR="0" marT="0" marB="0" anchor="ctr"/>
                </a:tc>
                <a:tc>
                  <a:txBody>
                    <a:bodyPr/>
                    <a:lstStyle/>
                    <a:p>
                      <a:pPr fontAlgn="ctr">
                        <a:lnSpc>
                          <a:spcPct val="115000"/>
                        </a:lnSpc>
                        <a:spcAft>
                          <a:spcPts val="0"/>
                        </a:spcAft>
                      </a:pPr>
                      <a:r>
                        <a:rPr lang="en-CA" sz="1400" kern="1200">
                          <a:effectLst/>
                        </a:rPr>
                        <a:t>Gundy - Townsend Creek/Cameron River</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99,767</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Human</a:t>
                      </a:r>
                      <a:endParaRPr lang="en-CA" sz="1800">
                        <a:effectLst/>
                        <a:latin typeface="Calibri"/>
                        <a:ea typeface="Calibri"/>
                        <a:cs typeface="Times New Roman"/>
                      </a:endParaRPr>
                    </a:p>
                  </a:txBody>
                  <a:tcPr marL="9525" marR="9525" marT="9525" marB="0" anchor="ctr"/>
                </a:tc>
              </a:tr>
              <a:tr h="393065">
                <a:tc>
                  <a:txBody>
                    <a:bodyPr/>
                    <a:lstStyle/>
                    <a:p>
                      <a:pPr algn="ctr" fontAlgn="ctr">
                        <a:lnSpc>
                          <a:spcPct val="115000"/>
                        </a:lnSpc>
                        <a:spcAft>
                          <a:spcPts val="0"/>
                        </a:spcAft>
                      </a:pPr>
                      <a:r>
                        <a:rPr lang="en-CA" sz="1400" kern="1200">
                          <a:effectLst/>
                        </a:rPr>
                        <a:t>10</a:t>
                      </a:r>
                      <a:endParaRPr lang="en-CA" sz="1800">
                        <a:effectLst/>
                        <a:latin typeface="Calibri"/>
                        <a:ea typeface="Calibri"/>
                        <a:cs typeface="Times New Roman"/>
                      </a:endParaRPr>
                    </a:p>
                  </a:txBody>
                  <a:tcPr marL="0" marR="0" marT="0" marB="0" anchor="ctr"/>
                </a:tc>
                <a:tc>
                  <a:txBody>
                    <a:bodyPr/>
                    <a:lstStyle/>
                    <a:p>
                      <a:pPr algn="ctr" fontAlgn="ctr">
                        <a:lnSpc>
                          <a:spcPct val="115000"/>
                        </a:lnSpc>
                        <a:spcAft>
                          <a:spcPts val="0"/>
                        </a:spcAft>
                      </a:pPr>
                      <a:r>
                        <a:rPr lang="en-CA" sz="1400" kern="1200">
                          <a:effectLst/>
                        </a:rPr>
                        <a:t>1950</a:t>
                      </a:r>
                      <a:endParaRPr lang="en-CA" sz="1800">
                        <a:effectLst/>
                        <a:latin typeface="Calibri"/>
                        <a:ea typeface="Calibri"/>
                        <a:cs typeface="Times New Roman"/>
                      </a:endParaRPr>
                    </a:p>
                  </a:txBody>
                  <a:tcPr marL="0" marR="0" marT="0" marB="0" anchor="ctr"/>
                </a:tc>
                <a:tc>
                  <a:txBody>
                    <a:bodyPr/>
                    <a:lstStyle/>
                    <a:p>
                      <a:pPr fontAlgn="ctr">
                        <a:lnSpc>
                          <a:spcPct val="115000"/>
                        </a:lnSpc>
                        <a:spcAft>
                          <a:spcPts val="0"/>
                        </a:spcAft>
                      </a:pPr>
                      <a:r>
                        <a:rPr lang="en-CA" sz="1400" kern="1200">
                          <a:effectLst/>
                        </a:rPr>
                        <a:t>Chinchaga Fire - Blueberry and Beatton River</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a:effectLst/>
                        </a:rPr>
                        <a:t>76,923</a:t>
                      </a:r>
                      <a:endParaRPr lang="en-CA" sz="1800">
                        <a:effectLst/>
                        <a:latin typeface="Calibri"/>
                        <a:ea typeface="Calibri"/>
                        <a:cs typeface="Times New Roman"/>
                      </a:endParaRPr>
                    </a:p>
                  </a:txBody>
                  <a:tcPr marL="9525" marR="9525" marT="9525" marB="0" anchor="ctr"/>
                </a:tc>
                <a:tc>
                  <a:txBody>
                    <a:bodyPr/>
                    <a:lstStyle/>
                    <a:p>
                      <a:pPr algn="ctr" fontAlgn="ctr">
                        <a:lnSpc>
                          <a:spcPct val="115000"/>
                        </a:lnSpc>
                        <a:spcAft>
                          <a:spcPts val="0"/>
                        </a:spcAft>
                      </a:pPr>
                      <a:r>
                        <a:rPr lang="en-CA" sz="1400" kern="1200" dirty="0">
                          <a:effectLst/>
                        </a:rPr>
                        <a:t>Human</a:t>
                      </a:r>
                      <a:endParaRPr lang="en-CA" sz="1800" dirty="0">
                        <a:effectLst/>
                        <a:latin typeface="Calibri"/>
                        <a:ea typeface="Calibri"/>
                        <a:cs typeface="Times New Roman"/>
                      </a:endParaRPr>
                    </a:p>
                  </a:txBody>
                  <a:tcPr marL="9525" marR="9525" marT="9525" marB="0" anchor="ctr"/>
                </a:tc>
              </a:tr>
            </a:tbl>
          </a:graphicData>
        </a:graphic>
      </p:graphicFrame>
    </p:spTree>
    <p:extLst>
      <p:ext uri="{BB962C8B-B14F-4D97-AF65-F5344CB8AC3E}">
        <p14:creationId xmlns:p14="http://schemas.microsoft.com/office/powerpoint/2010/main" val="2690450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Hectares Burned</a:t>
            </a:r>
            <a:endParaRPr lang="en-CA" dirty="0"/>
          </a:p>
        </p:txBody>
      </p:sp>
      <p:pic>
        <p:nvPicPr>
          <p:cNvPr id="6" name="Picture Placeholder 5"/>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1164431"/>
            <a:ext cx="9144000" cy="4296569"/>
          </a:xfrm>
        </p:spPr>
      </p:pic>
      <p:sp>
        <p:nvSpPr>
          <p:cNvPr id="7" name="Rectangle 6"/>
          <p:cNvSpPr/>
          <p:nvPr/>
        </p:nvSpPr>
        <p:spPr>
          <a:xfrm>
            <a:off x="0" y="5461000"/>
            <a:ext cx="9144000" cy="139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solidFill>
                  <a:srgbClr val="FFC000"/>
                </a:solidFill>
              </a:rPr>
              <a:t>1,200,000</a:t>
            </a:r>
            <a:r>
              <a:rPr lang="en-CA" sz="4000" b="1" dirty="0" smtClean="0"/>
              <a:t> hectares</a:t>
            </a:r>
          </a:p>
          <a:p>
            <a:pPr algn="ctr"/>
            <a:r>
              <a:rPr lang="en-CA" sz="2400" dirty="0" smtClean="0"/>
              <a:t>of land burned by this year’s 1,347 wildfires</a:t>
            </a:r>
            <a:endParaRPr lang="en-CA" sz="2400" dirty="0"/>
          </a:p>
        </p:txBody>
      </p:sp>
    </p:spTree>
    <p:extLst>
      <p:ext uri="{BB962C8B-B14F-4D97-AF65-F5344CB8AC3E}">
        <p14:creationId xmlns:p14="http://schemas.microsoft.com/office/powerpoint/2010/main" val="3379098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Opportunities for Improvement</a:t>
            </a:r>
            <a:endParaRPr lang="en-CA" dirty="0"/>
          </a:p>
        </p:txBody>
      </p:sp>
      <p:pic>
        <p:nvPicPr>
          <p:cNvPr id="2050" name="Picture 2" descr="I:\Information - Media\2017\Best Photos\Billy Stevens 2 [ask photographer before using photo]; RT Edited.jpg"/>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t="29213" b="2921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0692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Constructive feedback</a:t>
            </a:r>
            <a:endParaRPr lang="en-CA" dirty="0"/>
          </a:p>
        </p:txBody>
      </p:sp>
      <p:pic>
        <p:nvPicPr>
          <p:cNvPr id="2050" name="Picture 2" descr="I:\Information - Media\2017\Best Photos\Fire season aftermath; location and date unknown.jpg"/>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374" t="-28" r="15431"/>
          <a:stretch/>
        </p:blipFill>
        <p:spPr bwMode="auto">
          <a:xfrm>
            <a:off x="5278057" y="1155955"/>
            <a:ext cx="3865944" cy="57020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373" y="1279282"/>
            <a:ext cx="5029211" cy="7232749"/>
          </a:xfrm>
          <a:prstGeom prst="rect">
            <a:avLst/>
          </a:prstGeom>
        </p:spPr>
        <p:txBody>
          <a:bodyPr wrap="square">
            <a:spAutoFit/>
          </a:bodyPr>
          <a:lstStyle/>
          <a:p>
            <a:pPr marL="342900" lvl="0" indent="-342900">
              <a:spcAft>
                <a:spcPts val="1200"/>
              </a:spcAft>
              <a:buFont typeface="Arial" charset="0"/>
              <a:buChar char="•"/>
            </a:pPr>
            <a:r>
              <a:rPr lang="en-CA" sz="2100" dirty="0" smtClean="0">
                <a:solidFill>
                  <a:prstClr val="white"/>
                </a:solidFill>
              </a:rPr>
              <a:t>Improve short-term wildfire response and immediate fuel reduction treatments</a:t>
            </a:r>
          </a:p>
          <a:p>
            <a:pPr marL="342900" lvl="0" indent="-342900">
              <a:spcAft>
                <a:spcPts val="1200"/>
              </a:spcAft>
              <a:buFont typeface="Arial" charset="0"/>
              <a:buChar char="•"/>
            </a:pPr>
            <a:r>
              <a:rPr lang="en-CA" sz="2100" dirty="0" smtClean="0">
                <a:solidFill>
                  <a:prstClr val="white"/>
                </a:solidFill>
              </a:rPr>
              <a:t>Integration of Wildland-Urban Interface (WUI) zoning and proactive landscape planning </a:t>
            </a:r>
          </a:p>
          <a:p>
            <a:pPr marL="342900" lvl="0" indent="-342900">
              <a:spcAft>
                <a:spcPts val="1200"/>
              </a:spcAft>
              <a:buFont typeface="Arial" charset="0"/>
              <a:buChar char="•"/>
            </a:pPr>
            <a:r>
              <a:rPr lang="en-CA" sz="2100" dirty="0" smtClean="0">
                <a:solidFill>
                  <a:prstClr val="white"/>
                </a:solidFill>
              </a:rPr>
              <a:t>Improve approach to forest restoration and adaptive forest management</a:t>
            </a:r>
          </a:p>
          <a:p>
            <a:pPr marL="342900" indent="-342900">
              <a:spcAft>
                <a:spcPts val="1200"/>
              </a:spcAft>
              <a:buFont typeface="Arial" charset="0"/>
              <a:buChar char="•"/>
            </a:pPr>
            <a:r>
              <a:rPr lang="en-CA" sz="2100" dirty="0">
                <a:solidFill>
                  <a:prstClr val="white"/>
                </a:solidFill>
              </a:rPr>
              <a:t>Investment in research to inform adaptive wildfire management </a:t>
            </a:r>
            <a:endParaRPr lang="en-CA" sz="2100" dirty="0" smtClean="0">
              <a:solidFill>
                <a:prstClr val="white"/>
              </a:solidFill>
            </a:endParaRPr>
          </a:p>
          <a:p>
            <a:pPr marL="342900" lvl="0" indent="-342900">
              <a:spcAft>
                <a:spcPts val="1200"/>
              </a:spcAft>
              <a:buFont typeface="Arial" charset="0"/>
              <a:buChar char="•"/>
            </a:pPr>
            <a:r>
              <a:rPr lang="en-CA" sz="2100" dirty="0">
                <a:solidFill>
                  <a:prstClr val="white"/>
                </a:solidFill>
              </a:rPr>
              <a:t>Better reduction of residual risk through science-based mitigation </a:t>
            </a:r>
            <a:r>
              <a:rPr lang="en-CA" sz="2100" dirty="0" smtClean="0">
                <a:solidFill>
                  <a:prstClr val="white"/>
                </a:solidFill>
              </a:rPr>
              <a:t>activities</a:t>
            </a:r>
          </a:p>
          <a:p>
            <a:pPr marL="342900" lvl="0" indent="-342900">
              <a:spcAft>
                <a:spcPts val="1200"/>
              </a:spcAft>
              <a:buFont typeface="Arial" charset="0"/>
              <a:buChar char="•"/>
            </a:pPr>
            <a:r>
              <a:rPr lang="en-CA" sz="2100" dirty="0" smtClean="0">
                <a:solidFill>
                  <a:prstClr val="white"/>
                </a:solidFill>
              </a:rPr>
              <a:t>Improve collaboration with external research partners and make funding available to academia. </a:t>
            </a:r>
            <a:endParaRPr lang="en-CA" sz="2100" dirty="0">
              <a:solidFill>
                <a:prstClr val="white"/>
              </a:solidFill>
            </a:endParaRPr>
          </a:p>
          <a:p>
            <a:pPr marL="342900" indent="-342900">
              <a:spcAft>
                <a:spcPts val="1200"/>
              </a:spcAft>
              <a:buFont typeface="Arial" charset="0"/>
              <a:buChar char="•"/>
            </a:pPr>
            <a:endParaRPr lang="en-CA" sz="2100" b="1" dirty="0">
              <a:solidFill>
                <a:prstClr val="white"/>
              </a:solidFill>
            </a:endParaRPr>
          </a:p>
          <a:p>
            <a:pPr marL="342900" lvl="0" indent="-342900">
              <a:spcAft>
                <a:spcPts val="1200"/>
              </a:spcAft>
              <a:buFont typeface="Arial" charset="0"/>
              <a:buChar char="•"/>
            </a:pPr>
            <a:endParaRPr lang="en-CA" sz="2100" b="1" dirty="0" smtClean="0">
              <a:solidFill>
                <a:prstClr val="white"/>
              </a:solidFill>
            </a:endParaRPr>
          </a:p>
          <a:p>
            <a:pPr marL="342900" lvl="0" indent="-342900">
              <a:spcAft>
                <a:spcPts val="1200"/>
              </a:spcAft>
              <a:buFont typeface="Arial" charset="0"/>
              <a:buChar char="•"/>
            </a:pPr>
            <a:endParaRPr lang="en-CA" sz="2000" b="1" dirty="0" smtClean="0">
              <a:solidFill>
                <a:prstClr val="white"/>
              </a:solidFill>
            </a:endParaRPr>
          </a:p>
          <a:p>
            <a:pPr marL="285750" lvl="0" indent="-285750">
              <a:spcAft>
                <a:spcPts val="1200"/>
              </a:spcAft>
              <a:buFont typeface="Arial" charset="0"/>
              <a:buChar char="•"/>
            </a:pPr>
            <a:endParaRPr lang="en-CA" dirty="0"/>
          </a:p>
        </p:txBody>
      </p:sp>
    </p:spTree>
    <p:extLst>
      <p:ext uri="{BB962C8B-B14F-4D97-AF65-F5344CB8AC3E}">
        <p14:creationId xmlns:p14="http://schemas.microsoft.com/office/powerpoint/2010/main" val="3993203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Constructive feedback</a:t>
            </a:r>
            <a:endParaRPr lang="en-CA" dirty="0"/>
          </a:p>
        </p:txBody>
      </p:sp>
      <p:pic>
        <p:nvPicPr>
          <p:cNvPr id="1027" name="Picture 3" descr="I:\Information - Media\2017\Best Photos\Elephant Hill; Jul 29, 2017 (2); RT Edited.jpg"/>
          <p:cNvPicPr>
            <a:picLocks noGrp="1" noChangeAspect="1" noChangeArrowheads="1"/>
          </p:cNvPicPr>
          <p:nvPr>
            <p:ph type="pic" sz="quarter" idx="13"/>
          </p:nvPr>
        </p:nvPicPr>
        <p:blipFill rotWithShape="1">
          <a:blip r:embed="rId2" cstate="print">
            <a:extLst>
              <a:ext uri="{28A0092B-C50C-407E-A947-70E740481C1C}">
                <a14:useLocalDpi xmlns:a14="http://schemas.microsoft.com/office/drawing/2010/main" val="0"/>
              </a:ext>
            </a:extLst>
          </a:blip>
          <a:srcRect l="19874" t="16551" r="42531" b="36678"/>
          <a:stretch/>
        </p:blipFill>
        <p:spPr bwMode="auto">
          <a:xfrm>
            <a:off x="4948177" y="1155955"/>
            <a:ext cx="4195823" cy="57020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62046" y="1626530"/>
            <a:ext cx="4710896" cy="6124754"/>
          </a:xfrm>
          <a:prstGeom prst="rect">
            <a:avLst/>
          </a:prstGeom>
        </p:spPr>
        <p:txBody>
          <a:bodyPr wrap="square">
            <a:spAutoFit/>
          </a:bodyPr>
          <a:lstStyle/>
          <a:p>
            <a:pPr marL="342900" lvl="0" indent="-342900">
              <a:spcAft>
                <a:spcPts val="1200"/>
              </a:spcAft>
              <a:buFont typeface="Arial" charset="0"/>
              <a:buChar char="•"/>
            </a:pPr>
            <a:r>
              <a:rPr lang="en-CA" sz="2100" dirty="0">
                <a:solidFill>
                  <a:prstClr val="white"/>
                </a:solidFill>
              </a:rPr>
              <a:t>Improve engagement </a:t>
            </a:r>
            <a:r>
              <a:rPr lang="en-CA" sz="2100" dirty="0" smtClean="0">
                <a:solidFill>
                  <a:prstClr val="white"/>
                </a:solidFill>
              </a:rPr>
              <a:t>with </a:t>
            </a:r>
            <a:r>
              <a:rPr lang="en-CA" sz="2100" dirty="0">
                <a:solidFill>
                  <a:prstClr val="white"/>
                </a:solidFill>
              </a:rPr>
              <a:t>First Nations communities, ranchers, </a:t>
            </a:r>
            <a:r>
              <a:rPr lang="en-CA" sz="2100" dirty="0" smtClean="0">
                <a:solidFill>
                  <a:prstClr val="white"/>
                </a:solidFill>
              </a:rPr>
              <a:t>industry </a:t>
            </a:r>
            <a:r>
              <a:rPr lang="en-CA" sz="2100" dirty="0">
                <a:solidFill>
                  <a:prstClr val="white"/>
                </a:solidFill>
              </a:rPr>
              <a:t>and </a:t>
            </a:r>
            <a:r>
              <a:rPr lang="en-CA" sz="2100" dirty="0" smtClean="0">
                <a:solidFill>
                  <a:prstClr val="white"/>
                </a:solidFill>
              </a:rPr>
              <a:t>other stakeholders </a:t>
            </a:r>
            <a:endParaRPr lang="en-CA" sz="2100" dirty="0">
              <a:solidFill>
                <a:prstClr val="white"/>
              </a:solidFill>
            </a:endParaRPr>
          </a:p>
          <a:p>
            <a:pPr marL="342900" lvl="0" indent="-342900">
              <a:spcAft>
                <a:spcPts val="1200"/>
              </a:spcAft>
              <a:buFont typeface="Arial" charset="0"/>
              <a:buChar char="•"/>
            </a:pPr>
            <a:r>
              <a:rPr lang="en-CA" sz="2100" dirty="0" smtClean="0">
                <a:solidFill>
                  <a:prstClr val="white"/>
                </a:solidFill>
              </a:rPr>
              <a:t>Better utilization of local </a:t>
            </a:r>
            <a:r>
              <a:rPr lang="en-CA" sz="2100" dirty="0">
                <a:solidFill>
                  <a:prstClr val="white"/>
                </a:solidFill>
              </a:rPr>
              <a:t>traditional knowledge</a:t>
            </a:r>
          </a:p>
          <a:p>
            <a:pPr marL="342900" lvl="0" indent="-342900">
              <a:spcAft>
                <a:spcPts val="1200"/>
              </a:spcAft>
              <a:buFont typeface="Arial" charset="0"/>
              <a:buChar char="•"/>
            </a:pPr>
            <a:r>
              <a:rPr lang="en-CA" sz="2100" dirty="0" smtClean="0">
                <a:solidFill>
                  <a:prstClr val="white"/>
                </a:solidFill>
              </a:rPr>
              <a:t>Improve public understanding of risk reduction using fire management options (i.e. prescribed fire, planned ignitions)</a:t>
            </a:r>
          </a:p>
          <a:p>
            <a:pPr marL="342900" lvl="0" indent="-342900">
              <a:spcAft>
                <a:spcPts val="1200"/>
              </a:spcAft>
              <a:buFont typeface="Arial" charset="0"/>
              <a:buChar char="•"/>
            </a:pPr>
            <a:r>
              <a:rPr lang="en-CA" sz="2100" dirty="0" smtClean="0">
                <a:solidFill>
                  <a:prstClr val="white"/>
                </a:solidFill>
              </a:rPr>
              <a:t>Improve understanding and ability to mitigate the impact of wildfire on communities and communicate that risk effectively</a:t>
            </a:r>
          </a:p>
          <a:p>
            <a:pPr lvl="0">
              <a:spcAft>
                <a:spcPts val="1200"/>
              </a:spcAft>
            </a:pPr>
            <a:endParaRPr lang="en-CA" sz="2100" b="1" dirty="0" smtClean="0">
              <a:solidFill>
                <a:prstClr val="white"/>
              </a:solidFill>
            </a:endParaRPr>
          </a:p>
          <a:p>
            <a:pPr marL="342900" lvl="0" indent="-342900">
              <a:spcAft>
                <a:spcPts val="1200"/>
              </a:spcAft>
              <a:buFont typeface="Arial" charset="0"/>
              <a:buChar char="•"/>
            </a:pPr>
            <a:endParaRPr lang="en-CA" sz="2000" b="1" dirty="0" smtClean="0">
              <a:solidFill>
                <a:prstClr val="white"/>
              </a:solidFill>
            </a:endParaRPr>
          </a:p>
          <a:p>
            <a:pPr marL="285750" lvl="0" indent="-285750">
              <a:spcAft>
                <a:spcPts val="1200"/>
              </a:spcAft>
              <a:buFont typeface="Arial" charset="0"/>
              <a:buChar char="•"/>
            </a:pPr>
            <a:endParaRPr lang="en-CA" dirty="0"/>
          </a:p>
        </p:txBody>
      </p:sp>
    </p:spTree>
    <p:extLst>
      <p:ext uri="{BB962C8B-B14F-4D97-AF65-F5344CB8AC3E}">
        <p14:creationId xmlns:p14="http://schemas.microsoft.com/office/powerpoint/2010/main" val="36895368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53952" y="5633906"/>
            <a:ext cx="6550496" cy="747514"/>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CA" sz="3600" b="1" dirty="0" smtClean="0">
                <a:solidFill>
                  <a:sysClr val="window" lastClr="FFFFFF"/>
                </a:solidFill>
                <a:latin typeface="Calibri"/>
              </a:rPr>
              <a:t>Looking Ahead: </a:t>
            </a:r>
            <a:r>
              <a:rPr lang="en-CA" sz="3600" dirty="0" smtClean="0">
                <a:solidFill>
                  <a:sysClr val="window" lastClr="FFFFFF"/>
                </a:solidFill>
                <a:latin typeface="Calibri"/>
              </a:rPr>
              <a:t>After Action Review</a:t>
            </a:r>
            <a:endParaRPr kumimoji="0" lang="en-CA" sz="3600" b="0" i="0" u="none" strike="noStrike" kern="1200" cap="none" spc="0" normalizeH="0" baseline="0" noProof="0" dirty="0">
              <a:ln>
                <a:noFill/>
              </a:ln>
              <a:solidFill>
                <a:sysClr val="window" lastClr="FFFFFF"/>
              </a:solidFill>
              <a:effectLst/>
              <a:uLnTx/>
              <a:uFillTx/>
              <a:latin typeface="Calibri"/>
              <a:ea typeface="+mj-ea"/>
              <a:cs typeface="+mj-cs"/>
            </a:endParaRPr>
          </a:p>
        </p:txBody>
      </p:sp>
      <p:pic>
        <p:nvPicPr>
          <p:cNvPr id="17410" name="Picture 2" descr="I:\Information - Media\2017\Best Photos\Tree Sapling; [iStock photo - licence owned by RTurcot]; RT Edited.jpg"/>
          <p:cNvPicPr>
            <a:picLocks noGrp="1" noChangeAspect="1" noChangeArrowheads="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6762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00190"/>
            <a:ext cx="8534400" cy="4748210"/>
          </a:xfrm>
        </p:spPr>
        <p:txBody>
          <a:bodyPr anchor="t" anchorCtr="0">
            <a:normAutofit fontScale="92500" lnSpcReduction="20000"/>
          </a:bodyPr>
          <a:lstStyle/>
          <a:p>
            <a:pPr>
              <a:buFont typeface="Arial" panose="020B0604020202020204" pitchFamily="34" charset="0"/>
              <a:buChar char="•"/>
            </a:pPr>
            <a:r>
              <a:rPr lang="en-CA" sz="3100" dirty="0"/>
              <a:t>The 2017 wildfire and freshet proposed After Action Review has four components:</a:t>
            </a:r>
          </a:p>
          <a:p>
            <a:pPr lvl="1">
              <a:buFont typeface="Courier New" panose="02070309020205020404" pitchFamily="49" charset="0"/>
              <a:buChar char="o"/>
            </a:pPr>
            <a:r>
              <a:rPr lang="en-CA" sz="2600" dirty="0">
                <a:solidFill>
                  <a:srgbClr val="FFC000"/>
                </a:solidFill>
              </a:rPr>
              <a:t>Tier 1 – Internal debriefs and community outreach</a:t>
            </a:r>
          </a:p>
          <a:p>
            <a:pPr lvl="1">
              <a:buFont typeface="Courier New" panose="02070309020205020404" pitchFamily="49" charset="0"/>
              <a:buChar char="o"/>
            </a:pPr>
            <a:r>
              <a:rPr lang="en-CA" sz="2600" dirty="0">
                <a:solidFill>
                  <a:srgbClr val="FFC000"/>
                </a:solidFill>
              </a:rPr>
              <a:t>Tier 2 – Provincial cross-ministry response review</a:t>
            </a:r>
          </a:p>
          <a:p>
            <a:pPr lvl="1">
              <a:buFont typeface="Courier New" panose="02070309020205020404" pitchFamily="49" charset="0"/>
              <a:buChar char="o"/>
            </a:pPr>
            <a:r>
              <a:rPr lang="en-CA" sz="2600" dirty="0">
                <a:solidFill>
                  <a:srgbClr val="FFC000"/>
                </a:solidFill>
              </a:rPr>
              <a:t>Tier 3 – Province and Partners response review</a:t>
            </a:r>
          </a:p>
          <a:p>
            <a:pPr lvl="1">
              <a:buFont typeface="Courier New" panose="02070309020205020404" pitchFamily="49" charset="0"/>
              <a:buChar char="o"/>
            </a:pPr>
            <a:r>
              <a:rPr lang="en-CA" sz="2600" dirty="0">
                <a:solidFill>
                  <a:srgbClr val="FFC000"/>
                </a:solidFill>
              </a:rPr>
              <a:t>Tier 4 – Provincial-level event response review</a:t>
            </a:r>
          </a:p>
          <a:p>
            <a:pPr>
              <a:buFont typeface="Arial" panose="020B0604020202020204" pitchFamily="34" charset="0"/>
              <a:buChar char="•"/>
            </a:pPr>
            <a:r>
              <a:rPr lang="en-CA" sz="3100" dirty="0"/>
              <a:t>Tiers 1-3 are Operational Level reviews that are led by the Province</a:t>
            </a:r>
          </a:p>
          <a:p>
            <a:pPr>
              <a:buFont typeface="Arial" panose="020B0604020202020204" pitchFamily="34" charset="0"/>
              <a:buChar char="•"/>
            </a:pPr>
            <a:r>
              <a:rPr lang="en-CA" sz="3100" dirty="0"/>
              <a:t>Tier 4 would be an independent review of the Province’s response to the wildfire / freshet events, that would be led by an independent external </a:t>
            </a:r>
            <a:r>
              <a:rPr lang="en-CA" sz="3100" dirty="0" smtClean="0"/>
              <a:t>consultant</a:t>
            </a:r>
            <a:endParaRPr lang="en-CA" sz="3100" dirty="0"/>
          </a:p>
        </p:txBody>
      </p:sp>
      <p:sp>
        <p:nvSpPr>
          <p:cNvPr id="2" name="Title 1"/>
          <p:cNvSpPr>
            <a:spLocks noGrp="1"/>
          </p:cNvSpPr>
          <p:nvPr>
            <p:ph type="title"/>
          </p:nvPr>
        </p:nvSpPr>
        <p:spPr/>
        <p:txBody>
          <a:bodyPr/>
          <a:lstStyle/>
          <a:p>
            <a:r>
              <a:rPr lang="en-CA" dirty="0" smtClean="0"/>
              <a:t>After Action Review</a:t>
            </a:r>
            <a:endParaRPr lang="en-CA" dirty="0"/>
          </a:p>
        </p:txBody>
      </p:sp>
    </p:spTree>
    <p:extLst>
      <p:ext uri="{BB962C8B-B14F-4D97-AF65-F5344CB8AC3E}">
        <p14:creationId xmlns:p14="http://schemas.microsoft.com/office/powerpoint/2010/main" val="138702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I:\Information - Media\2017\Best Photos\Princeton; Jul 7, 2017.jpg"/>
          <p:cNvPicPr>
            <a:picLocks noChangeAspect="1" noChangeArrowheads="1"/>
          </p:cNvPicPr>
          <p:nvPr/>
        </p:nvPicPr>
        <p:blipFill rotWithShape="1">
          <a:blip r:embed="rId3">
            <a:extLst>
              <a:ext uri="{28A0092B-C50C-407E-A947-70E740481C1C}">
                <a14:useLocalDpi xmlns:a14="http://schemas.microsoft.com/office/drawing/2010/main" val="0"/>
              </a:ext>
            </a:extLst>
          </a:blip>
          <a:srcRect t="29535"/>
          <a:stretch/>
        </p:blipFill>
        <p:spPr bwMode="auto">
          <a:xfrm>
            <a:off x="0" y="1197125"/>
            <a:ext cx="9144000" cy="463360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216060" y="36652"/>
            <a:ext cx="5915000" cy="116047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CA" dirty="0" smtClean="0"/>
              <a:t>Research Model </a:t>
            </a:r>
            <a:endParaRPr lang="en-CA" dirty="0">
              <a:solidFill>
                <a:srgbClr val="FFC000"/>
              </a:solidFill>
            </a:endParaRPr>
          </a:p>
        </p:txBody>
      </p:sp>
      <p:sp>
        <p:nvSpPr>
          <p:cNvPr id="6" name="Rectangle 5"/>
          <p:cNvSpPr/>
          <p:nvPr/>
        </p:nvSpPr>
        <p:spPr>
          <a:xfrm>
            <a:off x="486134" y="2558756"/>
            <a:ext cx="2488557" cy="763930"/>
          </a:xfrm>
          <a:prstGeom prst="rect">
            <a:avLst/>
          </a:prstGeom>
          <a:ln w="12700">
            <a:solidFill>
              <a:schemeClr val="bg1">
                <a:alpha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CA"/>
          </a:p>
        </p:txBody>
      </p:sp>
      <p:sp>
        <p:nvSpPr>
          <p:cNvPr id="11" name="Rectangle 10"/>
          <p:cNvSpPr/>
          <p:nvPr/>
        </p:nvSpPr>
        <p:spPr>
          <a:xfrm>
            <a:off x="3327719" y="2558756"/>
            <a:ext cx="2488557" cy="763930"/>
          </a:xfrm>
          <a:prstGeom prst="rect">
            <a:avLst/>
          </a:prstGeom>
          <a:ln>
            <a:solidFill>
              <a:schemeClr val="bg1">
                <a:alpha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CA"/>
          </a:p>
        </p:txBody>
      </p:sp>
      <p:sp>
        <p:nvSpPr>
          <p:cNvPr id="12" name="Rectangle 11"/>
          <p:cNvSpPr/>
          <p:nvPr/>
        </p:nvSpPr>
        <p:spPr>
          <a:xfrm>
            <a:off x="6191197" y="2558755"/>
            <a:ext cx="2488557" cy="763930"/>
          </a:xfrm>
          <a:prstGeom prst="rect">
            <a:avLst/>
          </a:prstGeom>
          <a:ln>
            <a:solidFill>
              <a:schemeClr val="bg1">
                <a:alpha val="50000"/>
              </a:schemeClr>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CA"/>
          </a:p>
        </p:txBody>
      </p:sp>
      <p:sp>
        <p:nvSpPr>
          <p:cNvPr id="14" name="Title 3"/>
          <p:cNvSpPr txBox="1">
            <a:spLocks/>
          </p:cNvSpPr>
          <p:nvPr/>
        </p:nvSpPr>
        <p:spPr>
          <a:xfrm>
            <a:off x="717633" y="2501634"/>
            <a:ext cx="2349658" cy="87817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CA" sz="2200" dirty="0" smtClean="0"/>
              <a:t>Social Research  </a:t>
            </a:r>
            <a:endParaRPr lang="en-CA" sz="2200" dirty="0"/>
          </a:p>
        </p:txBody>
      </p:sp>
      <p:sp>
        <p:nvSpPr>
          <p:cNvPr id="16" name="Rectangle 15"/>
          <p:cNvSpPr/>
          <p:nvPr/>
        </p:nvSpPr>
        <p:spPr>
          <a:xfrm>
            <a:off x="0" y="5473700"/>
            <a:ext cx="9144000" cy="139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solidFill>
                  <a:srgbClr val="FFC000"/>
                </a:solidFill>
              </a:rPr>
              <a:t>Forest Fire Management Victoria</a:t>
            </a:r>
            <a:endParaRPr lang="en-CA" sz="4000" b="1" dirty="0"/>
          </a:p>
          <a:p>
            <a:pPr algn="ctr"/>
            <a:r>
              <a:rPr lang="en-CA" dirty="0" smtClean="0"/>
              <a:t>Improve quality of decision making in fire management by investing in scientific research</a:t>
            </a:r>
            <a:endParaRPr lang="en-CA" dirty="0"/>
          </a:p>
        </p:txBody>
      </p:sp>
      <p:sp>
        <p:nvSpPr>
          <p:cNvPr id="18" name="Title 3"/>
          <p:cNvSpPr txBox="1">
            <a:spLocks/>
          </p:cNvSpPr>
          <p:nvPr/>
        </p:nvSpPr>
        <p:spPr>
          <a:xfrm>
            <a:off x="3362444" y="2501634"/>
            <a:ext cx="2573269" cy="87817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CA" sz="2200" dirty="0" smtClean="0"/>
              <a:t>Biological Research  </a:t>
            </a:r>
            <a:endParaRPr lang="en-CA" sz="2200" dirty="0"/>
          </a:p>
        </p:txBody>
      </p:sp>
      <p:sp>
        <p:nvSpPr>
          <p:cNvPr id="19" name="Title 3"/>
          <p:cNvSpPr txBox="1">
            <a:spLocks/>
          </p:cNvSpPr>
          <p:nvPr/>
        </p:nvSpPr>
        <p:spPr>
          <a:xfrm>
            <a:off x="6330096" y="2477731"/>
            <a:ext cx="2349658" cy="878173"/>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CA" sz="2200" dirty="0" smtClean="0"/>
              <a:t>Physical Research  </a:t>
            </a:r>
            <a:endParaRPr lang="en-CA" sz="2200" dirty="0"/>
          </a:p>
        </p:txBody>
      </p:sp>
    </p:spTree>
    <p:extLst>
      <p:ext uri="{BB962C8B-B14F-4D97-AF65-F5344CB8AC3E}">
        <p14:creationId xmlns:p14="http://schemas.microsoft.com/office/powerpoint/2010/main" val="3417532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706" y="1384737"/>
            <a:ext cx="5122912" cy="5664245"/>
          </a:xfrm>
        </p:spPr>
        <p:txBody>
          <a:bodyPr>
            <a:normAutofit fontScale="92500"/>
          </a:bodyPr>
          <a:lstStyle/>
          <a:p>
            <a:pPr lvl="0">
              <a:spcBef>
                <a:spcPts val="0"/>
              </a:spcBef>
            </a:pPr>
            <a:r>
              <a:rPr lang="en-CA" sz="2400" dirty="0" smtClean="0"/>
              <a:t>Community – understanding, impacts and values</a:t>
            </a:r>
          </a:p>
          <a:p>
            <a:pPr lvl="0">
              <a:spcBef>
                <a:spcPts val="0"/>
              </a:spcBef>
            </a:pPr>
            <a:r>
              <a:rPr lang="en-CA" sz="2400" dirty="0" smtClean="0"/>
              <a:t>How does land use practices affect wildfire risk? </a:t>
            </a:r>
          </a:p>
          <a:p>
            <a:pPr lvl="0">
              <a:spcBef>
                <a:spcPts val="0"/>
              </a:spcBef>
            </a:pPr>
            <a:r>
              <a:rPr lang="en-CA" sz="2400" dirty="0" smtClean="0"/>
              <a:t>The relationship between fuel hazards associated with post-harvest debris and fire risk, especially around communities</a:t>
            </a:r>
          </a:p>
          <a:p>
            <a:pPr lvl="0">
              <a:spcBef>
                <a:spcPts val="0"/>
              </a:spcBef>
            </a:pPr>
            <a:r>
              <a:rPr lang="en-CA" sz="2400" dirty="0" smtClean="0"/>
              <a:t>Combining science-based fire management practices and First Nations traditional ecological knowledge in landscape-level strategies </a:t>
            </a:r>
          </a:p>
          <a:p>
            <a:pPr lvl="0">
              <a:spcBef>
                <a:spcPts val="0"/>
              </a:spcBef>
            </a:pPr>
            <a:r>
              <a:rPr lang="en-CA" sz="2400" dirty="0" smtClean="0"/>
              <a:t>Understanding the full impacts of wildfire beyond suppression and rehabilitation costs to include environmental and social impacts</a:t>
            </a:r>
            <a:r>
              <a:rPr lang="en-CA" sz="2000" b="1" dirty="0" smtClean="0">
                <a:solidFill>
                  <a:srgbClr val="FFC000"/>
                </a:solidFill>
              </a:rPr>
              <a:t>			       </a:t>
            </a:r>
            <a:endParaRPr lang="en-CA" sz="1600" b="1" dirty="0" smtClean="0">
              <a:solidFill>
                <a:srgbClr val="FFC000"/>
              </a:solidFill>
            </a:endParaRPr>
          </a:p>
        </p:txBody>
      </p:sp>
      <p:sp>
        <p:nvSpPr>
          <p:cNvPr id="6" name="Title 2"/>
          <p:cNvSpPr txBox="1">
            <a:spLocks/>
          </p:cNvSpPr>
          <p:nvPr/>
        </p:nvSpPr>
        <p:spPr>
          <a:xfrm>
            <a:off x="305139" y="59806"/>
            <a:ext cx="5915000" cy="116047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CA" dirty="0" smtClean="0"/>
              <a:t>Research Model</a:t>
            </a:r>
            <a:br>
              <a:rPr lang="en-CA" dirty="0" smtClean="0"/>
            </a:br>
            <a:r>
              <a:rPr lang="en-CA" sz="2400" dirty="0" smtClean="0">
                <a:solidFill>
                  <a:srgbClr val="FFC000"/>
                </a:solidFill>
              </a:rPr>
              <a:t>Social Research Examples</a:t>
            </a:r>
            <a:endParaRPr lang="en-CA" dirty="0"/>
          </a:p>
        </p:txBody>
      </p:sp>
      <p:pic>
        <p:nvPicPr>
          <p:cNvPr id="4098" name="Picture 2" descr="I:\Information - Media\2017\Best Photos\Billy Stevens [ask photographer before using photo]; RT Edi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384" r="29063" b="2960"/>
          <a:stretch/>
        </p:blipFill>
        <p:spPr bwMode="auto">
          <a:xfrm>
            <a:off x="5474825" y="1167116"/>
            <a:ext cx="3669173" cy="569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353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406" y="1384737"/>
            <a:ext cx="4820857" cy="5254171"/>
          </a:xfrm>
        </p:spPr>
        <p:txBody>
          <a:bodyPr>
            <a:normAutofit/>
          </a:bodyPr>
          <a:lstStyle/>
          <a:p>
            <a:pPr lvl="0">
              <a:spcBef>
                <a:spcPts val="0"/>
              </a:spcBef>
            </a:pPr>
            <a:r>
              <a:rPr lang="en-CA" sz="2200" dirty="0" smtClean="0"/>
              <a:t>Hazard management, ecosystem, monitoring, resilience, fuels and planned burning</a:t>
            </a:r>
          </a:p>
          <a:p>
            <a:pPr>
              <a:spcBef>
                <a:spcPts val="0"/>
              </a:spcBef>
            </a:pPr>
            <a:r>
              <a:rPr lang="en-CA" sz="2200" dirty="0"/>
              <a:t>The relationship between fuel hazards associated with post-harvest debris and fire risk, especially around </a:t>
            </a:r>
            <a:r>
              <a:rPr lang="en-CA" sz="2200" dirty="0" smtClean="0"/>
              <a:t>communities</a:t>
            </a:r>
          </a:p>
          <a:p>
            <a:pPr>
              <a:spcBef>
                <a:spcPts val="0"/>
              </a:spcBef>
            </a:pPr>
            <a:r>
              <a:rPr lang="en-CA" sz="2200" dirty="0" smtClean="0"/>
              <a:t>Studies on the duration of effectiveness of fuels treatments and how to best maintain benefits over time</a:t>
            </a:r>
          </a:p>
          <a:p>
            <a:pPr>
              <a:spcBef>
                <a:spcPts val="0"/>
              </a:spcBef>
            </a:pPr>
            <a:r>
              <a:rPr lang="en-CA" sz="2200" dirty="0" smtClean="0"/>
              <a:t>Research into the accuracy of various sampling techniques and fuel loading determinations including qualitative and quantitative</a:t>
            </a:r>
            <a:r>
              <a:rPr lang="en-CA" sz="2000" b="1" dirty="0" smtClean="0">
                <a:solidFill>
                  <a:srgbClr val="FFC000"/>
                </a:solidFill>
              </a:rPr>
              <a:t>			       </a:t>
            </a:r>
            <a:endParaRPr lang="en-CA" sz="1600" b="1" dirty="0" smtClean="0">
              <a:solidFill>
                <a:srgbClr val="FFC000"/>
              </a:solidFill>
            </a:endParaRPr>
          </a:p>
        </p:txBody>
      </p:sp>
      <p:sp>
        <p:nvSpPr>
          <p:cNvPr id="6" name="Title 2"/>
          <p:cNvSpPr txBox="1">
            <a:spLocks/>
          </p:cNvSpPr>
          <p:nvPr/>
        </p:nvSpPr>
        <p:spPr>
          <a:xfrm>
            <a:off x="305139" y="59806"/>
            <a:ext cx="5915000" cy="116047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CA" dirty="0" smtClean="0"/>
              <a:t>Research Model</a:t>
            </a:r>
            <a:br>
              <a:rPr lang="en-CA" dirty="0" smtClean="0"/>
            </a:br>
            <a:r>
              <a:rPr lang="en-CA" sz="2400" dirty="0" smtClean="0">
                <a:solidFill>
                  <a:srgbClr val="FFC000"/>
                </a:solidFill>
              </a:rPr>
              <a:t>Biological Research Examples</a:t>
            </a:r>
            <a:endParaRPr lang="en-CA" dirty="0"/>
          </a:p>
        </p:txBody>
      </p:sp>
      <p:pic>
        <p:nvPicPr>
          <p:cNvPr id="5124" name="Picture 4" descr="\\SFP.IDIR.BCGOV\U165\ECATHERA$\Profile\Desktop\Past years\2015\Elaho V30160\IMG_33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063"/>
          <a:stretch/>
        </p:blipFill>
        <p:spPr bwMode="auto">
          <a:xfrm>
            <a:off x="5318322" y="1220280"/>
            <a:ext cx="3825678" cy="5640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98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957" y="1419462"/>
            <a:ext cx="4693538" cy="5560072"/>
          </a:xfrm>
        </p:spPr>
        <p:txBody>
          <a:bodyPr>
            <a:normAutofit/>
          </a:bodyPr>
          <a:lstStyle/>
          <a:p>
            <a:pPr lvl="0">
              <a:spcBef>
                <a:spcPts val="0"/>
              </a:spcBef>
            </a:pPr>
            <a:r>
              <a:rPr lang="en-CA" sz="2200" dirty="0" smtClean="0"/>
              <a:t>Smoke modeling, wildfire management, aircraft and fire retardant</a:t>
            </a:r>
          </a:p>
          <a:p>
            <a:pPr lvl="0">
              <a:spcBef>
                <a:spcPts val="0"/>
              </a:spcBef>
            </a:pPr>
            <a:r>
              <a:rPr lang="en-CA" sz="2200" dirty="0" smtClean="0"/>
              <a:t>Understanding the relationship between short term carbon release and long term carbon sequestration</a:t>
            </a:r>
          </a:p>
          <a:p>
            <a:pPr lvl="0">
              <a:spcBef>
                <a:spcPts val="0"/>
              </a:spcBef>
            </a:pPr>
            <a:r>
              <a:rPr lang="en-CA" sz="2200" dirty="0" smtClean="0"/>
              <a:t>Fuel Typing Approaches for BC that improves the spatial data set for fire behaviour  </a:t>
            </a:r>
            <a:r>
              <a:rPr lang="en-CA" sz="2200" dirty="0"/>
              <a:t>p</a:t>
            </a:r>
            <a:r>
              <a:rPr lang="en-CA" sz="2200" dirty="0" smtClean="0"/>
              <a:t>redictions </a:t>
            </a:r>
          </a:p>
          <a:p>
            <a:pPr lvl="0">
              <a:spcBef>
                <a:spcPts val="0"/>
              </a:spcBef>
            </a:pPr>
            <a:r>
              <a:rPr lang="en-CA" sz="2200" dirty="0" smtClean="0"/>
              <a:t>Studying and designing linkages between different modelling tools (i.e. fire behaviour prediction and fire management software applications)</a:t>
            </a:r>
            <a:r>
              <a:rPr lang="en-CA" sz="2200" b="1" dirty="0" smtClean="0">
                <a:solidFill>
                  <a:srgbClr val="FFC000"/>
                </a:solidFill>
              </a:rPr>
              <a:t>	</a:t>
            </a:r>
            <a:r>
              <a:rPr lang="en-CA" sz="2000" b="1" dirty="0" smtClean="0">
                <a:solidFill>
                  <a:srgbClr val="FFC000"/>
                </a:solidFill>
              </a:rPr>
              <a:t>		       </a:t>
            </a:r>
            <a:endParaRPr lang="en-CA" sz="1600" b="1" dirty="0" smtClean="0">
              <a:solidFill>
                <a:srgbClr val="FFC000"/>
              </a:solidFill>
            </a:endParaRPr>
          </a:p>
        </p:txBody>
      </p:sp>
      <p:sp>
        <p:nvSpPr>
          <p:cNvPr id="6" name="Title 2"/>
          <p:cNvSpPr txBox="1">
            <a:spLocks/>
          </p:cNvSpPr>
          <p:nvPr/>
        </p:nvSpPr>
        <p:spPr>
          <a:xfrm>
            <a:off x="305139" y="59806"/>
            <a:ext cx="5915000" cy="1160474"/>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b="1" kern="1200">
                <a:solidFill>
                  <a:schemeClr val="tx1"/>
                </a:solidFill>
                <a:latin typeface="+mj-lt"/>
                <a:ea typeface="+mj-ea"/>
                <a:cs typeface="+mj-cs"/>
              </a:defRPr>
            </a:lvl1pPr>
          </a:lstStyle>
          <a:p>
            <a:r>
              <a:rPr lang="en-CA" dirty="0" smtClean="0"/>
              <a:t>Research Model</a:t>
            </a:r>
            <a:br>
              <a:rPr lang="en-CA" dirty="0" smtClean="0"/>
            </a:br>
            <a:r>
              <a:rPr lang="en-CA" sz="2400" dirty="0" smtClean="0">
                <a:solidFill>
                  <a:srgbClr val="FFC000"/>
                </a:solidFill>
              </a:rPr>
              <a:t>Physical Research Examples</a:t>
            </a:r>
            <a:endParaRPr lang="en-CA" dirty="0"/>
          </a:p>
        </p:txBody>
      </p:sp>
      <p:pic>
        <p:nvPicPr>
          <p:cNvPr id="6148" name="Picture 4" descr="I:\Information - Media\2017\Best Photos\K50588; Jul 4, 2017 39; RT Edi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169" t="14999" r="24413"/>
          <a:stretch/>
        </p:blipFill>
        <p:spPr bwMode="auto">
          <a:xfrm>
            <a:off x="5023412" y="1162404"/>
            <a:ext cx="4120587" cy="5782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416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Workgrp\Media Communications\Logos &amp; Graphics\Logos &amp; Branding\BC Sunrise Logo\BCID_V_rgb_rev.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2962" y="362195"/>
            <a:ext cx="1289372" cy="9996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txBox="1">
            <a:spLocks/>
          </p:cNvSpPr>
          <p:nvPr/>
        </p:nvSpPr>
        <p:spPr>
          <a:xfrm>
            <a:off x="471715" y="1361820"/>
            <a:ext cx="8265886" cy="447292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3600" dirty="0" smtClean="0"/>
              <a:t>Questions?</a:t>
            </a:r>
          </a:p>
          <a:p>
            <a:r>
              <a:rPr lang="en-CA" sz="3600" dirty="0" smtClean="0"/>
              <a:t>Please contact</a:t>
            </a:r>
          </a:p>
          <a:p>
            <a:endParaRPr lang="en-CA" sz="3600" dirty="0" smtClean="0"/>
          </a:p>
          <a:p>
            <a:endParaRPr lang="en-CA" sz="3600" dirty="0" smtClean="0"/>
          </a:p>
          <a:p>
            <a:endParaRPr lang="en-CA" sz="3600" dirty="0" smtClean="0"/>
          </a:p>
          <a:p>
            <a:r>
              <a:rPr lang="en-CA" sz="3600" dirty="0" smtClean="0"/>
              <a:t> </a:t>
            </a:r>
            <a:endParaRPr lang="en-CA" sz="3600" dirty="0"/>
          </a:p>
        </p:txBody>
      </p:sp>
      <p:graphicFrame>
        <p:nvGraphicFramePr>
          <p:cNvPr id="4" name="Table 3"/>
          <p:cNvGraphicFramePr>
            <a:graphicFrameLocks noGrp="1"/>
          </p:cNvGraphicFramePr>
          <p:nvPr>
            <p:extLst>
              <p:ext uri="{D42A27DB-BD31-4B8C-83A1-F6EECF244321}">
                <p14:modId xmlns:p14="http://schemas.microsoft.com/office/powerpoint/2010/main" val="3644238426"/>
              </p:ext>
            </p:extLst>
          </p:nvPr>
        </p:nvGraphicFramePr>
        <p:xfrm>
          <a:off x="638628" y="3196771"/>
          <a:ext cx="7982858" cy="2998652"/>
        </p:xfrm>
        <a:graphic>
          <a:graphicData uri="http://schemas.openxmlformats.org/drawingml/2006/table">
            <a:tbl>
              <a:tblPr firstRow="1" bandRow="1">
                <a:tableStyleId>{5C22544A-7EE6-4342-B048-85BDC9FD1C3A}</a:tableStyleId>
              </a:tblPr>
              <a:tblGrid>
                <a:gridCol w="4659086"/>
                <a:gridCol w="3323772"/>
              </a:tblGrid>
              <a:tr h="605972">
                <a:tc>
                  <a:txBody>
                    <a:bodyPr/>
                    <a:lstStyle/>
                    <a:p>
                      <a:r>
                        <a:rPr lang="en-CA" sz="2500" b="0" i="0" baseline="0" dirty="0" smtClean="0">
                          <a:solidFill>
                            <a:srgbClr val="FFFF00"/>
                          </a:solidFill>
                          <a:latin typeface="+mj-lt"/>
                        </a:rPr>
                        <a:t>Aaron.Pawlick@gov.bc.ca</a:t>
                      </a:r>
                      <a:endParaRPr lang="en-CA" sz="2500" b="0" i="0" baseline="0" dirty="0">
                        <a:solidFill>
                          <a:srgbClr val="FFFF00"/>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c>
                  <a:txBody>
                    <a:bodyPr/>
                    <a:lstStyle/>
                    <a:p>
                      <a:r>
                        <a:rPr lang="en-CA" sz="1400" b="1" dirty="0" smtClean="0">
                          <a:ln w="1905"/>
                          <a:effectLst>
                            <a:innerShdw blurRad="69850" dist="43180" dir="5400000">
                              <a:srgbClr val="000000">
                                <a:alpha val="65000"/>
                              </a:srgbClr>
                            </a:innerShdw>
                          </a:effectLst>
                        </a:rPr>
                        <a:t> </a:t>
                      </a:r>
                      <a:r>
                        <a:rPr lang="en-CA" sz="1800" b="0" dirty="0" smtClean="0"/>
                        <a:t>Manager, Strategic Initiatives</a:t>
                      </a:r>
                      <a:endParaRPr lang="en-CA"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lumMod val="75000"/>
                      </a:schemeClr>
                    </a:solidFill>
                  </a:tcPr>
                </a:tc>
              </a:tr>
              <a:tr h="539932">
                <a:tc>
                  <a:txBody>
                    <a:bodyPr/>
                    <a:lstStyle/>
                    <a:p>
                      <a:r>
                        <a:rPr lang="en-CA" sz="2500" b="0" i="0" baseline="0" dirty="0" smtClean="0">
                          <a:solidFill>
                            <a:srgbClr val="FFFF00"/>
                          </a:solidFill>
                          <a:latin typeface="+mj-lt"/>
                        </a:rPr>
                        <a:t>Tony.Falcao@gov.bc.ca</a:t>
                      </a:r>
                      <a:endParaRPr lang="en-CA" sz="2500" b="0" i="0" baseline="0" dirty="0">
                        <a:solidFill>
                          <a:srgbClr val="FFFF00"/>
                        </a:solidFill>
                        <a:latin typeface="+mj-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baseline="0" dirty="0" smtClean="0">
                          <a:solidFill>
                            <a:schemeClr val="tx1"/>
                          </a:solidFill>
                        </a:rPr>
                        <a:t>Deputy NW Fire Centre Manager</a:t>
                      </a:r>
                    </a:p>
                    <a:p>
                      <a:endParaRPr lang="en-CA" baseline="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75000"/>
                      </a:schemeClr>
                    </a:solidFill>
                  </a:tcPr>
                </a:tc>
              </a:tr>
              <a:tr h="538480">
                <a:tc>
                  <a:txBody>
                    <a:bodyPr/>
                    <a:lstStyle/>
                    <a:p>
                      <a:r>
                        <a:rPr lang="en-CA" sz="2500" b="0" i="0" baseline="0" dirty="0" smtClean="0">
                          <a:solidFill>
                            <a:srgbClr val="FFFF00"/>
                          </a:solidFill>
                          <a:latin typeface="+mj-lt"/>
                        </a:rPr>
                        <a:t>Mary.Myer@gov.bc.ca</a:t>
                      </a:r>
                      <a:endParaRPr lang="en-CA" sz="2500" b="0" i="0" baseline="0" dirty="0">
                        <a:solidFill>
                          <a:srgbClr val="FFFF00"/>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baseline="0" dirty="0" smtClean="0">
                          <a:solidFill>
                            <a:schemeClr val="tx1"/>
                          </a:solidFill>
                        </a:rPr>
                        <a:t>Director, Corporate Governance</a:t>
                      </a:r>
                      <a:endParaRPr lang="en-CA" sz="4000" baseline="0" dirty="0" smtClean="0">
                        <a:solidFill>
                          <a:schemeClr val="tx1"/>
                        </a:solidFill>
                      </a:endParaRPr>
                    </a:p>
                    <a:p>
                      <a:endParaRPr lang="en-CA"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r>
              <a:tr h="370840">
                <a:tc>
                  <a:txBody>
                    <a:bodyPr/>
                    <a:lstStyle/>
                    <a:p>
                      <a:r>
                        <a:rPr lang="en-CA" sz="2500" b="0" i="0" baseline="0" dirty="0" smtClean="0">
                          <a:solidFill>
                            <a:srgbClr val="FFFF00"/>
                          </a:solidFill>
                          <a:latin typeface="+mj-lt"/>
                        </a:rPr>
                        <a:t>Ian.Meier@gov.bc.ca</a:t>
                      </a:r>
                      <a:endParaRPr lang="en-CA" sz="2500" b="0" i="0" baseline="0" dirty="0">
                        <a:solidFill>
                          <a:srgbClr val="FFFF00"/>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baseline="0" dirty="0" smtClean="0">
                          <a:solidFill>
                            <a:schemeClr val="tx1"/>
                          </a:solidFill>
                        </a:rPr>
                        <a:t>Director, Wildfire Operations</a:t>
                      </a:r>
                    </a:p>
                    <a:p>
                      <a:endParaRPr lang="en-CA" baseline="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r>
              <a:tr h="370840">
                <a:tc>
                  <a:txBody>
                    <a:bodyPr/>
                    <a:lstStyle/>
                    <a:p>
                      <a:r>
                        <a:rPr lang="en-CA" sz="2500" b="0" i="0" baseline="0" dirty="0" smtClean="0">
                          <a:solidFill>
                            <a:srgbClr val="FFFF00"/>
                          </a:solidFill>
                          <a:latin typeface="+mj-lt"/>
                          <a:ea typeface="+mn-ea"/>
                          <a:cs typeface="+mn-cs"/>
                        </a:rPr>
                        <a:t>Madeline.Maley@gov.bc.ca</a:t>
                      </a:r>
                      <a:endParaRPr lang="en-CA" sz="2500" b="0" i="0" baseline="0" dirty="0">
                        <a:solidFill>
                          <a:srgbClr val="FFFF00"/>
                        </a:solidFill>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smtClean="0">
                          <a:solidFill>
                            <a:prstClr val="white"/>
                          </a:solidFill>
                          <a:ea typeface="+mn-ea"/>
                          <a:cs typeface="+mn-cs"/>
                        </a:rPr>
                        <a:t>Executive Director</a:t>
                      </a:r>
                      <a:endParaRPr lang="en-CA" sz="4000" dirty="0" smtClean="0">
                        <a:solidFill>
                          <a:prstClr val="white"/>
                        </a:solidFill>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r>
            </a:tbl>
          </a:graphicData>
        </a:graphic>
      </p:graphicFrame>
    </p:spTree>
    <p:extLst>
      <p:ext uri="{BB962C8B-B14F-4D97-AF65-F5344CB8AC3E}">
        <p14:creationId xmlns:p14="http://schemas.microsoft.com/office/powerpoint/2010/main" val="746908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778817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Hectares Burned</a:t>
            </a:r>
            <a:endParaRPr lang="en-CA" dirty="0"/>
          </a:p>
        </p:txBody>
      </p:sp>
      <p:graphicFrame>
        <p:nvGraphicFramePr>
          <p:cNvPr id="7" name="Chart 6"/>
          <p:cNvGraphicFramePr>
            <a:graphicFrameLocks/>
          </p:cNvGraphicFramePr>
          <p:nvPr>
            <p:extLst>
              <p:ext uri="{D42A27DB-BD31-4B8C-83A1-F6EECF244321}">
                <p14:modId xmlns:p14="http://schemas.microsoft.com/office/powerpoint/2010/main" val="4088106697"/>
              </p:ext>
            </p:extLst>
          </p:nvPr>
        </p:nvGraphicFramePr>
        <p:xfrm>
          <a:off x="325760" y="2044700"/>
          <a:ext cx="8278688" cy="4552652"/>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p:cNvSpPr txBox="1">
            <a:spLocks/>
          </p:cNvSpPr>
          <p:nvPr/>
        </p:nvSpPr>
        <p:spPr>
          <a:xfrm>
            <a:off x="469776" y="1180480"/>
            <a:ext cx="7990656" cy="999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000" i="1" dirty="0" smtClean="0">
                <a:solidFill>
                  <a:schemeClr val="accent1">
                    <a:lumMod val="60000"/>
                    <a:lumOff val="40000"/>
                  </a:schemeClr>
                </a:solidFill>
              </a:rPr>
              <a:t>Historical Records (1912 – 2017): Hectares Burned</a:t>
            </a:r>
            <a:endParaRPr lang="en-CA" sz="2000" i="1" dirty="0">
              <a:solidFill>
                <a:schemeClr val="accent1">
                  <a:lumMod val="60000"/>
                  <a:lumOff val="40000"/>
                </a:schemeClr>
              </a:solidFill>
            </a:endParaRPr>
          </a:p>
        </p:txBody>
      </p:sp>
    </p:spTree>
    <p:extLst>
      <p:ext uri="{BB962C8B-B14F-4D97-AF65-F5344CB8AC3E}">
        <p14:creationId xmlns:p14="http://schemas.microsoft.com/office/powerpoint/2010/main" val="130754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b="-15630"/>
          <a:stretch/>
        </p:blipFill>
        <p:spPr/>
      </p:pic>
      <p:sp>
        <p:nvSpPr>
          <p:cNvPr id="3" name="Title 2"/>
          <p:cNvSpPr>
            <a:spLocks noGrp="1"/>
          </p:cNvSpPr>
          <p:nvPr>
            <p:ph type="title"/>
          </p:nvPr>
        </p:nvSpPr>
        <p:spPr/>
        <p:txBody>
          <a:bodyPr/>
          <a:lstStyle/>
          <a:p>
            <a:r>
              <a:rPr lang="en-CA" dirty="0" smtClean="0"/>
              <a:t>Fire Suppression Costs</a:t>
            </a:r>
            <a:endParaRPr lang="en-CA" dirty="0"/>
          </a:p>
        </p:txBody>
      </p:sp>
      <p:sp>
        <p:nvSpPr>
          <p:cNvPr id="7" name="Rectangle 6"/>
          <p:cNvSpPr/>
          <p:nvPr/>
        </p:nvSpPr>
        <p:spPr>
          <a:xfrm>
            <a:off x="0" y="5473700"/>
            <a:ext cx="9144000" cy="139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b="1" dirty="0" smtClean="0">
                <a:solidFill>
                  <a:schemeClr val="tx1"/>
                </a:solidFill>
              </a:rPr>
              <a:t>Total cost of </a:t>
            </a:r>
            <a:r>
              <a:rPr lang="en-CA" sz="4000" b="1" dirty="0" smtClean="0">
                <a:solidFill>
                  <a:srgbClr val="FFC000"/>
                </a:solidFill>
              </a:rPr>
              <a:t>$560,000,000</a:t>
            </a:r>
            <a:endParaRPr lang="en-CA" sz="4000" b="1" dirty="0"/>
          </a:p>
          <a:p>
            <a:pPr algn="ctr"/>
            <a:r>
              <a:rPr lang="en-CA" sz="2400" dirty="0"/>
              <a:t>f</a:t>
            </a:r>
            <a:r>
              <a:rPr lang="en-CA" sz="2400" dirty="0" smtClean="0"/>
              <a:t>or wildfire suppression</a:t>
            </a:r>
            <a:endParaRPr lang="en-CA" sz="2400" dirty="0"/>
          </a:p>
        </p:txBody>
      </p:sp>
    </p:spTree>
    <p:extLst>
      <p:ext uri="{BB962C8B-B14F-4D97-AF65-F5344CB8AC3E}">
        <p14:creationId xmlns:p14="http://schemas.microsoft.com/office/powerpoint/2010/main" val="12684372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Fire Suppression Costs</a:t>
            </a:r>
          </a:p>
        </p:txBody>
      </p:sp>
      <p:sp>
        <p:nvSpPr>
          <p:cNvPr id="11" name="Title 1"/>
          <p:cNvSpPr txBox="1">
            <a:spLocks/>
          </p:cNvSpPr>
          <p:nvPr/>
        </p:nvSpPr>
        <p:spPr>
          <a:xfrm>
            <a:off x="469776" y="1231280"/>
            <a:ext cx="7990656" cy="999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2000" i="1" dirty="0" smtClean="0">
                <a:solidFill>
                  <a:schemeClr val="accent1">
                    <a:lumMod val="60000"/>
                    <a:lumOff val="40000"/>
                  </a:schemeClr>
                </a:solidFill>
              </a:rPr>
              <a:t>Historical Records (1991–2017): Season Costs</a:t>
            </a:r>
            <a:endParaRPr lang="en-CA" sz="2000" i="1" dirty="0">
              <a:solidFill>
                <a:schemeClr val="accent1">
                  <a:lumMod val="60000"/>
                  <a:lumOff val="40000"/>
                </a:schemeClr>
              </a:solidFill>
            </a:endParaRPr>
          </a:p>
        </p:txBody>
      </p:sp>
      <p:graphicFrame>
        <p:nvGraphicFramePr>
          <p:cNvPr id="13" name="Chart 12"/>
          <p:cNvGraphicFramePr>
            <a:graphicFrameLocks/>
          </p:cNvGraphicFramePr>
          <p:nvPr>
            <p:extLst>
              <p:ext uri="{D42A27DB-BD31-4B8C-83A1-F6EECF244321}">
                <p14:modId xmlns:p14="http://schemas.microsoft.com/office/powerpoint/2010/main" val="1409489826"/>
              </p:ext>
            </p:extLst>
          </p:nvPr>
        </p:nvGraphicFramePr>
        <p:xfrm>
          <a:off x="323528" y="2133600"/>
          <a:ext cx="8568952" cy="45357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18367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2017 Fire Season Statistics</a:t>
            </a:r>
            <a:endParaRPr lang="en-CA" dirty="0"/>
          </a:p>
        </p:txBody>
      </p:sp>
      <p:sp>
        <p:nvSpPr>
          <p:cNvPr id="9" name="TextBox 8"/>
          <p:cNvSpPr txBox="1"/>
          <p:nvPr/>
        </p:nvSpPr>
        <p:spPr>
          <a:xfrm>
            <a:off x="3483982" y="1717228"/>
            <a:ext cx="5775767" cy="5693866"/>
          </a:xfrm>
          <a:prstGeom prst="rect">
            <a:avLst/>
          </a:prstGeom>
          <a:noFill/>
        </p:spPr>
        <p:txBody>
          <a:bodyPr wrap="square" rtlCol="0">
            <a:spAutoFit/>
          </a:bodyPr>
          <a:lstStyle/>
          <a:p>
            <a:pPr>
              <a:spcAft>
                <a:spcPts val="1200"/>
              </a:spcAft>
            </a:pPr>
            <a:r>
              <a:rPr lang="en-CA" sz="2800" b="1" dirty="0" smtClean="0"/>
              <a:t>Total fires: 1,347</a:t>
            </a:r>
            <a:r>
              <a:rPr lang="en-CA" sz="2800" b="1" dirty="0" smtClean="0">
                <a:solidFill>
                  <a:schemeClr val="bg1"/>
                </a:solidFill>
              </a:rPr>
              <a:t/>
            </a:r>
            <a:br>
              <a:rPr lang="en-CA" sz="2800" b="1" dirty="0" smtClean="0">
                <a:solidFill>
                  <a:schemeClr val="bg1"/>
                </a:solidFill>
              </a:rPr>
            </a:br>
            <a:r>
              <a:rPr lang="en-CA" sz="1600" dirty="0" smtClean="0">
                <a:solidFill>
                  <a:srgbClr val="FFC000"/>
                </a:solidFill>
              </a:rPr>
              <a:t>Total fires in </a:t>
            </a:r>
            <a:r>
              <a:rPr lang="en-CA" sz="1600" dirty="0">
                <a:solidFill>
                  <a:srgbClr val="FFC000"/>
                </a:solidFill>
              </a:rPr>
              <a:t>2003: </a:t>
            </a:r>
            <a:r>
              <a:rPr lang="en-CA" sz="1600" dirty="0" smtClean="0">
                <a:solidFill>
                  <a:srgbClr val="FFC000"/>
                </a:solidFill>
              </a:rPr>
              <a:t>2,473</a:t>
            </a:r>
            <a:endParaRPr lang="en-CA" sz="2800" b="1" dirty="0">
              <a:solidFill>
                <a:schemeClr val="bg1"/>
              </a:solidFill>
            </a:endParaRPr>
          </a:p>
          <a:p>
            <a:pPr>
              <a:spcAft>
                <a:spcPts val="1200"/>
              </a:spcAft>
            </a:pPr>
            <a:r>
              <a:rPr lang="en-CA" sz="2800" b="1" dirty="0" smtClean="0"/>
              <a:t>People displaced: 65,000</a:t>
            </a:r>
            <a:r>
              <a:rPr lang="en-CA" sz="2800" b="1" dirty="0" smtClean="0">
                <a:solidFill>
                  <a:schemeClr val="bg1"/>
                </a:solidFill>
              </a:rPr>
              <a:t/>
            </a:r>
            <a:br>
              <a:rPr lang="en-CA" sz="2800" b="1" dirty="0" smtClean="0">
                <a:solidFill>
                  <a:schemeClr val="bg1"/>
                </a:solidFill>
              </a:rPr>
            </a:br>
            <a:r>
              <a:rPr lang="en-CA" sz="1600" dirty="0" smtClean="0">
                <a:solidFill>
                  <a:srgbClr val="FFC000"/>
                </a:solidFill>
              </a:rPr>
              <a:t>People displaced by Horse River fire: 88,000</a:t>
            </a:r>
            <a:r>
              <a:rPr lang="en-CA" sz="2800" b="1" dirty="0" smtClean="0">
                <a:solidFill>
                  <a:schemeClr val="bg1"/>
                </a:solidFill>
              </a:rPr>
              <a:t/>
            </a:r>
            <a:br>
              <a:rPr lang="en-CA" sz="2800" b="1" dirty="0" smtClean="0">
                <a:solidFill>
                  <a:schemeClr val="bg1"/>
                </a:solidFill>
              </a:rPr>
            </a:br>
            <a:r>
              <a:rPr lang="en-CA" sz="1600" dirty="0" smtClean="0">
                <a:solidFill>
                  <a:srgbClr val="FFC000"/>
                </a:solidFill>
              </a:rPr>
              <a:t>People displaced in 2003: 45,000</a:t>
            </a:r>
          </a:p>
          <a:p>
            <a:pPr>
              <a:spcAft>
                <a:spcPts val="1200"/>
              </a:spcAft>
            </a:pPr>
            <a:r>
              <a:rPr lang="en-CA" sz="2400" b="1" dirty="0" smtClean="0">
                <a:solidFill>
                  <a:prstClr val="white"/>
                </a:solidFill>
              </a:rPr>
              <a:t>First Nations communities who authorized: </a:t>
            </a:r>
            <a:r>
              <a:rPr lang="en-CA" sz="1600" dirty="0" smtClean="0">
                <a:solidFill>
                  <a:srgbClr val="FFC000"/>
                </a:solidFill>
              </a:rPr>
              <a:t>Evacuation Orders: 8 communities		           Evacuation Alerts: 7</a:t>
            </a:r>
          </a:p>
          <a:p>
            <a:pPr>
              <a:spcAft>
                <a:spcPts val="1200"/>
              </a:spcAft>
            </a:pPr>
            <a:r>
              <a:rPr lang="en-CA" sz="2400" b="1" dirty="0" smtClean="0">
                <a:solidFill>
                  <a:prstClr val="white"/>
                </a:solidFill>
              </a:rPr>
              <a:t>Suppressant used: 49.9 million litres</a:t>
            </a:r>
            <a:r>
              <a:rPr lang="en-CA" sz="2800" b="1" dirty="0">
                <a:solidFill>
                  <a:prstClr val="white"/>
                </a:solidFill>
              </a:rPr>
              <a:t/>
            </a:r>
            <a:br>
              <a:rPr lang="en-CA" sz="2800" b="1" dirty="0">
                <a:solidFill>
                  <a:prstClr val="white"/>
                </a:solidFill>
              </a:rPr>
            </a:br>
            <a:r>
              <a:rPr lang="en-CA" sz="1600" dirty="0" smtClean="0">
                <a:solidFill>
                  <a:srgbClr val="FFC000"/>
                </a:solidFill>
              </a:rPr>
              <a:t>Suppressant used in 2014: 13.9 million litres</a:t>
            </a:r>
            <a:endParaRPr lang="en-CA" sz="2800" b="1" dirty="0">
              <a:solidFill>
                <a:prstClr val="white"/>
              </a:solidFill>
            </a:endParaRPr>
          </a:p>
          <a:p>
            <a:pPr lvl="0">
              <a:spcAft>
                <a:spcPts val="1200"/>
              </a:spcAft>
            </a:pPr>
            <a:r>
              <a:rPr lang="en-CA" sz="2400" b="1" dirty="0" smtClean="0">
                <a:solidFill>
                  <a:prstClr val="white"/>
                </a:solidFill>
              </a:rPr>
              <a:t>Retardant </a:t>
            </a:r>
            <a:r>
              <a:rPr lang="en-CA" sz="2400" b="1" dirty="0">
                <a:solidFill>
                  <a:prstClr val="white"/>
                </a:solidFill>
              </a:rPr>
              <a:t>used: </a:t>
            </a:r>
            <a:r>
              <a:rPr lang="en-CA" sz="2400" b="1" dirty="0" smtClean="0">
                <a:solidFill>
                  <a:prstClr val="white"/>
                </a:solidFill>
              </a:rPr>
              <a:t>20.8 </a:t>
            </a:r>
            <a:r>
              <a:rPr lang="en-CA" sz="2400" b="1" dirty="0">
                <a:solidFill>
                  <a:prstClr val="white"/>
                </a:solidFill>
              </a:rPr>
              <a:t>million litres</a:t>
            </a:r>
            <a:r>
              <a:rPr lang="en-CA" sz="2800" b="1" dirty="0">
                <a:solidFill>
                  <a:prstClr val="white"/>
                </a:solidFill>
              </a:rPr>
              <a:t/>
            </a:r>
            <a:br>
              <a:rPr lang="en-CA" sz="2800" b="1" dirty="0">
                <a:solidFill>
                  <a:prstClr val="white"/>
                </a:solidFill>
              </a:rPr>
            </a:br>
            <a:r>
              <a:rPr lang="en-CA" sz="1600" dirty="0" smtClean="0">
                <a:solidFill>
                  <a:srgbClr val="FFC000"/>
                </a:solidFill>
              </a:rPr>
              <a:t>Retardant used in 2009: 18.6 million litres</a:t>
            </a:r>
            <a:endParaRPr lang="en-CA" sz="2800" b="1" dirty="0">
              <a:solidFill>
                <a:prstClr val="white"/>
              </a:solidFill>
            </a:endParaRPr>
          </a:p>
          <a:p>
            <a:pPr>
              <a:spcAft>
                <a:spcPts val="1200"/>
              </a:spcAft>
            </a:pPr>
            <a:endParaRPr lang="en-CA" sz="2800" b="1" dirty="0" smtClean="0">
              <a:solidFill>
                <a:schemeClr val="bg1"/>
              </a:solidFill>
            </a:endParaRPr>
          </a:p>
          <a:p>
            <a:pPr>
              <a:spcAft>
                <a:spcPts val="1200"/>
              </a:spcAft>
            </a:pPr>
            <a:endParaRPr lang="en-CA" sz="2800" dirty="0" smtClean="0">
              <a:solidFill>
                <a:prstClr val="white"/>
              </a:solidFill>
            </a:endParaRPr>
          </a:p>
        </p:txBody>
      </p:sp>
      <p:pic>
        <p:nvPicPr>
          <p:cNvPr id="4098" name="Picture 2" descr="I:\Information - Media\2017\Best Photos\Elephant Hill; Aug 22, 2017; RT Edit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087" r="35516"/>
          <a:stretch/>
        </p:blipFill>
        <p:spPr bwMode="auto">
          <a:xfrm>
            <a:off x="0" y="1179933"/>
            <a:ext cx="3368233" cy="568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66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7886"/>
            <a:ext cx="5122912" cy="5254171"/>
          </a:xfrm>
        </p:spPr>
        <p:txBody>
          <a:bodyPr>
            <a:normAutofit lnSpcReduction="10000"/>
          </a:bodyPr>
          <a:lstStyle/>
          <a:p>
            <a:pPr marL="0" lvl="0" indent="0">
              <a:spcBef>
                <a:spcPts val="0"/>
              </a:spcBef>
              <a:spcAft>
                <a:spcPts val="1200"/>
              </a:spcAft>
              <a:buNone/>
            </a:pPr>
            <a:r>
              <a:rPr lang="en-CA" sz="2400" dirty="0">
                <a:solidFill>
                  <a:prstClr val="white"/>
                </a:solidFill>
              </a:rPr>
              <a:t>At peak capacity, BCWS was utilizing:</a:t>
            </a:r>
          </a:p>
          <a:p>
            <a:pPr lvl="0">
              <a:spcBef>
                <a:spcPts val="0"/>
              </a:spcBef>
            </a:pPr>
            <a:r>
              <a:rPr lang="en-CA" sz="2000" dirty="0">
                <a:solidFill>
                  <a:srgbClr val="FFC000"/>
                </a:solidFill>
              </a:rPr>
              <a:t>4,700+ personnel total</a:t>
            </a:r>
          </a:p>
          <a:p>
            <a:pPr lvl="0">
              <a:spcBef>
                <a:spcPts val="0"/>
              </a:spcBef>
            </a:pPr>
            <a:r>
              <a:rPr lang="en-CA" sz="2000" dirty="0">
                <a:solidFill>
                  <a:srgbClr val="FFC000"/>
                </a:solidFill>
              </a:rPr>
              <a:t>1,200+ out-of-province personnel</a:t>
            </a:r>
          </a:p>
          <a:p>
            <a:pPr lvl="0">
              <a:spcBef>
                <a:spcPts val="0"/>
              </a:spcBef>
            </a:pPr>
            <a:r>
              <a:rPr lang="en-CA" sz="2000" dirty="0">
                <a:solidFill>
                  <a:srgbClr val="FFC000"/>
                </a:solidFill>
              </a:rPr>
              <a:t>2,000+ contract personnel</a:t>
            </a:r>
          </a:p>
          <a:p>
            <a:pPr lvl="0">
              <a:spcBef>
                <a:spcPts val="0"/>
              </a:spcBef>
            </a:pPr>
            <a:r>
              <a:rPr lang="en-CA" sz="2000" dirty="0">
                <a:solidFill>
                  <a:srgbClr val="FFC000"/>
                </a:solidFill>
              </a:rPr>
              <a:t>236 aircraft</a:t>
            </a:r>
          </a:p>
          <a:p>
            <a:pPr lvl="0">
              <a:spcBef>
                <a:spcPts val="0"/>
              </a:spcBef>
              <a:spcAft>
                <a:spcPts val="1200"/>
              </a:spcAft>
            </a:pPr>
            <a:r>
              <a:rPr lang="en-CA" sz="2000" dirty="0">
                <a:solidFill>
                  <a:srgbClr val="FFC000"/>
                </a:solidFill>
              </a:rPr>
              <a:t>300+ personnel from the Canadian Armed </a:t>
            </a:r>
            <a:r>
              <a:rPr lang="en-CA" sz="2000" dirty="0" smtClean="0">
                <a:solidFill>
                  <a:srgbClr val="FFC000"/>
                </a:solidFill>
              </a:rPr>
              <a:t>Forced 				       </a:t>
            </a:r>
            <a:endParaRPr lang="en-CA" sz="1600" dirty="0" smtClean="0">
              <a:solidFill>
                <a:srgbClr val="FFC000"/>
              </a:solidFill>
            </a:endParaRPr>
          </a:p>
          <a:p>
            <a:pPr marL="0" lvl="0" indent="0">
              <a:spcBef>
                <a:spcPts val="0"/>
              </a:spcBef>
              <a:spcAft>
                <a:spcPts val="1200"/>
              </a:spcAft>
              <a:buNone/>
            </a:pPr>
            <a:r>
              <a:rPr lang="en-CA" sz="2400" dirty="0" smtClean="0">
                <a:solidFill>
                  <a:prstClr val="white"/>
                </a:solidFill>
              </a:rPr>
              <a:t>Out-of-province </a:t>
            </a:r>
            <a:r>
              <a:rPr lang="en-CA" sz="2400" dirty="0">
                <a:solidFill>
                  <a:prstClr val="white"/>
                </a:solidFill>
              </a:rPr>
              <a:t>personnel came from every province and territory in BC (except Nunavut), as well as from the following countries:</a:t>
            </a:r>
          </a:p>
          <a:p>
            <a:pPr lvl="0">
              <a:spcBef>
                <a:spcPts val="0"/>
              </a:spcBef>
            </a:pPr>
            <a:r>
              <a:rPr lang="en-CA" sz="2000" dirty="0">
                <a:solidFill>
                  <a:srgbClr val="FFC000"/>
                </a:solidFill>
              </a:rPr>
              <a:t>Mexico</a:t>
            </a:r>
          </a:p>
          <a:p>
            <a:pPr lvl="0">
              <a:spcBef>
                <a:spcPts val="0"/>
              </a:spcBef>
            </a:pPr>
            <a:r>
              <a:rPr lang="en-CA" sz="2000" dirty="0">
                <a:solidFill>
                  <a:srgbClr val="FFC000"/>
                </a:solidFill>
              </a:rPr>
              <a:t>Australia</a:t>
            </a:r>
          </a:p>
          <a:p>
            <a:pPr lvl="0">
              <a:spcBef>
                <a:spcPts val="0"/>
              </a:spcBef>
            </a:pPr>
            <a:r>
              <a:rPr lang="en-CA" sz="2000" dirty="0">
                <a:solidFill>
                  <a:srgbClr val="FFC000"/>
                </a:solidFill>
              </a:rPr>
              <a:t>New </a:t>
            </a:r>
            <a:r>
              <a:rPr lang="en-CA" sz="2000" dirty="0" smtClean="0">
                <a:solidFill>
                  <a:srgbClr val="FFC000"/>
                </a:solidFill>
              </a:rPr>
              <a:t>Zealand</a:t>
            </a:r>
          </a:p>
          <a:p>
            <a:pPr lvl="0">
              <a:spcBef>
                <a:spcPts val="0"/>
              </a:spcBef>
            </a:pPr>
            <a:r>
              <a:rPr lang="en-CA" sz="2000" dirty="0" smtClean="0">
                <a:solidFill>
                  <a:srgbClr val="FFC000"/>
                </a:solidFill>
              </a:rPr>
              <a:t>USA</a:t>
            </a:r>
            <a:endParaRPr lang="en-CA" sz="2000" dirty="0">
              <a:solidFill>
                <a:srgbClr val="FFC000"/>
              </a:solidFill>
            </a:endParaRPr>
          </a:p>
        </p:txBody>
      </p:sp>
      <p:sp>
        <p:nvSpPr>
          <p:cNvPr id="4" name="Title 3"/>
          <p:cNvSpPr>
            <a:spLocks noGrp="1"/>
          </p:cNvSpPr>
          <p:nvPr>
            <p:ph type="title"/>
          </p:nvPr>
        </p:nvSpPr>
        <p:spPr/>
        <p:txBody>
          <a:bodyPr/>
          <a:lstStyle/>
          <a:p>
            <a:r>
              <a:rPr lang="en-CA" dirty="0" smtClean="0"/>
              <a:t>2017 Resourcing</a:t>
            </a:r>
            <a:endParaRPr lang="en-CA" dirty="0"/>
          </a:p>
        </p:txBody>
      </p:sp>
      <p:pic>
        <p:nvPicPr>
          <p:cNvPr id="18437" name="Picture 5" descr="I:\Information - Media\2017\Best Photos\Firefighter; location unknown; Jul 8 2017.jpg"/>
          <p:cNvPicPr>
            <a:picLocks noGrp="1" noChangeAspect="1" noChangeArrowheads="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52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Other Season Highlights</a:t>
            </a:r>
            <a:endParaRPr lang="en-CA" dirty="0"/>
          </a:p>
        </p:txBody>
      </p:sp>
      <p:sp>
        <p:nvSpPr>
          <p:cNvPr id="11" name="TextBox 10"/>
          <p:cNvSpPr txBox="1"/>
          <p:nvPr/>
        </p:nvSpPr>
        <p:spPr>
          <a:xfrm>
            <a:off x="3627338" y="1360463"/>
            <a:ext cx="5074469" cy="532453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1200"/>
              </a:spcAft>
              <a:buClrTx/>
              <a:buSzTx/>
              <a:buFontTx/>
              <a:buNone/>
              <a:tabLst/>
              <a:defRPr/>
            </a:pPr>
            <a:r>
              <a:rPr kumimoji="0" lang="en-CA" sz="2100" i="0" u="none" strike="noStrike" kern="0" cap="none" spc="0" normalizeH="0" baseline="0" noProof="0" dirty="0" smtClean="0">
                <a:ln>
                  <a:noFill/>
                </a:ln>
                <a:solidFill>
                  <a:prstClr val="white"/>
                </a:solidFill>
                <a:effectLst/>
                <a:uLnTx/>
                <a:uFillTx/>
              </a:rPr>
              <a:t>A Provincial Declaration of Emergency was put in place for the first time since 2003</a:t>
            </a:r>
          </a:p>
          <a:p>
            <a:pPr marL="342900" marR="0" lvl="0" indent="-34290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000" i="0" u="none" strike="noStrike" kern="0" cap="none" spc="0" normalizeH="0" baseline="0" noProof="0" dirty="0" smtClean="0">
                <a:ln>
                  <a:noFill/>
                </a:ln>
                <a:solidFill>
                  <a:srgbClr val="FFC000"/>
                </a:solidFill>
                <a:effectLst/>
                <a:uLnTx/>
                <a:uFillTx/>
              </a:rPr>
              <a:t>It started on July 7 and was rescinded on Sept 15, lasting 70 days</a:t>
            </a:r>
          </a:p>
          <a:p>
            <a:pPr marL="342900" marR="0" lvl="0" indent="-342900" defTabSz="91440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CA" sz="2000" i="0" u="none" strike="noStrike" kern="0" cap="none" spc="0" normalizeH="0" baseline="0" noProof="0" dirty="0" smtClean="0">
                <a:ln>
                  <a:noFill/>
                </a:ln>
                <a:solidFill>
                  <a:srgbClr val="FFC000"/>
                </a:solidFill>
                <a:effectLst/>
                <a:uLnTx/>
                <a:uFillTx/>
              </a:rPr>
              <a:t>2003’s Provincial Declaration of Emergency lasted 43 days</a:t>
            </a:r>
            <a:endParaRPr kumimoji="0" lang="en-CA" sz="2000" i="0" u="none" strike="noStrike" kern="0" cap="none" spc="0" normalizeH="0" baseline="0" noProof="0" dirty="0" smtClean="0">
              <a:ln>
                <a:noFill/>
              </a:ln>
              <a:solidFill>
                <a:prstClr val="white"/>
              </a:solidFill>
              <a:effectLst/>
              <a:uLnTx/>
              <a:uFillTx/>
            </a:endParaRPr>
          </a:p>
          <a:p>
            <a:pPr marL="0" marR="0" lvl="0" indent="0" defTabSz="914400" eaLnBrk="1" fontAlgn="auto" latinLnBrk="0" hangingPunct="1">
              <a:lnSpc>
                <a:spcPct val="100000"/>
              </a:lnSpc>
              <a:spcBef>
                <a:spcPts val="0"/>
              </a:spcBef>
              <a:spcAft>
                <a:spcPts val="1200"/>
              </a:spcAft>
              <a:buClrTx/>
              <a:buSzTx/>
              <a:buFontTx/>
              <a:buNone/>
              <a:tabLst/>
              <a:defRPr/>
            </a:pPr>
            <a:r>
              <a:rPr kumimoji="0" lang="en-CA" sz="2100" i="0" u="none" strike="noStrike" kern="0" cap="none" spc="0" normalizeH="0" baseline="0" noProof="0" dirty="0" smtClean="0">
                <a:ln>
                  <a:noFill/>
                </a:ln>
                <a:solidFill>
                  <a:prstClr val="white"/>
                </a:solidFill>
                <a:effectLst/>
                <a:uLnTx/>
                <a:uFillTx/>
              </a:rPr>
              <a:t>Backcountry Closures were implemented in the Cariboo Fire Centre and Rocky Mountain Natural Resource District</a:t>
            </a:r>
          </a:p>
          <a:p>
            <a:pPr marL="0" marR="0" lvl="0" indent="0" defTabSz="914400" eaLnBrk="1" fontAlgn="auto" latinLnBrk="0" hangingPunct="1">
              <a:lnSpc>
                <a:spcPct val="100000"/>
              </a:lnSpc>
              <a:spcBef>
                <a:spcPts val="0"/>
              </a:spcBef>
              <a:spcAft>
                <a:spcPts val="1200"/>
              </a:spcAft>
              <a:buClrTx/>
              <a:buSzTx/>
              <a:buFontTx/>
              <a:buNone/>
              <a:tabLst/>
              <a:defRPr/>
            </a:pPr>
            <a:r>
              <a:rPr kumimoji="0" lang="en-CA" sz="2100" i="0" u="none" strike="noStrike" kern="0" cap="none" spc="0" normalizeH="0" baseline="0" noProof="0" dirty="0" smtClean="0">
                <a:ln>
                  <a:noFill/>
                </a:ln>
                <a:solidFill>
                  <a:prstClr val="white"/>
                </a:solidFill>
                <a:effectLst/>
                <a:uLnTx/>
                <a:uFillTx/>
              </a:rPr>
              <a:t>Off-road vehicle bans were implemented in the Cariboo, Kamloops and Southeast fire centres</a:t>
            </a:r>
          </a:p>
          <a:p>
            <a:pPr marL="0" marR="0" lvl="0" indent="0" defTabSz="914400" eaLnBrk="1" fontAlgn="auto" latinLnBrk="0" hangingPunct="1">
              <a:lnSpc>
                <a:spcPct val="100000"/>
              </a:lnSpc>
              <a:spcBef>
                <a:spcPts val="0"/>
              </a:spcBef>
              <a:spcAft>
                <a:spcPts val="1200"/>
              </a:spcAft>
              <a:buClrTx/>
              <a:buSzTx/>
              <a:buFontTx/>
              <a:buNone/>
              <a:tabLst/>
              <a:defRPr/>
            </a:pPr>
            <a:r>
              <a:rPr kumimoji="0" lang="en-CA" sz="2100" i="0" u="none" strike="noStrike" kern="0" cap="none" spc="0" normalizeH="0" baseline="0" noProof="0" dirty="0" smtClean="0">
                <a:ln>
                  <a:noFill/>
                </a:ln>
                <a:solidFill>
                  <a:prstClr val="white"/>
                </a:solidFill>
                <a:effectLst/>
                <a:uLnTx/>
                <a:uFillTx/>
              </a:rPr>
              <a:t>The Canadian Armed Forces were brought in for the first time since 2003</a:t>
            </a:r>
          </a:p>
        </p:txBody>
      </p:sp>
      <p:pic>
        <p:nvPicPr>
          <p:cNvPr id="19459" name="Picture 3" descr="I:\Information - Media\2017\Best Photos\Billy Stevens 4 [ask photographer before using photo]; RT Edited.jpg"/>
          <p:cNvPicPr>
            <a:picLocks noGrp="1" noChangeAspect="1" noChangeArrowheads="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34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4040</TotalTime>
  <Words>1018</Words>
  <Application>Microsoft Office PowerPoint</Application>
  <PresentationFormat>On-screen Show (4:3)</PresentationFormat>
  <Paragraphs>205</Paragraphs>
  <Slides>29</Slides>
  <Notes>15</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Hectares Burned</vt:lpstr>
      <vt:lpstr>PowerPoint Presentation</vt:lpstr>
      <vt:lpstr>Hectares Burned</vt:lpstr>
      <vt:lpstr>Fire Suppression Costs</vt:lpstr>
      <vt:lpstr>Fire Suppression Costs</vt:lpstr>
      <vt:lpstr>2017 Fire Season Statistics</vt:lpstr>
      <vt:lpstr>2017 Resourcing</vt:lpstr>
      <vt:lpstr>Other Season Highlights</vt:lpstr>
      <vt:lpstr>July 6-8: the turning point</vt:lpstr>
      <vt:lpstr>Cumulative Hectares Burned by Date</vt:lpstr>
      <vt:lpstr>PowerPoint Presentation</vt:lpstr>
      <vt:lpstr>July 6-8: the turning point Build Up Index (BUI) Records</vt:lpstr>
      <vt:lpstr>July 6-8: the turning point Widespread Cariboo lightning strikes</vt:lpstr>
      <vt:lpstr>July 6-8: the turning point Williams Lake Airport</vt:lpstr>
      <vt:lpstr>Elephant Hill Wildfire</vt:lpstr>
      <vt:lpstr>Cariboo wildfires</vt:lpstr>
      <vt:lpstr>Southeast / Southern Interior wildfires</vt:lpstr>
      <vt:lpstr>Largest wildfires on record</vt:lpstr>
      <vt:lpstr>Opportunities for Improvement</vt:lpstr>
      <vt:lpstr>Constructive feedback</vt:lpstr>
      <vt:lpstr>Constructive feedback</vt:lpstr>
      <vt:lpstr>PowerPoint Presentation</vt:lpstr>
      <vt:lpstr>After Action Review</vt:lpstr>
      <vt:lpstr>PowerPoint Presentation</vt:lpstr>
      <vt:lpstr>PowerPoint Presentation</vt:lpstr>
      <vt:lpstr>PowerPoint Presentation</vt:lpstr>
      <vt:lpstr>PowerPoint Presentation</vt:lpstr>
      <vt:lpstr>PowerPoint Presentation</vt:lpstr>
    </vt:vector>
  </TitlesOfParts>
  <Company>Province of British Columbia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Turcot, Ryan FLNR:EX</dc:creator>
  <cp:lastModifiedBy>Falcao, Tony M FLNR:EX</cp:lastModifiedBy>
  <cp:revision>170</cp:revision>
  <dcterms:created xsi:type="dcterms:W3CDTF">2017-10-03T16:19:40Z</dcterms:created>
  <dcterms:modified xsi:type="dcterms:W3CDTF">2017-11-10T16:56:51Z</dcterms:modified>
</cp:coreProperties>
</file>