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304" r:id="rId2"/>
    <p:sldId id="309" r:id="rId3"/>
    <p:sldId id="310" r:id="rId4"/>
    <p:sldId id="311" r:id="rId5"/>
    <p:sldId id="256" r:id="rId6"/>
    <p:sldId id="257" r:id="rId7"/>
    <p:sldId id="258" r:id="rId8"/>
    <p:sldId id="259" r:id="rId9"/>
    <p:sldId id="260" r:id="rId10"/>
    <p:sldId id="261" r:id="rId11"/>
    <p:sldId id="302" r:id="rId12"/>
    <p:sldId id="303" r:id="rId13"/>
    <p:sldId id="305" r:id="rId14"/>
    <p:sldId id="306" r:id="rId15"/>
    <p:sldId id="307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BCF4073-E56C-4238-A6CB-71E63459F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AF087-75F4-412D-B9FE-194327121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F8948-243E-4AC4-BEA8-13032A49A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D7D0E-9AE4-4922-8798-DCB216FC6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452C-2CCC-4E75-88BE-814D5A38F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3D7A5-817D-4949-B48E-0F553E2E6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739B1-4B35-419A-8F31-69F639CAE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41C6E-FE4D-45E3-A53E-3BFB630B2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E5D20-D75C-4817-A88A-820672363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80E0B-1C90-48B9-AE2A-BCC7F2C8A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A4FC8-79F7-42D0-95BC-DBD4A1286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C0E60-3216-4BB6-A1B7-14C253D5A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298CF861-376A-42DB-BD86-23088E50B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8686800" cy="1752600"/>
          </a:xfrm>
        </p:spPr>
        <p:txBody>
          <a:bodyPr/>
          <a:lstStyle/>
          <a:p>
            <a:pPr eaLnBrk="1" hangingPunct="1"/>
            <a:r>
              <a:rPr lang="en-US" smtClean="0"/>
              <a:t>Incorporating Global Information into Active Contour Models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Anthony Yezzi</a:t>
            </a:r>
          </a:p>
          <a:p>
            <a:pPr eaLnBrk="1" hangingPunct="1"/>
            <a:r>
              <a:rPr lang="en-US" smtClean="0"/>
              <a:t>Georgia Institute of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Continuum of “Closed” geodesics</a:t>
            </a:r>
          </a:p>
        </p:txBody>
      </p:sp>
      <p:pic>
        <p:nvPicPr>
          <p:cNvPr id="94211" name="Picture 3" descr="C:\Users\DNP\Desktop\Proposal_Presentation\Proposal\proposal_images\invgr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951038"/>
            <a:ext cx="2011362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 descr="C:\Users\DNP\Desktop\Proposal_Presentation\Proposal\proposal_images\invgradpo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160838"/>
            <a:ext cx="2011362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 descr="C:\Users\DNP\Desktop\Proposal_Presentation\Proposal\proposal_images\lsetnopo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8038" y="1951038"/>
            <a:ext cx="2011362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6" descr="C:\Users\DNP\Desktop\Proposal_Presentation\Proposal\proposal_images\lsetpo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8038" y="4160838"/>
            <a:ext cx="2011362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7" descr="C:\Users\DNP\Desktop\Proposal_Presentation\Proposal\proposal_images\lvseg_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51638" y="4160838"/>
            <a:ext cx="2011362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6" name="Picture 8" descr="C:\Users\DNP\Desktop\Proposal_Presentation\Proposal\proposal_images\nopolese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51638" y="1951038"/>
            <a:ext cx="2011362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609600" y="2514600"/>
            <a:ext cx="1312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Test Image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002463" y="1535113"/>
            <a:ext cx="1608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Segmentation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572000" y="1557338"/>
            <a:ext cx="214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Propagating Fronts</a:t>
            </a:r>
          </a:p>
        </p:txBody>
      </p:sp>
      <p:graphicFrame>
        <p:nvGraphicFramePr>
          <p:cNvPr id="94219" name="Object 23"/>
          <p:cNvGraphicFramePr>
            <a:graphicFrameLocks noChangeAspect="1"/>
          </p:cNvGraphicFramePr>
          <p:nvPr/>
        </p:nvGraphicFramePr>
        <p:xfrm>
          <a:off x="2746375" y="1516063"/>
          <a:ext cx="1517650" cy="438150"/>
        </p:xfrm>
        <a:graphic>
          <a:graphicData uri="http://schemas.openxmlformats.org/presentationml/2006/ole">
            <p:oleObj spid="_x0000_s5122" name="Equation" r:id="rId9" imgW="1663560" imgH="342720" progId="Equation.DSMT4">
              <p:embed/>
            </p:oleObj>
          </a:graphicData>
        </a:graphic>
      </p:graphicFrame>
      <p:pic>
        <p:nvPicPr>
          <p:cNvPr id="5133" name="Picture 12" descr="C:\Users\DNP\Desktop\Proposal_Presentation\Proposal\proposal_images\ra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2895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6172200" y="2514600"/>
            <a:ext cx="92075" cy="92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27725" y="5470525"/>
            <a:ext cx="92075" cy="92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C:\Users\DNP\Desktop\Proposal_Presentation\Proposal\proposal_images\lvseg_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20113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Region-based Evolution</a:t>
            </a:r>
          </a:p>
        </p:txBody>
      </p:sp>
      <p:pic>
        <p:nvPicPr>
          <p:cNvPr id="26628" name="Picture 7" descr="C:\Users\DNP\Desktop\Proposal_Presentation\Proposal\proposal_images\lvseg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00200"/>
            <a:ext cx="20113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C:\Users\DNP\Desktop\Proposal_Presentation\Proposal\proposal_images\lset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600200"/>
            <a:ext cx="20113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C:\Users\DNP\Desktop\Proposal_Presentation\Proposal\proposal_images\newsour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600200"/>
            <a:ext cx="20113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5400000">
            <a:off x="1332707" y="3161506"/>
            <a:ext cx="381000" cy="158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715000" y="2590800"/>
            <a:ext cx="92075" cy="92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7810501" y="2476500"/>
            <a:ext cx="381000" cy="31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Text Box 8"/>
          <p:cNvSpPr txBox="1">
            <a:spLocks noChangeArrowheads="1"/>
          </p:cNvSpPr>
          <p:nvPr/>
        </p:nvSpPr>
        <p:spPr bwMode="auto">
          <a:xfrm>
            <a:off x="152400" y="1219200"/>
            <a:ext cx="203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Move Saddlepoint</a:t>
            </a:r>
          </a:p>
        </p:txBody>
      </p:sp>
      <p:sp>
        <p:nvSpPr>
          <p:cNvPr id="26635" name="Text Box 9"/>
          <p:cNvSpPr txBox="1">
            <a:spLocks noChangeArrowheads="1"/>
          </p:cNvSpPr>
          <p:nvPr/>
        </p:nvSpPr>
        <p:spPr bwMode="auto">
          <a:xfrm>
            <a:off x="6629400" y="9144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Segmentation after</a:t>
            </a:r>
          </a:p>
          <a:p>
            <a:pPr algn="ctr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iteration</a:t>
            </a:r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4406900" y="1165225"/>
            <a:ext cx="214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Propagating Fronts</a:t>
            </a:r>
          </a:p>
        </p:txBody>
      </p:sp>
      <p:sp>
        <p:nvSpPr>
          <p:cNvPr id="26637" name="Text Box 8"/>
          <p:cNvSpPr txBox="1">
            <a:spLocks noChangeArrowheads="1"/>
          </p:cNvSpPr>
          <p:nvPr/>
        </p:nvSpPr>
        <p:spPr bwMode="auto">
          <a:xfrm>
            <a:off x="2597150" y="1219200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 Source</a:t>
            </a:r>
          </a:p>
        </p:txBody>
      </p:sp>
      <p:pic>
        <p:nvPicPr>
          <p:cNvPr id="26638" name="Picture 17" descr="lvseg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733800"/>
            <a:ext cx="20113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Text Box 9"/>
          <p:cNvSpPr txBox="1">
            <a:spLocks noChangeArrowheads="1"/>
          </p:cNvSpPr>
          <p:nvPr/>
        </p:nvSpPr>
        <p:spPr bwMode="auto">
          <a:xfrm>
            <a:off x="3352800" y="5835650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Segmentation after</a:t>
            </a:r>
          </a:p>
          <a:p>
            <a:pPr algn="ctr"/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iteration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Evolution (Left Ventricle Segmentation)</a:t>
            </a:r>
          </a:p>
        </p:txBody>
      </p:sp>
      <p:pic>
        <p:nvPicPr>
          <p:cNvPr id="27651" name="Picture 4" descr="lvseg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343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lvseg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lvseg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6450" y="1066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lvseg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9050" y="1066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1" descr="lvseg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066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2" descr="lvseg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8050" y="1066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3" descr="lvseg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50" y="26860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4" descr="lvseg0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6450" y="26670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5" descr="lvseg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52850" y="26860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6" descr="lvseg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5450" y="2714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7" descr="lvseg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58050" y="2714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8" descr="lvseg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43624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9" descr="lvseg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00250" y="43624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20" descr="lvseg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52850" y="43624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21" descr="lvseg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29250" y="43624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486150" y="5867400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Iterations – 4 to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Right Ventricle Segmentation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smtClean="0"/>
              <a:t>User can interact with the segmentation algorithm by adding poles and zeros, to attract and repel the contour towards desired edges.</a:t>
            </a:r>
          </a:p>
          <a:p>
            <a:pPr eaLnBrk="1" hangingPunct="1"/>
            <a:r>
              <a:rPr lang="en-US" sz="2400" smtClean="0"/>
              <a:t>Red ‘X’ – Additional Pole (Repeller)</a:t>
            </a:r>
          </a:p>
          <a:p>
            <a:pPr eaLnBrk="1" hangingPunct="1"/>
            <a:r>
              <a:rPr lang="en-US" sz="2400" smtClean="0"/>
              <a:t>Green ‘X’ – Additional Zero (Attractor)</a:t>
            </a:r>
          </a:p>
        </p:txBody>
      </p:sp>
      <p:pic>
        <p:nvPicPr>
          <p:cNvPr id="28676" name="Picture 4" descr="rvfir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657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rvsec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657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rvf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657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990600" y="5561013"/>
            <a:ext cx="2286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Initial Right Ventricle Segmentation with Active Geodesics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581400" y="55626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Segmentation after</a:t>
            </a:r>
          </a:p>
          <a:p>
            <a:pPr algn="ctr"/>
            <a:r>
              <a:rPr lang="en-US"/>
              <a:t>adding a repeller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72200" y="5562600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Final segmentation </a:t>
            </a:r>
          </a:p>
          <a:p>
            <a:pPr algn="ctr"/>
            <a:r>
              <a:rPr lang="en-US"/>
              <a:t>with 2 repellers and</a:t>
            </a:r>
          </a:p>
          <a:p>
            <a:pPr algn="ctr"/>
            <a:r>
              <a:rPr lang="en-US"/>
              <a:t>1 attractor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Segmentation</a:t>
            </a:r>
          </a:p>
        </p:txBody>
      </p:sp>
      <p:pic>
        <p:nvPicPr>
          <p:cNvPr id="29699" name="Picture 4" descr="fullcel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13858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fullcell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3858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appletonbottomc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125913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appletonce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1290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appletontopce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8575" y="41290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 descr="centerfullce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13858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295400" y="6186488"/>
            <a:ext cx="708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Edge-based GOGAC segmentation for three different initializations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143000" y="3443288"/>
            <a:ext cx="739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Active geodesic-based segmentation with three different initializations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Nuclei Segmentation</a:t>
            </a:r>
          </a:p>
        </p:txBody>
      </p:sp>
      <p:pic>
        <p:nvPicPr>
          <p:cNvPr id="30723" name="Picture 4" descr="bottomcel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Compositefinalc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386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Compositeinitc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0386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uppercellupp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4478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219200" y="35052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Nuclei segmentation with same initialization as the previous slide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295400" y="6110288"/>
            <a:ext cx="723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Region-based Chan-Vese segmentation for nucleus segmentation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Snakes: Active Contour Models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1676400"/>
          </a:xfrm>
        </p:spPr>
        <p:txBody>
          <a:bodyPr/>
          <a:lstStyle/>
          <a:p>
            <a:pPr eaLnBrk="1" hangingPunct="1"/>
            <a:r>
              <a:rPr lang="en-US" sz="2400" smtClean="0"/>
              <a:t>Snakes or Active Contours pose the segmentation as an energy minimization problem.</a:t>
            </a:r>
          </a:p>
          <a:p>
            <a:pPr lvl="1" eaLnBrk="1" hangingPunct="1"/>
            <a:r>
              <a:rPr lang="en-US" sz="2000" smtClean="0"/>
              <a:t>Kass, Witkins &amp; Terzopoulos.</a:t>
            </a:r>
          </a:p>
        </p:txBody>
      </p:sp>
      <p:pic>
        <p:nvPicPr>
          <p:cNvPr id="1029" name="Picture 10" descr="C:\Users\DNP\Desktop\Proposal_Presentation\proposal_images\taxi_in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3365500"/>
            <a:ext cx="32512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5" descr="C:\Users\DNP\Desktop\Proposal_Presentation\proposal_images\taxis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65500"/>
            <a:ext cx="32512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3041650" y="2740025"/>
          <a:ext cx="3155950" cy="536575"/>
        </p:xfrm>
        <a:graphic>
          <a:graphicData uri="http://schemas.openxmlformats.org/presentationml/2006/ole">
            <p:oleObj spid="_x0000_s1026" name="Equation" r:id="rId5" imgW="2920680" imgH="495000" progId="Equation.DSMT4">
              <p:embed/>
            </p:oleObj>
          </a:graphicData>
        </a:graphic>
      </p:graphicFrame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1981200" y="5791200"/>
            <a:ext cx="139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Initialization</a:t>
            </a:r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5381625" y="579120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Final Segmentation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Minima</a:t>
            </a:r>
          </a:p>
        </p:txBody>
      </p:sp>
      <p:pic>
        <p:nvPicPr>
          <p:cNvPr id="22531" name="Picture 14" descr="C:\Users\DNP\Desktop\Proposal_Presentation\proposal_images\taxinoise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963" y="2667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3" descr="C:\Users\DNP\Desktop\Proposal_Presentation\proposal_images\taxinoise_in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1676400"/>
          </a:xfrm>
        </p:spPr>
        <p:txBody>
          <a:bodyPr/>
          <a:lstStyle/>
          <a:p>
            <a:pPr eaLnBrk="1" hangingPunct="1"/>
            <a:r>
              <a:rPr lang="en-US" sz="2400" smtClean="0"/>
              <a:t>One major drawback of Active Contour model is the tendency to get stuck in “</a:t>
            </a:r>
            <a:r>
              <a:rPr lang="en-US" sz="2400" b="1" smtClean="0"/>
              <a:t>Local minima”</a:t>
            </a:r>
            <a:r>
              <a:rPr lang="en-US" sz="2400" smtClean="0"/>
              <a:t> caused by subtle irrelevant edges and image features.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1676400" y="5856288"/>
            <a:ext cx="1390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Initialization</a:t>
            </a:r>
          </a:p>
        </p:txBody>
      </p:sp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5638800" y="5802313"/>
            <a:ext cx="217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Final Segmentation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Avoiding Local Minima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>
                <a:ea typeface="Dotum" pitchFamily="34" charset="-127"/>
              </a:rPr>
              <a:t>Balloon Force: </a:t>
            </a:r>
            <a:r>
              <a:rPr lang="en-US" sz="2000" smtClean="0">
                <a:ea typeface="Dotum" pitchFamily="34" charset="-127"/>
              </a:rPr>
              <a:t>(Cohen)</a:t>
            </a:r>
          </a:p>
          <a:p>
            <a:pPr eaLnBrk="1" hangingPunct="1">
              <a:lnSpc>
                <a:spcPct val="80000"/>
              </a:lnSpc>
            </a:pPr>
            <a:endParaRPr lang="en-US" sz="2200" smtClean="0">
              <a:ea typeface="Dotum" pitchFamily="34" charset="-127"/>
            </a:endParaRPr>
          </a:p>
          <a:p>
            <a:pPr eaLnBrk="1" hangingPunct="1">
              <a:lnSpc>
                <a:spcPct val="80000"/>
              </a:lnSpc>
            </a:pPr>
            <a:endParaRPr lang="en-US" sz="2200" smtClean="0">
              <a:ea typeface="Dotum" pitchFamily="34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Dotum" pitchFamily="34" charset="-127"/>
              </a:rPr>
              <a:t>Makes assumption about the initialization.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Dotum" pitchFamily="34" charset="-127"/>
              </a:rPr>
              <a:t>Biased final segmentation result.</a:t>
            </a:r>
            <a:endParaRPr lang="en-US" sz="2200" smtClean="0">
              <a:ea typeface="Dotum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ea typeface="Dotum" pitchFamily="34" charset="-127"/>
              </a:rPr>
              <a:t>Region-based Energy:</a:t>
            </a:r>
          </a:p>
          <a:p>
            <a:pPr eaLnBrk="1" hangingPunct="1">
              <a:lnSpc>
                <a:spcPct val="80000"/>
              </a:lnSpc>
            </a:pPr>
            <a:endParaRPr lang="en-US" sz="2200" smtClean="0">
              <a:ea typeface="Dotum" pitchFamily="34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smtClean="0">
              <a:ea typeface="Dotum" pitchFamily="34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>
                <a:ea typeface="Dotum" pitchFamily="34" charset="-127"/>
              </a:rPr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Dotum" pitchFamily="34" charset="-127"/>
              </a:rPr>
              <a:t>Makes Strong assumptions about the image.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ea typeface="Dotum" pitchFamily="34" charset="-127"/>
              </a:rPr>
              <a:t>Global minimum of Edge-based Energy:</a:t>
            </a:r>
            <a:endParaRPr lang="en-US" sz="1800" smtClean="0">
              <a:ea typeface="Dotum" pitchFamily="34" charset="-127"/>
            </a:endParaRPr>
          </a:p>
          <a:p>
            <a:pPr eaLnBrk="1" hangingPunct="1">
              <a:lnSpc>
                <a:spcPct val="80000"/>
              </a:lnSpc>
            </a:pPr>
            <a:endParaRPr lang="en-US" sz="2200" smtClean="0">
              <a:ea typeface="Dotum" pitchFamily="34" charset="-127"/>
            </a:endParaRPr>
          </a:p>
          <a:p>
            <a:pPr eaLnBrk="1" hangingPunct="1">
              <a:lnSpc>
                <a:spcPct val="80000"/>
              </a:lnSpc>
            </a:pPr>
            <a:endParaRPr lang="en-US" sz="2200" smtClean="0">
              <a:ea typeface="Dotum" pitchFamily="34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Dotum" pitchFamily="34" charset="-127"/>
              </a:rPr>
              <a:t>Global minimal path for open curves/geodesics.</a:t>
            </a:r>
            <a:r>
              <a:rPr lang="en-US" sz="2200" smtClean="0">
                <a:ea typeface="Dotum" pitchFamily="34" charset="-127"/>
              </a:rPr>
              <a:t> </a:t>
            </a:r>
            <a:r>
              <a:rPr lang="en-US" sz="1800" smtClean="0">
                <a:ea typeface="Dotum" pitchFamily="34" charset="-127"/>
              </a:rPr>
              <a:t>(Cohen &amp; Kimmel)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Dotum" pitchFamily="34" charset="-127"/>
              </a:rPr>
              <a:t>Not suitable for closed curves (Geodesic Active Contours used instead)</a:t>
            </a:r>
          </a:p>
          <a:p>
            <a:pPr eaLnBrk="1" hangingPunct="1">
              <a:lnSpc>
                <a:spcPct val="80000"/>
              </a:lnSpc>
            </a:pPr>
            <a:endParaRPr lang="en-US" sz="2200" smtClean="0">
              <a:ea typeface="Dotum" pitchFamily="34" charset="-127"/>
            </a:endParaRPr>
          </a:p>
        </p:txBody>
      </p:sp>
      <p:graphicFrame>
        <p:nvGraphicFramePr>
          <p:cNvPr id="2050" name="Object 24"/>
          <p:cNvGraphicFramePr>
            <a:graphicFrameLocks noChangeAspect="1"/>
          </p:cNvGraphicFramePr>
          <p:nvPr/>
        </p:nvGraphicFramePr>
        <p:xfrm>
          <a:off x="2743200" y="4876800"/>
          <a:ext cx="1976438" cy="536575"/>
        </p:xfrm>
        <a:graphic>
          <a:graphicData uri="http://schemas.openxmlformats.org/presentationml/2006/ole">
            <p:oleObj spid="_x0000_s2050" name="Equation" r:id="rId3" imgW="1828800" imgH="495000" progId="Equation.DSMT4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895475" y="3170238"/>
          <a:ext cx="3565525" cy="727075"/>
        </p:xfrm>
        <a:graphic>
          <a:graphicData uri="http://schemas.openxmlformats.org/presentationml/2006/ole">
            <p:oleObj spid="_x0000_s2051" name="Equation" r:id="rId4" imgW="3301920" imgH="672840" progId="Equation.DSMT4">
              <p:embed/>
            </p:oleObj>
          </a:graphicData>
        </a:graphic>
      </p:graphicFrame>
      <p:pic>
        <p:nvPicPr>
          <p:cNvPr id="2057" name="Picture 9" descr="C:\Users\DNP\Desktop\Proposal_Presentation\Proposal\proposal_images\curv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6002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31"/>
          <p:cNvSpPr txBox="1">
            <a:spLocks noChangeArrowheads="1"/>
          </p:cNvSpPr>
          <p:nvPr/>
        </p:nvSpPr>
        <p:spPr bwMode="auto">
          <a:xfrm>
            <a:off x="6469063" y="3897313"/>
            <a:ext cx="1684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Image Domain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782888" y="3810000"/>
          <a:ext cx="1179512" cy="425450"/>
        </p:xfrm>
        <a:graphic>
          <a:graphicData uri="http://schemas.openxmlformats.org/presentationml/2006/ole">
            <p:oleObj spid="_x0000_s2052" name="Equation" r:id="rId6" imgW="1091880" imgH="39348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495800" y="3841750"/>
          <a:ext cx="1274763" cy="425450"/>
        </p:xfrm>
        <a:graphic>
          <a:graphicData uri="http://schemas.openxmlformats.org/presentationml/2006/ole">
            <p:oleObj spid="_x0000_s2053" name="Equation" r:id="rId7" imgW="1180800" imgH="393480" progId="Equation.DSMT4">
              <p:embed/>
            </p:oleObj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5400000" flipH="1" flipV="1">
            <a:off x="3123406" y="3733007"/>
            <a:ext cx="382587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4723606" y="3656807"/>
            <a:ext cx="306387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4" name="Object 15"/>
          <p:cNvGraphicFramePr>
            <a:graphicFrameLocks noChangeAspect="1"/>
          </p:cNvGraphicFramePr>
          <p:nvPr/>
        </p:nvGraphicFramePr>
        <p:xfrm>
          <a:off x="2438400" y="1676400"/>
          <a:ext cx="2511425" cy="536575"/>
        </p:xfrm>
        <a:graphic>
          <a:graphicData uri="http://schemas.openxmlformats.org/presentationml/2006/ole">
            <p:oleObj spid="_x0000_s2054" name="Equation" r:id="rId8" imgW="2323800" imgH="495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600" smtClean="0"/>
              <a:t>Active Geodesics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3400" smtClean="0"/>
              <a:t>Region-based active contour segmentation with a Global Edge-based Constraint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Edge-based Segmentation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2819400"/>
          </a:xfrm>
        </p:spPr>
        <p:txBody>
          <a:bodyPr/>
          <a:lstStyle/>
          <a:p>
            <a:pPr eaLnBrk="1" hangingPunct="1"/>
            <a:r>
              <a:rPr lang="en-US" sz="2800" smtClean="0"/>
              <a:t>Globally Optimal Geodesic Active Contours - (GOGAC)</a:t>
            </a:r>
          </a:p>
          <a:p>
            <a:pPr lvl="1" eaLnBrk="1" hangingPunct="1"/>
            <a:r>
              <a:rPr lang="en-US" sz="2400" smtClean="0"/>
              <a:t>Appleton B. and Talbot H.</a:t>
            </a:r>
          </a:p>
          <a:p>
            <a:pPr eaLnBrk="1" hangingPunct="1"/>
            <a:r>
              <a:rPr lang="en-US" sz="2800" smtClean="0"/>
              <a:t>Introduce an artificial cut in the image domain and search for an optimal open geodesic with end points on either side of the cut.</a:t>
            </a:r>
          </a:p>
        </p:txBody>
      </p:sp>
      <p:pic>
        <p:nvPicPr>
          <p:cNvPr id="24580" name="Picture 2" descr="C:\Users\DNP\Desktop\Proposal_Presentation\iccv_11\active region based geodesics\lv_applet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8538" y="3886200"/>
            <a:ext cx="2011362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C:\Users\DNP\Desktop\Proposal_Presentation\Proposal\proposal_images\lseta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0738" y="3886200"/>
            <a:ext cx="2011362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4048125" y="5878513"/>
            <a:ext cx="104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GOGAC</a:t>
            </a:r>
          </a:p>
        </p:txBody>
      </p:sp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5778500" y="5867400"/>
            <a:ext cx="214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Propagating Fronts</a:t>
            </a:r>
          </a:p>
        </p:txBody>
      </p:sp>
      <p:pic>
        <p:nvPicPr>
          <p:cNvPr id="24584" name="Picture 12" descr="C:\Users\DNP\Desktop\Proposal_Presentation\Proposal\proposal_images\ide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2700" y="3886200"/>
            <a:ext cx="20113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1587500" y="5867400"/>
            <a:ext cx="1312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Test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Purely Region-Based Segmentation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pPr eaLnBrk="1" hangingPunct="1"/>
            <a:r>
              <a:rPr lang="en-US" smtClean="0"/>
              <a:t>Region-based energy minimization.</a:t>
            </a:r>
          </a:p>
          <a:p>
            <a:pPr lvl="1" eaLnBrk="1" hangingPunct="1"/>
            <a:r>
              <a:rPr lang="en-US" smtClean="0"/>
              <a:t>Chan-Vese Model (Mumford-Shah special case)</a:t>
            </a:r>
          </a:p>
        </p:txBody>
      </p:sp>
      <p:pic>
        <p:nvPicPr>
          <p:cNvPr id="3077" name="Picture 3" descr="C:\Users\DNP\Desktop\Proposal_Presentation\iccv_11\active region based geodesics\cv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563" y="3657600"/>
            <a:ext cx="2011362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 descr="C:\Users\DNP\Desktop\Proposal_Presentation\iccv_11\active region based geodesics\cvini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657600"/>
            <a:ext cx="20113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828800" y="2743200"/>
          <a:ext cx="5267325" cy="741363"/>
        </p:xfrm>
        <a:graphic>
          <a:graphicData uri="http://schemas.openxmlformats.org/presentationml/2006/ole">
            <p:oleObj spid="_x0000_s3074" name="Equation" r:id="rId5" imgW="4876560" imgH="685800" progId="Equation.DSMT4">
              <p:embed/>
            </p:oleObj>
          </a:graphicData>
        </a:graphic>
      </p:graphicFrame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2620963" y="5649913"/>
            <a:ext cx="1390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Initialization</a:t>
            </a:r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4648200" y="5649913"/>
            <a:ext cx="217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Final Segmentation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Incorporating Region-based Energy in Edge-based Segmentation</a:t>
            </a:r>
          </a:p>
        </p:txBody>
      </p:sp>
      <p:pic>
        <p:nvPicPr>
          <p:cNvPr id="25603" name="Picture 4" descr="ra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20113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5" descr="saddlepoints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008438"/>
            <a:ext cx="2011363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7" descr="fronts_bl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2175" y="1603375"/>
            <a:ext cx="20113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0" descr="allpathsim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005263"/>
            <a:ext cx="2011363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segment_onbounda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819400"/>
            <a:ext cx="20113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371600" y="3581400"/>
            <a:ext cx="1312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Test Image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352800" y="3552825"/>
            <a:ext cx="214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Propagating Fronts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87463" y="6107113"/>
            <a:ext cx="1608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Saddle Points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352800" y="6096000"/>
            <a:ext cx="209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Associated Closed</a:t>
            </a:r>
          </a:p>
          <a:p>
            <a:pPr algn="ctr"/>
            <a:r>
              <a:rPr lang="en-US"/>
              <a:t>Curves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791200" y="4833938"/>
            <a:ext cx="2171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Closed Curve with</a:t>
            </a:r>
          </a:p>
          <a:p>
            <a:pPr algn="ctr"/>
            <a:r>
              <a:rPr lang="en-US"/>
              <a:t>least Region-based</a:t>
            </a:r>
          </a:p>
          <a:p>
            <a:pPr algn="ctr"/>
            <a:r>
              <a:rPr lang="en-US"/>
              <a:t>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 Geodesics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0"/>
            <a:ext cx="8229600" cy="2320925"/>
          </a:xfrm>
        </p:spPr>
        <p:txBody>
          <a:bodyPr/>
          <a:lstStyle/>
          <a:p>
            <a:pPr eaLnBrk="1" hangingPunct="1"/>
            <a:r>
              <a:rPr lang="en-US" sz="2400" smtClean="0"/>
              <a:t>Minimize the region-based energy and restrict evolution to a single local degree of freedom: translation of saddle point in the normal direction to the curve at that point.</a:t>
            </a:r>
          </a:p>
        </p:txBody>
      </p:sp>
      <p:pic>
        <p:nvPicPr>
          <p:cNvPr id="4101" name="Picture 8" descr="C:\Users\DNP\Desktop\Proposal_Presentation\Proposal\proposal_images\pole_sour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20113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C:\Users\DNP\Desktop\Proposal_Presentation\Proposal\proposal_images\pole_sourc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1438" y="1258888"/>
            <a:ext cx="201136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5400000">
            <a:off x="6331744" y="2743994"/>
            <a:ext cx="381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3191669" y="1637506"/>
            <a:ext cx="381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1600200" y="3240088"/>
            <a:ext cx="242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Initialization away </a:t>
            </a:r>
          </a:p>
          <a:p>
            <a:pPr algn="ctr"/>
            <a:r>
              <a:rPr lang="en-US"/>
              <a:t>from object boundary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029200" y="3211513"/>
            <a:ext cx="2224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Reverse roles of</a:t>
            </a:r>
          </a:p>
          <a:p>
            <a:pPr algn="ctr"/>
            <a:r>
              <a:rPr lang="en-US"/>
              <a:t>Source/saddle point</a:t>
            </a:r>
          </a:p>
        </p:txBody>
      </p:sp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3119438" y="5200650"/>
          <a:ext cx="2778125" cy="666750"/>
        </p:xfrm>
        <a:graphic>
          <a:graphicData uri="http://schemas.openxmlformats.org/presentationml/2006/ole">
            <p:oleObj spid="_x0000_s4098" name="Equation" r:id="rId5" imgW="2070000" imgH="495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  <p:bldP spid="16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924</TotalTime>
  <Words>364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Garamond</vt:lpstr>
      <vt:lpstr>Wingdings</vt:lpstr>
      <vt:lpstr>Dotum</vt:lpstr>
      <vt:lpstr>华文楷体</vt:lpstr>
      <vt:lpstr>宋体</vt:lpstr>
      <vt:lpstr>Arial Narrow</vt:lpstr>
      <vt:lpstr>Franklin Gothic Medium</vt:lpstr>
      <vt:lpstr>Freestyle Script</vt:lpstr>
      <vt:lpstr>Century Schoolbook</vt:lpstr>
      <vt:lpstr>Times New Roman</vt:lpstr>
      <vt:lpstr>Edge</vt:lpstr>
      <vt:lpstr>MathType 6.0 Equation</vt:lpstr>
      <vt:lpstr>Incorporating Global Information into Active Contour Models</vt:lpstr>
      <vt:lpstr>Snakes: Active Contour Models</vt:lpstr>
      <vt:lpstr>Local Minima</vt:lpstr>
      <vt:lpstr>Avoiding Local Minima</vt:lpstr>
      <vt:lpstr>Active Geodesics Region-based active contour segmentation with a Global Edge-based Constraint</vt:lpstr>
      <vt:lpstr>Edge-based Segmentation</vt:lpstr>
      <vt:lpstr>Purely Region-Based Segmentation</vt:lpstr>
      <vt:lpstr>Incorporating Region-based Energy in Edge-based Segmentation</vt:lpstr>
      <vt:lpstr>Active Geodesics</vt:lpstr>
      <vt:lpstr>Continuum of “Closed” geodesics</vt:lpstr>
      <vt:lpstr>Region-based Evolution</vt:lpstr>
      <vt:lpstr>Evolution (Left Ventricle Segmentation)</vt:lpstr>
      <vt:lpstr>Right Ventricle Segmentation</vt:lpstr>
      <vt:lpstr>Cell Segmentation</vt:lpstr>
      <vt:lpstr>Nuclei Segmentation</vt:lpstr>
    </vt:vector>
  </TitlesOfParts>
  <Company>gatech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vikram</dc:creator>
  <cp:lastModifiedBy>Anthony J Yezzi</cp:lastModifiedBy>
  <cp:revision>91</cp:revision>
  <dcterms:created xsi:type="dcterms:W3CDTF">2011-08-25T19:18:59Z</dcterms:created>
  <dcterms:modified xsi:type="dcterms:W3CDTF">2011-08-29T15:43:58Z</dcterms:modified>
</cp:coreProperties>
</file>