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23" r:id="rId3"/>
    <p:sldId id="257" r:id="rId4"/>
    <p:sldId id="258" r:id="rId5"/>
    <p:sldId id="259" r:id="rId6"/>
    <p:sldId id="260" r:id="rId7"/>
    <p:sldId id="261" r:id="rId8"/>
    <p:sldId id="264" r:id="rId9"/>
    <p:sldId id="338" r:id="rId10"/>
    <p:sldId id="263" r:id="rId11"/>
    <p:sldId id="265" r:id="rId12"/>
    <p:sldId id="328" r:id="rId13"/>
    <p:sldId id="329" r:id="rId14"/>
    <p:sldId id="330" r:id="rId15"/>
    <p:sldId id="309" r:id="rId16"/>
    <p:sldId id="339" r:id="rId17"/>
    <p:sldId id="294" r:id="rId18"/>
    <p:sldId id="295" r:id="rId19"/>
    <p:sldId id="296" r:id="rId20"/>
    <p:sldId id="297" r:id="rId21"/>
    <p:sldId id="340" r:id="rId22"/>
    <p:sldId id="320" r:id="rId23"/>
    <p:sldId id="310" r:id="rId24"/>
    <p:sldId id="334" r:id="rId25"/>
    <p:sldId id="335" r:id="rId26"/>
    <p:sldId id="313" r:id="rId27"/>
    <p:sldId id="314" r:id="rId28"/>
    <p:sldId id="316" r:id="rId29"/>
    <p:sldId id="315" r:id="rId30"/>
    <p:sldId id="317" r:id="rId31"/>
    <p:sldId id="319" r:id="rId32"/>
    <p:sldId id="369" r:id="rId33"/>
    <p:sldId id="342" r:id="rId34"/>
    <p:sldId id="341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68" r:id="rId50"/>
    <p:sldId id="307" r:id="rId51"/>
    <p:sldId id="304" r:id="rId52"/>
    <p:sldId id="305" r:id="rId53"/>
    <p:sldId id="308" r:id="rId54"/>
    <p:sldId id="306" r:id="rId55"/>
  </p:sldIdLst>
  <p:sldSz cx="9144000" cy="6858000" type="screen4x3"/>
  <p:notesSz cx="7315200" cy="96012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61183" autoAdjust="0"/>
  </p:normalViewPr>
  <p:slideViewPr>
    <p:cSldViewPr>
      <p:cViewPr varScale="1">
        <p:scale>
          <a:sx n="42" d="100"/>
          <a:sy n="42" d="100"/>
        </p:scale>
        <p:origin x="-22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CF1C375-9330-4E80-A36B-A6557835FE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C8C6F3-C74D-4554-937E-1042FD7FA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0D79C3-724B-4AEF-8885-62F3362CA395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1BE60C-00B8-4389-A360-D3093F8C8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7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3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3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1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1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24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3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8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75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15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98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829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4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0852-4503-4B23-9BE7-F22D9546CBA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44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0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60C-00B8-4389-A360-D3093F8C8B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ial.cs.sfu.ca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332D-96CD-4892-9C64-EB623F24CCF3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AFE1-E4E9-44FE-9BD6-6F9F2B28618F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0EA4-4E11-4FE1-A467-758A07BCC33F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318241"/>
            <a:ext cx="1069811" cy="46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ruviwordCol.tif"/>
          <p:cNvPicPr>
            <a:picLocks noChangeAspect="1"/>
          </p:cNvPicPr>
          <p:nvPr userDrawn="1"/>
        </p:nvPicPr>
        <p:blipFill>
          <a:blip r:embed="rId4" cstate="print"/>
          <a:srcRect r="71872"/>
          <a:stretch>
            <a:fillRect/>
          </a:stretch>
        </p:blipFill>
        <p:spPr bwMode="auto">
          <a:xfrm>
            <a:off x="5486400" y="6172200"/>
            <a:ext cx="1670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28600" y="641246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Ahmed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Saad</a:t>
            </a:r>
            <a:endParaRPr lang="en-US" sz="16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590800" y="6400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ProbExplorer</a:t>
            </a:r>
            <a:endParaRPr lang="en-US" sz="16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04800" y="6248400"/>
            <a:ext cx="8534400" cy="76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B2B-7369-4C65-AA62-F97CD279523E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C264-C6D2-40E9-9D28-FD33A7CCD988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6EB3-5568-4BAE-B140-9E282A450545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BCD-642C-4DC7-9946-49D33B1EE8D8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835B-43A3-44D1-A217-A0D62FF92A2D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4C14-4F99-45F3-8671-7061968ED60E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A12-00E0-49A7-A136-B103A0535F54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F7E9-FE68-4686-903A-5F1D8B60B37F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al.cs.sfu.c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2.jpe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fu.ca/~aasaad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mial.cs.sfu.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ProbExplorer</a:t>
            </a:r>
            <a:r>
              <a:rPr lang="en-US" dirty="0" smtClean="0"/>
              <a:t>: Uncertainty-guided Exploration and Editing of Probabilistic Medical Image Segmentation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067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Ahmed Saad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dirty="0" err="1" smtClean="0"/>
              <a:t>Torsten</a:t>
            </a:r>
            <a:r>
              <a:rPr lang="en-US" dirty="0" smtClean="0"/>
              <a:t> Möller</a:t>
            </a:r>
            <a:r>
              <a:rPr lang="en-US" baseline="30000" dirty="0" smtClean="0"/>
              <a:t>1</a:t>
            </a:r>
            <a:r>
              <a:rPr lang="en-US" dirty="0" smtClean="0"/>
              <a:t>, and </a:t>
            </a:r>
            <a:r>
              <a:rPr lang="en-US" dirty="0" err="1" smtClean="0"/>
              <a:t>Ghassan</a:t>
            </a:r>
            <a:r>
              <a:rPr lang="en-US" dirty="0" smtClean="0"/>
              <a:t> Hamarneh</a:t>
            </a:r>
            <a:r>
              <a:rPr lang="en-US" baseline="30000" dirty="0" smtClean="0"/>
              <a:t>2</a:t>
            </a:r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Graphics, Usability, and Visualization (</a:t>
            </a:r>
            <a:r>
              <a:rPr lang="en-US" sz="1800" dirty="0" err="1" smtClean="0"/>
              <a:t>GrUVi</a:t>
            </a:r>
            <a:r>
              <a:rPr lang="en-US" sz="1800" dirty="0" smtClean="0"/>
              <a:t>) Lab,</a:t>
            </a:r>
          </a:p>
          <a:p>
            <a:r>
              <a:rPr lang="en-US" sz="1800" baseline="30000" dirty="0" smtClean="0"/>
              <a:t>2 </a:t>
            </a:r>
            <a:r>
              <a:rPr lang="en-US" sz="1800" dirty="0" smtClean="0"/>
              <a:t>Medical Image Analysis Lab (MIAL),</a:t>
            </a:r>
          </a:p>
          <a:p>
            <a:r>
              <a:rPr lang="en-US" sz="1800" dirty="0" smtClean="0"/>
              <a:t>School of Computing Science, Simon Fraser University, Canada</a:t>
            </a:r>
            <a:endParaRPr lang="en-US" sz="1800" baseline="30000" dirty="0"/>
          </a:p>
        </p:txBody>
      </p:sp>
      <p:pic>
        <p:nvPicPr>
          <p:cNvPr id="4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763" y="0"/>
            <a:ext cx="21542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gruviwordCol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" y="0"/>
            <a:ext cx="593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est1.tif"/>
          <p:cNvPicPr>
            <a:picLocks noChangeAspect="1"/>
          </p:cNvPicPr>
          <p:nvPr/>
        </p:nvPicPr>
        <p:blipFill>
          <a:blip r:embed="rId6" cstate="print"/>
          <a:srcRect r="33128"/>
          <a:stretch>
            <a:fillRect/>
          </a:stretch>
        </p:blipFill>
        <p:spPr bwMode="auto">
          <a:xfrm>
            <a:off x="76200" y="5756275"/>
            <a:ext cx="69342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5971222"/>
            <a:ext cx="2000250" cy="8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Given probabilistic segmentation results, we will allow expert users to visually examine regions of segmentation uncertainty to</a:t>
            </a:r>
          </a:p>
          <a:p>
            <a:pPr lvl="1" algn="just"/>
            <a:r>
              <a:rPr lang="en-US" dirty="0" smtClean="0"/>
              <a:t>Highlight suspicious regions (e.g. tumors)</a:t>
            </a:r>
          </a:p>
          <a:p>
            <a:pPr lvl="1"/>
            <a:r>
              <a:rPr lang="en-US" dirty="0" smtClean="0"/>
              <a:t>Correct misclassification results without re-running the segmentation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ProbExplorer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76200" y="1752600"/>
            <a:ext cx="8991600" cy="2819400"/>
            <a:chOff x="76200" y="3124200"/>
            <a:chExt cx="8991600" cy="2819400"/>
          </a:xfrm>
        </p:grpSpPr>
        <p:sp>
          <p:nvSpPr>
            <p:cNvPr id="35" name="Rounded Rectangle 34"/>
            <p:cNvSpPr/>
            <p:nvPr/>
          </p:nvSpPr>
          <p:spPr>
            <a:xfrm>
              <a:off x="19050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Preprocessing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482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Selecting </a:t>
              </a:r>
              <a:r>
                <a:rPr lang="en-US" dirty="0" err="1" smtClean="0"/>
                <a:t>voxels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914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Editing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200" y="3124200"/>
              <a:ext cx="17525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Probabilistic segmentation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657602" y="3124200"/>
              <a:ext cx="9143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400800" y="3124200"/>
              <a:ext cx="914398" cy="1066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4600" y="5486400"/>
              <a:ext cx="59436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7848600" y="4343400"/>
              <a:ext cx="838200" cy="1143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 Arrow 42"/>
            <p:cNvSpPr/>
            <p:nvPr/>
          </p:nvSpPr>
          <p:spPr>
            <a:xfrm>
              <a:off x="5105400" y="4267200"/>
              <a:ext cx="838200" cy="12192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 Arrow 43"/>
            <p:cNvSpPr/>
            <p:nvPr/>
          </p:nvSpPr>
          <p:spPr>
            <a:xfrm>
              <a:off x="2286000" y="4267200"/>
              <a:ext cx="838200" cy="16764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96000" y="5486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 selection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3600" y="54980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Commit an editing action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ProbExplorer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76200" y="1752600"/>
            <a:ext cx="8991600" cy="2819400"/>
            <a:chOff x="76200" y="3124200"/>
            <a:chExt cx="8991600" cy="2819400"/>
          </a:xfrm>
        </p:grpSpPr>
        <p:sp>
          <p:nvSpPr>
            <p:cNvPr id="35" name="Rounded Rectangle 34"/>
            <p:cNvSpPr/>
            <p:nvPr/>
          </p:nvSpPr>
          <p:spPr>
            <a:xfrm>
              <a:off x="1905000" y="3124200"/>
              <a:ext cx="1676400" cy="1143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Preprocessing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482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Selecting </a:t>
              </a:r>
              <a:r>
                <a:rPr lang="en-US" dirty="0" err="1" smtClean="0"/>
                <a:t>voxels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914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Editing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200" y="3124200"/>
              <a:ext cx="17525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Probabilistic segmentation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657602" y="3124200"/>
              <a:ext cx="9143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400800" y="3124200"/>
              <a:ext cx="914398" cy="1066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4600" y="5486400"/>
              <a:ext cx="59436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7848600" y="4343400"/>
              <a:ext cx="838200" cy="1143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 Arrow 42"/>
            <p:cNvSpPr/>
            <p:nvPr/>
          </p:nvSpPr>
          <p:spPr>
            <a:xfrm>
              <a:off x="5105400" y="4267200"/>
              <a:ext cx="838200" cy="12192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 Arrow 43"/>
            <p:cNvSpPr/>
            <p:nvPr/>
          </p:nvSpPr>
          <p:spPr>
            <a:xfrm>
              <a:off x="2286000" y="4267200"/>
              <a:ext cx="838200" cy="16764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96000" y="5486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 selection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3600" y="54980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Commit an editing action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6825089" y="4572000"/>
            <a:ext cx="25475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ProbExplorer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76200" y="1752600"/>
            <a:ext cx="8991600" cy="2819400"/>
            <a:chOff x="76200" y="3124200"/>
            <a:chExt cx="8991600" cy="2819400"/>
          </a:xfrm>
        </p:grpSpPr>
        <p:sp>
          <p:nvSpPr>
            <p:cNvPr id="35" name="Rounded Rectangle 34"/>
            <p:cNvSpPr/>
            <p:nvPr/>
          </p:nvSpPr>
          <p:spPr>
            <a:xfrm>
              <a:off x="19050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Preprocessing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48200" y="3124200"/>
              <a:ext cx="1676400" cy="1143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Selecting </a:t>
              </a:r>
              <a:r>
                <a:rPr lang="en-US" dirty="0" err="1" smtClean="0"/>
                <a:t>voxels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914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Editing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200" y="3124200"/>
              <a:ext cx="17525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Probabilistic segmentation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657602" y="3124200"/>
              <a:ext cx="9143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400800" y="3124200"/>
              <a:ext cx="914398" cy="1066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4600" y="5486400"/>
              <a:ext cx="59436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7848600" y="4343400"/>
              <a:ext cx="838200" cy="1143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 Arrow 42"/>
            <p:cNvSpPr/>
            <p:nvPr/>
          </p:nvSpPr>
          <p:spPr>
            <a:xfrm>
              <a:off x="5105400" y="4267200"/>
              <a:ext cx="838200" cy="12192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 Arrow 43"/>
            <p:cNvSpPr/>
            <p:nvPr/>
          </p:nvSpPr>
          <p:spPr>
            <a:xfrm>
              <a:off x="2286000" y="4267200"/>
              <a:ext cx="838200" cy="16764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96000" y="5486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 selection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3600" y="54980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Commit an editing action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73" y="4724400"/>
            <a:ext cx="4350327" cy="139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648200"/>
            <a:ext cx="1676400" cy="157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ProbExplorer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76200" y="1752600"/>
            <a:ext cx="8991600" cy="2819400"/>
            <a:chOff x="76200" y="3124200"/>
            <a:chExt cx="8991600" cy="2819400"/>
          </a:xfrm>
        </p:grpSpPr>
        <p:sp>
          <p:nvSpPr>
            <p:cNvPr id="35" name="Rounded Rectangle 34"/>
            <p:cNvSpPr/>
            <p:nvPr/>
          </p:nvSpPr>
          <p:spPr>
            <a:xfrm>
              <a:off x="19050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Preprocessing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48200" y="3124200"/>
              <a:ext cx="1676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Selecting </a:t>
              </a:r>
              <a:r>
                <a:rPr lang="en-US" dirty="0" err="1" smtClean="0"/>
                <a:t>voxels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91400" y="3124200"/>
              <a:ext cx="1676400" cy="1143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Editing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200" y="3124200"/>
              <a:ext cx="17525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Probabilistic segmentation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657602" y="3124200"/>
              <a:ext cx="9143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400800" y="3124200"/>
              <a:ext cx="914398" cy="1066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4600" y="5486400"/>
              <a:ext cx="59436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7848600" y="4343400"/>
              <a:ext cx="838200" cy="1143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 Arrow 42"/>
            <p:cNvSpPr/>
            <p:nvPr/>
          </p:nvSpPr>
          <p:spPr>
            <a:xfrm>
              <a:off x="5105400" y="4267200"/>
              <a:ext cx="838200" cy="12192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 Arrow 43"/>
            <p:cNvSpPr/>
            <p:nvPr/>
          </p:nvSpPr>
          <p:spPr>
            <a:xfrm>
              <a:off x="2286000" y="4267200"/>
              <a:ext cx="838200" cy="167640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96000" y="5486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 selection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3600" y="54980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Commit an editing action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724401"/>
            <a:ext cx="1600200" cy="11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724402"/>
            <a:ext cx="1600199" cy="113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90600" y="5879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600" y="5879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 probabilistic vector field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09738" y="2628900"/>
          <a:ext cx="50720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1" name="Equation" r:id="rId4" imgW="1790640" imgH="228600" progId="Equation.3">
                  <p:embed/>
                </p:oleObj>
              </mc:Choice>
              <mc:Fallback>
                <p:oleObj name="Equation" r:id="rId4" imgW="1790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2628900"/>
                        <a:ext cx="50720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0" y="3886200"/>
            <a:ext cx="8915400" cy="2233427"/>
            <a:chOff x="0" y="3886200"/>
            <a:chExt cx="8915400" cy="223342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1719" t="5000" r="12982" b="10000"/>
            <a:stretch>
              <a:fillRect/>
            </a:stretch>
          </p:blipFill>
          <p:spPr bwMode="auto">
            <a:xfrm>
              <a:off x="0" y="3886200"/>
              <a:ext cx="1905000" cy="223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9"/>
            <p:cNvGrpSpPr/>
            <p:nvPr/>
          </p:nvGrpSpPr>
          <p:grpSpPr>
            <a:xfrm>
              <a:off x="1295400" y="4038600"/>
              <a:ext cx="7620000" cy="2057400"/>
              <a:chOff x="1295400" y="4267200"/>
              <a:chExt cx="7620000" cy="2057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295400" y="4953000"/>
                <a:ext cx="1219200" cy="1588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17"/>
              <p:cNvGrpSpPr/>
              <p:nvPr/>
            </p:nvGrpSpPr>
            <p:grpSpPr>
              <a:xfrm>
                <a:off x="2590800" y="4267200"/>
                <a:ext cx="457200" cy="2057400"/>
                <a:chOff x="4267200" y="4267200"/>
                <a:chExt cx="457200" cy="20574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4267200" y="4495800"/>
                  <a:ext cx="457200" cy="8382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267200" y="5486400"/>
                  <a:ext cx="457200" cy="609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67200" y="4267200"/>
                  <a:ext cx="457200" cy="2286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267200" y="5334000"/>
                  <a:ext cx="457200" cy="152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267200" y="6248400"/>
                  <a:ext cx="457200" cy="76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267200" y="6096000"/>
                  <a:ext cx="457200" cy="1524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31"/>
              <p:cNvGrpSpPr/>
              <p:nvPr/>
            </p:nvGrpSpPr>
            <p:grpSpPr>
              <a:xfrm>
                <a:off x="3200400" y="4419600"/>
                <a:ext cx="1295400" cy="611188"/>
                <a:chOff x="4419600" y="4495800"/>
                <a:chExt cx="1295400" cy="611188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4419600" y="5105400"/>
                  <a:ext cx="1295400" cy="1588"/>
                </a:xfrm>
                <a:prstGeom prst="straightConnector1">
                  <a:avLst/>
                </a:prstGeom>
                <a:ln w="412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4648200" y="4495800"/>
                  <a:ext cx="990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Sort</a:t>
                  </a:r>
                  <a:endParaRPr lang="en-US" sz="3200" dirty="0"/>
                </a:p>
              </p:txBody>
            </p:sp>
          </p:grpSp>
          <p:grpSp>
            <p:nvGrpSpPr>
              <p:cNvPr id="14" name="Group 29"/>
              <p:cNvGrpSpPr/>
              <p:nvPr/>
            </p:nvGrpSpPr>
            <p:grpSpPr>
              <a:xfrm>
                <a:off x="4648200" y="4267200"/>
                <a:ext cx="457200" cy="2057400"/>
                <a:chOff x="6477000" y="4191000"/>
                <a:chExt cx="457200" cy="20574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6477000" y="4191000"/>
                  <a:ext cx="457200" cy="8382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477000" y="5029200"/>
                  <a:ext cx="457200" cy="609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477000" y="5638800"/>
                  <a:ext cx="457200" cy="2286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477000" y="6019800"/>
                  <a:ext cx="457200" cy="152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477000" y="6172200"/>
                  <a:ext cx="457200" cy="76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477000" y="5867400"/>
                  <a:ext cx="457200" cy="1524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5199063" y="4343400"/>
              <a:ext cx="2805112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32" name="Equation" r:id="rId7" imgW="990360" imgH="228600" progId="Equation.3">
                      <p:embed/>
                    </p:oleObj>
                  </mc:Choice>
                  <mc:Fallback>
                    <p:oleObj name="Equation" r:id="rId7" imgW="990360" imgH="2286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9063" y="4343400"/>
                            <a:ext cx="2805112" cy="647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Rectangle 35"/>
              <p:cNvSpPr/>
              <p:nvPr/>
            </p:nvSpPr>
            <p:spPr>
              <a:xfrm>
                <a:off x="8382000" y="4267200"/>
                <a:ext cx="457200" cy="838200"/>
              </a:xfrm>
              <a:prstGeom prst="rect">
                <a:avLst/>
              </a:prstGeom>
              <a:solidFill>
                <a:srgbClr val="00B050"/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5267325" y="5410200"/>
              <a:ext cx="1116013" cy="576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33" name="Equation" r:id="rId9" imgW="393480" imgH="203040" progId="Equation.3">
                      <p:embed/>
                    </p:oleObj>
                  </mc:Choice>
                  <mc:Fallback>
                    <p:oleObj name="Equation" r:id="rId9" imgW="393480" imgH="2030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7325" y="5410200"/>
                            <a:ext cx="1116013" cy="576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" name="Group 41"/>
              <p:cNvGrpSpPr/>
              <p:nvPr/>
            </p:nvGrpSpPr>
            <p:grpSpPr>
              <a:xfrm>
                <a:off x="7239000" y="5257800"/>
                <a:ext cx="1676400" cy="838200"/>
                <a:chOff x="7010400" y="5334000"/>
                <a:chExt cx="1676400" cy="8382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7010400" y="5334000"/>
                  <a:ext cx="457200" cy="838200"/>
                </a:xfrm>
                <a:prstGeom prst="rect">
                  <a:avLst/>
                </a:prstGeom>
                <a:solidFill>
                  <a:srgbClr val="00B050"/>
                </a:solidFill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229600" y="5486400"/>
                  <a:ext cx="457200" cy="609600"/>
                </a:xfrm>
                <a:prstGeom prst="rect">
                  <a:avLst/>
                </a:prstGeom>
                <a:solidFill>
                  <a:srgbClr val="FFFF00"/>
                </a:solidFill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46" name="Object 6"/>
              <p:cNvGraphicFramePr>
                <a:graphicFrameLocks noChangeAspect="1"/>
              </p:cNvGraphicFramePr>
              <p:nvPr/>
            </p:nvGraphicFramePr>
            <p:xfrm>
              <a:off x="6553200" y="5562600"/>
              <a:ext cx="360362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34" name="Equation" r:id="rId11" imgW="126720" imgH="101520" progId="Equation.3">
                      <p:embed/>
                    </p:oleObj>
                  </mc:Choice>
                  <mc:Fallback>
                    <p:oleObj name="Equation" r:id="rId11" imgW="126720" imgH="10152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3200" y="5562600"/>
                            <a:ext cx="360362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6553200" y="4572000"/>
              <a:ext cx="360362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35" name="Equation" r:id="rId13" imgW="126720" imgH="101520" progId="Equation.3">
                      <p:embed/>
                    </p:oleObj>
                  </mc:Choice>
                  <mc:Fallback>
                    <p:oleObj name="Equation" r:id="rId13" imgW="126720" imgH="10152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3200" y="4572000"/>
                            <a:ext cx="360362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7924800" y="5562600"/>
              <a:ext cx="360363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36" name="Equation" r:id="rId15" imgW="126720" imgH="75960" progId="Equation.3">
                      <p:embed/>
                    </p:oleObj>
                  </mc:Choice>
                  <mc:Fallback>
                    <p:oleObj name="Equation" r:id="rId15" imgW="126720" imgH="7596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24800" y="5562600"/>
                            <a:ext cx="360363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image segmentation challenges</a:t>
            </a:r>
          </a:p>
          <a:p>
            <a:r>
              <a:rPr lang="en-US" dirty="0" err="1" smtClean="0"/>
              <a:t>ProbExplorer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Highlight suspicious regions (e.g. tumors)</a:t>
            </a:r>
          </a:p>
          <a:p>
            <a:pPr lvl="1"/>
            <a:r>
              <a:rPr lang="en-US" dirty="0" smtClean="0"/>
              <a:t>Correct misclassification results</a:t>
            </a:r>
          </a:p>
          <a:p>
            <a:r>
              <a:rPr lang="en-US" dirty="0"/>
              <a:t>Uncertainty visualization using shape and appearance prior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dynamic 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4D image of size 64 x 64 x 32 with 48 time steps with an isotropic </a:t>
            </a:r>
            <a:r>
              <a:rPr lang="en-US" dirty="0" err="1" smtClean="0"/>
              <a:t>voxel</a:t>
            </a:r>
            <a:r>
              <a:rPr lang="en-US" dirty="0" smtClean="0"/>
              <a:t> size of (2 mm)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152400" y="3657600"/>
            <a:ext cx="3886200" cy="18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37597"/>
            <a:ext cx="3915537" cy="19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4738" y="5650468"/>
            <a:ext cx="221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Raw data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638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Crisp 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Uncertainty interaction </a:t>
            </a:r>
            <a:r>
              <a:rPr lang="en-US" dirty="0"/>
              <a:t>o</a:t>
            </a:r>
            <a:r>
              <a:rPr lang="en-US" dirty="0" smtClean="0"/>
              <a:t>verview </a:t>
            </a:r>
            <a:r>
              <a:rPr lang="en-US" dirty="0"/>
              <a:t>w</a:t>
            </a:r>
            <a:r>
              <a:rPr lang="en-US" dirty="0" smtClean="0"/>
              <a:t>idget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 t="17187"/>
          <a:stretch>
            <a:fillRect/>
          </a:stretch>
        </p:blipFill>
        <p:spPr bwMode="auto">
          <a:xfrm>
            <a:off x="457200" y="1676400"/>
            <a:ext cx="82697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3047999"/>
            <a:ext cx="8153400" cy="381001"/>
          </a:xfrm>
          <a:prstGeom prst="rect">
            <a:avLst/>
          </a:prstGeom>
          <a:noFill/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895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 2"/>
              </a:rPr>
              <a:t>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477869"/>
            <a:ext cx="8686800" cy="646331"/>
            <a:chOff x="0" y="2477869"/>
            <a:chExt cx="8686800" cy="646331"/>
          </a:xfrm>
        </p:grpSpPr>
        <p:sp>
          <p:nvSpPr>
            <p:cNvPr id="9" name="Rectangle 8"/>
            <p:cNvSpPr/>
            <p:nvPr/>
          </p:nvSpPr>
          <p:spPr>
            <a:xfrm>
              <a:off x="533400" y="2590799"/>
              <a:ext cx="8153400" cy="381001"/>
            </a:xfrm>
            <a:prstGeom prst="rect">
              <a:avLst/>
            </a:prstGeom>
            <a:noFill/>
            <a:ln w="1238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4778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ym typeface="Wingdings 2"/>
                </a:rPr>
                <a:t></a:t>
              </a:r>
              <a:endParaRPr lang="en-US" sz="3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2020669"/>
            <a:ext cx="8686800" cy="646331"/>
            <a:chOff x="0" y="2477869"/>
            <a:chExt cx="8686800" cy="646331"/>
          </a:xfrm>
        </p:grpSpPr>
        <p:sp>
          <p:nvSpPr>
            <p:cNvPr id="14" name="Rectangle 13"/>
            <p:cNvSpPr/>
            <p:nvPr/>
          </p:nvSpPr>
          <p:spPr>
            <a:xfrm>
              <a:off x="533400" y="2590799"/>
              <a:ext cx="8153400" cy="381001"/>
            </a:xfrm>
            <a:prstGeom prst="rect">
              <a:avLst/>
            </a:prstGeom>
            <a:noFill/>
            <a:ln w="1238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24778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ym typeface="Wingdings 2"/>
                </a:rPr>
                <a:t>?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b="17247"/>
          <a:stretch>
            <a:fillRect/>
          </a:stretch>
        </p:blipFill>
        <p:spPr bwMode="auto">
          <a:xfrm>
            <a:off x="1885950" y="3276600"/>
            <a:ext cx="4819650" cy="290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of normal </a:t>
            </a:r>
            <a:r>
              <a:rPr lang="en-US" dirty="0"/>
              <a:t>b</a:t>
            </a:r>
            <a:r>
              <a:rPr lang="en-US" dirty="0" smtClean="0"/>
              <a:t>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1670101"/>
            <a:ext cx="8686800" cy="1835099"/>
            <a:chOff x="228600" y="1143000"/>
            <a:chExt cx="8686800" cy="183509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6071" b="51748"/>
            <a:stretch>
              <a:fillRect/>
            </a:stretch>
          </p:blipFill>
          <p:spPr bwMode="auto">
            <a:xfrm>
              <a:off x="228600" y="1143000"/>
              <a:ext cx="8686800" cy="18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" y="2139899"/>
              <a:ext cx="8610600" cy="381001"/>
            </a:xfrm>
            <a:prstGeom prst="rect">
              <a:avLst/>
            </a:prstGeom>
            <a:noFill/>
            <a:ln w="1238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image segmentation challenges</a:t>
            </a:r>
          </a:p>
          <a:p>
            <a:r>
              <a:rPr lang="en-US" dirty="0" err="1" smtClean="0"/>
              <a:t>ProbExplorer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Highlight suspicious regions (e.g. tumors)</a:t>
            </a:r>
          </a:p>
          <a:p>
            <a:pPr lvl="1"/>
            <a:r>
              <a:rPr lang="en-US" dirty="0" smtClean="0"/>
              <a:t>Correct misclassification results</a:t>
            </a:r>
          </a:p>
          <a:p>
            <a:r>
              <a:rPr lang="en-US" dirty="0"/>
              <a:t>Uncertainty visualization using shape and appearance prior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abnormal </a:t>
            </a:r>
            <a:r>
              <a:rPr lang="en-US" dirty="0"/>
              <a:t>b</a:t>
            </a:r>
            <a:r>
              <a:rPr lang="en-US" dirty="0" smtClean="0"/>
              <a:t>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 b="15148"/>
          <a:stretch>
            <a:fillRect/>
          </a:stretch>
        </p:blipFill>
        <p:spPr bwMode="auto">
          <a:xfrm>
            <a:off x="1981200" y="3255118"/>
            <a:ext cx="4788908" cy="291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6071" b="51748"/>
          <a:stretch>
            <a:fillRect/>
          </a:stretch>
        </p:blipFill>
        <p:spPr bwMode="auto">
          <a:xfrm>
            <a:off x="304800" y="1670101"/>
            <a:ext cx="8686800" cy="183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2209800"/>
            <a:ext cx="8610600" cy="381001"/>
          </a:xfrm>
          <a:prstGeom prst="rect">
            <a:avLst/>
          </a:prstGeom>
          <a:noFill/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image segmentation challenges</a:t>
            </a:r>
          </a:p>
          <a:p>
            <a:r>
              <a:rPr lang="en-US" dirty="0" err="1" smtClean="0"/>
              <a:t>ProbExplorer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Highlight suspicious regions (e.g. tumors)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Correct misclassification results</a:t>
            </a:r>
          </a:p>
          <a:p>
            <a:r>
              <a:rPr lang="en-US" dirty="0"/>
              <a:t>Uncertainty visualization using shape and appearance prior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Uncertainty-based segmentation </a:t>
            </a:r>
            <a:r>
              <a:rPr lang="en-US" dirty="0"/>
              <a:t>e</a:t>
            </a:r>
            <a:r>
              <a:rPr lang="en-US" dirty="0" smtClean="0"/>
              <a:t>diting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211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 truth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638635" y="4953000"/>
            <a:ext cx="243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Overestimation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4953000"/>
            <a:ext cx="2644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Underestimation</a:t>
            </a:r>
            <a:endParaRPr lang="en-US" sz="28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57450"/>
            <a:ext cx="2419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2423886"/>
            <a:ext cx="2495550" cy="23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433637"/>
            <a:ext cx="214087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pr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1752599" cy="1752599"/>
          </a:xfrm>
          <a:prstGeom prst="rect">
            <a:avLst/>
          </a:prstGeom>
        </p:spPr>
      </p:pic>
      <p:pic>
        <p:nvPicPr>
          <p:cNvPr id="7" name="Picture 6" descr="pre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1997" y="1589597"/>
            <a:ext cx="1763203" cy="1763203"/>
          </a:xfrm>
          <a:prstGeom prst="rect">
            <a:avLst/>
          </a:prstGeom>
        </p:spPr>
      </p:pic>
      <p:pic>
        <p:nvPicPr>
          <p:cNvPr id="9" name="Picture 8" descr="toyExample2DSEG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038600"/>
            <a:ext cx="1763203" cy="1763203"/>
          </a:xfrm>
          <a:prstGeom prst="rect">
            <a:avLst/>
          </a:prstGeom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5553" y="4052697"/>
            <a:ext cx="1749647" cy="17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71600" y="3362980"/>
            <a:ext cx="2571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noise no PVE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1683" y="5715000"/>
            <a:ext cx="211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 truth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2166" y="3352800"/>
            <a:ext cx="3609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 = noise + PVE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75424" y="5725180"/>
            <a:ext cx="337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Current 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example: </a:t>
            </a:r>
            <a:r>
              <a:rPr lang="en-US" dirty="0"/>
              <a:t>p</a:t>
            </a:r>
            <a:r>
              <a:rPr lang="en-US" dirty="0" smtClean="0"/>
              <a:t>ush action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581400" y="4038600"/>
            <a:ext cx="2057398" cy="1143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Push action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1000" y="1600200"/>
            <a:ext cx="2743200" cy="3886200"/>
            <a:chOff x="381000" y="1143000"/>
            <a:chExt cx="2743200" cy="4567989"/>
          </a:xfrm>
        </p:grpSpPr>
        <p:grpSp>
          <p:nvGrpSpPr>
            <p:cNvPr id="3" name="Group 17"/>
            <p:cNvGrpSpPr/>
            <p:nvPr/>
          </p:nvGrpSpPr>
          <p:grpSpPr>
            <a:xfrm>
              <a:off x="381000" y="1371600"/>
              <a:ext cx="2743200" cy="4339389"/>
              <a:chOff x="381000" y="1371600"/>
              <a:chExt cx="2743200" cy="4339389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85800" y="2286000"/>
                <a:ext cx="2209800" cy="762000"/>
              </a:xfrm>
              <a:prstGeom prst="round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1000" y="1371600"/>
                <a:ext cx="2743200" cy="433938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62000" y="1143000"/>
              <a:ext cx="1981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Source set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33800" y="2362200"/>
            <a:ext cx="1676400" cy="1637818"/>
            <a:chOff x="3581400" y="1371600"/>
            <a:chExt cx="1676400" cy="163781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8984" y="1371600"/>
              <a:ext cx="1658816" cy="163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3581400" y="2133600"/>
              <a:ext cx="1676400" cy="838200"/>
            </a:xfrm>
            <a:prstGeom prst="rect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324600" y="2551176"/>
            <a:ext cx="2209800" cy="6492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4379976"/>
            <a:ext cx="2209800" cy="6492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19800" y="1600200"/>
            <a:ext cx="2743200" cy="3962401"/>
            <a:chOff x="381000" y="1143000"/>
            <a:chExt cx="2743200" cy="4352145"/>
          </a:xfrm>
        </p:grpSpPr>
        <p:sp>
          <p:nvSpPr>
            <p:cNvPr id="31" name="Rounded Rectangle 30"/>
            <p:cNvSpPr/>
            <p:nvPr/>
          </p:nvSpPr>
          <p:spPr>
            <a:xfrm>
              <a:off x="381000" y="1371600"/>
              <a:ext cx="2743200" cy="41235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2000" y="1143000"/>
              <a:ext cx="1981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Destination set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324600" y="4419600"/>
            <a:ext cx="2209800" cy="6492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example: push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295400"/>
            <a:ext cx="1658816" cy="1637818"/>
            <a:chOff x="3598984" y="1371600"/>
            <a:chExt cx="1658816" cy="16378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8984" y="1371600"/>
              <a:ext cx="1658816" cy="163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657600" y="2133600"/>
              <a:ext cx="1600200" cy="838200"/>
            </a:xfrm>
            <a:prstGeom prst="rect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2057400" y="2362200"/>
            <a:ext cx="19812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191000" y="2133600"/>
            <a:ext cx="914400" cy="381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057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 first best guess</a:t>
            </a:r>
            <a:endParaRPr lang="en-US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1000" y="3200400"/>
            <a:ext cx="2819400" cy="1301496"/>
            <a:chOff x="1371600" y="3730752"/>
            <a:chExt cx="2819400" cy="1301496"/>
          </a:xfrm>
        </p:grpSpPr>
        <p:sp>
          <p:nvSpPr>
            <p:cNvPr id="13" name="Rounded Rectangle 12"/>
            <p:cNvSpPr/>
            <p:nvPr/>
          </p:nvSpPr>
          <p:spPr>
            <a:xfrm>
              <a:off x="1371600" y="4191000"/>
              <a:ext cx="914400" cy="381000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0.4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76600" y="3730752"/>
              <a:ext cx="914400" cy="3840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0.3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76600" y="4648200"/>
              <a:ext cx="914400" cy="384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0.2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Minus 17"/>
            <p:cNvSpPr/>
            <p:nvPr/>
          </p:nvSpPr>
          <p:spPr>
            <a:xfrm>
              <a:off x="2590800" y="3810000"/>
              <a:ext cx="381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>
              <a:off x="2590800" y="4724400"/>
              <a:ext cx="381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95800" y="3276600"/>
            <a:ext cx="4419600" cy="1143000"/>
            <a:chOff x="1905000" y="5410200"/>
            <a:chExt cx="4419600" cy="1143000"/>
          </a:xfrm>
        </p:grpSpPr>
        <p:sp>
          <p:nvSpPr>
            <p:cNvPr id="23" name="Right Arrow 22"/>
            <p:cNvSpPr/>
            <p:nvPr/>
          </p:nvSpPr>
          <p:spPr>
            <a:xfrm>
              <a:off x="3124200" y="5410200"/>
              <a:ext cx="2057398" cy="1143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Swap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905000" y="5788152"/>
              <a:ext cx="4419600" cy="384048"/>
              <a:chOff x="1905000" y="5788152"/>
              <a:chExt cx="4419600" cy="38404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905000" y="5791200"/>
                <a:ext cx="914400" cy="381000"/>
              </a:xfrm>
              <a:prstGeom prst="round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0.3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410200" y="5788152"/>
                <a:ext cx="914400" cy="38404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bg1"/>
                    </a:solidFill>
                  </a:rPr>
                  <a:t>0.4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09600" y="4419599"/>
            <a:ext cx="7774204" cy="1752177"/>
            <a:chOff x="762000" y="4419599"/>
            <a:chExt cx="7774204" cy="1752177"/>
          </a:xfrm>
        </p:grpSpPr>
        <p:sp>
          <p:nvSpPr>
            <p:cNvPr id="42" name="Rectangle 41"/>
            <p:cNvSpPr/>
            <p:nvPr/>
          </p:nvSpPr>
          <p:spPr>
            <a:xfrm>
              <a:off x="3962400" y="4572000"/>
              <a:ext cx="1371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62800" y="4572000"/>
              <a:ext cx="1371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62000" y="4419599"/>
              <a:ext cx="7774204" cy="1752177"/>
              <a:chOff x="152400" y="4632636"/>
              <a:chExt cx="8372219" cy="211007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52400" y="4632636"/>
                <a:ext cx="8372219" cy="2110074"/>
                <a:chOff x="152400" y="4632636"/>
                <a:chExt cx="8372219" cy="211007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52400" y="4632637"/>
                  <a:ext cx="8372219" cy="2110073"/>
                  <a:chOff x="152400" y="4632637"/>
                  <a:chExt cx="8372219" cy="2110073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152400" y="5071586"/>
                    <a:ext cx="8372219" cy="1671124"/>
                    <a:chOff x="152400" y="5071586"/>
                    <a:chExt cx="8372219" cy="1671124"/>
                  </a:xfrm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152400" y="5071586"/>
                      <a:ext cx="8372219" cy="1671124"/>
                      <a:chOff x="152400" y="5071586"/>
                      <a:chExt cx="8372219" cy="1671124"/>
                    </a:xfrm>
                  </p:grpSpPr>
                  <p:pic>
                    <p:nvPicPr>
                      <p:cNvPr id="3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72" y="5071586"/>
                        <a:ext cx="1495469" cy="16443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1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693" y="5078539"/>
                        <a:ext cx="1457926" cy="16373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152400" y="5105401"/>
                        <a:ext cx="1482954" cy="1637309"/>
                        <a:chOff x="152400" y="5105401"/>
                        <a:chExt cx="1482954" cy="1637309"/>
                      </a:xfrm>
                    </p:grpSpPr>
                    <p:pic>
                      <p:nvPicPr>
                        <p:cNvPr id="34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5105401"/>
                          <a:ext cx="1482954" cy="16373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35" name="Rectangle 34"/>
                        <p:cNvSpPr/>
                        <p:nvPr/>
                      </p:nvSpPr>
                      <p:spPr>
                        <a:xfrm>
                          <a:off x="152400" y="5867401"/>
                          <a:ext cx="1477108" cy="838200"/>
                        </a:xfrm>
                        <a:prstGeom prst="rect">
                          <a:avLst/>
                        </a:prstGeom>
                        <a:noFill/>
                        <a:ln w="7302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598985" y="5867400"/>
                      <a:ext cx="1477108" cy="838200"/>
                    </a:xfrm>
                    <a:prstGeom prst="rect">
                      <a:avLst/>
                    </a:prstGeom>
                    <a:noFill/>
                    <a:ln w="730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086600" y="5867400"/>
                      <a:ext cx="1436077" cy="838200"/>
                    </a:xfrm>
                    <a:prstGeom prst="rect">
                      <a:avLst/>
                    </a:prstGeom>
                    <a:noFill/>
                    <a:ln w="730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152400" y="4632637"/>
                    <a:ext cx="1477109" cy="381000"/>
                    <a:chOff x="152400" y="4632637"/>
                    <a:chExt cx="1477109" cy="381000"/>
                  </a:xfrm>
                </p:grpSpPr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152401" y="4816165"/>
                      <a:ext cx="1477108" cy="18352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>
                    <a:xfrm>
                      <a:off x="152400" y="4632637"/>
                      <a:ext cx="228600" cy="3810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8" name="Rounded Rectangle 47"/>
                <p:cNvSpPr/>
                <p:nvPr/>
              </p:nvSpPr>
              <p:spPr>
                <a:xfrm>
                  <a:off x="4572000" y="4632636"/>
                  <a:ext cx="228600" cy="381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ounded Rectangle 50"/>
              <p:cNvSpPr/>
              <p:nvPr/>
            </p:nvSpPr>
            <p:spPr>
              <a:xfrm>
                <a:off x="8294077" y="4632637"/>
                <a:ext cx="228600" cy="38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PET 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8600" y="1600200"/>
            <a:ext cx="8686800" cy="4572000"/>
            <a:chOff x="179388" y="1752601"/>
            <a:chExt cx="8640762" cy="49625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1752601"/>
              <a:ext cx="12668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8275" y="1773238"/>
              <a:ext cx="123825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3825" y="1773238"/>
              <a:ext cx="12668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7788" y="1773238"/>
              <a:ext cx="12573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11750" y="1773238"/>
              <a:ext cx="123825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35713" y="1773238"/>
              <a:ext cx="123825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59675" y="1773238"/>
              <a:ext cx="12477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388" y="3041650"/>
              <a:ext cx="127635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38275" y="2970213"/>
              <a:ext cx="12477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63825" y="2970213"/>
              <a:ext cx="12382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00788" y="2970213"/>
              <a:ext cx="1292225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559675" y="2970213"/>
              <a:ext cx="12477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9388" y="4265613"/>
              <a:ext cx="125730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38275" y="4265613"/>
              <a:ext cx="12287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63825" y="4265613"/>
              <a:ext cx="1295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87788" y="4194175"/>
              <a:ext cx="123825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111750" y="4265613"/>
              <a:ext cx="1296988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324600" y="4114800"/>
              <a:ext cx="12477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564438" y="4076700"/>
              <a:ext cx="1255712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79388" y="5489575"/>
              <a:ext cx="1219200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366838" y="5489575"/>
              <a:ext cx="1228725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590800" y="5418138"/>
              <a:ext cx="1228725" cy="129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814763" y="5418138"/>
              <a:ext cx="1228725" cy="129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5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851275" y="3030538"/>
              <a:ext cx="12255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076825" y="2997200"/>
              <a:ext cx="1274763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Overestimated </a:t>
            </a:r>
            <a:r>
              <a:rPr lang="en-US" dirty="0"/>
              <a:t>p</a:t>
            </a:r>
            <a:r>
              <a:rPr lang="en-US" dirty="0" smtClean="0"/>
              <a:t>utamen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10412" r="8026"/>
          <a:stretch>
            <a:fillRect/>
          </a:stretch>
        </p:blipFill>
        <p:spPr bwMode="auto">
          <a:xfrm>
            <a:off x="5029200" y="2286000"/>
            <a:ext cx="3581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5496580"/>
            <a:ext cx="211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 truth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73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Overestimated </a:t>
            </a:r>
            <a:r>
              <a:rPr lang="en-US" sz="2800" dirty="0" err="1" smtClean="0"/>
              <a:t>Putamen</a:t>
            </a:r>
            <a:endParaRPr lang="en-US" sz="28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Uncertainty interaction </a:t>
            </a:r>
            <a:r>
              <a:rPr lang="en-US" dirty="0"/>
              <a:t>o</a:t>
            </a:r>
            <a:r>
              <a:rPr lang="en-US" dirty="0" smtClean="0"/>
              <a:t>verview widget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5413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5413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PET 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8534400" cy="381000"/>
          </a:xfrm>
          <a:prstGeom prst="rect">
            <a:avLst/>
          </a:prstGeom>
          <a:noFill/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43400"/>
            <a:ext cx="2514600" cy="18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image </a:t>
            </a:r>
            <a:r>
              <a:rPr lang="en-US" dirty="0"/>
              <a:t>s</a:t>
            </a:r>
            <a:r>
              <a:rPr lang="en-US" dirty="0" smtClean="0"/>
              <a:t>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the image into disjoint regions of homogeneous properties</a:t>
            </a:r>
          </a:p>
          <a:p>
            <a:r>
              <a:rPr lang="en-US" dirty="0" smtClean="0"/>
              <a:t>Useful for statistical analysis, diagnosis, and treatment evaluation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3810000"/>
            <a:ext cx="8382000" cy="2313851"/>
            <a:chOff x="145870" y="3048000"/>
            <a:chExt cx="9100455" cy="283633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1719" t="5000" r="12982" b="10000"/>
            <a:stretch>
              <a:fillRect/>
            </a:stretch>
          </p:blipFill>
          <p:spPr bwMode="auto">
            <a:xfrm>
              <a:off x="6834305" y="3048000"/>
              <a:ext cx="2412020" cy="282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423" t="4362" r="14094" b="10339"/>
            <a:stretch>
              <a:fillRect/>
            </a:stretch>
          </p:blipFill>
          <p:spPr bwMode="auto">
            <a:xfrm>
              <a:off x="145870" y="3048000"/>
              <a:ext cx="2320637" cy="2836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3219994" y="3795251"/>
              <a:ext cx="3130731" cy="1157748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Medical Image Segmentation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PET brain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505200" y="3048000"/>
            <a:ext cx="2057398" cy="1143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Push 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76600"/>
            <a:ext cx="2209800" cy="649224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Putamen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5352" y="2286000"/>
            <a:ext cx="2215896" cy="3087624"/>
            <a:chOff x="2054352" y="4038600"/>
            <a:chExt cx="2215896" cy="3087624"/>
          </a:xfrm>
        </p:grpSpPr>
        <p:sp>
          <p:nvSpPr>
            <p:cNvPr id="7" name="Rounded Rectangle 6"/>
            <p:cNvSpPr/>
            <p:nvPr/>
          </p:nvSpPr>
          <p:spPr>
            <a:xfrm>
              <a:off x="2057400" y="4038600"/>
              <a:ext cx="2212848" cy="64922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Background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4352" y="4876800"/>
              <a:ext cx="2212848" cy="6492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Skull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54352" y="5675376"/>
              <a:ext cx="2212848" cy="64922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Grey matter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57400" y="6477000"/>
              <a:ext cx="2212848" cy="64922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Cerebellum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600200"/>
            <a:ext cx="2743200" cy="3886200"/>
            <a:chOff x="381000" y="1143000"/>
            <a:chExt cx="2743200" cy="4567989"/>
          </a:xfrm>
        </p:grpSpPr>
        <p:sp>
          <p:nvSpPr>
            <p:cNvPr id="25" name="Rounded Rectangle 24"/>
            <p:cNvSpPr/>
            <p:nvPr/>
          </p:nvSpPr>
          <p:spPr>
            <a:xfrm>
              <a:off x="381000" y="1371600"/>
              <a:ext cx="2743200" cy="43393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" y="1143000"/>
              <a:ext cx="1981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Source set</a:t>
              </a:r>
              <a:endParaRPr lang="en-US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019800" y="1808328"/>
            <a:ext cx="2743200" cy="375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00800" y="1600200"/>
            <a:ext cx="1981200" cy="41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Destination set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PET 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86025"/>
            <a:ext cx="279234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10" y="2438400"/>
            <a:ext cx="29093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657600" y="2895600"/>
            <a:ext cx="2057398" cy="1143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After 2 editing actions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c-old\work\myPapersSVN\euroVis2010\figs\InteractionOverviewWid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914400"/>
            <a:ext cx="34956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(</a:t>
            </a: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smtClean="0"/>
              <a:t>al., EuroVis10)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2470" name="Picture 6" descr="C:\c-old\work\myPapersSVN\euroVis2010\figs\spet1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1295400"/>
            <a:ext cx="260508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8724" y="1092201"/>
            <a:ext cx="2666999" cy="248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57600"/>
            <a:ext cx="1752600" cy="23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3962400" y="4419600"/>
            <a:ext cx="1371600" cy="990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3746943"/>
            <a:ext cx="2819400" cy="2653857"/>
            <a:chOff x="304800" y="1263394"/>
            <a:chExt cx="2819400" cy="265385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1263394"/>
              <a:ext cx="2819400" cy="265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981200" y="1676400"/>
              <a:ext cx="685800" cy="1143000"/>
            </a:xfrm>
            <a:prstGeom prst="rect">
              <a:avLst/>
            </a:prstGeom>
            <a:noFill/>
            <a:ln w="539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urved Up Arrow 22"/>
          <p:cNvSpPr/>
          <p:nvPr/>
        </p:nvSpPr>
        <p:spPr>
          <a:xfrm>
            <a:off x="2438400" y="5334000"/>
            <a:ext cx="5410200" cy="609600"/>
          </a:xfrm>
          <a:prstGeom prst="curved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1447800" y="3679824"/>
            <a:ext cx="6096000" cy="482601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image segmentation challenges</a:t>
            </a:r>
          </a:p>
          <a:p>
            <a:r>
              <a:rPr lang="en-US" dirty="0" err="1" smtClean="0"/>
              <a:t>ProbExplorer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Highlight suspicious regions (e.g. tumors)</a:t>
            </a:r>
          </a:p>
          <a:p>
            <a:pPr lvl="1"/>
            <a:r>
              <a:rPr lang="en-US" dirty="0" smtClean="0"/>
              <a:t>Correct misclassification results</a:t>
            </a:r>
          </a:p>
          <a:p>
            <a:r>
              <a:rPr lang="en-US" dirty="0">
                <a:solidFill>
                  <a:schemeClr val="accent1"/>
                </a:solidFill>
              </a:rPr>
              <a:t>Uncertainty visualization using shape and appearance prior </a:t>
            </a:r>
            <a:r>
              <a:rPr lang="en-US" dirty="0" smtClean="0">
                <a:solidFill>
                  <a:schemeClr val="accent1"/>
                </a:solidFill>
              </a:rPr>
              <a:t>information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8441" y="4024336"/>
            <a:ext cx="8390759" cy="1995464"/>
            <a:chOff x="371887" y="3993368"/>
            <a:chExt cx="8390759" cy="1995464"/>
          </a:xfrm>
        </p:grpSpPr>
        <p:pic>
          <p:nvPicPr>
            <p:cNvPr id="1026" name="Picture 2" descr="C:\Users\aasaad\AppData\Local\Temp\_TSF5FF.tmp\_TS40B9.tmp\SynPrior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973" y="3993368"/>
              <a:ext cx="2229673" cy="195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429000" y="4038600"/>
              <a:ext cx="2237422" cy="1950232"/>
              <a:chOff x="3429000" y="4038600"/>
              <a:chExt cx="2237422" cy="1950232"/>
            </a:xfrm>
          </p:grpSpPr>
          <p:pic>
            <p:nvPicPr>
              <p:cNvPr id="1027" name="Picture 3" descr="C:\Users\aasaad\AppData\Local\Temp\_TSF5FF.tmp\_TS40B9.tmp\SynLikelihood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005"/>
              <a:stretch/>
            </p:blipFill>
            <p:spPr bwMode="auto">
              <a:xfrm>
                <a:off x="3429000" y="4059204"/>
                <a:ext cx="1984248" cy="1884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C:\Users\aasaad\AppData\Local\Temp\_TSF5FF.tmp\_TS40B9.tmp\SynPrior.jpe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76" r="-1367"/>
              <a:stretch/>
            </p:blipFill>
            <p:spPr bwMode="auto">
              <a:xfrm>
                <a:off x="5410200" y="4038600"/>
                <a:ext cx="256222" cy="1950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71887" y="4038600"/>
              <a:ext cx="2246535" cy="1950232"/>
              <a:chOff x="371887" y="4038600"/>
              <a:chExt cx="2246535" cy="1950232"/>
            </a:xfrm>
          </p:grpSpPr>
          <p:pic>
            <p:nvPicPr>
              <p:cNvPr id="1028" name="Picture 4" descr="C:\Users\aasaad\AppData\Local\Temp\_TSF5FF.tmp\_TS40B9.tmp\SynPost.jpe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78"/>
              <a:stretch/>
            </p:blipFill>
            <p:spPr bwMode="auto">
              <a:xfrm>
                <a:off x="371887" y="4038722"/>
                <a:ext cx="2011680" cy="1904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Users\aasaad\AppData\Local\Temp\_TSF5FF.tmp\_TS40B9.tmp\SynPrior.jpe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76" r="-1367"/>
              <a:stretch/>
            </p:blipFill>
            <p:spPr bwMode="auto">
              <a:xfrm>
                <a:off x="2362200" y="4038600"/>
                <a:ext cx="256222" cy="1950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𝐶𝑙𝑎𝑠𝑠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𝐹𝑒𝑎𝑡𝑢𝑟𝑒𝑠</m:t>
                      </m:r>
                      <m:r>
                        <a:rPr lang="en-US" i="1"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𝐹𝑒𝑎𝑡𝑢𝑟𝑒𝑠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𝐶𝑙𝑎𝑠𝑠</m:t>
                          </m:r>
                          <m:r>
                            <a:rPr lang="en-US" i="1">
                              <a:latin typeface="Cambria Math"/>
                            </a:rPr>
                            <m:t>) 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𝐶𝑙𝑎𝑠𝑠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𝑁𝑜𝑟𝑚𝑎𝑙𝑖𝑧𝑎𝑡𝑖𝑜𝑛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Maximum-a-posteriori principle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𝐹𝑖𝑛𝑎𝑙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𝑠𝑒𝑔𝑚𝑒𝑛𝑡𝑎𝑡𝑖𝑜𝑛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𝐶𝑙𝑎𝑠𝑠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𝐹𝑒𝑎𝑡𝑢𝑟𝑒𝑠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smtClean="0"/>
              <a:t>perspective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071396"/>
            <a:ext cx="8001000" cy="1891004"/>
            <a:chOff x="457200" y="2376196"/>
            <a:chExt cx="8001000" cy="1891004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1409700" y="2749420"/>
              <a:ext cx="400439" cy="8319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4381500" y="2376196"/>
              <a:ext cx="116178" cy="12052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3505200" y="3733800"/>
              <a:ext cx="18288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Likelihood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629400" y="3733800"/>
              <a:ext cx="18288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Prior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 bwMode="auto">
            <a:xfrm flipV="1">
              <a:off x="7543800" y="2376196"/>
              <a:ext cx="219269" cy="13576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457200" y="3733800"/>
              <a:ext cx="18288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Posterior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13" name="Picture 2" descr="C:\Users\aasaad\AppData\Local\Temp\_TS202C.tmp\_TS4179.tmp\MAPWithSelection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72128"/>
            <a:ext cx="1953827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371600"/>
          </a:xfrm>
        </p:spPr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600200" y="4114800"/>
            <a:ext cx="20574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rPr>
              <a:t>Atlas construction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553200" y="3385066"/>
            <a:ext cx="2286000" cy="2863334"/>
            <a:chOff x="6400800" y="3080266"/>
            <a:chExt cx="2286000" cy="2863334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6400800" y="3119734"/>
              <a:ext cx="2286000" cy="282386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77000" y="3080266"/>
              <a:ext cx="1600200" cy="1491734"/>
              <a:chOff x="6477000" y="3080266"/>
              <a:chExt cx="1600200" cy="149173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34200" y="3276600"/>
                <a:ext cx="942975" cy="914400"/>
                <a:chOff x="6962775" y="3505200"/>
                <a:chExt cx="942975" cy="9144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6962775" y="4419600"/>
                  <a:ext cx="94297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 flipV="1">
                  <a:off x="6962775" y="3505200"/>
                  <a:ext cx="0" cy="91440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6705600" y="4202668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Shape prior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477000" y="3080266"/>
                <a:ext cx="461665" cy="118693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Likelihood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477000" y="4507468"/>
              <a:ext cx="2209800" cy="1436132"/>
              <a:chOff x="6477000" y="4507468"/>
              <a:chExt cx="2209800" cy="1436132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010400" y="4630119"/>
                <a:ext cx="942975" cy="932481"/>
                <a:chOff x="7038975" y="3639519"/>
                <a:chExt cx="942975" cy="93248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 bwMode="auto">
                <a:xfrm>
                  <a:off x="7038975" y="4572000"/>
                  <a:ext cx="94297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 flipV="1">
                  <a:off x="7038975" y="3639519"/>
                  <a:ext cx="0" cy="91440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2" name="TextBox 61"/>
              <p:cNvSpPr txBox="1"/>
              <p:nvPr/>
            </p:nvSpPr>
            <p:spPr>
              <a:xfrm>
                <a:off x="6705600" y="5574268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Appearance prior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477000" y="4507468"/>
                <a:ext cx="461665" cy="118693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Likelihood</a:t>
                </a:r>
                <a:endParaRPr lang="en-US" sz="1800" dirty="0">
                  <a:latin typeface="+mn-lt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3974068"/>
            <a:ext cx="2286000" cy="1625263"/>
            <a:chOff x="0" y="3669268"/>
            <a:chExt cx="2286000" cy="1625263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3669268"/>
              <a:ext cx="2286000" cy="1625263"/>
              <a:chOff x="0" y="3212068"/>
              <a:chExt cx="2286000" cy="162526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81000" y="3212068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Images</a:t>
                </a:r>
                <a:endParaRPr lang="en-US" sz="1800" dirty="0">
                  <a:solidFill>
                    <a:srgbClr val="464646"/>
                  </a:solidFill>
                  <a:latin typeface="+mn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0" y="4191000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Expert binary</a:t>
                </a:r>
              </a:p>
              <a:p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segmentations</a:t>
                </a:r>
                <a:endParaRPr lang="en-US" sz="1800" dirty="0">
                  <a:solidFill>
                    <a:srgbClr val="464646"/>
                  </a:solidFill>
                  <a:latin typeface="+mn-lt"/>
                </a:endParaRPr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>
              <a:off x="228600" y="3886200"/>
              <a:ext cx="1358153" cy="381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228600" y="4419600"/>
              <a:ext cx="1358153" cy="381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3733800"/>
            <a:ext cx="2895600" cy="1865531"/>
            <a:chOff x="3581400" y="3429000"/>
            <a:chExt cx="2895600" cy="1865531"/>
          </a:xfrm>
        </p:grpSpPr>
        <p:grpSp>
          <p:nvGrpSpPr>
            <p:cNvPr id="50" name="Group 49"/>
            <p:cNvGrpSpPr/>
            <p:nvPr/>
          </p:nvGrpSpPr>
          <p:grpSpPr>
            <a:xfrm>
              <a:off x="3581400" y="3429000"/>
              <a:ext cx="2895600" cy="1865531"/>
              <a:chOff x="3581400" y="2971800"/>
              <a:chExt cx="2895600" cy="1865531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581400" y="2971800"/>
                <a:ext cx="281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Probabilistic </a:t>
                </a:r>
              </a:p>
              <a:p>
                <a:pPr algn="ctr"/>
                <a:r>
                  <a:rPr lang="en-US" sz="1800" dirty="0">
                    <a:solidFill>
                      <a:srgbClr val="464646"/>
                    </a:solidFill>
                    <a:latin typeface="+mn-lt"/>
                  </a:rPr>
                  <a:t>s</a:t>
                </a:r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hape prior</a:t>
                </a:r>
                <a:endParaRPr lang="en-US" sz="1800" dirty="0">
                  <a:solidFill>
                    <a:srgbClr val="464646"/>
                  </a:solidFill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57600" y="4191000"/>
                <a:ext cx="281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Probabilistic </a:t>
                </a:r>
              </a:p>
              <a:p>
                <a:pPr algn="ctr"/>
                <a:r>
                  <a:rPr lang="en-US" sz="1800" dirty="0">
                    <a:solidFill>
                      <a:srgbClr val="464646"/>
                    </a:solidFill>
                    <a:latin typeface="+mn-lt"/>
                  </a:rPr>
                  <a:t>a</a:t>
                </a:r>
                <a:r>
                  <a:rPr lang="en-US" sz="1800" dirty="0" smtClean="0">
                    <a:solidFill>
                      <a:srgbClr val="464646"/>
                    </a:solidFill>
                    <a:latin typeface="+mn-lt"/>
                  </a:rPr>
                  <a:t>ppearance prior</a:t>
                </a:r>
                <a:endParaRPr lang="en-US" sz="1800" dirty="0">
                  <a:solidFill>
                    <a:srgbClr val="464646"/>
                  </a:solidFill>
                  <a:latin typeface="+mn-lt"/>
                </a:endParaRPr>
              </a:p>
            </p:txBody>
          </p:sp>
        </p:grpSp>
        <p:sp>
          <p:nvSpPr>
            <p:cNvPr id="53" name="Right Arrow 52"/>
            <p:cNvSpPr/>
            <p:nvPr/>
          </p:nvSpPr>
          <p:spPr>
            <a:xfrm>
              <a:off x="3733800" y="4419600"/>
              <a:ext cx="2743200" cy="381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3733800" y="3962400"/>
              <a:ext cx="2743200" cy="381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52400" y="1258669"/>
            <a:ext cx="9448800" cy="2825651"/>
            <a:chOff x="-152400" y="953869"/>
            <a:chExt cx="9448800" cy="2825651"/>
          </a:xfrm>
        </p:grpSpPr>
        <p:grpSp>
          <p:nvGrpSpPr>
            <p:cNvPr id="23" name="Group 22"/>
            <p:cNvGrpSpPr/>
            <p:nvPr/>
          </p:nvGrpSpPr>
          <p:grpSpPr>
            <a:xfrm>
              <a:off x="-152400" y="953869"/>
              <a:ext cx="9448800" cy="2825651"/>
              <a:chOff x="-152400" y="953869"/>
              <a:chExt cx="9448800" cy="282565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-152400" y="953869"/>
                <a:ext cx="9448800" cy="2825651"/>
                <a:chOff x="-152400" y="953869"/>
                <a:chExt cx="9448800" cy="2825651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-152400" y="953869"/>
                  <a:ext cx="9448800" cy="1902262"/>
                  <a:chOff x="-152400" y="496669"/>
                  <a:chExt cx="9448800" cy="1902262"/>
                </a:xfrm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-152400" y="496669"/>
                    <a:ext cx="9067800" cy="1749862"/>
                    <a:chOff x="-152400" y="496669"/>
                    <a:chExt cx="9067800" cy="1749862"/>
                  </a:xfrm>
                </p:grpSpPr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-152400" y="1600200"/>
                      <a:ext cx="31242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Population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464646"/>
                          </a:solidFill>
                          <a:latin typeface="+mn-lt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epresentative </a:t>
                      </a:r>
                      <a:r>
                        <a:rPr lang="en-US" sz="1800" dirty="0">
                          <a:solidFill>
                            <a:srgbClr val="464646"/>
                          </a:solidFill>
                          <a:latin typeface="+mn-lt"/>
                        </a:rPr>
                        <a:t>i</a:t>
                      </a:r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mage</a:t>
                      </a:r>
                      <a:endParaRPr lang="en-US" sz="1800" dirty="0">
                        <a:solidFill>
                          <a:srgbClr val="464646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4057650" y="533400"/>
                      <a:ext cx="18859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New image</a:t>
                      </a:r>
                      <a:endParaRPr lang="en-US" sz="1800" dirty="0">
                        <a:solidFill>
                          <a:srgbClr val="464646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6172200" y="496669"/>
                      <a:ext cx="27432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New probabilistic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464646"/>
                          </a:solidFill>
                          <a:latin typeface="+mn-lt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egmentation</a:t>
                      </a:r>
                      <a:endParaRPr lang="en-US" sz="1800" dirty="0">
                        <a:solidFill>
                          <a:srgbClr val="464646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4724400" y="1143000"/>
                    <a:ext cx="4572000" cy="1255931"/>
                    <a:chOff x="4724400" y="1143000"/>
                    <a:chExt cx="4572000" cy="1255931"/>
                  </a:xfrm>
                </p:grpSpPr>
                <p:sp>
                  <p:nvSpPr>
                    <p:cNvPr id="6" name="Rounded Rectangle 5"/>
                    <p:cNvSpPr/>
                    <p:nvPr/>
                  </p:nvSpPr>
                  <p:spPr bwMode="auto">
                    <a:xfrm>
                      <a:off x="4724400" y="1143000"/>
                      <a:ext cx="4343400" cy="609600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Image-to-Image registration</a:t>
                      </a: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410450" y="1752600"/>
                      <a:ext cx="188595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Aligned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464646"/>
                          </a:solidFill>
                          <a:latin typeface="+mn-lt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rgbClr val="464646"/>
                          </a:solidFill>
                          <a:latin typeface="+mn-lt"/>
                        </a:rPr>
                        <a:t>ikelihood</a:t>
                      </a:r>
                      <a:endParaRPr lang="en-US" sz="1800" dirty="0">
                        <a:solidFill>
                          <a:srgbClr val="464646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18" name="Up Arrow 17"/>
                <p:cNvSpPr/>
                <p:nvPr/>
              </p:nvSpPr>
              <p:spPr>
                <a:xfrm>
                  <a:off x="2514600" y="1905000"/>
                  <a:ext cx="182880" cy="187452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2514600" y="1676400"/>
                  <a:ext cx="2196353" cy="381000"/>
                </a:xfrm>
                <a:prstGeom prst="rightArrow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Down Arrow 18"/>
                <p:cNvSpPr/>
                <p:nvPr/>
              </p:nvSpPr>
              <p:spPr>
                <a:xfrm>
                  <a:off x="5219700" y="990600"/>
                  <a:ext cx="384048" cy="609600"/>
                </a:xfrm>
                <a:prstGeom prst="downArrow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Down Arrow 64"/>
                <p:cNvSpPr/>
                <p:nvPr/>
              </p:nvSpPr>
              <p:spPr>
                <a:xfrm>
                  <a:off x="6248400" y="990600"/>
                  <a:ext cx="384048" cy="609600"/>
                </a:xfrm>
                <a:prstGeom prst="downArrow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Down Arrow 65"/>
              <p:cNvSpPr/>
              <p:nvPr/>
            </p:nvSpPr>
            <p:spPr>
              <a:xfrm>
                <a:off x="7464552" y="2286000"/>
                <a:ext cx="384048" cy="822960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532888" y="1905000"/>
              <a:ext cx="146304" cy="152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smtClean="0"/>
                  <a:t>spatial location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is a feature vector associated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that can be constructed from intensity, gradient, etc.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decomposed into: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latin typeface="Cambria Math"/>
                      </a:rPr>
                      <m:t>;</m:t>
                    </m:r>
                    <m:r>
                      <a:rPr lang="en-US" i="1" dirty="0" err="1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shape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latin typeface="Cambria Math"/>
                      </a:rPr>
                      <m:t>;</m:t>
                    </m:r>
                    <m:r>
                      <a:rPr lang="en-US" i="1" dirty="0" err="1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appearance prior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notations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demonstration using synthetic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2" y="2068427"/>
            <a:ext cx="1828888" cy="18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12" y="2068427"/>
            <a:ext cx="1828888" cy="18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63962"/>
            <a:ext cx="1828888" cy="18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428683" y="4145280"/>
            <a:ext cx="2133917" cy="1950720"/>
            <a:chOff x="3352602" y="4267200"/>
            <a:chExt cx="2667396" cy="24384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428546"/>
              <a:ext cx="2286198" cy="22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343400"/>
              <a:ext cx="2286198" cy="22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267200"/>
              <a:ext cx="2286198" cy="22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602" y="4419600"/>
              <a:ext cx="2286198" cy="22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-76200" y="1676400"/>
            <a:ext cx="320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Piecewise constant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50760" y="1676400"/>
            <a:ext cx="193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Blurring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8760" y="1682962"/>
            <a:ext cx="193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4491335"/>
            <a:ext cx="320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noise realizations and random translations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adopt the method used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/>
                  <a:t> </a:t>
                </a:r>
                <a:r>
                  <a:rPr lang="en-US" dirty="0" smtClean="0"/>
                  <a:t>by </a:t>
                </a:r>
                <a:r>
                  <a:rPr lang="en-US" dirty="0" err="1" smtClean="0"/>
                  <a:t>Hamarneh</a:t>
                </a:r>
                <a:r>
                  <a:rPr lang="en-US" dirty="0"/>
                  <a:t> </a:t>
                </a:r>
                <a:r>
                  <a:rPr lang="en-US" dirty="0" smtClean="0"/>
                  <a:t>and Li [JIVC 09]</a:t>
                </a:r>
              </a:p>
              <a:p>
                <a:r>
                  <a:rPr lang="en-US" dirty="0" smtClean="0"/>
                  <a:t>Alignment of binary shapes</a:t>
                </a:r>
              </a:p>
              <a:p>
                <a:r>
                  <a:rPr lang="en-US" dirty="0" smtClean="0"/>
                  <a:t>Shape histogram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𝑆𝐻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 construction:</a:t>
            </a:r>
            <a:br>
              <a:rPr lang="en-US" dirty="0" smtClean="0"/>
            </a:br>
            <a:r>
              <a:rPr lang="en-US" dirty="0" smtClean="0"/>
              <a:t>Shape prior modeling</a:t>
            </a:r>
            <a:endParaRPr lang="en-US" dirty="0"/>
          </a:p>
        </p:txBody>
      </p:sp>
      <p:pic>
        <p:nvPicPr>
          <p:cNvPr id="1027" name="Picture 3" descr="C:\Users\aasaad\AppData\Local\Temp\_TSCC01.tmp\_TS3EC6.tmp\shapeHistogra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/>
          <a:stretch/>
        </p:blipFill>
        <p:spPr bwMode="auto">
          <a:xfrm>
            <a:off x="5369169" y="2714427"/>
            <a:ext cx="3774831" cy="28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Alignment of binary shapes</a:t>
                </a:r>
              </a:p>
              <a:p>
                <a:r>
                  <a:rPr lang="en-US" dirty="0" smtClean="0"/>
                  <a:t>Shape histogram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𝑆𝐻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dirty="0" smtClean="0"/>
                  <a:t>Distance transform </a:t>
                </a:r>
                <a:r>
                  <a:rPr lang="en-US" sz="2800" dirty="0" smtClean="0"/>
                  <a:t>DIST(X)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 construction:</a:t>
            </a:r>
            <a:br>
              <a:rPr lang="en-US" dirty="0" smtClean="0"/>
            </a:br>
            <a:r>
              <a:rPr lang="en-US" dirty="0" smtClean="0"/>
              <a:t>Shape prior modeling</a:t>
            </a:r>
            <a:endParaRPr lang="en-US" dirty="0"/>
          </a:p>
        </p:txBody>
      </p:sp>
      <p:pic>
        <p:nvPicPr>
          <p:cNvPr id="6" name="Picture 4" descr="C:\Users\aasaad\AppData\Local\Temp\_TSCC01.tmp\_TS3EC7.tmp\dist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/>
          <a:stretch/>
        </p:blipFill>
        <p:spPr bwMode="auto">
          <a:xfrm>
            <a:off x="5509846" y="2723937"/>
            <a:ext cx="3634154" cy="28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signal-to-noise ratio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Partial volume effect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Anatomical shape variability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Multi-dimensional data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1597152" cy="15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38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Resonance Imaging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26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asaad\AppData\Local\Temp\_TSCC01.tmp\_TS3EC8.tmp\shapePriorMa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75" y="2723937"/>
            <a:ext cx="3970325" cy="28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Alignment of binary shapes</a:t>
                </a:r>
              </a:p>
              <a:p>
                <a:r>
                  <a:rPr lang="en-US" dirty="0" smtClean="0"/>
                  <a:t>Shape histogram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𝑆𝐻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dirty="0" smtClean="0"/>
                  <a:t>Distance transform </a:t>
                </a:r>
                <a:r>
                  <a:rPr lang="en-US" sz="2800" dirty="0"/>
                  <a:t>DIST(X)</a:t>
                </a:r>
                <a:endParaRPr lang="en-US" sz="2800" dirty="0" smtClean="0"/>
              </a:p>
              <a:p>
                <a:r>
                  <a:rPr lang="en-US" dirty="0" smtClean="0"/>
                  <a:t>Probabilistic shape prior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𝑆𝐻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𝑖𝑓𝑋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𝐷𝐼𝑆𝑇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)),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 construction:</a:t>
            </a:r>
            <a:br>
              <a:rPr lang="en-US" dirty="0" smtClean="0"/>
            </a:br>
            <a:r>
              <a:rPr lang="en-US" dirty="0" smtClean="0"/>
              <a:t>Shape prior modeling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Multivariate Gaussian fitting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det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𝐶𝑂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exp</m:t>
                      </m:r>
                      <m:r>
                        <a:rPr lang="en-US" sz="2800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Atlas </a:t>
            </a:r>
            <a:r>
              <a:rPr lang="en-US" dirty="0" smtClean="0"/>
              <a:t>construction:</a:t>
            </a:r>
            <a:br>
              <a:rPr lang="en-US" dirty="0" smtClean="0"/>
            </a:br>
            <a:r>
              <a:rPr lang="en-US" dirty="0" smtClean="0"/>
              <a:t>Appearance prior </a:t>
            </a:r>
            <a:r>
              <a:rPr lang="en-US" dirty="0"/>
              <a:t>modeling</a:t>
            </a:r>
          </a:p>
        </p:txBody>
      </p:sp>
      <p:pic>
        <p:nvPicPr>
          <p:cNvPr id="3074" name="Picture 2" descr="C:\Users\aasaad\AppData\Local\Temp\_TSCC01.tmp\_TS3EC9.tmp\intensityPrio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346704" cy="26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Mixture of Gaussians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probabilistic segmentation techniques can be used, e.g. Random walker, Probabilistic SVM,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pic>
        <p:nvPicPr>
          <p:cNvPr id="4098" name="Picture 2" descr="C:\Users\aasaad\AppData\Local\Temp\_TSCC01.tmp\_TS3ECA.tmp\dataHistogr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70" y="2058009"/>
            <a:ext cx="3441802" cy="26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asaad\AppData\Local\Temp\_TSCC01.tmp\_TS3ECB.tmp\unnormalizedGaussian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09" y="1981200"/>
            <a:ext cx="32442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cases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13" y="1625756"/>
            <a:ext cx="1960887" cy="19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20" y="1600200"/>
            <a:ext cx="1962280" cy="1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35556"/>
            <a:ext cx="1960887" cy="19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13" y="3835556"/>
            <a:ext cx="1960887" cy="19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657600"/>
            <a:ext cx="5787186" cy="2410968"/>
            <a:chOff x="381000" y="3633216"/>
            <a:chExt cx="5787186" cy="2410968"/>
          </a:xfrm>
        </p:grpSpPr>
        <p:pic>
          <p:nvPicPr>
            <p:cNvPr id="1030" name="Picture 6" descr="Z:\students_less\aasaad\Literature Review\vis2010\svn_checkout\figs\segCase2data2WithSelection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657600"/>
              <a:ext cx="2344052" cy="2386584"/>
            </a:xfrm>
            <a:prstGeom prst="rect">
              <a:avLst/>
            </a:prstGeom>
            <a:noFill/>
          </p:spPr>
        </p:pic>
        <p:pic>
          <p:nvPicPr>
            <p:cNvPr id="1031" name="Picture 7" descr="Z:\students_less\aasaad\Literature Review\vis2010\svn_checkout\figs\segCase2data3WithSelection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633216"/>
              <a:ext cx="2739186" cy="2386584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81000" y="3709416"/>
            <a:ext cx="5809138" cy="2386584"/>
            <a:chOff x="381000" y="3633216"/>
            <a:chExt cx="5809138" cy="2386584"/>
          </a:xfrm>
        </p:grpSpPr>
        <p:pic>
          <p:nvPicPr>
            <p:cNvPr id="1026" name="Picture 2" descr="Z:\students_less\aasaad\Literature Review\vis2010\svn_checkout\figs\segCase2data3WithoutSelection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3633216"/>
              <a:ext cx="2761138" cy="2386584"/>
            </a:xfrm>
            <a:prstGeom prst="rect">
              <a:avLst/>
            </a:prstGeom>
            <a:noFill/>
          </p:spPr>
        </p:pic>
        <p:pic>
          <p:nvPicPr>
            <p:cNvPr id="1027" name="Picture 3" descr="Z:\students_less\aasaad\Literature Review\vis2010\svn_checkout\figs\segCase2data2WithoutSelection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3633216"/>
              <a:ext cx="2344052" cy="2386584"/>
            </a:xfrm>
            <a:prstGeom prst="rect">
              <a:avLst/>
            </a:prstGeom>
            <a:noFill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shape</a:t>
            </a:r>
            <a:endParaRPr lang="en-US" dirty="0"/>
          </a:p>
        </p:txBody>
      </p:sp>
      <p:pic>
        <p:nvPicPr>
          <p:cNvPr id="6147" name="Picture 3" descr="C:\Users\aasaad\AppData\Local\Temp\_TSCC01.tmp\_TS3ECF.tmp\segcase2data1.jpe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68" y="1641924"/>
            <a:ext cx="1950232" cy="19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81200" y="1219200"/>
            <a:ext cx="1960887" cy="2362200"/>
            <a:chOff x="3830313" y="1295400"/>
            <a:chExt cx="1960887" cy="2362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313" y="1701956"/>
              <a:ext cx="1960887" cy="1955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62400" y="1295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95800" y="1219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likelihood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65168" y="3429000"/>
            <a:ext cx="1950232" cy="2362200"/>
            <a:chOff x="6965168" y="3429000"/>
            <a:chExt cx="1950232" cy="2362200"/>
          </a:xfrm>
        </p:grpSpPr>
        <p:pic>
          <p:nvPicPr>
            <p:cNvPr id="6149" name="Picture 5" descr="C:\Users\aasaad\AppData\Local\Temp\_TSCC01.tmp\_TS3ED1.tmp\segcase2data4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168" y="3847259"/>
              <a:ext cx="1950232" cy="194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41368" y="34290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Selection</a:t>
              </a:r>
              <a:endParaRPr lang="en-US" dirty="0"/>
            </a:p>
          </p:txBody>
        </p:sp>
      </p:grp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shape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00120" y="1219200"/>
            <a:ext cx="1962280" cy="2337816"/>
            <a:chOff x="3828920" y="1295400"/>
            <a:chExt cx="1962280" cy="2337816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920" y="1676400"/>
              <a:ext cx="1962280" cy="195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962400" y="1295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pic>
        <p:nvPicPr>
          <p:cNvPr id="7170" name="Picture 2" descr="C:\Users\aasaad\AppData\Local\Temp\_TSCC01.tmp\_TS3ED3.tmp\segcase3data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1953827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961573" y="3429000"/>
            <a:ext cx="1953827" cy="2362200"/>
            <a:chOff x="6781800" y="3429000"/>
            <a:chExt cx="1953827" cy="2362200"/>
          </a:xfrm>
        </p:grpSpPr>
        <p:pic>
          <p:nvPicPr>
            <p:cNvPr id="7172" name="Picture 4" descr="C:\Users\aasaad\AppData\Local\Temp\_TSCC01.tmp\_TS3ED5.tmp\segcase3data4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843528"/>
              <a:ext cx="1953827" cy="194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58000" y="34290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Selection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95800" y="1219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likelihood</a:t>
            </a:r>
            <a:endParaRPr lang="en-US" dirty="0"/>
          </a:p>
        </p:txBody>
      </p:sp>
      <p:pic>
        <p:nvPicPr>
          <p:cNvPr id="2052" name="Picture 4" descr="Z:\students_less\aasaad\Literature Review\vis2010\svn_checkout\figs\segCase3data3WithSelecti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633216"/>
            <a:ext cx="2761138" cy="2386584"/>
          </a:xfrm>
          <a:prstGeom prst="rect">
            <a:avLst/>
          </a:prstGeom>
          <a:noFill/>
        </p:spPr>
      </p:pic>
      <p:pic>
        <p:nvPicPr>
          <p:cNvPr id="2053" name="Picture 5" descr="Z:\students_less\aasaad\Literature Review\vis2010\svn_checkout\figs\segCase3data2WithSelection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3216"/>
            <a:ext cx="2344052" cy="2386584"/>
          </a:xfrm>
          <a:prstGeom prst="rect">
            <a:avLst/>
          </a:prstGeom>
          <a:noFill/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appearance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01513" y="1219200"/>
            <a:ext cx="1960887" cy="2336644"/>
            <a:chOff x="3810000" y="1295400"/>
            <a:chExt cx="1960887" cy="233664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676400"/>
              <a:ext cx="1960887" cy="1955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42087" y="1295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pic>
        <p:nvPicPr>
          <p:cNvPr id="8194" name="Picture 2" descr="C:\Users\aasaad\AppData\Local\Temp\_TSCC01.tmp\_TS3ED6.tmp\segcase4data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4665"/>
            <a:ext cx="1950232" cy="19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965168" y="3429000"/>
            <a:ext cx="1950232" cy="2362200"/>
            <a:chOff x="6781800" y="3429000"/>
            <a:chExt cx="1950232" cy="2362200"/>
          </a:xfrm>
        </p:grpSpPr>
        <p:pic>
          <p:nvPicPr>
            <p:cNvPr id="8197" name="Picture 5" descr="C:\Users\aasaad\AppData\Local\Temp\_TSCC01.tmp\_TS3ED9.tmp\segcase4data4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847259"/>
              <a:ext cx="1950232" cy="194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858000" y="34290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Selection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95800" y="1219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likelihood</a:t>
            </a:r>
            <a:endParaRPr lang="en-US" dirty="0"/>
          </a:p>
        </p:txBody>
      </p:sp>
      <p:pic>
        <p:nvPicPr>
          <p:cNvPr id="2" name="Picture 2" descr="Z:\students_less\aasaad\Literature Review\vis2010\svn_checkout\figs\segCase4data3WithSelecti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633216"/>
            <a:ext cx="2761138" cy="2386584"/>
          </a:xfrm>
          <a:prstGeom prst="rect">
            <a:avLst/>
          </a:prstGeom>
          <a:noFill/>
        </p:spPr>
      </p:pic>
      <p:pic>
        <p:nvPicPr>
          <p:cNvPr id="3075" name="Picture 3" descr="Z:\students_less\aasaad\Literature Review\vis2010\svn_checkout\figs\segCase4data2WithSelection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3216"/>
            <a:ext cx="2344052" cy="2386584"/>
          </a:xfrm>
          <a:prstGeom prst="rect">
            <a:avLst/>
          </a:prstGeom>
          <a:noFill/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shape and appearance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01513" y="1219200"/>
            <a:ext cx="1960887" cy="2336644"/>
            <a:chOff x="1828800" y="1295400"/>
            <a:chExt cx="1960887" cy="233664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676400"/>
              <a:ext cx="1960887" cy="1955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905000" y="1295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pic>
        <p:nvPicPr>
          <p:cNvPr id="9219" name="Picture 3" descr="C:\Users\aasaad\AppData\Local\Temp\_TSCC01.tmp\_TS3EDA.tmp\segcase5data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1950232" cy="19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asaad\AppData\Local\Temp\_TSCC01.tmp\_TS3EDD.tmp\segcase5data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8" y="3847259"/>
            <a:ext cx="1950232" cy="19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41368" y="3429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1219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likelihood</a:t>
            </a:r>
            <a:endParaRPr lang="en-US" dirty="0"/>
          </a:p>
        </p:txBody>
      </p:sp>
      <p:pic>
        <p:nvPicPr>
          <p:cNvPr id="4098" name="Picture 2" descr="Z:\students_less\aasaad\Literature Review\vis2010\svn_checkout\figs\segCase5data3WithSelecti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81400"/>
            <a:ext cx="2739186" cy="2386584"/>
          </a:xfrm>
          <a:prstGeom prst="rect">
            <a:avLst/>
          </a:prstGeom>
          <a:noFill/>
        </p:spPr>
      </p:pic>
      <p:pic>
        <p:nvPicPr>
          <p:cNvPr id="4099" name="Picture 3" descr="Z:\students_less\aasaad\Literature Review\vis2010\svn_checkout\figs\segCase5data2WithSelection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3216"/>
            <a:ext cx="2310438" cy="2386584"/>
          </a:xfrm>
          <a:prstGeom prst="rect">
            <a:avLst/>
          </a:prstGeom>
          <a:noFill/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Misclassification correction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840382"/>
            <a:ext cx="2279965" cy="3950818"/>
            <a:chOff x="0" y="1840382"/>
            <a:chExt cx="2279965" cy="3950818"/>
          </a:xfrm>
        </p:grpSpPr>
        <p:pic>
          <p:nvPicPr>
            <p:cNvPr id="10242" name="Picture 2" descr="C:\Users\aasaad\AppData\Local\Temp\_TSCC01.tmp\_TS3EDE.tmp\dpetint5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840382"/>
              <a:ext cx="2004731" cy="149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C:\Users\aasaad\AppData\Local\Temp\_TSCC01.tmp\_TS3EE2.tmp\dpetint1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58158"/>
              <a:ext cx="2279965" cy="193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286000" y="1828800"/>
            <a:ext cx="2436145" cy="3962400"/>
            <a:chOff x="2286000" y="1828800"/>
            <a:chExt cx="2436145" cy="3962400"/>
          </a:xfrm>
        </p:grpSpPr>
        <p:pic>
          <p:nvPicPr>
            <p:cNvPr id="10244" name="Picture 4" descr="C:\Users\aasaad\AppData\Local\Temp\_TSCC01.tmp\_TS3EE0.tmp\dpetint6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828800"/>
              <a:ext cx="2004731" cy="149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7" descr="C:\Users\aasaad\AppData\Local\Temp\_TSCC01.tmp\_TS3EE3.tmp\dpetint2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58158"/>
              <a:ext cx="2436145" cy="193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650455" y="1837821"/>
            <a:ext cx="2436145" cy="3953379"/>
            <a:chOff x="4650455" y="1837821"/>
            <a:chExt cx="2436145" cy="3953379"/>
          </a:xfrm>
        </p:grpSpPr>
        <p:pic>
          <p:nvPicPr>
            <p:cNvPr id="10243" name="Picture 3" descr="C:\Users\aasaad\AppData\Local\Temp\_TSCC01.tmp\_TS3EDF.tmp\dpetint7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837821"/>
              <a:ext cx="2004731" cy="150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C:\Users\aasaad\AppData\Local\Temp\_TSCC01.tmp\_TS3EE4.tmp\dpetint3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455" y="3861999"/>
              <a:ext cx="2436145" cy="192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940235" y="1843742"/>
            <a:ext cx="2279965" cy="3947458"/>
            <a:chOff x="6940235" y="1843742"/>
            <a:chExt cx="2279965" cy="3947458"/>
          </a:xfrm>
        </p:grpSpPr>
        <p:pic>
          <p:nvPicPr>
            <p:cNvPr id="10245" name="Picture 5" descr="C:\Users\aasaad\AppData\Local\Temp\_TSCC01.tmp\_TS3EE1.tmp\dpetint8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191" y="1843742"/>
              <a:ext cx="2004731" cy="149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9" name="Picture 9" descr="C:\Users\aasaad\AppData\Local\Temp\_TSCC01.tmp\_TS3EE5.tmp\dpetint4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235" y="3858158"/>
              <a:ext cx="2279965" cy="193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37235" y="3409890"/>
            <a:ext cx="8378165" cy="400110"/>
            <a:chOff x="537235" y="3409890"/>
            <a:chExt cx="8378165" cy="400110"/>
          </a:xfrm>
        </p:grpSpPr>
        <p:grpSp>
          <p:nvGrpSpPr>
            <p:cNvPr id="14" name="Group 13"/>
            <p:cNvGrpSpPr/>
            <p:nvPr/>
          </p:nvGrpSpPr>
          <p:grpSpPr>
            <a:xfrm>
              <a:off x="537235" y="3409890"/>
              <a:ext cx="8378165" cy="400110"/>
              <a:chOff x="537235" y="3409890"/>
              <a:chExt cx="8378165" cy="40011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37235" y="3409890"/>
                <a:ext cx="1338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Dice: 0.32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76572" y="3409890"/>
                <a:ext cx="1338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Dice: 0.75</a:t>
                </a:r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>
              <a:off x="2895601" y="3429000"/>
              <a:ext cx="3200400" cy="304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(</a:t>
            </a:r>
            <a:r>
              <a:rPr lang="en-US" dirty="0" err="1"/>
              <a:t>Saad</a:t>
            </a:r>
            <a:r>
              <a:rPr lang="en-US" dirty="0"/>
              <a:t> et al., </a:t>
            </a:r>
            <a:r>
              <a:rPr lang="en-US" dirty="0" smtClean="0"/>
              <a:t>IEEEVis10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" name="Picture 4" descr="C:\Users\aasaad\AppData\Local\Temp\_TSCC01.tmp\_TS3EE8.tmp\brainwebPop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2" y="3829950"/>
            <a:ext cx="2290988" cy="18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asaad\AppData\Local\Temp\_TSCC01.tmp\_TS3EE6.tmp\brainwebPop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290988" cy="18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asaad\AppData\Local\Temp\_TSCC01.tmp\_TS3EE9.tmp\brainwebGMPop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65031"/>
            <a:ext cx="2290988" cy="18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asaad\AppData\Local\Temp\_TSCC01.tmp\_TS3EEC.tmp\brainwebGMPop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00"/>
            <a:ext cx="2290988" cy="18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C:\c-old\work\myPapersSVN\vis2010\figs\dspectPop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1" y="3861474"/>
            <a:ext cx="2348399" cy="18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:\c-old\work\myPapersSVN\vis2010\figs\dspectPop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1" y="1565032"/>
            <a:ext cx="2348399" cy="18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signal-to-noise ratio</a:t>
            </a:r>
          </a:p>
          <a:p>
            <a:r>
              <a:rPr lang="en-US" dirty="0" smtClean="0"/>
              <a:t>Partial volume effect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Anatomical shape variability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Multi-dimensional data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0287" y="4191001"/>
            <a:ext cx="4481513" cy="1905000"/>
            <a:chOff x="1143000" y="4191000"/>
            <a:chExt cx="5929313" cy="251097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191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5029200"/>
              <a:ext cx="2195513" cy="167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2438400" y="4876800"/>
              <a:ext cx="228600" cy="228600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6"/>
            </p:cNvCxnSpPr>
            <p:nvPr/>
          </p:nvCxnSpPr>
          <p:spPr>
            <a:xfrm>
              <a:off x="2667000" y="4991100"/>
              <a:ext cx="2133600" cy="8001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clinical collaborators showed how </a:t>
            </a:r>
            <a:r>
              <a:rPr lang="en-US" dirty="0" err="1" smtClean="0"/>
              <a:t>ProbExplorer</a:t>
            </a:r>
            <a:r>
              <a:rPr lang="en-US" dirty="0" smtClean="0"/>
              <a:t> can be used to achieve highly accurate segmentation from a very noisy </a:t>
            </a:r>
            <a:r>
              <a:rPr lang="en-US" dirty="0" err="1" smtClean="0"/>
              <a:t>dSPECT</a:t>
            </a:r>
            <a:r>
              <a:rPr lang="en-US" dirty="0" smtClean="0"/>
              <a:t> renal study (Humphries et al. IEEE </a:t>
            </a:r>
            <a:r>
              <a:rPr lang="en-US" i="1" dirty="0" smtClean="0"/>
              <a:t>Nuclear Science Symposium</a:t>
            </a:r>
            <a:r>
              <a:rPr lang="en-US" dirty="0" smtClean="0"/>
              <a:t>/Medical Image Conference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ProbExplorer</a:t>
            </a:r>
            <a:r>
              <a:rPr lang="en-US" dirty="0" smtClean="0"/>
              <a:t>: a framework for the analysis and visualization of probabilistic segmentation results</a:t>
            </a:r>
          </a:p>
          <a:p>
            <a:r>
              <a:rPr lang="en-US" dirty="0" smtClean="0"/>
              <a:t>We provided a number of visual data analysis widgets to reveal the different class interactions that are usually hidden by a simple crisp 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dependency between voxels during interactive editing</a:t>
            </a:r>
          </a:p>
          <a:p>
            <a:r>
              <a:rPr lang="en-US" dirty="0" smtClean="0"/>
              <a:t>Investigate the behavior of the resulting probabilistic results from different segmentation techniques</a:t>
            </a:r>
          </a:p>
          <a:p>
            <a:r>
              <a:rPr lang="en-US" dirty="0"/>
              <a:t>Multi-structure atlas</a:t>
            </a:r>
          </a:p>
          <a:p>
            <a:r>
              <a:rPr lang="en-US" dirty="0" smtClean="0"/>
              <a:t>Registration </a:t>
            </a:r>
            <a:r>
              <a:rPr lang="en-US" dirty="0"/>
              <a:t>uncertainty </a:t>
            </a:r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Sciences and Engineering Research Council of Canada (NSERC)</a:t>
            </a:r>
          </a:p>
          <a:p>
            <a:r>
              <a:rPr lang="en-US" dirty="0"/>
              <a:t>Prof. </a:t>
            </a:r>
            <a:r>
              <a:rPr lang="en-US" dirty="0" err="1"/>
              <a:t>Vesna</a:t>
            </a:r>
            <a:r>
              <a:rPr lang="en-US" dirty="0"/>
              <a:t> </a:t>
            </a:r>
            <a:r>
              <a:rPr lang="en-US" dirty="0" err="1"/>
              <a:t>Sossi</a:t>
            </a:r>
            <a:r>
              <a:rPr lang="en-US" dirty="0"/>
              <a:t>, Prof. Anna </a:t>
            </a:r>
            <a:r>
              <a:rPr lang="en-US" dirty="0" err="1"/>
              <a:t>Celler</a:t>
            </a:r>
            <a:r>
              <a:rPr lang="en-US" dirty="0"/>
              <a:t>, Thomas Humphries, and Prof. Manfred </a:t>
            </a:r>
            <a:r>
              <a:rPr lang="en-US" dirty="0" err="1"/>
              <a:t>Trummer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62400"/>
            <a:ext cx="1890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0"/>
          <a:stretch/>
        </p:blipFill>
        <p:spPr bwMode="auto">
          <a:xfrm>
            <a:off x="3124200" y="4038600"/>
            <a:ext cx="4734893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953000"/>
            <a:ext cx="66770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         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Ahmed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www.sfu.ca/~aasaad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352800"/>
            <a:ext cx="4493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aasaad@sfu.ca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763" y="0"/>
            <a:ext cx="21542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ruviwordCol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50" y="0"/>
            <a:ext cx="593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est1.tif"/>
          <p:cNvPicPr>
            <a:picLocks noChangeAspect="1"/>
          </p:cNvPicPr>
          <p:nvPr/>
        </p:nvPicPr>
        <p:blipFill>
          <a:blip r:embed="rId7" cstate="print"/>
          <a:srcRect r="33128"/>
          <a:stretch>
            <a:fillRect/>
          </a:stretch>
        </p:blipFill>
        <p:spPr bwMode="auto">
          <a:xfrm>
            <a:off x="76200" y="5756275"/>
            <a:ext cx="69342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0" y="5971222"/>
            <a:ext cx="2000250" cy="8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signal-to-noise ratio</a:t>
            </a:r>
          </a:p>
          <a:p>
            <a:r>
              <a:rPr lang="en-US" dirty="0" smtClean="0"/>
              <a:t>Partial volume effect</a:t>
            </a:r>
          </a:p>
          <a:p>
            <a:r>
              <a:rPr lang="en-US" dirty="0" smtClean="0"/>
              <a:t>Anatomical shape variability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Multi-dimensional data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4038600"/>
            <a:ext cx="8991600" cy="2198132"/>
            <a:chOff x="76200" y="4419600"/>
            <a:chExt cx="8991600" cy="2198132"/>
          </a:xfrm>
        </p:grpSpPr>
        <p:pic>
          <p:nvPicPr>
            <p:cNvPr id="1028" name="Picture 4" descr="C:\Users\aasaad\AppData\Local\Temp\_TS7873.tmp\_TS34C.tmp\dpetpop8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419600"/>
              <a:ext cx="2209800" cy="1775821"/>
            </a:xfrm>
            <a:prstGeom prst="rect">
              <a:avLst/>
            </a:prstGeom>
            <a:noFill/>
          </p:spPr>
        </p:pic>
        <p:pic>
          <p:nvPicPr>
            <p:cNvPr id="1029" name="Picture 5" descr="C:\Users\aasaad\AppData\Local\Temp\_TS7873.tmp\_TS34C.tmp\dpetpop5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419600"/>
              <a:ext cx="2160926" cy="1792694"/>
            </a:xfrm>
            <a:prstGeom prst="rect">
              <a:avLst/>
            </a:prstGeom>
            <a:noFill/>
          </p:spPr>
        </p:pic>
        <p:pic>
          <p:nvPicPr>
            <p:cNvPr id="1030" name="Picture 6" descr="C:\Users\aasaad\AppData\Local\Temp\_TS7873.tmp\_TS34C.tmp\dpetpop6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4419600"/>
              <a:ext cx="2148208" cy="1790487"/>
            </a:xfrm>
            <a:prstGeom prst="rect">
              <a:avLst/>
            </a:prstGeom>
            <a:noFill/>
          </p:spPr>
        </p:pic>
        <p:pic>
          <p:nvPicPr>
            <p:cNvPr id="1031" name="Picture 7" descr="C:\Users\aasaad\AppData\Local\Temp\_TS7873.tmp\_TS34C.tmp\dpetpop7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" y="4419600"/>
              <a:ext cx="2109912" cy="176684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33400" y="6248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Patient 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622929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Patient 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622929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Patient 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622929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Patient 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signal-to-noise ratio</a:t>
            </a:r>
          </a:p>
          <a:p>
            <a:r>
              <a:rPr lang="en-US" dirty="0" smtClean="0"/>
              <a:t>Partial volume effect</a:t>
            </a:r>
          </a:p>
          <a:p>
            <a:r>
              <a:rPr lang="en-US" dirty="0" smtClean="0"/>
              <a:t>Anatomical shape variability</a:t>
            </a:r>
          </a:p>
          <a:p>
            <a:r>
              <a:rPr lang="en-US" dirty="0" smtClean="0"/>
              <a:t>Multi-dimensional data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805" y="4057154"/>
            <a:ext cx="2326795" cy="18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38200" y="58013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4D 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58013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dPET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579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DTMRI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70685"/>
            <a:ext cx="1484243" cy="17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yAnaViz3.png"/>
          <p:cNvPicPr>
            <a:picLocks noChangeAspect="1"/>
          </p:cNvPicPr>
          <p:nvPr/>
        </p:nvPicPr>
        <p:blipFill>
          <a:blip r:embed="rId5" cstate="print"/>
          <a:srcRect l="14194" t="8859" r="71357" b="32599"/>
          <a:stretch>
            <a:fillRect/>
          </a:stretch>
        </p:blipFill>
        <p:spPr>
          <a:xfrm>
            <a:off x="3714412" y="4038600"/>
            <a:ext cx="116238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output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66800" y="1752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5254625" y="175260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Probabilistic (Fuzzy)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11719" t="5000" r="12982" b="10000"/>
          <a:stretch>
            <a:fillRect/>
          </a:stretch>
        </p:blipFill>
        <p:spPr bwMode="auto">
          <a:xfrm>
            <a:off x="3276600" y="2564552"/>
            <a:ext cx="2362199" cy="276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2590800" y="3581400"/>
            <a:ext cx="3733800" cy="1600200"/>
            <a:chOff x="2667000" y="3581400"/>
            <a:chExt cx="3733800" cy="1600200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>
              <a:off x="2628900" y="3619500"/>
              <a:ext cx="1600200" cy="1524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191000" y="3581400"/>
              <a:ext cx="2209800" cy="1524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00800" y="4419600"/>
            <a:ext cx="762000" cy="1676400"/>
            <a:chOff x="7391400" y="3124200"/>
            <a:chExt cx="457200" cy="1676400"/>
          </a:xfrm>
        </p:grpSpPr>
        <p:sp>
          <p:nvSpPr>
            <p:cNvPr id="19" name="Rectangle 18"/>
            <p:cNvSpPr/>
            <p:nvPr/>
          </p:nvSpPr>
          <p:spPr>
            <a:xfrm>
              <a:off x="7391400" y="3124200"/>
              <a:ext cx="457200" cy="1066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70%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91400" y="4191000"/>
              <a:ext cx="4572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1400" y="4572000"/>
              <a:ext cx="4572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10%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62800" y="4724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Putamen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White matter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Grey matter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5024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Putamen</a:t>
            </a:r>
            <a:endParaRPr lang="en-US" sz="2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8" name="Left Arrow 37"/>
          <p:cNvSpPr/>
          <p:nvPr/>
        </p:nvSpPr>
        <p:spPr>
          <a:xfrm>
            <a:off x="3124200" y="1676400"/>
            <a:ext cx="2362200" cy="762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52600" y="4419600"/>
            <a:ext cx="7620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image segmentation challenges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ProbExplorer</a:t>
            </a:r>
            <a:r>
              <a:rPr lang="en-US" dirty="0" smtClean="0">
                <a:solidFill>
                  <a:schemeClr val="accent1"/>
                </a:solidFill>
              </a:rPr>
              <a:t> framework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Highlight suspicious regions (e.g. tumors)</a:t>
            </a:r>
          </a:p>
          <a:p>
            <a:pPr lvl="1"/>
            <a:r>
              <a:rPr lang="en-US" dirty="0" smtClean="0"/>
              <a:t>Correct misclassification results</a:t>
            </a:r>
          </a:p>
          <a:p>
            <a:r>
              <a:rPr lang="en-US" dirty="0"/>
              <a:t>Uncertainty visualization using shape and appearance prior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ASAAD@9YMJMENFUVWYY577" val="37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12011</TotalTime>
  <Words>1238</Words>
  <Application>Microsoft Office PowerPoint</Application>
  <PresentationFormat>On-screen Show (4:3)</PresentationFormat>
  <Paragraphs>394</Paragraphs>
  <Slides>54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ProbExplorer: Uncertainty-guided Exploration and Editing of Probabilistic Medical Image Segmentation</vt:lpstr>
      <vt:lpstr>Outline</vt:lpstr>
      <vt:lpstr>Medical image segmentation</vt:lpstr>
      <vt:lpstr>Segmentation challenges</vt:lpstr>
      <vt:lpstr>Segmentation challenges</vt:lpstr>
      <vt:lpstr>Segmentation challenges</vt:lpstr>
      <vt:lpstr>Segmentation challenges</vt:lpstr>
      <vt:lpstr>Segmentation output</vt:lpstr>
      <vt:lpstr>Outline</vt:lpstr>
      <vt:lpstr>Goal</vt:lpstr>
      <vt:lpstr>ProbExplorer</vt:lpstr>
      <vt:lpstr>ProbExplorer</vt:lpstr>
      <vt:lpstr>ProbExplorer</vt:lpstr>
      <vt:lpstr>ProbExplorer</vt:lpstr>
      <vt:lpstr>Preprocessing</vt:lpstr>
      <vt:lpstr>Outline</vt:lpstr>
      <vt:lpstr>Renal dynamic SPECT</vt:lpstr>
      <vt:lpstr>Uncertainty interaction overview widget</vt:lpstr>
      <vt:lpstr>Selection of normal behavior</vt:lpstr>
      <vt:lpstr>Selection of abnormal behavior</vt:lpstr>
      <vt:lpstr>Outline</vt:lpstr>
      <vt:lpstr>Uncertainty-based segmentation editing</vt:lpstr>
      <vt:lpstr>Synthetic example</vt:lpstr>
      <vt:lpstr>Synthetic example: push action</vt:lpstr>
      <vt:lpstr>Synthetic example: push action</vt:lpstr>
      <vt:lpstr>Dynamic PET brain</vt:lpstr>
      <vt:lpstr>Overestimated putamen</vt:lpstr>
      <vt:lpstr>Uncertainty interaction overview widget</vt:lpstr>
      <vt:lpstr>Dynamic PET brain</vt:lpstr>
      <vt:lpstr>Dynamic PET brain</vt:lpstr>
      <vt:lpstr>Dynamic PET brain</vt:lpstr>
      <vt:lpstr>More (Saad et al., EuroVis10)</vt:lpstr>
      <vt:lpstr>Outline</vt:lpstr>
      <vt:lpstr>Bayesian perspective</vt:lpstr>
      <vt:lpstr>Framework</vt:lpstr>
      <vt:lpstr>Mathematical notations</vt:lpstr>
      <vt:lpstr>Algorithm demonstration using synthetic example</vt:lpstr>
      <vt:lpstr>Atlas construction: Shape prior modeling</vt:lpstr>
      <vt:lpstr>Atlas construction: Shape prior modeling</vt:lpstr>
      <vt:lpstr>Atlas construction: Shape prior modeling</vt:lpstr>
      <vt:lpstr>Atlas construction: Appearance prior modeling</vt:lpstr>
      <vt:lpstr>Likelihood</vt:lpstr>
      <vt:lpstr>Abnormal cases</vt:lpstr>
      <vt:lpstr>Abnormal shape</vt:lpstr>
      <vt:lpstr>Abnormal shape</vt:lpstr>
      <vt:lpstr>Abnormal appearance</vt:lpstr>
      <vt:lpstr>Abnormal shape and appearance</vt:lpstr>
      <vt:lpstr>Misclassification correction</vt:lpstr>
      <vt:lpstr>More (Saad et al., IEEEVis10)</vt:lpstr>
      <vt:lpstr>User evaluation</vt:lpstr>
      <vt:lpstr>Conclusion</vt:lpstr>
      <vt:lpstr>Future work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ProbExplorer: Uncertainty-guided Exploration and Editing of Probabilistic Medical Image Segmentation</dc:title>
  <dc:subject>ProbExplorer: Uncertainty-guided Exploration and Editing</dc:subject>
  <dc:creator>Ahmed Saad</dc:creator>
  <cp:keywords>Eurovis; 2010</cp:keywords>
  <cp:lastModifiedBy>aasaad</cp:lastModifiedBy>
  <cp:revision>844</cp:revision>
  <dcterms:created xsi:type="dcterms:W3CDTF">2006-08-16T00:00:00Z</dcterms:created>
  <dcterms:modified xsi:type="dcterms:W3CDTF">2011-09-01T13:30:31Z</dcterms:modified>
</cp:coreProperties>
</file>