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85" r:id="rId3"/>
    <p:sldId id="386" r:id="rId4"/>
    <p:sldId id="260" r:id="rId5"/>
    <p:sldId id="257" r:id="rId6"/>
    <p:sldId id="258" r:id="rId7"/>
    <p:sldId id="320" r:id="rId8"/>
    <p:sldId id="317" r:id="rId9"/>
    <p:sldId id="316" r:id="rId10"/>
    <p:sldId id="328" r:id="rId11"/>
    <p:sldId id="318" r:id="rId12"/>
    <p:sldId id="261" r:id="rId13"/>
    <p:sldId id="303" r:id="rId14"/>
    <p:sldId id="299" r:id="rId15"/>
    <p:sldId id="294" r:id="rId16"/>
    <p:sldId id="301" r:id="rId17"/>
    <p:sldId id="330" r:id="rId18"/>
    <p:sldId id="305" r:id="rId19"/>
    <p:sldId id="306" r:id="rId20"/>
    <p:sldId id="263" r:id="rId21"/>
    <p:sldId id="329" r:id="rId22"/>
    <p:sldId id="279" r:id="rId23"/>
    <p:sldId id="285" r:id="rId24"/>
    <p:sldId id="286" r:id="rId25"/>
    <p:sldId id="287" r:id="rId26"/>
    <p:sldId id="266" r:id="rId27"/>
    <p:sldId id="267" r:id="rId28"/>
    <p:sldId id="268" r:id="rId29"/>
    <p:sldId id="310" r:id="rId30"/>
    <p:sldId id="311" r:id="rId31"/>
    <p:sldId id="312" r:id="rId32"/>
    <p:sldId id="270" r:id="rId33"/>
    <p:sldId id="313" r:id="rId34"/>
    <p:sldId id="331" r:id="rId35"/>
    <p:sldId id="379" r:id="rId36"/>
    <p:sldId id="380" r:id="rId37"/>
    <p:sldId id="381" r:id="rId38"/>
    <p:sldId id="382" r:id="rId39"/>
    <p:sldId id="384" r:id="rId40"/>
    <p:sldId id="31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AE7C524E-0968-3E43-98D2-0B306FD6E040}">
          <p14:sldIdLst>
            <p14:sldId id="256"/>
            <p14:sldId id="385"/>
            <p14:sldId id="386"/>
            <p14:sldId id="260"/>
            <p14:sldId id="257"/>
            <p14:sldId id="258"/>
            <p14:sldId id="320"/>
            <p14:sldId id="317"/>
            <p14:sldId id="316"/>
            <p14:sldId id="328"/>
            <p14:sldId id="318"/>
          </p14:sldIdLst>
        </p14:section>
        <p14:section name="BIPMed" id="{0E2DBCCC-6837-BA47-93CC-3B4EAAA4296F}">
          <p14:sldIdLst>
            <p14:sldId id="261"/>
            <p14:sldId id="303"/>
            <p14:sldId id="299"/>
            <p14:sldId id="294"/>
            <p14:sldId id="301"/>
            <p14:sldId id="330"/>
            <p14:sldId id="305"/>
            <p14:sldId id="306"/>
          </p14:sldIdLst>
        </p14:section>
        <p14:section name="Infrastructure" id="{FA8BC606-8814-E043-846A-6646729964F6}">
          <p14:sldIdLst>
            <p14:sldId id="263"/>
            <p14:sldId id="329"/>
            <p14:sldId id="279"/>
            <p14:sldId id="285"/>
            <p14:sldId id="286"/>
            <p14:sldId id="287"/>
          </p14:sldIdLst>
        </p14:section>
        <p14:section name="Results" id="{A6CF6909-F215-854D-8165-088BF878EB92}">
          <p14:sldIdLst>
            <p14:sldId id="266"/>
            <p14:sldId id="267"/>
            <p14:sldId id="268"/>
            <p14:sldId id="310"/>
            <p14:sldId id="311"/>
            <p14:sldId id="312"/>
            <p14:sldId id="270"/>
            <p14:sldId id="313"/>
            <p14:sldId id="331"/>
            <p14:sldId id="379"/>
            <p14:sldId id="380"/>
            <p14:sldId id="381"/>
            <p14:sldId id="382"/>
            <p14:sldId id="384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Benaglia" initials="T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7"/>
    <p:restoredTop sz="81900"/>
  </p:normalViewPr>
  <p:slideViewPr>
    <p:cSldViewPr snapToGrid="0" snapToObjects="1">
      <p:cViewPr varScale="1">
        <p:scale>
          <a:sx n="93" d="100"/>
          <a:sy n="93" d="100"/>
        </p:scale>
        <p:origin x="18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6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Bn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strRef>
              <c:f>Sheet1!$A$2:$A$11</c:f>
              <c:strCache>
                <c:ptCount val="10"/>
                <c:pt idx="0">
                  <c:v>Site 1</c:v>
                </c:pt>
                <c:pt idx="1">
                  <c:v>Site 2</c:v>
                </c:pt>
                <c:pt idx="2">
                  <c:v>Site 3</c:v>
                </c:pt>
                <c:pt idx="3">
                  <c:v>Site 4</c:v>
                </c:pt>
                <c:pt idx="4">
                  <c:v>Site 5</c:v>
                </c:pt>
                <c:pt idx="5">
                  <c:v>Site 6</c:v>
                </c:pt>
                <c:pt idx="6">
                  <c:v>Site 7</c:v>
                </c:pt>
                <c:pt idx="7">
                  <c:v>Site 8</c:v>
                </c:pt>
                <c:pt idx="8">
                  <c:v>Site 9</c:v>
                </c:pt>
                <c:pt idx="9">
                  <c:v>Site 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-1.2</c:v>
                </c:pt>
                <c:pt idx="1">
                  <c:v>-0.2</c:v>
                </c:pt>
                <c:pt idx="2">
                  <c:v>2.2999999999999998</c:v>
                </c:pt>
                <c:pt idx="3">
                  <c:v>3.2</c:v>
                </c:pt>
                <c:pt idx="4">
                  <c:v>2.7</c:v>
                </c:pt>
                <c:pt idx="5">
                  <c:v>3.1</c:v>
                </c:pt>
                <c:pt idx="6">
                  <c:v>0.5</c:v>
                </c:pt>
                <c:pt idx="7">
                  <c:v>-1.5</c:v>
                </c:pt>
                <c:pt idx="8">
                  <c:v>1.1000000000000001</c:v>
                </c:pt>
                <c:pt idx="9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92-A748-A5C0-B3D61ADE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1937664"/>
        <c:axId val="1049405472"/>
      </c:areaChart>
      <c:catAx>
        <c:axId val="105193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9405472"/>
        <c:crosses val="autoZero"/>
        <c:auto val="1"/>
        <c:lblAlgn val="ctr"/>
        <c:lblOffset val="100"/>
        <c:noMultiLvlLbl val="0"/>
      </c:catAx>
      <c:valAx>
        <c:axId val="104940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937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D39D2A-9CEE-AC44-AD72-A29A78064849}" type="doc">
      <dgm:prSet loTypeId="urn:microsoft.com/office/officeart/2005/8/layout/hierarchy3" loCatId="process" qsTypeId="urn:microsoft.com/office/officeart/2005/8/quickstyle/simple4" qsCatId="simple" csTypeId="urn:microsoft.com/office/officeart/2005/8/colors/accent1_2" csCatId="accent1" phldr="1"/>
      <dgm:spPr/>
    </dgm:pt>
    <dgm:pt modelId="{A37BE3DD-D144-FB45-8F2B-6D9FC2266AE4}">
      <dgm:prSet phldrT="[Text]"/>
      <dgm:spPr/>
      <dgm:t>
        <a:bodyPr/>
        <a:lstStyle/>
        <a:p>
          <a:r>
            <a:rPr lang="en-US" dirty="0"/>
            <a:t>Ind. VCF</a:t>
          </a:r>
        </a:p>
      </dgm:t>
    </dgm:pt>
    <dgm:pt modelId="{35BACB6F-1CE8-094A-BBEA-14AEB7B27E3E}" type="parTrans" cxnId="{8672D42D-BF57-BE45-86C9-44E5DC3E6735}">
      <dgm:prSet/>
      <dgm:spPr/>
      <dgm:t>
        <a:bodyPr/>
        <a:lstStyle/>
        <a:p>
          <a:endParaRPr lang="en-US"/>
        </a:p>
      </dgm:t>
    </dgm:pt>
    <dgm:pt modelId="{2E7C8BEA-C1D7-1D41-9327-B1FBA5264EB3}" type="sibTrans" cxnId="{8672D42D-BF57-BE45-86C9-44E5DC3E6735}">
      <dgm:prSet/>
      <dgm:spPr/>
      <dgm:t>
        <a:bodyPr/>
        <a:lstStyle/>
        <a:p>
          <a:endParaRPr lang="en-US"/>
        </a:p>
      </dgm:t>
    </dgm:pt>
    <dgm:pt modelId="{B3D1A372-0EF0-764F-BE5B-8F5DD595FE23}">
      <dgm:prSet phldrT="[Text]"/>
      <dgm:spPr/>
      <dgm:t>
        <a:bodyPr/>
        <a:lstStyle/>
        <a:p>
          <a:r>
            <a:rPr lang="en-US" dirty="0"/>
            <a:t>Analyses</a:t>
          </a:r>
        </a:p>
      </dgm:t>
    </dgm:pt>
    <dgm:pt modelId="{6C733141-42A0-354E-9EE3-0C7B7066118B}" type="parTrans" cxnId="{72369E24-77F5-AD4A-8E33-66A39F7D66C9}">
      <dgm:prSet/>
      <dgm:spPr/>
      <dgm:t>
        <a:bodyPr/>
        <a:lstStyle/>
        <a:p>
          <a:endParaRPr lang="en-US"/>
        </a:p>
      </dgm:t>
    </dgm:pt>
    <dgm:pt modelId="{91161B4F-4773-D644-AE89-263DF5F5B858}" type="sibTrans" cxnId="{72369E24-77F5-AD4A-8E33-66A39F7D66C9}">
      <dgm:prSet/>
      <dgm:spPr/>
      <dgm:t>
        <a:bodyPr/>
        <a:lstStyle/>
        <a:p>
          <a:endParaRPr lang="en-US"/>
        </a:p>
      </dgm:t>
    </dgm:pt>
    <dgm:pt modelId="{6A262B4D-A49B-8546-B98E-3D3B6961FD49}">
      <dgm:prSet phldrT="[Text]"/>
      <dgm:spPr/>
      <dgm:t>
        <a:bodyPr/>
        <a:lstStyle/>
        <a:p>
          <a:r>
            <a:rPr lang="en-US" dirty="0"/>
            <a:t>Restricted Access</a:t>
          </a:r>
        </a:p>
      </dgm:t>
    </dgm:pt>
    <dgm:pt modelId="{1675F60A-E8FF-1440-B8B8-EA61EE69DBA0}" type="parTrans" cxnId="{18ED6DDC-CEF9-2D4C-9511-13EF566FD658}">
      <dgm:prSet/>
      <dgm:spPr/>
      <dgm:t>
        <a:bodyPr/>
        <a:lstStyle/>
        <a:p>
          <a:endParaRPr lang="en-US"/>
        </a:p>
      </dgm:t>
    </dgm:pt>
    <dgm:pt modelId="{422759C0-E059-6341-A518-87BB50BF919E}" type="sibTrans" cxnId="{18ED6DDC-CEF9-2D4C-9511-13EF566FD658}">
      <dgm:prSet/>
      <dgm:spPr/>
      <dgm:t>
        <a:bodyPr/>
        <a:lstStyle/>
        <a:p>
          <a:endParaRPr lang="en-US"/>
        </a:p>
      </dgm:t>
    </dgm:pt>
    <dgm:pt modelId="{5A5EDD2D-12E7-EA47-9A82-28200D0D5A9E}">
      <dgm:prSet/>
      <dgm:spPr/>
      <dgm:t>
        <a:bodyPr/>
        <a:lstStyle/>
        <a:p>
          <a:r>
            <a:rPr lang="en-US" dirty="0"/>
            <a:t>Polled Data</a:t>
          </a:r>
        </a:p>
      </dgm:t>
    </dgm:pt>
    <dgm:pt modelId="{27E01739-0F46-FF49-BB41-AEDC4D2F2E19}" type="parTrans" cxnId="{ED0500F4-56BD-EC4B-9870-795072B0884E}">
      <dgm:prSet/>
      <dgm:spPr/>
      <dgm:t>
        <a:bodyPr/>
        <a:lstStyle/>
        <a:p>
          <a:endParaRPr lang="en-US"/>
        </a:p>
      </dgm:t>
    </dgm:pt>
    <dgm:pt modelId="{A054C626-DF24-6F49-B683-6AA034C809E8}" type="sibTrans" cxnId="{ED0500F4-56BD-EC4B-9870-795072B0884E}">
      <dgm:prSet/>
      <dgm:spPr/>
      <dgm:t>
        <a:bodyPr/>
        <a:lstStyle/>
        <a:p>
          <a:endParaRPr lang="en-US"/>
        </a:p>
      </dgm:t>
    </dgm:pt>
    <dgm:pt modelId="{0287CDEA-71A2-E142-8B76-356F64D88CFE}">
      <dgm:prSet/>
      <dgm:spPr/>
      <dgm:t>
        <a:bodyPr/>
        <a:lstStyle/>
        <a:p>
          <a:r>
            <a:rPr lang="en-US" dirty="0"/>
            <a:t>Genomic DBs</a:t>
          </a:r>
        </a:p>
      </dgm:t>
    </dgm:pt>
    <dgm:pt modelId="{B9C8FD17-F084-7E46-B988-148199B28EEB}" type="parTrans" cxnId="{6595D17B-86AA-FD40-8936-A98DA8FCA7EE}">
      <dgm:prSet/>
      <dgm:spPr/>
      <dgm:t>
        <a:bodyPr/>
        <a:lstStyle/>
        <a:p>
          <a:endParaRPr lang="en-US"/>
        </a:p>
      </dgm:t>
    </dgm:pt>
    <dgm:pt modelId="{D0A04648-4C21-F145-93CF-0BF04AA4CAF6}" type="sibTrans" cxnId="{6595D17B-86AA-FD40-8936-A98DA8FCA7EE}">
      <dgm:prSet/>
      <dgm:spPr/>
      <dgm:t>
        <a:bodyPr/>
        <a:lstStyle/>
        <a:p>
          <a:endParaRPr lang="en-US"/>
        </a:p>
      </dgm:t>
    </dgm:pt>
    <dgm:pt modelId="{F02EA589-400D-A841-BBFE-11874E6473CB}">
      <dgm:prSet/>
      <dgm:spPr/>
      <dgm:t>
        <a:bodyPr/>
        <a:lstStyle/>
        <a:p>
          <a:r>
            <a:rPr lang="en-US" dirty="0"/>
            <a:t>Beacon</a:t>
          </a:r>
        </a:p>
      </dgm:t>
    </dgm:pt>
    <dgm:pt modelId="{77528CF2-DC5A-A145-B447-E45A68CBCBFA}" type="parTrans" cxnId="{2EE31F0C-D979-A740-9525-93E58045197E}">
      <dgm:prSet/>
      <dgm:spPr/>
      <dgm:t>
        <a:bodyPr/>
        <a:lstStyle/>
        <a:p>
          <a:endParaRPr lang="en-US"/>
        </a:p>
      </dgm:t>
    </dgm:pt>
    <dgm:pt modelId="{8EA76000-5945-DE43-8211-FCC8424A1C2C}" type="sibTrans" cxnId="{2EE31F0C-D979-A740-9525-93E58045197E}">
      <dgm:prSet/>
      <dgm:spPr/>
      <dgm:t>
        <a:bodyPr/>
        <a:lstStyle/>
        <a:p>
          <a:endParaRPr lang="en-US"/>
        </a:p>
      </dgm:t>
    </dgm:pt>
    <dgm:pt modelId="{A78DF6CB-F498-B444-B1B1-50DA9CE8A13E}">
      <dgm:prSet/>
      <dgm:spPr/>
      <dgm:t>
        <a:bodyPr/>
        <a:lstStyle/>
        <a:p>
          <a:r>
            <a:rPr lang="en-US" dirty="0"/>
            <a:t>Analyses</a:t>
          </a:r>
        </a:p>
      </dgm:t>
    </dgm:pt>
    <dgm:pt modelId="{0CC11C08-B45A-1548-AEED-3C3F9A60F625}" type="parTrans" cxnId="{B8C6CE58-40B6-9444-8451-CBB6E276E442}">
      <dgm:prSet/>
      <dgm:spPr/>
      <dgm:t>
        <a:bodyPr/>
        <a:lstStyle/>
        <a:p>
          <a:endParaRPr lang="en-US"/>
        </a:p>
      </dgm:t>
    </dgm:pt>
    <dgm:pt modelId="{90D3D7B1-BFB2-9549-AC80-79713052C010}" type="sibTrans" cxnId="{B8C6CE58-40B6-9444-8451-CBB6E276E442}">
      <dgm:prSet/>
      <dgm:spPr/>
      <dgm:t>
        <a:bodyPr/>
        <a:lstStyle/>
        <a:p>
          <a:endParaRPr lang="en-US"/>
        </a:p>
      </dgm:t>
    </dgm:pt>
    <dgm:pt modelId="{87B80F97-AB89-E445-80FF-2D75FED3FEE6}" type="pres">
      <dgm:prSet presAssocID="{C9D39D2A-9CEE-AC44-AD72-A29A7806484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92BA230-DA44-7B4C-A1EC-7AE58F7C147A}" type="pres">
      <dgm:prSet presAssocID="{A37BE3DD-D144-FB45-8F2B-6D9FC2266AE4}" presName="root" presStyleCnt="0"/>
      <dgm:spPr/>
    </dgm:pt>
    <dgm:pt modelId="{3A17E6A0-2DF7-364A-AE94-1AA6002EBB36}" type="pres">
      <dgm:prSet presAssocID="{A37BE3DD-D144-FB45-8F2B-6D9FC2266AE4}" presName="rootComposite" presStyleCnt="0"/>
      <dgm:spPr/>
    </dgm:pt>
    <dgm:pt modelId="{D4430984-1EC0-1E42-999F-0E3F0D8C27E0}" type="pres">
      <dgm:prSet presAssocID="{A37BE3DD-D144-FB45-8F2B-6D9FC2266AE4}" presName="rootText" presStyleLbl="node1" presStyleIdx="0" presStyleCnt="2"/>
      <dgm:spPr/>
    </dgm:pt>
    <dgm:pt modelId="{0253C819-DC4C-ED4E-91F9-457F56437615}" type="pres">
      <dgm:prSet presAssocID="{A37BE3DD-D144-FB45-8F2B-6D9FC2266AE4}" presName="rootConnector" presStyleLbl="node1" presStyleIdx="0" presStyleCnt="2"/>
      <dgm:spPr/>
    </dgm:pt>
    <dgm:pt modelId="{CBA7F22E-0591-9641-B204-289298A16861}" type="pres">
      <dgm:prSet presAssocID="{A37BE3DD-D144-FB45-8F2B-6D9FC2266AE4}" presName="childShape" presStyleCnt="0"/>
      <dgm:spPr/>
    </dgm:pt>
    <dgm:pt modelId="{FF45B475-1478-6A4B-A58E-DD2C41155491}" type="pres">
      <dgm:prSet presAssocID="{6C733141-42A0-354E-9EE3-0C7B7066118B}" presName="Name13" presStyleLbl="parChTrans1D2" presStyleIdx="0" presStyleCnt="5"/>
      <dgm:spPr/>
    </dgm:pt>
    <dgm:pt modelId="{A3D2B308-4CEE-0D4A-B6B2-20F7CAE9C7C7}" type="pres">
      <dgm:prSet presAssocID="{B3D1A372-0EF0-764F-BE5B-8F5DD595FE23}" presName="childText" presStyleLbl="bgAcc1" presStyleIdx="0" presStyleCnt="5">
        <dgm:presLayoutVars>
          <dgm:bulletEnabled val="1"/>
        </dgm:presLayoutVars>
      </dgm:prSet>
      <dgm:spPr/>
    </dgm:pt>
    <dgm:pt modelId="{CE40BBC8-E5B3-344B-85CD-8D6696855EAA}" type="pres">
      <dgm:prSet presAssocID="{1675F60A-E8FF-1440-B8B8-EA61EE69DBA0}" presName="Name13" presStyleLbl="parChTrans1D2" presStyleIdx="1" presStyleCnt="5"/>
      <dgm:spPr/>
    </dgm:pt>
    <dgm:pt modelId="{FB2AD89B-4F4A-9448-96C7-18867BC864E9}" type="pres">
      <dgm:prSet presAssocID="{6A262B4D-A49B-8546-B98E-3D3B6961FD49}" presName="childText" presStyleLbl="bgAcc1" presStyleIdx="1" presStyleCnt="5">
        <dgm:presLayoutVars>
          <dgm:bulletEnabled val="1"/>
        </dgm:presLayoutVars>
      </dgm:prSet>
      <dgm:spPr/>
    </dgm:pt>
    <dgm:pt modelId="{E55363AE-B1B0-3145-82B4-20D8EBD38FEE}" type="pres">
      <dgm:prSet presAssocID="{5A5EDD2D-12E7-EA47-9A82-28200D0D5A9E}" presName="root" presStyleCnt="0"/>
      <dgm:spPr/>
    </dgm:pt>
    <dgm:pt modelId="{3E328B13-F5F6-B441-8330-FF5490053CA4}" type="pres">
      <dgm:prSet presAssocID="{5A5EDD2D-12E7-EA47-9A82-28200D0D5A9E}" presName="rootComposite" presStyleCnt="0"/>
      <dgm:spPr/>
    </dgm:pt>
    <dgm:pt modelId="{29783B54-EDB4-D54B-9CCB-E8C0DE4DA26B}" type="pres">
      <dgm:prSet presAssocID="{5A5EDD2D-12E7-EA47-9A82-28200D0D5A9E}" presName="rootText" presStyleLbl="node1" presStyleIdx="1" presStyleCnt="2"/>
      <dgm:spPr/>
    </dgm:pt>
    <dgm:pt modelId="{B1FB2044-2A03-E74F-A73E-988D11B527F9}" type="pres">
      <dgm:prSet presAssocID="{5A5EDD2D-12E7-EA47-9A82-28200D0D5A9E}" presName="rootConnector" presStyleLbl="node1" presStyleIdx="1" presStyleCnt="2"/>
      <dgm:spPr/>
    </dgm:pt>
    <dgm:pt modelId="{838C0B70-F124-EC4B-9ED6-2B50EE560C02}" type="pres">
      <dgm:prSet presAssocID="{5A5EDD2D-12E7-EA47-9A82-28200D0D5A9E}" presName="childShape" presStyleCnt="0"/>
      <dgm:spPr/>
    </dgm:pt>
    <dgm:pt modelId="{423010ED-D8DC-394E-BAFC-B2BEFA08265A}" type="pres">
      <dgm:prSet presAssocID="{0CC11C08-B45A-1548-AEED-3C3F9A60F625}" presName="Name13" presStyleLbl="parChTrans1D2" presStyleIdx="2" presStyleCnt="5"/>
      <dgm:spPr/>
    </dgm:pt>
    <dgm:pt modelId="{5C4B0481-E149-C643-A50C-8ACE7AC1BF48}" type="pres">
      <dgm:prSet presAssocID="{A78DF6CB-F498-B444-B1B1-50DA9CE8A13E}" presName="childText" presStyleLbl="bgAcc1" presStyleIdx="2" presStyleCnt="5">
        <dgm:presLayoutVars>
          <dgm:bulletEnabled val="1"/>
        </dgm:presLayoutVars>
      </dgm:prSet>
      <dgm:spPr/>
    </dgm:pt>
    <dgm:pt modelId="{63D22B84-7D1B-7F42-AB34-5E634BD1D301}" type="pres">
      <dgm:prSet presAssocID="{B9C8FD17-F084-7E46-B988-148199B28EEB}" presName="Name13" presStyleLbl="parChTrans1D2" presStyleIdx="3" presStyleCnt="5"/>
      <dgm:spPr/>
    </dgm:pt>
    <dgm:pt modelId="{B1ED38A6-FD05-5749-B514-4B24806E744C}" type="pres">
      <dgm:prSet presAssocID="{0287CDEA-71A2-E142-8B76-356F64D88CFE}" presName="childText" presStyleLbl="bgAcc1" presStyleIdx="3" presStyleCnt="5">
        <dgm:presLayoutVars>
          <dgm:bulletEnabled val="1"/>
        </dgm:presLayoutVars>
      </dgm:prSet>
      <dgm:spPr/>
    </dgm:pt>
    <dgm:pt modelId="{D79A4F1B-3F3E-4540-977D-6333DFE83479}" type="pres">
      <dgm:prSet presAssocID="{77528CF2-DC5A-A145-B447-E45A68CBCBFA}" presName="Name13" presStyleLbl="parChTrans1D2" presStyleIdx="4" presStyleCnt="5"/>
      <dgm:spPr/>
    </dgm:pt>
    <dgm:pt modelId="{9886625F-01AB-9F4B-BAB9-EE7ABB2514A1}" type="pres">
      <dgm:prSet presAssocID="{F02EA589-400D-A841-BBFE-11874E6473CB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ADCAB007-53A9-F946-A2B6-63ABCEB6F993}" type="presOf" srcId="{0287CDEA-71A2-E142-8B76-356F64D88CFE}" destId="{B1ED38A6-FD05-5749-B514-4B24806E744C}" srcOrd="0" destOrd="0" presId="urn:microsoft.com/office/officeart/2005/8/layout/hierarchy3"/>
    <dgm:cxn modelId="{2EE31F0C-D979-A740-9525-93E58045197E}" srcId="{5A5EDD2D-12E7-EA47-9A82-28200D0D5A9E}" destId="{F02EA589-400D-A841-BBFE-11874E6473CB}" srcOrd="2" destOrd="0" parTransId="{77528CF2-DC5A-A145-B447-E45A68CBCBFA}" sibTransId="{8EA76000-5945-DE43-8211-FCC8424A1C2C}"/>
    <dgm:cxn modelId="{72369E24-77F5-AD4A-8E33-66A39F7D66C9}" srcId="{A37BE3DD-D144-FB45-8F2B-6D9FC2266AE4}" destId="{B3D1A372-0EF0-764F-BE5B-8F5DD595FE23}" srcOrd="0" destOrd="0" parTransId="{6C733141-42A0-354E-9EE3-0C7B7066118B}" sibTransId="{91161B4F-4773-D644-AE89-263DF5F5B858}"/>
    <dgm:cxn modelId="{FBD1242B-4C10-8640-AEE4-D05A723944DE}" type="presOf" srcId="{F02EA589-400D-A841-BBFE-11874E6473CB}" destId="{9886625F-01AB-9F4B-BAB9-EE7ABB2514A1}" srcOrd="0" destOrd="0" presId="urn:microsoft.com/office/officeart/2005/8/layout/hierarchy3"/>
    <dgm:cxn modelId="{DB994D2C-6406-9148-B5B2-5A6559B26C80}" type="presOf" srcId="{5A5EDD2D-12E7-EA47-9A82-28200D0D5A9E}" destId="{29783B54-EDB4-D54B-9CCB-E8C0DE4DA26B}" srcOrd="0" destOrd="0" presId="urn:microsoft.com/office/officeart/2005/8/layout/hierarchy3"/>
    <dgm:cxn modelId="{8672D42D-BF57-BE45-86C9-44E5DC3E6735}" srcId="{C9D39D2A-9CEE-AC44-AD72-A29A78064849}" destId="{A37BE3DD-D144-FB45-8F2B-6D9FC2266AE4}" srcOrd="0" destOrd="0" parTransId="{35BACB6F-1CE8-094A-BBEA-14AEB7B27E3E}" sibTransId="{2E7C8BEA-C1D7-1D41-9327-B1FBA5264EB3}"/>
    <dgm:cxn modelId="{B8C6CE58-40B6-9444-8451-CBB6E276E442}" srcId="{5A5EDD2D-12E7-EA47-9A82-28200D0D5A9E}" destId="{A78DF6CB-F498-B444-B1B1-50DA9CE8A13E}" srcOrd="0" destOrd="0" parTransId="{0CC11C08-B45A-1548-AEED-3C3F9A60F625}" sibTransId="{90D3D7B1-BFB2-9549-AC80-79713052C010}"/>
    <dgm:cxn modelId="{8466F96A-6A33-9A49-93A5-2ECFA633CFC5}" type="presOf" srcId="{5A5EDD2D-12E7-EA47-9A82-28200D0D5A9E}" destId="{B1FB2044-2A03-E74F-A73E-988D11B527F9}" srcOrd="1" destOrd="0" presId="urn:microsoft.com/office/officeart/2005/8/layout/hierarchy3"/>
    <dgm:cxn modelId="{10E66B73-AA41-1D47-97FF-301F5E7C1901}" type="presOf" srcId="{0CC11C08-B45A-1548-AEED-3C3F9A60F625}" destId="{423010ED-D8DC-394E-BAFC-B2BEFA08265A}" srcOrd="0" destOrd="0" presId="urn:microsoft.com/office/officeart/2005/8/layout/hierarchy3"/>
    <dgm:cxn modelId="{6595D17B-86AA-FD40-8936-A98DA8FCA7EE}" srcId="{5A5EDD2D-12E7-EA47-9A82-28200D0D5A9E}" destId="{0287CDEA-71A2-E142-8B76-356F64D88CFE}" srcOrd="1" destOrd="0" parTransId="{B9C8FD17-F084-7E46-B988-148199B28EEB}" sibTransId="{D0A04648-4C21-F145-93CF-0BF04AA4CAF6}"/>
    <dgm:cxn modelId="{C4D7348B-1449-8C4E-881F-3CD510260ABD}" type="presOf" srcId="{C9D39D2A-9CEE-AC44-AD72-A29A78064849}" destId="{87B80F97-AB89-E445-80FF-2D75FED3FEE6}" srcOrd="0" destOrd="0" presId="urn:microsoft.com/office/officeart/2005/8/layout/hierarchy3"/>
    <dgm:cxn modelId="{AD42AA9E-A206-B043-B421-5B3A254AC9DD}" type="presOf" srcId="{B3D1A372-0EF0-764F-BE5B-8F5DD595FE23}" destId="{A3D2B308-4CEE-0D4A-B6B2-20F7CAE9C7C7}" srcOrd="0" destOrd="0" presId="urn:microsoft.com/office/officeart/2005/8/layout/hierarchy3"/>
    <dgm:cxn modelId="{604A98A5-28CF-3F4E-B4E1-BD35890FC7AE}" type="presOf" srcId="{B9C8FD17-F084-7E46-B988-148199B28EEB}" destId="{63D22B84-7D1B-7F42-AB34-5E634BD1D301}" srcOrd="0" destOrd="0" presId="urn:microsoft.com/office/officeart/2005/8/layout/hierarchy3"/>
    <dgm:cxn modelId="{D14688D0-DBFA-F742-A664-D6EEB954EBF2}" type="presOf" srcId="{77528CF2-DC5A-A145-B447-E45A68CBCBFA}" destId="{D79A4F1B-3F3E-4540-977D-6333DFE83479}" srcOrd="0" destOrd="0" presId="urn:microsoft.com/office/officeart/2005/8/layout/hierarchy3"/>
    <dgm:cxn modelId="{16A714DC-C63C-2649-8BB7-82EDE319085B}" type="presOf" srcId="{A78DF6CB-F498-B444-B1B1-50DA9CE8A13E}" destId="{5C4B0481-E149-C643-A50C-8ACE7AC1BF48}" srcOrd="0" destOrd="0" presId="urn:microsoft.com/office/officeart/2005/8/layout/hierarchy3"/>
    <dgm:cxn modelId="{DE573ADC-9268-A241-AC85-34BE4D33CF2C}" type="presOf" srcId="{1675F60A-E8FF-1440-B8B8-EA61EE69DBA0}" destId="{CE40BBC8-E5B3-344B-85CD-8D6696855EAA}" srcOrd="0" destOrd="0" presId="urn:microsoft.com/office/officeart/2005/8/layout/hierarchy3"/>
    <dgm:cxn modelId="{18ED6DDC-CEF9-2D4C-9511-13EF566FD658}" srcId="{A37BE3DD-D144-FB45-8F2B-6D9FC2266AE4}" destId="{6A262B4D-A49B-8546-B98E-3D3B6961FD49}" srcOrd="1" destOrd="0" parTransId="{1675F60A-E8FF-1440-B8B8-EA61EE69DBA0}" sibTransId="{422759C0-E059-6341-A518-87BB50BF919E}"/>
    <dgm:cxn modelId="{ADAA6AE0-DADE-3B48-B1BA-1D656245FCB4}" type="presOf" srcId="{A37BE3DD-D144-FB45-8F2B-6D9FC2266AE4}" destId="{0253C819-DC4C-ED4E-91F9-457F56437615}" srcOrd="1" destOrd="0" presId="urn:microsoft.com/office/officeart/2005/8/layout/hierarchy3"/>
    <dgm:cxn modelId="{DB1B18E5-5AD3-154D-88C8-72D3FF9C24C3}" type="presOf" srcId="{6C733141-42A0-354E-9EE3-0C7B7066118B}" destId="{FF45B475-1478-6A4B-A58E-DD2C41155491}" srcOrd="0" destOrd="0" presId="urn:microsoft.com/office/officeart/2005/8/layout/hierarchy3"/>
    <dgm:cxn modelId="{6D1F30E7-F0E5-0B41-8E52-D8CA2F65E98E}" type="presOf" srcId="{A37BE3DD-D144-FB45-8F2B-6D9FC2266AE4}" destId="{D4430984-1EC0-1E42-999F-0E3F0D8C27E0}" srcOrd="0" destOrd="0" presId="urn:microsoft.com/office/officeart/2005/8/layout/hierarchy3"/>
    <dgm:cxn modelId="{ED0500F4-56BD-EC4B-9870-795072B0884E}" srcId="{C9D39D2A-9CEE-AC44-AD72-A29A78064849}" destId="{5A5EDD2D-12E7-EA47-9A82-28200D0D5A9E}" srcOrd="1" destOrd="0" parTransId="{27E01739-0F46-FF49-BB41-AEDC4D2F2E19}" sibTransId="{A054C626-DF24-6F49-B683-6AA034C809E8}"/>
    <dgm:cxn modelId="{50AC98FC-7ADC-CE4B-9E16-1D5A019BBBF6}" type="presOf" srcId="{6A262B4D-A49B-8546-B98E-3D3B6961FD49}" destId="{FB2AD89B-4F4A-9448-96C7-18867BC864E9}" srcOrd="0" destOrd="0" presId="urn:microsoft.com/office/officeart/2005/8/layout/hierarchy3"/>
    <dgm:cxn modelId="{5BC46FE0-E8DF-A64A-8637-EBD7BFF6EC38}" type="presParOf" srcId="{87B80F97-AB89-E445-80FF-2D75FED3FEE6}" destId="{492BA230-DA44-7B4C-A1EC-7AE58F7C147A}" srcOrd="0" destOrd="0" presId="urn:microsoft.com/office/officeart/2005/8/layout/hierarchy3"/>
    <dgm:cxn modelId="{BBF4512C-D400-1B4A-8870-5B8162ECFCC7}" type="presParOf" srcId="{492BA230-DA44-7B4C-A1EC-7AE58F7C147A}" destId="{3A17E6A0-2DF7-364A-AE94-1AA6002EBB36}" srcOrd="0" destOrd="0" presId="urn:microsoft.com/office/officeart/2005/8/layout/hierarchy3"/>
    <dgm:cxn modelId="{4F64BD66-65CC-3141-A577-96E63EFE72DD}" type="presParOf" srcId="{3A17E6A0-2DF7-364A-AE94-1AA6002EBB36}" destId="{D4430984-1EC0-1E42-999F-0E3F0D8C27E0}" srcOrd="0" destOrd="0" presId="urn:microsoft.com/office/officeart/2005/8/layout/hierarchy3"/>
    <dgm:cxn modelId="{6A51953B-F8CC-AD43-9A18-8E0FE0FC6BB0}" type="presParOf" srcId="{3A17E6A0-2DF7-364A-AE94-1AA6002EBB36}" destId="{0253C819-DC4C-ED4E-91F9-457F56437615}" srcOrd="1" destOrd="0" presId="urn:microsoft.com/office/officeart/2005/8/layout/hierarchy3"/>
    <dgm:cxn modelId="{B9F5294D-58CE-B74A-BC81-48E7D3762700}" type="presParOf" srcId="{492BA230-DA44-7B4C-A1EC-7AE58F7C147A}" destId="{CBA7F22E-0591-9641-B204-289298A16861}" srcOrd="1" destOrd="0" presId="urn:microsoft.com/office/officeart/2005/8/layout/hierarchy3"/>
    <dgm:cxn modelId="{01B73513-7EC7-E647-868A-151471141781}" type="presParOf" srcId="{CBA7F22E-0591-9641-B204-289298A16861}" destId="{FF45B475-1478-6A4B-A58E-DD2C41155491}" srcOrd="0" destOrd="0" presId="urn:microsoft.com/office/officeart/2005/8/layout/hierarchy3"/>
    <dgm:cxn modelId="{F25CBC07-E826-BA4C-920D-170531892B35}" type="presParOf" srcId="{CBA7F22E-0591-9641-B204-289298A16861}" destId="{A3D2B308-4CEE-0D4A-B6B2-20F7CAE9C7C7}" srcOrd="1" destOrd="0" presId="urn:microsoft.com/office/officeart/2005/8/layout/hierarchy3"/>
    <dgm:cxn modelId="{782EC207-DEAA-5A49-B45F-D82950E0EC1E}" type="presParOf" srcId="{CBA7F22E-0591-9641-B204-289298A16861}" destId="{CE40BBC8-E5B3-344B-85CD-8D6696855EAA}" srcOrd="2" destOrd="0" presId="urn:microsoft.com/office/officeart/2005/8/layout/hierarchy3"/>
    <dgm:cxn modelId="{33FFE0DD-FB23-4343-B89F-F6EDBB7AB436}" type="presParOf" srcId="{CBA7F22E-0591-9641-B204-289298A16861}" destId="{FB2AD89B-4F4A-9448-96C7-18867BC864E9}" srcOrd="3" destOrd="0" presId="urn:microsoft.com/office/officeart/2005/8/layout/hierarchy3"/>
    <dgm:cxn modelId="{355C27F1-908C-A240-9B11-D726FB99CC5F}" type="presParOf" srcId="{87B80F97-AB89-E445-80FF-2D75FED3FEE6}" destId="{E55363AE-B1B0-3145-82B4-20D8EBD38FEE}" srcOrd="1" destOrd="0" presId="urn:microsoft.com/office/officeart/2005/8/layout/hierarchy3"/>
    <dgm:cxn modelId="{7689CB18-F4E3-2B43-8FDC-79CF40D8916E}" type="presParOf" srcId="{E55363AE-B1B0-3145-82B4-20D8EBD38FEE}" destId="{3E328B13-F5F6-B441-8330-FF5490053CA4}" srcOrd="0" destOrd="0" presId="urn:microsoft.com/office/officeart/2005/8/layout/hierarchy3"/>
    <dgm:cxn modelId="{7B2E573C-DD68-2841-9D15-E6FFF9072E86}" type="presParOf" srcId="{3E328B13-F5F6-B441-8330-FF5490053CA4}" destId="{29783B54-EDB4-D54B-9CCB-E8C0DE4DA26B}" srcOrd="0" destOrd="0" presId="urn:microsoft.com/office/officeart/2005/8/layout/hierarchy3"/>
    <dgm:cxn modelId="{8DFF05DF-108E-4041-87C3-33925E248A90}" type="presParOf" srcId="{3E328B13-F5F6-B441-8330-FF5490053CA4}" destId="{B1FB2044-2A03-E74F-A73E-988D11B527F9}" srcOrd="1" destOrd="0" presId="urn:microsoft.com/office/officeart/2005/8/layout/hierarchy3"/>
    <dgm:cxn modelId="{4F5327BE-1712-2342-BE11-5FCE50728FFC}" type="presParOf" srcId="{E55363AE-B1B0-3145-82B4-20D8EBD38FEE}" destId="{838C0B70-F124-EC4B-9ED6-2B50EE560C02}" srcOrd="1" destOrd="0" presId="urn:microsoft.com/office/officeart/2005/8/layout/hierarchy3"/>
    <dgm:cxn modelId="{3376B8B5-46AD-FB4D-89C8-89678237101D}" type="presParOf" srcId="{838C0B70-F124-EC4B-9ED6-2B50EE560C02}" destId="{423010ED-D8DC-394E-BAFC-B2BEFA08265A}" srcOrd="0" destOrd="0" presId="urn:microsoft.com/office/officeart/2005/8/layout/hierarchy3"/>
    <dgm:cxn modelId="{2C8F9481-87B7-8741-BCD1-F728841F3151}" type="presParOf" srcId="{838C0B70-F124-EC4B-9ED6-2B50EE560C02}" destId="{5C4B0481-E149-C643-A50C-8ACE7AC1BF48}" srcOrd="1" destOrd="0" presId="urn:microsoft.com/office/officeart/2005/8/layout/hierarchy3"/>
    <dgm:cxn modelId="{83FBE4AD-5711-8A47-BAFC-BD22F7F07555}" type="presParOf" srcId="{838C0B70-F124-EC4B-9ED6-2B50EE560C02}" destId="{63D22B84-7D1B-7F42-AB34-5E634BD1D301}" srcOrd="2" destOrd="0" presId="urn:microsoft.com/office/officeart/2005/8/layout/hierarchy3"/>
    <dgm:cxn modelId="{3DA8E62B-1717-C74D-B617-23AF2B56A020}" type="presParOf" srcId="{838C0B70-F124-EC4B-9ED6-2B50EE560C02}" destId="{B1ED38A6-FD05-5749-B514-4B24806E744C}" srcOrd="3" destOrd="0" presId="urn:microsoft.com/office/officeart/2005/8/layout/hierarchy3"/>
    <dgm:cxn modelId="{041FE23A-2E1D-834D-822E-8B2F5583A8E7}" type="presParOf" srcId="{838C0B70-F124-EC4B-9ED6-2B50EE560C02}" destId="{D79A4F1B-3F3E-4540-977D-6333DFE83479}" srcOrd="4" destOrd="0" presId="urn:microsoft.com/office/officeart/2005/8/layout/hierarchy3"/>
    <dgm:cxn modelId="{7C28A1E5-C9C5-4E46-9731-9196144C2064}" type="presParOf" srcId="{838C0B70-F124-EC4B-9ED6-2B50EE560C02}" destId="{9886625F-01AB-9F4B-BAB9-EE7ABB2514A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30984-1EC0-1E42-999F-0E3F0D8C27E0}">
      <dsp:nvSpPr>
        <dsp:cNvPr id="0" name=""/>
        <dsp:cNvSpPr/>
      </dsp:nvSpPr>
      <dsp:spPr>
        <a:xfrm>
          <a:off x="145795" y="1496"/>
          <a:ext cx="2173336" cy="1086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Ind. VCF</a:t>
          </a:r>
        </a:p>
      </dsp:txBody>
      <dsp:txXfrm>
        <a:off x="177622" y="33323"/>
        <a:ext cx="2109682" cy="1023014"/>
      </dsp:txXfrm>
    </dsp:sp>
    <dsp:sp modelId="{FF45B475-1478-6A4B-A58E-DD2C41155491}">
      <dsp:nvSpPr>
        <dsp:cNvPr id="0" name=""/>
        <dsp:cNvSpPr/>
      </dsp:nvSpPr>
      <dsp:spPr>
        <a:xfrm>
          <a:off x="363129" y="1088164"/>
          <a:ext cx="217333" cy="815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001"/>
              </a:lnTo>
              <a:lnTo>
                <a:pt x="217333" y="81500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D2B308-4CEE-0D4A-B6B2-20F7CAE9C7C7}">
      <dsp:nvSpPr>
        <dsp:cNvPr id="0" name=""/>
        <dsp:cNvSpPr/>
      </dsp:nvSpPr>
      <dsp:spPr>
        <a:xfrm>
          <a:off x="580463" y="1359831"/>
          <a:ext cx="1738669" cy="1086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Analyses</a:t>
          </a:r>
        </a:p>
      </dsp:txBody>
      <dsp:txXfrm>
        <a:off x="612290" y="1391658"/>
        <a:ext cx="1675015" cy="1023014"/>
      </dsp:txXfrm>
    </dsp:sp>
    <dsp:sp modelId="{CE40BBC8-E5B3-344B-85CD-8D6696855EAA}">
      <dsp:nvSpPr>
        <dsp:cNvPr id="0" name=""/>
        <dsp:cNvSpPr/>
      </dsp:nvSpPr>
      <dsp:spPr>
        <a:xfrm>
          <a:off x="363129" y="1088164"/>
          <a:ext cx="217333" cy="2173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3336"/>
              </a:lnTo>
              <a:lnTo>
                <a:pt x="217333" y="217333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AD89B-4F4A-9448-96C7-18867BC864E9}">
      <dsp:nvSpPr>
        <dsp:cNvPr id="0" name=""/>
        <dsp:cNvSpPr/>
      </dsp:nvSpPr>
      <dsp:spPr>
        <a:xfrm>
          <a:off x="580463" y="2718167"/>
          <a:ext cx="1738669" cy="1086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Restricted Access</a:t>
          </a:r>
        </a:p>
      </dsp:txBody>
      <dsp:txXfrm>
        <a:off x="612290" y="2749994"/>
        <a:ext cx="1675015" cy="1023014"/>
      </dsp:txXfrm>
    </dsp:sp>
    <dsp:sp modelId="{29783B54-EDB4-D54B-9CCB-E8C0DE4DA26B}">
      <dsp:nvSpPr>
        <dsp:cNvPr id="0" name=""/>
        <dsp:cNvSpPr/>
      </dsp:nvSpPr>
      <dsp:spPr>
        <a:xfrm>
          <a:off x="2862466" y="1496"/>
          <a:ext cx="2173336" cy="1086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Polled Data</a:t>
          </a:r>
        </a:p>
      </dsp:txBody>
      <dsp:txXfrm>
        <a:off x="2894293" y="33323"/>
        <a:ext cx="2109682" cy="1023014"/>
      </dsp:txXfrm>
    </dsp:sp>
    <dsp:sp modelId="{423010ED-D8DC-394E-BAFC-B2BEFA08265A}">
      <dsp:nvSpPr>
        <dsp:cNvPr id="0" name=""/>
        <dsp:cNvSpPr/>
      </dsp:nvSpPr>
      <dsp:spPr>
        <a:xfrm>
          <a:off x="3079800" y="1088164"/>
          <a:ext cx="217333" cy="815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001"/>
              </a:lnTo>
              <a:lnTo>
                <a:pt x="217333" y="81500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B0481-E149-C643-A50C-8ACE7AC1BF48}">
      <dsp:nvSpPr>
        <dsp:cNvPr id="0" name=""/>
        <dsp:cNvSpPr/>
      </dsp:nvSpPr>
      <dsp:spPr>
        <a:xfrm>
          <a:off x="3297133" y="1359831"/>
          <a:ext cx="1738669" cy="1086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Analyses</a:t>
          </a:r>
        </a:p>
      </dsp:txBody>
      <dsp:txXfrm>
        <a:off x="3328960" y="1391658"/>
        <a:ext cx="1675015" cy="1023014"/>
      </dsp:txXfrm>
    </dsp:sp>
    <dsp:sp modelId="{63D22B84-7D1B-7F42-AB34-5E634BD1D301}">
      <dsp:nvSpPr>
        <dsp:cNvPr id="0" name=""/>
        <dsp:cNvSpPr/>
      </dsp:nvSpPr>
      <dsp:spPr>
        <a:xfrm>
          <a:off x="3079800" y="1088164"/>
          <a:ext cx="217333" cy="2173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3336"/>
              </a:lnTo>
              <a:lnTo>
                <a:pt x="217333" y="217333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D38A6-FD05-5749-B514-4B24806E744C}">
      <dsp:nvSpPr>
        <dsp:cNvPr id="0" name=""/>
        <dsp:cNvSpPr/>
      </dsp:nvSpPr>
      <dsp:spPr>
        <a:xfrm>
          <a:off x="3297133" y="2718167"/>
          <a:ext cx="1738669" cy="1086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Genomic DBs</a:t>
          </a:r>
        </a:p>
      </dsp:txBody>
      <dsp:txXfrm>
        <a:off x="3328960" y="2749994"/>
        <a:ext cx="1675015" cy="1023014"/>
      </dsp:txXfrm>
    </dsp:sp>
    <dsp:sp modelId="{D79A4F1B-3F3E-4540-977D-6333DFE83479}">
      <dsp:nvSpPr>
        <dsp:cNvPr id="0" name=""/>
        <dsp:cNvSpPr/>
      </dsp:nvSpPr>
      <dsp:spPr>
        <a:xfrm>
          <a:off x="3079800" y="1088164"/>
          <a:ext cx="217333" cy="3531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1672"/>
              </a:lnTo>
              <a:lnTo>
                <a:pt x="217333" y="353167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6625F-01AB-9F4B-BAB9-EE7ABB2514A1}">
      <dsp:nvSpPr>
        <dsp:cNvPr id="0" name=""/>
        <dsp:cNvSpPr/>
      </dsp:nvSpPr>
      <dsp:spPr>
        <a:xfrm>
          <a:off x="3297133" y="4076502"/>
          <a:ext cx="1738669" cy="1086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Beacon</a:t>
          </a:r>
        </a:p>
      </dsp:txBody>
      <dsp:txXfrm>
        <a:off x="3328960" y="4108329"/>
        <a:ext cx="1675015" cy="1023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AB4C5-6F62-C340-BA1A-070B138AAAAB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112F9-0702-EB49-845D-F76F18A6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6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way that the current medical practice works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We would like to improve this and identify strategies to make it less variable (even across different doctors)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12F9-0702-EB49-845D-F76F18A606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3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idea would be by classifying subjects in our population in different groups</a:t>
            </a:r>
          </a:p>
          <a:p>
            <a:endParaRPr lang="en-US" dirty="0"/>
          </a:p>
          <a:p>
            <a:r>
              <a:rPr lang="en-US" dirty="0"/>
              <a:t>Looking</a:t>
            </a:r>
            <a:r>
              <a:rPr lang="en-US" baseline="0" dirty="0"/>
              <a:t> at a particular drug, we have 4 possible groups:</a:t>
            </a:r>
          </a:p>
          <a:p>
            <a:endParaRPr lang="en-US" baseline="0" dirty="0"/>
          </a:p>
          <a:p>
            <a:r>
              <a:rPr lang="en-US" baseline="0" dirty="0"/>
              <a:t>TOXIC (or not) vs BENEFICIAL (or not)</a:t>
            </a:r>
          </a:p>
          <a:p>
            <a:endParaRPr lang="en-US" baseline="0" dirty="0"/>
          </a:p>
          <a:p>
            <a:r>
              <a:rPr lang="en-US" baseline="0" dirty="0"/>
              <a:t>We can use modern </a:t>
            </a:r>
            <a:r>
              <a:rPr lang="mr-IN" baseline="0" dirty="0"/>
              <a:t>–</a:t>
            </a:r>
            <a:r>
              <a:rPr lang="en-US" baseline="0" dirty="0"/>
              <a:t>omics for this stratification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12F9-0702-EB49-845D-F76F18A606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0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Populations in red</a:t>
            </a:r>
            <a:r>
              <a:rPr lang="en-US" baseline="0" dirty="0"/>
              <a:t> are either in </a:t>
            </a:r>
            <a:r>
              <a:rPr lang="en-US" baseline="0" dirty="0" err="1"/>
              <a:t>HapMap</a:t>
            </a:r>
            <a:r>
              <a:rPr lang="en-US" baseline="0" dirty="0"/>
              <a:t> or/and 1KGP</a:t>
            </a:r>
          </a:p>
          <a:p>
            <a:endParaRPr lang="en-US" baseline="0" dirty="0"/>
          </a:p>
          <a:p>
            <a:r>
              <a:rPr lang="en-US" baseline="0" dirty="0"/>
              <a:t>Populations in green are not!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12F9-0702-EB49-845D-F76F18A606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8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12F9-0702-EB49-845D-F76F18A606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DB758B2-D30B-4ACB-9AC0-476C21D33B46}" type="slidenum">
              <a:rPr lang="pt-BR" altLang="pt-BR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8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2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3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6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7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9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2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1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5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840A6-DC2D-2545-ACDE-59868CF26547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6FC3E-BEE0-7E4E-A2FE-D3490730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4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escuela21.org/10-acciones-inspiradas-en-la-educacion-prohibid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ntact@bipmed.org" TargetMode="External"/><Relationship Id="rId5" Type="http://schemas.openxmlformats.org/officeDocument/2006/relationships/hyperlink" Target="http://www.bipmed.org/" TargetMode="External"/><Relationship Id="rId4" Type="http://schemas.openxmlformats.org/officeDocument/2006/relationships/hyperlink" Target="mailto:benilton@unicamp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24413"/>
            <a:ext cx="12111356" cy="23876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BIPMed</a:t>
            </a:r>
            <a:br>
              <a:rPr lang="en-US" dirty="0"/>
            </a:br>
            <a:r>
              <a:rPr lang="en-US" dirty="0"/>
              <a:t>Brazilian Initiative on Precision Medicine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3646" y="5204376"/>
            <a:ext cx="9144000" cy="1655762"/>
          </a:xfrm>
        </p:spPr>
        <p:txBody>
          <a:bodyPr/>
          <a:lstStyle/>
          <a:p>
            <a:pPr algn="l"/>
            <a:r>
              <a:rPr lang="en-US" dirty="0"/>
              <a:t>Benilton S Carvalho, Ph.D.</a:t>
            </a:r>
          </a:p>
          <a:p>
            <a:pPr algn="l"/>
            <a:r>
              <a:rPr lang="en-US" dirty="0"/>
              <a:t>Department of Statistics</a:t>
            </a:r>
          </a:p>
          <a:p>
            <a:pPr algn="l"/>
            <a:r>
              <a:rPr lang="en-US" dirty="0"/>
              <a:t>University of Campinas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98" y="275284"/>
            <a:ext cx="4228559" cy="24020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37" y="4915754"/>
            <a:ext cx="3410406" cy="184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48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4D2F-F587-7049-8332-D3A95211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Brazil</a:t>
            </a:r>
            <a:r>
              <a:rPr lang="pt-BR" b="1" dirty="0"/>
              <a:t> – </a:t>
            </a:r>
            <a:r>
              <a:rPr lang="pt-BR" b="1" dirty="0" err="1"/>
              <a:t>Census</a:t>
            </a:r>
            <a:r>
              <a:rPr lang="pt-BR" b="1" dirty="0"/>
              <a:t> 1872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18620F-8B1F-0C44-B630-95DEB6FBCF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9957"/>
              </p:ext>
            </p:extLst>
          </p:nvPr>
        </p:nvGraphicFramePr>
        <p:xfrm>
          <a:off x="3113809" y="1690688"/>
          <a:ext cx="5964382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126">
                  <a:extLst>
                    <a:ext uri="{9D8B030D-6E8A-4147-A177-3AD203B41FA5}">
                      <a16:colId xmlns:a16="http://schemas.microsoft.com/office/drawing/2014/main" val="4081333857"/>
                    </a:ext>
                  </a:extLst>
                </a:gridCol>
                <a:gridCol w="3214256">
                  <a:extLst>
                    <a:ext uri="{9D8B030D-6E8A-4147-A177-3AD203B41FA5}">
                      <a16:colId xmlns:a16="http://schemas.microsoft.com/office/drawing/2014/main" val="1090133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err="1"/>
                        <a:t>Origin</a:t>
                      </a:r>
                      <a:endParaRPr lang="pt-B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err="1"/>
                        <a:t>Population</a:t>
                      </a:r>
                      <a:endParaRPr lang="pt-BR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428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err="1"/>
                        <a:t>Native</a:t>
                      </a:r>
                      <a:r>
                        <a:rPr lang="pt-BR" sz="4000" dirty="0"/>
                        <a:t> (*)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4000" dirty="0"/>
                        <a:t>2,000,000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796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err="1"/>
                        <a:t>Portuguese</a:t>
                      </a:r>
                      <a:endParaRPr lang="pt-B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4000" dirty="0"/>
                        <a:t>125,876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400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err="1"/>
                        <a:t>German</a:t>
                      </a:r>
                      <a:endParaRPr lang="pt-B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4000" dirty="0"/>
                        <a:t>40,056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75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err="1"/>
                        <a:t>Italian</a:t>
                      </a:r>
                      <a:endParaRPr lang="pt-B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4000" dirty="0"/>
                        <a:t>8,222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516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err="1"/>
                        <a:t>African</a:t>
                      </a:r>
                      <a:endParaRPr lang="pt-B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4000" dirty="0"/>
                        <a:t>176,057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0805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E66DAFE-7A5A-6B42-A84F-A6C1799E2533}"/>
              </a:ext>
            </a:extLst>
          </p:cNvPr>
          <p:cNvSpPr txBox="1"/>
          <p:nvPr/>
        </p:nvSpPr>
        <p:spPr>
          <a:xfrm>
            <a:off x="3113809" y="5896928"/>
            <a:ext cx="116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* </a:t>
            </a:r>
            <a:r>
              <a:rPr lang="pt-BR" dirty="0" err="1"/>
              <a:t>Estimate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9488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99" y="634181"/>
            <a:ext cx="3990127" cy="167660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Brazilian Genomic Landscape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dirty="0"/>
              <a:t>Not trivial;</a:t>
            </a:r>
          </a:p>
          <a:p>
            <a:r>
              <a:rPr lang="en-US" dirty="0"/>
              <a:t>Multiple influences;</a:t>
            </a:r>
          </a:p>
          <a:p>
            <a:r>
              <a:rPr lang="en-US" dirty="0"/>
              <a:t>Essential for the development of Precision Medicine!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300" dirty="0"/>
              <a:t>Pedro </a:t>
            </a:r>
            <a:r>
              <a:rPr lang="en-US" sz="1300" dirty="0" err="1"/>
              <a:t>Reinel</a:t>
            </a:r>
            <a:r>
              <a:rPr lang="en-US" sz="1300" dirty="0"/>
              <a:t>, Jorge </a:t>
            </a:r>
            <a:r>
              <a:rPr lang="en-US" sz="1300" dirty="0" err="1"/>
              <a:t>Reinel</a:t>
            </a:r>
            <a:r>
              <a:rPr lang="en-US" sz="1300" dirty="0"/>
              <a:t>, </a:t>
            </a:r>
            <a:r>
              <a:rPr lang="en-US" sz="1300" dirty="0" err="1"/>
              <a:t>Lopo</a:t>
            </a:r>
            <a:r>
              <a:rPr lang="en-US" sz="1300" dirty="0"/>
              <a:t> </a:t>
            </a:r>
            <a:r>
              <a:rPr lang="en-US" sz="1300" dirty="0" err="1"/>
              <a:t>Homem</a:t>
            </a:r>
            <a:r>
              <a:rPr lang="en-US" sz="1300" dirty="0"/>
              <a:t>, and </a:t>
            </a:r>
            <a:r>
              <a:rPr lang="en-US" sz="1300" dirty="0" err="1"/>
              <a:t>António</a:t>
            </a:r>
            <a:r>
              <a:rPr lang="en-US" sz="1300" dirty="0"/>
              <a:t> de Holanda </a:t>
            </a:r>
            <a:r>
              <a:rPr lang="mr-IN" sz="1300" dirty="0"/>
              <a:t>–</a:t>
            </a:r>
            <a:r>
              <a:rPr lang="en-US" sz="1300" dirty="0"/>
              <a:t> Brazil, 1519</a:t>
            </a:r>
          </a:p>
        </p:txBody>
      </p:sp>
    </p:spTree>
    <p:extLst>
      <p:ext uri="{BB962C8B-B14F-4D97-AF65-F5344CB8AC3E}">
        <p14:creationId xmlns:p14="http://schemas.microsoft.com/office/powerpoint/2010/main" val="2054714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Brazilian Initiative on</a:t>
            </a:r>
            <a:br>
              <a:rPr lang="en-US" dirty="0"/>
            </a:br>
            <a:r>
              <a:rPr lang="en-US" dirty="0"/>
              <a:t>Precision Medicine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75" y="0"/>
            <a:ext cx="261302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79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1825625"/>
            <a:ext cx="11232107" cy="4351338"/>
          </a:xfrm>
        </p:spPr>
        <p:txBody>
          <a:bodyPr/>
          <a:lstStyle/>
          <a:p>
            <a:r>
              <a:rPr lang="en-CA" dirty="0" err="1"/>
              <a:t>BIPMed</a:t>
            </a:r>
            <a:r>
              <a:rPr lang="en-CA" dirty="0"/>
              <a:t> is an initiative of 5 FAPESP RIDCs:</a:t>
            </a:r>
          </a:p>
          <a:p>
            <a:pPr lvl="1"/>
            <a:r>
              <a:rPr lang="en-CA" dirty="0"/>
              <a:t>The Brazilian Research Institute for Neuroscience and </a:t>
            </a:r>
            <a:r>
              <a:rPr lang="en-CA" dirty="0" err="1"/>
              <a:t>Neurotechnology</a:t>
            </a:r>
            <a:r>
              <a:rPr lang="en-CA" dirty="0"/>
              <a:t> (BRAINN);</a:t>
            </a:r>
          </a:p>
          <a:p>
            <a:pPr lvl="1"/>
            <a:r>
              <a:rPr lang="en-CA" dirty="0"/>
              <a:t>Center for Computational Science and Engineering (CCES);</a:t>
            </a:r>
          </a:p>
          <a:p>
            <a:pPr lvl="1"/>
            <a:r>
              <a:rPr lang="en-CA" dirty="0"/>
              <a:t>Center for Research in Cell Therapy (CTC);</a:t>
            </a:r>
          </a:p>
          <a:p>
            <a:pPr lvl="1"/>
            <a:r>
              <a:rPr lang="en-CA" dirty="0"/>
              <a:t>Center for Research on Inflammatory Diseases (CRID);</a:t>
            </a:r>
          </a:p>
          <a:p>
            <a:pPr lvl="1"/>
            <a:r>
              <a:rPr lang="en-CA" dirty="0"/>
              <a:t>Obesity and Comorbidities Research Center (OCRC);</a:t>
            </a:r>
          </a:p>
          <a:p>
            <a:r>
              <a:rPr lang="en-CA" dirty="0"/>
              <a:t>RIDCs Funding for Phase I is secure until 2024.</a:t>
            </a:r>
          </a:p>
          <a:p>
            <a:pPr lvl="1"/>
            <a:endParaRPr lang="en-CA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29" y="5480051"/>
            <a:ext cx="307181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132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Aims and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Help implement Precision Medicine in Brazil;</a:t>
            </a:r>
          </a:p>
          <a:p>
            <a:r>
              <a:rPr lang="en-CA" dirty="0"/>
              <a:t>Foster collaboration:</a:t>
            </a:r>
          </a:p>
          <a:p>
            <a:pPr lvl="1"/>
            <a:r>
              <a:rPr lang="en-CA" dirty="0"/>
              <a:t>Scientists;</a:t>
            </a:r>
          </a:p>
          <a:p>
            <a:pPr lvl="1"/>
            <a:r>
              <a:rPr lang="en-CA" dirty="0"/>
              <a:t>Physicians;</a:t>
            </a:r>
          </a:p>
          <a:p>
            <a:pPr lvl="1"/>
            <a:r>
              <a:rPr lang="en-CA" dirty="0"/>
              <a:t>Authorities;</a:t>
            </a:r>
          </a:p>
          <a:p>
            <a:pPr lvl="1"/>
            <a:r>
              <a:rPr lang="en-CA" dirty="0"/>
              <a:t>Society;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  <p:pic>
        <p:nvPicPr>
          <p:cNvPr id="12" name="Picture 11" descr="10 acciones inspiradas en La Educación Prohibida | escuela21">
            <a:extLst>
              <a:ext uri="{FF2B5EF4-FFF2-40B4-BE49-F238E27FC236}">
                <a16:creationId xmlns:a16="http://schemas.microsoft.com/office/drawing/2014/main" id="{11E42123-36F1-434C-9C96-DF760FCB4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47790" y="2554766"/>
            <a:ext cx="4710908" cy="394305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8031FD-3F9F-404E-B774-D0E63368AF63}"/>
              </a:ext>
            </a:extLst>
          </p:cNvPr>
          <p:cNvSpPr txBox="1"/>
          <p:nvPr/>
        </p:nvSpPr>
        <p:spPr>
          <a:xfrm>
            <a:off x="7147790" y="6497817"/>
            <a:ext cx="4710908" cy="18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hlinkClick r:id="rId4" tooltip="http://www.escuela21.org/10-acciones-inspiradas-en-la-educacion-prohibida/"/>
              </a:rPr>
              <a:t>This Photo</a:t>
            </a:r>
            <a:r>
              <a:rPr lang="pt-BR" sz="900" dirty="0"/>
              <a:t> </a:t>
            </a:r>
            <a:r>
              <a:rPr lang="pt-BR" sz="900" dirty="0" err="1"/>
              <a:t>by</a:t>
            </a:r>
            <a:r>
              <a:rPr lang="pt-BR" sz="900" dirty="0"/>
              <a:t> </a:t>
            </a:r>
            <a:r>
              <a:rPr lang="pt-BR" sz="900" dirty="0" err="1"/>
              <a:t>Unknown</a:t>
            </a:r>
            <a:r>
              <a:rPr lang="pt-BR" sz="900" dirty="0"/>
              <a:t> </a:t>
            </a:r>
            <a:r>
              <a:rPr lang="pt-BR" sz="900" dirty="0" err="1"/>
              <a:t>Author</a:t>
            </a:r>
            <a:r>
              <a:rPr lang="pt-BR" sz="900" dirty="0"/>
              <a:t> </a:t>
            </a:r>
            <a:r>
              <a:rPr lang="pt-BR" sz="900" dirty="0" err="1"/>
              <a:t>is</a:t>
            </a:r>
            <a:r>
              <a:rPr lang="pt-BR" sz="900" dirty="0"/>
              <a:t> </a:t>
            </a:r>
            <a:r>
              <a:rPr lang="pt-BR" sz="900" dirty="0" err="1"/>
              <a:t>licensed</a:t>
            </a:r>
            <a:r>
              <a:rPr lang="pt-BR" sz="900" dirty="0"/>
              <a:t> </a:t>
            </a:r>
            <a:r>
              <a:rPr lang="pt-BR" sz="900" dirty="0" err="1"/>
              <a:t>under</a:t>
            </a:r>
            <a:r>
              <a:rPr lang="pt-BR" sz="900" dirty="0"/>
              <a:t> </a:t>
            </a:r>
            <a:r>
              <a:rPr lang="pt-BR" sz="900" dirty="0">
                <a:hlinkClick r:id="rId5" tooltip="https://creativecommons.org/licenses/by-nc-sa/3.0/"/>
              </a:rPr>
              <a:t>CC BY-SA-NC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56225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1" y="260648"/>
            <a:ext cx="6707791" cy="640871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797217" y="3972047"/>
            <a:ext cx="10128" cy="553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85697" y="4529727"/>
            <a:ext cx="64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ASW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8107" y="5050394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BRA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597830" y="5863807"/>
            <a:ext cx="224582" cy="323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22412" y="641875"/>
            <a:ext cx="152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JPT+CHB+CHD</a:t>
            </a:r>
          </a:p>
        </p:txBody>
      </p:sp>
      <p:cxnSp>
        <p:nvCxnSpPr>
          <p:cNvPr id="19" name="Straight Arrow Connector 18"/>
          <p:cNvCxnSpPr>
            <a:endCxn id="16" idx="1"/>
          </p:cNvCxnSpPr>
          <p:nvPr/>
        </p:nvCxnSpPr>
        <p:spPr>
          <a:xfrm>
            <a:off x="2597838" y="730297"/>
            <a:ext cx="224575" cy="96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36921" y="6175057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CEU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40625" y="3561863"/>
            <a:ext cx="78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GIH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976173" y="3881450"/>
            <a:ext cx="289904" cy="21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59128" y="3066190"/>
            <a:ext cx="62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MKK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672645" y="3442357"/>
            <a:ext cx="14593" cy="345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42720" y="2808551"/>
            <a:ext cx="8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LWK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553007" y="3132847"/>
            <a:ext cx="25367" cy="255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53007" y="3650287"/>
            <a:ext cx="49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YRI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816811" y="3303605"/>
            <a:ext cx="90275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332107" y="5507472"/>
            <a:ext cx="477028" cy="181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872879" y="5278784"/>
            <a:ext cx="45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TSI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18649" y="2812350"/>
            <a:ext cx="847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MEX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912591" y="3173058"/>
            <a:ext cx="289904" cy="21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536116" y="491136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Asia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19310" y="3082142"/>
            <a:ext cx="1117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Mixed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027155" y="4173135"/>
            <a:ext cx="1059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Africa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94621" y="5863807"/>
            <a:ext cx="1241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rgbClr val="FF0000"/>
                </a:solidFill>
                <a:latin typeface="Calibri"/>
              </a:rPr>
              <a:t>Europe</a:t>
            </a:r>
            <a:endParaRPr lang="pt-BR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344560" y="5050394"/>
            <a:ext cx="660286" cy="3693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024823" y="4894136"/>
            <a:ext cx="373284" cy="312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47391" y="1446663"/>
            <a:ext cx="1011351" cy="38321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89020" y="1129245"/>
            <a:ext cx="798765" cy="3727944"/>
          </a:xfrm>
          <a:prstGeom prst="rect">
            <a:avLst/>
          </a:prstGeom>
          <a:noFill/>
        </p:spPr>
        <p:txBody>
          <a:bodyPr vert="vert270" wrap="none" lIns="90000" rtlCol="0">
            <a:spAutoFit/>
          </a:bodyPr>
          <a:lstStyle/>
          <a:p>
            <a:r>
              <a:rPr lang="en-US" sz="4000" dirty="0" err="1"/>
              <a:t>HapMap</a:t>
            </a:r>
            <a:r>
              <a:rPr lang="en-US" sz="4000" dirty="0"/>
              <a:t> Samples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86903" y="1619253"/>
            <a:ext cx="4471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Different allele frequencies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Different predisposition levels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PM will recommend different medical actions for different groups;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We need to draw and understand the Brazilian Genomic Landscape in order to succeed!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9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0" grpId="0"/>
      <p:bldP spid="22" grpId="0"/>
      <p:bldP spid="25" grpId="0"/>
      <p:bldP spid="28" grpId="0"/>
      <p:bldP spid="30" grpId="0"/>
      <p:bldP spid="35" grpId="0"/>
      <p:bldP spid="38" grpId="0"/>
      <p:bldP spid="4" grpId="0"/>
      <p:bldP spid="7" grpId="0"/>
      <p:bldP spid="8" grpId="0"/>
      <p:bldP spid="9" grpId="0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3472405"/>
            <a:ext cx="2796744" cy="2704558"/>
          </a:xfrm>
        </p:spPr>
        <p:txBody>
          <a:bodyPr/>
          <a:lstStyle/>
          <a:p>
            <a:r>
              <a:rPr lang="en-US" dirty="0"/>
              <a:t>And more heterogeneity!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96698" y="5060951"/>
            <a:ext cx="1968712" cy="202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40816" rIns="81631" bIns="40816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14683" hangingPunct="0">
              <a:lnSpc>
                <a:spcPts val="2348"/>
              </a:lnSpc>
              <a:buClr>
                <a:srgbClr val="000000"/>
              </a:buClr>
              <a:buSzPct val="100000"/>
            </a:pPr>
            <a:r>
              <a:rPr lang="pt-BR" altLang="pt-BR" sz="2000" dirty="0"/>
              <a:t>Recife, PE</a:t>
            </a:r>
          </a:p>
          <a:p>
            <a:pPr defTabSz="414683" hangingPunct="0">
              <a:lnSpc>
                <a:spcPts val="2348"/>
              </a:lnSpc>
              <a:buClr>
                <a:srgbClr val="000000"/>
              </a:buClr>
              <a:buSzPct val="100000"/>
            </a:pPr>
            <a:r>
              <a:rPr lang="pt-BR" altLang="pt-BR" sz="2000" dirty="0"/>
              <a:t>Campinas, SP</a:t>
            </a:r>
          </a:p>
          <a:p>
            <a:pPr defTabSz="414683" hangingPunct="0">
              <a:lnSpc>
                <a:spcPts val="2348"/>
              </a:lnSpc>
              <a:buClr>
                <a:srgbClr val="000000"/>
              </a:buClr>
              <a:buSzPct val="100000"/>
            </a:pPr>
            <a:r>
              <a:rPr lang="pt-BR" altLang="pt-BR" sz="2000" dirty="0"/>
              <a:t>Joinville, SC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839" y="1169044"/>
            <a:ext cx="5334121" cy="533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4114522" y="5550078"/>
            <a:ext cx="290922" cy="1181"/>
          </a:xfrm>
          <a:prstGeom prst="line">
            <a:avLst/>
          </a:prstGeom>
          <a:noFill/>
          <a:ln w="18360" cap="flat">
            <a:solidFill>
              <a:srgbClr val="CC00CC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14683" hangingPunct="0">
              <a:lnSpc>
                <a:spcPct val="94000"/>
              </a:lnSpc>
              <a:buClr>
                <a:srgbClr val="000000"/>
              </a:buClr>
              <a:buSzPct val="100000"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114522" y="5882752"/>
            <a:ext cx="290922" cy="1182"/>
          </a:xfrm>
          <a:prstGeom prst="line">
            <a:avLst/>
          </a:prstGeom>
          <a:noFill/>
          <a:ln w="18360" cap="flat">
            <a:solidFill>
              <a:srgbClr val="0000FF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14683" hangingPunct="0">
              <a:lnSpc>
                <a:spcPct val="94000"/>
              </a:lnSpc>
              <a:buClr>
                <a:srgbClr val="000000"/>
              </a:buClr>
              <a:buSzPct val="100000"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118842" y="5218843"/>
            <a:ext cx="290922" cy="1181"/>
          </a:xfrm>
          <a:prstGeom prst="line">
            <a:avLst/>
          </a:prstGeom>
          <a:noFill/>
          <a:ln w="18360" cap="flat">
            <a:solidFill>
              <a:srgbClr val="00CC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14683" hangingPunct="0">
              <a:lnSpc>
                <a:spcPct val="94000"/>
              </a:lnSpc>
              <a:buClr>
                <a:srgbClr val="000000"/>
              </a:buClr>
              <a:buSzPct val="100000"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tângulo 5"/>
          <p:cNvSpPr>
            <a:spLocks noChangeArrowheads="1"/>
          </p:cNvSpPr>
          <p:nvPr/>
        </p:nvSpPr>
        <p:spPr bwMode="auto">
          <a:xfrm>
            <a:off x="2267294" y="1499807"/>
            <a:ext cx="230084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pt-BR" sz="1600" b="1" dirty="0" err="1"/>
              <a:t>Ananina</a:t>
            </a:r>
            <a:r>
              <a:rPr lang="en-US" altLang="pt-BR" sz="1600" b="1" dirty="0"/>
              <a:t> G et al. </a:t>
            </a:r>
            <a:r>
              <a:rPr lang="en-US" altLang="pt-BR" sz="1600" i="1" dirty="0"/>
              <a:t>submitted </a:t>
            </a:r>
          </a:p>
          <a:p>
            <a:pPr>
              <a:lnSpc>
                <a:spcPct val="100000"/>
              </a:lnSpc>
            </a:pPr>
            <a:endParaRPr lang="pt-BR" altLang="pt-BR" sz="1600" i="1" dirty="0"/>
          </a:p>
          <a:p>
            <a:pPr>
              <a:lnSpc>
                <a:spcPct val="100000"/>
              </a:lnSpc>
            </a:pPr>
            <a:r>
              <a:rPr lang="en-US" altLang="pt-BR" sz="1600" dirty="0"/>
              <a:t>Fine scale genetic structure of the populations from  three Brazilian regions</a:t>
            </a:r>
            <a:endParaRPr lang="pt-BR" altLang="pt-BR" sz="1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63"/>
          <a:stretch>
            <a:fillRect/>
          </a:stretch>
        </p:blipFill>
        <p:spPr bwMode="auto">
          <a:xfrm>
            <a:off x="8626956" y="4516804"/>
            <a:ext cx="2041045" cy="198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1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5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44C70-4DF3-A546-B666-D42E4C72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Aims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FE84-4281-3044-94FE-B46C408FC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 samples in São Paulo state (40M):</a:t>
            </a:r>
          </a:p>
          <a:p>
            <a:pPr lvl="1"/>
            <a:r>
              <a:rPr lang="en-US" dirty="0"/>
              <a:t>Reference</a:t>
            </a:r>
          </a:p>
          <a:p>
            <a:pPr lvl="1"/>
            <a:r>
              <a:rPr lang="en-US" dirty="0"/>
              <a:t>“Non-reference”</a:t>
            </a:r>
          </a:p>
          <a:p>
            <a:r>
              <a:rPr lang="en-US" dirty="0"/>
              <a:t>Stimulate a National effort through the Federal Government (200M);</a:t>
            </a:r>
          </a:p>
          <a:p>
            <a:r>
              <a:rPr lang="en-US" dirty="0"/>
              <a:t>Can we think about a proper experimental design?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67290-81AE-3848-BB67-DA672025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/>
          </a:bodyPr>
          <a:lstStyle/>
          <a:p>
            <a:r>
              <a:rPr lang="en-CA" sz="4000" dirty="0"/>
              <a:t>Disease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33029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Chronic neurologic disorders (epilepsy, stroke);</a:t>
            </a:r>
          </a:p>
          <a:p>
            <a:r>
              <a:rPr lang="en-US" dirty="0"/>
              <a:t>Obesity and comorbidities (diabetes);</a:t>
            </a:r>
          </a:p>
          <a:p>
            <a:r>
              <a:rPr lang="en-US" dirty="0"/>
              <a:t>Cancer;</a:t>
            </a:r>
          </a:p>
          <a:p>
            <a:r>
              <a:rPr lang="en-US" dirty="0"/>
              <a:t>Inflammatory and autoimmune disorders.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Rare diseases (clinical exomes)</a:t>
            </a:r>
          </a:p>
          <a:p>
            <a:pPr lvl="1"/>
            <a:r>
              <a:rPr lang="en-US" dirty="0"/>
              <a:t>Cleft lip and palate </a:t>
            </a:r>
          </a:p>
          <a:p>
            <a:pPr lvl="1"/>
            <a:r>
              <a:rPr lang="en-US" dirty="0"/>
              <a:t>Eye disorders</a:t>
            </a:r>
          </a:p>
          <a:p>
            <a:pPr lvl="1"/>
            <a:r>
              <a:rPr lang="en-US" dirty="0"/>
              <a:t>Prospective large cohorts of ageing individuals (ELSA)</a:t>
            </a:r>
          </a:p>
          <a:p>
            <a:pPr lvl="1"/>
            <a:r>
              <a:rPr lang="en-US" dirty="0"/>
              <a:t>Pharmacogenetics</a:t>
            </a:r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0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44000" cy="1325563"/>
          </a:xfrm>
        </p:spPr>
        <p:txBody>
          <a:bodyPr/>
          <a:lstStyle/>
          <a:p>
            <a:pPr algn="ctr"/>
            <a:r>
              <a:rPr lang="en-US" dirty="0"/>
              <a:t>Sampling “non-reference</a:t>
            </a:r>
            <a:r>
              <a:rPr lang="en-US"/>
              <a:t>” subjects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302739" y="1945326"/>
          <a:ext cx="7586522" cy="336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2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Epilepsy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Rare diseases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Cleft lip and palate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Ageing cohort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3;&#10;&#13;&#10;Description automatically generated">
            <a:extLst>
              <a:ext uri="{FF2B5EF4-FFF2-40B4-BE49-F238E27FC236}">
                <a16:creationId xmlns:a16="http://schemas.microsoft.com/office/drawing/2014/main" id="{1405FFD5-79AC-694F-9242-5AD87AC4C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72" b="93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F2A1C-8FD1-3B4E-B596-653A0A47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Acknowledgements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811530"/>
            <a:ext cx="7667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284985"/>
            <a:ext cx="32194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16632"/>
            <a:ext cx="2238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01" y="6448662"/>
            <a:ext cx="31527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77" y="4037460"/>
            <a:ext cx="3505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65" y="3406905"/>
            <a:ext cx="34385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25878" y="6366123"/>
            <a:ext cx="4414539" cy="157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36160" y="6217087"/>
            <a:ext cx="2195017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31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F4137-6F9F-E449-8153-FB6C306C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Databases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C0BCC7-E466-904E-9F78-3B6C7DC73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841258"/>
            <a:ext cx="10905066" cy="4062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7EEA7D-0F45-1547-8C83-A6CAF19A2380}"/>
              </a:ext>
            </a:extLst>
          </p:cNvPr>
          <p:cNvSpPr txBox="1"/>
          <p:nvPr/>
        </p:nvSpPr>
        <p:spPr>
          <a:xfrm>
            <a:off x="4882109" y="6488668"/>
            <a:ext cx="24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www.bipmed.org</a:t>
            </a:r>
            <a:r>
              <a:rPr lang="pt-BR" dirty="0"/>
              <a:t>/</a:t>
            </a:r>
            <a:r>
              <a:rPr lang="pt-BR" dirty="0" err="1"/>
              <a:t>brave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894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7393" y="56022"/>
            <a:ext cx="10515600" cy="1325563"/>
          </a:xfrm>
        </p:spPr>
        <p:txBody>
          <a:bodyPr/>
          <a:lstStyle/>
          <a:p>
            <a:r>
              <a:rPr lang="en-US" dirty="0"/>
              <a:t>Data Management </a:t>
            </a:r>
            <a:r>
              <a:rPr lang="mr-IN" dirty="0"/>
              <a:t>–</a:t>
            </a:r>
            <a:r>
              <a:rPr lang="en-US" dirty="0"/>
              <a:t> Security </a:t>
            </a:r>
            <a:r>
              <a:rPr lang="mr-IN" dirty="0"/>
              <a:t>–</a:t>
            </a:r>
            <a:r>
              <a:rPr lang="en-US" dirty="0"/>
              <a:t> API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3437466" y="1473200"/>
          <a:ext cx="5181599" cy="516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>
            <a:stCxn id="40" idx="1"/>
            <a:endCxn id="8" idx="3"/>
          </p:cNvCxnSpPr>
          <p:nvPr/>
        </p:nvCxnSpPr>
        <p:spPr>
          <a:xfrm flipH="1">
            <a:off x="8619065" y="4055533"/>
            <a:ext cx="842435" cy="0"/>
          </a:xfrm>
          <a:prstGeom prst="line">
            <a:avLst/>
          </a:prstGeom>
          <a:ln w="1270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32" y="3507316"/>
            <a:ext cx="2192868" cy="1096434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9" idx="0"/>
          </p:cNvCxnSpPr>
          <p:nvPr/>
        </p:nvCxnSpPr>
        <p:spPr>
          <a:xfrm flipV="1">
            <a:off x="1494366" y="2444450"/>
            <a:ext cx="0" cy="1062866"/>
          </a:xfrm>
          <a:prstGeom prst="line">
            <a:avLst/>
          </a:prstGeom>
          <a:ln w="1270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1"/>
            <a:endCxn id="9" idx="3"/>
          </p:cNvCxnSpPr>
          <p:nvPr/>
        </p:nvCxnSpPr>
        <p:spPr>
          <a:xfrm flipH="1">
            <a:off x="2590800" y="4055533"/>
            <a:ext cx="846666" cy="0"/>
          </a:xfrm>
          <a:prstGeom prst="line">
            <a:avLst/>
          </a:prstGeom>
          <a:ln w="1270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1500" y="3169576"/>
            <a:ext cx="3132665" cy="17719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8375" y="275994"/>
            <a:ext cx="3485482" cy="19714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7" name="Image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5373688"/>
            <a:ext cx="261302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95" y="5434034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67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BIPMed</a:t>
            </a:r>
            <a:r>
              <a:rPr lang="pt-BR" dirty="0"/>
              <a:t> </a:t>
            </a:r>
            <a:r>
              <a:rPr lang="pt-BR" dirty="0" err="1"/>
              <a:t>Beacon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Beacon</a:t>
            </a:r>
            <a:r>
              <a:rPr lang="pt-BR" dirty="0"/>
              <a:t> Network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566" y="1718383"/>
            <a:ext cx="6232033" cy="49078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614037"/>
            <a:ext cx="4569343" cy="5116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78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 Access </a:t>
            </a:r>
            <a:r>
              <a:rPr lang="mr-IN" dirty="0"/>
              <a:t>–</a:t>
            </a:r>
            <a:r>
              <a:rPr lang="en-US" dirty="0"/>
              <a:t> Beacon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BIPMed</a:t>
            </a:r>
            <a:r>
              <a:rPr lang="en-US" dirty="0"/>
              <a:t> Beacon connected to Beacon Network;</a:t>
            </a:r>
          </a:p>
          <a:p>
            <a:r>
              <a:rPr lang="en-US" dirty="0"/>
              <a:t>Beacon Network can be accessed via Beacon API;</a:t>
            </a:r>
          </a:p>
          <a:p>
            <a:r>
              <a:rPr lang="en-US" dirty="0"/>
              <a:t>Beacon API can access </a:t>
            </a:r>
            <a:r>
              <a:rPr lang="en-US" dirty="0" err="1"/>
              <a:t>BIPMed</a:t>
            </a:r>
            <a:r>
              <a:rPr lang="en-US" dirty="0"/>
              <a:t> Beacon directly;</a:t>
            </a:r>
          </a:p>
          <a:p>
            <a:r>
              <a:rPr lang="en-US" dirty="0"/>
              <a:t>Tools are under development and designed to allow for queries through computer programs, assisting on variant filtering;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75" y="0"/>
            <a:ext cx="261302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9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 Access </a:t>
            </a:r>
            <a:r>
              <a:rPr lang="mr-IN" dirty="0"/>
              <a:t>–</a:t>
            </a:r>
            <a:r>
              <a:rPr lang="en-US" dirty="0"/>
              <a:t> Beacon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19" y="1507067"/>
            <a:ext cx="10301162" cy="4961467"/>
          </a:xfrm>
        </p:spPr>
      </p:pic>
      <p:pic>
        <p:nvPicPr>
          <p:cNvPr id="5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75" y="0"/>
            <a:ext cx="261302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280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1" y="404814"/>
            <a:ext cx="8431213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1" y="5992813"/>
            <a:ext cx="2779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9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84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196975"/>
            <a:ext cx="8229600" cy="429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5" y="404815"/>
            <a:ext cx="4624387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857254"/>
            <a:ext cx="4300538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87689" y="2864129"/>
            <a:ext cx="6109749" cy="646331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pPr defTabSz="913737"/>
            <a:r>
              <a:rPr lang="pt-BR" sz="3600" b="1" dirty="0" err="1">
                <a:solidFill>
                  <a:srgbClr val="FF0000"/>
                </a:solidFill>
              </a:rPr>
              <a:t>Rare</a:t>
            </a:r>
            <a:r>
              <a:rPr lang="pt-BR" sz="3600" b="1" dirty="0">
                <a:solidFill>
                  <a:srgbClr val="FF0000"/>
                </a:solidFill>
              </a:rPr>
              <a:t> </a:t>
            </a:r>
            <a:r>
              <a:rPr lang="pt-BR" sz="3600" b="1" dirty="0" err="1">
                <a:solidFill>
                  <a:srgbClr val="FF0000"/>
                </a:solidFill>
              </a:rPr>
              <a:t>variants</a:t>
            </a:r>
            <a:r>
              <a:rPr lang="pt-BR" sz="3600" b="1" dirty="0">
                <a:solidFill>
                  <a:srgbClr val="FF0000"/>
                </a:solidFill>
              </a:rPr>
              <a:t> </a:t>
            </a:r>
            <a:r>
              <a:rPr lang="pt-BR" sz="3600" b="1" dirty="0" err="1">
                <a:solidFill>
                  <a:srgbClr val="FF0000"/>
                </a:solidFill>
              </a:rPr>
              <a:t>with</a:t>
            </a:r>
            <a:r>
              <a:rPr lang="pt-BR" sz="3600" b="1" dirty="0">
                <a:solidFill>
                  <a:srgbClr val="FF0000"/>
                </a:solidFill>
              </a:rPr>
              <a:t> </a:t>
            </a:r>
            <a:r>
              <a:rPr lang="pt-BR" sz="3600" b="1" dirty="0" err="1">
                <a:solidFill>
                  <a:srgbClr val="FF0000"/>
                </a:solidFill>
              </a:rPr>
              <a:t>large</a:t>
            </a:r>
            <a:r>
              <a:rPr lang="pt-BR" sz="3600" b="1" dirty="0">
                <a:solidFill>
                  <a:srgbClr val="FF0000"/>
                </a:solidFill>
              </a:rPr>
              <a:t> </a:t>
            </a:r>
            <a:r>
              <a:rPr lang="pt-BR" sz="3600" b="1" dirty="0" err="1">
                <a:solidFill>
                  <a:srgbClr val="FF0000"/>
                </a:solidFill>
              </a:rPr>
              <a:t>effects</a:t>
            </a:r>
            <a:endParaRPr lang="pt-BR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9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2283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646114"/>
            <a:ext cx="6624638" cy="572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CaixaDeTexto 3"/>
          <p:cNvSpPr txBox="1">
            <a:spLocks noChangeArrowheads="1"/>
          </p:cNvSpPr>
          <p:nvPr/>
        </p:nvSpPr>
        <p:spPr bwMode="auto">
          <a:xfrm>
            <a:off x="2430464" y="401635"/>
            <a:ext cx="57467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3600">
              <a:solidFill>
                <a:srgbClr val="FFFFFF"/>
              </a:solidFill>
            </a:endParaRPr>
          </a:p>
        </p:txBody>
      </p:sp>
      <p:sp>
        <p:nvSpPr>
          <p:cNvPr id="228357" name="CaixaDeTexto 4"/>
          <p:cNvSpPr txBox="1">
            <a:spLocks noChangeArrowheads="1"/>
          </p:cNvSpPr>
          <p:nvPr/>
        </p:nvSpPr>
        <p:spPr bwMode="auto">
          <a:xfrm>
            <a:off x="5988050" y="6383338"/>
            <a:ext cx="4679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000">
                <a:solidFill>
                  <a:srgbClr val="002060"/>
                </a:solidFill>
              </a:rPr>
              <a:t>Ottman et al. 2014</a:t>
            </a:r>
          </a:p>
        </p:txBody>
      </p:sp>
      <p:sp>
        <p:nvSpPr>
          <p:cNvPr id="2" name="Elipse 1"/>
          <p:cNvSpPr>
            <a:spLocks noChangeArrowheads="1"/>
          </p:cNvSpPr>
          <p:nvPr/>
        </p:nvSpPr>
        <p:spPr bwMode="auto">
          <a:xfrm>
            <a:off x="1919288" y="1125538"/>
            <a:ext cx="7129462" cy="12239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3600">
              <a:solidFill>
                <a:srgbClr val="FFFFFF"/>
              </a:solidFill>
            </a:endParaRPr>
          </a:p>
        </p:txBody>
      </p:sp>
      <p:sp>
        <p:nvSpPr>
          <p:cNvPr id="3" name="Elipse 2"/>
          <p:cNvSpPr>
            <a:spLocks noChangeArrowheads="1"/>
          </p:cNvSpPr>
          <p:nvPr/>
        </p:nvSpPr>
        <p:spPr bwMode="auto">
          <a:xfrm>
            <a:off x="2063750" y="2060576"/>
            <a:ext cx="6769100" cy="9366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36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" y="250136"/>
            <a:ext cx="10515600" cy="20189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5" y="2778977"/>
            <a:ext cx="5737761" cy="3231311"/>
          </a:xfrm>
          <a:prstGeom prst="rect">
            <a:avLst/>
          </a:prstGeom>
          <a:effectLst>
            <a:outerShdw blurRad="469900" dist="50800" dir="5400000" algn="ctr" rotWithShape="0">
              <a:schemeClr val="tx1"/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67" y="2247898"/>
            <a:ext cx="10058400" cy="4378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6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60B1-A519-E34E-B911-CCE0CC98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3201"/>
            <a:ext cx="5716285" cy="26539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Nuno,</a:t>
            </a:r>
            <a:br>
              <a:rPr lang="en-US" sz="4800" dirty="0"/>
            </a:br>
            <a:r>
              <a:rPr lang="en-US" sz="4800" dirty="0"/>
              <a:t>Happy Birthday!!!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C9B1696-01ED-8343-B00B-05E69CB50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" r="-2" b="-2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022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Prognostic Markers in ALS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80656"/>
            <a:ext cx="10515600" cy="3041276"/>
          </a:xfrm>
          <a:effectLst>
            <a:outerShdw blurRad="520700" dist="50800" dir="5400000" algn="ctr" rotWithShape="0">
              <a:schemeClr val="tx1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87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1049"/>
            <a:ext cx="8570111" cy="5111494"/>
          </a:xfrm>
          <a:effectLst>
            <a:outerShdw blurRad="7874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42613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80918"/>
            <a:ext cx="10515600" cy="1325563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38200" y="1417638"/>
            <a:ext cx="10515600" cy="503569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50000"/>
            </a:pPr>
            <a:r>
              <a:rPr lang="en-US" dirty="0"/>
              <a:t>We assessed 74 patients with MTLE who were responsive to antiepileptic drug (AED) therapy and 163 patients refractory to drug therapy. </a:t>
            </a:r>
          </a:p>
          <a:p>
            <a:pPr>
              <a:buClr>
                <a:schemeClr val="tx1"/>
              </a:buClr>
              <a:buSzPct val="150000"/>
            </a:pPr>
            <a:r>
              <a:rPr lang="en-US" dirty="0"/>
              <a:t>We genotyped 119 SNPs within the </a:t>
            </a:r>
            <a:r>
              <a:rPr lang="en-US" i="1" dirty="0"/>
              <a:t>ABCB1</a:t>
            </a:r>
            <a:r>
              <a:rPr lang="en-US" dirty="0"/>
              <a:t>, </a:t>
            </a:r>
            <a:r>
              <a:rPr lang="en-US" i="1" dirty="0"/>
              <a:t>ABCC2</a:t>
            </a:r>
            <a:r>
              <a:rPr lang="en-US" dirty="0"/>
              <a:t>, </a:t>
            </a:r>
            <a:r>
              <a:rPr lang="en-US" i="1" dirty="0"/>
              <a:t>CYP1A1</a:t>
            </a:r>
            <a:r>
              <a:rPr lang="en-US" dirty="0"/>
              <a:t>, </a:t>
            </a:r>
            <a:r>
              <a:rPr lang="en-US" i="1" dirty="0"/>
              <a:t>CYP1A2</a:t>
            </a:r>
            <a:r>
              <a:rPr lang="en-US" dirty="0"/>
              <a:t>, </a:t>
            </a:r>
            <a:r>
              <a:rPr lang="en-US" i="1" dirty="0"/>
              <a:t>CYP1B1</a:t>
            </a:r>
            <a:r>
              <a:rPr lang="en-US" dirty="0"/>
              <a:t>, </a:t>
            </a:r>
            <a:r>
              <a:rPr lang="en-US" i="1" dirty="0"/>
              <a:t>CYP2C9</a:t>
            </a:r>
            <a:r>
              <a:rPr lang="en-US" dirty="0"/>
              <a:t>, </a:t>
            </a:r>
            <a:r>
              <a:rPr lang="en-US" i="1" dirty="0"/>
              <a:t>CYP2C19</a:t>
            </a:r>
            <a:r>
              <a:rPr lang="en-US" dirty="0"/>
              <a:t>, </a:t>
            </a:r>
            <a:r>
              <a:rPr lang="en-US" i="1" dirty="0"/>
              <a:t>CYP2D6</a:t>
            </a:r>
            <a:r>
              <a:rPr lang="en-US" dirty="0"/>
              <a:t>, </a:t>
            </a:r>
            <a:r>
              <a:rPr lang="en-US" i="1" dirty="0"/>
              <a:t>CYP2E1</a:t>
            </a:r>
            <a:r>
              <a:rPr lang="en-US" dirty="0"/>
              <a:t>, </a:t>
            </a:r>
            <a:r>
              <a:rPr lang="en-US" i="1" dirty="0"/>
              <a:t>CYP3A4</a:t>
            </a:r>
            <a:r>
              <a:rPr lang="en-US" dirty="0"/>
              <a:t>, and </a:t>
            </a:r>
            <a:r>
              <a:rPr lang="en-US" i="1" dirty="0"/>
              <a:t>CYP3A5</a:t>
            </a:r>
            <a:r>
              <a:rPr lang="en-US" dirty="0"/>
              <a:t> genes. </a:t>
            </a:r>
          </a:p>
          <a:p>
            <a:pPr>
              <a:buClr>
                <a:schemeClr val="tx1"/>
              </a:buClr>
              <a:buSzPct val="150000"/>
            </a:pPr>
            <a:r>
              <a:rPr lang="en-US" dirty="0"/>
              <a:t>Scenario 1: clinical variables; Scenario 2: clinical variables + SNPs. </a:t>
            </a:r>
          </a:p>
          <a:p>
            <a:pPr>
              <a:buClr>
                <a:schemeClr val="tx1"/>
              </a:buClr>
              <a:buSzPct val="150000"/>
            </a:pPr>
            <a:r>
              <a:rPr lang="en-US" dirty="0"/>
              <a:t>We used RF+LOOCV to identify the best predictive model;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09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87" y="1199092"/>
            <a:ext cx="7701626" cy="4351338"/>
          </a:xfrm>
          <a:effectLst>
            <a:outerShdw blurRad="6985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19606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60F0F4-9B66-5849-A75E-9DC7B542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CC689-F6B1-104F-8506-AABE5AB97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419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ANOVA-HD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Hamming Distance-based ANOVA</a:t>
            </a:r>
          </a:p>
          <a:p>
            <a:r>
              <a:rPr lang="en-US" dirty="0"/>
              <a:t>For a single site. look across individuals (patients and controls):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Build a table that is TRUE for when a difference between subjects is found: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BF84-FDAA-43B5-A02D-86166F5CE1ED}" type="slidenum">
              <a:rPr lang="de-DE" smtClean="0"/>
              <a:pPr/>
              <a:t>35</a:t>
            </a:fld>
            <a:endParaRPr lang="de-D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689611"/>
              </p:ext>
            </p:extLst>
          </p:nvPr>
        </p:nvGraphicFramePr>
        <p:xfrm>
          <a:off x="2789590" y="2889209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1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ChrA:B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573924"/>
              </p:ext>
            </p:extLst>
          </p:nvPr>
        </p:nvGraphicFramePr>
        <p:xfrm>
          <a:off x="2789590" y="4467735"/>
          <a:ext cx="6096000" cy="222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844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ANOVA-HD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the proportion of TRUE in within (blue and green) and between (red) groups;</a:t>
            </a:r>
          </a:p>
          <a:p>
            <a:pPr lvl="1"/>
            <a:r>
              <a:rPr lang="en-US" dirty="0"/>
              <a:t>Proportion(Patients) = 0%</a:t>
            </a:r>
          </a:p>
          <a:p>
            <a:pPr lvl="1"/>
            <a:r>
              <a:rPr lang="en-US" dirty="0"/>
              <a:t>Proportion(Controls) = 67%</a:t>
            </a:r>
          </a:p>
          <a:p>
            <a:pPr lvl="1"/>
            <a:r>
              <a:rPr lang="en-US" dirty="0"/>
              <a:t>Proportion(Patients. Controls) = 100%</a:t>
            </a:r>
          </a:p>
          <a:p>
            <a:r>
              <a:rPr lang="en-US" dirty="0"/>
              <a:t>Observe that (100% - 67%) + (100% - 0%) &gt; 0</a:t>
            </a:r>
          </a:p>
          <a:p>
            <a:pPr lvl="1"/>
            <a:r>
              <a:rPr lang="en-US" dirty="0"/>
              <a:t>This suggests that this site is associated to the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BF84-FDAA-43B5-A02D-86166F5CE1ED}" type="slidenum">
              <a:rPr lang="de-DE" smtClean="0"/>
              <a:pPr/>
              <a:t>36</a:t>
            </a:fld>
            <a:endParaRPr lang="de-D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603716"/>
              </p:ext>
            </p:extLst>
          </p:nvPr>
        </p:nvGraphicFramePr>
        <p:xfrm>
          <a:off x="3048000" y="1396366"/>
          <a:ext cx="6096000" cy="2225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>
                    <a:solidFill>
                      <a:srgbClr val="D849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>
                    <a:solidFill>
                      <a:srgbClr val="D849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09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ANOVA-HD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052514"/>
          <a:ext cx="8229600" cy="532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BF84-FDAA-43B5-A02D-86166F5CE1ED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295801" y="3140968"/>
            <a:ext cx="2392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regions like this: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Consistently Positive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Contiguous</a:t>
            </a:r>
          </a:p>
        </p:txBody>
      </p:sp>
    </p:spTree>
    <p:extLst>
      <p:ext uri="{BB962C8B-B14F-4D97-AF65-F5344CB8AC3E}">
        <p14:creationId xmlns:p14="http://schemas.microsoft.com/office/powerpoint/2010/main" val="563327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ANOVA-HD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631505" y="1628800"/>
          <a:ext cx="8856987" cy="407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1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0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0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0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0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rank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marker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region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pvalue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chr17.39406552_C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MED1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0.77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chr1.92843223_C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FAM69A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0.0016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chr20.26209108_C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LOC284801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0.0172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chr1.150623935_A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ENSA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0.0003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chr20.3651234_C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ATRN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0.0016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chr12.51191816_G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POU6F1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0.0009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chr8.132813251_G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PHF20L1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0.0012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chr20.3649460_A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ATRN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0.0025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chr18.213592_G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USP14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0.78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0.0005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chr1.33299315_C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ZNF362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0.74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0.0011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BF84-FDAA-43B5-A02D-86166F5CE1ED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057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ANOVA-HD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183"/>
          <a:stretch/>
        </p:blipFill>
        <p:spPr>
          <a:xfrm>
            <a:off x="3737916" y="136525"/>
            <a:ext cx="8898521" cy="63563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BF84-FDAA-43B5-A02D-86166F5CE1ED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68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2943" b="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5288" y="25753"/>
            <a:ext cx="4410719" cy="167660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Current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Medical Practice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5288" y="1803404"/>
            <a:ext cx="4410720" cy="506709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Patient builds history of visits to his physician;</a:t>
            </a:r>
          </a:p>
          <a:p>
            <a:r>
              <a:rPr lang="en-US" sz="2400" dirty="0">
                <a:solidFill>
                  <a:schemeClr val="bg1"/>
                </a:solidFill>
              </a:rPr>
              <a:t>Physician uses vital signs today relative to last visit;</a:t>
            </a:r>
          </a:p>
          <a:p>
            <a:r>
              <a:rPr lang="en-US" sz="2400" dirty="0">
                <a:solidFill>
                  <a:schemeClr val="bg1"/>
                </a:solidFill>
              </a:rPr>
              <a:t>Physician assesses symptoms;</a:t>
            </a:r>
          </a:p>
          <a:p>
            <a:r>
              <a:rPr lang="en-US" sz="2400" dirty="0">
                <a:solidFill>
                  <a:schemeClr val="bg1"/>
                </a:solidFill>
              </a:rPr>
              <a:t>Physician uses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Expert background;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Experience;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Judgment;</a:t>
            </a:r>
          </a:p>
          <a:p>
            <a:r>
              <a:rPr lang="en-US" sz="2400" dirty="0">
                <a:solidFill>
                  <a:schemeClr val="bg1"/>
                </a:solidFill>
              </a:rPr>
              <a:t>Physician diagnoses and prescribes.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68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r="16744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2438400"/>
            <a:ext cx="3990125" cy="3785419"/>
          </a:xfrm>
        </p:spPr>
        <p:txBody>
          <a:bodyPr>
            <a:normAutofit/>
          </a:bodyPr>
          <a:lstStyle/>
          <a:p>
            <a:r>
              <a:rPr lang="en-US" sz="2400" dirty="0"/>
              <a:t>Benilton Carvalho</a:t>
            </a:r>
          </a:p>
          <a:p>
            <a:pPr lvl="1"/>
            <a:r>
              <a:rPr lang="en-US" dirty="0">
                <a:hlinkClick r:id="rId4"/>
              </a:rPr>
              <a:t>benilton@unicamp.br</a:t>
            </a:r>
            <a:endParaRPr lang="en-US" dirty="0"/>
          </a:p>
          <a:p>
            <a:r>
              <a:rPr lang="en-US" sz="2400" dirty="0" err="1"/>
              <a:t>BIPMed</a:t>
            </a:r>
            <a:endParaRPr lang="en-US" sz="2400" dirty="0"/>
          </a:p>
          <a:p>
            <a:pPr lvl="1"/>
            <a:r>
              <a:rPr lang="en-US" dirty="0">
                <a:hlinkClick r:id="rId5"/>
              </a:rPr>
              <a:t>www.bipmed.org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contact@bipmed.org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68" y="5434034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599" y="5010697"/>
            <a:ext cx="3410406" cy="1847303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1189" y="697230"/>
            <a:ext cx="8109622" cy="5479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Genomic Medicine</a:t>
            </a:r>
          </a:p>
        </p:txBody>
      </p:sp>
    </p:spTree>
    <p:extLst>
      <p:ext uri="{BB962C8B-B14F-4D97-AF65-F5344CB8AC3E}">
        <p14:creationId xmlns:p14="http://schemas.microsoft.com/office/powerpoint/2010/main" val="33310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70" y="0"/>
            <a:ext cx="2628860" cy="142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700" y="365125"/>
            <a:ext cx="6769100" cy="1325563"/>
          </a:xfrm>
        </p:spPr>
        <p:txBody>
          <a:bodyPr/>
          <a:lstStyle/>
          <a:p>
            <a:r>
              <a:rPr lang="en-US" b="1" dirty="0"/>
              <a:t>Precision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4700" y="1457325"/>
            <a:ext cx="6769100" cy="5260974"/>
          </a:xfrm>
        </p:spPr>
        <p:txBody>
          <a:bodyPr>
            <a:normAutofit/>
          </a:bodyPr>
          <a:lstStyle/>
          <a:p>
            <a:r>
              <a:rPr lang="en-US" dirty="0"/>
              <a:t>Uses massive data network that aggregates and analyzes information from</a:t>
            </a:r>
          </a:p>
          <a:p>
            <a:pPr lvl="1"/>
            <a:r>
              <a:rPr lang="en-US" dirty="0"/>
              <a:t>huge patient cohorts;</a:t>
            </a:r>
          </a:p>
          <a:p>
            <a:pPr lvl="1"/>
            <a:r>
              <a:rPr lang="en-US" dirty="0"/>
              <a:t>healthy populations;</a:t>
            </a:r>
          </a:p>
          <a:p>
            <a:pPr lvl="1"/>
            <a:r>
              <a:rPr lang="en-US" dirty="0"/>
              <a:t>experimental organisms;</a:t>
            </a:r>
          </a:p>
          <a:p>
            <a:pPr lvl="1"/>
            <a:r>
              <a:rPr lang="en-US" dirty="0"/>
              <a:t>wearables;</a:t>
            </a:r>
          </a:p>
          <a:p>
            <a:r>
              <a:rPr lang="en-US" dirty="0"/>
              <a:t>Reaches towards:</a:t>
            </a:r>
          </a:p>
          <a:p>
            <a:pPr lvl="1"/>
            <a:r>
              <a:rPr lang="en-US" dirty="0"/>
              <a:t>identification variants that cause or contribute;</a:t>
            </a:r>
          </a:p>
          <a:p>
            <a:pPr lvl="1"/>
            <a:r>
              <a:rPr lang="en-US" dirty="0"/>
              <a:t>disease mechanisms;</a:t>
            </a:r>
          </a:p>
          <a:p>
            <a:pPr lvl="1"/>
            <a:r>
              <a:rPr lang="en-US" dirty="0"/>
              <a:t>precise diagnosis;</a:t>
            </a:r>
          </a:p>
          <a:p>
            <a:pPr lvl="1"/>
            <a:r>
              <a:rPr lang="en-US" dirty="0"/>
              <a:t>accurate treatment for each individual.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38200" y="139700"/>
            <a:ext cx="3746500" cy="6578599"/>
            <a:chOff x="7216140" y="469900"/>
            <a:chExt cx="3078480" cy="58521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alphaModFix amt="1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140" y="469900"/>
              <a:ext cx="2926080" cy="58521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540" y="469900"/>
              <a:ext cx="2926080" cy="5852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697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Efforts to characterize genomic profiles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42" y="1505743"/>
            <a:ext cx="4951513" cy="17605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59" y="2478086"/>
            <a:ext cx="6630065" cy="42687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7308679" y="2478086"/>
            <a:ext cx="2723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1000 Genomes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30" y="5434034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1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98" y="1675227"/>
            <a:ext cx="9060204" cy="4394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African Populations in Genomic Studies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58" y="5414595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3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5130"/>
            <a:ext cx="4639055" cy="167660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100" b="1"/>
              <a:t>Brazilian Population</a:t>
            </a:r>
            <a:endParaRPr lang="en-US" sz="41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71462" y="1071557"/>
            <a:ext cx="4657725" cy="4814887"/>
          </a:xfrm>
        </p:spPr>
        <p:txBody>
          <a:bodyPr>
            <a:normAutofit/>
          </a:bodyPr>
          <a:lstStyle/>
          <a:p>
            <a:r>
              <a:rPr lang="en-US" dirty="0"/>
              <a:t>African Population:</a:t>
            </a:r>
          </a:p>
          <a:p>
            <a:pPr lvl="1"/>
            <a:r>
              <a:rPr lang="en-US" sz="2800" dirty="0"/>
              <a:t>Majority Angola</a:t>
            </a:r>
          </a:p>
          <a:p>
            <a:pPr lvl="1"/>
            <a:r>
              <a:rPr lang="en-US" sz="2800" dirty="0"/>
              <a:t>Missing link!</a:t>
            </a:r>
          </a:p>
          <a:p>
            <a:r>
              <a:rPr lang="en-US" dirty="0"/>
              <a:t>Native Population:</a:t>
            </a:r>
          </a:p>
          <a:p>
            <a:pPr lvl="1"/>
            <a:r>
              <a:rPr lang="en-US" sz="2800" dirty="0"/>
              <a:t>Native Indigenous People</a:t>
            </a:r>
          </a:p>
          <a:p>
            <a:pPr lvl="1"/>
            <a:r>
              <a:rPr lang="en-US" sz="2800" dirty="0"/>
              <a:t>We can work on this!</a:t>
            </a:r>
          </a:p>
          <a:p>
            <a:r>
              <a:rPr lang="en-US" dirty="0"/>
              <a:t>European Population:</a:t>
            </a:r>
          </a:p>
          <a:p>
            <a:pPr lvl="1"/>
            <a:r>
              <a:rPr lang="en-US" sz="2800" dirty="0"/>
              <a:t>Majority Portuguese</a:t>
            </a:r>
          </a:p>
          <a:p>
            <a:pPr lvl="1"/>
            <a:r>
              <a:rPr lang="en-US" sz="2800" dirty="0"/>
              <a:t>Collaborations!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30" y="5434034"/>
            <a:ext cx="2628860" cy="14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65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1085</Words>
  <Application>Microsoft Macintosh PowerPoint</Application>
  <PresentationFormat>Widescreen</PresentationFormat>
  <Paragraphs>389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Droid Sans Fallback</vt:lpstr>
      <vt:lpstr>Mangal</vt:lpstr>
      <vt:lpstr>Times New Roman</vt:lpstr>
      <vt:lpstr>Office Theme</vt:lpstr>
      <vt:lpstr>BIPMed Brazilian Initiative on Precision Medicine</vt:lpstr>
      <vt:lpstr>Acknowledgements</vt:lpstr>
      <vt:lpstr>Nuno, Happy Birthday!!! </vt:lpstr>
      <vt:lpstr>Current Medical Practice</vt:lpstr>
      <vt:lpstr>Genomic Medicine</vt:lpstr>
      <vt:lpstr>Precision Medicine</vt:lpstr>
      <vt:lpstr>Efforts to characterize genomic profiles</vt:lpstr>
      <vt:lpstr>African Populations in Genomic Studies</vt:lpstr>
      <vt:lpstr>Brazilian Population</vt:lpstr>
      <vt:lpstr>Brazil – Census 1872</vt:lpstr>
      <vt:lpstr>Brazilian Genomic Landscape</vt:lpstr>
      <vt:lpstr>Brazilian Initiative on Precision Medicine</vt:lpstr>
      <vt:lpstr>Funding</vt:lpstr>
      <vt:lpstr>Aims and Overview</vt:lpstr>
      <vt:lpstr>PowerPoint Presentation</vt:lpstr>
      <vt:lpstr>Challenge</vt:lpstr>
      <vt:lpstr>Aims</vt:lpstr>
      <vt:lpstr>Disease Focus</vt:lpstr>
      <vt:lpstr>Sampling “non-reference” subjects</vt:lpstr>
      <vt:lpstr>PowerPoint Presentation</vt:lpstr>
      <vt:lpstr>Databases</vt:lpstr>
      <vt:lpstr>Data Management – Security – API</vt:lpstr>
      <vt:lpstr>BIPMed Beacon and Beacon Network</vt:lpstr>
      <vt:lpstr>Programmatic Access – Beacon</vt:lpstr>
      <vt:lpstr>Programmatic Access – Beacon</vt:lpstr>
      <vt:lpstr>PowerPoint Presentation</vt:lpstr>
      <vt:lpstr>PowerPoint Presentation</vt:lpstr>
      <vt:lpstr>PowerPoint Presentation</vt:lpstr>
      <vt:lpstr>PowerPoint Presentation</vt:lpstr>
      <vt:lpstr>Prognostic Markers in ALS</vt:lpstr>
      <vt:lpstr>PowerPoint Presentation</vt:lpstr>
      <vt:lpstr>Methods</vt:lpstr>
      <vt:lpstr>PowerPoint Presentation</vt:lpstr>
      <vt:lpstr>Under Development</vt:lpstr>
      <vt:lpstr>ANOVA-HD</vt:lpstr>
      <vt:lpstr>ANOVA-HD</vt:lpstr>
      <vt:lpstr>ANOVA-HD</vt:lpstr>
      <vt:lpstr>ANOVA-HD</vt:lpstr>
      <vt:lpstr>ANOVA-HD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BIPMed Brazilian Initiative on Precision Medicine</dc:title>
  <dc:creator>Benilton de Sá Carvalho</dc:creator>
  <cp:lastModifiedBy>Benilton de Sá Carvalho</cp:lastModifiedBy>
  <cp:revision>1</cp:revision>
  <dcterms:created xsi:type="dcterms:W3CDTF">2018-11-05T20:55:04Z</dcterms:created>
  <dcterms:modified xsi:type="dcterms:W3CDTF">2018-11-05T21:02:23Z</dcterms:modified>
</cp:coreProperties>
</file>