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6" r:id="rId2"/>
    <p:sldId id="282" r:id="rId3"/>
    <p:sldId id="281" r:id="rId4"/>
    <p:sldId id="290" r:id="rId5"/>
    <p:sldId id="284" r:id="rId6"/>
    <p:sldId id="285" r:id="rId7"/>
    <p:sldId id="286" r:id="rId8"/>
    <p:sldId id="287" r:id="rId9"/>
    <p:sldId id="288" r:id="rId10"/>
    <p:sldId id="283" r:id="rId11"/>
    <p:sldId id="289" r:id="rId12"/>
    <p:sldId id="329" r:id="rId13"/>
    <p:sldId id="259" r:id="rId14"/>
    <p:sldId id="260" r:id="rId15"/>
    <p:sldId id="261" r:id="rId16"/>
    <p:sldId id="262" r:id="rId17"/>
    <p:sldId id="269" r:id="rId18"/>
    <p:sldId id="270" r:id="rId19"/>
    <p:sldId id="271" r:id="rId20"/>
    <p:sldId id="292" r:id="rId21"/>
    <p:sldId id="291" r:id="rId22"/>
    <p:sldId id="293" r:id="rId23"/>
    <p:sldId id="294" r:id="rId24"/>
    <p:sldId id="295" r:id="rId25"/>
    <p:sldId id="296" r:id="rId26"/>
    <p:sldId id="298" r:id="rId27"/>
    <p:sldId id="299" r:id="rId28"/>
    <p:sldId id="300" r:id="rId29"/>
    <p:sldId id="301" r:id="rId30"/>
    <p:sldId id="302" r:id="rId31"/>
    <p:sldId id="306" r:id="rId32"/>
    <p:sldId id="307" r:id="rId33"/>
    <p:sldId id="308" r:id="rId34"/>
    <p:sldId id="309" r:id="rId35"/>
    <p:sldId id="310" r:id="rId36"/>
    <p:sldId id="311" r:id="rId37"/>
    <p:sldId id="312" r:id="rId38"/>
    <p:sldId id="314" r:id="rId39"/>
    <p:sldId id="315" r:id="rId40"/>
    <p:sldId id="316" r:id="rId41"/>
    <p:sldId id="317" r:id="rId42"/>
    <p:sldId id="318" r:id="rId43"/>
    <p:sldId id="320" r:id="rId44"/>
    <p:sldId id="321" r:id="rId45"/>
    <p:sldId id="323" r:id="rId46"/>
    <p:sldId id="324" r:id="rId47"/>
    <p:sldId id="328" r:id="rId48"/>
    <p:sldId id="278" r:id="rId49"/>
    <p:sldId id="279" r:id="rId50"/>
    <p:sldId id="280" r:id="rId51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13"/>
  </p:normalViewPr>
  <p:slideViewPr>
    <p:cSldViewPr snapToGrid="0" snapToObjects="1">
      <p:cViewPr varScale="1">
        <p:scale>
          <a:sx n="119" d="100"/>
          <a:sy n="119" d="100"/>
        </p:scale>
        <p:origin x="14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jpg"/><Relationship Id="rId5" Type="http://schemas.openxmlformats.org/officeDocument/2006/relationships/image" Target="../media/image37.png"/><Relationship Id="rId1" Type="http://schemas.openxmlformats.org/officeDocument/2006/relationships/image" Target="../media/image33.jpg"/><Relationship Id="rId2" Type="http://schemas.openxmlformats.org/officeDocument/2006/relationships/image" Target="../media/image34.jp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3.jp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.jp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6.jp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jpg"/><Relationship Id="rId5" Type="http://schemas.openxmlformats.org/officeDocument/2006/relationships/image" Target="../media/image37.png"/><Relationship Id="rId1" Type="http://schemas.openxmlformats.org/officeDocument/2006/relationships/image" Target="../media/image33.jpg"/><Relationship Id="rId2" Type="http://schemas.openxmlformats.org/officeDocument/2006/relationships/image" Target="../media/image34.jp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3.jp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.jp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6.jp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23EB33-4F95-B149-873D-D6570942F322}" type="doc">
      <dgm:prSet loTypeId="urn:microsoft.com/office/officeart/2005/8/layout/vList3" loCatId="list" qsTypeId="urn:microsoft.com/office/officeart/2005/8/quickstyle/simple4" qsCatId="simple" csTypeId="urn:microsoft.com/office/officeart/2005/8/colors/colorful1" csCatId="colorful" phldr="1"/>
      <dgm:spPr/>
    </dgm:pt>
    <dgm:pt modelId="{338646A8-65BB-5B40-85CD-B3BF59C0DD96}">
      <dgm:prSet phldrT="[Text]"/>
      <dgm:spPr/>
      <dgm:t>
        <a:bodyPr/>
        <a:lstStyle/>
        <a:p>
          <a:r>
            <a:rPr lang="en-US" dirty="0" smtClean="0"/>
            <a:t>Satellite Imagery</a:t>
          </a:r>
          <a:endParaRPr lang="en-US" dirty="0"/>
        </a:p>
      </dgm:t>
    </dgm:pt>
    <dgm:pt modelId="{2FE05F66-27F2-DD4E-9B32-B098AE11AC8C}" type="parTrans" cxnId="{8853D14A-BA3B-AB48-A177-B05279AA213F}">
      <dgm:prSet/>
      <dgm:spPr/>
      <dgm:t>
        <a:bodyPr/>
        <a:lstStyle/>
        <a:p>
          <a:endParaRPr lang="en-US"/>
        </a:p>
      </dgm:t>
    </dgm:pt>
    <dgm:pt modelId="{97553DAC-B400-1240-A530-AD8C4AE5DD55}" type="sibTrans" cxnId="{8853D14A-BA3B-AB48-A177-B05279AA213F}">
      <dgm:prSet/>
      <dgm:spPr/>
      <dgm:t>
        <a:bodyPr/>
        <a:lstStyle/>
        <a:p>
          <a:endParaRPr lang="en-US"/>
        </a:p>
      </dgm:t>
    </dgm:pt>
    <dgm:pt modelId="{CCB78BF0-1C12-2D4A-A011-4A28C3DEADB1}">
      <dgm:prSet phldrT="[Text]"/>
      <dgm:spPr/>
      <dgm:t>
        <a:bodyPr/>
        <a:lstStyle/>
        <a:p>
          <a:r>
            <a:rPr lang="en-US" dirty="0" smtClean="0"/>
            <a:t>Climatological Data</a:t>
          </a:r>
          <a:endParaRPr lang="en-US" dirty="0"/>
        </a:p>
      </dgm:t>
    </dgm:pt>
    <dgm:pt modelId="{DA05B7E9-9654-1B4D-B0B0-0397A8720B7C}" type="parTrans" cxnId="{66807332-E876-4544-A475-156544279FF0}">
      <dgm:prSet/>
      <dgm:spPr/>
      <dgm:t>
        <a:bodyPr/>
        <a:lstStyle/>
        <a:p>
          <a:endParaRPr lang="en-US"/>
        </a:p>
      </dgm:t>
    </dgm:pt>
    <dgm:pt modelId="{F6363EB3-3469-EA41-9D8D-7C54ECA24A70}" type="sibTrans" cxnId="{66807332-E876-4544-A475-156544279FF0}">
      <dgm:prSet/>
      <dgm:spPr/>
      <dgm:t>
        <a:bodyPr/>
        <a:lstStyle/>
        <a:p>
          <a:endParaRPr lang="en-US"/>
        </a:p>
      </dgm:t>
    </dgm:pt>
    <dgm:pt modelId="{6BF7BA8D-8B0A-074E-81F2-FD85DD355D6D}">
      <dgm:prSet phldrT="[Text]"/>
      <dgm:spPr/>
      <dgm:t>
        <a:bodyPr/>
        <a:lstStyle/>
        <a:p>
          <a:r>
            <a:rPr lang="en-US" dirty="0" smtClean="0"/>
            <a:t>Clinical Surveillance Data </a:t>
          </a:r>
          <a:endParaRPr lang="en-US" dirty="0"/>
        </a:p>
      </dgm:t>
    </dgm:pt>
    <dgm:pt modelId="{8A20CD3C-315C-0340-AAFC-02C3F2DA4543}" type="parTrans" cxnId="{3E0DBC6B-9F7E-1E41-9640-9222BE16FCD6}">
      <dgm:prSet/>
      <dgm:spPr/>
      <dgm:t>
        <a:bodyPr/>
        <a:lstStyle/>
        <a:p>
          <a:endParaRPr lang="en-US"/>
        </a:p>
      </dgm:t>
    </dgm:pt>
    <dgm:pt modelId="{5D25413D-A842-4F41-A8B9-93E9E2CB93D0}" type="sibTrans" cxnId="{3E0DBC6B-9F7E-1E41-9640-9222BE16FCD6}">
      <dgm:prSet/>
      <dgm:spPr/>
      <dgm:t>
        <a:bodyPr/>
        <a:lstStyle/>
        <a:p>
          <a:endParaRPr lang="en-US"/>
        </a:p>
      </dgm:t>
    </dgm:pt>
    <dgm:pt modelId="{8CE372C6-C20C-6F48-A49F-B538877E25D3}">
      <dgm:prSet/>
      <dgm:spPr/>
      <dgm:t>
        <a:bodyPr/>
        <a:lstStyle/>
        <a:p>
          <a:r>
            <a:rPr lang="en-US" dirty="0" smtClean="0"/>
            <a:t>Google Search Queries</a:t>
          </a:r>
          <a:endParaRPr lang="en-US" dirty="0"/>
        </a:p>
      </dgm:t>
    </dgm:pt>
    <dgm:pt modelId="{493C037C-24B9-1746-BF77-98E0FB015CE9}" type="parTrans" cxnId="{FED6C91C-0763-3D4D-98F6-80EFE2DE5B3D}">
      <dgm:prSet/>
      <dgm:spPr/>
      <dgm:t>
        <a:bodyPr/>
        <a:lstStyle/>
        <a:p>
          <a:endParaRPr lang="en-US"/>
        </a:p>
      </dgm:t>
    </dgm:pt>
    <dgm:pt modelId="{03FCEA2C-0385-E04E-A9BA-4D54D945CE33}" type="sibTrans" cxnId="{FED6C91C-0763-3D4D-98F6-80EFE2DE5B3D}">
      <dgm:prSet/>
      <dgm:spPr/>
      <dgm:t>
        <a:bodyPr/>
        <a:lstStyle/>
        <a:p>
          <a:endParaRPr lang="en-US"/>
        </a:p>
      </dgm:t>
    </dgm:pt>
    <dgm:pt modelId="{A4BE4315-143D-1E4F-ACF9-42E849EEF2A4}">
      <dgm:prSet/>
      <dgm:spPr/>
      <dgm:t>
        <a:bodyPr/>
        <a:lstStyle/>
        <a:p>
          <a:r>
            <a:rPr lang="en-US" dirty="0" smtClean="0"/>
            <a:t>Demographic Data</a:t>
          </a:r>
          <a:endParaRPr lang="en-US" dirty="0"/>
        </a:p>
      </dgm:t>
    </dgm:pt>
    <dgm:pt modelId="{9B2ECD35-A9ED-ED48-BB93-578AEC92D8FD}" type="parTrans" cxnId="{DE6972C5-402F-C74C-A7FE-073AF7860367}">
      <dgm:prSet/>
      <dgm:spPr/>
      <dgm:t>
        <a:bodyPr/>
        <a:lstStyle/>
        <a:p>
          <a:endParaRPr lang="en-US"/>
        </a:p>
      </dgm:t>
    </dgm:pt>
    <dgm:pt modelId="{2FE1D61C-3FF3-A144-937D-C025A5F04809}" type="sibTrans" cxnId="{DE6972C5-402F-C74C-A7FE-073AF7860367}">
      <dgm:prSet/>
      <dgm:spPr/>
      <dgm:t>
        <a:bodyPr/>
        <a:lstStyle/>
        <a:p>
          <a:endParaRPr lang="en-US"/>
        </a:p>
      </dgm:t>
    </dgm:pt>
    <dgm:pt modelId="{A47E119B-46B7-CC4C-A74B-AF7FE1E8E635}" type="pres">
      <dgm:prSet presAssocID="{8023EB33-4F95-B149-873D-D6570942F322}" presName="linearFlow" presStyleCnt="0">
        <dgm:presLayoutVars>
          <dgm:dir/>
          <dgm:resizeHandles val="exact"/>
        </dgm:presLayoutVars>
      </dgm:prSet>
      <dgm:spPr/>
    </dgm:pt>
    <dgm:pt modelId="{32F3C98D-2FDB-D947-908E-9894547330EF}" type="pres">
      <dgm:prSet presAssocID="{6BF7BA8D-8B0A-074E-81F2-FD85DD355D6D}" presName="composite" presStyleCnt="0"/>
      <dgm:spPr/>
    </dgm:pt>
    <dgm:pt modelId="{D0B35287-D548-0941-BAD3-F00181B34DA5}" type="pres">
      <dgm:prSet presAssocID="{6BF7BA8D-8B0A-074E-81F2-FD85DD355D6D}" presName="imgShp" presStyleLbl="fgImgPlac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477C6A82-6A06-BD49-B4AF-7472960B5E07}" type="pres">
      <dgm:prSet presAssocID="{6BF7BA8D-8B0A-074E-81F2-FD85DD355D6D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C05D36-770D-9749-B73F-441552A34033}" type="pres">
      <dgm:prSet presAssocID="{5D25413D-A842-4F41-A8B9-93E9E2CB93D0}" presName="spacing" presStyleCnt="0"/>
      <dgm:spPr/>
    </dgm:pt>
    <dgm:pt modelId="{0B2C3470-6E67-4343-B2CC-2C1EC3DBDD55}" type="pres">
      <dgm:prSet presAssocID="{338646A8-65BB-5B40-85CD-B3BF59C0DD96}" presName="composite" presStyleCnt="0"/>
      <dgm:spPr/>
    </dgm:pt>
    <dgm:pt modelId="{B5340E31-C710-8D46-98EE-2BCFBA9A613D}" type="pres">
      <dgm:prSet presAssocID="{338646A8-65BB-5B40-85CD-B3BF59C0DD96}" presName="imgShp" presStyleLbl="fgImgPlace1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DE9D5B76-BD94-9E45-BA76-379A4DF2A259}" type="pres">
      <dgm:prSet presAssocID="{338646A8-65BB-5B40-85CD-B3BF59C0DD96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74EBFD-8F26-6742-9BAF-A765E39869CB}" type="pres">
      <dgm:prSet presAssocID="{97553DAC-B400-1240-A530-AD8C4AE5DD55}" presName="spacing" presStyleCnt="0"/>
      <dgm:spPr/>
    </dgm:pt>
    <dgm:pt modelId="{B1685B32-EE4F-E245-9521-2F433FE0A403}" type="pres">
      <dgm:prSet presAssocID="{CCB78BF0-1C12-2D4A-A011-4A28C3DEADB1}" presName="composite" presStyleCnt="0"/>
      <dgm:spPr/>
    </dgm:pt>
    <dgm:pt modelId="{929A45FE-D4F2-3940-AD2A-557733F1752B}" type="pres">
      <dgm:prSet presAssocID="{CCB78BF0-1C12-2D4A-A011-4A28C3DEADB1}" presName="imgShp" presStyleLbl="fgImgPlac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A0A702BD-2DA8-354A-B1A1-CCB3DFD610B7}" type="pres">
      <dgm:prSet presAssocID="{CCB78BF0-1C12-2D4A-A011-4A28C3DEADB1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DA9E49-0754-444B-BC93-4BFC3594DD33}" type="pres">
      <dgm:prSet presAssocID="{F6363EB3-3469-EA41-9D8D-7C54ECA24A70}" presName="spacing" presStyleCnt="0"/>
      <dgm:spPr/>
    </dgm:pt>
    <dgm:pt modelId="{C8D26564-5E63-1244-8E4C-8C3AA3003F31}" type="pres">
      <dgm:prSet presAssocID="{A4BE4315-143D-1E4F-ACF9-42E849EEF2A4}" presName="composite" presStyleCnt="0"/>
      <dgm:spPr/>
    </dgm:pt>
    <dgm:pt modelId="{DFBC2603-7D65-014B-ABAC-7B585348BB5B}" type="pres">
      <dgm:prSet presAssocID="{A4BE4315-143D-1E4F-ACF9-42E849EEF2A4}" presName="imgShp" presStyleLbl="fgImgPlace1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5000" r="-35000"/>
          </a:stretch>
        </a:blipFill>
      </dgm:spPr>
    </dgm:pt>
    <dgm:pt modelId="{16B29B4B-007E-E84B-8A68-4DBD0A301683}" type="pres">
      <dgm:prSet presAssocID="{A4BE4315-143D-1E4F-ACF9-42E849EEF2A4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F6DCBD-C976-9B4D-8429-18EE1DD7ECD5}" type="pres">
      <dgm:prSet presAssocID="{2FE1D61C-3FF3-A144-937D-C025A5F04809}" presName="spacing" presStyleCnt="0"/>
      <dgm:spPr/>
    </dgm:pt>
    <dgm:pt modelId="{65EC3E5C-9D3A-2649-A5E1-9324A4C7EC47}" type="pres">
      <dgm:prSet presAssocID="{8CE372C6-C20C-6F48-A49F-B538877E25D3}" presName="composite" presStyleCnt="0"/>
      <dgm:spPr/>
    </dgm:pt>
    <dgm:pt modelId="{7AD28866-0E66-1449-B7FF-74BB06B2E409}" type="pres">
      <dgm:prSet presAssocID="{8CE372C6-C20C-6F48-A49F-B538877E25D3}" presName="imgShp" presStyleLbl="fgImgPlace1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310062B5-18A2-A944-83AD-0A160A3723E3}" type="pres">
      <dgm:prSet presAssocID="{8CE372C6-C20C-6F48-A49F-B538877E25D3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2A8E5E7-3626-E047-81C3-EE7230437E86}" type="presOf" srcId="{6BF7BA8D-8B0A-074E-81F2-FD85DD355D6D}" destId="{477C6A82-6A06-BD49-B4AF-7472960B5E07}" srcOrd="0" destOrd="0" presId="urn:microsoft.com/office/officeart/2005/8/layout/vList3"/>
    <dgm:cxn modelId="{C42818DD-D942-B24A-A305-CEACEA750420}" type="presOf" srcId="{CCB78BF0-1C12-2D4A-A011-4A28C3DEADB1}" destId="{A0A702BD-2DA8-354A-B1A1-CCB3DFD610B7}" srcOrd="0" destOrd="0" presId="urn:microsoft.com/office/officeart/2005/8/layout/vList3"/>
    <dgm:cxn modelId="{7A01AD54-D37B-5945-BF71-2BFE66E8EC61}" type="presOf" srcId="{338646A8-65BB-5B40-85CD-B3BF59C0DD96}" destId="{DE9D5B76-BD94-9E45-BA76-379A4DF2A259}" srcOrd="0" destOrd="0" presId="urn:microsoft.com/office/officeart/2005/8/layout/vList3"/>
    <dgm:cxn modelId="{3E0DBC6B-9F7E-1E41-9640-9222BE16FCD6}" srcId="{8023EB33-4F95-B149-873D-D6570942F322}" destId="{6BF7BA8D-8B0A-074E-81F2-FD85DD355D6D}" srcOrd="0" destOrd="0" parTransId="{8A20CD3C-315C-0340-AAFC-02C3F2DA4543}" sibTransId="{5D25413D-A842-4F41-A8B9-93E9E2CB93D0}"/>
    <dgm:cxn modelId="{8853D14A-BA3B-AB48-A177-B05279AA213F}" srcId="{8023EB33-4F95-B149-873D-D6570942F322}" destId="{338646A8-65BB-5B40-85CD-B3BF59C0DD96}" srcOrd="1" destOrd="0" parTransId="{2FE05F66-27F2-DD4E-9B32-B098AE11AC8C}" sibTransId="{97553DAC-B400-1240-A530-AD8C4AE5DD55}"/>
    <dgm:cxn modelId="{325F6D30-F067-9C47-904A-3CE2ED918BC1}" type="presOf" srcId="{A4BE4315-143D-1E4F-ACF9-42E849EEF2A4}" destId="{16B29B4B-007E-E84B-8A68-4DBD0A301683}" srcOrd="0" destOrd="0" presId="urn:microsoft.com/office/officeart/2005/8/layout/vList3"/>
    <dgm:cxn modelId="{DE6972C5-402F-C74C-A7FE-073AF7860367}" srcId="{8023EB33-4F95-B149-873D-D6570942F322}" destId="{A4BE4315-143D-1E4F-ACF9-42E849EEF2A4}" srcOrd="3" destOrd="0" parTransId="{9B2ECD35-A9ED-ED48-BB93-578AEC92D8FD}" sibTransId="{2FE1D61C-3FF3-A144-937D-C025A5F04809}"/>
    <dgm:cxn modelId="{66807332-E876-4544-A475-156544279FF0}" srcId="{8023EB33-4F95-B149-873D-D6570942F322}" destId="{CCB78BF0-1C12-2D4A-A011-4A28C3DEADB1}" srcOrd="2" destOrd="0" parTransId="{DA05B7E9-9654-1B4D-B0B0-0397A8720B7C}" sibTransId="{F6363EB3-3469-EA41-9D8D-7C54ECA24A70}"/>
    <dgm:cxn modelId="{DCF52F5C-3ABD-064F-B1D5-589BE4CB4441}" type="presOf" srcId="{8CE372C6-C20C-6F48-A49F-B538877E25D3}" destId="{310062B5-18A2-A944-83AD-0A160A3723E3}" srcOrd="0" destOrd="0" presId="urn:microsoft.com/office/officeart/2005/8/layout/vList3"/>
    <dgm:cxn modelId="{DE6949A5-F0A8-B243-996E-228A7C06092E}" type="presOf" srcId="{8023EB33-4F95-B149-873D-D6570942F322}" destId="{A47E119B-46B7-CC4C-A74B-AF7FE1E8E635}" srcOrd="0" destOrd="0" presId="urn:microsoft.com/office/officeart/2005/8/layout/vList3"/>
    <dgm:cxn modelId="{FED6C91C-0763-3D4D-98F6-80EFE2DE5B3D}" srcId="{8023EB33-4F95-B149-873D-D6570942F322}" destId="{8CE372C6-C20C-6F48-A49F-B538877E25D3}" srcOrd="4" destOrd="0" parTransId="{493C037C-24B9-1746-BF77-98E0FB015CE9}" sibTransId="{03FCEA2C-0385-E04E-A9BA-4D54D945CE33}"/>
    <dgm:cxn modelId="{FFE81E78-F8F0-2045-BE80-C3E6DEF09BE1}" type="presParOf" srcId="{A47E119B-46B7-CC4C-A74B-AF7FE1E8E635}" destId="{32F3C98D-2FDB-D947-908E-9894547330EF}" srcOrd="0" destOrd="0" presId="urn:microsoft.com/office/officeart/2005/8/layout/vList3"/>
    <dgm:cxn modelId="{0C90916E-B605-2945-BFBD-C0A86E809ADA}" type="presParOf" srcId="{32F3C98D-2FDB-D947-908E-9894547330EF}" destId="{D0B35287-D548-0941-BAD3-F00181B34DA5}" srcOrd="0" destOrd="0" presId="urn:microsoft.com/office/officeart/2005/8/layout/vList3"/>
    <dgm:cxn modelId="{DC591E78-A2F4-2B4A-BF7B-3CCE4DF166B8}" type="presParOf" srcId="{32F3C98D-2FDB-D947-908E-9894547330EF}" destId="{477C6A82-6A06-BD49-B4AF-7472960B5E07}" srcOrd="1" destOrd="0" presId="urn:microsoft.com/office/officeart/2005/8/layout/vList3"/>
    <dgm:cxn modelId="{E320A0AE-6C67-334A-BCEE-1AAD15AD34C4}" type="presParOf" srcId="{A47E119B-46B7-CC4C-A74B-AF7FE1E8E635}" destId="{F4C05D36-770D-9749-B73F-441552A34033}" srcOrd="1" destOrd="0" presId="urn:microsoft.com/office/officeart/2005/8/layout/vList3"/>
    <dgm:cxn modelId="{BE23CB6E-5631-5E46-85D8-75108C4B38B3}" type="presParOf" srcId="{A47E119B-46B7-CC4C-A74B-AF7FE1E8E635}" destId="{0B2C3470-6E67-4343-B2CC-2C1EC3DBDD55}" srcOrd="2" destOrd="0" presId="urn:microsoft.com/office/officeart/2005/8/layout/vList3"/>
    <dgm:cxn modelId="{44C6636F-D99C-4047-B3B4-64E67CF2D695}" type="presParOf" srcId="{0B2C3470-6E67-4343-B2CC-2C1EC3DBDD55}" destId="{B5340E31-C710-8D46-98EE-2BCFBA9A613D}" srcOrd="0" destOrd="0" presId="urn:microsoft.com/office/officeart/2005/8/layout/vList3"/>
    <dgm:cxn modelId="{4F8877C4-AD2F-1342-BD7C-6CCC8D6DFBA4}" type="presParOf" srcId="{0B2C3470-6E67-4343-B2CC-2C1EC3DBDD55}" destId="{DE9D5B76-BD94-9E45-BA76-379A4DF2A259}" srcOrd="1" destOrd="0" presId="urn:microsoft.com/office/officeart/2005/8/layout/vList3"/>
    <dgm:cxn modelId="{2D3C6943-F500-BC48-B8B3-C733B8A6D911}" type="presParOf" srcId="{A47E119B-46B7-CC4C-A74B-AF7FE1E8E635}" destId="{0F74EBFD-8F26-6742-9BAF-A765E39869CB}" srcOrd="3" destOrd="0" presId="urn:microsoft.com/office/officeart/2005/8/layout/vList3"/>
    <dgm:cxn modelId="{AEA17CD5-8A5A-7D40-995C-DCAF5ED70112}" type="presParOf" srcId="{A47E119B-46B7-CC4C-A74B-AF7FE1E8E635}" destId="{B1685B32-EE4F-E245-9521-2F433FE0A403}" srcOrd="4" destOrd="0" presId="urn:microsoft.com/office/officeart/2005/8/layout/vList3"/>
    <dgm:cxn modelId="{AD990671-543E-6347-94A9-661A6B6A0CC3}" type="presParOf" srcId="{B1685B32-EE4F-E245-9521-2F433FE0A403}" destId="{929A45FE-D4F2-3940-AD2A-557733F1752B}" srcOrd="0" destOrd="0" presId="urn:microsoft.com/office/officeart/2005/8/layout/vList3"/>
    <dgm:cxn modelId="{969F2824-261D-8C44-8D1B-0A4BDEF964FB}" type="presParOf" srcId="{B1685B32-EE4F-E245-9521-2F433FE0A403}" destId="{A0A702BD-2DA8-354A-B1A1-CCB3DFD610B7}" srcOrd="1" destOrd="0" presId="urn:microsoft.com/office/officeart/2005/8/layout/vList3"/>
    <dgm:cxn modelId="{EF99AFAB-7268-3548-A25B-6F82A87C2F0F}" type="presParOf" srcId="{A47E119B-46B7-CC4C-A74B-AF7FE1E8E635}" destId="{85DA9E49-0754-444B-BC93-4BFC3594DD33}" srcOrd="5" destOrd="0" presId="urn:microsoft.com/office/officeart/2005/8/layout/vList3"/>
    <dgm:cxn modelId="{6FE1C59A-475D-264E-8297-01074EB42EB0}" type="presParOf" srcId="{A47E119B-46B7-CC4C-A74B-AF7FE1E8E635}" destId="{C8D26564-5E63-1244-8E4C-8C3AA3003F31}" srcOrd="6" destOrd="0" presId="urn:microsoft.com/office/officeart/2005/8/layout/vList3"/>
    <dgm:cxn modelId="{F609DD07-2477-8140-ABB1-56769A2CD4CB}" type="presParOf" srcId="{C8D26564-5E63-1244-8E4C-8C3AA3003F31}" destId="{DFBC2603-7D65-014B-ABAC-7B585348BB5B}" srcOrd="0" destOrd="0" presId="urn:microsoft.com/office/officeart/2005/8/layout/vList3"/>
    <dgm:cxn modelId="{A82E956F-51F9-EA43-AA43-12751ECA22CD}" type="presParOf" srcId="{C8D26564-5E63-1244-8E4C-8C3AA3003F31}" destId="{16B29B4B-007E-E84B-8A68-4DBD0A301683}" srcOrd="1" destOrd="0" presId="urn:microsoft.com/office/officeart/2005/8/layout/vList3"/>
    <dgm:cxn modelId="{0042BC07-8E23-804C-9D86-0F5C10CA76E5}" type="presParOf" srcId="{A47E119B-46B7-CC4C-A74B-AF7FE1E8E635}" destId="{3CF6DCBD-C976-9B4D-8429-18EE1DD7ECD5}" srcOrd="7" destOrd="0" presId="urn:microsoft.com/office/officeart/2005/8/layout/vList3"/>
    <dgm:cxn modelId="{E4BB5DE9-6825-6542-8CFB-02C595BFF8EA}" type="presParOf" srcId="{A47E119B-46B7-CC4C-A74B-AF7FE1E8E635}" destId="{65EC3E5C-9D3A-2649-A5E1-9324A4C7EC47}" srcOrd="8" destOrd="0" presId="urn:microsoft.com/office/officeart/2005/8/layout/vList3"/>
    <dgm:cxn modelId="{7515C485-8ACA-2646-8D6F-AA3F1975F74F}" type="presParOf" srcId="{65EC3E5C-9D3A-2649-A5E1-9324A4C7EC47}" destId="{7AD28866-0E66-1449-B7FF-74BB06B2E409}" srcOrd="0" destOrd="0" presId="urn:microsoft.com/office/officeart/2005/8/layout/vList3"/>
    <dgm:cxn modelId="{8F5A6275-E289-5044-A6D7-67AAACFEA4D3}" type="presParOf" srcId="{65EC3E5C-9D3A-2649-A5E1-9324A4C7EC47}" destId="{310062B5-18A2-A944-83AD-0A160A3723E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023EB33-4F95-B149-873D-D6570942F322}" type="doc">
      <dgm:prSet loTypeId="urn:microsoft.com/office/officeart/2005/8/layout/vList3" loCatId="list" qsTypeId="urn:microsoft.com/office/officeart/2005/8/quickstyle/simple4" qsCatId="simple" csTypeId="urn:microsoft.com/office/officeart/2005/8/colors/colorful1" csCatId="colorful" phldr="1"/>
      <dgm:spPr/>
    </dgm:pt>
    <dgm:pt modelId="{6BF7BA8D-8B0A-074E-81F2-FD85DD355D6D}">
      <dgm:prSet phldrT="[Text]"/>
      <dgm:spPr>
        <a:solidFill>
          <a:srgbClr val="C00000"/>
        </a:solidFill>
      </dgm:spPr>
      <dgm:t>
        <a:bodyPr/>
        <a:lstStyle/>
        <a:p>
          <a:r>
            <a:rPr lang="en-US" dirty="0" smtClean="0">
              <a:latin typeface="Century Gothic" charset="0"/>
              <a:ea typeface="Century Gothic" charset="0"/>
              <a:cs typeface="Century Gothic" charset="0"/>
            </a:rPr>
            <a:t>Clinical Surveillance Data </a:t>
          </a:r>
          <a:endParaRPr lang="en-US" dirty="0">
            <a:latin typeface="Century Gothic" charset="0"/>
            <a:ea typeface="Century Gothic" charset="0"/>
            <a:cs typeface="Century Gothic" charset="0"/>
          </a:endParaRPr>
        </a:p>
      </dgm:t>
    </dgm:pt>
    <dgm:pt modelId="{8A20CD3C-315C-0340-AAFC-02C3F2DA4543}" type="parTrans" cxnId="{3E0DBC6B-9F7E-1E41-9640-9222BE16FCD6}">
      <dgm:prSet/>
      <dgm:spPr/>
      <dgm:t>
        <a:bodyPr/>
        <a:lstStyle/>
        <a:p>
          <a:endParaRPr lang="en-US"/>
        </a:p>
      </dgm:t>
    </dgm:pt>
    <dgm:pt modelId="{5D25413D-A842-4F41-A8B9-93E9E2CB93D0}" type="sibTrans" cxnId="{3E0DBC6B-9F7E-1E41-9640-9222BE16FCD6}">
      <dgm:prSet/>
      <dgm:spPr/>
      <dgm:t>
        <a:bodyPr/>
        <a:lstStyle/>
        <a:p>
          <a:endParaRPr lang="en-US"/>
        </a:p>
      </dgm:t>
    </dgm:pt>
    <dgm:pt modelId="{A47E119B-46B7-CC4C-A74B-AF7FE1E8E635}" type="pres">
      <dgm:prSet presAssocID="{8023EB33-4F95-B149-873D-D6570942F322}" presName="linearFlow" presStyleCnt="0">
        <dgm:presLayoutVars>
          <dgm:dir/>
          <dgm:resizeHandles val="exact"/>
        </dgm:presLayoutVars>
      </dgm:prSet>
      <dgm:spPr/>
    </dgm:pt>
    <dgm:pt modelId="{32F3C98D-2FDB-D947-908E-9894547330EF}" type="pres">
      <dgm:prSet presAssocID="{6BF7BA8D-8B0A-074E-81F2-FD85DD355D6D}" presName="composite" presStyleCnt="0"/>
      <dgm:spPr/>
    </dgm:pt>
    <dgm:pt modelId="{D0B35287-D548-0941-BAD3-F00181B34DA5}" type="pres">
      <dgm:prSet presAssocID="{6BF7BA8D-8B0A-074E-81F2-FD85DD355D6D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477C6A82-6A06-BD49-B4AF-7472960B5E07}" type="pres">
      <dgm:prSet presAssocID="{6BF7BA8D-8B0A-074E-81F2-FD85DD355D6D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E0DBC6B-9F7E-1E41-9640-9222BE16FCD6}" srcId="{8023EB33-4F95-B149-873D-D6570942F322}" destId="{6BF7BA8D-8B0A-074E-81F2-FD85DD355D6D}" srcOrd="0" destOrd="0" parTransId="{8A20CD3C-315C-0340-AAFC-02C3F2DA4543}" sibTransId="{5D25413D-A842-4F41-A8B9-93E9E2CB93D0}"/>
    <dgm:cxn modelId="{FC859B15-9D16-7B4B-86E9-0E9EB12B04C1}" type="presOf" srcId="{8023EB33-4F95-B149-873D-D6570942F322}" destId="{A47E119B-46B7-CC4C-A74B-AF7FE1E8E635}" srcOrd="0" destOrd="0" presId="urn:microsoft.com/office/officeart/2005/8/layout/vList3"/>
    <dgm:cxn modelId="{66340EA4-BEB5-0F46-93EA-129F38BB2C08}" type="presOf" srcId="{6BF7BA8D-8B0A-074E-81F2-FD85DD355D6D}" destId="{477C6A82-6A06-BD49-B4AF-7472960B5E07}" srcOrd="0" destOrd="0" presId="urn:microsoft.com/office/officeart/2005/8/layout/vList3"/>
    <dgm:cxn modelId="{16E87882-7E53-B443-91D8-12E88642081F}" type="presParOf" srcId="{A47E119B-46B7-CC4C-A74B-AF7FE1E8E635}" destId="{32F3C98D-2FDB-D947-908E-9894547330EF}" srcOrd="0" destOrd="0" presId="urn:microsoft.com/office/officeart/2005/8/layout/vList3"/>
    <dgm:cxn modelId="{FFCA5B1F-6A01-1844-8896-A975822B2FE5}" type="presParOf" srcId="{32F3C98D-2FDB-D947-908E-9894547330EF}" destId="{D0B35287-D548-0941-BAD3-F00181B34DA5}" srcOrd="0" destOrd="0" presId="urn:microsoft.com/office/officeart/2005/8/layout/vList3"/>
    <dgm:cxn modelId="{DEF259E9-F583-2B48-BEF7-5E0D02AFB351}" type="presParOf" srcId="{32F3C98D-2FDB-D947-908E-9894547330EF}" destId="{477C6A82-6A06-BD49-B4AF-7472960B5E0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023EB33-4F95-B149-873D-D6570942F322}" type="doc">
      <dgm:prSet loTypeId="urn:microsoft.com/office/officeart/2005/8/layout/vList3" loCatId="list" qsTypeId="urn:microsoft.com/office/officeart/2005/8/quickstyle/simple1" qsCatId="simple" csTypeId="urn:microsoft.com/office/officeart/2005/8/colors/colorful2" csCatId="colorful" phldr="1"/>
      <dgm:spPr/>
    </dgm:pt>
    <dgm:pt modelId="{338646A8-65BB-5B40-85CD-B3BF59C0DD96}">
      <dgm:prSet phldrT="[Text]"/>
      <dgm:spPr>
        <a:solidFill>
          <a:schemeClr val="accent3"/>
        </a:solidFill>
      </dgm:spPr>
      <dgm:t>
        <a:bodyPr/>
        <a:lstStyle/>
        <a:p>
          <a:r>
            <a:rPr lang="en-US" dirty="0" smtClean="0">
              <a:latin typeface="Century Gothic" charset="0"/>
              <a:ea typeface="Century Gothic" charset="0"/>
              <a:cs typeface="Century Gothic" charset="0"/>
            </a:rPr>
            <a:t>Satellite Imagery</a:t>
          </a:r>
          <a:endParaRPr lang="en-US" dirty="0">
            <a:latin typeface="Century Gothic" charset="0"/>
            <a:ea typeface="Century Gothic" charset="0"/>
            <a:cs typeface="Century Gothic" charset="0"/>
          </a:endParaRPr>
        </a:p>
      </dgm:t>
    </dgm:pt>
    <dgm:pt modelId="{2FE05F66-27F2-DD4E-9B32-B098AE11AC8C}" type="parTrans" cxnId="{8853D14A-BA3B-AB48-A177-B05279AA213F}">
      <dgm:prSet/>
      <dgm:spPr/>
      <dgm:t>
        <a:bodyPr/>
        <a:lstStyle/>
        <a:p>
          <a:endParaRPr lang="en-US"/>
        </a:p>
      </dgm:t>
    </dgm:pt>
    <dgm:pt modelId="{97553DAC-B400-1240-A530-AD8C4AE5DD55}" type="sibTrans" cxnId="{8853D14A-BA3B-AB48-A177-B05279AA213F}">
      <dgm:prSet/>
      <dgm:spPr/>
      <dgm:t>
        <a:bodyPr/>
        <a:lstStyle/>
        <a:p>
          <a:endParaRPr lang="en-US"/>
        </a:p>
      </dgm:t>
    </dgm:pt>
    <dgm:pt modelId="{A47E119B-46B7-CC4C-A74B-AF7FE1E8E635}" type="pres">
      <dgm:prSet presAssocID="{8023EB33-4F95-B149-873D-D6570942F322}" presName="linearFlow" presStyleCnt="0">
        <dgm:presLayoutVars>
          <dgm:dir/>
          <dgm:resizeHandles val="exact"/>
        </dgm:presLayoutVars>
      </dgm:prSet>
      <dgm:spPr/>
    </dgm:pt>
    <dgm:pt modelId="{0B2C3470-6E67-4343-B2CC-2C1EC3DBDD55}" type="pres">
      <dgm:prSet presAssocID="{338646A8-65BB-5B40-85CD-B3BF59C0DD96}" presName="composite" presStyleCnt="0"/>
      <dgm:spPr/>
    </dgm:pt>
    <dgm:pt modelId="{B5340E31-C710-8D46-98EE-2BCFBA9A613D}" type="pres">
      <dgm:prSet presAssocID="{338646A8-65BB-5B40-85CD-B3BF59C0DD96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DE9D5B76-BD94-9E45-BA76-379A4DF2A259}" type="pres">
      <dgm:prSet presAssocID="{338646A8-65BB-5B40-85CD-B3BF59C0DD96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F18060A-5CE0-7F42-88D2-58E21D1520A6}" type="presOf" srcId="{8023EB33-4F95-B149-873D-D6570942F322}" destId="{A47E119B-46B7-CC4C-A74B-AF7FE1E8E635}" srcOrd="0" destOrd="0" presId="urn:microsoft.com/office/officeart/2005/8/layout/vList3"/>
    <dgm:cxn modelId="{8853D14A-BA3B-AB48-A177-B05279AA213F}" srcId="{8023EB33-4F95-B149-873D-D6570942F322}" destId="{338646A8-65BB-5B40-85CD-B3BF59C0DD96}" srcOrd="0" destOrd="0" parTransId="{2FE05F66-27F2-DD4E-9B32-B098AE11AC8C}" sibTransId="{97553DAC-B400-1240-A530-AD8C4AE5DD55}"/>
    <dgm:cxn modelId="{8A31E9A1-F9B8-4D4D-BD49-72214348DB15}" type="presOf" srcId="{338646A8-65BB-5B40-85CD-B3BF59C0DD96}" destId="{DE9D5B76-BD94-9E45-BA76-379A4DF2A259}" srcOrd="0" destOrd="0" presId="urn:microsoft.com/office/officeart/2005/8/layout/vList3"/>
    <dgm:cxn modelId="{545DA3C0-DC21-F043-9285-EE1375D2467F}" type="presParOf" srcId="{A47E119B-46B7-CC4C-A74B-AF7FE1E8E635}" destId="{0B2C3470-6E67-4343-B2CC-2C1EC3DBDD55}" srcOrd="0" destOrd="0" presId="urn:microsoft.com/office/officeart/2005/8/layout/vList3"/>
    <dgm:cxn modelId="{626839EC-7A01-C642-99A9-0EEDB3AB680C}" type="presParOf" srcId="{0B2C3470-6E67-4343-B2CC-2C1EC3DBDD55}" destId="{B5340E31-C710-8D46-98EE-2BCFBA9A613D}" srcOrd="0" destOrd="0" presId="urn:microsoft.com/office/officeart/2005/8/layout/vList3"/>
    <dgm:cxn modelId="{7A0454F9-D263-564A-ABFE-8D080BCFB0D9}" type="presParOf" srcId="{0B2C3470-6E67-4343-B2CC-2C1EC3DBDD55}" destId="{DE9D5B76-BD94-9E45-BA76-379A4DF2A25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023EB33-4F95-B149-873D-D6570942F322}" type="doc">
      <dgm:prSet loTypeId="urn:microsoft.com/office/officeart/2005/8/layout/vList3" loCatId="list" qsTypeId="urn:microsoft.com/office/officeart/2005/8/quickstyle/simple4" qsCatId="simple" csTypeId="urn:microsoft.com/office/officeart/2005/8/colors/colorful1" csCatId="colorful" phldr="1"/>
      <dgm:spPr/>
    </dgm:pt>
    <dgm:pt modelId="{CCB78BF0-1C12-2D4A-A011-4A28C3DEADB1}">
      <dgm:prSet phldrT="[Text]"/>
      <dgm:spPr>
        <a:solidFill>
          <a:schemeClr val="accent4"/>
        </a:solidFill>
      </dgm:spPr>
      <dgm:t>
        <a:bodyPr/>
        <a:lstStyle/>
        <a:p>
          <a:r>
            <a:rPr lang="en-US" dirty="0" smtClean="0">
              <a:latin typeface="Century Gothic" charset="0"/>
              <a:ea typeface="Century Gothic" charset="0"/>
              <a:cs typeface="Century Gothic" charset="0"/>
            </a:rPr>
            <a:t>Climatological Data</a:t>
          </a:r>
          <a:endParaRPr lang="en-US" dirty="0">
            <a:latin typeface="Century Gothic" charset="0"/>
            <a:ea typeface="Century Gothic" charset="0"/>
            <a:cs typeface="Century Gothic" charset="0"/>
          </a:endParaRPr>
        </a:p>
      </dgm:t>
    </dgm:pt>
    <dgm:pt modelId="{DA05B7E9-9654-1B4D-B0B0-0397A8720B7C}" type="parTrans" cxnId="{66807332-E876-4544-A475-156544279FF0}">
      <dgm:prSet/>
      <dgm:spPr/>
      <dgm:t>
        <a:bodyPr/>
        <a:lstStyle/>
        <a:p>
          <a:endParaRPr lang="en-US"/>
        </a:p>
      </dgm:t>
    </dgm:pt>
    <dgm:pt modelId="{F6363EB3-3469-EA41-9D8D-7C54ECA24A70}" type="sibTrans" cxnId="{66807332-E876-4544-A475-156544279FF0}">
      <dgm:prSet/>
      <dgm:spPr/>
      <dgm:t>
        <a:bodyPr/>
        <a:lstStyle/>
        <a:p>
          <a:endParaRPr lang="en-US"/>
        </a:p>
      </dgm:t>
    </dgm:pt>
    <dgm:pt modelId="{A47E119B-46B7-CC4C-A74B-AF7FE1E8E635}" type="pres">
      <dgm:prSet presAssocID="{8023EB33-4F95-B149-873D-D6570942F322}" presName="linearFlow" presStyleCnt="0">
        <dgm:presLayoutVars>
          <dgm:dir/>
          <dgm:resizeHandles val="exact"/>
        </dgm:presLayoutVars>
      </dgm:prSet>
      <dgm:spPr/>
    </dgm:pt>
    <dgm:pt modelId="{B1685B32-EE4F-E245-9521-2F433FE0A403}" type="pres">
      <dgm:prSet presAssocID="{CCB78BF0-1C12-2D4A-A011-4A28C3DEADB1}" presName="composite" presStyleCnt="0"/>
      <dgm:spPr/>
    </dgm:pt>
    <dgm:pt modelId="{929A45FE-D4F2-3940-AD2A-557733F1752B}" type="pres">
      <dgm:prSet presAssocID="{CCB78BF0-1C12-2D4A-A011-4A28C3DEADB1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A0A702BD-2DA8-354A-B1A1-CCB3DFD610B7}" type="pres">
      <dgm:prSet presAssocID="{CCB78BF0-1C12-2D4A-A011-4A28C3DEADB1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6807332-E876-4544-A475-156544279FF0}" srcId="{8023EB33-4F95-B149-873D-D6570942F322}" destId="{CCB78BF0-1C12-2D4A-A011-4A28C3DEADB1}" srcOrd="0" destOrd="0" parTransId="{DA05B7E9-9654-1B4D-B0B0-0397A8720B7C}" sibTransId="{F6363EB3-3469-EA41-9D8D-7C54ECA24A70}"/>
    <dgm:cxn modelId="{BB742960-A4AB-B349-AA77-F18B0A446B75}" type="presOf" srcId="{CCB78BF0-1C12-2D4A-A011-4A28C3DEADB1}" destId="{A0A702BD-2DA8-354A-B1A1-CCB3DFD610B7}" srcOrd="0" destOrd="0" presId="urn:microsoft.com/office/officeart/2005/8/layout/vList3"/>
    <dgm:cxn modelId="{3B5E29D9-3D4E-5448-B359-0A25D338191A}" type="presOf" srcId="{8023EB33-4F95-B149-873D-D6570942F322}" destId="{A47E119B-46B7-CC4C-A74B-AF7FE1E8E635}" srcOrd="0" destOrd="0" presId="urn:microsoft.com/office/officeart/2005/8/layout/vList3"/>
    <dgm:cxn modelId="{757E2E57-1738-D44C-89F5-F1AD45FED3B8}" type="presParOf" srcId="{A47E119B-46B7-CC4C-A74B-AF7FE1E8E635}" destId="{B1685B32-EE4F-E245-9521-2F433FE0A403}" srcOrd="0" destOrd="0" presId="urn:microsoft.com/office/officeart/2005/8/layout/vList3"/>
    <dgm:cxn modelId="{5098B2B1-BB7F-F246-8B9D-F9D5DC7D85BE}" type="presParOf" srcId="{B1685B32-EE4F-E245-9521-2F433FE0A403}" destId="{929A45FE-D4F2-3940-AD2A-557733F1752B}" srcOrd="0" destOrd="0" presId="urn:microsoft.com/office/officeart/2005/8/layout/vList3"/>
    <dgm:cxn modelId="{98D77067-31E8-DF4E-AAE6-3D587634BE3E}" type="presParOf" srcId="{B1685B32-EE4F-E245-9521-2F433FE0A403}" destId="{A0A702BD-2DA8-354A-B1A1-CCB3DFD610B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023EB33-4F95-B149-873D-D6570942F322}" type="doc">
      <dgm:prSet loTypeId="urn:microsoft.com/office/officeart/2005/8/layout/vList3" loCatId="list" qsTypeId="urn:microsoft.com/office/officeart/2005/8/quickstyle/simple1" qsCatId="simple" csTypeId="urn:microsoft.com/office/officeart/2005/8/colors/colorful1" csCatId="colorful" phldr="1"/>
      <dgm:spPr/>
    </dgm:pt>
    <dgm:pt modelId="{A4BE4315-143D-1E4F-ACF9-42E849EEF2A4}">
      <dgm:prSet/>
      <dgm:spPr>
        <a:solidFill>
          <a:schemeClr val="accent5"/>
        </a:solidFill>
      </dgm:spPr>
      <dgm:t>
        <a:bodyPr/>
        <a:lstStyle/>
        <a:p>
          <a:r>
            <a:rPr lang="en-US" dirty="0" smtClean="0">
              <a:latin typeface="Century Gothic" charset="0"/>
              <a:ea typeface="Century Gothic" charset="0"/>
              <a:cs typeface="Century Gothic" charset="0"/>
            </a:rPr>
            <a:t>Demographic Data</a:t>
          </a:r>
          <a:endParaRPr lang="en-US" dirty="0">
            <a:latin typeface="Century Gothic" charset="0"/>
            <a:ea typeface="Century Gothic" charset="0"/>
            <a:cs typeface="Century Gothic" charset="0"/>
          </a:endParaRPr>
        </a:p>
      </dgm:t>
    </dgm:pt>
    <dgm:pt modelId="{9B2ECD35-A9ED-ED48-BB93-578AEC92D8FD}" type="parTrans" cxnId="{DE6972C5-402F-C74C-A7FE-073AF7860367}">
      <dgm:prSet/>
      <dgm:spPr/>
      <dgm:t>
        <a:bodyPr/>
        <a:lstStyle/>
        <a:p>
          <a:endParaRPr lang="en-US"/>
        </a:p>
      </dgm:t>
    </dgm:pt>
    <dgm:pt modelId="{2FE1D61C-3FF3-A144-937D-C025A5F04809}" type="sibTrans" cxnId="{DE6972C5-402F-C74C-A7FE-073AF7860367}">
      <dgm:prSet/>
      <dgm:spPr/>
      <dgm:t>
        <a:bodyPr/>
        <a:lstStyle/>
        <a:p>
          <a:endParaRPr lang="en-US"/>
        </a:p>
      </dgm:t>
    </dgm:pt>
    <dgm:pt modelId="{A47E119B-46B7-CC4C-A74B-AF7FE1E8E635}" type="pres">
      <dgm:prSet presAssocID="{8023EB33-4F95-B149-873D-D6570942F322}" presName="linearFlow" presStyleCnt="0">
        <dgm:presLayoutVars>
          <dgm:dir/>
          <dgm:resizeHandles val="exact"/>
        </dgm:presLayoutVars>
      </dgm:prSet>
      <dgm:spPr/>
    </dgm:pt>
    <dgm:pt modelId="{C8D26564-5E63-1244-8E4C-8C3AA3003F31}" type="pres">
      <dgm:prSet presAssocID="{A4BE4315-143D-1E4F-ACF9-42E849EEF2A4}" presName="composite" presStyleCnt="0"/>
      <dgm:spPr/>
    </dgm:pt>
    <dgm:pt modelId="{DFBC2603-7D65-014B-ABAC-7B585348BB5B}" type="pres">
      <dgm:prSet presAssocID="{A4BE4315-143D-1E4F-ACF9-42E849EEF2A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5000" r="-35000"/>
          </a:stretch>
        </a:blipFill>
      </dgm:spPr>
    </dgm:pt>
    <dgm:pt modelId="{16B29B4B-007E-E84B-8A68-4DBD0A301683}" type="pres">
      <dgm:prSet presAssocID="{A4BE4315-143D-1E4F-ACF9-42E849EEF2A4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E6972C5-402F-C74C-A7FE-073AF7860367}" srcId="{8023EB33-4F95-B149-873D-D6570942F322}" destId="{A4BE4315-143D-1E4F-ACF9-42E849EEF2A4}" srcOrd="0" destOrd="0" parTransId="{9B2ECD35-A9ED-ED48-BB93-578AEC92D8FD}" sibTransId="{2FE1D61C-3FF3-A144-937D-C025A5F04809}"/>
    <dgm:cxn modelId="{9CF986E7-BB52-3C42-8980-233064E78DD7}" type="presOf" srcId="{A4BE4315-143D-1E4F-ACF9-42E849EEF2A4}" destId="{16B29B4B-007E-E84B-8A68-4DBD0A301683}" srcOrd="0" destOrd="0" presId="urn:microsoft.com/office/officeart/2005/8/layout/vList3"/>
    <dgm:cxn modelId="{6AC9084E-E36A-BF41-87A2-F3041CCB7CBF}" type="presOf" srcId="{8023EB33-4F95-B149-873D-D6570942F322}" destId="{A47E119B-46B7-CC4C-A74B-AF7FE1E8E635}" srcOrd="0" destOrd="0" presId="urn:microsoft.com/office/officeart/2005/8/layout/vList3"/>
    <dgm:cxn modelId="{0298D7F4-7C5B-B84F-B7E1-B9F79654D4DB}" type="presParOf" srcId="{A47E119B-46B7-CC4C-A74B-AF7FE1E8E635}" destId="{C8D26564-5E63-1244-8E4C-8C3AA3003F31}" srcOrd="0" destOrd="0" presId="urn:microsoft.com/office/officeart/2005/8/layout/vList3"/>
    <dgm:cxn modelId="{EFFFD7CB-6465-714E-A3B6-68EF98295E00}" type="presParOf" srcId="{C8D26564-5E63-1244-8E4C-8C3AA3003F31}" destId="{DFBC2603-7D65-014B-ABAC-7B585348BB5B}" srcOrd="0" destOrd="0" presId="urn:microsoft.com/office/officeart/2005/8/layout/vList3"/>
    <dgm:cxn modelId="{919FEF95-6ED2-F946-BF97-61D09DA11913}" type="presParOf" srcId="{C8D26564-5E63-1244-8E4C-8C3AA3003F31}" destId="{16B29B4B-007E-E84B-8A68-4DBD0A30168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023EB33-4F95-B149-873D-D6570942F322}" type="doc">
      <dgm:prSet loTypeId="urn:microsoft.com/office/officeart/2005/8/layout/vList3" loCatId="list" qsTypeId="urn:microsoft.com/office/officeart/2005/8/quickstyle/simple4" qsCatId="simple" csTypeId="urn:microsoft.com/office/officeart/2005/8/colors/colorful1" csCatId="colorful" phldr="1"/>
      <dgm:spPr/>
    </dgm:pt>
    <dgm:pt modelId="{8CE372C6-C20C-6F48-A49F-B538877E25D3}">
      <dgm:prSet/>
      <dgm:spPr>
        <a:solidFill>
          <a:srgbClr val="00B0F0"/>
        </a:solidFill>
      </dgm:spPr>
      <dgm:t>
        <a:bodyPr/>
        <a:lstStyle/>
        <a:p>
          <a:r>
            <a:rPr lang="en-US" dirty="0" smtClean="0">
              <a:latin typeface="Century Gothic" charset="0"/>
              <a:ea typeface="Century Gothic" charset="0"/>
              <a:cs typeface="Century Gothic" charset="0"/>
            </a:rPr>
            <a:t>Google Search Queries</a:t>
          </a:r>
          <a:endParaRPr lang="en-US" dirty="0">
            <a:latin typeface="Century Gothic" charset="0"/>
            <a:ea typeface="Century Gothic" charset="0"/>
            <a:cs typeface="Century Gothic" charset="0"/>
          </a:endParaRPr>
        </a:p>
      </dgm:t>
    </dgm:pt>
    <dgm:pt modelId="{493C037C-24B9-1746-BF77-98E0FB015CE9}" type="parTrans" cxnId="{FED6C91C-0763-3D4D-98F6-80EFE2DE5B3D}">
      <dgm:prSet/>
      <dgm:spPr/>
      <dgm:t>
        <a:bodyPr/>
        <a:lstStyle/>
        <a:p>
          <a:endParaRPr lang="en-US"/>
        </a:p>
      </dgm:t>
    </dgm:pt>
    <dgm:pt modelId="{03FCEA2C-0385-E04E-A9BA-4D54D945CE33}" type="sibTrans" cxnId="{FED6C91C-0763-3D4D-98F6-80EFE2DE5B3D}">
      <dgm:prSet/>
      <dgm:spPr/>
      <dgm:t>
        <a:bodyPr/>
        <a:lstStyle/>
        <a:p>
          <a:endParaRPr lang="en-US"/>
        </a:p>
      </dgm:t>
    </dgm:pt>
    <dgm:pt modelId="{A47E119B-46B7-CC4C-A74B-AF7FE1E8E635}" type="pres">
      <dgm:prSet presAssocID="{8023EB33-4F95-B149-873D-D6570942F322}" presName="linearFlow" presStyleCnt="0">
        <dgm:presLayoutVars>
          <dgm:dir/>
          <dgm:resizeHandles val="exact"/>
        </dgm:presLayoutVars>
      </dgm:prSet>
      <dgm:spPr/>
    </dgm:pt>
    <dgm:pt modelId="{65EC3E5C-9D3A-2649-A5E1-9324A4C7EC47}" type="pres">
      <dgm:prSet presAssocID="{8CE372C6-C20C-6F48-A49F-B538877E25D3}" presName="composite" presStyleCnt="0"/>
      <dgm:spPr/>
    </dgm:pt>
    <dgm:pt modelId="{7AD28866-0E66-1449-B7FF-74BB06B2E409}" type="pres">
      <dgm:prSet presAssocID="{8CE372C6-C20C-6F48-A49F-B538877E25D3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310062B5-18A2-A944-83AD-0A160A3723E3}" type="pres">
      <dgm:prSet presAssocID="{8CE372C6-C20C-6F48-A49F-B538877E25D3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ED6C91C-0763-3D4D-98F6-80EFE2DE5B3D}" srcId="{8023EB33-4F95-B149-873D-D6570942F322}" destId="{8CE372C6-C20C-6F48-A49F-B538877E25D3}" srcOrd="0" destOrd="0" parTransId="{493C037C-24B9-1746-BF77-98E0FB015CE9}" sibTransId="{03FCEA2C-0385-E04E-A9BA-4D54D945CE33}"/>
    <dgm:cxn modelId="{13895D25-C2A1-CD45-BE03-BAD114EA4EF5}" type="presOf" srcId="{8CE372C6-C20C-6F48-A49F-B538877E25D3}" destId="{310062B5-18A2-A944-83AD-0A160A3723E3}" srcOrd="0" destOrd="0" presId="urn:microsoft.com/office/officeart/2005/8/layout/vList3"/>
    <dgm:cxn modelId="{ABD64C25-AA3B-9745-BFA8-FD7986B6DD36}" type="presOf" srcId="{8023EB33-4F95-B149-873D-D6570942F322}" destId="{A47E119B-46B7-CC4C-A74B-AF7FE1E8E635}" srcOrd="0" destOrd="0" presId="urn:microsoft.com/office/officeart/2005/8/layout/vList3"/>
    <dgm:cxn modelId="{30D1FFC5-886D-D54B-876A-F6537B4986A0}" type="presParOf" srcId="{A47E119B-46B7-CC4C-A74B-AF7FE1E8E635}" destId="{65EC3E5C-9D3A-2649-A5E1-9324A4C7EC47}" srcOrd="0" destOrd="0" presId="urn:microsoft.com/office/officeart/2005/8/layout/vList3"/>
    <dgm:cxn modelId="{F32D24DB-3E62-E846-9AEF-FBCB5ADA0055}" type="presParOf" srcId="{65EC3E5C-9D3A-2649-A5E1-9324A4C7EC47}" destId="{7AD28866-0E66-1449-B7FF-74BB06B2E409}" srcOrd="0" destOrd="0" presId="urn:microsoft.com/office/officeart/2005/8/layout/vList3"/>
    <dgm:cxn modelId="{E5E85C83-7976-D144-8E0A-8C0A87FD10F1}" type="presParOf" srcId="{65EC3E5C-9D3A-2649-A5E1-9324A4C7EC47}" destId="{310062B5-18A2-A944-83AD-0A160A3723E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7C6A82-6A06-BD49-B4AF-7472960B5E07}">
      <dsp:nvSpPr>
        <dsp:cNvPr id="0" name=""/>
        <dsp:cNvSpPr/>
      </dsp:nvSpPr>
      <dsp:spPr>
        <a:xfrm rot="10800000">
          <a:off x="918512" y="2294"/>
          <a:ext cx="3095027" cy="555751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5071" tIns="64770" rIns="120904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Clinical Surveillance Data </a:t>
          </a:r>
          <a:endParaRPr lang="en-US" sz="1700" kern="1200" dirty="0"/>
        </a:p>
      </dsp:txBody>
      <dsp:txXfrm rot="10800000">
        <a:off x="1057450" y="2294"/>
        <a:ext cx="2956089" cy="555751"/>
      </dsp:txXfrm>
    </dsp:sp>
    <dsp:sp modelId="{D0B35287-D548-0941-BAD3-F00181B34DA5}">
      <dsp:nvSpPr>
        <dsp:cNvPr id="0" name=""/>
        <dsp:cNvSpPr/>
      </dsp:nvSpPr>
      <dsp:spPr>
        <a:xfrm>
          <a:off x="640636" y="2294"/>
          <a:ext cx="555751" cy="55575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E9D5B76-BD94-9E45-BA76-379A4DF2A259}">
      <dsp:nvSpPr>
        <dsp:cNvPr id="0" name=""/>
        <dsp:cNvSpPr/>
      </dsp:nvSpPr>
      <dsp:spPr>
        <a:xfrm rot="10800000">
          <a:off x="918512" y="723941"/>
          <a:ext cx="3095027" cy="555751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5071" tIns="64770" rIns="120904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Satellite Imagery</a:t>
          </a:r>
          <a:endParaRPr lang="en-US" sz="1700" kern="1200" dirty="0"/>
        </a:p>
      </dsp:txBody>
      <dsp:txXfrm rot="10800000">
        <a:off x="1057450" y="723941"/>
        <a:ext cx="2956089" cy="555751"/>
      </dsp:txXfrm>
    </dsp:sp>
    <dsp:sp modelId="{B5340E31-C710-8D46-98EE-2BCFBA9A613D}">
      <dsp:nvSpPr>
        <dsp:cNvPr id="0" name=""/>
        <dsp:cNvSpPr/>
      </dsp:nvSpPr>
      <dsp:spPr>
        <a:xfrm>
          <a:off x="640636" y="723941"/>
          <a:ext cx="555751" cy="555751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0A702BD-2DA8-354A-B1A1-CCB3DFD610B7}">
      <dsp:nvSpPr>
        <dsp:cNvPr id="0" name=""/>
        <dsp:cNvSpPr/>
      </dsp:nvSpPr>
      <dsp:spPr>
        <a:xfrm rot="10800000">
          <a:off x="918512" y="1445588"/>
          <a:ext cx="3095027" cy="555751"/>
        </a:xfrm>
        <a:prstGeom prst="homePlat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5071" tIns="64770" rIns="120904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Climatological Data</a:t>
          </a:r>
          <a:endParaRPr lang="en-US" sz="1700" kern="1200" dirty="0"/>
        </a:p>
      </dsp:txBody>
      <dsp:txXfrm rot="10800000">
        <a:off x="1057450" y="1445588"/>
        <a:ext cx="2956089" cy="555751"/>
      </dsp:txXfrm>
    </dsp:sp>
    <dsp:sp modelId="{929A45FE-D4F2-3940-AD2A-557733F1752B}">
      <dsp:nvSpPr>
        <dsp:cNvPr id="0" name=""/>
        <dsp:cNvSpPr/>
      </dsp:nvSpPr>
      <dsp:spPr>
        <a:xfrm>
          <a:off x="640636" y="1445588"/>
          <a:ext cx="555751" cy="555751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6B29B4B-007E-E84B-8A68-4DBD0A301683}">
      <dsp:nvSpPr>
        <dsp:cNvPr id="0" name=""/>
        <dsp:cNvSpPr/>
      </dsp:nvSpPr>
      <dsp:spPr>
        <a:xfrm rot="10800000">
          <a:off x="918512" y="2167236"/>
          <a:ext cx="3095027" cy="555751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5071" tIns="64770" rIns="120904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Demographic Data</a:t>
          </a:r>
          <a:endParaRPr lang="en-US" sz="1700" kern="1200" dirty="0"/>
        </a:p>
      </dsp:txBody>
      <dsp:txXfrm rot="10800000">
        <a:off x="1057450" y="2167236"/>
        <a:ext cx="2956089" cy="555751"/>
      </dsp:txXfrm>
    </dsp:sp>
    <dsp:sp modelId="{DFBC2603-7D65-014B-ABAC-7B585348BB5B}">
      <dsp:nvSpPr>
        <dsp:cNvPr id="0" name=""/>
        <dsp:cNvSpPr/>
      </dsp:nvSpPr>
      <dsp:spPr>
        <a:xfrm>
          <a:off x="640636" y="2167236"/>
          <a:ext cx="555751" cy="555751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5000" r="-35000"/>
          </a:stretch>
        </a:blip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10062B5-18A2-A944-83AD-0A160A3723E3}">
      <dsp:nvSpPr>
        <dsp:cNvPr id="0" name=""/>
        <dsp:cNvSpPr/>
      </dsp:nvSpPr>
      <dsp:spPr>
        <a:xfrm rot="10800000">
          <a:off x="918512" y="2888883"/>
          <a:ext cx="3095027" cy="555751"/>
        </a:xfrm>
        <a:prstGeom prst="homePlat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5071" tIns="64770" rIns="120904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Google Search Queries</a:t>
          </a:r>
          <a:endParaRPr lang="en-US" sz="1700" kern="1200" dirty="0"/>
        </a:p>
      </dsp:txBody>
      <dsp:txXfrm rot="10800000">
        <a:off x="1057450" y="2888883"/>
        <a:ext cx="2956089" cy="555751"/>
      </dsp:txXfrm>
    </dsp:sp>
    <dsp:sp modelId="{7AD28866-0E66-1449-B7FF-74BB06B2E409}">
      <dsp:nvSpPr>
        <dsp:cNvPr id="0" name=""/>
        <dsp:cNvSpPr/>
      </dsp:nvSpPr>
      <dsp:spPr>
        <a:xfrm>
          <a:off x="640636" y="2888883"/>
          <a:ext cx="555751" cy="555751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7C6A82-6A06-BD49-B4AF-7472960B5E07}">
      <dsp:nvSpPr>
        <dsp:cNvPr id="0" name=""/>
        <dsp:cNvSpPr/>
      </dsp:nvSpPr>
      <dsp:spPr>
        <a:xfrm rot="10800000">
          <a:off x="1550765" y="883109"/>
          <a:ext cx="4104513" cy="2067687"/>
        </a:xfrm>
        <a:prstGeom prst="homePlate">
          <a:avLst/>
        </a:prstGeom>
        <a:solidFill>
          <a:srgbClr val="C00000"/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1793" tIns="125730" rIns="234696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>
              <a:latin typeface="Century Gothic" charset="0"/>
              <a:ea typeface="Century Gothic" charset="0"/>
              <a:cs typeface="Century Gothic" charset="0"/>
            </a:rPr>
            <a:t>Clinical Surveillance Data </a:t>
          </a:r>
          <a:endParaRPr lang="en-US" sz="3300" kern="1200" dirty="0">
            <a:latin typeface="Century Gothic" charset="0"/>
            <a:ea typeface="Century Gothic" charset="0"/>
            <a:cs typeface="Century Gothic" charset="0"/>
          </a:endParaRPr>
        </a:p>
      </dsp:txBody>
      <dsp:txXfrm rot="10800000">
        <a:off x="2067687" y="883109"/>
        <a:ext cx="3587591" cy="2067687"/>
      </dsp:txXfrm>
    </dsp:sp>
    <dsp:sp modelId="{D0B35287-D548-0941-BAD3-F00181B34DA5}">
      <dsp:nvSpPr>
        <dsp:cNvPr id="0" name=""/>
        <dsp:cNvSpPr/>
      </dsp:nvSpPr>
      <dsp:spPr>
        <a:xfrm>
          <a:off x="516921" y="883109"/>
          <a:ext cx="2067687" cy="206768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9D5B76-BD94-9E45-BA76-379A4DF2A259}">
      <dsp:nvSpPr>
        <dsp:cNvPr id="0" name=""/>
        <dsp:cNvSpPr/>
      </dsp:nvSpPr>
      <dsp:spPr>
        <a:xfrm rot="10800000">
          <a:off x="1554400" y="875966"/>
          <a:ext cx="4114134" cy="2072534"/>
        </a:xfrm>
        <a:prstGeom prst="homePlate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3930" tIns="175260" rIns="327152" bIns="17526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600" kern="1200" dirty="0" smtClean="0">
              <a:latin typeface="Century Gothic" charset="0"/>
              <a:ea typeface="Century Gothic" charset="0"/>
              <a:cs typeface="Century Gothic" charset="0"/>
            </a:rPr>
            <a:t>Satellite Imagery</a:t>
          </a:r>
          <a:endParaRPr lang="en-US" sz="4600" kern="1200" dirty="0">
            <a:latin typeface="Century Gothic" charset="0"/>
            <a:ea typeface="Century Gothic" charset="0"/>
            <a:cs typeface="Century Gothic" charset="0"/>
          </a:endParaRPr>
        </a:p>
      </dsp:txBody>
      <dsp:txXfrm rot="10800000">
        <a:off x="2072533" y="875966"/>
        <a:ext cx="3596001" cy="2072534"/>
      </dsp:txXfrm>
    </dsp:sp>
    <dsp:sp modelId="{B5340E31-C710-8D46-98EE-2BCFBA9A613D}">
      <dsp:nvSpPr>
        <dsp:cNvPr id="0" name=""/>
        <dsp:cNvSpPr/>
      </dsp:nvSpPr>
      <dsp:spPr>
        <a:xfrm>
          <a:off x="518133" y="875966"/>
          <a:ext cx="2072534" cy="2072534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A702BD-2DA8-354A-B1A1-CCB3DFD610B7}">
      <dsp:nvSpPr>
        <dsp:cNvPr id="0" name=""/>
        <dsp:cNvSpPr/>
      </dsp:nvSpPr>
      <dsp:spPr>
        <a:xfrm rot="10800000">
          <a:off x="1554400" y="868732"/>
          <a:ext cx="4114135" cy="2072534"/>
        </a:xfrm>
        <a:prstGeom prst="homePlate">
          <a:avLst/>
        </a:prstGeom>
        <a:solidFill>
          <a:schemeClr val="accent4"/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3930" tIns="102870" rIns="192024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>
              <a:latin typeface="Century Gothic" charset="0"/>
              <a:ea typeface="Century Gothic" charset="0"/>
              <a:cs typeface="Century Gothic" charset="0"/>
            </a:rPr>
            <a:t>Climatological Data</a:t>
          </a:r>
          <a:endParaRPr lang="en-US" sz="2700" kern="1200" dirty="0">
            <a:latin typeface="Century Gothic" charset="0"/>
            <a:ea typeface="Century Gothic" charset="0"/>
            <a:cs typeface="Century Gothic" charset="0"/>
          </a:endParaRPr>
        </a:p>
      </dsp:txBody>
      <dsp:txXfrm rot="10800000">
        <a:off x="2072533" y="868732"/>
        <a:ext cx="3596002" cy="2072534"/>
      </dsp:txXfrm>
    </dsp:sp>
    <dsp:sp modelId="{929A45FE-D4F2-3940-AD2A-557733F1752B}">
      <dsp:nvSpPr>
        <dsp:cNvPr id="0" name=""/>
        <dsp:cNvSpPr/>
      </dsp:nvSpPr>
      <dsp:spPr>
        <a:xfrm>
          <a:off x="518133" y="868732"/>
          <a:ext cx="2072534" cy="2072534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B29B4B-007E-E84B-8A68-4DBD0A301683}">
      <dsp:nvSpPr>
        <dsp:cNvPr id="0" name=""/>
        <dsp:cNvSpPr/>
      </dsp:nvSpPr>
      <dsp:spPr>
        <a:xfrm rot="10800000">
          <a:off x="1547372" y="867431"/>
          <a:ext cx="4095532" cy="2063163"/>
        </a:xfrm>
        <a:prstGeom prst="homePlate">
          <a:avLst/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9798" tIns="106680" rIns="199136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latin typeface="Century Gothic" charset="0"/>
              <a:ea typeface="Century Gothic" charset="0"/>
              <a:cs typeface="Century Gothic" charset="0"/>
            </a:rPr>
            <a:t>Demographic Data</a:t>
          </a:r>
          <a:endParaRPr lang="en-US" sz="2800" kern="1200" dirty="0">
            <a:latin typeface="Century Gothic" charset="0"/>
            <a:ea typeface="Century Gothic" charset="0"/>
            <a:cs typeface="Century Gothic" charset="0"/>
          </a:endParaRPr>
        </a:p>
      </dsp:txBody>
      <dsp:txXfrm rot="10800000">
        <a:off x="2063163" y="867431"/>
        <a:ext cx="3579741" cy="2063163"/>
      </dsp:txXfrm>
    </dsp:sp>
    <dsp:sp modelId="{DFBC2603-7D65-014B-ABAC-7B585348BB5B}">
      <dsp:nvSpPr>
        <dsp:cNvPr id="0" name=""/>
        <dsp:cNvSpPr/>
      </dsp:nvSpPr>
      <dsp:spPr>
        <a:xfrm>
          <a:off x="515790" y="867431"/>
          <a:ext cx="2063163" cy="206316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5000" r="-3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0062B5-18A2-A944-83AD-0A160A3723E3}">
      <dsp:nvSpPr>
        <dsp:cNvPr id="0" name=""/>
        <dsp:cNvSpPr/>
      </dsp:nvSpPr>
      <dsp:spPr>
        <a:xfrm rot="10800000">
          <a:off x="1550765" y="871156"/>
          <a:ext cx="4104513" cy="2067687"/>
        </a:xfrm>
        <a:prstGeom prst="homePlate">
          <a:avLst/>
        </a:prstGeom>
        <a:solidFill>
          <a:srgbClr val="00B0F0"/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1793" tIns="156210" rIns="291592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kern="1200" dirty="0" smtClean="0">
              <a:latin typeface="Century Gothic" charset="0"/>
              <a:ea typeface="Century Gothic" charset="0"/>
              <a:cs typeface="Century Gothic" charset="0"/>
            </a:rPr>
            <a:t>Google Search Queries</a:t>
          </a:r>
          <a:endParaRPr lang="en-US" sz="4100" kern="1200" dirty="0">
            <a:latin typeface="Century Gothic" charset="0"/>
            <a:ea typeface="Century Gothic" charset="0"/>
            <a:cs typeface="Century Gothic" charset="0"/>
          </a:endParaRPr>
        </a:p>
      </dsp:txBody>
      <dsp:txXfrm rot="10800000">
        <a:off x="2067687" y="871156"/>
        <a:ext cx="3587591" cy="2067687"/>
      </dsp:txXfrm>
    </dsp:sp>
    <dsp:sp modelId="{7AD28866-0E66-1449-B7FF-74BB06B2E409}">
      <dsp:nvSpPr>
        <dsp:cNvPr id="0" name=""/>
        <dsp:cNvSpPr/>
      </dsp:nvSpPr>
      <dsp:spPr>
        <a:xfrm>
          <a:off x="516921" y="871156"/>
          <a:ext cx="2067687" cy="206768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4" name="Shape 5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240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Grayscale vs. multispectral vs. hyperspectral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14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Named after South African </a:t>
            </a:r>
            <a:r>
              <a:rPr lang="en-US" sz="1200" dirty="0" err="1" smtClean="0"/>
              <a:t>Danie</a:t>
            </a:r>
            <a:r>
              <a:rPr lang="en-US" sz="1200" dirty="0" smtClean="0"/>
              <a:t> </a:t>
            </a:r>
            <a:r>
              <a:rPr lang="en-US" sz="1200" dirty="0" err="1" smtClean="0"/>
              <a:t>Krige</a:t>
            </a:r>
            <a:r>
              <a:rPr lang="en-US" sz="1200" dirty="0" smtClean="0"/>
              <a:t>, who developed the method to estimate most likely distribution of gold based on a few borehole samples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810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/>
        </p:nvSpPr>
        <p:spPr>
          <a:xfrm>
            <a:off x="2286000" y="6559550"/>
            <a:ext cx="4572000" cy="2024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800">
                <a:solidFill>
                  <a:srgbClr val="FFFFFF"/>
                </a:solidFill>
              </a:defRPr>
            </a:lvl1pPr>
          </a:lstStyle>
          <a:p>
            <a:r>
              <a:t>Operated by Los Alamos National Security, LLC for the U.S. Department of Energy's NNSA</a:t>
            </a:r>
          </a:p>
        </p:txBody>
      </p:sp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685800" y="3566159"/>
            <a:ext cx="7772400" cy="1005841"/>
          </a:xfrm>
          <a:prstGeom prst="rect">
            <a:avLst/>
          </a:prstGeom>
        </p:spPr>
        <p:txBody>
          <a:bodyPr anchor="t"/>
          <a:lstStyle>
            <a:lvl1pPr algn="ctr"/>
          </a:lstStyle>
          <a:p>
            <a:r>
              <a:t>Click to add presentation title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sz="quarter" idx="1"/>
          </p:nvPr>
        </p:nvSpPr>
        <p:spPr>
          <a:xfrm>
            <a:off x="1371600" y="4114800"/>
            <a:ext cx="6400800" cy="990600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  <a:defRPr>
                <a:solidFill>
                  <a:srgbClr val="888888"/>
                </a:solidFill>
              </a:defRPr>
            </a:lvl1pPr>
          </a:lstStyle>
          <a:p>
            <a:r>
              <a:t>Click to add presentation subtitle</a:t>
            </a:r>
          </a:p>
        </p:txBody>
      </p:sp>
      <p:sp>
        <p:nvSpPr>
          <p:cNvPr id="16" name="Shape 16"/>
          <p:cNvSpPr>
            <a:spLocks noGrp="1"/>
          </p:cNvSpPr>
          <p:nvPr>
            <p:ph type="body" sz="quarter" idx="13"/>
          </p:nvPr>
        </p:nvSpPr>
        <p:spPr>
          <a:xfrm>
            <a:off x="3328418" y="5102162"/>
            <a:ext cx="2479850" cy="523876"/>
          </a:xfrm>
          <a:prstGeom prst="rect">
            <a:avLst/>
          </a:prstGeom>
        </p:spPr>
        <p:txBody>
          <a:bodyPr lIns="0" tIns="0" rIns="0" bIns="0"/>
          <a:lstStyle/>
          <a:p>
            <a:pPr marL="0" indent="0" algn="ctr">
              <a:buClrTx/>
              <a:buSzTx/>
              <a:buFontTx/>
              <a:buNone/>
              <a:defRPr sz="2400"/>
            </a:pPr>
            <a:endParaRPr/>
          </a:p>
        </p:txBody>
      </p:sp>
      <p:sp>
        <p:nvSpPr>
          <p:cNvPr id="17" name="Shape 1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add text </a:t>
            </a:r>
          </a:p>
          <a:p>
            <a:pPr lvl="1"/>
            <a:r>
              <a:t>Second level text</a:t>
            </a:r>
          </a:p>
          <a:p>
            <a:pPr lvl="2"/>
            <a:r>
              <a:t>Third level text</a:t>
            </a:r>
          </a:p>
          <a:p>
            <a:pPr lvl="3"/>
            <a:r>
              <a:t>Fourth level text</a:t>
            </a:r>
          </a:p>
        </p:txBody>
      </p:sp>
      <p:sp>
        <p:nvSpPr>
          <p:cNvPr id="25" name="Shape 2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add slide title</a:t>
            </a:r>
          </a:p>
        </p:txBody>
      </p:sp>
      <p:sp>
        <p:nvSpPr>
          <p:cNvPr id="26" name="Shape 2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with Object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/>
          <p:nvPr/>
        </p:nvSpPr>
        <p:spPr>
          <a:xfrm>
            <a:off x="2286000" y="6559550"/>
            <a:ext cx="4572000" cy="2024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800">
                <a:solidFill>
                  <a:srgbClr val="FFFFFF"/>
                </a:solidFill>
              </a:defRPr>
            </a:lvl1pPr>
          </a:lstStyle>
          <a:p>
            <a:r>
              <a:t>Operated by Los Alamos National Security, LLC for the U.S. Department of Energy's NNSA</a:t>
            </a:r>
          </a:p>
        </p:txBody>
      </p:sp>
      <p:sp>
        <p:nvSpPr>
          <p:cNvPr id="34" name="Shape 3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add slide title</a:t>
            </a:r>
          </a:p>
        </p:txBody>
      </p:sp>
      <p:sp>
        <p:nvSpPr>
          <p:cNvPr id="35" name="Shape 35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r>
              <a:t>Click to add text </a:t>
            </a:r>
          </a:p>
          <a:p>
            <a:pPr lvl="1"/>
            <a:r>
              <a:t>Second level text</a:t>
            </a:r>
          </a:p>
          <a:p>
            <a:pPr lvl="2"/>
            <a:r>
              <a:t>Third level text</a:t>
            </a:r>
          </a:p>
          <a:p>
            <a:pPr lvl="3"/>
            <a:r>
              <a:t>Fourth level text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sz="quarter" idx="13"/>
          </p:nvPr>
        </p:nvSpPr>
        <p:spPr>
          <a:xfrm>
            <a:off x="4648200" y="4906962"/>
            <a:ext cx="4038600" cy="1219201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FontTx/>
              <a:buNone/>
              <a:defRPr sz="2000" i="1"/>
            </a:pPr>
            <a:endParaRPr/>
          </a:p>
        </p:txBody>
      </p:sp>
      <p:sp>
        <p:nvSpPr>
          <p:cNvPr id="37" name="Shape 37"/>
          <p:cNvSpPr>
            <a:spLocks noGrp="1"/>
          </p:cNvSpPr>
          <p:nvPr>
            <p:ph type="sldNum" sz="quarter" idx="2"/>
          </p:nvPr>
        </p:nvSpPr>
        <p:spPr>
          <a:xfrm>
            <a:off x="6819900" y="5943600"/>
            <a:ext cx="358413" cy="350662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bject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/>
          <p:nvPr/>
        </p:nvSpPr>
        <p:spPr>
          <a:xfrm>
            <a:off x="2286000" y="6559550"/>
            <a:ext cx="4572000" cy="2024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800">
                <a:solidFill>
                  <a:srgbClr val="FFFFFF"/>
                </a:solidFill>
              </a:defRPr>
            </a:lvl1pPr>
          </a:lstStyle>
          <a:p>
            <a:r>
              <a:t>Operated by Los Alamos National Security, LLC for the U.S. Department of Energy's NNSA</a:t>
            </a:r>
          </a:p>
        </p:txBody>
      </p:sp>
      <p:sp>
        <p:nvSpPr>
          <p:cNvPr id="45" name="Shape 4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add slide title</a:t>
            </a:r>
          </a:p>
        </p:txBody>
      </p:sp>
      <p:sp>
        <p:nvSpPr>
          <p:cNvPr id="46" name="Shape 46"/>
          <p:cNvSpPr>
            <a:spLocks noGrp="1"/>
          </p:cNvSpPr>
          <p:nvPr>
            <p:ph type="body" sz="quarter" idx="1"/>
          </p:nvPr>
        </p:nvSpPr>
        <p:spPr>
          <a:xfrm>
            <a:off x="457200" y="4906962"/>
            <a:ext cx="8229600" cy="1219201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 sz="2000" i="1"/>
            </a:lvl1pPr>
          </a:lstStyle>
          <a:p>
            <a:r>
              <a:t>Click to add Caption</a:t>
            </a:r>
          </a:p>
        </p:txBody>
      </p:sp>
      <p:sp>
        <p:nvSpPr>
          <p:cNvPr id="47" name="Shape 47"/>
          <p:cNvSpPr>
            <a:spLocks noGrp="1"/>
          </p:cNvSpPr>
          <p:nvPr>
            <p:ph type="sldNum" sz="quarter" idx="2"/>
          </p:nvPr>
        </p:nvSpPr>
        <p:spPr>
          <a:xfrm>
            <a:off x="6819900" y="5943600"/>
            <a:ext cx="358413" cy="350662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2286000" y="6559550"/>
            <a:ext cx="4572000" cy="2024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800">
                <a:solidFill>
                  <a:srgbClr val="FFFFFF"/>
                </a:solidFill>
              </a:defRPr>
            </a:lvl1pPr>
          </a:lstStyle>
          <a:p>
            <a:r>
              <a:t>Operated by Los Alamos National Security, LLC for the U.S. Department of Energy's NNSA</a:t>
            </a:r>
          </a:p>
        </p:txBody>
      </p:sp>
      <p:sp>
        <p:nvSpPr>
          <p:cNvPr id="3" name="Shape 3"/>
          <p:cNvSpPr/>
          <p:nvPr/>
        </p:nvSpPr>
        <p:spPr>
          <a:xfrm>
            <a:off x="0" y="5257800"/>
            <a:ext cx="9144000" cy="1600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476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Click to add text </a:t>
            </a:r>
          </a:p>
          <a:p>
            <a:pPr lvl="1"/>
            <a:r>
              <a:t>Second level text</a:t>
            </a:r>
          </a:p>
          <a:p>
            <a:pPr lvl="2"/>
            <a:r>
              <a:t>Third level text</a:t>
            </a:r>
          </a:p>
          <a:p>
            <a:pPr lvl="3"/>
            <a:r>
              <a:t>Fourth level text</a:t>
            </a:r>
          </a:p>
        </p:txBody>
      </p:sp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Click to add slide title</a:t>
            </a:r>
          </a:p>
        </p:txBody>
      </p:sp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346075" marR="0" indent="-346075" algn="l" defTabSz="914400" rtl="0" latinLnBrk="0">
        <a:lnSpc>
          <a:spcPct val="100000"/>
        </a:lnSpc>
        <a:spcBef>
          <a:spcPts val="900"/>
        </a:spcBef>
        <a:spcAft>
          <a:spcPts val="0"/>
        </a:spcAft>
        <a:buClr>
          <a:srgbClr val="F4B834"/>
        </a:buClr>
        <a:buSzPct val="100000"/>
        <a:buFont typeface="Wingdings"/>
        <a:buChar char="▪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748242" marR="0" indent="-403754" algn="l" defTabSz="914400" rtl="0" latinLnBrk="0">
        <a:lnSpc>
          <a:spcPct val="100000"/>
        </a:lnSpc>
        <a:spcBef>
          <a:spcPts val="900"/>
        </a:spcBef>
        <a:spcAft>
          <a:spcPts val="0"/>
        </a:spcAft>
        <a:buClr>
          <a:srgbClr val="F4B834"/>
        </a:buClr>
        <a:buSzPct val="120000"/>
        <a:buFont typeface="Wingdings"/>
        <a:buChar char="–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1090347" marR="0" indent="-409310" algn="l" defTabSz="914400" rtl="0" latinLnBrk="0">
        <a:lnSpc>
          <a:spcPct val="100000"/>
        </a:lnSpc>
        <a:spcBef>
          <a:spcPts val="900"/>
        </a:spcBef>
        <a:spcAft>
          <a:spcPts val="0"/>
        </a:spcAft>
        <a:buClr>
          <a:srgbClr val="F4B834"/>
        </a:buClr>
        <a:buSzPct val="130000"/>
        <a:buFont typeface="Wingdings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1431925" marR="0" indent="-400050" algn="l" defTabSz="914400" rtl="0" latinLnBrk="0">
        <a:lnSpc>
          <a:spcPct val="100000"/>
        </a:lnSpc>
        <a:spcBef>
          <a:spcPts val="900"/>
        </a:spcBef>
        <a:spcAft>
          <a:spcPts val="0"/>
        </a:spcAft>
        <a:buClr>
          <a:srgbClr val="F4B834"/>
        </a:buClr>
        <a:buSzPct val="130000"/>
        <a:buFont typeface="Wingdings"/>
        <a:buChar char="-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1920558" marR="0" indent="-315595" algn="l" defTabSz="914400" rtl="0" latinLnBrk="0">
        <a:lnSpc>
          <a:spcPct val="100000"/>
        </a:lnSpc>
        <a:spcBef>
          <a:spcPts val="900"/>
        </a:spcBef>
        <a:spcAft>
          <a:spcPts val="0"/>
        </a:spcAft>
        <a:buClr>
          <a:srgbClr val="F4B834"/>
        </a:buClr>
        <a:buSzPct val="100000"/>
        <a:buFont typeface="Wingdings"/>
        <a:buChar char="–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2606039" marR="0" indent="-320039" algn="l" defTabSz="914400" rtl="0" latinLnBrk="0">
        <a:lnSpc>
          <a:spcPct val="100000"/>
        </a:lnSpc>
        <a:spcBef>
          <a:spcPts val="900"/>
        </a:spcBef>
        <a:spcAft>
          <a:spcPts val="0"/>
        </a:spcAft>
        <a:buClr>
          <a:srgbClr val="F4B834"/>
        </a:buClr>
        <a:buSzPct val="100000"/>
        <a:buFont typeface="Wingdings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3063239" marR="0" indent="-320039" algn="l" defTabSz="914400" rtl="0" latinLnBrk="0">
        <a:lnSpc>
          <a:spcPct val="100000"/>
        </a:lnSpc>
        <a:spcBef>
          <a:spcPts val="900"/>
        </a:spcBef>
        <a:spcAft>
          <a:spcPts val="0"/>
        </a:spcAft>
        <a:buClr>
          <a:srgbClr val="F4B834"/>
        </a:buClr>
        <a:buSzPct val="100000"/>
        <a:buFont typeface="Wingdings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520440" marR="0" indent="-320040" algn="l" defTabSz="914400" rtl="0" latinLnBrk="0">
        <a:lnSpc>
          <a:spcPct val="100000"/>
        </a:lnSpc>
        <a:spcBef>
          <a:spcPts val="900"/>
        </a:spcBef>
        <a:spcAft>
          <a:spcPts val="0"/>
        </a:spcAft>
        <a:buClr>
          <a:srgbClr val="F4B834"/>
        </a:buClr>
        <a:buSzPct val="100000"/>
        <a:buFont typeface="Wingdings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3977640" marR="0" indent="-320040" algn="l" defTabSz="914400" rtl="0" latinLnBrk="0">
        <a:lnSpc>
          <a:spcPct val="100000"/>
        </a:lnSpc>
        <a:spcBef>
          <a:spcPts val="900"/>
        </a:spcBef>
        <a:spcAft>
          <a:spcPts val="0"/>
        </a:spcAft>
        <a:buClr>
          <a:srgbClr val="F4B834"/>
        </a:buClr>
        <a:buSzPct val="100000"/>
        <a:buFont typeface="Wingdings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jpg"/><Relationship Id="rId6" Type="http://schemas.openxmlformats.org/officeDocument/2006/relationships/image" Target="../media/image11.tiff"/><Relationship Id="rId7" Type="http://schemas.openxmlformats.org/officeDocument/2006/relationships/image" Target="../media/image12.png"/><Relationship Id="rId8" Type="http://schemas.openxmlformats.org/officeDocument/2006/relationships/image" Target="../media/image13.tiff"/><Relationship Id="rId9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jpe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Relationship Id="rId3" Type="http://schemas.openxmlformats.org/officeDocument/2006/relationships/image" Target="../media/image3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38.jpeg"/><Relationship Id="rId8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tiff"/><Relationship Id="rId3" Type="http://schemas.openxmlformats.org/officeDocument/2006/relationships/image" Target="../media/image45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jpeg"/><Relationship Id="rId5" Type="http://schemas.openxmlformats.org/officeDocument/2006/relationships/image" Target="../media/image50.jpeg"/><Relationship Id="rId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4" Type="http://schemas.openxmlformats.org/officeDocument/2006/relationships/image" Target="../media/image5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aido.bsvgateway.org/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tiff"/><Relationship Id="rId3" Type="http://schemas.openxmlformats.org/officeDocument/2006/relationships/image" Target="../media/image61.tif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4" Type="http://schemas.openxmlformats.org/officeDocument/2006/relationships/diagramQuickStyle" Target="../diagrams/quickStyle6.xml"/><Relationship Id="rId5" Type="http://schemas.openxmlformats.org/officeDocument/2006/relationships/diagramColors" Target="../diagrams/colors6.xml"/><Relationship Id="rId6" Type="http://schemas.microsoft.com/office/2007/relationships/diagramDrawing" Target="../diagrams/drawing6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4" Type="http://schemas.openxmlformats.org/officeDocument/2006/relationships/image" Target="../media/image6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tif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aai.org/ocs/index.php/ICWSM/ICWSM15/paper/view/10630" TargetMode="External"/><Relationship Id="rId4" Type="http://schemas.openxmlformats.org/officeDocument/2006/relationships/hyperlink" Target="http://dx.plos.org/10.1371/journal.pcbi.1004239" TargetMode="External"/><Relationship Id="rId5" Type="http://schemas.openxmlformats.org/officeDocument/2006/relationships/hyperlink" Target="http://dl.acm.org/citation.cfm?doid=2998181.2998183" TargetMode="External"/><Relationship Id="rId6" Type="http://schemas.openxmlformats.org/officeDocument/2006/relationships/hyperlink" Target="https://arxiv.org/abs/1708.09481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dx.plos.org/10.1371/journal.pcbi.1003892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/>
          </p:cNvSpPr>
          <p:nvPr>
            <p:ph type="ctrTitle"/>
          </p:nvPr>
        </p:nvSpPr>
        <p:spPr>
          <a:xfrm>
            <a:off x="571500" y="3185160"/>
            <a:ext cx="8001000" cy="1691641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dirty="0"/>
              <a:t>Real-time Social Internet Data to Guide Forecasting Models</a:t>
            </a:r>
          </a:p>
        </p:txBody>
      </p:sp>
      <p:sp>
        <p:nvSpPr>
          <p:cNvPr id="58" name="Shape 58"/>
          <p:cNvSpPr/>
          <p:nvPr/>
        </p:nvSpPr>
        <p:spPr>
          <a:xfrm>
            <a:off x="1028700" y="4267200"/>
            <a:ext cx="7086600" cy="1437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algn="ctr">
              <a:spcBef>
                <a:spcPts val="900"/>
              </a:spcBef>
              <a:defRPr sz="20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dirty="0" smtClean="0"/>
              <a:t>Geoffrey Fairchild</a:t>
            </a:r>
            <a:r>
              <a:rPr dirty="0" smtClean="0"/>
              <a:t>, Ph</a:t>
            </a:r>
            <a:r>
              <a:rPr lang="en-US" dirty="0" smtClean="0"/>
              <a:t>.</a:t>
            </a:r>
            <a:r>
              <a:rPr dirty="0" smtClean="0"/>
              <a:t>D</a:t>
            </a:r>
            <a:r>
              <a:rPr lang="en-US" dirty="0" smtClean="0"/>
              <a:t>.</a:t>
            </a:r>
            <a:endParaRPr sz="2800" dirty="0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/>
        </p:nvSpPr>
        <p:spPr>
          <a:xfrm>
            <a:off x="467958" y="3043067"/>
            <a:ext cx="8077200" cy="10793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9" tIns="46799" rIns="46799" bIns="46799">
            <a:spAutoFit/>
          </a:bodyPr>
          <a:lstStyle>
            <a:lvl1pPr algn="ctr">
              <a:spcBef>
                <a:spcPts val="15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n-US" b="1" dirty="0" smtClean="0"/>
              <a:t>Disease modeling with non-traditional data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37182965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dirty="0" smtClean="0"/>
              <a:t>Our goal </a:t>
            </a:r>
            <a:endParaRPr dirty="0"/>
          </a:p>
        </p:txBody>
      </p:sp>
      <p:sp>
        <p:nvSpPr>
          <p:cNvPr id="61" name="Shape 61"/>
          <p:cNvSpPr/>
          <p:nvPr/>
        </p:nvSpPr>
        <p:spPr>
          <a:xfrm>
            <a:off x="457200" y="2322305"/>
            <a:ext cx="8077200" cy="26109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9" tIns="46799" rIns="46799" bIns="46799">
            <a:spAutoFit/>
          </a:bodyPr>
          <a:lstStyle>
            <a:lvl1pPr algn="ctr">
              <a:spcBef>
                <a:spcPts val="15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dirty="0"/>
              <a:t>Improve decision support by monitoring and forecasting events using social media, mathematical models, and quantifying model uncertainty.</a:t>
            </a:r>
          </a:p>
        </p:txBody>
      </p:sp>
    </p:spTree>
    <p:extLst>
      <p:ext uri="{BB962C8B-B14F-4D97-AF65-F5344CB8AC3E}">
        <p14:creationId xmlns:p14="http://schemas.microsoft.com/office/powerpoint/2010/main" val="1017206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846" y="2854404"/>
            <a:ext cx="996463" cy="76200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81000" y="1371600"/>
            <a:ext cx="83058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>
                <a:latin typeface="Century Gothic"/>
                <a:cs typeface="Century Gothic"/>
              </a:rPr>
              <a:t>Real-time, data-driven </a:t>
            </a:r>
            <a:r>
              <a:rPr lang="en-US" sz="2000" dirty="0" smtClean="0">
                <a:latin typeface="Century Gothic"/>
                <a:cs typeface="Century Gothic"/>
              </a:rPr>
              <a:t>approaches: </a:t>
            </a:r>
            <a:r>
              <a:rPr lang="en-US" sz="2000" b="1" dirty="0" smtClean="0">
                <a:latin typeface="Century Gothic"/>
                <a:cs typeface="Century Gothic"/>
              </a:rPr>
              <a:t>Not </a:t>
            </a:r>
            <a:r>
              <a:rPr lang="en-US" sz="2000" b="1" dirty="0">
                <a:latin typeface="Century Gothic"/>
                <a:cs typeface="Century Gothic"/>
              </a:rPr>
              <a:t>just for weather anymore</a:t>
            </a:r>
            <a:r>
              <a:rPr lang="en-US" sz="2000" dirty="0">
                <a:latin typeface="Century Gothic"/>
                <a:cs typeface="Century Gothic"/>
              </a:rPr>
              <a:t>.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52400" y="5029200"/>
            <a:ext cx="2590800" cy="5032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Century Gothic"/>
                <a:cs typeface="Century Gothic"/>
              </a:rPr>
              <a:t>Real-time, voluminous, extremely noisy data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200400" y="5029200"/>
            <a:ext cx="2590800" cy="5032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latin typeface="Century Gothic"/>
                <a:cs typeface="Century Gothic"/>
              </a:rPr>
              <a:t>Mathematical &amp; statistical models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200" y="2778204"/>
            <a:ext cx="1143000" cy="838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z="3600" dirty="0" smtClean="0">
                <a:latin typeface="Century Gothic"/>
                <a:cs typeface="Century Gothic"/>
              </a:rPr>
              <a:t>Our </a:t>
            </a:r>
            <a:r>
              <a:rPr lang="en-US" sz="3600" dirty="0">
                <a:latin typeface="Century Gothic"/>
                <a:cs typeface="Century Gothic"/>
              </a:rPr>
              <a:t>a</a:t>
            </a:r>
            <a:r>
              <a:rPr lang="en-US" sz="3600" dirty="0" smtClean="0">
                <a:latin typeface="Century Gothic"/>
                <a:cs typeface="Century Gothic"/>
              </a:rPr>
              <a:t>pproach</a:t>
            </a:r>
            <a:endParaRPr lang="en-US" sz="3600" dirty="0">
              <a:latin typeface="Century Gothic"/>
              <a:cs typeface="Century Gothic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590800" y="2895600"/>
            <a:ext cx="539210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7200" dirty="0"/>
              <a:t>+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638800" y="2895600"/>
            <a:ext cx="539210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7200" dirty="0"/>
              <a:t>=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72837" y="7672111"/>
            <a:ext cx="448495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+mn-ea"/>
                <a:cs typeface="Century Gothic"/>
                <a:sym typeface="Helvetica Light"/>
              </a:rPr>
              <a:t>1</a:t>
            </a:r>
            <a:endParaRPr kumimoji="0" lang="en-US" sz="3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entury Gothic"/>
              <a:ea typeface="+mn-ea"/>
              <a:cs typeface="Century Gothic"/>
              <a:sym typeface="Helvetica Ligh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246353" y="7672111"/>
            <a:ext cx="448495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+mn-ea"/>
                <a:cs typeface="Century Gothic"/>
                <a:sym typeface="Helvetica Light"/>
              </a:rPr>
              <a:t>1</a:t>
            </a:r>
            <a:endParaRPr kumimoji="0" lang="en-US" sz="3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entury Gothic"/>
              <a:ea typeface="+mn-ea"/>
              <a:cs typeface="Century Gothic"/>
              <a:sym typeface="Helvetica Ligh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140547" y="7428422"/>
            <a:ext cx="559498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7200" dirty="0">
                <a:latin typeface="Century Gothic"/>
                <a:cs typeface="Century Gothic"/>
              </a:rPr>
              <a:t>+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189752" y="7693565"/>
            <a:ext cx="448495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>
                <a:latin typeface="Century Gothic"/>
                <a:cs typeface="Century Gothic"/>
              </a:rPr>
              <a:t>3</a:t>
            </a:r>
            <a:endParaRPr kumimoji="0" lang="en-US" sz="3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entury Gothic"/>
              <a:ea typeface="+mn-ea"/>
              <a:cs typeface="Century Gothic"/>
              <a:sym typeface="Helvetica Ligh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024756" y="7431068"/>
            <a:ext cx="559498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7200" dirty="0">
                <a:latin typeface="Century Gothic"/>
                <a:cs typeface="Century Gothic"/>
              </a:rPr>
              <a:t>=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232912" y="8756363"/>
            <a:ext cx="10517448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 smtClean="0">
                <a:latin typeface="Century Gothic"/>
                <a:cs typeface="Century Gothic"/>
              </a:rPr>
              <a:t>The Whole is Greater than the Sums of its Parts!</a:t>
            </a:r>
            <a:endParaRPr lang="en-US" b="1" dirty="0">
              <a:latin typeface="Century Gothic"/>
              <a:cs typeface="Century Gothic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725237" y="7824511"/>
            <a:ext cx="448495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+mn-ea"/>
                <a:cs typeface="Century Gothic"/>
                <a:sym typeface="Helvetica Light"/>
              </a:rPr>
              <a:t>1</a:t>
            </a:r>
            <a:endParaRPr kumimoji="0" lang="en-US" sz="3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entury Gothic"/>
              <a:ea typeface="+mn-ea"/>
              <a:cs typeface="Century Gothic"/>
              <a:sym typeface="Helvetica Ligh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398753" y="7824511"/>
            <a:ext cx="448495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+mn-ea"/>
                <a:cs typeface="Century Gothic"/>
                <a:sym typeface="Helvetica Light"/>
              </a:rPr>
              <a:t>1</a:t>
            </a:r>
            <a:endParaRPr kumimoji="0" lang="en-US" sz="3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entury Gothic"/>
              <a:ea typeface="+mn-ea"/>
              <a:cs typeface="Century Gothic"/>
              <a:sym typeface="Helvetica Ligh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292947" y="7580822"/>
            <a:ext cx="559498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7200" dirty="0">
                <a:latin typeface="Century Gothic"/>
                <a:cs typeface="Century Gothic"/>
              </a:rPr>
              <a:t>+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0342152" y="7845965"/>
            <a:ext cx="448495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>
                <a:latin typeface="Century Gothic"/>
                <a:cs typeface="Century Gothic"/>
              </a:rPr>
              <a:t>3</a:t>
            </a:r>
            <a:endParaRPr kumimoji="0" lang="en-US" sz="3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entury Gothic"/>
              <a:ea typeface="+mn-ea"/>
              <a:cs typeface="Century Gothic"/>
              <a:sym typeface="Helvetica Ligh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177156" y="7583468"/>
            <a:ext cx="559498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7200" dirty="0">
                <a:latin typeface="Century Gothic"/>
                <a:cs typeface="Century Gothic"/>
              </a:rPr>
              <a:t>=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385312" y="8908763"/>
            <a:ext cx="10517448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 smtClean="0">
                <a:latin typeface="Century Gothic"/>
                <a:cs typeface="Century Gothic"/>
              </a:rPr>
              <a:t>The Whole is Greater than the Sums of its Parts!</a:t>
            </a:r>
            <a:endParaRPr lang="en-US" b="1" dirty="0">
              <a:latin typeface="Century Gothic"/>
              <a:cs typeface="Century Gothic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877637" y="7976911"/>
            <a:ext cx="448495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+mn-ea"/>
                <a:cs typeface="Century Gothic"/>
                <a:sym typeface="Helvetica Light"/>
              </a:rPr>
              <a:t>1</a:t>
            </a:r>
            <a:endParaRPr kumimoji="0" lang="en-US" sz="3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entury Gothic"/>
              <a:ea typeface="+mn-ea"/>
              <a:cs typeface="Century Gothic"/>
              <a:sym typeface="Helvetica Ligh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551153" y="7976911"/>
            <a:ext cx="448495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+mn-ea"/>
                <a:cs typeface="Century Gothic"/>
                <a:sym typeface="Helvetica Light"/>
              </a:rPr>
              <a:t>1</a:t>
            </a:r>
            <a:endParaRPr kumimoji="0" lang="en-US" sz="3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entury Gothic"/>
              <a:ea typeface="+mn-ea"/>
              <a:cs typeface="Century Gothic"/>
              <a:sym typeface="Helvetica Ligh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445347" y="7733222"/>
            <a:ext cx="559498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7200" dirty="0">
                <a:latin typeface="Century Gothic"/>
                <a:cs typeface="Century Gothic"/>
              </a:rPr>
              <a:t>+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494552" y="7998365"/>
            <a:ext cx="448495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>
                <a:latin typeface="Century Gothic"/>
                <a:cs typeface="Century Gothic"/>
              </a:rPr>
              <a:t>3</a:t>
            </a:r>
            <a:endParaRPr kumimoji="0" lang="en-US" sz="3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entury Gothic"/>
              <a:ea typeface="+mn-ea"/>
              <a:cs typeface="Century Gothic"/>
              <a:sym typeface="Helvetica Ligh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329556" y="7735868"/>
            <a:ext cx="559498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7200" dirty="0">
                <a:latin typeface="Century Gothic"/>
                <a:cs typeface="Century Gothic"/>
              </a:rPr>
              <a:t>=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537712" y="9061163"/>
            <a:ext cx="10517448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 smtClean="0">
                <a:latin typeface="Century Gothic"/>
                <a:cs typeface="Century Gothic"/>
              </a:rPr>
              <a:t>The Whole is Greater than the Sums of its Parts!</a:t>
            </a:r>
            <a:endParaRPr lang="en-US" b="1" dirty="0">
              <a:latin typeface="Century Gothic"/>
              <a:cs typeface="Century Gothic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690112" y="9213563"/>
            <a:ext cx="10517448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 smtClean="0">
                <a:latin typeface="Century Gothic"/>
                <a:cs typeface="Century Gothic"/>
              </a:rPr>
              <a:t>The Whole is Greater than the Sums of its Parts!</a:t>
            </a:r>
            <a:endParaRPr lang="en-US" b="1" dirty="0">
              <a:latin typeface="Century Gothic"/>
              <a:cs typeface="Century Gothic"/>
            </a:endParaRPr>
          </a:p>
        </p:txBody>
      </p:sp>
      <p:pic>
        <p:nvPicPr>
          <p:cNvPr id="2" name="Picture 1" descr="The-Internet-of-Thing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505200"/>
            <a:ext cx="2328928" cy="1447800"/>
          </a:xfrm>
          <a:prstGeom prst="rect">
            <a:avLst/>
          </a:prstGeom>
        </p:spPr>
      </p:pic>
      <p:pic>
        <p:nvPicPr>
          <p:cNvPr id="3" name="Picture 2" descr="graph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828800"/>
            <a:ext cx="1830371" cy="1365738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6400800" y="5029200"/>
            <a:ext cx="2590800" cy="5032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latin typeface="Century Gothic"/>
                <a:cs typeface="Century Gothic"/>
              </a:rPr>
              <a:t>Probabilistic </a:t>
            </a:r>
          </a:p>
          <a:p>
            <a:pPr algn="ctr">
              <a:lnSpc>
                <a:spcPct val="90000"/>
              </a:lnSpc>
            </a:pPr>
            <a:r>
              <a:rPr lang="en-US" dirty="0" smtClean="0">
                <a:latin typeface="Century Gothic"/>
                <a:cs typeface="Century Gothic"/>
              </a:rPr>
              <a:t>Forecasts</a:t>
            </a:r>
            <a:endParaRPr lang="en-US" dirty="0">
              <a:latin typeface="Century Gothic"/>
              <a:cs typeface="Century Gothic"/>
            </a:endParaRPr>
          </a:p>
        </p:txBody>
      </p:sp>
      <p:pic>
        <p:nvPicPr>
          <p:cNvPr id="53" name="Picture 52" descr="ODE_Masks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3962400"/>
            <a:ext cx="2148307" cy="97961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4600" y="2514600"/>
            <a:ext cx="2571750" cy="2057400"/>
          </a:xfrm>
          <a:prstGeom prst="rect">
            <a:avLst/>
          </a:prstGeom>
        </p:spPr>
      </p:pic>
      <p:pic>
        <p:nvPicPr>
          <p:cNvPr id="4" name="Picture 3" descr="satellite.tif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828800"/>
            <a:ext cx="1536700" cy="1532852"/>
          </a:xfrm>
          <a:prstGeom prst="rect">
            <a:avLst/>
          </a:prstGeom>
        </p:spPr>
      </p:pic>
      <p:pic>
        <p:nvPicPr>
          <p:cNvPr id="6" name="Picture 5" descr="brazil-regression.tif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3276600"/>
            <a:ext cx="2180260" cy="64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9997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Our approach</a:t>
            </a:r>
          </a:p>
        </p:txBody>
      </p:sp>
      <p:pic>
        <p:nvPicPr>
          <p:cNvPr id="103" name="image8.png" descr="data-flow-simple2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53000" y="381000"/>
            <a:ext cx="3581400" cy="6286025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Shape 104"/>
          <p:cNvSpPr/>
          <p:nvPr/>
        </p:nvSpPr>
        <p:spPr>
          <a:xfrm>
            <a:off x="914400" y="2743199"/>
            <a:ext cx="3352800" cy="1767841"/>
          </a:xfrm>
          <a:prstGeom prst="rect">
            <a:avLst/>
          </a:prstGeom>
          <a:solidFill>
            <a:srgbClr val="00408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Information flow from human observations of events through an Internet system and classification algorithms to produce quantitatively uncertain forecast.</a:t>
            </a:r>
          </a:p>
        </p:txBody>
      </p:sp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What do we want?</a:t>
            </a:r>
          </a:p>
        </p:txBody>
      </p:sp>
      <p:sp>
        <p:nvSpPr>
          <p:cNvPr id="107" name="Shape 107"/>
          <p:cNvSpPr/>
          <p:nvPr/>
        </p:nvSpPr>
        <p:spPr>
          <a:xfrm>
            <a:off x="381000" y="1295400"/>
            <a:ext cx="7162800" cy="5742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339725" indent="-339725">
              <a:spcBef>
                <a:spcPts val="1500"/>
              </a:spcBef>
              <a:buClr>
                <a:srgbClr val="004080"/>
              </a:buClr>
              <a:buSzPct val="65000"/>
              <a:buFont typeface="Wingdings"/>
              <a:buChar char="■"/>
              <a:tabLst>
                <a:tab pos="330200" algn="l"/>
                <a:tab pos="787400" algn="l"/>
                <a:tab pos="1244600" algn="l"/>
                <a:tab pos="1701800" algn="l"/>
                <a:tab pos="2159000" algn="l"/>
                <a:tab pos="2616200" algn="l"/>
                <a:tab pos="3073400" algn="l"/>
                <a:tab pos="3530600" algn="l"/>
                <a:tab pos="3987800" algn="l"/>
                <a:tab pos="4445000" algn="l"/>
                <a:tab pos="4902200" algn="l"/>
                <a:tab pos="5359400" algn="l"/>
                <a:tab pos="5816600" algn="l"/>
                <a:tab pos="6273800" algn="l"/>
                <a:tab pos="6731000" algn="l"/>
                <a:tab pos="7188200" algn="l"/>
                <a:tab pos="7645400" algn="l"/>
                <a:tab pos="8102600" algn="l"/>
                <a:tab pos="8559800" algn="l"/>
                <a:tab pos="9017000" algn="l"/>
                <a:tab pos="9474200" algn="l"/>
              </a:tabLst>
              <a:defRPr sz="2800" b="1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Holy grail </a:t>
            </a:r>
            <a:endParaRPr sz="2400"/>
          </a:p>
          <a:p>
            <a:pPr marL="682625" lvl="1" indent="-342900">
              <a:spcBef>
                <a:spcPts val="1500"/>
              </a:spcBef>
              <a:buClr>
                <a:srgbClr val="800000"/>
              </a:buClr>
              <a:buSzPct val="100000"/>
              <a:buFont typeface="Arial"/>
              <a:buChar char="•"/>
              <a:tabLst>
                <a:tab pos="330200" algn="l"/>
                <a:tab pos="787400" algn="l"/>
                <a:tab pos="1244600" algn="l"/>
                <a:tab pos="1701800" algn="l"/>
                <a:tab pos="2159000" algn="l"/>
                <a:tab pos="2616200" algn="l"/>
                <a:tab pos="3073400" algn="l"/>
                <a:tab pos="3530600" algn="l"/>
                <a:tab pos="3987800" algn="l"/>
                <a:tab pos="4445000" algn="l"/>
                <a:tab pos="4902200" algn="l"/>
                <a:tab pos="5359400" algn="l"/>
                <a:tab pos="5816600" algn="l"/>
                <a:tab pos="6273800" algn="l"/>
                <a:tab pos="6731000" algn="l"/>
                <a:tab pos="7188200" algn="l"/>
                <a:tab pos="7645400" algn="l"/>
                <a:tab pos="8102600" algn="l"/>
                <a:tab pos="8559800" algn="l"/>
                <a:tab pos="9017000" algn="l"/>
                <a:tab pos="9474200" algn="l"/>
              </a:tabLst>
              <a:defRPr sz="24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Predict events before they occur/start</a:t>
            </a:r>
          </a:p>
          <a:p>
            <a:pPr marL="682625" lvl="1" indent="-342900">
              <a:spcBef>
                <a:spcPts val="1500"/>
              </a:spcBef>
              <a:buClr>
                <a:srgbClr val="800000"/>
              </a:buClr>
              <a:buSzPct val="100000"/>
              <a:buFont typeface="Arial"/>
              <a:buChar char="•"/>
              <a:tabLst>
                <a:tab pos="330200" algn="l"/>
                <a:tab pos="787400" algn="l"/>
                <a:tab pos="1244600" algn="l"/>
                <a:tab pos="1701800" algn="l"/>
                <a:tab pos="2159000" algn="l"/>
                <a:tab pos="2616200" algn="l"/>
                <a:tab pos="3073400" algn="l"/>
                <a:tab pos="3530600" algn="l"/>
                <a:tab pos="3987800" algn="l"/>
                <a:tab pos="4445000" algn="l"/>
                <a:tab pos="4902200" algn="l"/>
                <a:tab pos="5359400" algn="l"/>
                <a:tab pos="5816600" algn="l"/>
                <a:tab pos="6273800" algn="l"/>
                <a:tab pos="6731000" algn="l"/>
                <a:tab pos="7188200" algn="l"/>
                <a:tab pos="7645400" algn="l"/>
                <a:tab pos="8102600" algn="l"/>
                <a:tab pos="8559800" algn="l"/>
                <a:tab pos="9017000" algn="l"/>
                <a:tab pos="9474200" algn="l"/>
              </a:tabLst>
              <a:defRPr sz="2400"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  <a:p>
            <a:pPr marL="339725" indent="-339725">
              <a:spcBef>
                <a:spcPts val="1500"/>
              </a:spcBef>
              <a:buClr>
                <a:srgbClr val="004080"/>
              </a:buClr>
              <a:buSzPct val="65000"/>
              <a:buFont typeface="Wingdings"/>
              <a:buChar char="■"/>
              <a:tabLst>
                <a:tab pos="330200" algn="l"/>
                <a:tab pos="787400" algn="l"/>
                <a:tab pos="1244600" algn="l"/>
                <a:tab pos="1701800" algn="l"/>
                <a:tab pos="2159000" algn="l"/>
                <a:tab pos="2616200" algn="l"/>
                <a:tab pos="3073400" algn="l"/>
                <a:tab pos="3530600" algn="l"/>
                <a:tab pos="3987800" algn="l"/>
                <a:tab pos="4445000" algn="l"/>
                <a:tab pos="4902200" algn="l"/>
                <a:tab pos="5359400" algn="l"/>
                <a:tab pos="5816600" algn="l"/>
                <a:tab pos="6273800" algn="l"/>
                <a:tab pos="6731000" algn="l"/>
                <a:tab pos="7188200" algn="l"/>
                <a:tab pos="7645400" algn="l"/>
                <a:tab pos="8102600" algn="l"/>
                <a:tab pos="8559800" algn="l"/>
                <a:tab pos="9017000" algn="l"/>
                <a:tab pos="9474200" algn="l"/>
              </a:tabLst>
              <a:defRPr sz="3200" b="1">
                <a:solidFill>
                  <a:srgbClr val="8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Realistic alternative</a:t>
            </a:r>
          </a:p>
          <a:p>
            <a:pPr marL="682625" lvl="1" indent="-342900">
              <a:spcBef>
                <a:spcPts val="1500"/>
              </a:spcBef>
              <a:buClr>
                <a:srgbClr val="800000"/>
              </a:buClr>
              <a:buSzPct val="100000"/>
              <a:buFont typeface="Arial"/>
              <a:buChar char="•"/>
              <a:tabLst>
                <a:tab pos="330200" algn="l"/>
                <a:tab pos="787400" algn="l"/>
                <a:tab pos="1244600" algn="l"/>
                <a:tab pos="1701800" algn="l"/>
                <a:tab pos="2159000" algn="l"/>
                <a:tab pos="2616200" algn="l"/>
                <a:tab pos="3073400" algn="l"/>
                <a:tab pos="3530600" algn="l"/>
                <a:tab pos="3987800" algn="l"/>
                <a:tab pos="4445000" algn="l"/>
                <a:tab pos="4902200" algn="l"/>
                <a:tab pos="5359400" algn="l"/>
                <a:tab pos="5816600" algn="l"/>
                <a:tab pos="6273800" algn="l"/>
                <a:tab pos="6731000" algn="l"/>
                <a:tab pos="7188200" algn="l"/>
                <a:tab pos="7645400" algn="l"/>
                <a:tab pos="8102600" algn="l"/>
                <a:tab pos="8559800" algn="l"/>
                <a:tab pos="9017000" algn="l"/>
                <a:tab pos="9474200" algn="l"/>
              </a:tabLst>
              <a:defRPr sz="24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Accurate, quantitatively uncertain </a:t>
            </a:r>
            <a:r>
              <a:rPr b="1"/>
              <a:t>forecast </a:t>
            </a:r>
          </a:p>
          <a:p>
            <a:pPr marL="682625" lvl="1" indent="-342900">
              <a:spcBef>
                <a:spcPts val="1500"/>
              </a:spcBef>
              <a:buClr>
                <a:srgbClr val="800000"/>
              </a:buClr>
              <a:buSzPct val="100000"/>
              <a:buFont typeface="Arial"/>
              <a:buChar char="•"/>
              <a:tabLst>
                <a:tab pos="330200" algn="l"/>
                <a:tab pos="787400" algn="l"/>
                <a:tab pos="1244600" algn="l"/>
                <a:tab pos="1701800" algn="l"/>
                <a:tab pos="2159000" algn="l"/>
                <a:tab pos="2616200" algn="l"/>
                <a:tab pos="3073400" algn="l"/>
                <a:tab pos="3530600" algn="l"/>
                <a:tab pos="3987800" algn="l"/>
                <a:tab pos="4445000" algn="l"/>
                <a:tab pos="4902200" algn="l"/>
                <a:tab pos="5359400" algn="l"/>
                <a:tab pos="5816600" algn="l"/>
                <a:tab pos="6273800" algn="l"/>
                <a:tab pos="6731000" algn="l"/>
                <a:tab pos="7188200" algn="l"/>
                <a:tab pos="7645400" algn="l"/>
                <a:tab pos="8102600" algn="l"/>
                <a:tab pos="8559800" algn="l"/>
                <a:tab pos="9017000" algn="l"/>
                <a:tab pos="9474200" algn="l"/>
              </a:tabLst>
              <a:defRPr sz="2400">
                <a:latin typeface="Century Gothic"/>
                <a:ea typeface="Century Gothic"/>
                <a:cs typeface="Century Gothic"/>
                <a:sym typeface="Century Gothic"/>
              </a:defRPr>
            </a:pPr>
            <a:endParaRPr b="1"/>
          </a:p>
          <a:p>
            <a:pPr marL="339725" indent="-339725">
              <a:spcBef>
                <a:spcPts val="1500"/>
              </a:spcBef>
              <a:buClr>
                <a:srgbClr val="004080"/>
              </a:buClr>
              <a:buSzPct val="65000"/>
              <a:buFont typeface="Wingdings"/>
              <a:buChar char="■"/>
              <a:tabLst>
                <a:tab pos="330200" algn="l"/>
                <a:tab pos="787400" algn="l"/>
                <a:tab pos="1244600" algn="l"/>
                <a:tab pos="1701800" algn="l"/>
                <a:tab pos="2159000" algn="l"/>
                <a:tab pos="2616200" algn="l"/>
                <a:tab pos="3073400" algn="l"/>
                <a:tab pos="3530600" algn="l"/>
                <a:tab pos="3987800" algn="l"/>
                <a:tab pos="4445000" algn="l"/>
                <a:tab pos="4902200" algn="l"/>
                <a:tab pos="5359400" algn="l"/>
                <a:tab pos="5816600" algn="l"/>
                <a:tab pos="6273800" algn="l"/>
                <a:tab pos="6731000" algn="l"/>
                <a:tab pos="7188200" algn="l"/>
                <a:tab pos="7645400" algn="l"/>
                <a:tab pos="8102600" algn="l"/>
                <a:tab pos="8559800" algn="l"/>
                <a:tab pos="9017000" algn="l"/>
                <a:tab pos="9474200" algn="l"/>
              </a:tabLst>
              <a:defRPr sz="2800" b="1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Our proposal</a:t>
            </a:r>
            <a:endParaRPr sz="2400"/>
          </a:p>
          <a:p>
            <a:pPr marL="682625" lvl="1" indent="-342900">
              <a:spcBef>
                <a:spcPts val="1500"/>
              </a:spcBef>
              <a:buClr>
                <a:srgbClr val="800000"/>
              </a:buClr>
              <a:buSzPct val="100000"/>
              <a:buFont typeface="Arial"/>
              <a:buChar char="•"/>
              <a:tabLst>
                <a:tab pos="330200" algn="l"/>
                <a:tab pos="787400" algn="l"/>
                <a:tab pos="1244600" algn="l"/>
                <a:tab pos="1701800" algn="l"/>
                <a:tab pos="2159000" algn="l"/>
                <a:tab pos="2616200" algn="l"/>
                <a:tab pos="3073400" algn="l"/>
                <a:tab pos="3530600" algn="l"/>
                <a:tab pos="3987800" algn="l"/>
                <a:tab pos="4445000" algn="l"/>
                <a:tab pos="4902200" algn="l"/>
                <a:tab pos="5359400" algn="l"/>
                <a:tab pos="5816600" algn="l"/>
                <a:tab pos="6273800" algn="l"/>
                <a:tab pos="6731000" algn="l"/>
                <a:tab pos="7188200" algn="l"/>
                <a:tab pos="7645400" algn="l"/>
                <a:tab pos="8102600" algn="l"/>
                <a:tab pos="8559800" algn="l"/>
                <a:tab pos="9017000" algn="l"/>
                <a:tab pos="9474200" algn="l"/>
              </a:tabLst>
              <a:defRPr sz="24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Social Internet data can help </a:t>
            </a:r>
          </a:p>
          <a:p>
            <a:pPr marL="682625" lvl="1" indent="-342900">
              <a:spcBef>
                <a:spcPts val="1500"/>
              </a:spcBef>
              <a:buClr>
                <a:srgbClr val="800000"/>
              </a:buClr>
              <a:buSzPct val="100000"/>
              <a:buFont typeface="Arial"/>
              <a:buChar char="•"/>
              <a:tabLst>
                <a:tab pos="330200" algn="l"/>
                <a:tab pos="787400" algn="l"/>
                <a:tab pos="1244600" algn="l"/>
                <a:tab pos="1701800" algn="l"/>
                <a:tab pos="2159000" algn="l"/>
                <a:tab pos="2616200" algn="l"/>
                <a:tab pos="3073400" algn="l"/>
                <a:tab pos="3530600" algn="l"/>
                <a:tab pos="3987800" algn="l"/>
                <a:tab pos="4445000" algn="l"/>
                <a:tab pos="4902200" algn="l"/>
                <a:tab pos="5359400" algn="l"/>
                <a:tab pos="5816600" algn="l"/>
                <a:tab pos="6273800" algn="l"/>
                <a:tab pos="6731000" algn="l"/>
                <a:tab pos="7188200" algn="l"/>
                <a:tab pos="7645400" algn="l"/>
                <a:tab pos="8102600" algn="l"/>
                <a:tab pos="8559800" algn="l"/>
                <a:tab pos="9017000" algn="l"/>
                <a:tab pos="9474200" algn="l"/>
              </a:tabLst>
              <a:defRPr sz="2400"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pic>
        <p:nvPicPr>
          <p:cNvPr id="108" name="image9.png" descr="liftarn_Witch_with_crystal_bal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0000" y="1143000"/>
            <a:ext cx="1143000" cy="1640671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3000"/>
              </a:srgbClr>
            </a:outerShdw>
          </a:effectLst>
        </p:spPr>
      </p:pic>
      <p:pic>
        <p:nvPicPr>
          <p:cNvPr id="109" name="image10.png" descr="AL092008_5W_041_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43800" y="3037977"/>
            <a:ext cx="1295400" cy="1813116"/>
          </a:xfrm>
          <a:prstGeom prst="rect">
            <a:avLst/>
          </a:prstGeom>
          <a:ln>
            <a:solidFill>
              <a:srgbClr val="000000"/>
            </a:solidFill>
            <a:miter/>
          </a:ln>
          <a:effectLst>
            <a:outerShdw blurRad="63500" dist="38099" dir="2700000" rotWithShape="0">
              <a:srgbClr val="000000">
                <a:alpha val="74998"/>
              </a:srgbClr>
            </a:outerShdw>
          </a:effectLst>
        </p:spPr>
      </p:pic>
      <p:pic>
        <p:nvPicPr>
          <p:cNvPr id="110" name="image11.png" descr="social_media_wiki_commons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94585" y="5105400"/>
            <a:ext cx="2173216" cy="1600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Global internet penetration</a:t>
            </a:r>
          </a:p>
        </p:txBody>
      </p:sp>
      <p:pic>
        <p:nvPicPr>
          <p:cNvPr id="113" name="image12.gif" descr="geovideo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447800"/>
            <a:ext cx="9144000" cy="51372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Internet data sources</a:t>
            </a:r>
          </a:p>
        </p:txBody>
      </p:sp>
      <p:sp>
        <p:nvSpPr>
          <p:cNvPr id="116" name="Shape 116"/>
          <p:cNvSpPr>
            <a:spLocks noGrp="1"/>
          </p:cNvSpPr>
          <p:nvPr>
            <p:ph type="body" sz="half" idx="1"/>
          </p:nvPr>
        </p:nvSpPr>
        <p:spPr>
          <a:xfrm>
            <a:off x="457200" y="1695450"/>
            <a:ext cx="3810000" cy="5162550"/>
          </a:xfrm>
          <a:prstGeom prst="rect">
            <a:avLst/>
          </a:prstGeom>
        </p:spPr>
        <p:txBody>
          <a:bodyPr/>
          <a:lstStyle>
            <a:lvl1pPr>
              <a:spcBef>
                <a:spcPts val="1800"/>
              </a:spcBef>
              <a:defRPr sz="24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Information sharing </a:t>
            </a:r>
          </a:p>
        </p:txBody>
      </p:sp>
      <p:sp>
        <p:nvSpPr>
          <p:cNvPr id="117" name="Shape 117"/>
          <p:cNvSpPr/>
          <p:nvPr/>
        </p:nvSpPr>
        <p:spPr>
          <a:xfrm>
            <a:off x="4800600" y="1695450"/>
            <a:ext cx="3810000" cy="459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346075" indent="-346075">
              <a:spcBef>
                <a:spcPts val="1800"/>
              </a:spcBef>
              <a:buClr>
                <a:srgbClr val="F4B834"/>
              </a:buClr>
              <a:buSzPct val="100000"/>
              <a:buFont typeface="Wingdings"/>
              <a:buChar char="▪"/>
              <a:defRPr sz="24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Information seeking </a:t>
            </a:r>
          </a:p>
        </p:txBody>
      </p:sp>
      <p:pic>
        <p:nvPicPr>
          <p:cNvPr id="118" name="image1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10200" y="3228975"/>
            <a:ext cx="990600" cy="11144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" name="image14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90600" y="3276600"/>
            <a:ext cx="923193" cy="762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image15.png" descr="images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715000" y="2514600"/>
            <a:ext cx="1695450" cy="768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image16.png" descr="YouTube-logo-full_color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19200" y="4038600"/>
            <a:ext cx="1524000" cy="9483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image17.jpg" descr="yelp-logo-vector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371600" y="2590800"/>
            <a:ext cx="1317523" cy="5876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image18.png" descr="Reddit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209800" y="3276600"/>
            <a:ext cx="762000" cy="7605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image19.png" descr="1280px-US_CDC_logo.svg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553200" y="3352800"/>
            <a:ext cx="1193959" cy="899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/>
          </p:cNvSpPr>
          <p:nvPr>
            <p:ph type="title"/>
          </p:nvPr>
        </p:nvSpPr>
        <p:spPr>
          <a:xfrm>
            <a:off x="152400" y="76200"/>
            <a:ext cx="8991600" cy="1143000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Using Wikipedia to track incidence</a:t>
            </a:r>
          </a:p>
        </p:txBody>
      </p:sp>
      <p:sp>
        <p:nvSpPr>
          <p:cNvPr id="174" name="Shape 174"/>
          <p:cNvSpPr>
            <a:spLocks noGrp="1"/>
          </p:cNvSpPr>
          <p:nvPr>
            <p:ph type="body" sz="half" idx="1"/>
          </p:nvPr>
        </p:nvSpPr>
        <p:spPr>
          <a:xfrm>
            <a:off x="457200" y="1695450"/>
            <a:ext cx="3352800" cy="485775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800"/>
              </a:spcBef>
              <a:defRPr sz="24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30 million articles in 287 languages</a:t>
            </a:r>
          </a:p>
          <a:p>
            <a:pPr>
              <a:defRPr sz="24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6</a:t>
            </a:r>
            <a:r>
              <a:rPr baseline="30000"/>
              <a:t>th</a:t>
            </a:r>
            <a:r>
              <a:t> most popular website</a:t>
            </a:r>
          </a:p>
          <a:p>
            <a:pPr>
              <a:defRPr sz="24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Article access logs available since 2007</a:t>
            </a:r>
          </a:p>
          <a:p>
            <a:pPr>
              <a:defRPr sz="24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All data freely available on an hourly basis</a:t>
            </a:r>
          </a:p>
        </p:txBody>
      </p:sp>
      <p:pic>
        <p:nvPicPr>
          <p:cNvPr id="175" name="image3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48200" y="1905000"/>
            <a:ext cx="3276600" cy="3890963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pic>
        <p:nvPicPr>
          <p:cNvPr id="176" name="image33.png" descr="Wikipedia-logo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5305" y="5987195"/>
            <a:ext cx="672896" cy="8708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/>
          <p:nvPr/>
        </p:nvSpPr>
        <p:spPr>
          <a:xfrm>
            <a:off x="304800" y="990600"/>
            <a:ext cx="8458200" cy="6858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79" name="image35.png" descr="wiki_success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02505" y="1219200"/>
            <a:ext cx="5112895" cy="5471696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Shape 180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005839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Global disease monitoring</a:t>
            </a:r>
          </a:p>
        </p:txBody>
      </p:sp>
      <p:sp>
        <p:nvSpPr>
          <p:cNvPr id="181" name="Shape 181"/>
          <p:cNvSpPr>
            <a:spLocks noGrp="1"/>
          </p:cNvSpPr>
          <p:nvPr>
            <p:ph type="body" sz="quarter" idx="1"/>
          </p:nvPr>
        </p:nvSpPr>
        <p:spPr>
          <a:xfrm>
            <a:off x="381000" y="1524000"/>
            <a:ext cx="3429000" cy="35814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800"/>
              </a:spcBef>
              <a:defRPr sz="24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Wikipedia article traffic</a:t>
            </a:r>
          </a:p>
          <a:p>
            <a:pPr>
              <a:spcBef>
                <a:spcPts val="1800"/>
              </a:spcBef>
              <a:defRPr sz="24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Linear models</a:t>
            </a:r>
          </a:p>
          <a:p>
            <a:pPr>
              <a:spcBef>
                <a:spcPts val="1800"/>
              </a:spcBef>
              <a:defRPr sz="24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Monitor disease around the globe </a:t>
            </a:r>
          </a:p>
        </p:txBody>
      </p:sp>
      <p:pic>
        <p:nvPicPr>
          <p:cNvPr id="182" name="image33.png" descr="Wikipedia-logo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5305" y="5987195"/>
            <a:ext cx="672896" cy="870805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Shape 183"/>
          <p:cNvSpPr/>
          <p:nvPr/>
        </p:nvSpPr>
        <p:spPr>
          <a:xfrm>
            <a:off x="228600" y="4267199"/>
            <a:ext cx="3581400" cy="1386841"/>
          </a:xfrm>
          <a:prstGeom prst="rect">
            <a:avLst/>
          </a:prstGeom>
          <a:solidFill>
            <a:srgbClr val="00408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8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Wikipedia traffic correlates with disease incidence</a:t>
            </a:r>
          </a:p>
        </p:txBody>
      </p:sp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/>
          </p:cNvSpPr>
          <p:nvPr>
            <p:ph type="title"/>
          </p:nvPr>
        </p:nvSpPr>
        <p:spPr>
          <a:xfrm>
            <a:off x="457200" y="102791"/>
            <a:ext cx="8229600" cy="1143001"/>
          </a:xfrm>
          <a:prstGeom prst="rect">
            <a:avLst/>
          </a:prstGeom>
        </p:spPr>
        <p:txBody>
          <a:bodyPr/>
          <a:lstStyle>
            <a:lvl1pPr defTabSz="832104">
              <a:defRPr sz="364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Eliciting data from Wikipedia articles</a:t>
            </a:r>
          </a:p>
        </p:txBody>
      </p:sp>
      <p:pic>
        <p:nvPicPr>
          <p:cNvPr id="186" name="image32.png" descr="wikipedia-updates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24400" y="1524000"/>
            <a:ext cx="4165168" cy="2927363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Shape 187"/>
          <p:cNvSpPr>
            <a:spLocks noGrp="1"/>
          </p:cNvSpPr>
          <p:nvPr>
            <p:ph type="body" sz="half" idx="1"/>
          </p:nvPr>
        </p:nvSpPr>
        <p:spPr>
          <a:xfrm>
            <a:off x="381000" y="1600200"/>
            <a:ext cx="4419600" cy="43434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800"/>
              </a:spcBef>
              <a:defRPr sz="24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One stop shop for monitoring an event – Wikipedia article content</a:t>
            </a:r>
          </a:p>
          <a:p>
            <a:pPr>
              <a:spcBef>
                <a:spcPts val="1800"/>
              </a:spcBef>
              <a:defRPr sz="24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Trained named-entity recognizer</a:t>
            </a:r>
          </a:p>
          <a:p>
            <a:pPr>
              <a:spcBef>
                <a:spcPts val="1800"/>
              </a:spcBef>
              <a:defRPr sz="24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Wikipedia information closely align with ground truth data</a:t>
            </a:r>
          </a:p>
        </p:txBody>
      </p:sp>
      <p:sp>
        <p:nvSpPr>
          <p:cNvPr id="188" name="Shape 188"/>
          <p:cNvSpPr/>
          <p:nvPr/>
        </p:nvSpPr>
        <p:spPr>
          <a:xfrm>
            <a:off x="5257800" y="4876800"/>
            <a:ext cx="3352800" cy="650241"/>
          </a:xfrm>
          <a:prstGeom prst="rect">
            <a:avLst/>
          </a:prstGeom>
          <a:solidFill>
            <a:srgbClr val="00408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2014 Ebola Epidemic – cases, deaths, and hospitalizations </a:t>
            </a:r>
          </a:p>
        </p:txBody>
      </p:sp>
      <p:pic>
        <p:nvPicPr>
          <p:cNvPr id="189" name="image33.png" descr="Wikipedia-logo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5305" y="5987195"/>
            <a:ext cx="672896" cy="8708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n-US" dirty="0" smtClean="0"/>
              <a:t>Two groups, three projects</a:t>
            </a:r>
            <a:endParaRPr dirty="0"/>
          </a:p>
        </p:txBody>
      </p:sp>
      <p:sp>
        <p:nvSpPr>
          <p:cNvPr id="107" name="Shape 107"/>
          <p:cNvSpPr/>
          <p:nvPr/>
        </p:nvSpPr>
        <p:spPr>
          <a:xfrm>
            <a:off x="381000" y="1295400"/>
            <a:ext cx="7162800" cy="43088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339725" indent="-339725">
              <a:spcBef>
                <a:spcPts val="1500"/>
              </a:spcBef>
              <a:buClr>
                <a:srgbClr val="004080"/>
              </a:buClr>
              <a:buSzPct val="65000"/>
              <a:buFont typeface="Wingdings"/>
              <a:buChar char="■"/>
              <a:tabLst>
                <a:tab pos="330200" algn="l"/>
                <a:tab pos="787400" algn="l"/>
                <a:tab pos="1244600" algn="l"/>
                <a:tab pos="1701800" algn="l"/>
                <a:tab pos="2159000" algn="l"/>
                <a:tab pos="2616200" algn="l"/>
                <a:tab pos="3073400" algn="l"/>
                <a:tab pos="3530600" algn="l"/>
                <a:tab pos="3987800" algn="l"/>
                <a:tab pos="4445000" algn="l"/>
                <a:tab pos="4902200" algn="l"/>
                <a:tab pos="5359400" algn="l"/>
                <a:tab pos="5816600" algn="l"/>
                <a:tab pos="6273800" algn="l"/>
                <a:tab pos="6731000" algn="l"/>
                <a:tab pos="7188200" algn="l"/>
                <a:tab pos="7645400" algn="l"/>
                <a:tab pos="8102600" algn="l"/>
                <a:tab pos="8559800" algn="l"/>
                <a:tab pos="9017000" algn="l"/>
                <a:tab pos="9474200" algn="l"/>
              </a:tabLst>
              <a:defRPr sz="2800" b="1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dirty="0" smtClean="0"/>
              <a:t>AIDO (Analytics for the Investigation of Disease Outbreaks)</a:t>
            </a:r>
          </a:p>
          <a:p>
            <a:pPr marL="682625" lvl="1" indent="-342900">
              <a:spcBef>
                <a:spcPts val="1500"/>
              </a:spcBef>
              <a:buClr>
                <a:srgbClr val="800000"/>
              </a:buClr>
              <a:buSzPct val="100000"/>
              <a:buFont typeface="Arial"/>
              <a:buChar char="•"/>
              <a:tabLst>
                <a:tab pos="330200" algn="l"/>
                <a:tab pos="787400" algn="l"/>
                <a:tab pos="1244600" algn="l"/>
                <a:tab pos="1701800" algn="l"/>
                <a:tab pos="2159000" algn="l"/>
                <a:tab pos="2616200" algn="l"/>
                <a:tab pos="3073400" algn="l"/>
                <a:tab pos="3530600" algn="l"/>
                <a:tab pos="3987800" algn="l"/>
                <a:tab pos="4445000" algn="l"/>
                <a:tab pos="4902200" algn="l"/>
                <a:tab pos="5359400" algn="l"/>
                <a:tab pos="5816600" algn="l"/>
                <a:tab pos="6273800" algn="l"/>
                <a:tab pos="6731000" algn="l"/>
                <a:tab pos="7188200" algn="l"/>
                <a:tab pos="7645400" algn="l"/>
                <a:tab pos="8102600" algn="l"/>
                <a:tab pos="8559800" algn="l"/>
                <a:tab pos="9017000" algn="l"/>
                <a:tab pos="9474200" algn="l"/>
              </a:tabLst>
              <a:defRPr sz="2400">
                <a:latin typeface="Century Gothic"/>
                <a:ea typeface="Century Gothic"/>
                <a:cs typeface="Century Gothic"/>
                <a:sym typeface="Century Gothic"/>
              </a:defRPr>
            </a:pPr>
            <a:endParaRPr dirty="0"/>
          </a:p>
          <a:p>
            <a:pPr marL="339725" indent="-339725">
              <a:spcBef>
                <a:spcPts val="1500"/>
              </a:spcBef>
              <a:buClr>
                <a:srgbClr val="004080"/>
              </a:buClr>
              <a:buSzPct val="65000"/>
              <a:buFont typeface="Wingdings"/>
              <a:buChar char="■"/>
              <a:tabLst>
                <a:tab pos="330200" algn="l"/>
                <a:tab pos="787400" algn="l"/>
                <a:tab pos="1244600" algn="l"/>
                <a:tab pos="1701800" algn="l"/>
                <a:tab pos="2159000" algn="l"/>
                <a:tab pos="2616200" algn="l"/>
                <a:tab pos="3073400" algn="l"/>
                <a:tab pos="3530600" algn="l"/>
                <a:tab pos="3987800" algn="l"/>
                <a:tab pos="4445000" algn="l"/>
                <a:tab pos="4902200" algn="l"/>
                <a:tab pos="5359400" algn="l"/>
                <a:tab pos="5816600" algn="l"/>
                <a:tab pos="6273800" algn="l"/>
                <a:tab pos="6731000" algn="l"/>
                <a:tab pos="7188200" algn="l"/>
                <a:tab pos="7645400" algn="l"/>
                <a:tab pos="8102600" algn="l"/>
                <a:tab pos="8559800" algn="l"/>
                <a:tab pos="9017000" algn="l"/>
                <a:tab pos="9474200" algn="l"/>
              </a:tabLst>
              <a:defRPr sz="3200" b="1">
                <a:solidFill>
                  <a:srgbClr val="8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2800" dirty="0" smtClean="0">
                <a:solidFill>
                  <a:schemeClr val="tx1"/>
                </a:solidFill>
              </a:rPr>
              <a:t>Wikipedia-based disease modeling</a:t>
            </a:r>
            <a:endParaRPr lang="en-US" sz="3200" dirty="0" smtClean="0">
              <a:solidFill>
                <a:schemeClr val="tx1"/>
              </a:solidFill>
            </a:endParaRPr>
          </a:p>
          <a:p>
            <a:pPr marL="339725" indent="-339725">
              <a:spcBef>
                <a:spcPts val="1500"/>
              </a:spcBef>
              <a:buClr>
                <a:srgbClr val="004080"/>
              </a:buClr>
              <a:buSzPct val="65000"/>
              <a:buFont typeface="Wingdings"/>
              <a:buChar char="■"/>
              <a:tabLst>
                <a:tab pos="330200" algn="l"/>
                <a:tab pos="787400" algn="l"/>
                <a:tab pos="1244600" algn="l"/>
                <a:tab pos="1701800" algn="l"/>
                <a:tab pos="2159000" algn="l"/>
                <a:tab pos="2616200" algn="l"/>
                <a:tab pos="3073400" algn="l"/>
                <a:tab pos="3530600" algn="l"/>
                <a:tab pos="3987800" algn="l"/>
                <a:tab pos="4445000" algn="l"/>
                <a:tab pos="4902200" algn="l"/>
                <a:tab pos="5359400" algn="l"/>
                <a:tab pos="5816600" algn="l"/>
                <a:tab pos="6273800" algn="l"/>
                <a:tab pos="6731000" algn="l"/>
                <a:tab pos="7188200" algn="l"/>
                <a:tab pos="7645400" algn="l"/>
                <a:tab pos="8102600" algn="l"/>
                <a:tab pos="8559800" algn="l"/>
                <a:tab pos="9017000" algn="l"/>
                <a:tab pos="9474200" algn="l"/>
              </a:tabLst>
              <a:defRPr sz="3200" b="1">
                <a:solidFill>
                  <a:srgbClr val="8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b="1" dirty="0" smtClean="0"/>
          </a:p>
          <a:p>
            <a:pPr marL="339725" indent="-339725">
              <a:spcBef>
                <a:spcPts val="1500"/>
              </a:spcBef>
              <a:buClr>
                <a:srgbClr val="004080"/>
              </a:buClr>
              <a:buSzPct val="65000"/>
              <a:buFont typeface="Wingdings"/>
              <a:buChar char="■"/>
              <a:tabLst>
                <a:tab pos="330200" algn="l"/>
                <a:tab pos="787400" algn="l"/>
                <a:tab pos="1244600" algn="l"/>
                <a:tab pos="1701800" algn="l"/>
                <a:tab pos="2159000" algn="l"/>
                <a:tab pos="2616200" algn="l"/>
                <a:tab pos="3073400" algn="l"/>
                <a:tab pos="3530600" algn="l"/>
                <a:tab pos="3987800" algn="l"/>
                <a:tab pos="4445000" algn="l"/>
                <a:tab pos="4902200" algn="l"/>
                <a:tab pos="5359400" algn="l"/>
                <a:tab pos="5816600" algn="l"/>
                <a:tab pos="6273800" algn="l"/>
                <a:tab pos="6731000" algn="l"/>
                <a:tab pos="7188200" algn="l"/>
                <a:tab pos="7645400" algn="l"/>
                <a:tab pos="8102600" algn="l"/>
                <a:tab pos="8559800" algn="l"/>
                <a:tab pos="9017000" algn="l"/>
                <a:tab pos="9474200" algn="l"/>
              </a:tabLst>
              <a:defRPr sz="2800" b="1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2800" dirty="0" smtClean="0"/>
              <a:t>Current project: real-time dengue forecasting by fusing satellite data, climate data, and more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2090944041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/>
        </p:nvSpPr>
        <p:spPr>
          <a:xfrm>
            <a:off x="533400" y="2763368"/>
            <a:ext cx="8077200" cy="1571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9" tIns="46799" rIns="46799" bIns="46799">
            <a:spAutoFit/>
          </a:bodyPr>
          <a:lstStyle>
            <a:lvl1pPr algn="ctr">
              <a:spcBef>
                <a:spcPts val="15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n-US" b="1" dirty="0"/>
              <a:t>Pilot Study: Real-time Heterogeneous Data Fusion Approaches to Predict Dengue in Brazil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7023220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14449"/>
            <a:ext cx="8229600" cy="4781551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Mosquito borne tropical disease</a:t>
            </a:r>
          </a:p>
          <a:p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Caused by Dengue Virus</a:t>
            </a:r>
          </a:p>
          <a:p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Symptoms include: high fever, headache, vomiting, muscles, joint pain, and skin rash</a:t>
            </a:r>
          </a:p>
          <a:p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Small proportion of cases develop dengue hemorrhagic fever</a:t>
            </a:r>
          </a:p>
          <a:p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Mortality rates ~&lt;1% </a:t>
            </a:r>
          </a:p>
          <a:p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~500 million people infected per year</a:t>
            </a:r>
          </a:p>
          <a:p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No vaccine or treatment available</a:t>
            </a:r>
          </a:p>
          <a:p>
            <a:pPr lvl="1"/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Only preventative measures such as bed nets and mosquito spraying</a:t>
            </a:r>
          </a:p>
          <a:p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5" name="Picture 4" descr="downloa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666027"/>
            <a:ext cx="2470898" cy="1516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150731181755-dengue-insecticide-spraying-super-16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3516849"/>
            <a:ext cx="2470898" cy="1542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z="3600" dirty="0" smtClean="0">
                <a:latin typeface="Century Gothic"/>
                <a:cs typeface="Century Gothic"/>
              </a:rPr>
              <a:t>Dengue Fever Overview</a:t>
            </a:r>
            <a:endParaRPr lang="en-US" sz="36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6278140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z="3600" dirty="0" smtClean="0">
                <a:latin typeface="Century Gothic"/>
                <a:cs typeface="Century Gothic"/>
              </a:rPr>
              <a:t>Approach Overview</a:t>
            </a:r>
            <a:endParaRPr lang="en-US" sz="3600" dirty="0">
              <a:latin typeface="Century Gothic"/>
              <a:cs typeface="Century Gothic"/>
            </a:endParaRPr>
          </a:p>
        </p:txBody>
      </p:sp>
      <p:graphicFrame>
        <p:nvGraphicFramePr>
          <p:cNvPr id="9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-381000" y="2057400"/>
          <a:ext cx="4654176" cy="34469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Picture 9" descr="_71376886_dengue_fever_464map.gif.jpe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2743200"/>
            <a:ext cx="1689552" cy="16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ight Arrow 4"/>
          <p:cNvSpPr/>
          <p:nvPr/>
        </p:nvSpPr>
        <p:spPr>
          <a:xfrm>
            <a:off x="6553200" y="3200400"/>
            <a:ext cx="381000" cy="762000"/>
          </a:xfrm>
          <a:prstGeom prst="rightArrow">
            <a:avLst/>
          </a:prstGeom>
          <a:solidFill>
            <a:schemeClr val="tx1"/>
          </a:solidFill>
          <a:ln>
            <a:solidFill>
              <a:srgbClr val="251D7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934200" y="5029200"/>
            <a:ext cx="1981200" cy="7525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latin typeface="Century Gothic"/>
                <a:cs typeface="Century Gothic"/>
              </a:rPr>
              <a:t>Dengue Risk Map &amp; Potential Hot Spots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33800" y="3048000"/>
            <a:ext cx="539210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7200" dirty="0"/>
              <a:t>+</a:t>
            </a:r>
          </a:p>
        </p:txBody>
      </p:sp>
      <p:pic>
        <p:nvPicPr>
          <p:cNvPr id="2" name="Picture 1" descr="Screen Shot 2017-08-09 at 2.28.19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743200"/>
            <a:ext cx="2162231" cy="1524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343400" y="4953000"/>
            <a:ext cx="1981200" cy="4985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latin typeface="Century Gothic"/>
                <a:cs typeface="Century Gothic"/>
              </a:rPr>
              <a:t>Predictive Analysis</a:t>
            </a:r>
            <a:endParaRPr lang="en-US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403112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799" y="1171573"/>
            <a:ext cx="7010400" cy="4857751"/>
          </a:xfrm>
        </p:spPr>
        <p:txBody>
          <a:bodyPr/>
          <a:lstStyle/>
          <a:p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~3.3 million miles squared (5</a:t>
            </a:r>
            <a:r>
              <a:rPr lang="en-US" sz="2400" baseline="30000" dirty="0">
                <a:latin typeface="Century Gothic" charset="0"/>
                <a:ea typeface="Century Gothic" charset="0"/>
                <a:cs typeface="Century Gothic" charset="0"/>
              </a:rPr>
              <a:t>th</a:t>
            </a:r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 largest country)</a:t>
            </a:r>
          </a:p>
          <a:p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~207 million people</a:t>
            </a:r>
          </a:p>
          <a:p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5,570 municipalities </a:t>
            </a:r>
          </a:p>
          <a:p>
            <a:pPr lvl="1"/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Analogous to US counties</a:t>
            </a:r>
          </a:p>
          <a:p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~1.5 million reported cases of Dengue in 2016</a:t>
            </a:r>
          </a:p>
          <a:p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4" name="Picture 3" descr="brazil-christ-the-redeemer.ngsversion.13965315366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4400550"/>
            <a:ext cx="3928533" cy="2209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Brazil-Country-Map-UPDT.ngsversion.146660945920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4400550"/>
            <a:ext cx="3962400" cy="2228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z="3600" dirty="0" smtClean="0">
                <a:latin typeface="Century Gothic"/>
                <a:cs typeface="Century Gothic"/>
              </a:rPr>
              <a:t>Brazil Overview</a:t>
            </a:r>
            <a:endParaRPr lang="en-US" sz="3600" dirty="0">
              <a:latin typeface="Century Gothic"/>
              <a:cs typeface="Century Gothic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1314449"/>
            <a:ext cx="228600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27123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6074964"/>
              </p:ext>
            </p:extLst>
          </p:nvPr>
        </p:nvGraphicFramePr>
        <p:xfrm>
          <a:off x="1143000" y="1676400"/>
          <a:ext cx="6172200" cy="38339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161796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95400"/>
            <a:ext cx="4343400" cy="4476750"/>
          </a:xfrm>
        </p:spPr>
        <p:txBody>
          <a:bodyPr/>
          <a:lstStyle/>
          <a:p>
            <a:pPr lvl="0">
              <a:spcAft>
                <a:spcPts val="1800"/>
              </a:spcAft>
            </a:pPr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Data from Brazilian Ministry of Health</a:t>
            </a:r>
          </a:p>
          <a:p>
            <a:pPr lvl="0">
              <a:spcAft>
                <a:spcPts val="1800"/>
              </a:spcAft>
            </a:pPr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Cases of Dengue from 2010 to 2017 by municipality </a:t>
            </a:r>
          </a:p>
          <a:p>
            <a:pPr lvl="0">
              <a:spcAft>
                <a:spcPts val="1800"/>
              </a:spcAft>
            </a:pPr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Likely reporting bias</a:t>
            </a:r>
          </a:p>
          <a:p>
            <a:pPr lvl="0">
              <a:spcAft>
                <a:spcPts val="1800"/>
              </a:spcAft>
            </a:pPr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“gold standard”</a:t>
            </a:r>
          </a:p>
          <a:p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267200" y="1541142"/>
            <a:ext cx="4526724" cy="4402458"/>
            <a:chOff x="7970076" y="3291204"/>
            <a:chExt cx="4221924" cy="371902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43473" y="3291204"/>
              <a:ext cx="3306332" cy="318824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TextBox 5"/>
            <p:cNvSpPr txBox="1"/>
            <p:nvPr/>
          </p:nvSpPr>
          <p:spPr>
            <a:xfrm>
              <a:off x="7970076" y="6542820"/>
              <a:ext cx="4221924" cy="4674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Percent of the total 2015 reported dengue cases in each “</a:t>
              </a:r>
              <a:r>
                <a:rPr lang="en-US" sz="1400" dirty="0" err="1" smtClean="0"/>
                <a:t>meso</a:t>
              </a:r>
              <a:r>
                <a:rPr lang="en-US" sz="1400" dirty="0" smtClean="0"/>
                <a:t>-region.”</a:t>
              </a:r>
              <a:endParaRPr lang="en-US" sz="1400" dirty="0"/>
            </a:p>
          </p:txBody>
        </p:sp>
      </p:grp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z="3600" dirty="0" smtClean="0">
                <a:latin typeface="Century Gothic"/>
                <a:cs typeface="Century Gothic"/>
              </a:rPr>
              <a:t>Clinical Surveillance Data Overview</a:t>
            </a:r>
            <a:endParaRPr lang="en-US" sz="36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1405930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z="3600" dirty="0" smtClean="0">
                <a:latin typeface="Century Gothic"/>
                <a:cs typeface="Century Gothic"/>
              </a:rPr>
              <a:t>Spatial and Temporal Heterogeneity</a:t>
            </a:r>
            <a:endParaRPr lang="en-US" sz="3600" dirty="0">
              <a:latin typeface="Century Gothic"/>
              <a:cs typeface="Century Gothic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6200" y="1600200"/>
            <a:ext cx="4449667" cy="3278250"/>
            <a:chOff x="7863759" y="875540"/>
            <a:chExt cx="4059568" cy="306167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89853" y="875540"/>
              <a:ext cx="3311813" cy="2527744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7863759" y="3448563"/>
              <a:ext cx="4059568" cy="488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Century Gothic" charset="0"/>
                  <a:ea typeface="Century Gothic" charset="0"/>
                  <a:cs typeface="Century Gothic" charset="0"/>
                </a:rPr>
                <a:t>Incidence in Minas </a:t>
              </a:r>
              <a:r>
                <a:rPr lang="en-US" sz="1400" dirty="0" err="1" smtClean="0">
                  <a:latin typeface="Century Gothic" charset="0"/>
                  <a:ea typeface="Century Gothic" charset="0"/>
                  <a:cs typeface="Century Gothic" charset="0"/>
                </a:rPr>
                <a:t>Girais</a:t>
              </a:r>
              <a:r>
                <a:rPr lang="en-US" sz="1400" dirty="0" smtClean="0">
                  <a:latin typeface="Century Gothic" charset="0"/>
                  <a:ea typeface="Century Gothic" charset="0"/>
                  <a:cs typeface="Century Gothic" charset="0"/>
                </a:rPr>
                <a:t> state by municipality, 2012/2013</a:t>
              </a:r>
              <a:endParaRPr lang="en-US" sz="1400" dirty="0"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037" y="1447800"/>
            <a:ext cx="4572000" cy="3657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438400" y="5486400"/>
            <a:ext cx="4133850" cy="1015663"/>
          </a:xfrm>
          <a:prstGeom prst="rect">
            <a:avLst/>
          </a:prstGeom>
          <a:solidFill>
            <a:srgbClr val="89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Most outbreaks start in the Southeast and spread to the rest of Brazil</a:t>
            </a:r>
          </a:p>
        </p:txBody>
      </p:sp>
    </p:spTree>
    <p:extLst>
      <p:ext uri="{BB962C8B-B14F-4D97-AF65-F5344CB8AC3E}">
        <p14:creationId xmlns:p14="http://schemas.microsoft.com/office/powerpoint/2010/main" val="17644269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159529"/>
              </p:ext>
            </p:extLst>
          </p:nvPr>
        </p:nvGraphicFramePr>
        <p:xfrm>
          <a:off x="1128530" y="1905001"/>
          <a:ext cx="6186669" cy="38244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14789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2223" r="5206" b="1111"/>
          <a:stretch/>
        </p:blipFill>
        <p:spPr>
          <a:xfrm>
            <a:off x="4419600" y="1676400"/>
            <a:ext cx="4338414" cy="4289115"/>
          </a:xfrm>
          <a:prstGeom prst="rect">
            <a:avLst/>
          </a:prstGeom>
        </p:spPr>
      </p:pic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z="3600" dirty="0" smtClean="0">
                <a:latin typeface="Century Gothic"/>
                <a:cs typeface="Century Gothic"/>
              </a:rPr>
              <a:t>Satellite Imagery Overview</a:t>
            </a:r>
            <a:endParaRPr lang="en-US" sz="3600" dirty="0">
              <a:latin typeface="Century Gothic"/>
              <a:cs typeface="Century Gothic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4125864" cy="2226958"/>
          </a:xfrm>
        </p:spPr>
        <p:txBody>
          <a:bodyPr/>
          <a:lstStyle/>
          <a:p>
            <a:pPr marL="0" lvl="0" indent="0" algn="ctr">
              <a:spcAft>
                <a:spcPts val="1800"/>
              </a:spcAft>
              <a:buNone/>
            </a:pPr>
            <a:r>
              <a:rPr lang="en-US" sz="2000" dirty="0" smtClean="0">
                <a:latin typeface="Century Gothic"/>
                <a:cs typeface="Century Gothic"/>
              </a:rPr>
              <a:t>Per each municipality, per week, compute spectral remote sensing derived indicators of </a:t>
            </a:r>
            <a:r>
              <a:rPr lang="en-US" sz="2000" u="sng" dirty="0" smtClean="0">
                <a:latin typeface="Century Gothic"/>
                <a:cs typeface="Century Gothic"/>
              </a:rPr>
              <a:t>vegetation health</a:t>
            </a:r>
            <a:r>
              <a:rPr lang="en-US" sz="2000" dirty="0" smtClean="0">
                <a:latin typeface="Century Gothic"/>
                <a:cs typeface="Century Gothic"/>
              </a:rPr>
              <a:t>, </a:t>
            </a:r>
            <a:r>
              <a:rPr lang="en-US" sz="2000" u="sng" dirty="0" smtClean="0">
                <a:latin typeface="Century Gothic"/>
                <a:cs typeface="Century Gothic"/>
              </a:rPr>
              <a:t>water content</a:t>
            </a:r>
            <a:r>
              <a:rPr lang="en-US" sz="2000" dirty="0" smtClean="0">
                <a:latin typeface="Century Gothic"/>
                <a:cs typeface="Century Gothic"/>
              </a:rPr>
              <a:t>, and </a:t>
            </a:r>
            <a:r>
              <a:rPr lang="en-US" sz="2000" u="sng" dirty="0" smtClean="0">
                <a:latin typeface="Century Gothic"/>
                <a:cs typeface="Century Gothic"/>
              </a:rPr>
              <a:t>burned areas</a:t>
            </a:r>
            <a:r>
              <a:rPr lang="en-US" sz="2000" dirty="0" smtClean="0">
                <a:latin typeface="Century Gothic"/>
                <a:cs typeface="Century Gothic"/>
              </a:rPr>
              <a:t>.</a:t>
            </a:r>
          </a:p>
        </p:txBody>
      </p:sp>
      <p:pic>
        <p:nvPicPr>
          <p:cNvPr id="1026" name="Picture 2" descr="ttps://www.pecad.fas.usda.gov/rssiws/images/modis_ndvi/modis_ndvi_br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429000"/>
            <a:ext cx="3124200" cy="29612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Bent Arrow 16"/>
          <p:cNvSpPr/>
          <p:nvPr/>
        </p:nvSpPr>
        <p:spPr>
          <a:xfrm>
            <a:off x="6723370" y="1440007"/>
            <a:ext cx="750309" cy="721414"/>
          </a:xfrm>
          <a:prstGeom prst="bentArrow">
            <a:avLst>
              <a:gd name="adj1" fmla="val 2396"/>
              <a:gd name="adj2" fmla="val 4986"/>
              <a:gd name="adj3" fmla="val 8517"/>
              <a:gd name="adj4" fmla="val 93622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 rot="3005421">
            <a:off x="7472112" y="766391"/>
            <a:ext cx="624472" cy="1094615"/>
            <a:chOff x="2521320" y="2055291"/>
            <a:chExt cx="570781" cy="1000502"/>
          </a:xfrm>
        </p:grpSpPr>
        <p:sp>
          <p:nvSpPr>
            <p:cNvPr id="25" name="Parallelogram 24"/>
            <p:cNvSpPr/>
            <p:nvPr/>
          </p:nvSpPr>
          <p:spPr>
            <a:xfrm>
              <a:off x="2895600" y="2903393"/>
              <a:ext cx="196501" cy="152400"/>
            </a:xfrm>
            <a:prstGeom prst="parallelogram">
              <a:avLst/>
            </a:prstGeom>
            <a:solidFill>
              <a:srgbClr val="FF0000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Parallelogram 26"/>
            <p:cNvSpPr/>
            <p:nvPr/>
          </p:nvSpPr>
          <p:spPr>
            <a:xfrm>
              <a:off x="2851499" y="2827193"/>
              <a:ext cx="196501" cy="152400"/>
            </a:xfrm>
            <a:prstGeom prst="parallelogram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Parallelogram 27"/>
            <p:cNvSpPr/>
            <p:nvPr/>
          </p:nvSpPr>
          <p:spPr>
            <a:xfrm>
              <a:off x="2807398" y="2750992"/>
              <a:ext cx="196501" cy="152400"/>
            </a:xfrm>
            <a:prstGeom prst="parallelogram">
              <a:avLst/>
            </a:prstGeom>
            <a:solidFill>
              <a:schemeClr val="accent6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Parallelogram 28"/>
            <p:cNvSpPr/>
            <p:nvPr/>
          </p:nvSpPr>
          <p:spPr>
            <a:xfrm>
              <a:off x="2743200" y="2638162"/>
              <a:ext cx="243731" cy="189030"/>
            </a:xfrm>
            <a:prstGeom prst="parallelogram">
              <a:avLst/>
            </a:prstGeom>
            <a:solidFill>
              <a:srgbClr val="F9BC43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Parallelogram 29"/>
            <p:cNvSpPr/>
            <p:nvPr/>
          </p:nvSpPr>
          <p:spPr>
            <a:xfrm>
              <a:off x="2698347" y="2546580"/>
              <a:ext cx="243731" cy="189030"/>
            </a:xfrm>
            <a:prstGeom prst="parallelogram">
              <a:avLst/>
            </a:prstGeom>
            <a:solidFill>
              <a:srgbClr val="FFFF00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Parallelogram 30"/>
            <p:cNvSpPr/>
            <p:nvPr/>
          </p:nvSpPr>
          <p:spPr>
            <a:xfrm>
              <a:off x="2660022" y="2447663"/>
              <a:ext cx="243731" cy="189030"/>
            </a:xfrm>
            <a:prstGeom prst="parallelogram">
              <a:avLst/>
            </a:prstGeom>
            <a:solidFill>
              <a:srgbClr val="92D050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Parallelogram 31"/>
            <p:cNvSpPr/>
            <p:nvPr/>
          </p:nvSpPr>
          <p:spPr>
            <a:xfrm>
              <a:off x="2630224" y="2360839"/>
              <a:ext cx="243731" cy="189030"/>
            </a:xfrm>
            <a:prstGeom prst="parallelogram">
              <a:avLst/>
            </a:prstGeom>
            <a:solidFill>
              <a:srgbClr val="00B050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Parallelogram 32"/>
            <p:cNvSpPr/>
            <p:nvPr/>
          </p:nvSpPr>
          <p:spPr>
            <a:xfrm>
              <a:off x="2578987" y="2246227"/>
              <a:ext cx="286078" cy="221873"/>
            </a:xfrm>
            <a:prstGeom prst="parallelogram">
              <a:avLst/>
            </a:prstGeom>
            <a:solidFill>
              <a:schemeClr val="accent3">
                <a:lumMod val="75000"/>
              </a:schemeClr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Parallelogram 33"/>
            <p:cNvSpPr/>
            <p:nvPr/>
          </p:nvSpPr>
          <p:spPr>
            <a:xfrm>
              <a:off x="2555308" y="2153571"/>
              <a:ext cx="286078" cy="221873"/>
            </a:xfrm>
            <a:prstGeom prst="parallelogram">
              <a:avLst/>
            </a:prstGeom>
            <a:solidFill>
              <a:srgbClr val="CFC72F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Parallelogram 34"/>
            <p:cNvSpPr/>
            <p:nvPr/>
          </p:nvSpPr>
          <p:spPr>
            <a:xfrm>
              <a:off x="2521320" y="2055291"/>
              <a:ext cx="286078" cy="221873"/>
            </a:xfrm>
            <a:prstGeom prst="parallelogram">
              <a:avLst/>
            </a:prstGeom>
            <a:solidFill>
              <a:srgbClr val="FFFF00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7893156" y="1197679"/>
            <a:ext cx="10076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7030A0"/>
                </a:solidFill>
              </a:rPr>
              <a:t>temporal stack of mean NDVI, etc.</a:t>
            </a:r>
            <a:endParaRPr lang="en-US" sz="1200" b="1" dirty="0">
              <a:solidFill>
                <a:srgbClr val="7030A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 rot="17894663">
            <a:off x="7192024" y="751196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TIME</a:t>
            </a:r>
            <a:endParaRPr lang="en-US" sz="1200" b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7858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z="3600" dirty="0" smtClean="0">
                <a:latin typeface="Century Gothic"/>
                <a:cs typeface="Century Gothic"/>
              </a:rPr>
              <a:t>Spectral Remote Sensing</a:t>
            </a:r>
            <a:endParaRPr lang="en-US" sz="3600" dirty="0">
              <a:latin typeface="Century Gothic"/>
              <a:cs typeface="Century Gothic"/>
            </a:endParaRPr>
          </a:p>
        </p:txBody>
      </p:sp>
      <p:pic>
        <p:nvPicPr>
          <p:cNvPr id="12" name="Picture 13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67" y="2438400"/>
            <a:ext cx="2007742" cy="1895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4"/>
          <p:cNvSpPr txBox="1">
            <a:spLocks noChangeArrowheads="1"/>
          </p:cNvSpPr>
          <p:nvPr/>
        </p:nvSpPr>
        <p:spPr bwMode="auto">
          <a:xfrm>
            <a:off x="353466" y="4587821"/>
            <a:ext cx="2008734" cy="696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0522" tIns="55261" rIns="110522" bIns="5526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>
                <a:latin typeface="Century Gothic" charset="0"/>
                <a:ea typeface="Century Gothic" charset="0"/>
                <a:cs typeface="Century Gothic" charset="0"/>
              </a:rPr>
              <a:t>Scalar</a:t>
            </a:r>
          </a:p>
          <a:p>
            <a:pPr eaLnBrk="1" hangingPunct="1"/>
            <a:r>
              <a:rPr lang="en-US" sz="1800" dirty="0">
                <a:latin typeface="Century Gothic" charset="0"/>
                <a:ea typeface="Century Gothic" charset="0"/>
                <a:cs typeface="Century Gothic" charset="0"/>
              </a:rPr>
              <a:t>Pixel = [7]</a:t>
            </a:r>
          </a:p>
        </p:txBody>
      </p:sp>
      <p:sp>
        <p:nvSpPr>
          <p:cNvPr id="14" name="TextBox 15"/>
          <p:cNvSpPr txBox="1">
            <a:spLocks noChangeArrowheads="1"/>
          </p:cNvSpPr>
          <p:nvPr/>
        </p:nvSpPr>
        <p:spPr bwMode="auto">
          <a:xfrm>
            <a:off x="2941089" y="4587821"/>
            <a:ext cx="2240511" cy="696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0522" tIns="55261" rIns="110522" bIns="5526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>
                <a:latin typeface="Century Gothic" charset="0"/>
                <a:ea typeface="Century Gothic" charset="0"/>
                <a:cs typeface="Century Gothic" charset="0"/>
              </a:rPr>
              <a:t>3-vector</a:t>
            </a:r>
          </a:p>
          <a:p>
            <a:pPr eaLnBrk="1" hangingPunct="1"/>
            <a:r>
              <a:rPr lang="en-US" sz="1800" dirty="0">
                <a:latin typeface="Century Gothic" charset="0"/>
                <a:ea typeface="Century Gothic" charset="0"/>
                <a:cs typeface="Century Gothic" charset="0"/>
              </a:rPr>
              <a:t>Pixel = [12,136,71]</a:t>
            </a:r>
          </a:p>
        </p:txBody>
      </p:sp>
      <p:sp>
        <p:nvSpPr>
          <p:cNvPr id="15" name="TextBox 16"/>
          <p:cNvSpPr txBox="1">
            <a:spLocks noChangeArrowheads="1"/>
          </p:cNvSpPr>
          <p:nvPr/>
        </p:nvSpPr>
        <p:spPr bwMode="auto">
          <a:xfrm>
            <a:off x="5715000" y="4587821"/>
            <a:ext cx="3581397" cy="696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0522" tIns="55261" rIns="110522" bIns="5526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i="1" dirty="0">
                <a:latin typeface="Century Gothic" charset="0"/>
                <a:ea typeface="Century Gothic" charset="0"/>
                <a:cs typeface="Century Gothic" charset="0"/>
              </a:rPr>
              <a:t>n-</a:t>
            </a:r>
            <a:r>
              <a:rPr lang="en-US" sz="2000" b="1" dirty="0">
                <a:latin typeface="Century Gothic" charset="0"/>
                <a:ea typeface="Century Gothic" charset="0"/>
                <a:cs typeface="Century Gothic" charset="0"/>
              </a:rPr>
              <a:t>vector</a:t>
            </a:r>
          </a:p>
          <a:p>
            <a:pPr eaLnBrk="1" hangingPunct="1"/>
            <a:r>
              <a:rPr lang="en-US" sz="1800" dirty="0">
                <a:latin typeface="Century Gothic" charset="0"/>
                <a:ea typeface="Century Gothic" charset="0"/>
                <a:cs typeface="Century Gothic" charset="0"/>
              </a:rPr>
              <a:t>Pixel = [</a:t>
            </a:r>
            <a:r>
              <a:rPr lang="en-US" sz="1800" dirty="0" smtClean="0">
                <a:latin typeface="Century Gothic" charset="0"/>
                <a:ea typeface="Century Gothic" charset="0"/>
                <a:cs typeface="Century Gothic" charset="0"/>
              </a:rPr>
              <a:t>0.13,0.65,0.71,</a:t>
            </a:r>
            <a:r>
              <a:rPr lang="en-US" sz="1800" dirty="0">
                <a:latin typeface="Century Gothic" charset="0"/>
                <a:ea typeface="Century Gothic" charset="0"/>
                <a:cs typeface="Century Gothic" charset="0"/>
              </a:rPr>
              <a:t>….,0.23]</a:t>
            </a:r>
          </a:p>
        </p:txBody>
      </p:sp>
      <p:grpSp>
        <p:nvGrpSpPr>
          <p:cNvPr id="16" name="Group 39"/>
          <p:cNvGrpSpPr>
            <a:grpSpLocks/>
          </p:cNvGrpSpPr>
          <p:nvPr/>
        </p:nvGrpSpPr>
        <p:grpSpPr bwMode="auto">
          <a:xfrm>
            <a:off x="5791197" y="1572339"/>
            <a:ext cx="2920478" cy="2761615"/>
            <a:chOff x="5299961" y="364273"/>
            <a:chExt cx="3035433" cy="2848828"/>
          </a:xfrm>
        </p:grpSpPr>
        <p:pic>
          <p:nvPicPr>
            <p:cNvPr id="17" name="Picture 11" descr="share2012_spectir_cube_v2.png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9962" y="364273"/>
              <a:ext cx="3035432" cy="28488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38"/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9961" y="1246063"/>
              <a:ext cx="2153920" cy="195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6" name="Group 35"/>
          <p:cNvGrpSpPr/>
          <p:nvPr/>
        </p:nvGrpSpPr>
        <p:grpSpPr>
          <a:xfrm>
            <a:off x="3038641" y="2133600"/>
            <a:ext cx="2254079" cy="2200356"/>
            <a:chOff x="3038641" y="2133600"/>
            <a:chExt cx="2254079" cy="2200356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>
              <a:alphaModFix/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7913"/>
                      </a14:imgEffect>
                      <a14:imgEffect>
                        <a14:saturation sat="117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 bwMode="auto">
            <a:xfrm>
              <a:off x="3284687" y="2133600"/>
              <a:ext cx="2008033" cy="1896042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 bwMode="auto">
            <a:xfrm>
              <a:off x="3207996" y="2235038"/>
              <a:ext cx="2008033" cy="1896042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 bwMode="auto">
            <a:xfrm>
              <a:off x="3117497" y="2336476"/>
              <a:ext cx="2008033" cy="1896042"/>
            </a:xfrm>
            <a:prstGeom prst="rect">
              <a:avLst/>
            </a:prstGeom>
          </p:spPr>
        </p:pic>
        <p:pic>
          <p:nvPicPr>
            <p:cNvPr id="22" name="Picture 3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8641" y="2437914"/>
              <a:ext cx="2008033" cy="18960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TextBox 22"/>
          <p:cNvSpPr txBox="1"/>
          <p:nvPr/>
        </p:nvSpPr>
        <p:spPr>
          <a:xfrm>
            <a:off x="762000" y="5584025"/>
            <a:ext cx="1123475" cy="542489"/>
          </a:xfrm>
          <a:prstGeom prst="rect">
            <a:avLst/>
          </a:prstGeom>
          <a:noFill/>
        </p:spPr>
        <p:txBody>
          <a:bodyPr wrap="square" lIns="110522" tIns="55261" rIns="110522" bIns="55261"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ea typeface="ＭＳ Ｐゴシック" pitchFamily="-101" charset="-128"/>
                <a:cs typeface="ＭＳ Ｐゴシック" pitchFamily="-101" charset="-128"/>
              </a:rPr>
              <a:t>digital count</a:t>
            </a:r>
          </a:p>
        </p:txBody>
      </p:sp>
      <p:sp>
        <p:nvSpPr>
          <p:cNvPr id="24" name="TextBox 18"/>
          <p:cNvSpPr txBox="1">
            <a:spLocks noChangeArrowheads="1"/>
          </p:cNvSpPr>
          <p:nvPr/>
        </p:nvSpPr>
        <p:spPr bwMode="auto">
          <a:xfrm>
            <a:off x="4517186" y="5567325"/>
            <a:ext cx="588214" cy="327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0522" tIns="55261" rIns="110522" bIns="5526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 dirty="0">
                <a:solidFill>
                  <a:srgbClr val="FF0000"/>
                </a:solidFill>
                <a:latin typeface="+mn-lt"/>
              </a:rPr>
              <a:t>red </a:t>
            </a:r>
          </a:p>
        </p:txBody>
      </p:sp>
      <p:sp>
        <p:nvSpPr>
          <p:cNvPr id="25" name="TextBox 19"/>
          <p:cNvSpPr txBox="1">
            <a:spLocks noChangeArrowheads="1"/>
          </p:cNvSpPr>
          <p:nvPr/>
        </p:nvSpPr>
        <p:spPr bwMode="auto">
          <a:xfrm>
            <a:off x="4008649" y="5819103"/>
            <a:ext cx="770980" cy="327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0522" tIns="55261" rIns="110522" bIns="5526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 dirty="0">
                <a:solidFill>
                  <a:srgbClr val="008000"/>
                </a:solidFill>
                <a:latin typeface="+mn-lt"/>
              </a:rPr>
              <a:t>green</a:t>
            </a:r>
          </a:p>
        </p:txBody>
      </p:sp>
      <p:sp>
        <p:nvSpPr>
          <p:cNvPr id="26" name="TextBox 20"/>
          <p:cNvSpPr txBox="1">
            <a:spLocks noChangeArrowheads="1"/>
          </p:cNvSpPr>
          <p:nvPr/>
        </p:nvSpPr>
        <p:spPr bwMode="auto">
          <a:xfrm>
            <a:off x="3636358" y="5567325"/>
            <a:ext cx="772590" cy="327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0522" tIns="55261" rIns="110522" bIns="5526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 dirty="0">
                <a:solidFill>
                  <a:srgbClr val="3366FF"/>
                </a:solidFill>
                <a:latin typeface="+mn-lt"/>
              </a:rPr>
              <a:t>blue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4790156" y="5235072"/>
            <a:ext cx="1610" cy="349041"/>
          </a:xfrm>
          <a:prstGeom prst="straightConnector1">
            <a:avLst/>
          </a:prstGeom>
          <a:ln w="31750">
            <a:solidFill>
              <a:srgbClr val="FF0000"/>
            </a:solidFill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4052592" y="5235074"/>
            <a:ext cx="1610" cy="349041"/>
          </a:xfrm>
          <a:prstGeom prst="straightConnector1">
            <a:avLst/>
          </a:prstGeom>
          <a:ln w="31750">
            <a:solidFill>
              <a:srgbClr val="3366FF"/>
            </a:solidFill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4409157" y="5258265"/>
            <a:ext cx="1609" cy="631829"/>
          </a:xfrm>
          <a:prstGeom prst="straightConnector1">
            <a:avLst/>
          </a:prstGeom>
          <a:ln w="31750">
            <a:solidFill>
              <a:srgbClr val="008000"/>
            </a:solidFill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1359355" y="5235074"/>
            <a:ext cx="1610" cy="349041"/>
          </a:xfrm>
          <a:prstGeom prst="straightConnector1">
            <a:avLst/>
          </a:prstGeom>
          <a:ln w="31750">
            <a:solidFill>
              <a:schemeClr val="tx1">
                <a:lumMod val="50000"/>
                <a:lumOff val="50000"/>
              </a:schemeClr>
            </a:solidFill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25"/>
          <p:cNvSpPr txBox="1">
            <a:spLocks noChangeArrowheads="1"/>
          </p:cNvSpPr>
          <p:nvPr/>
        </p:nvSpPr>
        <p:spPr bwMode="auto">
          <a:xfrm>
            <a:off x="7053051" y="5605482"/>
            <a:ext cx="1405149" cy="757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0522" tIns="55261" rIns="110522" bIns="5526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 dirty="0">
                <a:solidFill>
                  <a:srgbClr val="7F7F7F"/>
                </a:solidFill>
                <a:latin typeface="+mn-lt"/>
              </a:rPr>
              <a:t>radiance / reflectance / emissivity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7735746" y="5257800"/>
            <a:ext cx="1610" cy="349041"/>
          </a:xfrm>
          <a:prstGeom prst="straightConnector1">
            <a:avLst/>
          </a:prstGeom>
          <a:ln w="31750">
            <a:solidFill>
              <a:schemeClr val="tx1">
                <a:lumMod val="50000"/>
                <a:lumOff val="50000"/>
              </a:schemeClr>
            </a:solidFill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45463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61"/>
          <p:cNvSpPr/>
          <p:nvPr/>
        </p:nvSpPr>
        <p:spPr>
          <a:xfrm>
            <a:off x="457200" y="2322305"/>
            <a:ext cx="8077200" cy="1571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9" tIns="46799" rIns="46799" bIns="46799">
            <a:spAutoFit/>
          </a:bodyPr>
          <a:lstStyle>
            <a:lvl1pPr algn="ctr">
              <a:spcBef>
                <a:spcPts val="15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n-US" b="1" smtClean="0"/>
              <a:t>AIDO</a:t>
            </a:r>
            <a:r>
              <a:rPr lang="en-US" b="1"/>
              <a:t/>
            </a:r>
            <a:br>
              <a:rPr lang="en-US" b="1"/>
            </a:br>
            <a:r>
              <a:rPr lang="en-US" b="1"/>
              <a:t>Analytics for the Investigation of Disease </a:t>
            </a:r>
            <a:r>
              <a:rPr lang="en-US" b="1" smtClean="0"/>
              <a:t>Outbreaks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0651289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z="3600" dirty="0" smtClean="0">
                <a:latin typeface="Century Gothic"/>
                <a:cs typeface="Century Gothic"/>
              </a:rPr>
              <a:t>Spectral Remote Sensing</a:t>
            </a:r>
            <a:endParaRPr lang="en-US" sz="3600" dirty="0">
              <a:latin typeface="Century Gothic"/>
              <a:cs typeface="Century Gothic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52400" y="1219200"/>
            <a:ext cx="3200400" cy="4297435"/>
          </a:xfrm>
          <a:prstGeom prst="rect">
            <a:avLst/>
          </a:prstGeom>
        </p:spPr>
        <p:txBody>
          <a:bodyPr/>
          <a:lstStyle>
            <a:lvl1pPr marL="376783" indent="-376783" algn="l" defTabSz="502378" rtl="0" eaLnBrk="1" latinLnBrk="0" hangingPunct="1">
              <a:spcBef>
                <a:spcPct val="20000"/>
              </a:spcBef>
              <a:buFont typeface="Arial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362" indent="-313985" algn="l" defTabSz="502378" rtl="0" eaLnBrk="1" latinLnBrk="0" hangingPunct="1">
              <a:spcBef>
                <a:spcPct val="20000"/>
              </a:spcBef>
              <a:buFont typeface="Arial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5943" indent="-251189" algn="l" defTabSz="502378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58319" indent="-251189" algn="l" defTabSz="502378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0697" indent="-251189" algn="l" defTabSz="502378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63073" indent="-251189" algn="l" defTabSz="502378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5451" indent="-251189" algn="l" defTabSz="502378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67828" indent="-251189" algn="l" defTabSz="502378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0205" indent="-251189" algn="l" defTabSz="502378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400" dirty="0" smtClean="0">
                <a:latin typeface="Century Gothic" charset="0"/>
                <a:ea typeface="Century Gothic" charset="0"/>
                <a:cs typeface="Century Gothic" charset="0"/>
              </a:rPr>
              <a:t>Spectral imagery collected from satellites/airborne platforms provides a tool for </a:t>
            </a:r>
            <a:r>
              <a:rPr lang="en-US" sz="2400" u="sng" dirty="0" smtClean="0">
                <a:latin typeface="Century Gothic" charset="0"/>
                <a:ea typeface="Century Gothic" charset="0"/>
                <a:cs typeface="Century Gothic" charset="0"/>
              </a:rPr>
              <a:t>remotely analyzing the material content of a scene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15599" y="6347168"/>
            <a:ext cx="2594354" cy="270779"/>
          </a:xfrm>
          <a:prstGeom prst="rect">
            <a:avLst/>
          </a:prstGeom>
          <a:noFill/>
        </p:spPr>
        <p:txBody>
          <a:bodyPr wrap="square" lIns="100519" tIns="50260" rIns="100519" bIns="50260">
            <a:spAutoFit/>
          </a:bodyPr>
          <a:lstStyle/>
          <a:p>
            <a:pPr algn="r">
              <a:defRPr/>
            </a:pPr>
            <a:r>
              <a:rPr lang="en-US" sz="1100" b="1" cap="small" dirty="0" smtClean="0">
                <a:ea typeface="ＭＳ Ｐゴシック" pitchFamily="-104" charset="-128"/>
                <a:cs typeface="CMU Serif Roman"/>
              </a:rPr>
              <a:t>figure </a:t>
            </a:r>
            <a:r>
              <a:rPr lang="en-US" sz="1100" b="1" cap="small" dirty="0">
                <a:ea typeface="ＭＳ Ｐゴシック" pitchFamily="-104" charset="-128"/>
                <a:cs typeface="CMU Serif Roman"/>
              </a:rPr>
              <a:t>courtesy </a:t>
            </a:r>
            <a:r>
              <a:rPr lang="en-US" sz="1100" b="1" cap="small">
                <a:ea typeface="ＭＳ Ｐゴシック" pitchFamily="-104" charset="-128"/>
                <a:cs typeface="CMU Serif Roman"/>
              </a:rPr>
              <a:t>of </a:t>
            </a:r>
            <a:r>
              <a:rPr lang="en-US" sz="1100" b="1" cap="small" smtClean="0">
                <a:ea typeface="ＭＳ Ｐゴシック" pitchFamily="-104" charset="-128"/>
                <a:cs typeface="CMU Serif Roman"/>
              </a:rPr>
              <a:t>RIT</a:t>
            </a:r>
            <a:endParaRPr lang="en-US" sz="1100" b="1" cap="small" dirty="0">
              <a:ea typeface="ＭＳ Ｐゴシック" pitchFamily="-104" charset="-128"/>
              <a:cs typeface="CMU Serif Roman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667000" y="2003085"/>
            <a:ext cx="6179561" cy="4614862"/>
            <a:chOff x="3948906" y="2328862"/>
            <a:chExt cx="5597256" cy="4179999"/>
          </a:xfrm>
        </p:grpSpPr>
        <p:pic>
          <p:nvPicPr>
            <p:cNvPr id="8" name="Picture 7" descr="Hyperspectral_Concept_v2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67"/>
            <a:stretch>
              <a:fillRect/>
            </a:stretch>
          </p:blipFill>
          <p:spPr bwMode="auto">
            <a:xfrm>
              <a:off x="3948906" y="2328862"/>
              <a:ext cx="5597256" cy="4179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5935932" y="3237050"/>
              <a:ext cx="285526" cy="1441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t" anchorCtr="1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chemeClr val="accent4">
                      <a:lumMod val="50000"/>
                    </a:schemeClr>
                  </a:solidFill>
                  <a:latin typeface="Arial"/>
                  <a:cs typeface="Arial"/>
                </a:rPr>
                <a:t>Soil  </a:t>
              </a:r>
              <a:endParaRPr lang="en-US" sz="1200" b="1" dirty="0">
                <a:solidFill>
                  <a:schemeClr val="accent4">
                    <a:lumMod val="50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158803" y="4300581"/>
              <a:ext cx="839588" cy="1441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008000"/>
                  </a:solidFill>
                  <a:latin typeface="Arial"/>
                  <a:cs typeface="Arial"/>
                </a:rPr>
                <a:t>Vegetation</a:t>
              </a:r>
              <a:endParaRPr lang="en-US" sz="1200" b="1" dirty="0">
                <a:solidFill>
                  <a:srgbClr val="008000"/>
                </a:solidFill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706574" y="3097035"/>
              <a:ext cx="758017" cy="1441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3366FF"/>
                  </a:solidFill>
                  <a:latin typeface="Arial"/>
                  <a:cs typeface="Arial"/>
                </a:rPr>
                <a:t>Water</a:t>
              </a:r>
              <a:endParaRPr lang="en-US" sz="1200" b="1" dirty="0">
                <a:solidFill>
                  <a:srgbClr val="3366FF"/>
                </a:solidFill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73339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305800" cy="5029200"/>
          </a:xfrm>
        </p:spPr>
        <p:txBody>
          <a:bodyPr/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latin typeface="Century Gothic" charset="0"/>
                <a:ea typeface="Century Gothic" charset="0"/>
                <a:cs typeface="Century Gothic" charset="0"/>
              </a:rPr>
              <a:t>5570 </a:t>
            </a:r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municipalities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~360 </a:t>
            </a:r>
            <a:r>
              <a:rPr lang="en-US" sz="2400" dirty="0" smtClean="0">
                <a:latin typeface="Century Gothic" charset="0"/>
                <a:ea typeface="Century Gothic" charset="0"/>
                <a:cs typeface="Century Gothic" charset="0"/>
              </a:rPr>
              <a:t>weeks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4 satellites (for this application)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4 indices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For each municipality across a 7 year period:</a:t>
            </a:r>
            <a:endParaRPr lang="en-US" sz="2400" dirty="0" smtClean="0">
              <a:latin typeface="Century Gothic" charset="0"/>
              <a:ea typeface="Century Gothic" charset="0"/>
              <a:cs typeface="Century Gothic" charset="0"/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For each week: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Century Gothic" charset="0"/>
                <a:ea typeface="Century Gothic" charset="0"/>
                <a:cs typeface="Century Gothic" charset="0"/>
              </a:rPr>
              <a:t>See if any satellites (</a:t>
            </a:r>
            <a:r>
              <a:rPr lang="en-US" sz="1800" dirty="0" err="1">
                <a:latin typeface="Century Gothic" charset="0"/>
                <a:ea typeface="Century Gothic" charset="0"/>
                <a:cs typeface="Century Gothic" charset="0"/>
              </a:rPr>
              <a:t>Landsats</a:t>
            </a:r>
            <a:r>
              <a:rPr lang="en-US" sz="1800" dirty="0">
                <a:latin typeface="Century Gothic" charset="0"/>
                <a:ea typeface="Century Gothic" charset="0"/>
                <a:cs typeface="Century Gothic" charset="0"/>
              </a:rPr>
              <a:t> 5, 7, 8, and Sentinel-2) imaged the full municipality during that week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Century Gothic" charset="0"/>
                <a:ea typeface="Century Gothic" charset="0"/>
                <a:cs typeface="Century Gothic" charset="0"/>
              </a:rPr>
              <a:t>If so, mask out the cloudy pixels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Century Gothic" charset="0"/>
                <a:ea typeface="Century Gothic" charset="0"/>
                <a:cs typeface="Century Gothic" charset="0"/>
              </a:rPr>
              <a:t>Per satellite, compute the </a:t>
            </a:r>
            <a:r>
              <a:rPr lang="en-US" sz="1800" b="1" dirty="0">
                <a:latin typeface="Century Gothic" charset="0"/>
                <a:ea typeface="Century Gothic" charset="0"/>
                <a:cs typeface="Century Gothic" charset="0"/>
              </a:rPr>
              <a:t>indices</a:t>
            </a:r>
            <a:r>
              <a:rPr lang="en-US" sz="1800" dirty="0">
                <a:latin typeface="Century Gothic" charset="0"/>
                <a:ea typeface="Century Gothic" charset="0"/>
                <a:cs typeface="Century Gothic" charset="0"/>
              </a:rPr>
              <a:t> on the unmasked </a:t>
            </a:r>
            <a:r>
              <a:rPr lang="en-US" sz="1800" dirty="0" smtClean="0">
                <a:latin typeface="Century Gothic" charset="0"/>
                <a:ea typeface="Century Gothic" charset="0"/>
                <a:cs typeface="Century Gothic" charset="0"/>
              </a:rPr>
              <a:t>pixels</a:t>
            </a:r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z="3600" dirty="0" smtClean="0">
                <a:latin typeface="Century Gothic"/>
                <a:cs typeface="Century Gothic"/>
              </a:rPr>
              <a:t>Technical Goals: Methods</a:t>
            </a:r>
            <a:endParaRPr lang="en-US" sz="3600" dirty="0">
              <a:latin typeface="Century Gothic"/>
              <a:cs typeface="Century Gothic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48400" y="1447800"/>
            <a:ext cx="2152650" cy="707886"/>
          </a:xfrm>
          <a:prstGeom prst="rect">
            <a:avLst/>
          </a:prstGeom>
          <a:solidFill>
            <a:srgbClr val="89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32,083,200 Values!</a:t>
            </a:r>
          </a:p>
        </p:txBody>
      </p:sp>
    </p:spTree>
    <p:extLst>
      <p:ext uri="{BB962C8B-B14F-4D97-AF65-F5344CB8AC3E}">
        <p14:creationId xmlns:p14="http://schemas.microsoft.com/office/powerpoint/2010/main" val="1853632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z="3600" dirty="0" smtClean="0">
                <a:latin typeface="Century Gothic"/>
                <a:cs typeface="Century Gothic"/>
              </a:rPr>
              <a:t>Technical Goals: Methods</a:t>
            </a:r>
            <a:endParaRPr lang="en-US" sz="3600" dirty="0">
              <a:latin typeface="Century Gothic"/>
              <a:cs typeface="Century Gothic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153400" cy="4343400"/>
          </a:xfrm>
        </p:spPr>
        <p:txBody>
          <a:bodyPr/>
          <a:lstStyle/>
          <a:p>
            <a:pPr marL="0" lvl="0" indent="0">
              <a:spcAft>
                <a:spcPts val="1800"/>
              </a:spcAft>
              <a:buNone/>
            </a:pPr>
            <a:r>
              <a:rPr lang="en-US" sz="2400" dirty="0" smtClean="0">
                <a:latin typeface="Century Gothic"/>
                <a:cs typeface="Century Gothic"/>
              </a:rPr>
              <a:t>Per pixel, we compute the following:</a:t>
            </a:r>
            <a:endParaRPr lang="en-US" sz="800" dirty="0" smtClean="0">
              <a:latin typeface="Century Gothic"/>
              <a:cs typeface="Century Gothic"/>
            </a:endParaRPr>
          </a:p>
          <a:p>
            <a:pPr>
              <a:spcAft>
                <a:spcPts val="1800"/>
              </a:spcAft>
            </a:pPr>
            <a:r>
              <a:rPr lang="en-US" sz="2400" b="1" dirty="0">
                <a:cs typeface="Century Gothic"/>
              </a:rPr>
              <a:t>% cloud </a:t>
            </a:r>
            <a:r>
              <a:rPr lang="en-US" sz="2400" b="1" dirty="0" smtClean="0">
                <a:cs typeface="Century Gothic"/>
              </a:rPr>
              <a:t>coverage</a:t>
            </a:r>
            <a:endParaRPr lang="en-US" sz="2400" b="1" dirty="0" smtClean="0">
              <a:latin typeface="Century Gothic"/>
              <a:cs typeface="Century Gothic"/>
            </a:endParaRPr>
          </a:p>
          <a:p>
            <a:pPr lvl="0">
              <a:spcAft>
                <a:spcPts val="1800"/>
              </a:spcAft>
            </a:pPr>
            <a:r>
              <a:rPr lang="en-US" sz="2400" b="1" dirty="0" smtClean="0">
                <a:latin typeface="Century Gothic"/>
                <a:cs typeface="Century Gothic"/>
              </a:rPr>
              <a:t>NDVI</a:t>
            </a:r>
            <a:r>
              <a:rPr lang="en-US" sz="2400" dirty="0" smtClean="0">
                <a:latin typeface="Century Gothic"/>
                <a:cs typeface="Century Gothic"/>
              </a:rPr>
              <a:t> = </a:t>
            </a:r>
            <a:r>
              <a:rPr lang="en-US" sz="2400" b="1" dirty="0" smtClean="0">
                <a:latin typeface="Century Gothic"/>
                <a:cs typeface="Century Gothic"/>
              </a:rPr>
              <a:t>N</a:t>
            </a:r>
            <a:r>
              <a:rPr lang="en-US" sz="2400" dirty="0" smtClean="0">
                <a:latin typeface="Century Gothic"/>
                <a:cs typeface="Century Gothic"/>
              </a:rPr>
              <a:t>ormalized </a:t>
            </a:r>
            <a:r>
              <a:rPr lang="en-US" sz="2400" b="1" dirty="0" smtClean="0">
                <a:latin typeface="Century Gothic"/>
                <a:cs typeface="Century Gothic"/>
              </a:rPr>
              <a:t>D</a:t>
            </a:r>
            <a:r>
              <a:rPr lang="en-US" sz="2400" dirty="0" smtClean="0">
                <a:latin typeface="Century Gothic"/>
                <a:cs typeface="Century Gothic"/>
              </a:rPr>
              <a:t>ifference </a:t>
            </a:r>
            <a:r>
              <a:rPr lang="en-US" sz="2400" b="1" dirty="0" smtClean="0">
                <a:latin typeface="Century Gothic"/>
                <a:cs typeface="Century Gothic"/>
              </a:rPr>
              <a:t>V</a:t>
            </a:r>
            <a:r>
              <a:rPr lang="en-US" sz="2400" dirty="0" smtClean="0">
                <a:latin typeface="Century Gothic"/>
                <a:cs typeface="Century Gothic"/>
              </a:rPr>
              <a:t>egetation </a:t>
            </a:r>
            <a:r>
              <a:rPr lang="en-US" sz="2400" b="1" dirty="0" smtClean="0">
                <a:latin typeface="Century Gothic"/>
                <a:cs typeface="Century Gothic"/>
              </a:rPr>
              <a:t>I</a:t>
            </a:r>
            <a:r>
              <a:rPr lang="en-US" sz="2400" dirty="0" smtClean="0">
                <a:latin typeface="Century Gothic"/>
                <a:cs typeface="Century Gothic"/>
              </a:rPr>
              <a:t>ndex</a:t>
            </a:r>
            <a:br>
              <a:rPr lang="en-US" sz="2400" dirty="0" smtClean="0">
                <a:latin typeface="Century Gothic"/>
                <a:cs typeface="Century Gothic"/>
              </a:rPr>
            </a:br>
            <a:endParaRPr lang="en-US" sz="2400" dirty="0" smtClean="0">
              <a:latin typeface="Century Gothic"/>
              <a:cs typeface="Century Gothic"/>
            </a:endParaRPr>
          </a:p>
          <a:p>
            <a:pPr lvl="0">
              <a:spcAft>
                <a:spcPts val="1800"/>
              </a:spcAft>
            </a:pPr>
            <a:r>
              <a:rPr lang="en-US" sz="2400" b="1" dirty="0" smtClean="0">
                <a:latin typeface="Century Gothic"/>
                <a:cs typeface="Century Gothic"/>
              </a:rPr>
              <a:t>NDWI</a:t>
            </a:r>
            <a:r>
              <a:rPr lang="en-US" sz="2400" dirty="0" smtClean="0">
                <a:latin typeface="Century Gothic"/>
                <a:cs typeface="Century Gothic"/>
              </a:rPr>
              <a:t> = </a:t>
            </a:r>
            <a:r>
              <a:rPr lang="en-US" sz="2400" b="1" dirty="0" smtClean="0">
                <a:latin typeface="Century Gothic"/>
                <a:cs typeface="Century Gothic"/>
              </a:rPr>
              <a:t>N</a:t>
            </a:r>
            <a:r>
              <a:rPr lang="en-US" sz="2400" dirty="0" smtClean="0">
                <a:latin typeface="Century Gothic"/>
                <a:cs typeface="Century Gothic"/>
              </a:rPr>
              <a:t>ormalized </a:t>
            </a:r>
            <a:r>
              <a:rPr lang="en-US" sz="2400" b="1" dirty="0" smtClean="0">
                <a:latin typeface="Century Gothic"/>
                <a:cs typeface="Century Gothic"/>
              </a:rPr>
              <a:t>D</a:t>
            </a:r>
            <a:r>
              <a:rPr lang="en-US" sz="2400" dirty="0" smtClean="0">
                <a:latin typeface="Century Gothic"/>
                <a:cs typeface="Century Gothic"/>
              </a:rPr>
              <a:t>ifference </a:t>
            </a:r>
            <a:r>
              <a:rPr lang="en-US" sz="2400" b="1" dirty="0" smtClean="0">
                <a:latin typeface="Century Gothic"/>
                <a:cs typeface="Century Gothic"/>
              </a:rPr>
              <a:t>W</a:t>
            </a:r>
            <a:r>
              <a:rPr lang="en-US" sz="2400" dirty="0" smtClean="0">
                <a:latin typeface="Century Gothic"/>
                <a:cs typeface="Century Gothic"/>
              </a:rPr>
              <a:t>ater </a:t>
            </a:r>
            <a:r>
              <a:rPr lang="en-US" sz="2400" b="1" dirty="0" smtClean="0">
                <a:latin typeface="Century Gothic"/>
                <a:cs typeface="Century Gothic"/>
              </a:rPr>
              <a:t>I</a:t>
            </a:r>
            <a:r>
              <a:rPr lang="en-US" sz="2400" dirty="0" smtClean="0">
                <a:latin typeface="Century Gothic"/>
                <a:cs typeface="Century Gothic"/>
              </a:rPr>
              <a:t>ndex</a:t>
            </a:r>
            <a:br>
              <a:rPr lang="en-US" sz="2400" dirty="0" smtClean="0">
                <a:latin typeface="Century Gothic"/>
                <a:cs typeface="Century Gothic"/>
              </a:rPr>
            </a:br>
            <a:endParaRPr lang="en-US" sz="2400" dirty="0" smtClean="0">
              <a:latin typeface="Century Gothic"/>
              <a:cs typeface="Century Gothic"/>
            </a:endParaRPr>
          </a:p>
          <a:p>
            <a:pPr lvl="0">
              <a:spcAft>
                <a:spcPts val="1800"/>
              </a:spcAft>
            </a:pPr>
            <a:r>
              <a:rPr lang="en-US" sz="2400" b="1" dirty="0" smtClean="0">
                <a:latin typeface="Century Gothic"/>
                <a:cs typeface="Century Gothic"/>
              </a:rPr>
              <a:t>NBR</a:t>
            </a:r>
            <a:r>
              <a:rPr lang="en-US" sz="2400" dirty="0" smtClean="0">
                <a:latin typeface="Century Gothic"/>
                <a:cs typeface="Century Gothic"/>
              </a:rPr>
              <a:t> = </a:t>
            </a:r>
            <a:r>
              <a:rPr lang="en-US" sz="2400" b="1" dirty="0" smtClean="0">
                <a:latin typeface="Century Gothic"/>
                <a:cs typeface="Century Gothic"/>
              </a:rPr>
              <a:t>N</a:t>
            </a:r>
            <a:r>
              <a:rPr lang="en-US" sz="2400" dirty="0" smtClean="0">
                <a:latin typeface="Century Gothic"/>
                <a:cs typeface="Century Gothic"/>
              </a:rPr>
              <a:t>ormalized </a:t>
            </a:r>
            <a:r>
              <a:rPr lang="en-US" sz="2400" b="1" dirty="0" smtClean="0">
                <a:latin typeface="Century Gothic"/>
                <a:cs typeface="Century Gothic"/>
              </a:rPr>
              <a:t>B</a:t>
            </a:r>
            <a:r>
              <a:rPr lang="en-US" sz="2400" dirty="0" smtClean="0">
                <a:latin typeface="Century Gothic"/>
                <a:cs typeface="Century Gothic"/>
              </a:rPr>
              <a:t>urn </a:t>
            </a:r>
            <a:r>
              <a:rPr lang="en-US" sz="2400" b="1" dirty="0" smtClean="0">
                <a:latin typeface="Century Gothic"/>
                <a:cs typeface="Century Gothic"/>
              </a:rPr>
              <a:t>R</a:t>
            </a:r>
            <a:r>
              <a:rPr lang="en-US" sz="2400" dirty="0" smtClean="0">
                <a:latin typeface="Century Gothic"/>
                <a:cs typeface="Century Gothic"/>
              </a:rPr>
              <a:t>atio</a:t>
            </a:r>
          </a:p>
          <a:p>
            <a:pPr lvl="0">
              <a:spcAft>
                <a:spcPts val="1800"/>
              </a:spcAft>
            </a:pPr>
            <a:endParaRPr lang="en-US" sz="2400" dirty="0">
              <a:latin typeface="Century Gothic"/>
              <a:cs typeface="Century Gothic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5285" y="3235556"/>
            <a:ext cx="2093431" cy="5134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4326990"/>
            <a:ext cx="2363337" cy="5134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1215" y="4326990"/>
            <a:ext cx="2419785" cy="5134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1501" y="5401589"/>
            <a:ext cx="2560998" cy="51348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344989" y="3168147"/>
            <a:ext cx="2454023" cy="641853"/>
          </a:xfrm>
          <a:prstGeom prst="rect">
            <a:avLst/>
          </a:prstGeom>
          <a:noFill/>
          <a:ln w="317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719319" y="4267200"/>
            <a:ext cx="5705363" cy="641853"/>
          </a:xfrm>
          <a:prstGeom prst="rect">
            <a:avLst/>
          </a:prstGeom>
          <a:noFill/>
          <a:ln w="317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087949" y="5334000"/>
            <a:ext cx="2968103" cy="641853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 flipH="1">
            <a:off x="2441985" y="4571999"/>
            <a:ext cx="150607" cy="2616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1</a:t>
            </a:r>
            <a:endParaRPr kumimoji="0" lang="en-US" sz="11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12901" y="4552040"/>
            <a:ext cx="2504740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100" dirty="0"/>
              <a:t>2</a:t>
            </a:r>
            <a:endParaRPr kumimoji="0" lang="en-US" sz="11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80814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z="3600" dirty="0" smtClean="0">
                <a:latin typeface="Century Gothic"/>
                <a:cs typeface="Century Gothic"/>
              </a:rPr>
              <a:t>Technical Goals: Methods</a:t>
            </a:r>
            <a:endParaRPr lang="en-US" sz="3600" dirty="0">
              <a:latin typeface="Century Gothic"/>
              <a:cs typeface="Century Gothic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153400" cy="4343400"/>
          </a:xfrm>
        </p:spPr>
        <p:txBody>
          <a:bodyPr/>
          <a:lstStyle/>
          <a:p>
            <a:pPr marL="0" lvl="0" indent="0">
              <a:spcAft>
                <a:spcPts val="1800"/>
              </a:spcAft>
              <a:buNone/>
            </a:pPr>
            <a:r>
              <a:rPr lang="en-US" sz="2400" dirty="0" smtClean="0">
                <a:latin typeface="Century Gothic"/>
                <a:cs typeface="Century Gothic"/>
              </a:rPr>
              <a:t>Per pixel, we compute the following:</a:t>
            </a:r>
            <a:endParaRPr lang="en-US" sz="800" dirty="0" smtClean="0">
              <a:latin typeface="Century Gothic"/>
              <a:cs typeface="Century Gothic"/>
            </a:endParaRPr>
          </a:p>
          <a:p>
            <a:pPr>
              <a:spcAft>
                <a:spcPts val="1800"/>
              </a:spcAft>
            </a:pPr>
            <a:r>
              <a:rPr lang="en-US" sz="2400" b="1" dirty="0">
                <a:cs typeface="Century Gothic"/>
              </a:rPr>
              <a:t>% cloud </a:t>
            </a:r>
            <a:r>
              <a:rPr lang="en-US" sz="2400" b="1" dirty="0" smtClean="0">
                <a:cs typeface="Century Gothic"/>
              </a:rPr>
              <a:t>coverage</a:t>
            </a:r>
            <a:endParaRPr lang="en-US" sz="2400" b="1" dirty="0" smtClean="0">
              <a:latin typeface="Century Gothic"/>
              <a:cs typeface="Century Gothic"/>
            </a:endParaRPr>
          </a:p>
          <a:p>
            <a:pPr lvl="0">
              <a:spcAft>
                <a:spcPts val="1800"/>
              </a:spcAft>
            </a:pPr>
            <a:r>
              <a:rPr lang="en-US" sz="2400" b="1" dirty="0" smtClean="0">
                <a:latin typeface="Century Gothic"/>
                <a:cs typeface="Century Gothic"/>
              </a:rPr>
              <a:t>NDVI</a:t>
            </a:r>
            <a:r>
              <a:rPr lang="en-US" sz="2400" dirty="0" smtClean="0">
                <a:latin typeface="Century Gothic"/>
                <a:cs typeface="Century Gothic"/>
              </a:rPr>
              <a:t> = </a:t>
            </a:r>
            <a:r>
              <a:rPr lang="en-US" sz="2400" b="1" dirty="0" smtClean="0">
                <a:latin typeface="Century Gothic"/>
                <a:cs typeface="Century Gothic"/>
              </a:rPr>
              <a:t>N</a:t>
            </a:r>
            <a:r>
              <a:rPr lang="en-US" sz="2400" dirty="0" smtClean="0">
                <a:latin typeface="Century Gothic"/>
                <a:cs typeface="Century Gothic"/>
              </a:rPr>
              <a:t>ormalized </a:t>
            </a:r>
            <a:r>
              <a:rPr lang="en-US" sz="2400" b="1" dirty="0" smtClean="0">
                <a:latin typeface="Century Gothic"/>
                <a:cs typeface="Century Gothic"/>
              </a:rPr>
              <a:t>D</a:t>
            </a:r>
            <a:r>
              <a:rPr lang="en-US" sz="2400" dirty="0" smtClean="0">
                <a:latin typeface="Century Gothic"/>
                <a:cs typeface="Century Gothic"/>
              </a:rPr>
              <a:t>ifference </a:t>
            </a:r>
            <a:r>
              <a:rPr lang="en-US" sz="2400" b="1" dirty="0" smtClean="0">
                <a:latin typeface="Century Gothic"/>
                <a:cs typeface="Century Gothic"/>
              </a:rPr>
              <a:t>V</a:t>
            </a:r>
            <a:r>
              <a:rPr lang="en-US" sz="2400" dirty="0" smtClean="0">
                <a:latin typeface="Century Gothic"/>
                <a:cs typeface="Century Gothic"/>
              </a:rPr>
              <a:t>egetation </a:t>
            </a:r>
            <a:r>
              <a:rPr lang="en-US" sz="2400" b="1" dirty="0" smtClean="0">
                <a:latin typeface="Century Gothic"/>
                <a:cs typeface="Century Gothic"/>
              </a:rPr>
              <a:t>I</a:t>
            </a:r>
            <a:r>
              <a:rPr lang="en-US" sz="2400" dirty="0" smtClean="0">
                <a:latin typeface="Century Gothic"/>
                <a:cs typeface="Century Gothic"/>
              </a:rPr>
              <a:t>ndex</a:t>
            </a:r>
            <a:br>
              <a:rPr lang="en-US" sz="2400" dirty="0" smtClean="0">
                <a:latin typeface="Century Gothic"/>
                <a:cs typeface="Century Gothic"/>
              </a:rPr>
            </a:br>
            <a:endParaRPr lang="en-US" sz="2400" dirty="0" smtClean="0">
              <a:latin typeface="Century Gothic"/>
              <a:cs typeface="Century Gothic"/>
            </a:endParaRPr>
          </a:p>
          <a:p>
            <a:pPr lvl="0">
              <a:spcAft>
                <a:spcPts val="1800"/>
              </a:spcAft>
            </a:pPr>
            <a:r>
              <a:rPr lang="en-US" sz="2400" b="1" dirty="0" smtClean="0">
                <a:latin typeface="Century Gothic"/>
                <a:cs typeface="Century Gothic"/>
              </a:rPr>
              <a:t>NDWI</a:t>
            </a:r>
            <a:r>
              <a:rPr lang="en-US" sz="2400" dirty="0" smtClean="0">
                <a:latin typeface="Century Gothic"/>
                <a:cs typeface="Century Gothic"/>
              </a:rPr>
              <a:t> = </a:t>
            </a:r>
            <a:r>
              <a:rPr lang="en-US" sz="2400" b="1" dirty="0" smtClean="0">
                <a:latin typeface="Century Gothic"/>
                <a:cs typeface="Century Gothic"/>
              </a:rPr>
              <a:t>N</a:t>
            </a:r>
            <a:r>
              <a:rPr lang="en-US" sz="2400" dirty="0" smtClean="0">
                <a:latin typeface="Century Gothic"/>
                <a:cs typeface="Century Gothic"/>
              </a:rPr>
              <a:t>ormalized </a:t>
            </a:r>
            <a:r>
              <a:rPr lang="en-US" sz="2400" b="1" dirty="0" smtClean="0">
                <a:latin typeface="Century Gothic"/>
                <a:cs typeface="Century Gothic"/>
              </a:rPr>
              <a:t>D</a:t>
            </a:r>
            <a:r>
              <a:rPr lang="en-US" sz="2400" dirty="0" smtClean="0">
                <a:latin typeface="Century Gothic"/>
                <a:cs typeface="Century Gothic"/>
              </a:rPr>
              <a:t>ifference </a:t>
            </a:r>
            <a:r>
              <a:rPr lang="en-US" sz="2400" b="1" dirty="0" smtClean="0">
                <a:latin typeface="Century Gothic"/>
                <a:cs typeface="Century Gothic"/>
              </a:rPr>
              <a:t>W</a:t>
            </a:r>
            <a:r>
              <a:rPr lang="en-US" sz="2400" dirty="0" smtClean="0">
                <a:latin typeface="Century Gothic"/>
                <a:cs typeface="Century Gothic"/>
              </a:rPr>
              <a:t>ater </a:t>
            </a:r>
            <a:r>
              <a:rPr lang="en-US" sz="2400" b="1" dirty="0" smtClean="0">
                <a:latin typeface="Century Gothic"/>
                <a:cs typeface="Century Gothic"/>
              </a:rPr>
              <a:t>I</a:t>
            </a:r>
            <a:r>
              <a:rPr lang="en-US" sz="2400" dirty="0" smtClean="0">
                <a:latin typeface="Century Gothic"/>
                <a:cs typeface="Century Gothic"/>
              </a:rPr>
              <a:t>ndex</a:t>
            </a:r>
            <a:br>
              <a:rPr lang="en-US" sz="2400" dirty="0" smtClean="0">
                <a:latin typeface="Century Gothic"/>
                <a:cs typeface="Century Gothic"/>
              </a:rPr>
            </a:br>
            <a:endParaRPr lang="en-US" sz="2400" dirty="0" smtClean="0">
              <a:latin typeface="Century Gothic"/>
              <a:cs typeface="Century Gothic"/>
            </a:endParaRPr>
          </a:p>
          <a:p>
            <a:pPr lvl="0">
              <a:spcAft>
                <a:spcPts val="1800"/>
              </a:spcAft>
            </a:pPr>
            <a:r>
              <a:rPr lang="en-US" sz="2400" b="1" dirty="0" smtClean="0">
                <a:latin typeface="Century Gothic"/>
                <a:cs typeface="Century Gothic"/>
              </a:rPr>
              <a:t>NBR</a:t>
            </a:r>
            <a:r>
              <a:rPr lang="en-US" sz="2400" dirty="0" smtClean="0">
                <a:latin typeface="Century Gothic"/>
                <a:cs typeface="Century Gothic"/>
              </a:rPr>
              <a:t> = </a:t>
            </a:r>
            <a:r>
              <a:rPr lang="en-US" sz="2400" b="1" dirty="0" smtClean="0">
                <a:latin typeface="Century Gothic"/>
                <a:cs typeface="Century Gothic"/>
              </a:rPr>
              <a:t>N</a:t>
            </a:r>
            <a:r>
              <a:rPr lang="en-US" sz="2400" dirty="0" smtClean="0">
                <a:latin typeface="Century Gothic"/>
                <a:cs typeface="Century Gothic"/>
              </a:rPr>
              <a:t>ormalized </a:t>
            </a:r>
            <a:r>
              <a:rPr lang="en-US" sz="2400" b="1" dirty="0" smtClean="0">
                <a:latin typeface="Century Gothic"/>
                <a:cs typeface="Century Gothic"/>
              </a:rPr>
              <a:t>B</a:t>
            </a:r>
            <a:r>
              <a:rPr lang="en-US" sz="2400" dirty="0" smtClean="0">
                <a:latin typeface="Century Gothic"/>
                <a:cs typeface="Century Gothic"/>
              </a:rPr>
              <a:t>urn </a:t>
            </a:r>
            <a:r>
              <a:rPr lang="en-US" sz="2400" b="1" dirty="0" smtClean="0">
                <a:latin typeface="Century Gothic"/>
                <a:cs typeface="Century Gothic"/>
              </a:rPr>
              <a:t>R</a:t>
            </a:r>
            <a:r>
              <a:rPr lang="en-US" sz="2400" dirty="0" smtClean="0">
                <a:latin typeface="Century Gothic"/>
                <a:cs typeface="Century Gothic"/>
              </a:rPr>
              <a:t>atio</a:t>
            </a:r>
          </a:p>
          <a:p>
            <a:pPr lvl="0">
              <a:spcAft>
                <a:spcPts val="1800"/>
              </a:spcAft>
            </a:pPr>
            <a:endParaRPr lang="en-US" sz="2400" dirty="0">
              <a:latin typeface="Century Gothic"/>
              <a:cs typeface="Century Gothic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28900" y="3163669"/>
            <a:ext cx="38862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49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indicator of healthy, green vegetation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119933" y="4230469"/>
            <a:ext cx="3223467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49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indicator of water content in leaves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876800" y="4230469"/>
            <a:ext cx="3223467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49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indicator of water content </a:t>
            </a:r>
            <a:r>
              <a:rPr lang="en-US" smtClean="0"/>
              <a:t>in water bodies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960266" y="5334000"/>
            <a:ext cx="3223467" cy="646331"/>
          </a:xfrm>
          <a:prstGeom prst="rect">
            <a:avLst/>
          </a:prstGeom>
          <a:solidFill>
            <a:srgbClr val="D38744"/>
          </a:solidFill>
          <a:ln w="349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indicator of </a:t>
            </a:r>
            <a:r>
              <a:rPr lang="en-US" smtClean="0"/>
              <a:t>burned areas and fire severity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0173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z="3600" dirty="0" smtClean="0">
                <a:latin typeface="Century Gothic"/>
                <a:cs typeface="Century Gothic"/>
              </a:rPr>
              <a:t>Technical Goals: Methods</a:t>
            </a:r>
            <a:endParaRPr lang="en-US" sz="3600" dirty="0">
              <a:latin typeface="Century Gothic"/>
              <a:cs typeface="Century Gothic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381000" y="1295399"/>
            <a:ext cx="8458200" cy="4954793"/>
          </a:xfrm>
        </p:spPr>
        <p:txBody>
          <a:bodyPr>
            <a:normAutofit lnSpcReduction="10000"/>
          </a:bodyPr>
          <a:lstStyle/>
          <a:p>
            <a:pPr marL="0" lvl="0" indent="0">
              <a:spcAft>
                <a:spcPts val="1800"/>
              </a:spcAft>
              <a:buNone/>
            </a:pPr>
            <a:r>
              <a:rPr lang="en-US" sz="2400" dirty="0" smtClean="0">
                <a:latin typeface="Century Gothic"/>
                <a:cs typeface="Century Gothic"/>
              </a:rPr>
              <a:t>Per municipality, per week, we compute these indices for each pixel in the municipalities. Then, for that set of pixels, we distill them down into single-value indicators by computing:</a:t>
            </a:r>
          </a:p>
          <a:p>
            <a:pPr marL="0" lvl="0" indent="0">
              <a:spcAft>
                <a:spcPts val="1800"/>
              </a:spcAft>
              <a:buNone/>
            </a:pPr>
            <a:endParaRPr lang="en-US" sz="2400" dirty="0">
              <a:latin typeface="Century Gothic"/>
              <a:cs typeface="Century Gothic"/>
            </a:endParaRPr>
          </a:p>
          <a:p>
            <a:pPr marL="0" lvl="0" indent="0">
              <a:spcAft>
                <a:spcPts val="1800"/>
              </a:spcAft>
              <a:buNone/>
            </a:pPr>
            <a:endParaRPr lang="en-US" sz="2400" dirty="0" smtClean="0">
              <a:latin typeface="Century Gothic"/>
              <a:cs typeface="Century Gothic"/>
            </a:endParaRPr>
          </a:p>
          <a:p>
            <a:pPr marL="0" lvl="0" indent="0">
              <a:buNone/>
            </a:pPr>
            <a:endParaRPr lang="en-US" sz="2400" dirty="0">
              <a:latin typeface="Century Gothic"/>
              <a:cs typeface="Century Gothic"/>
            </a:endParaRPr>
          </a:p>
          <a:p>
            <a:pPr marL="0" lvl="0" indent="0">
              <a:buNone/>
            </a:pPr>
            <a:endParaRPr lang="en-US" sz="2400" i="1" dirty="0" smtClean="0">
              <a:solidFill>
                <a:srgbClr val="2D62A2"/>
              </a:solidFill>
              <a:latin typeface="Century Gothic"/>
              <a:cs typeface="Century Gothic"/>
            </a:endParaRPr>
          </a:p>
          <a:p>
            <a:pPr marL="0" lvl="0" indent="0">
              <a:buNone/>
            </a:pPr>
            <a:r>
              <a:rPr lang="en-US" sz="2400" i="1" dirty="0" smtClean="0">
                <a:solidFill>
                  <a:srgbClr val="2D62A2"/>
                </a:solidFill>
                <a:latin typeface="Century Gothic"/>
                <a:cs typeface="Century Gothic"/>
              </a:rPr>
              <a:t>Each week, each municipality has 17 computed values:</a:t>
            </a:r>
          </a:p>
          <a:p>
            <a:pPr marL="0" lvl="0" indent="0" algn="ctr">
              <a:buNone/>
            </a:pPr>
            <a:r>
              <a:rPr lang="en-US" sz="1800" dirty="0" smtClean="0">
                <a:solidFill>
                  <a:schemeClr val="accent3">
                    <a:lumMod val="75000"/>
                  </a:schemeClr>
                </a:solidFill>
                <a:latin typeface="Century Gothic"/>
                <a:cs typeface="Century Gothic"/>
              </a:rPr>
              <a:t>(min, max, mean, </a:t>
            </a:r>
            <a:r>
              <a:rPr lang="en-US" sz="1800" dirty="0" err="1" smtClean="0">
                <a:solidFill>
                  <a:schemeClr val="accent3">
                    <a:lumMod val="75000"/>
                  </a:schemeClr>
                </a:solidFill>
                <a:latin typeface="Century Gothic"/>
                <a:cs typeface="Century Gothic"/>
              </a:rPr>
              <a:t>std</a:t>
            </a:r>
            <a:r>
              <a:rPr lang="en-US" sz="1800" dirty="0" smtClean="0">
                <a:solidFill>
                  <a:schemeClr val="accent3">
                    <a:lumMod val="75000"/>
                  </a:schemeClr>
                </a:solidFill>
                <a:latin typeface="Century Gothic"/>
                <a:cs typeface="Century Gothic"/>
              </a:rPr>
              <a:t>) X (NDVI, NDWI</a:t>
            </a:r>
            <a:r>
              <a:rPr lang="en-US" sz="1800" baseline="-25000" dirty="0" smtClean="0">
                <a:solidFill>
                  <a:schemeClr val="accent3">
                    <a:lumMod val="75000"/>
                  </a:schemeClr>
                </a:solidFill>
                <a:latin typeface="Century Gothic"/>
                <a:cs typeface="Century Gothic"/>
              </a:rPr>
              <a:t>1</a:t>
            </a:r>
            <a:r>
              <a:rPr lang="en-US" sz="1800" dirty="0" smtClean="0">
                <a:solidFill>
                  <a:schemeClr val="accent3">
                    <a:lumMod val="75000"/>
                  </a:schemeClr>
                </a:solidFill>
                <a:latin typeface="Century Gothic"/>
                <a:cs typeface="Century Gothic"/>
              </a:rPr>
              <a:t>, NDWI</a:t>
            </a:r>
            <a:r>
              <a:rPr lang="en-US" sz="1800" baseline="-25000" dirty="0" smtClean="0">
                <a:solidFill>
                  <a:schemeClr val="accent3">
                    <a:lumMod val="75000"/>
                  </a:schemeClr>
                </a:solidFill>
                <a:latin typeface="Century Gothic"/>
                <a:cs typeface="Century Gothic"/>
              </a:rPr>
              <a:t>2</a:t>
            </a:r>
            <a:r>
              <a:rPr lang="en-US" sz="1800" dirty="0" smtClean="0">
                <a:solidFill>
                  <a:schemeClr val="accent3">
                    <a:lumMod val="75000"/>
                  </a:schemeClr>
                </a:solidFill>
                <a:latin typeface="Century Gothic"/>
                <a:cs typeface="Century Gothic"/>
              </a:rPr>
              <a:t>, NBR)</a:t>
            </a:r>
            <a:r>
              <a:rPr lang="en-US" sz="1800" dirty="0" smtClean="0">
                <a:solidFill>
                  <a:srgbClr val="2D62A2"/>
                </a:solidFill>
                <a:latin typeface="Century Gothic"/>
                <a:cs typeface="Century Gothic"/>
              </a:rPr>
              <a:t> + </a:t>
            </a:r>
            <a:r>
              <a:rPr lang="en-US" sz="1800" dirty="0" smtClean="0">
                <a:solidFill>
                  <a:schemeClr val="accent6"/>
                </a:solidFill>
                <a:latin typeface="Century Gothic"/>
                <a:cs typeface="Century Gothic"/>
              </a:rPr>
              <a:t>(% cloud coverage)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1524000" y="2971800"/>
          <a:ext cx="6096000" cy="1854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19200"/>
                <a:gridCol w="1219200"/>
                <a:gridCol w="1219200"/>
                <a:gridCol w="1219200"/>
                <a:gridCol w="121920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NDVI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NDWI</a:t>
                      </a:r>
                      <a:r>
                        <a:rPr lang="en-US" baseline="-25000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NDWI</a:t>
                      </a:r>
                      <a:r>
                        <a:rPr lang="en-US" baseline="-25000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NBR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max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std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40642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6585995"/>
              </p:ext>
            </p:extLst>
          </p:nvPr>
        </p:nvGraphicFramePr>
        <p:xfrm>
          <a:off x="1128530" y="1676400"/>
          <a:ext cx="6186670" cy="3809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795227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199" y="1314450"/>
            <a:ext cx="5181601" cy="4476750"/>
          </a:xfrm>
        </p:spPr>
        <p:txBody>
          <a:bodyPr>
            <a:normAutofit fontScale="92500"/>
          </a:bodyPr>
          <a:lstStyle/>
          <a:p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Weather </a:t>
            </a:r>
            <a:r>
              <a:rPr lang="en-US" sz="2400" dirty="0" smtClean="0">
                <a:latin typeface="Century Gothic" charset="0"/>
                <a:ea typeface="Century Gothic" charset="0"/>
                <a:cs typeface="Century Gothic" charset="0"/>
              </a:rPr>
              <a:t>stations in </a:t>
            </a:r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Brazil from NOAA’s “Global Surface Summary of the Day” (GSOD) </a:t>
            </a:r>
            <a:r>
              <a:rPr lang="en-US" sz="2400" dirty="0" smtClean="0">
                <a:latin typeface="Century Gothic" charset="0"/>
                <a:ea typeface="Century Gothic" charset="0"/>
                <a:cs typeface="Century Gothic" charset="0"/>
              </a:rPr>
              <a:t>data set</a:t>
            </a:r>
          </a:p>
          <a:p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There are 613 weather stations but ~ 5,500 municipalities, covering 8.5million </a:t>
            </a:r>
            <a:r>
              <a:rPr lang="en-US" sz="2400" dirty="0" smtClean="0">
                <a:latin typeface="Century Gothic" charset="0"/>
                <a:ea typeface="Century Gothic" charset="0"/>
                <a:cs typeface="Century Gothic" charset="0"/>
              </a:rPr>
              <a:t>km</a:t>
            </a:r>
            <a:r>
              <a:rPr lang="en-US" sz="2400" baseline="30000" dirty="0" smtClean="0">
                <a:latin typeface="Century Gothic" charset="0"/>
                <a:ea typeface="Century Gothic" charset="0"/>
                <a:cs typeface="Century Gothic" charset="0"/>
              </a:rPr>
              <a:t>2</a:t>
            </a:r>
            <a:endParaRPr lang="en-US" sz="2400" dirty="0" smtClean="0"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Collected:</a:t>
            </a:r>
          </a:p>
          <a:p>
            <a:pPr marL="630238" lvl="1" indent="-285750">
              <a:buFont typeface="Arial" charset="0"/>
              <a:buChar char="•"/>
            </a:pP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Daily temperature </a:t>
            </a:r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(mean, min, max)</a:t>
            </a:r>
          </a:p>
          <a:p>
            <a:pPr marL="630238" lvl="1" indent="-285750">
              <a:buFont typeface="Arial" charset="0"/>
              <a:buChar char="•"/>
            </a:pP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Daily precipitation </a:t>
            </a:r>
          </a:p>
          <a:p>
            <a:pPr>
              <a:buFont typeface="Wingdings" charset="2"/>
              <a:buChar char="§"/>
            </a:pPr>
            <a:r>
              <a:rPr lang="en-US" sz="2400" dirty="0" smtClean="0">
                <a:latin typeface="Century Gothic" charset="0"/>
                <a:ea typeface="Century Gothic" charset="0"/>
                <a:cs typeface="Century Gothic" charset="0"/>
              </a:rPr>
              <a:t>Missing data and errors are common</a:t>
            </a:r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endParaRPr lang="en-US" sz="1800" dirty="0">
              <a:latin typeface="Century Gothic" charset="0"/>
              <a:ea typeface="Century Gothic" charset="0"/>
              <a:cs typeface="Century Gothic" charset="0"/>
            </a:endParaRPr>
          </a:p>
          <a:p>
            <a:endParaRPr lang="en-US" sz="18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486400" y="2976282"/>
            <a:ext cx="3484944" cy="3234564"/>
            <a:chOff x="6505323" y="585216"/>
            <a:chExt cx="5431427" cy="557202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05323" y="585216"/>
              <a:ext cx="5431427" cy="48058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TextBox 6"/>
            <p:cNvSpPr txBox="1"/>
            <p:nvPr/>
          </p:nvSpPr>
          <p:spPr>
            <a:xfrm>
              <a:off x="7054047" y="5774385"/>
              <a:ext cx="3871973" cy="3828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Available weather stations in Brazil</a:t>
              </a:r>
              <a:endParaRPr lang="en-US" sz="1400" dirty="0"/>
            </a:p>
          </p:txBody>
        </p:sp>
      </p:grp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z="3600" dirty="0" smtClean="0">
                <a:latin typeface="Century Gothic"/>
                <a:cs typeface="Century Gothic"/>
              </a:rPr>
              <a:t>Weather Stations</a:t>
            </a:r>
            <a:endParaRPr lang="en-US" sz="36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425547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4947547" cy="2895092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Century Gothic" charset="0"/>
                <a:ea typeface="Century Gothic" charset="0"/>
                <a:cs typeface="Century Gothic" charset="0"/>
              </a:rPr>
              <a:t>Form of Gaussian process regression and Bayesian inference used to </a:t>
            </a:r>
            <a:r>
              <a:rPr lang="en-US" sz="2400" b="1" dirty="0" smtClean="0">
                <a:latin typeface="Century Gothic" charset="0"/>
                <a:ea typeface="Century Gothic" charset="0"/>
                <a:cs typeface="Century Gothic" charset="0"/>
              </a:rPr>
              <a:t>interpolate spatial data to give the most likely intermediate values between known points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352234" y="1023377"/>
            <a:ext cx="4401366" cy="3495249"/>
            <a:chOff x="7313115" y="114441"/>
            <a:chExt cx="4401366" cy="349524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13115" y="114441"/>
              <a:ext cx="3543807" cy="2563333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505193" y="2655583"/>
              <a:ext cx="420928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  <a:latin typeface="Century Gothic" charset="0"/>
                  <a:ea typeface="Century Gothic" charset="0"/>
                  <a:cs typeface="Century Gothic" charset="0"/>
                </a:rPr>
                <a:t>Red line</a:t>
              </a:r>
              <a:r>
                <a:rPr lang="en-US" sz="1400" dirty="0" smtClean="0">
                  <a:latin typeface="Century Gothic" charset="0"/>
                  <a:ea typeface="Century Gothic" charset="0"/>
                  <a:cs typeface="Century Gothic" charset="0"/>
                </a:rPr>
                <a:t>: true data</a:t>
              </a:r>
            </a:p>
            <a:p>
              <a:r>
                <a:rPr lang="en-US" sz="1400" b="1" dirty="0" smtClean="0">
                  <a:solidFill>
                    <a:srgbClr val="FF0000"/>
                  </a:solidFill>
                  <a:latin typeface="Century Gothic" charset="0"/>
                  <a:ea typeface="Century Gothic" charset="0"/>
                  <a:cs typeface="Century Gothic" charset="0"/>
                </a:rPr>
                <a:t>Squares</a:t>
              </a:r>
              <a:r>
                <a:rPr lang="en-US" sz="1400" dirty="0" smtClean="0">
                  <a:solidFill>
                    <a:srgbClr val="FF0000"/>
                  </a:solidFill>
                  <a:latin typeface="Century Gothic" charset="0"/>
                  <a:ea typeface="Century Gothic" charset="0"/>
                  <a:cs typeface="Century Gothic" charset="0"/>
                </a:rPr>
                <a:t>: </a:t>
              </a:r>
              <a:r>
                <a:rPr lang="en-US" sz="1400" dirty="0" smtClean="0">
                  <a:latin typeface="Century Gothic" charset="0"/>
                  <a:ea typeface="Century Gothic" charset="0"/>
                  <a:cs typeface="Century Gothic" charset="0"/>
                </a:rPr>
                <a:t>observations</a:t>
              </a:r>
            </a:p>
            <a:p>
              <a:r>
                <a:rPr lang="en-US" sz="1400" b="1" dirty="0" smtClean="0">
                  <a:solidFill>
                    <a:srgbClr val="002060"/>
                  </a:solidFill>
                  <a:latin typeface="Century Gothic" charset="0"/>
                  <a:ea typeface="Century Gothic" charset="0"/>
                  <a:cs typeface="Century Gothic" charset="0"/>
                </a:rPr>
                <a:t>Blue dashed line</a:t>
              </a:r>
              <a:r>
                <a:rPr lang="en-US" sz="1400" dirty="0" smtClean="0">
                  <a:solidFill>
                    <a:srgbClr val="002060"/>
                  </a:solidFill>
                  <a:latin typeface="Century Gothic" charset="0"/>
                  <a:ea typeface="Century Gothic" charset="0"/>
                  <a:cs typeface="Century Gothic" charset="0"/>
                </a:rPr>
                <a:t>: </a:t>
              </a:r>
              <a:r>
                <a:rPr lang="en-US" sz="1400" dirty="0" smtClean="0">
                  <a:latin typeface="Century Gothic" charset="0"/>
                  <a:ea typeface="Century Gothic" charset="0"/>
                  <a:cs typeface="Century Gothic" charset="0"/>
                </a:rPr>
                <a:t>Kriging estimate</a:t>
              </a:r>
            </a:p>
            <a:p>
              <a:r>
                <a:rPr lang="en-US" sz="14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Grey area: </a:t>
              </a:r>
              <a:r>
                <a:rPr lang="en-US" sz="1400" dirty="0" smtClean="0">
                  <a:latin typeface="Century Gothic" charset="0"/>
                  <a:ea typeface="Century Gothic" charset="0"/>
                  <a:cs typeface="Century Gothic" charset="0"/>
                </a:rPr>
                <a:t>95% confidence intervals</a:t>
              </a:r>
              <a:endParaRPr lang="en-US" sz="1400" dirty="0"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57200" y="4190999"/>
            <a:ext cx="5516879" cy="2578457"/>
            <a:chOff x="277368" y="3839857"/>
            <a:chExt cx="5696711" cy="292960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7368" y="3839857"/>
              <a:ext cx="3685031" cy="292960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3962399" y="4192180"/>
              <a:ext cx="2011680" cy="2535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Century Gothic" charset="0"/>
                  <a:ea typeface="Century Gothic" charset="0"/>
                  <a:cs typeface="Century Gothic" charset="0"/>
                </a:rPr>
                <a:t>Kriging determines best estimates for precipitation in a region based on known points (weather stations).</a:t>
              </a:r>
            </a:p>
            <a:p>
              <a:pPr algn="ctr"/>
              <a:r>
                <a:rPr lang="en-US" sz="1100" dirty="0" smtClean="0">
                  <a:latin typeface="Century Gothic" charset="0"/>
                  <a:ea typeface="Century Gothic" charset="0"/>
                  <a:cs typeface="Century Gothic" charset="0"/>
                </a:rPr>
                <a:t>GITTA, Ross Purves</a:t>
              </a:r>
              <a:endParaRPr lang="en-US" sz="1100" dirty="0"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sp>
        <p:nvSpPr>
          <p:cNvPr id="17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z="3600" dirty="0" smtClean="0">
                <a:latin typeface="Century Gothic"/>
                <a:cs typeface="Century Gothic"/>
              </a:rPr>
              <a:t>Kriging: Interpolating Weather Data</a:t>
            </a:r>
            <a:endParaRPr lang="en-US" sz="36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6936540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3993213"/>
              </p:ext>
            </p:extLst>
          </p:nvPr>
        </p:nvGraphicFramePr>
        <p:xfrm>
          <a:off x="1143000" y="1676400"/>
          <a:ext cx="6158696" cy="37980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402182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95400"/>
            <a:ext cx="4114800" cy="4476750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>
                <a:latin typeface="Century Gothic" charset="0"/>
                <a:ea typeface="Century Gothic" charset="0"/>
                <a:cs typeface="Century Gothic" charset="0"/>
              </a:rPr>
              <a:t>2010 Census Data (237 characteristics)</a:t>
            </a:r>
          </a:p>
          <a:p>
            <a:pPr lvl="1"/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Population density</a:t>
            </a:r>
          </a:p>
          <a:p>
            <a:pPr lvl="1"/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Household income</a:t>
            </a:r>
          </a:p>
          <a:p>
            <a:pPr lvl="1"/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% of households with </a:t>
            </a:r>
            <a:r>
              <a:rPr lang="en-US" sz="2000" u="sng" dirty="0" smtClean="0">
                <a:latin typeface="Century Gothic" charset="0"/>
                <a:ea typeface="Century Gothic" charset="0"/>
                <a:cs typeface="Century Gothic" charset="0"/>
              </a:rPr>
              <a:t>inadequate water supply </a:t>
            </a: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and </a:t>
            </a:r>
            <a:r>
              <a:rPr lang="en-US" sz="2000" u="sng" dirty="0" smtClean="0">
                <a:latin typeface="Century Gothic" charset="0"/>
                <a:ea typeface="Century Gothic" charset="0"/>
                <a:cs typeface="Century Gothic" charset="0"/>
              </a:rPr>
              <a:t>sewage</a:t>
            </a:r>
          </a:p>
          <a:p>
            <a:pPr lvl="1"/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 % of urban households with a </a:t>
            </a:r>
            <a:r>
              <a:rPr lang="en-US" sz="2000" u="sng" dirty="0" smtClean="0">
                <a:latin typeface="Century Gothic" charset="0"/>
                <a:ea typeface="Century Gothic" charset="0"/>
                <a:cs typeface="Century Gothic" charset="0"/>
              </a:rPr>
              <a:t>garbage collection service</a:t>
            </a:r>
          </a:p>
          <a:p>
            <a:pPr lvl="1"/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% of households with </a:t>
            </a:r>
            <a:r>
              <a:rPr lang="en-US" sz="2000" u="sng" dirty="0" smtClean="0">
                <a:latin typeface="Century Gothic" charset="0"/>
                <a:ea typeface="Century Gothic" charset="0"/>
                <a:cs typeface="Century Gothic" charset="0"/>
              </a:rPr>
              <a:t>bathrooms and running water</a:t>
            </a:r>
          </a:p>
          <a:p>
            <a:pPr lvl="1"/>
            <a:endParaRPr lang="en-US" sz="20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600201"/>
            <a:ext cx="4227845" cy="4476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4724400" y="1600201"/>
            <a:ext cx="2057400" cy="2285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z="3600" dirty="0" smtClean="0">
                <a:latin typeface="Century Gothic"/>
                <a:cs typeface="Century Gothic"/>
              </a:rPr>
              <a:t>Demographic Information Overview</a:t>
            </a:r>
            <a:endParaRPr lang="en-US" sz="36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035020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/>
          </p:cNvSpPr>
          <p:nvPr>
            <p:ph type="title"/>
          </p:nvPr>
        </p:nvSpPr>
        <p:spPr>
          <a:xfrm>
            <a:off x="457200" y="345141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spcBef>
                <a:spcPts val="1500"/>
              </a:spcBef>
              <a:buClr>
                <a:srgbClr val="004080"/>
              </a:buClr>
              <a:buSzPct val="65000"/>
              <a:tabLst>
                <a:tab pos="330200" algn="l"/>
                <a:tab pos="787400" algn="l"/>
                <a:tab pos="1244600" algn="l"/>
                <a:tab pos="1701800" algn="l"/>
                <a:tab pos="2159000" algn="l"/>
                <a:tab pos="2616200" algn="l"/>
                <a:tab pos="3073400" algn="l"/>
                <a:tab pos="3530600" algn="l"/>
                <a:tab pos="3987800" algn="l"/>
                <a:tab pos="4445000" algn="l"/>
                <a:tab pos="4902200" algn="l"/>
                <a:tab pos="5359400" algn="l"/>
                <a:tab pos="5816600" algn="l"/>
                <a:tab pos="6273800" algn="l"/>
                <a:tab pos="6731000" algn="l"/>
                <a:tab pos="7188200" algn="l"/>
                <a:tab pos="7645400" algn="l"/>
                <a:tab pos="8102600" algn="l"/>
                <a:tab pos="8559800" algn="l"/>
                <a:tab pos="9017000" algn="l"/>
                <a:tab pos="9474200" algn="l"/>
              </a:tabLst>
              <a:defRPr sz="2800" b="1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3600" dirty="0" smtClean="0"/>
              <a:t>Our goal</a:t>
            </a:r>
            <a:endParaRPr lang="en-US" sz="3600" dirty="0"/>
          </a:p>
        </p:txBody>
      </p:sp>
      <p:sp>
        <p:nvSpPr>
          <p:cNvPr id="4" name="Shape 61"/>
          <p:cNvSpPr/>
          <p:nvPr/>
        </p:nvSpPr>
        <p:spPr>
          <a:xfrm>
            <a:off x="457200" y="1773665"/>
            <a:ext cx="8077200" cy="4418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9" tIns="46799" rIns="46799" bIns="46799">
            <a:spAutoFit/>
          </a:bodyPr>
          <a:lstStyle>
            <a:lvl1pPr algn="ctr">
              <a:spcBef>
                <a:spcPts val="15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n-US" dirty="0" smtClean="0"/>
              <a:t>Aid in decision support by building a tool </a:t>
            </a:r>
            <a:r>
              <a:rPr lang="en-US" dirty="0"/>
              <a:t>designed to enhance situational awareness during unfolding disease outbreaks by providing the user with detailed background information on historical outbreaks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b="1" dirty="0">
                <a:hlinkClick r:id="rId2"/>
              </a:rPr>
              <a:t>https://</a:t>
            </a:r>
            <a:r>
              <a:rPr lang="en-US" b="1" dirty="0" smtClean="0">
                <a:hlinkClick r:id="rId2"/>
              </a:rPr>
              <a:t>aido.bsvgateway.org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19868443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z="3600" dirty="0" smtClean="0">
                <a:latin typeface="Century Gothic"/>
                <a:cs typeface="Century Gothic"/>
              </a:rPr>
              <a:t>Demographic Characteristics</a:t>
            </a:r>
            <a:endParaRPr lang="en-US" sz="3600" dirty="0">
              <a:latin typeface="Century Gothic"/>
              <a:cs typeface="Century Gothic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569436"/>
            <a:ext cx="4296954" cy="4051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5478298" y="1148483"/>
            <a:ext cx="24843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Sewage </a:t>
            </a:r>
            <a:endParaRPr lang="en-US" sz="2000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50126"/>
            <a:ext cx="4305300" cy="4090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838200" y="1171303"/>
            <a:ext cx="3009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/>
              <a:t>Garbage Collection</a:t>
            </a:r>
            <a:endParaRPr lang="en-US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890837" y="5766137"/>
            <a:ext cx="3362325" cy="1015663"/>
          </a:xfrm>
          <a:prstGeom prst="rect">
            <a:avLst/>
          </a:prstGeom>
          <a:solidFill>
            <a:srgbClr val="89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Factors that may contribute to </a:t>
            </a:r>
            <a:r>
              <a:rPr lang="en-US" sz="2000" smtClean="0">
                <a:solidFill>
                  <a:schemeClr val="bg1"/>
                </a:solidFill>
              </a:rPr>
              <a:t>mosquito prevalence</a:t>
            </a:r>
            <a:endParaRPr lang="en-US" sz="2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9058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8-04 at 1.16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442" y="17852642"/>
            <a:ext cx="5652009" cy="5622183"/>
          </a:xfrm>
          <a:prstGeom prst="rect">
            <a:avLst/>
          </a:prstGeom>
        </p:spPr>
      </p:pic>
      <p:pic>
        <p:nvPicPr>
          <p:cNvPr id="5" name="Picture 4" descr="Screen Shot 2017-08-04 at 1.31.2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9457" y="17852642"/>
            <a:ext cx="5667160" cy="5622183"/>
          </a:xfrm>
          <a:prstGeom prst="rect">
            <a:avLst/>
          </a:prstGeom>
        </p:spPr>
      </p:pic>
      <p:pic>
        <p:nvPicPr>
          <p:cNvPr id="6" name="Picture 5" descr="Screen Shot 2017-08-04 at 2.14.3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1381" y="17852642"/>
            <a:ext cx="5689829" cy="5622183"/>
          </a:xfrm>
          <a:prstGeom prst="rect">
            <a:avLst/>
          </a:prstGeom>
        </p:spPr>
      </p:pic>
      <p:pic>
        <p:nvPicPr>
          <p:cNvPr id="7" name="Picture 6" descr="Screen Shot 2017-08-04 at 1.16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7842" y="18005042"/>
            <a:ext cx="5652009" cy="5622183"/>
          </a:xfrm>
          <a:prstGeom prst="rect">
            <a:avLst/>
          </a:prstGeom>
        </p:spPr>
      </p:pic>
      <p:pic>
        <p:nvPicPr>
          <p:cNvPr id="8" name="Picture 7" descr="Screen Shot 2017-08-04 at 1.31.2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1857" y="18005042"/>
            <a:ext cx="5667160" cy="5622183"/>
          </a:xfrm>
          <a:prstGeom prst="rect">
            <a:avLst/>
          </a:prstGeom>
        </p:spPr>
      </p:pic>
      <p:pic>
        <p:nvPicPr>
          <p:cNvPr id="9" name="Picture 8" descr="Screen Shot 2017-08-04 at 2.14.3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3781" y="18005042"/>
            <a:ext cx="5689829" cy="5622183"/>
          </a:xfrm>
          <a:prstGeom prst="rect">
            <a:avLst/>
          </a:prstGeom>
        </p:spPr>
      </p:pic>
      <p:pic>
        <p:nvPicPr>
          <p:cNvPr id="10" name="Picture 9" descr="Screen Shot 2017-08-04 at 1.16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242" y="18157442"/>
            <a:ext cx="5652009" cy="5622183"/>
          </a:xfrm>
          <a:prstGeom prst="rect">
            <a:avLst/>
          </a:prstGeom>
        </p:spPr>
      </p:pic>
      <p:pic>
        <p:nvPicPr>
          <p:cNvPr id="11" name="Picture 10" descr="Screen Shot 2017-08-04 at 1.31.2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4257" y="18157442"/>
            <a:ext cx="5667160" cy="5622183"/>
          </a:xfrm>
          <a:prstGeom prst="rect">
            <a:avLst/>
          </a:prstGeom>
        </p:spPr>
      </p:pic>
      <p:pic>
        <p:nvPicPr>
          <p:cNvPr id="12" name="Picture 11" descr="Screen Shot 2017-08-04 at 2.14.3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6181" y="18157442"/>
            <a:ext cx="5689829" cy="5622183"/>
          </a:xfrm>
          <a:prstGeom prst="rect">
            <a:avLst/>
          </a:prstGeom>
        </p:spPr>
      </p:pic>
      <p:pic>
        <p:nvPicPr>
          <p:cNvPr id="13" name="Picture 12" descr="Screen Shot 2017-08-04 at 1.16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70705"/>
            <a:ext cx="4125817" cy="4104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 descr="Screen Shot 2017-08-04 at 1.31.2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086" y="1481911"/>
            <a:ext cx="4180114" cy="4146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z="3600" dirty="0" smtClean="0">
                <a:latin typeface="Century Gothic"/>
                <a:cs typeface="Century Gothic"/>
              </a:rPr>
              <a:t>Demographic Characteristics</a:t>
            </a:r>
            <a:endParaRPr lang="en-US" sz="3600" dirty="0">
              <a:latin typeface="Century Gothic"/>
              <a:cs typeface="Century Gothic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90837" y="5766137"/>
            <a:ext cx="3362325" cy="707886"/>
          </a:xfrm>
          <a:prstGeom prst="rect">
            <a:avLst/>
          </a:prstGeom>
          <a:solidFill>
            <a:srgbClr val="89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Geographic differentiation</a:t>
            </a:r>
          </a:p>
        </p:txBody>
      </p:sp>
    </p:spTree>
    <p:extLst>
      <p:ext uri="{BB962C8B-B14F-4D97-AF65-F5344CB8AC3E}">
        <p14:creationId xmlns:p14="http://schemas.microsoft.com/office/powerpoint/2010/main" val="20112734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99529"/>
              </p:ext>
            </p:extLst>
          </p:nvPr>
        </p:nvGraphicFramePr>
        <p:xfrm>
          <a:off x="1143000" y="1676400"/>
          <a:ext cx="6172200" cy="381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795308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167" y="4327302"/>
            <a:ext cx="2947633" cy="2210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63627" y="1273277"/>
            <a:ext cx="6470573" cy="434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6075" marR="0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defRPr>
            </a:lvl1pPr>
            <a:lvl2pPr marL="690563" marR="0" indent="-3460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Pct val="120000"/>
              <a:buFont typeface="Arial" panose="020B0604020202020204" pitchFamily="34" charset="0"/>
              <a:buChar char="–"/>
              <a:tabLst/>
              <a:def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defRPr>
            </a:lvl2pPr>
            <a:lvl3pPr marL="1031875" marR="0" indent="-350838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rgbClr val="F4B834"/>
              </a:buClr>
              <a:buSzPct val="130000"/>
              <a:buFont typeface="Arial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4775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Pct val="130000"/>
              <a:buFont typeface="Arial" panose="020B0604020202020204" pitchFamily="34" charset="0"/>
              <a:buChar char="-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0388" marR="0" indent="-2254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latin typeface="Century Gothic"/>
                <a:cs typeface="Century Gothic"/>
              </a:rPr>
              <a:t>Advantages: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>
                <a:latin typeface="Century Gothic"/>
                <a:cs typeface="Century Gothic"/>
              </a:rPr>
              <a:t>A large number of people use internet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US" sz="1800" dirty="0" smtClean="0">
                <a:latin typeface="Century Gothic"/>
                <a:cs typeface="Century Gothic"/>
              </a:rPr>
              <a:t>78% of the US and 56.8% of Brazil population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>
                <a:latin typeface="Century Gothic"/>
                <a:cs typeface="Century Gothic"/>
              </a:rPr>
              <a:t>Google has 97% of the market share for search engines in Brazil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>
                <a:latin typeface="Century Gothic"/>
                <a:cs typeface="Century Gothic"/>
              </a:rPr>
              <a:t>Real time availability of data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>
                <a:latin typeface="Century Gothic"/>
                <a:cs typeface="Century Gothic"/>
              </a:rPr>
              <a:t>It is shown to be associated with dengue incidence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latin typeface="Century Gothic"/>
                <a:cs typeface="Century Gothic"/>
              </a:rPr>
              <a:t>Disadvantages: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>
                <a:latin typeface="Century Gothic"/>
                <a:cs typeface="Century Gothic"/>
              </a:rPr>
              <a:t>Search query vs. search intention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>
                <a:latin typeface="Century Gothic"/>
                <a:cs typeface="Century Gothic"/>
              </a:rPr>
              <a:t>Data resolution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latin typeface="Century Gothic"/>
                <a:cs typeface="Century Gothic"/>
              </a:rPr>
              <a:t>Sample population may not be representative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endParaRPr lang="en-US" sz="2000" dirty="0" smtClean="0">
              <a:latin typeface="Century Gothic"/>
              <a:cs typeface="Century Gothic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400" dirty="0" smtClean="0">
              <a:latin typeface="Century Gothic"/>
              <a:cs typeface="Century Gothic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96076" y="4327302"/>
            <a:ext cx="2890724" cy="1800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300" b="1" dirty="0" smtClean="0">
                <a:latin typeface="Century Gothic"/>
                <a:cs typeface="Century Gothic"/>
              </a:rPr>
              <a:t>Distribution of internet users in Brazil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96367" y="5195501"/>
            <a:ext cx="2890724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Age</a:t>
            </a:r>
            <a:endParaRPr lang="en-US" sz="1000" dirty="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z="3600" dirty="0" smtClean="0">
                <a:latin typeface="Century Gothic"/>
                <a:cs typeface="Century Gothic"/>
              </a:rPr>
              <a:t>Google Search Data</a:t>
            </a:r>
            <a:endParaRPr lang="en-US" sz="36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0678804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88" y="3177902"/>
            <a:ext cx="7452223" cy="3344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z="3600" dirty="0" smtClean="0">
                <a:latin typeface="Century Gothic"/>
                <a:cs typeface="Century Gothic"/>
              </a:rPr>
              <a:t>Google Health Trends (GHT) API</a:t>
            </a:r>
            <a:endParaRPr lang="en-US" sz="3600" dirty="0">
              <a:latin typeface="Century Gothic"/>
              <a:cs typeface="Century Gothic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464889" y="1295400"/>
            <a:ext cx="7993311" cy="1676400"/>
          </a:xfrm>
        </p:spPr>
        <p:txBody>
          <a:bodyPr>
            <a:normAutofit fontScale="92500" lnSpcReduction="20000"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latin typeface="Century Gothic"/>
                <a:cs typeface="Century Gothic"/>
              </a:rPr>
              <a:t>Query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000" b="1" dirty="0" smtClean="0">
                <a:latin typeface="Century Gothic"/>
                <a:cs typeface="Century Gothic"/>
              </a:rPr>
              <a:t>Input</a:t>
            </a:r>
            <a:r>
              <a:rPr lang="en-US" sz="2000" dirty="0" smtClean="0">
                <a:latin typeface="Century Gothic"/>
                <a:cs typeface="Century Gothic"/>
              </a:rPr>
              <a:t>: Term, region (country or state), time period, and time resolution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000" b="1" dirty="0" smtClean="0">
                <a:latin typeface="Century Gothic"/>
                <a:cs typeface="Century Gothic"/>
              </a:rPr>
              <a:t>Output</a:t>
            </a:r>
            <a:r>
              <a:rPr lang="en-US" sz="2000" dirty="0" smtClean="0">
                <a:latin typeface="Century Gothic"/>
                <a:cs typeface="Century Gothic"/>
              </a:rPr>
              <a:t>: Time series of search probabilities for the given term in the given region and time period</a:t>
            </a:r>
          </a:p>
        </p:txBody>
      </p:sp>
    </p:spTree>
    <p:extLst>
      <p:ext uri="{BB962C8B-B14F-4D97-AF65-F5344CB8AC3E}">
        <p14:creationId xmlns:p14="http://schemas.microsoft.com/office/powerpoint/2010/main" val="21389477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62200" y="2590800"/>
            <a:ext cx="4114800" cy="1446550"/>
          </a:xfrm>
          <a:prstGeom prst="rect">
            <a:avLst/>
          </a:prstGeom>
          <a:solidFill>
            <a:srgbClr val="D38744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PREDICTIVE ANALYSIS</a:t>
            </a:r>
            <a:endParaRPr lang="en-US" sz="44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1765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199" y="1295400"/>
            <a:ext cx="4206633" cy="4476750"/>
          </a:xfrm>
        </p:spPr>
        <p:txBody>
          <a:bodyPr/>
          <a:lstStyle/>
          <a:p>
            <a:r>
              <a:rPr lang="en-US" sz="2400" u="sng" dirty="0" smtClean="0">
                <a:latin typeface="Century Gothic" charset="0"/>
                <a:ea typeface="Century Gothic" charset="0"/>
                <a:cs typeface="Century Gothic" charset="0"/>
              </a:rPr>
              <a:t>Delay Response</a:t>
            </a:r>
            <a:r>
              <a:rPr lang="en-US" sz="2400" dirty="0" smtClean="0">
                <a:latin typeface="Century Gothic" charset="0"/>
                <a:ea typeface="Century Gothic" charset="0"/>
                <a:cs typeface="Century Gothic" charset="0"/>
              </a:rPr>
              <a:t>: There is delayed response between environmental conditions and dengue cases</a:t>
            </a:r>
          </a:p>
          <a:p>
            <a:r>
              <a:rPr lang="en-US" sz="2400" i="1" dirty="0" err="1" smtClean="0">
                <a:latin typeface="Century Gothic" charset="0"/>
                <a:ea typeface="Century Gothic" charset="0"/>
                <a:cs typeface="Century Gothic" charset="0"/>
              </a:rPr>
              <a:t>Aedes</a:t>
            </a:r>
            <a:r>
              <a:rPr lang="en-US" sz="2400" i="1" dirty="0" smtClean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2400" i="1" dirty="0" err="1" smtClean="0">
                <a:latin typeface="Century Gothic" charset="0"/>
                <a:ea typeface="Century Gothic" charset="0"/>
                <a:cs typeface="Century Gothic" charset="0"/>
              </a:rPr>
              <a:t>aegypti</a:t>
            </a:r>
            <a:r>
              <a:rPr lang="en-US" sz="2400" i="1" dirty="0" smtClean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2400" dirty="0" smtClean="0">
                <a:latin typeface="Century Gothic" charset="0"/>
                <a:ea typeface="Century Gothic" charset="0"/>
                <a:cs typeface="Century Gothic" charset="0"/>
              </a:rPr>
              <a:t>is adapted to urban environments so can breed in stored water</a:t>
            </a:r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4275881" y="2833620"/>
            <a:ext cx="4868119" cy="4024380"/>
            <a:chOff x="4419600" y="3068959"/>
            <a:chExt cx="4868119" cy="4024380"/>
          </a:xfrm>
        </p:grpSpPr>
        <p:sp>
          <p:nvSpPr>
            <p:cNvPr id="5" name="Oval 4"/>
            <p:cNvSpPr/>
            <p:nvPr/>
          </p:nvSpPr>
          <p:spPr>
            <a:xfrm>
              <a:off x="4419600" y="4735514"/>
              <a:ext cx="1823494" cy="1524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mosquito breeding site fills</a:t>
              </a:r>
              <a:endParaRPr lang="en-US" dirty="0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5253459" y="3962400"/>
              <a:ext cx="0" cy="609600"/>
            </a:xfrm>
            <a:prstGeom prst="straightConnector1">
              <a:avLst/>
            </a:prstGeom>
            <a:ln w="412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Cloud 7"/>
            <p:cNvSpPr/>
            <p:nvPr/>
          </p:nvSpPr>
          <p:spPr>
            <a:xfrm>
              <a:off x="4566213" y="3068959"/>
              <a:ext cx="1295400" cy="685800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rain</a:t>
              </a:r>
              <a:endParaRPr lang="en-US" dirty="0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61612" y="6209056"/>
              <a:ext cx="920187" cy="560700"/>
            </a:xfrm>
            <a:prstGeom prst="rect">
              <a:avLst/>
            </a:prstGeom>
          </p:spPr>
        </p:pic>
        <p:cxnSp>
          <p:nvCxnSpPr>
            <p:cNvPr id="11" name="Curved Connector 10"/>
            <p:cNvCxnSpPr>
              <a:stCxn id="5" idx="4"/>
              <a:endCxn id="9" idx="1"/>
            </p:cNvCxnSpPr>
            <p:nvPr/>
          </p:nvCxnSpPr>
          <p:spPr>
            <a:xfrm rot="16200000" flipH="1">
              <a:off x="5481533" y="6109327"/>
              <a:ext cx="229892" cy="530265"/>
            </a:xfrm>
            <a:prstGeom prst="curvedConnector2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4693534" y="6357118"/>
              <a:ext cx="11198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eggs develop</a:t>
              </a:r>
              <a:endParaRPr lang="en-US" sz="1600" dirty="0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22915" y="5540857"/>
              <a:ext cx="1077410" cy="718656"/>
            </a:xfrm>
            <a:prstGeom prst="rect">
              <a:avLst/>
            </a:prstGeom>
          </p:spPr>
        </p:pic>
        <p:cxnSp>
          <p:nvCxnSpPr>
            <p:cNvPr id="14" name="Curved Connector 13"/>
            <p:cNvCxnSpPr>
              <a:endCxn id="13" idx="2"/>
            </p:cNvCxnSpPr>
            <p:nvPr/>
          </p:nvCxnSpPr>
          <p:spPr>
            <a:xfrm flipV="1">
              <a:off x="6781799" y="6259513"/>
              <a:ext cx="1079821" cy="262567"/>
            </a:xfrm>
            <a:prstGeom prst="curvedConnector2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6781799" y="6508564"/>
              <a:ext cx="25059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smtClean="0"/>
                <a:t>adults emerge and mate</a:t>
              </a:r>
              <a:endParaRPr lang="en-US" sz="1600" dirty="0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83411" y="3962400"/>
              <a:ext cx="980833" cy="904546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7654238" y="3954345"/>
              <a:ext cx="16267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females feed &amp; lay eggs every 2 days</a:t>
              </a:r>
              <a:endParaRPr lang="en-US" sz="1600" dirty="0"/>
            </a:p>
          </p:txBody>
        </p:sp>
        <p:cxnSp>
          <p:nvCxnSpPr>
            <p:cNvPr id="27" name="Curved Connector 26"/>
            <p:cNvCxnSpPr>
              <a:stCxn id="13" idx="0"/>
              <a:endCxn id="17" idx="2"/>
            </p:cNvCxnSpPr>
            <p:nvPr/>
          </p:nvCxnSpPr>
          <p:spPr>
            <a:xfrm rot="16200000" flipV="1">
              <a:off x="7180769" y="4860006"/>
              <a:ext cx="673911" cy="687792"/>
            </a:xfrm>
            <a:prstGeom prst="curvedConnector3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urved Connector 28"/>
            <p:cNvCxnSpPr>
              <a:stCxn id="17" idx="1"/>
              <a:endCxn id="5" idx="7"/>
            </p:cNvCxnSpPr>
            <p:nvPr/>
          </p:nvCxnSpPr>
          <p:spPr>
            <a:xfrm rot="10800000" flipV="1">
              <a:off x="5976049" y="4414673"/>
              <a:ext cx="707362" cy="544026"/>
            </a:xfrm>
            <a:prstGeom prst="curvedConnector2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6421162" y="3413767"/>
              <a:ext cx="1505330" cy="33855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C00000">
                  <a:alpha val="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transmission</a:t>
              </a:r>
              <a:endParaRPr lang="en-US" sz="1600" dirty="0"/>
            </a:p>
          </p:txBody>
        </p:sp>
      </p:grpSp>
      <p:sp>
        <p:nvSpPr>
          <p:cNvPr id="20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z="3600" dirty="0" smtClean="0">
                <a:latin typeface="Century Gothic"/>
                <a:cs typeface="Century Gothic"/>
              </a:rPr>
              <a:t>Modeling Approach Overview</a:t>
            </a:r>
            <a:endParaRPr lang="en-US" sz="36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0472683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95400"/>
            <a:ext cx="8045355" cy="2590799"/>
          </a:xfrm>
        </p:spPr>
        <p:txBody>
          <a:bodyPr/>
          <a:lstStyle/>
          <a:p>
            <a:r>
              <a:rPr lang="en-US" sz="2400" dirty="0" smtClean="0">
                <a:latin typeface="Century Gothic" charset="0"/>
                <a:ea typeface="Century Gothic" charset="0"/>
                <a:cs typeface="Century Gothic" charset="0"/>
              </a:rPr>
              <a:t>Used lags informed by distributed lag nonlinear model to perform a </a:t>
            </a:r>
            <a:r>
              <a:rPr lang="en-US" sz="2400" b="1" dirty="0" smtClean="0">
                <a:latin typeface="Century Gothic" charset="0"/>
                <a:ea typeface="Century Gothic" charset="0"/>
                <a:cs typeface="Century Gothic" charset="0"/>
              </a:rPr>
              <a:t>general additive model forecast</a:t>
            </a:r>
            <a:endParaRPr lang="en-US" sz="2400" b="1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895600"/>
            <a:ext cx="5118812" cy="3505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80812" y="3253559"/>
            <a:ext cx="31107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We start predicting in 2013 due to sparse data 2010-2012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Our predictions account for ~90% of the variance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Using all data streams to predict</a:t>
            </a:r>
            <a:endParaRPr lang="en-US" sz="20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52600" y="6031468"/>
            <a:ext cx="3352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Weeks since January 2010</a:t>
            </a:r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-990600" y="4551107"/>
            <a:ext cx="3352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Number Reported Cases</a:t>
            </a:r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06906" y="2904699"/>
            <a:ext cx="3352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São Paulo</a:t>
            </a:r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95821" y="3567688"/>
            <a:ext cx="2653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Red: </a:t>
            </a:r>
            <a:r>
              <a:rPr lang="en-US" b="1" dirty="0" smtClean="0">
                <a:latin typeface="Century Gothic" charset="0"/>
                <a:ea typeface="Century Gothic" charset="0"/>
                <a:cs typeface="Century Gothic" charset="0"/>
              </a:rPr>
              <a:t>reported</a:t>
            </a:r>
          </a:p>
          <a:p>
            <a:r>
              <a:rPr lang="en-US" b="1" dirty="0" smtClean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Blue: </a:t>
            </a:r>
            <a:r>
              <a:rPr lang="en-US" b="1" dirty="0" smtClean="0">
                <a:latin typeface="Century Gothic" charset="0"/>
                <a:ea typeface="Century Gothic" charset="0"/>
                <a:cs typeface="Century Gothic" charset="0"/>
              </a:rPr>
              <a:t>predicted</a:t>
            </a:r>
            <a:endParaRPr lang="en-US" b="1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9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z="3600" dirty="0" smtClean="0">
                <a:latin typeface="Century Gothic"/>
                <a:cs typeface="Century Gothic"/>
              </a:rPr>
              <a:t>Preliminary </a:t>
            </a:r>
            <a:r>
              <a:rPr lang="en-US" sz="3600" dirty="0">
                <a:latin typeface="Century Gothic"/>
                <a:cs typeface="Century Gothic"/>
              </a:rPr>
              <a:t>Results: S</a:t>
            </a:r>
            <a:r>
              <a:rPr lang="en-US" sz="3600" dirty="0"/>
              <a:t>ão </a:t>
            </a:r>
            <a:r>
              <a:rPr lang="en-US" sz="3600" dirty="0" smtClean="0"/>
              <a:t>Paulo</a:t>
            </a:r>
            <a:r>
              <a:rPr lang="en-US" sz="3600" dirty="0" smtClean="0">
                <a:latin typeface="Century Gothic"/>
                <a:cs typeface="Century Gothic"/>
              </a:rPr>
              <a:t> </a:t>
            </a:r>
            <a:endParaRPr lang="en-US" sz="36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0590870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/>
          </p:cNvSpPr>
          <p:nvPr>
            <p:ph type="body" idx="1"/>
          </p:nvPr>
        </p:nvSpPr>
        <p:spPr>
          <a:xfrm>
            <a:off x="381000" y="1371600"/>
            <a:ext cx="8534400" cy="5162550"/>
          </a:xfrm>
          <a:prstGeom prst="rect">
            <a:avLst/>
          </a:prstGeom>
        </p:spPr>
        <p:txBody>
          <a:bodyPr/>
          <a:lstStyle/>
          <a:p>
            <a:pPr marL="346074" indent="-346074">
              <a:spcBef>
                <a:spcPts val="1800"/>
              </a:spcBef>
              <a:defRPr sz="26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dirty="0" smtClean="0"/>
              <a:t>Build tools to aid in decision support and situational awareness.</a:t>
            </a:r>
          </a:p>
          <a:p>
            <a:pPr marL="346074" indent="-346074">
              <a:spcBef>
                <a:spcPts val="1800"/>
              </a:spcBef>
              <a:defRPr sz="26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 smtClean="0"/>
              <a:t>Develop </a:t>
            </a:r>
            <a:r>
              <a:rPr dirty="0"/>
              <a:t>new tools to extract useful information from Internet data </a:t>
            </a:r>
            <a:r>
              <a:rPr dirty="0" smtClean="0"/>
              <a:t>streams</a:t>
            </a:r>
            <a:r>
              <a:rPr lang="en-US" dirty="0" smtClean="0"/>
              <a:t>.</a:t>
            </a:r>
            <a:endParaRPr dirty="0"/>
          </a:p>
          <a:p>
            <a:pPr marL="346074" indent="-346074">
              <a:spcBef>
                <a:spcPts val="1800"/>
              </a:spcBef>
              <a:defRPr sz="26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/>
              <a:t>Develop new approaches to assimilate real-time information into predictive </a:t>
            </a:r>
            <a:r>
              <a:rPr dirty="0" smtClean="0"/>
              <a:t>models</a:t>
            </a:r>
            <a:r>
              <a:rPr lang="en-US" dirty="0" smtClean="0"/>
              <a:t>.</a:t>
            </a:r>
            <a:endParaRPr dirty="0"/>
          </a:p>
          <a:p>
            <a:pPr marL="346074" indent="-346074">
              <a:spcBef>
                <a:spcPts val="1800"/>
              </a:spcBef>
              <a:defRPr sz="26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/>
              <a:t>Validate approaches by forecasting </a:t>
            </a:r>
            <a:r>
              <a:rPr dirty="0" smtClean="0"/>
              <a:t>events</a:t>
            </a:r>
            <a:r>
              <a:rPr lang="en-US" dirty="0" smtClean="0"/>
              <a:t>.</a:t>
            </a:r>
            <a:endParaRPr dirty="0"/>
          </a:p>
          <a:p>
            <a:pPr marL="346074" indent="-346074">
              <a:spcBef>
                <a:spcPts val="1800"/>
              </a:spcBef>
              <a:defRPr sz="26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/>
              <a:t>Our ultimate goal: develop an event forecasting system using mathematical approaches and heterogeneous data </a:t>
            </a:r>
            <a:r>
              <a:rPr dirty="0" smtClean="0"/>
              <a:t>streams</a:t>
            </a:r>
            <a:r>
              <a:rPr lang="en-US" dirty="0" smtClean="0"/>
              <a:t>.</a:t>
            </a:r>
            <a:endParaRPr dirty="0"/>
          </a:p>
        </p:txBody>
      </p:sp>
      <p:sp>
        <p:nvSpPr>
          <p:cNvPr id="232" name="Shape 2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Summary</a:t>
            </a:r>
          </a:p>
        </p:txBody>
      </p:sp>
    </p:spTree>
  </p:cSld>
  <p:clrMapOvr>
    <a:masterClrMapping/>
  </p:clrMapOvr>
  <p:transition spd="slow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Relevant papers</a:t>
            </a:r>
          </a:p>
        </p:txBody>
      </p:sp>
      <p:sp>
        <p:nvSpPr>
          <p:cNvPr id="235" name="Shape 235"/>
          <p:cNvSpPr/>
          <p:nvPr/>
        </p:nvSpPr>
        <p:spPr>
          <a:xfrm>
            <a:off x="381000" y="1524000"/>
            <a:ext cx="8229600" cy="4154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r>
              <a:rPr lang="en-US" sz="1200" dirty="0">
                <a:latin typeface="Century Gothic" charset="0"/>
                <a:ea typeface="Century Gothic" charset="0"/>
                <a:cs typeface="Century Gothic" charset="0"/>
              </a:rPr>
              <a:t>N. Generous, G. Fairchild, A. Deshpande, S. Y. Del Valle, and R. </a:t>
            </a:r>
            <a:r>
              <a:rPr lang="en-US" sz="1200" dirty="0" err="1">
                <a:latin typeface="Century Gothic" charset="0"/>
                <a:ea typeface="Century Gothic" charset="0"/>
                <a:cs typeface="Century Gothic" charset="0"/>
              </a:rPr>
              <a:t>Priedhorsky</a:t>
            </a:r>
            <a:r>
              <a:rPr lang="en-US" sz="1200" dirty="0">
                <a:latin typeface="Century Gothic" charset="0"/>
                <a:ea typeface="Century Gothic" charset="0"/>
                <a:cs typeface="Century Gothic" charset="0"/>
              </a:rPr>
              <a:t>, “Global Disease Monitoring and Forecasting with Wikipedia,” </a:t>
            </a:r>
            <a:r>
              <a:rPr lang="en-US" sz="1200" i="1" dirty="0">
                <a:latin typeface="Century Gothic" charset="0"/>
                <a:ea typeface="Century Gothic" charset="0"/>
                <a:cs typeface="Century Gothic" charset="0"/>
              </a:rPr>
              <a:t>PLOS Computational Biology</a:t>
            </a:r>
            <a:r>
              <a:rPr lang="en-US" sz="1200" dirty="0">
                <a:latin typeface="Century Gothic" charset="0"/>
                <a:ea typeface="Century Gothic" charset="0"/>
                <a:cs typeface="Century Gothic" charset="0"/>
              </a:rPr>
              <a:t>, vol. 10, no. 11, p. e1003892, Nov. 2014.</a:t>
            </a:r>
          </a:p>
          <a:p>
            <a:r>
              <a:rPr lang="en-US" sz="1200" dirty="0">
                <a:latin typeface="Century Gothic" charset="0"/>
                <a:ea typeface="Century Gothic" charset="0"/>
                <a:cs typeface="Century Gothic" charset="0"/>
                <a:hlinkClick r:id="rId2"/>
              </a:rPr>
              <a:t>http://dx.plos.org/10.1371/journal.pcbi.1003892</a:t>
            </a:r>
            <a:endParaRPr lang="en-US" sz="1200" dirty="0">
              <a:latin typeface="Century Gothic" charset="0"/>
              <a:ea typeface="Century Gothic" charset="0"/>
              <a:cs typeface="Century Gothic" charset="0"/>
            </a:endParaRPr>
          </a:p>
          <a:p>
            <a:endParaRPr lang="en-US" sz="1200" dirty="0"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en-US" sz="1200" dirty="0">
                <a:latin typeface="Century Gothic" charset="0"/>
                <a:ea typeface="Century Gothic" charset="0"/>
                <a:cs typeface="Century Gothic" charset="0"/>
              </a:rPr>
              <a:t>G. Fairchild, L. De Silva, S. Y. Del Valle, and A. M. Segre, “Eliciting Disease Data from Wikipedia Articles,” in </a:t>
            </a:r>
            <a:r>
              <a:rPr lang="en-US" sz="1200" i="1" dirty="0">
                <a:latin typeface="Century Gothic" charset="0"/>
                <a:ea typeface="Century Gothic" charset="0"/>
                <a:cs typeface="Century Gothic" charset="0"/>
              </a:rPr>
              <a:t>Ninth International AAAI Conference on Weblogs and Social Media - Wikipedia Workshop</a:t>
            </a:r>
            <a:r>
              <a:rPr lang="en-US" sz="1200" dirty="0">
                <a:latin typeface="Century Gothic" charset="0"/>
                <a:ea typeface="Century Gothic" charset="0"/>
                <a:cs typeface="Century Gothic" charset="0"/>
              </a:rPr>
              <a:t>, 2015, pp. 26–33.</a:t>
            </a:r>
          </a:p>
          <a:p>
            <a:r>
              <a:rPr lang="en-US" sz="1200" dirty="0">
                <a:latin typeface="Century Gothic" charset="0"/>
                <a:ea typeface="Century Gothic" charset="0"/>
                <a:cs typeface="Century Gothic" charset="0"/>
                <a:hlinkClick r:id="rId3"/>
              </a:rPr>
              <a:t>http://www.aaai.org/ocs/index.php/ICWSM/ICWSM15/paper/view/10630</a:t>
            </a:r>
            <a:endParaRPr lang="en-US" sz="1200" dirty="0">
              <a:latin typeface="Century Gothic" charset="0"/>
              <a:ea typeface="Century Gothic" charset="0"/>
              <a:cs typeface="Century Gothic" charset="0"/>
            </a:endParaRPr>
          </a:p>
          <a:p>
            <a:endParaRPr lang="en-US" sz="1200" dirty="0"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en-US" sz="1200" dirty="0">
                <a:latin typeface="Century Gothic" charset="0"/>
                <a:ea typeface="Century Gothic" charset="0"/>
                <a:cs typeface="Century Gothic" charset="0"/>
              </a:rPr>
              <a:t>K. S. </a:t>
            </a:r>
            <a:r>
              <a:rPr lang="en-US" sz="1200" dirty="0" err="1">
                <a:latin typeface="Century Gothic" charset="0"/>
                <a:ea typeface="Century Gothic" charset="0"/>
                <a:cs typeface="Century Gothic" charset="0"/>
              </a:rPr>
              <a:t>Hickmann</a:t>
            </a:r>
            <a:r>
              <a:rPr lang="en-US" sz="1200" dirty="0">
                <a:latin typeface="Century Gothic" charset="0"/>
                <a:ea typeface="Century Gothic" charset="0"/>
                <a:cs typeface="Century Gothic" charset="0"/>
              </a:rPr>
              <a:t>, G. Fairchild, R. </a:t>
            </a:r>
            <a:r>
              <a:rPr lang="en-US" sz="1200" dirty="0" err="1">
                <a:latin typeface="Century Gothic" charset="0"/>
                <a:ea typeface="Century Gothic" charset="0"/>
                <a:cs typeface="Century Gothic" charset="0"/>
              </a:rPr>
              <a:t>Priedhorsky</a:t>
            </a:r>
            <a:r>
              <a:rPr lang="en-US" sz="1200" dirty="0">
                <a:latin typeface="Century Gothic" charset="0"/>
                <a:ea typeface="Century Gothic" charset="0"/>
                <a:cs typeface="Century Gothic" charset="0"/>
              </a:rPr>
              <a:t>, N. Generous, J. M. Hyman, A. Deshpande, and S. Y. Del Valle, “Forecasting the 2013-2014 Influenza Season Using Wikipedia,” </a:t>
            </a:r>
            <a:r>
              <a:rPr lang="en-US" sz="1200" i="1" dirty="0">
                <a:latin typeface="Century Gothic" charset="0"/>
                <a:ea typeface="Century Gothic" charset="0"/>
                <a:cs typeface="Century Gothic" charset="0"/>
              </a:rPr>
              <a:t>PLOS Computational Biology</a:t>
            </a:r>
            <a:r>
              <a:rPr lang="en-US" sz="1200" dirty="0">
                <a:latin typeface="Century Gothic" charset="0"/>
                <a:ea typeface="Century Gothic" charset="0"/>
                <a:cs typeface="Century Gothic" charset="0"/>
              </a:rPr>
              <a:t>, vol. 11, no. 5, p. e1004239, 2015.</a:t>
            </a:r>
          </a:p>
          <a:p>
            <a:r>
              <a:rPr lang="en-US" sz="1200" dirty="0">
                <a:latin typeface="Century Gothic" charset="0"/>
                <a:ea typeface="Century Gothic" charset="0"/>
                <a:cs typeface="Century Gothic" charset="0"/>
                <a:hlinkClick r:id="rId4"/>
              </a:rPr>
              <a:t>http://dx.plos.org/10.1371/journal.pcbi.1004239</a:t>
            </a:r>
            <a:endParaRPr lang="en-US" sz="1200" dirty="0">
              <a:latin typeface="Century Gothic" charset="0"/>
              <a:ea typeface="Century Gothic" charset="0"/>
              <a:cs typeface="Century Gothic" charset="0"/>
            </a:endParaRPr>
          </a:p>
          <a:p>
            <a:endParaRPr lang="en-US" sz="1200" dirty="0"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en-US" sz="1200" dirty="0">
                <a:latin typeface="Century Gothic" charset="0"/>
                <a:ea typeface="Century Gothic" charset="0"/>
                <a:cs typeface="Century Gothic" charset="0"/>
              </a:rPr>
              <a:t>R. </a:t>
            </a:r>
            <a:r>
              <a:rPr lang="en-US" sz="1200" dirty="0" err="1">
                <a:latin typeface="Century Gothic" charset="0"/>
                <a:ea typeface="Century Gothic" charset="0"/>
                <a:cs typeface="Century Gothic" charset="0"/>
              </a:rPr>
              <a:t>Priedhorsky</a:t>
            </a:r>
            <a:r>
              <a:rPr lang="en-US" sz="1200" dirty="0">
                <a:latin typeface="Century Gothic" charset="0"/>
                <a:ea typeface="Century Gothic" charset="0"/>
                <a:cs typeface="Century Gothic" charset="0"/>
              </a:rPr>
              <a:t>, D. </a:t>
            </a:r>
            <a:r>
              <a:rPr lang="en-US" sz="1200" dirty="0" err="1">
                <a:latin typeface="Century Gothic" charset="0"/>
                <a:ea typeface="Century Gothic" charset="0"/>
                <a:cs typeface="Century Gothic" charset="0"/>
              </a:rPr>
              <a:t>Osthus</a:t>
            </a:r>
            <a:r>
              <a:rPr lang="en-US" sz="1200" dirty="0">
                <a:latin typeface="Century Gothic" charset="0"/>
                <a:ea typeface="Century Gothic" charset="0"/>
                <a:cs typeface="Century Gothic" charset="0"/>
              </a:rPr>
              <a:t>, A. R. </a:t>
            </a:r>
            <a:r>
              <a:rPr lang="en-US" sz="1200" dirty="0" err="1">
                <a:latin typeface="Century Gothic" charset="0"/>
                <a:ea typeface="Century Gothic" charset="0"/>
                <a:cs typeface="Century Gothic" charset="0"/>
              </a:rPr>
              <a:t>Daughton</a:t>
            </a:r>
            <a:r>
              <a:rPr lang="en-US" sz="1200" dirty="0">
                <a:latin typeface="Century Gothic" charset="0"/>
                <a:ea typeface="Century Gothic" charset="0"/>
                <a:cs typeface="Century Gothic" charset="0"/>
              </a:rPr>
              <a:t>, K. R. Moran, N. Generous, G. Fairchild, A. Deshpande, and S. Y. Del Valle, “Measuring Global Disease with Wikipedia: Success, Failure, and a Research Agenda,” in </a:t>
            </a:r>
            <a:r>
              <a:rPr lang="en-US" sz="1200" i="1" dirty="0">
                <a:latin typeface="Century Gothic" charset="0"/>
                <a:ea typeface="Century Gothic" charset="0"/>
                <a:cs typeface="Century Gothic" charset="0"/>
              </a:rPr>
              <a:t>Proceedings of the 2017 ACM Conference on Computer Supported Cooperative Work and Social Computing</a:t>
            </a:r>
            <a:r>
              <a:rPr lang="en-US" sz="1200" dirty="0">
                <a:latin typeface="Century Gothic" charset="0"/>
                <a:ea typeface="Century Gothic" charset="0"/>
                <a:cs typeface="Century Gothic" charset="0"/>
              </a:rPr>
              <a:t>, 2017, pp. 1812–1834.</a:t>
            </a:r>
          </a:p>
          <a:p>
            <a:r>
              <a:rPr lang="en-US" sz="1200" dirty="0">
                <a:latin typeface="Century Gothic" charset="0"/>
                <a:ea typeface="Century Gothic" charset="0"/>
                <a:cs typeface="Century Gothic" charset="0"/>
                <a:hlinkClick r:id="rId5"/>
              </a:rPr>
              <a:t>http://</a:t>
            </a:r>
            <a:r>
              <a:rPr lang="en-US" sz="1200" dirty="0" smtClean="0">
                <a:latin typeface="Century Gothic" charset="0"/>
                <a:ea typeface="Century Gothic" charset="0"/>
                <a:cs typeface="Century Gothic" charset="0"/>
                <a:hlinkClick r:id="rId5"/>
              </a:rPr>
              <a:t>dl.acm.org/citation.cfm?doid=2998181.2998183</a:t>
            </a:r>
            <a:endParaRPr lang="en-US" sz="1200" dirty="0" smtClean="0">
              <a:latin typeface="Century Gothic" charset="0"/>
              <a:ea typeface="Century Gothic" charset="0"/>
              <a:cs typeface="Century Gothic" charset="0"/>
            </a:endParaRPr>
          </a:p>
          <a:p>
            <a:endParaRPr lang="en-US" sz="1200" dirty="0"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en-US" sz="1200" dirty="0" smtClean="0">
                <a:latin typeface="Century Gothic" charset="0"/>
                <a:ea typeface="Century Gothic" charset="0"/>
                <a:cs typeface="Century Gothic" charset="0"/>
              </a:rPr>
              <a:t>D. </a:t>
            </a:r>
            <a:r>
              <a:rPr lang="en-US" sz="1200" dirty="0" err="1">
                <a:latin typeface="Century Gothic" charset="0"/>
                <a:ea typeface="Century Gothic" charset="0"/>
                <a:cs typeface="Century Gothic" charset="0"/>
              </a:rPr>
              <a:t>Osthus</a:t>
            </a:r>
            <a:r>
              <a:rPr lang="en-US" sz="1200" dirty="0">
                <a:latin typeface="Century Gothic" charset="0"/>
                <a:ea typeface="Century Gothic" charset="0"/>
                <a:cs typeface="Century Gothic" charset="0"/>
              </a:rPr>
              <a:t>, </a:t>
            </a:r>
            <a:r>
              <a:rPr lang="en-US" sz="1200" dirty="0" smtClean="0">
                <a:latin typeface="Century Gothic" charset="0"/>
                <a:ea typeface="Century Gothic" charset="0"/>
                <a:cs typeface="Century Gothic" charset="0"/>
              </a:rPr>
              <a:t>J. </a:t>
            </a:r>
            <a:r>
              <a:rPr lang="en-US" sz="1200" dirty="0" err="1">
                <a:latin typeface="Century Gothic" charset="0"/>
                <a:ea typeface="Century Gothic" charset="0"/>
                <a:cs typeface="Century Gothic" charset="0"/>
              </a:rPr>
              <a:t>Gattiker</a:t>
            </a:r>
            <a:r>
              <a:rPr lang="en-US" sz="1200" dirty="0">
                <a:latin typeface="Century Gothic" charset="0"/>
                <a:ea typeface="Century Gothic" charset="0"/>
                <a:cs typeface="Century Gothic" charset="0"/>
              </a:rPr>
              <a:t>, </a:t>
            </a:r>
            <a:r>
              <a:rPr lang="en-US" sz="1200" dirty="0" smtClean="0">
                <a:latin typeface="Century Gothic" charset="0"/>
                <a:ea typeface="Century Gothic" charset="0"/>
                <a:cs typeface="Century Gothic" charset="0"/>
              </a:rPr>
              <a:t>R. </a:t>
            </a:r>
            <a:r>
              <a:rPr lang="en-US" sz="1200" dirty="0" err="1">
                <a:latin typeface="Century Gothic" charset="0"/>
                <a:ea typeface="Century Gothic" charset="0"/>
                <a:cs typeface="Century Gothic" charset="0"/>
              </a:rPr>
              <a:t>Priedhorsky</a:t>
            </a:r>
            <a:r>
              <a:rPr lang="en-US" sz="1200" dirty="0">
                <a:latin typeface="Century Gothic" charset="0"/>
                <a:ea typeface="Century Gothic" charset="0"/>
                <a:cs typeface="Century Gothic" charset="0"/>
              </a:rPr>
              <a:t>, </a:t>
            </a:r>
            <a:r>
              <a:rPr lang="en-US" sz="1200" dirty="0" smtClean="0">
                <a:latin typeface="Century Gothic" charset="0"/>
                <a:ea typeface="Century Gothic" charset="0"/>
                <a:cs typeface="Century Gothic" charset="0"/>
              </a:rPr>
              <a:t>S. </a:t>
            </a:r>
            <a:r>
              <a:rPr lang="en-US" sz="1200" dirty="0">
                <a:latin typeface="Century Gothic" charset="0"/>
                <a:ea typeface="Century Gothic" charset="0"/>
                <a:cs typeface="Century Gothic" charset="0"/>
              </a:rPr>
              <a:t>Y. Del Valle, “Dynamic Bayesian Influenza Forecasting in the United States with Hierarchical </a:t>
            </a:r>
            <a:r>
              <a:rPr lang="en-US" sz="1200" dirty="0" smtClean="0">
                <a:latin typeface="Century Gothic" charset="0"/>
                <a:ea typeface="Century Gothic" charset="0"/>
                <a:cs typeface="Century Gothic" charset="0"/>
              </a:rPr>
              <a:t>Discrepancy,” under review.</a:t>
            </a:r>
          </a:p>
          <a:p>
            <a:r>
              <a:rPr lang="mr-IN" sz="1200" dirty="0">
                <a:latin typeface="Century Gothic" charset="0"/>
                <a:ea typeface="Century Gothic" charset="0"/>
                <a:cs typeface="Century Gothic" charset="0"/>
                <a:hlinkClick r:id="rId6"/>
              </a:rPr>
              <a:t>https://</a:t>
            </a:r>
            <a:r>
              <a:rPr lang="mr-IN" sz="1200" dirty="0" smtClean="0">
                <a:latin typeface="Century Gothic" charset="0"/>
                <a:ea typeface="Century Gothic" charset="0"/>
                <a:cs typeface="Century Gothic" charset="0"/>
                <a:hlinkClick r:id="rId6"/>
              </a:rPr>
              <a:t>arxiv.org/abs/1708.09481</a:t>
            </a:r>
            <a:endParaRPr lang="en-US" sz="1200" dirty="0" smtClean="0"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0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n-US" dirty="0" smtClean="0"/>
              <a:t>AIDO’s data</a:t>
            </a:r>
            <a:endParaRPr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8674763"/>
              </p:ext>
            </p:extLst>
          </p:nvPr>
        </p:nvGraphicFramePr>
        <p:xfrm>
          <a:off x="4260029" y="161365"/>
          <a:ext cx="4695713" cy="6574160"/>
        </p:xfrm>
        <a:graphic>
          <a:graphicData uri="http://schemas.openxmlformats.org/drawingml/2006/table">
            <a:tbl>
              <a:tblPr firstRow="1" lastRow="1" bandRow="1">
                <a:tableStyleId>{69012ECD-51FC-41F1-AA8D-1B2483CD663E}</a:tableStyleId>
              </a:tblPr>
              <a:tblGrid>
                <a:gridCol w="3173252"/>
                <a:gridCol w="1522461"/>
              </a:tblGrid>
              <a:tr h="161465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Disease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4334" marR="4334" marT="4334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Number of Outbreaks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4334" marR="4334" marT="4334" marB="0"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61465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Anthrax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4334" marR="4334" marT="4334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14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4334" marR="4334" marT="4334" marB="0"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61465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Brucellosis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4334" marR="4334" marT="4334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10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4334" marR="4334" marT="4334" marB="0"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61465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 err="1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Campylobacteriosis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4334" marR="4334" marT="4334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17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4334" marR="4334" marT="4334" marB="0"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61465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Chikungunya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4334" marR="4334" marT="4334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050" u="none" strike="noStrike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28</a:t>
                      </a:r>
                      <a:endParaRPr lang="is-IS" sz="1050" b="0" i="0" u="none" strike="noStrike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4334" marR="4334" marT="4334" marB="0"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61465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Cholera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4334" marR="4334" marT="4334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31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4334" marR="4334" marT="4334" marB="0"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61465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Crimean-Congo Hemorrhagic Fever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4334" marR="4334" marT="4334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10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4334" marR="4334" marT="4334" marB="0"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61465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Dengue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4334" marR="4334" marT="4334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050" u="none" strike="noStrike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22</a:t>
                      </a:r>
                      <a:endParaRPr lang="is-IS" sz="1050" b="0" i="0" u="none" strike="noStrike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4334" marR="4334" marT="4334" marB="0"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61465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Ebola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4334" marR="4334" marT="4334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19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4334" marR="4334" marT="4334" marB="0"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61465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Foot And Mouth Disease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4334" marR="4334" marT="4334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14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4334" marR="4334" marT="4334" marB="0"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61465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Gastroenteritis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4334" marR="4334" marT="4334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6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4334" marR="4334" marT="4334" marB="0"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61465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Japanese Encephalitis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4334" marR="4334" marT="4334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050" u="none" strike="noStrike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13</a:t>
                      </a:r>
                      <a:endParaRPr lang="is-IS" sz="1050" b="0" i="0" u="none" strike="noStrike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4334" marR="4334" marT="4334" marB="0"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61465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Lassa Fever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4334" marR="4334" marT="4334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3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4334" marR="4334" marT="4334" marB="0"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61465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 err="1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Leishmaniasis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4334" marR="4334" marT="4334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8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4334" marR="4334" marT="4334" marB="0"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61465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Leptospirosis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4334" marR="4334" marT="4334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50" u="none" strike="noStrike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18</a:t>
                      </a:r>
                      <a:endParaRPr lang="fi-FI" sz="1050" b="0" i="0" u="none" strike="noStrike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4334" marR="4334" marT="4334" marB="0"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61465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Malaria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4334" marR="4334" marT="4334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050" u="none" strike="noStrike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25</a:t>
                      </a:r>
                      <a:endParaRPr lang="is-IS" sz="1050" b="0" i="0" u="none" strike="noStrike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4334" marR="4334" marT="4334" marB="0"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61465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Marburg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4334" marR="4334" marT="4334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4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4334" marR="4334" marT="4334" marB="0"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61465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Measles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4334" marR="4334" marT="4334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35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4334" marR="4334" marT="4334" marB="0"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61465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Meningococcal Disease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4334" marR="4334" marT="4334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050" u="none" strike="noStrike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24</a:t>
                      </a:r>
                      <a:endParaRPr lang="is-IS" sz="1050" b="0" i="0" u="none" strike="noStrike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4334" marR="4334" marT="4334" marB="0"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61465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Middle East Respiratory Syndrome (MERS-</a:t>
                      </a:r>
                      <a:r>
                        <a:rPr lang="en-US" sz="1050" u="none" strike="noStrike" dirty="0" err="1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CoV</a:t>
                      </a:r>
                      <a:r>
                        <a:rPr lang="en-US" sz="1050" u="none" strike="noStrike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)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4334" marR="4334" marT="4334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4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4334" marR="4334" marT="4334" marB="0"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61465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Monkeypox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4334" marR="4334" marT="4334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10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4334" marR="4334" marT="4334" marB="0"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61465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Mumps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4334" marR="4334" marT="4334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050" u="none" strike="noStrike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24</a:t>
                      </a:r>
                      <a:endParaRPr lang="is-IS" sz="1050" b="0" i="0" u="none" strike="noStrike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4334" marR="4334" marT="4334" marB="0"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61465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Norovirus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4334" marR="4334" marT="4334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33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4334" marR="4334" marT="4334" marB="0"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61465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Novel Influenza A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4334" marR="4334" marT="4334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050" u="none" strike="noStrike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48</a:t>
                      </a:r>
                      <a:endParaRPr lang="is-IS" sz="1050" b="0" i="0" u="none" strike="noStrike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4334" marR="4334" marT="4334" marB="0"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61465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Pertussis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4334" marR="4334" marT="4334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050" u="none" strike="noStrike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12</a:t>
                      </a:r>
                      <a:endParaRPr lang="is-IS" sz="1050" b="0" i="0" u="none" strike="noStrike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4334" marR="4334" marT="4334" marB="0"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61465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Plague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4334" marR="4334" marT="4334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15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4334" marR="4334" marT="4334" marB="0"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61465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Polio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4334" marR="4334" marT="4334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50" u="none" strike="noStrike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21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4334" marR="4334" marT="4334" marB="0"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61465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Porcine Epidemic Diarrhea Virus (PEDV)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4334" marR="4334" marT="4334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5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4334" marR="4334" marT="4334" marB="0"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61465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Q Fever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4334" marR="4334" marT="4334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050" u="none" strike="noStrike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24</a:t>
                      </a:r>
                      <a:endParaRPr lang="is-IS" sz="1050" b="0" i="0" u="none" strike="noStrike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4334" marR="4334" marT="4334" marB="0"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61465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Rift Valley Fever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4334" marR="4334" marT="4334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10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4334" marR="4334" marT="4334" marB="0"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61465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Rubella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4334" marR="4334" marT="4334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050" u="none" strike="noStrike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13</a:t>
                      </a:r>
                      <a:endParaRPr lang="is-IS" sz="1050" b="0" i="0" u="none" strike="noStrike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4334" marR="4334" marT="4334" marB="0"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61465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Salmonellosis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4334" marR="4334" marT="4334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31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4334" marR="4334" marT="4334" marB="0"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61465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Severe Acute Respiratory Syndrome (SARS)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4334" marR="4334" marT="4334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5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4334" marR="4334" marT="4334" marB="0"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61465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Shiga Toxin-Producing E. Coli (STEC)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4334" marR="4334" marT="4334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19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4334" marR="4334" marT="4334" marB="0"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61465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Shigellosis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4334" marR="4334" marT="4334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50" u="none" strike="noStrike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18</a:t>
                      </a:r>
                      <a:endParaRPr lang="fi-FI" sz="1050" b="0" i="0" u="none" strike="noStrike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4334" marR="4334" marT="4334" marB="0"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61465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Tularemia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4334" marR="4334" marT="4334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50" u="none" strike="noStrike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21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4334" marR="4334" marT="4334" marB="0"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61465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West Nile Virus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4334" marR="4334" marT="4334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17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4334" marR="4334" marT="4334" marB="0"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61465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Yellow Fever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4334" marR="4334" marT="4334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050" u="none" strike="noStrike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20</a:t>
                      </a:r>
                      <a:endParaRPr lang="is-IS" sz="1050" b="0" i="0" u="none" strike="noStrike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4334" marR="4334" marT="4334" marB="0"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61465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Zika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4334" marR="4334" marT="4334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14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4334" marR="4334" marT="4334" marB="0"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61465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4334" marR="4334" marT="4334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050" u="none" strike="noStrike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665</a:t>
                      </a:r>
                      <a:endParaRPr lang="is-IS" sz="105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4334" marR="4334" marT="4334" marB="0"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9" name="Shape 61"/>
          <p:cNvSpPr/>
          <p:nvPr/>
        </p:nvSpPr>
        <p:spPr>
          <a:xfrm>
            <a:off x="457200" y="2751011"/>
            <a:ext cx="3512372" cy="19565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6799" tIns="46799" rIns="46799" bIns="46799">
            <a:spAutoFit/>
          </a:bodyPr>
          <a:lstStyle>
            <a:lvl1pPr algn="ctr">
              <a:spcBef>
                <a:spcPts val="15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algn="l"/>
            <a:r>
              <a:rPr lang="en-US" sz="2400" dirty="0" smtClean="0"/>
              <a:t>38 diseases</a:t>
            </a:r>
          </a:p>
          <a:p>
            <a:pPr algn="l"/>
            <a:endParaRPr lang="en-US" sz="2400" dirty="0" smtClean="0"/>
          </a:p>
          <a:p>
            <a:pPr algn="l"/>
            <a:r>
              <a:rPr lang="en-US" sz="2400" dirty="0" smtClean="0"/>
              <a:t>665 </a:t>
            </a:r>
            <a:r>
              <a:rPr lang="en-US" sz="2400" i="1" dirty="0" smtClean="0"/>
              <a:t>representative</a:t>
            </a:r>
            <a:r>
              <a:rPr lang="en-US" sz="2400" dirty="0" smtClean="0"/>
              <a:t> outbreaks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0387781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n-US" dirty="0" smtClean="0"/>
              <a:t>Teams</a:t>
            </a:r>
            <a:endParaRPr dirty="0"/>
          </a:p>
        </p:txBody>
      </p:sp>
      <p:sp>
        <p:nvSpPr>
          <p:cNvPr id="235" name="Shape 235"/>
          <p:cNvSpPr/>
          <p:nvPr/>
        </p:nvSpPr>
        <p:spPr>
          <a:xfrm>
            <a:off x="585394" y="1552687"/>
            <a:ext cx="3986605" cy="3877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/>
            <a:r>
              <a:rPr lang="en-US" b="1" dirty="0">
                <a:latin typeface="Century Gothic" charset="0"/>
                <a:ea typeface="Century Gothic" charset="0"/>
                <a:cs typeface="Century Gothic" charset="0"/>
              </a:rPr>
              <a:t>Alina Deshpande</a:t>
            </a:r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  <a:p>
            <a:pPr algn="ctr"/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Forest </a:t>
            </a:r>
            <a:r>
              <a:rPr lang="en-US" dirty="0" err="1">
                <a:latin typeface="Century Gothic" charset="0"/>
                <a:ea typeface="Century Gothic" charset="0"/>
                <a:cs typeface="Century Gothic" charset="0"/>
              </a:rPr>
              <a:t>Altherr</a:t>
            </a:r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  <a:p>
            <a:pPr algn="ctr"/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Lauren Castro</a:t>
            </a:r>
          </a:p>
          <a:p>
            <a:pPr algn="ctr"/>
            <a:r>
              <a:rPr lang="en-US" dirty="0" err="1">
                <a:latin typeface="Century Gothic" charset="0"/>
                <a:ea typeface="Century Gothic" charset="0"/>
                <a:cs typeface="Century Gothic" charset="0"/>
              </a:rPr>
              <a:t>Maneesha</a:t>
            </a:r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dirty="0" err="1">
                <a:latin typeface="Century Gothic" charset="0"/>
                <a:ea typeface="Century Gothic" charset="0"/>
                <a:cs typeface="Century Gothic" charset="0"/>
              </a:rPr>
              <a:t>Chitanvis</a:t>
            </a:r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  <a:p>
            <a:pPr algn="ctr"/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Emily </a:t>
            </a:r>
            <a:r>
              <a:rPr lang="en-US" dirty="0" err="1">
                <a:latin typeface="Century Gothic" charset="0"/>
                <a:ea typeface="Century Gothic" charset="0"/>
                <a:cs typeface="Century Gothic" charset="0"/>
              </a:rPr>
              <a:t>Cloyd</a:t>
            </a:r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  <a:p>
            <a:pPr algn="ctr"/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Sergio Cordova</a:t>
            </a:r>
          </a:p>
          <a:p>
            <a:pPr algn="ctr"/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Ashlynn </a:t>
            </a:r>
            <a:r>
              <a:rPr lang="en-US" dirty="0" err="1">
                <a:latin typeface="Century Gothic" charset="0"/>
                <a:ea typeface="Century Gothic" charset="0"/>
                <a:cs typeface="Century Gothic" charset="0"/>
              </a:rPr>
              <a:t>Daughton</a:t>
            </a:r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  <a:p>
            <a:pPr algn="ctr"/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Nick Generous</a:t>
            </a:r>
          </a:p>
          <a:p>
            <a:pPr algn="ctr"/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Tia </a:t>
            </a: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Hollander</a:t>
            </a:r>
          </a:p>
          <a:p>
            <a:pPr algn="ctr"/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Leslie Naranjo</a:t>
            </a:r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  <a:p>
            <a:pPr algn="ctr"/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Reid </a:t>
            </a:r>
            <a:r>
              <a:rPr lang="en-US" dirty="0" err="1">
                <a:latin typeface="Century Gothic" charset="0"/>
                <a:ea typeface="Century Gothic" charset="0"/>
                <a:cs typeface="Century Gothic" charset="0"/>
              </a:rPr>
              <a:t>Priedhorsky</a:t>
            </a:r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  <a:p>
            <a:pPr algn="ctr"/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William Rosenberger</a:t>
            </a:r>
          </a:p>
          <a:p>
            <a:pPr algn="ctr"/>
            <a:r>
              <a:rPr lang="en-US" dirty="0" err="1">
                <a:latin typeface="Century Gothic" charset="0"/>
                <a:ea typeface="Century Gothic" charset="0"/>
                <a:cs typeface="Century Gothic" charset="0"/>
              </a:rPr>
              <a:t>Nileena</a:t>
            </a:r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dirty="0" err="1">
                <a:latin typeface="Century Gothic" charset="0"/>
                <a:ea typeface="Century Gothic" charset="0"/>
                <a:cs typeface="Century Gothic" charset="0"/>
              </a:rPr>
              <a:t>Velappan</a:t>
            </a:r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171450" marR="0" lvl="0" indent="-1714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200">
                <a:latin typeface="Century Gothic"/>
                <a:ea typeface="Century Gothic"/>
                <a:cs typeface="Century Gothic"/>
                <a:sym typeface="Century Gothic"/>
              </a:defRPr>
            </a:pPr>
            <a:endParaRPr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4" name="Shape 235"/>
          <p:cNvSpPr/>
          <p:nvPr/>
        </p:nvSpPr>
        <p:spPr>
          <a:xfrm>
            <a:off x="4571999" y="1552687"/>
            <a:ext cx="3986605" cy="2862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/>
            <a:r>
              <a:rPr lang="en-US" b="1" dirty="0">
                <a:latin typeface="Century Gothic" charset="0"/>
                <a:ea typeface="Century Gothic" charset="0"/>
                <a:cs typeface="Century Gothic" charset="0"/>
              </a:rPr>
              <a:t>Sara Del Valle</a:t>
            </a:r>
          </a:p>
          <a:p>
            <a:pPr algn="ctr"/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Jessie Conrad</a:t>
            </a:r>
          </a:p>
          <a:p>
            <a:pPr algn="ctr"/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Nick </a:t>
            </a:r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Generous</a:t>
            </a:r>
          </a:p>
          <a:p>
            <a:pPr algn="ctr"/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Kyle </a:t>
            </a:r>
            <a:r>
              <a:rPr lang="en-US" dirty="0" err="1">
                <a:latin typeface="Century Gothic" charset="0"/>
                <a:ea typeface="Century Gothic" charset="0"/>
                <a:cs typeface="Century Gothic" charset="0"/>
              </a:rPr>
              <a:t>Hickmann</a:t>
            </a:r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  <a:p>
            <a:pPr algn="ctr"/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Carrie </a:t>
            </a:r>
            <a:r>
              <a:rPr lang="en-US" dirty="0" err="1">
                <a:latin typeface="Century Gothic" charset="0"/>
                <a:ea typeface="Century Gothic" charset="0"/>
                <a:cs typeface="Century Gothic" charset="0"/>
              </a:rPr>
              <a:t>Manore</a:t>
            </a:r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  <a:p>
            <a:pPr algn="ctr"/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Kelly Moran</a:t>
            </a:r>
          </a:p>
          <a:p>
            <a:pPr algn="ctr"/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Dave </a:t>
            </a:r>
            <a:r>
              <a:rPr lang="en-US" dirty="0" err="1">
                <a:latin typeface="Century Gothic" charset="0"/>
                <a:ea typeface="Century Gothic" charset="0"/>
                <a:cs typeface="Century Gothic" charset="0"/>
              </a:rPr>
              <a:t>Osthus</a:t>
            </a:r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  <a:p>
            <a:pPr algn="ctr"/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Nidhi Parikh</a:t>
            </a:r>
          </a:p>
          <a:p>
            <a:pPr algn="ctr"/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Reid </a:t>
            </a:r>
            <a:r>
              <a:rPr lang="en-US" dirty="0" err="1">
                <a:latin typeface="Century Gothic" charset="0"/>
                <a:ea typeface="Century Gothic" charset="0"/>
                <a:cs typeface="Century Gothic" charset="0"/>
              </a:rPr>
              <a:t>Priedhorsky</a:t>
            </a:r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  <a:p>
            <a:pPr algn="ctr"/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Amanda </a:t>
            </a:r>
            <a:r>
              <a:rPr lang="en-US" dirty="0" err="1">
                <a:latin typeface="Century Gothic" charset="0"/>
                <a:ea typeface="Century Gothic" charset="0"/>
                <a:cs typeface="Century Gothic" charset="0"/>
              </a:rPr>
              <a:t>Ziemann</a:t>
            </a:r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5" name="Shape 235"/>
          <p:cNvSpPr/>
          <p:nvPr/>
        </p:nvSpPr>
        <p:spPr>
          <a:xfrm>
            <a:off x="2578697" y="5560896"/>
            <a:ext cx="3986605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/>
            <a:r>
              <a:rPr lang="en-US" b="1" dirty="0" smtClean="0">
                <a:latin typeface="Century Gothic" charset="0"/>
                <a:ea typeface="Century Gothic" charset="0"/>
                <a:cs typeface="Century Gothic" charset="0"/>
              </a:rPr>
              <a:t>Geoffrey Fairchild</a:t>
            </a:r>
          </a:p>
          <a:p>
            <a:pPr algn="ctr"/>
            <a:r>
              <a:rPr lang="en-US" b="1" dirty="0" err="1" smtClean="0">
                <a:latin typeface="Century Gothic" charset="0"/>
                <a:ea typeface="Century Gothic" charset="0"/>
                <a:cs typeface="Century Gothic" charset="0"/>
              </a:rPr>
              <a:t>gfairchild@lanl.gov</a:t>
            </a:r>
            <a:endParaRPr dirty="0"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22819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0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n-US" dirty="0" smtClean="0"/>
              <a:t>AIDO UI </a:t>
            </a:r>
            <a:r>
              <a:rPr lang="mr-IN" dirty="0" smtClean="0"/>
              <a:t>–</a:t>
            </a:r>
            <a:r>
              <a:rPr lang="en-US" dirty="0" smtClean="0"/>
              <a:t> Homepage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3491"/>
            <a:ext cx="9144000" cy="5715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665305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0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n-US" dirty="0" smtClean="0"/>
              <a:t>AIDO UI </a:t>
            </a:r>
            <a:r>
              <a:rPr lang="mr-IN" dirty="0" smtClean="0"/>
              <a:t>–</a:t>
            </a:r>
            <a:r>
              <a:rPr lang="en-US" dirty="0" smtClean="0"/>
              <a:t> Search</a:t>
            </a:r>
            <a:endParaRPr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4836"/>
            <a:ext cx="9144000" cy="5715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24348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0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n-US" dirty="0" smtClean="0"/>
              <a:t>AIDO UI </a:t>
            </a:r>
            <a:r>
              <a:rPr lang="mr-IN" dirty="0" smtClean="0"/>
              <a:t>–</a:t>
            </a:r>
            <a:r>
              <a:rPr lang="en-US" dirty="0" smtClean="0"/>
              <a:t> Search (cont.)</a:t>
            </a:r>
            <a:endParaRPr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4836"/>
            <a:ext cx="9144000" cy="5715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498622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0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n-US" dirty="0" smtClean="0"/>
              <a:t>AIDO UI </a:t>
            </a:r>
            <a:r>
              <a:rPr lang="mr-IN" dirty="0" smtClean="0"/>
              <a:t>–</a:t>
            </a:r>
            <a:r>
              <a:rPr lang="en-US" dirty="0" smtClean="0"/>
              <a:t> additional features</a:t>
            </a:r>
            <a:endParaRPr dirty="0"/>
          </a:p>
        </p:txBody>
      </p:sp>
      <p:sp>
        <p:nvSpPr>
          <p:cNvPr id="4" name="Shape 61"/>
          <p:cNvSpPr/>
          <p:nvPr/>
        </p:nvSpPr>
        <p:spPr>
          <a:xfrm>
            <a:off x="335007" y="1407904"/>
            <a:ext cx="8077200" cy="5869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9" tIns="46799" rIns="46799" bIns="46799">
            <a:spAutoFit/>
          </a:bodyPr>
          <a:lstStyle>
            <a:lvl1pPr algn="ctr">
              <a:spcBef>
                <a:spcPts val="15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algn="l"/>
            <a:r>
              <a:rPr lang="en-US" dirty="0" smtClean="0"/>
              <a:t>Anomaly detection</a:t>
            </a:r>
            <a:endParaRPr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16" y="2543502"/>
            <a:ext cx="4142591" cy="3522611"/>
          </a:xfrm>
          <a:prstGeom prst="rect">
            <a:avLst/>
          </a:prstGeom>
        </p:spPr>
      </p:pic>
      <p:sp>
        <p:nvSpPr>
          <p:cNvPr id="7" name="Shape 61"/>
          <p:cNvSpPr/>
          <p:nvPr/>
        </p:nvSpPr>
        <p:spPr>
          <a:xfrm>
            <a:off x="4927898" y="1407904"/>
            <a:ext cx="8077200" cy="5869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9" tIns="46799" rIns="46799" bIns="46799">
            <a:spAutoFit/>
          </a:bodyPr>
          <a:lstStyle>
            <a:lvl1pPr algn="ctr">
              <a:spcBef>
                <a:spcPts val="15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algn="l"/>
            <a:r>
              <a:rPr lang="en-US" dirty="0" smtClean="0"/>
              <a:t>Method of analogs</a:t>
            </a:r>
            <a:endParaRPr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607" y="2543502"/>
            <a:ext cx="4770393" cy="339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94779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deshow-2014_alt1_r2">
  <a:themeElements>
    <a:clrScheme name="slideshow-2014_alt1_r2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slideshow-2014_alt1_r2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slideshow-2014_alt1_r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lideshow-2014_alt1_r2">
  <a:themeElements>
    <a:clrScheme name="slideshow-2014_alt1_r2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slideshow-2014_alt1_r2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slideshow-2014_alt1_r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1891</Words>
  <Application>Microsoft Macintosh PowerPoint</Application>
  <PresentationFormat>On-screen Show (4:3)</PresentationFormat>
  <Paragraphs>399</Paragraphs>
  <Slides>50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61" baseType="lpstr">
      <vt:lpstr>Arial</vt:lpstr>
      <vt:lpstr>Calibri</vt:lpstr>
      <vt:lpstr>Century Gothic</vt:lpstr>
      <vt:lpstr>CMU Serif Roman</vt:lpstr>
      <vt:lpstr>Helvetica</vt:lpstr>
      <vt:lpstr>Helvetica Light</vt:lpstr>
      <vt:lpstr>ＭＳ Ｐゴシック</vt:lpstr>
      <vt:lpstr>Rockwell</vt:lpstr>
      <vt:lpstr>Times New Roman</vt:lpstr>
      <vt:lpstr>Wingdings</vt:lpstr>
      <vt:lpstr>slideshow-2014_alt1_r2</vt:lpstr>
      <vt:lpstr>Real-time Social Internet Data to Guide Forecasting Models</vt:lpstr>
      <vt:lpstr>Two groups, three projects</vt:lpstr>
      <vt:lpstr>PowerPoint Presentation</vt:lpstr>
      <vt:lpstr>Our goal</vt:lpstr>
      <vt:lpstr>AIDO’s data</vt:lpstr>
      <vt:lpstr>AIDO UI – Homepage</vt:lpstr>
      <vt:lpstr>AIDO UI – Search</vt:lpstr>
      <vt:lpstr>AIDO UI – Search (cont.)</vt:lpstr>
      <vt:lpstr>AIDO UI – additional features</vt:lpstr>
      <vt:lpstr>PowerPoint Presentation</vt:lpstr>
      <vt:lpstr>Our goal </vt:lpstr>
      <vt:lpstr>Our approach</vt:lpstr>
      <vt:lpstr>Our approach</vt:lpstr>
      <vt:lpstr>What do we want?</vt:lpstr>
      <vt:lpstr>Global internet penetration</vt:lpstr>
      <vt:lpstr>Internet data sources</vt:lpstr>
      <vt:lpstr>Using Wikipedia to track incidence</vt:lpstr>
      <vt:lpstr>Global disease monitoring</vt:lpstr>
      <vt:lpstr>Eliciting data from Wikipedia articles</vt:lpstr>
      <vt:lpstr>PowerPoint Presentation</vt:lpstr>
      <vt:lpstr>Dengue Fever Overview</vt:lpstr>
      <vt:lpstr>Approach Overview</vt:lpstr>
      <vt:lpstr>Brazil Overview</vt:lpstr>
      <vt:lpstr>PowerPoint Presentation</vt:lpstr>
      <vt:lpstr>Clinical Surveillance Data Overview</vt:lpstr>
      <vt:lpstr>Spatial and Temporal Heterogeneity</vt:lpstr>
      <vt:lpstr>PowerPoint Presentation</vt:lpstr>
      <vt:lpstr>Satellite Imagery Overview</vt:lpstr>
      <vt:lpstr>Spectral Remote Sensing</vt:lpstr>
      <vt:lpstr>Spectral Remote Sensing</vt:lpstr>
      <vt:lpstr>Technical Goals: Methods</vt:lpstr>
      <vt:lpstr>Technical Goals: Methods</vt:lpstr>
      <vt:lpstr>Technical Goals: Methods</vt:lpstr>
      <vt:lpstr>Technical Goals: Methods</vt:lpstr>
      <vt:lpstr>PowerPoint Presentation</vt:lpstr>
      <vt:lpstr>Weather Stations</vt:lpstr>
      <vt:lpstr>Kriging: Interpolating Weather Data</vt:lpstr>
      <vt:lpstr>PowerPoint Presentation</vt:lpstr>
      <vt:lpstr>Demographic Information Overview</vt:lpstr>
      <vt:lpstr>Demographic Characteristics</vt:lpstr>
      <vt:lpstr>Demographic Characteristics</vt:lpstr>
      <vt:lpstr>PowerPoint Presentation</vt:lpstr>
      <vt:lpstr>Google Search Data</vt:lpstr>
      <vt:lpstr>Google Health Trends (GHT) API</vt:lpstr>
      <vt:lpstr>PowerPoint Presentation</vt:lpstr>
      <vt:lpstr>Modeling Approach Overview</vt:lpstr>
      <vt:lpstr>Preliminary Results: São Paulo </vt:lpstr>
      <vt:lpstr>Summary</vt:lpstr>
      <vt:lpstr>Relevant papers</vt:lpstr>
      <vt:lpstr>Teams</vt:lpstr>
    </vt:vector>
  </TitlesOfParts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Real-time Social Internet Data to Guide Forecasting Models</dc:title>
  <cp:lastModifiedBy>Geoffrey Fairchild</cp:lastModifiedBy>
  <cp:revision>30</cp:revision>
  <dcterms:modified xsi:type="dcterms:W3CDTF">2017-10-30T04:44:01Z</dcterms:modified>
</cp:coreProperties>
</file>